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3"/>
  </p:notesMasterIdLst>
  <p:sldIdLst>
    <p:sldId id="1118" r:id="rId2"/>
    <p:sldId id="1127" r:id="rId3"/>
    <p:sldId id="387" r:id="rId4"/>
    <p:sldId id="1052" r:id="rId5"/>
    <p:sldId id="1079" r:id="rId6"/>
    <p:sldId id="1037" r:id="rId7"/>
    <p:sldId id="1036" r:id="rId8"/>
    <p:sldId id="1040" r:id="rId9"/>
    <p:sldId id="1039" r:id="rId10"/>
    <p:sldId id="1038" r:id="rId11"/>
    <p:sldId id="368" r:id="rId12"/>
    <p:sldId id="1041" r:id="rId13"/>
    <p:sldId id="1043" r:id="rId14"/>
    <p:sldId id="1042" r:id="rId15"/>
    <p:sldId id="1044" r:id="rId16"/>
    <p:sldId id="1046" r:id="rId17"/>
    <p:sldId id="1047" r:id="rId18"/>
    <p:sldId id="1045" r:id="rId19"/>
    <p:sldId id="1049" r:id="rId20"/>
    <p:sldId id="1014" r:id="rId21"/>
    <p:sldId id="1107" r:id="rId22"/>
    <p:sldId id="1020" r:id="rId23"/>
    <p:sldId id="284" r:id="rId24"/>
    <p:sldId id="1015" r:id="rId25"/>
    <p:sldId id="1109" r:id="rId26"/>
    <p:sldId id="1011" r:id="rId27"/>
    <p:sldId id="1012" r:id="rId28"/>
    <p:sldId id="1050" r:id="rId29"/>
    <p:sldId id="431" r:id="rId30"/>
    <p:sldId id="451" r:id="rId31"/>
    <p:sldId id="452" r:id="rId32"/>
    <p:sldId id="453" r:id="rId33"/>
    <p:sldId id="454" r:id="rId34"/>
    <p:sldId id="455" r:id="rId35"/>
    <p:sldId id="457" r:id="rId36"/>
    <p:sldId id="789" r:id="rId37"/>
    <p:sldId id="456" r:id="rId38"/>
    <p:sldId id="1087" r:id="rId39"/>
    <p:sldId id="1081" r:id="rId40"/>
    <p:sldId id="342" r:id="rId41"/>
    <p:sldId id="1034" r:id="rId42"/>
    <p:sldId id="1051" r:id="rId43"/>
    <p:sldId id="1067" r:id="rId44"/>
    <p:sldId id="1068" r:id="rId45"/>
    <p:sldId id="441" r:id="rId46"/>
    <p:sldId id="796" r:id="rId47"/>
    <p:sldId id="443" r:id="rId48"/>
    <p:sldId id="1071" r:id="rId49"/>
    <p:sldId id="810" r:id="rId50"/>
    <p:sldId id="442" r:id="rId51"/>
    <p:sldId id="1070" r:id="rId52"/>
    <p:sldId id="800" r:id="rId53"/>
    <p:sldId id="803" r:id="rId54"/>
    <p:sldId id="1073" r:id="rId55"/>
    <p:sldId id="1074" r:id="rId56"/>
    <p:sldId id="804" r:id="rId57"/>
    <p:sldId id="805" r:id="rId58"/>
    <p:sldId id="806" r:id="rId59"/>
    <p:sldId id="1075" r:id="rId60"/>
    <p:sldId id="1076" r:id="rId61"/>
    <p:sldId id="282" r:id="rId62"/>
    <p:sldId id="444" r:id="rId63"/>
    <p:sldId id="445" r:id="rId64"/>
    <p:sldId id="1089" r:id="rId65"/>
    <p:sldId id="1096" r:id="rId66"/>
    <p:sldId id="1078" r:id="rId67"/>
    <p:sldId id="795" r:id="rId68"/>
    <p:sldId id="812" r:id="rId69"/>
    <p:sldId id="813" r:id="rId70"/>
    <p:sldId id="1080" r:id="rId71"/>
    <p:sldId id="1082" r:id="rId72"/>
    <p:sldId id="1083" r:id="rId73"/>
    <p:sldId id="1085" r:id="rId74"/>
    <p:sldId id="1084" r:id="rId75"/>
    <p:sldId id="1086" r:id="rId76"/>
    <p:sldId id="1053" r:id="rId77"/>
    <p:sldId id="1054" r:id="rId78"/>
    <p:sldId id="1016" r:id="rId79"/>
    <p:sldId id="1032" r:id="rId80"/>
    <p:sldId id="1121" r:id="rId81"/>
    <p:sldId id="477" r:id="rId82"/>
    <p:sldId id="1122" r:id="rId83"/>
    <p:sldId id="1029" r:id="rId84"/>
    <p:sldId id="1124" r:id="rId85"/>
    <p:sldId id="1031" r:id="rId86"/>
    <p:sldId id="1030" r:id="rId87"/>
    <p:sldId id="1033" r:id="rId88"/>
    <p:sldId id="1017" r:id="rId89"/>
    <p:sldId id="1055" r:id="rId90"/>
    <p:sldId id="1024" r:id="rId91"/>
    <p:sldId id="1022" r:id="rId92"/>
    <p:sldId id="260" r:id="rId93"/>
    <p:sldId id="315" r:id="rId94"/>
    <p:sldId id="1023" r:id="rId95"/>
    <p:sldId id="1113" r:id="rId96"/>
    <p:sldId id="309" r:id="rId97"/>
    <p:sldId id="304" r:id="rId98"/>
    <p:sldId id="1021" r:id="rId99"/>
    <p:sldId id="306" r:id="rId100"/>
    <p:sldId id="308" r:id="rId101"/>
    <p:sldId id="261" r:id="rId102"/>
    <p:sldId id="318" r:id="rId103"/>
    <p:sldId id="262" r:id="rId104"/>
    <p:sldId id="321" r:id="rId105"/>
    <p:sldId id="264" r:id="rId106"/>
    <p:sldId id="1112" r:id="rId107"/>
    <p:sldId id="1057" r:id="rId108"/>
    <p:sldId id="1056" r:id="rId109"/>
    <p:sldId id="1028" r:id="rId110"/>
    <p:sldId id="1066" r:id="rId111"/>
    <p:sldId id="1059" r:id="rId112"/>
    <p:sldId id="1060" r:id="rId113"/>
    <p:sldId id="1088" r:id="rId114"/>
    <p:sldId id="1061" r:id="rId115"/>
    <p:sldId id="1062" r:id="rId116"/>
    <p:sldId id="1063" r:id="rId117"/>
    <p:sldId id="1065" r:id="rId118"/>
    <p:sldId id="1064" r:id="rId119"/>
    <p:sldId id="1058" r:id="rId120"/>
    <p:sldId id="1099" r:id="rId121"/>
    <p:sldId id="1098" r:id="rId122"/>
    <p:sldId id="1101" r:id="rId123"/>
    <p:sldId id="1100" r:id="rId124"/>
    <p:sldId id="341" r:id="rId125"/>
    <p:sldId id="1117" r:id="rId126"/>
    <p:sldId id="1110" r:id="rId127"/>
    <p:sldId id="1093" r:id="rId128"/>
    <p:sldId id="1091" r:id="rId129"/>
    <p:sldId id="1090" r:id="rId130"/>
    <p:sldId id="1092" r:id="rId131"/>
    <p:sldId id="1106" r:id="rId132"/>
    <p:sldId id="1105" r:id="rId133"/>
    <p:sldId id="1111" r:id="rId134"/>
    <p:sldId id="1114" r:id="rId135"/>
    <p:sldId id="1128" r:id="rId136"/>
    <p:sldId id="420" r:id="rId137"/>
    <p:sldId id="389" r:id="rId138"/>
    <p:sldId id="425" r:id="rId139"/>
    <p:sldId id="345" r:id="rId140"/>
    <p:sldId id="338" r:id="rId141"/>
    <p:sldId id="891" r:id="rId1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rmal Design 2022" id="{AC9F0F75-A422-4E0E-BAEA-BFB1B7AD1D21}">
          <p14:sldIdLst>
            <p14:sldId id="1118"/>
            <p14:sldId id="1127"/>
            <p14:sldId id="387"/>
          </p14:sldIdLst>
        </p14:section>
        <p14:section name="Space Flight Designs" id="{A264CDA2-2A10-48DB-9851-6D4A62562F6B}">
          <p14:sldIdLst>
            <p14:sldId id="1052"/>
            <p14:sldId id="1079"/>
            <p14:sldId id="1037"/>
            <p14:sldId id="1036"/>
            <p14:sldId id="1040"/>
            <p14:sldId id="1039"/>
            <p14:sldId id="1038"/>
            <p14:sldId id="368"/>
            <p14:sldId id="1041"/>
            <p14:sldId id="1043"/>
            <p14:sldId id="1042"/>
            <p14:sldId id="1044"/>
            <p14:sldId id="1046"/>
            <p14:sldId id="1047"/>
            <p14:sldId id="1045"/>
            <p14:sldId id="1049"/>
          </p14:sldIdLst>
        </p14:section>
        <p14:section name="Thermal Engineering" id="{11E64918-07E9-42E0-8F92-4BF3FCC14341}">
          <p14:sldIdLst>
            <p14:sldId id="1014"/>
            <p14:sldId id="1107"/>
            <p14:sldId id="1020"/>
            <p14:sldId id="284"/>
            <p14:sldId id="1015"/>
            <p14:sldId id="1109"/>
          </p14:sldIdLst>
        </p14:section>
        <p14:section name="Thermal Design" id="{2A8B53FE-66BC-43BE-9B98-4FF2687D2BBF}">
          <p14:sldIdLst>
            <p14:sldId id="1011"/>
            <p14:sldId id="1012"/>
          </p14:sldIdLst>
        </p14:section>
        <p14:section name="Challenges of Space Design" id="{66BD4BE7-25DB-4C01-81F1-2236E0AEBB46}">
          <p14:sldIdLst>
            <p14:sldId id="1050"/>
            <p14:sldId id="431"/>
            <p14:sldId id="451"/>
            <p14:sldId id="452"/>
            <p14:sldId id="453"/>
            <p14:sldId id="454"/>
            <p14:sldId id="455"/>
            <p14:sldId id="457"/>
            <p14:sldId id="789"/>
            <p14:sldId id="456"/>
            <p14:sldId id="1087"/>
            <p14:sldId id="1081"/>
            <p14:sldId id="342"/>
            <p14:sldId id="1034"/>
          </p14:sldIdLst>
        </p14:section>
        <p14:section name="Heat Transfer Basics Review" id="{E410728B-FA7E-4FE5-97F9-F37875273789}">
          <p14:sldIdLst>
            <p14:sldId id="1051"/>
            <p14:sldId id="1067"/>
            <p14:sldId id="1068"/>
            <p14:sldId id="441"/>
            <p14:sldId id="796"/>
            <p14:sldId id="443"/>
            <p14:sldId id="1071"/>
            <p14:sldId id="810"/>
            <p14:sldId id="442"/>
            <p14:sldId id="1070"/>
            <p14:sldId id="800"/>
            <p14:sldId id="803"/>
            <p14:sldId id="1073"/>
            <p14:sldId id="1074"/>
            <p14:sldId id="804"/>
            <p14:sldId id="805"/>
            <p14:sldId id="806"/>
            <p14:sldId id="1075"/>
            <p14:sldId id="1076"/>
            <p14:sldId id="282"/>
            <p14:sldId id="444"/>
            <p14:sldId id="445"/>
            <p14:sldId id="1089"/>
            <p14:sldId id="1096"/>
            <p14:sldId id="1078"/>
            <p14:sldId id="795"/>
            <p14:sldId id="812"/>
            <p14:sldId id="813"/>
            <p14:sldId id="1080"/>
            <p14:sldId id="1082"/>
            <p14:sldId id="1083"/>
            <p14:sldId id="1085"/>
            <p14:sldId id="1084"/>
            <p14:sldId id="1086"/>
          </p14:sldIdLst>
        </p14:section>
        <p14:section name="Thermal Design Process" id="{C4F0C6A9-C3C1-4F0A-8B7C-C7EC9382212F}">
          <p14:sldIdLst>
            <p14:sldId id="1053"/>
            <p14:sldId id="1054"/>
            <p14:sldId id="1016"/>
            <p14:sldId id="1032"/>
            <p14:sldId id="1121"/>
            <p14:sldId id="477"/>
            <p14:sldId id="1122"/>
            <p14:sldId id="1029"/>
            <p14:sldId id="1124"/>
            <p14:sldId id="1031"/>
            <p14:sldId id="1030"/>
            <p14:sldId id="1033"/>
            <p14:sldId id="1017"/>
          </p14:sldIdLst>
        </p14:section>
        <p14:section name="Thermal Components" id="{632082A4-85D8-4A69-86AC-7853C7878822}">
          <p14:sldIdLst>
            <p14:sldId id="1055"/>
            <p14:sldId id="1024"/>
            <p14:sldId id="1022"/>
            <p14:sldId id="260"/>
            <p14:sldId id="315"/>
            <p14:sldId id="1023"/>
            <p14:sldId id="1113"/>
            <p14:sldId id="309"/>
            <p14:sldId id="304"/>
            <p14:sldId id="1021"/>
            <p14:sldId id="306"/>
            <p14:sldId id="308"/>
            <p14:sldId id="261"/>
            <p14:sldId id="318"/>
            <p14:sldId id="262"/>
            <p14:sldId id="321"/>
            <p14:sldId id="264"/>
            <p14:sldId id="1112"/>
          </p14:sldIdLst>
        </p14:section>
        <p14:section name="Determining Thermal Architecture" id="{BD743C43-71B1-46E5-A92C-5ADDEEA81359}">
          <p14:sldIdLst>
            <p14:sldId id="1057"/>
            <p14:sldId id="1056"/>
            <p14:sldId id="1028"/>
            <p14:sldId id="1066"/>
            <p14:sldId id="1059"/>
            <p14:sldId id="1060"/>
            <p14:sldId id="1088"/>
            <p14:sldId id="1061"/>
            <p14:sldId id="1062"/>
            <p14:sldId id="1063"/>
            <p14:sldId id="1065"/>
            <p14:sldId id="1064"/>
          </p14:sldIdLst>
        </p14:section>
        <p14:section name="Early Thermal Design Calcs" id="{A4DBDCE4-94D2-486D-98C1-E797510B89E4}">
          <p14:sldIdLst>
            <p14:sldId id="1058"/>
            <p14:sldId id="1099"/>
            <p14:sldId id="1098"/>
            <p14:sldId id="1101"/>
            <p14:sldId id="1100"/>
            <p14:sldId id="341"/>
            <p14:sldId id="1117"/>
            <p14:sldId id="1110"/>
          </p14:sldIdLst>
        </p14:section>
        <p14:section name="Thermal Accommodations" id="{89ACDFD1-3BE0-4425-BA6B-2C7CBE55CF34}">
          <p14:sldIdLst>
            <p14:sldId id="1093"/>
            <p14:sldId id="1091"/>
            <p14:sldId id="1090"/>
            <p14:sldId id="1092"/>
            <p14:sldId id="1106"/>
            <p14:sldId id="1105"/>
            <p14:sldId id="1111"/>
            <p14:sldId id="1114"/>
            <p14:sldId id="1128"/>
          </p14:sldIdLst>
        </p14:section>
        <p14:section name="Other Resources" id="{03884A8C-3F5C-4AB1-857E-CB32D253481D}">
          <p14:sldIdLst>
            <p14:sldId id="420"/>
            <p14:sldId id="389"/>
            <p14:sldId id="425"/>
            <p14:sldId id="345"/>
            <p14:sldId id="338"/>
            <p14:sldId id="891"/>
          </p14:sldIdLst>
        </p14:section>
      </p14:sectionLst>
    </p:ext>
    <p:ext uri="{EFAFB233-063F-42B5-8137-9DF3F51BA10A}">
      <p15:sldGuideLst xmlns:p15="http://schemas.microsoft.com/office/powerpoint/2012/main">
        <p15:guide id="1" orient="horz" pos="2184">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body, Hume L. (GSFC-5450)" initials="PHL(5" lastIdx="2" clrIdx="0">
    <p:extLst>
      <p:ext uri="{19B8F6BF-5375-455C-9EA6-DF929625EA0E}">
        <p15:presenceInfo xmlns:p15="http://schemas.microsoft.com/office/powerpoint/2012/main" userId="S::hpeabody@ndc.nasa.gov::ef6580e3-748a-48a0-8488-3b36ee0000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3D9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98" autoAdjust="0"/>
    <p:restoredTop sz="94660"/>
  </p:normalViewPr>
  <p:slideViewPr>
    <p:cSldViewPr snapToObjects="1">
      <p:cViewPr varScale="1">
        <p:scale>
          <a:sx n="105" d="100"/>
          <a:sy n="105" d="100"/>
        </p:scale>
        <p:origin x="2052" y="90"/>
      </p:cViewPr>
      <p:guideLst>
        <p:guide orient="horz" pos="2184"/>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5DB81FD-0638-48B9-AF2E-1D0168E8A41A}" type="datetimeFigureOut">
              <a:rPr lang="en-US" smtClean="0"/>
              <a:t>3/16/2023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004045A-F3E4-45EB-819F-59CC9AF86681}" type="slidenum">
              <a:rPr lang="en-US" smtClean="0"/>
              <a:t>‹#›</a:t>
            </a:fld>
            <a:endParaRPr lang="en-US"/>
          </a:p>
        </p:txBody>
      </p:sp>
    </p:spTree>
    <p:extLst>
      <p:ext uri="{BB962C8B-B14F-4D97-AF65-F5344CB8AC3E}">
        <p14:creationId xmlns:p14="http://schemas.microsoft.com/office/powerpoint/2010/main" val="295540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4</a:t>
            </a:fld>
            <a:endParaRPr lang="en-US" altLang="en-US"/>
          </a:p>
        </p:txBody>
      </p:sp>
    </p:spTree>
    <p:extLst>
      <p:ext uri="{BB962C8B-B14F-4D97-AF65-F5344CB8AC3E}">
        <p14:creationId xmlns:p14="http://schemas.microsoft.com/office/powerpoint/2010/main" val="16583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127</a:t>
            </a:fld>
            <a:endParaRPr lang="en-US" altLang="en-US"/>
          </a:p>
        </p:txBody>
      </p:sp>
    </p:spTree>
    <p:extLst>
      <p:ext uri="{BB962C8B-B14F-4D97-AF65-F5344CB8AC3E}">
        <p14:creationId xmlns:p14="http://schemas.microsoft.com/office/powerpoint/2010/main" val="299091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128</a:t>
            </a:fld>
            <a:endParaRPr lang="en-US" altLang="en-US"/>
          </a:p>
        </p:txBody>
      </p:sp>
    </p:spTree>
    <p:extLst>
      <p:ext uri="{BB962C8B-B14F-4D97-AF65-F5344CB8AC3E}">
        <p14:creationId xmlns:p14="http://schemas.microsoft.com/office/powerpoint/2010/main" val="404613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131</a:t>
            </a:fld>
            <a:endParaRPr lang="en-US" altLang="en-US"/>
          </a:p>
        </p:txBody>
      </p:sp>
    </p:spTree>
    <p:extLst>
      <p:ext uri="{BB962C8B-B14F-4D97-AF65-F5344CB8AC3E}">
        <p14:creationId xmlns:p14="http://schemas.microsoft.com/office/powerpoint/2010/main" val="424566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01F1CF-7E53-4638-92CC-1E1F05849FE2}"/>
              </a:ext>
            </a:extLst>
          </p:cNvPr>
          <p:cNvSpPr>
            <a:spLocks noGrp="1" noChangeArrowheads="1"/>
          </p:cNvSpPr>
          <p:nvPr>
            <p:ph type="sldNum" sz="quarter" idx="5"/>
          </p:nvPr>
        </p:nvSpPr>
        <p:spPr>
          <a:ln/>
        </p:spPr>
        <p:txBody>
          <a:bodyPr/>
          <a:lstStyle/>
          <a:p>
            <a:fld id="{5E88472D-1B7E-42C5-8FB8-5B1DDDEBE794}" type="slidenum">
              <a:rPr lang="en-US" altLang="en-US"/>
              <a:pPr/>
              <a:t>139</a:t>
            </a:fld>
            <a:endParaRPr lang="en-US" altLang="en-US"/>
          </a:p>
        </p:txBody>
      </p:sp>
      <p:sp>
        <p:nvSpPr>
          <p:cNvPr id="120834" name="Rectangle 2">
            <a:extLst>
              <a:ext uri="{FF2B5EF4-FFF2-40B4-BE49-F238E27FC236}">
                <a16:creationId xmlns:a16="http://schemas.microsoft.com/office/drawing/2014/main" id="{18A8AEB2-31B5-444C-AEF3-2E246B2091B8}"/>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93400E07-DECA-489E-8E79-67DC4DD5452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934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28</a:t>
            </a:fld>
            <a:endParaRPr lang="en-US" altLang="en-US"/>
          </a:p>
        </p:txBody>
      </p:sp>
    </p:spTree>
    <p:extLst>
      <p:ext uri="{BB962C8B-B14F-4D97-AF65-F5344CB8AC3E}">
        <p14:creationId xmlns:p14="http://schemas.microsoft.com/office/powerpoint/2010/main" val="358992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42</a:t>
            </a:fld>
            <a:endParaRPr lang="en-US" altLang="en-US"/>
          </a:p>
        </p:txBody>
      </p:sp>
    </p:spTree>
    <p:extLst>
      <p:ext uri="{BB962C8B-B14F-4D97-AF65-F5344CB8AC3E}">
        <p14:creationId xmlns:p14="http://schemas.microsoft.com/office/powerpoint/2010/main" val="170385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76</a:t>
            </a:fld>
            <a:endParaRPr lang="en-US" altLang="en-US"/>
          </a:p>
        </p:txBody>
      </p:sp>
    </p:spTree>
    <p:extLst>
      <p:ext uri="{BB962C8B-B14F-4D97-AF65-F5344CB8AC3E}">
        <p14:creationId xmlns:p14="http://schemas.microsoft.com/office/powerpoint/2010/main" val="212106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77</a:t>
            </a:fld>
            <a:endParaRPr lang="en-US" altLang="en-US"/>
          </a:p>
        </p:txBody>
      </p:sp>
    </p:spTree>
    <p:extLst>
      <p:ext uri="{BB962C8B-B14F-4D97-AF65-F5344CB8AC3E}">
        <p14:creationId xmlns:p14="http://schemas.microsoft.com/office/powerpoint/2010/main" val="313497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89</a:t>
            </a:fld>
            <a:endParaRPr lang="en-US" altLang="en-US"/>
          </a:p>
        </p:txBody>
      </p:sp>
    </p:spTree>
    <p:extLst>
      <p:ext uri="{BB962C8B-B14F-4D97-AF65-F5344CB8AC3E}">
        <p14:creationId xmlns:p14="http://schemas.microsoft.com/office/powerpoint/2010/main" val="174377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107</a:t>
            </a:fld>
            <a:endParaRPr lang="en-US" altLang="en-US"/>
          </a:p>
        </p:txBody>
      </p:sp>
    </p:spTree>
    <p:extLst>
      <p:ext uri="{BB962C8B-B14F-4D97-AF65-F5344CB8AC3E}">
        <p14:creationId xmlns:p14="http://schemas.microsoft.com/office/powerpoint/2010/main" val="66395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108</a:t>
            </a:fld>
            <a:endParaRPr lang="en-US" altLang="en-US"/>
          </a:p>
        </p:txBody>
      </p:sp>
    </p:spTree>
    <p:extLst>
      <p:ext uri="{BB962C8B-B14F-4D97-AF65-F5344CB8AC3E}">
        <p14:creationId xmlns:p14="http://schemas.microsoft.com/office/powerpoint/2010/main" val="349571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E5E8934-3384-4600-A4D4-F62D2FD39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7B4A9906-9889-4893-9DBB-2C149C8E7B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7E109E4-0081-4C79-AC7A-89FE3F40AB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64C5-A529-4D7E-8874-B032B9426986}" type="slidenum">
              <a:rPr lang="en-US" altLang="en-US" smtClean="0"/>
              <a:pPr/>
              <a:t>119</a:t>
            </a:fld>
            <a:endParaRPr lang="en-US" altLang="en-US"/>
          </a:p>
        </p:txBody>
      </p:sp>
    </p:spTree>
    <p:extLst>
      <p:ext uri="{BB962C8B-B14F-4D97-AF65-F5344CB8AC3E}">
        <p14:creationId xmlns:p14="http://schemas.microsoft.com/office/powerpoint/2010/main" val="196849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4420" y="71756"/>
            <a:ext cx="7703820" cy="890479"/>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2"/>
          </p:nvPr>
        </p:nvSpPr>
        <p:spPr/>
        <p:txBody>
          <a:bodyPr/>
          <a:lstStyle/>
          <a:p>
            <a:fld id="{7125010E-AF85-4248-B159-64C6DC3B1737}" type="slidenum">
              <a:rPr lang="en-US" smtClean="0"/>
              <a:pPr/>
              <a:t>‹#›</a:t>
            </a:fld>
            <a:endParaRPr lang="en-US" dirty="0"/>
          </a:p>
        </p:txBody>
      </p:sp>
      <p:cxnSp>
        <p:nvCxnSpPr>
          <p:cNvPr id="8" name="Straight Connector 7"/>
          <p:cNvCxnSpPr/>
          <p:nvPr/>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13"/>
          </p:nvPr>
        </p:nvSpPr>
        <p:spPr>
          <a:xfrm>
            <a:off x="675004" y="6437687"/>
            <a:ext cx="7885736" cy="268964"/>
          </a:xfrm>
          <a:prstGeom prst="rect">
            <a:avLst/>
          </a:prstGeom>
        </p:spPr>
        <p:txBody>
          <a:bodyPr/>
          <a:lstStyle>
            <a:lvl1pPr>
              <a:defRPr sz="1000" i="1">
                <a:solidFill>
                  <a:srgbClr val="2D2D8A"/>
                </a:solidFill>
              </a:defRPr>
            </a:lvl1pPr>
          </a:lstStyle>
          <a:p>
            <a:pPr algn="ctr"/>
            <a:r>
              <a:rPr lang="en-US" dirty="0"/>
              <a:t>The technical data in this document is controlled under the U.S. Export Regulations; release to foreign persons may require an export authorization. Pre-Decisional Information — For Planning and Discussion Purposes Only   </a:t>
            </a:r>
          </a:p>
        </p:txBody>
      </p:sp>
    </p:spTree>
    <p:extLst>
      <p:ext uri="{BB962C8B-B14F-4D97-AF65-F5344CB8AC3E}">
        <p14:creationId xmlns:p14="http://schemas.microsoft.com/office/powerpoint/2010/main" val="113597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4420" y="71756"/>
            <a:ext cx="7681042" cy="890479"/>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154098"/>
            <a:ext cx="4124632" cy="516288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2"/>
          </p:nvPr>
        </p:nvSpPr>
        <p:spPr/>
        <p:txBody>
          <a:bodyPr/>
          <a:lstStyle/>
          <a:p>
            <a:fld id="{7125010E-AF85-4248-B159-64C6DC3B1737}" type="slidenum">
              <a:rPr lang="en-US" smtClean="0"/>
              <a:pPr/>
              <a:t>‹#›</a:t>
            </a:fld>
            <a:endParaRPr lang="en-US" dirty="0"/>
          </a:p>
        </p:txBody>
      </p:sp>
      <p:cxnSp>
        <p:nvCxnSpPr>
          <p:cNvPr id="8" name="Straight Connector 7"/>
          <p:cNvCxnSpPr/>
          <p:nvPr/>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13"/>
          </p:nvPr>
        </p:nvSpPr>
        <p:spPr>
          <a:xfrm>
            <a:off x="675004" y="6437687"/>
            <a:ext cx="7885736" cy="268964"/>
          </a:xfrm>
          <a:prstGeom prst="rect">
            <a:avLst/>
          </a:prstGeom>
        </p:spPr>
        <p:txBody>
          <a:bodyPr/>
          <a:lstStyle>
            <a:lvl1pPr>
              <a:defRPr sz="1000" i="1">
                <a:solidFill>
                  <a:srgbClr val="2D2D8A"/>
                </a:solidFill>
              </a:defRPr>
            </a:lvl1pPr>
          </a:lstStyle>
          <a:p>
            <a:pPr algn="ctr"/>
            <a:r>
              <a:rPr lang="en-US" dirty="0"/>
              <a:t>The technical data in this document is controlled under the U.S. Export Regulations; release to foreign persons may require an export authorization. Pre-Decisional Information — For Planning and Discussion Purposes Only   </a:t>
            </a:r>
          </a:p>
        </p:txBody>
      </p:sp>
      <p:sp>
        <p:nvSpPr>
          <p:cNvPr id="7" name="Content Placeholder 2"/>
          <p:cNvSpPr>
            <a:spLocks noGrp="1"/>
          </p:cNvSpPr>
          <p:nvPr>
            <p:ph idx="14"/>
          </p:nvPr>
        </p:nvSpPr>
        <p:spPr>
          <a:xfrm>
            <a:off x="4630830" y="1154098"/>
            <a:ext cx="4124632" cy="516288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406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4420" y="71756"/>
            <a:ext cx="7728921" cy="890479"/>
          </a:xfrm>
        </p:spPr>
        <p:txBody>
          <a:bodyPr/>
          <a:lstStyle/>
          <a:p>
            <a:r>
              <a:rPr lang="en-US"/>
              <a:t>Click to edit Master title style</a:t>
            </a:r>
            <a:endParaRPr lang="en-US" dirty="0"/>
          </a:p>
        </p:txBody>
      </p:sp>
      <p:sp>
        <p:nvSpPr>
          <p:cNvPr id="18" name="Slide Number Placeholder 17"/>
          <p:cNvSpPr>
            <a:spLocks noGrp="1"/>
          </p:cNvSpPr>
          <p:nvPr>
            <p:ph type="sldNum" sz="quarter" idx="12"/>
          </p:nvPr>
        </p:nvSpPr>
        <p:spPr/>
        <p:txBody>
          <a:bodyPr/>
          <a:lstStyle/>
          <a:p>
            <a:fld id="{7125010E-AF85-4248-B159-64C6DC3B1737}" type="slidenum">
              <a:rPr lang="en-US" smtClean="0"/>
              <a:pPr/>
              <a:t>‹#›</a:t>
            </a:fld>
            <a:endParaRPr lang="en-US" dirty="0"/>
          </a:p>
        </p:txBody>
      </p:sp>
      <p:cxnSp>
        <p:nvCxnSpPr>
          <p:cNvPr id="8" name="Straight Connector 7"/>
          <p:cNvCxnSpPr/>
          <p:nvPr/>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13"/>
          </p:nvPr>
        </p:nvSpPr>
        <p:spPr>
          <a:xfrm>
            <a:off x="675004" y="6437687"/>
            <a:ext cx="7885736" cy="268964"/>
          </a:xfrm>
          <a:prstGeom prst="rect">
            <a:avLst/>
          </a:prstGeom>
        </p:spPr>
        <p:txBody>
          <a:bodyPr/>
          <a:lstStyle>
            <a:lvl1pPr>
              <a:defRPr sz="1000" i="1">
                <a:solidFill>
                  <a:srgbClr val="2D2D8A"/>
                </a:solidFill>
              </a:defRPr>
            </a:lvl1pPr>
          </a:lstStyle>
          <a:p>
            <a:pPr algn="ctr"/>
            <a:r>
              <a:rPr lang="en-US" dirty="0"/>
              <a:t>The technical data in this document is controlled under the U.S. Export Regulations; release to foreign persons may require an export authorization. Pre-Decisional Information — For Planning and Discussion Purposes Only   </a:t>
            </a:r>
          </a:p>
        </p:txBody>
      </p:sp>
    </p:spTree>
    <p:extLst>
      <p:ext uri="{BB962C8B-B14F-4D97-AF65-F5344CB8AC3E}">
        <p14:creationId xmlns:p14="http://schemas.microsoft.com/office/powerpoint/2010/main" val="94996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7" name="Slide Number Placeholder 26"/>
          <p:cNvSpPr>
            <a:spLocks noGrp="1"/>
          </p:cNvSpPr>
          <p:nvPr>
            <p:ph type="sldNum" sz="quarter" idx="12"/>
          </p:nvPr>
        </p:nvSpPr>
        <p:spPr/>
        <p:txBody>
          <a:bodyPr/>
          <a:lstStyle/>
          <a:p>
            <a:fld id="{7125010E-AF85-4248-B159-64C6DC3B1737}" type="slidenum">
              <a:rPr lang="en-US" smtClean="0"/>
              <a:pPr/>
              <a:t>‹#›</a:t>
            </a:fld>
            <a:endParaRPr lang="en-US" dirty="0"/>
          </a:p>
        </p:txBody>
      </p:sp>
      <p:sp>
        <p:nvSpPr>
          <p:cNvPr id="12" name="Footer Placeholder 4"/>
          <p:cNvSpPr>
            <a:spLocks noGrp="1"/>
          </p:cNvSpPr>
          <p:nvPr>
            <p:ph type="ftr" sz="quarter" idx="13"/>
          </p:nvPr>
        </p:nvSpPr>
        <p:spPr>
          <a:xfrm>
            <a:off x="675004" y="6437687"/>
            <a:ext cx="7885736" cy="268964"/>
          </a:xfrm>
          <a:prstGeom prst="rect">
            <a:avLst/>
          </a:prstGeom>
        </p:spPr>
        <p:txBody>
          <a:bodyPr/>
          <a:lstStyle>
            <a:lvl1pPr>
              <a:defRPr sz="1000" i="1">
                <a:solidFill>
                  <a:srgbClr val="2D2D8A"/>
                </a:solidFill>
              </a:defRPr>
            </a:lvl1pPr>
          </a:lstStyle>
          <a:p>
            <a:pPr algn="ctr"/>
            <a:r>
              <a:rPr lang="en-US" dirty="0"/>
              <a:t>The technical data in this document is controlled under the U.S. Export Regulations; release to foreign persons may require an export authorization. Pre-Decisional Information — For Planning and Discussion Purposes Only   </a:t>
            </a:r>
          </a:p>
        </p:txBody>
      </p:sp>
      <p:cxnSp>
        <p:nvCxnSpPr>
          <p:cNvPr id="4" name="Straight Connector 3">
            <a:extLst>
              <a:ext uri="{FF2B5EF4-FFF2-40B4-BE49-F238E27FC236}">
                <a16:creationId xmlns:a16="http://schemas.microsoft.com/office/drawing/2014/main" id="{490AA827-4BD0-47C3-9678-FE5FBE7C65E8}"/>
              </a:ext>
            </a:extLst>
          </p:cNvPr>
          <p:cNvCxnSpPr/>
          <p:nvPr userDrawn="1"/>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63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1513" name="Rectangle 9">
            <a:extLst>
              <a:ext uri="{FF2B5EF4-FFF2-40B4-BE49-F238E27FC236}">
                <a16:creationId xmlns:a16="http://schemas.microsoft.com/office/drawing/2014/main" id="{A5DE5263-EF50-4CCE-BD4B-6D6DFFCB96E6}"/>
              </a:ext>
            </a:extLst>
          </p:cNvPr>
          <p:cNvSpPr>
            <a:spLocks noGrp="1" noChangeArrowheads="1"/>
          </p:cNvSpPr>
          <p:nvPr>
            <p:ph type="sldNum" sz="quarter" idx="4"/>
          </p:nvPr>
        </p:nvSpPr>
        <p:spPr>
          <a:xfrm>
            <a:off x="8042827" y="6581567"/>
            <a:ext cx="1101173" cy="276433"/>
          </a:xfrm>
        </p:spPr>
        <p:txBody>
          <a:bodyPr/>
          <a:lstStyle>
            <a:lvl1pPr>
              <a:defRPr>
                <a:solidFill>
                  <a:schemeClr val="tx1"/>
                </a:solidFill>
              </a:defRPr>
            </a:lvl1pPr>
          </a:lstStyle>
          <a:p>
            <a:fld id="{817DF842-750B-4A5D-9155-1E8DCBB251DE}" type="slidenum">
              <a:rPr lang="en-US" altLang="en-US"/>
              <a:pPr/>
              <a:t>‹#›</a:t>
            </a:fld>
            <a:endParaRPr lang="en-US" altLang="en-US"/>
          </a:p>
        </p:txBody>
      </p:sp>
      <p:cxnSp>
        <p:nvCxnSpPr>
          <p:cNvPr id="9" name="Straight Connector 8">
            <a:extLst>
              <a:ext uri="{FF2B5EF4-FFF2-40B4-BE49-F238E27FC236}">
                <a16:creationId xmlns:a16="http://schemas.microsoft.com/office/drawing/2014/main" id="{A29A9BA2-6B51-400D-AE7E-C38B5430D242}"/>
              </a:ext>
            </a:extLst>
          </p:cNvPr>
          <p:cNvCxnSpPr/>
          <p:nvPr userDrawn="1"/>
        </p:nvCxnSpPr>
        <p:spPr>
          <a:xfrm>
            <a:off x="324036" y="6406101"/>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pic>
        <p:nvPicPr>
          <p:cNvPr id="10" name="Picture 8" descr="NASALogo.png">
            <a:extLst>
              <a:ext uri="{FF2B5EF4-FFF2-40B4-BE49-F238E27FC236}">
                <a16:creationId xmlns:a16="http://schemas.microsoft.com/office/drawing/2014/main" id="{224F76D1-00A2-4719-81D6-040FCB84C0B8}"/>
              </a:ext>
            </a:extLst>
          </p:cNvPr>
          <p:cNvPicPr>
            <a:picLocks noChangeAspect="1"/>
          </p:cNvPicPr>
          <p:nvPr userDrawn="1"/>
        </p:nvPicPr>
        <p:blipFill>
          <a:blip r:embed="rId2" cstate="print"/>
          <a:srcRect r="55539"/>
          <a:stretch>
            <a:fillRect/>
          </a:stretch>
        </p:blipFill>
        <p:spPr bwMode="auto">
          <a:xfrm>
            <a:off x="28575" y="23155"/>
            <a:ext cx="878987" cy="713920"/>
          </a:xfrm>
          <a:prstGeom prst="rect">
            <a:avLst/>
          </a:prstGeom>
          <a:noFill/>
          <a:ln w="9525">
            <a:noFill/>
            <a:miter lim="800000"/>
            <a:headEnd/>
            <a:tailEnd/>
          </a:ln>
        </p:spPr>
      </p:pic>
      <p:cxnSp>
        <p:nvCxnSpPr>
          <p:cNvPr id="13" name="Straight Connector 12">
            <a:extLst>
              <a:ext uri="{FF2B5EF4-FFF2-40B4-BE49-F238E27FC236}">
                <a16:creationId xmlns:a16="http://schemas.microsoft.com/office/drawing/2014/main" id="{58028447-C739-4C1D-8DA5-4698E8424D48}"/>
              </a:ext>
            </a:extLst>
          </p:cNvPr>
          <p:cNvCxnSpPr/>
          <p:nvPr userDrawn="1"/>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pic>
        <p:nvPicPr>
          <p:cNvPr id="8" name="Picture 7" descr="logo_idea5_email3_edited">
            <a:extLst>
              <a:ext uri="{FF2B5EF4-FFF2-40B4-BE49-F238E27FC236}">
                <a16:creationId xmlns:a16="http://schemas.microsoft.com/office/drawing/2014/main" id="{0C6A4659-C94D-4298-9271-16C5895398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65554" y="23155"/>
            <a:ext cx="745798" cy="7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7B8A594-A44B-460F-B4A7-554058A9149E}"/>
              </a:ext>
            </a:extLst>
          </p:cNvPr>
          <p:cNvSpPr txBox="1"/>
          <p:nvPr userDrawn="1"/>
        </p:nvSpPr>
        <p:spPr>
          <a:xfrm>
            <a:off x="1828800" y="6473047"/>
            <a:ext cx="5486400" cy="24820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1013" dirty="0"/>
              <a:t>Spacecraft Thermal Engineering Course - 2022</a:t>
            </a:r>
          </a:p>
        </p:txBody>
      </p:sp>
    </p:spTree>
    <p:extLst>
      <p:ext uri="{BB962C8B-B14F-4D97-AF65-F5344CB8AC3E}">
        <p14:creationId xmlns:p14="http://schemas.microsoft.com/office/powerpoint/2010/main" val="377870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963B-6E21-4233-94F6-FEC682E734C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869C79-53AF-440F-B5B1-CBEFE4D39B99}"/>
              </a:ext>
            </a:extLst>
          </p:cNvPr>
          <p:cNvSpPr>
            <a:spLocks noGrp="1"/>
          </p:cNvSpPr>
          <p:nvPr>
            <p:ph type="ftr" sz="quarter" idx="11"/>
          </p:nvPr>
        </p:nvSpPr>
        <p:spPr>
          <a:xfrm>
            <a:off x="675004" y="6437687"/>
            <a:ext cx="7885736" cy="268964"/>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87EDDFA-3EE0-468C-B454-82EA5E1C8EEA}"/>
              </a:ext>
            </a:extLst>
          </p:cNvPr>
          <p:cNvSpPr>
            <a:spLocks noGrp="1"/>
          </p:cNvSpPr>
          <p:nvPr>
            <p:ph type="sldNum" sz="quarter" idx="12"/>
          </p:nvPr>
        </p:nvSpPr>
        <p:spPr/>
        <p:txBody>
          <a:bodyPr/>
          <a:lstStyle>
            <a:lvl1pPr>
              <a:defRPr/>
            </a:lvl1pPr>
          </a:lstStyle>
          <a:p>
            <a:fld id="{3F6BA242-D89E-46B7-9108-EED38973D7D1}" type="slidenum">
              <a:rPr lang="en-US" altLang="en-US"/>
              <a:pPr/>
              <a:t>‹#›</a:t>
            </a:fld>
            <a:endParaRPr lang="en-US" altLang="en-US"/>
          </a:p>
        </p:txBody>
      </p:sp>
      <p:cxnSp>
        <p:nvCxnSpPr>
          <p:cNvPr id="6" name="Straight Connector 5">
            <a:extLst>
              <a:ext uri="{FF2B5EF4-FFF2-40B4-BE49-F238E27FC236}">
                <a16:creationId xmlns:a16="http://schemas.microsoft.com/office/drawing/2014/main" id="{3DE90EBC-B4E9-4B2A-8EC3-E6A297A47508}"/>
              </a:ext>
            </a:extLst>
          </p:cNvPr>
          <p:cNvCxnSpPr/>
          <p:nvPr userDrawn="1"/>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561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0986-9D47-435F-AB2D-8D12A5C69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AFB19-859B-4E33-BEA6-AB75E77B19FE}"/>
              </a:ext>
            </a:extLst>
          </p:cNvPr>
          <p:cNvSpPr>
            <a:spLocks noGrp="1"/>
          </p:cNvSpPr>
          <p:nvPr>
            <p:ph sz="half" idx="1"/>
          </p:nvPr>
        </p:nvSpPr>
        <p:spPr>
          <a:xfrm>
            <a:off x="457200" y="1143000"/>
            <a:ext cx="40767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488329-F776-4E23-8865-4CB251F4F7EC}"/>
              </a:ext>
            </a:extLst>
          </p:cNvPr>
          <p:cNvSpPr>
            <a:spLocks noGrp="1"/>
          </p:cNvSpPr>
          <p:nvPr>
            <p:ph sz="half" idx="2"/>
          </p:nvPr>
        </p:nvSpPr>
        <p:spPr>
          <a:xfrm>
            <a:off x="4686300" y="1143000"/>
            <a:ext cx="40767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E557F62-993D-4F5F-97FB-2AC3D69B0263}"/>
              </a:ext>
            </a:extLst>
          </p:cNvPr>
          <p:cNvSpPr>
            <a:spLocks noGrp="1"/>
          </p:cNvSpPr>
          <p:nvPr>
            <p:ph type="ftr" sz="quarter" idx="11"/>
          </p:nvPr>
        </p:nvSpPr>
        <p:spPr>
          <a:xfrm>
            <a:off x="675004" y="6437687"/>
            <a:ext cx="7885736" cy="268964"/>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316BCDF-2525-4D5C-A6E5-53DD902C8923}"/>
              </a:ext>
            </a:extLst>
          </p:cNvPr>
          <p:cNvSpPr>
            <a:spLocks noGrp="1"/>
          </p:cNvSpPr>
          <p:nvPr>
            <p:ph type="sldNum" sz="quarter" idx="12"/>
          </p:nvPr>
        </p:nvSpPr>
        <p:spPr/>
        <p:txBody>
          <a:bodyPr/>
          <a:lstStyle>
            <a:lvl1pPr>
              <a:defRPr/>
            </a:lvl1pPr>
          </a:lstStyle>
          <a:p>
            <a:fld id="{06C03420-12FB-43C1-81F8-49E855B0683E}" type="slidenum">
              <a:rPr lang="en-US" altLang="en-US"/>
              <a:pPr/>
              <a:t>‹#›</a:t>
            </a:fld>
            <a:endParaRPr lang="en-US" altLang="en-US"/>
          </a:p>
        </p:txBody>
      </p:sp>
      <p:cxnSp>
        <p:nvCxnSpPr>
          <p:cNvPr id="8" name="Straight Connector 7">
            <a:extLst>
              <a:ext uri="{FF2B5EF4-FFF2-40B4-BE49-F238E27FC236}">
                <a16:creationId xmlns:a16="http://schemas.microsoft.com/office/drawing/2014/main" id="{B21622F3-47F9-46F4-A442-50581A864CEA}"/>
              </a:ext>
            </a:extLst>
          </p:cNvPr>
          <p:cNvCxnSpPr/>
          <p:nvPr userDrawn="1"/>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5790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2FEE-7EC7-4A2D-9E95-79BD431BAFA8}"/>
              </a:ext>
            </a:extLst>
          </p:cNvPr>
          <p:cNvSpPr>
            <a:spLocks noGrp="1"/>
          </p:cNvSpPr>
          <p:nvPr>
            <p:ph type="title"/>
          </p:nvPr>
        </p:nvSpPr>
        <p:spPr>
          <a:xfrm>
            <a:off x="457200" y="152400"/>
            <a:ext cx="8305800" cy="8382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99C6C-AC33-4EDB-BCFF-6CBFF8B7931F}"/>
              </a:ext>
            </a:extLst>
          </p:cNvPr>
          <p:cNvSpPr>
            <a:spLocks noGrp="1"/>
          </p:cNvSpPr>
          <p:nvPr>
            <p:ph type="body" sz="half" idx="1"/>
          </p:nvPr>
        </p:nvSpPr>
        <p:spPr>
          <a:xfrm>
            <a:off x="457200" y="1143000"/>
            <a:ext cx="40767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C1C1728D-D4D5-42D4-9186-B52549679D81}"/>
              </a:ext>
            </a:extLst>
          </p:cNvPr>
          <p:cNvSpPr>
            <a:spLocks noGrp="1"/>
          </p:cNvSpPr>
          <p:nvPr>
            <p:ph type="clipArt" sz="half" idx="2"/>
          </p:nvPr>
        </p:nvSpPr>
        <p:spPr>
          <a:xfrm>
            <a:off x="4686300" y="1143000"/>
            <a:ext cx="4076700" cy="4800600"/>
          </a:xfrm>
        </p:spPr>
        <p:txBody>
          <a:bodyPr/>
          <a:lstStyle/>
          <a:p>
            <a:endParaRPr lang="en-US"/>
          </a:p>
        </p:txBody>
      </p:sp>
      <p:sp>
        <p:nvSpPr>
          <p:cNvPr id="5" name="Date Placeholder 4">
            <a:extLst>
              <a:ext uri="{FF2B5EF4-FFF2-40B4-BE49-F238E27FC236}">
                <a16:creationId xmlns:a16="http://schemas.microsoft.com/office/drawing/2014/main" id="{ABD34D63-499C-4760-927A-8D636D266D88}"/>
              </a:ext>
            </a:extLst>
          </p:cNvPr>
          <p:cNvSpPr>
            <a:spLocks noGrp="1"/>
          </p:cNvSpPr>
          <p:nvPr>
            <p:ph type="dt" sz="half" idx="10"/>
          </p:nvPr>
        </p:nvSpPr>
        <p:spPr>
          <a:xfrm>
            <a:off x="990600" y="6248400"/>
            <a:ext cx="1905000" cy="457200"/>
          </a:xfrm>
        </p:spPr>
        <p:txBody>
          <a:bodyPr/>
          <a:lstStyle>
            <a:lvl1pPr>
              <a:defRPr/>
            </a:lvl1pPr>
          </a:lstStyle>
          <a:p>
            <a:r>
              <a:rPr lang="en-US" altLang="en-US" dirty="0"/>
              <a:t>Summer 2020</a:t>
            </a:r>
          </a:p>
        </p:txBody>
      </p:sp>
      <p:sp>
        <p:nvSpPr>
          <p:cNvPr id="6" name="Footer Placeholder 5">
            <a:extLst>
              <a:ext uri="{FF2B5EF4-FFF2-40B4-BE49-F238E27FC236}">
                <a16:creationId xmlns:a16="http://schemas.microsoft.com/office/drawing/2014/main" id="{A27C00A6-B616-45EE-9ABA-F79056435428}"/>
              </a:ext>
            </a:extLst>
          </p:cNvPr>
          <p:cNvSpPr>
            <a:spLocks noGrp="1"/>
          </p:cNvSpPr>
          <p:nvPr>
            <p:ph type="ftr" sz="quarter" idx="11"/>
          </p:nvPr>
        </p:nvSpPr>
        <p:spPr>
          <a:xfrm>
            <a:off x="3429000" y="6248400"/>
            <a:ext cx="2895600" cy="45720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BF8CB8F-C48E-4EFD-BC2B-9B9D0385CBCF}"/>
              </a:ext>
            </a:extLst>
          </p:cNvPr>
          <p:cNvSpPr>
            <a:spLocks noGrp="1"/>
          </p:cNvSpPr>
          <p:nvPr>
            <p:ph type="sldNum" sz="quarter" idx="12"/>
          </p:nvPr>
        </p:nvSpPr>
        <p:spPr>
          <a:xfrm>
            <a:off x="6858000" y="6248400"/>
            <a:ext cx="1905000" cy="457200"/>
          </a:xfrm>
        </p:spPr>
        <p:txBody>
          <a:bodyPr/>
          <a:lstStyle>
            <a:lvl1pPr>
              <a:defRPr/>
            </a:lvl1pPr>
          </a:lstStyle>
          <a:p>
            <a:fld id="{0A0F700E-477E-40F0-867A-4EFA35F79162}" type="slidenum">
              <a:rPr lang="en-US" altLang="en-US"/>
              <a:pPr/>
              <a:t>‹#›</a:t>
            </a:fld>
            <a:endParaRPr lang="en-US" altLang="en-US"/>
          </a:p>
        </p:txBody>
      </p:sp>
      <p:cxnSp>
        <p:nvCxnSpPr>
          <p:cNvPr id="8" name="Straight Connector 7">
            <a:extLst>
              <a:ext uri="{FF2B5EF4-FFF2-40B4-BE49-F238E27FC236}">
                <a16:creationId xmlns:a16="http://schemas.microsoft.com/office/drawing/2014/main" id="{2C5149DB-7435-405C-B4E6-29C66D9671C5}"/>
              </a:ext>
            </a:extLst>
          </p:cNvPr>
          <p:cNvCxnSpPr/>
          <p:nvPr userDrawn="1"/>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00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702204D-55CF-495A-AC9C-D7F36E4D4BC5}"/>
              </a:ext>
            </a:extLst>
          </p:cNvPr>
          <p:cNvSpPr>
            <a:spLocks noGrp="1"/>
          </p:cNvSpPr>
          <p:nvPr>
            <p:ph type="dt" sz="half" idx="10"/>
          </p:nvPr>
        </p:nvSpPr>
        <p:spPr/>
        <p:txBody>
          <a:bodyPr/>
          <a:lstStyle>
            <a:lvl1pPr>
              <a:defRPr/>
            </a:lvl1pPr>
          </a:lstStyle>
          <a:p>
            <a:pPr>
              <a:defRPr/>
            </a:pPr>
            <a:fld id="{54DA139E-5A69-4744-851C-C1943CE1623F}" type="datetime1">
              <a:rPr lang="en-US"/>
              <a:pPr>
                <a:defRPr/>
              </a:pPr>
              <a:t>3/16/2023</a:t>
            </a:fld>
            <a:endParaRPr lang="en-US"/>
          </a:p>
        </p:txBody>
      </p:sp>
      <p:sp>
        <p:nvSpPr>
          <p:cNvPr id="5" name="Footer Placeholder 4">
            <a:extLst>
              <a:ext uri="{FF2B5EF4-FFF2-40B4-BE49-F238E27FC236}">
                <a16:creationId xmlns:a16="http://schemas.microsoft.com/office/drawing/2014/main" id="{C28A5402-4663-4038-A79B-5CECFFB9E66F}"/>
              </a:ext>
            </a:extLst>
          </p:cNvPr>
          <p:cNvSpPr>
            <a:spLocks noGrp="1"/>
          </p:cNvSpPr>
          <p:nvPr>
            <p:ph type="ftr" sz="quarter" idx="11"/>
          </p:nvPr>
        </p:nvSpPr>
        <p:spPr>
          <a:xfrm>
            <a:off x="675004" y="6437687"/>
            <a:ext cx="7885736" cy="268964"/>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BB0C02-B6F6-4AD9-AB76-E0FE6C0FFF0F}"/>
              </a:ext>
            </a:extLst>
          </p:cNvPr>
          <p:cNvSpPr>
            <a:spLocks noGrp="1"/>
          </p:cNvSpPr>
          <p:nvPr>
            <p:ph type="sldNum" sz="quarter" idx="12"/>
          </p:nvPr>
        </p:nvSpPr>
        <p:spPr>
          <a:xfrm>
            <a:off x="0" y="6553200"/>
            <a:ext cx="304800" cy="304800"/>
          </a:xfrm>
        </p:spPr>
        <p:txBody>
          <a:bodyPr lIns="0" rIns="0"/>
          <a:lstStyle>
            <a:lvl1pPr algn="ctr">
              <a:defRPr>
                <a:solidFill>
                  <a:schemeClr val="tx1"/>
                </a:solidFill>
              </a:defRPr>
            </a:lvl1pPr>
          </a:lstStyle>
          <a:p>
            <a:fld id="{14E3BD1C-B8AA-4386-ABC4-EE4F6F28DCFD}" type="slidenum">
              <a:rPr lang="en-US" altLang="en-US"/>
              <a:pPr/>
              <a:t>‹#›</a:t>
            </a:fld>
            <a:endParaRPr lang="en-US" altLang="en-US"/>
          </a:p>
        </p:txBody>
      </p:sp>
    </p:spTree>
    <p:extLst>
      <p:ext uri="{BB962C8B-B14F-4D97-AF65-F5344CB8AC3E}">
        <p14:creationId xmlns:p14="http://schemas.microsoft.com/office/powerpoint/2010/main" val="423428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905851" y="0"/>
            <a:ext cx="7399949" cy="9674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9" name="Rectangle 3"/>
          <p:cNvSpPr>
            <a:spLocks noGrp="1" noChangeArrowheads="1"/>
          </p:cNvSpPr>
          <p:nvPr>
            <p:ph type="body" idx="1"/>
          </p:nvPr>
        </p:nvSpPr>
        <p:spPr bwMode="auto">
          <a:xfrm>
            <a:off x="457200" y="1154098"/>
            <a:ext cx="8321040" cy="51628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p:nvCxnSpPr>
        <p:spPr>
          <a:xfrm>
            <a:off x="324036" y="6406101"/>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
        <p:nvSpPr>
          <p:cNvPr id="10" name="Rectangle 6"/>
          <p:cNvSpPr>
            <a:spLocks noGrp="1" noChangeArrowheads="1"/>
          </p:cNvSpPr>
          <p:nvPr>
            <p:ph type="sldNum" sz="quarter" idx="4"/>
          </p:nvPr>
        </p:nvSpPr>
        <p:spPr>
          <a:xfrm>
            <a:off x="8686799" y="6484620"/>
            <a:ext cx="384041" cy="351155"/>
          </a:xfrm>
          <a:prstGeom prst="rect">
            <a:avLst/>
          </a:prstGeom>
          <a:ln/>
        </p:spPr>
        <p:txBody>
          <a:bodyPr/>
          <a:lstStyle>
            <a:lvl1pPr algn="r">
              <a:defRPr sz="800">
                <a:solidFill>
                  <a:srgbClr val="0B3D91"/>
                </a:solidFill>
                <a:latin typeface="Calibri"/>
                <a:cs typeface="Calibri"/>
              </a:defRPr>
            </a:lvl1pPr>
          </a:lstStyle>
          <a:p>
            <a:fld id="{7125010E-AF85-4248-B159-64C6DC3B1737}" type="slidenum">
              <a:rPr lang="en-US" smtClean="0"/>
              <a:pPr/>
              <a:t>‹#›</a:t>
            </a:fld>
            <a:endParaRPr lang="en-US" dirty="0"/>
          </a:p>
        </p:txBody>
      </p:sp>
      <p:cxnSp>
        <p:nvCxnSpPr>
          <p:cNvPr id="9" name="Straight Connector 8">
            <a:extLst>
              <a:ext uri="{FF2B5EF4-FFF2-40B4-BE49-F238E27FC236}">
                <a16:creationId xmlns:a16="http://schemas.microsoft.com/office/drawing/2014/main" id="{B87F7A12-FD5E-4ADD-997C-75FE9AC1F49B}"/>
              </a:ext>
            </a:extLst>
          </p:cNvPr>
          <p:cNvCxnSpPr/>
          <p:nvPr userDrawn="1"/>
        </p:nvCxnSpPr>
        <p:spPr>
          <a:xfrm>
            <a:off x="324036" y="1031725"/>
            <a:ext cx="8613589" cy="1588"/>
          </a:xfrm>
          <a:prstGeom prst="line">
            <a:avLst/>
          </a:prstGeom>
          <a:ln>
            <a:solidFill>
              <a:srgbClr val="0B3D9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84C2C97-9666-4714-9193-EE0974274416}"/>
              </a:ext>
            </a:extLst>
          </p:cNvPr>
          <p:cNvSpPr txBox="1"/>
          <p:nvPr userDrawn="1"/>
        </p:nvSpPr>
        <p:spPr>
          <a:xfrm>
            <a:off x="1828800" y="6473047"/>
            <a:ext cx="5486400" cy="24820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1013" dirty="0"/>
              <a:t>Spacecraft Thermal Engineering Course - 2022</a:t>
            </a:r>
          </a:p>
        </p:txBody>
      </p:sp>
      <p:pic>
        <p:nvPicPr>
          <p:cNvPr id="13" name="Picture 8" descr="NASALogo.png">
            <a:extLst>
              <a:ext uri="{FF2B5EF4-FFF2-40B4-BE49-F238E27FC236}">
                <a16:creationId xmlns:a16="http://schemas.microsoft.com/office/drawing/2014/main" id="{A500ACB0-7562-4145-8CDE-CE7CA8D3EC9E}"/>
              </a:ext>
            </a:extLst>
          </p:cNvPr>
          <p:cNvPicPr>
            <a:picLocks noChangeAspect="1"/>
          </p:cNvPicPr>
          <p:nvPr userDrawn="1"/>
        </p:nvPicPr>
        <p:blipFill>
          <a:blip r:embed="rId11" cstate="print"/>
          <a:srcRect r="55539"/>
          <a:stretch>
            <a:fillRect/>
          </a:stretch>
        </p:blipFill>
        <p:spPr bwMode="auto">
          <a:xfrm>
            <a:off x="26864" y="27354"/>
            <a:ext cx="878987" cy="713920"/>
          </a:xfrm>
          <a:prstGeom prst="rect">
            <a:avLst/>
          </a:prstGeom>
          <a:noFill/>
          <a:ln w="9525">
            <a:noFill/>
            <a:miter lim="800000"/>
            <a:headEnd/>
            <a:tailEnd/>
          </a:ln>
        </p:spPr>
      </p:pic>
      <p:pic>
        <p:nvPicPr>
          <p:cNvPr id="14" name="Picture 13" descr="logo_idea5_email3_edited">
            <a:extLst>
              <a:ext uri="{FF2B5EF4-FFF2-40B4-BE49-F238E27FC236}">
                <a16:creationId xmlns:a16="http://schemas.microsoft.com/office/drawing/2014/main" id="{696A8A61-9257-46E5-B082-8A6029FA997A}"/>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365554" y="23155"/>
            <a:ext cx="745798" cy="71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601833"/>
      </p:ext>
    </p:extLst>
  </p:cSld>
  <p:clrMap bg1="lt1" tx1="dk1" bg2="lt2" tx2="dk2" accent1="accent1" accent2="accent2" accent3="accent3" accent4="accent4" accent5="accent5" accent6="accent6" hlink="hlink" folHlink="folHlink"/>
  <p:sldLayoutIdLst>
    <p:sldLayoutId id="2147483662" r:id="rId1"/>
    <p:sldLayoutId id="2147483675" r:id="rId2"/>
    <p:sldLayoutId id="2147483674" r:id="rId3"/>
    <p:sldLayoutId id="2147483673" r:id="rId4"/>
    <p:sldLayoutId id="2147483676" r:id="rId5"/>
    <p:sldLayoutId id="2147483678" r:id="rId6"/>
    <p:sldLayoutId id="2147483679" r:id="rId7"/>
    <p:sldLayoutId id="2147483683" r:id="rId8"/>
    <p:sldLayoutId id="2147483684" r:id="rId9"/>
  </p:sldLayoutIdLst>
  <p:hf hdr="0"/>
  <p:txStyles>
    <p:titleStyle>
      <a:lvl1pPr algn="ctr" rtl="0" eaLnBrk="1" fontAlgn="base" hangingPunct="1">
        <a:spcBef>
          <a:spcPct val="0"/>
        </a:spcBef>
        <a:spcAft>
          <a:spcPct val="0"/>
        </a:spcAft>
        <a:defRPr sz="3200" b="1">
          <a:solidFill>
            <a:srgbClr val="0B3D91"/>
          </a:solidFill>
          <a:latin typeface="Calibri"/>
          <a:ea typeface="+mj-ea"/>
          <a:cs typeface="Calibri"/>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Hume.L.Peabody@nasa.gov"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spaces.gsfc.nasa.gov/display/CODE545/545+Home"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39.xml.rels><?xml version="1.0" encoding="UTF-8" standalone="yes"?>
<Relationships xmlns="http://schemas.openxmlformats.org/package/2006/relationships"><Relationship Id="rId3" Type="http://schemas.openxmlformats.org/officeDocument/2006/relationships/hyperlink" Target="http://arioch.gsfc.nasa.gov/302/gevs-se/toc.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Hume.L.Peabody@nasa.gov"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Hume.L.Peabody@nasa.gov"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emf"/><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xml"/><Relationship Id="rId5" Type="http://schemas.openxmlformats.org/officeDocument/2006/relationships/image" Target="../media/image64.jpeg"/><Relationship Id="rId4" Type="http://schemas.openxmlformats.org/officeDocument/2006/relationships/image" Target="../media/image63.jpeg"/></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5.png"/><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9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 Id="rId4" Type="http://schemas.openxmlformats.org/officeDocument/2006/relationships/image" Target="../media/image7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46">
            <a:extLst>
              <a:ext uri="{FF2B5EF4-FFF2-40B4-BE49-F238E27FC236}">
                <a16:creationId xmlns:a16="http://schemas.microsoft.com/office/drawing/2014/main" id="{7B5FA82A-8CC4-4C57-AE7B-1836D06AA7B2}"/>
              </a:ext>
            </a:extLst>
          </p:cNvPr>
          <p:cNvSpPr txBox="1">
            <a:spLocks noChangeArrowheads="1"/>
          </p:cNvSpPr>
          <p:nvPr/>
        </p:nvSpPr>
        <p:spPr bwMode="auto">
          <a:xfrm>
            <a:off x="76200" y="31242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4300"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Hume Peabody</a:t>
            </a:r>
          </a:p>
          <a:p>
            <a:pPr algn="ctr" eaLnBrk="1" hangingPunct="1">
              <a:spcBef>
                <a:spcPct val="0"/>
              </a:spcBef>
              <a:buFontTx/>
              <a:buNone/>
            </a:pPr>
            <a:r>
              <a:rPr lang="en-US" altLang="en-US" sz="1800" b="1" i="1" dirty="0"/>
              <a:t>Staff Engineer</a:t>
            </a:r>
          </a:p>
          <a:p>
            <a:pPr algn="ctr" eaLnBrk="1" hangingPunct="1">
              <a:spcBef>
                <a:spcPct val="0"/>
              </a:spcBef>
              <a:buFontTx/>
              <a:buNone/>
            </a:pPr>
            <a:r>
              <a:rPr lang="en-US" altLang="en-US" sz="1800" b="1" i="1" dirty="0"/>
              <a:t>GSFC - Code 545</a:t>
            </a:r>
          </a:p>
          <a:p>
            <a:pPr algn="ctr" eaLnBrk="1" hangingPunct="1">
              <a:spcBef>
                <a:spcPct val="0"/>
              </a:spcBef>
              <a:buFontTx/>
              <a:buNone/>
            </a:pPr>
            <a:r>
              <a:rPr lang="en-US" altLang="en-US" sz="1800" b="1" i="1" dirty="0">
                <a:hlinkClick r:id="rId2"/>
              </a:rPr>
              <a:t>Hume.L.Peabody@nasa.gov</a:t>
            </a:r>
            <a:endParaRPr lang="en-US" altLang="en-US" sz="1800" b="1" i="1" dirty="0"/>
          </a:p>
          <a:p>
            <a:pPr algn="ctr" eaLnBrk="1" hangingPunct="1">
              <a:spcBef>
                <a:spcPct val="0"/>
              </a:spcBef>
              <a:buFontTx/>
              <a:buNone/>
            </a:pPr>
            <a:r>
              <a:rPr lang="en-US" altLang="en-US" sz="1800" b="1" i="1" dirty="0"/>
              <a:t>(301) 286-9141</a:t>
            </a:r>
          </a:p>
        </p:txBody>
      </p:sp>
      <p:sp>
        <p:nvSpPr>
          <p:cNvPr id="35843" name="TextBox 146">
            <a:extLst>
              <a:ext uri="{FF2B5EF4-FFF2-40B4-BE49-F238E27FC236}">
                <a16:creationId xmlns:a16="http://schemas.microsoft.com/office/drawing/2014/main" id="{62155CE5-0BC1-4AD5-A6CA-73DB084662A8}"/>
              </a:ext>
            </a:extLst>
          </p:cNvPr>
          <p:cNvSpPr txBox="1">
            <a:spLocks noChangeArrowheads="1"/>
          </p:cNvSpPr>
          <p:nvPr/>
        </p:nvSpPr>
        <p:spPr bwMode="auto">
          <a:xfrm>
            <a:off x="0" y="1295400"/>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4000" b="1" i="1" dirty="0">
                <a:solidFill>
                  <a:srgbClr val="FF0000"/>
                </a:solidFill>
              </a:rPr>
              <a:t>Thermal Design for Spaceflight</a:t>
            </a:r>
          </a:p>
          <a:p>
            <a:pPr marL="0" lvl="1" algn="ctr" eaLnBrk="1" hangingPunct="1">
              <a:spcBef>
                <a:spcPct val="0"/>
              </a:spcBef>
              <a:buFontTx/>
              <a:buNone/>
            </a:pPr>
            <a:r>
              <a:rPr lang="en-US" altLang="en-US" sz="3200" b="1" i="1" dirty="0">
                <a:solidFill>
                  <a:srgbClr val="FF0000"/>
                </a:solidFill>
              </a:rPr>
              <a:t>Fall 2022</a:t>
            </a:r>
            <a:endParaRPr lang="en-US" altLang="en-US" sz="1600" dirty="0"/>
          </a:p>
        </p:txBody>
      </p:sp>
      <p:pic>
        <p:nvPicPr>
          <p:cNvPr id="35844" name="Picture 7" descr="logo_idea5_email3_edited">
            <a:extLst>
              <a:ext uri="{FF2B5EF4-FFF2-40B4-BE49-F238E27FC236}">
                <a16:creationId xmlns:a16="http://schemas.microsoft.com/office/drawing/2014/main" id="{6EFEEDFE-3FF4-4630-A229-4D7D920F1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540" y="2433637"/>
            <a:ext cx="3760788"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4">
            <a:extLst>
              <a:ext uri="{FF2B5EF4-FFF2-40B4-BE49-F238E27FC236}">
                <a16:creationId xmlns:a16="http://schemas.microsoft.com/office/drawing/2014/main" id="{23118E7F-4077-4B03-A6CA-8E65563EC4F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907664-45FE-4867-9A26-2557D7654BCA}" type="slidenum">
              <a:rPr lang="en-US" altLang="en-US" sz="1200" smtClean="0"/>
              <a:pPr>
                <a:spcBef>
                  <a:spcPct val="0"/>
                </a:spcBef>
                <a:buFontTx/>
                <a:buNone/>
              </a:pPr>
              <a:t>1</a:t>
            </a:fld>
            <a:endParaRPr lang="en-US" altLang="en-US" sz="1200"/>
          </a:p>
        </p:txBody>
      </p:sp>
      <p:sp>
        <p:nvSpPr>
          <p:cNvPr id="7" name="TextBox 6">
            <a:extLst>
              <a:ext uri="{FF2B5EF4-FFF2-40B4-BE49-F238E27FC236}">
                <a16:creationId xmlns:a16="http://schemas.microsoft.com/office/drawing/2014/main" id="{F0675C54-F574-4471-99E1-D0247A6B355D}"/>
              </a:ext>
            </a:extLst>
          </p:cNvPr>
          <p:cNvSpPr txBox="1"/>
          <p:nvPr/>
        </p:nvSpPr>
        <p:spPr>
          <a:xfrm>
            <a:off x="0" y="5257800"/>
            <a:ext cx="5410200" cy="1077218"/>
          </a:xfrm>
          <a:prstGeom prst="rect">
            <a:avLst/>
          </a:prstGeom>
          <a:noFill/>
        </p:spPr>
        <p:txBody>
          <a:bodyPr wrap="square">
            <a:spAutoFit/>
          </a:bodyPr>
          <a:lstStyle/>
          <a:p>
            <a:pPr algn="ctr"/>
            <a:r>
              <a:rPr lang="en-US" sz="1600" b="0" i="0" dirty="0">
                <a:effectLst/>
                <a:latin typeface="-apple-system"/>
              </a:rPr>
              <a:t>Note: Reference in this course to any specific commercial products, process, service, manufacturer, company, or trademark does not constitute its endorsement or recommendation by the U.S. Government</a:t>
            </a:r>
            <a:endParaRPr lang="en-US" sz="1600" dirty="0"/>
          </a:p>
        </p:txBody>
      </p:sp>
    </p:spTree>
    <p:extLst>
      <p:ext uri="{BB962C8B-B14F-4D97-AF65-F5344CB8AC3E}">
        <p14:creationId xmlns:p14="http://schemas.microsoft.com/office/powerpoint/2010/main" val="344823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467">
            <a:extLst>
              <a:ext uri="{FF2B5EF4-FFF2-40B4-BE49-F238E27FC236}">
                <a16:creationId xmlns:a16="http://schemas.microsoft.com/office/drawing/2014/main" id="{B1EBC418-E62D-4F51-B090-6E94CDE98105}"/>
              </a:ext>
            </a:extLst>
          </p:cNvPr>
          <p:cNvGrpSpPr>
            <a:grpSpLocks/>
          </p:cNvGrpSpPr>
          <p:nvPr/>
        </p:nvGrpSpPr>
        <p:grpSpPr bwMode="auto">
          <a:xfrm rot="658047">
            <a:off x="1549400" y="2403475"/>
            <a:ext cx="5399088" cy="1582738"/>
            <a:chOff x="3733800" y="1118933"/>
            <a:chExt cx="5399125" cy="1582505"/>
          </a:xfrm>
        </p:grpSpPr>
        <p:cxnSp>
          <p:nvCxnSpPr>
            <p:cNvPr id="63" name="Straight Connector 62">
              <a:extLst>
                <a:ext uri="{FF2B5EF4-FFF2-40B4-BE49-F238E27FC236}">
                  <a16:creationId xmlns:a16="http://schemas.microsoft.com/office/drawing/2014/main" id="{B4B8A55A-9816-4BDB-8E5D-7D9D5C6EAD8F}"/>
                </a:ext>
              </a:extLst>
            </p:cNvPr>
            <p:cNvCxnSpPr/>
            <p:nvPr/>
          </p:nvCxnSpPr>
          <p:spPr>
            <a:xfrm rot="671718" flipV="1">
              <a:off x="7243866" y="1373201"/>
              <a:ext cx="411165"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62FB09B-CACA-4494-8655-C737D04FFC26}"/>
                </a:ext>
              </a:extLst>
            </p:cNvPr>
            <p:cNvCxnSpPr/>
            <p:nvPr/>
          </p:nvCxnSpPr>
          <p:spPr>
            <a:xfrm rot="671718" flipV="1">
              <a:off x="6615088" y="1385406"/>
              <a:ext cx="341314"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ECC28AD-7FC4-48EF-B283-D34C4E8555E1}"/>
                </a:ext>
              </a:extLst>
            </p:cNvPr>
            <p:cNvCxnSpPr/>
            <p:nvPr/>
          </p:nvCxnSpPr>
          <p:spPr>
            <a:xfrm rot="671718">
              <a:off x="7137274" y="1117788"/>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854AF42-A1DE-430C-A2CB-96EAEEB89053}"/>
                </a:ext>
              </a:extLst>
            </p:cNvPr>
            <p:cNvCxnSpPr/>
            <p:nvPr/>
          </p:nvCxnSpPr>
          <p:spPr>
            <a:xfrm rot="671718">
              <a:off x="7522482" y="1118348"/>
              <a:ext cx="68263"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F844CA-E8E5-448A-958C-8D49E9A82D7A}"/>
                </a:ext>
              </a:extLst>
            </p:cNvPr>
            <p:cNvCxnSpPr/>
            <p:nvPr/>
          </p:nvCxnSpPr>
          <p:spPr>
            <a:xfrm rot="671718" flipV="1">
              <a:off x="6661111" y="1760103"/>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00CE813-7A32-4F1A-89B5-5BC526356915}"/>
                </a:ext>
              </a:extLst>
            </p:cNvPr>
            <p:cNvCxnSpPr/>
            <p:nvPr/>
          </p:nvCxnSpPr>
          <p:spPr>
            <a:xfrm rot="671718" flipV="1">
              <a:off x="6927443" y="1470683"/>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D68CA83-6073-49A0-A80B-5C85A7372EB6}"/>
                </a:ext>
              </a:extLst>
            </p:cNvPr>
            <p:cNvCxnSpPr/>
            <p:nvPr/>
          </p:nvCxnSpPr>
          <p:spPr>
            <a:xfrm rot="671718">
              <a:off x="6606102" y="1837548"/>
              <a:ext cx="68262" cy="41110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D9677E5-D56B-479D-9BDD-0EBD6C3BF50F}"/>
                </a:ext>
              </a:extLst>
            </p:cNvPr>
            <p:cNvCxnSpPr/>
            <p:nvPr/>
          </p:nvCxnSpPr>
          <p:spPr>
            <a:xfrm rot="671718">
              <a:off x="6843756" y="1548125"/>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D18FD8BA-19EB-4D65-AAE9-D47CD51322E3}"/>
                </a:ext>
              </a:extLst>
            </p:cNvPr>
            <p:cNvSpPr/>
            <p:nvPr/>
          </p:nvSpPr>
          <p:spPr>
            <a:xfrm rot="21429543">
              <a:off x="6570078" y="2264844"/>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2" name="Straight Connector 81">
              <a:extLst>
                <a:ext uri="{FF2B5EF4-FFF2-40B4-BE49-F238E27FC236}">
                  <a16:creationId xmlns:a16="http://schemas.microsoft.com/office/drawing/2014/main" id="{761B2254-A084-48F3-A264-750571E86956}"/>
                </a:ext>
              </a:extLst>
            </p:cNvPr>
            <p:cNvCxnSpPr/>
            <p:nvPr/>
          </p:nvCxnSpPr>
          <p:spPr>
            <a:xfrm rot="671718" flipH="1">
              <a:off x="6423929" y="1163899"/>
              <a:ext cx="684218"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C09B6C4-7505-42EA-A4EA-C75DB050D047}"/>
                </a:ext>
              </a:extLst>
            </p:cNvPr>
            <p:cNvCxnSpPr/>
            <p:nvPr/>
          </p:nvCxnSpPr>
          <p:spPr>
            <a:xfrm rot="1091718" flipH="1">
              <a:off x="7597743" y="1211857"/>
              <a:ext cx="204788" cy="682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AD6AC03-E38A-4330-9427-B8F131E1E97C}"/>
                </a:ext>
              </a:extLst>
            </p:cNvPr>
            <p:cNvCxnSpPr/>
            <p:nvPr/>
          </p:nvCxnSpPr>
          <p:spPr>
            <a:xfrm rot="671718">
              <a:off x="6288211" y="1245689"/>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A02637-ED73-4B4F-8A27-87E27DE1DA09}"/>
                </a:ext>
              </a:extLst>
            </p:cNvPr>
            <p:cNvCxnSpPr/>
            <p:nvPr/>
          </p:nvCxnSpPr>
          <p:spPr>
            <a:xfrm rot="671718" flipH="1" flipV="1">
              <a:off x="7684301" y="1240336"/>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28B2119-EEB2-4690-8B4F-AC6C7BBDE075}"/>
                </a:ext>
              </a:extLst>
            </p:cNvPr>
            <p:cNvCxnSpPr/>
            <p:nvPr/>
          </p:nvCxnSpPr>
          <p:spPr>
            <a:xfrm rot="671718" flipH="1">
              <a:off x="6443295" y="2422520"/>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67C0B254-DD53-4FCE-A82E-9AD5D17F39A5}"/>
                </a:ext>
              </a:extLst>
            </p:cNvPr>
            <p:cNvSpPr/>
            <p:nvPr/>
          </p:nvSpPr>
          <p:spPr>
            <a:xfrm>
              <a:off x="7822767" y="1312298"/>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Moon 87">
              <a:extLst>
                <a:ext uri="{FF2B5EF4-FFF2-40B4-BE49-F238E27FC236}">
                  <a16:creationId xmlns:a16="http://schemas.microsoft.com/office/drawing/2014/main" id="{734A4A31-0B3E-4989-B806-5FFD89593C9D}"/>
                </a:ext>
              </a:extLst>
            </p:cNvPr>
            <p:cNvSpPr/>
            <p:nvPr/>
          </p:nvSpPr>
          <p:spPr>
            <a:xfrm rot="2702701">
              <a:off x="8637976" y="1025322"/>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a:extLst>
                <a:ext uri="{FF2B5EF4-FFF2-40B4-BE49-F238E27FC236}">
                  <a16:creationId xmlns:a16="http://schemas.microsoft.com/office/drawing/2014/main" id="{16CEC409-417B-4421-AF66-421586B9198D}"/>
                </a:ext>
              </a:extLst>
            </p:cNvPr>
            <p:cNvSpPr/>
            <p:nvPr/>
          </p:nvSpPr>
          <p:spPr>
            <a:xfrm>
              <a:off x="5562001" y="1903941"/>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0" name="Group 169">
              <a:extLst>
                <a:ext uri="{FF2B5EF4-FFF2-40B4-BE49-F238E27FC236}">
                  <a16:creationId xmlns:a16="http://schemas.microsoft.com/office/drawing/2014/main" id="{8E6203C9-661F-4737-9AAA-09DF0B15ECF4}"/>
                </a:ext>
              </a:extLst>
            </p:cNvPr>
            <p:cNvGrpSpPr>
              <a:grpSpLocks/>
            </p:cNvGrpSpPr>
            <p:nvPr/>
          </p:nvGrpSpPr>
          <p:grpSpPr bwMode="auto">
            <a:xfrm>
              <a:off x="3733800" y="1552575"/>
              <a:ext cx="1828800" cy="762000"/>
              <a:chOff x="3810000" y="1066800"/>
              <a:chExt cx="1828800" cy="762000"/>
            </a:xfrm>
          </p:grpSpPr>
          <p:sp>
            <p:nvSpPr>
              <p:cNvPr id="91" name="Rectangle 90">
                <a:extLst>
                  <a:ext uri="{FF2B5EF4-FFF2-40B4-BE49-F238E27FC236}">
                    <a16:creationId xmlns:a16="http://schemas.microsoft.com/office/drawing/2014/main" id="{F84F1EC5-99E2-4F6B-9704-F873793B4447}"/>
                  </a:ext>
                </a:extLst>
              </p:cNvPr>
              <p:cNvSpPr/>
              <p:nvPr/>
            </p:nvSpPr>
            <p:spPr>
              <a:xfrm>
                <a:off x="5164228" y="105331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a:extLst>
                  <a:ext uri="{FF2B5EF4-FFF2-40B4-BE49-F238E27FC236}">
                    <a16:creationId xmlns:a16="http://schemas.microsoft.com/office/drawing/2014/main" id="{BD3B70EC-AF09-486F-AEA6-E6F7104A8108}"/>
                  </a:ext>
                </a:extLst>
              </p:cNvPr>
              <p:cNvSpPr/>
              <p:nvPr/>
            </p:nvSpPr>
            <p:spPr>
              <a:xfrm>
                <a:off x="5315863" y="105141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a:extLst>
                  <a:ext uri="{FF2B5EF4-FFF2-40B4-BE49-F238E27FC236}">
                    <a16:creationId xmlns:a16="http://schemas.microsoft.com/office/drawing/2014/main" id="{57CDD93C-0300-4EB6-AB4F-5FC12DC58CC3}"/>
                  </a:ext>
                </a:extLst>
              </p:cNvPr>
              <p:cNvSpPr/>
              <p:nvPr/>
            </p:nvSpPr>
            <p:spPr>
              <a:xfrm>
                <a:off x="5469660" y="105233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93">
                <a:extLst>
                  <a:ext uri="{FF2B5EF4-FFF2-40B4-BE49-F238E27FC236}">
                    <a16:creationId xmlns:a16="http://schemas.microsoft.com/office/drawing/2014/main" id="{1A0C893C-E0B3-4020-ACF9-30AD8BFF3582}"/>
                  </a:ext>
                </a:extLst>
              </p:cNvPr>
              <p:cNvSpPr/>
              <p:nvPr/>
            </p:nvSpPr>
            <p:spPr>
              <a:xfrm>
                <a:off x="5166274" y="1206497"/>
                <a:ext cx="152401" cy="1507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Rectangle 94">
                <a:extLst>
                  <a:ext uri="{FF2B5EF4-FFF2-40B4-BE49-F238E27FC236}">
                    <a16:creationId xmlns:a16="http://schemas.microsoft.com/office/drawing/2014/main" id="{E1C682A9-B4A3-4A57-9C98-A8534D3ED0CC}"/>
                  </a:ext>
                </a:extLst>
              </p:cNvPr>
              <p:cNvSpPr/>
              <p:nvPr/>
            </p:nvSpPr>
            <p:spPr>
              <a:xfrm>
                <a:off x="5316502" y="120488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95">
                <a:extLst>
                  <a:ext uri="{FF2B5EF4-FFF2-40B4-BE49-F238E27FC236}">
                    <a16:creationId xmlns:a16="http://schemas.microsoft.com/office/drawing/2014/main" id="{B7EC96EA-36A4-49B4-AF66-F1C648439AE4}"/>
                  </a:ext>
                </a:extLst>
              </p:cNvPr>
              <p:cNvSpPr/>
              <p:nvPr/>
            </p:nvSpPr>
            <p:spPr>
              <a:xfrm>
                <a:off x="5468741" y="120611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a:extLst>
                  <a:ext uri="{FF2B5EF4-FFF2-40B4-BE49-F238E27FC236}">
                    <a16:creationId xmlns:a16="http://schemas.microsoft.com/office/drawing/2014/main" id="{0A6ABEC5-EB2E-4B07-8B53-20E23F73E89A}"/>
                  </a:ext>
                </a:extLst>
              </p:cNvPr>
              <p:cNvSpPr/>
              <p:nvPr/>
            </p:nvSpPr>
            <p:spPr>
              <a:xfrm>
                <a:off x="5164902" y="135713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a:extLst>
                  <a:ext uri="{FF2B5EF4-FFF2-40B4-BE49-F238E27FC236}">
                    <a16:creationId xmlns:a16="http://schemas.microsoft.com/office/drawing/2014/main" id="{D816852C-A0EA-4F92-9CDF-F3CFDFF560A3}"/>
                  </a:ext>
                </a:extLst>
              </p:cNvPr>
              <p:cNvSpPr/>
              <p:nvPr/>
            </p:nvSpPr>
            <p:spPr>
              <a:xfrm>
                <a:off x="5318397" y="135650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ectangle 98">
                <a:extLst>
                  <a:ext uri="{FF2B5EF4-FFF2-40B4-BE49-F238E27FC236}">
                    <a16:creationId xmlns:a16="http://schemas.microsoft.com/office/drawing/2014/main" id="{86BD2F1C-C21F-45CB-BF37-16A751CCDE59}"/>
                  </a:ext>
                </a:extLst>
              </p:cNvPr>
              <p:cNvSpPr/>
              <p:nvPr/>
            </p:nvSpPr>
            <p:spPr>
              <a:xfrm>
                <a:off x="5469078" y="135802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ectangle 99">
                <a:extLst>
                  <a:ext uri="{FF2B5EF4-FFF2-40B4-BE49-F238E27FC236}">
                    <a16:creationId xmlns:a16="http://schemas.microsoft.com/office/drawing/2014/main" id="{1F88BCA2-D171-4A99-AB2F-156057E07AF4}"/>
                  </a:ext>
                </a:extLst>
              </p:cNvPr>
              <p:cNvSpPr/>
              <p:nvPr/>
            </p:nvSpPr>
            <p:spPr>
              <a:xfrm>
                <a:off x="5163982" y="151091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a:extLst>
                  <a:ext uri="{FF2B5EF4-FFF2-40B4-BE49-F238E27FC236}">
                    <a16:creationId xmlns:a16="http://schemas.microsoft.com/office/drawing/2014/main" id="{D4A0C418-1684-4B0D-BDD0-560551757E02}"/>
                  </a:ext>
                </a:extLst>
              </p:cNvPr>
              <p:cNvSpPr/>
              <p:nvPr/>
            </p:nvSpPr>
            <p:spPr>
              <a:xfrm>
                <a:off x="5317478" y="151027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Rectangle 101">
                <a:extLst>
                  <a:ext uri="{FF2B5EF4-FFF2-40B4-BE49-F238E27FC236}">
                    <a16:creationId xmlns:a16="http://schemas.microsoft.com/office/drawing/2014/main" id="{DBA1E07B-E075-416E-B806-8282665BC966}"/>
                  </a:ext>
                </a:extLst>
              </p:cNvPr>
              <p:cNvSpPr/>
              <p:nvPr/>
            </p:nvSpPr>
            <p:spPr>
              <a:xfrm>
                <a:off x="5471275" y="15111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a:extLst>
                  <a:ext uri="{FF2B5EF4-FFF2-40B4-BE49-F238E27FC236}">
                    <a16:creationId xmlns:a16="http://schemas.microsoft.com/office/drawing/2014/main" id="{2B7769FE-81D9-4D13-A624-0C3484816363}"/>
                  </a:ext>
                </a:extLst>
              </p:cNvPr>
              <p:cNvSpPr/>
              <p:nvPr/>
            </p:nvSpPr>
            <p:spPr>
              <a:xfrm>
                <a:off x="5166483" y="166564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Rectangle 103">
                <a:extLst>
                  <a:ext uri="{FF2B5EF4-FFF2-40B4-BE49-F238E27FC236}">
                    <a16:creationId xmlns:a16="http://schemas.microsoft.com/office/drawing/2014/main" id="{87D8BBC5-4E82-4B64-B769-1FA23274371B}"/>
                  </a:ext>
                </a:extLst>
              </p:cNvPr>
              <p:cNvSpPr/>
              <p:nvPr/>
            </p:nvSpPr>
            <p:spPr>
              <a:xfrm>
                <a:off x="5317816" y="166218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a:extLst>
                  <a:ext uri="{FF2B5EF4-FFF2-40B4-BE49-F238E27FC236}">
                    <a16:creationId xmlns:a16="http://schemas.microsoft.com/office/drawing/2014/main" id="{B467A77B-EC06-48E6-B48E-385B0964D5B2}"/>
                  </a:ext>
                </a:extLst>
              </p:cNvPr>
              <p:cNvSpPr/>
              <p:nvPr/>
            </p:nvSpPr>
            <p:spPr>
              <a:xfrm>
                <a:off x="5469753" y="166185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a:extLst>
                  <a:ext uri="{FF2B5EF4-FFF2-40B4-BE49-F238E27FC236}">
                    <a16:creationId xmlns:a16="http://schemas.microsoft.com/office/drawing/2014/main" id="{D7E615E4-016B-48E0-99A0-07ECDE02EDCD}"/>
                  </a:ext>
                </a:extLst>
              </p:cNvPr>
              <p:cNvSpPr/>
              <p:nvPr/>
            </p:nvSpPr>
            <p:spPr>
              <a:xfrm>
                <a:off x="4704998" y="105337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Rectangle 106">
                <a:extLst>
                  <a:ext uri="{FF2B5EF4-FFF2-40B4-BE49-F238E27FC236}">
                    <a16:creationId xmlns:a16="http://schemas.microsoft.com/office/drawing/2014/main" id="{FD51E7DD-01AE-4A4B-9238-2B6D15A264D5}"/>
                  </a:ext>
                </a:extLst>
              </p:cNvPr>
              <p:cNvSpPr/>
              <p:nvPr/>
            </p:nvSpPr>
            <p:spPr>
              <a:xfrm>
                <a:off x="4858780" y="1054137"/>
                <a:ext cx="153989"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a:extLst>
                  <a:ext uri="{FF2B5EF4-FFF2-40B4-BE49-F238E27FC236}">
                    <a16:creationId xmlns:a16="http://schemas.microsoft.com/office/drawing/2014/main" id="{B7E60AB3-72CD-452C-BF75-213C58790FFE}"/>
                  </a:ext>
                </a:extLst>
              </p:cNvPr>
              <p:cNvSpPr/>
              <p:nvPr/>
            </p:nvSpPr>
            <p:spPr>
              <a:xfrm>
                <a:off x="5013547" y="105179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a:extLst>
                  <a:ext uri="{FF2B5EF4-FFF2-40B4-BE49-F238E27FC236}">
                    <a16:creationId xmlns:a16="http://schemas.microsoft.com/office/drawing/2014/main" id="{1F3F2BAD-1503-4C89-B867-760CCD11DECF}"/>
                  </a:ext>
                </a:extLst>
              </p:cNvPr>
              <p:cNvSpPr/>
              <p:nvPr/>
            </p:nvSpPr>
            <p:spPr>
              <a:xfrm>
                <a:off x="4710010" y="120437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ectangle 109">
                <a:extLst>
                  <a:ext uri="{FF2B5EF4-FFF2-40B4-BE49-F238E27FC236}">
                    <a16:creationId xmlns:a16="http://schemas.microsoft.com/office/drawing/2014/main" id="{E5BB1437-AC0D-4100-A3F4-8CE5D5D0EC87}"/>
                  </a:ext>
                </a:extLst>
              </p:cNvPr>
              <p:cNvSpPr/>
              <p:nvPr/>
            </p:nvSpPr>
            <p:spPr>
              <a:xfrm>
                <a:off x="4860691" y="120590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a:extLst>
                  <a:ext uri="{FF2B5EF4-FFF2-40B4-BE49-F238E27FC236}">
                    <a16:creationId xmlns:a16="http://schemas.microsoft.com/office/drawing/2014/main" id="{30607116-D411-4FFB-AB29-43C2B3D847E5}"/>
                  </a:ext>
                </a:extLst>
              </p:cNvPr>
              <p:cNvSpPr/>
              <p:nvPr/>
            </p:nvSpPr>
            <p:spPr>
              <a:xfrm>
                <a:off x="5012628" y="120556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a:extLst>
                  <a:ext uri="{FF2B5EF4-FFF2-40B4-BE49-F238E27FC236}">
                    <a16:creationId xmlns:a16="http://schemas.microsoft.com/office/drawing/2014/main" id="{6325D1A9-9893-425C-8810-B31177853108}"/>
                  </a:ext>
                </a:extLst>
              </p:cNvPr>
              <p:cNvSpPr/>
              <p:nvPr/>
            </p:nvSpPr>
            <p:spPr>
              <a:xfrm>
                <a:off x="4710347" y="135629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Rectangle 112">
                <a:extLst>
                  <a:ext uri="{FF2B5EF4-FFF2-40B4-BE49-F238E27FC236}">
                    <a16:creationId xmlns:a16="http://schemas.microsoft.com/office/drawing/2014/main" id="{7A0ABB2B-8505-4C02-AE1C-AEE89A5462A6}"/>
                  </a:ext>
                </a:extLst>
              </p:cNvPr>
              <p:cNvSpPr/>
              <p:nvPr/>
            </p:nvSpPr>
            <p:spPr>
              <a:xfrm>
                <a:off x="4859469" y="135811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113">
                <a:extLst>
                  <a:ext uri="{FF2B5EF4-FFF2-40B4-BE49-F238E27FC236}">
                    <a16:creationId xmlns:a16="http://schemas.microsoft.com/office/drawing/2014/main" id="{4BB1510D-D29E-466C-B57C-4DD82DEFDC04}"/>
                  </a:ext>
                </a:extLst>
              </p:cNvPr>
              <p:cNvSpPr/>
              <p:nvPr/>
            </p:nvSpPr>
            <p:spPr>
              <a:xfrm>
                <a:off x="5011104" y="135622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114">
                <a:extLst>
                  <a:ext uri="{FF2B5EF4-FFF2-40B4-BE49-F238E27FC236}">
                    <a16:creationId xmlns:a16="http://schemas.microsoft.com/office/drawing/2014/main" id="{9FCF5404-F154-47FF-9A83-91B7047D15F0}"/>
                  </a:ext>
                </a:extLst>
              </p:cNvPr>
              <p:cNvSpPr/>
              <p:nvPr/>
            </p:nvSpPr>
            <p:spPr>
              <a:xfrm>
                <a:off x="4707568" y="150880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a:extLst>
                  <a:ext uri="{FF2B5EF4-FFF2-40B4-BE49-F238E27FC236}">
                    <a16:creationId xmlns:a16="http://schemas.microsoft.com/office/drawing/2014/main" id="{0DC264F9-3137-4918-9756-25D6A980410B}"/>
                  </a:ext>
                </a:extLst>
              </p:cNvPr>
              <p:cNvSpPr/>
              <p:nvPr/>
            </p:nvSpPr>
            <p:spPr>
              <a:xfrm>
                <a:off x="4861516" y="1511300"/>
                <a:ext cx="152401" cy="1507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a:extLst>
                  <a:ext uri="{FF2B5EF4-FFF2-40B4-BE49-F238E27FC236}">
                    <a16:creationId xmlns:a16="http://schemas.microsoft.com/office/drawing/2014/main" id="{1FF0E675-42C6-4834-9791-6F45CE74C95F}"/>
                  </a:ext>
                </a:extLst>
              </p:cNvPr>
              <p:cNvSpPr/>
              <p:nvPr/>
            </p:nvSpPr>
            <p:spPr>
              <a:xfrm>
                <a:off x="5013302" y="150939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a:extLst>
                  <a:ext uri="{FF2B5EF4-FFF2-40B4-BE49-F238E27FC236}">
                    <a16:creationId xmlns:a16="http://schemas.microsoft.com/office/drawing/2014/main" id="{D30EAABD-FE1A-47F3-9673-84C669517505}"/>
                  </a:ext>
                </a:extLst>
              </p:cNvPr>
              <p:cNvSpPr/>
              <p:nvPr/>
            </p:nvSpPr>
            <p:spPr>
              <a:xfrm>
                <a:off x="4708207" y="166228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ectangle 118">
                <a:extLst>
                  <a:ext uri="{FF2B5EF4-FFF2-40B4-BE49-F238E27FC236}">
                    <a16:creationId xmlns:a16="http://schemas.microsoft.com/office/drawing/2014/main" id="{B122585B-7742-4661-B2BB-78B5FC6EB408}"/>
                  </a:ext>
                </a:extLst>
              </p:cNvPr>
              <p:cNvSpPr/>
              <p:nvPr/>
            </p:nvSpPr>
            <p:spPr>
              <a:xfrm>
                <a:off x="4860144" y="166194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ectangle 119">
                <a:extLst>
                  <a:ext uri="{FF2B5EF4-FFF2-40B4-BE49-F238E27FC236}">
                    <a16:creationId xmlns:a16="http://schemas.microsoft.com/office/drawing/2014/main" id="{162DEC70-B983-4F19-87A8-6B48C9A2EF41}"/>
                  </a:ext>
                </a:extLst>
              </p:cNvPr>
              <p:cNvSpPr/>
              <p:nvPr/>
            </p:nvSpPr>
            <p:spPr>
              <a:xfrm>
                <a:off x="5015198" y="166100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Rectangle 120">
                <a:extLst>
                  <a:ext uri="{FF2B5EF4-FFF2-40B4-BE49-F238E27FC236}">
                    <a16:creationId xmlns:a16="http://schemas.microsoft.com/office/drawing/2014/main" id="{CF5EEC4F-0414-4E98-8DC3-CE2AAC4C54F7}"/>
                  </a:ext>
                </a:extLst>
              </p:cNvPr>
              <p:cNvSpPr/>
              <p:nvPr/>
            </p:nvSpPr>
            <p:spPr>
              <a:xfrm>
                <a:off x="4250896" y="1055651"/>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ectangle 121">
                <a:extLst>
                  <a:ext uri="{FF2B5EF4-FFF2-40B4-BE49-F238E27FC236}">
                    <a16:creationId xmlns:a16="http://schemas.microsoft.com/office/drawing/2014/main" id="{5E1704C9-A028-4A3A-A398-68BC888438C2}"/>
                  </a:ext>
                </a:extLst>
              </p:cNvPr>
              <p:cNvSpPr/>
              <p:nvPr/>
            </p:nvSpPr>
            <p:spPr>
              <a:xfrm>
                <a:off x="4402380" y="105218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Rectangle 122">
                <a:extLst>
                  <a:ext uri="{FF2B5EF4-FFF2-40B4-BE49-F238E27FC236}">
                    <a16:creationId xmlns:a16="http://schemas.microsoft.com/office/drawing/2014/main" id="{ABE96527-C12E-432D-8FAB-ED1B8E748D86}"/>
                  </a:ext>
                </a:extLst>
              </p:cNvPr>
              <p:cNvSpPr/>
              <p:nvPr/>
            </p:nvSpPr>
            <p:spPr>
              <a:xfrm>
                <a:off x="4554770" y="1054977"/>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ectangle 123">
                <a:extLst>
                  <a:ext uri="{FF2B5EF4-FFF2-40B4-BE49-F238E27FC236}">
                    <a16:creationId xmlns:a16="http://schemas.microsoft.com/office/drawing/2014/main" id="{A24DAB78-B6CA-4448-B920-D4A8AFC84E33}"/>
                  </a:ext>
                </a:extLst>
              </p:cNvPr>
              <p:cNvSpPr/>
              <p:nvPr/>
            </p:nvSpPr>
            <p:spPr>
              <a:xfrm>
                <a:off x="4251082" y="12059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ectangle 124">
                <a:extLst>
                  <a:ext uri="{FF2B5EF4-FFF2-40B4-BE49-F238E27FC236}">
                    <a16:creationId xmlns:a16="http://schemas.microsoft.com/office/drawing/2014/main" id="{5861452F-4639-4D71-B1B2-C08EF457BD7A}"/>
                  </a:ext>
                </a:extLst>
              </p:cNvPr>
              <p:cNvSpPr/>
              <p:nvPr/>
            </p:nvSpPr>
            <p:spPr>
              <a:xfrm>
                <a:off x="4402415" y="120253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ectangle 125">
                <a:extLst>
                  <a:ext uri="{FF2B5EF4-FFF2-40B4-BE49-F238E27FC236}">
                    <a16:creationId xmlns:a16="http://schemas.microsoft.com/office/drawing/2014/main" id="{2AA5D835-F845-412E-9A48-DCC2ED2B8BB2}"/>
                  </a:ext>
                </a:extLst>
              </p:cNvPr>
              <p:cNvSpPr/>
              <p:nvPr/>
            </p:nvSpPr>
            <p:spPr>
              <a:xfrm>
                <a:off x="4556817" y="12065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ectangle 126">
                <a:extLst>
                  <a:ext uri="{FF2B5EF4-FFF2-40B4-BE49-F238E27FC236}">
                    <a16:creationId xmlns:a16="http://schemas.microsoft.com/office/drawing/2014/main" id="{669F90FA-7FD8-4C15-B7A3-56830C97BD79}"/>
                  </a:ext>
                </a:extLst>
              </p:cNvPr>
              <p:cNvSpPr/>
              <p:nvPr/>
            </p:nvSpPr>
            <p:spPr>
              <a:xfrm>
                <a:off x="4251570" y="1359479"/>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ectangle 127">
                <a:extLst>
                  <a:ext uri="{FF2B5EF4-FFF2-40B4-BE49-F238E27FC236}">
                    <a16:creationId xmlns:a16="http://schemas.microsoft.com/office/drawing/2014/main" id="{F98C4ABA-F38E-4D04-A555-248BC2E768A7}"/>
                  </a:ext>
                </a:extLst>
              </p:cNvPr>
              <p:cNvSpPr/>
              <p:nvPr/>
            </p:nvSpPr>
            <p:spPr>
              <a:xfrm>
                <a:off x="4400239" y="135817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a:extLst>
                  <a:ext uri="{FF2B5EF4-FFF2-40B4-BE49-F238E27FC236}">
                    <a16:creationId xmlns:a16="http://schemas.microsoft.com/office/drawing/2014/main" id="{B42A23D3-FE71-4914-B454-DAE6C13B71F9}"/>
                  </a:ext>
                </a:extLst>
              </p:cNvPr>
              <p:cNvSpPr/>
              <p:nvPr/>
            </p:nvSpPr>
            <p:spPr>
              <a:xfrm>
                <a:off x="4555444" y="1358804"/>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a:extLst>
                  <a:ext uri="{FF2B5EF4-FFF2-40B4-BE49-F238E27FC236}">
                    <a16:creationId xmlns:a16="http://schemas.microsoft.com/office/drawing/2014/main" id="{F086768F-A211-4517-9C0F-173B1BC92726}"/>
                  </a:ext>
                </a:extLst>
              </p:cNvPr>
              <p:cNvSpPr/>
              <p:nvPr/>
            </p:nvSpPr>
            <p:spPr>
              <a:xfrm>
                <a:off x="4252361" y="151293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903D1952-4C92-4E2B-8DA0-B87990B6CE71}"/>
                  </a:ext>
                </a:extLst>
              </p:cNvPr>
              <p:cNvSpPr/>
              <p:nvPr/>
            </p:nvSpPr>
            <p:spPr>
              <a:xfrm>
                <a:off x="4403391" y="150792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D877B38D-7991-4BA9-A503-1E840B80D882}"/>
                  </a:ext>
                </a:extLst>
              </p:cNvPr>
              <p:cNvSpPr/>
              <p:nvPr/>
            </p:nvSpPr>
            <p:spPr>
              <a:xfrm>
                <a:off x="4555932" y="151070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ectangle 132">
                <a:extLst>
                  <a:ext uri="{FF2B5EF4-FFF2-40B4-BE49-F238E27FC236}">
                    <a16:creationId xmlns:a16="http://schemas.microsoft.com/office/drawing/2014/main" id="{2101CBD2-9C31-4D45-991B-AD45F78A11A4}"/>
                  </a:ext>
                </a:extLst>
              </p:cNvPr>
              <p:cNvSpPr/>
              <p:nvPr/>
            </p:nvSpPr>
            <p:spPr>
              <a:xfrm>
                <a:off x="4250838" y="16635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Rectangle 134">
                <a:extLst>
                  <a:ext uri="{FF2B5EF4-FFF2-40B4-BE49-F238E27FC236}">
                    <a16:creationId xmlns:a16="http://schemas.microsoft.com/office/drawing/2014/main" id="{C81DBCF4-92E9-44CB-A02F-24F5FFD920C5}"/>
                  </a:ext>
                </a:extLst>
              </p:cNvPr>
              <p:cNvSpPr/>
              <p:nvPr/>
            </p:nvSpPr>
            <p:spPr>
              <a:xfrm>
                <a:off x="4405590" y="166109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Rectangle 135">
                <a:extLst>
                  <a:ext uri="{FF2B5EF4-FFF2-40B4-BE49-F238E27FC236}">
                    <a16:creationId xmlns:a16="http://schemas.microsoft.com/office/drawing/2014/main" id="{122A120C-12A4-4C9A-A202-C5C35BC06C41}"/>
                  </a:ext>
                </a:extLst>
              </p:cNvPr>
              <p:cNvSpPr/>
              <p:nvPr/>
            </p:nvSpPr>
            <p:spPr>
              <a:xfrm>
                <a:off x="4556572" y="166417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Rectangle 136">
                <a:extLst>
                  <a:ext uri="{FF2B5EF4-FFF2-40B4-BE49-F238E27FC236}">
                    <a16:creationId xmlns:a16="http://schemas.microsoft.com/office/drawing/2014/main" id="{E4BF15C9-9E54-47BC-BF7C-2CC4968A457E}"/>
                  </a:ext>
                </a:extLst>
              </p:cNvPr>
              <p:cNvSpPr/>
              <p:nvPr/>
            </p:nvSpPr>
            <p:spPr>
              <a:xfrm>
                <a:off x="3796191" y="105323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a:extLst>
                  <a:ext uri="{FF2B5EF4-FFF2-40B4-BE49-F238E27FC236}">
                    <a16:creationId xmlns:a16="http://schemas.microsoft.com/office/drawing/2014/main" id="{A921986F-AAF5-4B01-9C0B-325497CCA71B}"/>
                  </a:ext>
                </a:extLst>
              </p:cNvPr>
              <p:cNvSpPr/>
              <p:nvPr/>
            </p:nvSpPr>
            <p:spPr>
              <a:xfrm>
                <a:off x="3946871" y="105475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a:extLst>
                  <a:ext uri="{FF2B5EF4-FFF2-40B4-BE49-F238E27FC236}">
                    <a16:creationId xmlns:a16="http://schemas.microsoft.com/office/drawing/2014/main" id="{53F20D08-DCAA-4DE1-8F76-5D032A96ABFF}"/>
                  </a:ext>
                </a:extLst>
              </p:cNvPr>
              <p:cNvSpPr/>
              <p:nvPr/>
            </p:nvSpPr>
            <p:spPr>
              <a:xfrm>
                <a:off x="4095087" y="105190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a:extLst>
                  <a:ext uri="{FF2B5EF4-FFF2-40B4-BE49-F238E27FC236}">
                    <a16:creationId xmlns:a16="http://schemas.microsoft.com/office/drawing/2014/main" id="{6F0BF161-704C-40B5-AAD0-16A70C60214E}"/>
                  </a:ext>
                </a:extLst>
              </p:cNvPr>
              <p:cNvSpPr/>
              <p:nvPr/>
            </p:nvSpPr>
            <p:spPr>
              <a:xfrm>
                <a:off x="3792807" y="120263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a:extLst>
                  <a:ext uri="{FF2B5EF4-FFF2-40B4-BE49-F238E27FC236}">
                    <a16:creationId xmlns:a16="http://schemas.microsoft.com/office/drawing/2014/main" id="{F60E1DB9-60B9-4785-AB23-3B1008C260A7}"/>
                  </a:ext>
                </a:extLst>
              </p:cNvPr>
              <p:cNvSpPr/>
              <p:nvPr/>
            </p:nvSpPr>
            <p:spPr>
              <a:xfrm>
                <a:off x="3947208" y="120666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ctangle 141">
                <a:extLst>
                  <a:ext uri="{FF2B5EF4-FFF2-40B4-BE49-F238E27FC236}">
                    <a16:creationId xmlns:a16="http://schemas.microsoft.com/office/drawing/2014/main" id="{191AE47D-5A90-49CE-B178-014327CB47B6}"/>
                  </a:ext>
                </a:extLst>
              </p:cNvPr>
              <p:cNvSpPr/>
              <p:nvPr/>
            </p:nvSpPr>
            <p:spPr>
              <a:xfrm>
                <a:off x="4098843" y="120477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Rectangle 142">
                <a:extLst>
                  <a:ext uri="{FF2B5EF4-FFF2-40B4-BE49-F238E27FC236}">
                    <a16:creationId xmlns:a16="http://schemas.microsoft.com/office/drawing/2014/main" id="{E6A8C72E-8F2B-4F55-A534-3DDE09A1E6E5}"/>
                  </a:ext>
                </a:extLst>
              </p:cNvPr>
              <p:cNvSpPr/>
              <p:nvPr/>
            </p:nvSpPr>
            <p:spPr>
              <a:xfrm>
                <a:off x="3790329" y="135670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Rectangle 143">
                <a:extLst>
                  <a:ext uri="{FF2B5EF4-FFF2-40B4-BE49-F238E27FC236}">
                    <a16:creationId xmlns:a16="http://schemas.microsoft.com/office/drawing/2014/main" id="{12FB3BB9-BB01-44F8-90E8-592029488BC0}"/>
                  </a:ext>
                </a:extLst>
              </p:cNvPr>
              <p:cNvSpPr/>
              <p:nvPr/>
            </p:nvSpPr>
            <p:spPr>
              <a:xfrm>
                <a:off x="3944579" y="1360757"/>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44">
                <a:extLst>
                  <a:ext uri="{FF2B5EF4-FFF2-40B4-BE49-F238E27FC236}">
                    <a16:creationId xmlns:a16="http://schemas.microsoft.com/office/drawing/2014/main" id="{70576973-5D0D-4EA8-B810-45AF4FD0C0E0}"/>
                  </a:ext>
                </a:extLst>
              </p:cNvPr>
              <p:cNvSpPr/>
              <p:nvPr/>
            </p:nvSpPr>
            <p:spPr>
              <a:xfrm>
                <a:off x="4099180" y="135668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a:extLst>
                  <a:ext uri="{FF2B5EF4-FFF2-40B4-BE49-F238E27FC236}">
                    <a16:creationId xmlns:a16="http://schemas.microsoft.com/office/drawing/2014/main" id="{57D95761-CD51-48BE-840D-636ED18CA29A}"/>
                  </a:ext>
                </a:extLst>
              </p:cNvPr>
              <p:cNvSpPr/>
              <p:nvPr/>
            </p:nvSpPr>
            <p:spPr>
              <a:xfrm>
                <a:off x="3794085" y="15095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Rectangle 146">
                <a:extLst>
                  <a:ext uri="{FF2B5EF4-FFF2-40B4-BE49-F238E27FC236}">
                    <a16:creationId xmlns:a16="http://schemas.microsoft.com/office/drawing/2014/main" id="{CFABCC5B-8212-48AD-BD7C-7F3A0121E33C}"/>
                  </a:ext>
                </a:extLst>
              </p:cNvPr>
              <p:cNvSpPr/>
              <p:nvPr/>
            </p:nvSpPr>
            <p:spPr>
              <a:xfrm>
                <a:off x="3944766" y="151109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ectangle 147">
                <a:extLst>
                  <a:ext uri="{FF2B5EF4-FFF2-40B4-BE49-F238E27FC236}">
                    <a16:creationId xmlns:a16="http://schemas.microsoft.com/office/drawing/2014/main" id="{0DF8CD98-7435-42EC-9636-5DCDF20E9589}"/>
                  </a:ext>
                </a:extLst>
              </p:cNvPr>
              <p:cNvSpPr/>
              <p:nvPr/>
            </p:nvSpPr>
            <p:spPr>
              <a:xfrm>
                <a:off x="4097658" y="150734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ectangle 148">
                <a:extLst>
                  <a:ext uri="{FF2B5EF4-FFF2-40B4-BE49-F238E27FC236}">
                    <a16:creationId xmlns:a16="http://schemas.microsoft.com/office/drawing/2014/main" id="{0B0E8D7D-19D5-41E6-88C7-2F91ABEF0288}"/>
                  </a:ext>
                </a:extLst>
              </p:cNvPr>
              <p:cNvSpPr/>
              <p:nvPr/>
            </p:nvSpPr>
            <p:spPr>
              <a:xfrm>
                <a:off x="3792562" y="166023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ectangle 149">
                <a:extLst>
                  <a:ext uri="{FF2B5EF4-FFF2-40B4-BE49-F238E27FC236}">
                    <a16:creationId xmlns:a16="http://schemas.microsoft.com/office/drawing/2014/main" id="{1A66584C-B040-4520-BB31-0A4E22171725}"/>
                  </a:ext>
                </a:extLst>
              </p:cNvPr>
              <p:cNvSpPr/>
              <p:nvPr/>
            </p:nvSpPr>
            <p:spPr>
              <a:xfrm>
                <a:off x="3946813" y="1664282"/>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Rectangle 150">
                <a:extLst>
                  <a:ext uri="{FF2B5EF4-FFF2-40B4-BE49-F238E27FC236}">
                    <a16:creationId xmlns:a16="http://schemas.microsoft.com/office/drawing/2014/main" id="{344B3244-B72D-4D6D-8279-2C7F89CCA0D1}"/>
                  </a:ext>
                </a:extLst>
              </p:cNvPr>
              <p:cNvSpPr/>
              <p:nvPr/>
            </p:nvSpPr>
            <p:spPr>
              <a:xfrm>
                <a:off x="4097040" y="16626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52" name="Arc 151">
            <a:extLst>
              <a:ext uri="{FF2B5EF4-FFF2-40B4-BE49-F238E27FC236}">
                <a16:creationId xmlns:a16="http://schemas.microsoft.com/office/drawing/2014/main" id="{F00B51F7-06AA-40E9-B85C-CCC136549CD2}"/>
              </a:ext>
            </a:extLst>
          </p:cNvPr>
          <p:cNvSpPr/>
          <p:nvPr/>
        </p:nvSpPr>
        <p:spPr>
          <a:xfrm>
            <a:off x="3505200" y="2895600"/>
            <a:ext cx="457200" cy="457200"/>
          </a:xfrm>
          <a:prstGeom prst="arc">
            <a:avLst>
              <a:gd name="adj1" fmla="val 4659103"/>
              <a:gd name="adj2" fmla="val 1880609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 name="Arc 152">
            <a:extLst>
              <a:ext uri="{FF2B5EF4-FFF2-40B4-BE49-F238E27FC236}">
                <a16:creationId xmlns:a16="http://schemas.microsoft.com/office/drawing/2014/main" id="{FFFB300B-2083-4B6A-8360-18DF18F573E3}"/>
              </a:ext>
            </a:extLst>
          </p:cNvPr>
          <p:cNvSpPr/>
          <p:nvPr/>
        </p:nvSpPr>
        <p:spPr>
          <a:xfrm rot="17148359">
            <a:off x="6032500" y="2836863"/>
            <a:ext cx="504825" cy="409575"/>
          </a:xfrm>
          <a:prstGeom prst="arc">
            <a:avLst>
              <a:gd name="adj1" fmla="val 10370695"/>
              <a:gd name="adj2" fmla="val 446076"/>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4" name="TextBox 37">
            <a:extLst>
              <a:ext uri="{FF2B5EF4-FFF2-40B4-BE49-F238E27FC236}">
                <a16:creationId xmlns:a16="http://schemas.microsoft.com/office/drawing/2014/main" id="{CF3CCCC0-664F-4F98-A72E-21DCD14EF244}"/>
              </a:ext>
            </a:extLst>
          </p:cNvPr>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Mechanisms </a:t>
            </a:r>
            <a:r>
              <a:rPr lang="en-US" altLang="en-US" sz="2400" i="1" dirty="0">
                <a:solidFill>
                  <a:srgbClr val="0B3D91"/>
                </a:solidFill>
                <a:latin typeface="Calibri" panose="020F0502020204030204" pitchFamily="34" charset="0"/>
              </a:rPr>
              <a:t>– moving parts (Solar Arrays, Antenna Dishes)</a:t>
            </a:r>
          </a:p>
        </p:txBody>
      </p:sp>
      <p:sp>
        <p:nvSpPr>
          <p:cNvPr id="155" name="Slide Number Placeholder 1">
            <a:extLst>
              <a:ext uri="{FF2B5EF4-FFF2-40B4-BE49-F238E27FC236}">
                <a16:creationId xmlns:a16="http://schemas.microsoft.com/office/drawing/2014/main" id="{1BF837D2-0EBC-41D1-B876-889CBCD5DAAD}"/>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a:t>
            </a:fld>
            <a:endParaRPr lang="en-US" altLang="en-US" sz="1200" dirty="0"/>
          </a:p>
        </p:txBody>
      </p:sp>
      <p:sp>
        <p:nvSpPr>
          <p:cNvPr id="156" name="TextBox 10">
            <a:extLst>
              <a:ext uri="{FF2B5EF4-FFF2-40B4-BE49-F238E27FC236}">
                <a16:creationId xmlns:a16="http://schemas.microsoft.com/office/drawing/2014/main" id="{2234D4D2-8C1C-464E-A15C-7F3BFFC3737B}"/>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32665891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1C71F53F-E9EF-4C79-B3F1-AB74234C13AD}"/>
              </a:ext>
            </a:extLst>
          </p:cNvPr>
          <p:cNvSpPr txBox="1">
            <a:spLocks noChangeArrowheads="1"/>
          </p:cNvSpPr>
          <p:nvPr/>
        </p:nvSpPr>
        <p:spPr bwMode="auto">
          <a:xfrm>
            <a:off x="125128" y="1066800"/>
            <a:ext cx="8996611" cy="2662267"/>
          </a:xfrm>
          <a:prstGeom prst="rect">
            <a:avLst/>
          </a:prstGeom>
          <a:noFill/>
          <a:ln w="9525">
            <a:noFill/>
            <a:miter lim="800000"/>
            <a:headEnd/>
            <a:tailEnd/>
          </a:ln>
        </p:spPr>
        <p:txBody>
          <a:bodyPr wrap="square" lIns="0" tIns="0" rIns="0" bIns="0">
            <a:spAutoFit/>
          </a:bodyPr>
          <a:lstStyle/>
          <a:p>
            <a:pPr marL="174625" lvl="1" indent="-174625" eaLnBrk="1" hangingPunct="1">
              <a:buFont typeface="Arial" pitchFamily="34" charset="0"/>
              <a:buChar char="•"/>
              <a:defRPr/>
            </a:pPr>
            <a:r>
              <a:rPr lang="en-US" sz="2000" b="1" i="1" dirty="0">
                <a:solidFill>
                  <a:srgbClr val="0B3D91"/>
                </a:solidFill>
                <a:latin typeface="Calibri" pitchFamily="34" charset="0"/>
              </a:rPr>
              <a:t>Heat Strap – </a:t>
            </a:r>
            <a:r>
              <a:rPr lang="en-US" sz="2000" dirty="0">
                <a:solidFill>
                  <a:srgbClr val="0B3D91"/>
                </a:solidFill>
                <a:latin typeface="Calibri" pitchFamily="34" charset="0"/>
              </a:rPr>
              <a:t>flexible laminate of thin foils or braids of high conductivity material</a:t>
            </a:r>
          </a:p>
          <a:p>
            <a:pPr marL="339725" lvl="1" indent="-174625" eaLnBrk="1" hangingPunct="1">
              <a:buFont typeface="Arial" pitchFamily="34" charset="0"/>
              <a:buChar char="•"/>
              <a:defRPr/>
            </a:pPr>
            <a:r>
              <a:rPr lang="en-US" dirty="0">
                <a:solidFill>
                  <a:srgbClr val="0B3D91"/>
                </a:solidFill>
                <a:latin typeface="Calibri" pitchFamily="34" charset="0"/>
              </a:rPr>
              <a:t>Typically Copper or high purity Aluminum</a:t>
            </a:r>
          </a:p>
          <a:p>
            <a:pPr marL="514350" lvl="2" indent="-174625">
              <a:buFont typeface="Arial" pitchFamily="34" charset="0"/>
              <a:buChar char="•"/>
              <a:defRPr/>
            </a:pPr>
            <a:r>
              <a:rPr lang="en-US" i="1" dirty="0">
                <a:solidFill>
                  <a:srgbClr val="0B3D91"/>
                </a:solidFill>
                <a:latin typeface="Calibri" pitchFamily="34" charset="0"/>
              </a:rPr>
              <a:t>Encapsulated Pyrolytic graphite now also becoming more common</a:t>
            </a:r>
          </a:p>
          <a:p>
            <a:pPr marL="339725" lvl="1" indent="-174625" eaLnBrk="1" hangingPunct="1">
              <a:buFont typeface="Arial" pitchFamily="34" charset="0"/>
              <a:buChar char="•"/>
              <a:defRPr/>
            </a:pPr>
            <a:r>
              <a:rPr lang="en-US" dirty="0">
                <a:solidFill>
                  <a:srgbClr val="0B3D91"/>
                </a:solidFill>
                <a:latin typeface="Calibri" pitchFamily="34" charset="0"/>
              </a:rPr>
              <a:t>Limited heat transport capability</a:t>
            </a:r>
          </a:p>
          <a:p>
            <a:pPr marL="339725" lvl="1" indent="-174625" eaLnBrk="1" hangingPunct="1">
              <a:buFont typeface="Arial" pitchFamily="34" charset="0"/>
              <a:buChar char="•"/>
              <a:defRPr/>
            </a:pPr>
            <a:r>
              <a:rPr lang="en-US" dirty="0">
                <a:solidFill>
                  <a:srgbClr val="0B3D91"/>
                </a:solidFill>
                <a:latin typeface="Calibri" pitchFamily="34" charset="0"/>
              </a:rPr>
              <a:t>Flexible to not carry structural load</a:t>
            </a:r>
          </a:p>
          <a:p>
            <a:pPr marL="511175" lvl="2" indent="-174625" eaLnBrk="1" hangingPunct="1">
              <a:buFont typeface="Arial" pitchFamily="34" charset="0"/>
              <a:buChar char="•"/>
              <a:defRPr/>
            </a:pPr>
            <a:r>
              <a:rPr lang="en-US" i="1" dirty="0">
                <a:solidFill>
                  <a:srgbClr val="0B3D91"/>
                </a:solidFill>
                <a:latin typeface="Calibri" pitchFamily="34" charset="0"/>
              </a:rPr>
              <a:t>Often used to provide shortest thermal path with minimal mass</a:t>
            </a:r>
          </a:p>
          <a:p>
            <a:pPr marL="511175" lvl="2" indent="-174625" eaLnBrk="1" hangingPunct="1">
              <a:buFont typeface="Arial" pitchFamily="34" charset="0"/>
              <a:buChar char="•"/>
              <a:defRPr/>
            </a:pPr>
            <a:r>
              <a:rPr lang="en-US" i="1" dirty="0">
                <a:solidFill>
                  <a:srgbClr val="0B3D91"/>
                </a:solidFill>
                <a:latin typeface="Calibri" pitchFamily="34" charset="0"/>
              </a:rPr>
              <a:t>Also used to connect detectors to coolers to minimize impact of cooler on detector package (e.g. multiple load paths, vibration isolation)</a:t>
            </a:r>
          </a:p>
          <a:p>
            <a:pPr marL="53975" lvl="1" indent="-174625">
              <a:buFont typeface="Arial" pitchFamily="34" charset="0"/>
              <a:buChar char="•"/>
              <a:defRPr/>
            </a:pPr>
            <a:endParaRPr lang="en-US" i="1" dirty="0">
              <a:solidFill>
                <a:srgbClr val="0B3D91"/>
              </a:solidFill>
              <a:latin typeface="Calibri" pitchFamily="34" charset="0"/>
            </a:endParaRPr>
          </a:p>
          <a:p>
            <a:pPr marL="339725" lvl="1" indent="-174625" eaLnBrk="1" hangingPunct="1">
              <a:defRPr/>
            </a:pPr>
            <a:endParaRPr lang="en-US" sz="900" dirty="0">
              <a:solidFill>
                <a:srgbClr val="0B3D91"/>
              </a:solidFill>
              <a:latin typeface="Calibri" pitchFamily="34" charset="0"/>
            </a:endParaRPr>
          </a:p>
        </p:txBody>
      </p:sp>
      <p:sp>
        <p:nvSpPr>
          <p:cNvPr id="24579" name="TextBox 146">
            <a:extLst>
              <a:ext uri="{FF2B5EF4-FFF2-40B4-BE49-F238E27FC236}">
                <a16:creationId xmlns:a16="http://schemas.microsoft.com/office/drawing/2014/main" id="{A835F323-E22F-4CE2-82FD-86BE181CF195}"/>
              </a:ext>
            </a:extLst>
          </p:cNvPr>
          <p:cNvSpPr txBox="1">
            <a:spLocks noChangeArrowheads="1"/>
          </p:cNvSpPr>
          <p:nvPr/>
        </p:nvSpPr>
        <p:spPr bwMode="auto">
          <a:xfrm>
            <a:off x="990601"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Heat Strap</a:t>
            </a:r>
          </a:p>
        </p:txBody>
      </p:sp>
      <p:pic>
        <p:nvPicPr>
          <p:cNvPr id="24597" name="Picture 21">
            <a:extLst>
              <a:ext uri="{FF2B5EF4-FFF2-40B4-BE49-F238E27FC236}">
                <a16:creationId xmlns:a16="http://schemas.microsoft.com/office/drawing/2014/main" id="{92C2AAF0-0FC4-467C-B96B-B7C7CDDAA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91" t="6059" r="6061" b="33337"/>
          <a:stretch>
            <a:fillRect/>
          </a:stretch>
        </p:blipFill>
        <p:spPr bwMode="auto">
          <a:xfrm>
            <a:off x="1981200" y="3733800"/>
            <a:ext cx="46624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8" name="TextBox 146">
            <a:extLst>
              <a:ext uri="{FF2B5EF4-FFF2-40B4-BE49-F238E27FC236}">
                <a16:creationId xmlns:a16="http://schemas.microsoft.com/office/drawing/2014/main" id="{39DEFBF2-CDA0-4A14-B4B7-08939492CE02}"/>
              </a:ext>
            </a:extLst>
          </p:cNvPr>
          <p:cNvSpPr txBox="1">
            <a:spLocks noChangeArrowheads="1"/>
          </p:cNvSpPr>
          <p:nvPr/>
        </p:nvSpPr>
        <p:spPr bwMode="auto">
          <a:xfrm>
            <a:off x="2376488" y="6048375"/>
            <a:ext cx="403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Heat Strap</a:t>
            </a:r>
            <a:endParaRPr lang="en-US" altLang="en-US" sz="600" b="1" i="1"/>
          </a:p>
        </p:txBody>
      </p:sp>
      <p:sp>
        <p:nvSpPr>
          <p:cNvPr id="6" name="Slide Number Placeholder 1">
            <a:extLst>
              <a:ext uri="{FF2B5EF4-FFF2-40B4-BE49-F238E27FC236}">
                <a16:creationId xmlns:a16="http://schemas.microsoft.com/office/drawing/2014/main" id="{351CA07E-1043-41BE-8873-E9CE240248E8}"/>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100</a:t>
            </a:fld>
            <a:endParaRPr lang="en-US" altLang="en-US" sz="1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4C73F5B9-AC8E-40AC-B524-FB5A874B2AEF}"/>
              </a:ext>
            </a:extLst>
          </p:cNvPr>
          <p:cNvSpPr txBox="1">
            <a:spLocks noChangeArrowheads="1"/>
          </p:cNvSpPr>
          <p:nvPr/>
        </p:nvSpPr>
        <p:spPr bwMode="auto">
          <a:xfrm>
            <a:off x="185791" y="1066800"/>
            <a:ext cx="8839200" cy="3324225"/>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b="1" i="1" dirty="0">
                <a:solidFill>
                  <a:srgbClr val="0B3D91"/>
                </a:solidFill>
                <a:latin typeface="Calibri" pitchFamily="34" charset="0"/>
              </a:rPr>
              <a:t>Thermistor – </a:t>
            </a:r>
            <a:r>
              <a:rPr lang="en-US" dirty="0">
                <a:solidFill>
                  <a:srgbClr val="0B3D91"/>
                </a:solidFill>
                <a:latin typeface="Calibri" pitchFamily="34" charset="0"/>
              </a:rPr>
              <a:t>a sensor whose electrical resistance changes in a predictable manner with temperature</a:t>
            </a:r>
          </a:p>
          <a:p>
            <a:pPr marL="339725" lvl="1" indent="-174625" eaLnBrk="1" hangingPunct="1">
              <a:buFont typeface="Arial" pitchFamily="34" charset="0"/>
              <a:buChar char="•"/>
              <a:defRPr/>
            </a:pPr>
            <a:r>
              <a:rPr lang="en-US" sz="1600" dirty="0">
                <a:solidFill>
                  <a:srgbClr val="0B3D91"/>
                </a:solidFill>
                <a:latin typeface="Calibri" pitchFamily="34" charset="0"/>
              </a:rPr>
              <a:t>Different from other Resistive Thermal Devices (RTD) in that they are typically ceramic or polymers</a:t>
            </a:r>
          </a:p>
          <a:p>
            <a:pPr marL="339725" lvl="1" indent="-174625" eaLnBrk="1" hangingPunct="1">
              <a:buFont typeface="Arial" pitchFamily="34" charset="0"/>
              <a:buChar char="•"/>
              <a:defRPr/>
            </a:pPr>
            <a:r>
              <a:rPr lang="en-US" sz="1600" dirty="0">
                <a:solidFill>
                  <a:srgbClr val="0B3D91"/>
                </a:solidFill>
                <a:latin typeface="Calibri" pitchFamily="34" charset="0"/>
              </a:rPr>
              <a:t>Calibration curves included with each thermistor; curves tend to be non-linear</a:t>
            </a:r>
          </a:p>
          <a:p>
            <a:pPr marL="339725" lvl="1" indent="-174625" eaLnBrk="1" hangingPunct="1">
              <a:buFont typeface="Arial" pitchFamily="34" charset="0"/>
              <a:buChar char="•"/>
              <a:defRPr/>
            </a:pPr>
            <a:r>
              <a:rPr lang="en-US" sz="1600" dirty="0">
                <a:solidFill>
                  <a:srgbClr val="0B3D91"/>
                </a:solidFill>
                <a:latin typeface="Calibri" pitchFamily="34" charset="0"/>
              </a:rPr>
              <a:t>Each sensor read independently on its own channel – cannot electrically combine</a:t>
            </a:r>
          </a:p>
          <a:p>
            <a:pPr marL="339725" lvl="1" indent="-174625" eaLnBrk="1" hangingPunct="1">
              <a:buFont typeface="Arial" pitchFamily="34" charset="0"/>
              <a:buChar char="•"/>
              <a:defRPr/>
            </a:pPr>
            <a:r>
              <a:rPr lang="en-US" sz="1600" dirty="0">
                <a:solidFill>
                  <a:srgbClr val="0B3D91"/>
                </a:solidFill>
                <a:latin typeface="Calibri" pitchFamily="34" charset="0"/>
              </a:rPr>
              <a:t>Requires a current to be passed through the thermistor to measure resistance</a:t>
            </a:r>
          </a:p>
          <a:p>
            <a:pPr marL="339725" lvl="1" indent="-174625" eaLnBrk="1" hangingPunct="1">
              <a:buFont typeface="Arial" pitchFamily="34" charset="0"/>
              <a:buChar char="•"/>
              <a:defRPr/>
            </a:pPr>
            <a:r>
              <a:rPr lang="en-US" sz="1600" dirty="0">
                <a:solidFill>
                  <a:srgbClr val="0B3D91"/>
                </a:solidFill>
                <a:latin typeface="Calibri" pitchFamily="34" charset="0"/>
              </a:rPr>
              <a:t>Best used for nominal temperature ranges (-60°C/213 K to +60°C/333 K)</a:t>
            </a:r>
          </a:p>
          <a:p>
            <a:pPr marL="174625" lvl="1" indent="-174625" eaLnBrk="1" hangingPunct="1">
              <a:buFont typeface="Arial" pitchFamily="34" charset="0"/>
              <a:buChar char="•"/>
              <a:defRPr/>
            </a:pPr>
            <a:r>
              <a:rPr lang="en-US" b="1" i="1" dirty="0">
                <a:solidFill>
                  <a:srgbClr val="0B3D91"/>
                </a:solidFill>
                <a:latin typeface="Calibri" pitchFamily="34" charset="0"/>
              </a:rPr>
              <a:t>PRT – </a:t>
            </a:r>
            <a:r>
              <a:rPr lang="en-US" b="1" i="1" u="sng" dirty="0">
                <a:solidFill>
                  <a:srgbClr val="0B3D91"/>
                </a:solidFill>
                <a:latin typeface="Calibri" pitchFamily="34" charset="0"/>
              </a:rPr>
              <a:t>P</a:t>
            </a:r>
            <a:r>
              <a:rPr lang="en-US" b="1" i="1" dirty="0">
                <a:solidFill>
                  <a:srgbClr val="0B3D91"/>
                </a:solidFill>
                <a:latin typeface="Calibri" pitchFamily="34" charset="0"/>
              </a:rPr>
              <a:t>latinum </a:t>
            </a:r>
            <a:r>
              <a:rPr lang="en-US" b="1" i="1" u="sng" dirty="0">
                <a:solidFill>
                  <a:srgbClr val="0B3D91"/>
                </a:solidFill>
                <a:latin typeface="Calibri" pitchFamily="34" charset="0"/>
              </a:rPr>
              <a:t>R</a:t>
            </a:r>
            <a:r>
              <a:rPr lang="en-US" b="1" i="1" dirty="0">
                <a:solidFill>
                  <a:srgbClr val="0B3D91"/>
                </a:solidFill>
                <a:latin typeface="Calibri" pitchFamily="34" charset="0"/>
              </a:rPr>
              <a:t>esistance </a:t>
            </a:r>
            <a:r>
              <a:rPr lang="en-US" b="1" i="1" u="sng" dirty="0">
                <a:solidFill>
                  <a:srgbClr val="0B3D91"/>
                </a:solidFill>
                <a:latin typeface="Calibri" pitchFamily="34" charset="0"/>
              </a:rPr>
              <a:t>T</a:t>
            </a:r>
            <a:r>
              <a:rPr lang="en-US" b="1" i="1" dirty="0">
                <a:solidFill>
                  <a:srgbClr val="0B3D91"/>
                </a:solidFill>
                <a:latin typeface="Calibri" pitchFamily="34" charset="0"/>
              </a:rPr>
              <a:t>hermometer – </a:t>
            </a:r>
            <a:r>
              <a:rPr lang="en-US" dirty="0">
                <a:solidFill>
                  <a:srgbClr val="0B3D91"/>
                </a:solidFill>
                <a:latin typeface="Calibri" pitchFamily="34" charset="0"/>
              </a:rPr>
              <a:t>a platinum Resistive Thermal Device whose electrical resistance changes in a predictable manner with temperature</a:t>
            </a:r>
          </a:p>
          <a:p>
            <a:pPr marL="339725" lvl="1" indent="-174625" eaLnBrk="1" hangingPunct="1">
              <a:buFont typeface="Arial" pitchFamily="34" charset="0"/>
              <a:buChar char="•"/>
              <a:defRPr/>
            </a:pPr>
            <a:r>
              <a:rPr lang="en-US" sz="1600" dirty="0">
                <a:solidFill>
                  <a:srgbClr val="0B3D91"/>
                </a:solidFill>
                <a:latin typeface="Calibri" pitchFamily="34" charset="0"/>
              </a:rPr>
              <a:t>Similar to a thermistor, but tends to be a bit more accurate</a:t>
            </a:r>
          </a:p>
          <a:p>
            <a:pPr marL="511175" lvl="2" indent="-174625" eaLnBrk="1" hangingPunct="1">
              <a:buFont typeface="Arial" pitchFamily="34" charset="0"/>
              <a:buChar char="•"/>
              <a:defRPr/>
            </a:pPr>
            <a:r>
              <a:rPr lang="en-US" sz="1600" i="1" dirty="0">
                <a:solidFill>
                  <a:srgbClr val="0B3D91"/>
                </a:solidFill>
                <a:latin typeface="Calibri" pitchFamily="34" charset="0"/>
              </a:rPr>
              <a:t>Temperature vs. Resistance tends to be fairly linear</a:t>
            </a:r>
          </a:p>
          <a:p>
            <a:pPr marL="339725" lvl="1" indent="-174625" eaLnBrk="1" hangingPunct="1">
              <a:buFont typeface="Arial" pitchFamily="34" charset="0"/>
              <a:buChar char="•"/>
              <a:defRPr/>
            </a:pPr>
            <a:r>
              <a:rPr lang="en-US" sz="1600" dirty="0">
                <a:solidFill>
                  <a:srgbClr val="0B3D91"/>
                </a:solidFill>
                <a:latin typeface="Calibri" pitchFamily="34" charset="0"/>
              </a:rPr>
              <a:t>Good for colder temperature ranges (but not yet into the cryogenic range) (60 K to 333 K)</a:t>
            </a:r>
          </a:p>
          <a:p>
            <a:pPr marL="339725" lvl="1" indent="-174625" eaLnBrk="1" hangingPunct="1">
              <a:buFont typeface="Arial" pitchFamily="34" charset="0"/>
              <a:buChar char="•"/>
              <a:defRPr/>
            </a:pPr>
            <a:endParaRPr lang="en-US" sz="800" dirty="0">
              <a:solidFill>
                <a:srgbClr val="0B3D91"/>
              </a:solidFill>
              <a:latin typeface="Calibri" pitchFamily="34" charset="0"/>
            </a:endParaRPr>
          </a:p>
        </p:txBody>
      </p:sp>
      <p:sp>
        <p:nvSpPr>
          <p:cNvPr id="30723" name="TextBox 146">
            <a:extLst>
              <a:ext uri="{FF2B5EF4-FFF2-40B4-BE49-F238E27FC236}">
                <a16:creationId xmlns:a16="http://schemas.microsoft.com/office/drawing/2014/main" id="{7404C6AE-DE87-422B-830C-3C6B4FA2DA07}"/>
              </a:ext>
            </a:extLst>
          </p:cNvPr>
          <p:cNvSpPr txBox="1">
            <a:spLocks noChangeArrowheads="1"/>
          </p:cNvSpPr>
          <p:nvPr/>
        </p:nvSpPr>
        <p:spPr bwMode="auto">
          <a:xfrm>
            <a:off x="1066800" y="0"/>
            <a:ext cx="72797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Thermistor and Platinum Resistance Thermometers</a:t>
            </a:r>
          </a:p>
        </p:txBody>
      </p:sp>
      <p:pic>
        <p:nvPicPr>
          <p:cNvPr id="30741" name="Picture 2" descr="G:\Photos for MIS\WOA-GPM-THERM-0018\WOA-GPM-THERM-0018_04.JPG">
            <a:extLst>
              <a:ext uri="{FF2B5EF4-FFF2-40B4-BE49-F238E27FC236}">
                <a16:creationId xmlns:a16="http://schemas.microsoft.com/office/drawing/2014/main" id="{5597D31E-B1BD-40F1-8EBD-C8240D8301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35" t="28814" r="32610" b="42089"/>
          <a:stretch/>
        </p:blipFill>
        <p:spPr bwMode="auto">
          <a:xfrm>
            <a:off x="2611348" y="4188432"/>
            <a:ext cx="3739620" cy="196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Box 146">
            <a:extLst>
              <a:ext uri="{FF2B5EF4-FFF2-40B4-BE49-F238E27FC236}">
                <a16:creationId xmlns:a16="http://schemas.microsoft.com/office/drawing/2014/main" id="{C9DDA84B-6A3F-4A86-A98C-E5CAF7FEC22D}"/>
              </a:ext>
            </a:extLst>
          </p:cNvPr>
          <p:cNvSpPr txBox="1">
            <a:spLocks noChangeArrowheads="1"/>
          </p:cNvSpPr>
          <p:nvPr/>
        </p:nvSpPr>
        <p:spPr bwMode="auto">
          <a:xfrm>
            <a:off x="3352800" y="6124575"/>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Thermistor</a:t>
            </a:r>
            <a:endParaRPr lang="en-US" altLang="en-US" sz="600" b="1" i="1" dirty="0"/>
          </a:p>
        </p:txBody>
      </p:sp>
      <p:sp>
        <p:nvSpPr>
          <p:cNvPr id="6" name="Slide Number Placeholder 1">
            <a:extLst>
              <a:ext uri="{FF2B5EF4-FFF2-40B4-BE49-F238E27FC236}">
                <a16:creationId xmlns:a16="http://schemas.microsoft.com/office/drawing/2014/main" id="{52FBC80F-72F6-42C2-9615-F758E444BCF0}"/>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101</a:t>
            </a:fld>
            <a:endParaRPr lang="en-US" altLang="en-US" sz="1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B9B30BBC-CCCC-4F5E-B7EA-4CE6B69D84BD}"/>
              </a:ext>
            </a:extLst>
          </p:cNvPr>
          <p:cNvSpPr txBox="1">
            <a:spLocks noChangeArrowheads="1"/>
          </p:cNvSpPr>
          <p:nvPr/>
        </p:nvSpPr>
        <p:spPr bwMode="auto">
          <a:xfrm>
            <a:off x="133150" y="1066800"/>
            <a:ext cx="8839200" cy="2800767"/>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i="1" dirty="0">
                <a:solidFill>
                  <a:srgbClr val="0B3D91"/>
                </a:solidFill>
                <a:latin typeface="Calibri" pitchFamily="34" charset="0"/>
              </a:rPr>
              <a:t>Si Diode – Silicon Diode – </a:t>
            </a:r>
            <a:r>
              <a:rPr lang="en-US" dirty="0">
                <a:solidFill>
                  <a:srgbClr val="0B3D91"/>
                </a:solidFill>
                <a:latin typeface="Calibri" pitchFamily="34" charset="0"/>
              </a:rPr>
              <a:t>a device where current is only allowed to flow in one direction</a:t>
            </a:r>
          </a:p>
          <a:p>
            <a:pPr marL="346075" lvl="1" indent="-174625" eaLnBrk="1" hangingPunct="1">
              <a:buFont typeface="Arial" pitchFamily="34" charset="0"/>
              <a:buChar char="•"/>
              <a:defRPr/>
            </a:pPr>
            <a:r>
              <a:rPr lang="en-US" sz="1600" dirty="0">
                <a:solidFill>
                  <a:srgbClr val="0B3D91"/>
                </a:solidFill>
                <a:latin typeface="Calibri" pitchFamily="34" charset="0"/>
              </a:rPr>
              <a:t>Since the forward voltage drop across the silicon diode is temperature dependent, the measured voltage can be used to infer the temperature</a:t>
            </a:r>
          </a:p>
          <a:p>
            <a:pPr marL="346075" lvl="1" indent="-174625" eaLnBrk="1" hangingPunct="1">
              <a:buFont typeface="Arial" pitchFamily="34" charset="0"/>
              <a:buChar char="•"/>
              <a:defRPr/>
            </a:pPr>
            <a:r>
              <a:rPr lang="en-US" sz="1600" dirty="0">
                <a:solidFill>
                  <a:srgbClr val="0B3D91"/>
                </a:solidFill>
                <a:latin typeface="Calibri" pitchFamily="34" charset="0"/>
              </a:rPr>
              <a:t>Best used for cryogenic applications ( &lt; 60 K)</a:t>
            </a:r>
          </a:p>
          <a:p>
            <a:pPr marL="174625" lvl="1" indent="-174625" eaLnBrk="1" hangingPunct="1">
              <a:buFont typeface="Arial" pitchFamily="34" charset="0"/>
              <a:buChar char="•"/>
              <a:defRPr/>
            </a:pPr>
            <a:r>
              <a:rPr lang="en-US" b="1" i="1" dirty="0">
                <a:solidFill>
                  <a:srgbClr val="0B3D91"/>
                </a:solidFill>
                <a:latin typeface="Calibri" pitchFamily="34" charset="0"/>
              </a:rPr>
              <a:t>TC – </a:t>
            </a:r>
            <a:r>
              <a:rPr lang="en-US" b="1" i="1" u="sng" dirty="0" err="1">
                <a:solidFill>
                  <a:srgbClr val="0B3D91"/>
                </a:solidFill>
                <a:latin typeface="Calibri" pitchFamily="34" charset="0"/>
              </a:rPr>
              <a:t>T</a:t>
            </a:r>
            <a:r>
              <a:rPr lang="en-US" b="1" i="1" dirty="0" err="1">
                <a:solidFill>
                  <a:srgbClr val="0B3D91"/>
                </a:solidFill>
                <a:latin typeface="Calibri" pitchFamily="34" charset="0"/>
              </a:rPr>
              <a:t>hermo</a:t>
            </a:r>
            <a:r>
              <a:rPr lang="en-US" b="1" i="1" u="sng" dirty="0" err="1">
                <a:solidFill>
                  <a:srgbClr val="0B3D91"/>
                </a:solidFill>
                <a:latin typeface="Calibri" pitchFamily="34" charset="0"/>
              </a:rPr>
              <a:t>C</a:t>
            </a:r>
            <a:r>
              <a:rPr lang="en-US" b="1" i="1" dirty="0" err="1">
                <a:solidFill>
                  <a:srgbClr val="0B3D91"/>
                </a:solidFill>
                <a:latin typeface="Calibri" pitchFamily="34" charset="0"/>
              </a:rPr>
              <a:t>ouple</a:t>
            </a:r>
            <a:r>
              <a:rPr lang="en-US" b="1" i="1" dirty="0">
                <a:solidFill>
                  <a:srgbClr val="0B3D91"/>
                </a:solidFill>
                <a:latin typeface="Calibri" pitchFamily="34" charset="0"/>
              </a:rPr>
              <a:t> – </a:t>
            </a:r>
            <a:r>
              <a:rPr lang="en-US" dirty="0">
                <a:solidFill>
                  <a:srgbClr val="0B3D91"/>
                </a:solidFill>
                <a:latin typeface="Calibri" pitchFamily="34" charset="0"/>
              </a:rPr>
              <a:t>a device where the junction of two dissimilar metals produces a predictable voltage based on the temperature due to the </a:t>
            </a:r>
            <a:r>
              <a:rPr lang="en-US" dirty="0" err="1">
                <a:solidFill>
                  <a:srgbClr val="0B3D91"/>
                </a:solidFill>
                <a:latin typeface="Calibri" pitchFamily="34" charset="0"/>
              </a:rPr>
              <a:t>Seebeck</a:t>
            </a:r>
            <a:r>
              <a:rPr lang="en-US" dirty="0">
                <a:solidFill>
                  <a:srgbClr val="0B3D91"/>
                </a:solidFill>
                <a:latin typeface="Calibri" pitchFamily="34" charset="0"/>
              </a:rPr>
              <a:t> effect</a:t>
            </a:r>
          </a:p>
          <a:p>
            <a:pPr marL="346075" lvl="1" indent="-174625" eaLnBrk="1" hangingPunct="1">
              <a:buFont typeface="Arial" pitchFamily="34" charset="0"/>
              <a:buChar char="•"/>
              <a:defRPr/>
            </a:pPr>
            <a:r>
              <a:rPr lang="en-US" sz="1600" dirty="0">
                <a:solidFill>
                  <a:srgbClr val="0B3D91"/>
                </a:solidFill>
                <a:latin typeface="Calibri" pitchFamily="34" charset="0"/>
              </a:rPr>
              <a:t>Less accurate than Thermistors, PRTs, or Silicon Diodes</a:t>
            </a:r>
          </a:p>
          <a:p>
            <a:pPr marL="346075" lvl="1" indent="-174625" eaLnBrk="1" hangingPunct="1">
              <a:buFont typeface="Arial" pitchFamily="34" charset="0"/>
              <a:buChar char="•"/>
              <a:defRPr/>
            </a:pPr>
            <a:r>
              <a:rPr lang="en-US" sz="1600" dirty="0">
                <a:solidFill>
                  <a:srgbClr val="0B3D91"/>
                </a:solidFill>
                <a:latin typeface="Calibri" pitchFamily="34" charset="0"/>
              </a:rPr>
              <a:t>Typically only used for ground testing</a:t>
            </a:r>
          </a:p>
          <a:p>
            <a:pPr marL="346075" lvl="1" indent="-174625" eaLnBrk="1" hangingPunct="1">
              <a:buFont typeface="Arial" pitchFamily="34" charset="0"/>
              <a:buChar char="•"/>
              <a:defRPr/>
            </a:pPr>
            <a:r>
              <a:rPr lang="en-US" sz="1600" dirty="0">
                <a:solidFill>
                  <a:srgbClr val="0B3D91"/>
                </a:solidFill>
                <a:latin typeface="Calibri" pitchFamily="34" charset="0"/>
              </a:rPr>
              <a:t>Often removed before flight</a:t>
            </a:r>
          </a:p>
          <a:p>
            <a:pPr marL="517525" lvl="2" indent="-174625" eaLnBrk="1" hangingPunct="1">
              <a:buFont typeface="Arial" pitchFamily="34" charset="0"/>
              <a:buChar char="•"/>
              <a:defRPr/>
            </a:pPr>
            <a:r>
              <a:rPr lang="en-US" sz="1600" i="1" dirty="0">
                <a:solidFill>
                  <a:srgbClr val="0B3D91"/>
                </a:solidFill>
                <a:latin typeface="Calibri" pitchFamily="34" charset="0"/>
              </a:rPr>
              <a:t>If not, they must be clipped and grounded to not act as antennae for EMI/EMC</a:t>
            </a:r>
          </a:p>
          <a:p>
            <a:pPr marL="342900" lvl="1" indent="-171450" eaLnBrk="1" hangingPunct="1">
              <a:buFont typeface="Arial" pitchFamily="34" charset="0"/>
              <a:buChar char="•"/>
              <a:defRPr/>
            </a:pPr>
            <a:r>
              <a:rPr lang="en-US" sz="1600" dirty="0">
                <a:solidFill>
                  <a:srgbClr val="0B3D91"/>
                </a:solidFill>
                <a:latin typeface="Calibri" pitchFamily="34" charset="0"/>
              </a:rPr>
              <a:t>Cannot go as cold as PRTs/Silicon Diodes</a:t>
            </a:r>
          </a:p>
        </p:txBody>
      </p:sp>
      <p:sp>
        <p:nvSpPr>
          <p:cNvPr id="31747" name="TextBox 146">
            <a:extLst>
              <a:ext uri="{FF2B5EF4-FFF2-40B4-BE49-F238E27FC236}">
                <a16:creationId xmlns:a16="http://schemas.microsoft.com/office/drawing/2014/main" id="{A2474CF0-560B-4597-BD9E-F51805EBCB1C}"/>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Silicon Diodes and Thermocouples</a:t>
            </a:r>
          </a:p>
        </p:txBody>
      </p:sp>
      <p:pic>
        <p:nvPicPr>
          <p:cNvPr id="31765" name="Picture 3" descr="G:\Photos for MIS\WOA-GPM-THERM-0018\WOA-GPM-THERM-0018_11.JPG">
            <a:extLst>
              <a:ext uri="{FF2B5EF4-FFF2-40B4-BE49-F238E27FC236}">
                <a16:creationId xmlns:a16="http://schemas.microsoft.com/office/drawing/2014/main" id="{BA15712A-91CD-429A-9D01-91097B0E92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1" t="34888" r="27451" b="37519"/>
          <a:stretch/>
        </p:blipFill>
        <p:spPr bwMode="auto">
          <a:xfrm>
            <a:off x="2057400" y="3962400"/>
            <a:ext cx="4940300" cy="210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6" name="TextBox 146">
            <a:extLst>
              <a:ext uri="{FF2B5EF4-FFF2-40B4-BE49-F238E27FC236}">
                <a16:creationId xmlns:a16="http://schemas.microsoft.com/office/drawing/2014/main" id="{0EB62010-99AC-4AB6-B4C2-317E9B6D6174}"/>
              </a:ext>
            </a:extLst>
          </p:cNvPr>
          <p:cNvSpPr txBox="1">
            <a:spLocks noChangeArrowheads="1"/>
          </p:cNvSpPr>
          <p:nvPr/>
        </p:nvSpPr>
        <p:spPr bwMode="auto">
          <a:xfrm>
            <a:off x="3352800" y="6068602"/>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Thermocouple</a:t>
            </a:r>
            <a:endParaRPr lang="en-US" altLang="en-US" sz="600" b="1" i="1" dirty="0"/>
          </a:p>
        </p:txBody>
      </p:sp>
      <p:sp>
        <p:nvSpPr>
          <p:cNvPr id="6" name="Slide Number Placeholder 1">
            <a:extLst>
              <a:ext uri="{FF2B5EF4-FFF2-40B4-BE49-F238E27FC236}">
                <a16:creationId xmlns:a16="http://schemas.microsoft.com/office/drawing/2014/main" id="{F316EB1A-593F-4FDD-9218-5EA306C31A9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102</a:t>
            </a:fld>
            <a:endParaRPr lang="en-US" altLang="en-US" sz="12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5D995C92-D23B-45FC-A319-530523D7ADF2}"/>
              </a:ext>
            </a:extLst>
          </p:cNvPr>
          <p:cNvSpPr txBox="1">
            <a:spLocks noChangeArrowheads="1"/>
          </p:cNvSpPr>
          <p:nvPr/>
        </p:nvSpPr>
        <p:spPr bwMode="auto">
          <a:xfrm>
            <a:off x="190500" y="1066800"/>
            <a:ext cx="8839200" cy="2800767"/>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b="1" i="1" dirty="0" err="1">
                <a:solidFill>
                  <a:srgbClr val="0B3D91"/>
                </a:solidFill>
                <a:latin typeface="Calibri" pitchFamily="34" charset="0"/>
              </a:rPr>
              <a:t>Cryo</a:t>
            </a:r>
            <a:r>
              <a:rPr lang="en-US" b="1" i="1" dirty="0">
                <a:solidFill>
                  <a:srgbClr val="0B3D91"/>
                </a:solidFill>
                <a:latin typeface="Calibri" pitchFamily="34" charset="0"/>
              </a:rPr>
              <a:t> Cooler – </a:t>
            </a:r>
            <a:r>
              <a:rPr lang="en-US" dirty="0">
                <a:solidFill>
                  <a:srgbClr val="0B3D91"/>
                </a:solidFill>
                <a:latin typeface="Calibri" pitchFamily="34" charset="0"/>
              </a:rPr>
              <a:t>a mechanical device that uses a thermodynamic cycle (typically </a:t>
            </a:r>
            <a:r>
              <a:rPr lang="en-US" dirty="0" err="1">
                <a:solidFill>
                  <a:srgbClr val="0B3D91"/>
                </a:solidFill>
                <a:latin typeface="Calibri" pitchFamily="34" charset="0"/>
              </a:rPr>
              <a:t>Stirling</a:t>
            </a:r>
            <a:r>
              <a:rPr lang="en-US" dirty="0">
                <a:solidFill>
                  <a:srgbClr val="0B3D91"/>
                </a:solidFill>
                <a:latin typeface="Calibri" pitchFamily="34" charset="0"/>
              </a:rPr>
              <a:t>) to achieve cooling</a:t>
            </a:r>
          </a:p>
          <a:p>
            <a:pPr marL="339725" lvl="1" indent="-174625" eaLnBrk="1" hangingPunct="1">
              <a:buFont typeface="Arial" pitchFamily="34" charset="0"/>
              <a:buChar char="•"/>
              <a:defRPr/>
            </a:pPr>
            <a:r>
              <a:rPr lang="en-US" sz="1600" dirty="0">
                <a:solidFill>
                  <a:srgbClr val="0B3D91"/>
                </a:solidFill>
                <a:latin typeface="Calibri" pitchFamily="34" charset="0"/>
              </a:rPr>
              <a:t>Can remove small amounts of heat from colder environment utilizing power to do so</a:t>
            </a:r>
          </a:p>
          <a:p>
            <a:pPr marL="514350" lvl="1" indent="-171450" eaLnBrk="1" hangingPunct="1">
              <a:buFont typeface="Arial" pitchFamily="34" charset="0"/>
              <a:buChar char="•"/>
              <a:defRPr/>
            </a:pPr>
            <a:r>
              <a:rPr lang="en-US" sz="1600" i="1" dirty="0">
                <a:solidFill>
                  <a:srgbClr val="0B3D91"/>
                </a:solidFill>
                <a:latin typeface="Calibri" pitchFamily="34" charset="0"/>
              </a:rPr>
              <a:t>Compression/Expansion of gases during cycle</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600" dirty="0">
                <a:solidFill>
                  <a:srgbClr val="0B3D91"/>
                </a:solidFill>
                <a:latin typeface="Calibri" pitchFamily="34" charset="0"/>
              </a:rPr>
              <a:t>Power consumption depends on heat load removed, cold side temperature, and hot side temperature</a:t>
            </a:r>
          </a:p>
          <a:p>
            <a:pPr marL="511175" lvl="2" indent="-174625" eaLnBrk="1" hangingPunct="1">
              <a:buFont typeface="Arial" pitchFamily="34" charset="0"/>
              <a:buChar char="•"/>
              <a:defRPr/>
            </a:pPr>
            <a:r>
              <a:rPr lang="en-US" sz="1600" i="1" dirty="0">
                <a:solidFill>
                  <a:srgbClr val="0B3D91"/>
                </a:solidFill>
                <a:latin typeface="Calibri" pitchFamily="34" charset="0"/>
              </a:rPr>
              <a:t>May require control algorithm if trying to maintain thermal stability of cooled side</a:t>
            </a:r>
          </a:p>
          <a:p>
            <a:pPr marL="339725" lvl="1" indent="-174625" eaLnBrk="1" hangingPunct="1">
              <a:buFont typeface="Arial" pitchFamily="34" charset="0"/>
              <a:buChar char="•"/>
              <a:defRPr/>
            </a:pPr>
            <a:r>
              <a:rPr lang="en-US" sz="1600" dirty="0">
                <a:solidFill>
                  <a:srgbClr val="0B3D91"/>
                </a:solidFill>
                <a:latin typeface="Calibri" pitchFamily="34" charset="0"/>
              </a:rPr>
              <a:t>Most often used to cool detectors which tend to like colder operating temperatures</a:t>
            </a:r>
          </a:p>
          <a:p>
            <a:pPr marL="514350" lvl="2" indent="-177800" eaLnBrk="1" hangingPunct="1">
              <a:buFont typeface="Arial" pitchFamily="34" charset="0"/>
              <a:buChar char="•"/>
              <a:defRPr/>
            </a:pPr>
            <a:r>
              <a:rPr lang="en-US" sz="1600" i="1" dirty="0">
                <a:solidFill>
                  <a:srgbClr val="0B3D91"/>
                </a:solidFill>
                <a:latin typeface="Calibri" pitchFamily="34" charset="0"/>
              </a:rPr>
              <a:t>Thermal isolation of cold side is often a challenge</a:t>
            </a:r>
          </a:p>
          <a:p>
            <a:pPr marL="339725" lvl="1" indent="-174625" eaLnBrk="1" hangingPunct="1">
              <a:buFont typeface="Arial" pitchFamily="34" charset="0"/>
              <a:buChar char="•"/>
              <a:defRPr/>
            </a:pPr>
            <a:r>
              <a:rPr lang="en-US" sz="1600" dirty="0">
                <a:solidFill>
                  <a:srgbClr val="0B3D91"/>
                </a:solidFill>
                <a:latin typeface="Calibri" pitchFamily="34" charset="0"/>
              </a:rPr>
              <a:t>Often induce vibration/jitter that must be compensated</a:t>
            </a:r>
          </a:p>
          <a:p>
            <a:pPr marL="339725" lvl="1" indent="-174625" eaLnBrk="1" hangingPunct="1">
              <a:buFont typeface="Arial" pitchFamily="34" charset="0"/>
              <a:buChar char="•"/>
              <a:defRPr/>
            </a:pPr>
            <a:r>
              <a:rPr lang="en-US" sz="1600" dirty="0">
                <a:solidFill>
                  <a:srgbClr val="0B3D91"/>
                </a:solidFill>
                <a:latin typeface="Calibri" pitchFamily="34" charset="0"/>
              </a:rPr>
              <a:t>Expensive, but sometimes the only way to get cold enough for detector science</a:t>
            </a:r>
          </a:p>
          <a:p>
            <a:pPr indent="174625">
              <a:buFont typeface="Arial" pitchFamily="34" charset="0"/>
              <a:buChar char="•"/>
              <a:defRPr/>
            </a:pPr>
            <a:r>
              <a:rPr lang="en-US" i="1" dirty="0">
                <a:solidFill>
                  <a:srgbClr val="0B3D91"/>
                </a:solidFill>
                <a:latin typeface="Calibri" pitchFamily="34" charset="0"/>
              </a:rPr>
              <a:t>Often includes a TMU (Thermo Mechanical Unit) separate from Cold Head</a:t>
            </a:r>
          </a:p>
        </p:txBody>
      </p:sp>
      <p:sp>
        <p:nvSpPr>
          <p:cNvPr id="32771" name="TextBox 146">
            <a:extLst>
              <a:ext uri="{FF2B5EF4-FFF2-40B4-BE49-F238E27FC236}">
                <a16:creationId xmlns:a16="http://schemas.microsoft.com/office/drawing/2014/main" id="{24AA32C9-FB14-4494-BB66-E4F4BE28A49C}"/>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err="1"/>
              <a:t>Cryo</a:t>
            </a:r>
            <a:r>
              <a:rPr lang="en-US" altLang="en-US" dirty="0"/>
              <a:t> Cooler</a:t>
            </a:r>
          </a:p>
        </p:txBody>
      </p:sp>
      <p:pic>
        <p:nvPicPr>
          <p:cNvPr id="32789" name="Picture 2">
            <a:extLst>
              <a:ext uri="{FF2B5EF4-FFF2-40B4-BE49-F238E27FC236}">
                <a16:creationId xmlns:a16="http://schemas.microsoft.com/office/drawing/2014/main" id="{2DB10121-5F74-4466-AFD9-4ECE1F16A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94" y="3886200"/>
            <a:ext cx="3886200" cy="230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TextBox 146">
            <a:extLst>
              <a:ext uri="{FF2B5EF4-FFF2-40B4-BE49-F238E27FC236}">
                <a16:creationId xmlns:a16="http://schemas.microsoft.com/office/drawing/2014/main" id="{11A6B48A-DEBC-46EE-951C-1C8E006722FE}"/>
              </a:ext>
            </a:extLst>
          </p:cNvPr>
          <p:cNvSpPr txBox="1">
            <a:spLocks noChangeArrowheads="1"/>
          </p:cNvSpPr>
          <p:nvPr/>
        </p:nvSpPr>
        <p:spPr bwMode="auto">
          <a:xfrm>
            <a:off x="457200" y="6096000"/>
            <a:ext cx="381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1 Stage Cryo-Cooler</a:t>
            </a:r>
            <a:endParaRPr lang="en-US" altLang="en-US" sz="600" b="1" i="1"/>
          </a:p>
        </p:txBody>
      </p:sp>
      <p:pic>
        <p:nvPicPr>
          <p:cNvPr id="32791" name="Picture 3">
            <a:extLst>
              <a:ext uri="{FF2B5EF4-FFF2-40B4-BE49-F238E27FC236}">
                <a16:creationId xmlns:a16="http://schemas.microsoft.com/office/drawing/2014/main" id="{097AF67F-25EE-4182-838A-4B8931E4168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895600"/>
            <a:ext cx="39052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2" name="TextBox 146">
            <a:extLst>
              <a:ext uri="{FF2B5EF4-FFF2-40B4-BE49-F238E27FC236}">
                <a16:creationId xmlns:a16="http://schemas.microsoft.com/office/drawing/2014/main" id="{92C84BDF-9B95-4319-8FB4-E884715B294B}"/>
              </a:ext>
            </a:extLst>
          </p:cNvPr>
          <p:cNvSpPr txBox="1">
            <a:spLocks noChangeArrowheads="1"/>
          </p:cNvSpPr>
          <p:nvPr/>
        </p:nvSpPr>
        <p:spPr bwMode="auto">
          <a:xfrm>
            <a:off x="5029200" y="6096000"/>
            <a:ext cx="381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2 Stage Cryo-Cooler</a:t>
            </a:r>
            <a:endParaRPr lang="en-US" altLang="en-US" sz="600" b="1" i="1"/>
          </a:p>
        </p:txBody>
      </p:sp>
      <p:sp>
        <p:nvSpPr>
          <p:cNvPr id="8" name="Slide Number Placeholder 1">
            <a:extLst>
              <a:ext uri="{FF2B5EF4-FFF2-40B4-BE49-F238E27FC236}">
                <a16:creationId xmlns:a16="http://schemas.microsoft.com/office/drawing/2014/main" id="{FAD5BEC6-C0DC-4A01-9F01-E804B5BD146A}"/>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103</a:t>
            </a:fld>
            <a:endParaRPr lang="en-US" altLang="en-US" sz="1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47A2503A-3379-4573-83EA-640EEB2DC444}"/>
              </a:ext>
            </a:extLst>
          </p:cNvPr>
          <p:cNvSpPr txBox="1">
            <a:spLocks noChangeArrowheads="1"/>
          </p:cNvSpPr>
          <p:nvPr/>
        </p:nvSpPr>
        <p:spPr bwMode="auto">
          <a:xfrm>
            <a:off x="228600" y="1066800"/>
            <a:ext cx="8839200" cy="3632200"/>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i="1" dirty="0">
                <a:solidFill>
                  <a:srgbClr val="0B3D91"/>
                </a:solidFill>
                <a:latin typeface="Calibri" pitchFamily="34" charset="0"/>
              </a:rPr>
              <a:t>TEC – </a:t>
            </a:r>
            <a:r>
              <a:rPr lang="en-US" b="1" i="1" u="sng" dirty="0">
                <a:solidFill>
                  <a:srgbClr val="0B3D91"/>
                </a:solidFill>
                <a:latin typeface="Calibri" pitchFamily="34" charset="0"/>
              </a:rPr>
              <a:t>T</a:t>
            </a:r>
            <a:r>
              <a:rPr lang="en-US" b="1" i="1" dirty="0">
                <a:solidFill>
                  <a:srgbClr val="0B3D91"/>
                </a:solidFill>
                <a:latin typeface="Calibri" pitchFamily="34" charset="0"/>
              </a:rPr>
              <a:t>hermo-</a:t>
            </a:r>
            <a:r>
              <a:rPr lang="en-US" b="1" i="1" u="sng" dirty="0">
                <a:solidFill>
                  <a:srgbClr val="0B3D91"/>
                </a:solidFill>
                <a:latin typeface="Calibri" pitchFamily="34" charset="0"/>
              </a:rPr>
              <a:t>E</a:t>
            </a:r>
            <a:r>
              <a:rPr lang="en-US" b="1" i="1" dirty="0">
                <a:solidFill>
                  <a:srgbClr val="0B3D91"/>
                </a:solidFill>
                <a:latin typeface="Calibri" pitchFamily="34" charset="0"/>
              </a:rPr>
              <a:t>lectric </a:t>
            </a:r>
            <a:r>
              <a:rPr lang="en-US" b="1" i="1" u="sng" dirty="0">
                <a:solidFill>
                  <a:srgbClr val="0B3D91"/>
                </a:solidFill>
                <a:latin typeface="Calibri" pitchFamily="34" charset="0"/>
              </a:rPr>
              <a:t>C</a:t>
            </a:r>
            <a:r>
              <a:rPr lang="en-US" b="1" i="1" dirty="0">
                <a:solidFill>
                  <a:srgbClr val="0B3D91"/>
                </a:solidFill>
                <a:latin typeface="Calibri" pitchFamily="34" charset="0"/>
              </a:rPr>
              <a:t>ooler  </a:t>
            </a:r>
            <a:r>
              <a:rPr lang="en-US" dirty="0">
                <a:solidFill>
                  <a:srgbClr val="0B3D91"/>
                </a:solidFill>
                <a:latin typeface="Calibri" pitchFamily="34" charset="0"/>
              </a:rPr>
              <a:t>– aka Peltier Coolers</a:t>
            </a:r>
            <a:r>
              <a:rPr lang="en-US" b="1" i="1" dirty="0">
                <a:solidFill>
                  <a:srgbClr val="0B3D91"/>
                </a:solidFill>
                <a:latin typeface="Calibri" pitchFamily="34" charset="0"/>
              </a:rPr>
              <a:t> </a:t>
            </a:r>
            <a:r>
              <a:rPr lang="en-US" dirty="0">
                <a:solidFill>
                  <a:srgbClr val="0B3D91"/>
                </a:solidFill>
                <a:latin typeface="Calibri" pitchFamily="34" charset="0"/>
              </a:rPr>
              <a:t>– an electrical device which utilizes the Peltier effect to achieve cooling, but usually only around 6-10% efficient</a:t>
            </a:r>
          </a:p>
          <a:p>
            <a:pPr marL="342900" lvl="1" indent="-171450" eaLnBrk="1" hangingPunct="1">
              <a:buFont typeface="Arial" pitchFamily="34" charset="0"/>
              <a:buChar char="•"/>
              <a:defRPr/>
            </a:pPr>
            <a:r>
              <a:rPr lang="en-US" sz="1600" dirty="0">
                <a:solidFill>
                  <a:srgbClr val="0B3D91"/>
                </a:solidFill>
                <a:latin typeface="Calibri" pitchFamily="34" charset="0"/>
              </a:rPr>
              <a:t>Can remove small amounts of heat from colder environment utilizing power to do so</a:t>
            </a:r>
          </a:p>
          <a:p>
            <a:pPr marL="514350" lvl="1" indent="-171450" eaLnBrk="1" hangingPunct="1">
              <a:buFont typeface="Arial" pitchFamily="34" charset="0"/>
              <a:buChar char="•"/>
              <a:defRPr/>
            </a:pPr>
            <a:r>
              <a:rPr lang="en-US" sz="1600" i="1" dirty="0" err="1">
                <a:solidFill>
                  <a:srgbClr val="0B3D91"/>
                </a:solidFill>
                <a:latin typeface="Calibri" pitchFamily="34" charset="0"/>
              </a:rPr>
              <a:t>Peltier</a:t>
            </a:r>
            <a:r>
              <a:rPr lang="en-US" sz="1600" i="1" dirty="0">
                <a:solidFill>
                  <a:srgbClr val="0B3D91"/>
                </a:solidFill>
                <a:latin typeface="Calibri" pitchFamily="34" charset="0"/>
              </a:rPr>
              <a:t> Effect – opposite of </a:t>
            </a:r>
            <a:r>
              <a:rPr lang="en-US" sz="1600" i="1" dirty="0" err="1">
                <a:solidFill>
                  <a:srgbClr val="0B3D91"/>
                </a:solidFill>
                <a:latin typeface="Calibri" pitchFamily="34" charset="0"/>
              </a:rPr>
              <a:t>Seebeck</a:t>
            </a:r>
            <a:r>
              <a:rPr lang="en-US" sz="1600" i="1" dirty="0">
                <a:solidFill>
                  <a:srgbClr val="0B3D91"/>
                </a:solidFill>
                <a:latin typeface="Calibri" pitchFamily="34" charset="0"/>
              </a:rPr>
              <a:t> – heat is evolved (heating) at one junction and absorbed (cooling) at the other</a:t>
            </a:r>
          </a:p>
          <a:p>
            <a:pPr marL="339725" lvl="1" indent="-174625" eaLnBrk="1" hangingPunct="1">
              <a:buFont typeface="Arial" pitchFamily="34" charset="0"/>
              <a:buChar char="•"/>
              <a:defRPr/>
            </a:pPr>
            <a:r>
              <a:rPr lang="en-US" sz="1600" dirty="0">
                <a:solidFill>
                  <a:srgbClr val="0B3D91"/>
                </a:solidFill>
                <a:latin typeface="Calibri" pitchFamily="34" charset="0"/>
              </a:rPr>
              <a:t>Power consumption depends on heat load removed, cold side temperature, and hot side temperature</a:t>
            </a:r>
          </a:p>
          <a:p>
            <a:pPr marL="514350" lvl="1" indent="-171450" eaLnBrk="1" hangingPunct="1">
              <a:buFont typeface="Arial" pitchFamily="34" charset="0"/>
              <a:buChar char="•"/>
              <a:defRPr/>
            </a:pPr>
            <a:r>
              <a:rPr lang="en-US" sz="1600" i="1" dirty="0">
                <a:solidFill>
                  <a:srgbClr val="0B3D91"/>
                </a:solidFill>
                <a:latin typeface="Calibri" pitchFamily="34" charset="0"/>
              </a:rPr>
              <a:t>May require control algorithm if trying to maintain thermal stability of cooled side</a:t>
            </a:r>
          </a:p>
          <a:p>
            <a:pPr marL="339725" lvl="1" indent="-174625" eaLnBrk="1" hangingPunct="1">
              <a:buFont typeface="Arial" pitchFamily="34" charset="0"/>
              <a:buChar char="•"/>
              <a:defRPr/>
            </a:pPr>
            <a:r>
              <a:rPr lang="en-US" sz="1600" dirty="0">
                <a:solidFill>
                  <a:srgbClr val="0B3D91"/>
                </a:solidFill>
                <a:latin typeface="Calibri" pitchFamily="34" charset="0"/>
              </a:rPr>
              <a:t>Most often used to cool detectors which tend to like colder operating temperatures</a:t>
            </a:r>
          </a:p>
          <a:p>
            <a:pPr marL="514350" lvl="1" indent="-171450" eaLnBrk="1" hangingPunct="1">
              <a:buFont typeface="Arial" pitchFamily="34" charset="0"/>
              <a:buChar char="•"/>
              <a:defRPr/>
            </a:pPr>
            <a:r>
              <a:rPr lang="en-US" sz="1600" i="1" dirty="0">
                <a:solidFill>
                  <a:srgbClr val="0B3D91"/>
                </a:solidFill>
                <a:latin typeface="Calibri" pitchFamily="34" charset="0"/>
              </a:rPr>
              <a:t>Multi-stage TECs (look like Aztec Pyramids) used to achieve greater cooling.  Each subsequent layer towards the base must remove (heat removed by above layer) + (power needed to remove that heat), hence the growth of the footprint</a:t>
            </a:r>
          </a:p>
          <a:p>
            <a:pPr marL="514350" lvl="1" indent="-171450" eaLnBrk="1" hangingPunct="1">
              <a:buFont typeface="Arial" pitchFamily="34" charset="0"/>
              <a:buChar char="•"/>
              <a:defRPr/>
            </a:pPr>
            <a:r>
              <a:rPr lang="en-US" sz="1600" i="1" dirty="0">
                <a:solidFill>
                  <a:srgbClr val="0B3D91"/>
                </a:solidFill>
                <a:latin typeface="Calibri" pitchFamily="34" charset="0"/>
              </a:rPr>
              <a:t>Tend to be fairly weak in shear, so mechanical support while still providing thermal isolation is challenging</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600" dirty="0">
                <a:solidFill>
                  <a:srgbClr val="0B3D91"/>
                </a:solidFill>
                <a:latin typeface="Calibri" pitchFamily="34" charset="0"/>
              </a:rPr>
              <a:t>Not too expensive (compared to cryocoolers), but cannot currently get much below -130°C</a:t>
            </a:r>
          </a:p>
        </p:txBody>
      </p:sp>
      <p:sp>
        <p:nvSpPr>
          <p:cNvPr id="33795" name="TextBox 146">
            <a:extLst>
              <a:ext uri="{FF2B5EF4-FFF2-40B4-BE49-F238E27FC236}">
                <a16:creationId xmlns:a16="http://schemas.microsoft.com/office/drawing/2014/main" id="{6AE227EC-FB7B-49DF-9F65-C7CB141F0403}"/>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Thermo Electric Cooler</a:t>
            </a:r>
          </a:p>
        </p:txBody>
      </p:sp>
      <p:pic>
        <p:nvPicPr>
          <p:cNvPr id="33813" name="Picture 4">
            <a:extLst>
              <a:ext uri="{FF2B5EF4-FFF2-40B4-BE49-F238E27FC236}">
                <a16:creationId xmlns:a16="http://schemas.microsoft.com/office/drawing/2014/main" id="{62BF2FB1-CB8E-4B46-B862-8E7A1C57B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98"/>
          <a:stretch>
            <a:fillRect/>
          </a:stretch>
        </p:blipFill>
        <p:spPr bwMode="auto">
          <a:xfrm>
            <a:off x="6477000" y="4805362"/>
            <a:ext cx="1762486"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Picture 5">
            <a:extLst>
              <a:ext uri="{FF2B5EF4-FFF2-40B4-BE49-F238E27FC236}">
                <a16:creationId xmlns:a16="http://schemas.microsoft.com/office/drawing/2014/main" id="{C02D889F-F49F-494F-AEAD-B0F9A890C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644" y="4754196"/>
            <a:ext cx="2062711" cy="137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6">
            <a:extLst>
              <a:ext uri="{FF2B5EF4-FFF2-40B4-BE49-F238E27FC236}">
                <a16:creationId xmlns:a16="http://schemas.microsoft.com/office/drawing/2014/main" id="{26D42751-5736-44BD-B208-5028E40CF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4776207"/>
            <a:ext cx="2057400" cy="136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6" name="TextBox 146">
            <a:extLst>
              <a:ext uri="{FF2B5EF4-FFF2-40B4-BE49-F238E27FC236}">
                <a16:creationId xmlns:a16="http://schemas.microsoft.com/office/drawing/2014/main" id="{4F829CDB-06C1-475A-9EDF-6F309A7DB9DB}"/>
              </a:ext>
            </a:extLst>
          </p:cNvPr>
          <p:cNvSpPr txBox="1">
            <a:spLocks noChangeArrowheads="1"/>
          </p:cNvSpPr>
          <p:nvPr/>
        </p:nvSpPr>
        <p:spPr bwMode="auto">
          <a:xfrm>
            <a:off x="228600" y="6124575"/>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1 Stage TEC</a:t>
            </a:r>
            <a:endParaRPr lang="en-US" altLang="en-US" sz="600" b="1" i="1"/>
          </a:p>
        </p:txBody>
      </p:sp>
      <p:sp>
        <p:nvSpPr>
          <p:cNvPr id="33817" name="TextBox 146">
            <a:extLst>
              <a:ext uri="{FF2B5EF4-FFF2-40B4-BE49-F238E27FC236}">
                <a16:creationId xmlns:a16="http://schemas.microsoft.com/office/drawing/2014/main" id="{CF301D6D-17C4-4EBD-B41A-2E0BA968EE47}"/>
              </a:ext>
            </a:extLst>
          </p:cNvPr>
          <p:cNvSpPr txBox="1">
            <a:spLocks noChangeArrowheads="1"/>
          </p:cNvSpPr>
          <p:nvPr/>
        </p:nvSpPr>
        <p:spPr bwMode="auto">
          <a:xfrm>
            <a:off x="3200400" y="6124575"/>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3 Stage TEC</a:t>
            </a:r>
            <a:endParaRPr lang="en-US" altLang="en-US" sz="600" b="1" i="1"/>
          </a:p>
        </p:txBody>
      </p:sp>
      <p:sp>
        <p:nvSpPr>
          <p:cNvPr id="33818" name="TextBox 146">
            <a:extLst>
              <a:ext uri="{FF2B5EF4-FFF2-40B4-BE49-F238E27FC236}">
                <a16:creationId xmlns:a16="http://schemas.microsoft.com/office/drawing/2014/main" id="{11B820BB-02D2-4FFF-AB81-9AE04ECDE444}"/>
              </a:ext>
            </a:extLst>
          </p:cNvPr>
          <p:cNvSpPr txBox="1">
            <a:spLocks noChangeArrowheads="1"/>
          </p:cNvSpPr>
          <p:nvPr/>
        </p:nvSpPr>
        <p:spPr bwMode="auto">
          <a:xfrm>
            <a:off x="6096000" y="6124575"/>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6 Stage TEC</a:t>
            </a:r>
            <a:endParaRPr lang="en-US" altLang="en-US" sz="600" b="1" i="1"/>
          </a:p>
        </p:txBody>
      </p:sp>
      <p:sp>
        <p:nvSpPr>
          <p:cNvPr id="10" name="Slide Number Placeholder 1">
            <a:extLst>
              <a:ext uri="{FF2B5EF4-FFF2-40B4-BE49-F238E27FC236}">
                <a16:creationId xmlns:a16="http://schemas.microsoft.com/office/drawing/2014/main" id="{90D729EF-1823-4039-853E-D11B2BB7B96A}"/>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104</a:t>
            </a:fld>
            <a:endParaRPr lang="en-US" altLang="en-US" sz="12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47A19806-D71E-4B11-A348-260E4E4639AA}"/>
              </a:ext>
            </a:extLst>
          </p:cNvPr>
          <p:cNvSpPr txBox="1">
            <a:spLocks noChangeArrowheads="1"/>
          </p:cNvSpPr>
          <p:nvPr/>
        </p:nvSpPr>
        <p:spPr bwMode="auto">
          <a:xfrm>
            <a:off x="152400" y="1143000"/>
            <a:ext cx="8839200" cy="5262979"/>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b="1" i="1" dirty="0" err="1">
                <a:solidFill>
                  <a:srgbClr val="0B3D91"/>
                </a:solidFill>
                <a:latin typeface="Calibri" pitchFamily="34" charset="0"/>
              </a:rPr>
              <a:t>Doublers</a:t>
            </a:r>
            <a:r>
              <a:rPr lang="en-US" b="1" i="1" dirty="0">
                <a:solidFill>
                  <a:srgbClr val="0B3D91"/>
                </a:solidFill>
                <a:latin typeface="Calibri" pitchFamily="34" charset="0"/>
              </a:rPr>
              <a:t> and Spreaders </a:t>
            </a:r>
            <a:r>
              <a:rPr lang="en-US" b="1" dirty="0">
                <a:solidFill>
                  <a:srgbClr val="0B3D91"/>
                </a:solidFill>
                <a:latin typeface="Calibri" pitchFamily="34" charset="0"/>
              </a:rPr>
              <a:t>- </a:t>
            </a:r>
            <a:r>
              <a:rPr lang="en-US" dirty="0">
                <a:solidFill>
                  <a:srgbClr val="0B3D91"/>
                </a:solidFill>
                <a:latin typeface="Calibri" pitchFamily="34" charset="0"/>
              </a:rPr>
              <a:t>used to improve in plane conduction</a:t>
            </a:r>
          </a:p>
          <a:p>
            <a:pPr marL="339725" lvl="1" indent="-174625">
              <a:buFont typeface="Arial" pitchFamily="34" charset="0"/>
              <a:buChar char="•"/>
              <a:defRPr/>
            </a:pPr>
            <a:r>
              <a:rPr lang="en-US" sz="1800" dirty="0">
                <a:solidFill>
                  <a:srgbClr val="0B3D91"/>
                </a:solidFill>
                <a:latin typeface="Calibri" pitchFamily="34" charset="0"/>
              </a:rPr>
              <a:t>These are generally used to reduce the thermal resistance between a heat source and the radiator (or radiative sink)</a:t>
            </a:r>
          </a:p>
          <a:p>
            <a:pPr marL="339725" lvl="1" indent="-174625" eaLnBrk="1" hangingPunct="1">
              <a:buFont typeface="Arial" pitchFamily="34" charset="0"/>
              <a:buChar char="•"/>
              <a:defRPr/>
            </a:pPr>
            <a:r>
              <a:rPr lang="en-US" dirty="0" err="1">
                <a:solidFill>
                  <a:srgbClr val="0B3D91"/>
                </a:solidFill>
                <a:latin typeface="Calibri" pitchFamily="34" charset="0"/>
              </a:rPr>
              <a:t>Doublers</a:t>
            </a:r>
            <a:r>
              <a:rPr lang="en-US" dirty="0">
                <a:solidFill>
                  <a:srgbClr val="0B3D91"/>
                </a:solidFill>
                <a:latin typeface="Calibri" pitchFamily="34" charset="0"/>
              </a:rPr>
              <a:t> and Spreaders are typically thicker metal mounting plates, where the local thickness helps share heat between multiple components (e.g. Active Primary Avionics Box next to Redundant Avionics Box) or to increase the footprint of a thermal interface</a:t>
            </a:r>
          </a:p>
          <a:p>
            <a:pPr marL="339725" lvl="1" indent="-174625" eaLnBrk="1" hangingPunct="1">
              <a:buFont typeface="Arial" pitchFamily="34" charset="0"/>
              <a:buChar char="•"/>
              <a:defRPr/>
            </a:pPr>
            <a:r>
              <a:rPr lang="en-US" sz="1800" dirty="0">
                <a:solidFill>
                  <a:srgbClr val="0B3D91"/>
                </a:solidFill>
                <a:latin typeface="Calibri" pitchFamily="34" charset="0"/>
              </a:rPr>
              <a:t>Spreaders may also be heatpipes attached to a radiator panel or embedded in a honeycomb radiator.  The use of heatpipes (and the accompanying efficiency) is often a more costly, but more mass efficient way to improve radiator efficiency over simply making the radiator thicker</a:t>
            </a:r>
            <a:endParaRPr lang="en-US" i="1" dirty="0">
              <a:solidFill>
                <a:srgbClr val="0B3D91"/>
              </a:solidFill>
              <a:latin typeface="Calibri" pitchFamily="34" charset="0"/>
            </a:endParaRPr>
          </a:p>
          <a:p>
            <a:pPr marL="174625" indent="-174625">
              <a:buFont typeface="Arial" pitchFamily="34" charset="0"/>
              <a:buChar char="•"/>
              <a:defRPr/>
            </a:pPr>
            <a:endParaRPr lang="en-US" sz="1200" b="1" i="1" dirty="0">
              <a:solidFill>
                <a:srgbClr val="0B3D91"/>
              </a:solidFill>
              <a:latin typeface="Calibri" pitchFamily="34" charset="0"/>
            </a:endParaRPr>
          </a:p>
          <a:p>
            <a:pPr marL="174625" indent="-174625">
              <a:buFont typeface="Arial" pitchFamily="34" charset="0"/>
              <a:buChar char="•"/>
              <a:defRPr/>
            </a:pPr>
            <a:r>
              <a:rPr lang="en-US" b="1" i="1" dirty="0">
                <a:solidFill>
                  <a:srgbClr val="0B3D91"/>
                </a:solidFill>
                <a:latin typeface="Calibri" pitchFamily="34" charset="0"/>
              </a:rPr>
              <a:t>APG – </a:t>
            </a:r>
            <a:r>
              <a:rPr lang="en-US" b="1" i="1" u="sng" dirty="0">
                <a:solidFill>
                  <a:srgbClr val="0B3D91"/>
                </a:solidFill>
                <a:latin typeface="Calibri" pitchFamily="34" charset="0"/>
              </a:rPr>
              <a:t>A</a:t>
            </a:r>
            <a:r>
              <a:rPr lang="en-US" b="1" i="1" dirty="0">
                <a:solidFill>
                  <a:srgbClr val="0B3D91"/>
                </a:solidFill>
                <a:latin typeface="Calibri" pitchFamily="34" charset="0"/>
              </a:rPr>
              <a:t>nnealed </a:t>
            </a:r>
            <a:r>
              <a:rPr lang="en-US" b="1" i="1" u="sng" dirty="0">
                <a:solidFill>
                  <a:srgbClr val="0B3D91"/>
                </a:solidFill>
                <a:latin typeface="Calibri" pitchFamily="34" charset="0"/>
              </a:rPr>
              <a:t>P</a:t>
            </a:r>
            <a:r>
              <a:rPr lang="en-US" b="1" i="1" dirty="0">
                <a:solidFill>
                  <a:srgbClr val="0B3D91"/>
                </a:solidFill>
                <a:latin typeface="Calibri" pitchFamily="34" charset="0"/>
              </a:rPr>
              <a:t>yrolytic </a:t>
            </a:r>
            <a:r>
              <a:rPr lang="en-US" b="1" i="1" u="sng" dirty="0">
                <a:solidFill>
                  <a:srgbClr val="0B3D91"/>
                </a:solidFill>
                <a:latin typeface="Calibri" pitchFamily="34" charset="0"/>
              </a:rPr>
              <a:t>G</a:t>
            </a:r>
            <a:r>
              <a:rPr lang="en-US" b="1" i="1" dirty="0">
                <a:solidFill>
                  <a:srgbClr val="0B3D91"/>
                </a:solidFill>
                <a:latin typeface="Calibri" pitchFamily="34" charset="0"/>
              </a:rPr>
              <a:t>raphite – </a:t>
            </a:r>
            <a:r>
              <a:rPr lang="en-US" dirty="0">
                <a:solidFill>
                  <a:srgbClr val="0B3D91"/>
                </a:solidFill>
                <a:latin typeface="Calibri" pitchFamily="34" charset="0"/>
              </a:rPr>
              <a:t>a sealed aluminum component with embedded graphite sheets to improve the in-plane thermal conductivity for heat spreading</a:t>
            </a:r>
          </a:p>
          <a:p>
            <a:pPr marL="339725" lvl="1" indent="-174625" eaLnBrk="1" hangingPunct="1">
              <a:buFont typeface="Arial" pitchFamily="34" charset="0"/>
              <a:buChar char="•"/>
              <a:defRPr/>
            </a:pPr>
            <a:r>
              <a:rPr lang="en-US" dirty="0">
                <a:solidFill>
                  <a:srgbClr val="0B3D91"/>
                </a:solidFill>
                <a:latin typeface="Calibri" pitchFamily="34" charset="0"/>
              </a:rPr>
              <a:t>APG is a newer technology where a machined aluminum part is sliced in half with the center material hogged out and replaced with sheets of pyrolytic graphite.</a:t>
            </a:r>
          </a:p>
          <a:p>
            <a:pPr marL="339725" lvl="1" indent="-174625" eaLnBrk="1" hangingPunct="1">
              <a:buFont typeface="Arial" pitchFamily="34" charset="0"/>
              <a:buChar char="•"/>
              <a:defRPr/>
            </a:pPr>
            <a:r>
              <a:rPr lang="en-US" dirty="0">
                <a:solidFill>
                  <a:srgbClr val="0B3D91"/>
                </a:solidFill>
                <a:latin typeface="Calibri" pitchFamily="34" charset="0"/>
              </a:rPr>
              <a:t>The PG and the two aluminum parts are then sealed in a high temperature, high pressure process, which embedded the PG inside the part and anneals the aluminum</a:t>
            </a:r>
          </a:p>
          <a:p>
            <a:pPr marL="339725" lvl="1" indent="-174625" eaLnBrk="1" hangingPunct="1">
              <a:buFont typeface="Arial" pitchFamily="34" charset="0"/>
              <a:buChar char="•"/>
              <a:defRPr/>
            </a:pPr>
            <a:r>
              <a:rPr lang="en-US" dirty="0">
                <a:solidFill>
                  <a:srgbClr val="0B3D91"/>
                </a:solidFill>
                <a:latin typeface="Calibri" pitchFamily="34" charset="0"/>
              </a:rPr>
              <a:t>While this makes for a softer aluminum (T0 instead of T6), the embedded PG significantly improves the overall in plane heat conduction (typically by a factor of about 4)</a:t>
            </a:r>
            <a:endParaRPr lang="en-US" sz="1700" dirty="0">
              <a:solidFill>
                <a:srgbClr val="0B3D91"/>
              </a:solidFill>
              <a:latin typeface="Calibri" pitchFamily="34" charset="0"/>
            </a:endParaRPr>
          </a:p>
        </p:txBody>
      </p:sp>
      <p:sp>
        <p:nvSpPr>
          <p:cNvPr id="34819" name="TextBox 146">
            <a:extLst>
              <a:ext uri="{FF2B5EF4-FFF2-40B4-BE49-F238E27FC236}">
                <a16:creationId xmlns:a16="http://schemas.microsoft.com/office/drawing/2014/main" id="{1B7909DD-5993-4C96-9161-36E55B5EF451}"/>
              </a:ext>
            </a:extLst>
          </p:cNvPr>
          <p:cNvSpPr txBox="1">
            <a:spLocks noChangeArrowheads="1"/>
          </p:cNvSpPr>
          <p:nvPr/>
        </p:nvSpPr>
        <p:spPr bwMode="auto">
          <a:xfrm>
            <a:off x="990600" y="0"/>
            <a:ext cx="7355958" cy="10111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err="1"/>
              <a:t>Doublers</a:t>
            </a:r>
            <a:r>
              <a:rPr lang="en-US" altLang="en-US" dirty="0"/>
              <a:t> and Spreaders</a:t>
            </a:r>
          </a:p>
        </p:txBody>
      </p:sp>
      <p:sp>
        <p:nvSpPr>
          <p:cNvPr id="6" name="Slide Number Placeholder 1">
            <a:extLst>
              <a:ext uri="{FF2B5EF4-FFF2-40B4-BE49-F238E27FC236}">
                <a16:creationId xmlns:a16="http://schemas.microsoft.com/office/drawing/2014/main" id="{165FFBF8-7AE2-43F1-B9AC-3C198813D68C}"/>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105</a:t>
            </a:fld>
            <a:endParaRPr lang="en-US" altLang="en-US" sz="12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47A19806-D71E-4B11-A348-260E4E4639AA}"/>
              </a:ext>
            </a:extLst>
          </p:cNvPr>
          <p:cNvSpPr txBox="1">
            <a:spLocks noChangeArrowheads="1"/>
          </p:cNvSpPr>
          <p:nvPr/>
        </p:nvSpPr>
        <p:spPr bwMode="auto">
          <a:xfrm>
            <a:off x="152400" y="1143000"/>
            <a:ext cx="8839200" cy="5078313"/>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b="1" i="1" dirty="0">
                <a:solidFill>
                  <a:srgbClr val="0B3D91"/>
                </a:solidFill>
                <a:latin typeface="Calibri" pitchFamily="34" charset="0"/>
              </a:rPr>
              <a:t>Heat Switch </a:t>
            </a:r>
            <a:r>
              <a:rPr lang="en-US" sz="1700" b="1" i="1" dirty="0">
                <a:solidFill>
                  <a:srgbClr val="0B3D91"/>
                </a:solidFill>
                <a:latin typeface="Calibri" pitchFamily="34" charset="0"/>
              </a:rPr>
              <a:t>– </a:t>
            </a:r>
            <a:r>
              <a:rPr lang="en-US" sz="1700" dirty="0">
                <a:solidFill>
                  <a:srgbClr val="0B3D91"/>
                </a:solidFill>
                <a:latin typeface="Calibri" pitchFamily="34" charset="0"/>
              </a:rPr>
              <a:t>a device which passively actuates based on temperature to improve or degrade a thermal path</a:t>
            </a:r>
          </a:p>
          <a:p>
            <a:pPr marL="339725" lvl="1" indent="-174625" eaLnBrk="1" hangingPunct="1">
              <a:buFont typeface="Arial" pitchFamily="34" charset="0"/>
              <a:buChar char="•"/>
              <a:defRPr/>
            </a:pPr>
            <a:r>
              <a:rPr lang="en-US" sz="1600" dirty="0">
                <a:solidFill>
                  <a:srgbClr val="0B3D91"/>
                </a:solidFill>
                <a:latin typeface="Calibri" pitchFamily="34" charset="0"/>
              </a:rPr>
              <a:t>Typically uses </a:t>
            </a:r>
            <a:r>
              <a:rPr lang="en-US" sz="1600" dirty="0" err="1">
                <a:solidFill>
                  <a:srgbClr val="0B3D91"/>
                </a:solidFill>
                <a:latin typeface="Calibri" pitchFamily="34" charset="0"/>
              </a:rPr>
              <a:t>Parafin</a:t>
            </a:r>
            <a:r>
              <a:rPr lang="en-US" sz="1600" dirty="0">
                <a:solidFill>
                  <a:srgbClr val="0B3D91"/>
                </a:solidFill>
                <a:latin typeface="Calibri" pitchFamily="34" charset="0"/>
              </a:rPr>
              <a:t> wax which expands or contracts with temperature in combination with a spring mechanism to adjust thermal path</a:t>
            </a:r>
          </a:p>
          <a:p>
            <a:pPr marL="339725" lvl="1" indent="-174625" eaLnBrk="1" hangingPunct="1">
              <a:buFont typeface="Arial" pitchFamily="34" charset="0"/>
              <a:buChar char="•"/>
              <a:defRPr/>
            </a:pPr>
            <a:r>
              <a:rPr lang="en-US" sz="1600" dirty="0">
                <a:solidFill>
                  <a:srgbClr val="0B3D91"/>
                </a:solidFill>
                <a:latin typeface="Calibri" pitchFamily="34" charset="0"/>
              </a:rPr>
              <a:t>High conductivity path difficult to achieve and tend to be high mass</a:t>
            </a:r>
          </a:p>
          <a:p>
            <a:pPr marL="339725" lvl="1" indent="-174625" eaLnBrk="1" hangingPunct="1">
              <a:buFont typeface="Arial" pitchFamily="34" charset="0"/>
              <a:buChar char="•"/>
              <a:defRPr/>
            </a:pPr>
            <a:r>
              <a:rPr lang="en-US" sz="1600" dirty="0">
                <a:solidFill>
                  <a:srgbClr val="0B3D91"/>
                </a:solidFill>
                <a:latin typeface="Calibri" pitchFamily="34" charset="0"/>
              </a:rPr>
              <a:t>Typically used to save heater power by decoupling from radiator</a:t>
            </a:r>
          </a:p>
          <a:p>
            <a:pPr marL="174625" lvl="1" indent="-174625" eaLnBrk="1" hangingPunct="1">
              <a:buFont typeface="Arial" pitchFamily="34" charset="0"/>
              <a:buChar char="•"/>
              <a:defRPr/>
            </a:pPr>
            <a:r>
              <a:rPr lang="en-US" b="1" i="1" dirty="0">
                <a:solidFill>
                  <a:srgbClr val="0B3D91"/>
                </a:solidFill>
                <a:latin typeface="Calibri" pitchFamily="34" charset="0"/>
              </a:rPr>
              <a:t>PCM – </a:t>
            </a:r>
            <a:r>
              <a:rPr lang="en-US" b="1" i="1" u="sng" dirty="0">
                <a:solidFill>
                  <a:srgbClr val="0B3D91"/>
                </a:solidFill>
                <a:latin typeface="Calibri" pitchFamily="34" charset="0"/>
              </a:rPr>
              <a:t>P</a:t>
            </a:r>
            <a:r>
              <a:rPr lang="en-US" b="1" i="1" dirty="0">
                <a:solidFill>
                  <a:srgbClr val="0B3D91"/>
                </a:solidFill>
                <a:latin typeface="Calibri" pitchFamily="34" charset="0"/>
              </a:rPr>
              <a:t>hase </a:t>
            </a:r>
            <a:r>
              <a:rPr lang="en-US" b="1" i="1" u="sng" dirty="0">
                <a:solidFill>
                  <a:srgbClr val="0B3D91"/>
                </a:solidFill>
                <a:latin typeface="Calibri" pitchFamily="34" charset="0"/>
              </a:rPr>
              <a:t>C</a:t>
            </a:r>
            <a:r>
              <a:rPr lang="en-US" b="1" i="1" dirty="0">
                <a:solidFill>
                  <a:srgbClr val="0B3D91"/>
                </a:solidFill>
                <a:latin typeface="Calibri" pitchFamily="34" charset="0"/>
              </a:rPr>
              <a:t>hange </a:t>
            </a:r>
            <a:r>
              <a:rPr lang="en-US" b="1" i="1" u="sng" dirty="0">
                <a:solidFill>
                  <a:srgbClr val="0B3D91"/>
                </a:solidFill>
                <a:latin typeface="Calibri" pitchFamily="34" charset="0"/>
              </a:rPr>
              <a:t>M</a:t>
            </a:r>
            <a:r>
              <a:rPr lang="en-US" b="1" i="1" dirty="0">
                <a:solidFill>
                  <a:srgbClr val="0B3D91"/>
                </a:solidFill>
                <a:latin typeface="Calibri" pitchFamily="34" charset="0"/>
              </a:rPr>
              <a:t>aterial </a:t>
            </a:r>
            <a:r>
              <a:rPr lang="en-US" sz="1700" b="1" i="1" dirty="0">
                <a:solidFill>
                  <a:srgbClr val="0B3D91"/>
                </a:solidFill>
                <a:latin typeface="Calibri" pitchFamily="34" charset="0"/>
              </a:rPr>
              <a:t>– </a:t>
            </a:r>
            <a:r>
              <a:rPr lang="en-US" sz="1700" dirty="0">
                <a:solidFill>
                  <a:srgbClr val="0B3D91"/>
                </a:solidFill>
                <a:latin typeface="Calibri" pitchFamily="34" charset="0"/>
              </a:rPr>
              <a:t>a device that relies on phase change to absorb/release heat</a:t>
            </a:r>
          </a:p>
          <a:p>
            <a:pPr marL="339725" lvl="1" indent="-174625" eaLnBrk="1" hangingPunct="1">
              <a:buFont typeface="Arial" pitchFamily="34" charset="0"/>
              <a:buChar char="•"/>
              <a:defRPr/>
            </a:pPr>
            <a:r>
              <a:rPr lang="en-US" sz="1600" dirty="0">
                <a:solidFill>
                  <a:srgbClr val="0B3D91"/>
                </a:solidFill>
                <a:latin typeface="Calibri" pitchFamily="34" charset="0"/>
              </a:rPr>
              <a:t>Often used to provide excellent thermal stability</a:t>
            </a:r>
          </a:p>
          <a:p>
            <a:pPr marL="511175" lvl="2" indent="-174625" eaLnBrk="1" hangingPunct="1">
              <a:buFont typeface="Arial" pitchFamily="34" charset="0"/>
              <a:buChar char="•"/>
              <a:defRPr/>
            </a:pPr>
            <a:r>
              <a:rPr lang="en-US" sz="1600" i="1" dirty="0">
                <a:solidFill>
                  <a:srgbClr val="0B3D91"/>
                </a:solidFill>
                <a:latin typeface="Calibri" pitchFamily="34" charset="0"/>
              </a:rPr>
              <a:t>Phase Change is an isothermal (constant temperature) process</a:t>
            </a:r>
          </a:p>
          <a:p>
            <a:pPr marL="339725" lvl="1" indent="-174625" eaLnBrk="1" hangingPunct="1">
              <a:buFont typeface="Arial" pitchFamily="34" charset="0"/>
              <a:buChar char="•"/>
              <a:defRPr/>
            </a:pPr>
            <a:r>
              <a:rPr lang="en-US" sz="1600" dirty="0">
                <a:solidFill>
                  <a:srgbClr val="0B3D91"/>
                </a:solidFill>
                <a:latin typeface="Calibri" pitchFamily="34" charset="0"/>
              </a:rPr>
              <a:t>Tends to be high mass, so not often used unless really necessary</a:t>
            </a:r>
          </a:p>
          <a:p>
            <a:pPr marL="339725" lvl="1" indent="-174625" eaLnBrk="1" hangingPunct="1">
              <a:buFont typeface="Arial" pitchFamily="34" charset="0"/>
              <a:buChar char="•"/>
              <a:defRPr/>
            </a:pPr>
            <a:r>
              <a:rPr lang="en-US" sz="1600" dirty="0">
                <a:solidFill>
                  <a:srgbClr val="0B3D91"/>
                </a:solidFill>
                <a:latin typeface="Calibri" pitchFamily="34" charset="0"/>
              </a:rPr>
              <a:t>Typically not a good conductor, so high conductivity </a:t>
            </a:r>
            <a:r>
              <a:rPr lang="en-US" sz="1600" dirty="0" err="1">
                <a:solidFill>
                  <a:srgbClr val="0B3D91"/>
                </a:solidFill>
                <a:latin typeface="Calibri" pitchFamily="34" charset="0"/>
              </a:rPr>
              <a:t>vias</a:t>
            </a:r>
            <a:r>
              <a:rPr lang="en-US" sz="1600" dirty="0">
                <a:solidFill>
                  <a:srgbClr val="0B3D91"/>
                </a:solidFill>
                <a:latin typeface="Calibri" pitchFamily="34" charset="0"/>
              </a:rPr>
              <a:t> introduced within PCM</a:t>
            </a:r>
          </a:p>
          <a:p>
            <a:pPr marL="174625" lvl="1" indent="-174625" eaLnBrk="1" hangingPunct="1">
              <a:buFont typeface="Arial" pitchFamily="34" charset="0"/>
              <a:buChar char="•"/>
              <a:defRPr/>
            </a:pPr>
            <a:r>
              <a:rPr lang="en-US" b="1" i="1" dirty="0">
                <a:solidFill>
                  <a:srgbClr val="0B3D91"/>
                </a:solidFill>
                <a:latin typeface="Calibri" pitchFamily="34" charset="0"/>
              </a:rPr>
              <a:t>Louvers </a:t>
            </a:r>
            <a:r>
              <a:rPr lang="en-US" sz="1700" b="1" i="1" dirty="0">
                <a:solidFill>
                  <a:srgbClr val="0B3D91"/>
                </a:solidFill>
                <a:latin typeface="Calibri" pitchFamily="34" charset="0"/>
              </a:rPr>
              <a:t>– </a:t>
            </a:r>
            <a:r>
              <a:rPr lang="en-US" sz="1700" dirty="0">
                <a:solidFill>
                  <a:srgbClr val="0B3D91"/>
                </a:solidFill>
                <a:latin typeface="Calibri" pitchFamily="34" charset="0"/>
              </a:rPr>
              <a:t>mechanical device which adjusts view factor to sink</a:t>
            </a:r>
          </a:p>
          <a:p>
            <a:pPr marL="346075" lvl="1" indent="-174625" eaLnBrk="1" hangingPunct="1">
              <a:buFont typeface="Arial" pitchFamily="34" charset="0"/>
              <a:buChar char="•"/>
              <a:defRPr/>
            </a:pPr>
            <a:r>
              <a:rPr lang="en-US" sz="1600" dirty="0">
                <a:solidFill>
                  <a:srgbClr val="0B3D91"/>
                </a:solidFill>
                <a:latin typeface="Calibri" pitchFamily="34" charset="0"/>
              </a:rPr>
              <a:t>Like Venetian Blinds or Pinwheels</a:t>
            </a:r>
          </a:p>
          <a:p>
            <a:pPr marL="346075" lvl="1" indent="-174625" eaLnBrk="1" hangingPunct="1">
              <a:buFont typeface="Arial" pitchFamily="34" charset="0"/>
              <a:buChar char="•"/>
              <a:defRPr/>
            </a:pPr>
            <a:r>
              <a:rPr lang="en-US" sz="1600" dirty="0">
                <a:solidFill>
                  <a:srgbClr val="0B3D91"/>
                </a:solidFill>
                <a:latin typeface="Calibri" pitchFamily="34" charset="0"/>
              </a:rPr>
              <a:t>Similar to a thermostat, a bimetallic actuator responds to temperature</a:t>
            </a:r>
          </a:p>
          <a:p>
            <a:pPr marL="346075" lvl="1" indent="-3175" eaLnBrk="1" hangingPunct="1">
              <a:defRPr/>
            </a:pPr>
            <a:r>
              <a:rPr lang="en-US" sz="1600" dirty="0">
                <a:solidFill>
                  <a:srgbClr val="0B3D91"/>
                </a:solidFill>
                <a:latin typeface="Calibri" pitchFamily="34" charset="0"/>
              </a:rPr>
              <a:t>and rotates the blade or fans.  Not used much any more</a:t>
            </a:r>
          </a:p>
          <a:p>
            <a:pPr marL="174625" lvl="1" indent="-174625" eaLnBrk="1" hangingPunct="1">
              <a:buFont typeface="Arial" pitchFamily="34" charset="0"/>
              <a:buChar char="•"/>
              <a:defRPr/>
            </a:pPr>
            <a:r>
              <a:rPr lang="en-US" b="1" i="1" dirty="0">
                <a:solidFill>
                  <a:srgbClr val="0B3D91"/>
                </a:solidFill>
                <a:latin typeface="Calibri" pitchFamily="34" charset="0"/>
              </a:rPr>
              <a:t>Mechanically Pumped Loops </a:t>
            </a:r>
            <a:r>
              <a:rPr lang="en-US" sz="1700" b="1" i="1" dirty="0">
                <a:solidFill>
                  <a:srgbClr val="0B3D91"/>
                </a:solidFill>
                <a:latin typeface="Calibri" pitchFamily="34" charset="0"/>
              </a:rPr>
              <a:t>– </a:t>
            </a:r>
            <a:r>
              <a:rPr lang="en-US" sz="1700" dirty="0">
                <a:solidFill>
                  <a:srgbClr val="0B3D91"/>
                </a:solidFill>
                <a:latin typeface="Calibri" pitchFamily="34" charset="0"/>
              </a:rPr>
              <a:t>a mechanical device which circulates a working fluid through a closed loop system for heat absorption/rejections</a:t>
            </a:r>
          </a:p>
          <a:p>
            <a:pPr marL="346075" lvl="1" indent="-174625" eaLnBrk="1" hangingPunct="1">
              <a:buFont typeface="Arial" pitchFamily="34" charset="0"/>
              <a:buChar char="•"/>
              <a:defRPr/>
            </a:pPr>
            <a:r>
              <a:rPr lang="en-US" sz="1600" dirty="0">
                <a:solidFill>
                  <a:srgbClr val="0B3D91"/>
                </a:solidFill>
                <a:latin typeface="Calibri" pitchFamily="34" charset="0"/>
              </a:rPr>
              <a:t>Not subject to gravity effects like heat pipes</a:t>
            </a:r>
          </a:p>
          <a:p>
            <a:pPr marL="346075" lvl="1" indent="-174625" eaLnBrk="1" hangingPunct="1">
              <a:buFont typeface="Arial" pitchFamily="34" charset="0"/>
              <a:buChar char="•"/>
              <a:defRPr/>
            </a:pPr>
            <a:r>
              <a:rPr lang="en-US" sz="1600" dirty="0">
                <a:solidFill>
                  <a:srgbClr val="0B3D91"/>
                </a:solidFill>
                <a:latin typeface="Calibri" pitchFamily="34" charset="0"/>
              </a:rPr>
              <a:t>Moving parts suffer from wear, jitter, vibration isolation, etc.</a:t>
            </a:r>
          </a:p>
          <a:p>
            <a:pPr marL="346075" lvl="1" indent="-174625" eaLnBrk="1" hangingPunct="1">
              <a:buFont typeface="Arial" pitchFamily="34" charset="0"/>
              <a:buChar char="•"/>
              <a:defRPr/>
            </a:pPr>
            <a:r>
              <a:rPr lang="en-US" sz="1600" dirty="0">
                <a:solidFill>
                  <a:srgbClr val="0B3D91"/>
                </a:solidFill>
                <a:latin typeface="Calibri" pitchFamily="34" charset="0"/>
              </a:rPr>
              <a:t>Used on Mars/Jupiter missions by JPL</a:t>
            </a:r>
          </a:p>
        </p:txBody>
      </p:sp>
      <p:sp>
        <p:nvSpPr>
          <p:cNvPr id="34819" name="TextBox 146">
            <a:extLst>
              <a:ext uri="{FF2B5EF4-FFF2-40B4-BE49-F238E27FC236}">
                <a16:creationId xmlns:a16="http://schemas.microsoft.com/office/drawing/2014/main" id="{1B7909DD-5993-4C96-9161-36E55B5EF451}"/>
              </a:ext>
            </a:extLst>
          </p:cNvPr>
          <p:cNvSpPr txBox="1">
            <a:spLocks noChangeArrowheads="1"/>
          </p:cNvSpPr>
          <p:nvPr/>
        </p:nvSpPr>
        <p:spPr bwMode="auto">
          <a:xfrm>
            <a:off x="990600" y="0"/>
            <a:ext cx="7355958" cy="10111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Less Common Thermal                                         Components at our disposal</a:t>
            </a:r>
          </a:p>
        </p:txBody>
      </p:sp>
      <p:pic>
        <p:nvPicPr>
          <p:cNvPr id="34837" name="Picture 21">
            <a:extLst>
              <a:ext uri="{FF2B5EF4-FFF2-40B4-BE49-F238E27FC236}">
                <a16:creationId xmlns:a16="http://schemas.microsoft.com/office/drawing/2014/main" id="{60C07942-1EC9-477A-A5A2-0C8EB174E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84" r="6606"/>
          <a:stretch>
            <a:fillRect/>
          </a:stretch>
        </p:blipFill>
        <p:spPr bwMode="auto">
          <a:xfrm>
            <a:off x="7115366" y="3276600"/>
            <a:ext cx="19256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Box 146">
            <a:extLst>
              <a:ext uri="{FF2B5EF4-FFF2-40B4-BE49-F238E27FC236}">
                <a16:creationId xmlns:a16="http://schemas.microsoft.com/office/drawing/2014/main" id="{1754C70F-CCD6-45AA-AB4C-63641DD64751}"/>
              </a:ext>
            </a:extLst>
          </p:cNvPr>
          <p:cNvSpPr txBox="1">
            <a:spLocks noChangeArrowheads="1"/>
          </p:cNvSpPr>
          <p:nvPr/>
        </p:nvSpPr>
        <p:spPr bwMode="auto">
          <a:xfrm>
            <a:off x="7162800" y="29718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Louver</a:t>
            </a:r>
            <a:endParaRPr lang="en-US" altLang="en-US" sz="600" b="1" i="1" dirty="0"/>
          </a:p>
        </p:txBody>
      </p:sp>
      <p:sp>
        <p:nvSpPr>
          <p:cNvPr id="6" name="Slide Number Placeholder 1">
            <a:extLst>
              <a:ext uri="{FF2B5EF4-FFF2-40B4-BE49-F238E27FC236}">
                <a16:creationId xmlns:a16="http://schemas.microsoft.com/office/drawing/2014/main" id="{165FFBF8-7AE2-43F1-B9AC-3C198813D68C}"/>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106</a:t>
            </a:fld>
            <a:endParaRPr lang="en-US" altLang="en-US" sz="1200" dirty="0"/>
          </a:p>
        </p:txBody>
      </p:sp>
    </p:spTree>
    <p:extLst>
      <p:ext uri="{BB962C8B-B14F-4D97-AF65-F5344CB8AC3E}">
        <p14:creationId xmlns:p14="http://schemas.microsoft.com/office/powerpoint/2010/main" val="7712374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Determining the Thermal Architecture</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107</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539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108</a:t>
            </a:fld>
            <a:endParaRPr lang="en-US" altLang="en-US" sz="1200" dirty="0"/>
          </a:p>
        </p:txBody>
      </p:sp>
      <p:pic>
        <p:nvPicPr>
          <p:cNvPr id="5" name="Picture 4">
            <a:extLst>
              <a:ext uri="{FF2B5EF4-FFF2-40B4-BE49-F238E27FC236}">
                <a16:creationId xmlns:a16="http://schemas.microsoft.com/office/drawing/2014/main" id="{9BF115A2-6AE2-4E25-83BD-14E1A2398940}"/>
              </a:ext>
            </a:extLst>
          </p:cNvPr>
          <p:cNvPicPr>
            <a:picLocks noChangeAspect="1"/>
          </p:cNvPicPr>
          <p:nvPr/>
        </p:nvPicPr>
        <p:blipFill>
          <a:blip r:embed="rId3"/>
          <a:stretch>
            <a:fillRect/>
          </a:stretch>
        </p:blipFill>
        <p:spPr>
          <a:xfrm>
            <a:off x="9525" y="1219200"/>
            <a:ext cx="9144000" cy="4907032"/>
          </a:xfrm>
          <a:prstGeom prst="rect">
            <a:avLst/>
          </a:prstGeom>
        </p:spPr>
      </p:pic>
      <p:sp>
        <p:nvSpPr>
          <p:cNvPr id="9" name="Rectangle 2">
            <a:extLst>
              <a:ext uri="{FF2B5EF4-FFF2-40B4-BE49-F238E27FC236}">
                <a16:creationId xmlns:a16="http://schemas.microsoft.com/office/drawing/2014/main" id="{0FED87F2-7FF4-4BAE-A30B-177036950E89}"/>
              </a:ext>
            </a:extLst>
          </p:cNvPr>
          <p:cNvSpPr txBox="1">
            <a:spLocks noChangeArrowheads="1"/>
          </p:cNvSpPr>
          <p:nvPr/>
        </p:nvSpPr>
        <p:spPr>
          <a:xfrm>
            <a:off x="967563" y="0"/>
            <a:ext cx="7378996" cy="1020726"/>
          </a:xfrm>
          <a:prstGeom prst="rect">
            <a:avLst/>
          </a:prstGeom>
        </p:spPr>
        <p:txBody>
          <a:bodyPr anchor="ctr" anchorCtr="1"/>
          <a:lstStyle>
            <a:lvl1pPr algn="ctr" rtl="0" eaLnBrk="1" fontAlgn="base" hangingPunct="1">
              <a:spcBef>
                <a:spcPct val="0"/>
              </a:spcBef>
              <a:spcAft>
                <a:spcPct val="0"/>
              </a:spcAft>
              <a:defRPr sz="3200" b="1">
                <a:solidFill>
                  <a:srgbClr val="0B3D91"/>
                </a:solidFill>
                <a:latin typeface="Calibri"/>
                <a:ea typeface="+mj-ea"/>
                <a:cs typeface="Calibri"/>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r>
              <a:rPr lang="en-US" altLang="en-US" sz="2800" kern="0" dirty="0"/>
              <a:t>Thermal Design Process Flow</a:t>
            </a:r>
          </a:p>
        </p:txBody>
      </p:sp>
      <p:sp>
        <p:nvSpPr>
          <p:cNvPr id="2" name="Rectangle 1">
            <a:extLst>
              <a:ext uri="{FF2B5EF4-FFF2-40B4-BE49-F238E27FC236}">
                <a16:creationId xmlns:a16="http://schemas.microsoft.com/office/drawing/2014/main" id="{B03D8C59-34A2-4C35-9ED3-6C17AFBBB488}"/>
              </a:ext>
            </a:extLst>
          </p:cNvPr>
          <p:cNvSpPr/>
          <p:nvPr/>
        </p:nvSpPr>
        <p:spPr>
          <a:xfrm>
            <a:off x="2667000" y="1199147"/>
            <a:ext cx="2209800" cy="4907032"/>
          </a:xfrm>
          <a:prstGeom prst="rect">
            <a:avLst/>
          </a:prstGeom>
          <a:noFill/>
          <a:ln w="635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6334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Determining the Thermal Architecture</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990600"/>
            <a:ext cx="8991600" cy="5486400"/>
          </a:xfrm>
        </p:spPr>
        <p:txBody>
          <a:bodyPr>
            <a:normAutofit lnSpcReduction="10000"/>
          </a:bodyPr>
          <a:lstStyle/>
          <a:p>
            <a:pPr marL="174625" indent="-174625" eaLnBrk="1" hangingPunct="1">
              <a:lnSpc>
                <a:spcPct val="110000"/>
              </a:lnSpc>
              <a:spcBef>
                <a:spcPts val="0"/>
              </a:spcBef>
              <a:buFont typeface="Arial" pitchFamily="34" charset="0"/>
              <a:buChar char="•"/>
              <a:defRPr/>
            </a:pPr>
            <a:r>
              <a:rPr lang="en-US" sz="2000" b="1" dirty="0">
                <a:latin typeface="Calibri" pitchFamily="34" charset="0"/>
              </a:rPr>
              <a:t>Now, back to those questions…</a:t>
            </a:r>
          </a:p>
          <a:p>
            <a:pPr marL="574675" lvl="1" indent="-174625">
              <a:lnSpc>
                <a:spcPct val="110000"/>
              </a:lnSpc>
              <a:spcBef>
                <a:spcPts val="0"/>
              </a:spcBef>
              <a:buFont typeface="Arial" pitchFamily="34" charset="0"/>
              <a:buChar char="•"/>
              <a:defRPr/>
            </a:pPr>
            <a:r>
              <a:rPr lang="en-US" sz="2000" i="1" dirty="0">
                <a:latin typeface="Calibri" pitchFamily="34" charset="0"/>
              </a:rPr>
              <a:t>How many thermal zones are needed?  Can any components be co-located to simplify the thermal design?</a:t>
            </a:r>
          </a:p>
          <a:p>
            <a:pPr marL="574675" lvl="1" indent="-174625">
              <a:lnSpc>
                <a:spcPct val="110000"/>
              </a:lnSpc>
              <a:spcBef>
                <a:spcPts val="0"/>
              </a:spcBef>
              <a:buFont typeface="Arial" pitchFamily="34" charset="0"/>
              <a:buChar char="•"/>
              <a:defRPr/>
            </a:pPr>
            <a:r>
              <a:rPr lang="en-US" sz="2000" i="1" dirty="0">
                <a:latin typeface="Calibri" pitchFamily="34" charset="0"/>
              </a:rPr>
              <a:t>What range of </a:t>
            </a:r>
            <a:r>
              <a:rPr lang="en-US" sz="2000" i="1" dirty="0">
                <a:latin typeface="Symbol" panose="05050102010706020507" pitchFamily="18" charset="2"/>
              </a:rPr>
              <a:t>b</a:t>
            </a:r>
            <a:r>
              <a:rPr lang="en-US" sz="2000" i="1" dirty="0">
                <a:latin typeface="Calibri" pitchFamily="34" charset="0"/>
              </a:rPr>
              <a:t> angles need to be considered?  Is there a dedicated “cold” side of the observatory based on orbital mechanics?</a:t>
            </a:r>
          </a:p>
          <a:p>
            <a:pPr marL="574675" lvl="1" indent="-174625">
              <a:lnSpc>
                <a:spcPct val="110000"/>
              </a:lnSpc>
              <a:spcBef>
                <a:spcPts val="0"/>
              </a:spcBef>
              <a:buFont typeface="Arial" pitchFamily="34" charset="0"/>
              <a:buChar char="•"/>
              <a:defRPr/>
            </a:pPr>
            <a:r>
              <a:rPr lang="en-US" sz="2000" i="1" dirty="0">
                <a:latin typeface="Calibri" pitchFamily="34" charset="0"/>
              </a:rPr>
              <a:t>Where should the radiator(s) be located?  How will the heat be transported to the radiators (e.g. Directly coupled to backside? Heat Strap? Heat Pipe? )</a:t>
            </a:r>
          </a:p>
          <a:p>
            <a:pPr marL="574675" lvl="1" indent="-174625">
              <a:lnSpc>
                <a:spcPct val="110000"/>
              </a:lnSpc>
              <a:spcBef>
                <a:spcPts val="0"/>
              </a:spcBef>
              <a:buFont typeface="Arial" pitchFamily="34" charset="0"/>
              <a:buChar char="•"/>
              <a:defRPr/>
            </a:pPr>
            <a:r>
              <a:rPr lang="en-US" sz="2000" i="1" dirty="0">
                <a:latin typeface="Calibri" pitchFamily="34" charset="0"/>
              </a:rPr>
              <a:t>What coatings are needed and where?</a:t>
            </a:r>
          </a:p>
          <a:p>
            <a:pPr marL="574675" lvl="1" indent="-174625">
              <a:lnSpc>
                <a:spcPct val="110000"/>
              </a:lnSpc>
              <a:spcBef>
                <a:spcPts val="0"/>
              </a:spcBef>
              <a:buFont typeface="Arial" pitchFamily="34" charset="0"/>
              <a:buChar char="•"/>
              <a:defRPr/>
            </a:pPr>
            <a:r>
              <a:rPr lang="en-US" sz="2000" i="1" dirty="0">
                <a:latin typeface="Calibri" pitchFamily="34" charset="0"/>
              </a:rPr>
              <a:t>What size do the radiators need to be to stay below the upper operating limit with some power contingency?</a:t>
            </a:r>
          </a:p>
          <a:p>
            <a:pPr marL="574675" lvl="1" indent="-174625">
              <a:lnSpc>
                <a:spcPct val="110000"/>
              </a:lnSpc>
              <a:spcBef>
                <a:spcPts val="0"/>
              </a:spcBef>
              <a:buFont typeface="Arial" pitchFamily="34" charset="0"/>
              <a:buChar char="•"/>
              <a:defRPr/>
            </a:pPr>
            <a:r>
              <a:rPr lang="en-US" sz="2000" i="1" dirty="0">
                <a:latin typeface="Calibri" pitchFamily="34" charset="0"/>
              </a:rPr>
              <a:t>Do any components need active cooling (e.g. TEC, </a:t>
            </a:r>
            <a:r>
              <a:rPr lang="en-US" sz="2000" i="1" dirty="0" err="1">
                <a:latin typeface="Calibri" pitchFamily="34" charset="0"/>
              </a:rPr>
              <a:t>CryoCooler</a:t>
            </a:r>
            <a:r>
              <a:rPr lang="en-US" sz="2000" i="1" dirty="0">
                <a:latin typeface="Calibri" pitchFamily="34" charset="0"/>
              </a:rPr>
              <a:t>)?</a:t>
            </a:r>
          </a:p>
          <a:p>
            <a:pPr marL="574675" lvl="1" indent="-174625">
              <a:lnSpc>
                <a:spcPct val="110000"/>
              </a:lnSpc>
              <a:spcBef>
                <a:spcPts val="0"/>
              </a:spcBef>
              <a:buFont typeface="Arial" pitchFamily="34" charset="0"/>
              <a:buChar char="•"/>
              <a:defRPr/>
            </a:pPr>
            <a:r>
              <a:rPr lang="en-US" sz="2000" i="1" dirty="0">
                <a:latin typeface="Calibri" pitchFamily="34" charset="0"/>
              </a:rPr>
              <a:t>What areas might require thermal isolation/insulation in the design?</a:t>
            </a:r>
          </a:p>
          <a:p>
            <a:pPr marL="574675" lvl="1" indent="-174625">
              <a:lnSpc>
                <a:spcPct val="110000"/>
              </a:lnSpc>
              <a:spcBef>
                <a:spcPts val="0"/>
              </a:spcBef>
              <a:buFont typeface="Arial" pitchFamily="34" charset="0"/>
              <a:buChar char="•"/>
              <a:defRPr/>
            </a:pPr>
            <a:r>
              <a:rPr lang="en-US" sz="2000" i="1" dirty="0">
                <a:latin typeface="Calibri" pitchFamily="34" charset="0"/>
              </a:rPr>
              <a:t>How many heater zones are needed to stay above lower operating limits?</a:t>
            </a:r>
          </a:p>
          <a:p>
            <a:pPr marL="574675" lvl="1" indent="-174625">
              <a:lnSpc>
                <a:spcPct val="110000"/>
              </a:lnSpc>
              <a:spcBef>
                <a:spcPts val="0"/>
              </a:spcBef>
              <a:buFont typeface="Arial" pitchFamily="34" charset="0"/>
              <a:buChar char="•"/>
              <a:defRPr/>
            </a:pPr>
            <a:r>
              <a:rPr lang="en-US" sz="2000" i="1" dirty="0">
                <a:latin typeface="Calibri" pitchFamily="34" charset="0"/>
              </a:rPr>
              <a:t>Are there any challenging stability or gradient requirements that will require complex control or additional thermal considerations (e.g. optical bench)?</a:t>
            </a:r>
          </a:p>
          <a:p>
            <a:pPr marL="574675" lvl="1" indent="-174625">
              <a:lnSpc>
                <a:spcPct val="110000"/>
              </a:lnSpc>
              <a:spcBef>
                <a:spcPts val="0"/>
              </a:spcBef>
              <a:buFont typeface="Arial" pitchFamily="34" charset="0"/>
              <a:buChar char="•"/>
              <a:defRPr/>
            </a:pPr>
            <a:r>
              <a:rPr lang="en-US" sz="2000" i="1" dirty="0">
                <a:latin typeface="Calibri" pitchFamily="34" charset="0"/>
              </a:rPr>
              <a:t>Where are sensors needed for thermal control or knowledge?</a:t>
            </a:r>
          </a:p>
          <a:p>
            <a:pPr marL="574675" lvl="1" indent="-174625">
              <a:lnSpc>
                <a:spcPct val="110000"/>
              </a:lnSpc>
              <a:spcBef>
                <a:spcPts val="0"/>
              </a:spcBef>
              <a:buFont typeface="Arial" pitchFamily="34" charset="0"/>
              <a:buChar char="•"/>
              <a:defRPr/>
            </a:pPr>
            <a:r>
              <a:rPr lang="en-US" sz="2000" i="1" dirty="0">
                <a:latin typeface="Calibri" pitchFamily="34" charset="0"/>
              </a:rPr>
              <a:t>Is the design concept ground testable?</a:t>
            </a:r>
          </a:p>
          <a:p>
            <a:pPr marL="574675" lvl="1" indent="-174625">
              <a:lnSpc>
                <a:spcPct val="110000"/>
              </a:lnSpc>
              <a:spcBef>
                <a:spcPts val="0"/>
              </a:spcBef>
              <a:buFont typeface="Arial" pitchFamily="34" charset="0"/>
              <a:buChar char="•"/>
              <a:defRPr/>
            </a:pPr>
            <a:endParaRPr lang="en-US" sz="20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109</a:t>
            </a:fld>
            <a:endParaRPr lang="en-US" altLang="en-US" sz="1200" dirty="0"/>
          </a:p>
        </p:txBody>
      </p:sp>
    </p:spTree>
    <p:extLst>
      <p:ext uri="{BB962C8B-B14F-4D97-AF65-F5344CB8AC3E}">
        <p14:creationId xmlns:p14="http://schemas.microsoft.com/office/powerpoint/2010/main" val="98630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9">
            <a:extLst>
              <a:ext uri="{FF2B5EF4-FFF2-40B4-BE49-F238E27FC236}">
                <a16:creationId xmlns:a16="http://schemas.microsoft.com/office/drawing/2014/main" id="{39A57B8D-40FF-4A99-81F3-FB41D5E2E77A}"/>
              </a:ext>
            </a:extLst>
          </p:cNvPr>
          <p:cNvGrpSpPr>
            <a:grpSpLocks/>
          </p:cNvGrpSpPr>
          <p:nvPr/>
        </p:nvGrpSpPr>
        <p:grpSpPr bwMode="auto">
          <a:xfrm rot="658047">
            <a:off x="1625600" y="2632075"/>
            <a:ext cx="5399088" cy="1582738"/>
            <a:chOff x="3733800" y="1118933"/>
            <a:chExt cx="5399125" cy="1582505"/>
          </a:xfrm>
        </p:grpSpPr>
        <p:cxnSp>
          <p:nvCxnSpPr>
            <p:cNvPr id="171" name="Straight Connector 170">
              <a:extLst>
                <a:ext uri="{FF2B5EF4-FFF2-40B4-BE49-F238E27FC236}">
                  <a16:creationId xmlns:a16="http://schemas.microsoft.com/office/drawing/2014/main" id="{DD9A316C-DD7F-4F16-BED8-0F1C1E404A52}"/>
                </a:ext>
              </a:extLst>
            </p:cNvPr>
            <p:cNvCxnSpPr/>
            <p:nvPr/>
          </p:nvCxnSpPr>
          <p:spPr>
            <a:xfrm rot="671718" flipV="1">
              <a:off x="7243866" y="1373201"/>
              <a:ext cx="411165"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DB86F59-DEAC-4030-96D2-D16329E1AC64}"/>
                </a:ext>
              </a:extLst>
            </p:cNvPr>
            <p:cNvCxnSpPr/>
            <p:nvPr/>
          </p:nvCxnSpPr>
          <p:spPr>
            <a:xfrm rot="671718" flipV="1">
              <a:off x="6615088" y="1385406"/>
              <a:ext cx="341314"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E37B25E-D20C-4B6E-85AD-B8FDF208BDE4}"/>
                </a:ext>
              </a:extLst>
            </p:cNvPr>
            <p:cNvCxnSpPr/>
            <p:nvPr/>
          </p:nvCxnSpPr>
          <p:spPr>
            <a:xfrm rot="671718">
              <a:off x="7137274" y="1117788"/>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EE2E53A-3D8B-47CF-89DE-465A3D5C2F8D}"/>
                </a:ext>
              </a:extLst>
            </p:cNvPr>
            <p:cNvCxnSpPr/>
            <p:nvPr/>
          </p:nvCxnSpPr>
          <p:spPr>
            <a:xfrm rot="671718">
              <a:off x="7522482" y="1118348"/>
              <a:ext cx="68263"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19D5288-7B7A-4185-9EAC-B2700591DDA6}"/>
                </a:ext>
              </a:extLst>
            </p:cNvPr>
            <p:cNvCxnSpPr/>
            <p:nvPr/>
          </p:nvCxnSpPr>
          <p:spPr>
            <a:xfrm rot="671718" flipV="1">
              <a:off x="6661111" y="1760103"/>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97DE3D7-E1CD-49D0-98C1-F8256602ABD5}"/>
                </a:ext>
              </a:extLst>
            </p:cNvPr>
            <p:cNvCxnSpPr/>
            <p:nvPr/>
          </p:nvCxnSpPr>
          <p:spPr>
            <a:xfrm rot="671718" flipV="1">
              <a:off x="6927443" y="1470683"/>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F650064-AA62-465F-B369-8C9DD631F50E}"/>
                </a:ext>
              </a:extLst>
            </p:cNvPr>
            <p:cNvCxnSpPr/>
            <p:nvPr/>
          </p:nvCxnSpPr>
          <p:spPr>
            <a:xfrm rot="671718">
              <a:off x="6606102" y="1837548"/>
              <a:ext cx="68262" cy="41110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98D5666-4FB9-4230-AD61-8C3779C666A2}"/>
                </a:ext>
              </a:extLst>
            </p:cNvPr>
            <p:cNvCxnSpPr/>
            <p:nvPr/>
          </p:nvCxnSpPr>
          <p:spPr>
            <a:xfrm rot="671718">
              <a:off x="6843756" y="1548125"/>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94" name="Rectangle 193">
              <a:extLst>
                <a:ext uri="{FF2B5EF4-FFF2-40B4-BE49-F238E27FC236}">
                  <a16:creationId xmlns:a16="http://schemas.microsoft.com/office/drawing/2014/main" id="{D6A8A0A0-468C-46B3-9D89-3E441B3C566B}"/>
                </a:ext>
              </a:extLst>
            </p:cNvPr>
            <p:cNvSpPr/>
            <p:nvPr/>
          </p:nvSpPr>
          <p:spPr>
            <a:xfrm rot="21429543">
              <a:off x="6570078" y="2264844"/>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5" name="Straight Connector 194">
              <a:extLst>
                <a:ext uri="{FF2B5EF4-FFF2-40B4-BE49-F238E27FC236}">
                  <a16:creationId xmlns:a16="http://schemas.microsoft.com/office/drawing/2014/main" id="{CEB4553F-3C69-4C54-ADE9-EBE9F05D7DD3}"/>
                </a:ext>
              </a:extLst>
            </p:cNvPr>
            <p:cNvCxnSpPr/>
            <p:nvPr/>
          </p:nvCxnSpPr>
          <p:spPr>
            <a:xfrm rot="671718" flipH="1">
              <a:off x="6423929" y="1163899"/>
              <a:ext cx="684218"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C117FD7-5B89-4D12-89D1-EF1FEA5356E9}"/>
                </a:ext>
              </a:extLst>
            </p:cNvPr>
            <p:cNvCxnSpPr/>
            <p:nvPr/>
          </p:nvCxnSpPr>
          <p:spPr>
            <a:xfrm rot="1091718" flipH="1">
              <a:off x="7597743" y="1211857"/>
              <a:ext cx="204788" cy="682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BA38EDA-F518-4DEE-810A-F5E042A5C1D2}"/>
                </a:ext>
              </a:extLst>
            </p:cNvPr>
            <p:cNvCxnSpPr/>
            <p:nvPr/>
          </p:nvCxnSpPr>
          <p:spPr>
            <a:xfrm rot="671718">
              <a:off x="6288211" y="1245689"/>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2114F7C-DFEC-4CFB-B94B-2FB088BC4E24}"/>
                </a:ext>
              </a:extLst>
            </p:cNvPr>
            <p:cNvCxnSpPr/>
            <p:nvPr/>
          </p:nvCxnSpPr>
          <p:spPr>
            <a:xfrm rot="671718" flipH="1" flipV="1">
              <a:off x="7684301" y="1240336"/>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D2808A8-D2DF-4391-BA75-BD7FFB5EF4EC}"/>
                </a:ext>
              </a:extLst>
            </p:cNvPr>
            <p:cNvCxnSpPr/>
            <p:nvPr/>
          </p:nvCxnSpPr>
          <p:spPr>
            <a:xfrm rot="671718" flipH="1">
              <a:off x="6443295" y="2422520"/>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Rectangle 199">
              <a:extLst>
                <a:ext uri="{FF2B5EF4-FFF2-40B4-BE49-F238E27FC236}">
                  <a16:creationId xmlns:a16="http://schemas.microsoft.com/office/drawing/2014/main" id="{AD781F4A-54C7-4644-9C57-CE79050C1327}"/>
                </a:ext>
              </a:extLst>
            </p:cNvPr>
            <p:cNvSpPr/>
            <p:nvPr/>
          </p:nvSpPr>
          <p:spPr>
            <a:xfrm>
              <a:off x="7822767" y="1312298"/>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1" name="Moon 200">
              <a:extLst>
                <a:ext uri="{FF2B5EF4-FFF2-40B4-BE49-F238E27FC236}">
                  <a16:creationId xmlns:a16="http://schemas.microsoft.com/office/drawing/2014/main" id="{1E02D3CC-E5A1-4959-894C-6470F12106BE}"/>
                </a:ext>
              </a:extLst>
            </p:cNvPr>
            <p:cNvSpPr/>
            <p:nvPr/>
          </p:nvSpPr>
          <p:spPr>
            <a:xfrm rot="2702701">
              <a:off x="8637976" y="1025322"/>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Rectangle 201">
              <a:extLst>
                <a:ext uri="{FF2B5EF4-FFF2-40B4-BE49-F238E27FC236}">
                  <a16:creationId xmlns:a16="http://schemas.microsoft.com/office/drawing/2014/main" id="{FF26B608-CBBD-4E76-AE5F-AB3E4D9BEF73}"/>
                </a:ext>
              </a:extLst>
            </p:cNvPr>
            <p:cNvSpPr/>
            <p:nvPr/>
          </p:nvSpPr>
          <p:spPr>
            <a:xfrm>
              <a:off x="5562001" y="1903941"/>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443" name="Group 169">
              <a:extLst>
                <a:ext uri="{FF2B5EF4-FFF2-40B4-BE49-F238E27FC236}">
                  <a16:creationId xmlns:a16="http://schemas.microsoft.com/office/drawing/2014/main" id="{4F3E4077-7A6C-4ABD-8538-4AF53D09E815}"/>
                </a:ext>
              </a:extLst>
            </p:cNvPr>
            <p:cNvGrpSpPr>
              <a:grpSpLocks/>
            </p:cNvGrpSpPr>
            <p:nvPr/>
          </p:nvGrpSpPr>
          <p:grpSpPr bwMode="auto">
            <a:xfrm>
              <a:off x="3733800" y="1552575"/>
              <a:ext cx="1828800" cy="762000"/>
              <a:chOff x="3810000" y="1066800"/>
              <a:chExt cx="1828800" cy="762000"/>
            </a:xfrm>
          </p:grpSpPr>
          <p:sp>
            <p:nvSpPr>
              <p:cNvPr id="204" name="Rectangle 203">
                <a:extLst>
                  <a:ext uri="{FF2B5EF4-FFF2-40B4-BE49-F238E27FC236}">
                    <a16:creationId xmlns:a16="http://schemas.microsoft.com/office/drawing/2014/main" id="{EB7A082F-B760-4E17-88C1-47B9D5605647}"/>
                  </a:ext>
                </a:extLst>
              </p:cNvPr>
              <p:cNvSpPr/>
              <p:nvPr/>
            </p:nvSpPr>
            <p:spPr>
              <a:xfrm>
                <a:off x="5164228" y="105331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 name="Rectangle 204">
                <a:extLst>
                  <a:ext uri="{FF2B5EF4-FFF2-40B4-BE49-F238E27FC236}">
                    <a16:creationId xmlns:a16="http://schemas.microsoft.com/office/drawing/2014/main" id="{A5273004-C2EC-4F02-BB13-ADAB40A7F315}"/>
                  </a:ext>
                </a:extLst>
              </p:cNvPr>
              <p:cNvSpPr/>
              <p:nvPr/>
            </p:nvSpPr>
            <p:spPr>
              <a:xfrm>
                <a:off x="5315863" y="105141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ectangle 205">
                <a:extLst>
                  <a:ext uri="{FF2B5EF4-FFF2-40B4-BE49-F238E27FC236}">
                    <a16:creationId xmlns:a16="http://schemas.microsoft.com/office/drawing/2014/main" id="{7C41CC9B-C6DF-4490-B8CE-BD7535B387B4}"/>
                  </a:ext>
                </a:extLst>
              </p:cNvPr>
              <p:cNvSpPr/>
              <p:nvPr/>
            </p:nvSpPr>
            <p:spPr>
              <a:xfrm>
                <a:off x="5469660" y="105233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Rectangle 206">
                <a:extLst>
                  <a:ext uri="{FF2B5EF4-FFF2-40B4-BE49-F238E27FC236}">
                    <a16:creationId xmlns:a16="http://schemas.microsoft.com/office/drawing/2014/main" id="{A8AC7542-CDE5-44A4-997B-6BB44438BF70}"/>
                  </a:ext>
                </a:extLst>
              </p:cNvPr>
              <p:cNvSpPr/>
              <p:nvPr/>
            </p:nvSpPr>
            <p:spPr>
              <a:xfrm>
                <a:off x="5166274" y="1206497"/>
                <a:ext cx="152401" cy="1507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Rectangle 207">
                <a:extLst>
                  <a:ext uri="{FF2B5EF4-FFF2-40B4-BE49-F238E27FC236}">
                    <a16:creationId xmlns:a16="http://schemas.microsoft.com/office/drawing/2014/main" id="{C69D921A-75FD-4479-9644-D413C941B0C9}"/>
                  </a:ext>
                </a:extLst>
              </p:cNvPr>
              <p:cNvSpPr/>
              <p:nvPr/>
            </p:nvSpPr>
            <p:spPr>
              <a:xfrm>
                <a:off x="5316502" y="120488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Rectangle 208">
                <a:extLst>
                  <a:ext uri="{FF2B5EF4-FFF2-40B4-BE49-F238E27FC236}">
                    <a16:creationId xmlns:a16="http://schemas.microsoft.com/office/drawing/2014/main" id="{BB69500C-4187-4E03-B0D3-09A4E0328F40}"/>
                  </a:ext>
                </a:extLst>
              </p:cNvPr>
              <p:cNvSpPr/>
              <p:nvPr/>
            </p:nvSpPr>
            <p:spPr>
              <a:xfrm>
                <a:off x="5468741" y="120611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ectangle 209">
                <a:extLst>
                  <a:ext uri="{FF2B5EF4-FFF2-40B4-BE49-F238E27FC236}">
                    <a16:creationId xmlns:a16="http://schemas.microsoft.com/office/drawing/2014/main" id="{D22FDBB2-7EA3-4D42-BFF6-3D487C44474E}"/>
                  </a:ext>
                </a:extLst>
              </p:cNvPr>
              <p:cNvSpPr/>
              <p:nvPr/>
            </p:nvSpPr>
            <p:spPr>
              <a:xfrm>
                <a:off x="5164902" y="135713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a:extLst>
                  <a:ext uri="{FF2B5EF4-FFF2-40B4-BE49-F238E27FC236}">
                    <a16:creationId xmlns:a16="http://schemas.microsoft.com/office/drawing/2014/main" id="{C6A06DA3-26F8-42CE-862F-122C68B80169}"/>
                  </a:ext>
                </a:extLst>
              </p:cNvPr>
              <p:cNvSpPr/>
              <p:nvPr/>
            </p:nvSpPr>
            <p:spPr>
              <a:xfrm>
                <a:off x="5318397" y="135650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Rectangle 211">
                <a:extLst>
                  <a:ext uri="{FF2B5EF4-FFF2-40B4-BE49-F238E27FC236}">
                    <a16:creationId xmlns:a16="http://schemas.microsoft.com/office/drawing/2014/main" id="{3F65CB7F-9FFA-441E-880F-69C376F4BD1A}"/>
                  </a:ext>
                </a:extLst>
              </p:cNvPr>
              <p:cNvSpPr/>
              <p:nvPr/>
            </p:nvSpPr>
            <p:spPr>
              <a:xfrm>
                <a:off x="5469078" y="135802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ectangle 212">
                <a:extLst>
                  <a:ext uri="{FF2B5EF4-FFF2-40B4-BE49-F238E27FC236}">
                    <a16:creationId xmlns:a16="http://schemas.microsoft.com/office/drawing/2014/main" id="{3E47B4E4-E70C-40EB-B4A2-D7CAC8BBAECC}"/>
                  </a:ext>
                </a:extLst>
              </p:cNvPr>
              <p:cNvSpPr/>
              <p:nvPr/>
            </p:nvSpPr>
            <p:spPr>
              <a:xfrm>
                <a:off x="5163982" y="151091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ectangle 213">
                <a:extLst>
                  <a:ext uri="{FF2B5EF4-FFF2-40B4-BE49-F238E27FC236}">
                    <a16:creationId xmlns:a16="http://schemas.microsoft.com/office/drawing/2014/main" id="{F9E0080B-8617-44B0-86B0-9975AD78C332}"/>
                  </a:ext>
                </a:extLst>
              </p:cNvPr>
              <p:cNvSpPr/>
              <p:nvPr/>
            </p:nvSpPr>
            <p:spPr>
              <a:xfrm>
                <a:off x="5317478" y="151027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Rectangle 214">
                <a:extLst>
                  <a:ext uri="{FF2B5EF4-FFF2-40B4-BE49-F238E27FC236}">
                    <a16:creationId xmlns:a16="http://schemas.microsoft.com/office/drawing/2014/main" id="{9FE5BE78-9597-414B-B348-44D3EA263A7F}"/>
                  </a:ext>
                </a:extLst>
              </p:cNvPr>
              <p:cNvSpPr/>
              <p:nvPr/>
            </p:nvSpPr>
            <p:spPr>
              <a:xfrm>
                <a:off x="5471275" y="15111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Rectangle 215">
                <a:extLst>
                  <a:ext uri="{FF2B5EF4-FFF2-40B4-BE49-F238E27FC236}">
                    <a16:creationId xmlns:a16="http://schemas.microsoft.com/office/drawing/2014/main" id="{7F26390E-2930-4F01-BB9B-457EBE3386B6}"/>
                  </a:ext>
                </a:extLst>
              </p:cNvPr>
              <p:cNvSpPr/>
              <p:nvPr/>
            </p:nvSpPr>
            <p:spPr>
              <a:xfrm>
                <a:off x="5166483" y="166564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Rectangle 216">
                <a:extLst>
                  <a:ext uri="{FF2B5EF4-FFF2-40B4-BE49-F238E27FC236}">
                    <a16:creationId xmlns:a16="http://schemas.microsoft.com/office/drawing/2014/main" id="{9B9620D7-79DF-4F4F-8491-5D711DE7B2E8}"/>
                  </a:ext>
                </a:extLst>
              </p:cNvPr>
              <p:cNvSpPr/>
              <p:nvPr/>
            </p:nvSpPr>
            <p:spPr>
              <a:xfrm>
                <a:off x="5317816" y="166218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8" name="Rectangle 217">
                <a:extLst>
                  <a:ext uri="{FF2B5EF4-FFF2-40B4-BE49-F238E27FC236}">
                    <a16:creationId xmlns:a16="http://schemas.microsoft.com/office/drawing/2014/main" id="{4ABCFE7F-80CB-4E9A-87B7-40628411394C}"/>
                  </a:ext>
                </a:extLst>
              </p:cNvPr>
              <p:cNvSpPr/>
              <p:nvPr/>
            </p:nvSpPr>
            <p:spPr>
              <a:xfrm>
                <a:off x="5469753" y="166185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9" name="Rectangle 218">
                <a:extLst>
                  <a:ext uri="{FF2B5EF4-FFF2-40B4-BE49-F238E27FC236}">
                    <a16:creationId xmlns:a16="http://schemas.microsoft.com/office/drawing/2014/main" id="{B013C2E3-ECF4-4161-A3B8-8C3264A2E1E6}"/>
                  </a:ext>
                </a:extLst>
              </p:cNvPr>
              <p:cNvSpPr/>
              <p:nvPr/>
            </p:nvSpPr>
            <p:spPr>
              <a:xfrm>
                <a:off x="4704998" y="105337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Rectangle 219">
                <a:extLst>
                  <a:ext uri="{FF2B5EF4-FFF2-40B4-BE49-F238E27FC236}">
                    <a16:creationId xmlns:a16="http://schemas.microsoft.com/office/drawing/2014/main" id="{F899AA75-86CA-4013-8B76-680E68CB4051}"/>
                  </a:ext>
                </a:extLst>
              </p:cNvPr>
              <p:cNvSpPr/>
              <p:nvPr/>
            </p:nvSpPr>
            <p:spPr>
              <a:xfrm>
                <a:off x="4858780" y="1054137"/>
                <a:ext cx="153989"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Rectangle 220">
                <a:extLst>
                  <a:ext uri="{FF2B5EF4-FFF2-40B4-BE49-F238E27FC236}">
                    <a16:creationId xmlns:a16="http://schemas.microsoft.com/office/drawing/2014/main" id="{49CF0721-D569-4D2A-8D9E-0E7983233230}"/>
                  </a:ext>
                </a:extLst>
              </p:cNvPr>
              <p:cNvSpPr/>
              <p:nvPr/>
            </p:nvSpPr>
            <p:spPr>
              <a:xfrm>
                <a:off x="5013547" y="105179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Rectangle 221">
                <a:extLst>
                  <a:ext uri="{FF2B5EF4-FFF2-40B4-BE49-F238E27FC236}">
                    <a16:creationId xmlns:a16="http://schemas.microsoft.com/office/drawing/2014/main" id="{4715E072-C5EC-4A2C-9CE0-AA505B782F0E}"/>
                  </a:ext>
                </a:extLst>
              </p:cNvPr>
              <p:cNvSpPr/>
              <p:nvPr/>
            </p:nvSpPr>
            <p:spPr>
              <a:xfrm>
                <a:off x="4710010" y="120437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Rectangle 222">
                <a:extLst>
                  <a:ext uri="{FF2B5EF4-FFF2-40B4-BE49-F238E27FC236}">
                    <a16:creationId xmlns:a16="http://schemas.microsoft.com/office/drawing/2014/main" id="{54CBB23E-24B3-41F8-A8B2-DDEED13F86C8}"/>
                  </a:ext>
                </a:extLst>
              </p:cNvPr>
              <p:cNvSpPr/>
              <p:nvPr/>
            </p:nvSpPr>
            <p:spPr>
              <a:xfrm>
                <a:off x="4860691" y="120590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Rectangle 223">
                <a:extLst>
                  <a:ext uri="{FF2B5EF4-FFF2-40B4-BE49-F238E27FC236}">
                    <a16:creationId xmlns:a16="http://schemas.microsoft.com/office/drawing/2014/main" id="{54DE8F24-392B-4A14-8BD6-F5E6337E8C77}"/>
                  </a:ext>
                </a:extLst>
              </p:cNvPr>
              <p:cNvSpPr/>
              <p:nvPr/>
            </p:nvSpPr>
            <p:spPr>
              <a:xfrm>
                <a:off x="5012628" y="120556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Rectangle 224">
                <a:extLst>
                  <a:ext uri="{FF2B5EF4-FFF2-40B4-BE49-F238E27FC236}">
                    <a16:creationId xmlns:a16="http://schemas.microsoft.com/office/drawing/2014/main" id="{E0A6D140-CCBF-4229-A2B2-E68B8CB6ECF5}"/>
                  </a:ext>
                </a:extLst>
              </p:cNvPr>
              <p:cNvSpPr/>
              <p:nvPr/>
            </p:nvSpPr>
            <p:spPr>
              <a:xfrm>
                <a:off x="4710347" y="135629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Rectangle 225">
                <a:extLst>
                  <a:ext uri="{FF2B5EF4-FFF2-40B4-BE49-F238E27FC236}">
                    <a16:creationId xmlns:a16="http://schemas.microsoft.com/office/drawing/2014/main" id="{B9E30171-5B36-47E4-B2DD-1F6B5B6E573D}"/>
                  </a:ext>
                </a:extLst>
              </p:cNvPr>
              <p:cNvSpPr/>
              <p:nvPr/>
            </p:nvSpPr>
            <p:spPr>
              <a:xfrm>
                <a:off x="4859469" y="135811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Rectangle 226">
                <a:extLst>
                  <a:ext uri="{FF2B5EF4-FFF2-40B4-BE49-F238E27FC236}">
                    <a16:creationId xmlns:a16="http://schemas.microsoft.com/office/drawing/2014/main" id="{EACB4F3A-BA47-40D7-8F65-95B36EE71244}"/>
                  </a:ext>
                </a:extLst>
              </p:cNvPr>
              <p:cNvSpPr/>
              <p:nvPr/>
            </p:nvSpPr>
            <p:spPr>
              <a:xfrm>
                <a:off x="5011104" y="135622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8" name="Rectangle 227">
                <a:extLst>
                  <a:ext uri="{FF2B5EF4-FFF2-40B4-BE49-F238E27FC236}">
                    <a16:creationId xmlns:a16="http://schemas.microsoft.com/office/drawing/2014/main" id="{050F9C77-67E4-4FDF-B315-CD41E48768BF}"/>
                  </a:ext>
                </a:extLst>
              </p:cNvPr>
              <p:cNvSpPr/>
              <p:nvPr/>
            </p:nvSpPr>
            <p:spPr>
              <a:xfrm>
                <a:off x="4707568" y="150880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9" name="Rectangle 228">
                <a:extLst>
                  <a:ext uri="{FF2B5EF4-FFF2-40B4-BE49-F238E27FC236}">
                    <a16:creationId xmlns:a16="http://schemas.microsoft.com/office/drawing/2014/main" id="{3BB14726-D7DA-4610-ACE3-841B8E931921}"/>
                  </a:ext>
                </a:extLst>
              </p:cNvPr>
              <p:cNvSpPr/>
              <p:nvPr/>
            </p:nvSpPr>
            <p:spPr>
              <a:xfrm>
                <a:off x="4861516" y="1511300"/>
                <a:ext cx="152401" cy="1507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0" name="Rectangle 229">
                <a:extLst>
                  <a:ext uri="{FF2B5EF4-FFF2-40B4-BE49-F238E27FC236}">
                    <a16:creationId xmlns:a16="http://schemas.microsoft.com/office/drawing/2014/main" id="{F2450588-1EA6-46B1-8276-F541D089558A}"/>
                  </a:ext>
                </a:extLst>
              </p:cNvPr>
              <p:cNvSpPr/>
              <p:nvPr/>
            </p:nvSpPr>
            <p:spPr>
              <a:xfrm>
                <a:off x="5013302" y="150939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Rectangle 230">
                <a:extLst>
                  <a:ext uri="{FF2B5EF4-FFF2-40B4-BE49-F238E27FC236}">
                    <a16:creationId xmlns:a16="http://schemas.microsoft.com/office/drawing/2014/main" id="{82C29AFC-A446-4B24-8D65-B0DEFEE4662F}"/>
                  </a:ext>
                </a:extLst>
              </p:cNvPr>
              <p:cNvSpPr/>
              <p:nvPr/>
            </p:nvSpPr>
            <p:spPr>
              <a:xfrm>
                <a:off x="4708207" y="166228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Rectangle 231">
                <a:extLst>
                  <a:ext uri="{FF2B5EF4-FFF2-40B4-BE49-F238E27FC236}">
                    <a16:creationId xmlns:a16="http://schemas.microsoft.com/office/drawing/2014/main" id="{42AEF59D-2616-4B3E-A024-76C5EA71AA8E}"/>
                  </a:ext>
                </a:extLst>
              </p:cNvPr>
              <p:cNvSpPr/>
              <p:nvPr/>
            </p:nvSpPr>
            <p:spPr>
              <a:xfrm>
                <a:off x="4860144" y="166194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Rectangle 232">
                <a:extLst>
                  <a:ext uri="{FF2B5EF4-FFF2-40B4-BE49-F238E27FC236}">
                    <a16:creationId xmlns:a16="http://schemas.microsoft.com/office/drawing/2014/main" id="{F77128CF-A750-4952-A7E0-3250612B2B3F}"/>
                  </a:ext>
                </a:extLst>
              </p:cNvPr>
              <p:cNvSpPr/>
              <p:nvPr/>
            </p:nvSpPr>
            <p:spPr>
              <a:xfrm>
                <a:off x="5015198" y="166100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4" name="Rectangle 233">
                <a:extLst>
                  <a:ext uri="{FF2B5EF4-FFF2-40B4-BE49-F238E27FC236}">
                    <a16:creationId xmlns:a16="http://schemas.microsoft.com/office/drawing/2014/main" id="{0D207415-063F-4714-BED1-08EE677606B2}"/>
                  </a:ext>
                </a:extLst>
              </p:cNvPr>
              <p:cNvSpPr/>
              <p:nvPr/>
            </p:nvSpPr>
            <p:spPr>
              <a:xfrm>
                <a:off x="4250896" y="1055651"/>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 name="Rectangle 234">
                <a:extLst>
                  <a:ext uri="{FF2B5EF4-FFF2-40B4-BE49-F238E27FC236}">
                    <a16:creationId xmlns:a16="http://schemas.microsoft.com/office/drawing/2014/main" id="{8DF222C0-6DAD-4955-8F83-B77DE8615D35}"/>
                  </a:ext>
                </a:extLst>
              </p:cNvPr>
              <p:cNvSpPr/>
              <p:nvPr/>
            </p:nvSpPr>
            <p:spPr>
              <a:xfrm>
                <a:off x="4402380" y="105218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6" name="Rectangle 235">
                <a:extLst>
                  <a:ext uri="{FF2B5EF4-FFF2-40B4-BE49-F238E27FC236}">
                    <a16:creationId xmlns:a16="http://schemas.microsoft.com/office/drawing/2014/main" id="{792DEAD9-EB5D-4699-A4F5-76D61842F9E4}"/>
                  </a:ext>
                </a:extLst>
              </p:cNvPr>
              <p:cNvSpPr/>
              <p:nvPr/>
            </p:nvSpPr>
            <p:spPr>
              <a:xfrm>
                <a:off x="4554770" y="1054977"/>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Rectangle 236">
                <a:extLst>
                  <a:ext uri="{FF2B5EF4-FFF2-40B4-BE49-F238E27FC236}">
                    <a16:creationId xmlns:a16="http://schemas.microsoft.com/office/drawing/2014/main" id="{D4CEB07A-D054-4A6D-9D2B-182B1CB22D9B}"/>
                  </a:ext>
                </a:extLst>
              </p:cNvPr>
              <p:cNvSpPr/>
              <p:nvPr/>
            </p:nvSpPr>
            <p:spPr>
              <a:xfrm>
                <a:off x="4251082" y="12059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Rectangle 237">
                <a:extLst>
                  <a:ext uri="{FF2B5EF4-FFF2-40B4-BE49-F238E27FC236}">
                    <a16:creationId xmlns:a16="http://schemas.microsoft.com/office/drawing/2014/main" id="{7BEA1A20-3B33-408F-944A-1F60FB1D5919}"/>
                  </a:ext>
                </a:extLst>
              </p:cNvPr>
              <p:cNvSpPr/>
              <p:nvPr/>
            </p:nvSpPr>
            <p:spPr>
              <a:xfrm>
                <a:off x="4402415" y="120253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Rectangle 238">
                <a:extLst>
                  <a:ext uri="{FF2B5EF4-FFF2-40B4-BE49-F238E27FC236}">
                    <a16:creationId xmlns:a16="http://schemas.microsoft.com/office/drawing/2014/main" id="{A83A0881-02E7-4189-8502-493521DA127A}"/>
                  </a:ext>
                </a:extLst>
              </p:cNvPr>
              <p:cNvSpPr/>
              <p:nvPr/>
            </p:nvSpPr>
            <p:spPr>
              <a:xfrm>
                <a:off x="4556817" y="12065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Rectangle 239">
                <a:extLst>
                  <a:ext uri="{FF2B5EF4-FFF2-40B4-BE49-F238E27FC236}">
                    <a16:creationId xmlns:a16="http://schemas.microsoft.com/office/drawing/2014/main" id="{AF92372F-2EA2-4D05-AA46-01B2446A7237}"/>
                  </a:ext>
                </a:extLst>
              </p:cNvPr>
              <p:cNvSpPr/>
              <p:nvPr/>
            </p:nvSpPr>
            <p:spPr>
              <a:xfrm>
                <a:off x="4251570" y="1359479"/>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Rectangle 240">
                <a:extLst>
                  <a:ext uri="{FF2B5EF4-FFF2-40B4-BE49-F238E27FC236}">
                    <a16:creationId xmlns:a16="http://schemas.microsoft.com/office/drawing/2014/main" id="{F733F426-807D-4C80-8B15-5E5EFB5AEC71}"/>
                  </a:ext>
                </a:extLst>
              </p:cNvPr>
              <p:cNvSpPr/>
              <p:nvPr/>
            </p:nvSpPr>
            <p:spPr>
              <a:xfrm>
                <a:off x="4400239" y="135817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Rectangle 241">
                <a:extLst>
                  <a:ext uri="{FF2B5EF4-FFF2-40B4-BE49-F238E27FC236}">
                    <a16:creationId xmlns:a16="http://schemas.microsoft.com/office/drawing/2014/main" id="{21EE1AD9-9057-4E4F-84E5-D60D6FA0D6C1}"/>
                  </a:ext>
                </a:extLst>
              </p:cNvPr>
              <p:cNvSpPr/>
              <p:nvPr/>
            </p:nvSpPr>
            <p:spPr>
              <a:xfrm>
                <a:off x="4555444" y="1358804"/>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Rectangle 242">
                <a:extLst>
                  <a:ext uri="{FF2B5EF4-FFF2-40B4-BE49-F238E27FC236}">
                    <a16:creationId xmlns:a16="http://schemas.microsoft.com/office/drawing/2014/main" id="{F521ED46-98A1-46E1-BE14-3294FE23CF76}"/>
                  </a:ext>
                </a:extLst>
              </p:cNvPr>
              <p:cNvSpPr/>
              <p:nvPr/>
            </p:nvSpPr>
            <p:spPr>
              <a:xfrm>
                <a:off x="4252361" y="151293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Rectangle 243">
                <a:extLst>
                  <a:ext uri="{FF2B5EF4-FFF2-40B4-BE49-F238E27FC236}">
                    <a16:creationId xmlns:a16="http://schemas.microsoft.com/office/drawing/2014/main" id="{0168876C-69BA-4FCD-9890-709152DBC3A7}"/>
                  </a:ext>
                </a:extLst>
              </p:cNvPr>
              <p:cNvSpPr/>
              <p:nvPr/>
            </p:nvSpPr>
            <p:spPr>
              <a:xfrm>
                <a:off x="4403391" y="150792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Rectangle 244">
                <a:extLst>
                  <a:ext uri="{FF2B5EF4-FFF2-40B4-BE49-F238E27FC236}">
                    <a16:creationId xmlns:a16="http://schemas.microsoft.com/office/drawing/2014/main" id="{DA6FEA03-70BF-430F-ADAC-00F0650DA902}"/>
                  </a:ext>
                </a:extLst>
              </p:cNvPr>
              <p:cNvSpPr/>
              <p:nvPr/>
            </p:nvSpPr>
            <p:spPr>
              <a:xfrm>
                <a:off x="4555932" y="151070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Rectangle 245">
                <a:extLst>
                  <a:ext uri="{FF2B5EF4-FFF2-40B4-BE49-F238E27FC236}">
                    <a16:creationId xmlns:a16="http://schemas.microsoft.com/office/drawing/2014/main" id="{D273ACB9-390E-4A4C-A8EC-14361C72A019}"/>
                  </a:ext>
                </a:extLst>
              </p:cNvPr>
              <p:cNvSpPr/>
              <p:nvPr/>
            </p:nvSpPr>
            <p:spPr>
              <a:xfrm>
                <a:off x="4250838" y="16635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Rectangle 246">
                <a:extLst>
                  <a:ext uri="{FF2B5EF4-FFF2-40B4-BE49-F238E27FC236}">
                    <a16:creationId xmlns:a16="http://schemas.microsoft.com/office/drawing/2014/main" id="{CD90D069-0743-49FD-8CD4-20EC1753610E}"/>
                  </a:ext>
                </a:extLst>
              </p:cNvPr>
              <p:cNvSpPr/>
              <p:nvPr/>
            </p:nvSpPr>
            <p:spPr>
              <a:xfrm>
                <a:off x="4405590" y="166109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Rectangle 247">
                <a:extLst>
                  <a:ext uri="{FF2B5EF4-FFF2-40B4-BE49-F238E27FC236}">
                    <a16:creationId xmlns:a16="http://schemas.microsoft.com/office/drawing/2014/main" id="{E2B4BB60-A5B1-4802-AFD7-F6D16263A765}"/>
                  </a:ext>
                </a:extLst>
              </p:cNvPr>
              <p:cNvSpPr/>
              <p:nvPr/>
            </p:nvSpPr>
            <p:spPr>
              <a:xfrm>
                <a:off x="4556572" y="166417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Rectangle 248">
                <a:extLst>
                  <a:ext uri="{FF2B5EF4-FFF2-40B4-BE49-F238E27FC236}">
                    <a16:creationId xmlns:a16="http://schemas.microsoft.com/office/drawing/2014/main" id="{52295183-0E17-4A18-B925-B6EA8899A210}"/>
                  </a:ext>
                </a:extLst>
              </p:cNvPr>
              <p:cNvSpPr/>
              <p:nvPr/>
            </p:nvSpPr>
            <p:spPr>
              <a:xfrm>
                <a:off x="3796191" y="105323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Rectangle 249">
                <a:extLst>
                  <a:ext uri="{FF2B5EF4-FFF2-40B4-BE49-F238E27FC236}">
                    <a16:creationId xmlns:a16="http://schemas.microsoft.com/office/drawing/2014/main" id="{E3FF35DA-0B69-4824-B0AD-1079BACA68FB}"/>
                  </a:ext>
                </a:extLst>
              </p:cNvPr>
              <p:cNvSpPr/>
              <p:nvPr/>
            </p:nvSpPr>
            <p:spPr>
              <a:xfrm>
                <a:off x="3946871" y="105475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Rectangle 250">
                <a:extLst>
                  <a:ext uri="{FF2B5EF4-FFF2-40B4-BE49-F238E27FC236}">
                    <a16:creationId xmlns:a16="http://schemas.microsoft.com/office/drawing/2014/main" id="{EC0E6047-E3E2-4045-9ED1-51FA7B67B2C8}"/>
                  </a:ext>
                </a:extLst>
              </p:cNvPr>
              <p:cNvSpPr/>
              <p:nvPr/>
            </p:nvSpPr>
            <p:spPr>
              <a:xfrm>
                <a:off x="4095087" y="105190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Rectangle 251">
                <a:extLst>
                  <a:ext uri="{FF2B5EF4-FFF2-40B4-BE49-F238E27FC236}">
                    <a16:creationId xmlns:a16="http://schemas.microsoft.com/office/drawing/2014/main" id="{958A2C3E-DFEF-4823-A8B6-F7AC19193BE7}"/>
                  </a:ext>
                </a:extLst>
              </p:cNvPr>
              <p:cNvSpPr/>
              <p:nvPr/>
            </p:nvSpPr>
            <p:spPr>
              <a:xfrm>
                <a:off x="3792807" y="120263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Rectangle 252">
                <a:extLst>
                  <a:ext uri="{FF2B5EF4-FFF2-40B4-BE49-F238E27FC236}">
                    <a16:creationId xmlns:a16="http://schemas.microsoft.com/office/drawing/2014/main" id="{606D3E0B-60B8-4B78-B61C-B7ABB91BD1E4}"/>
                  </a:ext>
                </a:extLst>
              </p:cNvPr>
              <p:cNvSpPr/>
              <p:nvPr/>
            </p:nvSpPr>
            <p:spPr>
              <a:xfrm>
                <a:off x="3947208" y="120666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Rectangle 253">
                <a:extLst>
                  <a:ext uri="{FF2B5EF4-FFF2-40B4-BE49-F238E27FC236}">
                    <a16:creationId xmlns:a16="http://schemas.microsoft.com/office/drawing/2014/main" id="{F94DBE8A-6647-4BB3-A489-E3743E7843A8}"/>
                  </a:ext>
                </a:extLst>
              </p:cNvPr>
              <p:cNvSpPr/>
              <p:nvPr/>
            </p:nvSpPr>
            <p:spPr>
              <a:xfrm>
                <a:off x="4098843" y="120477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Rectangle 254">
                <a:extLst>
                  <a:ext uri="{FF2B5EF4-FFF2-40B4-BE49-F238E27FC236}">
                    <a16:creationId xmlns:a16="http://schemas.microsoft.com/office/drawing/2014/main" id="{A5C3996D-3050-44EE-AFD1-346BC0CAF989}"/>
                  </a:ext>
                </a:extLst>
              </p:cNvPr>
              <p:cNvSpPr/>
              <p:nvPr/>
            </p:nvSpPr>
            <p:spPr>
              <a:xfrm>
                <a:off x="3790329" y="135670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Rectangle 255">
                <a:extLst>
                  <a:ext uri="{FF2B5EF4-FFF2-40B4-BE49-F238E27FC236}">
                    <a16:creationId xmlns:a16="http://schemas.microsoft.com/office/drawing/2014/main" id="{5C07A539-F40C-46EA-B69D-843DF5E90F09}"/>
                  </a:ext>
                </a:extLst>
              </p:cNvPr>
              <p:cNvSpPr/>
              <p:nvPr/>
            </p:nvSpPr>
            <p:spPr>
              <a:xfrm>
                <a:off x="3944579" y="1360757"/>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Rectangle 256">
                <a:extLst>
                  <a:ext uri="{FF2B5EF4-FFF2-40B4-BE49-F238E27FC236}">
                    <a16:creationId xmlns:a16="http://schemas.microsoft.com/office/drawing/2014/main" id="{55F7B42D-D44D-4C13-B473-E6FE8416B1B0}"/>
                  </a:ext>
                </a:extLst>
              </p:cNvPr>
              <p:cNvSpPr/>
              <p:nvPr/>
            </p:nvSpPr>
            <p:spPr>
              <a:xfrm>
                <a:off x="4099180" y="135668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Rectangle 257">
                <a:extLst>
                  <a:ext uri="{FF2B5EF4-FFF2-40B4-BE49-F238E27FC236}">
                    <a16:creationId xmlns:a16="http://schemas.microsoft.com/office/drawing/2014/main" id="{86A07147-0C7C-45D1-A28B-170B7E40281D}"/>
                  </a:ext>
                </a:extLst>
              </p:cNvPr>
              <p:cNvSpPr/>
              <p:nvPr/>
            </p:nvSpPr>
            <p:spPr>
              <a:xfrm>
                <a:off x="3794085" y="15095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Rectangle 258">
                <a:extLst>
                  <a:ext uri="{FF2B5EF4-FFF2-40B4-BE49-F238E27FC236}">
                    <a16:creationId xmlns:a16="http://schemas.microsoft.com/office/drawing/2014/main" id="{DA26DC3D-9BB0-4DB7-8CC9-FCF911B712C5}"/>
                  </a:ext>
                </a:extLst>
              </p:cNvPr>
              <p:cNvSpPr/>
              <p:nvPr/>
            </p:nvSpPr>
            <p:spPr>
              <a:xfrm>
                <a:off x="3944766" y="151109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Rectangle 259">
                <a:extLst>
                  <a:ext uri="{FF2B5EF4-FFF2-40B4-BE49-F238E27FC236}">
                    <a16:creationId xmlns:a16="http://schemas.microsoft.com/office/drawing/2014/main" id="{C8684BDF-CC07-41D7-A17F-173258FEE248}"/>
                  </a:ext>
                </a:extLst>
              </p:cNvPr>
              <p:cNvSpPr/>
              <p:nvPr/>
            </p:nvSpPr>
            <p:spPr>
              <a:xfrm>
                <a:off x="4097658" y="150734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Rectangle 260">
                <a:extLst>
                  <a:ext uri="{FF2B5EF4-FFF2-40B4-BE49-F238E27FC236}">
                    <a16:creationId xmlns:a16="http://schemas.microsoft.com/office/drawing/2014/main" id="{B5AC1DCB-2A48-41B2-9A80-5561AEC62B1B}"/>
                  </a:ext>
                </a:extLst>
              </p:cNvPr>
              <p:cNvSpPr/>
              <p:nvPr/>
            </p:nvSpPr>
            <p:spPr>
              <a:xfrm>
                <a:off x="3792562" y="166023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Rectangle 261">
                <a:extLst>
                  <a:ext uri="{FF2B5EF4-FFF2-40B4-BE49-F238E27FC236}">
                    <a16:creationId xmlns:a16="http://schemas.microsoft.com/office/drawing/2014/main" id="{8E92D348-1B66-4E47-8BF3-F7806DE103C6}"/>
                  </a:ext>
                </a:extLst>
              </p:cNvPr>
              <p:cNvSpPr/>
              <p:nvPr/>
            </p:nvSpPr>
            <p:spPr>
              <a:xfrm>
                <a:off x="3946813" y="1664282"/>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Rectangle 262">
                <a:extLst>
                  <a:ext uri="{FF2B5EF4-FFF2-40B4-BE49-F238E27FC236}">
                    <a16:creationId xmlns:a16="http://schemas.microsoft.com/office/drawing/2014/main" id="{3E3D4121-50B7-415B-B2CE-CA3BEDEA377C}"/>
                  </a:ext>
                </a:extLst>
              </p:cNvPr>
              <p:cNvSpPr/>
              <p:nvPr/>
            </p:nvSpPr>
            <p:spPr>
              <a:xfrm>
                <a:off x="4097040" y="16626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5" name="Slide Number Placeholder 1">
            <a:extLst>
              <a:ext uri="{FF2B5EF4-FFF2-40B4-BE49-F238E27FC236}">
                <a16:creationId xmlns:a16="http://schemas.microsoft.com/office/drawing/2014/main" id="{D4DE4C76-3CC6-4C59-BC3A-04DC835E92F1}"/>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11</a:t>
            </a:fld>
            <a:endParaRPr lang="en-US" altLang="en-US" sz="1200" dirty="0"/>
          </a:p>
        </p:txBody>
      </p:sp>
      <p:sp>
        <p:nvSpPr>
          <p:cNvPr id="86" name="TextBox 10">
            <a:extLst>
              <a:ext uri="{FF2B5EF4-FFF2-40B4-BE49-F238E27FC236}">
                <a16:creationId xmlns:a16="http://schemas.microsoft.com/office/drawing/2014/main" id="{4C77A591-8B76-4667-9B54-394B9E643E81}"/>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A Brief Discussion on Biasing Design Parameters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6800"/>
            <a:ext cx="8991600" cy="5486400"/>
          </a:xfrm>
        </p:spPr>
        <p:txBody>
          <a:bodyPr>
            <a:normAutofit lnSpcReduction="10000"/>
          </a:bodyPr>
          <a:lstStyle/>
          <a:p>
            <a:pPr marL="174625" indent="-174625" eaLnBrk="1" hangingPunct="1">
              <a:spcBef>
                <a:spcPts val="0"/>
              </a:spcBef>
              <a:buFont typeface="Arial" pitchFamily="34" charset="0"/>
              <a:buChar char="•"/>
              <a:defRPr/>
            </a:pPr>
            <a:r>
              <a:rPr lang="en-US" sz="1800" b="1" dirty="0">
                <a:latin typeface="Calibri" pitchFamily="34" charset="0"/>
              </a:rPr>
              <a:t>Any design input parameters include uncertainty.  It is a prudent practice to use this in a manner that generates a robust design if the uncertainty is realized during flight operation.  Some biasing parameters are based on uncertainty, others are based on expected variations over the mission life</a:t>
            </a:r>
          </a:p>
          <a:p>
            <a:pPr marL="174625" indent="-174625" eaLnBrk="1" hangingPunct="1">
              <a:spcBef>
                <a:spcPts val="0"/>
              </a:spcBef>
              <a:buFont typeface="Arial" pitchFamily="34" charset="0"/>
              <a:buChar char="•"/>
              <a:defRPr/>
            </a:pPr>
            <a:r>
              <a:rPr lang="en-US" sz="1800" b="1" dirty="0">
                <a:latin typeface="Calibri" pitchFamily="34" charset="0"/>
              </a:rPr>
              <a:t>Uncertainty</a:t>
            </a:r>
          </a:p>
          <a:p>
            <a:pPr marL="574675" lvl="1" indent="-174625">
              <a:spcBef>
                <a:spcPts val="0"/>
              </a:spcBef>
              <a:buFont typeface="Arial" pitchFamily="34" charset="0"/>
              <a:buChar char="•"/>
              <a:defRPr/>
            </a:pPr>
            <a:r>
              <a:rPr lang="en-US" sz="1800" i="1" dirty="0">
                <a:latin typeface="Calibri" pitchFamily="34" charset="0"/>
              </a:rPr>
              <a:t>Solar Flux, Albedo Factor, Planet IR</a:t>
            </a:r>
          </a:p>
          <a:p>
            <a:pPr marL="574675" lvl="1" indent="-174625">
              <a:spcBef>
                <a:spcPts val="0"/>
              </a:spcBef>
              <a:buFont typeface="Arial" pitchFamily="34" charset="0"/>
              <a:buChar char="•"/>
              <a:defRPr/>
            </a:pPr>
            <a:r>
              <a:rPr lang="en-US" sz="1800" i="1" dirty="0">
                <a:latin typeface="Calibri" pitchFamily="34" charset="0"/>
              </a:rPr>
              <a:t>Power Dissipation</a:t>
            </a:r>
          </a:p>
          <a:p>
            <a:pPr marL="574675" lvl="1" indent="-174625">
              <a:spcBef>
                <a:spcPts val="0"/>
              </a:spcBef>
              <a:buFont typeface="Arial" pitchFamily="34" charset="0"/>
              <a:buChar char="•"/>
              <a:defRPr/>
            </a:pPr>
            <a:r>
              <a:rPr lang="en-US" sz="1800" i="1" dirty="0">
                <a:latin typeface="Calibri" pitchFamily="34" charset="0"/>
              </a:rPr>
              <a:t>Blanket effectiveness</a:t>
            </a:r>
          </a:p>
          <a:p>
            <a:pPr marL="574675" lvl="1" indent="-174625">
              <a:spcBef>
                <a:spcPts val="0"/>
              </a:spcBef>
              <a:buFont typeface="Arial" pitchFamily="34" charset="0"/>
              <a:buChar char="•"/>
              <a:defRPr/>
            </a:pPr>
            <a:r>
              <a:rPr lang="en-US" sz="1800" i="1" dirty="0">
                <a:latin typeface="Calibri" pitchFamily="34" charset="0"/>
              </a:rPr>
              <a:t>Interface </a:t>
            </a:r>
            <a:r>
              <a:rPr lang="en-US" sz="1800" i="1" dirty="0" err="1">
                <a:latin typeface="Calibri" pitchFamily="34" charset="0"/>
              </a:rPr>
              <a:t>Conductances</a:t>
            </a:r>
            <a:endParaRPr lang="en-US" sz="1800" i="1" dirty="0">
              <a:latin typeface="Calibri" pitchFamily="34" charset="0"/>
            </a:endParaRPr>
          </a:p>
          <a:p>
            <a:pPr marL="574675" lvl="1" indent="-174625">
              <a:spcBef>
                <a:spcPts val="0"/>
              </a:spcBef>
              <a:buFont typeface="Arial" pitchFamily="34" charset="0"/>
              <a:buChar char="•"/>
              <a:defRPr/>
            </a:pPr>
            <a:r>
              <a:rPr lang="en-US" sz="1800" i="1" dirty="0">
                <a:latin typeface="Calibri" pitchFamily="34" charset="0"/>
              </a:rPr>
              <a:t>Optical Property Uncertainty</a:t>
            </a:r>
          </a:p>
          <a:p>
            <a:pPr marL="174625" indent="-174625">
              <a:spcBef>
                <a:spcPts val="0"/>
              </a:spcBef>
              <a:buFont typeface="Arial" pitchFamily="34" charset="0"/>
              <a:buChar char="•"/>
              <a:defRPr/>
            </a:pPr>
            <a:r>
              <a:rPr lang="en-US" sz="1800" b="1" dirty="0">
                <a:latin typeface="Calibri" pitchFamily="34" charset="0"/>
              </a:rPr>
              <a:t>Expected Variations</a:t>
            </a:r>
          </a:p>
          <a:p>
            <a:pPr marL="574675" lvl="1" indent="-174625">
              <a:spcBef>
                <a:spcPts val="0"/>
              </a:spcBef>
              <a:buFont typeface="Arial" pitchFamily="34" charset="0"/>
              <a:buChar char="•"/>
              <a:defRPr/>
            </a:pPr>
            <a:r>
              <a:rPr lang="en-US" sz="1800" i="1" dirty="0">
                <a:latin typeface="Calibri" pitchFamily="34" charset="0"/>
              </a:rPr>
              <a:t>Beta Angle</a:t>
            </a:r>
          </a:p>
          <a:p>
            <a:pPr marL="574675" lvl="1" indent="-174625">
              <a:spcBef>
                <a:spcPts val="0"/>
              </a:spcBef>
              <a:buFont typeface="Arial" pitchFamily="34" charset="0"/>
              <a:buChar char="•"/>
              <a:defRPr/>
            </a:pPr>
            <a:r>
              <a:rPr lang="en-US" sz="1800" i="1" dirty="0">
                <a:latin typeface="Calibri" pitchFamily="34" charset="0"/>
              </a:rPr>
              <a:t>Optical Property Degradation</a:t>
            </a:r>
          </a:p>
          <a:p>
            <a:pPr marL="574675" lvl="1" indent="-174625">
              <a:spcBef>
                <a:spcPts val="0"/>
              </a:spcBef>
              <a:buFont typeface="Arial" pitchFamily="34" charset="0"/>
              <a:buChar char="•"/>
              <a:defRPr/>
            </a:pPr>
            <a:r>
              <a:rPr lang="en-US" sz="1800" i="1" dirty="0">
                <a:latin typeface="Calibri" pitchFamily="34" charset="0"/>
              </a:rPr>
              <a:t>Power Profiles (based on Operations)</a:t>
            </a:r>
          </a:p>
          <a:p>
            <a:pPr marL="574675" lvl="1" indent="-174625">
              <a:spcBef>
                <a:spcPts val="0"/>
              </a:spcBef>
              <a:buFont typeface="Arial" pitchFamily="34" charset="0"/>
              <a:buChar char="•"/>
              <a:defRPr/>
            </a:pPr>
            <a:r>
              <a:rPr lang="en-US" sz="1800" i="1" dirty="0">
                <a:latin typeface="Calibri" pitchFamily="34" charset="0"/>
              </a:rPr>
              <a:t>Solar cell energy conversion</a:t>
            </a:r>
          </a:p>
          <a:p>
            <a:pPr marL="574675" lvl="1" indent="-174625">
              <a:spcBef>
                <a:spcPts val="0"/>
              </a:spcBef>
              <a:buFont typeface="Arial" pitchFamily="34" charset="0"/>
              <a:buChar char="•"/>
              <a:defRPr/>
            </a:pPr>
            <a:r>
              <a:rPr lang="en-US" sz="1800" i="1" dirty="0">
                <a:latin typeface="Calibri" pitchFamily="34" charset="0"/>
              </a:rPr>
              <a:t>Voltage range</a:t>
            </a:r>
          </a:p>
          <a:p>
            <a:pPr marL="174625" indent="-174625">
              <a:spcBef>
                <a:spcPts val="0"/>
              </a:spcBef>
              <a:buFont typeface="Arial" pitchFamily="34" charset="0"/>
              <a:buChar char="•"/>
              <a:defRPr/>
            </a:pPr>
            <a:r>
              <a:rPr lang="en-US" sz="1800" b="1" dirty="0">
                <a:latin typeface="Calibri" pitchFamily="34" charset="0"/>
              </a:rPr>
              <a:t>These are considered the “Known Unknowns”.  To further protect against the “Unknown Unknowns”, the design should maintain margin to the limits (typically 5°C of temperature margin, or 30% of heater margin)</a:t>
            </a:r>
          </a:p>
          <a:p>
            <a:pPr marL="574675" lvl="1" indent="-174625">
              <a:spcBef>
                <a:spcPts val="0"/>
              </a:spcBef>
              <a:buFont typeface="Arial" pitchFamily="34" charset="0"/>
              <a:buChar char="•"/>
              <a:defRPr/>
            </a:pPr>
            <a:r>
              <a:rPr lang="en-US" sz="1800" i="1" dirty="0">
                <a:latin typeface="Calibri" pitchFamily="34" charset="0"/>
              </a:rPr>
              <a:t>It is much easier to blanket an oversized radiator late in the project life cycle than it is to add to an undersized radiator</a:t>
            </a:r>
            <a:endParaRPr lang="en-US" sz="1800" b="1" dirty="0">
              <a:latin typeface="Calibri" pitchFamily="34" charset="0"/>
            </a:endParaRPr>
          </a:p>
          <a:p>
            <a:pPr marL="174625" indent="-174625">
              <a:spcBef>
                <a:spcPts val="0"/>
              </a:spcBef>
              <a:buFont typeface="Arial" pitchFamily="34" charset="0"/>
              <a:buChar char="•"/>
              <a:defRPr/>
            </a:pPr>
            <a:endParaRPr lang="en-US" sz="1800" b="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110</a:t>
            </a:fld>
            <a:endParaRPr lang="en-US" altLang="en-US" sz="1200" dirty="0"/>
          </a:p>
        </p:txBody>
      </p:sp>
      <p:sp>
        <p:nvSpPr>
          <p:cNvPr id="2" name="TextBox 1">
            <a:extLst>
              <a:ext uri="{FF2B5EF4-FFF2-40B4-BE49-F238E27FC236}">
                <a16:creationId xmlns:a16="http://schemas.microsoft.com/office/drawing/2014/main" id="{AB7525EA-423F-4200-A2FD-6EF94984C762}"/>
              </a:ext>
            </a:extLst>
          </p:cNvPr>
          <p:cNvSpPr txBox="1"/>
          <p:nvPr/>
        </p:nvSpPr>
        <p:spPr>
          <a:xfrm>
            <a:off x="4419600" y="2057400"/>
            <a:ext cx="4495800" cy="2862322"/>
          </a:xfrm>
          <a:prstGeom prst="rect">
            <a:avLst/>
          </a:prstGeom>
          <a:solidFill>
            <a:schemeClr val="bg1">
              <a:lumMod val="75000"/>
            </a:schemeClr>
          </a:solidFill>
          <a:ln w="34925" cmpd="dbl">
            <a:solidFill>
              <a:schemeClr val="tx1"/>
            </a:solidFill>
          </a:ln>
        </p:spPr>
        <p:txBody>
          <a:bodyPr wrap="square" rtlCol="0">
            <a:spAutoFit/>
          </a:bodyPr>
          <a:lstStyle/>
          <a:p>
            <a:pPr algn="ctr"/>
            <a:r>
              <a:rPr lang="en-US" i="1" u="sng" dirty="0">
                <a:solidFill>
                  <a:srgbClr val="FF0000"/>
                </a:solidFill>
              </a:rPr>
              <a:t>Hot</a:t>
            </a:r>
            <a:r>
              <a:rPr lang="en-US" i="1" u="sng" dirty="0"/>
              <a:t> vs </a:t>
            </a:r>
            <a:r>
              <a:rPr lang="en-US" i="1" u="sng" dirty="0">
                <a:solidFill>
                  <a:srgbClr val="0070C0"/>
                </a:solidFill>
              </a:rPr>
              <a:t>Cold</a:t>
            </a:r>
            <a:r>
              <a:rPr lang="en-US" i="1" u="sng" dirty="0"/>
              <a:t> Case</a:t>
            </a:r>
          </a:p>
          <a:p>
            <a:pPr algn="ctr"/>
            <a:r>
              <a:rPr lang="en-US" dirty="0"/>
              <a:t>Env: </a:t>
            </a:r>
            <a:r>
              <a:rPr lang="en-US" dirty="0">
                <a:solidFill>
                  <a:srgbClr val="FF0000"/>
                </a:solidFill>
              </a:rPr>
              <a:t>High Values </a:t>
            </a:r>
            <a:r>
              <a:rPr lang="en-US" dirty="0"/>
              <a:t>vs </a:t>
            </a:r>
            <a:r>
              <a:rPr lang="en-US" dirty="0">
                <a:solidFill>
                  <a:srgbClr val="0070C0"/>
                </a:solidFill>
              </a:rPr>
              <a:t>Low Values</a:t>
            </a:r>
          </a:p>
          <a:p>
            <a:pPr algn="ctr"/>
            <a:r>
              <a:rPr lang="en-US" dirty="0"/>
              <a:t>Power: </a:t>
            </a:r>
            <a:r>
              <a:rPr lang="en-US" dirty="0">
                <a:solidFill>
                  <a:srgbClr val="FF0000"/>
                </a:solidFill>
              </a:rPr>
              <a:t>High Dissipations </a:t>
            </a:r>
            <a:r>
              <a:rPr lang="en-US" dirty="0"/>
              <a:t>vs </a:t>
            </a:r>
            <a:r>
              <a:rPr lang="en-US" dirty="0">
                <a:solidFill>
                  <a:srgbClr val="0070C0"/>
                </a:solidFill>
              </a:rPr>
              <a:t>Low Dissipations</a:t>
            </a:r>
          </a:p>
          <a:p>
            <a:pPr algn="ctr"/>
            <a:r>
              <a:rPr lang="en-US" dirty="0"/>
              <a:t>Blankets: </a:t>
            </a:r>
            <a:r>
              <a:rPr lang="en-US" dirty="0">
                <a:solidFill>
                  <a:srgbClr val="FF0000"/>
                </a:solidFill>
              </a:rPr>
              <a:t>Low </a:t>
            </a:r>
            <a:r>
              <a:rPr lang="en-US" dirty="0">
                <a:solidFill>
                  <a:srgbClr val="FF0000"/>
                </a:solidFill>
                <a:latin typeface="Symbol" panose="05050102010706020507" pitchFamily="18" charset="2"/>
              </a:rPr>
              <a:t>e</a:t>
            </a:r>
            <a:r>
              <a:rPr lang="en-US" dirty="0">
                <a:solidFill>
                  <a:srgbClr val="FF0000"/>
                </a:solidFill>
              </a:rPr>
              <a:t>*</a:t>
            </a:r>
            <a:r>
              <a:rPr lang="en-US" dirty="0"/>
              <a:t> vs </a:t>
            </a:r>
            <a:r>
              <a:rPr lang="en-US" dirty="0">
                <a:solidFill>
                  <a:srgbClr val="0070C0"/>
                </a:solidFill>
              </a:rPr>
              <a:t>High </a:t>
            </a:r>
            <a:r>
              <a:rPr lang="en-US" dirty="0">
                <a:solidFill>
                  <a:srgbClr val="0070C0"/>
                </a:solidFill>
                <a:latin typeface="Symbol" panose="05050102010706020507" pitchFamily="18" charset="2"/>
              </a:rPr>
              <a:t>e</a:t>
            </a:r>
            <a:r>
              <a:rPr lang="en-US" dirty="0">
                <a:solidFill>
                  <a:srgbClr val="0070C0"/>
                </a:solidFill>
              </a:rPr>
              <a:t>*</a:t>
            </a:r>
            <a:r>
              <a:rPr lang="en-US" dirty="0"/>
              <a:t> (usually, but may depend on direction of heat flow)</a:t>
            </a:r>
          </a:p>
          <a:p>
            <a:pPr algn="ctr"/>
            <a:r>
              <a:rPr lang="en-US" dirty="0"/>
              <a:t>I/F Cond: </a:t>
            </a:r>
            <a:r>
              <a:rPr lang="en-US" dirty="0">
                <a:solidFill>
                  <a:srgbClr val="FF0000"/>
                </a:solidFill>
              </a:rPr>
              <a:t>Low</a:t>
            </a:r>
            <a:r>
              <a:rPr lang="en-US" dirty="0"/>
              <a:t> vs. </a:t>
            </a:r>
            <a:r>
              <a:rPr lang="en-US" dirty="0">
                <a:solidFill>
                  <a:srgbClr val="0070C0"/>
                </a:solidFill>
              </a:rPr>
              <a:t>High</a:t>
            </a:r>
          </a:p>
          <a:p>
            <a:pPr algn="ctr"/>
            <a:r>
              <a:rPr lang="en-US" dirty="0" err="1"/>
              <a:t>Opt</a:t>
            </a:r>
            <a:r>
              <a:rPr lang="en-US" dirty="0"/>
              <a:t> Props: </a:t>
            </a:r>
            <a:r>
              <a:rPr lang="en-US" dirty="0">
                <a:solidFill>
                  <a:srgbClr val="FF0000"/>
                </a:solidFill>
              </a:rPr>
              <a:t>High </a:t>
            </a:r>
            <a:r>
              <a:rPr lang="en-US" dirty="0">
                <a:solidFill>
                  <a:srgbClr val="FF0000"/>
                </a:solidFill>
                <a:latin typeface="Symbol" panose="05050102010706020507" pitchFamily="18" charset="2"/>
              </a:rPr>
              <a:t>a</a:t>
            </a:r>
            <a:r>
              <a:rPr lang="en-US" dirty="0">
                <a:solidFill>
                  <a:srgbClr val="FF0000"/>
                </a:solidFill>
              </a:rPr>
              <a:t>, Low </a:t>
            </a:r>
            <a:r>
              <a:rPr lang="en-US" dirty="0">
                <a:solidFill>
                  <a:srgbClr val="FF0000"/>
                </a:solidFill>
                <a:latin typeface="Symbol" panose="05050102010706020507" pitchFamily="18" charset="2"/>
              </a:rPr>
              <a:t>e</a:t>
            </a:r>
            <a:r>
              <a:rPr lang="en-US" dirty="0"/>
              <a:t> vs </a:t>
            </a:r>
            <a:r>
              <a:rPr lang="en-US" dirty="0">
                <a:solidFill>
                  <a:srgbClr val="0070C0"/>
                </a:solidFill>
              </a:rPr>
              <a:t>Low </a:t>
            </a:r>
            <a:r>
              <a:rPr lang="en-US" dirty="0">
                <a:solidFill>
                  <a:srgbClr val="0070C0"/>
                </a:solidFill>
                <a:latin typeface="Symbol" panose="05050102010706020507" pitchFamily="18" charset="2"/>
              </a:rPr>
              <a:t>a</a:t>
            </a:r>
            <a:r>
              <a:rPr lang="en-US" dirty="0">
                <a:solidFill>
                  <a:srgbClr val="0070C0"/>
                </a:solidFill>
              </a:rPr>
              <a:t>, High </a:t>
            </a:r>
            <a:r>
              <a:rPr lang="en-US" dirty="0">
                <a:solidFill>
                  <a:srgbClr val="0070C0"/>
                </a:solidFill>
                <a:latin typeface="Symbol" panose="05050102010706020507" pitchFamily="18" charset="2"/>
              </a:rPr>
              <a:t>e</a:t>
            </a:r>
          </a:p>
          <a:p>
            <a:pPr algn="ctr"/>
            <a:r>
              <a:rPr lang="en-US" dirty="0"/>
              <a:t>Solar Cells: </a:t>
            </a:r>
            <a:r>
              <a:rPr lang="en-US" dirty="0">
                <a:solidFill>
                  <a:srgbClr val="FF0000"/>
                </a:solidFill>
              </a:rPr>
              <a:t>Not Converting</a:t>
            </a:r>
            <a:r>
              <a:rPr lang="en-US" dirty="0"/>
              <a:t> vs </a:t>
            </a:r>
            <a:r>
              <a:rPr lang="en-US" dirty="0">
                <a:solidFill>
                  <a:srgbClr val="0070C0"/>
                </a:solidFill>
              </a:rPr>
              <a:t>Converting</a:t>
            </a:r>
            <a:endParaRPr lang="en-US" dirty="0">
              <a:solidFill>
                <a:srgbClr val="0070C0"/>
              </a:solidFill>
              <a:latin typeface="Symbol" panose="05050102010706020507" pitchFamily="18" charset="2"/>
            </a:endParaRPr>
          </a:p>
          <a:p>
            <a:pPr algn="ctr"/>
            <a:r>
              <a:rPr lang="en-US" dirty="0"/>
              <a:t>Voltage: </a:t>
            </a:r>
            <a:r>
              <a:rPr lang="en-US" dirty="0">
                <a:solidFill>
                  <a:srgbClr val="FF0000"/>
                </a:solidFill>
              </a:rPr>
              <a:t>Max Voltage</a:t>
            </a:r>
            <a:r>
              <a:rPr lang="en-US" dirty="0"/>
              <a:t> vs </a:t>
            </a:r>
            <a:r>
              <a:rPr lang="en-US" dirty="0">
                <a:solidFill>
                  <a:srgbClr val="0070C0"/>
                </a:solidFill>
              </a:rPr>
              <a:t>Min Voltage</a:t>
            </a:r>
            <a:endParaRPr lang="en-US" dirty="0">
              <a:solidFill>
                <a:srgbClr val="0070C0"/>
              </a:solidFill>
              <a:latin typeface="Symbol" panose="05050102010706020507" pitchFamily="18" charset="2"/>
            </a:endParaRPr>
          </a:p>
          <a:p>
            <a:pPr algn="ctr"/>
            <a:r>
              <a:rPr lang="en-US" dirty="0"/>
              <a:t>Beta Angle: </a:t>
            </a:r>
            <a:r>
              <a:rPr lang="en-US" dirty="0">
                <a:solidFill>
                  <a:srgbClr val="FF0000"/>
                </a:solidFill>
              </a:rPr>
              <a:t>Highest flux</a:t>
            </a:r>
            <a:r>
              <a:rPr lang="en-US" dirty="0"/>
              <a:t> vs </a:t>
            </a:r>
            <a:r>
              <a:rPr lang="en-US" dirty="0">
                <a:solidFill>
                  <a:srgbClr val="0070C0"/>
                </a:solidFill>
              </a:rPr>
              <a:t>Lowest flux</a:t>
            </a:r>
          </a:p>
        </p:txBody>
      </p:sp>
    </p:spTree>
    <p:extLst>
      <p:ext uri="{BB962C8B-B14F-4D97-AF65-F5344CB8AC3E}">
        <p14:creationId xmlns:p14="http://schemas.microsoft.com/office/powerpoint/2010/main" val="32929167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Thermal Zones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eaLnBrk="1" hangingPunct="1">
              <a:lnSpc>
                <a:spcPct val="110000"/>
              </a:lnSpc>
              <a:spcBef>
                <a:spcPts val="0"/>
              </a:spcBef>
              <a:buFont typeface="Arial" pitchFamily="34" charset="0"/>
              <a:buChar char="•"/>
              <a:defRPr/>
            </a:pPr>
            <a:r>
              <a:rPr lang="en-US" sz="2200" b="1" dirty="0">
                <a:latin typeface="+mn-lt"/>
                <a:cs typeface="Arial" panose="020B0604020202020204" pitchFamily="34" charset="0"/>
              </a:rPr>
              <a:t>Examine the temperature component limits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Are any nearly the same?  If so, consider if those components can be located on a radiator panel or a common interface to a radiator</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It is generally not desirable to group components together thermally if the temperature limits are different, since this would under utilize the capacity of a thermal control system.</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If Component A has an upper limit of 30°C and Component B has 40°C, sizing a radiator to handle both would limit the heat rejection to a lower temperature (i.e. larger radiator)</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Likewise, if Component A has a lower limit of 0°C and Component B has -20°C the overall heater power would need to be higher to maintain 0°C than for -20°C</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Fortunately, many components do tend to have the same limits of -10° to +40°C</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Grouping together multiple components into a single zone also reduces the risk that power growth will exceed capacity, whereas the risk is higher for a single component/single radiator system</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Batteries tend to have narrower temperature limits, while Comm Transponders tend to have wider temperature limits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Sometimes, a thermal zone may also be dictated  by co-location, co-alignment, stability or gradient requirements</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111</a:t>
            </a:fld>
            <a:endParaRPr lang="en-US" altLang="en-US" sz="1200" dirty="0"/>
          </a:p>
        </p:txBody>
      </p:sp>
    </p:spTree>
    <p:extLst>
      <p:ext uri="{BB962C8B-B14F-4D97-AF65-F5344CB8AC3E}">
        <p14:creationId xmlns:p14="http://schemas.microsoft.com/office/powerpoint/2010/main" val="32622802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Thermal Transport and Radiator Determination</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09850"/>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2000" b="1" dirty="0">
                <a:latin typeface="+mn-lt"/>
                <a:cs typeface="Arial" panose="020B0604020202020204" pitchFamily="34" charset="0"/>
              </a:rPr>
              <a:t>Once you have established the nominal Thermal Zones, the next step is to determine where a Radiator will be located and how to transport the heat from the Dissipation location to the Radiator</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Radiator locations are often driven by the coldest available location to effectively reject heat, usually related to orbital constraints to avoid solar illumination of the radiator</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Thermal should stake our claim to these locations very early on !</a:t>
            </a:r>
            <a:endParaRPr lang="en-US" sz="1600" i="1" dirty="0">
              <a:latin typeface="+mn-lt"/>
              <a:cs typeface="Arial" panose="020B0604020202020204" pitchFamily="34" charset="0"/>
            </a:endParaRP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It is difficult to shift an entire layout to accommodate a new radiator location and thermal should be able to quickly identify where the optimum locations are for radiators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Once the Radiator location is known, the next step is to determine the transport method  </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Ideally, the back side of a mounting panel is ideal for a radiator if the orientation can work.  This minimizes the thermal resistance between the dissipating component and the radiator.</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If this will not work and the component is near to the radiator, a heat strap may be appropriate</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Lastly, if the distance between component and radiator is larger or the heat dissipation is large, then a two-phase device (CCHP, VCHP, LJP) may be the best option</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Lastly, knowing the radiator location and the thermal resistance between the dissipating component(s) and the radiator (as a function of the transport method), the size may be determined to reject the known heat dissipation, while maintaining the temperature below the upper limits with appropriate margin</a:t>
            </a:r>
            <a:endParaRPr lang="en-US" sz="1600" dirty="0">
              <a:latin typeface="+mn-lt"/>
              <a:cs typeface="Arial" panose="020B0604020202020204"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112</a:t>
            </a:fld>
            <a:endParaRPr lang="en-US" altLang="en-US" sz="1200" dirty="0"/>
          </a:p>
        </p:txBody>
      </p:sp>
    </p:spTree>
    <p:extLst>
      <p:ext uri="{BB962C8B-B14F-4D97-AF65-F5344CB8AC3E}">
        <p14:creationId xmlns:p14="http://schemas.microsoft.com/office/powerpoint/2010/main" val="10449950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What Coatings are needed?</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6800"/>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2000" b="1" dirty="0">
                <a:latin typeface="+mn-lt"/>
                <a:cs typeface="Arial" panose="020B0604020202020204" pitchFamily="34" charset="0"/>
              </a:rPr>
              <a:t>Coatings are an integral part of any space based thermal design</a:t>
            </a:r>
          </a:p>
          <a:p>
            <a:pPr marL="574675" lvl="1" indent="-174625">
              <a:lnSpc>
                <a:spcPct val="110000"/>
              </a:lnSpc>
              <a:spcBef>
                <a:spcPts val="0"/>
              </a:spcBef>
              <a:buFont typeface="Arial" pitchFamily="34" charset="0"/>
              <a:buChar char="•"/>
              <a:defRPr/>
            </a:pPr>
            <a:r>
              <a:rPr lang="en-US" sz="2000" dirty="0">
                <a:latin typeface="+mn-lt"/>
                <a:cs typeface="Arial" panose="020B0604020202020204" pitchFamily="34" charset="0"/>
              </a:rPr>
              <a:t>They are generally used to improve heat rejection (high </a:t>
            </a:r>
            <a:r>
              <a:rPr lang="en-US" sz="2000" dirty="0">
                <a:latin typeface="Symbol" panose="05050102010706020507" pitchFamily="18" charset="2"/>
                <a:cs typeface="Arial" panose="020B0604020202020204" pitchFamily="34" charset="0"/>
              </a:rPr>
              <a:t>e</a:t>
            </a:r>
            <a:r>
              <a:rPr lang="en-US" sz="2000" dirty="0">
                <a:latin typeface="+mn-lt"/>
                <a:cs typeface="Arial" panose="020B0604020202020204" pitchFamily="34" charset="0"/>
              </a:rPr>
              <a:t>), minimize solar absorption (low </a:t>
            </a:r>
            <a:r>
              <a:rPr lang="en-US" sz="2000" dirty="0">
                <a:latin typeface="Symbol" panose="05050102010706020507" pitchFamily="18" charset="2"/>
                <a:cs typeface="Arial" panose="020B0604020202020204" pitchFamily="34" charset="0"/>
              </a:rPr>
              <a:t>a</a:t>
            </a:r>
            <a:r>
              <a:rPr lang="en-US" sz="2000" dirty="0">
                <a:latin typeface="+mn-lt"/>
                <a:cs typeface="Arial" panose="020B0604020202020204" pitchFamily="34" charset="0"/>
              </a:rPr>
              <a:t>), or minimize IR absorption (low </a:t>
            </a:r>
            <a:r>
              <a:rPr lang="en-US" sz="2000" dirty="0">
                <a:latin typeface="Symbol" panose="05050102010706020507" pitchFamily="18" charset="2"/>
                <a:cs typeface="Arial" panose="020B0604020202020204" pitchFamily="34" charset="0"/>
              </a:rPr>
              <a:t>e</a:t>
            </a:r>
            <a:r>
              <a:rPr lang="en-US" sz="2000" dirty="0">
                <a:latin typeface="+mn-lt"/>
                <a:cs typeface="Arial" panose="020B0604020202020204" pitchFamily="34" charset="0"/>
              </a:rPr>
              <a:t>) for radiative isolation</a:t>
            </a:r>
          </a:p>
          <a:p>
            <a:pPr marL="574675" lvl="1" indent="-174625">
              <a:lnSpc>
                <a:spcPct val="110000"/>
              </a:lnSpc>
              <a:spcBef>
                <a:spcPts val="0"/>
              </a:spcBef>
              <a:buFont typeface="Arial" pitchFamily="34" charset="0"/>
              <a:buChar char="•"/>
              <a:defRPr/>
            </a:pPr>
            <a:r>
              <a:rPr lang="en-US" sz="2000" dirty="0">
                <a:latin typeface="+mn-lt"/>
                <a:cs typeface="Arial" panose="020B0604020202020204" pitchFamily="34" charset="0"/>
              </a:rPr>
              <a:t>Coatings may have charge mitigation requirements (needing a conductivity requirement) and/or be impacted by space environment effects (atomic oxygen erosion, solar exposure, dust, handling, </a:t>
            </a:r>
            <a:r>
              <a:rPr lang="en-US" sz="2000" dirty="0" err="1">
                <a:latin typeface="+mn-lt"/>
                <a:cs typeface="Arial" panose="020B0604020202020204" pitchFamily="34" charset="0"/>
              </a:rPr>
              <a:t>etc</a:t>
            </a:r>
            <a:r>
              <a:rPr lang="en-US" sz="2000" dirty="0">
                <a:latin typeface="+mn-lt"/>
                <a:cs typeface="Arial" panose="020B0604020202020204" pitchFamily="34" charset="0"/>
              </a:rPr>
              <a:t>)</a:t>
            </a:r>
          </a:p>
          <a:p>
            <a:pPr marL="574675" lvl="1" indent="-174625">
              <a:lnSpc>
                <a:spcPct val="110000"/>
              </a:lnSpc>
              <a:spcBef>
                <a:spcPts val="0"/>
              </a:spcBef>
              <a:buFont typeface="Arial" pitchFamily="34" charset="0"/>
              <a:buChar char="•"/>
              <a:defRPr/>
            </a:pPr>
            <a:r>
              <a:rPr lang="en-US" sz="2000" dirty="0">
                <a:latin typeface="+mn-lt"/>
                <a:cs typeface="Arial" panose="020B0604020202020204" pitchFamily="34" charset="0"/>
              </a:rPr>
              <a:t>Coating values vary by mission and should eventually be specified by the GSFC Coatings Committee for all coatings in use</a:t>
            </a:r>
          </a:p>
          <a:p>
            <a:pPr marL="574675" lvl="1" indent="-174625">
              <a:lnSpc>
                <a:spcPct val="110000"/>
              </a:lnSpc>
              <a:spcBef>
                <a:spcPts val="0"/>
              </a:spcBef>
              <a:buFont typeface="Arial" pitchFamily="34" charset="0"/>
              <a:buChar char="•"/>
              <a:defRPr/>
            </a:pPr>
            <a:r>
              <a:rPr lang="en-US" sz="2000" dirty="0">
                <a:latin typeface="+mn-lt"/>
                <a:cs typeface="Arial" panose="020B0604020202020204" pitchFamily="34" charset="0"/>
              </a:rPr>
              <a:t>This typically includes both Beginning of Life (BOL) and End of Life (EOL), which may include degradation based on the mission duration and flight environment</a:t>
            </a:r>
          </a:p>
          <a:p>
            <a:pPr marL="574675" lvl="1" indent="-174625">
              <a:lnSpc>
                <a:spcPct val="110000"/>
              </a:lnSpc>
              <a:spcBef>
                <a:spcPts val="0"/>
              </a:spcBef>
              <a:buFont typeface="Arial" pitchFamily="34" charset="0"/>
              <a:buChar char="•"/>
              <a:defRPr/>
            </a:pPr>
            <a:r>
              <a:rPr lang="en-US" sz="2000" dirty="0">
                <a:latin typeface="+mn-lt"/>
                <a:cs typeface="Arial" panose="020B0604020202020204" pitchFamily="34" charset="0"/>
              </a:rPr>
              <a:t>Generally, the EOL properties for </a:t>
            </a:r>
            <a:r>
              <a:rPr lang="en-US" sz="2000" dirty="0">
                <a:latin typeface="Symbol" panose="05050102010706020507" pitchFamily="18" charset="2"/>
                <a:cs typeface="Arial" panose="020B0604020202020204" pitchFamily="34" charset="0"/>
              </a:rPr>
              <a:t>a</a:t>
            </a:r>
            <a:r>
              <a:rPr lang="en-US" sz="2000" dirty="0">
                <a:latin typeface="+mn-lt"/>
                <a:cs typeface="Arial" panose="020B0604020202020204" pitchFamily="34" charset="0"/>
              </a:rPr>
              <a:t> are higher than the BOL based on expected degradation; </a:t>
            </a:r>
            <a:r>
              <a:rPr lang="en-US" sz="2000" dirty="0">
                <a:latin typeface="Symbol" panose="05050102010706020507" pitchFamily="18" charset="2"/>
                <a:cs typeface="Arial" panose="020B0604020202020204" pitchFamily="34" charset="0"/>
              </a:rPr>
              <a:t>e</a:t>
            </a:r>
            <a:r>
              <a:rPr lang="en-US" sz="2000" dirty="0">
                <a:latin typeface="+mn-lt"/>
                <a:cs typeface="Arial" panose="020B0604020202020204" pitchFamily="34" charset="0"/>
              </a:rPr>
              <a:t> is often unaffected but may include the measurement uncertainty when used in the analysis</a:t>
            </a:r>
            <a:endParaRPr lang="en-US" sz="1600" dirty="0">
              <a:latin typeface="+mn-lt"/>
              <a:cs typeface="Arial" panose="020B0604020202020204"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113</a:t>
            </a:fld>
            <a:endParaRPr lang="en-US" altLang="en-US" sz="1200" dirty="0"/>
          </a:p>
        </p:txBody>
      </p:sp>
    </p:spTree>
    <p:extLst>
      <p:ext uri="{BB962C8B-B14F-4D97-AF65-F5344CB8AC3E}">
        <p14:creationId xmlns:p14="http://schemas.microsoft.com/office/powerpoint/2010/main" val="4098534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Active Cooling Needs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2000" b="1" dirty="0">
                <a:latin typeface="+mn-lt"/>
                <a:cs typeface="Arial" panose="020B0604020202020204" pitchFamily="34" charset="0"/>
              </a:rPr>
              <a:t>For components with particularly low temperature limits, passive cooling with a simple radiator may not be practical</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Since radiator area is proportional to Absolute Temperature to the 4</a:t>
            </a:r>
            <a:r>
              <a:rPr lang="en-US" sz="1800" i="1" baseline="30000" dirty="0">
                <a:latin typeface="+mn-lt"/>
                <a:cs typeface="Arial" panose="020B0604020202020204" pitchFamily="34" charset="0"/>
              </a:rPr>
              <a:t>th</a:t>
            </a:r>
            <a:r>
              <a:rPr lang="en-US" sz="1800" i="1" dirty="0">
                <a:latin typeface="+mn-lt"/>
                <a:cs typeface="Arial" panose="020B0604020202020204" pitchFamily="34" charset="0"/>
              </a:rPr>
              <a:t>, the area to cool a detector to cryogenic temperatures may not be practical to accommodate.  For this case, a </a:t>
            </a:r>
            <a:r>
              <a:rPr lang="en-US" sz="1800" i="1" dirty="0" err="1">
                <a:latin typeface="+mn-lt"/>
                <a:cs typeface="Arial" panose="020B0604020202020204" pitchFamily="34" charset="0"/>
              </a:rPr>
              <a:t>CryoCooler</a:t>
            </a:r>
            <a:r>
              <a:rPr lang="en-US" sz="1800" i="1" dirty="0">
                <a:latin typeface="+mn-lt"/>
                <a:cs typeface="Arial" panose="020B0604020202020204" pitchFamily="34" charset="0"/>
              </a:rPr>
              <a:t> or </a:t>
            </a:r>
            <a:r>
              <a:rPr lang="en-US" sz="1800" i="1" dirty="0" err="1">
                <a:latin typeface="+mn-lt"/>
                <a:cs typeface="Arial" panose="020B0604020202020204" pitchFamily="34" charset="0"/>
              </a:rPr>
              <a:t>ThermoElectric</a:t>
            </a:r>
            <a:r>
              <a:rPr lang="en-US" sz="1800" i="1" dirty="0">
                <a:latin typeface="+mn-lt"/>
                <a:cs typeface="Arial" panose="020B0604020202020204" pitchFamily="34" charset="0"/>
              </a:rPr>
              <a:t> Cooler may be necessary</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First, the heat lift should be determined (i.e. how much heat needs to be removed).  This is usually a small number on the order of 10s to 100s of </a:t>
            </a:r>
            <a:r>
              <a:rPr lang="en-US" sz="1600" dirty="0" err="1">
                <a:latin typeface="+mn-lt"/>
                <a:cs typeface="Arial" panose="020B0604020202020204" pitchFamily="34" charset="0"/>
              </a:rPr>
              <a:t>mW</a:t>
            </a:r>
            <a:endParaRPr lang="en-US" sz="1600" dirty="0">
              <a:latin typeface="+mn-lt"/>
              <a:cs typeface="Arial" panose="020B0604020202020204" pitchFamily="34" charset="0"/>
            </a:endParaRP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This is generally a combination of component dissipation, thermal isolation (both conductive and radiative), and wire parasitic heat loads</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If the temperature is around -120°C or higher, a </a:t>
            </a:r>
            <a:r>
              <a:rPr lang="en-US" sz="1600" dirty="0" err="1">
                <a:latin typeface="+mn-lt"/>
                <a:cs typeface="Arial" panose="020B0604020202020204" pitchFamily="34" charset="0"/>
              </a:rPr>
              <a:t>ThermoElectric</a:t>
            </a:r>
            <a:r>
              <a:rPr lang="en-US" sz="1600" dirty="0">
                <a:latin typeface="+mn-lt"/>
                <a:cs typeface="Arial" panose="020B0604020202020204" pitchFamily="34" charset="0"/>
              </a:rPr>
              <a:t> cooler might be sufficient, but will likely be a multi-stage cooler</a:t>
            </a:r>
          </a:p>
          <a:p>
            <a:pPr marL="509588" lvl="1" indent="-163513">
              <a:lnSpc>
                <a:spcPct val="110000"/>
              </a:lnSpc>
              <a:spcBef>
                <a:spcPts val="0"/>
              </a:spcBef>
              <a:buFont typeface="Arial" pitchFamily="34" charset="0"/>
              <a:buChar char="•"/>
              <a:defRPr/>
            </a:pPr>
            <a:r>
              <a:rPr lang="en-US" sz="1600" dirty="0">
                <a:latin typeface="+mn-lt"/>
                <a:cs typeface="Arial" panose="020B0604020202020204" pitchFamily="34" charset="0"/>
              </a:rPr>
              <a:t>If the Temperature is below -120°C, a </a:t>
            </a:r>
            <a:r>
              <a:rPr lang="en-US" sz="1600" dirty="0" err="1">
                <a:latin typeface="+mn-lt"/>
                <a:cs typeface="Arial" panose="020B0604020202020204" pitchFamily="34" charset="0"/>
              </a:rPr>
              <a:t>CryoCooler</a:t>
            </a:r>
            <a:r>
              <a:rPr lang="en-US" sz="1600" dirty="0">
                <a:latin typeface="+mn-lt"/>
                <a:cs typeface="Arial" panose="020B0604020202020204" pitchFamily="34" charset="0"/>
              </a:rPr>
              <a:t> may be needed.  At this point, reach out the </a:t>
            </a:r>
            <a:r>
              <a:rPr lang="en-US" sz="1600" dirty="0" err="1">
                <a:latin typeface="+mn-lt"/>
                <a:cs typeface="Arial" panose="020B0604020202020204" pitchFamily="34" charset="0"/>
              </a:rPr>
              <a:t>the</a:t>
            </a:r>
            <a:r>
              <a:rPr lang="en-US" sz="1600" dirty="0">
                <a:latin typeface="+mn-lt"/>
                <a:cs typeface="Arial" panose="020B0604020202020204" pitchFamily="34" charset="0"/>
              </a:rPr>
              <a:t> </a:t>
            </a:r>
            <a:r>
              <a:rPr lang="en-US" sz="1600" dirty="0" err="1">
                <a:latin typeface="+mn-lt"/>
                <a:cs typeface="Arial" panose="020B0604020202020204" pitchFamily="34" charset="0"/>
              </a:rPr>
              <a:t>Cryo</a:t>
            </a:r>
            <a:r>
              <a:rPr lang="en-US" sz="1600" dirty="0">
                <a:latin typeface="+mn-lt"/>
                <a:cs typeface="Arial" panose="020B0604020202020204" pitchFamily="34" charset="0"/>
              </a:rPr>
              <a:t> branch for assistance</a:t>
            </a:r>
            <a:endParaRPr lang="en-US" sz="1400" dirty="0">
              <a:latin typeface="+mn-lt"/>
              <a:cs typeface="Arial" panose="020B0604020202020204" pitchFamily="34" charset="0"/>
            </a:endParaRP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Any kind of active cooler will have an associated performance curve which relates the heat lift, cold tip temperature, heat reject temperature, and required input power.  Thermal will need to factor this variability into any thermal analysis.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These devices tend to be quite inefficient (~6-10%...10 W input power to remove 1 W), but may be a viable option to reduce overall radiator size with the T</a:t>
            </a:r>
            <a:r>
              <a:rPr lang="en-US" sz="1800" i="1" baseline="30000" dirty="0">
                <a:latin typeface="+mn-lt"/>
                <a:cs typeface="Arial" panose="020B0604020202020204" pitchFamily="34" charset="0"/>
              </a:rPr>
              <a:t>4</a:t>
            </a:r>
            <a:r>
              <a:rPr lang="en-US" sz="1800" i="1" dirty="0">
                <a:latin typeface="+mn-lt"/>
                <a:cs typeface="Arial" panose="020B0604020202020204" pitchFamily="34" charset="0"/>
              </a:rPr>
              <a:t> radiative relation</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114</a:t>
            </a:fld>
            <a:endParaRPr lang="en-US" altLang="en-US" sz="1200" dirty="0"/>
          </a:p>
        </p:txBody>
      </p:sp>
    </p:spTree>
    <p:extLst>
      <p:ext uri="{BB962C8B-B14F-4D97-AF65-F5344CB8AC3E}">
        <p14:creationId xmlns:p14="http://schemas.microsoft.com/office/powerpoint/2010/main" val="10429234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Thermal Isolation Determination</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990600"/>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2000" b="1" dirty="0">
                <a:latin typeface="+mn-lt"/>
                <a:cs typeface="Arial" panose="020B0604020202020204" pitchFamily="34" charset="0"/>
              </a:rPr>
              <a:t>For components with low temperature limits, the nominal design may not provide enough thermal isolation, leading to larger radiators or warmer temperatures without proper isolation</a:t>
            </a:r>
          </a:p>
          <a:p>
            <a:pPr marL="346075" lvl="1" indent="-173038">
              <a:lnSpc>
                <a:spcPct val="110000"/>
              </a:lnSpc>
              <a:spcBef>
                <a:spcPts val="0"/>
              </a:spcBef>
              <a:buFont typeface="Arial" pitchFamily="34" charset="0"/>
              <a:buChar char="•"/>
              <a:defRPr/>
            </a:pPr>
            <a:r>
              <a:rPr lang="en-US" sz="2000" i="1" dirty="0">
                <a:latin typeface="+mn-lt"/>
                <a:cs typeface="Arial" panose="020B0604020202020204" pitchFamily="34" charset="0"/>
              </a:rPr>
              <a:t>Conductive Thermal isolation is achieved by minimizing Thermal Conductivity (k) and Cross Sectional Area (A</a:t>
            </a:r>
            <a:r>
              <a:rPr lang="en-US" sz="2000" i="1" baseline="-25000" dirty="0">
                <a:latin typeface="+mn-lt"/>
                <a:cs typeface="Arial" panose="020B0604020202020204" pitchFamily="34" charset="0"/>
              </a:rPr>
              <a:t>x</a:t>
            </a:r>
            <a:r>
              <a:rPr lang="en-US" sz="2000" i="1" dirty="0">
                <a:latin typeface="+mn-lt"/>
                <a:cs typeface="Arial" panose="020B0604020202020204" pitchFamily="34" charset="0"/>
              </a:rPr>
              <a:t>), while maximizing Length (L)</a:t>
            </a:r>
          </a:p>
          <a:p>
            <a:pPr marL="509588" lvl="1" indent="-163513">
              <a:lnSpc>
                <a:spcPct val="110000"/>
              </a:lnSpc>
              <a:spcBef>
                <a:spcPts val="0"/>
              </a:spcBef>
              <a:buFont typeface="Arial" pitchFamily="34" charset="0"/>
              <a:buChar char="•"/>
              <a:defRPr/>
            </a:pPr>
            <a:r>
              <a:rPr lang="en-US" sz="1800" dirty="0">
                <a:latin typeface="+mn-lt"/>
                <a:cs typeface="Arial" panose="020B0604020202020204" pitchFamily="34" charset="0"/>
              </a:rPr>
              <a:t>This is often in direct contradiction with Mechanical desires, which are Small L/Large Ax</a:t>
            </a:r>
          </a:p>
          <a:p>
            <a:pPr marL="509588" lvl="1" indent="-163513">
              <a:lnSpc>
                <a:spcPct val="110000"/>
              </a:lnSpc>
              <a:spcBef>
                <a:spcPts val="0"/>
              </a:spcBef>
              <a:buFont typeface="Arial" pitchFamily="34" charset="0"/>
              <a:buChar char="•"/>
              <a:defRPr/>
            </a:pPr>
            <a:r>
              <a:rPr lang="en-US" sz="1800" dirty="0">
                <a:latin typeface="+mn-lt"/>
                <a:cs typeface="Arial" panose="020B0604020202020204" pitchFamily="34" charset="0"/>
              </a:rPr>
              <a:t>Material selection is often a key to thermal isolation, but material must be selected with strength in mind to meet structural requirements (Titanium, G10 good choices)</a:t>
            </a:r>
          </a:p>
          <a:p>
            <a:pPr marL="346075" lvl="1" indent="-173038">
              <a:lnSpc>
                <a:spcPct val="110000"/>
              </a:lnSpc>
              <a:spcBef>
                <a:spcPts val="0"/>
              </a:spcBef>
              <a:buFont typeface="Arial" pitchFamily="34" charset="0"/>
              <a:buChar char="•"/>
              <a:defRPr/>
            </a:pPr>
            <a:r>
              <a:rPr lang="en-US" sz="2000" i="1" dirty="0">
                <a:latin typeface="+mn-lt"/>
                <a:cs typeface="Arial" panose="020B0604020202020204" pitchFamily="34" charset="0"/>
              </a:rPr>
              <a:t>Radiative Thermal Isolation can be accomplished using Coatings or Multi Layer Insulation (aka blankets)</a:t>
            </a:r>
          </a:p>
          <a:p>
            <a:pPr marL="509588" lvl="1" indent="-163513">
              <a:lnSpc>
                <a:spcPct val="110000"/>
              </a:lnSpc>
              <a:spcBef>
                <a:spcPts val="0"/>
              </a:spcBef>
              <a:buFont typeface="Arial" pitchFamily="34" charset="0"/>
              <a:buChar char="•"/>
              <a:defRPr/>
            </a:pPr>
            <a:r>
              <a:rPr lang="en-US" sz="1800" dirty="0">
                <a:latin typeface="+mn-lt"/>
                <a:cs typeface="Arial" panose="020B0604020202020204" pitchFamily="34" charset="0"/>
              </a:rPr>
              <a:t>The absorption of heat can be minimized by selecting coatings (Paints, films, tapes) with a low emissivity (</a:t>
            </a:r>
            <a:r>
              <a:rPr lang="en-US" sz="1800" dirty="0">
                <a:latin typeface="Symbol" panose="05050102010706020507" pitchFamily="18" charset="2"/>
                <a:cs typeface="Arial" panose="020B0604020202020204" pitchFamily="34" charset="0"/>
              </a:rPr>
              <a:t>e</a:t>
            </a:r>
            <a:r>
              <a:rPr lang="en-US" sz="1800" dirty="0">
                <a:latin typeface="+mn-lt"/>
                <a:cs typeface="Arial" panose="020B0604020202020204" pitchFamily="34" charset="0"/>
              </a:rPr>
              <a:t>)  </a:t>
            </a:r>
          </a:p>
          <a:p>
            <a:pPr marL="509588" lvl="1" indent="-163513">
              <a:lnSpc>
                <a:spcPct val="110000"/>
              </a:lnSpc>
              <a:spcBef>
                <a:spcPts val="0"/>
              </a:spcBef>
              <a:buFont typeface="Arial" pitchFamily="34" charset="0"/>
              <a:buChar char="•"/>
              <a:defRPr/>
            </a:pPr>
            <a:r>
              <a:rPr lang="en-US" sz="1800" dirty="0">
                <a:latin typeface="+mn-lt"/>
                <a:cs typeface="Arial" panose="020B0604020202020204" pitchFamily="34" charset="0"/>
              </a:rPr>
              <a:t>An alternative to low </a:t>
            </a:r>
            <a:r>
              <a:rPr lang="en-US" sz="1800" dirty="0">
                <a:latin typeface="Symbol" panose="05050102010706020507" pitchFamily="18" charset="2"/>
                <a:cs typeface="Arial" panose="020B0604020202020204" pitchFamily="34" charset="0"/>
              </a:rPr>
              <a:t>e</a:t>
            </a:r>
            <a:r>
              <a:rPr lang="en-US" sz="1800" dirty="0">
                <a:latin typeface="+mn-lt"/>
                <a:cs typeface="Arial" panose="020B0604020202020204" pitchFamily="34" charset="0"/>
              </a:rPr>
              <a:t> coatings is the use of Multi-Layer Insulation which is composed of alternating layers of Dacron mesh and mylar sheets to inhibit heat flow</a:t>
            </a:r>
          </a:p>
          <a:p>
            <a:pPr marL="509588" lvl="1" indent="-163513">
              <a:lnSpc>
                <a:spcPct val="110000"/>
              </a:lnSpc>
              <a:spcBef>
                <a:spcPts val="0"/>
              </a:spcBef>
              <a:buFont typeface="Arial" pitchFamily="34" charset="0"/>
              <a:buChar char="•"/>
              <a:defRPr/>
            </a:pPr>
            <a:r>
              <a:rPr lang="en-US" sz="1800" dirty="0">
                <a:latin typeface="+mn-lt"/>
                <a:cs typeface="Arial" panose="020B0604020202020204" pitchFamily="34" charset="0"/>
              </a:rPr>
              <a:t>The choice between coating and MLI should also consider stray light implications for optical systems.  A low </a:t>
            </a:r>
            <a:r>
              <a:rPr lang="en-US" sz="1800" dirty="0">
                <a:latin typeface="Symbol" panose="05050102010706020507" pitchFamily="18" charset="2"/>
                <a:cs typeface="Arial" panose="020B0604020202020204" pitchFamily="34" charset="0"/>
              </a:rPr>
              <a:t>e</a:t>
            </a:r>
            <a:r>
              <a:rPr lang="en-US" sz="1800" dirty="0">
                <a:latin typeface="+mn-lt"/>
                <a:cs typeface="Arial" panose="020B0604020202020204" pitchFamily="34" charset="0"/>
              </a:rPr>
              <a:t> coating is highly reflective</a:t>
            </a:r>
          </a:p>
          <a:p>
            <a:pPr marL="509588" lvl="1" indent="-163513">
              <a:lnSpc>
                <a:spcPct val="110000"/>
              </a:lnSpc>
              <a:spcBef>
                <a:spcPts val="0"/>
              </a:spcBef>
              <a:buFont typeface="Arial" pitchFamily="34" charset="0"/>
              <a:buChar char="•"/>
              <a:defRPr/>
            </a:pPr>
            <a:r>
              <a:rPr lang="en-US" sz="1800" dirty="0">
                <a:latin typeface="+mn-lt"/>
                <a:cs typeface="Arial" panose="020B0604020202020204" pitchFamily="34" charset="0"/>
              </a:rPr>
              <a:t>In general, where there is not a radiator or an aperture, there is a blanket…</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115</a:t>
            </a:fld>
            <a:endParaRPr lang="en-US" altLang="en-US" sz="1200" dirty="0"/>
          </a:p>
        </p:txBody>
      </p:sp>
    </p:spTree>
    <p:extLst>
      <p:ext uri="{BB962C8B-B14F-4D97-AF65-F5344CB8AC3E}">
        <p14:creationId xmlns:p14="http://schemas.microsoft.com/office/powerpoint/2010/main" val="39839455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Heater Zone Determination</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6800"/>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1600" b="1" dirty="0">
                <a:latin typeface="+mn-lt"/>
                <a:cs typeface="Arial" panose="020B0604020202020204" pitchFamily="34" charset="0"/>
              </a:rPr>
              <a:t>With radiators located and sized for the maximum operating temperature and the dissipation with margin, attention is turned to the cold end of the operating range.  With the minimum power and a radiator sized for a hot case, it is likely heater power is needed to remain above cold operating limits</a:t>
            </a:r>
          </a:p>
          <a:p>
            <a:pPr marL="346075" lvl="1" indent="-173038">
              <a:lnSpc>
                <a:spcPct val="110000"/>
              </a:lnSpc>
              <a:spcBef>
                <a:spcPts val="0"/>
              </a:spcBef>
              <a:buFont typeface="Arial" pitchFamily="34" charset="0"/>
              <a:buChar char="•"/>
              <a:defRPr/>
            </a:pPr>
            <a:r>
              <a:rPr lang="en-US" sz="1600" i="1" dirty="0">
                <a:latin typeface="+mn-lt"/>
                <a:cs typeface="Arial" panose="020B0604020202020204" pitchFamily="34" charset="0"/>
              </a:rPr>
              <a:t>Heaters should be sized to ensure that no controlled components fall below the lower operating limit</a:t>
            </a:r>
          </a:p>
          <a:p>
            <a:pPr marL="346075" lvl="1" indent="-173038">
              <a:lnSpc>
                <a:spcPct val="110000"/>
              </a:lnSpc>
              <a:spcBef>
                <a:spcPts val="0"/>
              </a:spcBef>
              <a:buFont typeface="Arial" pitchFamily="34" charset="0"/>
              <a:buChar char="•"/>
              <a:defRPr/>
            </a:pPr>
            <a:r>
              <a:rPr lang="en-US" sz="1600" i="1" dirty="0">
                <a:latin typeface="+mn-lt"/>
                <a:cs typeface="Arial" panose="020B0604020202020204" pitchFamily="34" charset="0"/>
              </a:rPr>
              <a:t>Furthermore, the average power in the worst cold case should not exceed 70% of the heater capacity</a:t>
            </a:r>
          </a:p>
          <a:p>
            <a:pPr marL="346075" lvl="1" indent="-173038">
              <a:lnSpc>
                <a:spcPct val="110000"/>
              </a:lnSpc>
              <a:spcBef>
                <a:spcPts val="0"/>
              </a:spcBef>
              <a:buFont typeface="Arial" pitchFamily="34" charset="0"/>
              <a:buChar char="•"/>
              <a:defRPr/>
            </a:pPr>
            <a:r>
              <a:rPr lang="en-US" sz="1600" i="1" dirty="0">
                <a:latin typeface="+mn-lt"/>
                <a:cs typeface="Arial" panose="020B0604020202020204" pitchFamily="34" charset="0"/>
              </a:rPr>
              <a:t>The control of the heater should also be considered</a:t>
            </a:r>
          </a:p>
          <a:p>
            <a:pPr marL="509588" lvl="1" indent="-163513">
              <a:lnSpc>
                <a:spcPct val="110000"/>
              </a:lnSpc>
              <a:spcBef>
                <a:spcPts val="0"/>
              </a:spcBef>
              <a:buFont typeface="Arial" pitchFamily="34" charset="0"/>
              <a:buChar char="•"/>
              <a:defRPr/>
            </a:pPr>
            <a:r>
              <a:rPr lang="en-US" sz="1400" dirty="0">
                <a:latin typeface="+mn-lt"/>
                <a:cs typeface="Arial" panose="020B0604020202020204" pitchFamily="34" charset="0"/>
              </a:rPr>
              <a:t>Are electronic switches needed (i.e. Flight Software control) or do mechanical thermostats suffice?</a:t>
            </a:r>
          </a:p>
          <a:p>
            <a:pPr marL="509588" lvl="1" indent="-163513">
              <a:lnSpc>
                <a:spcPct val="110000"/>
              </a:lnSpc>
              <a:spcBef>
                <a:spcPts val="0"/>
              </a:spcBef>
              <a:buFont typeface="Arial" pitchFamily="34" charset="0"/>
              <a:buChar char="•"/>
              <a:defRPr/>
            </a:pPr>
            <a:r>
              <a:rPr lang="en-US" sz="1400" dirty="0">
                <a:latin typeface="+mn-lt"/>
                <a:cs typeface="Arial" panose="020B0604020202020204" pitchFamily="34" charset="0"/>
              </a:rPr>
              <a:t>FSW Pros: </a:t>
            </a:r>
            <a:r>
              <a:rPr lang="en-US" sz="1400" dirty="0" err="1">
                <a:latin typeface="+mn-lt"/>
                <a:cs typeface="Arial" panose="020B0604020202020204" pitchFamily="34" charset="0"/>
              </a:rPr>
              <a:t>commandable</a:t>
            </a:r>
            <a:r>
              <a:rPr lang="en-US" sz="1400" dirty="0">
                <a:latin typeface="+mn-lt"/>
                <a:cs typeface="Arial" panose="020B0604020202020204" pitchFamily="34" charset="0"/>
              </a:rPr>
              <a:t> in flight, allows finer control, Cons: finite resource, requires active FSW</a:t>
            </a:r>
          </a:p>
          <a:p>
            <a:pPr marL="509588" lvl="1" indent="-163513">
              <a:lnSpc>
                <a:spcPct val="110000"/>
              </a:lnSpc>
              <a:spcBef>
                <a:spcPts val="0"/>
              </a:spcBef>
              <a:buFont typeface="Arial" pitchFamily="34" charset="0"/>
              <a:buChar char="•"/>
              <a:defRPr/>
            </a:pPr>
            <a:r>
              <a:rPr lang="en-US" sz="1400" dirty="0">
                <a:latin typeface="+mn-lt"/>
                <a:cs typeface="Arial" panose="020B0604020202020204" pitchFamily="34" charset="0"/>
              </a:rPr>
              <a:t>Thermostat Pros: only power feed is needed,  Reliable when used in series, Cons: larger control band (usually 5-7 C between On and Off) </a:t>
            </a:r>
          </a:p>
          <a:p>
            <a:pPr marL="346075" lvl="1" indent="-173038">
              <a:lnSpc>
                <a:spcPct val="110000"/>
              </a:lnSpc>
              <a:spcBef>
                <a:spcPts val="0"/>
              </a:spcBef>
              <a:buFont typeface="Arial" pitchFamily="34" charset="0"/>
              <a:buChar char="•"/>
              <a:defRPr/>
            </a:pPr>
            <a:r>
              <a:rPr lang="en-US" sz="1600" i="1" dirty="0">
                <a:latin typeface="+mn-lt"/>
                <a:cs typeface="Arial" panose="020B0604020202020204" pitchFamily="34" charset="0"/>
              </a:rPr>
              <a:t>For stability control heaters, the control authority should also be robust (i.e. the heater power needed in worst case hot cases should not be near zero)</a:t>
            </a:r>
          </a:p>
          <a:p>
            <a:pPr marL="346075" lvl="1" indent="-173038">
              <a:lnSpc>
                <a:spcPct val="110000"/>
              </a:lnSpc>
              <a:spcBef>
                <a:spcPts val="0"/>
              </a:spcBef>
              <a:buFont typeface="Arial" pitchFamily="34" charset="0"/>
              <a:buChar char="•"/>
              <a:defRPr/>
            </a:pPr>
            <a:r>
              <a:rPr lang="en-US" sz="1600" i="1" dirty="0">
                <a:latin typeface="+mn-lt"/>
                <a:cs typeface="Arial" panose="020B0604020202020204" pitchFamily="34" charset="0"/>
              </a:rPr>
              <a:t>Heater circuits are generally inexpensive enough to implement redundancy (Primary and Redundant sides), even for higher risk posture missions</a:t>
            </a:r>
          </a:p>
          <a:p>
            <a:pPr marL="346075" lvl="1" indent="-173038">
              <a:lnSpc>
                <a:spcPct val="110000"/>
              </a:lnSpc>
              <a:spcBef>
                <a:spcPts val="0"/>
              </a:spcBef>
              <a:buFont typeface="Arial" pitchFamily="34" charset="0"/>
              <a:buChar char="•"/>
              <a:defRPr/>
            </a:pPr>
            <a:r>
              <a:rPr lang="en-US" sz="1600" i="1" dirty="0">
                <a:latin typeface="+mn-lt"/>
                <a:cs typeface="Arial" panose="020B0604020202020204" pitchFamily="34" charset="0"/>
              </a:rPr>
              <a:t>Note that a portion of heater power usage is implicitly included in power budgets</a:t>
            </a:r>
          </a:p>
          <a:p>
            <a:pPr marL="509588" lvl="1" indent="-163513">
              <a:lnSpc>
                <a:spcPct val="110000"/>
              </a:lnSpc>
              <a:spcBef>
                <a:spcPts val="0"/>
              </a:spcBef>
              <a:buFont typeface="Arial" pitchFamily="34" charset="0"/>
              <a:buChar char="•"/>
              <a:defRPr/>
            </a:pPr>
            <a:r>
              <a:rPr lang="en-US" sz="1400" dirty="0">
                <a:latin typeface="+mn-lt"/>
                <a:cs typeface="Arial" panose="020B0604020202020204" pitchFamily="34" charset="0"/>
              </a:rPr>
              <a:t>If the system includes power growth allowance, then the Solar Array already includes power representing the difference between Allocation and Current Best Estimate</a:t>
            </a:r>
          </a:p>
          <a:p>
            <a:pPr marL="509588" lvl="1" indent="-163513">
              <a:lnSpc>
                <a:spcPct val="110000"/>
              </a:lnSpc>
              <a:spcBef>
                <a:spcPts val="0"/>
              </a:spcBef>
              <a:buFont typeface="Arial" pitchFamily="34" charset="0"/>
              <a:buChar char="•"/>
              <a:defRPr/>
            </a:pPr>
            <a:r>
              <a:rPr lang="en-US" sz="1400" dirty="0">
                <a:latin typeface="+mn-lt"/>
                <a:cs typeface="Arial" panose="020B0604020202020204" pitchFamily="34" charset="0"/>
              </a:rPr>
              <a:t>e.g. Component A expects to be 50 W, but the allocation held for Solar Array sizing is 65 W to allow for potential power growth.  Therefore, if the component is off and does not need more than 65 W of heater power, no more demands are placed on the Power Budget</a:t>
            </a:r>
            <a:endParaRPr lang="en-US" sz="1600" i="1" dirty="0">
              <a:latin typeface="+mn-lt"/>
              <a:cs typeface="Arial" panose="020B0604020202020204"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116</a:t>
            </a:fld>
            <a:endParaRPr lang="en-US" altLang="en-US" sz="1200" dirty="0"/>
          </a:p>
        </p:txBody>
      </p:sp>
    </p:spTree>
    <p:extLst>
      <p:ext uri="{BB962C8B-B14F-4D97-AF65-F5344CB8AC3E}">
        <p14:creationId xmlns:p14="http://schemas.microsoft.com/office/powerpoint/2010/main" val="14327038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Thermal Sensor Determination</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6800"/>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1800" b="1" dirty="0">
                <a:latin typeface="+mn-lt"/>
                <a:cs typeface="Arial" panose="020B0604020202020204" pitchFamily="34" charset="0"/>
              </a:rPr>
              <a:t>With radiators and heaters determined, the design is nearing completion.  However, knowledge of the thermal performance during ground testing and flight is crucial and sensor layout is an important step</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For most missions, thermistors are sufficiently accurate for flight telemetry</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However, sometimes Platinum Resistance Thermometers (PRTs) or Silicon Diodes are needed for accuracy at lower temperatures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The need for Primary and Redundant sensors should also be considered.  Like heaters, the implementation of redundancy is usually comparatively inexpensive</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Any sensors used for control (Heater, Cooler) should be identified and communicated with Flight Software as well as the desired control algorithm (Thermostatic, PID, </a:t>
            </a:r>
            <a:r>
              <a:rPr lang="en-US" sz="1800" i="1" dirty="0" err="1">
                <a:latin typeface="+mn-lt"/>
                <a:cs typeface="Arial" panose="020B0604020202020204" pitchFamily="34" charset="0"/>
              </a:rPr>
              <a:t>etc</a:t>
            </a:r>
            <a:r>
              <a:rPr lang="en-US" sz="1800" i="1" dirty="0">
                <a:latin typeface="+mn-lt"/>
                <a:cs typeface="Arial" panose="020B0604020202020204" pitchFamily="34" charset="0"/>
              </a:rPr>
              <a:t>)</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The total number of Flight Sensors should be communicated with Flight Software and the Command and Data Handling groups to ensure display and sufficient readout channels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Thermocouples could be considered for additional ground testing, but are generally not considered reliable enough for flight telemetry</a:t>
            </a:r>
          </a:p>
          <a:p>
            <a:pPr marL="509588" lvl="1" indent="-163513">
              <a:lnSpc>
                <a:spcPct val="110000"/>
              </a:lnSpc>
              <a:spcBef>
                <a:spcPts val="0"/>
              </a:spcBef>
              <a:buFont typeface="Arial" pitchFamily="34" charset="0"/>
              <a:buChar char="•"/>
              <a:defRPr/>
            </a:pPr>
            <a:r>
              <a:rPr lang="en-US" sz="1700" dirty="0">
                <a:latin typeface="+mn-lt"/>
                <a:cs typeface="Arial" panose="020B0604020202020204" pitchFamily="34" charset="0"/>
              </a:rPr>
              <a:t>These may be removed prior to launch or clipped and grounded to prevent EMI issues if accessibility prevents their removal</a:t>
            </a:r>
          </a:p>
          <a:p>
            <a:pPr marL="509588" lvl="1" indent="-163513">
              <a:lnSpc>
                <a:spcPct val="110000"/>
              </a:lnSpc>
              <a:spcBef>
                <a:spcPts val="0"/>
              </a:spcBef>
              <a:buFont typeface="Arial" pitchFamily="34" charset="0"/>
              <a:buChar char="•"/>
              <a:defRPr/>
            </a:pPr>
            <a:r>
              <a:rPr lang="en-US" sz="1700" dirty="0">
                <a:latin typeface="+mn-lt"/>
                <a:cs typeface="Arial" panose="020B0604020202020204" pitchFamily="34" charset="0"/>
              </a:rPr>
              <a:t>With proper planning, the accommodation of test only TCs can be optimized</a:t>
            </a:r>
          </a:p>
          <a:p>
            <a:pPr marL="346075" lvl="1" indent="-173038">
              <a:lnSpc>
                <a:spcPct val="110000"/>
              </a:lnSpc>
              <a:spcBef>
                <a:spcPts val="0"/>
              </a:spcBef>
              <a:buFont typeface="Arial" pitchFamily="34" charset="0"/>
              <a:buChar char="•"/>
              <a:defRPr/>
            </a:pPr>
            <a:endParaRPr lang="en-US" sz="1800" i="1" dirty="0">
              <a:latin typeface="+mn-lt"/>
              <a:cs typeface="Arial" panose="020B0604020202020204"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117</a:t>
            </a:fld>
            <a:endParaRPr lang="en-US" altLang="en-US" sz="1200" dirty="0"/>
          </a:p>
        </p:txBody>
      </p:sp>
    </p:spTree>
    <p:extLst>
      <p:ext uri="{BB962C8B-B14F-4D97-AF65-F5344CB8AC3E}">
        <p14:creationId xmlns:p14="http://schemas.microsoft.com/office/powerpoint/2010/main" val="34517715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Considerations for Thermal Ground Testing</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18675"/>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sz="1800" b="1" dirty="0">
                <a:latin typeface="+mn-lt"/>
                <a:cs typeface="Arial" panose="020B0604020202020204" pitchFamily="34" charset="0"/>
              </a:rPr>
              <a:t>Any thermal design must consider the ability to test on the ground.  This usually falls into one of two types of considerations:</a:t>
            </a:r>
          </a:p>
          <a:p>
            <a:pPr marL="174625" indent="-174625" eaLnBrk="1" hangingPunct="1">
              <a:lnSpc>
                <a:spcPct val="110000"/>
              </a:lnSpc>
              <a:spcBef>
                <a:spcPts val="0"/>
              </a:spcBef>
              <a:buFont typeface="Arial" pitchFamily="34" charset="0"/>
              <a:buChar char="•"/>
              <a:defRPr/>
            </a:pPr>
            <a:r>
              <a:rPr lang="en-US" sz="1800" b="1" dirty="0">
                <a:latin typeface="+mn-lt"/>
                <a:cs typeface="Arial" panose="020B0604020202020204" pitchFamily="34" charset="0"/>
              </a:rPr>
              <a:t>Ability of the Design to be tested</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Does a lack of possible deployed components (Sun Shield, Solar Array) present any problems?</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Are two phase devices able to function?</a:t>
            </a:r>
          </a:p>
          <a:p>
            <a:pPr marL="509588" lvl="2" indent="-163513">
              <a:lnSpc>
                <a:spcPct val="110000"/>
              </a:lnSpc>
              <a:spcBef>
                <a:spcPts val="0"/>
              </a:spcBef>
              <a:buFont typeface="Arial" pitchFamily="34" charset="0"/>
              <a:buChar char="•"/>
              <a:defRPr/>
            </a:pPr>
            <a:r>
              <a:rPr lang="en-US" sz="1600" i="1" dirty="0">
                <a:latin typeface="+mn-lt"/>
                <a:cs typeface="Arial" panose="020B0604020202020204" pitchFamily="34" charset="0"/>
              </a:rPr>
              <a:t>Constant conductance and variable conductance heatpipes must be level or with the Evaporator end of the pipe higher in elevation than the Condenser end (Reflux mode)</a:t>
            </a:r>
          </a:p>
          <a:p>
            <a:pPr marL="509588" lvl="2" indent="-163513">
              <a:lnSpc>
                <a:spcPct val="110000"/>
              </a:lnSpc>
              <a:spcBef>
                <a:spcPts val="0"/>
              </a:spcBef>
              <a:buFont typeface="Arial" pitchFamily="34" charset="0"/>
              <a:buChar char="•"/>
              <a:defRPr/>
            </a:pPr>
            <a:r>
              <a:rPr lang="en-US" sz="1600" i="1" dirty="0">
                <a:latin typeface="+mn-lt"/>
                <a:cs typeface="Arial" panose="020B0604020202020204" pitchFamily="34" charset="0"/>
              </a:rPr>
              <a:t>Are there any effects of gravity on flow through an LHP condenser?</a:t>
            </a:r>
            <a:endParaRPr lang="en-US" sz="1800" b="1" dirty="0">
              <a:latin typeface="+mn-lt"/>
              <a:cs typeface="Arial" panose="020B0604020202020204" pitchFamily="34" charset="0"/>
            </a:endParaRPr>
          </a:p>
          <a:p>
            <a:pPr marL="174625" indent="-174625" eaLnBrk="1" hangingPunct="1">
              <a:lnSpc>
                <a:spcPct val="110000"/>
              </a:lnSpc>
              <a:spcBef>
                <a:spcPts val="0"/>
              </a:spcBef>
              <a:buFont typeface="Arial" pitchFamily="34" charset="0"/>
              <a:buChar char="•"/>
              <a:defRPr/>
            </a:pPr>
            <a:r>
              <a:rPr lang="en-US" sz="1800" b="1" dirty="0">
                <a:latin typeface="+mn-lt"/>
                <a:cs typeface="Arial" panose="020B0604020202020204" pitchFamily="34" charset="0"/>
              </a:rPr>
              <a:t>Capabilities of the Test Facility</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How will the flight thermal environment be simulated?</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Is a chamber shroud enough to represent the environment?</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If not, are heater panels (cooled by radiative views to shroud), </a:t>
            </a:r>
            <a:r>
              <a:rPr lang="en-US" sz="1800" i="1" dirty="0" err="1">
                <a:latin typeface="+mn-lt"/>
                <a:cs typeface="Arial" panose="020B0604020202020204" pitchFamily="34" charset="0"/>
              </a:rPr>
              <a:t>cryo</a:t>
            </a:r>
            <a:r>
              <a:rPr lang="en-US" sz="1800" i="1" dirty="0">
                <a:latin typeface="+mn-lt"/>
                <a:cs typeface="Arial" panose="020B0604020202020204" pitchFamily="34" charset="0"/>
              </a:rPr>
              <a:t> panels (cooled by dedicated cooling lines), and thermal target plates (cooled by a </a:t>
            </a:r>
            <a:r>
              <a:rPr lang="en-US" sz="1800" i="1" dirty="0" err="1">
                <a:latin typeface="+mn-lt"/>
                <a:cs typeface="Arial" panose="020B0604020202020204" pitchFamily="34" charset="0"/>
              </a:rPr>
              <a:t>cryo</a:t>
            </a:r>
            <a:r>
              <a:rPr lang="en-US" sz="1800" i="1" dirty="0">
                <a:latin typeface="+mn-lt"/>
                <a:cs typeface="Arial" panose="020B0604020202020204" pitchFamily="34" charset="0"/>
              </a:rPr>
              <a:t> cooler) needed?</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How many thermal zones need to be simulated in the test?  Is this within the capabilities of the facility?</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Is simulation of solar sources needed or will Infrared heater plates suffice?</a:t>
            </a:r>
          </a:p>
          <a:p>
            <a:pPr marL="346075" lvl="1" indent="-173038">
              <a:lnSpc>
                <a:spcPct val="110000"/>
              </a:lnSpc>
              <a:spcBef>
                <a:spcPts val="0"/>
              </a:spcBef>
              <a:buFont typeface="Arial" pitchFamily="34" charset="0"/>
              <a:buChar char="•"/>
              <a:defRPr/>
            </a:pPr>
            <a:r>
              <a:rPr lang="en-US" sz="1800" i="1" dirty="0">
                <a:latin typeface="+mn-lt"/>
                <a:cs typeface="Arial" panose="020B0604020202020204" pitchFamily="34" charset="0"/>
              </a:rPr>
              <a:t>What additional targets, sources, or equipment is needed for the instruments?</a:t>
            </a:r>
          </a:p>
          <a:p>
            <a:pPr marL="346075" lvl="1" indent="-173038">
              <a:lnSpc>
                <a:spcPct val="110000"/>
              </a:lnSpc>
              <a:spcBef>
                <a:spcPts val="0"/>
              </a:spcBef>
              <a:buFont typeface="Arial" pitchFamily="34" charset="0"/>
              <a:buChar char="•"/>
              <a:defRPr/>
            </a:pPr>
            <a:endParaRPr lang="en-US" sz="1800" i="1" dirty="0">
              <a:latin typeface="+mn-lt"/>
              <a:cs typeface="Arial" panose="020B0604020202020204"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118</a:t>
            </a:fld>
            <a:endParaRPr lang="en-US" altLang="en-US" sz="1200" dirty="0"/>
          </a:p>
        </p:txBody>
      </p:sp>
    </p:spTree>
    <p:extLst>
      <p:ext uri="{BB962C8B-B14F-4D97-AF65-F5344CB8AC3E}">
        <p14:creationId xmlns:p14="http://schemas.microsoft.com/office/powerpoint/2010/main" val="13419836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Early Thermal Design Calculations</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119</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04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 name="Group 264">
            <a:extLst>
              <a:ext uri="{FF2B5EF4-FFF2-40B4-BE49-F238E27FC236}">
                <a16:creationId xmlns:a16="http://schemas.microsoft.com/office/drawing/2014/main" id="{F34FEEDC-2B86-40B4-9914-ADCDFA28D5A7}"/>
              </a:ext>
            </a:extLst>
          </p:cNvPr>
          <p:cNvGrpSpPr>
            <a:grpSpLocks/>
          </p:cNvGrpSpPr>
          <p:nvPr/>
        </p:nvGrpSpPr>
        <p:grpSpPr bwMode="auto">
          <a:xfrm rot="658047">
            <a:off x="1585913" y="1641475"/>
            <a:ext cx="5399087" cy="1582738"/>
            <a:chOff x="3733800" y="1118933"/>
            <a:chExt cx="5399125" cy="1582505"/>
          </a:xfrm>
        </p:grpSpPr>
        <p:cxnSp>
          <p:nvCxnSpPr>
            <p:cNvPr id="266" name="Straight Connector 265">
              <a:extLst>
                <a:ext uri="{FF2B5EF4-FFF2-40B4-BE49-F238E27FC236}">
                  <a16:creationId xmlns:a16="http://schemas.microsoft.com/office/drawing/2014/main" id="{13E19250-32F2-481B-9653-C1C81B2B97B0}"/>
                </a:ext>
              </a:extLst>
            </p:cNvPr>
            <p:cNvCxnSpPr/>
            <p:nvPr/>
          </p:nvCxnSpPr>
          <p:spPr>
            <a:xfrm rot="671718" flipV="1">
              <a:off x="7243866" y="1373201"/>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8112AA37-0526-49DA-BF17-A3F7277788DA}"/>
                </a:ext>
              </a:extLst>
            </p:cNvPr>
            <p:cNvCxnSpPr/>
            <p:nvPr/>
          </p:nvCxnSpPr>
          <p:spPr>
            <a:xfrm rot="671718" flipV="1">
              <a:off x="6615088" y="1385406"/>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0672A41-E58F-4A18-AF96-9E1B71B014AB}"/>
                </a:ext>
              </a:extLst>
            </p:cNvPr>
            <p:cNvCxnSpPr/>
            <p:nvPr/>
          </p:nvCxnSpPr>
          <p:spPr>
            <a:xfrm rot="671718">
              <a:off x="7137274" y="1117789"/>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5A39271-2BFD-4CEF-BC94-3E40654372BA}"/>
                </a:ext>
              </a:extLst>
            </p:cNvPr>
            <p:cNvCxnSpPr/>
            <p:nvPr/>
          </p:nvCxnSpPr>
          <p:spPr>
            <a:xfrm rot="671718">
              <a:off x="7522483" y="1118348"/>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A1F6C36-58D3-44BD-8331-ABB9C2FB8A70}"/>
                </a:ext>
              </a:extLst>
            </p:cNvPr>
            <p:cNvCxnSpPr/>
            <p:nvPr/>
          </p:nvCxnSpPr>
          <p:spPr>
            <a:xfrm rot="671718" flipV="1">
              <a:off x="6661111" y="1760103"/>
              <a:ext cx="547691"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095EF28-9A58-4745-BAEB-FCAB34C14ECF}"/>
                </a:ext>
              </a:extLst>
            </p:cNvPr>
            <p:cNvCxnSpPr/>
            <p:nvPr/>
          </p:nvCxnSpPr>
          <p:spPr>
            <a:xfrm rot="671718" flipV="1">
              <a:off x="6927442" y="1470683"/>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E060123-E766-4D7E-ABDB-0D6745D1F88C}"/>
                </a:ext>
              </a:extLst>
            </p:cNvPr>
            <p:cNvCxnSpPr/>
            <p:nvPr/>
          </p:nvCxnSpPr>
          <p:spPr>
            <a:xfrm rot="671718">
              <a:off x="6606101" y="1837548"/>
              <a:ext cx="68263" cy="41110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9398898-B686-4A8A-8EB2-F9FEAB790DA7}"/>
                </a:ext>
              </a:extLst>
            </p:cNvPr>
            <p:cNvCxnSpPr/>
            <p:nvPr/>
          </p:nvCxnSpPr>
          <p:spPr>
            <a:xfrm rot="671718">
              <a:off x="6843757" y="1548125"/>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39D7D1F9-469F-4D8C-ACE8-789CF33B8A99}"/>
                </a:ext>
              </a:extLst>
            </p:cNvPr>
            <p:cNvSpPr/>
            <p:nvPr/>
          </p:nvSpPr>
          <p:spPr>
            <a:xfrm rot="21429543">
              <a:off x="6570078" y="2264843"/>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5" name="Straight Connector 274">
              <a:extLst>
                <a:ext uri="{FF2B5EF4-FFF2-40B4-BE49-F238E27FC236}">
                  <a16:creationId xmlns:a16="http://schemas.microsoft.com/office/drawing/2014/main" id="{7AFD34E5-902A-4E88-8275-756D9C00D017}"/>
                </a:ext>
              </a:extLst>
            </p:cNvPr>
            <p:cNvCxnSpPr/>
            <p:nvPr/>
          </p:nvCxnSpPr>
          <p:spPr>
            <a:xfrm rot="671718" flipH="1">
              <a:off x="6423929" y="1163899"/>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5E651E6-2A15-4F5F-A434-1C06B6D68DD1}"/>
                </a:ext>
              </a:extLst>
            </p:cNvPr>
            <p:cNvCxnSpPr/>
            <p:nvPr/>
          </p:nvCxnSpPr>
          <p:spPr>
            <a:xfrm rot="1091718" flipH="1">
              <a:off x="7597742" y="1211857"/>
              <a:ext cx="204789" cy="682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9FDCA45-F5DD-41D1-A941-D2D9398AE355}"/>
                </a:ext>
              </a:extLst>
            </p:cNvPr>
            <p:cNvCxnSpPr/>
            <p:nvPr/>
          </p:nvCxnSpPr>
          <p:spPr>
            <a:xfrm rot="671718">
              <a:off x="6288210" y="1245689"/>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82C45775-B857-4338-9772-41703A8A4272}"/>
                </a:ext>
              </a:extLst>
            </p:cNvPr>
            <p:cNvCxnSpPr/>
            <p:nvPr/>
          </p:nvCxnSpPr>
          <p:spPr>
            <a:xfrm rot="671718" flipH="1" flipV="1">
              <a:off x="7684300" y="1240336"/>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230A5DBB-2819-41CC-A7E5-13CE04D5281D}"/>
                </a:ext>
              </a:extLst>
            </p:cNvPr>
            <p:cNvCxnSpPr/>
            <p:nvPr/>
          </p:nvCxnSpPr>
          <p:spPr>
            <a:xfrm rot="671718" flipH="1">
              <a:off x="6443295" y="2422520"/>
              <a:ext cx="1368435"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Rectangle 279">
              <a:extLst>
                <a:ext uri="{FF2B5EF4-FFF2-40B4-BE49-F238E27FC236}">
                  <a16:creationId xmlns:a16="http://schemas.microsoft.com/office/drawing/2014/main" id="{C4843EE1-B12C-4D16-A129-93098B919B45}"/>
                </a:ext>
              </a:extLst>
            </p:cNvPr>
            <p:cNvSpPr/>
            <p:nvPr/>
          </p:nvSpPr>
          <p:spPr>
            <a:xfrm>
              <a:off x="7822768" y="1312298"/>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Moon 280">
              <a:extLst>
                <a:ext uri="{FF2B5EF4-FFF2-40B4-BE49-F238E27FC236}">
                  <a16:creationId xmlns:a16="http://schemas.microsoft.com/office/drawing/2014/main" id="{83F1ED7B-E4DB-4961-8BE9-6AAD423F5EA8}"/>
                </a:ext>
              </a:extLst>
            </p:cNvPr>
            <p:cNvSpPr/>
            <p:nvPr/>
          </p:nvSpPr>
          <p:spPr>
            <a:xfrm rot="2702701">
              <a:off x="8637976" y="1025322"/>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Rectangle 281">
              <a:extLst>
                <a:ext uri="{FF2B5EF4-FFF2-40B4-BE49-F238E27FC236}">
                  <a16:creationId xmlns:a16="http://schemas.microsoft.com/office/drawing/2014/main" id="{12BD387E-07C7-444C-804D-C78634F46637}"/>
                </a:ext>
              </a:extLst>
            </p:cNvPr>
            <p:cNvSpPr/>
            <p:nvPr/>
          </p:nvSpPr>
          <p:spPr>
            <a:xfrm>
              <a:off x="5562000" y="1903942"/>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65" name="Group 169">
              <a:extLst>
                <a:ext uri="{FF2B5EF4-FFF2-40B4-BE49-F238E27FC236}">
                  <a16:creationId xmlns:a16="http://schemas.microsoft.com/office/drawing/2014/main" id="{E0B10916-2EAD-4A86-A4D8-280657DCE5CC}"/>
                </a:ext>
              </a:extLst>
            </p:cNvPr>
            <p:cNvGrpSpPr>
              <a:grpSpLocks/>
            </p:cNvGrpSpPr>
            <p:nvPr/>
          </p:nvGrpSpPr>
          <p:grpSpPr bwMode="auto">
            <a:xfrm>
              <a:off x="3733800" y="1552575"/>
              <a:ext cx="1828800" cy="762000"/>
              <a:chOff x="3810000" y="1066800"/>
              <a:chExt cx="1828800" cy="762000"/>
            </a:xfrm>
          </p:grpSpPr>
          <p:sp>
            <p:nvSpPr>
              <p:cNvPr id="284" name="Rectangle 283">
                <a:extLst>
                  <a:ext uri="{FF2B5EF4-FFF2-40B4-BE49-F238E27FC236}">
                    <a16:creationId xmlns:a16="http://schemas.microsoft.com/office/drawing/2014/main" id="{972615D0-1B56-4FA1-9EAD-B282A9B8A346}"/>
                  </a:ext>
                </a:extLst>
              </p:cNvPr>
              <p:cNvSpPr/>
              <p:nvPr/>
            </p:nvSpPr>
            <p:spPr>
              <a:xfrm>
                <a:off x="5164227" y="105331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Rectangle 284">
                <a:extLst>
                  <a:ext uri="{FF2B5EF4-FFF2-40B4-BE49-F238E27FC236}">
                    <a16:creationId xmlns:a16="http://schemas.microsoft.com/office/drawing/2014/main" id="{AF17D408-27A4-4F67-BDC6-B255A962ACDC}"/>
                  </a:ext>
                </a:extLst>
              </p:cNvPr>
              <p:cNvSpPr/>
              <p:nvPr/>
            </p:nvSpPr>
            <p:spPr>
              <a:xfrm>
                <a:off x="5315862" y="105141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Rectangle 285">
                <a:extLst>
                  <a:ext uri="{FF2B5EF4-FFF2-40B4-BE49-F238E27FC236}">
                    <a16:creationId xmlns:a16="http://schemas.microsoft.com/office/drawing/2014/main" id="{06907741-63E9-4688-991D-136085E84B40}"/>
                  </a:ext>
                </a:extLst>
              </p:cNvPr>
              <p:cNvSpPr/>
              <p:nvPr/>
            </p:nvSpPr>
            <p:spPr>
              <a:xfrm>
                <a:off x="5469660" y="105233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Rectangle 286">
                <a:extLst>
                  <a:ext uri="{FF2B5EF4-FFF2-40B4-BE49-F238E27FC236}">
                    <a16:creationId xmlns:a16="http://schemas.microsoft.com/office/drawing/2014/main" id="{42D11270-9551-44C7-83C9-2C9BBD720733}"/>
                  </a:ext>
                </a:extLst>
              </p:cNvPr>
              <p:cNvSpPr/>
              <p:nvPr/>
            </p:nvSpPr>
            <p:spPr>
              <a:xfrm>
                <a:off x="5166274" y="1206497"/>
                <a:ext cx="152401" cy="1507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Rectangle 287">
                <a:extLst>
                  <a:ext uri="{FF2B5EF4-FFF2-40B4-BE49-F238E27FC236}">
                    <a16:creationId xmlns:a16="http://schemas.microsoft.com/office/drawing/2014/main" id="{8A5E6132-782D-4C40-B89E-93885365D81E}"/>
                  </a:ext>
                </a:extLst>
              </p:cNvPr>
              <p:cNvSpPr/>
              <p:nvPr/>
            </p:nvSpPr>
            <p:spPr>
              <a:xfrm>
                <a:off x="5316501" y="120488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Rectangle 288">
                <a:extLst>
                  <a:ext uri="{FF2B5EF4-FFF2-40B4-BE49-F238E27FC236}">
                    <a16:creationId xmlns:a16="http://schemas.microsoft.com/office/drawing/2014/main" id="{9F1CBF3E-678A-4496-B281-FA6EBB70159D}"/>
                  </a:ext>
                </a:extLst>
              </p:cNvPr>
              <p:cNvSpPr/>
              <p:nvPr/>
            </p:nvSpPr>
            <p:spPr>
              <a:xfrm>
                <a:off x="5468740" y="120611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Rectangle 289">
                <a:extLst>
                  <a:ext uri="{FF2B5EF4-FFF2-40B4-BE49-F238E27FC236}">
                    <a16:creationId xmlns:a16="http://schemas.microsoft.com/office/drawing/2014/main" id="{D988942F-71C0-49BD-9B3C-232B2D6A82E4}"/>
                  </a:ext>
                </a:extLst>
              </p:cNvPr>
              <p:cNvSpPr/>
              <p:nvPr/>
            </p:nvSpPr>
            <p:spPr>
              <a:xfrm>
                <a:off x="5164901" y="135713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Rectangle 290">
                <a:extLst>
                  <a:ext uri="{FF2B5EF4-FFF2-40B4-BE49-F238E27FC236}">
                    <a16:creationId xmlns:a16="http://schemas.microsoft.com/office/drawing/2014/main" id="{B7AEE375-F4E2-42F4-899E-CB7BE3A438EB}"/>
                  </a:ext>
                </a:extLst>
              </p:cNvPr>
              <p:cNvSpPr/>
              <p:nvPr/>
            </p:nvSpPr>
            <p:spPr>
              <a:xfrm>
                <a:off x="5318397" y="135650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Rectangle 291">
                <a:extLst>
                  <a:ext uri="{FF2B5EF4-FFF2-40B4-BE49-F238E27FC236}">
                    <a16:creationId xmlns:a16="http://schemas.microsoft.com/office/drawing/2014/main" id="{A2D23A1D-DD84-4281-AC41-E17B617E1ED6}"/>
                  </a:ext>
                </a:extLst>
              </p:cNvPr>
              <p:cNvSpPr/>
              <p:nvPr/>
            </p:nvSpPr>
            <p:spPr>
              <a:xfrm>
                <a:off x="5469077" y="135802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Rectangle 292">
                <a:extLst>
                  <a:ext uri="{FF2B5EF4-FFF2-40B4-BE49-F238E27FC236}">
                    <a16:creationId xmlns:a16="http://schemas.microsoft.com/office/drawing/2014/main" id="{42B2CE44-4613-4010-B4CA-9249C4CC3B69}"/>
                  </a:ext>
                </a:extLst>
              </p:cNvPr>
              <p:cNvSpPr/>
              <p:nvPr/>
            </p:nvSpPr>
            <p:spPr>
              <a:xfrm>
                <a:off x="5163982" y="151091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Rectangle 293">
                <a:extLst>
                  <a:ext uri="{FF2B5EF4-FFF2-40B4-BE49-F238E27FC236}">
                    <a16:creationId xmlns:a16="http://schemas.microsoft.com/office/drawing/2014/main" id="{2E192106-1653-4D60-9C01-0DE608476CC1}"/>
                  </a:ext>
                </a:extLst>
              </p:cNvPr>
              <p:cNvSpPr/>
              <p:nvPr/>
            </p:nvSpPr>
            <p:spPr>
              <a:xfrm>
                <a:off x="5317477" y="151027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Rectangle 294">
                <a:extLst>
                  <a:ext uri="{FF2B5EF4-FFF2-40B4-BE49-F238E27FC236}">
                    <a16:creationId xmlns:a16="http://schemas.microsoft.com/office/drawing/2014/main" id="{45510C7E-4148-4E4B-A122-F156D1806324}"/>
                  </a:ext>
                </a:extLst>
              </p:cNvPr>
              <p:cNvSpPr/>
              <p:nvPr/>
            </p:nvSpPr>
            <p:spPr>
              <a:xfrm>
                <a:off x="5471275" y="15111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Rectangle 295">
                <a:extLst>
                  <a:ext uri="{FF2B5EF4-FFF2-40B4-BE49-F238E27FC236}">
                    <a16:creationId xmlns:a16="http://schemas.microsoft.com/office/drawing/2014/main" id="{A12FE07F-62DD-423D-A784-DFA70A136C0A}"/>
                  </a:ext>
                </a:extLst>
              </p:cNvPr>
              <p:cNvSpPr/>
              <p:nvPr/>
            </p:nvSpPr>
            <p:spPr>
              <a:xfrm>
                <a:off x="5166482" y="166564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Rectangle 296">
                <a:extLst>
                  <a:ext uri="{FF2B5EF4-FFF2-40B4-BE49-F238E27FC236}">
                    <a16:creationId xmlns:a16="http://schemas.microsoft.com/office/drawing/2014/main" id="{418F24B6-6A4C-4814-9C8A-35663DF3D226}"/>
                  </a:ext>
                </a:extLst>
              </p:cNvPr>
              <p:cNvSpPr/>
              <p:nvPr/>
            </p:nvSpPr>
            <p:spPr>
              <a:xfrm>
                <a:off x="5317815" y="166218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Rectangle 297">
                <a:extLst>
                  <a:ext uri="{FF2B5EF4-FFF2-40B4-BE49-F238E27FC236}">
                    <a16:creationId xmlns:a16="http://schemas.microsoft.com/office/drawing/2014/main" id="{CD6105B1-E86F-4AD5-A7ED-5A800649F118}"/>
                  </a:ext>
                </a:extLst>
              </p:cNvPr>
              <p:cNvSpPr/>
              <p:nvPr/>
            </p:nvSpPr>
            <p:spPr>
              <a:xfrm>
                <a:off x="5469752" y="166185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Rectangle 298">
                <a:extLst>
                  <a:ext uri="{FF2B5EF4-FFF2-40B4-BE49-F238E27FC236}">
                    <a16:creationId xmlns:a16="http://schemas.microsoft.com/office/drawing/2014/main" id="{DE03B4C3-7711-4EEC-B6F3-B5A26913CA36}"/>
                  </a:ext>
                </a:extLst>
              </p:cNvPr>
              <p:cNvSpPr/>
              <p:nvPr/>
            </p:nvSpPr>
            <p:spPr>
              <a:xfrm>
                <a:off x="4704997" y="105337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Rectangle 299">
                <a:extLst>
                  <a:ext uri="{FF2B5EF4-FFF2-40B4-BE49-F238E27FC236}">
                    <a16:creationId xmlns:a16="http://schemas.microsoft.com/office/drawing/2014/main" id="{A78A8CF7-C224-4A31-B6A7-AD8D507CE646}"/>
                  </a:ext>
                </a:extLst>
              </p:cNvPr>
              <p:cNvSpPr/>
              <p:nvPr/>
            </p:nvSpPr>
            <p:spPr>
              <a:xfrm>
                <a:off x="4858780" y="1054138"/>
                <a:ext cx="153988"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Rectangle 300">
                <a:extLst>
                  <a:ext uri="{FF2B5EF4-FFF2-40B4-BE49-F238E27FC236}">
                    <a16:creationId xmlns:a16="http://schemas.microsoft.com/office/drawing/2014/main" id="{3A8C7FFA-808D-45D4-A5AD-2F43C8B0FBB7}"/>
                  </a:ext>
                </a:extLst>
              </p:cNvPr>
              <p:cNvSpPr/>
              <p:nvPr/>
            </p:nvSpPr>
            <p:spPr>
              <a:xfrm>
                <a:off x="5013547" y="105179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Rectangle 301">
                <a:extLst>
                  <a:ext uri="{FF2B5EF4-FFF2-40B4-BE49-F238E27FC236}">
                    <a16:creationId xmlns:a16="http://schemas.microsoft.com/office/drawing/2014/main" id="{AB4A9B98-E142-4A97-8C1B-500D0240E7ED}"/>
                  </a:ext>
                </a:extLst>
              </p:cNvPr>
              <p:cNvSpPr/>
              <p:nvPr/>
            </p:nvSpPr>
            <p:spPr>
              <a:xfrm>
                <a:off x="4710010" y="120437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Rectangle 302">
                <a:extLst>
                  <a:ext uri="{FF2B5EF4-FFF2-40B4-BE49-F238E27FC236}">
                    <a16:creationId xmlns:a16="http://schemas.microsoft.com/office/drawing/2014/main" id="{B65952FB-10B8-496C-A9AD-4CAE86D71D77}"/>
                  </a:ext>
                </a:extLst>
              </p:cNvPr>
              <p:cNvSpPr/>
              <p:nvPr/>
            </p:nvSpPr>
            <p:spPr>
              <a:xfrm>
                <a:off x="4860690" y="120590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Rectangle 303">
                <a:extLst>
                  <a:ext uri="{FF2B5EF4-FFF2-40B4-BE49-F238E27FC236}">
                    <a16:creationId xmlns:a16="http://schemas.microsoft.com/office/drawing/2014/main" id="{95DFC3C4-86B0-4FE0-93C1-2F1A492DBAA0}"/>
                  </a:ext>
                </a:extLst>
              </p:cNvPr>
              <p:cNvSpPr/>
              <p:nvPr/>
            </p:nvSpPr>
            <p:spPr>
              <a:xfrm>
                <a:off x="5012627" y="120556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Rectangle 304">
                <a:extLst>
                  <a:ext uri="{FF2B5EF4-FFF2-40B4-BE49-F238E27FC236}">
                    <a16:creationId xmlns:a16="http://schemas.microsoft.com/office/drawing/2014/main" id="{86F00944-EFFC-48B1-96C5-75A83B3215E1}"/>
                  </a:ext>
                </a:extLst>
              </p:cNvPr>
              <p:cNvSpPr/>
              <p:nvPr/>
            </p:nvSpPr>
            <p:spPr>
              <a:xfrm>
                <a:off x="4710347" y="135629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Rectangle 305">
                <a:extLst>
                  <a:ext uri="{FF2B5EF4-FFF2-40B4-BE49-F238E27FC236}">
                    <a16:creationId xmlns:a16="http://schemas.microsoft.com/office/drawing/2014/main" id="{ACC5C8D9-5C53-466F-BEAF-C6779753F234}"/>
                  </a:ext>
                </a:extLst>
              </p:cNvPr>
              <p:cNvSpPr/>
              <p:nvPr/>
            </p:nvSpPr>
            <p:spPr>
              <a:xfrm>
                <a:off x="4859469" y="135811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Rectangle 306">
                <a:extLst>
                  <a:ext uri="{FF2B5EF4-FFF2-40B4-BE49-F238E27FC236}">
                    <a16:creationId xmlns:a16="http://schemas.microsoft.com/office/drawing/2014/main" id="{5D6BB486-035D-4741-84BE-B92E10F24735}"/>
                  </a:ext>
                </a:extLst>
              </p:cNvPr>
              <p:cNvSpPr/>
              <p:nvPr/>
            </p:nvSpPr>
            <p:spPr>
              <a:xfrm>
                <a:off x="5011104" y="135622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Rectangle 307">
                <a:extLst>
                  <a:ext uri="{FF2B5EF4-FFF2-40B4-BE49-F238E27FC236}">
                    <a16:creationId xmlns:a16="http://schemas.microsoft.com/office/drawing/2014/main" id="{D8FB36B0-F1C8-4E56-B01A-1DCC3697E653}"/>
                  </a:ext>
                </a:extLst>
              </p:cNvPr>
              <p:cNvSpPr/>
              <p:nvPr/>
            </p:nvSpPr>
            <p:spPr>
              <a:xfrm>
                <a:off x="4707568" y="150880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Rectangle 308">
                <a:extLst>
                  <a:ext uri="{FF2B5EF4-FFF2-40B4-BE49-F238E27FC236}">
                    <a16:creationId xmlns:a16="http://schemas.microsoft.com/office/drawing/2014/main" id="{623C0F94-E569-49A0-8110-01CE9EEAB013}"/>
                  </a:ext>
                </a:extLst>
              </p:cNvPr>
              <p:cNvSpPr/>
              <p:nvPr/>
            </p:nvSpPr>
            <p:spPr>
              <a:xfrm>
                <a:off x="4861515" y="1511301"/>
                <a:ext cx="152401" cy="15079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Rectangle 309">
                <a:extLst>
                  <a:ext uri="{FF2B5EF4-FFF2-40B4-BE49-F238E27FC236}">
                    <a16:creationId xmlns:a16="http://schemas.microsoft.com/office/drawing/2014/main" id="{E54BF383-D551-4FBE-B009-91F58A880B81}"/>
                  </a:ext>
                </a:extLst>
              </p:cNvPr>
              <p:cNvSpPr/>
              <p:nvPr/>
            </p:nvSpPr>
            <p:spPr>
              <a:xfrm>
                <a:off x="5013301" y="150939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Rectangle 310">
                <a:extLst>
                  <a:ext uri="{FF2B5EF4-FFF2-40B4-BE49-F238E27FC236}">
                    <a16:creationId xmlns:a16="http://schemas.microsoft.com/office/drawing/2014/main" id="{6E1093A0-1D2D-48C3-BD11-513950002AEB}"/>
                  </a:ext>
                </a:extLst>
              </p:cNvPr>
              <p:cNvSpPr/>
              <p:nvPr/>
            </p:nvSpPr>
            <p:spPr>
              <a:xfrm>
                <a:off x="4708207" y="166228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Rectangle 311">
                <a:extLst>
                  <a:ext uri="{FF2B5EF4-FFF2-40B4-BE49-F238E27FC236}">
                    <a16:creationId xmlns:a16="http://schemas.microsoft.com/office/drawing/2014/main" id="{1A2F54CE-0B6E-4349-A68F-D662790A0112}"/>
                  </a:ext>
                </a:extLst>
              </p:cNvPr>
              <p:cNvSpPr/>
              <p:nvPr/>
            </p:nvSpPr>
            <p:spPr>
              <a:xfrm>
                <a:off x="4860144" y="166194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Rectangle 312">
                <a:extLst>
                  <a:ext uri="{FF2B5EF4-FFF2-40B4-BE49-F238E27FC236}">
                    <a16:creationId xmlns:a16="http://schemas.microsoft.com/office/drawing/2014/main" id="{64BC11CF-AF7C-413C-809B-3E4BB7230A22}"/>
                  </a:ext>
                </a:extLst>
              </p:cNvPr>
              <p:cNvSpPr/>
              <p:nvPr/>
            </p:nvSpPr>
            <p:spPr>
              <a:xfrm>
                <a:off x="5015198" y="166100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Rectangle 313">
                <a:extLst>
                  <a:ext uri="{FF2B5EF4-FFF2-40B4-BE49-F238E27FC236}">
                    <a16:creationId xmlns:a16="http://schemas.microsoft.com/office/drawing/2014/main" id="{D24F93B5-41F8-4323-B4D1-9E0A5D913F72}"/>
                  </a:ext>
                </a:extLst>
              </p:cNvPr>
              <p:cNvSpPr/>
              <p:nvPr/>
            </p:nvSpPr>
            <p:spPr>
              <a:xfrm>
                <a:off x="4250896" y="1055651"/>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Rectangle 314">
                <a:extLst>
                  <a:ext uri="{FF2B5EF4-FFF2-40B4-BE49-F238E27FC236}">
                    <a16:creationId xmlns:a16="http://schemas.microsoft.com/office/drawing/2014/main" id="{CDDA92E7-3085-4125-BDC6-2B5395A59890}"/>
                  </a:ext>
                </a:extLst>
              </p:cNvPr>
              <p:cNvSpPr/>
              <p:nvPr/>
            </p:nvSpPr>
            <p:spPr>
              <a:xfrm>
                <a:off x="4402380" y="105218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Rectangle 315">
                <a:extLst>
                  <a:ext uri="{FF2B5EF4-FFF2-40B4-BE49-F238E27FC236}">
                    <a16:creationId xmlns:a16="http://schemas.microsoft.com/office/drawing/2014/main" id="{4D668366-3F2A-492E-A903-2AF321015B22}"/>
                  </a:ext>
                </a:extLst>
              </p:cNvPr>
              <p:cNvSpPr/>
              <p:nvPr/>
            </p:nvSpPr>
            <p:spPr>
              <a:xfrm>
                <a:off x="4554770" y="1054977"/>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Rectangle 316">
                <a:extLst>
                  <a:ext uri="{FF2B5EF4-FFF2-40B4-BE49-F238E27FC236}">
                    <a16:creationId xmlns:a16="http://schemas.microsoft.com/office/drawing/2014/main" id="{121C744A-E46E-43F7-B5E5-CDC55CDAF08C}"/>
                  </a:ext>
                </a:extLst>
              </p:cNvPr>
              <p:cNvSpPr/>
              <p:nvPr/>
            </p:nvSpPr>
            <p:spPr>
              <a:xfrm>
                <a:off x="4251082" y="12059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Rectangle 317">
                <a:extLst>
                  <a:ext uri="{FF2B5EF4-FFF2-40B4-BE49-F238E27FC236}">
                    <a16:creationId xmlns:a16="http://schemas.microsoft.com/office/drawing/2014/main" id="{82A84BD6-CF15-4C37-8AB6-4D790091B532}"/>
                  </a:ext>
                </a:extLst>
              </p:cNvPr>
              <p:cNvSpPr/>
              <p:nvPr/>
            </p:nvSpPr>
            <p:spPr>
              <a:xfrm>
                <a:off x="4402415" y="1202539"/>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Rectangle 318">
                <a:extLst>
                  <a:ext uri="{FF2B5EF4-FFF2-40B4-BE49-F238E27FC236}">
                    <a16:creationId xmlns:a16="http://schemas.microsoft.com/office/drawing/2014/main" id="{C9A721E9-FC56-497C-AFAE-9A6A9CF50F2A}"/>
                  </a:ext>
                </a:extLst>
              </p:cNvPr>
              <p:cNvSpPr/>
              <p:nvPr/>
            </p:nvSpPr>
            <p:spPr>
              <a:xfrm>
                <a:off x="4556816" y="12065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Rectangle 319">
                <a:extLst>
                  <a:ext uri="{FF2B5EF4-FFF2-40B4-BE49-F238E27FC236}">
                    <a16:creationId xmlns:a16="http://schemas.microsoft.com/office/drawing/2014/main" id="{50AE6BA2-129D-4B57-94C6-E0922C6075A5}"/>
                  </a:ext>
                </a:extLst>
              </p:cNvPr>
              <p:cNvSpPr/>
              <p:nvPr/>
            </p:nvSpPr>
            <p:spPr>
              <a:xfrm>
                <a:off x="4251570" y="1359479"/>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Rectangle 320">
                <a:extLst>
                  <a:ext uri="{FF2B5EF4-FFF2-40B4-BE49-F238E27FC236}">
                    <a16:creationId xmlns:a16="http://schemas.microsoft.com/office/drawing/2014/main" id="{D1BCFDB3-400C-4D3F-95E8-649D96A24253}"/>
                  </a:ext>
                </a:extLst>
              </p:cNvPr>
              <p:cNvSpPr/>
              <p:nvPr/>
            </p:nvSpPr>
            <p:spPr>
              <a:xfrm>
                <a:off x="4400239" y="135817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Rectangle 321">
                <a:extLst>
                  <a:ext uri="{FF2B5EF4-FFF2-40B4-BE49-F238E27FC236}">
                    <a16:creationId xmlns:a16="http://schemas.microsoft.com/office/drawing/2014/main" id="{3A1D9A9D-6E2F-4681-B868-548602CC174D}"/>
                  </a:ext>
                </a:extLst>
              </p:cNvPr>
              <p:cNvSpPr/>
              <p:nvPr/>
            </p:nvSpPr>
            <p:spPr>
              <a:xfrm>
                <a:off x="4555444" y="1358804"/>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Rectangle 322">
                <a:extLst>
                  <a:ext uri="{FF2B5EF4-FFF2-40B4-BE49-F238E27FC236}">
                    <a16:creationId xmlns:a16="http://schemas.microsoft.com/office/drawing/2014/main" id="{D477B366-77E2-4FD9-B42B-45706F9509BD}"/>
                  </a:ext>
                </a:extLst>
              </p:cNvPr>
              <p:cNvSpPr/>
              <p:nvPr/>
            </p:nvSpPr>
            <p:spPr>
              <a:xfrm>
                <a:off x="4252361" y="151293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Rectangle 323">
                <a:extLst>
                  <a:ext uri="{FF2B5EF4-FFF2-40B4-BE49-F238E27FC236}">
                    <a16:creationId xmlns:a16="http://schemas.microsoft.com/office/drawing/2014/main" id="{2FE8024C-EEB2-4CC9-A00E-FFF90A2E1B07}"/>
                  </a:ext>
                </a:extLst>
              </p:cNvPr>
              <p:cNvSpPr/>
              <p:nvPr/>
            </p:nvSpPr>
            <p:spPr>
              <a:xfrm>
                <a:off x="4403391" y="150792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Rectangle 324">
                <a:extLst>
                  <a:ext uri="{FF2B5EF4-FFF2-40B4-BE49-F238E27FC236}">
                    <a16:creationId xmlns:a16="http://schemas.microsoft.com/office/drawing/2014/main" id="{BDEE626C-D8C5-4157-9185-E984E9517252}"/>
                  </a:ext>
                </a:extLst>
              </p:cNvPr>
              <p:cNvSpPr/>
              <p:nvPr/>
            </p:nvSpPr>
            <p:spPr>
              <a:xfrm>
                <a:off x="4555932" y="151070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Rectangle 325">
                <a:extLst>
                  <a:ext uri="{FF2B5EF4-FFF2-40B4-BE49-F238E27FC236}">
                    <a16:creationId xmlns:a16="http://schemas.microsoft.com/office/drawing/2014/main" id="{D41AFE5C-374E-45CF-9DBD-6A9BD63EF3A1}"/>
                  </a:ext>
                </a:extLst>
              </p:cNvPr>
              <p:cNvSpPr/>
              <p:nvPr/>
            </p:nvSpPr>
            <p:spPr>
              <a:xfrm>
                <a:off x="4250837" y="166359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Rectangle 326">
                <a:extLst>
                  <a:ext uri="{FF2B5EF4-FFF2-40B4-BE49-F238E27FC236}">
                    <a16:creationId xmlns:a16="http://schemas.microsoft.com/office/drawing/2014/main" id="{D7A4DB2F-254C-4323-B996-297E7D28030D}"/>
                  </a:ext>
                </a:extLst>
              </p:cNvPr>
              <p:cNvSpPr/>
              <p:nvPr/>
            </p:nvSpPr>
            <p:spPr>
              <a:xfrm>
                <a:off x="4405589" y="166109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Rectangle 327">
                <a:extLst>
                  <a:ext uri="{FF2B5EF4-FFF2-40B4-BE49-F238E27FC236}">
                    <a16:creationId xmlns:a16="http://schemas.microsoft.com/office/drawing/2014/main" id="{3667436D-FC0C-4FC6-9669-AD1C3955CD94}"/>
                  </a:ext>
                </a:extLst>
              </p:cNvPr>
              <p:cNvSpPr/>
              <p:nvPr/>
            </p:nvSpPr>
            <p:spPr>
              <a:xfrm>
                <a:off x="4556572" y="1664176"/>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Rectangle 328">
                <a:extLst>
                  <a:ext uri="{FF2B5EF4-FFF2-40B4-BE49-F238E27FC236}">
                    <a16:creationId xmlns:a16="http://schemas.microsoft.com/office/drawing/2014/main" id="{67577103-90AE-4668-94A2-509459DD8F42}"/>
                  </a:ext>
                </a:extLst>
              </p:cNvPr>
              <p:cNvSpPr/>
              <p:nvPr/>
            </p:nvSpPr>
            <p:spPr>
              <a:xfrm>
                <a:off x="3796190" y="105323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Rectangle 329">
                <a:extLst>
                  <a:ext uri="{FF2B5EF4-FFF2-40B4-BE49-F238E27FC236}">
                    <a16:creationId xmlns:a16="http://schemas.microsoft.com/office/drawing/2014/main" id="{81388FBC-E998-440B-821E-66DFBF6BA0B6}"/>
                  </a:ext>
                </a:extLst>
              </p:cNvPr>
              <p:cNvSpPr/>
              <p:nvPr/>
            </p:nvSpPr>
            <p:spPr>
              <a:xfrm>
                <a:off x="3946871" y="1054753"/>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Rectangle 330">
                <a:extLst>
                  <a:ext uri="{FF2B5EF4-FFF2-40B4-BE49-F238E27FC236}">
                    <a16:creationId xmlns:a16="http://schemas.microsoft.com/office/drawing/2014/main" id="{E365CBA2-BE30-42BE-BF76-B0F2EF044362}"/>
                  </a:ext>
                </a:extLst>
              </p:cNvPr>
              <p:cNvSpPr/>
              <p:nvPr/>
            </p:nvSpPr>
            <p:spPr>
              <a:xfrm>
                <a:off x="4095087" y="105190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Rectangle 331">
                <a:extLst>
                  <a:ext uri="{FF2B5EF4-FFF2-40B4-BE49-F238E27FC236}">
                    <a16:creationId xmlns:a16="http://schemas.microsoft.com/office/drawing/2014/main" id="{25C9CC4C-5672-47AA-A0F1-BC81274CBAE3}"/>
                  </a:ext>
                </a:extLst>
              </p:cNvPr>
              <p:cNvSpPr/>
              <p:nvPr/>
            </p:nvSpPr>
            <p:spPr>
              <a:xfrm>
                <a:off x="3792806" y="120263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Rectangle 332">
                <a:extLst>
                  <a:ext uri="{FF2B5EF4-FFF2-40B4-BE49-F238E27FC236}">
                    <a16:creationId xmlns:a16="http://schemas.microsoft.com/office/drawing/2014/main" id="{E504C3BC-9167-43BC-9C4B-194BD8E861F3}"/>
                  </a:ext>
                </a:extLst>
              </p:cNvPr>
              <p:cNvSpPr/>
              <p:nvPr/>
            </p:nvSpPr>
            <p:spPr>
              <a:xfrm>
                <a:off x="3947208" y="120666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Rectangle 333">
                <a:extLst>
                  <a:ext uri="{FF2B5EF4-FFF2-40B4-BE49-F238E27FC236}">
                    <a16:creationId xmlns:a16="http://schemas.microsoft.com/office/drawing/2014/main" id="{026FCA4A-4AE8-43BB-BDE1-F26F7788AC5D}"/>
                  </a:ext>
                </a:extLst>
              </p:cNvPr>
              <p:cNvSpPr/>
              <p:nvPr/>
            </p:nvSpPr>
            <p:spPr>
              <a:xfrm>
                <a:off x="4098843" y="1204771"/>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Rectangle 334">
                <a:extLst>
                  <a:ext uri="{FF2B5EF4-FFF2-40B4-BE49-F238E27FC236}">
                    <a16:creationId xmlns:a16="http://schemas.microsoft.com/office/drawing/2014/main" id="{A0B85A30-C91D-47D1-B1F9-81B390E405E7}"/>
                  </a:ext>
                </a:extLst>
              </p:cNvPr>
              <p:cNvSpPr/>
              <p:nvPr/>
            </p:nvSpPr>
            <p:spPr>
              <a:xfrm>
                <a:off x="3790328" y="135670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Rectangle 335">
                <a:extLst>
                  <a:ext uri="{FF2B5EF4-FFF2-40B4-BE49-F238E27FC236}">
                    <a16:creationId xmlns:a16="http://schemas.microsoft.com/office/drawing/2014/main" id="{AB53855C-0B33-4153-8C6E-9F900EC972D0}"/>
                  </a:ext>
                </a:extLst>
              </p:cNvPr>
              <p:cNvSpPr/>
              <p:nvPr/>
            </p:nvSpPr>
            <p:spPr>
              <a:xfrm>
                <a:off x="3944579" y="1360757"/>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Rectangle 336">
                <a:extLst>
                  <a:ext uri="{FF2B5EF4-FFF2-40B4-BE49-F238E27FC236}">
                    <a16:creationId xmlns:a16="http://schemas.microsoft.com/office/drawing/2014/main" id="{06DB79B7-6A6E-4EAA-9011-7A5A9DB23653}"/>
                  </a:ext>
                </a:extLst>
              </p:cNvPr>
              <p:cNvSpPr/>
              <p:nvPr/>
            </p:nvSpPr>
            <p:spPr>
              <a:xfrm>
                <a:off x="4099180" y="135668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Rectangle 337">
                <a:extLst>
                  <a:ext uri="{FF2B5EF4-FFF2-40B4-BE49-F238E27FC236}">
                    <a16:creationId xmlns:a16="http://schemas.microsoft.com/office/drawing/2014/main" id="{8E8F2134-ADB7-4C49-A47F-116EC8493AC4}"/>
                  </a:ext>
                </a:extLst>
              </p:cNvPr>
              <p:cNvSpPr/>
              <p:nvPr/>
            </p:nvSpPr>
            <p:spPr>
              <a:xfrm>
                <a:off x="3794084" y="15095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Rectangle 338">
                <a:extLst>
                  <a:ext uri="{FF2B5EF4-FFF2-40B4-BE49-F238E27FC236}">
                    <a16:creationId xmlns:a16="http://schemas.microsoft.com/office/drawing/2014/main" id="{5BB8D024-9A2B-4B67-960D-29362A8DFE86}"/>
                  </a:ext>
                </a:extLst>
              </p:cNvPr>
              <p:cNvSpPr/>
              <p:nvPr/>
            </p:nvSpPr>
            <p:spPr>
              <a:xfrm>
                <a:off x="3944766" y="1511098"/>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Rectangle 339">
                <a:extLst>
                  <a:ext uri="{FF2B5EF4-FFF2-40B4-BE49-F238E27FC236}">
                    <a16:creationId xmlns:a16="http://schemas.microsoft.com/office/drawing/2014/main" id="{172A5C5A-AAA1-47B1-A007-B612534D6E70}"/>
                  </a:ext>
                </a:extLst>
              </p:cNvPr>
              <p:cNvSpPr/>
              <p:nvPr/>
            </p:nvSpPr>
            <p:spPr>
              <a:xfrm>
                <a:off x="4097657" y="150734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Rectangle 340">
                <a:extLst>
                  <a:ext uri="{FF2B5EF4-FFF2-40B4-BE49-F238E27FC236}">
                    <a16:creationId xmlns:a16="http://schemas.microsoft.com/office/drawing/2014/main" id="{91589FB4-C07C-4C69-B377-2100A7CA3946}"/>
                  </a:ext>
                </a:extLst>
              </p:cNvPr>
              <p:cNvSpPr/>
              <p:nvPr/>
            </p:nvSpPr>
            <p:spPr>
              <a:xfrm>
                <a:off x="3792562" y="166023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Rectangle 341">
                <a:extLst>
                  <a:ext uri="{FF2B5EF4-FFF2-40B4-BE49-F238E27FC236}">
                    <a16:creationId xmlns:a16="http://schemas.microsoft.com/office/drawing/2014/main" id="{9E689975-3312-48D3-A261-DF1D5E09B18B}"/>
                  </a:ext>
                </a:extLst>
              </p:cNvPr>
              <p:cNvSpPr/>
              <p:nvPr/>
            </p:nvSpPr>
            <p:spPr>
              <a:xfrm>
                <a:off x="3946812" y="1664282"/>
                <a:ext cx="152401" cy="15079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Rectangle 342">
                <a:extLst>
                  <a:ext uri="{FF2B5EF4-FFF2-40B4-BE49-F238E27FC236}">
                    <a16:creationId xmlns:a16="http://schemas.microsoft.com/office/drawing/2014/main" id="{8918CC13-0B62-4834-B9B4-0569DA49EE92}"/>
                  </a:ext>
                </a:extLst>
              </p:cNvPr>
              <p:cNvSpPr/>
              <p:nvPr/>
            </p:nvSpPr>
            <p:spPr>
              <a:xfrm>
                <a:off x="4097040" y="1662674"/>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83" name="TextBox 37">
            <a:extLst>
              <a:ext uri="{FF2B5EF4-FFF2-40B4-BE49-F238E27FC236}">
                <a16:creationId xmlns:a16="http://schemas.microsoft.com/office/drawing/2014/main" id="{7D25E6B8-F4DD-4AF8-83E6-B541FC388643}"/>
              </a:ext>
            </a:extLst>
          </p:cNvPr>
          <p:cNvSpPr txBox="1">
            <a:spLocks noChangeArrowheads="1"/>
          </p:cNvSpPr>
          <p:nvPr/>
        </p:nvSpPr>
        <p:spPr bwMode="auto">
          <a:xfrm>
            <a:off x="0" y="10668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Propulsion </a:t>
            </a:r>
            <a:r>
              <a:rPr lang="en-US" altLang="en-US" sz="2400" i="1" dirty="0">
                <a:solidFill>
                  <a:srgbClr val="0B3D91"/>
                </a:solidFill>
                <a:latin typeface="Calibri" panose="020F0502020204030204" pitchFamily="34" charset="0"/>
              </a:rPr>
              <a:t>– make sure we are in the right orbit</a:t>
            </a:r>
          </a:p>
        </p:txBody>
      </p:sp>
      <p:sp>
        <p:nvSpPr>
          <p:cNvPr id="86" name="Slide Number Placeholder 1">
            <a:extLst>
              <a:ext uri="{FF2B5EF4-FFF2-40B4-BE49-F238E27FC236}">
                <a16:creationId xmlns:a16="http://schemas.microsoft.com/office/drawing/2014/main" id="{1361253E-A123-4AEC-A0D1-C7767A8C8C5D}"/>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12</a:t>
            </a:fld>
            <a:endParaRPr lang="en-US" altLang="en-US" sz="1200" dirty="0"/>
          </a:p>
        </p:txBody>
      </p:sp>
      <p:sp>
        <p:nvSpPr>
          <p:cNvPr id="87" name="TextBox 10">
            <a:extLst>
              <a:ext uri="{FF2B5EF4-FFF2-40B4-BE49-F238E27FC236}">
                <a16:creationId xmlns:a16="http://schemas.microsoft.com/office/drawing/2014/main" id="{7749D357-9C87-4A3B-94E2-4F0F17D953B3}"/>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26802108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87CC173-3355-42D7-A444-5710E347359C}"/>
              </a:ext>
            </a:extLst>
          </p:cNvPr>
          <p:cNvSpPr txBox="1">
            <a:spLocks noChangeArrowheads="1"/>
          </p:cNvSpPr>
          <p:nvPr/>
        </p:nvSpPr>
        <p:spPr bwMode="auto">
          <a:xfrm>
            <a:off x="228600" y="1143000"/>
            <a:ext cx="8839200" cy="5232202"/>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i="1" dirty="0">
                <a:solidFill>
                  <a:srgbClr val="0B3D91"/>
                </a:solidFill>
                <a:latin typeface="Calibri" pitchFamily="34" charset="0"/>
              </a:rPr>
              <a:t>To begin, the power dissipation and component limits must be known</a:t>
            </a:r>
          </a:p>
          <a:p>
            <a:pPr marL="174625" indent="-174625" eaLnBrk="1" hangingPunct="1">
              <a:buFont typeface="Arial" pitchFamily="34" charset="0"/>
              <a:buChar char="•"/>
              <a:defRPr/>
            </a:pPr>
            <a:r>
              <a:rPr lang="en-US" i="1" dirty="0">
                <a:solidFill>
                  <a:srgbClr val="0B3D91"/>
                </a:solidFill>
                <a:latin typeface="Calibri" pitchFamily="34" charset="0"/>
              </a:rPr>
              <a:t>Estimate </a:t>
            </a:r>
            <a:r>
              <a:rPr lang="en-US" i="1" dirty="0" err="1">
                <a:solidFill>
                  <a:srgbClr val="0B3D91"/>
                </a:solidFill>
                <a:latin typeface="Calibri" pitchFamily="34" charset="0"/>
              </a:rPr>
              <a:t>T</a:t>
            </a:r>
            <a:r>
              <a:rPr lang="en-US" i="1" baseline="-25000" dirty="0" err="1">
                <a:solidFill>
                  <a:srgbClr val="0B3D91"/>
                </a:solidFill>
                <a:latin typeface="Calibri" pitchFamily="34" charset="0"/>
              </a:rPr>
              <a:t>Rad</a:t>
            </a:r>
            <a:r>
              <a:rPr lang="en-US" i="1" dirty="0">
                <a:solidFill>
                  <a:srgbClr val="0B3D91"/>
                </a:solidFill>
                <a:latin typeface="Calibri" pitchFamily="34" charset="0"/>
              </a:rPr>
              <a:t> based on degrading factors such as: required margin (5 K), a Transport resistance (e.g. </a:t>
            </a:r>
            <a:r>
              <a:rPr lang="en-US" i="1" dirty="0">
                <a:solidFill>
                  <a:srgbClr val="0B3D91"/>
                </a:solidFill>
                <a:latin typeface="Symbol" panose="05050102010706020507" pitchFamily="18" charset="2"/>
              </a:rPr>
              <a:t>D</a:t>
            </a:r>
            <a:r>
              <a:rPr lang="en-US" i="1" dirty="0">
                <a:solidFill>
                  <a:srgbClr val="0B3D91"/>
                </a:solidFill>
                <a:latin typeface="Calibri" pitchFamily="34" charset="0"/>
              </a:rPr>
              <a:t>T from a strap), and radiator inefficiency</a:t>
            </a:r>
          </a:p>
          <a:p>
            <a:pPr marL="346075" lvl="1" indent="-174625">
              <a:buFont typeface="Calibri" panose="020F0502020204030204" pitchFamily="34" charset="0"/>
              <a:buChar char="-"/>
              <a:defRPr/>
            </a:pPr>
            <a:r>
              <a:rPr lang="en-US" sz="1600" i="1" dirty="0">
                <a:solidFill>
                  <a:srgbClr val="0B3D91"/>
                </a:solidFill>
                <a:latin typeface="Calibri" pitchFamily="34" charset="0"/>
              </a:rPr>
              <a:t>If a radiator is larger than the footprint of the heat source, then there is likely to be a gradient as heat conducts in plane away from the source and radiates to space to points on the radiator further away from the footprint of the source</a:t>
            </a:r>
          </a:p>
          <a:p>
            <a:pPr marL="346075" lvl="1" indent="-174625">
              <a:buFont typeface="Calibri" panose="020F0502020204030204" pitchFamily="34" charset="0"/>
              <a:buChar char="-"/>
              <a:defRPr/>
            </a:pPr>
            <a:r>
              <a:rPr lang="en-US" sz="1600" i="1" dirty="0">
                <a:solidFill>
                  <a:srgbClr val="0B3D91"/>
                </a:solidFill>
                <a:latin typeface="Calibri" pitchFamily="34" charset="0"/>
              </a:rPr>
              <a:t>The efficiency may be estimated by the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avg</a:t>
            </a:r>
            <a:r>
              <a:rPr lang="en-US" sz="1600" i="1" baseline="-25000" dirty="0">
                <a:solidFill>
                  <a:srgbClr val="0B3D91"/>
                </a:solidFill>
                <a:latin typeface="Calibri" pitchFamily="34" charset="0"/>
              </a:rPr>
              <a:t> </a:t>
            </a:r>
            <a:r>
              <a:rPr lang="en-US" sz="1600" i="1" dirty="0">
                <a:solidFill>
                  <a:srgbClr val="0B3D91"/>
                </a:solidFill>
                <a:latin typeface="Calibri" pitchFamily="34" charset="0"/>
              </a:rPr>
              <a:t>/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max</a:t>
            </a:r>
            <a:r>
              <a:rPr lang="en-US" sz="1600" i="1" dirty="0">
                <a:solidFill>
                  <a:srgbClr val="0B3D91"/>
                </a:solidFill>
                <a:latin typeface="Calibri" pitchFamily="34" charset="0"/>
              </a:rPr>
              <a:t>)</a:t>
            </a:r>
            <a:r>
              <a:rPr lang="en-US" sz="1600" i="1" baseline="30000" dirty="0">
                <a:solidFill>
                  <a:srgbClr val="0B3D91"/>
                </a:solidFill>
                <a:latin typeface="Calibri" pitchFamily="34" charset="0"/>
              </a:rPr>
              <a:t>4 </a:t>
            </a:r>
            <a:r>
              <a:rPr lang="en-US" sz="1600" i="1" dirty="0">
                <a:solidFill>
                  <a:srgbClr val="0B3D91"/>
                </a:solidFill>
                <a:latin typeface="Calibri" pitchFamily="34" charset="0"/>
              </a:rPr>
              <a:t>where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max</a:t>
            </a:r>
            <a:r>
              <a:rPr lang="en-US" sz="1600" i="1" dirty="0">
                <a:solidFill>
                  <a:srgbClr val="0B3D91"/>
                </a:solidFill>
                <a:latin typeface="Calibri" pitchFamily="34" charset="0"/>
              </a:rPr>
              <a:t> represents the temperature at the input to the radiator and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avg</a:t>
            </a:r>
            <a:r>
              <a:rPr lang="en-US" sz="1600" i="1" dirty="0">
                <a:solidFill>
                  <a:srgbClr val="0B3D91"/>
                </a:solidFill>
                <a:latin typeface="Calibri" pitchFamily="34" charset="0"/>
              </a:rPr>
              <a:t> represents the average radiator temperature.  Ideally, this number sound be relatively high (80-90%) or it may be necessary to make the radiator thicker or add spreader heat pipes</a:t>
            </a:r>
          </a:p>
          <a:p>
            <a:pPr marL="346075" lvl="1" indent="-174625">
              <a:buFont typeface="Calibri" panose="020F0502020204030204" pitchFamily="34" charset="0"/>
              <a:buChar char="-"/>
              <a:defRPr/>
            </a:pPr>
            <a:r>
              <a:rPr lang="en-US" sz="1600" i="1" dirty="0">
                <a:solidFill>
                  <a:srgbClr val="0B3D91"/>
                </a:solidFill>
                <a:latin typeface="Calibri" pitchFamily="34" charset="0"/>
              </a:rPr>
              <a:t>For example, assuming a 40°C limit, holding 5°C of margin, assuming a 3°C </a:t>
            </a:r>
            <a:r>
              <a:rPr lang="en-US" sz="1600" i="1" dirty="0">
                <a:solidFill>
                  <a:srgbClr val="0B3D91"/>
                </a:solidFill>
                <a:latin typeface="Symbol" panose="05050102010706020507" pitchFamily="18" charset="2"/>
              </a:rPr>
              <a:t>D</a:t>
            </a:r>
            <a:r>
              <a:rPr lang="en-US" sz="1600" i="1" dirty="0">
                <a:solidFill>
                  <a:srgbClr val="0B3D91"/>
                </a:solidFill>
                <a:latin typeface="Calibri" pitchFamily="34" charset="0"/>
              </a:rPr>
              <a:t>T from the transport, and a radiator efficiency of 85% yields: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Rad</a:t>
            </a:r>
            <a:r>
              <a:rPr lang="en-US" sz="1600" i="1" dirty="0">
                <a:solidFill>
                  <a:srgbClr val="0B3D91"/>
                </a:solidFill>
                <a:latin typeface="Calibri" pitchFamily="34" charset="0"/>
              </a:rPr>
              <a:t> = 19.85°C – remember to convert to K for the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avg</a:t>
            </a:r>
            <a:r>
              <a:rPr lang="en-US" sz="1600" i="1" baseline="-25000" dirty="0">
                <a:solidFill>
                  <a:srgbClr val="0B3D91"/>
                </a:solidFill>
                <a:latin typeface="Calibri" pitchFamily="34" charset="0"/>
              </a:rPr>
              <a:t> </a:t>
            </a:r>
            <a:r>
              <a:rPr lang="en-US" sz="1600" i="1" dirty="0">
                <a:solidFill>
                  <a:srgbClr val="0B3D91"/>
                </a:solidFill>
                <a:latin typeface="Calibri" pitchFamily="34" charset="0"/>
              </a:rPr>
              <a:t>/ </a:t>
            </a: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max</a:t>
            </a:r>
            <a:r>
              <a:rPr lang="en-US" sz="1600" i="1" dirty="0">
                <a:solidFill>
                  <a:srgbClr val="0B3D91"/>
                </a:solidFill>
                <a:latin typeface="Calibri" pitchFamily="34" charset="0"/>
              </a:rPr>
              <a:t>)</a:t>
            </a:r>
            <a:r>
              <a:rPr lang="en-US" sz="1600" i="1" baseline="30000" dirty="0">
                <a:solidFill>
                  <a:srgbClr val="0B3D91"/>
                </a:solidFill>
                <a:latin typeface="Calibri" pitchFamily="34" charset="0"/>
              </a:rPr>
              <a:t>4 </a:t>
            </a:r>
            <a:endParaRPr lang="en-US" sz="1600" i="1" dirty="0">
              <a:solidFill>
                <a:srgbClr val="0B3D91"/>
              </a:solidFill>
              <a:latin typeface="Calibri" pitchFamily="34" charset="0"/>
            </a:endParaRPr>
          </a:p>
          <a:p>
            <a:pPr marL="174625" indent="-174625" eaLnBrk="1" hangingPunct="1">
              <a:buFont typeface="Arial" pitchFamily="34" charset="0"/>
              <a:buChar char="•"/>
              <a:defRPr/>
            </a:pPr>
            <a:r>
              <a:rPr lang="en-US" i="1" dirty="0">
                <a:solidFill>
                  <a:srgbClr val="0B3D91"/>
                </a:solidFill>
                <a:latin typeface="Calibri" pitchFamily="34" charset="0"/>
              </a:rPr>
              <a:t>The Dissipation should also be increased, to account for potential power growth.  Unless the value given is an allocation or Maximum Expected Value (MEV), 30% is reasonable</a:t>
            </a:r>
          </a:p>
          <a:p>
            <a:pPr marL="174625" indent="-174625" eaLnBrk="1" hangingPunct="1">
              <a:buFont typeface="Arial" pitchFamily="34" charset="0"/>
              <a:buChar char="•"/>
              <a:defRPr/>
            </a:pPr>
            <a:r>
              <a:rPr lang="en-US" i="1" dirty="0">
                <a:solidFill>
                  <a:srgbClr val="0B3D91"/>
                </a:solidFill>
                <a:latin typeface="Calibri" pitchFamily="34" charset="0"/>
              </a:rPr>
              <a:t>Assume a reasonable, but high emissivity based on white or black paint (0.87)</a:t>
            </a:r>
          </a:p>
          <a:p>
            <a:pPr marL="174625" indent="-174625" eaLnBrk="1" hangingPunct="1">
              <a:buFont typeface="Arial" pitchFamily="34" charset="0"/>
              <a:buChar char="•"/>
              <a:defRPr/>
            </a:pPr>
            <a:r>
              <a:rPr lang="en-US" i="1" dirty="0">
                <a:solidFill>
                  <a:srgbClr val="0B3D91"/>
                </a:solidFill>
                <a:latin typeface="Calibri" pitchFamily="34" charset="0"/>
              </a:rPr>
              <a:t>Begin with the basic radiative heat transfer equation and rearrange to solve for the radiator area (assuming deep space at 0 K for simplicity)</a:t>
            </a:r>
          </a:p>
          <a:p>
            <a:pPr marL="174625" indent="-174625" eaLnBrk="1" hangingPunct="1">
              <a:buFont typeface="Arial" pitchFamily="34" charset="0"/>
              <a:buChar char="•"/>
              <a:defRPr/>
            </a:pPr>
            <a:endParaRPr lang="en-US" sz="600" i="1" dirty="0">
              <a:solidFill>
                <a:srgbClr val="0B3D91"/>
              </a:solidFill>
              <a:latin typeface="Calibri" pitchFamily="34" charset="0"/>
            </a:endParaRPr>
          </a:p>
          <a:p>
            <a:pPr algn="ctr">
              <a:defRPr/>
            </a:pPr>
            <a:r>
              <a:rPr lang="en-US" altLang="en-US" sz="2000" b="1" dirty="0" err="1">
                <a:solidFill>
                  <a:srgbClr val="0B3D91"/>
                </a:solidFill>
              </a:rPr>
              <a:t>A</a:t>
            </a:r>
            <a:r>
              <a:rPr lang="en-US" altLang="en-US" sz="2000" b="1" baseline="-25000" dirty="0" err="1">
                <a:solidFill>
                  <a:srgbClr val="0B3D91"/>
                </a:solidFill>
              </a:rPr>
              <a:t>Rad</a:t>
            </a:r>
            <a:r>
              <a:rPr lang="en-US" altLang="en-US" sz="2000" b="1" dirty="0">
                <a:solidFill>
                  <a:srgbClr val="0B3D91"/>
                </a:solidFill>
              </a:rPr>
              <a:t> = 1.3 * </a:t>
            </a:r>
            <a:r>
              <a:rPr lang="en-US" altLang="en-US" sz="2000" b="1" dirty="0" err="1">
                <a:solidFill>
                  <a:srgbClr val="0B3D91"/>
                </a:solidFill>
              </a:rPr>
              <a:t>Q</a:t>
            </a:r>
            <a:r>
              <a:rPr lang="en-US" altLang="en-US" sz="2000" b="1" baseline="-25000" dirty="0" err="1">
                <a:solidFill>
                  <a:srgbClr val="0B3D91"/>
                </a:solidFill>
              </a:rPr>
              <a:t>Dissipation</a:t>
            </a:r>
            <a:r>
              <a:rPr lang="en-US" altLang="en-US" sz="2000" b="1" dirty="0">
                <a:solidFill>
                  <a:srgbClr val="0B3D91"/>
                </a:solidFill>
              </a:rPr>
              <a:t> / ( </a:t>
            </a:r>
            <a:r>
              <a:rPr lang="en-US" altLang="en-US" sz="2000" b="1" dirty="0">
                <a:solidFill>
                  <a:srgbClr val="0B3D91"/>
                </a:solidFill>
                <a:latin typeface="Symbol" panose="05050102010706020507" pitchFamily="18" charset="2"/>
              </a:rPr>
              <a:t>s e </a:t>
            </a:r>
            <a:r>
              <a:rPr lang="en-US" altLang="en-US" sz="2000" b="1" dirty="0">
                <a:solidFill>
                  <a:srgbClr val="0B3D91"/>
                </a:solidFill>
              </a:rPr>
              <a:t>T</a:t>
            </a:r>
            <a:r>
              <a:rPr lang="en-US" altLang="en-US" sz="2000" b="1" baseline="-25000" dirty="0">
                <a:solidFill>
                  <a:srgbClr val="0B3D91"/>
                </a:solidFill>
              </a:rPr>
              <a:t>Rad</a:t>
            </a:r>
            <a:r>
              <a:rPr lang="en-US" altLang="en-US" sz="2000" b="1" baseline="30000" dirty="0">
                <a:solidFill>
                  <a:srgbClr val="0B3D91"/>
                </a:solidFill>
              </a:rPr>
              <a:t>4</a:t>
            </a:r>
            <a:r>
              <a:rPr lang="en-US" altLang="en-US" sz="2000" b="1" dirty="0">
                <a:solidFill>
                  <a:srgbClr val="0B3D91"/>
                </a:solidFill>
              </a:rPr>
              <a:t>)</a:t>
            </a:r>
          </a:p>
          <a:p>
            <a:pPr algn="ctr">
              <a:defRPr/>
            </a:pPr>
            <a:endParaRPr lang="en-US" altLang="en-US" sz="600" dirty="0">
              <a:solidFill>
                <a:srgbClr val="0B3D91"/>
              </a:solidFill>
            </a:endParaRPr>
          </a:p>
          <a:p>
            <a:pPr marL="174625" indent="-174625" eaLnBrk="1" hangingPunct="1">
              <a:buFont typeface="Arial" pitchFamily="34" charset="0"/>
              <a:buChar char="•"/>
              <a:defRPr/>
            </a:pPr>
            <a:r>
              <a:rPr lang="en-US" i="1" dirty="0">
                <a:solidFill>
                  <a:srgbClr val="0B3D91"/>
                </a:solidFill>
                <a:latin typeface="Calibri" pitchFamily="34" charset="0"/>
              </a:rPr>
              <a:t>For a 100 W dissipation and a limit of 40°C, this suggest you need 0.3583m</a:t>
            </a:r>
            <a:r>
              <a:rPr lang="en-US" i="1" baseline="30000" dirty="0">
                <a:solidFill>
                  <a:srgbClr val="0B3D91"/>
                </a:solidFill>
                <a:latin typeface="Calibri" pitchFamily="34" charset="0"/>
              </a:rPr>
              <a:t>2</a:t>
            </a:r>
            <a:r>
              <a:rPr lang="en-US" i="1" dirty="0">
                <a:solidFill>
                  <a:srgbClr val="0B3D91"/>
                </a:solidFill>
                <a:latin typeface="Calibri" pitchFamily="34" charset="0"/>
              </a:rPr>
              <a:t> of radiator area for this design (allowing for 30% power growth)</a:t>
            </a:r>
            <a:endParaRPr lang="en-US" sz="1600" i="1" dirty="0">
              <a:solidFill>
                <a:srgbClr val="0B3D91"/>
              </a:solidFill>
              <a:latin typeface="Calibri" pitchFamily="34" charset="0"/>
            </a:endParaRPr>
          </a:p>
        </p:txBody>
      </p:sp>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Radiator Sizing to Deep Space</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120</a:t>
            </a:fld>
            <a:endParaRPr lang="en-US" altLang="en-US" sz="1200"/>
          </a:p>
        </p:txBody>
      </p:sp>
    </p:spTree>
    <p:extLst>
      <p:ext uri="{BB962C8B-B14F-4D97-AF65-F5344CB8AC3E}">
        <p14:creationId xmlns:p14="http://schemas.microsoft.com/office/powerpoint/2010/main" val="24447944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87CC173-3355-42D7-A444-5710E347359C}"/>
              </a:ext>
            </a:extLst>
          </p:cNvPr>
          <p:cNvSpPr txBox="1">
            <a:spLocks noChangeArrowheads="1"/>
          </p:cNvSpPr>
          <p:nvPr/>
        </p:nvSpPr>
        <p:spPr bwMode="auto">
          <a:xfrm>
            <a:off x="228600" y="1143000"/>
            <a:ext cx="8839200" cy="1800493"/>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i="1" dirty="0">
                <a:solidFill>
                  <a:srgbClr val="0B3D91"/>
                </a:solidFill>
                <a:latin typeface="Calibri" pitchFamily="34" charset="0"/>
              </a:rPr>
              <a:t>The previous hand calc assumed a perfect view to deep space.  But what if the radiator direction is not purely to deep space?</a:t>
            </a:r>
          </a:p>
          <a:p>
            <a:pPr marL="174625" indent="-174625" eaLnBrk="1" hangingPunct="1">
              <a:buFont typeface="Arial" pitchFamily="34" charset="0"/>
              <a:buChar char="•"/>
              <a:defRPr/>
            </a:pPr>
            <a:r>
              <a:rPr lang="en-US" i="1" dirty="0">
                <a:solidFill>
                  <a:srgbClr val="0B3D91"/>
                </a:solidFill>
                <a:latin typeface="Calibri" pitchFamily="34" charset="0"/>
              </a:rPr>
              <a:t>The equation is adjusted to:</a:t>
            </a:r>
          </a:p>
          <a:p>
            <a:pPr eaLnBrk="1" hangingPunct="1">
              <a:defRPr/>
            </a:pPr>
            <a:endParaRPr lang="en-US" sz="500" i="1" dirty="0">
              <a:solidFill>
                <a:srgbClr val="0B3D91"/>
              </a:solidFill>
              <a:latin typeface="Calibri" pitchFamily="34" charset="0"/>
            </a:endParaRPr>
          </a:p>
          <a:p>
            <a:pPr algn="ctr" eaLnBrk="1" hangingPunct="1">
              <a:defRPr/>
            </a:pPr>
            <a:r>
              <a:rPr lang="en-US" altLang="en-US" sz="2000" b="1" dirty="0" err="1">
                <a:solidFill>
                  <a:srgbClr val="0B3D91"/>
                </a:solidFill>
              </a:rPr>
              <a:t>A</a:t>
            </a:r>
            <a:r>
              <a:rPr lang="en-US" altLang="en-US" sz="2000" b="1" baseline="-25000" dirty="0" err="1">
                <a:solidFill>
                  <a:srgbClr val="0B3D91"/>
                </a:solidFill>
              </a:rPr>
              <a:t>Rad</a:t>
            </a:r>
            <a:r>
              <a:rPr lang="en-US" altLang="en-US" sz="2000" b="1" dirty="0">
                <a:solidFill>
                  <a:srgbClr val="0B3D91"/>
                </a:solidFill>
              </a:rPr>
              <a:t> = </a:t>
            </a:r>
            <a:r>
              <a:rPr lang="en-US" altLang="en-US" sz="2000" b="1" dirty="0" err="1">
                <a:solidFill>
                  <a:srgbClr val="0B3D91"/>
                </a:solidFill>
              </a:rPr>
              <a:t>Q</a:t>
            </a:r>
            <a:r>
              <a:rPr lang="en-US" altLang="en-US" sz="2000" b="1" baseline="-25000" dirty="0" err="1">
                <a:solidFill>
                  <a:srgbClr val="0B3D91"/>
                </a:solidFill>
              </a:rPr>
              <a:t>Dissipation</a:t>
            </a:r>
            <a:r>
              <a:rPr lang="en-US" altLang="en-US" sz="2000" b="1" dirty="0">
                <a:solidFill>
                  <a:srgbClr val="0B3D91"/>
                </a:solidFill>
              </a:rPr>
              <a:t> / { </a:t>
            </a:r>
            <a:r>
              <a:rPr lang="en-US" altLang="en-US" sz="2000" b="1" dirty="0">
                <a:solidFill>
                  <a:srgbClr val="0B3D91"/>
                </a:solidFill>
                <a:latin typeface="Symbol" panose="05050102010706020507" pitchFamily="18" charset="2"/>
              </a:rPr>
              <a:t>s e ( </a:t>
            </a:r>
            <a:r>
              <a:rPr lang="en-US" altLang="en-US" sz="2000" b="1" dirty="0">
                <a:solidFill>
                  <a:srgbClr val="0B3D91"/>
                </a:solidFill>
              </a:rPr>
              <a:t>T</a:t>
            </a:r>
            <a:r>
              <a:rPr lang="en-US" altLang="en-US" sz="2000" b="1" baseline="-25000" dirty="0">
                <a:solidFill>
                  <a:srgbClr val="0B3D91"/>
                </a:solidFill>
              </a:rPr>
              <a:t>Rad</a:t>
            </a:r>
            <a:r>
              <a:rPr lang="en-US" altLang="en-US" sz="2000" b="1" baseline="30000" dirty="0">
                <a:solidFill>
                  <a:srgbClr val="0B3D91"/>
                </a:solidFill>
              </a:rPr>
              <a:t>4 </a:t>
            </a:r>
            <a:r>
              <a:rPr lang="en-US" altLang="en-US" sz="2000" b="1" dirty="0">
                <a:solidFill>
                  <a:srgbClr val="0B3D91"/>
                </a:solidFill>
              </a:rPr>
              <a:t>-</a:t>
            </a:r>
            <a:r>
              <a:rPr lang="en-US" altLang="en-US" sz="2000" b="1" baseline="-25000" dirty="0">
                <a:solidFill>
                  <a:srgbClr val="0B3D91"/>
                </a:solidFill>
              </a:rPr>
              <a:t> </a:t>
            </a:r>
            <a:r>
              <a:rPr lang="en-US" altLang="en-US" sz="2000" b="1" dirty="0">
                <a:solidFill>
                  <a:srgbClr val="0B3D91"/>
                </a:solidFill>
              </a:rPr>
              <a:t>T</a:t>
            </a:r>
            <a:r>
              <a:rPr lang="en-US" altLang="en-US" sz="2000" b="1" baseline="-25000" dirty="0">
                <a:solidFill>
                  <a:srgbClr val="0B3D91"/>
                </a:solidFill>
              </a:rPr>
              <a:t>Sink</a:t>
            </a:r>
            <a:r>
              <a:rPr lang="en-US" altLang="en-US" sz="2000" b="1" baseline="30000" dirty="0">
                <a:solidFill>
                  <a:srgbClr val="0B3D91"/>
                </a:solidFill>
              </a:rPr>
              <a:t>4 </a:t>
            </a:r>
            <a:r>
              <a:rPr lang="en-US" altLang="en-US" sz="2000" b="1" dirty="0">
                <a:solidFill>
                  <a:srgbClr val="0B3D91"/>
                </a:solidFill>
              </a:rPr>
              <a:t>) }</a:t>
            </a:r>
          </a:p>
          <a:p>
            <a:pPr>
              <a:defRPr/>
            </a:pPr>
            <a:endParaRPr lang="en-US" sz="500" i="1" dirty="0">
              <a:solidFill>
                <a:srgbClr val="0B3D91"/>
              </a:solidFill>
              <a:latin typeface="Calibri" pitchFamily="34" charset="0"/>
            </a:endParaRPr>
          </a:p>
          <a:p>
            <a:pPr marL="174625" indent="-174625" eaLnBrk="1" hangingPunct="1">
              <a:buFont typeface="Arial" pitchFamily="34" charset="0"/>
              <a:buChar char="•"/>
              <a:defRPr/>
            </a:pPr>
            <a:r>
              <a:rPr lang="en-US" i="1" dirty="0">
                <a:solidFill>
                  <a:srgbClr val="0B3D91"/>
                </a:solidFill>
                <a:latin typeface="Calibri" pitchFamily="34" charset="0"/>
              </a:rPr>
              <a:t>The plot shows the impact of a varying Sink Temperature</a:t>
            </a:r>
          </a:p>
          <a:p>
            <a:pPr marL="174625" indent="-174625" eaLnBrk="1" hangingPunct="1">
              <a:buFont typeface="Arial" pitchFamily="34" charset="0"/>
              <a:buChar char="•"/>
              <a:defRPr/>
            </a:pPr>
            <a:endParaRPr lang="en-US" i="1" baseline="30000" dirty="0">
              <a:solidFill>
                <a:srgbClr val="0B3D91"/>
              </a:solidFill>
              <a:latin typeface="Calibri" pitchFamily="34" charset="0"/>
            </a:endParaRPr>
          </a:p>
        </p:txBody>
      </p:sp>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Radiator Sizing to a Sink</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121</a:t>
            </a:fld>
            <a:endParaRPr lang="en-US" altLang="en-US" sz="1200"/>
          </a:p>
        </p:txBody>
      </p:sp>
      <p:sp>
        <p:nvSpPr>
          <p:cNvPr id="7" name="TextBox 146">
            <a:extLst>
              <a:ext uri="{FF2B5EF4-FFF2-40B4-BE49-F238E27FC236}">
                <a16:creationId xmlns:a16="http://schemas.microsoft.com/office/drawing/2014/main" id="{D8499FAE-6BA7-4AE6-B662-3065800C712B}"/>
              </a:ext>
            </a:extLst>
          </p:cNvPr>
          <p:cNvSpPr txBox="1">
            <a:spLocks noChangeArrowheads="1"/>
          </p:cNvSpPr>
          <p:nvPr/>
        </p:nvSpPr>
        <p:spPr bwMode="auto">
          <a:xfrm>
            <a:off x="228600" y="2743200"/>
            <a:ext cx="4267200" cy="3600986"/>
          </a:xfrm>
          <a:prstGeom prst="rect">
            <a:avLst/>
          </a:prstGeom>
          <a:noFill/>
          <a:ln w="9525">
            <a:noFill/>
            <a:miter lim="800000"/>
            <a:headEnd/>
            <a:tailEnd/>
          </a:ln>
        </p:spPr>
        <p:txBody>
          <a:bodyPr wrap="square" lIns="0" tIns="0" rIns="0" bIns="0">
            <a:spAutoFit/>
          </a:bodyPr>
          <a:lstStyle/>
          <a:p>
            <a:pPr marL="174625" indent="-174625" eaLnBrk="1" hangingPunct="1">
              <a:buFont typeface="Arial" pitchFamily="34" charset="0"/>
              <a:buChar char="•"/>
              <a:defRPr/>
            </a:pPr>
            <a:r>
              <a:rPr lang="en-US" i="1" dirty="0">
                <a:solidFill>
                  <a:srgbClr val="0B3D91"/>
                </a:solidFill>
                <a:latin typeface="Calibri" pitchFamily="34" charset="0"/>
              </a:rPr>
              <a:t>Note that sinks below about 200 K have very little impact on the radiator size for   this warm a </a:t>
            </a:r>
            <a:r>
              <a:rPr lang="en-US" i="1" dirty="0" err="1">
                <a:solidFill>
                  <a:srgbClr val="0B3D91"/>
                </a:solidFill>
                <a:latin typeface="Calibri" pitchFamily="34" charset="0"/>
              </a:rPr>
              <a:t>T</a:t>
            </a:r>
            <a:r>
              <a:rPr lang="en-US" i="1" baseline="-25000" dirty="0" err="1">
                <a:solidFill>
                  <a:srgbClr val="0B3D91"/>
                </a:solidFill>
                <a:latin typeface="Calibri" pitchFamily="34" charset="0"/>
              </a:rPr>
              <a:t>Rad</a:t>
            </a:r>
            <a:endParaRPr lang="en-US" i="1" baseline="-25000" dirty="0">
              <a:solidFill>
                <a:srgbClr val="0B3D91"/>
              </a:solidFill>
              <a:latin typeface="Calibri" pitchFamily="34" charset="0"/>
            </a:endParaRPr>
          </a:p>
          <a:p>
            <a:pPr marL="174625" indent="-174625" eaLnBrk="1" hangingPunct="1">
              <a:buFont typeface="Arial" pitchFamily="34" charset="0"/>
              <a:buChar char="•"/>
              <a:defRPr/>
            </a:pPr>
            <a:r>
              <a:rPr lang="en-US" i="1" dirty="0">
                <a:solidFill>
                  <a:srgbClr val="0B3D91"/>
                </a:solidFill>
                <a:latin typeface="Calibri" pitchFamily="34" charset="0"/>
              </a:rPr>
              <a:t>It is not until the sink warms above 200 K     (-73°C) that the required area increases appreciably</a:t>
            </a:r>
          </a:p>
          <a:p>
            <a:pPr marL="174625" indent="-174625" eaLnBrk="1" hangingPunct="1">
              <a:buFont typeface="Arial" pitchFamily="34" charset="0"/>
              <a:buChar char="•"/>
              <a:defRPr/>
            </a:pPr>
            <a:r>
              <a:rPr lang="en-US" i="1" dirty="0">
                <a:solidFill>
                  <a:srgbClr val="0B3D91"/>
                </a:solidFill>
                <a:latin typeface="Calibri" pitchFamily="34" charset="0"/>
              </a:rPr>
              <a:t>It should be noted this holds true for components near room temperature.  If   </a:t>
            </a:r>
            <a:r>
              <a:rPr lang="en-US" i="1" dirty="0" err="1">
                <a:solidFill>
                  <a:srgbClr val="0B3D91"/>
                </a:solidFill>
                <a:latin typeface="Calibri" pitchFamily="34" charset="0"/>
              </a:rPr>
              <a:t>T</a:t>
            </a:r>
            <a:r>
              <a:rPr lang="en-US" i="1" baseline="-25000" dirty="0" err="1">
                <a:solidFill>
                  <a:srgbClr val="0B3D91"/>
                </a:solidFill>
                <a:latin typeface="Calibri" pitchFamily="34" charset="0"/>
              </a:rPr>
              <a:t>Rad</a:t>
            </a:r>
            <a:r>
              <a:rPr lang="en-US" i="1" baseline="-25000" dirty="0">
                <a:solidFill>
                  <a:srgbClr val="0B3D91"/>
                </a:solidFill>
                <a:latin typeface="Calibri" pitchFamily="34" charset="0"/>
              </a:rPr>
              <a:t> </a:t>
            </a:r>
            <a:r>
              <a:rPr lang="en-US" i="1" dirty="0">
                <a:solidFill>
                  <a:srgbClr val="0B3D91"/>
                </a:solidFill>
                <a:latin typeface="Calibri" pitchFamily="34" charset="0"/>
              </a:rPr>
              <a:t>was much lower (for say an IR detector), then this effect may not be seen</a:t>
            </a:r>
          </a:p>
          <a:p>
            <a:pPr marL="174625" indent="-174625" eaLnBrk="1" hangingPunct="1">
              <a:buFont typeface="Arial" pitchFamily="34" charset="0"/>
              <a:buChar char="•"/>
              <a:defRPr/>
            </a:pPr>
            <a:r>
              <a:rPr lang="en-US" i="1" dirty="0">
                <a:solidFill>
                  <a:srgbClr val="0B3D91"/>
                </a:solidFill>
                <a:latin typeface="Calibri" pitchFamily="34" charset="0"/>
              </a:rPr>
              <a:t>It also explains why much of our testing can be done with LN2 panels at 80 K for many room temperature avionics</a:t>
            </a:r>
          </a:p>
        </p:txBody>
      </p:sp>
      <p:pic>
        <p:nvPicPr>
          <p:cNvPr id="4" name="Picture 3">
            <a:extLst>
              <a:ext uri="{FF2B5EF4-FFF2-40B4-BE49-F238E27FC236}">
                <a16:creationId xmlns:a16="http://schemas.microsoft.com/office/drawing/2014/main" id="{CFAB5A44-DFBA-4674-87D4-F5D8ED8A67C5}"/>
              </a:ext>
            </a:extLst>
          </p:cNvPr>
          <p:cNvPicPr>
            <a:picLocks noChangeAspect="1"/>
          </p:cNvPicPr>
          <p:nvPr/>
        </p:nvPicPr>
        <p:blipFill>
          <a:blip r:embed="rId2"/>
          <a:stretch>
            <a:fillRect/>
          </a:stretch>
        </p:blipFill>
        <p:spPr>
          <a:xfrm>
            <a:off x="4495800" y="3014426"/>
            <a:ext cx="4627345" cy="3322541"/>
          </a:xfrm>
          <a:prstGeom prst="rect">
            <a:avLst/>
          </a:prstGeom>
        </p:spPr>
      </p:pic>
      <p:pic>
        <p:nvPicPr>
          <p:cNvPr id="6" name="Picture 5">
            <a:extLst>
              <a:ext uri="{FF2B5EF4-FFF2-40B4-BE49-F238E27FC236}">
                <a16:creationId xmlns:a16="http://schemas.microsoft.com/office/drawing/2014/main" id="{3A510EAB-457C-49C9-912F-A0D307D7D017}"/>
              </a:ext>
            </a:extLst>
          </p:cNvPr>
          <p:cNvPicPr>
            <a:picLocks noChangeAspect="1"/>
          </p:cNvPicPr>
          <p:nvPr/>
        </p:nvPicPr>
        <p:blipFill>
          <a:blip r:embed="rId3"/>
          <a:stretch>
            <a:fillRect/>
          </a:stretch>
        </p:blipFill>
        <p:spPr>
          <a:xfrm>
            <a:off x="4974657" y="3371910"/>
            <a:ext cx="2950143" cy="2118272"/>
          </a:xfrm>
          <a:prstGeom prst="rect">
            <a:avLst/>
          </a:prstGeom>
        </p:spPr>
      </p:pic>
    </p:spTree>
    <p:extLst>
      <p:ext uri="{BB962C8B-B14F-4D97-AF65-F5344CB8AC3E}">
        <p14:creationId xmlns:p14="http://schemas.microsoft.com/office/powerpoint/2010/main" val="25487231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87CC173-3355-42D7-A444-5710E347359C}"/>
              </a:ext>
            </a:extLst>
          </p:cNvPr>
          <p:cNvSpPr txBox="1">
            <a:spLocks noChangeArrowheads="1"/>
          </p:cNvSpPr>
          <p:nvPr/>
        </p:nvSpPr>
        <p:spPr bwMode="auto">
          <a:xfrm>
            <a:off x="228600" y="1143000"/>
            <a:ext cx="8839200" cy="5232202"/>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sz="2000" i="1" dirty="0">
                <a:solidFill>
                  <a:srgbClr val="0B3D91"/>
                </a:solidFill>
                <a:latin typeface="Calibri" pitchFamily="34" charset="0"/>
              </a:rPr>
              <a:t>If a sink temperature in a given direction has been specified, then this value may be used.  Some projects may have these environments already defined in various directions if they are expecting numerous competing instrument designs</a:t>
            </a:r>
          </a:p>
          <a:p>
            <a:pPr marL="174625" indent="-174625" eaLnBrk="1" hangingPunct="1">
              <a:buFont typeface="Arial" pitchFamily="34" charset="0"/>
              <a:buChar char="•"/>
              <a:defRPr/>
            </a:pPr>
            <a:r>
              <a:rPr lang="en-US" sz="2000" i="1" dirty="0">
                <a:solidFill>
                  <a:srgbClr val="0B3D91"/>
                </a:solidFill>
                <a:latin typeface="Calibri" pitchFamily="34" charset="0"/>
              </a:rPr>
              <a:t>If the sinks are not specified, then the thermal analyst may use a simple cube model in the characteristic orbit environment with appropriate optical properties to determine the sink</a:t>
            </a:r>
          </a:p>
          <a:p>
            <a:pPr marL="174625" indent="-174625" eaLnBrk="1" hangingPunct="1">
              <a:buFont typeface="Arial" pitchFamily="34" charset="0"/>
              <a:buChar char="•"/>
              <a:defRPr/>
            </a:pPr>
            <a:r>
              <a:rPr lang="en-US" sz="2000" i="1" dirty="0">
                <a:solidFill>
                  <a:srgbClr val="0B3D91"/>
                </a:solidFill>
                <a:latin typeface="Calibri" pitchFamily="34" charset="0"/>
              </a:rPr>
              <a:t>A massless surface with an adiabatic backside, no additional heat applied, and the appropriate optical properties will reach an equilibrium temperature based on rejecting the exact amount of heat absorbed from the environment.</a:t>
            </a:r>
          </a:p>
          <a:p>
            <a:pPr marL="174625" indent="-174625" eaLnBrk="1" hangingPunct="1">
              <a:buFont typeface="Arial" pitchFamily="34" charset="0"/>
              <a:buChar char="•"/>
              <a:defRPr/>
            </a:pPr>
            <a:r>
              <a:rPr lang="en-US" sz="2000" i="1" dirty="0">
                <a:solidFill>
                  <a:srgbClr val="0B3D91"/>
                </a:solidFill>
                <a:latin typeface="Calibri" pitchFamily="34" charset="0"/>
              </a:rPr>
              <a:t>This temperature is effectively the equivalent sink temperature</a:t>
            </a:r>
          </a:p>
          <a:p>
            <a:pPr marL="174625" indent="-174625" eaLnBrk="1" hangingPunct="1">
              <a:buFont typeface="Arial" pitchFamily="34" charset="0"/>
              <a:buChar char="•"/>
              <a:defRPr/>
            </a:pPr>
            <a:r>
              <a:rPr lang="en-US" sz="2000" i="1" dirty="0">
                <a:solidFill>
                  <a:srgbClr val="0B3D91"/>
                </a:solidFill>
                <a:latin typeface="Calibri" pitchFamily="34" charset="0"/>
              </a:rPr>
              <a:t>Note that this technique may also be used in larger models (using a very small square over the actual model) to determine the effective sink temperatures.  These values may later be used to determine what panel temperatures should be during TV testing to emulate the flight environment.</a:t>
            </a:r>
          </a:p>
          <a:p>
            <a:pPr marL="174625" indent="-174625" eaLnBrk="1" hangingPunct="1">
              <a:buFont typeface="Arial" pitchFamily="34" charset="0"/>
              <a:buChar char="•"/>
              <a:defRPr/>
            </a:pPr>
            <a:r>
              <a:rPr lang="en-US" sz="2000" i="1" dirty="0">
                <a:solidFill>
                  <a:srgbClr val="0B3D91"/>
                </a:solidFill>
                <a:latin typeface="Calibri" pitchFamily="34" charset="0"/>
              </a:rPr>
              <a:t>Once sink temperatures are known, they may be used for radiator sizing</a:t>
            </a:r>
          </a:p>
          <a:p>
            <a:pPr marL="174625" indent="-174625" eaLnBrk="1" hangingPunct="1">
              <a:buFont typeface="Arial" pitchFamily="34" charset="0"/>
              <a:buChar char="•"/>
              <a:defRPr/>
            </a:pPr>
            <a:r>
              <a:rPr lang="en-US" sz="2000" i="1" dirty="0">
                <a:solidFill>
                  <a:srgbClr val="0B3D91"/>
                </a:solidFill>
                <a:latin typeface="Calibri" pitchFamily="34" charset="0"/>
              </a:rPr>
              <a:t>Once the estimated radiator size is determined, begin working with the mechanical engineer on placement and packaging</a:t>
            </a:r>
          </a:p>
        </p:txBody>
      </p:sp>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Determining the Sink Temperature</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122</a:t>
            </a:fld>
            <a:endParaRPr lang="en-US" altLang="en-US" sz="1200"/>
          </a:p>
        </p:txBody>
      </p:sp>
    </p:spTree>
    <p:extLst>
      <p:ext uri="{BB962C8B-B14F-4D97-AF65-F5344CB8AC3E}">
        <p14:creationId xmlns:p14="http://schemas.microsoft.com/office/powerpoint/2010/main" val="32437455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87CC173-3355-42D7-A444-5710E347359C}"/>
              </a:ext>
            </a:extLst>
          </p:cNvPr>
          <p:cNvSpPr txBox="1">
            <a:spLocks noChangeArrowheads="1"/>
          </p:cNvSpPr>
          <p:nvPr/>
        </p:nvSpPr>
        <p:spPr bwMode="auto">
          <a:xfrm>
            <a:off x="228600" y="1066800"/>
            <a:ext cx="8839200" cy="5078313"/>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sz="1600" i="1" dirty="0">
                <a:solidFill>
                  <a:srgbClr val="0B3D91"/>
                </a:solidFill>
                <a:latin typeface="Calibri" pitchFamily="34" charset="0"/>
              </a:rPr>
              <a:t>Heater sizing cannot be done without first knowing the radiator size and the minimum component temperature</a:t>
            </a:r>
          </a:p>
          <a:p>
            <a:pPr marL="174625" indent="-174625" eaLnBrk="1" hangingPunct="1">
              <a:buFont typeface="Arial" pitchFamily="34" charset="0"/>
              <a:buChar char="•"/>
              <a:defRPr/>
            </a:pPr>
            <a:r>
              <a:rPr lang="en-US" sz="1600" i="1" dirty="0">
                <a:solidFill>
                  <a:srgbClr val="0B3D91"/>
                </a:solidFill>
                <a:latin typeface="Calibri" pitchFamily="34" charset="0"/>
              </a:rPr>
              <a:t>A “cold“ sink temperature may be used, but assuming a sink of zero will never produce an undersized heater…</a:t>
            </a:r>
          </a:p>
          <a:p>
            <a:pPr marL="174625" indent="-174625" eaLnBrk="1" hangingPunct="1">
              <a:buFont typeface="Arial" pitchFamily="34" charset="0"/>
              <a:buChar char="•"/>
              <a:defRPr/>
            </a:pPr>
            <a:r>
              <a:rPr lang="en-US" sz="1600" i="1" dirty="0">
                <a:solidFill>
                  <a:srgbClr val="0B3D91"/>
                </a:solidFill>
                <a:latin typeface="Calibri" pitchFamily="34" charset="0"/>
              </a:rPr>
              <a:t>Begin again with the basic radiation equation and rearrange to solve for Q</a:t>
            </a:r>
            <a:r>
              <a:rPr lang="en-US" sz="1600" i="1" baseline="-25000" dirty="0">
                <a:solidFill>
                  <a:srgbClr val="0B3D91"/>
                </a:solidFill>
                <a:latin typeface="Calibri" pitchFamily="34" charset="0"/>
              </a:rPr>
              <a:t>HTR</a:t>
            </a:r>
          </a:p>
          <a:p>
            <a:pPr marL="174625" indent="-174625" eaLnBrk="1" hangingPunct="1">
              <a:buFont typeface="Arial" pitchFamily="34" charset="0"/>
              <a:buChar char="•"/>
              <a:defRPr/>
            </a:pPr>
            <a:endParaRPr lang="en-US" sz="400" i="1" dirty="0">
              <a:solidFill>
                <a:srgbClr val="0B3D91"/>
              </a:solidFill>
              <a:latin typeface="Calibri" pitchFamily="34" charset="0"/>
            </a:endParaRPr>
          </a:p>
          <a:p>
            <a:pPr algn="ctr" eaLnBrk="1" hangingPunct="1">
              <a:defRPr/>
            </a:pPr>
            <a:r>
              <a:rPr lang="en-US" altLang="en-US" b="1" dirty="0">
                <a:solidFill>
                  <a:srgbClr val="0B3D91"/>
                </a:solidFill>
              </a:rPr>
              <a:t>Q</a:t>
            </a:r>
            <a:r>
              <a:rPr lang="en-US" altLang="en-US" b="1" baseline="-25000" dirty="0">
                <a:solidFill>
                  <a:srgbClr val="0B3D91"/>
                </a:solidFill>
              </a:rPr>
              <a:t>HTR</a:t>
            </a:r>
            <a:r>
              <a:rPr lang="en-US" altLang="en-US" b="1" dirty="0">
                <a:solidFill>
                  <a:srgbClr val="0B3D91"/>
                </a:solidFill>
              </a:rPr>
              <a:t> = </a:t>
            </a:r>
            <a:r>
              <a:rPr lang="en-US" altLang="en-US" b="1" dirty="0">
                <a:solidFill>
                  <a:srgbClr val="0B3D91"/>
                </a:solidFill>
                <a:latin typeface="Symbol" panose="05050102010706020507" pitchFamily="18" charset="2"/>
              </a:rPr>
              <a:t>s e </a:t>
            </a:r>
            <a:r>
              <a:rPr lang="en-US" altLang="en-US" b="1" dirty="0" err="1">
                <a:solidFill>
                  <a:srgbClr val="0B3D91"/>
                </a:solidFill>
              </a:rPr>
              <a:t>A</a:t>
            </a:r>
            <a:r>
              <a:rPr lang="en-US" altLang="en-US" b="1" baseline="-25000" dirty="0" err="1">
                <a:solidFill>
                  <a:srgbClr val="0B3D91"/>
                </a:solidFill>
              </a:rPr>
              <a:t>Rad</a:t>
            </a:r>
            <a:r>
              <a:rPr lang="en-US" altLang="en-US" b="1" dirty="0">
                <a:solidFill>
                  <a:srgbClr val="0B3D91"/>
                </a:solidFill>
              </a:rPr>
              <a:t> (</a:t>
            </a:r>
            <a:r>
              <a:rPr lang="en-US" altLang="en-US" b="1" dirty="0">
                <a:solidFill>
                  <a:srgbClr val="0B3D91"/>
                </a:solidFill>
                <a:latin typeface="Symbol" panose="05050102010706020507" pitchFamily="18" charset="2"/>
              </a:rPr>
              <a:t> </a:t>
            </a:r>
            <a:r>
              <a:rPr lang="en-US" altLang="en-US" b="1" dirty="0">
                <a:solidFill>
                  <a:srgbClr val="0B3D91"/>
                </a:solidFill>
              </a:rPr>
              <a:t>T</a:t>
            </a:r>
            <a:r>
              <a:rPr lang="en-US" altLang="en-US" b="1" baseline="-25000" dirty="0">
                <a:solidFill>
                  <a:srgbClr val="0B3D91"/>
                </a:solidFill>
              </a:rPr>
              <a:t>Low</a:t>
            </a:r>
            <a:r>
              <a:rPr lang="en-US" altLang="en-US" b="1" baseline="30000" dirty="0">
                <a:solidFill>
                  <a:srgbClr val="0B3D91"/>
                </a:solidFill>
              </a:rPr>
              <a:t>4</a:t>
            </a:r>
            <a:r>
              <a:rPr lang="en-US" altLang="en-US" b="1" dirty="0">
                <a:solidFill>
                  <a:srgbClr val="0B3D91"/>
                </a:solidFill>
              </a:rPr>
              <a:t> )</a:t>
            </a:r>
          </a:p>
          <a:p>
            <a:pPr>
              <a:defRPr/>
            </a:pPr>
            <a:endParaRPr lang="en-US" sz="400" i="1" dirty="0">
              <a:solidFill>
                <a:srgbClr val="0B3D91"/>
              </a:solidFill>
              <a:latin typeface="Calibri" pitchFamily="34" charset="0"/>
            </a:endParaRPr>
          </a:p>
          <a:p>
            <a:pPr marL="174625" indent="-174625" eaLnBrk="1" hangingPunct="1">
              <a:buFont typeface="Arial" pitchFamily="34" charset="0"/>
              <a:buChar char="•"/>
              <a:defRPr/>
            </a:pPr>
            <a:r>
              <a:rPr lang="en-US" sz="1600" i="1" dirty="0" err="1">
                <a:solidFill>
                  <a:srgbClr val="0B3D91"/>
                </a:solidFill>
                <a:latin typeface="Calibri" pitchFamily="34" charset="0"/>
              </a:rPr>
              <a:t>T</a:t>
            </a:r>
            <a:r>
              <a:rPr lang="en-US" sz="1600" i="1" baseline="-25000" dirty="0" err="1">
                <a:solidFill>
                  <a:srgbClr val="0B3D91"/>
                </a:solidFill>
                <a:latin typeface="Calibri" pitchFamily="34" charset="0"/>
              </a:rPr>
              <a:t>low</a:t>
            </a:r>
            <a:r>
              <a:rPr lang="en-US" sz="1600" i="1" baseline="-25000" dirty="0">
                <a:solidFill>
                  <a:srgbClr val="0B3D91"/>
                </a:solidFill>
                <a:latin typeface="Calibri" pitchFamily="34" charset="0"/>
              </a:rPr>
              <a:t> </a:t>
            </a:r>
            <a:r>
              <a:rPr lang="en-US" sz="1600" i="1" dirty="0">
                <a:solidFill>
                  <a:srgbClr val="0B3D91"/>
                </a:solidFill>
                <a:latin typeface="Calibri" pitchFamily="34" charset="0"/>
              </a:rPr>
              <a:t>is the minimum component temperature increased to account for any margin or transport losses.  This also assumes that the component has no dissipation and would be applicable for a survival heater.</a:t>
            </a:r>
          </a:p>
          <a:p>
            <a:pPr marL="174625" indent="-174625" eaLnBrk="1" hangingPunct="1">
              <a:buFont typeface="Arial" pitchFamily="34" charset="0"/>
              <a:buChar char="•"/>
              <a:defRPr/>
            </a:pPr>
            <a:r>
              <a:rPr lang="en-US" sz="1600" i="1" dirty="0">
                <a:solidFill>
                  <a:srgbClr val="0B3D91"/>
                </a:solidFill>
                <a:latin typeface="Calibri" pitchFamily="34" charset="0"/>
              </a:rPr>
              <a:t>If instead the heater is an operational heater, then any dissipation may be removed from the calculated Q</a:t>
            </a:r>
            <a:r>
              <a:rPr lang="en-US" sz="1600" i="1" baseline="-25000" dirty="0">
                <a:solidFill>
                  <a:srgbClr val="0B3D91"/>
                </a:solidFill>
                <a:latin typeface="Calibri" pitchFamily="34" charset="0"/>
              </a:rPr>
              <a:t>HTR</a:t>
            </a:r>
            <a:r>
              <a:rPr lang="en-US" sz="1600" i="1" dirty="0">
                <a:solidFill>
                  <a:srgbClr val="0B3D91"/>
                </a:solidFill>
                <a:latin typeface="Calibri" pitchFamily="34" charset="0"/>
              </a:rPr>
              <a:t> to determine the heater size</a:t>
            </a:r>
          </a:p>
          <a:p>
            <a:pPr marL="174625" indent="-174625" eaLnBrk="1" hangingPunct="1">
              <a:buFont typeface="Arial" pitchFamily="34" charset="0"/>
              <a:buChar char="•"/>
              <a:defRPr/>
            </a:pPr>
            <a:r>
              <a:rPr lang="en-US" sz="1600" i="1" dirty="0">
                <a:solidFill>
                  <a:srgbClr val="0B3D91"/>
                </a:solidFill>
                <a:latin typeface="Calibri" pitchFamily="34" charset="0"/>
              </a:rPr>
              <a:t>Lastly, the heater should be sized to use no more than 70% of the available capacity based on the average usage, so the actual size to model is Q</a:t>
            </a:r>
            <a:r>
              <a:rPr lang="en-US" sz="1600" i="1" baseline="-25000" dirty="0">
                <a:solidFill>
                  <a:srgbClr val="0B3D91"/>
                </a:solidFill>
                <a:latin typeface="Calibri" pitchFamily="34" charset="0"/>
              </a:rPr>
              <a:t>HTR </a:t>
            </a:r>
            <a:r>
              <a:rPr lang="en-US" sz="1600" i="1" dirty="0">
                <a:solidFill>
                  <a:srgbClr val="0B3D91"/>
                </a:solidFill>
                <a:latin typeface="Calibri" pitchFamily="34" charset="0"/>
              </a:rPr>
              <a:t>/ 0.7</a:t>
            </a:r>
          </a:p>
          <a:p>
            <a:pPr marL="174625" indent="-174625" eaLnBrk="1" hangingPunct="1">
              <a:buFont typeface="Arial" pitchFamily="34" charset="0"/>
              <a:buChar char="•"/>
              <a:defRPr/>
            </a:pPr>
            <a:r>
              <a:rPr lang="en-US" sz="1600" i="1" dirty="0">
                <a:solidFill>
                  <a:srgbClr val="0B3D91"/>
                </a:solidFill>
                <a:latin typeface="Calibri" pitchFamily="34" charset="0"/>
              </a:rPr>
              <a:t>For that 100 W box, assuming a lower non-operating limit of -20°C, no dissipation, the 3°C transport resistance, and the radiator size of  0.3583m</a:t>
            </a:r>
            <a:r>
              <a:rPr lang="en-US" sz="1600" i="1" baseline="30000" dirty="0">
                <a:solidFill>
                  <a:srgbClr val="0B3D91"/>
                </a:solidFill>
                <a:latin typeface="Calibri" pitchFamily="34" charset="0"/>
              </a:rPr>
              <a:t>2</a:t>
            </a:r>
            <a:r>
              <a:rPr lang="en-US" sz="1600" i="1" dirty="0">
                <a:solidFill>
                  <a:srgbClr val="0B3D91"/>
                </a:solidFill>
                <a:latin typeface="Calibri" pitchFamily="34" charset="0"/>
              </a:rPr>
              <a:t>, Q</a:t>
            </a:r>
            <a:r>
              <a:rPr lang="en-US" sz="1600" i="1" baseline="-25000" dirty="0">
                <a:solidFill>
                  <a:srgbClr val="0B3D91"/>
                </a:solidFill>
                <a:latin typeface="Calibri" pitchFamily="34" charset="0"/>
              </a:rPr>
              <a:t>HTR</a:t>
            </a:r>
            <a:r>
              <a:rPr lang="en-US" sz="1600" i="1" dirty="0">
                <a:solidFill>
                  <a:srgbClr val="0B3D91"/>
                </a:solidFill>
                <a:latin typeface="Calibri" pitchFamily="34" charset="0"/>
              </a:rPr>
              <a:t> would evaluate to 75.9 W and the heater would be specified to 108.44 W at minimum voltage</a:t>
            </a:r>
          </a:p>
          <a:p>
            <a:pPr marL="174625" indent="-174625" eaLnBrk="1" hangingPunct="1">
              <a:buFont typeface="Arial" pitchFamily="34" charset="0"/>
              <a:buChar char="•"/>
              <a:defRPr/>
            </a:pPr>
            <a:r>
              <a:rPr lang="en-US" sz="1600" i="1" dirty="0">
                <a:solidFill>
                  <a:srgbClr val="0B3D91"/>
                </a:solidFill>
                <a:latin typeface="Calibri" pitchFamily="34" charset="0"/>
              </a:rPr>
              <a:t>When reporting the heater power usage in the power budget, it is important to note that of the 108.44 W, 130 (100 W + 30%) should already be booked.  So, while this does not place increased power generation demands on the solar array, it does require a power service capable of this power level</a:t>
            </a:r>
          </a:p>
          <a:p>
            <a:pPr marL="174625" indent="-174625" eaLnBrk="1" hangingPunct="1">
              <a:buFont typeface="Arial" pitchFamily="34" charset="0"/>
              <a:buChar char="•"/>
              <a:defRPr/>
            </a:pPr>
            <a:r>
              <a:rPr lang="en-US" sz="1600" i="1" dirty="0">
                <a:solidFill>
                  <a:srgbClr val="0B3D91"/>
                </a:solidFill>
                <a:latin typeface="Calibri" pitchFamily="34" charset="0"/>
              </a:rPr>
              <a:t>Note that the instantaneous power would be even higher for a higher voltage, but the average power would remain the same regardless of voltage</a:t>
            </a:r>
          </a:p>
        </p:txBody>
      </p:sp>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Heater Sizing</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123</a:t>
            </a:fld>
            <a:endParaRPr lang="en-US" altLang="en-US" sz="1200"/>
          </a:p>
        </p:txBody>
      </p:sp>
    </p:spTree>
    <p:extLst>
      <p:ext uri="{BB962C8B-B14F-4D97-AF65-F5344CB8AC3E}">
        <p14:creationId xmlns:p14="http://schemas.microsoft.com/office/powerpoint/2010/main" val="35544729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87CC173-3355-42D7-A444-5710E347359C}"/>
              </a:ext>
            </a:extLst>
          </p:cNvPr>
          <p:cNvSpPr txBox="1">
            <a:spLocks noChangeArrowheads="1"/>
          </p:cNvSpPr>
          <p:nvPr/>
        </p:nvSpPr>
        <p:spPr bwMode="auto">
          <a:xfrm>
            <a:off x="228600" y="1076425"/>
            <a:ext cx="8839200" cy="5416868"/>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sz="1600" b="1" i="1" dirty="0">
                <a:solidFill>
                  <a:srgbClr val="0B3D91"/>
                </a:solidFill>
                <a:latin typeface="Calibri" pitchFamily="34" charset="0"/>
              </a:rPr>
              <a:t>Step 1: Get requirements</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Electronics box, dissipating 15 to 40 W and needing to stay between -10°C and 40°C</a:t>
            </a:r>
          </a:p>
          <a:p>
            <a:pPr marL="339725" lvl="1" indent="-174625" eaLnBrk="1" hangingPunct="1">
              <a:buFont typeface="Arial" pitchFamily="34" charset="0"/>
              <a:buChar char="•"/>
              <a:defRPr/>
            </a:pPr>
            <a:r>
              <a:rPr lang="en-US" sz="1400" dirty="0">
                <a:solidFill>
                  <a:srgbClr val="0B3D91"/>
                </a:solidFill>
                <a:latin typeface="Calibri" pitchFamily="34" charset="0"/>
              </a:rPr>
              <a:t>Orbit beta angles go from 0° to 90°, nadir viewing</a:t>
            </a:r>
          </a:p>
          <a:p>
            <a:pPr marL="339725" lvl="1" indent="-174625" eaLnBrk="1" hangingPunct="1">
              <a:buFont typeface="Arial" pitchFamily="34" charset="0"/>
              <a:buChar char="•"/>
              <a:defRPr/>
            </a:pPr>
            <a:r>
              <a:rPr lang="en-US" sz="1400" dirty="0">
                <a:solidFill>
                  <a:srgbClr val="0B3D91"/>
                </a:solidFill>
                <a:latin typeface="Calibri" pitchFamily="34" charset="0"/>
              </a:rPr>
              <a:t>Spacecraft has provided a cold side such that it will never have direct sun, but will always have glancing view of Earth</a:t>
            </a:r>
          </a:p>
          <a:p>
            <a:pPr marL="174625" indent="-174625">
              <a:buFont typeface="Arial" pitchFamily="34" charset="0"/>
              <a:buChar char="•"/>
              <a:defRPr/>
            </a:pPr>
            <a:endParaRPr lang="en-US" sz="500" b="1" i="1" dirty="0">
              <a:solidFill>
                <a:srgbClr val="0B3D91"/>
              </a:solidFill>
              <a:latin typeface="Calibri" pitchFamily="34" charset="0"/>
            </a:endParaRPr>
          </a:p>
          <a:p>
            <a:pPr marL="174625" indent="-174625" eaLnBrk="1" hangingPunct="1">
              <a:buFont typeface="Arial" pitchFamily="34" charset="0"/>
              <a:buChar char="•"/>
              <a:defRPr/>
            </a:pPr>
            <a:r>
              <a:rPr lang="en-US" sz="1600" b="1" i="1" dirty="0">
                <a:solidFill>
                  <a:srgbClr val="0B3D91"/>
                </a:solidFill>
                <a:latin typeface="Calibri" pitchFamily="34" charset="0"/>
              </a:rPr>
              <a:t>Step 2: Size the radiator</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Energy balance: Q</a:t>
            </a:r>
            <a:r>
              <a:rPr lang="en-US" sz="1400" baseline="-25000" dirty="0">
                <a:solidFill>
                  <a:srgbClr val="0B3D91"/>
                </a:solidFill>
                <a:latin typeface="Calibri" pitchFamily="34" charset="0"/>
              </a:rPr>
              <a:t>SRC</a:t>
            </a:r>
            <a:r>
              <a:rPr lang="en-US" sz="1400" dirty="0">
                <a:solidFill>
                  <a:srgbClr val="0B3D91"/>
                </a:solidFill>
                <a:latin typeface="Calibri" pitchFamily="34" charset="0"/>
              </a:rPr>
              <a:t> +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Q</a:t>
            </a:r>
            <a:r>
              <a:rPr lang="en-US" sz="1400" baseline="-25000" dirty="0">
                <a:solidFill>
                  <a:srgbClr val="0B3D91"/>
                </a:solidFill>
                <a:latin typeface="Calibri" pitchFamily="34" charset="0"/>
              </a:rPr>
              <a:t>HTR</a:t>
            </a:r>
            <a:r>
              <a:rPr lang="en-US" sz="1400" dirty="0">
                <a:solidFill>
                  <a:srgbClr val="0B3D91"/>
                </a:solidFill>
                <a:latin typeface="Calibri" pitchFamily="34" charset="0"/>
              </a:rPr>
              <a:t>= Q</a:t>
            </a:r>
            <a:r>
              <a:rPr lang="en-US" sz="1400" baseline="-25000" dirty="0">
                <a:solidFill>
                  <a:srgbClr val="0B3D91"/>
                </a:solidFill>
                <a:latin typeface="Calibri" pitchFamily="34" charset="0"/>
              </a:rPr>
              <a:t>OUT</a:t>
            </a:r>
            <a:endParaRPr lang="en-US" sz="1400" dirty="0">
              <a:solidFill>
                <a:srgbClr val="0B3D91"/>
              </a:solidFill>
              <a:latin typeface="Calibri" pitchFamily="34" charset="0"/>
            </a:endParaRPr>
          </a:p>
          <a:p>
            <a:pPr marL="339725" lvl="1" indent="-174625" eaLnBrk="1" hangingPunct="1">
              <a:defRPr/>
            </a:pPr>
            <a:r>
              <a:rPr lang="en-US" sz="1400" dirty="0">
                <a:solidFill>
                  <a:srgbClr val="0B3D91"/>
                </a:solidFill>
                <a:latin typeface="Calibri" pitchFamily="34" charset="0"/>
              </a:rPr>
              <a:t>                                    40 +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+ 0.0</a:t>
            </a:r>
            <a:r>
              <a:rPr lang="en-US" sz="1400" baseline="-25000" dirty="0">
                <a:solidFill>
                  <a:srgbClr val="0B3D91"/>
                </a:solidFill>
                <a:latin typeface="Calibri" pitchFamily="34" charset="0"/>
              </a:rPr>
              <a:t> </a:t>
            </a:r>
            <a:r>
              <a:rPr lang="en-US" sz="1400" dirty="0">
                <a:solidFill>
                  <a:srgbClr val="0B3D91"/>
                </a:solidFill>
                <a:latin typeface="Calibri" pitchFamily="34" charset="0"/>
              </a:rPr>
              <a:t>= Q</a:t>
            </a:r>
            <a:r>
              <a:rPr lang="en-US" sz="1400" baseline="-25000" dirty="0">
                <a:solidFill>
                  <a:srgbClr val="0B3D91"/>
                </a:solidFill>
                <a:latin typeface="Calibri" pitchFamily="34" charset="0"/>
              </a:rPr>
              <a:t>OUT                          </a:t>
            </a:r>
            <a:r>
              <a:rPr lang="en-US" sz="1400" dirty="0">
                <a:solidFill>
                  <a:srgbClr val="0B3D91"/>
                </a:solidFill>
                <a:latin typeface="Calibri" pitchFamily="34" charset="0"/>
              </a:rPr>
              <a:t>            </a:t>
            </a:r>
            <a:r>
              <a:rPr lang="en-US" sz="1400" dirty="0">
                <a:solidFill>
                  <a:srgbClr val="FF0000"/>
                </a:solidFill>
                <a:latin typeface="Calibri" pitchFamily="34" charset="0"/>
              </a:rPr>
              <a:t>(Assume no heater power is needed in hot case)</a:t>
            </a:r>
            <a:endParaRPr lang="en-US" sz="1400" dirty="0">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Environment: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a:t>
            </a:r>
            <a:r>
              <a:rPr lang="en-US" sz="1400" dirty="0" err="1">
                <a:solidFill>
                  <a:srgbClr val="0B3D91"/>
                </a:solidFill>
                <a:latin typeface="Calibri" pitchFamily="34" charset="0"/>
              </a:rPr>
              <a:t>B</a:t>
            </a:r>
            <a:r>
              <a:rPr lang="en-US" sz="1400" baseline="-25000" dirty="0" err="1">
                <a:solidFill>
                  <a:srgbClr val="0B3D91"/>
                </a:solidFill>
                <a:latin typeface="Calibri" pitchFamily="34" charset="0"/>
              </a:rPr>
              <a:t>ij</a:t>
            </a:r>
            <a:r>
              <a:rPr lang="en-US" sz="1400" dirty="0">
                <a:solidFill>
                  <a:srgbClr val="0B3D91"/>
                </a:solidFill>
                <a:latin typeface="Calibri" pitchFamily="34" charset="0"/>
              </a:rPr>
              <a:t> * </a:t>
            </a:r>
            <a:r>
              <a:rPr lang="en-US" sz="1400" dirty="0">
                <a:solidFill>
                  <a:srgbClr val="0B3D91"/>
                </a:solidFill>
                <a:latin typeface="Symbol" pitchFamily="18" charset="2"/>
              </a:rPr>
              <a:t>e</a:t>
            </a:r>
            <a:r>
              <a:rPr lang="en-US" sz="1400" dirty="0">
                <a:solidFill>
                  <a:srgbClr val="0B3D91"/>
                </a:solidFill>
                <a:latin typeface="Calibri" pitchFamily="34" charset="0"/>
              </a:rPr>
              <a:t> * </a:t>
            </a:r>
            <a:r>
              <a:rPr lang="en-US" sz="1400" dirty="0" err="1">
                <a:solidFill>
                  <a:srgbClr val="0B3D91"/>
                </a:solidFill>
                <a:latin typeface="Calibri" pitchFamily="34" charset="0"/>
              </a:rPr>
              <a:t>EarthFlux</a:t>
            </a:r>
            <a:r>
              <a:rPr lang="en-US" sz="1400" dirty="0">
                <a:solidFill>
                  <a:srgbClr val="0B3D91"/>
                </a:solidFill>
                <a:latin typeface="Calibri" pitchFamily="34" charset="0"/>
              </a:rPr>
              <a:t> * Area           </a:t>
            </a:r>
            <a:r>
              <a:rPr lang="en-US" sz="1400" dirty="0">
                <a:solidFill>
                  <a:srgbClr val="FF0000"/>
                </a:solidFill>
                <a:latin typeface="Calibri" pitchFamily="34" charset="0"/>
              </a:rPr>
              <a:t>(</a:t>
            </a:r>
            <a:r>
              <a:rPr lang="en-US" sz="1400" dirty="0" err="1">
                <a:solidFill>
                  <a:srgbClr val="FF0000"/>
                </a:solidFill>
                <a:latin typeface="Calibri" pitchFamily="34" charset="0"/>
              </a:rPr>
              <a:t>B</a:t>
            </a:r>
            <a:r>
              <a:rPr lang="en-US" sz="1400" baseline="-25000" dirty="0" err="1">
                <a:solidFill>
                  <a:srgbClr val="FF0000"/>
                </a:solidFill>
                <a:latin typeface="Calibri" pitchFamily="34" charset="0"/>
              </a:rPr>
              <a:t>ij</a:t>
            </a:r>
            <a:r>
              <a:rPr lang="en-US" sz="1400" baseline="-25000" dirty="0">
                <a:solidFill>
                  <a:srgbClr val="FF0000"/>
                </a:solidFill>
                <a:latin typeface="Calibri" pitchFamily="34" charset="0"/>
              </a:rPr>
              <a:t> </a:t>
            </a:r>
            <a:r>
              <a:rPr lang="en-US" sz="1400" dirty="0">
                <a:solidFill>
                  <a:srgbClr val="FF0000"/>
                </a:solidFill>
                <a:latin typeface="Calibri" pitchFamily="34" charset="0"/>
              </a:rPr>
              <a:t>to earth for surface normal to Planet is about 0.2)</a:t>
            </a:r>
            <a:endParaRPr lang="en-US" sz="1400" baseline="-25000" dirty="0">
              <a:solidFill>
                <a:srgbClr val="FF0000"/>
              </a:solidFill>
              <a:latin typeface="Calibri" pitchFamily="34" charset="0"/>
            </a:endParaRPr>
          </a:p>
          <a:p>
            <a:pPr marL="339725" lvl="1" indent="-174625" eaLnBrk="1" hangingPunct="1">
              <a:defRPr/>
            </a:pPr>
            <a:r>
              <a:rPr lang="en-US" sz="1400" dirty="0">
                <a:solidFill>
                  <a:srgbClr val="0B3D91"/>
                </a:solidFill>
                <a:latin typeface="Calibri" pitchFamily="34" charset="0"/>
              </a:rPr>
              <a:t>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0.2 * 0.85 * 243 * Area                                  </a:t>
            </a:r>
            <a:r>
              <a:rPr lang="en-US" sz="1400" dirty="0">
                <a:solidFill>
                  <a:srgbClr val="FF0000"/>
                </a:solidFill>
                <a:latin typeface="Calibri" pitchFamily="34" charset="0"/>
              </a:rPr>
              <a:t>(Hot Case Earth flux is around 243 W/m</a:t>
            </a:r>
            <a:r>
              <a:rPr lang="en-US" sz="1400" baseline="30000" dirty="0">
                <a:solidFill>
                  <a:srgbClr val="FF0000"/>
                </a:solidFill>
                <a:latin typeface="Calibri" pitchFamily="34" charset="0"/>
              </a:rPr>
              <a:t>2</a:t>
            </a:r>
            <a:r>
              <a:rPr lang="en-US" sz="1400" dirty="0">
                <a:solidFill>
                  <a:srgbClr val="FF0000"/>
                </a:solidFill>
                <a:latin typeface="Calibri" pitchFamily="34" charset="0"/>
              </a:rPr>
              <a:t>)</a:t>
            </a:r>
            <a:endParaRPr lang="en-US" sz="1400" baseline="-25000" dirty="0">
              <a:solidFill>
                <a:srgbClr val="FF0000"/>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Radiation: Q</a:t>
            </a:r>
            <a:r>
              <a:rPr lang="en-US" sz="1400" baseline="-25000" dirty="0">
                <a:solidFill>
                  <a:srgbClr val="0B3D91"/>
                </a:solidFill>
                <a:latin typeface="Calibri" pitchFamily="34" charset="0"/>
              </a:rPr>
              <a:t>OUT</a:t>
            </a:r>
            <a:r>
              <a:rPr lang="en-US" sz="1400" dirty="0">
                <a:solidFill>
                  <a:srgbClr val="0B3D91"/>
                </a:solidFill>
                <a:latin typeface="Calibri" pitchFamily="34" charset="0"/>
              </a:rPr>
              <a:t> = </a:t>
            </a:r>
            <a:r>
              <a:rPr lang="en-US" sz="1400" dirty="0">
                <a:solidFill>
                  <a:srgbClr val="0B3D91"/>
                </a:solidFill>
                <a:latin typeface="Symbol" pitchFamily="18" charset="2"/>
              </a:rPr>
              <a:t>s</a:t>
            </a:r>
            <a:r>
              <a:rPr lang="en-US" sz="1400" dirty="0">
                <a:solidFill>
                  <a:srgbClr val="0B3D91"/>
                </a:solidFill>
                <a:latin typeface="Calibri" pitchFamily="34" charset="0"/>
              </a:rPr>
              <a:t> * </a:t>
            </a:r>
            <a:r>
              <a:rPr lang="en-US" sz="1400" dirty="0">
                <a:solidFill>
                  <a:srgbClr val="0B3D91"/>
                </a:solidFill>
                <a:latin typeface="Symbol" pitchFamily="18" charset="2"/>
              </a:rPr>
              <a:t>e</a:t>
            </a:r>
            <a:r>
              <a:rPr lang="en-US" sz="1400" dirty="0">
                <a:solidFill>
                  <a:srgbClr val="0B3D91"/>
                </a:solidFill>
                <a:latin typeface="Calibri" pitchFamily="34" charset="0"/>
              </a:rPr>
              <a:t> * </a:t>
            </a:r>
            <a:r>
              <a:rPr lang="en-US" sz="1400" dirty="0" err="1">
                <a:solidFill>
                  <a:srgbClr val="0B3D91"/>
                </a:solidFill>
                <a:latin typeface="Calibri" pitchFamily="34" charset="0"/>
              </a:rPr>
              <a:t>B</a:t>
            </a:r>
            <a:r>
              <a:rPr lang="en-US" sz="1400" baseline="-25000" dirty="0" err="1">
                <a:solidFill>
                  <a:srgbClr val="0B3D91"/>
                </a:solidFill>
                <a:latin typeface="Calibri" pitchFamily="34" charset="0"/>
              </a:rPr>
              <a:t>ij</a:t>
            </a:r>
            <a:r>
              <a:rPr lang="en-US" sz="1400" baseline="-25000" dirty="0">
                <a:solidFill>
                  <a:srgbClr val="0B3D91"/>
                </a:solidFill>
                <a:latin typeface="Calibri" pitchFamily="34" charset="0"/>
              </a:rPr>
              <a:t> </a:t>
            </a:r>
            <a:r>
              <a:rPr lang="en-US" sz="1400" dirty="0">
                <a:solidFill>
                  <a:srgbClr val="0B3D91"/>
                </a:solidFill>
                <a:latin typeface="Calibri" pitchFamily="34" charset="0"/>
              </a:rPr>
              <a:t>* Area * (T</a:t>
            </a:r>
            <a:r>
              <a:rPr lang="en-US" sz="1400" baseline="-25000" dirty="0">
                <a:solidFill>
                  <a:srgbClr val="0B3D91"/>
                </a:solidFill>
                <a:latin typeface="Calibri" pitchFamily="34" charset="0"/>
              </a:rPr>
              <a:t>HOT</a:t>
            </a:r>
            <a:r>
              <a:rPr lang="en-US" sz="1400" baseline="30000" dirty="0">
                <a:solidFill>
                  <a:srgbClr val="0B3D91"/>
                </a:solidFill>
                <a:latin typeface="Calibri" pitchFamily="34" charset="0"/>
              </a:rPr>
              <a:t>4 </a:t>
            </a:r>
            <a:r>
              <a:rPr lang="en-US" sz="1400" dirty="0">
                <a:solidFill>
                  <a:srgbClr val="0B3D91"/>
                </a:solidFill>
                <a:latin typeface="Calibri" pitchFamily="34" charset="0"/>
              </a:rPr>
              <a:t>-T</a:t>
            </a:r>
            <a:r>
              <a:rPr lang="en-US" sz="1400" baseline="-25000" dirty="0">
                <a:solidFill>
                  <a:srgbClr val="0B3D91"/>
                </a:solidFill>
                <a:latin typeface="Calibri" pitchFamily="34" charset="0"/>
              </a:rPr>
              <a:t>SPACE</a:t>
            </a:r>
            <a:r>
              <a:rPr lang="en-US" sz="1400" baseline="30000" dirty="0">
                <a:solidFill>
                  <a:srgbClr val="0B3D91"/>
                </a:solidFill>
                <a:latin typeface="Calibri" pitchFamily="34" charset="0"/>
              </a:rPr>
              <a:t>4</a:t>
            </a:r>
            <a:r>
              <a:rPr lang="en-US" sz="1400" dirty="0">
                <a:solidFill>
                  <a:srgbClr val="0B3D91"/>
                </a:solidFill>
                <a:latin typeface="Calibri" pitchFamily="34" charset="0"/>
              </a:rPr>
              <a:t>)                                           </a:t>
            </a:r>
            <a:r>
              <a:rPr lang="en-US" sz="1400" dirty="0">
                <a:solidFill>
                  <a:srgbClr val="FF0000"/>
                </a:solidFill>
                <a:latin typeface="Calibri" pitchFamily="34" charset="0"/>
              </a:rPr>
              <a:t>(</a:t>
            </a:r>
            <a:r>
              <a:rPr lang="en-US" sz="1400" dirty="0">
                <a:solidFill>
                  <a:srgbClr val="FF0000"/>
                </a:solidFill>
                <a:latin typeface="Symbol" pitchFamily="18" charset="2"/>
              </a:rPr>
              <a:t>e</a:t>
            </a:r>
            <a:r>
              <a:rPr lang="en-US" sz="1400" dirty="0">
                <a:solidFill>
                  <a:srgbClr val="FF0000"/>
                </a:solidFill>
                <a:latin typeface="Calibri" pitchFamily="34" charset="0"/>
              </a:rPr>
              <a:t> of 0.85 typical for radiator)</a:t>
            </a:r>
            <a:endParaRPr lang="en-US" sz="1400" baseline="30000" dirty="0">
              <a:latin typeface="Calibri" pitchFamily="34" charset="0"/>
            </a:endParaRPr>
          </a:p>
          <a:p>
            <a:pPr marL="339725" lvl="1" indent="-174625" eaLnBrk="1" hangingPunct="1">
              <a:defRPr/>
            </a:pPr>
            <a:r>
              <a:rPr lang="en-US" sz="1400" dirty="0">
                <a:solidFill>
                  <a:srgbClr val="0B3D91"/>
                </a:solidFill>
                <a:latin typeface="Calibri" pitchFamily="34" charset="0"/>
              </a:rPr>
              <a:t>                       Q</a:t>
            </a:r>
            <a:r>
              <a:rPr lang="en-US" sz="1400" baseline="-25000" dirty="0">
                <a:solidFill>
                  <a:srgbClr val="0B3D91"/>
                </a:solidFill>
                <a:latin typeface="Calibri" pitchFamily="34" charset="0"/>
              </a:rPr>
              <a:t>OUT</a:t>
            </a:r>
            <a:r>
              <a:rPr lang="en-US" sz="1400" dirty="0">
                <a:solidFill>
                  <a:srgbClr val="0B3D91"/>
                </a:solidFill>
                <a:latin typeface="Calibri" pitchFamily="34" charset="0"/>
              </a:rPr>
              <a:t> = 5.67E-8 * 0.85 * 1.0 * Area * (308</a:t>
            </a:r>
            <a:r>
              <a:rPr lang="en-US" sz="1400" baseline="30000" dirty="0">
                <a:solidFill>
                  <a:srgbClr val="0B3D91"/>
                </a:solidFill>
                <a:latin typeface="Calibri" pitchFamily="34" charset="0"/>
              </a:rPr>
              <a:t>4</a:t>
            </a:r>
            <a:r>
              <a:rPr lang="en-US" sz="1400" dirty="0">
                <a:solidFill>
                  <a:srgbClr val="0B3D91"/>
                </a:solidFill>
                <a:latin typeface="Calibri" pitchFamily="34" charset="0"/>
              </a:rPr>
              <a:t> – 4</a:t>
            </a:r>
            <a:r>
              <a:rPr lang="en-US" sz="1400" baseline="30000" dirty="0">
                <a:solidFill>
                  <a:srgbClr val="0B3D91"/>
                </a:solidFill>
                <a:latin typeface="Calibri" pitchFamily="34" charset="0"/>
              </a:rPr>
              <a:t>4</a:t>
            </a:r>
            <a:r>
              <a:rPr lang="en-US" sz="1400" dirty="0">
                <a:solidFill>
                  <a:srgbClr val="0B3D91"/>
                </a:solidFill>
                <a:latin typeface="Calibri" pitchFamily="34" charset="0"/>
              </a:rPr>
              <a:t>)                    </a:t>
            </a:r>
            <a:r>
              <a:rPr lang="en-US" sz="1400" dirty="0">
                <a:solidFill>
                  <a:srgbClr val="FF0000"/>
                </a:solidFill>
                <a:latin typeface="Calibri" pitchFamily="34" charset="0"/>
              </a:rPr>
              <a:t>(308 K = 35°C = 40°C – 5°C margin)</a:t>
            </a:r>
            <a:endParaRPr lang="en-US" sz="1400" dirty="0">
              <a:latin typeface="Calibri" pitchFamily="34" charset="0"/>
            </a:endParaRPr>
          </a:p>
          <a:p>
            <a:pPr marL="339725" lvl="1" indent="-174625" eaLnBrk="1" hangingPunct="1">
              <a:buFont typeface="Arial" pitchFamily="34" charset="0"/>
              <a:buChar char="•"/>
              <a:defRPr/>
            </a:pPr>
            <a:r>
              <a:rPr lang="en-US" sz="1400" b="1" i="1" dirty="0">
                <a:solidFill>
                  <a:srgbClr val="0B3D91"/>
                </a:solidFill>
                <a:latin typeface="Calibri" pitchFamily="34" charset="0"/>
              </a:rPr>
              <a:t>Area is about 0.1 m</a:t>
            </a:r>
            <a:r>
              <a:rPr lang="en-US" sz="1400" b="1" i="1" baseline="30000" dirty="0">
                <a:solidFill>
                  <a:srgbClr val="0B3D91"/>
                </a:solidFill>
                <a:latin typeface="Calibri" pitchFamily="34" charset="0"/>
              </a:rPr>
              <a:t>2</a:t>
            </a:r>
          </a:p>
          <a:p>
            <a:pPr marL="174625" lvl="1" indent="-174625">
              <a:buFont typeface="Arial" pitchFamily="34" charset="0"/>
              <a:buChar char="•"/>
              <a:defRPr/>
            </a:pPr>
            <a:endParaRPr lang="en-US" sz="500" b="1" i="1" dirty="0">
              <a:solidFill>
                <a:srgbClr val="0B3D91"/>
              </a:solidFill>
              <a:latin typeface="Calibri" pitchFamily="34" charset="0"/>
            </a:endParaRPr>
          </a:p>
          <a:p>
            <a:pPr marL="174625" lvl="1" indent="-174625" eaLnBrk="1" hangingPunct="1">
              <a:buFont typeface="Arial" pitchFamily="34" charset="0"/>
              <a:buChar char="•"/>
              <a:defRPr/>
            </a:pPr>
            <a:r>
              <a:rPr lang="en-US" sz="1600" b="1" i="1" dirty="0">
                <a:solidFill>
                  <a:srgbClr val="0B3D91"/>
                </a:solidFill>
                <a:latin typeface="Calibri" pitchFamily="34" charset="0"/>
              </a:rPr>
              <a:t>Step 3: Size the heater</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Energy balance: Q</a:t>
            </a:r>
            <a:r>
              <a:rPr lang="en-US" sz="1400" baseline="-25000" dirty="0">
                <a:solidFill>
                  <a:srgbClr val="0B3D91"/>
                </a:solidFill>
                <a:latin typeface="Calibri" pitchFamily="34" charset="0"/>
              </a:rPr>
              <a:t>SRC</a:t>
            </a:r>
            <a:r>
              <a:rPr lang="en-US" sz="1400" dirty="0">
                <a:solidFill>
                  <a:srgbClr val="0B3D91"/>
                </a:solidFill>
                <a:latin typeface="Calibri" pitchFamily="34" charset="0"/>
              </a:rPr>
              <a:t> +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Q</a:t>
            </a:r>
            <a:r>
              <a:rPr lang="en-US" sz="1400" baseline="-25000" dirty="0">
                <a:solidFill>
                  <a:srgbClr val="0B3D91"/>
                </a:solidFill>
                <a:latin typeface="Calibri" pitchFamily="34" charset="0"/>
              </a:rPr>
              <a:t>HTR</a:t>
            </a:r>
            <a:r>
              <a:rPr lang="en-US" sz="1400" dirty="0">
                <a:solidFill>
                  <a:srgbClr val="0B3D91"/>
                </a:solidFill>
                <a:latin typeface="Calibri" pitchFamily="34" charset="0"/>
              </a:rPr>
              <a:t> =  Q</a:t>
            </a:r>
            <a:r>
              <a:rPr lang="en-US" sz="1400" baseline="-25000" dirty="0">
                <a:solidFill>
                  <a:srgbClr val="0B3D91"/>
                </a:solidFill>
                <a:latin typeface="Calibri" pitchFamily="34" charset="0"/>
              </a:rPr>
              <a:t>OUT</a:t>
            </a:r>
            <a:endParaRPr lang="en-US" sz="1400" dirty="0">
              <a:solidFill>
                <a:srgbClr val="0B3D91"/>
              </a:solidFill>
              <a:latin typeface="Calibri" pitchFamily="34" charset="0"/>
            </a:endParaRPr>
          </a:p>
          <a:p>
            <a:pPr marL="339725" lvl="1" indent="-174625" eaLnBrk="1" hangingPunct="1">
              <a:defRPr/>
            </a:pPr>
            <a:r>
              <a:rPr lang="en-US" sz="1400" dirty="0">
                <a:solidFill>
                  <a:srgbClr val="0B3D91"/>
                </a:solidFill>
                <a:latin typeface="Calibri" pitchFamily="34" charset="0"/>
              </a:rPr>
              <a:t>                                    15 + Q</a:t>
            </a:r>
            <a:r>
              <a:rPr lang="en-US" sz="1400" baseline="-25000" dirty="0">
                <a:solidFill>
                  <a:srgbClr val="0B3D91"/>
                </a:solidFill>
                <a:latin typeface="Calibri" pitchFamily="34" charset="0"/>
              </a:rPr>
              <a:t>IN </a:t>
            </a:r>
            <a:r>
              <a:rPr lang="en-US" sz="1400" dirty="0">
                <a:solidFill>
                  <a:srgbClr val="0B3D91"/>
                </a:solidFill>
                <a:latin typeface="Calibri" pitchFamily="34" charset="0"/>
              </a:rPr>
              <a:t>+ Q</a:t>
            </a:r>
            <a:r>
              <a:rPr lang="en-US" sz="1400" baseline="-25000" dirty="0">
                <a:solidFill>
                  <a:srgbClr val="0B3D91"/>
                </a:solidFill>
                <a:latin typeface="Calibri" pitchFamily="34" charset="0"/>
              </a:rPr>
              <a:t>HTR</a:t>
            </a:r>
            <a:r>
              <a:rPr lang="en-US" sz="1400" dirty="0">
                <a:solidFill>
                  <a:srgbClr val="0B3D91"/>
                </a:solidFill>
                <a:latin typeface="Calibri" pitchFamily="34" charset="0"/>
              </a:rPr>
              <a:t> = Q</a:t>
            </a:r>
            <a:r>
              <a:rPr lang="en-US" sz="1400" baseline="-25000" dirty="0">
                <a:solidFill>
                  <a:srgbClr val="0B3D91"/>
                </a:solidFill>
                <a:latin typeface="Calibri" pitchFamily="34" charset="0"/>
              </a:rPr>
              <a:t>OUT</a:t>
            </a:r>
            <a:endParaRPr lang="en-US" sz="1400" dirty="0">
              <a:solidFill>
                <a:srgbClr val="0B3D91"/>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Environment: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a:t>
            </a:r>
            <a:r>
              <a:rPr lang="en-US" sz="1400" dirty="0" err="1">
                <a:solidFill>
                  <a:srgbClr val="0B3D91"/>
                </a:solidFill>
                <a:latin typeface="Calibri" pitchFamily="34" charset="0"/>
              </a:rPr>
              <a:t>B</a:t>
            </a:r>
            <a:r>
              <a:rPr lang="en-US" sz="1400" baseline="-25000" dirty="0" err="1">
                <a:solidFill>
                  <a:srgbClr val="0B3D91"/>
                </a:solidFill>
                <a:latin typeface="Calibri" pitchFamily="34" charset="0"/>
              </a:rPr>
              <a:t>ij</a:t>
            </a:r>
            <a:r>
              <a:rPr lang="en-US" sz="1400" dirty="0">
                <a:solidFill>
                  <a:srgbClr val="0B3D91"/>
                </a:solidFill>
                <a:latin typeface="Calibri" pitchFamily="34" charset="0"/>
              </a:rPr>
              <a:t> * </a:t>
            </a:r>
            <a:r>
              <a:rPr lang="en-US" sz="1400" dirty="0">
                <a:solidFill>
                  <a:srgbClr val="0B3D91"/>
                </a:solidFill>
                <a:latin typeface="Symbol" pitchFamily="18" charset="2"/>
              </a:rPr>
              <a:t>e</a:t>
            </a:r>
            <a:r>
              <a:rPr lang="en-US" sz="1400" dirty="0">
                <a:solidFill>
                  <a:srgbClr val="0B3D91"/>
                </a:solidFill>
                <a:latin typeface="Calibri" pitchFamily="34" charset="0"/>
              </a:rPr>
              <a:t> * </a:t>
            </a:r>
            <a:r>
              <a:rPr lang="en-US" sz="1400" dirty="0" err="1">
                <a:solidFill>
                  <a:srgbClr val="0B3D91"/>
                </a:solidFill>
                <a:latin typeface="Calibri" pitchFamily="34" charset="0"/>
              </a:rPr>
              <a:t>EarthFlux</a:t>
            </a:r>
            <a:r>
              <a:rPr lang="en-US" sz="1400" dirty="0">
                <a:solidFill>
                  <a:srgbClr val="0B3D91"/>
                </a:solidFill>
                <a:latin typeface="Calibri" pitchFamily="34" charset="0"/>
              </a:rPr>
              <a:t> * Area           </a:t>
            </a:r>
            <a:r>
              <a:rPr lang="en-US" sz="1400" dirty="0">
                <a:solidFill>
                  <a:srgbClr val="FF0000"/>
                </a:solidFill>
                <a:latin typeface="Calibri" pitchFamily="34" charset="0"/>
              </a:rPr>
              <a:t>(</a:t>
            </a:r>
            <a:r>
              <a:rPr lang="en-US" sz="1400" dirty="0" err="1">
                <a:solidFill>
                  <a:srgbClr val="FF0000"/>
                </a:solidFill>
                <a:latin typeface="Calibri" pitchFamily="34" charset="0"/>
              </a:rPr>
              <a:t>B</a:t>
            </a:r>
            <a:r>
              <a:rPr lang="en-US" sz="1400" baseline="-25000" dirty="0" err="1">
                <a:solidFill>
                  <a:srgbClr val="FF0000"/>
                </a:solidFill>
                <a:latin typeface="Calibri" pitchFamily="34" charset="0"/>
              </a:rPr>
              <a:t>ij</a:t>
            </a:r>
            <a:r>
              <a:rPr lang="en-US" sz="1400" baseline="-25000" dirty="0">
                <a:solidFill>
                  <a:srgbClr val="FF0000"/>
                </a:solidFill>
                <a:latin typeface="Calibri" pitchFamily="34" charset="0"/>
              </a:rPr>
              <a:t> </a:t>
            </a:r>
            <a:r>
              <a:rPr lang="en-US" sz="1400" dirty="0">
                <a:solidFill>
                  <a:srgbClr val="FF0000"/>
                </a:solidFill>
                <a:latin typeface="Calibri" pitchFamily="34" charset="0"/>
              </a:rPr>
              <a:t>to earth for surface normal to Planet is about 0.2)</a:t>
            </a:r>
            <a:endParaRPr lang="en-US" sz="1400" baseline="-25000" dirty="0">
              <a:solidFill>
                <a:srgbClr val="FF0000"/>
              </a:solidFill>
              <a:latin typeface="Calibri" pitchFamily="34" charset="0"/>
            </a:endParaRPr>
          </a:p>
          <a:p>
            <a:pPr marL="339725" lvl="1" indent="-174625" eaLnBrk="1" hangingPunct="1">
              <a:defRPr/>
            </a:pPr>
            <a:r>
              <a:rPr lang="en-US" sz="1400" dirty="0">
                <a:solidFill>
                  <a:srgbClr val="0B3D91"/>
                </a:solidFill>
                <a:latin typeface="Calibri" pitchFamily="34" charset="0"/>
              </a:rPr>
              <a:t>                             Q</a:t>
            </a:r>
            <a:r>
              <a:rPr lang="en-US" sz="1400" baseline="-25000" dirty="0">
                <a:solidFill>
                  <a:srgbClr val="0B3D91"/>
                </a:solidFill>
                <a:latin typeface="Calibri" pitchFamily="34" charset="0"/>
              </a:rPr>
              <a:t>IN</a:t>
            </a:r>
            <a:r>
              <a:rPr lang="en-US" sz="1400" dirty="0">
                <a:solidFill>
                  <a:srgbClr val="0B3D91"/>
                </a:solidFill>
                <a:latin typeface="Calibri" pitchFamily="34" charset="0"/>
              </a:rPr>
              <a:t> = 0.2 * 0.85 * 208 * 0.1                                    </a:t>
            </a:r>
            <a:r>
              <a:rPr lang="en-US" sz="1400" dirty="0">
                <a:solidFill>
                  <a:srgbClr val="FF0000"/>
                </a:solidFill>
                <a:latin typeface="Calibri" pitchFamily="34" charset="0"/>
              </a:rPr>
              <a:t>(Cold Case Earth flux is around 208 W/m</a:t>
            </a:r>
            <a:r>
              <a:rPr lang="en-US" sz="1400" baseline="30000" dirty="0">
                <a:solidFill>
                  <a:srgbClr val="FF0000"/>
                </a:solidFill>
                <a:latin typeface="Calibri" pitchFamily="34" charset="0"/>
              </a:rPr>
              <a:t>2</a:t>
            </a:r>
            <a:r>
              <a:rPr lang="en-US" sz="1400" dirty="0">
                <a:solidFill>
                  <a:srgbClr val="FF0000"/>
                </a:solidFill>
                <a:latin typeface="Calibri" pitchFamily="34" charset="0"/>
              </a:rPr>
              <a:t>)</a:t>
            </a:r>
            <a:endParaRPr lang="en-US" sz="1400" baseline="-25000" dirty="0">
              <a:solidFill>
                <a:srgbClr val="FF0000"/>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Radiation: Q</a:t>
            </a:r>
            <a:r>
              <a:rPr lang="en-US" sz="1400" baseline="-25000" dirty="0">
                <a:solidFill>
                  <a:srgbClr val="0B3D91"/>
                </a:solidFill>
                <a:latin typeface="Calibri" pitchFamily="34" charset="0"/>
              </a:rPr>
              <a:t>OUT</a:t>
            </a:r>
            <a:r>
              <a:rPr lang="en-US" sz="1400" dirty="0">
                <a:solidFill>
                  <a:srgbClr val="0B3D91"/>
                </a:solidFill>
                <a:latin typeface="Calibri" pitchFamily="34" charset="0"/>
              </a:rPr>
              <a:t> = </a:t>
            </a:r>
            <a:r>
              <a:rPr lang="en-US" sz="1400" dirty="0">
                <a:solidFill>
                  <a:srgbClr val="0B3D91"/>
                </a:solidFill>
                <a:latin typeface="Symbol" pitchFamily="18" charset="2"/>
              </a:rPr>
              <a:t>s</a:t>
            </a:r>
            <a:r>
              <a:rPr lang="en-US" sz="1400" dirty="0">
                <a:solidFill>
                  <a:srgbClr val="0B3D91"/>
                </a:solidFill>
                <a:latin typeface="Calibri" pitchFamily="34" charset="0"/>
              </a:rPr>
              <a:t> * </a:t>
            </a:r>
            <a:r>
              <a:rPr lang="en-US" sz="1400" dirty="0">
                <a:solidFill>
                  <a:srgbClr val="0B3D91"/>
                </a:solidFill>
                <a:latin typeface="Symbol" pitchFamily="18" charset="2"/>
              </a:rPr>
              <a:t>e</a:t>
            </a:r>
            <a:r>
              <a:rPr lang="en-US" sz="1400" dirty="0">
                <a:solidFill>
                  <a:srgbClr val="0B3D91"/>
                </a:solidFill>
                <a:latin typeface="Calibri" pitchFamily="34" charset="0"/>
              </a:rPr>
              <a:t> * </a:t>
            </a:r>
            <a:r>
              <a:rPr lang="en-US" sz="1400" dirty="0" err="1">
                <a:solidFill>
                  <a:srgbClr val="0B3D91"/>
                </a:solidFill>
                <a:latin typeface="Calibri" pitchFamily="34" charset="0"/>
              </a:rPr>
              <a:t>B</a:t>
            </a:r>
            <a:r>
              <a:rPr lang="en-US" sz="1400" baseline="-25000" dirty="0" err="1">
                <a:solidFill>
                  <a:srgbClr val="0B3D91"/>
                </a:solidFill>
                <a:latin typeface="Calibri" pitchFamily="34" charset="0"/>
              </a:rPr>
              <a:t>ij</a:t>
            </a:r>
            <a:r>
              <a:rPr lang="en-US" sz="1400" baseline="-25000" dirty="0">
                <a:solidFill>
                  <a:srgbClr val="0B3D91"/>
                </a:solidFill>
                <a:latin typeface="Calibri" pitchFamily="34" charset="0"/>
              </a:rPr>
              <a:t> </a:t>
            </a:r>
            <a:r>
              <a:rPr lang="en-US" sz="1400" dirty="0">
                <a:solidFill>
                  <a:srgbClr val="0B3D91"/>
                </a:solidFill>
                <a:latin typeface="Calibri" pitchFamily="34" charset="0"/>
              </a:rPr>
              <a:t>* Area * (T</a:t>
            </a:r>
            <a:r>
              <a:rPr lang="en-US" sz="1400" baseline="-25000" dirty="0">
                <a:solidFill>
                  <a:srgbClr val="0B3D91"/>
                </a:solidFill>
                <a:latin typeface="Calibri" pitchFamily="34" charset="0"/>
              </a:rPr>
              <a:t>COLD</a:t>
            </a:r>
            <a:r>
              <a:rPr lang="en-US" sz="1400" baseline="30000" dirty="0">
                <a:solidFill>
                  <a:srgbClr val="0B3D91"/>
                </a:solidFill>
                <a:latin typeface="Calibri" pitchFamily="34" charset="0"/>
              </a:rPr>
              <a:t>4 </a:t>
            </a:r>
            <a:r>
              <a:rPr lang="en-US" sz="1400" dirty="0">
                <a:solidFill>
                  <a:srgbClr val="0B3D91"/>
                </a:solidFill>
                <a:latin typeface="Calibri" pitchFamily="34" charset="0"/>
              </a:rPr>
              <a:t>-T</a:t>
            </a:r>
            <a:r>
              <a:rPr lang="en-US" sz="1400" baseline="-25000" dirty="0">
                <a:solidFill>
                  <a:srgbClr val="0B3D91"/>
                </a:solidFill>
                <a:latin typeface="Calibri" pitchFamily="34" charset="0"/>
              </a:rPr>
              <a:t>SPACE</a:t>
            </a:r>
            <a:r>
              <a:rPr lang="en-US" sz="1400" baseline="30000" dirty="0">
                <a:solidFill>
                  <a:srgbClr val="0B3D91"/>
                </a:solidFill>
                <a:latin typeface="Calibri" pitchFamily="34" charset="0"/>
              </a:rPr>
              <a:t>4</a:t>
            </a:r>
            <a:r>
              <a:rPr lang="en-US" sz="1400" dirty="0">
                <a:solidFill>
                  <a:srgbClr val="0B3D91"/>
                </a:solidFill>
                <a:latin typeface="Calibri" pitchFamily="34" charset="0"/>
              </a:rPr>
              <a:t>)                                         </a:t>
            </a:r>
            <a:r>
              <a:rPr lang="en-US" sz="1400" dirty="0">
                <a:solidFill>
                  <a:srgbClr val="FF0000"/>
                </a:solidFill>
                <a:latin typeface="Calibri" pitchFamily="34" charset="0"/>
              </a:rPr>
              <a:t>(</a:t>
            </a:r>
            <a:r>
              <a:rPr lang="en-US" sz="1400" dirty="0">
                <a:solidFill>
                  <a:srgbClr val="FF0000"/>
                </a:solidFill>
                <a:latin typeface="Symbol" pitchFamily="18" charset="2"/>
              </a:rPr>
              <a:t>e</a:t>
            </a:r>
            <a:r>
              <a:rPr lang="en-US" sz="1400" dirty="0">
                <a:solidFill>
                  <a:srgbClr val="FF0000"/>
                </a:solidFill>
                <a:latin typeface="Calibri" pitchFamily="34" charset="0"/>
              </a:rPr>
              <a:t> of 0.85 typical for radiator)</a:t>
            </a:r>
            <a:endParaRPr lang="en-US" sz="1400" baseline="30000" dirty="0">
              <a:latin typeface="Calibri" pitchFamily="34" charset="0"/>
            </a:endParaRPr>
          </a:p>
          <a:p>
            <a:pPr marL="339725" lvl="1" indent="-174625" eaLnBrk="1" hangingPunct="1">
              <a:defRPr/>
            </a:pPr>
            <a:r>
              <a:rPr lang="en-US" sz="1400" dirty="0">
                <a:solidFill>
                  <a:srgbClr val="0B3D91"/>
                </a:solidFill>
                <a:latin typeface="Calibri" pitchFamily="34" charset="0"/>
              </a:rPr>
              <a:t>                       Q</a:t>
            </a:r>
            <a:r>
              <a:rPr lang="en-US" sz="1400" baseline="-25000" dirty="0">
                <a:solidFill>
                  <a:srgbClr val="0B3D91"/>
                </a:solidFill>
                <a:latin typeface="Calibri" pitchFamily="34" charset="0"/>
              </a:rPr>
              <a:t>OUT</a:t>
            </a:r>
            <a:r>
              <a:rPr lang="en-US" sz="1400" dirty="0">
                <a:solidFill>
                  <a:srgbClr val="0B3D91"/>
                </a:solidFill>
                <a:latin typeface="Calibri" pitchFamily="34" charset="0"/>
              </a:rPr>
              <a:t> = 5.67E-8 * 0.85 * 1.0 * 0.1 * (268</a:t>
            </a:r>
            <a:r>
              <a:rPr lang="en-US" sz="1400" baseline="30000" dirty="0">
                <a:solidFill>
                  <a:srgbClr val="0B3D91"/>
                </a:solidFill>
                <a:latin typeface="Calibri" pitchFamily="34" charset="0"/>
              </a:rPr>
              <a:t>4</a:t>
            </a:r>
            <a:r>
              <a:rPr lang="en-US" sz="1400" dirty="0">
                <a:solidFill>
                  <a:srgbClr val="0B3D91"/>
                </a:solidFill>
                <a:latin typeface="Calibri" pitchFamily="34" charset="0"/>
              </a:rPr>
              <a:t> – 4</a:t>
            </a:r>
            <a:r>
              <a:rPr lang="en-US" sz="1400" baseline="30000" dirty="0">
                <a:solidFill>
                  <a:srgbClr val="0B3D91"/>
                </a:solidFill>
                <a:latin typeface="Calibri" pitchFamily="34" charset="0"/>
              </a:rPr>
              <a:t>4</a:t>
            </a:r>
            <a:r>
              <a:rPr lang="en-US" sz="1400" dirty="0">
                <a:solidFill>
                  <a:srgbClr val="0B3D91"/>
                </a:solidFill>
                <a:latin typeface="Calibri" pitchFamily="34" charset="0"/>
              </a:rPr>
              <a:t>)                      </a:t>
            </a:r>
            <a:r>
              <a:rPr lang="en-US" sz="1400" dirty="0">
                <a:solidFill>
                  <a:srgbClr val="FF0000"/>
                </a:solidFill>
                <a:latin typeface="Calibri" pitchFamily="34" charset="0"/>
              </a:rPr>
              <a:t>(268 K = -5°C = -10°C + 5°C margin)</a:t>
            </a:r>
            <a:endParaRPr lang="en-US" sz="1400" dirty="0">
              <a:latin typeface="Calibri" pitchFamily="34" charset="0"/>
            </a:endParaRPr>
          </a:p>
          <a:p>
            <a:pPr marL="339725" lvl="1" indent="-174625" eaLnBrk="1" hangingPunct="1">
              <a:buFont typeface="Arial" pitchFamily="34" charset="0"/>
              <a:buChar char="•"/>
              <a:defRPr/>
            </a:pPr>
            <a:r>
              <a:rPr lang="en-US" sz="1400" b="1" i="1" dirty="0">
                <a:solidFill>
                  <a:srgbClr val="0B3D91"/>
                </a:solidFill>
                <a:latin typeface="Calibri" pitchFamily="34" charset="0"/>
              </a:rPr>
              <a:t>Q</a:t>
            </a:r>
            <a:r>
              <a:rPr lang="en-US" sz="1400" b="1" i="1" baseline="-25000" dirty="0">
                <a:solidFill>
                  <a:srgbClr val="0B3D91"/>
                </a:solidFill>
                <a:latin typeface="Calibri" pitchFamily="34" charset="0"/>
              </a:rPr>
              <a:t>HTR</a:t>
            </a:r>
            <a:r>
              <a:rPr lang="en-US" sz="1400" b="1" i="1" dirty="0">
                <a:solidFill>
                  <a:srgbClr val="0B3D91"/>
                </a:solidFill>
                <a:latin typeface="Calibri" pitchFamily="34" charset="0"/>
              </a:rPr>
              <a:t> is about 6.7 W; to have 6.7W with 70% duty cycle, 10 W heater needed</a:t>
            </a:r>
          </a:p>
          <a:p>
            <a:pPr marL="174625" lvl="1" indent="-174625" eaLnBrk="1" hangingPunct="1">
              <a:buFont typeface="Arial" pitchFamily="34" charset="0"/>
              <a:buChar char="•"/>
              <a:defRPr/>
            </a:pPr>
            <a:endParaRPr lang="en-US" sz="500" b="1" i="1" dirty="0">
              <a:solidFill>
                <a:srgbClr val="0B3D91"/>
              </a:solidFill>
              <a:latin typeface="Calibri" pitchFamily="34" charset="0"/>
            </a:endParaRPr>
          </a:p>
          <a:p>
            <a:pPr marL="174625" lvl="1" indent="-174625" eaLnBrk="1" hangingPunct="1">
              <a:buFont typeface="Arial" pitchFamily="34" charset="0"/>
              <a:buChar char="•"/>
              <a:defRPr/>
            </a:pPr>
            <a:r>
              <a:rPr lang="en-US" sz="1600" b="1" i="1" dirty="0">
                <a:solidFill>
                  <a:srgbClr val="0B3D91"/>
                </a:solidFill>
                <a:latin typeface="Calibri" pitchFamily="34" charset="0"/>
              </a:rPr>
              <a:t>Step 4: Verify the hand calcs with more detailed model</a:t>
            </a:r>
          </a:p>
          <a:p>
            <a:pPr marL="346075" lvl="1" indent="-174625" eaLnBrk="1" hangingPunct="1">
              <a:buFont typeface="Arial" pitchFamily="34" charset="0"/>
              <a:buChar char="•"/>
              <a:defRPr/>
            </a:pPr>
            <a:r>
              <a:rPr lang="en-US" sz="1400" dirty="0">
                <a:solidFill>
                  <a:srgbClr val="0B3D91"/>
                </a:solidFill>
                <a:latin typeface="Calibri" pitchFamily="34" charset="0"/>
              </a:rPr>
              <a:t>Sometimes we don’t even have a good feel for the </a:t>
            </a:r>
            <a:r>
              <a:rPr lang="en-US" sz="1400" dirty="0" err="1">
                <a:solidFill>
                  <a:srgbClr val="0B3D91"/>
                </a:solidFill>
                <a:latin typeface="Calibri" pitchFamily="34" charset="0"/>
              </a:rPr>
              <a:t>B</a:t>
            </a:r>
            <a:r>
              <a:rPr lang="en-US" sz="1400" baseline="-25000" dirty="0" err="1">
                <a:solidFill>
                  <a:srgbClr val="0B3D91"/>
                </a:solidFill>
                <a:latin typeface="Calibri" pitchFamily="34" charset="0"/>
              </a:rPr>
              <a:t>ij</a:t>
            </a:r>
            <a:r>
              <a:rPr lang="en-US" sz="1400" dirty="0">
                <a:solidFill>
                  <a:srgbClr val="0B3D91"/>
                </a:solidFill>
                <a:latin typeface="Calibri" pitchFamily="34" charset="0"/>
              </a:rPr>
              <a:t> to the sun or Earth</a:t>
            </a:r>
          </a:p>
          <a:p>
            <a:pPr marL="346075" lvl="1" indent="-174625" eaLnBrk="1" hangingPunct="1">
              <a:buFont typeface="Arial" pitchFamily="34" charset="0"/>
              <a:buChar char="•"/>
              <a:defRPr/>
            </a:pPr>
            <a:r>
              <a:rPr lang="en-US" sz="1400" dirty="0">
                <a:solidFill>
                  <a:srgbClr val="0B3D91"/>
                </a:solidFill>
                <a:latin typeface="Calibri" pitchFamily="34" charset="0"/>
              </a:rPr>
              <a:t>In these cases, we typically model a cube in a representative orbit with </a:t>
            </a:r>
            <a:r>
              <a:rPr lang="en-US" sz="1400" dirty="0">
                <a:solidFill>
                  <a:srgbClr val="0B3D91"/>
                </a:solidFill>
                <a:latin typeface="Symbol" pitchFamily="18" charset="2"/>
              </a:rPr>
              <a:t>a</a:t>
            </a:r>
            <a:r>
              <a:rPr lang="en-US" sz="1400" dirty="0">
                <a:solidFill>
                  <a:srgbClr val="0B3D91"/>
                </a:solidFill>
                <a:latin typeface="Calibri" pitchFamily="34" charset="0"/>
              </a:rPr>
              <a:t>=1 and </a:t>
            </a:r>
            <a:r>
              <a:rPr lang="en-US" sz="1400" dirty="0">
                <a:solidFill>
                  <a:srgbClr val="0B3D91"/>
                </a:solidFill>
                <a:latin typeface="Symbol" pitchFamily="18" charset="2"/>
              </a:rPr>
              <a:t>e</a:t>
            </a:r>
            <a:r>
              <a:rPr lang="en-US" sz="1400" dirty="0">
                <a:solidFill>
                  <a:srgbClr val="0B3D91"/>
                </a:solidFill>
                <a:latin typeface="Calibri" pitchFamily="34" charset="0"/>
              </a:rPr>
              <a:t>=1 to get the loads</a:t>
            </a:r>
            <a:endParaRPr lang="en-US" sz="1400" b="1" i="1" baseline="30000" dirty="0">
              <a:solidFill>
                <a:srgbClr val="0B3D91"/>
              </a:solidFill>
              <a:latin typeface="Calibri" pitchFamily="34" charset="0"/>
            </a:endParaRPr>
          </a:p>
        </p:txBody>
      </p:sp>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Hand calculations many Thermal Engineers do</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124</a:t>
            </a:fld>
            <a:endParaRPr lang="en-US" altLang="en-US" sz="1200"/>
          </a:p>
        </p:txBody>
      </p:sp>
    </p:spTree>
    <p:extLst>
      <p:ext uri="{BB962C8B-B14F-4D97-AF65-F5344CB8AC3E}">
        <p14:creationId xmlns:p14="http://schemas.microsoft.com/office/powerpoint/2010/main" val="24987633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Establishing the Worst Case</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125</a:t>
            </a:fld>
            <a:endParaRPr lang="en-US" altLang="en-US" sz="1200"/>
          </a:p>
        </p:txBody>
      </p:sp>
      <p:sp>
        <p:nvSpPr>
          <p:cNvPr id="6" name="TextBox 146">
            <a:extLst>
              <a:ext uri="{FF2B5EF4-FFF2-40B4-BE49-F238E27FC236}">
                <a16:creationId xmlns:a16="http://schemas.microsoft.com/office/drawing/2014/main" id="{B957BA57-57B0-4732-9D04-077033BD5DFB}"/>
              </a:ext>
            </a:extLst>
          </p:cNvPr>
          <p:cNvSpPr txBox="1">
            <a:spLocks noChangeArrowheads="1"/>
          </p:cNvSpPr>
          <p:nvPr/>
        </p:nvSpPr>
        <p:spPr bwMode="auto">
          <a:xfrm>
            <a:off x="228600" y="1066800"/>
            <a:ext cx="8839200" cy="4955203"/>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sz="2300" i="1" dirty="0">
                <a:solidFill>
                  <a:srgbClr val="0B3D91"/>
                </a:solidFill>
                <a:latin typeface="Calibri" pitchFamily="34" charset="0"/>
              </a:rPr>
              <a:t>To determine the worst case, it is typical to perform a sweep through a range of </a:t>
            </a:r>
            <a:r>
              <a:rPr lang="en-US" sz="2300" i="1" dirty="0">
                <a:solidFill>
                  <a:srgbClr val="0B3D91"/>
                </a:solidFill>
                <a:latin typeface="Symbol" panose="05050102010706020507" pitchFamily="18" charset="2"/>
              </a:rPr>
              <a:t>b</a:t>
            </a:r>
            <a:r>
              <a:rPr lang="en-US" sz="2300" i="1" dirty="0">
                <a:solidFill>
                  <a:srgbClr val="0B3D91"/>
                </a:solidFill>
                <a:latin typeface="Calibri" pitchFamily="34" charset="0"/>
              </a:rPr>
              <a:t> angles or Field of Regard positions if the worst case hot or cold is not intuitively obvious</a:t>
            </a:r>
          </a:p>
          <a:p>
            <a:pPr marL="174625" indent="-174625" eaLnBrk="1" hangingPunct="1">
              <a:buFont typeface="Arial" pitchFamily="34" charset="0"/>
              <a:buChar char="•"/>
              <a:defRPr/>
            </a:pPr>
            <a:r>
              <a:rPr lang="en-US" sz="2300" i="1" dirty="0">
                <a:solidFill>
                  <a:srgbClr val="0B3D91"/>
                </a:solidFill>
                <a:latin typeface="Calibri" pitchFamily="34" charset="0"/>
              </a:rPr>
              <a:t>For </a:t>
            </a:r>
            <a:r>
              <a:rPr lang="en-US" sz="2300" i="1" dirty="0">
                <a:solidFill>
                  <a:srgbClr val="0B3D91"/>
                </a:solidFill>
                <a:latin typeface="Symbol" panose="05050102010706020507" pitchFamily="18" charset="2"/>
              </a:rPr>
              <a:t>b</a:t>
            </a:r>
            <a:r>
              <a:rPr lang="en-US" sz="2300" i="1" dirty="0">
                <a:solidFill>
                  <a:srgbClr val="0B3D91"/>
                </a:solidFill>
                <a:latin typeface="Calibri" pitchFamily="34" charset="0"/>
              </a:rPr>
              <a:t> angles, usually about 7-15 points throughout the range is sufficient</a:t>
            </a:r>
          </a:p>
          <a:p>
            <a:pPr marL="174625" indent="-174625" eaLnBrk="1" hangingPunct="1">
              <a:buFont typeface="Arial" pitchFamily="34" charset="0"/>
              <a:buChar char="•"/>
              <a:defRPr/>
            </a:pPr>
            <a:r>
              <a:rPr lang="en-US" sz="2300" i="1" dirty="0">
                <a:solidFill>
                  <a:srgbClr val="0B3D91"/>
                </a:solidFill>
                <a:latin typeface="Calibri" pitchFamily="34" charset="0"/>
              </a:rPr>
              <a:t>For Field of Regard, usually evaluating the corners, center, and </a:t>
            </a:r>
            <a:r>
              <a:rPr lang="en-US" sz="2300" i="1" dirty="0" err="1">
                <a:solidFill>
                  <a:srgbClr val="0B3D91"/>
                </a:solidFill>
                <a:latin typeface="Calibri" pitchFamily="34" charset="0"/>
              </a:rPr>
              <a:t>midsides</a:t>
            </a:r>
            <a:r>
              <a:rPr lang="en-US" sz="2300" i="1" dirty="0">
                <a:solidFill>
                  <a:srgbClr val="0B3D91"/>
                </a:solidFill>
                <a:latin typeface="Calibri" pitchFamily="34" charset="0"/>
              </a:rPr>
              <a:t> is enough</a:t>
            </a:r>
          </a:p>
          <a:p>
            <a:pPr marL="174625" indent="-174625" eaLnBrk="1" hangingPunct="1">
              <a:buFont typeface="Arial" pitchFamily="34" charset="0"/>
              <a:buChar char="•"/>
              <a:defRPr/>
            </a:pPr>
            <a:r>
              <a:rPr lang="en-US" sz="2300" i="1" dirty="0">
                <a:solidFill>
                  <a:srgbClr val="0B3D91"/>
                </a:solidFill>
                <a:latin typeface="Calibri" pitchFamily="34" charset="0"/>
              </a:rPr>
              <a:t>Once the worst case is found, a sweep through all other cases usually does not need to be performed every time the analysis is run.  While the design may change, the environments generally do not unless a major design change necessitates revisiting (e.g. new radiator or location)</a:t>
            </a:r>
          </a:p>
          <a:p>
            <a:pPr marL="174625" indent="-174625" eaLnBrk="1" hangingPunct="1">
              <a:buFont typeface="Arial" pitchFamily="34" charset="0"/>
              <a:buChar char="•"/>
              <a:defRPr/>
            </a:pPr>
            <a:r>
              <a:rPr lang="en-US" sz="2300" i="1" dirty="0">
                <a:solidFill>
                  <a:srgbClr val="0B3D91"/>
                </a:solidFill>
                <a:latin typeface="Calibri" pitchFamily="34" charset="0"/>
              </a:rPr>
              <a:t>It should be noted however, that what may be the worst case for one component, may not be for all components.  So, once the sweeps are complete, a subset of worst cases should be identified, and the design checked against these cases</a:t>
            </a:r>
          </a:p>
        </p:txBody>
      </p:sp>
    </p:spTree>
    <p:extLst>
      <p:ext uri="{BB962C8B-B14F-4D97-AF65-F5344CB8AC3E}">
        <p14:creationId xmlns:p14="http://schemas.microsoft.com/office/powerpoint/2010/main" val="17084286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87CC173-3355-42D7-A444-5710E347359C}"/>
              </a:ext>
            </a:extLst>
          </p:cNvPr>
          <p:cNvSpPr txBox="1">
            <a:spLocks noChangeArrowheads="1"/>
          </p:cNvSpPr>
          <p:nvPr/>
        </p:nvSpPr>
        <p:spPr bwMode="auto">
          <a:xfrm>
            <a:off x="228600" y="1066800"/>
            <a:ext cx="8686800" cy="5078313"/>
          </a:xfrm>
          <a:prstGeom prst="rect">
            <a:avLst/>
          </a:prstGeom>
          <a:noFill/>
          <a:ln w="9525">
            <a:noFill/>
            <a:miter lim="800000"/>
            <a:headEnd/>
            <a:tailEnd/>
          </a:ln>
        </p:spPr>
        <p:txBody>
          <a:bodyPr wrap="square" lIns="0" tIns="0" rIns="0" bIns="0">
            <a:spAutoFit/>
          </a:bodyPr>
          <a:lstStyle/>
          <a:p>
            <a:pPr marL="174625" indent="-174625" eaLnBrk="1" hangingPunct="1">
              <a:buFont typeface="Arial" pitchFamily="34" charset="0"/>
              <a:buChar char="•"/>
              <a:defRPr/>
            </a:pPr>
            <a:r>
              <a:rPr lang="en-US" sz="2200" i="1" dirty="0">
                <a:solidFill>
                  <a:srgbClr val="0B3D91"/>
                </a:solidFill>
                <a:latin typeface="Calibri" pitchFamily="34" charset="0"/>
              </a:rPr>
              <a:t>Once the initial estimates are made for temperature zones, radiator sizes, and heater sizes, the mechanical engineer may begin to lay out the overall spacecraft or instrument architecture</a:t>
            </a:r>
          </a:p>
          <a:p>
            <a:pPr marL="174625" indent="-174625" eaLnBrk="1" hangingPunct="1">
              <a:buFont typeface="Arial" pitchFamily="34" charset="0"/>
              <a:buChar char="•"/>
              <a:defRPr/>
            </a:pPr>
            <a:r>
              <a:rPr lang="en-US" sz="2200" i="1" dirty="0">
                <a:solidFill>
                  <a:srgbClr val="0B3D91"/>
                </a:solidFill>
                <a:latin typeface="Calibri" pitchFamily="34" charset="0"/>
              </a:rPr>
              <a:t>Along with inputs from all other disciplines, the physical layout of the overall design begins to take shape</a:t>
            </a:r>
          </a:p>
          <a:p>
            <a:pPr marL="174625" indent="-174625" eaLnBrk="1" hangingPunct="1">
              <a:buFont typeface="Arial" pitchFamily="34" charset="0"/>
              <a:buChar char="•"/>
              <a:defRPr/>
            </a:pPr>
            <a:r>
              <a:rPr lang="en-US" sz="2200" i="1" dirty="0">
                <a:solidFill>
                  <a:srgbClr val="0B3D91"/>
                </a:solidFill>
                <a:latin typeface="Calibri" pitchFamily="34" charset="0"/>
              </a:rPr>
              <a:t>As this matures, the thermal engineer should begin a more detailed model to verify that the early estimations were reasonable</a:t>
            </a:r>
          </a:p>
          <a:p>
            <a:pPr marL="174625" indent="-174625" eaLnBrk="1" hangingPunct="1">
              <a:buFont typeface="Arial" pitchFamily="34" charset="0"/>
              <a:buChar char="•"/>
              <a:defRPr/>
            </a:pPr>
            <a:r>
              <a:rPr lang="en-US" sz="2200" i="1" dirty="0">
                <a:solidFill>
                  <a:srgbClr val="0B3D91"/>
                </a:solidFill>
                <a:latin typeface="Calibri" pitchFamily="34" charset="0"/>
              </a:rPr>
              <a:t>Discussions with other disciplines is also needed regarding the necessary accommodations to implement the thermal design, such as power services and harness</a:t>
            </a:r>
          </a:p>
          <a:p>
            <a:pPr marL="174625" indent="-174625" eaLnBrk="1" hangingPunct="1">
              <a:buFont typeface="Arial" pitchFamily="34" charset="0"/>
              <a:buChar char="•"/>
              <a:defRPr/>
            </a:pPr>
            <a:r>
              <a:rPr lang="en-US" sz="2200" i="1" dirty="0">
                <a:solidFill>
                  <a:srgbClr val="0B3D91"/>
                </a:solidFill>
                <a:latin typeface="Calibri" pitchFamily="34" charset="0"/>
              </a:rPr>
              <a:t>These early radiator and heater </a:t>
            </a:r>
            <a:r>
              <a:rPr lang="en-US" sz="2200" i="1" dirty="0" err="1">
                <a:solidFill>
                  <a:srgbClr val="0B3D91"/>
                </a:solidFill>
                <a:latin typeface="Calibri" pitchFamily="34" charset="0"/>
              </a:rPr>
              <a:t>sizings</a:t>
            </a:r>
            <a:r>
              <a:rPr lang="en-US" sz="2200" i="1" dirty="0">
                <a:solidFill>
                  <a:srgbClr val="0B3D91"/>
                </a:solidFill>
                <a:latin typeface="Calibri" pitchFamily="34" charset="0"/>
              </a:rPr>
              <a:t> lay the foundation for the numerous iterations and updates of the design throughout the project life cycle, but are by no means the end of the process</a:t>
            </a:r>
          </a:p>
          <a:p>
            <a:pPr marL="174625" indent="-174625" eaLnBrk="1" hangingPunct="1">
              <a:buFont typeface="Arial" pitchFamily="34" charset="0"/>
              <a:buChar char="•"/>
              <a:defRPr/>
            </a:pPr>
            <a:r>
              <a:rPr lang="en-US" sz="2200" i="1" dirty="0">
                <a:solidFill>
                  <a:srgbClr val="0B3D91"/>
                </a:solidFill>
                <a:latin typeface="Calibri" pitchFamily="34" charset="0"/>
              </a:rPr>
              <a:t>The next section details some of the accommodation considerations and interfacing with Systems Engineering and the Project</a:t>
            </a:r>
          </a:p>
        </p:txBody>
      </p:sp>
      <p:sp>
        <p:nvSpPr>
          <p:cNvPr id="19459" name="TextBox 146">
            <a:extLst>
              <a:ext uri="{FF2B5EF4-FFF2-40B4-BE49-F238E27FC236}">
                <a16:creationId xmlns:a16="http://schemas.microsoft.com/office/drawing/2014/main" id="{A4C7A3BF-6EA4-43F1-8E9F-1508B8EFD0BD}"/>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Next Steps</a:t>
            </a:r>
          </a:p>
        </p:txBody>
      </p:sp>
      <p:sp>
        <p:nvSpPr>
          <p:cNvPr id="19460" name="Slide Number Placeholder 3">
            <a:extLst>
              <a:ext uri="{FF2B5EF4-FFF2-40B4-BE49-F238E27FC236}">
                <a16:creationId xmlns:a16="http://schemas.microsoft.com/office/drawing/2014/main" id="{1E3892C1-F880-493D-B951-FFDDF933121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B2D592-50C5-4CBE-94FA-F6938935B568}" type="slidenum">
              <a:rPr lang="en-US" altLang="en-US" sz="1200" smtClean="0"/>
              <a:pPr>
                <a:spcBef>
                  <a:spcPct val="0"/>
                </a:spcBef>
                <a:buFontTx/>
                <a:buNone/>
              </a:pPr>
              <a:t>126</a:t>
            </a:fld>
            <a:endParaRPr lang="en-US" altLang="en-US" sz="1200"/>
          </a:p>
        </p:txBody>
      </p:sp>
    </p:spTree>
    <p:extLst>
      <p:ext uri="{BB962C8B-B14F-4D97-AF65-F5344CB8AC3E}">
        <p14:creationId xmlns:p14="http://schemas.microsoft.com/office/powerpoint/2010/main" val="39299967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200" b="1" i="1" dirty="0">
                <a:solidFill>
                  <a:srgbClr val="FF0000"/>
                </a:solidFill>
              </a:rPr>
              <a:t>Accommodation of Requirements from Thermal</a:t>
            </a:r>
            <a:endParaRPr lang="en-US" altLang="en-US" sz="1600" dirty="0"/>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127</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3749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128</a:t>
            </a:fld>
            <a:endParaRPr lang="en-US" altLang="en-US" sz="1200" dirty="0"/>
          </a:p>
        </p:txBody>
      </p:sp>
      <p:pic>
        <p:nvPicPr>
          <p:cNvPr id="5" name="Picture 4">
            <a:extLst>
              <a:ext uri="{FF2B5EF4-FFF2-40B4-BE49-F238E27FC236}">
                <a16:creationId xmlns:a16="http://schemas.microsoft.com/office/drawing/2014/main" id="{9BF115A2-6AE2-4E25-83BD-14E1A2398940}"/>
              </a:ext>
            </a:extLst>
          </p:cNvPr>
          <p:cNvPicPr>
            <a:picLocks noChangeAspect="1"/>
          </p:cNvPicPr>
          <p:nvPr/>
        </p:nvPicPr>
        <p:blipFill>
          <a:blip r:embed="rId3"/>
          <a:stretch>
            <a:fillRect/>
          </a:stretch>
        </p:blipFill>
        <p:spPr>
          <a:xfrm>
            <a:off x="9525" y="1219200"/>
            <a:ext cx="9144000" cy="4907032"/>
          </a:xfrm>
          <a:prstGeom prst="rect">
            <a:avLst/>
          </a:prstGeom>
        </p:spPr>
      </p:pic>
      <p:sp>
        <p:nvSpPr>
          <p:cNvPr id="9" name="Rectangle 2">
            <a:extLst>
              <a:ext uri="{FF2B5EF4-FFF2-40B4-BE49-F238E27FC236}">
                <a16:creationId xmlns:a16="http://schemas.microsoft.com/office/drawing/2014/main" id="{0FED87F2-7FF4-4BAE-A30B-177036950E89}"/>
              </a:ext>
            </a:extLst>
          </p:cNvPr>
          <p:cNvSpPr txBox="1">
            <a:spLocks noChangeArrowheads="1"/>
          </p:cNvSpPr>
          <p:nvPr/>
        </p:nvSpPr>
        <p:spPr>
          <a:xfrm>
            <a:off x="967563" y="0"/>
            <a:ext cx="7378996" cy="1020726"/>
          </a:xfrm>
          <a:prstGeom prst="rect">
            <a:avLst/>
          </a:prstGeom>
        </p:spPr>
        <p:txBody>
          <a:bodyPr anchor="ctr" anchorCtr="1"/>
          <a:lstStyle>
            <a:lvl1pPr algn="ctr" rtl="0" eaLnBrk="1" fontAlgn="base" hangingPunct="1">
              <a:spcBef>
                <a:spcPct val="0"/>
              </a:spcBef>
              <a:spcAft>
                <a:spcPct val="0"/>
              </a:spcAft>
              <a:defRPr sz="3200" b="1">
                <a:solidFill>
                  <a:srgbClr val="0B3D91"/>
                </a:solidFill>
                <a:latin typeface="Calibri"/>
                <a:ea typeface="+mj-ea"/>
                <a:cs typeface="Calibri"/>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r>
              <a:rPr lang="en-US" altLang="en-US" sz="2800" kern="0" dirty="0"/>
              <a:t>Thermal Design Process Flow</a:t>
            </a:r>
          </a:p>
        </p:txBody>
      </p:sp>
      <p:sp>
        <p:nvSpPr>
          <p:cNvPr id="2" name="Rectangle 1">
            <a:extLst>
              <a:ext uri="{FF2B5EF4-FFF2-40B4-BE49-F238E27FC236}">
                <a16:creationId xmlns:a16="http://schemas.microsoft.com/office/drawing/2014/main" id="{B03D8C59-34A2-4C35-9ED3-6C17AFBBB488}"/>
              </a:ext>
            </a:extLst>
          </p:cNvPr>
          <p:cNvSpPr/>
          <p:nvPr/>
        </p:nvSpPr>
        <p:spPr>
          <a:xfrm>
            <a:off x="4267200" y="1204761"/>
            <a:ext cx="2209800" cy="4907032"/>
          </a:xfrm>
          <a:prstGeom prst="rect">
            <a:avLst/>
          </a:prstGeom>
          <a:noFill/>
          <a:ln w="635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7325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46">
            <a:extLst>
              <a:ext uri="{FF2B5EF4-FFF2-40B4-BE49-F238E27FC236}">
                <a16:creationId xmlns:a16="http://schemas.microsoft.com/office/drawing/2014/main" id="{68AB0208-E3A1-4F79-AA01-18F8B7CFD8D2}"/>
              </a:ext>
            </a:extLst>
          </p:cNvPr>
          <p:cNvSpPr txBox="1">
            <a:spLocks noChangeArrowheads="1"/>
          </p:cNvSpPr>
          <p:nvPr/>
        </p:nvSpPr>
        <p:spPr bwMode="auto">
          <a:xfrm>
            <a:off x="10668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You have a design, but what do you                         need from others to implement it?</a:t>
            </a:r>
          </a:p>
        </p:txBody>
      </p:sp>
      <p:sp>
        <p:nvSpPr>
          <p:cNvPr id="7171" name="TextBox 146">
            <a:extLst>
              <a:ext uri="{FF2B5EF4-FFF2-40B4-BE49-F238E27FC236}">
                <a16:creationId xmlns:a16="http://schemas.microsoft.com/office/drawing/2014/main" id="{F71533C3-8E7F-41E5-A3D6-859C98A21691}"/>
              </a:ext>
            </a:extLst>
          </p:cNvPr>
          <p:cNvSpPr txBox="1">
            <a:spLocks noChangeArrowheads="1"/>
          </p:cNvSpPr>
          <p:nvPr/>
        </p:nvSpPr>
        <p:spPr bwMode="auto">
          <a:xfrm>
            <a:off x="152400" y="1066800"/>
            <a:ext cx="64008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346075" indent="-1746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400" b="1" i="1" dirty="0">
                <a:solidFill>
                  <a:srgbClr val="0B3D91"/>
                </a:solidFill>
              </a:rPr>
              <a:t>Thermal Designs are never detached from the rest of the system</a:t>
            </a:r>
          </a:p>
          <a:p>
            <a:pPr marL="404813" lvl="1" indent="-231775">
              <a:spcBef>
                <a:spcPct val="0"/>
              </a:spcBef>
            </a:pPr>
            <a:r>
              <a:rPr lang="en-US" altLang="en-US" sz="2000" i="1" dirty="0">
                <a:solidFill>
                  <a:srgbClr val="0B3D91"/>
                </a:solidFill>
              </a:rPr>
              <a:t>Radiators: may require mechanical support and may impose flight constraints</a:t>
            </a:r>
          </a:p>
          <a:p>
            <a:pPr marL="404813" lvl="1" indent="-231775">
              <a:spcBef>
                <a:spcPct val="0"/>
              </a:spcBef>
            </a:pPr>
            <a:r>
              <a:rPr lang="en-US" altLang="en-US" sz="2000" i="1" dirty="0">
                <a:solidFill>
                  <a:srgbClr val="0B3D91"/>
                </a:solidFill>
              </a:rPr>
              <a:t>Thermal Mass for Stability: may require stronger mechanical support</a:t>
            </a:r>
          </a:p>
          <a:p>
            <a:pPr marL="404813" lvl="1" indent="-231775">
              <a:spcBef>
                <a:spcPct val="0"/>
              </a:spcBef>
            </a:pPr>
            <a:r>
              <a:rPr lang="en-US" altLang="en-US" sz="2000" i="1" dirty="0">
                <a:solidFill>
                  <a:srgbClr val="0B3D91"/>
                </a:solidFill>
              </a:rPr>
              <a:t>Heatpipes: require mechanical support and may impose test levelness requirements</a:t>
            </a:r>
          </a:p>
          <a:p>
            <a:pPr marL="404813" lvl="1" indent="-231775">
              <a:spcBef>
                <a:spcPct val="0"/>
              </a:spcBef>
            </a:pPr>
            <a:r>
              <a:rPr lang="en-US" altLang="en-US" sz="2000" i="1" dirty="0">
                <a:solidFill>
                  <a:srgbClr val="0B3D91"/>
                </a:solidFill>
              </a:rPr>
              <a:t>Blankets: require grounding, venting, and may need further work for stray light concerns</a:t>
            </a:r>
          </a:p>
          <a:p>
            <a:pPr marL="404813" lvl="1" indent="-231775">
              <a:spcBef>
                <a:spcPct val="0"/>
              </a:spcBef>
            </a:pPr>
            <a:r>
              <a:rPr lang="en-US" altLang="en-US" sz="2000" i="1" dirty="0">
                <a:solidFill>
                  <a:srgbClr val="0B3D91"/>
                </a:solidFill>
              </a:rPr>
              <a:t>Heaters: will require harness, power services, and possibly flight software for control</a:t>
            </a:r>
          </a:p>
          <a:p>
            <a:pPr marL="404813" lvl="1" indent="-231775">
              <a:spcBef>
                <a:spcPct val="0"/>
              </a:spcBef>
            </a:pPr>
            <a:r>
              <a:rPr lang="en-US" altLang="en-US" sz="2000" i="1" dirty="0">
                <a:solidFill>
                  <a:srgbClr val="0B3D91"/>
                </a:solidFill>
              </a:rPr>
              <a:t>Thermostats: will require harness</a:t>
            </a:r>
          </a:p>
          <a:p>
            <a:pPr marL="404813" lvl="1" indent="-231775">
              <a:spcBef>
                <a:spcPct val="0"/>
              </a:spcBef>
            </a:pPr>
            <a:r>
              <a:rPr lang="en-US" altLang="en-US" sz="2000" i="1" dirty="0">
                <a:solidFill>
                  <a:srgbClr val="0B3D91"/>
                </a:solidFill>
              </a:rPr>
              <a:t>Sensors: will require harness, and flight software read out capability</a:t>
            </a:r>
          </a:p>
          <a:p>
            <a:pPr marL="404813" lvl="1" indent="-231775">
              <a:spcBef>
                <a:spcPct val="0"/>
              </a:spcBef>
            </a:pPr>
            <a:r>
              <a:rPr lang="en-US" altLang="en-US" sz="2000" i="1" dirty="0">
                <a:solidFill>
                  <a:srgbClr val="0B3D91"/>
                </a:solidFill>
              </a:rPr>
              <a:t>Coolers: will require harness, power services, and flight software control, may require jitter isolation</a:t>
            </a:r>
          </a:p>
        </p:txBody>
      </p:sp>
      <p:sp>
        <p:nvSpPr>
          <p:cNvPr id="7172" name="Slide Number Placeholder 5">
            <a:extLst>
              <a:ext uri="{FF2B5EF4-FFF2-40B4-BE49-F238E27FC236}">
                <a16:creationId xmlns:a16="http://schemas.microsoft.com/office/drawing/2014/main" id="{61CD119D-1EAD-47E7-BE15-7D243654A2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38FFC4-3A91-482C-83A0-F1C464F51AEF}" type="slidenum">
              <a:rPr lang="en-US" altLang="en-US" sz="1200" smtClean="0"/>
              <a:pPr>
                <a:spcBef>
                  <a:spcPct val="0"/>
                </a:spcBef>
                <a:buFontTx/>
                <a:buNone/>
              </a:pPr>
              <a:t>129</a:t>
            </a:fld>
            <a:endParaRPr lang="en-US" altLang="en-US" sz="1200"/>
          </a:p>
        </p:txBody>
      </p:sp>
      <p:pic>
        <p:nvPicPr>
          <p:cNvPr id="5" name="Picture 4">
            <a:extLst>
              <a:ext uri="{FF2B5EF4-FFF2-40B4-BE49-F238E27FC236}">
                <a16:creationId xmlns:a16="http://schemas.microsoft.com/office/drawing/2014/main" id="{B6601BCA-E8EF-4272-BEDE-EE1F12EB2D97}"/>
              </a:ext>
            </a:extLst>
          </p:cNvPr>
          <p:cNvPicPr>
            <a:picLocks noChangeAspect="1"/>
          </p:cNvPicPr>
          <p:nvPr/>
        </p:nvPicPr>
        <p:blipFill rotWithShape="1">
          <a:blip r:embed="rId2"/>
          <a:srcRect l="47264" r="28420"/>
          <a:stretch/>
        </p:blipFill>
        <p:spPr>
          <a:xfrm>
            <a:off x="6664254" y="1073057"/>
            <a:ext cx="2401917" cy="5300930"/>
          </a:xfrm>
          <a:prstGeom prst="rect">
            <a:avLst/>
          </a:prstGeom>
        </p:spPr>
      </p:pic>
    </p:spTree>
    <p:extLst>
      <p:ext uri="{BB962C8B-B14F-4D97-AF65-F5344CB8AC3E}">
        <p14:creationId xmlns:p14="http://schemas.microsoft.com/office/powerpoint/2010/main" val="140203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83" name="TextBox 37">
            <a:extLst>
              <a:ext uri="{FF2B5EF4-FFF2-40B4-BE49-F238E27FC236}">
                <a16:creationId xmlns:a16="http://schemas.microsoft.com/office/drawing/2014/main" id="{FE37FF74-DA1A-4402-AE03-C07EB69A7958}"/>
              </a:ext>
            </a:extLst>
          </p:cNvPr>
          <p:cNvSpPr txBox="1">
            <a:spLocks noChangeArrowheads="1"/>
          </p:cNvSpPr>
          <p:nvPr/>
        </p:nvSpPr>
        <p:spPr bwMode="auto">
          <a:xfrm>
            <a:off x="0" y="106680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200" dirty="0">
                <a:solidFill>
                  <a:srgbClr val="0B3D91"/>
                </a:solidFill>
                <a:latin typeface="Calibri" panose="020F0502020204030204" pitchFamily="34" charset="0"/>
              </a:rPr>
              <a:t>Guidance Navigation and Control </a:t>
            </a:r>
            <a:r>
              <a:rPr lang="en-US" altLang="en-US" sz="2200" i="1" dirty="0">
                <a:solidFill>
                  <a:srgbClr val="0B3D91"/>
                </a:solidFill>
                <a:latin typeface="Calibri" panose="020F0502020204030204" pitchFamily="34" charset="0"/>
              </a:rPr>
              <a:t>– make sure we’re pointing where we want</a:t>
            </a:r>
          </a:p>
          <a:p>
            <a:pPr marL="0" indent="0" algn="ctr" eaLnBrk="1" hangingPunct="1"/>
            <a:r>
              <a:rPr lang="en-US" altLang="en-US" i="1" dirty="0">
                <a:solidFill>
                  <a:srgbClr val="0B3D91"/>
                </a:solidFill>
                <a:latin typeface="Calibri" panose="020F0502020204030204" pitchFamily="34" charset="0"/>
              </a:rPr>
              <a:t>(Also known at ACS: Attitude Control System)</a:t>
            </a:r>
          </a:p>
          <a:p>
            <a:pPr algn="ctr" eaLnBrk="1" hangingPunct="1">
              <a:buFont typeface="Arial" panose="020B0604020202020204" pitchFamily="34" charset="0"/>
              <a:buChar char="•"/>
            </a:pPr>
            <a:endParaRPr lang="en-US" altLang="en-US" sz="2400" i="1" dirty="0">
              <a:solidFill>
                <a:srgbClr val="0B3D91"/>
              </a:solidFill>
              <a:latin typeface="Calibri" panose="020F0502020204030204" pitchFamily="34" charset="0"/>
            </a:endParaRPr>
          </a:p>
        </p:txBody>
      </p:sp>
      <p:sp>
        <p:nvSpPr>
          <p:cNvPr id="86" name="Slide Number Placeholder 1">
            <a:extLst>
              <a:ext uri="{FF2B5EF4-FFF2-40B4-BE49-F238E27FC236}">
                <a16:creationId xmlns:a16="http://schemas.microsoft.com/office/drawing/2014/main" id="{CBC75867-E50E-4E8E-B9AD-CF6540CC54E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13</a:t>
            </a:fld>
            <a:endParaRPr lang="en-US" altLang="en-US" sz="1200" dirty="0"/>
          </a:p>
        </p:txBody>
      </p:sp>
      <p:sp>
        <p:nvSpPr>
          <p:cNvPr id="87" name="TextBox 10">
            <a:extLst>
              <a:ext uri="{FF2B5EF4-FFF2-40B4-BE49-F238E27FC236}">
                <a16:creationId xmlns:a16="http://schemas.microsoft.com/office/drawing/2014/main" id="{496A1D56-7513-45DD-9881-116CB6DD79C1}"/>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2206796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46">
            <a:extLst>
              <a:ext uri="{FF2B5EF4-FFF2-40B4-BE49-F238E27FC236}">
                <a16:creationId xmlns:a16="http://schemas.microsoft.com/office/drawing/2014/main" id="{68AB0208-E3A1-4F79-AA01-18F8B7CFD8D2}"/>
              </a:ext>
            </a:extLst>
          </p:cNvPr>
          <p:cNvSpPr txBox="1">
            <a:spLocks noChangeArrowheads="1"/>
          </p:cNvSpPr>
          <p:nvPr/>
        </p:nvSpPr>
        <p:spPr bwMode="auto">
          <a:xfrm>
            <a:off x="10668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Accommodating the Thermal Design</a:t>
            </a:r>
          </a:p>
        </p:txBody>
      </p:sp>
      <p:sp>
        <p:nvSpPr>
          <p:cNvPr id="7171" name="TextBox 146">
            <a:extLst>
              <a:ext uri="{FF2B5EF4-FFF2-40B4-BE49-F238E27FC236}">
                <a16:creationId xmlns:a16="http://schemas.microsoft.com/office/drawing/2014/main" id="{F71533C3-8E7F-41E5-A3D6-859C98A21691}"/>
              </a:ext>
            </a:extLst>
          </p:cNvPr>
          <p:cNvSpPr txBox="1">
            <a:spLocks noChangeArrowheads="1"/>
          </p:cNvSpPr>
          <p:nvPr/>
        </p:nvSpPr>
        <p:spPr bwMode="auto">
          <a:xfrm>
            <a:off x="152400" y="1052136"/>
            <a:ext cx="8763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346075" indent="-1746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b="1" i="1" dirty="0">
                <a:solidFill>
                  <a:srgbClr val="0B3D91"/>
                </a:solidFill>
              </a:rPr>
              <a:t>Harness</a:t>
            </a:r>
          </a:p>
          <a:p>
            <a:pPr marL="404813" lvl="1" indent="-231775">
              <a:spcBef>
                <a:spcPct val="0"/>
              </a:spcBef>
            </a:pPr>
            <a:r>
              <a:rPr lang="en-US" altLang="en-US" sz="1600" i="1" dirty="0">
                <a:solidFill>
                  <a:srgbClr val="0B3D91"/>
                </a:solidFill>
              </a:rPr>
              <a:t>Harness routing and wire definitions are needed for all sensors, heaters, and any other thermal components needing power/readout</a:t>
            </a:r>
            <a:endParaRPr lang="en-US" altLang="en-US" sz="2000" i="1" dirty="0">
              <a:solidFill>
                <a:srgbClr val="0B3D91"/>
              </a:solidFill>
            </a:endParaRPr>
          </a:p>
          <a:p>
            <a:pPr>
              <a:spcBef>
                <a:spcPct val="0"/>
              </a:spcBef>
            </a:pPr>
            <a:r>
              <a:rPr lang="en-US" altLang="en-US" sz="2000" b="1" i="1" dirty="0">
                <a:solidFill>
                  <a:srgbClr val="0B3D91"/>
                </a:solidFill>
              </a:rPr>
              <a:t>Power Services</a:t>
            </a:r>
            <a:endParaRPr lang="en-US" altLang="en-US" sz="2400" b="1" i="1" dirty="0">
              <a:solidFill>
                <a:srgbClr val="0B3D91"/>
              </a:solidFill>
            </a:endParaRPr>
          </a:p>
          <a:p>
            <a:pPr marL="404813" lvl="1" indent="-231775">
              <a:spcBef>
                <a:spcPct val="0"/>
              </a:spcBef>
            </a:pPr>
            <a:r>
              <a:rPr lang="en-US" altLang="en-US" sz="1600" i="1" dirty="0">
                <a:solidFill>
                  <a:srgbClr val="0B3D91"/>
                </a:solidFill>
              </a:rPr>
              <a:t>A limited number of switches/relays are available</a:t>
            </a:r>
          </a:p>
          <a:p>
            <a:pPr marL="404813" lvl="1" indent="-231775">
              <a:spcBef>
                <a:spcPct val="0"/>
              </a:spcBef>
            </a:pPr>
            <a:r>
              <a:rPr lang="en-US" altLang="en-US" sz="1600" i="1" dirty="0">
                <a:solidFill>
                  <a:srgbClr val="0B3D91"/>
                </a:solidFill>
              </a:rPr>
              <a:t>Circuits can carry a limited number of amps</a:t>
            </a:r>
            <a:endParaRPr lang="en-US" altLang="en-US" sz="1800" b="1" i="1" dirty="0">
              <a:solidFill>
                <a:srgbClr val="0B3D91"/>
              </a:solidFill>
            </a:endParaRPr>
          </a:p>
          <a:p>
            <a:pPr>
              <a:spcBef>
                <a:spcPct val="0"/>
              </a:spcBef>
            </a:pPr>
            <a:r>
              <a:rPr lang="en-US" altLang="en-US" sz="2000" b="1" i="1" dirty="0">
                <a:solidFill>
                  <a:srgbClr val="0B3D91"/>
                </a:solidFill>
              </a:rPr>
              <a:t>Flight Software</a:t>
            </a:r>
          </a:p>
          <a:p>
            <a:pPr marL="404813" lvl="1" indent="-231775">
              <a:spcBef>
                <a:spcPct val="0"/>
              </a:spcBef>
            </a:pPr>
            <a:r>
              <a:rPr lang="en-US" altLang="en-US" sz="1600" i="1" dirty="0">
                <a:solidFill>
                  <a:srgbClr val="0B3D91"/>
                </a:solidFill>
              </a:rPr>
              <a:t>A limited number of channels are available to be read by the avionics and be stored in the housekeeping telemetry stream</a:t>
            </a:r>
          </a:p>
          <a:p>
            <a:pPr marL="404813" lvl="1" indent="-231775">
              <a:spcBef>
                <a:spcPct val="0"/>
              </a:spcBef>
            </a:pPr>
            <a:r>
              <a:rPr lang="en-US" altLang="en-US" sz="1600" i="1" dirty="0">
                <a:solidFill>
                  <a:srgbClr val="0B3D91"/>
                </a:solidFill>
              </a:rPr>
              <a:t>Control algorithms for heaters/coolers may require additional lines of code</a:t>
            </a:r>
            <a:endParaRPr lang="en-US" altLang="en-US" sz="2000" i="1" dirty="0">
              <a:solidFill>
                <a:srgbClr val="0B3D91"/>
              </a:solidFill>
            </a:endParaRPr>
          </a:p>
          <a:p>
            <a:pPr>
              <a:spcBef>
                <a:spcPct val="0"/>
              </a:spcBef>
            </a:pPr>
            <a:r>
              <a:rPr lang="en-US" altLang="en-US" sz="2000" b="1" i="1" dirty="0">
                <a:solidFill>
                  <a:srgbClr val="0B3D91"/>
                </a:solidFill>
              </a:rPr>
              <a:t>Mechanical Support</a:t>
            </a:r>
          </a:p>
          <a:p>
            <a:pPr marL="404813" lvl="1" indent="-231775">
              <a:spcBef>
                <a:spcPct val="0"/>
              </a:spcBef>
            </a:pPr>
            <a:r>
              <a:rPr lang="en-US" altLang="en-US" sz="1600" i="1" dirty="0">
                <a:solidFill>
                  <a:srgbClr val="0B3D91"/>
                </a:solidFill>
              </a:rPr>
              <a:t>Additional mass and design work may be needed to support radiators (brackets)</a:t>
            </a:r>
            <a:endParaRPr lang="en-US" altLang="en-US" sz="1600" b="1" i="1" dirty="0">
              <a:solidFill>
                <a:srgbClr val="0B3D91"/>
              </a:solidFill>
            </a:endParaRPr>
          </a:p>
          <a:p>
            <a:pPr>
              <a:spcBef>
                <a:spcPct val="0"/>
              </a:spcBef>
            </a:pPr>
            <a:r>
              <a:rPr lang="en-US" altLang="en-US" sz="2000" b="1" i="1" dirty="0">
                <a:solidFill>
                  <a:srgbClr val="0B3D91"/>
                </a:solidFill>
              </a:rPr>
              <a:t>Flight Constraints</a:t>
            </a:r>
          </a:p>
          <a:p>
            <a:pPr marL="404813" lvl="1" indent="-231775">
              <a:spcBef>
                <a:spcPct val="0"/>
              </a:spcBef>
            </a:pPr>
            <a:r>
              <a:rPr lang="en-US" altLang="en-US" sz="1600" i="1" dirty="0">
                <a:solidFill>
                  <a:srgbClr val="0B3D91"/>
                </a:solidFill>
              </a:rPr>
              <a:t>Sun or other source avoidance may need to be accounted for by ACS/GNC</a:t>
            </a:r>
          </a:p>
          <a:p>
            <a:pPr>
              <a:spcBef>
                <a:spcPct val="0"/>
              </a:spcBef>
            </a:pPr>
            <a:r>
              <a:rPr lang="en-US" altLang="en-US" sz="2000" b="1" i="1" dirty="0">
                <a:solidFill>
                  <a:srgbClr val="0B3D91"/>
                </a:solidFill>
              </a:rPr>
              <a:t>Test Constraints</a:t>
            </a:r>
          </a:p>
          <a:p>
            <a:pPr marL="404813" lvl="1" indent="-231775">
              <a:spcBef>
                <a:spcPct val="0"/>
              </a:spcBef>
            </a:pPr>
            <a:r>
              <a:rPr lang="en-US" altLang="en-US" sz="1600" i="1" dirty="0">
                <a:solidFill>
                  <a:srgbClr val="0B3D91"/>
                </a:solidFill>
              </a:rPr>
              <a:t>Testing orientation may be difficult to accommodate given other GSE needs (targets, stimulators, </a:t>
            </a:r>
            <a:r>
              <a:rPr lang="en-US" altLang="en-US" sz="1600" i="1" dirty="0" err="1">
                <a:solidFill>
                  <a:srgbClr val="0B3D91"/>
                </a:solidFill>
              </a:rPr>
              <a:t>cryo</a:t>
            </a:r>
            <a:r>
              <a:rPr lang="en-US" altLang="en-US" sz="1600" i="1" dirty="0">
                <a:solidFill>
                  <a:srgbClr val="0B3D91"/>
                </a:solidFill>
              </a:rPr>
              <a:t> and heater panels, chamber availability)</a:t>
            </a:r>
            <a:endParaRPr lang="en-US" altLang="en-US" sz="1800" i="1" dirty="0">
              <a:solidFill>
                <a:srgbClr val="0B3D91"/>
              </a:solidFill>
            </a:endParaRPr>
          </a:p>
          <a:p>
            <a:pPr>
              <a:spcBef>
                <a:spcPct val="0"/>
              </a:spcBef>
            </a:pPr>
            <a:r>
              <a:rPr lang="en-US" altLang="en-US" sz="2000" b="1" i="1" dirty="0">
                <a:solidFill>
                  <a:srgbClr val="0B3D91"/>
                </a:solidFill>
              </a:rPr>
              <a:t>Documentation</a:t>
            </a:r>
          </a:p>
          <a:p>
            <a:pPr marL="404813" lvl="1" indent="-231775">
              <a:spcBef>
                <a:spcPct val="0"/>
              </a:spcBef>
            </a:pPr>
            <a:r>
              <a:rPr lang="en-US" altLang="en-US" sz="1600" i="1" dirty="0">
                <a:solidFill>
                  <a:srgbClr val="0B3D91"/>
                </a:solidFill>
              </a:rPr>
              <a:t>Drawings need to be done for hardware locations, electrical schematics, coating masking</a:t>
            </a:r>
          </a:p>
          <a:p>
            <a:pPr marL="404813" lvl="1" indent="-231775">
              <a:spcBef>
                <a:spcPct val="0"/>
              </a:spcBef>
            </a:pPr>
            <a:r>
              <a:rPr lang="en-US" altLang="en-US" sz="1600" i="1" dirty="0">
                <a:solidFill>
                  <a:srgbClr val="0B3D91"/>
                </a:solidFill>
              </a:rPr>
              <a:t>Work Order Authorizations need to be generated for the installation of thermal hardware</a:t>
            </a:r>
          </a:p>
          <a:p>
            <a:pPr marL="404813" lvl="1" indent="-231775">
              <a:spcBef>
                <a:spcPct val="0"/>
              </a:spcBef>
            </a:pPr>
            <a:endParaRPr lang="en-US" altLang="en-US" sz="2000" i="1" dirty="0">
              <a:solidFill>
                <a:srgbClr val="0B3D91"/>
              </a:solidFill>
            </a:endParaRPr>
          </a:p>
        </p:txBody>
      </p:sp>
      <p:sp>
        <p:nvSpPr>
          <p:cNvPr id="7172" name="Slide Number Placeholder 5">
            <a:extLst>
              <a:ext uri="{FF2B5EF4-FFF2-40B4-BE49-F238E27FC236}">
                <a16:creationId xmlns:a16="http://schemas.microsoft.com/office/drawing/2014/main" id="{61CD119D-1EAD-47E7-BE15-7D243654A2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38FFC4-3A91-482C-83A0-F1C464F51AEF}" type="slidenum">
              <a:rPr lang="en-US" altLang="en-US" sz="1200" smtClean="0"/>
              <a:pPr>
                <a:spcBef>
                  <a:spcPct val="0"/>
                </a:spcBef>
                <a:buFontTx/>
                <a:buNone/>
              </a:pPr>
              <a:t>130</a:t>
            </a:fld>
            <a:endParaRPr lang="en-US" altLang="en-US" sz="1200"/>
          </a:p>
        </p:txBody>
      </p:sp>
    </p:spTree>
    <p:extLst>
      <p:ext uri="{BB962C8B-B14F-4D97-AF65-F5344CB8AC3E}">
        <p14:creationId xmlns:p14="http://schemas.microsoft.com/office/powerpoint/2010/main" val="26826191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131</a:t>
            </a:fld>
            <a:endParaRPr lang="en-US" altLang="en-US" sz="1200" dirty="0"/>
          </a:p>
        </p:txBody>
      </p:sp>
      <p:pic>
        <p:nvPicPr>
          <p:cNvPr id="5" name="Picture 4">
            <a:extLst>
              <a:ext uri="{FF2B5EF4-FFF2-40B4-BE49-F238E27FC236}">
                <a16:creationId xmlns:a16="http://schemas.microsoft.com/office/drawing/2014/main" id="{9BF115A2-6AE2-4E25-83BD-14E1A2398940}"/>
              </a:ext>
            </a:extLst>
          </p:cNvPr>
          <p:cNvPicPr>
            <a:picLocks noChangeAspect="1"/>
          </p:cNvPicPr>
          <p:nvPr/>
        </p:nvPicPr>
        <p:blipFill>
          <a:blip r:embed="rId3"/>
          <a:stretch>
            <a:fillRect/>
          </a:stretch>
        </p:blipFill>
        <p:spPr>
          <a:xfrm>
            <a:off x="9525" y="1219200"/>
            <a:ext cx="9144000" cy="4907032"/>
          </a:xfrm>
          <a:prstGeom prst="rect">
            <a:avLst/>
          </a:prstGeom>
        </p:spPr>
      </p:pic>
      <p:sp>
        <p:nvSpPr>
          <p:cNvPr id="9" name="Rectangle 2">
            <a:extLst>
              <a:ext uri="{FF2B5EF4-FFF2-40B4-BE49-F238E27FC236}">
                <a16:creationId xmlns:a16="http://schemas.microsoft.com/office/drawing/2014/main" id="{0FED87F2-7FF4-4BAE-A30B-177036950E89}"/>
              </a:ext>
            </a:extLst>
          </p:cNvPr>
          <p:cNvSpPr txBox="1">
            <a:spLocks noChangeArrowheads="1"/>
          </p:cNvSpPr>
          <p:nvPr/>
        </p:nvSpPr>
        <p:spPr>
          <a:xfrm>
            <a:off x="967563" y="0"/>
            <a:ext cx="7378996" cy="1020726"/>
          </a:xfrm>
          <a:prstGeom prst="rect">
            <a:avLst/>
          </a:prstGeom>
        </p:spPr>
        <p:txBody>
          <a:bodyPr anchor="ctr" anchorCtr="1"/>
          <a:lstStyle>
            <a:lvl1pPr algn="ctr" rtl="0" eaLnBrk="1" fontAlgn="base" hangingPunct="1">
              <a:spcBef>
                <a:spcPct val="0"/>
              </a:spcBef>
              <a:spcAft>
                <a:spcPct val="0"/>
              </a:spcAft>
              <a:defRPr sz="3200" b="1">
                <a:solidFill>
                  <a:srgbClr val="0B3D91"/>
                </a:solidFill>
                <a:latin typeface="Calibri"/>
                <a:ea typeface="+mj-ea"/>
                <a:cs typeface="Calibri"/>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r>
              <a:rPr lang="en-US" altLang="en-US" sz="2800" kern="0" dirty="0"/>
              <a:t>Working with Systems Engineering</a:t>
            </a:r>
          </a:p>
        </p:txBody>
      </p:sp>
      <p:sp>
        <p:nvSpPr>
          <p:cNvPr id="2" name="Rectangle 1">
            <a:extLst>
              <a:ext uri="{FF2B5EF4-FFF2-40B4-BE49-F238E27FC236}">
                <a16:creationId xmlns:a16="http://schemas.microsoft.com/office/drawing/2014/main" id="{B03D8C59-34A2-4C35-9ED3-6C17AFBBB488}"/>
              </a:ext>
            </a:extLst>
          </p:cNvPr>
          <p:cNvSpPr/>
          <p:nvPr/>
        </p:nvSpPr>
        <p:spPr>
          <a:xfrm>
            <a:off x="4876800" y="1204761"/>
            <a:ext cx="1600200" cy="4907032"/>
          </a:xfrm>
          <a:prstGeom prst="rect">
            <a:avLst/>
          </a:prstGeom>
          <a:noFill/>
          <a:ln w="635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7FAE63-13D5-44E6-B96F-262D79BE1373}"/>
              </a:ext>
            </a:extLst>
          </p:cNvPr>
          <p:cNvSpPr/>
          <p:nvPr/>
        </p:nvSpPr>
        <p:spPr>
          <a:xfrm>
            <a:off x="9525" y="1204761"/>
            <a:ext cx="1362075" cy="4907032"/>
          </a:xfrm>
          <a:prstGeom prst="rect">
            <a:avLst/>
          </a:prstGeom>
          <a:noFill/>
          <a:ln w="635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5147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46">
            <a:extLst>
              <a:ext uri="{FF2B5EF4-FFF2-40B4-BE49-F238E27FC236}">
                <a16:creationId xmlns:a16="http://schemas.microsoft.com/office/drawing/2014/main" id="{68AB0208-E3A1-4F79-AA01-18F8B7CFD8D2}"/>
              </a:ext>
            </a:extLst>
          </p:cNvPr>
          <p:cNvSpPr txBox="1">
            <a:spLocks noChangeArrowheads="1"/>
          </p:cNvSpPr>
          <p:nvPr/>
        </p:nvSpPr>
        <p:spPr bwMode="auto">
          <a:xfrm>
            <a:off x="10668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Working with Systems Engineering</a:t>
            </a:r>
          </a:p>
        </p:txBody>
      </p:sp>
      <p:sp>
        <p:nvSpPr>
          <p:cNvPr id="7171" name="TextBox 146">
            <a:extLst>
              <a:ext uri="{FF2B5EF4-FFF2-40B4-BE49-F238E27FC236}">
                <a16:creationId xmlns:a16="http://schemas.microsoft.com/office/drawing/2014/main" id="{F71533C3-8E7F-41E5-A3D6-859C98A21691}"/>
              </a:ext>
            </a:extLst>
          </p:cNvPr>
          <p:cNvSpPr txBox="1">
            <a:spLocks noChangeArrowheads="1"/>
          </p:cNvSpPr>
          <p:nvPr/>
        </p:nvSpPr>
        <p:spPr bwMode="auto">
          <a:xfrm>
            <a:off x="228600" y="1066800"/>
            <a:ext cx="88392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346075" indent="-1746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100" b="1" i="1" dirty="0">
                <a:solidFill>
                  <a:srgbClr val="0B3D91"/>
                </a:solidFill>
              </a:rPr>
              <a:t>In the Thermal Design process, Systems Engineering wraps around all disciplines</a:t>
            </a:r>
          </a:p>
          <a:p>
            <a:pPr marL="401638" lvl="1" indent="-230188">
              <a:spcBef>
                <a:spcPct val="0"/>
              </a:spcBef>
            </a:pPr>
            <a:r>
              <a:rPr lang="en-US" altLang="en-US" sz="1800" i="1" dirty="0">
                <a:solidFill>
                  <a:srgbClr val="0B3D91"/>
                </a:solidFill>
              </a:rPr>
              <a:t>At times what is best for one subsystem is detrimental to another</a:t>
            </a:r>
          </a:p>
          <a:p>
            <a:pPr marL="401638" lvl="1" indent="-230188">
              <a:spcBef>
                <a:spcPct val="0"/>
              </a:spcBef>
            </a:pPr>
            <a:r>
              <a:rPr lang="en-US" altLang="en-US" sz="1800" i="1" dirty="0">
                <a:solidFill>
                  <a:srgbClr val="0B3D91"/>
                </a:solidFill>
              </a:rPr>
              <a:t>It is the Systems Engineering Teams job to determine the optimum</a:t>
            </a:r>
          </a:p>
          <a:p>
            <a:pPr marL="401638" lvl="1" indent="-230188">
              <a:spcBef>
                <a:spcPct val="0"/>
              </a:spcBef>
            </a:pPr>
            <a:r>
              <a:rPr lang="en-US" altLang="en-US" sz="1800" i="1" dirty="0">
                <a:solidFill>
                  <a:srgbClr val="0B3D91"/>
                </a:solidFill>
              </a:rPr>
              <a:t>Thermal interfaces closely with Systems, both on incoming/outgoing design parameters</a:t>
            </a:r>
          </a:p>
          <a:p>
            <a:pPr>
              <a:spcBef>
                <a:spcPct val="0"/>
              </a:spcBef>
            </a:pPr>
            <a:r>
              <a:rPr lang="en-US" altLang="en-US" sz="2100" b="1" i="1" dirty="0">
                <a:solidFill>
                  <a:srgbClr val="0B3D91"/>
                </a:solidFill>
              </a:rPr>
              <a:t>Most often, Systems keeps a Master Equipment List (MEL) which captures all the hardware necessary for the design and includes mass, Technology Readiness Level (TRL), redundancy, Temperature Limits, etc.  Thermal provides inputs to the MEL in terms of the mass of the thermal hardware to implement into the design</a:t>
            </a:r>
          </a:p>
          <a:p>
            <a:pPr>
              <a:spcBef>
                <a:spcPct val="0"/>
              </a:spcBef>
            </a:pPr>
            <a:r>
              <a:rPr lang="en-US" altLang="en-US" sz="2100" b="1" i="1" dirty="0">
                <a:solidFill>
                  <a:srgbClr val="0B3D91"/>
                </a:solidFill>
              </a:rPr>
              <a:t>As a corollary, Systems also keeps a Power Equipment List (PEL), which serves as the bookkeeping for all power used by the system.  For thermal, this is an excellent source for the dissipations for the various components, both Current Best Estimates (CBE) and Maximum Expected Value (MEV) or Allocations</a:t>
            </a:r>
          </a:p>
          <a:p>
            <a:pPr>
              <a:spcBef>
                <a:spcPct val="0"/>
              </a:spcBef>
            </a:pPr>
            <a:r>
              <a:rPr lang="en-US" altLang="en-US" sz="2100" b="1" i="1" dirty="0">
                <a:solidFill>
                  <a:srgbClr val="0B3D91"/>
                </a:solidFill>
              </a:rPr>
              <a:t>As projects mature, updates to the MEL and PEL must be vetted and tracked to ensure that no changes have a significant impact on the design (e.g. power growth leading to a larger radiator)</a:t>
            </a:r>
            <a:endParaRPr lang="en-US" altLang="en-US" sz="2100" i="1" dirty="0">
              <a:solidFill>
                <a:srgbClr val="0B3D91"/>
              </a:solidFill>
            </a:endParaRPr>
          </a:p>
          <a:p>
            <a:pPr marL="404813" lvl="1" indent="-231775">
              <a:spcBef>
                <a:spcPct val="0"/>
              </a:spcBef>
            </a:pPr>
            <a:endParaRPr lang="en-US" altLang="en-US" sz="2000" i="1" dirty="0">
              <a:solidFill>
                <a:srgbClr val="0B3D91"/>
              </a:solidFill>
            </a:endParaRPr>
          </a:p>
        </p:txBody>
      </p:sp>
      <p:sp>
        <p:nvSpPr>
          <p:cNvPr id="7172" name="Slide Number Placeholder 5">
            <a:extLst>
              <a:ext uri="{FF2B5EF4-FFF2-40B4-BE49-F238E27FC236}">
                <a16:creationId xmlns:a16="http://schemas.microsoft.com/office/drawing/2014/main" id="{61CD119D-1EAD-47E7-BE15-7D243654A2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38FFC4-3A91-482C-83A0-F1C464F51AEF}" type="slidenum">
              <a:rPr lang="en-US" altLang="en-US" sz="1200" smtClean="0"/>
              <a:pPr>
                <a:spcBef>
                  <a:spcPct val="0"/>
                </a:spcBef>
                <a:buFontTx/>
                <a:buNone/>
              </a:pPr>
              <a:t>132</a:t>
            </a:fld>
            <a:endParaRPr lang="en-US" altLang="en-US" sz="1200"/>
          </a:p>
        </p:txBody>
      </p:sp>
    </p:spTree>
    <p:extLst>
      <p:ext uri="{BB962C8B-B14F-4D97-AF65-F5344CB8AC3E}">
        <p14:creationId xmlns:p14="http://schemas.microsoft.com/office/powerpoint/2010/main" val="22119282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46">
            <a:extLst>
              <a:ext uri="{FF2B5EF4-FFF2-40B4-BE49-F238E27FC236}">
                <a16:creationId xmlns:a16="http://schemas.microsoft.com/office/drawing/2014/main" id="{68AB0208-E3A1-4F79-AA01-18F8B7CFD8D2}"/>
              </a:ext>
            </a:extLst>
          </p:cNvPr>
          <p:cNvSpPr txBox="1">
            <a:spLocks noChangeArrowheads="1"/>
          </p:cNvSpPr>
          <p:nvPr/>
        </p:nvSpPr>
        <p:spPr bwMode="auto">
          <a:xfrm>
            <a:off x="10668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Resource Budgets</a:t>
            </a:r>
          </a:p>
        </p:txBody>
      </p:sp>
      <p:sp>
        <p:nvSpPr>
          <p:cNvPr id="7171" name="TextBox 146">
            <a:extLst>
              <a:ext uri="{FF2B5EF4-FFF2-40B4-BE49-F238E27FC236}">
                <a16:creationId xmlns:a16="http://schemas.microsoft.com/office/drawing/2014/main" id="{F71533C3-8E7F-41E5-A3D6-859C98A21691}"/>
              </a:ext>
            </a:extLst>
          </p:cNvPr>
          <p:cNvSpPr txBox="1">
            <a:spLocks noChangeArrowheads="1"/>
          </p:cNvSpPr>
          <p:nvPr/>
        </p:nvSpPr>
        <p:spPr bwMode="auto">
          <a:xfrm>
            <a:off x="152400" y="1066800"/>
            <a:ext cx="87630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346075" indent="-1746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200" b="1" i="1" dirty="0">
                <a:solidFill>
                  <a:srgbClr val="0B3D91"/>
                </a:solidFill>
              </a:rPr>
              <a:t>For a given project, there are finite resources that are tracked throughout the project life cycle, including:</a:t>
            </a:r>
          </a:p>
          <a:p>
            <a:pPr marL="401638" lvl="1" indent="-230188">
              <a:spcBef>
                <a:spcPct val="0"/>
              </a:spcBef>
            </a:pPr>
            <a:r>
              <a:rPr lang="en-US" altLang="en-US" sz="2000" dirty="0">
                <a:solidFill>
                  <a:srgbClr val="0B3D91"/>
                </a:solidFill>
              </a:rPr>
              <a:t>Mass</a:t>
            </a:r>
          </a:p>
          <a:p>
            <a:pPr marL="401638" lvl="1" indent="-230188">
              <a:spcBef>
                <a:spcPct val="0"/>
              </a:spcBef>
            </a:pPr>
            <a:r>
              <a:rPr lang="en-US" altLang="en-US" sz="2000" dirty="0">
                <a:solidFill>
                  <a:srgbClr val="0B3D91"/>
                </a:solidFill>
              </a:rPr>
              <a:t>Power</a:t>
            </a:r>
          </a:p>
          <a:p>
            <a:pPr marL="401638" lvl="1" indent="-230188">
              <a:spcBef>
                <a:spcPct val="0"/>
              </a:spcBef>
            </a:pPr>
            <a:r>
              <a:rPr lang="en-US" altLang="en-US" sz="2000" dirty="0">
                <a:solidFill>
                  <a:srgbClr val="0B3D91"/>
                </a:solidFill>
              </a:rPr>
              <a:t>Cost</a:t>
            </a:r>
          </a:p>
          <a:p>
            <a:pPr marL="401638" lvl="1" indent="-230188">
              <a:spcBef>
                <a:spcPct val="0"/>
              </a:spcBef>
            </a:pPr>
            <a:r>
              <a:rPr lang="en-US" altLang="en-US" sz="2000" dirty="0">
                <a:solidFill>
                  <a:srgbClr val="0B3D91"/>
                </a:solidFill>
              </a:rPr>
              <a:t>Time (expressed as Schedule)</a:t>
            </a:r>
          </a:p>
          <a:p>
            <a:pPr>
              <a:spcBef>
                <a:spcPct val="0"/>
              </a:spcBef>
            </a:pPr>
            <a:r>
              <a:rPr lang="en-US" altLang="en-US" sz="2200" b="1" i="1" dirty="0">
                <a:solidFill>
                  <a:srgbClr val="0B3D91"/>
                </a:solidFill>
              </a:rPr>
              <a:t>The thermal engineer is responsible for keeping their contributions to these budgets up to date </a:t>
            </a:r>
          </a:p>
          <a:p>
            <a:pPr marL="401638" lvl="1" indent="-230188">
              <a:spcBef>
                <a:spcPct val="0"/>
              </a:spcBef>
            </a:pPr>
            <a:r>
              <a:rPr lang="en-US" altLang="en-US" sz="2000" dirty="0">
                <a:solidFill>
                  <a:srgbClr val="0B3D91"/>
                </a:solidFill>
              </a:rPr>
              <a:t>This includes regular updates to Mass and Power as the design evolves throughout the project life cycle (especially the heater power demands)</a:t>
            </a:r>
          </a:p>
          <a:p>
            <a:pPr marL="401638" lvl="1" indent="-230188">
              <a:spcBef>
                <a:spcPct val="0"/>
              </a:spcBef>
            </a:pPr>
            <a:r>
              <a:rPr lang="en-US" altLang="en-US" sz="2000" dirty="0">
                <a:solidFill>
                  <a:srgbClr val="0B3D91"/>
                </a:solidFill>
              </a:rPr>
              <a:t>It also includes the procurement of the necessary hardware to meet the cost budget constraints and the overall Integration and Test (I&amp;T) flow for the project</a:t>
            </a:r>
          </a:p>
          <a:p>
            <a:pPr marL="401638" lvl="1" indent="-230188">
              <a:spcBef>
                <a:spcPct val="0"/>
              </a:spcBef>
            </a:pPr>
            <a:r>
              <a:rPr lang="en-US" altLang="en-US" sz="2000" dirty="0">
                <a:solidFill>
                  <a:srgbClr val="0B3D91"/>
                </a:solidFill>
              </a:rPr>
              <a:t>Many of the smaller thermal components, such as heaters, sensors, and thermostats are off the shelf products and have their own IEEE specifications</a:t>
            </a:r>
          </a:p>
          <a:p>
            <a:pPr marL="401638" lvl="1" indent="-230188">
              <a:spcBef>
                <a:spcPct val="0"/>
              </a:spcBef>
            </a:pPr>
            <a:r>
              <a:rPr lang="en-US" altLang="en-US" sz="2000" dirty="0">
                <a:solidFill>
                  <a:srgbClr val="0B3D91"/>
                </a:solidFill>
              </a:rPr>
              <a:t>Other, more complex thermal hardware (such as </a:t>
            </a:r>
            <a:r>
              <a:rPr lang="en-US" altLang="en-US" sz="2000" dirty="0" err="1">
                <a:solidFill>
                  <a:srgbClr val="0B3D91"/>
                </a:solidFill>
              </a:rPr>
              <a:t>HeatPipes</a:t>
            </a:r>
            <a:r>
              <a:rPr lang="en-US" altLang="en-US" sz="2000" dirty="0">
                <a:solidFill>
                  <a:srgbClr val="0B3D91"/>
                </a:solidFill>
              </a:rPr>
              <a:t>, </a:t>
            </a:r>
            <a:r>
              <a:rPr lang="en-US" altLang="en-US" sz="2000" dirty="0" err="1">
                <a:solidFill>
                  <a:srgbClr val="0B3D91"/>
                </a:solidFill>
              </a:rPr>
              <a:t>CryoCoolers</a:t>
            </a:r>
            <a:r>
              <a:rPr lang="en-US" altLang="en-US" sz="2000" dirty="0">
                <a:solidFill>
                  <a:srgbClr val="0B3D91"/>
                </a:solidFill>
              </a:rPr>
              <a:t>, Radiator Panels) will need to have their specifications generated and go out for competitive procurement</a:t>
            </a:r>
          </a:p>
          <a:p>
            <a:pPr marL="404813" lvl="1" indent="-231775">
              <a:spcBef>
                <a:spcPct val="0"/>
              </a:spcBef>
            </a:pPr>
            <a:endParaRPr lang="en-US" altLang="en-US" sz="1600" i="1" dirty="0">
              <a:solidFill>
                <a:srgbClr val="0B3D91"/>
              </a:solidFill>
            </a:endParaRPr>
          </a:p>
        </p:txBody>
      </p:sp>
      <p:sp>
        <p:nvSpPr>
          <p:cNvPr id="7172" name="Slide Number Placeholder 5">
            <a:extLst>
              <a:ext uri="{FF2B5EF4-FFF2-40B4-BE49-F238E27FC236}">
                <a16:creationId xmlns:a16="http://schemas.microsoft.com/office/drawing/2014/main" id="{61CD119D-1EAD-47E7-BE15-7D243654A2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38FFC4-3A91-482C-83A0-F1C464F51AEF}" type="slidenum">
              <a:rPr lang="en-US" altLang="en-US" sz="1200" smtClean="0"/>
              <a:pPr>
                <a:spcBef>
                  <a:spcPct val="0"/>
                </a:spcBef>
                <a:buFontTx/>
                <a:buNone/>
              </a:pPr>
              <a:t>133</a:t>
            </a:fld>
            <a:endParaRPr lang="en-US" altLang="en-US" sz="1200"/>
          </a:p>
        </p:txBody>
      </p:sp>
    </p:spTree>
    <p:extLst>
      <p:ext uri="{BB962C8B-B14F-4D97-AF65-F5344CB8AC3E}">
        <p14:creationId xmlns:p14="http://schemas.microsoft.com/office/powerpoint/2010/main" val="7213183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46">
            <a:extLst>
              <a:ext uri="{FF2B5EF4-FFF2-40B4-BE49-F238E27FC236}">
                <a16:creationId xmlns:a16="http://schemas.microsoft.com/office/drawing/2014/main" id="{68AB0208-E3A1-4F79-AA01-18F8B7CFD8D2}"/>
              </a:ext>
            </a:extLst>
          </p:cNvPr>
          <p:cNvSpPr txBox="1">
            <a:spLocks noChangeArrowheads="1"/>
          </p:cNvSpPr>
          <p:nvPr/>
        </p:nvSpPr>
        <p:spPr bwMode="auto">
          <a:xfrm>
            <a:off x="10668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Where does Thermal Analysis Fit In? </a:t>
            </a:r>
          </a:p>
        </p:txBody>
      </p:sp>
      <p:sp>
        <p:nvSpPr>
          <p:cNvPr id="7171" name="TextBox 146">
            <a:extLst>
              <a:ext uri="{FF2B5EF4-FFF2-40B4-BE49-F238E27FC236}">
                <a16:creationId xmlns:a16="http://schemas.microsoft.com/office/drawing/2014/main" id="{F71533C3-8E7F-41E5-A3D6-859C98A21691}"/>
              </a:ext>
            </a:extLst>
          </p:cNvPr>
          <p:cNvSpPr txBox="1">
            <a:spLocks noChangeArrowheads="1"/>
          </p:cNvSpPr>
          <p:nvPr/>
        </p:nvSpPr>
        <p:spPr bwMode="auto">
          <a:xfrm>
            <a:off x="152400" y="1066800"/>
            <a:ext cx="88392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346075" indent="-1746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1800" b="1" i="1" dirty="0">
                <a:solidFill>
                  <a:srgbClr val="0B3D91"/>
                </a:solidFill>
              </a:rPr>
              <a:t>Once a design concept has been formulated, thermal analysis of the design is performed to ensure requirements are met</a:t>
            </a:r>
          </a:p>
          <a:p>
            <a:pPr lvl="1">
              <a:spcBef>
                <a:spcPct val="0"/>
              </a:spcBef>
            </a:pPr>
            <a:r>
              <a:rPr lang="en-US" altLang="en-US" sz="1600" dirty="0">
                <a:solidFill>
                  <a:srgbClr val="0B3D91"/>
                </a:solidFill>
              </a:rPr>
              <a:t>The generally accepted practice is to stack all worst case hot and cold parameters and ensure the predictions are within limits with margin</a:t>
            </a:r>
            <a:endParaRPr lang="en-US" altLang="en-US" sz="1600" b="1" i="1" dirty="0">
              <a:solidFill>
                <a:srgbClr val="0B3D91"/>
              </a:solidFill>
            </a:endParaRPr>
          </a:p>
          <a:p>
            <a:pPr>
              <a:spcBef>
                <a:spcPct val="0"/>
              </a:spcBef>
            </a:pPr>
            <a:r>
              <a:rPr lang="en-US" altLang="en-US" sz="1800" b="1" i="1" dirty="0">
                <a:solidFill>
                  <a:srgbClr val="0B3D91"/>
                </a:solidFill>
              </a:rPr>
              <a:t>The updates and data that feed into the budgets are typically derived from this detailed thermal analysis of the system</a:t>
            </a:r>
          </a:p>
          <a:p>
            <a:pPr lvl="1">
              <a:spcBef>
                <a:spcPct val="0"/>
              </a:spcBef>
            </a:pPr>
            <a:r>
              <a:rPr lang="en-US" altLang="en-US" sz="1600" dirty="0">
                <a:solidFill>
                  <a:srgbClr val="0B3D91"/>
                </a:solidFill>
              </a:rPr>
              <a:t>A presentation on Thermal Analysis can be found at ntrs.nasa.gov under the title “Thermal Modeling and Analysis”</a:t>
            </a:r>
          </a:p>
          <a:p>
            <a:pPr>
              <a:spcBef>
                <a:spcPct val="0"/>
              </a:spcBef>
            </a:pPr>
            <a:r>
              <a:rPr lang="en-US" altLang="en-US" sz="1800" b="1" i="1" dirty="0">
                <a:solidFill>
                  <a:srgbClr val="0B3D91"/>
                </a:solidFill>
              </a:rPr>
              <a:t>Some foundations should first be discussed that are not design/project specific…</a:t>
            </a:r>
          </a:p>
          <a:p>
            <a:pPr lvl="1">
              <a:spcBef>
                <a:spcPct val="0"/>
              </a:spcBef>
            </a:pPr>
            <a:r>
              <a:rPr lang="en-US" altLang="en-US" sz="1600" u="sng" dirty="0">
                <a:solidFill>
                  <a:srgbClr val="0B3D91"/>
                </a:solidFill>
              </a:rPr>
              <a:t>Design Margin Philosophy:</a:t>
            </a:r>
            <a:r>
              <a:rPr lang="en-US" altLang="en-US" sz="1600" dirty="0">
                <a:solidFill>
                  <a:srgbClr val="0B3D91"/>
                </a:solidFill>
              </a:rPr>
              <a:t> GSFC typically maintains 5°C of margin to limits or for components under heater control utilizes no more than 70% of heater capacity.  Greater margins may be needed for cryogenic applications.  Other organizations may have different margin philosophies…</a:t>
            </a:r>
          </a:p>
          <a:p>
            <a:pPr lvl="1">
              <a:spcBef>
                <a:spcPct val="0"/>
              </a:spcBef>
            </a:pPr>
            <a:r>
              <a:rPr lang="en-US" altLang="en-US" sz="1600" u="sng" dirty="0">
                <a:solidFill>
                  <a:srgbClr val="0B3D91"/>
                </a:solidFill>
              </a:rPr>
              <a:t>Power Growth Allowance:</a:t>
            </a:r>
            <a:r>
              <a:rPr lang="en-US" altLang="en-US" sz="1600" dirty="0">
                <a:solidFill>
                  <a:srgbClr val="0B3D91"/>
                </a:solidFill>
              </a:rPr>
              <a:t> if power dissipation </a:t>
            </a:r>
            <a:r>
              <a:rPr lang="en-US" altLang="en-US" sz="1600" u="sng" dirty="0">
                <a:solidFill>
                  <a:srgbClr val="0B3D91"/>
                </a:solidFill>
              </a:rPr>
              <a:t>Allocations</a:t>
            </a:r>
            <a:r>
              <a:rPr lang="en-US" altLang="en-US" sz="1600" dirty="0">
                <a:solidFill>
                  <a:srgbClr val="0B3D91"/>
                </a:solidFill>
              </a:rPr>
              <a:t> (or Maximum Expected Values [MEV] or Not To Exceed [NTE] values) are not specified, it is advisable to include a factor for power growth allowance beyond </a:t>
            </a:r>
            <a:r>
              <a:rPr lang="en-US" altLang="en-US" sz="1600">
                <a:solidFill>
                  <a:srgbClr val="0B3D91"/>
                </a:solidFill>
              </a:rPr>
              <a:t>a Current Best </a:t>
            </a:r>
            <a:r>
              <a:rPr lang="en-US" altLang="en-US" sz="1600" dirty="0">
                <a:solidFill>
                  <a:srgbClr val="0B3D91"/>
                </a:solidFill>
              </a:rPr>
              <a:t>E</a:t>
            </a:r>
            <a:r>
              <a:rPr lang="en-US" altLang="en-US" sz="1600">
                <a:solidFill>
                  <a:srgbClr val="0B3D91"/>
                </a:solidFill>
              </a:rPr>
              <a:t>stimate </a:t>
            </a:r>
            <a:r>
              <a:rPr lang="en-US" altLang="en-US" sz="1600" dirty="0">
                <a:solidFill>
                  <a:srgbClr val="0B3D91"/>
                </a:solidFill>
              </a:rPr>
              <a:t>[CBE].  Until measured values are available (usually late in a program), 30% uncertainty is not unreasonable</a:t>
            </a:r>
          </a:p>
          <a:p>
            <a:pPr lvl="1">
              <a:spcBef>
                <a:spcPct val="0"/>
              </a:spcBef>
            </a:pPr>
            <a:r>
              <a:rPr lang="en-US" altLang="en-US" sz="1600" u="sng" dirty="0">
                <a:solidFill>
                  <a:srgbClr val="0B3D91"/>
                </a:solidFill>
              </a:rPr>
              <a:t>Material Properties:</a:t>
            </a:r>
            <a:r>
              <a:rPr lang="en-US" altLang="en-US" sz="1600" dirty="0">
                <a:solidFill>
                  <a:srgbClr val="0B3D91"/>
                </a:solidFill>
              </a:rPr>
              <a:t> Thermophysical properties should have traceability to their source and not just be what was used on the last project</a:t>
            </a:r>
            <a:endParaRPr lang="en-US" altLang="en-US" sz="1600" u="sng" dirty="0">
              <a:solidFill>
                <a:srgbClr val="0B3D91"/>
              </a:solidFill>
            </a:endParaRPr>
          </a:p>
          <a:p>
            <a:pPr lvl="1">
              <a:spcBef>
                <a:spcPct val="0"/>
              </a:spcBef>
            </a:pPr>
            <a:r>
              <a:rPr lang="en-US" altLang="en-US" sz="1600" u="sng" dirty="0">
                <a:solidFill>
                  <a:srgbClr val="0B3D91"/>
                </a:solidFill>
              </a:rPr>
              <a:t>Thermo-Optical Properties:</a:t>
            </a:r>
            <a:r>
              <a:rPr lang="en-US" altLang="en-US" sz="1600" dirty="0">
                <a:solidFill>
                  <a:srgbClr val="0B3D91"/>
                </a:solidFill>
              </a:rPr>
              <a:t> Thermo-optical properties should consider the range of possible values for a mission based on measurement uncertainty as well as expected degradation due to the space environment</a:t>
            </a:r>
          </a:p>
        </p:txBody>
      </p:sp>
      <p:sp>
        <p:nvSpPr>
          <p:cNvPr id="7172" name="Slide Number Placeholder 5">
            <a:extLst>
              <a:ext uri="{FF2B5EF4-FFF2-40B4-BE49-F238E27FC236}">
                <a16:creationId xmlns:a16="http://schemas.microsoft.com/office/drawing/2014/main" id="{61CD119D-1EAD-47E7-BE15-7D243654A26F}"/>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38FFC4-3A91-482C-83A0-F1C464F51AEF}" type="slidenum">
              <a:rPr lang="en-US" altLang="en-US" sz="1200" smtClean="0"/>
              <a:pPr>
                <a:spcBef>
                  <a:spcPct val="0"/>
                </a:spcBef>
                <a:buFontTx/>
                <a:buNone/>
              </a:pPr>
              <a:t>134</a:t>
            </a:fld>
            <a:endParaRPr lang="en-US" altLang="en-US" sz="1200" dirty="0"/>
          </a:p>
        </p:txBody>
      </p:sp>
    </p:spTree>
    <p:extLst>
      <p:ext uri="{BB962C8B-B14F-4D97-AF65-F5344CB8AC3E}">
        <p14:creationId xmlns:p14="http://schemas.microsoft.com/office/powerpoint/2010/main" val="4395812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5CDF8-903B-4B2B-931F-9484157434F1}"/>
              </a:ext>
            </a:extLst>
          </p:cNvPr>
          <p:cNvSpPr>
            <a:spLocks noGrp="1"/>
          </p:cNvSpPr>
          <p:nvPr>
            <p:ph type="title"/>
          </p:nvPr>
        </p:nvSpPr>
        <p:spPr>
          <a:xfrm>
            <a:off x="1074420" y="0"/>
            <a:ext cx="7231380" cy="995044"/>
          </a:xfrm>
        </p:spPr>
        <p:txBody>
          <a:bodyPr/>
          <a:lstStyle/>
          <a:p>
            <a:r>
              <a:rPr lang="en-US" dirty="0"/>
              <a:t>Wrap Up</a:t>
            </a:r>
          </a:p>
        </p:txBody>
      </p:sp>
      <p:sp>
        <p:nvSpPr>
          <p:cNvPr id="6" name="Content Placeholder 5">
            <a:extLst>
              <a:ext uri="{FF2B5EF4-FFF2-40B4-BE49-F238E27FC236}">
                <a16:creationId xmlns:a16="http://schemas.microsoft.com/office/drawing/2014/main" id="{0D6888B2-2523-4C37-8929-93D1A7151B40}"/>
              </a:ext>
            </a:extLst>
          </p:cNvPr>
          <p:cNvSpPr>
            <a:spLocks noGrp="1"/>
          </p:cNvSpPr>
          <p:nvPr>
            <p:ph idx="1"/>
          </p:nvPr>
        </p:nvSpPr>
        <p:spPr>
          <a:xfrm>
            <a:off x="121920" y="1154098"/>
            <a:ext cx="8915400" cy="5162882"/>
          </a:xfrm>
        </p:spPr>
        <p:txBody>
          <a:bodyPr>
            <a:normAutofit fontScale="92500" lnSpcReduction="10000"/>
          </a:bodyPr>
          <a:lstStyle/>
          <a:p>
            <a:pPr marL="284163" indent="-284163"/>
            <a:r>
              <a:rPr lang="en-US" b="1" i="1" dirty="0"/>
              <a:t>The thermal design process is well established</a:t>
            </a:r>
          </a:p>
          <a:p>
            <a:pPr marL="576263" lvl="1" indent="-292100"/>
            <a:r>
              <a:rPr lang="en-US" sz="2000" dirty="0"/>
              <a:t>It begins with gathering requirements</a:t>
            </a:r>
          </a:p>
          <a:p>
            <a:pPr marL="576263" lvl="1" indent="-292100"/>
            <a:r>
              <a:rPr lang="en-US" sz="2000" dirty="0"/>
              <a:t>The thermal engineer then specifies the thermal design including components to meet requirements as well as resources needed for implementation</a:t>
            </a:r>
          </a:p>
          <a:p>
            <a:pPr marL="576263" lvl="1" indent="-292100"/>
            <a:r>
              <a:rPr lang="en-US" sz="2000" dirty="0"/>
              <a:t>Analysis is performed to validate the design and once an accepted level of maturity is reached at critical project milestones, the proposed hardware is procured</a:t>
            </a:r>
          </a:p>
          <a:p>
            <a:pPr marL="576263" lvl="1" indent="-292100"/>
            <a:r>
              <a:rPr lang="en-US" sz="2000" dirty="0"/>
              <a:t>The hardware is then installed during the integration and test phase</a:t>
            </a:r>
          </a:p>
          <a:p>
            <a:pPr marL="576263" lvl="1" indent="-292100"/>
            <a:r>
              <a:rPr lang="en-US" sz="2000" dirty="0"/>
              <a:t>After the hardware installations are completed, the article is put through rigorous testing to ensure performance and that all requirements are met</a:t>
            </a:r>
          </a:p>
          <a:p>
            <a:pPr marL="576263" lvl="1" indent="-292100"/>
            <a:r>
              <a:rPr lang="en-US" sz="2000" dirty="0"/>
              <a:t>The thermal model is correlated to the test data to provide the most accurate predictions for flight</a:t>
            </a:r>
          </a:p>
          <a:p>
            <a:pPr marL="576263" lvl="1" indent="-292100"/>
            <a:r>
              <a:rPr lang="en-US" sz="2000" dirty="0"/>
              <a:t>The hardware is then delivered to the next higher level of assembly (e.g. instrument, spacecraft, launch vehicle)</a:t>
            </a:r>
          </a:p>
          <a:p>
            <a:pPr marL="284163" indent="-284163"/>
            <a:r>
              <a:rPr lang="en-US" b="1" i="1" dirty="0"/>
              <a:t>Once in flight, the thermal telemetry is monitored during commissioning  to ensure performance is within expected parameters</a:t>
            </a:r>
            <a:endParaRPr lang="en-US" sz="2000" dirty="0"/>
          </a:p>
          <a:p>
            <a:pPr marL="576263" lvl="1" indent="-292100"/>
            <a:r>
              <a:rPr lang="en-US" sz="2000" dirty="0"/>
              <a:t>Resources permitting, a correlation to flight data may also be performed</a:t>
            </a:r>
          </a:p>
        </p:txBody>
      </p:sp>
      <p:sp>
        <p:nvSpPr>
          <p:cNvPr id="7" name="Slide Number Placeholder 3">
            <a:extLst>
              <a:ext uri="{FF2B5EF4-FFF2-40B4-BE49-F238E27FC236}">
                <a16:creationId xmlns:a16="http://schemas.microsoft.com/office/drawing/2014/main" id="{00CDE6BA-C4A3-4845-B77D-83A4FD3F4667}"/>
              </a:ext>
            </a:extLst>
          </p:cNvPr>
          <p:cNvSpPr txBox="1">
            <a:spLocks/>
          </p:cNvSpPr>
          <p:nvPr/>
        </p:nvSpPr>
        <p:spPr bwMode="auto">
          <a:xfrm>
            <a:off x="8042827" y="6581567"/>
            <a:ext cx="1101173" cy="27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BE672767-0304-48E1-9DB3-A364B8B4684E}" type="slidenum">
              <a:rPr lang="en-US" altLang="en-US" sz="1200" smtClean="0"/>
              <a:pPr algn="r">
                <a:spcBef>
                  <a:spcPct val="0"/>
                </a:spcBef>
                <a:buFontTx/>
                <a:buNone/>
              </a:pPr>
              <a:t>135</a:t>
            </a:fld>
            <a:endParaRPr lang="en-US" altLang="en-US" sz="1200" dirty="0"/>
          </a:p>
        </p:txBody>
      </p:sp>
    </p:spTree>
    <p:extLst>
      <p:ext uri="{BB962C8B-B14F-4D97-AF65-F5344CB8AC3E}">
        <p14:creationId xmlns:p14="http://schemas.microsoft.com/office/powerpoint/2010/main" val="29644573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5CDF8-903B-4B2B-931F-9484157434F1}"/>
              </a:ext>
            </a:extLst>
          </p:cNvPr>
          <p:cNvSpPr>
            <a:spLocks noGrp="1"/>
          </p:cNvSpPr>
          <p:nvPr>
            <p:ph type="title"/>
          </p:nvPr>
        </p:nvSpPr>
        <p:spPr>
          <a:xfrm>
            <a:off x="1074420" y="0"/>
            <a:ext cx="7231380" cy="995044"/>
          </a:xfrm>
        </p:spPr>
        <p:txBody>
          <a:bodyPr/>
          <a:lstStyle/>
          <a:p>
            <a:r>
              <a:rPr lang="en-US" dirty="0"/>
              <a:t>Other Resources</a:t>
            </a:r>
          </a:p>
        </p:txBody>
      </p:sp>
      <p:sp>
        <p:nvSpPr>
          <p:cNvPr id="6" name="Content Placeholder 5">
            <a:extLst>
              <a:ext uri="{FF2B5EF4-FFF2-40B4-BE49-F238E27FC236}">
                <a16:creationId xmlns:a16="http://schemas.microsoft.com/office/drawing/2014/main" id="{0D6888B2-2523-4C37-8929-93D1A7151B40}"/>
              </a:ext>
            </a:extLst>
          </p:cNvPr>
          <p:cNvSpPr>
            <a:spLocks noGrp="1"/>
          </p:cNvSpPr>
          <p:nvPr>
            <p:ph idx="1"/>
          </p:nvPr>
        </p:nvSpPr>
        <p:spPr/>
        <p:txBody>
          <a:bodyPr>
            <a:normAutofit fontScale="85000" lnSpcReduction="20000"/>
          </a:bodyPr>
          <a:lstStyle/>
          <a:p>
            <a:r>
              <a:rPr lang="en-US" dirty="0"/>
              <a:t>GOLD Rules: GSFC-STD-1000G</a:t>
            </a:r>
          </a:p>
          <a:p>
            <a:r>
              <a:rPr lang="en-US" dirty="0"/>
              <a:t>GEVS: GSFC-STD-7000B</a:t>
            </a:r>
          </a:p>
          <a:p>
            <a:r>
              <a:rPr lang="en-US" dirty="0"/>
              <a:t>(GSFC Internal) ETD Wiki:	</a:t>
            </a:r>
            <a:r>
              <a:rPr lang="en-US" dirty="0">
                <a:hlinkClick r:id="rId2"/>
              </a:rPr>
              <a:t>https://spaces.gsfc.nasa.gov/display/CODE545/545+Home</a:t>
            </a:r>
            <a:endParaRPr lang="en-US" dirty="0"/>
          </a:p>
          <a:p>
            <a:r>
              <a:rPr lang="en-US" dirty="0"/>
              <a:t>(GSFC Internal) Orbit Calculator (Excel spreadsheet), David Everett, </a:t>
            </a:r>
            <a:r>
              <a:rPr lang="en-US" dirty="0" err="1"/>
              <a:t>dtd</a:t>
            </a:r>
            <a:r>
              <a:rPr lang="en-US" dirty="0"/>
              <a:t> 2/27/2017</a:t>
            </a:r>
          </a:p>
          <a:p>
            <a:r>
              <a:rPr lang="en-US" dirty="0"/>
              <a:t>Spacecraft Thermal Control Handbook , The Aerospace Corporation, David Gilmore Editor, 2002 </a:t>
            </a:r>
          </a:p>
          <a:p>
            <a:pPr lvl="1"/>
            <a:r>
              <a:rPr lang="en-US" dirty="0"/>
              <a:t>Vol 1: Fundamental Technologies</a:t>
            </a:r>
          </a:p>
          <a:p>
            <a:pPr lvl="1"/>
            <a:r>
              <a:rPr lang="en-US" dirty="0"/>
              <a:t>Vol 2: Cryogenics</a:t>
            </a:r>
          </a:p>
          <a:p>
            <a:r>
              <a:rPr lang="en-US" dirty="0"/>
              <a:t>Satellite Thermal Control for Systems Engineers </a:t>
            </a:r>
            <a:br>
              <a:rPr lang="en-US" dirty="0"/>
            </a:br>
            <a:r>
              <a:rPr lang="en-US" dirty="0"/>
              <a:t>Robert Karam Progress in Astronautics and Aeronautics Series, V-181 Published by AIAA, © 1998</a:t>
            </a:r>
          </a:p>
          <a:p>
            <a:r>
              <a:rPr lang="en-US" dirty="0"/>
              <a:t>Radiant-Interchange Configuration Factors, National Advisory Committee for Aeronautics, December 1952.</a:t>
            </a:r>
          </a:p>
          <a:p>
            <a:r>
              <a:rPr lang="en-US" dirty="0"/>
              <a:t>Thermodynamics of Space Flight (Heat Transfer Phenomena in Space), NASA GSFC, M. </a:t>
            </a:r>
            <a:r>
              <a:rPr lang="en-US" dirty="0" err="1"/>
              <a:t>Schach</a:t>
            </a:r>
            <a:r>
              <a:rPr lang="en-US" dirty="0"/>
              <a:t> and R. Kidwell, Jr., March 1963.</a:t>
            </a:r>
          </a:p>
        </p:txBody>
      </p:sp>
      <p:sp>
        <p:nvSpPr>
          <p:cNvPr id="7" name="Slide Number Placeholder 3">
            <a:extLst>
              <a:ext uri="{FF2B5EF4-FFF2-40B4-BE49-F238E27FC236}">
                <a16:creationId xmlns:a16="http://schemas.microsoft.com/office/drawing/2014/main" id="{00CDE6BA-C4A3-4845-B77D-83A4FD3F4667}"/>
              </a:ext>
            </a:extLst>
          </p:cNvPr>
          <p:cNvSpPr txBox="1">
            <a:spLocks/>
          </p:cNvSpPr>
          <p:nvPr/>
        </p:nvSpPr>
        <p:spPr bwMode="auto">
          <a:xfrm>
            <a:off x="8042827" y="6581567"/>
            <a:ext cx="1101173" cy="27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BE672767-0304-48E1-9DB3-A364B8B4684E}" type="slidenum">
              <a:rPr lang="en-US" altLang="en-US" sz="1200" smtClean="0"/>
              <a:pPr algn="r">
                <a:spcBef>
                  <a:spcPct val="0"/>
                </a:spcBef>
                <a:buFontTx/>
                <a:buNone/>
              </a:pPr>
              <a:t>136</a:t>
            </a:fld>
            <a:endParaRPr lang="en-US" altLang="en-US" sz="1200" dirty="0"/>
          </a:p>
        </p:txBody>
      </p:sp>
    </p:spTree>
    <p:extLst>
      <p:ext uri="{BB962C8B-B14F-4D97-AF65-F5344CB8AC3E}">
        <p14:creationId xmlns:p14="http://schemas.microsoft.com/office/powerpoint/2010/main" val="8295965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F267-15DE-4CA0-B292-CEC5113E8809}"/>
              </a:ext>
            </a:extLst>
          </p:cNvPr>
          <p:cNvSpPr>
            <a:spLocks noGrp="1"/>
          </p:cNvSpPr>
          <p:nvPr>
            <p:ph type="title"/>
          </p:nvPr>
        </p:nvSpPr>
        <p:spPr/>
        <p:txBody>
          <a:bodyPr/>
          <a:lstStyle/>
          <a:p>
            <a:r>
              <a:rPr lang="en-US" dirty="0"/>
              <a:t>Other Resources - continued</a:t>
            </a:r>
          </a:p>
        </p:txBody>
      </p:sp>
      <p:sp>
        <p:nvSpPr>
          <p:cNvPr id="3" name="Content Placeholder 2">
            <a:extLst>
              <a:ext uri="{FF2B5EF4-FFF2-40B4-BE49-F238E27FC236}">
                <a16:creationId xmlns:a16="http://schemas.microsoft.com/office/drawing/2014/main" id="{B36B1975-6779-48D9-B598-3C0038CE9AE4}"/>
              </a:ext>
            </a:extLst>
          </p:cNvPr>
          <p:cNvSpPr>
            <a:spLocks noGrp="1"/>
          </p:cNvSpPr>
          <p:nvPr>
            <p:ph sz="half" idx="1"/>
          </p:nvPr>
        </p:nvSpPr>
        <p:spPr>
          <a:xfrm>
            <a:off x="94247" y="1169469"/>
            <a:ext cx="4782554" cy="4800600"/>
          </a:xfrm>
        </p:spPr>
        <p:txBody>
          <a:bodyPr>
            <a:noAutofit/>
          </a:bodyPr>
          <a:lstStyle/>
          <a:p>
            <a:pPr marL="0" indent="0">
              <a:buNone/>
            </a:pPr>
            <a:r>
              <a:rPr lang="en-US" sz="1200" dirty="0"/>
              <a:t>Hardware:</a:t>
            </a:r>
          </a:p>
          <a:p>
            <a:r>
              <a:rPr lang="en-US" sz="1200" dirty="0"/>
              <a:t>S-311-P-079, “PROCUREMENT SPECIFICATION FOR THERMOFOIL HEATER”</a:t>
            </a:r>
          </a:p>
          <a:p>
            <a:r>
              <a:rPr lang="en-US" sz="1200" dirty="0"/>
              <a:t>S-311-P-18, “THERMISTOR, (THERMALLY SENSITIVE RESISTOR), INSULATED AND UNINSULATED, NEGATIVE TEMPERATURE COEFFICIENT, SPECIFICATION“</a:t>
            </a:r>
          </a:p>
          <a:p>
            <a:r>
              <a:rPr lang="en-US" sz="1200" dirty="0"/>
              <a:t>S-313-013, “ADHESIVE BONDING OF PLATINUM RESISTANCE TEMPERATURE SENSORS TO SUBSTRATE SURFACES”</a:t>
            </a:r>
          </a:p>
          <a:p>
            <a:r>
              <a:rPr lang="en-US" sz="1200" dirty="0"/>
              <a:t>S-311-641, “SWITCHES, THERMOSTATIC, GENERAL REQUIREMENTS FOR”</a:t>
            </a:r>
          </a:p>
          <a:p>
            <a:r>
              <a:rPr lang="en-US" sz="1200" dirty="0"/>
              <a:t>S-311-641/02, “SWITCH, THERMOSTATIC, BIMETALLIC, SPST, NARROW DIFFERENTIAL, HERMETIC, DETAIL SPECIFICATION FOR”</a:t>
            </a:r>
          </a:p>
          <a:p>
            <a:r>
              <a:rPr lang="en-US" sz="1200" dirty="0"/>
              <a:t>“MECHANICALLY PUMPED FLUID LOOPS FOR SPACECRAFT THERMAL CONTROL: PAST, PRESENT &amp; FUTURE”, P. BHANDARI, TFAWS 2004</a:t>
            </a:r>
          </a:p>
          <a:p>
            <a:r>
              <a:rPr lang="en-US" sz="1200" dirty="0"/>
              <a:t>HEAT PIPE DESIGN HANDBOOK, VOLS 1 &amp; 2, JUNE 1979 (B&amp;K ENGINEERING FOR NASA GSFC</a:t>
            </a:r>
          </a:p>
          <a:p>
            <a:r>
              <a:rPr lang="en-US" sz="1200" dirty="0"/>
              <a:t>CHI S. W., HEAT PIPE THEORY AND PRACTICE: A SOURCEBOOK, 1976</a:t>
            </a:r>
          </a:p>
          <a:p>
            <a:r>
              <a:rPr lang="en-US" sz="1200" dirty="0"/>
              <a:t>REAY D. A., HEAT PIPES: THEORY, DESIGN AND APPLICATIONS, 2014</a:t>
            </a:r>
          </a:p>
          <a:p>
            <a:r>
              <a:rPr lang="en-US" sz="1200" dirty="0"/>
              <a:t>KARAM R. D., SATELLITE THERMAL CONTROL FOR SYSTEMS ENGINEERS, 1998</a:t>
            </a:r>
          </a:p>
          <a:p>
            <a:r>
              <a:rPr lang="en-US" sz="1200" dirty="0"/>
              <a:t>FAGHRI A. HEAT PIPE SCIENCE AND TECHNOLOGY, 2ND EDITION, 2016</a:t>
            </a:r>
          </a:p>
          <a:p>
            <a:r>
              <a:rPr lang="en-US" sz="1200" dirty="0"/>
              <a:t>ZOHURI B. HEAT PIPE DESIGN AND TECHNOLOGY: MODERN APPLICATIONS FOR PRACTICAL THERMAL MANAGEMENT, 2ND EDITION, 2016</a:t>
            </a:r>
          </a:p>
          <a:p>
            <a:endParaRPr lang="en-US" sz="1200" dirty="0"/>
          </a:p>
          <a:p>
            <a:endParaRPr lang="en-US" sz="1200" dirty="0"/>
          </a:p>
        </p:txBody>
      </p:sp>
      <p:sp>
        <p:nvSpPr>
          <p:cNvPr id="6" name="Content Placeholder 5">
            <a:extLst>
              <a:ext uri="{FF2B5EF4-FFF2-40B4-BE49-F238E27FC236}">
                <a16:creationId xmlns:a16="http://schemas.microsoft.com/office/drawing/2014/main" id="{336466ED-8C9F-4550-9F6C-C1D0FAC1C9DC}"/>
              </a:ext>
            </a:extLst>
          </p:cNvPr>
          <p:cNvSpPr>
            <a:spLocks noGrp="1"/>
          </p:cNvSpPr>
          <p:nvPr>
            <p:ph sz="half" idx="2"/>
          </p:nvPr>
        </p:nvSpPr>
        <p:spPr>
          <a:xfrm>
            <a:off x="4876801" y="1143000"/>
            <a:ext cx="4114799" cy="4800600"/>
          </a:xfrm>
        </p:spPr>
        <p:txBody>
          <a:bodyPr>
            <a:noAutofit/>
          </a:bodyPr>
          <a:lstStyle/>
          <a:p>
            <a:pPr marL="0" indent="0">
              <a:buNone/>
            </a:pPr>
            <a:r>
              <a:rPr lang="en-US" sz="1200" dirty="0"/>
              <a:t>Installation/Fabrication Processes:</a:t>
            </a:r>
          </a:p>
          <a:p>
            <a:r>
              <a:rPr lang="en-US" sz="1200" dirty="0"/>
              <a:t>S-313-022/541-SPEC-022 ADHESIVE BONDING KAPTON THERMOFOIL HEATERS TO SUBSTRATE SURFACES</a:t>
            </a:r>
          </a:p>
          <a:p>
            <a:r>
              <a:rPr lang="en-US" sz="1200" dirty="0"/>
              <a:t>S-313-014/541-SPEC-014, “ADHESIVE BONDING OF THERMISTOR SENSORS TO SUBSTRATE SURFACES”</a:t>
            </a:r>
          </a:p>
          <a:p>
            <a:r>
              <a:rPr lang="en-US" sz="1200" dirty="0"/>
              <a:t>545-WI-8072.1.8, “PROCEDURE FOR VERIFICATION OF THERMOSTAT OPERATION”</a:t>
            </a:r>
          </a:p>
          <a:p>
            <a:r>
              <a:rPr lang="en-US" sz="1200" dirty="0"/>
              <a:t>546-WI-8072.1.74 PROCEDURE FOR APPLICATION OF TRANSFER ADHESIVES FOR TAPE FABRICATION, THERMAL BLANKET PRODUCTION, AND HEATER ATTACHMENTS</a:t>
            </a:r>
          </a:p>
          <a:p>
            <a:r>
              <a:rPr lang="en-US" sz="1200" dirty="0"/>
              <a:t>541-WI-8072.1.26, “PROCESSES FOR THE ADHESIVE BONDING OF THERMAL CONTROL COMPONENTS ON FLIGHT HARDWARE”</a:t>
            </a:r>
          </a:p>
          <a:p>
            <a:endParaRPr lang="en-US" sz="1200" dirty="0"/>
          </a:p>
          <a:p>
            <a:pPr marL="0" indent="0">
              <a:buNone/>
            </a:pPr>
            <a:r>
              <a:rPr lang="en-US" sz="1200" dirty="0"/>
              <a:t>Thermal Insulation:</a:t>
            </a:r>
          </a:p>
          <a:p>
            <a:r>
              <a:rPr lang="en-US" sz="1200" dirty="0"/>
              <a:t>NASA/CR-72747, “FINAL REPORT – THERMAL PERFORMANCE OF MULTI-LAYER INSULATIONS”, J. BARBER (</a:t>
            </a:r>
            <a:r>
              <a:rPr lang="en-US" sz="1200" dirty="0" err="1"/>
              <a:t>LeRC</a:t>
            </a:r>
            <a:r>
              <a:rPr lang="en-US" sz="1200" dirty="0"/>
              <a:t>), APRIL 20TH, 1971</a:t>
            </a:r>
          </a:p>
          <a:p>
            <a:r>
              <a:rPr lang="en-US" sz="1200" dirty="0"/>
              <a:t>NASA/CR-134477, “FINAL REPORT – THERMAL PERFORMANCE OF MULTI-LAYER INSULATIONS”, W. JOHNSON (MSFC), APRIL 5TH, 1974</a:t>
            </a:r>
          </a:p>
          <a:p>
            <a:r>
              <a:rPr lang="en-US" sz="1200" dirty="0"/>
              <a:t>NASA/TP-1999-209263, “MULTI-LAYER INSULATION MATERIAL GUIDELINES”, M. FINCKENOR (MSFC)</a:t>
            </a:r>
          </a:p>
          <a:p>
            <a:r>
              <a:rPr lang="en-US" sz="1200" dirty="0"/>
              <a:t>549-WI-8072.0.2, “DESIGN AND FABRICATION OF THERMAL BLANKETS”, NASA GSFC/549</a:t>
            </a:r>
          </a:p>
          <a:p>
            <a:endParaRPr lang="en-US" sz="1200" dirty="0"/>
          </a:p>
        </p:txBody>
      </p:sp>
      <p:sp>
        <p:nvSpPr>
          <p:cNvPr id="7" name="Slide Number Placeholder 3">
            <a:extLst>
              <a:ext uri="{FF2B5EF4-FFF2-40B4-BE49-F238E27FC236}">
                <a16:creationId xmlns:a16="http://schemas.microsoft.com/office/drawing/2014/main" id="{F7FE9B84-35B0-4106-8F9E-4392C738878E}"/>
              </a:ext>
            </a:extLst>
          </p:cNvPr>
          <p:cNvSpPr txBox="1">
            <a:spLocks/>
          </p:cNvSpPr>
          <p:nvPr/>
        </p:nvSpPr>
        <p:spPr bwMode="auto">
          <a:xfrm>
            <a:off x="8042827" y="6581567"/>
            <a:ext cx="1101173" cy="27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BE672767-0304-48E1-9DB3-A364B8B4684E}" type="slidenum">
              <a:rPr lang="en-US" altLang="en-US" sz="1200" smtClean="0"/>
              <a:pPr algn="r">
                <a:spcBef>
                  <a:spcPct val="0"/>
                </a:spcBef>
                <a:buFontTx/>
                <a:buNone/>
              </a:pPr>
              <a:t>137</a:t>
            </a:fld>
            <a:endParaRPr lang="en-US" altLang="en-US" sz="1200" dirty="0"/>
          </a:p>
        </p:txBody>
      </p:sp>
    </p:spTree>
    <p:extLst>
      <p:ext uri="{BB962C8B-B14F-4D97-AF65-F5344CB8AC3E}">
        <p14:creationId xmlns:p14="http://schemas.microsoft.com/office/powerpoint/2010/main" val="1640351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71BB-31FF-4BC8-B597-D36A279499F3}"/>
              </a:ext>
            </a:extLst>
          </p:cNvPr>
          <p:cNvSpPr>
            <a:spLocks noGrp="1"/>
          </p:cNvSpPr>
          <p:nvPr>
            <p:ph type="title"/>
          </p:nvPr>
        </p:nvSpPr>
        <p:spPr>
          <a:xfrm>
            <a:off x="1074420" y="71756"/>
            <a:ext cx="6620419" cy="890479"/>
          </a:xfrm>
        </p:spPr>
        <p:txBody>
          <a:bodyPr/>
          <a:lstStyle/>
          <a:p>
            <a:r>
              <a:rPr lang="en-US" dirty="0"/>
              <a:t>Other Resources – NESC Academy</a:t>
            </a:r>
          </a:p>
        </p:txBody>
      </p:sp>
      <p:sp>
        <p:nvSpPr>
          <p:cNvPr id="12" name="Content Placeholder 11">
            <a:extLst>
              <a:ext uri="{FF2B5EF4-FFF2-40B4-BE49-F238E27FC236}">
                <a16:creationId xmlns:a16="http://schemas.microsoft.com/office/drawing/2014/main" id="{037F44B4-2989-46D2-BCE6-141CECD6D842}"/>
              </a:ext>
            </a:extLst>
          </p:cNvPr>
          <p:cNvSpPr>
            <a:spLocks noGrp="1"/>
          </p:cNvSpPr>
          <p:nvPr>
            <p:ph idx="1"/>
          </p:nvPr>
        </p:nvSpPr>
        <p:spPr>
          <a:xfrm>
            <a:off x="152400" y="1143000"/>
            <a:ext cx="7112558" cy="937009"/>
          </a:xfrm>
        </p:spPr>
        <p:txBody>
          <a:bodyPr/>
          <a:lstStyle/>
          <a:p>
            <a:r>
              <a:rPr lang="en-US" dirty="0"/>
              <a:t>Organized </a:t>
            </a:r>
            <a:r>
              <a:rPr lang="en-US" dirty="0" err="1"/>
              <a:t>kinda</a:t>
            </a:r>
            <a:r>
              <a:rPr lang="en-US" dirty="0"/>
              <a:t> like Netflix</a:t>
            </a:r>
          </a:p>
          <a:p>
            <a:pPr lvl="1"/>
            <a:r>
              <a:rPr lang="en-US" dirty="0"/>
              <a:t>Subsystems:  Passive Thermal</a:t>
            </a:r>
          </a:p>
        </p:txBody>
      </p:sp>
      <p:sp>
        <p:nvSpPr>
          <p:cNvPr id="6" name="TextBox 5">
            <a:extLst>
              <a:ext uri="{FF2B5EF4-FFF2-40B4-BE49-F238E27FC236}">
                <a16:creationId xmlns:a16="http://schemas.microsoft.com/office/drawing/2014/main" id="{9F538117-2568-4CB1-9F96-0527DFF47505}"/>
              </a:ext>
            </a:extLst>
          </p:cNvPr>
          <p:cNvSpPr txBox="1"/>
          <p:nvPr/>
        </p:nvSpPr>
        <p:spPr>
          <a:xfrm>
            <a:off x="5105400" y="1118135"/>
            <a:ext cx="4038600" cy="461665"/>
          </a:xfrm>
          <a:prstGeom prst="rect">
            <a:avLst/>
          </a:prstGeom>
          <a:noFill/>
        </p:spPr>
        <p:txBody>
          <a:bodyPr wrap="square" rtlCol="0">
            <a:spAutoFit/>
          </a:bodyPr>
          <a:lstStyle/>
          <a:p>
            <a:pPr algn="r"/>
            <a:r>
              <a:rPr lang="en-US" sz="2400" dirty="0"/>
              <a:t>https://nescacademy.nasa.gov</a:t>
            </a:r>
          </a:p>
        </p:txBody>
      </p:sp>
      <p:pic>
        <p:nvPicPr>
          <p:cNvPr id="7" name="Picture 6">
            <a:extLst>
              <a:ext uri="{FF2B5EF4-FFF2-40B4-BE49-F238E27FC236}">
                <a16:creationId xmlns:a16="http://schemas.microsoft.com/office/drawing/2014/main" id="{02E3AD89-935E-4365-8F8E-A9956AF80EF4}"/>
              </a:ext>
            </a:extLst>
          </p:cNvPr>
          <p:cNvPicPr>
            <a:picLocks noChangeAspect="1"/>
          </p:cNvPicPr>
          <p:nvPr/>
        </p:nvPicPr>
        <p:blipFill>
          <a:blip r:embed="rId2"/>
          <a:stretch>
            <a:fillRect/>
          </a:stretch>
        </p:blipFill>
        <p:spPr>
          <a:xfrm>
            <a:off x="7694839" y="101071"/>
            <a:ext cx="1068161" cy="869433"/>
          </a:xfrm>
          <a:prstGeom prst="rect">
            <a:avLst/>
          </a:prstGeom>
        </p:spPr>
      </p:pic>
      <p:pic>
        <p:nvPicPr>
          <p:cNvPr id="10" name="Picture 9">
            <a:extLst>
              <a:ext uri="{FF2B5EF4-FFF2-40B4-BE49-F238E27FC236}">
                <a16:creationId xmlns:a16="http://schemas.microsoft.com/office/drawing/2014/main" id="{A0377822-643E-41EA-BF53-39BD7199618D}"/>
              </a:ext>
            </a:extLst>
          </p:cNvPr>
          <p:cNvPicPr>
            <a:picLocks noChangeAspect="1"/>
          </p:cNvPicPr>
          <p:nvPr/>
        </p:nvPicPr>
        <p:blipFill>
          <a:blip r:embed="rId3"/>
          <a:stretch>
            <a:fillRect/>
          </a:stretch>
        </p:blipFill>
        <p:spPr>
          <a:xfrm>
            <a:off x="3506178" y="2080009"/>
            <a:ext cx="5256822" cy="3238251"/>
          </a:xfrm>
          <a:prstGeom prst="rect">
            <a:avLst/>
          </a:prstGeom>
        </p:spPr>
      </p:pic>
      <p:sp>
        <p:nvSpPr>
          <p:cNvPr id="13" name="Content Placeholder 11">
            <a:extLst>
              <a:ext uri="{FF2B5EF4-FFF2-40B4-BE49-F238E27FC236}">
                <a16:creationId xmlns:a16="http://schemas.microsoft.com/office/drawing/2014/main" id="{B6DDA46C-E7A9-4CF5-85F5-9E14CB359384}"/>
              </a:ext>
            </a:extLst>
          </p:cNvPr>
          <p:cNvSpPr txBox="1">
            <a:spLocks/>
          </p:cNvSpPr>
          <p:nvPr/>
        </p:nvSpPr>
        <p:spPr bwMode="auto">
          <a:xfrm>
            <a:off x="457200" y="2232409"/>
            <a:ext cx="2959240" cy="4128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Ø"/>
              <a:defRPr kumimoji="1"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Numerous videos on thermal design</a:t>
            </a:r>
          </a:p>
        </p:txBody>
      </p:sp>
      <p:pic>
        <p:nvPicPr>
          <p:cNvPr id="19" name="Picture 18">
            <a:extLst>
              <a:ext uri="{FF2B5EF4-FFF2-40B4-BE49-F238E27FC236}">
                <a16:creationId xmlns:a16="http://schemas.microsoft.com/office/drawing/2014/main" id="{353A3B9E-6B28-4472-AF66-46F9AEDDF55E}"/>
              </a:ext>
            </a:extLst>
          </p:cNvPr>
          <p:cNvPicPr>
            <a:picLocks noChangeAspect="1"/>
          </p:cNvPicPr>
          <p:nvPr/>
        </p:nvPicPr>
        <p:blipFill>
          <a:blip r:embed="rId4"/>
          <a:stretch>
            <a:fillRect/>
          </a:stretch>
        </p:blipFill>
        <p:spPr>
          <a:xfrm>
            <a:off x="5787408" y="5459617"/>
            <a:ext cx="724455" cy="815965"/>
          </a:xfrm>
          <a:prstGeom prst="rect">
            <a:avLst/>
          </a:prstGeom>
          <a:ln>
            <a:solidFill>
              <a:schemeClr val="tx1"/>
            </a:solidFill>
          </a:ln>
        </p:spPr>
      </p:pic>
      <p:pic>
        <p:nvPicPr>
          <p:cNvPr id="20" name="Picture 19">
            <a:extLst>
              <a:ext uri="{FF2B5EF4-FFF2-40B4-BE49-F238E27FC236}">
                <a16:creationId xmlns:a16="http://schemas.microsoft.com/office/drawing/2014/main" id="{C9B0F2C5-DF90-4DF2-8F27-677782A16FF3}"/>
              </a:ext>
            </a:extLst>
          </p:cNvPr>
          <p:cNvPicPr>
            <a:picLocks noChangeAspect="1"/>
          </p:cNvPicPr>
          <p:nvPr/>
        </p:nvPicPr>
        <p:blipFill>
          <a:blip r:embed="rId5"/>
          <a:stretch>
            <a:fillRect/>
          </a:stretch>
        </p:blipFill>
        <p:spPr>
          <a:xfrm>
            <a:off x="4777153" y="5448447"/>
            <a:ext cx="721876" cy="838307"/>
          </a:xfrm>
          <a:prstGeom prst="rect">
            <a:avLst/>
          </a:prstGeom>
          <a:ln>
            <a:solidFill>
              <a:schemeClr val="tx1"/>
            </a:solidFill>
          </a:ln>
        </p:spPr>
      </p:pic>
      <p:pic>
        <p:nvPicPr>
          <p:cNvPr id="21" name="Picture 20">
            <a:extLst>
              <a:ext uri="{FF2B5EF4-FFF2-40B4-BE49-F238E27FC236}">
                <a16:creationId xmlns:a16="http://schemas.microsoft.com/office/drawing/2014/main" id="{56D63095-85BE-4134-B442-A210D6A50E0B}"/>
              </a:ext>
            </a:extLst>
          </p:cNvPr>
          <p:cNvPicPr>
            <a:picLocks noChangeAspect="1"/>
          </p:cNvPicPr>
          <p:nvPr/>
        </p:nvPicPr>
        <p:blipFill>
          <a:blip r:embed="rId6"/>
          <a:stretch>
            <a:fillRect/>
          </a:stretch>
        </p:blipFill>
        <p:spPr>
          <a:xfrm>
            <a:off x="6800242" y="5468335"/>
            <a:ext cx="721876" cy="832736"/>
          </a:xfrm>
          <a:prstGeom prst="rect">
            <a:avLst/>
          </a:prstGeom>
          <a:ln>
            <a:solidFill>
              <a:schemeClr val="tx1"/>
            </a:solidFill>
          </a:ln>
        </p:spPr>
      </p:pic>
      <p:pic>
        <p:nvPicPr>
          <p:cNvPr id="22" name="Picture 21">
            <a:extLst>
              <a:ext uri="{FF2B5EF4-FFF2-40B4-BE49-F238E27FC236}">
                <a16:creationId xmlns:a16="http://schemas.microsoft.com/office/drawing/2014/main" id="{B947FF13-276F-4992-ABC2-8C4A62C3A4D6}"/>
              </a:ext>
            </a:extLst>
          </p:cNvPr>
          <p:cNvPicPr>
            <a:picLocks noChangeAspect="1"/>
          </p:cNvPicPr>
          <p:nvPr/>
        </p:nvPicPr>
        <p:blipFill>
          <a:blip r:embed="rId7"/>
          <a:stretch>
            <a:fillRect/>
          </a:stretch>
        </p:blipFill>
        <p:spPr>
          <a:xfrm>
            <a:off x="7810500" y="5448447"/>
            <a:ext cx="721876" cy="837479"/>
          </a:xfrm>
          <a:prstGeom prst="rect">
            <a:avLst/>
          </a:prstGeom>
          <a:ln>
            <a:solidFill>
              <a:schemeClr val="tx1"/>
            </a:solidFill>
          </a:ln>
        </p:spPr>
      </p:pic>
      <p:pic>
        <p:nvPicPr>
          <p:cNvPr id="23" name="Picture 22">
            <a:extLst>
              <a:ext uri="{FF2B5EF4-FFF2-40B4-BE49-F238E27FC236}">
                <a16:creationId xmlns:a16="http://schemas.microsoft.com/office/drawing/2014/main" id="{3BB0EAE7-0D37-40A4-992B-5CA96C240C83}"/>
              </a:ext>
            </a:extLst>
          </p:cNvPr>
          <p:cNvPicPr>
            <a:picLocks noChangeAspect="1"/>
          </p:cNvPicPr>
          <p:nvPr/>
        </p:nvPicPr>
        <p:blipFill>
          <a:blip r:embed="rId8"/>
          <a:stretch>
            <a:fillRect/>
          </a:stretch>
        </p:blipFill>
        <p:spPr>
          <a:xfrm>
            <a:off x="3766898" y="5451440"/>
            <a:ext cx="721876" cy="835314"/>
          </a:xfrm>
          <a:prstGeom prst="rect">
            <a:avLst/>
          </a:prstGeom>
          <a:ln>
            <a:solidFill>
              <a:schemeClr val="tx1"/>
            </a:solidFill>
          </a:ln>
        </p:spPr>
      </p:pic>
      <p:pic>
        <p:nvPicPr>
          <p:cNvPr id="26" name="Picture 25">
            <a:extLst>
              <a:ext uri="{FF2B5EF4-FFF2-40B4-BE49-F238E27FC236}">
                <a16:creationId xmlns:a16="http://schemas.microsoft.com/office/drawing/2014/main" id="{C2E54C3A-8B82-4757-BDAF-64C62F0041EC}"/>
              </a:ext>
            </a:extLst>
          </p:cNvPr>
          <p:cNvPicPr>
            <a:picLocks noChangeAspect="1"/>
          </p:cNvPicPr>
          <p:nvPr/>
        </p:nvPicPr>
        <p:blipFill>
          <a:blip r:embed="rId9"/>
          <a:stretch>
            <a:fillRect/>
          </a:stretch>
        </p:blipFill>
        <p:spPr>
          <a:xfrm>
            <a:off x="2780308" y="5457429"/>
            <a:ext cx="698211" cy="835314"/>
          </a:xfrm>
          <a:prstGeom prst="rect">
            <a:avLst/>
          </a:prstGeom>
          <a:ln>
            <a:solidFill>
              <a:schemeClr val="tx1"/>
            </a:solidFill>
          </a:ln>
        </p:spPr>
      </p:pic>
      <p:pic>
        <p:nvPicPr>
          <p:cNvPr id="27" name="Picture 26">
            <a:extLst>
              <a:ext uri="{FF2B5EF4-FFF2-40B4-BE49-F238E27FC236}">
                <a16:creationId xmlns:a16="http://schemas.microsoft.com/office/drawing/2014/main" id="{B9FB5B76-75FD-4020-9D41-066E1010B763}"/>
              </a:ext>
            </a:extLst>
          </p:cNvPr>
          <p:cNvPicPr>
            <a:picLocks noChangeAspect="1"/>
          </p:cNvPicPr>
          <p:nvPr/>
        </p:nvPicPr>
        <p:blipFill>
          <a:blip r:embed="rId10"/>
          <a:stretch>
            <a:fillRect/>
          </a:stretch>
        </p:blipFill>
        <p:spPr>
          <a:xfrm>
            <a:off x="788401" y="5463416"/>
            <a:ext cx="716938" cy="823339"/>
          </a:xfrm>
          <a:prstGeom prst="rect">
            <a:avLst/>
          </a:prstGeom>
          <a:ln>
            <a:solidFill>
              <a:schemeClr val="tx1"/>
            </a:solidFill>
          </a:ln>
        </p:spPr>
      </p:pic>
      <p:pic>
        <p:nvPicPr>
          <p:cNvPr id="28" name="Picture 27">
            <a:extLst>
              <a:ext uri="{FF2B5EF4-FFF2-40B4-BE49-F238E27FC236}">
                <a16:creationId xmlns:a16="http://schemas.microsoft.com/office/drawing/2014/main" id="{29F46402-50B7-4380-9F4E-63D3A4FBAA34}"/>
              </a:ext>
            </a:extLst>
          </p:cNvPr>
          <p:cNvPicPr>
            <a:picLocks noChangeAspect="1"/>
          </p:cNvPicPr>
          <p:nvPr/>
        </p:nvPicPr>
        <p:blipFill>
          <a:blip r:embed="rId11"/>
          <a:stretch>
            <a:fillRect/>
          </a:stretch>
        </p:blipFill>
        <p:spPr>
          <a:xfrm>
            <a:off x="1793718" y="5463415"/>
            <a:ext cx="698211" cy="823339"/>
          </a:xfrm>
          <a:prstGeom prst="rect">
            <a:avLst/>
          </a:prstGeom>
          <a:ln>
            <a:solidFill>
              <a:schemeClr val="tx1"/>
            </a:solidFill>
          </a:ln>
        </p:spPr>
      </p:pic>
      <p:sp>
        <p:nvSpPr>
          <p:cNvPr id="17" name="Slide Number Placeholder 3">
            <a:extLst>
              <a:ext uri="{FF2B5EF4-FFF2-40B4-BE49-F238E27FC236}">
                <a16:creationId xmlns:a16="http://schemas.microsoft.com/office/drawing/2014/main" id="{CAE793A8-7EB0-4A74-A127-BA70D6484FEE}"/>
              </a:ext>
            </a:extLst>
          </p:cNvPr>
          <p:cNvSpPr txBox="1">
            <a:spLocks/>
          </p:cNvSpPr>
          <p:nvPr/>
        </p:nvSpPr>
        <p:spPr bwMode="auto">
          <a:xfrm>
            <a:off x="8042827" y="6581567"/>
            <a:ext cx="1101173" cy="27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BE672767-0304-48E1-9DB3-A364B8B4684E}" type="slidenum">
              <a:rPr lang="en-US" altLang="en-US" sz="1200" smtClean="0"/>
              <a:pPr algn="r">
                <a:spcBef>
                  <a:spcPct val="0"/>
                </a:spcBef>
                <a:buFontTx/>
                <a:buNone/>
              </a:pPr>
              <a:t>138</a:t>
            </a:fld>
            <a:endParaRPr lang="en-US" altLang="en-US" sz="1200" dirty="0"/>
          </a:p>
        </p:txBody>
      </p:sp>
    </p:spTree>
    <p:extLst>
      <p:ext uri="{BB962C8B-B14F-4D97-AF65-F5344CB8AC3E}">
        <p14:creationId xmlns:p14="http://schemas.microsoft.com/office/powerpoint/2010/main" val="16604810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a:extLst>
              <a:ext uri="{FF2B5EF4-FFF2-40B4-BE49-F238E27FC236}">
                <a16:creationId xmlns:a16="http://schemas.microsoft.com/office/drawing/2014/main" id="{A085A446-88C4-40DF-A54E-A87CCE441F6A}"/>
              </a:ext>
            </a:extLst>
          </p:cNvPr>
          <p:cNvSpPr>
            <a:spLocks noGrp="1" noChangeArrowheads="1"/>
          </p:cNvSpPr>
          <p:nvPr>
            <p:ph type="title"/>
          </p:nvPr>
        </p:nvSpPr>
        <p:spPr>
          <a:xfrm>
            <a:off x="1074420" y="0"/>
            <a:ext cx="7231380" cy="995044"/>
          </a:xfrm>
        </p:spPr>
        <p:txBody>
          <a:bodyPr/>
          <a:lstStyle/>
          <a:p>
            <a:r>
              <a:rPr lang="en-US" altLang="en-US" dirty="0"/>
              <a:t>References</a:t>
            </a:r>
          </a:p>
        </p:txBody>
      </p:sp>
      <p:sp>
        <p:nvSpPr>
          <p:cNvPr id="114693" name="Rectangle 5">
            <a:extLst>
              <a:ext uri="{FF2B5EF4-FFF2-40B4-BE49-F238E27FC236}">
                <a16:creationId xmlns:a16="http://schemas.microsoft.com/office/drawing/2014/main" id="{29EE4CD4-E775-4111-A334-B75553827859}"/>
              </a:ext>
            </a:extLst>
          </p:cNvPr>
          <p:cNvSpPr>
            <a:spLocks noGrp="1" noChangeArrowheads="1"/>
          </p:cNvSpPr>
          <p:nvPr>
            <p:ph type="body" idx="1"/>
          </p:nvPr>
        </p:nvSpPr>
        <p:spPr/>
        <p:txBody>
          <a:bodyPr/>
          <a:lstStyle/>
          <a:p>
            <a:r>
              <a:rPr lang="en-US" altLang="en-US" sz="2000"/>
              <a:t>“Spacecraft Thermal Control Handbook”, David Gilmore, 2002</a:t>
            </a:r>
          </a:p>
          <a:p>
            <a:endParaRPr lang="en-US" altLang="en-US" sz="2000"/>
          </a:p>
          <a:p>
            <a:r>
              <a:rPr lang="en-US" altLang="en-US" sz="2000"/>
              <a:t>“Space Mission Analysis and Design”, Wiley &amp; Larsen, 3</a:t>
            </a:r>
            <a:r>
              <a:rPr lang="en-US" altLang="en-US" sz="2000" baseline="30000"/>
              <a:t>rd</a:t>
            </a:r>
            <a:r>
              <a:rPr lang="en-US" altLang="en-US" sz="2000"/>
              <a:t> edition, 5</a:t>
            </a:r>
            <a:r>
              <a:rPr lang="en-US" altLang="en-US" sz="2000" baseline="30000"/>
              <a:t>th</a:t>
            </a:r>
            <a:r>
              <a:rPr lang="en-US" altLang="en-US" sz="2000"/>
              <a:t> printing 2003</a:t>
            </a:r>
          </a:p>
          <a:p>
            <a:endParaRPr lang="en-US" altLang="en-US" sz="2000"/>
          </a:p>
          <a:p>
            <a:r>
              <a:rPr lang="en-US" altLang="en-US" sz="2000"/>
              <a:t>“Thermal Radiation Heat Transfer”, Siegel &amp; Howell</a:t>
            </a:r>
          </a:p>
          <a:p>
            <a:endParaRPr lang="en-US" altLang="en-US" sz="2000"/>
          </a:p>
          <a:p>
            <a:r>
              <a:rPr lang="en-US" altLang="en-US" sz="2000"/>
              <a:t>General Environmental Verification Specification (GEVS) for STS and ELV Payloads, Subsystems, and Components</a:t>
            </a:r>
          </a:p>
          <a:p>
            <a:pPr lvl="1"/>
            <a:r>
              <a:rPr lang="en-US" altLang="en-US" sz="2000">
                <a:hlinkClick r:id="rId3"/>
              </a:rPr>
              <a:t>http://arioch.gsfc.nasa.gov/302/gevs-se/toc.htm</a:t>
            </a:r>
            <a:endParaRPr lang="en-US" altLang="en-US" sz="2000"/>
          </a:p>
          <a:p>
            <a:endParaRPr lang="en-US" altLang="en-US" sz="2000"/>
          </a:p>
          <a:p>
            <a:r>
              <a:rPr lang="en-US" altLang="en-US" sz="2000"/>
              <a:t>“Test Requirements for Launch, Upper-Stage, and Space Vehicles”, MIL-STD-1540</a:t>
            </a:r>
          </a:p>
        </p:txBody>
      </p:sp>
      <p:sp>
        <p:nvSpPr>
          <p:cNvPr id="5" name="Slide Number Placeholder 3">
            <a:extLst>
              <a:ext uri="{FF2B5EF4-FFF2-40B4-BE49-F238E27FC236}">
                <a16:creationId xmlns:a16="http://schemas.microsoft.com/office/drawing/2014/main" id="{FE983B65-46A2-4BEF-B1EA-61649F18EF08}"/>
              </a:ext>
            </a:extLst>
          </p:cNvPr>
          <p:cNvSpPr txBox="1">
            <a:spLocks/>
          </p:cNvSpPr>
          <p:nvPr/>
        </p:nvSpPr>
        <p:spPr bwMode="auto">
          <a:xfrm>
            <a:off x="8042827" y="6581567"/>
            <a:ext cx="1101173" cy="2764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BE672767-0304-48E1-9DB3-A364B8B4684E}" type="slidenum">
              <a:rPr lang="en-US" altLang="en-US" sz="1200" smtClean="0"/>
              <a:pPr algn="r">
                <a:spcBef>
                  <a:spcPct val="0"/>
                </a:spcBef>
                <a:buFontTx/>
                <a:buNone/>
              </a:pPr>
              <a:t>139</a:t>
            </a:fld>
            <a:endParaRPr lang="en-US" altLang="en-US" sz="1200" dirty="0"/>
          </a:p>
        </p:txBody>
      </p:sp>
    </p:spTree>
    <p:extLst>
      <p:ext uri="{BB962C8B-B14F-4D97-AF65-F5344CB8AC3E}">
        <p14:creationId xmlns:p14="http://schemas.microsoft.com/office/powerpoint/2010/main" val="6094274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57350" name="Picture 6" descr="https://encrypted-tbn0.gstatic.com/images?q=tbn:ANd9GcTlh695_K8VdFoM6kXDAoOpuEOZko5LUAUgAWj7VYYq0hvOf-1hlg">
            <a:extLst>
              <a:ext uri="{FF2B5EF4-FFF2-40B4-BE49-F238E27FC236}">
                <a16:creationId xmlns:a16="http://schemas.microsoft.com/office/drawing/2014/main" id="{9C217010-587C-4D75-8867-3CD7DE46D98B}"/>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16002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TextBox 37">
            <a:extLst>
              <a:ext uri="{FF2B5EF4-FFF2-40B4-BE49-F238E27FC236}">
                <a16:creationId xmlns:a16="http://schemas.microsoft.com/office/drawing/2014/main" id="{6B055293-DDAD-4D1D-8662-FA31C7C6D1D7}"/>
              </a:ext>
            </a:extLst>
          </p:cNvPr>
          <p:cNvSpPr txBox="1">
            <a:spLocks noChangeArrowheads="1"/>
          </p:cNvSpPr>
          <p:nvPr/>
        </p:nvSpPr>
        <p:spPr bwMode="auto">
          <a:xfrm>
            <a:off x="0" y="10668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Power </a:t>
            </a:r>
            <a:r>
              <a:rPr lang="en-US" altLang="en-US" sz="2400" i="1" dirty="0">
                <a:solidFill>
                  <a:srgbClr val="0B3D91"/>
                </a:solidFill>
                <a:latin typeface="Calibri" panose="020F0502020204030204" pitchFamily="34" charset="0"/>
              </a:rPr>
              <a:t>– give us electrical power</a:t>
            </a:r>
          </a:p>
        </p:txBody>
      </p:sp>
      <p:sp>
        <p:nvSpPr>
          <p:cNvPr id="87" name="Slide Number Placeholder 1">
            <a:extLst>
              <a:ext uri="{FF2B5EF4-FFF2-40B4-BE49-F238E27FC236}">
                <a16:creationId xmlns:a16="http://schemas.microsoft.com/office/drawing/2014/main" id="{01F62A36-0C7D-410E-BA38-31774184EF94}"/>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14</a:t>
            </a:fld>
            <a:endParaRPr lang="en-US" altLang="en-US" sz="1200" dirty="0"/>
          </a:p>
        </p:txBody>
      </p:sp>
      <p:sp>
        <p:nvSpPr>
          <p:cNvPr id="88" name="TextBox 10">
            <a:extLst>
              <a:ext uri="{FF2B5EF4-FFF2-40B4-BE49-F238E27FC236}">
                <a16:creationId xmlns:a16="http://schemas.microsoft.com/office/drawing/2014/main" id="{01151C5B-1B22-47B6-980C-5A215E8D9C84}"/>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31590337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Box 146">
            <a:extLst>
              <a:ext uri="{FF2B5EF4-FFF2-40B4-BE49-F238E27FC236}">
                <a16:creationId xmlns:a16="http://schemas.microsoft.com/office/drawing/2014/main" id="{A3ED9B01-DF8C-430D-BF36-07E52C5DB41A}"/>
              </a:ext>
            </a:extLst>
          </p:cNvPr>
          <p:cNvSpPr txBox="1">
            <a:spLocks noChangeArrowheads="1"/>
          </p:cNvSpPr>
          <p:nvPr/>
        </p:nvSpPr>
        <p:spPr bwMode="auto">
          <a:xfrm>
            <a:off x="990600" y="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lvl1pPr marL="114300"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i="1" dirty="0">
                <a:solidFill>
                  <a:srgbClr val="0B3D91"/>
                </a:solidFill>
              </a:rPr>
              <a:t>Acronyms</a:t>
            </a:r>
          </a:p>
        </p:txBody>
      </p:sp>
      <p:sp>
        <p:nvSpPr>
          <p:cNvPr id="205827" name="Slide Number Placeholder 3">
            <a:extLst>
              <a:ext uri="{FF2B5EF4-FFF2-40B4-BE49-F238E27FC236}">
                <a16:creationId xmlns:a16="http://schemas.microsoft.com/office/drawing/2014/main" id="{D38D19C1-1C3C-4684-B147-2063A46E8D8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A7616E-6FF1-4EBB-A2FE-6FE50057E9DC}" type="slidenum">
              <a:rPr lang="en-US" altLang="en-US" sz="1200" smtClean="0"/>
              <a:pPr>
                <a:spcBef>
                  <a:spcPct val="0"/>
                </a:spcBef>
                <a:buFontTx/>
                <a:buNone/>
              </a:pPr>
              <a:t>140</a:t>
            </a:fld>
            <a:endParaRPr lang="en-US" altLang="en-US" sz="1200"/>
          </a:p>
        </p:txBody>
      </p:sp>
      <p:sp>
        <p:nvSpPr>
          <p:cNvPr id="205828" name="TextBox 146">
            <a:extLst>
              <a:ext uri="{FF2B5EF4-FFF2-40B4-BE49-F238E27FC236}">
                <a16:creationId xmlns:a16="http://schemas.microsoft.com/office/drawing/2014/main" id="{89233E0A-D1BD-4687-90C2-FCFC2DF160C5}"/>
              </a:ext>
            </a:extLst>
          </p:cNvPr>
          <p:cNvSpPr txBox="1">
            <a:spLocks noChangeArrowheads="1"/>
          </p:cNvSpPr>
          <p:nvPr/>
        </p:nvSpPr>
        <p:spPr bwMode="auto">
          <a:xfrm>
            <a:off x="381000" y="1075521"/>
            <a:ext cx="48006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1300" dirty="0">
                <a:solidFill>
                  <a:srgbClr val="FF0000"/>
                </a:solidFill>
              </a:rPr>
              <a:t>NASA: National Aeronautics and Space Administration</a:t>
            </a:r>
          </a:p>
          <a:p>
            <a:pPr lvl="1" eaLnBrk="1" hangingPunct="1">
              <a:spcBef>
                <a:spcPct val="0"/>
              </a:spcBef>
              <a:buFont typeface="Arial" panose="020B0604020202020204" pitchFamily="34" charset="0"/>
              <a:buChar char="•"/>
            </a:pPr>
            <a:r>
              <a:rPr lang="en-US" altLang="en-US" sz="1300" dirty="0">
                <a:solidFill>
                  <a:srgbClr val="FF0000"/>
                </a:solidFill>
              </a:rPr>
              <a:t>GSFC: Goddard Space Flight Center</a:t>
            </a:r>
          </a:p>
          <a:p>
            <a:pPr lvl="1" eaLnBrk="1" hangingPunct="1">
              <a:spcBef>
                <a:spcPct val="0"/>
              </a:spcBef>
              <a:buFont typeface="Arial" panose="020B0604020202020204" pitchFamily="34" charset="0"/>
              <a:buChar char="•"/>
            </a:pPr>
            <a:r>
              <a:rPr lang="en-US" altLang="en-US" sz="1300" dirty="0">
                <a:solidFill>
                  <a:srgbClr val="FF0000"/>
                </a:solidFill>
              </a:rPr>
              <a:t>PDR: Preliminary Design Review</a:t>
            </a:r>
          </a:p>
          <a:p>
            <a:pPr lvl="1" eaLnBrk="1" hangingPunct="1">
              <a:spcBef>
                <a:spcPct val="0"/>
              </a:spcBef>
              <a:buFont typeface="Arial" panose="020B0604020202020204" pitchFamily="34" charset="0"/>
              <a:buChar char="•"/>
            </a:pPr>
            <a:r>
              <a:rPr lang="en-US" altLang="en-US" sz="1300" dirty="0">
                <a:solidFill>
                  <a:srgbClr val="FF0000"/>
                </a:solidFill>
              </a:rPr>
              <a:t>CDR: Critical Design Review</a:t>
            </a:r>
          </a:p>
          <a:p>
            <a:pPr lvl="1" eaLnBrk="1" hangingPunct="1">
              <a:spcBef>
                <a:spcPct val="0"/>
              </a:spcBef>
              <a:buFont typeface="Arial" panose="020B0604020202020204" pitchFamily="34" charset="0"/>
              <a:buChar char="•"/>
            </a:pPr>
            <a:r>
              <a:rPr lang="en-US" altLang="en-US" sz="1300" dirty="0">
                <a:solidFill>
                  <a:srgbClr val="FF0000"/>
                </a:solidFill>
              </a:rPr>
              <a:t>PSR: Pre-Ship Review</a:t>
            </a:r>
          </a:p>
          <a:p>
            <a:pPr lvl="1" eaLnBrk="1" hangingPunct="1">
              <a:spcBef>
                <a:spcPct val="0"/>
              </a:spcBef>
              <a:buFont typeface="Arial" panose="020B0604020202020204" pitchFamily="34" charset="0"/>
              <a:buChar char="•"/>
            </a:pPr>
            <a:r>
              <a:rPr lang="en-US" altLang="en-US" sz="1300" dirty="0">
                <a:solidFill>
                  <a:srgbClr val="FF0000"/>
                </a:solidFill>
              </a:rPr>
              <a:t>GNC: Guidance, Navigation, and Control</a:t>
            </a:r>
          </a:p>
          <a:p>
            <a:pPr lvl="1" eaLnBrk="1" hangingPunct="1">
              <a:spcBef>
                <a:spcPct val="0"/>
              </a:spcBef>
              <a:buFont typeface="Arial" panose="020B0604020202020204" pitchFamily="34" charset="0"/>
              <a:buChar char="•"/>
            </a:pPr>
            <a:r>
              <a:rPr lang="en-US" altLang="en-US" sz="1300" dirty="0">
                <a:solidFill>
                  <a:srgbClr val="FF0000"/>
                </a:solidFill>
              </a:rPr>
              <a:t>FSW: Flight Software</a:t>
            </a:r>
          </a:p>
          <a:p>
            <a:pPr lvl="1" eaLnBrk="1" hangingPunct="1">
              <a:spcBef>
                <a:spcPct val="0"/>
              </a:spcBef>
              <a:buFont typeface="Arial" panose="020B0604020202020204" pitchFamily="34" charset="0"/>
              <a:buChar char="•"/>
            </a:pPr>
            <a:r>
              <a:rPr lang="en-US" altLang="en-US" sz="1300" dirty="0">
                <a:solidFill>
                  <a:srgbClr val="FF0000"/>
                </a:solidFill>
              </a:rPr>
              <a:t>Comm: Communications</a:t>
            </a:r>
          </a:p>
          <a:p>
            <a:pPr lvl="1" eaLnBrk="1" hangingPunct="1">
              <a:spcBef>
                <a:spcPct val="0"/>
              </a:spcBef>
              <a:buFont typeface="Arial" panose="020B0604020202020204" pitchFamily="34" charset="0"/>
              <a:buChar char="•"/>
            </a:pPr>
            <a:r>
              <a:rPr lang="en-US" altLang="en-US" sz="1300" dirty="0">
                <a:solidFill>
                  <a:srgbClr val="FF0000"/>
                </a:solidFill>
              </a:rPr>
              <a:t>QA: Quality Assurance</a:t>
            </a:r>
          </a:p>
          <a:p>
            <a:pPr lvl="1" eaLnBrk="1" hangingPunct="1">
              <a:spcBef>
                <a:spcPct val="0"/>
              </a:spcBef>
              <a:buFont typeface="Arial" panose="020B0604020202020204" pitchFamily="34" charset="0"/>
              <a:buChar char="•"/>
            </a:pPr>
            <a:r>
              <a:rPr lang="en-US" altLang="en-US" sz="1300" dirty="0">
                <a:solidFill>
                  <a:srgbClr val="FF0000"/>
                </a:solidFill>
              </a:rPr>
              <a:t>CAD: Computer Aided Design</a:t>
            </a:r>
          </a:p>
          <a:p>
            <a:pPr lvl="1" eaLnBrk="1" hangingPunct="1">
              <a:spcBef>
                <a:spcPct val="0"/>
              </a:spcBef>
              <a:buFont typeface="Arial" panose="020B0604020202020204" pitchFamily="34" charset="0"/>
              <a:buChar char="•"/>
            </a:pPr>
            <a:r>
              <a:rPr lang="en-US" altLang="en-US" sz="1300" dirty="0">
                <a:solidFill>
                  <a:srgbClr val="FF0000"/>
                </a:solidFill>
              </a:rPr>
              <a:t>EMI/EMC: Electro Magnetic Interference/Compatibility</a:t>
            </a:r>
          </a:p>
          <a:p>
            <a:pPr lvl="1" eaLnBrk="1" hangingPunct="1">
              <a:spcBef>
                <a:spcPct val="0"/>
              </a:spcBef>
              <a:buFont typeface="Arial" panose="020B0604020202020204" pitchFamily="34" charset="0"/>
              <a:buChar char="•"/>
            </a:pPr>
            <a:r>
              <a:rPr lang="en-US" altLang="en-US" sz="1300" dirty="0">
                <a:solidFill>
                  <a:srgbClr val="FF0000"/>
                </a:solidFill>
              </a:rPr>
              <a:t>GEVS: General Environment Verification Specifications</a:t>
            </a:r>
          </a:p>
          <a:p>
            <a:pPr lvl="1" eaLnBrk="1" hangingPunct="1">
              <a:spcBef>
                <a:spcPct val="0"/>
              </a:spcBef>
              <a:buFont typeface="Arial" panose="020B0604020202020204" pitchFamily="34" charset="0"/>
              <a:buChar char="•"/>
            </a:pPr>
            <a:r>
              <a:rPr lang="en-US" altLang="en-US" sz="1300" dirty="0">
                <a:solidFill>
                  <a:srgbClr val="00B0F0"/>
                </a:solidFill>
              </a:rPr>
              <a:t>GMM: Geometric Math Model</a:t>
            </a:r>
          </a:p>
          <a:p>
            <a:pPr lvl="1" eaLnBrk="1" hangingPunct="1">
              <a:spcBef>
                <a:spcPct val="0"/>
              </a:spcBef>
              <a:buFont typeface="Arial" panose="020B0604020202020204" pitchFamily="34" charset="0"/>
              <a:buChar char="•"/>
            </a:pPr>
            <a:r>
              <a:rPr lang="en-US" altLang="en-US" sz="1300" dirty="0">
                <a:solidFill>
                  <a:srgbClr val="00B0F0"/>
                </a:solidFill>
              </a:rPr>
              <a:t>TMM: Thermal Math Model</a:t>
            </a:r>
          </a:p>
          <a:p>
            <a:pPr lvl="1" eaLnBrk="1" hangingPunct="1">
              <a:spcBef>
                <a:spcPct val="0"/>
              </a:spcBef>
              <a:buFont typeface="Arial" panose="020B0604020202020204" pitchFamily="34" charset="0"/>
              <a:buChar char="•"/>
            </a:pPr>
            <a:r>
              <a:rPr lang="en-US" altLang="en-US" sz="1300" dirty="0" err="1">
                <a:solidFill>
                  <a:srgbClr val="00B0F0"/>
                </a:solidFill>
              </a:rPr>
              <a:t>Q</a:t>
            </a:r>
            <a:r>
              <a:rPr lang="en-US" altLang="en-US" sz="1300" baseline="-25000" dirty="0" err="1">
                <a:solidFill>
                  <a:srgbClr val="00B0F0"/>
                </a:solidFill>
              </a:rPr>
              <a:t>ij</a:t>
            </a:r>
            <a:r>
              <a:rPr lang="en-US" altLang="en-US" sz="1300" dirty="0">
                <a:solidFill>
                  <a:srgbClr val="00B0F0"/>
                </a:solidFill>
              </a:rPr>
              <a:t>: heat flow from i to j</a:t>
            </a:r>
          </a:p>
          <a:p>
            <a:pPr lvl="1" eaLnBrk="1" hangingPunct="1">
              <a:spcBef>
                <a:spcPct val="0"/>
              </a:spcBef>
              <a:buFont typeface="Arial" panose="020B0604020202020204" pitchFamily="34" charset="0"/>
              <a:buChar char="•"/>
            </a:pPr>
            <a:r>
              <a:rPr lang="en-US" altLang="en-US" sz="1300" dirty="0">
                <a:solidFill>
                  <a:srgbClr val="00B0F0"/>
                </a:solidFill>
              </a:rPr>
              <a:t>T</a:t>
            </a:r>
            <a:r>
              <a:rPr lang="en-US" altLang="en-US" sz="1300" baseline="-25000" dirty="0">
                <a:solidFill>
                  <a:srgbClr val="00B0F0"/>
                </a:solidFill>
              </a:rPr>
              <a:t>i</a:t>
            </a:r>
            <a:r>
              <a:rPr lang="en-US" altLang="en-US" sz="1300" dirty="0">
                <a:solidFill>
                  <a:srgbClr val="00B0F0"/>
                </a:solidFill>
              </a:rPr>
              <a:t>: temperature for i</a:t>
            </a:r>
          </a:p>
          <a:p>
            <a:pPr lvl="1" eaLnBrk="1" hangingPunct="1">
              <a:spcBef>
                <a:spcPct val="0"/>
              </a:spcBef>
              <a:buFont typeface="Arial" panose="020B0604020202020204" pitchFamily="34" charset="0"/>
              <a:buChar char="•"/>
            </a:pPr>
            <a:r>
              <a:rPr lang="en-US" altLang="en-US" sz="1300" dirty="0">
                <a:solidFill>
                  <a:srgbClr val="00B0F0"/>
                </a:solidFill>
              </a:rPr>
              <a:t>A</a:t>
            </a:r>
            <a:r>
              <a:rPr lang="en-US" altLang="en-US" sz="1300" baseline="-25000" dirty="0">
                <a:solidFill>
                  <a:srgbClr val="00B0F0"/>
                </a:solidFill>
              </a:rPr>
              <a:t>x</a:t>
            </a:r>
            <a:r>
              <a:rPr lang="en-US" altLang="en-US" sz="1300" dirty="0">
                <a:solidFill>
                  <a:srgbClr val="00B0F0"/>
                </a:solidFill>
              </a:rPr>
              <a:t>: cross sectional area</a:t>
            </a:r>
          </a:p>
          <a:p>
            <a:pPr lvl="1" eaLnBrk="1" hangingPunct="1">
              <a:spcBef>
                <a:spcPct val="0"/>
              </a:spcBef>
              <a:buFont typeface="Arial" panose="020B0604020202020204" pitchFamily="34" charset="0"/>
              <a:buChar char="•"/>
            </a:pPr>
            <a:r>
              <a:rPr lang="en-US" altLang="en-US" sz="1300" dirty="0">
                <a:solidFill>
                  <a:srgbClr val="00B0F0"/>
                </a:solidFill>
              </a:rPr>
              <a:t>L: length</a:t>
            </a:r>
          </a:p>
          <a:p>
            <a:pPr lvl="1" eaLnBrk="1" hangingPunct="1">
              <a:spcBef>
                <a:spcPct val="0"/>
              </a:spcBef>
              <a:buFont typeface="Arial" panose="020B0604020202020204" pitchFamily="34" charset="0"/>
              <a:buChar char="•"/>
            </a:pPr>
            <a:r>
              <a:rPr lang="en-US" altLang="en-US" sz="1300" dirty="0">
                <a:solidFill>
                  <a:srgbClr val="00B0F0"/>
                </a:solidFill>
              </a:rPr>
              <a:t>k: thermal conductivity</a:t>
            </a:r>
          </a:p>
          <a:p>
            <a:pPr lvl="1" eaLnBrk="1" hangingPunct="1">
              <a:spcBef>
                <a:spcPct val="0"/>
              </a:spcBef>
              <a:buFont typeface="Arial" panose="020B0604020202020204" pitchFamily="34" charset="0"/>
              <a:buChar char="•"/>
            </a:pPr>
            <a:r>
              <a:rPr lang="en-US" altLang="en-US" sz="1300" dirty="0" err="1">
                <a:solidFill>
                  <a:srgbClr val="00B0F0"/>
                </a:solidFill>
              </a:rPr>
              <a:t>mCp</a:t>
            </a:r>
            <a:r>
              <a:rPr lang="en-US" altLang="en-US" sz="1300" dirty="0">
                <a:solidFill>
                  <a:srgbClr val="00B0F0"/>
                </a:solidFill>
              </a:rPr>
              <a:t>: Mass times Specific Heat</a:t>
            </a:r>
          </a:p>
          <a:p>
            <a:pPr lvl="1" eaLnBrk="1" hangingPunct="1">
              <a:spcBef>
                <a:spcPct val="0"/>
              </a:spcBef>
              <a:buFont typeface="Arial" panose="020B0604020202020204" pitchFamily="34" charset="0"/>
              <a:buChar char="•"/>
            </a:pPr>
            <a:r>
              <a:rPr lang="en-US" altLang="en-US" sz="1300" dirty="0">
                <a:solidFill>
                  <a:srgbClr val="00B0F0"/>
                </a:solidFill>
                <a:latin typeface="Symbol" panose="05050102010706020507" pitchFamily="18" charset="2"/>
              </a:rPr>
              <a:t>s</a:t>
            </a:r>
            <a:r>
              <a:rPr lang="en-US" altLang="en-US" sz="1300" dirty="0">
                <a:solidFill>
                  <a:srgbClr val="00B0F0"/>
                </a:solidFill>
              </a:rPr>
              <a:t>: Stefan </a:t>
            </a:r>
            <a:r>
              <a:rPr lang="en-US" altLang="en-US" sz="1300" dirty="0" err="1">
                <a:solidFill>
                  <a:srgbClr val="00B0F0"/>
                </a:solidFill>
              </a:rPr>
              <a:t>Boltzman</a:t>
            </a:r>
            <a:r>
              <a:rPr lang="en-US" altLang="en-US" sz="1300" dirty="0">
                <a:solidFill>
                  <a:srgbClr val="00B0F0"/>
                </a:solidFill>
              </a:rPr>
              <a:t> Constant</a:t>
            </a:r>
          </a:p>
          <a:p>
            <a:pPr lvl="1" eaLnBrk="1" hangingPunct="1">
              <a:spcBef>
                <a:spcPct val="0"/>
              </a:spcBef>
              <a:buFont typeface="Arial" panose="020B0604020202020204" pitchFamily="34" charset="0"/>
              <a:buChar char="•"/>
            </a:pPr>
            <a:r>
              <a:rPr lang="en-US" altLang="en-US" sz="1300" dirty="0">
                <a:solidFill>
                  <a:srgbClr val="00B0F0"/>
                </a:solidFill>
              </a:rPr>
              <a:t>A</a:t>
            </a:r>
            <a:r>
              <a:rPr lang="en-US" altLang="en-US" sz="1300" baseline="-25000" dirty="0">
                <a:solidFill>
                  <a:srgbClr val="00B0F0"/>
                </a:solidFill>
              </a:rPr>
              <a:t>i</a:t>
            </a:r>
            <a:r>
              <a:rPr lang="en-US" altLang="en-US" sz="1300" dirty="0">
                <a:solidFill>
                  <a:srgbClr val="00B0F0"/>
                </a:solidFill>
              </a:rPr>
              <a:t>: surface area for i</a:t>
            </a:r>
          </a:p>
          <a:p>
            <a:pPr lvl="1" eaLnBrk="1" hangingPunct="1">
              <a:spcBef>
                <a:spcPct val="0"/>
              </a:spcBef>
              <a:buFont typeface="Arial" panose="020B0604020202020204" pitchFamily="34" charset="0"/>
              <a:buChar char="•"/>
            </a:pPr>
            <a:r>
              <a:rPr lang="en-US" altLang="en-US" sz="1300" dirty="0">
                <a:solidFill>
                  <a:srgbClr val="00B0F0"/>
                </a:solidFill>
              </a:rPr>
              <a:t>Radk: Radiation coupling</a:t>
            </a:r>
          </a:p>
          <a:p>
            <a:pPr lvl="1" eaLnBrk="1" hangingPunct="1">
              <a:spcBef>
                <a:spcPct val="0"/>
              </a:spcBef>
              <a:buFont typeface="Arial" panose="020B0604020202020204" pitchFamily="34" charset="0"/>
              <a:buChar char="•"/>
            </a:pPr>
            <a:r>
              <a:rPr lang="en-US" altLang="en-US" sz="1300" dirty="0">
                <a:solidFill>
                  <a:srgbClr val="00B0F0"/>
                </a:solidFill>
              </a:rPr>
              <a:t>B</a:t>
            </a:r>
            <a:r>
              <a:rPr lang="en-US" altLang="en-US" sz="1300" baseline="-25000" dirty="0">
                <a:solidFill>
                  <a:srgbClr val="00B0F0"/>
                </a:solidFill>
              </a:rPr>
              <a:t>ij</a:t>
            </a:r>
            <a:r>
              <a:rPr lang="en-US" altLang="en-US" sz="1300" dirty="0">
                <a:solidFill>
                  <a:srgbClr val="00B0F0"/>
                </a:solidFill>
              </a:rPr>
              <a:t>: Interchange Factor</a:t>
            </a:r>
          </a:p>
          <a:p>
            <a:pPr lvl="1" eaLnBrk="1" hangingPunct="1">
              <a:spcBef>
                <a:spcPct val="0"/>
              </a:spcBef>
              <a:buFont typeface="Arial" panose="020B0604020202020204" pitchFamily="34" charset="0"/>
              <a:buChar char="•"/>
            </a:pPr>
            <a:r>
              <a:rPr lang="en-US" altLang="en-US" sz="1300" dirty="0" err="1">
                <a:solidFill>
                  <a:srgbClr val="00B0F0"/>
                </a:solidFill>
              </a:rPr>
              <a:t>F</a:t>
            </a:r>
            <a:r>
              <a:rPr lang="en-US" altLang="en-US" sz="1300" baseline="-25000" dirty="0" err="1">
                <a:solidFill>
                  <a:srgbClr val="00B0F0"/>
                </a:solidFill>
              </a:rPr>
              <a:t>ij</a:t>
            </a:r>
            <a:r>
              <a:rPr lang="en-US" altLang="en-US" sz="1300" dirty="0">
                <a:solidFill>
                  <a:srgbClr val="00B0F0"/>
                </a:solidFill>
              </a:rPr>
              <a:t>: View Factor</a:t>
            </a:r>
          </a:p>
          <a:p>
            <a:pPr lvl="1" eaLnBrk="1" hangingPunct="1">
              <a:spcBef>
                <a:spcPct val="0"/>
              </a:spcBef>
              <a:buFont typeface="Arial" panose="020B0604020202020204" pitchFamily="34" charset="0"/>
              <a:buChar char="•"/>
            </a:pPr>
            <a:r>
              <a:rPr lang="en-US" altLang="en-US" sz="1300" dirty="0">
                <a:solidFill>
                  <a:srgbClr val="00B0F0"/>
                </a:solidFill>
                <a:latin typeface="Symbol" panose="05050102010706020507" pitchFamily="18" charset="2"/>
              </a:rPr>
              <a:t>a</a:t>
            </a:r>
            <a:r>
              <a:rPr lang="en-US" altLang="en-US" sz="1300" dirty="0">
                <a:solidFill>
                  <a:srgbClr val="00B0F0"/>
                </a:solidFill>
              </a:rPr>
              <a:t>: banded UV absorptivity</a:t>
            </a:r>
          </a:p>
          <a:p>
            <a:pPr lvl="1" eaLnBrk="1" hangingPunct="1">
              <a:spcBef>
                <a:spcPct val="0"/>
              </a:spcBef>
              <a:buFont typeface="Arial" panose="020B0604020202020204" pitchFamily="34" charset="0"/>
              <a:buChar char="•"/>
            </a:pPr>
            <a:r>
              <a:rPr lang="en-US" altLang="en-US" sz="1300" dirty="0">
                <a:solidFill>
                  <a:srgbClr val="00B0F0"/>
                </a:solidFill>
                <a:latin typeface="Symbol" panose="05050102010706020507" pitchFamily="18" charset="2"/>
              </a:rPr>
              <a:t>e</a:t>
            </a:r>
            <a:r>
              <a:rPr lang="en-US" altLang="en-US" sz="1300" dirty="0">
                <a:solidFill>
                  <a:srgbClr val="00B0F0"/>
                </a:solidFill>
              </a:rPr>
              <a:t>: banded IR absorptivity/emissivity</a:t>
            </a:r>
            <a:endParaRPr lang="en-US" altLang="en-US" sz="1300" dirty="0">
              <a:solidFill>
                <a:srgbClr val="FF0000"/>
              </a:solidFill>
            </a:endParaRPr>
          </a:p>
        </p:txBody>
      </p:sp>
      <p:sp>
        <p:nvSpPr>
          <p:cNvPr id="205829" name="TextBox 146">
            <a:extLst>
              <a:ext uri="{FF2B5EF4-FFF2-40B4-BE49-F238E27FC236}">
                <a16:creationId xmlns:a16="http://schemas.microsoft.com/office/drawing/2014/main" id="{C9BCDC80-0E67-4324-8126-6A921B748724}"/>
              </a:ext>
            </a:extLst>
          </p:cNvPr>
          <p:cNvSpPr txBox="1">
            <a:spLocks noChangeArrowheads="1"/>
          </p:cNvSpPr>
          <p:nvPr/>
        </p:nvSpPr>
        <p:spPr bwMode="auto">
          <a:xfrm>
            <a:off x="4953000" y="1066800"/>
            <a:ext cx="41910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Arial" panose="020B0604020202020204" pitchFamily="34" charset="0"/>
              <a:buChar char="•"/>
            </a:pPr>
            <a:r>
              <a:rPr lang="en-US" altLang="en-US" sz="1300" dirty="0">
                <a:solidFill>
                  <a:srgbClr val="FF0000"/>
                </a:solidFill>
              </a:rPr>
              <a:t>TB: Thermal Balance</a:t>
            </a:r>
          </a:p>
          <a:p>
            <a:pPr lvl="1" eaLnBrk="1" hangingPunct="1">
              <a:spcBef>
                <a:spcPct val="0"/>
              </a:spcBef>
              <a:buFont typeface="Arial" panose="020B0604020202020204" pitchFamily="34" charset="0"/>
              <a:buChar char="•"/>
            </a:pPr>
            <a:r>
              <a:rPr lang="en-US" altLang="en-US" sz="1300" dirty="0">
                <a:solidFill>
                  <a:srgbClr val="FF0000"/>
                </a:solidFill>
              </a:rPr>
              <a:t>TV: Thermal Vacuum</a:t>
            </a:r>
          </a:p>
          <a:p>
            <a:pPr lvl="1" eaLnBrk="1" hangingPunct="1">
              <a:spcBef>
                <a:spcPct val="0"/>
              </a:spcBef>
              <a:buFont typeface="Arial" panose="020B0604020202020204" pitchFamily="34" charset="0"/>
              <a:buChar char="•"/>
            </a:pPr>
            <a:r>
              <a:rPr lang="en-US" altLang="en-US" sz="1300" dirty="0">
                <a:solidFill>
                  <a:srgbClr val="FF0000"/>
                </a:solidFill>
              </a:rPr>
              <a:t>GSE: Ground Support Equipment</a:t>
            </a:r>
          </a:p>
          <a:p>
            <a:pPr lvl="1" eaLnBrk="1" hangingPunct="1">
              <a:spcBef>
                <a:spcPct val="0"/>
              </a:spcBef>
              <a:buFont typeface="Arial" panose="020B0604020202020204" pitchFamily="34" charset="0"/>
              <a:buChar char="•"/>
            </a:pPr>
            <a:r>
              <a:rPr lang="en-US" altLang="en-US" sz="1300" dirty="0">
                <a:solidFill>
                  <a:srgbClr val="FF0000"/>
                </a:solidFill>
              </a:rPr>
              <a:t>ICD: Interface Control Document</a:t>
            </a:r>
          </a:p>
          <a:p>
            <a:pPr lvl="1" eaLnBrk="1" hangingPunct="1">
              <a:spcBef>
                <a:spcPct val="0"/>
              </a:spcBef>
              <a:buFont typeface="Arial" panose="020B0604020202020204" pitchFamily="34" charset="0"/>
              <a:buChar char="•"/>
            </a:pPr>
            <a:r>
              <a:rPr lang="en-US" altLang="en-US" sz="1300" dirty="0">
                <a:solidFill>
                  <a:srgbClr val="FF0000"/>
                </a:solidFill>
              </a:rPr>
              <a:t>EEE: Electrical, Electronic, and Electromechanical</a:t>
            </a:r>
          </a:p>
          <a:p>
            <a:pPr lvl="1" eaLnBrk="1" hangingPunct="1">
              <a:spcBef>
                <a:spcPct val="0"/>
              </a:spcBef>
              <a:buFont typeface="Arial" panose="020B0604020202020204" pitchFamily="34" charset="0"/>
              <a:buChar char="•"/>
            </a:pPr>
            <a:r>
              <a:rPr lang="en-US" altLang="en-US" sz="1300" dirty="0">
                <a:solidFill>
                  <a:srgbClr val="FF0000"/>
                </a:solidFill>
              </a:rPr>
              <a:t>WOA: Work Order Authorization</a:t>
            </a:r>
          </a:p>
          <a:p>
            <a:pPr lvl="1" eaLnBrk="1" hangingPunct="1">
              <a:spcBef>
                <a:spcPct val="0"/>
              </a:spcBef>
              <a:buFont typeface="Arial" panose="020B0604020202020204" pitchFamily="34" charset="0"/>
              <a:buChar char="•"/>
            </a:pPr>
            <a:r>
              <a:rPr lang="en-US" altLang="en-US" sz="1300" dirty="0">
                <a:solidFill>
                  <a:srgbClr val="FF0000"/>
                </a:solidFill>
              </a:rPr>
              <a:t>I&amp;T: Integration and Test</a:t>
            </a:r>
          </a:p>
          <a:p>
            <a:pPr lvl="1" eaLnBrk="1" hangingPunct="1">
              <a:spcBef>
                <a:spcPct val="0"/>
              </a:spcBef>
              <a:buFont typeface="Arial" panose="020B0604020202020204" pitchFamily="34" charset="0"/>
              <a:buChar char="•"/>
            </a:pPr>
            <a:r>
              <a:rPr lang="en-US" altLang="en-US" sz="1300" dirty="0">
                <a:solidFill>
                  <a:srgbClr val="FF0000"/>
                </a:solidFill>
              </a:rPr>
              <a:t>IR: Infrared</a:t>
            </a:r>
          </a:p>
          <a:p>
            <a:pPr lvl="1" eaLnBrk="1" hangingPunct="1">
              <a:spcBef>
                <a:spcPct val="0"/>
              </a:spcBef>
              <a:buFont typeface="Arial" panose="020B0604020202020204" pitchFamily="34" charset="0"/>
              <a:buChar char="•"/>
            </a:pPr>
            <a:r>
              <a:rPr lang="en-US" altLang="en-US" sz="1300" dirty="0">
                <a:solidFill>
                  <a:srgbClr val="FF0000"/>
                </a:solidFill>
              </a:rPr>
              <a:t>UV: Ultraviolet</a:t>
            </a:r>
          </a:p>
          <a:p>
            <a:pPr lvl="1" eaLnBrk="1" hangingPunct="1">
              <a:spcBef>
                <a:spcPct val="0"/>
              </a:spcBef>
              <a:buFont typeface="Arial" panose="020B0604020202020204" pitchFamily="34" charset="0"/>
              <a:buChar char="•"/>
            </a:pPr>
            <a:r>
              <a:rPr lang="en-US" altLang="en-US" sz="1300" dirty="0">
                <a:solidFill>
                  <a:srgbClr val="FF0000"/>
                </a:solidFill>
              </a:rPr>
              <a:t>BOL: Beginning of Life</a:t>
            </a:r>
          </a:p>
          <a:p>
            <a:pPr lvl="1" eaLnBrk="1" hangingPunct="1">
              <a:spcBef>
                <a:spcPct val="0"/>
              </a:spcBef>
              <a:buFont typeface="Arial" panose="020B0604020202020204" pitchFamily="34" charset="0"/>
              <a:buChar char="•"/>
            </a:pPr>
            <a:r>
              <a:rPr lang="en-US" altLang="en-US" sz="1300" dirty="0">
                <a:solidFill>
                  <a:srgbClr val="FF0000"/>
                </a:solidFill>
              </a:rPr>
              <a:t>EOL: End of Life</a:t>
            </a:r>
          </a:p>
          <a:p>
            <a:pPr lvl="1" eaLnBrk="1" hangingPunct="1">
              <a:spcBef>
                <a:spcPct val="0"/>
              </a:spcBef>
              <a:buFont typeface="Arial" panose="020B0604020202020204" pitchFamily="34" charset="0"/>
              <a:buChar char="•"/>
            </a:pPr>
            <a:r>
              <a:rPr lang="en-US" altLang="en-US" sz="1300" dirty="0"/>
              <a:t>MLI: Multi Layer Insulation</a:t>
            </a:r>
          </a:p>
          <a:p>
            <a:pPr lvl="1" eaLnBrk="1" hangingPunct="1">
              <a:spcBef>
                <a:spcPct val="0"/>
              </a:spcBef>
              <a:buFont typeface="Arial" panose="020B0604020202020204" pitchFamily="34" charset="0"/>
              <a:buChar char="•"/>
            </a:pPr>
            <a:r>
              <a:rPr lang="en-US" altLang="en-US" sz="1300" dirty="0"/>
              <a:t>CCHP: Constant Conductance Heat Pipe</a:t>
            </a:r>
          </a:p>
          <a:p>
            <a:pPr lvl="1" eaLnBrk="1" hangingPunct="1">
              <a:spcBef>
                <a:spcPct val="0"/>
              </a:spcBef>
              <a:buFont typeface="Arial" panose="020B0604020202020204" pitchFamily="34" charset="0"/>
              <a:buChar char="•"/>
            </a:pPr>
            <a:r>
              <a:rPr lang="en-US" altLang="en-US" sz="1300" dirty="0"/>
              <a:t>VCHP: Variable Conductance Heat Pipe</a:t>
            </a:r>
          </a:p>
          <a:p>
            <a:pPr lvl="1" eaLnBrk="1" hangingPunct="1">
              <a:spcBef>
                <a:spcPct val="0"/>
              </a:spcBef>
              <a:buFont typeface="Arial" panose="020B0604020202020204" pitchFamily="34" charset="0"/>
              <a:buChar char="•"/>
            </a:pPr>
            <a:r>
              <a:rPr lang="en-US" altLang="en-US" sz="1300" dirty="0"/>
              <a:t>NCG: Non-Condensable Gas</a:t>
            </a:r>
          </a:p>
          <a:p>
            <a:pPr lvl="1" eaLnBrk="1" hangingPunct="1">
              <a:spcBef>
                <a:spcPct val="0"/>
              </a:spcBef>
              <a:buFont typeface="Arial" panose="020B0604020202020204" pitchFamily="34" charset="0"/>
              <a:buChar char="•"/>
            </a:pPr>
            <a:r>
              <a:rPr lang="en-US" altLang="en-US" sz="1300" dirty="0"/>
              <a:t>LHP: Loop Heat Pipe</a:t>
            </a:r>
          </a:p>
          <a:p>
            <a:pPr lvl="1" eaLnBrk="1" hangingPunct="1">
              <a:spcBef>
                <a:spcPct val="0"/>
              </a:spcBef>
              <a:buFont typeface="Arial" panose="020B0604020202020204" pitchFamily="34" charset="0"/>
              <a:buChar char="•"/>
            </a:pPr>
            <a:r>
              <a:rPr lang="en-US" altLang="en-US" sz="1300" dirty="0"/>
              <a:t>I/F: Interface</a:t>
            </a:r>
          </a:p>
          <a:p>
            <a:pPr lvl="1" eaLnBrk="1" hangingPunct="1">
              <a:spcBef>
                <a:spcPct val="0"/>
              </a:spcBef>
              <a:buFont typeface="Arial" panose="020B0604020202020204" pitchFamily="34" charset="0"/>
              <a:buChar char="•"/>
            </a:pPr>
            <a:r>
              <a:rPr lang="en-US" altLang="en-US" sz="1300" dirty="0"/>
              <a:t>MLI: Multi Layer Insulation</a:t>
            </a:r>
          </a:p>
          <a:p>
            <a:pPr lvl="1" eaLnBrk="1" hangingPunct="1">
              <a:spcBef>
                <a:spcPct val="0"/>
              </a:spcBef>
              <a:buFont typeface="Arial" panose="020B0604020202020204" pitchFamily="34" charset="0"/>
              <a:buChar char="•"/>
            </a:pPr>
            <a:r>
              <a:rPr lang="en-US" altLang="en-US" sz="1300" dirty="0"/>
              <a:t>OSR: Optical Surface Reflector</a:t>
            </a:r>
          </a:p>
          <a:p>
            <a:pPr lvl="1" eaLnBrk="1" hangingPunct="1">
              <a:spcBef>
                <a:spcPct val="0"/>
              </a:spcBef>
              <a:buFont typeface="Arial" panose="020B0604020202020204" pitchFamily="34" charset="0"/>
              <a:buChar char="•"/>
            </a:pPr>
            <a:r>
              <a:rPr lang="en-US" altLang="en-US" sz="1300" dirty="0"/>
              <a:t>RTD: Resistance Temperature Device</a:t>
            </a:r>
          </a:p>
          <a:p>
            <a:pPr lvl="1" eaLnBrk="1" hangingPunct="1">
              <a:spcBef>
                <a:spcPct val="0"/>
              </a:spcBef>
              <a:buFont typeface="Arial" panose="020B0604020202020204" pitchFamily="34" charset="0"/>
              <a:buChar char="•"/>
            </a:pPr>
            <a:r>
              <a:rPr lang="en-US" altLang="en-US" sz="1300" dirty="0"/>
              <a:t>PRT: Platinum Resistance Thermometer</a:t>
            </a:r>
          </a:p>
          <a:p>
            <a:pPr lvl="1" eaLnBrk="1" hangingPunct="1">
              <a:spcBef>
                <a:spcPct val="0"/>
              </a:spcBef>
              <a:buFont typeface="Arial" panose="020B0604020202020204" pitchFamily="34" charset="0"/>
              <a:buChar char="•"/>
            </a:pPr>
            <a:r>
              <a:rPr lang="en-US" altLang="en-US" sz="1300" dirty="0"/>
              <a:t>TC: Thermocouple</a:t>
            </a:r>
          </a:p>
          <a:p>
            <a:pPr lvl="1" eaLnBrk="1" hangingPunct="1">
              <a:spcBef>
                <a:spcPct val="0"/>
              </a:spcBef>
              <a:buFont typeface="Arial" panose="020B0604020202020204" pitchFamily="34" charset="0"/>
              <a:buChar char="•"/>
            </a:pPr>
            <a:r>
              <a:rPr lang="en-US" altLang="en-US" sz="1300" dirty="0"/>
              <a:t>TEC: Thermo Electric Cooler</a:t>
            </a:r>
          </a:p>
          <a:p>
            <a:pPr lvl="1" eaLnBrk="1" hangingPunct="1">
              <a:spcBef>
                <a:spcPct val="0"/>
              </a:spcBef>
              <a:buFont typeface="Arial" panose="020B0604020202020204" pitchFamily="34" charset="0"/>
              <a:buChar char="•"/>
            </a:pPr>
            <a:r>
              <a:rPr lang="en-US" altLang="en-US" sz="1300" dirty="0"/>
              <a:t>PCM: Phase Change Material</a:t>
            </a:r>
          </a:p>
          <a:p>
            <a:pPr lvl="1" eaLnBrk="1" hangingPunct="1">
              <a:spcBef>
                <a:spcPct val="0"/>
              </a:spcBef>
              <a:buFont typeface="Arial" panose="020B0604020202020204" pitchFamily="34" charset="0"/>
              <a:buChar char="•"/>
            </a:pPr>
            <a:r>
              <a:rPr lang="en-US" altLang="en-US" sz="1300" dirty="0"/>
              <a:t>APG: Annealed Pyrolytic Graphite</a:t>
            </a:r>
          </a:p>
          <a:p>
            <a:pPr lvl="1" eaLnBrk="1" hangingPunct="1">
              <a:spcBef>
                <a:spcPct val="0"/>
              </a:spcBef>
              <a:buFont typeface="Arial" panose="020B0604020202020204" pitchFamily="34" charset="0"/>
              <a:buChar char="•"/>
            </a:pPr>
            <a:r>
              <a:rPr lang="en-US" altLang="en-US" sz="1300" dirty="0"/>
              <a:t>PSA: Pressure Sensitive Adhesive</a:t>
            </a:r>
          </a:p>
          <a:p>
            <a:pPr lvl="1" eaLnBrk="1" hangingPunct="1">
              <a:spcBef>
                <a:spcPct val="0"/>
              </a:spcBef>
              <a:buFont typeface="Arial" panose="020B0604020202020204" pitchFamily="34" charset="0"/>
              <a:buChar char="•"/>
            </a:pPr>
            <a:r>
              <a:rPr lang="en-US" altLang="en-US" sz="1300" dirty="0"/>
              <a:t>VDA: Vapor Deposited Aluminum</a:t>
            </a:r>
          </a:p>
        </p:txBody>
      </p:sp>
      <p:sp>
        <p:nvSpPr>
          <p:cNvPr id="10" name="TextBox 146">
            <a:extLst>
              <a:ext uri="{FF2B5EF4-FFF2-40B4-BE49-F238E27FC236}">
                <a16:creationId xmlns:a16="http://schemas.microsoft.com/office/drawing/2014/main" id="{9D86FE42-0B68-4C7E-98E6-5A355AA3E834}"/>
              </a:ext>
            </a:extLst>
          </p:cNvPr>
          <p:cNvSpPr txBox="1">
            <a:spLocks noChangeArrowheads="1"/>
          </p:cNvSpPr>
          <p:nvPr/>
        </p:nvSpPr>
        <p:spPr bwMode="auto">
          <a:xfrm>
            <a:off x="1752600" y="731537"/>
            <a:ext cx="5562600" cy="230188"/>
          </a:xfrm>
          <a:prstGeom prst="rect">
            <a:avLst/>
          </a:prstGeom>
          <a:solidFill>
            <a:schemeClr val="bg1">
              <a:lumMod val="85000"/>
            </a:schemeClr>
          </a:solidFill>
          <a:ln w="50800" cmpd="dbl">
            <a:solidFill>
              <a:schemeClr val="tx1">
                <a:lumMod val="95000"/>
                <a:lumOff val="5000"/>
              </a:schemeClr>
            </a:solidFill>
            <a:miter lim="800000"/>
            <a:headEnd/>
            <a:tailEnd/>
          </a:ln>
        </p:spPr>
        <p:txBody>
          <a:bodyPr lIns="0" tIns="0" rIns="0" bIns="0">
            <a:spAutoFit/>
          </a:bodyPr>
          <a:lstStyle/>
          <a:p>
            <a:pPr marL="174625" lvl="1" indent="-174625" algn="ctr" eaLnBrk="1" hangingPunct="1">
              <a:defRPr/>
            </a:pPr>
            <a:r>
              <a:rPr lang="en-US" sz="1500" b="1" dirty="0">
                <a:solidFill>
                  <a:srgbClr val="FF0000"/>
                </a:solidFill>
                <a:latin typeface="Calibri" pitchFamily="34" charset="0"/>
              </a:rPr>
              <a:t>General Terms            </a:t>
            </a:r>
            <a:r>
              <a:rPr lang="en-US" sz="1500" b="1" dirty="0">
                <a:solidFill>
                  <a:srgbClr val="00B0F0"/>
                </a:solidFill>
                <a:latin typeface="Calibri" pitchFamily="34" charset="0"/>
              </a:rPr>
              <a:t>Analysis Terms            </a:t>
            </a:r>
            <a:r>
              <a:rPr lang="en-US" sz="1500" b="1" dirty="0">
                <a:solidFill>
                  <a:srgbClr val="000000"/>
                </a:solidFill>
                <a:latin typeface="Calibri" pitchFamily="34" charset="0"/>
              </a:rPr>
              <a:t>Hardware Terms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3">
            <a:extLst>
              <a:ext uri="{FF2B5EF4-FFF2-40B4-BE49-F238E27FC236}">
                <a16:creationId xmlns:a16="http://schemas.microsoft.com/office/drawing/2014/main" id="{E9A12AA2-00C6-4C28-8C87-3E8ECF12EB22}"/>
              </a:ext>
            </a:extLst>
          </p:cNvPr>
          <p:cNvSpPr txBox="1">
            <a:spLocks noChangeArrowheads="1"/>
          </p:cNvSpPr>
          <p:nvPr/>
        </p:nvSpPr>
        <p:spPr bwMode="auto">
          <a:xfrm>
            <a:off x="87313" y="1153954"/>
            <a:ext cx="4103687"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9715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9715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9715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9715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97155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97155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97155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97155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971550" algn="l"/>
              </a:tabLst>
              <a:defRPr sz="2000">
                <a:solidFill>
                  <a:schemeClr val="tx1"/>
                </a:solidFill>
                <a:latin typeface="Calibri" panose="020F0502020204030204" pitchFamily="34" charset="0"/>
              </a:defRPr>
            </a:lvl9pPr>
          </a:lstStyle>
          <a:p>
            <a:pPr>
              <a:spcBef>
                <a:spcPct val="0"/>
              </a:spcBef>
              <a:buFontTx/>
              <a:buNone/>
            </a:pPr>
            <a:r>
              <a:rPr lang="en-US" altLang="en-US" sz="1400" dirty="0">
                <a:solidFill>
                  <a:srgbClr val="0B3D91"/>
                </a:solidFill>
                <a:latin typeface="Arial" panose="020B0604020202020204" pitchFamily="34" charset="0"/>
              </a:rPr>
              <a:t>1D	One Dimensional</a:t>
            </a:r>
          </a:p>
          <a:p>
            <a:pPr>
              <a:spcBef>
                <a:spcPct val="0"/>
              </a:spcBef>
              <a:buFontTx/>
              <a:buNone/>
            </a:pPr>
            <a:r>
              <a:rPr lang="en-US" altLang="en-US" sz="1400" dirty="0">
                <a:solidFill>
                  <a:srgbClr val="0B3D91"/>
                </a:solidFill>
                <a:latin typeface="Arial" panose="020B0604020202020204" pitchFamily="34" charset="0"/>
              </a:rPr>
              <a:t>2D	Two Dimensional</a:t>
            </a:r>
          </a:p>
          <a:p>
            <a:pPr>
              <a:spcBef>
                <a:spcPct val="0"/>
              </a:spcBef>
              <a:buFontTx/>
              <a:buNone/>
            </a:pPr>
            <a:r>
              <a:rPr lang="en-US" altLang="en-US" sz="1400" dirty="0">
                <a:solidFill>
                  <a:srgbClr val="0B3D91"/>
                </a:solidFill>
                <a:latin typeface="Arial" panose="020B0604020202020204" pitchFamily="34" charset="0"/>
              </a:rPr>
              <a:t>3D	Three Dimensional</a:t>
            </a:r>
          </a:p>
          <a:p>
            <a:pPr>
              <a:spcBef>
                <a:spcPct val="0"/>
              </a:spcBef>
              <a:buFontTx/>
              <a:buNone/>
            </a:pPr>
            <a:r>
              <a:rPr lang="en-US" altLang="en-US" sz="1400" dirty="0">
                <a:solidFill>
                  <a:srgbClr val="0B3D91"/>
                </a:solidFill>
                <a:latin typeface="Symbol" panose="05050102010706020507" pitchFamily="18" charset="2"/>
              </a:rPr>
              <a:t>a</a:t>
            </a:r>
            <a:r>
              <a:rPr lang="en-US" altLang="en-US" sz="1400" dirty="0">
                <a:solidFill>
                  <a:srgbClr val="0B3D91"/>
                </a:solidFill>
                <a:latin typeface="Arial" panose="020B0604020202020204" pitchFamily="34" charset="0"/>
              </a:rPr>
              <a:t>	Solar Absorptance</a:t>
            </a:r>
          </a:p>
          <a:p>
            <a:pPr>
              <a:spcBef>
                <a:spcPct val="0"/>
              </a:spcBef>
              <a:buFontTx/>
              <a:buNone/>
            </a:pPr>
            <a:r>
              <a:rPr lang="en-US" altLang="en-US" sz="1400" dirty="0">
                <a:solidFill>
                  <a:srgbClr val="0B3D91"/>
                </a:solidFill>
                <a:latin typeface="Arial" panose="020B0604020202020204" pitchFamily="34" charset="0"/>
              </a:rPr>
              <a:t>Alt	Altitude</a:t>
            </a:r>
          </a:p>
          <a:p>
            <a:pPr>
              <a:spcBef>
                <a:spcPct val="0"/>
              </a:spcBef>
              <a:buFontTx/>
              <a:buNone/>
            </a:pPr>
            <a:r>
              <a:rPr lang="en-US" altLang="en-US" sz="1400" dirty="0">
                <a:solidFill>
                  <a:srgbClr val="0B3D91"/>
                </a:solidFill>
                <a:latin typeface="Arial" panose="020B0604020202020204" pitchFamily="34" charset="0"/>
              </a:rPr>
              <a:t>ASSY	Assembly</a:t>
            </a:r>
          </a:p>
          <a:p>
            <a:pPr>
              <a:spcBef>
                <a:spcPct val="0"/>
              </a:spcBef>
              <a:buFontTx/>
              <a:buNone/>
            </a:pPr>
            <a:r>
              <a:rPr lang="en-US" altLang="en-US" sz="1400" dirty="0">
                <a:solidFill>
                  <a:srgbClr val="0B3D91"/>
                </a:solidFill>
                <a:latin typeface="Arial" panose="020B0604020202020204" pitchFamily="34" charset="0"/>
              </a:rPr>
              <a:t>Bij	Interchange Factor</a:t>
            </a:r>
          </a:p>
          <a:p>
            <a:pPr>
              <a:spcBef>
                <a:spcPct val="0"/>
              </a:spcBef>
              <a:buFontTx/>
              <a:buNone/>
            </a:pPr>
            <a:r>
              <a:rPr lang="en-US" altLang="en-US" sz="1400" dirty="0">
                <a:solidFill>
                  <a:srgbClr val="0B3D91"/>
                </a:solidFill>
                <a:latin typeface="Arial" panose="020B0604020202020204" pitchFamily="34" charset="0"/>
              </a:rPr>
              <a:t>BOL	Beginning of Life</a:t>
            </a:r>
          </a:p>
          <a:p>
            <a:pPr>
              <a:spcBef>
                <a:spcPct val="0"/>
              </a:spcBef>
              <a:buFontTx/>
              <a:buNone/>
            </a:pPr>
            <a:r>
              <a:rPr lang="en-US" altLang="en-US" sz="1400" dirty="0">
                <a:solidFill>
                  <a:srgbClr val="0B3D91"/>
                </a:solidFill>
                <a:latin typeface="Arial" panose="020B0604020202020204" pitchFamily="34" charset="0"/>
              </a:rPr>
              <a:t>CAD	Computer Aided Design</a:t>
            </a:r>
          </a:p>
          <a:p>
            <a:pPr>
              <a:spcBef>
                <a:spcPct val="0"/>
              </a:spcBef>
              <a:buFontTx/>
              <a:buNone/>
            </a:pPr>
            <a:r>
              <a:rPr lang="en-US" altLang="en-US" sz="1400" dirty="0">
                <a:solidFill>
                  <a:srgbClr val="0B3D91"/>
                </a:solidFill>
                <a:latin typeface="Arial" panose="020B0604020202020204" pitchFamily="34" charset="0"/>
              </a:rPr>
              <a:t>Cp	Specific Heat</a:t>
            </a:r>
          </a:p>
          <a:p>
            <a:pPr>
              <a:spcBef>
                <a:spcPct val="0"/>
              </a:spcBef>
              <a:buFontTx/>
              <a:buNone/>
            </a:pPr>
            <a:r>
              <a:rPr lang="en-US" altLang="en-US" sz="1400" dirty="0">
                <a:solidFill>
                  <a:srgbClr val="0B3D91"/>
                </a:solidFill>
                <a:latin typeface="Arial" panose="020B0604020202020204" pitchFamily="34" charset="0"/>
              </a:rPr>
              <a:t>DT	Temperature Difference</a:t>
            </a:r>
          </a:p>
          <a:p>
            <a:pPr>
              <a:spcBef>
                <a:spcPct val="0"/>
              </a:spcBef>
              <a:buFontTx/>
              <a:buNone/>
            </a:pPr>
            <a:r>
              <a:rPr lang="en-US" altLang="en-US" sz="1400" dirty="0">
                <a:solidFill>
                  <a:srgbClr val="0B3D91"/>
                </a:solidFill>
                <a:latin typeface="Symbol" panose="05050102010706020507" pitchFamily="18" charset="2"/>
              </a:rPr>
              <a:t>e</a:t>
            </a:r>
            <a:r>
              <a:rPr lang="en-US" altLang="en-US" sz="1400" dirty="0">
                <a:solidFill>
                  <a:srgbClr val="0B3D91"/>
                </a:solidFill>
                <a:latin typeface="Arial" panose="020B0604020202020204" pitchFamily="34" charset="0"/>
              </a:rPr>
              <a:t>	Infrared Emissivity</a:t>
            </a:r>
          </a:p>
          <a:p>
            <a:pPr>
              <a:spcBef>
                <a:spcPct val="0"/>
              </a:spcBef>
              <a:buFontTx/>
              <a:buNone/>
            </a:pPr>
            <a:r>
              <a:rPr lang="en-US" altLang="en-US" sz="1400" dirty="0">
                <a:solidFill>
                  <a:srgbClr val="0B3D91"/>
                </a:solidFill>
                <a:latin typeface="Symbol" panose="05050102010706020507" pitchFamily="18" charset="2"/>
              </a:rPr>
              <a:t>e</a:t>
            </a:r>
            <a:r>
              <a:rPr lang="en-US" altLang="en-US" sz="1400" dirty="0">
                <a:solidFill>
                  <a:srgbClr val="0B3D91"/>
                </a:solidFill>
                <a:latin typeface="Arial" panose="020B0604020202020204" pitchFamily="34" charset="0"/>
              </a:rPr>
              <a:t>*	Effective Emissivity</a:t>
            </a:r>
          </a:p>
          <a:p>
            <a:pPr>
              <a:spcBef>
                <a:spcPct val="0"/>
              </a:spcBef>
              <a:buFontTx/>
              <a:buNone/>
            </a:pPr>
            <a:r>
              <a:rPr lang="en-US" altLang="en-US" sz="1400" dirty="0">
                <a:solidFill>
                  <a:srgbClr val="0B3D91"/>
                </a:solidFill>
                <a:latin typeface="Arial" panose="020B0604020202020204" pitchFamily="34" charset="0"/>
              </a:rPr>
              <a:t>EOL	End of Life</a:t>
            </a:r>
          </a:p>
          <a:p>
            <a:pPr>
              <a:spcBef>
                <a:spcPct val="0"/>
              </a:spcBef>
              <a:buFontTx/>
              <a:buNone/>
            </a:pPr>
            <a:r>
              <a:rPr lang="en-US" altLang="en-US" sz="1400" dirty="0">
                <a:solidFill>
                  <a:srgbClr val="0B3D91"/>
                </a:solidFill>
                <a:latin typeface="Arial" panose="020B0604020202020204" pitchFamily="34" charset="0"/>
              </a:rPr>
              <a:t>FD	Finite Difference</a:t>
            </a:r>
          </a:p>
          <a:p>
            <a:pPr>
              <a:spcBef>
                <a:spcPct val="0"/>
              </a:spcBef>
              <a:buFontTx/>
              <a:buNone/>
            </a:pPr>
            <a:r>
              <a:rPr lang="en-US" altLang="en-US" sz="1400" dirty="0">
                <a:solidFill>
                  <a:srgbClr val="0B3D91"/>
                </a:solidFill>
                <a:latin typeface="Arial" panose="020B0604020202020204" pitchFamily="34" charset="0"/>
              </a:rPr>
              <a:t>FE	Finite Elements</a:t>
            </a:r>
          </a:p>
          <a:p>
            <a:pPr>
              <a:spcBef>
                <a:spcPct val="0"/>
              </a:spcBef>
              <a:buFontTx/>
              <a:buNone/>
            </a:pPr>
            <a:r>
              <a:rPr lang="en-US" altLang="en-US" sz="1400" dirty="0">
                <a:solidFill>
                  <a:srgbClr val="0B3D91"/>
                </a:solidFill>
                <a:latin typeface="Arial" panose="020B0604020202020204" pitchFamily="34" charset="0"/>
              </a:rPr>
              <a:t>GOLD	Goddard Open Learning Design</a:t>
            </a:r>
          </a:p>
          <a:p>
            <a:pPr>
              <a:spcBef>
                <a:spcPct val="0"/>
              </a:spcBef>
              <a:buFontTx/>
              <a:buNone/>
            </a:pPr>
            <a:r>
              <a:rPr lang="en-US" altLang="en-US" sz="1400" dirty="0">
                <a:solidFill>
                  <a:srgbClr val="0B3D91"/>
                </a:solidFill>
                <a:latin typeface="Arial" panose="020B0604020202020204" pitchFamily="34" charset="0"/>
              </a:rPr>
              <a:t>GSFC	Goddard Space Flight Center</a:t>
            </a:r>
          </a:p>
          <a:p>
            <a:pPr marL="971550" indent="-971550">
              <a:spcBef>
                <a:spcPct val="0"/>
              </a:spcBef>
              <a:buFontTx/>
              <a:buNone/>
            </a:pPr>
            <a:r>
              <a:rPr lang="en-US" altLang="en-US" sz="1400" dirty="0" err="1">
                <a:solidFill>
                  <a:srgbClr val="0B3D91"/>
                </a:solidFill>
                <a:latin typeface="Arial" panose="020B0604020202020204" pitchFamily="34" charset="0"/>
              </a:rPr>
              <a:t>h</a:t>
            </a:r>
            <a:r>
              <a:rPr lang="en-US" altLang="en-US" sz="1400" baseline="-25000" dirty="0" err="1">
                <a:solidFill>
                  <a:srgbClr val="0B3D91"/>
                </a:solidFill>
                <a:latin typeface="Arial" panose="020B0604020202020204" pitchFamily="34" charset="0"/>
              </a:rPr>
              <a:t>cond</a:t>
            </a:r>
            <a:r>
              <a:rPr lang="en-US" altLang="en-US" sz="1400" dirty="0">
                <a:solidFill>
                  <a:srgbClr val="0B3D91"/>
                </a:solidFill>
                <a:latin typeface="Arial" panose="020B0604020202020204" pitchFamily="34" charset="0"/>
              </a:rPr>
              <a:t>/</a:t>
            </a:r>
            <a:r>
              <a:rPr lang="en-US" altLang="en-US" sz="1400" dirty="0" err="1">
                <a:solidFill>
                  <a:srgbClr val="0B3D91"/>
                </a:solidFill>
                <a:latin typeface="Arial" panose="020B0604020202020204" pitchFamily="34" charset="0"/>
              </a:rPr>
              <a:t>h</a:t>
            </a:r>
            <a:r>
              <a:rPr lang="en-US" altLang="en-US" sz="1400" baseline="-25000" dirty="0" err="1">
                <a:solidFill>
                  <a:srgbClr val="0B3D91"/>
                </a:solidFill>
                <a:latin typeface="Arial" panose="020B0604020202020204" pitchFamily="34" charset="0"/>
              </a:rPr>
              <a:t>evap</a:t>
            </a:r>
            <a:r>
              <a:rPr lang="en-US" altLang="en-US" sz="1400" dirty="0">
                <a:solidFill>
                  <a:srgbClr val="0B3D91"/>
                </a:solidFill>
                <a:latin typeface="Arial" panose="020B0604020202020204" pitchFamily="34" charset="0"/>
              </a:rPr>
              <a:t>	Condenser / Evaporator Heat Transfer Coefficient</a:t>
            </a:r>
          </a:p>
          <a:p>
            <a:pPr>
              <a:spcBef>
                <a:spcPct val="0"/>
              </a:spcBef>
              <a:buFontTx/>
              <a:buNone/>
            </a:pPr>
            <a:r>
              <a:rPr lang="en-US" altLang="en-US" sz="1400" dirty="0">
                <a:solidFill>
                  <a:srgbClr val="0B3D91"/>
                </a:solidFill>
                <a:latin typeface="Arial" panose="020B0604020202020204" pitchFamily="34" charset="0"/>
              </a:rPr>
              <a:t>HP	Heat Pipe</a:t>
            </a:r>
          </a:p>
          <a:p>
            <a:pPr>
              <a:spcBef>
                <a:spcPct val="0"/>
              </a:spcBef>
              <a:buFontTx/>
              <a:buNone/>
            </a:pPr>
            <a:r>
              <a:rPr lang="en-US" altLang="en-US" sz="1400" dirty="0">
                <a:solidFill>
                  <a:srgbClr val="0B3D91"/>
                </a:solidFill>
                <a:latin typeface="Arial" panose="020B0604020202020204" pitchFamily="34" charset="0"/>
              </a:rPr>
              <a:t>HR	Heat Rate</a:t>
            </a:r>
          </a:p>
          <a:p>
            <a:pPr>
              <a:spcBef>
                <a:spcPct val="0"/>
              </a:spcBef>
              <a:buFontTx/>
              <a:buNone/>
            </a:pPr>
            <a:r>
              <a:rPr lang="en-US" altLang="en-US" sz="1400" dirty="0">
                <a:solidFill>
                  <a:srgbClr val="0B3D91"/>
                </a:solidFill>
                <a:latin typeface="Arial" panose="020B0604020202020204" pitchFamily="34" charset="0"/>
              </a:rPr>
              <a:t>ID	Identifier</a:t>
            </a:r>
          </a:p>
        </p:txBody>
      </p:sp>
      <p:sp>
        <p:nvSpPr>
          <p:cNvPr id="206851" name="TextBox 9">
            <a:extLst>
              <a:ext uri="{FF2B5EF4-FFF2-40B4-BE49-F238E27FC236}">
                <a16:creationId xmlns:a16="http://schemas.microsoft.com/office/drawing/2014/main" id="{06DDB402-26E9-45B7-BA72-1D667B3739E8}"/>
              </a:ext>
            </a:extLst>
          </p:cNvPr>
          <p:cNvSpPr txBox="1">
            <a:spLocks noChangeArrowheads="1"/>
          </p:cNvSpPr>
          <p:nvPr/>
        </p:nvSpPr>
        <p:spPr bwMode="auto">
          <a:xfrm>
            <a:off x="914400" y="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i="1" dirty="0">
                <a:solidFill>
                  <a:srgbClr val="0B3D91"/>
                </a:solidFill>
                <a:latin typeface="Arial" panose="020B0604020202020204" pitchFamily="34" charset="0"/>
              </a:rPr>
              <a:t>More Acronyms</a:t>
            </a:r>
          </a:p>
        </p:txBody>
      </p:sp>
      <p:sp>
        <p:nvSpPr>
          <p:cNvPr id="206852" name="TextBox 5">
            <a:extLst>
              <a:ext uri="{FF2B5EF4-FFF2-40B4-BE49-F238E27FC236}">
                <a16:creationId xmlns:a16="http://schemas.microsoft.com/office/drawing/2014/main" id="{78CAD24C-EE20-4858-94F3-D3A01AFD259F}"/>
              </a:ext>
            </a:extLst>
          </p:cNvPr>
          <p:cNvSpPr txBox="1">
            <a:spLocks noChangeArrowheads="1"/>
          </p:cNvSpPr>
          <p:nvPr/>
        </p:nvSpPr>
        <p:spPr bwMode="auto">
          <a:xfrm>
            <a:off x="4495800" y="1137821"/>
            <a:ext cx="463391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IF	Interface</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Incl	Inclination</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IR	Infra Red</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k	Thermal Conductivity</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MCRT	Monte Carlo Ray Trace</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MLI	Multi-Layer Insulation</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NCG	Non-Condensable Gas</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PCM	Phase Change Material</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PID	Proportional-Integral-Derivative</a:t>
            </a:r>
          </a:p>
          <a:p>
            <a:pPr marL="682625" indent="-682625">
              <a:spcBef>
                <a:spcPct val="0"/>
              </a:spcBef>
              <a:buFontTx/>
              <a:buNone/>
              <a:tabLst>
                <a:tab pos="682625" algn="l"/>
              </a:tabLst>
            </a:pPr>
            <a:r>
              <a:rPr lang="en-US" altLang="en-US" sz="1400" dirty="0">
                <a:solidFill>
                  <a:srgbClr val="0B3D91"/>
                </a:solidFill>
                <a:latin typeface="Symbol" panose="05050102010706020507" pitchFamily="18" charset="2"/>
              </a:rPr>
              <a:t>r</a:t>
            </a:r>
            <a:r>
              <a:rPr lang="en-US" altLang="en-US" sz="1400" dirty="0">
                <a:solidFill>
                  <a:srgbClr val="0B3D91"/>
                </a:solidFill>
                <a:latin typeface="Arial" panose="020B0604020202020204" pitchFamily="34" charset="0"/>
              </a:rPr>
              <a:t>	Density</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RAAN	Right Ascension of Ascending Node</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Radk	Radiation coupling</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RES	Reservoir</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SC	Spacecraft</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SINDA	Systems Improved Numerical Difference Analyzer</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STEP	Standard for the Exchange of Product Model Data</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STOP	Structural-Thermal-Optical-Performance</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TD	Thermal Desktop</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TEC	Thermo Electric Cooler</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UV	Ultraviolet-Visible</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VCHP	Variable Conductance Heat Pipe</a:t>
            </a:r>
          </a:p>
          <a:p>
            <a:pPr marL="682625" indent="-682625">
              <a:spcBef>
                <a:spcPct val="0"/>
              </a:spcBef>
              <a:buFontTx/>
              <a:buNone/>
              <a:tabLst>
                <a:tab pos="682625" algn="l"/>
              </a:tabLst>
            </a:pPr>
            <a:r>
              <a:rPr lang="en-US" altLang="en-US" sz="1400" dirty="0">
                <a:solidFill>
                  <a:srgbClr val="0B3D91"/>
                </a:solidFill>
                <a:latin typeface="Arial" panose="020B0604020202020204" pitchFamily="34" charset="0"/>
              </a:rPr>
              <a:t>VP	View Port</a:t>
            </a:r>
          </a:p>
        </p:txBody>
      </p:sp>
      <p:sp>
        <p:nvSpPr>
          <p:cNvPr id="206853" name="Slide Number Placeholder 1">
            <a:extLst>
              <a:ext uri="{FF2B5EF4-FFF2-40B4-BE49-F238E27FC236}">
                <a16:creationId xmlns:a16="http://schemas.microsoft.com/office/drawing/2014/main" id="{243CD84F-5167-4806-AF6E-A266D891C68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B7B2E7-D500-4D7F-BF09-6B465C3A4C53}" type="slidenum">
              <a:rPr lang="en-US" altLang="en-US" sz="1200" smtClean="0"/>
              <a:pPr>
                <a:spcBef>
                  <a:spcPct val="0"/>
                </a:spcBef>
                <a:buFontTx/>
                <a:buNone/>
              </a:pPr>
              <a:t>141</a:t>
            </a:fld>
            <a:endParaRPr lang="en-US" altLang="en-US"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57350" name="Picture 6" descr="https://encrypted-tbn0.gstatic.com/images?q=tbn:ANd9GcTlh695_K8VdFoM6kXDAoOpuEOZko5LUAUgAWj7VYYq0hvOf-1hlg">
            <a:extLst>
              <a:ext uri="{FF2B5EF4-FFF2-40B4-BE49-F238E27FC236}">
                <a16:creationId xmlns:a16="http://schemas.microsoft.com/office/drawing/2014/main" id="{9C217010-587C-4D75-8867-3CD7DE46D98B}"/>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16002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6" descr="https://encrypted-tbn0.gstatic.com/images?q=tbn:ANd9GcTlh695_K8VdFoM6kXDAoOpuEOZko5LUAUgAWj7VYYq0hvOf-1hlg">
            <a:extLst>
              <a:ext uri="{FF2B5EF4-FFF2-40B4-BE49-F238E27FC236}">
                <a16:creationId xmlns:a16="http://schemas.microsoft.com/office/drawing/2014/main" id="{8BB7CB32-93AB-419A-BE0E-CF9E8F74BFB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7200" y="18288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37">
            <a:extLst>
              <a:ext uri="{FF2B5EF4-FFF2-40B4-BE49-F238E27FC236}">
                <a16:creationId xmlns:a16="http://schemas.microsoft.com/office/drawing/2014/main" id="{C6E5A448-6014-48F5-AD34-5EE0DDE0868E}"/>
              </a:ext>
            </a:extLst>
          </p:cNvPr>
          <p:cNvSpPr txBox="1">
            <a:spLocks noChangeArrowheads="1"/>
          </p:cNvSpPr>
          <p:nvPr/>
        </p:nvSpPr>
        <p:spPr bwMode="auto">
          <a:xfrm>
            <a:off x="0" y="10668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Harness </a:t>
            </a:r>
            <a:r>
              <a:rPr lang="en-US" altLang="en-US" sz="2400" i="1" dirty="0">
                <a:solidFill>
                  <a:srgbClr val="0B3D91"/>
                </a:solidFill>
                <a:latin typeface="Calibri" panose="020F0502020204030204" pitchFamily="34" charset="0"/>
              </a:rPr>
              <a:t>– all the wiring on the spacecraft</a:t>
            </a:r>
          </a:p>
        </p:txBody>
      </p:sp>
      <p:sp>
        <p:nvSpPr>
          <p:cNvPr id="88" name="Slide Number Placeholder 1">
            <a:extLst>
              <a:ext uri="{FF2B5EF4-FFF2-40B4-BE49-F238E27FC236}">
                <a16:creationId xmlns:a16="http://schemas.microsoft.com/office/drawing/2014/main" id="{05E45100-EC07-44D4-A8EB-E535DAABC4B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15</a:t>
            </a:fld>
            <a:endParaRPr lang="en-US" altLang="en-US" sz="1200" dirty="0"/>
          </a:p>
        </p:txBody>
      </p:sp>
      <p:sp>
        <p:nvSpPr>
          <p:cNvPr id="89" name="TextBox 10">
            <a:extLst>
              <a:ext uri="{FF2B5EF4-FFF2-40B4-BE49-F238E27FC236}">
                <a16:creationId xmlns:a16="http://schemas.microsoft.com/office/drawing/2014/main" id="{8F99E347-BE96-4801-A2B6-97DC67B97281}"/>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127091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http://sweetclipart.com/multisite/sweetclipart/files/medical_red_thermometer_2.png">
            <a:extLst>
              <a:ext uri="{FF2B5EF4-FFF2-40B4-BE49-F238E27FC236}">
                <a16:creationId xmlns:a16="http://schemas.microsoft.com/office/drawing/2014/main" id="{E079BF87-4563-4C30-B69F-02CADCCDA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828800"/>
            <a:ext cx="3127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57350" name="Picture 6" descr="https://encrypted-tbn0.gstatic.com/images?q=tbn:ANd9GcTlh695_K8VdFoM6kXDAoOpuEOZko5LUAUgAWj7VYYq0hvOf-1hlg">
            <a:extLst>
              <a:ext uri="{FF2B5EF4-FFF2-40B4-BE49-F238E27FC236}">
                <a16:creationId xmlns:a16="http://schemas.microsoft.com/office/drawing/2014/main" id="{9C217010-587C-4D75-8867-3CD7DE46D98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16002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6" descr="https://encrypted-tbn0.gstatic.com/images?q=tbn:ANd9GcTlh695_K8VdFoM6kXDAoOpuEOZko5LUAUgAWj7VYYq0hvOf-1hlg">
            <a:extLst>
              <a:ext uri="{FF2B5EF4-FFF2-40B4-BE49-F238E27FC236}">
                <a16:creationId xmlns:a16="http://schemas.microsoft.com/office/drawing/2014/main" id="{8BB7CB32-93AB-419A-BE0E-CF9E8F74BFB9}"/>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7200" y="18288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37">
            <a:extLst>
              <a:ext uri="{FF2B5EF4-FFF2-40B4-BE49-F238E27FC236}">
                <a16:creationId xmlns:a16="http://schemas.microsoft.com/office/drawing/2014/main" id="{7981701A-5769-421E-AE12-C58A7012E695}"/>
              </a:ext>
            </a:extLst>
          </p:cNvPr>
          <p:cNvSpPr txBox="1">
            <a:spLocks noChangeArrowheads="1"/>
          </p:cNvSpPr>
          <p:nvPr/>
        </p:nvSpPr>
        <p:spPr bwMode="auto">
          <a:xfrm>
            <a:off x="0" y="1066800"/>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b="1" dirty="0">
                <a:solidFill>
                  <a:srgbClr val="FF0000"/>
                </a:solidFill>
                <a:latin typeface="Calibri" panose="020F0502020204030204" pitchFamily="34" charset="0"/>
              </a:rPr>
              <a:t>Thermal </a:t>
            </a:r>
            <a:r>
              <a:rPr lang="en-US" altLang="en-US" sz="2400" b="1" i="1" dirty="0">
                <a:solidFill>
                  <a:srgbClr val="FF0000"/>
                </a:solidFill>
                <a:latin typeface="Calibri" panose="020F0502020204030204" pitchFamily="34" charset="0"/>
              </a:rPr>
              <a:t>– make sure we don’t get too hot or too cold</a:t>
            </a:r>
          </a:p>
          <a:p>
            <a:pPr algn="ctr" eaLnBrk="1" hangingPunct="1">
              <a:buFont typeface="Arial" panose="020B0604020202020204" pitchFamily="34" charset="0"/>
              <a:buChar char="•"/>
            </a:pPr>
            <a:endParaRPr lang="en-US" altLang="en-US" sz="2400" i="1" dirty="0">
              <a:latin typeface="Calibri" panose="020F0502020204030204" pitchFamily="34" charset="0"/>
            </a:endParaRPr>
          </a:p>
        </p:txBody>
      </p:sp>
      <p:sp>
        <p:nvSpPr>
          <p:cNvPr id="90" name="Slide Number Placeholder 1">
            <a:extLst>
              <a:ext uri="{FF2B5EF4-FFF2-40B4-BE49-F238E27FC236}">
                <a16:creationId xmlns:a16="http://schemas.microsoft.com/office/drawing/2014/main" id="{3A21B384-4A72-4110-9E41-D0FCB3BCB860}"/>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16</a:t>
            </a:fld>
            <a:endParaRPr lang="en-US" altLang="en-US" sz="1200" dirty="0"/>
          </a:p>
        </p:txBody>
      </p:sp>
      <p:sp>
        <p:nvSpPr>
          <p:cNvPr id="91" name="TextBox 10">
            <a:extLst>
              <a:ext uri="{FF2B5EF4-FFF2-40B4-BE49-F238E27FC236}">
                <a16:creationId xmlns:a16="http://schemas.microsoft.com/office/drawing/2014/main" id="{2531AD3E-37BC-4DF0-9186-F2A8C06D2751}"/>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403239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57350" name="Picture 6" descr="https://encrypted-tbn0.gstatic.com/images?q=tbn:ANd9GcTlh695_K8VdFoM6kXDAoOpuEOZko5LUAUgAWj7VYYq0hvOf-1hlg">
            <a:extLst>
              <a:ext uri="{FF2B5EF4-FFF2-40B4-BE49-F238E27FC236}">
                <a16:creationId xmlns:a16="http://schemas.microsoft.com/office/drawing/2014/main" id="{9C217010-587C-4D75-8867-3CD7DE46D98B}"/>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16002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6" descr="https://encrypted-tbn0.gstatic.com/images?q=tbn:ANd9GcTlh695_K8VdFoM6kXDAoOpuEOZko5LUAUgAWj7VYYq0hvOf-1hlg">
            <a:extLst>
              <a:ext uri="{FF2B5EF4-FFF2-40B4-BE49-F238E27FC236}">
                <a16:creationId xmlns:a16="http://schemas.microsoft.com/office/drawing/2014/main" id="{8BB7CB32-93AB-419A-BE0E-CF9E8F74BFB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7200" y="18288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 name="TextBox 423">
            <a:extLst>
              <a:ext uri="{FF2B5EF4-FFF2-40B4-BE49-F238E27FC236}">
                <a16:creationId xmlns:a16="http://schemas.microsoft.com/office/drawing/2014/main" id="{54A957BD-BB21-411D-A67B-3668F30AF0A2}"/>
              </a:ext>
            </a:extLst>
          </p:cNvPr>
          <p:cNvSpPr txBox="1">
            <a:spLocks noChangeArrowheads="1"/>
          </p:cNvSpPr>
          <p:nvPr/>
        </p:nvSpPr>
        <p:spPr bwMode="auto">
          <a:xfrm>
            <a:off x="4876799" y="2590800"/>
            <a:ext cx="70156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010101101110</a:t>
            </a:r>
          </a:p>
        </p:txBody>
      </p:sp>
      <p:sp>
        <p:nvSpPr>
          <p:cNvPr id="106" name="TextBox 37">
            <a:extLst>
              <a:ext uri="{FF2B5EF4-FFF2-40B4-BE49-F238E27FC236}">
                <a16:creationId xmlns:a16="http://schemas.microsoft.com/office/drawing/2014/main" id="{82DAF70D-7301-4014-94CC-91391673CADE}"/>
              </a:ext>
            </a:extLst>
          </p:cNvPr>
          <p:cNvSpPr txBox="1">
            <a:spLocks noChangeArrowheads="1"/>
          </p:cNvSpPr>
          <p:nvPr/>
        </p:nvSpPr>
        <p:spPr bwMode="auto">
          <a:xfrm>
            <a:off x="0" y="10668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Electronics – </a:t>
            </a:r>
            <a:r>
              <a:rPr lang="en-US" altLang="en-US" sz="2400" i="1" dirty="0">
                <a:solidFill>
                  <a:srgbClr val="0B3D91"/>
                </a:solidFill>
                <a:latin typeface="Calibri" panose="020F0502020204030204" pitchFamily="34" charset="0"/>
              </a:rPr>
              <a:t>make sure all the data is being processed and stored</a:t>
            </a:r>
          </a:p>
        </p:txBody>
      </p:sp>
      <p:pic>
        <p:nvPicPr>
          <p:cNvPr id="107" name="Picture 3">
            <a:extLst>
              <a:ext uri="{FF2B5EF4-FFF2-40B4-BE49-F238E27FC236}">
                <a16:creationId xmlns:a16="http://schemas.microsoft.com/office/drawing/2014/main" id="{C0B93E68-AB26-48BF-8377-93747872ABE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 descr="Image">
            <a:extLst>
              <a:ext uri="{FF2B5EF4-FFF2-40B4-BE49-F238E27FC236}">
                <a16:creationId xmlns:a16="http://schemas.microsoft.com/office/drawing/2014/main" id="{4496E553-2E0D-4CE3-B198-877B50BD1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989638"/>
            <a:ext cx="533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Slide Number Placeholder 1">
            <a:extLst>
              <a:ext uri="{FF2B5EF4-FFF2-40B4-BE49-F238E27FC236}">
                <a16:creationId xmlns:a16="http://schemas.microsoft.com/office/drawing/2014/main" id="{5FBFD070-0C70-4963-84BB-191A2A286E6C}"/>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17</a:t>
            </a:fld>
            <a:endParaRPr lang="en-US" altLang="en-US" sz="1200" dirty="0"/>
          </a:p>
        </p:txBody>
      </p:sp>
      <p:sp>
        <p:nvSpPr>
          <p:cNvPr id="91" name="TextBox 10">
            <a:extLst>
              <a:ext uri="{FF2B5EF4-FFF2-40B4-BE49-F238E27FC236}">
                <a16:creationId xmlns:a16="http://schemas.microsoft.com/office/drawing/2014/main" id="{789764E5-43F6-4D48-A74F-E3000535C959}"/>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93537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57350" name="Picture 6" descr="https://encrypted-tbn0.gstatic.com/images?q=tbn:ANd9GcTlh695_K8VdFoM6kXDAoOpuEOZko5LUAUgAWj7VYYq0hvOf-1hlg">
            <a:extLst>
              <a:ext uri="{FF2B5EF4-FFF2-40B4-BE49-F238E27FC236}">
                <a16:creationId xmlns:a16="http://schemas.microsoft.com/office/drawing/2014/main" id="{9C217010-587C-4D75-8867-3CD7DE46D98B}"/>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16002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6" descr="https://encrypted-tbn0.gstatic.com/images?q=tbn:ANd9GcTlh695_K8VdFoM6kXDAoOpuEOZko5LUAUgAWj7VYYq0hvOf-1hlg">
            <a:extLst>
              <a:ext uri="{FF2B5EF4-FFF2-40B4-BE49-F238E27FC236}">
                <a16:creationId xmlns:a16="http://schemas.microsoft.com/office/drawing/2014/main" id="{8BB7CB32-93AB-419A-BE0E-CF9E8F74BFB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7200" y="18288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28">
            <a:extLst>
              <a:ext uri="{FF2B5EF4-FFF2-40B4-BE49-F238E27FC236}">
                <a16:creationId xmlns:a16="http://schemas.microsoft.com/office/drawing/2014/main" id="{88A743A6-1F91-446B-A2B1-1A335908B287}"/>
              </a:ext>
            </a:extLst>
          </p:cNvPr>
          <p:cNvGrpSpPr>
            <a:grpSpLocks/>
          </p:cNvGrpSpPr>
          <p:nvPr/>
        </p:nvGrpSpPr>
        <p:grpSpPr bwMode="auto">
          <a:xfrm>
            <a:off x="6629400" y="1981200"/>
            <a:ext cx="1066800" cy="1066800"/>
            <a:chOff x="7391400" y="3276600"/>
            <a:chExt cx="1066800" cy="1066800"/>
          </a:xfrm>
        </p:grpSpPr>
        <p:sp>
          <p:nvSpPr>
            <p:cNvPr id="425" name="Arc 424">
              <a:extLst>
                <a:ext uri="{FF2B5EF4-FFF2-40B4-BE49-F238E27FC236}">
                  <a16:creationId xmlns:a16="http://schemas.microsoft.com/office/drawing/2014/main" id="{7BFF53AE-9E30-4DDE-AECB-6659B8F34BB7}"/>
                </a:ext>
              </a:extLst>
            </p:cNvPr>
            <p:cNvSpPr/>
            <p:nvPr/>
          </p:nvSpPr>
          <p:spPr>
            <a:xfrm>
              <a:off x="7391400" y="3276600"/>
              <a:ext cx="533400" cy="457200"/>
            </a:xfrm>
            <a:prstGeom prst="arc">
              <a:avLst>
                <a:gd name="adj1" fmla="val 11598054"/>
                <a:gd name="adj2" fmla="val 160506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6" name="Arc 425">
              <a:extLst>
                <a:ext uri="{FF2B5EF4-FFF2-40B4-BE49-F238E27FC236}">
                  <a16:creationId xmlns:a16="http://schemas.microsoft.com/office/drawing/2014/main" id="{D8C16D3D-F5F0-4C37-BB16-0929E25297D7}"/>
                </a:ext>
              </a:extLst>
            </p:cNvPr>
            <p:cNvSpPr/>
            <p:nvPr/>
          </p:nvSpPr>
          <p:spPr>
            <a:xfrm>
              <a:off x="7391400" y="3352800"/>
              <a:ext cx="838200" cy="685800"/>
            </a:xfrm>
            <a:prstGeom prst="arc">
              <a:avLst>
                <a:gd name="adj1" fmla="val 11598054"/>
                <a:gd name="adj2" fmla="val 160506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8" name="Arc 427">
              <a:extLst>
                <a:ext uri="{FF2B5EF4-FFF2-40B4-BE49-F238E27FC236}">
                  <a16:creationId xmlns:a16="http://schemas.microsoft.com/office/drawing/2014/main" id="{9B64F35D-1DE9-464E-B62D-76C5F36C539F}"/>
                </a:ext>
              </a:extLst>
            </p:cNvPr>
            <p:cNvSpPr/>
            <p:nvPr/>
          </p:nvSpPr>
          <p:spPr>
            <a:xfrm>
              <a:off x="7391400" y="3429000"/>
              <a:ext cx="1066800" cy="914400"/>
            </a:xfrm>
            <a:prstGeom prst="arc">
              <a:avLst>
                <a:gd name="adj1" fmla="val 11598054"/>
                <a:gd name="adj2" fmla="val 160506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06" name="TextBox 37">
            <a:extLst>
              <a:ext uri="{FF2B5EF4-FFF2-40B4-BE49-F238E27FC236}">
                <a16:creationId xmlns:a16="http://schemas.microsoft.com/office/drawing/2014/main" id="{4A7D97FD-0ED3-4207-9C84-F2E6E1F8152A}"/>
              </a:ext>
            </a:extLst>
          </p:cNvPr>
          <p:cNvSpPr txBox="1">
            <a:spLocks noChangeArrowheads="1"/>
          </p:cNvSpPr>
          <p:nvPr/>
        </p:nvSpPr>
        <p:spPr bwMode="auto">
          <a:xfrm>
            <a:off x="0" y="10668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Communications </a:t>
            </a:r>
            <a:r>
              <a:rPr lang="en-US" altLang="en-US" sz="2400" i="1" dirty="0">
                <a:solidFill>
                  <a:srgbClr val="0B3D91"/>
                </a:solidFill>
                <a:latin typeface="Calibri" panose="020F0502020204030204" pitchFamily="34" charset="0"/>
              </a:rPr>
              <a:t>– allow us to “talk” to the spacecraft</a:t>
            </a:r>
          </a:p>
        </p:txBody>
      </p:sp>
      <p:pic>
        <p:nvPicPr>
          <p:cNvPr id="107" name="Picture 2" descr="Image">
            <a:extLst>
              <a:ext uri="{FF2B5EF4-FFF2-40B4-BE49-F238E27FC236}">
                <a16:creationId xmlns:a16="http://schemas.microsoft.com/office/drawing/2014/main" id="{5933794C-74F7-46DB-98FD-FD1D442433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989638"/>
            <a:ext cx="533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92">
            <a:extLst>
              <a:ext uri="{FF2B5EF4-FFF2-40B4-BE49-F238E27FC236}">
                <a16:creationId xmlns:a16="http://schemas.microsoft.com/office/drawing/2014/main" id="{9FEFFA33-CF72-43CF-BE2B-29726A1050E3}"/>
              </a:ext>
            </a:extLst>
          </p:cNvPr>
          <p:cNvSpPr txBox="1">
            <a:spLocks noChangeArrowheads="1"/>
          </p:cNvSpPr>
          <p:nvPr/>
        </p:nvSpPr>
        <p:spPr bwMode="auto">
          <a:xfrm>
            <a:off x="4876799" y="2590800"/>
            <a:ext cx="70156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010101101110</a:t>
            </a:r>
          </a:p>
        </p:txBody>
      </p:sp>
      <p:sp>
        <p:nvSpPr>
          <p:cNvPr id="94" name="Slide Number Placeholder 1">
            <a:extLst>
              <a:ext uri="{FF2B5EF4-FFF2-40B4-BE49-F238E27FC236}">
                <a16:creationId xmlns:a16="http://schemas.microsoft.com/office/drawing/2014/main" id="{D1994988-6C4C-4860-8F9A-3D64AD59CB8E}"/>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18</a:t>
            </a:fld>
            <a:endParaRPr lang="en-US" altLang="en-US" sz="1200" dirty="0"/>
          </a:p>
        </p:txBody>
      </p:sp>
      <p:sp>
        <p:nvSpPr>
          <p:cNvPr id="95" name="TextBox 10">
            <a:extLst>
              <a:ext uri="{FF2B5EF4-FFF2-40B4-BE49-F238E27FC236}">
                <a16:creationId xmlns:a16="http://schemas.microsoft.com/office/drawing/2014/main" id="{D3BA0D57-DD5F-4155-AFD6-087DCEE34F73}"/>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308003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http://otis.grc.nasa.gov/images/nasa_logo.gif">
            <a:extLst>
              <a:ext uri="{FF2B5EF4-FFF2-40B4-BE49-F238E27FC236}">
                <a16:creationId xmlns:a16="http://schemas.microsoft.com/office/drawing/2014/main" id="{2C65C1CC-D3D2-4009-9E80-4970438C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a:extLst>
              <a:ext uri="{FF2B5EF4-FFF2-40B4-BE49-F238E27FC236}">
                <a16:creationId xmlns:a16="http://schemas.microsoft.com/office/drawing/2014/main" id="{67140B0F-87CE-4D60-8439-718E5515B9A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378" r="22855" b="85390"/>
          <a:stretch>
            <a:fillRect/>
          </a:stretch>
        </p:blipFill>
        <p:spPr bwMode="auto">
          <a:xfrm>
            <a:off x="0" y="5562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Arc 263">
            <a:extLst>
              <a:ext uri="{FF2B5EF4-FFF2-40B4-BE49-F238E27FC236}">
                <a16:creationId xmlns:a16="http://schemas.microsoft.com/office/drawing/2014/main" id="{BF5E892B-1E89-4637-BD04-C8F5AF035D76}"/>
              </a:ext>
            </a:extLst>
          </p:cNvPr>
          <p:cNvSpPr/>
          <p:nvPr/>
        </p:nvSpPr>
        <p:spPr>
          <a:xfrm>
            <a:off x="0" y="2438400"/>
            <a:ext cx="9144000" cy="533400"/>
          </a:xfrm>
          <a:prstGeom prst="arc">
            <a:avLst>
              <a:gd name="adj1" fmla="val 10798376"/>
              <a:gd name="adj2" fmla="val 21579973"/>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7" name="Group 343">
            <a:extLst>
              <a:ext uri="{FF2B5EF4-FFF2-40B4-BE49-F238E27FC236}">
                <a16:creationId xmlns:a16="http://schemas.microsoft.com/office/drawing/2014/main" id="{D62FCF71-9695-4B69-B8CF-F5711D7A32BE}"/>
              </a:ext>
            </a:extLst>
          </p:cNvPr>
          <p:cNvGrpSpPr>
            <a:grpSpLocks/>
          </p:cNvGrpSpPr>
          <p:nvPr/>
        </p:nvGrpSpPr>
        <p:grpSpPr bwMode="auto">
          <a:xfrm>
            <a:off x="1600200" y="1676400"/>
            <a:ext cx="5399088" cy="1582738"/>
            <a:chOff x="3733800" y="1118933"/>
            <a:chExt cx="5399125" cy="1582505"/>
          </a:xfrm>
        </p:grpSpPr>
        <p:cxnSp>
          <p:nvCxnSpPr>
            <p:cNvPr id="345" name="Straight Connector 344">
              <a:extLst>
                <a:ext uri="{FF2B5EF4-FFF2-40B4-BE49-F238E27FC236}">
                  <a16:creationId xmlns:a16="http://schemas.microsoft.com/office/drawing/2014/main" id="{BE4AE335-A435-4045-86AE-E253D7017012}"/>
                </a:ext>
              </a:extLst>
            </p:cNvPr>
            <p:cNvCxnSpPr/>
            <p:nvPr/>
          </p:nvCxnSpPr>
          <p:spPr>
            <a:xfrm rot="671718" flipV="1">
              <a:off x="7251724" y="1379245"/>
              <a:ext cx="411166" cy="546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156C1A-EA22-4ABE-AB4F-F5C3B4D32372}"/>
                </a:ext>
              </a:extLst>
            </p:cNvPr>
            <p:cNvCxnSpPr/>
            <p:nvPr/>
          </p:nvCxnSpPr>
          <p:spPr>
            <a:xfrm rot="671718" flipV="1">
              <a:off x="6623070" y="1387182"/>
              <a:ext cx="341315" cy="5476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2D4C8F4-4613-4C0B-A84B-8DA3E24A7A22}"/>
                </a:ext>
              </a:extLst>
            </p:cNvPr>
            <p:cNvCxnSpPr/>
            <p:nvPr/>
          </p:nvCxnSpPr>
          <p:spPr>
            <a:xfrm rot="671718">
              <a:off x="7146948" y="1123695"/>
              <a:ext cx="136526" cy="6841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B7627830-E0C3-444C-AD63-85A48AE007D7}"/>
                </a:ext>
              </a:extLst>
            </p:cNvPr>
            <p:cNvCxnSpPr/>
            <p:nvPr/>
          </p:nvCxnSpPr>
          <p:spPr>
            <a:xfrm rot="671718">
              <a:off x="7523189" y="1118933"/>
              <a:ext cx="68262" cy="40951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4B251C68-F12B-43A7-B989-5479E1258C89}"/>
                </a:ext>
              </a:extLst>
            </p:cNvPr>
            <p:cNvCxnSpPr/>
            <p:nvPr/>
          </p:nvCxnSpPr>
          <p:spPr>
            <a:xfrm rot="671718" flipV="1">
              <a:off x="6661170" y="1760189"/>
              <a:ext cx="547692"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3B46B58-6376-46C6-8E38-53CE842E0E10}"/>
                </a:ext>
              </a:extLst>
            </p:cNvPr>
            <p:cNvCxnSpPr/>
            <p:nvPr/>
          </p:nvCxnSpPr>
          <p:spPr>
            <a:xfrm rot="671718" flipV="1">
              <a:off x="6927872" y="1471306"/>
              <a:ext cx="615954" cy="13650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5736CE50-0E56-476B-9062-47DC10D13AF9}"/>
                </a:ext>
              </a:extLst>
            </p:cNvPr>
            <p:cNvCxnSpPr/>
            <p:nvPr/>
          </p:nvCxnSpPr>
          <p:spPr>
            <a:xfrm rot="671718">
              <a:off x="6613545" y="1844314"/>
              <a:ext cx="68263" cy="411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A0AC2286-FD56-4F62-9C2D-90B17CFD94F0}"/>
                </a:ext>
              </a:extLst>
            </p:cNvPr>
            <p:cNvCxnSpPr/>
            <p:nvPr/>
          </p:nvCxnSpPr>
          <p:spPr>
            <a:xfrm rot="671718">
              <a:off x="6853259" y="1553844"/>
              <a:ext cx="136526" cy="682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53" name="Rectangle 352">
              <a:extLst>
                <a:ext uri="{FF2B5EF4-FFF2-40B4-BE49-F238E27FC236}">
                  <a16:creationId xmlns:a16="http://schemas.microsoft.com/office/drawing/2014/main" id="{0ABB4DC1-5FDA-4165-B21F-34D8B13BDEA3}"/>
                </a:ext>
              </a:extLst>
            </p:cNvPr>
            <p:cNvSpPr/>
            <p:nvPr/>
          </p:nvSpPr>
          <p:spPr>
            <a:xfrm rot="21429543">
              <a:off x="6570682" y="2264939"/>
              <a:ext cx="409578" cy="13650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4" name="Straight Connector 353">
              <a:extLst>
                <a:ext uri="{FF2B5EF4-FFF2-40B4-BE49-F238E27FC236}">
                  <a16:creationId xmlns:a16="http://schemas.microsoft.com/office/drawing/2014/main" id="{CFEA53E1-C32E-48B6-99A0-E2E012048081}"/>
                </a:ext>
              </a:extLst>
            </p:cNvPr>
            <p:cNvCxnSpPr/>
            <p:nvPr/>
          </p:nvCxnSpPr>
          <p:spPr>
            <a:xfrm rot="671718" flipH="1">
              <a:off x="6430981" y="1169726"/>
              <a:ext cx="684217" cy="1365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688652CF-0BD8-4BDE-97D8-AD3113865FB4}"/>
                </a:ext>
              </a:extLst>
            </p:cNvPr>
            <p:cNvCxnSpPr/>
            <p:nvPr/>
          </p:nvCxnSpPr>
          <p:spPr>
            <a:xfrm rot="1091718" flipH="1">
              <a:off x="7608915" y="1215757"/>
              <a:ext cx="204788" cy="682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E0A31982-FC41-4660-8A59-E4D966DB0030}"/>
                </a:ext>
              </a:extLst>
            </p:cNvPr>
            <p:cNvCxnSpPr/>
            <p:nvPr/>
          </p:nvCxnSpPr>
          <p:spPr>
            <a:xfrm rot="671718">
              <a:off x="6296043" y="1253851"/>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2583F43-0E2E-4D3C-ABD7-FBA7F09721A8}"/>
                </a:ext>
              </a:extLst>
            </p:cNvPr>
            <p:cNvCxnSpPr/>
            <p:nvPr/>
          </p:nvCxnSpPr>
          <p:spPr>
            <a:xfrm rot="671718" flipH="1" flipV="1">
              <a:off x="7689877" y="1250677"/>
              <a:ext cx="273052" cy="12983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F96392-15AA-42FA-A928-48A52CE4764A}"/>
                </a:ext>
              </a:extLst>
            </p:cNvPr>
            <p:cNvCxnSpPr/>
            <p:nvPr/>
          </p:nvCxnSpPr>
          <p:spPr>
            <a:xfrm rot="671718" flipH="1">
              <a:off x="6453207" y="2428428"/>
              <a:ext cx="1368434" cy="27301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8EE941FD-1A80-42B6-B232-7100691D1FD9}"/>
                </a:ext>
              </a:extLst>
            </p:cNvPr>
            <p:cNvSpPr/>
            <p:nvPr/>
          </p:nvSpPr>
          <p:spPr>
            <a:xfrm>
              <a:off x="7823228" y="1312579"/>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Moon 359">
              <a:extLst>
                <a:ext uri="{FF2B5EF4-FFF2-40B4-BE49-F238E27FC236}">
                  <a16:creationId xmlns:a16="http://schemas.microsoft.com/office/drawing/2014/main" id="{10247171-DE50-486D-BB02-7B7920A97A84}"/>
                </a:ext>
              </a:extLst>
            </p:cNvPr>
            <p:cNvSpPr/>
            <p:nvPr/>
          </p:nvSpPr>
          <p:spPr>
            <a:xfrm rot="2702701">
              <a:off x="8643988" y="1031575"/>
              <a:ext cx="215868" cy="76200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0BEEF4DB-E92F-4761-93BE-A793B69912F9}"/>
                </a:ext>
              </a:extLst>
            </p:cNvPr>
            <p:cNvSpPr/>
            <p:nvPr/>
          </p:nvSpPr>
          <p:spPr>
            <a:xfrm>
              <a:off x="5562613" y="1904630"/>
              <a:ext cx="838206" cy="7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87" name="Group 169">
              <a:extLst>
                <a:ext uri="{FF2B5EF4-FFF2-40B4-BE49-F238E27FC236}">
                  <a16:creationId xmlns:a16="http://schemas.microsoft.com/office/drawing/2014/main" id="{FF9893F0-695C-4D1D-ABD5-1526FCA63189}"/>
                </a:ext>
              </a:extLst>
            </p:cNvPr>
            <p:cNvGrpSpPr>
              <a:grpSpLocks/>
            </p:cNvGrpSpPr>
            <p:nvPr/>
          </p:nvGrpSpPr>
          <p:grpSpPr bwMode="auto">
            <a:xfrm>
              <a:off x="3733800" y="1552575"/>
              <a:ext cx="1828800" cy="762000"/>
              <a:chOff x="3810000" y="1066800"/>
              <a:chExt cx="1828800" cy="762000"/>
            </a:xfrm>
          </p:grpSpPr>
          <p:sp>
            <p:nvSpPr>
              <p:cNvPr id="363" name="Rectangle 362">
                <a:extLst>
                  <a:ext uri="{FF2B5EF4-FFF2-40B4-BE49-F238E27FC236}">
                    <a16:creationId xmlns:a16="http://schemas.microsoft.com/office/drawing/2014/main" id="{D3C2831C-A888-495A-9240-65D1159CE257}"/>
                  </a:ext>
                </a:extLst>
              </p:cNvPr>
              <p:cNvSpPr/>
              <p:nvPr/>
            </p:nvSpPr>
            <p:spPr>
              <a:xfrm>
                <a:off x="518161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a:extLst>
                  <a:ext uri="{FF2B5EF4-FFF2-40B4-BE49-F238E27FC236}">
                    <a16:creationId xmlns:a16="http://schemas.microsoft.com/office/drawing/2014/main" id="{59F153C7-B244-457D-9A13-C8147C6A3FEC}"/>
                  </a:ext>
                </a:extLst>
              </p:cNvPr>
              <p:cNvSpPr/>
              <p:nvPr/>
            </p:nvSpPr>
            <p:spPr>
              <a:xfrm>
                <a:off x="533401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a:extLst>
                  <a:ext uri="{FF2B5EF4-FFF2-40B4-BE49-F238E27FC236}">
                    <a16:creationId xmlns:a16="http://schemas.microsoft.com/office/drawing/2014/main" id="{DF75C57A-ED40-4D91-80A5-E7F77961AFDE}"/>
                  </a:ext>
                </a:extLst>
              </p:cNvPr>
              <p:cNvSpPr/>
              <p:nvPr/>
            </p:nvSpPr>
            <p:spPr>
              <a:xfrm>
                <a:off x="548641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Rectangle 365">
                <a:extLst>
                  <a:ext uri="{FF2B5EF4-FFF2-40B4-BE49-F238E27FC236}">
                    <a16:creationId xmlns:a16="http://schemas.microsoft.com/office/drawing/2014/main" id="{7C8564D4-8F48-4E2E-8E59-9D8F1D735391}"/>
                  </a:ext>
                </a:extLst>
              </p:cNvPr>
              <p:cNvSpPr/>
              <p:nvPr/>
            </p:nvSpPr>
            <p:spPr>
              <a:xfrm>
                <a:off x="518161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71148E35-8C36-4779-A1BE-1E1223BC6C27}"/>
                  </a:ext>
                </a:extLst>
              </p:cNvPr>
              <p:cNvSpPr/>
              <p:nvPr/>
            </p:nvSpPr>
            <p:spPr>
              <a:xfrm>
                <a:off x="533401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3328F538-D4A6-4DA2-AE9E-AFE6B5F5F590}"/>
                  </a:ext>
                </a:extLst>
              </p:cNvPr>
              <p:cNvSpPr/>
              <p:nvPr/>
            </p:nvSpPr>
            <p:spPr>
              <a:xfrm>
                <a:off x="548641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Rectangle 368">
                <a:extLst>
                  <a:ext uri="{FF2B5EF4-FFF2-40B4-BE49-F238E27FC236}">
                    <a16:creationId xmlns:a16="http://schemas.microsoft.com/office/drawing/2014/main" id="{3D47C7F1-10E9-4D9E-A0BF-1092BCD9123A}"/>
                  </a:ext>
                </a:extLst>
              </p:cNvPr>
              <p:cNvSpPr/>
              <p:nvPr/>
            </p:nvSpPr>
            <p:spPr>
              <a:xfrm>
                <a:off x="518161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0" name="Rectangle 369">
                <a:extLst>
                  <a:ext uri="{FF2B5EF4-FFF2-40B4-BE49-F238E27FC236}">
                    <a16:creationId xmlns:a16="http://schemas.microsoft.com/office/drawing/2014/main" id="{F4E2E7AB-B737-413E-8CBE-01641984E239}"/>
                  </a:ext>
                </a:extLst>
              </p:cNvPr>
              <p:cNvSpPr/>
              <p:nvPr/>
            </p:nvSpPr>
            <p:spPr>
              <a:xfrm>
                <a:off x="533401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Rectangle 370">
                <a:extLst>
                  <a:ext uri="{FF2B5EF4-FFF2-40B4-BE49-F238E27FC236}">
                    <a16:creationId xmlns:a16="http://schemas.microsoft.com/office/drawing/2014/main" id="{952582DB-1212-455E-B96B-8A377C788467}"/>
                  </a:ext>
                </a:extLst>
              </p:cNvPr>
              <p:cNvSpPr/>
              <p:nvPr/>
            </p:nvSpPr>
            <p:spPr>
              <a:xfrm>
                <a:off x="548641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65E9C81F-BB84-4035-A812-CEC44B90205E}"/>
                  </a:ext>
                </a:extLst>
              </p:cNvPr>
              <p:cNvSpPr/>
              <p:nvPr/>
            </p:nvSpPr>
            <p:spPr>
              <a:xfrm>
                <a:off x="518161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48224B1D-2677-479C-B989-6042C4036091}"/>
                  </a:ext>
                </a:extLst>
              </p:cNvPr>
              <p:cNvSpPr/>
              <p:nvPr/>
            </p:nvSpPr>
            <p:spPr>
              <a:xfrm>
                <a:off x="533401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4" name="Rectangle 373">
                <a:extLst>
                  <a:ext uri="{FF2B5EF4-FFF2-40B4-BE49-F238E27FC236}">
                    <a16:creationId xmlns:a16="http://schemas.microsoft.com/office/drawing/2014/main" id="{466D3855-FD63-41B9-9519-09E9DD8FDEA8}"/>
                  </a:ext>
                </a:extLst>
              </p:cNvPr>
              <p:cNvSpPr/>
              <p:nvPr/>
            </p:nvSpPr>
            <p:spPr>
              <a:xfrm>
                <a:off x="548641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5" name="Rectangle 374">
                <a:extLst>
                  <a:ext uri="{FF2B5EF4-FFF2-40B4-BE49-F238E27FC236}">
                    <a16:creationId xmlns:a16="http://schemas.microsoft.com/office/drawing/2014/main" id="{01215EC7-0CAD-4E74-98A2-2A36BE4876B5}"/>
                  </a:ext>
                </a:extLst>
              </p:cNvPr>
              <p:cNvSpPr/>
              <p:nvPr/>
            </p:nvSpPr>
            <p:spPr>
              <a:xfrm>
                <a:off x="518161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6" name="Rectangle 375">
                <a:extLst>
                  <a:ext uri="{FF2B5EF4-FFF2-40B4-BE49-F238E27FC236}">
                    <a16:creationId xmlns:a16="http://schemas.microsoft.com/office/drawing/2014/main" id="{AEECC83C-1A45-4A8C-AA82-7028799E1ED2}"/>
                  </a:ext>
                </a:extLst>
              </p:cNvPr>
              <p:cNvSpPr/>
              <p:nvPr/>
            </p:nvSpPr>
            <p:spPr>
              <a:xfrm>
                <a:off x="533401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7" name="Rectangle 376">
                <a:extLst>
                  <a:ext uri="{FF2B5EF4-FFF2-40B4-BE49-F238E27FC236}">
                    <a16:creationId xmlns:a16="http://schemas.microsoft.com/office/drawing/2014/main" id="{8B74D269-E7F2-40E4-8F2C-795175B72632}"/>
                  </a:ext>
                </a:extLst>
              </p:cNvPr>
              <p:cNvSpPr/>
              <p:nvPr/>
            </p:nvSpPr>
            <p:spPr>
              <a:xfrm>
                <a:off x="548641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 name="Rectangle 377">
                <a:extLst>
                  <a:ext uri="{FF2B5EF4-FFF2-40B4-BE49-F238E27FC236}">
                    <a16:creationId xmlns:a16="http://schemas.microsoft.com/office/drawing/2014/main" id="{B52B3601-F894-4AED-A198-DBF0528B567A}"/>
                  </a:ext>
                </a:extLst>
              </p:cNvPr>
              <p:cNvSpPr/>
              <p:nvPr/>
            </p:nvSpPr>
            <p:spPr>
              <a:xfrm>
                <a:off x="4724407"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 name="Rectangle 378">
                <a:extLst>
                  <a:ext uri="{FF2B5EF4-FFF2-40B4-BE49-F238E27FC236}">
                    <a16:creationId xmlns:a16="http://schemas.microsoft.com/office/drawing/2014/main" id="{2913543D-5D81-465E-988C-D924F8A15B65}"/>
                  </a:ext>
                </a:extLst>
              </p:cNvPr>
              <p:cNvSpPr/>
              <p:nvPr/>
            </p:nvSpPr>
            <p:spPr>
              <a:xfrm>
                <a:off x="4876808"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0" name="Rectangle 379">
                <a:extLst>
                  <a:ext uri="{FF2B5EF4-FFF2-40B4-BE49-F238E27FC236}">
                    <a16:creationId xmlns:a16="http://schemas.microsoft.com/office/drawing/2014/main" id="{81841AAF-C3CE-452E-B5BF-3F307A85CDDE}"/>
                  </a:ext>
                </a:extLst>
              </p:cNvPr>
              <p:cNvSpPr/>
              <p:nvPr/>
            </p:nvSpPr>
            <p:spPr>
              <a:xfrm>
                <a:off x="5029209"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Rectangle 380">
                <a:extLst>
                  <a:ext uri="{FF2B5EF4-FFF2-40B4-BE49-F238E27FC236}">
                    <a16:creationId xmlns:a16="http://schemas.microsoft.com/office/drawing/2014/main" id="{35FC4049-5DCB-4003-8AD0-F50E92923F8F}"/>
                  </a:ext>
                </a:extLst>
              </p:cNvPr>
              <p:cNvSpPr/>
              <p:nvPr/>
            </p:nvSpPr>
            <p:spPr>
              <a:xfrm>
                <a:off x="4724407"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Rectangle 381">
                <a:extLst>
                  <a:ext uri="{FF2B5EF4-FFF2-40B4-BE49-F238E27FC236}">
                    <a16:creationId xmlns:a16="http://schemas.microsoft.com/office/drawing/2014/main" id="{77F25762-4FB2-49F5-BC8B-365DEAC615FE}"/>
                  </a:ext>
                </a:extLst>
              </p:cNvPr>
              <p:cNvSpPr/>
              <p:nvPr/>
            </p:nvSpPr>
            <p:spPr>
              <a:xfrm>
                <a:off x="4876808"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3" name="Rectangle 382">
                <a:extLst>
                  <a:ext uri="{FF2B5EF4-FFF2-40B4-BE49-F238E27FC236}">
                    <a16:creationId xmlns:a16="http://schemas.microsoft.com/office/drawing/2014/main" id="{20A7CFD2-F210-4538-8CD9-29D10889E348}"/>
                  </a:ext>
                </a:extLst>
              </p:cNvPr>
              <p:cNvSpPr/>
              <p:nvPr/>
            </p:nvSpPr>
            <p:spPr>
              <a:xfrm>
                <a:off x="5029209"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4" name="Rectangle 383">
                <a:extLst>
                  <a:ext uri="{FF2B5EF4-FFF2-40B4-BE49-F238E27FC236}">
                    <a16:creationId xmlns:a16="http://schemas.microsoft.com/office/drawing/2014/main" id="{F02925B5-0885-40B0-BEE2-427C9CB35732}"/>
                  </a:ext>
                </a:extLst>
              </p:cNvPr>
              <p:cNvSpPr/>
              <p:nvPr/>
            </p:nvSpPr>
            <p:spPr>
              <a:xfrm>
                <a:off x="4724407"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5" name="Rectangle 384">
                <a:extLst>
                  <a:ext uri="{FF2B5EF4-FFF2-40B4-BE49-F238E27FC236}">
                    <a16:creationId xmlns:a16="http://schemas.microsoft.com/office/drawing/2014/main" id="{E28D897D-0AF3-4A4C-B714-3C249E3DB2AF}"/>
                  </a:ext>
                </a:extLst>
              </p:cNvPr>
              <p:cNvSpPr/>
              <p:nvPr/>
            </p:nvSpPr>
            <p:spPr>
              <a:xfrm>
                <a:off x="4876808"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6" name="Rectangle 385">
                <a:extLst>
                  <a:ext uri="{FF2B5EF4-FFF2-40B4-BE49-F238E27FC236}">
                    <a16:creationId xmlns:a16="http://schemas.microsoft.com/office/drawing/2014/main" id="{A815F261-BEC0-43AD-8ED3-572E2446596C}"/>
                  </a:ext>
                </a:extLst>
              </p:cNvPr>
              <p:cNvSpPr/>
              <p:nvPr/>
            </p:nvSpPr>
            <p:spPr>
              <a:xfrm>
                <a:off x="5029209"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7" name="Rectangle 386">
                <a:extLst>
                  <a:ext uri="{FF2B5EF4-FFF2-40B4-BE49-F238E27FC236}">
                    <a16:creationId xmlns:a16="http://schemas.microsoft.com/office/drawing/2014/main" id="{0131C7E8-95F9-4255-8C24-ECCEE7EB262B}"/>
                  </a:ext>
                </a:extLst>
              </p:cNvPr>
              <p:cNvSpPr/>
              <p:nvPr/>
            </p:nvSpPr>
            <p:spPr>
              <a:xfrm>
                <a:off x="4724407"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8" name="Rectangle 387">
                <a:extLst>
                  <a:ext uri="{FF2B5EF4-FFF2-40B4-BE49-F238E27FC236}">
                    <a16:creationId xmlns:a16="http://schemas.microsoft.com/office/drawing/2014/main" id="{8CEEFAE5-8A73-44A3-889C-43CC9CBB1D2A}"/>
                  </a:ext>
                </a:extLst>
              </p:cNvPr>
              <p:cNvSpPr/>
              <p:nvPr/>
            </p:nvSpPr>
            <p:spPr>
              <a:xfrm>
                <a:off x="4876808"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 name="Rectangle 388">
                <a:extLst>
                  <a:ext uri="{FF2B5EF4-FFF2-40B4-BE49-F238E27FC236}">
                    <a16:creationId xmlns:a16="http://schemas.microsoft.com/office/drawing/2014/main" id="{341AB2C9-A0A6-47F9-83E6-DC0F607FDF45}"/>
                  </a:ext>
                </a:extLst>
              </p:cNvPr>
              <p:cNvSpPr/>
              <p:nvPr/>
            </p:nvSpPr>
            <p:spPr>
              <a:xfrm>
                <a:off x="5029209"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0" name="Rectangle 389">
                <a:extLst>
                  <a:ext uri="{FF2B5EF4-FFF2-40B4-BE49-F238E27FC236}">
                    <a16:creationId xmlns:a16="http://schemas.microsoft.com/office/drawing/2014/main" id="{894A3A75-D429-479F-9A03-53B886CAA869}"/>
                  </a:ext>
                </a:extLst>
              </p:cNvPr>
              <p:cNvSpPr/>
              <p:nvPr/>
            </p:nvSpPr>
            <p:spPr>
              <a:xfrm>
                <a:off x="4724407"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1" name="Rectangle 390">
                <a:extLst>
                  <a:ext uri="{FF2B5EF4-FFF2-40B4-BE49-F238E27FC236}">
                    <a16:creationId xmlns:a16="http://schemas.microsoft.com/office/drawing/2014/main" id="{053254EB-1A15-4D72-AFFD-337D99D06F12}"/>
                  </a:ext>
                </a:extLst>
              </p:cNvPr>
              <p:cNvSpPr/>
              <p:nvPr/>
            </p:nvSpPr>
            <p:spPr>
              <a:xfrm>
                <a:off x="4876808"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2" name="Rectangle 391">
                <a:extLst>
                  <a:ext uri="{FF2B5EF4-FFF2-40B4-BE49-F238E27FC236}">
                    <a16:creationId xmlns:a16="http://schemas.microsoft.com/office/drawing/2014/main" id="{9858197D-A457-4384-90A0-920532CE21F0}"/>
                  </a:ext>
                </a:extLst>
              </p:cNvPr>
              <p:cNvSpPr/>
              <p:nvPr/>
            </p:nvSpPr>
            <p:spPr>
              <a:xfrm>
                <a:off x="5029209"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3" name="Rectangle 392">
                <a:extLst>
                  <a:ext uri="{FF2B5EF4-FFF2-40B4-BE49-F238E27FC236}">
                    <a16:creationId xmlns:a16="http://schemas.microsoft.com/office/drawing/2014/main" id="{B99CC9C0-9672-41A3-AFEE-96A2E1D53B80}"/>
                  </a:ext>
                </a:extLst>
              </p:cNvPr>
              <p:cNvSpPr/>
              <p:nvPr/>
            </p:nvSpPr>
            <p:spPr>
              <a:xfrm>
                <a:off x="4267203"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4" name="Rectangle 393">
                <a:extLst>
                  <a:ext uri="{FF2B5EF4-FFF2-40B4-BE49-F238E27FC236}">
                    <a16:creationId xmlns:a16="http://schemas.microsoft.com/office/drawing/2014/main" id="{72063B72-EE73-4B41-85E3-6DE8E216D816}"/>
                  </a:ext>
                </a:extLst>
              </p:cNvPr>
              <p:cNvSpPr/>
              <p:nvPr/>
            </p:nvSpPr>
            <p:spPr>
              <a:xfrm>
                <a:off x="4419604"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5" name="Rectangle 394">
                <a:extLst>
                  <a:ext uri="{FF2B5EF4-FFF2-40B4-BE49-F238E27FC236}">
                    <a16:creationId xmlns:a16="http://schemas.microsoft.com/office/drawing/2014/main" id="{5061AA07-EE3D-427E-9316-7B9767876614}"/>
                  </a:ext>
                </a:extLst>
              </p:cNvPr>
              <p:cNvSpPr/>
              <p:nvPr/>
            </p:nvSpPr>
            <p:spPr>
              <a:xfrm>
                <a:off x="4572005"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6" name="Rectangle 395">
                <a:extLst>
                  <a:ext uri="{FF2B5EF4-FFF2-40B4-BE49-F238E27FC236}">
                    <a16:creationId xmlns:a16="http://schemas.microsoft.com/office/drawing/2014/main" id="{AB138830-42D3-40E5-8CBD-7AE7F55555D4}"/>
                  </a:ext>
                </a:extLst>
              </p:cNvPr>
              <p:cNvSpPr/>
              <p:nvPr/>
            </p:nvSpPr>
            <p:spPr>
              <a:xfrm>
                <a:off x="4267203"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7" name="Rectangle 396">
                <a:extLst>
                  <a:ext uri="{FF2B5EF4-FFF2-40B4-BE49-F238E27FC236}">
                    <a16:creationId xmlns:a16="http://schemas.microsoft.com/office/drawing/2014/main" id="{DFCC8C23-7680-4B5D-B542-DF756780BB08}"/>
                  </a:ext>
                </a:extLst>
              </p:cNvPr>
              <p:cNvSpPr/>
              <p:nvPr/>
            </p:nvSpPr>
            <p:spPr>
              <a:xfrm>
                <a:off x="4419604"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8" name="Rectangle 397">
                <a:extLst>
                  <a:ext uri="{FF2B5EF4-FFF2-40B4-BE49-F238E27FC236}">
                    <a16:creationId xmlns:a16="http://schemas.microsoft.com/office/drawing/2014/main" id="{6779698E-343E-4DFE-ADDD-63AC30A1B7EF}"/>
                  </a:ext>
                </a:extLst>
              </p:cNvPr>
              <p:cNvSpPr/>
              <p:nvPr/>
            </p:nvSpPr>
            <p:spPr>
              <a:xfrm>
                <a:off x="4572005"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9" name="Rectangle 398">
                <a:extLst>
                  <a:ext uri="{FF2B5EF4-FFF2-40B4-BE49-F238E27FC236}">
                    <a16:creationId xmlns:a16="http://schemas.microsoft.com/office/drawing/2014/main" id="{B4A02CF5-C08A-452F-ADE3-4AA33BBBA1D7}"/>
                  </a:ext>
                </a:extLst>
              </p:cNvPr>
              <p:cNvSpPr/>
              <p:nvPr/>
            </p:nvSpPr>
            <p:spPr>
              <a:xfrm>
                <a:off x="4267203"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0" name="Rectangle 399">
                <a:extLst>
                  <a:ext uri="{FF2B5EF4-FFF2-40B4-BE49-F238E27FC236}">
                    <a16:creationId xmlns:a16="http://schemas.microsoft.com/office/drawing/2014/main" id="{DD90C526-320A-4E62-9C92-358999E71764}"/>
                  </a:ext>
                </a:extLst>
              </p:cNvPr>
              <p:cNvSpPr/>
              <p:nvPr/>
            </p:nvSpPr>
            <p:spPr>
              <a:xfrm>
                <a:off x="4419604"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1" name="Rectangle 400">
                <a:extLst>
                  <a:ext uri="{FF2B5EF4-FFF2-40B4-BE49-F238E27FC236}">
                    <a16:creationId xmlns:a16="http://schemas.microsoft.com/office/drawing/2014/main" id="{6BCCE41E-941E-41BD-9975-1BA09E973236}"/>
                  </a:ext>
                </a:extLst>
              </p:cNvPr>
              <p:cNvSpPr/>
              <p:nvPr/>
            </p:nvSpPr>
            <p:spPr>
              <a:xfrm>
                <a:off x="4572005"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2" name="Rectangle 401">
                <a:extLst>
                  <a:ext uri="{FF2B5EF4-FFF2-40B4-BE49-F238E27FC236}">
                    <a16:creationId xmlns:a16="http://schemas.microsoft.com/office/drawing/2014/main" id="{9EC85836-696D-466B-9712-4FD5A9E1B642}"/>
                  </a:ext>
                </a:extLst>
              </p:cNvPr>
              <p:cNvSpPr/>
              <p:nvPr/>
            </p:nvSpPr>
            <p:spPr>
              <a:xfrm>
                <a:off x="4267203"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3" name="Rectangle 402">
                <a:extLst>
                  <a:ext uri="{FF2B5EF4-FFF2-40B4-BE49-F238E27FC236}">
                    <a16:creationId xmlns:a16="http://schemas.microsoft.com/office/drawing/2014/main" id="{5334E25A-5F0D-4231-ACEF-35EAAA91C6A1}"/>
                  </a:ext>
                </a:extLst>
              </p:cNvPr>
              <p:cNvSpPr/>
              <p:nvPr/>
            </p:nvSpPr>
            <p:spPr>
              <a:xfrm>
                <a:off x="4419604"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4" name="Rectangle 403">
                <a:extLst>
                  <a:ext uri="{FF2B5EF4-FFF2-40B4-BE49-F238E27FC236}">
                    <a16:creationId xmlns:a16="http://schemas.microsoft.com/office/drawing/2014/main" id="{13B34D7F-E93E-43D0-B192-E2895279B0E7}"/>
                  </a:ext>
                </a:extLst>
              </p:cNvPr>
              <p:cNvSpPr/>
              <p:nvPr/>
            </p:nvSpPr>
            <p:spPr>
              <a:xfrm>
                <a:off x="4572005"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5" name="Rectangle 404">
                <a:extLst>
                  <a:ext uri="{FF2B5EF4-FFF2-40B4-BE49-F238E27FC236}">
                    <a16:creationId xmlns:a16="http://schemas.microsoft.com/office/drawing/2014/main" id="{34B471F3-01D1-4875-A095-EE6340532256}"/>
                  </a:ext>
                </a:extLst>
              </p:cNvPr>
              <p:cNvSpPr/>
              <p:nvPr/>
            </p:nvSpPr>
            <p:spPr>
              <a:xfrm>
                <a:off x="4267203"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6" name="Rectangle 405">
                <a:extLst>
                  <a:ext uri="{FF2B5EF4-FFF2-40B4-BE49-F238E27FC236}">
                    <a16:creationId xmlns:a16="http://schemas.microsoft.com/office/drawing/2014/main" id="{CD268822-D422-445E-97FE-3AF5C8B86FF0}"/>
                  </a:ext>
                </a:extLst>
              </p:cNvPr>
              <p:cNvSpPr/>
              <p:nvPr/>
            </p:nvSpPr>
            <p:spPr>
              <a:xfrm>
                <a:off x="4419604"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7" name="Rectangle 406">
                <a:extLst>
                  <a:ext uri="{FF2B5EF4-FFF2-40B4-BE49-F238E27FC236}">
                    <a16:creationId xmlns:a16="http://schemas.microsoft.com/office/drawing/2014/main" id="{24B1FDFE-3F27-4D43-9396-49DDEFF06B41}"/>
                  </a:ext>
                </a:extLst>
              </p:cNvPr>
              <p:cNvSpPr/>
              <p:nvPr/>
            </p:nvSpPr>
            <p:spPr>
              <a:xfrm>
                <a:off x="4572005"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8" name="Rectangle 407">
                <a:extLst>
                  <a:ext uri="{FF2B5EF4-FFF2-40B4-BE49-F238E27FC236}">
                    <a16:creationId xmlns:a16="http://schemas.microsoft.com/office/drawing/2014/main" id="{8AC0EE1F-9352-4C82-B501-C6F0200428CF}"/>
                  </a:ext>
                </a:extLst>
              </p:cNvPr>
              <p:cNvSpPr/>
              <p:nvPr/>
            </p:nvSpPr>
            <p:spPr>
              <a:xfrm>
                <a:off x="3810000"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 name="Rectangle 408">
                <a:extLst>
                  <a:ext uri="{FF2B5EF4-FFF2-40B4-BE49-F238E27FC236}">
                    <a16:creationId xmlns:a16="http://schemas.microsoft.com/office/drawing/2014/main" id="{46908724-8FCE-4E00-B16F-8FEAD0E61643}"/>
                  </a:ext>
                </a:extLst>
              </p:cNvPr>
              <p:cNvSpPr/>
              <p:nvPr/>
            </p:nvSpPr>
            <p:spPr>
              <a:xfrm>
                <a:off x="3962401"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 name="Rectangle 409">
                <a:extLst>
                  <a:ext uri="{FF2B5EF4-FFF2-40B4-BE49-F238E27FC236}">
                    <a16:creationId xmlns:a16="http://schemas.microsoft.com/office/drawing/2014/main" id="{8B866731-FCEC-46C1-B646-BF6016153EF2}"/>
                  </a:ext>
                </a:extLst>
              </p:cNvPr>
              <p:cNvSpPr/>
              <p:nvPr/>
            </p:nvSpPr>
            <p:spPr>
              <a:xfrm>
                <a:off x="4114802" y="106648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 name="Rectangle 410">
                <a:extLst>
                  <a:ext uri="{FF2B5EF4-FFF2-40B4-BE49-F238E27FC236}">
                    <a16:creationId xmlns:a16="http://schemas.microsoft.com/office/drawing/2014/main" id="{53B1D3EF-1EF3-46AF-B56E-3D8F97984965}"/>
                  </a:ext>
                </a:extLst>
              </p:cNvPr>
              <p:cNvSpPr/>
              <p:nvPr/>
            </p:nvSpPr>
            <p:spPr>
              <a:xfrm>
                <a:off x="3810000"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2" name="Rectangle 411">
                <a:extLst>
                  <a:ext uri="{FF2B5EF4-FFF2-40B4-BE49-F238E27FC236}">
                    <a16:creationId xmlns:a16="http://schemas.microsoft.com/office/drawing/2014/main" id="{3F34CC81-B167-4B3D-872C-FC1D556D7B87}"/>
                  </a:ext>
                </a:extLst>
              </p:cNvPr>
              <p:cNvSpPr/>
              <p:nvPr/>
            </p:nvSpPr>
            <p:spPr>
              <a:xfrm>
                <a:off x="3962401"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3" name="Rectangle 412">
                <a:extLst>
                  <a:ext uri="{FF2B5EF4-FFF2-40B4-BE49-F238E27FC236}">
                    <a16:creationId xmlns:a16="http://schemas.microsoft.com/office/drawing/2014/main" id="{807A45F7-A07C-4DCE-927A-EAA9737C2F9D}"/>
                  </a:ext>
                </a:extLst>
              </p:cNvPr>
              <p:cNvSpPr/>
              <p:nvPr/>
            </p:nvSpPr>
            <p:spPr>
              <a:xfrm>
                <a:off x="4114802" y="1218860"/>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4" name="Rectangle 413">
                <a:extLst>
                  <a:ext uri="{FF2B5EF4-FFF2-40B4-BE49-F238E27FC236}">
                    <a16:creationId xmlns:a16="http://schemas.microsoft.com/office/drawing/2014/main" id="{A4F54832-BDB1-401B-9A8D-D88165C829DC}"/>
                  </a:ext>
                </a:extLst>
              </p:cNvPr>
              <p:cNvSpPr/>
              <p:nvPr/>
            </p:nvSpPr>
            <p:spPr>
              <a:xfrm>
                <a:off x="3810000"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5" name="Rectangle 414">
                <a:extLst>
                  <a:ext uri="{FF2B5EF4-FFF2-40B4-BE49-F238E27FC236}">
                    <a16:creationId xmlns:a16="http://schemas.microsoft.com/office/drawing/2014/main" id="{744A8983-765E-41FB-B428-C576C4A2BB58}"/>
                  </a:ext>
                </a:extLst>
              </p:cNvPr>
              <p:cNvSpPr/>
              <p:nvPr/>
            </p:nvSpPr>
            <p:spPr>
              <a:xfrm>
                <a:off x="3962401"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6" name="Rectangle 415">
                <a:extLst>
                  <a:ext uri="{FF2B5EF4-FFF2-40B4-BE49-F238E27FC236}">
                    <a16:creationId xmlns:a16="http://schemas.microsoft.com/office/drawing/2014/main" id="{6AB45E22-1F5C-4DE9-A06B-33682ED70798}"/>
                  </a:ext>
                </a:extLst>
              </p:cNvPr>
              <p:cNvSpPr/>
              <p:nvPr/>
            </p:nvSpPr>
            <p:spPr>
              <a:xfrm>
                <a:off x="4114802" y="1371237"/>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7" name="Rectangle 416">
                <a:extLst>
                  <a:ext uri="{FF2B5EF4-FFF2-40B4-BE49-F238E27FC236}">
                    <a16:creationId xmlns:a16="http://schemas.microsoft.com/office/drawing/2014/main" id="{4A73A5AE-6E4B-4232-BEAD-F728F78FEBF1}"/>
                  </a:ext>
                </a:extLst>
              </p:cNvPr>
              <p:cNvSpPr/>
              <p:nvPr/>
            </p:nvSpPr>
            <p:spPr>
              <a:xfrm>
                <a:off x="3810000"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8" name="Rectangle 417">
                <a:extLst>
                  <a:ext uri="{FF2B5EF4-FFF2-40B4-BE49-F238E27FC236}">
                    <a16:creationId xmlns:a16="http://schemas.microsoft.com/office/drawing/2014/main" id="{D8339150-9F94-4987-813C-0225CFB5D16D}"/>
                  </a:ext>
                </a:extLst>
              </p:cNvPr>
              <p:cNvSpPr/>
              <p:nvPr/>
            </p:nvSpPr>
            <p:spPr>
              <a:xfrm>
                <a:off x="3962401"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 name="Rectangle 418">
                <a:extLst>
                  <a:ext uri="{FF2B5EF4-FFF2-40B4-BE49-F238E27FC236}">
                    <a16:creationId xmlns:a16="http://schemas.microsoft.com/office/drawing/2014/main" id="{C1F6C273-2791-4A0E-8000-560EF9C70526}"/>
                  </a:ext>
                </a:extLst>
              </p:cNvPr>
              <p:cNvSpPr/>
              <p:nvPr/>
            </p:nvSpPr>
            <p:spPr>
              <a:xfrm>
                <a:off x="4114802" y="1523615"/>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0" name="Rectangle 419">
                <a:extLst>
                  <a:ext uri="{FF2B5EF4-FFF2-40B4-BE49-F238E27FC236}">
                    <a16:creationId xmlns:a16="http://schemas.microsoft.com/office/drawing/2014/main" id="{19FC2A6C-36A8-417D-8C83-61D7F22A856D}"/>
                  </a:ext>
                </a:extLst>
              </p:cNvPr>
              <p:cNvSpPr/>
              <p:nvPr/>
            </p:nvSpPr>
            <p:spPr>
              <a:xfrm>
                <a:off x="3810000"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1" name="Rectangle 420">
                <a:extLst>
                  <a:ext uri="{FF2B5EF4-FFF2-40B4-BE49-F238E27FC236}">
                    <a16:creationId xmlns:a16="http://schemas.microsoft.com/office/drawing/2014/main" id="{A219002C-913B-4EB8-AA25-216B720804FD}"/>
                  </a:ext>
                </a:extLst>
              </p:cNvPr>
              <p:cNvSpPr/>
              <p:nvPr/>
            </p:nvSpPr>
            <p:spPr>
              <a:xfrm>
                <a:off x="3962401"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2" name="Rectangle 421">
                <a:extLst>
                  <a:ext uri="{FF2B5EF4-FFF2-40B4-BE49-F238E27FC236}">
                    <a16:creationId xmlns:a16="http://schemas.microsoft.com/office/drawing/2014/main" id="{B1D06E0F-2BDE-470E-B223-F0E30675F751}"/>
                  </a:ext>
                </a:extLst>
              </p:cNvPr>
              <p:cNvSpPr/>
              <p:nvPr/>
            </p:nvSpPr>
            <p:spPr>
              <a:xfrm>
                <a:off x="4114802" y="1675992"/>
                <a:ext cx="152401" cy="15237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57350" name="Picture 6" descr="https://encrypted-tbn0.gstatic.com/images?q=tbn:ANd9GcTlh695_K8VdFoM6kXDAoOpuEOZko5LUAUgAWj7VYYq0hvOf-1hlg">
            <a:extLst>
              <a:ext uri="{FF2B5EF4-FFF2-40B4-BE49-F238E27FC236}">
                <a16:creationId xmlns:a16="http://schemas.microsoft.com/office/drawing/2014/main" id="{9C217010-587C-4D75-8867-3CD7DE46D98B}"/>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09800" y="16002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6" descr="https://encrypted-tbn0.gstatic.com/images?q=tbn:ANd9GcTlh695_K8VdFoM6kXDAoOpuEOZko5LUAUgAWj7VYYq0hvOf-1hlg">
            <a:extLst>
              <a:ext uri="{FF2B5EF4-FFF2-40B4-BE49-F238E27FC236}">
                <a16:creationId xmlns:a16="http://schemas.microsoft.com/office/drawing/2014/main" id="{8BB7CB32-93AB-419A-BE0E-CF9E8F74BFB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67200" y="1828800"/>
            <a:ext cx="381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 name="TextBox 423">
            <a:extLst>
              <a:ext uri="{FF2B5EF4-FFF2-40B4-BE49-F238E27FC236}">
                <a16:creationId xmlns:a16="http://schemas.microsoft.com/office/drawing/2014/main" id="{54A957BD-BB21-411D-A67B-3668F30AF0A2}"/>
              </a:ext>
            </a:extLst>
          </p:cNvPr>
          <p:cNvSpPr txBox="1">
            <a:spLocks noChangeArrowheads="1"/>
          </p:cNvSpPr>
          <p:nvPr/>
        </p:nvSpPr>
        <p:spPr bwMode="auto">
          <a:xfrm>
            <a:off x="4876799" y="2590800"/>
            <a:ext cx="70156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010101101110</a:t>
            </a:r>
          </a:p>
        </p:txBody>
      </p:sp>
      <p:grpSp>
        <p:nvGrpSpPr>
          <p:cNvPr id="9" name="Group 428">
            <a:extLst>
              <a:ext uri="{FF2B5EF4-FFF2-40B4-BE49-F238E27FC236}">
                <a16:creationId xmlns:a16="http://schemas.microsoft.com/office/drawing/2014/main" id="{88A743A6-1F91-446B-A2B1-1A335908B287}"/>
              </a:ext>
            </a:extLst>
          </p:cNvPr>
          <p:cNvGrpSpPr>
            <a:grpSpLocks/>
          </p:cNvGrpSpPr>
          <p:nvPr/>
        </p:nvGrpSpPr>
        <p:grpSpPr bwMode="auto">
          <a:xfrm>
            <a:off x="6629400" y="1981200"/>
            <a:ext cx="1066800" cy="1066800"/>
            <a:chOff x="7391400" y="3276600"/>
            <a:chExt cx="1066800" cy="1066800"/>
          </a:xfrm>
        </p:grpSpPr>
        <p:sp>
          <p:nvSpPr>
            <p:cNvPr id="425" name="Arc 424">
              <a:extLst>
                <a:ext uri="{FF2B5EF4-FFF2-40B4-BE49-F238E27FC236}">
                  <a16:creationId xmlns:a16="http://schemas.microsoft.com/office/drawing/2014/main" id="{7BFF53AE-9E30-4DDE-AECB-6659B8F34BB7}"/>
                </a:ext>
              </a:extLst>
            </p:cNvPr>
            <p:cNvSpPr/>
            <p:nvPr/>
          </p:nvSpPr>
          <p:spPr>
            <a:xfrm>
              <a:off x="7391400" y="3276600"/>
              <a:ext cx="533400" cy="457200"/>
            </a:xfrm>
            <a:prstGeom prst="arc">
              <a:avLst>
                <a:gd name="adj1" fmla="val 11598054"/>
                <a:gd name="adj2" fmla="val 160506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6" name="Arc 425">
              <a:extLst>
                <a:ext uri="{FF2B5EF4-FFF2-40B4-BE49-F238E27FC236}">
                  <a16:creationId xmlns:a16="http://schemas.microsoft.com/office/drawing/2014/main" id="{D8C16D3D-F5F0-4C37-BB16-0929E25297D7}"/>
                </a:ext>
              </a:extLst>
            </p:cNvPr>
            <p:cNvSpPr/>
            <p:nvPr/>
          </p:nvSpPr>
          <p:spPr>
            <a:xfrm>
              <a:off x="7391400" y="3352800"/>
              <a:ext cx="838200" cy="685800"/>
            </a:xfrm>
            <a:prstGeom prst="arc">
              <a:avLst>
                <a:gd name="adj1" fmla="val 11598054"/>
                <a:gd name="adj2" fmla="val 160506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8" name="Arc 427">
              <a:extLst>
                <a:ext uri="{FF2B5EF4-FFF2-40B4-BE49-F238E27FC236}">
                  <a16:creationId xmlns:a16="http://schemas.microsoft.com/office/drawing/2014/main" id="{9B64F35D-1DE9-464E-B62D-76C5F36C539F}"/>
                </a:ext>
              </a:extLst>
            </p:cNvPr>
            <p:cNvSpPr/>
            <p:nvPr/>
          </p:nvSpPr>
          <p:spPr>
            <a:xfrm>
              <a:off x="7391400" y="3429000"/>
              <a:ext cx="1066800" cy="914400"/>
            </a:xfrm>
            <a:prstGeom prst="arc">
              <a:avLst>
                <a:gd name="adj1" fmla="val 11598054"/>
                <a:gd name="adj2" fmla="val 1605062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30" name="TextBox 429">
            <a:extLst>
              <a:ext uri="{FF2B5EF4-FFF2-40B4-BE49-F238E27FC236}">
                <a16:creationId xmlns:a16="http://schemas.microsoft.com/office/drawing/2014/main" id="{A2869284-B538-439B-B2E6-CA204B766514}"/>
              </a:ext>
            </a:extLst>
          </p:cNvPr>
          <p:cNvSpPr txBox="1">
            <a:spLocks noChangeArrowheads="1"/>
          </p:cNvSpPr>
          <p:nvPr/>
        </p:nvSpPr>
        <p:spPr bwMode="auto">
          <a:xfrm rot="-1017400">
            <a:off x="7194550" y="2401888"/>
            <a:ext cx="952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010101101110</a:t>
            </a:r>
          </a:p>
        </p:txBody>
      </p:sp>
      <p:cxnSp>
        <p:nvCxnSpPr>
          <p:cNvPr id="433" name="Straight Arrow Connector 432">
            <a:extLst>
              <a:ext uri="{FF2B5EF4-FFF2-40B4-BE49-F238E27FC236}">
                <a16:creationId xmlns:a16="http://schemas.microsoft.com/office/drawing/2014/main" id="{D19F5C64-13A7-4FFF-AB79-C0887E0081DB}"/>
              </a:ext>
            </a:extLst>
          </p:cNvPr>
          <p:cNvCxnSpPr/>
          <p:nvPr/>
        </p:nvCxnSpPr>
        <p:spPr>
          <a:xfrm>
            <a:off x="7620000" y="4648200"/>
            <a:ext cx="381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9394" name="Picture 2" descr="Image">
            <a:extLst>
              <a:ext uri="{FF2B5EF4-FFF2-40B4-BE49-F238E27FC236}">
                <a16:creationId xmlns:a16="http://schemas.microsoft.com/office/drawing/2014/main" id="{FA5AD420-A76C-4017-820D-E8CE45493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989638"/>
            <a:ext cx="533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Box 37">
            <a:extLst>
              <a:ext uri="{FF2B5EF4-FFF2-40B4-BE49-F238E27FC236}">
                <a16:creationId xmlns:a16="http://schemas.microsoft.com/office/drawing/2014/main" id="{0BD49B45-3E7C-496D-9DF6-B4ADD2DF2F48}"/>
              </a:ext>
            </a:extLst>
          </p:cNvPr>
          <p:cNvSpPr txBox="1">
            <a:spLocks noChangeArrowheads="1"/>
          </p:cNvSpPr>
          <p:nvPr/>
        </p:nvSpPr>
        <p:spPr bwMode="auto">
          <a:xfrm>
            <a:off x="0" y="1066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200" dirty="0">
                <a:solidFill>
                  <a:srgbClr val="0B3D91"/>
                </a:solidFill>
                <a:latin typeface="Calibri" panose="020F0502020204030204" pitchFamily="34" charset="0"/>
              </a:rPr>
              <a:t>Flight Software </a:t>
            </a:r>
            <a:r>
              <a:rPr lang="en-US" altLang="en-US" sz="2200" i="1" dirty="0">
                <a:solidFill>
                  <a:srgbClr val="0B3D91"/>
                </a:solidFill>
                <a:latin typeface="Calibri" panose="020F0502020204030204" pitchFamily="34" charset="0"/>
              </a:rPr>
              <a:t>– make sure everything can talk and respond to commands</a:t>
            </a:r>
          </a:p>
        </p:txBody>
      </p:sp>
      <p:sp>
        <p:nvSpPr>
          <p:cNvPr id="107" name="TextBox 106">
            <a:extLst>
              <a:ext uri="{FF2B5EF4-FFF2-40B4-BE49-F238E27FC236}">
                <a16:creationId xmlns:a16="http://schemas.microsoft.com/office/drawing/2014/main" id="{714B359A-51E7-4D5C-84E4-0457EB0831D9}"/>
              </a:ext>
            </a:extLst>
          </p:cNvPr>
          <p:cNvSpPr txBox="1">
            <a:spLocks noChangeArrowheads="1"/>
          </p:cNvSpPr>
          <p:nvPr/>
        </p:nvSpPr>
        <p:spPr bwMode="auto">
          <a:xfrm>
            <a:off x="8028446" y="5509979"/>
            <a:ext cx="70156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010101101110</a:t>
            </a:r>
          </a:p>
        </p:txBody>
      </p:sp>
      <p:sp>
        <p:nvSpPr>
          <p:cNvPr id="98" name="Slide Number Placeholder 1">
            <a:extLst>
              <a:ext uri="{FF2B5EF4-FFF2-40B4-BE49-F238E27FC236}">
                <a16:creationId xmlns:a16="http://schemas.microsoft.com/office/drawing/2014/main" id="{83CEBCC3-B987-46F0-94C9-EA3DED5CF2A1}"/>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19</a:t>
            </a:fld>
            <a:endParaRPr lang="en-US" altLang="en-US" sz="1200" dirty="0"/>
          </a:p>
        </p:txBody>
      </p:sp>
      <p:sp>
        <p:nvSpPr>
          <p:cNvPr id="99" name="TextBox 10">
            <a:extLst>
              <a:ext uri="{FF2B5EF4-FFF2-40B4-BE49-F238E27FC236}">
                <a16:creationId xmlns:a16="http://schemas.microsoft.com/office/drawing/2014/main" id="{95323D24-BB77-4F8A-873F-841F904AC7C1}"/>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124496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0504-4391-42D8-B733-A0564F4ED013}"/>
              </a:ext>
            </a:extLst>
          </p:cNvPr>
          <p:cNvSpPr>
            <a:spLocks noGrp="1"/>
          </p:cNvSpPr>
          <p:nvPr>
            <p:ph type="title"/>
          </p:nvPr>
        </p:nvSpPr>
        <p:spPr>
          <a:xfrm>
            <a:off x="1074420" y="71756"/>
            <a:ext cx="7155180" cy="890479"/>
          </a:xfrm>
        </p:spPr>
        <p:txBody>
          <a:bodyPr/>
          <a:lstStyle/>
          <a:p>
            <a:r>
              <a:rPr lang="en-US" dirty="0"/>
              <a:t>Foreword</a:t>
            </a:r>
          </a:p>
        </p:txBody>
      </p:sp>
      <p:sp>
        <p:nvSpPr>
          <p:cNvPr id="3" name="Content Placeholder 2">
            <a:extLst>
              <a:ext uri="{FF2B5EF4-FFF2-40B4-BE49-F238E27FC236}">
                <a16:creationId xmlns:a16="http://schemas.microsoft.com/office/drawing/2014/main" id="{D92BA0A4-DF70-4878-A00B-B1F1A933F24E}"/>
              </a:ext>
            </a:extLst>
          </p:cNvPr>
          <p:cNvSpPr>
            <a:spLocks noGrp="1"/>
          </p:cNvSpPr>
          <p:nvPr>
            <p:ph idx="1"/>
          </p:nvPr>
        </p:nvSpPr>
        <p:spPr>
          <a:xfrm>
            <a:off x="152400" y="1168400"/>
            <a:ext cx="8763000" cy="5156200"/>
          </a:xfrm>
        </p:spPr>
        <p:txBody>
          <a:bodyPr>
            <a:normAutofit/>
          </a:bodyPr>
          <a:lstStyle/>
          <a:p>
            <a:r>
              <a:rPr lang="en-US" altLang="en-US" dirty="0"/>
              <a:t>This package describes the Thermal Design process used at the NASA Goddard Space Flight Center</a:t>
            </a:r>
          </a:p>
          <a:p>
            <a:endParaRPr lang="en-US" altLang="en-US" sz="1200" dirty="0"/>
          </a:p>
          <a:p>
            <a:r>
              <a:rPr lang="en-US" altLang="en-US" dirty="0"/>
              <a:t>A Thermal Analysis package can be found at ntrs.nasa.gov under the title “Thermal Modeling and Analysis”</a:t>
            </a:r>
          </a:p>
          <a:p>
            <a:endParaRPr lang="en-US" altLang="en-US" sz="1200" b="1" i="1" u="sng" dirty="0"/>
          </a:p>
          <a:p>
            <a:r>
              <a:rPr lang="en-US" altLang="en-US" b="1" i="1" u="sng" dirty="0"/>
              <a:t>Any reference to a particular vendor’s hardware or software should not be considered as an endorsement of any particular tool by NASA or the United States Government</a:t>
            </a:r>
          </a:p>
          <a:p>
            <a:endParaRPr lang="en-US" altLang="en-US" sz="1200" dirty="0"/>
          </a:p>
          <a:p>
            <a:r>
              <a:rPr lang="en-US" altLang="en-US" dirty="0"/>
              <a:t>The illustrations of hardware and/or software capabilities are meant to be informational and other products may have similar or superior capabilities</a:t>
            </a:r>
          </a:p>
        </p:txBody>
      </p:sp>
      <p:sp>
        <p:nvSpPr>
          <p:cNvPr id="6" name="Slide Number Placeholder 1">
            <a:extLst>
              <a:ext uri="{FF2B5EF4-FFF2-40B4-BE49-F238E27FC236}">
                <a16:creationId xmlns:a16="http://schemas.microsoft.com/office/drawing/2014/main" id="{FABFB3A4-860C-4468-8550-71A8471081E5}"/>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2</a:t>
            </a:fld>
            <a:endParaRPr lang="en-US" altLang="en-US" sz="1200" dirty="0"/>
          </a:p>
        </p:txBody>
      </p:sp>
    </p:spTree>
    <p:extLst>
      <p:ext uri="{BB962C8B-B14F-4D97-AF65-F5344CB8AC3E}">
        <p14:creationId xmlns:p14="http://schemas.microsoft.com/office/powerpoint/2010/main" val="190814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46">
            <a:extLst>
              <a:ext uri="{FF2B5EF4-FFF2-40B4-BE49-F238E27FC236}">
                <a16:creationId xmlns:a16="http://schemas.microsoft.com/office/drawing/2014/main" id="{7B5FA82A-8CC4-4C57-AE7B-1836D06AA7B2}"/>
              </a:ext>
            </a:extLst>
          </p:cNvPr>
          <p:cNvSpPr txBox="1">
            <a:spLocks noChangeArrowheads="1"/>
          </p:cNvSpPr>
          <p:nvPr/>
        </p:nvSpPr>
        <p:spPr bwMode="auto">
          <a:xfrm>
            <a:off x="0" y="42545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4300"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Hume Peabody</a:t>
            </a:r>
          </a:p>
          <a:p>
            <a:pPr algn="ctr" eaLnBrk="1" hangingPunct="1">
              <a:spcBef>
                <a:spcPct val="0"/>
              </a:spcBef>
              <a:buFontTx/>
              <a:buNone/>
            </a:pPr>
            <a:r>
              <a:rPr lang="en-US" altLang="en-US" sz="1800" b="1" i="1" dirty="0"/>
              <a:t>Staff Engineer</a:t>
            </a:r>
          </a:p>
          <a:p>
            <a:pPr algn="ctr" eaLnBrk="1" hangingPunct="1">
              <a:spcBef>
                <a:spcPct val="0"/>
              </a:spcBef>
              <a:buFontTx/>
              <a:buNone/>
            </a:pPr>
            <a:r>
              <a:rPr lang="en-US" altLang="en-US" sz="1800" b="1" i="1" dirty="0"/>
              <a:t>GSFC - Code 545</a:t>
            </a:r>
          </a:p>
          <a:p>
            <a:pPr algn="ctr" eaLnBrk="1" hangingPunct="1">
              <a:spcBef>
                <a:spcPct val="0"/>
              </a:spcBef>
              <a:buFontTx/>
              <a:buNone/>
            </a:pPr>
            <a:r>
              <a:rPr lang="en-US" altLang="en-US" sz="1800" b="1" i="1" dirty="0">
                <a:hlinkClick r:id="rId2"/>
              </a:rPr>
              <a:t>Hume.L.Peabody@nasa.gov</a:t>
            </a:r>
            <a:endParaRPr lang="en-US" altLang="en-US" sz="1800" b="1" i="1" dirty="0"/>
          </a:p>
          <a:p>
            <a:pPr algn="ctr" eaLnBrk="1" hangingPunct="1">
              <a:spcBef>
                <a:spcPct val="0"/>
              </a:spcBef>
              <a:buFontTx/>
              <a:buNone/>
            </a:pPr>
            <a:r>
              <a:rPr lang="en-US" altLang="en-US" sz="1800" b="1" i="1" dirty="0"/>
              <a:t>(301) 286-9141</a:t>
            </a:r>
          </a:p>
        </p:txBody>
      </p:sp>
      <p:sp>
        <p:nvSpPr>
          <p:cNvPr id="35843" name="TextBox 146">
            <a:extLst>
              <a:ext uri="{FF2B5EF4-FFF2-40B4-BE49-F238E27FC236}">
                <a16:creationId xmlns:a16="http://schemas.microsoft.com/office/drawing/2014/main" id="{62155CE5-0BC1-4AD5-A6CA-73DB084662A8}"/>
              </a:ext>
            </a:extLst>
          </p:cNvPr>
          <p:cNvSpPr txBox="1">
            <a:spLocks noChangeArrowheads="1"/>
          </p:cNvSpPr>
          <p:nvPr/>
        </p:nvSpPr>
        <p:spPr bwMode="auto">
          <a:xfrm>
            <a:off x="0" y="1517650"/>
            <a:ext cx="9144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4000" b="1" i="1" dirty="0">
                <a:solidFill>
                  <a:srgbClr val="FF0000"/>
                </a:solidFill>
              </a:rPr>
              <a:t>Thermal Engineering</a:t>
            </a:r>
            <a:endParaRPr lang="en-US" altLang="en-US" sz="2000" dirty="0"/>
          </a:p>
        </p:txBody>
      </p:sp>
      <p:pic>
        <p:nvPicPr>
          <p:cNvPr id="35844" name="Picture 7" descr="logo_idea5_email3_edited">
            <a:extLst>
              <a:ext uri="{FF2B5EF4-FFF2-40B4-BE49-F238E27FC236}">
                <a16:creationId xmlns:a16="http://schemas.microsoft.com/office/drawing/2014/main" id="{6EFEEDFE-3FF4-4630-A229-4D7D920F1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540" y="2655887"/>
            <a:ext cx="3760788"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4">
            <a:extLst>
              <a:ext uri="{FF2B5EF4-FFF2-40B4-BE49-F238E27FC236}">
                <a16:creationId xmlns:a16="http://schemas.microsoft.com/office/drawing/2014/main" id="{23118E7F-4077-4B03-A6CA-8E65563EC4F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907664-45FE-4867-9A26-2557D7654BCA}" type="slidenum">
              <a:rPr lang="en-US" altLang="en-US" sz="1200" smtClean="0"/>
              <a:pPr>
                <a:spcBef>
                  <a:spcPct val="0"/>
                </a:spcBef>
                <a:buFontTx/>
                <a:buNone/>
              </a:pPr>
              <a:t>20</a:t>
            </a:fld>
            <a:endParaRPr lang="en-US" altLang="en-US" sz="1200"/>
          </a:p>
        </p:txBody>
      </p:sp>
    </p:spTree>
    <p:extLst>
      <p:ext uri="{BB962C8B-B14F-4D97-AF65-F5344CB8AC3E}">
        <p14:creationId xmlns:p14="http://schemas.microsoft.com/office/powerpoint/2010/main" val="35877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Thermal Engineering</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a:lnSpc>
                <a:spcPct val="110000"/>
              </a:lnSpc>
              <a:spcBef>
                <a:spcPts val="0"/>
              </a:spcBef>
              <a:buFont typeface="Arial" pitchFamily="34" charset="0"/>
              <a:buChar char="•"/>
              <a:defRPr/>
            </a:pPr>
            <a:r>
              <a:rPr lang="en-US" sz="2200" i="1" dirty="0">
                <a:latin typeface="Calibri" pitchFamily="34" charset="0"/>
              </a:rPr>
              <a:t>Thermal Engineering is the management of energy to maintain components within optimum performance thermal limits to satisfy requirements.  It encompasses the product life cycle from early concepts through operations:</a:t>
            </a:r>
          </a:p>
          <a:p>
            <a:pPr marL="346075" lvl="1" indent="-171450">
              <a:lnSpc>
                <a:spcPct val="110000"/>
              </a:lnSpc>
              <a:spcBef>
                <a:spcPts val="0"/>
              </a:spcBef>
              <a:buFont typeface="Arial" pitchFamily="34" charset="0"/>
              <a:buChar char="•"/>
              <a:defRPr/>
            </a:pPr>
            <a:r>
              <a:rPr lang="en-US" sz="2000" b="1" dirty="0">
                <a:latin typeface="Calibri" pitchFamily="34" charset="0"/>
              </a:rPr>
              <a:t>Design</a:t>
            </a:r>
            <a:r>
              <a:rPr lang="en-US" sz="2000" i="1" dirty="0">
                <a:latin typeface="Calibri" pitchFamily="34" charset="0"/>
              </a:rPr>
              <a:t> – the determination of what thermal hardware is necessary to meet requirements</a:t>
            </a:r>
          </a:p>
          <a:p>
            <a:pPr marL="346075" lvl="1" indent="-171450">
              <a:lnSpc>
                <a:spcPct val="110000"/>
              </a:lnSpc>
              <a:spcBef>
                <a:spcPts val="0"/>
              </a:spcBef>
              <a:buFont typeface="Arial" pitchFamily="34" charset="0"/>
              <a:buChar char="•"/>
              <a:defRPr/>
            </a:pPr>
            <a:r>
              <a:rPr lang="en-US" sz="2000" b="1" dirty="0">
                <a:latin typeface="Calibri" pitchFamily="34" charset="0"/>
              </a:rPr>
              <a:t>Modeling and Analysis</a:t>
            </a:r>
            <a:r>
              <a:rPr lang="en-US" sz="2000" dirty="0">
                <a:latin typeface="Calibri" pitchFamily="34" charset="0"/>
              </a:rPr>
              <a:t> </a:t>
            </a:r>
            <a:r>
              <a:rPr lang="en-US" sz="2000" i="1" dirty="0">
                <a:latin typeface="Calibri" pitchFamily="34" charset="0"/>
              </a:rPr>
              <a:t>– the simulation of operational conditions and prediction of the thermal performance of the design through computer models</a:t>
            </a:r>
          </a:p>
          <a:p>
            <a:pPr marL="346075" lvl="1" indent="-171450">
              <a:lnSpc>
                <a:spcPct val="110000"/>
              </a:lnSpc>
              <a:spcBef>
                <a:spcPts val="0"/>
              </a:spcBef>
              <a:buFont typeface="Arial" pitchFamily="34" charset="0"/>
              <a:buChar char="•"/>
              <a:defRPr/>
            </a:pPr>
            <a:r>
              <a:rPr lang="en-US" sz="2000" b="1" dirty="0">
                <a:latin typeface="Calibri" pitchFamily="34" charset="0"/>
              </a:rPr>
              <a:t>Implementation</a:t>
            </a:r>
            <a:r>
              <a:rPr lang="en-US" sz="2000" i="1" dirty="0">
                <a:latin typeface="Calibri" pitchFamily="34" charset="0"/>
              </a:rPr>
              <a:t> – the procurement, assembly, and integration of the necessary thermal hardware for the design</a:t>
            </a:r>
          </a:p>
          <a:p>
            <a:pPr marL="346075" lvl="1" indent="-171450">
              <a:lnSpc>
                <a:spcPct val="110000"/>
              </a:lnSpc>
              <a:spcBef>
                <a:spcPts val="0"/>
              </a:spcBef>
              <a:buFont typeface="Arial" pitchFamily="34" charset="0"/>
              <a:buChar char="•"/>
              <a:defRPr/>
            </a:pPr>
            <a:r>
              <a:rPr lang="en-US" sz="2000" b="1" dirty="0">
                <a:latin typeface="Calibri" pitchFamily="34" charset="0"/>
              </a:rPr>
              <a:t>Testing and Verification</a:t>
            </a:r>
            <a:r>
              <a:rPr lang="en-US" sz="2000" dirty="0">
                <a:latin typeface="Calibri" pitchFamily="34" charset="0"/>
              </a:rPr>
              <a:t> </a:t>
            </a:r>
            <a:r>
              <a:rPr lang="en-US" sz="2000" i="1" dirty="0">
                <a:latin typeface="Calibri" pitchFamily="34" charset="0"/>
              </a:rPr>
              <a:t>– exercising of the hardware under test environments similar to operational conditions to verify requirements are satisfied</a:t>
            </a:r>
          </a:p>
          <a:p>
            <a:pPr marL="346075" lvl="1" indent="-171450">
              <a:lnSpc>
                <a:spcPct val="110000"/>
              </a:lnSpc>
              <a:spcBef>
                <a:spcPts val="0"/>
              </a:spcBef>
              <a:buFont typeface="Arial" pitchFamily="34" charset="0"/>
              <a:buChar char="•"/>
              <a:defRPr/>
            </a:pPr>
            <a:r>
              <a:rPr lang="en-US" sz="2000" b="1" dirty="0">
                <a:latin typeface="Calibri" pitchFamily="34" charset="0"/>
              </a:rPr>
              <a:t>Operation</a:t>
            </a:r>
            <a:r>
              <a:rPr lang="en-US" sz="2000" i="1" dirty="0">
                <a:latin typeface="Calibri" pitchFamily="34" charset="0"/>
              </a:rPr>
              <a:t> – the checkout and usage of the thermal product under operating conditions</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21</a:t>
            </a:fld>
            <a:endParaRPr lang="en-US" altLang="en-US" sz="1200" dirty="0"/>
          </a:p>
        </p:txBody>
      </p:sp>
    </p:spTree>
    <p:extLst>
      <p:ext uri="{BB962C8B-B14F-4D97-AF65-F5344CB8AC3E}">
        <p14:creationId xmlns:p14="http://schemas.microsoft.com/office/powerpoint/2010/main" val="3055474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What makes this even more difficult for Space?</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lnSpcReduction="10000"/>
          </a:bodyPr>
          <a:lstStyle/>
          <a:p>
            <a:pPr marL="174625" indent="-174625">
              <a:lnSpc>
                <a:spcPct val="110000"/>
              </a:lnSpc>
              <a:spcBef>
                <a:spcPts val="0"/>
              </a:spcBef>
              <a:buFont typeface="Arial" pitchFamily="34" charset="0"/>
              <a:buChar char="•"/>
              <a:defRPr/>
            </a:pPr>
            <a:r>
              <a:rPr lang="en-US" sz="1800" i="1" dirty="0">
                <a:latin typeface="Calibri" pitchFamily="34" charset="0"/>
              </a:rPr>
              <a:t>With no atmosphere, convection/conduction cannot be used to reject heat.  Only radiation can reject waste heat…(note radiation is proportional to surface area and Temp^4 in K or R)</a:t>
            </a:r>
          </a:p>
          <a:p>
            <a:pPr marL="574675" lvl="1" indent="-174625">
              <a:lnSpc>
                <a:spcPct val="110000"/>
              </a:lnSpc>
              <a:spcBef>
                <a:spcPts val="0"/>
              </a:spcBef>
              <a:buFont typeface="Arial" pitchFamily="34" charset="0"/>
              <a:buChar char="•"/>
              <a:defRPr/>
            </a:pPr>
            <a:r>
              <a:rPr lang="en-US" sz="1800" dirty="0">
                <a:latin typeface="Calibri" pitchFamily="34" charset="0"/>
              </a:rPr>
              <a:t>Fortunately for heat rejection purposes, space is very cold (~4K).  </a:t>
            </a:r>
          </a:p>
          <a:p>
            <a:pPr marL="574675" lvl="1" indent="-174625">
              <a:lnSpc>
                <a:spcPct val="110000"/>
              </a:lnSpc>
              <a:spcBef>
                <a:spcPts val="0"/>
              </a:spcBef>
              <a:buFont typeface="Arial" pitchFamily="34" charset="0"/>
              <a:buChar char="•"/>
              <a:defRPr/>
            </a:pPr>
            <a:r>
              <a:rPr lang="en-US" sz="1800" dirty="0">
                <a:latin typeface="Calibri" pitchFamily="34" charset="0"/>
              </a:rPr>
              <a:t>But this cold environment may require heating for some components (which requires power and may affect Solar Array sizes) </a:t>
            </a:r>
          </a:p>
          <a:p>
            <a:pPr marL="574675" lvl="1" indent="-174625">
              <a:lnSpc>
                <a:spcPct val="110000"/>
              </a:lnSpc>
              <a:spcBef>
                <a:spcPts val="0"/>
              </a:spcBef>
              <a:buFont typeface="Arial" pitchFamily="34" charset="0"/>
              <a:buChar char="•"/>
              <a:defRPr/>
            </a:pPr>
            <a:r>
              <a:rPr lang="en-US" sz="1800" dirty="0">
                <a:latin typeface="Calibri" pitchFamily="34" charset="0"/>
              </a:rPr>
              <a:t>Radiators for very cold components are challenging, as the effectiveness of radiative heat rejection greatly diminishes with lower temperatures</a:t>
            </a:r>
          </a:p>
          <a:p>
            <a:pPr marL="174625" indent="-174625">
              <a:lnSpc>
                <a:spcPct val="110000"/>
              </a:lnSpc>
              <a:spcBef>
                <a:spcPts val="0"/>
              </a:spcBef>
              <a:buFont typeface="Arial" pitchFamily="34" charset="0"/>
              <a:buChar char="•"/>
              <a:defRPr/>
            </a:pPr>
            <a:r>
              <a:rPr lang="en-US" sz="1800" i="1" dirty="0">
                <a:latin typeface="Calibri" pitchFamily="34" charset="0"/>
              </a:rPr>
              <a:t>Being on a moving spacecraft means that heat sources in space may be at different locations at different times relative to the spacecraft…makes for a frequently varying environment, especially considering orbital eclipses</a:t>
            </a:r>
          </a:p>
          <a:p>
            <a:pPr marL="174625" indent="-174625">
              <a:lnSpc>
                <a:spcPct val="110000"/>
              </a:lnSpc>
              <a:spcBef>
                <a:spcPts val="0"/>
              </a:spcBef>
              <a:buFont typeface="Arial" pitchFamily="34" charset="0"/>
              <a:buChar char="•"/>
              <a:defRPr/>
            </a:pPr>
            <a:r>
              <a:rPr lang="en-US" sz="1800" i="1" dirty="0">
                <a:latin typeface="Calibri" pitchFamily="34" charset="0"/>
              </a:rPr>
              <a:t>Many space applications include very cold components (i.e. detectors) as well as warm components (e.g. electronics).  Necessitates multiple thermal control zones…</a:t>
            </a:r>
          </a:p>
          <a:p>
            <a:pPr marL="174625" indent="-174625">
              <a:lnSpc>
                <a:spcPct val="110000"/>
              </a:lnSpc>
              <a:spcBef>
                <a:spcPts val="0"/>
              </a:spcBef>
              <a:buFont typeface="Arial" pitchFamily="34" charset="0"/>
              <a:buChar char="•"/>
              <a:defRPr/>
            </a:pPr>
            <a:r>
              <a:rPr lang="en-US" sz="1800" i="1" dirty="0">
                <a:latin typeface="Calibri" pitchFamily="34" charset="0"/>
              </a:rPr>
              <a:t>Mass and volume are key drivers in space applications.  This limits the implementation of some solutions that may be acceptable for terrestrial designs</a:t>
            </a:r>
          </a:p>
          <a:p>
            <a:pPr marL="174625" indent="-174625">
              <a:lnSpc>
                <a:spcPct val="110000"/>
              </a:lnSpc>
              <a:spcBef>
                <a:spcPts val="0"/>
              </a:spcBef>
              <a:buFont typeface="Arial" pitchFamily="34" charset="0"/>
              <a:buChar char="•"/>
              <a:defRPr/>
            </a:pPr>
            <a:r>
              <a:rPr lang="en-US" sz="1800" i="1" dirty="0">
                <a:latin typeface="Calibri" pitchFamily="34" charset="0"/>
              </a:rPr>
              <a:t>Space is lacking in gravity, but Earth is not.  This makes testing space applications difficult on the ground if they rely on zero gravity operation (e.g. heat pipes)</a:t>
            </a:r>
          </a:p>
          <a:p>
            <a:pPr marL="174625" indent="-174625">
              <a:lnSpc>
                <a:spcPct val="110000"/>
              </a:lnSpc>
              <a:spcBef>
                <a:spcPts val="0"/>
              </a:spcBef>
              <a:buFont typeface="Arial" pitchFamily="34" charset="0"/>
              <a:buChar char="•"/>
              <a:defRPr/>
            </a:pPr>
            <a:r>
              <a:rPr lang="en-US" sz="1800" i="1" dirty="0">
                <a:latin typeface="Calibri" pitchFamily="34" charset="0"/>
              </a:rPr>
              <a:t>Space is generally not accessible for repairs – better get the design right and verified before launching into orbit!</a:t>
            </a:r>
          </a:p>
          <a:p>
            <a:pPr marL="574675" lvl="1" indent="-174625">
              <a:lnSpc>
                <a:spcPct val="110000"/>
              </a:lnSpc>
              <a:spcBef>
                <a:spcPts val="0"/>
              </a:spcBef>
              <a:buFont typeface="Arial" pitchFamily="34" charset="0"/>
              <a:buChar char="•"/>
              <a:defRPr/>
            </a:pPr>
            <a:r>
              <a:rPr lang="en-US" sz="1800" dirty="0">
                <a:latin typeface="Calibri" pitchFamily="34" charset="0"/>
              </a:rPr>
              <a:t>The necessity to thoroughly test drives cost, and money is a very finite resource…</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22</a:t>
            </a:fld>
            <a:endParaRPr lang="en-US" altLang="en-US" sz="1200" dirty="0"/>
          </a:p>
        </p:txBody>
      </p:sp>
    </p:spTree>
    <p:extLst>
      <p:ext uri="{BB962C8B-B14F-4D97-AF65-F5344CB8AC3E}">
        <p14:creationId xmlns:p14="http://schemas.microsoft.com/office/powerpoint/2010/main" val="3695431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46">
            <a:extLst>
              <a:ext uri="{FF2B5EF4-FFF2-40B4-BE49-F238E27FC236}">
                <a16:creationId xmlns:a16="http://schemas.microsoft.com/office/drawing/2014/main" id="{C23622AC-7379-4CFB-81F9-CD5A765552A7}"/>
              </a:ext>
            </a:extLst>
          </p:cNvPr>
          <p:cNvSpPr txBox="1">
            <a:spLocks noChangeArrowheads="1"/>
          </p:cNvSpPr>
          <p:nvPr/>
        </p:nvSpPr>
        <p:spPr bwMode="auto">
          <a:xfrm>
            <a:off x="914400" y="0"/>
            <a:ext cx="7391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What do Thermal Engineers                                        do for Space Designs?</a:t>
            </a:r>
          </a:p>
        </p:txBody>
      </p:sp>
      <p:sp>
        <p:nvSpPr>
          <p:cNvPr id="9219" name="TextBox 146">
            <a:extLst>
              <a:ext uri="{FF2B5EF4-FFF2-40B4-BE49-F238E27FC236}">
                <a16:creationId xmlns:a16="http://schemas.microsoft.com/office/drawing/2014/main" id="{B91399F0-DEFF-40F7-AB22-04DEF3D9D265}"/>
              </a:ext>
            </a:extLst>
          </p:cNvPr>
          <p:cNvSpPr txBox="1">
            <a:spLocks noChangeArrowheads="1"/>
          </p:cNvSpPr>
          <p:nvPr/>
        </p:nvSpPr>
        <p:spPr bwMode="auto">
          <a:xfrm>
            <a:off x="152400" y="1752600"/>
            <a:ext cx="88392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34607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600" b="1" i="1" dirty="0">
                <a:solidFill>
                  <a:srgbClr val="0B3D91"/>
                </a:solidFill>
              </a:rPr>
              <a:t>Our accepted design philosophy is to ensure that the design meets requirements under stacked worst case conditions (Max/Min power, optical property variations, orbits, </a:t>
            </a:r>
            <a:r>
              <a:rPr lang="en-US" altLang="en-US" sz="1600" b="1" i="1" dirty="0" err="1">
                <a:solidFill>
                  <a:srgbClr val="0B3D91"/>
                </a:solidFill>
              </a:rPr>
              <a:t>etc</a:t>
            </a:r>
            <a:r>
              <a:rPr lang="en-US" altLang="en-US" sz="1600" b="1" i="1" dirty="0">
                <a:solidFill>
                  <a:srgbClr val="0B3D91"/>
                </a:solidFill>
              </a:rPr>
              <a:t>)</a:t>
            </a:r>
          </a:p>
          <a:p>
            <a:pPr lvl="1" eaLnBrk="1" hangingPunct="1">
              <a:spcBef>
                <a:spcPct val="0"/>
              </a:spcBef>
              <a:buFont typeface="Arial" panose="020B0604020202020204" pitchFamily="34" charset="0"/>
              <a:buChar char="•"/>
            </a:pPr>
            <a:r>
              <a:rPr lang="en-US" altLang="en-US" sz="1600" b="1" dirty="0">
                <a:solidFill>
                  <a:srgbClr val="0B3D91"/>
                </a:solidFill>
              </a:rPr>
              <a:t>Predictions are bounding case values, not instantaneous orbital predictions !!!</a:t>
            </a:r>
          </a:p>
          <a:p>
            <a:pPr lvl="1" eaLnBrk="1" hangingPunct="1">
              <a:spcBef>
                <a:spcPct val="0"/>
              </a:spcBef>
              <a:buFont typeface="Arial" panose="020B0604020202020204" pitchFamily="34" charset="0"/>
              <a:buChar char="•"/>
            </a:pPr>
            <a:r>
              <a:rPr lang="en-US" altLang="en-US" sz="1600" dirty="0">
                <a:solidFill>
                  <a:srgbClr val="0B3D91"/>
                </a:solidFill>
              </a:rPr>
              <a:t>High number of factors taken into account by thermal from other subsystems</a:t>
            </a:r>
          </a:p>
          <a:p>
            <a:pPr eaLnBrk="1" hangingPunct="1">
              <a:spcBef>
                <a:spcPct val="0"/>
              </a:spcBef>
            </a:pPr>
            <a:r>
              <a:rPr lang="en-US" altLang="en-US" sz="1600" b="1" i="1" dirty="0">
                <a:solidFill>
                  <a:srgbClr val="0B3D91"/>
                </a:solidFill>
              </a:rPr>
              <a:t>The most basic function is to size radiators and heaters to maintain components within provided limits based on mechanical layout, power, and orbital inputs provided to thermal </a:t>
            </a:r>
          </a:p>
          <a:p>
            <a:pPr lvl="1" eaLnBrk="1" hangingPunct="1">
              <a:spcBef>
                <a:spcPct val="0"/>
              </a:spcBef>
              <a:buFont typeface="Arial" panose="020B0604020202020204" pitchFamily="34" charset="0"/>
              <a:buChar char="•"/>
            </a:pPr>
            <a:r>
              <a:rPr lang="en-US" altLang="en-US" sz="1600" dirty="0">
                <a:solidFill>
                  <a:srgbClr val="0B3D91"/>
                </a:solidFill>
              </a:rPr>
              <a:t>A variety of thermal devices are available to accomplish this goal…</a:t>
            </a: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endParaRPr lang="en-US" altLang="en-US" sz="1600" b="1" i="1" dirty="0">
              <a:solidFill>
                <a:srgbClr val="0B3D91"/>
              </a:solidFill>
            </a:endParaRPr>
          </a:p>
          <a:p>
            <a:pPr eaLnBrk="1" hangingPunct="1">
              <a:spcBef>
                <a:spcPct val="0"/>
              </a:spcBef>
            </a:pPr>
            <a:r>
              <a:rPr lang="en-US" altLang="en-US" sz="1600" b="1" i="1" dirty="0">
                <a:solidFill>
                  <a:srgbClr val="0B3D91"/>
                </a:solidFill>
              </a:rPr>
              <a:t>The Thermal subsystem is strongly coupled with many subsystems on a typical spacecraft</a:t>
            </a:r>
          </a:p>
          <a:p>
            <a:pPr lvl="1" eaLnBrk="1" hangingPunct="1">
              <a:spcBef>
                <a:spcPct val="0"/>
              </a:spcBef>
              <a:buFont typeface="Arial" panose="020B0604020202020204" pitchFamily="34" charset="0"/>
              <a:buChar char="•"/>
            </a:pPr>
            <a:r>
              <a:rPr lang="en-US" altLang="en-US" sz="1600" dirty="0">
                <a:solidFill>
                  <a:srgbClr val="0B3D91"/>
                </a:solidFill>
              </a:rPr>
              <a:t>Either we really need inputs from them to do our design…</a:t>
            </a:r>
          </a:p>
          <a:p>
            <a:pPr lvl="1" eaLnBrk="1" hangingPunct="1">
              <a:spcBef>
                <a:spcPct val="0"/>
              </a:spcBef>
              <a:buFont typeface="Arial" panose="020B0604020202020204" pitchFamily="34" charset="0"/>
              <a:buChar char="•"/>
            </a:pPr>
            <a:r>
              <a:rPr lang="en-US" altLang="en-US" sz="1600" dirty="0">
                <a:solidFill>
                  <a:srgbClr val="0B3D91"/>
                </a:solidFill>
              </a:rPr>
              <a:t>Or we need resources from them…</a:t>
            </a:r>
          </a:p>
          <a:p>
            <a:pPr lvl="1" eaLnBrk="1" hangingPunct="1">
              <a:spcBef>
                <a:spcPct val="0"/>
              </a:spcBef>
              <a:buFont typeface="Arial" panose="020B0604020202020204" pitchFamily="34" charset="0"/>
              <a:buChar char="•"/>
            </a:pPr>
            <a:r>
              <a:rPr lang="en-US" altLang="en-US" sz="1600" dirty="0">
                <a:solidFill>
                  <a:srgbClr val="0B3D91"/>
                </a:solidFill>
              </a:rPr>
              <a:t>Or we need to constrain what they can do in flight or testing…</a:t>
            </a:r>
            <a:endParaRPr lang="en-US" altLang="en-US" sz="500" b="1" i="1" dirty="0">
              <a:solidFill>
                <a:srgbClr val="0B3D91"/>
              </a:solidFill>
            </a:endParaRPr>
          </a:p>
        </p:txBody>
      </p:sp>
      <p:sp>
        <p:nvSpPr>
          <p:cNvPr id="9220" name="Slide Number Placeholder 3">
            <a:extLst>
              <a:ext uri="{FF2B5EF4-FFF2-40B4-BE49-F238E27FC236}">
                <a16:creationId xmlns:a16="http://schemas.microsoft.com/office/drawing/2014/main" id="{327DFBDA-58FF-4E0C-AE2D-B165EC85385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624D78-1943-49AD-8B2D-97F9473FBA1B}" type="slidenum">
              <a:rPr lang="en-US" altLang="en-US" sz="1200" smtClean="0"/>
              <a:pPr>
                <a:spcBef>
                  <a:spcPct val="0"/>
                </a:spcBef>
                <a:buFontTx/>
                <a:buNone/>
              </a:pPr>
              <a:t>23</a:t>
            </a:fld>
            <a:endParaRPr lang="en-US" altLang="en-US" sz="1200"/>
          </a:p>
        </p:txBody>
      </p:sp>
      <p:pic>
        <p:nvPicPr>
          <p:cNvPr id="9221" name="Picture 2">
            <a:extLst>
              <a:ext uri="{FF2B5EF4-FFF2-40B4-BE49-F238E27FC236}">
                <a16:creationId xmlns:a16="http://schemas.microsoft.com/office/drawing/2014/main" id="{F45F7968-92B7-4439-858A-4FC98F9CE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69783"/>
            <a:ext cx="1981200" cy="148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a:extLst>
              <a:ext uri="{FF2B5EF4-FFF2-40B4-BE49-F238E27FC236}">
                <a16:creationId xmlns:a16="http://schemas.microsoft.com/office/drawing/2014/main" id="{01823AFE-83D6-4C6B-9B2A-081128AFE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464" y="3579308"/>
            <a:ext cx="1571711" cy="148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a:extLst>
              <a:ext uri="{FF2B5EF4-FFF2-40B4-BE49-F238E27FC236}">
                <a16:creationId xmlns:a16="http://schemas.microsoft.com/office/drawing/2014/main" id="{E577FCCD-2CD4-4832-B3AD-3AF68AF63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807" y="3429000"/>
            <a:ext cx="158659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146">
            <a:extLst>
              <a:ext uri="{FF2B5EF4-FFF2-40B4-BE49-F238E27FC236}">
                <a16:creationId xmlns:a16="http://schemas.microsoft.com/office/drawing/2014/main" id="{E4D4EB0C-125E-4664-B1DA-B169761CD50C}"/>
              </a:ext>
            </a:extLst>
          </p:cNvPr>
          <p:cNvSpPr txBox="1">
            <a:spLocks noChangeArrowheads="1"/>
          </p:cNvSpPr>
          <p:nvPr/>
        </p:nvSpPr>
        <p:spPr bwMode="auto">
          <a:xfrm>
            <a:off x="171450" y="5072821"/>
            <a:ext cx="1962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dirty="0"/>
              <a:t>Multi Layer Insulation</a:t>
            </a:r>
            <a:endParaRPr lang="en-US" altLang="en-US" sz="500" b="1" i="1" dirty="0"/>
          </a:p>
        </p:txBody>
      </p:sp>
      <p:sp>
        <p:nvSpPr>
          <p:cNvPr id="9226" name="TextBox 146">
            <a:extLst>
              <a:ext uri="{FF2B5EF4-FFF2-40B4-BE49-F238E27FC236}">
                <a16:creationId xmlns:a16="http://schemas.microsoft.com/office/drawing/2014/main" id="{2B3AB494-44CA-4AF6-BE1F-871FD612EC96}"/>
              </a:ext>
            </a:extLst>
          </p:cNvPr>
          <p:cNvSpPr txBox="1">
            <a:spLocks noChangeArrowheads="1"/>
          </p:cNvSpPr>
          <p:nvPr/>
        </p:nvSpPr>
        <p:spPr bwMode="auto">
          <a:xfrm>
            <a:off x="2276476" y="5063296"/>
            <a:ext cx="2057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dirty="0"/>
              <a:t>Heater/Thermostats</a:t>
            </a:r>
            <a:endParaRPr lang="en-US" altLang="en-US" sz="500" b="1" i="1" dirty="0"/>
          </a:p>
        </p:txBody>
      </p:sp>
      <p:sp>
        <p:nvSpPr>
          <p:cNvPr id="9227" name="TextBox 146">
            <a:extLst>
              <a:ext uri="{FF2B5EF4-FFF2-40B4-BE49-F238E27FC236}">
                <a16:creationId xmlns:a16="http://schemas.microsoft.com/office/drawing/2014/main" id="{25C3F857-D2F9-4B68-9A04-A5DE6452A08D}"/>
              </a:ext>
            </a:extLst>
          </p:cNvPr>
          <p:cNvSpPr txBox="1">
            <a:spLocks noChangeArrowheads="1"/>
          </p:cNvSpPr>
          <p:nvPr/>
        </p:nvSpPr>
        <p:spPr bwMode="auto">
          <a:xfrm>
            <a:off x="4333876" y="5072821"/>
            <a:ext cx="16478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dirty="0"/>
              <a:t>Radiator</a:t>
            </a:r>
            <a:endParaRPr lang="en-US" altLang="en-US" sz="500" b="1" i="1" dirty="0"/>
          </a:p>
        </p:txBody>
      </p:sp>
      <p:sp>
        <p:nvSpPr>
          <p:cNvPr id="9228" name="TextBox 146">
            <a:extLst>
              <a:ext uri="{FF2B5EF4-FFF2-40B4-BE49-F238E27FC236}">
                <a16:creationId xmlns:a16="http://schemas.microsoft.com/office/drawing/2014/main" id="{FE9F2533-459C-4FBD-B7D9-13636F8C7D54}"/>
              </a:ext>
            </a:extLst>
          </p:cNvPr>
          <p:cNvSpPr txBox="1">
            <a:spLocks noChangeArrowheads="1"/>
          </p:cNvSpPr>
          <p:nvPr/>
        </p:nvSpPr>
        <p:spPr bwMode="auto">
          <a:xfrm>
            <a:off x="5943600" y="5077539"/>
            <a:ext cx="3133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dirty="0"/>
              <a:t>Heat Pipes and Loop Heat Pipes</a:t>
            </a:r>
            <a:endParaRPr lang="en-US" altLang="en-US" sz="500" b="1" i="1" dirty="0"/>
          </a:p>
        </p:txBody>
      </p:sp>
      <p:sp>
        <p:nvSpPr>
          <p:cNvPr id="9229" name="TextBox 146">
            <a:extLst>
              <a:ext uri="{FF2B5EF4-FFF2-40B4-BE49-F238E27FC236}">
                <a16:creationId xmlns:a16="http://schemas.microsoft.com/office/drawing/2014/main" id="{68C813C1-54B2-442F-BE5D-A9174A655808}"/>
              </a:ext>
            </a:extLst>
          </p:cNvPr>
          <p:cNvSpPr txBox="1">
            <a:spLocks noChangeArrowheads="1"/>
          </p:cNvSpPr>
          <p:nvPr/>
        </p:nvSpPr>
        <p:spPr bwMode="auto">
          <a:xfrm>
            <a:off x="171450" y="1123950"/>
            <a:ext cx="8839200" cy="615950"/>
          </a:xfrm>
          <a:prstGeom prst="rect">
            <a:avLst/>
          </a:prstGeom>
          <a:solidFill>
            <a:srgbClr val="FF0000"/>
          </a:solidFill>
          <a:ln w="34925" cmpd="dbl">
            <a:solidFill>
              <a:srgbClr val="FFFF00"/>
            </a:solidFill>
            <a:miter lim="800000"/>
            <a:headEnd/>
            <a:tailEnd/>
          </a:ln>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i="1" u="sng" dirty="0">
                <a:solidFill>
                  <a:srgbClr val="FFFF00"/>
                </a:solidFill>
              </a:rPr>
              <a:t>In the simplest of terms, thermal engineers keep spacecraft, instruments, and components from getting too hot or too cold while on orbit</a:t>
            </a:r>
          </a:p>
        </p:txBody>
      </p:sp>
      <p:pic>
        <p:nvPicPr>
          <p:cNvPr id="14" name="Picture 225">
            <a:extLst>
              <a:ext uri="{FF2B5EF4-FFF2-40B4-BE49-F238E27FC236}">
                <a16:creationId xmlns:a16="http://schemas.microsoft.com/office/drawing/2014/main" id="{12B77BEB-E098-4920-A674-1D7B7738B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609" b="26251"/>
          <a:stretch>
            <a:fillRect/>
          </a:stretch>
        </p:blipFill>
        <p:spPr bwMode="auto">
          <a:xfrm rot="10800000">
            <a:off x="6905260" y="3917668"/>
            <a:ext cx="2109117" cy="74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2" name="Picture 3">
            <a:extLst>
              <a:ext uri="{FF2B5EF4-FFF2-40B4-BE49-F238E27FC236}">
                <a16:creationId xmlns:a16="http://schemas.microsoft.com/office/drawing/2014/main" id="{E4D851F8-6797-41CD-8947-1A4C504066C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7426" y="3569783"/>
            <a:ext cx="1447800" cy="10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28FCB01E-F4EF-4ECD-A0A6-C0238E28E8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222" t="66263" r="4444" b="5140"/>
          <a:stretch/>
        </p:blipFill>
        <p:spPr bwMode="auto">
          <a:xfrm>
            <a:off x="3362326" y="4257674"/>
            <a:ext cx="800100" cy="83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46">
            <a:extLst>
              <a:ext uri="{FF2B5EF4-FFF2-40B4-BE49-F238E27FC236}">
                <a16:creationId xmlns:a16="http://schemas.microsoft.com/office/drawing/2014/main" id="{C23622AC-7379-4CFB-81F9-CD5A765552A7}"/>
              </a:ext>
            </a:extLst>
          </p:cNvPr>
          <p:cNvSpPr txBox="1">
            <a:spLocks noChangeArrowheads="1"/>
          </p:cNvSpPr>
          <p:nvPr/>
        </p:nvSpPr>
        <p:spPr bwMode="auto">
          <a:xfrm>
            <a:off x="10668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Space-Based Thermal Engineering Process</a:t>
            </a:r>
          </a:p>
        </p:txBody>
      </p:sp>
      <p:sp>
        <p:nvSpPr>
          <p:cNvPr id="9220" name="Slide Number Placeholder 3">
            <a:extLst>
              <a:ext uri="{FF2B5EF4-FFF2-40B4-BE49-F238E27FC236}">
                <a16:creationId xmlns:a16="http://schemas.microsoft.com/office/drawing/2014/main" id="{327DFBDA-58FF-4E0C-AE2D-B165EC85385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624D78-1943-49AD-8B2D-97F9473FBA1B}" type="slidenum">
              <a:rPr lang="en-US" altLang="en-US" sz="1200" smtClean="0"/>
              <a:pPr>
                <a:spcBef>
                  <a:spcPct val="0"/>
                </a:spcBef>
                <a:buFontTx/>
                <a:buNone/>
              </a:pPr>
              <a:t>24</a:t>
            </a:fld>
            <a:endParaRPr lang="en-US" altLang="en-US" sz="1200"/>
          </a:p>
        </p:txBody>
      </p:sp>
      <p:pic>
        <p:nvPicPr>
          <p:cNvPr id="3" name="Picture 2">
            <a:extLst>
              <a:ext uri="{FF2B5EF4-FFF2-40B4-BE49-F238E27FC236}">
                <a16:creationId xmlns:a16="http://schemas.microsoft.com/office/drawing/2014/main" id="{9E00F512-2756-479D-9757-EAF628AAE67B}"/>
              </a:ext>
            </a:extLst>
          </p:cNvPr>
          <p:cNvPicPr>
            <a:picLocks noChangeAspect="1"/>
          </p:cNvPicPr>
          <p:nvPr/>
        </p:nvPicPr>
        <p:blipFill>
          <a:blip r:embed="rId2"/>
          <a:stretch>
            <a:fillRect/>
          </a:stretch>
        </p:blipFill>
        <p:spPr>
          <a:xfrm>
            <a:off x="9525" y="1219200"/>
            <a:ext cx="9144000" cy="4907032"/>
          </a:xfrm>
          <a:prstGeom prst="rect">
            <a:avLst/>
          </a:prstGeom>
        </p:spPr>
      </p:pic>
    </p:spTree>
    <p:extLst>
      <p:ext uri="{BB962C8B-B14F-4D97-AF65-F5344CB8AC3E}">
        <p14:creationId xmlns:p14="http://schemas.microsoft.com/office/powerpoint/2010/main" val="3443665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262038" cy="1020726"/>
          </a:xfrm>
        </p:spPr>
        <p:txBody>
          <a:bodyPr/>
          <a:lstStyle/>
          <a:p>
            <a:pPr eaLnBrk="1" hangingPunct="1"/>
            <a:r>
              <a:rPr lang="en-US" altLang="en-US" sz="2800" dirty="0"/>
              <a:t>Space Flight Applications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a:lnSpc>
                <a:spcPct val="110000"/>
              </a:lnSpc>
              <a:spcBef>
                <a:spcPts val="0"/>
              </a:spcBef>
              <a:buFont typeface="Arial" pitchFamily="34" charset="0"/>
              <a:buChar char="•"/>
              <a:defRPr/>
            </a:pPr>
            <a:r>
              <a:rPr lang="en-US" sz="2200" i="1" dirty="0">
                <a:latin typeface="Calibri" pitchFamily="34" charset="0"/>
              </a:rPr>
              <a:t>Thermal Engineering for Space Flight Applications occurs at many levels of complexity throughout the project life cycle, from early concepts → design maturation → testing of final designs → operations</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Board Level</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Box Level</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Instrument Level</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Spacecraft Level</a:t>
            </a:r>
          </a:p>
          <a:p>
            <a:pPr marL="174625" indent="-174625">
              <a:lnSpc>
                <a:spcPct val="110000"/>
              </a:lnSpc>
              <a:spcBef>
                <a:spcPts val="0"/>
              </a:spcBef>
              <a:buFont typeface="Arial" pitchFamily="34" charset="0"/>
              <a:buChar char="•"/>
              <a:defRPr/>
            </a:pPr>
            <a:r>
              <a:rPr lang="en-US" sz="2200" i="1" dirty="0">
                <a:latin typeface="Calibri" pitchFamily="34" charset="0"/>
              </a:rPr>
              <a:t>Aside from the obvious thermal requirements to meet temperature limits, a number of other implicit and explicit requirements exist:</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Minimize Mass, Power, and Volume</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Fit within Cost and Schedule constraints</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Consider accessibility (MLI blankets) and moving interfaces</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Consider Electrostatic Discharge, Shielding, and Contamination concerns</a:t>
            </a:r>
          </a:p>
          <a:p>
            <a:pPr marL="401638" lvl="1" indent="-230188">
              <a:lnSpc>
                <a:spcPct val="110000"/>
              </a:lnSpc>
              <a:spcBef>
                <a:spcPts val="0"/>
              </a:spcBef>
              <a:buFont typeface="Calibri" panose="020F0502020204030204" pitchFamily="34" charset="0"/>
              <a:buChar char="-"/>
              <a:defRPr/>
            </a:pPr>
            <a:r>
              <a:rPr lang="en-US" sz="2000" dirty="0">
                <a:latin typeface="Calibri" pitchFamily="34" charset="0"/>
              </a:rPr>
              <a:t>Evaluate heat flows across interfaces and ensure they meet ICD requirements</a:t>
            </a:r>
          </a:p>
          <a:p>
            <a:pPr marL="174625" indent="-174625">
              <a:lnSpc>
                <a:spcPct val="110000"/>
              </a:lnSpc>
              <a:spcBef>
                <a:spcPts val="0"/>
              </a:spcBef>
              <a:buFont typeface="Arial" pitchFamily="34" charset="0"/>
              <a:buChar char="•"/>
              <a:defRPr/>
            </a:pPr>
            <a:endParaRPr lang="en-US" sz="20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25</a:t>
            </a:fld>
            <a:endParaRPr lang="en-US" altLang="en-US" sz="1200" dirty="0"/>
          </a:p>
        </p:txBody>
      </p:sp>
    </p:spTree>
    <p:extLst>
      <p:ext uri="{BB962C8B-B14F-4D97-AF65-F5344CB8AC3E}">
        <p14:creationId xmlns:p14="http://schemas.microsoft.com/office/powerpoint/2010/main" val="1661019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46">
            <a:extLst>
              <a:ext uri="{FF2B5EF4-FFF2-40B4-BE49-F238E27FC236}">
                <a16:creationId xmlns:a16="http://schemas.microsoft.com/office/drawing/2014/main" id="{7B5FA82A-8CC4-4C57-AE7B-1836D06AA7B2}"/>
              </a:ext>
            </a:extLst>
          </p:cNvPr>
          <p:cNvSpPr txBox="1">
            <a:spLocks noChangeArrowheads="1"/>
          </p:cNvSpPr>
          <p:nvPr/>
        </p:nvSpPr>
        <p:spPr bwMode="auto">
          <a:xfrm>
            <a:off x="0" y="42545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4300"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Hume Peabody</a:t>
            </a:r>
          </a:p>
          <a:p>
            <a:pPr algn="ctr" eaLnBrk="1" hangingPunct="1">
              <a:spcBef>
                <a:spcPct val="0"/>
              </a:spcBef>
              <a:buFontTx/>
              <a:buNone/>
            </a:pPr>
            <a:r>
              <a:rPr lang="en-US" altLang="en-US" sz="1800" b="1" i="1" dirty="0"/>
              <a:t>Staff Engineer</a:t>
            </a:r>
          </a:p>
          <a:p>
            <a:pPr algn="ctr" eaLnBrk="1" hangingPunct="1">
              <a:spcBef>
                <a:spcPct val="0"/>
              </a:spcBef>
              <a:buFontTx/>
              <a:buNone/>
            </a:pPr>
            <a:r>
              <a:rPr lang="en-US" altLang="en-US" sz="1800" b="1" i="1" dirty="0"/>
              <a:t>GSFC - Code 545</a:t>
            </a:r>
          </a:p>
          <a:p>
            <a:pPr algn="ctr" eaLnBrk="1" hangingPunct="1">
              <a:spcBef>
                <a:spcPct val="0"/>
              </a:spcBef>
              <a:buFontTx/>
              <a:buNone/>
            </a:pPr>
            <a:r>
              <a:rPr lang="en-US" altLang="en-US" sz="1800" b="1" i="1" dirty="0">
                <a:hlinkClick r:id="rId2"/>
              </a:rPr>
              <a:t>Hume.L.Peabody@nasa.gov</a:t>
            </a:r>
            <a:endParaRPr lang="en-US" altLang="en-US" sz="1800" b="1" i="1" dirty="0"/>
          </a:p>
          <a:p>
            <a:pPr algn="ctr" eaLnBrk="1" hangingPunct="1">
              <a:spcBef>
                <a:spcPct val="0"/>
              </a:spcBef>
              <a:buFontTx/>
              <a:buNone/>
            </a:pPr>
            <a:r>
              <a:rPr lang="en-US" altLang="en-US" sz="1800" b="1" i="1" dirty="0"/>
              <a:t>(301) 286-9141</a:t>
            </a:r>
          </a:p>
        </p:txBody>
      </p:sp>
      <p:sp>
        <p:nvSpPr>
          <p:cNvPr id="35843" name="TextBox 146">
            <a:extLst>
              <a:ext uri="{FF2B5EF4-FFF2-40B4-BE49-F238E27FC236}">
                <a16:creationId xmlns:a16="http://schemas.microsoft.com/office/drawing/2014/main" id="{62155CE5-0BC1-4AD5-A6CA-73DB084662A8}"/>
              </a:ext>
            </a:extLst>
          </p:cNvPr>
          <p:cNvSpPr txBox="1">
            <a:spLocks noChangeArrowheads="1"/>
          </p:cNvSpPr>
          <p:nvPr/>
        </p:nvSpPr>
        <p:spPr bwMode="auto">
          <a:xfrm>
            <a:off x="0" y="1517650"/>
            <a:ext cx="9144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4000" b="1" i="1" dirty="0">
                <a:solidFill>
                  <a:srgbClr val="FF0000"/>
                </a:solidFill>
              </a:rPr>
              <a:t>Thermal Design</a:t>
            </a:r>
            <a:endParaRPr lang="en-US" altLang="en-US" sz="2000" dirty="0"/>
          </a:p>
        </p:txBody>
      </p:sp>
      <p:pic>
        <p:nvPicPr>
          <p:cNvPr id="35844" name="Picture 7" descr="logo_idea5_email3_edited">
            <a:extLst>
              <a:ext uri="{FF2B5EF4-FFF2-40B4-BE49-F238E27FC236}">
                <a16:creationId xmlns:a16="http://schemas.microsoft.com/office/drawing/2014/main" id="{6EFEEDFE-3FF4-4630-A229-4D7D920F1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540" y="2655887"/>
            <a:ext cx="3760788"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4">
            <a:extLst>
              <a:ext uri="{FF2B5EF4-FFF2-40B4-BE49-F238E27FC236}">
                <a16:creationId xmlns:a16="http://schemas.microsoft.com/office/drawing/2014/main" id="{23118E7F-4077-4B03-A6CA-8E65563EC4F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907664-45FE-4867-9A26-2557D7654BCA}" type="slidenum">
              <a:rPr lang="en-US" altLang="en-US" sz="1200" smtClean="0"/>
              <a:pPr>
                <a:spcBef>
                  <a:spcPct val="0"/>
                </a:spcBef>
                <a:buFontTx/>
                <a:buNone/>
              </a:pPr>
              <a:t>26</a:t>
            </a:fld>
            <a:endParaRPr lang="en-US" altLang="en-US" sz="1200"/>
          </a:p>
        </p:txBody>
      </p:sp>
    </p:spTree>
    <p:extLst>
      <p:ext uri="{BB962C8B-B14F-4D97-AF65-F5344CB8AC3E}">
        <p14:creationId xmlns:p14="http://schemas.microsoft.com/office/powerpoint/2010/main" val="109077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Thermal Design Agenda</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a:lnSpc>
                <a:spcPct val="110000"/>
              </a:lnSpc>
              <a:spcBef>
                <a:spcPts val="0"/>
              </a:spcBef>
              <a:buFont typeface="Arial" pitchFamily="34" charset="0"/>
              <a:buChar char="•"/>
              <a:defRPr/>
            </a:pPr>
            <a:r>
              <a:rPr lang="en-US" sz="2300" i="1" dirty="0">
                <a:latin typeface="Calibri" pitchFamily="34" charset="0"/>
              </a:rPr>
              <a:t>Challenges of Designing for Operation in Space</a:t>
            </a:r>
          </a:p>
          <a:p>
            <a:pPr marL="174625" indent="-174625">
              <a:lnSpc>
                <a:spcPct val="110000"/>
              </a:lnSpc>
              <a:spcBef>
                <a:spcPts val="0"/>
              </a:spcBef>
              <a:buFont typeface="Arial" pitchFamily="34" charset="0"/>
              <a:buChar char="•"/>
              <a:defRPr/>
            </a:pPr>
            <a:r>
              <a:rPr lang="en-US" sz="2300" i="1" dirty="0">
                <a:latin typeface="Calibri" pitchFamily="34" charset="0"/>
              </a:rPr>
              <a:t>Heat Transfer Basics Review</a:t>
            </a:r>
          </a:p>
          <a:p>
            <a:pPr marL="174625" indent="-174625" eaLnBrk="1" hangingPunct="1">
              <a:lnSpc>
                <a:spcPct val="110000"/>
              </a:lnSpc>
              <a:spcBef>
                <a:spcPts val="0"/>
              </a:spcBef>
              <a:buFont typeface="Arial" pitchFamily="34" charset="0"/>
              <a:buChar char="•"/>
              <a:defRPr/>
            </a:pPr>
            <a:r>
              <a:rPr lang="en-US" sz="2300" i="1" dirty="0">
                <a:latin typeface="Calibri" pitchFamily="34" charset="0"/>
              </a:rPr>
              <a:t>Thermal Design Process</a:t>
            </a:r>
          </a:p>
          <a:p>
            <a:pPr marL="574675" lvl="1" indent="-174625">
              <a:lnSpc>
                <a:spcPct val="110000"/>
              </a:lnSpc>
              <a:spcBef>
                <a:spcPts val="0"/>
              </a:spcBef>
              <a:buFont typeface="Arial" pitchFamily="34" charset="0"/>
              <a:buChar char="•"/>
              <a:defRPr/>
            </a:pPr>
            <a:r>
              <a:rPr lang="en-US" sz="2300" i="1" dirty="0">
                <a:latin typeface="Calibri" pitchFamily="34" charset="0"/>
              </a:rPr>
              <a:t>Gathering Thermal Requirements</a:t>
            </a:r>
          </a:p>
          <a:p>
            <a:pPr marL="574675" lvl="1" indent="-174625">
              <a:lnSpc>
                <a:spcPct val="110000"/>
              </a:lnSpc>
              <a:spcBef>
                <a:spcPts val="0"/>
              </a:spcBef>
              <a:buFont typeface="Arial" pitchFamily="34" charset="0"/>
              <a:buChar char="•"/>
              <a:defRPr/>
            </a:pPr>
            <a:r>
              <a:rPr lang="en-US" sz="2200" i="1" dirty="0">
                <a:latin typeface="Calibri" pitchFamily="34" charset="0"/>
              </a:rPr>
              <a:t>Available Thermal Components</a:t>
            </a:r>
          </a:p>
          <a:p>
            <a:pPr marL="574675" lvl="1" indent="-174625">
              <a:lnSpc>
                <a:spcPct val="110000"/>
              </a:lnSpc>
              <a:spcBef>
                <a:spcPts val="0"/>
              </a:spcBef>
              <a:buFont typeface="Arial" pitchFamily="34" charset="0"/>
              <a:buChar char="•"/>
              <a:defRPr/>
            </a:pPr>
            <a:r>
              <a:rPr lang="en-US" sz="2300" i="1" dirty="0">
                <a:latin typeface="Calibri" pitchFamily="34" charset="0"/>
              </a:rPr>
              <a:t>Determining the Thermal Design Architecture</a:t>
            </a:r>
          </a:p>
          <a:p>
            <a:pPr marL="574675" lvl="1" indent="-174625">
              <a:lnSpc>
                <a:spcPct val="110000"/>
              </a:lnSpc>
              <a:spcBef>
                <a:spcPts val="0"/>
              </a:spcBef>
              <a:buFont typeface="Arial" pitchFamily="34" charset="0"/>
              <a:buChar char="•"/>
              <a:defRPr/>
            </a:pPr>
            <a:r>
              <a:rPr lang="en-US" sz="2300" i="1" dirty="0">
                <a:latin typeface="Calibri" pitchFamily="34" charset="0"/>
              </a:rPr>
              <a:t>Early Thermal Design Calculations</a:t>
            </a:r>
          </a:p>
          <a:p>
            <a:pPr marL="974725" lvl="2" indent="-174625">
              <a:lnSpc>
                <a:spcPct val="110000"/>
              </a:lnSpc>
              <a:spcBef>
                <a:spcPts val="0"/>
              </a:spcBef>
              <a:buFont typeface="Arial" pitchFamily="34" charset="0"/>
              <a:buChar char="•"/>
              <a:defRPr/>
            </a:pPr>
            <a:r>
              <a:rPr lang="en-US" i="1" dirty="0">
                <a:latin typeface="Calibri" pitchFamily="34" charset="0"/>
              </a:rPr>
              <a:t>Radiator and Heater Sizing</a:t>
            </a:r>
          </a:p>
          <a:p>
            <a:pPr marL="974725" lvl="2" indent="-174625">
              <a:lnSpc>
                <a:spcPct val="110000"/>
              </a:lnSpc>
              <a:spcBef>
                <a:spcPts val="0"/>
              </a:spcBef>
              <a:buFont typeface="Arial" pitchFamily="34" charset="0"/>
              <a:buChar char="•"/>
              <a:defRPr/>
            </a:pPr>
            <a:r>
              <a:rPr lang="en-US" i="1" dirty="0">
                <a:latin typeface="Calibri" pitchFamily="34" charset="0"/>
              </a:rPr>
              <a:t>Hand Calculation estimates</a:t>
            </a:r>
          </a:p>
          <a:p>
            <a:pPr marL="574675" lvl="1" indent="-174625">
              <a:lnSpc>
                <a:spcPct val="110000"/>
              </a:lnSpc>
              <a:spcBef>
                <a:spcPts val="0"/>
              </a:spcBef>
              <a:buFont typeface="Arial" pitchFamily="34" charset="0"/>
              <a:buChar char="•"/>
              <a:defRPr/>
            </a:pPr>
            <a:r>
              <a:rPr lang="en-US" sz="2300" i="1" dirty="0">
                <a:latin typeface="Calibri" pitchFamily="34" charset="0"/>
              </a:rPr>
              <a:t>Thermal Accommodation Requirements</a:t>
            </a:r>
          </a:p>
          <a:p>
            <a:pPr marL="800100" lvl="2" indent="0">
              <a:buNone/>
              <a:defRPr/>
            </a:pPr>
            <a:endParaRPr lang="en-US" sz="1700" b="1" i="1" dirty="0">
              <a:latin typeface="Calibri" pitchFamily="34" charset="0"/>
            </a:endParaRPr>
          </a:p>
          <a:p>
            <a:pPr marL="174625" indent="-174625" eaLnBrk="1" hangingPunct="1">
              <a:buFont typeface="Arial" pitchFamily="34" charset="0"/>
              <a:buChar char="•"/>
              <a:defRPr/>
            </a:pPr>
            <a:endParaRPr lang="en-US" sz="2300" b="1" i="1" dirty="0">
              <a:latin typeface="Calibri" pitchFamily="34" charset="0"/>
            </a:endParaRPr>
          </a:p>
          <a:p>
            <a:pPr marL="174625" indent="-174625" eaLnBrk="1" hangingPunct="1">
              <a:buFont typeface="Arial" pitchFamily="34" charset="0"/>
              <a:buChar char="•"/>
              <a:defRPr/>
            </a:pPr>
            <a:endParaRPr lang="en-US" sz="2300" b="1" i="1" dirty="0">
              <a:latin typeface="Calibri" pitchFamily="34" charset="0"/>
            </a:endParaRPr>
          </a:p>
          <a:p>
            <a:pPr marL="174625" indent="-174625" eaLnBrk="1" hangingPunct="1">
              <a:buFont typeface="Arial" pitchFamily="34" charset="0"/>
              <a:buChar char="•"/>
              <a:defRPr/>
            </a:pPr>
            <a:endParaRPr lang="en-US" sz="2300" b="1" i="1" dirty="0">
              <a:latin typeface="Calibri" pitchFamily="34" charset="0"/>
            </a:endParaRPr>
          </a:p>
          <a:p>
            <a:pPr marL="174625" indent="-174625" eaLnBrk="1" hangingPunct="1">
              <a:buFont typeface="Arial" pitchFamily="34" charset="0"/>
              <a:buChar char="•"/>
              <a:defRPr/>
            </a:pPr>
            <a:endParaRPr lang="en-US" sz="2300" b="1" i="1" dirty="0">
              <a:latin typeface="Calibri" pitchFamily="34" charset="0"/>
            </a:endParaRPr>
          </a:p>
          <a:p>
            <a:pPr marL="174625" indent="-174625" eaLnBrk="1" hangingPunct="1">
              <a:buFont typeface="Arial" pitchFamily="34" charset="0"/>
              <a:buChar char="•"/>
              <a:defRPr/>
            </a:pPr>
            <a:endParaRPr lang="en-US" sz="900" b="1"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27</a:t>
            </a:fld>
            <a:endParaRPr lang="en-US" altLang="en-US" sz="1200" dirty="0"/>
          </a:p>
        </p:txBody>
      </p:sp>
    </p:spTree>
    <p:extLst>
      <p:ext uri="{BB962C8B-B14F-4D97-AF65-F5344CB8AC3E}">
        <p14:creationId xmlns:p14="http://schemas.microsoft.com/office/powerpoint/2010/main" val="289974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Challenges of Designing for Space</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28</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055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F267-15DE-4CA0-B292-CEC5113E8809}"/>
              </a:ext>
            </a:extLst>
          </p:cNvPr>
          <p:cNvSpPr>
            <a:spLocks noGrp="1"/>
          </p:cNvSpPr>
          <p:nvPr>
            <p:ph type="title"/>
          </p:nvPr>
        </p:nvSpPr>
        <p:spPr>
          <a:xfrm>
            <a:off x="914400" y="0"/>
            <a:ext cx="7239000" cy="962235"/>
          </a:xfrm>
        </p:spPr>
        <p:txBody>
          <a:bodyPr/>
          <a:lstStyle/>
          <a:p>
            <a:r>
              <a:rPr lang="en-US" altLang="en-US" dirty="0"/>
              <a:t>Why is Space Thermal                                         Design a Challenge?</a:t>
            </a:r>
            <a:endParaRPr lang="en-US" dirty="0"/>
          </a:p>
        </p:txBody>
      </p:sp>
      <p:sp>
        <p:nvSpPr>
          <p:cNvPr id="3" name="Content Placeholder 2">
            <a:extLst>
              <a:ext uri="{FF2B5EF4-FFF2-40B4-BE49-F238E27FC236}">
                <a16:creationId xmlns:a16="http://schemas.microsoft.com/office/drawing/2014/main" id="{B36B1975-6779-48D9-B598-3C0038CE9AE4}"/>
              </a:ext>
            </a:extLst>
          </p:cNvPr>
          <p:cNvSpPr>
            <a:spLocks noGrp="1"/>
          </p:cNvSpPr>
          <p:nvPr>
            <p:ph idx="1"/>
          </p:nvPr>
        </p:nvSpPr>
        <p:spPr>
          <a:xfrm>
            <a:off x="304800" y="1143000"/>
            <a:ext cx="8686800" cy="5486400"/>
          </a:xfrm>
        </p:spPr>
        <p:txBody>
          <a:bodyPr>
            <a:normAutofit fontScale="77500" lnSpcReduction="20000"/>
          </a:bodyPr>
          <a:lstStyle/>
          <a:p>
            <a:pPr>
              <a:lnSpc>
                <a:spcPct val="120000"/>
              </a:lnSpc>
              <a:spcBef>
                <a:spcPts val="0"/>
              </a:spcBef>
            </a:pPr>
            <a:r>
              <a:rPr lang="en-US" altLang="en-US" dirty="0"/>
              <a:t>Satellites experience harsh environments in orbit, ranging from ~393K (full sun near Earth) for part (or all) of an orbit to ~3K in shadow/eclipse. This can cause drastic temperature changes on a satellite, where most critical parts (electronics/ electrical) want to be around ambient temperature range (253K-313K), resulting in cycling from one extreme to another over the life of the mission.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sz="1500" dirty="0"/>
          </a:p>
          <a:p>
            <a:endParaRPr lang="en-US" altLang="en-US" dirty="0"/>
          </a:p>
          <a:p>
            <a:pPr>
              <a:lnSpc>
                <a:spcPct val="120000"/>
              </a:lnSpc>
              <a:spcBef>
                <a:spcPts val="0"/>
              </a:spcBef>
            </a:pPr>
            <a:r>
              <a:rPr lang="en-US" altLang="en-US" dirty="0"/>
              <a:t>Science instruments may have challenging temperature requirements ranging from cryogenic (&lt;120K) to ambient, with stability and gradient requirements as well.</a:t>
            </a:r>
          </a:p>
          <a:p>
            <a:pPr>
              <a:lnSpc>
                <a:spcPct val="120000"/>
              </a:lnSpc>
              <a:spcBef>
                <a:spcPts val="0"/>
              </a:spcBef>
            </a:pPr>
            <a:r>
              <a:rPr lang="en-US" altLang="en-US" dirty="0"/>
              <a:t>Design must work for all on-orbit conditions as well as for ground operations, launch, ascent, calibration activities, thruster burns, and possibly re-entry.</a:t>
            </a:r>
            <a:endParaRPr lang="en-US" altLang="en-US" strike="sngStrike" dirty="0"/>
          </a:p>
        </p:txBody>
      </p:sp>
      <p:grpSp>
        <p:nvGrpSpPr>
          <p:cNvPr id="6" name="Group 5">
            <a:extLst>
              <a:ext uri="{FF2B5EF4-FFF2-40B4-BE49-F238E27FC236}">
                <a16:creationId xmlns:a16="http://schemas.microsoft.com/office/drawing/2014/main" id="{066E76C1-BD40-4F2F-B2AB-C09A104F6F42}"/>
              </a:ext>
            </a:extLst>
          </p:cNvPr>
          <p:cNvGrpSpPr/>
          <p:nvPr/>
        </p:nvGrpSpPr>
        <p:grpSpPr>
          <a:xfrm>
            <a:off x="1943100" y="2667000"/>
            <a:ext cx="5359717" cy="2101301"/>
            <a:chOff x="1528763" y="3502025"/>
            <a:chExt cx="5605462" cy="2284412"/>
          </a:xfrm>
        </p:grpSpPr>
        <p:graphicFrame>
          <p:nvGraphicFramePr>
            <p:cNvPr id="7" name="Object 8">
              <a:extLst>
                <a:ext uri="{FF2B5EF4-FFF2-40B4-BE49-F238E27FC236}">
                  <a16:creationId xmlns:a16="http://schemas.microsoft.com/office/drawing/2014/main" id="{53AEFB6D-5F21-41E7-8523-3DA37462729A}"/>
                </a:ext>
              </a:extLst>
            </p:cNvPr>
            <p:cNvGraphicFramePr>
              <a:graphicFrameLocks noChangeAspect="1"/>
            </p:cNvGraphicFramePr>
            <p:nvPr/>
          </p:nvGraphicFramePr>
          <p:xfrm>
            <a:off x="5610225" y="4264025"/>
            <a:ext cx="1524000" cy="1522412"/>
          </p:xfrm>
          <a:graphic>
            <a:graphicData uri="http://schemas.openxmlformats.org/presentationml/2006/ole">
              <mc:AlternateContent xmlns:mc="http://schemas.openxmlformats.org/markup-compatibility/2006">
                <mc:Choice xmlns:v="urn:schemas-microsoft-com:vml" Requires="v">
                  <p:oleObj spid="_x0000_s24772" name="Clip" r:id="rId3" imgW="1433520" imgH="1432440" progId="MS_ClipArt_Gallery.2">
                    <p:embed/>
                  </p:oleObj>
                </mc:Choice>
                <mc:Fallback>
                  <p:oleObj name="Clip" r:id="rId3" imgW="1433520" imgH="1432440" progId="MS_ClipArt_Gallery.2">
                    <p:embed/>
                    <p:pic>
                      <p:nvPicPr>
                        <p:cNvPr id="7" name="Object 8">
                          <a:extLst>
                            <a:ext uri="{FF2B5EF4-FFF2-40B4-BE49-F238E27FC236}">
                              <a16:creationId xmlns:a16="http://schemas.microsoft.com/office/drawing/2014/main" id="{53AEFB6D-5F21-41E7-8523-3DA3746272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4264025"/>
                          <a:ext cx="1524000" cy="152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9">
              <a:extLst>
                <a:ext uri="{FF2B5EF4-FFF2-40B4-BE49-F238E27FC236}">
                  <a16:creationId xmlns:a16="http://schemas.microsoft.com/office/drawing/2014/main" id="{753AA77C-DC21-4E4F-BFC9-A6DDEC8F9840}"/>
                </a:ext>
              </a:extLst>
            </p:cNvPr>
            <p:cNvSpPr>
              <a:spLocks noChangeShapeType="1"/>
            </p:cNvSpPr>
            <p:nvPr/>
          </p:nvSpPr>
          <p:spPr bwMode="auto">
            <a:xfrm>
              <a:off x="2398713" y="4808538"/>
              <a:ext cx="3363912" cy="369887"/>
            </a:xfrm>
            <a:prstGeom prst="line">
              <a:avLst/>
            </a:prstGeom>
            <a:noFill/>
            <a:ln w="2857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10">
              <a:extLst>
                <a:ext uri="{FF2B5EF4-FFF2-40B4-BE49-F238E27FC236}">
                  <a16:creationId xmlns:a16="http://schemas.microsoft.com/office/drawing/2014/main" id="{028D479F-8AFA-447E-A309-624EF80D5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225" y="3502025"/>
              <a:ext cx="2209800" cy="9937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1">
              <a:extLst>
                <a:ext uri="{FF2B5EF4-FFF2-40B4-BE49-F238E27FC236}">
                  <a16:creationId xmlns:a16="http://schemas.microsoft.com/office/drawing/2014/main" id="{738486E7-1920-4626-8A8E-62485AB001FA}"/>
                </a:ext>
              </a:extLst>
            </p:cNvPr>
            <p:cNvSpPr>
              <a:spLocks noChangeShapeType="1"/>
            </p:cNvSpPr>
            <p:nvPr/>
          </p:nvSpPr>
          <p:spPr bwMode="auto">
            <a:xfrm flipH="1" flipV="1">
              <a:off x="5000625" y="4264025"/>
              <a:ext cx="762000" cy="381000"/>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2">
              <a:extLst>
                <a:ext uri="{FF2B5EF4-FFF2-40B4-BE49-F238E27FC236}">
                  <a16:creationId xmlns:a16="http://schemas.microsoft.com/office/drawing/2014/main" id="{B404873B-667C-43BF-B64A-73FA94ACEDFB}"/>
                </a:ext>
              </a:extLst>
            </p:cNvPr>
            <p:cNvSpPr>
              <a:spLocks noChangeShapeType="1"/>
            </p:cNvSpPr>
            <p:nvPr/>
          </p:nvSpPr>
          <p:spPr bwMode="auto">
            <a:xfrm flipV="1">
              <a:off x="2562225" y="4111625"/>
              <a:ext cx="1524000" cy="304800"/>
            </a:xfrm>
            <a:prstGeom prst="line">
              <a:avLst/>
            </a:prstGeom>
            <a:noFill/>
            <a:ln w="28575">
              <a:solidFill>
                <a:srgbClr val="7030A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3">
              <a:extLst>
                <a:ext uri="{FF2B5EF4-FFF2-40B4-BE49-F238E27FC236}">
                  <a16:creationId xmlns:a16="http://schemas.microsoft.com/office/drawing/2014/main" id="{7A38F963-BE2B-4745-8783-7BC5C0C0F08F}"/>
                </a:ext>
              </a:extLst>
            </p:cNvPr>
            <p:cNvSpPr>
              <a:spLocks noChangeShapeType="1"/>
            </p:cNvSpPr>
            <p:nvPr/>
          </p:nvSpPr>
          <p:spPr bwMode="auto">
            <a:xfrm flipH="1" flipV="1">
              <a:off x="5000625" y="4416425"/>
              <a:ext cx="762000" cy="762000"/>
            </a:xfrm>
            <a:prstGeom prst="line">
              <a:avLst/>
            </a:prstGeom>
            <a:noFill/>
            <a:ln w="28575">
              <a:solidFill>
                <a:srgbClr val="7030A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 name="Object 14">
              <a:extLst>
                <a:ext uri="{FF2B5EF4-FFF2-40B4-BE49-F238E27FC236}">
                  <a16:creationId xmlns:a16="http://schemas.microsoft.com/office/drawing/2014/main" id="{B9D629F6-71B1-4BD0-B3EA-16C627BA158D}"/>
                </a:ext>
              </a:extLst>
            </p:cNvPr>
            <p:cNvGraphicFramePr>
              <a:graphicFrameLocks noGrp="1" noChangeAspect="1"/>
            </p:cNvGraphicFramePr>
            <p:nvPr>
              <p:ph sz="half" idx="2"/>
            </p:nvPr>
          </p:nvGraphicFramePr>
          <p:xfrm>
            <a:off x="1528763" y="4197350"/>
            <a:ext cx="908050" cy="904875"/>
          </p:xfrm>
          <a:graphic>
            <a:graphicData uri="http://schemas.openxmlformats.org/presentationml/2006/ole">
              <mc:AlternateContent xmlns:mc="http://schemas.openxmlformats.org/markup-compatibility/2006">
                <mc:Choice xmlns:v="urn:schemas-microsoft-com:vml" Requires="v">
                  <p:oleObj spid="_x0000_s24773" name="Clip" r:id="rId6" imgW="907560" imgH="904320" progId="MS_ClipArt_Gallery.2">
                    <p:embed/>
                  </p:oleObj>
                </mc:Choice>
                <mc:Fallback>
                  <p:oleObj name="Clip" r:id="rId6" imgW="907560" imgH="904320" progId="MS_ClipArt_Gallery.2">
                    <p:embed/>
                    <p:pic>
                      <p:nvPicPr>
                        <p:cNvPr id="13" name="Object 14">
                          <a:extLst>
                            <a:ext uri="{FF2B5EF4-FFF2-40B4-BE49-F238E27FC236}">
                              <a16:creationId xmlns:a16="http://schemas.microsoft.com/office/drawing/2014/main" id="{B9D629F6-71B1-4BD0-B3EA-16C627BA15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8763" y="4197350"/>
                          <a:ext cx="908050"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Line 16">
              <a:extLst>
                <a:ext uri="{FF2B5EF4-FFF2-40B4-BE49-F238E27FC236}">
                  <a16:creationId xmlns:a16="http://schemas.microsoft.com/office/drawing/2014/main" id="{CC7DC361-4BF3-42CE-94F8-E94ABB47A743}"/>
                </a:ext>
              </a:extLst>
            </p:cNvPr>
            <p:cNvSpPr>
              <a:spLocks noChangeShapeType="1"/>
            </p:cNvSpPr>
            <p:nvPr/>
          </p:nvSpPr>
          <p:spPr bwMode="auto">
            <a:xfrm>
              <a:off x="2160798" y="5482105"/>
              <a:ext cx="266700" cy="1588"/>
            </a:xfrm>
            <a:prstGeom prst="line">
              <a:avLst/>
            </a:prstGeom>
            <a:noFill/>
            <a:ln w="2857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7">
              <a:extLst>
                <a:ext uri="{FF2B5EF4-FFF2-40B4-BE49-F238E27FC236}">
                  <a16:creationId xmlns:a16="http://schemas.microsoft.com/office/drawing/2014/main" id="{276BB712-F226-4307-AFD8-2F8DF33F17C5}"/>
                </a:ext>
              </a:extLst>
            </p:cNvPr>
            <p:cNvSpPr>
              <a:spLocks noChangeShapeType="1"/>
            </p:cNvSpPr>
            <p:nvPr/>
          </p:nvSpPr>
          <p:spPr bwMode="auto">
            <a:xfrm>
              <a:off x="2170113" y="5649373"/>
              <a:ext cx="266700" cy="15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8">
              <a:extLst>
                <a:ext uri="{FF2B5EF4-FFF2-40B4-BE49-F238E27FC236}">
                  <a16:creationId xmlns:a16="http://schemas.microsoft.com/office/drawing/2014/main" id="{08E48D72-C699-43DA-9D93-BD2319FC0833}"/>
                </a:ext>
              </a:extLst>
            </p:cNvPr>
            <p:cNvSpPr txBox="1">
              <a:spLocks noChangeArrowheads="1"/>
            </p:cNvSpPr>
            <p:nvPr/>
          </p:nvSpPr>
          <p:spPr bwMode="auto">
            <a:xfrm>
              <a:off x="2522142" y="5341937"/>
              <a:ext cx="160944" cy="4349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pPr algn="ctr">
                <a:buFontTx/>
                <a:buNone/>
              </a:pPr>
              <a:r>
                <a:rPr lang="en-US" altLang="en-US" sz="1000" dirty="0">
                  <a:solidFill>
                    <a:srgbClr val="7030A0"/>
                  </a:solidFill>
                </a:rPr>
                <a:t>UV</a:t>
              </a:r>
            </a:p>
            <a:p>
              <a:pPr algn="ctr">
                <a:buFontTx/>
                <a:buNone/>
              </a:pPr>
              <a:r>
                <a:rPr lang="en-US" altLang="en-US" sz="1000" dirty="0">
                  <a:solidFill>
                    <a:srgbClr val="FF0000"/>
                  </a:solidFill>
                </a:rPr>
                <a:t>IR</a:t>
              </a:r>
            </a:p>
          </p:txBody>
        </p:sp>
      </p:grpSp>
      <p:sp>
        <p:nvSpPr>
          <p:cNvPr id="17" name="TextBox 16">
            <a:extLst>
              <a:ext uri="{FF2B5EF4-FFF2-40B4-BE49-F238E27FC236}">
                <a16:creationId xmlns:a16="http://schemas.microsoft.com/office/drawing/2014/main" id="{B91128D3-CF2F-4074-B721-B4FF54F2861A}"/>
              </a:ext>
            </a:extLst>
          </p:cNvPr>
          <p:cNvSpPr txBox="1"/>
          <p:nvPr/>
        </p:nvSpPr>
        <p:spPr>
          <a:xfrm rot="412123">
            <a:off x="4218366" y="3743545"/>
            <a:ext cx="1005055" cy="369332"/>
          </a:xfrm>
          <a:prstGeom prst="rect">
            <a:avLst/>
          </a:prstGeom>
          <a:noFill/>
        </p:spPr>
        <p:txBody>
          <a:bodyPr wrap="square" rtlCol="0">
            <a:spAutoFit/>
          </a:bodyPr>
          <a:lstStyle/>
          <a:p>
            <a:r>
              <a:rPr lang="en-US" dirty="0">
                <a:solidFill>
                  <a:srgbClr val="7030A0"/>
                </a:solidFill>
              </a:rPr>
              <a:t>Albedo</a:t>
            </a:r>
          </a:p>
        </p:txBody>
      </p:sp>
      <p:sp>
        <p:nvSpPr>
          <p:cNvPr id="18" name="TextBox 17">
            <a:extLst>
              <a:ext uri="{FF2B5EF4-FFF2-40B4-BE49-F238E27FC236}">
                <a16:creationId xmlns:a16="http://schemas.microsoft.com/office/drawing/2014/main" id="{6C3CE56D-B1E3-4C40-A67A-7E734CFEF19F}"/>
              </a:ext>
            </a:extLst>
          </p:cNvPr>
          <p:cNvSpPr txBox="1"/>
          <p:nvPr/>
        </p:nvSpPr>
        <p:spPr>
          <a:xfrm rot="20955326">
            <a:off x="2826348" y="3120300"/>
            <a:ext cx="1005055" cy="646331"/>
          </a:xfrm>
          <a:prstGeom prst="rect">
            <a:avLst/>
          </a:prstGeom>
          <a:noFill/>
        </p:spPr>
        <p:txBody>
          <a:bodyPr wrap="square" rtlCol="0">
            <a:spAutoFit/>
          </a:bodyPr>
          <a:lstStyle/>
          <a:p>
            <a:pPr algn="ctr"/>
            <a:r>
              <a:rPr lang="en-US" dirty="0">
                <a:solidFill>
                  <a:srgbClr val="7030A0"/>
                </a:solidFill>
              </a:rPr>
              <a:t>Direct Solar</a:t>
            </a:r>
          </a:p>
        </p:txBody>
      </p:sp>
      <p:sp>
        <p:nvSpPr>
          <p:cNvPr id="19" name="TextBox 18">
            <a:extLst>
              <a:ext uri="{FF2B5EF4-FFF2-40B4-BE49-F238E27FC236}">
                <a16:creationId xmlns:a16="http://schemas.microsoft.com/office/drawing/2014/main" id="{30F94B06-1C58-4C2B-9BEF-8952E7112263}"/>
              </a:ext>
            </a:extLst>
          </p:cNvPr>
          <p:cNvSpPr txBox="1"/>
          <p:nvPr/>
        </p:nvSpPr>
        <p:spPr>
          <a:xfrm rot="1511024">
            <a:off x="5267649" y="3282851"/>
            <a:ext cx="1005055" cy="646331"/>
          </a:xfrm>
          <a:prstGeom prst="rect">
            <a:avLst/>
          </a:prstGeom>
          <a:noFill/>
        </p:spPr>
        <p:txBody>
          <a:bodyPr wrap="square" rtlCol="0">
            <a:spAutoFit/>
          </a:bodyPr>
          <a:lstStyle/>
          <a:p>
            <a:pPr algn="ctr"/>
            <a:r>
              <a:rPr lang="en-US" dirty="0">
                <a:solidFill>
                  <a:srgbClr val="FF0000"/>
                </a:solidFill>
              </a:rPr>
              <a:t>Planet IR</a:t>
            </a:r>
          </a:p>
        </p:txBody>
      </p:sp>
      <p:sp>
        <p:nvSpPr>
          <p:cNvPr id="41" name="Slide Number Placeholder 1">
            <a:extLst>
              <a:ext uri="{FF2B5EF4-FFF2-40B4-BE49-F238E27FC236}">
                <a16:creationId xmlns:a16="http://schemas.microsoft.com/office/drawing/2014/main" id="{0E6EE337-815B-4DE3-9B91-BE402B9D874D}"/>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29</a:t>
            </a:fld>
            <a:endParaRPr lang="en-US" altLang="en-US" sz="1200" dirty="0"/>
          </a:p>
        </p:txBody>
      </p:sp>
    </p:spTree>
    <p:extLst>
      <p:ext uri="{BB962C8B-B14F-4D97-AF65-F5344CB8AC3E}">
        <p14:creationId xmlns:p14="http://schemas.microsoft.com/office/powerpoint/2010/main" val="363006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0504-4391-42D8-B733-A0564F4ED013}"/>
              </a:ext>
            </a:extLst>
          </p:cNvPr>
          <p:cNvSpPr>
            <a:spLocks noGrp="1"/>
          </p:cNvSpPr>
          <p:nvPr>
            <p:ph type="title"/>
          </p:nvPr>
        </p:nvSpPr>
        <p:spPr>
          <a:xfrm>
            <a:off x="914400" y="71756"/>
            <a:ext cx="7432158" cy="890479"/>
          </a:xfrm>
        </p:spPr>
        <p:txBody>
          <a:bodyPr/>
          <a:lstStyle/>
          <a:p>
            <a:r>
              <a:rPr lang="en-US" dirty="0"/>
              <a:t>Thermal Design and Analysis Agenda</a:t>
            </a:r>
          </a:p>
        </p:txBody>
      </p:sp>
      <p:sp>
        <p:nvSpPr>
          <p:cNvPr id="3" name="Content Placeholder 2">
            <a:extLst>
              <a:ext uri="{FF2B5EF4-FFF2-40B4-BE49-F238E27FC236}">
                <a16:creationId xmlns:a16="http://schemas.microsoft.com/office/drawing/2014/main" id="{D92BA0A4-DF70-4878-A00B-B1F1A933F24E}"/>
              </a:ext>
            </a:extLst>
          </p:cNvPr>
          <p:cNvSpPr>
            <a:spLocks noGrp="1"/>
          </p:cNvSpPr>
          <p:nvPr>
            <p:ph idx="1"/>
          </p:nvPr>
        </p:nvSpPr>
        <p:spPr>
          <a:xfrm>
            <a:off x="0" y="1092200"/>
            <a:ext cx="8458200" cy="5156200"/>
          </a:xfrm>
        </p:spPr>
        <p:txBody>
          <a:bodyPr>
            <a:normAutofit/>
          </a:bodyPr>
          <a:lstStyle/>
          <a:p>
            <a:r>
              <a:rPr lang="en-US" altLang="en-US" sz="2800" b="1" dirty="0"/>
              <a:t>Architectures for Space Flight Design</a:t>
            </a:r>
          </a:p>
          <a:p>
            <a:r>
              <a:rPr lang="en-US" altLang="en-US" sz="2800" b="1" dirty="0"/>
              <a:t>Thermal Engineering</a:t>
            </a:r>
          </a:p>
          <a:p>
            <a:r>
              <a:rPr lang="en-US" altLang="en-US" sz="2800" b="1" dirty="0"/>
              <a:t>Thermal Design</a:t>
            </a:r>
          </a:p>
          <a:p>
            <a:pPr marL="574675" lvl="1" indent="-174625">
              <a:lnSpc>
                <a:spcPct val="110000"/>
              </a:lnSpc>
              <a:spcBef>
                <a:spcPts val="0"/>
              </a:spcBef>
              <a:buFont typeface="Arial" pitchFamily="34" charset="0"/>
              <a:buChar char="•"/>
              <a:defRPr/>
            </a:pPr>
            <a:r>
              <a:rPr lang="en-US" i="1" dirty="0">
                <a:latin typeface="Calibri" pitchFamily="34" charset="0"/>
              </a:rPr>
              <a:t>Challenges of Designing for Operation in Space</a:t>
            </a:r>
          </a:p>
          <a:p>
            <a:pPr marL="574675" lvl="1" indent="-174625">
              <a:lnSpc>
                <a:spcPct val="110000"/>
              </a:lnSpc>
              <a:spcBef>
                <a:spcPts val="0"/>
              </a:spcBef>
              <a:buFont typeface="Arial" pitchFamily="34" charset="0"/>
              <a:buChar char="•"/>
              <a:defRPr/>
            </a:pPr>
            <a:r>
              <a:rPr lang="en-US" i="1" dirty="0">
                <a:latin typeface="Calibri" pitchFamily="34" charset="0"/>
              </a:rPr>
              <a:t>Heat Transfer Basics Review</a:t>
            </a:r>
          </a:p>
          <a:p>
            <a:pPr marL="574675" lvl="1" indent="-174625">
              <a:lnSpc>
                <a:spcPct val="110000"/>
              </a:lnSpc>
              <a:spcBef>
                <a:spcPts val="0"/>
              </a:spcBef>
              <a:buFont typeface="Arial" pitchFamily="34" charset="0"/>
              <a:buChar char="•"/>
              <a:defRPr/>
            </a:pPr>
            <a:r>
              <a:rPr lang="en-US" i="1" dirty="0">
                <a:latin typeface="Calibri" pitchFamily="34" charset="0"/>
              </a:rPr>
              <a:t>Thermal Design Process</a:t>
            </a:r>
          </a:p>
          <a:p>
            <a:pPr marL="974725" lvl="2" indent="-174625">
              <a:lnSpc>
                <a:spcPct val="110000"/>
              </a:lnSpc>
              <a:spcBef>
                <a:spcPts val="0"/>
              </a:spcBef>
              <a:buFont typeface="Arial" pitchFamily="34" charset="0"/>
              <a:buChar char="•"/>
              <a:defRPr/>
            </a:pPr>
            <a:r>
              <a:rPr lang="en-US" i="1" dirty="0">
                <a:latin typeface="Calibri" pitchFamily="34" charset="0"/>
              </a:rPr>
              <a:t>Gathering Thermal Requirements</a:t>
            </a:r>
          </a:p>
          <a:p>
            <a:pPr marL="974725" lvl="2" indent="-174625">
              <a:lnSpc>
                <a:spcPct val="110000"/>
              </a:lnSpc>
              <a:spcBef>
                <a:spcPts val="0"/>
              </a:spcBef>
              <a:buFont typeface="Arial" pitchFamily="34" charset="0"/>
              <a:buChar char="•"/>
              <a:defRPr/>
            </a:pPr>
            <a:r>
              <a:rPr lang="en-US" i="1" dirty="0">
                <a:latin typeface="Calibri" pitchFamily="34" charset="0"/>
              </a:rPr>
              <a:t>Available Thermal Components</a:t>
            </a:r>
          </a:p>
          <a:p>
            <a:pPr marL="974725" lvl="2" indent="-174625">
              <a:lnSpc>
                <a:spcPct val="110000"/>
              </a:lnSpc>
              <a:spcBef>
                <a:spcPts val="0"/>
              </a:spcBef>
              <a:buFont typeface="Arial" pitchFamily="34" charset="0"/>
              <a:buChar char="•"/>
              <a:defRPr/>
            </a:pPr>
            <a:r>
              <a:rPr lang="en-US" i="1" dirty="0">
                <a:latin typeface="Calibri" pitchFamily="34" charset="0"/>
              </a:rPr>
              <a:t>Determining the Thermal Design Architecture</a:t>
            </a:r>
          </a:p>
          <a:p>
            <a:pPr marL="974725" lvl="2" indent="-174625">
              <a:lnSpc>
                <a:spcPct val="110000"/>
              </a:lnSpc>
              <a:spcBef>
                <a:spcPts val="0"/>
              </a:spcBef>
              <a:buFont typeface="Arial" pitchFamily="34" charset="0"/>
              <a:buChar char="•"/>
              <a:defRPr/>
            </a:pPr>
            <a:r>
              <a:rPr lang="en-US" i="1" dirty="0">
                <a:latin typeface="Calibri" pitchFamily="34" charset="0"/>
              </a:rPr>
              <a:t>Early Thermal Design Calculations</a:t>
            </a:r>
          </a:p>
          <a:p>
            <a:pPr marL="1431925" lvl="3" indent="-174625">
              <a:lnSpc>
                <a:spcPct val="110000"/>
              </a:lnSpc>
              <a:spcBef>
                <a:spcPts val="0"/>
              </a:spcBef>
              <a:buFont typeface="Arial" pitchFamily="34" charset="0"/>
              <a:buChar char="•"/>
              <a:defRPr/>
            </a:pPr>
            <a:r>
              <a:rPr lang="en-US" sz="1600" i="1" dirty="0">
                <a:latin typeface="Calibri" pitchFamily="34" charset="0"/>
              </a:rPr>
              <a:t>Radiator and Heater Sizing</a:t>
            </a:r>
          </a:p>
          <a:p>
            <a:pPr marL="1431925" lvl="3" indent="-174625">
              <a:lnSpc>
                <a:spcPct val="110000"/>
              </a:lnSpc>
              <a:spcBef>
                <a:spcPts val="0"/>
              </a:spcBef>
              <a:buFont typeface="Arial" pitchFamily="34" charset="0"/>
              <a:buChar char="•"/>
              <a:defRPr/>
            </a:pPr>
            <a:r>
              <a:rPr lang="en-US" sz="1600" i="1" dirty="0">
                <a:latin typeface="Calibri" pitchFamily="34" charset="0"/>
              </a:rPr>
              <a:t>Hand Calculation estimates</a:t>
            </a:r>
          </a:p>
          <a:p>
            <a:pPr marL="974725" lvl="2" indent="-174625">
              <a:lnSpc>
                <a:spcPct val="110000"/>
              </a:lnSpc>
              <a:spcBef>
                <a:spcPts val="0"/>
              </a:spcBef>
              <a:buFont typeface="Arial" pitchFamily="34" charset="0"/>
              <a:buChar char="•"/>
              <a:defRPr/>
            </a:pPr>
            <a:r>
              <a:rPr lang="en-US" i="1" dirty="0">
                <a:latin typeface="Calibri" pitchFamily="34" charset="0"/>
              </a:rPr>
              <a:t>Thermal Accommodation Requirements</a:t>
            </a:r>
            <a:endParaRPr lang="en-US" altLang="en-US" sz="2800" dirty="0"/>
          </a:p>
        </p:txBody>
      </p:sp>
      <p:sp>
        <p:nvSpPr>
          <p:cNvPr id="6" name="Slide Number Placeholder 1">
            <a:extLst>
              <a:ext uri="{FF2B5EF4-FFF2-40B4-BE49-F238E27FC236}">
                <a16:creationId xmlns:a16="http://schemas.microsoft.com/office/drawing/2014/main" id="{F8C6FE0E-7287-429B-AC6D-F142853757D8}"/>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a:t>
            </a:fld>
            <a:endParaRPr lang="en-US" altLang="en-US" sz="1200" dirty="0"/>
          </a:p>
        </p:txBody>
      </p:sp>
    </p:spTree>
    <p:extLst>
      <p:ext uri="{BB962C8B-B14F-4D97-AF65-F5344CB8AC3E}">
        <p14:creationId xmlns:p14="http://schemas.microsoft.com/office/powerpoint/2010/main" val="389558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E568A2-BCC6-443C-91A3-18955C268374}"/>
              </a:ext>
            </a:extLst>
          </p:cNvPr>
          <p:cNvSpPr>
            <a:spLocks noGrp="1"/>
          </p:cNvSpPr>
          <p:nvPr>
            <p:ph type="title"/>
          </p:nvPr>
        </p:nvSpPr>
        <p:spPr/>
        <p:txBody>
          <a:bodyPr/>
          <a:lstStyle/>
          <a:p>
            <a:r>
              <a:rPr lang="en-US" dirty="0"/>
              <a:t>Thermal Environment(s) of Space</a:t>
            </a:r>
          </a:p>
        </p:txBody>
      </p:sp>
      <p:sp>
        <p:nvSpPr>
          <p:cNvPr id="8" name="Content Placeholder 7">
            <a:extLst>
              <a:ext uri="{FF2B5EF4-FFF2-40B4-BE49-F238E27FC236}">
                <a16:creationId xmlns:a16="http://schemas.microsoft.com/office/drawing/2014/main" id="{18D3E42A-F2B7-48D1-9BDE-AEF0F4219165}"/>
              </a:ext>
            </a:extLst>
          </p:cNvPr>
          <p:cNvSpPr>
            <a:spLocks noGrp="1"/>
          </p:cNvSpPr>
          <p:nvPr>
            <p:ph sz="half" idx="1"/>
          </p:nvPr>
        </p:nvSpPr>
        <p:spPr>
          <a:xfrm>
            <a:off x="0" y="1066801"/>
            <a:ext cx="4724400" cy="4800600"/>
          </a:xfrm>
        </p:spPr>
        <p:txBody>
          <a:bodyPr>
            <a:noAutofit/>
          </a:bodyPr>
          <a:lstStyle/>
          <a:p>
            <a:pPr marL="231775" indent="-231775">
              <a:spcBef>
                <a:spcPts val="0"/>
              </a:spcBef>
            </a:pPr>
            <a:r>
              <a:rPr lang="en-US" sz="1800" dirty="0"/>
              <a:t>Space mission must consider external heating sources when developing a thermal design. </a:t>
            </a:r>
          </a:p>
          <a:p>
            <a:pPr marL="231775" indent="-231775">
              <a:spcBef>
                <a:spcPts val="0"/>
              </a:spcBef>
            </a:pPr>
            <a:r>
              <a:rPr lang="en-US" sz="1800" dirty="0"/>
              <a:t>Direct solar heating is the greatest source of heating for most spacecraft</a:t>
            </a:r>
          </a:p>
          <a:p>
            <a:pPr marL="231775" indent="-231775">
              <a:spcBef>
                <a:spcPts val="0"/>
              </a:spcBef>
            </a:pPr>
            <a:r>
              <a:rPr lang="en-US" sz="1800" dirty="0"/>
              <a:t>The solar energy reflected by a planet (albedo) and the outgoing longwave radiation (or Planet infrared energy emitted by a planet/moon/asteroid based on its temperature) is also considered when close enough to the planet or body. </a:t>
            </a:r>
          </a:p>
          <a:p>
            <a:pPr marL="231775" indent="-231775">
              <a:spcBef>
                <a:spcPts val="0"/>
              </a:spcBef>
            </a:pPr>
            <a:r>
              <a:rPr lang="en-US" sz="1800" dirty="0"/>
              <a:t>For heliocentric orbits (i.e., orbits about the sun) that are sufficiently far from a planet or moon, albedo/Planet IR may be negligible:</a:t>
            </a:r>
          </a:p>
          <a:p>
            <a:pPr marL="461963" lvl="1" indent="-231775">
              <a:spcBef>
                <a:spcPts val="0"/>
              </a:spcBef>
            </a:pPr>
            <a:r>
              <a:rPr lang="en-US" sz="1800" i="1" dirty="0"/>
              <a:t>Geosynchronous orbit (unless cryogenic radiator)</a:t>
            </a:r>
          </a:p>
          <a:p>
            <a:pPr marL="461963" lvl="1" indent="-231775">
              <a:spcBef>
                <a:spcPts val="0"/>
              </a:spcBef>
            </a:pPr>
            <a:r>
              <a:rPr lang="en-US" sz="1800" i="1" dirty="0"/>
              <a:t>Interplanetary Cruise phase</a:t>
            </a:r>
          </a:p>
          <a:p>
            <a:pPr marL="231775" indent="-231775">
              <a:spcBef>
                <a:spcPts val="0"/>
              </a:spcBef>
            </a:pPr>
            <a:r>
              <a:rPr lang="en-US" sz="1800" dirty="0"/>
              <a:t>Cold space itself (not to be neglected) is the cooling effect of deep space, with a background temperature around 4K</a:t>
            </a:r>
          </a:p>
        </p:txBody>
      </p:sp>
      <p:sp>
        <p:nvSpPr>
          <p:cNvPr id="10" name="Content Placeholder 9">
            <a:extLst>
              <a:ext uri="{FF2B5EF4-FFF2-40B4-BE49-F238E27FC236}">
                <a16:creationId xmlns:a16="http://schemas.microsoft.com/office/drawing/2014/main" id="{D0BCCF98-5229-4A6A-8225-01FC7591F5D9}"/>
              </a:ext>
            </a:extLst>
          </p:cNvPr>
          <p:cNvSpPr>
            <a:spLocks noGrp="1"/>
          </p:cNvSpPr>
          <p:nvPr>
            <p:ph sz="half" idx="2"/>
          </p:nvPr>
        </p:nvSpPr>
        <p:spPr>
          <a:xfrm>
            <a:off x="4686300" y="1066800"/>
            <a:ext cx="4384540" cy="4925291"/>
          </a:xfrm>
        </p:spPr>
        <p:txBody>
          <a:bodyPr>
            <a:noAutofit/>
          </a:bodyPr>
          <a:lstStyle/>
          <a:p>
            <a:pPr marL="173038" indent="-173038">
              <a:spcBef>
                <a:spcPts val="0"/>
              </a:spcBef>
            </a:pPr>
            <a:r>
              <a:rPr lang="en-US" sz="1800" dirty="0"/>
              <a:t>Free Molecular Heating (FMH):</a:t>
            </a:r>
          </a:p>
          <a:p>
            <a:pPr marL="346075" lvl="1" indent="-173038">
              <a:spcBef>
                <a:spcPts val="0"/>
              </a:spcBef>
            </a:pPr>
            <a:r>
              <a:rPr lang="en-US" sz="1800" dirty="0"/>
              <a:t>Typically encountered only during the launch phase, after fairing separation where sufficient atmosphere remains to cause heating due to high velocity impingement of the particles. </a:t>
            </a:r>
          </a:p>
          <a:p>
            <a:pPr marL="346075" lvl="1" indent="-173038">
              <a:spcBef>
                <a:spcPts val="0"/>
              </a:spcBef>
            </a:pPr>
            <a:r>
              <a:rPr lang="en-US" sz="1800" dirty="0"/>
              <a:t>While this is usually specified in the applicable launch vehicle user manual, included in an integrated analysis done by the launch vehicle provider, the thermal engineer must be aware of this type of heating to ensure the analysis accurately includes its effect. </a:t>
            </a:r>
          </a:p>
          <a:p>
            <a:pPr marL="173038" indent="-173038">
              <a:spcBef>
                <a:spcPts val="0"/>
              </a:spcBef>
            </a:pPr>
            <a:r>
              <a:rPr lang="en-US" sz="1800" dirty="0" err="1"/>
              <a:t>Aeroheating</a:t>
            </a:r>
            <a:r>
              <a:rPr lang="en-US" sz="1800" dirty="0"/>
              <a:t>:  heating of a solid body produced by its high-speed passage through air (or by the passage of air past a static body), whereby its kinetic energy is converted to heat by adiabatic heating.</a:t>
            </a:r>
          </a:p>
          <a:p>
            <a:pPr marL="346075" lvl="1" indent="-173038">
              <a:spcBef>
                <a:spcPts val="0"/>
              </a:spcBef>
            </a:pPr>
            <a:r>
              <a:rPr lang="en-US" sz="1800" dirty="0"/>
              <a:t>Not typically done by GSFC (ARC, </a:t>
            </a:r>
            <a:r>
              <a:rPr lang="en-US" sz="1800" dirty="0" err="1"/>
              <a:t>LaRC</a:t>
            </a:r>
            <a:r>
              <a:rPr lang="en-US" sz="1800" dirty="0"/>
              <a:t>)</a:t>
            </a:r>
          </a:p>
        </p:txBody>
      </p:sp>
      <p:sp>
        <p:nvSpPr>
          <p:cNvPr id="6" name="Slide Number Placeholder 1">
            <a:extLst>
              <a:ext uri="{FF2B5EF4-FFF2-40B4-BE49-F238E27FC236}">
                <a16:creationId xmlns:a16="http://schemas.microsoft.com/office/drawing/2014/main" id="{E8F61A88-BAE1-47B0-8FE4-8567182B8C35}"/>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30</a:t>
            </a:fld>
            <a:endParaRPr lang="en-US" altLang="en-US" sz="1200" dirty="0"/>
          </a:p>
        </p:txBody>
      </p:sp>
    </p:spTree>
    <p:extLst>
      <p:ext uri="{BB962C8B-B14F-4D97-AF65-F5344CB8AC3E}">
        <p14:creationId xmlns:p14="http://schemas.microsoft.com/office/powerpoint/2010/main" val="327133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4EF7EA-BD92-45B7-ABFD-AEF2C305A6C7}"/>
              </a:ext>
            </a:extLst>
          </p:cNvPr>
          <p:cNvSpPr>
            <a:spLocks noGrp="1"/>
          </p:cNvSpPr>
          <p:nvPr>
            <p:ph type="title"/>
          </p:nvPr>
        </p:nvSpPr>
        <p:spPr/>
        <p:txBody>
          <a:bodyPr/>
          <a:lstStyle/>
          <a:p>
            <a:r>
              <a:rPr lang="en-US" dirty="0"/>
              <a:t>Environment – Solar Irradiance</a:t>
            </a:r>
          </a:p>
        </p:txBody>
      </p:sp>
      <p:sp>
        <p:nvSpPr>
          <p:cNvPr id="7" name="Content Placeholder 6">
            <a:extLst>
              <a:ext uri="{FF2B5EF4-FFF2-40B4-BE49-F238E27FC236}">
                <a16:creationId xmlns:a16="http://schemas.microsoft.com/office/drawing/2014/main" id="{7E95CA0C-8C0C-4124-8708-0740BB7990B0}"/>
              </a:ext>
            </a:extLst>
          </p:cNvPr>
          <p:cNvSpPr>
            <a:spLocks noGrp="1"/>
          </p:cNvSpPr>
          <p:nvPr>
            <p:ph sz="half" idx="1"/>
          </p:nvPr>
        </p:nvSpPr>
        <p:spPr>
          <a:xfrm>
            <a:off x="114700" y="1066800"/>
            <a:ext cx="8778067" cy="903614"/>
          </a:xfrm>
        </p:spPr>
        <p:txBody>
          <a:bodyPr>
            <a:normAutofit fontScale="70000" lnSpcReduction="20000"/>
          </a:bodyPr>
          <a:lstStyle/>
          <a:p>
            <a:pPr>
              <a:lnSpc>
                <a:spcPct val="120000"/>
              </a:lnSpc>
              <a:spcBef>
                <a:spcPts val="0"/>
              </a:spcBef>
            </a:pPr>
            <a:r>
              <a:rPr lang="en-US" dirty="0"/>
              <a:t>Solar irradiance is the primary heating source to be considered in thermal design for most satellites. The intensity varies with distance from the sun; inversely proportional to the square of the distance from the sun (energy from an expanding sphere).</a:t>
            </a:r>
          </a:p>
        </p:txBody>
      </p:sp>
      <p:pic>
        <p:nvPicPr>
          <p:cNvPr id="9" name="Content Placeholder 8">
            <a:extLst>
              <a:ext uri="{FF2B5EF4-FFF2-40B4-BE49-F238E27FC236}">
                <a16:creationId xmlns:a16="http://schemas.microsoft.com/office/drawing/2014/main" id="{956559A8-876C-4F7E-B1EC-0A960B5A22C9}"/>
              </a:ext>
            </a:extLst>
          </p:cNvPr>
          <p:cNvPicPr>
            <a:picLocks noGrp="1"/>
          </p:cNvPicPr>
          <p:nvPr>
            <p:ph sz="half" idx="2"/>
          </p:nvPr>
        </p:nvPicPr>
        <p:blipFill>
          <a:blip r:embed="rId2"/>
          <a:stretch>
            <a:fillRect/>
          </a:stretch>
        </p:blipFill>
        <p:spPr>
          <a:xfrm>
            <a:off x="2594864" y="4204366"/>
            <a:ext cx="3061850" cy="2118296"/>
          </a:xfrm>
          <a:prstGeom prst="rect">
            <a:avLst/>
          </a:prstGeom>
          <a:ln>
            <a:solidFill>
              <a:schemeClr val="tx1"/>
            </a:solidFill>
          </a:ln>
        </p:spPr>
      </p:pic>
      <p:pic>
        <p:nvPicPr>
          <p:cNvPr id="10" name="Picture 9">
            <a:extLst>
              <a:ext uri="{FF2B5EF4-FFF2-40B4-BE49-F238E27FC236}">
                <a16:creationId xmlns:a16="http://schemas.microsoft.com/office/drawing/2014/main" id="{5A5120EC-6EF6-42BE-B420-4B1F68840A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7944" y="4204366"/>
            <a:ext cx="3149368" cy="2081133"/>
          </a:xfrm>
          <a:prstGeom prst="rect">
            <a:avLst/>
          </a:prstGeom>
          <a:noFill/>
          <a:ln>
            <a:solidFill>
              <a:schemeClr val="tx1"/>
            </a:solidFill>
          </a:ln>
        </p:spPr>
      </p:pic>
      <p:pic>
        <p:nvPicPr>
          <p:cNvPr id="2" name="Picture 1">
            <a:extLst>
              <a:ext uri="{FF2B5EF4-FFF2-40B4-BE49-F238E27FC236}">
                <a16:creationId xmlns:a16="http://schemas.microsoft.com/office/drawing/2014/main" id="{18593116-063B-40EC-BDBB-03C19AF74392}"/>
              </a:ext>
            </a:extLst>
          </p:cNvPr>
          <p:cNvPicPr>
            <a:picLocks noChangeAspect="1"/>
          </p:cNvPicPr>
          <p:nvPr/>
        </p:nvPicPr>
        <p:blipFill>
          <a:blip r:embed="rId4"/>
          <a:stretch>
            <a:fillRect/>
          </a:stretch>
        </p:blipFill>
        <p:spPr>
          <a:xfrm>
            <a:off x="110690" y="5486400"/>
            <a:ext cx="2411852" cy="626266"/>
          </a:xfrm>
          <a:prstGeom prst="rect">
            <a:avLst/>
          </a:prstGeom>
        </p:spPr>
      </p:pic>
      <p:pic>
        <p:nvPicPr>
          <p:cNvPr id="3" name="Picture 2">
            <a:extLst>
              <a:ext uri="{FF2B5EF4-FFF2-40B4-BE49-F238E27FC236}">
                <a16:creationId xmlns:a16="http://schemas.microsoft.com/office/drawing/2014/main" id="{07EC24E6-AD67-43E0-AED5-AD3372BB2F87}"/>
              </a:ext>
            </a:extLst>
          </p:cNvPr>
          <p:cNvPicPr>
            <a:picLocks noChangeAspect="1"/>
          </p:cNvPicPr>
          <p:nvPr/>
        </p:nvPicPr>
        <p:blipFill>
          <a:blip r:embed="rId5"/>
          <a:stretch>
            <a:fillRect/>
          </a:stretch>
        </p:blipFill>
        <p:spPr>
          <a:xfrm>
            <a:off x="5541882" y="1917032"/>
            <a:ext cx="3400618" cy="2209800"/>
          </a:xfrm>
          <a:prstGeom prst="rect">
            <a:avLst/>
          </a:prstGeom>
          <a:ln>
            <a:solidFill>
              <a:schemeClr val="tx1"/>
            </a:solidFill>
          </a:ln>
        </p:spPr>
      </p:pic>
      <p:sp>
        <p:nvSpPr>
          <p:cNvPr id="11" name="Content Placeholder 6">
            <a:extLst>
              <a:ext uri="{FF2B5EF4-FFF2-40B4-BE49-F238E27FC236}">
                <a16:creationId xmlns:a16="http://schemas.microsoft.com/office/drawing/2014/main" id="{37963FA1-6149-424C-8EC3-2858F2DA10E5}"/>
              </a:ext>
            </a:extLst>
          </p:cNvPr>
          <p:cNvSpPr txBox="1">
            <a:spLocks/>
          </p:cNvSpPr>
          <p:nvPr/>
        </p:nvSpPr>
        <p:spPr bwMode="auto">
          <a:xfrm>
            <a:off x="457200" y="4343400"/>
            <a:ext cx="2057399" cy="87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Ø"/>
              <a:defRPr kumimoji="1"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lvl="1" indent="-173038"/>
            <a:r>
              <a:rPr lang="en-US" sz="1600" b="1" dirty="0">
                <a:solidFill>
                  <a:srgbClr val="0B3D91"/>
                </a:solidFill>
              </a:rPr>
              <a:t>Min: 1316 W/m</a:t>
            </a:r>
            <a:r>
              <a:rPr lang="en-US" sz="1600" b="1" baseline="30000" dirty="0">
                <a:solidFill>
                  <a:srgbClr val="0B3D91"/>
                </a:solidFill>
              </a:rPr>
              <a:t>2</a:t>
            </a:r>
            <a:r>
              <a:rPr lang="en-US" sz="1600" b="1" dirty="0">
                <a:solidFill>
                  <a:srgbClr val="0B3D91"/>
                </a:solidFill>
              </a:rPr>
              <a:t> </a:t>
            </a:r>
          </a:p>
          <a:p>
            <a:pPr marL="173038" lvl="1" indent="-173038"/>
            <a:r>
              <a:rPr lang="en-US" sz="1600" b="1" dirty="0">
                <a:solidFill>
                  <a:srgbClr val="0B3D91"/>
                </a:solidFill>
              </a:rPr>
              <a:t>Mean: 1367 W/m</a:t>
            </a:r>
            <a:r>
              <a:rPr lang="en-US" sz="1600" b="1" baseline="30000" dirty="0">
                <a:solidFill>
                  <a:srgbClr val="0B3D91"/>
                </a:solidFill>
              </a:rPr>
              <a:t>2</a:t>
            </a:r>
            <a:r>
              <a:rPr lang="en-US" sz="1600" b="1" dirty="0">
                <a:solidFill>
                  <a:srgbClr val="0B3D91"/>
                </a:solidFill>
              </a:rPr>
              <a:t> </a:t>
            </a:r>
          </a:p>
          <a:p>
            <a:pPr marL="173038" lvl="1" indent="-173038"/>
            <a:r>
              <a:rPr lang="en-US" sz="1600" b="1" dirty="0">
                <a:solidFill>
                  <a:srgbClr val="0B3D91"/>
                </a:solidFill>
              </a:rPr>
              <a:t>Max: 1420 W/m</a:t>
            </a:r>
            <a:r>
              <a:rPr lang="en-US" sz="1600" b="1" baseline="30000" dirty="0">
                <a:solidFill>
                  <a:srgbClr val="0B3D91"/>
                </a:solidFill>
              </a:rPr>
              <a:t>2</a:t>
            </a:r>
            <a:r>
              <a:rPr lang="en-US" sz="1600" b="1" dirty="0">
                <a:solidFill>
                  <a:srgbClr val="0B3D91"/>
                </a:solidFill>
              </a:rPr>
              <a:t> </a:t>
            </a:r>
          </a:p>
        </p:txBody>
      </p:sp>
      <p:sp>
        <p:nvSpPr>
          <p:cNvPr id="8" name="Oval 7">
            <a:extLst>
              <a:ext uri="{FF2B5EF4-FFF2-40B4-BE49-F238E27FC236}">
                <a16:creationId xmlns:a16="http://schemas.microsoft.com/office/drawing/2014/main" id="{83A49F28-7CF3-4CDC-9E2D-EF0D449B86DC}"/>
              </a:ext>
            </a:extLst>
          </p:cNvPr>
          <p:cNvSpPr/>
          <p:nvPr/>
        </p:nvSpPr>
        <p:spPr bwMode="auto">
          <a:xfrm>
            <a:off x="7960360" y="2514600"/>
            <a:ext cx="462280" cy="457200"/>
          </a:xfrm>
          <a:prstGeom prst="ellipse">
            <a:avLst/>
          </a:prstGeom>
          <a:noFill/>
          <a:ln w="28575" cap="flat" cmpd="sng" algn="ctr">
            <a:solidFill>
              <a:srgbClr val="FF4823"/>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anose="02020603050405020304" pitchFamily="18" charset="0"/>
            </a:endParaRPr>
          </a:p>
        </p:txBody>
      </p:sp>
      <p:sp>
        <p:nvSpPr>
          <p:cNvPr id="12" name="Content Placeholder 6">
            <a:extLst>
              <a:ext uri="{FF2B5EF4-FFF2-40B4-BE49-F238E27FC236}">
                <a16:creationId xmlns:a16="http://schemas.microsoft.com/office/drawing/2014/main" id="{AB40743B-A456-4701-90BF-F62E69CBC6C4}"/>
              </a:ext>
            </a:extLst>
          </p:cNvPr>
          <p:cNvSpPr txBox="1">
            <a:spLocks/>
          </p:cNvSpPr>
          <p:nvPr/>
        </p:nvSpPr>
        <p:spPr bwMode="auto">
          <a:xfrm>
            <a:off x="110690" y="1905000"/>
            <a:ext cx="5299510" cy="27025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700" dirty="0">
                <a:solidFill>
                  <a:srgbClr val="0B3D91"/>
                </a:solidFill>
                <a:latin typeface="Calibri"/>
                <a:cs typeface="Calibri"/>
              </a:rPr>
              <a:t>Based on a series of measurements since 1969 that document the recognized mean (top of the atmosphere, or 30km above the Earth’s surface) solar irradiance value of 1367 W/m2. This value is then adjusted for the 1.67% eccentricity of the Earth’s orbit about the sun and for an accepted 0.4% measurement error, to arrive at a range of solar constant to be used as a reference for determining the solar constant for GSFC Earth missions.</a:t>
            </a:r>
          </a:p>
        </p:txBody>
      </p:sp>
      <p:sp>
        <p:nvSpPr>
          <p:cNvPr id="13" name="Slide Number Placeholder 1">
            <a:extLst>
              <a:ext uri="{FF2B5EF4-FFF2-40B4-BE49-F238E27FC236}">
                <a16:creationId xmlns:a16="http://schemas.microsoft.com/office/drawing/2014/main" id="{B41B6E41-51A0-498A-AC40-7C18F0F56EFB}"/>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31</a:t>
            </a:fld>
            <a:endParaRPr lang="en-US" altLang="en-US" sz="1200" dirty="0"/>
          </a:p>
        </p:txBody>
      </p:sp>
    </p:spTree>
    <p:extLst>
      <p:ext uri="{BB962C8B-B14F-4D97-AF65-F5344CB8AC3E}">
        <p14:creationId xmlns:p14="http://schemas.microsoft.com/office/powerpoint/2010/main" val="2304152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6E22-2A77-4D2C-A15C-5D94E22FAAC2}"/>
              </a:ext>
            </a:extLst>
          </p:cNvPr>
          <p:cNvSpPr>
            <a:spLocks noGrp="1"/>
          </p:cNvSpPr>
          <p:nvPr>
            <p:ph type="title"/>
          </p:nvPr>
        </p:nvSpPr>
        <p:spPr>
          <a:xfrm>
            <a:off x="1074420" y="71756"/>
            <a:ext cx="7155180" cy="890479"/>
          </a:xfrm>
        </p:spPr>
        <p:txBody>
          <a:bodyPr/>
          <a:lstStyle/>
          <a:p>
            <a:r>
              <a:rPr lang="en-US" dirty="0"/>
              <a:t>Environment – Albedo</a:t>
            </a:r>
          </a:p>
        </p:txBody>
      </p:sp>
      <p:sp>
        <p:nvSpPr>
          <p:cNvPr id="7" name="Content Placeholder 6">
            <a:extLst>
              <a:ext uri="{FF2B5EF4-FFF2-40B4-BE49-F238E27FC236}">
                <a16:creationId xmlns:a16="http://schemas.microsoft.com/office/drawing/2014/main" id="{C720E2FF-CEDB-4258-AA0B-348E2A2D6E9F}"/>
              </a:ext>
            </a:extLst>
          </p:cNvPr>
          <p:cNvSpPr>
            <a:spLocks noGrp="1"/>
          </p:cNvSpPr>
          <p:nvPr>
            <p:ph idx="1"/>
          </p:nvPr>
        </p:nvSpPr>
        <p:spPr>
          <a:xfrm>
            <a:off x="132080" y="1037925"/>
            <a:ext cx="5067945" cy="5257800"/>
          </a:xfrm>
        </p:spPr>
        <p:txBody>
          <a:bodyPr>
            <a:normAutofit fontScale="85000" lnSpcReduction="20000"/>
          </a:bodyPr>
          <a:lstStyle/>
          <a:p>
            <a:pPr marL="173038" indent="-173038">
              <a:lnSpc>
                <a:spcPct val="120000"/>
              </a:lnSpc>
              <a:spcBef>
                <a:spcPts val="0"/>
              </a:spcBef>
            </a:pPr>
            <a:r>
              <a:rPr lang="en-US" sz="1800" dirty="0"/>
              <a:t>Albedo is sunlight reflected off a planet or moon. This is usually expressed as the fraction of incident sunlight that is reflected back to space and is highly variable.</a:t>
            </a:r>
          </a:p>
          <a:p>
            <a:pPr marL="346075" lvl="1" indent="-173038">
              <a:lnSpc>
                <a:spcPct val="120000"/>
              </a:lnSpc>
              <a:spcBef>
                <a:spcPts val="0"/>
              </a:spcBef>
            </a:pPr>
            <a:r>
              <a:rPr lang="en-US" sz="1800" i="1" dirty="0"/>
              <a:t>A first approximation is that this reflection or “scattering” is Lambertian, or equal in all directions. The typical range of albedo values prescribed are:</a:t>
            </a:r>
          </a:p>
          <a:p>
            <a:pPr marL="173037" lvl="1" indent="0">
              <a:lnSpc>
                <a:spcPct val="120000"/>
              </a:lnSpc>
              <a:spcBef>
                <a:spcPts val="0"/>
              </a:spcBef>
              <a:buNone/>
            </a:pPr>
            <a:r>
              <a:rPr lang="en-US" sz="1800" dirty="0"/>
              <a:t>	</a:t>
            </a:r>
            <a:r>
              <a:rPr lang="en-US" sz="1800" b="1" dirty="0"/>
              <a:t>0.25 &lt; ALB &lt; 0.35 (orbit average)</a:t>
            </a:r>
          </a:p>
          <a:p>
            <a:pPr marL="173038" indent="-173038">
              <a:lnSpc>
                <a:spcPct val="120000"/>
              </a:lnSpc>
              <a:spcBef>
                <a:spcPts val="0"/>
              </a:spcBef>
            </a:pPr>
            <a:r>
              <a:rPr lang="en-US" sz="1800" dirty="0"/>
              <a:t>Since this reflection actually is dependent on the solar zenith angle, it can vary significantly with latitude in the sunlit portion of the orbit and the view factor of the satellite surface to the reflecting planet surface. </a:t>
            </a:r>
          </a:p>
          <a:p>
            <a:pPr marL="346075" lvl="1" indent="-173038">
              <a:lnSpc>
                <a:spcPct val="120000"/>
              </a:lnSpc>
              <a:spcBef>
                <a:spcPts val="0"/>
              </a:spcBef>
            </a:pPr>
            <a:r>
              <a:rPr lang="en-US" sz="1800" i="1" dirty="0"/>
              <a:t>Reflectivity is greater over land as compared with oceans and generally increases with decreasing local solar-elevation angles and increasing cloud coverage. </a:t>
            </a:r>
          </a:p>
          <a:p>
            <a:pPr marL="346075" lvl="1" indent="-173038">
              <a:lnSpc>
                <a:spcPct val="120000"/>
              </a:lnSpc>
              <a:spcBef>
                <a:spcPts val="0"/>
              </a:spcBef>
            </a:pPr>
            <a:r>
              <a:rPr lang="en-US" sz="1800" i="1" dirty="0"/>
              <a:t>Because of greater snow and ice coverage, decreasing solar elevation angle, and increasing cloud coverage, albedo also tends to increase with latitude.</a:t>
            </a:r>
          </a:p>
          <a:p>
            <a:pPr marL="173038" indent="-173038">
              <a:lnSpc>
                <a:spcPct val="120000"/>
              </a:lnSpc>
              <a:spcBef>
                <a:spcPts val="0"/>
              </a:spcBef>
            </a:pPr>
            <a:r>
              <a:rPr lang="en-US" sz="1800" dirty="0"/>
              <a:t>Another consideration is the thermal time constant of the various surfaces that receive albedo energy. A probabilistic assessment of these variations can be used if the thermal time constant of the system warrants it.</a:t>
            </a:r>
            <a:endParaRPr lang="en-US" sz="1600" dirty="0"/>
          </a:p>
        </p:txBody>
      </p:sp>
      <p:sp>
        <p:nvSpPr>
          <p:cNvPr id="8" name="TextBox 7">
            <a:extLst>
              <a:ext uri="{FF2B5EF4-FFF2-40B4-BE49-F238E27FC236}">
                <a16:creationId xmlns:a16="http://schemas.microsoft.com/office/drawing/2014/main" id="{0083B3DB-9ECE-4323-9A23-98286A60CD3E}"/>
              </a:ext>
            </a:extLst>
          </p:cNvPr>
          <p:cNvSpPr txBox="1"/>
          <p:nvPr/>
        </p:nvSpPr>
        <p:spPr>
          <a:xfrm>
            <a:off x="707706" y="5891340"/>
            <a:ext cx="4018916" cy="486287"/>
          </a:xfrm>
          <a:prstGeom prst="rect">
            <a:avLst/>
          </a:prstGeom>
          <a:noFill/>
          <a:ln>
            <a:solidFill>
              <a:schemeClr val="tx1"/>
            </a:solidFill>
          </a:ln>
        </p:spPr>
        <p:txBody>
          <a:bodyPr wrap="square" tIns="27432" bIns="27432" rtlCol="0">
            <a:spAutoFit/>
          </a:bodyPr>
          <a:lstStyle/>
          <a:p>
            <a:pPr algn="ctr"/>
            <a:r>
              <a:rPr lang="en-US" sz="1400" dirty="0"/>
              <a:t>See:  Spacecraft Thermal Control Handbook, David Gilmore, et al, Aerospace </a:t>
            </a:r>
            <a:r>
              <a:rPr lang="en-US" sz="1400" dirty="0" err="1"/>
              <a:t>CorpVol</a:t>
            </a:r>
            <a:r>
              <a:rPr lang="en-US" sz="1400" dirty="0"/>
              <a:t> 1, Chapter 2</a:t>
            </a:r>
          </a:p>
        </p:txBody>
      </p:sp>
      <p:pic>
        <p:nvPicPr>
          <p:cNvPr id="9" name="Picture 6">
            <a:extLst>
              <a:ext uri="{FF2B5EF4-FFF2-40B4-BE49-F238E27FC236}">
                <a16:creationId xmlns:a16="http://schemas.microsoft.com/office/drawing/2014/main" id="{8EDD2F91-E814-445A-92A0-A6FDDFE50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567" y="1143000"/>
            <a:ext cx="3610750" cy="245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a:extLst>
              <a:ext uri="{FF2B5EF4-FFF2-40B4-BE49-F238E27FC236}">
                <a16:creationId xmlns:a16="http://schemas.microsoft.com/office/drawing/2014/main" id="{2E161436-8454-4F62-8387-6F093EE12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25" y="3822939"/>
            <a:ext cx="3610750" cy="245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65FA134D-0028-4857-86B8-3EE57EB74FF1}"/>
              </a:ext>
            </a:extLst>
          </p:cNvPr>
          <p:cNvSpPr txBox="1"/>
          <p:nvPr/>
        </p:nvSpPr>
        <p:spPr>
          <a:xfrm>
            <a:off x="6096000" y="3855162"/>
            <a:ext cx="1860233" cy="307777"/>
          </a:xfrm>
          <a:prstGeom prst="rect">
            <a:avLst/>
          </a:prstGeom>
          <a:noFill/>
          <a:ln>
            <a:solidFill>
              <a:schemeClr val="tx1"/>
            </a:solidFill>
          </a:ln>
        </p:spPr>
        <p:txBody>
          <a:bodyPr wrap="square" rtlCol="0">
            <a:spAutoFit/>
          </a:bodyPr>
          <a:lstStyle/>
          <a:p>
            <a:pPr algn="ctr"/>
            <a:r>
              <a:rPr lang="en-US" sz="1400" dirty="0">
                <a:solidFill>
                  <a:schemeClr val="bg1"/>
                </a:solidFill>
              </a:rPr>
              <a:t>June-July-August</a:t>
            </a:r>
          </a:p>
        </p:txBody>
      </p:sp>
      <p:sp>
        <p:nvSpPr>
          <p:cNvPr id="12" name="TextBox 11">
            <a:extLst>
              <a:ext uri="{FF2B5EF4-FFF2-40B4-BE49-F238E27FC236}">
                <a16:creationId xmlns:a16="http://schemas.microsoft.com/office/drawing/2014/main" id="{EA0EFBD0-637B-4A6D-B05F-87524FBEC053}"/>
              </a:ext>
            </a:extLst>
          </p:cNvPr>
          <p:cNvSpPr txBox="1"/>
          <p:nvPr/>
        </p:nvSpPr>
        <p:spPr>
          <a:xfrm>
            <a:off x="5780199" y="1219200"/>
            <a:ext cx="2285275" cy="307777"/>
          </a:xfrm>
          <a:prstGeom prst="rect">
            <a:avLst/>
          </a:prstGeom>
          <a:noFill/>
          <a:ln>
            <a:solidFill>
              <a:schemeClr val="tx1"/>
            </a:solidFill>
          </a:ln>
        </p:spPr>
        <p:txBody>
          <a:bodyPr wrap="square" rtlCol="0">
            <a:spAutoFit/>
          </a:bodyPr>
          <a:lstStyle/>
          <a:p>
            <a:pPr algn="ctr"/>
            <a:r>
              <a:rPr lang="en-US" sz="1400" dirty="0">
                <a:solidFill>
                  <a:schemeClr val="bg1"/>
                </a:solidFill>
              </a:rPr>
              <a:t>December-January-February</a:t>
            </a:r>
          </a:p>
        </p:txBody>
      </p:sp>
      <p:pic>
        <p:nvPicPr>
          <p:cNvPr id="13" name="Picture 8">
            <a:extLst>
              <a:ext uri="{FF2B5EF4-FFF2-40B4-BE49-F238E27FC236}">
                <a16:creationId xmlns:a16="http://schemas.microsoft.com/office/drawing/2014/main" id="{F3F624FE-C92A-4B1A-B8C7-D78CD35FA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711" y="2605319"/>
            <a:ext cx="2062178" cy="19858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Slide Number Placeholder 1">
            <a:extLst>
              <a:ext uri="{FF2B5EF4-FFF2-40B4-BE49-F238E27FC236}">
                <a16:creationId xmlns:a16="http://schemas.microsoft.com/office/drawing/2014/main" id="{FE445F93-C351-4B25-B422-E1F2F54A5B5D}"/>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32</a:t>
            </a:fld>
            <a:endParaRPr lang="en-US" altLang="en-US" sz="1200" dirty="0"/>
          </a:p>
        </p:txBody>
      </p:sp>
    </p:spTree>
    <p:extLst>
      <p:ext uri="{BB962C8B-B14F-4D97-AF65-F5344CB8AC3E}">
        <p14:creationId xmlns:p14="http://schemas.microsoft.com/office/powerpoint/2010/main" val="2144604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1C66-9B53-4C68-B192-CADF31B54401}"/>
              </a:ext>
            </a:extLst>
          </p:cNvPr>
          <p:cNvSpPr>
            <a:spLocks noGrp="1"/>
          </p:cNvSpPr>
          <p:nvPr>
            <p:ph type="title"/>
          </p:nvPr>
        </p:nvSpPr>
        <p:spPr>
          <a:xfrm>
            <a:off x="1074420" y="71756"/>
            <a:ext cx="7272138" cy="890479"/>
          </a:xfrm>
        </p:spPr>
        <p:txBody>
          <a:bodyPr/>
          <a:lstStyle/>
          <a:p>
            <a:r>
              <a:rPr lang="en-US" dirty="0"/>
              <a:t>Environment – Planetary IR</a:t>
            </a:r>
            <a:br>
              <a:rPr lang="en-US" dirty="0"/>
            </a:br>
            <a:r>
              <a:rPr lang="en-US" sz="2400" dirty="0"/>
              <a:t> (aka OLR: Outgoing Longwave Radiation)</a:t>
            </a:r>
          </a:p>
        </p:txBody>
      </p:sp>
      <p:sp>
        <p:nvSpPr>
          <p:cNvPr id="7" name="Content Placeholder 6">
            <a:extLst>
              <a:ext uri="{FF2B5EF4-FFF2-40B4-BE49-F238E27FC236}">
                <a16:creationId xmlns:a16="http://schemas.microsoft.com/office/drawing/2014/main" id="{9840BF0D-C468-43EC-B6EB-74BDF5DD2A3F}"/>
              </a:ext>
            </a:extLst>
          </p:cNvPr>
          <p:cNvSpPr>
            <a:spLocks noGrp="1"/>
          </p:cNvSpPr>
          <p:nvPr>
            <p:ph idx="1"/>
          </p:nvPr>
        </p:nvSpPr>
        <p:spPr>
          <a:xfrm>
            <a:off x="457200" y="1077898"/>
            <a:ext cx="8321040" cy="5551502"/>
          </a:xfrm>
        </p:spPr>
        <p:txBody>
          <a:bodyPr>
            <a:normAutofit fontScale="92500" lnSpcReduction="10000"/>
          </a:bodyPr>
          <a:lstStyle/>
          <a:p>
            <a:pPr marL="225425" indent="-225425">
              <a:spcBef>
                <a:spcPts val="0"/>
              </a:spcBef>
            </a:pPr>
            <a:r>
              <a:rPr lang="en-US" sz="2000" dirty="0"/>
              <a:t>Sunlight incident on the Earth (that is not reflected as albedo) is absorbed and eventually re-emitted as IR energy or blackbody radiation. </a:t>
            </a:r>
          </a:p>
          <a:p>
            <a:pPr marL="400050" lvl="1" indent="-174625">
              <a:spcBef>
                <a:spcPts val="0"/>
              </a:spcBef>
            </a:pPr>
            <a:endParaRPr lang="en-US" sz="1300" i="1" dirty="0"/>
          </a:p>
          <a:p>
            <a:pPr marL="400050" lvl="1" indent="-174625">
              <a:spcBef>
                <a:spcPts val="0"/>
              </a:spcBef>
            </a:pPr>
            <a:r>
              <a:rPr lang="en-US" sz="2000" i="1" dirty="0"/>
              <a:t>The typical range prescribed for near-Earth missions is:</a:t>
            </a:r>
          </a:p>
          <a:p>
            <a:pPr marL="457200" lvl="1" indent="0">
              <a:spcBef>
                <a:spcPts val="0"/>
              </a:spcBef>
              <a:buNone/>
            </a:pPr>
            <a:r>
              <a:rPr lang="en-US" sz="2000" dirty="0"/>
              <a:t>			</a:t>
            </a:r>
            <a:r>
              <a:rPr lang="en-US" sz="2000" b="1" dirty="0"/>
              <a:t>208 &lt; OLR &lt; 265 W/m</a:t>
            </a:r>
            <a:r>
              <a:rPr lang="en-US" sz="2000" b="1" baseline="30000" dirty="0"/>
              <a:t>2</a:t>
            </a:r>
            <a:r>
              <a:rPr lang="en-US" sz="2000" dirty="0"/>
              <a:t>	[243K &lt; T</a:t>
            </a:r>
            <a:r>
              <a:rPr lang="en-US" sz="2000" baseline="-25000" dirty="0"/>
              <a:t>BB</a:t>
            </a:r>
            <a:r>
              <a:rPr lang="en-US" sz="2000" dirty="0"/>
              <a:t> &lt; 258K]</a:t>
            </a:r>
            <a:endParaRPr lang="en-US" sz="2000" baseline="-25000" dirty="0"/>
          </a:p>
          <a:p>
            <a:pPr marL="400050" lvl="1" indent="-174625">
              <a:spcBef>
                <a:spcPts val="0"/>
              </a:spcBef>
            </a:pPr>
            <a:r>
              <a:rPr lang="en-US" sz="2000" i="1" dirty="0"/>
              <a:t>But, Earth IR (EIR) should be calculated using the energy balance equation</a:t>
            </a:r>
            <a:r>
              <a:rPr lang="en-US" sz="2000" dirty="0"/>
              <a:t>:			EIR = (1 – ALB) x SOL/4.0A </a:t>
            </a:r>
          </a:p>
          <a:p>
            <a:pPr marL="457200" lvl="1" indent="0">
              <a:spcBef>
                <a:spcPts val="0"/>
              </a:spcBef>
              <a:buNone/>
            </a:pPr>
            <a:r>
              <a:rPr lang="en-US" sz="2000" dirty="0"/>
              <a:t>		  	  </a:t>
            </a:r>
            <a:r>
              <a:rPr lang="en-US" sz="2000" b="1" dirty="0"/>
              <a:t>214 &lt; EIR &lt; 266 W/m</a:t>
            </a:r>
            <a:r>
              <a:rPr lang="en-US" sz="2000" b="1" baseline="30000" dirty="0"/>
              <a:t>2</a:t>
            </a:r>
            <a:r>
              <a:rPr lang="en-US" sz="2000" dirty="0"/>
              <a:t>	[214K &lt; T</a:t>
            </a:r>
            <a:r>
              <a:rPr lang="en-US" sz="2000" baseline="-25000" dirty="0"/>
              <a:t>BB</a:t>
            </a:r>
            <a:r>
              <a:rPr lang="en-US" sz="2000" dirty="0"/>
              <a:t> &lt; 266K]</a:t>
            </a:r>
          </a:p>
          <a:p>
            <a:pPr>
              <a:spcBef>
                <a:spcPts val="0"/>
              </a:spcBef>
            </a:pPr>
            <a:endParaRPr lang="en-US" sz="1300" dirty="0"/>
          </a:p>
          <a:p>
            <a:pPr marL="225425" indent="-225425">
              <a:spcBef>
                <a:spcPts val="0"/>
              </a:spcBef>
            </a:pPr>
            <a:r>
              <a:rPr lang="en-US" sz="2000" dirty="0"/>
              <a:t>This IR heating is a combination of energy emitted from the planet/body surface being orbited, and any atmospheric gases/cloud cover that may be present. </a:t>
            </a:r>
          </a:p>
          <a:p>
            <a:pPr marL="400050" lvl="1" indent="-174625">
              <a:spcBef>
                <a:spcPts val="0"/>
              </a:spcBef>
            </a:pPr>
            <a:endParaRPr lang="en-US" sz="1300" i="1" dirty="0"/>
          </a:p>
          <a:p>
            <a:pPr marL="400050" lvl="1" indent="-174625">
              <a:spcBef>
                <a:spcPts val="0"/>
              </a:spcBef>
            </a:pPr>
            <a:r>
              <a:rPr lang="en-US" sz="2000" i="1" dirty="0"/>
              <a:t>While local variations may be less severe than localized albedo variations, the IR spectral emission bands can be more complex.  A probabilistic assessment of these variations can also be used if the thermal time constant of the system warrants it. </a:t>
            </a:r>
          </a:p>
          <a:p>
            <a:pPr>
              <a:spcBef>
                <a:spcPts val="0"/>
              </a:spcBef>
            </a:pPr>
            <a:endParaRPr lang="en-US" sz="1300" dirty="0"/>
          </a:p>
          <a:p>
            <a:pPr marL="225425" indent="-225425">
              <a:spcBef>
                <a:spcPts val="0"/>
              </a:spcBef>
            </a:pPr>
            <a:r>
              <a:rPr lang="en-US" sz="2000" dirty="0"/>
              <a:t>Noting that Diurnal variations for bodies like the Moon (85°K to 400°K) or Mars (138°K to 293°K) are much more significant.  Values for other planets, moons, </a:t>
            </a:r>
            <a:r>
              <a:rPr lang="en-US" sz="2000" dirty="0" err="1"/>
              <a:t>etc</a:t>
            </a:r>
            <a:r>
              <a:rPr lang="en-US" sz="2000" dirty="0"/>
              <a:t> should be determined from available data and concurred with by the Thermal Branch. </a:t>
            </a:r>
          </a:p>
        </p:txBody>
      </p:sp>
      <p:sp>
        <p:nvSpPr>
          <p:cNvPr id="5" name="Slide Number Placeholder 1">
            <a:extLst>
              <a:ext uri="{FF2B5EF4-FFF2-40B4-BE49-F238E27FC236}">
                <a16:creationId xmlns:a16="http://schemas.microsoft.com/office/drawing/2014/main" id="{464D84EE-6194-481A-B969-A84311AC437E}"/>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33</a:t>
            </a:fld>
            <a:endParaRPr lang="en-US" altLang="en-US" sz="1200" dirty="0"/>
          </a:p>
        </p:txBody>
      </p:sp>
    </p:spTree>
    <p:extLst>
      <p:ext uri="{BB962C8B-B14F-4D97-AF65-F5344CB8AC3E}">
        <p14:creationId xmlns:p14="http://schemas.microsoft.com/office/powerpoint/2010/main" val="614350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8873-2673-4F73-92A8-7CB346E2E2D8}"/>
              </a:ext>
            </a:extLst>
          </p:cNvPr>
          <p:cNvSpPr>
            <a:spLocks noGrp="1"/>
          </p:cNvSpPr>
          <p:nvPr>
            <p:ph type="title"/>
          </p:nvPr>
        </p:nvSpPr>
        <p:spPr>
          <a:xfrm>
            <a:off x="914400" y="0"/>
            <a:ext cx="7315200" cy="991402"/>
          </a:xfrm>
        </p:spPr>
        <p:txBody>
          <a:bodyPr/>
          <a:lstStyle/>
          <a:p>
            <a:r>
              <a:rPr lang="en-US" dirty="0"/>
              <a:t>Orbit Mechanics - Sun (</a:t>
            </a:r>
            <a:r>
              <a:rPr lang="el-GR" dirty="0"/>
              <a:t>β</a:t>
            </a:r>
            <a:r>
              <a:rPr lang="en-US" dirty="0"/>
              <a:t>) Angles and Spacecraft Orientation</a:t>
            </a:r>
          </a:p>
        </p:txBody>
      </p:sp>
      <p:sp>
        <p:nvSpPr>
          <p:cNvPr id="3" name="Content Placeholder 2">
            <a:extLst>
              <a:ext uri="{FF2B5EF4-FFF2-40B4-BE49-F238E27FC236}">
                <a16:creationId xmlns:a16="http://schemas.microsoft.com/office/drawing/2014/main" id="{C1D3DE1D-D75F-42F6-ADEB-034C09FF8541}"/>
              </a:ext>
            </a:extLst>
          </p:cNvPr>
          <p:cNvSpPr>
            <a:spLocks noGrp="1"/>
          </p:cNvSpPr>
          <p:nvPr>
            <p:ph idx="1"/>
          </p:nvPr>
        </p:nvSpPr>
        <p:spPr>
          <a:xfrm>
            <a:off x="152400" y="1085518"/>
            <a:ext cx="8763000" cy="5162882"/>
          </a:xfrm>
        </p:spPr>
        <p:txBody>
          <a:bodyPr>
            <a:normAutofit/>
          </a:bodyPr>
          <a:lstStyle/>
          <a:p>
            <a:pPr marL="231775" indent="-231775"/>
            <a:r>
              <a:rPr lang="en-US" sz="1700" dirty="0"/>
              <a:t>GSFC missions have expanded tremendously from the initial Low Earth Orbits of the earth observation missions to geosynchronous, lunar, interplanetary, etc. Since the solar irradiance was just shown to likely be the singular most important external heating contribution for most satellite missions, knowing the orientation with respect to the sun is key.</a:t>
            </a:r>
          </a:p>
          <a:p>
            <a:pPr marL="461963" lvl="1" indent="-230188">
              <a:spcBef>
                <a:spcPts val="0"/>
              </a:spcBef>
            </a:pPr>
            <a:r>
              <a:rPr lang="en-US" sz="1500" i="1" dirty="0"/>
              <a:t>Beta (</a:t>
            </a:r>
            <a:r>
              <a:rPr lang="en-US" sz="1500" i="1" dirty="0">
                <a:latin typeface="Symbol" panose="05050102010706020507" pitchFamily="18" charset="2"/>
              </a:rPr>
              <a:t>b</a:t>
            </a:r>
            <a:r>
              <a:rPr lang="en-US" sz="1500" i="1" dirty="0"/>
              <a:t>) angle is defined as the minimum angle between the solar vector and the orbit plane, and is function of the nodal crossing, altitude and orbit inclination and can vary from -90° &lt; </a:t>
            </a:r>
            <a:r>
              <a:rPr lang="en-US" sz="1500" i="1" dirty="0">
                <a:latin typeface="Symbol" panose="05050102010706020507" pitchFamily="18" charset="2"/>
              </a:rPr>
              <a:t>b</a:t>
            </a:r>
            <a:r>
              <a:rPr lang="en-US" sz="1500" i="1" dirty="0"/>
              <a:t> &lt; +90°. Some missions are designed to be “sun-synchronous” with a more restricted beta angle range. </a:t>
            </a:r>
          </a:p>
          <a:p>
            <a:pPr marL="231775" indent="-231775">
              <a:spcBef>
                <a:spcPts val="0"/>
              </a:spcBef>
            </a:pPr>
            <a:r>
              <a:rPr lang="en-US" sz="1700" dirty="0"/>
              <a:t>As important as </a:t>
            </a:r>
            <a:r>
              <a:rPr lang="en-US" sz="1700" dirty="0">
                <a:latin typeface="Symbol" panose="05050102010706020507" pitchFamily="18" charset="2"/>
              </a:rPr>
              <a:t>b</a:t>
            </a:r>
            <a:r>
              <a:rPr lang="en-US" sz="1700" dirty="0"/>
              <a:t> angle, is the spacecraft orientation</a:t>
            </a:r>
          </a:p>
          <a:p>
            <a:pPr marL="461963" lvl="1" indent="-230188">
              <a:spcBef>
                <a:spcPts val="0"/>
              </a:spcBef>
            </a:pPr>
            <a:r>
              <a:rPr lang="en-US" sz="1500" i="1" dirty="0"/>
              <a:t>Many non-LEO/GEO missions (such as Lagrange 1/Lagrange 2, Lunar, Mars, interplanetary, </a:t>
            </a:r>
            <a:r>
              <a:rPr lang="en-US" sz="1500" i="1" dirty="0" err="1"/>
              <a:t>etc</a:t>
            </a:r>
            <a:r>
              <a:rPr lang="en-US" sz="1500" i="1" dirty="0"/>
              <a:t>) may also include multiple mid-course corrections, which are typically longer thruster burns where the orientation of the spacecraft is driven by the thrust direction</a:t>
            </a:r>
          </a:p>
          <a:p>
            <a:pPr marL="461963" lvl="1" indent="-230188">
              <a:spcBef>
                <a:spcPts val="0"/>
              </a:spcBef>
            </a:pPr>
            <a:r>
              <a:rPr lang="en-US" sz="1500" i="1" dirty="0"/>
              <a:t>Furthermore, some more recent missions employ Solar Electric Propulsion, which often has long thrusting periods (with much smaller thrusts) where spacecraft pointing is dictated by thrusting needs and not thermal needs</a:t>
            </a:r>
          </a:p>
          <a:p>
            <a:pPr marL="231775" indent="-231775">
              <a:spcBef>
                <a:spcPts val="0"/>
              </a:spcBef>
            </a:pPr>
            <a:r>
              <a:rPr lang="en-US" sz="1700" dirty="0"/>
              <a:t>An Excel spreadsheet-based beta angle calculator has been developed for use at GSFC by Dave Everett. The most recent version may be found on the ETD/545 WIKI.  A similar capability is also included in the ThermalTextbook_v2.xls on the ETD/WIKI</a:t>
            </a:r>
          </a:p>
          <a:p>
            <a:pPr marL="231775" indent="-231775">
              <a:spcBef>
                <a:spcPts val="0"/>
              </a:spcBef>
            </a:pPr>
            <a:r>
              <a:rPr lang="en-US" sz="1700" dirty="0"/>
              <a:t>Furthermore, a presentation on Orbital Mechanics for Thermal Engineers by Matt Garrison is also available on the ETD/545 Wiki (Thermal Engineering Mini Courses-Subsystem Courses)</a:t>
            </a:r>
          </a:p>
        </p:txBody>
      </p:sp>
      <p:sp>
        <p:nvSpPr>
          <p:cNvPr id="6" name="TextBox 5">
            <a:extLst>
              <a:ext uri="{FF2B5EF4-FFF2-40B4-BE49-F238E27FC236}">
                <a16:creationId xmlns:a16="http://schemas.microsoft.com/office/drawing/2014/main" id="{35E8EBEE-7BF3-4EE9-B3A1-B03F4A087A71}"/>
              </a:ext>
            </a:extLst>
          </p:cNvPr>
          <p:cNvSpPr txBox="1"/>
          <p:nvPr/>
        </p:nvSpPr>
        <p:spPr>
          <a:xfrm>
            <a:off x="2438400" y="5828498"/>
            <a:ext cx="4628516" cy="523220"/>
          </a:xfrm>
          <a:prstGeom prst="rect">
            <a:avLst/>
          </a:prstGeom>
          <a:noFill/>
          <a:ln>
            <a:solidFill>
              <a:schemeClr val="tx1"/>
            </a:solidFill>
          </a:ln>
        </p:spPr>
        <p:txBody>
          <a:bodyPr wrap="square" rtlCol="0">
            <a:spAutoFit/>
          </a:bodyPr>
          <a:lstStyle/>
          <a:p>
            <a:pPr algn="ctr"/>
            <a:r>
              <a:rPr lang="en-US" sz="1400" dirty="0"/>
              <a:t>Recommend that sun angles for interplanetary cruise be determined and provided by GNC (heliocentric trajectories).</a:t>
            </a:r>
          </a:p>
        </p:txBody>
      </p:sp>
      <p:sp>
        <p:nvSpPr>
          <p:cNvPr id="7" name="Slide Number Placeholder 1">
            <a:extLst>
              <a:ext uri="{FF2B5EF4-FFF2-40B4-BE49-F238E27FC236}">
                <a16:creationId xmlns:a16="http://schemas.microsoft.com/office/drawing/2014/main" id="{6DD67986-C0AC-428F-9B17-4E9CD87818D3}"/>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34</a:t>
            </a:fld>
            <a:endParaRPr lang="en-US" altLang="en-US" sz="1200" dirty="0"/>
          </a:p>
        </p:txBody>
      </p:sp>
    </p:spTree>
    <p:extLst>
      <p:ext uri="{BB962C8B-B14F-4D97-AF65-F5344CB8AC3E}">
        <p14:creationId xmlns:p14="http://schemas.microsoft.com/office/powerpoint/2010/main" val="1130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7">
            <a:extLst>
              <a:ext uri="{FF2B5EF4-FFF2-40B4-BE49-F238E27FC236}">
                <a16:creationId xmlns:a16="http://schemas.microsoft.com/office/drawing/2014/main" id="{18291632-8BBB-46CD-8662-5BCF41120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052" y="3088712"/>
            <a:ext cx="2398712" cy="267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a:extLst>
              <a:ext uri="{FF2B5EF4-FFF2-40B4-BE49-F238E27FC236}">
                <a16:creationId xmlns:a16="http://schemas.microsoft.com/office/drawing/2014/main" id="{6CD17C13-D54D-4C59-B6E0-567C57971EFD}"/>
              </a:ext>
            </a:extLst>
          </p:cNvPr>
          <p:cNvSpPr>
            <a:spLocks noGrp="1"/>
          </p:cNvSpPr>
          <p:nvPr>
            <p:ph type="title"/>
          </p:nvPr>
        </p:nvSpPr>
        <p:spPr/>
        <p:txBody>
          <a:bodyPr/>
          <a:lstStyle/>
          <a:p>
            <a:r>
              <a:rPr lang="en-US" dirty="0"/>
              <a:t>Beta Angle</a:t>
            </a:r>
          </a:p>
        </p:txBody>
      </p:sp>
      <p:grpSp>
        <p:nvGrpSpPr>
          <p:cNvPr id="7" name="Group 14">
            <a:extLst>
              <a:ext uri="{FF2B5EF4-FFF2-40B4-BE49-F238E27FC236}">
                <a16:creationId xmlns:a16="http://schemas.microsoft.com/office/drawing/2014/main" id="{D5E6A175-44D5-4A79-B986-E21BAC0A65A7}"/>
              </a:ext>
            </a:extLst>
          </p:cNvPr>
          <p:cNvGrpSpPr>
            <a:grpSpLocks/>
          </p:cNvGrpSpPr>
          <p:nvPr/>
        </p:nvGrpSpPr>
        <p:grpSpPr bwMode="auto">
          <a:xfrm>
            <a:off x="828675" y="3186113"/>
            <a:ext cx="2454275" cy="2727325"/>
            <a:chOff x="614" y="836"/>
            <a:chExt cx="1459" cy="1613"/>
          </a:xfrm>
        </p:grpSpPr>
        <p:pic>
          <p:nvPicPr>
            <p:cNvPr id="8" name="Picture 10">
              <a:extLst>
                <a:ext uri="{FF2B5EF4-FFF2-40B4-BE49-F238E27FC236}">
                  <a16:creationId xmlns:a16="http://schemas.microsoft.com/office/drawing/2014/main" id="{CA943839-845C-4BBE-9A21-7C1380357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 y="836"/>
              <a:ext cx="1340" cy="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12">
              <a:extLst>
                <a:ext uri="{FF2B5EF4-FFF2-40B4-BE49-F238E27FC236}">
                  <a16:creationId xmlns:a16="http://schemas.microsoft.com/office/drawing/2014/main" id="{E960A349-A754-471F-9B18-0D5D50FCE5C0}"/>
                </a:ext>
              </a:extLst>
            </p:cNvPr>
            <p:cNvSpPr>
              <a:spLocks noChangeArrowheads="1"/>
            </p:cNvSpPr>
            <p:nvPr/>
          </p:nvSpPr>
          <p:spPr bwMode="auto">
            <a:xfrm>
              <a:off x="614" y="1047"/>
              <a:ext cx="1459" cy="140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 name="Group 17">
            <a:extLst>
              <a:ext uri="{FF2B5EF4-FFF2-40B4-BE49-F238E27FC236}">
                <a16:creationId xmlns:a16="http://schemas.microsoft.com/office/drawing/2014/main" id="{C02F37BC-3B63-49DF-8B77-C7E7FE47A2E4}"/>
              </a:ext>
            </a:extLst>
          </p:cNvPr>
          <p:cNvGrpSpPr>
            <a:grpSpLocks/>
          </p:cNvGrpSpPr>
          <p:nvPr/>
        </p:nvGrpSpPr>
        <p:grpSpPr bwMode="auto">
          <a:xfrm>
            <a:off x="3278188" y="3140075"/>
            <a:ext cx="2398712" cy="2689225"/>
            <a:chOff x="3555" y="2482"/>
            <a:chExt cx="1264" cy="1474"/>
          </a:xfrm>
        </p:grpSpPr>
        <p:pic>
          <p:nvPicPr>
            <p:cNvPr id="11" name="Picture 7">
              <a:extLst>
                <a:ext uri="{FF2B5EF4-FFF2-40B4-BE49-F238E27FC236}">
                  <a16:creationId xmlns:a16="http://schemas.microsoft.com/office/drawing/2014/main" id="{2DDC3C43-6AF1-498E-8825-D28B66F44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 y="2482"/>
              <a:ext cx="1264" cy="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6">
              <a:extLst>
                <a:ext uri="{FF2B5EF4-FFF2-40B4-BE49-F238E27FC236}">
                  <a16:creationId xmlns:a16="http://schemas.microsoft.com/office/drawing/2014/main" id="{C771D4E5-8B3B-4C67-819F-B6102E08AB9D}"/>
                </a:ext>
              </a:extLst>
            </p:cNvPr>
            <p:cNvSpPr>
              <a:spLocks/>
            </p:cNvSpPr>
            <p:nvPr/>
          </p:nvSpPr>
          <p:spPr bwMode="auto">
            <a:xfrm flipH="1" flipV="1">
              <a:off x="3820" y="2717"/>
              <a:ext cx="680" cy="1239"/>
            </a:xfrm>
            <a:custGeom>
              <a:avLst/>
              <a:gdLst>
                <a:gd name="G0" fmla="+- 16470 0 0"/>
                <a:gd name="G1" fmla="+- 21600 0 0"/>
                <a:gd name="G2" fmla="+- 21600 0 0"/>
                <a:gd name="T0" fmla="*/ 922 w 38070"/>
                <a:gd name="T1" fmla="*/ 6606 h 43200"/>
                <a:gd name="T2" fmla="*/ 0 w 38070"/>
                <a:gd name="T3" fmla="*/ 35575 h 43200"/>
                <a:gd name="T4" fmla="*/ 16470 w 38070"/>
                <a:gd name="T5" fmla="*/ 21600 h 43200"/>
              </a:gdLst>
              <a:ahLst/>
              <a:cxnLst>
                <a:cxn ang="0">
                  <a:pos x="T0" y="T1"/>
                </a:cxn>
                <a:cxn ang="0">
                  <a:pos x="T2" y="T3"/>
                </a:cxn>
                <a:cxn ang="0">
                  <a:pos x="T4" y="T5"/>
                </a:cxn>
              </a:cxnLst>
              <a:rect l="0" t="0" r="r" b="b"/>
              <a:pathLst>
                <a:path w="38070" h="43200" fill="none" extrusionOk="0">
                  <a:moveTo>
                    <a:pt x="922" y="6606"/>
                  </a:moveTo>
                  <a:cubicBezTo>
                    <a:pt x="4992" y="2384"/>
                    <a:pt x="10605" y="0"/>
                    <a:pt x="16470" y="0"/>
                  </a:cubicBezTo>
                  <a:cubicBezTo>
                    <a:pt x="28399" y="0"/>
                    <a:pt x="38070" y="9670"/>
                    <a:pt x="38070" y="21600"/>
                  </a:cubicBezTo>
                  <a:cubicBezTo>
                    <a:pt x="38070" y="33529"/>
                    <a:pt x="28399" y="43200"/>
                    <a:pt x="16470" y="43200"/>
                  </a:cubicBezTo>
                  <a:cubicBezTo>
                    <a:pt x="10126" y="43199"/>
                    <a:pt x="4104" y="40411"/>
                    <a:pt x="0" y="35574"/>
                  </a:cubicBezTo>
                </a:path>
                <a:path w="38070" h="43200" stroke="0" extrusionOk="0">
                  <a:moveTo>
                    <a:pt x="922" y="6606"/>
                  </a:moveTo>
                  <a:cubicBezTo>
                    <a:pt x="4992" y="2384"/>
                    <a:pt x="10605" y="0"/>
                    <a:pt x="16470" y="0"/>
                  </a:cubicBezTo>
                  <a:cubicBezTo>
                    <a:pt x="28399" y="0"/>
                    <a:pt x="38070" y="9670"/>
                    <a:pt x="38070" y="21600"/>
                  </a:cubicBezTo>
                  <a:cubicBezTo>
                    <a:pt x="38070" y="33529"/>
                    <a:pt x="28399" y="43200"/>
                    <a:pt x="16470" y="43200"/>
                  </a:cubicBezTo>
                  <a:cubicBezTo>
                    <a:pt x="10126" y="43199"/>
                    <a:pt x="4104" y="40411"/>
                    <a:pt x="0" y="35574"/>
                  </a:cubicBezTo>
                  <a:lnTo>
                    <a:pt x="16470" y="2160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 name="Text Box 20">
            <a:extLst>
              <a:ext uri="{FF2B5EF4-FFF2-40B4-BE49-F238E27FC236}">
                <a16:creationId xmlns:a16="http://schemas.microsoft.com/office/drawing/2014/main" id="{11CC4193-6C5B-4781-B292-108B2CB4290C}"/>
              </a:ext>
            </a:extLst>
          </p:cNvPr>
          <p:cNvSpPr txBox="1">
            <a:spLocks noChangeArrowheads="1"/>
          </p:cNvSpPr>
          <p:nvPr/>
        </p:nvSpPr>
        <p:spPr bwMode="auto">
          <a:xfrm>
            <a:off x="1330325" y="5934075"/>
            <a:ext cx="110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ym typeface="Symbol" panose="05050102010706020507" pitchFamily="18" charset="2"/>
              </a:rPr>
              <a:t></a:t>
            </a:r>
            <a:r>
              <a:rPr lang="en-US" altLang="en-US" sz="2400"/>
              <a:t> = 90°</a:t>
            </a:r>
          </a:p>
        </p:txBody>
      </p:sp>
      <p:sp>
        <p:nvSpPr>
          <p:cNvPr id="14" name="Text Box 21">
            <a:extLst>
              <a:ext uri="{FF2B5EF4-FFF2-40B4-BE49-F238E27FC236}">
                <a16:creationId xmlns:a16="http://schemas.microsoft.com/office/drawing/2014/main" id="{E76E672A-C765-49B6-87F0-64F24A78FBE5}"/>
              </a:ext>
            </a:extLst>
          </p:cNvPr>
          <p:cNvSpPr txBox="1">
            <a:spLocks noChangeArrowheads="1"/>
          </p:cNvSpPr>
          <p:nvPr/>
        </p:nvSpPr>
        <p:spPr bwMode="auto">
          <a:xfrm>
            <a:off x="3576638" y="5934075"/>
            <a:ext cx="1700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ym typeface="Symbol" panose="05050102010706020507" pitchFamily="18" charset="2"/>
              </a:rPr>
              <a:t>0° &lt; </a:t>
            </a:r>
            <a:r>
              <a:rPr lang="en-US" altLang="en-US" sz="2400"/>
              <a:t> &lt; 90°</a:t>
            </a:r>
          </a:p>
        </p:txBody>
      </p:sp>
      <p:sp>
        <p:nvSpPr>
          <p:cNvPr id="15" name="Text Box 22">
            <a:extLst>
              <a:ext uri="{FF2B5EF4-FFF2-40B4-BE49-F238E27FC236}">
                <a16:creationId xmlns:a16="http://schemas.microsoft.com/office/drawing/2014/main" id="{3844562E-2DD0-44BF-A9FE-4D347E6A2D87}"/>
              </a:ext>
            </a:extLst>
          </p:cNvPr>
          <p:cNvSpPr txBox="1">
            <a:spLocks noChangeArrowheads="1"/>
          </p:cNvSpPr>
          <p:nvPr/>
        </p:nvSpPr>
        <p:spPr bwMode="auto">
          <a:xfrm>
            <a:off x="6562725" y="5943600"/>
            <a:ext cx="94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ym typeface="Symbol" panose="05050102010706020507" pitchFamily="18" charset="2"/>
              </a:rPr>
              <a:t></a:t>
            </a:r>
            <a:r>
              <a:rPr lang="en-US" altLang="en-US" sz="2400"/>
              <a:t> = 0°</a:t>
            </a:r>
          </a:p>
        </p:txBody>
      </p:sp>
      <p:grpSp>
        <p:nvGrpSpPr>
          <p:cNvPr id="16" name="Group 37">
            <a:extLst>
              <a:ext uri="{FF2B5EF4-FFF2-40B4-BE49-F238E27FC236}">
                <a16:creationId xmlns:a16="http://schemas.microsoft.com/office/drawing/2014/main" id="{2AF7709F-2023-4CC8-897C-EF429B63227D}"/>
              </a:ext>
            </a:extLst>
          </p:cNvPr>
          <p:cNvGrpSpPr>
            <a:grpSpLocks/>
          </p:cNvGrpSpPr>
          <p:nvPr/>
        </p:nvGrpSpPr>
        <p:grpSpPr bwMode="auto">
          <a:xfrm>
            <a:off x="2260600" y="1230997"/>
            <a:ext cx="4884738" cy="1982788"/>
            <a:chOff x="1424" y="730"/>
            <a:chExt cx="3077" cy="1249"/>
          </a:xfrm>
        </p:grpSpPr>
        <p:pic>
          <p:nvPicPr>
            <p:cNvPr id="17" name="Picture 24">
              <a:extLst>
                <a:ext uri="{FF2B5EF4-FFF2-40B4-BE49-F238E27FC236}">
                  <a16:creationId xmlns:a16="http://schemas.microsoft.com/office/drawing/2014/main" id="{C5A095B9-93E0-4157-A1DC-8F573F230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8953">
              <a:off x="1424" y="1132"/>
              <a:ext cx="377"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a:extLst>
                <a:ext uri="{FF2B5EF4-FFF2-40B4-BE49-F238E27FC236}">
                  <a16:creationId xmlns:a16="http://schemas.microsoft.com/office/drawing/2014/main" id="{201A4945-A94B-4B0B-9430-44B5A7211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8953">
              <a:off x="2781" y="1543"/>
              <a:ext cx="377"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7">
              <a:extLst>
                <a:ext uri="{FF2B5EF4-FFF2-40B4-BE49-F238E27FC236}">
                  <a16:creationId xmlns:a16="http://schemas.microsoft.com/office/drawing/2014/main" id="{8E91495E-614E-402E-B271-D810A28C5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8953">
              <a:off x="2774" y="730"/>
              <a:ext cx="377"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rc 29">
              <a:extLst>
                <a:ext uri="{FF2B5EF4-FFF2-40B4-BE49-F238E27FC236}">
                  <a16:creationId xmlns:a16="http://schemas.microsoft.com/office/drawing/2014/main" id="{5A8ABBB4-04E7-4059-8F81-7F491C90E2E6}"/>
                </a:ext>
              </a:extLst>
            </p:cNvPr>
            <p:cNvSpPr>
              <a:spLocks/>
            </p:cNvSpPr>
            <p:nvPr/>
          </p:nvSpPr>
          <p:spPr bwMode="auto">
            <a:xfrm flipH="1">
              <a:off x="1592" y="967"/>
              <a:ext cx="1190" cy="2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rc 30">
              <a:extLst>
                <a:ext uri="{FF2B5EF4-FFF2-40B4-BE49-F238E27FC236}">
                  <a16:creationId xmlns:a16="http://schemas.microsoft.com/office/drawing/2014/main" id="{1FE6DCF3-0966-4AD3-A0CA-715020DDDDA5}"/>
                </a:ext>
              </a:extLst>
            </p:cNvPr>
            <p:cNvSpPr>
              <a:spLocks/>
            </p:cNvSpPr>
            <p:nvPr/>
          </p:nvSpPr>
          <p:spPr bwMode="auto">
            <a:xfrm flipH="1" flipV="1">
              <a:off x="1595" y="1430"/>
              <a:ext cx="1180" cy="3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 name="Picture 33">
              <a:extLst>
                <a:ext uri="{FF2B5EF4-FFF2-40B4-BE49-F238E27FC236}">
                  <a16:creationId xmlns:a16="http://schemas.microsoft.com/office/drawing/2014/main" id="{B4126181-019E-4CFC-AE6E-4AF34300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18953">
              <a:off x="4124" y="1055"/>
              <a:ext cx="377"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rc 34">
              <a:extLst>
                <a:ext uri="{FF2B5EF4-FFF2-40B4-BE49-F238E27FC236}">
                  <a16:creationId xmlns:a16="http://schemas.microsoft.com/office/drawing/2014/main" id="{4DE8003A-42B1-48A5-89F8-E3EDAD618629}"/>
                </a:ext>
              </a:extLst>
            </p:cNvPr>
            <p:cNvSpPr>
              <a:spLocks/>
            </p:cNvSpPr>
            <p:nvPr/>
          </p:nvSpPr>
          <p:spPr bwMode="auto">
            <a:xfrm flipV="1">
              <a:off x="3128" y="1395"/>
              <a:ext cx="1194" cy="4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rc 35">
              <a:extLst>
                <a:ext uri="{FF2B5EF4-FFF2-40B4-BE49-F238E27FC236}">
                  <a16:creationId xmlns:a16="http://schemas.microsoft.com/office/drawing/2014/main" id="{2293212F-3DC8-4038-A357-3B59CBE7F49F}"/>
                </a:ext>
              </a:extLst>
            </p:cNvPr>
            <p:cNvSpPr>
              <a:spLocks/>
            </p:cNvSpPr>
            <p:nvPr/>
          </p:nvSpPr>
          <p:spPr bwMode="auto">
            <a:xfrm>
              <a:off x="3136" y="974"/>
              <a:ext cx="1162" cy="2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36">
              <a:extLst>
                <a:ext uri="{FF2B5EF4-FFF2-40B4-BE49-F238E27FC236}">
                  <a16:creationId xmlns:a16="http://schemas.microsoft.com/office/drawing/2014/main" id="{FC75A0F7-4060-4037-A260-F5FC2BF4EF2D}"/>
                </a:ext>
              </a:extLst>
            </p:cNvPr>
            <p:cNvSpPr>
              <a:spLocks noChangeArrowheads="1"/>
            </p:cNvSpPr>
            <p:nvPr/>
          </p:nvSpPr>
          <p:spPr bwMode="auto">
            <a:xfrm>
              <a:off x="2782" y="1188"/>
              <a:ext cx="366" cy="380"/>
            </a:xfrm>
            <a:prstGeom prst="sun">
              <a:avLst>
                <a:gd name="adj" fmla="val 25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Line 8">
            <a:extLst>
              <a:ext uri="{FF2B5EF4-FFF2-40B4-BE49-F238E27FC236}">
                <a16:creationId xmlns:a16="http://schemas.microsoft.com/office/drawing/2014/main" id="{1F4E82A0-3CC3-479E-BBD5-386AA8A56797}"/>
              </a:ext>
            </a:extLst>
          </p:cNvPr>
          <p:cNvSpPr>
            <a:spLocks noChangeShapeType="1"/>
          </p:cNvSpPr>
          <p:nvPr/>
        </p:nvSpPr>
        <p:spPr bwMode="auto">
          <a:xfrm>
            <a:off x="7062199" y="3436937"/>
            <a:ext cx="0" cy="23923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D3076711-5AAB-4344-9C72-A5A4DA39D36A}"/>
              </a:ext>
            </a:extLst>
          </p:cNvPr>
          <p:cNvSpPr txBox="1"/>
          <p:nvPr/>
        </p:nvSpPr>
        <p:spPr>
          <a:xfrm>
            <a:off x="905706" y="1914991"/>
            <a:ext cx="1289050" cy="646331"/>
          </a:xfrm>
          <a:prstGeom prst="rect">
            <a:avLst/>
          </a:prstGeom>
          <a:noFill/>
        </p:spPr>
        <p:txBody>
          <a:bodyPr wrap="square" rtlCol="0">
            <a:spAutoFit/>
          </a:bodyPr>
          <a:lstStyle/>
          <a:p>
            <a:pPr algn="ctr"/>
            <a:r>
              <a:rPr lang="en-US" dirty="0"/>
              <a:t>Summer Solstice</a:t>
            </a:r>
          </a:p>
        </p:txBody>
      </p:sp>
      <p:sp>
        <p:nvSpPr>
          <p:cNvPr id="28" name="TextBox 27">
            <a:extLst>
              <a:ext uri="{FF2B5EF4-FFF2-40B4-BE49-F238E27FC236}">
                <a16:creationId xmlns:a16="http://schemas.microsoft.com/office/drawing/2014/main" id="{4D1E1F7F-BFA3-4F0D-9B1A-7F67CD40F985}"/>
              </a:ext>
            </a:extLst>
          </p:cNvPr>
          <p:cNvSpPr txBox="1"/>
          <p:nvPr/>
        </p:nvSpPr>
        <p:spPr>
          <a:xfrm>
            <a:off x="7240292" y="1914991"/>
            <a:ext cx="1289050" cy="646331"/>
          </a:xfrm>
          <a:prstGeom prst="rect">
            <a:avLst/>
          </a:prstGeom>
          <a:noFill/>
        </p:spPr>
        <p:txBody>
          <a:bodyPr wrap="square" rtlCol="0">
            <a:spAutoFit/>
          </a:bodyPr>
          <a:lstStyle/>
          <a:p>
            <a:pPr algn="ctr"/>
            <a:r>
              <a:rPr lang="en-US" dirty="0"/>
              <a:t>Winter Solstice</a:t>
            </a:r>
          </a:p>
        </p:txBody>
      </p:sp>
      <p:sp>
        <p:nvSpPr>
          <p:cNvPr id="29" name="TextBox 28">
            <a:extLst>
              <a:ext uri="{FF2B5EF4-FFF2-40B4-BE49-F238E27FC236}">
                <a16:creationId xmlns:a16="http://schemas.microsoft.com/office/drawing/2014/main" id="{7421AD54-74C5-40CD-99C7-8D5F524E316D}"/>
              </a:ext>
            </a:extLst>
          </p:cNvPr>
          <p:cNvSpPr txBox="1"/>
          <p:nvPr/>
        </p:nvSpPr>
        <p:spPr>
          <a:xfrm>
            <a:off x="4724400" y="2935069"/>
            <a:ext cx="1289050" cy="646331"/>
          </a:xfrm>
          <a:prstGeom prst="rect">
            <a:avLst/>
          </a:prstGeom>
          <a:noFill/>
        </p:spPr>
        <p:txBody>
          <a:bodyPr wrap="square" rtlCol="0">
            <a:spAutoFit/>
          </a:bodyPr>
          <a:lstStyle/>
          <a:p>
            <a:pPr algn="ctr"/>
            <a:r>
              <a:rPr lang="en-US" dirty="0"/>
              <a:t>Autumn Equinox</a:t>
            </a:r>
          </a:p>
        </p:txBody>
      </p:sp>
      <p:sp>
        <p:nvSpPr>
          <p:cNvPr id="31" name="TextBox 30">
            <a:extLst>
              <a:ext uri="{FF2B5EF4-FFF2-40B4-BE49-F238E27FC236}">
                <a16:creationId xmlns:a16="http://schemas.microsoft.com/office/drawing/2014/main" id="{492E91BB-4114-4106-9048-0DE7B3B3B737}"/>
              </a:ext>
            </a:extLst>
          </p:cNvPr>
          <p:cNvSpPr txBox="1"/>
          <p:nvPr/>
        </p:nvSpPr>
        <p:spPr>
          <a:xfrm>
            <a:off x="3190431" y="1040355"/>
            <a:ext cx="1289050" cy="646331"/>
          </a:xfrm>
          <a:prstGeom prst="rect">
            <a:avLst/>
          </a:prstGeom>
          <a:noFill/>
        </p:spPr>
        <p:txBody>
          <a:bodyPr wrap="square" rtlCol="0">
            <a:spAutoFit/>
          </a:bodyPr>
          <a:lstStyle/>
          <a:p>
            <a:pPr algn="ctr"/>
            <a:r>
              <a:rPr lang="en-US" dirty="0"/>
              <a:t>Spring Equinox</a:t>
            </a:r>
          </a:p>
        </p:txBody>
      </p:sp>
      <p:sp>
        <p:nvSpPr>
          <p:cNvPr id="32" name="Slide Number Placeholder 1">
            <a:extLst>
              <a:ext uri="{FF2B5EF4-FFF2-40B4-BE49-F238E27FC236}">
                <a16:creationId xmlns:a16="http://schemas.microsoft.com/office/drawing/2014/main" id="{CB21A8F1-3B16-472C-9BB9-191936D2CEBA}"/>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35</a:t>
            </a:fld>
            <a:endParaRPr lang="en-US" altLang="en-US" sz="1200" dirty="0"/>
          </a:p>
        </p:txBody>
      </p:sp>
    </p:spTree>
    <p:extLst>
      <p:ext uri="{BB962C8B-B14F-4D97-AF65-F5344CB8AC3E}">
        <p14:creationId xmlns:p14="http://schemas.microsoft.com/office/powerpoint/2010/main" val="3584315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F1FD-0F46-4D75-A3C4-1069CF4AE8AC}"/>
              </a:ext>
            </a:extLst>
          </p:cNvPr>
          <p:cNvSpPr>
            <a:spLocks noGrp="1"/>
          </p:cNvSpPr>
          <p:nvPr>
            <p:ph type="title"/>
          </p:nvPr>
        </p:nvSpPr>
        <p:spPr/>
        <p:txBody>
          <a:bodyPr/>
          <a:lstStyle/>
          <a:p>
            <a:r>
              <a:rPr lang="en-US" dirty="0"/>
              <a:t>Eclipses</a:t>
            </a:r>
          </a:p>
        </p:txBody>
      </p:sp>
      <p:grpSp>
        <p:nvGrpSpPr>
          <p:cNvPr id="5" name="Group 38">
            <a:extLst>
              <a:ext uri="{FF2B5EF4-FFF2-40B4-BE49-F238E27FC236}">
                <a16:creationId xmlns:a16="http://schemas.microsoft.com/office/drawing/2014/main" id="{B582AFBE-549D-47A5-9D95-41C620EEA865}"/>
              </a:ext>
            </a:extLst>
          </p:cNvPr>
          <p:cNvGrpSpPr>
            <a:grpSpLocks/>
          </p:cNvGrpSpPr>
          <p:nvPr/>
        </p:nvGrpSpPr>
        <p:grpSpPr bwMode="auto">
          <a:xfrm>
            <a:off x="295276" y="1247775"/>
            <a:ext cx="4456112" cy="2449513"/>
            <a:chOff x="1158" y="2350"/>
            <a:chExt cx="3072" cy="1635"/>
          </a:xfrm>
        </p:grpSpPr>
        <p:grpSp>
          <p:nvGrpSpPr>
            <p:cNvPr id="6" name="Group 19">
              <a:extLst>
                <a:ext uri="{FF2B5EF4-FFF2-40B4-BE49-F238E27FC236}">
                  <a16:creationId xmlns:a16="http://schemas.microsoft.com/office/drawing/2014/main" id="{1FF64402-029D-43D9-9879-A1FEFBBE01B1}"/>
                </a:ext>
              </a:extLst>
            </p:cNvPr>
            <p:cNvGrpSpPr>
              <a:grpSpLocks/>
            </p:cNvGrpSpPr>
            <p:nvPr/>
          </p:nvGrpSpPr>
          <p:grpSpPr bwMode="auto">
            <a:xfrm>
              <a:off x="2004" y="2350"/>
              <a:ext cx="1412" cy="1412"/>
              <a:chOff x="2334" y="2068"/>
              <a:chExt cx="1412" cy="1412"/>
            </a:xfrm>
          </p:grpSpPr>
          <p:pic>
            <p:nvPicPr>
              <p:cNvPr id="23" name="Picture 9">
                <a:extLst>
                  <a:ext uri="{FF2B5EF4-FFF2-40B4-BE49-F238E27FC236}">
                    <a16:creationId xmlns:a16="http://schemas.microsoft.com/office/drawing/2014/main" id="{D6F75392-AA28-4C79-BE87-7FA01DD27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 y="2167"/>
                <a:ext cx="1252" cy="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17">
                <a:extLst>
                  <a:ext uri="{FF2B5EF4-FFF2-40B4-BE49-F238E27FC236}">
                    <a16:creationId xmlns:a16="http://schemas.microsoft.com/office/drawing/2014/main" id="{DE26DF1D-06F0-4C70-97EC-B0E30A775C0B}"/>
                  </a:ext>
                </a:extLst>
              </p:cNvPr>
              <p:cNvSpPr>
                <a:spLocks noChangeAspect="1" noChangeArrowheads="1"/>
              </p:cNvSpPr>
              <p:nvPr/>
            </p:nvSpPr>
            <p:spPr bwMode="auto">
              <a:xfrm>
                <a:off x="2334" y="2068"/>
                <a:ext cx="1412" cy="141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r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endParaRPr lang="en-US" altLang="en-US"/>
              </a:p>
            </p:txBody>
          </p:sp>
        </p:grpSp>
        <p:sp>
          <p:nvSpPr>
            <p:cNvPr id="7" name="Line 20">
              <a:extLst>
                <a:ext uri="{FF2B5EF4-FFF2-40B4-BE49-F238E27FC236}">
                  <a16:creationId xmlns:a16="http://schemas.microsoft.com/office/drawing/2014/main" id="{554B22E7-6FD8-4A81-B963-3EF38430A162}"/>
                </a:ext>
              </a:extLst>
            </p:cNvPr>
            <p:cNvSpPr>
              <a:spLocks noChangeShapeType="1"/>
            </p:cNvSpPr>
            <p:nvPr/>
          </p:nvSpPr>
          <p:spPr bwMode="auto">
            <a:xfrm>
              <a:off x="1158" y="2478"/>
              <a:ext cx="15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8" name="Line 22">
              <a:extLst>
                <a:ext uri="{FF2B5EF4-FFF2-40B4-BE49-F238E27FC236}">
                  <a16:creationId xmlns:a16="http://schemas.microsoft.com/office/drawing/2014/main" id="{FB11D59B-D92A-4EFD-821D-7DAC2F5001BE}"/>
                </a:ext>
              </a:extLst>
            </p:cNvPr>
            <p:cNvSpPr>
              <a:spLocks noChangeShapeType="1"/>
            </p:cNvSpPr>
            <p:nvPr/>
          </p:nvSpPr>
          <p:spPr bwMode="auto">
            <a:xfrm>
              <a:off x="1170" y="3630"/>
              <a:ext cx="153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9" name="Line 24">
              <a:extLst>
                <a:ext uri="{FF2B5EF4-FFF2-40B4-BE49-F238E27FC236}">
                  <a16:creationId xmlns:a16="http://schemas.microsoft.com/office/drawing/2014/main" id="{A25BCCCA-8273-4DB8-96AC-1A9C86E04140}"/>
                </a:ext>
              </a:extLst>
            </p:cNvPr>
            <p:cNvSpPr>
              <a:spLocks noChangeShapeType="1"/>
            </p:cNvSpPr>
            <p:nvPr/>
          </p:nvSpPr>
          <p:spPr bwMode="auto">
            <a:xfrm>
              <a:off x="1164" y="2616"/>
              <a:ext cx="115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0" name="Line 25">
              <a:extLst>
                <a:ext uri="{FF2B5EF4-FFF2-40B4-BE49-F238E27FC236}">
                  <a16:creationId xmlns:a16="http://schemas.microsoft.com/office/drawing/2014/main" id="{0F6A7D1F-1D01-48BB-9C4A-F916CD1783EE}"/>
                </a:ext>
              </a:extLst>
            </p:cNvPr>
            <p:cNvSpPr>
              <a:spLocks noChangeShapeType="1"/>
            </p:cNvSpPr>
            <p:nvPr/>
          </p:nvSpPr>
          <p:spPr bwMode="auto">
            <a:xfrm>
              <a:off x="1164" y="3498"/>
              <a:ext cx="11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1" name="Line 26">
              <a:extLst>
                <a:ext uri="{FF2B5EF4-FFF2-40B4-BE49-F238E27FC236}">
                  <a16:creationId xmlns:a16="http://schemas.microsoft.com/office/drawing/2014/main" id="{56B608DD-FD00-48C8-A222-FF190B95F7EF}"/>
                </a:ext>
              </a:extLst>
            </p:cNvPr>
            <p:cNvSpPr>
              <a:spLocks noChangeShapeType="1"/>
            </p:cNvSpPr>
            <p:nvPr/>
          </p:nvSpPr>
          <p:spPr bwMode="auto">
            <a:xfrm>
              <a:off x="1164" y="2792"/>
              <a:ext cx="100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2" name="Line 27">
              <a:extLst>
                <a:ext uri="{FF2B5EF4-FFF2-40B4-BE49-F238E27FC236}">
                  <a16:creationId xmlns:a16="http://schemas.microsoft.com/office/drawing/2014/main" id="{D015B41C-1625-45AB-AD1E-DD2F22C4C5C5}"/>
                </a:ext>
              </a:extLst>
            </p:cNvPr>
            <p:cNvSpPr>
              <a:spLocks noChangeShapeType="1"/>
            </p:cNvSpPr>
            <p:nvPr/>
          </p:nvSpPr>
          <p:spPr bwMode="auto">
            <a:xfrm>
              <a:off x="1164" y="2968"/>
              <a:ext cx="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3" name="Line 28">
              <a:extLst>
                <a:ext uri="{FF2B5EF4-FFF2-40B4-BE49-F238E27FC236}">
                  <a16:creationId xmlns:a16="http://schemas.microsoft.com/office/drawing/2014/main" id="{4565BD4C-7A21-4146-AD8A-D61BD6B74812}"/>
                </a:ext>
              </a:extLst>
            </p:cNvPr>
            <p:cNvSpPr>
              <a:spLocks noChangeShapeType="1"/>
            </p:cNvSpPr>
            <p:nvPr/>
          </p:nvSpPr>
          <p:spPr bwMode="auto">
            <a:xfrm>
              <a:off x="1164" y="3145"/>
              <a:ext cx="9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4" name="Line 29">
              <a:extLst>
                <a:ext uri="{FF2B5EF4-FFF2-40B4-BE49-F238E27FC236}">
                  <a16:creationId xmlns:a16="http://schemas.microsoft.com/office/drawing/2014/main" id="{849222B4-0B93-4BBE-839C-2528DC0E4917}"/>
                </a:ext>
              </a:extLst>
            </p:cNvPr>
            <p:cNvSpPr>
              <a:spLocks noChangeShapeType="1"/>
            </p:cNvSpPr>
            <p:nvPr/>
          </p:nvSpPr>
          <p:spPr bwMode="auto">
            <a:xfrm>
              <a:off x="1164" y="3321"/>
              <a:ext cx="10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5" name="Text Box 30">
              <a:extLst>
                <a:ext uri="{FF2B5EF4-FFF2-40B4-BE49-F238E27FC236}">
                  <a16:creationId xmlns:a16="http://schemas.microsoft.com/office/drawing/2014/main" id="{631EE161-54AC-48B6-8884-20B705128CC5}"/>
                </a:ext>
              </a:extLst>
            </p:cNvPr>
            <p:cNvSpPr txBox="1">
              <a:spLocks noChangeArrowheads="1"/>
            </p:cNvSpPr>
            <p:nvPr/>
          </p:nvSpPr>
          <p:spPr bwMode="auto">
            <a:xfrm>
              <a:off x="3047" y="3679"/>
              <a:ext cx="1183"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buFontTx/>
                <a:buNone/>
              </a:pPr>
              <a:r>
                <a:rPr lang="en-US" altLang="en-US" sz="1200" dirty="0"/>
                <a:t>A = Orbit Altitude</a:t>
              </a:r>
            </a:p>
            <a:p>
              <a:pPr eaLnBrk="1" hangingPunct="1">
                <a:buFontTx/>
                <a:buNone/>
              </a:pPr>
              <a:r>
                <a:rPr lang="en-US" altLang="en-US" sz="1200" dirty="0"/>
                <a:t>Re = radius of the Earth</a:t>
              </a:r>
            </a:p>
          </p:txBody>
        </p:sp>
        <p:sp>
          <p:nvSpPr>
            <p:cNvPr id="16" name="Rectangle 31" descr="Wide downward diagonal">
              <a:extLst>
                <a:ext uri="{FF2B5EF4-FFF2-40B4-BE49-F238E27FC236}">
                  <a16:creationId xmlns:a16="http://schemas.microsoft.com/office/drawing/2014/main" id="{BE485B90-6C8D-4F6E-A869-10ED7F171C8E}"/>
                </a:ext>
              </a:extLst>
            </p:cNvPr>
            <p:cNvSpPr>
              <a:spLocks noChangeArrowheads="1"/>
            </p:cNvSpPr>
            <p:nvPr/>
          </p:nvSpPr>
          <p:spPr bwMode="auto">
            <a:xfrm>
              <a:off x="2708" y="2478"/>
              <a:ext cx="1324" cy="1152"/>
            </a:xfrm>
            <a:prstGeom prst="rect">
              <a:avLst/>
            </a:prstGeom>
            <a:pattFill prst="wdDnDiag">
              <a:fgClr>
                <a:schemeClr val="folHlink">
                  <a:alpha val="47058"/>
                </a:schemeClr>
              </a:fgClr>
              <a:bgClr>
                <a:schemeClr val="bg1">
                  <a:alpha val="47058"/>
                </a:schemeClr>
              </a:bgClr>
            </a:pattFill>
            <a:ln w="9525">
              <a:solidFill>
                <a:schemeClr val="tx1"/>
              </a:solidFill>
              <a:miter lim="800000"/>
              <a:headEnd/>
              <a:tailEnd/>
            </a:ln>
          </p:spPr>
          <p:txBody>
            <a:bodyPr wrap="none" lIns="0" rIns="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endParaRPr lang="en-US" altLang="en-US"/>
            </a:p>
          </p:txBody>
        </p:sp>
        <p:sp>
          <p:nvSpPr>
            <p:cNvPr id="17" name="Line 32">
              <a:extLst>
                <a:ext uri="{FF2B5EF4-FFF2-40B4-BE49-F238E27FC236}">
                  <a16:creationId xmlns:a16="http://schemas.microsoft.com/office/drawing/2014/main" id="{D522850B-428D-44B1-BEA2-4644D4F2B402}"/>
                </a:ext>
              </a:extLst>
            </p:cNvPr>
            <p:cNvSpPr>
              <a:spLocks noChangeShapeType="1"/>
            </p:cNvSpPr>
            <p:nvPr/>
          </p:nvSpPr>
          <p:spPr bwMode="auto">
            <a:xfrm flipV="1">
              <a:off x="2708" y="2475"/>
              <a:ext cx="409" cy="57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8" name="Line 33">
              <a:extLst>
                <a:ext uri="{FF2B5EF4-FFF2-40B4-BE49-F238E27FC236}">
                  <a16:creationId xmlns:a16="http://schemas.microsoft.com/office/drawing/2014/main" id="{213A51F3-F9FB-41E6-A1CB-8AD447AEACC9}"/>
                </a:ext>
              </a:extLst>
            </p:cNvPr>
            <p:cNvSpPr>
              <a:spLocks noChangeShapeType="1"/>
            </p:cNvSpPr>
            <p:nvPr/>
          </p:nvSpPr>
          <p:spPr bwMode="auto">
            <a:xfrm>
              <a:off x="2708" y="3043"/>
              <a:ext cx="415" cy="58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0" rIns="0"/>
            <a:lstStyle/>
            <a:p>
              <a:endParaRPr lang="en-US"/>
            </a:p>
          </p:txBody>
        </p:sp>
        <p:sp>
          <p:nvSpPr>
            <p:cNvPr id="19" name="Text Box 34">
              <a:extLst>
                <a:ext uri="{FF2B5EF4-FFF2-40B4-BE49-F238E27FC236}">
                  <a16:creationId xmlns:a16="http://schemas.microsoft.com/office/drawing/2014/main" id="{45D6522A-D781-404F-A123-24F06DF7A371}"/>
                </a:ext>
              </a:extLst>
            </p:cNvPr>
            <p:cNvSpPr txBox="1">
              <a:spLocks noChangeArrowheads="1"/>
            </p:cNvSpPr>
            <p:nvPr/>
          </p:nvSpPr>
          <p:spPr bwMode="auto">
            <a:xfrm>
              <a:off x="2724" y="3121"/>
              <a:ext cx="6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buFontTx/>
                <a:buNone/>
              </a:pPr>
              <a:r>
                <a:rPr lang="el-GR" altLang="en-US" sz="1200">
                  <a:solidFill>
                    <a:schemeClr val="bg1"/>
                  </a:solidFill>
                  <a:cs typeface="Arial" panose="020B0604020202020204" pitchFamily="34" charset="0"/>
                </a:rPr>
                <a:t>α</a:t>
              </a:r>
            </a:p>
          </p:txBody>
        </p:sp>
        <p:sp>
          <p:nvSpPr>
            <p:cNvPr id="20" name="Text Box 35">
              <a:extLst>
                <a:ext uri="{FF2B5EF4-FFF2-40B4-BE49-F238E27FC236}">
                  <a16:creationId xmlns:a16="http://schemas.microsoft.com/office/drawing/2014/main" id="{D992CACF-B079-4527-BFF0-116018EB9A49}"/>
                </a:ext>
              </a:extLst>
            </p:cNvPr>
            <p:cNvSpPr txBox="1">
              <a:spLocks noChangeArrowheads="1"/>
            </p:cNvSpPr>
            <p:nvPr/>
          </p:nvSpPr>
          <p:spPr bwMode="auto">
            <a:xfrm>
              <a:off x="2717" y="2812"/>
              <a:ext cx="6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buFontTx/>
                <a:buNone/>
              </a:pPr>
              <a:r>
                <a:rPr lang="el-GR" altLang="en-US" sz="1200">
                  <a:solidFill>
                    <a:schemeClr val="bg1"/>
                  </a:solidFill>
                  <a:cs typeface="Arial" panose="020B0604020202020204" pitchFamily="34" charset="0"/>
                </a:rPr>
                <a:t>α</a:t>
              </a:r>
            </a:p>
          </p:txBody>
        </p:sp>
        <p:sp>
          <p:nvSpPr>
            <p:cNvPr id="21" name="Text Box 36">
              <a:extLst>
                <a:ext uri="{FF2B5EF4-FFF2-40B4-BE49-F238E27FC236}">
                  <a16:creationId xmlns:a16="http://schemas.microsoft.com/office/drawing/2014/main" id="{3CD5517E-AC89-473F-98D2-AA87E092D4F6}"/>
                </a:ext>
              </a:extLst>
            </p:cNvPr>
            <p:cNvSpPr txBox="1">
              <a:spLocks noChangeArrowheads="1"/>
            </p:cNvSpPr>
            <p:nvPr/>
          </p:nvSpPr>
          <p:spPr bwMode="auto">
            <a:xfrm>
              <a:off x="2909" y="2739"/>
              <a:ext cx="27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buFontTx/>
                <a:buNone/>
              </a:pPr>
              <a:r>
                <a:rPr lang="en-US" altLang="en-US" sz="1200">
                  <a:solidFill>
                    <a:schemeClr val="bg1"/>
                  </a:solidFill>
                  <a:cs typeface="Arial" panose="020B0604020202020204" pitchFamily="34" charset="0"/>
                </a:rPr>
                <a:t>Re+A</a:t>
              </a:r>
              <a:endParaRPr lang="el-GR" altLang="en-US" sz="1200">
                <a:solidFill>
                  <a:schemeClr val="bg1"/>
                </a:solidFill>
                <a:cs typeface="Arial" panose="020B0604020202020204" pitchFamily="34" charset="0"/>
              </a:endParaRPr>
            </a:p>
          </p:txBody>
        </p:sp>
        <p:sp>
          <p:nvSpPr>
            <p:cNvPr id="22" name="Text Box 37">
              <a:extLst>
                <a:ext uri="{FF2B5EF4-FFF2-40B4-BE49-F238E27FC236}">
                  <a16:creationId xmlns:a16="http://schemas.microsoft.com/office/drawing/2014/main" id="{618DAEFE-E5AE-4C3F-86AE-98D3A9F9961B}"/>
                </a:ext>
              </a:extLst>
            </p:cNvPr>
            <p:cNvSpPr txBox="1">
              <a:spLocks noChangeArrowheads="1"/>
            </p:cNvSpPr>
            <p:nvPr/>
          </p:nvSpPr>
          <p:spPr bwMode="auto">
            <a:xfrm>
              <a:off x="1220" y="2978"/>
              <a:ext cx="42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b="1">
                  <a:solidFill>
                    <a:schemeClr val="tx1"/>
                  </a:solidFill>
                  <a:latin typeface="Arial" panose="020B0604020202020204" pitchFamily="34" charset="0"/>
                </a:defRPr>
              </a:lvl9pPr>
            </a:lstStyle>
            <a:p>
              <a:pPr eaLnBrk="1" hangingPunct="1">
                <a:buFontTx/>
                <a:buNone/>
              </a:pPr>
              <a:r>
                <a:rPr lang="en-US" altLang="en-US" sz="1200"/>
                <a:t>Sunlight</a:t>
              </a:r>
            </a:p>
          </p:txBody>
        </p:sp>
      </p:grpSp>
      <p:pic>
        <p:nvPicPr>
          <p:cNvPr id="25" name="Picture 41">
            <a:extLst>
              <a:ext uri="{FF2B5EF4-FFF2-40B4-BE49-F238E27FC236}">
                <a16:creationId xmlns:a16="http://schemas.microsoft.com/office/drawing/2014/main" id="{7A100C75-A69B-44D4-B836-60DDE594A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492" y="2713614"/>
            <a:ext cx="2447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
            <a:extLst>
              <a:ext uri="{FF2B5EF4-FFF2-40B4-BE49-F238E27FC236}">
                <a16:creationId xmlns:a16="http://schemas.microsoft.com/office/drawing/2014/main" id="{0137AF5E-2D2B-4315-8D90-CF433FD9A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3938588"/>
            <a:ext cx="39465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3">
            <a:extLst>
              <a:ext uri="{FF2B5EF4-FFF2-40B4-BE49-F238E27FC236}">
                <a16:creationId xmlns:a16="http://schemas.microsoft.com/office/drawing/2014/main" id="{FF556303-33E8-4D0E-AF57-85141D1BE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3" y="3954463"/>
            <a:ext cx="4225925"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lide Number Placeholder 1">
            <a:extLst>
              <a:ext uri="{FF2B5EF4-FFF2-40B4-BE49-F238E27FC236}">
                <a16:creationId xmlns:a16="http://schemas.microsoft.com/office/drawing/2014/main" id="{F13A7A85-EE2F-429F-B0DE-A088145ABB8C}"/>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36</a:t>
            </a:fld>
            <a:endParaRPr lang="en-US" altLang="en-US" sz="1200" dirty="0"/>
          </a:p>
        </p:txBody>
      </p:sp>
      <p:sp>
        <p:nvSpPr>
          <p:cNvPr id="29" name="Content Placeholder 2">
            <a:extLst>
              <a:ext uri="{FF2B5EF4-FFF2-40B4-BE49-F238E27FC236}">
                <a16:creationId xmlns:a16="http://schemas.microsoft.com/office/drawing/2014/main" id="{78925D56-437B-4DAE-B945-C838B545092A}"/>
              </a:ext>
            </a:extLst>
          </p:cNvPr>
          <p:cNvSpPr txBox="1">
            <a:spLocks/>
          </p:cNvSpPr>
          <p:nvPr/>
        </p:nvSpPr>
        <p:spPr>
          <a:xfrm>
            <a:off x="4648200" y="1085518"/>
            <a:ext cx="4267200" cy="3029282"/>
          </a:xfrm>
          <a:prstGeom prst="rect">
            <a:avLst/>
          </a:prstGeom>
        </p:spPr>
        <p:txBody>
          <a:bodyPr>
            <a:norm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1775" indent="-231775" defTabSz="914400"/>
            <a:r>
              <a:rPr lang="en-US" sz="2000" kern="0" dirty="0"/>
              <a:t>During eclipses, both the solar loading and albedo drop to zero as the planet or body blocks the view to the sun.  Therefore, during eclipse, Planet IR is the only environmental heat source</a:t>
            </a:r>
          </a:p>
        </p:txBody>
      </p:sp>
    </p:spTree>
    <p:extLst>
      <p:ext uri="{BB962C8B-B14F-4D97-AF65-F5344CB8AC3E}">
        <p14:creationId xmlns:p14="http://schemas.microsoft.com/office/powerpoint/2010/main" val="1526268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F7FE-E644-4AE0-859B-B6A823DCE551}"/>
              </a:ext>
            </a:extLst>
          </p:cNvPr>
          <p:cNvSpPr>
            <a:spLocks noGrp="1"/>
          </p:cNvSpPr>
          <p:nvPr>
            <p:ph type="title"/>
          </p:nvPr>
        </p:nvSpPr>
        <p:spPr>
          <a:xfrm>
            <a:off x="1074420" y="71756"/>
            <a:ext cx="7155180" cy="890479"/>
          </a:xfrm>
        </p:spPr>
        <p:txBody>
          <a:bodyPr/>
          <a:lstStyle/>
          <a:p>
            <a:r>
              <a:rPr lang="en-US" dirty="0"/>
              <a:t>Beta Angle &amp; Eclipse Calculators</a:t>
            </a:r>
          </a:p>
        </p:txBody>
      </p:sp>
      <p:sp>
        <p:nvSpPr>
          <p:cNvPr id="3" name="Content Placeholder 2">
            <a:extLst>
              <a:ext uri="{FF2B5EF4-FFF2-40B4-BE49-F238E27FC236}">
                <a16:creationId xmlns:a16="http://schemas.microsoft.com/office/drawing/2014/main" id="{ED27E88B-8840-4110-AE93-D68AF12046F0}"/>
              </a:ext>
            </a:extLst>
          </p:cNvPr>
          <p:cNvSpPr>
            <a:spLocks noGrp="1"/>
          </p:cNvSpPr>
          <p:nvPr>
            <p:ph idx="1"/>
          </p:nvPr>
        </p:nvSpPr>
        <p:spPr>
          <a:xfrm>
            <a:off x="80447" y="1116459"/>
            <a:ext cx="4419601" cy="815686"/>
          </a:xfrm>
        </p:spPr>
        <p:txBody>
          <a:bodyPr>
            <a:normAutofit lnSpcReduction="10000"/>
          </a:bodyPr>
          <a:lstStyle/>
          <a:p>
            <a:r>
              <a:rPr lang="en-US" dirty="0"/>
              <a:t>Created by Dave Everett, can be found on our wiki</a:t>
            </a:r>
          </a:p>
        </p:txBody>
      </p:sp>
      <p:pic>
        <p:nvPicPr>
          <p:cNvPr id="10" name="Picture 9">
            <a:extLst>
              <a:ext uri="{FF2B5EF4-FFF2-40B4-BE49-F238E27FC236}">
                <a16:creationId xmlns:a16="http://schemas.microsoft.com/office/drawing/2014/main" id="{3862EBEC-02B7-459A-A7D1-47E283B6CF23}"/>
              </a:ext>
            </a:extLst>
          </p:cNvPr>
          <p:cNvPicPr>
            <a:picLocks noChangeAspect="1"/>
          </p:cNvPicPr>
          <p:nvPr/>
        </p:nvPicPr>
        <p:blipFill>
          <a:blip r:embed="rId2"/>
          <a:stretch>
            <a:fillRect/>
          </a:stretch>
        </p:blipFill>
        <p:spPr>
          <a:xfrm>
            <a:off x="130357" y="1932145"/>
            <a:ext cx="4422762" cy="4353791"/>
          </a:xfrm>
          <a:prstGeom prst="rect">
            <a:avLst/>
          </a:prstGeom>
        </p:spPr>
      </p:pic>
      <p:pic>
        <p:nvPicPr>
          <p:cNvPr id="11" name="Picture 10">
            <a:extLst>
              <a:ext uri="{FF2B5EF4-FFF2-40B4-BE49-F238E27FC236}">
                <a16:creationId xmlns:a16="http://schemas.microsoft.com/office/drawing/2014/main" id="{B8F0441B-2CDF-4607-8115-9C9559751C0A}"/>
              </a:ext>
            </a:extLst>
          </p:cNvPr>
          <p:cNvPicPr>
            <a:picLocks noChangeAspect="1"/>
          </p:cNvPicPr>
          <p:nvPr/>
        </p:nvPicPr>
        <p:blipFill rotWithShape="1">
          <a:blip r:embed="rId3"/>
          <a:srcRect t="19907" r="43595"/>
          <a:stretch/>
        </p:blipFill>
        <p:spPr>
          <a:xfrm>
            <a:off x="4634721" y="1901323"/>
            <a:ext cx="4343400" cy="3103027"/>
          </a:xfrm>
          <a:prstGeom prst="rect">
            <a:avLst/>
          </a:prstGeom>
        </p:spPr>
      </p:pic>
      <p:sp>
        <p:nvSpPr>
          <p:cNvPr id="12" name="Content Placeholder 2">
            <a:extLst>
              <a:ext uri="{FF2B5EF4-FFF2-40B4-BE49-F238E27FC236}">
                <a16:creationId xmlns:a16="http://schemas.microsoft.com/office/drawing/2014/main" id="{5109D4C4-E2F6-4D75-B798-C24410EA17CB}"/>
              </a:ext>
            </a:extLst>
          </p:cNvPr>
          <p:cNvSpPr txBox="1">
            <a:spLocks/>
          </p:cNvSpPr>
          <p:nvPr/>
        </p:nvSpPr>
        <p:spPr bwMode="auto">
          <a:xfrm>
            <a:off x="4549958" y="1116459"/>
            <a:ext cx="4419601" cy="8156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r>
              <a:rPr lang="en-US" kern="0" dirty="0"/>
              <a:t>Based on Inputs from Matt Garrison</a:t>
            </a:r>
          </a:p>
        </p:txBody>
      </p:sp>
      <p:pic>
        <p:nvPicPr>
          <p:cNvPr id="9" name="Picture 8">
            <a:extLst>
              <a:ext uri="{FF2B5EF4-FFF2-40B4-BE49-F238E27FC236}">
                <a16:creationId xmlns:a16="http://schemas.microsoft.com/office/drawing/2014/main" id="{FCA42620-706E-4031-B509-490F13D9277B}"/>
              </a:ext>
            </a:extLst>
          </p:cNvPr>
          <p:cNvPicPr>
            <a:picLocks noChangeAspect="1"/>
          </p:cNvPicPr>
          <p:nvPr/>
        </p:nvPicPr>
        <p:blipFill>
          <a:blip r:embed="rId4"/>
          <a:stretch>
            <a:fillRect/>
          </a:stretch>
        </p:blipFill>
        <p:spPr>
          <a:xfrm>
            <a:off x="3900109" y="4191000"/>
            <a:ext cx="2968336" cy="2018468"/>
          </a:xfrm>
          <a:prstGeom prst="rect">
            <a:avLst/>
          </a:prstGeom>
          <a:ln>
            <a:solidFill>
              <a:schemeClr val="tx1"/>
            </a:solidFill>
          </a:ln>
        </p:spPr>
      </p:pic>
      <p:sp>
        <p:nvSpPr>
          <p:cNvPr id="13" name="Slide Number Placeholder 1">
            <a:extLst>
              <a:ext uri="{FF2B5EF4-FFF2-40B4-BE49-F238E27FC236}">
                <a16:creationId xmlns:a16="http://schemas.microsoft.com/office/drawing/2014/main" id="{2A184978-C5DE-4462-8370-ECFF32AEDE2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37</a:t>
            </a:fld>
            <a:endParaRPr lang="en-US" altLang="en-US" sz="1200" dirty="0"/>
          </a:p>
        </p:txBody>
      </p:sp>
    </p:spTree>
    <p:extLst>
      <p:ext uri="{BB962C8B-B14F-4D97-AF65-F5344CB8AC3E}">
        <p14:creationId xmlns:p14="http://schemas.microsoft.com/office/powerpoint/2010/main" val="259631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35147615-FF3E-442A-9E0A-1259AC0D206E}"/>
              </a:ext>
            </a:extLst>
          </p:cNvPr>
          <p:cNvCxnSpPr/>
          <p:nvPr/>
        </p:nvCxnSpPr>
        <p:spPr>
          <a:xfrm flipV="1">
            <a:off x="2590800" y="5245479"/>
            <a:ext cx="3886200" cy="53295"/>
          </a:xfrm>
          <a:prstGeom prst="line">
            <a:avLst/>
          </a:prstGeom>
          <a:ln w="158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CD17C13-D54D-4C59-B6E0-567C57971EFD}"/>
              </a:ext>
            </a:extLst>
          </p:cNvPr>
          <p:cNvSpPr>
            <a:spLocks noGrp="1"/>
          </p:cNvSpPr>
          <p:nvPr>
            <p:ph type="title"/>
          </p:nvPr>
        </p:nvSpPr>
        <p:spPr/>
        <p:txBody>
          <a:bodyPr/>
          <a:lstStyle/>
          <a:p>
            <a:r>
              <a:rPr lang="en-US" dirty="0"/>
              <a:t>Geostationary Orbit</a:t>
            </a:r>
          </a:p>
        </p:txBody>
      </p:sp>
      <p:sp>
        <p:nvSpPr>
          <p:cNvPr id="32" name="Slide Number Placeholder 1">
            <a:extLst>
              <a:ext uri="{FF2B5EF4-FFF2-40B4-BE49-F238E27FC236}">
                <a16:creationId xmlns:a16="http://schemas.microsoft.com/office/drawing/2014/main" id="{E7B43F27-9190-45E0-B1F0-0CBCF839F03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38</a:t>
            </a:fld>
            <a:endParaRPr lang="en-US" altLang="en-US" sz="1200" dirty="0"/>
          </a:p>
        </p:txBody>
      </p:sp>
      <p:sp>
        <p:nvSpPr>
          <p:cNvPr id="4" name="Content Placeholder 2">
            <a:extLst>
              <a:ext uri="{FF2B5EF4-FFF2-40B4-BE49-F238E27FC236}">
                <a16:creationId xmlns:a16="http://schemas.microsoft.com/office/drawing/2014/main" id="{04CDB2E3-A365-4EC9-9072-B5DE18A4A91F}"/>
              </a:ext>
            </a:extLst>
          </p:cNvPr>
          <p:cNvSpPr txBox="1">
            <a:spLocks/>
          </p:cNvSpPr>
          <p:nvPr/>
        </p:nvSpPr>
        <p:spPr>
          <a:xfrm>
            <a:off x="152400" y="1085518"/>
            <a:ext cx="8763000" cy="5162882"/>
          </a:xfrm>
          <a:prstGeom prst="rect">
            <a:avLst/>
          </a:prstGeom>
        </p:spPr>
        <p:txBody>
          <a:bodyPr>
            <a:norm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1775" indent="-231775" defTabSz="914400"/>
            <a:r>
              <a:rPr lang="en-US" sz="2000" kern="0" dirty="0"/>
              <a:t>Many missions orbit in a Geostationary orbit, where the period is exactly equal to one Earth day and the orbit is in the equatorial plane.</a:t>
            </a:r>
          </a:p>
          <a:p>
            <a:pPr marL="231775" indent="-231775" defTabSz="914400"/>
            <a:r>
              <a:rPr lang="en-US" sz="2000" kern="0" dirty="0"/>
              <a:t>These orbits have the advantage of observing the same ground location at all times as the satellite rotates with the Earth to remain fixed above the ground, relatively speaking</a:t>
            </a:r>
          </a:p>
          <a:p>
            <a:pPr marL="231775" indent="-231775" defTabSz="914400"/>
            <a:r>
              <a:rPr lang="en-US" sz="2000" kern="0" dirty="0"/>
              <a:t>Due to the tilt of the Earth’s rotational axis relative to the normal to its orbit plane, the range of Beta Angles for Geostationary orbits is -23.4° to +23.4°</a:t>
            </a:r>
          </a:p>
          <a:p>
            <a:pPr marL="231775" indent="-231775" defTabSz="914400"/>
            <a:r>
              <a:rPr lang="en-US" sz="2000" kern="0" dirty="0"/>
              <a:t>In general, the only consequential environmental source for Geostationary orbits is Solar.  Albedo and Planet IR are usually negligible</a:t>
            </a:r>
          </a:p>
          <a:p>
            <a:pPr marL="231775" indent="-231775" defTabSz="914400"/>
            <a:endParaRPr lang="en-US" sz="2000" kern="0" dirty="0"/>
          </a:p>
          <a:p>
            <a:pPr marL="231775" indent="-231775" defTabSz="914400"/>
            <a:endParaRPr lang="en-US" sz="2000" kern="0" dirty="0"/>
          </a:p>
        </p:txBody>
      </p:sp>
      <p:cxnSp>
        <p:nvCxnSpPr>
          <p:cNvPr id="20" name="Straight Connector 19">
            <a:extLst>
              <a:ext uri="{FF2B5EF4-FFF2-40B4-BE49-F238E27FC236}">
                <a16:creationId xmlns:a16="http://schemas.microsoft.com/office/drawing/2014/main" id="{91D3B83C-C185-43EB-84FB-09ED8E58989D}"/>
              </a:ext>
            </a:extLst>
          </p:cNvPr>
          <p:cNvCxnSpPr>
            <a:cxnSpLocks/>
          </p:cNvCxnSpPr>
          <p:nvPr/>
        </p:nvCxnSpPr>
        <p:spPr>
          <a:xfrm rot="-420000">
            <a:off x="2366993" y="5286737"/>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CF856886-1908-4652-A876-6C6DF7B2200C}"/>
              </a:ext>
            </a:extLst>
          </p:cNvPr>
          <p:cNvGrpSpPr/>
          <p:nvPr/>
        </p:nvGrpSpPr>
        <p:grpSpPr>
          <a:xfrm rot="960000">
            <a:off x="6734495" y="4644821"/>
            <a:ext cx="904031" cy="550602"/>
            <a:chOff x="6629400" y="4173798"/>
            <a:chExt cx="1352350" cy="823652"/>
          </a:xfrm>
        </p:grpSpPr>
        <p:pic>
          <p:nvPicPr>
            <p:cNvPr id="23" name="Picture 22">
              <a:extLst>
                <a:ext uri="{FF2B5EF4-FFF2-40B4-BE49-F238E27FC236}">
                  <a16:creationId xmlns:a16="http://schemas.microsoft.com/office/drawing/2014/main" id="{4134EC6B-698E-45B0-8943-14CFE53304A4}"/>
                </a:ext>
              </a:extLst>
            </p:cNvPr>
            <p:cNvPicPr>
              <a:picLocks noChangeAspect="1"/>
            </p:cNvPicPr>
            <p:nvPr/>
          </p:nvPicPr>
          <p:blipFill>
            <a:blip r:embed="rId2"/>
            <a:stretch>
              <a:fillRect/>
            </a:stretch>
          </p:blipFill>
          <p:spPr>
            <a:xfrm>
              <a:off x="6934200" y="4173798"/>
              <a:ext cx="833438" cy="823652"/>
            </a:xfrm>
            <a:prstGeom prst="rect">
              <a:avLst/>
            </a:prstGeom>
          </p:spPr>
        </p:pic>
        <p:cxnSp>
          <p:nvCxnSpPr>
            <p:cNvPr id="26" name="Straight Connector 25">
              <a:extLst>
                <a:ext uri="{FF2B5EF4-FFF2-40B4-BE49-F238E27FC236}">
                  <a16:creationId xmlns:a16="http://schemas.microsoft.com/office/drawing/2014/main" id="{126A7F7D-B521-4828-B27D-BFD3B8213CB3}"/>
                </a:ext>
              </a:extLst>
            </p:cNvPr>
            <p:cNvCxnSpPr>
              <a:cxnSpLocks/>
            </p:cNvCxnSpPr>
            <p:nvPr/>
          </p:nvCxnSpPr>
          <p:spPr>
            <a:xfrm>
              <a:off x="6629400" y="4589848"/>
              <a:ext cx="135235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28" name="Content Placeholder 5">
            <a:extLst>
              <a:ext uri="{FF2B5EF4-FFF2-40B4-BE49-F238E27FC236}">
                <a16:creationId xmlns:a16="http://schemas.microsoft.com/office/drawing/2014/main" id="{DAE7B22D-14B6-470B-95ED-E66B3C00C23F}"/>
              </a:ext>
            </a:extLst>
          </p:cNvPr>
          <p:cNvPicPr>
            <a:picLocks noChangeAspect="1"/>
          </p:cNvPicPr>
          <p:nvPr/>
        </p:nvPicPr>
        <p:blipFill rotWithShape="1">
          <a:blip r:embed="rId3">
            <a:clrChange>
              <a:clrFrom>
                <a:srgbClr val="FFFFFF"/>
              </a:clrFrom>
              <a:clrTo>
                <a:srgbClr val="FFFFFF">
                  <a:alpha val="0"/>
                </a:srgbClr>
              </a:clrTo>
            </a:clrChange>
          </a:blip>
          <a:srcRect l="43768" r="43264" b="79869"/>
          <a:stretch/>
        </p:blipFill>
        <p:spPr bwMode="auto">
          <a:xfrm>
            <a:off x="3854488" y="4703813"/>
            <a:ext cx="1427290" cy="1318260"/>
          </a:xfrm>
          <a:prstGeom prst="rect">
            <a:avLst/>
          </a:prstGeom>
          <a:noFill/>
          <a:ln w="9525">
            <a:noFill/>
            <a:miter lim="800000"/>
            <a:headEnd/>
            <a:tailEnd/>
          </a:ln>
        </p:spPr>
      </p:pic>
      <p:grpSp>
        <p:nvGrpSpPr>
          <p:cNvPr id="30" name="Group 29">
            <a:extLst>
              <a:ext uri="{FF2B5EF4-FFF2-40B4-BE49-F238E27FC236}">
                <a16:creationId xmlns:a16="http://schemas.microsoft.com/office/drawing/2014/main" id="{173DB894-BA5E-44BA-92B1-A2E4AC372A04}"/>
              </a:ext>
            </a:extLst>
          </p:cNvPr>
          <p:cNvGrpSpPr/>
          <p:nvPr/>
        </p:nvGrpSpPr>
        <p:grpSpPr>
          <a:xfrm rot="960000">
            <a:off x="1716322" y="5331711"/>
            <a:ext cx="904031" cy="550602"/>
            <a:chOff x="6629400" y="4173798"/>
            <a:chExt cx="1352350" cy="823652"/>
          </a:xfrm>
        </p:grpSpPr>
        <p:pic>
          <p:nvPicPr>
            <p:cNvPr id="31" name="Picture 30">
              <a:extLst>
                <a:ext uri="{FF2B5EF4-FFF2-40B4-BE49-F238E27FC236}">
                  <a16:creationId xmlns:a16="http://schemas.microsoft.com/office/drawing/2014/main" id="{C26E8ECF-52D0-4168-A739-0580717A4465}"/>
                </a:ext>
              </a:extLst>
            </p:cNvPr>
            <p:cNvPicPr>
              <a:picLocks noChangeAspect="1"/>
            </p:cNvPicPr>
            <p:nvPr/>
          </p:nvPicPr>
          <p:blipFill>
            <a:blip r:embed="rId2"/>
            <a:stretch>
              <a:fillRect/>
            </a:stretch>
          </p:blipFill>
          <p:spPr>
            <a:xfrm>
              <a:off x="6934200" y="4173798"/>
              <a:ext cx="833438" cy="823652"/>
            </a:xfrm>
            <a:prstGeom prst="rect">
              <a:avLst/>
            </a:prstGeom>
          </p:spPr>
        </p:pic>
        <p:cxnSp>
          <p:nvCxnSpPr>
            <p:cNvPr id="33" name="Straight Connector 32">
              <a:extLst>
                <a:ext uri="{FF2B5EF4-FFF2-40B4-BE49-F238E27FC236}">
                  <a16:creationId xmlns:a16="http://schemas.microsoft.com/office/drawing/2014/main" id="{F988F1B0-D243-4D8C-90B1-D24B17C81389}"/>
                </a:ext>
              </a:extLst>
            </p:cNvPr>
            <p:cNvCxnSpPr>
              <a:cxnSpLocks/>
            </p:cNvCxnSpPr>
            <p:nvPr/>
          </p:nvCxnSpPr>
          <p:spPr>
            <a:xfrm>
              <a:off x="6629400" y="4589848"/>
              <a:ext cx="135235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7BEB9EC-FFD4-4DC7-9C99-8661B7B9CD2D}"/>
              </a:ext>
            </a:extLst>
          </p:cNvPr>
          <p:cNvGrpSpPr/>
          <p:nvPr/>
        </p:nvGrpSpPr>
        <p:grpSpPr>
          <a:xfrm>
            <a:off x="4082310" y="5016968"/>
            <a:ext cx="904031" cy="550602"/>
            <a:chOff x="4082310" y="5016968"/>
            <a:chExt cx="904031" cy="550602"/>
          </a:xfrm>
        </p:grpSpPr>
        <p:pic>
          <p:nvPicPr>
            <p:cNvPr id="35" name="Picture 34">
              <a:extLst>
                <a:ext uri="{FF2B5EF4-FFF2-40B4-BE49-F238E27FC236}">
                  <a16:creationId xmlns:a16="http://schemas.microsoft.com/office/drawing/2014/main" id="{5C119415-B5E5-418B-9CFD-E9C27E9E5F36}"/>
                </a:ext>
              </a:extLst>
            </p:cNvPr>
            <p:cNvPicPr>
              <a:picLocks noChangeAspect="1"/>
            </p:cNvPicPr>
            <p:nvPr/>
          </p:nvPicPr>
          <p:blipFill>
            <a:blip r:embed="rId2"/>
            <a:stretch>
              <a:fillRect/>
            </a:stretch>
          </p:blipFill>
          <p:spPr>
            <a:xfrm rot="960000">
              <a:off x="4285669" y="5016968"/>
              <a:ext cx="557144" cy="550602"/>
            </a:xfrm>
            <a:prstGeom prst="rect">
              <a:avLst/>
            </a:prstGeom>
          </p:spPr>
        </p:pic>
        <p:cxnSp>
          <p:nvCxnSpPr>
            <p:cNvPr id="36" name="Straight Connector 35">
              <a:extLst>
                <a:ext uri="{FF2B5EF4-FFF2-40B4-BE49-F238E27FC236}">
                  <a16:creationId xmlns:a16="http://schemas.microsoft.com/office/drawing/2014/main" id="{7E1F849A-3360-4A57-BE5B-75BC3688E882}"/>
                </a:ext>
              </a:extLst>
            </p:cNvPr>
            <p:cNvCxnSpPr>
              <a:cxnSpLocks/>
            </p:cNvCxnSpPr>
            <p:nvPr/>
          </p:nvCxnSpPr>
          <p:spPr>
            <a:xfrm rot="960000">
              <a:off x="4082310" y="5286628"/>
              <a:ext cx="904031"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9940140-48D0-4CAA-AABF-54872ACFA739}"/>
              </a:ext>
            </a:extLst>
          </p:cNvPr>
          <p:cNvSpPr txBox="1"/>
          <p:nvPr/>
        </p:nvSpPr>
        <p:spPr>
          <a:xfrm>
            <a:off x="7435888" y="4287164"/>
            <a:ext cx="1066800" cy="646331"/>
          </a:xfrm>
          <a:prstGeom prst="rect">
            <a:avLst/>
          </a:prstGeom>
          <a:noFill/>
        </p:spPr>
        <p:txBody>
          <a:bodyPr wrap="square" rtlCol="0">
            <a:spAutoFit/>
          </a:bodyPr>
          <a:lstStyle/>
          <a:p>
            <a:pPr algn="ctr"/>
            <a:r>
              <a:rPr lang="en-US" dirty="0"/>
              <a:t>Winter Solstice</a:t>
            </a:r>
          </a:p>
        </p:txBody>
      </p:sp>
      <p:sp>
        <p:nvSpPr>
          <p:cNvPr id="37" name="TextBox 36">
            <a:extLst>
              <a:ext uri="{FF2B5EF4-FFF2-40B4-BE49-F238E27FC236}">
                <a16:creationId xmlns:a16="http://schemas.microsoft.com/office/drawing/2014/main" id="{F033CBCB-DC0B-453B-AB54-926104072E4D}"/>
              </a:ext>
            </a:extLst>
          </p:cNvPr>
          <p:cNvSpPr txBox="1"/>
          <p:nvPr/>
        </p:nvSpPr>
        <p:spPr>
          <a:xfrm>
            <a:off x="577888" y="5560408"/>
            <a:ext cx="1066800" cy="646331"/>
          </a:xfrm>
          <a:prstGeom prst="rect">
            <a:avLst/>
          </a:prstGeom>
          <a:noFill/>
        </p:spPr>
        <p:txBody>
          <a:bodyPr wrap="square" rtlCol="0">
            <a:spAutoFit/>
          </a:bodyPr>
          <a:lstStyle/>
          <a:p>
            <a:pPr algn="ctr"/>
            <a:r>
              <a:rPr lang="en-US" dirty="0"/>
              <a:t>Summer Solstice</a:t>
            </a:r>
          </a:p>
        </p:txBody>
      </p:sp>
      <p:sp>
        <p:nvSpPr>
          <p:cNvPr id="38" name="TextBox 37">
            <a:extLst>
              <a:ext uri="{FF2B5EF4-FFF2-40B4-BE49-F238E27FC236}">
                <a16:creationId xmlns:a16="http://schemas.microsoft.com/office/drawing/2014/main" id="{AAEE35E9-A225-4320-9246-A6E2188ED177}"/>
              </a:ext>
            </a:extLst>
          </p:cNvPr>
          <p:cNvSpPr txBox="1"/>
          <p:nvPr/>
        </p:nvSpPr>
        <p:spPr>
          <a:xfrm>
            <a:off x="5028340" y="5401270"/>
            <a:ext cx="1416948" cy="923330"/>
          </a:xfrm>
          <a:prstGeom prst="rect">
            <a:avLst/>
          </a:prstGeom>
          <a:noFill/>
        </p:spPr>
        <p:txBody>
          <a:bodyPr wrap="square" rtlCol="0">
            <a:spAutoFit/>
          </a:bodyPr>
          <a:lstStyle/>
          <a:p>
            <a:pPr algn="ctr"/>
            <a:r>
              <a:rPr lang="en-US" dirty="0"/>
              <a:t>Spring and Autumn Equinoxes</a:t>
            </a:r>
          </a:p>
        </p:txBody>
      </p:sp>
      <p:sp>
        <p:nvSpPr>
          <p:cNvPr id="39" name="TextBox 38">
            <a:extLst>
              <a:ext uri="{FF2B5EF4-FFF2-40B4-BE49-F238E27FC236}">
                <a16:creationId xmlns:a16="http://schemas.microsoft.com/office/drawing/2014/main" id="{593A5D72-169B-4F8E-BCA7-6147F45BB761}"/>
              </a:ext>
            </a:extLst>
          </p:cNvPr>
          <p:cNvSpPr txBox="1"/>
          <p:nvPr/>
        </p:nvSpPr>
        <p:spPr>
          <a:xfrm>
            <a:off x="6781800" y="5216604"/>
            <a:ext cx="1828800" cy="369332"/>
          </a:xfrm>
          <a:prstGeom prst="rect">
            <a:avLst/>
          </a:prstGeom>
          <a:noFill/>
        </p:spPr>
        <p:txBody>
          <a:bodyPr wrap="square" rtlCol="0">
            <a:spAutoFit/>
          </a:bodyPr>
          <a:lstStyle/>
          <a:p>
            <a:r>
              <a:rPr lang="en-US" dirty="0">
                <a:latin typeface="Symbol" panose="05050102010706020507" pitchFamily="18" charset="2"/>
              </a:rPr>
              <a:t>b</a:t>
            </a:r>
            <a:r>
              <a:rPr lang="en-US" dirty="0"/>
              <a:t>=-23.4</a:t>
            </a:r>
          </a:p>
        </p:txBody>
      </p:sp>
      <p:sp>
        <p:nvSpPr>
          <p:cNvPr id="40" name="TextBox 39">
            <a:extLst>
              <a:ext uri="{FF2B5EF4-FFF2-40B4-BE49-F238E27FC236}">
                <a16:creationId xmlns:a16="http://schemas.microsoft.com/office/drawing/2014/main" id="{3C354767-BF73-4AD1-B14E-1266A4931ED3}"/>
              </a:ext>
            </a:extLst>
          </p:cNvPr>
          <p:cNvSpPr txBox="1"/>
          <p:nvPr/>
        </p:nvSpPr>
        <p:spPr>
          <a:xfrm>
            <a:off x="1710519" y="5838428"/>
            <a:ext cx="1828800" cy="369332"/>
          </a:xfrm>
          <a:prstGeom prst="rect">
            <a:avLst/>
          </a:prstGeom>
          <a:noFill/>
        </p:spPr>
        <p:txBody>
          <a:bodyPr wrap="square" rtlCol="0">
            <a:spAutoFit/>
          </a:bodyPr>
          <a:lstStyle/>
          <a:p>
            <a:r>
              <a:rPr lang="en-US" dirty="0">
                <a:latin typeface="Symbol" panose="05050102010706020507" pitchFamily="18" charset="2"/>
              </a:rPr>
              <a:t>b</a:t>
            </a:r>
            <a:r>
              <a:rPr lang="en-US" dirty="0"/>
              <a:t>=+23.4</a:t>
            </a:r>
          </a:p>
        </p:txBody>
      </p:sp>
      <p:sp>
        <p:nvSpPr>
          <p:cNvPr id="41" name="TextBox 40">
            <a:extLst>
              <a:ext uri="{FF2B5EF4-FFF2-40B4-BE49-F238E27FC236}">
                <a16:creationId xmlns:a16="http://schemas.microsoft.com/office/drawing/2014/main" id="{EADAE067-F213-46D7-8D9E-7E0EE9147606}"/>
              </a:ext>
            </a:extLst>
          </p:cNvPr>
          <p:cNvSpPr txBox="1"/>
          <p:nvPr/>
        </p:nvSpPr>
        <p:spPr>
          <a:xfrm>
            <a:off x="4292306" y="5837407"/>
            <a:ext cx="736034" cy="369332"/>
          </a:xfrm>
          <a:prstGeom prst="rect">
            <a:avLst/>
          </a:prstGeom>
          <a:noFill/>
        </p:spPr>
        <p:txBody>
          <a:bodyPr wrap="square" rtlCol="0">
            <a:spAutoFit/>
          </a:bodyPr>
          <a:lstStyle/>
          <a:p>
            <a:r>
              <a:rPr lang="en-US" dirty="0">
                <a:latin typeface="Symbol" panose="05050102010706020507" pitchFamily="18" charset="2"/>
              </a:rPr>
              <a:t>b</a:t>
            </a:r>
            <a:r>
              <a:rPr lang="en-US" dirty="0"/>
              <a:t>=0</a:t>
            </a:r>
          </a:p>
        </p:txBody>
      </p:sp>
      <p:sp>
        <p:nvSpPr>
          <p:cNvPr id="24" name="TextBox 23">
            <a:extLst>
              <a:ext uri="{FF2B5EF4-FFF2-40B4-BE49-F238E27FC236}">
                <a16:creationId xmlns:a16="http://schemas.microsoft.com/office/drawing/2014/main" id="{3DEBDA29-7A7C-46EA-A3EB-0B58FA68CF85}"/>
              </a:ext>
            </a:extLst>
          </p:cNvPr>
          <p:cNvSpPr txBox="1"/>
          <p:nvPr/>
        </p:nvSpPr>
        <p:spPr>
          <a:xfrm>
            <a:off x="2462405" y="4973339"/>
            <a:ext cx="1416948" cy="369332"/>
          </a:xfrm>
          <a:prstGeom prst="rect">
            <a:avLst/>
          </a:prstGeom>
          <a:noFill/>
        </p:spPr>
        <p:txBody>
          <a:bodyPr wrap="square" rtlCol="0">
            <a:spAutoFit/>
          </a:bodyPr>
          <a:lstStyle/>
          <a:p>
            <a:pPr algn="ctr"/>
            <a:r>
              <a:rPr lang="en-US" dirty="0">
                <a:solidFill>
                  <a:srgbClr val="FFC000"/>
                </a:solidFill>
              </a:rPr>
              <a:t>Solar Ecliptic</a:t>
            </a:r>
          </a:p>
        </p:txBody>
      </p:sp>
      <p:sp>
        <p:nvSpPr>
          <p:cNvPr id="25" name="TextBox 24">
            <a:extLst>
              <a:ext uri="{FF2B5EF4-FFF2-40B4-BE49-F238E27FC236}">
                <a16:creationId xmlns:a16="http://schemas.microsoft.com/office/drawing/2014/main" id="{8E4F5979-C1F3-4440-BEF4-7A5E08BE9A3B}"/>
              </a:ext>
            </a:extLst>
          </p:cNvPr>
          <p:cNvSpPr txBox="1"/>
          <p:nvPr/>
        </p:nvSpPr>
        <p:spPr>
          <a:xfrm rot="21228459">
            <a:off x="5192620" y="4788674"/>
            <a:ext cx="1416948" cy="369332"/>
          </a:xfrm>
          <a:prstGeom prst="rect">
            <a:avLst/>
          </a:prstGeom>
          <a:noFill/>
        </p:spPr>
        <p:txBody>
          <a:bodyPr wrap="square" rtlCol="0">
            <a:spAutoFit/>
          </a:bodyPr>
          <a:lstStyle/>
          <a:p>
            <a:pPr algn="ctr"/>
            <a:r>
              <a:rPr lang="en-US" dirty="0"/>
              <a:t>Earth Orbit</a:t>
            </a:r>
          </a:p>
        </p:txBody>
      </p:sp>
    </p:spTree>
    <p:extLst>
      <p:ext uri="{BB962C8B-B14F-4D97-AF65-F5344CB8AC3E}">
        <p14:creationId xmlns:p14="http://schemas.microsoft.com/office/powerpoint/2010/main" val="2726925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D17C13-D54D-4C59-B6E0-567C57971EFD}"/>
              </a:ext>
            </a:extLst>
          </p:cNvPr>
          <p:cNvSpPr>
            <a:spLocks noGrp="1"/>
          </p:cNvSpPr>
          <p:nvPr>
            <p:ph type="title"/>
          </p:nvPr>
        </p:nvSpPr>
        <p:spPr/>
        <p:txBody>
          <a:bodyPr/>
          <a:lstStyle/>
          <a:p>
            <a:r>
              <a:rPr lang="en-US" dirty="0"/>
              <a:t>Lagrange Points</a:t>
            </a:r>
          </a:p>
        </p:txBody>
      </p:sp>
      <p:sp>
        <p:nvSpPr>
          <p:cNvPr id="32" name="Slide Number Placeholder 1">
            <a:extLst>
              <a:ext uri="{FF2B5EF4-FFF2-40B4-BE49-F238E27FC236}">
                <a16:creationId xmlns:a16="http://schemas.microsoft.com/office/drawing/2014/main" id="{E7B43F27-9190-45E0-B1F0-0CBCF839F03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39</a:t>
            </a:fld>
            <a:endParaRPr lang="en-US" altLang="en-US" sz="1200" dirty="0"/>
          </a:p>
        </p:txBody>
      </p:sp>
      <p:pic>
        <p:nvPicPr>
          <p:cNvPr id="25602" name="Picture 2">
            <a:extLst>
              <a:ext uri="{FF2B5EF4-FFF2-40B4-BE49-F238E27FC236}">
                <a16:creationId xmlns:a16="http://schemas.microsoft.com/office/drawing/2014/main" id="{0A4EBE33-1C38-4C9B-9967-AF34C4E63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45" y="2105526"/>
            <a:ext cx="4935417" cy="4211556"/>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DDA531F1-23C4-4FB1-BA18-47A3A306CA53}"/>
              </a:ext>
            </a:extLst>
          </p:cNvPr>
          <p:cNvSpPr txBox="1">
            <a:spLocks/>
          </p:cNvSpPr>
          <p:nvPr/>
        </p:nvSpPr>
        <p:spPr>
          <a:xfrm>
            <a:off x="152400" y="1085518"/>
            <a:ext cx="8763000" cy="5162882"/>
          </a:xfrm>
          <a:prstGeom prst="rect">
            <a:avLst/>
          </a:prstGeom>
        </p:spPr>
        <p:txBody>
          <a:bodyPr>
            <a:norm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1775" indent="-231775" defTabSz="914400"/>
            <a:r>
              <a:rPr lang="en-US" sz="1800" kern="0" dirty="0"/>
              <a:t>Lagrange points are special locations in the solar system where the gravitational and body forces balance.  These points are desirable for spacecraft since they require considerably less fuel to maintain their position</a:t>
            </a:r>
          </a:p>
        </p:txBody>
      </p:sp>
      <p:sp>
        <p:nvSpPr>
          <p:cNvPr id="3" name="TextBox 2">
            <a:extLst>
              <a:ext uri="{FF2B5EF4-FFF2-40B4-BE49-F238E27FC236}">
                <a16:creationId xmlns:a16="http://schemas.microsoft.com/office/drawing/2014/main" id="{845BCFAE-FB6D-495C-A9B1-657C8EEBAC5D}"/>
              </a:ext>
            </a:extLst>
          </p:cNvPr>
          <p:cNvSpPr txBox="1"/>
          <p:nvPr/>
        </p:nvSpPr>
        <p:spPr>
          <a:xfrm>
            <a:off x="3810000" y="5633854"/>
            <a:ext cx="1447800" cy="646331"/>
          </a:xfrm>
          <a:prstGeom prst="rect">
            <a:avLst/>
          </a:prstGeom>
          <a:noFill/>
        </p:spPr>
        <p:txBody>
          <a:bodyPr wrap="square" rtlCol="0">
            <a:spAutoFit/>
          </a:bodyPr>
          <a:lstStyle/>
          <a:p>
            <a:pPr algn="r"/>
            <a:r>
              <a:rPr lang="en-US" dirty="0">
                <a:solidFill>
                  <a:schemeClr val="bg1"/>
                </a:solidFill>
              </a:rPr>
              <a:t>Note: image not to scale</a:t>
            </a:r>
          </a:p>
        </p:txBody>
      </p:sp>
      <p:sp>
        <p:nvSpPr>
          <p:cNvPr id="34" name="Content Placeholder 2">
            <a:extLst>
              <a:ext uri="{FF2B5EF4-FFF2-40B4-BE49-F238E27FC236}">
                <a16:creationId xmlns:a16="http://schemas.microsoft.com/office/drawing/2014/main" id="{DE89FC0C-01B5-43C1-B0EA-193FEC0688D1}"/>
              </a:ext>
            </a:extLst>
          </p:cNvPr>
          <p:cNvSpPr txBox="1">
            <a:spLocks/>
          </p:cNvSpPr>
          <p:nvPr/>
        </p:nvSpPr>
        <p:spPr>
          <a:xfrm>
            <a:off x="152400" y="1933371"/>
            <a:ext cx="3657600" cy="4238829"/>
          </a:xfrm>
          <a:prstGeom prst="rect">
            <a:avLst/>
          </a:prstGeom>
        </p:spPr>
        <p:txBody>
          <a:bodyPr>
            <a:norm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231775" indent="-231775" defTabSz="914400"/>
            <a:r>
              <a:rPr lang="en-US" sz="1800" kern="0" dirty="0"/>
              <a:t>Besides being optimum for fuel usage, the Lagrange points are also good thermal points as they present very stable and consistent environments</a:t>
            </a:r>
          </a:p>
          <a:p>
            <a:pPr marL="231775" indent="-231775" defTabSz="914400"/>
            <a:r>
              <a:rPr lang="en-US" sz="1800" kern="0" dirty="0"/>
              <a:t>L1 is at about 0.99 AU.  Note that spacecraft here will see full sun</a:t>
            </a:r>
          </a:p>
          <a:p>
            <a:pPr marL="231775" indent="-231775" defTabSz="914400"/>
            <a:r>
              <a:rPr lang="en-US" sz="1800" kern="0" dirty="0"/>
              <a:t>L2 is at about 1.01 AU.  Spacecraft here need to orbit outside of the shadow cone of Earth to allow for illumination of the Solar Arrays</a:t>
            </a:r>
          </a:p>
          <a:p>
            <a:pPr marL="231775" indent="-231775" defTabSz="914400"/>
            <a:r>
              <a:rPr lang="en-US" sz="1800" kern="0" dirty="0"/>
              <a:t>Lagrange points also can generally neglect albedo and Earth IR environmental sources</a:t>
            </a:r>
          </a:p>
          <a:p>
            <a:pPr marL="231775" indent="-231775" defTabSz="914400"/>
            <a:endParaRPr lang="en-US" sz="1800" kern="0" dirty="0"/>
          </a:p>
        </p:txBody>
      </p:sp>
    </p:spTree>
    <p:extLst>
      <p:ext uri="{BB962C8B-B14F-4D97-AF65-F5344CB8AC3E}">
        <p14:creationId xmlns:p14="http://schemas.microsoft.com/office/powerpoint/2010/main" val="135991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Space Flight Designs</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4</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329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46">
            <a:extLst>
              <a:ext uri="{FF2B5EF4-FFF2-40B4-BE49-F238E27FC236}">
                <a16:creationId xmlns:a16="http://schemas.microsoft.com/office/drawing/2014/main" id="{438E737F-293F-4898-803B-D32979BF28A7}"/>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How are these Heating                                       Sources Determined?</a:t>
            </a:r>
          </a:p>
        </p:txBody>
      </p:sp>
      <p:sp>
        <p:nvSpPr>
          <p:cNvPr id="5" name="TextBox 146">
            <a:extLst>
              <a:ext uri="{FF2B5EF4-FFF2-40B4-BE49-F238E27FC236}">
                <a16:creationId xmlns:a16="http://schemas.microsoft.com/office/drawing/2014/main" id="{DEC5A21D-841B-4953-9221-5E2507799BDF}"/>
              </a:ext>
            </a:extLst>
          </p:cNvPr>
          <p:cNvSpPr txBox="1">
            <a:spLocks noChangeArrowheads="1"/>
          </p:cNvSpPr>
          <p:nvPr/>
        </p:nvSpPr>
        <p:spPr bwMode="auto">
          <a:xfrm>
            <a:off x="152400" y="1087348"/>
            <a:ext cx="8839200" cy="2585323"/>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dirty="0">
                <a:solidFill>
                  <a:srgbClr val="0B3D91"/>
                </a:solidFill>
                <a:latin typeface="Calibri" pitchFamily="34" charset="0"/>
              </a:rPr>
              <a:t>Thermal software allows for the specification of orbital parameters (Beta Angle, Altitude, Spacecraft Orientation, Number of Orbit Positions, </a:t>
            </a:r>
            <a:r>
              <a:rPr lang="en-US" b="1" dirty="0" err="1">
                <a:solidFill>
                  <a:srgbClr val="0B3D91"/>
                </a:solidFill>
                <a:latin typeface="Calibri" pitchFamily="34" charset="0"/>
              </a:rPr>
              <a:t>etc</a:t>
            </a:r>
            <a:r>
              <a:rPr lang="en-US" b="1" dirty="0">
                <a:solidFill>
                  <a:srgbClr val="0B3D91"/>
                </a:solidFill>
                <a:latin typeface="Calibri" pitchFamily="34" charset="0"/>
              </a:rPr>
              <a:t>), that when combined with a Geometric Thermal Model can compute the absorbed heat loads from celestial sources</a:t>
            </a:r>
            <a:endParaRPr lang="en-US" dirty="0">
              <a:solidFill>
                <a:srgbClr val="0B3D91"/>
              </a:solidFill>
              <a:latin typeface="Calibri" pitchFamily="34" charset="0"/>
            </a:endParaRPr>
          </a:p>
          <a:p>
            <a:pPr marL="174625" lvl="1" indent="-174625" eaLnBrk="1" hangingPunct="1">
              <a:buFont typeface="Arial" pitchFamily="34" charset="0"/>
              <a:buChar char="•"/>
              <a:defRPr/>
            </a:pPr>
            <a:r>
              <a:rPr lang="en-US" b="1" dirty="0">
                <a:solidFill>
                  <a:srgbClr val="0B3D91"/>
                </a:solidFill>
                <a:latin typeface="Calibri" pitchFamily="34" charset="0"/>
              </a:rPr>
              <a:t>Other sources that are sometimes included are:</a:t>
            </a:r>
            <a:endParaRPr lang="en-US" dirty="0">
              <a:solidFill>
                <a:srgbClr val="0B3D91"/>
              </a:solidFill>
              <a:latin typeface="Calibri" pitchFamily="34" charset="0"/>
            </a:endParaRPr>
          </a:p>
          <a:p>
            <a:pPr marL="339725" lvl="1" indent="-174625" eaLnBrk="1" hangingPunct="1">
              <a:buFont typeface="Arial" pitchFamily="34" charset="0"/>
              <a:buChar char="•"/>
              <a:defRPr/>
            </a:pPr>
            <a:r>
              <a:rPr lang="en-US" sz="1600" i="1" dirty="0">
                <a:solidFill>
                  <a:srgbClr val="0B3D91"/>
                </a:solidFill>
                <a:latin typeface="Calibri" pitchFamily="34" charset="0"/>
              </a:rPr>
              <a:t>Free Molecular Heating: a near vacuum environment where stray molecules of gas may travel large distances before colliding and releasing kinetic energy</a:t>
            </a:r>
          </a:p>
          <a:p>
            <a:pPr marL="339725" lvl="1" indent="-174625" eaLnBrk="1" hangingPunct="1">
              <a:buFont typeface="Arial" pitchFamily="34" charset="0"/>
              <a:buChar char="•"/>
              <a:defRPr/>
            </a:pPr>
            <a:r>
              <a:rPr lang="en-US" sz="1600" i="1" dirty="0">
                <a:solidFill>
                  <a:srgbClr val="0B3D91"/>
                </a:solidFill>
                <a:latin typeface="Calibri" pitchFamily="34" charset="0"/>
              </a:rPr>
              <a:t>Solar Wind: solar particle ejections that may release kinetic energy when colliding with surfaces</a:t>
            </a:r>
          </a:p>
          <a:p>
            <a:pPr marL="339725" lvl="1" indent="-174625" eaLnBrk="1" hangingPunct="1">
              <a:buFont typeface="Arial" pitchFamily="34" charset="0"/>
              <a:buChar char="•"/>
              <a:defRPr/>
            </a:pPr>
            <a:r>
              <a:rPr lang="en-US" sz="1600" i="1" dirty="0">
                <a:solidFill>
                  <a:srgbClr val="0B3D91"/>
                </a:solidFill>
                <a:latin typeface="Calibri" pitchFamily="34" charset="0"/>
              </a:rPr>
              <a:t>Forced Convection (e.g. Fairing Air Conditioning): forced air flow by an air conditioning unit to cool a spacecraft while encapsulating in the fairing of the launch vehicle</a:t>
            </a:r>
          </a:p>
          <a:p>
            <a:pPr marL="339725" lvl="1" indent="-174625" eaLnBrk="1" hangingPunct="1">
              <a:buFont typeface="Arial" pitchFamily="34" charset="0"/>
              <a:buChar char="•"/>
              <a:defRPr/>
            </a:pPr>
            <a:r>
              <a:rPr lang="en-US" sz="1600" i="1" dirty="0">
                <a:solidFill>
                  <a:srgbClr val="0B3D91"/>
                </a:solidFill>
                <a:latin typeface="Calibri" pitchFamily="34" charset="0"/>
              </a:rPr>
              <a:t>Natural Convection: circulation of air driven by buoyancy forces</a:t>
            </a:r>
          </a:p>
        </p:txBody>
      </p:sp>
      <p:pic>
        <p:nvPicPr>
          <p:cNvPr id="25605" name="Picture 2">
            <a:extLst>
              <a:ext uri="{FF2B5EF4-FFF2-40B4-BE49-F238E27FC236}">
                <a16:creationId xmlns:a16="http://schemas.microsoft.com/office/drawing/2014/main" id="{E9231ABE-D6A2-4ECC-BC8B-21F9832D8038}"/>
              </a:ext>
            </a:extLst>
          </p:cNvPr>
          <p:cNvPicPr>
            <a:picLocks noChangeAspect="1" noChangeArrowheads="1"/>
          </p:cNvPicPr>
          <p:nvPr/>
        </p:nvPicPr>
        <p:blipFill rotWithShape="1">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r="13510"/>
          <a:stretch/>
        </p:blipFill>
        <p:spPr bwMode="auto">
          <a:xfrm>
            <a:off x="5762250" y="3446463"/>
            <a:ext cx="338175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46">
            <a:extLst>
              <a:ext uri="{FF2B5EF4-FFF2-40B4-BE49-F238E27FC236}">
                <a16:creationId xmlns:a16="http://schemas.microsoft.com/office/drawing/2014/main" id="{F08D7CE1-79C3-4A47-827F-8FDC3791D714}"/>
              </a:ext>
            </a:extLst>
          </p:cNvPr>
          <p:cNvSpPr txBox="1">
            <a:spLocks noChangeArrowheads="1"/>
          </p:cNvSpPr>
          <p:nvPr/>
        </p:nvSpPr>
        <p:spPr bwMode="auto">
          <a:xfrm>
            <a:off x="152400" y="3505200"/>
            <a:ext cx="6096000" cy="3123932"/>
          </a:xfrm>
          <a:prstGeom prst="rect">
            <a:avLst/>
          </a:prstGeom>
          <a:noFill/>
          <a:ln w="9525">
            <a:noFill/>
            <a:miter lim="800000"/>
            <a:headEnd/>
            <a:tailEnd/>
          </a:ln>
        </p:spPr>
        <p:txBody>
          <a:bodyPr wrap="square" lIns="0" tIns="0" rIns="0" bIns="0">
            <a:spAutoFit/>
          </a:bodyPr>
          <a:lstStyle/>
          <a:p>
            <a:pPr marL="339725" lvl="1" indent="-174625" eaLnBrk="1" hangingPunct="1">
              <a:buFont typeface="Arial" pitchFamily="34" charset="0"/>
              <a:buChar char="•"/>
              <a:defRPr/>
            </a:pPr>
            <a:endParaRPr lang="en-US" sz="900" b="1" i="1" dirty="0">
              <a:solidFill>
                <a:srgbClr val="0B3D91"/>
              </a:solidFill>
              <a:latin typeface="Calibri" pitchFamily="34" charset="0"/>
            </a:endParaRPr>
          </a:p>
          <a:p>
            <a:pPr marL="174625" lvl="1" indent="-174625" eaLnBrk="1" hangingPunct="1">
              <a:buFont typeface="Arial" pitchFamily="34" charset="0"/>
              <a:buChar char="•"/>
              <a:defRPr/>
            </a:pPr>
            <a:r>
              <a:rPr lang="en-US" b="1" i="1" dirty="0">
                <a:solidFill>
                  <a:srgbClr val="0B3D91"/>
                </a:solidFill>
                <a:latin typeface="Calibri" pitchFamily="34" charset="0"/>
              </a:rPr>
              <a:t>Some other terms used when representing orbits:</a:t>
            </a:r>
          </a:p>
          <a:p>
            <a:pPr marL="339725" lvl="1" indent="-174625" eaLnBrk="1" hangingPunct="1">
              <a:buFont typeface="Arial" pitchFamily="34" charset="0"/>
              <a:buChar char="•"/>
              <a:defRPr/>
            </a:pPr>
            <a:r>
              <a:rPr lang="en-US" sz="1600" i="1" dirty="0">
                <a:solidFill>
                  <a:srgbClr val="0B3D91"/>
                </a:solidFill>
                <a:latin typeface="Calibri" pitchFamily="34" charset="0"/>
              </a:rPr>
              <a:t>Anomaly: the relative location of a vehicle in the orbit, expressed in °</a:t>
            </a:r>
          </a:p>
          <a:p>
            <a:pPr marL="339725" lvl="1" indent="-174625" eaLnBrk="1" hangingPunct="1">
              <a:buFont typeface="Arial" pitchFamily="34" charset="0"/>
              <a:buChar char="•"/>
              <a:defRPr/>
            </a:pPr>
            <a:r>
              <a:rPr lang="en-US" sz="1600" i="1" dirty="0">
                <a:solidFill>
                  <a:srgbClr val="0B3D91"/>
                </a:solidFill>
                <a:latin typeface="Calibri" pitchFamily="34" charset="0"/>
              </a:rPr>
              <a:t>Nadir: in the direction of the body being orbited (usually a planet)</a:t>
            </a:r>
          </a:p>
          <a:p>
            <a:pPr marL="339725" lvl="1" indent="-174625" eaLnBrk="1" hangingPunct="1">
              <a:buFont typeface="Arial" pitchFamily="34" charset="0"/>
              <a:buChar char="•"/>
              <a:defRPr/>
            </a:pPr>
            <a:r>
              <a:rPr lang="en-US" sz="1600" i="1" dirty="0">
                <a:solidFill>
                  <a:srgbClr val="0B3D91"/>
                </a:solidFill>
                <a:latin typeface="Calibri" pitchFamily="34" charset="0"/>
              </a:rPr>
              <a:t>Zenith: away from the direction of the body being orbited</a:t>
            </a:r>
          </a:p>
          <a:p>
            <a:pPr marL="339725" lvl="1" indent="-174625" eaLnBrk="1" hangingPunct="1">
              <a:buFont typeface="Arial" pitchFamily="34" charset="0"/>
              <a:buChar char="•"/>
              <a:defRPr/>
            </a:pPr>
            <a:r>
              <a:rPr lang="en-US" sz="1600" i="1" dirty="0">
                <a:solidFill>
                  <a:srgbClr val="0B3D91"/>
                </a:solidFill>
                <a:latin typeface="Calibri" pitchFamily="34" charset="0"/>
              </a:rPr>
              <a:t>Eclipse: when the orbited object blocks the view of the </a:t>
            </a:r>
          </a:p>
          <a:p>
            <a:pPr marL="511175" lvl="1" indent="-174625" eaLnBrk="1" hangingPunct="1">
              <a:defRPr/>
            </a:pPr>
            <a:r>
              <a:rPr lang="en-US" sz="1600" i="1" dirty="0">
                <a:solidFill>
                  <a:srgbClr val="0B3D91"/>
                </a:solidFill>
                <a:latin typeface="Calibri" pitchFamily="34" charset="0"/>
              </a:rPr>
              <a:t>orbiting object from the sun (</a:t>
            </a:r>
            <a:r>
              <a:rPr lang="en-US" sz="1600" i="1" dirty="0" err="1">
                <a:solidFill>
                  <a:srgbClr val="0B3D91"/>
                </a:solidFill>
                <a:latin typeface="Calibri" pitchFamily="34" charset="0"/>
              </a:rPr>
              <a:t>Solar+Albedo</a:t>
            </a:r>
            <a:r>
              <a:rPr lang="en-US" sz="1600" i="1" dirty="0">
                <a:solidFill>
                  <a:srgbClr val="0B3D91"/>
                </a:solidFill>
                <a:latin typeface="Calibri" pitchFamily="34" charset="0"/>
              </a:rPr>
              <a:t>=0)</a:t>
            </a:r>
          </a:p>
          <a:p>
            <a:pPr marL="342900" lvl="1" indent="-171450" eaLnBrk="1" hangingPunct="1">
              <a:buFont typeface="Arial" pitchFamily="34" charset="0"/>
              <a:buChar char="•"/>
              <a:defRPr/>
            </a:pPr>
            <a:r>
              <a:rPr lang="en-US" sz="1600" i="1" dirty="0">
                <a:solidFill>
                  <a:srgbClr val="0B3D91"/>
                </a:solidFill>
                <a:latin typeface="Calibri" pitchFamily="34" charset="0"/>
              </a:rPr>
              <a:t>Terminators: points just before entering and exiting eclipse</a:t>
            </a:r>
          </a:p>
          <a:p>
            <a:pPr marL="339725" lvl="1" indent="-174625" eaLnBrk="1" hangingPunct="1">
              <a:buFont typeface="Arial" pitchFamily="34" charset="0"/>
              <a:buChar char="•"/>
              <a:defRPr/>
            </a:pPr>
            <a:r>
              <a:rPr lang="en-US" sz="1600" i="1" dirty="0">
                <a:solidFill>
                  <a:srgbClr val="0B3D91"/>
                </a:solidFill>
                <a:latin typeface="Calibri" pitchFamily="34" charset="0"/>
              </a:rPr>
              <a:t>Orbit Noon or </a:t>
            </a:r>
            <a:r>
              <a:rPr lang="en-US" sz="1600" i="1" dirty="0" err="1">
                <a:solidFill>
                  <a:srgbClr val="0B3D91"/>
                </a:solidFill>
                <a:latin typeface="Calibri" pitchFamily="34" charset="0"/>
              </a:rPr>
              <a:t>Subsolar</a:t>
            </a:r>
            <a:r>
              <a:rPr lang="en-US" sz="1600" i="1" dirty="0">
                <a:solidFill>
                  <a:srgbClr val="0B3D91"/>
                </a:solidFill>
                <a:latin typeface="Calibri" pitchFamily="34" charset="0"/>
              </a:rPr>
              <a:t> Point: when the angle between </a:t>
            </a:r>
          </a:p>
          <a:p>
            <a:pPr marL="511175" lvl="1" indent="-174625" eaLnBrk="1" hangingPunct="1">
              <a:defRPr/>
            </a:pPr>
            <a:r>
              <a:rPr lang="en-US" sz="1600" i="1" dirty="0">
                <a:solidFill>
                  <a:srgbClr val="0B3D91"/>
                </a:solidFill>
                <a:latin typeface="Calibri" pitchFamily="34" charset="0"/>
              </a:rPr>
              <a:t>zenith and the solar vector is at a minimum (usually 0° </a:t>
            </a:r>
            <a:r>
              <a:rPr lang="en-US" sz="1600" i="1" dirty="0" err="1">
                <a:solidFill>
                  <a:srgbClr val="0B3D91"/>
                </a:solidFill>
                <a:latin typeface="Calibri" pitchFamily="34" charset="0"/>
              </a:rPr>
              <a:t>anom</a:t>
            </a:r>
            <a:r>
              <a:rPr lang="en-US" sz="1600" i="1" dirty="0">
                <a:solidFill>
                  <a:srgbClr val="0B3D91"/>
                </a:solidFill>
                <a:latin typeface="Calibri" pitchFamily="34" charset="0"/>
              </a:rPr>
              <a:t>.)</a:t>
            </a:r>
          </a:p>
          <a:p>
            <a:pPr marL="339725" lvl="1" indent="-174625" eaLnBrk="1" hangingPunct="1">
              <a:buFont typeface="Arial" pitchFamily="34" charset="0"/>
              <a:buChar char="•"/>
              <a:defRPr/>
            </a:pPr>
            <a:r>
              <a:rPr lang="en-US" sz="1600" i="1" dirty="0">
                <a:solidFill>
                  <a:srgbClr val="0B3D91"/>
                </a:solidFill>
                <a:latin typeface="Calibri" pitchFamily="34" charset="0"/>
              </a:rPr>
              <a:t>Orbit Midnight: when the angle between zenith and</a:t>
            </a:r>
          </a:p>
          <a:p>
            <a:pPr marL="511175" lvl="1" indent="-174625" eaLnBrk="1" hangingPunct="1">
              <a:defRPr/>
            </a:pPr>
            <a:r>
              <a:rPr lang="en-US" sz="1600" i="1" dirty="0">
                <a:solidFill>
                  <a:srgbClr val="0B3D91"/>
                </a:solidFill>
                <a:latin typeface="Calibri" pitchFamily="34" charset="0"/>
              </a:rPr>
              <a:t>the solar vector is at a maximum (usually 180° </a:t>
            </a:r>
            <a:r>
              <a:rPr lang="en-US" sz="1600" i="1" dirty="0" err="1">
                <a:solidFill>
                  <a:srgbClr val="0B3D91"/>
                </a:solidFill>
                <a:latin typeface="Calibri" pitchFamily="34" charset="0"/>
              </a:rPr>
              <a:t>anom</a:t>
            </a:r>
            <a:r>
              <a:rPr lang="en-US" sz="1600" i="1" dirty="0">
                <a:solidFill>
                  <a:srgbClr val="0B3D91"/>
                </a:solidFill>
                <a:latin typeface="Calibri" pitchFamily="34" charset="0"/>
              </a:rPr>
              <a:t>.)</a:t>
            </a:r>
          </a:p>
          <a:p>
            <a:pPr marL="339725" lvl="1" indent="-174625" eaLnBrk="1" hangingPunct="1">
              <a:buFont typeface="Arial" pitchFamily="34" charset="0"/>
              <a:buChar char="•"/>
              <a:defRPr/>
            </a:pPr>
            <a:endParaRPr lang="en-US" sz="1600" dirty="0">
              <a:solidFill>
                <a:srgbClr val="0B3D91"/>
              </a:solidFill>
              <a:latin typeface="Calibri" pitchFamily="34" charset="0"/>
            </a:endParaRPr>
          </a:p>
        </p:txBody>
      </p:sp>
      <p:sp>
        <p:nvSpPr>
          <p:cNvPr id="7" name="Slide Number Placeholder 1">
            <a:extLst>
              <a:ext uri="{FF2B5EF4-FFF2-40B4-BE49-F238E27FC236}">
                <a16:creationId xmlns:a16="http://schemas.microsoft.com/office/drawing/2014/main" id="{DC2E5EC9-D045-4C75-BB66-D4C31B4EAA86}"/>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40</a:t>
            </a:fld>
            <a:endParaRPr lang="en-US" alt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Constraints and Verification of Space Designs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a:lnSpc>
                <a:spcPct val="110000"/>
              </a:lnSpc>
              <a:spcBef>
                <a:spcPts val="0"/>
              </a:spcBef>
              <a:buFont typeface="Arial" pitchFamily="34" charset="0"/>
              <a:buChar char="•"/>
              <a:defRPr/>
            </a:pPr>
            <a:r>
              <a:rPr lang="en-US" sz="2000" dirty="0">
                <a:latin typeface="Calibri" pitchFamily="34" charset="0"/>
              </a:rPr>
              <a:t>Space applications are challenging given constraints on mass, volume, and power that may not be considered in thermal designs for other fields…</a:t>
            </a:r>
          </a:p>
          <a:p>
            <a:pPr marL="574675" lvl="1" indent="-174625">
              <a:lnSpc>
                <a:spcPct val="110000"/>
              </a:lnSpc>
              <a:spcBef>
                <a:spcPts val="0"/>
              </a:spcBef>
              <a:buFont typeface="Arial" pitchFamily="34" charset="0"/>
              <a:buChar char="•"/>
              <a:defRPr/>
            </a:pPr>
            <a:r>
              <a:rPr lang="en-US" sz="1800" i="1" dirty="0">
                <a:latin typeface="Calibri" pitchFamily="34" charset="0"/>
              </a:rPr>
              <a:t>With a significant part of the cost of a mission driven by a launch vehicle, mass is a very important constraint in space design, as the satellite mass cannot exceed the launch capability of the rocket</a:t>
            </a:r>
          </a:p>
          <a:p>
            <a:pPr marL="574675" lvl="1" indent="-174625">
              <a:lnSpc>
                <a:spcPct val="110000"/>
              </a:lnSpc>
              <a:spcBef>
                <a:spcPts val="0"/>
              </a:spcBef>
              <a:buFont typeface="Arial" pitchFamily="34" charset="0"/>
              <a:buChar char="•"/>
              <a:defRPr/>
            </a:pPr>
            <a:r>
              <a:rPr lang="en-US" sz="1800" i="1" dirty="0">
                <a:latin typeface="Calibri" pitchFamily="34" charset="0"/>
              </a:rPr>
              <a:t>Also implied in the selection of a particular launch vehicle is volume, given finite sizes of the fairing atop a rocket which contains the spacecraft</a:t>
            </a:r>
          </a:p>
          <a:p>
            <a:pPr marL="574675" lvl="1" indent="-174625">
              <a:lnSpc>
                <a:spcPct val="110000"/>
              </a:lnSpc>
              <a:spcBef>
                <a:spcPts val="0"/>
              </a:spcBef>
              <a:buFont typeface="Arial" pitchFamily="34" charset="0"/>
              <a:buChar char="•"/>
              <a:defRPr/>
            </a:pPr>
            <a:r>
              <a:rPr lang="en-US" sz="1800" i="1" dirty="0">
                <a:latin typeface="Calibri" pitchFamily="34" charset="0"/>
              </a:rPr>
              <a:t>Power is also an important factor, as it directly drives the size and accommodation of a solar array for a spacecraft</a:t>
            </a:r>
          </a:p>
          <a:p>
            <a:pPr marL="174625" indent="-174625">
              <a:lnSpc>
                <a:spcPct val="110000"/>
              </a:lnSpc>
              <a:spcBef>
                <a:spcPts val="0"/>
              </a:spcBef>
              <a:buFont typeface="Arial" pitchFamily="34" charset="0"/>
              <a:buChar char="•"/>
              <a:defRPr/>
            </a:pPr>
            <a:r>
              <a:rPr lang="en-US" sz="2000" dirty="0">
                <a:latin typeface="Calibri" pitchFamily="34" charset="0"/>
              </a:rPr>
              <a:t>Verification of space flight designs may also present challenges…</a:t>
            </a:r>
          </a:p>
          <a:p>
            <a:pPr marL="574675" lvl="1" indent="-174625">
              <a:lnSpc>
                <a:spcPct val="110000"/>
              </a:lnSpc>
              <a:spcBef>
                <a:spcPts val="0"/>
              </a:spcBef>
              <a:buFont typeface="Arial" pitchFamily="34" charset="0"/>
              <a:buChar char="•"/>
              <a:defRPr/>
            </a:pPr>
            <a:r>
              <a:rPr lang="en-US" sz="1800" i="1" dirty="0">
                <a:latin typeface="Calibri" pitchFamily="34" charset="0"/>
              </a:rPr>
              <a:t>The testing of a flight design needs to provide similar conditions as flight, including vacuum, cold space view simulators, and radiative environmental heating simulation</a:t>
            </a:r>
          </a:p>
          <a:p>
            <a:pPr marL="574675" lvl="1" indent="-174625">
              <a:lnSpc>
                <a:spcPct val="110000"/>
              </a:lnSpc>
              <a:spcBef>
                <a:spcPts val="0"/>
              </a:spcBef>
              <a:buFont typeface="Arial" pitchFamily="34" charset="0"/>
              <a:buChar char="•"/>
              <a:defRPr/>
            </a:pPr>
            <a:r>
              <a:rPr lang="en-US" sz="1800" i="1" dirty="0">
                <a:latin typeface="Calibri" pitchFamily="34" charset="0"/>
              </a:rPr>
              <a:t>The usage of devices whose performance relies on a micro-gravity environment can also be a driver in the thermal design of spacecraft, particularly for two-phase heat transport devices</a:t>
            </a:r>
          </a:p>
          <a:p>
            <a:pPr marL="574675" lvl="1" indent="-174625">
              <a:lnSpc>
                <a:spcPct val="110000"/>
              </a:lnSpc>
              <a:spcBef>
                <a:spcPts val="0"/>
              </a:spcBef>
              <a:buFont typeface="Arial" pitchFamily="34" charset="0"/>
              <a:buChar char="•"/>
              <a:defRPr/>
            </a:pPr>
            <a:r>
              <a:rPr lang="en-US" sz="1800" i="1" dirty="0">
                <a:latin typeface="Calibri" pitchFamily="34" charset="0"/>
              </a:rPr>
              <a:t>Lastly, the importance of testing to discover any workmanship or design flaws cannot be overstated.  Options to fix a problem after launch are nearly non-existent…</a:t>
            </a:r>
            <a:endParaRPr lang="en-US" sz="1800"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41</a:t>
            </a:fld>
            <a:endParaRPr lang="en-US" altLang="en-US" sz="1200" dirty="0"/>
          </a:p>
        </p:txBody>
      </p:sp>
    </p:spTree>
    <p:extLst>
      <p:ext uri="{BB962C8B-B14F-4D97-AF65-F5344CB8AC3E}">
        <p14:creationId xmlns:p14="http://schemas.microsoft.com/office/powerpoint/2010/main" val="555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Heat Transfer Basics Review</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42</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20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262038" cy="1020726"/>
          </a:xfrm>
        </p:spPr>
        <p:txBody>
          <a:bodyPr/>
          <a:lstStyle/>
          <a:p>
            <a:pPr eaLnBrk="1" hangingPunct="1"/>
            <a:r>
              <a:rPr lang="en-US" altLang="en-US" sz="2800" dirty="0"/>
              <a:t>Thermodynamics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a:lnSpc>
                <a:spcPct val="110000"/>
              </a:lnSpc>
              <a:spcBef>
                <a:spcPts val="0"/>
              </a:spcBef>
              <a:buFont typeface="Arial" pitchFamily="34" charset="0"/>
              <a:buChar char="•"/>
              <a:defRPr/>
            </a:pPr>
            <a:r>
              <a:rPr lang="en-US" sz="2000" i="1" dirty="0">
                <a:latin typeface="Calibri" pitchFamily="34" charset="0"/>
              </a:rPr>
              <a:t>Thermodynamics is the branch of physics that deals with temperature, heat, and work their relation to energy, entropy, and the physical properties of matter</a:t>
            </a:r>
          </a:p>
          <a:p>
            <a:pPr marL="174625" indent="-174625">
              <a:lnSpc>
                <a:spcPct val="110000"/>
              </a:lnSpc>
              <a:spcBef>
                <a:spcPts val="0"/>
              </a:spcBef>
              <a:buFont typeface="Arial" pitchFamily="34" charset="0"/>
              <a:buChar char="•"/>
              <a:defRPr/>
            </a:pPr>
            <a:r>
              <a:rPr lang="en-US" sz="2000" dirty="0">
                <a:latin typeface="Calibri" pitchFamily="34" charset="0"/>
              </a:rPr>
              <a:t>Thermodynamics generally has four governing laws</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The zeroth law of thermodynamics defines thermal equilibrium and forms a basis for the definition of temperature: If two systems are each in thermal equilibrium with a third system, then they are in thermal equilibrium with each other.</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The first law of thermodynamics states that, when energy passes into or out of a system (as work, heat, or matter), the system's internal energy changes in accordance with the law of conservation of energy.</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The second law of thermodynamics states that in a natural thermodynamic process, the sum of the entropies of the interacting thermodynamic systems never decreases. A common corollary of the statement is that heat does not spontaneously pass from a colder body to a warmer body.</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The third law of thermodynamics states that a system's entropy approaches a constant value as the temperature approaches absolute zero.  With the exception of non-crystalline solids (glasses), the entropy of a system at absolute zero is typically close to zero.</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43</a:t>
            </a:fld>
            <a:endParaRPr lang="en-US" altLang="en-US" sz="1200" dirty="0"/>
          </a:p>
        </p:txBody>
      </p:sp>
      <p:sp>
        <p:nvSpPr>
          <p:cNvPr id="2" name="TextBox 1">
            <a:extLst>
              <a:ext uri="{FF2B5EF4-FFF2-40B4-BE49-F238E27FC236}">
                <a16:creationId xmlns:a16="http://schemas.microsoft.com/office/drawing/2014/main" id="{91895915-454E-4AA4-804C-88335FC9E055}"/>
              </a:ext>
            </a:extLst>
          </p:cNvPr>
          <p:cNvSpPr txBox="1"/>
          <p:nvPr/>
        </p:nvSpPr>
        <p:spPr>
          <a:xfrm>
            <a:off x="7315200" y="6089583"/>
            <a:ext cx="1828799" cy="381000"/>
          </a:xfrm>
          <a:prstGeom prst="rect">
            <a:avLst/>
          </a:prstGeom>
          <a:noFill/>
        </p:spPr>
        <p:txBody>
          <a:bodyPr wrap="square" rtlCol="0">
            <a:spAutoFit/>
          </a:bodyPr>
          <a:lstStyle/>
          <a:p>
            <a:r>
              <a:rPr lang="en-US" dirty="0"/>
              <a:t>- From Wikipedia</a:t>
            </a:r>
          </a:p>
        </p:txBody>
      </p:sp>
    </p:spTree>
    <p:extLst>
      <p:ext uri="{BB962C8B-B14F-4D97-AF65-F5344CB8AC3E}">
        <p14:creationId xmlns:p14="http://schemas.microsoft.com/office/powerpoint/2010/main" val="2634683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Heat Transfer</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a:lnSpc>
                <a:spcPct val="110000"/>
              </a:lnSpc>
              <a:spcBef>
                <a:spcPts val="0"/>
              </a:spcBef>
              <a:buFont typeface="Arial" pitchFamily="34" charset="0"/>
              <a:buChar char="•"/>
              <a:defRPr/>
            </a:pPr>
            <a:r>
              <a:rPr lang="en-US" sz="2000" i="1" dirty="0">
                <a:latin typeface="Calibri" pitchFamily="34" charset="0"/>
              </a:rPr>
              <a:t>Heat transfer is a discipline of thermal engineering concerned with the generation, use, conversion, and exchange of thermal energy (heat) between physical systems. </a:t>
            </a:r>
          </a:p>
          <a:p>
            <a:pPr marL="174625" indent="-174625">
              <a:lnSpc>
                <a:spcPct val="110000"/>
              </a:lnSpc>
              <a:spcBef>
                <a:spcPts val="0"/>
              </a:spcBef>
              <a:buFont typeface="Arial" pitchFamily="34" charset="0"/>
              <a:buChar char="•"/>
              <a:defRPr/>
            </a:pPr>
            <a:r>
              <a:rPr lang="en-US" sz="2000" dirty="0">
                <a:latin typeface="Calibri" pitchFamily="34" charset="0"/>
              </a:rPr>
              <a:t>The most common modes of heat transfer are:</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Conduction: the transfer of energy related to the vibration of molecules as a function of temperature</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Convection: the transfer of energy related to a moving fluid across a surface</a:t>
            </a:r>
          </a:p>
          <a:p>
            <a:pPr marL="346075" lvl="1" indent="-173038">
              <a:lnSpc>
                <a:spcPct val="110000"/>
              </a:lnSpc>
              <a:spcBef>
                <a:spcPts val="0"/>
              </a:spcBef>
              <a:buFont typeface="Calibri" panose="020F0502020204030204" pitchFamily="34" charset="0"/>
              <a:buChar char="-"/>
              <a:defRPr/>
            </a:pPr>
            <a:r>
              <a:rPr lang="en-US" sz="1800" dirty="0">
                <a:latin typeface="Calibri" pitchFamily="34" charset="0"/>
              </a:rPr>
              <a:t>Radiation: the transfer of energy related to electromagnetic radiation generated by the thermal motion of particles in matter</a:t>
            </a:r>
          </a:p>
          <a:p>
            <a:pPr marL="174625" indent="-174625">
              <a:lnSpc>
                <a:spcPct val="110000"/>
              </a:lnSpc>
              <a:spcBef>
                <a:spcPts val="0"/>
              </a:spcBef>
              <a:buFont typeface="Arial" pitchFamily="34" charset="0"/>
              <a:buChar char="•"/>
              <a:defRPr/>
            </a:pPr>
            <a:r>
              <a:rPr lang="en-US" sz="2000" dirty="0">
                <a:latin typeface="Calibri" pitchFamily="34" charset="0"/>
              </a:rPr>
              <a:t>One other matter to consider is the storage or release of energy as f(T)</a:t>
            </a:r>
          </a:p>
          <a:p>
            <a:pPr marL="174625" indent="-174625">
              <a:lnSpc>
                <a:spcPct val="110000"/>
              </a:lnSpc>
              <a:spcBef>
                <a:spcPts val="0"/>
              </a:spcBef>
              <a:buFont typeface="Arial" pitchFamily="34" charset="0"/>
              <a:buChar char="•"/>
              <a:defRPr/>
            </a:pPr>
            <a:r>
              <a:rPr lang="en-US" sz="2000" dirty="0">
                <a:latin typeface="Calibri" pitchFamily="34" charset="0"/>
              </a:rPr>
              <a:t>All three of the common modes show up in the kitchen…</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44</a:t>
            </a:fld>
            <a:endParaRPr lang="en-US" altLang="en-US" sz="1200" dirty="0"/>
          </a:p>
        </p:txBody>
      </p:sp>
      <p:sp>
        <p:nvSpPr>
          <p:cNvPr id="2" name="TextBox 1">
            <a:extLst>
              <a:ext uri="{FF2B5EF4-FFF2-40B4-BE49-F238E27FC236}">
                <a16:creationId xmlns:a16="http://schemas.microsoft.com/office/drawing/2014/main" id="{91895915-454E-4AA4-804C-88335FC9E055}"/>
              </a:ext>
            </a:extLst>
          </p:cNvPr>
          <p:cNvSpPr txBox="1"/>
          <p:nvPr/>
        </p:nvSpPr>
        <p:spPr>
          <a:xfrm>
            <a:off x="7284720" y="1752600"/>
            <a:ext cx="1828799" cy="381000"/>
          </a:xfrm>
          <a:prstGeom prst="rect">
            <a:avLst/>
          </a:prstGeom>
          <a:noFill/>
        </p:spPr>
        <p:txBody>
          <a:bodyPr wrap="square" rtlCol="0">
            <a:spAutoFit/>
          </a:bodyPr>
          <a:lstStyle/>
          <a:p>
            <a:r>
              <a:rPr lang="en-US" dirty="0"/>
              <a:t>- From Wikipedia</a:t>
            </a:r>
          </a:p>
        </p:txBody>
      </p:sp>
      <p:pic>
        <p:nvPicPr>
          <p:cNvPr id="6" name="Picture 5">
            <a:extLst>
              <a:ext uri="{FF2B5EF4-FFF2-40B4-BE49-F238E27FC236}">
                <a16:creationId xmlns:a16="http://schemas.microsoft.com/office/drawing/2014/main" id="{B3D08991-AD5C-4269-8B40-96571F4A674D}"/>
              </a:ext>
            </a:extLst>
          </p:cNvPr>
          <p:cNvPicPr>
            <a:picLocks noChangeAspect="1"/>
          </p:cNvPicPr>
          <p:nvPr/>
        </p:nvPicPr>
        <p:blipFill>
          <a:blip r:embed="rId2"/>
          <a:stretch>
            <a:fillRect/>
          </a:stretch>
        </p:blipFill>
        <p:spPr>
          <a:xfrm>
            <a:off x="1600200" y="4267201"/>
            <a:ext cx="6028694" cy="2129588"/>
          </a:xfrm>
          <a:prstGeom prst="rect">
            <a:avLst/>
          </a:prstGeom>
        </p:spPr>
      </p:pic>
    </p:spTree>
    <p:extLst>
      <p:ext uri="{BB962C8B-B14F-4D97-AF65-F5344CB8AC3E}">
        <p14:creationId xmlns:p14="http://schemas.microsoft.com/office/powerpoint/2010/main" val="3238041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449C-AFAB-49DC-85CC-34357D85E06A}"/>
              </a:ext>
            </a:extLst>
          </p:cNvPr>
          <p:cNvSpPr>
            <a:spLocks noGrp="1"/>
          </p:cNvSpPr>
          <p:nvPr>
            <p:ph type="title"/>
          </p:nvPr>
        </p:nvSpPr>
        <p:spPr>
          <a:xfrm>
            <a:off x="1074420" y="71756"/>
            <a:ext cx="7155180" cy="890479"/>
          </a:xfrm>
        </p:spPr>
        <p:txBody>
          <a:bodyPr/>
          <a:lstStyle/>
          <a:p>
            <a:r>
              <a:rPr lang="en-US" altLang="en-US" dirty="0"/>
              <a:t>Conductive Heat Transfer</a:t>
            </a:r>
            <a:endParaRPr lang="en-US" dirty="0"/>
          </a:p>
        </p:txBody>
      </p:sp>
      <p:sp>
        <p:nvSpPr>
          <p:cNvPr id="3" name="Content Placeholder 2">
            <a:extLst>
              <a:ext uri="{FF2B5EF4-FFF2-40B4-BE49-F238E27FC236}">
                <a16:creationId xmlns:a16="http://schemas.microsoft.com/office/drawing/2014/main" id="{5DAFE241-5761-4B0D-9791-42FFD9DF63B5}"/>
              </a:ext>
            </a:extLst>
          </p:cNvPr>
          <p:cNvSpPr>
            <a:spLocks noGrp="1"/>
          </p:cNvSpPr>
          <p:nvPr>
            <p:ph idx="1"/>
          </p:nvPr>
        </p:nvSpPr>
        <p:spPr/>
        <p:txBody>
          <a:bodyPr>
            <a:normAutofit fontScale="92500" lnSpcReduction="10000"/>
          </a:bodyPr>
          <a:lstStyle/>
          <a:p>
            <a:pPr marL="0" indent="0">
              <a:lnSpc>
                <a:spcPct val="110000"/>
              </a:lnSpc>
              <a:spcBef>
                <a:spcPts val="0"/>
              </a:spcBef>
              <a:buNone/>
            </a:pPr>
            <a:r>
              <a:rPr lang="en-US" altLang="en-US" dirty="0"/>
              <a:t>One-Dimensional Conductive heat transfer through a material is estimated as:	</a:t>
            </a:r>
          </a:p>
          <a:p>
            <a:pPr marL="0" indent="0" algn="ctr">
              <a:lnSpc>
                <a:spcPct val="110000"/>
              </a:lnSpc>
              <a:spcBef>
                <a:spcPts val="0"/>
              </a:spcBef>
              <a:buNone/>
            </a:pPr>
            <a:r>
              <a:rPr lang="en-US" altLang="en-US" b="1" dirty="0"/>
              <a:t>Q(T) = k(T) * A</a:t>
            </a:r>
            <a:r>
              <a:rPr lang="en-US" altLang="en-US" b="1" baseline="-25000" dirty="0"/>
              <a:t>x</a:t>
            </a:r>
            <a:r>
              <a:rPr lang="en-US" altLang="en-US" b="1" dirty="0"/>
              <a:t> * </a:t>
            </a:r>
            <a:r>
              <a:rPr lang="en-US" altLang="en-US" b="1" dirty="0">
                <a:latin typeface="Symbol" panose="05050102010706020507" pitchFamily="18" charset="2"/>
              </a:rPr>
              <a:t>D</a:t>
            </a:r>
            <a:r>
              <a:rPr lang="en-US" altLang="en-US" b="1" dirty="0"/>
              <a:t>T / L</a:t>
            </a:r>
            <a:r>
              <a:rPr lang="en-US" altLang="en-US" dirty="0">
                <a:latin typeface="Courier New" panose="02070309020205020404" pitchFamily="49" charset="0"/>
              </a:rPr>
              <a:t> </a:t>
            </a:r>
          </a:p>
          <a:p>
            <a:pPr>
              <a:lnSpc>
                <a:spcPct val="90000"/>
              </a:lnSpc>
              <a:buNone/>
            </a:pPr>
            <a:r>
              <a:rPr lang="en-US" altLang="en-US" dirty="0">
                <a:latin typeface="Courier New" panose="02070309020205020404" pitchFamily="49" charset="0"/>
              </a:rPr>
              <a:t>                  </a:t>
            </a:r>
          </a:p>
          <a:p>
            <a:pPr>
              <a:lnSpc>
                <a:spcPct val="90000"/>
              </a:lnSpc>
              <a:buNone/>
            </a:pPr>
            <a:r>
              <a:rPr lang="en-US" altLang="en-US" sz="2000" dirty="0"/>
              <a:t>where:  </a:t>
            </a:r>
          </a:p>
          <a:p>
            <a:pPr>
              <a:lnSpc>
                <a:spcPct val="90000"/>
              </a:lnSpc>
              <a:buNone/>
            </a:pPr>
            <a:r>
              <a:rPr lang="en-US" altLang="en-US" sz="2000" dirty="0"/>
              <a:t>   		Q(T) - heat flow (function of temperature)</a:t>
            </a:r>
          </a:p>
          <a:p>
            <a:pPr>
              <a:lnSpc>
                <a:spcPct val="90000"/>
              </a:lnSpc>
              <a:buNone/>
            </a:pPr>
            <a:r>
              <a:rPr lang="en-US" altLang="en-US" sz="2000" dirty="0"/>
              <a:t>   		k(T) - conductivity of material (function of temperature)</a:t>
            </a:r>
          </a:p>
          <a:p>
            <a:pPr>
              <a:lnSpc>
                <a:spcPct val="90000"/>
              </a:lnSpc>
              <a:buNone/>
            </a:pPr>
            <a:r>
              <a:rPr lang="en-US" altLang="en-US" sz="2000" dirty="0"/>
              <a:t>   		A   - cross-sectional area </a:t>
            </a:r>
          </a:p>
          <a:p>
            <a:pPr>
              <a:lnSpc>
                <a:spcPct val="90000"/>
              </a:lnSpc>
              <a:buNone/>
            </a:pPr>
            <a:r>
              <a:rPr lang="en-US" altLang="en-US" sz="2000" dirty="0"/>
              <a:t>		L   - distance between two locations</a:t>
            </a:r>
          </a:p>
          <a:p>
            <a:pPr>
              <a:lnSpc>
                <a:spcPct val="90000"/>
              </a:lnSpc>
              <a:buNone/>
            </a:pPr>
            <a:r>
              <a:rPr lang="en-US" altLang="en-US" sz="2000" dirty="0">
                <a:latin typeface="Symbol" panose="05050102010706020507" pitchFamily="18" charset="2"/>
              </a:rPr>
              <a:t>		D</a:t>
            </a:r>
            <a:r>
              <a:rPr lang="en-US" altLang="en-US" sz="2000" dirty="0"/>
              <a:t>T – Temperature difference between two locations</a:t>
            </a:r>
          </a:p>
          <a:p>
            <a:pPr>
              <a:lnSpc>
                <a:spcPct val="90000"/>
              </a:lnSpc>
              <a:buNone/>
            </a:pPr>
            <a:r>
              <a:rPr lang="en-US" altLang="en-US" sz="2000" dirty="0"/>
              <a:t>   		</a:t>
            </a:r>
          </a:p>
          <a:p>
            <a:pPr marL="741363" indent="-741363">
              <a:lnSpc>
                <a:spcPct val="90000"/>
              </a:lnSpc>
              <a:buNone/>
            </a:pPr>
            <a:r>
              <a:rPr lang="en-US" altLang="en-US" i="1" dirty="0"/>
              <a:t>Note: For many spacecraft applications the conductivity may be considered constant since it is essentially a room temperature system.  Temperature dependence is necessary for low temperature modeling or when the temperature range varies drastically during the mission.</a:t>
            </a:r>
          </a:p>
          <a:p>
            <a:endParaRPr lang="en-US" dirty="0"/>
          </a:p>
        </p:txBody>
      </p:sp>
      <p:sp>
        <p:nvSpPr>
          <p:cNvPr id="6" name="Slide Number Placeholder 1">
            <a:extLst>
              <a:ext uri="{FF2B5EF4-FFF2-40B4-BE49-F238E27FC236}">
                <a16:creationId xmlns:a16="http://schemas.microsoft.com/office/drawing/2014/main" id="{E236240A-493D-471E-BFD4-CCD96D717833}"/>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45</a:t>
            </a:fld>
            <a:endParaRPr lang="en-US" altLang="en-US" sz="1200" dirty="0"/>
          </a:p>
        </p:txBody>
      </p:sp>
    </p:spTree>
    <p:extLst>
      <p:ext uri="{BB962C8B-B14F-4D97-AF65-F5344CB8AC3E}">
        <p14:creationId xmlns:p14="http://schemas.microsoft.com/office/powerpoint/2010/main" val="3759330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308E-DF82-44C7-B7E1-EBB16393C039}"/>
              </a:ext>
            </a:extLst>
          </p:cNvPr>
          <p:cNvSpPr>
            <a:spLocks noGrp="1"/>
          </p:cNvSpPr>
          <p:nvPr>
            <p:ph type="title"/>
          </p:nvPr>
        </p:nvSpPr>
        <p:spPr>
          <a:xfrm>
            <a:off x="1074420" y="71756"/>
            <a:ext cx="7155180" cy="890479"/>
          </a:xfrm>
        </p:spPr>
        <p:txBody>
          <a:bodyPr/>
          <a:lstStyle/>
          <a:p>
            <a:r>
              <a:rPr lang="en-US" dirty="0"/>
              <a:t>Basics - Conduction Heat Transfer</a:t>
            </a:r>
          </a:p>
        </p:txBody>
      </p:sp>
      <p:sp>
        <p:nvSpPr>
          <p:cNvPr id="3" name="Content Placeholder 2">
            <a:extLst>
              <a:ext uri="{FF2B5EF4-FFF2-40B4-BE49-F238E27FC236}">
                <a16:creationId xmlns:a16="http://schemas.microsoft.com/office/drawing/2014/main" id="{9FC22FDC-80DA-4AD0-A6D1-D15A596C5F15}"/>
              </a:ext>
            </a:extLst>
          </p:cNvPr>
          <p:cNvSpPr>
            <a:spLocks noGrp="1"/>
          </p:cNvSpPr>
          <p:nvPr>
            <p:ph idx="1"/>
          </p:nvPr>
        </p:nvSpPr>
        <p:spPr>
          <a:xfrm>
            <a:off x="152400" y="1143001"/>
            <a:ext cx="6781800" cy="2976986"/>
          </a:xfrm>
        </p:spPr>
        <p:txBody>
          <a:bodyPr>
            <a:normAutofit fontScale="85000" lnSpcReduction="10000"/>
          </a:bodyPr>
          <a:lstStyle/>
          <a:p>
            <a:r>
              <a:rPr lang="en-US" dirty="0"/>
              <a:t>All materials are conductive, but some have much better conductivity than others</a:t>
            </a:r>
          </a:p>
          <a:p>
            <a:pPr lvl="1"/>
            <a:r>
              <a:rPr lang="en-US" dirty="0"/>
              <a:t>Metals vs. Non-metals</a:t>
            </a:r>
          </a:p>
          <a:p>
            <a:pPr lvl="1"/>
            <a:r>
              <a:rPr lang="en-US" dirty="0"/>
              <a:t>Alloy differences can also affect thermal conductivity</a:t>
            </a:r>
          </a:p>
          <a:p>
            <a:r>
              <a:rPr lang="en-US" dirty="0"/>
              <a:t>The properties typically used for thermal analysis are: Density, </a:t>
            </a:r>
            <a:r>
              <a:rPr lang="en-US" i="1" dirty="0"/>
              <a:t>ρ</a:t>
            </a:r>
            <a:r>
              <a:rPr lang="en-US" dirty="0"/>
              <a:t>; Thermal Conductivity, </a:t>
            </a:r>
            <a:r>
              <a:rPr lang="en-US" i="1" dirty="0"/>
              <a:t>k</a:t>
            </a:r>
            <a:r>
              <a:rPr lang="en-US" dirty="0"/>
              <a:t>; Specific Heat, </a:t>
            </a:r>
            <a:r>
              <a:rPr lang="en-US" i="1" dirty="0"/>
              <a:t>C</a:t>
            </a:r>
            <a:r>
              <a:rPr lang="en-US" i="1" baseline="-25000" dirty="0"/>
              <a:t>P</a:t>
            </a:r>
            <a:endParaRPr lang="en-US" baseline="-25000" dirty="0"/>
          </a:p>
          <a:p>
            <a:r>
              <a:rPr lang="en-US" dirty="0"/>
              <a:t>Low conductivity materials used as isolators, while higher conductivity materials may be used as spreaders or heat straps</a:t>
            </a:r>
          </a:p>
        </p:txBody>
      </p:sp>
      <p:pic>
        <p:nvPicPr>
          <p:cNvPr id="6" name="Picture 5">
            <a:extLst>
              <a:ext uri="{FF2B5EF4-FFF2-40B4-BE49-F238E27FC236}">
                <a16:creationId xmlns:a16="http://schemas.microsoft.com/office/drawing/2014/main" id="{73018134-793B-47E8-BA71-A4A2CFE1E8AE}"/>
              </a:ext>
            </a:extLst>
          </p:cNvPr>
          <p:cNvPicPr>
            <a:picLocks noChangeAspect="1"/>
          </p:cNvPicPr>
          <p:nvPr/>
        </p:nvPicPr>
        <p:blipFill>
          <a:blip r:embed="rId2"/>
          <a:stretch>
            <a:fillRect/>
          </a:stretch>
        </p:blipFill>
        <p:spPr>
          <a:xfrm>
            <a:off x="2123945" y="3634555"/>
            <a:ext cx="4048255" cy="2728146"/>
          </a:xfrm>
          <a:prstGeom prst="rect">
            <a:avLst/>
          </a:prstGeom>
        </p:spPr>
      </p:pic>
      <p:pic>
        <p:nvPicPr>
          <p:cNvPr id="7" name="Picture 6">
            <a:extLst>
              <a:ext uri="{FF2B5EF4-FFF2-40B4-BE49-F238E27FC236}">
                <a16:creationId xmlns:a16="http://schemas.microsoft.com/office/drawing/2014/main" id="{5DACB0D6-0A6B-4ABA-A55E-60E5C3BB10D7}"/>
              </a:ext>
            </a:extLst>
          </p:cNvPr>
          <p:cNvPicPr>
            <a:picLocks noChangeAspect="1"/>
          </p:cNvPicPr>
          <p:nvPr/>
        </p:nvPicPr>
        <p:blipFill>
          <a:blip r:embed="rId3"/>
          <a:stretch>
            <a:fillRect/>
          </a:stretch>
        </p:blipFill>
        <p:spPr>
          <a:xfrm>
            <a:off x="7067222" y="1085046"/>
            <a:ext cx="2003618" cy="5277654"/>
          </a:xfrm>
          <a:prstGeom prst="rect">
            <a:avLst/>
          </a:prstGeom>
        </p:spPr>
      </p:pic>
      <p:sp>
        <p:nvSpPr>
          <p:cNvPr id="8" name="Slide Number Placeholder 1">
            <a:extLst>
              <a:ext uri="{FF2B5EF4-FFF2-40B4-BE49-F238E27FC236}">
                <a16:creationId xmlns:a16="http://schemas.microsoft.com/office/drawing/2014/main" id="{62AF4808-6B92-4C53-A657-AF92D4AB712A}"/>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46</a:t>
            </a:fld>
            <a:endParaRPr lang="en-US" altLang="en-US" sz="1200" dirty="0"/>
          </a:p>
        </p:txBody>
      </p:sp>
    </p:spTree>
    <p:extLst>
      <p:ext uri="{BB962C8B-B14F-4D97-AF65-F5344CB8AC3E}">
        <p14:creationId xmlns:p14="http://schemas.microsoft.com/office/powerpoint/2010/main" val="3470448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17E9-B6D1-4466-8AE8-FADEF48A446F}"/>
              </a:ext>
            </a:extLst>
          </p:cNvPr>
          <p:cNvSpPr>
            <a:spLocks noGrp="1"/>
          </p:cNvSpPr>
          <p:nvPr>
            <p:ph type="title"/>
          </p:nvPr>
        </p:nvSpPr>
        <p:spPr>
          <a:xfrm>
            <a:off x="1074420" y="71756"/>
            <a:ext cx="7078980" cy="890479"/>
          </a:xfrm>
        </p:spPr>
        <p:txBody>
          <a:bodyPr/>
          <a:lstStyle/>
          <a:p>
            <a:r>
              <a:rPr lang="en-US" dirty="0"/>
              <a:t>Convective Heat Transfer</a:t>
            </a:r>
          </a:p>
        </p:txBody>
      </p:sp>
      <p:sp>
        <p:nvSpPr>
          <p:cNvPr id="3" name="Content Placeholder 2">
            <a:extLst>
              <a:ext uri="{FF2B5EF4-FFF2-40B4-BE49-F238E27FC236}">
                <a16:creationId xmlns:a16="http://schemas.microsoft.com/office/drawing/2014/main" id="{6007BA1B-91A9-4CC7-AE1E-7EE2F62A2049}"/>
              </a:ext>
            </a:extLst>
          </p:cNvPr>
          <p:cNvSpPr>
            <a:spLocks noGrp="1"/>
          </p:cNvSpPr>
          <p:nvPr>
            <p:ph idx="1"/>
          </p:nvPr>
        </p:nvSpPr>
        <p:spPr>
          <a:xfrm>
            <a:off x="152400" y="1154098"/>
            <a:ext cx="8763000" cy="5330522"/>
          </a:xfrm>
        </p:spPr>
        <p:txBody>
          <a:bodyPr>
            <a:normAutofit fontScale="92500" lnSpcReduction="20000"/>
          </a:bodyPr>
          <a:lstStyle/>
          <a:p>
            <a:pPr>
              <a:buNone/>
            </a:pPr>
            <a:r>
              <a:rPr lang="en-US" altLang="en-US" sz="2300" dirty="0"/>
              <a:t>Convection heat transfer is described by the following equation:</a:t>
            </a:r>
          </a:p>
          <a:p>
            <a:pPr marL="0" lvl="1" indent="0" algn="ctr">
              <a:buFontTx/>
              <a:buNone/>
            </a:pPr>
            <a:r>
              <a:rPr lang="en-US" altLang="en-US" b="1" dirty="0"/>
              <a:t>Q(T) = A * h(T) * (T</a:t>
            </a:r>
            <a:r>
              <a:rPr lang="en-US" altLang="en-US" b="1" baseline="-25000" dirty="0"/>
              <a:t>s</a:t>
            </a:r>
            <a:r>
              <a:rPr lang="en-US" altLang="en-US" b="1" dirty="0"/>
              <a:t> - </a:t>
            </a:r>
            <a:r>
              <a:rPr lang="en-US" altLang="en-US" b="1" dirty="0" err="1"/>
              <a:t>T</a:t>
            </a:r>
            <a:r>
              <a:rPr lang="en-US" altLang="en-US" b="1" baseline="-25000" dirty="0" err="1"/>
              <a:t>f</a:t>
            </a:r>
            <a:r>
              <a:rPr lang="en-US" altLang="en-US" b="1" dirty="0"/>
              <a:t>)</a:t>
            </a:r>
          </a:p>
          <a:p>
            <a:pPr lvl="1" indent="-742950">
              <a:buFontTx/>
              <a:buNone/>
            </a:pPr>
            <a:r>
              <a:rPr lang="en-US" altLang="en-US" sz="2300" dirty="0"/>
              <a:t>where:  </a:t>
            </a:r>
          </a:p>
          <a:p>
            <a:pPr lvl="1">
              <a:buFontTx/>
              <a:buNone/>
            </a:pPr>
            <a:r>
              <a:rPr lang="en-US" altLang="en-US" sz="1600" dirty="0"/>
              <a:t>		Q(T) - heat flow from position 1 to position 2</a:t>
            </a:r>
          </a:p>
          <a:p>
            <a:pPr>
              <a:buNone/>
            </a:pPr>
            <a:r>
              <a:rPr lang="en-US" altLang="en-US" sz="1600" dirty="0"/>
              <a:t>		A    - Surface area</a:t>
            </a:r>
          </a:p>
          <a:p>
            <a:pPr lvl="2">
              <a:buFontTx/>
              <a:buNone/>
            </a:pPr>
            <a:r>
              <a:rPr lang="en-US" altLang="en-US" sz="1600" dirty="0"/>
              <a:t>h(T) - convection coefficient or heat transfer coefficient</a:t>
            </a:r>
          </a:p>
          <a:p>
            <a:pPr lvl="2">
              <a:buFontTx/>
              <a:buNone/>
            </a:pPr>
            <a:r>
              <a:rPr lang="en-US" altLang="en-US" sz="1600" dirty="0"/>
              <a:t>T</a:t>
            </a:r>
            <a:r>
              <a:rPr lang="en-US" altLang="en-US" sz="1600" baseline="-25000" dirty="0"/>
              <a:t>s</a:t>
            </a:r>
            <a:r>
              <a:rPr lang="en-US" altLang="en-US" sz="1600" dirty="0"/>
              <a:t>    - temperature of surface</a:t>
            </a:r>
          </a:p>
          <a:p>
            <a:pPr lvl="2">
              <a:buFontTx/>
              <a:buNone/>
            </a:pPr>
            <a:r>
              <a:rPr lang="en-US" altLang="en-US" sz="1600" dirty="0" err="1"/>
              <a:t>T</a:t>
            </a:r>
            <a:r>
              <a:rPr lang="en-US" altLang="en-US" sz="1600" baseline="-25000" dirty="0" err="1"/>
              <a:t>f</a:t>
            </a:r>
            <a:r>
              <a:rPr lang="en-US" altLang="en-US" sz="1600" dirty="0"/>
              <a:t>   - temperature of fluid (aka Freestream Temperature)</a:t>
            </a:r>
          </a:p>
          <a:p>
            <a:pPr marL="0" lvl="2" indent="0">
              <a:lnSpc>
                <a:spcPct val="110000"/>
              </a:lnSpc>
              <a:spcBef>
                <a:spcPts val="0"/>
              </a:spcBef>
              <a:buFontTx/>
              <a:buNone/>
            </a:pPr>
            <a:endParaRPr lang="en-US" altLang="en-US" sz="600" dirty="0"/>
          </a:p>
          <a:p>
            <a:pPr marL="0" lvl="2" indent="0">
              <a:lnSpc>
                <a:spcPct val="110000"/>
              </a:lnSpc>
              <a:spcBef>
                <a:spcPts val="0"/>
              </a:spcBef>
              <a:buFontTx/>
              <a:buNone/>
            </a:pPr>
            <a:r>
              <a:rPr lang="en-US" altLang="en-US" sz="2300" dirty="0"/>
              <a:t>There are two main types of convection: free and forced</a:t>
            </a:r>
          </a:p>
          <a:p>
            <a:pPr marL="288925" lvl="2" indent="0">
              <a:lnSpc>
                <a:spcPct val="110000"/>
              </a:lnSpc>
              <a:spcBef>
                <a:spcPts val="0"/>
              </a:spcBef>
              <a:buFontTx/>
              <a:buNone/>
            </a:pPr>
            <a:r>
              <a:rPr lang="en-US" altLang="en-US" sz="1900" dirty="0"/>
              <a:t>For </a:t>
            </a:r>
            <a:r>
              <a:rPr lang="en-US" altLang="en-US" sz="1900" u="sng" dirty="0"/>
              <a:t>Free Convection</a:t>
            </a:r>
            <a:r>
              <a:rPr lang="en-US" altLang="en-US" sz="1900" dirty="0"/>
              <a:t>, the motion is driven by buoyancy forces/gravity</a:t>
            </a:r>
          </a:p>
          <a:p>
            <a:pPr marL="288925" lvl="2" indent="0">
              <a:lnSpc>
                <a:spcPct val="110000"/>
              </a:lnSpc>
              <a:spcBef>
                <a:spcPts val="0"/>
              </a:spcBef>
              <a:buFontTx/>
              <a:buNone/>
            </a:pPr>
            <a:r>
              <a:rPr lang="en-US" altLang="en-US" sz="1900" dirty="0"/>
              <a:t>For </a:t>
            </a:r>
            <a:r>
              <a:rPr lang="en-US" altLang="en-US" sz="1900" u="sng" dirty="0"/>
              <a:t>Forced Convection</a:t>
            </a:r>
            <a:r>
              <a:rPr lang="en-US" altLang="en-US" sz="1900" dirty="0"/>
              <a:t>, the motion is driven by an external fan or pump or the motion of the article in a fluid medium (e.g. aircraft)</a:t>
            </a:r>
          </a:p>
          <a:p>
            <a:pPr>
              <a:buNone/>
            </a:pPr>
            <a:endParaRPr lang="en-US" altLang="en-US" sz="600" dirty="0"/>
          </a:p>
          <a:p>
            <a:pPr marL="0" lvl="2" indent="0">
              <a:lnSpc>
                <a:spcPct val="110000"/>
              </a:lnSpc>
              <a:spcBef>
                <a:spcPts val="0"/>
              </a:spcBef>
              <a:buNone/>
            </a:pPr>
            <a:r>
              <a:rPr lang="en-US" altLang="en-US" sz="2300" dirty="0"/>
              <a:t>The value for h is generally a complex derivation that depends on geometry, fluid properties, velocity (forced) or buoyancy (free), flow type (laminar vs turbulent), </a:t>
            </a:r>
            <a:r>
              <a:rPr lang="en-US" altLang="en-US" sz="2300" dirty="0" err="1"/>
              <a:t>etc</a:t>
            </a:r>
            <a:endParaRPr lang="en-US" altLang="en-US" sz="2300" dirty="0"/>
          </a:p>
          <a:p>
            <a:pPr marL="0" lvl="2" indent="0">
              <a:lnSpc>
                <a:spcPct val="110000"/>
              </a:lnSpc>
              <a:spcBef>
                <a:spcPts val="0"/>
              </a:spcBef>
              <a:buFontTx/>
              <a:buNone/>
            </a:pPr>
            <a:endParaRPr lang="en-US" altLang="en-US" sz="600" dirty="0"/>
          </a:p>
          <a:p>
            <a:pPr marL="568325" indent="-568325">
              <a:buNone/>
            </a:pPr>
            <a:r>
              <a:rPr lang="en-US" altLang="en-US" sz="2000" i="1" dirty="0"/>
              <a:t>Note: For spacecraft applications, convection does not apply with some exceptions: re-entry/launch </a:t>
            </a:r>
            <a:r>
              <a:rPr lang="en-US" altLang="en-US" sz="2000" i="1" dirty="0" err="1"/>
              <a:t>aeroheating</a:t>
            </a:r>
            <a:r>
              <a:rPr lang="en-US" altLang="en-US" sz="2000" i="1" dirty="0"/>
              <a:t>, ground operations in ambient conditions, pumped fluid loops, lower altitude balloons (which are not quite the vacuum of space)</a:t>
            </a:r>
          </a:p>
        </p:txBody>
      </p:sp>
      <p:sp>
        <p:nvSpPr>
          <p:cNvPr id="6" name="Slide Number Placeholder 1">
            <a:extLst>
              <a:ext uri="{FF2B5EF4-FFF2-40B4-BE49-F238E27FC236}">
                <a16:creationId xmlns:a16="http://schemas.microsoft.com/office/drawing/2014/main" id="{DEBC3D5C-57DD-4802-99F6-FE651D739F8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47</a:t>
            </a:fld>
            <a:endParaRPr lang="en-US" altLang="en-US" sz="1200" dirty="0"/>
          </a:p>
        </p:txBody>
      </p:sp>
    </p:spTree>
    <p:extLst>
      <p:ext uri="{BB962C8B-B14F-4D97-AF65-F5344CB8AC3E}">
        <p14:creationId xmlns:p14="http://schemas.microsoft.com/office/powerpoint/2010/main" val="3678588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121E-610C-4BAE-AB5F-AB37AE538C93}"/>
              </a:ext>
            </a:extLst>
          </p:cNvPr>
          <p:cNvSpPr>
            <a:spLocks noGrp="1"/>
          </p:cNvSpPr>
          <p:nvPr>
            <p:ph type="title"/>
          </p:nvPr>
        </p:nvSpPr>
        <p:spPr>
          <a:xfrm>
            <a:off x="1074420" y="71756"/>
            <a:ext cx="7155180" cy="890479"/>
          </a:xfrm>
        </p:spPr>
        <p:txBody>
          <a:bodyPr/>
          <a:lstStyle/>
          <a:p>
            <a:r>
              <a:rPr lang="en-US" dirty="0"/>
              <a:t>Thermal Radiation</a:t>
            </a:r>
          </a:p>
        </p:txBody>
      </p:sp>
      <p:sp>
        <p:nvSpPr>
          <p:cNvPr id="3" name="Content Placeholder 2">
            <a:extLst>
              <a:ext uri="{FF2B5EF4-FFF2-40B4-BE49-F238E27FC236}">
                <a16:creationId xmlns:a16="http://schemas.microsoft.com/office/drawing/2014/main" id="{E96428AF-7764-4DE4-822B-D99C9114F127}"/>
              </a:ext>
            </a:extLst>
          </p:cNvPr>
          <p:cNvSpPr>
            <a:spLocks noGrp="1"/>
          </p:cNvSpPr>
          <p:nvPr>
            <p:ph idx="1"/>
          </p:nvPr>
        </p:nvSpPr>
        <p:spPr>
          <a:xfrm>
            <a:off x="76200" y="1154098"/>
            <a:ext cx="5410200" cy="5162882"/>
          </a:xfrm>
        </p:spPr>
        <p:txBody>
          <a:bodyPr>
            <a:normAutofit fontScale="92500" lnSpcReduction="10000"/>
          </a:bodyPr>
          <a:lstStyle/>
          <a:p>
            <a:pPr marL="231775" indent="-231775"/>
            <a:r>
              <a:rPr lang="en-US" altLang="en-US" sz="2000" dirty="0"/>
              <a:t>Thermal Radiation is perhaps the most complex mode of heat transfer, being </a:t>
            </a:r>
            <a:r>
              <a:rPr lang="en-US" sz="2000" dirty="0"/>
              <a:t>electromagnetic radiation that is emitted solely based on </a:t>
            </a:r>
            <a:r>
              <a:rPr lang="en-US" sz="2000" u="sng" dirty="0"/>
              <a:t>temperature</a:t>
            </a:r>
            <a:r>
              <a:rPr lang="en-US" sz="2000" dirty="0"/>
              <a:t> and requiring no intermediary medium.</a:t>
            </a:r>
          </a:p>
          <a:p>
            <a:pPr marL="231775" indent="-231775"/>
            <a:r>
              <a:rPr lang="en-US" sz="2000" dirty="0"/>
              <a:t>It is governed by Planck’s Law, which computes the Spectral Irradiance as a function of Temperature and Wavelength</a:t>
            </a:r>
          </a:p>
          <a:p>
            <a:pPr marL="231775" indent="-231775"/>
            <a:endParaRPr lang="en-US" sz="2000" dirty="0"/>
          </a:p>
          <a:p>
            <a:pPr marL="231775" indent="-231775"/>
            <a:endParaRPr lang="en-US" sz="2000" dirty="0"/>
          </a:p>
          <a:p>
            <a:pPr marL="231775" indent="-231775"/>
            <a:r>
              <a:rPr lang="en-US" sz="2000" dirty="0"/>
              <a:t>Where:</a:t>
            </a:r>
          </a:p>
          <a:p>
            <a:pPr marL="396875" lvl="1" indent="-165100">
              <a:tabLst>
                <a:tab pos="738188" algn="l"/>
              </a:tabLst>
            </a:pPr>
            <a:r>
              <a:rPr lang="en-US" sz="2000" dirty="0"/>
              <a:t> B	Spectral Irradiance (W/ m</a:t>
            </a:r>
            <a:r>
              <a:rPr lang="en-US" sz="2000" baseline="30000" dirty="0"/>
              <a:t>2</a:t>
            </a:r>
            <a:r>
              <a:rPr lang="en-US" sz="2000" dirty="0"/>
              <a:t> / str / um)</a:t>
            </a:r>
          </a:p>
          <a:p>
            <a:pPr marL="396875" lvl="1" indent="-165100">
              <a:tabLst>
                <a:tab pos="738188" algn="l"/>
              </a:tabLst>
            </a:pPr>
            <a:r>
              <a:rPr lang="en-US" sz="2000" dirty="0"/>
              <a:t> </a:t>
            </a:r>
            <a:r>
              <a:rPr lang="en-US" sz="2000" dirty="0">
                <a:latin typeface="Symbol" panose="05050102010706020507" pitchFamily="18" charset="2"/>
              </a:rPr>
              <a:t>l	</a:t>
            </a:r>
            <a:r>
              <a:rPr lang="en-US" sz="2000" dirty="0"/>
              <a:t>Wavelength in um	</a:t>
            </a:r>
          </a:p>
          <a:p>
            <a:pPr marL="396875" lvl="1" indent="-165100">
              <a:tabLst>
                <a:tab pos="738188" algn="l"/>
              </a:tabLst>
            </a:pPr>
            <a:r>
              <a:rPr lang="en-US" sz="2000" dirty="0"/>
              <a:t> h	Planck’s Constant: 6.62607015E-34 J/Hz</a:t>
            </a:r>
          </a:p>
          <a:p>
            <a:pPr marL="396875" lvl="1" indent="-165100">
              <a:tabLst>
                <a:tab pos="738188" algn="l"/>
              </a:tabLst>
            </a:pPr>
            <a:r>
              <a:rPr lang="en-US" sz="2000" dirty="0"/>
              <a:t> c	Speed of Light in Vacuum: 3.0E8 m/s</a:t>
            </a:r>
          </a:p>
          <a:p>
            <a:pPr marL="396875" lvl="1" indent="-165100">
              <a:tabLst>
                <a:tab pos="738188" algn="l"/>
              </a:tabLst>
            </a:pPr>
            <a:r>
              <a:rPr lang="en-US" sz="2000" dirty="0"/>
              <a:t> k	</a:t>
            </a:r>
            <a:r>
              <a:rPr lang="en-US" sz="2000" dirty="0" err="1"/>
              <a:t>Boltzman</a:t>
            </a:r>
            <a:r>
              <a:rPr lang="en-US" sz="2000" dirty="0"/>
              <a:t> Constant: 1.380649E-23 J/K</a:t>
            </a:r>
          </a:p>
          <a:p>
            <a:pPr marL="396875" lvl="1" indent="-165100">
              <a:tabLst>
                <a:tab pos="738188" algn="l"/>
              </a:tabLst>
            </a:pPr>
            <a:r>
              <a:rPr lang="en-US" sz="2000" dirty="0"/>
              <a:t> T	Temperature in K</a:t>
            </a:r>
          </a:p>
        </p:txBody>
      </p:sp>
      <p:sp>
        <p:nvSpPr>
          <p:cNvPr id="4" name="TextBox 3">
            <a:extLst>
              <a:ext uri="{FF2B5EF4-FFF2-40B4-BE49-F238E27FC236}">
                <a16:creationId xmlns:a16="http://schemas.microsoft.com/office/drawing/2014/main" id="{24DB5469-0473-425A-AF9A-F48D7E790978}"/>
              </a:ext>
            </a:extLst>
          </p:cNvPr>
          <p:cNvSpPr txBox="1"/>
          <p:nvPr/>
        </p:nvSpPr>
        <p:spPr>
          <a:xfrm>
            <a:off x="228600" y="3352800"/>
            <a:ext cx="5257800" cy="646331"/>
          </a:xfrm>
          <a:prstGeom prst="rect">
            <a:avLst/>
          </a:prstGeom>
          <a:noFill/>
        </p:spPr>
        <p:txBody>
          <a:bodyPr wrap="square" rtlCol="0">
            <a:spAutoFit/>
          </a:bodyPr>
          <a:lstStyle/>
          <a:p>
            <a:r>
              <a:rPr lang="en-US" sz="2000" dirty="0"/>
              <a:t>B(</a:t>
            </a:r>
            <a:r>
              <a:rPr lang="en-US" sz="2000" dirty="0" err="1">
                <a:latin typeface="Symbol" panose="05050102010706020507" pitchFamily="18" charset="2"/>
              </a:rPr>
              <a:t>l</a:t>
            </a:r>
            <a:r>
              <a:rPr lang="en-US" sz="2000" dirty="0" err="1"/>
              <a:t>,T</a:t>
            </a:r>
            <a:r>
              <a:rPr lang="en-US" sz="2000" dirty="0"/>
              <a:t>) = 2hc</a:t>
            </a:r>
            <a:r>
              <a:rPr lang="en-US" sz="2000" baseline="30000" dirty="0"/>
              <a:t>2</a:t>
            </a:r>
            <a:r>
              <a:rPr lang="en-US" sz="2000" dirty="0"/>
              <a:t>/ </a:t>
            </a:r>
            <a:r>
              <a:rPr lang="en-US" sz="2000" dirty="0">
                <a:latin typeface="Symbol" panose="05050102010706020507" pitchFamily="18" charset="2"/>
              </a:rPr>
              <a:t>l</a:t>
            </a:r>
            <a:r>
              <a:rPr lang="en-US" sz="2000" baseline="30000" dirty="0"/>
              <a:t>5</a:t>
            </a:r>
            <a:r>
              <a:rPr lang="en-US" sz="2000" dirty="0"/>
              <a:t> / [exp(</a:t>
            </a:r>
            <a:r>
              <a:rPr lang="en-US" sz="2000" dirty="0" err="1"/>
              <a:t>hc</a:t>
            </a:r>
            <a:r>
              <a:rPr lang="en-US" sz="2000" dirty="0"/>
              <a:t>/</a:t>
            </a:r>
            <a:r>
              <a:rPr lang="en-US" sz="2000" dirty="0" err="1">
                <a:latin typeface="Symbol" panose="05050102010706020507" pitchFamily="18" charset="2"/>
              </a:rPr>
              <a:t>l</a:t>
            </a:r>
            <a:r>
              <a:rPr lang="en-US" sz="2000" dirty="0" err="1"/>
              <a:t>kT</a:t>
            </a:r>
            <a:r>
              <a:rPr lang="en-US" sz="2000" dirty="0"/>
              <a:t>) – 1] * 1E6 um/m</a:t>
            </a:r>
          </a:p>
          <a:p>
            <a:r>
              <a:rPr lang="en-US" sz="1600" dirty="0"/>
              <a:t>(Multiply further by 4</a:t>
            </a:r>
            <a:r>
              <a:rPr lang="en-US" sz="1600" dirty="0">
                <a:latin typeface="Symbol" panose="05050102010706020507" pitchFamily="18" charset="2"/>
              </a:rPr>
              <a:t>p </a:t>
            </a:r>
            <a:r>
              <a:rPr lang="en-US" sz="1600" dirty="0"/>
              <a:t>steradian to get W/m2 um)</a:t>
            </a:r>
          </a:p>
        </p:txBody>
      </p:sp>
      <p:pic>
        <p:nvPicPr>
          <p:cNvPr id="7" name="Picture 6">
            <a:extLst>
              <a:ext uri="{FF2B5EF4-FFF2-40B4-BE49-F238E27FC236}">
                <a16:creationId xmlns:a16="http://schemas.microsoft.com/office/drawing/2014/main" id="{E97846BE-BDF1-458E-B247-BFB1EFB8E5DA}"/>
              </a:ext>
            </a:extLst>
          </p:cNvPr>
          <p:cNvPicPr>
            <a:picLocks noChangeAspect="1"/>
          </p:cNvPicPr>
          <p:nvPr/>
        </p:nvPicPr>
        <p:blipFill>
          <a:blip r:embed="rId2"/>
          <a:stretch>
            <a:fillRect/>
          </a:stretch>
        </p:blipFill>
        <p:spPr>
          <a:xfrm>
            <a:off x="5570677" y="1154097"/>
            <a:ext cx="3500163" cy="2544679"/>
          </a:xfrm>
          <a:prstGeom prst="rect">
            <a:avLst/>
          </a:prstGeom>
        </p:spPr>
      </p:pic>
      <p:pic>
        <p:nvPicPr>
          <p:cNvPr id="8" name="Picture 7">
            <a:extLst>
              <a:ext uri="{FF2B5EF4-FFF2-40B4-BE49-F238E27FC236}">
                <a16:creationId xmlns:a16="http://schemas.microsoft.com/office/drawing/2014/main" id="{35E82C1C-8D3D-4FFE-A3CB-4F8E2C670158}"/>
              </a:ext>
            </a:extLst>
          </p:cNvPr>
          <p:cNvPicPr>
            <a:picLocks noChangeAspect="1"/>
          </p:cNvPicPr>
          <p:nvPr/>
        </p:nvPicPr>
        <p:blipFill>
          <a:blip r:embed="rId3"/>
          <a:stretch>
            <a:fillRect/>
          </a:stretch>
        </p:blipFill>
        <p:spPr>
          <a:xfrm>
            <a:off x="5570677" y="3810000"/>
            <a:ext cx="3500163" cy="2544679"/>
          </a:xfrm>
          <a:prstGeom prst="rect">
            <a:avLst/>
          </a:prstGeom>
        </p:spPr>
      </p:pic>
      <p:sp>
        <p:nvSpPr>
          <p:cNvPr id="9" name="Slide Number Placeholder 1">
            <a:extLst>
              <a:ext uri="{FF2B5EF4-FFF2-40B4-BE49-F238E27FC236}">
                <a16:creationId xmlns:a16="http://schemas.microsoft.com/office/drawing/2014/main" id="{C0F91A78-D491-4ADE-87B0-65C5AEB1E7AA}"/>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48</a:t>
            </a:fld>
            <a:endParaRPr lang="en-US" altLang="en-US" sz="1200" dirty="0"/>
          </a:p>
        </p:txBody>
      </p:sp>
    </p:spTree>
    <p:extLst>
      <p:ext uri="{BB962C8B-B14F-4D97-AF65-F5344CB8AC3E}">
        <p14:creationId xmlns:p14="http://schemas.microsoft.com/office/powerpoint/2010/main" val="2496281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121E-610C-4BAE-AB5F-AB37AE538C93}"/>
              </a:ext>
            </a:extLst>
          </p:cNvPr>
          <p:cNvSpPr>
            <a:spLocks noGrp="1"/>
          </p:cNvSpPr>
          <p:nvPr>
            <p:ph type="title"/>
          </p:nvPr>
        </p:nvSpPr>
        <p:spPr>
          <a:xfrm>
            <a:off x="1074420" y="71756"/>
            <a:ext cx="7155180" cy="890479"/>
          </a:xfrm>
        </p:spPr>
        <p:txBody>
          <a:bodyPr/>
          <a:lstStyle/>
          <a:p>
            <a:r>
              <a:rPr lang="en-US" dirty="0"/>
              <a:t>Thermal Radiation - Blackbody</a:t>
            </a:r>
          </a:p>
        </p:txBody>
      </p:sp>
      <p:sp>
        <p:nvSpPr>
          <p:cNvPr id="3" name="Content Placeholder 2">
            <a:extLst>
              <a:ext uri="{FF2B5EF4-FFF2-40B4-BE49-F238E27FC236}">
                <a16:creationId xmlns:a16="http://schemas.microsoft.com/office/drawing/2014/main" id="{E96428AF-7764-4DE4-822B-D99C9114F127}"/>
              </a:ext>
            </a:extLst>
          </p:cNvPr>
          <p:cNvSpPr>
            <a:spLocks noGrp="1"/>
          </p:cNvSpPr>
          <p:nvPr>
            <p:ph idx="1"/>
          </p:nvPr>
        </p:nvSpPr>
        <p:spPr>
          <a:xfrm>
            <a:off x="228600" y="1154098"/>
            <a:ext cx="8549640" cy="5162882"/>
          </a:xfrm>
        </p:spPr>
        <p:txBody>
          <a:bodyPr>
            <a:normAutofit lnSpcReduction="10000"/>
          </a:bodyPr>
          <a:lstStyle/>
          <a:p>
            <a:r>
              <a:rPr lang="en-US" altLang="en-US" sz="1800" dirty="0"/>
              <a:t>Planck’s Law can be further manipulated, integrating over all wavelengths, 0 to </a:t>
            </a:r>
            <a:r>
              <a:rPr lang="en-US" altLang="en-US" sz="1800" dirty="0">
                <a:latin typeface="Symbol" panose="05050102010706020507" pitchFamily="18" charset="2"/>
              </a:rPr>
              <a:t>p</a:t>
            </a:r>
            <a:r>
              <a:rPr lang="en-US" altLang="en-US" sz="1800" dirty="0"/>
              <a:t>/2 and 0 to 2</a:t>
            </a:r>
            <a:r>
              <a:rPr lang="en-US" altLang="en-US" sz="1800" dirty="0">
                <a:latin typeface="Symbol" panose="05050102010706020507" pitchFamily="18" charset="2"/>
              </a:rPr>
              <a:t>p</a:t>
            </a:r>
            <a:r>
              <a:rPr lang="en-US" altLang="en-US" sz="1800" dirty="0"/>
              <a:t> for a hemisphere and boils down to the Stefan-</a:t>
            </a:r>
            <a:r>
              <a:rPr lang="en-US" altLang="en-US" sz="1800" dirty="0" err="1"/>
              <a:t>Boltzman</a:t>
            </a:r>
            <a:r>
              <a:rPr lang="en-US" altLang="en-US" sz="1800" dirty="0"/>
              <a:t> Law, which states:</a:t>
            </a:r>
            <a:endParaRPr lang="en-US" sz="1800" dirty="0"/>
          </a:p>
          <a:p>
            <a:endParaRPr lang="en-US" sz="1800" dirty="0"/>
          </a:p>
          <a:p>
            <a:r>
              <a:rPr lang="en-US" sz="1800" dirty="0"/>
              <a:t>Where:</a:t>
            </a:r>
          </a:p>
          <a:p>
            <a:pPr lvl="1"/>
            <a:r>
              <a:rPr lang="en-US" sz="1800" dirty="0"/>
              <a:t> P		Total power emitted from a body per unit area</a:t>
            </a:r>
          </a:p>
          <a:p>
            <a:pPr lvl="1"/>
            <a:r>
              <a:rPr lang="en-US" sz="1800" dirty="0"/>
              <a:t> </a:t>
            </a:r>
            <a:r>
              <a:rPr lang="en-US" sz="1800" dirty="0">
                <a:latin typeface="Symbol" panose="05050102010706020507" pitchFamily="18" charset="2"/>
              </a:rPr>
              <a:t>s</a:t>
            </a:r>
            <a:r>
              <a:rPr lang="en-US" sz="1800" dirty="0"/>
              <a:t>	Stefan-Boltzmann constant: 5.67x10-8W/(m</a:t>
            </a:r>
            <a:r>
              <a:rPr lang="en-US" sz="1800" baseline="30000" dirty="0"/>
              <a:t>2</a:t>
            </a:r>
            <a:r>
              <a:rPr lang="en-US" sz="1800" dirty="0"/>
              <a:t>K</a:t>
            </a:r>
            <a:r>
              <a:rPr lang="en-US" sz="1800" baseline="30000" dirty="0"/>
              <a:t>4</a:t>
            </a:r>
            <a:r>
              <a:rPr lang="en-US" sz="1800" dirty="0"/>
              <a:t>)</a:t>
            </a:r>
          </a:p>
          <a:p>
            <a:pPr lvl="1"/>
            <a:r>
              <a:rPr lang="en-US" sz="1800" dirty="0"/>
              <a:t> T		temperature of blackbody surface (K)</a:t>
            </a:r>
          </a:p>
          <a:p>
            <a:r>
              <a:rPr lang="en-US" sz="1800" dirty="0"/>
              <a:t>Considering Q = P * A, the familiar Q=</a:t>
            </a:r>
            <a:r>
              <a:rPr lang="en-US" sz="1800" dirty="0">
                <a:latin typeface="Symbol" panose="05050102010706020507" pitchFamily="18" charset="2"/>
              </a:rPr>
              <a:t>s</a:t>
            </a:r>
            <a:r>
              <a:rPr lang="en-US" sz="1800" dirty="0"/>
              <a:t>AT</a:t>
            </a:r>
            <a:r>
              <a:rPr lang="en-US" sz="1800" baseline="30000" dirty="0"/>
              <a:t>4</a:t>
            </a:r>
            <a:r>
              <a:rPr lang="en-US" sz="1800" dirty="0"/>
              <a:t> falls out for the heat emitted by a blackbody as a function of temperature</a:t>
            </a:r>
          </a:p>
          <a:p>
            <a:r>
              <a:rPr lang="en-US" sz="1800" dirty="0"/>
              <a:t>A blackbody surface is an idealized concept where the surface is a perfect absorber and emitter of thermal energy.</a:t>
            </a:r>
          </a:p>
          <a:p>
            <a:r>
              <a:rPr lang="en-US" sz="1800" dirty="0"/>
              <a:t>Taking the Sun’s temperature as 5777 K, the Stefan-</a:t>
            </a:r>
            <a:r>
              <a:rPr lang="en-US" sz="1800" dirty="0" err="1"/>
              <a:t>Boltzman</a:t>
            </a:r>
            <a:r>
              <a:rPr lang="en-US" sz="1800" dirty="0"/>
              <a:t> law can be used to estimate the flux at Earth.  Given the Sun’s radius of 696349 km and the distance of the Earth from the sun of 1.496E8 km, the flux at the solar surface can be estimated as 5.67E-8* (5777^4) * 4</a:t>
            </a:r>
            <a:r>
              <a:rPr lang="en-US" sz="1800" dirty="0">
                <a:latin typeface="Symbol" panose="05050102010706020507" pitchFamily="18" charset="2"/>
              </a:rPr>
              <a:t>p</a:t>
            </a:r>
            <a:r>
              <a:rPr lang="en-US" sz="1800" dirty="0"/>
              <a:t>(696349E3)</a:t>
            </a:r>
            <a:r>
              <a:rPr lang="en-US" sz="1800" baseline="30000" dirty="0"/>
              <a:t>2</a:t>
            </a:r>
            <a:r>
              <a:rPr lang="en-US" sz="1800" dirty="0"/>
              <a:t>.  However, by the time that flux through a given angular section reaches 1 AU, it has spread out over 4</a:t>
            </a:r>
            <a:r>
              <a:rPr lang="en-US" sz="1800" dirty="0">
                <a:latin typeface="Symbol" panose="05050102010706020507" pitchFamily="18" charset="2"/>
              </a:rPr>
              <a:t>p</a:t>
            </a:r>
            <a:r>
              <a:rPr lang="en-US" sz="1800" dirty="0"/>
              <a:t>(1.5E11)</a:t>
            </a:r>
            <a:r>
              <a:rPr lang="en-US" sz="1800" baseline="30000" dirty="0"/>
              <a:t>2</a:t>
            </a:r>
          </a:p>
          <a:p>
            <a:pPr lvl="1"/>
            <a:r>
              <a:rPr lang="en-US" sz="1800" dirty="0"/>
              <a:t>So, taking 5.67E-8 * (5777^4) * 696349</a:t>
            </a:r>
            <a:r>
              <a:rPr lang="en-US" sz="1800" baseline="30000" dirty="0"/>
              <a:t>2</a:t>
            </a:r>
            <a:r>
              <a:rPr lang="en-US" sz="1800" dirty="0"/>
              <a:t>/1.496E8</a:t>
            </a:r>
            <a:r>
              <a:rPr lang="en-US" sz="1800" baseline="30000" dirty="0"/>
              <a:t>2</a:t>
            </a:r>
            <a:r>
              <a:rPr lang="en-US" sz="1800" dirty="0"/>
              <a:t> yields 1368 W/m</a:t>
            </a:r>
            <a:r>
              <a:rPr lang="en-US" sz="1800" baseline="30000" dirty="0"/>
              <a:t>2</a:t>
            </a:r>
          </a:p>
          <a:p>
            <a:endParaRPr lang="en-US" sz="1800" dirty="0"/>
          </a:p>
          <a:p>
            <a:endParaRPr lang="en-US" sz="1800" dirty="0"/>
          </a:p>
        </p:txBody>
      </p:sp>
      <p:sp>
        <p:nvSpPr>
          <p:cNvPr id="7" name="TextBox 6">
            <a:extLst>
              <a:ext uri="{FF2B5EF4-FFF2-40B4-BE49-F238E27FC236}">
                <a16:creationId xmlns:a16="http://schemas.microsoft.com/office/drawing/2014/main" id="{85425B02-795F-48BF-8D7F-5D32B6EAE011}"/>
              </a:ext>
            </a:extLst>
          </p:cNvPr>
          <p:cNvSpPr txBox="1"/>
          <p:nvPr/>
        </p:nvSpPr>
        <p:spPr>
          <a:xfrm>
            <a:off x="1981200" y="1905000"/>
            <a:ext cx="5257800" cy="461665"/>
          </a:xfrm>
          <a:prstGeom prst="rect">
            <a:avLst/>
          </a:prstGeom>
          <a:noFill/>
        </p:spPr>
        <p:txBody>
          <a:bodyPr wrap="square" rtlCol="0">
            <a:spAutoFit/>
          </a:bodyPr>
          <a:lstStyle/>
          <a:p>
            <a:pPr algn="ctr"/>
            <a:r>
              <a:rPr lang="en-US" sz="2400" dirty="0"/>
              <a:t>P = </a:t>
            </a:r>
            <a:r>
              <a:rPr lang="en-US" sz="2400" dirty="0">
                <a:latin typeface="Symbol" panose="05050102010706020507" pitchFamily="18" charset="2"/>
              </a:rPr>
              <a:t>s</a:t>
            </a:r>
            <a:r>
              <a:rPr lang="en-US" sz="2400" dirty="0"/>
              <a:t>T</a:t>
            </a:r>
            <a:r>
              <a:rPr lang="en-US" sz="2400" baseline="30000" dirty="0"/>
              <a:t>4</a:t>
            </a:r>
            <a:endParaRPr lang="en-US" baseline="30000" dirty="0"/>
          </a:p>
        </p:txBody>
      </p:sp>
      <p:sp>
        <p:nvSpPr>
          <p:cNvPr id="6" name="Slide Number Placeholder 1">
            <a:extLst>
              <a:ext uri="{FF2B5EF4-FFF2-40B4-BE49-F238E27FC236}">
                <a16:creationId xmlns:a16="http://schemas.microsoft.com/office/drawing/2014/main" id="{A3C45B45-A05B-4316-BB10-D603CDCC42F1}"/>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49</a:t>
            </a:fld>
            <a:endParaRPr lang="en-US" altLang="en-US" sz="1200" dirty="0"/>
          </a:p>
        </p:txBody>
      </p:sp>
    </p:spTree>
    <p:extLst>
      <p:ext uri="{BB962C8B-B14F-4D97-AF65-F5344CB8AC3E}">
        <p14:creationId xmlns:p14="http://schemas.microsoft.com/office/powerpoint/2010/main" val="330843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262038" cy="1020726"/>
          </a:xfrm>
        </p:spPr>
        <p:txBody>
          <a:bodyPr/>
          <a:lstStyle/>
          <a:p>
            <a:pPr eaLnBrk="1" hangingPunct="1"/>
            <a:r>
              <a:rPr lang="en-US" altLang="en-US" sz="2800" dirty="0"/>
              <a:t>Common Spacecraft Architectures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839200" cy="5486400"/>
          </a:xfrm>
        </p:spPr>
        <p:txBody>
          <a:bodyPr>
            <a:normAutofit/>
          </a:bodyPr>
          <a:lstStyle/>
          <a:p>
            <a:pPr marL="174625" indent="-174625">
              <a:lnSpc>
                <a:spcPct val="110000"/>
              </a:lnSpc>
              <a:spcBef>
                <a:spcPts val="0"/>
              </a:spcBef>
              <a:buFont typeface="Arial" pitchFamily="34" charset="0"/>
              <a:buChar char="•"/>
              <a:defRPr/>
            </a:pPr>
            <a:r>
              <a:rPr lang="en-US" dirty="0">
                <a:latin typeface="Calibri" pitchFamily="34" charset="0"/>
              </a:rPr>
              <a:t>Many spacecraft utilize heritage designs to reduce the risk and cost associated with developing new technology</a:t>
            </a:r>
          </a:p>
          <a:p>
            <a:pPr marL="174625" indent="-174625">
              <a:lnSpc>
                <a:spcPct val="110000"/>
              </a:lnSpc>
              <a:spcBef>
                <a:spcPts val="0"/>
              </a:spcBef>
              <a:buFont typeface="Arial" pitchFamily="34" charset="0"/>
              <a:buChar char="•"/>
              <a:defRPr/>
            </a:pPr>
            <a:r>
              <a:rPr lang="en-US" dirty="0">
                <a:latin typeface="Calibri" pitchFamily="34" charset="0"/>
              </a:rPr>
              <a:t>High level functions of all spacecraft include:</a:t>
            </a:r>
          </a:p>
          <a:p>
            <a:pPr marL="574675" lvl="1" indent="-174625">
              <a:lnSpc>
                <a:spcPct val="110000"/>
              </a:lnSpc>
              <a:spcBef>
                <a:spcPts val="0"/>
              </a:spcBef>
              <a:buFont typeface="Arial" pitchFamily="34" charset="0"/>
              <a:buChar char="•"/>
              <a:defRPr/>
            </a:pPr>
            <a:r>
              <a:rPr lang="en-US" dirty="0">
                <a:latin typeface="Calibri" pitchFamily="34" charset="0"/>
              </a:rPr>
              <a:t>Fitting into the launch vehicle, surviving the launch, and deploying into an operational configuration</a:t>
            </a:r>
          </a:p>
          <a:p>
            <a:pPr marL="574675" lvl="1" indent="-174625">
              <a:lnSpc>
                <a:spcPct val="110000"/>
              </a:lnSpc>
              <a:spcBef>
                <a:spcPts val="0"/>
              </a:spcBef>
              <a:buFont typeface="Arial" pitchFamily="34" charset="0"/>
              <a:buChar char="•"/>
              <a:defRPr/>
            </a:pPr>
            <a:r>
              <a:rPr lang="en-US" dirty="0">
                <a:latin typeface="Calibri" pitchFamily="34" charset="0"/>
              </a:rPr>
              <a:t>Self contained power generation capabilities</a:t>
            </a:r>
          </a:p>
          <a:p>
            <a:pPr marL="574675" lvl="1" indent="-174625">
              <a:lnSpc>
                <a:spcPct val="110000"/>
              </a:lnSpc>
              <a:spcBef>
                <a:spcPts val="0"/>
              </a:spcBef>
              <a:buFont typeface="Arial" pitchFamily="34" charset="0"/>
              <a:buChar char="•"/>
              <a:defRPr/>
            </a:pPr>
            <a:r>
              <a:rPr lang="en-US" dirty="0">
                <a:latin typeface="Calibri" pitchFamily="34" charset="0"/>
              </a:rPr>
              <a:t>Acquisition and storage of science data</a:t>
            </a:r>
          </a:p>
          <a:p>
            <a:pPr marL="574675" lvl="1" indent="-174625">
              <a:lnSpc>
                <a:spcPct val="110000"/>
              </a:lnSpc>
              <a:spcBef>
                <a:spcPts val="0"/>
              </a:spcBef>
              <a:buFont typeface="Arial" pitchFamily="34" charset="0"/>
              <a:buChar char="•"/>
              <a:defRPr/>
            </a:pPr>
            <a:r>
              <a:rPr lang="en-US" dirty="0">
                <a:latin typeface="Calibri" pitchFamily="34" charset="0"/>
              </a:rPr>
              <a:t>Communication with operators on the ground</a:t>
            </a:r>
          </a:p>
          <a:p>
            <a:pPr marL="574675" lvl="1" indent="-174625">
              <a:lnSpc>
                <a:spcPct val="110000"/>
              </a:lnSpc>
              <a:spcBef>
                <a:spcPts val="0"/>
              </a:spcBef>
              <a:buFont typeface="Arial" pitchFamily="34" charset="0"/>
              <a:buChar char="•"/>
              <a:defRPr/>
            </a:pPr>
            <a:r>
              <a:rPr lang="en-US" dirty="0">
                <a:latin typeface="Calibri" pitchFamily="34" charset="0"/>
              </a:rPr>
              <a:t>Maintaining Pointing and Location in orbit</a:t>
            </a:r>
          </a:p>
          <a:p>
            <a:pPr marL="174625" indent="-174625">
              <a:lnSpc>
                <a:spcPct val="110000"/>
              </a:lnSpc>
              <a:spcBef>
                <a:spcPts val="0"/>
              </a:spcBef>
              <a:buFont typeface="Arial" pitchFamily="34" charset="0"/>
              <a:buChar char="•"/>
              <a:defRPr/>
            </a:pPr>
            <a:r>
              <a:rPr lang="en-US" dirty="0">
                <a:latin typeface="Calibri" pitchFamily="34" charset="0"/>
              </a:rPr>
              <a:t>The next slides go through the subsystems common to nearly all spacecraft</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5</a:t>
            </a:fld>
            <a:endParaRPr lang="en-US" altLang="en-US" sz="1200" dirty="0"/>
          </a:p>
        </p:txBody>
      </p:sp>
    </p:spTree>
    <p:extLst>
      <p:ext uri="{BB962C8B-B14F-4D97-AF65-F5344CB8AC3E}">
        <p14:creationId xmlns:p14="http://schemas.microsoft.com/office/powerpoint/2010/main" val="4199568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BB47-B2C6-466C-85FF-AD073579EF67}"/>
              </a:ext>
            </a:extLst>
          </p:cNvPr>
          <p:cNvSpPr>
            <a:spLocks noGrp="1"/>
          </p:cNvSpPr>
          <p:nvPr>
            <p:ph type="title"/>
          </p:nvPr>
        </p:nvSpPr>
        <p:spPr>
          <a:xfrm>
            <a:off x="1074420" y="71756"/>
            <a:ext cx="7155180" cy="890479"/>
          </a:xfrm>
        </p:spPr>
        <p:txBody>
          <a:bodyPr/>
          <a:lstStyle/>
          <a:p>
            <a:r>
              <a:rPr lang="en-US" dirty="0"/>
              <a:t>Radiation View Factors and Reciprocity</a:t>
            </a:r>
          </a:p>
        </p:txBody>
      </p:sp>
      <p:sp>
        <p:nvSpPr>
          <p:cNvPr id="3" name="Content Placeholder 2">
            <a:extLst>
              <a:ext uri="{FF2B5EF4-FFF2-40B4-BE49-F238E27FC236}">
                <a16:creationId xmlns:a16="http://schemas.microsoft.com/office/drawing/2014/main" id="{4A1E943A-9F92-4E00-9F4D-870EB7EBEAFE}"/>
              </a:ext>
            </a:extLst>
          </p:cNvPr>
          <p:cNvSpPr>
            <a:spLocks noGrp="1"/>
          </p:cNvSpPr>
          <p:nvPr>
            <p:ph idx="1"/>
          </p:nvPr>
        </p:nvSpPr>
        <p:spPr>
          <a:xfrm>
            <a:off x="381000" y="1154098"/>
            <a:ext cx="8397240" cy="5551502"/>
          </a:xfrm>
        </p:spPr>
        <p:txBody>
          <a:bodyPr>
            <a:normAutofit/>
          </a:bodyPr>
          <a:lstStyle/>
          <a:p>
            <a:pPr marL="0" indent="0">
              <a:lnSpc>
                <a:spcPct val="110000"/>
              </a:lnSpc>
              <a:spcBef>
                <a:spcPts val="0"/>
              </a:spcBef>
              <a:buNone/>
            </a:pPr>
            <a:r>
              <a:rPr lang="en-US" altLang="en-US" sz="1800" dirty="0"/>
              <a:t>So far, the discussion around radiation has focused only on emitted energy, but not on energy exchanged (or transferred between two bodies).  To address this, the concept of a View Factor is introduced which represents the percentage of the total field of view of Surface 1 occupied by Surface 2.</a:t>
            </a:r>
          </a:p>
          <a:p>
            <a:pPr marL="0" indent="0" algn="ctr">
              <a:lnSpc>
                <a:spcPct val="110000"/>
              </a:lnSpc>
              <a:spcBef>
                <a:spcPts val="0"/>
              </a:spcBef>
              <a:buNone/>
            </a:pPr>
            <a:r>
              <a:rPr lang="en-US" altLang="en-US" sz="1800" b="1" dirty="0"/>
              <a:t>Q</a:t>
            </a:r>
            <a:r>
              <a:rPr lang="en-US" altLang="en-US" sz="1800" b="1" baseline="-25000" dirty="0"/>
              <a:t>12</a:t>
            </a:r>
            <a:r>
              <a:rPr lang="en-US" altLang="en-US" sz="1800" b="1" dirty="0"/>
              <a:t> = </a:t>
            </a:r>
            <a:r>
              <a:rPr lang="en-US" altLang="en-US" sz="1800" b="1" dirty="0">
                <a:latin typeface="Symbol" panose="05050102010706020507" pitchFamily="18" charset="2"/>
              </a:rPr>
              <a:t>s </a:t>
            </a:r>
            <a:r>
              <a:rPr lang="en-US" altLang="en-US" sz="1800" b="1" dirty="0"/>
              <a:t>A</a:t>
            </a:r>
            <a:r>
              <a:rPr lang="en-US" altLang="en-US" sz="1800" b="1" baseline="-25000" dirty="0"/>
              <a:t>1</a:t>
            </a:r>
            <a:r>
              <a:rPr lang="en-US" altLang="en-US" sz="1800" b="1" dirty="0"/>
              <a:t> F</a:t>
            </a:r>
            <a:r>
              <a:rPr lang="en-US" altLang="en-US" sz="1800" b="1" baseline="-25000" dirty="0"/>
              <a:t>12</a:t>
            </a:r>
            <a:r>
              <a:rPr lang="en-US" altLang="en-US" sz="1800" b="1" dirty="0"/>
              <a:t> ( T</a:t>
            </a:r>
            <a:r>
              <a:rPr lang="en-US" altLang="en-US" sz="1800" b="1" baseline="-25000" dirty="0"/>
              <a:t>1</a:t>
            </a:r>
            <a:r>
              <a:rPr lang="en-US" altLang="en-US" sz="1800" b="1" baseline="30000" dirty="0"/>
              <a:t>4</a:t>
            </a:r>
            <a:r>
              <a:rPr lang="en-US" altLang="en-US" sz="1800" b="1" dirty="0"/>
              <a:t>   - T</a:t>
            </a:r>
            <a:r>
              <a:rPr lang="en-US" altLang="en-US" sz="1800" b="1" baseline="-25000" dirty="0"/>
              <a:t>2</a:t>
            </a:r>
            <a:r>
              <a:rPr lang="en-US" altLang="en-US" sz="1800" b="1" baseline="30000" dirty="0"/>
              <a:t>4 </a:t>
            </a:r>
            <a:r>
              <a:rPr lang="en-US" altLang="en-US" sz="1800" b="1" dirty="0"/>
              <a:t> )</a:t>
            </a:r>
          </a:p>
          <a:p>
            <a:pPr>
              <a:lnSpc>
                <a:spcPct val="110000"/>
              </a:lnSpc>
              <a:spcBef>
                <a:spcPts val="0"/>
              </a:spcBef>
              <a:buNone/>
            </a:pPr>
            <a:r>
              <a:rPr lang="en-US" altLang="en-US" sz="1800" dirty="0"/>
              <a:t>Where:</a:t>
            </a:r>
          </a:p>
          <a:p>
            <a:pPr lvl="2">
              <a:lnSpc>
                <a:spcPct val="110000"/>
              </a:lnSpc>
              <a:spcBef>
                <a:spcPts val="0"/>
              </a:spcBef>
              <a:buFontTx/>
              <a:buNone/>
            </a:pPr>
            <a:r>
              <a:rPr lang="en-US" altLang="en-US" sz="1600" dirty="0"/>
              <a:t>Q</a:t>
            </a:r>
            <a:r>
              <a:rPr lang="en-US" altLang="en-US" sz="1600" baseline="-25000" dirty="0"/>
              <a:t>12</a:t>
            </a:r>
            <a:r>
              <a:rPr lang="en-US" altLang="en-US" sz="1600" dirty="0"/>
              <a:t> - heat flow from surface 1 to surface 2      </a:t>
            </a:r>
          </a:p>
          <a:p>
            <a:pPr lvl="2">
              <a:lnSpc>
                <a:spcPct val="110000"/>
              </a:lnSpc>
              <a:spcBef>
                <a:spcPts val="0"/>
              </a:spcBef>
              <a:buNone/>
            </a:pPr>
            <a:r>
              <a:rPr lang="en-US" altLang="en-US" sz="1600" dirty="0">
                <a:latin typeface="Symbol" panose="05050102010706020507" pitchFamily="18" charset="2"/>
              </a:rPr>
              <a:t>s</a:t>
            </a:r>
            <a:r>
              <a:rPr lang="en-US" altLang="en-US" sz="1600" dirty="0"/>
              <a:t> - Stefan-</a:t>
            </a:r>
            <a:r>
              <a:rPr lang="en-US" altLang="en-US" sz="1600" dirty="0" err="1"/>
              <a:t>Boltzman</a:t>
            </a:r>
            <a:r>
              <a:rPr lang="en-US" altLang="en-US" sz="1600" dirty="0"/>
              <a:t> constant: 5.669E</a:t>
            </a:r>
            <a:r>
              <a:rPr lang="en-US" altLang="en-US" sz="1600" baseline="30000" dirty="0"/>
              <a:t>-12</a:t>
            </a:r>
            <a:r>
              <a:rPr lang="en-US" altLang="en-US" sz="1600" dirty="0"/>
              <a:t> W/cm</a:t>
            </a:r>
            <a:r>
              <a:rPr lang="en-US" altLang="en-US" sz="1600" baseline="30000" dirty="0"/>
              <a:t>2 </a:t>
            </a:r>
            <a:r>
              <a:rPr lang="en-US" altLang="en-US" sz="1600" dirty="0"/>
              <a:t>K</a:t>
            </a:r>
            <a:r>
              <a:rPr lang="en-US" altLang="en-US" sz="1600" baseline="30000" dirty="0"/>
              <a:t>4</a:t>
            </a:r>
            <a:r>
              <a:rPr lang="en-US" altLang="en-US" sz="1600" dirty="0"/>
              <a:t> or 0.1714E</a:t>
            </a:r>
            <a:r>
              <a:rPr lang="en-US" altLang="en-US" sz="1600" baseline="30000" dirty="0"/>
              <a:t>-08</a:t>
            </a:r>
            <a:r>
              <a:rPr lang="en-US" altLang="en-US" sz="1600" dirty="0"/>
              <a:t> Btu/</a:t>
            </a:r>
            <a:r>
              <a:rPr lang="en-US" altLang="en-US" sz="1600" dirty="0" err="1"/>
              <a:t>hr</a:t>
            </a:r>
            <a:r>
              <a:rPr lang="en-US" altLang="en-US" sz="1600" dirty="0"/>
              <a:t> ft</a:t>
            </a:r>
            <a:r>
              <a:rPr lang="en-US" altLang="en-US" sz="1600" baseline="30000" dirty="0"/>
              <a:t>2 </a:t>
            </a:r>
            <a:r>
              <a:rPr lang="en-US" altLang="en-US" sz="1600" dirty="0"/>
              <a:t>R</a:t>
            </a:r>
            <a:r>
              <a:rPr lang="en-US" altLang="en-US" sz="1600" baseline="30000" dirty="0"/>
              <a:t>4 </a:t>
            </a:r>
            <a:endParaRPr lang="en-US" altLang="en-US" sz="1600" dirty="0"/>
          </a:p>
          <a:p>
            <a:pPr lvl="2">
              <a:lnSpc>
                <a:spcPct val="110000"/>
              </a:lnSpc>
              <a:spcBef>
                <a:spcPts val="0"/>
              </a:spcBef>
              <a:buFontTx/>
              <a:buNone/>
            </a:pPr>
            <a:r>
              <a:rPr lang="en-US" altLang="en-US" sz="1600" dirty="0"/>
              <a:t>A</a:t>
            </a:r>
            <a:r>
              <a:rPr lang="en-US" altLang="en-US" sz="1600" baseline="-25000" dirty="0"/>
              <a:t>1</a:t>
            </a:r>
            <a:r>
              <a:rPr lang="en-US" altLang="en-US" sz="1600" dirty="0"/>
              <a:t> - surface area associated with surface 1</a:t>
            </a:r>
          </a:p>
          <a:p>
            <a:pPr lvl="2">
              <a:lnSpc>
                <a:spcPct val="110000"/>
              </a:lnSpc>
              <a:spcBef>
                <a:spcPts val="0"/>
              </a:spcBef>
              <a:buFontTx/>
              <a:buNone/>
            </a:pPr>
            <a:r>
              <a:rPr lang="en-US" altLang="en-US" sz="1600" dirty="0"/>
              <a:t>F</a:t>
            </a:r>
            <a:r>
              <a:rPr lang="en-US" altLang="en-US" sz="1600" baseline="-25000" dirty="0"/>
              <a:t>12</a:t>
            </a:r>
            <a:r>
              <a:rPr lang="en-US" altLang="en-US" sz="1600" dirty="0"/>
              <a:t> - geometric view factor from surface 1 to surface 2</a:t>
            </a:r>
          </a:p>
          <a:p>
            <a:pPr lvl="2">
              <a:lnSpc>
                <a:spcPct val="110000"/>
              </a:lnSpc>
              <a:spcBef>
                <a:spcPts val="0"/>
              </a:spcBef>
              <a:buFontTx/>
              <a:buNone/>
            </a:pPr>
            <a:r>
              <a:rPr lang="en-US" altLang="en-US" sz="1600" dirty="0"/>
              <a:t>T</a:t>
            </a:r>
            <a:r>
              <a:rPr lang="en-US" altLang="en-US" sz="1600" baseline="-25000" dirty="0"/>
              <a:t>1</a:t>
            </a:r>
            <a:r>
              <a:rPr lang="en-US" altLang="en-US" sz="1600" dirty="0"/>
              <a:t> - temperature of surface 1 (in Absolute units K [C+273.15] or R [F+459.67] )</a:t>
            </a:r>
          </a:p>
          <a:p>
            <a:pPr lvl="2">
              <a:lnSpc>
                <a:spcPct val="110000"/>
              </a:lnSpc>
              <a:spcBef>
                <a:spcPts val="0"/>
              </a:spcBef>
              <a:buNone/>
            </a:pPr>
            <a:r>
              <a:rPr lang="en-US" altLang="en-US" sz="1600" dirty="0"/>
              <a:t>T</a:t>
            </a:r>
            <a:r>
              <a:rPr lang="en-US" altLang="en-US" sz="1600" baseline="-25000" dirty="0"/>
              <a:t>2</a:t>
            </a:r>
            <a:r>
              <a:rPr lang="en-US" altLang="en-US" sz="1600" dirty="0"/>
              <a:t> - temperature of surface 2 (in Absolute units K [C+273.15] or R [F+459.67] )</a:t>
            </a:r>
          </a:p>
          <a:p>
            <a:pPr>
              <a:lnSpc>
                <a:spcPct val="110000"/>
              </a:lnSpc>
              <a:spcBef>
                <a:spcPts val="0"/>
              </a:spcBef>
              <a:buNone/>
            </a:pPr>
            <a:endParaRPr lang="en-US" altLang="en-US" sz="700" b="1" i="1" dirty="0">
              <a:solidFill>
                <a:srgbClr val="0000FF"/>
              </a:solidFill>
            </a:endParaRPr>
          </a:p>
          <a:p>
            <a:pPr marL="0" indent="0">
              <a:lnSpc>
                <a:spcPct val="110000"/>
              </a:lnSpc>
              <a:spcBef>
                <a:spcPts val="0"/>
              </a:spcBef>
              <a:buNone/>
            </a:pPr>
            <a:r>
              <a:rPr lang="en-US" altLang="en-US" sz="1800" dirty="0"/>
              <a:t>View Factors also follow a reciprocity rule where A</a:t>
            </a:r>
            <a:r>
              <a:rPr lang="en-US" altLang="en-US" sz="1800" baseline="-25000" dirty="0"/>
              <a:t>1</a:t>
            </a:r>
            <a:r>
              <a:rPr lang="en-US" altLang="en-US" sz="1800" dirty="0"/>
              <a:t>F</a:t>
            </a:r>
            <a:r>
              <a:rPr lang="en-US" altLang="en-US" sz="1800" baseline="-25000" dirty="0"/>
              <a:t>12</a:t>
            </a:r>
            <a:r>
              <a:rPr lang="en-US" altLang="en-US" sz="1800" dirty="0"/>
              <a:t> = A</a:t>
            </a:r>
            <a:r>
              <a:rPr lang="en-US" altLang="en-US" sz="1800" baseline="-25000" dirty="0"/>
              <a:t>2</a:t>
            </a:r>
            <a:r>
              <a:rPr lang="en-US" altLang="en-US" sz="1800" dirty="0"/>
              <a:t>F</a:t>
            </a:r>
            <a:r>
              <a:rPr lang="en-US" altLang="en-US" sz="1800" baseline="-25000" dirty="0"/>
              <a:t>21</a:t>
            </a:r>
            <a:r>
              <a:rPr lang="en-US" altLang="en-US" sz="1800" dirty="0"/>
              <a:t>.  This can be derived considering the heat absorbed by Surface 2 from Surface 1 as Q</a:t>
            </a:r>
            <a:r>
              <a:rPr lang="en-US" altLang="en-US" sz="1800" baseline="-25000" dirty="0"/>
              <a:t>2</a:t>
            </a:r>
            <a:r>
              <a:rPr lang="en-US" altLang="en-US" sz="1800" dirty="0"/>
              <a:t> = </a:t>
            </a:r>
            <a:r>
              <a:rPr lang="en-US" altLang="en-US" sz="1800" dirty="0">
                <a:latin typeface="Symbol" panose="05050102010706020507" pitchFamily="18" charset="2"/>
              </a:rPr>
              <a:t>s </a:t>
            </a:r>
            <a:r>
              <a:rPr lang="en-US" altLang="en-US" sz="1800" dirty="0"/>
              <a:t>A</a:t>
            </a:r>
            <a:r>
              <a:rPr lang="en-US" altLang="en-US" sz="1800" baseline="-25000" dirty="0"/>
              <a:t>2</a:t>
            </a:r>
            <a:r>
              <a:rPr lang="en-US" altLang="en-US" sz="1800" dirty="0"/>
              <a:t> F</a:t>
            </a:r>
            <a:r>
              <a:rPr lang="en-US" altLang="en-US" sz="1800" baseline="-25000" dirty="0"/>
              <a:t>21</a:t>
            </a:r>
            <a:r>
              <a:rPr lang="en-US" altLang="en-US" sz="1800" dirty="0"/>
              <a:t> (T</a:t>
            </a:r>
            <a:r>
              <a:rPr lang="en-US" altLang="en-US" sz="1800" baseline="-25000" dirty="0"/>
              <a:t>1</a:t>
            </a:r>
            <a:r>
              <a:rPr lang="en-US" altLang="en-US" sz="1800" baseline="30000" dirty="0"/>
              <a:t>4</a:t>
            </a:r>
            <a:r>
              <a:rPr lang="en-US" altLang="en-US" sz="1800" dirty="0"/>
              <a:t>).  Likewise, the heat absorbed by Surface 1 from 2 is  Q</a:t>
            </a:r>
            <a:r>
              <a:rPr lang="en-US" altLang="en-US" sz="1800" baseline="-25000" dirty="0"/>
              <a:t>1</a:t>
            </a:r>
            <a:r>
              <a:rPr lang="en-US" altLang="en-US" sz="1800" dirty="0"/>
              <a:t> = </a:t>
            </a:r>
            <a:r>
              <a:rPr lang="en-US" altLang="en-US" sz="1800" dirty="0">
                <a:latin typeface="Symbol" panose="05050102010706020507" pitchFamily="18" charset="2"/>
              </a:rPr>
              <a:t>s </a:t>
            </a:r>
            <a:r>
              <a:rPr lang="en-US" altLang="en-US" sz="1800" dirty="0"/>
              <a:t>A</a:t>
            </a:r>
            <a:r>
              <a:rPr lang="en-US" altLang="en-US" sz="1800" baseline="-25000" dirty="0"/>
              <a:t>1</a:t>
            </a:r>
            <a:r>
              <a:rPr lang="en-US" altLang="en-US" sz="1800" dirty="0"/>
              <a:t> F</a:t>
            </a:r>
            <a:r>
              <a:rPr lang="en-US" altLang="en-US" sz="1800" baseline="-25000" dirty="0"/>
              <a:t>12</a:t>
            </a:r>
            <a:r>
              <a:rPr lang="en-US" altLang="en-US" sz="1800" dirty="0"/>
              <a:t> (T</a:t>
            </a:r>
            <a:r>
              <a:rPr lang="en-US" altLang="en-US" sz="1800" baseline="-25000" dirty="0"/>
              <a:t>2</a:t>
            </a:r>
            <a:r>
              <a:rPr lang="en-US" altLang="en-US" sz="1800" baseline="30000" dirty="0"/>
              <a:t>4</a:t>
            </a:r>
            <a:r>
              <a:rPr lang="en-US" altLang="en-US" sz="1800" dirty="0"/>
              <a:t>).  When the surfaces are at equal temperatures in equilibrium, the </a:t>
            </a:r>
            <a:r>
              <a:rPr lang="en-US" altLang="en-US" sz="1800" i="1" u="sng" dirty="0"/>
              <a:t>net</a:t>
            </a:r>
            <a:r>
              <a:rPr lang="en-US" altLang="en-US" sz="1800" dirty="0"/>
              <a:t> energy exchange is zero (Heat from 1 to 2 [Q</a:t>
            </a:r>
            <a:r>
              <a:rPr lang="en-US" altLang="en-US" sz="1800" baseline="-25000" dirty="0"/>
              <a:t>2</a:t>
            </a:r>
            <a:r>
              <a:rPr lang="en-US" altLang="en-US" sz="1800" dirty="0"/>
              <a:t>] equals Heat from 2 to 1 [Q</a:t>
            </a:r>
            <a:r>
              <a:rPr lang="en-US" altLang="en-US" sz="1800" baseline="-25000" dirty="0"/>
              <a:t>1</a:t>
            </a:r>
            <a:r>
              <a:rPr lang="en-US" altLang="en-US" sz="1800" dirty="0"/>
              <a:t>]).  Therefore A</a:t>
            </a:r>
            <a:r>
              <a:rPr lang="en-US" altLang="en-US" sz="1800" baseline="-25000" dirty="0"/>
              <a:t>1</a:t>
            </a:r>
            <a:r>
              <a:rPr lang="en-US" altLang="en-US" sz="1800" dirty="0"/>
              <a:t>F</a:t>
            </a:r>
            <a:r>
              <a:rPr lang="en-US" altLang="en-US" sz="1800" baseline="-25000" dirty="0"/>
              <a:t>12</a:t>
            </a:r>
            <a:r>
              <a:rPr lang="en-US" altLang="en-US" sz="1800" dirty="0"/>
              <a:t> = A</a:t>
            </a:r>
            <a:r>
              <a:rPr lang="en-US" altLang="en-US" sz="1800" baseline="-25000" dirty="0"/>
              <a:t>2</a:t>
            </a:r>
            <a:r>
              <a:rPr lang="en-US" altLang="en-US" sz="1800" dirty="0"/>
              <a:t>F</a:t>
            </a:r>
            <a:r>
              <a:rPr lang="en-US" altLang="en-US" sz="1800" baseline="-25000" dirty="0"/>
              <a:t>21</a:t>
            </a:r>
            <a:endParaRPr lang="en-US" altLang="en-US" sz="1800" i="1" baseline="-25000" dirty="0"/>
          </a:p>
        </p:txBody>
      </p:sp>
      <p:sp>
        <p:nvSpPr>
          <p:cNvPr id="6" name="Slide Number Placeholder 1">
            <a:extLst>
              <a:ext uri="{FF2B5EF4-FFF2-40B4-BE49-F238E27FC236}">
                <a16:creationId xmlns:a16="http://schemas.microsoft.com/office/drawing/2014/main" id="{FD6E1E1B-6FD9-476E-BB4F-2B21039C309C}"/>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50</a:t>
            </a:fld>
            <a:endParaRPr lang="en-US" altLang="en-US" sz="1200" dirty="0"/>
          </a:p>
        </p:txBody>
      </p:sp>
    </p:spTree>
    <p:extLst>
      <p:ext uri="{BB962C8B-B14F-4D97-AF65-F5344CB8AC3E}">
        <p14:creationId xmlns:p14="http://schemas.microsoft.com/office/powerpoint/2010/main" val="34898438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BB47-B2C6-466C-85FF-AD073579EF67}"/>
              </a:ext>
            </a:extLst>
          </p:cNvPr>
          <p:cNvSpPr>
            <a:spLocks noGrp="1"/>
          </p:cNvSpPr>
          <p:nvPr>
            <p:ph type="title"/>
          </p:nvPr>
        </p:nvSpPr>
        <p:spPr>
          <a:xfrm>
            <a:off x="1074420" y="71756"/>
            <a:ext cx="7155180" cy="890479"/>
          </a:xfrm>
        </p:spPr>
        <p:txBody>
          <a:bodyPr/>
          <a:lstStyle/>
          <a:p>
            <a:r>
              <a:rPr lang="en-US" dirty="0"/>
              <a:t>Radiation – A bit More Complexity</a:t>
            </a:r>
          </a:p>
        </p:txBody>
      </p:sp>
      <p:sp>
        <p:nvSpPr>
          <p:cNvPr id="3" name="Content Placeholder 2">
            <a:extLst>
              <a:ext uri="{FF2B5EF4-FFF2-40B4-BE49-F238E27FC236}">
                <a16:creationId xmlns:a16="http://schemas.microsoft.com/office/drawing/2014/main" id="{4A1E943A-9F92-4E00-9F4D-870EB7EBEAFE}"/>
              </a:ext>
            </a:extLst>
          </p:cNvPr>
          <p:cNvSpPr>
            <a:spLocks noGrp="1"/>
          </p:cNvSpPr>
          <p:nvPr>
            <p:ph idx="1"/>
          </p:nvPr>
        </p:nvSpPr>
        <p:spPr>
          <a:xfrm>
            <a:off x="152400" y="1154098"/>
            <a:ext cx="8839200" cy="5162882"/>
          </a:xfrm>
        </p:spPr>
        <p:txBody>
          <a:bodyPr>
            <a:normAutofit/>
          </a:bodyPr>
          <a:lstStyle/>
          <a:p>
            <a:pPr marL="231775" indent="-231775">
              <a:spcBef>
                <a:spcPts val="0"/>
              </a:spcBef>
            </a:pPr>
            <a:r>
              <a:rPr lang="en-US" altLang="en-US" sz="2000" dirty="0"/>
              <a:t>Everything discussed up to now has been in terms of a black body.  But no real surfaces are truly a black body…</a:t>
            </a:r>
          </a:p>
          <a:p>
            <a:pPr marL="231775" indent="-231775">
              <a:spcBef>
                <a:spcPts val="0"/>
              </a:spcBef>
            </a:pPr>
            <a:r>
              <a:rPr lang="en-US" altLang="en-US" sz="2000" dirty="0"/>
              <a:t>Furthermore, if no surfaces are perfect emitters, then likewise no surfaces can be perfect absorbers</a:t>
            </a:r>
          </a:p>
          <a:p>
            <a:pPr marL="231775" indent="-231775">
              <a:spcBef>
                <a:spcPts val="0"/>
              </a:spcBef>
            </a:pPr>
            <a:r>
              <a:rPr lang="en-US" altLang="en-US" sz="2000" dirty="0"/>
              <a:t>Energy emitted by Surface 1 and incident on Surface 2 will act in 1 of 3 ways:</a:t>
            </a:r>
          </a:p>
          <a:p>
            <a:pPr marL="509588" lvl="1" indent="-277813">
              <a:spcBef>
                <a:spcPts val="0"/>
              </a:spcBef>
            </a:pPr>
            <a:r>
              <a:rPr lang="en-US" altLang="en-US" sz="2000" dirty="0"/>
              <a:t>It will be absorbed (</a:t>
            </a:r>
            <a:r>
              <a:rPr lang="en-US" altLang="en-US" sz="2000" dirty="0">
                <a:latin typeface="Symbol" panose="05050102010706020507" pitchFamily="18" charset="2"/>
              </a:rPr>
              <a:t>a</a:t>
            </a:r>
            <a:r>
              <a:rPr lang="en-US" altLang="en-US" sz="2000" dirty="0"/>
              <a:t>)</a:t>
            </a:r>
          </a:p>
          <a:p>
            <a:pPr marL="509588" lvl="1" indent="-277813">
              <a:spcBef>
                <a:spcPts val="0"/>
              </a:spcBef>
            </a:pPr>
            <a:r>
              <a:rPr lang="en-US" altLang="en-US" sz="2000" dirty="0"/>
              <a:t>It will be transmitted (</a:t>
            </a:r>
            <a:r>
              <a:rPr lang="en-US" altLang="en-US" sz="2000" dirty="0">
                <a:latin typeface="Symbol" panose="05050102010706020507" pitchFamily="18" charset="2"/>
              </a:rPr>
              <a:t>t</a:t>
            </a:r>
            <a:r>
              <a:rPr lang="en-US" altLang="en-US" sz="2000" dirty="0"/>
              <a:t>)</a:t>
            </a:r>
          </a:p>
          <a:p>
            <a:pPr marL="509588" lvl="1" indent="-277813">
              <a:spcBef>
                <a:spcPts val="0"/>
              </a:spcBef>
            </a:pPr>
            <a:r>
              <a:rPr lang="en-US" altLang="en-US" sz="2000" dirty="0"/>
              <a:t>It will be reflected (</a:t>
            </a:r>
            <a:r>
              <a:rPr lang="en-US" altLang="en-US" sz="2000" dirty="0">
                <a:latin typeface="Symbol" panose="05050102010706020507" pitchFamily="18" charset="2"/>
              </a:rPr>
              <a:t>r</a:t>
            </a:r>
            <a:r>
              <a:rPr lang="en-US" altLang="en-US" sz="2000" dirty="0"/>
              <a:t>)</a:t>
            </a:r>
          </a:p>
          <a:p>
            <a:pPr marL="509588" lvl="1" indent="-277813">
              <a:spcBef>
                <a:spcPts val="0"/>
              </a:spcBef>
            </a:pPr>
            <a:r>
              <a:rPr lang="en-US" altLang="en-US" sz="2000" dirty="0"/>
              <a:t>This necessitates that </a:t>
            </a:r>
            <a:r>
              <a:rPr lang="en-US" altLang="en-US" sz="2000" dirty="0">
                <a:latin typeface="Symbol" panose="05050102010706020507" pitchFamily="18" charset="2"/>
              </a:rPr>
              <a:t>a</a:t>
            </a:r>
            <a:r>
              <a:rPr lang="en-US" altLang="en-US" sz="2000" dirty="0"/>
              <a:t> + </a:t>
            </a:r>
            <a:r>
              <a:rPr lang="en-US" altLang="en-US" sz="2000" dirty="0">
                <a:latin typeface="Symbol" panose="05050102010706020507" pitchFamily="18" charset="2"/>
              </a:rPr>
              <a:t>t</a:t>
            </a:r>
            <a:r>
              <a:rPr lang="en-US" altLang="en-US" sz="2000" dirty="0"/>
              <a:t> + </a:t>
            </a:r>
            <a:r>
              <a:rPr lang="en-US" altLang="en-US" sz="2000" dirty="0">
                <a:latin typeface="Symbol" panose="05050102010706020507" pitchFamily="18" charset="2"/>
              </a:rPr>
              <a:t>r</a:t>
            </a:r>
            <a:r>
              <a:rPr lang="en-US" altLang="en-US" sz="2000" dirty="0"/>
              <a:t> = 1.0</a:t>
            </a:r>
          </a:p>
          <a:p>
            <a:pPr marL="231775" indent="-231775">
              <a:spcBef>
                <a:spcPts val="0"/>
              </a:spcBef>
            </a:pPr>
            <a:r>
              <a:rPr lang="en-US" altLang="en-US" sz="2000" dirty="0"/>
              <a:t>Energy reflected (or transmitted) may be done so either diffusely (scattered in all directions) or </a:t>
            </a:r>
            <a:r>
              <a:rPr lang="en-US" altLang="en-US" sz="2000" dirty="0" err="1"/>
              <a:t>specularly</a:t>
            </a:r>
            <a:r>
              <a:rPr lang="en-US" altLang="en-US" sz="2000" dirty="0"/>
              <a:t> (where the incidence angle = the reflective angle)</a:t>
            </a:r>
          </a:p>
        </p:txBody>
      </p:sp>
      <p:sp>
        <p:nvSpPr>
          <p:cNvPr id="6" name="Rectangle 4">
            <a:extLst>
              <a:ext uri="{FF2B5EF4-FFF2-40B4-BE49-F238E27FC236}">
                <a16:creationId xmlns:a16="http://schemas.microsoft.com/office/drawing/2014/main" id="{8B85CB8B-BE07-40C2-83C0-6E5F3D5FC371}"/>
              </a:ext>
            </a:extLst>
          </p:cNvPr>
          <p:cNvSpPr>
            <a:spLocks noChangeArrowheads="1"/>
          </p:cNvSpPr>
          <p:nvPr/>
        </p:nvSpPr>
        <p:spPr bwMode="auto">
          <a:xfrm>
            <a:off x="304800" y="5927504"/>
            <a:ext cx="2514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5">
            <a:extLst>
              <a:ext uri="{FF2B5EF4-FFF2-40B4-BE49-F238E27FC236}">
                <a16:creationId xmlns:a16="http://schemas.microsoft.com/office/drawing/2014/main" id="{21F53738-8576-4BDD-BF27-59E628B207A3}"/>
              </a:ext>
            </a:extLst>
          </p:cNvPr>
          <p:cNvSpPr>
            <a:spLocks noChangeArrowheads="1"/>
          </p:cNvSpPr>
          <p:nvPr/>
        </p:nvSpPr>
        <p:spPr bwMode="auto">
          <a:xfrm>
            <a:off x="3048000" y="5943600"/>
            <a:ext cx="2514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a:extLst>
              <a:ext uri="{FF2B5EF4-FFF2-40B4-BE49-F238E27FC236}">
                <a16:creationId xmlns:a16="http://schemas.microsoft.com/office/drawing/2014/main" id="{163A3CEE-A83D-4BE6-AF88-2BDB446DCE37}"/>
              </a:ext>
            </a:extLst>
          </p:cNvPr>
          <p:cNvSpPr>
            <a:spLocks noChangeShapeType="1"/>
          </p:cNvSpPr>
          <p:nvPr/>
        </p:nvSpPr>
        <p:spPr bwMode="auto">
          <a:xfrm>
            <a:off x="1371600" y="4632104"/>
            <a:ext cx="0" cy="13335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7">
            <a:extLst>
              <a:ext uri="{FF2B5EF4-FFF2-40B4-BE49-F238E27FC236}">
                <a16:creationId xmlns:a16="http://schemas.microsoft.com/office/drawing/2014/main" id="{EB903BB8-5B11-4B84-972C-67F4708FEA7C}"/>
              </a:ext>
            </a:extLst>
          </p:cNvPr>
          <p:cNvSpPr>
            <a:spLocks noChangeShapeType="1"/>
          </p:cNvSpPr>
          <p:nvPr/>
        </p:nvSpPr>
        <p:spPr bwMode="auto">
          <a:xfrm>
            <a:off x="381000" y="4708304"/>
            <a:ext cx="9906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a:extLst>
              <a:ext uri="{FF2B5EF4-FFF2-40B4-BE49-F238E27FC236}">
                <a16:creationId xmlns:a16="http://schemas.microsoft.com/office/drawing/2014/main" id="{29DF5420-3C7E-44AD-9EF1-49959C58C2B6}"/>
              </a:ext>
            </a:extLst>
          </p:cNvPr>
          <p:cNvSpPr>
            <a:spLocks noChangeShapeType="1"/>
          </p:cNvSpPr>
          <p:nvPr/>
        </p:nvSpPr>
        <p:spPr bwMode="auto">
          <a:xfrm flipV="1">
            <a:off x="1371600" y="4708304"/>
            <a:ext cx="990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9">
            <a:extLst>
              <a:ext uri="{FF2B5EF4-FFF2-40B4-BE49-F238E27FC236}">
                <a16:creationId xmlns:a16="http://schemas.microsoft.com/office/drawing/2014/main" id="{7CBBF7C4-D724-4D00-9F3C-02E00157F716}"/>
              </a:ext>
            </a:extLst>
          </p:cNvPr>
          <p:cNvSpPr>
            <a:spLocks noChangeShapeType="1"/>
          </p:cNvSpPr>
          <p:nvPr/>
        </p:nvSpPr>
        <p:spPr bwMode="auto">
          <a:xfrm>
            <a:off x="3124200" y="5105400"/>
            <a:ext cx="1066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0">
            <a:extLst>
              <a:ext uri="{FF2B5EF4-FFF2-40B4-BE49-F238E27FC236}">
                <a16:creationId xmlns:a16="http://schemas.microsoft.com/office/drawing/2014/main" id="{D8A1718C-121E-455C-97AC-8EB287546C61}"/>
              </a:ext>
            </a:extLst>
          </p:cNvPr>
          <p:cNvSpPr>
            <a:spLocks noChangeShapeType="1"/>
          </p:cNvSpPr>
          <p:nvPr/>
        </p:nvSpPr>
        <p:spPr bwMode="auto">
          <a:xfrm flipV="1">
            <a:off x="4191000" y="5638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1">
            <a:extLst>
              <a:ext uri="{FF2B5EF4-FFF2-40B4-BE49-F238E27FC236}">
                <a16:creationId xmlns:a16="http://schemas.microsoft.com/office/drawing/2014/main" id="{A852C466-95D8-439A-A1CF-BD42A4451204}"/>
              </a:ext>
            </a:extLst>
          </p:cNvPr>
          <p:cNvSpPr>
            <a:spLocks noChangeShapeType="1"/>
          </p:cNvSpPr>
          <p:nvPr/>
        </p:nvSpPr>
        <p:spPr bwMode="auto">
          <a:xfrm flipV="1">
            <a:off x="4191000" y="56388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2">
            <a:extLst>
              <a:ext uri="{FF2B5EF4-FFF2-40B4-BE49-F238E27FC236}">
                <a16:creationId xmlns:a16="http://schemas.microsoft.com/office/drawing/2014/main" id="{5200E5FE-748D-41C4-9D3C-EA2DFF5975BD}"/>
              </a:ext>
            </a:extLst>
          </p:cNvPr>
          <p:cNvSpPr>
            <a:spLocks noChangeShapeType="1"/>
          </p:cNvSpPr>
          <p:nvPr/>
        </p:nvSpPr>
        <p:spPr bwMode="auto">
          <a:xfrm flipV="1">
            <a:off x="4191000" y="57912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a:extLst>
              <a:ext uri="{FF2B5EF4-FFF2-40B4-BE49-F238E27FC236}">
                <a16:creationId xmlns:a16="http://schemas.microsoft.com/office/drawing/2014/main" id="{62000FD2-3E03-490E-A895-021E08536023}"/>
              </a:ext>
            </a:extLst>
          </p:cNvPr>
          <p:cNvSpPr>
            <a:spLocks noChangeShapeType="1"/>
          </p:cNvSpPr>
          <p:nvPr/>
        </p:nvSpPr>
        <p:spPr bwMode="auto">
          <a:xfrm flipH="1" flipV="1">
            <a:off x="3886200" y="57912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4">
            <a:extLst>
              <a:ext uri="{FF2B5EF4-FFF2-40B4-BE49-F238E27FC236}">
                <a16:creationId xmlns:a16="http://schemas.microsoft.com/office/drawing/2014/main" id="{B4F3BE17-CCFE-4F93-8CE6-31EB92A76132}"/>
              </a:ext>
            </a:extLst>
          </p:cNvPr>
          <p:cNvSpPr>
            <a:spLocks noChangeShapeType="1"/>
          </p:cNvSpPr>
          <p:nvPr/>
        </p:nvSpPr>
        <p:spPr bwMode="auto">
          <a:xfrm flipH="1" flipV="1">
            <a:off x="4038600" y="56388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5">
            <a:extLst>
              <a:ext uri="{FF2B5EF4-FFF2-40B4-BE49-F238E27FC236}">
                <a16:creationId xmlns:a16="http://schemas.microsoft.com/office/drawing/2014/main" id="{7D1C9134-5E8E-494D-8A11-C39947FF335F}"/>
              </a:ext>
            </a:extLst>
          </p:cNvPr>
          <p:cNvSpPr>
            <a:spLocks noChangeShapeType="1"/>
          </p:cNvSpPr>
          <p:nvPr/>
        </p:nvSpPr>
        <p:spPr bwMode="auto">
          <a:xfrm flipH="1" flipV="1">
            <a:off x="3810000" y="58674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6">
            <a:extLst>
              <a:ext uri="{FF2B5EF4-FFF2-40B4-BE49-F238E27FC236}">
                <a16:creationId xmlns:a16="http://schemas.microsoft.com/office/drawing/2014/main" id="{EA0753D9-A857-44B9-8ED5-409EAA38F0BE}"/>
              </a:ext>
            </a:extLst>
          </p:cNvPr>
          <p:cNvSpPr txBox="1">
            <a:spLocks noChangeArrowheads="1"/>
          </p:cNvSpPr>
          <p:nvPr/>
        </p:nvSpPr>
        <p:spPr bwMode="auto">
          <a:xfrm>
            <a:off x="304800" y="5939135"/>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pPr>
              <a:spcBef>
                <a:spcPct val="50000"/>
              </a:spcBef>
            </a:pPr>
            <a:r>
              <a:rPr lang="en-US" altLang="en-US" sz="2400" dirty="0"/>
              <a:t>Specular Reflection</a:t>
            </a:r>
          </a:p>
        </p:txBody>
      </p:sp>
      <p:sp>
        <p:nvSpPr>
          <p:cNvPr id="19" name="Text Box 17">
            <a:extLst>
              <a:ext uri="{FF2B5EF4-FFF2-40B4-BE49-F238E27FC236}">
                <a16:creationId xmlns:a16="http://schemas.microsoft.com/office/drawing/2014/main" id="{3E515AA8-4D27-4440-9A72-0AF28A694631}"/>
              </a:ext>
            </a:extLst>
          </p:cNvPr>
          <p:cNvSpPr txBox="1">
            <a:spLocks noChangeArrowheads="1"/>
          </p:cNvSpPr>
          <p:nvPr/>
        </p:nvSpPr>
        <p:spPr bwMode="auto">
          <a:xfrm>
            <a:off x="3048000" y="5990871"/>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Diffuse Reflection</a:t>
            </a:r>
          </a:p>
        </p:txBody>
      </p:sp>
      <p:sp>
        <p:nvSpPr>
          <p:cNvPr id="20" name="Text Box 18">
            <a:extLst>
              <a:ext uri="{FF2B5EF4-FFF2-40B4-BE49-F238E27FC236}">
                <a16:creationId xmlns:a16="http://schemas.microsoft.com/office/drawing/2014/main" id="{83C4B161-A11D-416D-AADB-0EE258D0950B}"/>
              </a:ext>
            </a:extLst>
          </p:cNvPr>
          <p:cNvSpPr txBox="1">
            <a:spLocks noChangeArrowheads="1"/>
          </p:cNvSpPr>
          <p:nvPr/>
        </p:nvSpPr>
        <p:spPr bwMode="auto">
          <a:xfrm>
            <a:off x="914400" y="508930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Symbol" panose="05050102010706020507" pitchFamily="18" charset="2"/>
              </a:rPr>
              <a:t>w</a:t>
            </a:r>
            <a:endParaRPr lang="en-US" altLang="en-US" sz="2400"/>
          </a:p>
        </p:txBody>
      </p:sp>
      <p:sp>
        <p:nvSpPr>
          <p:cNvPr id="21" name="Text Box 19">
            <a:extLst>
              <a:ext uri="{FF2B5EF4-FFF2-40B4-BE49-F238E27FC236}">
                <a16:creationId xmlns:a16="http://schemas.microsoft.com/office/drawing/2014/main" id="{664E928F-23F9-4D9B-99EC-51BAB17D6A4B}"/>
              </a:ext>
            </a:extLst>
          </p:cNvPr>
          <p:cNvSpPr txBox="1">
            <a:spLocks noChangeArrowheads="1"/>
          </p:cNvSpPr>
          <p:nvPr/>
        </p:nvSpPr>
        <p:spPr bwMode="auto">
          <a:xfrm>
            <a:off x="1447800" y="508930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Symbol" panose="05050102010706020507" pitchFamily="18" charset="2"/>
              </a:rPr>
              <a:t>w</a:t>
            </a:r>
            <a:endParaRPr lang="en-US" altLang="en-US" sz="2400"/>
          </a:p>
        </p:txBody>
      </p:sp>
      <p:sp>
        <p:nvSpPr>
          <p:cNvPr id="22" name="Text Box 20">
            <a:extLst>
              <a:ext uri="{FF2B5EF4-FFF2-40B4-BE49-F238E27FC236}">
                <a16:creationId xmlns:a16="http://schemas.microsoft.com/office/drawing/2014/main" id="{5C4D9AF3-B67A-40F0-8804-14A377051759}"/>
              </a:ext>
            </a:extLst>
          </p:cNvPr>
          <p:cNvSpPr txBox="1">
            <a:spLocks noChangeArrowheads="1"/>
          </p:cNvSpPr>
          <p:nvPr/>
        </p:nvSpPr>
        <p:spPr bwMode="auto">
          <a:xfrm>
            <a:off x="4636168" y="4713982"/>
            <a:ext cx="4422640"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dirty="0"/>
              <a:t>A diffuse surface is one that distributes an incident beam in all directions; A specular surface would reflect the beam such that the angle of incidence is equal to the angle of reflection. </a:t>
            </a:r>
          </a:p>
        </p:txBody>
      </p:sp>
      <p:sp>
        <p:nvSpPr>
          <p:cNvPr id="23" name="Slide Number Placeholder 1">
            <a:extLst>
              <a:ext uri="{FF2B5EF4-FFF2-40B4-BE49-F238E27FC236}">
                <a16:creationId xmlns:a16="http://schemas.microsoft.com/office/drawing/2014/main" id="{456E8C6A-549D-459A-ABF8-07525D94EFC1}"/>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51</a:t>
            </a:fld>
            <a:endParaRPr lang="en-US" altLang="en-US" sz="1200" dirty="0"/>
          </a:p>
        </p:txBody>
      </p:sp>
    </p:spTree>
    <p:extLst>
      <p:ext uri="{BB962C8B-B14F-4D97-AF65-F5344CB8AC3E}">
        <p14:creationId xmlns:p14="http://schemas.microsoft.com/office/powerpoint/2010/main" val="1580885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4ECD5E-6F55-46C0-BB2E-6E15683D3F75}"/>
              </a:ext>
            </a:extLst>
          </p:cNvPr>
          <p:cNvSpPr>
            <a:spLocks noGrp="1"/>
          </p:cNvSpPr>
          <p:nvPr>
            <p:ph type="title"/>
          </p:nvPr>
        </p:nvSpPr>
        <p:spPr/>
        <p:txBody>
          <a:bodyPr/>
          <a:lstStyle/>
          <a:p>
            <a:r>
              <a:rPr lang="en-US" dirty="0"/>
              <a:t>Real Bodies</a:t>
            </a:r>
          </a:p>
        </p:txBody>
      </p:sp>
      <p:pic>
        <p:nvPicPr>
          <p:cNvPr id="7" name="Picture 6">
            <a:extLst>
              <a:ext uri="{FF2B5EF4-FFF2-40B4-BE49-F238E27FC236}">
                <a16:creationId xmlns:a16="http://schemas.microsoft.com/office/drawing/2014/main" id="{DBF2EEC8-D9D9-4BD6-97D4-AE25E9664FCD}"/>
              </a:ext>
            </a:extLst>
          </p:cNvPr>
          <p:cNvPicPr>
            <a:picLocks noChangeAspect="1"/>
          </p:cNvPicPr>
          <p:nvPr/>
        </p:nvPicPr>
        <p:blipFill>
          <a:blip r:embed="rId2"/>
          <a:stretch>
            <a:fillRect/>
          </a:stretch>
        </p:blipFill>
        <p:spPr>
          <a:xfrm>
            <a:off x="990600" y="1406028"/>
            <a:ext cx="7407268" cy="4506400"/>
          </a:xfrm>
          <a:prstGeom prst="rect">
            <a:avLst/>
          </a:prstGeom>
        </p:spPr>
      </p:pic>
      <p:sp>
        <p:nvSpPr>
          <p:cNvPr id="8" name="Slide Number Placeholder 1">
            <a:extLst>
              <a:ext uri="{FF2B5EF4-FFF2-40B4-BE49-F238E27FC236}">
                <a16:creationId xmlns:a16="http://schemas.microsoft.com/office/drawing/2014/main" id="{3F9152A3-3795-4F3D-9752-EB59E788637C}"/>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52</a:t>
            </a:fld>
            <a:endParaRPr lang="en-US" altLang="en-US" sz="1200" dirty="0"/>
          </a:p>
        </p:txBody>
      </p:sp>
    </p:spTree>
    <p:extLst>
      <p:ext uri="{BB962C8B-B14F-4D97-AF65-F5344CB8AC3E}">
        <p14:creationId xmlns:p14="http://schemas.microsoft.com/office/powerpoint/2010/main" val="3258758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4AA146-1907-43ED-9EFF-C89556F7C050}"/>
              </a:ext>
            </a:extLst>
          </p:cNvPr>
          <p:cNvSpPr>
            <a:spLocks noGrp="1"/>
          </p:cNvSpPr>
          <p:nvPr>
            <p:ph type="title"/>
          </p:nvPr>
        </p:nvSpPr>
        <p:spPr/>
        <p:txBody>
          <a:bodyPr/>
          <a:lstStyle/>
          <a:p>
            <a:r>
              <a:rPr lang="en-US" dirty="0"/>
              <a:t>Multiple Real Bodies</a:t>
            </a:r>
          </a:p>
        </p:txBody>
      </p:sp>
      <p:pic>
        <p:nvPicPr>
          <p:cNvPr id="7" name="Picture 6">
            <a:extLst>
              <a:ext uri="{FF2B5EF4-FFF2-40B4-BE49-F238E27FC236}">
                <a16:creationId xmlns:a16="http://schemas.microsoft.com/office/drawing/2014/main" id="{AEC4A818-EAA5-45CF-8BEF-4531523ED65C}"/>
              </a:ext>
            </a:extLst>
          </p:cNvPr>
          <p:cNvPicPr>
            <a:picLocks noChangeAspect="1"/>
          </p:cNvPicPr>
          <p:nvPr/>
        </p:nvPicPr>
        <p:blipFill>
          <a:blip r:embed="rId2"/>
          <a:stretch>
            <a:fillRect/>
          </a:stretch>
        </p:blipFill>
        <p:spPr>
          <a:xfrm>
            <a:off x="827594" y="1122218"/>
            <a:ext cx="7692952" cy="4977245"/>
          </a:xfrm>
          <a:prstGeom prst="rect">
            <a:avLst/>
          </a:prstGeom>
        </p:spPr>
      </p:pic>
      <p:sp>
        <p:nvSpPr>
          <p:cNvPr id="8" name="Slide Number Placeholder 1">
            <a:extLst>
              <a:ext uri="{FF2B5EF4-FFF2-40B4-BE49-F238E27FC236}">
                <a16:creationId xmlns:a16="http://schemas.microsoft.com/office/drawing/2014/main" id="{6D2BF7A1-479E-4171-BFD9-CCD4DA5F210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53</a:t>
            </a:fld>
            <a:endParaRPr lang="en-US" altLang="en-US" sz="1200" dirty="0"/>
          </a:p>
        </p:txBody>
      </p:sp>
    </p:spTree>
    <p:extLst>
      <p:ext uri="{BB962C8B-B14F-4D97-AF65-F5344CB8AC3E}">
        <p14:creationId xmlns:p14="http://schemas.microsoft.com/office/powerpoint/2010/main" val="1507217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BB47-B2C6-466C-85FF-AD073579EF67}"/>
              </a:ext>
            </a:extLst>
          </p:cNvPr>
          <p:cNvSpPr>
            <a:spLocks noGrp="1"/>
          </p:cNvSpPr>
          <p:nvPr>
            <p:ph type="title"/>
          </p:nvPr>
        </p:nvSpPr>
        <p:spPr>
          <a:xfrm>
            <a:off x="1074420" y="71756"/>
            <a:ext cx="7155180" cy="890479"/>
          </a:xfrm>
        </p:spPr>
        <p:txBody>
          <a:bodyPr/>
          <a:lstStyle/>
          <a:p>
            <a:r>
              <a:rPr lang="en-US" dirty="0"/>
              <a:t>Radiation Heat Transfer – Gray Body</a:t>
            </a:r>
          </a:p>
        </p:txBody>
      </p:sp>
      <p:sp>
        <p:nvSpPr>
          <p:cNvPr id="3" name="Content Placeholder 2">
            <a:extLst>
              <a:ext uri="{FF2B5EF4-FFF2-40B4-BE49-F238E27FC236}">
                <a16:creationId xmlns:a16="http://schemas.microsoft.com/office/drawing/2014/main" id="{4A1E943A-9F92-4E00-9F4D-870EB7EBEAFE}"/>
              </a:ext>
            </a:extLst>
          </p:cNvPr>
          <p:cNvSpPr>
            <a:spLocks noGrp="1"/>
          </p:cNvSpPr>
          <p:nvPr>
            <p:ph idx="1"/>
          </p:nvPr>
        </p:nvSpPr>
        <p:spPr>
          <a:xfrm>
            <a:off x="381000" y="1066800"/>
            <a:ext cx="8397240" cy="5410200"/>
          </a:xfrm>
        </p:spPr>
        <p:txBody>
          <a:bodyPr>
            <a:normAutofit fontScale="92500" lnSpcReduction="10000"/>
          </a:bodyPr>
          <a:lstStyle/>
          <a:p>
            <a:pPr marL="0" indent="0">
              <a:lnSpc>
                <a:spcPct val="110000"/>
              </a:lnSpc>
              <a:spcBef>
                <a:spcPts val="0"/>
              </a:spcBef>
              <a:buNone/>
            </a:pPr>
            <a:r>
              <a:rPr lang="en-US" altLang="en-US" sz="2600" dirty="0"/>
              <a:t>So, if a surface is not a perfect absorber or emitter, then a new term called emissivity (</a:t>
            </a:r>
            <a:r>
              <a:rPr lang="en-US" altLang="en-US" sz="2600" dirty="0">
                <a:latin typeface="Symbol" panose="05050102010706020507" pitchFamily="18" charset="2"/>
              </a:rPr>
              <a:t>e</a:t>
            </a:r>
            <a:r>
              <a:rPr lang="en-US" altLang="en-US" sz="2600" dirty="0"/>
              <a:t>) needs to be introduced.  </a:t>
            </a:r>
            <a:r>
              <a:rPr lang="en-US" altLang="en-US" sz="2600" dirty="0">
                <a:latin typeface="Symbol" panose="05050102010706020507" pitchFamily="18" charset="2"/>
              </a:rPr>
              <a:t>e</a:t>
            </a:r>
            <a:r>
              <a:rPr lang="en-US" altLang="en-US" sz="2600" dirty="0"/>
              <a:t> represents the fraction of energy emitted by a surface based on its thermo-optical properties compared to a blackbody (where </a:t>
            </a:r>
            <a:r>
              <a:rPr lang="en-US" altLang="en-US" sz="2600" dirty="0">
                <a:latin typeface="Symbol" panose="05050102010706020507" pitchFamily="18" charset="2"/>
              </a:rPr>
              <a:t>e </a:t>
            </a:r>
            <a:r>
              <a:rPr lang="en-US" altLang="en-US" sz="2600" dirty="0"/>
              <a:t>= 1).</a:t>
            </a:r>
          </a:p>
          <a:p>
            <a:pPr marL="0" indent="0" algn="ctr">
              <a:lnSpc>
                <a:spcPct val="110000"/>
              </a:lnSpc>
              <a:spcBef>
                <a:spcPts val="0"/>
              </a:spcBef>
              <a:buNone/>
            </a:pPr>
            <a:r>
              <a:rPr lang="en-US" altLang="en-US" b="1" dirty="0"/>
              <a:t>Q</a:t>
            </a:r>
            <a:r>
              <a:rPr lang="en-US" altLang="en-US" b="1" baseline="-25000" dirty="0"/>
              <a:t>12</a:t>
            </a:r>
            <a:r>
              <a:rPr lang="en-US" altLang="en-US" b="1" dirty="0"/>
              <a:t> = </a:t>
            </a:r>
            <a:r>
              <a:rPr lang="en-US" altLang="en-US" b="1" dirty="0">
                <a:latin typeface="Symbol" panose="05050102010706020507" pitchFamily="18" charset="2"/>
              </a:rPr>
              <a:t>s e</a:t>
            </a:r>
            <a:r>
              <a:rPr lang="en-US" altLang="en-US" b="1" baseline="-25000" dirty="0"/>
              <a:t>1 </a:t>
            </a:r>
            <a:r>
              <a:rPr lang="en-US" altLang="en-US" b="1" dirty="0"/>
              <a:t>A</a:t>
            </a:r>
            <a:r>
              <a:rPr lang="en-US" altLang="en-US" b="1" baseline="-25000" dirty="0"/>
              <a:t>1</a:t>
            </a:r>
            <a:r>
              <a:rPr lang="en-US" altLang="en-US" b="1" dirty="0"/>
              <a:t> B</a:t>
            </a:r>
            <a:r>
              <a:rPr lang="en-US" altLang="en-US" b="1" baseline="-25000" dirty="0"/>
              <a:t>12</a:t>
            </a:r>
            <a:r>
              <a:rPr lang="en-US" altLang="en-US" b="1" dirty="0"/>
              <a:t> ( T</a:t>
            </a:r>
            <a:r>
              <a:rPr lang="en-US" altLang="en-US" b="1" baseline="-25000" dirty="0"/>
              <a:t>1</a:t>
            </a:r>
            <a:r>
              <a:rPr lang="en-US" altLang="en-US" b="1" baseline="30000" dirty="0"/>
              <a:t>4</a:t>
            </a:r>
            <a:r>
              <a:rPr lang="en-US" altLang="en-US" b="1" dirty="0"/>
              <a:t>   - T</a:t>
            </a:r>
            <a:r>
              <a:rPr lang="en-US" altLang="en-US" b="1" baseline="-25000" dirty="0"/>
              <a:t>2</a:t>
            </a:r>
            <a:r>
              <a:rPr lang="en-US" altLang="en-US" b="1" baseline="30000" dirty="0"/>
              <a:t>4 </a:t>
            </a:r>
            <a:r>
              <a:rPr lang="en-US" altLang="en-US" b="1" dirty="0"/>
              <a:t> )</a:t>
            </a:r>
          </a:p>
          <a:p>
            <a:pPr>
              <a:lnSpc>
                <a:spcPct val="110000"/>
              </a:lnSpc>
              <a:spcBef>
                <a:spcPts val="0"/>
              </a:spcBef>
              <a:buNone/>
            </a:pPr>
            <a:r>
              <a:rPr lang="en-US" altLang="en-US" sz="2300" dirty="0"/>
              <a:t>Where:</a:t>
            </a:r>
          </a:p>
          <a:p>
            <a:pPr lvl="2" indent="-738188">
              <a:lnSpc>
                <a:spcPct val="110000"/>
              </a:lnSpc>
              <a:spcBef>
                <a:spcPts val="0"/>
              </a:spcBef>
              <a:buFontTx/>
              <a:buNone/>
            </a:pPr>
            <a:r>
              <a:rPr lang="en-US" altLang="en-US" sz="1900" dirty="0"/>
              <a:t>Q</a:t>
            </a:r>
            <a:r>
              <a:rPr lang="en-US" altLang="en-US" sz="1900" baseline="-25000" dirty="0"/>
              <a:t>12</a:t>
            </a:r>
            <a:r>
              <a:rPr lang="en-US" altLang="en-US" sz="1900" dirty="0"/>
              <a:t> - heat flow from surface 1 to surface 2      </a:t>
            </a:r>
          </a:p>
          <a:p>
            <a:pPr lvl="2" indent="-738188">
              <a:lnSpc>
                <a:spcPct val="110000"/>
              </a:lnSpc>
              <a:spcBef>
                <a:spcPts val="0"/>
              </a:spcBef>
              <a:buNone/>
            </a:pPr>
            <a:r>
              <a:rPr lang="en-US" altLang="en-US" sz="1900" dirty="0">
                <a:latin typeface="Symbol" panose="05050102010706020507" pitchFamily="18" charset="2"/>
              </a:rPr>
              <a:t>s</a:t>
            </a:r>
            <a:r>
              <a:rPr lang="en-US" altLang="en-US" sz="1900" dirty="0"/>
              <a:t> - Stefan-</a:t>
            </a:r>
            <a:r>
              <a:rPr lang="en-US" altLang="en-US" sz="1900" dirty="0" err="1"/>
              <a:t>Boltzman</a:t>
            </a:r>
            <a:r>
              <a:rPr lang="en-US" altLang="en-US" sz="1900" dirty="0"/>
              <a:t> constant: 5.669E</a:t>
            </a:r>
            <a:r>
              <a:rPr lang="en-US" altLang="en-US" sz="1900" baseline="30000" dirty="0"/>
              <a:t>-12</a:t>
            </a:r>
            <a:r>
              <a:rPr lang="en-US" altLang="en-US" sz="1900" dirty="0"/>
              <a:t> W/cm</a:t>
            </a:r>
            <a:r>
              <a:rPr lang="en-US" altLang="en-US" sz="1900" baseline="30000" dirty="0"/>
              <a:t>2 </a:t>
            </a:r>
            <a:r>
              <a:rPr lang="en-US" altLang="en-US" sz="1900" dirty="0"/>
              <a:t>K</a:t>
            </a:r>
            <a:r>
              <a:rPr lang="en-US" altLang="en-US" sz="1900" baseline="30000" dirty="0"/>
              <a:t>4</a:t>
            </a:r>
            <a:r>
              <a:rPr lang="en-US" altLang="en-US" sz="1900" dirty="0"/>
              <a:t> or 0.1714E</a:t>
            </a:r>
            <a:r>
              <a:rPr lang="en-US" altLang="en-US" sz="1900" baseline="30000" dirty="0"/>
              <a:t>-08</a:t>
            </a:r>
            <a:r>
              <a:rPr lang="en-US" altLang="en-US" sz="1900" dirty="0"/>
              <a:t> Btu/</a:t>
            </a:r>
            <a:r>
              <a:rPr lang="en-US" altLang="en-US" sz="1900" dirty="0" err="1"/>
              <a:t>hr</a:t>
            </a:r>
            <a:r>
              <a:rPr lang="en-US" altLang="en-US" sz="1900" dirty="0"/>
              <a:t> ft</a:t>
            </a:r>
            <a:r>
              <a:rPr lang="en-US" altLang="en-US" sz="1900" baseline="30000" dirty="0"/>
              <a:t>2 </a:t>
            </a:r>
            <a:r>
              <a:rPr lang="en-US" altLang="en-US" sz="1900" dirty="0"/>
              <a:t>R</a:t>
            </a:r>
            <a:r>
              <a:rPr lang="en-US" altLang="en-US" sz="1900" baseline="30000" dirty="0"/>
              <a:t>4 </a:t>
            </a:r>
            <a:endParaRPr lang="en-US" altLang="en-US" sz="1900" dirty="0"/>
          </a:p>
          <a:p>
            <a:pPr lvl="2" indent="-738188">
              <a:lnSpc>
                <a:spcPct val="110000"/>
              </a:lnSpc>
              <a:spcBef>
                <a:spcPts val="0"/>
              </a:spcBef>
              <a:buFontTx/>
              <a:buNone/>
            </a:pPr>
            <a:r>
              <a:rPr lang="en-US" altLang="en-US" sz="1900" dirty="0"/>
              <a:t>A</a:t>
            </a:r>
            <a:r>
              <a:rPr lang="en-US" altLang="en-US" sz="1900" baseline="-25000" dirty="0"/>
              <a:t>1</a:t>
            </a:r>
            <a:r>
              <a:rPr lang="en-US" altLang="en-US" sz="1900" dirty="0"/>
              <a:t> - surface area associated with surface 1</a:t>
            </a:r>
          </a:p>
          <a:p>
            <a:pPr lvl="2" indent="-738188">
              <a:lnSpc>
                <a:spcPct val="110000"/>
              </a:lnSpc>
              <a:spcBef>
                <a:spcPts val="0"/>
              </a:spcBef>
              <a:buFontTx/>
              <a:buNone/>
            </a:pPr>
            <a:r>
              <a:rPr lang="en-US" altLang="en-US" sz="1900" dirty="0">
                <a:latin typeface="Symbol" panose="05050102010706020507" pitchFamily="18" charset="2"/>
              </a:rPr>
              <a:t>e</a:t>
            </a:r>
            <a:r>
              <a:rPr lang="en-US" altLang="en-US" sz="1900" baseline="-25000" dirty="0"/>
              <a:t>1</a:t>
            </a:r>
            <a:r>
              <a:rPr lang="en-US" altLang="en-US" sz="1900" dirty="0"/>
              <a:t> - emissivity of surface 1</a:t>
            </a:r>
          </a:p>
          <a:p>
            <a:pPr lvl="2" indent="-738188">
              <a:lnSpc>
                <a:spcPct val="110000"/>
              </a:lnSpc>
              <a:spcBef>
                <a:spcPts val="0"/>
              </a:spcBef>
              <a:buFontTx/>
              <a:buNone/>
            </a:pPr>
            <a:r>
              <a:rPr lang="en-US" altLang="en-US" sz="1900" dirty="0"/>
              <a:t>B</a:t>
            </a:r>
            <a:r>
              <a:rPr lang="en-US" altLang="en-US" sz="1900" baseline="-25000" dirty="0"/>
              <a:t>12</a:t>
            </a:r>
            <a:r>
              <a:rPr lang="en-US" altLang="en-US" sz="1900" dirty="0"/>
              <a:t> - interchange factor from surface 1 to surface 2 (aka Script F)</a:t>
            </a:r>
          </a:p>
          <a:p>
            <a:pPr lvl="2" indent="-738188">
              <a:lnSpc>
                <a:spcPct val="110000"/>
              </a:lnSpc>
              <a:spcBef>
                <a:spcPts val="0"/>
              </a:spcBef>
              <a:buFontTx/>
              <a:buNone/>
            </a:pPr>
            <a:r>
              <a:rPr lang="en-US" altLang="en-US" sz="1900" dirty="0"/>
              <a:t>T</a:t>
            </a:r>
            <a:r>
              <a:rPr lang="en-US" altLang="en-US" sz="1900" baseline="-25000" dirty="0"/>
              <a:t>1</a:t>
            </a:r>
            <a:r>
              <a:rPr lang="en-US" altLang="en-US" sz="1900" dirty="0"/>
              <a:t> - temperature of surface 1 (in Absolute units K [C+273.15] or R [F+459.67] )</a:t>
            </a:r>
          </a:p>
          <a:p>
            <a:pPr lvl="2" indent="-738188">
              <a:lnSpc>
                <a:spcPct val="110000"/>
              </a:lnSpc>
              <a:spcBef>
                <a:spcPts val="0"/>
              </a:spcBef>
              <a:buNone/>
            </a:pPr>
            <a:r>
              <a:rPr lang="en-US" altLang="en-US" sz="1900" dirty="0"/>
              <a:t>T</a:t>
            </a:r>
            <a:r>
              <a:rPr lang="en-US" altLang="en-US" sz="1900" baseline="-25000" dirty="0"/>
              <a:t>2</a:t>
            </a:r>
            <a:r>
              <a:rPr lang="en-US" altLang="en-US" sz="1900" dirty="0"/>
              <a:t> - temperature of surface 2 (in Absolute units K [C+273.15] or R [F+459.67] )</a:t>
            </a:r>
          </a:p>
          <a:p>
            <a:pPr marL="0" indent="0">
              <a:lnSpc>
                <a:spcPct val="110000"/>
              </a:lnSpc>
              <a:spcBef>
                <a:spcPts val="0"/>
              </a:spcBef>
              <a:buNone/>
            </a:pPr>
            <a:endParaRPr lang="en-US" altLang="en-US" sz="600" i="1" dirty="0"/>
          </a:p>
          <a:p>
            <a:pPr marL="0" indent="0">
              <a:lnSpc>
                <a:spcPct val="110000"/>
              </a:lnSpc>
              <a:spcBef>
                <a:spcPts val="0"/>
              </a:spcBef>
              <a:buNone/>
            </a:pPr>
            <a:r>
              <a:rPr lang="en-US" altLang="en-US" sz="2600" i="1" dirty="0"/>
              <a:t>The geometric view factor is now replaced with an interchange factor (also called a Script F), which accounts for the Gray body nature of the surfaces in the Field of View</a:t>
            </a:r>
            <a:endParaRPr lang="en-US" altLang="en-US" sz="2600" dirty="0"/>
          </a:p>
        </p:txBody>
      </p:sp>
      <p:cxnSp>
        <p:nvCxnSpPr>
          <p:cNvPr id="6" name="Straight Connector 5">
            <a:extLst>
              <a:ext uri="{FF2B5EF4-FFF2-40B4-BE49-F238E27FC236}">
                <a16:creationId xmlns:a16="http://schemas.microsoft.com/office/drawing/2014/main" id="{CFD3F606-41A7-4CD4-8A76-66CEF9EE0DFF}"/>
              </a:ext>
            </a:extLst>
          </p:cNvPr>
          <p:cNvCxnSpPr>
            <a:cxnSpLocks/>
          </p:cNvCxnSpPr>
          <p:nvPr/>
        </p:nvCxnSpPr>
        <p:spPr>
          <a:xfrm>
            <a:off x="3810000" y="28956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8ED316-D295-4360-B812-A73314191E1D}"/>
              </a:ext>
            </a:extLst>
          </p:cNvPr>
          <p:cNvCxnSpPr>
            <a:cxnSpLocks/>
          </p:cNvCxnSpPr>
          <p:nvPr/>
        </p:nvCxnSpPr>
        <p:spPr>
          <a:xfrm>
            <a:off x="4800600" y="28956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612FC8-91DB-4483-897D-17A0134F0EF5}"/>
              </a:ext>
            </a:extLst>
          </p:cNvPr>
          <p:cNvCxnSpPr>
            <a:cxnSpLocks/>
          </p:cNvCxnSpPr>
          <p:nvPr/>
        </p:nvCxnSpPr>
        <p:spPr>
          <a:xfrm>
            <a:off x="3810000" y="2971800"/>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BEE869-07A1-472F-B86B-6B07BC02D284}"/>
              </a:ext>
            </a:extLst>
          </p:cNvPr>
          <p:cNvCxnSpPr>
            <a:cxnSpLocks/>
          </p:cNvCxnSpPr>
          <p:nvPr/>
        </p:nvCxnSpPr>
        <p:spPr>
          <a:xfrm>
            <a:off x="4343400" y="297180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B38510-B439-4D1F-848B-B5F1F471B15F}"/>
              </a:ext>
            </a:extLst>
          </p:cNvPr>
          <p:cNvCxnSpPr>
            <a:cxnSpLocks/>
          </p:cNvCxnSpPr>
          <p:nvPr/>
        </p:nvCxnSpPr>
        <p:spPr>
          <a:xfrm>
            <a:off x="4343400" y="313037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1CF6BA7-AFAE-42C6-92FF-D259BB6D923B}"/>
              </a:ext>
            </a:extLst>
          </p:cNvPr>
          <p:cNvSpPr txBox="1"/>
          <p:nvPr/>
        </p:nvSpPr>
        <p:spPr>
          <a:xfrm>
            <a:off x="4953000" y="2939534"/>
            <a:ext cx="4191000" cy="369332"/>
          </a:xfrm>
          <a:prstGeom prst="rect">
            <a:avLst/>
          </a:prstGeom>
          <a:noFill/>
        </p:spPr>
        <p:txBody>
          <a:bodyPr wrap="square" rtlCol="0">
            <a:spAutoFit/>
          </a:bodyPr>
          <a:lstStyle/>
          <a:p>
            <a:r>
              <a:rPr lang="en-US" i="1" dirty="0" err="1">
                <a:latin typeface="Symbol" panose="05050102010706020507" pitchFamily="18" charset="2"/>
              </a:rPr>
              <a:t>e</a:t>
            </a:r>
            <a:r>
              <a:rPr lang="en-US" i="1" baseline="-25000" dirty="0" err="1"/>
              <a:t>i</a:t>
            </a:r>
            <a:r>
              <a:rPr lang="en-US" i="1" baseline="-25000" dirty="0"/>
              <a:t> </a:t>
            </a:r>
            <a:r>
              <a:rPr lang="en-US" i="1" dirty="0"/>
              <a:t>A</a:t>
            </a:r>
            <a:r>
              <a:rPr lang="en-US" i="1" baseline="-25000" dirty="0"/>
              <a:t>i </a:t>
            </a:r>
            <a:r>
              <a:rPr lang="en-US" i="1" dirty="0"/>
              <a:t>B</a:t>
            </a:r>
            <a:r>
              <a:rPr lang="en-US" i="1" baseline="-25000" dirty="0"/>
              <a:t>ij</a:t>
            </a:r>
            <a:r>
              <a:rPr lang="en-US" i="1" dirty="0"/>
              <a:t> often referred to as a Radk or GR</a:t>
            </a:r>
            <a:endParaRPr lang="en-US" i="1" baseline="-25000" dirty="0"/>
          </a:p>
        </p:txBody>
      </p:sp>
      <p:sp>
        <p:nvSpPr>
          <p:cNvPr id="11" name="Slide Number Placeholder 1">
            <a:extLst>
              <a:ext uri="{FF2B5EF4-FFF2-40B4-BE49-F238E27FC236}">
                <a16:creationId xmlns:a16="http://schemas.microsoft.com/office/drawing/2014/main" id="{234EDD1F-29BD-4376-A9F4-4424A1A3093E}"/>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54</a:t>
            </a:fld>
            <a:endParaRPr lang="en-US" altLang="en-US" sz="1200" dirty="0"/>
          </a:p>
        </p:txBody>
      </p:sp>
    </p:spTree>
    <p:extLst>
      <p:ext uri="{BB962C8B-B14F-4D97-AF65-F5344CB8AC3E}">
        <p14:creationId xmlns:p14="http://schemas.microsoft.com/office/powerpoint/2010/main" val="2688222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BB47-B2C6-466C-85FF-AD073579EF67}"/>
              </a:ext>
            </a:extLst>
          </p:cNvPr>
          <p:cNvSpPr>
            <a:spLocks noGrp="1"/>
          </p:cNvSpPr>
          <p:nvPr>
            <p:ph type="title"/>
          </p:nvPr>
        </p:nvSpPr>
        <p:spPr>
          <a:xfrm>
            <a:off x="1074420" y="71756"/>
            <a:ext cx="7155180" cy="890479"/>
          </a:xfrm>
        </p:spPr>
        <p:txBody>
          <a:bodyPr/>
          <a:lstStyle/>
          <a:p>
            <a:r>
              <a:rPr lang="en-US" dirty="0"/>
              <a:t>Radiation Heat Transfer – Gray Body</a:t>
            </a:r>
          </a:p>
        </p:txBody>
      </p:sp>
      <p:sp>
        <p:nvSpPr>
          <p:cNvPr id="3" name="Content Placeholder 2">
            <a:extLst>
              <a:ext uri="{FF2B5EF4-FFF2-40B4-BE49-F238E27FC236}">
                <a16:creationId xmlns:a16="http://schemas.microsoft.com/office/drawing/2014/main" id="{4A1E943A-9F92-4E00-9F4D-870EB7EBEAFE}"/>
              </a:ext>
            </a:extLst>
          </p:cNvPr>
          <p:cNvSpPr>
            <a:spLocks noGrp="1"/>
          </p:cNvSpPr>
          <p:nvPr>
            <p:ph idx="1"/>
          </p:nvPr>
        </p:nvSpPr>
        <p:spPr>
          <a:xfrm>
            <a:off x="381000" y="1066800"/>
            <a:ext cx="8397240" cy="5410200"/>
          </a:xfrm>
        </p:spPr>
        <p:txBody>
          <a:bodyPr>
            <a:normAutofit/>
          </a:bodyPr>
          <a:lstStyle/>
          <a:p>
            <a:pPr marL="0" indent="0">
              <a:lnSpc>
                <a:spcPct val="110000"/>
              </a:lnSpc>
              <a:spcBef>
                <a:spcPts val="0"/>
              </a:spcBef>
              <a:buNone/>
            </a:pPr>
            <a:r>
              <a:rPr lang="en-US" altLang="en-US" dirty="0"/>
              <a:t>Consider a perfect cube, with the bottom having an </a:t>
            </a:r>
            <a:r>
              <a:rPr lang="en-US" altLang="en-US" dirty="0">
                <a:latin typeface="Symbol" panose="05050102010706020507" pitchFamily="18" charset="2"/>
              </a:rPr>
              <a:t>e</a:t>
            </a:r>
            <a:r>
              <a:rPr lang="en-US" altLang="en-US" dirty="0"/>
              <a:t> of 0.9, the sides having an </a:t>
            </a:r>
            <a:r>
              <a:rPr lang="en-US" altLang="en-US" dirty="0">
                <a:latin typeface="Symbol" panose="05050102010706020507" pitchFamily="18" charset="2"/>
              </a:rPr>
              <a:t>e</a:t>
            </a:r>
            <a:r>
              <a:rPr lang="en-US" altLang="en-US" dirty="0"/>
              <a:t> of 0.1 and the top being open to deep space.</a:t>
            </a:r>
          </a:p>
          <a:p>
            <a:pPr marL="0" indent="0">
              <a:lnSpc>
                <a:spcPct val="110000"/>
              </a:lnSpc>
              <a:spcBef>
                <a:spcPts val="0"/>
              </a:spcBef>
              <a:buNone/>
            </a:pPr>
            <a:r>
              <a:rPr lang="en-US" altLang="en-US" dirty="0"/>
              <a:t>The view factor from any one side to any other in a cube has a closed form solution of 0.2. </a:t>
            </a:r>
          </a:p>
          <a:p>
            <a:pPr marL="0" indent="0">
              <a:lnSpc>
                <a:spcPct val="110000"/>
              </a:lnSpc>
              <a:spcBef>
                <a:spcPts val="0"/>
              </a:spcBef>
              <a:buNone/>
            </a:pPr>
            <a:endParaRPr lang="en-US" altLang="en-US" sz="800" dirty="0"/>
          </a:p>
          <a:p>
            <a:pPr marL="0" indent="0">
              <a:lnSpc>
                <a:spcPct val="110000"/>
              </a:lnSpc>
              <a:spcBef>
                <a:spcPts val="0"/>
              </a:spcBef>
              <a:buNone/>
            </a:pPr>
            <a:r>
              <a:rPr lang="en-US" altLang="en-US" sz="2000" b="1" dirty="0"/>
              <a:t>Start with 0.9*0.2 to Node 2 from Node 1 = 0.18</a:t>
            </a:r>
          </a:p>
          <a:p>
            <a:pPr marL="0" indent="0">
              <a:lnSpc>
                <a:spcPct val="110000"/>
              </a:lnSpc>
              <a:spcBef>
                <a:spcPts val="0"/>
              </a:spcBef>
              <a:buNone/>
            </a:pPr>
            <a:r>
              <a:rPr lang="en-US" altLang="en-US" sz="2000" dirty="0"/>
              <a:t>Of the 0.18, 0.1 gets absorbed by node 2, 0.162 gets reflected from 2</a:t>
            </a:r>
          </a:p>
          <a:p>
            <a:pPr marL="0" indent="0">
              <a:lnSpc>
                <a:spcPct val="110000"/>
              </a:lnSpc>
              <a:spcBef>
                <a:spcPts val="0"/>
              </a:spcBef>
              <a:buNone/>
            </a:pPr>
            <a:r>
              <a:rPr lang="en-US" altLang="en-US" sz="2000" dirty="0"/>
              <a:t>Of the 0.162 that gets reflected:</a:t>
            </a:r>
          </a:p>
          <a:p>
            <a:pPr marL="0" indent="0">
              <a:lnSpc>
                <a:spcPct val="110000"/>
              </a:lnSpc>
              <a:spcBef>
                <a:spcPts val="0"/>
              </a:spcBef>
              <a:buNone/>
            </a:pPr>
            <a:r>
              <a:rPr lang="en-US" altLang="en-US" sz="2000" dirty="0"/>
              <a:t>  0.162*0.2*1 goes to space</a:t>
            </a:r>
          </a:p>
          <a:p>
            <a:pPr marL="0" indent="0">
              <a:lnSpc>
                <a:spcPct val="110000"/>
              </a:lnSpc>
              <a:spcBef>
                <a:spcPts val="0"/>
              </a:spcBef>
              <a:buNone/>
            </a:pPr>
            <a:r>
              <a:rPr lang="en-US" altLang="en-US" sz="2000" dirty="0"/>
              <a:t>  0.162*0.2*0.9 gets absorbed by 1, 0.162*0.2*0.1 is reflected by 1 …</a:t>
            </a:r>
          </a:p>
          <a:p>
            <a:pPr marL="0" indent="0">
              <a:lnSpc>
                <a:spcPct val="110000"/>
              </a:lnSpc>
              <a:spcBef>
                <a:spcPts val="0"/>
              </a:spcBef>
              <a:buNone/>
            </a:pPr>
            <a:r>
              <a:rPr lang="en-US" altLang="en-US" sz="2000" dirty="0"/>
              <a:t>  0.162*0.2*0.1 gets absorbed by 3, 0.162*0.2*0.9 is reflected by 3 …</a:t>
            </a:r>
          </a:p>
          <a:p>
            <a:pPr marL="0" indent="0">
              <a:lnSpc>
                <a:spcPct val="110000"/>
              </a:lnSpc>
              <a:spcBef>
                <a:spcPts val="0"/>
              </a:spcBef>
              <a:buNone/>
            </a:pPr>
            <a:r>
              <a:rPr lang="en-US" altLang="en-US" sz="2000" dirty="0"/>
              <a:t>  0.162*0.2*0.1 gets absorbed by 4, 0.162*0.2*0.9 is reflected by 4 …</a:t>
            </a:r>
          </a:p>
          <a:p>
            <a:pPr marL="0" indent="0">
              <a:lnSpc>
                <a:spcPct val="110000"/>
              </a:lnSpc>
              <a:spcBef>
                <a:spcPts val="0"/>
              </a:spcBef>
              <a:buNone/>
            </a:pPr>
            <a:r>
              <a:rPr lang="en-US" altLang="en-US" sz="2000" dirty="0"/>
              <a:t>  0.162*0.2*0.1 gets absorbed by 5, 0.162*0.2*0.9 is reflected by 5 …</a:t>
            </a:r>
          </a:p>
          <a:p>
            <a:pPr marL="0" indent="0">
              <a:lnSpc>
                <a:spcPct val="110000"/>
              </a:lnSpc>
              <a:spcBef>
                <a:spcPts val="0"/>
              </a:spcBef>
              <a:buNone/>
            </a:pPr>
            <a:endParaRPr lang="en-US" altLang="en-US" sz="800" dirty="0"/>
          </a:p>
          <a:p>
            <a:pPr marL="0" indent="0">
              <a:lnSpc>
                <a:spcPct val="110000"/>
              </a:lnSpc>
              <a:spcBef>
                <a:spcPts val="0"/>
              </a:spcBef>
              <a:buNone/>
            </a:pPr>
            <a:r>
              <a:rPr lang="en-US" altLang="en-US" sz="2000" dirty="0"/>
              <a:t>As can be seen, the book-keeping to handle reflected energy to generate the interchange factor quickly becomes unwieldy without computer aid…</a:t>
            </a:r>
          </a:p>
        </p:txBody>
      </p:sp>
      <p:sp>
        <p:nvSpPr>
          <p:cNvPr id="6" name="Slide Number Placeholder 1">
            <a:extLst>
              <a:ext uri="{FF2B5EF4-FFF2-40B4-BE49-F238E27FC236}">
                <a16:creationId xmlns:a16="http://schemas.microsoft.com/office/drawing/2014/main" id="{26D3A05E-24FE-4FA5-BA7A-30F3B0F53C2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55</a:t>
            </a:fld>
            <a:endParaRPr lang="en-US" altLang="en-US" sz="1200" dirty="0"/>
          </a:p>
        </p:txBody>
      </p:sp>
    </p:spTree>
    <p:extLst>
      <p:ext uri="{BB962C8B-B14F-4D97-AF65-F5344CB8AC3E}">
        <p14:creationId xmlns:p14="http://schemas.microsoft.com/office/powerpoint/2010/main" val="307917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7563-CFE6-4725-97B9-D30290B4A00B}"/>
              </a:ext>
            </a:extLst>
          </p:cNvPr>
          <p:cNvSpPr>
            <a:spLocks noGrp="1"/>
          </p:cNvSpPr>
          <p:nvPr>
            <p:ph type="title"/>
          </p:nvPr>
        </p:nvSpPr>
        <p:spPr>
          <a:xfrm>
            <a:off x="1074420" y="71756"/>
            <a:ext cx="7272138" cy="890479"/>
          </a:xfrm>
        </p:spPr>
        <p:txBody>
          <a:bodyPr/>
          <a:lstStyle/>
          <a:p>
            <a:r>
              <a:rPr lang="en-US" dirty="0"/>
              <a:t>Determining the View/Interchange Factor</a:t>
            </a:r>
          </a:p>
        </p:txBody>
      </p:sp>
      <p:sp>
        <p:nvSpPr>
          <p:cNvPr id="5" name="Content Placeholder 4">
            <a:extLst>
              <a:ext uri="{FF2B5EF4-FFF2-40B4-BE49-F238E27FC236}">
                <a16:creationId xmlns:a16="http://schemas.microsoft.com/office/drawing/2014/main" id="{C46FF824-47A2-43D8-B6D7-0C3B44269D4B}"/>
              </a:ext>
            </a:extLst>
          </p:cNvPr>
          <p:cNvSpPr>
            <a:spLocks noGrp="1"/>
          </p:cNvSpPr>
          <p:nvPr>
            <p:ph idx="1"/>
          </p:nvPr>
        </p:nvSpPr>
        <p:spPr>
          <a:xfrm>
            <a:off x="228600" y="1154098"/>
            <a:ext cx="8686800" cy="5162882"/>
          </a:xfrm>
        </p:spPr>
        <p:txBody>
          <a:bodyPr>
            <a:normAutofit fontScale="92500" lnSpcReduction="20000"/>
          </a:bodyPr>
          <a:lstStyle/>
          <a:p>
            <a:r>
              <a:rPr lang="en-US" dirty="0"/>
              <a:t>The radiation interchange between surfaces is determined by the geometry of the surfaces, their orientation with respect to each other, and their thermo-optical properties</a:t>
            </a:r>
          </a:p>
          <a:p>
            <a:pPr lvl="1"/>
            <a:r>
              <a:rPr lang="en-US" dirty="0"/>
              <a:t>View factors between these surfaces must be determined (this is needed in both heat transfer and applied optics)</a:t>
            </a:r>
          </a:p>
          <a:p>
            <a:pPr lvl="1"/>
            <a:r>
              <a:rPr lang="en-US" dirty="0"/>
              <a:t>Although some materials have directional or spectral properties of reflection, some approaches only handle diffuse surfaces</a:t>
            </a:r>
          </a:p>
          <a:p>
            <a:pPr lvl="1"/>
            <a:r>
              <a:rPr lang="en-US" dirty="0"/>
              <a:t>A diffuse configuration factor is the fraction of uniform diffuse energy leaving a surface that reaches another surface</a:t>
            </a:r>
          </a:p>
          <a:p>
            <a:r>
              <a:rPr lang="en-US" dirty="0"/>
              <a:t>There are several methods for calculating view/interchange factors:</a:t>
            </a:r>
          </a:p>
          <a:p>
            <a:pPr lvl="1"/>
            <a:r>
              <a:rPr lang="en-US" dirty="0"/>
              <a:t>Nusselt unit sphere</a:t>
            </a:r>
          </a:p>
          <a:p>
            <a:pPr lvl="1"/>
            <a:r>
              <a:rPr lang="en-US" dirty="0"/>
              <a:t>Hemicube</a:t>
            </a:r>
          </a:p>
          <a:p>
            <a:pPr lvl="1"/>
            <a:r>
              <a:rPr lang="en-US" dirty="0"/>
              <a:t>Direct integration</a:t>
            </a:r>
          </a:p>
          <a:p>
            <a:pPr lvl="1"/>
            <a:r>
              <a:rPr lang="en-US" dirty="0"/>
              <a:t>Monte Carlo Ray Tracing </a:t>
            </a:r>
            <a:r>
              <a:rPr lang="en-US" sz="2200" dirty="0"/>
              <a:t>(Discussed in the Thermal Analysis Section)</a:t>
            </a:r>
            <a:endParaRPr lang="en-US" dirty="0"/>
          </a:p>
          <a:p>
            <a:r>
              <a:rPr lang="en-US" dirty="0"/>
              <a:t>Hand calculations may be suitable for simple geometries, but more complex interactions often require computer algorithms</a:t>
            </a:r>
          </a:p>
        </p:txBody>
      </p:sp>
      <p:sp>
        <p:nvSpPr>
          <p:cNvPr id="6" name="Slide Number Placeholder 1">
            <a:extLst>
              <a:ext uri="{FF2B5EF4-FFF2-40B4-BE49-F238E27FC236}">
                <a16:creationId xmlns:a16="http://schemas.microsoft.com/office/drawing/2014/main" id="{B5CF90C7-FE52-437A-AD11-C06A0A3B9514}"/>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56</a:t>
            </a:fld>
            <a:endParaRPr lang="en-US" altLang="en-US" sz="1200" dirty="0"/>
          </a:p>
        </p:txBody>
      </p:sp>
    </p:spTree>
    <p:extLst>
      <p:ext uri="{BB962C8B-B14F-4D97-AF65-F5344CB8AC3E}">
        <p14:creationId xmlns:p14="http://schemas.microsoft.com/office/powerpoint/2010/main" val="1585928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1405-F54F-40CF-8D2D-F735C0461980}"/>
              </a:ext>
            </a:extLst>
          </p:cNvPr>
          <p:cNvSpPr>
            <a:spLocks noGrp="1"/>
          </p:cNvSpPr>
          <p:nvPr>
            <p:ph type="title"/>
          </p:nvPr>
        </p:nvSpPr>
        <p:spPr>
          <a:xfrm>
            <a:off x="1074420" y="71756"/>
            <a:ext cx="7155180" cy="890479"/>
          </a:xfrm>
        </p:spPr>
        <p:txBody>
          <a:bodyPr/>
          <a:lstStyle/>
          <a:p>
            <a:r>
              <a:rPr lang="en-US" dirty="0"/>
              <a:t>Computing View Factors</a:t>
            </a:r>
          </a:p>
        </p:txBody>
      </p:sp>
      <p:sp>
        <p:nvSpPr>
          <p:cNvPr id="3" name="Content Placeholder 2">
            <a:extLst>
              <a:ext uri="{FF2B5EF4-FFF2-40B4-BE49-F238E27FC236}">
                <a16:creationId xmlns:a16="http://schemas.microsoft.com/office/drawing/2014/main" id="{07DB9D57-BC55-4028-AD84-F29B5728F4F0}"/>
              </a:ext>
            </a:extLst>
          </p:cNvPr>
          <p:cNvSpPr>
            <a:spLocks noGrp="1"/>
          </p:cNvSpPr>
          <p:nvPr>
            <p:ph idx="1"/>
          </p:nvPr>
        </p:nvSpPr>
        <p:spPr>
          <a:xfrm>
            <a:off x="152400" y="1142999"/>
            <a:ext cx="5252985" cy="5195455"/>
          </a:xfrm>
        </p:spPr>
        <p:txBody>
          <a:bodyPr>
            <a:noAutofit/>
          </a:bodyPr>
          <a:lstStyle/>
          <a:p>
            <a:pPr>
              <a:spcBef>
                <a:spcPts val="0"/>
              </a:spcBef>
            </a:pPr>
            <a:r>
              <a:rPr lang="en-US" sz="1900" dirty="0"/>
              <a:t>For those that love doing integrals, the formulas for radiation view factors for some simple geometries can be derived.</a:t>
            </a:r>
          </a:p>
          <a:p>
            <a:pPr>
              <a:spcBef>
                <a:spcPts val="0"/>
              </a:spcBef>
            </a:pPr>
            <a:r>
              <a:rPr lang="en-US" sz="1900" dirty="0"/>
              <a:t>Some of these calculations have been tabulated in several references on heat transfer (e.g. Holman, 1986) or the NACA handbook. They range from ~zero (e.g. two small bodies spaced very far apart) to 1 (e.g. one body is enclosed by the other)</a:t>
            </a:r>
          </a:p>
          <a:p>
            <a:pPr>
              <a:spcBef>
                <a:spcPts val="0"/>
              </a:spcBef>
            </a:pPr>
            <a:r>
              <a:rPr lang="en-US" sz="1900" dirty="0"/>
              <a:t>These calculations are possible for simple geometries, but the typical satellite has many surfaces that interact “radiatively”</a:t>
            </a:r>
          </a:p>
          <a:p>
            <a:pPr>
              <a:spcBef>
                <a:spcPts val="0"/>
              </a:spcBef>
            </a:pPr>
            <a:r>
              <a:rPr lang="en-US" sz="1900" dirty="0"/>
              <a:t>Thermal software platforms are used to generate radiation views to space and between the many satellite surfaces. A typical satellite geometry model has 5000-20000 surfaces with calculated radiation view factors numbering in the 100s of thousands into the millions</a:t>
            </a:r>
          </a:p>
        </p:txBody>
      </p:sp>
      <p:pic>
        <p:nvPicPr>
          <p:cNvPr id="6" name="Picture 5">
            <a:extLst>
              <a:ext uri="{FF2B5EF4-FFF2-40B4-BE49-F238E27FC236}">
                <a16:creationId xmlns:a16="http://schemas.microsoft.com/office/drawing/2014/main" id="{6F574E91-912F-47AF-B4F5-F43BCA913172}"/>
              </a:ext>
            </a:extLst>
          </p:cNvPr>
          <p:cNvPicPr>
            <a:picLocks noChangeAspect="1"/>
          </p:cNvPicPr>
          <p:nvPr/>
        </p:nvPicPr>
        <p:blipFill>
          <a:blip r:embed="rId2"/>
          <a:stretch>
            <a:fillRect/>
          </a:stretch>
        </p:blipFill>
        <p:spPr>
          <a:xfrm>
            <a:off x="5405385" y="1330036"/>
            <a:ext cx="3580707" cy="2185555"/>
          </a:xfrm>
          <a:prstGeom prst="rect">
            <a:avLst/>
          </a:prstGeom>
        </p:spPr>
      </p:pic>
      <p:pic>
        <p:nvPicPr>
          <p:cNvPr id="7" name="Picture 6">
            <a:extLst>
              <a:ext uri="{FF2B5EF4-FFF2-40B4-BE49-F238E27FC236}">
                <a16:creationId xmlns:a16="http://schemas.microsoft.com/office/drawing/2014/main" id="{1AA90FD1-4540-419B-AB0A-34FA3CF13BE0}"/>
              </a:ext>
            </a:extLst>
          </p:cNvPr>
          <p:cNvPicPr>
            <a:picLocks noChangeAspect="1"/>
          </p:cNvPicPr>
          <p:nvPr/>
        </p:nvPicPr>
        <p:blipFill>
          <a:blip r:embed="rId3"/>
          <a:stretch>
            <a:fillRect/>
          </a:stretch>
        </p:blipFill>
        <p:spPr>
          <a:xfrm>
            <a:off x="5334000" y="3718833"/>
            <a:ext cx="3652092" cy="2634059"/>
          </a:xfrm>
          <a:prstGeom prst="rect">
            <a:avLst/>
          </a:prstGeom>
        </p:spPr>
      </p:pic>
      <p:sp>
        <p:nvSpPr>
          <p:cNvPr id="8" name="Slide Number Placeholder 1">
            <a:extLst>
              <a:ext uri="{FF2B5EF4-FFF2-40B4-BE49-F238E27FC236}">
                <a16:creationId xmlns:a16="http://schemas.microsoft.com/office/drawing/2014/main" id="{10CC1A66-934A-4AC6-AE5B-88CFDC7D08B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57</a:t>
            </a:fld>
            <a:endParaRPr lang="en-US" altLang="en-US" sz="1200" dirty="0"/>
          </a:p>
        </p:txBody>
      </p:sp>
    </p:spTree>
    <p:extLst>
      <p:ext uri="{BB962C8B-B14F-4D97-AF65-F5344CB8AC3E}">
        <p14:creationId xmlns:p14="http://schemas.microsoft.com/office/powerpoint/2010/main" val="375734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E9B1-E346-4B36-A756-2FA88046B5ED}"/>
              </a:ext>
            </a:extLst>
          </p:cNvPr>
          <p:cNvSpPr>
            <a:spLocks noGrp="1"/>
          </p:cNvSpPr>
          <p:nvPr>
            <p:ph type="title"/>
          </p:nvPr>
        </p:nvSpPr>
        <p:spPr/>
        <p:txBody>
          <a:bodyPr/>
          <a:lstStyle/>
          <a:p>
            <a:r>
              <a:rPr lang="en-US" dirty="0"/>
              <a:t>Computing View Factors</a:t>
            </a:r>
          </a:p>
        </p:txBody>
      </p:sp>
      <p:pic>
        <p:nvPicPr>
          <p:cNvPr id="6" name="Picture 5">
            <a:extLst>
              <a:ext uri="{FF2B5EF4-FFF2-40B4-BE49-F238E27FC236}">
                <a16:creationId xmlns:a16="http://schemas.microsoft.com/office/drawing/2014/main" id="{006EC7BD-54AF-432E-B492-E9BCD8561F9D}"/>
              </a:ext>
            </a:extLst>
          </p:cNvPr>
          <p:cNvPicPr>
            <a:picLocks noChangeAspect="1"/>
          </p:cNvPicPr>
          <p:nvPr/>
        </p:nvPicPr>
        <p:blipFill>
          <a:blip r:embed="rId2"/>
          <a:stretch>
            <a:fillRect/>
          </a:stretch>
        </p:blipFill>
        <p:spPr>
          <a:xfrm>
            <a:off x="609600" y="1143000"/>
            <a:ext cx="7848600" cy="5218972"/>
          </a:xfrm>
          <a:prstGeom prst="rect">
            <a:avLst/>
          </a:prstGeom>
        </p:spPr>
      </p:pic>
      <p:sp>
        <p:nvSpPr>
          <p:cNvPr id="7" name="Slide Number Placeholder 1">
            <a:extLst>
              <a:ext uri="{FF2B5EF4-FFF2-40B4-BE49-F238E27FC236}">
                <a16:creationId xmlns:a16="http://schemas.microsoft.com/office/drawing/2014/main" id="{E17AFDDC-9C68-4089-ABA6-6A757E55177F}"/>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58</a:t>
            </a:fld>
            <a:endParaRPr lang="en-US" altLang="en-US" sz="1200" dirty="0"/>
          </a:p>
        </p:txBody>
      </p:sp>
    </p:spTree>
    <p:extLst>
      <p:ext uri="{BB962C8B-B14F-4D97-AF65-F5344CB8AC3E}">
        <p14:creationId xmlns:p14="http://schemas.microsoft.com/office/powerpoint/2010/main" val="3325431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CEF365-B58A-44E2-8735-93EB1298DA43}"/>
              </a:ext>
            </a:extLst>
          </p:cNvPr>
          <p:cNvPicPr>
            <a:picLocks noChangeAspect="1"/>
          </p:cNvPicPr>
          <p:nvPr/>
        </p:nvPicPr>
        <p:blipFill>
          <a:blip r:embed="rId2"/>
          <a:stretch>
            <a:fillRect/>
          </a:stretch>
        </p:blipFill>
        <p:spPr>
          <a:xfrm>
            <a:off x="3609189" y="2157847"/>
            <a:ext cx="5393922" cy="3913905"/>
          </a:xfrm>
          <a:prstGeom prst="rect">
            <a:avLst/>
          </a:prstGeom>
        </p:spPr>
      </p:pic>
      <p:sp>
        <p:nvSpPr>
          <p:cNvPr id="2" name="Title 1">
            <a:extLst>
              <a:ext uri="{FF2B5EF4-FFF2-40B4-BE49-F238E27FC236}">
                <a16:creationId xmlns:a16="http://schemas.microsoft.com/office/drawing/2014/main" id="{E5F77563-CFE6-4725-97B9-D30290B4A00B}"/>
              </a:ext>
            </a:extLst>
          </p:cNvPr>
          <p:cNvSpPr>
            <a:spLocks noGrp="1"/>
          </p:cNvSpPr>
          <p:nvPr>
            <p:ph type="title"/>
          </p:nvPr>
        </p:nvSpPr>
        <p:spPr>
          <a:xfrm>
            <a:off x="1074420" y="71756"/>
            <a:ext cx="7155180" cy="890479"/>
          </a:xfrm>
        </p:spPr>
        <p:txBody>
          <a:bodyPr/>
          <a:lstStyle/>
          <a:p>
            <a:r>
              <a:rPr lang="en-US" dirty="0"/>
              <a:t>Spectral Dependence of </a:t>
            </a:r>
            <a:r>
              <a:rPr lang="en-US" dirty="0" err="1"/>
              <a:t>ThermoOptical</a:t>
            </a:r>
            <a:r>
              <a:rPr lang="en-US" dirty="0"/>
              <a:t> Properties</a:t>
            </a:r>
          </a:p>
        </p:txBody>
      </p:sp>
      <p:sp>
        <p:nvSpPr>
          <p:cNvPr id="5" name="Content Placeholder 4">
            <a:extLst>
              <a:ext uri="{FF2B5EF4-FFF2-40B4-BE49-F238E27FC236}">
                <a16:creationId xmlns:a16="http://schemas.microsoft.com/office/drawing/2014/main" id="{C46FF824-47A2-43D8-B6D7-0C3B44269D4B}"/>
              </a:ext>
            </a:extLst>
          </p:cNvPr>
          <p:cNvSpPr>
            <a:spLocks noGrp="1"/>
          </p:cNvSpPr>
          <p:nvPr>
            <p:ph idx="1"/>
          </p:nvPr>
        </p:nvSpPr>
        <p:spPr>
          <a:xfrm>
            <a:off x="76200" y="1154098"/>
            <a:ext cx="8839200" cy="5162882"/>
          </a:xfrm>
        </p:spPr>
        <p:txBody>
          <a:bodyPr>
            <a:normAutofit/>
          </a:bodyPr>
          <a:lstStyle/>
          <a:p>
            <a:r>
              <a:rPr lang="en-US" sz="2000" dirty="0"/>
              <a:t>As discussed earlier, there are two main external sources of heating on a spacecraft: Solar (incl Albedo) and IR (Planet and Spacecraft Surface radiation)</a:t>
            </a:r>
          </a:p>
        </p:txBody>
      </p:sp>
      <p:sp>
        <p:nvSpPr>
          <p:cNvPr id="6" name="Content Placeholder 4">
            <a:extLst>
              <a:ext uri="{FF2B5EF4-FFF2-40B4-BE49-F238E27FC236}">
                <a16:creationId xmlns:a16="http://schemas.microsoft.com/office/drawing/2014/main" id="{6360ACE9-EC50-4A82-BD59-026FC26F0DDE}"/>
              </a:ext>
            </a:extLst>
          </p:cNvPr>
          <p:cNvSpPr txBox="1">
            <a:spLocks/>
          </p:cNvSpPr>
          <p:nvPr/>
        </p:nvSpPr>
        <p:spPr bwMode="auto">
          <a:xfrm>
            <a:off x="85824" y="1828800"/>
            <a:ext cx="3530341" cy="44881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lnSpc>
                <a:spcPct val="110000"/>
              </a:lnSpc>
              <a:spcBef>
                <a:spcPts val="0"/>
              </a:spcBef>
            </a:pPr>
            <a:r>
              <a:rPr lang="en-US" sz="2000" kern="0" dirty="0"/>
              <a:t>Plotting the Spectral Irradiance for varying temperatures shows the differences in the radiation wavelengths for solar heating vs. IR heating</a:t>
            </a:r>
          </a:p>
          <a:p>
            <a:pPr defTabSz="914400">
              <a:lnSpc>
                <a:spcPct val="110000"/>
              </a:lnSpc>
              <a:spcBef>
                <a:spcPts val="0"/>
              </a:spcBef>
            </a:pPr>
            <a:r>
              <a:rPr lang="en-US" sz="2000" kern="0" dirty="0"/>
              <a:t>This is important considering that absorptivity is also wavelength dependent</a:t>
            </a:r>
          </a:p>
          <a:p>
            <a:pPr defTabSz="914400">
              <a:lnSpc>
                <a:spcPct val="110000"/>
              </a:lnSpc>
              <a:spcBef>
                <a:spcPts val="0"/>
              </a:spcBef>
            </a:pPr>
            <a:r>
              <a:rPr lang="en-US" sz="2000" kern="0" dirty="0"/>
              <a:t>Essentially, the properties can be banded into the IR </a:t>
            </a:r>
            <a:r>
              <a:rPr lang="en-US" sz="2000" kern="0" dirty="0">
                <a:latin typeface="Symbol" panose="05050102010706020507" pitchFamily="18" charset="2"/>
              </a:rPr>
              <a:t>a, t, r</a:t>
            </a:r>
            <a:r>
              <a:rPr lang="en-US" sz="2000" kern="0" dirty="0"/>
              <a:t> and the Solar </a:t>
            </a:r>
            <a:r>
              <a:rPr lang="en-US" sz="2000" kern="0" dirty="0">
                <a:latin typeface="Symbol" panose="05050102010706020507" pitchFamily="18" charset="2"/>
              </a:rPr>
              <a:t>a, t, r</a:t>
            </a:r>
          </a:p>
          <a:p>
            <a:pPr defTabSz="914400">
              <a:lnSpc>
                <a:spcPct val="110000"/>
              </a:lnSpc>
              <a:spcBef>
                <a:spcPts val="0"/>
              </a:spcBef>
            </a:pPr>
            <a:r>
              <a:rPr lang="en-US" sz="2000" kern="0" dirty="0"/>
              <a:t>For thermal equilibrium,       </a:t>
            </a:r>
            <a:r>
              <a:rPr lang="en-US" sz="2000" kern="0" dirty="0">
                <a:latin typeface="Symbol" panose="05050102010706020507" pitchFamily="18" charset="2"/>
              </a:rPr>
              <a:t> e = a</a:t>
            </a:r>
          </a:p>
        </p:txBody>
      </p:sp>
      <p:sp>
        <p:nvSpPr>
          <p:cNvPr id="8" name="Content Placeholder 4">
            <a:extLst>
              <a:ext uri="{FF2B5EF4-FFF2-40B4-BE49-F238E27FC236}">
                <a16:creationId xmlns:a16="http://schemas.microsoft.com/office/drawing/2014/main" id="{64CD1E18-9DFE-4E33-A054-6A503E346015}"/>
              </a:ext>
            </a:extLst>
          </p:cNvPr>
          <p:cNvSpPr txBox="1">
            <a:spLocks/>
          </p:cNvSpPr>
          <p:nvPr/>
        </p:nvSpPr>
        <p:spPr bwMode="auto">
          <a:xfrm>
            <a:off x="6248400" y="2724751"/>
            <a:ext cx="2209799" cy="1139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spcBef>
                <a:spcPts val="0"/>
              </a:spcBef>
              <a:buNone/>
            </a:pPr>
            <a:r>
              <a:rPr lang="en-US" sz="2000" kern="0" dirty="0"/>
              <a:t>UV: 0 – 0.38 um</a:t>
            </a:r>
          </a:p>
          <a:p>
            <a:pPr marL="0" indent="0" defTabSz="914400">
              <a:spcBef>
                <a:spcPts val="0"/>
              </a:spcBef>
              <a:buNone/>
            </a:pPr>
            <a:r>
              <a:rPr lang="en-US" sz="2000" kern="0" dirty="0"/>
              <a:t>Vis:0.38-0.7 um</a:t>
            </a:r>
          </a:p>
          <a:p>
            <a:pPr marL="0" indent="0" defTabSz="914400">
              <a:spcBef>
                <a:spcPts val="0"/>
              </a:spcBef>
              <a:buNone/>
            </a:pPr>
            <a:r>
              <a:rPr lang="en-US" sz="2000" kern="0" dirty="0"/>
              <a:t>IR: 0.7 to 1000 um</a:t>
            </a:r>
            <a:endParaRPr lang="en-US" sz="2000" kern="0" dirty="0">
              <a:latin typeface="Symbol" panose="05050102010706020507" pitchFamily="18" charset="2"/>
            </a:endParaRPr>
          </a:p>
        </p:txBody>
      </p:sp>
      <p:sp>
        <p:nvSpPr>
          <p:cNvPr id="9" name="Content Placeholder 4">
            <a:extLst>
              <a:ext uri="{FF2B5EF4-FFF2-40B4-BE49-F238E27FC236}">
                <a16:creationId xmlns:a16="http://schemas.microsoft.com/office/drawing/2014/main" id="{37939EC6-40CA-44E3-A1FC-B7E1AB3CD47A}"/>
              </a:ext>
            </a:extLst>
          </p:cNvPr>
          <p:cNvSpPr txBox="1">
            <a:spLocks/>
          </p:cNvSpPr>
          <p:nvPr/>
        </p:nvSpPr>
        <p:spPr bwMode="auto">
          <a:xfrm>
            <a:off x="5334000" y="4114800"/>
            <a:ext cx="1752600" cy="1139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defTabSz="914400">
              <a:lnSpc>
                <a:spcPct val="110000"/>
              </a:lnSpc>
              <a:spcBef>
                <a:spcPts val="0"/>
              </a:spcBef>
              <a:buNone/>
            </a:pPr>
            <a:r>
              <a:rPr lang="en-US" sz="1600" u="sng" kern="0" dirty="0"/>
              <a:t>For Thermal properties:</a:t>
            </a:r>
          </a:p>
          <a:p>
            <a:pPr marL="0" indent="0" defTabSz="914400">
              <a:lnSpc>
                <a:spcPct val="110000"/>
              </a:lnSpc>
              <a:spcBef>
                <a:spcPts val="0"/>
              </a:spcBef>
              <a:buNone/>
            </a:pPr>
            <a:r>
              <a:rPr lang="en-US" sz="1600" kern="0" dirty="0"/>
              <a:t>Solar: 0.25 – 2.7 um</a:t>
            </a:r>
          </a:p>
          <a:p>
            <a:pPr marL="0" indent="0" defTabSz="914400">
              <a:lnSpc>
                <a:spcPct val="110000"/>
              </a:lnSpc>
              <a:spcBef>
                <a:spcPts val="0"/>
              </a:spcBef>
              <a:buNone/>
            </a:pPr>
            <a:r>
              <a:rPr lang="en-US" sz="1600" kern="0" dirty="0"/>
              <a:t>IR: 2.7-1000 um</a:t>
            </a:r>
            <a:endParaRPr lang="en-US" sz="1600" kern="0" dirty="0">
              <a:latin typeface="Symbol" panose="05050102010706020507" pitchFamily="18" charset="2"/>
            </a:endParaRPr>
          </a:p>
        </p:txBody>
      </p:sp>
      <p:cxnSp>
        <p:nvCxnSpPr>
          <p:cNvPr id="11" name="Straight Connector 10">
            <a:extLst>
              <a:ext uri="{FF2B5EF4-FFF2-40B4-BE49-F238E27FC236}">
                <a16:creationId xmlns:a16="http://schemas.microsoft.com/office/drawing/2014/main" id="{24850DEE-36D3-41A1-9AD0-ADF874F36CD5}"/>
              </a:ext>
            </a:extLst>
          </p:cNvPr>
          <p:cNvCxnSpPr>
            <a:cxnSpLocks/>
          </p:cNvCxnSpPr>
          <p:nvPr/>
        </p:nvCxnSpPr>
        <p:spPr>
          <a:xfrm flipV="1">
            <a:off x="4790872" y="2724751"/>
            <a:ext cx="0" cy="2837849"/>
          </a:xfrm>
          <a:prstGeom prst="line">
            <a:avLst/>
          </a:prstGeom>
          <a:ln>
            <a:solidFill>
              <a:schemeClr val="tx1">
                <a:alpha val="94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5BA4A7-5927-46B6-A20A-166F69AFAF6A}"/>
              </a:ext>
            </a:extLst>
          </p:cNvPr>
          <p:cNvSpPr txBox="1"/>
          <p:nvPr/>
        </p:nvSpPr>
        <p:spPr>
          <a:xfrm>
            <a:off x="3990772" y="2570862"/>
            <a:ext cx="838200" cy="261610"/>
          </a:xfrm>
          <a:prstGeom prst="rect">
            <a:avLst/>
          </a:prstGeom>
          <a:noFill/>
        </p:spPr>
        <p:txBody>
          <a:bodyPr wrap="square" rtlCol="0">
            <a:spAutoFit/>
          </a:bodyPr>
          <a:lstStyle/>
          <a:p>
            <a:pPr algn="r"/>
            <a:r>
              <a:rPr lang="en-US" sz="1100" dirty="0"/>
              <a:t>SOLAR</a:t>
            </a:r>
          </a:p>
        </p:txBody>
      </p:sp>
      <p:sp>
        <p:nvSpPr>
          <p:cNvPr id="14" name="TextBox 13">
            <a:extLst>
              <a:ext uri="{FF2B5EF4-FFF2-40B4-BE49-F238E27FC236}">
                <a16:creationId xmlns:a16="http://schemas.microsoft.com/office/drawing/2014/main" id="{722932A5-D320-442E-9F73-A75163FE0DF3}"/>
              </a:ext>
            </a:extLst>
          </p:cNvPr>
          <p:cNvSpPr txBox="1"/>
          <p:nvPr/>
        </p:nvSpPr>
        <p:spPr>
          <a:xfrm>
            <a:off x="4790872" y="2570862"/>
            <a:ext cx="838200" cy="261610"/>
          </a:xfrm>
          <a:prstGeom prst="rect">
            <a:avLst/>
          </a:prstGeom>
          <a:noFill/>
        </p:spPr>
        <p:txBody>
          <a:bodyPr wrap="square" rtlCol="0">
            <a:spAutoFit/>
          </a:bodyPr>
          <a:lstStyle/>
          <a:p>
            <a:r>
              <a:rPr lang="en-US" sz="1100" dirty="0"/>
              <a:t>IR</a:t>
            </a:r>
          </a:p>
        </p:txBody>
      </p:sp>
      <p:cxnSp>
        <p:nvCxnSpPr>
          <p:cNvPr id="16" name="Straight Arrow Connector 15">
            <a:extLst>
              <a:ext uri="{FF2B5EF4-FFF2-40B4-BE49-F238E27FC236}">
                <a16:creationId xmlns:a16="http://schemas.microsoft.com/office/drawing/2014/main" id="{E54935ED-DCA9-48FC-982B-A461A5AB29BD}"/>
              </a:ext>
            </a:extLst>
          </p:cNvPr>
          <p:cNvCxnSpPr/>
          <p:nvPr/>
        </p:nvCxnSpPr>
        <p:spPr>
          <a:xfrm>
            <a:off x="4562272" y="2876350"/>
            <a:ext cx="457200" cy="0"/>
          </a:xfrm>
          <a:prstGeom prst="straightConnector1">
            <a:avLst/>
          </a:prstGeom>
          <a:ln w="2222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Slide Number Placeholder 1">
            <a:extLst>
              <a:ext uri="{FF2B5EF4-FFF2-40B4-BE49-F238E27FC236}">
                <a16:creationId xmlns:a16="http://schemas.microsoft.com/office/drawing/2014/main" id="{37D75409-DBFF-4189-BA1D-3F6B48A673B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59</a:t>
            </a:fld>
            <a:endParaRPr lang="en-US" altLang="en-US" sz="1200" dirty="0"/>
          </a:p>
        </p:txBody>
      </p:sp>
      <p:sp>
        <p:nvSpPr>
          <p:cNvPr id="10" name="TextBox 9">
            <a:extLst>
              <a:ext uri="{FF2B5EF4-FFF2-40B4-BE49-F238E27FC236}">
                <a16:creationId xmlns:a16="http://schemas.microsoft.com/office/drawing/2014/main" id="{4A46E3F5-7D14-4EEB-A5C5-9AA99995B79F}"/>
              </a:ext>
            </a:extLst>
          </p:cNvPr>
          <p:cNvSpPr txBox="1"/>
          <p:nvPr/>
        </p:nvSpPr>
        <p:spPr>
          <a:xfrm>
            <a:off x="4056545" y="2831752"/>
            <a:ext cx="762000" cy="646331"/>
          </a:xfrm>
          <a:prstGeom prst="rect">
            <a:avLst/>
          </a:prstGeom>
          <a:noFill/>
        </p:spPr>
        <p:txBody>
          <a:bodyPr wrap="square" rtlCol="0">
            <a:spAutoFit/>
          </a:bodyPr>
          <a:lstStyle/>
          <a:p>
            <a:pPr algn="ctr"/>
            <a:r>
              <a:rPr lang="en-US" dirty="0"/>
              <a:t>Left Axis</a:t>
            </a:r>
          </a:p>
        </p:txBody>
      </p:sp>
      <p:sp>
        <p:nvSpPr>
          <p:cNvPr id="17" name="TextBox 16">
            <a:extLst>
              <a:ext uri="{FF2B5EF4-FFF2-40B4-BE49-F238E27FC236}">
                <a16:creationId xmlns:a16="http://schemas.microsoft.com/office/drawing/2014/main" id="{30A9A58E-34A5-4276-A74C-F617625A3311}"/>
              </a:ext>
            </a:extLst>
          </p:cNvPr>
          <p:cNvSpPr txBox="1"/>
          <p:nvPr/>
        </p:nvSpPr>
        <p:spPr>
          <a:xfrm>
            <a:off x="4865869" y="2841378"/>
            <a:ext cx="762000" cy="646331"/>
          </a:xfrm>
          <a:prstGeom prst="rect">
            <a:avLst/>
          </a:prstGeom>
          <a:noFill/>
        </p:spPr>
        <p:txBody>
          <a:bodyPr wrap="square" rtlCol="0">
            <a:spAutoFit/>
          </a:bodyPr>
          <a:lstStyle/>
          <a:p>
            <a:pPr algn="ctr"/>
            <a:r>
              <a:rPr lang="en-US" dirty="0"/>
              <a:t>Right Axis</a:t>
            </a:r>
          </a:p>
        </p:txBody>
      </p:sp>
    </p:spTree>
    <p:extLst>
      <p:ext uri="{BB962C8B-B14F-4D97-AF65-F5344CB8AC3E}">
        <p14:creationId xmlns:p14="http://schemas.microsoft.com/office/powerpoint/2010/main" val="215198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37">
            <a:extLst>
              <a:ext uri="{FF2B5EF4-FFF2-40B4-BE49-F238E27FC236}">
                <a16:creationId xmlns:a16="http://schemas.microsoft.com/office/drawing/2014/main" id="{6192BB9B-B38D-48F2-84CA-1C3A8BC18827}"/>
              </a:ext>
            </a:extLst>
          </p:cNvPr>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Optics </a:t>
            </a:r>
            <a:r>
              <a:rPr lang="en-US" altLang="en-US" sz="2400" i="1" dirty="0">
                <a:solidFill>
                  <a:srgbClr val="0B3D91"/>
                </a:solidFill>
                <a:latin typeface="Calibri" panose="020F0502020204030204" pitchFamily="34" charset="0"/>
              </a:rPr>
              <a:t>– reflect the incoming light where we want it</a:t>
            </a:r>
          </a:p>
        </p:txBody>
      </p:sp>
      <p:sp>
        <p:nvSpPr>
          <p:cNvPr id="9223" name="TextBox 10">
            <a:extLst>
              <a:ext uri="{FF2B5EF4-FFF2-40B4-BE49-F238E27FC236}">
                <a16:creationId xmlns:a16="http://schemas.microsoft.com/office/drawing/2014/main" id="{B950B40F-50A3-4AD8-9C7A-5311E832C9C1}"/>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cxnSp>
        <p:nvCxnSpPr>
          <p:cNvPr id="72" name="Straight Connector 71">
            <a:extLst>
              <a:ext uri="{FF2B5EF4-FFF2-40B4-BE49-F238E27FC236}">
                <a16:creationId xmlns:a16="http://schemas.microsoft.com/office/drawing/2014/main" id="{E7C3F5FD-55A5-4651-82A6-F075FACE9BDB}"/>
              </a:ext>
            </a:extLst>
          </p:cNvPr>
          <p:cNvCxnSpPr/>
          <p:nvPr/>
        </p:nvCxnSpPr>
        <p:spPr>
          <a:xfrm rot="671718" flipV="1">
            <a:off x="4943475" y="3729038"/>
            <a:ext cx="411163" cy="5476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Down Arrow 72">
            <a:extLst>
              <a:ext uri="{FF2B5EF4-FFF2-40B4-BE49-F238E27FC236}">
                <a16:creationId xmlns:a16="http://schemas.microsoft.com/office/drawing/2014/main" id="{7F137F1D-1DC8-4013-B355-82C210D7D26E}"/>
              </a:ext>
            </a:extLst>
          </p:cNvPr>
          <p:cNvSpPr/>
          <p:nvPr/>
        </p:nvSpPr>
        <p:spPr>
          <a:xfrm rot="4936">
            <a:off x="4960938" y="2835275"/>
            <a:ext cx="274637" cy="5461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a:extLst>
              <a:ext uri="{FF2B5EF4-FFF2-40B4-BE49-F238E27FC236}">
                <a16:creationId xmlns:a16="http://schemas.microsoft.com/office/drawing/2014/main" id="{1C0F07AF-FC67-4ADC-9AED-99B6E8F6148D}"/>
              </a:ext>
            </a:extLst>
          </p:cNvPr>
          <p:cNvCxnSpPr/>
          <p:nvPr/>
        </p:nvCxnSpPr>
        <p:spPr>
          <a:xfrm rot="671718" flipV="1">
            <a:off x="4314825" y="3736975"/>
            <a:ext cx="341313" cy="5476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C666AC7-F041-4792-A61D-7B7A2856A448}"/>
              </a:ext>
            </a:extLst>
          </p:cNvPr>
          <p:cNvCxnSpPr/>
          <p:nvPr/>
        </p:nvCxnSpPr>
        <p:spPr>
          <a:xfrm rot="671718">
            <a:off x="4838700" y="3473450"/>
            <a:ext cx="136525" cy="68421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65AEE4F-3A78-4C90-89DF-AEF7D81913A6}"/>
              </a:ext>
            </a:extLst>
          </p:cNvPr>
          <p:cNvCxnSpPr/>
          <p:nvPr/>
        </p:nvCxnSpPr>
        <p:spPr>
          <a:xfrm rot="671718">
            <a:off x="5214938" y="3468688"/>
            <a:ext cx="68262" cy="4111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8B6DA1-179E-412C-9278-FD48B8D1CE49}"/>
              </a:ext>
            </a:extLst>
          </p:cNvPr>
          <p:cNvCxnSpPr/>
          <p:nvPr/>
        </p:nvCxnSpPr>
        <p:spPr>
          <a:xfrm rot="671718" flipV="1">
            <a:off x="4352925" y="4110038"/>
            <a:ext cx="547688" cy="136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8A8C833-58D9-4B98-B7C8-0690EB759737}"/>
              </a:ext>
            </a:extLst>
          </p:cNvPr>
          <p:cNvCxnSpPr/>
          <p:nvPr/>
        </p:nvCxnSpPr>
        <p:spPr>
          <a:xfrm rot="671718" flipV="1">
            <a:off x="4619625" y="3821113"/>
            <a:ext cx="615950" cy="136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48D4379-F092-4B6B-8E5C-DF173FCC1D5A}"/>
              </a:ext>
            </a:extLst>
          </p:cNvPr>
          <p:cNvCxnSpPr/>
          <p:nvPr/>
        </p:nvCxnSpPr>
        <p:spPr>
          <a:xfrm rot="671718">
            <a:off x="4303713" y="4194175"/>
            <a:ext cx="69850" cy="41116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394B40-0BB8-445D-8F58-A0BF09F56173}"/>
              </a:ext>
            </a:extLst>
          </p:cNvPr>
          <p:cNvCxnSpPr/>
          <p:nvPr/>
        </p:nvCxnSpPr>
        <p:spPr>
          <a:xfrm rot="671718">
            <a:off x="4545013" y="3903663"/>
            <a:ext cx="136525" cy="6826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
            <a:extLst>
              <a:ext uri="{FF2B5EF4-FFF2-40B4-BE49-F238E27FC236}">
                <a16:creationId xmlns:a16="http://schemas.microsoft.com/office/drawing/2014/main" id="{FA9D1E52-CBB5-4F1B-8599-540533E821BD}"/>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a:t>
            </a:fld>
            <a:endParaRPr lang="en-US" altLang="en-US" sz="1200" dirty="0"/>
          </a:p>
        </p:txBody>
      </p:sp>
    </p:spTree>
    <p:extLst>
      <p:ext uri="{BB962C8B-B14F-4D97-AF65-F5344CB8AC3E}">
        <p14:creationId xmlns:p14="http://schemas.microsoft.com/office/powerpoint/2010/main" val="1605846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7563-CFE6-4725-97B9-D30290B4A00B}"/>
              </a:ext>
            </a:extLst>
          </p:cNvPr>
          <p:cNvSpPr>
            <a:spLocks noGrp="1"/>
          </p:cNvSpPr>
          <p:nvPr>
            <p:ph type="title"/>
          </p:nvPr>
        </p:nvSpPr>
        <p:spPr>
          <a:xfrm>
            <a:off x="990599" y="0"/>
            <a:ext cx="7315201" cy="990600"/>
          </a:xfrm>
        </p:spPr>
        <p:txBody>
          <a:bodyPr/>
          <a:lstStyle/>
          <a:p>
            <a:r>
              <a:rPr lang="en-US" dirty="0"/>
              <a:t>Spectral Coating Example</a:t>
            </a:r>
          </a:p>
        </p:txBody>
      </p:sp>
      <p:sp>
        <p:nvSpPr>
          <p:cNvPr id="5" name="Content Placeholder 4">
            <a:extLst>
              <a:ext uri="{FF2B5EF4-FFF2-40B4-BE49-F238E27FC236}">
                <a16:creationId xmlns:a16="http://schemas.microsoft.com/office/drawing/2014/main" id="{C46FF824-47A2-43D8-B6D7-0C3B44269D4B}"/>
              </a:ext>
            </a:extLst>
          </p:cNvPr>
          <p:cNvSpPr>
            <a:spLocks noGrp="1"/>
          </p:cNvSpPr>
          <p:nvPr>
            <p:ph idx="1"/>
          </p:nvPr>
        </p:nvSpPr>
        <p:spPr>
          <a:xfrm>
            <a:off x="76200" y="1154098"/>
            <a:ext cx="8839200" cy="5162882"/>
          </a:xfrm>
        </p:spPr>
        <p:txBody>
          <a:bodyPr>
            <a:normAutofit/>
          </a:bodyPr>
          <a:lstStyle/>
          <a:p>
            <a:r>
              <a:rPr lang="en-US" sz="2000" dirty="0"/>
              <a:t>Examine the spectral properties for NS43G white paint for emittance (60-300 K) and reflectance (0-2.4 um) from NASA/TP–2005–212792</a:t>
            </a:r>
          </a:p>
          <a:p>
            <a:r>
              <a:rPr lang="en-US" sz="2000" dirty="0"/>
              <a:t>Note that the integration for emittance as a function of wavelength has already been done to yield an emittance as a function of temperature</a:t>
            </a:r>
          </a:p>
          <a:p>
            <a:r>
              <a:rPr lang="en-US" sz="2000" dirty="0"/>
              <a:t>But the reflectance from 0.2 to 2.4 um (200 nm – 2400 nm) yields about 0.74 when integrating the area under the curve</a:t>
            </a:r>
          </a:p>
          <a:p>
            <a:r>
              <a:rPr lang="en-US" sz="2000" dirty="0"/>
              <a:t>This gives a gray body solar absorptivity of about 0.26</a:t>
            </a:r>
          </a:p>
        </p:txBody>
      </p:sp>
      <p:pic>
        <p:nvPicPr>
          <p:cNvPr id="10" name="Picture 9">
            <a:extLst>
              <a:ext uri="{FF2B5EF4-FFF2-40B4-BE49-F238E27FC236}">
                <a16:creationId xmlns:a16="http://schemas.microsoft.com/office/drawing/2014/main" id="{EBC23A23-8805-499B-9624-34857960A342}"/>
              </a:ext>
            </a:extLst>
          </p:cNvPr>
          <p:cNvPicPr>
            <a:picLocks noChangeAspect="1"/>
          </p:cNvPicPr>
          <p:nvPr/>
        </p:nvPicPr>
        <p:blipFill rotWithShape="1">
          <a:blip r:embed="rId2"/>
          <a:srcRect l="24105" t="24420" r="26421" b="15032"/>
          <a:stretch/>
        </p:blipFill>
        <p:spPr>
          <a:xfrm>
            <a:off x="4609699" y="3554530"/>
            <a:ext cx="4523874" cy="2762450"/>
          </a:xfrm>
          <a:prstGeom prst="rect">
            <a:avLst/>
          </a:prstGeom>
        </p:spPr>
      </p:pic>
      <p:pic>
        <p:nvPicPr>
          <p:cNvPr id="15" name="Picture 14">
            <a:extLst>
              <a:ext uri="{FF2B5EF4-FFF2-40B4-BE49-F238E27FC236}">
                <a16:creationId xmlns:a16="http://schemas.microsoft.com/office/drawing/2014/main" id="{54966E3C-AC3C-468A-B601-B37D7AF57BEB}"/>
              </a:ext>
            </a:extLst>
          </p:cNvPr>
          <p:cNvPicPr>
            <a:picLocks noChangeAspect="1"/>
          </p:cNvPicPr>
          <p:nvPr/>
        </p:nvPicPr>
        <p:blipFill rotWithShape="1">
          <a:blip r:embed="rId3"/>
          <a:srcRect l="24316" t="34969" r="25684" b="4694"/>
          <a:stretch/>
        </p:blipFill>
        <p:spPr>
          <a:xfrm>
            <a:off x="0" y="3531269"/>
            <a:ext cx="4572000" cy="2752825"/>
          </a:xfrm>
          <a:prstGeom prst="rect">
            <a:avLst/>
          </a:prstGeom>
        </p:spPr>
      </p:pic>
      <p:sp>
        <p:nvSpPr>
          <p:cNvPr id="7" name="Slide Number Placeholder 1">
            <a:extLst>
              <a:ext uri="{FF2B5EF4-FFF2-40B4-BE49-F238E27FC236}">
                <a16:creationId xmlns:a16="http://schemas.microsoft.com/office/drawing/2014/main" id="{3F333CD9-942F-4B0E-8151-7D231D71F220}"/>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60</a:t>
            </a:fld>
            <a:endParaRPr lang="en-US" altLang="en-US" sz="1200" dirty="0"/>
          </a:p>
        </p:txBody>
      </p:sp>
      <p:sp>
        <p:nvSpPr>
          <p:cNvPr id="3" name="TextBox 2">
            <a:extLst>
              <a:ext uri="{FF2B5EF4-FFF2-40B4-BE49-F238E27FC236}">
                <a16:creationId xmlns:a16="http://schemas.microsoft.com/office/drawing/2014/main" id="{1A1A2770-7BB6-4A26-88A5-AA62525D6449}"/>
              </a:ext>
            </a:extLst>
          </p:cNvPr>
          <p:cNvSpPr txBox="1"/>
          <p:nvPr/>
        </p:nvSpPr>
        <p:spPr>
          <a:xfrm>
            <a:off x="1752600" y="4572000"/>
            <a:ext cx="1143000" cy="584775"/>
          </a:xfrm>
          <a:prstGeom prst="rect">
            <a:avLst/>
          </a:prstGeom>
          <a:noFill/>
        </p:spPr>
        <p:txBody>
          <a:bodyPr wrap="square" rtlCol="0">
            <a:spAutoFit/>
          </a:bodyPr>
          <a:lstStyle/>
          <a:p>
            <a:pPr algn="ctr"/>
            <a:r>
              <a:rPr lang="en-US" sz="3200" dirty="0">
                <a:latin typeface="Symbol" panose="05050102010706020507" pitchFamily="18" charset="2"/>
              </a:rPr>
              <a:t>e</a:t>
            </a:r>
          </a:p>
        </p:txBody>
      </p:sp>
      <p:sp>
        <p:nvSpPr>
          <p:cNvPr id="8" name="TextBox 7">
            <a:extLst>
              <a:ext uri="{FF2B5EF4-FFF2-40B4-BE49-F238E27FC236}">
                <a16:creationId xmlns:a16="http://schemas.microsoft.com/office/drawing/2014/main" id="{7572C1A1-AF5A-4CAE-81A3-0BEFD74FBDDC}"/>
              </a:ext>
            </a:extLst>
          </p:cNvPr>
          <p:cNvSpPr txBox="1"/>
          <p:nvPr/>
        </p:nvSpPr>
        <p:spPr>
          <a:xfrm>
            <a:off x="6324600" y="4572000"/>
            <a:ext cx="1143000" cy="584775"/>
          </a:xfrm>
          <a:prstGeom prst="rect">
            <a:avLst/>
          </a:prstGeom>
          <a:noFill/>
        </p:spPr>
        <p:txBody>
          <a:bodyPr wrap="square" rtlCol="0">
            <a:spAutoFit/>
          </a:bodyPr>
          <a:lstStyle/>
          <a:p>
            <a:pPr algn="ctr"/>
            <a:r>
              <a:rPr lang="en-US" sz="3200" dirty="0">
                <a:latin typeface="Symbol" panose="05050102010706020507" pitchFamily="18" charset="2"/>
              </a:rPr>
              <a:t>r</a:t>
            </a:r>
          </a:p>
        </p:txBody>
      </p:sp>
    </p:spTree>
    <p:extLst>
      <p:ext uri="{BB962C8B-B14F-4D97-AF65-F5344CB8AC3E}">
        <p14:creationId xmlns:p14="http://schemas.microsoft.com/office/powerpoint/2010/main" val="3069319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46">
            <a:extLst>
              <a:ext uri="{FF2B5EF4-FFF2-40B4-BE49-F238E27FC236}">
                <a16:creationId xmlns:a16="http://schemas.microsoft.com/office/drawing/2014/main" id="{2C75A9DB-723D-4BD1-9CA7-17F06B12704E}"/>
              </a:ext>
            </a:extLst>
          </p:cNvPr>
          <p:cNvSpPr txBox="1">
            <a:spLocks noChangeArrowheads="1"/>
          </p:cNvSpPr>
          <p:nvPr/>
        </p:nvSpPr>
        <p:spPr bwMode="auto">
          <a:xfrm>
            <a:off x="990600" y="0"/>
            <a:ext cx="7315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Radiation Summary</a:t>
            </a:r>
          </a:p>
        </p:txBody>
      </p:sp>
      <p:sp>
        <p:nvSpPr>
          <p:cNvPr id="153" name="TextBox 146">
            <a:extLst>
              <a:ext uri="{FF2B5EF4-FFF2-40B4-BE49-F238E27FC236}">
                <a16:creationId xmlns:a16="http://schemas.microsoft.com/office/drawing/2014/main" id="{B00C5B2F-5A10-4A08-B430-3DD53C136E2D}"/>
              </a:ext>
            </a:extLst>
          </p:cNvPr>
          <p:cNvSpPr txBox="1">
            <a:spLocks noChangeArrowheads="1"/>
          </p:cNvSpPr>
          <p:nvPr/>
        </p:nvSpPr>
        <p:spPr bwMode="auto">
          <a:xfrm>
            <a:off x="152400" y="1066800"/>
            <a:ext cx="8839200" cy="2431435"/>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sz="1600" b="1" i="1" dirty="0">
                <a:solidFill>
                  <a:srgbClr val="0B3D91"/>
                </a:solidFill>
                <a:latin typeface="Calibri" pitchFamily="34" charset="0"/>
              </a:rPr>
              <a:t>Radiation is a very important mode of heat transfer for spacecraft</a:t>
            </a:r>
          </a:p>
          <a:p>
            <a:pPr marL="346075" lvl="2" indent="-174625" eaLnBrk="1" hangingPunct="1">
              <a:buFont typeface="Arial" pitchFamily="34" charset="0"/>
              <a:buChar char="•"/>
              <a:defRPr/>
            </a:pPr>
            <a:r>
              <a:rPr lang="en-US" sz="1400" i="1" dirty="0">
                <a:solidFill>
                  <a:srgbClr val="0B3D91"/>
                </a:solidFill>
                <a:latin typeface="Calibri" pitchFamily="34" charset="0"/>
              </a:rPr>
              <a:t>Radiation – electromagnetic waves of energy emitted as a function of temperature and absorbed by other surfaces</a:t>
            </a:r>
          </a:p>
          <a:p>
            <a:pPr marL="346075" lvl="2" indent="-174625" eaLnBrk="1" hangingPunct="1">
              <a:buFont typeface="Arial" pitchFamily="34" charset="0"/>
              <a:buChar char="•"/>
              <a:defRPr/>
            </a:pPr>
            <a:r>
              <a:rPr lang="en-US" sz="1400" i="1" dirty="0">
                <a:solidFill>
                  <a:srgbClr val="0B3D91"/>
                </a:solidFill>
                <a:latin typeface="Calibri" pitchFamily="34" charset="0"/>
              </a:rPr>
              <a:t>Thermal Radiation is emitted in all directions from all objects above 0 K</a:t>
            </a:r>
          </a:p>
          <a:p>
            <a:pPr marL="346075" lvl="2" indent="-174625" eaLnBrk="1" hangingPunct="1">
              <a:buFont typeface="Arial" pitchFamily="34" charset="0"/>
              <a:buChar char="•"/>
              <a:defRPr/>
            </a:pPr>
            <a:r>
              <a:rPr lang="en-US" sz="1400" i="1" dirty="0">
                <a:solidFill>
                  <a:srgbClr val="0B3D91"/>
                </a:solidFill>
                <a:latin typeface="Calibri" pitchFamily="34" charset="0"/>
              </a:rPr>
              <a:t>Higher temperature objects (like the sun) emit far more radiation than colder objects</a:t>
            </a:r>
          </a:p>
          <a:p>
            <a:pPr marL="514350" lvl="3" indent="-171450" eaLnBrk="1" hangingPunct="1">
              <a:buFont typeface="Arial" pitchFamily="34" charset="0"/>
              <a:buChar char="•"/>
              <a:defRPr/>
            </a:pPr>
            <a:r>
              <a:rPr lang="en-US" sz="1400" dirty="0">
                <a:solidFill>
                  <a:srgbClr val="0B3D91"/>
                </a:solidFill>
                <a:latin typeface="Calibri" pitchFamily="34" charset="0"/>
              </a:rPr>
              <a:t>Furthermore, the radiation is emitted over a range of wavelengths and the profile depends on the temperature of the emitting surface</a:t>
            </a:r>
          </a:p>
          <a:p>
            <a:pPr marL="342900" lvl="2" indent="-171450" eaLnBrk="1" hangingPunct="1">
              <a:buFont typeface="Arial" pitchFamily="34" charset="0"/>
              <a:buChar char="•"/>
              <a:defRPr/>
            </a:pPr>
            <a:r>
              <a:rPr lang="en-US" sz="1400" i="1" dirty="0">
                <a:solidFill>
                  <a:srgbClr val="0B3D91"/>
                </a:solidFill>
                <a:latin typeface="Calibri" pitchFamily="34" charset="0"/>
              </a:rPr>
              <a:t>Emitted energy that reaches a surface is either reflected, transmitted, or absorbed</a:t>
            </a:r>
          </a:p>
          <a:p>
            <a:pPr marL="514350" lvl="2" indent="-171450" eaLnBrk="1" hangingPunct="1">
              <a:buFont typeface="Arial" pitchFamily="34" charset="0"/>
              <a:buChar char="•"/>
              <a:defRPr/>
            </a:pPr>
            <a:r>
              <a:rPr lang="en-US" sz="1400" dirty="0">
                <a:solidFill>
                  <a:srgbClr val="0B3D91"/>
                </a:solidFill>
                <a:latin typeface="Calibri" pitchFamily="34" charset="0"/>
              </a:rPr>
              <a:t>The thermo-optical properties which govern these relations are also wavelength dependent</a:t>
            </a:r>
          </a:p>
          <a:p>
            <a:pPr marL="514350" lvl="2" indent="-171450" eaLnBrk="1" hangingPunct="1">
              <a:buFont typeface="Arial" pitchFamily="34" charset="0"/>
              <a:buChar char="•"/>
              <a:defRPr/>
            </a:pPr>
            <a:r>
              <a:rPr lang="en-US" sz="1400" dirty="0">
                <a:solidFill>
                  <a:srgbClr val="0B3D91"/>
                </a:solidFill>
                <a:latin typeface="Calibri" pitchFamily="34" charset="0"/>
              </a:rPr>
              <a:t>Typically, thermal assumes grey-body behavior, meaning that the </a:t>
            </a:r>
            <a:r>
              <a:rPr lang="en-US" sz="1400" dirty="0" err="1">
                <a:solidFill>
                  <a:srgbClr val="0B3D91"/>
                </a:solidFill>
                <a:latin typeface="Calibri" pitchFamily="34" charset="0"/>
              </a:rPr>
              <a:t>absorptance</a:t>
            </a:r>
            <a:r>
              <a:rPr lang="en-US" sz="1400" dirty="0">
                <a:solidFill>
                  <a:srgbClr val="0B3D91"/>
                </a:solidFill>
                <a:latin typeface="Calibri" pitchFamily="34" charset="0"/>
              </a:rPr>
              <a:t>, reflectance, and transmittance are all wavelength independent over the expected wavelengths for a mission</a:t>
            </a:r>
          </a:p>
          <a:p>
            <a:pPr marL="174625" indent="-174625" eaLnBrk="1" hangingPunct="1">
              <a:buFont typeface="Arial" pitchFamily="34" charset="0"/>
              <a:buChar char="•"/>
              <a:defRPr/>
            </a:pPr>
            <a:endParaRPr lang="en-US" sz="1600" b="1" i="1" dirty="0">
              <a:solidFill>
                <a:srgbClr val="0B3D91"/>
              </a:solidFill>
              <a:latin typeface="Calibri" pitchFamily="34" charset="0"/>
            </a:endParaRPr>
          </a:p>
        </p:txBody>
      </p:sp>
      <p:pic>
        <p:nvPicPr>
          <p:cNvPr id="8196" name="Picture 2">
            <a:extLst>
              <a:ext uri="{FF2B5EF4-FFF2-40B4-BE49-F238E27FC236}">
                <a16:creationId xmlns:a16="http://schemas.microsoft.com/office/drawing/2014/main" id="{9087DF94-D207-4523-B274-ABC7D863651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725" r="42101" b="17647"/>
          <a:stretch>
            <a:fillRect/>
          </a:stretch>
        </p:blipFill>
        <p:spPr bwMode="auto">
          <a:xfrm>
            <a:off x="5815300" y="3352800"/>
            <a:ext cx="3191658" cy="301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6">
            <a:extLst>
              <a:ext uri="{FF2B5EF4-FFF2-40B4-BE49-F238E27FC236}">
                <a16:creationId xmlns:a16="http://schemas.microsoft.com/office/drawing/2014/main" id="{E9FA088F-81AA-4087-A83A-1D63AC6784BA}"/>
              </a:ext>
            </a:extLst>
          </p:cNvPr>
          <p:cNvSpPr txBox="1">
            <a:spLocks noChangeArrowheads="1"/>
          </p:cNvSpPr>
          <p:nvPr/>
        </p:nvSpPr>
        <p:spPr bwMode="auto">
          <a:xfrm>
            <a:off x="152400" y="3256459"/>
            <a:ext cx="5562600" cy="3077766"/>
          </a:xfrm>
          <a:prstGeom prst="rect">
            <a:avLst/>
          </a:prstGeom>
          <a:noFill/>
          <a:ln w="9525">
            <a:noFill/>
            <a:miter lim="800000"/>
            <a:headEnd/>
            <a:tailEnd/>
          </a:ln>
        </p:spPr>
        <p:txBody>
          <a:bodyPr wrap="square" lIns="0" tIns="0" rIns="0" bIns="0">
            <a:spAutoFit/>
          </a:bodyPr>
          <a:lstStyle/>
          <a:p>
            <a:pPr marL="515938" lvl="3" indent="-174625" eaLnBrk="1" hangingPunct="1">
              <a:buFont typeface="Arial" pitchFamily="34" charset="0"/>
              <a:buChar char="•"/>
              <a:defRPr/>
            </a:pPr>
            <a:r>
              <a:rPr lang="en-US" sz="1400" dirty="0">
                <a:solidFill>
                  <a:srgbClr val="0B3D91"/>
                </a:solidFill>
                <a:latin typeface="Calibri" pitchFamily="34" charset="0"/>
              </a:rPr>
              <a:t>Thermal typically works in </a:t>
            </a:r>
            <a:r>
              <a:rPr lang="en-US" sz="1400" dirty="0">
                <a:solidFill>
                  <a:srgbClr val="0B3D91"/>
                </a:solidFill>
                <a:latin typeface="Symbol" pitchFamily="18" charset="2"/>
              </a:rPr>
              <a:t>a</a:t>
            </a:r>
            <a:r>
              <a:rPr lang="en-US" sz="1400" dirty="0">
                <a:solidFill>
                  <a:srgbClr val="0B3D91"/>
                </a:solidFill>
                <a:latin typeface="Calibri" pitchFamily="34" charset="0"/>
              </a:rPr>
              <a:t> for </a:t>
            </a:r>
            <a:r>
              <a:rPr lang="en-US" sz="1400" dirty="0" err="1">
                <a:solidFill>
                  <a:srgbClr val="0B3D91"/>
                </a:solidFill>
                <a:latin typeface="Calibri" pitchFamily="34" charset="0"/>
              </a:rPr>
              <a:t>absorptance</a:t>
            </a:r>
            <a:r>
              <a:rPr lang="en-US" sz="1400" dirty="0">
                <a:solidFill>
                  <a:srgbClr val="0B3D91"/>
                </a:solidFill>
                <a:latin typeface="Calibri" pitchFamily="34" charset="0"/>
              </a:rPr>
              <a:t> in the solar spectrum and </a:t>
            </a:r>
            <a:r>
              <a:rPr lang="en-US" sz="1400" dirty="0">
                <a:solidFill>
                  <a:srgbClr val="0B3D91"/>
                </a:solidFill>
                <a:latin typeface="Symbol" pitchFamily="18" charset="2"/>
              </a:rPr>
              <a:t>e </a:t>
            </a:r>
            <a:r>
              <a:rPr lang="en-US" sz="1400" dirty="0">
                <a:solidFill>
                  <a:srgbClr val="0B3D91"/>
                </a:solidFill>
                <a:latin typeface="Calibri" pitchFamily="34" charset="0"/>
              </a:rPr>
              <a:t>for </a:t>
            </a:r>
            <a:r>
              <a:rPr lang="en-US" sz="1400" dirty="0" err="1">
                <a:solidFill>
                  <a:srgbClr val="0B3D91"/>
                </a:solidFill>
                <a:latin typeface="Calibri" pitchFamily="34" charset="0"/>
              </a:rPr>
              <a:t>absorptance</a:t>
            </a:r>
            <a:r>
              <a:rPr lang="en-US" sz="1400" dirty="0">
                <a:solidFill>
                  <a:srgbClr val="0B3D91"/>
                </a:solidFill>
                <a:latin typeface="Calibri" pitchFamily="34" charset="0"/>
              </a:rPr>
              <a:t> in the IR spectrum</a:t>
            </a:r>
          </a:p>
          <a:p>
            <a:pPr marL="515938" lvl="3" indent="-174625" eaLnBrk="1" hangingPunct="1">
              <a:buFont typeface="Arial" pitchFamily="34" charset="0"/>
              <a:buChar char="•"/>
              <a:defRPr/>
            </a:pPr>
            <a:r>
              <a:rPr lang="en-US" sz="1400" dirty="0">
                <a:solidFill>
                  <a:srgbClr val="0B3D91"/>
                </a:solidFill>
                <a:latin typeface="Symbol" pitchFamily="18" charset="2"/>
              </a:rPr>
              <a:t>a</a:t>
            </a:r>
            <a:r>
              <a:rPr lang="en-US" sz="1400" dirty="0">
                <a:solidFill>
                  <a:srgbClr val="0B3D91"/>
                </a:solidFill>
                <a:latin typeface="Calibri" pitchFamily="34" charset="0"/>
              </a:rPr>
              <a:t> is the difference between a black shirt (high </a:t>
            </a:r>
            <a:r>
              <a:rPr lang="en-US" sz="1400" dirty="0">
                <a:solidFill>
                  <a:srgbClr val="0B3D91"/>
                </a:solidFill>
                <a:latin typeface="Symbol" pitchFamily="18" charset="2"/>
              </a:rPr>
              <a:t>a</a:t>
            </a:r>
            <a:r>
              <a:rPr lang="en-US" sz="1400" dirty="0">
                <a:solidFill>
                  <a:srgbClr val="0B3D91"/>
                </a:solidFill>
                <a:latin typeface="Calibri" pitchFamily="34" charset="0"/>
              </a:rPr>
              <a:t>) and a white shirt (low </a:t>
            </a:r>
            <a:r>
              <a:rPr lang="en-US" sz="1400" dirty="0">
                <a:solidFill>
                  <a:srgbClr val="0B3D91"/>
                </a:solidFill>
                <a:latin typeface="Symbol" pitchFamily="18" charset="2"/>
              </a:rPr>
              <a:t>a)</a:t>
            </a:r>
            <a:r>
              <a:rPr lang="en-US" sz="1400" dirty="0">
                <a:solidFill>
                  <a:srgbClr val="0B3D91"/>
                </a:solidFill>
                <a:latin typeface="Calibri" pitchFamily="34" charset="0"/>
              </a:rPr>
              <a:t> on a hot day</a:t>
            </a:r>
          </a:p>
          <a:p>
            <a:pPr marL="515938" lvl="3" indent="-174625" eaLnBrk="1" hangingPunct="1">
              <a:buFont typeface="Arial" pitchFamily="34" charset="0"/>
              <a:buChar char="•"/>
              <a:defRPr/>
            </a:pPr>
            <a:r>
              <a:rPr lang="en-US" sz="1400" dirty="0">
                <a:solidFill>
                  <a:srgbClr val="0B3D91"/>
                </a:solidFill>
                <a:latin typeface="Symbol" pitchFamily="18" charset="2"/>
              </a:rPr>
              <a:t>e </a:t>
            </a:r>
            <a:r>
              <a:rPr lang="en-US" sz="1400" dirty="0">
                <a:solidFill>
                  <a:srgbClr val="0B3D91"/>
                </a:solidFill>
                <a:latin typeface="Calibri" pitchFamily="34" charset="0"/>
              </a:rPr>
              <a:t>is also used for emission in the IR spectrum, where most spacecraft tend to operate (we are not as hot as the sun)</a:t>
            </a:r>
          </a:p>
          <a:p>
            <a:pPr marL="174625" lvl="2" indent="-174625" eaLnBrk="1" hangingPunct="1">
              <a:buFont typeface="Arial" pitchFamily="34" charset="0"/>
              <a:buChar char="•"/>
              <a:defRPr/>
            </a:pPr>
            <a:r>
              <a:rPr lang="en-US" sz="1600" b="1" i="1" dirty="0">
                <a:solidFill>
                  <a:srgbClr val="0B3D91"/>
                </a:solidFill>
                <a:latin typeface="Calibri" pitchFamily="34" charset="0"/>
              </a:rPr>
              <a:t>The view factor (% of 360° hemispherical field of view) to the emitting source also plays a large role in the energy transfer</a:t>
            </a:r>
          </a:p>
          <a:p>
            <a:pPr marL="339725" lvl="2" indent="-165100" eaLnBrk="1" hangingPunct="1">
              <a:buFont typeface="Arial" pitchFamily="34" charset="0"/>
              <a:buChar char="•"/>
              <a:defRPr/>
            </a:pPr>
            <a:r>
              <a:rPr lang="en-US" sz="1400" i="1" dirty="0">
                <a:solidFill>
                  <a:srgbClr val="0B3D91"/>
                </a:solidFill>
                <a:latin typeface="Calibri" pitchFamily="34" charset="0"/>
              </a:rPr>
              <a:t>Just because the sun </a:t>
            </a:r>
            <a:r>
              <a:rPr lang="en-US" sz="1400" i="1" u="sng" dirty="0">
                <a:solidFill>
                  <a:srgbClr val="0B3D91"/>
                </a:solidFill>
                <a:latin typeface="Calibri" pitchFamily="34" charset="0"/>
              </a:rPr>
              <a:t>is in</a:t>
            </a:r>
            <a:r>
              <a:rPr lang="en-US" sz="1400" i="1" dirty="0">
                <a:solidFill>
                  <a:srgbClr val="0B3D91"/>
                </a:solidFill>
                <a:latin typeface="Calibri" pitchFamily="34" charset="0"/>
              </a:rPr>
              <a:t> our field of view does not mean it occupies the </a:t>
            </a:r>
            <a:r>
              <a:rPr lang="en-US" sz="1400" i="1" u="sng" dirty="0">
                <a:solidFill>
                  <a:srgbClr val="0B3D91"/>
                </a:solidFill>
                <a:latin typeface="Calibri" pitchFamily="34" charset="0"/>
              </a:rPr>
              <a:t>entire</a:t>
            </a:r>
            <a:r>
              <a:rPr lang="en-US" sz="1400" i="1" dirty="0">
                <a:solidFill>
                  <a:srgbClr val="0B3D91"/>
                </a:solidFill>
                <a:latin typeface="Calibri" pitchFamily="34" charset="0"/>
              </a:rPr>
              <a:t> field of view</a:t>
            </a:r>
          </a:p>
          <a:p>
            <a:pPr marL="515938" lvl="3" indent="-165100" eaLnBrk="1" hangingPunct="1">
              <a:buFont typeface="Arial" pitchFamily="34" charset="0"/>
              <a:buChar char="•"/>
              <a:defRPr/>
            </a:pPr>
            <a:r>
              <a:rPr lang="en-US" sz="1400" dirty="0">
                <a:solidFill>
                  <a:srgbClr val="0B3D91"/>
                </a:solidFill>
                <a:latin typeface="Calibri" pitchFamily="34" charset="0"/>
              </a:rPr>
              <a:t>Much of our field of view in orbit is to deep space, with a background temperature of around 4 K</a:t>
            </a:r>
          </a:p>
          <a:p>
            <a:pPr marL="515938" lvl="3" indent="-165100" eaLnBrk="1" hangingPunct="1">
              <a:buFont typeface="Arial" pitchFamily="34" charset="0"/>
              <a:buChar char="•"/>
              <a:defRPr/>
            </a:pPr>
            <a:r>
              <a:rPr lang="en-US" sz="1400" dirty="0">
                <a:solidFill>
                  <a:srgbClr val="0B3D91"/>
                </a:solidFill>
                <a:latin typeface="Calibri" pitchFamily="34" charset="0"/>
              </a:rPr>
              <a:t>Hence, we can still reject heat to the overall effective cold temperature even when viewing the sun</a:t>
            </a:r>
          </a:p>
        </p:txBody>
      </p:sp>
      <p:sp>
        <p:nvSpPr>
          <p:cNvPr id="8198" name="Slide Number Placeholder 5">
            <a:extLst>
              <a:ext uri="{FF2B5EF4-FFF2-40B4-BE49-F238E27FC236}">
                <a16:creationId xmlns:a16="http://schemas.microsoft.com/office/drawing/2014/main" id="{BE78B726-8C1C-444B-87D3-34C924BE380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7954E4-28B2-48AE-8962-3DA7DE4F002A}" type="slidenum">
              <a:rPr lang="en-US" altLang="en-US" sz="1200" smtClean="0"/>
              <a:pPr>
                <a:spcBef>
                  <a:spcPct val="0"/>
                </a:spcBef>
                <a:buFontTx/>
                <a:buNone/>
              </a:pPr>
              <a:t>61</a:t>
            </a:fld>
            <a:endParaRPr lang="en-US" altLang="en-US" sz="1200"/>
          </a:p>
        </p:txBody>
      </p:sp>
    </p:spTree>
    <p:extLst>
      <p:ext uri="{BB962C8B-B14F-4D97-AF65-F5344CB8AC3E}">
        <p14:creationId xmlns:p14="http://schemas.microsoft.com/office/powerpoint/2010/main" val="3449611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28B7-CA74-4334-A499-F6B11410F0F1}"/>
              </a:ext>
            </a:extLst>
          </p:cNvPr>
          <p:cNvSpPr>
            <a:spLocks noGrp="1"/>
          </p:cNvSpPr>
          <p:nvPr>
            <p:ph type="title"/>
          </p:nvPr>
        </p:nvSpPr>
        <p:spPr>
          <a:xfrm>
            <a:off x="1074420" y="71756"/>
            <a:ext cx="7155180" cy="890479"/>
          </a:xfrm>
        </p:spPr>
        <p:txBody>
          <a:bodyPr/>
          <a:lstStyle/>
          <a:p>
            <a:r>
              <a:rPr lang="en-US" altLang="en-US" dirty="0"/>
              <a:t>Special Heat Transfer Considerations</a:t>
            </a:r>
            <a:endParaRPr lang="en-US" dirty="0"/>
          </a:p>
        </p:txBody>
      </p:sp>
      <p:sp>
        <p:nvSpPr>
          <p:cNvPr id="3" name="Content Placeholder 2">
            <a:extLst>
              <a:ext uri="{FF2B5EF4-FFF2-40B4-BE49-F238E27FC236}">
                <a16:creationId xmlns:a16="http://schemas.microsoft.com/office/drawing/2014/main" id="{CF36565D-6A7D-4568-BB28-F3D6BCCD0AEF}"/>
              </a:ext>
            </a:extLst>
          </p:cNvPr>
          <p:cNvSpPr>
            <a:spLocks noGrp="1"/>
          </p:cNvSpPr>
          <p:nvPr>
            <p:ph idx="1"/>
          </p:nvPr>
        </p:nvSpPr>
        <p:spPr>
          <a:xfrm>
            <a:off x="457200" y="1143000"/>
            <a:ext cx="8321040" cy="5162882"/>
          </a:xfrm>
        </p:spPr>
        <p:txBody>
          <a:bodyPr>
            <a:normAutofit lnSpcReduction="10000"/>
          </a:bodyPr>
          <a:lstStyle/>
          <a:p>
            <a:pPr>
              <a:lnSpc>
                <a:spcPct val="90000"/>
              </a:lnSpc>
              <a:buNone/>
            </a:pPr>
            <a:r>
              <a:rPr lang="en-US" altLang="en-US" u="sng" dirty="0"/>
              <a:t>Interface Conduction:</a:t>
            </a:r>
          </a:p>
          <a:p>
            <a:pPr>
              <a:lnSpc>
                <a:spcPct val="110000"/>
              </a:lnSpc>
              <a:spcBef>
                <a:spcPts val="0"/>
              </a:spcBef>
              <a:buNone/>
            </a:pPr>
            <a:r>
              <a:rPr lang="en-US" altLang="en-US" dirty="0"/>
              <a:t>The heat transfer across a joint or interface can be a mixture of</a:t>
            </a:r>
          </a:p>
          <a:p>
            <a:pPr marL="0" indent="0">
              <a:lnSpc>
                <a:spcPct val="110000"/>
              </a:lnSpc>
              <a:spcBef>
                <a:spcPts val="0"/>
              </a:spcBef>
              <a:buNone/>
            </a:pPr>
            <a:r>
              <a:rPr lang="en-US" altLang="en-US" dirty="0"/>
              <a:t>conduction, radiation, and convection. However, in most cases it is modeled as only a conductive process and the heat flow is described by:</a:t>
            </a:r>
          </a:p>
          <a:p>
            <a:pPr marL="0" indent="0" algn="ctr">
              <a:lnSpc>
                <a:spcPct val="110000"/>
              </a:lnSpc>
              <a:spcBef>
                <a:spcPts val="0"/>
              </a:spcBef>
              <a:buNone/>
            </a:pPr>
            <a:r>
              <a:rPr lang="en-US" altLang="en-US" b="1" dirty="0">
                <a:latin typeface="+mj-lt"/>
              </a:rPr>
              <a:t>Q = A</a:t>
            </a:r>
            <a:r>
              <a:rPr lang="en-US" altLang="en-US" b="1" baseline="-25000" dirty="0">
                <a:latin typeface="+mj-lt"/>
              </a:rPr>
              <a:t>c </a:t>
            </a:r>
            <a:r>
              <a:rPr lang="en-US" altLang="en-US" b="1" dirty="0" err="1">
                <a:latin typeface="+mj-lt"/>
              </a:rPr>
              <a:t>h</a:t>
            </a:r>
            <a:r>
              <a:rPr lang="en-US" altLang="en-US" b="1" baseline="-25000" dirty="0" err="1">
                <a:latin typeface="+mj-lt"/>
              </a:rPr>
              <a:t>if</a:t>
            </a:r>
            <a:r>
              <a:rPr lang="en-US" altLang="en-US" b="1" baseline="-25000" dirty="0">
                <a:latin typeface="+mj-lt"/>
              </a:rPr>
              <a:t> </a:t>
            </a:r>
            <a:r>
              <a:rPr lang="en-US" altLang="en-US" b="1" dirty="0">
                <a:latin typeface="Symbol" panose="05050102010706020507" pitchFamily="18" charset="2"/>
              </a:rPr>
              <a:t>D</a:t>
            </a:r>
            <a:r>
              <a:rPr lang="en-US" altLang="en-US" b="1" dirty="0">
                <a:latin typeface="+mj-lt"/>
              </a:rPr>
              <a:t>T</a:t>
            </a:r>
            <a:r>
              <a:rPr lang="en-US" altLang="en-US" dirty="0">
                <a:latin typeface="Courier New" panose="02070309020205020404" pitchFamily="49" charset="0"/>
              </a:rPr>
              <a:t>  </a:t>
            </a:r>
            <a:endParaRPr lang="en-US" altLang="en-US" sz="1600" dirty="0">
              <a:latin typeface="Courier New" panose="02070309020205020404" pitchFamily="49" charset="0"/>
            </a:endParaRPr>
          </a:p>
          <a:p>
            <a:pPr>
              <a:lnSpc>
                <a:spcPct val="90000"/>
              </a:lnSpc>
              <a:buNone/>
            </a:pPr>
            <a:r>
              <a:rPr lang="en-US" altLang="en-US" sz="2200" dirty="0"/>
              <a:t>Where:</a:t>
            </a:r>
          </a:p>
          <a:p>
            <a:pPr>
              <a:lnSpc>
                <a:spcPct val="110000"/>
              </a:lnSpc>
              <a:spcBef>
                <a:spcPts val="0"/>
              </a:spcBef>
              <a:buNone/>
            </a:pPr>
            <a:r>
              <a:rPr lang="en-US" altLang="en-US" sz="2200" dirty="0"/>
              <a:t>		</a:t>
            </a:r>
            <a:r>
              <a:rPr lang="en-US" altLang="en-US" sz="2200" dirty="0" err="1"/>
              <a:t>h</a:t>
            </a:r>
            <a:r>
              <a:rPr lang="en-US" altLang="en-US" sz="2200" baseline="-25000" dirty="0" err="1"/>
              <a:t>if</a:t>
            </a:r>
            <a:r>
              <a:rPr lang="en-US" altLang="en-US" sz="2200" dirty="0"/>
              <a:t>   - interface conductance</a:t>
            </a:r>
          </a:p>
          <a:p>
            <a:pPr>
              <a:lnSpc>
                <a:spcPct val="110000"/>
              </a:lnSpc>
              <a:spcBef>
                <a:spcPts val="0"/>
              </a:spcBef>
              <a:buNone/>
            </a:pPr>
            <a:r>
              <a:rPr lang="en-US" altLang="en-US" sz="2200" dirty="0"/>
              <a:t>		A</a:t>
            </a:r>
            <a:r>
              <a:rPr lang="en-US" altLang="en-US" sz="2200" baseline="-25000" dirty="0"/>
              <a:t>c</a:t>
            </a:r>
            <a:r>
              <a:rPr lang="en-US" altLang="en-US" sz="2200" dirty="0"/>
              <a:t>    - contact area </a:t>
            </a:r>
          </a:p>
          <a:p>
            <a:pPr>
              <a:lnSpc>
                <a:spcPct val="110000"/>
              </a:lnSpc>
              <a:spcBef>
                <a:spcPts val="0"/>
              </a:spcBef>
              <a:buNone/>
            </a:pPr>
            <a:r>
              <a:rPr lang="en-US" altLang="en-US" sz="2400" dirty="0">
                <a:latin typeface="Symbol" panose="05050102010706020507" pitchFamily="18" charset="2"/>
              </a:rPr>
              <a:t>		</a:t>
            </a:r>
            <a:r>
              <a:rPr lang="en-US" altLang="en-US" sz="2200" dirty="0">
                <a:latin typeface="Symbol" panose="05050102010706020507" pitchFamily="18" charset="2"/>
              </a:rPr>
              <a:t>D</a:t>
            </a:r>
            <a:r>
              <a:rPr lang="en-US" altLang="en-US" sz="2200" dirty="0"/>
              <a:t>T – Temperature difference between two locations</a:t>
            </a:r>
          </a:p>
          <a:p>
            <a:pPr marL="0" indent="0">
              <a:lnSpc>
                <a:spcPct val="90000"/>
              </a:lnSpc>
              <a:buNone/>
            </a:pPr>
            <a:endParaRPr lang="en-US" altLang="en-US" sz="1400" b="1" i="1" dirty="0"/>
          </a:p>
          <a:p>
            <a:pPr marL="0" indent="0">
              <a:lnSpc>
                <a:spcPct val="90000"/>
              </a:lnSpc>
              <a:buNone/>
            </a:pPr>
            <a:r>
              <a:rPr lang="en-US" altLang="en-US" sz="2100" b="1" i="1" dirty="0"/>
              <a:t>Interface conductance is a function of materials, temperature, contact pressure, and surface finish.  An interstitial or filler material (i.e. </a:t>
            </a:r>
            <a:r>
              <a:rPr lang="en-US" altLang="en-US" sz="2100" b="1" i="1" dirty="0" err="1"/>
              <a:t>ChoTherm</a:t>
            </a:r>
            <a:r>
              <a:rPr lang="en-US" altLang="en-US" sz="2100" b="1" i="1" dirty="0"/>
              <a:t>, </a:t>
            </a:r>
            <a:r>
              <a:rPr lang="en-US" altLang="en-US" sz="2100" b="1" i="1" dirty="0" err="1"/>
              <a:t>Nusil</a:t>
            </a:r>
            <a:r>
              <a:rPr lang="en-US" altLang="en-US" sz="2100" b="1" i="1" dirty="0"/>
              <a:t>, </a:t>
            </a:r>
            <a:r>
              <a:rPr lang="en-US" altLang="en-US" sz="2100" b="1" i="1" dirty="0" err="1"/>
              <a:t>eGraf</a:t>
            </a:r>
            <a:r>
              <a:rPr lang="en-US" altLang="en-US" sz="2100" b="1" i="1" dirty="0"/>
              <a:t>, </a:t>
            </a:r>
            <a:r>
              <a:rPr lang="en-US" altLang="en-US" sz="2100" b="1" i="1" dirty="0" err="1"/>
              <a:t>Grafoil</a:t>
            </a:r>
            <a:r>
              <a:rPr lang="en-US" altLang="en-US" sz="2100" b="1" i="1" dirty="0"/>
              <a:t>, indium foil, gold foil) can be used to enhance interface conduction.  Typical ranges 0.1 to 2 W/in</a:t>
            </a:r>
            <a:r>
              <a:rPr lang="en-US" altLang="en-US" sz="2100" b="1" i="1" baseline="30000" dirty="0"/>
              <a:t>2</a:t>
            </a:r>
            <a:r>
              <a:rPr lang="en-US" altLang="en-US" sz="2100" b="1" i="1" dirty="0"/>
              <a:t> K (Bare Joint to Good thick filler)</a:t>
            </a:r>
            <a:endParaRPr lang="en-US" sz="2100" dirty="0"/>
          </a:p>
        </p:txBody>
      </p:sp>
      <p:sp>
        <p:nvSpPr>
          <p:cNvPr id="6" name="Slide Number Placeholder 1">
            <a:extLst>
              <a:ext uri="{FF2B5EF4-FFF2-40B4-BE49-F238E27FC236}">
                <a16:creationId xmlns:a16="http://schemas.microsoft.com/office/drawing/2014/main" id="{B62AA25A-1C1A-4527-B18D-35EF62FCD94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62</a:t>
            </a:fld>
            <a:endParaRPr lang="en-US" altLang="en-US" sz="1200" dirty="0"/>
          </a:p>
        </p:txBody>
      </p:sp>
    </p:spTree>
    <p:extLst>
      <p:ext uri="{BB962C8B-B14F-4D97-AF65-F5344CB8AC3E}">
        <p14:creationId xmlns:p14="http://schemas.microsoft.com/office/powerpoint/2010/main" val="165273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8C43B-2CE9-4C4D-843F-F2698C365D46}"/>
              </a:ext>
            </a:extLst>
          </p:cNvPr>
          <p:cNvSpPr>
            <a:spLocks noGrp="1"/>
          </p:cNvSpPr>
          <p:nvPr>
            <p:ph type="title"/>
          </p:nvPr>
        </p:nvSpPr>
        <p:spPr>
          <a:xfrm>
            <a:off x="1074420" y="71756"/>
            <a:ext cx="7231380" cy="890479"/>
          </a:xfrm>
        </p:spPr>
        <p:txBody>
          <a:bodyPr/>
          <a:lstStyle/>
          <a:p>
            <a:r>
              <a:rPr lang="en-US" altLang="en-US" dirty="0"/>
              <a:t>Special Heat Transfer Considerations</a:t>
            </a:r>
            <a:endParaRPr lang="en-US" dirty="0"/>
          </a:p>
        </p:txBody>
      </p:sp>
      <p:sp>
        <p:nvSpPr>
          <p:cNvPr id="3" name="Content Placeholder 2">
            <a:extLst>
              <a:ext uri="{FF2B5EF4-FFF2-40B4-BE49-F238E27FC236}">
                <a16:creationId xmlns:a16="http://schemas.microsoft.com/office/drawing/2014/main" id="{DD5C448A-BF41-47D4-816E-84FCFC440DE3}"/>
              </a:ext>
            </a:extLst>
          </p:cNvPr>
          <p:cNvSpPr>
            <a:spLocks noGrp="1"/>
          </p:cNvSpPr>
          <p:nvPr>
            <p:ph idx="1"/>
          </p:nvPr>
        </p:nvSpPr>
        <p:spPr/>
        <p:txBody>
          <a:bodyPr>
            <a:normAutofit/>
          </a:bodyPr>
          <a:lstStyle/>
          <a:p>
            <a:pPr>
              <a:lnSpc>
                <a:spcPct val="90000"/>
              </a:lnSpc>
              <a:buNone/>
            </a:pPr>
            <a:r>
              <a:rPr lang="en-US" altLang="en-US" u="sng" dirty="0"/>
              <a:t>Radiation Through Blankets</a:t>
            </a:r>
          </a:p>
          <a:p>
            <a:pPr>
              <a:lnSpc>
                <a:spcPct val="90000"/>
              </a:lnSpc>
              <a:buNone/>
            </a:pPr>
            <a:r>
              <a:rPr lang="en-US" altLang="en-US" dirty="0"/>
              <a:t>Heat transfer through a blanket is modeled as radiation using </a:t>
            </a:r>
          </a:p>
          <a:p>
            <a:pPr>
              <a:lnSpc>
                <a:spcPct val="90000"/>
              </a:lnSpc>
              <a:buNone/>
            </a:pPr>
            <a:r>
              <a:rPr lang="en-US" altLang="en-US" dirty="0"/>
              <a:t>the following equation:  </a:t>
            </a:r>
          </a:p>
          <a:p>
            <a:pPr algn="ctr">
              <a:lnSpc>
                <a:spcPct val="90000"/>
              </a:lnSpc>
              <a:buNone/>
            </a:pPr>
            <a:r>
              <a:rPr lang="en-US" altLang="en-US" b="1" dirty="0"/>
              <a:t>Q = </a:t>
            </a:r>
            <a:r>
              <a:rPr lang="en-US" altLang="en-US" b="1" dirty="0">
                <a:latin typeface="Symbol" panose="05050102010706020507" pitchFamily="18" charset="2"/>
              </a:rPr>
              <a:t>s</a:t>
            </a:r>
            <a:r>
              <a:rPr lang="en-US" altLang="en-US" b="1" dirty="0"/>
              <a:t> A </a:t>
            </a:r>
            <a:r>
              <a:rPr lang="en-US" altLang="en-US" b="1" i="1" dirty="0">
                <a:latin typeface="Symbol" panose="05050102010706020507" pitchFamily="18" charset="2"/>
              </a:rPr>
              <a:t>e*</a:t>
            </a:r>
            <a:r>
              <a:rPr lang="en-US" altLang="en-US" b="1" dirty="0"/>
              <a:t> ( T</a:t>
            </a:r>
            <a:r>
              <a:rPr lang="en-US" altLang="en-US" b="1" baseline="-25000" dirty="0"/>
              <a:t>i</a:t>
            </a:r>
            <a:r>
              <a:rPr lang="en-US" altLang="en-US" b="1" baseline="30000" dirty="0"/>
              <a:t>4</a:t>
            </a:r>
            <a:r>
              <a:rPr lang="en-US" altLang="en-US" b="1" dirty="0"/>
              <a:t>   - T</a:t>
            </a:r>
            <a:r>
              <a:rPr lang="en-US" altLang="en-US" b="1" baseline="-25000" dirty="0"/>
              <a:t>o</a:t>
            </a:r>
            <a:r>
              <a:rPr lang="en-US" altLang="en-US" b="1" baseline="30000" dirty="0"/>
              <a:t>4 </a:t>
            </a:r>
            <a:r>
              <a:rPr lang="en-US" altLang="en-US" b="1" dirty="0"/>
              <a:t> )</a:t>
            </a:r>
          </a:p>
          <a:p>
            <a:pPr>
              <a:lnSpc>
                <a:spcPct val="90000"/>
              </a:lnSpc>
              <a:buNone/>
            </a:pPr>
            <a:r>
              <a:rPr lang="en-US" altLang="en-US" sz="2000" dirty="0"/>
              <a:t>Where:</a:t>
            </a:r>
          </a:p>
          <a:p>
            <a:pPr>
              <a:lnSpc>
                <a:spcPct val="90000"/>
              </a:lnSpc>
              <a:buNone/>
            </a:pPr>
            <a:r>
              <a:rPr lang="en-US" altLang="en-US" sz="1600" i="1" dirty="0"/>
              <a:t>          </a:t>
            </a:r>
            <a:r>
              <a:rPr lang="en-US" altLang="en-US" sz="1800" i="1" dirty="0">
                <a:latin typeface="Symbol" panose="05050102010706020507" pitchFamily="18" charset="2"/>
              </a:rPr>
              <a:t>e</a:t>
            </a:r>
            <a:r>
              <a:rPr lang="en-US" altLang="en-US" sz="1800" i="1" dirty="0"/>
              <a:t>*</a:t>
            </a:r>
            <a:r>
              <a:rPr lang="en-US" altLang="en-US" sz="1800" dirty="0"/>
              <a:t> -  effective emissivity of the blanket (typically 0.01 – 0.05) </a:t>
            </a:r>
          </a:p>
          <a:p>
            <a:pPr lvl="1">
              <a:lnSpc>
                <a:spcPct val="90000"/>
              </a:lnSpc>
              <a:buFontTx/>
              <a:buNone/>
            </a:pPr>
            <a:r>
              <a:rPr lang="en-US" altLang="en-US" sz="1800" dirty="0">
                <a:latin typeface="Symbol" panose="05050102010706020507" pitchFamily="18" charset="2"/>
              </a:rPr>
              <a:t>s</a:t>
            </a:r>
            <a:r>
              <a:rPr lang="en-US" altLang="en-US" sz="1800" dirty="0"/>
              <a:t> - Stefan </a:t>
            </a:r>
            <a:r>
              <a:rPr lang="en-US" altLang="en-US" sz="1800" dirty="0" err="1"/>
              <a:t>Boltzman</a:t>
            </a:r>
            <a:r>
              <a:rPr lang="en-US" altLang="en-US" sz="1800" dirty="0"/>
              <a:t> Constant (5.67E-8 W/m</a:t>
            </a:r>
            <a:r>
              <a:rPr lang="en-US" altLang="en-US" sz="1800" baseline="30000" dirty="0"/>
              <a:t>2</a:t>
            </a:r>
            <a:r>
              <a:rPr lang="en-US" altLang="en-US" sz="1800" dirty="0"/>
              <a:t> K</a:t>
            </a:r>
            <a:r>
              <a:rPr lang="en-US" altLang="en-US" sz="1800" baseline="30000" dirty="0"/>
              <a:t>4</a:t>
            </a:r>
            <a:r>
              <a:rPr lang="en-US" altLang="en-US" sz="1800" dirty="0"/>
              <a:t>)</a:t>
            </a:r>
          </a:p>
          <a:p>
            <a:pPr lvl="1">
              <a:lnSpc>
                <a:spcPct val="90000"/>
              </a:lnSpc>
              <a:buFontTx/>
              <a:buNone/>
            </a:pPr>
            <a:r>
              <a:rPr lang="en-US" altLang="en-US" sz="1800" dirty="0"/>
              <a:t>A - area of the blanket (m</a:t>
            </a:r>
            <a:r>
              <a:rPr lang="en-US" altLang="en-US" sz="1800" baseline="30000" dirty="0"/>
              <a:t>2</a:t>
            </a:r>
            <a:r>
              <a:rPr lang="en-US" altLang="en-US" sz="1800" dirty="0"/>
              <a:t>)</a:t>
            </a:r>
          </a:p>
          <a:p>
            <a:pPr lvl="1">
              <a:lnSpc>
                <a:spcPct val="90000"/>
              </a:lnSpc>
              <a:buFontTx/>
              <a:buNone/>
            </a:pPr>
            <a:r>
              <a:rPr lang="en-US" altLang="en-US" sz="1800" dirty="0"/>
              <a:t>T</a:t>
            </a:r>
            <a:r>
              <a:rPr lang="en-US" altLang="en-US" sz="1800" baseline="-25000" dirty="0"/>
              <a:t>i</a:t>
            </a:r>
            <a:r>
              <a:rPr lang="en-US" altLang="en-US" sz="1800" dirty="0"/>
              <a:t> - absolute temperature of the inner layer (K)</a:t>
            </a:r>
          </a:p>
          <a:p>
            <a:pPr lvl="1">
              <a:lnSpc>
                <a:spcPct val="90000"/>
              </a:lnSpc>
              <a:buFontTx/>
              <a:buNone/>
            </a:pPr>
            <a:r>
              <a:rPr lang="en-US" altLang="en-US" sz="1800" dirty="0"/>
              <a:t>T</a:t>
            </a:r>
            <a:r>
              <a:rPr lang="en-US" altLang="en-US" sz="1800" baseline="-25000" dirty="0"/>
              <a:t>o</a:t>
            </a:r>
            <a:r>
              <a:rPr lang="en-US" altLang="en-US" sz="1800" dirty="0"/>
              <a:t> - absolute temperature of the outer layer (K)</a:t>
            </a:r>
          </a:p>
          <a:p>
            <a:pPr>
              <a:lnSpc>
                <a:spcPct val="90000"/>
              </a:lnSpc>
            </a:pPr>
            <a:endParaRPr lang="en-US" altLang="en-US" sz="1800" b="1" i="1" dirty="0">
              <a:solidFill>
                <a:srgbClr val="0000FF"/>
              </a:solidFill>
            </a:endParaRPr>
          </a:p>
          <a:p>
            <a:pPr>
              <a:lnSpc>
                <a:spcPct val="90000"/>
              </a:lnSpc>
              <a:buNone/>
            </a:pPr>
            <a:r>
              <a:rPr lang="en-US" altLang="en-US" sz="1800" b="1" i="1" dirty="0">
                <a:solidFill>
                  <a:srgbClr val="0000FF"/>
                </a:solidFill>
              </a:rPr>
              <a:t>Can’t narrow the </a:t>
            </a:r>
            <a:r>
              <a:rPr lang="en-US" altLang="en-US" sz="1800" b="1" i="1" dirty="0">
                <a:solidFill>
                  <a:srgbClr val="0000FF"/>
                </a:solidFill>
                <a:latin typeface="Symbol" panose="05050102010706020507" pitchFamily="18" charset="2"/>
              </a:rPr>
              <a:t>e</a:t>
            </a:r>
            <a:r>
              <a:rPr lang="en-US" altLang="en-US" sz="1800" b="1" i="1" dirty="0">
                <a:solidFill>
                  <a:srgbClr val="0000FF"/>
                </a:solidFill>
              </a:rPr>
              <a:t>* range until testing</a:t>
            </a:r>
          </a:p>
          <a:p>
            <a:pPr>
              <a:lnSpc>
                <a:spcPct val="90000"/>
              </a:lnSpc>
              <a:buNone/>
            </a:pPr>
            <a:r>
              <a:rPr lang="en-US" altLang="en-US" sz="1800" b="1" i="1" dirty="0">
                <a:solidFill>
                  <a:srgbClr val="0000FF"/>
                </a:solidFill>
              </a:rPr>
              <a:t>“Stack” parameters for analysis</a:t>
            </a:r>
            <a:endParaRPr lang="en-US" dirty="0"/>
          </a:p>
        </p:txBody>
      </p:sp>
      <p:sp>
        <p:nvSpPr>
          <p:cNvPr id="6" name="Slide Number Placeholder 1">
            <a:extLst>
              <a:ext uri="{FF2B5EF4-FFF2-40B4-BE49-F238E27FC236}">
                <a16:creationId xmlns:a16="http://schemas.microsoft.com/office/drawing/2014/main" id="{A7EF9F4A-AF62-4C17-99CC-AF3A4945656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63</a:t>
            </a:fld>
            <a:endParaRPr lang="en-US" altLang="en-US" sz="1200" dirty="0"/>
          </a:p>
        </p:txBody>
      </p:sp>
    </p:spTree>
    <p:extLst>
      <p:ext uri="{BB962C8B-B14F-4D97-AF65-F5344CB8AC3E}">
        <p14:creationId xmlns:p14="http://schemas.microsoft.com/office/powerpoint/2010/main" val="298939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6ACF-F12D-49E7-9716-98A752296C8B}"/>
              </a:ext>
            </a:extLst>
          </p:cNvPr>
          <p:cNvSpPr>
            <a:spLocks noGrp="1"/>
          </p:cNvSpPr>
          <p:nvPr>
            <p:ph type="title"/>
          </p:nvPr>
        </p:nvSpPr>
        <p:spPr>
          <a:xfrm>
            <a:off x="1074420" y="71756"/>
            <a:ext cx="7155180" cy="890479"/>
          </a:xfrm>
        </p:spPr>
        <p:txBody>
          <a:bodyPr/>
          <a:lstStyle/>
          <a:p>
            <a:r>
              <a:rPr lang="en-US" altLang="en-US" dirty="0"/>
              <a:t>Special Heat Transfer Considerations</a:t>
            </a:r>
            <a:endParaRPr lang="en-US" dirty="0"/>
          </a:p>
        </p:txBody>
      </p:sp>
      <p:sp>
        <p:nvSpPr>
          <p:cNvPr id="5" name="Content Placeholder 4">
            <a:extLst>
              <a:ext uri="{FF2B5EF4-FFF2-40B4-BE49-F238E27FC236}">
                <a16:creationId xmlns:a16="http://schemas.microsoft.com/office/drawing/2014/main" id="{ED1F338E-C8FE-4B6B-9071-A002CD3D5AD2}"/>
              </a:ext>
            </a:extLst>
          </p:cNvPr>
          <p:cNvSpPr>
            <a:spLocks noGrp="1"/>
          </p:cNvSpPr>
          <p:nvPr>
            <p:ph idx="1"/>
          </p:nvPr>
        </p:nvSpPr>
        <p:spPr>
          <a:xfrm>
            <a:off x="228600" y="1066800"/>
            <a:ext cx="8549640" cy="5429265"/>
          </a:xfrm>
        </p:spPr>
        <p:txBody>
          <a:bodyPr>
            <a:normAutofit/>
          </a:bodyPr>
          <a:lstStyle/>
          <a:p>
            <a:pPr marL="0" indent="0">
              <a:buNone/>
            </a:pPr>
            <a:r>
              <a:rPr lang="en-US" altLang="en-US" sz="2000" u="sng" dirty="0"/>
              <a:t>Backloading or Equivalent Sink Temperatures</a:t>
            </a:r>
          </a:p>
          <a:p>
            <a:pPr marL="231775" indent="-231775">
              <a:spcBef>
                <a:spcPts val="0"/>
              </a:spcBef>
            </a:pPr>
            <a:r>
              <a:rPr lang="en-US" altLang="en-US" sz="1800" dirty="0"/>
              <a:t>Sometimes, the radiative environment around a component or instrument is specified for design purposes.  This may be the case for an instrument or component, where the accommodation on a particular spacecraft is represented by a set of </a:t>
            </a:r>
            <a:r>
              <a:rPr lang="en-US" altLang="en-US" sz="1800" dirty="0" err="1"/>
              <a:t>heatloads</a:t>
            </a:r>
            <a:r>
              <a:rPr lang="en-US" altLang="en-US" sz="1800" dirty="0"/>
              <a:t> (Backloads) or temperatures in particular directions (Equivalent Sinks)</a:t>
            </a:r>
          </a:p>
          <a:p>
            <a:pPr marL="231775" indent="-231775">
              <a:spcBef>
                <a:spcPts val="0"/>
              </a:spcBef>
            </a:pPr>
            <a:r>
              <a:rPr lang="en-US" altLang="en-US" sz="1800" dirty="0"/>
              <a:t>For example, a spacecraft vendor might specify the effective temperature scene for 6 sides of box that surrounds the component.  These temperatures would then be used for design purposes to locate radiators or blankets based on the optimum directions for heat rejection</a:t>
            </a:r>
          </a:p>
          <a:p>
            <a:pPr marL="231775" indent="-231775">
              <a:spcBef>
                <a:spcPts val="0"/>
              </a:spcBef>
            </a:pPr>
            <a:r>
              <a:rPr lang="en-US" altLang="en-US" sz="1800" dirty="0"/>
              <a:t>Similarly, later in the project life cycle when some models have been delivered, the spacecraft vendor may provide the incident IR radiation from all surrounding surfaces on the component as Backloads, to allow representation of the integrated environment in a stand-alone component model.</a:t>
            </a:r>
          </a:p>
          <a:p>
            <a:pPr marL="231775" indent="-231775">
              <a:spcBef>
                <a:spcPts val="0"/>
              </a:spcBef>
            </a:pPr>
            <a:r>
              <a:rPr lang="en-US" altLang="en-US" sz="1800" dirty="0"/>
              <a:t>The equations for both are shown below, where the summation is for all j where j is </a:t>
            </a:r>
            <a:r>
              <a:rPr lang="en-US" altLang="en-US" sz="1800" i="1" u="sng" dirty="0"/>
              <a:t>not</a:t>
            </a:r>
            <a:r>
              <a:rPr lang="en-US" altLang="en-US" sz="1800" dirty="0"/>
              <a:t> a part of the component and each i </a:t>
            </a:r>
            <a:r>
              <a:rPr lang="en-US" altLang="en-US" sz="1800" i="1" u="sng" dirty="0"/>
              <a:t>is</a:t>
            </a:r>
            <a:r>
              <a:rPr lang="en-US" altLang="en-US" sz="1800" dirty="0"/>
              <a:t> a part of the component:</a:t>
            </a:r>
          </a:p>
          <a:p>
            <a:pPr marL="0" indent="0" algn="ctr">
              <a:spcBef>
                <a:spcPts val="0"/>
              </a:spcBef>
              <a:buNone/>
            </a:pPr>
            <a:endParaRPr lang="en-US" altLang="en-US" sz="600" b="1" dirty="0"/>
          </a:p>
          <a:p>
            <a:pPr marL="0" indent="0" algn="ctr">
              <a:spcBef>
                <a:spcPts val="0"/>
              </a:spcBef>
              <a:buNone/>
            </a:pPr>
            <a:r>
              <a:rPr lang="en-US" altLang="en-US" sz="1800" b="1" dirty="0"/>
              <a:t>Q</a:t>
            </a:r>
            <a:r>
              <a:rPr lang="en-US" altLang="en-US" sz="1800" b="1" baseline="-25000" dirty="0"/>
              <a:t>BL</a:t>
            </a:r>
            <a:r>
              <a:rPr lang="en-US" altLang="en-US" sz="1800" b="1" dirty="0"/>
              <a:t> = </a:t>
            </a:r>
            <a:r>
              <a:rPr lang="en-US" altLang="en-US" sz="1800" b="1" dirty="0">
                <a:latin typeface="Symbol" panose="05050102010706020507" pitchFamily="18" charset="2"/>
              </a:rPr>
              <a:t>S (s</a:t>
            </a:r>
            <a:r>
              <a:rPr lang="en-US" altLang="en-US" sz="1800" b="1" dirty="0"/>
              <a:t> </a:t>
            </a:r>
            <a:r>
              <a:rPr lang="en-US" altLang="en-US" sz="1800" b="1" dirty="0" err="1"/>
              <a:t>Radk</a:t>
            </a:r>
            <a:r>
              <a:rPr lang="en-US" altLang="en-US" sz="1800" b="1" baseline="-25000" dirty="0" err="1"/>
              <a:t>ij</a:t>
            </a:r>
            <a:r>
              <a:rPr lang="en-US" altLang="en-US" sz="1800" b="1" dirty="0"/>
              <a:t> T</a:t>
            </a:r>
            <a:r>
              <a:rPr lang="en-US" altLang="en-US" sz="1800" b="1" baseline="-25000" dirty="0"/>
              <a:t>j</a:t>
            </a:r>
            <a:r>
              <a:rPr lang="en-US" altLang="en-US" sz="1800" b="1" baseline="30000" dirty="0"/>
              <a:t>4</a:t>
            </a:r>
            <a:r>
              <a:rPr lang="en-US" altLang="en-US" sz="1800" b="1" dirty="0"/>
              <a:t>)  </a:t>
            </a:r>
            <a:r>
              <a:rPr lang="en-US" altLang="en-US" sz="1800" dirty="0"/>
              <a:t>and</a:t>
            </a:r>
            <a:r>
              <a:rPr lang="en-US" altLang="en-US" sz="1800" b="1" dirty="0"/>
              <a:t> </a:t>
            </a:r>
            <a:r>
              <a:rPr lang="en-US" altLang="en-US" sz="1800" b="1" dirty="0" err="1"/>
              <a:t>T</a:t>
            </a:r>
            <a:r>
              <a:rPr lang="en-US" altLang="en-US" sz="1800" b="1" baseline="-25000" dirty="0" err="1"/>
              <a:t>sink</a:t>
            </a:r>
            <a:r>
              <a:rPr lang="en-US" altLang="en-US" sz="1800" b="1" dirty="0"/>
              <a:t> =  [</a:t>
            </a:r>
            <a:r>
              <a:rPr lang="en-US" altLang="en-US" sz="1800" b="1" dirty="0">
                <a:latin typeface="Symbol" panose="05050102010706020507" pitchFamily="18" charset="2"/>
              </a:rPr>
              <a:t>S {(s</a:t>
            </a:r>
            <a:r>
              <a:rPr lang="en-US" altLang="en-US" sz="1800" b="1" dirty="0"/>
              <a:t> </a:t>
            </a:r>
            <a:r>
              <a:rPr lang="en-US" altLang="en-US" sz="1800" b="1" dirty="0" err="1"/>
              <a:t>Radk</a:t>
            </a:r>
            <a:r>
              <a:rPr lang="en-US" altLang="en-US" sz="1800" b="1" baseline="-25000" dirty="0" err="1"/>
              <a:t>ij</a:t>
            </a:r>
            <a:r>
              <a:rPr lang="en-US" altLang="en-US" sz="1800" b="1" dirty="0"/>
              <a:t> T</a:t>
            </a:r>
            <a:r>
              <a:rPr lang="en-US" altLang="en-US" sz="1800" b="1" baseline="-25000" dirty="0"/>
              <a:t>j</a:t>
            </a:r>
            <a:r>
              <a:rPr lang="en-US" altLang="en-US" sz="1800" b="1" baseline="30000" dirty="0"/>
              <a:t>4</a:t>
            </a:r>
            <a:r>
              <a:rPr lang="en-US" altLang="en-US" sz="1800" b="1" dirty="0"/>
              <a:t>) + </a:t>
            </a:r>
            <a:r>
              <a:rPr lang="en-US" altLang="en-US" sz="1800" b="1" dirty="0" err="1"/>
              <a:t>Q</a:t>
            </a:r>
            <a:r>
              <a:rPr lang="en-US" altLang="en-US" sz="1800" b="1" baseline="-25000" dirty="0" err="1"/>
              <a:t>env</a:t>
            </a:r>
            <a:r>
              <a:rPr lang="en-US" altLang="en-US" sz="1800" b="1" dirty="0"/>
              <a:t>} / </a:t>
            </a:r>
            <a:r>
              <a:rPr lang="en-US" altLang="en-US" sz="1800" b="1" dirty="0">
                <a:latin typeface="Symbol" panose="05050102010706020507" pitchFamily="18" charset="2"/>
              </a:rPr>
              <a:t>S (</a:t>
            </a:r>
            <a:r>
              <a:rPr lang="en-US" altLang="en-US" sz="1800" b="1" dirty="0" err="1"/>
              <a:t>Radk</a:t>
            </a:r>
            <a:r>
              <a:rPr lang="en-US" altLang="en-US" sz="1800" b="1" baseline="-25000" dirty="0" err="1"/>
              <a:t>ij</a:t>
            </a:r>
            <a:r>
              <a:rPr lang="en-US" altLang="en-US" sz="1800" b="1" dirty="0"/>
              <a:t>) / </a:t>
            </a:r>
            <a:r>
              <a:rPr lang="en-US" altLang="en-US" sz="1800" b="1" dirty="0">
                <a:latin typeface="Symbol" panose="05050102010706020507" pitchFamily="18" charset="2"/>
              </a:rPr>
              <a:t>s ]</a:t>
            </a:r>
            <a:r>
              <a:rPr lang="en-US" altLang="en-US" sz="1800" b="1" baseline="30000" dirty="0">
                <a:latin typeface="Symbol" panose="05050102010706020507" pitchFamily="18" charset="2"/>
              </a:rPr>
              <a:t>0.25</a:t>
            </a:r>
            <a:endParaRPr lang="en-US" altLang="en-US" sz="1800" b="1" baseline="30000" dirty="0"/>
          </a:p>
          <a:p>
            <a:pPr>
              <a:spcBef>
                <a:spcPts val="0"/>
              </a:spcBef>
            </a:pPr>
            <a:endParaRPr lang="en-US" altLang="en-US" sz="800" b="1" dirty="0"/>
          </a:p>
          <a:p>
            <a:pPr>
              <a:spcBef>
                <a:spcPts val="0"/>
              </a:spcBef>
            </a:pPr>
            <a:r>
              <a:rPr lang="en-US" altLang="en-US" sz="1800" dirty="0"/>
              <a:t>This technique is often applied when a spacecraft vendor does not wish to provide a complex, integrated model to component vendors</a:t>
            </a:r>
          </a:p>
        </p:txBody>
      </p:sp>
      <p:sp>
        <p:nvSpPr>
          <p:cNvPr id="6" name="Slide Number Placeholder 1">
            <a:extLst>
              <a:ext uri="{FF2B5EF4-FFF2-40B4-BE49-F238E27FC236}">
                <a16:creationId xmlns:a16="http://schemas.microsoft.com/office/drawing/2014/main" id="{62B9AA17-1FC4-422E-8824-C1279FA7E10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64</a:t>
            </a:fld>
            <a:endParaRPr lang="en-US" altLang="en-US" sz="1200" dirty="0"/>
          </a:p>
        </p:txBody>
      </p:sp>
    </p:spTree>
    <p:extLst>
      <p:ext uri="{BB962C8B-B14F-4D97-AF65-F5344CB8AC3E}">
        <p14:creationId xmlns:p14="http://schemas.microsoft.com/office/powerpoint/2010/main" val="3756477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6ACF-F12D-49E7-9716-98A752296C8B}"/>
              </a:ext>
            </a:extLst>
          </p:cNvPr>
          <p:cNvSpPr>
            <a:spLocks noGrp="1"/>
          </p:cNvSpPr>
          <p:nvPr>
            <p:ph type="title"/>
          </p:nvPr>
        </p:nvSpPr>
        <p:spPr>
          <a:xfrm>
            <a:off x="1074420" y="71756"/>
            <a:ext cx="7155180" cy="890479"/>
          </a:xfrm>
        </p:spPr>
        <p:txBody>
          <a:bodyPr/>
          <a:lstStyle/>
          <a:p>
            <a:r>
              <a:rPr lang="en-US" altLang="en-US" dirty="0"/>
              <a:t>Special Heat Transfer Considerations</a:t>
            </a:r>
            <a:endParaRPr lang="en-US" dirty="0"/>
          </a:p>
        </p:txBody>
      </p:sp>
      <p:sp>
        <p:nvSpPr>
          <p:cNvPr id="5" name="Content Placeholder 4">
            <a:extLst>
              <a:ext uri="{FF2B5EF4-FFF2-40B4-BE49-F238E27FC236}">
                <a16:creationId xmlns:a16="http://schemas.microsoft.com/office/drawing/2014/main" id="{ED1F338E-C8FE-4B6B-9071-A002CD3D5AD2}"/>
              </a:ext>
            </a:extLst>
          </p:cNvPr>
          <p:cNvSpPr>
            <a:spLocks noGrp="1"/>
          </p:cNvSpPr>
          <p:nvPr>
            <p:ph idx="1"/>
          </p:nvPr>
        </p:nvSpPr>
        <p:spPr>
          <a:xfrm>
            <a:off x="228600" y="1066800"/>
            <a:ext cx="8549640" cy="5429265"/>
          </a:xfrm>
        </p:spPr>
        <p:txBody>
          <a:bodyPr>
            <a:normAutofit/>
          </a:bodyPr>
          <a:lstStyle/>
          <a:p>
            <a:pPr marL="0" indent="0">
              <a:buNone/>
            </a:pPr>
            <a:r>
              <a:rPr lang="en-US" altLang="en-US" sz="2000" u="sng" dirty="0"/>
              <a:t>Energy Storage/Release</a:t>
            </a:r>
          </a:p>
          <a:p>
            <a:pPr marL="231775" indent="-231775">
              <a:spcBef>
                <a:spcPts val="0"/>
              </a:spcBef>
            </a:pPr>
            <a:r>
              <a:rPr lang="en-US" altLang="en-US" sz="1800" dirty="0"/>
              <a:t>As heat is added to an object, the rate of its temperature rise is governed by its mass and specific heat.  This represents an energy storage when the temperature increases</a:t>
            </a:r>
          </a:p>
          <a:p>
            <a:pPr marL="231775" indent="-231775">
              <a:spcBef>
                <a:spcPts val="0"/>
              </a:spcBef>
            </a:pPr>
            <a:r>
              <a:rPr lang="en-US" altLang="en-US" sz="1800" dirty="0"/>
              <a:t>Conversely, when an object cools, it releases some of the energy it had stored while at the higher temperature</a:t>
            </a:r>
          </a:p>
          <a:p>
            <a:pPr marL="231775" indent="-231775">
              <a:spcBef>
                <a:spcPts val="0"/>
              </a:spcBef>
            </a:pPr>
            <a:r>
              <a:rPr lang="en-US" altLang="en-US" sz="1800" dirty="0"/>
              <a:t>Energy storage is governed by the equation:</a:t>
            </a:r>
          </a:p>
          <a:p>
            <a:pPr marL="0" indent="0" algn="ctr">
              <a:spcBef>
                <a:spcPts val="0"/>
              </a:spcBef>
              <a:buNone/>
            </a:pPr>
            <a:r>
              <a:rPr lang="en-US" altLang="en-US" sz="1800" b="1" dirty="0" err="1"/>
              <a:t>Q</a:t>
            </a:r>
            <a:r>
              <a:rPr lang="en-US" altLang="en-US" sz="1800" b="1" baseline="-25000" dirty="0" err="1"/>
              <a:t>stored</a:t>
            </a:r>
            <a:r>
              <a:rPr lang="en-US" altLang="en-US" sz="1800" b="1" dirty="0"/>
              <a:t> = m * C</a:t>
            </a:r>
            <a:r>
              <a:rPr lang="en-US" altLang="en-US" sz="1800" b="1" baseline="-25000" dirty="0"/>
              <a:t>p</a:t>
            </a:r>
            <a:r>
              <a:rPr lang="en-US" altLang="en-US" sz="1800" b="1" dirty="0"/>
              <a:t> * dT/dt</a:t>
            </a:r>
          </a:p>
          <a:p>
            <a:pPr marL="231775" indent="-231775">
              <a:spcBef>
                <a:spcPts val="0"/>
              </a:spcBef>
            </a:pPr>
            <a:r>
              <a:rPr lang="en-US" altLang="en-US" sz="1800" dirty="0"/>
              <a:t>This energy storage plays an important role in transient analyses.  For steady state analysis, the dT/dt term is zero (i.e. constant T) and no energy is stored or released</a:t>
            </a:r>
          </a:p>
          <a:p>
            <a:pPr marL="231775" indent="-231775">
              <a:spcBef>
                <a:spcPts val="0"/>
              </a:spcBef>
            </a:pPr>
            <a:r>
              <a:rPr lang="en-US" altLang="en-US" sz="1800" dirty="0"/>
              <a:t>A special case of energy storage can also be found in phase change (Solid to Liquid, Liquid to Vapor).  Recall from Thermodynamics that phase change is an isothermal process (i.e. constant temperature)</a:t>
            </a:r>
          </a:p>
          <a:p>
            <a:pPr marL="398463" lvl="1" indent="-165100">
              <a:spcBef>
                <a:spcPts val="0"/>
              </a:spcBef>
            </a:pPr>
            <a:r>
              <a:rPr lang="en-US" altLang="en-US" sz="1600" dirty="0"/>
              <a:t>In space thermal applications, phase change is used in two phase devices such as heat pipes, where the waste heat from avionics is used to vaporize a liquid at the evaporator end.  The vapor is transported via small pressure differences to the condenser end, where it releases its energy as it condenses back to liquid.  This end is connected to a radiator to reject the heat to space.  A wick structure then uses capillary forces to transport the liquid back to the evaporator</a:t>
            </a:r>
          </a:p>
          <a:p>
            <a:pPr marL="398463" lvl="1" indent="-165100">
              <a:spcBef>
                <a:spcPts val="0"/>
              </a:spcBef>
            </a:pPr>
            <a:r>
              <a:rPr lang="en-US" altLang="en-US" sz="1600" dirty="0"/>
              <a:t>A second space-based phase change application is the use of paraffin wax to provide a short term heat sink or a longer term thermally stable interface using a solid-liquid phase change process in a hermetically sealed container</a:t>
            </a:r>
          </a:p>
        </p:txBody>
      </p:sp>
      <p:sp>
        <p:nvSpPr>
          <p:cNvPr id="6" name="Slide Number Placeholder 1">
            <a:extLst>
              <a:ext uri="{FF2B5EF4-FFF2-40B4-BE49-F238E27FC236}">
                <a16:creationId xmlns:a16="http://schemas.microsoft.com/office/drawing/2014/main" id="{62B9AA17-1FC4-422E-8824-C1279FA7E10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65</a:t>
            </a:fld>
            <a:endParaRPr lang="en-US" altLang="en-US" sz="1200" dirty="0"/>
          </a:p>
        </p:txBody>
      </p:sp>
    </p:spTree>
    <p:extLst>
      <p:ext uri="{BB962C8B-B14F-4D97-AF65-F5344CB8AC3E}">
        <p14:creationId xmlns:p14="http://schemas.microsoft.com/office/powerpoint/2010/main" val="1678046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B4E0-950B-4651-A38A-8750149FC592}"/>
              </a:ext>
            </a:extLst>
          </p:cNvPr>
          <p:cNvSpPr>
            <a:spLocks noGrp="1"/>
          </p:cNvSpPr>
          <p:nvPr>
            <p:ph type="title"/>
          </p:nvPr>
        </p:nvSpPr>
        <p:spPr>
          <a:xfrm>
            <a:off x="1074420" y="71756"/>
            <a:ext cx="7155180" cy="890479"/>
          </a:xfrm>
        </p:spPr>
        <p:txBody>
          <a:bodyPr/>
          <a:lstStyle/>
          <a:p>
            <a:r>
              <a:rPr lang="en-US" dirty="0"/>
              <a:t>Putting it all together</a:t>
            </a:r>
          </a:p>
        </p:txBody>
      </p:sp>
      <p:sp>
        <p:nvSpPr>
          <p:cNvPr id="3" name="Content Placeholder 2">
            <a:extLst>
              <a:ext uri="{FF2B5EF4-FFF2-40B4-BE49-F238E27FC236}">
                <a16:creationId xmlns:a16="http://schemas.microsoft.com/office/drawing/2014/main" id="{B6E78FF7-7C39-4D22-9C2D-0882FAB9449C}"/>
              </a:ext>
            </a:extLst>
          </p:cNvPr>
          <p:cNvSpPr>
            <a:spLocks noGrp="1"/>
          </p:cNvSpPr>
          <p:nvPr>
            <p:ph idx="1"/>
          </p:nvPr>
        </p:nvSpPr>
        <p:spPr>
          <a:xfrm>
            <a:off x="152399" y="1143000"/>
            <a:ext cx="8792193" cy="5105400"/>
          </a:xfrm>
        </p:spPr>
        <p:txBody>
          <a:bodyPr>
            <a:normAutofit/>
          </a:bodyPr>
          <a:lstStyle/>
          <a:p>
            <a:pPr>
              <a:lnSpc>
                <a:spcPct val="110000"/>
              </a:lnSpc>
              <a:spcBef>
                <a:spcPts val="0"/>
              </a:spcBef>
            </a:pPr>
            <a:r>
              <a:rPr lang="en-US" sz="2000" dirty="0"/>
              <a:t>Combining the principles of Thermodynamics and Heat Transfer, the thermal performance of a spacecraft can be evaluated</a:t>
            </a:r>
          </a:p>
          <a:p>
            <a:pPr>
              <a:lnSpc>
                <a:spcPct val="110000"/>
              </a:lnSpc>
              <a:spcBef>
                <a:spcPts val="0"/>
              </a:spcBef>
            </a:pPr>
            <a:r>
              <a:rPr lang="en-US" sz="2000" dirty="0"/>
              <a:t>Beginning with the 1</a:t>
            </a:r>
            <a:r>
              <a:rPr lang="en-US" sz="2000" baseline="30000" dirty="0"/>
              <a:t>st</a:t>
            </a:r>
            <a:r>
              <a:rPr lang="en-US" sz="2000" dirty="0"/>
              <a:t> law and Conservation of Energy for a Control volume:</a:t>
            </a:r>
          </a:p>
          <a:p>
            <a:pPr marL="0" indent="0" algn="ctr">
              <a:lnSpc>
                <a:spcPct val="110000"/>
              </a:lnSpc>
              <a:spcBef>
                <a:spcPts val="0"/>
              </a:spcBef>
              <a:buNone/>
            </a:pPr>
            <a:r>
              <a:rPr lang="en-US" sz="2000" i="1" dirty="0" err="1"/>
              <a:t>dU</a:t>
            </a:r>
            <a:r>
              <a:rPr lang="en-US" sz="2000" i="1" dirty="0"/>
              <a:t>/dt = Q – W : Change in internal energy = Heat - Work</a:t>
            </a:r>
          </a:p>
          <a:p>
            <a:pPr>
              <a:lnSpc>
                <a:spcPct val="110000"/>
              </a:lnSpc>
              <a:spcBef>
                <a:spcPts val="0"/>
              </a:spcBef>
            </a:pPr>
            <a:r>
              <a:rPr lang="en-US" sz="2000" dirty="0"/>
              <a:t>For a system with no work (typical for a spacecraft)</a:t>
            </a:r>
          </a:p>
          <a:p>
            <a:pPr marL="0" indent="0" algn="ctr">
              <a:lnSpc>
                <a:spcPct val="110000"/>
              </a:lnSpc>
              <a:spcBef>
                <a:spcPts val="0"/>
              </a:spcBef>
              <a:buNone/>
            </a:pPr>
            <a:r>
              <a:rPr lang="en-US" sz="2000" i="1" dirty="0" err="1"/>
              <a:t>Q</a:t>
            </a:r>
            <a:r>
              <a:rPr lang="en-US" sz="2000" i="1" baseline="-25000" dirty="0" err="1"/>
              <a:t>stored</a:t>
            </a:r>
            <a:r>
              <a:rPr lang="en-US" sz="2000" i="1" baseline="-25000" dirty="0"/>
              <a:t> </a:t>
            </a:r>
            <a:r>
              <a:rPr lang="en-US" sz="2000" i="1" dirty="0"/>
              <a:t>= Q</a:t>
            </a:r>
            <a:r>
              <a:rPr lang="en-US" sz="2000" i="1" baseline="-25000" dirty="0"/>
              <a:t>in</a:t>
            </a:r>
            <a:r>
              <a:rPr lang="en-US" sz="2000" i="1" dirty="0"/>
              <a:t> – </a:t>
            </a:r>
            <a:r>
              <a:rPr lang="en-US" sz="2000" i="1" dirty="0" err="1"/>
              <a:t>Q</a:t>
            </a:r>
            <a:r>
              <a:rPr lang="en-US" sz="2000" i="1" baseline="-25000" dirty="0" err="1"/>
              <a:t>out</a:t>
            </a:r>
            <a:r>
              <a:rPr lang="en-US" sz="2000" i="1" dirty="0"/>
              <a:t> + </a:t>
            </a:r>
            <a:r>
              <a:rPr lang="en-US" sz="2000" i="1" dirty="0" err="1"/>
              <a:t>Q</a:t>
            </a:r>
            <a:r>
              <a:rPr lang="en-US" sz="2000" i="1" baseline="-25000" dirty="0" err="1"/>
              <a:t>generated</a:t>
            </a:r>
            <a:endParaRPr lang="en-US" sz="2000" i="1" baseline="-25000" dirty="0"/>
          </a:p>
          <a:p>
            <a:pPr>
              <a:lnSpc>
                <a:spcPct val="110000"/>
              </a:lnSpc>
              <a:spcBef>
                <a:spcPts val="0"/>
              </a:spcBef>
            </a:pPr>
            <a:r>
              <a:rPr lang="en-US" sz="2000" dirty="0"/>
              <a:t>Recognizing that the Q</a:t>
            </a:r>
            <a:r>
              <a:rPr lang="en-US" sz="2000" baseline="-25000" dirty="0"/>
              <a:t>in</a:t>
            </a:r>
            <a:r>
              <a:rPr lang="en-US" sz="2000" dirty="0"/>
              <a:t> and </a:t>
            </a:r>
            <a:r>
              <a:rPr lang="en-US" sz="2000" dirty="0" err="1"/>
              <a:t>Q</a:t>
            </a:r>
            <a:r>
              <a:rPr lang="en-US" sz="2000" baseline="-25000" dirty="0" err="1"/>
              <a:t>out</a:t>
            </a:r>
            <a:r>
              <a:rPr lang="en-US" sz="2000" dirty="0"/>
              <a:t> terms may be composed of heat transfer relations (such as conduction in and radiation out):</a:t>
            </a:r>
          </a:p>
          <a:p>
            <a:pPr marL="0" indent="0" algn="ctr">
              <a:lnSpc>
                <a:spcPct val="110000"/>
              </a:lnSpc>
              <a:spcBef>
                <a:spcPts val="0"/>
              </a:spcBef>
              <a:buNone/>
            </a:pPr>
            <a:r>
              <a:rPr lang="en-US" sz="2000" i="1" dirty="0"/>
              <a:t>m C</a:t>
            </a:r>
            <a:r>
              <a:rPr lang="en-US" sz="2000" i="1" baseline="-25000" dirty="0"/>
              <a:t>P</a:t>
            </a:r>
            <a:r>
              <a:rPr lang="en-US" sz="2000" i="1" dirty="0"/>
              <a:t> dT/dt = kA/L*(T</a:t>
            </a:r>
            <a:r>
              <a:rPr lang="en-US" sz="2000" i="1" baseline="-25000" dirty="0"/>
              <a:t>ext</a:t>
            </a:r>
            <a:r>
              <a:rPr lang="en-US" sz="2000" i="1" dirty="0"/>
              <a:t> - T</a:t>
            </a:r>
            <a:r>
              <a:rPr lang="en-US" sz="2000" i="1" baseline="-25000" dirty="0"/>
              <a:t>CV</a:t>
            </a:r>
            <a:r>
              <a:rPr lang="en-US" sz="2000" i="1" dirty="0"/>
              <a:t>) – </a:t>
            </a:r>
            <a:r>
              <a:rPr lang="en-US" sz="2000" i="1" dirty="0" err="1">
                <a:latin typeface="Symbol" panose="05050102010706020507" pitchFamily="18" charset="2"/>
              </a:rPr>
              <a:t>s</a:t>
            </a:r>
            <a:r>
              <a:rPr lang="en-US" sz="2000" i="1" dirty="0" err="1"/>
              <a:t>A</a:t>
            </a:r>
            <a:r>
              <a:rPr lang="en-US" sz="2000" i="1" dirty="0" err="1">
                <a:latin typeface="Symbol" panose="05050102010706020507" pitchFamily="18" charset="2"/>
              </a:rPr>
              <a:t>e</a:t>
            </a:r>
            <a:r>
              <a:rPr lang="en-US" sz="2000" i="1" dirty="0"/>
              <a:t>(T</a:t>
            </a:r>
            <a:r>
              <a:rPr lang="en-US" sz="2000" i="1" baseline="-25000" dirty="0"/>
              <a:t>CV</a:t>
            </a:r>
            <a:r>
              <a:rPr lang="en-US" sz="2000" i="1" baseline="30000" dirty="0"/>
              <a:t>4</a:t>
            </a:r>
            <a:r>
              <a:rPr lang="en-US" sz="2000" i="1" dirty="0"/>
              <a:t> – T</a:t>
            </a:r>
            <a:r>
              <a:rPr lang="en-US" sz="2000" i="1" baseline="-25000" dirty="0"/>
              <a:t>space</a:t>
            </a:r>
            <a:r>
              <a:rPr lang="en-US" sz="2000" i="1" baseline="30000" dirty="0"/>
              <a:t>4</a:t>
            </a:r>
            <a:r>
              <a:rPr lang="en-US" sz="2000" i="1" dirty="0"/>
              <a:t>) + </a:t>
            </a:r>
            <a:r>
              <a:rPr lang="en-US" sz="2000" i="1" dirty="0" err="1"/>
              <a:t>Q</a:t>
            </a:r>
            <a:r>
              <a:rPr lang="en-US" sz="2000" i="1" baseline="-25000" dirty="0" err="1"/>
              <a:t>generated</a:t>
            </a:r>
            <a:endParaRPr lang="en-US" sz="2000" i="1" baseline="-25000" dirty="0"/>
          </a:p>
          <a:p>
            <a:pPr>
              <a:lnSpc>
                <a:spcPct val="110000"/>
              </a:lnSpc>
              <a:spcBef>
                <a:spcPts val="0"/>
              </a:spcBef>
            </a:pPr>
            <a:r>
              <a:rPr lang="en-US" sz="2000" dirty="0"/>
              <a:t>Note that for thermal </a:t>
            </a:r>
            <a:r>
              <a:rPr lang="en-US" sz="2000" dirty="0" err="1"/>
              <a:t>equilbrium</a:t>
            </a:r>
            <a:r>
              <a:rPr lang="en-US" sz="2000" dirty="0"/>
              <a:t> (steady state), dT/dt = 0, therefore:</a:t>
            </a:r>
          </a:p>
          <a:p>
            <a:pPr marL="0" indent="0" algn="ctr">
              <a:lnSpc>
                <a:spcPct val="110000"/>
              </a:lnSpc>
              <a:spcBef>
                <a:spcPts val="0"/>
              </a:spcBef>
              <a:buNone/>
            </a:pPr>
            <a:r>
              <a:rPr lang="en-US" sz="2000" i="1" dirty="0"/>
              <a:t>0 = kA/L*(T</a:t>
            </a:r>
            <a:r>
              <a:rPr lang="en-US" sz="2000" i="1" baseline="-25000" dirty="0"/>
              <a:t>ext</a:t>
            </a:r>
            <a:r>
              <a:rPr lang="en-US" sz="2000" i="1" dirty="0"/>
              <a:t> - T</a:t>
            </a:r>
            <a:r>
              <a:rPr lang="en-US" sz="2000" i="1" baseline="-25000" dirty="0"/>
              <a:t>CV</a:t>
            </a:r>
            <a:r>
              <a:rPr lang="en-US" sz="2000" i="1" dirty="0"/>
              <a:t>) – </a:t>
            </a:r>
            <a:r>
              <a:rPr lang="en-US" sz="2000" i="1" dirty="0" err="1">
                <a:latin typeface="Symbol" panose="05050102010706020507" pitchFamily="18" charset="2"/>
              </a:rPr>
              <a:t>s</a:t>
            </a:r>
            <a:r>
              <a:rPr lang="en-US" sz="2000" i="1" dirty="0" err="1"/>
              <a:t>A</a:t>
            </a:r>
            <a:r>
              <a:rPr lang="en-US" sz="2000" i="1" dirty="0" err="1">
                <a:latin typeface="Symbol" panose="05050102010706020507" pitchFamily="18" charset="2"/>
              </a:rPr>
              <a:t>e</a:t>
            </a:r>
            <a:r>
              <a:rPr lang="en-US" sz="2000" i="1" dirty="0"/>
              <a:t>(T</a:t>
            </a:r>
            <a:r>
              <a:rPr lang="en-US" sz="2000" i="1" baseline="-25000" dirty="0"/>
              <a:t>CV</a:t>
            </a:r>
            <a:r>
              <a:rPr lang="en-US" sz="2000" i="1" baseline="30000" dirty="0"/>
              <a:t>4</a:t>
            </a:r>
            <a:r>
              <a:rPr lang="en-US" sz="2000" i="1" dirty="0"/>
              <a:t> – T</a:t>
            </a:r>
            <a:r>
              <a:rPr lang="en-US" sz="2000" i="1" baseline="-25000" dirty="0"/>
              <a:t>space</a:t>
            </a:r>
            <a:r>
              <a:rPr lang="en-US" sz="2000" i="1" baseline="30000" dirty="0"/>
              <a:t>4</a:t>
            </a:r>
            <a:r>
              <a:rPr lang="en-US" sz="2000" i="1" dirty="0"/>
              <a:t>) + </a:t>
            </a:r>
            <a:r>
              <a:rPr lang="en-US" sz="2000" i="1" dirty="0" err="1"/>
              <a:t>Q</a:t>
            </a:r>
            <a:r>
              <a:rPr lang="en-US" sz="2000" i="1" baseline="-25000" dirty="0" err="1"/>
              <a:t>generated</a:t>
            </a:r>
            <a:endParaRPr lang="en-US" sz="2000" i="1" baseline="-25000" dirty="0"/>
          </a:p>
          <a:p>
            <a:pPr>
              <a:lnSpc>
                <a:spcPct val="110000"/>
              </a:lnSpc>
              <a:spcBef>
                <a:spcPts val="0"/>
              </a:spcBef>
            </a:pPr>
            <a:r>
              <a:rPr lang="en-US" sz="2000" dirty="0"/>
              <a:t>The discretization of a thermal design into many control volumes, the generation of all the heat transfer paths between these control volumes (Radiative, Conductive, Convective) and accounting for the heat generation is the foundational basis of thermal analysis</a:t>
            </a:r>
            <a:endParaRPr lang="en-US" sz="2000" i="1" baseline="-25000" dirty="0"/>
          </a:p>
        </p:txBody>
      </p:sp>
      <p:sp>
        <p:nvSpPr>
          <p:cNvPr id="6" name="Slide Number Placeholder 1">
            <a:extLst>
              <a:ext uri="{FF2B5EF4-FFF2-40B4-BE49-F238E27FC236}">
                <a16:creationId xmlns:a16="http://schemas.microsoft.com/office/drawing/2014/main" id="{D9A580E0-90A7-4763-BAFB-D54F4BDA182B}"/>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66</a:t>
            </a:fld>
            <a:endParaRPr lang="en-US" altLang="en-US" sz="1200" dirty="0"/>
          </a:p>
        </p:txBody>
      </p:sp>
    </p:spTree>
    <p:extLst>
      <p:ext uri="{BB962C8B-B14F-4D97-AF65-F5344CB8AC3E}">
        <p14:creationId xmlns:p14="http://schemas.microsoft.com/office/powerpoint/2010/main" val="1736042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92A7-FDDF-4311-8F67-24DE1432B729}"/>
              </a:ext>
            </a:extLst>
          </p:cNvPr>
          <p:cNvSpPr>
            <a:spLocks noGrp="1"/>
          </p:cNvSpPr>
          <p:nvPr>
            <p:ph type="title"/>
          </p:nvPr>
        </p:nvSpPr>
        <p:spPr>
          <a:xfrm>
            <a:off x="1074420" y="71756"/>
            <a:ext cx="7155180" cy="890479"/>
          </a:xfrm>
        </p:spPr>
        <p:txBody>
          <a:bodyPr/>
          <a:lstStyle/>
          <a:p>
            <a:r>
              <a:rPr lang="en-US" b="1" dirty="0"/>
              <a:t>Three Forms of Heat Transfer                                on a Satellite </a:t>
            </a:r>
            <a:endParaRPr lang="en-US" dirty="0"/>
          </a:p>
        </p:txBody>
      </p:sp>
      <p:pic>
        <p:nvPicPr>
          <p:cNvPr id="6" name="Content Placeholder 5">
            <a:extLst>
              <a:ext uri="{FF2B5EF4-FFF2-40B4-BE49-F238E27FC236}">
                <a16:creationId xmlns:a16="http://schemas.microsoft.com/office/drawing/2014/main" id="{259AC4EB-8BF5-4387-A96B-A116DB71A53E}"/>
              </a:ext>
            </a:extLst>
          </p:cNvPr>
          <p:cNvPicPr>
            <a:picLocks noGrp="1" noChangeAspect="1"/>
          </p:cNvPicPr>
          <p:nvPr>
            <p:ph idx="1"/>
          </p:nvPr>
        </p:nvPicPr>
        <p:blipFill rotWithShape="1">
          <a:blip r:embed="rId2"/>
          <a:srcRect t="19222"/>
          <a:stretch/>
        </p:blipFill>
        <p:spPr>
          <a:xfrm>
            <a:off x="589868" y="1100380"/>
            <a:ext cx="8015958" cy="3852620"/>
          </a:xfrm>
          <a:prstGeom prst="rect">
            <a:avLst/>
          </a:prstGeom>
        </p:spPr>
      </p:pic>
      <p:sp>
        <p:nvSpPr>
          <p:cNvPr id="7" name="TextBox 6">
            <a:extLst>
              <a:ext uri="{FF2B5EF4-FFF2-40B4-BE49-F238E27FC236}">
                <a16:creationId xmlns:a16="http://schemas.microsoft.com/office/drawing/2014/main" id="{5E6060EF-3B2E-4956-89E7-B9B5FC66D48F}"/>
              </a:ext>
            </a:extLst>
          </p:cNvPr>
          <p:cNvSpPr txBox="1"/>
          <p:nvPr/>
        </p:nvSpPr>
        <p:spPr>
          <a:xfrm>
            <a:off x="76200" y="4858908"/>
            <a:ext cx="8994640" cy="1600566"/>
          </a:xfrm>
          <a:prstGeom prst="rect">
            <a:avLst/>
          </a:prstGeom>
          <a:noFill/>
        </p:spPr>
        <p:txBody>
          <a:bodyPr wrap="square">
            <a:spAutoFit/>
          </a:bodyPr>
          <a:lstStyle/>
          <a:p>
            <a:pPr marL="625475" indent="-625475">
              <a:lnSpc>
                <a:spcPct val="110000"/>
              </a:lnSpc>
              <a:spcBef>
                <a:spcPts val="0"/>
              </a:spcBef>
              <a:buNone/>
            </a:pPr>
            <a:r>
              <a:rPr lang="en-US" altLang="en-US" sz="1800" i="1" dirty="0">
                <a:solidFill>
                  <a:srgbClr val="0B3D91"/>
                </a:solidFill>
              </a:rPr>
              <a:t>Note: For many thermal designs, radiation is negligible, with temperature differences are too small to make meaningful contributions to the overall heat flows.  However, for spacecraft, with a surrounding effective background temperature of about 4 K, radiation is the only mode for the rejection of waste heat from the system since conduction and convection to a vacuum are not possible</a:t>
            </a:r>
          </a:p>
        </p:txBody>
      </p:sp>
      <p:pic>
        <p:nvPicPr>
          <p:cNvPr id="8" name="Content Placeholder 5">
            <a:extLst>
              <a:ext uri="{FF2B5EF4-FFF2-40B4-BE49-F238E27FC236}">
                <a16:creationId xmlns:a16="http://schemas.microsoft.com/office/drawing/2014/main" id="{E1E569D6-B1AB-48CD-AC9E-322331F3C542}"/>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762000" y="1176688"/>
            <a:ext cx="1039529" cy="960120"/>
          </a:xfrm>
          <a:prstGeom prst="rect">
            <a:avLst/>
          </a:prstGeom>
          <a:noFill/>
          <a:ln w="9525">
            <a:noFill/>
            <a:miter lim="800000"/>
            <a:headEnd/>
            <a:tailEnd/>
          </a:ln>
        </p:spPr>
      </p:pic>
      <p:sp>
        <p:nvSpPr>
          <p:cNvPr id="9" name="Slide Number Placeholder 1">
            <a:extLst>
              <a:ext uri="{FF2B5EF4-FFF2-40B4-BE49-F238E27FC236}">
                <a16:creationId xmlns:a16="http://schemas.microsoft.com/office/drawing/2014/main" id="{A2A36F38-466B-47FF-AA0E-F4B7AB406CFA}"/>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67</a:t>
            </a:fld>
            <a:endParaRPr lang="en-US" altLang="en-US" sz="1200" dirty="0"/>
          </a:p>
        </p:txBody>
      </p:sp>
    </p:spTree>
    <p:extLst>
      <p:ext uri="{BB962C8B-B14F-4D97-AF65-F5344CB8AC3E}">
        <p14:creationId xmlns:p14="http://schemas.microsoft.com/office/powerpoint/2010/main" val="3466087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9C5EE9-6DD5-47EA-A68D-47B9AD57CEA9}"/>
              </a:ext>
            </a:extLst>
          </p:cNvPr>
          <p:cNvSpPr>
            <a:spLocks noGrp="1"/>
          </p:cNvSpPr>
          <p:nvPr>
            <p:ph type="title"/>
          </p:nvPr>
        </p:nvSpPr>
        <p:spPr/>
        <p:txBody>
          <a:bodyPr/>
          <a:lstStyle/>
          <a:p>
            <a:r>
              <a:rPr lang="en-US" dirty="0"/>
              <a:t>Energy Balance: Satellite</a:t>
            </a:r>
          </a:p>
        </p:txBody>
      </p:sp>
      <p:pic>
        <p:nvPicPr>
          <p:cNvPr id="7" name="Picture 6">
            <a:extLst>
              <a:ext uri="{FF2B5EF4-FFF2-40B4-BE49-F238E27FC236}">
                <a16:creationId xmlns:a16="http://schemas.microsoft.com/office/drawing/2014/main" id="{1F34C190-2227-42F4-8780-73B717CAD9B7}"/>
              </a:ext>
            </a:extLst>
          </p:cNvPr>
          <p:cNvPicPr>
            <a:picLocks noChangeAspect="1"/>
          </p:cNvPicPr>
          <p:nvPr/>
        </p:nvPicPr>
        <p:blipFill>
          <a:blip r:embed="rId2"/>
          <a:stretch>
            <a:fillRect/>
          </a:stretch>
        </p:blipFill>
        <p:spPr>
          <a:xfrm>
            <a:off x="590550" y="1150347"/>
            <a:ext cx="7794914" cy="5098053"/>
          </a:xfrm>
          <a:prstGeom prst="rect">
            <a:avLst/>
          </a:prstGeom>
        </p:spPr>
      </p:pic>
      <p:sp>
        <p:nvSpPr>
          <p:cNvPr id="8" name="Slide Number Placeholder 1">
            <a:extLst>
              <a:ext uri="{FF2B5EF4-FFF2-40B4-BE49-F238E27FC236}">
                <a16:creationId xmlns:a16="http://schemas.microsoft.com/office/drawing/2014/main" id="{767D069C-73CB-44FD-839B-583D7DDEF4F5}"/>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68</a:t>
            </a:fld>
            <a:endParaRPr lang="en-US" altLang="en-US" sz="1200" dirty="0"/>
          </a:p>
        </p:txBody>
      </p:sp>
    </p:spTree>
    <p:extLst>
      <p:ext uri="{BB962C8B-B14F-4D97-AF65-F5344CB8AC3E}">
        <p14:creationId xmlns:p14="http://schemas.microsoft.com/office/powerpoint/2010/main" val="347273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9C5EE9-6DD5-47EA-A68D-47B9AD57CEA9}"/>
              </a:ext>
            </a:extLst>
          </p:cNvPr>
          <p:cNvSpPr>
            <a:spLocks noGrp="1"/>
          </p:cNvSpPr>
          <p:nvPr>
            <p:ph type="title"/>
          </p:nvPr>
        </p:nvSpPr>
        <p:spPr/>
        <p:txBody>
          <a:bodyPr/>
          <a:lstStyle/>
          <a:p>
            <a:r>
              <a:rPr lang="en-US" dirty="0"/>
              <a:t>Energy Balance: Satellite</a:t>
            </a:r>
          </a:p>
        </p:txBody>
      </p:sp>
      <p:pic>
        <p:nvPicPr>
          <p:cNvPr id="2" name="Picture 1">
            <a:extLst>
              <a:ext uri="{FF2B5EF4-FFF2-40B4-BE49-F238E27FC236}">
                <a16:creationId xmlns:a16="http://schemas.microsoft.com/office/drawing/2014/main" id="{A8F637D9-0DE8-4A62-B38A-C4BB0A5BDD96}"/>
              </a:ext>
            </a:extLst>
          </p:cNvPr>
          <p:cNvPicPr>
            <a:picLocks noChangeAspect="1"/>
          </p:cNvPicPr>
          <p:nvPr/>
        </p:nvPicPr>
        <p:blipFill>
          <a:blip r:embed="rId2"/>
          <a:stretch>
            <a:fillRect/>
          </a:stretch>
        </p:blipFill>
        <p:spPr>
          <a:xfrm>
            <a:off x="436710" y="1174173"/>
            <a:ext cx="8145527" cy="4748645"/>
          </a:xfrm>
          <a:prstGeom prst="rect">
            <a:avLst/>
          </a:prstGeom>
        </p:spPr>
      </p:pic>
      <p:sp>
        <p:nvSpPr>
          <p:cNvPr id="7" name="Slide Number Placeholder 1">
            <a:extLst>
              <a:ext uri="{FF2B5EF4-FFF2-40B4-BE49-F238E27FC236}">
                <a16:creationId xmlns:a16="http://schemas.microsoft.com/office/drawing/2014/main" id="{201259CB-0A7E-4A01-990A-62E9244D16F0}"/>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69</a:t>
            </a:fld>
            <a:endParaRPr lang="en-US" altLang="en-US" sz="1200" dirty="0"/>
          </a:p>
        </p:txBody>
      </p:sp>
      <p:sp>
        <p:nvSpPr>
          <p:cNvPr id="3" name="TextBox 2">
            <a:extLst>
              <a:ext uri="{FF2B5EF4-FFF2-40B4-BE49-F238E27FC236}">
                <a16:creationId xmlns:a16="http://schemas.microsoft.com/office/drawing/2014/main" id="{30AF6F12-DC35-474F-9252-B378CC99B148}"/>
              </a:ext>
            </a:extLst>
          </p:cNvPr>
          <p:cNvSpPr txBox="1"/>
          <p:nvPr/>
        </p:nvSpPr>
        <p:spPr>
          <a:xfrm>
            <a:off x="1187116" y="5938860"/>
            <a:ext cx="7924800" cy="369332"/>
          </a:xfrm>
          <a:prstGeom prst="rect">
            <a:avLst/>
          </a:prstGeom>
          <a:noFill/>
        </p:spPr>
        <p:txBody>
          <a:bodyPr wrap="square" rtlCol="0">
            <a:spAutoFit/>
          </a:bodyPr>
          <a:lstStyle/>
          <a:p>
            <a:r>
              <a:rPr lang="en-US" i="1" dirty="0"/>
              <a:t>Note: A</a:t>
            </a:r>
            <a:r>
              <a:rPr lang="en-US" i="1" baseline="-25000" dirty="0"/>
              <a:t>P</a:t>
            </a:r>
            <a:r>
              <a:rPr lang="en-US" i="1" dirty="0"/>
              <a:t> is Projected area normal to source vector assuming uniform flux</a:t>
            </a:r>
          </a:p>
        </p:txBody>
      </p:sp>
    </p:spTree>
    <p:extLst>
      <p:ext uri="{BB962C8B-B14F-4D97-AF65-F5344CB8AC3E}">
        <p14:creationId xmlns:p14="http://schemas.microsoft.com/office/powerpoint/2010/main" val="321081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E7C3F5FD-55A5-4651-82A6-F075FACE9BDB}"/>
              </a:ext>
            </a:extLst>
          </p:cNvPr>
          <p:cNvCxnSpPr/>
          <p:nvPr/>
        </p:nvCxnSpPr>
        <p:spPr>
          <a:xfrm rot="671718" flipV="1">
            <a:off x="4943475" y="3729038"/>
            <a:ext cx="411163" cy="5476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Down Arrow 72">
            <a:extLst>
              <a:ext uri="{FF2B5EF4-FFF2-40B4-BE49-F238E27FC236}">
                <a16:creationId xmlns:a16="http://schemas.microsoft.com/office/drawing/2014/main" id="{7F137F1D-1DC8-4013-B355-82C210D7D26E}"/>
              </a:ext>
            </a:extLst>
          </p:cNvPr>
          <p:cNvSpPr/>
          <p:nvPr/>
        </p:nvSpPr>
        <p:spPr>
          <a:xfrm rot="4936">
            <a:off x="4960938" y="2835275"/>
            <a:ext cx="274637" cy="5461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a:extLst>
              <a:ext uri="{FF2B5EF4-FFF2-40B4-BE49-F238E27FC236}">
                <a16:creationId xmlns:a16="http://schemas.microsoft.com/office/drawing/2014/main" id="{1C0F07AF-FC67-4ADC-9AED-99B6E8F6148D}"/>
              </a:ext>
            </a:extLst>
          </p:cNvPr>
          <p:cNvCxnSpPr/>
          <p:nvPr/>
        </p:nvCxnSpPr>
        <p:spPr>
          <a:xfrm rot="671718" flipV="1">
            <a:off x="4314825" y="3736975"/>
            <a:ext cx="341313" cy="5476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C666AC7-F041-4792-A61D-7B7A2856A448}"/>
              </a:ext>
            </a:extLst>
          </p:cNvPr>
          <p:cNvCxnSpPr/>
          <p:nvPr/>
        </p:nvCxnSpPr>
        <p:spPr>
          <a:xfrm rot="671718">
            <a:off x="4838700" y="3473450"/>
            <a:ext cx="136525" cy="68421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65AEE4F-3A78-4C90-89DF-AEF7D81913A6}"/>
              </a:ext>
            </a:extLst>
          </p:cNvPr>
          <p:cNvCxnSpPr/>
          <p:nvPr/>
        </p:nvCxnSpPr>
        <p:spPr>
          <a:xfrm rot="671718">
            <a:off x="5214938" y="3468688"/>
            <a:ext cx="68262" cy="4111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8B6DA1-179E-412C-9278-FD48B8D1CE49}"/>
              </a:ext>
            </a:extLst>
          </p:cNvPr>
          <p:cNvCxnSpPr/>
          <p:nvPr/>
        </p:nvCxnSpPr>
        <p:spPr>
          <a:xfrm rot="671718" flipV="1">
            <a:off x="4352925" y="4110038"/>
            <a:ext cx="547688" cy="136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8A8C833-58D9-4B98-B7C8-0690EB759737}"/>
              </a:ext>
            </a:extLst>
          </p:cNvPr>
          <p:cNvCxnSpPr/>
          <p:nvPr/>
        </p:nvCxnSpPr>
        <p:spPr>
          <a:xfrm rot="671718" flipV="1">
            <a:off x="4619625" y="3821113"/>
            <a:ext cx="615950" cy="136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48D4379-F092-4B6B-8E5C-DF173FCC1D5A}"/>
              </a:ext>
            </a:extLst>
          </p:cNvPr>
          <p:cNvCxnSpPr/>
          <p:nvPr/>
        </p:nvCxnSpPr>
        <p:spPr>
          <a:xfrm rot="671718">
            <a:off x="4303713" y="4194175"/>
            <a:ext cx="69850" cy="41116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394B40-0BB8-445D-8F58-A0BF09F56173}"/>
              </a:ext>
            </a:extLst>
          </p:cNvPr>
          <p:cNvCxnSpPr/>
          <p:nvPr/>
        </p:nvCxnSpPr>
        <p:spPr>
          <a:xfrm rot="671718">
            <a:off x="4545013" y="3903663"/>
            <a:ext cx="136525" cy="6826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6DA515A-B16A-4D50-8007-8CF2CB7635C6}"/>
              </a:ext>
            </a:extLst>
          </p:cNvPr>
          <p:cNvSpPr/>
          <p:nvPr/>
        </p:nvSpPr>
        <p:spPr>
          <a:xfrm rot="21429543">
            <a:off x="4262438" y="4614863"/>
            <a:ext cx="409575"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TextBox 37">
            <a:extLst>
              <a:ext uri="{FF2B5EF4-FFF2-40B4-BE49-F238E27FC236}">
                <a16:creationId xmlns:a16="http://schemas.microsoft.com/office/drawing/2014/main" id="{2CC6B593-B044-4AB1-BA0F-CABC9A8896C6}"/>
              </a:ext>
            </a:extLst>
          </p:cNvPr>
          <p:cNvSpPr txBox="1">
            <a:spLocks noChangeArrowheads="1"/>
          </p:cNvSpPr>
          <p:nvPr/>
        </p:nvSpPr>
        <p:spPr bwMode="auto">
          <a:xfrm>
            <a:off x="0" y="1066800"/>
            <a:ext cx="913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Detectors </a:t>
            </a:r>
            <a:r>
              <a:rPr lang="en-US" altLang="en-US" sz="2400" i="1" dirty="0">
                <a:solidFill>
                  <a:srgbClr val="0B3D91"/>
                </a:solidFill>
                <a:latin typeface="Calibri" panose="020F0502020204030204" pitchFamily="34" charset="0"/>
              </a:rPr>
              <a:t>– convert incoming light into electrical signal</a:t>
            </a:r>
          </a:p>
        </p:txBody>
      </p:sp>
      <p:sp>
        <p:nvSpPr>
          <p:cNvPr id="14" name="Slide Number Placeholder 1">
            <a:extLst>
              <a:ext uri="{FF2B5EF4-FFF2-40B4-BE49-F238E27FC236}">
                <a16:creationId xmlns:a16="http://schemas.microsoft.com/office/drawing/2014/main" id="{793F7ADB-B275-4E43-84C1-BEED4C93E487}"/>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a:t>
            </a:fld>
            <a:endParaRPr lang="en-US" altLang="en-US" sz="1200" dirty="0"/>
          </a:p>
        </p:txBody>
      </p:sp>
      <p:sp>
        <p:nvSpPr>
          <p:cNvPr id="15" name="TextBox 10">
            <a:extLst>
              <a:ext uri="{FF2B5EF4-FFF2-40B4-BE49-F238E27FC236}">
                <a16:creationId xmlns:a16="http://schemas.microsoft.com/office/drawing/2014/main" id="{EF2406B3-801D-4F5E-96FC-EE50044BCCE9}"/>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1218137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BDD1C72-D30A-41C8-B326-B60E8E6E3A66}"/>
              </a:ext>
            </a:extLst>
          </p:cNvPr>
          <p:cNvSpPr>
            <a:spLocks noGrp="1" noChangeArrowheads="1"/>
          </p:cNvSpPr>
          <p:nvPr>
            <p:ph type="title"/>
          </p:nvPr>
        </p:nvSpPr>
        <p:spPr>
          <a:xfrm>
            <a:off x="990600" y="0"/>
            <a:ext cx="7239000" cy="990600"/>
          </a:xfrm>
        </p:spPr>
        <p:txBody>
          <a:bodyPr/>
          <a:lstStyle/>
          <a:p>
            <a:r>
              <a:rPr lang="en-US" altLang="en-US" dirty="0"/>
              <a:t>Square Spacecraft Bus Example</a:t>
            </a:r>
          </a:p>
        </p:txBody>
      </p:sp>
      <p:sp>
        <p:nvSpPr>
          <p:cNvPr id="3" name="Text Placeholder 2">
            <a:extLst>
              <a:ext uri="{FF2B5EF4-FFF2-40B4-BE49-F238E27FC236}">
                <a16:creationId xmlns:a16="http://schemas.microsoft.com/office/drawing/2014/main" id="{4F06B951-6A12-4CCB-B808-2057FF115D5E}"/>
              </a:ext>
            </a:extLst>
          </p:cNvPr>
          <p:cNvSpPr>
            <a:spLocks noGrp="1"/>
          </p:cNvSpPr>
          <p:nvPr>
            <p:ph type="body" sz="half" idx="1"/>
          </p:nvPr>
        </p:nvSpPr>
        <p:spPr>
          <a:xfrm>
            <a:off x="152400" y="1143000"/>
            <a:ext cx="8839200" cy="4800600"/>
          </a:xfrm>
        </p:spPr>
        <p:txBody>
          <a:bodyPr/>
          <a:lstStyle/>
          <a:p>
            <a:r>
              <a:rPr lang="en-US" sz="2200" dirty="0"/>
              <a:t>Consider a square spacecraft bus, 1.5 m to a side and 0.75 m tall.</a:t>
            </a:r>
          </a:p>
          <a:p>
            <a:r>
              <a:rPr lang="en-US" sz="2200" dirty="0"/>
              <a:t>Assume the panels are painted white with </a:t>
            </a:r>
            <a:r>
              <a:rPr lang="en-US" sz="2200" dirty="0">
                <a:latin typeface="Symbol" panose="05050102010706020507" pitchFamily="18" charset="2"/>
              </a:rPr>
              <a:t>a</a:t>
            </a:r>
            <a:r>
              <a:rPr lang="en-US" sz="2200" dirty="0"/>
              <a:t> =0.21 and </a:t>
            </a:r>
            <a:r>
              <a:rPr lang="en-US" sz="2200" dirty="0">
                <a:latin typeface="Symbol" panose="05050102010706020507" pitchFamily="18" charset="2"/>
              </a:rPr>
              <a:t>e</a:t>
            </a:r>
            <a:r>
              <a:rPr lang="en-US" sz="2200" dirty="0"/>
              <a:t>=0.89</a:t>
            </a:r>
          </a:p>
          <a:p>
            <a:r>
              <a:rPr lang="en-US" sz="2200" dirty="0"/>
              <a:t>Assume a max temperature of 35°C for heat rejection and a radiator efficiency of 80%.</a:t>
            </a:r>
          </a:p>
          <a:p>
            <a:r>
              <a:rPr lang="en-US" sz="2200" dirty="0"/>
              <a:t>This SC is orbiting the Sun-Earth L2 Lagrange point and has a field of regard that allows for a ±45° rotation about an axis out of the page</a:t>
            </a:r>
          </a:p>
          <a:p>
            <a:r>
              <a:rPr lang="en-US" sz="2200" dirty="0"/>
              <a:t>Assuming a Solar Constant of 1419 at Earth, which orientation yields the best over all heat dissipation rejection capability?  What is the distribution per bay for each configuration?</a:t>
            </a:r>
          </a:p>
        </p:txBody>
      </p:sp>
      <p:sp>
        <p:nvSpPr>
          <p:cNvPr id="27" name="Rectangle 26">
            <a:extLst>
              <a:ext uri="{FF2B5EF4-FFF2-40B4-BE49-F238E27FC236}">
                <a16:creationId xmlns:a16="http://schemas.microsoft.com/office/drawing/2014/main" id="{FB1EA56F-CC8E-47E2-9187-52D70E9BE611}"/>
              </a:ext>
            </a:extLst>
          </p:cNvPr>
          <p:cNvSpPr/>
          <p:nvPr/>
        </p:nvSpPr>
        <p:spPr>
          <a:xfrm>
            <a:off x="1219200" y="4879205"/>
            <a:ext cx="1234440" cy="123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EA1ED6-3A66-4CD7-8142-F8C634169C8D}"/>
              </a:ext>
            </a:extLst>
          </p:cNvPr>
          <p:cNvSpPr/>
          <p:nvPr/>
        </p:nvSpPr>
        <p:spPr>
          <a:xfrm rot="2700000">
            <a:off x="7114333" y="4859452"/>
            <a:ext cx="1237689" cy="123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5">
            <a:extLst>
              <a:ext uri="{FF2B5EF4-FFF2-40B4-BE49-F238E27FC236}">
                <a16:creationId xmlns:a16="http://schemas.microsoft.com/office/drawing/2014/main" id="{8ADEF78F-FD27-455E-8531-3A306AA992DA}"/>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4038600" y="4879205"/>
            <a:ext cx="1427290" cy="1318260"/>
          </a:xfrm>
          <a:prstGeom prst="rect">
            <a:avLst/>
          </a:prstGeom>
          <a:noFill/>
          <a:ln w="9525">
            <a:noFill/>
            <a:miter lim="800000"/>
            <a:headEnd/>
            <a:tailEnd/>
          </a:ln>
        </p:spPr>
      </p:pic>
      <p:grpSp>
        <p:nvGrpSpPr>
          <p:cNvPr id="30" name="Group 29">
            <a:extLst>
              <a:ext uri="{FF2B5EF4-FFF2-40B4-BE49-F238E27FC236}">
                <a16:creationId xmlns:a16="http://schemas.microsoft.com/office/drawing/2014/main" id="{055AB708-53E3-45BA-9DF2-8E4FEC4C1E73}"/>
              </a:ext>
            </a:extLst>
          </p:cNvPr>
          <p:cNvGrpSpPr/>
          <p:nvPr/>
        </p:nvGrpSpPr>
        <p:grpSpPr>
          <a:xfrm>
            <a:off x="5394960" y="5031606"/>
            <a:ext cx="1219200" cy="914400"/>
            <a:chOff x="5181600" y="4800600"/>
            <a:chExt cx="1219200" cy="914400"/>
          </a:xfrm>
        </p:grpSpPr>
        <p:cxnSp>
          <p:nvCxnSpPr>
            <p:cNvPr id="31" name="Straight Arrow Connector 30">
              <a:extLst>
                <a:ext uri="{FF2B5EF4-FFF2-40B4-BE49-F238E27FC236}">
                  <a16:creationId xmlns:a16="http://schemas.microsoft.com/office/drawing/2014/main" id="{A5B7944B-9C41-48B4-B05A-391A102553ED}"/>
                </a:ext>
              </a:extLst>
            </p:cNvPr>
            <p:cNvCxnSpPr/>
            <p:nvPr/>
          </p:nvCxnSpPr>
          <p:spPr>
            <a:xfrm>
              <a:off x="5181600" y="4800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6A755D-3C63-41AA-AF5D-7D369A6F6DE4}"/>
                </a:ext>
              </a:extLst>
            </p:cNvPr>
            <p:cNvCxnSpPr/>
            <p:nvPr/>
          </p:nvCxnSpPr>
          <p:spPr>
            <a:xfrm>
              <a:off x="5181600" y="5105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9EDC948-22AE-4682-89E8-3091106D4108}"/>
                </a:ext>
              </a:extLst>
            </p:cNvPr>
            <p:cNvCxnSpPr/>
            <p:nvPr/>
          </p:nvCxnSpPr>
          <p:spPr>
            <a:xfrm>
              <a:off x="5181600" y="5410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DEBD05-85F3-44C6-96AD-82E35F45BA61}"/>
                </a:ext>
              </a:extLst>
            </p:cNvPr>
            <p:cNvCxnSpPr/>
            <p:nvPr/>
          </p:nvCxnSpPr>
          <p:spPr>
            <a:xfrm>
              <a:off x="5181600" y="5715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F85403F-1C6D-4065-8957-1A925CDB76B7}"/>
              </a:ext>
            </a:extLst>
          </p:cNvPr>
          <p:cNvGrpSpPr/>
          <p:nvPr/>
        </p:nvGrpSpPr>
        <p:grpSpPr>
          <a:xfrm rot="10800000">
            <a:off x="2829025" y="5031605"/>
            <a:ext cx="1219200" cy="914400"/>
            <a:chOff x="1828800" y="4038600"/>
            <a:chExt cx="1219200" cy="914400"/>
          </a:xfrm>
        </p:grpSpPr>
        <p:cxnSp>
          <p:nvCxnSpPr>
            <p:cNvPr id="36" name="Straight Arrow Connector 35">
              <a:extLst>
                <a:ext uri="{FF2B5EF4-FFF2-40B4-BE49-F238E27FC236}">
                  <a16:creationId xmlns:a16="http://schemas.microsoft.com/office/drawing/2014/main" id="{BD256C1B-6E02-46BE-B591-F6C856DCBD86}"/>
                </a:ext>
              </a:extLst>
            </p:cNvPr>
            <p:cNvCxnSpPr/>
            <p:nvPr/>
          </p:nvCxnSpPr>
          <p:spPr>
            <a:xfrm>
              <a:off x="1828800" y="4038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DA393CC-467A-484E-8651-DC4F5818F9C5}"/>
                </a:ext>
              </a:extLst>
            </p:cNvPr>
            <p:cNvCxnSpPr/>
            <p:nvPr/>
          </p:nvCxnSpPr>
          <p:spPr>
            <a:xfrm>
              <a:off x="1828800" y="4343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6F58C1D-C936-4B42-A802-12989CC338B5}"/>
                </a:ext>
              </a:extLst>
            </p:cNvPr>
            <p:cNvCxnSpPr/>
            <p:nvPr/>
          </p:nvCxnSpPr>
          <p:spPr>
            <a:xfrm>
              <a:off x="1828800" y="4648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1B3926C-83A6-4C3F-A075-67AD8ABEC76F}"/>
                </a:ext>
              </a:extLst>
            </p:cNvPr>
            <p:cNvCxnSpPr/>
            <p:nvPr/>
          </p:nvCxnSpPr>
          <p:spPr>
            <a:xfrm>
              <a:off x="1828800" y="4953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AE2C20C2-D596-48F1-9874-29B550ABD122}"/>
              </a:ext>
            </a:extLst>
          </p:cNvPr>
          <p:cNvSpPr txBox="1"/>
          <p:nvPr/>
        </p:nvSpPr>
        <p:spPr>
          <a:xfrm>
            <a:off x="7086600" y="4879205"/>
            <a:ext cx="533400" cy="369332"/>
          </a:xfrm>
          <a:prstGeom prst="rect">
            <a:avLst/>
          </a:prstGeom>
          <a:noFill/>
        </p:spPr>
        <p:txBody>
          <a:bodyPr wrap="square" rtlCol="0">
            <a:spAutoFit/>
          </a:bodyPr>
          <a:lstStyle/>
          <a:p>
            <a:pPr algn="ctr"/>
            <a:r>
              <a:rPr lang="en-US" dirty="0"/>
              <a:t>a</a:t>
            </a:r>
          </a:p>
        </p:txBody>
      </p:sp>
      <p:sp>
        <p:nvSpPr>
          <p:cNvPr id="41" name="TextBox 40">
            <a:extLst>
              <a:ext uri="{FF2B5EF4-FFF2-40B4-BE49-F238E27FC236}">
                <a16:creationId xmlns:a16="http://schemas.microsoft.com/office/drawing/2014/main" id="{0FC8AE60-5146-43E8-A9B7-5B52AE7A8AEE}"/>
              </a:ext>
            </a:extLst>
          </p:cNvPr>
          <p:cNvSpPr txBox="1"/>
          <p:nvPr/>
        </p:nvSpPr>
        <p:spPr>
          <a:xfrm>
            <a:off x="7110663" y="5641206"/>
            <a:ext cx="533400" cy="369332"/>
          </a:xfrm>
          <a:prstGeom prst="rect">
            <a:avLst/>
          </a:prstGeom>
          <a:noFill/>
        </p:spPr>
        <p:txBody>
          <a:bodyPr wrap="square" rtlCol="0">
            <a:spAutoFit/>
          </a:bodyPr>
          <a:lstStyle/>
          <a:p>
            <a:pPr algn="ctr"/>
            <a:r>
              <a:rPr lang="en-US" dirty="0"/>
              <a:t>b</a:t>
            </a:r>
          </a:p>
        </p:txBody>
      </p:sp>
      <p:sp>
        <p:nvSpPr>
          <p:cNvPr id="42" name="TextBox 41">
            <a:extLst>
              <a:ext uri="{FF2B5EF4-FFF2-40B4-BE49-F238E27FC236}">
                <a16:creationId xmlns:a16="http://schemas.microsoft.com/office/drawing/2014/main" id="{78AE4309-7FED-467E-A6D2-7B310C906335}"/>
              </a:ext>
            </a:extLst>
          </p:cNvPr>
          <p:cNvSpPr txBox="1"/>
          <p:nvPr/>
        </p:nvSpPr>
        <p:spPr>
          <a:xfrm>
            <a:off x="7772400" y="5652873"/>
            <a:ext cx="533400" cy="369332"/>
          </a:xfrm>
          <a:prstGeom prst="rect">
            <a:avLst/>
          </a:prstGeom>
          <a:noFill/>
        </p:spPr>
        <p:txBody>
          <a:bodyPr wrap="square" rtlCol="0">
            <a:spAutoFit/>
          </a:bodyPr>
          <a:lstStyle/>
          <a:p>
            <a:pPr algn="ctr"/>
            <a:r>
              <a:rPr lang="en-US" dirty="0"/>
              <a:t>c</a:t>
            </a:r>
          </a:p>
        </p:txBody>
      </p:sp>
      <p:sp>
        <p:nvSpPr>
          <p:cNvPr id="43" name="TextBox 42">
            <a:extLst>
              <a:ext uri="{FF2B5EF4-FFF2-40B4-BE49-F238E27FC236}">
                <a16:creationId xmlns:a16="http://schemas.microsoft.com/office/drawing/2014/main" id="{18B61879-1E62-456D-ADF9-F6D0A8ED6F91}"/>
              </a:ext>
            </a:extLst>
          </p:cNvPr>
          <p:cNvSpPr txBox="1"/>
          <p:nvPr/>
        </p:nvSpPr>
        <p:spPr>
          <a:xfrm>
            <a:off x="7772400" y="4881750"/>
            <a:ext cx="533400" cy="369332"/>
          </a:xfrm>
          <a:prstGeom prst="rect">
            <a:avLst/>
          </a:prstGeom>
          <a:noFill/>
        </p:spPr>
        <p:txBody>
          <a:bodyPr wrap="square" rtlCol="0">
            <a:spAutoFit/>
          </a:bodyPr>
          <a:lstStyle/>
          <a:p>
            <a:pPr algn="ctr"/>
            <a:r>
              <a:rPr lang="en-US" dirty="0"/>
              <a:t>d</a:t>
            </a:r>
          </a:p>
        </p:txBody>
      </p:sp>
      <p:sp>
        <p:nvSpPr>
          <p:cNvPr id="44" name="TextBox 43">
            <a:extLst>
              <a:ext uri="{FF2B5EF4-FFF2-40B4-BE49-F238E27FC236}">
                <a16:creationId xmlns:a16="http://schemas.microsoft.com/office/drawing/2014/main" id="{54363A52-F0BF-4DEB-8CA5-954223C76BDC}"/>
              </a:ext>
            </a:extLst>
          </p:cNvPr>
          <p:cNvSpPr txBox="1"/>
          <p:nvPr/>
        </p:nvSpPr>
        <p:spPr>
          <a:xfrm>
            <a:off x="2057400" y="5283541"/>
            <a:ext cx="533400" cy="369332"/>
          </a:xfrm>
          <a:prstGeom prst="rect">
            <a:avLst/>
          </a:prstGeom>
          <a:noFill/>
        </p:spPr>
        <p:txBody>
          <a:bodyPr wrap="square" rtlCol="0">
            <a:spAutoFit/>
          </a:bodyPr>
          <a:lstStyle/>
          <a:p>
            <a:pPr algn="ctr"/>
            <a:r>
              <a:rPr lang="en-US" dirty="0"/>
              <a:t>a</a:t>
            </a:r>
          </a:p>
        </p:txBody>
      </p:sp>
      <p:sp>
        <p:nvSpPr>
          <p:cNvPr id="45" name="TextBox 44">
            <a:extLst>
              <a:ext uri="{FF2B5EF4-FFF2-40B4-BE49-F238E27FC236}">
                <a16:creationId xmlns:a16="http://schemas.microsoft.com/office/drawing/2014/main" id="{B7A2076D-F722-46D7-8949-2A2F5561C345}"/>
              </a:ext>
            </a:extLst>
          </p:cNvPr>
          <p:cNvSpPr txBox="1"/>
          <p:nvPr/>
        </p:nvSpPr>
        <p:spPr>
          <a:xfrm>
            <a:off x="1600200" y="4846939"/>
            <a:ext cx="533400" cy="369332"/>
          </a:xfrm>
          <a:prstGeom prst="rect">
            <a:avLst/>
          </a:prstGeom>
          <a:noFill/>
        </p:spPr>
        <p:txBody>
          <a:bodyPr wrap="square" rtlCol="0">
            <a:spAutoFit/>
          </a:bodyPr>
          <a:lstStyle/>
          <a:p>
            <a:pPr algn="ctr"/>
            <a:r>
              <a:rPr lang="en-US" dirty="0"/>
              <a:t>b</a:t>
            </a:r>
          </a:p>
        </p:txBody>
      </p:sp>
      <p:sp>
        <p:nvSpPr>
          <p:cNvPr id="46" name="TextBox 45">
            <a:extLst>
              <a:ext uri="{FF2B5EF4-FFF2-40B4-BE49-F238E27FC236}">
                <a16:creationId xmlns:a16="http://schemas.microsoft.com/office/drawing/2014/main" id="{16D5349A-CD32-4713-AF72-FBA16432BEB9}"/>
              </a:ext>
            </a:extLst>
          </p:cNvPr>
          <p:cNvSpPr txBox="1"/>
          <p:nvPr/>
        </p:nvSpPr>
        <p:spPr>
          <a:xfrm>
            <a:off x="1066800" y="5280986"/>
            <a:ext cx="533400" cy="369332"/>
          </a:xfrm>
          <a:prstGeom prst="rect">
            <a:avLst/>
          </a:prstGeom>
          <a:noFill/>
        </p:spPr>
        <p:txBody>
          <a:bodyPr wrap="square" rtlCol="0">
            <a:spAutoFit/>
          </a:bodyPr>
          <a:lstStyle/>
          <a:p>
            <a:pPr algn="ctr"/>
            <a:r>
              <a:rPr lang="en-US" dirty="0"/>
              <a:t>c</a:t>
            </a:r>
          </a:p>
        </p:txBody>
      </p:sp>
      <p:sp>
        <p:nvSpPr>
          <p:cNvPr id="47" name="TextBox 46">
            <a:extLst>
              <a:ext uri="{FF2B5EF4-FFF2-40B4-BE49-F238E27FC236}">
                <a16:creationId xmlns:a16="http://schemas.microsoft.com/office/drawing/2014/main" id="{A2550D17-6489-4819-B23D-F171580EB9F1}"/>
              </a:ext>
            </a:extLst>
          </p:cNvPr>
          <p:cNvSpPr txBox="1"/>
          <p:nvPr/>
        </p:nvSpPr>
        <p:spPr>
          <a:xfrm>
            <a:off x="1618648" y="5801802"/>
            <a:ext cx="533400" cy="369332"/>
          </a:xfrm>
          <a:prstGeom prst="rect">
            <a:avLst/>
          </a:prstGeom>
          <a:noFill/>
        </p:spPr>
        <p:txBody>
          <a:bodyPr wrap="square" rtlCol="0">
            <a:spAutoFit/>
          </a:bodyPr>
          <a:lstStyle/>
          <a:p>
            <a:pPr algn="ctr"/>
            <a:r>
              <a:rPr lang="en-US" dirty="0"/>
              <a:t>d</a:t>
            </a:r>
          </a:p>
        </p:txBody>
      </p:sp>
      <p:sp>
        <p:nvSpPr>
          <p:cNvPr id="48" name="Slide Number Placeholder 1">
            <a:extLst>
              <a:ext uri="{FF2B5EF4-FFF2-40B4-BE49-F238E27FC236}">
                <a16:creationId xmlns:a16="http://schemas.microsoft.com/office/drawing/2014/main" id="{8D7A8A8B-F3B7-4390-B29C-3856DD5DAC1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70</a:t>
            </a:fld>
            <a:endParaRPr lang="en-US" altLang="en-US" sz="1200" dirty="0"/>
          </a:p>
        </p:txBody>
      </p:sp>
    </p:spTree>
    <p:extLst>
      <p:ext uri="{BB962C8B-B14F-4D97-AF65-F5344CB8AC3E}">
        <p14:creationId xmlns:p14="http://schemas.microsoft.com/office/powerpoint/2010/main" val="34961493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BDD1C72-D30A-41C8-B326-B60E8E6E3A66}"/>
              </a:ext>
            </a:extLst>
          </p:cNvPr>
          <p:cNvSpPr>
            <a:spLocks noGrp="1" noChangeArrowheads="1"/>
          </p:cNvSpPr>
          <p:nvPr>
            <p:ph type="title"/>
          </p:nvPr>
        </p:nvSpPr>
        <p:spPr>
          <a:xfrm>
            <a:off x="990600" y="0"/>
            <a:ext cx="7315200" cy="990600"/>
          </a:xfrm>
        </p:spPr>
        <p:txBody>
          <a:bodyPr/>
          <a:lstStyle/>
          <a:p>
            <a:r>
              <a:rPr lang="en-US" altLang="en-US" dirty="0"/>
              <a:t>Square Spacecraft Bus Example</a:t>
            </a:r>
          </a:p>
        </p:txBody>
      </p:sp>
      <p:sp>
        <p:nvSpPr>
          <p:cNvPr id="3" name="Text Placeholder 2">
            <a:extLst>
              <a:ext uri="{FF2B5EF4-FFF2-40B4-BE49-F238E27FC236}">
                <a16:creationId xmlns:a16="http://schemas.microsoft.com/office/drawing/2014/main" id="{4F06B951-6A12-4CCB-B808-2057FF115D5E}"/>
              </a:ext>
            </a:extLst>
          </p:cNvPr>
          <p:cNvSpPr>
            <a:spLocks noGrp="1"/>
          </p:cNvSpPr>
          <p:nvPr>
            <p:ph type="body" sz="half" idx="1"/>
          </p:nvPr>
        </p:nvSpPr>
        <p:spPr>
          <a:xfrm>
            <a:off x="152400" y="1143000"/>
            <a:ext cx="8839200" cy="4800600"/>
          </a:xfrm>
        </p:spPr>
        <p:txBody>
          <a:bodyPr/>
          <a:lstStyle/>
          <a:p>
            <a:pPr marL="231775" indent="-231775"/>
            <a:r>
              <a:rPr lang="en-US" sz="2200" dirty="0"/>
              <a:t>Begin with a simple energy balance at steady state:</a:t>
            </a:r>
          </a:p>
          <a:p>
            <a:pPr marL="0" indent="0" algn="ctr">
              <a:buNone/>
            </a:pPr>
            <a:r>
              <a:rPr lang="en-US" sz="2200" dirty="0"/>
              <a:t>0 = </a:t>
            </a:r>
            <a:r>
              <a:rPr lang="en-US" sz="2200" dirty="0" err="1"/>
              <a:t>Q</a:t>
            </a:r>
            <a:r>
              <a:rPr lang="en-US" sz="2200" baseline="-25000" dirty="0" err="1"/>
              <a:t>solar</a:t>
            </a:r>
            <a:r>
              <a:rPr lang="en-US" sz="2200" baseline="-25000" dirty="0"/>
              <a:t> </a:t>
            </a:r>
            <a:r>
              <a:rPr lang="en-US" sz="2200" dirty="0"/>
              <a:t>- </a:t>
            </a:r>
            <a:r>
              <a:rPr lang="en-US" sz="2200" dirty="0" err="1"/>
              <a:t>Q</a:t>
            </a:r>
            <a:r>
              <a:rPr lang="en-US" sz="2200" baseline="-25000" dirty="0" err="1"/>
              <a:t>Radiated</a:t>
            </a:r>
            <a:r>
              <a:rPr lang="en-US" sz="2200" dirty="0"/>
              <a:t> + </a:t>
            </a:r>
            <a:r>
              <a:rPr lang="en-US" sz="2200" dirty="0" err="1"/>
              <a:t>Q</a:t>
            </a:r>
            <a:r>
              <a:rPr lang="en-US" sz="2200" baseline="-25000" dirty="0" err="1"/>
              <a:t>Dissipated</a:t>
            </a:r>
            <a:r>
              <a:rPr lang="en-US" sz="2200" dirty="0"/>
              <a:t> </a:t>
            </a:r>
            <a:endParaRPr lang="en-US" sz="2200" baseline="-25000" dirty="0"/>
          </a:p>
          <a:p>
            <a:pPr marL="231775" indent="-231775"/>
            <a:r>
              <a:rPr lang="en-US" sz="2200" dirty="0" err="1"/>
              <a:t>Q</a:t>
            </a:r>
            <a:r>
              <a:rPr lang="en-US" sz="2200" baseline="-25000" dirty="0" err="1"/>
              <a:t>solar</a:t>
            </a:r>
            <a:r>
              <a:rPr lang="en-US" sz="2200" dirty="0"/>
              <a:t> is based on the absorbed solar load.  The absorbed solar flux is (q” * A * </a:t>
            </a:r>
            <a:r>
              <a:rPr lang="en-US" sz="2200" dirty="0">
                <a:latin typeface="Symbol" panose="05050102010706020507" pitchFamily="18" charset="2"/>
              </a:rPr>
              <a:t>a</a:t>
            </a:r>
            <a:r>
              <a:rPr lang="en-US" sz="2200" dirty="0"/>
              <a:t>) = 1419 * (1/1.01)</a:t>
            </a:r>
            <a:r>
              <a:rPr lang="en-US" sz="2200" baseline="30000" dirty="0"/>
              <a:t>2</a:t>
            </a:r>
            <a:r>
              <a:rPr lang="en-US" sz="2200" dirty="0"/>
              <a:t> * (1.5*0.75) * 0.21 = 328.63 W for a fully illuminated side (e.g. a, left).  For the angled sides, the flux is reduced by the cosine of the angle 328.63 * cos(45) = 232.39 (e.g. </a:t>
            </a:r>
            <a:r>
              <a:rPr lang="en-US" sz="2200" dirty="0" err="1"/>
              <a:t>a,b</a:t>
            </a:r>
            <a:r>
              <a:rPr lang="en-US" sz="2200" dirty="0"/>
              <a:t> right).</a:t>
            </a:r>
          </a:p>
          <a:p>
            <a:pPr marL="231775" indent="-231775"/>
            <a:r>
              <a:rPr lang="en-US" sz="2200" dirty="0"/>
              <a:t>Note that with the allowed ±45° rotation, the worst case for each bay is:</a:t>
            </a:r>
          </a:p>
          <a:p>
            <a:pPr lvl="1"/>
            <a:r>
              <a:rPr lang="en-US" sz="2200" dirty="0"/>
              <a:t>Left: a full, b 45, c none, d 45</a:t>
            </a:r>
          </a:p>
          <a:p>
            <a:pPr lvl="1"/>
            <a:r>
              <a:rPr lang="en-US" sz="2200" dirty="0"/>
              <a:t>Right: a full, b full, c none, d none</a:t>
            </a:r>
          </a:p>
        </p:txBody>
      </p:sp>
      <p:sp>
        <p:nvSpPr>
          <p:cNvPr id="27" name="Rectangle 26">
            <a:extLst>
              <a:ext uri="{FF2B5EF4-FFF2-40B4-BE49-F238E27FC236}">
                <a16:creationId xmlns:a16="http://schemas.microsoft.com/office/drawing/2014/main" id="{5E58D923-E37B-4765-966C-6049D0618827}"/>
              </a:ext>
            </a:extLst>
          </p:cNvPr>
          <p:cNvSpPr/>
          <p:nvPr/>
        </p:nvSpPr>
        <p:spPr>
          <a:xfrm>
            <a:off x="1219200" y="4879205"/>
            <a:ext cx="1234440" cy="123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D2AC2B-EDD2-48DE-B650-72EC03B7C9BA}"/>
              </a:ext>
            </a:extLst>
          </p:cNvPr>
          <p:cNvSpPr/>
          <p:nvPr/>
        </p:nvSpPr>
        <p:spPr>
          <a:xfrm rot="2700000">
            <a:off x="7114333" y="4859452"/>
            <a:ext cx="1237689" cy="123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5">
            <a:extLst>
              <a:ext uri="{FF2B5EF4-FFF2-40B4-BE49-F238E27FC236}">
                <a16:creationId xmlns:a16="http://schemas.microsoft.com/office/drawing/2014/main" id="{FF598991-5FEC-4279-8935-032C215B9A95}"/>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4038600" y="4879205"/>
            <a:ext cx="1427290" cy="1318260"/>
          </a:xfrm>
          <a:prstGeom prst="rect">
            <a:avLst/>
          </a:prstGeom>
          <a:noFill/>
          <a:ln w="9525">
            <a:noFill/>
            <a:miter lim="800000"/>
            <a:headEnd/>
            <a:tailEnd/>
          </a:ln>
        </p:spPr>
      </p:pic>
      <p:grpSp>
        <p:nvGrpSpPr>
          <p:cNvPr id="30" name="Group 29">
            <a:extLst>
              <a:ext uri="{FF2B5EF4-FFF2-40B4-BE49-F238E27FC236}">
                <a16:creationId xmlns:a16="http://schemas.microsoft.com/office/drawing/2014/main" id="{76C5F0BB-3406-4693-A68D-4AD34B3A058C}"/>
              </a:ext>
            </a:extLst>
          </p:cNvPr>
          <p:cNvGrpSpPr/>
          <p:nvPr/>
        </p:nvGrpSpPr>
        <p:grpSpPr>
          <a:xfrm>
            <a:off x="5394960" y="5031606"/>
            <a:ext cx="1219200" cy="914400"/>
            <a:chOff x="5181600" y="4800600"/>
            <a:chExt cx="1219200" cy="914400"/>
          </a:xfrm>
        </p:grpSpPr>
        <p:cxnSp>
          <p:nvCxnSpPr>
            <p:cNvPr id="31" name="Straight Arrow Connector 30">
              <a:extLst>
                <a:ext uri="{FF2B5EF4-FFF2-40B4-BE49-F238E27FC236}">
                  <a16:creationId xmlns:a16="http://schemas.microsoft.com/office/drawing/2014/main" id="{87F18B78-0F4D-451A-98D4-D1C6ED897D42}"/>
                </a:ext>
              </a:extLst>
            </p:cNvPr>
            <p:cNvCxnSpPr/>
            <p:nvPr/>
          </p:nvCxnSpPr>
          <p:spPr>
            <a:xfrm>
              <a:off x="5181600" y="4800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F9BA637-E1C6-41A9-8AD7-7333EFDB489A}"/>
                </a:ext>
              </a:extLst>
            </p:cNvPr>
            <p:cNvCxnSpPr/>
            <p:nvPr/>
          </p:nvCxnSpPr>
          <p:spPr>
            <a:xfrm>
              <a:off x="5181600" y="5105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7A93DBA-9412-4B62-BBA1-4B921D5EA213}"/>
                </a:ext>
              </a:extLst>
            </p:cNvPr>
            <p:cNvCxnSpPr/>
            <p:nvPr/>
          </p:nvCxnSpPr>
          <p:spPr>
            <a:xfrm>
              <a:off x="5181600" y="5410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0EEBC61-CD55-468F-A1F6-032C38759239}"/>
                </a:ext>
              </a:extLst>
            </p:cNvPr>
            <p:cNvCxnSpPr/>
            <p:nvPr/>
          </p:nvCxnSpPr>
          <p:spPr>
            <a:xfrm>
              <a:off x="5181600" y="5715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4F4BDA7-04BA-4882-A7D0-86120FB95109}"/>
              </a:ext>
            </a:extLst>
          </p:cNvPr>
          <p:cNvGrpSpPr/>
          <p:nvPr/>
        </p:nvGrpSpPr>
        <p:grpSpPr>
          <a:xfrm rot="10800000">
            <a:off x="2829025" y="5031605"/>
            <a:ext cx="1219200" cy="914400"/>
            <a:chOff x="1828800" y="4038600"/>
            <a:chExt cx="1219200" cy="914400"/>
          </a:xfrm>
        </p:grpSpPr>
        <p:cxnSp>
          <p:nvCxnSpPr>
            <p:cNvPr id="36" name="Straight Arrow Connector 35">
              <a:extLst>
                <a:ext uri="{FF2B5EF4-FFF2-40B4-BE49-F238E27FC236}">
                  <a16:creationId xmlns:a16="http://schemas.microsoft.com/office/drawing/2014/main" id="{CCBB6A96-6787-43E2-AA00-DE7873248FEB}"/>
                </a:ext>
              </a:extLst>
            </p:cNvPr>
            <p:cNvCxnSpPr/>
            <p:nvPr/>
          </p:nvCxnSpPr>
          <p:spPr>
            <a:xfrm>
              <a:off x="1828800" y="4038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3D0D61D-541E-4F42-9FBD-90258D2297EE}"/>
                </a:ext>
              </a:extLst>
            </p:cNvPr>
            <p:cNvCxnSpPr/>
            <p:nvPr/>
          </p:nvCxnSpPr>
          <p:spPr>
            <a:xfrm>
              <a:off x="1828800" y="4343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525CB15-4271-4290-86AB-6E707859992D}"/>
                </a:ext>
              </a:extLst>
            </p:cNvPr>
            <p:cNvCxnSpPr/>
            <p:nvPr/>
          </p:nvCxnSpPr>
          <p:spPr>
            <a:xfrm>
              <a:off x="1828800" y="4648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9BC883E-6A7F-4011-8ADF-58EBF1A50507}"/>
                </a:ext>
              </a:extLst>
            </p:cNvPr>
            <p:cNvCxnSpPr/>
            <p:nvPr/>
          </p:nvCxnSpPr>
          <p:spPr>
            <a:xfrm>
              <a:off x="1828800" y="4953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D6A4CB63-960E-4CBC-9332-3A15D491196D}"/>
              </a:ext>
            </a:extLst>
          </p:cNvPr>
          <p:cNvSpPr txBox="1"/>
          <p:nvPr/>
        </p:nvSpPr>
        <p:spPr>
          <a:xfrm>
            <a:off x="7086600" y="4879205"/>
            <a:ext cx="533400" cy="369332"/>
          </a:xfrm>
          <a:prstGeom prst="rect">
            <a:avLst/>
          </a:prstGeom>
          <a:noFill/>
        </p:spPr>
        <p:txBody>
          <a:bodyPr wrap="square" rtlCol="0">
            <a:spAutoFit/>
          </a:bodyPr>
          <a:lstStyle/>
          <a:p>
            <a:pPr algn="ctr"/>
            <a:r>
              <a:rPr lang="en-US" dirty="0"/>
              <a:t>a</a:t>
            </a:r>
          </a:p>
        </p:txBody>
      </p:sp>
      <p:sp>
        <p:nvSpPr>
          <p:cNvPr id="41" name="TextBox 40">
            <a:extLst>
              <a:ext uri="{FF2B5EF4-FFF2-40B4-BE49-F238E27FC236}">
                <a16:creationId xmlns:a16="http://schemas.microsoft.com/office/drawing/2014/main" id="{66B78803-13FC-47E0-9397-D9EE3A5D4D7B}"/>
              </a:ext>
            </a:extLst>
          </p:cNvPr>
          <p:cNvSpPr txBox="1"/>
          <p:nvPr/>
        </p:nvSpPr>
        <p:spPr>
          <a:xfrm>
            <a:off x="7110663" y="5641206"/>
            <a:ext cx="533400" cy="369332"/>
          </a:xfrm>
          <a:prstGeom prst="rect">
            <a:avLst/>
          </a:prstGeom>
          <a:noFill/>
        </p:spPr>
        <p:txBody>
          <a:bodyPr wrap="square" rtlCol="0">
            <a:spAutoFit/>
          </a:bodyPr>
          <a:lstStyle/>
          <a:p>
            <a:pPr algn="ctr"/>
            <a:r>
              <a:rPr lang="en-US" dirty="0"/>
              <a:t>b</a:t>
            </a:r>
          </a:p>
        </p:txBody>
      </p:sp>
      <p:sp>
        <p:nvSpPr>
          <p:cNvPr id="42" name="TextBox 41">
            <a:extLst>
              <a:ext uri="{FF2B5EF4-FFF2-40B4-BE49-F238E27FC236}">
                <a16:creationId xmlns:a16="http://schemas.microsoft.com/office/drawing/2014/main" id="{06A8C1B5-B7ED-41BB-9F8A-D61411A9D9F1}"/>
              </a:ext>
            </a:extLst>
          </p:cNvPr>
          <p:cNvSpPr txBox="1"/>
          <p:nvPr/>
        </p:nvSpPr>
        <p:spPr>
          <a:xfrm>
            <a:off x="7772400" y="5652873"/>
            <a:ext cx="533400" cy="369332"/>
          </a:xfrm>
          <a:prstGeom prst="rect">
            <a:avLst/>
          </a:prstGeom>
          <a:noFill/>
        </p:spPr>
        <p:txBody>
          <a:bodyPr wrap="square" rtlCol="0">
            <a:spAutoFit/>
          </a:bodyPr>
          <a:lstStyle/>
          <a:p>
            <a:pPr algn="ctr"/>
            <a:r>
              <a:rPr lang="en-US" dirty="0"/>
              <a:t>c</a:t>
            </a:r>
          </a:p>
        </p:txBody>
      </p:sp>
      <p:sp>
        <p:nvSpPr>
          <p:cNvPr id="43" name="TextBox 42">
            <a:extLst>
              <a:ext uri="{FF2B5EF4-FFF2-40B4-BE49-F238E27FC236}">
                <a16:creationId xmlns:a16="http://schemas.microsoft.com/office/drawing/2014/main" id="{E6C06C3F-027F-4FEA-B4BC-A0804E14AA87}"/>
              </a:ext>
            </a:extLst>
          </p:cNvPr>
          <p:cNvSpPr txBox="1"/>
          <p:nvPr/>
        </p:nvSpPr>
        <p:spPr>
          <a:xfrm>
            <a:off x="7772400" y="4881750"/>
            <a:ext cx="533400" cy="369332"/>
          </a:xfrm>
          <a:prstGeom prst="rect">
            <a:avLst/>
          </a:prstGeom>
          <a:noFill/>
        </p:spPr>
        <p:txBody>
          <a:bodyPr wrap="square" rtlCol="0">
            <a:spAutoFit/>
          </a:bodyPr>
          <a:lstStyle/>
          <a:p>
            <a:pPr algn="ctr"/>
            <a:r>
              <a:rPr lang="en-US" dirty="0"/>
              <a:t>d</a:t>
            </a:r>
          </a:p>
        </p:txBody>
      </p:sp>
      <p:sp>
        <p:nvSpPr>
          <p:cNvPr id="44" name="TextBox 43">
            <a:extLst>
              <a:ext uri="{FF2B5EF4-FFF2-40B4-BE49-F238E27FC236}">
                <a16:creationId xmlns:a16="http://schemas.microsoft.com/office/drawing/2014/main" id="{10835F6E-E87B-4813-A07B-E79FCAC3240B}"/>
              </a:ext>
            </a:extLst>
          </p:cNvPr>
          <p:cNvSpPr txBox="1"/>
          <p:nvPr/>
        </p:nvSpPr>
        <p:spPr>
          <a:xfrm>
            <a:off x="2057400" y="5283541"/>
            <a:ext cx="533400" cy="369332"/>
          </a:xfrm>
          <a:prstGeom prst="rect">
            <a:avLst/>
          </a:prstGeom>
          <a:noFill/>
        </p:spPr>
        <p:txBody>
          <a:bodyPr wrap="square" rtlCol="0">
            <a:spAutoFit/>
          </a:bodyPr>
          <a:lstStyle/>
          <a:p>
            <a:pPr algn="ctr"/>
            <a:r>
              <a:rPr lang="en-US" dirty="0"/>
              <a:t>a</a:t>
            </a:r>
          </a:p>
        </p:txBody>
      </p:sp>
      <p:sp>
        <p:nvSpPr>
          <p:cNvPr id="45" name="TextBox 44">
            <a:extLst>
              <a:ext uri="{FF2B5EF4-FFF2-40B4-BE49-F238E27FC236}">
                <a16:creationId xmlns:a16="http://schemas.microsoft.com/office/drawing/2014/main" id="{9F19AD3D-29DD-48AF-98F9-F9FD4B5CD4DF}"/>
              </a:ext>
            </a:extLst>
          </p:cNvPr>
          <p:cNvSpPr txBox="1"/>
          <p:nvPr/>
        </p:nvSpPr>
        <p:spPr>
          <a:xfrm>
            <a:off x="1600200" y="4846939"/>
            <a:ext cx="533400" cy="369332"/>
          </a:xfrm>
          <a:prstGeom prst="rect">
            <a:avLst/>
          </a:prstGeom>
          <a:noFill/>
        </p:spPr>
        <p:txBody>
          <a:bodyPr wrap="square" rtlCol="0">
            <a:spAutoFit/>
          </a:bodyPr>
          <a:lstStyle/>
          <a:p>
            <a:pPr algn="ctr"/>
            <a:r>
              <a:rPr lang="en-US" dirty="0"/>
              <a:t>b</a:t>
            </a:r>
          </a:p>
        </p:txBody>
      </p:sp>
      <p:sp>
        <p:nvSpPr>
          <p:cNvPr id="46" name="TextBox 45">
            <a:extLst>
              <a:ext uri="{FF2B5EF4-FFF2-40B4-BE49-F238E27FC236}">
                <a16:creationId xmlns:a16="http://schemas.microsoft.com/office/drawing/2014/main" id="{B26F2CB4-BE66-4091-BEA0-F76B4C73021B}"/>
              </a:ext>
            </a:extLst>
          </p:cNvPr>
          <p:cNvSpPr txBox="1"/>
          <p:nvPr/>
        </p:nvSpPr>
        <p:spPr>
          <a:xfrm>
            <a:off x="1066800" y="5280986"/>
            <a:ext cx="533400" cy="369332"/>
          </a:xfrm>
          <a:prstGeom prst="rect">
            <a:avLst/>
          </a:prstGeom>
          <a:noFill/>
        </p:spPr>
        <p:txBody>
          <a:bodyPr wrap="square" rtlCol="0">
            <a:spAutoFit/>
          </a:bodyPr>
          <a:lstStyle/>
          <a:p>
            <a:pPr algn="ctr"/>
            <a:r>
              <a:rPr lang="en-US" dirty="0"/>
              <a:t>c</a:t>
            </a:r>
          </a:p>
        </p:txBody>
      </p:sp>
      <p:sp>
        <p:nvSpPr>
          <p:cNvPr id="47" name="TextBox 46">
            <a:extLst>
              <a:ext uri="{FF2B5EF4-FFF2-40B4-BE49-F238E27FC236}">
                <a16:creationId xmlns:a16="http://schemas.microsoft.com/office/drawing/2014/main" id="{CDCAC874-229A-4225-932F-EDE90F4B7FB0}"/>
              </a:ext>
            </a:extLst>
          </p:cNvPr>
          <p:cNvSpPr txBox="1"/>
          <p:nvPr/>
        </p:nvSpPr>
        <p:spPr>
          <a:xfrm>
            <a:off x="1618648" y="5801802"/>
            <a:ext cx="533400" cy="369332"/>
          </a:xfrm>
          <a:prstGeom prst="rect">
            <a:avLst/>
          </a:prstGeom>
          <a:noFill/>
        </p:spPr>
        <p:txBody>
          <a:bodyPr wrap="square" rtlCol="0">
            <a:spAutoFit/>
          </a:bodyPr>
          <a:lstStyle/>
          <a:p>
            <a:pPr algn="ctr"/>
            <a:r>
              <a:rPr lang="en-US" dirty="0"/>
              <a:t>d</a:t>
            </a:r>
          </a:p>
        </p:txBody>
      </p:sp>
      <p:sp>
        <p:nvSpPr>
          <p:cNvPr id="48" name="Slide Number Placeholder 1">
            <a:extLst>
              <a:ext uri="{FF2B5EF4-FFF2-40B4-BE49-F238E27FC236}">
                <a16:creationId xmlns:a16="http://schemas.microsoft.com/office/drawing/2014/main" id="{6DB175AB-C1D4-4E10-9F0D-72C8E8B14424}"/>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71</a:t>
            </a:fld>
            <a:endParaRPr lang="en-US" altLang="en-US" sz="1200" dirty="0"/>
          </a:p>
        </p:txBody>
      </p:sp>
    </p:spTree>
    <p:extLst>
      <p:ext uri="{BB962C8B-B14F-4D97-AF65-F5344CB8AC3E}">
        <p14:creationId xmlns:p14="http://schemas.microsoft.com/office/powerpoint/2010/main" val="4200559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BDD1C72-D30A-41C8-B326-B60E8E6E3A66}"/>
              </a:ext>
            </a:extLst>
          </p:cNvPr>
          <p:cNvSpPr>
            <a:spLocks noGrp="1" noChangeArrowheads="1"/>
          </p:cNvSpPr>
          <p:nvPr>
            <p:ph type="title"/>
          </p:nvPr>
        </p:nvSpPr>
        <p:spPr>
          <a:xfrm>
            <a:off x="990600" y="0"/>
            <a:ext cx="7315200" cy="990600"/>
          </a:xfrm>
        </p:spPr>
        <p:txBody>
          <a:bodyPr/>
          <a:lstStyle/>
          <a:p>
            <a:r>
              <a:rPr lang="en-US" altLang="en-US" dirty="0"/>
              <a:t>Square Spacecraft Bus Example</a:t>
            </a:r>
          </a:p>
        </p:txBody>
      </p:sp>
      <p:sp>
        <p:nvSpPr>
          <p:cNvPr id="3" name="Text Placeholder 2">
            <a:extLst>
              <a:ext uri="{FF2B5EF4-FFF2-40B4-BE49-F238E27FC236}">
                <a16:creationId xmlns:a16="http://schemas.microsoft.com/office/drawing/2014/main" id="{4F06B951-6A12-4CCB-B808-2057FF115D5E}"/>
              </a:ext>
            </a:extLst>
          </p:cNvPr>
          <p:cNvSpPr>
            <a:spLocks noGrp="1"/>
          </p:cNvSpPr>
          <p:nvPr>
            <p:ph type="body" sz="half" idx="1"/>
          </p:nvPr>
        </p:nvSpPr>
        <p:spPr>
          <a:xfrm>
            <a:off x="152400" y="1143000"/>
            <a:ext cx="8839200" cy="4800600"/>
          </a:xfrm>
        </p:spPr>
        <p:txBody>
          <a:bodyPr/>
          <a:lstStyle/>
          <a:p>
            <a:pPr marL="231775" indent="-231775"/>
            <a:r>
              <a:rPr lang="en-US" sz="2200" dirty="0"/>
              <a:t>The heat that is rejected is based on the simple radiation formula:</a:t>
            </a:r>
          </a:p>
          <a:p>
            <a:pPr marL="0" indent="0" algn="ctr">
              <a:buNone/>
            </a:pPr>
            <a:r>
              <a:rPr lang="en-US" sz="2200" dirty="0" err="1"/>
              <a:t>Q</a:t>
            </a:r>
            <a:r>
              <a:rPr lang="en-US" sz="2200" baseline="-25000" dirty="0" err="1"/>
              <a:t>Radiated</a:t>
            </a:r>
            <a:r>
              <a:rPr lang="en-US" sz="2200" baseline="-25000" dirty="0"/>
              <a:t> </a:t>
            </a:r>
            <a:r>
              <a:rPr lang="en-US" sz="2200" dirty="0"/>
              <a:t>= </a:t>
            </a:r>
            <a:r>
              <a:rPr lang="en-US" sz="2200" dirty="0">
                <a:latin typeface="Symbol" panose="05050102010706020507" pitchFamily="18" charset="2"/>
              </a:rPr>
              <a:t>s</a:t>
            </a:r>
            <a:r>
              <a:rPr lang="en-US" sz="2200" dirty="0"/>
              <a:t> * A * </a:t>
            </a:r>
            <a:r>
              <a:rPr lang="en-US" sz="2200" dirty="0">
                <a:latin typeface="Symbol" panose="05050102010706020507" pitchFamily="18" charset="2"/>
              </a:rPr>
              <a:t>e</a:t>
            </a:r>
            <a:r>
              <a:rPr lang="en-US" sz="2200" dirty="0"/>
              <a:t> * (T</a:t>
            </a:r>
            <a:r>
              <a:rPr lang="en-US" sz="2200" baseline="-25000" dirty="0"/>
              <a:t>Rad</a:t>
            </a:r>
            <a:r>
              <a:rPr lang="en-US" sz="2200" baseline="30000" dirty="0"/>
              <a:t>4</a:t>
            </a:r>
            <a:r>
              <a:rPr lang="en-US" sz="2200" dirty="0"/>
              <a:t> – T</a:t>
            </a:r>
            <a:r>
              <a:rPr lang="en-US" sz="2200" baseline="-25000" dirty="0"/>
              <a:t>space</a:t>
            </a:r>
            <a:r>
              <a:rPr lang="en-US" sz="2200" baseline="30000" dirty="0"/>
              <a:t>4</a:t>
            </a:r>
            <a:r>
              <a:rPr lang="en-US" sz="2200" dirty="0"/>
              <a:t>)</a:t>
            </a:r>
            <a:endParaRPr lang="en-US" sz="2200" baseline="-25000" dirty="0"/>
          </a:p>
          <a:p>
            <a:pPr marL="231775" indent="-231775"/>
            <a:r>
              <a:rPr lang="en-US" sz="2200" dirty="0" err="1"/>
              <a:t>T</a:t>
            </a:r>
            <a:r>
              <a:rPr lang="en-US" sz="2200" baseline="-25000" dirty="0" err="1"/>
              <a:t>Rad</a:t>
            </a:r>
            <a:r>
              <a:rPr lang="en-US" sz="2200" dirty="0"/>
              <a:t> is an adjusted temperature based on the efficiency where </a:t>
            </a:r>
            <a:r>
              <a:rPr lang="en-US" sz="2200" dirty="0">
                <a:latin typeface="Symbol" panose="05050102010706020507" pitchFamily="18" charset="2"/>
              </a:rPr>
              <a:t>h</a:t>
            </a:r>
            <a:r>
              <a:rPr lang="en-US" sz="2200" dirty="0"/>
              <a:t> = T</a:t>
            </a:r>
            <a:r>
              <a:rPr lang="en-US" sz="2200" baseline="-25000" dirty="0"/>
              <a:t>Rad</a:t>
            </a:r>
            <a:r>
              <a:rPr lang="en-US" sz="2200" baseline="30000" dirty="0"/>
              <a:t>4</a:t>
            </a:r>
            <a:r>
              <a:rPr lang="en-US" sz="2200" dirty="0"/>
              <a:t> / T</a:t>
            </a:r>
            <a:r>
              <a:rPr lang="en-US" sz="2200" baseline="-25000" dirty="0"/>
              <a:t>max</a:t>
            </a:r>
            <a:r>
              <a:rPr lang="en-US" sz="2200" baseline="30000" dirty="0"/>
              <a:t>4 </a:t>
            </a:r>
            <a:r>
              <a:rPr lang="en-US" sz="2200" dirty="0"/>
              <a:t>(remember to use K !).  </a:t>
            </a:r>
            <a:r>
              <a:rPr lang="en-US" sz="2200" dirty="0" err="1"/>
              <a:t>T</a:t>
            </a:r>
            <a:r>
              <a:rPr lang="en-US" sz="2200" baseline="-25000" dirty="0" err="1"/>
              <a:t>Rad</a:t>
            </a:r>
            <a:r>
              <a:rPr lang="en-US" sz="2200" dirty="0"/>
              <a:t> = (</a:t>
            </a:r>
            <a:r>
              <a:rPr lang="en-US" sz="2200" dirty="0">
                <a:latin typeface="Symbol" panose="05050102010706020507" pitchFamily="18" charset="2"/>
              </a:rPr>
              <a:t>h</a:t>
            </a:r>
            <a:r>
              <a:rPr lang="en-US" sz="2200" dirty="0"/>
              <a:t>*(T</a:t>
            </a:r>
            <a:r>
              <a:rPr lang="en-US" sz="2200" baseline="-25000" dirty="0"/>
              <a:t>max</a:t>
            </a:r>
            <a:r>
              <a:rPr lang="en-US" sz="2200" dirty="0"/>
              <a:t>+273.15)</a:t>
            </a:r>
            <a:r>
              <a:rPr lang="en-US" sz="2200" baseline="30000" dirty="0"/>
              <a:t>4</a:t>
            </a:r>
            <a:r>
              <a:rPr lang="en-US" sz="2200" dirty="0"/>
              <a:t>)</a:t>
            </a:r>
            <a:r>
              <a:rPr lang="en-US" sz="2200" baseline="30000" dirty="0"/>
              <a:t>0.25 </a:t>
            </a:r>
            <a:r>
              <a:rPr lang="en-US" sz="2200" dirty="0"/>
              <a:t>-273.15 = 18.3°C</a:t>
            </a:r>
          </a:p>
          <a:p>
            <a:pPr marL="231775" indent="-231775"/>
            <a:r>
              <a:rPr lang="en-US" sz="2200" dirty="0"/>
              <a:t>Solving for </a:t>
            </a:r>
            <a:r>
              <a:rPr lang="en-US" sz="2200" dirty="0" err="1"/>
              <a:t>Q</a:t>
            </a:r>
            <a:r>
              <a:rPr lang="en-US" sz="2200" baseline="-25000" dirty="0" err="1"/>
              <a:t>Radiated</a:t>
            </a:r>
            <a:r>
              <a:rPr lang="en-US" sz="2200" baseline="-25000" dirty="0"/>
              <a:t> </a:t>
            </a:r>
            <a:r>
              <a:rPr lang="en-US" sz="2200" dirty="0"/>
              <a:t>= </a:t>
            </a:r>
            <a:r>
              <a:rPr lang="en-US" sz="2200" dirty="0">
                <a:latin typeface="Symbol" panose="05050102010706020507" pitchFamily="18" charset="2"/>
              </a:rPr>
              <a:t>s</a:t>
            </a:r>
            <a:r>
              <a:rPr lang="en-US" sz="2200" dirty="0"/>
              <a:t> * A * </a:t>
            </a:r>
            <a:r>
              <a:rPr lang="en-US" sz="2200" dirty="0">
                <a:latin typeface="Symbol" panose="05050102010706020507" pitchFamily="18" charset="2"/>
              </a:rPr>
              <a:t>e</a:t>
            </a:r>
            <a:r>
              <a:rPr lang="en-US" sz="2200" dirty="0"/>
              <a:t> * (T</a:t>
            </a:r>
            <a:r>
              <a:rPr lang="en-US" sz="2200" baseline="-25000" dirty="0"/>
              <a:t>Rad</a:t>
            </a:r>
            <a:r>
              <a:rPr lang="en-US" sz="2200" baseline="30000" dirty="0"/>
              <a:t>4</a:t>
            </a:r>
            <a:r>
              <a:rPr lang="en-US" sz="2200" dirty="0"/>
              <a:t> – T</a:t>
            </a:r>
            <a:r>
              <a:rPr lang="en-US" sz="2200" baseline="-25000" dirty="0"/>
              <a:t>space</a:t>
            </a:r>
            <a:r>
              <a:rPr lang="en-US" sz="2200" baseline="30000" dirty="0"/>
              <a:t>4</a:t>
            </a:r>
            <a:r>
              <a:rPr lang="en-US" sz="2200" dirty="0"/>
              <a:t>) = 5.67E-8 * (1.5*0.75) * 0.89 * ((18.3+273.15)</a:t>
            </a:r>
            <a:r>
              <a:rPr lang="en-US" sz="2200" baseline="30000" dirty="0"/>
              <a:t>4</a:t>
            </a:r>
            <a:r>
              <a:rPr lang="en-US" sz="2200" dirty="0"/>
              <a:t> – (4)</a:t>
            </a:r>
            <a:r>
              <a:rPr lang="en-US" sz="2200" baseline="30000" dirty="0"/>
              <a:t>4</a:t>
            </a:r>
            <a:r>
              <a:rPr lang="en-US" sz="2200" dirty="0"/>
              <a:t>) = 409.56 W</a:t>
            </a:r>
          </a:p>
          <a:p>
            <a:pPr marL="231775" indent="-231775"/>
            <a:r>
              <a:rPr lang="en-US" sz="2200" dirty="0"/>
              <a:t>Note that the heat rejected does not need to be adjusted for orientation since space is in all directions, unlike the solar flux which is directionally dependent</a:t>
            </a:r>
          </a:p>
          <a:p>
            <a:pPr marL="231775" indent="-231775"/>
            <a:endParaRPr lang="en-US" sz="2200" dirty="0"/>
          </a:p>
        </p:txBody>
      </p:sp>
      <p:sp>
        <p:nvSpPr>
          <p:cNvPr id="27" name="Rectangle 26">
            <a:extLst>
              <a:ext uri="{FF2B5EF4-FFF2-40B4-BE49-F238E27FC236}">
                <a16:creationId xmlns:a16="http://schemas.microsoft.com/office/drawing/2014/main" id="{E6B20BDA-180E-452C-8137-D4638C6F3EA2}"/>
              </a:ext>
            </a:extLst>
          </p:cNvPr>
          <p:cNvSpPr/>
          <p:nvPr/>
        </p:nvSpPr>
        <p:spPr>
          <a:xfrm>
            <a:off x="1219200" y="4848087"/>
            <a:ext cx="1234440" cy="123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2F5F5D-F073-49DF-A471-2223DB8BE27C}"/>
              </a:ext>
            </a:extLst>
          </p:cNvPr>
          <p:cNvSpPr/>
          <p:nvPr/>
        </p:nvSpPr>
        <p:spPr>
          <a:xfrm rot="2700000">
            <a:off x="7114333" y="4828334"/>
            <a:ext cx="1237689" cy="123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5">
            <a:extLst>
              <a:ext uri="{FF2B5EF4-FFF2-40B4-BE49-F238E27FC236}">
                <a16:creationId xmlns:a16="http://schemas.microsoft.com/office/drawing/2014/main" id="{B69A3A3C-FB26-4699-9D7A-6666AFA4CE6B}"/>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4038600" y="4848087"/>
            <a:ext cx="1427290" cy="1318260"/>
          </a:xfrm>
          <a:prstGeom prst="rect">
            <a:avLst/>
          </a:prstGeom>
          <a:noFill/>
          <a:ln w="9525">
            <a:noFill/>
            <a:miter lim="800000"/>
            <a:headEnd/>
            <a:tailEnd/>
          </a:ln>
        </p:spPr>
      </p:pic>
      <p:grpSp>
        <p:nvGrpSpPr>
          <p:cNvPr id="30" name="Group 29">
            <a:extLst>
              <a:ext uri="{FF2B5EF4-FFF2-40B4-BE49-F238E27FC236}">
                <a16:creationId xmlns:a16="http://schemas.microsoft.com/office/drawing/2014/main" id="{4319D57D-F71E-4EDE-A6B7-A010AFF47B63}"/>
              </a:ext>
            </a:extLst>
          </p:cNvPr>
          <p:cNvGrpSpPr/>
          <p:nvPr/>
        </p:nvGrpSpPr>
        <p:grpSpPr>
          <a:xfrm>
            <a:off x="5394960" y="5000488"/>
            <a:ext cx="1219200" cy="914400"/>
            <a:chOff x="5181600" y="4800600"/>
            <a:chExt cx="1219200" cy="914400"/>
          </a:xfrm>
        </p:grpSpPr>
        <p:cxnSp>
          <p:nvCxnSpPr>
            <p:cNvPr id="31" name="Straight Arrow Connector 30">
              <a:extLst>
                <a:ext uri="{FF2B5EF4-FFF2-40B4-BE49-F238E27FC236}">
                  <a16:creationId xmlns:a16="http://schemas.microsoft.com/office/drawing/2014/main" id="{5AAAEAA9-548E-4B40-97D9-DD2A3F5B3AD6}"/>
                </a:ext>
              </a:extLst>
            </p:cNvPr>
            <p:cNvCxnSpPr/>
            <p:nvPr/>
          </p:nvCxnSpPr>
          <p:spPr>
            <a:xfrm>
              <a:off x="5181600" y="4800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B1D8C6A-4843-4F03-B80E-BD9B78462156}"/>
                </a:ext>
              </a:extLst>
            </p:cNvPr>
            <p:cNvCxnSpPr/>
            <p:nvPr/>
          </p:nvCxnSpPr>
          <p:spPr>
            <a:xfrm>
              <a:off x="5181600" y="5105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C9F091B-52F1-4F85-9F8E-2F0033E9492D}"/>
                </a:ext>
              </a:extLst>
            </p:cNvPr>
            <p:cNvCxnSpPr/>
            <p:nvPr/>
          </p:nvCxnSpPr>
          <p:spPr>
            <a:xfrm>
              <a:off x="5181600" y="5410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99503DB-06EE-4ECA-A7D4-241BD1E151FE}"/>
                </a:ext>
              </a:extLst>
            </p:cNvPr>
            <p:cNvCxnSpPr/>
            <p:nvPr/>
          </p:nvCxnSpPr>
          <p:spPr>
            <a:xfrm>
              <a:off x="5181600" y="5715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3F803EA1-8B9C-4251-85C0-545F96E5CFFA}"/>
              </a:ext>
            </a:extLst>
          </p:cNvPr>
          <p:cNvGrpSpPr/>
          <p:nvPr/>
        </p:nvGrpSpPr>
        <p:grpSpPr>
          <a:xfrm rot="10800000">
            <a:off x="2829025" y="5000487"/>
            <a:ext cx="1219200" cy="914400"/>
            <a:chOff x="1828800" y="4038600"/>
            <a:chExt cx="1219200" cy="914400"/>
          </a:xfrm>
        </p:grpSpPr>
        <p:cxnSp>
          <p:nvCxnSpPr>
            <p:cNvPr id="36" name="Straight Arrow Connector 35">
              <a:extLst>
                <a:ext uri="{FF2B5EF4-FFF2-40B4-BE49-F238E27FC236}">
                  <a16:creationId xmlns:a16="http://schemas.microsoft.com/office/drawing/2014/main" id="{B586126F-F65A-4FA2-9582-327FCFB90E97}"/>
                </a:ext>
              </a:extLst>
            </p:cNvPr>
            <p:cNvCxnSpPr/>
            <p:nvPr/>
          </p:nvCxnSpPr>
          <p:spPr>
            <a:xfrm>
              <a:off x="1828800" y="4038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8D6131F-39C0-4403-9D98-9D504294AE4E}"/>
                </a:ext>
              </a:extLst>
            </p:cNvPr>
            <p:cNvCxnSpPr/>
            <p:nvPr/>
          </p:nvCxnSpPr>
          <p:spPr>
            <a:xfrm>
              <a:off x="1828800" y="4343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4F155D8-5876-4D6B-A4BE-F1EEDFB4A327}"/>
                </a:ext>
              </a:extLst>
            </p:cNvPr>
            <p:cNvCxnSpPr/>
            <p:nvPr/>
          </p:nvCxnSpPr>
          <p:spPr>
            <a:xfrm>
              <a:off x="1828800" y="4648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5691387-8A5C-4009-8A97-8E3D2659F4FC}"/>
                </a:ext>
              </a:extLst>
            </p:cNvPr>
            <p:cNvCxnSpPr/>
            <p:nvPr/>
          </p:nvCxnSpPr>
          <p:spPr>
            <a:xfrm>
              <a:off x="1828800" y="4953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4A3E05F0-EF51-452F-B39E-8752E8553667}"/>
              </a:ext>
            </a:extLst>
          </p:cNvPr>
          <p:cNvSpPr txBox="1"/>
          <p:nvPr/>
        </p:nvSpPr>
        <p:spPr>
          <a:xfrm>
            <a:off x="7086600" y="4848087"/>
            <a:ext cx="533400" cy="369332"/>
          </a:xfrm>
          <a:prstGeom prst="rect">
            <a:avLst/>
          </a:prstGeom>
          <a:noFill/>
        </p:spPr>
        <p:txBody>
          <a:bodyPr wrap="square" rtlCol="0">
            <a:spAutoFit/>
          </a:bodyPr>
          <a:lstStyle/>
          <a:p>
            <a:pPr algn="ctr"/>
            <a:r>
              <a:rPr lang="en-US" dirty="0"/>
              <a:t>a</a:t>
            </a:r>
          </a:p>
        </p:txBody>
      </p:sp>
      <p:sp>
        <p:nvSpPr>
          <p:cNvPr id="41" name="TextBox 40">
            <a:extLst>
              <a:ext uri="{FF2B5EF4-FFF2-40B4-BE49-F238E27FC236}">
                <a16:creationId xmlns:a16="http://schemas.microsoft.com/office/drawing/2014/main" id="{099EC98E-20E0-40B6-A77A-B77B2B31B3A6}"/>
              </a:ext>
            </a:extLst>
          </p:cNvPr>
          <p:cNvSpPr txBox="1"/>
          <p:nvPr/>
        </p:nvSpPr>
        <p:spPr>
          <a:xfrm>
            <a:off x="7110663" y="5610088"/>
            <a:ext cx="533400" cy="369332"/>
          </a:xfrm>
          <a:prstGeom prst="rect">
            <a:avLst/>
          </a:prstGeom>
          <a:noFill/>
        </p:spPr>
        <p:txBody>
          <a:bodyPr wrap="square" rtlCol="0">
            <a:spAutoFit/>
          </a:bodyPr>
          <a:lstStyle/>
          <a:p>
            <a:pPr algn="ctr"/>
            <a:r>
              <a:rPr lang="en-US" dirty="0"/>
              <a:t>b</a:t>
            </a:r>
          </a:p>
        </p:txBody>
      </p:sp>
      <p:sp>
        <p:nvSpPr>
          <p:cNvPr id="42" name="TextBox 41">
            <a:extLst>
              <a:ext uri="{FF2B5EF4-FFF2-40B4-BE49-F238E27FC236}">
                <a16:creationId xmlns:a16="http://schemas.microsoft.com/office/drawing/2014/main" id="{B4146642-3BBD-4068-A7B1-F1E68D40EF45}"/>
              </a:ext>
            </a:extLst>
          </p:cNvPr>
          <p:cNvSpPr txBox="1"/>
          <p:nvPr/>
        </p:nvSpPr>
        <p:spPr>
          <a:xfrm>
            <a:off x="7772400" y="5621755"/>
            <a:ext cx="533400" cy="369332"/>
          </a:xfrm>
          <a:prstGeom prst="rect">
            <a:avLst/>
          </a:prstGeom>
          <a:noFill/>
        </p:spPr>
        <p:txBody>
          <a:bodyPr wrap="square" rtlCol="0">
            <a:spAutoFit/>
          </a:bodyPr>
          <a:lstStyle/>
          <a:p>
            <a:pPr algn="ctr"/>
            <a:r>
              <a:rPr lang="en-US" dirty="0"/>
              <a:t>c</a:t>
            </a:r>
          </a:p>
        </p:txBody>
      </p:sp>
      <p:sp>
        <p:nvSpPr>
          <p:cNvPr id="43" name="TextBox 42">
            <a:extLst>
              <a:ext uri="{FF2B5EF4-FFF2-40B4-BE49-F238E27FC236}">
                <a16:creationId xmlns:a16="http://schemas.microsoft.com/office/drawing/2014/main" id="{E226E2AB-C490-4CC8-A19C-0FD7D07DDD9A}"/>
              </a:ext>
            </a:extLst>
          </p:cNvPr>
          <p:cNvSpPr txBox="1"/>
          <p:nvPr/>
        </p:nvSpPr>
        <p:spPr>
          <a:xfrm>
            <a:off x="7772400" y="4850632"/>
            <a:ext cx="533400" cy="369332"/>
          </a:xfrm>
          <a:prstGeom prst="rect">
            <a:avLst/>
          </a:prstGeom>
          <a:noFill/>
        </p:spPr>
        <p:txBody>
          <a:bodyPr wrap="square" rtlCol="0">
            <a:spAutoFit/>
          </a:bodyPr>
          <a:lstStyle/>
          <a:p>
            <a:pPr algn="ctr"/>
            <a:r>
              <a:rPr lang="en-US" dirty="0"/>
              <a:t>d</a:t>
            </a:r>
          </a:p>
        </p:txBody>
      </p:sp>
      <p:sp>
        <p:nvSpPr>
          <p:cNvPr id="44" name="TextBox 43">
            <a:extLst>
              <a:ext uri="{FF2B5EF4-FFF2-40B4-BE49-F238E27FC236}">
                <a16:creationId xmlns:a16="http://schemas.microsoft.com/office/drawing/2014/main" id="{9C39ACBE-9693-4B93-BA49-D6A0FAC4B4A6}"/>
              </a:ext>
            </a:extLst>
          </p:cNvPr>
          <p:cNvSpPr txBox="1"/>
          <p:nvPr/>
        </p:nvSpPr>
        <p:spPr>
          <a:xfrm>
            <a:off x="2057400" y="5252423"/>
            <a:ext cx="533400" cy="369332"/>
          </a:xfrm>
          <a:prstGeom prst="rect">
            <a:avLst/>
          </a:prstGeom>
          <a:noFill/>
        </p:spPr>
        <p:txBody>
          <a:bodyPr wrap="square" rtlCol="0">
            <a:spAutoFit/>
          </a:bodyPr>
          <a:lstStyle/>
          <a:p>
            <a:pPr algn="ctr"/>
            <a:r>
              <a:rPr lang="en-US" dirty="0"/>
              <a:t>a</a:t>
            </a:r>
          </a:p>
        </p:txBody>
      </p:sp>
      <p:sp>
        <p:nvSpPr>
          <p:cNvPr id="45" name="TextBox 44">
            <a:extLst>
              <a:ext uri="{FF2B5EF4-FFF2-40B4-BE49-F238E27FC236}">
                <a16:creationId xmlns:a16="http://schemas.microsoft.com/office/drawing/2014/main" id="{E9C19B25-4DAF-428B-91DF-D070FAEFB3E9}"/>
              </a:ext>
            </a:extLst>
          </p:cNvPr>
          <p:cNvSpPr txBox="1"/>
          <p:nvPr/>
        </p:nvSpPr>
        <p:spPr>
          <a:xfrm>
            <a:off x="1600200" y="4815821"/>
            <a:ext cx="533400" cy="369332"/>
          </a:xfrm>
          <a:prstGeom prst="rect">
            <a:avLst/>
          </a:prstGeom>
          <a:noFill/>
        </p:spPr>
        <p:txBody>
          <a:bodyPr wrap="square" rtlCol="0">
            <a:spAutoFit/>
          </a:bodyPr>
          <a:lstStyle/>
          <a:p>
            <a:pPr algn="ctr"/>
            <a:r>
              <a:rPr lang="en-US" dirty="0"/>
              <a:t>b</a:t>
            </a:r>
          </a:p>
        </p:txBody>
      </p:sp>
      <p:sp>
        <p:nvSpPr>
          <p:cNvPr id="46" name="TextBox 45">
            <a:extLst>
              <a:ext uri="{FF2B5EF4-FFF2-40B4-BE49-F238E27FC236}">
                <a16:creationId xmlns:a16="http://schemas.microsoft.com/office/drawing/2014/main" id="{14BFB5E2-1AA7-4AB7-BA54-56FCBF274EBF}"/>
              </a:ext>
            </a:extLst>
          </p:cNvPr>
          <p:cNvSpPr txBox="1"/>
          <p:nvPr/>
        </p:nvSpPr>
        <p:spPr>
          <a:xfrm>
            <a:off x="1066800" y="5249868"/>
            <a:ext cx="533400" cy="369332"/>
          </a:xfrm>
          <a:prstGeom prst="rect">
            <a:avLst/>
          </a:prstGeom>
          <a:noFill/>
        </p:spPr>
        <p:txBody>
          <a:bodyPr wrap="square" rtlCol="0">
            <a:spAutoFit/>
          </a:bodyPr>
          <a:lstStyle/>
          <a:p>
            <a:pPr algn="ctr"/>
            <a:r>
              <a:rPr lang="en-US" dirty="0"/>
              <a:t>c</a:t>
            </a:r>
          </a:p>
        </p:txBody>
      </p:sp>
      <p:sp>
        <p:nvSpPr>
          <p:cNvPr id="47" name="TextBox 46">
            <a:extLst>
              <a:ext uri="{FF2B5EF4-FFF2-40B4-BE49-F238E27FC236}">
                <a16:creationId xmlns:a16="http://schemas.microsoft.com/office/drawing/2014/main" id="{13D0C9C6-F574-4399-9109-AD0C9273FE34}"/>
              </a:ext>
            </a:extLst>
          </p:cNvPr>
          <p:cNvSpPr txBox="1"/>
          <p:nvPr/>
        </p:nvSpPr>
        <p:spPr>
          <a:xfrm>
            <a:off x="1618648" y="5770684"/>
            <a:ext cx="533400" cy="369332"/>
          </a:xfrm>
          <a:prstGeom prst="rect">
            <a:avLst/>
          </a:prstGeom>
          <a:noFill/>
        </p:spPr>
        <p:txBody>
          <a:bodyPr wrap="square" rtlCol="0">
            <a:spAutoFit/>
          </a:bodyPr>
          <a:lstStyle/>
          <a:p>
            <a:pPr algn="ctr"/>
            <a:r>
              <a:rPr lang="en-US" dirty="0"/>
              <a:t>d</a:t>
            </a:r>
          </a:p>
        </p:txBody>
      </p:sp>
      <p:sp>
        <p:nvSpPr>
          <p:cNvPr id="48" name="Slide Number Placeholder 1">
            <a:extLst>
              <a:ext uri="{FF2B5EF4-FFF2-40B4-BE49-F238E27FC236}">
                <a16:creationId xmlns:a16="http://schemas.microsoft.com/office/drawing/2014/main" id="{EBD6BC5A-1B05-4DD8-8899-6EAEEE0D4AD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72</a:t>
            </a:fld>
            <a:endParaRPr lang="en-US" altLang="en-US" sz="1200" dirty="0"/>
          </a:p>
        </p:txBody>
      </p:sp>
    </p:spTree>
    <p:extLst>
      <p:ext uri="{BB962C8B-B14F-4D97-AF65-F5344CB8AC3E}">
        <p14:creationId xmlns:p14="http://schemas.microsoft.com/office/powerpoint/2010/main" val="25880254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BDD1C72-D30A-41C8-B326-B60E8E6E3A66}"/>
              </a:ext>
            </a:extLst>
          </p:cNvPr>
          <p:cNvSpPr>
            <a:spLocks noGrp="1" noChangeArrowheads="1"/>
          </p:cNvSpPr>
          <p:nvPr>
            <p:ph type="title"/>
          </p:nvPr>
        </p:nvSpPr>
        <p:spPr>
          <a:xfrm>
            <a:off x="990600" y="0"/>
            <a:ext cx="7315200" cy="990600"/>
          </a:xfrm>
        </p:spPr>
        <p:txBody>
          <a:bodyPr/>
          <a:lstStyle/>
          <a:p>
            <a:r>
              <a:rPr lang="en-US" altLang="en-US" dirty="0"/>
              <a:t>Square Spacecraft Bus Example</a:t>
            </a:r>
          </a:p>
        </p:txBody>
      </p:sp>
      <p:sp>
        <p:nvSpPr>
          <p:cNvPr id="3" name="Text Placeholder 2">
            <a:extLst>
              <a:ext uri="{FF2B5EF4-FFF2-40B4-BE49-F238E27FC236}">
                <a16:creationId xmlns:a16="http://schemas.microsoft.com/office/drawing/2014/main" id="{4F06B951-6A12-4CCB-B808-2057FF115D5E}"/>
              </a:ext>
            </a:extLst>
          </p:cNvPr>
          <p:cNvSpPr>
            <a:spLocks noGrp="1"/>
          </p:cNvSpPr>
          <p:nvPr>
            <p:ph type="body" sz="half" idx="1"/>
          </p:nvPr>
        </p:nvSpPr>
        <p:spPr>
          <a:xfrm>
            <a:off x="152400" y="1143000"/>
            <a:ext cx="8839200" cy="4800600"/>
          </a:xfrm>
        </p:spPr>
        <p:txBody>
          <a:bodyPr/>
          <a:lstStyle/>
          <a:p>
            <a:pPr marL="231775" indent="-231775"/>
            <a:r>
              <a:rPr lang="en-US" sz="2200" dirty="0"/>
              <a:t>The worst case for each bay will be considered independently, even though the maximum illumination of one bay does not occur simultaneously with the maximum illumination of another</a:t>
            </a:r>
          </a:p>
          <a:p>
            <a:pPr marL="231775" indent="-231775"/>
            <a:r>
              <a:rPr lang="en-US" sz="2200" dirty="0"/>
              <a:t>This is needed since any components in a given bay need to remain within temperature limits over any and all orientations throughout the mission</a:t>
            </a:r>
          </a:p>
          <a:p>
            <a:pPr marL="231775" indent="-231775"/>
            <a:r>
              <a:rPr lang="en-US" sz="2200" dirty="0" err="1"/>
              <a:t>Q</a:t>
            </a:r>
            <a:r>
              <a:rPr lang="en-US" sz="2200" baseline="-25000" dirty="0" err="1"/>
              <a:t>Dissipated</a:t>
            </a:r>
            <a:r>
              <a:rPr lang="en-US" sz="2200" dirty="0"/>
              <a:t> is what capacity remains for a given bay after rejecting the absorbed solar load.  It should be noted that only the </a:t>
            </a:r>
            <a:r>
              <a:rPr lang="en-US" sz="2200" dirty="0" err="1"/>
              <a:t>Q</a:t>
            </a:r>
            <a:r>
              <a:rPr lang="en-US" sz="2200" baseline="-25000" dirty="0" err="1"/>
              <a:t>Rejected</a:t>
            </a:r>
            <a:r>
              <a:rPr lang="en-US" sz="2200" dirty="0"/>
              <a:t> is dependent on temperature; </a:t>
            </a:r>
            <a:r>
              <a:rPr lang="en-US" sz="2200" dirty="0" err="1"/>
              <a:t>Q</a:t>
            </a:r>
            <a:r>
              <a:rPr lang="en-US" sz="2200" baseline="-25000" dirty="0" err="1"/>
              <a:t>Solar</a:t>
            </a:r>
            <a:r>
              <a:rPr lang="en-US" sz="2200" dirty="0"/>
              <a:t> is not.  If the rejection temperature is too low, it may not be possible to reject the absorbed load; consequently, the temperature may need to be higher to be in equilibrium</a:t>
            </a:r>
          </a:p>
          <a:p>
            <a:pPr marL="231775" indent="-231775"/>
            <a:endParaRPr lang="en-US" sz="2200" dirty="0"/>
          </a:p>
        </p:txBody>
      </p:sp>
      <p:sp>
        <p:nvSpPr>
          <p:cNvPr id="27" name="Rectangle 26">
            <a:extLst>
              <a:ext uri="{FF2B5EF4-FFF2-40B4-BE49-F238E27FC236}">
                <a16:creationId xmlns:a16="http://schemas.microsoft.com/office/drawing/2014/main" id="{316ADDBA-7753-45F9-B9DA-18FDA64A067C}"/>
              </a:ext>
            </a:extLst>
          </p:cNvPr>
          <p:cNvSpPr/>
          <p:nvPr/>
        </p:nvSpPr>
        <p:spPr>
          <a:xfrm>
            <a:off x="1219200" y="4879205"/>
            <a:ext cx="1234440" cy="123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C1D7D7-1C61-4A8C-8B76-4BD50CAD0C2F}"/>
              </a:ext>
            </a:extLst>
          </p:cNvPr>
          <p:cNvSpPr/>
          <p:nvPr/>
        </p:nvSpPr>
        <p:spPr>
          <a:xfrm rot="2700000">
            <a:off x="7114333" y="4859452"/>
            <a:ext cx="1237689" cy="123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5">
            <a:extLst>
              <a:ext uri="{FF2B5EF4-FFF2-40B4-BE49-F238E27FC236}">
                <a16:creationId xmlns:a16="http://schemas.microsoft.com/office/drawing/2014/main" id="{8CA64FA8-2F7E-4EE4-AFDE-894273338204}"/>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4038600" y="4879205"/>
            <a:ext cx="1427290" cy="1318260"/>
          </a:xfrm>
          <a:prstGeom prst="rect">
            <a:avLst/>
          </a:prstGeom>
          <a:noFill/>
          <a:ln w="9525">
            <a:noFill/>
            <a:miter lim="800000"/>
            <a:headEnd/>
            <a:tailEnd/>
          </a:ln>
        </p:spPr>
      </p:pic>
      <p:grpSp>
        <p:nvGrpSpPr>
          <p:cNvPr id="30" name="Group 29">
            <a:extLst>
              <a:ext uri="{FF2B5EF4-FFF2-40B4-BE49-F238E27FC236}">
                <a16:creationId xmlns:a16="http://schemas.microsoft.com/office/drawing/2014/main" id="{62E034F2-488C-4956-AD4A-B48BA2FE2F35}"/>
              </a:ext>
            </a:extLst>
          </p:cNvPr>
          <p:cNvGrpSpPr/>
          <p:nvPr/>
        </p:nvGrpSpPr>
        <p:grpSpPr>
          <a:xfrm>
            <a:off x="5394960" y="5031606"/>
            <a:ext cx="1219200" cy="914400"/>
            <a:chOff x="5181600" y="4800600"/>
            <a:chExt cx="1219200" cy="914400"/>
          </a:xfrm>
        </p:grpSpPr>
        <p:cxnSp>
          <p:nvCxnSpPr>
            <p:cNvPr id="31" name="Straight Arrow Connector 30">
              <a:extLst>
                <a:ext uri="{FF2B5EF4-FFF2-40B4-BE49-F238E27FC236}">
                  <a16:creationId xmlns:a16="http://schemas.microsoft.com/office/drawing/2014/main" id="{44D9F904-BE1E-4B9B-A649-452BCB4B695F}"/>
                </a:ext>
              </a:extLst>
            </p:cNvPr>
            <p:cNvCxnSpPr/>
            <p:nvPr/>
          </p:nvCxnSpPr>
          <p:spPr>
            <a:xfrm>
              <a:off x="5181600" y="4800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5E67EED-7E03-4FB0-BABB-B247DA940381}"/>
                </a:ext>
              </a:extLst>
            </p:cNvPr>
            <p:cNvCxnSpPr/>
            <p:nvPr/>
          </p:nvCxnSpPr>
          <p:spPr>
            <a:xfrm>
              <a:off x="5181600" y="5105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D524EE-AFBE-46FC-B6C8-91661275297A}"/>
                </a:ext>
              </a:extLst>
            </p:cNvPr>
            <p:cNvCxnSpPr/>
            <p:nvPr/>
          </p:nvCxnSpPr>
          <p:spPr>
            <a:xfrm>
              <a:off x="5181600" y="5410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F8A8E47-5838-484F-B9C7-A827B14189FD}"/>
                </a:ext>
              </a:extLst>
            </p:cNvPr>
            <p:cNvCxnSpPr/>
            <p:nvPr/>
          </p:nvCxnSpPr>
          <p:spPr>
            <a:xfrm>
              <a:off x="5181600" y="5715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CF9700-32DD-450D-8658-C1E34F9C79B1}"/>
              </a:ext>
            </a:extLst>
          </p:cNvPr>
          <p:cNvGrpSpPr/>
          <p:nvPr/>
        </p:nvGrpSpPr>
        <p:grpSpPr>
          <a:xfrm rot="10800000">
            <a:off x="2829025" y="5031605"/>
            <a:ext cx="1219200" cy="914400"/>
            <a:chOff x="1828800" y="4038600"/>
            <a:chExt cx="1219200" cy="914400"/>
          </a:xfrm>
        </p:grpSpPr>
        <p:cxnSp>
          <p:nvCxnSpPr>
            <p:cNvPr id="36" name="Straight Arrow Connector 35">
              <a:extLst>
                <a:ext uri="{FF2B5EF4-FFF2-40B4-BE49-F238E27FC236}">
                  <a16:creationId xmlns:a16="http://schemas.microsoft.com/office/drawing/2014/main" id="{E7544146-D9ED-45E5-BE17-B466D614BAF2}"/>
                </a:ext>
              </a:extLst>
            </p:cNvPr>
            <p:cNvCxnSpPr/>
            <p:nvPr/>
          </p:nvCxnSpPr>
          <p:spPr>
            <a:xfrm>
              <a:off x="1828800" y="4038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F3B0D0C-AECC-4858-9425-9ED53167C5E1}"/>
                </a:ext>
              </a:extLst>
            </p:cNvPr>
            <p:cNvCxnSpPr/>
            <p:nvPr/>
          </p:nvCxnSpPr>
          <p:spPr>
            <a:xfrm>
              <a:off x="1828800" y="4343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3278A8D-7281-4CA5-BC5F-1479F9A05BA8}"/>
                </a:ext>
              </a:extLst>
            </p:cNvPr>
            <p:cNvCxnSpPr/>
            <p:nvPr/>
          </p:nvCxnSpPr>
          <p:spPr>
            <a:xfrm>
              <a:off x="1828800" y="4648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8E34533-3A93-4B49-AA74-58CA09FCCC0E}"/>
                </a:ext>
              </a:extLst>
            </p:cNvPr>
            <p:cNvCxnSpPr/>
            <p:nvPr/>
          </p:nvCxnSpPr>
          <p:spPr>
            <a:xfrm>
              <a:off x="1828800" y="4953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422E0D2A-8991-4F3F-A660-EA9F1037A4DA}"/>
              </a:ext>
            </a:extLst>
          </p:cNvPr>
          <p:cNvSpPr txBox="1"/>
          <p:nvPr/>
        </p:nvSpPr>
        <p:spPr>
          <a:xfrm>
            <a:off x="7086600" y="4879205"/>
            <a:ext cx="533400" cy="369332"/>
          </a:xfrm>
          <a:prstGeom prst="rect">
            <a:avLst/>
          </a:prstGeom>
          <a:noFill/>
        </p:spPr>
        <p:txBody>
          <a:bodyPr wrap="square" rtlCol="0">
            <a:spAutoFit/>
          </a:bodyPr>
          <a:lstStyle/>
          <a:p>
            <a:pPr algn="ctr"/>
            <a:r>
              <a:rPr lang="en-US" dirty="0"/>
              <a:t>a</a:t>
            </a:r>
          </a:p>
        </p:txBody>
      </p:sp>
      <p:sp>
        <p:nvSpPr>
          <p:cNvPr id="41" name="TextBox 40">
            <a:extLst>
              <a:ext uri="{FF2B5EF4-FFF2-40B4-BE49-F238E27FC236}">
                <a16:creationId xmlns:a16="http://schemas.microsoft.com/office/drawing/2014/main" id="{A68164A0-E504-46CF-A648-43B1149B9206}"/>
              </a:ext>
            </a:extLst>
          </p:cNvPr>
          <p:cNvSpPr txBox="1"/>
          <p:nvPr/>
        </p:nvSpPr>
        <p:spPr>
          <a:xfrm>
            <a:off x="7110663" y="5641206"/>
            <a:ext cx="533400" cy="369332"/>
          </a:xfrm>
          <a:prstGeom prst="rect">
            <a:avLst/>
          </a:prstGeom>
          <a:noFill/>
        </p:spPr>
        <p:txBody>
          <a:bodyPr wrap="square" rtlCol="0">
            <a:spAutoFit/>
          </a:bodyPr>
          <a:lstStyle/>
          <a:p>
            <a:pPr algn="ctr"/>
            <a:r>
              <a:rPr lang="en-US" dirty="0"/>
              <a:t>b</a:t>
            </a:r>
          </a:p>
        </p:txBody>
      </p:sp>
      <p:sp>
        <p:nvSpPr>
          <p:cNvPr id="42" name="TextBox 41">
            <a:extLst>
              <a:ext uri="{FF2B5EF4-FFF2-40B4-BE49-F238E27FC236}">
                <a16:creationId xmlns:a16="http://schemas.microsoft.com/office/drawing/2014/main" id="{E206D1FA-390F-466C-9F68-0AE2F5FA48B8}"/>
              </a:ext>
            </a:extLst>
          </p:cNvPr>
          <p:cNvSpPr txBox="1"/>
          <p:nvPr/>
        </p:nvSpPr>
        <p:spPr>
          <a:xfrm>
            <a:off x="7772400" y="5652873"/>
            <a:ext cx="533400" cy="369332"/>
          </a:xfrm>
          <a:prstGeom prst="rect">
            <a:avLst/>
          </a:prstGeom>
          <a:noFill/>
        </p:spPr>
        <p:txBody>
          <a:bodyPr wrap="square" rtlCol="0">
            <a:spAutoFit/>
          </a:bodyPr>
          <a:lstStyle/>
          <a:p>
            <a:pPr algn="ctr"/>
            <a:r>
              <a:rPr lang="en-US" dirty="0"/>
              <a:t>c</a:t>
            </a:r>
          </a:p>
        </p:txBody>
      </p:sp>
      <p:sp>
        <p:nvSpPr>
          <p:cNvPr id="43" name="TextBox 42">
            <a:extLst>
              <a:ext uri="{FF2B5EF4-FFF2-40B4-BE49-F238E27FC236}">
                <a16:creationId xmlns:a16="http://schemas.microsoft.com/office/drawing/2014/main" id="{CE6C47A0-F064-42E8-8B11-60494B1212B1}"/>
              </a:ext>
            </a:extLst>
          </p:cNvPr>
          <p:cNvSpPr txBox="1"/>
          <p:nvPr/>
        </p:nvSpPr>
        <p:spPr>
          <a:xfrm>
            <a:off x="7772400" y="4881750"/>
            <a:ext cx="533400" cy="369332"/>
          </a:xfrm>
          <a:prstGeom prst="rect">
            <a:avLst/>
          </a:prstGeom>
          <a:noFill/>
        </p:spPr>
        <p:txBody>
          <a:bodyPr wrap="square" rtlCol="0">
            <a:spAutoFit/>
          </a:bodyPr>
          <a:lstStyle/>
          <a:p>
            <a:pPr algn="ctr"/>
            <a:r>
              <a:rPr lang="en-US" dirty="0"/>
              <a:t>d</a:t>
            </a:r>
          </a:p>
        </p:txBody>
      </p:sp>
      <p:sp>
        <p:nvSpPr>
          <p:cNvPr id="44" name="TextBox 43">
            <a:extLst>
              <a:ext uri="{FF2B5EF4-FFF2-40B4-BE49-F238E27FC236}">
                <a16:creationId xmlns:a16="http://schemas.microsoft.com/office/drawing/2014/main" id="{7ECCD3CD-7410-4542-B1EF-EBA10A568990}"/>
              </a:ext>
            </a:extLst>
          </p:cNvPr>
          <p:cNvSpPr txBox="1"/>
          <p:nvPr/>
        </p:nvSpPr>
        <p:spPr>
          <a:xfrm>
            <a:off x="2057400" y="5283541"/>
            <a:ext cx="533400" cy="369332"/>
          </a:xfrm>
          <a:prstGeom prst="rect">
            <a:avLst/>
          </a:prstGeom>
          <a:noFill/>
        </p:spPr>
        <p:txBody>
          <a:bodyPr wrap="square" rtlCol="0">
            <a:spAutoFit/>
          </a:bodyPr>
          <a:lstStyle/>
          <a:p>
            <a:pPr algn="ctr"/>
            <a:r>
              <a:rPr lang="en-US" dirty="0"/>
              <a:t>a</a:t>
            </a:r>
          </a:p>
        </p:txBody>
      </p:sp>
      <p:sp>
        <p:nvSpPr>
          <p:cNvPr id="45" name="TextBox 44">
            <a:extLst>
              <a:ext uri="{FF2B5EF4-FFF2-40B4-BE49-F238E27FC236}">
                <a16:creationId xmlns:a16="http://schemas.microsoft.com/office/drawing/2014/main" id="{71164E68-39CF-4364-8327-38A282CFE12A}"/>
              </a:ext>
            </a:extLst>
          </p:cNvPr>
          <p:cNvSpPr txBox="1"/>
          <p:nvPr/>
        </p:nvSpPr>
        <p:spPr>
          <a:xfrm>
            <a:off x="1600200" y="4846939"/>
            <a:ext cx="533400" cy="369332"/>
          </a:xfrm>
          <a:prstGeom prst="rect">
            <a:avLst/>
          </a:prstGeom>
          <a:noFill/>
        </p:spPr>
        <p:txBody>
          <a:bodyPr wrap="square" rtlCol="0">
            <a:spAutoFit/>
          </a:bodyPr>
          <a:lstStyle/>
          <a:p>
            <a:pPr algn="ctr"/>
            <a:r>
              <a:rPr lang="en-US" dirty="0"/>
              <a:t>b</a:t>
            </a:r>
          </a:p>
        </p:txBody>
      </p:sp>
      <p:sp>
        <p:nvSpPr>
          <p:cNvPr id="46" name="TextBox 45">
            <a:extLst>
              <a:ext uri="{FF2B5EF4-FFF2-40B4-BE49-F238E27FC236}">
                <a16:creationId xmlns:a16="http://schemas.microsoft.com/office/drawing/2014/main" id="{EE430383-2A38-4E0F-8DFA-33236085A99A}"/>
              </a:ext>
            </a:extLst>
          </p:cNvPr>
          <p:cNvSpPr txBox="1"/>
          <p:nvPr/>
        </p:nvSpPr>
        <p:spPr>
          <a:xfrm>
            <a:off x="1066800" y="5280986"/>
            <a:ext cx="533400" cy="369332"/>
          </a:xfrm>
          <a:prstGeom prst="rect">
            <a:avLst/>
          </a:prstGeom>
          <a:noFill/>
        </p:spPr>
        <p:txBody>
          <a:bodyPr wrap="square" rtlCol="0">
            <a:spAutoFit/>
          </a:bodyPr>
          <a:lstStyle/>
          <a:p>
            <a:pPr algn="ctr"/>
            <a:r>
              <a:rPr lang="en-US" dirty="0"/>
              <a:t>c</a:t>
            </a:r>
          </a:p>
        </p:txBody>
      </p:sp>
      <p:sp>
        <p:nvSpPr>
          <p:cNvPr id="47" name="TextBox 46">
            <a:extLst>
              <a:ext uri="{FF2B5EF4-FFF2-40B4-BE49-F238E27FC236}">
                <a16:creationId xmlns:a16="http://schemas.microsoft.com/office/drawing/2014/main" id="{6AB52C2B-E898-4BA8-A2DD-90CC27DD9DC8}"/>
              </a:ext>
            </a:extLst>
          </p:cNvPr>
          <p:cNvSpPr txBox="1"/>
          <p:nvPr/>
        </p:nvSpPr>
        <p:spPr>
          <a:xfrm>
            <a:off x="1618648" y="5801802"/>
            <a:ext cx="533400" cy="369332"/>
          </a:xfrm>
          <a:prstGeom prst="rect">
            <a:avLst/>
          </a:prstGeom>
          <a:noFill/>
        </p:spPr>
        <p:txBody>
          <a:bodyPr wrap="square" rtlCol="0">
            <a:spAutoFit/>
          </a:bodyPr>
          <a:lstStyle/>
          <a:p>
            <a:pPr algn="ctr"/>
            <a:r>
              <a:rPr lang="en-US" dirty="0"/>
              <a:t>d</a:t>
            </a:r>
          </a:p>
        </p:txBody>
      </p:sp>
      <p:sp>
        <p:nvSpPr>
          <p:cNvPr id="48" name="Slide Number Placeholder 1">
            <a:extLst>
              <a:ext uri="{FF2B5EF4-FFF2-40B4-BE49-F238E27FC236}">
                <a16:creationId xmlns:a16="http://schemas.microsoft.com/office/drawing/2014/main" id="{4C0F91C1-F466-44D1-9466-9916C067F0A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73</a:t>
            </a:fld>
            <a:endParaRPr lang="en-US" altLang="en-US" sz="1200" dirty="0"/>
          </a:p>
        </p:txBody>
      </p:sp>
    </p:spTree>
    <p:extLst>
      <p:ext uri="{BB962C8B-B14F-4D97-AF65-F5344CB8AC3E}">
        <p14:creationId xmlns:p14="http://schemas.microsoft.com/office/powerpoint/2010/main" val="15840229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BDD1C72-D30A-41C8-B326-B60E8E6E3A66}"/>
              </a:ext>
            </a:extLst>
          </p:cNvPr>
          <p:cNvSpPr>
            <a:spLocks noGrp="1" noChangeArrowheads="1"/>
          </p:cNvSpPr>
          <p:nvPr>
            <p:ph type="title"/>
          </p:nvPr>
        </p:nvSpPr>
        <p:spPr>
          <a:xfrm>
            <a:off x="990600" y="0"/>
            <a:ext cx="7315200" cy="990600"/>
          </a:xfrm>
        </p:spPr>
        <p:txBody>
          <a:bodyPr/>
          <a:lstStyle/>
          <a:p>
            <a:r>
              <a:rPr lang="en-US" altLang="en-US" dirty="0"/>
              <a:t>Square Spacecraft Bus Example</a:t>
            </a:r>
          </a:p>
        </p:txBody>
      </p:sp>
      <p:sp>
        <p:nvSpPr>
          <p:cNvPr id="3" name="Text Placeholder 2">
            <a:extLst>
              <a:ext uri="{FF2B5EF4-FFF2-40B4-BE49-F238E27FC236}">
                <a16:creationId xmlns:a16="http://schemas.microsoft.com/office/drawing/2014/main" id="{4F06B951-6A12-4CCB-B808-2057FF115D5E}"/>
              </a:ext>
            </a:extLst>
          </p:cNvPr>
          <p:cNvSpPr>
            <a:spLocks noGrp="1"/>
          </p:cNvSpPr>
          <p:nvPr>
            <p:ph type="body" sz="half" idx="1"/>
          </p:nvPr>
        </p:nvSpPr>
        <p:spPr>
          <a:xfrm>
            <a:off x="152400" y="1143000"/>
            <a:ext cx="8839200" cy="4800600"/>
          </a:xfrm>
        </p:spPr>
        <p:txBody>
          <a:bodyPr/>
          <a:lstStyle/>
          <a:p>
            <a:pPr marL="231775" indent="-231775"/>
            <a:r>
              <a:rPr lang="en-US" sz="2200" dirty="0"/>
              <a:t>For the left design, the </a:t>
            </a:r>
            <a:r>
              <a:rPr lang="en-US" sz="2200" dirty="0" err="1"/>
              <a:t>Q</a:t>
            </a:r>
            <a:r>
              <a:rPr lang="en-US" sz="2200" baseline="-25000" dirty="0" err="1"/>
              <a:t>Dissipations</a:t>
            </a:r>
            <a:r>
              <a:rPr lang="en-US" sz="2200" dirty="0"/>
              <a:t> are:</a:t>
            </a:r>
          </a:p>
          <a:p>
            <a:pPr marL="631825" lvl="1" indent="-231775"/>
            <a:r>
              <a:rPr lang="en-US" sz="2200" dirty="0"/>
              <a:t>a: 409.56 - 328.63 =  80.93 W</a:t>
            </a:r>
          </a:p>
          <a:p>
            <a:pPr marL="631825" lvl="1" indent="-231775"/>
            <a:r>
              <a:rPr lang="en-US" sz="2200" dirty="0" err="1"/>
              <a:t>b,d</a:t>
            </a:r>
            <a:r>
              <a:rPr lang="en-US" sz="2200" dirty="0"/>
              <a:t>: 409.56 - 232.39 = 177.17 W</a:t>
            </a:r>
          </a:p>
          <a:p>
            <a:pPr marL="631825" lvl="1" indent="-231775"/>
            <a:r>
              <a:rPr lang="en-US" sz="2200" dirty="0"/>
              <a:t>c: 409.56 - 0 = 409.56 W</a:t>
            </a:r>
          </a:p>
          <a:p>
            <a:pPr marL="631825" lvl="1" indent="-231775"/>
            <a:r>
              <a:rPr lang="en-US" sz="2200" dirty="0"/>
              <a:t>Total: 844.83 W</a:t>
            </a:r>
          </a:p>
          <a:p>
            <a:pPr marL="231775" indent="-231775"/>
            <a:r>
              <a:rPr lang="en-US" sz="2200" dirty="0"/>
              <a:t>For the right design, the </a:t>
            </a:r>
            <a:r>
              <a:rPr lang="en-US" sz="2200" dirty="0" err="1"/>
              <a:t>Q</a:t>
            </a:r>
            <a:r>
              <a:rPr lang="en-US" sz="2200" baseline="-25000" dirty="0" err="1"/>
              <a:t>Dissipations</a:t>
            </a:r>
            <a:r>
              <a:rPr lang="en-US" sz="2200" dirty="0"/>
              <a:t> are:</a:t>
            </a:r>
          </a:p>
          <a:p>
            <a:pPr marL="631825" lvl="1" indent="-231775"/>
            <a:r>
              <a:rPr lang="en-US" sz="2200" dirty="0" err="1"/>
              <a:t>a,b</a:t>
            </a:r>
            <a:r>
              <a:rPr lang="en-US" sz="2200" dirty="0"/>
              <a:t>: 409.56 - 328.63 =  80.93 W</a:t>
            </a:r>
          </a:p>
          <a:p>
            <a:pPr marL="631825" lvl="1" indent="-231775"/>
            <a:r>
              <a:rPr lang="en-US" sz="2200" dirty="0" err="1"/>
              <a:t>c,d</a:t>
            </a:r>
            <a:r>
              <a:rPr lang="en-US" sz="2200" dirty="0"/>
              <a:t>: 409.56 - 0 = 409.56 W</a:t>
            </a:r>
          </a:p>
          <a:p>
            <a:pPr marL="631825" lvl="1" indent="-231775"/>
            <a:r>
              <a:rPr lang="en-US" sz="2200" dirty="0"/>
              <a:t>Total: 980.98 W</a:t>
            </a:r>
          </a:p>
          <a:p>
            <a:pPr marL="631825" lvl="1" indent="-231775"/>
            <a:endParaRPr lang="en-US" sz="2200" dirty="0"/>
          </a:p>
        </p:txBody>
      </p:sp>
      <p:sp>
        <p:nvSpPr>
          <p:cNvPr id="27" name="Rectangle 26">
            <a:extLst>
              <a:ext uri="{FF2B5EF4-FFF2-40B4-BE49-F238E27FC236}">
                <a16:creationId xmlns:a16="http://schemas.microsoft.com/office/drawing/2014/main" id="{5653D549-E0D0-4DDC-9945-FEF83DFA3BB2}"/>
              </a:ext>
            </a:extLst>
          </p:cNvPr>
          <p:cNvSpPr/>
          <p:nvPr/>
        </p:nvSpPr>
        <p:spPr>
          <a:xfrm>
            <a:off x="1219200" y="4879205"/>
            <a:ext cx="1234440" cy="123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5A93EB-85A8-4302-856C-58C94C03F6A4}"/>
              </a:ext>
            </a:extLst>
          </p:cNvPr>
          <p:cNvSpPr/>
          <p:nvPr/>
        </p:nvSpPr>
        <p:spPr>
          <a:xfrm rot="2700000">
            <a:off x="7114333" y="4859452"/>
            <a:ext cx="1237689" cy="123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Content Placeholder 5">
            <a:extLst>
              <a:ext uri="{FF2B5EF4-FFF2-40B4-BE49-F238E27FC236}">
                <a16:creationId xmlns:a16="http://schemas.microsoft.com/office/drawing/2014/main" id="{FAD60496-3498-4BD8-889F-0182A6F4A234}"/>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4038600" y="4879205"/>
            <a:ext cx="1427290" cy="1318260"/>
          </a:xfrm>
          <a:prstGeom prst="rect">
            <a:avLst/>
          </a:prstGeom>
          <a:noFill/>
          <a:ln w="9525">
            <a:noFill/>
            <a:miter lim="800000"/>
            <a:headEnd/>
            <a:tailEnd/>
          </a:ln>
        </p:spPr>
      </p:pic>
      <p:grpSp>
        <p:nvGrpSpPr>
          <p:cNvPr id="30" name="Group 29">
            <a:extLst>
              <a:ext uri="{FF2B5EF4-FFF2-40B4-BE49-F238E27FC236}">
                <a16:creationId xmlns:a16="http://schemas.microsoft.com/office/drawing/2014/main" id="{929068B5-59FB-4DD2-8529-E56C4C8F2B2F}"/>
              </a:ext>
            </a:extLst>
          </p:cNvPr>
          <p:cNvGrpSpPr/>
          <p:nvPr/>
        </p:nvGrpSpPr>
        <p:grpSpPr>
          <a:xfrm>
            <a:off x="5394960" y="5031606"/>
            <a:ext cx="1219200" cy="914400"/>
            <a:chOff x="5181600" y="4800600"/>
            <a:chExt cx="1219200" cy="914400"/>
          </a:xfrm>
        </p:grpSpPr>
        <p:cxnSp>
          <p:nvCxnSpPr>
            <p:cNvPr id="31" name="Straight Arrow Connector 30">
              <a:extLst>
                <a:ext uri="{FF2B5EF4-FFF2-40B4-BE49-F238E27FC236}">
                  <a16:creationId xmlns:a16="http://schemas.microsoft.com/office/drawing/2014/main" id="{544FBAD6-BE99-41CD-AB0A-08916409C7F1}"/>
                </a:ext>
              </a:extLst>
            </p:cNvPr>
            <p:cNvCxnSpPr/>
            <p:nvPr/>
          </p:nvCxnSpPr>
          <p:spPr>
            <a:xfrm>
              <a:off x="5181600" y="4800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50960F-7908-46B8-A4DC-7D5CEB87E8FD}"/>
                </a:ext>
              </a:extLst>
            </p:cNvPr>
            <p:cNvCxnSpPr/>
            <p:nvPr/>
          </p:nvCxnSpPr>
          <p:spPr>
            <a:xfrm>
              <a:off x="5181600" y="5105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6E99252-58B2-4156-A15E-8ADBA2C622E6}"/>
                </a:ext>
              </a:extLst>
            </p:cNvPr>
            <p:cNvCxnSpPr/>
            <p:nvPr/>
          </p:nvCxnSpPr>
          <p:spPr>
            <a:xfrm>
              <a:off x="5181600" y="5410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C9BC3A-D7A2-4683-8C90-78B17B68333F}"/>
                </a:ext>
              </a:extLst>
            </p:cNvPr>
            <p:cNvCxnSpPr/>
            <p:nvPr/>
          </p:nvCxnSpPr>
          <p:spPr>
            <a:xfrm>
              <a:off x="5181600" y="5715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5EFA584-3432-41FB-AAE1-1C4DF8F1AE29}"/>
              </a:ext>
            </a:extLst>
          </p:cNvPr>
          <p:cNvGrpSpPr/>
          <p:nvPr/>
        </p:nvGrpSpPr>
        <p:grpSpPr>
          <a:xfrm rot="10800000">
            <a:off x="2829025" y="5031605"/>
            <a:ext cx="1219200" cy="914400"/>
            <a:chOff x="1828800" y="4038600"/>
            <a:chExt cx="1219200" cy="914400"/>
          </a:xfrm>
        </p:grpSpPr>
        <p:cxnSp>
          <p:nvCxnSpPr>
            <p:cNvPr id="36" name="Straight Arrow Connector 35">
              <a:extLst>
                <a:ext uri="{FF2B5EF4-FFF2-40B4-BE49-F238E27FC236}">
                  <a16:creationId xmlns:a16="http://schemas.microsoft.com/office/drawing/2014/main" id="{28BE2354-096A-451F-BE5E-B98E7CE7CBB4}"/>
                </a:ext>
              </a:extLst>
            </p:cNvPr>
            <p:cNvCxnSpPr/>
            <p:nvPr/>
          </p:nvCxnSpPr>
          <p:spPr>
            <a:xfrm>
              <a:off x="1828800" y="4038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75F7C1D-A650-4F68-B7E2-01848BFDD5E3}"/>
                </a:ext>
              </a:extLst>
            </p:cNvPr>
            <p:cNvCxnSpPr/>
            <p:nvPr/>
          </p:nvCxnSpPr>
          <p:spPr>
            <a:xfrm>
              <a:off x="1828800" y="4343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F445A40-C4E4-4F67-AB10-80EAF6AE655D}"/>
                </a:ext>
              </a:extLst>
            </p:cNvPr>
            <p:cNvCxnSpPr/>
            <p:nvPr/>
          </p:nvCxnSpPr>
          <p:spPr>
            <a:xfrm>
              <a:off x="1828800" y="4648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9F0610B-C66A-42A5-BE6F-9DC3A87E8B5D}"/>
                </a:ext>
              </a:extLst>
            </p:cNvPr>
            <p:cNvCxnSpPr/>
            <p:nvPr/>
          </p:nvCxnSpPr>
          <p:spPr>
            <a:xfrm>
              <a:off x="1828800" y="4953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A7C57D56-6280-4799-832E-48D4A31222FD}"/>
              </a:ext>
            </a:extLst>
          </p:cNvPr>
          <p:cNvSpPr txBox="1"/>
          <p:nvPr/>
        </p:nvSpPr>
        <p:spPr>
          <a:xfrm>
            <a:off x="7086600" y="4879205"/>
            <a:ext cx="533400" cy="369332"/>
          </a:xfrm>
          <a:prstGeom prst="rect">
            <a:avLst/>
          </a:prstGeom>
          <a:noFill/>
        </p:spPr>
        <p:txBody>
          <a:bodyPr wrap="square" rtlCol="0">
            <a:spAutoFit/>
          </a:bodyPr>
          <a:lstStyle/>
          <a:p>
            <a:pPr algn="ctr"/>
            <a:r>
              <a:rPr lang="en-US" dirty="0"/>
              <a:t>a</a:t>
            </a:r>
          </a:p>
        </p:txBody>
      </p:sp>
      <p:sp>
        <p:nvSpPr>
          <p:cNvPr id="41" name="TextBox 40">
            <a:extLst>
              <a:ext uri="{FF2B5EF4-FFF2-40B4-BE49-F238E27FC236}">
                <a16:creationId xmlns:a16="http://schemas.microsoft.com/office/drawing/2014/main" id="{686AFC4C-C4F4-4E68-ABBE-3EF471BA820A}"/>
              </a:ext>
            </a:extLst>
          </p:cNvPr>
          <p:cNvSpPr txBox="1"/>
          <p:nvPr/>
        </p:nvSpPr>
        <p:spPr>
          <a:xfrm>
            <a:off x="7110663" y="5641206"/>
            <a:ext cx="533400" cy="369332"/>
          </a:xfrm>
          <a:prstGeom prst="rect">
            <a:avLst/>
          </a:prstGeom>
          <a:noFill/>
        </p:spPr>
        <p:txBody>
          <a:bodyPr wrap="square" rtlCol="0">
            <a:spAutoFit/>
          </a:bodyPr>
          <a:lstStyle/>
          <a:p>
            <a:pPr algn="ctr"/>
            <a:r>
              <a:rPr lang="en-US" dirty="0"/>
              <a:t>b</a:t>
            </a:r>
          </a:p>
        </p:txBody>
      </p:sp>
      <p:sp>
        <p:nvSpPr>
          <p:cNvPr id="42" name="TextBox 41">
            <a:extLst>
              <a:ext uri="{FF2B5EF4-FFF2-40B4-BE49-F238E27FC236}">
                <a16:creationId xmlns:a16="http://schemas.microsoft.com/office/drawing/2014/main" id="{A8747CC9-A7EE-42D4-9338-A740A934C2F0}"/>
              </a:ext>
            </a:extLst>
          </p:cNvPr>
          <p:cNvSpPr txBox="1"/>
          <p:nvPr/>
        </p:nvSpPr>
        <p:spPr>
          <a:xfrm>
            <a:off x="7772400" y="5652873"/>
            <a:ext cx="533400" cy="369332"/>
          </a:xfrm>
          <a:prstGeom prst="rect">
            <a:avLst/>
          </a:prstGeom>
          <a:noFill/>
        </p:spPr>
        <p:txBody>
          <a:bodyPr wrap="square" rtlCol="0">
            <a:spAutoFit/>
          </a:bodyPr>
          <a:lstStyle/>
          <a:p>
            <a:pPr algn="ctr"/>
            <a:r>
              <a:rPr lang="en-US" dirty="0"/>
              <a:t>c</a:t>
            </a:r>
          </a:p>
        </p:txBody>
      </p:sp>
      <p:sp>
        <p:nvSpPr>
          <p:cNvPr id="43" name="TextBox 42">
            <a:extLst>
              <a:ext uri="{FF2B5EF4-FFF2-40B4-BE49-F238E27FC236}">
                <a16:creationId xmlns:a16="http://schemas.microsoft.com/office/drawing/2014/main" id="{F769F4DE-BFBD-4327-AE44-A0C829BE4CBB}"/>
              </a:ext>
            </a:extLst>
          </p:cNvPr>
          <p:cNvSpPr txBox="1"/>
          <p:nvPr/>
        </p:nvSpPr>
        <p:spPr>
          <a:xfrm>
            <a:off x="7772400" y="4881750"/>
            <a:ext cx="533400" cy="369332"/>
          </a:xfrm>
          <a:prstGeom prst="rect">
            <a:avLst/>
          </a:prstGeom>
          <a:noFill/>
        </p:spPr>
        <p:txBody>
          <a:bodyPr wrap="square" rtlCol="0">
            <a:spAutoFit/>
          </a:bodyPr>
          <a:lstStyle/>
          <a:p>
            <a:pPr algn="ctr"/>
            <a:r>
              <a:rPr lang="en-US" dirty="0"/>
              <a:t>d</a:t>
            </a:r>
          </a:p>
        </p:txBody>
      </p:sp>
      <p:sp>
        <p:nvSpPr>
          <p:cNvPr id="44" name="TextBox 43">
            <a:extLst>
              <a:ext uri="{FF2B5EF4-FFF2-40B4-BE49-F238E27FC236}">
                <a16:creationId xmlns:a16="http://schemas.microsoft.com/office/drawing/2014/main" id="{3119FF43-3DBE-4386-96BD-F2FB49F459DB}"/>
              </a:ext>
            </a:extLst>
          </p:cNvPr>
          <p:cNvSpPr txBox="1"/>
          <p:nvPr/>
        </p:nvSpPr>
        <p:spPr>
          <a:xfrm>
            <a:off x="2057400" y="5283541"/>
            <a:ext cx="533400" cy="369332"/>
          </a:xfrm>
          <a:prstGeom prst="rect">
            <a:avLst/>
          </a:prstGeom>
          <a:noFill/>
        </p:spPr>
        <p:txBody>
          <a:bodyPr wrap="square" rtlCol="0">
            <a:spAutoFit/>
          </a:bodyPr>
          <a:lstStyle/>
          <a:p>
            <a:pPr algn="ctr"/>
            <a:r>
              <a:rPr lang="en-US" dirty="0"/>
              <a:t>a</a:t>
            </a:r>
          </a:p>
        </p:txBody>
      </p:sp>
      <p:sp>
        <p:nvSpPr>
          <p:cNvPr id="45" name="TextBox 44">
            <a:extLst>
              <a:ext uri="{FF2B5EF4-FFF2-40B4-BE49-F238E27FC236}">
                <a16:creationId xmlns:a16="http://schemas.microsoft.com/office/drawing/2014/main" id="{F2F5DC31-6CE9-453C-9E90-EAA80FC3092B}"/>
              </a:ext>
            </a:extLst>
          </p:cNvPr>
          <p:cNvSpPr txBox="1"/>
          <p:nvPr/>
        </p:nvSpPr>
        <p:spPr>
          <a:xfrm>
            <a:off x="1600200" y="4846939"/>
            <a:ext cx="533400" cy="369332"/>
          </a:xfrm>
          <a:prstGeom prst="rect">
            <a:avLst/>
          </a:prstGeom>
          <a:noFill/>
        </p:spPr>
        <p:txBody>
          <a:bodyPr wrap="square" rtlCol="0">
            <a:spAutoFit/>
          </a:bodyPr>
          <a:lstStyle/>
          <a:p>
            <a:pPr algn="ctr"/>
            <a:r>
              <a:rPr lang="en-US" dirty="0"/>
              <a:t>b</a:t>
            </a:r>
          </a:p>
        </p:txBody>
      </p:sp>
      <p:sp>
        <p:nvSpPr>
          <p:cNvPr id="46" name="TextBox 45">
            <a:extLst>
              <a:ext uri="{FF2B5EF4-FFF2-40B4-BE49-F238E27FC236}">
                <a16:creationId xmlns:a16="http://schemas.microsoft.com/office/drawing/2014/main" id="{358332F5-6740-4287-8889-F27511B34171}"/>
              </a:ext>
            </a:extLst>
          </p:cNvPr>
          <p:cNvSpPr txBox="1"/>
          <p:nvPr/>
        </p:nvSpPr>
        <p:spPr>
          <a:xfrm>
            <a:off x="1066800" y="5280986"/>
            <a:ext cx="533400" cy="369332"/>
          </a:xfrm>
          <a:prstGeom prst="rect">
            <a:avLst/>
          </a:prstGeom>
          <a:noFill/>
        </p:spPr>
        <p:txBody>
          <a:bodyPr wrap="square" rtlCol="0">
            <a:spAutoFit/>
          </a:bodyPr>
          <a:lstStyle/>
          <a:p>
            <a:pPr algn="ctr"/>
            <a:r>
              <a:rPr lang="en-US" dirty="0"/>
              <a:t>c</a:t>
            </a:r>
          </a:p>
        </p:txBody>
      </p:sp>
      <p:sp>
        <p:nvSpPr>
          <p:cNvPr id="47" name="TextBox 46">
            <a:extLst>
              <a:ext uri="{FF2B5EF4-FFF2-40B4-BE49-F238E27FC236}">
                <a16:creationId xmlns:a16="http://schemas.microsoft.com/office/drawing/2014/main" id="{2E038F0B-7576-4341-890C-EFFED7465FF8}"/>
              </a:ext>
            </a:extLst>
          </p:cNvPr>
          <p:cNvSpPr txBox="1"/>
          <p:nvPr/>
        </p:nvSpPr>
        <p:spPr>
          <a:xfrm>
            <a:off x="1618648" y="5801802"/>
            <a:ext cx="533400" cy="369332"/>
          </a:xfrm>
          <a:prstGeom prst="rect">
            <a:avLst/>
          </a:prstGeom>
          <a:noFill/>
        </p:spPr>
        <p:txBody>
          <a:bodyPr wrap="square" rtlCol="0">
            <a:spAutoFit/>
          </a:bodyPr>
          <a:lstStyle/>
          <a:p>
            <a:pPr algn="ctr"/>
            <a:r>
              <a:rPr lang="en-US" dirty="0"/>
              <a:t>d</a:t>
            </a:r>
          </a:p>
        </p:txBody>
      </p:sp>
      <p:sp>
        <p:nvSpPr>
          <p:cNvPr id="48" name="Slide Number Placeholder 1">
            <a:extLst>
              <a:ext uri="{FF2B5EF4-FFF2-40B4-BE49-F238E27FC236}">
                <a16:creationId xmlns:a16="http://schemas.microsoft.com/office/drawing/2014/main" id="{5397AA8E-D8D0-4593-9524-F7C99BBCA798}"/>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74</a:t>
            </a:fld>
            <a:endParaRPr lang="en-US" altLang="en-US" sz="1200" dirty="0"/>
          </a:p>
        </p:txBody>
      </p:sp>
    </p:spTree>
    <p:extLst>
      <p:ext uri="{BB962C8B-B14F-4D97-AF65-F5344CB8AC3E}">
        <p14:creationId xmlns:p14="http://schemas.microsoft.com/office/powerpoint/2010/main" val="2155580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1BDD1C72-D30A-41C8-B326-B60E8E6E3A66}"/>
              </a:ext>
            </a:extLst>
          </p:cNvPr>
          <p:cNvSpPr>
            <a:spLocks noGrp="1" noChangeArrowheads="1"/>
          </p:cNvSpPr>
          <p:nvPr>
            <p:ph type="title"/>
          </p:nvPr>
        </p:nvSpPr>
        <p:spPr>
          <a:xfrm>
            <a:off x="990600" y="0"/>
            <a:ext cx="7315200" cy="990600"/>
          </a:xfrm>
        </p:spPr>
        <p:txBody>
          <a:bodyPr/>
          <a:lstStyle/>
          <a:p>
            <a:r>
              <a:rPr lang="en-US" altLang="en-US" dirty="0"/>
              <a:t>Square Spacecraft Bus Example</a:t>
            </a:r>
          </a:p>
        </p:txBody>
      </p:sp>
      <p:sp>
        <p:nvSpPr>
          <p:cNvPr id="3" name="Text Placeholder 2">
            <a:extLst>
              <a:ext uri="{FF2B5EF4-FFF2-40B4-BE49-F238E27FC236}">
                <a16:creationId xmlns:a16="http://schemas.microsoft.com/office/drawing/2014/main" id="{4F06B951-6A12-4CCB-B808-2057FF115D5E}"/>
              </a:ext>
            </a:extLst>
          </p:cNvPr>
          <p:cNvSpPr>
            <a:spLocks noGrp="1"/>
          </p:cNvSpPr>
          <p:nvPr>
            <p:ph type="body" sz="half" idx="1"/>
          </p:nvPr>
        </p:nvSpPr>
        <p:spPr>
          <a:xfrm>
            <a:off x="152400" y="1143000"/>
            <a:ext cx="8839200" cy="4800600"/>
          </a:xfrm>
        </p:spPr>
        <p:txBody>
          <a:bodyPr/>
          <a:lstStyle/>
          <a:p>
            <a:pPr marL="231775" indent="-231775"/>
            <a:r>
              <a:rPr lang="en-US" sz="2200" dirty="0"/>
              <a:t>So, the right design is the clear winner, correct?</a:t>
            </a:r>
          </a:p>
          <a:p>
            <a:pPr marL="404813" lvl="1" indent="-231775"/>
            <a:r>
              <a:rPr lang="en-US" sz="2200" dirty="0"/>
              <a:t>Not necessarily.  Note that the heat rejection capabilities of right bay </a:t>
            </a:r>
            <a:r>
              <a:rPr lang="en-US" sz="2200" dirty="0" err="1"/>
              <a:t>a,b</a:t>
            </a:r>
            <a:r>
              <a:rPr lang="en-US" sz="2200" dirty="0"/>
              <a:t> are markedly less than </a:t>
            </a:r>
            <a:r>
              <a:rPr lang="en-US" sz="2200" dirty="0" err="1"/>
              <a:t>c,d</a:t>
            </a:r>
            <a:r>
              <a:rPr lang="en-US" sz="2200" dirty="0"/>
              <a:t>.  If you had components whose dissipations exceed 81 W, they could not go in those bays</a:t>
            </a:r>
          </a:p>
          <a:p>
            <a:pPr marL="404813" lvl="1" indent="-231775"/>
            <a:r>
              <a:rPr lang="en-US" sz="2200" dirty="0"/>
              <a:t>However, this limitation only applies to bay a in the left design.  So, the optimum design depends on more than just the ability to reject heat, it also depends on the ability to lay out the components in the design</a:t>
            </a:r>
          </a:p>
          <a:p>
            <a:pPr marL="404813" lvl="1" indent="-231775"/>
            <a:r>
              <a:rPr lang="en-US" sz="2200" dirty="0"/>
              <a:t>Another consideration is heater power for cold cases.  It is likely that the right design would only need heaters for </a:t>
            </a:r>
            <a:r>
              <a:rPr lang="en-US" sz="2200" dirty="0" err="1"/>
              <a:t>a,b</a:t>
            </a:r>
            <a:r>
              <a:rPr lang="en-US" sz="2200" dirty="0"/>
              <a:t> (since </a:t>
            </a:r>
            <a:r>
              <a:rPr lang="en-US" sz="2200" dirty="0" err="1"/>
              <a:t>c,d</a:t>
            </a:r>
            <a:r>
              <a:rPr lang="en-US" sz="2200" dirty="0"/>
              <a:t>) never see sun, whereas the left design may need it for a, b, and d.</a:t>
            </a:r>
          </a:p>
        </p:txBody>
      </p:sp>
      <p:sp>
        <p:nvSpPr>
          <p:cNvPr id="5" name="Rectangle 4">
            <a:extLst>
              <a:ext uri="{FF2B5EF4-FFF2-40B4-BE49-F238E27FC236}">
                <a16:creationId xmlns:a16="http://schemas.microsoft.com/office/drawing/2014/main" id="{C2D346FF-7871-4C41-932D-426708804653}"/>
              </a:ext>
            </a:extLst>
          </p:cNvPr>
          <p:cNvSpPr/>
          <p:nvPr/>
        </p:nvSpPr>
        <p:spPr>
          <a:xfrm>
            <a:off x="1219200" y="4879205"/>
            <a:ext cx="1234440" cy="1234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127A72-94C2-4BD0-9DD0-7AB347845956}"/>
              </a:ext>
            </a:extLst>
          </p:cNvPr>
          <p:cNvSpPr/>
          <p:nvPr/>
        </p:nvSpPr>
        <p:spPr>
          <a:xfrm rot="2700000">
            <a:off x="7114333" y="4859452"/>
            <a:ext cx="1237689" cy="1237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1B232175-5977-4EFE-9AFF-DC376B49E9EA}"/>
              </a:ext>
            </a:extLst>
          </p:cNvPr>
          <p:cNvPicPr>
            <a:picLocks noChangeAspect="1"/>
          </p:cNvPicPr>
          <p:nvPr/>
        </p:nvPicPr>
        <p:blipFill rotWithShape="1">
          <a:blip r:embed="rId2">
            <a:clrChange>
              <a:clrFrom>
                <a:srgbClr val="FFFFFF"/>
              </a:clrFrom>
              <a:clrTo>
                <a:srgbClr val="FFFFFF">
                  <a:alpha val="0"/>
                </a:srgbClr>
              </a:clrTo>
            </a:clrChange>
          </a:blip>
          <a:srcRect l="43768" r="43264" b="79869"/>
          <a:stretch/>
        </p:blipFill>
        <p:spPr bwMode="auto">
          <a:xfrm>
            <a:off x="4038600" y="4879205"/>
            <a:ext cx="1427290" cy="1318260"/>
          </a:xfrm>
          <a:prstGeom prst="rect">
            <a:avLst/>
          </a:prstGeom>
          <a:noFill/>
          <a:ln w="9525">
            <a:noFill/>
            <a:miter lim="800000"/>
            <a:headEnd/>
            <a:tailEnd/>
          </a:ln>
        </p:spPr>
      </p:pic>
      <p:grpSp>
        <p:nvGrpSpPr>
          <p:cNvPr id="9" name="Group 8">
            <a:extLst>
              <a:ext uri="{FF2B5EF4-FFF2-40B4-BE49-F238E27FC236}">
                <a16:creationId xmlns:a16="http://schemas.microsoft.com/office/drawing/2014/main" id="{B8E3FB61-507B-497B-8D5C-6A973C932D76}"/>
              </a:ext>
            </a:extLst>
          </p:cNvPr>
          <p:cNvGrpSpPr/>
          <p:nvPr/>
        </p:nvGrpSpPr>
        <p:grpSpPr>
          <a:xfrm>
            <a:off x="5394960" y="5031606"/>
            <a:ext cx="1219200" cy="914400"/>
            <a:chOff x="5181600" y="4800600"/>
            <a:chExt cx="1219200" cy="914400"/>
          </a:xfrm>
        </p:grpSpPr>
        <p:cxnSp>
          <p:nvCxnSpPr>
            <p:cNvPr id="4" name="Straight Arrow Connector 3">
              <a:extLst>
                <a:ext uri="{FF2B5EF4-FFF2-40B4-BE49-F238E27FC236}">
                  <a16:creationId xmlns:a16="http://schemas.microsoft.com/office/drawing/2014/main" id="{2DF5BDFB-A62B-4B27-88BF-0B3C3693DC03}"/>
                </a:ext>
              </a:extLst>
            </p:cNvPr>
            <p:cNvCxnSpPr/>
            <p:nvPr/>
          </p:nvCxnSpPr>
          <p:spPr>
            <a:xfrm>
              <a:off x="5181600" y="4800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A5A88F3-5CFE-47E0-86A7-64D0DC414845}"/>
                </a:ext>
              </a:extLst>
            </p:cNvPr>
            <p:cNvCxnSpPr/>
            <p:nvPr/>
          </p:nvCxnSpPr>
          <p:spPr>
            <a:xfrm>
              <a:off x="5181600" y="5105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DEC38E-36F3-4ACC-8C65-E1B1AD2D3753}"/>
                </a:ext>
              </a:extLst>
            </p:cNvPr>
            <p:cNvCxnSpPr/>
            <p:nvPr/>
          </p:nvCxnSpPr>
          <p:spPr>
            <a:xfrm>
              <a:off x="5181600" y="5410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3EE464-2AA7-4D2C-84A1-5D148E384ED3}"/>
                </a:ext>
              </a:extLst>
            </p:cNvPr>
            <p:cNvCxnSpPr/>
            <p:nvPr/>
          </p:nvCxnSpPr>
          <p:spPr>
            <a:xfrm>
              <a:off x="5181600" y="5715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2A3C9EC6-3F89-47B5-AA81-26EFDCF799B9}"/>
              </a:ext>
            </a:extLst>
          </p:cNvPr>
          <p:cNvGrpSpPr/>
          <p:nvPr/>
        </p:nvGrpSpPr>
        <p:grpSpPr>
          <a:xfrm rot="10800000">
            <a:off x="2829025" y="5031605"/>
            <a:ext cx="1219200" cy="914400"/>
            <a:chOff x="1828800" y="4038600"/>
            <a:chExt cx="1219200" cy="914400"/>
          </a:xfrm>
        </p:grpSpPr>
        <p:cxnSp>
          <p:nvCxnSpPr>
            <p:cNvPr id="14" name="Straight Arrow Connector 13">
              <a:extLst>
                <a:ext uri="{FF2B5EF4-FFF2-40B4-BE49-F238E27FC236}">
                  <a16:creationId xmlns:a16="http://schemas.microsoft.com/office/drawing/2014/main" id="{C7C82D78-0FC9-40A2-9DCB-9AC9965F0517}"/>
                </a:ext>
              </a:extLst>
            </p:cNvPr>
            <p:cNvCxnSpPr/>
            <p:nvPr/>
          </p:nvCxnSpPr>
          <p:spPr>
            <a:xfrm>
              <a:off x="1828800" y="40386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9A9A7BE-3B95-46BC-9B37-5F8899E4AF0F}"/>
                </a:ext>
              </a:extLst>
            </p:cNvPr>
            <p:cNvCxnSpPr/>
            <p:nvPr/>
          </p:nvCxnSpPr>
          <p:spPr>
            <a:xfrm>
              <a:off x="1828800" y="43434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EE153E7-2588-4A56-9C19-BCF626FAF837}"/>
                </a:ext>
              </a:extLst>
            </p:cNvPr>
            <p:cNvCxnSpPr/>
            <p:nvPr/>
          </p:nvCxnSpPr>
          <p:spPr>
            <a:xfrm>
              <a:off x="1828800" y="46482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2EA218-A24C-4715-A2A2-5201EEAF86FC}"/>
                </a:ext>
              </a:extLst>
            </p:cNvPr>
            <p:cNvCxnSpPr/>
            <p:nvPr/>
          </p:nvCxnSpPr>
          <p:spPr>
            <a:xfrm>
              <a:off x="1828800" y="4953000"/>
              <a:ext cx="1219200" cy="0"/>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7CC2E734-92D5-439D-A13A-C4348356AC88}"/>
              </a:ext>
            </a:extLst>
          </p:cNvPr>
          <p:cNvSpPr txBox="1"/>
          <p:nvPr/>
        </p:nvSpPr>
        <p:spPr>
          <a:xfrm>
            <a:off x="7086600" y="4879205"/>
            <a:ext cx="533400" cy="369332"/>
          </a:xfrm>
          <a:prstGeom prst="rect">
            <a:avLst/>
          </a:prstGeom>
          <a:noFill/>
        </p:spPr>
        <p:txBody>
          <a:bodyPr wrap="square" rtlCol="0">
            <a:spAutoFit/>
          </a:bodyPr>
          <a:lstStyle/>
          <a:p>
            <a:pPr algn="ctr"/>
            <a:r>
              <a:rPr lang="en-US" dirty="0"/>
              <a:t>a</a:t>
            </a:r>
          </a:p>
        </p:txBody>
      </p:sp>
      <p:sp>
        <p:nvSpPr>
          <p:cNvPr id="20" name="TextBox 19">
            <a:extLst>
              <a:ext uri="{FF2B5EF4-FFF2-40B4-BE49-F238E27FC236}">
                <a16:creationId xmlns:a16="http://schemas.microsoft.com/office/drawing/2014/main" id="{786279BC-1623-45B1-AA99-B5484F96858C}"/>
              </a:ext>
            </a:extLst>
          </p:cNvPr>
          <p:cNvSpPr txBox="1"/>
          <p:nvPr/>
        </p:nvSpPr>
        <p:spPr>
          <a:xfrm>
            <a:off x="7110663" y="5641206"/>
            <a:ext cx="533400" cy="369332"/>
          </a:xfrm>
          <a:prstGeom prst="rect">
            <a:avLst/>
          </a:prstGeom>
          <a:noFill/>
        </p:spPr>
        <p:txBody>
          <a:bodyPr wrap="square" rtlCol="0">
            <a:spAutoFit/>
          </a:bodyPr>
          <a:lstStyle/>
          <a:p>
            <a:pPr algn="ctr"/>
            <a:r>
              <a:rPr lang="en-US" dirty="0"/>
              <a:t>b</a:t>
            </a:r>
          </a:p>
        </p:txBody>
      </p:sp>
      <p:sp>
        <p:nvSpPr>
          <p:cNvPr id="21" name="TextBox 20">
            <a:extLst>
              <a:ext uri="{FF2B5EF4-FFF2-40B4-BE49-F238E27FC236}">
                <a16:creationId xmlns:a16="http://schemas.microsoft.com/office/drawing/2014/main" id="{267DC72D-D447-444E-B964-DA09ECD10718}"/>
              </a:ext>
            </a:extLst>
          </p:cNvPr>
          <p:cNvSpPr txBox="1"/>
          <p:nvPr/>
        </p:nvSpPr>
        <p:spPr>
          <a:xfrm>
            <a:off x="7772400" y="5652873"/>
            <a:ext cx="533400" cy="369332"/>
          </a:xfrm>
          <a:prstGeom prst="rect">
            <a:avLst/>
          </a:prstGeom>
          <a:noFill/>
        </p:spPr>
        <p:txBody>
          <a:bodyPr wrap="square" rtlCol="0">
            <a:spAutoFit/>
          </a:bodyPr>
          <a:lstStyle/>
          <a:p>
            <a:pPr algn="ctr"/>
            <a:r>
              <a:rPr lang="en-US" dirty="0"/>
              <a:t>c</a:t>
            </a:r>
          </a:p>
        </p:txBody>
      </p:sp>
      <p:sp>
        <p:nvSpPr>
          <p:cNvPr id="22" name="TextBox 21">
            <a:extLst>
              <a:ext uri="{FF2B5EF4-FFF2-40B4-BE49-F238E27FC236}">
                <a16:creationId xmlns:a16="http://schemas.microsoft.com/office/drawing/2014/main" id="{A4741884-9B19-4C07-81C4-5D6077301235}"/>
              </a:ext>
            </a:extLst>
          </p:cNvPr>
          <p:cNvSpPr txBox="1"/>
          <p:nvPr/>
        </p:nvSpPr>
        <p:spPr>
          <a:xfrm>
            <a:off x="7772400" y="4881750"/>
            <a:ext cx="533400" cy="369332"/>
          </a:xfrm>
          <a:prstGeom prst="rect">
            <a:avLst/>
          </a:prstGeom>
          <a:noFill/>
        </p:spPr>
        <p:txBody>
          <a:bodyPr wrap="square" rtlCol="0">
            <a:spAutoFit/>
          </a:bodyPr>
          <a:lstStyle/>
          <a:p>
            <a:pPr algn="ctr"/>
            <a:r>
              <a:rPr lang="en-US" dirty="0"/>
              <a:t>d</a:t>
            </a:r>
          </a:p>
        </p:txBody>
      </p:sp>
      <p:sp>
        <p:nvSpPr>
          <p:cNvPr id="23" name="TextBox 22">
            <a:extLst>
              <a:ext uri="{FF2B5EF4-FFF2-40B4-BE49-F238E27FC236}">
                <a16:creationId xmlns:a16="http://schemas.microsoft.com/office/drawing/2014/main" id="{BD09088B-1F04-4B74-9446-FD05B8FF3C36}"/>
              </a:ext>
            </a:extLst>
          </p:cNvPr>
          <p:cNvSpPr txBox="1"/>
          <p:nvPr/>
        </p:nvSpPr>
        <p:spPr>
          <a:xfrm>
            <a:off x="2057400" y="5283541"/>
            <a:ext cx="533400" cy="369332"/>
          </a:xfrm>
          <a:prstGeom prst="rect">
            <a:avLst/>
          </a:prstGeom>
          <a:noFill/>
        </p:spPr>
        <p:txBody>
          <a:bodyPr wrap="square" rtlCol="0">
            <a:spAutoFit/>
          </a:bodyPr>
          <a:lstStyle/>
          <a:p>
            <a:pPr algn="ctr"/>
            <a:r>
              <a:rPr lang="en-US" dirty="0"/>
              <a:t>a</a:t>
            </a:r>
          </a:p>
        </p:txBody>
      </p:sp>
      <p:sp>
        <p:nvSpPr>
          <p:cNvPr id="24" name="TextBox 23">
            <a:extLst>
              <a:ext uri="{FF2B5EF4-FFF2-40B4-BE49-F238E27FC236}">
                <a16:creationId xmlns:a16="http://schemas.microsoft.com/office/drawing/2014/main" id="{A65DC3E9-5FFC-4DAF-B416-2D49B75E76DD}"/>
              </a:ext>
            </a:extLst>
          </p:cNvPr>
          <p:cNvSpPr txBox="1"/>
          <p:nvPr/>
        </p:nvSpPr>
        <p:spPr>
          <a:xfrm>
            <a:off x="1600200" y="4846939"/>
            <a:ext cx="533400" cy="369332"/>
          </a:xfrm>
          <a:prstGeom prst="rect">
            <a:avLst/>
          </a:prstGeom>
          <a:noFill/>
        </p:spPr>
        <p:txBody>
          <a:bodyPr wrap="square" rtlCol="0">
            <a:spAutoFit/>
          </a:bodyPr>
          <a:lstStyle/>
          <a:p>
            <a:pPr algn="ctr"/>
            <a:r>
              <a:rPr lang="en-US" dirty="0"/>
              <a:t>b</a:t>
            </a:r>
          </a:p>
        </p:txBody>
      </p:sp>
      <p:sp>
        <p:nvSpPr>
          <p:cNvPr id="25" name="TextBox 24">
            <a:extLst>
              <a:ext uri="{FF2B5EF4-FFF2-40B4-BE49-F238E27FC236}">
                <a16:creationId xmlns:a16="http://schemas.microsoft.com/office/drawing/2014/main" id="{9E24E723-1A31-4893-A43E-A112E0DEEBCF}"/>
              </a:ext>
            </a:extLst>
          </p:cNvPr>
          <p:cNvSpPr txBox="1"/>
          <p:nvPr/>
        </p:nvSpPr>
        <p:spPr>
          <a:xfrm>
            <a:off x="1066800" y="5280986"/>
            <a:ext cx="533400" cy="369332"/>
          </a:xfrm>
          <a:prstGeom prst="rect">
            <a:avLst/>
          </a:prstGeom>
          <a:noFill/>
        </p:spPr>
        <p:txBody>
          <a:bodyPr wrap="square" rtlCol="0">
            <a:spAutoFit/>
          </a:bodyPr>
          <a:lstStyle/>
          <a:p>
            <a:pPr algn="ctr"/>
            <a:r>
              <a:rPr lang="en-US" dirty="0"/>
              <a:t>c</a:t>
            </a:r>
          </a:p>
        </p:txBody>
      </p:sp>
      <p:sp>
        <p:nvSpPr>
          <p:cNvPr id="26" name="TextBox 25">
            <a:extLst>
              <a:ext uri="{FF2B5EF4-FFF2-40B4-BE49-F238E27FC236}">
                <a16:creationId xmlns:a16="http://schemas.microsoft.com/office/drawing/2014/main" id="{D85E5E6D-1C8C-45C6-9A5A-6D2E32597475}"/>
              </a:ext>
            </a:extLst>
          </p:cNvPr>
          <p:cNvSpPr txBox="1"/>
          <p:nvPr/>
        </p:nvSpPr>
        <p:spPr>
          <a:xfrm>
            <a:off x="1618648" y="5801802"/>
            <a:ext cx="533400" cy="369332"/>
          </a:xfrm>
          <a:prstGeom prst="rect">
            <a:avLst/>
          </a:prstGeom>
          <a:noFill/>
        </p:spPr>
        <p:txBody>
          <a:bodyPr wrap="square" rtlCol="0">
            <a:spAutoFit/>
          </a:bodyPr>
          <a:lstStyle/>
          <a:p>
            <a:pPr algn="ctr"/>
            <a:r>
              <a:rPr lang="en-US" dirty="0"/>
              <a:t>d</a:t>
            </a:r>
          </a:p>
        </p:txBody>
      </p:sp>
      <p:sp>
        <p:nvSpPr>
          <p:cNvPr id="27" name="Slide Number Placeholder 1">
            <a:extLst>
              <a:ext uri="{FF2B5EF4-FFF2-40B4-BE49-F238E27FC236}">
                <a16:creationId xmlns:a16="http://schemas.microsoft.com/office/drawing/2014/main" id="{D24D55C8-17D6-48D8-99FD-D83E1F2D5417}"/>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75</a:t>
            </a:fld>
            <a:endParaRPr lang="en-US" altLang="en-US" sz="1200" dirty="0"/>
          </a:p>
        </p:txBody>
      </p:sp>
    </p:spTree>
    <p:extLst>
      <p:ext uri="{BB962C8B-B14F-4D97-AF65-F5344CB8AC3E}">
        <p14:creationId xmlns:p14="http://schemas.microsoft.com/office/powerpoint/2010/main" val="486692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Thermal Design Process</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76</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619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77</a:t>
            </a:fld>
            <a:endParaRPr lang="en-US" altLang="en-US" sz="1200" dirty="0"/>
          </a:p>
        </p:txBody>
      </p:sp>
      <p:pic>
        <p:nvPicPr>
          <p:cNvPr id="5" name="Picture 4">
            <a:extLst>
              <a:ext uri="{FF2B5EF4-FFF2-40B4-BE49-F238E27FC236}">
                <a16:creationId xmlns:a16="http://schemas.microsoft.com/office/drawing/2014/main" id="{9BF115A2-6AE2-4E25-83BD-14E1A2398940}"/>
              </a:ext>
            </a:extLst>
          </p:cNvPr>
          <p:cNvPicPr>
            <a:picLocks noChangeAspect="1"/>
          </p:cNvPicPr>
          <p:nvPr/>
        </p:nvPicPr>
        <p:blipFill>
          <a:blip r:embed="rId3"/>
          <a:stretch>
            <a:fillRect/>
          </a:stretch>
        </p:blipFill>
        <p:spPr>
          <a:xfrm>
            <a:off x="9525" y="1219200"/>
            <a:ext cx="9144000" cy="4907032"/>
          </a:xfrm>
          <a:prstGeom prst="rect">
            <a:avLst/>
          </a:prstGeom>
        </p:spPr>
      </p:pic>
      <p:sp>
        <p:nvSpPr>
          <p:cNvPr id="9" name="Rectangle 2">
            <a:extLst>
              <a:ext uri="{FF2B5EF4-FFF2-40B4-BE49-F238E27FC236}">
                <a16:creationId xmlns:a16="http://schemas.microsoft.com/office/drawing/2014/main" id="{0FED87F2-7FF4-4BAE-A30B-177036950E89}"/>
              </a:ext>
            </a:extLst>
          </p:cNvPr>
          <p:cNvSpPr txBox="1">
            <a:spLocks noChangeArrowheads="1"/>
          </p:cNvSpPr>
          <p:nvPr/>
        </p:nvSpPr>
        <p:spPr>
          <a:xfrm>
            <a:off x="967563" y="0"/>
            <a:ext cx="7338238" cy="1020726"/>
          </a:xfrm>
          <a:prstGeom prst="rect">
            <a:avLst/>
          </a:prstGeom>
        </p:spPr>
        <p:txBody>
          <a:bodyPr anchor="ctr" anchorCtr="1"/>
          <a:lstStyle>
            <a:lvl1pPr algn="ctr" rtl="0" eaLnBrk="1" fontAlgn="base" hangingPunct="1">
              <a:spcBef>
                <a:spcPct val="0"/>
              </a:spcBef>
              <a:spcAft>
                <a:spcPct val="0"/>
              </a:spcAft>
              <a:defRPr sz="3200" b="1">
                <a:solidFill>
                  <a:srgbClr val="0B3D91"/>
                </a:solidFill>
                <a:latin typeface="Calibri"/>
                <a:ea typeface="+mj-ea"/>
                <a:cs typeface="Calibri"/>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r>
              <a:rPr lang="en-US" altLang="en-US" sz="2800" kern="0" dirty="0"/>
              <a:t>Thermal Design Process Flow</a:t>
            </a:r>
          </a:p>
        </p:txBody>
      </p:sp>
      <p:sp>
        <p:nvSpPr>
          <p:cNvPr id="2" name="Rectangle 1">
            <a:extLst>
              <a:ext uri="{FF2B5EF4-FFF2-40B4-BE49-F238E27FC236}">
                <a16:creationId xmlns:a16="http://schemas.microsoft.com/office/drawing/2014/main" id="{B03D8C59-34A2-4C35-9ED3-6C17AFBBB488}"/>
              </a:ext>
            </a:extLst>
          </p:cNvPr>
          <p:cNvSpPr/>
          <p:nvPr/>
        </p:nvSpPr>
        <p:spPr>
          <a:xfrm>
            <a:off x="1295400" y="1219200"/>
            <a:ext cx="1371600" cy="4907032"/>
          </a:xfrm>
          <a:prstGeom prst="rect">
            <a:avLst/>
          </a:prstGeom>
          <a:noFill/>
          <a:ln w="635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69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Gathering Necessary Thermal Inputs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eaLnBrk="1" hangingPunct="1">
              <a:spcBef>
                <a:spcPts val="0"/>
              </a:spcBef>
              <a:buFont typeface="Arial" pitchFamily="34" charset="0"/>
              <a:buChar char="•"/>
              <a:defRPr/>
            </a:pPr>
            <a:r>
              <a:rPr lang="en-US" sz="2000" dirty="0">
                <a:latin typeface="Calibri" pitchFamily="34" charset="0"/>
              </a:rPr>
              <a:t>Thermal requires inputs from other subsystems that fall into one of 5 categories:</a:t>
            </a:r>
          </a:p>
          <a:p>
            <a:pPr marL="574675" lvl="1" indent="-174625">
              <a:spcBef>
                <a:spcPts val="0"/>
              </a:spcBef>
              <a:buFont typeface="Arial" pitchFamily="34" charset="0"/>
              <a:buChar char="•"/>
              <a:defRPr/>
            </a:pPr>
            <a:r>
              <a:rPr lang="en-US" sz="2000" i="1" dirty="0">
                <a:latin typeface="Calibri" pitchFamily="34" charset="0"/>
              </a:rPr>
              <a:t>Component Operating and Non-operating Temperature Limits</a:t>
            </a:r>
          </a:p>
          <a:p>
            <a:pPr marL="974725" lvl="2" indent="-174625">
              <a:spcBef>
                <a:spcPts val="0"/>
              </a:spcBef>
              <a:buFont typeface="Arial" pitchFamily="34" charset="0"/>
              <a:buChar char="•"/>
              <a:defRPr/>
            </a:pPr>
            <a:r>
              <a:rPr lang="en-US" sz="1600" i="1" dirty="0">
                <a:latin typeface="Calibri" pitchFamily="34" charset="0"/>
              </a:rPr>
              <a:t>These </a:t>
            </a:r>
            <a:r>
              <a:rPr lang="en-US" sz="1600" b="1" u="sng" dirty="0">
                <a:latin typeface="Calibri" pitchFamily="34" charset="0"/>
              </a:rPr>
              <a:t>should not come</a:t>
            </a:r>
            <a:r>
              <a:rPr lang="en-US" sz="1600" i="1" dirty="0">
                <a:latin typeface="Calibri" pitchFamily="34" charset="0"/>
              </a:rPr>
              <a:t> from thermal predictions</a:t>
            </a:r>
          </a:p>
          <a:p>
            <a:pPr marL="974725" lvl="2" indent="-174625">
              <a:spcBef>
                <a:spcPts val="0"/>
              </a:spcBef>
              <a:buFont typeface="Arial" pitchFamily="34" charset="0"/>
              <a:buChar char="•"/>
              <a:defRPr/>
            </a:pPr>
            <a:r>
              <a:rPr lang="en-US" sz="1600" i="1" dirty="0">
                <a:latin typeface="Calibri" pitchFamily="34" charset="0"/>
              </a:rPr>
              <a:t>They </a:t>
            </a:r>
            <a:r>
              <a:rPr lang="en-US" sz="1600" b="1" u="sng" dirty="0">
                <a:latin typeface="Calibri" pitchFamily="34" charset="0"/>
              </a:rPr>
              <a:t>should be </a:t>
            </a:r>
            <a:r>
              <a:rPr lang="en-US" sz="1600" i="1" dirty="0">
                <a:latin typeface="Calibri" pitchFamily="34" charset="0"/>
              </a:rPr>
              <a:t>based on optimum performance of the component</a:t>
            </a:r>
          </a:p>
          <a:p>
            <a:pPr marL="574675" lvl="1" indent="-174625">
              <a:spcBef>
                <a:spcPts val="0"/>
              </a:spcBef>
              <a:buFont typeface="Arial" pitchFamily="34" charset="0"/>
              <a:buChar char="•"/>
              <a:defRPr/>
            </a:pPr>
            <a:r>
              <a:rPr lang="en-US" sz="2000" i="1" dirty="0">
                <a:latin typeface="Calibri" pitchFamily="34" charset="0"/>
              </a:rPr>
              <a:t>Component Waste Heat Dissipations</a:t>
            </a:r>
          </a:p>
          <a:p>
            <a:pPr marL="974725" lvl="2" indent="-174625">
              <a:spcBef>
                <a:spcPts val="0"/>
              </a:spcBef>
              <a:buFont typeface="Arial" pitchFamily="34" charset="0"/>
              <a:buChar char="•"/>
              <a:defRPr/>
            </a:pPr>
            <a:r>
              <a:rPr lang="en-US" sz="1600" i="1" dirty="0">
                <a:latin typeface="Calibri" pitchFamily="34" charset="0"/>
              </a:rPr>
              <a:t>Thermal responsible for transferring waste heat to be radiatively rejected to deep space</a:t>
            </a:r>
          </a:p>
          <a:p>
            <a:pPr marL="574675" lvl="1" indent="-174625">
              <a:spcBef>
                <a:spcPts val="0"/>
              </a:spcBef>
              <a:buFont typeface="Arial" pitchFamily="34" charset="0"/>
              <a:buChar char="•"/>
              <a:defRPr/>
            </a:pPr>
            <a:r>
              <a:rPr lang="en-US" sz="2000" i="1" dirty="0">
                <a:latin typeface="Calibri" pitchFamily="34" charset="0"/>
              </a:rPr>
              <a:t>Physical Layout of Components</a:t>
            </a:r>
          </a:p>
          <a:p>
            <a:pPr marL="974725" lvl="2" indent="-174625">
              <a:spcBef>
                <a:spcPts val="0"/>
              </a:spcBef>
              <a:buFont typeface="Arial" pitchFamily="34" charset="0"/>
              <a:buChar char="•"/>
              <a:defRPr/>
            </a:pPr>
            <a:r>
              <a:rPr lang="en-US" sz="1600" i="1" dirty="0">
                <a:latin typeface="Calibri" pitchFamily="34" charset="0"/>
              </a:rPr>
              <a:t>CAD layout of the design</a:t>
            </a:r>
          </a:p>
          <a:p>
            <a:pPr marL="974725" lvl="2" indent="-174625">
              <a:spcBef>
                <a:spcPts val="0"/>
              </a:spcBef>
              <a:buFont typeface="Arial" pitchFamily="34" charset="0"/>
              <a:buChar char="•"/>
              <a:defRPr/>
            </a:pPr>
            <a:r>
              <a:rPr lang="en-US" sz="1600" i="1" dirty="0">
                <a:latin typeface="Calibri" pitchFamily="34" charset="0"/>
              </a:rPr>
              <a:t>Often constrained by available packaging volumes, optical design, or electronics proximity requirements</a:t>
            </a:r>
          </a:p>
          <a:p>
            <a:pPr marL="574675" lvl="1" indent="-174625">
              <a:spcBef>
                <a:spcPts val="0"/>
              </a:spcBef>
              <a:buFont typeface="Arial" pitchFamily="34" charset="0"/>
              <a:buChar char="•"/>
              <a:defRPr/>
            </a:pPr>
            <a:r>
              <a:rPr lang="en-US" sz="2000" i="1" dirty="0">
                <a:latin typeface="Calibri" pitchFamily="34" charset="0"/>
              </a:rPr>
              <a:t>Flight Orientation and Orbital constraints</a:t>
            </a:r>
          </a:p>
          <a:p>
            <a:pPr marL="974725" lvl="2" indent="-174625">
              <a:spcBef>
                <a:spcPts val="0"/>
              </a:spcBef>
              <a:buFont typeface="Arial" pitchFamily="34" charset="0"/>
              <a:buChar char="•"/>
              <a:defRPr/>
            </a:pPr>
            <a:r>
              <a:rPr lang="en-US" sz="1600" i="1" dirty="0">
                <a:latin typeface="Calibri" pitchFamily="34" charset="0"/>
              </a:rPr>
              <a:t>Low Earth Orbit? Interplanetary? Lagrange Point?  Sun Pointing?  Field of Regard?</a:t>
            </a:r>
          </a:p>
          <a:p>
            <a:pPr marL="974725" lvl="2" indent="-174625">
              <a:spcBef>
                <a:spcPts val="0"/>
              </a:spcBef>
              <a:buFont typeface="Arial" pitchFamily="34" charset="0"/>
              <a:buChar char="•"/>
              <a:defRPr/>
            </a:pPr>
            <a:r>
              <a:rPr lang="en-US" sz="1600" i="1" dirty="0">
                <a:latin typeface="Calibri" pitchFamily="34" charset="0"/>
              </a:rPr>
              <a:t>These mission high level requirements dictate where solar system heat sources are</a:t>
            </a:r>
          </a:p>
          <a:p>
            <a:pPr marL="974725" lvl="2" indent="-174625">
              <a:spcBef>
                <a:spcPts val="0"/>
              </a:spcBef>
              <a:buFont typeface="Arial" pitchFamily="34" charset="0"/>
              <a:buChar char="•"/>
              <a:defRPr/>
            </a:pPr>
            <a:r>
              <a:rPr lang="en-US" sz="1600" i="1" dirty="0">
                <a:latin typeface="Calibri" pitchFamily="34" charset="0"/>
              </a:rPr>
              <a:t>The consequence is a limitation of optimum locations for radiative waste heat rejection</a:t>
            </a:r>
          </a:p>
          <a:p>
            <a:pPr marL="574675" lvl="1" indent="-174625">
              <a:spcBef>
                <a:spcPts val="0"/>
              </a:spcBef>
              <a:buFont typeface="Arial" pitchFamily="34" charset="0"/>
              <a:buChar char="•"/>
              <a:defRPr/>
            </a:pPr>
            <a:r>
              <a:rPr lang="en-US" sz="2000" i="1" dirty="0">
                <a:latin typeface="Calibri" pitchFamily="34" charset="0"/>
              </a:rPr>
              <a:t>Stability or Gradient requirements</a:t>
            </a:r>
          </a:p>
          <a:p>
            <a:pPr marL="974725" lvl="2" indent="-174625">
              <a:spcBef>
                <a:spcPts val="0"/>
              </a:spcBef>
              <a:buFont typeface="Arial" pitchFamily="34" charset="0"/>
              <a:buChar char="•"/>
              <a:defRPr/>
            </a:pPr>
            <a:r>
              <a:rPr lang="en-US" sz="1600" i="1" dirty="0">
                <a:latin typeface="Calibri" pitchFamily="34" charset="0"/>
              </a:rPr>
              <a:t>May require more complex heater control or additional non-structural material</a:t>
            </a:r>
          </a:p>
          <a:p>
            <a:pPr marL="974725" lvl="2" indent="-174625">
              <a:spcBef>
                <a:spcPts val="0"/>
              </a:spcBef>
              <a:buFont typeface="Arial" pitchFamily="34" charset="0"/>
              <a:buChar char="•"/>
              <a:defRPr/>
            </a:pPr>
            <a:endParaRPr lang="en-US" sz="1600" i="1" dirty="0">
              <a:latin typeface="Calibri" pitchFamily="34" charset="0"/>
            </a:endParaRPr>
          </a:p>
          <a:p>
            <a:pPr marL="174625" indent="-174625">
              <a:spcBef>
                <a:spcPts val="0"/>
              </a:spcBef>
              <a:buFont typeface="Arial" pitchFamily="34" charset="0"/>
              <a:buChar char="•"/>
              <a:defRPr/>
            </a:pPr>
            <a:r>
              <a:rPr lang="en-US" sz="2000" dirty="0">
                <a:solidFill>
                  <a:srgbClr val="FF0000"/>
                </a:solidFill>
                <a:latin typeface="Calibri" pitchFamily="34" charset="0"/>
              </a:rPr>
              <a:t>The thermal design may begin once these are known, but sometimes it is necessary to start with some placeholders and assumptions…</a:t>
            </a:r>
            <a:endParaRPr lang="en-US" sz="2000" i="1" dirty="0">
              <a:solidFill>
                <a:srgbClr val="FF0000"/>
              </a:solidFill>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78</a:t>
            </a:fld>
            <a:endParaRPr lang="en-US" altLang="en-US" sz="1200" dirty="0"/>
          </a:p>
        </p:txBody>
      </p:sp>
    </p:spTree>
    <p:extLst>
      <p:ext uri="{BB962C8B-B14F-4D97-AF65-F5344CB8AC3E}">
        <p14:creationId xmlns:p14="http://schemas.microsoft.com/office/powerpoint/2010/main" val="34080738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262038" cy="1020726"/>
          </a:xfrm>
        </p:spPr>
        <p:txBody>
          <a:bodyPr/>
          <a:lstStyle/>
          <a:p>
            <a:pPr eaLnBrk="1" hangingPunct="1"/>
            <a:r>
              <a:rPr lang="en-US" altLang="en-US" sz="2800" dirty="0"/>
              <a:t>Op and Non-Op Limits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6800"/>
            <a:ext cx="8839200" cy="5486400"/>
          </a:xfrm>
        </p:spPr>
        <p:txBody>
          <a:bodyPr>
            <a:normAutofit/>
          </a:bodyPr>
          <a:lstStyle/>
          <a:p>
            <a:pPr marL="174625" indent="-174625" eaLnBrk="1" hangingPunct="1">
              <a:lnSpc>
                <a:spcPct val="110000"/>
              </a:lnSpc>
              <a:spcBef>
                <a:spcPts val="0"/>
              </a:spcBef>
              <a:buFont typeface="Arial" pitchFamily="34" charset="0"/>
              <a:buChar char="•"/>
              <a:defRPr/>
            </a:pPr>
            <a:r>
              <a:rPr lang="en-US" u="sng" dirty="0">
                <a:latin typeface="Calibri" pitchFamily="34" charset="0"/>
              </a:rPr>
              <a:t>Component Operating and Non-Operating Temperature Limits</a:t>
            </a:r>
          </a:p>
          <a:p>
            <a:pPr marL="285750" lvl="1" indent="-111125">
              <a:lnSpc>
                <a:spcPct val="110000"/>
              </a:lnSpc>
              <a:spcBef>
                <a:spcPts val="0"/>
              </a:spcBef>
              <a:buFont typeface="Arial" pitchFamily="34" charset="0"/>
              <a:buChar char="•"/>
              <a:defRPr/>
            </a:pPr>
            <a:r>
              <a:rPr lang="en-US" sz="1600" i="1" dirty="0">
                <a:latin typeface="Calibri" pitchFamily="34" charset="0"/>
              </a:rPr>
              <a:t>Temperature limits should be specified by the responsible hardware engineer.  In essence they represent an agreement that if thermal maintains the hardware within limits, then the performance should meet specifications</a:t>
            </a:r>
          </a:p>
          <a:p>
            <a:pPr marL="285750" lvl="1" indent="-111125">
              <a:lnSpc>
                <a:spcPct val="110000"/>
              </a:lnSpc>
              <a:spcBef>
                <a:spcPts val="0"/>
              </a:spcBef>
              <a:buFont typeface="Arial" pitchFamily="34" charset="0"/>
              <a:buChar char="•"/>
              <a:defRPr/>
            </a:pPr>
            <a:r>
              <a:rPr lang="en-US" sz="1600" i="1" dirty="0">
                <a:latin typeface="Calibri" pitchFamily="34" charset="0"/>
              </a:rPr>
              <a:t>These limits will often be referred to as Allowable Flight Temperatures (AFTs)</a:t>
            </a:r>
          </a:p>
          <a:p>
            <a:pPr marL="285750" lvl="1" indent="-111125">
              <a:lnSpc>
                <a:spcPct val="110000"/>
              </a:lnSpc>
              <a:spcBef>
                <a:spcPts val="0"/>
              </a:spcBef>
              <a:buFont typeface="Arial" pitchFamily="34" charset="0"/>
              <a:buChar char="•"/>
              <a:defRPr/>
            </a:pPr>
            <a:r>
              <a:rPr lang="en-US" sz="1600" i="1" dirty="0">
                <a:latin typeface="Calibri" pitchFamily="34" charset="0"/>
              </a:rPr>
              <a:t>Recall that temperature limits are one of the five inputs thermal needs to do a design.  Therefore, it is not realistic to base limits on design predicts</a:t>
            </a:r>
          </a:p>
          <a:p>
            <a:pPr marL="285750" lvl="1" indent="-111125">
              <a:lnSpc>
                <a:spcPct val="110000"/>
              </a:lnSpc>
              <a:spcBef>
                <a:spcPts val="0"/>
              </a:spcBef>
              <a:buFont typeface="Arial" pitchFamily="34" charset="0"/>
              <a:buChar char="•"/>
              <a:defRPr/>
            </a:pPr>
            <a:r>
              <a:rPr lang="en-US" sz="1600" i="1" dirty="0">
                <a:latin typeface="Calibri" pitchFamily="34" charset="0"/>
              </a:rPr>
              <a:t>However, there will likely be times where the initial thermal limits were specified to a wider range and the thermal design predicts them to be well within that range (e.g. considerable margin exists)</a:t>
            </a:r>
          </a:p>
          <a:p>
            <a:pPr marL="285750" lvl="1" indent="-111125">
              <a:lnSpc>
                <a:spcPct val="110000"/>
              </a:lnSpc>
              <a:spcBef>
                <a:spcPts val="0"/>
              </a:spcBef>
              <a:buFont typeface="Arial" pitchFamily="34" charset="0"/>
              <a:buChar char="•"/>
              <a:defRPr/>
            </a:pPr>
            <a:r>
              <a:rPr lang="en-US" sz="1600" i="1" dirty="0">
                <a:latin typeface="Calibri" pitchFamily="34" charset="0"/>
              </a:rPr>
              <a:t>For these cases, it is reasonable to question if the test campaign needs to go all the way to the original limits or if the temperature limits could be adjusted based on thermal predicts.</a:t>
            </a:r>
          </a:p>
          <a:p>
            <a:pPr marL="285750" lvl="1" indent="-111125">
              <a:lnSpc>
                <a:spcPct val="110000"/>
              </a:lnSpc>
              <a:spcBef>
                <a:spcPts val="0"/>
              </a:spcBef>
              <a:buFont typeface="Arial" pitchFamily="34" charset="0"/>
              <a:buChar char="•"/>
              <a:defRPr/>
            </a:pPr>
            <a:r>
              <a:rPr lang="en-US" sz="1600" i="1" dirty="0">
                <a:latin typeface="Calibri" pitchFamily="34" charset="0"/>
              </a:rPr>
              <a:t>It’s a fair question, as there is little benefit in over testing hardware beyond its expected flight range</a:t>
            </a:r>
          </a:p>
          <a:p>
            <a:pPr marL="285750" lvl="1" indent="-111125">
              <a:lnSpc>
                <a:spcPct val="110000"/>
              </a:lnSpc>
              <a:spcBef>
                <a:spcPts val="0"/>
              </a:spcBef>
              <a:buFont typeface="Arial" pitchFamily="34" charset="0"/>
              <a:buChar char="•"/>
              <a:defRPr/>
            </a:pPr>
            <a:r>
              <a:rPr lang="en-US" sz="1600" i="1" dirty="0">
                <a:latin typeface="Calibri" pitchFamily="34" charset="0"/>
              </a:rPr>
              <a:t>That said, if using limits from a previous mission without understanding this evolution, it is possible that subsequent missions may need a wider range than the previous mission</a:t>
            </a:r>
          </a:p>
          <a:p>
            <a:pPr marL="285750" lvl="1" indent="-111125">
              <a:lnSpc>
                <a:spcPct val="110000"/>
              </a:lnSpc>
              <a:spcBef>
                <a:spcPts val="0"/>
              </a:spcBef>
              <a:buFont typeface="Arial" pitchFamily="34" charset="0"/>
              <a:buChar char="•"/>
              <a:defRPr/>
            </a:pPr>
            <a:r>
              <a:rPr lang="en-US" sz="1600" i="1" dirty="0">
                <a:latin typeface="Calibri" pitchFamily="34" charset="0"/>
              </a:rPr>
              <a:t>Once a component has undergone testing, it may make sense to adjust the limits to the levels seen during the testing campaign.  Typically, the widest temperature levels are seen at the lowest test level</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79</a:t>
            </a:fld>
            <a:endParaRPr lang="en-US" altLang="en-US" sz="1200" dirty="0"/>
          </a:p>
        </p:txBody>
      </p:sp>
      <p:sp>
        <p:nvSpPr>
          <p:cNvPr id="2" name="TextBox 1">
            <a:extLst>
              <a:ext uri="{FF2B5EF4-FFF2-40B4-BE49-F238E27FC236}">
                <a16:creationId xmlns:a16="http://schemas.microsoft.com/office/drawing/2014/main" id="{D16CBDFA-1DCB-44CE-806B-A2A7D1942D67}"/>
              </a:ext>
            </a:extLst>
          </p:cNvPr>
          <p:cNvSpPr txBox="1"/>
          <p:nvPr/>
        </p:nvSpPr>
        <p:spPr>
          <a:xfrm>
            <a:off x="191703" y="5587425"/>
            <a:ext cx="8915400" cy="830997"/>
          </a:xfrm>
          <a:prstGeom prst="rect">
            <a:avLst/>
          </a:prstGeom>
          <a:noFill/>
        </p:spPr>
        <p:txBody>
          <a:bodyPr wrap="square" rtlCol="0">
            <a:spAutoFit/>
          </a:bodyPr>
          <a:lstStyle/>
          <a:p>
            <a:r>
              <a:rPr lang="en-US" sz="1600" dirty="0">
                <a:solidFill>
                  <a:srgbClr val="FF0000"/>
                </a:solidFill>
              </a:rPr>
              <a:t>Component Limits may not remain the same throughout a project’s lifecycle.  Thermal may push back against limits if they become too difficult to accommodate or if hardware changes necessitate narrower limits. The later in the lifecycle this occurs, the more of an impact it may have.  </a:t>
            </a:r>
            <a:r>
              <a:rPr lang="en-US" sz="1600" i="1" u="sng" dirty="0">
                <a:solidFill>
                  <a:srgbClr val="FF0000"/>
                </a:solidFill>
              </a:rPr>
              <a:t>Systems must be involved!</a:t>
            </a:r>
          </a:p>
        </p:txBody>
      </p:sp>
    </p:spTree>
    <p:extLst>
      <p:ext uri="{BB962C8B-B14F-4D97-AF65-F5344CB8AC3E}">
        <p14:creationId xmlns:p14="http://schemas.microsoft.com/office/powerpoint/2010/main" val="126965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2F260A-C850-4920-93C0-B36B5F9C3D2A}"/>
              </a:ext>
            </a:extLst>
          </p:cNvPr>
          <p:cNvSpPr/>
          <p:nvPr/>
        </p:nvSpPr>
        <p:spPr>
          <a:xfrm>
            <a:off x="3886200" y="3357563"/>
            <a:ext cx="1752600" cy="172878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sosceles Triangle 15">
            <a:extLst>
              <a:ext uri="{FF2B5EF4-FFF2-40B4-BE49-F238E27FC236}">
                <a16:creationId xmlns:a16="http://schemas.microsoft.com/office/drawing/2014/main" id="{40CA73A8-CFB2-45DF-9914-E846A03659FC}"/>
              </a:ext>
            </a:extLst>
          </p:cNvPr>
          <p:cNvSpPr/>
          <p:nvPr/>
        </p:nvSpPr>
        <p:spPr>
          <a:xfrm>
            <a:off x="3886200" y="1909763"/>
            <a:ext cx="1752600" cy="1447800"/>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a:extLst>
              <a:ext uri="{FF2B5EF4-FFF2-40B4-BE49-F238E27FC236}">
                <a16:creationId xmlns:a16="http://schemas.microsoft.com/office/drawing/2014/main" id="{90386EFE-A621-41AD-8096-1EE70AA36961}"/>
              </a:ext>
            </a:extLst>
          </p:cNvPr>
          <p:cNvCxnSpPr/>
          <p:nvPr/>
        </p:nvCxnSpPr>
        <p:spPr>
          <a:xfrm rot="671718" flipV="1">
            <a:off x="4943475" y="3729038"/>
            <a:ext cx="411163" cy="5476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Down Arrow 72">
            <a:extLst>
              <a:ext uri="{FF2B5EF4-FFF2-40B4-BE49-F238E27FC236}">
                <a16:creationId xmlns:a16="http://schemas.microsoft.com/office/drawing/2014/main" id="{AD7329B7-D46D-4ED9-8BDD-A3FFCA229AB1}"/>
              </a:ext>
            </a:extLst>
          </p:cNvPr>
          <p:cNvSpPr/>
          <p:nvPr/>
        </p:nvSpPr>
        <p:spPr>
          <a:xfrm rot="4936">
            <a:off x="4960938" y="2835275"/>
            <a:ext cx="274637" cy="5461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a:extLst>
              <a:ext uri="{FF2B5EF4-FFF2-40B4-BE49-F238E27FC236}">
                <a16:creationId xmlns:a16="http://schemas.microsoft.com/office/drawing/2014/main" id="{D4160740-FC20-4E7C-A538-C857C800F9E6}"/>
              </a:ext>
            </a:extLst>
          </p:cNvPr>
          <p:cNvCxnSpPr/>
          <p:nvPr/>
        </p:nvCxnSpPr>
        <p:spPr>
          <a:xfrm rot="671718" flipV="1">
            <a:off x="4314825" y="3736975"/>
            <a:ext cx="341313" cy="5476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35195B-9986-4733-837C-64312930CB32}"/>
              </a:ext>
            </a:extLst>
          </p:cNvPr>
          <p:cNvCxnSpPr/>
          <p:nvPr/>
        </p:nvCxnSpPr>
        <p:spPr>
          <a:xfrm rot="671718">
            <a:off x="4838700" y="3473450"/>
            <a:ext cx="136525" cy="68421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B77866-54E2-4AA7-9B04-508931C7F4D1}"/>
              </a:ext>
            </a:extLst>
          </p:cNvPr>
          <p:cNvCxnSpPr/>
          <p:nvPr/>
        </p:nvCxnSpPr>
        <p:spPr>
          <a:xfrm rot="671718">
            <a:off x="5214938" y="3468688"/>
            <a:ext cx="68262" cy="4111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08693A4-C5B7-4709-BF6D-E9B43D63C621}"/>
              </a:ext>
            </a:extLst>
          </p:cNvPr>
          <p:cNvCxnSpPr/>
          <p:nvPr/>
        </p:nvCxnSpPr>
        <p:spPr>
          <a:xfrm rot="671718" flipV="1">
            <a:off x="4352925" y="4110038"/>
            <a:ext cx="547688" cy="136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BC2D17-7225-4FB7-9344-49D1E5E80DB7}"/>
              </a:ext>
            </a:extLst>
          </p:cNvPr>
          <p:cNvCxnSpPr/>
          <p:nvPr/>
        </p:nvCxnSpPr>
        <p:spPr>
          <a:xfrm rot="671718" flipV="1">
            <a:off x="4619625" y="3821113"/>
            <a:ext cx="615950" cy="1365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ACC7C-8591-401C-8C45-6F72CCACAFE4}"/>
              </a:ext>
            </a:extLst>
          </p:cNvPr>
          <p:cNvCxnSpPr/>
          <p:nvPr/>
        </p:nvCxnSpPr>
        <p:spPr>
          <a:xfrm rot="671718">
            <a:off x="4303713" y="4194175"/>
            <a:ext cx="69850" cy="41116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CE654E-02A3-42A3-B4F0-D90C78F3D0C7}"/>
              </a:ext>
            </a:extLst>
          </p:cNvPr>
          <p:cNvCxnSpPr/>
          <p:nvPr/>
        </p:nvCxnSpPr>
        <p:spPr>
          <a:xfrm rot="671718">
            <a:off x="4545013" y="3903663"/>
            <a:ext cx="136525" cy="68262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A923D1-2DD7-4806-A3EE-AF2177BBB87C}"/>
              </a:ext>
            </a:extLst>
          </p:cNvPr>
          <p:cNvSpPr/>
          <p:nvPr/>
        </p:nvSpPr>
        <p:spPr>
          <a:xfrm rot="21429543">
            <a:off x="4262438" y="4614863"/>
            <a:ext cx="409575" cy="1365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Connector 28">
            <a:extLst>
              <a:ext uri="{FF2B5EF4-FFF2-40B4-BE49-F238E27FC236}">
                <a16:creationId xmlns:a16="http://schemas.microsoft.com/office/drawing/2014/main" id="{290AC622-0A04-4AA8-B2DD-F479DBBB8007}"/>
              </a:ext>
            </a:extLst>
          </p:cNvPr>
          <p:cNvCxnSpPr/>
          <p:nvPr/>
        </p:nvCxnSpPr>
        <p:spPr>
          <a:xfrm rot="671718" flipH="1">
            <a:off x="4122738" y="3519488"/>
            <a:ext cx="682625" cy="1381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47488A0-80C6-4329-85B3-A58C0A2F7A74}"/>
              </a:ext>
            </a:extLst>
          </p:cNvPr>
          <p:cNvCxnSpPr/>
          <p:nvPr/>
        </p:nvCxnSpPr>
        <p:spPr>
          <a:xfrm rot="1091718" flipH="1">
            <a:off x="5300663" y="3565525"/>
            <a:ext cx="204787" cy="682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4F77EEF-16FA-4398-84D9-22B821590FFD}"/>
              </a:ext>
            </a:extLst>
          </p:cNvPr>
          <p:cNvCxnSpPr/>
          <p:nvPr/>
        </p:nvCxnSpPr>
        <p:spPr>
          <a:xfrm rot="671718">
            <a:off x="3987800" y="3603625"/>
            <a:ext cx="273050" cy="1298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AA1ABB0-63B0-4323-9B15-801749A7A151}"/>
              </a:ext>
            </a:extLst>
          </p:cNvPr>
          <p:cNvCxnSpPr/>
          <p:nvPr/>
        </p:nvCxnSpPr>
        <p:spPr>
          <a:xfrm rot="671718" flipH="1" flipV="1">
            <a:off x="5381625" y="3600450"/>
            <a:ext cx="273050" cy="1298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C1E51E-7A09-4B77-BE1C-58D17C90188A}"/>
              </a:ext>
            </a:extLst>
          </p:cNvPr>
          <p:cNvCxnSpPr/>
          <p:nvPr/>
        </p:nvCxnSpPr>
        <p:spPr>
          <a:xfrm rot="671718" flipH="1">
            <a:off x="4144963" y="4778375"/>
            <a:ext cx="1366837" cy="2730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7">
            <a:extLst>
              <a:ext uri="{FF2B5EF4-FFF2-40B4-BE49-F238E27FC236}">
                <a16:creationId xmlns:a16="http://schemas.microsoft.com/office/drawing/2014/main" id="{68F1D4FF-BD86-4A0C-9548-11A7BCC6D130}"/>
              </a:ext>
            </a:extLst>
          </p:cNvPr>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Mechanical </a:t>
            </a:r>
            <a:r>
              <a:rPr lang="en-US" altLang="en-US" sz="2400" i="1" dirty="0">
                <a:solidFill>
                  <a:srgbClr val="0B3D91"/>
                </a:solidFill>
                <a:latin typeface="Calibri" panose="020F0502020204030204" pitchFamily="34" charset="0"/>
              </a:rPr>
              <a:t>– make sure everything fits into the rocket</a:t>
            </a:r>
          </a:p>
        </p:txBody>
      </p:sp>
      <p:sp>
        <p:nvSpPr>
          <p:cNvPr id="34" name="Slide Number Placeholder 1">
            <a:extLst>
              <a:ext uri="{FF2B5EF4-FFF2-40B4-BE49-F238E27FC236}">
                <a16:creationId xmlns:a16="http://schemas.microsoft.com/office/drawing/2014/main" id="{F39A21DE-00FD-4975-80D2-3EEA239AA927}"/>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8</a:t>
            </a:fld>
            <a:endParaRPr lang="en-US" altLang="en-US" sz="1200" dirty="0"/>
          </a:p>
        </p:txBody>
      </p:sp>
      <p:sp>
        <p:nvSpPr>
          <p:cNvPr id="36" name="TextBox 10">
            <a:extLst>
              <a:ext uri="{FF2B5EF4-FFF2-40B4-BE49-F238E27FC236}">
                <a16:creationId xmlns:a16="http://schemas.microsoft.com/office/drawing/2014/main" id="{69F8EDA0-CA02-4601-AFBD-0259AEADE4A4}"/>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2912329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Op and Non-Op Limits (Common Hardware)</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eaLnBrk="1" hangingPunct="1">
              <a:lnSpc>
                <a:spcPct val="110000"/>
              </a:lnSpc>
              <a:spcBef>
                <a:spcPts val="0"/>
              </a:spcBef>
              <a:buFont typeface="Arial" pitchFamily="34" charset="0"/>
              <a:buChar char="•"/>
              <a:defRPr/>
            </a:pPr>
            <a:r>
              <a:rPr lang="en-US" sz="1900" dirty="0">
                <a:latin typeface="Calibri" pitchFamily="34" charset="0"/>
              </a:rPr>
              <a:t>Courtesy of Kan Yang and the Instrument Design Lab (IDL), here are some typical values that can serve as a starting point before specification by the responsible engineer:</a:t>
            </a:r>
            <a:endParaRPr lang="en-US" sz="1900" i="1" dirty="0">
              <a:latin typeface="Calibri" pitchFamily="34" charset="0"/>
            </a:endParaRPr>
          </a:p>
          <a:p>
            <a:pPr marL="285750" lvl="1" indent="-111125">
              <a:lnSpc>
                <a:spcPct val="110000"/>
              </a:lnSpc>
              <a:spcBef>
                <a:spcPts val="0"/>
              </a:spcBef>
              <a:buFont typeface="Arial" pitchFamily="34" charset="0"/>
              <a:buChar char="•"/>
              <a:defRPr/>
            </a:pPr>
            <a:endParaRPr lang="en-US" sz="19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80</a:t>
            </a:fld>
            <a:endParaRPr lang="en-US" altLang="en-US" sz="1200" dirty="0"/>
          </a:p>
        </p:txBody>
      </p:sp>
      <p:graphicFrame>
        <p:nvGraphicFramePr>
          <p:cNvPr id="5" name="Table 4">
            <a:extLst>
              <a:ext uri="{FF2B5EF4-FFF2-40B4-BE49-F238E27FC236}">
                <a16:creationId xmlns:a16="http://schemas.microsoft.com/office/drawing/2014/main" id="{306A1E07-2378-4117-A3BD-87B7EC7C08FA}"/>
              </a:ext>
            </a:extLst>
          </p:cNvPr>
          <p:cNvGraphicFramePr>
            <a:graphicFrameLocks noGrp="1"/>
          </p:cNvGraphicFramePr>
          <p:nvPr>
            <p:extLst>
              <p:ext uri="{D42A27DB-BD31-4B8C-83A1-F6EECF244321}">
                <p14:modId xmlns:p14="http://schemas.microsoft.com/office/powerpoint/2010/main" val="1350026512"/>
              </p:ext>
            </p:extLst>
          </p:nvPr>
        </p:nvGraphicFramePr>
        <p:xfrm>
          <a:off x="311604" y="1895475"/>
          <a:ext cx="8603796" cy="3667125"/>
        </p:xfrm>
        <a:graphic>
          <a:graphicData uri="http://schemas.openxmlformats.org/drawingml/2006/table">
            <a:tbl>
              <a:tblPr>
                <a:tableStyleId>{616DA210-FB5B-4158-B5E0-FEB733F419BA}</a:tableStyleId>
              </a:tblPr>
              <a:tblGrid>
                <a:gridCol w="4182146">
                  <a:extLst>
                    <a:ext uri="{9D8B030D-6E8A-4147-A177-3AD203B41FA5}">
                      <a16:colId xmlns:a16="http://schemas.microsoft.com/office/drawing/2014/main" val="3775542227"/>
                    </a:ext>
                  </a:extLst>
                </a:gridCol>
                <a:gridCol w="884330">
                  <a:extLst>
                    <a:ext uri="{9D8B030D-6E8A-4147-A177-3AD203B41FA5}">
                      <a16:colId xmlns:a16="http://schemas.microsoft.com/office/drawing/2014/main" val="2694764859"/>
                    </a:ext>
                  </a:extLst>
                </a:gridCol>
                <a:gridCol w="884330">
                  <a:extLst>
                    <a:ext uri="{9D8B030D-6E8A-4147-A177-3AD203B41FA5}">
                      <a16:colId xmlns:a16="http://schemas.microsoft.com/office/drawing/2014/main" val="2567104102"/>
                    </a:ext>
                  </a:extLst>
                </a:gridCol>
                <a:gridCol w="884330">
                  <a:extLst>
                    <a:ext uri="{9D8B030D-6E8A-4147-A177-3AD203B41FA5}">
                      <a16:colId xmlns:a16="http://schemas.microsoft.com/office/drawing/2014/main" val="1639272436"/>
                    </a:ext>
                  </a:extLst>
                </a:gridCol>
                <a:gridCol w="884330">
                  <a:extLst>
                    <a:ext uri="{9D8B030D-6E8A-4147-A177-3AD203B41FA5}">
                      <a16:colId xmlns:a16="http://schemas.microsoft.com/office/drawing/2014/main" val="1839724344"/>
                    </a:ext>
                  </a:extLst>
                </a:gridCol>
                <a:gridCol w="884330">
                  <a:extLst>
                    <a:ext uri="{9D8B030D-6E8A-4147-A177-3AD203B41FA5}">
                      <a16:colId xmlns:a16="http://schemas.microsoft.com/office/drawing/2014/main" val="1401223461"/>
                    </a:ext>
                  </a:extLst>
                </a:gridCol>
              </a:tblGrid>
              <a:tr h="190500">
                <a:tc rowSpan="3">
                  <a:txBody>
                    <a:bodyPr/>
                    <a:lstStyle/>
                    <a:p>
                      <a:pPr algn="ctr" fontAlgn="ctr"/>
                      <a:r>
                        <a:rPr lang="en-US" sz="1400" b="1" u="none" strike="noStrike" dirty="0">
                          <a:effectLst/>
                        </a:rPr>
                        <a:t>Component</a:t>
                      </a:r>
                      <a:endParaRPr lang="en-US" sz="1400" b="1" i="0" u="none" strike="noStrike" dirty="0">
                        <a:solidFill>
                          <a:srgbClr val="000000"/>
                        </a:solidFill>
                        <a:effectLst/>
                        <a:latin typeface="Calibri" panose="020F0502020204030204" pitchFamily="34" charset="0"/>
                      </a:endParaRPr>
                    </a:p>
                  </a:txBody>
                  <a:tcPr marL="9525" marR="9525" marT="9525" marB="0" anchor="ctr"/>
                </a:tc>
                <a:tc gridSpan="4">
                  <a:txBody>
                    <a:bodyPr/>
                    <a:lstStyle/>
                    <a:p>
                      <a:pPr algn="ctr" rtl="0" fontAlgn="b"/>
                      <a:r>
                        <a:rPr lang="en-US" sz="1400" b="1" u="none" strike="noStrike" dirty="0">
                          <a:effectLst/>
                        </a:rPr>
                        <a:t>Typical Temperature Ranges (</a:t>
                      </a:r>
                      <a:r>
                        <a:rPr lang="en-US" sz="1400" b="1" u="none" strike="noStrike" dirty="0">
                          <a:effectLst/>
                          <a:latin typeface="+mn-lt"/>
                          <a:ea typeface="Arial Unicode MS" panose="020B0604020202020204" pitchFamily="34" charset="-128"/>
                          <a:cs typeface="Arial Unicode MS" panose="020B0604020202020204" pitchFamily="34" charset="-128"/>
                        </a:rPr>
                        <a:t>°</a:t>
                      </a:r>
                      <a:r>
                        <a:rPr lang="en-US" sz="1400" b="1" u="none" strike="noStrike" dirty="0">
                          <a:effectLst/>
                        </a:rPr>
                        <a:t>C)</a:t>
                      </a:r>
                      <a:endParaRPr lang="en-US"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b"/>
                      <a:r>
                        <a:rPr lang="en-US" sz="1400" b="1" u="none" strike="noStrike" dirty="0">
                          <a:effectLst/>
                        </a:rPr>
                        <a:t>Stability range </a:t>
                      </a:r>
                      <a:br>
                        <a:rPr lang="en-US" sz="1400" b="1" u="none" strike="noStrike" dirty="0">
                          <a:effectLst/>
                        </a:rPr>
                      </a:br>
                      <a:r>
                        <a:rPr lang="en-US" sz="1400" b="1" u="none" strike="noStrike" dirty="0">
                          <a:effectLst/>
                        </a:rPr>
                        <a:t>(</a:t>
                      </a:r>
                      <a:r>
                        <a:rPr lang="en-US" sz="1400" b="1" u="none" strike="noStrike" dirty="0">
                          <a:effectLst/>
                          <a:latin typeface="+mn-lt"/>
                          <a:ea typeface="Arial Unicode MS" panose="020B0604020202020204" pitchFamily="34" charset="-128"/>
                          <a:cs typeface="Arial Unicode MS" panose="020B0604020202020204" pitchFamily="34" charset="-128"/>
                        </a:rPr>
                        <a:t>°</a:t>
                      </a:r>
                      <a:r>
                        <a:rPr lang="en-US" sz="1400" b="1" u="none" strike="noStrike" dirty="0">
                          <a:effectLst/>
                        </a:rPr>
                        <a:t>C, if applicable)</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0489662"/>
                  </a:ext>
                </a:extLst>
              </a:tr>
              <a:tr h="207483">
                <a:tc vMerge="1">
                  <a:txBody>
                    <a:bodyPr/>
                    <a:lstStyle/>
                    <a:p>
                      <a:endParaRPr lang="en-US"/>
                    </a:p>
                  </a:txBody>
                  <a:tcPr/>
                </a:tc>
                <a:tc gridSpan="2">
                  <a:txBody>
                    <a:bodyPr/>
                    <a:lstStyle/>
                    <a:p>
                      <a:pPr algn="ctr" rtl="0" fontAlgn="b"/>
                      <a:r>
                        <a:rPr lang="en-US" sz="1400" b="1" u="none" strike="noStrike" dirty="0">
                          <a:effectLst/>
                        </a:rPr>
                        <a:t>Operational</a:t>
                      </a:r>
                      <a:endParaRPr lang="en-US"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rtl="0" fontAlgn="b"/>
                      <a:r>
                        <a:rPr lang="en-US" sz="1400" b="1" u="none" strike="noStrike">
                          <a:effectLst/>
                        </a:rPr>
                        <a:t>Survival</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4062169328"/>
                  </a:ext>
                </a:extLst>
              </a:tr>
              <a:tr h="181154">
                <a:tc vMerge="1">
                  <a:txBody>
                    <a:bodyPr/>
                    <a:lstStyle/>
                    <a:p>
                      <a:endParaRPr lang="en-US"/>
                    </a:p>
                  </a:txBody>
                  <a:tcPr/>
                </a:tc>
                <a:tc>
                  <a:txBody>
                    <a:bodyPr/>
                    <a:lstStyle/>
                    <a:p>
                      <a:pPr algn="ctr" rtl="0" fontAlgn="b"/>
                      <a:r>
                        <a:rPr lang="en-US" sz="1400" b="1" u="none" strike="noStrike">
                          <a:effectLst/>
                        </a:rPr>
                        <a:t>Min</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400" b="1" u="none" strike="noStrike" dirty="0">
                          <a:effectLst/>
                        </a:rPr>
                        <a:t>Max</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400" b="1" u="none" strike="noStrike" dirty="0">
                          <a:effectLst/>
                        </a:rPr>
                        <a:t>Min</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400" b="1" u="none" strike="noStrike" dirty="0">
                          <a:effectLst/>
                        </a:rPr>
                        <a:t>Max</a:t>
                      </a:r>
                      <a:endParaRPr lang="en-US" sz="14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779167682"/>
                  </a:ext>
                </a:extLst>
              </a:tr>
              <a:tr h="190500">
                <a:tc>
                  <a:txBody>
                    <a:bodyPr/>
                    <a:lstStyle/>
                    <a:p>
                      <a:pPr algn="l" fontAlgn="ctr"/>
                      <a:r>
                        <a:rPr lang="en-US" sz="1400" u="none" strike="noStrike" dirty="0">
                          <a:effectLst/>
                        </a:rPr>
                        <a:t>Electronics Boxes (Including Cryocooler Control Electronics, Digital Signal Processors, and Laser Control Electronics)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7928037"/>
                  </a:ext>
                </a:extLst>
              </a:tr>
              <a:tr h="190500">
                <a:tc>
                  <a:txBody>
                    <a:bodyPr/>
                    <a:lstStyle/>
                    <a:p>
                      <a:pPr algn="l" fontAlgn="ctr"/>
                      <a:r>
                        <a:rPr lang="en-US" sz="1400" u="none" strike="noStrike" dirty="0">
                          <a:effectLst/>
                        </a:rPr>
                        <a:t>Antennas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2693156"/>
                  </a:ext>
                </a:extLst>
              </a:tr>
              <a:tr h="190500">
                <a:tc>
                  <a:txBody>
                    <a:bodyPr/>
                    <a:lstStyle/>
                    <a:p>
                      <a:pPr algn="l" fontAlgn="b"/>
                      <a:r>
                        <a:rPr lang="en-US" sz="1400" u="none" strike="noStrike" dirty="0">
                          <a:effectLst/>
                        </a:rPr>
                        <a:t>Batteries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8380288"/>
                  </a:ext>
                </a:extLst>
              </a:tr>
              <a:tr h="190500">
                <a:tc>
                  <a:txBody>
                    <a:bodyPr/>
                    <a:lstStyle/>
                    <a:p>
                      <a:pPr algn="l" fontAlgn="ctr"/>
                      <a:r>
                        <a:rPr lang="en-US" sz="1400" u="none" strike="noStrike" dirty="0">
                          <a:effectLst/>
                        </a:rPr>
                        <a:t>Mechanisms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259312"/>
                  </a:ext>
                </a:extLst>
              </a:tr>
              <a:tr h="381000">
                <a:tc>
                  <a:txBody>
                    <a:bodyPr/>
                    <a:lstStyle/>
                    <a:p>
                      <a:pPr algn="l" fontAlgn="ctr"/>
                      <a:r>
                        <a:rPr lang="en-US" sz="1400" u="none" strike="noStrike" dirty="0">
                          <a:effectLst/>
                        </a:rPr>
                        <a:t>Optical or Laser Bench (Near-IR, Visible, UV; often require stringent thermal stability)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 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3836814"/>
                  </a:ext>
                </a:extLst>
              </a:tr>
              <a:tr h="381000">
                <a:tc>
                  <a:txBody>
                    <a:bodyPr/>
                    <a:lstStyle/>
                    <a:p>
                      <a:pPr algn="l" fontAlgn="ctr"/>
                      <a:r>
                        <a:rPr lang="en-US" sz="1400" u="none" strike="noStrike" dirty="0">
                          <a:effectLst/>
                        </a:rPr>
                        <a:t>Lasers (often require stringent thermal stability)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 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30349596"/>
                  </a:ext>
                </a:extLst>
              </a:tr>
              <a:tr h="190500">
                <a:tc>
                  <a:txBody>
                    <a:bodyPr/>
                    <a:lstStyle/>
                    <a:p>
                      <a:pPr algn="l" fontAlgn="ctr"/>
                      <a:r>
                        <a:rPr lang="en-US" sz="1400" u="none" strike="noStrike" dirty="0">
                          <a:effectLst/>
                        </a:rPr>
                        <a:t>RF Components (Analog)</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 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6782837"/>
                  </a:ext>
                </a:extLst>
              </a:tr>
              <a:tr h="190500">
                <a:tc>
                  <a:txBody>
                    <a:bodyPr/>
                    <a:lstStyle/>
                    <a:p>
                      <a:pPr algn="l" fontAlgn="ctr"/>
                      <a:r>
                        <a:rPr lang="en-US" sz="1400" u="none" strike="noStrike" dirty="0">
                          <a:effectLst/>
                        </a:rPr>
                        <a:t>Cryocooler Thermo-Mechanical Units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45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8705594"/>
                  </a:ext>
                </a:extLst>
              </a:tr>
              <a:tr h="190500">
                <a:tc>
                  <a:txBody>
                    <a:bodyPr/>
                    <a:lstStyle/>
                    <a:p>
                      <a:pPr algn="l" fontAlgn="b"/>
                      <a:r>
                        <a:rPr lang="en-US" sz="1400" u="none" strike="noStrike">
                          <a:effectLst/>
                        </a:rPr>
                        <a:t>X-Ray Sources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2341000"/>
                  </a:ext>
                </a:extLst>
              </a:tr>
            </a:tbl>
          </a:graphicData>
        </a:graphic>
      </p:graphicFrame>
    </p:spTree>
    <p:extLst>
      <p:ext uri="{BB962C8B-B14F-4D97-AF65-F5344CB8AC3E}">
        <p14:creationId xmlns:p14="http://schemas.microsoft.com/office/powerpoint/2010/main" val="570245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5766126C-7A88-48DA-AA27-383E478066F0}"/>
              </a:ext>
            </a:extLst>
          </p:cNvPr>
          <p:cNvSpPr txBox="1">
            <a:spLocks noChangeArrowheads="1"/>
          </p:cNvSpPr>
          <p:nvPr/>
        </p:nvSpPr>
        <p:spPr bwMode="auto">
          <a:xfrm>
            <a:off x="304800" y="1074420"/>
            <a:ext cx="8534400" cy="52501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400">
                <a:solidFill>
                  <a:srgbClr val="0B3D91"/>
                </a:solidFill>
                <a:latin typeface="Calibri"/>
                <a:ea typeface="+mn-ea"/>
                <a:cs typeface="Calibri"/>
              </a:defRPr>
            </a:lvl1pPr>
            <a:lvl2pPr marL="742950" indent="-285750" algn="l" rtl="0" eaLnBrk="1" fontAlgn="base" hangingPunct="1">
              <a:spcBef>
                <a:spcPct val="20000"/>
              </a:spcBef>
              <a:spcAft>
                <a:spcPct val="0"/>
              </a:spcAft>
              <a:buChar char="–"/>
              <a:defRPr lang="en-US" sz="2400" dirty="0" smtClean="0">
                <a:solidFill>
                  <a:srgbClr val="0B3D91"/>
                </a:solidFill>
                <a:latin typeface="Calibri"/>
                <a:ea typeface="+mn-ea"/>
                <a:cs typeface="Calibri"/>
              </a:defRPr>
            </a:lvl2pPr>
            <a:lvl3pPr marL="11430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3pPr>
            <a:lvl4pPr marL="16002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4pPr>
            <a:lvl5pPr marL="2057400" indent="-228600" algn="l" rtl="0" eaLnBrk="1" fontAlgn="base" hangingPunct="1">
              <a:spcBef>
                <a:spcPct val="20000"/>
              </a:spcBef>
              <a:spcAft>
                <a:spcPct val="0"/>
              </a:spcAft>
              <a:buChar char="»"/>
              <a:defRPr sz="1800">
                <a:solidFill>
                  <a:srgbClr val="0B3D91"/>
                </a:solidFill>
                <a:latin typeface="Calibri"/>
                <a:ea typeface="ＭＳ Ｐゴシック"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74625" indent="-174625" defTabSz="914400">
              <a:lnSpc>
                <a:spcPct val="110000"/>
              </a:lnSpc>
              <a:spcBef>
                <a:spcPts val="0"/>
              </a:spcBef>
              <a:buFont typeface="Arial" pitchFamily="34" charset="0"/>
              <a:buChar char="•"/>
              <a:defRPr/>
            </a:pPr>
            <a:r>
              <a:rPr lang="en-US" kern="0" dirty="0">
                <a:latin typeface="Calibri" pitchFamily="34" charset="0"/>
              </a:rPr>
              <a:t>Some additional estimated limits for common hardware provided by Eric Grob (Former 545 Chief Engineer):</a:t>
            </a:r>
          </a:p>
          <a:p>
            <a:pPr marL="174625" indent="-174625" defTabSz="914400">
              <a:lnSpc>
                <a:spcPct val="110000"/>
              </a:lnSpc>
              <a:spcBef>
                <a:spcPts val="0"/>
              </a:spcBef>
              <a:buFont typeface="Arial" pitchFamily="34" charset="0"/>
              <a:buChar char="•"/>
              <a:defRPr/>
            </a:pPr>
            <a:endParaRPr lang="en-US" sz="1900" kern="0" dirty="0">
              <a:latin typeface="Calibri" pitchFamily="34" charset="0"/>
            </a:endParaRPr>
          </a:p>
          <a:p>
            <a:pPr>
              <a:buNone/>
            </a:pPr>
            <a:r>
              <a:rPr lang="en-US" altLang="en-US" sz="2000" u="sng" dirty="0"/>
              <a:t>Component/Subsystem</a:t>
            </a:r>
            <a:r>
              <a:rPr lang="en-US" altLang="en-US" sz="2000" dirty="0"/>
              <a:t>   		</a:t>
            </a:r>
            <a:r>
              <a:rPr lang="en-US" altLang="en-US" sz="2000" u="sng" dirty="0"/>
              <a:t>Operating Temp (°C)</a:t>
            </a:r>
            <a:r>
              <a:rPr lang="en-US" altLang="en-US" sz="2000" dirty="0"/>
              <a:t>		</a:t>
            </a:r>
            <a:r>
              <a:rPr lang="en-US" altLang="en-US" sz="2000" u="sng" dirty="0"/>
              <a:t>Survival  Temp (°C)</a:t>
            </a:r>
            <a:endParaRPr lang="en-US" altLang="en-US" sz="2000" dirty="0"/>
          </a:p>
          <a:p>
            <a:pPr>
              <a:buNone/>
            </a:pPr>
            <a:r>
              <a:rPr lang="en-US" altLang="en-US" sz="2000" dirty="0"/>
              <a:t>Digital Electronics				0 to 50					-20 to 70</a:t>
            </a:r>
          </a:p>
          <a:p>
            <a:pPr>
              <a:buNone/>
            </a:pPr>
            <a:r>
              <a:rPr lang="en-US" altLang="en-US" sz="2000" dirty="0"/>
              <a:t>Analog Electronics				0 to 40					-20 to 70</a:t>
            </a:r>
          </a:p>
          <a:p>
            <a:pPr>
              <a:buNone/>
            </a:pPr>
            <a:r>
              <a:rPr lang="en-US" altLang="en-US" sz="2000" dirty="0"/>
              <a:t>Batteries						10 to 20			   		0 to 35</a:t>
            </a:r>
          </a:p>
          <a:p>
            <a:pPr>
              <a:buNone/>
            </a:pPr>
            <a:r>
              <a:rPr lang="en-US" altLang="en-US" sz="2000" dirty="0"/>
              <a:t>Infrared Detectors				-269 to –173				-269 to 35</a:t>
            </a:r>
          </a:p>
          <a:p>
            <a:pPr>
              <a:buNone/>
            </a:pPr>
            <a:r>
              <a:rPr lang="en-US" altLang="en-US" sz="2000" dirty="0"/>
              <a:t>Solid-State Particle Detectors		-35 to 0					-35 to 35</a:t>
            </a:r>
          </a:p>
          <a:p>
            <a:pPr>
              <a:buNone/>
            </a:pPr>
            <a:r>
              <a:rPr lang="en-US" altLang="en-US" sz="2000" dirty="0"/>
              <a:t>Momentum Wheels, Motors		0 to 50					-20 to 70</a:t>
            </a:r>
          </a:p>
          <a:p>
            <a:pPr>
              <a:buNone/>
            </a:pPr>
            <a:r>
              <a:rPr lang="en-US" altLang="en-US" sz="2000" dirty="0"/>
              <a:t>Solar Panels						-130 to 125				-130 to 125</a:t>
            </a:r>
          </a:p>
          <a:p>
            <a:pPr>
              <a:buNone/>
            </a:pPr>
            <a:r>
              <a:rPr lang="en-US" altLang="en-US" sz="2000" dirty="0"/>
              <a:t>Thruster Valves (non-firing)		0 to 40					-10 to 50</a:t>
            </a:r>
          </a:p>
          <a:p>
            <a:pPr>
              <a:buNone/>
            </a:pPr>
            <a:r>
              <a:rPr lang="en-US" altLang="en-US" sz="2000" dirty="0"/>
              <a:t>Propulsion Tank			  		0 to 40					-10 to 50</a:t>
            </a:r>
          </a:p>
          <a:p>
            <a:pPr marL="0" indent="0">
              <a:buNone/>
            </a:pPr>
            <a:r>
              <a:rPr lang="en-US" sz="1800" dirty="0"/>
              <a:t> </a:t>
            </a:r>
          </a:p>
          <a:p>
            <a:pPr marL="0" indent="0">
              <a:buNone/>
            </a:pPr>
            <a:endParaRPr lang="en-US" sz="1800" dirty="0"/>
          </a:p>
          <a:p>
            <a:pPr marL="174625" indent="-174625" defTabSz="914400">
              <a:lnSpc>
                <a:spcPct val="110000"/>
              </a:lnSpc>
              <a:spcBef>
                <a:spcPts val="0"/>
              </a:spcBef>
              <a:buFont typeface="Arial" pitchFamily="34" charset="0"/>
              <a:buChar char="•"/>
              <a:defRPr/>
            </a:pPr>
            <a:endParaRPr lang="en-US" sz="1900" i="1" kern="0" dirty="0">
              <a:latin typeface="Calibri" pitchFamily="34" charset="0"/>
            </a:endParaRPr>
          </a:p>
          <a:p>
            <a:pPr marL="285750" lvl="1" indent="-111125" defTabSz="914400">
              <a:lnSpc>
                <a:spcPct val="110000"/>
              </a:lnSpc>
              <a:spcBef>
                <a:spcPts val="0"/>
              </a:spcBef>
              <a:buFont typeface="Arial" pitchFamily="34" charset="0"/>
              <a:buChar char="•"/>
              <a:defRPr/>
            </a:pPr>
            <a:endParaRPr lang="en-US" sz="1900" i="1" kern="0" dirty="0">
              <a:latin typeface="Calibri" pitchFamily="34" charset="0"/>
            </a:endParaRPr>
          </a:p>
        </p:txBody>
      </p:sp>
      <p:sp>
        <p:nvSpPr>
          <p:cNvPr id="8" name="Slide Number Placeholder 1">
            <a:extLst>
              <a:ext uri="{FF2B5EF4-FFF2-40B4-BE49-F238E27FC236}">
                <a16:creationId xmlns:a16="http://schemas.microsoft.com/office/drawing/2014/main" id="{294BCCFA-1897-40BF-9CDD-0EA7A0B6B4CD}"/>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81</a:t>
            </a:fld>
            <a:endParaRPr lang="en-US" altLang="en-US" sz="1200" dirty="0"/>
          </a:p>
        </p:txBody>
      </p:sp>
      <p:sp>
        <p:nvSpPr>
          <p:cNvPr id="11" name="Rectangle 2">
            <a:extLst>
              <a:ext uri="{FF2B5EF4-FFF2-40B4-BE49-F238E27FC236}">
                <a16:creationId xmlns:a16="http://schemas.microsoft.com/office/drawing/2014/main" id="{F46D564D-1A7A-459D-A2DE-0F9C715A46A9}"/>
              </a:ext>
            </a:extLst>
          </p:cNvPr>
          <p:cNvSpPr>
            <a:spLocks noGrp="1" noChangeArrowheads="1"/>
          </p:cNvSpPr>
          <p:nvPr>
            <p:ph type="title"/>
          </p:nvPr>
        </p:nvSpPr>
        <p:spPr>
          <a:xfrm>
            <a:off x="967563" y="0"/>
            <a:ext cx="7338238" cy="1020726"/>
          </a:xfrm>
        </p:spPr>
        <p:txBody>
          <a:bodyPr/>
          <a:lstStyle/>
          <a:p>
            <a:pPr eaLnBrk="1" hangingPunct="1"/>
            <a:r>
              <a:rPr lang="en-US" altLang="en-US" sz="2800" dirty="0"/>
              <a:t>Op and Non-Op Limits (Common Hardware)</a:t>
            </a:r>
          </a:p>
        </p:txBody>
      </p:sp>
    </p:spTree>
    <p:extLst>
      <p:ext uri="{BB962C8B-B14F-4D97-AF65-F5344CB8AC3E}">
        <p14:creationId xmlns:p14="http://schemas.microsoft.com/office/powerpoint/2010/main" val="19862091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Op and Non-Op Limits (Detectors)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eaLnBrk="1" hangingPunct="1">
              <a:lnSpc>
                <a:spcPct val="110000"/>
              </a:lnSpc>
              <a:spcBef>
                <a:spcPts val="0"/>
              </a:spcBef>
              <a:buFont typeface="Arial" pitchFamily="34" charset="0"/>
              <a:buChar char="•"/>
              <a:defRPr/>
            </a:pPr>
            <a:r>
              <a:rPr lang="en-US" sz="1900" dirty="0">
                <a:latin typeface="Calibri" pitchFamily="34" charset="0"/>
              </a:rPr>
              <a:t>Courtesy of Kan Yang and the IDL, here are some typical values for </a:t>
            </a:r>
            <a:r>
              <a:rPr lang="en-US" sz="1900" i="1" u="sng" dirty="0">
                <a:latin typeface="Calibri" pitchFamily="34" charset="0"/>
              </a:rPr>
              <a:t>detectors</a:t>
            </a:r>
            <a:r>
              <a:rPr lang="en-US" sz="1900" dirty="0">
                <a:latin typeface="Calibri" pitchFamily="34" charset="0"/>
              </a:rPr>
              <a:t> that can serve as a starting point before specification by the responsible engineer:</a:t>
            </a:r>
            <a:endParaRPr lang="en-US" sz="1900" i="1" dirty="0">
              <a:latin typeface="Calibri" pitchFamily="34" charset="0"/>
            </a:endParaRPr>
          </a:p>
          <a:p>
            <a:pPr marL="285750" lvl="1" indent="-111125">
              <a:lnSpc>
                <a:spcPct val="110000"/>
              </a:lnSpc>
              <a:spcBef>
                <a:spcPts val="0"/>
              </a:spcBef>
              <a:buFont typeface="Arial" pitchFamily="34" charset="0"/>
              <a:buChar char="•"/>
              <a:defRPr/>
            </a:pPr>
            <a:endParaRPr lang="en-US" sz="19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82</a:t>
            </a:fld>
            <a:endParaRPr lang="en-US" altLang="en-US" sz="1200" dirty="0"/>
          </a:p>
        </p:txBody>
      </p:sp>
      <p:graphicFrame>
        <p:nvGraphicFramePr>
          <p:cNvPr id="6" name="Table 5">
            <a:extLst>
              <a:ext uri="{FF2B5EF4-FFF2-40B4-BE49-F238E27FC236}">
                <a16:creationId xmlns:a16="http://schemas.microsoft.com/office/drawing/2014/main" id="{5AA7CADB-883E-4B86-909A-6367EE624D78}"/>
              </a:ext>
            </a:extLst>
          </p:cNvPr>
          <p:cNvGraphicFramePr>
            <a:graphicFrameLocks noGrp="1"/>
          </p:cNvGraphicFramePr>
          <p:nvPr>
            <p:extLst>
              <p:ext uri="{D42A27DB-BD31-4B8C-83A1-F6EECF244321}">
                <p14:modId xmlns:p14="http://schemas.microsoft.com/office/powerpoint/2010/main" val="2924755985"/>
              </p:ext>
            </p:extLst>
          </p:nvPr>
        </p:nvGraphicFramePr>
        <p:xfrm>
          <a:off x="484189" y="1905000"/>
          <a:ext cx="8355011" cy="4315249"/>
        </p:xfrm>
        <a:graphic>
          <a:graphicData uri="http://schemas.openxmlformats.org/drawingml/2006/table">
            <a:tbl>
              <a:tblPr>
                <a:tableStyleId>{5C22544A-7EE6-4342-B048-85BDC9FD1C3A}</a:tableStyleId>
              </a:tblPr>
              <a:tblGrid>
                <a:gridCol w="922030">
                  <a:extLst>
                    <a:ext uri="{9D8B030D-6E8A-4147-A177-3AD203B41FA5}">
                      <a16:colId xmlns:a16="http://schemas.microsoft.com/office/drawing/2014/main" val="1207148612"/>
                    </a:ext>
                  </a:extLst>
                </a:gridCol>
                <a:gridCol w="1335913">
                  <a:extLst>
                    <a:ext uri="{9D8B030D-6E8A-4147-A177-3AD203B41FA5}">
                      <a16:colId xmlns:a16="http://schemas.microsoft.com/office/drawing/2014/main" val="489348529"/>
                    </a:ext>
                  </a:extLst>
                </a:gridCol>
                <a:gridCol w="2522429">
                  <a:extLst>
                    <a:ext uri="{9D8B030D-6E8A-4147-A177-3AD203B41FA5}">
                      <a16:colId xmlns:a16="http://schemas.microsoft.com/office/drawing/2014/main" val="1773483537"/>
                    </a:ext>
                  </a:extLst>
                </a:gridCol>
                <a:gridCol w="922030">
                  <a:extLst>
                    <a:ext uri="{9D8B030D-6E8A-4147-A177-3AD203B41FA5}">
                      <a16:colId xmlns:a16="http://schemas.microsoft.com/office/drawing/2014/main" val="1444423319"/>
                    </a:ext>
                  </a:extLst>
                </a:gridCol>
                <a:gridCol w="822735">
                  <a:extLst>
                    <a:ext uri="{9D8B030D-6E8A-4147-A177-3AD203B41FA5}">
                      <a16:colId xmlns:a16="http://schemas.microsoft.com/office/drawing/2014/main" val="773912592"/>
                    </a:ext>
                  </a:extLst>
                </a:gridCol>
                <a:gridCol w="914937">
                  <a:extLst>
                    <a:ext uri="{9D8B030D-6E8A-4147-A177-3AD203B41FA5}">
                      <a16:colId xmlns:a16="http://schemas.microsoft.com/office/drawing/2014/main" val="463094914"/>
                    </a:ext>
                  </a:extLst>
                </a:gridCol>
                <a:gridCol w="914937">
                  <a:extLst>
                    <a:ext uri="{9D8B030D-6E8A-4147-A177-3AD203B41FA5}">
                      <a16:colId xmlns:a16="http://schemas.microsoft.com/office/drawing/2014/main" val="5347709"/>
                    </a:ext>
                  </a:extLst>
                </a:gridCol>
              </a:tblGrid>
              <a:tr h="313540">
                <a:tc rowSpan="2">
                  <a:txBody>
                    <a:bodyPr/>
                    <a:lstStyle/>
                    <a:p>
                      <a:pPr algn="ctr" fontAlgn="ctr"/>
                      <a:r>
                        <a:rPr lang="en-US" sz="1200" b="1" u="none" strike="noStrike" dirty="0">
                          <a:effectLst/>
                        </a:rPr>
                        <a:t>Wavelength Range</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1200" b="1" u="none" strike="noStrike" dirty="0">
                          <a:effectLst/>
                        </a:rPr>
                        <a:t>Portion of Electromagnetic Spectrum</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1200" b="1" u="none" strike="noStrike" dirty="0">
                          <a:effectLst/>
                        </a:rPr>
                        <a:t>Example Detector Types</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n-US" sz="1200" b="1" u="none" strike="noStrike" dirty="0">
                          <a:effectLst/>
                        </a:rPr>
                        <a:t>Typical Operational Temperatures (K)</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1200" b="1" u="none" strike="noStrike">
                          <a:effectLst/>
                        </a:rPr>
                        <a:t>Thermal Stability Requirements</a:t>
                      </a:r>
                      <a:endParaRPr lang="en-US" sz="1200" b="1" i="0" u="none" strike="noStrike">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08886051"/>
                  </a:ext>
                </a:extLst>
              </a:tr>
              <a:tr h="313540">
                <a:tc vMerge="1">
                  <a:txBody>
                    <a:bodyPr/>
                    <a:lstStyle/>
                    <a:p>
                      <a:endParaRPr lang="en-US"/>
                    </a:p>
                  </a:txBody>
                  <a:tcPr/>
                </a:tc>
                <a:tc vMerge="1">
                  <a:txBody>
                    <a:bodyPr/>
                    <a:lstStyle/>
                    <a:p>
                      <a:endParaRPr lang="en-US"/>
                    </a:p>
                  </a:txBody>
                  <a:tcPr/>
                </a:tc>
                <a:tc vMerge="1">
                  <a:txBody>
                    <a:bodyPr/>
                    <a:lstStyle/>
                    <a:p>
                      <a:endParaRPr lang="en-US" dirty="0"/>
                    </a:p>
                  </a:txBody>
                  <a:tcPr/>
                </a:tc>
                <a:tc>
                  <a:txBody>
                    <a:bodyPr/>
                    <a:lstStyle/>
                    <a:p>
                      <a:pPr algn="ctr" fontAlgn="ctr"/>
                      <a:r>
                        <a:rPr lang="en-US" sz="1200" b="1" u="none" strike="noStrike" dirty="0">
                          <a:effectLst/>
                        </a:rPr>
                        <a:t>Low</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u="none" strike="noStrike" dirty="0">
                          <a:effectLst/>
                        </a:rPr>
                        <a:t>High</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u="none" strike="noStrike" dirty="0">
                          <a:effectLst/>
                        </a:rPr>
                        <a:t>More Stringent</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u="none" strike="noStrike" dirty="0">
                          <a:effectLst/>
                        </a:rPr>
                        <a:t>Less Stringent</a:t>
                      </a:r>
                      <a:endParaRPr lang="en-US" sz="1200" b="1" i="0" u="none" strike="noStrike" dirty="0">
                        <a:solidFill>
                          <a:srgbClr val="000000"/>
                        </a:solidFill>
                        <a:effectLst/>
                        <a:latin typeface="Calibri" panose="020F0502020204030204" pitchFamily="34" charset="0"/>
                      </a:endParaRPr>
                    </a:p>
                  </a:txBody>
                  <a:tcPr marL="6521" marR="6521" marT="6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154131"/>
                  </a:ext>
                </a:extLst>
              </a:tr>
              <a:tr h="162785">
                <a:tc>
                  <a:txBody>
                    <a:bodyPr/>
                    <a:lstStyle/>
                    <a:p>
                      <a:pPr algn="ctr" fontAlgn="ctr"/>
                      <a:r>
                        <a:rPr lang="en-US" sz="1200" b="0" i="0" u="none" strike="noStrike" dirty="0">
                          <a:solidFill>
                            <a:srgbClr val="000000"/>
                          </a:solidFill>
                          <a:effectLst/>
                          <a:latin typeface="+mj-lt"/>
                        </a:rPr>
                        <a:t>&gt; 1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Microwave and RF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Microwave / RF Receivers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919756"/>
                  </a:ext>
                </a:extLst>
              </a:tr>
              <a:tr h="316424">
                <a:tc>
                  <a:txBody>
                    <a:bodyPr/>
                    <a:lstStyle/>
                    <a:p>
                      <a:pPr algn="ctr" fontAlgn="ctr"/>
                      <a:r>
                        <a:rPr lang="en-US" sz="1200" b="0" i="0" u="none" strike="noStrike">
                          <a:solidFill>
                            <a:srgbClr val="000000"/>
                          </a:solidFill>
                          <a:effectLst/>
                          <a:latin typeface="+mj-lt"/>
                        </a:rPr>
                        <a:t>25 um - 1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Sub-mm wavelengths / Terahertz range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Heterodyne Receiver (SIS, HEB), TES bolometers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&lt;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903109"/>
                  </a:ext>
                </a:extLst>
              </a:tr>
              <a:tr h="316424">
                <a:tc>
                  <a:txBody>
                    <a:bodyPr/>
                    <a:lstStyle/>
                    <a:p>
                      <a:pPr algn="ctr" fontAlgn="ctr"/>
                      <a:r>
                        <a:rPr lang="en-US" sz="1200" b="0" i="0" u="none" strike="noStrike">
                          <a:solidFill>
                            <a:srgbClr val="000000"/>
                          </a:solidFill>
                          <a:effectLst/>
                          <a:latin typeface="+mj-lt"/>
                        </a:rPr>
                        <a:t>2.5 um - 25 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Mid-Infrared to Far-Infrared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0" i="0" u="none" strike="noStrike" dirty="0" err="1">
                          <a:solidFill>
                            <a:srgbClr val="000000"/>
                          </a:solidFill>
                          <a:effectLst/>
                          <a:latin typeface="+mj-lt"/>
                        </a:rPr>
                        <a:t>HgCdTe</a:t>
                      </a:r>
                      <a:r>
                        <a:rPr lang="fr-FR" sz="1200" b="0" i="0" u="none" strike="noStrike" dirty="0">
                          <a:solidFill>
                            <a:srgbClr val="000000"/>
                          </a:solidFill>
                          <a:effectLst/>
                          <a:latin typeface="+mj-lt"/>
                        </a:rPr>
                        <a:t>, TES, </a:t>
                      </a:r>
                      <a:r>
                        <a:rPr lang="fr-FR" sz="1200" b="0" i="0" u="none" strike="noStrike" dirty="0" err="1">
                          <a:solidFill>
                            <a:srgbClr val="000000"/>
                          </a:solidFill>
                          <a:effectLst/>
                          <a:latin typeface="+mj-lt"/>
                        </a:rPr>
                        <a:t>Ge:Ga</a:t>
                      </a:r>
                      <a:r>
                        <a:rPr lang="fr-FR" sz="1200" b="0" i="0" u="none" strike="noStrike" dirty="0">
                          <a:solidFill>
                            <a:srgbClr val="000000"/>
                          </a:solidFill>
                          <a:effectLst/>
                          <a:latin typeface="+mj-lt"/>
                        </a:rPr>
                        <a:t> </a:t>
                      </a:r>
                      <a:r>
                        <a:rPr lang="fr-FR" sz="1200" b="0" i="0" u="none" strike="noStrike" dirty="0" err="1">
                          <a:solidFill>
                            <a:srgbClr val="000000"/>
                          </a:solidFill>
                          <a:effectLst/>
                          <a:latin typeface="+mj-lt"/>
                        </a:rPr>
                        <a:t>Photoconductors</a:t>
                      </a:r>
                      <a:r>
                        <a:rPr lang="fr-FR" sz="120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&lt;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8838447"/>
                  </a:ext>
                </a:extLst>
              </a:tr>
              <a:tr h="316424">
                <a:tc>
                  <a:txBody>
                    <a:bodyPr/>
                    <a:lstStyle/>
                    <a:p>
                      <a:pPr algn="ctr" fontAlgn="ctr"/>
                      <a:r>
                        <a:rPr lang="en-US" sz="1200" b="0" i="0" u="none" strike="noStrike" dirty="0">
                          <a:solidFill>
                            <a:srgbClr val="000000"/>
                          </a:solidFill>
                          <a:effectLst/>
                          <a:latin typeface="+mj-lt"/>
                        </a:rPr>
                        <a:t>750 nm  - 2.5 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Near-Infrared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HgCdTe, InGaAs, InSb, STJ, TES, Si&lt;1100nm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149977"/>
                  </a:ext>
                </a:extLst>
              </a:tr>
              <a:tr h="316424">
                <a:tc>
                  <a:txBody>
                    <a:bodyPr/>
                    <a:lstStyle/>
                    <a:p>
                      <a:pPr algn="ctr" fontAlgn="ctr"/>
                      <a:r>
                        <a:rPr lang="en-US" sz="1200" b="0" i="0" u="none" strike="noStrike" dirty="0">
                          <a:solidFill>
                            <a:srgbClr val="000000"/>
                          </a:solidFill>
                          <a:effectLst/>
                          <a:latin typeface="+mj-lt"/>
                        </a:rPr>
                        <a:t>400 nm - 750 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Visible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200" b="0" i="0" u="none" strike="noStrike" dirty="0">
                          <a:solidFill>
                            <a:srgbClr val="000000"/>
                          </a:solidFill>
                          <a:effectLst/>
                          <a:latin typeface="+mj-lt"/>
                        </a:rPr>
                        <a:t>Si CCD, Si CMOS, photodiodes, STJ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4404464"/>
                  </a:ext>
                </a:extLst>
              </a:tr>
              <a:tr h="162785">
                <a:tc rowSpan="2">
                  <a:txBody>
                    <a:bodyPr/>
                    <a:lstStyle/>
                    <a:p>
                      <a:pPr algn="ctr" fontAlgn="ctr"/>
                      <a:r>
                        <a:rPr lang="en-US" sz="1200" b="0" i="0" u="none" strike="noStrike" dirty="0">
                          <a:solidFill>
                            <a:srgbClr val="000000"/>
                          </a:solidFill>
                          <a:effectLst/>
                          <a:latin typeface="+mj-lt"/>
                        </a:rPr>
                        <a:t>1 nm - 400 nm</a:t>
                      </a:r>
                    </a:p>
                    <a:p>
                      <a:pPr algn="ctr" fontAlgn="ctr"/>
                      <a:r>
                        <a:rPr lang="en-US" sz="120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1200" b="0" i="0" u="none" strike="noStrike" dirty="0">
                          <a:solidFill>
                            <a:srgbClr val="000000"/>
                          </a:solidFill>
                          <a:effectLst/>
                          <a:latin typeface="+mj-lt"/>
                        </a:rPr>
                        <a:t>Ultraviolet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GaN, MAMA,  Microchannel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6383328"/>
                  </a:ext>
                </a:extLst>
              </a:tr>
              <a:tr h="250429">
                <a:tc vMerge="1">
                  <a:txBody>
                    <a:bodyPr/>
                    <a:lstStyle/>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en-US" sz="1050" b="0" i="0" u="none" strike="noStrike" dirty="0">
                          <a:solidFill>
                            <a:srgbClr val="000000"/>
                          </a:solidFill>
                          <a:effectLst/>
                          <a:latin typeface="+mj-lt"/>
                        </a:rPr>
                        <a:t>Ultraviolet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mj-lt"/>
                        </a:rPr>
                        <a:t>EMCCD, CCD, CMOS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5467007"/>
                  </a:ext>
                </a:extLst>
              </a:tr>
              <a:tr h="316424">
                <a:tc rowSpan="3">
                  <a:txBody>
                    <a:bodyPr/>
                    <a:lstStyle/>
                    <a:p>
                      <a:pPr algn="ctr" fontAlgn="ctr"/>
                      <a:r>
                        <a:rPr lang="en-US" sz="1200" b="0" i="0" u="none" strike="noStrike" dirty="0">
                          <a:solidFill>
                            <a:srgbClr val="000000"/>
                          </a:solidFill>
                          <a:effectLst/>
                          <a:latin typeface="+mj-lt"/>
                        </a:rPr>
                        <a:t>1 pm - 1 nm</a:t>
                      </a:r>
                    </a:p>
                    <a:p>
                      <a:pPr algn="ctr" fontAlgn="ctr"/>
                      <a:r>
                        <a:rPr lang="en-US" sz="1200" b="0" i="0" u="none" strike="noStrike" dirty="0">
                          <a:solidFill>
                            <a:srgbClr val="000000"/>
                          </a:solidFill>
                          <a:effectLst/>
                          <a:latin typeface="+mj-lt"/>
                        </a:rPr>
                        <a:t> </a:t>
                      </a:r>
                    </a:p>
                    <a:p>
                      <a:pPr algn="ctr" fontAlgn="ctr"/>
                      <a:r>
                        <a:rPr lang="en-US" sz="120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200" b="0" i="0" u="none" strike="noStrike" dirty="0">
                          <a:solidFill>
                            <a:srgbClr val="000000"/>
                          </a:solidFill>
                          <a:effectLst/>
                          <a:latin typeface="+mj-lt"/>
                        </a:rPr>
                        <a:t>X-Ray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Gas-filled, Scintillation, Microchannel, </a:t>
                      </a:r>
                      <a:r>
                        <a:rPr lang="en-US" sz="1200" b="0" i="0" u="none" strike="noStrike" dirty="0" err="1">
                          <a:solidFill>
                            <a:srgbClr val="000000"/>
                          </a:solidFill>
                          <a:effectLst/>
                          <a:latin typeface="+mj-lt"/>
                        </a:rPr>
                        <a:t>CdZnTe</a:t>
                      </a:r>
                      <a:r>
                        <a:rPr lang="en-US" sz="120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084950"/>
                  </a:ext>
                </a:extLst>
              </a:tr>
              <a:tr h="250429">
                <a:tc vMerge="1">
                  <a:txBody>
                    <a:bodyPr/>
                    <a:lstStyle/>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en-US" sz="1050" b="0" i="0" u="none" strike="noStrike">
                          <a:solidFill>
                            <a:srgbClr val="000000"/>
                          </a:solidFill>
                          <a:effectLst/>
                          <a:latin typeface="+mj-lt"/>
                        </a:rPr>
                        <a:t>X-Ray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mj-lt"/>
                        </a:rPr>
                        <a:t>CCD, CMOS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477407"/>
                  </a:ext>
                </a:extLst>
              </a:tr>
              <a:tr h="250429">
                <a:tc vMerge="1">
                  <a:txBody>
                    <a:bodyPr/>
                    <a:lstStyle/>
                    <a:p>
                      <a:pPr algn="ctr" fontAlgn="ctr"/>
                      <a:r>
                        <a:rPr lang="en-US" sz="1050" b="0" i="0" u="none" strike="noStrike" dirty="0">
                          <a:solidFill>
                            <a:srgbClr val="000000"/>
                          </a:solidFill>
                          <a:effectLst/>
                          <a:latin typeface="+mj-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ctr"/>
                      <a:r>
                        <a:rPr lang="en-US" sz="1050" b="0" i="0" u="none" strike="noStrike" dirty="0">
                          <a:solidFill>
                            <a:srgbClr val="000000"/>
                          </a:solidFill>
                          <a:effectLst/>
                          <a:latin typeface="+mj-lt"/>
                        </a:rPr>
                        <a:t>X-Ray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mj-lt"/>
                        </a:rPr>
                        <a:t>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&lt;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 0.0005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&lt; ± 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790184"/>
                  </a:ext>
                </a:extLst>
              </a:tr>
              <a:tr h="316424">
                <a:tc>
                  <a:txBody>
                    <a:bodyPr/>
                    <a:lstStyle/>
                    <a:p>
                      <a:pPr algn="ctr" fontAlgn="ctr"/>
                      <a:r>
                        <a:rPr lang="en-US" sz="1200" b="0" i="0" u="none" strike="noStrike">
                          <a:solidFill>
                            <a:srgbClr val="000000"/>
                          </a:solidFill>
                          <a:effectLst/>
                          <a:latin typeface="+mj-lt"/>
                        </a:rPr>
                        <a:t>&lt; 10</a:t>
                      </a:r>
                      <a:r>
                        <a:rPr lang="en-US" sz="1200" b="0" i="0" u="none" strike="noStrike" baseline="30000">
                          <a:solidFill>
                            <a:srgbClr val="000000"/>
                          </a:solidFill>
                          <a:effectLst/>
                          <a:latin typeface="+mj-lt"/>
                        </a:rPr>
                        <a:t>-12</a:t>
                      </a:r>
                      <a:r>
                        <a:rPr lang="en-US" sz="1200" b="0" i="0" u="none" strike="noStrike">
                          <a:solidFill>
                            <a:srgbClr val="000000"/>
                          </a:solidFill>
                          <a:effectLst/>
                          <a:latin typeface="+mj-lt"/>
                        </a:rPr>
                        <a:t> 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Gamma Ray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CMOS, Scintillator, </a:t>
                      </a:r>
                      <a:r>
                        <a:rPr lang="en-US" sz="1200" b="0" i="0" u="none" strike="noStrike" dirty="0" err="1">
                          <a:solidFill>
                            <a:srgbClr val="000000"/>
                          </a:solidFill>
                          <a:effectLst/>
                          <a:latin typeface="+mj-lt"/>
                        </a:rPr>
                        <a:t>CsI</a:t>
                      </a:r>
                      <a:r>
                        <a:rPr lang="en-US" sz="1200" b="0" i="0" u="none" strike="noStrike" dirty="0">
                          <a:solidFill>
                            <a:srgbClr val="000000"/>
                          </a:solidFill>
                          <a:effectLst/>
                          <a:latin typeface="+mj-lt"/>
                        </a:rPr>
                        <a:t>, </a:t>
                      </a:r>
                      <a:r>
                        <a:rPr lang="en-US" sz="1200" b="0" i="0" u="none" strike="noStrike" dirty="0" err="1">
                          <a:solidFill>
                            <a:srgbClr val="000000"/>
                          </a:solidFill>
                          <a:effectLst/>
                          <a:latin typeface="+mj-lt"/>
                        </a:rPr>
                        <a:t>SiPM</a:t>
                      </a:r>
                      <a:r>
                        <a:rPr lang="en-US" sz="1200" b="0" i="0" u="none" strike="noStrike" dirty="0">
                          <a:solidFill>
                            <a:srgbClr val="000000"/>
                          </a:solidFill>
                          <a:effectLst/>
                          <a:latin typeface="+mj-lt"/>
                        </a:rPr>
                        <a:t>, CCD, Strip Detectors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j-lt"/>
                        </a:rPr>
                        <a:t>± 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effectLst/>
                          <a:latin typeface="+mj-lt"/>
                        </a:rPr>
                        <a: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0674153"/>
                  </a:ext>
                </a:extLst>
              </a:tr>
            </a:tbl>
          </a:graphicData>
        </a:graphic>
      </p:graphicFrame>
    </p:spTree>
    <p:extLst>
      <p:ext uri="{BB962C8B-B14F-4D97-AF65-F5344CB8AC3E}">
        <p14:creationId xmlns:p14="http://schemas.microsoft.com/office/powerpoint/2010/main" val="5732164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Waste Heat Dissipations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eaLnBrk="1" hangingPunct="1">
              <a:lnSpc>
                <a:spcPct val="110000"/>
              </a:lnSpc>
              <a:spcBef>
                <a:spcPts val="0"/>
              </a:spcBef>
              <a:buFont typeface="Arial" pitchFamily="34" charset="0"/>
              <a:buChar char="•"/>
              <a:defRPr/>
            </a:pPr>
            <a:r>
              <a:rPr lang="en-US" sz="2200" u="sng" dirty="0">
                <a:latin typeface="Calibri" pitchFamily="34" charset="0"/>
              </a:rPr>
              <a:t>Component Waste Heat</a:t>
            </a:r>
          </a:p>
          <a:p>
            <a:pPr marL="339725" lvl="1" indent="-174625">
              <a:lnSpc>
                <a:spcPct val="110000"/>
              </a:lnSpc>
              <a:spcBef>
                <a:spcPts val="0"/>
              </a:spcBef>
              <a:buFont typeface="Arial" pitchFamily="34" charset="0"/>
              <a:buChar char="•"/>
              <a:defRPr/>
            </a:pPr>
            <a:r>
              <a:rPr lang="en-US" sz="1800" i="1" dirty="0">
                <a:latin typeface="Calibri" pitchFamily="34" charset="0"/>
              </a:rPr>
              <a:t>Uncertainty in heat dissipation is by far the largest contributor to temperature uncertainty</a:t>
            </a:r>
          </a:p>
          <a:p>
            <a:pPr marL="339725" lvl="1" indent="-174625">
              <a:lnSpc>
                <a:spcPct val="110000"/>
              </a:lnSpc>
              <a:spcBef>
                <a:spcPts val="0"/>
              </a:spcBef>
              <a:buFont typeface="Arial" pitchFamily="34" charset="0"/>
              <a:buChar char="•"/>
              <a:defRPr/>
            </a:pPr>
            <a:r>
              <a:rPr lang="en-US" sz="1800" i="1" dirty="0">
                <a:latin typeface="Calibri" pitchFamily="34" charset="0"/>
              </a:rPr>
              <a:t>Typical to get Current Best Estimate values (CBE) and use these for cold cases (minimum dissipation)</a:t>
            </a:r>
          </a:p>
          <a:p>
            <a:pPr marL="339725" lvl="1" indent="-174625">
              <a:lnSpc>
                <a:spcPct val="110000"/>
              </a:lnSpc>
              <a:spcBef>
                <a:spcPts val="0"/>
              </a:spcBef>
              <a:buFont typeface="Arial" pitchFamily="34" charset="0"/>
              <a:buChar char="•"/>
              <a:defRPr/>
            </a:pPr>
            <a:r>
              <a:rPr lang="en-US" sz="1800" i="1" dirty="0">
                <a:latin typeface="Calibri" pitchFamily="34" charset="0"/>
              </a:rPr>
              <a:t>If no Allocation or Maximum Expected Value (MEV) is available, an uncertainty of 30% is often applied and used for Hot Cases</a:t>
            </a:r>
          </a:p>
          <a:p>
            <a:pPr marL="339725" lvl="1" indent="-174625">
              <a:lnSpc>
                <a:spcPct val="110000"/>
              </a:lnSpc>
              <a:spcBef>
                <a:spcPts val="0"/>
              </a:spcBef>
              <a:buFont typeface="Arial" pitchFamily="34" charset="0"/>
              <a:buChar char="•"/>
              <a:defRPr/>
            </a:pPr>
            <a:r>
              <a:rPr lang="en-US" sz="1800" i="1" dirty="0">
                <a:latin typeface="Calibri" pitchFamily="34" charset="0"/>
              </a:rPr>
              <a:t>In the case of an active cooler (</a:t>
            </a:r>
            <a:r>
              <a:rPr lang="en-US" sz="1800" i="1" dirty="0" err="1">
                <a:latin typeface="Calibri" pitchFamily="34" charset="0"/>
              </a:rPr>
              <a:t>ThermoElectric</a:t>
            </a:r>
            <a:r>
              <a:rPr lang="en-US" sz="1800" i="1" dirty="0">
                <a:latin typeface="Calibri" pitchFamily="34" charset="0"/>
              </a:rPr>
              <a:t>, </a:t>
            </a:r>
            <a:r>
              <a:rPr lang="en-US" sz="1800" i="1" dirty="0" err="1">
                <a:latin typeface="Calibri" pitchFamily="34" charset="0"/>
              </a:rPr>
              <a:t>CryoCooler</a:t>
            </a:r>
            <a:r>
              <a:rPr lang="en-US" sz="1800" i="1" dirty="0">
                <a:latin typeface="Calibri" pitchFamily="34" charset="0"/>
              </a:rPr>
              <a:t>), the dissipation often depends on the heat removed and can be estimated from device performance curves based on the Cold Tip Temperature, Heat Lift, Reject Temperature, and Input Power</a:t>
            </a:r>
          </a:p>
          <a:p>
            <a:pPr marL="339725" lvl="1" indent="-174625">
              <a:lnSpc>
                <a:spcPct val="110000"/>
              </a:lnSpc>
              <a:spcBef>
                <a:spcPts val="0"/>
              </a:spcBef>
              <a:buFont typeface="Arial" pitchFamily="34" charset="0"/>
              <a:buChar char="•"/>
              <a:defRPr/>
            </a:pPr>
            <a:r>
              <a:rPr lang="en-US" sz="1800" i="1" dirty="0">
                <a:latin typeface="Calibri" pitchFamily="34" charset="0"/>
              </a:rPr>
              <a:t>Most components have a relatively constant dissipation, with some notable exceptions:</a:t>
            </a:r>
          </a:p>
          <a:p>
            <a:pPr marL="509588" lvl="2" indent="-163513">
              <a:lnSpc>
                <a:spcPct val="110000"/>
              </a:lnSpc>
              <a:spcBef>
                <a:spcPts val="0"/>
              </a:spcBef>
              <a:buFont typeface="Calibri" panose="020F0502020204030204" pitchFamily="34" charset="0"/>
              <a:buChar char="-"/>
              <a:defRPr/>
            </a:pPr>
            <a:r>
              <a:rPr lang="en-US" sz="1600" i="1" dirty="0">
                <a:latin typeface="Calibri" pitchFamily="34" charset="0"/>
              </a:rPr>
              <a:t>Transponders have Receive and Transmit modes</a:t>
            </a:r>
          </a:p>
          <a:p>
            <a:pPr marL="509588" lvl="2" indent="-163513">
              <a:lnSpc>
                <a:spcPct val="110000"/>
              </a:lnSpc>
              <a:spcBef>
                <a:spcPts val="0"/>
              </a:spcBef>
              <a:buFont typeface="Calibri" panose="020F0502020204030204" pitchFamily="34" charset="0"/>
              <a:buChar char="-"/>
              <a:defRPr/>
            </a:pPr>
            <a:r>
              <a:rPr lang="en-US" sz="1600" i="1" dirty="0">
                <a:latin typeface="Calibri" pitchFamily="34" charset="0"/>
              </a:rPr>
              <a:t>Batteries only dissipate waste heat when there is a load (i.e. during eclipse)</a:t>
            </a:r>
          </a:p>
          <a:p>
            <a:pPr marL="509588" lvl="2" indent="-163513">
              <a:lnSpc>
                <a:spcPct val="110000"/>
              </a:lnSpc>
              <a:spcBef>
                <a:spcPts val="0"/>
              </a:spcBef>
              <a:buFont typeface="Calibri" panose="020F0502020204030204" pitchFamily="34" charset="0"/>
              <a:buChar char="-"/>
              <a:defRPr/>
            </a:pPr>
            <a:r>
              <a:rPr lang="en-US" sz="1600" i="1" dirty="0">
                <a:latin typeface="Calibri" pitchFamily="34" charset="0"/>
              </a:rPr>
              <a:t>Reaction Wheels dissipate less in an idle mode than when spun up to slew the spacecraft</a:t>
            </a:r>
          </a:p>
          <a:p>
            <a:pPr marL="339725" lvl="1" indent="-174625">
              <a:lnSpc>
                <a:spcPct val="110000"/>
              </a:lnSpc>
              <a:spcBef>
                <a:spcPts val="0"/>
              </a:spcBef>
              <a:buFont typeface="Arial" pitchFamily="34" charset="0"/>
              <a:buChar char="•"/>
              <a:defRPr/>
            </a:pPr>
            <a:r>
              <a:rPr lang="en-US" sz="1800" i="1" dirty="0">
                <a:latin typeface="Calibri" pitchFamily="34" charset="0"/>
              </a:rPr>
              <a:t>Some component types work together and may have co-location requirements</a:t>
            </a:r>
          </a:p>
          <a:p>
            <a:pPr marL="509588" lvl="2" indent="-163513">
              <a:lnSpc>
                <a:spcPct val="110000"/>
              </a:lnSpc>
              <a:spcBef>
                <a:spcPts val="0"/>
              </a:spcBef>
              <a:buFont typeface="Calibri" panose="020F0502020204030204" pitchFamily="34" charset="0"/>
              <a:buChar char="-"/>
              <a:defRPr/>
            </a:pPr>
            <a:r>
              <a:rPr lang="en-US" sz="1500" i="1" dirty="0">
                <a:latin typeface="Calibri" pitchFamily="34" charset="0"/>
              </a:rPr>
              <a:t>Ka band Transmitter and Travelling Wave Tube Amplifiers (TWTA) and Electrical Power Conditioner (EPC)</a:t>
            </a:r>
          </a:p>
          <a:p>
            <a:pPr marL="509588" lvl="2" indent="-163513">
              <a:lnSpc>
                <a:spcPct val="110000"/>
              </a:lnSpc>
              <a:spcBef>
                <a:spcPts val="0"/>
              </a:spcBef>
              <a:buFont typeface="Calibri" panose="020F0502020204030204" pitchFamily="34" charset="0"/>
              <a:buChar char="-"/>
              <a:defRPr/>
            </a:pPr>
            <a:r>
              <a:rPr lang="en-US" sz="1600" i="1" dirty="0">
                <a:latin typeface="Calibri" pitchFamily="34" charset="0"/>
              </a:rPr>
              <a:t>Star Trackers and Inertial Reference Units (often co-located on an optical bench with stability </a:t>
            </a:r>
            <a:r>
              <a:rPr lang="en-US" sz="1600" i="1" dirty="0" err="1">
                <a:latin typeface="Calibri" pitchFamily="34" charset="0"/>
              </a:rPr>
              <a:t>rqmts</a:t>
            </a:r>
            <a:r>
              <a:rPr lang="en-US" sz="1600" i="1" dirty="0">
                <a:latin typeface="Calibri" pitchFamily="34" charset="0"/>
              </a:rPr>
              <a:t>)</a:t>
            </a:r>
          </a:p>
          <a:p>
            <a:pPr marL="509588" lvl="2" indent="-163513">
              <a:lnSpc>
                <a:spcPct val="110000"/>
              </a:lnSpc>
              <a:spcBef>
                <a:spcPts val="0"/>
              </a:spcBef>
              <a:buFont typeface="Calibri" panose="020F0502020204030204" pitchFamily="34" charset="0"/>
              <a:buChar char="-"/>
              <a:defRPr/>
            </a:pPr>
            <a:r>
              <a:rPr lang="en-US" sz="1600" i="1" dirty="0">
                <a:latin typeface="Calibri" pitchFamily="34" charset="0"/>
              </a:rPr>
              <a:t>Magnetic Torque Bars may be used along with a Three Axis Magnetometer</a:t>
            </a:r>
          </a:p>
          <a:p>
            <a:pPr marL="509588" lvl="2" indent="-163513">
              <a:lnSpc>
                <a:spcPct val="110000"/>
              </a:lnSpc>
              <a:spcBef>
                <a:spcPts val="0"/>
              </a:spcBef>
              <a:buFont typeface="Calibri" panose="020F0502020204030204" pitchFamily="34" charset="0"/>
              <a:buChar char="-"/>
              <a:defRPr/>
            </a:pPr>
            <a:endParaRPr lang="en-US" sz="1600" i="1" dirty="0">
              <a:latin typeface="Calibri" pitchFamily="34" charset="0"/>
            </a:endParaRPr>
          </a:p>
          <a:p>
            <a:pPr marL="509588" lvl="2" indent="-163513">
              <a:lnSpc>
                <a:spcPct val="110000"/>
              </a:lnSpc>
              <a:spcBef>
                <a:spcPts val="0"/>
              </a:spcBef>
              <a:buFont typeface="Calibri" panose="020F0502020204030204" pitchFamily="34" charset="0"/>
              <a:buChar char="-"/>
              <a:defRPr/>
            </a:pPr>
            <a:endParaRPr lang="en-US" sz="16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83</a:t>
            </a:fld>
            <a:endParaRPr lang="en-US" altLang="en-US" sz="1200" dirty="0"/>
          </a:p>
        </p:txBody>
      </p:sp>
    </p:spTree>
    <p:extLst>
      <p:ext uri="{BB962C8B-B14F-4D97-AF65-F5344CB8AC3E}">
        <p14:creationId xmlns:p14="http://schemas.microsoft.com/office/powerpoint/2010/main" val="4197770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Common Spacecraft Waste Heat Dissipations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47550"/>
            <a:ext cx="8991600" cy="5486400"/>
          </a:xfrm>
        </p:spPr>
        <p:txBody>
          <a:bodyPr>
            <a:normAutofit/>
          </a:bodyPr>
          <a:lstStyle/>
          <a:p>
            <a:pPr marL="174625" indent="-174625" eaLnBrk="1" hangingPunct="1">
              <a:lnSpc>
                <a:spcPct val="110000"/>
              </a:lnSpc>
              <a:spcBef>
                <a:spcPts val="0"/>
              </a:spcBef>
              <a:buFont typeface="Arial" pitchFamily="34" charset="0"/>
              <a:buChar char="•"/>
              <a:defRPr/>
            </a:pPr>
            <a:r>
              <a:rPr lang="en-US" sz="2000" dirty="0">
                <a:latin typeface="Calibri" pitchFamily="34" charset="0"/>
              </a:rPr>
              <a:t>Many spacecraft have common hardware architectures</a:t>
            </a:r>
          </a:p>
          <a:p>
            <a:pPr marL="174625" indent="-174625" eaLnBrk="1" hangingPunct="1">
              <a:lnSpc>
                <a:spcPct val="110000"/>
              </a:lnSpc>
              <a:spcBef>
                <a:spcPts val="0"/>
              </a:spcBef>
              <a:buFont typeface="Arial" pitchFamily="34" charset="0"/>
              <a:buChar char="•"/>
              <a:defRPr/>
            </a:pPr>
            <a:r>
              <a:rPr lang="en-US" sz="2000" dirty="0">
                <a:latin typeface="Calibri" pitchFamily="34" charset="0"/>
              </a:rPr>
              <a:t>However, the power dissipations tend to be very mission specific</a:t>
            </a:r>
          </a:p>
          <a:p>
            <a:pPr marL="288925" lvl="1" indent="-115888">
              <a:lnSpc>
                <a:spcPct val="110000"/>
              </a:lnSpc>
              <a:spcBef>
                <a:spcPts val="0"/>
              </a:spcBef>
              <a:buFont typeface="Arial" pitchFamily="34" charset="0"/>
              <a:buChar char="•"/>
              <a:defRPr/>
            </a:pPr>
            <a:r>
              <a:rPr lang="en-US" sz="1600" dirty="0">
                <a:latin typeface="Calibri" pitchFamily="34" charset="0"/>
              </a:rPr>
              <a:t>Transponder power depends on distance to receiving asset (Ground Station, TDRS, DSN) as well as data rates and volumes</a:t>
            </a:r>
          </a:p>
          <a:p>
            <a:pPr marL="288925" lvl="1" indent="-115888">
              <a:lnSpc>
                <a:spcPct val="110000"/>
              </a:lnSpc>
              <a:spcBef>
                <a:spcPts val="0"/>
              </a:spcBef>
              <a:buFont typeface="Arial" pitchFamily="34" charset="0"/>
              <a:buChar char="•"/>
              <a:defRPr/>
            </a:pPr>
            <a:r>
              <a:rPr lang="en-US" sz="1600" dirty="0">
                <a:latin typeface="Calibri" pitchFamily="34" charset="0"/>
              </a:rPr>
              <a:t>Reaction Wheels depend on the mass of the spacecraft to slew and the rates required</a:t>
            </a:r>
          </a:p>
          <a:p>
            <a:pPr marL="288925" lvl="1" indent="-115888">
              <a:lnSpc>
                <a:spcPct val="110000"/>
              </a:lnSpc>
              <a:spcBef>
                <a:spcPts val="0"/>
              </a:spcBef>
              <a:buFont typeface="Arial" pitchFamily="34" charset="0"/>
              <a:buChar char="•"/>
              <a:defRPr/>
            </a:pPr>
            <a:r>
              <a:rPr lang="en-US" sz="1600" dirty="0">
                <a:latin typeface="Calibri" pitchFamily="34" charset="0"/>
              </a:rPr>
              <a:t>Batteries and Power Control Units depend on the loads of the attached avionics units</a:t>
            </a:r>
          </a:p>
          <a:p>
            <a:pPr marL="288925" lvl="1" indent="-115888">
              <a:lnSpc>
                <a:spcPct val="110000"/>
              </a:lnSpc>
              <a:spcBef>
                <a:spcPts val="0"/>
              </a:spcBef>
              <a:buFont typeface="Arial" pitchFamily="34" charset="0"/>
              <a:buChar char="•"/>
              <a:defRPr/>
            </a:pPr>
            <a:r>
              <a:rPr lang="en-US" sz="1600" dirty="0">
                <a:latin typeface="Calibri" pitchFamily="34" charset="0"/>
              </a:rPr>
              <a:t>Command and Data Handling Units depend on the amount of processing needed</a:t>
            </a:r>
          </a:p>
          <a:p>
            <a:pPr marL="174625" indent="-174625">
              <a:lnSpc>
                <a:spcPct val="110000"/>
              </a:lnSpc>
              <a:spcBef>
                <a:spcPts val="0"/>
              </a:spcBef>
              <a:buFont typeface="Arial" pitchFamily="34" charset="0"/>
              <a:buChar char="•"/>
              <a:defRPr/>
            </a:pPr>
            <a:r>
              <a:rPr lang="en-US" sz="1800" dirty="0">
                <a:latin typeface="Calibri" pitchFamily="34" charset="0"/>
              </a:rPr>
              <a:t>That said, below is a list of common spacecraft avionics to consider, even if the power dissipations cannot be estimated without further inputs</a:t>
            </a:r>
          </a:p>
          <a:p>
            <a:pPr marL="288925" lvl="1" indent="-115888">
              <a:lnSpc>
                <a:spcPct val="110000"/>
              </a:lnSpc>
              <a:spcBef>
                <a:spcPts val="0"/>
              </a:spcBef>
              <a:buFont typeface="Arial" pitchFamily="34" charset="0"/>
              <a:buChar char="•"/>
              <a:defRPr/>
            </a:pPr>
            <a:r>
              <a:rPr lang="en-US" sz="1600" dirty="0">
                <a:latin typeface="Calibri" pitchFamily="34" charset="0"/>
              </a:rPr>
              <a:t>Avionics: Command and Data Handling (CDH), Solid State Recorder (SSR), Deployment Safety Inhibits</a:t>
            </a:r>
          </a:p>
          <a:p>
            <a:pPr marL="288925" lvl="1" indent="-115888">
              <a:lnSpc>
                <a:spcPct val="110000"/>
              </a:lnSpc>
              <a:spcBef>
                <a:spcPts val="0"/>
              </a:spcBef>
              <a:buFont typeface="Arial" pitchFamily="34" charset="0"/>
              <a:buChar char="•"/>
              <a:defRPr/>
            </a:pPr>
            <a:r>
              <a:rPr lang="en-US" sz="1600" dirty="0">
                <a:latin typeface="Calibri" pitchFamily="34" charset="0"/>
              </a:rPr>
              <a:t>Mechanisms: Mechanism/Gimbal Control Electronics (MCE/GCE), Actuators</a:t>
            </a:r>
          </a:p>
          <a:p>
            <a:pPr marL="288925" lvl="1" indent="-115888">
              <a:lnSpc>
                <a:spcPct val="110000"/>
              </a:lnSpc>
              <a:spcBef>
                <a:spcPts val="0"/>
              </a:spcBef>
              <a:buFont typeface="Arial" pitchFamily="34" charset="0"/>
              <a:buChar char="•"/>
              <a:defRPr/>
            </a:pPr>
            <a:r>
              <a:rPr lang="en-US" sz="1600" dirty="0">
                <a:latin typeface="Calibri" pitchFamily="34" charset="0"/>
              </a:rPr>
              <a:t>ACS/GNC: Reaction Wheel Assemblies (RWA), Wheel Drive Electronics (WDE), Inertial Reference/ Measurement Unit (IRU/IMU), Star Tracker (may include separate Camera Head and Data Processing Unit), Three Axis Magnetometer* (TAM), Magnetic Torquer Bar (MTB)*, GPS Receiver*</a:t>
            </a:r>
          </a:p>
          <a:p>
            <a:pPr marL="288925" lvl="1" indent="-115888">
              <a:lnSpc>
                <a:spcPct val="110000"/>
              </a:lnSpc>
              <a:spcBef>
                <a:spcPts val="0"/>
              </a:spcBef>
              <a:buFont typeface="Arial" pitchFamily="34" charset="0"/>
              <a:buChar char="•"/>
              <a:defRPr/>
            </a:pPr>
            <a:r>
              <a:rPr lang="en-US" sz="1600" dirty="0">
                <a:latin typeface="Calibri" pitchFamily="34" charset="0"/>
              </a:rPr>
              <a:t>Communications: Transponder (Transmitter/Receiver) [Ka, K, S, X bands], Traveling Wave Tube Amplifiers (TWTA), Electrical Power Conditioner (EPC)</a:t>
            </a:r>
          </a:p>
          <a:p>
            <a:pPr marL="288925" lvl="1" indent="-115888">
              <a:lnSpc>
                <a:spcPct val="110000"/>
              </a:lnSpc>
              <a:spcBef>
                <a:spcPts val="0"/>
              </a:spcBef>
              <a:buFont typeface="Arial" pitchFamily="34" charset="0"/>
              <a:buChar char="•"/>
              <a:defRPr/>
            </a:pPr>
            <a:r>
              <a:rPr lang="en-US" sz="1600" dirty="0">
                <a:latin typeface="Calibri" pitchFamily="34" charset="0"/>
              </a:rPr>
              <a:t>Power: Battery, Power Switching Electronics (PSE), Power Distribution/Conditioning Unit (PDU/PCU)</a:t>
            </a:r>
          </a:p>
          <a:p>
            <a:pPr marL="288925" lvl="1" indent="-115888">
              <a:lnSpc>
                <a:spcPct val="110000"/>
              </a:lnSpc>
              <a:spcBef>
                <a:spcPts val="0"/>
              </a:spcBef>
              <a:buFont typeface="Arial" pitchFamily="34" charset="0"/>
              <a:buChar char="•"/>
              <a:defRPr/>
            </a:pPr>
            <a:r>
              <a:rPr lang="en-US" sz="1600" dirty="0">
                <a:latin typeface="Calibri" pitchFamily="34" charset="0"/>
              </a:rPr>
              <a:t>Propulsion: Pressure Transducers, </a:t>
            </a:r>
            <a:r>
              <a:rPr lang="en-US" sz="1600" dirty="0" err="1">
                <a:latin typeface="Calibri" pitchFamily="34" charset="0"/>
              </a:rPr>
              <a:t>Catbed</a:t>
            </a:r>
            <a:r>
              <a:rPr lang="en-US" sz="1600" dirty="0">
                <a:latin typeface="Calibri" pitchFamily="34" charset="0"/>
              </a:rPr>
              <a:t> Heaters, Latch Valves</a:t>
            </a:r>
          </a:p>
          <a:p>
            <a:pPr marL="288925" lvl="1" indent="-115888">
              <a:lnSpc>
                <a:spcPct val="110000"/>
              </a:lnSpc>
              <a:spcBef>
                <a:spcPts val="0"/>
              </a:spcBef>
              <a:buFont typeface="Arial" pitchFamily="34" charset="0"/>
              <a:buChar char="•"/>
              <a:defRPr/>
            </a:pPr>
            <a:r>
              <a:rPr lang="en-US" sz="1600" dirty="0">
                <a:latin typeface="Calibri" pitchFamily="34" charset="0"/>
              </a:rPr>
              <a:t>Instruments: Main/Instrument Electronics Box (MEB/IEB), Cryocooler Electronics (CCE)</a:t>
            </a:r>
          </a:p>
          <a:p>
            <a:pPr marL="174625" indent="-174625">
              <a:lnSpc>
                <a:spcPct val="110000"/>
              </a:lnSpc>
              <a:spcBef>
                <a:spcPts val="0"/>
              </a:spcBef>
              <a:buFont typeface="Arial" pitchFamily="34" charset="0"/>
              <a:buChar char="•"/>
              <a:defRPr/>
            </a:pPr>
            <a:endParaRPr lang="en-US" sz="1800" dirty="0">
              <a:latin typeface="Calibri" pitchFamily="34" charset="0"/>
            </a:endParaRPr>
          </a:p>
          <a:p>
            <a:pPr marL="509588" lvl="2" indent="-163513">
              <a:lnSpc>
                <a:spcPct val="110000"/>
              </a:lnSpc>
              <a:spcBef>
                <a:spcPts val="0"/>
              </a:spcBef>
              <a:buFont typeface="Calibri" panose="020F0502020204030204" pitchFamily="34" charset="0"/>
              <a:buChar char="-"/>
              <a:defRPr/>
            </a:pPr>
            <a:endParaRPr lang="en-US" sz="1400" i="1" dirty="0">
              <a:latin typeface="Calibri" pitchFamily="34" charset="0"/>
            </a:endParaRPr>
          </a:p>
          <a:p>
            <a:pPr marL="509588" lvl="2" indent="-163513">
              <a:lnSpc>
                <a:spcPct val="110000"/>
              </a:lnSpc>
              <a:spcBef>
                <a:spcPts val="0"/>
              </a:spcBef>
              <a:buFont typeface="Calibri" panose="020F0502020204030204" pitchFamily="34" charset="0"/>
              <a:buChar char="-"/>
              <a:defRPr/>
            </a:pPr>
            <a:endParaRPr lang="en-US" sz="14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84</a:t>
            </a:fld>
            <a:endParaRPr lang="en-US" altLang="en-US" sz="1200" dirty="0"/>
          </a:p>
        </p:txBody>
      </p:sp>
      <p:sp>
        <p:nvSpPr>
          <p:cNvPr id="2" name="TextBox 1">
            <a:extLst>
              <a:ext uri="{FF2B5EF4-FFF2-40B4-BE49-F238E27FC236}">
                <a16:creationId xmlns:a16="http://schemas.microsoft.com/office/drawing/2014/main" id="{A70380CD-AFA1-4471-837D-01DBBA3D6AFF}"/>
              </a:ext>
            </a:extLst>
          </p:cNvPr>
          <p:cNvSpPr txBox="1"/>
          <p:nvPr/>
        </p:nvSpPr>
        <p:spPr>
          <a:xfrm>
            <a:off x="8229601" y="5877580"/>
            <a:ext cx="914399" cy="523220"/>
          </a:xfrm>
          <a:prstGeom prst="rect">
            <a:avLst/>
          </a:prstGeom>
          <a:noFill/>
        </p:spPr>
        <p:txBody>
          <a:bodyPr wrap="square" rtlCol="0">
            <a:spAutoFit/>
          </a:bodyPr>
          <a:lstStyle/>
          <a:p>
            <a:pPr algn="ctr"/>
            <a:r>
              <a:rPr lang="en-US" sz="1400" i="1" dirty="0">
                <a:solidFill>
                  <a:srgbClr val="0B3D91"/>
                </a:solidFill>
              </a:rPr>
              <a:t>* Earth Orbiting</a:t>
            </a:r>
          </a:p>
        </p:txBody>
      </p:sp>
    </p:spTree>
    <p:extLst>
      <p:ext uri="{BB962C8B-B14F-4D97-AF65-F5344CB8AC3E}">
        <p14:creationId xmlns:p14="http://schemas.microsoft.com/office/powerpoint/2010/main" val="23856801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Physical Layout (CAD)</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76200" y="1066800"/>
            <a:ext cx="9067800" cy="5486400"/>
          </a:xfrm>
        </p:spPr>
        <p:txBody>
          <a:bodyPr>
            <a:normAutofit lnSpcReduction="10000"/>
          </a:bodyPr>
          <a:lstStyle/>
          <a:p>
            <a:pPr marL="174625" indent="-174625" eaLnBrk="1" hangingPunct="1">
              <a:lnSpc>
                <a:spcPct val="110000"/>
              </a:lnSpc>
              <a:spcBef>
                <a:spcPts val="0"/>
              </a:spcBef>
              <a:buFont typeface="Arial" pitchFamily="34" charset="0"/>
              <a:buChar char="•"/>
              <a:defRPr/>
            </a:pPr>
            <a:r>
              <a:rPr lang="en-US" sz="2200" u="sng" dirty="0">
                <a:latin typeface="Calibri" pitchFamily="34" charset="0"/>
              </a:rPr>
              <a:t>Physical Layout of Components</a:t>
            </a:r>
          </a:p>
          <a:p>
            <a:pPr marL="339725" lvl="1" indent="-165100">
              <a:lnSpc>
                <a:spcPct val="110000"/>
              </a:lnSpc>
              <a:spcBef>
                <a:spcPts val="0"/>
              </a:spcBef>
              <a:buFont typeface="Arial" pitchFamily="34" charset="0"/>
              <a:buChar char="•"/>
              <a:defRPr/>
            </a:pPr>
            <a:r>
              <a:rPr lang="en-US" sz="1900" i="1" dirty="0">
                <a:latin typeface="Calibri" pitchFamily="34" charset="0"/>
              </a:rPr>
              <a:t>The Mechanical Engineer is most often responsible for packaging all the components necessary for an instrument or spacecraft</a:t>
            </a:r>
          </a:p>
          <a:p>
            <a:pPr marL="339725" lvl="1" indent="-165100">
              <a:lnSpc>
                <a:spcPct val="110000"/>
              </a:lnSpc>
              <a:spcBef>
                <a:spcPts val="0"/>
              </a:spcBef>
              <a:buFont typeface="Arial" pitchFamily="34" charset="0"/>
              <a:buChar char="•"/>
              <a:defRPr/>
            </a:pPr>
            <a:r>
              <a:rPr lang="en-US" sz="1900" i="1" dirty="0">
                <a:latin typeface="Calibri" pitchFamily="34" charset="0"/>
              </a:rPr>
              <a:t>Thermal should provide inputs as to location preferences (e.g. high dissipation box near to radiator, isolated battery with its own dedicated thermal control system)</a:t>
            </a:r>
          </a:p>
          <a:p>
            <a:pPr marL="339725" lvl="1" indent="-165100">
              <a:lnSpc>
                <a:spcPct val="110000"/>
              </a:lnSpc>
              <a:spcBef>
                <a:spcPts val="0"/>
              </a:spcBef>
              <a:buFont typeface="Arial" pitchFamily="34" charset="0"/>
              <a:buChar char="•"/>
              <a:defRPr/>
            </a:pPr>
            <a:r>
              <a:rPr lang="en-US" sz="1900" i="1" dirty="0">
                <a:latin typeface="Calibri" pitchFamily="34" charset="0"/>
              </a:rPr>
              <a:t>However, Thermal Engineers should realize other constraints on packaging</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Launch orientation and Aligning center of mass with Launch vector</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Center of Gravity location for Attitude Control System</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Fairing volume constraints</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Harness routing space allocations</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Optical/RF layouts (often beyond the Mechanical Engineer’s purview to change)</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Proximity requirements between detectors and readout electronics</a:t>
            </a:r>
          </a:p>
          <a:p>
            <a:pPr marL="514350" lvl="2" indent="-174625">
              <a:lnSpc>
                <a:spcPct val="110000"/>
              </a:lnSpc>
              <a:spcBef>
                <a:spcPts val="0"/>
              </a:spcBef>
              <a:buFont typeface="Calibri" panose="020F0502020204030204" pitchFamily="34" charset="0"/>
              <a:buChar char="-"/>
              <a:defRPr/>
            </a:pPr>
            <a:r>
              <a:rPr lang="en-US" dirty="0">
                <a:latin typeface="Calibri" pitchFamily="34" charset="0"/>
              </a:rPr>
              <a:t>Clear Field of View constraints or locations reserved for deployable components</a:t>
            </a:r>
          </a:p>
          <a:p>
            <a:pPr marL="174625" indent="-174625">
              <a:lnSpc>
                <a:spcPct val="110000"/>
              </a:lnSpc>
              <a:spcBef>
                <a:spcPts val="0"/>
              </a:spcBef>
              <a:buFont typeface="Arial" pitchFamily="34" charset="0"/>
              <a:buChar char="•"/>
              <a:defRPr/>
            </a:pPr>
            <a:r>
              <a:rPr lang="en-US" sz="2200" dirty="0">
                <a:latin typeface="Calibri" pitchFamily="34" charset="0"/>
              </a:rPr>
              <a:t>Work closely with the Mechanical Engineer early</a:t>
            </a:r>
          </a:p>
          <a:p>
            <a:pPr marL="339725" lvl="1" indent="-165100">
              <a:lnSpc>
                <a:spcPct val="110000"/>
              </a:lnSpc>
              <a:spcBef>
                <a:spcPts val="0"/>
              </a:spcBef>
              <a:buFont typeface="Arial" pitchFamily="34" charset="0"/>
              <a:buChar char="•"/>
              <a:defRPr/>
            </a:pPr>
            <a:r>
              <a:rPr lang="en-US" sz="1900" i="1" dirty="0">
                <a:latin typeface="Calibri" pitchFamily="34" charset="0"/>
              </a:rPr>
              <a:t>Accommodations are much easier to incorporate early in the design before it coalesces</a:t>
            </a:r>
          </a:p>
          <a:p>
            <a:pPr marL="339725" lvl="1" indent="-165100">
              <a:lnSpc>
                <a:spcPct val="110000"/>
              </a:lnSpc>
              <a:spcBef>
                <a:spcPts val="0"/>
              </a:spcBef>
              <a:buFont typeface="Arial" pitchFamily="34" charset="0"/>
              <a:buChar char="•"/>
              <a:defRPr/>
            </a:pPr>
            <a:r>
              <a:rPr lang="en-US" sz="1900" i="1" dirty="0">
                <a:latin typeface="Calibri" pitchFamily="34" charset="0"/>
              </a:rPr>
              <a:t>Obtain CAD geometry early, even as the design is changing frequently, to update the thermal model, but realize it may be a struggle to keep the thermal model up to date with the current layout.</a:t>
            </a:r>
          </a:p>
          <a:p>
            <a:pPr marL="339725" lvl="1" indent="-165100">
              <a:lnSpc>
                <a:spcPct val="110000"/>
              </a:lnSpc>
              <a:spcBef>
                <a:spcPts val="0"/>
              </a:spcBef>
              <a:buFont typeface="Arial" pitchFamily="34" charset="0"/>
              <a:buChar char="•"/>
              <a:defRPr/>
            </a:pPr>
            <a:endParaRPr lang="en-US" sz="1800" i="1" dirty="0">
              <a:latin typeface="Calibri" pitchFamily="34" charset="0"/>
            </a:endParaRPr>
          </a:p>
          <a:p>
            <a:pPr marL="574675" lvl="1" indent="-174625">
              <a:lnSpc>
                <a:spcPct val="110000"/>
              </a:lnSpc>
              <a:spcBef>
                <a:spcPts val="0"/>
              </a:spcBef>
              <a:buFont typeface="Arial" pitchFamily="34" charset="0"/>
              <a:buChar char="•"/>
              <a:defRPr/>
            </a:pPr>
            <a:endParaRPr lang="en-US" sz="1800"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85</a:t>
            </a:fld>
            <a:endParaRPr lang="en-US" altLang="en-US" sz="1200" dirty="0"/>
          </a:p>
        </p:txBody>
      </p:sp>
    </p:spTree>
    <p:extLst>
      <p:ext uri="{BB962C8B-B14F-4D97-AF65-F5344CB8AC3E}">
        <p14:creationId xmlns:p14="http://schemas.microsoft.com/office/powerpoint/2010/main" val="2573460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Flight Orbital and Orientation Constraints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143833"/>
            <a:ext cx="8991600" cy="5333167"/>
          </a:xfrm>
        </p:spPr>
        <p:txBody>
          <a:bodyPr>
            <a:normAutofit fontScale="92500" lnSpcReduction="20000"/>
          </a:bodyPr>
          <a:lstStyle/>
          <a:p>
            <a:pPr marL="174625" indent="-174625" eaLnBrk="1" hangingPunct="1">
              <a:lnSpc>
                <a:spcPct val="110000"/>
              </a:lnSpc>
              <a:spcBef>
                <a:spcPts val="0"/>
              </a:spcBef>
              <a:buFont typeface="Arial" pitchFamily="34" charset="0"/>
              <a:buChar char="•"/>
              <a:defRPr/>
            </a:pPr>
            <a:r>
              <a:rPr lang="en-US" u="sng" dirty="0">
                <a:latin typeface="Calibri" pitchFamily="34" charset="0"/>
              </a:rPr>
              <a:t>Flight Orbital Constraints considered over the entirety of the mission</a:t>
            </a:r>
          </a:p>
          <a:p>
            <a:pPr marL="174625" indent="-174625" eaLnBrk="1" hangingPunct="1">
              <a:lnSpc>
                <a:spcPct val="110000"/>
              </a:lnSpc>
              <a:spcBef>
                <a:spcPts val="0"/>
              </a:spcBef>
              <a:buFont typeface="Arial" pitchFamily="34" charset="0"/>
              <a:buChar char="•"/>
              <a:defRPr/>
            </a:pPr>
            <a:r>
              <a:rPr lang="en-US" sz="2200" dirty="0">
                <a:latin typeface="Calibri" pitchFamily="34" charset="0"/>
              </a:rPr>
              <a:t>Some terminology and customs to know:</a:t>
            </a:r>
          </a:p>
          <a:p>
            <a:pPr marL="574675" lvl="1" indent="-174625">
              <a:lnSpc>
                <a:spcPct val="110000"/>
              </a:lnSpc>
              <a:spcBef>
                <a:spcPts val="0"/>
              </a:spcBef>
              <a:buFont typeface="Arial" pitchFamily="34" charset="0"/>
              <a:buChar char="•"/>
              <a:defRPr/>
            </a:pPr>
            <a:r>
              <a:rPr lang="en-US" sz="2000" i="1" dirty="0">
                <a:latin typeface="Calibri" pitchFamily="34" charset="0"/>
              </a:rPr>
              <a:t>Ram (Velocity) is often in +X, Wake (Anti Velocity) is often –X</a:t>
            </a:r>
          </a:p>
          <a:p>
            <a:pPr marL="574675" lvl="1" indent="-174625">
              <a:lnSpc>
                <a:spcPct val="110000"/>
              </a:lnSpc>
              <a:spcBef>
                <a:spcPts val="0"/>
              </a:spcBef>
              <a:buFont typeface="Arial" pitchFamily="34" charset="0"/>
              <a:buChar char="•"/>
              <a:defRPr/>
            </a:pPr>
            <a:r>
              <a:rPr lang="en-US" sz="2000" i="1" dirty="0">
                <a:latin typeface="Calibri" pitchFamily="34" charset="0"/>
              </a:rPr>
              <a:t>+Z is often Nadir (Planet pointing), -Z is often Zenith (Anti Planet)</a:t>
            </a:r>
          </a:p>
          <a:p>
            <a:pPr marL="574675" lvl="1" indent="-174625">
              <a:lnSpc>
                <a:spcPct val="110000"/>
              </a:lnSpc>
              <a:spcBef>
                <a:spcPts val="0"/>
              </a:spcBef>
              <a:buFont typeface="Arial" pitchFamily="34" charset="0"/>
              <a:buChar char="•"/>
              <a:defRPr/>
            </a:pPr>
            <a:r>
              <a:rPr lang="en-US" sz="2000" i="1" dirty="0">
                <a:latin typeface="Calibri" pitchFamily="34" charset="0"/>
              </a:rPr>
              <a:t>These two orthogonal vectors define the Y axis</a:t>
            </a:r>
          </a:p>
          <a:p>
            <a:pPr marL="574675" lvl="1" indent="-174625">
              <a:lnSpc>
                <a:spcPct val="110000"/>
              </a:lnSpc>
              <a:spcBef>
                <a:spcPts val="0"/>
              </a:spcBef>
              <a:buFont typeface="Arial" pitchFamily="34" charset="0"/>
              <a:buChar char="•"/>
              <a:defRPr/>
            </a:pPr>
            <a:r>
              <a:rPr lang="en-US" sz="2000" i="1" dirty="0">
                <a:latin typeface="Calibri" pitchFamily="34" charset="0"/>
              </a:rPr>
              <a:t>Rotations about X: Roll, Y: Pitch, Z: Yaw</a:t>
            </a:r>
            <a:endParaRPr lang="en-US" sz="2000" dirty="0">
              <a:latin typeface="Calibri" pitchFamily="34" charset="0"/>
            </a:endParaRPr>
          </a:p>
          <a:p>
            <a:pPr marL="174625" indent="-174625" eaLnBrk="1" hangingPunct="1">
              <a:lnSpc>
                <a:spcPct val="110000"/>
              </a:lnSpc>
              <a:spcBef>
                <a:spcPts val="0"/>
              </a:spcBef>
              <a:buFont typeface="Arial" pitchFamily="34" charset="0"/>
              <a:buChar char="•"/>
              <a:defRPr/>
            </a:pPr>
            <a:r>
              <a:rPr lang="en-US" sz="2200" dirty="0">
                <a:latin typeface="Calibri" pitchFamily="34" charset="0"/>
              </a:rPr>
              <a:t>Best to first begin with orbital constraints for the majority of mission… </a:t>
            </a:r>
          </a:p>
          <a:p>
            <a:pPr marL="574675" lvl="1" indent="-174625">
              <a:lnSpc>
                <a:spcPct val="110000"/>
              </a:lnSpc>
              <a:spcBef>
                <a:spcPts val="0"/>
              </a:spcBef>
              <a:buFont typeface="Arial" pitchFamily="34" charset="0"/>
              <a:buChar char="•"/>
              <a:defRPr/>
            </a:pPr>
            <a:r>
              <a:rPr lang="en-US" sz="2000" i="1" dirty="0">
                <a:latin typeface="Calibri" pitchFamily="34" charset="0"/>
              </a:rPr>
              <a:t>Altitude</a:t>
            </a:r>
          </a:p>
          <a:p>
            <a:pPr marL="574675" lvl="1" indent="-174625">
              <a:lnSpc>
                <a:spcPct val="110000"/>
              </a:lnSpc>
              <a:spcBef>
                <a:spcPts val="0"/>
              </a:spcBef>
              <a:buFont typeface="Arial" pitchFamily="34" charset="0"/>
              <a:buChar char="•"/>
              <a:defRPr/>
            </a:pPr>
            <a:r>
              <a:rPr lang="en-US" sz="2000" i="1" dirty="0">
                <a:latin typeface="Calibri" pitchFamily="34" charset="0"/>
              </a:rPr>
              <a:t>Launch Date</a:t>
            </a:r>
          </a:p>
          <a:p>
            <a:pPr marL="574675" lvl="1" indent="-174625">
              <a:lnSpc>
                <a:spcPct val="110000"/>
              </a:lnSpc>
              <a:spcBef>
                <a:spcPts val="0"/>
              </a:spcBef>
              <a:buFont typeface="Arial" pitchFamily="34" charset="0"/>
              <a:buChar char="•"/>
              <a:defRPr/>
            </a:pPr>
            <a:r>
              <a:rPr lang="en-US" sz="2000" i="1" dirty="0">
                <a:latin typeface="Calibri" pitchFamily="34" charset="0"/>
              </a:rPr>
              <a:t>Orbit Inclination, Right Ascension of Ascending Node, Beta Angle Range</a:t>
            </a:r>
          </a:p>
          <a:p>
            <a:pPr marL="574675" lvl="1" indent="-174625">
              <a:lnSpc>
                <a:spcPct val="110000"/>
              </a:lnSpc>
              <a:spcBef>
                <a:spcPts val="0"/>
              </a:spcBef>
              <a:buFont typeface="Arial" pitchFamily="34" charset="0"/>
              <a:buChar char="•"/>
              <a:defRPr/>
            </a:pPr>
            <a:r>
              <a:rPr lang="en-US" sz="2000" i="1" dirty="0">
                <a:latin typeface="Calibri" pitchFamily="34" charset="0"/>
              </a:rPr>
              <a:t>Pointing constraints: Nadir pointing? Field of Regard?</a:t>
            </a:r>
          </a:p>
          <a:p>
            <a:pPr marL="574675" lvl="1" indent="-174625">
              <a:lnSpc>
                <a:spcPct val="110000"/>
              </a:lnSpc>
              <a:spcBef>
                <a:spcPts val="0"/>
              </a:spcBef>
              <a:buFont typeface="Arial" pitchFamily="34" charset="0"/>
              <a:buChar char="•"/>
              <a:defRPr/>
            </a:pPr>
            <a:r>
              <a:rPr lang="en-US" sz="2000" i="1" dirty="0">
                <a:latin typeface="Calibri" pitchFamily="34" charset="0"/>
              </a:rPr>
              <a:t>Is a 180° yaw flip maneuver utilized at </a:t>
            </a:r>
            <a:r>
              <a:rPr lang="en-US" sz="2000" i="1" dirty="0">
                <a:latin typeface="Symbol" panose="05050102010706020507" pitchFamily="18" charset="2"/>
              </a:rPr>
              <a:t>b</a:t>
            </a:r>
            <a:r>
              <a:rPr lang="en-US" sz="2000" i="1" dirty="0">
                <a:latin typeface="Calibri" pitchFamily="34" charset="0"/>
              </a:rPr>
              <a:t>=0 crossings to provide a dedicated “Cold” side of the spacecraft?</a:t>
            </a:r>
          </a:p>
          <a:p>
            <a:pPr marL="174625" indent="-174625" eaLnBrk="1" hangingPunct="1">
              <a:lnSpc>
                <a:spcPct val="110000"/>
              </a:lnSpc>
              <a:spcBef>
                <a:spcPts val="0"/>
              </a:spcBef>
              <a:buFont typeface="Arial" pitchFamily="34" charset="0"/>
              <a:buChar char="•"/>
              <a:defRPr/>
            </a:pPr>
            <a:r>
              <a:rPr lang="en-US" sz="2200" dirty="0">
                <a:latin typeface="Calibri" pitchFamily="34" charset="0"/>
              </a:rPr>
              <a:t>Then consider off nominal cases…</a:t>
            </a:r>
          </a:p>
          <a:p>
            <a:pPr marL="574675" lvl="1" indent="-174625">
              <a:lnSpc>
                <a:spcPct val="110000"/>
              </a:lnSpc>
              <a:spcBef>
                <a:spcPts val="0"/>
              </a:spcBef>
              <a:buFont typeface="Arial" pitchFamily="34" charset="0"/>
              <a:buChar char="•"/>
              <a:defRPr/>
            </a:pPr>
            <a:r>
              <a:rPr lang="en-US" sz="2000" i="1" dirty="0">
                <a:latin typeface="Calibri" pitchFamily="34" charset="0"/>
              </a:rPr>
              <a:t>Launch Profiles (Possible BBQ rolls of Launch Vehicle)</a:t>
            </a:r>
          </a:p>
          <a:p>
            <a:pPr marL="574675" lvl="1" indent="-174625">
              <a:lnSpc>
                <a:spcPct val="110000"/>
              </a:lnSpc>
              <a:spcBef>
                <a:spcPts val="0"/>
              </a:spcBef>
              <a:buFont typeface="Arial" pitchFamily="34" charset="0"/>
              <a:buChar char="•"/>
              <a:defRPr/>
            </a:pPr>
            <a:r>
              <a:rPr lang="en-US" sz="2000" i="1" dirty="0">
                <a:latin typeface="Calibri" pitchFamily="34" charset="0"/>
              </a:rPr>
              <a:t>Calibration Maneuvers</a:t>
            </a:r>
          </a:p>
          <a:p>
            <a:pPr marL="574675" lvl="1" indent="-174625">
              <a:lnSpc>
                <a:spcPct val="110000"/>
              </a:lnSpc>
              <a:spcBef>
                <a:spcPts val="0"/>
              </a:spcBef>
              <a:buFont typeface="Arial" pitchFamily="34" charset="0"/>
              <a:buChar char="•"/>
              <a:defRPr/>
            </a:pPr>
            <a:r>
              <a:rPr lang="en-US" sz="2000" i="1" dirty="0">
                <a:latin typeface="Calibri" pitchFamily="34" charset="0"/>
              </a:rPr>
              <a:t>Safe Hold Modes</a:t>
            </a:r>
          </a:p>
          <a:p>
            <a:pPr marL="574675" lvl="1" indent="-174625">
              <a:lnSpc>
                <a:spcPct val="110000"/>
              </a:lnSpc>
              <a:spcBef>
                <a:spcPts val="0"/>
              </a:spcBef>
              <a:buFont typeface="Arial" pitchFamily="34" charset="0"/>
              <a:buChar char="•"/>
              <a:defRPr/>
            </a:pPr>
            <a:r>
              <a:rPr lang="en-US" sz="2000" i="1" dirty="0">
                <a:latin typeface="Calibri" pitchFamily="34" charset="0"/>
              </a:rPr>
              <a:t>Avoidance maneuvers (Sun, Moon, </a:t>
            </a:r>
            <a:r>
              <a:rPr lang="en-US" sz="2000" i="1" dirty="0" err="1">
                <a:latin typeface="Calibri" pitchFamily="34" charset="0"/>
              </a:rPr>
              <a:t>etc</a:t>
            </a:r>
            <a:r>
              <a:rPr lang="en-US" sz="2000" i="1" dirty="0">
                <a:latin typeface="Calibri" pitchFamily="34" charset="0"/>
              </a:rPr>
              <a:t>)</a:t>
            </a:r>
          </a:p>
          <a:p>
            <a:pPr marL="574675" lvl="1" indent="-174625">
              <a:lnSpc>
                <a:spcPct val="110000"/>
              </a:lnSpc>
              <a:spcBef>
                <a:spcPts val="0"/>
              </a:spcBef>
              <a:buFont typeface="Arial" pitchFamily="34" charset="0"/>
              <a:buChar char="•"/>
              <a:defRPr/>
            </a:pPr>
            <a:r>
              <a:rPr lang="en-US" sz="2000" i="1" dirty="0">
                <a:latin typeface="Calibri" pitchFamily="34" charset="0"/>
              </a:rPr>
              <a:t>Cruise mode (interplanetary, Lagrange orbits)</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86</a:t>
            </a:fld>
            <a:endParaRPr lang="en-US" altLang="en-US" sz="1200" dirty="0"/>
          </a:p>
        </p:txBody>
      </p:sp>
    </p:spTree>
    <p:extLst>
      <p:ext uri="{BB962C8B-B14F-4D97-AF65-F5344CB8AC3E}">
        <p14:creationId xmlns:p14="http://schemas.microsoft.com/office/powerpoint/2010/main" val="2956967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Gradient and Stability Requirements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067633"/>
            <a:ext cx="8991600" cy="5486400"/>
          </a:xfrm>
        </p:spPr>
        <p:txBody>
          <a:bodyPr>
            <a:normAutofit/>
          </a:bodyPr>
          <a:lstStyle/>
          <a:p>
            <a:pPr marL="174625" indent="-174625" eaLnBrk="1" hangingPunct="1">
              <a:lnSpc>
                <a:spcPct val="110000"/>
              </a:lnSpc>
              <a:spcBef>
                <a:spcPts val="0"/>
              </a:spcBef>
              <a:buFont typeface="Arial" pitchFamily="34" charset="0"/>
              <a:buChar char="•"/>
              <a:defRPr/>
            </a:pPr>
            <a:r>
              <a:rPr lang="en-US" sz="2200" u="sng" dirty="0">
                <a:latin typeface="Calibri" pitchFamily="34" charset="0"/>
              </a:rPr>
              <a:t>Gradient and Stability Requirements often require careful consideration by the Thermal Engineer</a:t>
            </a:r>
          </a:p>
          <a:p>
            <a:pPr marL="174625" indent="-174625" eaLnBrk="1" hangingPunct="1">
              <a:lnSpc>
                <a:spcPct val="110000"/>
              </a:lnSpc>
              <a:spcBef>
                <a:spcPts val="0"/>
              </a:spcBef>
              <a:buFont typeface="Arial" pitchFamily="34" charset="0"/>
              <a:buChar char="•"/>
              <a:defRPr/>
            </a:pPr>
            <a:r>
              <a:rPr lang="en-US" sz="2200" dirty="0">
                <a:latin typeface="Calibri" pitchFamily="34" charset="0"/>
              </a:rPr>
              <a:t>Gradient Requirements are often expressed as a maximum allowable temperature difference between two spatial points</a:t>
            </a:r>
          </a:p>
          <a:p>
            <a:pPr marL="346075" lvl="1" indent="-174625">
              <a:lnSpc>
                <a:spcPct val="110000"/>
              </a:lnSpc>
              <a:spcBef>
                <a:spcPts val="0"/>
              </a:spcBef>
              <a:buFont typeface="Calibri" panose="020F0502020204030204" pitchFamily="34" charset="0"/>
              <a:buChar char="-"/>
              <a:defRPr/>
            </a:pPr>
            <a:r>
              <a:rPr lang="en-US" sz="2000" i="1" dirty="0">
                <a:latin typeface="Calibri" pitchFamily="34" charset="0"/>
              </a:rPr>
              <a:t>Gradient requirements often derived from structural analysis and driven by either misalignments (typically of optics) or thermal stresses during cooldowns</a:t>
            </a:r>
          </a:p>
          <a:p>
            <a:pPr marL="346075" lvl="1" indent="-174625">
              <a:lnSpc>
                <a:spcPct val="110000"/>
              </a:lnSpc>
              <a:spcBef>
                <a:spcPts val="0"/>
              </a:spcBef>
              <a:buFont typeface="Calibri" panose="020F0502020204030204" pitchFamily="34" charset="0"/>
              <a:buChar char="-"/>
              <a:defRPr/>
            </a:pPr>
            <a:r>
              <a:rPr lang="en-US" sz="2000" i="1" dirty="0">
                <a:latin typeface="Calibri" pitchFamily="34" charset="0"/>
              </a:rPr>
              <a:t>Try to avoid accepting gradient requirements between ANY two points.  This is too arbitrary and if someone wants to specify a gradient requirement, they should do the work to determine </a:t>
            </a:r>
            <a:r>
              <a:rPr lang="en-US" sz="2000" u="sng" dirty="0">
                <a:latin typeface="Calibri" pitchFamily="34" charset="0"/>
              </a:rPr>
              <a:t>where</a:t>
            </a:r>
            <a:r>
              <a:rPr lang="en-US" sz="2000" i="1" dirty="0">
                <a:latin typeface="Calibri" pitchFamily="34" charset="0"/>
              </a:rPr>
              <a:t> the requirement should be levied</a:t>
            </a:r>
          </a:p>
          <a:p>
            <a:pPr marL="174625" indent="-174625">
              <a:lnSpc>
                <a:spcPct val="110000"/>
              </a:lnSpc>
              <a:spcBef>
                <a:spcPts val="0"/>
              </a:spcBef>
              <a:buFont typeface="Arial" pitchFamily="34" charset="0"/>
              <a:buChar char="•"/>
              <a:defRPr/>
            </a:pPr>
            <a:r>
              <a:rPr lang="en-US" sz="2200" dirty="0">
                <a:latin typeface="Calibri" pitchFamily="34" charset="0"/>
              </a:rPr>
              <a:t>Stability Requirements are often expressed as a maximum allowable temperature variation over time. </a:t>
            </a:r>
          </a:p>
          <a:p>
            <a:pPr marL="346075" lvl="1" indent="-174625">
              <a:lnSpc>
                <a:spcPct val="110000"/>
              </a:lnSpc>
              <a:spcBef>
                <a:spcPts val="0"/>
              </a:spcBef>
              <a:buFont typeface="Calibri" panose="020F0502020204030204" pitchFamily="34" charset="0"/>
              <a:buChar char="-"/>
              <a:defRPr/>
            </a:pPr>
            <a:r>
              <a:rPr lang="en-US" sz="2000" i="1" dirty="0">
                <a:latin typeface="Calibri" pitchFamily="34" charset="0"/>
              </a:rPr>
              <a:t>0.1 K stability is </a:t>
            </a:r>
            <a:r>
              <a:rPr lang="en-US" sz="2000" b="1" u="sng" dirty="0">
                <a:latin typeface="Calibri" pitchFamily="34" charset="0"/>
              </a:rPr>
              <a:t>NOT</a:t>
            </a:r>
            <a:r>
              <a:rPr lang="en-US" sz="2000" i="1" dirty="0">
                <a:latin typeface="Calibri" pitchFamily="34" charset="0"/>
              </a:rPr>
              <a:t> a requirement!!  0.1 K over 10 minutes is…</a:t>
            </a:r>
          </a:p>
          <a:p>
            <a:pPr marL="346075" lvl="1" indent="-174625">
              <a:lnSpc>
                <a:spcPct val="110000"/>
              </a:lnSpc>
              <a:spcBef>
                <a:spcPts val="0"/>
              </a:spcBef>
              <a:buFont typeface="Calibri" panose="020F0502020204030204" pitchFamily="34" charset="0"/>
              <a:buChar char="-"/>
              <a:defRPr/>
            </a:pPr>
            <a:r>
              <a:rPr lang="en-US" sz="2000" i="1" dirty="0">
                <a:latin typeface="Calibri" pitchFamily="34" charset="0"/>
              </a:rPr>
              <a:t>Be sure to understand if it is 0.1 or ±0.1…this sometimes gets lost in translation</a:t>
            </a:r>
          </a:p>
          <a:p>
            <a:pPr marL="346075" lvl="1" indent="-174625">
              <a:lnSpc>
                <a:spcPct val="110000"/>
              </a:lnSpc>
              <a:spcBef>
                <a:spcPts val="0"/>
              </a:spcBef>
              <a:buFont typeface="Calibri" panose="020F0502020204030204" pitchFamily="34" charset="0"/>
              <a:buChar char="-"/>
              <a:defRPr/>
            </a:pPr>
            <a:r>
              <a:rPr lang="en-US" sz="2000" i="1" dirty="0">
                <a:latin typeface="Calibri" pitchFamily="34" charset="0"/>
              </a:rPr>
              <a:t>Stability requirements often levied for detectors or optics to reduce signal noise</a:t>
            </a:r>
          </a:p>
          <a:p>
            <a:pPr marL="346075" lvl="1" indent="-174625">
              <a:lnSpc>
                <a:spcPct val="110000"/>
              </a:lnSpc>
              <a:spcBef>
                <a:spcPts val="0"/>
              </a:spcBef>
              <a:buFont typeface="Calibri" panose="020F0502020204030204" pitchFamily="34" charset="0"/>
              <a:buChar char="-"/>
              <a:defRPr/>
            </a:pPr>
            <a:r>
              <a:rPr lang="en-US" sz="2000" i="1" dirty="0">
                <a:latin typeface="Calibri" pitchFamily="34" charset="0"/>
              </a:rPr>
              <a:t>Generally requires a more precise heater control scheme than thermostats provide</a:t>
            </a: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87</a:t>
            </a:fld>
            <a:endParaRPr lang="en-US" altLang="en-US" sz="1200" dirty="0"/>
          </a:p>
        </p:txBody>
      </p:sp>
    </p:spTree>
    <p:extLst>
      <p:ext uri="{BB962C8B-B14F-4D97-AF65-F5344CB8AC3E}">
        <p14:creationId xmlns:p14="http://schemas.microsoft.com/office/powerpoint/2010/main" val="20155414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0AC453D-53ED-4B6D-858C-2778086D9F0D}"/>
              </a:ext>
            </a:extLst>
          </p:cNvPr>
          <p:cNvSpPr>
            <a:spLocks noGrp="1" noChangeArrowheads="1"/>
          </p:cNvSpPr>
          <p:nvPr>
            <p:ph type="title"/>
          </p:nvPr>
        </p:nvSpPr>
        <p:spPr>
          <a:xfrm>
            <a:off x="967563" y="0"/>
            <a:ext cx="7338238" cy="1020726"/>
          </a:xfrm>
        </p:spPr>
        <p:txBody>
          <a:bodyPr/>
          <a:lstStyle/>
          <a:p>
            <a:pPr eaLnBrk="1" hangingPunct="1"/>
            <a:r>
              <a:rPr lang="en-US" altLang="en-US" sz="2800" dirty="0"/>
              <a:t>First Questions</a:t>
            </a:r>
          </a:p>
        </p:txBody>
      </p:sp>
      <p:sp>
        <p:nvSpPr>
          <p:cNvPr id="37891" name="Rectangle 3">
            <a:extLst>
              <a:ext uri="{FF2B5EF4-FFF2-40B4-BE49-F238E27FC236}">
                <a16:creationId xmlns:a16="http://schemas.microsoft.com/office/drawing/2014/main" id="{F76B76E1-9449-445F-8508-CC114A80D15E}"/>
              </a:ext>
            </a:extLst>
          </p:cNvPr>
          <p:cNvSpPr>
            <a:spLocks noGrp="1" noChangeArrowheads="1"/>
          </p:cNvSpPr>
          <p:nvPr>
            <p:ph idx="1"/>
          </p:nvPr>
        </p:nvSpPr>
        <p:spPr>
          <a:xfrm>
            <a:off x="152400" y="1219200"/>
            <a:ext cx="8991600" cy="5486400"/>
          </a:xfrm>
        </p:spPr>
        <p:txBody>
          <a:bodyPr>
            <a:normAutofit fontScale="92500" lnSpcReduction="10000"/>
          </a:bodyPr>
          <a:lstStyle/>
          <a:p>
            <a:pPr marL="174625" indent="-174625" eaLnBrk="1" hangingPunct="1">
              <a:spcBef>
                <a:spcPts val="0"/>
              </a:spcBef>
              <a:buFont typeface="Arial" pitchFamily="34" charset="0"/>
              <a:buChar char="•"/>
              <a:defRPr/>
            </a:pPr>
            <a:r>
              <a:rPr lang="en-US" sz="2100" b="1" dirty="0">
                <a:latin typeface="Calibri" pitchFamily="34" charset="0"/>
              </a:rPr>
              <a:t>Once all requirements are known, a few questions should form in your mind:</a:t>
            </a:r>
          </a:p>
          <a:p>
            <a:pPr marL="574675" lvl="1" indent="-174625">
              <a:spcBef>
                <a:spcPts val="0"/>
              </a:spcBef>
              <a:buFont typeface="Arial" pitchFamily="34" charset="0"/>
              <a:buChar char="•"/>
              <a:defRPr/>
            </a:pPr>
            <a:r>
              <a:rPr lang="en-US" sz="2000" i="1" dirty="0">
                <a:latin typeface="Calibri" pitchFamily="34" charset="0"/>
              </a:rPr>
              <a:t>How many thermal zones are needed?  Can any components be co-located to simplify the thermal design?</a:t>
            </a:r>
          </a:p>
          <a:p>
            <a:pPr marL="574675" lvl="1" indent="-174625">
              <a:spcBef>
                <a:spcPts val="0"/>
              </a:spcBef>
              <a:buFont typeface="Arial" pitchFamily="34" charset="0"/>
              <a:buChar char="•"/>
              <a:defRPr/>
            </a:pPr>
            <a:r>
              <a:rPr lang="en-US" sz="2000" i="1" dirty="0">
                <a:latin typeface="Calibri" pitchFamily="34" charset="0"/>
              </a:rPr>
              <a:t>What range of </a:t>
            </a:r>
            <a:r>
              <a:rPr lang="en-US" sz="2000" i="1" dirty="0">
                <a:latin typeface="Symbol" panose="05050102010706020507" pitchFamily="18" charset="2"/>
              </a:rPr>
              <a:t>b</a:t>
            </a:r>
            <a:r>
              <a:rPr lang="en-US" sz="2000" i="1" dirty="0">
                <a:latin typeface="Calibri" pitchFamily="34" charset="0"/>
              </a:rPr>
              <a:t> angles need to be considered?  Is there a dedicated “cold” side of the observatory based on orbital mechanics?</a:t>
            </a:r>
          </a:p>
          <a:p>
            <a:pPr marL="574675" lvl="1" indent="-174625">
              <a:spcBef>
                <a:spcPts val="0"/>
              </a:spcBef>
              <a:buFont typeface="Arial" pitchFamily="34" charset="0"/>
              <a:buChar char="•"/>
              <a:defRPr/>
            </a:pPr>
            <a:r>
              <a:rPr lang="en-US" sz="2000" i="1" dirty="0">
                <a:latin typeface="Calibri" pitchFamily="34" charset="0"/>
              </a:rPr>
              <a:t>Where should the radiator(s) be located?  How will the heat be transported to the radiators (e.g. Directly coupled to backside? Heat Strap? Heat Pipe? )</a:t>
            </a:r>
          </a:p>
          <a:p>
            <a:pPr marL="574675" lvl="1" indent="-174625">
              <a:spcBef>
                <a:spcPts val="0"/>
              </a:spcBef>
              <a:buFont typeface="Arial" pitchFamily="34" charset="0"/>
              <a:buChar char="•"/>
              <a:defRPr/>
            </a:pPr>
            <a:r>
              <a:rPr lang="en-US" sz="2000" i="1" dirty="0">
                <a:latin typeface="Calibri" pitchFamily="34" charset="0"/>
              </a:rPr>
              <a:t>What coatings are needed and where?</a:t>
            </a:r>
          </a:p>
          <a:p>
            <a:pPr marL="574675" lvl="1" indent="-174625">
              <a:spcBef>
                <a:spcPts val="0"/>
              </a:spcBef>
              <a:buFont typeface="Arial" pitchFamily="34" charset="0"/>
              <a:buChar char="•"/>
              <a:defRPr/>
            </a:pPr>
            <a:r>
              <a:rPr lang="en-US" sz="2000" i="1" dirty="0">
                <a:latin typeface="Calibri" pitchFamily="34" charset="0"/>
              </a:rPr>
              <a:t>What size do the radiators need to be to stay below the upper operating limit with some power contingency?</a:t>
            </a:r>
          </a:p>
          <a:p>
            <a:pPr marL="574675" lvl="1" indent="-174625">
              <a:spcBef>
                <a:spcPts val="0"/>
              </a:spcBef>
              <a:buFont typeface="Arial" pitchFamily="34" charset="0"/>
              <a:buChar char="•"/>
              <a:defRPr/>
            </a:pPr>
            <a:r>
              <a:rPr lang="en-US" sz="2000" i="1" dirty="0">
                <a:latin typeface="Calibri" pitchFamily="34" charset="0"/>
              </a:rPr>
              <a:t>Do any components need active cooling (e.g. TEC, </a:t>
            </a:r>
            <a:r>
              <a:rPr lang="en-US" sz="2000" i="1" dirty="0" err="1">
                <a:latin typeface="Calibri" pitchFamily="34" charset="0"/>
              </a:rPr>
              <a:t>CryoCooler</a:t>
            </a:r>
            <a:r>
              <a:rPr lang="en-US" sz="2000" i="1" dirty="0">
                <a:latin typeface="Calibri" pitchFamily="34" charset="0"/>
              </a:rPr>
              <a:t>)?</a:t>
            </a:r>
          </a:p>
          <a:p>
            <a:pPr marL="574675" lvl="1" indent="-174625">
              <a:spcBef>
                <a:spcPts val="0"/>
              </a:spcBef>
              <a:buFont typeface="Arial" pitchFamily="34" charset="0"/>
              <a:buChar char="•"/>
              <a:defRPr/>
            </a:pPr>
            <a:r>
              <a:rPr lang="en-US" sz="2000" i="1" dirty="0">
                <a:latin typeface="Calibri" pitchFamily="34" charset="0"/>
              </a:rPr>
              <a:t>What areas might require thermal isolation/insulation in the design?</a:t>
            </a:r>
          </a:p>
          <a:p>
            <a:pPr marL="574675" lvl="1" indent="-174625">
              <a:spcBef>
                <a:spcPts val="0"/>
              </a:spcBef>
              <a:buFont typeface="Arial" pitchFamily="34" charset="0"/>
              <a:buChar char="•"/>
              <a:defRPr/>
            </a:pPr>
            <a:r>
              <a:rPr lang="en-US" sz="2000" i="1" dirty="0">
                <a:latin typeface="Calibri" pitchFamily="34" charset="0"/>
              </a:rPr>
              <a:t>How many heater zones are needed to stay above lower operating limits?</a:t>
            </a:r>
          </a:p>
          <a:p>
            <a:pPr marL="574675" lvl="1" indent="-174625">
              <a:spcBef>
                <a:spcPts val="0"/>
              </a:spcBef>
              <a:buFont typeface="Arial" pitchFamily="34" charset="0"/>
              <a:buChar char="•"/>
              <a:defRPr/>
            </a:pPr>
            <a:r>
              <a:rPr lang="en-US" sz="2000" i="1" dirty="0">
                <a:latin typeface="Calibri" pitchFamily="34" charset="0"/>
              </a:rPr>
              <a:t>Are there any challenging stability or gradient requirements that will require complex control or additional thermal considerations (e.g. optical bench)?</a:t>
            </a:r>
          </a:p>
          <a:p>
            <a:pPr marL="574675" lvl="1" indent="-174625">
              <a:spcBef>
                <a:spcPts val="0"/>
              </a:spcBef>
              <a:buFont typeface="Arial" pitchFamily="34" charset="0"/>
              <a:buChar char="•"/>
              <a:defRPr/>
            </a:pPr>
            <a:r>
              <a:rPr lang="en-US" sz="2000" i="1" dirty="0">
                <a:latin typeface="Calibri" pitchFamily="34" charset="0"/>
              </a:rPr>
              <a:t>Where are sensors needed for thermal control or knowledge?</a:t>
            </a:r>
          </a:p>
          <a:p>
            <a:pPr marL="574675" lvl="1" indent="-174625">
              <a:spcBef>
                <a:spcPts val="0"/>
              </a:spcBef>
              <a:buFont typeface="Arial" pitchFamily="34" charset="0"/>
              <a:buChar char="•"/>
              <a:defRPr/>
            </a:pPr>
            <a:r>
              <a:rPr lang="en-US" sz="2000" i="1" dirty="0">
                <a:latin typeface="Calibri" pitchFamily="34" charset="0"/>
              </a:rPr>
              <a:t>Is the design concept ground testable?</a:t>
            </a:r>
          </a:p>
          <a:p>
            <a:pPr marL="174625" indent="-174625" eaLnBrk="1" hangingPunct="1">
              <a:spcBef>
                <a:spcPts val="0"/>
              </a:spcBef>
              <a:buFont typeface="Arial" pitchFamily="34" charset="0"/>
              <a:buChar char="•"/>
              <a:defRPr/>
            </a:pPr>
            <a:r>
              <a:rPr lang="en-US" sz="2100" b="1" dirty="0">
                <a:latin typeface="Calibri" pitchFamily="34" charset="0"/>
              </a:rPr>
              <a:t>But before beginning to formulate a design to answer these questions, it helps to know what thermal components could be used to meet requirements…</a:t>
            </a:r>
            <a:endParaRPr lang="en-US" sz="2100" i="1" dirty="0">
              <a:latin typeface="Calibri" pitchFamily="34" charset="0"/>
            </a:endParaRPr>
          </a:p>
        </p:txBody>
      </p:sp>
      <p:sp>
        <p:nvSpPr>
          <p:cNvPr id="37892" name="Slide Number Placeholder 1">
            <a:extLst>
              <a:ext uri="{FF2B5EF4-FFF2-40B4-BE49-F238E27FC236}">
                <a16:creationId xmlns:a16="http://schemas.microsoft.com/office/drawing/2014/main" id="{F02B5189-016F-4691-9F16-D325E4D2CA94}"/>
              </a:ext>
            </a:extLst>
          </p:cNvPr>
          <p:cNvSpPr>
            <a:spLocks noGrp="1"/>
          </p:cNvSpPr>
          <p:nvPr>
            <p:ph type="sldNum" sz="quarter" idx="12"/>
          </p:nvPr>
        </p:nvSpPr>
        <p:spPr bwMode="auto">
          <a:xfrm>
            <a:off x="8839200" y="6583363"/>
            <a:ext cx="3048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EFD20F-6761-4BBC-80AD-65926FC070CC}" type="slidenum">
              <a:rPr lang="en-US" altLang="en-US" sz="1200" smtClean="0"/>
              <a:pPr algn="ctr">
                <a:spcBef>
                  <a:spcPct val="0"/>
                </a:spcBef>
                <a:buFontTx/>
                <a:buNone/>
              </a:pPr>
              <a:t>88</a:t>
            </a:fld>
            <a:endParaRPr lang="en-US" altLang="en-US" sz="1200" dirty="0"/>
          </a:p>
        </p:txBody>
      </p:sp>
    </p:spTree>
    <p:extLst>
      <p:ext uri="{BB962C8B-B14F-4D97-AF65-F5344CB8AC3E}">
        <p14:creationId xmlns:p14="http://schemas.microsoft.com/office/powerpoint/2010/main" val="3819353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Box 146">
            <a:extLst>
              <a:ext uri="{FF2B5EF4-FFF2-40B4-BE49-F238E27FC236}">
                <a16:creationId xmlns:a16="http://schemas.microsoft.com/office/drawing/2014/main" id="{C3C58309-E26C-410E-82F4-7C1F2C9FC350}"/>
              </a:ext>
            </a:extLst>
          </p:cNvPr>
          <p:cNvSpPr txBox="1">
            <a:spLocks noChangeArrowheads="1"/>
          </p:cNvSpPr>
          <p:nvPr/>
        </p:nvSpPr>
        <p:spPr bwMode="auto">
          <a:xfrm>
            <a:off x="0" y="16573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ct val="0"/>
              </a:spcBef>
              <a:buFontTx/>
              <a:buNone/>
            </a:pPr>
            <a:r>
              <a:rPr lang="en-US" altLang="en-US" sz="3000" b="1" i="1" dirty="0">
                <a:solidFill>
                  <a:srgbClr val="FF0000"/>
                </a:solidFill>
                <a:cs typeface="Arial" panose="020B0604020202020204" pitchFamily="34" charset="0"/>
              </a:rPr>
              <a:t>Available Thermal Components</a:t>
            </a:r>
          </a:p>
        </p:txBody>
      </p:sp>
      <p:sp>
        <p:nvSpPr>
          <p:cNvPr id="56325" name="Slide Number Placeholder 1">
            <a:extLst>
              <a:ext uri="{FF2B5EF4-FFF2-40B4-BE49-F238E27FC236}">
                <a16:creationId xmlns:a16="http://schemas.microsoft.com/office/drawing/2014/main" id="{59BA7C94-B753-489A-9EC6-F1896B00EA21}"/>
              </a:ext>
            </a:extLst>
          </p:cNvPr>
          <p:cNvSpPr>
            <a:spLocks noGrp="1"/>
          </p:cNvSpPr>
          <p:nvPr>
            <p:ph type="sldNum" sz="quarter" idx="4"/>
          </p:nvPr>
        </p:nvSpPr>
        <p:spPr bwMode="auto">
          <a:xfrm>
            <a:off x="8346558" y="6583363"/>
            <a:ext cx="797442"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FAE8CF-E2B1-4DF8-8D66-951AFAF47A81}" type="slidenum">
              <a:rPr lang="en-US" altLang="en-US" sz="1200" smtClean="0"/>
              <a:pPr>
                <a:spcBef>
                  <a:spcPct val="0"/>
                </a:spcBef>
                <a:buFontTx/>
                <a:buNone/>
              </a:pPr>
              <a:t>89</a:t>
            </a:fld>
            <a:endParaRPr lang="en-US" altLang="en-US" sz="1200" dirty="0"/>
          </a:p>
        </p:txBody>
      </p:sp>
      <p:pic>
        <p:nvPicPr>
          <p:cNvPr id="7" name="Picture 7" descr="logo_idea5_email3_edited">
            <a:extLst>
              <a:ext uri="{FF2B5EF4-FFF2-40B4-BE49-F238E27FC236}">
                <a16:creationId xmlns:a16="http://schemas.microsoft.com/office/drawing/2014/main" id="{D6116C5C-B003-413A-BCFC-EC52B31A5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820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327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7">
            <a:extLst>
              <a:ext uri="{FF2B5EF4-FFF2-40B4-BE49-F238E27FC236}">
                <a16:creationId xmlns:a16="http://schemas.microsoft.com/office/drawing/2014/main" id="{68F1D4FF-BD86-4A0C-9548-11A7BCC6D130}"/>
              </a:ext>
            </a:extLst>
          </p:cNvPr>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1450" indent="-1714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Char char="•"/>
            </a:pPr>
            <a:r>
              <a:rPr lang="en-US" altLang="en-US" sz="2400" dirty="0">
                <a:solidFill>
                  <a:srgbClr val="0B3D91"/>
                </a:solidFill>
                <a:latin typeface="Calibri" panose="020F0502020204030204" pitchFamily="34" charset="0"/>
              </a:rPr>
              <a:t>Structural </a:t>
            </a:r>
            <a:r>
              <a:rPr lang="en-US" altLang="en-US" sz="2400" i="1" dirty="0">
                <a:solidFill>
                  <a:srgbClr val="0B3D91"/>
                </a:solidFill>
                <a:latin typeface="Calibri" panose="020F0502020204030204" pitchFamily="34" charset="0"/>
              </a:rPr>
              <a:t>– make sure it survives the rocket ride</a:t>
            </a:r>
          </a:p>
        </p:txBody>
      </p:sp>
      <p:grpSp>
        <p:nvGrpSpPr>
          <p:cNvPr id="37" name="Group 89">
            <a:extLst>
              <a:ext uri="{FF2B5EF4-FFF2-40B4-BE49-F238E27FC236}">
                <a16:creationId xmlns:a16="http://schemas.microsoft.com/office/drawing/2014/main" id="{80AB56D6-23A2-4FCD-9696-6DD92B92F3E9}"/>
              </a:ext>
            </a:extLst>
          </p:cNvPr>
          <p:cNvGrpSpPr>
            <a:grpSpLocks/>
          </p:cNvGrpSpPr>
          <p:nvPr/>
        </p:nvGrpSpPr>
        <p:grpSpPr bwMode="auto">
          <a:xfrm>
            <a:off x="4495800" y="1981200"/>
            <a:ext cx="522288" cy="3524250"/>
            <a:chOff x="4419600" y="3124200"/>
            <a:chExt cx="522514" cy="3524250"/>
          </a:xfrm>
        </p:grpSpPr>
        <p:grpSp>
          <p:nvGrpSpPr>
            <p:cNvPr id="38" name="Group 86">
              <a:extLst>
                <a:ext uri="{FF2B5EF4-FFF2-40B4-BE49-F238E27FC236}">
                  <a16:creationId xmlns:a16="http://schemas.microsoft.com/office/drawing/2014/main" id="{D4734732-1364-4478-B881-DF7D356B1746}"/>
                </a:ext>
              </a:extLst>
            </p:cNvPr>
            <p:cNvGrpSpPr>
              <a:grpSpLocks/>
            </p:cNvGrpSpPr>
            <p:nvPr/>
          </p:nvGrpSpPr>
          <p:grpSpPr bwMode="auto">
            <a:xfrm>
              <a:off x="4419600" y="3124200"/>
              <a:ext cx="522514" cy="2743200"/>
              <a:chOff x="2286000" y="1752600"/>
              <a:chExt cx="914400" cy="4800600"/>
            </a:xfrm>
          </p:grpSpPr>
          <p:sp>
            <p:nvSpPr>
              <p:cNvPr id="40" name="Rectangle 39">
                <a:extLst>
                  <a:ext uri="{FF2B5EF4-FFF2-40B4-BE49-F238E27FC236}">
                    <a16:creationId xmlns:a16="http://schemas.microsoft.com/office/drawing/2014/main" id="{A5CF85BB-B714-449A-B9E4-568D7D605123}"/>
                  </a:ext>
                </a:extLst>
              </p:cNvPr>
              <p:cNvSpPr/>
              <p:nvPr/>
            </p:nvSpPr>
            <p:spPr>
              <a:xfrm>
                <a:off x="2438864" y="3505598"/>
                <a:ext cx="608672" cy="190579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1B6E8D22-25D9-408A-A3DC-4D32DA767624}"/>
                  </a:ext>
                </a:extLst>
              </p:cNvPr>
              <p:cNvSpPr/>
              <p:nvPr/>
            </p:nvSpPr>
            <p:spPr>
              <a:xfrm>
                <a:off x="2286000" y="2744391"/>
                <a:ext cx="914400" cy="76120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Isosceles Triangle 41">
                <a:extLst>
                  <a:ext uri="{FF2B5EF4-FFF2-40B4-BE49-F238E27FC236}">
                    <a16:creationId xmlns:a16="http://schemas.microsoft.com/office/drawing/2014/main" id="{E47CFFD1-D7EC-49C1-AFBA-9946136591B0}"/>
                  </a:ext>
                </a:extLst>
              </p:cNvPr>
              <p:cNvSpPr/>
              <p:nvPr/>
            </p:nvSpPr>
            <p:spPr>
              <a:xfrm>
                <a:off x="2286000" y="1752600"/>
                <a:ext cx="914400" cy="991792"/>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D8CAFB05-25B2-488E-931B-6EC6F61BA9DE}"/>
                  </a:ext>
                </a:extLst>
              </p:cNvPr>
              <p:cNvSpPr/>
              <p:nvPr/>
            </p:nvSpPr>
            <p:spPr>
              <a:xfrm>
                <a:off x="2286000" y="5411392"/>
                <a:ext cx="914400" cy="76120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rapezoid 43">
                <a:extLst>
                  <a:ext uri="{FF2B5EF4-FFF2-40B4-BE49-F238E27FC236}">
                    <a16:creationId xmlns:a16="http://schemas.microsoft.com/office/drawing/2014/main" id="{7598DFA6-E137-4A59-AA77-D14235D67A5E}"/>
                  </a:ext>
                </a:extLst>
              </p:cNvPr>
              <p:cNvSpPr/>
              <p:nvPr/>
            </p:nvSpPr>
            <p:spPr>
              <a:xfrm>
                <a:off x="2513905" y="6172598"/>
                <a:ext cx="458590" cy="380602"/>
              </a:xfrm>
              <a:prstGeom prst="trapezoi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54">
                <a:extLst>
                  <a:ext uri="{FF2B5EF4-FFF2-40B4-BE49-F238E27FC236}">
                    <a16:creationId xmlns:a16="http://schemas.microsoft.com/office/drawing/2014/main" id="{E0D91408-61C2-4565-BBB0-162CE609CE41}"/>
                  </a:ext>
                </a:extLst>
              </p:cNvPr>
              <p:cNvGrpSpPr>
                <a:grpSpLocks/>
              </p:cNvGrpSpPr>
              <p:nvPr/>
            </p:nvGrpSpPr>
            <p:grpSpPr bwMode="auto">
              <a:xfrm rot="671718">
                <a:off x="2378381" y="2466971"/>
                <a:ext cx="752834" cy="1025408"/>
                <a:chOff x="5791200" y="3224059"/>
                <a:chExt cx="1828800" cy="2490941"/>
              </a:xfrm>
            </p:grpSpPr>
            <p:cxnSp>
              <p:nvCxnSpPr>
                <p:cNvPr id="46" name="Straight Connector 45">
                  <a:extLst>
                    <a:ext uri="{FF2B5EF4-FFF2-40B4-BE49-F238E27FC236}">
                      <a16:creationId xmlns:a16="http://schemas.microsoft.com/office/drawing/2014/main" id="{546DD8EF-0D0C-42EA-AC71-0EC5ED08F1C3}"/>
                    </a:ext>
                  </a:extLst>
                </p:cNvPr>
                <p:cNvCxnSpPr/>
                <p:nvPr/>
              </p:nvCxnSpPr>
              <p:spPr>
                <a:xfrm flipV="1">
                  <a:off x="6745438" y="4156010"/>
                  <a:ext cx="459109" cy="6141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Down Arrow 219">
                  <a:extLst>
                    <a:ext uri="{FF2B5EF4-FFF2-40B4-BE49-F238E27FC236}">
                      <a16:creationId xmlns:a16="http://schemas.microsoft.com/office/drawing/2014/main" id="{5B1DD687-2BD1-4167-87B3-08F725D24B73}"/>
                    </a:ext>
                  </a:extLst>
                </p:cNvPr>
                <p:cNvSpPr/>
                <p:nvPr/>
              </p:nvSpPr>
              <p:spPr>
                <a:xfrm rot="20933218">
                  <a:off x="6606483" y="3221894"/>
                  <a:ext cx="303820" cy="60738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8" name="Straight Connector 47">
                  <a:extLst>
                    <a:ext uri="{FF2B5EF4-FFF2-40B4-BE49-F238E27FC236}">
                      <a16:creationId xmlns:a16="http://schemas.microsoft.com/office/drawing/2014/main" id="{8A581525-EA1C-4EF9-8ADB-6E95811BFCC1}"/>
                    </a:ext>
                  </a:extLst>
                </p:cNvPr>
                <p:cNvCxnSpPr/>
                <p:nvPr/>
              </p:nvCxnSpPr>
              <p:spPr>
                <a:xfrm flipV="1">
                  <a:off x="6059306" y="4312791"/>
                  <a:ext cx="384843" cy="6073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79DC4A4-339B-49B4-91FD-8E2E8DFF6E37}"/>
                    </a:ext>
                  </a:extLst>
                </p:cNvPr>
                <p:cNvCxnSpPr/>
                <p:nvPr/>
              </p:nvCxnSpPr>
              <p:spPr>
                <a:xfrm>
                  <a:off x="6588476" y="3929613"/>
                  <a:ext cx="155289" cy="7625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DED004A-801C-40DA-8909-226A195F4FEA}"/>
                    </a:ext>
                  </a:extLst>
                </p:cNvPr>
                <p:cNvCxnSpPr/>
                <p:nvPr/>
              </p:nvCxnSpPr>
              <p:spPr>
                <a:xfrm>
                  <a:off x="6969075" y="3852504"/>
                  <a:ext cx="74270" cy="4589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986EBF-FCBD-4338-A63C-AAD26692181E}"/>
                    </a:ext>
                  </a:extLst>
                </p:cNvPr>
                <p:cNvCxnSpPr/>
                <p:nvPr/>
              </p:nvCxnSpPr>
              <p:spPr>
                <a:xfrm flipV="1">
                  <a:off x="6132909" y="4690790"/>
                  <a:ext cx="614397" cy="15522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3562D13-102D-4815-96F7-D7CD86C7D9C9}"/>
                    </a:ext>
                  </a:extLst>
                </p:cNvPr>
                <p:cNvCxnSpPr/>
                <p:nvPr/>
              </p:nvCxnSpPr>
              <p:spPr>
                <a:xfrm flipV="1">
                  <a:off x="6359979" y="4307568"/>
                  <a:ext cx="695417" cy="14847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2F6FCFE-67C8-4176-BF4B-E6E00A5FA9B8}"/>
                    </a:ext>
                  </a:extLst>
                </p:cNvPr>
                <p:cNvCxnSpPr/>
                <p:nvPr/>
              </p:nvCxnSpPr>
              <p:spPr>
                <a:xfrm>
                  <a:off x="6140781" y="4848135"/>
                  <a:ext cx="81019" cy="45891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43D5A5-FFB3-4DCD-9DD1-B65501E14270}"/>
                    </a:ext>
                  </a:extLst>
                </p:cNvPr>
                <p:cNvCxnSpPr/>
                <p:nvPr/>
              </p:nvCxnSpPr>
              <p:spPr>
                <a:xfrm>
                  <a:off x="6390062" y="4491715"/>
                  <a:ext cx="155285" cy="7625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64219D6-E754-4A32-A008-238EBE65B892}"/>
                    </a:ext>
                  </a:extLst>
                </p:cNvPr>
                <p:cNvSpPr/>
                <p:nvPr/>
              </p:nvSpPr>
              <p:spPr>
                <a:xfrm rot="20757825">
                  <a:off x="6142531" y="5268374"/>
                  <a:ext cx="459109" cy="1552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6" name="Straight Connector 55">
                  <a:extLst>
                    <a:ext uri="{FF2B5EF4-FFF2-40B4-BE49-F238E27FC236}">
                      <a16:creationId xmlns:a16="http://schemas.microsoft.com/office/drawing/2014/main" id="{F804F126-DAA6-45B9-95A6-98BC0E485E72}"/>
                    </a:ext>
                  </a:extLst>
                </p:cNvPr>
                <p:cNvCxnSpPr/>
                <p:nvPr/>
              </p:nvCxnSpPr>
              <p:spPr>
                <a:xfrm flipH="1">
                  <a:off x="5742040" y="4099866"/>
                  <a:ext cx="762932" cy="1552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A85086-3CB6-44C6-B15F-1F9F8CC6DE4E}"/>
                    </a:ext>
                  </a:extLst>
                </p:cNvPr>
                <p:cNvCxnSpPr/>
                <p:nvPr/>
              </p:nvCxnSpPr>
              <p:spPr>
                <a:xfrm rot="420000" flipH="1">
                  <a:off x="7051216" y="3927301"/>
                  <a:ext cx="229554" cy="809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4B53610-53B9-4E3A-931B-00BC3449EBB2}"/>
                    </a:ext>
                  </a:extLst>
                </p:cNvPr>
                <p:cNvCxnSpPr/>
                <p:nvPr/>
              </p:nvCxnSpPr>
              <p:spPr>
                <a:xfrm>
                  <a:off x="5748897" y="4245793"/>
                  <a:ext cx="303820" cy="14374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66E4C0-585A-4D3F-9248-B4DC8866D105}"/>
                    </a:ext>
                  </a:extLst>
                </p:cNvPr>
                <p:cNvCxnSpPr/>
                <p:nvPr/>
              </p:nvCxnSpPr>
              <p:spPr>
                <a:xfrm flipH="1" flipV="1">
                  <a:off x="7277525" y="3929748"/>
                  <a:ext cx="303824" cy="14509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C2D2964-C139-4A5F-8B58-A30060615EBE}"/>
                    </a:ext>
                  </a:extLst>
                </p:cNvPr>
                <p:cNvCxnSpPr/>
                <p:nvPr/>
              </p:nvCxnSpPr>
              <p:spPr>
                <a:xfrm flipH="1">
                  <a:off x="6092021" y="5408192"/>
                  <a:ext cx="1525861" cy="3036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9" name="Picture 2">
              <a:extLst>
                <a:ext uri="{FF2B5EF4-FFF2-40B4-BE49-F238E27FC236}">
                  <a16:creationId xmlns:a16="http://schemas.microsoft.com/office/drawing/2014/main" id="{93EC9065-68B7-4E2C-BF6D-FBDF89CBB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425" y="5886450"/>
              <a:ext cx="28302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Slide Number Placeholder 1">
            <a:extLst>
              <a:ext uri="{FF2B5EF4-FFF2-40B4-BE49-F238E27FC236}">
                <a16:creationId xmlns:a16="http://schemas.microsoft.com/office/drawing/2014/main" id="{AF1F5D45-4B10-40E8-9C93-7666546F727F}"/>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a:t>
            </a:fld>
            <a:endParaRPr lang="en-US" altLang="en-US" sz="1200" dirty="0"/>
          </a:p>
        </p:txBody>
      </p:sp>
      <p:sp>
        <p:nvSpPr>
          <p:cNvPr id="30" name="TextBox 10">
            <a:extLst>
              <a:ext uri="{FF2B5EF4-FFF2-40B4-BE49-F238E27FC236}">
                <a16:creationId xmlns:a16="http://schemas.microsoft.com/office/drawing/2014/main" id="{F11227F7-6D7D-4DA9-A5A8-CD624155D1DF}"/>
              </a:ext>
            </a:extLst>
          </p:cNvPr>
          <p:cNvSpPr txBox="1">
            <a:spLocks noChangeArrowheads="1"/>
          </p:cNvSpPr>
          <p:nvPr/>
        </p:nvSpPr>
        <p:spPr bwMode="auto">
          <a:xfrm>
            <a:off x="990600" y="0"/>
            <a:ext cx="7239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Typical Spacecraft Subsystems</a:t>
            </a:r>
          </a:p>
        </p:txBody>
      </p:sp>
    </p:spTree>
    <p:extLst>
      <p:ext uri="{BB962C8B-B14F-4D97-AF65-F5344CB8AC3E}">
        <p14:creationId xmlns:p14="http://schemas.microsoft.com/office/powerpoint/2010/main" val="3360564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46">
            <a:extLst>
              <a:ext uri="{FF2B5EF4-FFF2-40B4-BE49-F238E27FC236}">
                <a16:creationId xmlns:a16="http://schemas.microsoft.com/office/drawing/2014/main" id="{6129BFAF-17B5-453A-8607-E973794913F5}"/>
              </a:ext>
            </a:extLst>
          </p:cNvPr>
          <p:cNvSpPr txBox="1">
            <a:spLocks noChangeArrowheads="1"/>
          </p:cNvSpPr>
          <p:nvPr/>
        </p:nvSpPr>
        <p:spPr bwMode="auto">
          <a:xfrm>
            <a:off x="1066800" y="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Thermal Design Components                                         for Space Applications</a:t>
            </a:r>
          </a:p>
        </p:txBody>
      </p:sp>
      <p:sp>
        <p:nvSpPr>
          <p:cNvPr id="153" name="TextBox 146">
            <a:extLst>
              <a:ext uri="{FF2B5EF4-FFF2-40B4-BE49-F238E27FC236}">
                <a16:creationId xmlns:a16="http://schemas.microsoft.com/office/drawing/2014/main" id="{67334031-B1EC-48A3-BC46-E8968ABD7FF8}"/>
              </a:ext>
            </a:extLst>
          </p:cNvPr>
          <p:cNvSpPr txBox="1">
            <a:spLocks noChangeArrowheads="1"/>
          </p:cNvSpPr>
          <p:nvPr/>
        </p:nvSpPr>
        <p:spPr bwMode="auto">
          <a:xfrm>
            <a:off x="174233" y="1295400"/>
            <a:ext cx="5616967" cy="4801314"/>
          </a:xfrm>
          <a:prstGeom prst="rect">
            <a:avLst/>
          </a:prstGeom>
          <a:noFill/>
          <a:ln w="9525">
            <a:noFill/>
            <a:miter lim="800000"/>
            <a:headEnd/>
            <a:tailEnd/>
          </a:ln>
        </p:spPr>
        <p:txBody>
          <a:bodyPr wrap="square" lIns="0" tIns="0" rIns="0" bIns="0">
            <a:spAutoFit/>
          </a:bodyPr>
          <a:lstStyle/>
          <a:p>
            <a:pPr marL="174625" indent="-174625" eaLnBrk="1" hangingPunct="1">
              <a:buFont typeface="Arial" pitchFamily="34" charset="0"/>
              <a:buChar char="•"/>
              <a:defRPr/>
            </a:pPr>
            <a:r>
              <a:rPr lang="en-US" sz="2400" i="1" dirty="0">
                <a:solidFill>
                  <a:srgbClr val="0B3D91"/>
                </a:solidFill>
                <a:latin typeface="Calibri" pitchFamily="34" charset="0"/>
              </a:rPr>
              <a:t>Radiator</a:t>
            </a:r>
          </a:p>
          <a:p>
            <a:pPr marL="174625" indent="-174625" eaLnBrk="1" hangingPunct="1">
              <a:buFont typeface="Arial" pitchFamily="34" charset="0"/>
              <a:buChar char="•"/>
              <a:defRPr/>
            </a:pPr>
            <a:r>
              <a:rPr lang="en-US" sz="2400" i="1" dirty="0">
                <a:solidFill>
                  <a:srgbClr val="0B3D91"/>
                </a:solidFill>
                <a:latin typeface="Calibri" pitchFamily="34" charset="0"/>
              </a:rPr>
              <a:t>Thermal Coatings</a:t>
            </a:r>
          </a:p>
          <a:p>
            <a:pPr marL="174625" indent="-174625" eaLnBrk="1" hangingPunct="1">
              <a:buFont typeface="Arial" pitchFamily="34" charset="0"/>
              <a:buChar char="•"/>
              <a:defRPr/>
            </a:pPr>
            <a:r>
              <a:rPr lang="en-US" sz="2400" i="1" dirty="0">
                <a:solidFill>
                  <a:srgbClr val="0B3D91"/>
                </a:solidFill>
                <a:latin typeface="Calibri" pitchFamily="34" charset="0"/>
              </a:rPr>
              <a:t>Heater</a:t>
            </a:r>
          </a:p>
          <a:p>
            <a:pPr marL="174625" indent="-174625" eaLnBrk="1" hangingPunct="1">
              <a:buFont typeface="Arial" pitchFamily="34" charset="0"/>
              <a:buChar char="•"/>
              <a:defRPr/>
            </a:pPr>
            <a:r>
              <a:rPr lang="en-US" sz="2400" i="1" dirty="0">
                <a:solidFill>
                  <a:srgbClr val="0B3D91"/>
                </a:solidFill>
                <a:latin typeface="Calibri" pitchFamily="34" charset="0"/>
              </a:rPr>
              <a:t>Thermostat</a:t>
            </a:r>
          </a:p>
          <a:p>
            <a:pPr marL="174625" indent="-174625" eaLnBrk="1" hangingPunct="1">
              <a:buFont typeface="Arial" pitchFamily="34" charset="0"/>
              <a:buChar char="•"/>
              <a:defRPr/>
            </a:pPr>
            <a:r>
              <a:rPr lang="en-US" sz="2400" i="1" dirty="0">
                <a:solidFill>
                  <a:srgbClr val="0B3D91"/>
                </a:solidFill>
                <a:latin typeface="Calibri" pitchFamily="34" charset="0"/>
              </a:rPr>
              <a:t>Multi Layer Insulation</a:t>
            </a:r>
          </a:p>
          <a:p>
            <a:pPr marL="174625" indent="-174625" eaLnBrk="1" hangingPunct="1">
              <a:buFont typeface="Arial" pitchFamily="34" charset="0"/>
              <a:buChar char="•"/>
              <a:defRPr/>
            </a:pPr>
            <a:r>
              <a:rPr lang="en-US" sz="2400" i="1" dirty="0">
                <a:solidFill>
                  <a:srgbClr val="0B3D91"/>
                </a:solidFill>
                <a:latin typeface="Calibri" pitchFamily="34" charset="0"/>
              </a:rPr>
              <a:t>Radiative Isolation</a:t>
            </a:r>
          </a:p>
          <a:p>
            <a:pPr marL="174625" indent="-174625" eaLnBrk="1" hangingPunct="1">
              <a:buFont typeface="Arial" pitchFamily="34" charset="0"/>
              <a:buChar char="•"/>
              <a:defRPr/>
            </a:pPr>
            <a:r>
              <a:rPr lang="en-US" sz="2400" i="1" dirty="0">
                <a:solidFill>
                  <a:srgbClr val="0B3D91"/>
                </a:solidFill>
                <a:latin typeface="Calibri" pitchFamily="34" charset="0"/>
              </a:rPr>
              <a:t>Interface Materials</a:t>
            </a:r>
          </a:p>
          <a:p>
            <a:pPr marL="174625" indent="-174625" eaLnBrk="1" hangingPunct="1">
              <a:buFont typeface="Arial" pitchFamily="34" charset="0"/>
              <a:buChar char="•"/>
              <a:defRPr/>
            </a:pPr>
            <a:r>
              <a:rPr lang="en-US" sz="2400" i="1" dirty="0">
                <a:solidFill>
                  <a:srgbClr val="0B3D91"/>
                </a:solidFill>
                <a:latin typeface="Calibri" pitchFamily="34" charset="0"/>
              </a:rPr>
              <a:t>Constant Conductance Heatpipes</a:t>
            </a:r>
          </a:p>
          <a:p>
            <a:pPr marL="174625" indent="-174625" eaLnBrk="1" hangingPunct="1">
              <a:buFont typeface="Arial" pitchFamily="34" charset="0"/>
              <a:buChar char="•"/>
              <a:defRPr/>
            </a:pPr>
            <a:r>
              <a:rPr lang="en-US" sz="2400" i="1" dirty="0">
                <a:solidFill>
                  <a:srgbClr val="0B3D91"/>
                </a:solidFill>
                <a:latin typeface="Calibri" pitchFamily="34" charset="0"/>
              </a:rPr>
              <a:t>Variable Conductance Heat Pipes</a:t>
            </a:r>
          </a:p>
          <a:p>
            <a:pPr marL="174625" indent="-174625">
              <a:buFont typeface="Arial" pitchFamily="34" charset="0"/>
              <a:buChar char="•"/>
              <a:defRPr/>
            </a:pPr>
            <a:r>
              <a:rPr lang="en-US" sz="2400" i="1" dirty="0">
                <a:solidFill>
                  <a:srgbClr val="0B3D91"/>
                </a:solidFill>
                <a:latin typeface="Calibri" pitchFamily="34" charset="0"/>
              </a:rPr>
              <a:t>Loop Heat Pipes</a:t>
            </a:r>
          </a:p>
          <a:p>
            <a:pPr marL="174625" indent="-174625">
              <a:buFont typeface="Arial" pitchFamily="34" charset="0"/>
              <a:buChar char="•"/>
              <a:defRPr/>
            </a:pPr>
            <a:r>
              <a:rPr lang="en-US" sz="2400" i="1" dirty="0">
                <a:solidFill>
                  <a:srgbClr val="0B3D91"/>
                </a:solidFill>
                <a:latin typeface="Calibri" pitchFamily="34" charset="0"/>
              </a:rPr>
              <a:t>Heat Straps</a:t>
            </a:r>
          </a:p>
          <a:p>
            <a:pPr marL="174625" indent="-174625">
              <a:buFont typeface="Arial" pitchFamily="34" charset="0"/>
              <a:buChar char="•"/>
              <a:defRPr/>
            </a:pPr>
            <a:r>
              <a:rPr lang="en-US" sz="2400" i="1" dirty="0">
                <a:solidFill>
                  <a:srgbClr val="0B3D91"/>
                </a:solidFill>
                <a:latin typeface="Calibri" pitchFamily="34" charset="0"/>
              </a:rPr>
              <a:t>Thermistor</a:t>
            </a:r>
          </a:p>
          <a:p>
            <a:pPr marL="174625" indent="-174625">
              <a:buFont typeface="Arial" pitchFamily="34" charset="0"/>
              <a:buChar char="•"/>
              <a:defRPr/>
            </a:pPr>
            <a:r>
              <a:rPr lang="en-US" sz="2400" i="1" dirty="0">
                <a:solidFill>
                  <a:srgbClr val="0B3D91"/>
                </a:solidFill>
                <a:latin typeface="Calibri" pitchFamily="34" charset="0"/>
              </a:rPr>
              <a:t>Platinum Resistance Thermometer (PRT)</a:t>
            </a:r>
          </a:p>
        </p:txBody>
      </p:sp>
      <p:sp>
        <p:nvSpPr>
          <p:cNvPr id="29" name="TextBox 146">
            <a:extLst>
              <a:ext uri="{FF2B5EF4-FFF2-40B4-BE49-F238E27FC236}">
                <a16:creationId xmlns:a16="http://schemas.microsoft.com/office/drawing/2014/main" id="{8AF56B90-8B9A-41CD-AFA9-B029BC5A5283}"/>
              </a:ext>
            </a:extLst>
          </p:cNvPr>
          <p:cNvSpPr txBox="1">
            <a:spLocks noChangeArrowheads="1"/>
          </p:cNvSpPr>
          <p:nvPr/>
        </p:nvSpPr>
        <p:spPr bwMode="auto">
          <a:xfrm>
            <a:off x="4572000" y="1307387"/>
            <a:ext cx="4572000" cy="3693319"/>
          </a:xfrm>
          <a:prstGeom prst="rect">
            <a:avLst/>
          </a:prstGeom>
          <a:noFill/>
          <a:ln w="9525">
            <a:noFill/>
            <a:miter lim="800000"/>
            <a:headEnd/>
            <a:tailEnd/>
          </a:ln>
        </p:spPr>
        <p:txBody>
          <a:bodyPr wrap="square" lIns="0" tIns="0" rIns="0" bIns="0">
            <a:spAutoFit/>
          </a:bodyPr>
          <a:lstStyle/>
          <a:p>
            <a:pPr marL="174625" indent="-174625">
              <a:buFont typeface="Arial" pitchFamily="34" charset="0"/>
              <a:buChar char="•"/>
              <a:defRPr/>
            </a:pPr>
            <a:r>
              <a:rPr lang="en-US" sz="2400" i="1" dirty="0">
                <a:solidFill>
                  <a:srgbClr val="0B3D91"/>
                </a:solidFill>
                <a:latin typeface="Calibri" pitchFamily="34" charset="0"/>
              </a:rPr>
              <a:t>Thermocouple</a:t>
            </a:r>
          </a:p>
          <a:p>
            <a:pPr marL="174625" indent="-174625">
              <a:buFont typeface="Arial" pitchFamily="34" charset="0"/>
              <a:buChar char="•"/>
              <a:defRPr/>
            </a:pPr>
            <a:r>
              <a:rPr lang="en-US" sz="2400" i="1" dirty="0">
                <a:solidFill>
                  <a:srgbClr val="0B3D91"/>
                </a:solidFill>
                <a:latin typeface="Calibri" pitchFamily="34" charset="0"/>
              </a:rPr>
              <a:t>Silicon Diode</a:t>
            </a:r>
          </a:p>
          <a:p>
            <a:pPr marL="174625" indent="-174625">
              <a:buFont typeface="Arial" pitchFamily="34" charset="0"/>
              <a:buChar char="•"/>
              <a:defRPr/>
            </a:pPr>
            <a:r>
              <a:rPr lang="en-US" sz="2400" i="1" dirty="0" err="1">
                <a:solidFill>
                  <a:srgbClr val="0B3D91"/>
                </a:solidFill>
                <a:latin typeface="Calibri" pitchFamily="34" charset="0"/>
              </a:rPr>
              <a:t>Cryo</a:t>
            </a:r>
            <a:r>
              <a:rPr lang="en-US" sz="2400" i="1" dirty="0">
                <a:solidFill>
                  <a:srgbClr val="0B3D91"/>
                </a:solidFill>
                <a:latin typeface="Calibri" pitchFamily="34" charset="0"/>
              </a:rPr>
              <a:t> Cooler</a:t>
            </a:r>
          </a:p>
          <a:p>
            <a:pPr marL="174625" indent="-174625">
              <a:buFont typeface="Arial" pitchFamily="34" charset="0"/>
              <a:buChar char="•"/>
              <a:defRPr/>
            </a:pPr>
            <a:r>
              <a:rPr lang="en-US" sz="2400" i="1" dirty="0">
                <a:solidFill>
                  <a:srgbClr val="0B3D91"/>
                </a:solidFill>
                <a:latin typeface="Calibri" pitchFamily="34" charset="0"/>
              </a:rPr>
              <a:t>Thermo Electric Cooler</a:t>
            </a:r>
          </a:p>
          <a:p>
            <a:pPr marL="174625" indent="-174625">
              <a:buFont typeface="Arial" pitchFamily="34" charset="0"/>
              <a:buChar char="•"/>
              <a:defRPr/>
            </a:pPr>
            <a:r>
              <a:rPr lang="en-US" sz="2400" i="1" dirty="0" err="1">
                <a:solidFill>
                  <a:srgbClr val="0B3D91"/>
                </a:solidFill>
                <a:latin typeface="Calibri" pitchFamily="34" charset="0"/>
              </a:rPr>
              <a:t>Doublers</a:t>
            </a:r>
            <a:r>
              <a:rPr lang="en-US" sz="2400" i="1" dirty="0">
                <a:solidFill>
                  <a:srgbClr val="0B3D91"/>
                </a:solidFill>
                <a:latin typeface="Calibri" pitchFamily="34" charset="0"/>
              </a:rPr>
              <a:t> and Spreaders</a:t>
            </a:r>
          </a:p>
          <a:p>
            <a:pPr marL="174625" indent="-174625">
              <a:buFont typeface="Arial" pitchFamily="34" charset="0"/>
              <a:buChar char="•"/>
              <a:defRPr/>
            </a:pPr>
            <a:r>
              <a:rPr lang="en-US" sz="2400" i="1" dirty="0">
                <a:solidFill>
                  <a:srgbClr val="0B3D91"/>
                </a:solidFill>
                <a:latin typeface="Calibri" pitchFamily="34" charset="0"/>
              </a:rPr>
              <a:t>Annealed Pyrolytic Graphite Parts</a:t>
            </a:r>
          </a:p>
          <a:p>
            <a:pPr marL="174625" indent="-174625">
              <a:buFont typeface="Arial" pitchFamily="34" charset="0"/>
              <a:buChar char="•"/>
              <a:defRPr/>
            </a:pPr>
            <a:r>
              <a:rPr lang="en-US" sz="2400" i="1" dirty="0">
                <a:solidFill>
                  <a:srgbClr val="0B3D91"/>
                </a:solidFill>
                <a:latin typeface="Calibri" pitchFamily="34" charset="0"/>
              </a:rPr>
              <a:t>Heat Switch</a:t>
            </a:r>
          </a:p>
          <a:p>
            <a:pPr marL="174625" indent="-174625" eaLnBrk="1" hangingPunct="1">
              <a:buFont typeface="Arial" pitchFamily="34" charset="0"/>
              <a:buChar char="•"/>
              <a:defRPr/>
            </a:pPr>
            <a:r>
              <a:rPr lang="en-US" sz="2400" i="1" dirty="0">
                <a:solidFill>
                  <a:srgbClr val="0B3D91"/>
                </a:solidFill>
                <a:latin typeface="Calibri" pitchFamily="34" charset="0"/>
              </a:rPr>
              <a:t>Louvers</a:t>
            </a:r>
          </a:p>
          <a:p>
            <a:pPr marL="174625" indent="-174625" eaLnBrk="1" hangingPunct="1">
              <a:buFont typeface="Arial" pitchFamily="34" charset="0"/>
              <a:buChar char="•"/>
              <a:defRPr/>
            </a:pPr>
            <a:r>
              <a:rPr lang="en-US" sz="2400" i="1" dirty="0">
                <a:solidFill>
                  <a:srgbClr val="0B3D91"/>
                </a:solidFill>
                <a:latin typeface="Calibri" pitchFamily="34" charset="0"/>
              </a:rPr>
              <a:t>Phase Change Materials</a:t>
            </a:r>
          </a:p>
          <a:p>
            <a:pPr marL="174625" indent="-174625" eaLnBrk="1" hangingPunct="1">
              <a:buFont typeface="Arial" pitchFamily="34" charset="0"/>
              <a:buChar char="•"/>
              <a:defRPr/>
            </a:pPr>
            <a:r>
              <a:rPr lang="en-US" sz="2400" i="1" dirty="0">
                <a:solidFill>
                  <a:srgbClr val="0B3D91"/>
                </a:solidFill>
                <a:latin typeface="Calibri" pitchFamily="34" charset="0"/>
              </a:rPr>
              <a:t>Mechanically Pumped Loops</a:t>
            </a:r>
          </a:p>
        </p:txBody>
      </p:sp>
      <p:sp>
        <p:nvSpPr>
          <p:cNvPr id="6" name="Slide Number Placeholder 1">
            <a:extLst>
              <a:ext uri="{FF2B5EF4-FFF2-40B4-BE49-F238E27FC236}">
                <a16:creationId xmlns:a16="http://schemas.microsoft.com/office/drawing/2014/main" id="{6B050FB6-6FBB-4E88-B8DD-7AC344B5ABF7}"/>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90</a:t>
            </a:fld>
            <a:endParaRPr lang="en-US" altLang="en-US" sz="1200" dirty="0"/>
          </a:p>
        </p:txBody>
      </p:sp>
    </p:spTree>
    <p:extLst>
      <p:ext uri="{BB962C8B-B14F-4D97-AF65-F5344CB8AC3E}">
        <p14:creationId xmlns:p14="http://schemas.microsoft.com/office/powerpoint/2010/main" val="24637233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927445C3-C5B7-45C8-BA93-E98319E9F6F9}"/>
              </a:ext>
            </a:extLst>
          </p:cNvPr>
          <p:cNvSpPr txBox="1">
            <a:spLocks noChangeArrowheads="1"/>
          </p:cNvSpPr>
          <p:nvPr/>
        </p:nvSpPr>
        <p:spPr bwMode="auto">
          <a:xfrm>
            <a:off x="152400" y="1066800"/>
            <a:ext cx="8839200" cy="2554545"/>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i="1" dirty="0">
                <a:solidFill>
                  <a:srgbClr val="0B3D91"/>
                </a:solidFill>
                <a:latin typeface="Calibri" pitchFamily="34" charset="0"/>
              </a:rPr>
              <a:t>Radiator – </a:t>
            </a:r>
            <a:r>
              <a:rPr lang="en-US" dirty="0">
                <a:solidFill>
                  <a:srgbClr val="0B3D91"/>
                </a:solidFill>
                <a:latin typeface="Calibri" pitchFamily="34" charset="0"/>
              </a:rPr>
              <a:t>a dedicated structure whose purpose is the rejection of waste heat to deep space</a:t>
            </a:r>
          </a:p>
          <a:p>
            <a:pPr marL="339725" lvl="1" indent="-174625" eaLnBrk="1" hangingPunct="1">
              <a:buFont typeface="Arial" pitchFamily="34" charset="0"/>
              <a:buChar char="•"/>
              <a:defRPr/>
            </a:pPr>
            <a:r>
              <a:rPr lang="en-US" sz="1600" dirty="0">
                <a:solidFill>
                  <a:srgbClr val="0B3D91"/>
                </a:solidFill>
                <a:latin typeface="Calibri" pitchFamily="34" charset="0"/>
              </a:rPr>
              <a:t>Coated with high emissivity coating to maximize heat rejection potential</a:t>
            </a:r>
          </a:p>
          <a:p>
            <a:pPr marL="339725" lvl="1" indent="-174625" eaLnBrk="1" hangingPunct="1">
              <a:buFont typeface="Arial" pitchFamily="34" charset="0"/>
              <a:buChar char="•"/>
              <a:defRPr/>
            </a:pPr>
            <a:r>
              <a:rPr lang="en-US" sz="1600" dirty="0">
                <a:solidFill>
                  <a:srgbClr val="0B3D91"/>
                </a:solidFill>
                <a:latin typeface="Calibri" pitchFamily="34" charset="0"/>
              </a:rPr>
              <a:t>May be coated with high or low solar absorptivity coating depending on view to solar sources</a:t>
            </a:r>
          </a:p>
          <a:p>
            <a:pPr marL="339725" lvl="1" indent="-174625" eaLnBrk="1" hangingPunct="1">
              <a:buFont typeface="Arial" pitchFamily="34" charset="0"/>
              <a:buChar char="•"/>
              <a:defRPr/>
            </a:pPr>
            <a:r>
              <a:rPr lang="en-US" sz="1600" dirty="0">
                <a:solidFill>
                  <a:srgbClr val="0B3D91"/>
                </a:solidFill>
                <a:latin typeface="Calibri" pitchFamily="34" charset="0"/>
              </a:rPr>
              <a:t>If not existing structure, then supports are needed</a:t>
            </a:r>
          </a:p>
          <a:p>
            <a:pPr marL="174625" indent="-174625" eaLnBrk="1" hangingPunct="1">
              <a:buFont typeface="Arial" pitchFamily="34" charset="0"/>
              <a:buChar char="•"/>
              <a:defRPr/>
            </a:pPr>
            <a:r>
              <a:rPr lang="en-US" b="1" i="1" dirty="0">
                <a:solidFill>
                  <a:srgbClr val="0B3D91"/>
                </a:solidFill>
                <a:latin typeface="Calibri" pitchFamily="34" charset="0"/>
              </a:rPr>
              <a:t>Coatings – </a:t>
            </a:r>
            <a:r>
              <a:rPr lang="en-US" dirty="0">
                <a:solidFill>
                  <a:srgbClr val="0B3D91"/>
                </a:solidFill>
                <a:latin typeface="Calibri" pitchFamily="34" charset="0"/>
              </a:rPr>
              <a:t>films, tapes, paints, etc. applied to surfaces to obtain the desired thermo-optical properties for thermal control</a:t>
            </a:r>
          </a:p>
          <a:p>
            <a:pPr marL="346075" lvl="1" indent="-174625" eaLnBrk="1" hangingPunct="1">
              <a:buFont typeface="Arial" pitchFamily="34" charset="0"/>
              <a:buChar char="•"/>
              <a:defRPr/>
            </a:pPr>
            <a:r>
              <a:rPr lang="en-US" sz="1600" dirty="0">
                <a:solidFill>
                  <a:srgbClr val="0B3D91"/>
                </a:solidFill>
                <a:latin typeface="Calibri" pitchFamily="34" charset="0"/>
              </a:rPr>
              <a:t>Thermo-optical properties are intrinsic to the material itself (e.g. white paint, black paint, </a:t>
            </a:r>
            <a:r>
              <a:rPr lang="en-US" sz="1600" dirty="0" err="1">
                <a:solidFill>
                  <a:srgbClr val="0B3D91"/>
                </a:solidFill>
                <a:latin typeface="Calibri" pitchFamily="34" charset="0"/>
              </a:rPr>
              <a:t>Kapton</a:t>
            </a:r>
            <a:r>
              <a:rPr lang="en-US" sz="1600" dirty="0">
                <a:solidFill>
                  <a:srgbClr val="0B3D91"/>
                </a:solidFill>
                <a:latin typeface="Calibri" pitchFamily="34" charset="0"/>
              </a:rPr>
              <a:t>, etc) </a:t>
            </a:r>
            <a:r>
              <a:rPr lang="en-US" sz="1600" dirty="0">
                <a:solidFill>
                  <a:srgbClr val="0B3D91"/>
                </a:solidFill>
                <a:latin typeface="Symbol" pitchFamily="18" charset="2"/>
              </a:rPr>
              <a:t>a</a:t>
            </a:r>
            <a:r>
              <a:rPr lang="en-US" sz="1600" dirty="0">
                <a:solidFill>
                  <a:srgbClr val="0B3D91"/>
                </a:solidFill>
                <a:latin typeface="Calibri" pitchFamily="34" charset="0"/>
              </a:rPr>
              <a:t> – Solar Absorptivity – percentage of sun energy (Direct Solar, Albedo [e.g. reflected solar]) absorbed</a:t>
            </a:r>
          </a:p>
          <a:p>
            <a:pPr marL="339725" lvl="1" indent="-174625" eaLnBrk="1" hangingPunct="1">
              <a:buFont typeface="Arial" pitchFamily="34" charset="0"/>
              <a:buChar char="•"/>
              <a:defRPr/>
            </a:pPr>
            <a:r>
              <a:rPr lang="en-US" sz="1600" dirty="0">
                <a:solidFill>
                  <a:srgbClr val="0B3D91"/>
                </a:solidFill>
                <a:latin typeface="Symbol" pitchFamily="18" charset="2"/>
              </a:rPr>
              <a:t>e</a:t>
            </a:r>
            <a:r>
              <a:rPr lang="en-US" sz="1600" dirty="0">
                <a:solidFill>
                  <a:srgbClr val="0B3D91"/>
                </a:solidFill>
                <a:latin typeface="Calibri" pitchFamily="34" charset="0"/>
              </a:rPr>
              <a:t> – IR Emissivity – percentage of planet energy (</a:t>
            </a:r>
            <a:r>
              <a:rPr lang="en-US" sz="1600" dirty="0" err="1">
                <a:solidFill>
                  <a:srgbClr val="0B3D91"/>
                </a:solidFill>
                <a:latin typeface="Calibri" pitchFamily="34" charset="0"/>
              </a:rPr>
              <a:t>Planetshine</a:t>
            </a:r>
            <a:r>
              <a:rPr lang="en-US" sz="1600" dirty="0">
                <a:solidFill>
                  <a:srgbClr val="0B3D91"/>
                </a:solidFill>
                <a:latin typeface="Calibri" pitchFamily="34" charset="0"/>
              </a:rPr>
              <a:t>) absorbed</a:t>
            </a:r>
          </a:p>
          <a:p>
            <a:pPr marL="515938" lvl="2" indent="-174625" eaLnBrk="1" hangingPunct="1">
              <a:buFont typeface="Arial" pitchFamily="34" charset="0"/>
              <a:buChar char="•"/>
              <a:defRPr/>
            </a:pPr>
            <a:r>
              <a:rPr lang="en-US" sz="1600" i="1" dirty="0">
                <a:solidFill>
                  <a:srgbClr val="0B3D91"/>
                </a:solidFill>
                <a:latin typeface="Calibri" pitchFamily="34" charset="0"/>
              </a:rPr>
              <a:t>Also a measure of emissive capability of a surface to reject heat via IR radiation</a:t>
            </a:r>
            <a:endParaRPr lang="en-US" sz="1600" dirty="0">
              <a:solidFill>
                <a:srgbClr val="0B3D91"/>
              </a:solidFill>
              <a:latin typeface="Calibri" pitchFamily="34" charset="0"/>
            </a:endParaRPr>
          </a:p>
        </p:txBody>
      </p:sp>
      <p:sp>
        <p:nvSpPr>
          <p:cNvPr id="26627" name="TextBox 146">
            <a:extLst>
              <a:ext uri="{FF2B5EF4-FFF2-40B4-BE49-F238E27FC236}">
                <a16:creationId xmlns:a16="http://schemas.microsoft.com/office/drawing/2014/main" id="{B9763A07-C1C3-4E48-8CFE-A12F4901AC68}"/>
              </a:ext>
            </a:extLst>
          </p:cNvPr>
          <p:cNvSpPr txBox="1">
            <a:spLocks noChangeArrowheads="1"/>
          </p:cNvSpPr>
          <p:nvPr/>
        </p:nvSpPr>
        <p:spPr bwMode="auto">
          <a:xfrm>
            <a:off x="1066800" y="0"/>
            <a:ext cx="72797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Radiator and Coatings</a:t>
            </a:r>
          </a:p>
        </p:txBody>
      </p:sp>
      <p:sp>
        <p:nvSpPr>
          <p:cNvPr id="26645" name="TextBox 146">
            <a:extLst>
              <a:ext uri="{FF2B5EF4-FFF2-40B4-BE49-F238E27FC236}">
                <a16:creationId xmlns:a16="http://schemas.microsoft.com/office/drawing/2014/main" id="{33CD2920-9F9F-4BD8-A285-953E89F1DB3E}"/>
              </a:ext>
            </a:extLst>
          </p:cNvPr>
          <p:cNvSpPr txBox="1">
            <a:spLocks noChangeArrowheads="1"/>
          </p:cNvSpPr>
          <p:nvPr/>
        </p:nvSpPr>
        <p:spPr bwMode="auto">
          <a:xfrm>
            <a:off x="2514600" y="6124575"/>
            <a:ext cx="403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Radiator with White Paint  Coating</a:t>
            </a:r>
            <a:endParaRPr lang="en-US" altLang="en-US" sz="600" b="1" i="1" dirty="0"/>
          </a:p>
        </p:txBody>
      </p:sp>
      <p:pic>
        <p:nvPicPr>
          <p:cNvPr id="26646" name="Picture 2">
            <a:extLst>
              <a:ext uri="{FF2B5EF4-FFF2-40B4-BE49-F238E27FC236}">
                <a16:creationId xmlns:a16="http://schemas.microsoft.com/office/drawing/2014/main" id="{EBC214CF-5CD5-4A40-8D38-47D7A2820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758006"/>
            <a:ext cx="5811044" cy="233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a:extLst>
              <a:ext uri="{FF2B5EF4-FFF2-40B4-BE49-F238E27FC236}">
                <a16:creationId xmlns:a16="http://schemas.microsoft.com/office/drawing/2014/main" id="{D84B31AF-7872-43E0-BEAB-719CCE567DB9}"/>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91</a:t>
            </a:fld>
            <a:endParaRPr lang="en-US" altLang="en-US" sz="1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708D4FC-2333-4B21-BA00-E1C39FB83EC8}"/>
              </a:ext>
            </a:extLst>
          </p:cNvPr>
          <p:cNvSpPr txBox="1">
            <a:spLocks noChangeArrowheads="1"/>
          </p:cNvSpPr>
          <p:nvPr/>
        </p:nvSpPr>
        <p:spPr bwMode="auto">
          <a:xfrm>
            <a:off x="152400" y="1060050"/>
            <a:ext cx="8839200" cy="3016250"/>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b="1" i="1" dirty="0">
                <a:solidFill>
                  <a:srgbClr val="0B3D91"/>
                </a:solidFill>
                <a:latin typeface="Calibri" pitchFamily="34" charset="0"/>
              </a:rPr>
              <a:t>Heater – </a:t>
            </a:r>
            <a:r>
              <a:rPr lang="en-US" dirty="0">
                <a:solidFill>
                  <a:srgbClr val="0B3D91"/>
                </a:solidFill>
                <a:latin typeface="Calibri" pitchFamily="34" charset="0"/>
              </a:rPr>
              <a:t>an electrically resistive device which dissipates heat when a current is passed through it</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600" dirty="0">
                <a:solidFill>
                  <a:srgbClr val="0B3D91"/>
                </a:solidFill>
                <a:latin typeface="Calibri" pitchFamily="34" charset="0"/>
              </a:rPr>
              <a:t>Typically either a </a:t>
            </a:r>
            <a:r>
              <a:rPr lang="en-US" sz="1600" dirty="0" err="1">
                <a:solidFill>
                  <a:srgbClr val="0B3D91"/>
                </a:solidFill>
                <a:latin typeface="Calibri" pitchFamily="34" charset="0"/>
              </a:rPr>
              <a:t>Kapton</a:t>
            </a:r>
            <a:r>
              <a:rPr lang="en-US" sz="1600" dirty="0">
                <a:solidFill>
                  <a:srgbClr val="0B3D91"/>
                </a:solidFill>
                <a:latin typeface="Calibri" pitchFamily="34" charset="0"/>
              </a:rPr>
              <a:t>-enclosed circuit or Dale-Ohm, cartridge style</a:t>
            </a:r>
          </a:p>
          <a:p>
            <a:pPr marL="511175" lvl="2" indent="-174625" eaLnBrk="1" hangingPunct="1">
              <a:buFont typeface="Arial" pitchFamily="34" charset="0"/>
              <a:buChar char="•"/>
              <a:defRPr/>
            </a:pPr>
            <a:r>
              <a:rPr lang="en-US" sz="1600" i="1" dirty="0" err="1">
                <a:solidFill>
                  <a:srgbClr val="0B3D91"/>
                </a:solidFill>
                <a:latin typeface="Calibri" pitchFamily="34" charset="0"/>
              </a:rPr>
              <a:t>Kapton</a:t>
            </a:r>
            <a:r>
              <a:rPr lang="en-US" sz="1600" i="1" dirty="0">
                <a:solidFill>
                  <a:srgbClr val="0B3D91"/>
                </a:solidFill>
                <a:latin typeface="Calibri" pitchFamily="34" charset="0"/>
              </a:rPr>
              <a:t> heaters often contain two traces for independent circuits.  Typically applied with adhesive and </a:t>
            </a:r>
            <a:r>
              <a:rPr lang="en-US" sz="1600" i="1" dirty="0" err="1">
                <a:solidFill>
                  <a:srgbClr val="0B3D91"/>
                </a:solidFill>
                <a:latin typeface="Calibri" pitchFamily="34" charset="0"/>
              </a:rPr>
              <a:t>overtaping</a:t>
            </a:r>
            <a:r>
              <a:rPr lang="en-US" sz="1600" i="1" dirty="0">
                <a:solidFill>
                  <a:srgbClr val="0B3D91"/>
                </a:solidFill>
                <a:latin typeface="Calibri" pitchFamily="34" charset="0"/>
              </a:rPr>
              <a:t> with Aluminum Tape to minimize possible local hot spots.  Watt density drives overall size of heater based on adhesives used</a:t>
            </a:r>
          </a:p>
          <a:p>
            <a:pPr marL="511175" lvl="2" indent="-174625" eaLnBrk="1" hangingPunct="1">
              <a:buFont typeface="Arial" pitchFamily="34" charset="0"/>
              <a:buChar char="•"/>
              <a:defRPr/>
            </a:pPr>
            <a:r>
              <a:rPr lang="en-US" sz="1600" i="1" dirty="0">
                <a:solidFill>
                  <a:srgbClr val="0B3D91"/>
                </a:solidFill>
                <a:latin typeface="Calibri" pitchFamily="34" charset="0"/>
              </a:rPr>
              <a:t>Dale-Ohm heaters typically applied with adhesive and bolted to structure.  Two units required for redundancy</a:t>
            </a:r>
          </a:p>
          <a:p>
            <a:pPr marL="339725" lvl="1" indent="-174625" eaLnBrk="1" hangingPunct="1">
              <a:buFont typeface="Arial" pitchFamily="34" charset="0"/>
              <a:buChar char="•"/>
              <a:defRPr/>
            </a:pPr>
            <a:r>
              <a:rPr lang="en-US" sz="1600" dirty="0">
                <a:solidFill>
                  <a:srgbClr val="0B3D91"/>
                </a:solidFill>
                <a:latin typeface="Calibri" pitchFamily="34" charset="0"/>
              </a:rPr>
              <a:t>GOLD rules requires thermal to demonstrate maximum of 70% of power usage in cold cases at minimum voltage as specified by project (or 5°C of margin to lower limits)</a:t>
            </a:r>
          </a:p>
          <a:p>
            <a:pPr marL="511175" lvl="2" indent="-174625" eaLnBrk="1" hangingPunct="1">
              <a:buFont typeface="Arial" pitchFamily="34" charset="0"/>
              <a:buChar char="•"/>
              <a:defRPr/>
            </a:pPr>
            <a:r>
              <a:rPr lang="en-US" sz="1600" i="1" dirty="0">
                <a:solidFill>
                  <a:srgbClr val="0B3D91"/>
                </a:solidFill>
                <a:latin typeface="Calibri" pitchFamily="34" charset="0"/>
              </a:rPr>
              <a:t>At maximum voltage, current draw and watt density become limiting factors</a:t>
            </a:r>
          </a:p>
          <a:p>
            <a:pPr marL="346075" lvl="1" indent="-174625" eaLnBrk="1" hangingPunct="1">
              <a:buFont typeface="Arial" pitchFamily="34" charset="0"/>
              <a:buChar char="•"/>
              <a:defRPr/>
            </a:pPr>
            <a:r>
              <a:rPr lang="en-US" sz="1600" dirty="0">
                <a:solidFill>
                  <a:srgbClr val="0B3D91"/>
                </a:solidFill>
                <a:latin typeface="Calibri" pitchFamily="34" charset="0"/>
              </a:rPr>
              <a:t>Heater is energized by relay (software controlled switch) or thermostat (mechanical switch)</a:t>
            </a:r>
          </a:p>
        </p:txBody>
      </p:sp>
      <p:sp>
        <p:nvSpPr>
          <p:cNvPr id="28675" name="TextBox 146">
            <a:extLst>
              <a:ext uri="{FF2B5EF4-FFF2-40B4-BE49-F238E27FC236}">
                <a16:creationId xmlns:a16="http://schemas.microsoft.com/office/drawing/2014/main" id="{4E49B59D-9133-418A-A40B-5B3C267835C2}"/>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Heater</a:t>
            </a:r>
          </a:p>
        </p:txBody>
      </p:sp>
      <p:pic>
        <p:nvPicPr>
          <p:cNvPr id="28693" name="Picture 5">
            <a:extLst>
              <a:ext uri="{FF2B5EF4-FFF2-40B4-BE49-F238E27FC236}">
                <a16:creationId xmlns:a16="http://schemas.microsoft.com/office/drawing/2014/main" id="{878A1CC8-0BC2-4D11-9567-32977CB45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26838"/>
            <a:ext cx="2933700" cy="155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TextBox 146">
            <a:extLst>
              <a:ext uri="{FF2B5EF4-FFF2-40B4-BE49-F238E27FC236}">
                <a16:creationId xmlns:a16="http://schemas.microsoft.com/office/drawing/2014/main" id="{992A40AA-1900-4F4A-8D75-D207BAEA750C}"/>
              </a:ext>
            </a:extLst>
          </p:cNvPr>
          <p:cNvSpPr txBox="1">
            <a:spLocks noChangeArrowheads="1"/>
          </p:cNvSpPr>
          <p:nvPr/>
        </p:nvSpPr>
        <p:spPr bwMode="auto">
          <a:xfrm>
            <a:off x="533400" y="612457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Kapton Thin Film Heater</a:t>
            </a:r>
            <a:endParaRPr lang="en-US" altLang="en-US" sz="600" b="1" i="1"/>
          </a:p>
        </p:txBody>
      </p:sp>
      <p:pic>
        <p:nvPicPr>
          <p:cNvPr id="28695" name="Picture 6">
            <a:extLst>
              <a:ext uri="{FF2B5EF4-FFF2-40B4-BE49-F238E27FC236}">
                <a16:creationId xmlns:a16="http://schemas.microsoft.com/office/drawing/2014/main" id="{AC8DE16F-D87A-410F-AD1E-03608FF70D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195"/>
          <a:stretch>
            <a:fillRect/>
          </a:stretch>
        </p:blipFill>
        <p:spPr bwMode="auto">
          <a:xfrm>
            <a:off x="5570538" y="4426838"/>
            <a:ext cx="2098613" cy="164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TextBox 146">
            <a:extLst>
              <a:ext uri="{FF2B5EF4-FFF2-40B4-BE49-F238E27FC236}">
                <a16:creationId xmlns:a16="http://schemas.microsoft.com/office/drawing/2014/main" id="{F7DE4F34-C892-42FB-BA10-B3FA735F4BCD}"/>
              </a:ext>
            </a:extLst>
          </p:cNvPr>
          <p:cNvSpPr txBox="1">
            <a:spLocks noChangeArrowheads="1"/>
          </p:cNvSpPr>
          <p:nvPr/>
        </p:nvSpPr>
        <p:spPr bwMode="auto">
          <a:xfrm>
            <a:off x="5029200" y="612457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Dale-Ohm Heater</a:t>
            </a:r>
            <a:endParaRPr lang="en-US" altLang="en-US" sz="600" b="1" i="1"/>
          </a:p>
        </p:txBody>
      </p:sp>
      <p:sp>
        <p:nvSpPr>
          <p:cNvPr id="9" name="Slide Number Placeholder 1">
            <a:extLst>
              <a:ext uri="{FF2B5EF4-FFF2-40B4-BE49-F238E27FC236}">
                <a16:creationId xmlns:a16="http://schemas.microsoft.com/office/drawing/2014/main" id="{8BEC7B45-949D-408D-9D29-74353702478D}"/>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92</a:t>
            </a:fld>
            <a:endParaRPr lang="en-US" altLang="en-US" sz="1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95E9A1EA-44CD-45E5-987B-A41AB1EE5F49}"/>
              </a:ext>
            </a:extLst>
          </p:cNvPr>
          <p:cNvSpPr txBox="1">
            <a:spLocks noChangeArrowheads="1"/>
          </p:cNvSpPr>
          <p:nvPr/>
        </p:nvSpPr>
        <p:spPr bwMode="auto">
          <a:xfrm>
            <a:off x="152400" y="1073150"/>
            <a:ext cx="8839200" cy="3016250"/>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i="1" dirty="0">
                <a:solidFill>
                  <a:srgbClr val="0B3D91"/>
                </a:solidFill>
                <a:latin typeface="Calibri" pitchFamily="34" charset="0"/>
              </a:rPr>
              <a:t>Thermostat – </a:t>
            </a:r>
            <a:r>
              <a:rPr lang="en-US" dirty="0">
                <a:solidFill>
                  <a:srgbClr val="0B3D91"/>
                </a:solidFill>
                <a:latin typeface="Calibri" pitchFamily="34" charset="0"/>
              </a:rPr>
              <a:t>a device with two materials with dissimilar Coefficients of Thermal Expansion that opens or closes an electrical circuit based on temperature</a:t>
            </a:r>
          </a:p>
          <a:p>
            <a:pPr marL="339725" lvl="1" indent="-174625" eaLnBrk="1" hangingPunct="1">
              <a:buFont typeface="Arial" pitchFamily="34" charset="0"/>
              <a:buChar char="•"/>
              <a:defRPr/>
            </a:pPr>
            <a:r>
              <a:rPr lang="en-US" sz="1600" dirty="0">
                <a:solidFill>
                  <a:srgbClr val="0B3D91"/>
                </a:solidFill>
                <a:latin typeface="Calibri" pitchFamily="34" charset="0"/>
              </a:rPr>
              <a:t>Mechanical part that can wear, but usually takes &gt; 100,000 cycles before failure</a:t>
            </a:r>
          </a:p>
          <a:p>
            <a:pPr marL="339725" lvl="1" indent="-174625" eaLnBrk="1" hangingPunct="1">
              <a:buFont typeface="Arial" pitchFamily="34" charset="0"/>
              <a:buChar char="•"/>
              <a:defRPr/>
            </a:pPr>
            <a:r>
              <a:rPr lang="en-US" sz="1600" dirty="0">
                <a:solidFill>
                  <a:srgbClr val="0B3D91"/>
                </a:solidFill>
                <a:latin typeface="Calibri" pitchFamily="34" charset="0"/>
              </a:rPr>
              <a:t>Typically have two thermostats wired in series to prevent a single failed closed thermostat from continuously energizing a circuit</a:t>
            </a:r>
          </a:p>
          <a:p>
            <a:pPr marL="511175" lvl="2" indent="-174625" eaLnBrk="1" hangingPunct="1">
              <a:buFont typeface="Arial" pitchFamily="34" charset="0"/>
              <a:buChar char="•"/>
              <a:defRPr/>
            </a:pPr>
            <a:r>
              <a:rPr lang="en-US" sz="1600" i="1" dirty="0">
                <a:solidFill>
                  <a:srgbClr val="0B3D91"/>
                </a:solidFill>
                <a:latin typeface="Calibri" pitchFamily="34" charset="0"/>
              </a:rPr>
              <a:t>If failed open, redundant side of spacecraft or instrument takes over</a:t>
            </a:r>
          </a:p>
          <a:p>
            <a:pPr marL="511175" lvl="2" indent="-174625" eaLnBrk="1" hangingPunct="1">
              <a:buFont typeface="Arial" pitchFamily="34" charset="0"/>
              <a:buChar char="•"/>
              <a:defRPr/>
            </a:pPr>
            <a:r>
              <a:rPr lang="en-US" sz="1600" i="1" dirty="0">
                <a:solidFill>
                  <a:srgbClr val="0B3D91"/>
                </a:solidFill>
                <a:latin typeface="Calibri" pitchFamily="34" charset="0"/>
              </a:rPr>
              <a:t>Could also have quad-redundant which is two parallel sets of two series thermostats (can tolerate one failed open or one failed closed without having to switch sides)</a:t>
            </a:r>
          </a:p>
          <a:p>
            <a:pPr marL="349250" lvl="1" indent="-177800" eaLnBrk="1" hangingPunct="1">
              <a:buFont typeface="Arial" pitchFamily="34" charset="0"/>
              <a:buChar char="•"/>
              <a:defRPr/>
            </a:pPr>
            <a:r>
              <a:rPr lang="en-US" sz="1600" dirty="0">
                <a:solidFill>
                  <a:srgbClr val="0B3D91"/>
                </a:solidFill>
                <a:latin typeface="Calibri" pitchFamily="34" charset="0"/>
              </a:rPr>
              <a:t>Typically bonded to structure near the location of temperature interest</a:t>
            </a:r>
          </a:p>
          <a:p>
            <a:pPr marL="349250" lvl="1" indent="-177800" eaLnBrk="1" hangingPunct="1">
              <a:buFont typeface="Arial" pitchFamily="34" charset="0"/>
              <a:buChar char="•"/>
              <a:defRPr/>
            </a:pPr>
            <a:r>
              <a:rPr lang="en-US" sz="1600" dirty="0" err="1">
                <a:solidFill>
                  <a:srgbClr val="0B3D91"/>
                </a:solidFill>
                <a:latin typeface="Calibri" pitchFamily="34" charset="0"/>
              </a:rPr>
              <a:t>Deadband</a:t>
            </a:r>
            <a:r>
              <a:rPr lang="en-US" sz="1600" dirty="0">
                <a:solidFill>
                  <a:srgbClr val="0B3D91"/>
                </a:solidFill>
                <a:latin typeface="Calibri" pitchFamily="34" charset="0"/>
              </a:rPr>
              <a:t> between open and close point usually around 5-7°C (9-13°F)</a:t>
            </a:r>
          </a:p>
          <a:p>
            <a:pPr marL="349250" lvl="1" indent="-177800" eaLnBrk="1" hangingPunct="1">
              <a:buFont typeface="Arial" pitchFamily="34" charset="0"/>
              <a:buChar char="•"/>
              <a:defRPr/>
            </a:pPr>
            <a:r>
              <a:rPr lang="en-US" sz="1600" dirty="0">
                <a:solidFill>
                  <a:srgbClr val="0B3D91"/>
                </a:solidFill>
                <a:latin typeface="Calibri" pitchFamily="34" charset="0"/>
              </a:rPr>
              <a:t>High current design (3-5 A) different than lower current design (&lt;3 A)</a:t>
            </a:r>
          </a:p>
          <a:p>
            <a:pPr marL="349250" lvl="1" indent="-177800" eaLnBrk="1" hangingPunct="1">
              <a:buFont typeface="Arial" pitchFamily="34" charset="0"/>
              <a:buChar char="•"/>
              <a:defRPr/>
            </a:pPr>
            <a:r>
              <a:rPr lang="en-US" sz="1600" dirty="0">
                <a:solidFill>
                  <a:srgbClr val="0B3D91"/>
                </a:solidFill>
                <a:latin typeface="Calibri" pitchFamily="34" charset="0"/>
              </a:rPr>
              <a:t>Long lead time for procurement, need to know setpoint range before buying</a:t>
            </a:r>
          </a:p>
        </p:txBody>
      </p:sp>
      <p:sp>
        <p:nvSpPr>
          <p:cNvPr id="29699" name="TextBox 146">
            <a:extLst>
              <a:ext uri="{FF2B5EF4-FFF2-40B4-BE49-F238E27FC236}">
                <a16:creationId xmlns:a16="http://schemas.microsoft.com/office/drawing/2014/main" id="{2C512ACC-135B-452C-B2B5-1FA04DBEF568}"/>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Thermostat</a:t>
            </a:r>
          </a:p>
        </p:txBody>
      </p:sp>
      <p:pic>
        <p:nvPicPr>
          <p:cNvPr id="29717" name="Picture 3" descr="G:\Photos for MIS\Thermal_Harness\IMG_7737.JPG">
            <a:extLst>
              <a:ext uri="{FF2B5EF4-FFF2-40B4-BE49-F238E27FC236}">
                <a16:creationId xmlns:a16="http://schemas.microsoft.com/office/drawing/2014/main" id="{AE9A8686-8D20-426F-A7D0-2AE605E04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43375"/>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146">
            <a:extLst>
              <a:ext uri="{FF2B5EF4-FFF2-40B4-BE49-F238E27FC236}">
                <a16:creationId xmlns:a16="http://schemas.microsoft.com/office/drawing/2014/main" id="{0066099B-D790-46AA-B571-2F0CDCA229FC}"/>
              </a:ext>
            </a:extLst>
          </p:cNvPr>
          <p:cNvSpPr txBox="1">
            <a:spLocks noChangeArrowheads="1"/>
          </p:cNvSpPr>
          <p:nvPr/>
        </p:nvSpPr>
        <p:spPr bwMode="auto">
          <a:xfrm>
            <a:off x="1295400" y="6124575"/>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Thermostats Installed on Panel</a:t>
            </a:r>
            <a:endParaRPr lang="en-US" altLang="en-US" sz="600" b="1" i="1"/>
          </a:p>
        </p:txBody>
      </p:sp>
      <p:pic>
        <p:nvPicPr>
          <p:cNvPr id="29719" name="Picture 4">
            <a:extLst>
              <a:ext uri="{FF2B5EF4-FFF2-40B4-BE49-F238E27FC236}">
                <a16:creationId xmlns:a16="http://schemas.microsoft.com/office/drawing/2014/main" id="{30D8CD07-3484-45C4-9C14-94ECC7C14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25819"/>
            <a:ext cx="2219325" cy="189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TextBox 146">
            <a:extLst>
              <a:ext uri="{FF2B5EF4-FFF2-40B4-BE49-F238E27FC236}">
                <a16:creationId xmlns:a16="http://schemas.microsoft.com/office/drawing/2014/main" id="{A0117F27-4032-4F4F-90C2-B7AD224EBE83}"/>
              </a:ext>
            </a:extLst>
          </p:cNvPr>
          <p:cNvSpPr txBox="1">
            <a:spLocks noChangeArrowheads="1"/>
          </p:cNvSpPr>
          <p:nvPr/>
        </p:nvSpPr>
        <p:spPr bwMode="auto">
          <a:xfrm>
            <a:off x="5410200" y="6124575"/>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Thermostats</a:t>
            </a:r>
            <a:endParaRPr lang="en-US" altLang="en-US" sz="600" b="1" i="1"/>
          </a:p>
        </p:txBody>
      </p:sp>
      <p:sp>
        <p:nvSpPr>
          <p:cNvPr id="8" name="Slide Number Placeholder 1">
            <a:extLst>
              <a:ext uri="{FF2B5EF4-FFF2-40B4-BE49-F238E27FC236}">
                <a16:creationId xmlns:a16="http://schemas.microsoft.com/office/drawing/2014/main" id="{AC56841C-59D2-48C0-A453-06FDBE93D1D0}"/>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93</a:t>
            </a:fld>
            <a:endParaRPr lang="en-US" altLang="en-US" sz="12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4C5A1AC4-0D5E-4877-99D4-12F6D2B424C8}"/>
              </a:ext>
            </a:extLst>
          </p:cNvPr>
          <p:cNvSpPr txBox="1">
            <a:spLocks noChangeArrowheads="1"/>
          </p:cNvSpPr>
          <p:nvPr/>
        </p:nvSpPr>
        <p:spPr bwMode="auto">
          <a:xfrm>
            <a:off x="152400" y="1066800"/>
            <a:ext cx="8839200" cy="2277547"/>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i="1" dirty="0">
                <a:solidFill>
                  <a:srgbClr val="0B3D91"/>
                </a:solidFill>
                <a:latin typeface="Calibri" pitchFamily="34" charset="0"/>
              </a:rPr>
              <a:t>MLI – </a:t>
            </a:r>
            <a:r>
              <a:rPr lang="en-US" b="1" i="1" u="sng" dirty="0">
                <a:solidFill>
                  <a:srgbClr val="0B3D91"/>
                </a:solidFill>
                <a:latin typeface="Calibri" pitchFamily="34" charset="0"/>
              </a:rPr>
              <a:t>M</a:t>
            </a:r>
            <a:r>
              <a:rPr lang="en-US" b="1" i="1" dirty="0">
                <a:solidFill>
                  <a:srgbClr val="0B3D91"/>
                </a:solidFill>
                <a:latin typeface="Calibri" pitchFamily="34" charset="0"/>
              </a:rPr>
              <a:t>ulti </a:t>
            </a:r>
            <a:r>
              <a:rPr lang="en-US" b="1" i="1" u="sng" dirty="0">
                <a:solidFill>
                  <a:srgbClr val="0B3D91"/>
                </a:solidFill>
                <a:latin typeface="Calibri" pitchFamily="34" charset="0"/>
              </a:rPr>
              <a:t>L</a:t>
            </a:r>
            <a:r>
              <a:rPr lang="en-US" b="1" i="1" dirty="0">
                <a:solidFill>
                  <a:srgbClr val="0B3D91"/>
                </a:solidFill>
                <a:latin typeface="Calibri" pitchFamily="34" charset="0"/>
              </a:rPr>
              <a:t>ayer </a:t>
            </a:r>
            <a:r>
              <a:rPr lang="en-US" b="1" i="1" u="sng" dirty="0">
                <a:solidFill>
                  <a:srgbClr val="0B3D91"/>
                </a:solidFill>
                <a:latin typeface="Calibri" pitchFamily="34" charset="0"/>
              </a:rPr>
              <a:t>I</a:t>
            </a:r>
            <a:r>
              <a:rPr lang="en-US" b="1" i="1" dirty="0">
                <a:solidFill>
                  <a:srgbClr val="0B3D91"/>
                </a:solidFill>
                <a:latin typeface="Calibri" pitchFamily="34" charset="0"/>
              </a:rPr>
              <a:t>nsulation – </a:t>
            </a:r>
            <a:r>
              <a:rPr lang="en-US" dirty="0">
                <a:solidFill>
                  <a:srgbClr val="0B3D91"/>
                </a:solidFill>
                <a:latin typeface="Calibri" pitchFamily="34" charset="0"/>
              </a:rPr>
              <a:t>aka blankets – lightweight covering of structure that impedes heat flow</a:t>
            </a:r>
          </a:p>
          <a:p>
            <a:pPr marL="339725" lvl="1" indent="-174625" eaLnBrk="1" hangingPunct="1">
              <a:buFont typeface="Arial" pitchFamily="34" charset="0"/>
              <a:buChar char="•"/>
              <a:defRPr/>
            </a:pPr>
            <a:r>
              <a:rPr lang="en-US" sz="1600" dirty="0">
                <a:solidFill>
                  <a:srgbClr val="0B3D91"/>
                </a:solidFill>
                <a:latin typeface="Calibri" pitchFamily="34" charset="0"/>
              </a:rPr>
              <a:t>Typically alternating layers of Dacron/Nylon mesh and Vapor Deposited Aluminum (VDA) mylar sheets with outermost layer typically Kapton/Black Kapton/Germanium Black Kapton/</a:t>
            </a:r>
            <a:r>
              <a:rPr lang="en-US" sz="1600" dirty="0" err="1">
                <a:solidFill>
                  <a:srgbClr val="0B3D91"/>
                </a:solidFill>
                <a:latin typeface="Calibri" pitchFamily="34" charset="0"/>
              </a:rPr>
              <a:t>Stamet</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600" dirty="0">
                <a:solidFill>
                  <a:srgbClr val="0B3D91"/>
                </a:solidFill>
                <a:latin typeface="Calibri" pitchFamily="34" charset="0"/>
              </a:rPr>
              <a:t>Edges either stitched or taped</a:t>
            </a:r>
          </a:p>
          <a:p>
            <a:pPr marL="339725" lvl="1" indent="-174625" eaLnBrk="1" hangingPunct="1">
              <a:buFont typeface="Arial" pitchFamily="34" charset="0"/>
              <a:buChar char="•"/>
              <a:defRPr/>
            </a:pPr>
            <a:r>
              <a:rPr lang="en-US" sz="1600" dirty="0">
                <a:solidFill>
                  <a:srgbClr val="0B3D91"/>
                </a:solidFill>
                <a:latin typeface="Calibri" pitchFamily="34" charset="0"/>
              </a:rPr>
              <a:t>Grounding wires included in design; may help with EMI/EMC</a:t>
            </a:r>
          </a:p>
          <a:p>
            <a:pPr marL="339725" lvl="1" indent="-174625" eaLnBrk="1" hangingPunct="1">
              <a:buFont typeface="Arial" pitchFamily="34" charset="0"/>
              <a:buChar char="•"/>
              <a:defRPr/>
            </a:pPr>
            <a:r>
              <a:rPr lang="en-US" sz="1600" dirty="0">
                <a:solidFill>
                  <a:srgbClr val="0B3D91"/>
                </a:solidFill>
                <a:latin typeface="Calibri" pitchFamily="34" charset="0"/>
              </a:rPr>
              <a:t>Sometimes, Kevlar is included in blanket layup for Micrometeoroid protection</a:t>
            </a:r>
          </a:p>
          <a:p>
            <a:pPr marL="339725" lvl="1" indent="-174625" eaLnBrk="1" hangingPunct="1">
              <a:buFont typeface="Arial" pitchFamily="34" charset="0"/>
              <a:buChar char="•"/>
              <a:defRPr/>
            </a:pPr>
            <a:r>
              <a:rPr lang="en-US" sz="1600" dirty="0">
                <a:solidFill>
                  <a:srgbClr val="0B3D91"/>
                </a:solidFill>
                <a:latin typeface="Calibri" pitchFamily="34" charset="0"/>
              </a:rPr>
              <a:t>Mechanically supported by buttons, </a:t>
            </a:r>
            <a:r>
              <a:rPr lang="en-US" sz="1600" dirty="0" err="1">
                <a:solidFill>
                  <a:srgbClr val="0B3D91"/>
                </a:solidFill>
                <a:latin typeface="Calibri" pitchFamily="34" charset="0"/>
              </a:rPr>
              <a:t>velcro</a:t>
            </a:r>
            <a:r>
              <a:rPr lang="en-US" sz="1600" dirty="0">
                <a:solidFill>
                  <a:srgbClr val="0B3D91"/>
                </a:solidFill>
                <a:latin typeface="Calibri" pitchFamily="34" charset="0"/>
              </a:rPr>
              <a:t>, tie-downs, or double sided transfer adhesives (e.g. tapes)</a:t>
            </a:r>
          </a:p>
          <a:p>
            <a:pPr marL="339725" lvl="1" indent="-174625" eaLnBrk="1" hangingPunct="1">
              <a:buFont typeface="Arial" pitchFamily="34" charset="0"/>
              <a:buChar char="•"/>
              <a:defRPr/>
            </a:pPr>
            <a:r>
              <a:rPr lang="en-US" sz="1600" dirty="0">
                <a:solidFill>
                  <a:srgbClr val="0B3D91"/>
                </a:solidFill>
                <a:latin typeface="Calibri" pitchFamily="34" charset="0"/>
              </a:rPr>
              <a:t>If it is not a radiator, aperture, or mechanism, thermal probably wants a blanket there…</a:t>
            </a:r>
          </a:p>
        </p:txBody>
      </p:sp>
      <p:sp>
        <p:nvSpPr>
          <p:cNvPr id="27651" name="TextBox 146">
            <a:extLst>
              <a:ext uri="{FF2B5EF4-FFF2-40B4-BE49-F238E27FC236}">
                <a16:creationId xmlns:a16="http://schemas.microsoft.com/office/drawing/2014/main" id="{4DA34688-D263-435A-8172-DA9CFD4AD498}"/>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Multi Layer Insulation (Blankets)</a:t>
            </a:r>
          </a:p>
        </p:txBody>
      </p:sp>
      <p:pic>
        <p:nvPicPr>
          <p:cNvPr id="27669" name="Picture 2">
            <a:extLst>
              <a:ext uri="{FF2B5EF4-FFF2-40B4-BE49-F238E27FC236}">
                <a16:creationId xmlns:a16="http://schemas.microsoft.com/office/drawing/2014/main" id="{013E1B19-6A40-43C9-A094-8671D2A5D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3429000"/>
            <a:ext cx="345281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TextBox 146">
            <a:extLst>
              <a:ext uri="{FF2B5EF4-FFF2-40B4-BE49-F238E27FC236}">
                <a16:creationId xmlns:a16="http://schemas.microsoft.com/office/drawing/2014/main" id="{CFAD5F35-4F95-4404-A420-C94AFBE5E9A8}"/>
              </a:ext>
            </a:extLst>
          </p:cNvPr>
          <p:cNvSpPr txBox="1">
            <a:spLocks noChangeArrowheads="1"/>
          </p:cNvSpPr>
          <p:nvPr/>
        </p:nvSpPr>
        <p:spPr bwMode="auto">
          <a:xfrm>
            <a:off x="685800" y="6091238"/>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Multi Layer Insulation</a:t>
            </a:r>
            <a:endParaRPr lang="en-US" altLang="en-US" sz="600" b="1" i="1"/>
          </a:p>
        </p:txBody>
      </p:sp>
      <p:pic>
        <p:nvPicPr>
          <p:cNvPr id="27671" name="Picture 2">
            <a:extLst>
              <a:ext uri="{FF2B5EF4-FFF2-40B4-BE49-F238E27FC236}">
                <a16:creationId xmlns:a16="http://schemas.microsoft.com/office/drawing/2014/main" id="{28B6B0F8-A95A-4293-820E-F3241360B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445"/>
          <a:stretch>
            <a:fillRect/>
          </a:stretch>
        </p:blipFill>
        <p:spPr bwMode="auto">
          <a:xfrm>
            <a:off x="3590925" y="3590925"/>
            <a:ext cx="5553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Box 146">
            <a:extLst>
              <a:ext uri="{FF2B5EF4-FFF2-40B4-BE49-F238E27FC236}">
                <a16:creationId xmlns:a16="http://schemas.microsoft.com/office/drawing/2014/main" id="{2E699919-E53C-4274-AD73-C09FCAD8BF50}"/>
              </a:ext>
            </a:extLst>
          </p:cNvPr>
          <p:cNvSpPr txBox="1">
            <a:spLocks noChangeArrowheads="1"/>
          </p:cNvSpPr>
          <p:nvPr/>
        </p:nvSpPr>
        <p:spPr bwMode="auto">
          <a:xfrm>
            <a:off x="5334000" y="6096000"/>
            <a:ext cx="281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Multi Layer Insulation Layup</a:t>
            </a:r>
            <a:endParaRPr lang="en-US" altLang="en-US" sz="600" b="1" i="1"/>
          </a:p>
        </p:txBody>
      </p:sp>
      <p:sp>
        <p:nvSpPr>
          <p:cNvPr id="8" name="Slide Number Placeholder 1">
            <a:extLst>
              <a:ext uri="{FF2B5EF4-FFF2-40B4-BE49-F238E27FC236}">
                <a16:creationId xmlns:a16="http://schemas.microsoft.com/office/drawing/2014/main" id="{5364B3DA-2FFA-4F7D-929D-DF73D1AD543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94</a:t>
            </a:fld>
            <a:endParaRPr lang="en-US" altLang="en-US" sz="12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4C5A1AC4-0D5E-4877-99D4-12F6D2B424C8}"/>
              </a:ext>
            </a:extLst>
          </p:cNvPr>
          <p:cNvSpPr txBox="1">
            <a:spLocks noChangeArrowheads="1"/>
          </p:cNvSpPr>
          <p:nvPr/>
        </p:nvSpPr>
        <p:spPr bwMode="auto">
          <a:xfrm>
            <a:off x="152400" y="1141274"/>
            <a:ext cx="8839200" cy="4739759"/>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sz="2400" b="1" i="1" dirty="0">
                <a:solidFill>
                  <a:srgbClr val="0B3D91"/>
                </a:solidFill>
                <a:latin typeface="Calibri" pitchFamily="34" charset="0"/>
              </a:rPr>
              <a:t>Radiative Isolation</a:t>
            </a:r>
            <a:r>
              <a:rPr lang="en-US" sz="2400" dirty="0">
                <a:solidFill>
                  <a:srgbClr val="0B3D91"/>
                </a:solidFill>
                <a:latin typeface="Calibri" pitchFamily="34" charset="0"/>
              </a:rPr>
              <a:t> – this is not so much a component, but an alternative to Multi Layer Insulation</a:t>
            </a:r>
          </a:p>
          <a:p>
            <a:pPr marL="339725" lvl="1" indent="-174625" eaLnBrk="1" hangingPunct="1">
              <a:buFont typeface="Arial" pitchFamily="34" charset="0"/>
              <a:buChar char="•"/>
              <a:defRPr/>
            </a:pPr>
            <a:r>
              <a:rPr lang="en-US" sz="2000" dirty="0">
                <a:solidFill>
                  <a:srgbClr val="0B3D91"/>
                </a:solidFill>
                <a:latin typeface="Calibri" pitchFamily="34" charset="0"/>
              </a:rPr>
              <a:t>MLI is most often used for larger scale components </a:t>
            </a:r>
          </a:p>
          <a:p>
            <a:pPr marL="339725" lvl="1" indent="-174625" eaLnBrk="1" hangingPunct="1">
              <a:buFont typeface="Arial" pitchFamily="34" charset="0"/>
              <a:buChar char="•"/>
              <a:defRPr/>
            </a:pPr>
            <a:r>
              <a:rPr lang="en-US" sz="2000" dirty="0">
                <a:solidFill>
                  <a:srgbClr val="0B3D91"/>
                </a:solidFill>
                <a:latin typeface="Calibri" pitchFamily="34" charset="0"/>
              </a:rPr>
              <a:t>For much smaller components (a few inches), a blanket may not be a practical solution since the seams at the edges are typically the poorest performing part of the blanket</a:t>
            </a:r>
          </a:p>
          <a:p>
            <a:pPr marL="339725" lvl="1" indent="-174625" eaLnBrk="1" hangingPunct="1">
              <a:buFont typeface="Arial" pitchFamily="34" charset="0"/>
              <a:buChar char="•"/>
              <a:defRPr/>
            </a:pPr>
            <a:r>
              <a:rPr lang="en-US" sz="2000" dirty="0">
                <a:solidFill>
                  <a:srgbClr val="0B3D91"/>
                </a:solidFill>
                <a:latin typeface="Calibri" pitchFamily="34" charset="0"/>
              </a:rPr>
              <a:t>Furthermore, blankets around tight corners also do not perform nearly as well as large, flat spaces</a:t>
            </a:r>
          </a:p>
          <a:p>
            <a:pPr marL="339725" lvl="1" indent="-174625" eaLnBrk="1" hangingPunct="1">
              <a:buFont typeface="Arial" pitchFamily="34" charset="0"/>
              <a:buChar char="•"/>
              <a:defRPr/>
            </a:pPr>
            <a:r>
              <a:rPr lang="en-US" sz="2000" dirty="0">
                <a:solidFill>
                  <a:srgbClr val="0B3D91"/>
                </a:solidFill>
                <a:latin typeface="Calibri" pitchFamily="34" charset="0"/>
              </a:rPr>
              <a:t>Therefore, for radiative isolation of smaller parts, typically SLI (Single Layer Insulation) with low emissivity coatings (such as Vapor Deposited Aluminum: VDA) is used instead</a:t>
            </a:r>
          </a:p>
          <a:p>
            <a:pPr marL="339725" lvl="1" indent="-174625" eaLnBrk="1" hangingPunct="1">
              <a:buFont typeface="Arial" pitchFamily="34" charset="0"/>
              <a:buChar char="•"/>
              <a:defRPr/>
            </a:pPr>
            <a:r>
              <a:rPr lang="en-US" sz="2000" dirty="0">
                <a:solidFill>
                  <a:srgbClr val="0B3D91"/>
                </a:solidFill>
                <a:latin typeface="Calibri" pitchFamily="34" charset="0"/>
              </a:rPr>
              <a:t>Alternatively, a coating may also be applied to the part (such as Vapor Deposited Gold or Aluminum) rather than using a sheet of SLI</a:t>
            </a:r>
          </a:p>
          <a:p>
            <a:pPr marL="339725" lvl="1" indent="-174625" eaLnBrk="1" hangingPunct="1">
              <a:buFont typeface="Arial" pitchFamily="34" charset="0"/>
              <a:buChar char="•"/>
              <a:defRPr/>
            </a:pPr>
            <a:r>
              <a:rPr lang="en-US" sz="2000" dirty="0">
                <a:solidFill>
                  <a:srgbClr val="0B3D91"/>
                </a:solidFill>
                <a:latin typeface="Calibri" pitchFamily="34" charset="0"/>
              </a:rPr>
              <a:t>In either case, the general idea is to have a low emissivity/high reflectivity surface that reduces the amount of heat absorbed from the surroundings</a:t>
            </a:r>
          </a:p>
        </p:txBody>
      </p:sp>
      <p:sp>
        <p:nvSpPr>
          <p:cNvPr id="27651" name="TextBox 146">
            <a:extLst>
              <a:ext uri="{FF2B5EF4-FFF2-40B4-BE49-F238E27FC236}">
                <a16:creationId xmlns:a16="http://schemas.microsoft.com/office/drawing/2014/main" id="{4DA34688-D263-435A-8172-DA9CFD4AD498}"/>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Radiative Isolation</a:t>
            </a:r>
          </a:p>
        </p:txBody>
      </p:sp>
      <p:sp>
        <p:nvSpPr>
          <p:cNvPr id="8" name="Slide Number Placeholder 1">
            <a:extLst>
              <a:ext uri="{FF2B5EF4-FFF2-40B4-BE49-F238E27FC236}">
                <a16:creationId xmlns:a16="http://schemas.microsoft.com/office/drawing/2014/main" id="{5364B3DA-2FFA-4F7D-929D-DF73D1AD543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95</a:t>
            </a:fld>
            <a:endParaRPr lang="en-US" altLang="en-US" sz="1200" dirty="0"/>
          </a:p>
        </p:txBody>
      </p:sp>
    </p:spTree>
    <p:extLst>
      <p:ext uri="{BB962C8B-B14F-4D97-AF65-F5344CB8AC3E}">
        <p14:creationId xmlns:p14="http://schemas.microsoft.com/office/powerpoint/2010/main" val="23680046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ED054ABF-9E67-4477-8969-528BB48FBD20}"/>
              </a:ext>
            </a:extLst>
          </p:cNvPr>
          <p:cNvSpPr txBox="1">
            <a:spLocks noChangeArrowheads="1"/>
          </p:cNvSpPr>
          <p:nvPr/>
        </p:nvSpPr>
        <p:spPr bwMode="auto">
          <a:xfrm>
            <a:off x="89014" y="1066800"/>
            <a:ext cx="9017286" cy="2339102"/>
          </a:xfrm>
          <a:prstGeom prst="rect">
            <a:avLst/>
          </a:prstGeom>
          <a:noFill/>
          <a:ln w="9525">
            <a:noFill/>
            <a:miter lim="800000"/>
            <a:headEnd/>
            <a:tailEnd/>
          </a:ln>
        </p:spPr>
        <p:txBody>
          <a:bodyPr wrap="square" lIns="0" tIns="0" rIns="0" bIns="0">
            <a:spAutoFit/>
          </a:bodyPr>
          <a:lstStyle/>
          <a:p>
            <a:pPr marL="174625" lvl="1" indent="-174625" eaLnBrk="1" hangingPunct="1">
              <a:buFont typeface="Arial" pitchFamily="34" charset="0"/>
              <a:buChar char="•"/>
              <a:defRPr/>
            </a:pPr>
            <a:r>
              <a:rPr lang="en-US" sz="2000" b="1" i="1" dirty="0">
                <a:solidFill>
                  <a:srgbClr val="0B3D91"/>
                </a:solidFill>
                <a:latin typeface="Calibri" pitchFamily="34" charset="0"/>
              </a:rPr>
              <a:t>I/F Materials – </a:t>
            </a:r>
            <a:r>
              <a:rPr lang="en-US" sz="2000" dirty="0">
                <a:solidFill>
                  <a:srgbClr val="0B3D91"/>
                </a:solidFill>
                <a:latin typeface="Calibri" pitchFamily="34" charset="0"/>
              </a:rPr>
              <a:t>materials at interfaces (I/F) between components that improve heat flow; generally work better with increased pressure at contact area</a:t>
            </a:r>
          </a:p>
          <a:p>
            <a:pPr marL="339725" lvl="1" indent="-174625" eaLnBrk="1" hangingPunct="1">
              <a:buFont typeface="Arial" pitchFamily="34" charset="0"/>
              <a:buChar char="•"/>
              <a:defRPr/>
            </a:pPr>
            <a:r>
              <a:rPr lang="en-US" sz="1700" dirty="0" err="1">
                <a:solidFill>
                  <a:srgbClr val="0B3D91"/>
                </a:solidFill>
                <a:latin typeface="Calibri" pitchFamily="34" charset="0"/>
              </a:rPr>
              <a:t>NuSil</a:t>
            </a:r>
            <a:r>
              <a:rPr lang="en-US" sz="1700" dirty="0">
                <a:solidFill>
                  <a:srgbClr val="0B3D91"/>
                </a:solidFill>
                <a:latin typeface="Calibri" pitchFamily="34" charset="0"/>
              </a:rPr>
              <a:t> – paste like filler, a bit “messy” to install, very good thermally, poor electrically</a:t>
            </a:r>
          </a:p>
          <a:p>
            <a:pPr marL="339725" lvl="1" indent="-174625" eaLnBrk="1" hangingPunct="1">
              <a:buFont typeface="Arial" pitchFamily="34" charset="0"/>
              <a:buChar char="•"/>
              <a:defRPr/>
            </a:pPr>
            <a:r>
              <a:rPr lang="en-US" sz="1700" dirty="0" err="1">
                <a:solidFill>
                  <a:srgbClr val="0B3D91"/>
                </a:solidFill>
                <a:latin typeface="Calibri" pitchFamily="34" charset="0"/>
              </a:rPr>
              <a:t>ChoSeal</a:t>
            </a:r>
            <a:r>
              <a:rPr lang="en-US" sz="1700" dirty="0">
                <a:solidFill>
                  <a:srgbClr val="0B3D91"/>
                </a:solidFill>
                <a:latin typeface="Calibri" pitchFamily="34" charset="0"/>
              </a:rPr>
              <a:t> – sheet like filler, cut to shape, easy to install, good thermally, good electrically, </a:t>
            </a:r>
            <a:r>
              <a:rPr lang="en-US" sz="1700" dirty="0" err="1">
                <a:solidFill>
                  <a:srgbClr val="0B3D91"/>
                </a:solidFill>
                <a:latin typeface="Calibri" pitchFamily="34" charset="0"/>
              </a:rPr>
              <a:t>retorque</a:t>
            </a:r>
            <a:endParaRPr lang="en-US" sz="1700" dirty="0">
              <a:solidFill>
                <a:srgbClr val="0B3D91"/>
              </a:solidFill>
              <a:latin typeface="Calibri" pitchFamily="34" charset="0"/>
            </a:endParaRPr>
          </a:p>
          <a:p>
            <a:pPr marL="339725" lvl="1" indent="-174625" eaLnBrk="1" hangingPunct="1">
              <a:buFont typeface="Arial" pitchFamily="34" charset="0"/>
              <a:buChar char="•"/>
              <a:defRPr/>
            </a:pPr>
            <a:r>
              <a:rPr lang="en-US" sz="1700" dirty="0" err="1">
                <a:solidFill>
                  <a:srgbClr val="0B3D91"/>
                </a:solidFill>
                <a:latin typeface="Calibri" pitchFamily="34" charset="0"/>
              </a:rPr>
              <a:t>ChoTherm</a:t>
            </a:r>
            <a:r>
              <a:rPr lang="en-US" sz="1700" dirty="0">
                <a:solidFill>
                  <a:srgbClr val="0B3D91"/>
                </a:solidFill>
                <a:latin typeface="Calibri" pitchFamily="34" charset="0"/>
              </a:rPr>
              <a:t> – sheet like filler, cut to shape, easy to install, good thermally, poor electrically, retorque</a:t>
            </a:r>
          </a:p>
          <a:p>
            <a:pPr marL="339725" lvl="1" indent="-174625" eaLnBrk="1" hangingPunct="1">
              <a:buFont typeface="Arial" pitchFamily="34" charset="0"/>
              <a:buChar char="•"/>
              <a:defRPr/>
            </a:pPr>
            <a:r>
              <a:rPr lang="en-US" sz="1700" dirty="0" err="1">
                <a:solidFill>
                  <a:srgbClr val="0B3D91"/>
                </a:solidFill>
                <a:latin typeface="Calibri" pitchFamily="34" charset="0"/>
              </a:rPr>
              <a:t>eGraf</a:t>
            </a:r>
            <a:r>
              <a:rPr lang="en-US" sz="1700" dirty="0">
                <a:solidFill>
                  <a:srgbClr val="0B3D91"/>
                </a:solidFill>
                <a:latin typeface="Calibri" pitchFamily="34" charset="0"/>
              </a:rPr>
              <a:t> – sheet like filler, cut to shape, easy to install, not-reusable, good thermally, OK electrically</a:t>
            </a:r>
          </a:p>
          <a:p>
            <a:pPr marL="339725" lvl="1" indent="-174625" eaLnBrk="1" hangingPunct="1">
              <a:buFont typeface="Arial" pitchFamily="34" charset="0"/>
              <a:buChar char="•"/>
              <a:defRPr/>
            </a:pPr>
            <a:r>
              <a:rPr lang="en-US" sz="1700" dirty="0" err="1">
                <a:solidFill>
                  <a:srgbClr val="0B3D91"/>
                </a:solidFill>
                <a:latin typeface="Calibri" pitchFamily="34" charset="0"/>
              </a:rPr>
              <a:t>Stycast</a:t>
            </a:r>
            <a:r>
              <a:rPr lang="en-US" sz="1700" dirty="0">
                <a:solidFill>
                  <a:srgbClr val="0B3D91"/>
                </a:solidFill>
                <a:latin typeface="Calibri" pitchFamily="34" charset="0"/>
              </a:rPr>
              <a:t>, </a:t>
            </a:r>
            <a:r>
              <a:rPr lang="en-US" sz="1700" dirty="0" err="1">
                <a:solidFill>
                  <a:srgbClr val="0B3D91"/>
                </a:solidFill>
                <a:latin typeface="Calibri" pitchFamily="34" charset="0"/>
              </a:rPr>
              <a:t>Eccobond</a:t>
            </a:r>
            <a:r>
              <a:rPr lang="en-US" sz="1700" dirty="0">
                <a:solidFill>
                  <a:srgbClr val="0B3D91"/>
                </a:solidFill>
                <a:latin typeface="Calibri" pitchFamily="34" charset="0"/>
              </a:rPr>
              <a:t>, </a:t>
            </a:r>
            <a:r>
              <a:rPr lang="en-US" sz="1700" dirty="0" err="1">
                <a:solidFill>
                  <a:srgbClr val="0B3D91"/>
                </a:solidFill>
                <a:latin typeface="Calibri" pitchFamily="34" charset="0"/>
              </a:rPr>
              <a:t>Arathane</a:t>
            </a:r>
            <a:r>
              <a:rPr lang="en-US" sz="1700" dirty="0">
                <a:solidFill>
                  <a:srgbClr val="0B3D91"/>
                </a:solidFill>
                <a:latin typeface="Calibri" pitchFamily="34" charset="0"/>
              </a:rPr>
              <a:t> – bonding adhesive for thermostats, heaters, and thermistors </a:t>
            </a:r>
          </a:p>
          <a:p>
            <a:pPr marL="174625" lvl="1" indent="-174625" eaLnBrk="1" hangingPunct="1">
              <a:buFont typeface="Arial" pitchFamily="34" charset="0"/>
              <a:buChar char="•"/>
              <a:defRPr/>
            </a:pPr>
            <a:endParaRPr lang="en-US" sz="900" b="1" i="1" dirty="0">
              <a:solidFill>
                <a:srgbClr val="0B3D91"/>
              </a:solidFill>
              <a:latin typeface="Calibri" pitchFamily="34" charset="0"/>
            </a:endParaRPr>
          </a:p>
          <a:p>
            <a:pPr marL="174625" lvl="1" indent="-174625" eaLnBrk="1" hangingPunct="1">
              <a:buFont typeface="Arial" pitchFamily="34" charset="0"/>
              <a:buChar char="•"/>
              <a:defRPr/>
            </a:pPr>
            <a:endParaRPr lang="en-US" dirty="0">
              <a:solidFill>
                <a:srgbClr val="0B3D91"/>
              </a:solidFill>
              <a:latin typeface="Calibri" pitchFamily="34" charset="0"/>
            </a:endParaRPr>
          </a:p>
        </p:txBody>
      </p:sp>
      <p:sp>
        <p:nvSpPr>
          <p:cNvPr id="25603" name="TextBox 146">
            <a:extLst>
              <a:ext uri="{FF2B5EF4-FFF2-40B4-BE49-F238E27FC236}">
                <a16:creationId xmlns:a16="http://schemas.microsoft.com/office/drawing/2014/main" id="{D0C589E1-5778-4ED1-AD8C-3008D477DF09}"/>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Interface Materials</a:t>
            </a:r>
          </a:p>
        </p:txBody>
      </p:sp>
      <p:pic>
        <p:nvPicPr>
          <p:cNvPr id="25621" name="Picture 5">
            <a:extLst>
              <a:ext uri="{FF2B5EF4-FFF2-40B4-BE49-F238E27FC236}">
                <a16:creationId xmlns:a16="http://schemas.microsoft.com/office/drawing/2014/main" id="{D1E3AF0D-9E1B-48B7-B37D-833AD7F9F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17" r="20834" b="423"/>
          <a:stretch>
            <a:fillRect/>
          </a:stretch>
        </p:blipFill>
        <p:spPr bwMode="auto">
          <a:xfrm>
            <a:off x="1981200" y="3275790"/>
            <a:ext cx="1752600" cy="169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TextBox 146">
            <a:extLst>
              <a:ext uri="{FF2B5EF4-FFF2-40B4-BE49-F238E27FC236}">
                <a16:creationId xmlns:a16="http://schemas.microsoft.com/office/drawing/2014/main" id="{0AF0BBCF-5E24-4B5D-A1B8-AF9697DF84CC}"/>
              </a:ext>
            </a:extLst>
          </p:cNvPr>
          <p:cNvSpPr txBox="1">
            <a:spLocks noChangeArrowheads="1"/>
          </p:cNvSpPr>
          <p:nvPr/>
        </p:nvSpPr>
        <p:spPr bwMode="auto">
          <a:xfrm>
            <a:off x="1957842" y="5799090"/>
            <a:ext cx="121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err="1"/>
              <a:t>Nusil</a:t>
            </a:r>
            <a:r>
              <a:rPr lang="en-US" altLang="en-US" sz="1800" b="1" i="1" dirty="0"/>
              <a:t> After Installation</a:t>
            </a:r>
            <a:endParaRPr lang="en-US" altLang="en-US" sz="600" b="1" i="1" dirty="0"/>
          </a:p>
        </p:txBody>
      </p:sp>
      <p:sp>
        <p:nvSpPr>
          <p:cNvPr id="25623" name="TextBox 146">
            <a:extLst>
              <a:ext uri="{FF2B5EF4-FFF2-40B4-BE49-F238E27FC236}">
                <a16:creationId xmlns:a16="http://schemas.microsoft.com/office/drawing/2014/main" id="{8A39DF35-6D10-4042-A07E-C0235E39CD8E}"/>
              </a:ext>
            </a:extLst>
          </p:cNvPr>
          <p:cNvSpPr txBox="1">
            <a:spLocks noChangeArrowheads="1"/>
          </p:cNvSpPr>
          <p:nvPr/>
        </p:nvSpPr>
        <p:spPr bwMode="auto">
          <a:xfrm>
            <a:off x="571500" y="3275790"/>
            <a:ext cx="129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i="1" dirty="0" err="1"/>
              <a:t>Nusil</a:t>
            </a:r>
            <a:r>
              <a:rPr lang="en-US" altLang="en-US" sz="1800" b="1" i="1" dirty="0"/>
              <a:t> Installation</a:t>
            </a:r>
            <a:endParaRPr lang="en-US" altLang="en-US" sz="600" b="1" i="1" dirty="0"/>
          </a:p>
        </p:txBody>
      </p:sp>
      <p:sp>
        <p:nvSpPr>
          <p:cNvPr id="25624" name="TextBox 146">
            <a:extLst>
              <a:ext uri="{FF2B5EF4-FFF2-40B4-BE49-F238E27FC236}">
                <a16:creationId xmlns:a16="http://schemas.microsoft.com/office/drawing/2014/main" id="{C98AE7D1-49DF-4CFC-84FF-AAF62A0C0E31}"/>
              </a:ext>
            </a:extLst>
          </p:cNvPr>
          <p:cNvSpPr txBox="1">
            <a:spLocks noChangeArrowheads="1"/>
          </p:cNvSpPr>
          <p:nvPr/>
        </p:nvSpPr>
        <p:spPr bwMode="auto">
          <a:xfrm>
            <a:off x="4587839" y="3260017"/>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Cho </a:t>
            </a:r>
            <a:r>
              <a:rPr lang="en-US" altLang="en-US" sz="1800" b="1" i="1" dirty="0" err="1"/>
              <a:t>Therm</a:t>
            </a:r>
            <a:endParaRPr lang="en-US" altLang="en-US" sz="600" b="1" i="1" dirty="0"/>
          </a:p>
        </p:txBody>
      </p:sp>
      <p:sp>
        <p:nvSpPr>
          <p:cNvPr id="25625" name="TextBox 146">
            <a:extLst>
              <a:ext uri="{FF2B5EF4-FFF2-40B4-BE49-F238E27FC236}">
                <a16:creationId xmlns:a16="http://schemas.microsoft.com/office/drawing/2014/main" id="{42383AFB-58EC-41AC-ACBF-3DF37F92AE5F}"/>
              </a:ext>
            </a:extLst>
          </p:cNvPr>
          <p:cNvSpPr txBox="1">
            <a:spLocks noChangeArrowheads="1"/>
          </p:cNvSpPr>
          <p:nvPr/>
        </p:nvSpPr>
        <p:spPr bwMode="auto">
          <a:xfrm>
            <a:off x="6703888" y="6020418"/>
            <a:ext cx="156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err="1"/>
              <a:t>eGraf</a:t>
            </a:r>
            <a:endParaRPr lang="en-US" altLang="en-US" sz="600" b="1" i="1" dirty="0"/>
          </a:p>
        </p:txBody>
      </p:sp>
      <p:pic>
        <p:nvPicPr>
          <p:cNvPr id="25626" name="Picture 2">
            <a:extLst>
              <a:ext uri="{FF2B5EF4-FFF2-40B4-BE49-F238E27FC236}">
                <a16:creationId xmlns:a16="http://schemas.microsoft.com/office/drawing/2014/main" id="{D6AC1183-5B4A-414E-8CE8-AA580CD3C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20" t="52316" r="7385" b="8447"/>
          <a:stretch>
            <a:fillRect/>
          </a:stretch>
        </p:blipFill>
        <p:spPr bwMode="auto">
          <a:xfrm>
            <a:off x="5817609" y="3200400"/>
            <a:ext cx="3180412" cy="163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7">
            <a:extLst>
              <a:ext uri="{FF2B5EF4-FFF2-40B4-BE49-F238E27FC236}">
                <a16:creationId xmlns:a16="http://schemas.microsoft.com/office/drawing/2014/main" id="{3B3E1C5C-C4FD-4B99-B3F3-3DFBE16A6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272" t="41689" r="11687" b="29221"/>
          <a:stretch>
            <a:fillRect/>
          </a:stretch>
        </p:blipFill>
        <p:spPr bwMode="auto">
          <a:xfrm>
            <a:off x="3810000" y="4861876"/>
            <a:ext cx="3352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4">
            <a:extLst>
              <a:ext uri="{FF2B5EF4-FFF2-40B4-BE49-F238E27FC236}">
                <a16:creationId xmlns:a16="http://schemas.microsoft.com/office/drawing/2014/main" id="{E9C37289-92F3-4A66-B88B-1E9D0D8C8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889" r="11111" b="3703"/>
          <a:stretch>
            <a:fillRect/>
          </a:stretch>
        </p:blipFill>
        <p:spPr bwMode="auto">
          <a:xfrm>
            <a:off x="312934" y="4752928"/>
            <a:ext cx="16620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a:extLst>
              <a:ext uri="{FF2B5EF4-FFF2-40B4-BE49-F238E27FC236}">
                <a16:creationId xmlns:a16="http://schemas.microsoft.com/office/drawing/2014/main" id="{8943F159-CD76-4FE6-A47E-62A5C76FBE54}"/>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96</a:t>
            </a:fld>
            <a:endParaRPr lang="en-US" altLang="en-US" sz="12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46">
            <a:extLst>
              <a:ext uri="{FF2B5EF4-FFF2-40B4-BE49-F238E27FC236}">
                <a16:creationId xmlns:a16="http://schemas.microsoft.com/office/drawing/2014/main" id="{6129BFAF-17B5-453A-8607-E973794913F5}"/>
              </a:ext>
            </a:extLst>
          </p:cNvPr>
          <p:cNvSpPr txBox="1">
            <a:spLocks noChangeArrowheads="1"/>
          </p:cNvSpPr>
          <p:nvPr/>
        </p:nvSpPr>
        <p:spPr bwMode="auto">
          <a:xfrm>
            <a:off x="1066800" y="0"/>
            <a:ext cx="72797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Constant Conductance Heat Pipe (CCHP)</a:t>
            </a:r>
          </a:p>
        </p:txBody>
      </p:sp>
      <p:sp>
        <p:nvSpPr>
          <p:cNvPr id="153" name="TextBox 146">
            <a:extLst>
              <a:ext uri="{FF2B5EF4-FFF2-40B4-BE49-F238E27FC236}">
                <a16:creationId xmlns:a16="http://schemas.microsoft.com/office/drawing/2014/main" id="{67334031-B1EC-48A3-BC46-E8968ABD7FF8}"/>
              </a:ext>
            </a:extLst>
          </p:cNvPr>
          <p:cNvSpPr txBox="1">
            <a:spLocks noChangeArrowheads="1"/>
          </p:cNvSpPr>
          <p:nvPr/>
        </p:nvSpPr>
        <p:spPr bwMode="auto">
          <a:xfrm>
            <a:off x="98033" y="1066800"/>
            <a:ext cx="8991600" cy="2646878"/>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b="1" i="1" dirty="0">
                <a:solidFill>
                  <a:srgbClr val="0B3D91"/>
                </a:solidFill>
                <a:latin typeface="Calibri" pitchFamily="34" charset="0"/>
              </a:rPr>
              <a:t>CCHP – </a:t>
            </a:r>
            <a:r>
              <a:rPr lang="en-US" b="1" i="1" u="sng" dirty="0">
                <a:solidFill>
                  <a:srgbClr val="0B3D91"/>
                </a:solidFill>
                <a:latin typeface="Calibri" pitchFamily="34" charset="0"/>
              </a:rPr>
              <a:t>C</a:t>
            </a:r>
            <a:r>
              <a:rPr lang="en-US" b="1" i="1" dirty="0">
                <a:solidFill>
                  <a:srgbClr val="0B3D91"/>
                </a:solidFill>
                <a:latin typeface="Calibri" pitchFamily="34" charset="0"/>
              </a:rPr>
              <a:t>onstant </a:t>
            </a:r>
            <a:r>
              <a:rPr lang="en-US" b="1" i="1" u="sng" dirty="0">
                <a:solidFill>
                  <a:srgbClr val="0B3D91"/>
                </a:solidFill>
                <a:latin typeface="Calibri" pitchFamily="34" charset="0"/>
              </a:rPr>
              <a:t>C</a:t>
            </a:r>
            <a:r>
              <a:rPr lang="en-US" b="1" i="1" dirty="0">
                <a:solidFill>
                  <a:srgbClr val="0B3D91"/>
                </a:solidFill>
                <a:latin typeface="Calibri" pitchFamily="34" charset="0"/>
              </a:rPr>
              <a:t>onductance </a:t>
            </a:r>
            <a:r>
              <a:rPr lang="en-US" b="1" i="1" u="sng" dirty="0">
                <a:solidFill>
                  <a:srgbClr val="0B3D91"/>
                </a:solidFill>
                <a:latin typeface="Calibri" pitchFamily="34" charset="0"/>
              </a:rPr>
              <a:t>H</a:t>
            </a:r>
            <a:r>
              <a:rPr lang="en-US" b="1" i="1" dirty="0">
                <a:solidFill>
                  <a:srgbClr val="0B3D91"/>
                </a:solidFill>
                <a:latin typeface="Calibri" pitchFamily="34" charset="0"/>
              </a:rPr>
              <a:t>eat </a:t>
            </a:r>
            <a:r>
              <a:rPr lang="en-US" b="1" i="1" u="sng" dirty="0">
                <a:solidFill>
                  <a:srgbClr val="0B3D91"/>
                </a:solidFill>
                <a:latin typeface="Calibri" pitchFamily="34" charset="0"/>
              </a:rPr>
              <a:t>P</a:t>
            </a:r>
            <a:r>
              <a:rPr lang="en-US" b="1" i="1" dirty="0">
                <a:solidFill>
                  <a:srgbClr val="0B3D91"/>
                </a:solidFill>
                <a:latin typeface="Calibri" pitchFamily="34" charset="0"/>
              </a:rPr>
              <a:t>ipe – </a:t>
            </a:r>
            <a:r>
              <a:rPr lang="en-US" dirty="0">
                <a:solidFill>
                  <a:srgbClr val="0B3D91"/>
                </a:solidFill>
                <a:latin typeface="Calibri" pitchFamily="34" charset="0"/>
              </a:rPr>
              <a:t>a passive, sealed system with no moving parts which utilizes an evaporation / condensation cycle to transport heat</a:t>
            </a:r>
          </a:p>
          <a:p>
            <a:pPr marL="339725" lvl="1" indent="-174625" eaLnBrk="1" hangingPunct="1">
              <a:buFont typeface="Arial" pitchFamily="34" charset="0"/>
              <a:buChar char="•"/>
              <a:defRPr/>
            </a:pPr>
            <a:r>
              <a:rPr lang="en-US" sz="1600" dirty="0">
                <a:solidFill>
                  <a:srgbClr val="0B3D91"/>
                </a:solidFill>
                <a:latin typeface="Calibri" pitchFamily="34" charset="0"/>
              </a:rPr>
              <a:t>Source heat evaporates working fluid (often ammonia) into vapor state</a:t>
            </a:r>
          </a:p>
          <a:p>
            <a:pPr marL="339725" lvl="1" indent="-174625" eaLnBrk="1" hangingPunct="1">
              <a:buFont typeface="Arial" pitchFamily="34" charset="0"/>
              <a:buChar char="•"/>
              <a:defRPr/>
            </a:pPr>
            <a:r>
              <a:rPr lang="en-US" sz="1600" dirty="0">
                <a:solidFill>
                  <a:srgbClr val="0B3D91"/>
                </a:solidFill>
                <a:latin typeface="Calibri" pitchFamily="34" charset="0"/>
              </a:rPr>
              <a:t>Pressure differences push vapor to cold end</a:t>
            </a:r>
          </a:p>
          <a:p>
            <a:pPr marL="339725" lvl="1" indent="-174625" eaLnBrk="1" hangingPunct="1">
              <a:buFont typeface="Arial" pitchFamily="34" charset="0"/>
              <a:buChar char="•"/>
              <a:defRPr/>
            </a:pPr>
            <a:r>
              <a:rPr lang="en-US" sz="1600" dirty="0">
                <a:solidFill>
                  <a:srgbClr val="0B3D91"/>
                </a:solidFill>
                <a:latin typeface="Calibri" pitchFamily="34" charset="0"/>
              </a:rPr>
              <a:t>Cold end typically tied to radiator where it condenses back to liquid and releases heat</a:t>
            </a:r>
          </a:p>
          <a:p>
            <a:pPr marL="339725" lvl="1" indent="-174625" eaLnBrk="1" hangingPunct="1">
              <a:buFont typeface="Arial" pitchFamily="34" charset="0"/>
              <a:buChar char="•"/>
              <a:defRPr/>
            </a:pPr>
            <a:r>
              <a:rPr lang="en-US" sz="1600" dirty="0">
                <a:solidFill>
                  <a:srgbClr val="0B3D91"/>
                </a:solidFill>
                <a:latin typeface="Calibri" pitchFamily="34" charset="0"/>
              </a:rPr>
              <a:t>Capillary wick transports liquid back to evaporator end</a:t>
            </a:r>
          </a:p>
          <a:p>
            <a:pPr marL="515938" lvl="2" indent="-174625" eaLnBrk="1" hangingPunct="1">
              <a:buFont typeface="Arial" pitchFamily="34" charset="0"/>
              <a:buChar char="•"/>
              <a:defRPr/>
            </a:pPr>
            <a:r>
              <a:rPr lang="en-US" sz="1600" i="1" dirty="0">
                <a:solidFill>
                  <a:srgbClr val="0B3D91"/>
                </a:solidFill>
                <a:latin typeface="Calibri" pitchFamily="34" charset="0"/>
              </a:rPr>
              <a:t>Since capillary forces are weaker than gravity, heat pipe must be level during ground testing to function</a:t>
            </a:r>
          </a:p>
          <a:p>
            <a:pPr marL="515938" lvl="2" indent="-174625" eaLnBrk="1" hangingPunct="1">
              <a:buFont typeface="Arial" pitchFamily="34" charset="0"/>
              <a:buChar char="•"/>
              <a:defRPr/>
            </a:pPr>
            <a:r>
              <a:rPr lang="en-US" sz="1600" i="1" dirty="0">
                <a:solidFill>
                  <a:srgbClr val="0B3D91"/>
                </a:solidFill>
                <a:latin typeface="Calibri" pitchFamily="34" charset="0"/>
              </a:rPr>
              <a:t>Can operate in reflux mode, where gravity is the force that makes liquid return to evaporator, but this necessitates that the evaporator is below the condenser</a:t>
            </a:r>
          </a:p>
          <a:p>
            <a:pPr marL="515938" lvl="2" indent="-174625" eaLnBrk="1" hangingPunct="1">
              <a:buFont typeface="Arial" pitchFamily="34" charset="0"/>
              <a:buChar char="•"/>
              <a:defRPr/>
            </a:pPr>
            <a:r>
              <a:rPr lang="en-US" sz="1600" i="1" dirty="0">
                <a:solidFill>
                  <a:srgbClr val="0B3D91"/>
                </a:solidFill>
                <a:latin typeface="Calibri" pitchFamily="34" charset="0"/>
              </a:rPr>
              <a:t>Non-planar (3D) CCHPs are difficult to ground test and their use is not recommended by the branch</a:t>
            </a:r>
          </a:p>
          <a:p>
            <a:pPr marL="174625" lvl="1" indent="-174625" eaLnBrk="1" hangingPunct="1">
              <a:buFont typeface="Arial" pitchFamily="34" charset="0"/>
              <a:buChar char="•"/>
              <a:defRPr/>
            </a:pPr>
            <a:endParaRPr lang="en-US" sz="800" b="1" i="1" dirty="0">
              <a:solidFill>
                <a:srgbClr val="0B3D91"/>
              </a:solidFill>
              <a:latin typeface="Calibri" pitchFamily="34" charset="0"/>
            </a:endParaRPr>
          </a:p>
        </p:txBody>
      </p:sp>
      <p:pic>
        <p:nvPicPr>
          <p:cNvPr id="21525" name="Picture 2">
            <a:extLst>
              <a:ext uri="{FF2B5EF4-FFF2-40B4-BE49-F238E27FC236}">
                <a16:creationId xmlns:a16="http://schemas.microsoft.com/office/drawing/2014/main" id="{908720B6-05C9-4353-828F-B12350C92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484" b="22581"/>
          <a:stretch>
            <a:fillRect/>
          </a:stretch>
        </p:blipFill>
        <p:spPr bwMode="auto">
          <a:xfrm>
            <a:off x="174625" y="5216847"/>
            <a:ext cx="4397375" cy="85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Box 146">
            <a:extLst>
              <a:ext uri="{FF2B5EF4-FFF2-40B4-BE49-F238E27FC236}">
                <a16:creationId xmlns:a16="http://schemas.microsoft.com/office/drawing/2014/main" id="{063497B5-01B4-4D4E-8A8C-62F36998041C}"/>
              </a:ext>
            </a:extLst>
          </p:cNvPr>
          <p:cNvSpPr txBox="1">
            <a:spLocks noChangeArrowheads="1"/>
          </p:cNvSpPr>
          <p:nvPr/>
        </p:nvSpPr>
        <p:spPr bwMode="auto">
          <a:xfrm>
            <a:off x="838200" y="614362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Constant Conductance Heat Pipe (CCHP)</a:t>
            </a:r>
          </a:p>
          <a:p>
            <a:pPr lvl="1" eaLnBrk="1" hangingPunct="1">
              <a:spcBef>
                <a:spcPct val="0"/>
              </a:spcBef>
              <a:buFont typeface="Arial" panose="020B0604020202020204" pitchFamily="34" charset="0"/>
              <a:buChar char="•"/>
            </a:pPr>
            <a:endParaRPr lang="en-US" altLang="en-US" sz="600" b="1" i="1"/>
          </a:p>
        </p:txBody>
      </p:sp>
      <p:pic>
        <p:nvPicPr>
          <p:cNvPr id="21527" name="Picture 225">
            <a:extLst>
              <a:ext uri="{FF2B5EF4-FFF2-40B4-BE49-F238E27FC236}">
                <a16:creationId xmlns:a16="http://schemas.microsoft.com/office/drawing/2014/main" id="{879AC354-17C0-4EBB-B4BF-16E184DC1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609" b="26251"/>
          <a:stretch>
            <a:fillRect/>
          </a:stretch>
        </p:blipFill>
        <p:spPr bwMode="auto">
          <a:xfrm>
            <a:off x="171450" y="3643729"/>
            <a:ext cx="4400550" cy="15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28" name="Picture 5">
            <a:extLst>
              <a:ext uri="{FF2B5EF4-FFF2-40B4-BE49-F238E27FC236}">
                <a16:creationId xmlns:a16="http://schemas.microsoft.com/office/drawing/2014/main" id="{AD4CE084-9177-4572-A6C5-610F5AAB7D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124" t="34375" r="63750" b="48438"/>
          <a:stretch>
            <a:fillRect/>
          </a:stretch>
        </p:blipFill>
        <p:spPr bwMode="auto">
          <a:xfrm>
            <a:off x="6033428" y="3727074"/>
            <a:ext cx="307975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Box 146">
            <a:extLst>
              <a:ext uri="{FF2B5EF4-FFF2-40B4-BE49-F238E27FC236}">
                <a16:creationId xmlns:a16="http://schemas.microsoft.com/office/drawing/2014/main" id="{0035881E-B560-49EB-B923-74BCA3632C09}"/>
              </a:ext>
            </a:extLst>
          </p:cNvPr>
          <p:cNvSpPr txBox="1">
            <a:spLocks noChangeArrowheads="1"/>
          </p:cNvSpPr>
          <p:nvPr/>
        </p:nvSpPr>
        <p:spPr bwMode="auto">
          <a:xfrm>
            <a:off x="6934200" y="608371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Flexible CCHP</a:t>
            </a:r>
          </a:p>
          <a:p>
            <a:pPr lvl="1" eaLnBrk="1" hangingPunct="1">
              <a:spcBef>
                <a:spcPct val="0"/>
              </a:spcBef>
              <a:buFont typeface="Arial" panose="020B0604020202020204" pitchFamily="34" charset="0"/>
              <a:buChar char="•"/>
            </a:pPr>
            <a:endParaRPr lang="en-US" altLang="en-US" sz="600" b="1" i="1" dirty="0"/>
          </a:p>
        </p:txBody>
      </p:sp>
      <p:sp>
        <p:nvSpPr>
          <p:cNvPr id="21530" name="TextBox 146">
            <a:extLst>
              <a:ext uri="{FF2B5EF4-FFF2-40B4-BE49-F238E27FC236}">
                <a16:creationId xmlns:a16="http://schemas.microsoft.com/office/drawing/2014/main" id="{6D9BECBE-1C4C-4C6D-AD5E-6169DAAC7810}"/>
              </a:ext>
            </a:extLst>
          </p:cNvPr>
          <p:cNvSpPr txBox="1">
            <a:spLocks noChangeArrowheads="1"/>
          </p:cNvSpPr>
          <p:nvPr/>
        </p:nvSpPr>
        <p:spPr bwMode="auto">
          <a:xfrm>
            <a:off x="4724400" y="5860855"/>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Heat Pipe Extrusions</a:t>
            </a:r>
          </a:p>
          <a:p>
            <a:pPr lvl="1" eaLnBrk="1" hangingPunct="1">
              <a:spcBef>
                <a:spcPct val="0"/>
              </a:spcBef>
              <a:buFont typeface="Arial" panose="020B0604020202020204" pitchFamily="34" charset="0"/>
              <a:buChar char="•"/>
            </a:pPr>
            <a:endParaRPr lang="en-US" altLang="en-US" sz="600" b="1" i="1" dirty="0"/>
          </a:p>
        </p:txBody>
      </p:sp>
      <p:pic>
        <p:nvPicPr>
          <p:cNvPr id="21531" name="Picture 3">
            <a:extLst>
              <a:ext uri="{FF2B5EF4-FFF2-40B4-BE49-F238E27FC236}">
                <a16:creationId xmlns:a16="http://schemas.microsoft.com/office/drawing/2014/main" id="{5F487F54-383A-47BF-BBCB-DE3D1BA0E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013" t="8719" r="18228"/>
          <a:stretch>
            <a:fillRect/>
          </a:stretch>
        </p:blipFill>
        <p:spPr bwMode="auto">
          <a:xfrm>
            <a:off x="4648200" y="4267200"/>
            <a:ext cx="15240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a:extLst>
              <a:ext uri="{FF2B5EF4-FFF2-40B4-BE49-F238E27FC236}">
                <a16:creationId xmlns:a16="http://schemas.microsoft.com/office/drawing/2014/main" id="{47A917B4-235A-4BCE-9B82-79E645DB38B2}"/>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97</a:t>
            </a:fld>
            <a:endParaRPr lang="en-US" altLang="en-US" sz="1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46">
            <a:extLst>
              <a:ext uri="{FF2B5EF4-FFF2-40B4-BE49-F238E27FC236}">
                <a16:creationId xmlns:a16="http://schemas.microsoft.com/office/drawing/2014/main" id="{715BF4AB-D828-43DA-A008-BE977F97F834}"/>
              </a:ext>
            </a:extLst>
          </p:cNvPr>
          <p:cNvSpPr txBox="1">
            <a:spLocks noChangeArrowheads="1"/>
          </p:cNvSpPr>
          <p:nvPr/>
        </p:nvSpPr>
        <p:spPr bwMode="auto">
          <a:xfrm>
            <a:off x="1066800" y="0"/>
            <a:ext cx="72797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Variable Conductance Heat Pipe (VCHP)</a:t>
            </a:r>
          </a:p>
        </p:txBody>
      </p:sp>
      <p:sp>
        <p:nvSpPr>
          <p:cNvPr id="153" name="TextBox 146">
            <a:extLst>
              <a:ext uri="{FF2B5EF4-FFF2-40B4-BE49-F238E27FC236}">
                <a16:creationId xmlns:a16="http://schemas.microsoft.com/office/drawing/2014/main" id="{D787510F-77AA-4801-B4BB-DF5E291C66CE}"/>
              </a:ext>
            </a:extLst>
          </p:cNvPr>
          <p:cNvSpPr txBox="1">
            <a:spLocks noChangeArrowheads="1"/>
          </p:cNvSpPr>
          <p:nvPr/>
        </p:nvSpPr>
        <p:spPr bwMode="auto">
          <a:xfrm>
            <a:off x="152400" y="1066800"/>
            <a:ext cx="8839200" cy="3539430"/>
          </a:xfrm>
          <a:prstGeom prst="rect">
            <a:avLst/>
          </a:prstGeom>
          <a:noFill/>
          <a:ln w="9525">
            <a:noFill/>
            <a:miter lim="800000"/>
            <a:headEnd/>
            <a:tailEnd/>
          </a:ln>
        </p:spPr>
        <p:txBody>
          <a:bodyPr lIns="0" tIns="0" rIns="0" bIns="0">
            <a:spAutoFit/>
          </a:bodyPr>
          <a:lstStyle/>
          <a:p>
            <a:pPr marL="174625" lvl="1" indent="-174625" eaLnBrk="1" hangingPunct="1">
              <a:buFont typeface="Arial" pitchFamily="34" charset="0"/>
              <a:buChar char="•"/>
              <a:defRPr/>
            </a:pPr>
            <a:r>
              <a:rPr lang="en-US" b="1" i="1" dirty="0">
                <a:solidFill>
                  <a:srgbClr val="0B3D91"/>
                </a:solidFill>
                <a:latin typeface="Calibri" pitchFamily="34" charset="0"/>
              </a:rPr>
              <a:t>VCHP – </a:t>
            </a:r>
            <a:r>
              <a:rPr lang="en-US" b="1" i="1" u="sng" dirty="0">
                <a:solidFill>
                  <a:srgbClr val="0B3D91"/>
                </a:solidFill>
                <a:latin typeface="Calibri" pitchFamily="34" charset="0"/>
              </a:rPr>
              <a:t>V</a:t>
            </a:r>
            <a:r>
              <a:rPr lang="en-US" b="1" i="1" dirty="0">
                <a:solidFill>
                  <a:srgbClr val="0B3D91"/>
                </a:solidFill>
                <a:latin typeface="Calibri" pitchFamily="34" charset="0"/>
              </a:rPr>
              <a:t>ariable </a:t>
            </a:r>
            <a:r>
              <a:rPr lang="en-US" b="1" i="1" u="sng" dirty="0">
                <a:solidFill>
                  <a:srgbClr val="0B3D91"/>
                </a:solidFill>
                <a:latin typeface="Calibri" pitchFamily="34" charset="0"/>
              </a:rPr>
              <a:t>C</a:t>
            </a:r>
            <a:r>
              <a:rPr lang="en-US" b="1" i="1" dirty="0">
                <a:solidFill>
                  <a:srgbClr val="0B3D91"/>
                </a:solidFill>
                <a:latin typeface="Calibri" pitchFamily="34" charset="0"/>
              </a:rPr>
              <a:t>onductance </a:t>
            </a:r>
            <a:r>
              <a:rPr lang="en-US" b="1" i="1" u="sng" dirty="0">
                <a:solidFill>
                  <a:srgbClr val="0B3D91"/>
                </a:solidFill>
                <a:latin typeface="Calibri" pitchFamily="34" charset="0"/>
              </a:rPr>
              <a:t>H</a:t>
            </a:r>
            <a:r>
              <a:rPr lang="en-US" b="1" i="1" dirty="0">
                <a:solidFill>
                  <a:srgbClr val="0B3D91"/>
                </a:solidFill>
                <a:latin typeface="Calibri" pitchFamily="34" charset="0"/>
              </a:rPr>
              <a:t>eat </a:t>
            </a:r>
            <a:r>
              <a:rPr lang="en-US" b="1" i="1" u="sng" dirty="0">
                <a:solidFill>
                  <a:srgbClr val="0B3D91"/>
                </a:solidFill>
                <a:latin typeface="Calibri" pitchFamily="34" charset="0"/>
              </a:rPr>
              <a:t>P</a:t>
            </a:r>
            <a:r>
              <a:rPr lang="en-US" b="1" i="1" dirty="0">
                <a:solidFill>
                  <a:srgbClr val="0B3D91"/>
                </a:solidFill>
                <a:latin typeface="Calibri" pitchFamily="34" charset="0"/>
              </a:rPr>
              <a:t>ipe – </a:t>
            </a:r>
            <a:r>
              <a:rPr lang="en-US" dirty="0">
                <a:solidFill>
                  <a:srgbClr val="0B3D91"/>
                </a:solidFill>
                <a:latin typeface="Calibri" pitchFamily="34" charset="0"/>
              </a:rPr>
              <a:t>a sealed system which utilizes an evaporation/ condensation cycle to transport heat; includes a cold biased reservoir of Non-Condensable Gas (NCG) and a heater to regulate effective length of condenser</a:t>
            </a:r>
            <a:endParaRPr lang="en-US" sz="1600" dirty="0">
              <a:solidFill>
                <a:srgbClr val="0B3D91"/>
              </a:solidFill>
              <a:latin typeface="Calibri" pitchFamily="34" charset="0"/>
            </a:endParaRPr>
          </a:p>
          <a:p>
            <a:pPr marL="339725" lvl="1" indent="-174625" eaLnBrk="1" hangingPunct="1">
              <a:buFont typeface="Arial" pitchFamily="34" charset="0"/>
              <a:buChar char="•"/>
              <a:defRPr/>
            </a:pPr>
            <a:r>
              <a:rPr lang="en-US" sz="1600" dirty="0">
                <a:solidFill>
                  <a:srgbClr val="0B3D91"/>
                </a:solidFill>
                <a:latin typeface="Calibri" pitchFamily="34" charset="0"/>
              </a:rPr>
              <a:t>Same basic operating principles as CCHP</a:t>
            </a:r>
          </a:p>
          <a:p>
            <a:pPr marL="339725" lvl="1" indent="-174625" eaLnBrk="1" hangingPunct="1">
              <a:buFont typeface="Arial" pitchFamily="34" charset="0"/>
              <a:buChar char="•"/>
              <a:defRPr/>
            </a:pPr>
            <a:r>
              <a:rPr lang="en-US" sz="1600" dirty="0">
                <a:solidFill>
                  <a:srgbClr val="0B3D91"/>
                </a:solidFill>
                <a:latin typeface="Calibri" pitchFamily="34" charset="0"/>
              </a:rPr>
              <a:t>Reservoir at condenser end is filled with NCG and includes a wick structure to transport condensed working fluid from reservoir back to pipe</a:t>
            </a:r>
          </a:p>
          <a:p>
            <a:pPr marL="339725" lvl="1" indent="-174625" eaLnBrk="1" hangingPunct="1">
              <a:buFont typeface="Arial" pitchFamily="34" charset="0"/>
              <a:buChar char="•"/>
              <a:defRPr/>
            </a:pPr>
            <a:r>
              <a:rPr lang="en-US" sz="1600" dirty="0">
                <a:solidFill>
                  <a:srgbClr val="0B3D91"/>
                </a:solidFill>
                <a:latin typeface="Calibri" pitchFamily="34" charset="0"/>
              </a:rPr>
              <a:t>When sensed temperature at evaporator is below setpoint…</a:t>
            </a:r>
          </a:p>
          <a:p>
            <a:pPr marL="515938" lvl="2" indent="-174625" eaLnBrk="1" hangingPunct="1">
              <a:buFont typeface="Arial" pitchFamily="34" charset="0"/>
              <a:buChar char="•"/>
              <a:defRPr/>
            </a:pPr>
            <a:r>
              <a:rPr lang="en-US" sz="1600" i="1" dirty="0">
                <a:solidFill>
                  <a:srgbClr val="0B3D91"/>
                </a:solidFill>
                <a:latin typeface="Calibri" pitchFamily="34" charset="0"/>
              </a:rPr>
              <a:t>Heater turned on at reservoir…reservoir temperature increases…pressure increases pushing NCG into pipe…NCG impedes condensation and reduces available length for heat rejection…evaporator temperature increases</a:t>
            </a:r>
          </a:p>
          <a:p>
            <a:pPr marL="339725" lvl="1" indent="-174625" eaLnBrk="1" hangingPunct="1">
              <a:buFont typeface="Arial" pitchFamily="34" charset="0"/>
              <a:buChar char="•"/>
              <a:defRPr/>
            </a:pPr>
            <a:r>
              <a:rPr lang="en-US" sz="1600" dirty="0">
                <a:solidFill>
                  <a:srgbClr val="0B3D91"/>
                </a:solidFill>
                <a:latin typeface="Calibri" pitchFamily="34" charset="0"/>
              </a:rPr>
              <a:t>When sensed temperature at evaporator is above setpoint…</a:t>
            </a:r>
          </a:p>
          <a:p>
            <a:pPr marL="515938" lvl="2" indent="-174625" eaLnBrk="1" hangingPunct="1">
              <a:buFont typeface="Arial" pitchFamily="34" charset="0"/>
              <a:buChar char="•"/>
              <a:defRPr/>
            </a:pPr>
            <a:r>
              <a:rPr lang="en-US" sz="1600" i="1" dirty="0">
                <a:solidFill>
                  <a:srgbClr val="0B3D91"/>
                </a:solidFill>
                <a:latin typeface="Calibri" pitchFamily="34" charset="0"/>
              </a:rPr>
              <a:t>Heater turned off at reservoir…cold biased…reservoir temperature decreases…pressure decrease allows NCG to recede back towards reservoir…increases available length for heat rejection… evaporator temperature decreases</a:t>
            </a:r>
          </a:p>
        </p:txBody>
      </p:sp>
      <p:pic>
        <p:nvPicPr>
          <p:cNvPr id="22549" name="Picture 5">
            <a:extLst>
              <a:ext uri="{FF2B5EF4-FFF2-40B4-BE49-F238E27FC236}">
                <a16:creationId xmlns:a16="http://schemas.microsoft.com/office/drawing/2014/main" id="{8C97B4F6-F980-4B6A-B191-69B3045D2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500" t="34375" r="43208" b="48438"/>
          <a:stretch>
            <a:fillRect/>
          </a:stretch>
        </p:blipFill>
        <p:spPr bwMode="auto">
          <a:xfrm>
            <a:off x="6376775" y="4425218"/>
            <a:ext cx="1609725" cy="166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TextBox 146">
            <a:extLst>
              <a:ext uri="{FF2B5EF4-FFF2-40B4-BE49-F238E27FC236}">
                <a16:creationId xmlns:a16="http://schemas.microsoft.com/office/drawing/2014/main" id="{A0AB811D-8213-4138-BF17-3B39D7D5825A}"/>
              </a:ext>
            </a:extLst>
          </p:cNvPr>
          <p:cNvSpPr txBox="1">
            <a:spLocks noChangeArrowheads="1"/>
          </p:cNvSpPr>
          <p:nvPr/>
        </p:nvSpPr>
        <p:spPr bwMode="auto">
          <a:xfrm>
            <a:off x="5581438" y="6091718"/>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dirty="0"/>
              <a:t>Variable Conductance Heat Pipe</a:t>
            </a:r>
          </a:p>
          <a:p>
            <a:pPr lvl="1" eaLnBrk="1" hangingPunct="1">
              <a:spcBef>
                <a:spcPct val="0"/>
              </a:spcBef>
              <a:buFont typeface="Arial" panose="020B0604020202020204" pitchFamily="34" charset="0"/>
              <a:buChar char="•"/>
            </a:pPr>
            <a:endParaRPr lang="en-US" altLang="en-US" sz="600" b="1" i="1" dirty="0"/>
          </a:p>
        </p:txBody>
      </p:sp>
      <p:grpSp>
        <p:nvGrpSpPr>
          <p:cNvPr id="22551" name="Group 13">
            <a:extLst>
              <a:ext uri="{FF2B5EF4-FFF2-40B4-BE49-F238E27FC236}">
                <a16:creationId xmlns:a16="http://schemas.microsoft.com/office/drawing/2014/main" id="{CCF0A884-C9F9-4996-8E08-24B9E34E5863}"/>
              </a:ext>
            </a:extLst>
          </p:cNvPr>
          <p:cNvGrpSpPr>
            <a:grpSpLocks/>
          </p:cNvGrpSpPr>
          <p:nvPr/>
        </p:nvGrpSpPr>
        <p:grpSpPr bwMode="auto">
          <a:xfrm>
            <a:off x="798756" y="4523154"/>
            <a:ext cx="4419600" cy="1590420"/>
            <a:chOff x="1090" y="2138"/>
            <a:chExt cx="3517" cy="1611"/>
          </a:xfrm>
        </p:grpSpPr>
        <p:pic>
          <p:nvPicPr>
            <p:cNvPr id="22553" name="Picture 8">
              <a:extLst>
                <a:ext uri="{FF2B5EF4-FFF2-40B4-BE49-F238E27FC236}">
                  <a16:creationId xmlns:a16="http://schemas.microsoft.com/office/drawing/2014/main" id="{170DB5DD-B135-4064-9539-C5E150A34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 y="2485"/>
              <a:ext cx="3517"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2554" name="Text Box 9">
              <a:extLst>
                <a:ext uri="{FF2B5EF4-FFF2-40B4-BE49-F238E27FC236}">
                  <a16:creationId xmlns:a16="http://schemas.microsoft.com/office/drawing/2014/main" id="{C0EC7E53-5A8A-471D-80ED-8DCCD67255F5}"/>
                </a:ext>
              </a:extLst>
            </p:cNvPr>
            <p:cNvSpPr txBox="1">
              <a:spLocks noChangeArrowheads="1"/>
            </p:cNvSpPr>
            <p:nvPr/>
          </p:nvSpPr>
          <p:spPr bwMode="auto">
            <a:xfrm>
              <a:off x="2484" y="2138"/>
              <a:ext cx="59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Q</a:t>
              </a:r>
              <a:r>
                <a:rPr lang="en-US" altLang="en-US" sz="1800" baseline="-25000" dirty="0">
                  <a:latin typeface="Arial" panose="020B0604020202020204" pitchFamily="34" charset="0"/>
                </a:rPr>
                <a:t>OUT</a:t>
              </a:r>
              <a:endParaRPr lang="en-US" altLang="en-US" sz="1800" dirty="0">
                <a:latin typeface="Arial" panose="020B0604020202020204" pitchFamily="34" charset="0"/>
              </a:endParaRPr>
            </a:p>
          </p:txBody>
        </p:sp>
        <p:sp>
          <p:nvSpPr>
            <p:cNvPr id="22555" name="Text Box 10">
              <a:extLst>
                <a:ext uri="{FF2B5EF4-FFF2-40B4-BE49-F238E27FC236}">
                  <a16:creationId xmlns:a16="http://schemas.microsoft.com/office/drawing/2014/main" id="{221C3721-65C2-4B76-B9A6-EA65CF0F94AA}"/>
                </a:ext>
              </a:extLst>
            </p:cNvPr>
            <p:cNvSpPr txBox="1">
              <a:spLocks noChangeArrowheads="1"/>
            </p:cNvSpPr>
            <p:nvPr/>
          </p:nvSpPr>
          <p:spPr bwMode="auto">
            <a:xfrm>
              <a:off x="4041" y="2183"/>
              <a:ext cx="491"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Q</a:t>
              </a:r>
              <a:r>
                <a:rPr lang="en-US" altLang="en-US" sz="1800" baseline="-25000" dirty="0">
                  <a:latin typeface="Arial" panose="020B0604020202020204" pitchFamily="34" charset="0"/>
                </a:rPr>
                <a:t>IN</a:t>
              </a:r>
              <a:endParaRPr lang="en-US" altLang="en-US" sz="1800" dirty="0">
                <a:latin typeface="Arial" panose="020B0604020202020204" pitchFamily="34" charset="0"/>
              </a:endParaRPr>
            </a:p>
          </p:txBody>
        </p:sp>
        <p:sp>
          <p:nvSpPr>
            <p:cNvPr id="22556" name="Text Box 11">
              <a:extLst>
                <a:ext uri="{FF2B5EF4-FFF2-40B4-BE49-F238E27FC236}">
                  <a16:creationId xmlns:a16="http://schemas.microsoft.com/office/drawing/2014/main" id="{418ED6D3-AABB-48FF-B679-9EF4FB2D7E40}"/>
                </a:ext>
              </a:extLst>
            </p:cNvPr>
            <p:cNvSpPr txBox="1">
              <a:spLocks noChangeArrowheads="1"/>
            </p:cNvSpPr>
            <p:nvPr/>
          </p:nvSpPr>
          <p:spPr bwMode="auto">
            <a:xfrm>
              <a:off x="1258" y="2283"/>
              <a:ext cx="81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300" dirty="0">
                  <a:latin typeface="Times New Roman" panose="02020603050405020304" pitchFamily="18" charset="0"/>
                </a:rPr>
                <a:t>Transition Tube</a:t>
              </a:r>
            </a:p>
          </p:txBody>
        </p:sp>
        <p:sp>
          <p:nvSpPr>
            <p:cNvPr id="22557" name="Line 12">
              <a:extLst>
                <a:ext uri="{FF2B5EF4-FFF2-40B4-BE49-F238E27FC236}">
                  <a16:creationId xmlns:a16="http://schemas.microsoft.com/office/drawing/2014/main" id="{9346321A-E3A1-4911-AD92-2B85F04306CA}"/>
                </a:ext>
              </a:extLst>
            </p:cNvPr>
            <p:cNvSpPr>
              <a:spLocks noChangeShapeType="1"/>
            </p:cNvSpPr>
            <p:nvPr/>
          </p:nvSpPr>
          <p:spPr bwMode="auto">
            <a:xfrm>
              <a:off x="1650" y="2796"/>
              <a:ext cx="0" cy="3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
        <p:nvSpPr>
          <p:cNvPr id="22552" name="TextBox 146">
            <a:extLst>
              <a:ext uri="{FF2B5EF4-FFF2-40B4-BE49-F238E27FC236}">
                <a16:creationId xmlns:a16="http://schemas.microsoft.com/office/drawing/2014/main" id="{B33581E8-19F3-4AFA-969B-94649D0EF51B}"/>
              </a:ext>
            </a:extLst>
          </p:cNvPr>
          <p:cNvSpPr txBox="1">
            <a:spLocks noChangeArrowheads="1"/>
          </p:cNvSpPr>
          <p:nvPr/>
        </p:nvSpPr>
        <p:spPr bwMode="auto">
          <a:xfrm>
            <a:off x="1009438" y="6102831"/>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i="1"/>
              <a:t>Variable Conductance Heat Pipe Schematic</a:t>
            </a:r>
          </a:p>
          <a:p>
            <a:pPr lvl="1" eaLnBrk="1" hangingPunct="1">
              <a:spcBef>
                <a:spcPct val="0"/>
              </a:spcBef>
              <a:buFont typeface="Arial" panose="020B0604020202020204" pitchFamily="34" charset="0"/>
              <a:buChar char="•"/>
            </a:pPr>
            <a:endParaRPr lang="en-US" altLang="en-US" sz="600" b="1" i="1"/>
          </a:p>
        </p:txBody>
      </p:sp>
      <p:sp>
        <p:nvSpPr>
          <p:cNvPr id="14" name="Slide Number Placeholder 1">
            <a:extLst>
              <a:ext uri="{FF2B5EF4-FFF2-40B4-BE49-F238E27FC236}">
                <a16:creationId xmlns:a16="http://schemas.microsoft.com/office/drawing/2014/main" id="{0D6C10F3-CDEE-4D00-BCA5-543367103018}"/>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98</a:t>
            </a:fld>
            <a:endParaRPr lang="en-US" altLang="en-US" sz="1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146">
            <a:extLst>
              <a:ext uri="{FF2B5EF4-FFF2-40B4-BE49-F238E27FC236}">
                <a16:creationId xmlns:a16="http://schemas.microsoft.com/office/drawing/2014/main" id="{845560E9-EFAA-44A8-AFBD-65B703D5AB6B}"/>
              </a:ext>
            </a:extLst>
          </p:cNvPr>
          <p:cNvSpPr txBox="1">
            <a:spLocks noChangeArrowheads="1"/>
          </p:cNvSpPr>
          <p:nvPr/>
        </p:nvSpPr>
        <p:spPr bwMode="auto">
          <a:xfrm>
            <a:off x="152400" y="1077992"/>
            <a:ext cx="8839200" cy="3570208"/>
          </a:xfrm>
          <a:prstGeom prst="rect">
            <a:avLst/>
          </a:prstGeom>
          <a:noFill/>
          <a:ln w="9525">
            <a:noFill/>
            <a:miter lim="800000"/>
            <a:headEnd/>
            <a:tailEnd/>
          </a:ln>
        </p:spPr>
        <p:txBody>
          <a:bodyPr lIns="0" tIns="0" rIns="0" bIns="0">
            <a:spAutoFit/>
          </a:bodyPr>
          <a:lstStyle/>
          <a:p>
            <a:pPr marL="174625" indent="-174625" eaLnBrk="1" hangingPunct="1">
              <a:buFont typeface="Arial" pitchFamily="34" charset="0"/>
              <a:buChar char="•"/>
              <a:defRPr/>
            </a:pPr>
            <a:r>
              <a:rPr lang="en-US" sz="1600" b="1" i="1" dirty="0">
                <a:solidFill>
                  <a:srgbClr val="0B3D91"/>
                </a:solidFill>
                <a:latin typeface="Calibri" pitchFamily="34" charset="0"/>
              </a:rPr>
              <a:t>LHP – </a:t>
            </a:r>
            <a:r>
              <a:rPr lang="en-US" sz="1600" b="1" i="1" u="sng" dirty="0">
                <a:solidFill>
                  <a:srgbClr val="0B3D91"/>
                </a:solidFill>
                <a:latin typeface="Calibri" pitchFamily="34" charset="0"/>
              </a:rPr>
              <a:t>L</a:t>
            </a:r>
            <a:r>
              <a:rPr lang="en-US" sz="1600" b="1" i="1" dirty="0">
                <a:solidFill>
                  <a:srgbClr val="0B3D91"/>
                </a:solidFill>
                <a:latin typeface="Calibri" pitchFamily="34" charset="0"/>
              </a:rPr>
              <a:t>oop </a:t>
            </a:r>
            <a:r>
              <a:rPr lang="en-US" sz="1600" b="1" i="1" u="sng" dirty="0">
                <a:solidFill>
                  <a:srgbClr val="0B3D91"/>
                </a:solidFill>
                <a:latin typeface="Calibri" pitchFamily="34" charset="0"/>
              </a:rPr>
              <a:t>H</a:t>
            </a:r>
            <a:r>
              <a:rPr lang="en-US" sz="1600" b="1" i="1" dirty="0">
                <a:solidFill>
                  <a:srgbClr val="0B3D91"/>
                </a:solidFill>
                <a:latin typeface="Calibri" pitchFamily="34" charset="0"/>
              </a:rPr>
              <a:t>eat </a:t>
            </a:r>
            <a:r>
              <a:rPr lang="en-US" sz="1600" b="1" i="1" u="sng" dirty="0">
                <a:solidFill>
                  <a:srgbClr val="0B3D91"/>
                </a:solidFill>
                <a:latin typeface="Calibri" pitchFamily="34" charset="0"/>
              </a:rPr>
              <a:t>P</a:t>
            </a:r>
            <a:r>
              <a:rPr lang="en-US" sz="1600" b="1" i="1" dirty="0">
                <a:solidFill>
                  <a:srgbClr val="0B3D91"/>
                </a:solidFill>
                <a:latin typeface="Calibri" pitchFamily="34" charset="0"/>
              </a:rPr>
              <a:t>ipe – </a:t>
            </a:r>
            <a:r>
              <a:rPr lang="en-US" sz="1600" dirty="0">
                <a:solidFill>
                  <a:srgbClr val="0B3D91"/>
                </a:solidFill>
                <a:latin typeface="Calibri" pitchFamily="34" charset="0"/>
              </a:rPr>
              <a:t>a loop system which utilizes an evaporation/condensation cycle to transport much more heat than a CCHP and maintain control temperatures to ±1°C</a:t>
            </a:r>
          </a:p>
          <a:p>
            <a:pPr marL="339725" lvl="1" indent="-174625" eaLnBrk="1" hangingPunct="1">
              <a:buFont typeface="Arial" pitchFamily="34" charset="0"/>
              <a:buChar char="•"/>
              <a:defRPr/>
            </a:pPr>
            <a:r>
              <a:rPr lang="en-US" sz="1400" dirty="0">
                <a:solidFill>
                  <a:srgbClr val="0B3D91"/>
                </a:solidFill>
                <a:latin typeface="Calibri" pitchFamily="34" charset="0"/>
              </a:rPr>
              <a:t>Wick structure in evaporator transports liquid through evaporator. Source heat evaporates working fluid (often ammonia) into vapor state</a:t>
            </a:r>
            <a:endParaRPr lang="en-US" sz="1400" i="1" dirty="0">
              <a:solidFill>
                <a:srgbClr val="0B3D91"/>
              </a:solidFill>
              <a:latin typeface="Calibri" pitchFamily="34" charset="0"/>
            </a:endParaRPr>
          </a:p>
          <a:p>
            <a:pPr marL="339725" lvl="1" indent="-174625" eaLnBrk="1" hangingPunct="1">
              <a:buFont typeface="Arial" pitchFamily="34" charset="0"/>
              <a:buChar char="•"/>
              <a:defRPr/>
            </a:pPr>
            <a:r>
              <a:rPr lang="en-US" sz="1400" dirty="0">
                <a:solidFill>
                  <a:srgbClr val="0B3D91"/>
                </a:solidFill>
                <a:latin typeface="Calibri" pitchFamily="34" charset="0"/>
              </a:rPr>
              <a:t>Pressure differences in evaporator drive vapor through vapor line to condenser</a:t>
            </a:r>
          </a:p>
          <a:p>
            <a:pPr marL="339725" lvl="1" indent="-174625" eaLnBrk="1" hangingPunct="1">
              <a:buFont typeface="Arial" pitchFamily="34" charset="0"/>
              <a:buChar char="•"/>
              <a:defRPr/>
            </a:pPr>
            <a:r>
              <a:rPr lang="en-US" sz="1400" dirty="0">
                <a:solidFill>
                  <a:srgbClr val="0B3D91"/>
                </a:solidFill>
                <a:latin typeface="Calibri" pitchFamily="34" charset="0"/>
              </a:rPr>
              <a:t>Condenser typically tied to radiator where vapor condenses back to liquid and releases heat</a:t>
            </a:r>
          </a:p>
          <a:p>
            <a:pPr marL="339725" lvl="1" indent="-174625" eaLnBrk="1" hangingPunct="1">
              <a:buFont typeface="Arial" pitchFamily="34" charset="0"/>
              <a:buChar char="•"/>
              <a:defRPr/>
            </a:pPr>
            <a:r>
              <a:rPr lang="en-US" sz="1400" dirty="0">
                <a:solidFill>
                  <a:srgbClr val="0B3D91"/>
                </a:solidFill>
                <a:latin typeface="Calibri" pitchFamily="34" charset="0"/>
              </a:rPr>
              <a:t>Liquid return line transports liquid back to evaporator driven by capillary pressure difference from </a:t>
            </a:r>
            <a:r>
              <a:rPr lang="en-US" sz="1400" dirty="0" err="1">
                <a:solidFill>
                  <a:srgbClr val="0B3D91"/>
                </a:solidFill>
                <a:latin typeface="Calibri" pitchFamily="34" charset="0"/>
              </a:rPr>
              <a:t>evap</a:t>
            </a:r>
            <a:r>
              <a:rPr lang="en-US" sz="1400" dirty="0">
                <a:solidFill>
                  <a:srgbClr val="0B3D91"/>
                </a:solidFill>
                <a:latin typeface="Calibri" pitchFamily="34" charset="0"/>
              </a:rPr>
              <a:t> wick</a:t>
            </a:r>
          </a:p>
          <a:p>
            <a:pPr marL="339725" lvl="1" indent="-174625" eaLnBrk="1" hangingPunct="1">
              <a:buFont typeface="Arial" pitchFamily="34" charset="0"/>
              <a:buChar char="•"/>
              <a:defRPr/>
            </a:pPr>
            <a:r>
              <a:rPr lang="en-US" sz="1400" dirty="0">
                <a:solidFill>
                  <a:srgbClr val="0B3D91"/>
                </a:solidFill>
                <a:latin typeface="Calibri" pitchFamily="34" charset="0"/>
              </a:rPr>
              <a:t>Compensation chamber is a pressure regulated reservoir that can add or remove working fluid from the flow loop in response to operating temperature/power changes</a:t>
            </a:r>
          </a:p>
          <a:p>
            <a:pPr marL="515938" lvl="2" indent="-174625" eaLnBrk="1" hangingPunct="1">
              <a:buFont typeface="Arial" pitchFamily="34" charset="0"/>
              <a:buChar char="•"/>
              <a:defRPr/>
            </a:pPr>
            <a:r>
              <a:rPr lang="en-US" sz="1400" i="1" dirty="0">
                <a:solidFill>
                  <a:srgbClr val="0B3D91"/>
                </a:solidFill>
                <a:latin typeface="Calibri" pitchFamily="34" charset="0"/>
              </a:rPr>
              <a:t>Wick structure transports liquid between compensation chamber and evaporator</a:t>
            </a:r>
          </a:p>
          <a:p>
            <a:pPr marL="515938" lvl="2" indent="-174625" eaLnBrk="1" hangingPunct="1">
              <a:buFont typeface="Arial" pitchFamily="34" charset="0"/>
              <a:buChar char="•"/>
              <a:defRPr/>
            </a:pPr>
            <a:r>
              <a:rPr lang="en-US" sz="1400" i="1" dirty="0">
                <a:solidFill>
                  <a:srgbClr val="0B3D91"/>
                </a:solidFill>
                <a:latin typeface="Calibri" pitchFamily="34" charset="0"/>
              </a:rPr>
              <a:t>Since only the evaporator contains the pumping wick structure, an LHP is more flexible to accommodate ground testing.  Entire LHP does not need to be level, only the evaporator</a:t>
            </a:r>
          </a:p>
          <a:p>
            <a:pPr marL="346075" lvl="1" indent="-174625" eaLnBrk="1" hangingPunct="1">
              <a:buFont typeface="Arial" pitchFamily="34" charset="0"/>
              <a:buChar char="•"/>
              <a:defRPr/>
            </a:pPr>
            <a:r>
              <a:rPr lang="en-US" sz="1400" dirty="0">
                <a:solidFill>
                  <a:srgbClr val="0B3D91"/>
                </a:solidFill>
                <a:latin typeface="Calibri" pitchFamily="34" charset="0"/>
              </a:rPr>
              <a:t>Expensive option, but very flexible and adjustable in flight to varying source and sink configurations</a:t>
            </a:r>
          </a:p>
          <a:p>
            <a:pPr marL="514350" lvl="2" indent="-171450" eaLnBrk="1" hangingPunct="1">
              <a:buFont typeface="Arial" pitchFamily="34" charset="0"/>
              <a:buChar char="•"/>
              <a:defRPr/>
            </a:pPr>
            <a:r>
              <a:rPr lang="en-US" sz="1400" i="1" dirty="0">
                <a:solidFill>
                  <a:srgbClr val="0B3D91"/>
                </a:solidFill>
                <a:latin typeface="Calibri" pitchFamily="34" charset="0"/>
              </a:rPr>
              <a:t>Often requires dedicated controller circuit</a:t>
            </a:r>
          </a:p>
          <a:p>
            <a:pPr marL="514350" lvl="2" indent="-171450" eaLnBrk="1" hangingPunct="1">
              <a:buFont typeface="Arial" pitchFamily="34" charset="0"/>
              <a:buChar char="•"/>
              <a:defRPr/>
            </a:pPr>
            <a:r>
              <a:rPr lang="en-US" sz="1400" i="1" dirty="0">
                <a:solidFill>
                  <a:srgbClr val="0B3D91"/>
                </a:solidFill>
                <a:latin typeface="Calibri" pitchFamily="34" charset="0"/>
              </a:rPr>
              <a:t>Requires heaters to induce start up of loop</a:t>
            </a:r>
          </a:p>
          <a:p>
            <a:pPr marL="514350" lvl="2" indent="-171450" eaLnBrk="1" hangingPunct="1">
              <a:buFont typeface="Arial" pitchFamily="34" charset="0"/>
              <a:buChar char="•"/>
              <a:defRPr/>
            </a:pPr>
            <a:r>
              <a:rPr lang="en-US" sz="1400" i="1" dirty="0">
                <a:solidFill>
                  <a:srgbClr val="0B3D91"/>
                </a:solidFill>
                <a:latin typeface="Calibri" pitchFamily="34" charset="0"/>
              </a:rPr>
              <a:t>Could also require accommodation to prevent freezing of sub-cooled liquid returning from condenser</a:t>
            </a:r>
            <a:endParaRPr lang="en-US" sz="1400" dirty="0">
              <a:solidFill>
                <a:srgbClr val="0B3D91"/>
              </a:solidFill>
              <a:latin typeface="Calibri" pitchFamily="34" charset="0"/>
            </a:endParaRPr>
          </a:p>
        </p:txBody>
      </p:sp>
      <p:sp>
        <p:nvSpPr>
          <p:cNvPr id="23555" name="TextBox 146">
            <a:extLst>
              <a:ext uri="{FF2B5EF4-FFF2-40B4-BE49-F238E27FC236}">
                <a16:creationId xmlns:a16="http://schemas.microsoft.com/office/drawing/2014/main" id="{F486A966-4176-4D1A-BD8B-CF9872792499}"/>
              </a:ext>
            </a:extLst>
          </p:cNvPr>
          <p:cNvSpPr txBox="1">
            <a:spLocks noChangeArrowheads="1"/>
          </p:cNvSpPr>
          <p:nvPr/>
        </p:nvSpPr>
        <p:spPr bwMode="auto">
          <a:xfrm>
            <a:off x="990600" y="0"/>
            <a:ext cx="735595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fontAlgn="base">
              <a:spcBef>
                <a:spcPct val="0"/>
              </a:spcBef>
              <a:spcAft>
                <a:spcPct val="0"/>
              </a:spcAft>
              <a:defRPr sz="2800" b="1">
                <a:solidFill>
                  <a:srgbClr val="0B3D91"/>
                </a:solidFill>
                <a:latin typeface="Calibri"/>
                <a:ea typeface="+mj-ea"/>
                <a:cs typeface="Calibri"/>
              </a:defRPr>
            </a:lvl1pPr>
            <a:lvl2pPr algn="ctr" fontAlgn="base">
              <a:spcBef>
                <a:spcPct val="0"/>
              </a:spcBef>
              <a:spcAft>
                <a:spcPct val="0"/>
              </a:spcAft>
              <a:defRPr sz="4400">
                <a:solidFill>
                  <a:schemeClr val="tx2"/>
                </a:solidFill>
                <a:latin typeface="Arial" charset="0"/>
              </a:defRPr>
            </a:lvl2pPr>
            <a:lvl3pPr algn="ctr" fontAlgn="base">
              <a:spcBef>
                <a:spcPct val="0"/>
              </a:spcBef>
              <a:spcAft>
                <a:spcPct val="0"/>
              </a:spcAft>
              <a:defRPr sz="4400">
                <a:solidFill>
                  <a:schemeClr val="tx2"/>
                </a:solidFill>
                <a:latin typeface="Arial" charset="0"/>
              </a:defRPr>
            </a:lvl3pPr>
            <a:lvl4pPr algn="ctr" fontAlgn="base">
              <a:spcBef>
                <a:spcPct val="0"/>
              </a:spcBef>
              <a:spcAft>
                <a:spcPct val="0"/>
              </a:spcAft>
              <a:defRPr sz="4400">
                <a:solidFill>
                  <a:schemeClr val="tx2"/>
                </a:solidFill>
                <a:latin typeface="Arial" charset="0"/>
              </a:defRPr>
            </a:lvl4pPr>
            <a:lvl5pPr algn="ctr" fontAlgn="base">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dirty="0"/>
              <a:t>Loop Heat Pipe</a:t>
            </a:r>
          </a:p>
        </p:txBody>
      </p:sp>
      <p:pic>
        <p:nvPicPr>
          <p:cNvPr id="23573" name="Picture 1">
            <a:extLst>
              <a:ext uri="{FF2B5EF4-FFF2-40B4-BE49-F238E27FC236}">
                <a16:creationId xmlns:a16="http://schemas.microsoft.com/office/drawing/2014/main" id="{0111BB3C-0BBB-42C3-A707-A19762F02D8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07" t="10750" r="10893" b="4143"/>
          <a:stretch>
            <a:fillRect/>
          </a:stretch>
        </p:blipFill>
        <p:spPr bwMode="auto">
          <a:xfrm>
            <a:off x="6629400" y="4538677"/>
            <a:ext cx="21657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4" name="Group 20">
            <a:extLst>
              <a:ext uri="{FF2B5EF4-FFF2-40B4-BE49-F238E27FC236}">
                <a16:creationId xmlns:a16="http://schemas.microsoft.com/office/drawing/2014/main" id="{049D57F4-565B-4AAC-960F-D8A4BCBD5A0C}"/>
              </a:ext>
            </a:extLst>
          </p:cNvPr>
          <p:cNvGrpSpPr>
            <a:grpSpLocks/>
          </p:cNvGrpSpPr>
          <p:nvPr/>
        </p:nvGrpSpPr>
        <p:grpSpPr bwMode="auto">
          <a:xfrm>
            <a:off x="3573728" y="5077597"/>
            <a:ext cx="2141272" cy="1408928"/>
            <a:chOff x="869" y="2688"/>
            <a:chExt cx="2185" cy="1311"/>
          </a:xfrm>
        </p:grpSpPr>
        <p:sp>
          <p:nvSpPr>
            <p:cNvPr id="23579" name="Text Box 21">
              <a:extLst>
                <a:ext uri="{FF2B5EF4-FFF2-40B4-BE49-F238E27FC236}">
                  <a16:creationId xmlns:a16="http://schemas.microsoft.com/office/drawing/2014/main" id="{C17B8D53-68FA-48E2-8727-4292E2E4F91D}"/>
                </a:ext>
              </a:extLst>
            </p:cNvPr>
            <p:cNvSpPr txBox="1">
              <a:spLocks noChangeArrowheads="1"/>
            </p:cNvSpPr>
            <p:nvPr/>
          </p:nvSpPr>
          <p:spPr bwMode="auto">
            <a:xfrm>
              <a:off x="974" y="3196"/>
              <a:ext cx="16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
                  <a:latin typeface="Times New Roman" panose="02020603050405020304" pitchFamily="18" charset="0"/>
                </a:rPr>
                <a:t> </a:t>
              </a:r>
            </a:p>
          </p:txBody>
        </p:sp>
        <p:sp>
          <p:nvSpPr>
            <p:cNvPr id="23580" name="Text Box 22">
              <a:extLst>
                <a:ext uri="{FF2B5EF4-FFF2-40B4-BE49-F238E27FC236}">
                  <a16:creationId xmlns:a16="http://schemas.microsoft.com/office/drawing/2014/main" id="{FCBD3BA9-6662-40D3-8E47-14CDE4D72085}"/>
                </a:ext>
              </a:extLst>
            </p:cNvPr>
            <p:cNvSpPr txBox="1">
              <a:spLocks noChangeArrowheads="1"/>
            </p:cNvSpPr>
            <p:nvPr/>
          </p:nvSpPr>
          <p:spPr bwMode="auto">
            <a:xfrm>
              <a:off x="2027" y="3845"/>
              <a:ext cx="1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
                  <a:latin typeface="Times New Roman" panose="02020603050405020304" pitchFamily="18" charset="0"/>
                </a:rPr>
                <a:t> </a:t>
              </a:r>
            </a:p>
          </p:txBody>
        </p:sp>
        <p:pic>
          <p:nvPicPr>
            <p:cNvPr id="23581" name="Picture 23" descr="Iso2">
              <a:extLst>
                <a:ext uri="{FF2B5EF4-FFF2-40B4-BE49-F238E27FC236}">
                  <a16:creationId xmlns:a16="http://schemas.microsoft.com/office/drawing/2014/main" id="{E08DB281-7841-4BA3-B733-5E9ABF507F4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4" y="2688"/>
              <a:ext cx="2110"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AutoShape 24">
              <a:extLst>
                <a:ext uri="{FF2B5EF4-FFF2-40B4-BE49-F238E27FC236}">
                  <a16:creationId xmlns:a16="http://schemas.microsoft.com/office/drawing/2014/main" id="{5EAA334C-4717-4BAB-9F71-964444193CE0}"/>
                </a:ext>
              </a:extLst>
            </p:cNvPr>
            <p:cNvSpPr>
              <a:spLocks noChangeArrowheads="1"/>
            </p:cNvSpPr>
            <p:nvPr/>
          </p:nvSpPr>
          <p:spPr bwMode="auto">
            <a:xfrm rot="1498047">
              <a:off x="869" y="3473"/>
              <a:ext cx="521" cy="152"/>
            </a:xfrm>
            <a:prstGeom prst="cube">
              <a:avLst>
                <a:gd name="adj" fmla="val 4767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3" name="AutoShape 28">
              <a:extLst>
                <a:ext uri="{FF2B5EF4-FFF2-40B4-BE49-F238E27FC236}">
                  <a16:creationId xmlns:a16="http://schemas.microsoft.com/office/drawing/2014/main" id="{8D4D4876-8FA6-44F3-8EE1-D931930655D8}"/>
                </a:ext>
              </a:extLst>
            </p:cNvPr>
            <p:cNvSpPr>
              <a:spLocks noChangeArrowheads="1"/>
            </p:cNvSpPr>
            <p:nvPr/>
          </p:nvSpPr>
          <p:spPr bwMode="auto">
            <a:xfrm rot="1498047">
              <a:off x="1208" y="3371"/>
              <a:ext cx="521" cy="152"/>
            </a:xfrm>
            <a:prstGeom prst="cube">
              <a:avLst>
                <a:gd name="adj" fmla="val 4767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3584" name="AutoShape 29">
              <a:extLst>
                <a:ext uri="{FF2B5EF4-FFF2-40B4-BE49-F238E27FC236}">
                  <a16:creationId xmlns:a16="http://schemas.microsoft.com/office/drawing/2014/main" id="{7104B90B-3104-4285-8F5C-035D656AD52E}"/>
                </a:ext>
              </a:extLst>
            </p:cNvPr>
            <p:cNvSpPr>
              <a:spLocks noChangeArrowheads="1"/>
            </p:cNvSpPr>
            <p:nvPr/>
          </p:nvSpPr>
          <p:spPr bwMode="auto">
            <a:xfrm rot="1498047">
              <a:off x="1508" y="3234"/>
              <a:ext cx="522" cy="152"/>
            </a:xfrm>
            <a:prstGeom prst="cube">
              <a:avLst>
                <a:gd name="adj" fmla="val 47676"/>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pSp>
      <p:pic>
        <p:nvPicPr>
          <p:cNvPr id="23575" name="Picture 32">
            <a:extLst>
              <a:ext uri="{FF2B5EF4-FFF2-40B4-BE49-F238E27FC236}">
                <a16:creationId xmlns:a16="http://schemas.microsoft.com/office/drawing/2014/main" id="{8C82994F-C6B4-48CA-93FA-9E9BE6A2F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272" t="14545" b="5455"/>
          <a:stretch>
            <a:fillRect/>
          </a:stretch>
        </p:blipFill>
        <p:spPr bwMode="auto">
          <a:xfrm>
            <a:off x="609600" y="4572000"/>
            <a:ext cx="2286000" cy="147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TextBox 146">
            <a:extLst>
              <a:ext uri="{FF2B5EF4-FFF2-40B4-BE49-F238E27FC236}">
                <a16:creationId xmlns:a16="http://schemas.microsoft.com/office/drawing/2014/main" id="{A1C1D324-5B09-4CC8-BA79-F16DDEA25743}"/>
              </a:ext>
            </a:extLst>
          </p:cNvPr>
          <p:cNvSpPr txBox="1">
            <a:spLocks noChangeArrowheads="1"/>
          </p:cNvSpPr>
          <p:nvPr/>
        </p:nvSpPr>
        <p:spPr bwMode="auto">
          <a:xfrm>
            <a:off x="6096000" y="6162675"/>
            <a:ext cx="312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174625" indent="-174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dirty="0"/>
              <a:t>Loop Heat Pipe (LHP) Schematic</a:t>
            </a:r>
          </a:p>
          <a:p>
            <a:pPr lvl="1" eaLnBrk="1" hangingPunct="1">
              <a:spcBef>
                <a:spcPct val="0"/>
              </a:spcBef>
              <a:buFont typeface="Arial" panose="020B0604020202020204" pitchFamily="34" charset="0"/>
              <a:buChar char="•"/>
            </a:pPr>
            <a:endParaRPr lang="en-US" altLang="en-US" sz="500" b="1" i="1" dirty="0"/>
          </a:p>
        </p:txBody>
      </p:sp>
      <p:sp>
        <p:nvSpPr>
          <p:cNvPr id="23577" name="TextBox 146">
            <a:extLst>
              <a:ext uri="{FF2B5EF4-FFF2-40B4-BE49-F238E27FC236}">
                <a16:creationId xmlns:a16="http://schemas.microsoft.com/office/drawing/2014/main" id="{01780728-C787-488F-87BB-AE778FC6F70B}"/>
              </a:ext>
            </a:extLst>
          </p:cNvPr>
          <p:cNvSpPr txBox="1">
            <a:spLocks noChangeArrowheads="1"/>
          </p:cNvSpPr>
          <p:nvPr/>
        </p:nvSpPr>
        <p:spPr bwMode="auto">
          <a:xfrm>
            <a:off x="0" y="6109359"/>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a:t>Loop Heat Pipe and Radiator System</a:t>
            </a:r>
            <a:endParaRPr lang="en-US" altLang="en-US" sz="500" b="1" i="1"/>
          </a:p>
        </p:txBody>
      </p:sp>
      <p:sp>
        <p:nvSpPr>
          <p:cNvPr id="23578" name="TextBox 146">
            <a:extLst>
              <a:ext uri="{FF2B5EF4-FFF2-40B4-BE49-F238E27FC236}">
                <a16:creationId xmlns:a16="http://schemas.microsoft.com/office/drawing/2014/main" id="{FB3EF7DA-2920-4E56-9A2C-87A09D3200C9}"/>
              </a:ext>
            </a:extLst>
          </p:cNvPr>
          <p:cNvSpPr txBox="1">
            <a:spLocks noChangeArrowheads="1"/>
          </p:cNvSpPr>
          <p:nvPr/>
        </p:nvSpPr>
        <p:spPr bwMode="auto">
          <a:xfrm>
            <a:off x="3505200" y="4595237"/>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i="1" dirty="0"/>
              <a:t>Loop Heat Pipe CAD Layout with Radiator</a:t>
            </a:r>
            <a:endParaRPr lang="en-US" altLang="en-US" sz="500" b="1" i="1" dirty="0"/>
          </a:p>
        </p:txBody>
      </p:sp>
      <p:sp>
        <p:nvSpPr>
          <p:cNvPr id="17" name="Slide Number Placeholder 1">
            <a:extLst>
              <a:ext uri="{FF2B5EF4-FFF2-40B4-BE49-F238E27FC236}">
                <a16:creationId xmlns:a16="http://schemas.microsoft.com/office/drawing/2014/main" id="{6A3BC06E-FCA2-4585-8490-2449DC7ADA26}"/>
              </a:ext>
            </a:extLst>
          </p:cNvPr>
          <p:cNvSpPr txBox="1">
            <a:spLocks/>
          </p:cNvSpPr>
          <p:nvPr/>
        </p:nvSpPr>
        <p:spPr bwMode="auto">
          <a:xfrm>
            <a:off x="8346558" y="6583363"/>
            <a:ext cx="797442"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lgn="r">
              <a:spcBef>
                <a:spcPct val="0"/>
              </a:spcBef>
              <a:buFontTx/>
              <a:buNone/>
            </a:pPr>
            <a:fld id="{77FAE8CF-E2B1-4DF8-8D66-951AFAF47A81}" type="slidenum">
              <a:rPr lang="en-US" altLang="en-US" sz="1200" smtClean="0"/>
              <a:pPr algn="r">
                <a:spcBef>
                  <a:spcPct val="0"/>
                </a:spcBef>
                <a:buFontTx/>
                <a:buNone/>
              </a:pPr>
              <a:t>99</a:t>
            </a:fld>
            <a:endParaRPr lang="en-US" altLang="en-US" sz="1200" dirty="0"/>
          </a:p>
        </p:txBody>
      </p:sp>
    </p:spTree>
  </p:cSld>
  <p:clrMapOvr>
    <a:masterClrMapping/>
  </p:clrMapOvr>
</p:sld>
</file>

<file path=ppt/theme/theme1.xml><?xml version="1.0" encoding="utf-8"?>
<a:theme xmlns:a="http://schemas.openxmlformats.org/drawingml/2006/main" name="545_Thermal Course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545_Thermal Course Template" id="{68F422C0-C0BC-40F5-A3BE-CBAC237DA3B4}" vid="{9B3AAACC-F3B4-4826-8CAD-7ED1E32C3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545_Thermal Course Template</Template>
  <TotalTime>60523</TotalTime>
  <Words>19369</Words>
  <Application>Microsoft Office PowerPoint</Application>
  <PresentationFormat>On-screen Show (4:3)</PresentationFormat>
  <Paragraphs>1718</Paragraphs>
  <Slides>141</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50" baseType="lpstr">
      <vt:lpstr>-apple-system</vt:lpstr>
      <vt:lpstr>Arial</vt:lpstr>
      <vt:lpstr>Calibri</vt:lpstr>
      <vt:lpstr>Courier New</vt:lpstr>
      <vt:lpstr>Symbol</vt:lpstr>
      <vt:lpstr>Times New Roman</vt:lpstr>
      <vt:lpstr>Wingdings</vt:lpstr>
      <vt:lpstr>545_Thermal Course Template</vt:lpstr>
      <vt:lpstr>Clip</vt:lpstr>
      <vt:lpstr>PowerPoint Presentation</vt:lpstr>
      <vt:lpstr>Foreword</vt:lpstr>
      <vt:lpstr>Thermal Design and Analysis Agenda</vt:lpstr>
      <vt:lpstr>PowerPoint Presentation</vt:lpstr>
      <vt:lpstr>Common Spacecraft Architectures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Thermal Engineering</vt:lpstr>
      <vt:lpstr>What makes this even more difficult for Space?</vt:lpstr>
      <vt:lpstr>PowerPoint Presentation</vt:lpstr>
      <vt:lpstr>PowerPoint Presentation</vt:lpstr>
      <vt:lpstr>Space Flight Applications</vt:lpstr>
      <vt:lpstr>PowerPoint Presentation</vt:lpstr>
      <vt:lpstr>Thermal Design Agenda</vt:lpstr>
      <vt:lpstr>PowerPoint Presentation</vt:lpstr>
      <vt:lpstr>Why is Space Thermal                                         Design a Challenge?</vt:lpstr>
      <vt:lpstr>Thermal Environment(s) of Space</vt:lpstr>
      <vt:lpstr>Environment – Solar Irradiance</vt:lpstr>
      <vt:lpstr>Environment – Albedo</vt:lpstr>
      <vt:lpstr>Environment – Planetary IR  (aka OLR: Outgoing Longwave Radiation)</vt:lpstr>
      <vt:lpstr>Orbit Mechanics - Sun (β) Angles and Spacecraft Orientation</vt:lpstr>
      <vt:lpstr>Beta Angle</vt:lpstr>
      <vt:lpstr>Eclipses</vt:lpstr>
      <vt:lpstr>Beta Angle &amp; Eclipse Calculators</vt:lpstr>
      <vt:lpstr>Geostationary Orbit</vt:lpstr>
      <vt:lpstr>Lagrange Points</vt:lpstr>
      <vt:lpstr>PowerPoint Presentation</vt:lpstr>
      <vt:lpstr>Constraints and Verification of Space Designs</vt:lpstr>
      <vt:lpstr>PowerPoint Presentation</vt:lpstr>
      <vt:lpstr>Thermodynamics</vt:lpstr>
      <vt:lpstr>Heat Transfer</vt:lpstr>
      <vt:lpstr>Conductive Heat Transfer</vt:lpstr>
      <vt:lpstr>Basics - Conduction Heat Transfer</vt:lpstr>
      <vt:lpstr>Convective Heat Transfer</vt:lpstr>
      <vt:lpstr>Thermal Radiation</vt:lpstr>
      <vt:lpstr>Thermal Radiation - Blackbody</vt:lpstr>
      <vt:lpstr>Radiation View Factors and Reciprocity</vt:lpstr>
      <vt:lpstr>Radiation – A bit More Complexity</vt:lpstr>
      <vt:lpstr>Real Bodies</vt:lpstr>
      <vt:lpstr>Multiple Real Bodies</vt:lpstr>
      <vt:lpstr>Radiation Heat Transfer – Gray Body</vt:lpstr>
      <vt:lpstr>Radiation Heat Transfer – Gray Body</vt:lpstr>
      <vt:lpstr>Determining the View/Interchange Factor</vt:lpstr>
      <vt:lpstr>Computing View Factors</vt:lpstr>
      <vt:lpstr>Computing View Factors</vt:lpstr>
      <vt:lpstr>Spectral Dependence of ThermoOptical Properties</vt:lpstr>
      <vt:lpstr>Spectral Coating Example</vt:lpstr>
      <vt:lpstr>PowerPoint Presentation</vt:lpstr>
      <vt:lpstr>Special Heat Transfer Considerations</vt:lpstr>
      <vt:lpstr>Special Heat Transfer Considerations</vt:lpstr>
      <vt:lpstr>Special Heat Transfer Considerations</vt:lpstr>
      <vt:lpstr>Special Heat Transfer Considerations</vt:lpstr>
      <vt:lpstr>Putting it all together</vt:lpstr>
      <vt:lpstr>Three Forms of Heat Transfer                                on a Satellite </vt:lpstr>
      <vt:lpstr>Energy Balance: Satellite</vt:lpstr>
      <vt:lpstr>Energy Balance: Satellite</vt:lpstr>
      <vt:lpstr>Square Spacecraft Bus Example</vt:lpstr>
      <vt:lpstr>Square Spacecraft Bus Example</vt:lpstr>
      <vt:lpstr>Square Spacecraft Bus Example</vt:lpstr>
      <vt:lpstr>Square Spacecraft Bus Example</vt:lpstr>
      <vt:lpstr>Square Spacecraft Bus Example</vt:lpstr>
      <vt:lpstr>Square Spacecraft Bus Example</vt:lpstr>
      <vt:lpstr>PowerPoint Presentation</vt:lpstr>
      <vt:lpstr>PowerPoint Presentation</vt:lpstr>
      <vt:lpstr>Gathering Necessary Thermal Inputs</vt:lpstr>
      <vt:lpstr>Op and Non-Op Limits</vt:lpstr>
      <vt:lpstr>Op and Non-Op Limits (Common Hardware)</vt:lpstr>
      <vt:lpstr>Op and Non-Op Limits (Common Hardware)</vt:lpstr>
      <vt:lpstr>Op and Non-Op Limits (Detectors)</vt:lpstr>
      <vt:lpstr>Waste Heat Dissipations</vt:lpstr>
      <vt:lpstr>Common Spacecraft Waste Heat Dissipations</vt:lpstr>
      <vt:lpstr>Physical Layout (CAD)</vt:lpstr>
      <vt:lpstr>Flight Orbital and Orientation Constraints</vt:lpstr>
      <vt:lpstr>Gradient and Stability Requirements</vt:lpstr>
      <vt:lpstr>First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the Thermal Architecture</vt:lpstr>
      <vt:lpstr>A Brief Discussion on Biasing Design Parameters</vt:lpstr>
      <vt:lpstr>Thermal Zones</vt:lpstr>
      <vt:lpstr>Thermal Transport and Radiator Determination</vt:lpstr>
      <vt:lpstr>What Coatings are needed?</vt:lpstr>
      <vt:lpstr>Active Cooling Needs</vt:lpstr>
      <vt:lpstr>Thermal Isolation Determination</vt:lpstr>
      <vt:lpstr>Heater Zone Determination</vt:lpstr>
      <vt:lpstr>Thermal Sensor Determination</vt:lpstr>
      <vt:lpstr>Considerations for Thermal Ground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 Up</vt:lpstr>
      <vt:lpstr>Other Resources</vt:lpstr>
      <vt:lpstr>Other Resources - continued</vt:lpstr>
      <vt:lpstr>Other Resources – NESC Academy</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Peabody, Hume L. (GSFC-5450)</dc:creator>
  <cp:lastModifiedBy>Peabody, Hume L. (GSFC-5450)</cp:lastModifiedBy>
  <cp:revision>1024</cp:revision>
  <dcterms:created xsi:type="dcterms:W3CDTF">2022-07-18T13:54:23Z</dcterms:created>
  <dcterms:modified xsi:type="dcterms:W3CDTF">2023-03-16T17:16:25Z</dcterms:modified>
</cp:coreProperties>
</file>