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  <p:sldMasterId id="2147483673" r:id="rId2"/>
  </p:sldMasterIdLst>
  <p:notesMasterIdLst>
    <p:notesMasterId r:id="rId35"/>
  </p:notesMasterIdLst>
  <p:sldIdLst>
    <p:sldId id="357" r:id="rId3"/>
    <p:sldId id="367" r:id="rId4"/>
    <p:sldId id="965" r:id="rId5"/>
    <p:sldId id="966" r:id="rId6"/>
    <p:sldId id="961" r:id="rId7"/>
    <p:sldId id="968" r:id="rId8"/>
    <p:sldId id="416" r:id="rId9"/>
    <p:sldId id="962" r:id="rId10"/>
    <p:sldId id="957" r:id="rId11"/>
    <p:sldId id="403" r:id="rId12"/>
    <p:sldId id="419" r:id="rId13"/>
    <p:sldId id="964" r:id="rId14"/>
    <p:sldId id="956" r:id="rId15"/>
    <p:sldId id="970" r:id="rId16"/>
    <p:sldId id="418" r:id="rId17"/>
    <p:sldId id="947" r:id="rId18"/>
    <p:sldId id="946" r:id="rId19"/>
    <p:sldId id="949" r:id="rId20"/>
    <p:sldId id="948" r:id="rId21"/>
    <p:sldId id="950" r:id="rId22"/>
    <p:sldId id="420" r:id="rId23"/>
    <p:sldId id="971" r:id="rId24"/>
    <p:sldId id="953" r:id="rId25"/>
    <p:sldId id="972" r:id="rId26"/>
    <p:sldId id="973" r:id="rId27"/>
    <p:sldId id="954" r:id="rId28"/>
    <p:sldId id="974" r:id="rId29"/>
    <p:sldId id="958" r:id="rId30"/>
    <p:sldId id="959" r:id="rId31"/>
    <p:sldId id="960" r:id="rId32"/>
    <p:sldId id="963" r:id="rId33"/>
    <p:sldId id="955" r:id="rId34"/>
  </p:sldIdLst>
  <p:sldSz cx="9144000" cy="6858000" type="screen4x3"/>
  <p:notesSz cx="7019925" cy="930592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31">
          <p15:clr>
            <a:srgbClr val="A4A3A4"/>
          </p15:clr>
        </p15:guide>
        <p15:guide id="2" pos="221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0091FFA-E681-94F6-8607-B7DE6EA27071}" name="Hanson, Kurt - US" initials="HKU" userId="S::kurt.hanson@caci.com::3cda3b1e-e7e1-47b7-b9ba-3bdc1462d271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GaryB" initials="G" lastIdx="1" clrIdx="0"/>
  <p:cmAuthor id="1" name="Pavan Rajagopal" initials="PR" lastIdx="1" clrIdx="1"/>
  <p:cmAuthor id="2" name="EXT-Rajagopal, Pavan" initials="EP" lastIdx="27" clrIdx="2"/>
  <p:cmAuthor id="3" name="Jim" initials="J" lastIdx="6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100" autoAdjust="0"/>
    <p:restoredTop sz="85338" autoAdjust="0"/>
  </p:normalViewPr>
  <p:slideViewPr>
    <p:cSldViewPr>
      <p:cViewPr varScale="1">
        <p:scale>
          <a:sx n="116" d="100"/>
          <a:sy n="116" d="100"/>
        </p:scale>
        <p:origin x="864" y="91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763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100" d="100"/>
          <a:sy n="100" d="100"/>
        </p:scale>
        <p:origin x="-2592" y="-108"/>
      </p:cViewPr>
      <p:guideLst>
        <p:guide orient="horz" pos="2931"/>
        <p:guide pos="221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heme" Target="theme/them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commentAuthors" Target="commentAuthor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1650" cy="465138"/>
          </a:xfrm>
          <a:prstGeom prst="rect">
            <a:avLst/>
          </a:prstGeom>
        </p:spPr>
        <p:txBody>
          <a:bodyPr vert="horz" lIns="93287" tIns="46644" rIns="93287" bIns="46644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6688" y="0"/>
            <a:ext cx="3041650" cy="465138"/>
          </a:xfrm>
          <a:prstGeom prst="rect">
            <a:avLst/>
          </a:prstGeom>
        </p:spPr>
        <p:txBody>
          <a:bodyPr vert="horz" lIns="93287" tIns="46644" rIns="93287" bIns="46644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8F8C9E3D-5018-4D0D-B567-49EBFA0CCE89}" type="datetimeFigureOut">
              <a:rPr lang="en-US"/>
              <a:pPr>
                <a:defRPr/>
              </a:pPr>
              <a:t>3/22/2023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1375" cy="34893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287" tIns="46644" rIns="93287" bIns="46644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9600"/>
            <a:ext cx="5616575" cy="4187825"/>
          </a:xfrm>
          <a:prstGeom prst="rect">
            <a:avLst/>
          </a:prstGeom>
        </p:spPr>
        <p:txBody>
          <a:bodyPr vert="horz" lIns="93287" tIns="46644" rIns="93287" bIns="46644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39200"/>
            <a:ext cx="3041650" cy="465138"/>
          </a:xfrm>
          <a:prstGeom prst="rect">
            <a:avLst/>
          </a:prstGeom>
        </p:spPr>
        <p:txBody>
          <a:bodyPr vert="horz" lIns="93287" tIns="46644" rIns="93287" bIns="46644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6688" y="8839200"/>
            <a:ext cx="3041650" cy="465138"/>
          </a:xfrm>
          <a:prstGeom prst="rect">
            <a:avLst/>
          </a:prstGeom>
        </p:spPr>
        <p:txBody>
          <a:bodyPr vert="horz" lIns="93287" tIns="46644" rIns="93287" bIns="46644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97BDB5D0-0DF5-4549-A8F4-70F95D2C156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271049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7BDB5D0-0DF5-4549-A8F4-70F95D2C1568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87051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7BDB5D0-0DF5-4549-A8F4-70F95D2C1568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69689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See if you can convert this into a graphic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A89208-19D7-9E47-969D-1A76A4CEEE2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16600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A89208-19D7-9E47-969D-1A76A4CEEE29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07864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7BDB5D0-0DF5-4549-A8F4-70F95D2C1568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73166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See if we can convert this to a diagram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7BDB5D0-0DF5-4549-A8F4-70F95D2C1568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12765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10/12/2017</a:t>
            </a:r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Architecture CD Tagup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7DAD4E-B434-40DA-B508-CD8644683E5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60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Architecture CD Tagup</a:t>
            </a:r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4472C54-7978-460C-BBB5-20A26170E0D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685800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334000"/>
          </a:xfrm>
        </p:spPr>
        <p:txBody>
          <a:bodyPr>
            <a:normAutofit/>
          </a:bodyPr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394984"/>
            <a:ext cx="762000" cy="365125"/>
          </a:xfrm>
        </p:spPr>
        <p:txBody>
          <a:bodyPr/>
          <a:lstStyle/>
          <a:p>
            <a:pPr>
              <a:defRPr/>
            </a:pPr>
            <a:fld id="{24472C54-7978-460C-BBB5-20A26170E0D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5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10/12/2017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Architecture CD Tagup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4472C54-7978-460C-BBB5-20A26170E0D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10/12/2017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Architecture CD Tagup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4472C54-7978-460C-BBB5-20A26170E0D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7" y="1859759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2" y="2514601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514601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10/12/2017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Architecture CD Tagup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4472C54-7978-460C-BBB5-20A26170E0D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10/12/2017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r>
              <a:rPr lang="en-US"/>
              <a:t>Architecture CD Tagup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4472C54-7978-460C-BBB5-20A26170E0D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10/12/2017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Architecture CD Tagup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57DAD4E-B434-40DA-B508-CD8644683E5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1" y="1676400"/>
            <a:ext cx="5111751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10/12/2017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Architecture CD Tagup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4472C54-7978-460C-BBB5-20A26170E0D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5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8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10/12/2017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Architecture CD Tagup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2"/>
            <a:ext cx="609600" cy="365125"/>
          </a:xfrm>
        </p:spPr>
        <p:txBody>
          <a:bodyPr/>
          <a:lstStyle/>
          <a:p>
            <a:pPr>
              <a:defRPr/>
            </a:pPr>
            <a:fld id="{24472C54-7978-460C-BBB5-20A26170E0D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/>
              <a:t>Click icon to add picture</a:t>
            </a:r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6" y="5816601"/>
            <a:ext cx="9163051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2" y="6219827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horz">
            <a:normAutofit/>
          </a:bodyPr>
          <a:lstStyle>
            <a:lvl1pPr>
              <a:defRPr sz="3200"/>
            </a:lvl1pPr>
            <a:lvl2pPr>
              <a:defRPr sz="32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10/12/2017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Architecture CD Tagup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4472C54-7978-460C-BBB5-20A26170E0D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3"/>
            <a:ext cx="2057400" cy="5211763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3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10/12/2017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Architecture CD Tagup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4472C54-7978-460C-BBB5-20A26170E0D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2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10/12/2017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Architecture CD Tagup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4472C54-7978-460C-BBB5-20A26170E0D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</p:sldLayoutIdLst>
  <p:hf hdr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6" y="-7144"/>
            <a:ext cx="9163051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2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819912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295400"/>
            <a:ext cx="8229600" cy="50292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dirty="0"/>
              <a:t>Click to edit Master text styles</a:t>
            </a:r>
          </a:p>
          <a:p>
            <a:pPr lvl="1" eaLnBrk="1" latinLnBrk="0" hangingPunct="1"/>
            <a:r>
              <a:rPr kumimoji="0" lang="en-US" dirty="0"/>
              <a:t>Second level</a:t>
            </a:r>
          </a:p>
          <a:p>
            <a:pPr lvl="2" eaLnBrk="1" latinLnBrk="0" hangingPunct="1"/>
            <a:r>
              <a:rPr kumimoji="0" lang="en-US" dirty="0"/>
              <a:t>Third level</a:t>
            </a:r>
          </a:p>
          <a:p>
            <a:pPr lvl="3" eaLnBrk="1" latinLnBrk="0" hangingPunct="1"/>
            <a:r>
              <a:rPr kumimoji="0" lang="en-US" dirty="0"/>
              <a:t>Fourth level</a:t>
            </a:r>
          </a:p>
          <a:p>
            <a:pPr lvl="4" eaLnBrk="1" latinLnBrk="0" hangingPunct="1"/>
            <a:r>
              <a:rPr kumimoji="0" lang="en-US" dirty="0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10/12/2017</a:t>
            </a:r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2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ct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Architecture CD Tagup</a:t>
            </a:r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2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AAA6EA05-C3E8-4F09-A786-2A3D230DDFD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hf hdr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esearchgate.net/publication/3187522_The_Infeasibility_of_Quantifying_the_Reliability_of_Life-Critical_Real-Time_Software" TargetMode="External"/><Relationship Id="rId2" Type="http://schemas.openxmlformats.org/officeDocument/2006/relationships/hyperlink" Target="https://research.temporallogic.org/papers/KZJZR20.pdf" TargetMode="Externa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381000"/>
            <a:ext cx="7851648" cy="3276600"/>
          </a:xfrm>
        </p:spPr>
        <p:txBody>
          <a:bodyPr>
            <a:normAutofit/>
          </a:bodyPr>
          <a:lstStyle/>
          <a:p>
            <a:pPr algn="l"/>
            <a:r>
              <a:rPr lang="en-US" dirty="0">
                <a:effectLst/>
              </a:rPr>
              <a:t>Trusted Autonomous Systems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4652" y="4114800"/>
            <a:ext cx="7854696" cy="1752600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James B. Dabney, University of Houston – Clear Lake</a:t>
            </a:r>
          </a:p>
          <a:p>
            <a:r>
              <a:rPr lang="en-US" dirty="0"/>
              <a:t>Pavan Rajagopal, CACI</a:t>
            </a:r>
          </a:p>
          <a:p>
            <a:r>
              <a:rPr lang="en-US" dirty="0"/>
              <a:t>Julia M. Badger, NASA JSC</a:t>
            </a:r>
          </a:p>
          <a:p>
            <a:r>
              <a:rPr lang="en-US" dirty="0"/>
              <a:t>  </a:t>
            </a:r>
          </a:p>
          <a:p>
            <a:r>
              <a:rPr lang="en-US" dirty="0"/>
              <a:t>13 April 2023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44ED50D-B1EA-491B-9DDE-D2DA57522B26}"/>
              </a:ext>
            </a:extLst>
          </p:cNvPr>
          <p:cNvSpPr txBox="1"/>
          <p:nvPr/>
        </p:nvSpPr>
        <p:spPr>
          <a:xfrm>
            <a:off x="304800" y="5616715"/>
            <a:ext cx="5162550" cy="841892"/>
          </a:xfrm>
          <a:prstGeom prst="rect">
            <a:avLst/>
          </a:prstGeom>
          <a:solidFill>
            <a:schemeClr val="tx1"/>
          </a:solidFill>
        </p:spPr>
        <p:txBody>
          <a:bodyPr wrap="square" lIns="91440" tIns="91440" rIns="91440" bIns="0" rtlCol="0">
            <a:normAutofit fontScale="55000" lnSpcReduction="20000"/>
          </a:bodyPr>
          <a:lstStyle/>
          <a:p>
            <a:r>
              <a:rPr lang="en-US" dirty="0">
                <a:solidFill>
                  <a:schemeClr val="bg1"/>
                </a:solidFill>
              </a:rPr>
              <a:t>This publication does not contain information which falls under the purview of the US Munitions List (USML), as defined in the International Traffic in Arms (ITAR), 22 CFR 120-130, and is not export controlled. This publication does not contain information within the purview of the Export Administration Regulation (EAR), 15 CFR 730-744, and is not export controlled. This document (DAA 20230003721) has been reviewed in STRIVES. </a:t>
            </a:r>
          </a:p>
        </p:txBody>
      </p:sp>
    </p:spTree>
    <p:extLst>
      <p:ext uri="{BB962C8B-B14F-4D97-AF65-F5344CB8AC3E}">
        <p14:creationId xmlns:p14="http://schemas.microsoft.com/office/powerpoint/2010/main" val="17660050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"/>
            <a:ext cx="8229600" cy="685800"/>
          </a:xfrm>
        </p:spPr>
        <p:txBody>
          <a:bodyPr>
            <a:noAutofit/>
          </a:bodyPr>
          <a:lstStyle/>
          <a:p>
            <a:r>
              <a:rPr lang="en-US" sz="4800" dirty="0"/>
              <a:t>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00100"/>
            <a:ext cx="8229600" cy="5600700"/>
          </a:xfrm>
        </p:spPr>
        <p:txBody>
          <a:bodyPr>
            <a:normAutofit/>
          </a:bodyPr>
          <a:lstStyle/>
          <a:p>
            <a:pPr lvl="1"/>
            <a:r>
              <a:rPr lang="en-US" dirty="0">
                <a:latin typeface="+mj-lt"/>
              </a:rPr>
              <a:t>NASA Artemis Program &amp; Lunar Gateway</a:t>
            </a:r>
          </a:p>
          <a:p>
            <a:pPr lvl="1"/>
            <a:r>
              <a:rPr lang="en-US" dirty="0">
                <a:latin typeface="+mj-lt"/>
              </a:rPr>
              <a:t>Gateway Vehicle Systems Manager</a:t>
            </a:r>
          </a:p>
          <a:p>
            <a:pPr lvl="1"/>
            <a:r>
              <a:rPr lang="en-US" dirty="0">
                <a:latin typeface="+mj-lt"/>
              </a:rPr>
              <a:t>Trusted Autonomy Challenges</a:t>
            </a:r>
          </a:p>
          <a:p>
            <a:pPr lvl="1"/>
            <a:r>
              <a:rPr lang="en-US" dirty="0">
                <a:latin typeface="+mj-lt"/>
              </a:rPr>
              <a:t>Assume-Guarantee Contracts Overview</a:t>
            </a:r>
          </a:p>
          <a:p>
            <a:pPr lvl="1"/>
            <a:r>
              <a:rPr lang="en-US" dirty="0">
                <a:latin typeface="+mj-lt"/>
              </a:rPr>
              <a:t>Development Contracts</a:t>
            </a:r>
          </a:p>
          <a:p>
            <a:pPr lvl="1"/>
            <a:r>
              <a:rPr lang="en-US" dirty="0">
                <a:latin typeface="+mj-lt"/>
              </a:rPr>
              <a:t>Operational Contracts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72C54-7978-460C-BBB5-20A26170E0D4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74803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2474C1-F0D8-1F98-D381-0D32794D17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NASA Artemis Program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C63B12-3D57-FD47-84FA-3F180EEFF7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+mj-lt"/>
              </a:rPr>
              <a:t>Artemis Program is returning people to the Moon for exploration and preparation for planetary missions</a:t>
            </a:r>
          </a:p>
          <a:p>
            <a:r>
              <a:rPr lang="en-US" dirty="0">
                <a:latin typeface="+mj-lt"/>
              </a:rPr>
              <a:t>Artemis is a family of systems that cooperate to get astronauts safely to the Moon and safely home to Earth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979071-DCA1-4E04-8DE6-D8C3A9B156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4472C54-7978-460C-BBB5-20A26170E0D4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32699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995DB4-2265-4375-32CB-0C919A0F5A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Artemis Family of Systems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F9B398-7C87-71B3-5505-64C8ADE7F2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4472C54-7978-460C-BBB5-20A26170E0D4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90BCD62-58BD-6E92-5502-FCE8FC477E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143000"/>
            <a:ext cx="1703218" cy="243861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E8D2F7C-6246-FD2D-8A20-B2D453C258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2800" y="1143000"/>
            <a:ext cx="1676545" cy="250338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6B09D4F-C464-D464-D652-1356916EAC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3600" y="1143000"/>
            <a:ext cx="1733700" cy="228619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9003C90-C691-8F36-2C11-A6D4DC4E6FB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05000" y="3883643"/>
            <a:ext cx="1703218" cy="269390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FC61F61-90E2-ACCE-9E96-37E7BC1472A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24400" y="3790711"/>
            <a:ext cx="1752752" cy="2762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00392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F64CFB-F874-4260-A2D4-DA55898DA1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20116"/>
            <a:ext cx="8229600" cy="685800"/>
          </a:xfrm>
        </p:spPr>
        <p:txBody>
          <a:bodyPr>
            <a:normAutofit/>
          </a:bodyPr>
          <a:lstStyle/>
          <a:p>
            <a:r>
              <a:rPr lang="en-US" sz="4000" dirty="0"/>
              <a:t>Lunar Gateway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DE8536-7807-45A0-8E0A-8951E3CB83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838200"/>
            <a:ext cx="5105400" cy="5715000"/>
          </a:xfrm>
        </p:spPr>
        <p:txBody>
          <a:bodyPr>
            <a:normAutofit fontScale="92500" lnSpcReduction="20000"/>
          </a:bodyPr>
          <a:lstStyle/>
          <a:p>
            <a:r>
              <a:rPr lang="en-US" sz="3200" dirty="0">
                <a:latin typeface="+mj-lt"/>
              </a:rPr>
              <a:t>Artemis space station  in cislunar (NRHO) orbit</a:t>
            </a:r>
          </a:p>
          <a:p>
            <a:r>
              <a:rPr lang="en-US" sz="3200" dirty="0">
                <a:latin typeface="+mj-lt"/>
              </a:rPr>
              <a:t>Gradual buildup of modules</a:t>
            </a:r>
          </a:p>
          <a:p>
            <a:r>
              <a:rPr lang="en-US" sz="3200" dirty="0">
                <a:latin typeface="+mj-lt"/>
              </a:rPr>
              <a:t>Initial Co-Manifested Vehicle</a:t>
            </a:r>
          </a:p>
          <a:p>
            <a:pPr lvl="1"/>
            <a:r>
              <a:rPr lang="en-US" sz="2800" dirty="0">
                <a:latin typeface="+mj-lt"/>
              </a:rPr>
              <a:t>Habitation and Logistics Outpost (HALO)</a:t>
            </a:r>
          </a:p>
          <a:p>
            <a:pPr lvl="1"/>
            <a:r>
              <a:rPr lang="en-US" sz="2800" dirty="0">
                <a:latin typeface="+mj-lt"/>
              </a:rPr>
              <a:t>Power and Propulsion Element (PPE)</a:t>
            </a:r>
          </a:p>
          <a:p>
            <a:r>
              <a:rPr lang="en-US" sz="3200" dirty="0">
                <a:latin typeface="+mj-lt"/>
              </a:rPr>
              <a:t>Sustaining</a:t>
            </a:r>
          </a:p>
          <a:p>
            <a:pPr lvl="1"/>
            <a:r>
              <a:rPr lang="en-US" sz="2800" dirty="0">
                <a:latin typeface="+mj-lt"/>
              </a:rPr>
              <a:t>International Habitation Module (IHAB)</a:t>
            </a:r>
          </a:p>
          <a:p>
            <a:pPr lvl="1"/>
            <a:r>
              <a:rPr lang="en-US" sz="2800" dirty="0">
                <a:latin typeface="+mj-lt"/>
              </a:rPr>
              <a:t>Airlock</a:t>
            </a:r>
          </a:p>
          <a:p>
            <a:pPr lvl="1"/>
            <a:r>
              <a:rPr lang="en-US" sz="2800" dirty="0">
                <a:latin typeface="+mj-lt"/>
              </a:rPr>
              <a:t>Visiting vehicles – Orion spacecraft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FC5BB5-22A3-48BA-98EA-5A9BA35CF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4472C54-7978-460C-BBB5-20A26170E0D4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16F8C4F-220D-47C1-84DF-65195B51C3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752600"/>
            <a:ext cx="3394561" cy="335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96518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30A471-7887-76DD-0736-EA9D499BD5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Gateway Cislunar Orbit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4FDE9C-6087-DF0D-10C9-3189966807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28700"/>
            <a:ext cx="8229600" cy="1447800"/>
          </a:xfrm>
        </p:spPr>
        <p:txBody>
          <a:bodyPr>
            <a:normAutofit lnSpcReduction="10000"/>
          </a:bodyPr>
          <a:lstStyle/>
          <a:p>
            <a:r>
              <a:rPr lang="en-US" sz="2800" dirty="0">
                <a:latin typeface="+mj-lt"/>
              </a:rPr>
              <a:t>Near-rectilinear halo orbit</a:t>
            </a:r>
          </a:p>
          <a:p>
            <a:r>
              <a:rPr lang="en-US" sz="2800" dirty="0">
                <a:latin typeface="+mj-lt"/>
              </a:rPr>
              <a:t>Orbits around a neutral gravity point in the Earth-Moon system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047DCB-9E08-E2C0-F258-C5E1EDCFB8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4472C54-7978-460C-BBB5-20A26170E0D4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041767C-F780-1E49-F3D4-F10E74AE73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3341" y="2356741"/>
            <a:ext cx="7086600" cy="419645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9E2EB43-A1D2-375D-5DC9-76A00DBD9765}"/>
              </a:ext>
            </a:extLst>
          </p:cNvPr>
          <p:cNvSpPr txBox="1"/>
          <p:nvPr/>
        </p:nvSpPr>
        <p:spPr>
          <a:xfrm>
            <a:off x="4629651" y="6553200"/>
            <a:ext cx="401904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Ref: W. </a:t>
            </a:r>
            <a:r>
              <a:rPr lang="en-US" sz="1000" dirty="0" err="1"/>
              <a:t>Gerstenmaier</a:t>
            </a:r>
            <a:r>
              <a:rPr lang="en-US" sz="1000" dirty="0"/>
              <a:t>, J. </a:t>
            </a:r>
            <a:r>
              <a:rPr lang="en-US" sz="1000" dirty="0" err="1"/>
              <a:t>Crusan</a:t>
            </a:r>
            <a:r>
              <a:rPr lang="en-US" sz="1000" dirty="0"/>
              <a:t>, “Cislunar and Gateway Overview”</a:t>
            </a:r>
          </a:p>
        </p:txBody>
      </p:sp>
    </p:spTree>
    <p:extLst>
      <p:ext uri="{BB962C8B-B14F-4D97-AF65-F5344CB8AC3E}">
        <p14:creationId xmlns:p14="http://schemas.microsoft.com/office/powerpoint/2010/main" val="7408390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616B05-0289-4C09-88B0-C3D8F5BD1C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>
            <a:noAutofit/>
          </a:bodyPr>
          <a:lstStyle/>
          <a:p>
            <a:r>
              <a:rPr lang="en-US" sz="4800" dirty="0"/>
              <a:t>Need for Autonomy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AFED17-0703-4A96-8DD8-7A201C53CC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638800"/>
          </a:xfrm>
        </p:spPr>
        <p:txBody>
          <a:bodyPr>
            <a:normAutofit/>
          </a:bodyPr>
          <a:lstStyle/>
          <a:p>
            <a:r>
              <a:rPr lang="en-US" sz="2800" dirty="0">
                <a:latin typeface="+mj-lt"/>
              </a:rPr>
              <a:t>Exploration spacecraft becoming more complex and autonomous</a:t>
            </a:r>
          </a:p>
          <a:p>
            <a:r>
              <a:rPr lang="en-US" sz="2800" dirty="0">
                <a:latin typeface="+mj-lt"/>
              </a:rPr>
              <a:t>Gateway Vehicle System Manager (VSM)</a:t>
            </a:r>
          </a:p>
          <a:p>
            <a:pPr lvl="1"/>
            <a:r>
              <a:rPr lang="en-US" sz="2800" dirty="0">
                <a:latin typeface="+mj-lt"/>
              </a:rPr>
              <a:t>Manage unattended spacecraft for extended duration operations</a:t>
            </a:r>
          </a:p>
          <a:p>
            <a:pPr lvl="1"/>
            <a:r>
              <a:rPr lang="en-US" sz="2800" dirty="0">
                <a:latin typeface="+mj-lt"/>
              </a:rPr>
              <a:t>Monitor and coordinate numerous subsystems through module system managers (MSMs)</a:t>
            </a:r>
          </a:p>
          <a:p>
            <a:pPr lvl="1"/>
            <a:r>
              <a:rPr lang="en-US" sz="2800" dirty="0">
                <a:latin typeface="+mj-lt"/>
              </a:rPr>
              <a:t>Transition between varying levels of autonomy depending on crew and ground operator interaction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24708D-F950-4190-88E6-7C50D0138F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4472C54-7978-460C-BBB5-20A26170E0D4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82127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131F68-19D5-4CCA-9008-40C2BAAEB6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74163"/>
            <a:ext cx="8229600" cy="685800"/>
          </a:xfrm>
        </p:spPr>
        <p:txBody>
          <a:bodyPr>
            <a:normAutofit/>
          </a:bodyPr>
          <a:lstStyle/>
          <a:p>
            <a:r>
              <a:rPr lang="en-US" sz="4000" dirty="0"/>
              <a:t>Vehicle System Manager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4D3CA2-5D7B-4094-8C14-56E1997A7D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14400"/>
            <a:ext cx="8305800" cy="2844753"/>
          </a:xfrm>
        </p:spPr>
        <p:txBody>
          <a:bodyPr>
            <a:normAutofit lnSpcReduction="10000"/>
          </a:bodyPr>
          <a:lstStyle/>
          <a:p>
            <a:r>
              <a:rPr lang="en-US" sz="2400" dirty="0">
                <a:latin typeface="+mj-lt"/>
              </a:rPr>
              <a:t>Four management functions </a:t>
            </a:r>
          </a:p>
          <a:p>
            <a:r>
              <a:rPr lang="en-US" sz="2400" dirty="0">
                <a:latin typeface="+mj-lt"/>
              </a:rPr>
              <a:t>Integrates modules; interfaces with humans and visiting vehicles</a:t>
            </a:r>
          </a:p>
          <a:p>
            <a:r>
              <a:rPr lang="en-US" sz="2400" dirty="0">
                <a:latin typeface="+mj-lt"/>
              </a:rPr>
              <a:t>Fully autonomous when uncrewed and no active ground control</a:t>
            </a:r>
          </a:p>
          <a:p>
            <a:r>
              <a:rPr lang="en-US" sz="2400" dirty="0">
                <a:latin typeface="+mj-lt"/>
              </a:rPr>
              <a:t>Can dial down autonomy to collaborate with flight crews and ground in operating vehicle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033B34-14D4-459D-8108-D27F52B04D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4472C54-7978-460C-BBB5-20A26170E0D4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EA37D92-C25D-4E22-94A9-BB09F3A456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3495794"/>
            <a:ext cx="7269480" cy="3186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71845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FED225-26A7-46F2-8C8C-D2CC821934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>
            <a:normAutofit fontScale="90000"/>
          </a:bodyPr>
          <a:lstStyle/>
          <a:p>
            <a:r>
              <a:rPr lang="en-US" dirty="0"/>
              <a:t>Need for Enhanced Assurance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671AC6-54F9-4D81-A0BC-4A3E48BABC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90600"/>
            <a:ext cx="8305800" cy="5410200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  <a:spcAft>
                <a:spcPct val="0"/>
              </a:spcAft>
              <a:defRPr/>
            </a:pPr>
            <a:r>
              <a:rPr lang="en-US" dirty="0">
                <a:latin typeface="+mj-lt"/>
              </a:rPr>
              <a:t>VSM will encounter unexpected situations</a:t>
            </a:r>
          </a:p>
          <a:p>
            <a:pPr lvl="1">
              <a:spcBef>
                <a:spcPts val="600"/>
              </a:spcBef>
              <a:spcAft>
                <a:spcPct val="0"/>
              </a:spcAft>
              <a:defRPr/>
            </a:pPr>
            <a:r>
              <a:rPr lang="en-US" dirty="0">
                <a:latin typeface="+mj-lt"/>
              </a:rPr>
              <a:t>Environmental anomalies  </a:t>
            </a:r>
          </a:p>
          <a:p>
            <a:pPr lvl="1">
              <a:spcBef>
                <a:spcPts val="600"/>
              </a:spcBef>
              <a:spcAft>
                <a:spcPct val="0"/>
              </a:spcAft>
              <a:defRPr/>
            </a:pPr>
            <a:r>
              <a:rPr lang="en-US" dirty="0">
                <a:latin typeface="+mj-lt"/>
              </a:rPr>
              <a:t>Unanticipated operational sequences   </a:t>
            </a:r>
          </a:p>
          <a:p>
            <a:pPr lvl="1">
              <a:spcBef>
                <a:spcPts val="600"/>
              </a:spcBef>
              <a:spcAft>
                <a:spcPct val="0"/>
              </a:spcAft>
              <a:defRPr/>
            </a:pPr>
            <a:r>
              <a:rPr lang="en-US" dirty="0">
                <a:latin typeface="+mj-lt"/>
              </a:rPr>
              <a:t>System failures</a:t>
            </a:r>
          </a:p>
          <a:p>
            <a:pPr>
              <a:spcBef>
                <a:spcPts val="600"/>
              </a:spcBef>
              <a:spcAft>
                <a:spcPct val="0"/>
              </a:spcAft>
              <a:defRPr/>
            </a:pPr>
            <a:r>
              <a:rPr lang="en-US" dirty="0">
                <a:latin typeface="+mj-lt"/>
              </a:rPr>
              <a:t>VSM must stay within safe boundaries</a:t>
            </a:r>
          </a:p>
          <a:p>
            <a:pPr lvl="1">
              <a:spcBef>
                <a:spcPts val="600"/>
              </a:spcBef>
              <a:spcAft>
                <a:spcPct val="0"/>
              </a:spcAft>
              <a:defRPr/>
            </a:pPr>
            <a:r>
              <a:rPr lang="en-US" dirty="0">
                <a:latin typeface="+mj-lt"/>
              </a:rPr>
              <a:t>Enforced during operation</a:t>
            </a:r>
          </a:p>
          <a:p>
            <a:pPr lvl="1">
              <a:spcBef>
                <a:spcPts val="600"/>
              </a:spcBef>
              <a:spcAft>
                <a:spcPct val="0"/>
              </a:spcAft>
              <a:defRPr/>
            </a:pPr>
            <a:r>
              <a:rPr lang="en-US" dirty="0">
                <a:latin typeface="+mj-lt"/>
              </a:rPr>
              <a:t>Ensure safe recovery</a:t>
            </a:r>
          </a:p>
          <a:p>
            <a:pPr>
              <a:spcBef>
                <a:spcPts val="600"/>
              </a:spcBef>
            </a:pPr>
            <a:endParaRPr lang="en-US" sz="4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B8B002-F32F-478F-8656-07DA16E7F8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4472C54-7978-460C-BBB5-20A26170E0D4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87592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4250" y="228600"/>
            <a:ext cx="8229600" cy="685800"/>
          </a:xfrm>
        </p:spPr>
        <p:txBody>
          <a:bodyPr>
            <a:noAutofit/>
          </a:bodyPr>
          <a:lstStyle/>
          <a:p>
            <a:r>
              <a:rPr lang="en-US" sz="4800" dirty="0"/>
              <a:t>Assume-Guarantee Contracts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486400"/>
          </a:xfrm>
        </p:spPr>
        <p:txBody>
          <a:bodyPr>
            <a:normAutofit lnSpcReduction="10000"/>
          </a:bodyPr>
          <a:lstStyle/>
          <a:p>
            <a:pPr>
              <a:spcBef>
                <a:spcPts val="600"/>
              </a:spcBef>
              <a:spcAft>
                <a:spcPct val="0"/>
              </a:spcAft>
              <a:defRPr/>
            </a:pPr>
            <a:r>
              <a:rPr lang="en-US" sz="2400" dirty="0">
                <a:latin typeface="+mj-lt"/>
              </a:rPr>
              <a:t>AGCs define expected behavior of systems, subsystems, components</a:t>
            </a:r>
          </a:p>
          <a:p>
            <a:pPr>
              <a:spcBef>
                <a:spcPts val="600"/>
              </a:spcBef>
              <a:spcAft>
                <a:spcPct val="0"/>
              </a:spcAft>
              <a:defRPr/>
            </a:pPr>
            <a:r>
              <a:rPr lang="en-US" sz="2400" dirty="0">
                <a:latin typeface="+mj-lt"/>
              </a:rPr>
              <a:t>Assumptions or pre-conditions on the subsystem’s inputs bound the conditions in which the contract applies</a:t>
            </a:r>
          </a:p>
          <a:p>
            <a:pPr>
              <a:spcBef>
                <a:spcPts val="600"/>
              </a:spcBef>
              <a:spcAft>
                <a:spcPct val="0"/>
              </a:spcAft>
              <a:defRPr/>
            </a:pPr>
            <a:r>
              <a:rPr lang="en-US" sz="2400" dirty="0">
                <a:latin typeface="+mj-lt"/>
              </a:rPr>
              <a:t>Guarantees or post-conditions of a subsystem’s contract declare conditions that the subsystem’s outputs must satisfy and can serve as verification goals</a:t>
            </a:r>
          </a:p>
          <a:p>
            <a:pPr>
              <a:spcBef>
                <a:spcPts val="600"/>
              </a:spcBef>
              <a:spcAft>
                <a:spcPct val="0"/>
              </a:spcAft>
              <a:defRPr/>
            </a:pPr>
            <a:r>
              <a:rPr lang="en-US" sz="2400" dirty="0">
                <a:latin typeface="+mj-lt"/>
              </a:rPr>
              <a:t>Contracts can be used to define safety properties or hazard controls:  </a:t>
            </a:r>
          </a:p>
          <a:p>
            <a:pPr lvl="1">
              <a:spcBef>
                <a:spcPts val="600"/>
              </a:spcBef>
              <a:spcAft>
                <a:spcPct val="0"/>
              </a:spcAft>
              <a:defRPr/>
            </a:pPr>
            <a:r>
              <a:rPr lang="en-US" sz="2200" dirty="0">
                <a:latin typeface="+mj-lt"/>
              </a:rPr>
              <a:t>E.g., a car should not start unless the transmission is in park mode</a:t>
            </a:r>
          </a:p>
          <a:p>
            <a:pPr marL="274320" lvl="1" indent="-274320">
              <a:spcBef>
                <a:spcPts val="600"/>
              </a:spcBef>
              <a:spcAft>
                <a:spcPct val="0"/>
              </a:spcAft>
              <a:buClr>
                <a:schemeClr val="accent3"/>
              </a:buClr>
              <a:buSzPct val="95000"/>
              <a:defRPr/>
            </a:pPr>
            <a:r>
              <a:rPr lang="en-US" sz="2400" dirty="0">
                <a:latin typeface="+mj-lt"/>
              </a:rPr>
              <a:t>Can be converted to a mathematical specification and model checked to ensure that specified system has the desired behavior and safety properties</a:t>
            </a:r>
          </a:p>
          <a:p>
            <a:pPr marL="592931" lvl="1" indent="-169069">
              <a:spcBef>
                <a:spcPts val="600"/>
              </a:spcBef>
              <a:defRPr/>
            </a:pP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864108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6CBB83-78CC-4510-A106-5AA4667BCA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400" dirty="0"/>
              <a:t>Defining AGCs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9D1B75-9AAE-4515-A787-E8D8875466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486400"/>
          </a:xfrm>
        </p:spPr>
        <p:txBody>
          <a:bodyPr>
            <a:normAutofit lnSpcReduction="10000"/>
          </a:bodyPr>
          <a:lstStyle/>
          <a:p>
            <a:pPr marL="282575" indent="-225425">
              <a:lnSpc>
                <a:spcPct val="120000"/>
              </a:lnSpc>
              <a:defRPr/>
            </a:pPr>
            <a:r>
              <a:rPr lang="en-US" sz="3200" dirty="0">
                <a:latin typeface="+mj-lt"/>
              </a:rPr>
              <a:t>Contract sources for VSM</a:t>
            </a:r>
          </a:p>
          <a:p>
            <a:pPr marL="648335" lvl="1" indent="-225425">
              <a:lnSpc>
                <a:spcPct val="120000"/>
              </a:lnSpc>
              <a:defRPr/>
            </a:pPr>
            <a:r>
              <a:rPr lang="en-US" sz="2800" dirty="0">
                <a:latin typeface="+mj-lt"/>
              </a:rPr>
              <a:t>Internal VSM contracts </a:t>
            </a:r>
          </a:p>
          <a:p>
            <a:pPr marL="922655" lvl="2" indent="-225425">
              <a:lnSpc>
                <a:spcPct val="120000"/>
              </a:lnSpc>
              <a:defRPr/>
            </a:pPr>
            <a:r>
              <a:rPr lang="en-US" sz="2400" dirty="0">
                <a:latin typeface="+mj-lt"/>
              </a:rPr>
              <a:t>Derived from software requirement specifications, scenarios/use cases</a:t>
            </a:r>
          </a:p>
          <a:p>
            <a:pPr marL="922655" lvl="2" indent="-225425">
              <a:lnSpc>
                <a:spcPct val="120000"/>
              </a:lnSpc>
              <a:defRPr/>
            </a:pPr>
            <a:r>
              <a:rPr lang="en-US" sz="2400" dirty="0">
                <a:latin typeface="+mj-lt"/>
              </a:rPr>
              <a:t>Watchdog-type functionality</a:t>
            </a:r>
          </a:p>
          <a:p>
            <a:pPr marL="648335" lvl="1" indent="-225425">
              <a:lnSpc>
                <a:spcPct val="120000"/>
              </a:lnSpc>
              <a:defRPr/>
            </a:pPr>
            <a:r>
              <a:rPr lang="en-US" sz="2800" dirty="0">
                <a:latin typeface="+mj-lt"/>
              </a:rPr>
              <a:t>MSM contracts – critical behavior of Gateway module system managers</a:t>
            </a:r>
          </a:p>
          <a:p>
            <a:pPr marL="922655" lvl="2" indent="-225425">
              <a:lnSpc>
                <a:spcPct val="120000"/>
              </a:lnSpc>
              <a:defRPr/>
            </a:pPr>
            <a:r>
              <a:rPr lang="en-US" sz="2400" dirty="0">
                <a:latin typeface="+mj-lt"/>
              </a:rPr>
              <a:t>Defined in MSM Interface Control Document (ICD)</a:t>
            </a:r>
          </a:p>
          <a:p>
            <a:pPr marL="922655" lvl="2" indent="-225425">
              <a:lnSpc>
                <a:spcPct val="120000"/>
              </a:lnSpc>
              <a:defRPr/>
            </a:pPr>
            <a:r>
              <a:rPr lang="en-US" sz="2400" dirty="0">
                <a:latin typeface="+mj-lt"/>
              </a:rPr>
              <a:t>MSM provider has primary responsibility for compliance</a:t>
            </a:r>
          </a:p>
          <a:p>
            <a:pPr marL="922655" lvl="2" indent="-225425">
              <a:lnSpc>
                <a:spcPct val="120000"/>
              </a:lnSpc>
              <a:defRPr/>
            </a:pPr>
            <a:r>
              <a:rPr lang="en-US" sz="2400" dirty="0">
                <a:latin typeface="+mj-lt"/>
              </a:rPr>
              <a:t>VSM must detect and react to anomalies at MSM interface</a:t>
            </a:r>
          </a:p>
          <a:p>
            <a:pPr marL="282575" indent="-225425">
              <a:lnSpc>
                <a:spcPct val="120000"/>
              </a:lnSpc>
              <a:defRPr/>
            </a:pPr>
            <a:endParaRPr lang="en-US" sz="3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6F1FD1-BC9C-4059-8332-1328E03421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4472C54-7978-460C-BBB5-20A26170E0D4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49161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330E5DB0-601F-4AA5-A86D-C8C9D8ABBD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16870"/>
            <a:ext cx="8229600" cy="685800"/>
          </a:xfrm>
        </p:spPr>
        <p:txBody>
          <a:bodyPr>
            <a:noAutofit/>
          </a:bodyPr>
          <a:lstStyle/>
          <a:p>
            <a:r>
              <a:rPr lang="en-US" sz="4800" dirty="0"/>
              <a:t>Documenting AGCs (Template)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B1DA9CE-B41C-4132-BAAE-F60CDFC52C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990600"/>
            <a:ext cx="8345715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2667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631D0B-399A-4C3E-B34B-8EB19EB1F2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Selecting Contracts for Implementation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AC5A0E-A276-416C-8F7C-2BE40F1193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3200" dirty="0">
                <a:latin typeface="+mj-lt"/>
              </a:rPr>
              <a:t>Contracts are expressed mathematically</a:t>
            </a:r>
          </a:p>
          <a:p>
            <a:pPr lvl="1"/>
            <a:r>
              <a:rPr lang="en-US" sz="2800" dirty="0">
                <a:latin typeface="+mj-lt"/>
              </a:rPr>
              <a:t>Propositional logic </a:t>
            </a:r>
          </a:p>
          <a:p>
            <a:pPr lvl="1"/>
            <a:r>
              <a:rPr lang="en-US" sz="2800" dirty="0">
                <a:latin typeface="+mj-lt"/>
              </a:rPr>
              <a:t>Mission time Linear Temporal Logic</a:t>
            </a:r>
            <a:endParaRPr lang="en-US" dirty="0">
              <a:latin typeface="+mj-lt"/>
            </a:endParaRPr>
          </a:p>
          <a:p>
            <a:pPr marL="282575" indent="-225425">
              <a:lnSpc>
                <a:spcPct val="120000"/>
              </a:lnSpc>
              <a:defRPr/>
            </a:pPr>
            <a:r>
              <a:rPr lang="en-US" sz="3200" dirty="0">
                <a:latin typeface="+mj-lt"/>
              </a:rPr>
              <a:t>Set of possible contracts is large and must be trimmed to feasible size</a:t>
            </a:r>
          </a:p>
          <a:p>
            <a:pPr marL="282575" indent="-225425">
              <a:lnSpc>
                <a:spcPct val="120000"/>
              </a:lnSpc>
              <a:defRPr/>
            </a:pPr>
            <a:r>
              <a:rPr lang="en-US" sz="3200" dirty="0">
                <a:latin typeface="+mj-lt"/>
              </a:rPr>
              <a:t>Selection factors</a:t>
            </a:r>
          </a:p>
          <a:p>
            <a:pPr marL="648335" lvl="1" indent="-225425">
              <a:lnSpc>
                <a:spcPct val="120000"/>
              </a:lnSpc>
              <a:defRPr/>
            </a:pPr>
            <a:r>
              <a:rPr lang="en-US" sz="2800" dirty="0">
                <a:latin typeface="+mj-lt"/>
              </a:rPr>
              <a:t>Mission or safety-critical</a:t>
            </a:r>
          </a:p>
          <a:p>
            <a:pPr marL="648335" lvl="1" indent="-225425">
              <a:lnSpc>
                <a:spcPct val="120000"/>
              </a:lnSpc>
              <a:defRPr/>
            </a:pPr>
            <a:r>
              <a:rPr lang="en-US" sz="2800" dirty="0">
                <a:latin typeface="+mj-lt"/>
              </a:rPr>
              <a:t>Not covered by fault management</a:t>
            </a:r>
          </a:p>
          <a:p>
            <a:pPr marL="648335" lvl="1" indent="-225425">
              <a:lnSpc>
                <a:spcPct val="120000"/>
              </a:lnSpc>
              <a:defRPr/>
            </a:pPr>
            <a:r>
              <a:rPr lang="en-US" sz="2800" dirty="0">
                <a:latin typeface="+mj-lt"/>
              </a:rPr>
              <a:t>Contract has temporal element</a:t>
            </a:r>
          </a:p>
          <a:p>
            <a:pPr marL="648335" lvl="1" indent="-225425">
              <a:lnSpc>
                <a:spcPct val="120000"/>
              </a:lnSpc>
              <a:defRPr/>
            </a:pPr>
            <a:r>
              <a:rPr lang="en-US" sz="2800" dirty="0">
                <a:latin typeface="+mj-lt"/>
              </a:rPr>
              <a:t>Function is very complex</a:t>
            </a:r>
            <a:endParaRPr lang="en-US" dirty="0"/>
          </a:p>
          <a:p>
            <a:pPr lvl="1"/>
            <a:endParaRPr lang="en-US" sz="2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42715A-782B-4DA8-B112-64925A2C0F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4472C54-7978-460C-BBB5-20A26170E0D4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40648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6CBB83-78CC-4510-A106-5AA4667BCA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5400" dirty="0"/>
              <a:t>Assessing Complexity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9D1B75-9AAE-4515-A787-E8D8875466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282575" indent="-225425">
              <a:lnSpc>
                <a:spcPct val="120000"/>
              </a:lnSpc>
              <a:defRPr/>
            </a:pPr>
            <a:r>
              <a:rPr lang="en-US" sz="2000" dirty="0">
                <a:latin typeface="+mj-lt"/>
              </a:rPr>
              <a:t>Complexity indicators</a:t>
            </a:r>
          </a:p>
          <a:p>
            <a:pPr marL="1022350" lvl="1" indent="-457200">
              <a:lnSpc>
                <a:spcPct val="120000"/>
              </a:lnSpc>
              <a:buFont typeface="Wingdings" panose="05000000000000000000" pitchFamily="2" charset="2"/>
              <a:buChar char="§"/>
              <a:defRPr/>
            </a:pPr>
            <a:r>
              <a:rPr lang="en-US" sz="2000" dirty="0">
                <a:latin typeface="+mj-lt"/>
              </a:rPr>
              <a:t>Number of possible execution paths (or states and transitions)</a:t>
            </a:r>
          </a:p>
          <a:p>
            <a:pPr marL="1022350" lvl="1" indent="-457200">
              <a:lnSpc>
                <a:spcPct val="120000"/>
              </a:lnSpc>
              <a:buFont typeface="Wingdings" panose="05000000000000000000" pitchFamily="2" charset="2"/>
              <a:buChar char="§"/>
              <a:defRPr/>
            </a:pPr>
            <a:r>
              <a:rPr lang="en-US" sz="2000" dirty="0">
                <a:latin typeface="+mj-lt"/>
              </a:rPr>
              <a:t>Number of interacting, interdependent applications. </a:t>
            </a:r>
          </a:p>
          <a:p>
            <a:pPr marL="282575" lvl="1" indent="-225425">
              <a:lnSpc>
                <a:spcPct val="120000"/>
              </a:lnSpc>
              <a:buFont typeface="Arial" charset="0"/>
              <a:buChar char="•"/>
              <a:defRPr/>
            </a:pPr>
            <a:r>
              <a:rPr lang="en-US" sz="2000" dirty="0">
                <a:latin typeface="+mj-lt"/>
              </a:rPr>
              <a:t>Single application with limited number of paths – traditional testing approaches</a:t>
            </a:r>
          </a:p>
          <a:p>
            <a:pPr marL="282575" indent="-225425">
              <a:lnSpc>
                <a:spcPct val="120000"/>
              </a:lnSpc>
              <a:defRPr/>
            </a:pPr>
            <a:r>
              <a:rPr lang="en-US" sz="2000" dirty="0">
                <a:latin typeface="+mj-lt"/>
              </a:rPr>
              <a:t>Multiple states and paths or multiple interacting applications</a:t>
            </a:r>
          </a:p>
          <a:p>
            <a:pPr marL="1022350" lvl="1" indent="-457200">
              <a:lnSpc>
                <a:spcPct val="120000"/>
              </a:lnSpc>
              <a:buFont typeface="Wingdings" panose="05000000000000000000" pitchFamily="2" charset="2"/>
              <a:buChar char="§"/>
              <a:defRPr/>
            </a:pPr>
            <a:r>
              <a:rPr lang="en-US" sz="2000" dirty="0">
                <a:latin typeface="+mj-lt"/>
              </a:rPr>
              <a:t>Potential for</a:t>
            </a:r>
          </a:p>
          <a:p>
            <a:pPr marL="1190625" lvl="2" indent="-225425">
              <a:lnSpc>
                <a:spcPct val="120000"/>
              </a:lnSpc>
              <a:defRPr/>
            </a:pPr>
            <a:r>
              <a:rPr lang="en-US" sz="2000" dirty="0">
                <a:latin typeface="+mj-lt"/>
              </a:rPr>
              <a:t>Deadlocks</a:t>
            </a:r>
          </a:p>
          <a:p>
            <a:pPr marL="1190625" lvl="2" indent="-225425">
              <a:lnSpc>
                <a:spcPct val="120000"/>
              </a:lnSpc>
              <a:defRPr/>
            </a:pPr>
            <a:r>
              <a:rPr lang="en-US" sz="2000" dirty="0">
                <a:latin typeface="+mj-lt"/>
              </a:rPr>
              <a:t>Race conditions</a:t>
            </a:r>
          </a:p>
          <a:p>
            <a:pPr marL="1190625" lvl="2" indent="-225425">
              <a:lnSpc>
                <a:spcPct val="120000"/>
              </a:lnSpc>
              <a:defRPr/>
            </a:pPr>
            <a:r>
              <a:rPr lang="en-US" sz="2000" dirty="0">
                <a:latin typeface="+mj-lt"/>
              </a:rPr>
              <a:t>Other emergent behaviors</a:t>
            </a:r>
          </a:p>
          <a:p>
            <a:pPr marL="1022350" lvl="1" indent="-457200">
              <a:lnSpc>
                <a:spcPct val="120000"/>
              </a:lnSpc>
              <a:buFont typeface="Wingdings" panose="05000000000000000000" pitchFamily="2" charset="2"/>
              <a:buChar char="§"/>
              <a:defRPr/>
            </a:pPr>
            <a:r>
              <a:rPr lang="en-US" sz="2000" dirty="0">
                <a:latin typeface="+mj-lt"/>
              </a:rPr>
              <a:t>Traditional testing may not be adequate</a:t>
            </a:r>
          </a:p>
          <a:p>
            <a:pPr marL="1022350" lvl="1" indent="-457200">
              <a:lnSpc>
                <a:spcPct val="120000"/>
              </a:lnSpc>
              <a:buFont typeface="Wingdings" panose="05000000000000000000" pitchFamily="2" charset="2"/>
              <a:buChar char="§"/>
              <a:defRPr/>
            </a:pPr>
            <a:r>
              <a:rPr lang="en-US" sz="2000" dirty="0">
                <a:latin typeface="+mj-lt"/>
              </a:rPr>
              <a:t>Good candidate for formal specification and model checking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6F1FD1-BC9C-4059-8332-1328E03421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4472C54-7978-460C-BBB5-20A26170E0D4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09478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04EBF1-1311-4A74-B277-0F6E492BC3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9334" y="228600"/>
            <a:ext cx="8229600" cy="685800"/>
          </a:xfrm>
        </p:spPr>
        <p:txBody>
          <a:bodyPr>
            <a:noAutofit/>
          </a:bodyPr>
          <a:lstStyle/>
          <a:p>
            <a:r>
              <a:rPr lang="en-US" sz="3600" dirty="0"/>
              <a:t>Development and Operational Verification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B52BBC-CAA0-41A2-A2BD-F25B39E951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486400"/>
          </a:xfrm>
        </p:spPr>
        <p:txBody>
          <a:bodyPr>
            <a:normAutofit fontScale="92500"/>
          </a:bodyPr>
          <a:lstStyle/>
          <a:p>
            <a:pPr marL="282575" indent="-225425">
              <a:lnSpc>
                <a:spcPct val="120000"/>
              </a:lnSpc>
              <a:defRPr/>
            </a:pPr>
            <a:r>
              <a:rPr lang="en-US" sz="2800" dirty="0">
                <a:latin typeface="+mj-lt"/>
              </a:rPr>
              <a:t>Developmental verification</a:t>
            </a:r>
          </a:p>
          <a:p>
            <a:pPr marL="648335" lvl="1" indent="-225425">
              <a:lnSpc>
                <a:spcPct val="120000"/>
              </a:lnSpc>
              <a:defRPr/>
            </a:pPr>
            <a:r>
              <a:rPr lang="en-US" sz="2400" dirty="0">
                <a:latin typeface="+mj-lt"/>
              </a:rPr>
              <a:t>Performed at design time</a:t>
            </a:r>
          </a:p>
          <a:p>
            <a:pPr marL="648335" lvl="1" indent="-225425">
              <a:lnSpc>
                <a:spcPct val="120000"/>
              </a:lnSpc>
              <a:defRPr/>
            </a:pPr>
            <a:r>
              <a:rPr lang="en-US" sz="2400" dirty="0">
                <a:latin typeface="+mj-lt"/>
              </a:rPr>
              <a:t>Functionality represented as state machine using modeling language such as TLA+ or </a:t>
            </a:r>
            <a:r>
              <a:rPr lang="en-US" sz="2400" dirty="0" err="1">
                <a:latin typeface="+mj-lt"/>
              </a:rPr>
              <a:t>Promela</a:t>
            </a:r>
            <a:endParaRPr lang="en-US" sz="2400" dirty="0">
              <a:latin typeface="+mj-lt"/>
            </a:endParaRPr>
          </a:p>
          <a:p>
            <a:pPr marL="648335" lvl="1" indent="-225425">
              <a:lnSpc>
                <a:spcPct val="120000"/>
              </a:lnSpc>
              <a:defRPr/>
            </a:pPr>
            <a:r>
              <a:rPr lang="en-US" sz="2400" dirty="0">
                <a:latin typeface="+mj-lt"/>
              </a:rPr>
              <a:t>Contracts implemented as temporal formulas and compliance evaluated using model checker such as TLC or Spin</a:t>
            </a:r>
          </a:p>
          <a:p>
            <a:pPr marL="282575" indent="-225425">
              <a:lnSpc>
                <a:spcPct val="120000"/>
              </a:lnSpc>
              <a:defRPr/>
            </a:pPr>
            <a:r>
              <a:rPr lang="en-US" sz="2800" dirty="0">
                <a:latin typeface="+mj-lt"/>
              </a:rPr>
              <a:t>Operational verification</a:t>
            </a:r>
          </a:p>
          <a:p>
            <a:pPr marL="648335" lvl="1" indent="-225425">
              <a:lnSpc>
                <a:spcPct val="120000"/>
              </a:lnSpc>
              <a:defRPr/>
            </a:pPr>
            <a:r>
              <a:rPr lang="en-US" sz="2400" dirty="0">
                <a:latin typeface="+mj-lt"/>
              </a:rPr>
              <a:t>Performed at runtime</a:t>
            </a:r>
          </a:p>
          <a:p>
            <a:pPr marL="648335" lvl="1" indent="-225425">
              <a:lnSpc>
                <a:spcPct val="120000"/>
              </a:lnSpc>
              <a:defRPr/>
            </a:pPr>
            <a:r>
              <a:rPr lang="en-US" sz="2400" dirty="0">
                <a:latin typeface="+mj-lt"/>
              </a:rPr>
              <a:t>Functionality is operational system</a:t>
            </a:r>
          </a:p>
          <a:p>
            <a:pPr marL="648335" lvl="1" indent="-225425">
              <a:lnSpc>
                <a:spcPct val="120000"/>
              </a:lnSpc>
              <a:defRPr/>
            </a:pPr>
            <a:r>
              <a:rPr lang="en-US" sz="2400" dirty="0">
                <a:latin typeface="+mj-lt"/>
              </a:rPr>
              <a:t>Contracts implemented as inline code or using runtime verification engine such as R2U2</a:t>
            </a:r>
          </a:p>
          <a:p>
            <a:pPr marL="648335" lvl="1" indent="-225425">
              <a:lnSpc>
                <a:spcPct val="120000"/>
              </a:lnSpc>
              <a:defRPr/>
            </a:pPr>
            <a:endParaRPr lang="en-US" sz="2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0D7CA5-BD6E-4DFE-9F91-31CB31B3E4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4472C54-7978-460C-BBB5-20A26170E0D4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66260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7A60F4-D880-4586-BCDC-F6E0D61CDA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Elements of Development AGCs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909F42-5709-411F-AE08-E99CA6C02D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latin typeface="+mj-lt"/>
              </a:rPr>
              <a:t>State Machine</a:t>
            </a:r>
          </a:p>
          <a:p>
            <a:pPr lvl="1"/>
            <a:r>
              <a:rPr lang="en-US" dirty="0">
                <a:latin typeface="+mj-lt"/>
              </a:rPr>
              <a:t>Represents the configurations of the system (states)</a:t>
            </a:r>
          </a:p>
          <a:p>
            <a:pPr lvl="1"/>
            <a:r>
              <a:rPr lang="en-US" dirty="0">
                <a:latin typeface="+mj-lt"/>
              </a:rPr>
              <a:t>Represents feasible transitions from state to state (events)</a:t>
            </a:r>
          </a:p>
          <a:p>
            <a:r>
              <a:rPr lang="en-US" dirty="0">
                <a:latin typeface="+mj-lt"/>
              </a:rPr>
              <a:t>AGC</a:t>
            </a:r>
          </a:p>
          <a:p>
            <a:pPr lvl="1"/>
            <a:r>
              <a:rPr lang="en-US" dirty="0">
                <a:latin typeface="+mj-lt"/>
              </a:rPr>
              <a:t>Represented using propositional logic and linear temporal logic</a:t>
            </a:r>
          </a:p>
          <a:p>
            <a:pPr lvl="1"/>
            <a:r>
              <a:rPr lang="en-US" dirty="0">
                <a:latin typeface="+mj-lt"/>
              </a:rPr>
              <a:t>Implemented as assertions and LTL formulas evaluated by model checker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8CD6F0-8B06-4952-8CCE-6AC74067A5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4472C54-7978-460C-BBB5-20A26170E0D4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5262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B7557C-4C11-4B3D-A076-BF43BFE430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Organization of the Parts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CE8CEC-E903-4D0D-8FC7-B164EDA87B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>
                <a:latin typeface="+mj-lt"/>
              </a:rPr>
              <a:t>Separate lists</a:t>
            </a:r>
          </a:p>
          <a:p>
            <a:pPr lvl="1"/>
            <a:r>
              <a:rPr lang="en-US" sz="2800" dirty="0">
                <a:latin typeface="+mj-lt"/>
              </a:rPr>
              <a:t>States </a:t>
            </a:r>
            <a:r>
              <a:rPr lang="en-US" sz="2800" i="1" dirty="0">
                <a:latin typeface="+mj-lt"/>
              </a:rPr>
              <a:t>Q</a:t>
            </a:r>
          </a:p>
          <a:p>
            <a:pPr lvl="1"/>
            <a:r>
              <a:rPr lang="en-US" sz="2800" dirty="0">
                <a:latin typeface="+mj-lt"/>
              </a:rPr>
              <a:t>Events  S</a:t>
            </a:r>
          </a:p>
          <a:p>
            <a:pPr lvl="1"/>
            <a:r>
              <a:rPr lang="en-US" sz="2800" dirty="0">
                <a:latin typeface="+mj-lt"/>
              </a:rPr>
              <a:t>Transitions D, </a:t>
            </a:r>
            <a:r>
              <a:rPr lang="en-US" sz="2800" dirty="0">
                <a:latin typeface="+mj-lt"/>
                <a:cs typeface="Arial" panose="020B0604020202020204" pitchFamily="34" charset="0"/>
              </a:rPr>
              <a:t>where each d is a [</a:t>
            </a:r>
            <a:r>
              <a:rPr lang="en-US" sz="2800" i="1" dirty="0">
                <a:latin typeface="+mj-lt"/>
                <a:cs typeface="Arial" panose="020B0604020202020204" pitchFamily="34" charset="0"/>
              </a:rPr>
              <a:t>q</a:t>
            </a:r>
            <a:r>
              <a:rPr lang="en-US" sz="2800" dirty="0">
                <a:latin typeface="+mj-lt"/>
                <a:cs typeface="Arial" panose="020B0604020202020204" pitchFamily="34" charset="0"/>
              </a:rPr>
              <a:t>, s, </a:t>
            </a:r>
            <a:r>
              <a:rPr lang="en-US" sz="2800" i="1" dirty="0">
                <a:latin typeface="+mj-lt"/>
                <a:cs typeface="Arial" panose="020B0604020202020204" pitchFamily="34" charset="0"/>
              </a:rPr>
              <a:t>q</a:t>
            </a:r>
            <a:r>
              <a:rPr lang="en-US" sz="2800" dirty="0">
                <a:latin typeface="+mj-lt"/>
                <a:cs typeface="Arial" panose="020B0604020202020204" pitchFamily="34" charset="0"/>
              </a:rPr>
              <a:t>’] triple</a:t>
            </a:r>
          </a:p>
          <a:p>
            <a:r>
              <a:rPr lang="en-US" sz="2800" dirty="0">
                <a:latin typeface="+mj-lt"/>
                <a:cs typeface="Arial" panose="020B0604020202020204" pitchFamily="34" charset="0"/>
              </a:rPr>
              <a:t>Data structure</a:t>
            </a:r>
          </a:p>
          <a:p>
            <a:pPr lvl="1"/>
            <a:r>
              <a:rPr lang="en-US" sz="2800" dirty="0">
                <a:latin typeface="+mj-lt"/>
              </a:rPr>
              <a:t>state[n].event[m]</a:t>
            </a:r>
          </a:p>
          <a:p>
            <a:pPr lvl="1"/>
            <a:r>
              <a:rPr lang="en-US" sz="2800" dirty="0">
                <a:latin typeface="+mj-lt"/>
              </a:rPr>
              <a:t>where there are </a:t>
            </a:r>
            <a:r>
              <a:rPr lang="en-US" sz="2800" i="1" dirty="0">
                <a:latin typeface="+mj-lt"/>
              </a:rPr>
              <a:t>N</a:t>
            </a:r>
            <a:r>
              <a:rPr lang="en-US" sz="2800" dirty="0">
                <a:latin typeface="+mj-lt"/>
              </a:rPr>
              <a:t> states and each state has an array of event-transition pairs</a:t>
            </a:r>
          </a:p>
          <a:p>
            <a:pPr lvl="1"/>
            <a:r>
              <a:rPr lang="en-US" sz="2800" dirty="0">
                <a:latin typeface="+mj-lt"/>
              </a:rPr>
              <a:t>Event nodes could be a list </a:t>
            </a:r>
            <a:r>
              <a:rPr lang="en-US" sz="2800" i="1" dirty="0" err="1">
                <a:latin typeface="+mj-lt"/>
              </a:rPr>
              <a:t>d.s</a:t>
            </a:r>
            <a:r>
              <a:rPr lang="en-US" sz="2800" dirty="0">
                <a:latin typeface="+mj-lt"/>
              </a:rPr>
              <a:t>, </a:t>
            </a:r>
            <a:r>
              <a:rPr lang="en-US" sz="2800" i="1" dirty="0" err="1">
                <a:latin typeface="+mj-lt"/>
              </a:rPr>
              <a:t>d.q</a:t>
            </a:r>
            <a:r>
              <a:rPr lang="en-US" sz="2800" dirty="0">
                <a:latin typeface="+mj-lt"/>
              </a:rPr>
              <a:t>’   where </a:t>
            </a:r>
            <a:r>
              <a:rPr lang="en-US" sz="2800" i="1" dirty="0">
                <a:latin typeface="+mj-lt"/>
              </a:rPr>
              <a:t>q’</a:t>
            </a:r>
            <a:r>
              <a:rPr lang="en-US" sz="2800" dirty="0">
                <a:latin typeface="+mj-lt"/>
              </a:rPr>
              <a:t>  is </a:t>
            </a:r>
            <a:r>
              <a:rPr lang="en-US" sz="2800" i="1" dirty="0">
                <a:latin typeface="+mj-lt"/>
              </a:rPr>
              <a:t>n</a:t>
            </a:r>
            <a:r>
              <a:rPr lang="en-US" sz="2800" dirty="0">
                <a:latin typeface="+mj-lt"/>
              </a:rPr>
              <a:t>, an index into the state(.) list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F6913E-F0E9-41FB-9DB2-871462BF6EF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 defTabSz="685800" fontAlgn="auto">
              <a:spcBef>
                <a:spcPts val="0"/>
              </a:spcBef>
              <a:spcAft>
                <a:spcPts val="0"/>
              </a:spcAft>
              <a:defRPr/>
            </a:pPr>
            <a:fld id="{2FB12537-B55F-1D4C-AACF-3B10E7522722}" type="slidenum">
              <a:rPr lang="en-US" sz="750">
                <a:solidFill>
                  <a:srgbClr val="000000"/>
                </a:solidFill>
              </a:rPr>
              <a:pPr algn="r"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t>17</a:t>
            </a:fld>
            <a:endParaRPr lang="en-US" sz="75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3553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87A695-6F75-4958-868C-CE780F96D1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Example State Machine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A2AC684E-5988-4587-911D-ABFC386D26F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9734" y="1066800"/>
            <a:ext cx="2524532" cy="5334000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C8520C-13B5-456E-9E5D-7958F4E4CB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4472C54-7978-460C-BBB5-20A26170E0D4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29475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38F834-6352-404E-990D-FC670A4896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04799"/>
            <a:ext cx="8229600" cy="685801"/>
          </a:xfrm>
        </p:spPr>
        <p:txBody>
          <a:bodyPr>
            <a:noAutofit/>
          </a:bodyPr>
          <a:lstStyle/>
          <a:p>
            <a:r>
              <a:rPr lang="en-US" sz="4400" dirty="0"/>
              <a:t>State-Based State Machine Model</a:t>
            </a:r>
          </a:p>
        </p:txBody>
      </p:sp>
      <p:pic>
        <p:nvPicPr>
          <p:cNvPr id="15" name="Content Placeholder 14">
            <a:extLst>
              <a:ext uri="{FF2B5EF4-FFF2-40B4-BE49-F238E27FC236}">
                <a16:creationId xmlns:a16="http://schemas.microsoft.com/office/drawing/2014/main" id="{EC150713-B3DD-4195-8748-B6E70353BE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4313" y="1609725"/>
            <a:ext cx="7692731" cy="4043363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C01C33-5DF9-4496-A9B7-175F93CA50C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 defTabSz="685800" fontAlgn="auto">
              <a:spcBef>
                <a:spcPts val="0"/>
              </a:spcBef>
              <a:spcAft>
                <a:spcPts val="0"/>
              </a:spcAft>
              <a:defRPr/>
            </a:pPr>
            <a:fld id="{2FB12537-B55F-1D4C-AACF-3B10E7522722}" type="slidenum">
              <a:rPr lang="en-US" sz="750">
                <a:solidFill>
                  <a:srgbClr val="000000"/>
                </a:solidFill>
              </a:rPr>
              <a:pPr algn="r"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t>19</a:t>
            </a:fld>
            <a:endParaRPr lang="en-US" sz="75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6455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A3CBC6-DBEE-4744-A245-F676CDB71B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740" y="857250"/>
            <a:ext cx="8345195" cy="634604"/>
          </a:xfrm>
        </p:spPr>
        <p:txBody>
          <a:bodyPr>
            <a:noAutofit/>
          </a:bodyPr>
          <a:lstStyle/>
          <a:p>
            <a:r>
              <a:rPr lang="en-US" sz="4400" dirty="0"/>
              <a:t>Event-Driven State Machine Model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FE3C8B-A39A-46D8-B264-F8ABFBC1C5C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 defTabSz="685800" fontAlgn="auto">
              <a:spcBef>
                <a:spcPts val="0"/>
              </a:spcBef>
              <a:spcAft>
                <a:spcPts val="0"/>
              </a:spcAft>
              <a:defRPr/>
            </a:pPr>
            <a:fld id="{2FB12537-B55F-1D4C-AACF-3B10E7522722}" type="slidenum">
              <a:rPr lang="en-US" sz="750">
                <a:solidFill>
                  <a:srgbClr val="000000"/>
                </a:solidFill>
              </a:rPr>
              <a:pPr algn="r"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t>20</a:t>
            </a:fld>
            <a:endParaRPr lang="en-US" sz="750" dirty="0">
              <a:solidFill>
                <a:srgbClr val="00000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185134A-A662-4987-8C62-221501E94A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616" y="1520961"/>
            <a:ext cx="8231319" cy="4202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9479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BDD285-551C-485A-AB66-D05B8EF61F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966" y="24319"/>
            <a:ext cx="8229600" cy="432881"/>
          </a:xfrm>
        </p:spPr>
        <p:txBody>
          <a:bodyPr>
            <a:noAutofit/>
          </a:bodyPr>
          <a:lstStyle/>
          <a:p>
            <a:r>
              <a:rPr lang="en-US" sz="3200" dirty="0"/>
              <a:t>Simple State Machine Template - </a:t>
            </a:r>
            <a:r>
              <a:rPr lang="en-US" sz="3200" dirty="0" err="1"/>
              <a:t>PlusCal</a:t>
            </a:r>
            <a:endParaRPr lang="en-US" sz="3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82DABF-8A0E-4218-8339-16B149B076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4472C54-7978-460C-BBB5-20A26170E0D4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AD801E7-9477-46F5-B1B3-BE3BAB108F7F}"/>
              </a:ext>
            </a:extLst>
          </p:cNvPr>
          <p:cNvSpPr/>
          <p:nvPr/>
        </p:nvSpPr>
        <p:spPr>
          <a:xfrm>
            <a:off x="457200" y="457200"/>
            <a:ext cx="7930055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------------------------ </a:t>
            </a:r>
            <a:r>
              <a:rPr lang="en-US" sz="1200" b="1" dirty="0">
                <a:solidFill>
                  <a:srgbClr val="800080"/>
                </a:solidFill>
                <a:latin typeface="Consolas" panose="020B0609020204030204" pitchFamily="49" charset="0"/>
              </a:rPr>
              <a:t>MODULE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SimpleStateMachineC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------------------------</a:t>
            </a:r>
          </a:p>
          <a:p>
            <a:r>
              <a:rPr lang="en-US" sz="1200" b="1" dirty="0">
                <a:solidFill>
                  <a:srgbClr val="800080"/>
                </a:solidFill>
                <a:latin typeface="Consolas" panose="020B0609020204030204" pitchFamily="49" charset="0"/>
              </a:rPr>
              <a:t>EXTENDS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Integers, TLC, Sequences</a:t>
            </a:r>
          </a:p>
          <a:p>
            <a:r>
              <a:rPr lang="en-US" sz="1200" dirty="0">
                <a:solidFill>
                  <a:srgbClr val="4040FF"/>
                </a:solidFill>
                <a:latin typeface="Consolas" panose="020B0609020204030204" pitchFamily="49" charset="0"/>
              </a:rPr>
              <a:t>(* 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--</a:t>
            </a:r>
            <a:r>
              <a:rPr lang="en-US" sz="1200" dirty="0">
                <a:solidFill>
                  <a:srgbClr val="AF280A"/>
                </a:solidFill>
                <a:latin typeface="Consolas" panose="020B0609020204030204" pitchFamily="49" charset="0"/>
              </a:rPr>
              <a:t>algorithm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SimpleStateMachineC</a:t>
            </a:r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200" dirty="0">
                <a:solidFill>
                  <a:srgbClr val="AF280A"/>
                </a:solidFill>
                <a:latin typeface="Consolas" panose="020B0609020204030204" pitchFamily="49" charset="0"/>
              </a:rPr>
              <a:t>variables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StateCur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"1"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StateNext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"1"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;    </a:t>
            </a:r>
          </a:p>
          <a:p>
            <a:r>
              <a:rPr lang="en-US" sz="1200" dirty="0">
                <a:solidFill>
                  <a:srgbClr val="AF280A"/>
                </a:solidFill>
                <a:latin typeface="Consolas" panose="020B0609020204030204" pitchFamily="49" charset="0"/>
              </a:rPr>
              <a:t>process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StateMachineProc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"</a:t>
            </a:r>
            <a:r>
              <a:rPr lang="en-US" sz="1200" dirty="0" err="1">
                <a:solidFill>
                  <a:srgbClr val="0000FF"/>
                </a:solidFill>
                <a:latin typeface="Consolas" panose="020B0609020204030204" pitchFamily="49" charset="0"/>
              </a:rPr>
              <a:t>SimpleProcess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"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200" dirty="0">
                <a:solidFill>
                  <a:srgbClr val="AF280A"/>
                </a:solidFill>
                <a:latin typeface="Consolas" panose="020B0609020204030204" pitchFamily="49" charset="0"/>
              </a:rPr>
              <a:t>variables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StateHist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= &lt;&lt;&gt;&gt;,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ProcDone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FALSE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;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200" dirty="0">
                <a:solidFill>
                  <a:srgbClr val="AF280A"/>
                </a:solidFill>
                <a:latin typeface="Consolas" panose="020B0609020204030204" pitchFamily="49" charset="0"/>
              </a:rPr>
              <a:t>begin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ProcLoop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1200" dirty="0">
                <a:solidFill>
                  <a:srgbClr val="AF280A"/>
                </a:solidFill>
                <a:latin typeface="Consolas" panose="020B0609020204030204" pitchFamily="49" charset="0"/>
              </a:rPr>
              <a:t>while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~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ProcDone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AF280A"/>
                </a:solidFill>
                <a:latin typeface="Consolas" panose="020B0609020204030204" pitchFamily="49" charset="0"/>
              </a:rPr>
              <a:t>do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StateUpdate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StateCur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:=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StateNext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;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StateHist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:= Append(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StateHist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StateCur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) ;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StateDo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 </a:t>
            </a:r>
            <a:r>
              <a:rPr lang="en-US" sz="1200" dirty="0">
                <a:solidFill>
                  <a:srgbClr val="AF280A"/>
                </a:solidFill>
                <a:latin typeface="Consolas" panose="020B0609020204030204" pitchFamily="49" charset="0"/>
              </a:rPr>
              <a:t>if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StateCur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"1"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) </a:t>
            </a:r>
            <a:r>
              <a:rPr lang="en-US" sz="1200" dirty="0">
                <a:solidFill>
                  <a:srgbClr val="AF280A"/>
                </a:solidFill>
                <a:latin typeface="Consolas" panose="020B0609020204030204" pitchFamily="49" charset="0"/>
              </a:rPr>
              <a:t>then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</a:t>
            </a:r>
            <a:r>
              <a:rPr lang="en-US" sz="1200" dirty="0">
                <a:solidFill>
                  <a:srgbClr val="AF280A"/>
                </a:solidFill>
                <a:latin typeface="Consolas" panose="020B0609020204030204" pitchFamily="49" charset="0"/>
              </a:rPr>
              <a:t>either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   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StateNext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:=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"2"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;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</a:t>
            </a:r>
            <a:r>
              <a:rPr lang="en-US" sz="1200" dirty="0">
                <a:solidFill>
                  <a:srgbClr val="AF280A"/>
                </a:solidFill>
                <a:latin typeface="Consolas" panose="020B0609020204030204" pitchFamily="49" charset="0"/>
              </a:rPr>
              <a:t>or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   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StateNext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:=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"3"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;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</a:t>
            </a:r>
            <a:r>
              <a:rPr lang="en-US" sz="1200" dirty="0">
                <a:solidFill>
                  <a:srgbClr val="AF280A"/>
                </a:solidFill>
                <a:latin typeface="Consolas" panose="020B0609020204030204" pitchFamily="49" charset="0"/>
              </a:rPr>
              <a:t>or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   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StateNext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:=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"1"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;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</a:t>
            </a:r>
            <a:r>
              <a:rPr lang="en-US" sz="1200" dirty="0">
                <a:solidFill>
                  <a:srgbClr val="AF280A"/>
                </a:solidFill>
                <a:latin typeface="Consolas" panose="020B0609020204030204" pitchFamily="49" charset="0"/>
              </a:rPr>
              <a:t>end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AF280A"/>
                </a:solidFill>
                <a:latin typeface="Consolas" panose="020B0609020204030204" pitchFamily="49" charset="0"/>
              </a:rPr>
              <a:t>either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;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 </a:t>
            </a:r>
            <a:r>
              <a:rPr lang="en-US" sz="1200" dirty="0" err="1">
                <a:solidFill>
                  <a:srgbClr val="AF280A"/>
                </a:solidFill>
                <a:latin typeface="Consolas" panose="020B0609020204030204" pitchFamily="49" charset="0"/>
              </a:rPr>
              <a:t>elsif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StateCur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"2"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) </a:t>
            </a:r>
            <a:r>
              <a:rPr lang="en-US" sz="1200" dirty="0">
                <a:solidFill>
                  <a:srgbClr val="AF280A"/>
                </a:solidFill>
                <a:latin typeface="Consolas" panose="020B0609020204030204" pitchFamily="49" charset="0"/>
              </a:rPr>
              <a:t>then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StateNext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:=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"2"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;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 </a:t>
            </a:r>
            <a:r>
              <a:rPr lang="en-US" sz="1200" dirty="0" err="1">
                <a:solidFill>
                  <a:srgbClr val="AF280A"/>
                </a:solidFill>
                <a:latin typeface="Consolas" panose="020B0609020204030204" pitchFamily="49" charset="0"/>
              </a:rPr>
              <a:t>elsif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StateCur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"3"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) </a:t>
            </a:r>
            <a:r>
              <a:rPr lang="en-US" sz="1200" dirty="0">
                <a:solidFill>
                  <a:srgbClr val="AF280A"/>
                </a:solidFill>
                <a:latin typeface="Consolas" panose="020B0609020204030204" pitchFamily="49" charset="0"/>
              </a:rPr>
              <a:t>then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ProcDone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:=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TRUE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;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 </a:t>
            </a:r>
            <a:r>
              <a:rPr lang="en-US" sz="1200" dirty="0">
                <a:solidFill>
                  <a:srgbClr val="AF280A"/>
                </a:solidFill>
                <a:latin typeface="Consolas" panose="020B0609020204030204" pitchFamily="49" charset="0"/>
              </a:rPr>
              <a:t>else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ProcDone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:=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TRUE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;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</a:t>
            </a:r>
            <a:r>
              <a:rPr lang="en-US" sz="1200" dirty="0">
                <a:solidFill>
                  <a:srgbClr val="AF280A"/>
                </a:solidFill>
                <a:latin typeface="Consolas" panose="020B0609020204030204" pitchFamily="49" charset="0"/>
              </a:rPr>
              <a:t>print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"Invalid State"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) ;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 </a:t>
            </a:r>
            <a:r>
              <a:rPr lang="en-US" sz="1200" dirty="0">
                <a:solidFill>
                  <a:srgbClr val="AF280A"/>
                </a:solidFill>
                <a:latin typeface="Consolas" panose="020B0609020204030204" pitchFamily="49" charset="0"/>
              </a:rPr>
              <a:t>end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AF280A"/>
                </a:solidFill>
                <a:latin typeface="Consolas" panose="020B0609020204030204" pitchFamily="49" charset="0"/>
              </a:rPr>
              <a:t>if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;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1200" dirty="0">
                <a:solidFill>
                  <a:srgbClr val="AF280A"/>
                </a:solidFill>
                <a:latin typeface="Consolas" panose="020B0609020204030204" pitchFamily="49" charset="0"/>
              </a:rPr>
              <a:t>end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AF280A"/>
                </a:solidFill>
                <a:latin typeface="Consolas" panose="020B0609020204030204" pitchFamily="49" charset="0"/>
              </a:rPr>
              <a:t>while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;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AF280A"/>
                </a:solidFill>
                <a:latin typeface="Consolas" panose="020B0609020204030204" pitchFamily="49" charset="0"/>
              </a:rPr>
              <a:t>end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AF280A"/>
                </a:solidFill>
                <a:latin typeface="Consolas" panose="020B0609020204030204" pitchFamily="49" charset="0"/>
              </a:rPr>
              <a:t>process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;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AF280A"/>
                </a:solidFill>
                <a:latin typeface="Consolas" panose="020B0609020204030204" pitchFamily="49" charset="0"/>
              </a:rPr>
              <a:t>end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AF280A"/>
                </a:solidFill>
                <a:latin typeface="Consolas" panose="020B0609020204030204" pitchFamily="49" charset="0"/>
              </a:rPr>
              <a:t>algorithm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; </a:t>
            </a:r>
            <a:r>
              <a:rPr lang="en-US" sz="1200" dirty="0">
                <a:solidFill>
                  <a:srgbClr val="4040FF"/>
                </a:solidFill>
                <a:latin typeface="Consolas" panose="020B0609020204030204" pitchFamily="49" charset="0"/>
              </a:rPr>
              <a:t>*)</a:t>
            </a:r>
            <a:endParaRPr lang="en-US" sz="1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3CFA02D-E6BA-49CA-B327-5726554DAD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9404" y="2514600"/>
            <a:ext cx="2537623" cy="3605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85407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070946-63F4-4125-B293-EA2EDE15B4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Checking the Model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7B28A7-3F3F-4743-BFDF-2FBA58EC1E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181600"/>
          </a:xfrm>
        </p:spPr>
        <p:txBody>
          <a:bodyPr/>
          <a:lstStyle/>
          <a:p>
            <a:r>
              <a:rPr lang="en-US" dirty="0" err="1">
                <a:latin typeface="+mj-lt"/>
              </a:rPr>
              <a:t>PlusCal</a:t>
            </a:r>
            <a:r>
              <a:rPr lang="en-US" dirty="0">
                <a:latin typeface="+mj-lt"/>
              </a:rPr>
              <a:t> model compiles to TLA+</a:t>
            </a:r>
          </a:p>
          <a:p>
            <a:r>
              <a:rPr lang="en-US" dirty="0">
                <a:latin typeface="+mj-lt"/>
              </a:rPr>
              <a:t>Check using model checker TLC</a:t>
            </a:r>
          </a:p>
          <a:p>
            <a:r>
              <a:rPr lang="en-US" dirty="0">
                <a:latin typeface="+mj-lt"/>
              </a:rPr>
              <a:t>Model checking tries each timeline</a:t>
            </a:r>
          </a:p>
          <a:p>
            <a:pPr lvl="1"/>
            <a:r>
              <a:rPr lang="en-US" dirty="0">
                <a:latin typeface="+mj-lt"/>
                <a:cs typeface="Arial" panose="020B0604020202020204" pitchFamily="34" charset="0"/>
              </a:rPr>
              <a:t>Either</a:t>
            </a:r>
            <a:r>
              <a:rPr lang="en-US" dirty="0">
                <a:latin typeface="+mj-lt"/>
              </a:rPr>
              <a:t> produces </a:t>
            </a:r>
            <a:br>
              <a:rPr lang="en-US" dirty="0">
                <a:latin typeface="+mj-lt"/>
              </a:rPr>
            </a:br>
            <a:r>
              <a:rPr lang="en-US" dirty="0">
                <a:latin typeface="+mj-lt"/>
              </a:rPr>
              <a:t>multiple parallel</a:t>
            </a:r>
            <a:br>
              <a:rPr lang="en-US" dirty="0">
                <a:latin typeface="+mj-lt"/>
              </a:rPr>
            </a:br>
            <a:r>
              <a:rPr lang="en-US" dirty="0">
                <a:latin typeface="+mj-lt"/>
              </a:rPr>
              <a:t>timelines</a:t>
            </a:r>
          </a:p>
          <a:p>
            <a:r>
              <a:rPr lang="en-US" dirty="0">
                <a:latin typeface="+mj-lt"/>
              </a:rPr>
              <a:t>State 2 leads to </a:t>
            </a:r>
            <a:br>
              <a:rPr lang="en-US" dirty="0">
                <a:latin typeface="+mj-lt"/>
              </a:rPr>
            </a:br>
            <a:r>
              <a:rPr lang="en-US" dirty="0">
                <a:latin typeface="+mj-lt"/>
              </a:rPr>
              <a:t>itself only, producing a </a:t>
            </a:r>
            <a:r>
              <a:rPr lang="en-US" dirty="0" err="1">
                <a:latin typeface="+mj-lt"/>
              </a:rPr>
              <a:t>livelock</a:t>
            </a:r>
            <a:endParaRPr lang="en-US" dirty="0">
              <a:latin typeface="+mj-lt"/>
            </a:endParaRP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C8FA1E-D39D-4329-B856-015BC04FEC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4472C54-7978-460C-BBB5-20A26170E0D4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CDD302B-78B6-4E0A-B3D8-283CA9F8AA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3124200"/>
            <a:ext cx="3401428" cy="175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111199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365F3A-4351-4A82-94A3-F29BEE5A82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63766"/>
            <a:ext cx="8229600" cy="1676400"/>
          </a:xfrm>
        </p:spPr>
        <p:txBody>
          <a:bodyPr>
            <a:noAutofit/>
          </a:bodyPr>
          <a:lstStyle/>
          <a:p>
            <a:r>
              <a:rPr lang="en-US" sz="3600" dirty="0"/>
              <a:t>Defining Assume-guarantee contracts (AGCs) in </a:t>
            </a:r>
            <a:r>
              <a:rPr lang="en-US" sz="3600" dirty="0" err="1"/>
              <a:t>PlusCal</a:t>
            </a:r>
            <a:r>
              <a:rPr lang="en-US" sz="3600" dirty="0"/>
              <a:t>/TLA+</a:t>
            </a:r>
            <a:br>
              <a:rPr lang="en-US" sz="3600" dirty="0"/>
            </a:br>
            <a:endParaRPr lang="en-US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F69122-13B7-4236-89B5-42BA3616CC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</p:spPr>
        <p:txBody>
          <a:bodyPr/>
          <a:lstStyle/>
          <a:p>
            <a:r>
              <a:rPr lang="en-US" dirty="0">
                <a:latin typeface="+mj-lt"/>
              </a:rPr>
              <a:t>Use invariants or temporal formulas</a:t>
            </a:r>
          </a:p>
          <a:p>
            <a:r>
              <a:rPr lang="en-US" dirty="0">
                <a:latin typeface="+mj-lt"/>
              </a:rPr>
              <a:t>Invariant – logical statement that is always true</a:t>
            </a:r>
          </a:p>
          <a:p>
            <a:r>
              <a:rPr lang="en-US" dirty="0">
                <a:latin typeface="+mj-lt"/>
              </a:rPr>
              <a:t>Temporal formula – use temporal operators, such as</a:t>
            </a:r>
          </a:p>
          <a:p>
            <a:pPr lvl="1"/>
            <a:r>
              <a:rPr lang="en-US" dirty="0">
                <a:latin typeface="+mj-lt"/>
              </a:rPr>
              <a:t>Always  []</a:t>
            </a:r>
          </a:p>
          <a:p>
            <a:pPr lvl="1"/>
            <a:r>
              <a:rPr lang="en-US" dirty="0">
                <a:latin typeface="+mj-lt"/>
              </a:rPr>
              <a:t>Eventually &lt;&gt;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CD2791-AF6F-4A53-9F44-C74E58B2D1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4472C54-7978-460C-BBB5-20A26170E0D4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215215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195576-4EA1-4509-BEF7-2C370967BD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Contract Using Invariant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81EFAE-C1D8-4F9A-B79F-56F23D5C76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+mj-lt"/>
              </a:rPr>
              <a:t>Invariant: Given a variable </a:t>
            </a:r>
            <a:r>
              <a:rPr lang="en-US" dirty="0" err="1">
                <a:latin typeface="+mj-lt"/>
              </a:rPr>
              <a:t>SparesAvailable</a:t>
            </a:r>
            <a:r>
              <a:rPr lang="en-US" dirty="0">
                <a:latin typeface="+mj-lt"/>
              </a:rPr>
              <a:t> that tracks spares parts, there will always be at least one spare available </a:t>
            </a:r>
          </a:p>
          <a:p>
            <a:r>
              <a:rPr lang="en-US" dirty="0">
                <a:latin typeface="+mj-lt"/>
              </a:rPr>
              <a:t>Define invariant in </a:t>
            </a:r>
            <a:r>
              <a:rPr lang="en-US" dirty="0" err="1">
                <a:latin typeface="+mj-lt"/>
              </a:rPr>
              <a:t>PlusCal</a:t>
            </a:r>
            <a:endParaRPr lang="en-US" dirty="0">
              <a:latin typeface="+mj-lt"/>
            </a:endParaRPr>
          </a:p>
          <a:p>
            <a:pPr marL="365760" lvl="1" indent="0">
              <a:buNone/>
            </a:pPr>
            <a:r>
              <a:rPr lang="en-US" dirty="0">
                <a:latin typeface="+mj-lt"/>
              </a:rPr>
              <a:t>define</a:t>
            </a:r>
          </a:p>
          <a:p>
            <a:pPr marL="365760" lvl="1" indent="0">
              <a:buNone/>
            </a:pPr>
            <a:r>
              <a:rPr lang="en-US" dirty="0">
                <a:latin typeface="+mj-lt"/>
              </a:rPr>
              <a:t>    </a:t>
            </a:r>
            <a:r>
              <a:rPr lang="en-US" dirty="0" err="1">
                <a:latin typeface="+mj-lt"/>
              </a:rPr>
              <a:t>SparesAlways</a:t>
            </a:r>
            <a:r>
              <a:rPr lang="en-US" dirty="0">
                <a:latin typeface="+mj-lt"/>
              </a:rPr>
              <a:t> == </a:t>
            </a:r>
            <a:r>
              <a:rPr lang="en-US" dirty="0" err="1">
                <a:latin typeface="+mj-lt"/>
              </a:rPr>
              <a:t>SparesAvailable</a:t>
            </a:r>
            <a:r>
              <a:rPr lang="en-US" dirty="0">
                <a:latin typeface="+mj-lt"/>
              </a:rPr>
              <a:t> &gt; 0</a:t>
            </a:r>
          </a:p>
          <a:p>
            <a:pPr marL="365760" lvl="1" indent="0">
              <a:buNone/>
            </a:pPr>
            <a:r>
              <a:rPr lang="en-US" dirty="0">
                <a:latin typeface="+mj-lt"/>
              </a:rPr>
              <a:t>end define;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D6442E-8663-45C6-9CD3-136C076952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4472C54-7978-460C-BBB5-20A26170E0D4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498928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097E64-FA62-47FE-951E-692E131ED2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Contract Using Temporal Formula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79D41B-9B66-40DF-9AB9-95DF6EAA84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+mj-lt"/>
              </a:rPr>
              <a:t>Given a variable </a:t>
            </a:r>
            <a:r>
              <a:rPr lang="en-US" dirty="0" err="1">
                <a:latin typeface="+mj-lt"/>
              </a:rPr>
              <a:t>SparesAvailable</a:t>
            </a:r>
            <a:r>
              <a:rPr lang="en-US" dirty="0">
                <a:latin typeface="+mj-lt"/>
              </a:rPr>
              <a:t> that tracks spares parts, there will eventually be at least one spare available</a:t>
            </a:r>
          </a:p>
          <a:p>
            <a:r>
              <a:rPr lang="en-US" dirty="0">
                <a:latin typeface="+mj-lt"/>
              </a:rPr>
              <a:t>Define temporal formula in </a:t>
            </a:r>
            <a:r>
              <a:rPr lang="en-US" dirty="0" err="1">
                <a:latin typeface="+mj-lt"/>
              </a:rPr>
              <a:t>PlusCal</a:t>
            </a:r>
            <a:endParaRPr lang="en-US" dirty="0">
              <a:latin typeface="+mj-lt"/>
            </a:endParaRPr>
          </a:p>
          <a:p>
            <a:pPr marL="365760" lvl="1" indent="0">
              <a:buNone/>
            </a:pPr>
            <a:r>
              <a:rPr lang="en-US" sz="3000" dirty="0">
                <a:latin typeface="+mj-lt"/>
              </a:rPr>
              <a:t>define</a:t>
            </a:r>
          </a:p>
          <a:p>
            <a:pPr marL="365760" lvl="1" indent="0">
              <a:buNone/>
            </a:pPr>
            <a:r>
              <a:rPr lang="en-US" sz="3000" dirty="0">
                <a:latin typeface="+mj-lt"/>
              </a:rPr>
              <a:t>    </a:t>
            </a:r>
            <a:r>
              <a:rPr lang="en-US" sz="3000" dirty="0" err="1">
                <a:latin typeface="+mj-lt"/>
              </a:rPr>
              <a:t>SparesEventually</a:t>
            </a:r>
            <a:r>
              <a:rPr lang="en-US" sz="3000" dirty="0">
                <a:latin typeface="+mj-lt"/>
              </a:rPr>
              <a:t> == &lt;&gt;(</a:t>
            </a:r>
            <a:r>
              <a:rPr lang="en-US" sz="3000" dirty="0" err="1">
                <a:latin typeface="+mj-lt"/>
              </a:rPr>
              <a:t>SparesAvailable</a:t>
            </a:r>
            <a:r>
              <a:rPr lang="en-US" sz="3000" dirty="0">
                <a:latin typeface="+mj-lt"/>
              </a:rPr>
              <a:t> &gt; 0)</a:t>
            </a:r>
          </a:p>
          <a:p>
            <a:pPr marL="365760" lvl="1" indent="0">
              <a:buNone/>
            </a:pPr>
            <a:r>
              <a:rPr lang="en-US" sz="3000" dirty="0">
                <a:latin typeface="+mj-lt"/>
              </a:rPr>
              <a:t>end define;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28D8C9-723D-4C1B-A7F8-0EB0DED1A7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4472C54-7978-460C-BBB5-20A26170E0D4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32358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24D473-1ECB-4C1B-B9BC-5A07F54B7E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03753"/>
            <a:ext cx="8229600" cy="1191648"/>
          </a:xfrm>
        </p:spPr>
        <p:txBody>
          <a:bodyPr>
            <a:normAutofit fontScale="90000"/>
          </a:bodyPr>
          <a:lstStyle/>
          <a:p>
            <a:r>
              <a:rPr lang="en-US" dirty="0"/>
              <a:t>Using TLC to Check Contracts: Invariants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687DC3-C7AA-410A-A508-6A2C63D73C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4472C54-7978-460C-BBB5-20A26170E0D4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58EDF6C-DDEA-460C-B51F-7C1CCEC32A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95402"/>
            <a:ext cx="9144000" cy="4724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130985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17B90C-A09E-403A-B94D-BEA743FDA0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Using TLC to Check Contracts: Temporal Formulas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BC44AD-76A9-4CA9-B765-7089668A8D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4472C54-7978-460C-BBB5-20A26170E0D4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8E68A62-8659-4B69-A8C5-F3A0652C32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3446" y="1524000"/>
            <a:ext cx="9144000" cy="4500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140917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74BF20-7C93-40B9-8F16-1B4E58EB2B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/>
              <a:t>Specifying Operational Contracts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341C6C5-E5C6-43D8-A9DC-38546B123FA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1058807"/>
                <a:ext cx="8229600" cy="5334000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en-US" sz="3200" b="0" dirty="0">
                    <a:latin typeface="+mj-lt"/>
                  </a:rPr>
                  <a:t>AGCs use two types of logic</a:t>
                </a:r>
              </a:p>
              <a:p>
                <a:pPr lvl="1"/>
                <a:r>
                  <a:rPr lang="en-US" sz="2800" dirty="0">
                    <a:latin typeface="+mj-lt"/>
                  </a:rPr>
                  <a:t>Propositional: 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800" b="0" dirty="0" smtClean="0">
                        <a:latin typeface="Cambria Math" panose="02040503050406030204" pitchFamily="18" charset="0"/>
                      </a:rPr>
                      <m:t>∧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2800" b="0" i="1" dirty="0">
                    <a:latin typeface="+mj-lt"/>
                    <a:cs typeface="Arial" panose="020B0604020202020204" pitchFamily="34" charset="0"/>
                  </a:rPr>
                  <a:t>  (A and B are both true now)</a:t>
                </a:r>
                <a:endParaRPr lang="en-US" sz="2800" b="0" dirty="0">
                  <a:latin typeface="+mj-lt"/>
                  <a:cs typeface="Arial" panose="020B0604020202020204" pitchFamily="34" charset="0"/>
                </a:endParaRPr>
              </a:p>
              <a:p>
                <a:pPr lvl="1"/>
                <a:r>
                  <a:rPr lang="en-US" sz="2800" b="0" dirty="0">
                    <a:latin typeface="+mj-lt"/>
                    <a:cs typeface="Arial" panose="020B0604020202020204" pitchFamily="34" charset="0"/>
                  </a:rPr>
                  <a:t>Temporal:</a:t>
                </a:r>
                <a14:m>
                  <m:oMath xmlns:m="http://schemas.openxmlformats.org/officeDocument/2006/math">
                    <m:r>
                      <a:rPr lang="en-US" sz="2800" b="0" i="0" smtClean="0">
                        <a:latin typeface="Cambria Math" panose="02040503050406030204" pitchFamily="18" charset="0"/>
                      </a:rPr>
                      <m:t>      (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800" dirty="0">
                        <a:latin typeface="Cambria Math" panose="02040503050406030204" pitchFamily="18" charset="0"/>
                      </a:rPr>
                      <m:t>∧</m:t>
                    </m:r>
                    <m:r>
                      <a:rPr lang="en-US" sz="2800" i="1" dirty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2800" b="0" dirty="0">
                    <a:latin typeface="+mj-lt"/>
                    <a:cs typeface="Arial" panose="020B0604020202020204" pitchFamily="34" charset="0"/>
                  </a:rPr>
                  <a:t>)   (</a:t>
                </a:r>
                <a:r>
                  <a:rPr lang="en-US" sz="2800" b="0" i="1" dirty="0">
                    <a:latin typeface="+mj-lt"/>
                    <a:cs typeface="Arial" panose="020B0604020202020204" pitchFamily="34" charset="0"/>
                  </a:rPr>
                  <a:t>Eventually, A and B will both be true)</a:t>
                </a:r>
              </a:p>
              <a:p>
                <a:r>
                  <a:rPr lang="en-US" sz="3200" b="0" dirty="0">
                    <a:latin typeface="+mj-lt"/>
                    <a:cs typeface="Arial" panose="020B0604020202020204" pitchFamily="34" charset="0"/>
                  </a:rPr>
                  <a:t>Both types can be c</a:t>
                </a:r>
                <a:r>
                  <a:rPr lang="en-US" sz="3200" dirty="0">
                    <a:latin typeface="+mj-lt"/>
                    <a:cs typeface="Arial" panose="020B0604020202020204" pitchFamily="34" charset="0"/>
                  </a:rPr>
                  <a:t>oded in C, but </a:t>
                </a:r>
              </a:p>
              <a:p>
                <a:pPr lvl="1"/>
                <a:r>
                  <a:rPr lang="en-US" sz="2800" dirty="0">
                    <a:latin typeface="+mj-lt"/>
                  </a:rPr>
                  <a:t>Coding temporal formulas is difficult </a:t>
                </a:r>
              </a:p>
              <a:p>
                <a:pPr lvl="1"/>
                <a:r>
                  <a:rPr lang="en-US" sz="2800" dirty="0">
                    <a:latin typeface="+mj-lt"/>
                  </a:rPr>
                  <a:t>Coded temporal formulas are notoriously error-prone</a:t>
                </a:r>
              </a:p>
              <a:p>
                <a:pPr lvl="1"/>
                <a:r>
                  <a:rPr lang="en-US" sz="2800" dirty="0">
                    <a:latin typeface="+mj-lt"/>
                  </a:rPr>
                  <a:t>Difficult to test – huge number of test cases required</a:t>
                </a:r>
              </a:p>
              <a:p>
                <a:pPr lvl="1"/>
                <a:r>
                  <a:rPr lang="en-US" sz="2800" dirty="0">
                    <a:latin typeface="+mj-lt"/>
                  </a:rPr>
                  <a:t>Frequent source of verification and operational errors</a:t>
                </a:r>
              </a:p>
              <a:p>
                <a:r>
                  <a:rPr lang="en-US" sz="3200" b="0" dirty="0">
                    <a:latin typeface="+mj-lt"/>
                  </a:rPr>
                  <a:t>R2U2 </a:t>
                </a:r>
                <a:r>
                  <a:rPr lang="en-US" sz="3200" dirty="0">
                    <a:latin typeface="+mj-lt"/>
                  </a:rPr>
                  <a:t>provides a more reliable approach (next slide) using mission-time linear temporal logic</a:t>
                </a:r>
              </a:p>
              <a:p>
                <a:pPr lvl="1"/>
                <a:r>
                  <a:rPr lang="en-US" sz="2800" dirty="0">
                    <a:latin typeface="+mj-lt"/>
                  </a:rPr>
                  <a:t>Adds time bounds to temporal relations</a:t>
                </a:r>
              </a:p>
              <a:p>
                <a:endParaRPr lang="en-US" sz="4000" dirty="0">
                  <a:latin typeface="+mj-lt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341C6C5-E5C6-43D8-A9DC-38546B123FA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058807"/>
                <a:ext cx="8229600" cy="5334000"/>
              </a:xfrm>
              <a:blipFill>
                <a:blip r:embed="rId2"/>
                <a:stretch>
                  <a:fillRect l="-1185" t="-2286" r="-889" b="-28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EF4DE4-1D19-4FF0-AD8B-78E59C84E5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4472C54-7978-460C-BBB5-20A26170E0D4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80C372C-CE26-4E06-804F-30B4CA837498}"/>
              </a:ext>
            </a:extLst>
          </p:cNvPr>
          <p:cNvSpPr/>
          <p:nvPr/>
        </p:nvSpPr>
        <p:spPr>
          <a:xfrm rot="18996571">
            <a:off x="2768945" y="2160028"/>
            <a:ext cx="126833" cy="12541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8630340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D87E0C-744E-471B-97AF-1FF3318557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/>
              <a:t>R2U2 Advantages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9C0AB3-898B-4523-B59B-803AEB8FD7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3000" dirty="0">
                <a:latin typeface="+mj-lt"/>
              </a:rPr>
              <a:t>R2U2 formulas are written in math notation</a:t>
            </a:r>
          </a:p>
          <a:p>
            <a:pPr lvl="1"/>
            <a:r>
              <a:rPr lang="en-US" sz="2600" dirty="0">
                <a:latin typeface="+mj-lt"/>
              </a:rPr>
              <a:t>Precise</a:t>
            </a:r>
          </a:p>
          <a:p>
            <a:pPr lvl="1"/>
            <a:r>
              <a:rPr lang="en-US" sz="2600" dirty="0">
                <a:latin typeface="+mj-lt"/>
              </a:rPr>
              <a:t>Unambiguous</a:t>
            </a:r>
          </a:p>
          <a:p>
            <a:r>
              <a:rPr lang="en-US" sz="3000" dirty="0">
                <a:latin typeface="+mj-lt"/>
              </a:rPr>
              <a:t>Compact, optimized for size and speed</a:t>
            </a:r>
          </a:p>
          <a:p>
            <a:r>
              <a:rPr lang="en-US" sz="3000" dirty="0">
                <a:latin typeface="+mj-lt"/>
              </a:rPr>
              <a:t>R2U2 inferencing engine proven correct with respect to operator space</a:t>
            </a:r>
            <a:br>
              <a:rPr lang="en-US" sz="3000" dirty="0">
                <a:latin typeface="+mj-lt"/>
              </a:rPr>
            </a:br>
            <a:r>
              <a:rPr lang="en-US" sz="2600" dirty="0">
                <a:solidFill>
                  <a:schemeClr val="tx2"/>
                </a:solidFill>
                <a:latin typeface="+mj-lt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https://research.temporallogic.org/papers/KZJZR20.pdf</a:t>
            </a:r>
            <a:endParaRPr lang="en-US" sz="2600" dirty="0">
              <a:solidFill>
                <a:schemeClr val="tx2"/>
              </a:solidFill>
              <a:latin typeface="+mj-lt"/>
            </a:endParaRPr>
          </a:p>
          <a:p>
            <a:r>
              <a:rPr lang="en-US" sz="3000" dirty="0">
                <a:latin typeface="+mj-lt"/>
              </a:rPr>
              <a:t>Correctness proof is the most complete form of verification, infeasible via testing</a:t>
            </a:r>
            <a:br>
              <a:rPr lang="en-US" sz="3000" dirty="0">
                <a:latin typeface="+mj-lt"/>
              </a:rPr>
            </a:br>
            <a:r>
              <a:rPr lang="en-US" sz="2600" dirty="0">
                <a:solidFill>
                  <a:schemeClr val="tx2"/>
                </a:solidFill>
                <a:latin typeface="+mj-l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https://www.researchgate.net/publication/3187522_The_Infeasibility_of_Quantifying_the_Reliability_of_Life-Critical_Real-Time_Software</a:t>
            </a:r>
            <a:endParaRPr lang="en-US" sz="2600" dirty="0">
              <a:solidFill>
                <a:schemeClr val="tx2"/>
              </a:solidFill>
              <a:latin typeface="+mj-lt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AF1491-CD29-4501-B00C-99BAC25F6E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4472C54-7978-460C-BBB5-20A26170E0D4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551529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10D730-7246-4EE0-BB19-2BD7347755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Operational Contract Implementation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918954-4561-4FE9-B8DE-21791A73CE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4472C54-7978-460C-BBB5-20A26170E0D4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073A190E-65B2-44F8-B143-ED2AFE3991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729" y="1600200"/>
            <a:ext cx="8814542" cy="426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329470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A5D827-517B-4B89-87E7-9DF2BCFBE1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Workflow for Implementing &amp; Testing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25C6CD-2C9A-4172-9240-42772485B7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latin typeface="+mj-lt"/>
              </a:rPr>
              <a:t>Offline implementation &amp; verification</a:t>
            </a:r>
          </a:p>
          <a:p>
            <a:pPr lvl="1"/>
            <a:r>
              <a:rPr lang="en-US" sz="2400" dirty="0">
                <a:latin typeface="+mj-lt"/>
              </a:rPr>
              <a:t>Contracts specified in R2U2 MLTL file format</a:t>
            </a:r>
          </a:p>
          <a:p>
            <a:pPr lvl="2"/>
            <a:r>
              <a:rPr lang="en-US" sz="2000" dirty="0">
                <a:latin typeface="+mj-lt"/>
              </a:rPr>
              <a:t>Atomic checker commands – convert input stream to </a:t>
            </a:r>
            <a:r>
              <a:rPr lang="en-US" sz="2000" dirty="0" err="1">
                <a:latin typeface="+mj-lt"/>
              </a:rPr>
              <a:t>booleans</a:t>
            </a:r>
            <a:endParaRPr lang="en-US" sz="2000" dirty="0">
              <a:latin typeface="+mj-lt"/>
            </a:endParaRPr>
          </a:p>
          <a:p>
            <a:pPr lvl="2"/>
            <a:r>
              <a:rPr lang="en-US" sz="2000" dirty="0">
                <a:latin typeface="+mj-lt"/>
              </a:rPr>
              <a:t>MLTL specifications to document temporal formulas </a:t>
            </a:r>
          </a:p>
          <a:p>
            <a:pPr lvl="1"/>
            <a:r>
              <a:rPr lang="en-US" sz="2400" dirty="0">
                <a:latin typeface="+mj-lt"/>
              </a:rPr>
              <a:t>Parser converts MLTL file into binaries that drive executable</a:t>
            </a:r>
          </a:p>
          <a:p>
            <a:pPr lvl="1"/>
            <a:r>
              <a:rPr lang="en-US" sz="2400" dirty="0">
                <a:latin typeface="+mj-lt"/>
              </a:rPr>
              <a:t>Input stream simulated using csv format</a:t>
            </a:r>
          </a:p>
          <a:p>
            <a:pPr lvl="1"/>
            <a:r>
              <a:rPr lang="en-US" sz="2400" dirty="0">
                <a:latin typeface="+mj-lt"/>
              </a:rPr>
              <a:t>R2U2 executable processes CSV, displays verdict stream</a:t>
            </a:r>
          </a:p>
          <a:p>
            <a:r>
              <a:rPr lang="en-US" sz="2800" dirty="0">
                <a:latin typeface="+mj-lt"/>
              </a:rPr>
              <a:t>Flight software (online) implementation</a:t>
            </a:r>
          </a:p>
          <a:p>
            <a:pPr lvl="1"/>
            <a:r>
              <a:rPr lang="en-US" sz="2400" dirty="0">
                <a:latin typeface="+mj-lt"/>
              </a:rPr>
              <a:t>Runtime monitor (</a:t>
            </a:r>
            <a:r>
              <a:rPr lang="en-US" sz="2400" dirty="0" err="1">
                <a:latin typeface="+mj-lt"/>
              </a:rPr>
              <a:t>RuM</a:t>
            </a:r>
            <a:r>
              <a:rPr lang="en-US" sz="2400" dirty="0">
                <a:latin typeface="+mj-lt"/>
              </a:rPr>
              <a:t>) references same binaries</a:t>
            </a:r>
          </a:p>
          <a:p>
            <a:pPr lvl="1"/>
            <a:r>
              <a:rPr lang="en-US" sz="2400" dirty="0" err="1">
                <a:latin typeface="+mj-lt"/>
              </a:rPr>
              <a:t>RuM</a:t>
            </a:r>
            <a:r>
              <a:rPr lang="en-US" sz="2400" dirty="0">
                <a:latin typeface="+mj-lt"/>
              </a:rPr>
              <a:t> extracts input stream from telemetry </a:t>
            </a:r>
          </a:p>
          <a:p>
            <a:pPr lvl="1"/>
            <a:r>
              <a:rPr lang="en-US" sz="2400" dirty="0">
                <a:latin typeface="+mj-lt"/>
              </a:rPr>
              <a:t>Calls R2U2 library functions; passes input stream</a:t>
            </a:r>
          </a:p>
          <a:p>
            <a:pPr lvl="1"/>
            <a:r>
              <a:rPr lang="en-US" sz="2400" dirty="0">
                <a:latin typeface="+mj-lt"/>
              </a:rPr>
              <a:t>Passes R2U2 verdict stream to Fault Manager for processing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6975EB-A492-4E6C-B3D5-DE334605AB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4472C54-7978-460C-BBB5-20A26170E0D4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272140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162AFF-02A9-4B0F-A505-EAA49C2D35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658" y="228600"/>
            <a:ext cx="8229600" cy="685800"/>
          </a:xfrm>
        </p:spPr>
        <p:txBody>
          <a:bodyPr>
            <a:normAutofit fontScale="90000"/>
          </a:bodyPr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77CECD-BC60-4C59-834C-B36918FD8A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562600"/>
          </a:xfrm>
        </p:spPr>
        <p:txBody>
          <a:bodyPr>
            <a:normAutofit/>
          </a:bodyPr>
          <a:lstStyle/>
          <a:p>
            <a:r>
              <a:rPr lang="en-US" sz="3200" dirty="0">
                <a:latin typeface="+mj-lt"/>
              </a:rPr>
              <a:t>Autonomous , trustworthy mission-critical systems are becoming more common</a:t>
            </a:r>
          </a:p>
          <a:p>
            <a:r>
              <a:rPr lang="en-US" sz="3200" dirty="0">
                <a:latin typeface="+mj-lt"/>
              </a:rPr>
              <a:t>Assume-guarantee contracts provide a means to improve trustworthiness</a:t>
            </a:r>
          </a:p>
          <a:p>
            <a:r>
              <a:rPr lang="en-US" sz="3200" dirty="0">
                <a:latin typeface="+mj-lt"/>
              </a:rPr>
              <a:t>Development contracts use state machine models and model checking tools such as TLA+</a:t>
            </a:r>
          </a:p>
          <a:p>
            <a:r>
              <a:rPr lang="en-US" sz="3200" dirty="0">
                <a:latin typeface="+mj-lt"/>
              </a:rPr>
              <a:t>Operational contracts use inline code and special runtime model checking tools such as R2U2</a:t>
            </a:r>
            <a:endParaRPr lang="en-US" sz="2800" dirty="0">
              <a:latin typeface="+mj-lt"/>
            </a:endParaRPr>
          </a:p>
          <a:p>
            <a:pPr lvl="1"/>
            <a:endParaRPr lang="en-US" sz="2800" dirty="0">
              <a:latin typeface="+mj-lt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9AB5F9-FDDA-46DD-9631-9D8A25B68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4472C54-7978-460C-BBB5-20A26170E0D4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3991549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112383</TotalTime>
  <Words>1550</Words>
  <Application>Microsoft Office PowerPoint</Application>
  <PresentationFormat>On-screen Show (4:3)</PresentationFormat>
  <Paragraphs>252</Paragraphs>
  <Slides>32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32</vt:i4>
      </vt:variant>
    </vt:vector>
  </HeadingPairs>
  <TitlesOfParts>
    <vt:vector size="41" baseType="lpstr">
      <vt:lpstr>Arial</vt:lpstr>
      <vt:lpstr>Calibri</vt:lpstr>
      <vt:lpstr>Cambria Math</vt:lpstr>
      <vt:lpstr>Consolas</vt:lpstr>
      <vt:lpstr>Constantia</vt:lpstr>
      <vt:lpstr>Wingdings</vt:lpstr>
      <vt:lpstr>Wingdings 2</vt:lpstr>
      <vt:lpstr>Custom Design</vt:lpstr>
      <vt:lpstr>Flow</vt:lpstr>
      <vt:lpstr>Trusted Autonomous Systems</vt:lpstr>
      <vt:lpstr>Overview</vt:lpstr>
      <vt:lpstr>NASA Artemis Program</vt:lpstr>
      <vt:lpstr>Artemis Family of Systems</vt:lpstr>
      <vt:lpstr>Lunar Gateway</vt:lpstr>
      <vt:lpstr>Gateway Cislunar Orbit</vt:lpstr>
      <vt:lpstr>Need for Autonomy</vt:lpstr>
      <vt:lpstr>Vehicle System Manager</vt:lpstr>
      <vt:lpstr>Need for Enhanced Assurance</vt:lpstr>
      <vt:lpstr>Assume-Guarantee Contracts</vt:lpstr>
      <vt:lpstr>Defining AGCs</vt:lpstr>
      <vt:lpstr>Documenting AGCs (Template)</vt:lpstr>
      <vt:lpstr>Selecting Contracts for Implementation</vt:lpstr>
      <vt:lpstr>Assessing Complexity</vt:lpstr>
      <vt:lpstr>Development and Operational Verification</vt:lpstr>
      <vt:lpstr>Elements of Development AGCs</vt:lpstr>
      <vt:lpstr>Organization of the Parts</vt:lpstr>
      <vt:lpstr>Example State Machine</vt:lpstr>
      <vt:lpstr>State-Based State Machine Model</vt:lpstr>
      <vt:lpstr>Event-Driven State Machine Model</vt:lpstr>
      <vt:lpstr>Simple State Machine Template - PlusCal</vt:lpstr>
      <vt:lpstr>Checking the Model</vt:lpstr>
      <vt:lpstr>Defining Assume-guarantee contracts (AGCs) in PlusCal/TLA+ </vt:lpstr>
      <vt:lpstr>Contract Using Invariant</vt:lpstr>
      <vt:lpstr>Contract Using Temporal Formula</vt:lpstr>
      <vt:lpstr>Using TLC to Check Contracts: Invariants</vt:lpstr>
      <vt:lpstr>Using TLC to Check Contracts: Temporal Formulas</vt:lpstr>
      <vt:lpstr>Specifying Operational Contracts</vt:lpstr>
      <vt:lpstr>R2U2 Advantages</vt:lpstr>
      <vt:lpstr>Operational Contract Implementation</vt:lpstr>
      <vt:lpstr>Workflow for Implementing &amp; Testing</vt:lpstr>
      <vt:lpstr>Summary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Risk Reduction Measurement</dc:title>
  <dc:creator>james.b.dabney@nasa.gov;pavan.rajagopal@nasa.gov;julia.m.badger@nasa.gov</dc:creator>
  <cp:lastModifiedBy>Dabney, James B. (JSC-ER411)[CACI NSS, INC]</cp:lastModifiedBy>
  <cp:revision>1182</cp:revision>
  <dcterms:created xsi:type="dcterms:W3CDTF">2011-07-11T22:13:35Z</dcterms:created>
  <dcterms:modified xsi:type="dcterms:W3CDTF">2023-03-22T13:45:37Z</dcterms:modified>
</cp:coreProperties>
</file>