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7" r:id="rId3"/>
    <p:sldMasterId id="2147483689" r:id="rId4"/>
    <p:sldMasterId id="2147483704" r:id="rId5"/>
    <p:sldMasterId id="2147483721" r:id="rId6"/>
    <p:sldMasterId id="2147484918" r:id="rId7"/>
    <p:sldMasterId id="2147484941" r:id="rId8"/>
    <p:sldMasterId id="2147484953" r:id="rId9"/>
    <p:sldMasterId id="2147484966" r:id="rId10"/>
  </p:sldMasterIdLst>
  <p:notesMasterIdLst>
    <p:notesMasterId r:id="rId22"/>
  </p:notesMasterIdLst>
  <p:sldIdLst>
    <p:sldId id="2689" r:id="rId11"/>
    <p:sldId id="37690" r:id="rId12"/>
    <p:sldId id="7473" r:id="rId13"/>
    <p:sldId id="37719" r:id="rId14"/>
    <p:sldId id="37703" r:id="rId15"/>
    <p:sldId id="7638" r:id="rId16"/>
    <p:sldId id="585" r:id="rId17"/>
    <p:sldId id="37717" r:id="rId18"/>
    <p:sldId id="37709" r:id="rId19"/>
    <p:sldId id="37718" r:id="rId20"/>
    <p:sldId id="7475" r:id="rId21"/>
  </p:sldIdLst>
  <p:sldSz cx="12192000" cy="685800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fil, Todd A. (GRC-MT00)" initials="TTA(M" lastIdx="1" clrIdx="0">
    <p:extLst>
      <p:ext uri="{19B8F6BF-5375-455C-9EA6-DF929625EA0E}">
        <p15:presenceInfo xmlns:p15="http://schemas.microsoft.com/office/powerpoint/2012/main" userId="S::ttofil@ndc.nasa.gov::b8173ad6-4632-478e-b5ca-b50a397a5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8EC34"/>
    <a:srgbClr val="8B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5" autoAdjust="0"/>
    <p:restoredTop sz="93792" autoAdjust="0"/>
  </p:normalViewPr>
  <p:slideViewPr>
    <p:cSldViewPr snapToGrid="0">
      <p:cViewPr varScale="1">
        <p:scale>
          <a:sx n="82" d="100"/>
          <a:sy n="82" d="100"/>
        </p:scale>
        <p:origin x="739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3BE64D-D43E-43FB-89D5-0F380F0D57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A76C3-FE05-4831-B764-95873BBA03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10099D-F0CE-452B-A3A2-AE460A09AB21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E8EAEE2-DC55-4D1F-AC98-07950E1619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E487A9-6D75-4834-8CB9-D0A27327E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29F99-7F92-4082-9B72-C22375F071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10F4A-C515-470F-8DD6-F564794F5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4CB876F-3BA2-4345-9830-0C286B8A14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BB3CC-5599-3048-9C00-B7A1182488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0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 fontAlgn="auto">
              <a:spcBef>
                <a:spcPts val="0"/>
              </a:spcBef>
              <a:spcAft>
                <a:spcPts val="0"/>
              </a:spcAft>
              <a:defRPr/>
            </a:pPr>
            <a:fld id="{7B1E6D3A-BF63-4175-AD15-C3A90EEADA6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579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523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E2B0B-AACC-4F93-9A66-F26C43F6270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819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9579" fontAlgn="auto">
              <a:spcBef>
                <a:spcPts val="0"/>
              </a:spcBef>
              <a:spcAft>
                <a:spcPts val="0"/>
              </a:spcAft>
              <a:defRPr/>
            </a:pPr>
            <a:fld id="{A238DD0F-C028-4148-9509-26D73C4F78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579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806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 fontAlgn="auto">
              <a:spcBef>
                <a:spcPts val="0"/>
              </a:spcBef>
              <a:spcAft>
                <a:spcPts val="0"/>
              </a:spcAft>
              <a:defRPr/>
            </a:pPr>
            <a:fld id="{7B1E6D3A-BF63-4175-AD15-C3A90EEADA6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579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720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A128B98F-3DD1-448A-B981-CA517F50D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C796284F-2FEA-45A2-AF81-CE0DF0112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171" indent="-17717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8BF8469C-B022-42CA-872A-6B3C2F2F8F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7739" indent="-2952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139" indent="-23622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3593" indent="-23622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6049" indent="-23622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8504" indent="-236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70960" indent="-236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414" indent="-236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15869" indent="-236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44910">
              <a:defRPr/>
            </a:pPr>
            <a:fld id="{DCBC250E-4765-4713-A3F9-CCB8AAC715D3}" type="slidenum">
              <a:rPr lang="en-US" altLang="en-US">
                <a:solidFill>
                  <a:prstClr val="black"/>
                </a:solidFill>
              </a:rPr>
              <a:pPr defTabSz="944910">
                <a:defRPr/>
              </a:pPr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2956">
              <a:defRPr/>
            </a:pPr>
            <a:fld id="{1E4E1D22-E3AB-4607-99D5-D7C7728CADEB}" type="slidenum">
              <a:rPr lang="en-US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pPr defTabSz="962956">
                <a:defRPr/>
              </a:pPr>
              <a:t>7</a:t>
            </a:fld>
            <a:endParaRPr lang="en-US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8770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 fontAlgn="auto">
              <a:spcBef>
                <a:spcPts val="0"/>
              </a:spcBef>
              <a:spcAft>
                <a:spcPts val="0"/>
              </a:spcAft>
              <a:defRPr/>
            </a:pPr>
            <a:fld id="{7B1E6D3A-BF63-4175-AD15-C3A90EEADA6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579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652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5E5B17E3-514E-498A-883D-402D59BD2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720725"/>
            <a:ext cx="1040765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0A3B2BAE-4062-4A9B-9ECC-50485A7F8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517775"/>
            <a:ext cx="39560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FD15F9-00D1-4B6B-85C1-2579021FE9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3738" y="5576888"/>
            <a:ext cx="1838325" cy="1714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dirty="0"/>
              <a:t>STMD TDM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7BC46E0-F71C-4D2B-81C5-1BCD0B862A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wrap="square" lIns="91440" rIns="9144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C421B751-44FC-42D8-AB12-145E5FE4537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0B9412-C1F4-49B2-8A64-8B57595CD6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7F2A4FF-C639-4242-854B-B402F2A8CFF2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AC5D35-2E57-4013-B95A-CBADA654A6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1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ekly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4E39440B-3929-44DD-9F92-26C75331584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91200" y="800100"/>
            <a:ext cx="0" cy="6057900"/>
          </a:xfrm>
          <a:prstGeom prst="line">
            <a:avLst/>
          </a:prstGeom>
          <a:noFill/>
          <a:ln w="1905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176823B5-7806-4E14-868A-C72139E3FBF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143500"/>
            <a:ext cx="12192000" cy="0"/>
          </a:xfrm>
          <a:prstGeom prst="line">
            <a:avLst/>
          </a:prstGeom>
          <a:noFill/>
          <a:ln w="1905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9">
            <a:extLst>
              <a:ext uri="{FF2B5EF4-FFF2-40B4-BE49-F238E27FC236}">
                <a16:creationId xmlns:a16="http://schemas.microsoft.com/office/drawing/2014/main" id="{67BCB40D-6934-4874-B5E4-02ECFBAA26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79475"/>
            <a:ext cx="5791200" cy="185738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>
                <a:latin typeface="Arial" charset="0"/>
                <a:ea typeface="ＭＳ Ｐゴシック" charset="0"/>
                <a:cs typeface="ＭＳ Ｐゴシック" charset="0"/>
              </a:rPr>
              <a:t>Demo Status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1F5C74D-2B59-4525-BDAC-4AF40E6CB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38850" y="879475"/>
            <a:ext cx="5848350" cy="185738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>
                <a:latin typeface="Arial" pitchFamily="34" charset="0"/>
                <a:ea typeface="MS PGothic" pitchFamily="34" charset="-128"/>
              </a:rPr>
              <a:t>Past Week</a:t>
            </a:r>
            <a:r>
              <a:rPr lang="en-US" altLang="en-US" sz="1200" b="1" dirty="0">
                <a:latin typeface="Arial" pitchFamily="34" charset="0"/>
                <a:ea typeface="MS PGothic" pitchFamily="34" charset="-128"/>
              </a:rPr>
              <a:t>’</a:t>
            </a:r>
            <a:r>
              <a:rPr lang="en-US" sz="1200" b="1" dirty="0">
                <a:latin typeface="Arial" pitchFamily="34" charset="0"/>
                <a:ea typeface="MS PGothic" pitchFamily="34" charset="-128"/>
              </a:rPr>
              <a:t>s Accomplishments/Relevance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299D675-9DAE-41E5-B96E-C8F879BA1F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208588"/>
            <a:ext cx="5791200" cy="184150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>
                <a:latin typeface="Arial" charset="0"/>
                <a:ea typeface="ＭＳ Ｐゴシック" charset="0"/>
                <a:cs typeface="ＭＳ Ｐゴシック" charset="0"/>
              </a:rPr>
              <a:t>New Issue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7A84E31-1DAE-4058-8D2E-F783CD3101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38850" y="5208588"/>
            <a:ext cx="5848350" cy="184150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>
                <a:latin typeface="Arial" charset="0"/>
                <a:ea typeface="ＭＳ Ｐゴシック" charset="0"/>
                <a:cs typeface="ＭＳ Ｐゴシック" charset="0"/>
              </a:rPr>
              <a:t>Upcoming Major Activities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CF2440F-1D98-4D59-878E-5E24888745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342900"/>
            <a:ext cx="2971800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183D7F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 Manager - John McDougal</a:t>
            </a:r>
          </a:p>
          <a:p>
            <a:pPr>
              <a:defRPr/>
            </a:pPr>
            <a:r>
              <a:rPr lang="en-US" sz="1000" dirty="0">
                <a:solidFill>
                  <a:srgbClr val="183D7F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 Executive - Randy Lillard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43200"/>
            <a:ext cx="6248399" cy="698400"/>
          </a:xfrm>
        </p:spPr>
        <p:txBody>
          <a:bodyPr/>
          <a:lstStyle>
            <a:lvl1pPr algn="l"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4700"/>
            <a:ext cx="5791200" cy="4025164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/>
            </a:lvl1pPr>
            <a:lvl2pPr marL="292100" indent="-109538">
              <a:spcBef>
                <a:spcPts val="300"/>
              </a:spcBef>
              <a:defRPr sz="1100" b="0"/>
            </a:lvl2pPr>
            <a:lvl3pPr marL="393700" indent="-104775">
              <a:spcBef>
                <a:spcPts val="0"/>
              </a:spcBef>
              <a:defRPr sz="1100" b="0"/>
            </a:lvl3pPr>
            <a:lvl4pPr marL="509588" indent="-107950">
              <a:spcBef>
                <a:spcPts val="0"/>
              </a:spcBef>
              <a:buFont typeface="Arial" pitchFamily="34" charset="0"/>
              <a:buChar char="»"/>
              <a:defRPr sz="1050" b="0"/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5791200" y="1064700"/>
            <a:ext cx="6400800" cy="4025164"/>
          </a:xfrm>
          <a:noFill/>
          <a:ln>
            <a:noFill/>
          </a:ln>
        </p:spPr>
        <p:txBody>
          <a:bodyPr/>
          <a:lstStyle>
            <a:lvl1pPr>
              <a:defRPr lang="en-US" sz="1200" b="0" baseline="0" smtClean="0"/>
            </a:lvl1pPr>
            <a:lvl2pPr>
              <a:defRPr lang="en-US" sz="1100" b="0" smtClean="0"/>
            </a:lvl2pPr>
            <a:lvl3pPr>
              <a:defRPr lang="en-US" sz="1100" b="0" smtClean="0"/>
            </a:lvl3pPr>
            <a:lvl4pPr>
              <a:defRPr lang="en-US" sz="1050" b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0" y="5392966"/>
            <a:ext cx="5791200" cy="1418234"/>
          </a:xfrm>
          <a:noFill/>
          <a:ln>
            <a:noFill/>
          </a:ln>
        </p:spPr>
        <p:txBody>
          <a:bodyPr/>
          <a:lstStyle>
            <a:lvl1pPr>
              <a:defRPr lang="en-US" sz="1200" b="0" baseline="0" smtClean="0"/>
            </a:lvl1pPr>
            <a:lvl2pPr>
              <a:defRPr lang="en-US" sz="1100" b="0" smtClean="0"/>
            </a:lvl2pPr>
            <a:lvl3pPr>
              <a:defRPr lang="en-US" sz="1100" b="0" smtClean="0"/>
            </a:lvl3pPr>
            <a:lvl4pPr>
              <a:defRPr lang="en-US" sz="1050" b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5791200" y="5392966"/>
            <a:ext cx="6400800" cy="1418234"/>
          </a:xfrm>
          <a:noFill/>
          <a:ln>
            <a:noFill/>
          </a:ln>
        </p:spPr>
        <p:txBody>
          <a:bodyPr/>
          <a:lstStyle>
            <a:lvl1pPr>
              <a:defRPr lang="en-US" sz="1200" b="0" baseline="0" smtClean="0"/>
            </a:lvl1pPr>
            <a:lvl2pPr>
              <a:defRPr lang="en-US" sz="1100" b="0" smtClean="0"/>
            </a:lvl2pPr>
            <a:lvl3pPr>
              <a:defRPr lang="en-US" sz="1100" b="0" smtClean="0"/>
            </a:lvl3pPr>
            <a:lvl4pPr>
              <a:defRPr lang="en-US" sz="1050" b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830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R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0CF3A92D-E6F1-4E0D-86F2-59C007A315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10300" y="3538538"/>
            <a:ext cx="1644650" cy="369887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latin typeface="Arial" charset="0"/>
              </a:rPr>
              <a:t>Programmatic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8B5F0AD7-2F37-47F6-A45F-3A16EC22FB28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6096000" y="1314450"/>
            <a:ext cx="11113" cy="457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477D4A9B-C195-4E57-B588-3C4E69BAA2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513" y="1331913"/>
            <a:ext cx="1203325" cy="369887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latin typeface="Arial" charset="0"/>
              </a:rPr>
              <a:t>Technical 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754ABAC4-D075-4165-B997-F0E622F379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10300" y="1331913"/>
            <a:ext cx="1117600" cy="369887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latin typeface="Arial" charset="0"/>
              </a:rPr>
              <a:t>Schedule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15890ED-EA5E-4E78-B2B5-B02821E985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513" y="3524250"/>
            <a:ext cx="922337" cy="366713"/>
          </a:xfrm>
          <a:prstGeom prst="rect">
            <a:avLst/>
          </a:prstGeom>
          <a:noFill/>
          <a:ln>
            <a:noFill/>
          </a:ln>
        </p:spPr>
        <p:txBody>
          <a:bodyPr l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latin typeface="Arial" charset="0"/>
              </a:rPr>
              <a:t>Cost</a:t>
            </a:r>
          </a:p>
        </p:txBody>
      </p:sp>
      <p:cxnSp>
        <p:nvCxnSpPr>
          <p:cNvPr id="14" name="Straight Connector 3">
            <a:extLst>
              <a:ext uri="{FF2B5EF4-FFF2-40B4-BE49-F238E27FC236}">
                <a16:creationId xmlns:a16="http://schemas.microsoft.com/office/drawing/2014/main" id="{7545DD78-66C9-4182-838B-236BC7DEDA5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1600" y="5867400"/>
            <a:ext cx="11758613" cy="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2069F9D4-F41B-4FAD-9DB5-CB0E0130CA9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1600" y="1323975"/>
            <a:ext cx="11942763" cy="3175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36">
            <a:extLst>
              <a:ext uri="{FF2B5EF4-FFF2-40B4-BE49-F238E27FC236}">
                <a16:creationId xmlns:a16="http://schemas.microsoft.com/office/drawing/2014/main" id="{A074D6F1-BE5A-42EA-B9A0-65BE312DB69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69863" y="3511550"/>
            <a:ext cx="5513387" cy="0"/>
          </a:xfrm>
          <a:prstGeom prst="line">
            <a:avLst/>
          </a:prstGeom>
          <a:noFill/>
          <a:ln w="9525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FA113A1-D34F-4839-8470-9087FF418F2F}"/>
              </a:ext>
            </a:extLst>
          </p:cNvPr>
          <p:cNvGraphicFramePr>
            <a:graphicFrameLocks noGrp="1"/>
          </p:cNvGraphicFramePr>
          <p:nvPr/>
        </p:nvGraphicFramePr>
        <p:xfrm>
          <a:off x="201613" y="6324600"/>
          <a:ext cx="1182687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2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0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88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</a:t>
                      </a: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ategory- Min issues, adequate margin (budget reserves, sched slack, tech margin)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or capability to complete within plan   Proj- any Y is not outside Proj reserves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Margin in cat is inadequate,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mitigation plan to recover    Proj- any 1 R or any Y threatens execution within plan budget/schedule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min margin avail,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proj not expected to meet commits w/out sig impact to other Cats   Proj- 1 or more Cat is red and proj unable to meet commits.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Straight Connector 22">
            <a:extLst>
              <a:ext uri="{FF2B5EF4-FFF2-40B4-BE49-F238E27FC236}">
                <a16:creationId xmlns:a16="http://schemas.microsoft.com/office/drawing/2014/main" id="{938AC4DE-8899-4400-98CA-0BBAE2251CF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5695950" y="3503613"/>
            <a:ext cx="6323013" cy="9525"/>
          </a:xfrm>
          <a:prstGeom prst="line">
            <a:avLst/>
          </a:prstGeom>
          <a:noFill/>
          <a:ln w="9525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9815" y="1642748"/>
            <a:ext cx="6054007" cy="262252"/>
          </a:xfrm>
          <a:noFill/>
          <a:ln>
            <a:noFill/>
          </a:ln>
        </p:spPr>
        <p:txBody>
          <a:bodyPr>
            <a:spAutoFit/>
          </a:bodyPr>
          <a:lstStyle>
            <a:lvl1pPr marL="111125" indent="-111125">
              <a:defRPr lang="en-US" sz="1100" kern="1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4"/>
          </p:nvPr>
        </p:nvSpPr>
        <p:spPr>
          <a:xfrm>
            <a:off x="22884" y="3852548"/>
            <a:ext cx="6040939" cy="262252"/>
          </a:xfrm>
          <a:noFill/>
          <a:ln>
            <a:noFill/>
          </a:ln>
        </p:spPr>
        <p:txBody>
          <a:bodyPr>
            <a:spAutoFit/>
          </a:bodyPr>
          <a:lstStyle>
            <a:lvl1pPr marL="111125" indent="-111125">
              <a:defRPr lang="en-US" sz="1100" kern="1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9" name="Content Placeholder 16"/>
          <p:cNvSpPr>
            <a:spLocks noGrp="1"/>
          </p:cNvSpPr>
          <p:nvPr>
            <p:ph sz="quarter" idx="15"/>
          </p:nvPr>
        </p:nvSpPr>
        <p:spPr>
          <a:xfrm>
            <a:off x="6133777" y="1642748"/>
            <a:ext cx="6039632" cy="262252"/>
          </a:xfrm>
          <a:noFill/>
          <a:ln>
            <a:noFill/>
          </a:ln>
        </p:spPr>
        <p:txBody>
          <a:bodyPr>
            <a:spAutoFit/>
          </a:bodyPr>
          <a:lstStyle>
            <a:lvl1pPr marL="111125" indent="-111125">
              <a:defRPr lang="en-US" sz="1100" kern="1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6"/>
          </p:nvPr>
        </p:nvSpPr>
        <p:spPr>
          <a:xfrm>
            <a:off x="6132469" y="3852548"/>
            <a:ext cx="6042648" cy="262252"/>
          </a:xfrm>
          <a:noFill/>
          <a:ln>
            <a:noFill/>
          </a:ln>
        </p:spPr>
        <p:txBody>
          <a:bodyPr>
            <a:spAutoFit/>
          </a:bodyPr>
          <a:lstStyle>
            <a:lvl1pPr marL="111125" indent="-111125">
              <a:defRPr lang="en-US" sz="1100" kern="1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7"/>
          </p:nvPr>
        </p:nvSpPr>
        <p:spPr>
          <a:xfrm>
            <a:off x="0" y="838200"/>
            <a:ext cx="10464800" cy="262252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lang="en-US" sz="1100" kern="1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8"/>
          </p:nvPr>
        </p:nvSpPr>
        <p:spPr>
          <a:xfrm>
            <a:off x="-1728" y="5909948"/>
            <a:ext cx="12193728" cy="262252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lang="en-US" sz="1100" kern="1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E4773F29-3E7B-4301-9500-33CCB80676E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vert="horz" wrap="square" lIns="91440" rIns="9144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12529771-1F54-4906-B27F-647C1AE78E0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077D31D3-7D91-4B59-A720-070F72F205B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84DCEE8-4354-4A05-945D-38F9E2E33C0C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9230D82F-C250-46B8-900E-B83EFFF847E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en-US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02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AE334-1E55-4290-9714-FFC8DA9D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A9E9AB1-0CA3-4D7B-B5CE-AD8EC39F3155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DEDBA-4020-42EC-8351-D216D316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0A34D-7A14-46F7-8CEF-104F949B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rIns="9144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8B060F3A-A96D-414C-A68B-2ACE296764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72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C010-3DC9-4D49-A035-42F43CF1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D8BF744-B65E-4382-AF6F-FD487CC2B5A7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BA44B-39EE-4007-BF82-C11C212B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04814-BF55-48B6-88D1-220533EF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rIns="9144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31EE5B75-38A6-4283-A559-A582A3B9545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0775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B50F9C-9975-44E8-A7B8-4DC7A84F88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 vert="horz" wrap="square" lIns="91440" rIns="9144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8DD704B5-64BA-4147-BA7A-D78C28E3AB8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A433A2-E609-477F-9838-E117B77FB88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 tIns="0" bIns="0" anchorCtr="0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-106" charset="-128"/>
                <a:cs typeface="ＭＳ Ｐゴシック"/>
              </a:defRPr>
            </a:lvl1pPr>
          </a:lstStyle>
          <a:p>
            <a:pPr>
              <a:defRPr/>
            </a:pPr>
            <a:fld id="{949407B6-90CC-414E-A9A4-246B43915440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F369C3A3-2625-4394-BCDF-28D6B986B77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152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1338937-E9CF-463E-B865-C4BF934F23AE}"/>
              </a:ext>
            </a:extLst>
          </p:cNvPr>
          <p:cNvSpPr txBox="1">
            <a:spLocks/>
          </p:cNvSpPr>
          <p:nvPr userDrawn="1"/>
        </p:nvSpPr>
        <p:spPr>
          <a:xfrm>
            <a:off x="-11113" y="822325"/>
            <a:ext cx="12192001" cy="279241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0"/>
                  <a:lumOff val="100000"/>
                </a:srgbClr>
              </a:gs>
              <a:gs pos="49000">
                <a:srgbClr val="A5A5A5">
                  <a:lumMod val="0"/>
                  <a:lumOff val="100000"/>
                </a:srgbClr>
              </a:gs>
              <a:gs pos="100000">
                <a:srgbClr val="41556B"/>
              </a:gs>
            </a:gsLst>
            <a:lin ang="16200000" scaled="1"/>
            <a:tileRect/>
          </a:gradFill>
        </p:spPr>
        <p:txBody>
          <a:bodyPr anchor="b">
            <a:norm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Helvetica" pitchFamily="34" charset="0"/>
              <a:buNone/>
              <a:tabLst>
                <a:tab pos="8519900" algn="r"/>
              </a:tabLst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18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Helvetica" pitchFamily="34" charset="0"/>
              <a:buChar char="–"/>
              <a:tabLst>
                <a:tab pos="8519900" algn="r"/>
              </a:tabLst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685783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  <a:tabLst>
                <a:tab pos="8519900" algn="r"/>
              </a:tabLst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914377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tabLst>
                <a:tab pos="8519900" algn="r"/>
              </a:tabLst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42971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tabLst>
                <a:tab pos="8519900" algn="r"/>
              </a:tabLst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E86EE-DF38-4978-975D-E7F17711F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1DB4-2744-4453-89E9-F23B528D5B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0E28-22A4-4389-9F97-988791AABED4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59CA9-498C-409E-8E83-43D51B1A9D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8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e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696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039" y="1371600"/>
            <a:ext cx="5669280" cy="1280160"/>
          </a:xfrm>
        </p:spPr>
        <p:txBody>
          <a:bodyPr/>
          <a:lstStyle>
            <a:lvl1pPr>
              <a:defRPr sz="1200" b="0"/>
            </a:lvl1pPr>
            <a:lvl2pPr>
              <a:defRPr sz="1050" b="0"/>
            </a:lvl2pPr>
            <a:lvl3pPr>
              <a:defRPr sz="900" b="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225039" y="3017520"/>
            <a:ext cx="5669280" cy="2011680"/>
          </a:xfrm>
        </p:spPr>
        <p:txBody>
          <a:bodyPr/>
          <a:lstStyle>
            <a:lvl1pPr>
              <a:defRPr sz="1200" b="0"/>
            </a:lvl1pPr>
            <a:lvl2pPr>
              <a:defRPr sz="1050" b="0"/>
            </a:lvl2pPr>
            <a:lvl3pPr>
              <a:defRPr sz="900" b="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25039" y="960119"/>
            <a:ext cx="5669280" cy="3657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5039" y="2651760"/>
            <a:ext cx="5669280" cy="3657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6309360" y="2468880"/>
            <a:ext cx="5669280" cy="1280160"/>
          </a:xfrm>
        </p:spPr>
        <p:txBody>
          <a:bodyPr/>
          <a:lstStyle>
            <a:lvl1pPr>
              <a:defRPr sz="1200" b="0"/>
            </a:lvl1pPr>
            <a:lvl2pPr>
              <a:defRPr sz="1050" b="0"/>
            </a:lvl2pPr>
            <a:lvl3pPr>
              <a:defRPr sz="900" b="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309360" y="1828800"/>
            <a:ext cx="1920240" cy="6400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1"/>
          </p:nvPr>
        </p:nvSpPr>
        <p:spPr>
          <a:xfrm>
            <a:off x="6309360" y="4114800"/>
            <a:ext cx="5486400" cy="914400"/>
          </a:xfrm>
        </p:spPr>
        <p:txBody>
          <a:bodyPr/>
          <a:lstStyle>
            <a:lvl1pPr>
              <a:defRPr sz="1200" b="0"/>
            </a:lvl1pPr>
            <a:lvl2pPr>
              <a:defRPr sz="1050" b="0"/>
            </a:lvl2pPr>
            <a:lvl3pPr>
              <a:defRPr sz="900" b="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9360" y="3749040"/>
            <a:ext cx="5669280" cy="3657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5"/>
          </p:nvPr>
        </p:nvSpPr>
        <p:spPr>
          <a:xfrm>
            <a:off x="8412480" y="914400"/>
            <a:ext cx="3566160" cy="1463040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1279052-DB5F-4426-9D7B-F0212088E06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vert="horz" wrap="square" lIns="91440" rIns="9144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CAD7336D-7D22-49C0-AE5D-C8F22F309A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563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BEF1A-9DD8-409F-A9F8-9F37B0E5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6BA04B-B9B4-4F55-91ED-394C2C21BAEF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3C960-D3D0-4022-858F-43737F17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279D-0A15-4DEC-AF9D-8C7FAE47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FC7FD-6715-4CF2-AF9E-05156E406C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5379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rotWithShape="1">
          <a:gsLst>
            <a:gs pos="0">
              <a:srgbClr val="4472C4"/>
            </a:gs>
            <a:gs pos="100000">
              <a:srgbClr val="F7FAF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3091C-5E79-44F1-A5DA-788C303B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C7302C-B877-43A9-A519-C80F059983E3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9DD1D-3BED-49E9-9B0E-FF4DC53D4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FD2E6-B1B9-49DA-8855-8AB002E8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6592A-74A6-40B6-8E3B-A0D6F6160E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854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A6E59-1A68-46E4-9E3F-FFB09C55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BCB56D-2216-4C11-BF53-0B1807006C66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012EC-38F2-48B0-8D07-294DE245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E2D89-F930-490D-AC43-E33C7A32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64B1A-7CE4-41EC-AE32-4757E30F6E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79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DCF683-AF19-473B-AAE7-7AA85DC8D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wrap="square" lIns="91440" rIns="9144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A879B065-6CD7-4324-83A5-C18EF3E9903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6863A-5942-4CBC-9784-8E7F5F5D2BA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1F48250-E527-4CA4-B3AF-29A89845A0AD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2A822-3D2C-4A29-BEDD-B848594506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75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A88E1-DAED-47CB-807D-F405CEEC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04F203-9BFF-4B0C-A64D-8A90F70620FB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7CF91-6E7D-4636-8CF9-21C852A0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74E29-CC1D-4489-BF16-41C335CF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628D-826A-4747-8E10-3808C3556E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255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96278-02E6-4B09-AAF5-ABD97A12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7DA432-9020-472D-A0E6-1C556B42B5E5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3C5D0-F715-488D-98E7-20BF64A0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CF689-C9AA-4811-989F-1FB35186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1A19B-2736-4AAE-AC4F-3B515A7BFE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1366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8CE44-A527-481D-B07B-F52B40FA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802E66-3A2D-4C25-9FAC-E9C801F6CE5D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CA8A9A2-F43E-46B8-9191-AC406A383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C900AC-F2AD-415B-8BFA-928A21116C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7289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FFFEB45-695B-4047-A9BC-F9DD528A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5C7287-C0A8-4D1B-806D-41320FFB6E80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CF31CFD-203C-483A-9BCD-C42D0A71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FF9C741-BE21-4632-8334-B7FC5339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A3048-268F-4D6B-9432-FA44AAF006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2869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0257B6-F0BC-448D-994D-1344450C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75438"/>
            <a:ext cx="3292475" cy="182562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defTabSz="914071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rgbClr val="000000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8F484B2-D474-448F-999C-670A45F763CA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7F21863-B399-4327-8335-5CFBBB82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3125" y="6218238"/>
            <a:ext cx="5730875" cy="547687"/>
          </a:xfrm>
          <a:prstGeom prst="rect">
            <a:avLst/>
          </a:prstGeom>
        </p:spPr>
        <p:txBody>
          <a:bodyPr/>
          <a:lstStyle>
            <a:lvl1pPr marL="0" marR="0" indent="0" algn="ctr" defTabSz="9140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7E6E6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28340"/>
      </p:ext>
    </p:extLst>
  </p:cSld>
  <p:clrMapOvr>
    <a:masterClrMapping/>
  </p:clrMapOvr>
  <p:transition spd="slow" advClick="0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A16BC-5A18-4D8B-9997-21C18C36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09E127-F835-4335-9B68-C053BBFADD3B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1A664-57B5-4543-BC6D-16C47015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655E-EB38-4263-B61E-2667091C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44F68-EABD-4680-8A9C-8252BBC11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217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rotWithShape="1">
          <a:gsLst>
            <a:gs pos="0">
              <a:srgbClr val="4472C4"/>
            </a:gs>
            <a:gs pos="100000">
              <a:srgbClr val="F7FAF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EBEB-78B6-44EA-A859-89E738CC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83A7EA-C439-4427-857D-EBF4AEFFECEB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4ADA7-FFD8-4A29-BD8E-D711E9E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7E6EB-1EEA-456B-B74B-BFD7B6CA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80CF8-F17F-47F8-9BAC-86BC96197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127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FB689-1AA9-42AC-AACD-76C28224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4826EF-76E3-493D-83B3-123D4B8C1BD5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D63B8-2AEB-4610-9442-02B49303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9C9BB-6DA4-4824-9EF7-1E2DFEE4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9F2F4-6C3D-4F93-934D-F5AE8C31A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94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110E5-937B-4890-ACD5-69D2CFAF1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C43B86-418A-4F35-AE99-0BC4A8CD3C08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13538-8A61-4C83-A511-1A3B322A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4F705-79C9-4510-A517-08DEA0F7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DA593-BC5A-46F6-96C2-C5241AF8C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282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25C36-D129-4E81-AF5D-C57F2806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B81C70-2868-4872-9F77-EB69B7B7EED5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C2C5E-41A0-4FEF-8909-B20EC3BA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9E730-3D7B-4528-AD0C-2846FF27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45131-34E7-4C8D-B122-BDAABFFC2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24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9525"/>
            <a:ext cx="12192000" cy="79601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FC12CC-8EA2-4364-8A66-377A4B8522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 vert="horz" wrap="square" lIns="91440" rIns="9144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4D8CFD65-5AE6-4FA8-83A0-FF6D44C7144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F5877E-9C46-4B41-9D20-97D3780FB8C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12721BA-DF65-4E4D-9C4B-6E91F144F18D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22D63C8-3BBE-4C85-A141-151AC5F202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5138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71E8C-BF01-4183-920D-A41B3B08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A9A2AF-C502-434B-9E3E-7E88FE2C7711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ABFE18-21C5-480E-8FA1-A12CC2072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A4947B-C587-4271-8DE2-4C422D733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28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F9EBEE0-80B4-4021-B162-EF52A419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837394-DEB3-44A2-AF30-0EAB34F08273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01A93FF-BB1F-444A-861D-C908B6F9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D900D28-5001-4DA7-B2F7-EEFACAAC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9853-8BE9-4339-B941-964EB8009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651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9EEDEE-AA06-4625-875C-CB6A4A304CE9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60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863600" y="1524000"/>
            <a:ext cx="10464800" cy="4876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  <a:cs typeface="Helvetica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0D89D-118F-4C2B-BBAF-C10B9FC5F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77600" y="6629400"/>
            <a:ext cx="914400" cy="228600"/>
          </a:xfrm>
        </p:spPr>
        <p:txBody>
          <a:bodyPr anchor="t"/>
          <a:lstStyle>
            <a:lvl1pPr>
              <a:defRPr sz="1000">
                <a:solidFill>
                  <a:srgbClr val="A6A6A6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</a:lstStyle>
          <a:p>
            <a:fld id="{44975191-5A60-4851-949F-9611EC8127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4977939-F23D-4AC8-8527-5DD4212F82C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629400"/>
            <a:ext cx="1930400" cy="228600"/>
          </a:xfrm>
          <a:prstGeom prst="rect">
            <a:avLst/>
          </a:prstGeo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fld id="{F74D2EDD-AB35-46E5-9795-2A11877A33BA}" type="datetime1">
              <a:rPr lang="en-US"/>
              <a:pPr>
                <a:defRPr/>
              </a:pPr>
              <a:t>3/20/2023</a:t>
            </a:fld>
            <a:endParaRPr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05CBD9-A1A1-4363-9108-9E71DDD8208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00400" y="6477000"/>
            <a:ext cx="5791200" cy="228600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16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602FD2-FC2D-480D-98A1-76866E332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BE66A4A-865E-4F63-B0E0-42CC44039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40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61" y="5"/>
            <a:ext cx="8569841" cy="74771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021976"/>
            <a:ext cx="11283576" cy="5302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2A59FF-624C-4B3D-A133-42433C6389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0FA93A-D426-4B4F-B86B-2B6484D16C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B7AC53-B063-49C8-9A5F-CBB1D256F3B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-106" charset="-128"/>
                <a:cs typeface="ＭＳ Ｐゴシック"/>
              </a:defRPr>
            </a:lvl1pPr>
          </a:lstStyle>
          <a:p>
            <a:pPr>
              <a:defRPr/>
            </a:pPr>
            <a:fld id="{675C7C6A-7E29-43F2-A35C-3B2801E941C6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2DB965C-E58F-494A-82F0-19714F56A1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-106" charset="-128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99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790FD5-17FE-4910-9EB0-F2D847D305D9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1"/>
            <a:ext cx="9855200" cy="105438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863600" y="1524000"/>
            <a:ext cx="10464800" cy="4876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  <a:cs typeface="Helvetica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207C8E-01AE-4ED0-9343-70FCAB081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77600" y="6629400"/>
            <a:ext cx="914400" cy="228600"/>
          </a:xfrm>
        </p:spPr>
        <p:txBody>
          <a:bodyPr tIns="45720" bIns="45720" anchor="t"/>
          <a:lstStyle>
            <a:lvl1pPr>
              <a:defRPr sz="1000">
                <a:solidFill>
                  <a:srgbClr val="A6A6A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6842C09-A083-4F7F-8DF7-1190E5D2E5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190794-AAC3-4A4B-AF6B-8969332B72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629400"/>
            <a:ext cx="1930400" cy="228600"/>
          </a:xfr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fld id="{AE2765F0-D665-4147-AA8E-D42F169A0035}" type="datetime1">
              <a:rPr lang="en-US"/>
              <a:pPr>
                <a:defRPr/>
              </a:pPr>
              <a:t>3/20/2023</a:t>
            </a:fld>
            <a:endParaRPr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10F265A-AFDD-4271-B427-9CCDB06F53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00400" y="6477000"/>
            <a:ext cx="5791200" cy="22860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78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64929C-A993-445F-A94D-C48B7FF22CBB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60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863600" y="1524000"/>
            <a:ext cx="10464800" cy="4876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  <a:cs typeface="Helvetica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99E0F1-ADBB-4FB6-9259-BBF8A9AF0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77600" y="6629400"/>
            <a:ext cx="914400" cy="228600"/>
          </a:xfrm>
        </p:spPr>
        <p:txBody>
          <a:bodyPr tIns="45720" bIns="45720" anchor="t"/>
          <a:lstStyle>
            <a:lvl1pPr>
              <a:defRPr sz="1000">
                <a:solidFill>
                  <a:srgbClr val="A6A6A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F56FFF0-943C-4C19-BAD6-B3BF8AA3ED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F294E88-D27E-4200-B201-23CE7396A5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629400"/>
            <a:ext cx="1930400" cy="228600"/>
          </a:xfr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fld id="{3A796114-92C4-4ECB-94A7-4C8DE2570B1E}" type="datetime1">
              <a:rPr lang="en-US"/>
              <a:pPr>
                <a:defRPr/>
              </a:pPr>
              <a:t>3/20/2023</a:t>
            </a:fld>
            <a:endParaRPr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CA6D50-C2C0-4989-95E5-5D5B68E200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00400" y="6477000"/>
            <a:ext cx="5791200" cy="22860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5D9F5-723A-40D9-A159-1D43525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3BA598-B2E9-4D2C-B572-F5FB02384A7E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56A48-AD9C-464A-B721-A1239A72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A2F2-8748-4E52-815A-63CD3C2A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3D75F-6933-4D51-BBA9-F9905BDC2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717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F3FB9B5-3CEE-419E-B0AE-06FE43B85DFC}"/>
              </a:ext>
            </a:extLst>
          </p:cNvPr>
          <p:cNvSpPr txBox="1">
            <a:spLocks/>
          </p:cNvSpPr>
          <p:nvPr userDrawn="1"/>
        </p:nvSpPr>
        <p:spPr>
          <a:xfrm>
            <a:off x="11790363" y="6629400"/>
            <a:ext cx="401637" cy="228600"/>
          </a:xfrm>
          <a:prstGeom prst="rect">
            <a:avLst/>
          </a:prstGeom>
        </p:spPr>
        <p:txBody>
          <a:bodyPr lIns="0" tIns="34290" rIns="68580" bIns="34290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16A10CE1-CC4E-4851-9891-47B650596DED}" type="slidenum">
              <a:rPr lang="uk-UA" altLang="en-US" sz="60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uk-UA" altLang="en-US" sz="900">
              <a:solidFill>
                <a:srgbClr val="FFFFFF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230FC1-7315-4D86-9EB8-1B5B9004C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0" y="6629400"/>
            <a:ext cx="914400" cy="228600"/>
          </a:xfrm>
        </p:spPr>
        <p:txBody>
          <a:bodyPr tIns="45720" bIns="45720" anchor="t"/>
          <a:lstStyle>
            <a:lvl1pPr>
              <a:defRPr sz="1000">
                <a:solidFill>
                  <a:srgbClr val="A6A6A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2CA4D852-1A0F-4AB1-919B-6234A906701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5F90E-06D6-4584-A122-5A98EC507B0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629400"/>
            <a:ext cx="1930400" cy="228600"/>
          </a:xfr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fld id="{577C4A10-2D94-40FB-A15D-4CC4AB0C5BBB}" type="datetime1">
              <a:rPr lang="en-US"/>
              <a:pPr>
                <a:defRPr/>
              </a:pPr>
              <a:t>3/20/2023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6F66A-098A-471C-876E-5329C81C01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00400" y="6477000"/>
            <a:ext cx="5791200" cy="22860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8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965888-1FB2-4735-BBF8-EAFACBC69E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BC5182-5403-41BF-B51C-89BEA66E1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78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58" y="1"/>
            <a:ext cx="8569841" cy="747713"/>
          </a:xfrm>
        </p:spPr>
        <p:txBody>
          <a:bodyPr/>
          <a:lstStyle>
            <a:lvl1pPr>
              <a:defRPr>
                <a:solidFill>
                  <a:srgbClr val="183D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021976"/>
            <a:ext cx="11283576" cy="53026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B02BDA-5A7E-4E3F-BB61-9569C78D61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 vert="horz" wrap="square" lIns="91440" rIns="9144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6E4751F0-CB10-4158-8FFA-0058F8A543F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7A1450-D0A6-472B-BBBD-31E0821D2A0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F623ACD-AEB8-472F-8EDC-DE2F44E8B335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C611C02-5BED-4B01-BEE5-2F537B72DB5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1542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61" y="5"/>
            <a:ext cx="8569841" cy="74771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021976"/>
            <a:ext cx="11283576" cy="5302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FEB2C2-F83D-42BC-9657-64BC26D4F4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787CD-C096-4573-B0E7-C76DE5A0D9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5A535C-F738-4036-A9A1-185CE611EAB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-106" charset="-128"/>
                <a:cs typeface="ＭＳ Ｐゴシック"/>
              </a:defRPr>
            </a:lvl1pPr>
          </a:lstStyle>
          <a:p>
            <a:pPr>
              <a:defRPr/>
            </a:pPr>
            <a:fld id="{BE7005A1-5349-44AF-807E-3D2B742C1BC1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731F52A-EE98-4E55-8EB5-C021C514232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-106" charset="-128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61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0F5B8-C027-403D-AF19-1859E1339E78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1"/>
            <a:ext cx="9855200" cy="105438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863600" y="1524000"/>
            <a:ext cx="10464800" cy="4876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  <a:cs typeface="Helvetica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4200B7-55CB-4554-BC12-4124E70DC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77600" y="6629400"/>
            <a:ext cx="914400" cy="228600"/>
          </a:xfrm>
        </p:spPr>
        <p:txBody>
          <a:bodyPr tIns="45720" bIns="45720" anchor="t"/>
          <a:lstStyle>
            <a:lvl1pPr>
              <a:defRPr sz="1000">
                <a:solidFill>
                  <a:srgbClr val="A6A6A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F050A95-CA2F-4EC2-BF3D-00342D99F3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353E160-D078-4488-A422-54387DFF2E4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629400"/>
            <a:ext cx="1930400" cy="228600"/>
          </a:xfr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fld id="{04D06BCC-5F41-4B51-A1DA-397C6CB7923A}" type="datetime1">
              <a:rPr lang="en-US"/>
              <a:pPr>
                <a:defRPr/>
              </a:pPr>
              <a:t>3/20/2023</a:t>
            </a:fld>
            <a:endParaRPr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A78459-3253-46F4-9973-7825B0C6B3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00400" y="6477000"/>
            <a:ext cx="5791200" cy="22860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91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9FE1D8-3D7B-423D-8353-F451DC1693E6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60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863600" y="1524000"/>
            <a:ext cx="10464800" cy="4876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  <a:cs typeface="Helvetica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E3D8DA-303A-4640-9F65-37D8CD2DB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77600" y="6629400"/>
            <a:ext cx="914400" cy="228600"/>
          </a:xfrm>
        </p:spPr>
        <p:txBody>
          <a:bodyPr tIns="45720" bIns="45720" anchor="t"/>
          <a:lstStyle>
            <a:lvl1pPr>
              <a:defRPr sz="1000">
                <a:solidFill>
                  <a:srgbClr val="A6A6A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650BDEC-C0A4-428C-B1D4-30409899AC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B9B2C5E-5858-48A8-9E1B-C770A340870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629400"/>
            <a:ext cx="1930400" cy="228600"/>
          </a:xfr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fld id="{C2DFFE90-284A-4FC1-9C8E-1937A3B487CA}" type="datetime1">
              <a:rPr lang="en-US"/>
              <a:pPr>
                <a:defRPr/>
              </a:pPr>
              <a:t>3/20/2023</a:t>
            </a:fld>
            <a:endParaRPr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D5AE21-D669-44F3-BCC7-418714DF05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00400" y="6477000"/>
            <a:ext cx="5791200" cy="22860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9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C81B5-4357-4601-8E3B-13370810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AEB82A-EB3D-4130-9C77-207F876296F1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2CB6E-FA4E-40A5-9EAD-3D23E913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AAE60-895C-46B3-8E46-21699388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B226D-577B-4D48-A528-1EBA2E774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040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0C222F-40BD-4735-AC7B-F132FAFF16DD}"/>
              </a:ext>
            </a:extLst>
          </p:cNvPr>
          <p:cNvSpPr txBox="1">
            <a:spLocks/>
          </p:cNvSpPr>
          <p:nvPr userDrawn="1"/>
        </p:nvSpPr>
        <p:spPr>
          <a:xfrm>
            <a:off x="11790363" y="6629400"/>
            <a:ext cx="401637" cy="228600"/>
          </a:xfrm>
          <a:prstGeom prst="rect">
            <a:avLst/>
          </a:prstGeom>
        </p:spPr>
        <p:txBody>
          <a:bodyPr lIns="0" tIns="34290" rIns="68580" bIns="34290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DDB9C7E2-DBCE-4EBD-BED2-DC665CD27A92}" type="slidenum">
              <a:rPr lang="uk-UA" altLang="en-US" sz="60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uk-UA" altLang="en-US" sz="900">
              <a:solidFill>
                <a:srgbClr val="FFFFFF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B76A32A-8023-4F66-8BE6-76FBD341A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0" y="6629400"/>
            <a:ext cx="914400" cy="228600"/>
          </a:xfrm>
        </p:spPr>
        <p:txBody>
          <a:bodyPr tIns="45720" bIns="45720" anchor="t"/>
          <a:lstStyle>
            <a:lvl1pPr>
              <a:defRPr sz="1000">
                <a:solidFill>
                  <a:srgbClr val="A6A6A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39F50335-52FA-4E4F-BD77-D280FC3A4F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EF6A-97D1-419F-B7F4-0C098783868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629400"/>
            <a:ext cx="1930400" cy="228600"/>
          </a:xfr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fld id="{5A31FEA8-AE5F-4189-AE36-E85999F28929}" type="datetime1">
              <a:rPr lang="en-US"/>
              <a:pPr>
                <a:defRPr/>
              </a:pPr>
              <a:t>3/20/2023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73440-417C-43F7-904C-DCCA13051C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00400" y="6477000"/>
            <a:ext cx="5791200" cy="22860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>
                    <a:lumMod val="65000"/>
                  </a:srgbClr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78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30F6A-95F4-4FBB-B8EC-15C83C76E5EB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953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41DE98-89B7-4249-8D06-EA5990EEF6E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202348-4F48-42DC-B66E-E35CE67AD1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58400" y="118884"/>
            <a:ext cx="1964827" cy="5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01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0">
              <a:srgbClr val="4472C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F160-2E97-4CC8-8DCE-D4B3EC6B26A8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41DE98-89B7-4249-8D06-EA5990EEF6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DABFF4-D2EF-46D3-A6BF-0EAFDBB864E6}"/>
              </a:ext>
            </a:extLst>
          </p:cNvPr>
          <p:cNvSpPr/>
          <p:nvPr userDrawn="1"/>
        </p:nvSpPr>
        <p:spPr>
          <a:xfrm>
            <a:off x="2831183" y="1028727"/>
            <a:ext cx="9360816" cy="92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144477-1ACC-4CF5-BDE9-3E5CB7C17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58400" y="118884"/>
            <a:ext cx="1964827" cy="5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2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3D658-2220-4BC6-8040-C515BAE80C38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41DE98-89B7-4249-8D06-EA5990EEF6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D478F8-54F3-4AA4-8059-1194A138CBA2}"/>
              </a:ext>
            </a:extLst>
          </p:cNvPr>
          <p:cNvSpPr/>
          <p:nvPr userDrawn="1"/>
        </p:nvSpPr>
        <p:spPr>
          <a:xfrm>
            <a:off x="2831183" y="1028727"/>
            <a:ext cx="9360816" cy="92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8B3CC7-E02E-469B-91D9-09166E1F6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58400" y="118884"/>
            <a:ext cx="1964827" cy="5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18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6FD1F-3BED-4DE7-922A-37FC4765A12F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41DE98-89B7-4249-8D06-EA5990EEF6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92C0A0-2E6D-4DBC-83E9-FD34FB4E789C}"/>
              </a:ext>
            </a:extLst>
          </p:cNvPr>
          <p:cNvSpPr/>
          <p:nvPr userDrawn="1"/>
        </p:nvSpPr>
        <p:spPr>
          <a:xfrm>
            <a:off x="2831183" y="1028727"/>
            <a:ext cx="9360816" cy="92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D0CEB9-675F-4B82-95AF-E92FF4774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58400" y="118884"/>
            <a:ext cx="1964827" cy="5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45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F5A99-3E84-48FF-8562-53D490BDFD81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41DE98-89B7-4249-8D06-EA5990EEF6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8EBEA9-2F3E-4366-979A-073965EEE127}"/>
              </a:ext>
            </a:extLst>
          </p:cNvPr>
          <p:cNvSpPr/>
          <p:nvPr userDrawn="1"/>
        </p:nvSpPr>
        <p:spPr>
          <a:xfrm>
            <a:off x="2831183" y="1028727"/>
            <a:ext cx="9360816" cy="92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54F0CD-56F6-4685-B736-7CF5B8ED4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58400" y="118884"/>
            <a:ext cx="1964827" cy="5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6165" y="1021976"/>
            <a:ext cx="5556589" cy="5531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299200" y="1021976"/>
            <a:ext cx="5450541" cy="5531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88558" y="9525"/>
            <a:ext cx="8569841" cy="7381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D58A506-5F98-4D1B-A998-81D14C2F58BE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 vert="horz" wrap="square" lIns="91440" rIns="9144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820447CD-2AF9-4C9C-AC91-0107A88F559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3FE53E-0DBE-4833-92A1-4F6F4510192F}"/>
              </a:ext>
            </a:extLst>
          </p:cNvPr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30E9C69-9991-440E-8604-DB3F370756D6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105BFF9-8F1D-46D9-8BC8-2DB1841F2F17}"/>
              </a:ext>
            </a:extLst>
          </p:cNvPr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 lang="en-US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100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E2CE0-72C6-406D-B087-3CBA63B42D6A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41DE98-89B7-4249-8D06-EA5990EEF6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1D38F-AB54-4CCF-98C2-A610E6E46A6D}"/>
              </a:ext>
            </a:extLst>
          </p:cNvPr>
          <p:cNvSpPr/>
          <p:nvPr userDrawn="1"/>
        </p:nvSpPr>
        <p:spPr>
          <a:xfrm>
            <a:off x="2831183" y="1028727"/>
            <a:ext cx="9360816" cy="92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D0B49-6E97-4221-A2D9-6120142EC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58400" y="118884"/>
            <a:ext cx="1964827" cy="5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37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0478B-D383-4CA2-AF42-D2C6DAD13FCB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41DE98-89B7-4249-8D06-EA5990EEF6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86130-3D20-40EA-B17E-A09376757F05}"/>
              </a:ext>
            </a:extLst>
          </p:cNvPr>
          <p:cNvSpPr/>
          <p:nvPr userDrawn="1"/>
        </p:nvSpPr>
        <p:spPr>
          <a:xfrm>
            <a:off x="2831183" y="1028727"/>
            <a:ext cx="9360816" cy="92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457C6-2194-4494-8731-0D0E5E1B7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58400" y="118884"/>
            <a:ext cx="1964827" cy="5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FEDC7-706B-45E7-B43A-45E1679FFDFA}"/>
              </a:ext>
            </a:extLst>
          </p:cNvPr>
          <p:cNvSpPr/>
          <p:nvPr userDrawn="1"/>
        </p:nvSpPr>
        <p:spPr>
          <a:xfrm>
            <a:off x="2831183" y="1028727"/>
            <a:ext cx="9360816" cy="92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3FF34-5605-4A3A-9D25-4075926E0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58400" y="118884"/>
            <a:ext cx="1964827" cy="5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6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59D5-0257-574A-B6EF-A7015AA6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4B662-86C9-F446-980F-E1C63AF99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5F2CA-DBA9-3945-955D-B45A276F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920" y="6492875"/>
            <a:ext cx="1402080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98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193E-7458-9346-B0CB-CDAE3947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10" y="151028"/>
            <a:ext cx="10515600" cy="568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D92B2-9173-6445-B0A1-4DA0C7B9A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3A73C-608E-554F-AD0E-7ED075BC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664" y="6489065"/>
            <a:ext cx="1085335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17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31E1-8B32-C242-94F3-5D301F75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9AFA-2560-7F47-9ED2-D13507F04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7C8F-D897-C449-B11F-9844E593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492875"/>
            <a:ext cx="1097280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730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D58C-3855-264E-93C9-CB41B49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8" y="34721"/>
            <a:ext cx="10419605" cy="8602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17B2E-54EF-E242-8BD8-9CAD2D29A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1FFA8-EC25-0840-AF98-0B2911C2E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63B49-3942-434A-9D0E-18847E70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0880" y="6499225"/>
            <a:ext cx="1341120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49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7C4D-B96A-4746-A677-FA35AA44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E81AC-8D13-104B-830D-C5A139AA9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69FF-F4F7-9144-A13F-641567995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4E988-A24B-E148-9AB4-5C3233A2F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34B1-8942-AC49-8C08-80EDDFE1E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3D265-F3BE-2B4E-8886-0A042EE7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388" y="6492875"/>
            <a:ext cx="836612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5039-CAB5-434A-A31B-B6CE221B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8" y="34721"/>
            <a:ext cx="10419605" cy="8602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70A9E-689A-F04C-A030-241E4D8D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489065"/>
            <a:ext cx="1016000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06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B702-9549-1B41-A15F-85A6E85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7280" y="6492875"/>
            <a:ext cx="934720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F90C89-2017-415D-9A08-164AA115AD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5338"/>
            <a:ext cx="6129338" cy="236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Demo Status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A81A8-148F-4E14-9F74-82FE9BC524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860925"/>
            <a:ext cx="6129338" cy="236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New Issue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D3BFD-0A50-4F63-BC3E-34206BD4C4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29338" y="4860925"/>
            <a:ext cx="6054725" cy="236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Upcoming Major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00537-5B54-4CF4-A022-966D9A60A5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346075"/>
            <a:ext cx="2971800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en-US" sz="1000" dirty="0">
                <a:latin typeface="Calibri"/>
                <a:ea typeface="ＭＳ Ｐゴシック" charset="0"/>
                <a:cs typeface="ＭＳ Ｐゴシック" charset="0"/>
              </a:rPr>
              <a:t>Program Manager - John McDougal</a:t>
            </a:r>
          </a:p>
          <a:p>
            <a:pPr>
              <a:defRPr/>
            </a:pPr>
            <a:r>
              <a:rPr lang="en-US" sz="1000" dirty="0">
                <a:latin typeface="Calibri"/>
                <a:ea typeface="ＭＳ Ｐゴシック" charset="0"/>
                <a:cs typeface="ＭＳ Ｐゴシック" charset="0"/>
              </a:rPr>
              <a:t>Program Executive - Randy Lillard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16A7B035-3F51-4BD9-A337-0AF00C1DAC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29338" y="795338"/>
            <a:ext cx="6054725" cy="236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74320" tIns="18288" bIns="18288">
            <a:spAutoFit/>
          </a:bodyPr>
          <a:lstStyle>
            <a:defPPr>
              <a:defRPr lang="en-US"/>
            </a:defPPr>
            <a:lvl1pPr eaLnBrk="1" hangingPunct="1">
              <a:defRPr sz="1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300" dirty="0">
                <a:solidFill>
                  <a:srgbClr val="FFFFFF"/>
                </a:solidFill>
                <a:latin typeface="Calibri"/>
                <a:sym typeface="Gill Sans" pitchFamily="-84" charset="0"/>
              </a:rPr>
              <a:t>Past Week’s Accomplishments/Relevance</a:t>
            </a:r>
          </a:p>
        </p:txBody>
      </p: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EEC37E85-DBAE-43FC-AD1F-02D39E36E82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088063" y="760413"/>
            <a:ext cx="0" cy="5876925"/>
          </a:xfrm>
          <a:prstGeom prst="line">
            <a:avLst/>
          </a:prstGeom>
          <a:noFill/>
          <a:ln w="381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46B3F698-354E-4003-8E76-4BB70B14CFF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4856163"/>
            <a:ext cx="12192000" cy="0"/>
          </a:xfrm>
          <a:prstGeom prst="line">
            <a:avLst/>
          </a:prstGeom>
          <a:noFill/>
          <a:ln w="381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045534"/>
            <a:ext cx="5588000" cy="377232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19"/>
          </p:nvPr>
        </p:nvSpPr>
        <p:spPr>
          <a:xfrm>
            <a:off x="6386623" y="1045534"/>
            <a:ext cx="5588000" cy="377232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0"/>
          </p:nvPr>
        </p:nvSpPr>
        <p:spPr>
          <a:xfrm>
            <a:off x="203200" y="5107175"/>
            <a:ext cx="5588000" cy="1559442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1"/>
          </p:nvPr>
        </p:nvSpPr>
        <p:spPr>
          <a:xfrm>
            <a:off x="6386623" y="5107175"/>
            <a:ext cx="5588000" cy="1559442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88558" y="9525"/>
            <a:ext cx="8569841" cy="7381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E417443-3D51-4F16-AD70-F7E7088C4F7A}"/>
              </a:ext>
            </a:extLst>
          </p:cNvPr>
          <p:cNvSpPr>
            <a:spLocks noGrp="1" noChangeArrowheads="1"/>
          </p:cNvSpPr>
          <p:nvPr>
            <p:ph type="sldNum" sz="quarter" idx="22"/>
          </p:nvPr>
        </p:nvSpPr>
        <p:spPr/>
        <p:txBody>
          <a:bodyPr vert="horz" wrap="square" lIns="91440" rIns="9144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A8F8D700-F25C-483D-BD1E-515929F7F01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1ABC88F-56AD-4633-B85A-95D90F589ADC}"/>
              </a:ext>
            </a:extLst>
          </p:cNvPr>
          <p:cNvSpPr>
            <a:spLocks noGrp="1" noChangeArrowheads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9AF835D-DD11-493C-AC04-6E0588F5A65A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A7D3BA34-139F-4B18-A318-53376E035850}"/>
              </a:ext>
            </a:extLst>
          </p:cNvPr>
          <p:cNvSpPr>
            <a:spLocks noGrp="1" noChangeArrowheads="1"/>
          </p:cNvSpPr>
          <p:nvPr>
            <p:ph type="ftr" sz="quarter" idx="24"/>
          </p:nvPr>
        </p:nvSpPr>
        <p:spPr/>
        <p:txBody>
          <a:bodyPr/>
          <a:lstStyle>
            <a:lvl1pPr>
              <a:defRPr lang="en-US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90725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E7C7-4B33-214E-8973-66583A48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B19DC-9482-EA44-A2D3-BCB85678B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0FD34-1D60-2F41-AE87-1BF5EF1AD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D215-0F50-754F-87D9-6DD76947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8/16/18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80FF-9864-D447-BCA0-A661A61D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30757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NASA Internal Use ONLY - Preliminary Draft -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6C2E6-77AA-C34B-98B2-7A522724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221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9015-1796-B74C-AFA0-4A35C243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B97F9-CA4C-DC4F-93E8-378269D2D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6D2FE-EED9-374C-8C2D-B31DF8100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74E29-7009-CF44-9884-F9FDC458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8/16/18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A3E57-D86D-2243-A57C-2CD4E82C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30757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NASA Internal Use ONLY - Preliminary Draft -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33DCE-4BF2-BD49-A87F-556E6CCD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472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41D2-A4CF-5D4A-905F-B092F533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4721"/>
            <a:ext cx="10430894" cy="8602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E0C0-DB1B-BB44-A6E2-0F4E46771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4FC16-AC69-3E47-90FF-5F7C0A8AD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8/16/18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7CA6-01D7-A74E-A01D-7860B6D4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30757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NASA Internal Use ONLY - Preliminary Draft -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9ADA6-6492-484A-A7BF-9ECB69A1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819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6565E-853A-6D4A-A1ED-09947D1F4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BD6D8-53A5-674C-BB5B-2F639EC53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B2DE-C827-024C-B11E-9280DA3C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8/16/18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383B-9FD7-3648-A7CA-42537ACD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30757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NASA Internal Use ONLY - Preliminary Draft -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AB553-3E5A-1643-B671-788DCC9F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94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59D5-0257-574A-B6EF-A7015AA6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4B662-86C9-F446-980F-E1C63AF99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5F2CA-DBA9-3945-955D-B45A276F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920" y="6492875"/>
            <a:ext cx="1402080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6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193E-7458-9346-B0CB-CDAE3947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10" y="151028"/>
            <a:ext cx="10515600" cy="568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D92B2-9173-6445-B0A1-4DA0C7B9A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3A73C-608E-554F-AD0E-7ED075BC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664" y="6489065"/>
            <a:ext cx="1085335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681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31E1-8B32-C242-94F3-5D301F75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9AFA-2560-7F47-9ED2-D13507F04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7C8F-D897-C449-B11F-9844E593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492875"/>
            <a:ext cx="1097280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9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D58C-3855-264E-93C9-CB41B49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8" y="34721"/>
            <a:ext cx="10419605" cy="8602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17B2E-54EF-E242-8BD8-9CAD2D29A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1FFA8-EC25-0840-AF98-0B2911C2E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63B49-3942-434A-9D0E-18847E70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0880" y="6499225"/>
            <a:ext cx="1341120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51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7C4D-B96A-4746-A677-FA35AA44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E81AC-8D13-104B-830D-C5A139AA9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69FF-F4F7-9144-A13F-641567995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4E988-A24B-E148-9AB4-5C3233A2F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34B1-8942-AC49-8C08-80EDDFE1E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3D265-F3BE-2B4E-8886-0A042EE7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388" y="6492875"/>
            <a:ext cx="836612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018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5039-CAB5-434A-A31B-B6CE221B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8" y="34721"/>
            <a:ext cx="10419605" cy="8602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70A9E-689A-F04C-A030-241E4D8D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489065"/>
            <a:ext cx="1016000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6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Assessmen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D0C92B-269B-442C-AFAA-78097E24EBA2}"/>
              </a:ext>
            </a:extLst>
          </p:cNvPr>
          <p:cNvGraphicFramePr>
            <a:graphicFrameLocks noGrp="1"/>
          </p:cNvGraphicFramePr>
          <p:nvPr/>
        </p:nvGraphicFramePr>
        <p:xfrm>
          <a:off x="201613" y="6367463"/>
          <a:ext cx="1182687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2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0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88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</a:t>
                      </a: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ategory- Min issues, adequate margin (budget reserves, sched slack, tech margin)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or capability to complete within plan   Proj- any Y is not outside Proj reserves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Margin in cat is inadequate,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mitigation plan to recover    Proj- any 1 R or any Y threatens execution within plan budget/schedule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min margin avail,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proj not expected to meet commits w/out sig impact to other Cats   Proj- 1 or more Cat is red and proj unable to meet commits.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0C48B23-F11C-493D-8E7B-F740B17289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798638"/>
            <a:ext cx="6080125" cy="236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Technical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1BB52C1-C6E1-4072-B8CA-42128749C0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175125"/>
            <a:ext cx="6088063" cy="238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Cost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AAA3BF5-F883-42AF-B9D1-74D7FFE559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0" y="4175125"/>
            <a:ext cx="6096000" cy="238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Programmatic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08DBAF4-2D08-4493-AE7D-E5CDD41886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0" y="1800225"/>
            <a:ext cx="6096000" cy="236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74320" tIns="18288" bIns="18288">
            <a:spAutoFit/>
          </a:bodyPr>
          <a:lstStyle>
            <a:defPPr>
              <a:defRPr lang="en-US"/>
            </a:defPPr>
            <a:lvl1pPr eaLnBrk="1" hangingPunct="1">
              <a:defRPr sz="1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300" dirty="0">
                <a:solidFill>
                  <a:srgbClr val="FFFFFF"/>
                </a:solidFill>
                <a:latin typeface="Calibri"/>
                <a:sym typeface="Gill Sans" charset="0"/>
              </a:rPr>
              <a:t>Schedule</a:t>
            </a:r>
          </a:p>
        </p:txBody>
      </p: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39782767-B02A-430E-9CC1-0281D163484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088063" y="776288"/>
            <a:ext cx="0" cy="5548312"/>
          </a:xfrm>
          <a:prstGeom prst="line">
            <a:avLst/>
          </a:prstGeom>
          <a:noFill/>
          <a:ln w="254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D3D04D03-D642-4A26-AC82-E124C3EC1D4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4160838"/>
            <a:ext cx="12192000" cy="0"/>
          </a:xfrm>
          <a:prstGeom prst="line">
            <a:avLst/>
          </a:prstGeom>
          <a:noFill/>
          <a:ln w="254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A75BAC05-BB23-410A-AB41-4802B6AE2C7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90700"/>
            <a:ext cx="12192000" cy="0"/>
          </a:xfrm>
          <a:prstGeom prst="line">
            <a:avLst/>
          </a:prstGeom>
          <a:noFill/>
          <a:ln w="254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51B7382D-4204-4A17-A38C-2C1DC763EA5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302375"/>
            <a:ext cx="12192000" cy="0"/>
          </a:xfrm>
          <a:prstGeom prst="line">
            <a:avLst/>
          </a:prstGeom>
          <a:noFill/>
          <a:ln w="254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9">
            <a:extLst>
              <a:ext uri="{FF2B5EF4-FFF2-40B4-BE49-F238E27FC236}">
                <a16:creationId xmlns:a16="http://schemas.microsoft.com/office/drawing/2014/main" id="{1F80B03C-F6DF-4BE2-AF68-D2D02EFA30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725" y="930275"/>
            <a:ext cx="906463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Status: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04E1C420-280D-4194-997E-88872E7D19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10300" y="1111250"/>
            <a:ext cx="191452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Assessment Date: 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6D34FBA-62E8-48CE-895D-03661C9600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19825" y="1304925"/>
            <a:ext cx="1268413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New Issue: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2798A858-26FF-470D-B0F9-4DEA31BEA2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24588" y="919163"/>
            <a:ext cx="1912937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Mission Manager: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7"/>
          </p:nvPr>
        </p:nvSpPr>
        <p:spPr>
          <a:xfrm>
            <a:off x="174847" y="950015"/>
            <a:ext cx="5017512" cy="185791"/>
          </a:xfrm>
          <a:noFill/>
          <a:ln>
            <a:noFill/>
          </a:ln>
        </p:spPr>
        <p:txBody>
          <a:bodyPr tIns="0" bIns="0">
            <a:spAutoFit/>
          </a:bodyPr>
          <a:lstStyle>
            <a:lvl1pPr marL="0" indent="548640"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sz="half" idx="20"/>
          </p:nvPr>
        </p:nvSpPr>
        <p:spPr>
          <a:xfrm>
            <a:off x="203200" y="2093331"/>
            <a:ext cx="5588000" cy="1857931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half" idx="21"/>
          </p:nvPr>
        </p:nvSpPr>
        <p:spPr>
          <a:xfrm>
            <a:off x="6301559" y="2082698"/>
            <a:ext cx="5720320" cy="1857931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sz="half" idx="22"/>
          </p:nvPr>
        </p:nvSpPr>
        <p:spPr>
          <a:xfrm>
            <a:off x="203200" y="4455459"/>
            <a:ext cx="5588000" cy="178780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sz="half" idx="23"/>
          </p:nvPr>
        </p:nvSpPr>
        <p:spPr>
          <a:xfrm>
            <a:off x="6301559" y="4444826"/>
            <a:ext cx="5720320" cy="178780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1" name="Content Placeholder 16"/>
          <p:cNvSpPr>
            <a:spLocks noGrp="1"/>
          </p:cNvSpPr>
          <p:nvPr>
            <p:ph sz="quarter" idx="24"/>
          </p:nvPr>
        </p:nvSpPr>
        <p:spPr>
          <a:xfrm>
            <a:off x="6317085" y="1314781"/>
            <a:ext cx="5733143" cy="184666"/>
          </a:xfrm>
          <a:noFill/>
          <a:ln>
            <a:noFill/>
          </a:ln>
        </p:spPr>
        <p:txBody>
          <a:bodyPr tIns="0" bIns="0">
            <a:spAutoFit/>
          </a:bodyPr>
          <a:lstStyle>
            <a:lvl1pPr marL="0" indent="822960"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88558" y="9525"/>
            <a:ext cx="8569841" cy="7381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1649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B702-9549-1B41-A15F-85A6E85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7280" y="6492875"/>
            <a:ext cx="934720" cy="365125"/>
          </a:xfrm>
        </p:spPr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119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E7C7-4B33-214E-8973-66583A48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B19DC-9482-EA44-A2D3-BCB85678B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0FD34-1D60-2F41-AE87-1BF5EF1AD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D215-0F50-754F-87D9-6DD76947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80FF-9864-D447-BCA0-A661A61D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3075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6C2E6-77AA-C34B-98B2-7A522724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43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9015-1796-B74C-AFA0-4A35C243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B97F9-CA4C-DC4F-93E8-378269D2D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6D2FE-EED9-374C-8C2D-B31DF8100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74E29-7009-CF44-9884-F9FDC458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A3E57-D86D-2243-A57C-2CD4E82C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3075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33DCE-4BF2-BD49-A87F-556E6CCD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665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41D2-A4CF-5D4A-905F-B092F533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4721"/>
            <a:ext cx="10430894" cy="8602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E0C0-DB1B-BB44-A6E2-0F4E46771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4FC16-AC69-3E47-90FF-5F7C0A8AD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7CA6-01D7-A74E-A01D-7860B6D4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3075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9ADA6-6492-484A-A7BF-9ECB69A1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743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6565E-853A-6D4A-A1ED-09947D1F4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BD6D8-53A5-674C-BB5B-2F639EC53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B2DE-C827-024C-B11E-9280DA3C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383B-9FD7-3648-A7CA-42537ACD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3075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AB553-3E5A-1643-B671-788DCC9F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449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6088" y="1"/>
            <a:ext cx="10515600" cy="1025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Arial Bold White font – 20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776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99000">
              <a:schemeClr val="bg1"/>
            </a:gs>
            <a:gs pos="0">
              <a:schemeClr val="tx1"/>
            </a:gs>
            <a:gs pos="61000">
              <a:schemeClr val="accent5">
                <a:lumMod val="34000"/>
                <a:lumOff val="66000"/>
              </a:schemeClr>
            </a:gs>
            <a:gs pos="33000">
              <a:schemeClr val="accent5">
                <a:lumMod val="75000"/>
              </a:scheme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0F71058-ED14-4A19-8D14-BF98C2E42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7047" y="84238"/>
            <a:ext cx="7342632" cy="7432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502A6-432D-7141-A500-53508F040F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739" y="3321423"/>
            <a:ext cx="5519520" cy="101649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aseline="0">
                <a:solidFill>
                  <a:srgbClr val="92D050"/>
                </a:solidFill>
                <a:latin typeface="+mn-lt"/>
              </a:defRPr>
            </a:lvl1pPr>
          </a:lstStyle>
          <a:p>
            <a:r>
              <a:rPr lang="en-US" dirty="0"/>
              <a:t>Meeting/Report Title…</a:t>
            </a:r>
            <a:br>
              <a:rPr lang="en-US" dirty="0"/>
            </a:br>
            <a:r>
              <a:rPr lang="en-US" dirty="0"/>
              <a:t>Meeting Date…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62D619-03C0-F244-B768-ACD5E630762D}"/>
              </a:ext>
            </a:extLst>
          </p:cNvPr>
          <p:cNvSpPr txBox="1">
            <a:spLocks/>
          </p:cNvSpPr>
          <p:nvPr userDrawn="1"/>
        </p:nvSpPr>
        <p:spPr>
          <a:xfrm>
            <a:off x="372925" y="1777017"/>
            <a:ext cx="5723075" cy="1368287"/>
          </a:xfrm>
        </p:spPr>
        <p:txBody>
          <a:bodyPr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 Black" panose="020B0604020202020204" pitchFamily="34" charset="0"/>
              </a:rPr>
              <a:t>Overview of NASA’s Fission Surface 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 Black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 Black" panose="020B0604020202020204" pitchFamily="34" charset="0"/>
              </a:rPr>
              <a:t>Power (FSP) Project</a:t>
            </a:r>
            <a:endParaRPr lang="en-US" sz="28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29699AF3-DF0A-5C47-B6FB-86E769179B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2925" y="430405"/>
            <a:ext cx="31758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Aeronautics and Space Administration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E9CC65-042D-4D40-AA3B-CFFF3C0C1162}"/>
              </a:ext>
            </a:extLst>
          </p:cNvPr>
          <p:cNvCxnSpPr>
            <a:cxnSpLocks/>
          </p:cNvCxnSpPr>
          <p:nvPr userDrawn="1"/>
        </p:nvCxnSpPr>
        <p:spPr>
          <a:xfrm>
            <a:off x="457200" y="4350192"/>
            <a:ext cx="5322451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11393FB-585F-4BB2-AF11-38CDA911B8A3}"/>
              </a:ext>
            </a:extLst>
          </p:cNvPr>
          <p:cNvSpPr txBox="1">
            <a:spLocks/>
          </p:cNvSpPr>
          <p:nvPr userDrawn="1"/>
        </p:nvSpPr>
        <p:spPr>
          <a:xfrm>
            <a:off x="11687891" y="6496623"/>
            <a:ext cx="49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72F10C-A80B-004A-9A26-83E9926785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B5623C-DFE2-4093-8B0F-FC8D949772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9066" y="64676"/>
            <a:ext cx="988304" cy="791855"/>
          </a:xfrm>
          <a:prstGeom prst="rect">
            <a:avLst/>
          </a:prstGeom>
        </p:spPr>
      </p:pic>
      <p:sp>
        <p:nvSpPr>
          <p:cNvPr id="14" name="Text Box 16">
            <a:extLst>
              <a:ext uri="{FF2B5EF4-FFF2-40B4-BE49-F238E27FC236}">
                <a16:creationId xmlns:a16="http://schemas.microsoft.com/office/drawing/2014/main" id="{897494F3-DD65-4095-B3EA-A638C1F827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378" y="6574616"/>
            <a:ext cx="1351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www.nasa.gov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E7551E1B-C448-4C8B-AD8E-DB17637DD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3" y="4511675"/>
            <a:ext cx="5408612" cy="3651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Enter Presenter’s Name…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5E4895DD-60B7-4A29-A2F7-CFCE72BC77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039" y="4787472"/>
            <a:ext cx="5408612" cy="6608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Enter Presenter’s Title…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Enter Center Name…</a:t>
            </a:r>
          </a:p>
        </p:txBody>
      </p:sp>
    </p:spTree>
    <p:extLst>
      <p:ext uri="{BB962C8B-B14F-4D97-AF65-F5344CB8AC3E}">
        <p14:creationId xmlns:p14="http://schemas.microsoft.com/office/powerpoint/2010/main" val="34223936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accent5">
                <a:lumMod val="75000"/>
              </a:schemeClr>
            </a:gs>
            <a:gs pos="7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8FC-44BA-8149-BA4B-68FF0675F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378" y="175014"/>
            <a:ext cx="10292622" cy="51068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enter title…</a:t>
            </a:r>
            <a:r>
              <a:rPr lang="en-US" dirty="0" err="1"/>
              <a:t>GRDgjy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5278A-BDE3-E248-AC6E-C875CDBC9A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580" y="866358"/>
            <a:ext cx="11480392" cy="1286254"/>
          </a:xfrm>
          <a:prstGeom prst="rect">
            <a:avLst/>
          </a:prstGeom>
        </p:spPr>
        <p:txBody>
          <a:bodyPr/>
          <a:lstStyle>
            <a:lvl1pPr marL="347472" indent="-347472">
              <a:spcBef>
                <a:spcPts val="500"/>
              </a:spcBef>
              <a:buFont typeface="Wingdings" panose="05000000000000000000" pitchFamily="2" charset="2"/>
              <a:buChar char="q"/>
              <a:defRPr sz="2000" b="1" baseline="0">
                <a:latin typeface="+mn-lt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 baseline="0">
                <a:latin typeface="+mn-lt"/>
              </a:defRPr>
            </a:lvl2pPr>
            <a:lvl3pPr>
              <a:defRPr sz="1600" baseline="0">
                <a:latin typeface="+mn-lt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500" baseline="0">
                <a:latin typeface="+mn-lt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400" baseline="0"/>
            </a:lvl5pPr>
          </a:lstStyle>
          <a:p>
            <a:pPr lvl="0"/>
            <a:r>
              <a:rPr lang="en-US" dirty="0"/>
              <a:t>Click to enter text – First level…</a:t>
            </a:r>
          </a:p>
          <a:p>
            <a:pPr lvl="1"/>
            <a:r>
              <a:rPr lang="en-US" dirty="0"/>
              <a:t>Second level…</a:t>
            </a:r>
          </a:p>
          <a:p>
            <a:pPr lvl="2"/>
            <a:r>
              <a:rPr lang="en-US" dirty="0"/>
              <a:t>Third level…</a:t>
            </a:r>
          </a:p>
          <a:p>
            <a:pPr lvl="3"/>
            <a:r>
              <a:rPr lang="en-US" dirty="0"/>
              <a:t>Fourth level…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11AE9C80-6E0D-E745-8E40-8C5AA9F13D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378" y="6574616"/>
            <a:ext cx="1351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www.nasa.gov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7C9552-E3E0-44DB-A349-79418AE344C7}"/>
              </a:ext>
            </a:extLst>
          </p:cNvPr>
          <p:cNvSpPr/>
          <p:nvPr userDrawn="1"/>
        </p:nvSpPr>
        <p:spPr>
          <a:xfrm>
            <a:off x="375378" y="640040"/>
            <a:ext cx="10292622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5DB0F2B-50EC-4943-AD22-2ACFA51B1B10}"/>
              </a:ext>
            </a:extLst>
          </p:cNvPr>
          <p:cNvSpPr txBox="1">
            <a:spLocks/>
          </p:cNvSpPr>
          <p:nvPr userDrawn="1"/>
        </p:nvSpPr>
        <p:spPr>
          <a:xfrm>
            <a:off x="11694976" y="6493900"/>
            <a:ext cx="49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72F10C-A80B-004A-9A26-83E9926785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1132F-A2C3-4A43-AB75-533A4621DA79}"/>
              </a:ext>
            </a:extLst>
          </p:cNvPr>
          <p:cNvSpPr txBox="1"/>
          <p:nvPr userDrawn="1"/>
        </p:nvSpPr>
        <p:spPr>
          <a:xfrm>
            <a:off x="11244490" y="465325"/>
            <a:ext cx="837481" cy="134703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sz="200" b="1" dirty="0">
                <a:solidFill>
                  <a:schemeClr val="bg1"/>
                </a:solidFill>
              </a:rPr>
              <a:t>FISSION SURFACE POWER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B2D8B8-91BC-4B12-8ADA-E7641C2D5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7280" y="34057"/>
            <a:ext cx="837481" cy="8374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12266A-F676-4177-A5C8-1AE376D0A77D}"/>
              </a:ext>
            </a:extLst>
          </p:cNvPr>
          <p:cNvSpPr txBox="1"/>
          <p:nvPr userDrawn="1"/>
        </p:nvSpPr>
        <p:spPr>
          <a:xfrm>
            <a:off x="4737602" y="1506"/>
            <a:ext cx="2720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CUI//SP-BUDG//DL ONLY/FEDCON</a:t>
            </a:r>
          </a:p>
        </p:txBody>
      </p:sp>
    </p:spTree>
    <p:extLst>
      <p:ext uri="{BB962C8B-B14F-4D97-AF65-F5344CB8AC3E}">
        <p14:creationId xmlns:p14="http://schemas.microsoft.com/office/powerpoint/2010/main" val="2349840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chemeClr val="accent5">
                <a:lumMod val="75000"/>
              </a:schemeClr>
            </a:gs>
            <a:gs pos="7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>
            <a:extLst>
              <a:ext uri="{FF2B5EF4-FFF2-40B4-BE49-F238E27FC236}">
                <a16:creationId xmlns:a16="http://schemas.microsoft.com/office/drawing/2014/main" id="{8AD2D4E8-CA79-4DBF-AA5A-FF4F62882A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378" y="6574616"/>
            <a:ext cx="1351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www.nasa.gov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25DF5B4-7444-40CD-887E-2C8B1EF1C47F}"/>
              </a:ext>
            </a:extLst>
          </p:cNvPr>
          <p:cNvSpPr txBox="1">
            <a:spLocks/>
          </p:cNvSpPr>
          <p:nvPr userDrawn="1"/>
        </p:nvSpPr>
        <p:spPr>
          <a:xfrm>
            <a:off x="11694976" y="6493900"/>
            <a:ext cx="49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72F10C-A80B-004A-9A26-83E9926785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4BF90-9CEC-4C4A-A725-50D3D17D48AA}"/>
              </a:ext>
            </a:extLst>
          </p:cNvPr>
          <p:cNvSpPr txBox="1"/>
          <p:nvPr userDrawn="1"/>
        </p:nvSpPr>
        <p:spPr>
          <a:xfrm>
            <a:off x="11191580" y="438552"/>
            <a:ext cx="881747" cy="18466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" dirty="0">
                <a:solidFill>
                  <a:schemeClr val="bg1"/>
                </a:solidFill>
              </a:rPr>
              <a:t>FISSION SURFACE POWER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306F3E-ABB3-41FC-A04A-4385C3064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378" y="175014"/>
            <a:ext cx="10292622" cy="51068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enter title…</a:t>
            </a:r>
            <a:r>
              <a:rPr lang="en-US" dirty="0" err="1"/>
              <a:t>GRDgjy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30A4A6-2CFE-42A2-B23F-CC02209806DC}"/>
              </a:ext>
            </a:extLst>
          </p:cNvPr>
          <p:cNvSpPr/>
          <p:nvPr userDrawn="1"/>
        </p:nvSpPr>
        <p:spPr>
          <a:xfrm>
            <a:off x="375378" y="640040"/>
            <a:ext cx="10292622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5F0C5F-A06C-43E2-A546-AAED89C7A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7280" y="34057"/>
            <a:ext cx="837481" cy="837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182272-467B-44AB-A2A4-EC1FB9809A64}"/>
              </a:ext>
            </a:extLst>
          </p:cNvPr>
          <p:cNvSpPr txBox="1"/>
          <p:nvPr userDrawn="1"/>
        </p:nvSpPr>
        <p:spPr>
          <a:xfrm>
            <a:off x="4737602" y="1506"/>
            <a:ext cx="2720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CUI//SP-BUDG//DL ONLY/FEDCON</a:t>
            </a:r>
          </a:p>
        </p:txBody>
      </p:sp>
    </p:spTree>
    <p:extLst>
      <p:ext uri="{BB962C8B-B14F-4D97-AF65-F5344CB8AC3E}">
        <p14:creationId xmlns:p14="http://schemas.microsoft.com/office/powerpoint/2010/main" val="2511904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radient blank">
    <p:bg>
      <p:bgPr>
        <a:gradFill>
          <a:gsLst>
            <a:gs pos="0">
              <a:schemeClr val="accent5">
                <a:lumMod val="75000"/>
              </a:schemeClr>
            </a:gs>
            <a:gs pos="7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6">
            <a:extLst>
              <a:ext uri="{FF2B5EF4-FFF2-40B4-BE49-F238E27FC236}">
                <a16:creationId xmlns:a16="http://schemas.microsoft.com/office/drawing/2014/main" id="{E03BBB8D-AEB0-4ACC-9FA4-939C2BA072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378" y="6574616"/>
            <a:ext cx="1351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www.nasa.gov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D7C6F00-429D-446B-8C5C-511C71831CFA}"/>
              </a:ext>
            </a:extLst>
          </p:cNvPr>
          <p:cNvSpPr txBox="1">
            <a:spLocks/>
          </p:cNvSpPr>
          <p:nvPr userDrawn="1"/>
        </p:nvSpPr>
        <p:spPr>
          <a:xfrm>
            <a:off x="11694976" y="6493900"/>
            <a:ext cx="49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72F10C-A80B-004A-9A26-83E9926785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C891A-B897-4EAB-B7A8-BE76E21B2507}"/>
              </a:ext>
            </a:extLst>
          </p:cNvPr>
          <p:cNvSpPr txBox="1"/>
          <p:nvPr userDrawn="1"/>
        </p:nvSpPr>
        <p:spPr>
          <a:xfrm>
            <a:off x="11191580" y="438552"/>
            <a:ext cx="881747" cy="18466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" dirty="0">
                <a:solidFill>
                  <a:schemeClr val="bg1"/>
                </a:solidFill>
              </a:rPr>
              <a:t>FISSION SURFACE POWER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A1EA3-4EB0-41F7-BC7A-15BCCE1A4F43}"/>
              </a:ext>
            </a:extLst>
          </p:cNvPr>
          <p:cNvSpPr txBox="1"/>
          <p:nvPr userDrawn="1"/>
        </p:nvSpPr>
        <p:spPr>
          <a:xfrm>
            <a:off x="11244490" y="484373"/>
            <a:ext cx="837481" cy="13470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" b="1" dirty="0">
                <a:solidFill>
                  <a:schemeClr val="bg1"/>
                </a:solidFill>
              </a:rPr>
              <a:t>FISSION SURFACE POWER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24D1B-D6FC-4E24-B135-DBF6FFA31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7280" y="34057"/>
            <a:ext cx="837481" cy="8374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B580E3-1F1D-4D98-A34C-DA9C28EB8944}"/>
              </a:ext>
            </a:extLst>
          </p:cNvPr>
          <p:cNvSpPr txBox="1"/>
          <p:nvPr userDrawn="1"/>
        </p:nvSpPr>
        <p:spPr>
          <a:xfrm>
            <a:off x="4737602" y="1506"/>
            <a:ext cx="2720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CUI//SP-BUDG//DL ONLY/FEDCON</a:t>
            </a:r>
          </a:p>
        </p:txBody>
      </p:sp>
    </p:spTree>
    <p:extLst>
      <p:ext uri="{BB962C8B-B14F-4D97-AF65-F5344CB8AC3E}">
        <p14:creationId xmlns:p14="http://schemas.microsoft.com/office/powerpoint/2010/main" val="70575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nthly Assessmen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5733C1-E8AD-4407-AC14-07C8BA75E7FA}"/>
              </a:ext>
            </a:extLst>
          </p:cNvPr>
          <p:cNvGraphicFramePr>
            <a:graphicFrameLocks noGrp="1"/>
          </p:cNvGraphicFramePr>
          <p:nvPr/>
        </p:nvGraphicFramePr>
        <p:xfrm>
          <a:off x="201613" y="6367463"/>
          <a:ext cx="1182687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2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0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88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</a:t>
                      </a: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ategory- Min issues, adequate margin (budget reserves, sched slack, tech margin)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or capability to complete within plan   Proj- any Y is not outside Proj reserves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Margin in cat is inadequate,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mitigation plan to recover    Proj- any 1 R or any Y threatens execution within plan budget/schedule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min margin avail,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proj not expected to meet commits w/out sig impact to other Cats   Proj- 1 or more Cat is red and proj unable to meet commits.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0964" marR="60964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3485A0C-47F4-4462-978D-54A4058BD4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9550" y="1798638"/>
            <a:ext cx="5592763" cy="236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Technical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E52B4E3-48D2-4129-91FD-5A42E5808E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138" y="4175125"/>
            <a:ext cx="5599112" cy="238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Cost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CE80C67-D747-48DC-A2BB-5398EEBFD1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19838" y="4175125"/>
            <a:ext cx="5535612" cy="239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Programmatic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675EB869-C16A-453F-AA69-C8038D2607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19838" y="1800225"/>
            <a:ext cx="5535612" cy="238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74320" tIns="18288" bIns="18288">
            <a:spAutoFit/>
          </a:bodyPr>
          <a:lstStyle>
            <a:defPPr>
              <a:defRPr lang="en-US"/>
            </a:defPPr>
            <a:lvl1pPr eaLnBrk="1" hangingPunct="1">
              <a:defRPr sz="1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300" dirty="0">
                <a:solidFill>
                  <a:srgbClr val="FFFFFF"/>
                </a:solidFill>
                <a:latin typeface="Calibri"/>
                <a:sym typeface="Gill Sans" charset="0"/>
              </a:rPr>
              <a:t>Schedule</a:t>
            </a:r>
          </a:p>
        </p:txBody>
      </p: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8C400FBD-CC07-4B24-9B15-A0E2C4AA295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302375"/>
            <a:ext cx="12192000" cy="0"/>
          </a:xfrm>
          <a:prstGeom prst="line">
            <a:avLst/>
          </a:prstGeom>
          <a:noFill/>
          <a:ln w="254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9">
            <a:extLst>
              <a:ext uri="{FF2B5EF4-FFF2-40B4-BE49-F238E27FC236}">
                <a16:creationId xmlns:a16="http://schemas.microsoft.com/office/drawing/2014/main" id="{54081236-EA77-41F1-8C1F-4835F597A1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575" y="930275"/>
            <a:ext cx="906463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Status: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1B316BDC-E7D6-4670-9B29-E8DB387EE9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10300" y="1111250"/>
            <a:ext cx="191452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Assessment Date: 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0084BA11-18A6-4F61-ABD4-A980D94E69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19825" y="1304925"/>
            <a:ext cx="1268413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New Issue: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7CD01F29-28F7-45AE-BA99-8D32B97ED8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24588" y="919163"/>
            <a:ext cx="1912937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Mission Manager: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7"/>
          </p:nvPr>
        </p:nvSpPr>
        <p:spPr>
          <a:xfrm>
            <a:off x="1037020" y="950014"/>
            <a:ext cx="4764691" cy="184666"/>
          </a:xfrm>
          <a:noFill/>
          <a:ln>
            <a:noFill/>
          </a:ln>
        </p:spPr>
        <p:txBody>
          <a:bodyPr tIns="0" bIns="0">
            <a:spAutoFit/>
          </a:bodyPr>
          <a:lstStyle>
            <a:lvl1pPr marL="0" indent="548640"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sz="half" idx="20"/>
          </p:nvPr>
        </p:nvSpPr>
        <p:spPr>
          <a:xfrm>
            <a:off x="203200" y="2093331"/>
            <a:ext cx="5588000" cy="1857931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half" idx="21"/>
          </p:nvPr>
        </p:nvSpPr>
        <p:spPr>
          <a:xfrm>
            <a:off x="6301560" y="2082698"/>
            <a:ext cx="5582137" cy="1857931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sz="half" idx="22"/>
          </p:nvPr>
        </p:nvSpPr>
        <p:spPr>
          <a:xfrm>
            <a:off x="203200" y="4455459"/>
            <a:ext cx="5588000" cy="178780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sz="half" idx="23"/>
          </p:nvPr>
        </p:nvSpPr>
        <p:spPr>
          <a:xfrm>
            <a:off x="6301560" y="4444826"/>
            <a:ext cx="5582137" cy="178780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1" name="Content Placeholder 16"/>
          <p:cNvSpPr>
            <a:spLocks noGrp="1"/>
          </p:cNvSpPr>
          <p:nvPr>
            <p:ph sz="quarter" idx="24"/>
          </p:nvPr>
        </p:nvSpPr>
        <p:spPr>
          <a:xfrm>
            <a:off x="6317085" y="1314781"/>
            <a:ext cx="5733143" cy="184666"/>
          </a:xfrm>
          <a:noFill/>
          <a:ln>
            <a:noFill/>
          </a:ln>
        </p:spPr>
        <p:txBody>
          <a:bodyPr tIns="0" bIns="0">
            <a:spAutoFit/>
          </a:bodyPr>
          <a:lstStyle>
            <a:lvl1pPr marL="0" indent="822960"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88558" y="9525"/>
            <a:ext cx="8569841" cy="7381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3691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F205A8-AEA0-430D-A9E1-82B687EB5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7280" y="34057"/>
            <a:ext cx="837481" cy="8374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701FF2-CEC2-4B1B-8D6D-3E4FC42B28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378" y="175014"/>
            <a:ext cx="10292622" cy="51068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enter title…</a:t>
            </a:r>
            <a:r>
              <a:rPr lang="en-US" dirty="0" err="1"/>
              <a:t>GRDgjy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C14BC-763D-44F5-8A9C-17365F84B25B}"/>
              </a:ext>
            </a:extLst>
          </p:cNvPr>
          <p:cNvSpPr/>
          <p:nvPr userDrawn="1"/>
        </p:nvSpPr>
        <p:spPr>
          <a:xfrm>
            <a:off x="375378" y="640040"/>
            <a:ext cx="10292622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2999FF-69A4-4B63-BA8C-10B3B0151623}"/>
              </a:ext>
            </a:extLst>
          </p:cNvPr>
          <p:cNvSpPr txBox="1">
            <a:spLocks/>
          </p:cNvSpPr>
          <p:nvPr userDrawn="1"/>
        </p:nvSpPr>
        <p:spPr>
          <a:xfrm>
            <a:off x="11694976" y="6493900"/>
            <a:ext cx="49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72F10C-A80B-004A-9A26-83E9926785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5BDFEDB3-C74E-4C2E-805F-64E5F935EC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378" y="6574616"/>
            <a:ext cx="1351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www.nasa.gov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CEFA9-789D-4CD8-B29A-58ED4426CEE3}"/>
              </a:ext>
            </a:extLst>
          </p:cNvPr>
          <p:cNvSpPr txBox="1"/>
          <p:nvPr userDrawn="1"/>
        </p:nvSpPr>
        <p:spPr>
          <a:xfrm>
            <a:off x="4737602" y="1506"/>
            <a:ext cx="2720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CUI//SP-BUDG//DL ONLY/FEDCON</a:t>
            </a:r>
          </a:p>
        </p:txBody>
      </p:sp>
    </p:spTree>
    <p:extLst>
      <p:ext uri="{BB962C8B-B14F-4D97-AF65-F5344CB8AC3E}">
        <p14:creationId xmlns:p14="http://schemas.microsoft.com/office/powerpoint/2010/main" val="33853393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F205A8-AEA0-430D-A9E1-82B687EB5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7280" y="34057"/>
            <a:ext cx="837481" cy="83748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A618BD-7E9D-437F-ADDB-7AE25AB26887}"/>
              </a:ext>
            </a:extLst>
          </p:cNvPr>
          <p:cNvSpPr txBox="1">
            <a:spLocks/>
          </p:cNvSpPr>
          <p:nvPr userDrawn="1"/>
        </p:nvSpPr>
        <p:spPr>
          <a:xfrm>
            <a:off x="11694976" y="6493900"/>
            <a:ext cx="49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72F10C-A80B-004A-9A26-83E9926785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AEA17EB6-6496-48AE-A74F-C728F29CB5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378" y="6574616"/>
            <a:ext cx="1351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www.nasa.gov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84AD8-B9DA-4771-9807-C5ED1FCDBCE1}"/>
              </a:ext>
            </a:extLst>
          </p:cNvPr>
          <p:cNvSpPr txBox="1"/>
          <p:nvPr userDrawn="1"/>
        </p:nvSpPr>
        <p:spPr>
          <a:xfrm>
            <a:off x="4737602" y="1506"/>
            <a:ext cx="2720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CUI//SP-BUDG//DL ONLY/FEDCON</a:t>
            </a:r>
          </a:p>
        </p:txBody>
      </p:sp>
    </p:spTree>
    <p:extLst>
      <p:ext uri="{BB962C8B-B14F-4D97-AF65-F5344CB8AC3E}">
        <p14:creationId xmlns:p14="http://schemas.microsoft.com/office/powerpoint/2010/main" val="2747269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0B4951-E506-44A5-9CCC-25E90643D19C}"/>
              </a:ext>
            </a:extLst>
          </p:cNvPr>
          <p:cNvSpPr txBox="1"/>
          <p:nvPr userDrawn="1"/>
        </p:nvSpPr>
        <p:spPr>
          <a:xfrm>
            <a:off x="4737602" y="1506"/>
            <a:ext cx="2720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CUI//SP-BUDG//DL ONLY/FEDCON</a:t>
            </a:r>
          </a:p>
        </p:txBody>
      </p:sp>
    </p:spTree>
    <p:extLst>
      <p:ext uri="{BB962C8B-B14F-4D97-AF65-F5344CB8AC3E}">
        <p14:creationId xmlns:p14="http://schemas.microsoft.com/office/powerpoint/2010/main" val="35922371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9806A57-EC04-E04C-BF90-CC4DF5298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1371600"/>
            <a:ext cx="5029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234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DF1D68-1A54-45C8-B0C0-377F764824DE}"/>
              </a:ext>
            </a:extLst>
          </p:cNvPr>
          <p:cNvSpPr/>
          <p:nvPr/>
        </p:nvSpPr>
        <p:spPr>
          <a:xfrm>
            <a:off x="0" y="-918"/>
            <a:ext cx="12192000" cy="6858000"/>
          </a:xfrm>
          <a:prstGeom prst="rect">
            <a:avLst/>
          </a:prstGeom>
          <a:solidFill>
            <a:srgbClr val="3E3E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87671F-1E1B-4F1D-9813-B1B04A8A87DE}"/>
              </a:ext>
            </a:extLst>
          </p:cNvPr>
          <p:cNvSpPr/>
          <p:nvPr/>
        </p:nvSpPr>
        <p:spPr>
          <a:xfrm>
            <a:off x="0" y="918"/>
            <a:ext cx="12192000" cy="1281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2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15B702-17E6-4A84-8FA9-A3CBFA32C35E}"/>
              </a:ext>
            </a:extLst>
          </p:cNvPr>
          <p:cNvSpPr/>
          <p:nvPr/>
        </p:nvSpPr>
        <p:spPr>
          <a:xfrm rot="10800000">
            <a:off x="0" y="5567588"/>
            <a:ext cx="12192000" cy="13151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2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383"/>
            <a:ext cx="124791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5384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3200" y="914400"/>
            <a:ext cx="57912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299200" y="914400"/>
            <a:ext cx="5689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1D410764-D0E5-421A-814D-266D4BCCE4CD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 vert="horz" wrap="square" lIns="91440" rIns="9144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61AD7B2C-D07D-479D-B8B6-8D03C11A7CA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17E767-5929-4BB4-80CA-EA07FF3DEEFB}"/>
              </a:ext>
            </a:extLst>
          </p:cNvPr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08A96FC-EF3B-40EB-B770-DB13E18259DB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FE9C19D-0850-4248-87C5-405395F7C0A4}"/>
              </a:ext>
            </a:extLst>
          </p:cNvPr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 lang="en-US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625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:a16="http://schemas.microsoft.com/office/drawing/2014/main" id="{4EA71D2E-2B20-4618-A029-F182479DC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914400"/>
            <a:ext cx="11785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1029" name="Straight Connector 7">
            <a:extLst>
              <a:ext uri="{FF2B5EF4-FFF2-40B4-BE49-F238E27FC236}">
                <a16:creationId xmlns:a16="http://schemas.microsoft.com/office/drawing/2014/main" id="{A09A68C4-162C-49A1-8394-B762BF6CC4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777875"/>
            <a:ext cx="12192000" cy="0"/>
          </a:xfrm>
          <a:prstGeom prst="line">
            <a:avLst/>
          </a:prstGeom>
          <a:noFill/>
          <a:ln w="38100">
            <a:solidFill>
              <a:srgbClr val="004080"/>
            </a:solidFill>
            <a:round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52" name="Rectangle 4">
            <a:extLst>
              <a:ext uri="{FF2B5EF4-FFF2-40B4-BE49-F238E27FC236}">
                <a16:creationId xmlns:a16="http://schemas.microsoft.com/office/drawing/2014/main" id="{B1F10703-A11F-4DB5-8BC9-A6986C9CC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9075" y="9525"/>
            <a:ext cx="8569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75956CC-4FE3-44C0-8974-95F73EA781ED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1684000" y="6719888"/>
            <a:ext cx="508000" cy="138112"/>
          </a:xfrm>
          <a:prstGeom prst="rect">
            <a:avLst/>
          </a:prstGeom>
        </p:spPr>
        <p:txBody>
          <a:bodyPr tIns="0" bIns="0" anchor="ctr" anchorCtr="0"/>
          <a:lstStyle>
            <a:lvl1pPr algn="r" eaLnBrk="1" hangingPunct="1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-106" charset="-128"/>
                <a:cs typeface="ＭＳ Ｐゴシック"/>
                <a:sym typeface="Gill Sans" pitchFamily="-8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1F646C-BD73-416D-AE05-A668B0295B2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3D7F">
                <a:tint val="45000"/>
                <a:satMod val="400000"/>
              </a:srgbClr>
            </a:duotone>
            <a:lum bright="-30000" contrast="10000"/>
          </a:blip>
          <a:stretch>
            <a:fillRect/>
          </a:stretch>
        </p:blipFill>
        <p:spPr>
          <a:xfrm>
            <a:off x="10117468" y="217968"/>
            <a:ext cx="1828800" cy="3452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5" name="Picture 1">
            <a:extLst>
              <a:ext uri="{FF2B5EF4-FFF2-40B4-BE49-F238E27FC236}">
                <a16:creationId xmlns:a16="http://schemas.microsoft.com/office/drawing/2014/main" id="{910833DD-09D7-41F9-BF19-28CA1115B9A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93663"/>
            <a:ext cx="1000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8C513C6-38FC-442C-A339-252C594FF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719888"/>
            <a:ext cx="1930400" cy="138112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C618AE-46F3-469A-AC10-2805FB8F91A7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DC4D0E-A36D-46FB-9F00-E765F67E5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1500" y="6719888"/>
            <a:ext cx="5986463" cy="138112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  <p:sldLayoutId id="2147484885" r:id="rId12"/>
    <p:sldLayoutId id="2147484886" r:id="rId13"/>
    <p:sldLayoutId id="2147484887" r:id="rId14"/>
    <p:sldLayoutId id="2147484888" r:id="rId15"/>
    <p:sldLayoutId id="214748488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5FA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5FA3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5FA3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5FA3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5FA3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1276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087438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9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7" r:id="rId1"/>
    <p:sldLayoutId id="2147484968" r:id="rId2"/>
    <p:sldLayoutId id="2147484969" r:id="rId3"/>
    <p:sldLayoutId id="2147484970" r:id="rId4"/>
    <p:sldLayoutId id="2147484971" r:id="rId5"/>
    <p:sldLayoutId id="2147484972" r:id="rId6"/>
    <p:sldLayoutId id="2147484973" r:id="rId7"/>
    <p:sldLayoutId id="2147484974" r:id="rId8"/>
    <p:sldLayoutId id="21474849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7FAFD"/>
            </a:gs>
            <a:gs pos="100000">
              <a:srgbClr val="4472C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6">
            <a:extLst>
              <a:ext uri="{FF2B5EF4-FFF2-40B4-BE49-F238E27FC236}">
                <a16:creationId xmlns:a16="http://schemas.microsoft.com/office/drawing/2014/main" id="{63EC93B7-9E1D-451F-A5FC-FF64E55A63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7538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D13AB5-E64A-4B83-A326-CDBB8C6D668C}"/>
              </a:ext>
            </a:extLst>
          </p:cNvPr>
          <p:cNvCxnSpPr>
            <a:cxnSpLocks/>
          </p:cNvCxnSpPr>
          <p:nvPr userDrawn="1"/>
        </p:nvCxnSpPr>
        <p:spPr>
          <a:xfrm>
            <a:off x="307975" y="4705350"/>
            <a:ext cx="0" cy="20462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E86323-6689-497B-9416-DDA8C918C209}"/>
              </a:ext>
            </a:extLst>
          </p:cNvPr>
          <p:cNvCxnSpPr/>
          <p:nvPr userDrawn="1"/>
        </p:nvCxnSpPr>
        <p:spPr>
          <a:xfrm>
            <a:off x="82550" y="6567488"/>
            <a:ext cx="2816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684A906-77AD-4432-8706-9E2565FD5260}"/>
              </a:ext>
            </a:extLst>
          </p:cNvPr>
          <p:cNvSpPr/>
          <p:nvPr userDrawn="1"/>
        </p:nvSpPr>
        <p:spPr>
          <a:xfrm>
            <a:off x="2830513" y="814388"/>
            <a:ext cx="9361487" cy="920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78" name="Picture 10">
            <a:extLst>
              <a:ext uri="{FF2B5EF4-FFF2-40B4-BE49-F238E27FC236}">
                <a16:creationId xmlns:a16="http://schemas.microsoft.com/office/drawing/2014/main" id="{468C60CD-F637-4E0A-B33B-E6339E03380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19063"/>
            <a:ext cx="1965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1">
            <a:extLst>
              <a:ext uri="{FF2B5EF4-FFF2-40B4-BE49-F238E27FC236}">
                <a16:creationId xmlns:a16="http://schemas.microsoft.com/office/drawing/2014/main" id="{F92D2DE0-8A7F-407E-A5EE-B7577EDC3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68800" y="6430963"/>
            <a:ext cx="4241800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900" i="1" dirty="0">
                <a:solidFill>
                  <a:srgbClr val="808080"/>
                </a:solidFill>
              </a:rPr>
              <a:t>Internal Government Use Only – NASA Pre-decisional</a:t>
            </a:r>
          </a:p>
        </p:txBody>
      </p:sp>
      <p:sp>
        <p:nvSpPr>
          <p:cNvPr id="3080" name="Title Placeholder 12">
            <a:extLst>
              <a:ext uri="{FF2B5EF4-FFF2-40B4-BE49-F238E27FC236}">
                <a16:creationId xmlns:a16="http://schemas.microsoft.com/office/drawing/2014/main" id="{FA831101-F602-4A07-9C3E-F7E13D545F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7538" y="850900"/>
            <a:ext cx="10515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76B9085-E8C6-4B69-A183-F130E7A58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FB842E4-E793-46F0-BC1D-3BD6591B9E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72E45D58-794E-464E-9C1B-7F33DA857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876300"/>
            <a:ext cx="11785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08E6356-BACE-487C-BC64-ED434AF41E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8750" y="6345238"/>
            <a:ext cx="508000" cy="138112"/>
          </a:xfrm>
          <a:prstGeom prst="rect">
            <a:avLst/>
          </a:prstGeom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1F73ACB9-E7CC-49FB-955E-C156DBE49F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3DA722-4B45-42C5-B4A8-A6162FED9F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77013"/>
            <a:ext cx="12192000" cy="280987"/>
          </a:xfrm>
          <a:prstGeom prst="rect">
            <a:avLst/>
          </a:prstGeom>
        </p:spPr>
        <p:txBody>
          <a:bodyPr tIns="0" bIns="0" anchor="ctr" anchorCtr="0"/>
          <a:lstStyle>
            <a:lvl1pPr algn="ctr" eaLnBrk="1" hangingPunct="1">
              <a:defRPr sz="1000" b="1">
                <a:solidFill>
                  <a:srgbClr val="FF0000"/>
                </a:solidFill>
                <a:latin typeface="Arial" charset="0"/>
                <a:ea typeface="ＭＳ Ｐゴシック" pitchFamily="-106" charset="-128"/>
                <a:cs typeface="ＭＳ Ｐゴシック"/>
                <a:sym typeface="Gill Sans" pitchFamily="-8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E6B2BC6A-C7C8-4FBB-B800-EBB65EAB84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7650"/>
            <a:ext cx="12192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For NASA Internal Use Only</a:t>
            </a:r>
          </a:p>
        </p:txBody>
      </p:sp>
      <p:cxnSp>
        <p:nvCxnSpPr>
          <p:cNvPr id="4102" name="Straight Connector 15">
            <a:extLst>
              <a:ext uri="{FF2B5EF4-FFF2-40B4-BE49-F238E27FC236}">
                <a16:creationId xmlns:a16="http://schemas.microsoft.com/office/drawing/2014/main" id="{62EDE312-6589-4505-A846-AED6D903123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7975" y="4705350"/>
            <a:ext cx="0" cy="2046288"/>
          </a:xfrm>
          <a:prstGeom prst="line">
            <a:avLst/>
          </a:prstGeom>
          <a:noFill/>
          <a:ln w="19050" algn="ctr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" name="Straight Connector 16">
            <a:extLst>
              <a:ext uri="{FF2B5EF4-FFF2-40B4-BE49-F238E27FC236}">
                <a16:creationId xmlns:a16="http://schemas.microsoft.com/office/drawing/2014/main" id="{86B94DB0-AFB0-4B9D-B3DD-2410B7188E5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550" y="6567488"/>
            <a:ext cx="2816225" cy="0"/>
          </a:xfrm>
          <a:prstGeom prst="line">
            <a:avLst/>
          </a:prstGeom>
          <a:noFill/>
          <a:ln w="6350" algn="ctr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4" name="Rectangle 17">
            <a:extLst>
              <a:ext uri="{FF2B5EF4-FFF2-40B4-BE49-F238E27FC236}">
                <a16:creationId xmlns:a16="http://schemas.microsoft.com/office/drawing/2014/main" id="{E330DCEC-1145-4316-80D6-B5FA44C80B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30513" y="814388"/>
            <a:ext cx="9361487" cy="920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4105" name="Picture 18">
            <a:extLst>
              <a:ext uri="{FF2B5EF4-FFF2-40B4-BE49-F238E27FC236}">
                <a16:creationId xmlns:a16="http://schemas.microsoft.com/office/drawing/2014/main" id="{0FA6A131-BB7F-4F07-888A-82F6ABAFA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19063"/>
            <a:ext cx="1965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ＭＳ Ｐゴシック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ＭＳ Ｐゴシック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ＭＳ Ｐゴシック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ＭＳ Ｐゴシック" charset="-128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8417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2pPr>
      <a:lvl3pPr marL="600075" indent="-1714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814388" indent="-1714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7FAFD"/>
            </a:gs>
            <a:gs pos="100000">
              <a:srgbClr val="4472C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6">
            <a:extLst>
              <a:ext uri="{FF2B5EF4-FFF2-40B4-BE49-F238E27FC236}">
                <a16:creationId xmlns:a16="http://schemas.microsoft.com/office/drawing/2014/main" id="{A7A32253-5733-4636-B4A4-0D7B82622E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7538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556E79-E88D-4E6B-BCD8-AD75DB08623C}"/>
              </a:ext>
            </a:extLst>
          </p:cNvPr>
          <p:cNvCxnSpPr>
            <a:cxnSpLocks/>
          </p:cNvCxnSpPr>
          <p:nvPr userDrawn="1"/>
        </p:nvCxnSpPr>
        <p:spPr>
          <a:xfrm>
            <a:off x="307975" y="4705350"/>
            <a:ext cx="0" cy="20462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7D3C86-2FE0-4ED4-9BDF-FA809FCE0A40}"/>
              </a:ext>
            </a:extLst>
          </p:cNvPr>
          <p:cNvCxnSpPr/>
          <p:nvPr userDrawn="1"/>
        </p:nvCxnSpPr>
        <p:spPr>
          <a:xfrm>
            <a:off x="82550" y="6567488"/>
            <a:ext cx="2816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CC06E20-9C6D-4E1C-BA7D-D76DEED843FA}"/>
              </a:ext>
            </a:extLst>
          </p:cNvPr>
          <p:cNvSpPr/>
          <p:nvPr userDrawn="1"/>
        </p:nvSpPr>
        <p:spPr>
          <a:xfrm>
            <a:off x="2830513" y="814388"/>
            <a:ext cx="9361487" cy="920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6" name="Rectangle 11">
            <a:extLst>
              <a:ext uri="{FF2B5EF4-FFF2-40B4-BE49-F238E27FC236}">
                <a16:creationId xmlns:a16="http://schemas.microsoft.com/office/drawing/2014/main" id="{3382E105-CF87-4649-AA58-6D8B3CCF0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68800" y="6430963"/>
            <a:ext cx="4241800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900" i="1" dirty="0">
                <a:solidFill>
                  <a:srgbClr val="808080"/>
                </a:solidFill>
              </a:rPr>
              <a:t>Internal Government Use Only – NASA Pre-decisional</a:t>
            </a:r>
          </a:p>
        </p:txBody>
      </p:sp>
      <p:sp>
        <p:nvSpPr>
          <p:cNvPr id="5127" name="Title Placeholder 12">
            <a:extLst>
              <a:ext uri="{FF2B5EF4-FFF2-40B4-BE49-F238E27FC236}">
                <a16:creationId xmlns:a16="http://schemas.microsoft.com/office/drawing/2014/main" id="{9B6F6992-B39D-4E45-89D8-19293451AC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7538" y="850900"/>
            <a:ext cx="10515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4E5DC1D-D93C-47B3-AF0E-25F1307E6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FAD1051-7094-4812-8B35-605DC60AEA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2E69E181-7103-4564-A68D-E526116BA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914400"/>
            <a:ext cx="11785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1029" name="Straight Connector 7">
            <a:extLst>
              <a:ext uri="{FF2B5EF4-FFF2-40B4-BE49-F238E27FC236}">
                <a16:creationId xmlns:a16="http://schemas.microsoft.com/office/drawing/2014/main" id="{64F41B79-251C-4F29-A2CC-657C9D9AEA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777875"/>
            <a:ext cx="12192000" cy="0"/>
          </a:xfrm>
          <a:prstGeom prst="line">
            <a:avLst/>
          </a:prstGeom>
          <a:noFill/>
          <a:ln w="38100">
            <a:solidFill>
              <a:srgbClr val="004080"/>
            </a:solidFill>
            <a:round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48" name="Rectangle 4">
            <a:extLst>
              <a:ext uri="{FF2B5EF4-FFF2-40B4-BE49-F238E27FC236}">
                <a16:creationId xmlns:a16="http://schemas.microsoft.com/office/drawing/2014/main" id="{0AFD23D5-6001-4EF8-8C8B-BEEB67081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9075" y="9525"/>
            <a:ext cx="8569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FC92110-3525-499F-8811-530D55A8982D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1684000" y="6719888"/>
            <a:ext cx="508000" cy="138112"/>
          </a:xfrm>
          <a:prstGeom prst="rect">
            <a:avLst/>
          </a:prstGeom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4138906B-A481-4EB5-BB46-43FF3F8756E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108B663-06BD-49E4-A03A-6EB8CD427969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0" y="6719888"/>
            <a:ext cx="1930400" cy="138112"/>
          </a:xfrm>
          <a:prstGeom prst="rect">
            <a:avLst/>
          </a:prstGeom>
        </p:spPr>
        <p:txBody>
          <a:bodyPr tIns="0" bIns="0" anchor="ctr" anchorCtr="0"/>
          <a:lstStyle>
            <a:lvl1pPr algn="l" eaLnBrk="1" hangingPunct="1">
              <a:defRPr sz="60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-106" charset="-128"/>
                <a:cs typeface="ＭＳ Ｐゴシック"/>
                <a:sym typeface="Gill Sans" pitchFamily="-84" charset="0"/>
              </a:defRPr>
            </a:lvl1pPr>
          </a:lstStyle>
          <a:p>
            <a:pPr>
              <a:defRPr/>
            </a:pPr>
            <a:fld id="{A34B1DB2-F2FF-42BC-AE87-91243FE58A5C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FE635FD-C12D-4131-B2C4-E8A6BD1ED4A4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>
          <a:xfrm>
            <a:off x="3111500" y="6719888"/>
            <a:ext cx="5986463" cy="138112"/>
          </a:xfrm>
          <a:prstGeom prst="rect">
            <a:avLst/>
          </a:prstGeom>
        </p:spPr>
        <p:txBody>
          <a:bodyPr tIns="0" bIns="0" anchor="ctr" anchorCtr="0"/>
          <a:lstStyle>
            <a:lvl1pPr algn="ctr" eaLnBrk="1" hangingPunct="1">
              <a:defRPr sz="60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-106" charset="-128"/>
                <a:cs typeface="ＭＳ Ｐゴシック"/>
                <a:sym typeface="Gill Sans" pitchFamily="-8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152" name="Picture 9" descr="meatball">
            <a:extLst>
              <a:ext uri="{FF2B5EF4-FFF2-40B4-BE49-F238E27FC236}">
                <a16:creationId xmlns:a16="http://schemas.microsoft.com/office/drawing/2014/main" id="{F1BF7787-2832-4B11-BEC6-782C2AA99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575" y="49213"/>
            <a:ext cx="8175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D5FA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D5FA3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D5FA3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D5FA3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D5FA3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8417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2pPr>
      <a:lvl3pPr marL="600075" indent="-1714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814388" indent="-1714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33EDA74A-E937-4696-8672-F474E224D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914400"/>
            <a:ext cx="11785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1029" name="Straight Connector 7">
            <a:extLst>
              <a:ext uri="{FF2B5EF4-FFF2-40B4-BE49-F238E27FC236}">
                <a16:creationId xmlns:a16="http://schemas.microsoft.com/office/drawing/2014/main" id="{12989EFF-894E-41D9-B192-7BE043FCC9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777875"/>
            <a:ext cx="12192000" cy="0"/>
          </a:xfrm>
          <a:prstGeom prst="line">
            <a:avLst/>
          </a:prstGeom>
          <a:noFill/>
          <a:ln w="38100">
            <a:solidFill>
              <a:srgbClr val="004080"/>
            </a:solidFill>
            <a:round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172" name="Rectangle 4">
            <a:extLst>
              <a:ext uri="{FF2B5EF4-FFF2-40B4-BE49-F238E27FC236}">
                <a16:creationId xmlns:a16="http://schemas.microsoft.com/office/drawing/2014/main" id="{847815FA-FBB8-46D1-83CC-268E76B25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9075" y="9525"/>
            <a:ext cx="8569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F398ABB-3F66-4AD4-B6DD-D20B9E647E0F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1684000" y="6719888"/>
            <a:ext cx="508000" cy="138112"/>
          </a:xfrm>
          <a:prstGeom prst="rect">
            <a:avLst/>
          </a:prstGeom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Gill Sans"/>
              </a:defRPr>
            </a:lvl1pPr>
          </a:lstStyle>
          <a:p>
            <a:fld id="{FE6134A8-0858-4C8A-8C52-6F686906336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61DAAE3-C768-490D-8171-B41AE094E36D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0" y="6719888"/>
            <a:ext cx="1930400" cy="138112"/>
          </a:xfrm>
          <a:prstGeom prst="rect">
            <a:avLst/>
          </a:prstGeom>
        </p:spPr>
        <p:txBody>
          <a:bodyPr tIns="0" bIns="0" anchor="ctr" anchorCtr="0"/>
          <a:lstStyle>
            <a:lvl1pPr algn="l" eaLnBrk="1" hangingPunct="1">
              <a:defRPr sz="60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-106" charset="-128"/>
                <a:cs typeface="ＭＳ Ｐゴシック"/>
                <a:sym typeface="Gill Sans" pitchFamily="-84" charset="0"/>
              </a:defRPr>
            </a:lvl1pPr>
          </a:lstStyle>
          <a:p>
            <a:pPr>
              <a:defRPr/>
            </a:pPr>
            <a:fld id="{06F24F25-77C7-49F0-869B-CF505D9BFCF6}" type="datetime1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7309B61-4368-4343-A6F2-9D151344546D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>
          <a:xfrm>
            <a:off x="3111500" y="6719888"/>
            <a:ext cx="5986463" cy="138112"/>
          </a:xfrm>
          <a:prstGeom prst="rect">
            <a:avLst/>
          </a:prstGeom>
        </p:spPr>
        <p:txBody>
          <a:bodyPr tIns="0" bIns="0" anchor="ctr" anchorCtr="0"/>
          <a:lstStyle>
            <a:lvl1pPr algn="ctr" eaLnBrk="1" hangingPunct="1">
              <a:defRPr sz="60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-106" charset="-128"/>
                <a:cs typeface="ＭＳ Ｐゴシック"/>
                <a:sym typeface="Gill Sans" pitchFamily="-8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176" name="Picture 9" descr="meatball">
            <a:extLst>
              <a:ext uri="{FF2B5EF4-FFF2-40B4-BE49-F238E27FC236}">
                <a16:creationId xmlns:a16="http://schemas.microsoft.com/office/drawing/2014/main" id="{71BB1FA4-C628-4BF6-B0A1-52D69699A4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575" y="49213"/>
            <a:ext cx="8175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  <p:sldLayoutId id="2147484916" r:id="rId5"/>
    <p:sldLayoutId id="2147484917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D5FA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D5FA3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D5FA3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D5FA3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D5FA3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8417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2pPr>
      <a:lvl3pPr marL="600075" indent="-1714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814388" indent="-1714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4472C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16819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16819" y="850923"/>
            <a:ext cx="10515600" cy="672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8529F-D741-4162-9F16-B203FD8540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1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B3E97-8A49-094E-A88D-DEBAE6F43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310" y="11939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AEC7A-6012-D84E-BC2D-0A66356A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628" y="6492875"/>
            <a:ext cx="1159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EF85894-A28A-A349-BA20-6DFB2AAED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"/>
            <a:ext cx="12192000" cy="89494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srgbClr val="000000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AE6FF-C6E4-2C42-9349-CE9B16A3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4" y="34721"/>
            <a:ext cx="10515600" cy="86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1" name="Picture 67" descr="NASA insignia 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201" y="94163"/>
            <a:ext cx="899306" cy="68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32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7438" indent="-2333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&gt;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B3E97-8A49-094E-A88D-DEBAE6F43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310" y="11939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AEC7A-6012-D84E-BC2D-0A66356A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628" y="6492875"/>
            <a:ext cx="1159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C6E5-ABCA-D247-98E1-2274F89B26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EF85894-A28A-A349-BA20-6DFB2AAED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"/>
            <a:ext cx="12192000" cy="89494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srgbClr val="000000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AE6FF-C6E4-2C42-9349-CE9B16A3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4" y="34721"/>
            <a:ext cx="10515600" cy="86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1" name="Picture 67" descr="NASA insignia 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201" y="94163"/>
            <a:ext cx="899306" cy="68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72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1" r:id="rId8"/>
    <p:sldLayoutId id="2147484962" r:id="rId9"/>
    <p:sldLayoutId id="2147484963" r:id="rId10"/>
    <p:sldLayoutId id="2147484964" r:id="rId11"/>
    <p:sldLayoutId id="21474849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32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7438" indent="-2333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&gt;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s://ntrs.nasa.gov/api/citations/20080047458/downloads/20080047458.pdf" TargetMode="External"/><Relationship Id="rId18" Type="http://schemas.openxmlformats.org/officeDocument/2006/relationships/hyperlink" Target="https://ntrs.nasa.gov/api/citations/20090042362/downloads/20090042362.pdf" TargetMode="External"/><Relationship Id="rId26" Type="http://schemas.openxmlformats.org/officeDocument/2006/relationships/hyperlink" Target="https://ntrs.nasa.gov/api/citations/20110011139/downloads/20110011139.pdf" TargetMode="External"/><Relationship Id="rId39" Type="http://schemas.openxmlformats.org/officeDocument/2006/relationships/hyperlink" Target="https://ntrs.nasa.gov/api/citations/20140002784/downloads/20140002784.pdf" TargetMode="External"/><Relationship Id="rId21" Type="http://schemas.openxmlformats.org/officeDocument/2006/relationships/hyperlink" Target="https://ntrs.nasa.gov/api/citations/20100020983/downloads/20100020983.pdf" TargetMode="External"/><Relationship Id="rId34" Type="http://schemas.openxmlformats.org/officeDocument/2006/relationships/hyperlink" Target="https://ntrs.nasa.gov/api/citations/20130001755/downloads/20130001755.pdf" TargetMode="External"/><Relationship Id="rId42" Type="http://schemas.openxmlformats.org/officeDocument/2006/relationships/hyperlink" Target="https://ntrs.nasa.gov/api/citations/20130010718/downloads/20130010718.pdf" TargetMode="External"/><Relationship Id="rId47" Type="http://schemas.openxmlformats.org/officeDocument/2006/relationships/hyperlink" Target="https://ntrs.nasa.gov/api/citations/20160014541/downloads/20160014541.pdf" TargetMode="External"/><Relationship Id="rId50" Type="http://schemas.openxmlformats.org/officeDocument/2006/relationships/hyperlink" Target="https://ntrs.nasa.gov/api/citations/20160012256/downloads/20160012256.pdf" TargetMode="External"/><Relationship Id="rId7" Type="http://schemas.openxmlformats.org/officeDocument/2006/relationships/hyperlink" Target="https://ntrs.nasa.gov/api/citations/20070005133/downloads/20070005133.pdf" TargetMode="External"/><Relationship Id="rId2" Type="http://schemas.openxmlformats.org/officeDocument/2006/relationships/hyperlink" Target="https://www.nasa.gov/pdf/140649main_ESAS_full.pdf" TargetMode="External"/><Relationship Id="rId16" Type="http://schemas.openxmlformats.org/officeDocument/2006/relationships/hyperlink" Target="https://www.nasa.gov/pdf/373665main_NASA-SP-2009-566.pdf" TargetMode="External"/><Relationship Id="rId29" Type="http://schemas.openxmlformats.org/officeDocument/2006/relationships/hyperlink" Target="https://ntrs.nasa.gov/api/citations/20110016523/downloads/20110016523.pdf" TargetMode="External"/><Relationship Id="rId11" Type="http://schemas.openxmlformats.org/officeDocument/2006/relationships/hyperlink" Target="https://ntrs.nasa.gov/api/citations/20080015822/downloads/20080015822.pdf" TargetMode="External"/><Relationship Id="rId24" Type="http://schemas.openxmlformats.org/officeDocument/2006/relationships/hyperlink" Target="https://ntrs.nasa.gov/api/citations/20100033102/downloads/20100033102.pdf" TargetMode="External"/><Relationship Id="rId32" Type="http://schemas.openxmlformats.org/officeDocument/2006/relationships/hyperlink" Target="https://ntrs.nasa.gov/api/citations/20110008774/downloads/20110008774.pdf" TargetMode="External"/><Relationship Id="rId37" Type="http://schemas.openxmlformats.org/officeDocument/2006/relationships/hyperlink" Target="https://ntrs.nasa.gov/api/citations/20120002929/downloads/20120002929.pdf" TargetMode="External"/><Relationship Id="rId40" Type="http://schemas.openxmlformats.org/officeDocument/2006/relationships/hyperlink" Target="https://ntrs.nasa.gov/api/citations/20140000989/downloads/20140000989.pdf" TargetMode="External"/><Relationship Id="rId45" Type="http://schemas.openxmlformats.org/officeDocument/2006/relationships/hyperlink" Target="https://ntrs.nasa.gov/api/citations/20150000526/downloads/20150000526.pdf" TargetMode="External"/><Relationship Id="rId5" Type="http://schemas.openxmlformats.org/officeDocument/2006/relationships/hyperlink" Target="https://ntrs.nasa.gov/api/citations/20070038168/downloads/20070038168.pdf" TargetMode="External"/><Relationship Id="rId15" Type="http://schemas.openxmlformats.org/officeDocument/2006/relationships/hyperlink" Target="https://ntrs.nasa.gov/api/citations/20090015907/downloads/20090015907.pdf" TargetMode="External"/><Relationship Id="rId23" Type="http://schemas.openxmlformats.org/officeDocument/2006/relationships/hyperlink" Target="https://ntrs.nasa.gov/api/citations/20100031133/downloads/20100031133.pdf" TargetMode="External"/><Relationship Id="rId28" Type="http://schemas.openxmlformats.org/officeDocument/2006/relationships/hyperlink" Target="https://ntrs.nasa.gov/api/citations/20110011519/downloads/20110011519.pdf" TargetMode="External"/><Relationship Id="rId36" Type="http://schemas.openxmlformats.org/officeDocument/2006/relationships/hyperlink" Target="https://ntrs.nasa.gov/api/citations/20120015480/downloads/20120015480.pdf" TargetMode="External"/><Relationship Id="rId49" Type="http://schemas.openxmlformats.org/officeDocument/2006/relationships/hyperlink" Target="https://ntrs.nasa.gov/api/citations/20160014881/downloads/20160014881.pdf" TargetMode="External"/><Relationship Id="rId10" Type="http://schemas.openxmlformats.org/officeDocument/2006/relationships/hyperlink" Target="https://ntrs.nasa.gov/api/citations/20080013229/downloads/20080013229.pdf" TargetMode="External"/><Relationship Id="rId19" Type="http://schemas.openxmlformats.org/officeDocument/2006/relationships/hyperlink" Target="https://ntrs.nasa.gov/api/citations/20100026654/downloads/20100026654.pdf" TargetMode="External"/><Relationship Id="rId31" Type="http://schemas.openxmlformats.org/officeDocument/2006/relationships/hyperlink" Target="https://ntrs.nasa.gov/api/citations/20110012006/downloads/20110012006.pdf" TargetMode="External"/><Relationship Id="rId44" Type="http://schemas.openxmlformats.org/officeDocument/2006/relationships/hyperlink" Target="https://ntrs.nasa.gov/api/citations/20140017750/downloads/20140017750.pdf" TargetMode="External"/><Relationship Id="rId4" Type="http://schemas.openxmlformats.org/officeDocument/2006/relationships/hyperlink" Target="https://www.researchgate.net/publication/228682840_Lunar_Fission_Surface_Power_System_Design_and_Implementation_Concept" TargetMode="External"/><Relationship Id="rId9" Type="http://schemas.openxmlformats.org/officeDocument/2006/relationships/hyperlink" Target="https://ntrs.nasa.gov/api/citations/20070022358/downloads/20070022358.pdf" TargetMode="External"/><Relationship Id="rId14" Type="http://schemas.openxmlformats.org/officeDocument/2006/relationships/hyperlink" Target="https://ntrs.nasa.gov/api/citations/20090015376/downloads/20090015376.pdf" TargetMode="External"/><Relationship Id="rId22" Type="http://schemas.openxmlformats.org/officeDocument/2006/relationships/hyperlink" Target="https://ntrs.nasa.gov/api/citations/20100029633/downloads/20100029633.pdf" TargetMode="External"/><Relationship Id="rId27" Type="http://schemas.openxmlformats.org/officeDocument/2006/relationships/hyperlink" Target="https://ntrs.nasa.gov/api/citations/20110013363/downloads/20110013363.pdf" TargetMode="External"/><Relationship Id="rId30" Type="http://schemas.openxmlformats.org/officeDocument/2006/relationships/hyperlink" Target="https://ntrs.nasa.gov/api/citations/20120000866/downloads/20120000866.pdf" TargetMode="External"/><Relationship Id="rId35" Type="http://schemas.openxmlformats.org/officeDocument/2006/relationships/hyperlink" Target="https://ntrs.nasa.gov/api/citations/20120013596/downloads/20120013596.pdf" TargetMode="External"/><Relationship Id="rId43" Type="http://schemas.openxmlformats.org/officeDocument/2006/relationships/hyperlink" Target="https://ntrs.nasa.gov/api/citations/20150007503/downloads/20150007503.pdf" TargetMode="External"/><Relationship Id="rId48" Type="http://schemas.openxmlformats.org/officeDocument/2006/relationships/hyperlink" Target="https://ntrs.nasa.gov/api/citations/20160014880/downloads/20160014880.pdf" TargetMode="External"/><Relationship Id="rId8" Type="http://schemas.openxmlformats.org/officeDocument/2006/relationships/hyperlink" Target="https://ntrs.nasa.gov/api/citations/20070005014/downloads/20070005014.pdf" TargetMode="External"/><Relationship Id="rId51" Type="http://schemas.openxmlformats.org/officeDocument/2006/relationships/hyperlink" Target="https://ntrs.nasa.gov/api/citations/20160002628/downloads/20160002628.pdf" TargetMode="External"/><Relationship Id="rId3" Type="http://schemas.openxmlformats.org/officeDocument/2006/relationships/hyperlink" Target="https://ntrs.nasa.gov/api/citations/20060011236/downloads/20060011236.pdf" TargetMode="External"/><Relationship Id="rId12" Type="http://schemas.openxmlformats.org/officeDocument/2006/relationships/hyperlink" Target="https://ntrs.nasa.gov/api/citations/20080010852/downloads/20080010852.pdf" TargetMode="External"/><Relationship Id="rId17" Type="http://schemas.openxmlformats.org/officeDocument/2006/relationships/hyperlink" Target="https://ntrs.nasa.gov/api/citations/20090042364/downloads/20090042364.pdf" TargetMode="External"/><Relationship Id="rId25" Type="http://schemas.openxmlformats.org/officeDocument/2006/relationships/hyperlink" Target="https://ntrs.nasa.gov/api/citations/20110003104/downloads/20110003104.pdf" TargetMode="External"/><Relationship Id="rId33" Type="http://schemas.openxmlformats.org/officeDocument/2006/relationships/hyperlink" Target="https://ntrs.nasa.gov/api/citations/20120015398/downloads/20120015398.pdf" TargetMode="External"/><Relationship Id="rId38" Type="http://schemas.openxmlformats.org/officeDocument/2006/relationships/hyperlink" Target="https://ntrs.nasa.gov/api/citations/20140010823/downloads/20140010823.pdf" TargetMode="External"/><Relationship Id="rId46" Type="http://schemas.openxmlformats.org/officeDocument/2006/relationships/hyperlink" Target="https://ntrs.nasa.gov/api/citations/20160010605/downloads/20160010605.pdf" TargetMode="External"/><Relationship Id="rId20" Type="http://schemas.openxmlformats.org/officeDocument/2006/relationships/hyperlink" Target="https://ntrs.nasa.gov/api/citations/20100012786/downloads/20100012786.pdf" TargetMode="External"/><Relationship Id="rId41" Type="http://schemas.openxmlformats.org/officeDocument/2006/relationships/hyperlink" Target="https://www.researchgate.net/publication/275186601_Dynamic_Energy_Conversion_Vital_Technology_for_Space_Nuclear_Power" TargetMode="External"/><Relationship Id="rId1" Type="http://schemas.openxmlformats.org/officeDocument/2006/relationships/slideLayout" Target="../slideLayouts/slideLayout56.xml"/><Relationship Id="rId6" Type="http://schemas.openxmlformats.org/officeDocument/2006/relationships/hyperlink" Target="https://www.researchgate.net/publication/364949549_Affordable_Fission_Surface_Power_System_Study_Final_Repo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7EE595-EAF2-2741-829D-93ACA11C2D5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38100" y="2874171"/>
            <a:ext cx="12115800" cy="742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Arial" charset="0"/>
                <a:ea typeface="ヒラギノ角ゴ Pro W3" charset="-128"/>
                <a:cs typeface="Arial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Arial" charset="0"/>
                <a:ea typeface="ヒラギノ角ゴ Pro W3" charset="-128"/>
                <a:cs typeface="Arial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Arial" charset="0"/>
                <a:ea typeface="ヒラギノ角ゴ Pro W3" charset="-128"/>
                <a:cs typeface="Arial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Arial" charset="0"/>
                <a:ea typeface="ヒラギノ角ゴ Pro W3" charset="-128"/>
                <a:cs typeface="Arial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br>
              <a:rPr lang="en-US" sz="2800" dirty="0"/>
            </a:br>
            <a:r>
              <a:rPr lang="en-US" sz="2800" dirty="0"/>
              <a:t>Overview of NASA Fission Surface Power</a:t>
            </a:r>
            <a:br>
              <a:rPr lang="en-US" sz="2800" dirty="0"/>
            </a:br>
            <a:br>
              <a:rPr lang="en-US" sz="2800" dirty="0"/>
            </a:br>
            <a:r>
              <a:rPr lang="en-US" sz="2800" b="1" dirty="0">
                <a:ea typeface="Calibri" panose="020F0502020204030204" pitchFamily="34" charset="0"/>
              </a:rPr>
              <a:t>The Space &amp; Emerging Technologies (SET) Working Group (WG) of the U.S. Nuclear Industry Council (USNIC)</a:t>
            </a:r>
            <a:br>
              <a:rPr lang="en-US" sz="2800" b="1" dirty="0"/>
            </a:br>
            <a:r>
              <a:rPr lang="en-US" sz="2800" b="1"/>
              <a:t>March 27, </a:t>
            </a:r>
            <a:r>
              <a:rPr lang="en-US" sz="2800" b="1" dirty="0"/>
              <a:t>2023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Tim Smith </a:t>
            </a:r>
            <a:br>
              <a:rPr lang="en-US" sz="2800" b="1" dirty="0"/>
            </a:br>
            <a:r>
              <a:rPr lang="en-US" sz="2800" b="1" dirty="0"/>
              <a:t>NASA Glenn Research Center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Sebastian Corbisiero</a:t>
            </a:r>
            <a:br>
              <a:rPr lang="en-US" sz="2800" b="1" dirty="0"/>
            </a:br>
            <a:r>
              <a:rPr lang="en-US" sz="2800" b="1" dirty="0"/>
              <a:t>Idaho National Laboratory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1053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4B361D-CD8C-4181-A82C-1CD25B9A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C6E5-ABCA-D247-98E1-2274F89B260E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E87AF-3C12-4474-AB1F-FB8BB3123F9E}"/>
              </a:ext>
            </a:extLst>
          </p:cNvPr>
          <p:cNvSpPr txBox="1"/>
          <p:nvPr/>
        </p:nvSpPr>
        <p:spPr>
          <a:xfrm>
            <a:off x="3886201" y="2418346"/>
            <a:ext cx="3729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Thank-you!</a:t>
            </a:r>
          </a:p>
        </p:txBody>
      </p:sp>
    </p:spTree>
    <p:extLst>
      <p:ext uri="{BB962C8B-B14F-4D97-AF65-F5344CB8AC3E}">
        <p14:creationId xmlns:p14="http://schemas.microsoft.com/office/powerpoint/2010/main" val="406056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42A58-27AB-F0E6-9B80-A19753B5B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00" y="1193798"/>
            <a:ext cx="3901440" cy="5181605"/>
          </a:xfrm>
        </p:spPr>
        <p:txBody>
          <a:bodyPr>
            <a:noAutofit/>
          </a:bodyPr>
          <a:lstStyle/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NASA’s Exploration Systems Architecture Study, Final Report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NASA-TM-2005-214062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A Comparison of Fission Power System Options for Lunar and Mars Surface Applications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NASA/TM-2006-214120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Lunar Fission Surface Power System Design and Implementation Concept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STAIF 2006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A Historical Review of Brayton and Stirling Power Conversion Technologies for Space Applications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NASA/TM-2007-214976 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Affordable Fission Surface Power System Study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Final Report 2007</a:t>
            </a: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High Temperature Stability of Dissimilar Metal Joints in Fission Surface Power Systems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STAIF 2007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Post Irradiation Evaluation of Thermal Control Coatings and Solid Lubricants to Support Fission Surface Power Systems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STAIF 2007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Materials-of-Construction Radiation Sensitivity for a Fission Surface Power Convertor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SNC 2007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System Concepts for Affordable Fission Surface Power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NASA/TM-2008-215166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Overview of Multi-Kilowatt Free-Piston Stirling Power Conversion Research at Glenn Research Center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NASA/TM-2008-215061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Test Results From a Simulated High-Voltage Lunar Power Transmission Line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NASA/TM-2008-215164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Cold Start of a Radiator Equipped with Titanium-Water Heat Pipes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IECEC 2008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Investigation of Liquid Metal Heat Exchanger Designs for Fission Surface Power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NASA/TM-2009-215505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Experimental and Analytical Performance of a Dual Brayton Power Conversion System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15"/>
              </a:rPr>
              <a:t>NASA/TM-2009-215511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Mars Design Reference Architecture 5.0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NASA/SP-2009-566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Thermal Interface Evaluation of Heat Transfer from a Pumped Loop to Titanium-Water Thermosyphons 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17"/>
              </a:rPr>
              <a:t>IECEC 2009</a:t>
            </a:r>
            <a:endParaRPr lang="en-US" sz="933" u="sng" dirty="0">
              <a:solidFill>
                <a:srgbClr val="0563C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7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Development of High Temperature Dissimilar Joint Technology for Fission Surface Power Systems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18"/>
              </a:rPr>
              <a:t>IBSC 2009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38D885-C5DE-435C-2EDB-856151B5D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5280" y="1193796"/>
            <a:ext cx="3901440" cy="5181605"/>
          </a:xfrm>
        </p:spPr>
        <p:txBody>
          <a:bodyPr>
            <a:noAutofit/>
          </a:bodyPr>
          <a:lstStyle/>
          <a:p>
            <a:pPr marL="230712" indent="-230712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Closed Brayton Cycle Power Conversion Unit for Fission Surface Power Phase I Final Report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19"/>
              </a:rPr>
              <a:t>NASA/CR-2010-215673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Test Results From a Direct Drive Gas Reactor Simulator Coupled to a Brayton Power Conversion Unit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0"/>
              </a:rPr>
              <a:t>NASA/TM-2010-215843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Performance Testing of a Prototypic Annular Linear Induction Pump for Fission Surface Power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1"/>
              </a:rPr>
              <a:t>NASA/TP-2010-216430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Recent Advances in Power Conversion and Heat Rejection Technology for Fission Surface Power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2"/>
              </a:rPr>
              <a:t>NASA/TM-2010-216761 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Wood, Free-Piston Stirling Power Conversion Unit for Fission Surface Power, Phase I Final Report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3"/>
              </a:rPr>
              <a:t>NASA/CR-2010-216750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Fission Surface Power System Initial Concept Definition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4"/>
              </a:rPr>
              <a:t>NASA/TM-2010-216772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Summary of Test Results From a 1 kW-Class Free-Piston Stirling Power Convertor Integrated With a Pumped NaK Loop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5"/>
              </a:rPr>
              <a:t>NASA/TM-2010-216934 </a:t>
            </a:r>
            <a:endParaRPr lang="en-US" sz="933" u="sng" dirty="0">
              <a:solidFill>
                <a:srgbClr val="0563C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A Summary of NASA Architecture Studies Utilizing Fission Surface Power Technology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6"/>
              </a:rPr>
              <a:t>NASA/TM-2011-216819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Radiation Specifications for Fission Power Conversion Component Materials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7"/>
              </a:rPr>
              <a:t>NASA/TM-2011-216996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Material Studies Related to the Use of NaK Heat Exchangers Coupled to Stirling Heater Heads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8"/>
              </a:rPr>
              <a:t>NASA/TM-2011-217001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Performance of a Kilowatt-Class Stirling Power Conversion System in a Thermodynamically Coupled Configuration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9"/>
              </a:rPr>
              <a:t>NASA/TM-2011-217098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Design and Test Plans for a Non-Nuclear Fission Power System Technology Demonstration Unit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30"/>
              </a:rPr>
              <a:t>NASA/TM-2011-217100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Summary of the Manufacture, Testing And Model Validation of a Full-Scale Radiator For Fission Surface Power Applications 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31"/>
              </a:rPr>
              <a:t>NETS 2011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Evaluating Heat Pipe Performance in 1/6 g Acceleration: Problems and Prospects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32"/>
              </a:rPr>
              <a:t>NETS 2011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9178" indent="-239178">
              <a:spcBef>
                <a:spcPts val="0"/>
              </a:spcBef>
              <a:buFont typeface="+mj-lt"/>
              <a:buAutoNum type="arabicPeriod" startAt="18"/>
            </a:pPr>
            <a:r>
              <a:rPr lang="en-US" sz="933" dirty="0">
                <a:ea typeface="Calibri" panose="020F0502020204030204" pitchFamily="34" charset="0"/>
                <a:cs typeface="Calibri" panose="020F0502020204030204" pitchFamily="34" charset="0"/>
              </a:rPr>
              <a:t>Development Status of the Fission Power System Technology Demonstration Unit </a:t>
            </a:r>
            <a:r>
              <a:rPr lang="en-US" sz="933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33"/>
              </a:rPr>
              <a:t>NASA/TM-2012-217717</a:t>
            </a:r>
            <a:endParaRPr lang="en-US" sz="933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15751-1105-ABA2-3C47-A7FD17FA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Constellation-era FSP Bibliography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8A93F9-8D92-59D2-A84D-9EDF2B22E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796339" y="4947047"/>
            <a:ext cx="31908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75" b="1" i="0" kern="1200">
                <a:solidFill>
                  <a:srgbClr val="030405"/>
                </a:solidFill>
                <a:latin typeface="Arial"/>
                <a:ea typeface="+mn-ea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9pPr>
          </a:lstStyle>
          <a:p>
            <a:fld id="{76D6EA57-0BF0-45E8-BFA8-8E960D98FDCA}" type="slidenum">
              <a:rPr lang="en-US" altLang="en-US" smtClean="0"/>
              <a:pPr/>
              <a:t>11</a:t>
            </a:fld>
            <a:endParaRPr lang="en-US" altLang="en-US" sz="1000" dirty="0">
              <a:latin typeface="Times New Roman" pitchFamily="1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72000B8-71A0-8F8A-3840-38F0EBFD12C6}"/>
              </a:ext>
            </a:extLst>
          </p:cNvPr>
          <p:cNvSpPr txBox="1">
            <a:spLocks/>
          </p:cNvSpPr>
          <p:nvPr/>
        </p:nvSpPr>
        <p:spPr>
          <a:xfrm>
            <a:off x="8188960" y="1193796"/>
            <a:ext cx="3901440" cy="518160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143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71563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</a:defRPr>
            </a:lvl4pPr>
            <a:lvl5pPr marL="13287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5pPr>
            <a:lvl6pPr marL="16716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20145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23574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7003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Magnetic Materials Suitable for Fission Power Conversion in Space Missions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4"/>
              </a:rPr>
              <a:t>NASA/TM-2012-217752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Compendium of Brazed Microstructures For Fission Power Systems Applications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5"/>
              </a:rPr>
              <a:t>NASA/TM-2012-217623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Titanium-Water Thermosyphon Gamma Radiation Exposure and Results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6"/>
              </a:rPr>
              <a:t>NASA/TM-2012-217732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 Pipes and Heat Rejection Component Testing at NASA Glenn Research Center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7"/>
              </a:rPr>
              <a:t>NASA/TM-2012-217205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Kilowatt-Class Fission Power Systems for Science and Human Precursor Missions </a:t>
            </a:r>
            <a:r>
              <a:rPr lang="en-US" sz="933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8"/>
              </a:rPr>
              <a:t>NASA/TM-2013-216541</a:t>
            </a:r>
            <a:r>
              <a:rPr lang="en-US" sz="9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Cold-end Subsystem Testing for the Fission Power System Technology Demonstration Unit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9"/>
              </a:rPr>
              <a:t>NASA/TM-2013-216545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Thermosyphon Flooding in Reduced Gravity Environments Test Results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0"/>
              </a:rPr>
              <a:t>NASA/TM-2013-217905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Dynamic Energy Conversion: Vital Technology for Space Nuclear Power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1"/>
              </a:rPr>
              <a:t>Journal of Aerospace Engineering 2013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Issues for Using Magnetic Materials in Radiation Environments at Elevated Temperature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2"/>
              </a:rPr>
              <a:t>NETS 2013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 Shear Testing of Candidate Radiator Panel Adhesives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3"/>
              </a:rPr>
              <a:t>NETS 2013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NASA's Small Fission Power System for Science and Human Exploration </a:t>
            </a:r>
            <a:r>
              <a:rPr lang="en-US" sz="933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4"/>
              </a:rPr>
              <a:t>P&amp;E Forum 2014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Integrated Surface Power Strategy for Mars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5"/>
              </a:rPr>
              <a:t>NETS 2015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Free-Piston Stirling Power Conversion Unit for Fission Power System, Phase II Final Report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6"/>
              </a:rPr>
              <a:t>NASA/CR-2016-219088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Two-Step Multi-Physics Analysis of an Annular Linear Induction Pump for Fission Power Systems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7"/>
              </a:rPr>
              <a:t>NASA/TM-2016-219157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Fission Surface Power Technology Demonstration Unit Test Results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8"/>
              </a:rPr>
              <a:t>NASA/TM-2016-219382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Improving Power Density of Free-Piston Stirling Engines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9"/>
              </a:rPr>
              <a:t>NASA/TM-2016-219383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of the Development of Low-Cost Radiator for Surface Fission Power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0"/>
              </a:rPr>
              <a:t>NETS 2016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9178" indent="-239178">
              <a:spcBef>
                <a:spcPts val="0"/>
              </a:spcBef>
              <a:spcAft>
                <a:spcPts val="0"/>
              </a:spcAft>
              <a:buFont typeface="+mj-lt"/>
              <a:buAutoNum type="arabicPeriod" startAt="33"/>
            </a:pPr>
            <a:r>
              <a:rPr lang="en-US" sz="933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Solar vs. Fission Surface Power for Mars </a:t>
            </a:r>
            <a:r>
              <a:rPr lang="en-US" sz="933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1"/>
              </a:rPr>
              <a:t>AIAA Space 2016</a:t>
            </a:r>
            <a:endParaRPr lang="en-US" sz="933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2D5973-F9AE-35DE-CD46-CC26B4404201}"/>
              </a:ext>
            </a:extLst>
          </p:cNvPr>
          <p:cNvCxnSpPr>
            <a:cxnSpLocks/>
          </p:cNvCxnSpPr>
          <p:nvPr/>
        </p:nvCxnSpPr>
        <p:spPr bwMode="auto">
          <a:xfrm>
            <a:off x="4064000" y="1193793"/>
            <a:ext cx="0" cy="5181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B0C0C2-EC0C-E0F8-DC88-E63AE23FA267}"/>
              </a:ext>
            </a:extLst>
          </p:cNvPr>
          <p:cNvCxnSpPr>
            <a:cxnSpLocks/>
          </p:cNvCxnSpPr>
          <p:nvPr/>
        </p:nvCxnSpPr>
        <p:spPr bwMode="auto">
          <a:xfrm>
            <a:off x="8128000" y="1193793"/>
            <a:ext cx="0" cy="5181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578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36711F-0E0E-4724-AEFD-4C882C7E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48" y="63478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3C6E5-ABCA-D247-98E1-2274F89B2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C35175-6D83-4A6D-B3A4-3082505C5CB4}"/>
              </a:ext>
            </a:extLst>
          </p:cNvPr>
          <p:cNvSpPr txBox="1"/>
          <p:nvPr/>
        </p:nvSpPr>
        <p:spPr>
          <a:xfrm>
            <a:off x="173952" y="1084742"/>
            <a:ext cx="8144824" cy="5581911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 rtlCol="0" anchor="t"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28" charset="-128"/>
                <a:cs typeface="Arial" panose="020B0604020202020204" pitchFamily="34" charset="0"/>
              </a:rPr>
              <a:t>Nuclear power systems will enable robust exploration of the Moon and Mars</a:t>
            </a:r>
          </a:p>
          <a:p>
            <a:pPr marL="4572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28" charset="-128"/>
                <a:cs typeface="Arial" panose="020B0604020202020204" pitchFamily="34" charset="0"/>
              </a:rPr>
              <a:t>Reliable and robust energy production is essential to human and scientific exploration missions to the Moon (to support Artemis) and Mars</a:t>
            </a:r>
          </a:p>
          <a:p>
            <a:pPr marL="4572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28" charset="-128"/>
                <a:cs typeface="Arial" panose="020B0604020202020204" pitchFamily="34" charset="0"/>
              </a:rPr>
              <a:t>Fission power systems can provide abundant and continuous surface power in all environmental conditions on the Moon and Mars:</a:t>
            </a:r>
          </a:p>
          <a:p>
            <a:pPr marL="6858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28" charset="-128"/>
                <a:cs typeface="Arial" panose="020B0604020202020204" pitchFamily="34" charset="0"/>
              </a:rPr>
              <a:t>Lunar night is 14.5 Earth days long and permanently shadowed regions may contain water ice. Surface nuclear power is required for a sustainable lunar presence</a:t>
            </a:r>
          </a:p>
          <a:p>
            <a:pPr marL="6858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28" charset="-128"/>
                <a:cs typeface="Arial" panose="020B0604020202020204" pitchFamily="34" charset="0"/>
              </a:rPr>
              <a:t>Mars has recurring planet-wide dust storms that can last for weeks or months</a:t>
            </a:r>
          </a:p>
          <a:p>
            <a:pPr marL="4572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28" charset="-128"/>
                <a:cs typeface="Arial" panose="020B0604020202020204" pitchFamily="34" charset="0"/>
              </a:rPr>
              <a:t>A fission system designed for a capability demonstration on the Moon will be directly applicable to human Mars exploration</a:t>
            </a:r>
          </a:p>
          <a:p>
            <a:pPr marL="4572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28" charset="-128"/>
                <a:cs typeface="Arial" panose="020B0604020202020204" pitchFamily="34" charset="0"/>
              </a:rPr>
              <a:t>Recent analyses indicate that a Mars fission surface power system is likely to enable 2x less mass to be flown to space and be more reliable than a comparable solar power system in the 10 to 40 kWe class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90DDC1-B35F-6145-8098-84FF9A055447}"/>
              </a:ext>
            </a:extLst>
          </p:cNvPr>
          <p:cNvSpPr/>
          <p:nvPr/>
        </p:nvSpPr>
        <p:spPr>
          <a:xfrm>
            <a:off x="198956" y="76833"/>
            <a:ext cx="1003434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Develop a Fission Surface Power System?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Nuclear Power for the Moon and Mars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B6959-0EED-4B7D-A728-1E399EEC5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131" y="4016476"/>
            <a:ext cx="3297917" cy="2705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6C929A-A14E-4BFF-95F0-A4B7B0472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441" y="1200304"/>
            <a:ext cx="2121056" cy="25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4">
            <a:extLst>
              <a:ext uri="{FF2B5EF4-FFF2-40B4-BE49-F238E27FC236}">
                <a16:creationId xmlns:a16="http://schemas.microsoft.com/office/drawing/2014/main" id="{9CBE50FB-60BC-F4E2-39A4-E9FE257BF94E}"/>
              </a:ext>
            </a:extLst>
          </p:cNvPr>
          <p:cNvSpPr/>
          <p:nvPr/>
        </p:nvSpPr>
        <p:spPr bwMode="auto">
          <a:xfrm rot="5400000">
            <a:off x="11700591" y="1859596"/>
            <a:ext cx="605240" cy="435221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67" b="1">
              <a:latin typeface="+mn-lt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F9D5AE6-97E7-7748-B89E-BFD60147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5895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800" b="1" dirty="0">
                <a:solidFill>
                  <a:schemeClr val="bg1"/>
                </a:solidFill>
              </a:rPr>
              <a:t>Brief History of NASA Developments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FBE18D-4145-7A4A-8170-4DCC0A68AFD6}"/>
              </a:ext>
            </a:extLst>
          </p:cNvPr>
          <p:cNvGrpSpPr/>
          <p:nvPr/>
        </p:nvGrpSpPr>
        <p:grpSpPr>
          <a:xfrm>
            <a:off x="304800" y="990601"/>
            <a:ext cx="11582400" cy="783983"/>
            <a:chOff x="228600" y="742950"/>
            <a:chExt cx="8686800" cy="58798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F9B888-1A51-DC44-9D89-8944B1D1E6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8600" y="1178537"/>
              <a:ext cx="86868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CBDE6B-AB76-654B-9C71-C4AD5E4FFC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000" y="1026137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CEBB0A2-EBBE-5649-AD45-1B11282D33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3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4651864-3624-264D-951A-16898562C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24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8DB7B74-003B-2244-994C-734524F837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5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084D6FA-AEE4-E443-9851-AD678D0816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86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BFC9BA-E4FE-1245-8347-077CBBD696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67000" y="1026137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332611-A7F1-814C-BED1-C2919C9CC9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48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A89E5EC-97CB-684F-9AB8-6330A7E714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29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BA9173-23ED-CB4F-BCAA-A3701FBC96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10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87E80C-0BE2-A94B-A5AF-B51C4DDF25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91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A14567-BC4B-F045-9A22-68A91B0D0D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2000" y="1026137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CA632DC-9CD1-BF4F-9D6E-1021AD442C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3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1BD475-12FD-B348-9001-857FDE3C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34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926105-E465-9242-9F0C-14F86066DA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15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0F9BA6B-1ADD-2D4A-81B9-E290DCD177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6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22BD544-4567-334E-B3C2-C5A8FDF7A8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77000" y="1026137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8B9DAE7-DDF9-DF40-A9F9-697EFD3D3B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58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D136218-0FE4-4D47-9506-AFBFBAA9A2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39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7020A42-9340-4249-96C5-17B9D64C48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0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60427BB-A70D-0348-A78C-42FC673B09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01000" y="1102337"/>
              <a:ext cx="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F7EA7C-4914-394B-A5BA-CE7361628A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82000" y="1026137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FED6BE-993D-C54C-99C0-108CF3455E6A}"/>
                </a:ext>
              </a:extLst>
            </p:cNvPr>
            <p:cNvSpPr txBox="1"/>
            <p:nvPr/>
          </p:nvSpPr>
          <p:spPr>
            <a:xfrm>
              <a:off x="510006" y="749138"/>
              <a:ext cx="50398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>
                  <a:latin typeface="+mn-lt"/>
                </a:rPr>
                <a:t>2000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898CF7C-AC86-AC42-8957-CEA333429DF6}"/>
                </a:ext>
              </a:extLst>
            </p:cNvPr>
            <p:cNvSpPr txBox="1"/>
            <p:nvPr/>
          </p:nvSpPr>
          <p:spPr>
            <a:xfrm>
              <a:off x="2415007" y="747591"/>
              <a:ext cx="50398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>
                  <a:latin typeface="+mn-lt"/>
                </a:rPr>
                <a:t>2005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34882F2-469B-9940-A874-15DFFE62DF56}"/>
                </a:ext>
              </a:extLst>
            </p:cNvPr>
            <p:cNvSpPr txBox="1"/>
            <p:nvPr/>
          </p:nvSpPr>
          <p:spPr>
            <a:xfrm>
              <a:off x="4320008" y="746044"/>
              <a:ext cx="50398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>
                  <a:latin typeface="+mn-lt"/>
                </a:rPr>
                <a:t>2010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843CE6A-FD80-AD4B-8D1E-B3CAAFFD65B2}"/>
                </a:ext>
              </a:extLst>
            </p:cNvPr>
            <p:cNvSpPr txBox="1"/>
            <p:nvPr/>
          </p:nvSpPr>
          <p:spPr>
            <a:xfrm>
              <a:off x="6225009" y="744497"/>
              <a:ext cx="50398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>
                  <a:latin typeface="+mn-lt"/>
                </a:rPr>
                <a:t>2015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43F9F54-4589-9745-BD53-9A161C9942EB}"/>
                </a:ext>
              </a:extLst>
            </p:cNvPr>
            <p:cNvSpPr txBox="1"/>
            <p:nvPr/>
          </p:nvSpPr>
          <p:spPr>
            <a:xfrm>
              <a:off x="8130010" y="742950"/>
              <a:ext cx="50398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>
                  <a:latin typeface="+mn-lt"/>
                </a:rPr>
                <a:t>2020</a:t>
              </a:r>
            </a:p>
          </p:txBody>
        </p:sp>
      </p:grpSp>
      <p:sp>
        <p:nvSpPr>
          <p:cNvPr id="63" name="Content Placeholder 61">
            <a:extLst>
              <a:ext uri="{FF2B5EF4-FFF2-40B4-BE49-F238E27FC236}">
                <a16:creationId xmlns:a16="http://schemas.microsoft.com/office/drawing/2014/main" id="{65E76FC0-9A7C-F240-A291-2C6FADA7591A}"/>
              </a:ext>
            </a:extLst>
          </p:cNvPr>
          <p:cNvSpPr txBox="1">
            <a:spLocks/>
          </p:cNvSpPr>
          <p:nvPr/>
        </p:nvSpPr>
        <p:spPr>
          <a:xfrm>
            <a:off x="8331200" y="2624929"/>
            <a:ext cx="3657600" cy="3556003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143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71563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</a:defRPr>
            </a:lvl4pPr>
            <a:lvl5pPr marL="13287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5pPr>
            <a:lvl6pPr marL="16716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20145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23574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7003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800" kern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F1E7CB3-5EB2-4743-9BBE-C8FD42C4A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38127">
            <a:off x="9402599" y="2121328"/>
            <a:ext cx="825132" cy="195072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C1D5BF9-5D27-7946-ABB5-F6C11DD0D342}"/>
              </a:ext>
            </a:extLst>
          </p:cNvPr>
          <p:cNvSpPr/>
          <p:nvPr/>
        </p:nvSpPr>
        <p:spPr bwMode="auto">
          <a:xfrm>
            <a:off x="8432801" y="1876181"/>
            <a:ext cx="2031992" cy="4064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en-US" sz="1867" b="1" dirty="0">
                <a:latin typeface="+mn-lt"/>
              </a:rPr>
              <a:t>Kilopower</a:t>
            </a:r>
          </a:p>
        </p:txBody>
      </p:sp>
      <p:sp>
        <p:nvSpPr>
          <p:cNvPr id="65" name="Content Placeholder 61">
            <a:extLst>
              <a:ext uri="{FF2B5EF4-FFF2-40B4-BE49-F238E27FC236}">
                <a16:creationId xmlns:a16="http://schemas.microsoft.com/office/drawing/2014/main" id="{32094ADA-64C1-A544-B5FA-251F051543DC}"/>
              </a:ext>
            </a:extLst>
          </p:cNvPr>
          <p:cNvSpPr txBox="1">
            <a:spLocks/>
          </p:cNvSpPr>
          <p:nvPr/>
        </p:nvSpPr>
        <p:spPr>
          <a:xfrm>
            <a:off x="8210192" y="3937001"/>
            <a:ext cx="3911600" cy="26590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143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71563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</a:defRPr>
            </a:lvl4pPr>
            <a:lvl5pPr marL="13287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5pPr>
            <a:lvl6pPr marL="16716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20145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23574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7003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237061" indent="-237061"/>
            <a:r>
              <a:rPr lang="en-US" sz="2800" kern="0" dirty="0"/>
              <a:t>1 kWe, 10 yr life</a:t>
            </a:r>
          </a:p>
          <a:p>
            <a:pPr marL="237061" indent="-237061"/>
            <a:r>
              <a:rPr lang="en-US" sz="2800" kern="0" dirty="0"/>
              <a:t>Low-tech fission alternative to RPS</a:t>
            </a:r>
          </a:p>
          <a:p>
            <a:pPr marL="237061" indent="-237061"/>
            <a:r>
              <a:rPr lang="en-US" sz="2800" kern="0" dirty="0"/>
              <a:t>1100K Na HP-cooled UMo reactor with Stirling</a:t>
            </a:r>
          </a:p>
          <a:p>
            <a:pPr marL="237061" indent="-237061"/>
            <a:r>
              <a:rPr lang="en-US" sz="2800" kern="0" dirty="0"/>
              <a:t>400 kg, 400 kg/kWe</a:t>
            </a:r>
          </a:p>
          <a:p>
            <a:pPr marL="237061" indent="-237061"/>
            <a:r>
              <a:rPr lang="en-US" sz="2800" kern="0" dirty="0"/>
              <a:t>Reactor prototype test completed (~$20M spent)</a:t>
            </a:r>
          </a:p>
        </p:txBody>
      </p:sp>
      <p:pic>
        <p:nvPicPr>
          <p:cNvPr id="69" name="Picture 41">
            <a:extLst>
              <a:ext uri="{FF2B5EF4-FFF2-40B4-BE49-F238E27FC236}">
                <a16:creationId xmlns:a16="http://schemas.microsoft.com/office/drawing/2014/main" id="{ADDF8AE2-C003-E04D-80DC-C01D4E4E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472264"/>
            <a:ext cx="3657600" cy="123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3DFBD08-A1D6-4940-AD3A-D2E7481FF1D2}"/>
              </a:ext>
            </a:extLst>
          </p:cNvPr>
          <p:cNvSpPr/>
          <p:nvPr/>
        </p:nvSpPr>
        <p:spPr bwMode="auto">
          <a:xfrm>
            <a:off x="4318000" y="1876181"/>
            <a:ext cx="3810000" cy="406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en-US" sz="1867" b="1" dirty="0">
                <a:latin typeface="+mn-lt"/>
              </a:rPr>
              <a:t>Fission Surface Power</a:t>
            </a:r>
          </a:p>
        </p:txBody>
      </p:sp>
      <p:sp>
        <p:nvSpPr>
          <p:cNvPr id="49" name="Content Placeholder 61">
            <a:extLst>
              <a:ext uri="{FF2B5EF4-FFF2-40B4-BE49-F238E27FC236}">
                <a16:creationId xmlns:a16="http://schemas.microsoft.com/office/drawing/2014/main" id="{20A8100D-6312-9C41-9104-BA94D62E1072}"/>
              </a:ext>
            </a:extLst>
          </p:cNvPr>
          <p:cNvSpPr txBox="1">
            <a:spLocks/>
          </p:cNvSpPr>
          <p:nvPr/>
        </p:nvSpPr>
        <p:spPr>
          <a:xfrm>
            <a:off x="4318000" y="3935714"/>
            <a:ext cx="3810000" cy="266040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143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71563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</a:defRPr>
            </a:lvl4pPr>
            <a:lvl5pPr marL="13287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5pPr>
            <a:lvl6pPr marL="16716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20145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23574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7003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237061" indent="-237061"/>
            <a:r>
              <a:rPr lang="en-US" sz="2800" dirty="0"/>
              <a:t>40 kWe, 8 yr life</a:t>
            </a:r>
          </a:p>
          <a:p>
            <a:pPr marL="237061" indent="-237061"/>
            <a:r>
              <a:rPr lang="en-US" sz="2800" dirty="0"/>
              <a:t>Long-duration lunar &amp; Mars surface power</a:t>
            </a:r>
          </a:p>
          <a:p>
            <a:pPr marL="237061" indent="-237061"/>
            <a:r>
              <a:rPr lang="en-US" sz="2800" dirty="0"/>
              <a:t>900K NaK-cooled UO2 reactor with Stirling</a:t>
            </a:r>
          </a:p>
          <a:p>
            <a:pPr marL="237061" indent="-237061"/>
            <a:r>
              <a:rPr lang="en-US" sz="2800" dirty="0"/>
              <a:t>5800 kg, 145 kg/kWe</a:t>
            </a:r>
          </a:p>
          <a:p>
            <a:pPr marL="237061" indent="-237061"/>
            <a:r>
              <a:rPr lang="en-US" sz="2800" dirty="0"/>
              <a:t>Non-nuclear system test completed (~$50M spent)</a:t>
            </a:r>
          </a:p>
        </p:txBody>
      </p:sp>
      <p:pic>
        <p:nvPicPr>
          <p:cNvPr id="77" name="Picture 76" descr="Diagram&#10;&#10;Description automatically generated with low confidence">
            <a:extLst>
              <a:ext uri="{FF2B5EF4-FFF2-40B4-BE49-F238E27FC236}">
                <a16:creationId xmlns:a16="http://schemas.microsoft.com/office/drawing/2014/main" id="{7DBE6839-0E73-4A4C-91BE-159A76583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379830"/>
            <a:ext cx="2438400" cy="157383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42D77C0-C2F5-BD45-A4AE-B5540187E628}"/>
              </a:ext>
            </a:extLst>
          </p:cNvPr>
          <p:cNvSpPr/>
          <p:nvPr/>
        </p:nvSpPr>
        <p:spPr bwMode="auto">
          <a:xfrm>
            <a:off x="1524001" y="1876181"/>
            <a:ext cx="2336799" cy="406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en-US" sz="1867" b="1" dirty="0">
                <a:latin typeface="+mn-lt"/>
              </a:rPr>
              <a:t>Prometheus</a:t>
            </a:r>
          </a:p>
        </p:txBody>
      </p:sp>
      <p:sp>
        <p:nvSpPr>
          <p:cNvPr id="50" name="Content Placeholder 61">
            <a:extLst>
              <a:ext uri="{FF2B5EF4-FFF2-40B4-BE49-F238E27FC236}">
                <a16:creationId xmlns:a16="http://schemas.microsoft.com/office/drawing/2014/main" id="{09985ED0-15AC-5A4C-BF12-920AB0ED07E3}"/>
              </a:ext>
            </a:extLst>
          </p:cNvPr>
          <p:cNvSpPr txBox="1">
            <a:spLocks/>
          </p:cNvSpPr>
          <p:nvPr/>
        </p:nvSpPr>
        <p:spPr>
          <a:xfrm>
            <a:off x="304801" y="3937001"/>
            <a:ext cx="3911595" cy="26590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143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71563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</a:defRPr>
            </a:lvl4pPr>
            <a:lvl5pPr marL="13287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5pPr>
            <a:lvl6pPr marL="16716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20145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23574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7003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237061" indent="-237061"/>
            <a:r>
              <a:rPr lang="en-US" sz="2800" dirty="0"/>
              <a:t>200 kWe, 20 yr life</a:t>
            </a:r>
          </a:p>
          <a:p>
            <a:pPr marL="237061" indent="-237061"/>
            <a:r>
              <a:rPr lang="en-US" sz="2800" dirty="0"/>
              <a:t>NEP science mission to Jovian moons</a:t>
            </a:r>
          </a:p>
          <a:p>
            <a:pPr marL="237061" indent="-237061"/>
            <a:r>
              <a:rPr lang="en-US" sz="2800" dirty="0"/>
              <a:t>1200K HeXe-cooled UN reactor with Brayton</a:t>
            </a:r>
          </a:p>
          <a:p>
            <a:pPr marL="237061" indent="-237061"/>
            <a:r>
              <a:rPr lang="en-US" sz="2800" dirty="0"/>
              <a:t>6600 kg, 33 kg/kWe</a:t>
            </a:r>
          </a:p>
          <a:p>
            <a:pPr marL="237061" indent="-237061"/>
            <a:r>
              <a:rPr lang="en-US" sz="2800" dirty="0"/>
              <a:t>Prime selected and PMSR completed (~$400M spent)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F5FCF0-D271-0189-63D5-406B73F8DD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796339" y="4947047"/>
            <a:ext cx="31908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75" b="1" i="0" kern="1200">
                <a:solidFill>
                  <a:srgbClr val="030405"/>
                </a:solidFill>
                <a:latin typeface="Arial"/>
                <a:ea typeface="+mn-ea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9pPr>
          </a:lstStyle>
          <a:p>
            <a:fld id="{11C509E2-432C-4C13-BE1C-78B125149CF5}" type="slidenum">
              <a:rPr lang="en-US" altLang="en-US" smtClean="0">
                <a:solidFill>
                  <a:schemeClr val="tx1"/>
                </a:solidFill>
              </a:rPr>
              <a:pPr/>
              <a:t>3</a:t>
            </a:fld>
            <a:endParaRPr lang="en-US" altLang="en-US" sz="1000" dirty="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E35C68-8BFE-8F54-DAA6-A0A5C387A922}"/>
              </a:ext>
            </a:extLst>
          </p:cNvPr>
          <p:cNvSpPr/>
          <p:nvPr/>
        </p:nvSpPr>
        <p:spPr bwMode="auto">
          <a:xfrm>
            <a:off x="10769601" y="1876181"/>
            <a:ext cx="1117599" cy="4064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en-US" sz="1867" b="1" dirty="0">
                <a:latin typeface="+mn-lt"/>
              </a:rPr>
              <a:t>FSP 2.0</a:t>
            </a:r>
          </a:p>
        </p:txBody>
      </p:sp>
    </p:spTree>
    <p:extLst>
      <p:ext uri="{BB962C8B-B14F-4D97-AF65-F5344CB8AC3E}">
        <p14:creationId xmlns:p14="http://schemas.microsoft.com/office/powerpoint/2010/main" val="351903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010233-33E5-4FC8-8DB9-630AF1938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851"/>
            <a:ext cx="11342291" cy="769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5895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800" b="1" dirty="0">
                <a:solidFill>
                  <a:schemeClr val="bg1"/>
                </a:solidFill>
              </a:rPr>
              <a:t>What is a Fission Surface Power System?</a:t>
            </a:r>
          </a:p>
          <a:p>
            <a:pPr marL="175895" indent="0">
              <a:spcBef>
                <a:spcPts val="400"/>
              </a:spcBef>
              <a:spcAft>
                <a:spcPts val="400"/>
              </a:spcAft>
              <a:buNone/>
            </a:pP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60F5CB6-5CA6-422C-B371-8ACD25F51E99}"/>
              </a:ext>
            </a:extLst>
          </p:cNvPr>
          <p:cNvSpPr txBox="1">
            <a:spLocks/>
          </p:cNvSpPr>
          <p:nvPr/>
        </p:nvSpPr>
        <p:spPr>
          <a:xfrm>
            <a:off x="9454587" y="6515758"/>
            <a:ext cx="2743200" cy="234331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  <a:cs typeface="+mn-cs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65AFD67-4EAF-E147-87B5-9328F77C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48" y="63478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3C6E5-ABCA-D247-98E1-2274F89B2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4A086EB-F3B0-4C46-A4EC-3FCA45FBD13D}"/>
              </a:ext>
            </a:extLst>
          </p:cNvPr>
          <p:cNvSpPr txBox="1">
            <a:spLocks/>
          </p:cNvSpPr>
          <p:nvPr/>
        </p:nvSpPr>
        <p:spPr>
          <a:xfrm>
            <a:off x="246825" y="1188478"/>
            <a:ext cx="8126466" cy="4388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Fission Surface Power hardware development is part of NASA Space Technology Mission Directorate’s (STMD) Space Nuclear Technologies Portfolio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Fission Surface Power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Thermal Propulsion and Nuclear Electric Propulsion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an autonomous nuclear power system that is launched, placed on the Moon’s surface by a lander, transported to its operational location, activated, and connected to a user power interface up to a kilometer away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NASA and the Department of Energy (DOE) are collaborating on the development of a 40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lunar fission power system for delivery to the launch site by 2028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 will have a ten-year life, consisting of a 1-year demonstration followed by operational support for Artemis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be designed so it is extensible to Mars missions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rtist concept of new fission power system on the lunar surface.">
            <a:extLst>
              <a:ext uri="{FF2B5EF4-FFF2-40B4-BE49-F238E27FC236}">
                <a16:creationId xmlns:a16="http://schemas.microsoft.com/office/drawing/2014/main" id="{E4A4C5D5-35F1-4730-848E-1690FBF46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3291" y="4760907"/>
            <a:ext cx="3571883" cy="16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2BC9E7-367C-4004-B1A5-71CA4FF20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774" y="1110276"/>
            <a:ext cx="1585167" cy="36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5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36711F-0E0E-4724-AEFD-4C882C7E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48" y="63478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3C6E5-ABCA-D247-98E1-2274F89B2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90DDC1-B35F-6145-8098-84FF9A055447}"/>
              </a:ext>
            </a:extLst>
          </p:cNvPr>
          <p:cNvSpPr/>
          <p:nvPr/>
        </p:nvSpPr>
        <p:spPr>
          <a:xfrm>
            <a:off x="89102" y="145020"/>
            <a:ext cx="10034342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Fission Surface Power System Development Strategy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D8990F-858A-46CA-9FF1-0151F44DBDBE}"/>
              </a:ext>
            </a:extLst>
          </p:cNvPr>
          <p:cNvCxnSpPr>
            <a:cxnSpLocks/>
          </p:cNvCxnSpPr>
          <p:nvPr/>
        </p:nvCxnSpPr>
        <p:spPr>
          <a:xfrm>
            <a:off x="10408248" y="4570827"/>
            <a:ext cx="0" cy="502920"/>
          </a:xfrm>
          <a:prstGeom prst="line">
            <a:avLst/>
          </a:prstGeom>
          <a:ln w="38100">
            <a:solidFill>
              <a:schemeClr val="bg1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5EE7FB-E5EE-456D-BD26-19D6639E5215}"/>
              </a:ext>
            </a:extLst>
          </p:cNvPr>
          <p:cNvCxnSpPr>
            <a:cxnSpLocks/>
          </p:cNvCxnSpPr>
          <p:nvPr/>
        </p:nvCxnSpPr>
        <p:spPr>
          <a:xfrm flipV="1">
            <a:off x="4785831" y="4770511"/>
            <a:ext cx="0" cy="1165984"/>
          </a:xfrm>
          <a:prstGeom prst="line">
            <a:avLst/>
          </a:prstGeom>
          <a:ln w="38100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3E88A5B-12D0-45B8-A98C-183AABB140D1}"/>
              </a:ext>
            </a:extLst>
          </p:cNvPr>
          <p:cNvCxnSpPr>
            <a:cxnSpLocks/>
          </p:cNvCxnSpPr>
          <p:nvPr/>
        </p:nvCxnSpPr>
        <p:spPr>
          <a:xfrm>
            <a:off x="3749360" y="4628826"/>
            <a:ext cx="534417" cy="0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BE92A8B-6691-4F4C-A4A0-61B9D57B367B}"/>
              </a:ext>
            </a:extLst>
          </p:cNvPr>
          <p:cNvSpPr/>
          <p:nvPr/>
        </p:nvSpPr>
        <p:spPr>
          <a:xfrm>
            <a:off x="872857" y="4366760"/>
            <a:ext cx="2906248" cy="49238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 Phase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FSP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Design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F3D506F-7334-4169-91CF-3E7EDD9B2942}"/>
              </a:ext>
            </a:extLst>
          </p:cNvPr>
          <p:cNvSpPr/>
          <p:nvPr/>
        </p:nvSpPr>
        <p:spPr>
          <a:xfrm>
            <a:off x="4258974" y="4451201"/>
            <a:ext cx="6145613" cy="3200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 Phase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FSP Flight System DDT&amp;E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434C2D4-4B8A-4F55-936C-98E09AB8AB6D}"/>
              </a:ext>
            </a:extLst>
          </p:cNvPr>
          <p:cNvSpPr/>
          <p:nvPr/>
        </p:nvSpPr>
        <p:spPr>
          <a:xfrm>
            <a:off x="10291696" y="4464680"/>
            <a:ext cx="207327" cy="298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F316AB-28E8-425A-8F38-93701F2F399B}"/>
              </a:ext>
            </a:extLst>
          </p:cNvPr>
          <p:cNvSpPr txBox="1"/>
          <p:nvPr/>
        </p:nvSpPr>
        <p:spPr>
          <a:xfrm>
            <a:off x="9208319" y="4146361"/>
            <a:ext cx="239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FSP Flight Hardware Delivery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742FE01-9D4F-43BC-B1DE-B0D92A73C653}"/>
              </a:ext>
            </a:extLst>
          </p:cNvPr>
          <p:cNvSpPr/>
          <p:nvPr/>
        </p:nvSpPr>
        <p:spPr>
          <a:xfrm>
            <a:off x="2597057" y="5936495"/>
            <a:ext cx="3526972" cy="45525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and Non-Nuclear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Technology Maturation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E768A36-5132-4652-B224-E95DD14B82B2}"/>
              </a:ext>
            </a:extLst>
          </p:cNvPr>
          <p:cNvCxnSpPr>
            <a:cxnSpLocks/>
          </p:cNvCxnSpPr>
          <p:nvPr/>
        </p:nvCxnSpPr>
        <p:spPr>
          <a:xfrm>
            <a:off x="1859265" y="4132391"/>
            <a:ext cx="0" cy="2286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C7C7D07-B385-47D3-AF11-F3144B590328}"/>
              </a:ext>
            </a:extLst>
          </p:cNvPr>
          <p:cNvSpPr txBox="1"/>
          <p:nvPr/>
        </p:nvSpPr>
        <p:spPr>
          <a:xfrm>
            <a:off x="396856" y="3897925"/>
            <a:ext cx="1689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Solicitation Release (11/2021)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2495A4B-2ED5-4976-8503-965A3913E5C3}"/>
              </a:ext>
            </a:extLst>
          </p:cNvPr>
          <p:cNvSpPr txBox="1"/>
          <p:nvPr/>
        </p:nvSpPr>
        <p:spPr>
          <a:xfrm>
            <a:off x="2625923" y="3913808"/>
            <a:ext cx="184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 1 Complete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(10/21/2023)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5540DFE-7AC3-4F5A-93C3-BB6D2DFC4A73}"/>
              </a:ext>
            </a:extLst>
          </p:cNvPr>
          <p:cNvCxnSpPr>
            <a:cxnSpLocks/>
          </p:cNvCxnSpPr>
          <p:nvPr/>
        </p:nvCxnSpPr>
        <p:spPr>
          <a:xfrm>
            <a:off x="4296949" y="4190361"/>
            <a:ext cx="0" cy="27432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B20FD64-674F-4D05-8D0C-3D64229C29B0}"/>
              </a:ext>
            </a:extLst>
          </p:cNvPr>
          <p:cNvSpPr txBox="1"/>
          <p:nvPr/>
        </p:nvSpPr>
        <p:spPr>
          <a:xfrm>
            <a:off x="3804899" y="3919308"/>
            <a:ext cx="260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Awards (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1548BA-8059-40AA-B237-706CDC4C87E6}"/>
              </a:ext>
            </a:extLst>
          </p:cNvPr>
          <p:cNvSpPr/>
          <p:nvPr/>
        </p:nvSpPr>
        <p:spPr>
          <a:xfrm>
            <a:off x="265986" y="3903994"/>
            <a:ext cx="11653234" cy="26458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150458-4027-4944-83CA-36E930EF1279}"/>
              </a:ext>
            </a:extLst>
          </p:cNvPr>
          <p:cNvCxnSpPr/>
          <p:nvPr/>
        </p:nvCxnSpPr>
        <p:spPr>
          <a:xfrm>
            <a:off x="10561688" y="5194822"/>
            <a:ext cx="11019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7BE5FE-7788-42D3-99A6-CEE3C5EFA36E}"/>
              </a:ext>
            </a:extLst>
          </p:cNvPr>
          <p:cNvSpPr txBox="1"/>
          <p:nvPr/>
        </p:nvSpPr>
        <p:spPr>
          <a:xfrm>
            <a:off x="10478424" y="5227786"/>
            <a:ext cx="1539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Integration,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  <a:r>
              <a:rPr lang="en-US" sz="1000" dirty="0"/>
              <a:t> &amp; Demo Operations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9C71AA-BA98-450A-B07E-FB08BF090497}"/>
              </a:ext>
            </a:extLst>
          </p:cNvPr>
          <p:cNvSpPr/>
          <p:nvPr/>
        </p:nvSpPr>
        <p:spPr>
          <a:xfrm>
            <a:off x="914338" y="5153955"/>
            <a:ext cx="2906248" cy="49238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Reference Design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B3C02B-0B65-4107-81A6-B93442322026}"/>
              </a:ext>
            </a:extLst>
          </p:cNvPr>
          <p:cNvSpPr txBox="1"/>
          <p:nvPr/>
        </p:nvSpPr>
        <p:spPr>
          <a:xfrm>
            <a:off x="213351" y="989474"/>
            <a:ext cx="11705869" cy="273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Awarded three Phase 1 - FSP System Design Contracts</a:t>
            </a:r>
          </a:p>
          <a:p>
            <a:pPr marL="342900" lvl="1" indent="-342900" eaLnBrk="1" fontAlgn="auto" hangingPunct="1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Government Reference Design</a:t>
            </a:r>
          </a:p>
          <a:p>
            <a:pPr marL="631825" lvl="2" indent="-285750" eaLnBrk="1" fontAlgn="auto" hangingPunct="1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Evolving reactor and integrated system design to guide subsystem trades</a:t>
            </a:r>
          </a:p>
          <a:p>
            <a:pPr marL="342900" lvl="1" indent="-342900" eaLnBrk="1" fontAlgn="auto" hangingPunct="1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Developing Technology Maturation Plan (TMP</a:t>
            </a:r>
            <a:r>
              <a:rPr lang="en-US" sz="1600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) – comprehensive plan to advance critical subsystem and system integration technologies</a:t>
            </a:r>
          </a:p>
          <a:p>
            <a:pPr marL="342900" lvl="1" indent="-342900" eaLnBrk="1" fontAlgn="auto" hangingPunct="1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Government Technology Maturation underway</a:t>
            </a:r>
          </a:p>
          <a:p>
            <a:pPr marL="685800" lvl="2" indent="-342900" eaLnBrk="1" fontAlgn="auto" hangingPunct="1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DOE working on metal hydride moderators, shielding and instrumentation and controls</a:t>
            </a:r>
          </a:p>
          <a:p>
            <a:pPr marL="631825" lvl="2" indent="-285750" eaLnBrk="1" fontAlgn="auto" hangingPunct="1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DOE holding periodic webinars for OGA’s and industry (first completed 12/9/2022)</a:t>
            </a:r>
          </a:p>
          <a:p>
            <a:pPr marL="685800" lvl="2" indent="-342900" eaLnBrk="1" fontAlgn="auto" hangingPunct="1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NASA initiated PMAD development investigations and integrated heat pipe – Stirling converter test underway</a:t>
            </a:r>
          </a:p>
        </p:txBody>
      </p:sp>
    </p:spTree>
    <p:extLst>
      <p:ext uri="{BB962C8B-B14F-4D97-AF65-F5344CB8AC3E}">
        <p14:creationId xmlns:p14="http://schemas.microsoft.com/office/powerpoint/2010/main" val="18693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Slide Number Placeholder 4">
            <a:extLst>
              <a:ext uri="{FF2B5EF4-FFF2-40B4-BE49-F238E27FC236}">
                <a16:creationId xmlns:a16="http://schemas.microsoft.com/office/drawing/2014/main" id="{412EDA6C-C797-49F1-838C-1B2178814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749516" y="6251944"/>
            <a:ext cx="729394" cy="39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616969-C6D7-437D-A2AE-9455D1566C5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C3A338-BB28-4F97-941E-68E5DF71248C}"/>
              </a:ext>
            </a:extLst>
          </p:cNvPr>
          <p:cNvSpPr txBox="1">
            <a:spLocks/>
          </p:cNvSpPr>
          <p:nvPr/>
        </p:nvSpPr>
        <p:spPr bwMode="auto">
          <a:xfrm>
            <a:off x="46965" y="-12455"/>
            <a:ext cx="8979538" cy="85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FSP Contracts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3380B7-285D-44FB-A70A-4A86FE7CA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1" y="967573"/>
            <a:ext cx="4173468" cy="1279520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0E55DCF6-9AF4-49B2-9A6C-41E1CABFF5A6}"/>
              </a:ext>
            </a:extLst>
          </p:cNvPr>
          <p:cNvSpPr txBox="1"/>
          <p:nvPr/>
        </p:nvSpPr>
        <p:spPr>
          <a:xfrm>
            <a:off x="46965" y="2898732"/>
            <a:ext cx="519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LEU moderated horizontal reactor using Uranium Nitride fuel pins within beryllium oxide hexagonal blocks. Employs closed Brayton cycle power conversion with heat pipes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10BDB8E0-3105-489E-8E02-69305E66BA09}"/>
              </a:ext>
            </a:extLst>
          </p:cNvPr>
          <p:cNvSpPr txBox="1"/>
          <p:nvPr/>
        </p:nvSpPr>
        <p:spPr>
          <a:xfrm>
            <a:off x="7585126" y="1856525"/>
            <a:ext cx="4450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LEU moderated reactor using UO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fuel elements with a monolithic beryllium oxide moderator and a He-Xe coolant in a single pass design. Employs direct gas-Brayton cycle power conversion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F0B857A3-2A73-4335-9F0C-056BB5B7C729}"/>
              </a:ext>
            </a:extLst>
          </p:cNvPr>
          <p:cNvSpPr txBox="1"/>
          <p:nvPr/>
        </p:nvSpPr>
        <p:spPr>
          <a:xfrm>
            <a:off x="3380139" y="5151763"/>
            <a:ext cx="4395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Maxar and Boeing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LEU moderated reactor with TRISO-X fuel in plate form; layers of yttrium hydride solid moderator; Stirling pairs for power conversion using heat pipes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A88BC9A-3CD8-4D4A-8EBF-52AEBCC63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7" y="1165037"/>
            <a:ext cx="2896476" cy="48274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D75CEE7B-6E13-4261-88F4-5EE83BF55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0" y="2271168"/>
            <a:ext cx="1942945" cy="532500"/>
          </a:xfrm>
          <a:prstGeom prst="rect">
            <a:avLst/>
          </a:prstGeom>
        </p:spPr>
      </p:pic>
      <p:pic>
        <p:nvPicPr>
          <p:cNvPr id="20" name="Picture 1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FDE5A39F-F9DD-4259-9C63-F6DA28CB49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39" y="4326062"/>
            <a:ext cx="2003591" cy="72772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79F058E-8151-46AA-B57A-E4AE9BA63BDA}"/>
              </a:ext>
            </a:extLst>
          </p:cNvPr>
          <p:cNvGrpSpPr/>
          <p:nvPr/>
        </p:nvGrpSpPr>
        <p:grpSpPr>
          <a:xfrm>
            <a:off x="5828902" y="4563653"/>
            <a:ext cx="2082159" cy="524123"/>
            <a:chOff x="9194321" y="2375804"/>
            <a:chExt cx="2534023" cy="641011"/>
          </a:xfrm>
        </p:grpSpPr>
        <p:pic>
          <p:nvPicPr>
            <p:cNvPr id="22" name="Picture 21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827DDEA9-C4B2-4562-BB07-05C00CF44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89744" y="2375804"/>
              <a:ext cx="1438600" cy="41628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1424F82-CC79-4220-B561-C89C43BB3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94321" y="2375804"/>
              <a:ext cx="1851333" cy="641011"/>
            </a:xfrm>
            <a:prstGeom prst="rect">
              <a:avLst/>
            </a:prstGeom>
          </p:spPr>
        </p:pic>
      </p:grp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79C82A71-54DB-470A-B558-740BB97847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83" y="2188894"/>
            <a:ext cx="1525049" cy="650712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D2FC27-3371-4E9F-A544-A67A10919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70" y="985901"/>
            <a:ext cx="1295927" cy="70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E27DE2-90C7-D7C2-8951-91B231D57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0929" y="1165037"/>
            <a:ext cx="1525049" cy="29209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16402A-7C65-45B2-A567-DCEE65369A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0480" y="4292694"/>
            <a:ext cx="1085587" cy="23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>
            <a:extLst>
              <a:ext uri="{FF2B5EF4-FFF2-40B4-BE49-F238E27FC236}">
                <a16:creationId xmlns:a16="http://schemas.microsoft.com/office/drawing/2014/main" id="{E356370F-9216-4731-9FCA-A38166E3F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87" y="982168"/>
            <a:ext cx="11541210" cy="523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rmAutofit fontScale="77500" lnSpcReduction="20000"/>
          </a:bodyPr>
          <a:lstStyle>
            <a:lvl1pPr marL="287338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Operations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Approach: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</a:t>
            </a:r>
            <a:endParaRPr kumimoji="0" lang="en-US" altLang="en-US" sz="2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Lander: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Provides transit and delivery to the Moon; </a:t>
            </a:r>
            <a:r>
              <a:rPr lang="en-US" altLang="en-US" sz="2400" dirty="0"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eploys the FSP System to the lunar surface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Transportability:  </a:t>
            </a:r>
            <a:r>
              <a:rPr lang="en-US" sz="2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Six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-wheel </a:t>
            </a:r>
            <a:r>
              <a:rPr lang="en-US" sz="2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pressurized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rover chassis move pallets from lander to operating 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Power Production: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One-year demonstration phase followed by nine years of power delivery to lunar surface elements</a:t>
            </a:r>
          </a:p>
          <a:p>
            <a:pPr marL="171450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100" b="1" i="0" u="sng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Concept Results (Glenn Research Center’s COMPASS Team):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FSP System delivered in 3 pallets: 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Reactor, Controller, User Load Interface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Reactor Pallet:</a:t>
            </a:r>
          </a:p>
          <a:p>
            <a:pPr lvl="1" eaLnBrk="1" fontAlgn="auto" hangingPunct="1"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HALEU-moderated reactor with radiation shielding to protect co-located plant equipment, nearby electrical </a:t>
            </a:r>
            <a:r>
              <a:rPr lang="en-US" altLang="en-US" sz="2100" dirty="0"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controls (50 m), and crew habitation area (1 km) </a:t>
            </a:r>
          </a:p>
          <a:p>
            <a:pPr lvl="1" eaLnBrk="1" fontAlgn="auto" hangingPunct="1"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Power conversion consists of four 12 kWe Stirling converters (48 kWe gross)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en-US" altLang="en-US" sz="2100" dirty="0"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Deployable radiators that leverage the International Space Station design but operate at higher temperature (&gt;400 K)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Shielded Ka-Band link for communications to Earth</a:t>
            </a:r>
          </a:p>
          <a:p>
            <a:pPr marL="341313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Controller Pallet: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Stirling </a:t>
            </a:r>
            <a:r>
              <a:rPr lang="en-US" altLang="en-US" sz="2400" dirty="0"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electrical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controllers, high-voltage boost electronics, thermal management, spool and 50 m cable</a:t>
            </a:r>
          </a:p>
          <a:p>
            <a:pPr marL="341313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User Load Interface: 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Electronics to </a:t>
            </a:r>
            <a:r>
              <a:rPr lang="en-US" altLang="en-US" sz="2400" dirty="0"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convert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high transmission voltage to 120 Vdc for loads, thermal management, spool and 1 km cable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B002FED1-70DD-470E-B47C-9B55163A6FE9}"/>
              </a:ext>
            </a:extLst>
          </p:cNvPr>
          <p:cNvSpPr txBox="1">
            <a:spLocks/>
          </p:cNvSpPr>
          <p:nvPr/>
        </p:nvSpPr>
        <p:spPr>
          <a:xfrm>
            <a:off x="11740564" y="6571148"/>
            <a:ext cx="440803" cy="2942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832E3-8C39-492D-B877-0E7BABDD06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885632-7CAF-47C1-BF06-9C4889E3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894"/>
            <a:ext cx="11127930" cy="568411"/>
          </a:xfrm>
        </p:spPr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NASA Government Reference Design Concept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8222B-C2D9-4C7F-B882-E114F8AD2F8D}"/>
              </a:ext>
            </a:extLst>
          </p:cNvPr>
          <p:cNvSpPr txBox="1"/>
          <p:nvPr/>
        </p:nvSpPr>
        <p:spPr>
          <a:xfrm>
            <a:off x="2984048" y="6103969"/>
            <a:ext cx="6043887" cy="40011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40 kWe transportable FSP system is feasible</a:t>
            </a:r>
          </a:p>
        </p:txBody>
      </p:sp>
    </p:spTree>
    <p:extLst>
      <p:ext uri="{BB962C8B-B14F-4D97-AF65-F5344CB8AC3E}">
        <p14:creationId xmlns:p14="http://schemas.microsoft.com/office/powerpoint/2010/main" val="123220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DD2315-0DB1-4279-9EE4-1DF6F064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C6E5-ABCA-D247-98E1-2274F89B260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FFC8A7-7D8F-4CAF-8701-A2449FB98782}"/>
              </a:ext>
            </a:extLst>
          </p:cNvPr>
          <p:cNvSpPr txBox="1"/>
          <p:nvPr/>
        </p:nvSpPr>
        <p:spPr>
          <a:xfrm>
            <a:off x="7801677" y="5672060"/>
            <a:ext cx="2689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40 kWe Reactor Pallet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075B71-7CC5-4BAA-A684-7E911C5CEC7A}"/>
              </a:ext>
            </a:extLst>
          </p:cNvPr>
          <p:cNvSpPr txBox="1">
            <a:spLocks/>
          </p:cNvSpPr>
          <p:nvPr/>
        </p:nvSpPr>
        <p:spPr>
          <a:xfrm>
            <a:off x="84182" y="188781"/>
            <a:ext cx="11127930" cy="5684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NASA Government Reference Design Concept </a:t>
            </a:r>
            <a:endParaRPr lang="en-US" dirty="0"/>
          </a:p>
        </p:txBody>
      </p:sp>
      <p:pic>
        <p:nvPicPr>
          <p:cNvPr id="8" name="Picture 7" descr="A picture containing farm machine, gear&#10;&#10;Description automatically generated">
            <a:extLst>
              <a:ext uri="{FF2B5EF4-FFF2-40B4-BE49-F238E27FC236}">
                <a16:creationId xmlns:a16="http://schemas.microsoft.com/office/drawing/2014/main" id="{1FE4464D-C2A4-42F5-AA8C-0C340D033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7" b="6598"/>
          <a:stretch/>
        </p:blipFill>
        <p:spPr>
          <a:xfrm>
            <a:off x="2065408" y="4498044"/>
            <a:ext cx="2474695" cy="1031003"/>
          </a:xfrm>
          <a:prstGeom prst="rect">
            <a:avLst/>
          </a:prstGeom>
        </p:spPr>
      </p:pic>
      <p:pic>
        <p:nvPicPr>
          <p:cNvPr id="10" name="Picture 9" descr="A picture containing farm machine&#10;&#10;Description automatically generated">
            <a:extLst>
              <a:ext uri="{FF2B5EF4-FFF2-40B4-BE49-F238E27FC236}">
                <a16:creationId xmlns:a16="http://schemas.microsoft.com/office/drawing/2014/main" id="{F55F32E9-298C-4092-9154-96CE04D6C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4235" r="689" b="4584"/>
          <a:stretch/>
        </p:blipFill>
        <p:spPr>
          <a:xfrm>
            <a:off x="128902" y="4565647"/>
            <a:ext cx="2474695" cy="1344342"/>
          </a:xfrm>
          <a:prstGeom prst="rect">
            <a:avLst/>
          </a:prstGeom>
        </p:spPr>
      </p:pic>
      <p:pic>
        <p:nvPicPr>
          <p:cNvPr id="11" name="Picture 10" descr="A picture containing furniture, seat, chair&#10;&#10;Description automatically generated">
            <a:extLst>
              <a:ext uri="{FF2B5EF4-FFF2-40B4-BE49-F238E27FC236}">
                <a16:creationId xmlns:a16="http://schemas.microsoft.com/office/drawing/2014/main" id="{7AA8EF63-A781-4E7A-8B8C-964C8756D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223" y="2240025"/>
            <a:ext cx="1253963" cy="2179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424247-40DB-47EE-A441-897B4649C9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4" y="1192750"/>
            <a:ext cx="1455563" cy="3519858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DD38E6B-ED15-49FB-9476-F1A203D4AB6E}"/>
              </a:ext>
            </a:extLst>
          </p:cNvPr>
          <p:cNvSpPr txBox="1">
            <a:spLocks/>
          </p:cNvSpPr>
          <p:nvPr/>
        </p:nvSpPr>
        <p:spPr>
          <a:xfrm>
            <a:off x="764179" y="967142"/>
            <a:ext cx="3643947" cy="464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kWe, Transportable System</a:t>
            </a:r>
          </a:p>
        </p:txBody>
      </p:sp>
      <p:pic>
        <p:nvPicPr>
          <p:cNvPr id="14" name="Picture 13" descr="A picture containing seat&#10;&#10;Description automatically generated">
            <a:extLst>
              <a:ext uri="{FF2B5EF4-FFF2-40B4-BE49-F238E27FC236}">
                <a16:creationId xmlns:a16="http://schemas.microsoft.com/office/drawing/2014/main" id="{00141980-0154-40DC-82AE-230B4FA821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1655" y="1590717"/>
            <a:ext cx="876884" cy="1154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A149CB-E1A0-4A81-B35B-7916C1ECFEC3}"/>
              </a:ext>
            </a:extLst>
          </p:cNvPr>
          <p:cNvSpPr txBox="1"/>
          <p:nvPr/>
        </p:nvSpPr>
        <p:spPr>
          <a:xfrm>
            <a:off x="414069" y="6360387"/>
            <a:ext cx="3849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Rover and Lander not in Project Scope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C93FA5-6143-4B8E-94F2-1A564A59D8A4}"/>
              </a:ext>
            </a:extLst>
          </p:cNvPr>
          <p:cNvSpPr/>
          <p:nvPr/>
        </p:nvSpPr>
        <p:spPr>
          <a:xfrm>
            <a:off x="1137251" y="4074523"/>
            <a:ext cx="788714" cy="237293"/>
          </a:xfrm>
          <a:custGeom>
            <a:avLst/>
            <a:gdLst>
              <a:gd name="connsiteX0" fmla="*/ 0 w 425302"/>
              <a:gd name="connsiteY0" fmla="*/ 616688 h 616688"/>
              <a:gd name="connsiteX1" fmla="*/ 212651 w 425302"/>
              <a:gd name="connsiteY1" fmla="*/ 510362 h 616688"/>
              <a:gd name="connsiteX2" fmla="*/ 170120 w 425302"/>
              <a:gd name="connsiteY2" fmla="*/ 116958 h 616688"/>
              <a:gd name="connsiteX3" fmla="*/ 425302 w 425302"/>
              <a:gd name="connsiteY3" fmla="*/ 0 h 616688"/>
              <a:gd name="connsiteX4" fmla="*/ 425302 w 425302"/>
              <a:gd name="connsiteY4" fmla="*/ 0 h 6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02" h="616688">
                <a:moveTo>
                  <a:pt x="0" y="616688"/>
                </a:moveTo>
                <a:cubicBezTo>
                  <a:pt x="92149" y="605169"/>
                  <a:pt x="184298" y="593650"/>
                  <a:pt x="212651" y="510362"/>
                </a:cubicBezTo>
                <a:cubicBezTo>
                  <a:pt x="241004" y="427074"/>
                  <a:pt x="134678" y="202018"/>
                  <a:pt x="170120" y="116958"/>
                </a:cubicBezTo>
                <a:cubicBezTo>
                  <a:pt x="205562" y="31898"/>
                  <a:pt x="425302" y="0"/>
                  <a:pt x="425302" y="0"/>
                </a:cubicBezTo>
                <a:lnTo>
                  <a:pt x="425302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A1E61D1-4E7F-401B-B321-FE2CB5AE2C9A}"/>
              </a:ext>
            </a:extLst>
          </p:cNvPr>
          <p:cNvSpPr txBox="1">
            <a:spLocks/>
          </p:cNvSpPr>
          <p:nvPr/>
        </p:nvSpPr>
        <p:spPr>
          <a:xfrm>
            <a:off x="3348092" y="3230193"/>
            <a:ext cx="692898" cy="303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km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07F629E0-5714-4D11-A46D-7A4F9E5BC1B9}"/>
              </a:ext>
            </a:extLst>
          </p:cNvPr>
          <p:cNvSpPr txBox="1">
            <a:spLocks/>
          </p:cNvSpPr>
          <p:nvPr/>
        </p:nvSpPr>
        <p:spPr>
          <a:xfrm>
            <a:off x="1224303" y="3803481"/>
            <a:ext cx="741357" cy="336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m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0DCAFE-7BED-4AEF-908C-7F7DA226210E}"/>
              </a:ext>
            </a:extLst>
          </p:cNvPr>
          <p:cNvSpPr/>
          <p:nvPr/>
        </p:nvSpPr>
        <p:spPr>
          <a:xfrm>
            <a:off x="2603597" y="2366940"/>
            <a:ext cx="1116865" cy="1602222"/>
          </a:xfrm>
          <a:custGeom>
            <a:avLst/>
            <a:gdLst>
              <a:gd name="connsiteX0" fmla="*/ 663786 w 663786"/>
              <a:gd name="connsiteY0" fmla="*/ 0 h 1103921"/>
              <a:gd name="connsiteX1" fmla="*/ 419946 w 663786"/>
              <a:gd name="connsiteY1" fmla="*/ 314960 h 1103921"/>
              <a:gd name="connsiteX2" fmla="*/ 501226 w 663786"/>
              <a:gd name="connsiteY2" fmla="*/ 548640 h 1103921"/>
              <a:gd name="connsiteX3" fmla="*/ 267546 w 663786"/>
              <a:gd name="connsiteY3" fmla="*/ 751840 h 1103921"/>
              <a:gd name="connsiteX4" fmla="*/ 358986 w 663786"/>
              <a:gd name="connsiteY4" fmla="*/ 975360 h 1103921"/>
              <a:gd name="connsiteX5" fmla="*/ 23706 w 663786"/>
              <a:gd name="connsiteY5" fmla="*/ 1097280 h 1103921"/>
              <a:gd name="connsiteX6" fmla="*/ 54186 w 663786"/>
              <a:gd name="connsiteY6" fmla="*/ 1076960 h 110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786" h="1103921">
                <a:moveTo>
                  <a:pt x="663786" y="0"/>
                </a:moveTo>
                <a:cubicBezTo>
                  <a:pt x="555412" y="111760"/>
                  <a:pt x="447039" y="223520"/>
                  <a:pt x="419946" y="314960"/>
                </a:cubicBezTo>
                <a:cubicBezTo>
                  <a:pt x="392853" y="406400"/>
                  <a:pt x="526626" y="475827"/>
                  <a:pt x="501226" y="548640"/>
                </a:cubicBezTo>
                <a:cubicBezTo>
                  <a:pt x="475826" y="621453"/>
                  <a:pt x="291253" y="680720"/>
                  <a:pt x="267546" y="751840"/>
                </a:cubicBezTo>
                <a:cubicBezTo>
                  <a:pt x="243839" y="822960"/>
                  <a:pt x="399626" y="917787"/>
                  <a:pt x="358986" y="975360"/>
                </a:cubicBezTo>
                <a:cubicBezTo>
                  <a:pt x="318346" y="1032933"/>
                  <a:pt x="74506" y="1080347"/>
                  <a:pt x="23706" y="1097280"/>
                </a:cubicBezTo>
                <a:cubicBezTo>
                  <a:pt x="-27094" y="1114213"/>
                  <a:pt x="13546" y="1095586"/>
                  <a:pt x="54186" y="10769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4335FD9-8D9D-40A9-9817-DD0655F5F452}"/>
              </a:ext>
            </a:extLst>
          </p:cNvPr>
          <p:cNvSpPr txBox="1">
            <a:spLocks/>
          </p:cNvSpPr>
          <p:nvPr/>
        </p:nvSpPr>
        <p:spPr>
          <a:xfrm>
            <a:off x="3585032" y="2659419"/>
            <a:ext cx="1250975" cy="303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Pallet User I/F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680AF7A-3EDF-4F06-B2BA-C6F59519CD7F}"/>
              </a:ext>
            </a:extLst>
          </p:cNvPr>
          <p:cNvSpPr txBox="1">
            <a:spLocks/>
          </p:cNvSpPr>
          <p:nvPr/>
        </p:nvSpPr>
        <p:spPr>
          <a:xfrm>
            <a:off x="2720181" y="4054125"/>
            <a:ext cx="1371091" cy="358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Controller Pallet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8D87ED2-883C-484C-892F-F1FB3AB41CA8}"/>
              </a:ext>
            </a:extLst>
          </p:cNvPr>
          <p:cNvSpPr txBox="1">
            <a:spLocks/>
          </p:cNvSpPr>
          <p:nvPr/>
        </p:nvSpPr>
        <p:spPr>
          <a:xfrm>
            <a:off x="1116399" y="3354101"/>
            <a:ext cx="1000281" cy="358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Reactor Pallet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04B7A8-2817-421B-B98C-C1D4A48270D7}"/>
              </a:ext>
            </a:extLst>
          </p:cNvPr>
          <p:cNvSpPr txBox="1"/>
          <p:nvPr/>
        </p:nvSpPr>
        <p:spPr>
          <a:xfrm>
            <a:off x="653652" y="5841337"/>
            <a:ext cx="337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Stowed configuration for transport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9A885-0C79-4C28-8BC2-3094C7ECE2BF}"/>
              </a:ext>
            </a:extLst>
          </p:cNvPr>
          <p:cNvSpPr txBox="1"/>
          <p:nvPr/>
        </p:nvSpPr>
        <p:spPr>
          <a:xfrm>
            <a:off x="1271688" y="1753607"/>
            <a:ext cx="246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Deployed configuration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CAFAEE6-2157-4227-9FDF-8D14B0D3E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7189" y="1766673"/>
            <a:ext cx="5937451" cy="38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5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36711F-0E0E-4724-AEFD-4C882C7E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48" y="63478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3C6E5-ABCA-D247-98E1-2274F89B2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90DDC1-B35F-6145-8098-84FF9A055447}"/>
              </a:ext>
            </a:extLst>
          </p:cNvPr>
          <p:cNvSpPr/>
          <p:nvPr/>
        </p:nvSpPr>
        <p:spPr>
          <a:xfrm>
            <a:off x="0" y="192974"/>
            <a:ext cx="10034342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Fission Surface Power Summary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39ABE2-9583-4815-B879-12AA6AB6EBB9}"/>
              </a:ext>
            </a:extLst>
          </p:cNvPr>
          <p:cNvSpPr/>
          <p:nvPr/>
        </p:nvSpPr>
        <p:spPr>
          <a:xfrm>
            <a:off x="197849" y="1321271"/>
            <a:ext cx="117963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NASA is working with the Department of Energy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their federally funded laboratories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establish a lunar fission surface power system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focus is on designing, building, and demonstrating a low enriched uranium fission surface power system that is directly applicable for Moon and Mars, scalable to higher power levels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NASA will continue to be closely engaged with industry to seek innovative, unique design approached for fission surface power systems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69426"/>
      </p:ext>
    </p:extLst>
  </p:cSld>
  <p:clrMapOvr>
    <a:masterClrMapping/>
  </p:clrMapOvr>
</p:sld>
</file>

<file path=ppt/theme/theme1.xml><?xml version="1.0" encoding="utf-8"?>
<a:theme xmlns:a="http://schemas.openxmlformats.org/drawingml/2006/main" name="10_TDM">
  <a:themeElements>
    <a:clrScheme name="TDM colors">
      <a:dk1>
        <a:srgbClr val="000000"/>
      </a:dk1>
      <a:lt1>
        <a:srgbClr val="FFFFFF"/>
      </a:lt1>
      <a:dk2>
        <a:srgbClr val="004080"/>
      </a:dk2>
      <a:lt2>
        <a:srgbClr val="808080"/>
      </a:lt2>
      <a:accent1>
        <a:srgbClr val="E0AB2B"/>
      </a:accent1>
      <a:accent2>
        <a:srgbClr val="B38721"/>
      </a:accent2>
      <a:accent3>
        <a:srgbClr val="F8EA50"/>
      </a:accent3>
      <a:accent4>
        <a:srgbClr val="002346"/>
      </a:accent4>
      <a:accent5>
        <a:srgbClr val="0D5FA3"/>
      </a:accent5>
      <a:accent6>
        <a:srgbClr val="779DF1"/>
      </a:accent6>
      <a:hlink>
        <a:srgbClr val="004080"/>
      </a:hlink>
      <a:folHlink>
        <a:srgbClr val="B387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ESMD QPMR briefing template, Jan '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P Powerpoint Template Final 7_2_21 R2 - for Master Slides" id="{CDBD7FE1-D3B2-3B48-A09D-4EC176C09AE6}" vid="{A1717365-4F0A-3448-81F0-0A279785F7D8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TDM">
  <a:themeElements>
    <a:clrScheme name="TDM colors">
      <a:dk1>
        <a:srgbClr val="000000"/>
      </a:dk1>
      <a:lt1>
        <a:srgbClr val="FFFFFF"/>
      </a:lt1>
      <a:dk2>
        <a:srgbClr val="004080"/>
      </a:dk2>
      <a:lt2>
        <a:srgbClr val="808080"/>
      </a:lt2>
      <a:accent1>
        <a:srgbClr val="E0AB2B"/>
      </a:accent1>
      <a:accent2>
        <a:srgbClr val="B38721"/>
      </a:accent2>
      <a:accent3>
        <a:srgbClr val="F8EA50"/>
      </a:accent3>
      <a:accent4>
        <a:srgbClr val="002346"/>
      </a:accent4>
      <a:accent5>
        <a:srgbClr val="0D5FA3"/>
      </a:accent5>
      <a:accent6>
        <a:srgbClr val="779DF1"/>
      </a:accent6>
      <a:hlink>
        <a:srgbClr val="004080"/>
      </a:hlink>
      <a:folHlink>
        <a:srgbClr val="B387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ESMD QPMR briefing template, Jan '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TDM">
  <a:themeElements>
    <a:clrScheme name="TDM colors">
      <a:dk1>
        <a:srgbClr val="000000"/>
      </a:dk1>
      <a:lt1>
        <a:srgbClr val="FFFFFF"/>
      </a:lt1>
      <a:dk2>
        <a:srgbClr val="004080"/>
      </a:dk2>
      <a:lt2>
        <a:srgbClr val="808080"/>
      </a:lt2>
      <a:accent1>
        <a:srgbClr val="E0AB2B"/>
      </a:accent1>
      <a:accent2>
        <a:srgbClr val="B38721"/>
      </a:accent2>
      <a:accent3>
        <a:srgbClr val="F8EA50"/>
      </a:accent3>
      <a:accent4>
        <a:srgbClr val="002346"/>
      </a:accent4>
      <a:accent5>
        <a:srgbClr val="0D5FA3"/>
      </a:accent5>
      <a:accent6>
        <a:srgbClr val="779DF1"/>
      </a:accent6>
      <a:hlink>
        <a:srgbClr val="004080"/>
      </a:hlink>
      <a:folHlink>
        <a:srgbClr val="B387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ESMD QPMR briefing template, Jan '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TDM">
  <a:themeElements>
    <a:clrScheme name="TDM colors">
      <a:dk1>
        <a:srgbClr val="000000"/>
      </a:dk1>
      <a:lt1>
        <a:srgbClr val="FFFFFF"/>
      </a:lt1>
      <a:dk2>
        <a:srgbClr val="004080"/>
      </a:dk2>
      <a:lt2>
        <a:srgbClr val="808080"/>
      </a:lt2>
      <a:accent1>
        <a:srgbClr val="E0AB2B"/>
      </a:accent1>
      <a:accent2>
        <a:srgbClr val="B38721"/>
      </a:accent2>
      <a:accent3>
        <a:srgbClr val="F8EA50"/>
      </a:accent3>
      <a:accent4>
        <a:srgbClr val="002346"/>
      </a:accent4>
      <a:accent5>
        <a:srgbClr val="0D5FA3"/>
      </a:accent5>
      <a:accent6>
        <a:srgbClr val="779DF1"/>
      </a:accent6>
      <a:hlink>
        <a:srgbClr val="004080"/>
      </a:hlink>
      <a:folHlink>
        <a:srgbClr val="B387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ESMD QPMR briefing template, Jan '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97424</TotalTime>
  <Words>1737</Words>
  <Application>Microsoft Office PowerPoint</Application>
  <PresentationFormat>Widescreen</PresentationFormat>
  <Paragraphs>170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Helvetica</vt:lpstr>
      <vt:lpstr>Times New Roman</vt:lpstr>
      <vt:lpstr>Wingdings</vt:lpstr>
      <vt:lpstr>10_TDM</vt:lpstr>
      <vt:lpstr>Custom Design</vt:lpstr>
      <vt:lpstr>14_TDM</vt:lpstr>
      <vt:lpstr>1_Custom Design</vt:lpstr>
      <vt:lpstr>13_TDM</vt:lpstr>
      <vt:lpstr>15_TDM</vt:lpstr>
      <vt:lpstr>2_Custom Design</vt:lpstr>
      <vt:lpstr>Office Theme</vt:lpstr>
      <vt:lpstr>2_Office Theme</vt:lpstr>
      <vt:lpstr>3_Custom Design</vt:lpstr>
      <vt:lpstr> Overview of NASA Fission Surface Power  The Space &amp; Emerging Technologies (SET) Working Group (WG) of the U.S. Nuclear Industry Council (USNIC) March 27, 2023  Tim Smith  NASA Glenn Research Center  Sebastian Corbisiero Idaho National Laboratory</vt:lpstr>
      <vt:lpstr>PowerPoint Presentation</vt:lpstr>
      <vt:lpstr>Brief History of NASA Developments</vt:lpstr>
      <vt:lpstr>PowerPoint Presentation</vt:lpstr>
      <vt:lpstr>PowerPoint Presentation</vt:lpstr>
      <vt:lpstr>PowerPoint Presentation</vt:lpstr>
      <vt:lpstr>NASA Government Reference Design Concept </vt:lpstr>
      <vt:lpstr>PowerPoint Presentation</vt:lpstr>
      <vt:lpstr>PowerPoint Presentation</vt:lpstr>
      <vt:lpstr>PowerPoint Presentation</vt:lpstr>
      <vt:lpstr>Constellation-era FSP 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Benko, Teresa M. (GRC-MT00)[Summit Technologies Solutions]</dc:creator>
  <cp:lastModifiedBy>Smith, Timothy D. (GRC-MT00)</cp:lastModifiedBy>
  <cp:revision>1847</cp:revision>
  <cp:lastPrinted>2022-06-13T19:25:09Z</cp:lastPrinted>
  <dcterms:created xsi:type="dcterms:W3CDTF">2021-01-24T21:17:54Z</dcterms:created>
  <dcterms:modified xsi:type="dcterms:W3CDTF">2023-03-20T20:05:36Z</dcterms:modified>
</cp:coreProperties>
</file>