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4v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1" r:id="rId1"/>
    <p:sldMasterId id="2147483648" r:id="rId2"/>
  </p:sldMasterIdLst>
  <p:notesMasterIdLst>
    <p:notesMasterId r:id="rId29"/>
  </p:notesMasterIdLst>
  <p:sldIdLst>
    <p:sldId id="259" r:id="rId3"/>
    <p:sldId id="338" r:id="rId4"/>
    <p:sldId id="550" r:id="rId5"/>
    <p:sldId id="568" r:id="rId6"/>
    <p:sldId id="569" r:id="rId7"/>
    <p:sldId id="570" r:id="rId8"/>
    <p:sldId id="261" r:id="rId9"/>
    <p:sldId id="561" r:id="rId10"/>
    <p:sldId id="263" r:id="rId11"/>
    <p:sldId id="572" r:id="rId12"/>
    <p:sldId id="566" r:id="rId13"/>
    <p:sldId id="264" r:id="rId14"/>
    <p:sldId id="355" r:id="rId15"/>
    <p:sldId id="340" r:id="rId16"/>
    <p:sldId id="341" r:id="rId17"/>
    <p:sldId id="342" r:id="rId18"/>
    <p:sldId id="343" r:id="rId19"/>
    <p:sldId id="344" r:id="rId20"/>
    <p:sldId id="346" r:id="rId21"/>
    <p:sldId id="349" r:id="rId22"/>
    <p:sldId id="350" r:id="rId23"/>
    <p:sldId id="352" r:id="rId24"/>
    <p:sldId id="351" r:id="rId25"/>
    <p:sldId id="347" r:id="rId26"/>
    <p:sldId id="348" r:id="rId27"/>
    <p:sldId id="354" r:id="rId28"/>
  </p:sldIdLst>
  <p:sldSz cx="9144000" cy="5143500" type="screen16x9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est Ranges" id="{7EC6BFDD-524C-4F70-ADD8-1A1E927414CE}">
          <p14:sldIdLst>
            <p14:sldId id="259"/>
            <p14:sldId id="338"/>
            <p14:sldId id="550"/>
            <p14:sldId id="568"/>
            <p14:sldId id="569"/>
            <p14:sldId id="570"/>
            <p14:sldId id="261"/>
            <p14:sldId id="561"/>
            <p14:sldId id="263"/>
            <p14:sldId id="572"/>
            <p14:sldId id="566"/>
            <p14:sldId id="264"/>
            <p14:sldId id="355"/>
            <p14:sldId id="340"/>
            <p14:sldId id="341"/>
            <p14:sldId id="342"/>
            <p14:sldId id="343"/>
            <p14:sldId id="344"/>
            <p14:sldId id="346"/>
            <p14:sldId id="349"/>
            <p14:sldId id="350"/>
            <p14:sldId id="352"/>
            <p14:sldId id="351"/>
            <p14:sldId id="347"/>
            <p14:sldId id="348"/>
          </p14:sldIdLst>
        </p14:section>
        <p14:section name="Backup" id="{882167B1-7900-4F1E-8A7E-A5F156602650}">
          <p14:sldIdLst>
            <p14:sldId id="35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orient="horz" pos="2799">
          <p15:clr>
            <a:srgbClr val="A4A3A4"/>
          </p15:clr>
        </p15:guide>
        <p15:guide id="3" pos="29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21" autoAdjust="0"/>
    <p:restoredTop sz="94360" autoAdjust="0"/>
  </p:normalViewPr>
  <p:slideViewPr>
    <p:cSldViewPr snapToGrid="0">
      <p:cViewPr varScale="1">
        <p:scale>
          <a:sx n="63" d="100"/>
          <a:sy n="63" d="100"/>
        </p:scale>
        <p:origin x="67" y="787"/>
      </p:cViewPr>
      <p:guideLst>
        <p:guide orient="horz" pos="1620"/>
        <p:guide orient="horz" pos="2799"/>
        <p:guide pos="295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90A808-C112-43C6-BFCB-99F2B5F75CF4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E0EA3D-5D46-4F0C-B435-199B5AA455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8145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jp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gi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7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1.gi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ront Cov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black">
          <a:xfrm>
            <a:off x="0" y="2086978"/>
            <a:ext cx="9144000" cy="970826"/>
          </a:xfrm>
          <a:prstGeom prst="rect">
            <a:avLst/>
          </a:prstGeom>
          <a:solidFill>
            <a:srgbClr val="EA23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350" dirty="0">
              <a:solidFill>
                <a:prstClr val="white"/>
              </a:solidFill>
            </a:endParaRPr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5982364" y="2086978"/>
            <a:ext cx="3163644" cy="970826"/>
          </a:xfrm>
          <a:prstGeom prst="rect">
            <a:avLst/>
          </a:prstGeom>
          <a:solidFill>
            <a:schemeClr val="bg1"/>
          </a:solidFill>
        </p:spPr>
        <p:txBody>
          <a:bodyPr anchor="t" anchorCtr="1"/>
          <a:lstStyle>
            <a:lvl1pPr marL="0" indent="0" algn="ctr">
              <a:buFontTx/>
              <a:buNone/>
              <a:defRPr sz="1200" baseline="0"/>
            </a:lvl1pPr>
          </a:lstStyle>
          <a:p>
            <a:r>
              <a:rPr lang="en-AU" dirty="0"/>
              <a:t>Click icon to add picture or delete if not required.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 bwMode="black">
          <a:xfrm>
            <a:off x="323528" y="2178284"/>
            <a:ext cx="5353777" cy="432048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algn="l">
              <a:defRPr sz="21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 bwMode="gray">
          <a:xfrm>
            <a:off x="324352" y="2619521"/>
            <a:ext cx="5352789" cy="216024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None/>
              <a:defRPr sz="1200" b="1" cap="none" baseline="0">
                <a:solidFill>
                  <a:srgbClr val="B3B3B3"/>
                </a:solidFill>
                <a:latin typeface="Arial" pitchFamily="34" charset="0"/>
                <a:cs typeface="Arial" pitchFamily="34" charset="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AU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324351" y="3165816"/>
            <a:ext cx="5352954" cy="325040"/>
          </a:xfrm>
          <a:prstGeom prst="rect">
            <a:avLst/>
          </a:prstGeom>
        </p:spPr>
        <p:txBody>
          <a:bodyPr lIns="18000" tIns="0" rIns="0" bIns="0" anchor="ctr"/>
          <a:lstStyle>
            <a:lvl1pPr marL="0" indent="0">
              <a:buNone/>
              <a:defRPr sz="1050" baseline="0">
                <a:solidFill>
                  <a:srgbClr val="EA2324"/>
                </a:solidFill>
              </a:defRPr>
            </a:lvl1pPr>
          </a:lstStyle>
          <a:p>
            <a:pPr lvl="0"/>
            <a:r>
              <a:rPr lang="en-US" dirty="0"/>
              <a:t>Insert date</a:t>
            </a:r>
            <a:endParaRPr lang="en-AU" dirty="0"/>
          </a:p>
        </p:txBody>
      </p:sp>
      <p:pic>
        <p:nvPicPr>
          <p:cNvPr id="12" name="SKMJACOBSLOGO" hidden="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5310" y="4191930"/>
            <a:ext cx="2679138" cy="324035"/>
          </a:xfrm>
          <a:prstGeom prst="rect">
            <a:avLst/>
          </a:prstGeom>
        </p:spPr>
      </p:pic>
      <p:pic>
        <p:nvPicPr>
          <p:cNvPr id="1026" name="Picture 2" descr="T:\Chris\SKMJACOBS\24 Oct 2014\PowerPoint 16 by 9 Default Imag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590"/>
            <a:ext cx="9144001" cy="20843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JACOBSGUIMARLOGO" hidden="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8207" y="4172686"/>
            <a:ext cx="3002280" cy="271272"/>
          </a:xfrm>
          <a:prstGeom prst="rect">
            <a:avLst/>
          </a:prstGeom>
        </p:spPr>
      </p:pic>
      <p:pic>
        <p:nvPicPr>
          <p:cNvPr id="14" name="Picture 13" descr="JACOBSMATASISLOGO" hidden="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911" y="4229454"/>
            <a:ext cx="3084576" cy="286512"/>
          </a:xfrm>
          <a:prstGeom prst="rect">
            <a:avLst/>
          </a:prstGeom>
        </p:spPr>
      </p:pic>
      <p:pic>
        <p:nvPicPr>
          <p:cNvPr id="15" name="Picture 14" descr="JACOBSZATELOGO" hidden="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7329" y="4206937"/>
            <a:ext cx="3316224" cy="292608"/>
          </a:xfrm>
          <a:prstGeom prst="rect">
            <a:avLst/>
          </a:prstGeom>
        </p:spPr>
      </p:pic>
      <p:pic>
        <p:nvPicPr>
          <p:cNvPr id="16" name="Picture 15" descr="JFSLLOGO" hidden="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7383" y="4218633"/>
            <a:ext cx="1213104" cy="2834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EFA4862-A3C4-44AA-8E94-FBC6E09A8D8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260" y="4011910"/>
            <a:ext cx="1836204" cy="745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0437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E39EC-4BE2-4DEA-81C0-4ABC0AAB4AC0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5489079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3008" y="915566"/>
            <a:ext cx="4042792" cy="3481438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4008" y="915566"/>
            <a:ext cx="4042792" cy="3481438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E39EC-4BE2-4DEA-81C0-4ABC0AAB4AC0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9723125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915566"/>
            <a:ext cx="4040188" cy="47982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6181" y="1455773"/>
            <a:ext cx="4041208" cy="2940560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915566"/>
            <a:ext cx="4041775" cy="47982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008" y="1455773"/>
            <a:ext cx="4042795" cy="2940560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E39EC-4BE2-4DEA-81C0-4ABC0AAB4AC0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1842711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E39EC-4BE2-4DEA-81C0-4ABC0AAB4AC0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6047918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3E39EC-4BE2-4DEA-81C0-4ABC0AAB4AC0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575051" y="1009518"/>
            <a:ext cx="5111750" cy="339480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09518"/>
            <a:ext cx="3008313" cy="3394800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582918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3E39EC-4BE2-4DEA-81C0-4ABC0AAB4AC0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789552"/>
            <a:ext cx="5410944" cy="3664389"/>
          </a:xfrm>
        </p:spPr>
        <p:txBody>
          <a:bodyPr/>
          <a:lstStyle>
            <a:lvl1pPr>
              <a:spcBef>
                <a:spcPts val="900"/>
              </a:spcBef>
              <a:spcAft>
                <a:spcPts val="0"/>
              </a:spcAft>
              <a:defRPr>
                <a:solidFill>
                  <a:schemeClr val="tx1"/>
                </a:solidFill>
              </a:defRPr>
            </a:lvl1pPr>
            <a:lvl2pPr>
              <a:buClr>
                <a:srgbClr val="6C6F70"/>
              </a:buClr>
              <a:defRPr>
                <a:solidFill>
                  <a:schemeClr val="tx1"/>
                </a:solidFill>
              </a:defRPr>
            </a:lvl2pPr>
            <a:lvl3pPr>
              <a:buClr>
                <a:srgbClr val="6C6F70"/>
              </a:buClr>
              <a:defRPr>
                <a:solidFill>
                  <a:schemeClr val="tx1"/>
                </a:solidFill>
              </a:defRPr>
            </a:lvl3pPr>
            <a:lvl4pPr>
              <a:buClr>
                <a:srgbClr val="6C6F70"/>
              </a:buClr>
              <a:defRPr>
                <a:solidFill>
                  <a:schemeClr val="tx1"/>
                </a:solidFill>
              </a:defRPr>
            </a:lvl4pPr>
            <a:lvl5pPr>
              <a:buClr>
                <a:srgbClr val="6C6F70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156177" y="789750"/>
            <a:ext cx="2520280" cy="3672211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Click icon to add picture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2000328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3E39EC-4BE2-4DEA-81C0-4ABC0AAB4AC0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"/>
          </p:nvPr>
        </p:nvSpPr>
        <p:spPr>
          <a:xfrm>
            <a:off x="4572000" y="968524"/>
            <a:ext cx="4572000" cy="1710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1"/>
          </p:nvPr>
        </p:nvSpPr>
        <p:spPr>
          <a:xfrm>
            <a:off x="0" y="968524"/>
            <a:ext cx="4572000" cy="1710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2"/>
          </p:nvPr>
        </p:nvSpPr>
        <p:spPr>
          <a:xfrm>
            <a:off x="4572000" y="2687190"/>
            <a:ext cx="4572000" cy="1710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3"/>
          </p:nvPr>
        </p:nvSpPr>
        <p:spPr>
          <a:xfrm>
            <a:off x="0" y="2687190"/>
            <a:ext cx="4572000" cy="1710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3693063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3E39EC-4BE2-4DEA-81C0-4ABC0AAB4AC0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"/>
          </p:nvPr>
        </p:nvSpPr>
        <p:spPr>
          <a:xfrm>
            <a:off x="4572000" y="789552"/>
            <a:ext cx="4572000" cy="167418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latin typeface="Arial" pitchFamily="34" charset="0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AU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1"/>
          </p:nvPr>
        </p:nvSpPr>
        <p:spPr>
          <a:xfrm>
            <a:off x="0" y="789552"/>
            <a:ext cx="4572000" cy="167418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latin typeface="Arial" pitchFamily="34" charset="0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AU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2"/>
          </p:nvPr>
        </p:nvSpPr>
        <p:spPr>
          <a:xfrm>
            <a:off x="4572000" y="2625756"/>
            <a:ext cx="4572000" cy="167418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latin typeface="Arial" pitchFamily="34" charset="0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AU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3"/>
          </p:nvPr>
        </p:nvSpPr>
        <p:spPr>
          <a:xfrm>
            <a:off x="0" y="2625756"/>
            <a:ext cx="4572000" cy="167418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latin typeface="Arial" pitchFamily="34" charset="0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AU" dirty="0"/>
          </a:p>
        </p:txBody>
      </p:sp>
      <p:sp>
        <p:nvSpPr>
          <p:cNvPr id="8" name="Rectangle 7"/>
          <p:cNvSpPr/>
          <p:nvPr/>
        </p:nvSpPr>
        <p:spPr bwMode="black">
          <a:xfrm>
            <a:off x="0" y="2463738"/>
            <a:ext cx="9144000" cy="16201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350" dirty="0"/>
          </a:p>
        </p:txBody>
      </p:sp>
      <p:sp>
        <p:nvSpPr>
          <p:cNvPr id="9" name="Rectangle 8"/>
          <p:cNvSpPr/>
          <p:nvPr/>
        </p:nvSpPr>
        <p:spPr bwMode="black">
          <a:xfrm>
            <a:off x="0" y="4299942"/>
            <a:ext cx="9144000" cy="16201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350" dirty="0"/>
          </a:p>
        </p:txBody>
      </p:sp>
      <p:sp>
        <p:nvSpPr>
          <p:cNvPr id="10" name="Text Placeholder 11"/>
          <p:cNvSpPr>
            <a:spLocks noGrp="1"/>
          </p:cNvSpPr>
          <p:nvPr>
            <p:ph type="body" sz="quarter" idx="14"/>
          </p:nvPr>
        </p:nvSpPr>
        <p:spPr bwMode="white">
          <a:xfrm>
            <a:off x="476251" y="2459810"/>
            <a:ext cx="3870325" cy="161925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FontTx/>
              <a:buNone/>
              <a:defRPr sz="675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342900" indent="0">
              <a:buFontTx/>
              <a:buNone/>
              <a:defRPr sz="675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685800" indent="0">
              <a:buFontTx/>
              <a:buNone/>
              <a:defRPr sz="675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028700" indent="0">
              <a:buFontTx/>
              <a:buNone/>
              <a:defRPr sz="675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1371600" indent="0">
              <a:buFontTx/>
              <a:buNone/>
              <a:defRPr sz="675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  <a:endParaRPr lang="en-AU" dirty="0"/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15"/>
          </p:nvPr>
        </p:nvSpPr>
        <p:spPr bwMode="white">
          <a:xfrm>
            <a:off x="4932145" y="2463738"/>
            <a:ext cx="3870325" cy="161925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FontTx/>
              <a:buNone/>
              <a:defRPr sz="675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342900" indent="0">
              <a:buFontTx/>
              <a:buNone/>
              <a:defRPr sz="675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685800" indent="0">
              <a:buFontTx/>
              <a:buNone/>
              <a:defRPr sz="675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028700" indent="0">
              <a:buFontTx/>
              <a:buNone/>
              <a:defRPr sz="675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1371600" indent="0">
              <a:buFontTx/>
              <a:buNone/>
              <a:defRPr sz="675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  <a:endParaRPr lang="en-AU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6"/>
          </p:nvPr>
        </p:nvSpPr>
        <p:spPr bwMode="white">
          <a:xfrm>
            <a:off x="476251" y="4296014"/>
            <a:ext cx="3870325" cy="161925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FontTx/>
              <a:buNone/>
              <a:defRPr sz="675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342900" indent="0">
              <a:buFontTx/>
              <a:buNone/>
              <a:defRPr sz="675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685800" indent="0">
              <a:buFontTx/>
              <a:buNone/>
              <a:defRPr sz="675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028700" indent="0">
              <a:buFontTx/>
              <a:buNone/>
              <a:defRPr sz="675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1371600" indent="0">
              <a:buFontTx/>
              <a:buNone/>
              <a:defRPr sz="675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  <a:endParaRPr lang="en-AU" dirty="0"/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7"/>
          </p:nvPr>
        </p:nvSpPr>
        <p:spPr bwMode="white">
          <a:xfrm>
            <a:off x="4932145" y="4299942"/>
            <a:ext cx="3870325" cy="161925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FontTx/>
              <a:buNone/>
              <a:defRPr sz="675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342900" indent="0">
              <a:buFontTx/>
              <a:buNone/>
              <a:defRPr sz="675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685800" indent="0">
              <a:buFontTx/>
              <a:buNone/>
              <a:defRPr sz="675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028700" indent="0">
              <a:buFontTx/>
              <a:buNone/>
              <a:defRPr sz="675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1371600" indent="0">
              <a:buFontTx/>
              <a:buNone/>
              <a:defRPr sz="675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9971344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3E39EC-4BE2-4DEA-81C0-4ABC0AAB4AC0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1"/>
          </p:nvPr>
        </p:nvSpPr>
        <p:spPr>
          <a:xfrm>
            <a:off x="0" y="968524"/>
            <a:ext cx="9144000" cy="343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1343308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ck Cov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black">
          <a:xfrm>
            <a:off x="0" y="0"/>
            <a:ext cx="9144000" cy="5143500"/>
          </a:xfrm>
          <a:prstGeom prst="rect">
            <a:avLst/>
          </a:prstGeom>
          <a:solidFill>
            <a:srgbClr val="EA23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350" dirty="0">
              <a:solidFill>
                <a:prstClr val="white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 bwMode="white">
          <a:xfrm>
            <a:off x="546376" y="951570"/>
            <a:ext cx="7200000" cy="972108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24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 bwMode="gray">
          <a:xfrm>
            <a:off x="547200" y="1977684"/>
            <a:ext cx="7200000" cy="594066"/>
          </a:xfrm>
          <a:prstGeom prst="rect">
            <a:avLst/>
          </a:prstGeom>
        </p:spPr>
        <p:txBody>
          <a:bodyPr lIns="18000" tIns="0" rIns="0" bIns="0" anchor="t"/>
          <a:lstStyle>
            <a:lvl1pPr marL="0" indent="0" algn="l">
              <a:buNone/>
              <a:defRPr sz="1200" b="1" cap="none" baseline="0">
                <a:solidFill>
                  <a:srgbClr val="B3B3B3"/>
                </a:solidFill>
                <a:latin typeface="Arial" pitchFamily="34" charset="0"/>
                <a:cs typeface="Arial" pitchFamily="34" charset="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AU" dirty="0"/>
          </a:p>
        </p:txBody>
      </p:sp>
      <p:pic>
        <p:nvPicPr>
          <p:cNvPr id="7" name="SKMJACOBSLOGO" hidden="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62945" y="4157341"/>
            <a:ext cx="3395058" cy="3586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JACOBSGUIMARLOGO" hidden="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0007" y="4218311"/>
            <a:ext cx="3002286" cy="271273"/>
          </a:xfrm>
          <a:prstGeom prst="rect">
            <a:avLst/>
          </a:prstGeom>
        </p:spPr>
      </p:pic>
      <p:pic>
        <p:nvPicPr>
          <p:cNvPr id="14" name="Picture 13" descr="JACOBSMATASISLOGO" hidden="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7711" y="4229453"/>
            <a:ext cx="3084582" cy="286513"/>
          </a:xfrm>
          <a:prstGeom prst="rect">
            <a:avLst/>
          </a:prstGeom>
        </p:spPr>
      </p:pic>
      <p:pic>
        <p:nvPicPr>
          <p:cNvPr id="15" name="Picture 14" descr="JACOBSZATELOGO" hidden="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6343" y="4207656"/>
            <a:ext cx="3315950" cy="292584"/>
          </a:xfrm>
          <a:prstGeom prst="rect">
            <a:avLst/>
          </a:prstGeom>
        </p:spPr>
      </p:pic>
      <p:pic>
        <p:nvPicPr>
          <p:cNvPr id="16" name="Picture 15" descr="JFSLLOGO" hidden="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6139" y="4210691"/>
            <a:ext cx="1216154" cy="28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2617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ront Cov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3598069"/>
          </a:xfrm>
          <a:prstGeom prst="rect">
            <a:avLst/>
          </a:prstGeom>
        </p:spPr>
        <p:txBody>
          <a:bodyPr anchor="t" anchorCtr="1"/>
          <a:lstStyle>
            <a:lvl1pPr marL="0" indent="0" algn="ctr">
              <a:buFontTx/>
              <a:buNone/>
              <a:defRPr/>
            </a:lvl1pPr>
          </a:lstStyle>
          <a:p>
            <a:r>
              <a:rPr lang="en-AU" dirty="0"/>
              <a:t>Click icon to add picture. For image options refer to the PowerPoint guidelines on JacobsConnect.</a:t>
            </a:r>
          </a:p>
        </p:txBody>
      </p:sp>
      <p:sp>
        <p:nvSpPr>
          <p:cNvPr id="5" name="Title 1"/>
          <p:cNvSpPr>
            <a:spLocks noGrp="1"/>
          </p:cNvSpPr>
          <p:nvPr>
            <p:ph type="ctrTitle"/>
          </p:nvPr>
        </p:nvSpPr>
        <p:spPr bwMode="white">
          <a:xfrm>
            <a:off x="546376" y="3813889"/>
            <a:ext cx="7772400" cy="324035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8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 bwMode="gray">
          <a:xfrm>
            <a:off x="546376" y="4191930"/>
            <a:ext cx="7768952" cy="216024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None/>
              <a:defRPr sz="1200" b="1" cap="none" baseline="0">
                <a:solidFill>
                  <a:srgbClr val="B3B3B3"/>
                </a:solidFill>
                <a:latin typeface="Arial" pitchFamily="34" charset="0"/>
                <a:cs typeface="Arial" pitchFamily="34" charset="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AU" dirty="0"/>
          </a:p>
        </p:txBody>
      </p:sp>
      <p:pic>
        <p:nvPicPr>
          <p:cNvPr id="8" name="JACOBSLOGO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7027" y="4624973"/>
            <a:ext cx="1370786" cy="204952"/>
          </a:xfrm>
          <a:prstGeom prst="rect">
            <a:avLst/>
          </a:prstGeom>
        </p:spPr>
      </p:pic>
      <p:pic>
        <p:nvPicPr>
          <p:cNvPr id="9" name="SKMJACOBSLOGO" hidden="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40577" y="4595258"/>
            <a:ext cx="2297236" cy="26438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JACOBSGUIMARLOGO" hidden="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944" y="4665694"/>
            <a:ext cx="2340869" cy="210312"/>
          </a:xfrm>
          <a:prstGeom prst="rect">
            <a:avLst/>
          </a:prstGeom>
        </p:spPr>
      </p:pic>
      <p:pic>
        <p:nvPicPr>
          <p:cNvPr id="11" name="Picture 10" descr="JACOBSMATASISLOGO" hidden="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0147" y="4659598"/>
            <a:ext cx="2310389" cy="216408"/>
          </a:xfrm>
          <a:prstGeom prst="rect">
            <a:avLst/>
          </a:prstGeom>
        </p:spPr>
      </p:pic>
      <p:pic>
        <p:nvPicPr>
          <p:cNvPr id="12" name="Picture 11" descr="JACOBSZATELOGO" hidden="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8575" y="4608942"/>
            <a:ext cx="2249238" cy="195056"/>
          </a:xfrm>
          <a:prstGeom prst="rect">
            <a:avLst/>
          </a:prstGeom>
        </p:spPr>
      </p:pic>
      <p:pic>
        <p:nvPicPr>
          <p:cNvPr id="13" name="Picture 12" descr="JFSLLOGO" hidden="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3891" y="4622661"/>
            <a:ext cx="883922" cy="207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4640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ck Cov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black">
          <a:xfrm>
            <a:off x="0" y="0"/>
            <a:ext cx="9144000" cy="5143500"/>
          </a:xfrm>
          <a:prstGeom prst="rect">
            <a:avLst/>
          </a:prstGeom>
          <a:solidFill>
            <a:srgbClr val="EA23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350" dirty="0">
              <a:solidFill>
                <a:prstClr val="white"/>
              </a:solidFill>
            </a:endParaRPr>
          </a:p>
        </p:txBody>
      </p:sp>
      <p:sp>
        <p:nvSpPr>
          <p:cNvPr id="3" name="Title 1"/>
          <p:cNvSpPr>
            <a:spLocks noGrp="1"/>
          </p:cNvSpPr>
          <p:nvPr>
            <p:ph type="ctrTitle"/>
          </p:nvPr>
        </p:nvSpPr>
        <p:spPr bwMode="white">
          <a:xfrm>
            <a:off x="496423" y="1815667"/>
            <a:ext cx="7814005" cy="810089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algn="r">
              <a:defRPr sz="21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 bwMode="gray">
          <a:xfrm>
            <a:off x="496423" y="2686906"/>
            <a:ext cx="7814005" cy="54006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r">
              <a:buNone/>
              <a:defRPr sz="1200" b="1" cap="none" baseline="0">
                <a:solidFill>
                  <a:srgbClr val="B3B3B3"/>
                </a:solidFill>
                <a:latin typeface="Arial" pitchFamily="34" charset="0"/>
                <a:cs typeface="Arial" pitchFamily="34" charset="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AU" dirty="0"/>
          </a:p>
        </p:txBody>
      </p:sp>
      <p:pic>
        <p:nvPicPr>
          <p:cNvPr id="10" name="SKMJACOBSLOGO" hidden="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94270" y="4270570"/>
            <a:ext cx="2297236" cy="26438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JACOBSGUIMARLOGO" hidden="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7035" y="4312552"/>
            <a:ext cx="2340869" cy="210312"/>
          </a:xfrm>
          <a:prstGeom prst="rect">
            <a:avLst/>
          </a:prstGeom>
        </p:spPr>
      </p:pic>
      <p:pic>
        <p:nvPicPr>
          <p:cNvPr id="14" name="Picture 13" descr="JACOBSMATASISLOGO" hidden="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7515" y="4299558"/>
            <a:ext cx="2310389" cy="216408"/>
          </a:xfrm>
          <a:prstGeom prst="rect">
            <a:avLst/>
          </a:prstGeom>
        </p:spPr>
      </p:pic>
      <p:pic>
        <p:nvPicPr>
          <p:cNvPr id="15" name="Picture 14" descr="JACOBSZATELOGO" hidden="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666" y="4320910"/>
            <a:ext cx="2249238" cy="195056"/>
          </a:xfrm>
          <a:prstGeom prst="rect">
            <a:avLst/>
          </a:prstGeom>
        </p:spPr>
      </p:pic>
      <p:pic>
        <p:nvPicPr>
          <p:cNvPr id="16" name="Picture 15" descr="JFSLLOGO" hidden="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3982" y="4297973"/>
            <a:ext cx="883922" cy="207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9635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594122"/>
          </a:xfrm>
          <a:prstGeom prst="rect">
            <a:avLst/>
          </a:prstGeom>
          <a:noFill/>
        </p:spPr>
        <p:txBody>
          <a:bodyPr/>
          <a:lstStyle>
            <a:lvl1pPr>
              <a:defRPr>
                <a:solidFill>
                  <a:srgbClr val="EA232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07F06E-1350-4090-A9C4-27DCEB2F7FB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6142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89948"/>
            <a:ext cx="8229600" cy="3672000"/>
          </a:xfrm>
        </p:spPr>
        <p:txBody>
          <a:bodyPr>
            <a:normAutofit/>
          </a:bodyPr>
          <a:lstStyle>
            <a:lvl1pPr marL="243000" indent="-243000">
              <a:spcBef>
                <a:spcPts val="9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</a:defRPr>
            </a:lvl1pPr>
            <a:lvl2pPr marL="513000">
              <a:spcBef>
                <a:spcPts val="450"/>
              </a:spcBef>
              <a:defRPr sz="2400">
                <a:solidFill>
                  <a:schemeClr val="tx1"/>
                </a:solidFill>
              </a:defRPr>
            </a:lvl2pPr>
            <a:lvl3pPr marL="756000">
              <a:spcBef>
                <a:spcPts val="450"/>
              </a:spcBef>
              <a:defRPr sz="2400">
                <a:solidFill>
                  <a:schemeClr val="tx1"/>
                </a:solidFill>
              </a:defRPr>
            </a:lvl3pPr>
            <a:lvl4pPr marL="1053000">
              <a:spcBef>
                <a:spcPts val="450"/>
              </a:spcBef>
              <a:defRPr>
                <a:solidFill>
                  <a:schemeClr val="tx1"/>
                </a:solidFill>
              </a:defRPr>
            </a:lvl4pPr>
            <a:lvl5pPr marL="1296000">
              <a:spcBef>
                <a:spcPts val="450"/>
              </a:spcBef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  <a:p>
            <a:pPr lvl="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E39EC-4BE2-4DEA-81C0-4ABC0AAB4AC0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2652311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1" y="193790"/>
            <a:ext cx="8227881" cy="4266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89948"/>
            <a:ext cx="8229600" cy="3672000"/>
          </a:xfrm>
        </p:spPr>
        <p:txBody>
          <a:bodyPr>
            <a:normAutofit/>
          </a:bodyPr>
          <a:lstStyle>
            <a:lvl1pPr marL="514350" indent="-514350">
              <a:spcBef>
                <a:spcPts val="900"/>
              </a:spcBef>
              <a:spcAft>
                <a:spcPts val="0"/>
              </a:spcAft>
              <a:buFont typeface="+mj-lt"/>
              <a:buAutoNum type="arabicPeriod"/>
              <a:defRPr sz="2800" b="0">
                <a:solidFill>
                  <a:schemeClr val="tx1"/>
                </a:solidFill>
              </a:defRPr>
            </a:lvl1pPr>
            <a:lvl2pPr marL="709200" indent="-457200">
              <a:buFont typeface="+mj-lt"/>
              <a:buAutoNum type="arabicPeriod"/>
              <a:defRPr sz="2400">
                <a:solidFill>
                  <a:schemeClr val="tx1"/>
                </a:solidFill>
              </a:defRPr>
            </a:lvl2pPr>
            <a:lvl3pPr marL="961200" indent="-457200">
              <a:buFont typeface="+mj-lt"/>
              <a:buAutoNum type="arabicPeriod"/>
              <a:defRPr sz="2400">
                <a:solidFill>
                  <a:schemeClr val="tx1"/>
                </a:solidFill>
              </a:defRPr>
            </a:lvl3pPr>
            <a:lvl4pPr marL="1200600" indent="-457200">
              <a:buFont typeface="+mj-lt"/>
              <a:buAutoNum type="arabicPeriod"/>
              <a:defRPr>
                <a:solidFill>
                  <a:schemeClr val="tx1"/>
                </a:solidFill>
              </a:defRPr>
            </a:lvl4pPr>
            <a:lvl5pPr marL="1452600" indent="-457200">
              <a:buFont typeface="+mj-lt"/>
              <a:buAutoNum type="arabicPeriod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E39EC-4BE2-4DEA-81C0-4ABC0AAB4AC0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1174717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E39EC-4BE2-4DEA-81C0-4ABC0AAB4AC0}" type="slidenum">
              <a:rPr lang="en-AU" smtClean="0"/>
              <a:t>‹#›</a:t>
            </a:fld>
            <a:endParaRPr lang="en-AU" dirty="0"/>
          </a:p>
        </p:txBody>
      </p:sp>
      <p:sp>
        <p:nvSpPr>
          <p:cNvPr id="5" name="TextBox 4"/>
          <p:cNvSpPr txBox="1"/>
          <p:nvPr/>
        </p:nvSpPr>
        <p:spPr>
          <a:xfrm>
            <a:off x="467544" y="186141"/>
            <a:ext cx="8229600" cy="43088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AU" sz="2800" b="1" baseline="0" dirty="0">
                <a:solidFill>
                  <a:srgbClr val="EA23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Agenda</a:t>
            </a:r>
            <a:endParaRPr lang="en-AU" sz="2800" b="1" dirty="0">
              <a:solidFill>
                <a:srgbClr val="EA232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789948"/>
            <a:ext cx="8229600" cy="3672000"/>
          </a:xfrm>
        </p:spPr>
        <p:txBody>
          <a:bodyPr>
            <a:normAutofit/>
          </a:bodyPr>
          <a:lstStyle>
            <a:lvl1pPr marL="514350" indent="-514350">
              <a:spcBef>
                <a:spcPts val="900"/>
              </a:spcBef>
              <a:spcAft>
                <a:spcPts val="0"/>
              </a:spcAft>
              <a:buFont typeface="+mj-lt"/>
              <a:buAutoNum type="arabicPeriod"/>
              <a:defRPr sz="2800">
                <a:solidFill>
                  <a:schemeClr val="tx1"/>
                </a:solidFill>
              </a:defRPr>
            </a:lvl1pPr>
            <a:lvl2pPr marL="513000">
              <a:spcBef>
                <a:spcPts val="450"/>
              </a:spcBef>
              <a:defRPr sz="2400">
                <a:solidFill>
                  <a:schemeClr val="tx1"/>
                </a:solidFill>
              </a:defRPr>
            </a:lvl2pPr>
            <a:lvl3pPr marL="756000">
              <a:spcBef>
                <a:spcPts val="450"/>
              </a:spcBef>
              <a:defRPr sz="2400">
                <a:solidFill>
                  <a:schemeClr val="tx1"/>
                </a:solidFill>
              </a:defRPr>
            </a:lvl3pPr>
            <a:lvl4pPr marL="1053000">
              <a:spcBef>
                <a:spcPts val="450"/>
              </a:spcBef>
              <a:defRPr>
                <a:solidFill>
                  <a:schemeClr val="tx1"/>
                </a:solidFill>
              </a:defRPr>
            </a:lvl4pPr>
            <a:lvl5pPr marL="1296000">
              <a:spcBef>
                <a:spcPts val="450"/>
              </a:spcBef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95290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afety Minu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89948"/>
            <a:ext cx="8229600" cy="3672000"/>
          </a:xfrm>
        </p:spPr>
        <p:txBody>
          <a:bodyPr>
            <a:normAutofit/>
          </a:bodyPr>
          <a:lstStyle>
            <a:lvl1pPr marL="243000" indent="-243000">
              <a:spcBef>
                <a:spcPts val="9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</a:defRPr>
            </a:lvl1pPr>
            <a:lvl2pPr marL="513000">
              <a:spcBef>
                <a:spcPts val="450"/>
              </a:spcBef>
              <a:defRPr sz="2400">
                <a:solidFill>
                  <a:schemeClr val="tx1"/>
                </a:solidFill>
              </a:defRPr>
            </a:lvl2pPr>
            <a:lvl3pPr marL="756000">
              <a:spcBef>
                <a:spcPts val="450"/>
              </a:spcBef>
              <a:defRPr sz="2400">
                <a:solidFill>
                  <a:schemeClr val="tx1"/>
                </a:solidFill>
              </a:defRPr>
            </a:lvl3pPr>
            <a:lvl4pPr marL="1053000">
              <a:spcBef>
                <a:spcPts val="450"/>
              </a:spcBef>
              <a:defRPr>
                <a:solidFill>
                  <a:schemeClr val="tx1"/>
                </a:solidFill>
              </a:defRPr>
            </a:lvl4pPr>
            <a:lvl5pPr marL="1296000">
              <a:spcBef>
                <a:spcPts val="450"/>
              </a:spcBef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  <a:p>
            <a:pPr lvl="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E39EC-4BE2-4DEA-81C0-4ABC0AAB4AC0}" type="slidenum">
              <a:rPr lang="en-AU" smtClean="0"/>
              <a:t>‹#›</a:t>
            </a:fld>
            <a:endParaRPr lang="en-AU" dirty="0"/>
          </a:p>
        </p:txBody>
      </p:sp>
      <p:sp>
        <p:nvSpPr>
          <p:cNvPr id="5" name="TextBox 4"/>
          <p:cNvSpPr txBox="1"/>
          <p:nvPr/>
        </p:nvSpPr>
        <p:spPr>
          <a:xfrm>
            <a:off x="467544" y="186141"/>
            <a:ext cx="8229600" cy="43088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AU" sz="2800" b="1" baseline="0" dirty="0">
                <a:solidFill>
                  <a:srgbClr val="EA23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Safety Minute</a:t>
            </a:r>
            <a:endParaRPr lang="en-AU" sz="2800" b="1" dirty="0">
              <a:solidFill>
                <a:srgbClr val="EA232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64098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18" Type="http://schemas.openxmlformats.org/officeDocument/2006/relationships/image" Target="../media/image24.png"/><Relationship Id="rId3" Type="http://schemas.openxmlformats.org/officeDocument/2006/relationships/slideLayout" Target="../slideLayouts/slideLayout8.xml"/><Relationship Id="rId21" Type="http://schemas.openxmlformats.org/officeDocument/2006/relationships/image" Target="../media/image26.jpeg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17" Type="http://schemas.openxmlformats.org/officeDocument/2006/relationships/image" Target="../media/image23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22.png"/><Relationship Id="rId20" Type="http://schemas.openxmlformats.org/officeDocument/2006/relationships/image" Target="../media/image25.jpeg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24" Type="http://schemas.openxmlformats.org/officeDocument/2006/relationships/image" Target="../media/image29.png"/><Relationship Id="rId5" Type="http://schemas.openxmlformats.org/officeDocument/2006/relationships/slideLayout" Target="../slideLayouts/slideLayout10.xml"/><Relationship Id="rId15" Type="http://schemas.openxmlformats.org/officeDocument/2006/relationships/image" Target="../media/image21.png"/><Relationship Id="rId23" Type="http://schemas.openxmlformats.org/officeDocument/2006/relationships/image" Target="../media/image28.jpeg"/><Relationship Id="rId10" Type="http://schemas.openxmlformats.org/officeDocument/2006/relationships/slideLayout" Target="../slideLayouts/slideLayout15.xml"/><Relationship Id="rId19" Type="http://schemas.openxmlformats.org/officeDocument/2006/relationships/image" Target="../media/image4.jpeg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theme" Target="../theme/theme2.xml"/><Relationship Id="rId22" Type="http://schemas.openxmlformats.org/officeDocument/2006/relationships/image" Target="../media/image27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lt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KMMMALOGO" hidden="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2037" y="4630340"/>
            <a:ext cx="2119801" cy="513160"/>
          </a:xfrm>
          <a:prstGeom prst="rect">
            <a:avLst/>
          </a:prstGeom>
        </p:spPr>
      </p:pic>
      <p:pic>
        <p:nvPicPr>
          <p:cNvPr id="5" name="SKMCBLOGO" hidden="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199" y="4630341"/>
            <a:ext cx="2006477" cy="236664"/>
          </a:xfrm>
          <a:prstGeom prst="rect">
            <a:avLst/>
          </a:prstGeom>
        </p:spPr>
      </p:pic>
      <p:pic>
        <p:nvPicPr>
          <p:cNvPr id="6" name="SKMENVIROSLOGO" hidden="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4630341"/>
            <a:ext cx="1979638" cy="285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296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2" r:id="rId1"/>
    <p:sldLayoutId id="2147483883" r:id="rId2"/>
    <p:sldLayoutId id="2147483884" r:id="rId3"/>
    <p:sldLayoutId id="2147483885" r:id="rId4"/>
    <p:sldLayoutId id="2147483918" r:id="rId5"/>
  </p:sldLayoutIdLst>
  <p:hf hdr="0" ftr="0" dt="0"/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66F0F998-C297-4E82-AA64-DBA082DC8D9E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15"/>
          <a:stretch/>
        </p:blipFill>
        <p:spPr>
          <a:xfrm>
            <a:off x="0" y="3727370"/>
            <a:ext cx="6993854" cy="1774983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white">
          <a:xfrm>
            <a:off x="457199" y="259590"/>
            <a:ext cx="8253453" cy="46800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915566"/>
            <a:ext cx="8229600" cy="348448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4587974"/>
            <a:ext cx="586408" cy="27384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900">
                <a:solidFill>
                  <a:srgbClr val="00338D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9B3E39EC-4BE2-4DEA-81C0-4ABC0AAB4AC0}" type="slidenum">
              <a:rPr lang="en-AU" smtClean="0"/>
              <a:pPr/>
              <a:t>‹#›</a:t>
            </a:fld>
            <a:endParaRPr lang="en-AU" dirty="0"/>
          </a:p>
        </p:txBody>
      </p:sp>
      <p:pic>
        <p:nvPicPr>
          <p:cNvPr id="10" name="SKMCBLOGO" hidden="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4726818"/>
            <a:ext cx="1281515" cy="201540"/>
          </a:xfrm>
          <a:prstGeom prst="rect">
            <a:avLst/>
          </a:prstGeom>
        </p:spPr>
      </p:pic>
      <p:pic>
        <p:nvPicPr>
          <p:cNvPr id="11" name="SKMMMALOGO" hidden="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6319" y="4682436"/>
            <a:ext cx="1310774" cy="423082"/>
          </a:xfrm>
          <a:prstGeom prst="rect">
            <a:avLst/>
          </a:prstGeom>
        </p:spPr>
      </p:pic>
      <p:pic>
        <p:nvPicPr>
          <p:cNvPr id="12" name="SKMENVIROSLOGO" hidden="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1689" y="4691604"/>
            <a:ext cx="1296144" cy="249095"/>
          </a:xfrm>
          <a:prstGeom prst="rect">
            <a:avLst/>
          </a:prstGeom>
        </p:spPr>
      </p:pic>
      <p:pic>
        <p:nvPicPr>
          <p:cNvPr id="15" name="SKMJACOBSLOGO" hidden="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7041" y="4669147"/>
            <a:ext cx="1733612" cy="209676"/>
          </a:xfrm>
          <a:prstGeom prst="rect">
            <a:avLst/>
          </a:prstGeom>
        </p:spPr>
      </p:pic>
      <p:pic>
        <p:nvPicPr>
          <p:cNvPr id="13" name="Picture 12" descr="JACOBSGUIMARLOGO" hidden="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069" y="4659598"/>
            <a:ext cx="2386584" cy="216408"/>
          </a:xfrm>
          <a:prstGeom prst="rect">
            <a:avLst/>
          </a:prstGeom>
        </p:spPr>
      </p:pic>
      <p:pic>
        <p:nvPicPr>
          <p:cNvPr id="16" name="Picture 15" descr="JACOBSMATASISLOGO" hidden="1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732" y="4659598"/>
            <a:ext cx="2310384" cy="216408"/>
          </a:xfrm>
          <a:prstGeom prst="rect">
            <a:avLst/>
          </a:prstGeom>
        </p:spPr>
      </p:pic>
      <p:pic>
        <p:nvPicPr>
          <p:cNvPr id="17" name="Picture 16" descr="JACOBSZATELOGO" hidden="1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229" y="4680934"/>
            <a:ext cx="2249424" cy="195072"/>
          </a:xfrm>
          <a:prstGeom prst="rect">
            <a:avLst/>
          </a:prstGeom>
        </p:spPr>
      </p:pic>
      <p:pic>
        <p:nvPicPr>
          <p:cNvPr id="18" name="Picture 17" descr="JFSLLOGO" hidden="1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6733" y="4671559"/>
            <a:ext cx="883920" cy="2072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BDFCC20-C1E8-44BD-9ECD-041C2EAC9CAD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4712" y="4614863"/>
            <a:ext cx="1085940" cy="44116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EA5B4A-9CA0-4B57-A6F0-F044B3CBF69B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828"/>
          <a:stretch/>
        </p:blipFill>
        <p:spPr>
          <a:xfrm>
            <a:off x="6372200" y="3727370"/>
            <a:ext cx="2771800" cy="1774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065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6" r:id="rId1"/>
    <p:sldLayoutId id="2147483887" r:id="rId2"/>
    <p:sldLayoutId id="2147483888" r:id="rId3"/>
    <p:sldLayoutId id="2147483904" r:id="rId4"/>
    <p:sldLayoutId id="2147483889" r:id="rId5"/>
    <p:sldLayoutId id="2147483652" r:id="rId6"/>
    <p:sldLayoutId id="2147483653" r:id="rId7"/>
    <p:sldLayoutId id="2147483654" r:id="rId8"/>
    <p:sldLayoutId id="2147483857" r:id="rId9"/>
    <p:sldLayoutId id="2147483890" r:id="rId10"/>
    <p:sldLayoutId id="2147483873" r:id="rId11"/>
    <p:sldLayoutId id="2147483891" r:id="rId12"/>
    <p:sldLayoutId id="2147483875" r:id="rId13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2800" b="1" kern="1200">
          <a:solidFill>
            <a:srgbClr val="EA2324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216000" indent="-216000" algn="l" defTabSz="914400" rtl="0" eaLnBrk="1" latinLnBrk="0" hangingPunct="1">
        <a:spcBef>
          <a:spcPts val="1200"/>
        </a:spcBef>
        <a:spcAft>
          <a:spcPts val="0"/>
        </a:spcAft>
        <a:buClr>
          <a:srgbClr val="EA2324"/>
        </a:buClr>
        <a:buSzPct val="110000"/>
        <a:buFont typeface="Arial" pitchFamily="34" charset="0"/>
        <a:buChar char="•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468000" indent="-216000" algn="l" defTabSz="914400" rtl="0" eaLnBrk="1" latinLnBrk="0" hangingPunct="1">
        <a:spcBef>
          <a:spcPts val="600"/>
        </a:spcBef>
        <a:buClr>
          <a:srgbClr val="6C6F70"/>
        </a:buClr>
        <a:buFont typeface="Arial" pitchFamily="34" charset="0"/>
        <a:buChar char="–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684000" indent="-180000" algn="l" defTabSz="914400" rtl="0" eaLnBrk="1" latinLnBrk="0" hangingPunct="1">
        <a:spcBef>
          <a:spcPts val="600"/>
        </a:spcBef>
        <a:buClr>
          <a:srgbClr val="6C6F70"/>
        </a:buClr>
        <a:buFont typeface="Arial" pitchFamily="34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972000" indent="-228600" algn="l" defTabSz="914400" rtl="0" eaLnBrk="1" latinLnBrk="0" hangingPunct="1">
        <a:spcBef>
          <a:spcPts val="600"/>
        </a:spcBef>
        <a:buClr>
          <a:srgbClr val="6C6F70"/>
        </a:buClr>
        <a:buFont typeface="Arial" pitchFamily="34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224000" indent="-228600" algn="l" defTabSz="914400" rtl="0" eaLnBrk="1" latinLnBrk="0" hangingPunct="1">
        <a:spcBef>
          <a:spcPts val="600"/>
        </a:spcBef>
        <a:buClr>
          <a:srgbClr val="6C6F70"/>
        </a:buClr>
        <a:buSzPct val="67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4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BCDCEA-34CC-4FB1-B1AD-FF9E8D930E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688" y="2138853"/>
            <a:ext cx="6755524" cy="341874"/>
          </a:xfrm>
        </p:spPr>
        <p:txBody>
          <a:bodyPr>
            <a:noAutofit/>
          </a:bodyPr>
          <a:lstStyle/>
          <a:p>
            <a:r>
              <a:rPr lang="en-US" sz="2000" dirty="0"/>
              <a:t>An Interim Set of TNT Curves for LOX/LNG Explosions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B58D428-8B3F-471C-91AC-65F67B6EC0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688" y="2537665"/>
            <a:ext cx="5565459" cy="423634"/>
          </a:xfrm>
        </p:spPr>
        <p:txBody>
          <a:bodyPr/>
          <a:lstStyle/>
          <a:p>
            <a:r>
              <a:rPr lang="en-US" dirty="0"/>
              <a:t>James Blackwood  (N2L), Troy Skinner (N2L), Spencer Harrison (N2L), Brandon Whitworth (N2L), Michael Hays (NASA MSFC), Paul Wilde (IAASS)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73E809-0136-4CFB-AA01-674733E1383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05/24/2023</a:t>
            </a: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BD11BE21-BC5A-46D6-A695-A387B46B23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8005" y="3865505"/>
            <a:ext cx="1941652" cy="970826"/>
          </a:xfrm>
          <a:prstGeom prst="rect">
            <a:avLst/>
          </a:prstGeom>
        </p:spPr>
      </p:pic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8AC6CACC-FBDF-4016-A5CE-6B387739EC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124" y="3895599"/>
            <a:ext cx="870571" cy="910639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97D5FA8C-B132-4B92-BE76-F486AC7D98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255" y="3821127"/>
            <a:ext cx="1035251" cy="10239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8618DD5-AA8A-432A-BB76-EC85D9DA36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4212" y="2080938"/>
            <a:ext cx="2340873" cy="976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4152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LOX/LCH</a:t>
            </a:r>
            <a:r>
              <a:rPr lang="en-US" baseline="-25000" dirty="0"/>
              <a:t>4</a:t>
            </a:r>
            <a:r>
              <a:rPr lang="en-US" dirty="0"/>
              <a:t> Cryogenic Explosion Model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89948"/>
            <a:ext cx="4114800" cy="3726018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Overpressure Limit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~765 psi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Mixing Limit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8,800lbs (calculated)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Fireball is similar size to LOX/LH</a:t>
            </a:r>
            <a:r>
              <a:rPr lang="en-US" baseline="-25000" dirty="0"/>
              <a:t>2</a:t>
            </a:r>
            <a:r>
              <a:rPr lang="en-US" dirty="0"/>
              <a:t> due to higher methane density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E39EC-4BE2-4DEA-81C0-4ABC0AAB4AC0}" type="slidenum">
              <a:rPr lang="en-AU" smtClean="0"/>
              <a:t>10</a:t>
            </a:fld>
            <a:endParaRPr lang="en-AU" dirty="0"/>
          </a:p>
        </p:txBody>
      </p:sp>
      <p:pic>
        <p:nvPicPr>
          <p:cNvPr id="6" name="Picture 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55C11DB-B333-4E9E-9F3F-9B00575A9819}"/>
              </a:ext>
            </a:extLst>
          </p:cNvPr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53"/>
          <a:stretch/>
        </p:blipFill>
        <p:spPr>
          <a:xfrm flipH="1">
            <a:off x="5027103" y="2427734"/>
            <a:ext cx="4009393" cy="1649657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8D350ECD-0D88-411A-A702-E5A4A1E90B62}"/>
              </a:ext>
            </a:extLst>
          </p:cNvPr>
          <p:cNvSpPr/>
          <p:nvPr/>
        </p:nvSpPr>
        <p:spPr bwMode="auto">
          <a:xfrm>
            <a:off x="5004048" y="1038184"/>
            <a:ext cx="1152128" cy="1157074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</a:schemeClr>
              </a:gs>
              <a:gs pos="45000">
                <a:schemeClr val="accent1">
                  <a:lumMod val="60000"/>
                  <a:lumOff val="40000"/>
                </a:schemeClr>
              </a:gs>
              <a:gs pos="70000">
                <a:schemeClr val="accent1">
                  <a:lumMod val="75000"/>
                </a:schemeClr>
              </a:gs>
              <a:gs pos="100000">
                <a:schemeClr val="accent1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707042A-0FA1-43D8-9F50-EC8D40C29701}"/>
              </a:ext>
            </a:extLst>
          </p:cNvPr>
          <p:cNvSpPr txBox="1"/>
          <p:nvPr/>
        </p:nvSpPr>
        <p:spPr>
          <a:xfrm>
            <a:off x="5084710" y="1447446"/>
            <a:ext cx="10369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765psi max</a:t>
            </a:r>
          </a:p>
        </p:txBody>
      </p:sp>
      <p:sp>
        <p:nvSpPr>
          <p:cNvPr id="9" name="TextBox 18">
            <a:extLst>
              <a:ext uri="{FF2B5EF4-FFF2-40B4-BE49-F238E27FC236}">
                <a16:creationId xmlns:a16="http://schemas.microsoft.com/office/drawing/2014/main" id="{C3BC09E5-5FA3-4DDC-889D-EFCA054E88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1704" y="1031945"/>
            <a:ext cx="2194792" cy="1169551"/>
          </a:xfrm>
          <a:prstGeom prst="rect">
            <a:avLst/>
          </a:prstGeom>
          <a:noFill/>
          <a:ln w="19050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kern="0" dirty="0">
                <a:solidFill>
                  <a:sysClr val="windowText" lastClr="000000"/>
                </a:solidFill>
                <a:latin typeface="Calibri" pitchFamily="34" charset="0"/>
                <a:ea typeface="+mn-ea"/>
                <a:cs typeface="+mn-cs"/>
              </a:rPr>
              <a:t>Inside the Fireball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000" b="1" kern="0" dirty="0">
                <a:solidFill>
                  <a:sysClr val="windowText" lastClr="000000"/>
                </a:solidFill>
                <a:latin typeface="Calibri" pitchFamily="34" charset="0"/>
                <a:ea typeface="+mn-ea"/>
                <a:cs typeface="+mn-cs"/>
              </a:rPr>
              <a:t> Ideal Gas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000" b="1" kern="0" dirty="0">
                <a:solidFill>
                  <a:sysClr val="windowText" lastClr="000000"/>
                </a:solidFill>
                <a:latin typeface="Calibri" pitchFamily="34" charset="0"/>
                <a:ea typeface="+mn-ea"/>
                <a:cs typeface="+mn-cs"/>
              </a:rPr>
              <a:t>T = 100K (corroborated by WSTF)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000" b="1" kern="0" dirty="0">
                <a:solidFill>
                  <a:sysClr val="windowText" lastClr="000000"/>
                </a:solidFill>
                <a:latin typeface="Calibri" pitchFamily="34" charset="0"/>
                <a:ea typeface="+mn-ea"/>
                <a:cs typeface="+mn-cs"/>
              </a:rPr>
              <a:t> P = ambient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000" b="1" kern="0" dirty="0">
                <a:solidFill>
                  <a:sysClr val="windowText" lastClr="000000"/>
                </a:solidFill>
                <a:latin typeface="Calibri" pitchFamily="34" charset="0"/>
                <a:ea typeface="+mn-ea"/>
                <a:cs typeface="+mn-cs"/>
              </a:rPr>
              <a:t> m ≤ Farber limit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000" b="1" kern="0" dirty="0">
                <a:solidFill>
                  <a:sysClr val="windowText" lastClr="000000"/>
                </a:solidFill>
                <a:latin typeface="Calibri" pitchFamily="34" charset="0"/>
                <a:ea typeface="+mn-ea"/>
                <a:cs typeface="+mn-cs"/>
              </a:rPr>
              <a:t> Stoichiometric mixture of GCH</a:t>
            </a:r>
            <a:r>
              <a:rPr lang="en-US" sz="1000" b="1" kern="0" baseline="-25000" dirty="0">
                <a:solidFill>
                  <a:sysClr val="windowText" lastClr="000000"/>
                </a:solidFill>
                <a:latin typeface="Calibri" pitchFamily="34" charset="0"/>
                <a:ea typeface="+mn-ea"/>
                <a:cs typeface="+mn-cs"/>
              </a:rPr>
              <a:t>4</a:t>
            </a:r>
            <a:r>
              <a:rPr lang="en-US" sz="1000" b="1" kern="0" dirty="0">
                <a:solidFill>
                  <a:sysClr val="windowText" lastClr="000000"/>
                </a:solidFill>
                <a:latin typeface="Calibri" pitchFamily="34" charset="0"/>
                <a:ea typeface="+mn-ea"/>
                <a:cs typeface="+mn-cs"/>
              </a:rPr>
              <a:t>/GO</a:t>
            </a:r>
            <a:r>
              <a:rPr lang="en-US" sz="1000" b="1" kern="0" baseline="-25000" dirty="0">
                <a:solidFill>
                  <a:sysClr val="windowText" lastClr="000000"/>
                </a:solidFill>
                <a:latin typeface="Calibri" pitchFamily="34" charset="0"/>
                <a:ea typeface="+mn-ea"/>
                <a:cs typeface="+mn-cs"/>
              </a:rPr>
              <a:t>2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000" b="1" kern="0" dirty="0">
                <a:solidFill>
                  <a:sysClr val="windowText" lastClr="000000"/>
                </a:solidFill>
                <a:latin typeface="Calibri" pitchFamily="34" charset="0"/>
                <a:ea typeface="+mn-ea"/>
                <a:cs typeface="+mn-cs"/>
              </a:rPr>
              <a:t> Max pressure limited by ZND</a:t>
            </a:r>
          </a:p>
        </p:txBody>
      </p:sp>
      <p:sp>
        <p:nvSpPr>
          <p:cNvPr id="10" name="TextBox 18">
            <a:extLst>
              <a:ext uri="{FF2B5EF4-FFF2-40B4-BE49-F238E27FC236}">
                <a16:creationId xmlns:a16="http://schemas.microsoft.com/office/drawing/2014/main" id="{AF0DB5CD-6B17-4883-9D20-292A1B7975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6964" y="3607068"/>
            <a:ext cx="2189531" cy="707886"/>
          </a:xfrm>
          <a:prstGeom prst="rect">
            <a:avLst/>
          </a:prstGeom>
          <a:noFill/>
          <a:ln w="19050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kern="0" dirty="0">
                <a:solidFill>
                  <a:sysClr val="windowText" lastClr="000000"/>
                </a:solidFill>
                <a:latin typeface="Calibri" pitchFamily="34" charset="0"/>
                <a:ea typeface="+mn-ea"/>
                <a:cs typeface="+mn-cs"/>
              </a:rPr>
              <a:t>Outside the Fireball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000" b="1" kern="0" dirty="0">
                <a:solidFill>
                  <a:sysClr val="windowText" lastClr="000000"/>
                </a:solidFill>
                <a:latin typeface="Calibri" pitchFamily="34" charset="0"/>
                <a:ea typeface="+mn-ea"/>
                <a:cs typeface="+mn-cs"/>
              </a:rPr>
              <a:t> Decay method outlined by Baker (</a:t>
            </a:r>
            <a:r>
              <a:rPr lang="en-US" sz="1000" b="1" kern="0" dirty="0">
                <a:latin typeface="Calibri" pitchFamily="34" charset="0"/>
                <a:ea typeface="+mn-ea"/>
                <a:cs typeface="+mn-cs"/>
              </a:rPr>
              <a:t>NASA CR134906) </a:t>
            </a:r>
            <a:r>
              <a:rPr lang="en-US" sz="1000" b="1" kern="0" dirty="0">
                <a:solidFill>
                  <a:sysClr val="windowText" lastClr="000000"/>
                </a:solidFill>
                <a:latin typeface="Calibri" pitchFamily="34" charset="0"/>
                <a:ea typeface="+mn-ea"/>
                <a:cs typeface="+mn-cs"/>
              </a:rPr>
              <a:t>– instantaneous release of </a:t>
            </a:r>
            <a:r>
              <a:rPr lang="en-US" sz="1000" b="1" kern="0" dirty="0" err="1">
                <a:solidFill>
                  <a:sysClr val="windowText" lastClr="000000"/>
                </a:solidFill>
                <a:latin typeface="Calibri" pitchFamily="34" charset="0"/>
                <a:ea typeface="+mn-ea"/>
                <a:cs typeface="+mn-cs"/>
              </a:rPr>
              <a:t>PdV</a:t>
            </a:r>
            <a:r>
              <a:rPr lang="en-US" sz="1000" b="1" kern="0" dirty="0">
                <a:solidFill>
                  <a:sysClr val="windowText" lastClr="000000"/>
                </a:solidFill>
                <a:latin typeface="Calibri" pitchFamily="34" charset="0"/>
                <a:ea typeface="+mn-ea"/>
                <a:cs typeface="+mn-cs"/>
              </a:rPr>
              <a:t> work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DE6D956-22F8-4B5D-8A2D-2EB274876A69}"/>
              </a:ext>
            </a:extLst>
          </p:cNvPr>
          <p:cNvSpPr/>
          <p:nvPr/>
        </p:nvSpPr>
        <p:spPr bwMode="auto">
          <a:xfrm>
            <a:off x="5027103" y="2738858"/>
            <a:ext cx="1152128" cy="1157074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</a:schemeClr>
              </a:gs>
              <a:gs pos="45000">
                <a:schemeClr val="accent1">
                  <a:lumMod val="60000"/>
                  <a:lumOff val="40000"/>
                </a:schemeClr>
              </a:gs>
              <a:gs pos="70000">
                <a:schemeClr val="accent1">
                  <a:lumMod val="75000"/>
                </a:schemeClr>
              </a:gs>
              <a:gs pos="100000">
                <a:schemeClr val="accent1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Arial" pitchFamily="-105" charset="0"/>
              <a:ea typeface="ＭＳ Ｐゴシック" pitchFamily="-105" charset="-128"/>
            </a:endParaRPr>
          </a:p>
        </p:txBody>
      </p:sp>
      <p:sp>
        <p:nvSpPr>
          <p:cNvPr id="12" name="Line 20">
            <a:extLst>
              <a:ext uri="{FF2B5EF4-FFF2-40B4-BE49-F238E27FC236}">
                <a16:creationId xmlns:a16="http://schemas.microsoft.com/office/drawing/2014/main" id="{7EE0B487-5A1E-4762-A826-9FE7D1CC9B8D}"/>
              </a:ext>
            </a:extLst>
          </p:cNvPr>
          <p:cNvSpPr>
            <a:spLocks noChangeShapeType="1"/>
          </p:cNvSpPr>
          <p:nvPr/>
        </p:nvSpPr>
        <p:spPr bwMode="auto">
          <a:xfrm>
            <a:off x="7092280" y="3123297"/>
            <a:ext cx="110013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square" lIns="90488" tIns="44450" rIns="90488" bIns="44450"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13294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25D64A-299E-4F78-B516-B1BCBC9C47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273" y="213036"/>
            <a:ext cx="8253453" cy="468001"/>
          </a:xfrm>
        </p:spPr>
        <p:txBody>
          <a:bodyPr/>
          <a:lstStyle/>
          <a:p>
            <a:r>
              <a:rPr lang="en-US" dirty="0"/>
              <a:t>LOX/LCH</a:t>
            </a:r>
            <a:r>
              <a:rPr lang="en-US" baseline="-25000" dirty="0"/>
              <a:t>4</a:t>
            </a:r>
            <a:r>
              <a:rPr lang="en-US" dirty="0"/>
              <a:t> Explosion Model with COMET Data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F82F50-4EB2-47D0-888E-0978E30995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E39EC-4BE2-4DEA-81C0-4ABC0AAB4AC0}" type="slidenum">
              <a:rPr lang="en-AU" smtClean="0"/>
              <a:t>11</a:t>
            </a:fld>
            <a:endParaRPr lang="en-AU" dirty="0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84B8BA75-2B45-4454-A6C0-BB57B2168D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34192" y="790575"/>
            <a:ext cx="6475616" cy="367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7243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B41337-E9D0-4ECE-903D-69E158E353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7824" y="987573"/>
            <a:ext cx="5666966" cy="32133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LOX/LCH</a:t>
            </a:r>
            <a:r>
              <a:rPr lang="en-US" baseline="-25000" dirty="0"/>
              <a:t>4</a:t>
            </a:r>
            <a:r>
              <a:rPr lang="en-US" dirty="0"/>
              <a:t> Explosion Model Comparison to Data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E39EC-4BE2-4DEA-81C0-4ABC0AAB4AC0}" type="slidenum">
              <a:rPr lang="en-AU" smtClean="0"/>
              <a:t>12</a:t>
            </a:fld>
            <a:endParaRPr lang="en-AU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89210" y="768182"/>
            <a:ext cx="3164283" cy="3507983"/>
          </a:xfrm>
        </p:spPr>
        <p:txBody>
          <a:bodyPr>
            <a:normAutofit fontScale="85000"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1600" dirty="0"/>
              <a:t>Highest measured COMET overpressures (COMET 8) fall approximately along the theoretical explosion curve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200" dirty="0"/>
              <a:t>COMET designed for “worst-case-scenario” and to “enhance propellant mixing.”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/>
              <a:t>COMET data was quasi-hemispherical.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200" dirty="0"/>
              <a:t>Center of explosion was elevated and the hemispherical assumption did not account for reduced losses at ground surface</a:t>
            </a:r>
          </a:p>
          <a:p>
            <a:r>
              <a:rPr lang="en-US" sz="1600" dirty="0"/>
              <a:t>TNT calibration shot indicates measured test data is high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/>
              <a:t>COMET data are still below the Maximum Overpressure and Farber limit even without accounting for HOB and calibration items</a:t>
            </a:r>
          </a:p>
        </p:txBody>
      </p:sp>
    </p:spTree>
    <p:extLst>
      <p:ext uri="{BB962C8B-B14F-4D97-AF65-F5344CB8AC3E}">
        <p14:creationId xmlns:p14="http://schemas.microsoft.com/office/powerpoint/2010/main" val="16093729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6BAB46-BF1B-4377-B661-3F7A16D177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7176" y="1116966"/>
            <a:ext cx="4142678" cy="27894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8C5442A-708C-4384-9431-EE253F7FC6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LOX/LNG Miscibility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297140-7FEE-49A0-8552-DC4086064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E39EC-4BE2-4DEA-81C0-4ABC0AAB4AC0}" type="slidenum">
              <a:rPr lang="en-AU" smtClean="0"/>
              <a:t>13</a:t>
            </a:fld>
            <a:endParaRPr lang="en-AU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FE807EB-2078-478F-BB4A-5B854BA3D479}"/>
              </a:ext>
            </a:extLst>
          </p:cNvPr>
          <p:cNvSpPr txBox="1">
            <a:spLocks/>
          </p:cNvSpPr>
          <p:nvPr/>
        </p:nvSpPr>
        <p:spPr>
          <a:xfrm>
            <a:off x="161365" y="789947"/>
            <a:ext cx="4795811" cy="3486218"/>
          </a:xfrm>
          <a:prstGeom prst="rect">
            <a:avLst/>
          </a:prstGeom>
        </p:spPr>
        <p:txBody>
          <a:bodyPr vert="horz" lIns="0" tIns="0" rIns="0" bIns="0" rtlCol="0">
            <a:normAutofit fontScale="85000" lnSpcReduction="20000"/>
          </a:bodyPr>
          <a:lstStyle>
            <a:lvl1pPr marL="514350" indent="-514350" algn="l" defTabSz="914400" rtl="0" eaLnBrk="1" latinLnBrk="0" hangingPunct="1">
              <a:spcBef>
                <a:spcPts val="900"/>
              </a:spcBef>
              <a:spcAft>
                <a:spcPts val="0"/>
              </a:spcAft>
              <a:buClr>
                <a:srgbClr val="EA2324"/>
              </a:buClr>
              <a:buSzPct val="110000"/>
              <a:buFont typeface="+mj-lt"/>
              <a:buAutoNum type="arabicPeriod"/>
              <a:defRPr sz="2800" b="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09200" indent="-457200" algn="l" defTabSz="914400" rtl="0" eaLnBrk="1" latinLnBrk="0" hangingPunct="1">
              <a:spcBef>
                <a:spcPts val="600"/>
              </a:spcBef>
              <a:buClr>
                <a:srgbClr val="6C6F70"/>
              </a:buClr>
              <a:buFont typeface="+mj-lt"/>
              <a:buAutoNum type="arabicPeriod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61200" indent="-457200" algn="l" defTabSz="914400" rtl="0" eaLnBrk="1" latinLnBrk="0" hangingPunct="1">
              <a:spcBef>
                <a:spcPts val="600"/>
              </a:spcBef>
              <a:buClr>
                <a:srgbClr val="6C6F70"/>
              </a:buClr>
              <a:buFont typeface="+mj-lt"/>
              <a:buAutoNum type="arabicPeriod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200600" indent="-457200" algn="l" defTabSz="914400" rtl="0" eaLnBrk="1" latinLnBrk="0" hangingPunct="1">
              <a:spcBef>
                <a:spcPts val="600"/>
              </a:spcBef>
              <a:buClr>
                <a:srgbClr val="6C6F70"/>
              </a:buClr>
              <a:buFont typeface="+mj-lt"/>
              <a:buAutoNum type="arabicPeriod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452600" indent="-457200" algn="l" defTabSz="914400" rtl="0" eaLnBrk="1" latinLnBrk="0" hangingPunct="1">
              <a:spcBef>
                <a:spcPts val="600"/>
              </a:spcBef>
              <a:buClr>
                <a:srgbClr val="6C6F70"/>
              </a:buClr>
              <a:buSzPct val="67000"/>
              <a:buFont typeface="+mj-lt"/>
              <a:buAutoNum type="arabicPeriod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Unlike other cryogenic fuel combinations, LOX and LNG are miscible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Miscibility has unknown affect on autoignition limits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N2L, Inc. has performed small scale preliminary mixing tests with LOX and LNG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Confirmed miscibility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Mixing can take several minutes under static conditions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F6080B3-2443-4F95-B243-CBA9EC0D5E99}"/>
              </a:ext>
            </a:extLst>
          </p:cNvPr>
          <p:cNvCxnSpPr/>
          <p:nvPr/>
        </p:nvCxnSpPr>
        <p:spPr>
          <a:xfrm>
            <a:off x="5755341" y="1586753"/>
            <a:ext cx="73959" cy="49081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2A83A55-DA4D-4B55-817E-BEA766301252}"/>
              </a:ext>
            </a:extLst>
          </p:cNvPr>
          <p:cNvCxnSpPr/>
          <p:nvPr/>
        </p:nvCxnSpPr>
        <p:spPr>
          <a:xfrm>
            <a:off x="5762065" y="1573306"/>
            <a:ext cx="732864" cy="127074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446569A-0543-43D6-AF7E-9D896CD8E2F4}"/>
              </a:ext>
            </a:extLst>
          </p:cNvPr>
          <p:cNvCxnSpPr>
            <a:cxnSpLocks/>
            <a:stCxn id="23" idx="0"/>
          </p:cNvCxnSpPr>
          <p:nvPr/>
        </p:nvCxnSpPr>
        <p:spPr>
          <a:xfrm flipH="1" flipV="1">
            <a:off x="5520018" y="3132043"/>
            <a:ext cx="418793" cy="44985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C5D43AA-0C04-4899-8BD4-73577872E374}"/>
              </a:ext>
            </a:extLst>
          </p:cNvPr>
          <p:cNvCxnSpPr>
            <a:cxnSpLocks/>
            <a:stCxn id="23" idx="0"/>
          </p:cNvCxnSpPr>
          <p:nvPr/>
        </p:nvCxnSpPr>
        <p:spPr>
          <a:xfrm flipV="1">
            <a:off x="5938811" y="3171072"/>
            <a:ext cx="556118" cy="41082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53190F14-61B0-4B1A-9B40-BB776E5E5079}"/>
              </a:ext>
            </a:extLst>
          </p:cNvPr>
          <p:cNvSpPr txBox="1"/>
          <p:nvPr/>
        </p:nvSpPr>
        <p:spPr>
          <a:xfrm>
            <a:off x="4957176" y="1274303"/>
            <a:ext cx="1775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Liquid Methane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FEB22B9-2F69-4C3E-AD61-FFC51161EDFD}"/>
              </a:ext>
            </a:extLst>
          </p:cNvPr>
          <p:cNvSpPr txBox="1"/>
          <p:nvPr/>
        </p:nvSpPr>
        <p:spPr>
          <a:xfrm>
            <a:off x="5051305" y="3581897"/>
            <a:ext cx="1775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Liquid Oxygen</a:t>
            </a:r>
          </a:p>
        </p:txBody>
      </p:sp>
    </p:spTree>
    <p:extLst>
      <p:ext uri="{BB962C8B-B14F-4D97-AF65-F5344CB8AC3E}">
        <p14:creationId xmlns:p14="http://schemas.microsoft.com/office/powerpoint/2010/main" val="11243355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8282E-CF38-4713-8E0B-80F98DCD90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Methodology for Developing LOX/LNG Blast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89D1B3-CA26-4A2E-91DB-C977362181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Break the problem into three scenarios:</a:t>
            </a:r>
          </a:p>
          <a:p>
            <a:pPr lvl="1">
              <a:buFont typeface="+mj-lt"/>
              <a:buAutoNum type="alphaUcPeriod"/>
            </a:pPr>
            <a:r>
              <a:rPr lang="en-US" dirty="0"/>
              <a:t>Static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/>
              <a:t>For pad explosions and low velocity fall back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/>
              <a:t>Use NASA MSFC LOX/LNG blast model</a:t>
            </a:r>
          </a:p>
          <a:p>
            <a:pPr lvl="1">
              <a:buFont typeface="+mj-lt"/>
              <a:buAutoNum type="alphaUcPeriod"/>
            </a:pPr>
            <a:r>
              <a:rPr lang="en-US" dirty="0"/>
              <a:t>Dynamic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/>
              <a:t>For intact impact greater than 75ft/s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/>
              <a:t>Use simple physical model and MOX detonation assumption</a:t>
            </a:r>
          </a:p>
          <a:p>
            <a:pPr lvl="1">
              <a:buFont typeface="+mj-lt"/>
              <a:buAutoNum type="alphaUcPeriod"/>
            </a:pPr>
            <a:r>
              <a:rPr lang="en-US" dirty="0"/>
              <a:t>MOX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/>
              <a:t>For special cases where LOX and LNG are allowed to slowly mix for 10s to 100s of seconds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/>
              <a:t>Use as-tested high explosive yield of MOX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Conservative assumptions/inputs made throughout all steps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D66DB2-55FB-41A5-A9B1-BD7634ADD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E39EC-4BE2-4DEA-81C0-4ABC0AAB4AC0}" type="slidenum">
              <a:rPr lang="en-AU" smtClean="0"/>
              <a:t>14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1782061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C1D52F-C6D4-4DA8-8D7D-6C5FC9ED8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Static Approach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EEBF99-720B-4F8C-A949-607F707D84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Follow Farber method for LOX/LH2 and LOX/RP but with appropriate physical parameters inputs for LOX and LNG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Produces a practical maximum limit of 8,800lb of mixed propellant</a:t>
            </a:r>
          </a:p>
          <a:p>
            <a:r>
              <a:rPr lang="en-US" dirty="0"/>
              <a:t>Use MSFC blast model to propagate shock wave</a:t>
            </a:r>
          </a:p>
          <a:p>
            <a:r>
              <a:rPr lang="en-US" dirty="0"/>
              <a:t>Equate to TNT to determine equivalence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Assumptions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Complete and uniform mixing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Yield is not a function of impact speed below 75ft/s similar to that shown in Project PYRO for LOX/LH2 and LOX/RP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BBDB15-B3F5-4AA8-9D91-951AD44C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E39EC-4BE2-4DEA-81C0-4ABC0AAB4AC0}" type="slidenum">
              <a:rPr lang="en-AU" smtClean="0"/>
              <a:t>15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3643397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052889F-AE75-4C67-8555-2A2AB1C19D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2264" y="1098817"/>
            <a:ext cx="5052138" cy="302426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8C5442A-708C-4384-9431-EE253F7FC6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Static Step 2 – Apply MSFC LOX/LNG Blast Model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297140-7FEE-49A0-8552-DC4086064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E39EC-4BE2-4DEA-81C0-4ABC0AAB4AC0}" type="slidenum">
              <a:rPr lang="en-AU" smtClean="0"/>
              <a:t>16</a:t>
            </a:fld>
            <a:endParaRPr lang="en-AU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FE807EB-2078-478F-BB4A-5B854BA3D479}"/>
              </a:ext>
            </a:extLst>
          </p:cNvPr>
          <p:cNvSpPr txBox="1">
            <a:spLocks/>
          </p:cNvSpPr>
          <p:nvPr/>
        </p:nvSpPr>
        <p:spPr>
          <a:xfrm>
            <a:off x="161365" y="789948"/>
            <a:ext cx="3368487" cy="3672000"/>
          </a:xfrm>
          <a:prstGeom prst="rect">
            <a:avLst/>
          </a:prstGeom>
        </p:spPr>
        <p:txBody>
          <a:bodyPr vert="horz" lIns="0" tIns="0" rIns="0" bIns="0" rtlCol="0">
            <a:normAutofit fontScale="77500" lnSpcReduction="20000"/>
          </a:bodyPr>
          <a:lstStyle>
            <a:lvl1pPr marL="514350" indent="-514350" algn="l" defTabSz="914400" rtl="0" eaLnBrk="1" latinLnBrk="0" hangingPunct="1">
              <a:spcBef>
                <a:spcPts val="900"/>
              </a:spcBef>
              <a:spcAft>
                <a:spcPts val="0"/>
              </a:spcAft>
              <a:buClr>
                <a:srgbClr val="EA2324"/>
              </a:buClr>
              <a:buSzPct val="110000"/>
              <a:buFont typeface="+mj-lt"/>
              <a:buAutoNum type="arabicPeriod"/>
              <a:defRPr sz="2800" b="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09200" indent="-457200" algn="l" defTabSz="914400" rtl="0" eaLnBrk="1" latinLnBrk="0" hangingPunct="1">
              <a:spcBef>
                <a:spcPts val="600"/>
              </a:spcBef>
              <a:buClr>
                <a:srgbClr val="6C6F70"/>
              </a:buClr>
              <a:buFont typeface="+mj-lt"/>
              <a:buAutoNum type="arabicPeriod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61200" indent="-457200" algn="l" defTabSz="914400" rtl="0" eaLnBrk="1" latinLnBrk="0" hangingPunct="1">
              <a:spcBef>
                <a:spcPts val="600"/>
              </a:spcBef>
              <a:buClr>
                <a:srgbClr val="6C6F70"/>
              </a:buClr>
              <a:buFont typeface="+mj-lt"/>
              <a:buAutoNum type="arabicPeriod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200600" indent="-457200" algn="l" defTabSz="914400" rtl="0" eaLnBrk="1" latinLnBrk="0" hangingPunct="1">
              <a:spcBef>
                <a:spcPts val="600"/>
              </a:spcBef>
              <a:buClr>
                <a:srgbClr val="6C6F70"/>
              </a:buClr>
              <a:buFont typeface="+mj-lt"/>
              <a:buAutoNum type="arabicPeriod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452600" indent="-457200" algn="l" defTabSz="914400" rtl="0" eaLnBrk="1" latinLnBrk="0" hangingPunct="1">
              <a:spcBef>
                <a:spcPts val="600"/>
              </a:spcBef>
              <a:buClr>
                <a:srgbClr val="6C6F70"/>
              </a:buClr>
              <a:buSzPct val="67000"/>
              <a:buFont typeface="+mj-lt"/>
              <a:buAutoNum type="arabicPeriod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Developed from first principles and test data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Uses high pressure, high temperature fast fireball for combustion, then </a:t>
            </a:r>
            <a:r>
              <a:rPr lang="en-US" dirty="0" err="1"/>
              <a:t>propogate</a:t>
            </a:r>
            <a:r>
              <a:rPr lang="en-US" dirty="0"/>
              <a:t> shock wave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Accurately predicts all known LOX/LNG explosions so far</a:t>
            </a:r>
          </a:p>
        </p:txBody>
      </p:sp>
    </p:spTree>
    <p:extLst>
      <p:ext uri="{BB962C8B-B14F-4D97-AF65-F5344CB8AC3E}">
        <p14:creationId xmlns:p14="http://schemas.microsoft.com/office/powerpoint/2010/main" val="33238741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74A66EC-AE84-4108-87B6-95E1BC4FA4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974" y="1329337"/>
            <a:ext cx="5707316" cy="31337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465F8BF-3137-4DA2-B750-2AAD5C81F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Static Step 3 – Equate to TNT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5E7D94-17C0-4246-8895-C134F181E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E39EC-4BE2-4DEA-81C0-4ABC0AAB4AC0}" type="slidenum">
              <a:rPr lang="en-AU" smtClean="0"/>
              <a:t>17</a:t>
            </a:fld>
            <a:endParaRPr lang="en-AU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A7CFEAC-B77B-45EE-BA43-220AD5D0F5B9}"/>
              </a:ext>
            </a:extLst>
          </p:cNvPr>
          <p:cNvSpPr txBox="1">
            <a:spLocks/>
          </p:cNvSpPr>
          <p:nvPr/>
        </p:nvSpPr>
        <p:spPr>
          <a:xfrm>
            <a:off x="161365" y="789948"/>
            <a:ext cx="3019825" cy="3672000"/>
          </a:xfrm>
          <a:prstGeom prst="rect">
            <a:avLst/>
          </a:prstGeom>
        </p:spPr>
        <p:txBody>
          <a:bodyPr vert="horz" lIns="0" tIns="0" rIns="0" bIns="0" rtlCol="0">
            <a:normAutofit fontScale="85000" lnSpcReduction="20000"/>
          </a:bodyPr>
          <a:lstStyle>
            <a:lvl1pPr marL="514350" indent="-514350" algn="l" defTabSz="914400" rtl="0" eaLnBrk="1" latinLnBrk="0" hangingPunct="1">
              <a:spcBef>
                <a:spcPts val="900"/>
              </a:spcBef>
              <a:spcAft>
                <a:spcPts val="0"/>
              </a:spcAft>
              <a:buClr>
                <a:srgbClr val="EA2324"/>
              </a:buClr>
              <a:buSzPct val="110000"/>
              <a:buFont typeface="+mj-lt"/>
              <a:buAutoNum type="arabicPeriod"/>
              <a:defRPr sz="2800" b="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09200" indent="-457200" algn="l" defTabSz="914400" rtl="0" eaLnBrk="1" latinLnBrk="0" hangingPunct="1">
              <a:spcBef>
                <a:spcPts val="600"/>
              </a:spcBef>
              <a:buClr>
                <a:srgbClr val="6C6F70"/>
              </a:buClr>
              <a:buFont typeface="+mj-lt"/>
              <a:buAutoNum type="arabicPeriod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61200" indent="-457200" algn="l" defTabSz="914400" rtl="0" eaLnBrk="1" latinLnBrk="0" hangingPunct="1">
              <a:spcBef>
                <a:spcPts val="600"/>
              </a:spcBef>
              <a:buClr>
                <a:srgbClr val="6C6F70"/>
              </a:buClr>
              <a:buFont typeface="+mj-lt"/>
              <a:buAutoNum type="arabicPeriod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200600" indent="-457200" algn="l" defTabSz="914400" rtl="0" eaLnBrk="1" latinLnBrk="0" hangingPunct="1">
              <a:spcBef>
                <a:spcPts val="600"/>
              </a:spcBef>
              <a:buClr>
                <a:srgbClr val="6C6F70"/>
              </a:buClr>
              <a:buFont typeface="+mj-lt"/>
              <a:buAutoNum type="arabicPeriod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452600" indent="-457200" algn="l" defTabSz="914400" rtl="0" eaLnBrk="1" latinLnBrk="0" hangingPunct="1">
              <a:spcBef>
                <a:spcPts val="600"/>
              </a:spcBef>
              <a:buClr>
                <a:srgbClr val="6C6F70"/>
              </a:buClr>
              <a:buSzPct val="67000"/>
              <a:buFont typeface="+mj-lt"/>
              <a:buAutoNum type="arabicPeriod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Weight values between 1,000lb and  10,000lb tend to hover around 100% TNT equivalence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As propellant weight grows much greater than 10,000lb the TNT equivalence tends to drop off</a:t>
            </a:r>
          </a:p>
        </p:txBody>
      </p:sp>
    </p:spTree>
    <p:extLst>
      <p:ext uri="{BB962C8B-B14F-4D97-AF65-F5344CB8AC3E}">
        <p14:creationId xmlns:p14="http://schemas.microsoft.com/office/powerpoint/2010/main" val="16113395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DCD0D32-7906-438B-A11F-67C2871133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3514" y="789948"/>
            <a:ext cx="5676537" cy="35636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BDC8CEA-AFD5-4493-A446-2473F49079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Static Final Result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C25B5E-3348-42BD-B889-6F5B02365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E39EC-4BE2-4DEA-81C0-4ABC0AAB4AC0}" type="slidenum">
              <a:rPr lang="en-AU" smtClean="0"/>
              <a:t>18</a:t>
            </a:fld>
            <a:endParaRPr lang="en-AU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3316702-298B-4D42-82CB-D43FAA51F948}"/>
              </a:ext>
            </a:extLst>
          </p:cNvPr>
          <p:cNvSpPr txBox="1">
            <a:spLocks/>
          </p:cNvSpPr>
          <p:nvPr/>
        </p:nvSpPr>
        <p:spPr>
          <a:xfrm>
            <a:off x="457200" y="789948"/>
            <a:ext cx="2824777" cy="3672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514350" indent="-514350" algn="l" defTabSz="914400" rtl="0" eaLnBrk="1" latinLnBrk="0" hangingPunct="1">
              <a:spcBef>
                <a:spcPts val="900"/>
              </a:spcBef>
              <a:spcAft>
                <a:spcPts val="0"/>
              </a:spcAft>
              <a:buClr>
                <a:srgbClr val="EA2324"/>
              </a:buClr>
              <a:buSzPct val="110000"/>
              <a:buFont typeface="+mj-lt"/>
              <a:buAutoNum type="arabicPeriod"/>
              <a:defRPr sz="2800" b="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09200" indent="-457200" algn="l" defTabSz="914400" rtl="0" eaLnBrk="1" latinLnBrk="0" hangingPunct="1">
              <a:spcBef>
                <a:spcPts val="600"/>
              </a:spcBef>
              <a:buClr>
                <a:srgbClr val="6C6F70"/>
              </a:buClr>
              <a:buFont typeface="+mj-lt"/>
              <a:buAutoNum type="arabicPeriod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61200" indent="-457200" algn="l" defTabSz="914400" rtl="0" eaLnBrk="1" latinLnBrk="0" hangingPunct="1">
              <a:spcBef>
                <a:spcPts val="600"/>
              </a:spcBef>
              <a:buClr>
                <a:srgbClr val="6C6F70"/>
              </a:buClr>
              <a:buFont typeface="+mj-lt"/>
              <a:buAutoNum type="arabicPeriod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200600" indent="-457200" algn="l" defTabSz="914400" rtl="0" eaLnBrk="1" latinLnBrk="0" hangingPunct="1">
              <a:spcBef>
                <a:spcPts val="600"/>
              </a:spcBef>
              <a:buClr>
                <a:srgbClr val="6C6F70"/>
              </a:buClr>
              <a:buFont typeface="+mj-lt"/>
              <a:buAutoNum type="arabicPeriod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452600" indent="-457200" algn="l" defTabSz="914400" rtl="0" eaLnBrk="1" latinLnBrk="0" hangingPunct="1">
              <a:spcBef>
                <a:spcPts val="600"/>
              </a:spcBef>
              <a:buClr>
                <a:srgbClr val="6C6F70"/>
              </a:buClr>
              <a:buSzPct val="67000"/>
              <a:buFont typeface="+mj-lt"/>
              <a:buAutoNum type="arabicPeriod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8A24E6B-1590-40DE-AD7F-AE1D46200A8A}"/>
              </a:ext>
            </a:extLst>
          </p:cNvPr>
          <p:cNvSpPr txBox="1">
            <a:spLocks/>
          </p:cNvSpPr>
          <p:nvPr/>
        </p:nvSpPr>
        <p:spPr>
          <a:xfrm>
            <a:off x="457200" y="789948"/>
            <a:ext cx="2824777" cy="3672000"/>
          </a:xfrm>
          <a:prstGeom prst="rect">
            <a:avLst/>
          </a:prstGeom>
        </p:spPr>
        <p:txBody>
          <a:bodyPr vert="horz" lIns="0" tIns="0" rIns="0" bIns="0" rtlCol="0">
            <a:normAutofit fontScale="77500" lnSpcReduction="20000"/>
          </a:bodyPr>
          <a:lstStyle>
            <a:lvl1pPr marL="514350" indent="-514350" algn="l" defTabSz="914400" rtl="0" eaLnBrk="1" latinLnBrk="0" hangingPunct="1">
              <a:spcBef>
                <a:spcPts val="900"/>
              </a:spcBef>
              <a:spcAft>
                <a:spcPts val="0"/>
              </a:spcAft>
              <a:buClr>
                <a:srgbClr val="EA2324"/>
              </a:buClr>
              <a:buSzPct val="110000"/>
              <a:buFont typeface="+mj-lt"/>
              <a:buAutoNum type="arabicPeriod"/>
              <a:defRPr sz="2800" b="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09200" indent="-457200" algn="l" defTabSz="914400" rtl="0" eaLnBrk="1" latinLnBrk="0" hangingPunct="1">
              <a:spcBef>
                <a:spcPts val="600"/>
              </a:spcBef>
              <a:buClr>
                <a:srgbClr val="6C6F70"/>
              </a:buClr>
              <a:buFont typeface="+mj-lt"/>
              <a:buAutoNum type="arabicPeriod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61200" indent="-457200" algn="l" defTabSz="914400" rtl="0" eaLnBrk="1" latinLnBrk="0" hangingPunct="1">
              <a:spcBef>
                <a:spcPts val="600"/>
              </a:spcBef>
              <a:buClr>
                <a:srgbClr val="6C6F70"/>
              </a:buClr>
              <a:buFont typeface="+mj-lt"/>
              <a:buAutoNum type="arabicPeriod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200600" indent="-457200" algn="l" defTabSz="914400" rtl="0" eaLnBrk="1" latinLnBrk="0" hangingPunct="1">
              <a:spcBef>
                <a:spcPts val="600"/>
              </a:spcBef>
              <a:buClr>
                <a:srgbClr val="6C6F70"/>
              </a:buClr>
              <a:buFont typeface="+mj-lt"/>
              <a:buAutoNum type="arabicPeriod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452600" indent="-457200" algn="l" defTabSz="914400" rtl="0" eaLnBrk="1" latinLnBrk="0" hangingPunct="1">
              <a:spcBef>
                <a:spcPts val="600"/>
              </a:spcBef>
              <a:buClr>
                <a:srgbClr val="6C6F70"/>
              </a:buClr>
              <a:buSzPct val="67000"/>
              <a:buFont typeface="+mj-lt"/>
              <a:buAutoNum type="arabicPeriod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Weights less than 10,000lb are 100% TNT equivalence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This graph can be used to determine the maximum TNT equivalence of any LOX/LNG LV that fails on the pad or impacts the ground at speeds less than 75ft/s</a:t>
            </a:r>
          </a:p>
        </p:txBody>
      </p:sp>
    </p:spTree>
    <p:extLst>
      <p:ext uri="{BB962C8B-B14F-4D97-AF65-F5344CB8AC3E}">
        <p14:creationId xmlns:p14="http://schemas.microsoft.com/office/powerpoint/2010/main" val="23679261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C1D52F-C6D4-4DA8-8D7D-6C5FC9ED8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Dynamic Approach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EEBF99-720B-4F8C-A949-607F707D84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Develop multiplier on static yield using assumptions below</a:t>
            </a:r>
          </a:p>
          <a:p>
            <a:r>
              <a:rPr lang="en-US" dirty="0"/>
              <a:t>Calculate mixed mass using simple physical mixing model</a:t>
            </a:r>
          </a:p>
          <a:p>
            <a:r>
              <a:rPr lang="en-US" dirty="0"/>
              <a:t>Determine effective TNT equivalence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Assumptions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400ft/s (and greater) impact speed causes detonation of all mixed propellant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Mixed propellant mass completely detonates as MOX (TNT Eq = 160%)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BBDB15-B3F5-4AA8-9D91-951AD44C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E39EC-4BE2-4DEA-81C0-4ABC0AAB4AC0}" type="slidenum">
              <a:rPr lang="en-AU" smtClean="0"/>
              <a:t>19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2177607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F9FA2F-1EC3-4BEA-ACB7-B505BBAB8A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ECE6ED-6029-4DA8-9F73-704D94F796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Several new and large LVs are under development that use liquid methane (or LNG) as a fuel instead of the traditional kerosene and liquid hydrogen fuels</a:t>
            </a:r>
          </a:p>
          <a:p>
            <a:pPr lvl="1"/>
            <a:r>
              <a:rPr lang="en-US" dirty="0"/>
              <a:t>A consortium of NASA, USSF, and FAA have planned and are funding a ~3yr campaign to experimentally determine the appropriate TNT equivalencies for Liquid Oxygen – Liquid Methane / Natural Gas (LOX/LNG) Launch Vehicles (LVs)</a:t>
            </a:r>
          </a:p>
          <a:p>
            <a:pPr lvl="1"/>
            <a:r>
              <a:rPr lang="en-US" dirty="0"/>
              <a:t>LOX/LNG quantity distance (QD) standards were required to safely prepare the various test sites for this testing</a:t>
            </a:r>
          </a:p>
          <a:p>
            <a:r>
              <a:rPr lang="en-US" dirty="0"/>
              <a:t>N2L, Inc. and NASA Marshall Space Flight Center (MSFC) developed a set of interim curves to be used until the full test-validated values are determined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046012-8262-4BDB-B9E4-C813A54CD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E39EC-4BE2-4DEA-81C0-4ABC0AAB4AC0}" type="slidenum">
              <a:rPr lang="en-AU" smtClean="0"/>
              <a:t>2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871466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E022C26-A00E-4E9F-9ECF-F2A313573F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1185" y="1167972"/>
            <a:ext cx="5145422" cy="328973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B83149D-4630-4B7A-8A0E-75F2E817C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Dynamic Step 1 - Multiplier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854F7B-6493-4D5F-A9A6-575A414A90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89948"/>
            <a:ext cx="2877671" cy="3672000"/>
          </a:xfrm>
        </p:spPr>
        <p:txBody>
          <a:bodyPr>
            <a:normAutofit fontScale="625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Multiplier of 1 for impact speeds less than 75ft/s (i.e. no change from static yield)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At 400ft/s all mixing propellant behaves as MOX high explosive (i.e. 160% TNT equivalence)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Once mixed mass is determined this curve is used to appropriately  increase the yield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20A9DD-907F-4015-8017-DA34A330D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E39EC-4BE2-4DEA-81C0-4ABC0AAB4AC0}" type="slidenum">
              <a:rPr lang="en-AU" smtClean="0"/>
              <a:t>20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3626321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D2E24BA-7F4A-47CD-9192-2AFE68EA3F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7352" y="1006608"/>
            <a:ext cx="4547166" cy="290934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B83149D-4630-4B7A-8A0E-75F2E817C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Dynamic Step 2 – Mixed Mass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854F7B-6493-4D5F-A9A6-575A414A90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1" y="789948"/>
            <a:ext cx="4491329" cy="3672000"/>
          </a:xfrm>
        </p:spPr>
        <p:txBody>
          <a:bodyPr>
            <a:normAutofit fontScale="925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Impact videos show that the upper portion of the vehicle is still intact at the time of explosion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Use impact speed and a practical maximum ignition time to determine maximum amount of propellant that could become mixed before detonation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20A9DD-907F-4015-8017-DA34A330D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E39EC-4BE2-4DEA-81C0-4ABC0AAB4AC0}" type="slidenum">
              <a:rPr lang="en-AU" smtClean="0"/>
              <a:t>21</a:t>
            </a:fld>
            <a:endParaRPr lang="en-AU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38BB41E-334F-43D1-9E2D-4910B2616300}"/>
              </a:ext>
            </a:extLst>
          </p:cNvPr>
          <p:cNvSpPr/>
          <p:nvPr/>
        </p:nvSpPr>
        <p:spPr>
          <a:xfrm>
            <a:off x="6860935" y="1445559"/>
            <a:ext cx="992147" cy="63201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F05857E-C5F3-4395-A80C-5EC1267FA4D1}"/>
              </a:ext>
            </a:extLst>
          </p:cNvPr>
          <p:cNvSpPr txBox="1"/>
          <p:nvPr/>
        </p:nvSpPr>
        <p:spPr>
          <a:xfrm>
            <a:off x="6284605" y="1076227"/>
            <a:ext cx="21448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Destroyed Volume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179E073-9454-49EB-8E22-22DBE61DDD4E}"/>
              </a:ext>
            </a:extLst>
          </p:cNvPr>
          <p:cNvCxnSpPr>
            <a:cxnSpLocks/>
            <a:stCxn id="8" idx="2"/>
          </p:cNvCxnSpPr>
          <p:nvPr/>
        </p:nvCxnSpPr>
        <p:spPr>
          <a:xfrm>
            <a:off x="7357009" y="2077571"/>
            <a:ext cx="664162" cy="98835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02605D67-8674-4574-A0E0-5A2F132CA377}"/>
              </a:ext>
            </a:extLst>
          </p:cNvPr>
          <p:cNvSpPr txBox="1"/>
          <p:nvPr/>
        </p:nvSpPr>
        <p:spPr>
          <a:xfrm>
            <a:off x="5080058" y="3893306"/>
            <a:ext cx="35617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F4 Phantom Impact Test</a:t>
            </a:r>
          </a:p>
          <a:p>
            <a:pPr algn="ctr"/>
            <a:r>
              <a:rPr lang="en-US" sz="14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Sandia National Laboratories</a:t>
            </a:r>
          </a:p>
        </p:txBody>
      </p:sp>
    </p:spTree>
    <p:extLst>
      <p:ext uri="{BB962C8B-B14F-4D97-AF65-F5344CB8AC3E}">
        <p14:creationId xmlns:p14="http://schemas.microsoft.com/office/powerpoint/2010/main" val="22287550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F78BD0-BB8B-4A72-BDA9-BC2FF5A111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Dynamic Final Result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ACD040-EDAB-4E5B-8FA0-C25FAFC33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E39EC-4BE2-4DEA-81C0-4ABC0AAB4AC0}" type="slidenum">
              <a:rPr lang="en-AU" smtClean="0"/>
              <a:t>22</a:t>
            </a:fld>
            <a:endParaRPr lang="en-A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9CE4131-1A1E-4199-BDCB-175AAD477630}"/>
                  </a:ext>
                </a:extLst>
              </p:cNvPr>
              <p:cNvSpPr txBox="1"/>
              <p:nvPr/>
            </p:nvSpPr>
            <p:spPr>
              <a:xfrm>
                <a:off x="2116951" y="1160492"/>
                <a:ext cx="4572000" cy="55284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1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𝑻𝑵𝑻</m:t>
                        </m:r>
                      </m:e>
                      <m:sub>
                        <m:r>
                          <a:rPr lang="en-US" sz="1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𝑬𝑸</m:t>
                        </m:r>
                      </m:sub>
                    </m:sSub>
                    <m:r>
                      <a:rPr lang="en-US" sz="18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en-US" sz="1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𝒀</m:t>
                        </m:r>
                      </m:e>
                      <m:sub>
                        <m:r>
                          <a:rPr lang="en-US" sz="1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𝒎</m:t>
                        </m:r>
                      </m:sub>
                    </m:sSub>
                    <m:r>
                      <a:rPr lang="en-US" sz="18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∙</m:t>
                    </m:r>
                    <m:f>
                      <m:fPr>
                        <m:ctrlPr>
                          <a:rPr lang="en-US" sz="1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𝝆</m:t>
                        </m:r>
                        <m:r>
                          <a:rPr lang="en-US" sz="1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𝒗</m:t>
                        </m:r>
                        <m:sSub>
                          <m:sSubPr>
                            <m:ctrlPr>
                              <a:rPr lang="en-US" sz="1800" b="1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1800" b="1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𝒕</m:t>
                            </m:r>
                          </m:e>
                          <m:sub>
                            <m:r>
                              <a:rPr lang="en-US" sz="1800" b="1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𝒊</m:t>
                            </m:r>
                          </m:sub>
                        </m:sSub>
                        <m:r>
                          <a:rPr lang="en-US" sz="1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𝝅</m:t>
                        </m:r>
                        <m:sSup>
                          <m:sSupPr>
                            <m:ctrlPr>
                              <a:rPr lang="en-US" sz="1800" b="1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1800" b="1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𝒓</m:t>
                            </m:r>
                          </m:e>
                          <m:sup>
                            <m:r>
                              <a:rPr lang="en-US" sz="1800" b="1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num>
                      <m:den>
                        <m:r>
                          <a:rPr lang="en-US" sz="1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𝑴</m:t>
                        </m:r>
                      </m:den>
                    </m:f>
                  </m:oMath>
                </a14:m>
                <a:r>
                  <a:rPr lang="en-US" sz="1800" b="1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(1)</a:t>
                </a:r>
                <a:endParaRPr lang="en-US" sz="1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9CE4131-1A1E-4199-BDCB-175AAD4776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6951" y="1160492"/>
                <a:ext cx="4572000" cy="552844"/>
              </a:xfrm>
              <a:prstGeom prst="rect">
                <a:avLst/>
              </a:prstGeom>
              <a:blipFill>
                <a:blip r:embed="rId2"/>
                <a:stretch>
                  <a:fillRect b="-65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1">
            <a:extLst>
              <a:ext uri="{FF2B5EF4-FFF2-40B4-BE49-F238E27FC236}">
                <a16:creationId xmlns:a16="http://schemas.microsoft.com/office/drawing/2014/main" id="{7883F9D8-607F-4789-A341-296EFA9CC4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4722" y="2156115"/>
            <a:ext cx="7507302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where,	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kumimoji="0" lang="en-US" altLang="en-US" b="0" i="0" u="none" strike="noStrike" cap="none" normalizeH="0" baseline="-3000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is the yield multiplier from 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Figure 4</a:t>
            </a:r>
            <a:endParaRPr kumimoji="0" lang="en-US" alt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ymbol" panose="05050102010706020507" pitchFamily="18" charset="2"/>
                <a:ea typeface="Calibri" panose="020F0502020204030204" pitchFamily="34" charset="0"/>
                <a:cs typeface="Times New Roman" panose="02020603050405020304" pitchFamily="18" charset="0"/>
              </a:rPr>
              <a:t>r 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is the effective mixed propellant density for LOX/LNG, 51.73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lb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/ft</a:t>
            </a:r>
            <a:r>
              <a:rPr kumimoji="0" lang="en-US" altLang="en-US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kumimoji="0" lang="en-US" alt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v is the impact velocity (ft/s)</a:t>
            </a:r>
            <a:endParaRPr kumimoji="0" lang="en-US" alt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kumimoji="0" lang="en-US" altLang="en-US" b="0" i="0" u="none" strike="noStrike" cap="none" normalizeH="0" baseline="-3000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is the ignition time after impact (s)</a:t>
            </a:r>
            <a:endParaRPr kumimoji="0" lang="en-US" alt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r is the vehicle radius (ft)</a:t>
            </a:r>
            <a:endParaRPr kumimoji="0" lang="en-US" alt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M is the vehicle propellant mass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17625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80A1023-8090-4C56-8BBD-664A6F6F37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4597" y="906716"/>
            <a:ext cx="4850073" cy="31471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B83149D-4630-4B7A-8A0E-75F2E817C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Dynamic Final Result (Continued)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854F7B-6493-4D5F-A9A6-575A414A90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89948"/>
            <a:ext cx="3653758" cy="3672000"/>
          </a:xfrm>
        </p:spPr>
        <p:txBody>
          <a:bodyPr>
            <a:normAutofit fontScale="850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Since most LOX/LNG LVs have similar L/Ds the intact impact yield is similar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Therefore, an average TNT equivalence (yellow dashed line) can be used for an approximation if desired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TNT</a:t>
            </a:r>
            <a:r>
              <a:rPr lang="en-US" baseline="-25000" dirty="0"/>
              <a:t>EFF </a:t>
            </a:r>
            <a:r>
              <a:rPr lang="en-US" dirty="0"/>
              <a:t>= 0.009v-0.0268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20A9DD-907F-4015-8017-DA34A330D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E39EC-4BE2-4DEA-81C0-4ABC0AAB4AC0}" type="slidenum">
              <a:rPr lang="en-AU" smtClean="0"/>
              <a:t>23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0835759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238158E-F4BE-4303-BAC9-5D1A115F1D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2098" y="1682836"/>
            <a:ext cx="6777485" cy="28282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BC1D52F-C6D4-4DA8-8D7D-6C5FC9ED8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MOX Approach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EEBF99-720B-4F8C-A949-607F707D84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89948"/>
            <a:ext cx="8229600" cy="1154113"/>
          </a:xfrm>
        </p:spPr>
        <p:txBody>
          <a:bodyPr>
            <a:normAutofit fontScale="700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Use 160% TNT equivalence for total mixed amount of propellant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Early testing results show that this scenario is possible if mixing is benign enough and allowed to mix long enough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BBDB15-B3F5-4AA8-9D91-951AD44C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E39EC-4BE2-4DEA-81C0-4ABC0AAB4AC0}" type="slidenum">
              <a:rPr lang="en-AU" smtClean="0"/>
              <a:t>24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7036561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B46F4D-866E-491C-A076-FA9E60B2F0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E2C20D-D994-4054-BC26-88E9CAC101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92636" y="1973285"/>
            <a:ext cx="7651364" cy="1590177"/>
          </a:xfrm>
        </p:spPr>
        <p:txBody>
          <a:bodyPr>
            <a:normAutofit/>
          </a:bodyPr>
          <a:lstStyle/>
          <a:p>
            <a:r>
              <a:rPr lang="en-US" sz="2400" dirty="0"/>
              <a:t>Static – use mass-based equivalence</a:t>
            </a:r>
          </a:p>
          <a:p>
            <a:r>
              <a:rPr lang="en-US" sz="2400" dirty="0"/>
              <a:t>Dynamic – use velocity-based multiplier</a:t>
            </a:r>
          </a:p>
          <a:p>
            <a:r>
              <a:rPr lang="en-US" sz="2400" dirty="0"/>
              <a:t>MOX – use 160% mass equivalence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36AF41-3F21-4857-AA52-815130B34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E39EC-4BE2-4DEA-81C0-4ABC0AAB4AC0}" type="slidenum">
              <a:rPr lang="en-AU" smtClean="0"/>
              <a:t>25</a:t>
            </a:fld>
            <a:endParaRPr lang="en-AU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6A765EE-214F-434A-AB92-7DC2095D87B3}"/>
              </a:ext>
            </a:extLst>
          </p:cNvPr>
          <p:cNvSpPr txBox="1">
            <a:spLocks/>
          </p:cNvSpPr>
          <p:nvPr/>
        </p:nvSpPr>
        <p:spPr>
          <a:xfrm>
            <a:off x="457200" y="621851"/>
            <a:ext cx="6629400" cy="135143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514350" indent="-514350" algn="l" defTabSz="914400" rtl="0" eaLnBrk="1" latinLnBrk="0" hangingPunct="1">
              <a:spcBef>
                <a:spcPts val="900"/>
              </a:spcBef>
              <a:spcAft>
                <a:spcPts val="0"/>
              </a:spcAft>
              <a:buClr>
                <a:srgbClr val="EA2324"/>
              </a:buClr>
              <a:buSzPct val="110000"/>
              <a:buFont typeface="+mj-lt"/>
              <a:buAutoNum type="arabicPeriod"/>
              <a:defRPr sz="2800" b="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09200" indent="-457200" algn="l" defTabSz="914400" rtl="0" eaLnBrk="1" latinLnBrk="0" hangingPunct="1">
              <a:spcBef>
                <a:spcPts val="600"/>
              </a:spcBef>
              <a:buClr>
                <a:srgbClr val="6C6F70"/>
              </a:buClr>
              <a:buFont typeface="+mj-lt"/>
              <a:buAutoNum type="arabicPeriod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61200" indent="-457200" algn="l" defTabSz="914400" rtl="0" eaLnBrk="1" latinLnBrk="0" hangingPunct="1">
              <a:spcBef>
                <a:spcPts val="600"/>
              </a:spcBef>
              <a:buClr>
                <a:srgbClr val="6C6F70"/>
              </a:buClr>
              <a:buFont typeface="+mj-lt"/>
              <a:buAutoNum type="arabicPeriod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200600" indent="-457200" algn="l" defTabSz="914400" rtl="0" eaLnBrk="1" latinLnBrk="0" hangingPunct="1">
              <a:spcBef>
                <a:spcPts val="600"/>
              </a:spcBef>
              <a:buClr>
                <a:srgbClr val="6C6F70"/>
              </a:buClr>
              <a:buFont typeface="+mj-lt"/>
              <a:buAutoNum type="arabicPeriod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452600" indent="-457200" algn="l" defTabSz="914400" rtl="0" eaLnBrk="1" latinLnBrk="0" hangingPunct="1">
              <a:spcBef>
                <a:spcPts val="600"/>
              </a:spcBef>
              <a:buClr>
                <a:srgbClr val="6C6F70"/>
              </a:buClr>
              <a:buSzPct val="67000"/>
              <a:buFont typeface="+mj-lt"/>
              <a:buAutoNum type="arabicPeriod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Interim TNT curves for LOX/LNG explosions have been developed to account for three mixing scenarios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5807989-623F-4B1D-ABDB-620E5684FA50}"/>
              </a:ext>
            </a:extLst>
          </p:cNvPr>
          <p:cNvSpPr txBox="1">
            <a:spLocks/>
          </p:cNvSpPr>
          <p:nvPr/>
        </p:nvSpPr>
        <p:spPr>
          <a:xfrm>
            <a:off x="457200" y="3381231"/>
            <a:ext cx="6629400" cy="135143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514350" indent="-514350" algn="l" defTabSz="914400" rtl="0" eaLnBrk="1" latinLnBrk="0" hangingPunct="1">
              <a:spcBef>
                <a:spcPts val="900"/>
              </a:spcBef>
              <a:spcAft>
                <a:spcPts val="0"/>
              </a:spcAft>
              <a:buClr>
                <a:srgbClr val="EA2324"/>
              </a:buClr>
              <a:buSzPct val="110000"/>
              <a:buFont typeface="+mj-lt"/>
              <a:buAutoNum type="arabicPeriod"/>
              <a:defRPr sz="2800" b="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09200" indent="-457200" algn="l" defTabSz="914400" rtl="0" eaLnBrk="1" latinLnBrk="0" hangingPunct="1">
              <a:spcBef>
                <a:spcPts val="600"/>
              </a:spcBef>
              <a:buClr>
                <a:srgbClr val="6C6F70"/>
              </a:buClr>
              <a:buFont typeface="+mj-lt"/>
              <a:buAutoNum type="arabicPeriod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61200" indent="-457200" algn="l" defTabSz="914400" rtl="0" eaLnBrk="1" latinLnBrk="0" hangingPunct="1">
              <a:spcBef>
                <a:spcPts val="600"/>
              </a:spcBef>
              <a:buClr>
                <a:srgbClr val="6C6F70"/>
              </a:buClr>
              <a:buFont typeface="+mj-lt"/>
              <a:buAutoNum type="arabicPeriod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200600" indent="-457200" algn="l" defTabSz="914400" rtl="0" eaLnBrk="1" latinLnBrk="0" hangingPunct="1">
              <a:spcBef>
                <a:spcPts val="600"/>
              </a:spcBef>
              <a:buClr>
                <a:srgbClr val="6C6F70"/>
              </a:buClr>
              <a:buFont typeface="+mj-lt"/>
              <a:buAutoNum type="arabicPeriod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452600" indent="-457200" algn="l" defTabSz="914400" rtl="0" eaLnBrk="1" latinLnBrk="0" hangingPunct="1">
              <a:spcBef>
                <a:spcPts val="600"/>
              </a:spcBef>
              <a:buClr>
                <a:srgbClr val="6C6F70"/>
              </a:buClr>
              <a:buSzPct val="67000"/>
              <a:buFont typeface="+mj-lt"/>
              <a:buAutoNum type="arabicPeriod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Data from ongoing test programs will be used to refine models and statistics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45593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B337AFB-0734-4AAE-90DB-A937B67600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7175" y="1015371"/>
            <a:ext cx="4161169" cy="333818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8C5442A-708C-4384-9431-EE253F7FC6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NASA MSFC Blast Model for LOX/LH2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297140-7FEE-49A0-8552-DC4086064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E39EC-4BE2-4DEA-81C0-4ABC0AAB4AC0}" type="slidenum">
              <a:rPr lang="en-AU" smtClean="0"/>
              <a:t>26</a:t>
            </a:fld>
            <a:endParaRPr lang="en-AU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FE807EB-2078-478F-BB4A-5B854BA3D479}"/>
              </a:ext>
            </a:extLst>
          </p:cNvPr>
          <p:cNvSpPr txBox="1">
            <a:spLocks/>
          </p:cNvSpPr>
          <p:nvPr/>
        </p:nvSpPr>
        <p:spPr>
          <a:xfrm>
            <a:off x="161365" y="789947"/>
            <a:ext cx="4795811" cy="2383559"/>
          </a:xfrm>
          <a:prstGeom prst="rect">
            <a:avLst/>
          </a:prstGeom>
        </p:spPr>
        <p:txBody>
          <a:bodyPr vert="horz" lIns="0" tIns="0" rIns="0" bIns="0" rtlCol="0">
            <a:normAutofit fontScale="70000" lnSpcReduction="20000"/>
          </a:bodyPr>
          <a:lstStyle>
            <a:lvl1pPr marL="514350" indent="-514350" algn="l" defTabSz="914400" rtl="0" eaLnBrk="1" latinLnBrk="0" hangingPunct="1">
              <a:spcBef>
                <a:spcPts val="900"/>
              </a:spcBef>
              <a:spcAft>
                <a:spcPts val="0"/>
              </a:spcAft>
              <a:buClr>
                <a:srgbClr val="EA2324"/>
              </a:buClr>
              <a:buSzPct val="110000"/>
              <a:buFont typeface="+mj-lt"/>
              <a:buAutoNum type="arabicPeriod"/>
              <a:defRPr sz="2800" b="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09200" indent="-457200" algn="l" defTabSz="914400" rtl="0" eaLnBrk="1" latinLnBrk="0" hangingPunct="1">
              <a:spcBef>
                <a:spcPts val="600"/>
              </a:spcBef>
              <a:buClr>
                <a:srgbClr val="6C6F70"/>
              </a:buClr>
              <a:buFont typeface="+mj-lt"/>
              <a:buAutoNum type="arabicPeriod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61200" indent="-457200" algn="l" defTabSz="914400" rtl="0" eaLnBrk="1" latinLnBrk="0" hangingPunct="1">
              <a:spcBef>
                <a:spcPts val="600"/>
              </a:spcBef>
              <a:buClr>
                <a:srgbClr val="6C6F70"/>
              </a:buClr>
              <a:buFont typeface="+mj-lt"/>
              <a:buAutoNum type="arabicPeriod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200600" indent="-457200" algn="l" defTabSz="914400" rtl="0" eaLnBrk="1" latinLnBrk="0" hangingPunct="1">
              <a:spcBef>
                <a:spcPts val="600"/>
              </a:spcBef>
              <a:buClr>
                <a:srgbClr val="6C6F70"/>
              </a:buClr>
              <a:buFont typeface="+mj-lt"/>
              <a:buAutoNum type="arabicPeriod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452600" indent="-457200" algn="l" defTabSz="914400" rtl="0" eaLnBrk="1" latinLnBrk="0" hangingPunct="1">
              <a:spcBef>
                <a:spcPts val="600"/>
              </a:spcBef>
              <a:buClr>
                <a:srgbClr val="6C6F70"/>
              </a:buClr>
              <a:buSzPct val="67000"/>
              <a:buFont typeface="+mj-lt"/>
              <a:buAutoNum type="arabicPeriod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Developed from first principles and test data (HOVI, Project PYRO)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Uses high pressure, high temperature fast fireball for combustion, then propagate shock wave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Accurately predicts all known LOX/LH2 explosions so far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E11CFF-C989-423E-8252-AAF30AF725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999" y="2929468"/>
            <a:ext cx="2743438" cy="132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9584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NASA MSFC Blast Model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89948"/>
            <a:ext cx="4762872" cy="3798026"/>
          </a:xfrm>
        </p:spPr>
        <p:txBody>
          <a:bodyPr>
            <a:normAutofit lnSpcReduction="10000"/>
          </a:bodyPr>
          <a:lstStyle/>
          <a:p>
            <a:r>
              <a:rPr lang="en-US" sz="1600" dirty="0"/>
              <a:t>NASA MSFC Blast team has a validated cryogenic explosion model</a:t>
            </a:r>
          </a:p>
          <a:p>
            <a:pPr lvl="1"/>
            <a:r>
              <a:rPr lang="en-US" sz="1400" dirty="0"/>
              <a:t>LOX/LH</a:t>
            </a:r>
            <a:r>
              <a:rPr lang="en-US" sz="1400" baseline="-25000" dirty="0"/>
              <a:t>2</a:t>
            </a:r>
            <a:r>
              <a:rPr lang="en-US" sz="1400" dirty="0"/>
              <a:t> used to assess safety and derive environments for SLS program and commercial providers</a:t>
            </a:r>
          </a:p>
          <a:p>
            <a:pPr lvl="1"/>
            <a:r>
              <a:rPr lang="en-US" sz="1400" dirty="0"/>
              <a:t>LOX/RP-1 use as validation case against and to analyze historic accidents and test programs</a:t>
            </a:r>
          </a:p>
          <a:p>
            <a:r>
              <a:rPr lang="en-US" sz="1600" dirty="0"/>
              <a:t>Non-high explosive model to reduce conservatism associated with TNT based analysis</a:t>
            </a:r>
          </a:p>
          <a:p>
            <a:r>
              <a:rPr lang="en-US" sz="1600" dirty="0"/>
              <a:t>Methods used to develop LOX/LH</a:t>
            </a:r>
            <a:r>
              <a:rPr lang="en-US" sz="1600" baseline="-25000" dirty="0"/>
              <a:t>2</a:t>
            </a:r>
            <a:r>
              <a:rPr lang="en-US" sz="1600" dirty="0"/>
              <a:t> &amp; LOX/RP-1 model applied to LOX/LCH</a:t>
            </a:r>
            <a:r>
              <a:rPr lang="en-US" sz="1600" baseline="-25000" dirty="0"/>
              <a:t>4</a:t>
            </a:r>
            <a:r>
              <a:rPr lang="en-US" sz="1600" dirty="0"/>
              <a:t> to support commercial providers and current launch vehicle trends</a:t>
            </a:r>
          </a:p>
          <a:p>
            <a:r>
              <a:rPr lang="en-US" sz="1600" dirty="0"/>
              <a:t>Resulting model was compared against COMET data to validate inputs and assumptions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3E39EC-4BE2-4DEA-81C0-4ABC0AAB4AC0}" type="slidenum">
              <a:rPr kumimoji="0" lang="en-AU" sz="900" b="0" i="0" u="none" strike="noStrike" kern="1200" cap="none" spc="0" normalizeH="0" baseline="0" noProof="0" smtClean="0">
                <a:ln>
                  <a:noFill/>
                </a:ln>
                <a:solidFill>
                  <a:srgbClr val="00338D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AU" sz="900" b="0" i="0" u="none" strike="noStrike" kern="1200" cap="none" spc="0" normalizeH="0" baseline="0" noProof="0" dirty="0">
              <a:ln>
                <a:noFill/>
              </a:ln>
              <a:solidFill>
                <a:srgbClr val="00338D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1F0FA56C-0423-498C-8C55-1F39D02753E9}"/>
              </a:ext>
            </a:extLst>
          </p:cNvPr>
          <p:cNvSpPr txBox="1">
            <a:spLocks/>
          </p:cNvSpPr>
          <p:nvPr/>
        </p:nvSpPr>
        <p:spPr bwMode="auto">
          <a:xfrm>
            <a:off x="3765252" y="-1456625"/>
            <a:ext cx="2102892" cy="189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697" rIns="0" bIns="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933" kern="1200" smtClean="0">
                <a:solidFill>
                  <a:schemeClr val="bg2"/>
                </a:solidFill>
                <a:latin typeface="+mj-lt"/>
                <a:ea typeface="+mn-ea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CUI//SP-EXPT</a:t>
            </a:r>
            <a:endParaRPr lang="en-US" dirty="0"/>
          </a:p>
        </p:txBody>
      </p:sp>
      <p:pic>
        <p:nvPicPr>
          <p:cNvPr id="5" name="HOVI 9 Trimmed">
            <a:hlinkClick r:id="" action="ppaction://media"/>
            <a:extLst>
              <a:ext uri="{FF2B5EF4-FFF2-40B4-BE49-F238E27FC236}">
                <a16:creationId xmlns:a16="http://schemas.microsoft.com/office/drawing/2014/main" id="{B2D60DEB-51FC-40A6-AC0F-124FDB0A25F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7547" t="19061" r="23219" b="7012"/>
          <a:stretch/>
        </p:blipFill>
        <p:spPr>
          <a:xfrm>
            <a:off x="5197635" y="1203598"/>
            <a:ext cx="3617498" cy="2539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635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7B72144-75FA-4434-8D3F-ED284DB02649}"/>
              </a:ext>
            </a:extLst>
          </p:cNvPr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53"/>
          <a:stretch/>
        </p:blipFill>
        <p:spPr>
          <a:xfrm flipH="1">
            <a:off x="5027103" y="2427734"/>
            <a:ext cx="4009393" cy="16496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F1EEF94-6444-4BC6-8058-2F5700A821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NASA LOX/LH</a:t>
            </a:r>
            <a:r>
              <a:rPr lang="en-US" baseline="-25000" dirty="0"/>
              <a:t>2</a:t>
            </a:r>
            <a:r>
              <a:rPr lang="en-US" dirty="0"/>
              <a:t> Explosion Model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7B83C7-9FFB-40B2-9A08-6700F9140D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789948"/>
            <a:ext cx="4627511" cy="3672000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Internally – Liquid Blast Overpressure Model (LBOM)</a:t>
            </a:r>
          </a:p>
          <a:p>
            <a:pPr lvl="1"/>
            <a:r>
              <a:rPr lang="en-US" dirty="0"/>
              <a:t>Simple analytical model that leverages data from HOVI and PYRO</a:t>
            </a:r>
          </a:p>
          <a:p>
            <a:pPr lvl="1"/>
            <a:r>
              <a:rPr lang="en-US" dirty="0"/>
              <a:t>Requires three significant inputs</a:t>
            </a:r>
          </a:p>
          <a:p>
            <a:pPr lvl="2"/>
            <a:r>
              <a:rPr lang="en-US" dirty="0"/>
              <a:t>Size of combustion zone</a:t>
            </a:r>
          </a:p>
          <a:p>
            <a:pPr lvl="2"/>
            <a:r>
              <a:rPr lang="en-US" dirty="0"/>
              <a:t>Mixture ratio and/or mixing time to define initial pressure</a:t>
            </a:r>
          </a:p>
          <a:p>
            <a:pPr lvl="2"/>
            <a:r>
              <a:rPr lang="en-US" dirty="0"/>
              <a:t>Fuel and Oxidizer type (LOX/LH</a:t>
            </a:r>
            <a:r>
              <a:rPr lang="en-US" baseline="-25000" dirty="0"/>
              <a:t>2</a:t>
            </a:r>
            <a:r>
              <a:rPr lang="en-US" dirty="0"/>
              <a:t> shown here)</a:t>
            </a:r>
          </a:p>
          <a:p>
            <a:r>
              <a:rPr lang="en-US" sz="2800" dirty="0"/>
              <a:t>Similar to work by Baker, Tang, Strehlow, Taylor, and others</a:t>
            </a:r>
          </a:p>
          <a:p>
            <a:pPr lvl="1"/>
            <a:r>
              <a:rPr lang="en-US" sz="2400" dirty="0"/>
              <a:t>The combustion zone is assumed flat in overpressure</a:t>
            </a:r>
          </a:p>
          <a:p>
            <a:pPr lvl="2"/>
            <a:r>
              <a:rPr lang="en-US" sz="1600" dirty="0"/>
              <a:t>Ideal for Pressure vessel bursts and burning propellant inside a case</a:t>
            </a:r>
          </a:p>
          <a:p>
            <a:pPr lvl="2"/>
            <a:r>
              <a:rPr lang="en-US" sz="1600" dirty="0"/>
              <a:t>Works well if combustion is rapid enough as in the case of LV propellant accidents</a:t>
            </a:r>
          </a:p>
          <a:p>
            <a:pPr lvl="1"/>
            <a:r>
              <a:rPr lang="en-US" sz="2400" dirty="0"/>
              <a:t>The decay zone decreases according to widely accepted method by Baker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BF1659-B1E8-4D37-BB21-0C93E5E60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E39EC-4BE2-4DEA-81C0-4ABC0AAB4AC0}" type="slidenum">
              <a:rPr lang="en-AU" smtClean="0"/>
              <a:t>4</a:t>
            </a:fld>
            <a:endParaRPr lang="en-AU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91822AF-066D-4DF4-8545-FFF0F15B65A8}"/>
              </a:ext>
            </a:extLst>
          </p:cNvPr>
          <p:cNvSpPr/>
          <p:nvPr/>
        </p:nvSpPr>
        <p:spPr bwMode="auto">
          <a:xfrm>
            <a:off x="5004048" y="1038184"/>
            <a:ext cx="1152128" cy="1157074"/>
          </a:xfrm>
          <a:prstGeom prst="ellipse">
            <a:avLst/>
          </a:prstGeom>
          <a:gradFill flip="none" rotWithShape="1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path path="shap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A0C34F8-9D1C-4DF0-80F9-DE845B35511E}"/>
              </a:ext>
            </a:extLst>
          </p:cNvPr>
          <p:cNvSpPr txBox="1"/>
          <p:nvPr/>
        </p:nvSpPr>
        <p:spPr>
          <a:xfrm>
            <a:off x="5084710" y="1447446"/>
            <a:ext cx="10369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480psi max</a:t>
            </a:r>
          </a:p>
        </p:txBody>
      </p:sp>
      <p:sp>
        <p:nvSpPr>
          <p:cNvPr id="10" name="TextBox 18">
            <a:extLst>
              <a:ext uri="{FF2B5EF4-FFF2-40B4-BE49-F238E27FC236}">
                <a16:creationId xmlns:a16="http://schemas.microsoft.com/office/drawing/2014/main" id="{7876094A-68C0-4060-B354-F86ED48468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1704" y="1031945"/>
            <a:ext cx="2123728" cy="1169551"/>
          </a:xfrm>
          <a:prstGeom prst="rect">
            <a:avLst/>
          </a:prstGeom>
          <a:noFill/>
          <a:ln w="19050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kern="0" dirty="0">
                <a:solidFill>
                  <a:sysClr val="windowText" lastClr="000000"/>
                </a:solidFill>
                <a:latin typeface="Calibri" pitchFamily="34" charset="0"/>
                <a:ea typeface="+mn-ea"/>
                <a:cs typeface="+mn-cs"/>
              </a:rPr>
              <a:t>Inside the Fireball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000" b="1" kern="0" dirty="0">
                <a:solidFill>
                  <a:sysClr val="windowText" lastClr="000000"/>
                </a:solidFill>
                <a:latin typeface="Calibri" pitchFamily="34" charset="0"/>
                <a:ea typeface="+mn-ea"/>
                <a:cs typeface="+mn-cs"/>
              </a:rPr>
              <a:t> Ideal Gas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000" b="1" kern="0" dirty="0">
                <a:solidFill>
                  <a:sysClr val="windowText" lastClr="000000"/>
                </a:solidFill>
                <a:latin typeface="Calibri" pitchFamily="34" charset="0"/>
                <a:ea typeface="+mn-ea"/>
                <a:cs typeface="+mn-cs"/>
              </a:rPr>
              <a:t>T = 100K (corroborated by WSTF)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000" b="1" kern="0" dirty="0">
                <a:solidFill>
                  <a:sysClr val="windowText" lastClr="000000"/>
                </a:solidFill>
                <a:latin typeface="Calibri" pitchFamily="34" charset="0"/>
                <a:ea typeface="+mn-ea"/>
                <a:cs typeface="+mn-cs"/>
              </a:rPr>
              <a:t> P = ambient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000" b="1" kern="0" dirty="0">
                <a:solidFill>
                  <a:sysClr val="windowText" lastClr="000000"/>
                </a:solidFill>
                <a:latin typeface="Calibri" pitchFamily="34" charset="0"/>
                <a:ea typeface="+mn-ea"/>
                <a:cs typeface="+mn-cs"/>
              </a:rPr>
              <a:t> m ≤ Farber limit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000" b="1" kern="0" dirty="0">
                <a:solidFill>
                  <a:sysClr val="windowText" lastClr="000000"/>
                </a:solidFill>
                <a:latin typeface="Calibri" pitchFamily="34" charset="0"/>
                <a:ea typeface="+mn-ea"/>
                <a:cs typeface="+mn-cs"/>
              </a:rPr>
              <a:t> Stoichiometric mixture of GH</a:t>
            </a:r>
            <a:r>
              <a:rPr lang="en-US" sz="1000" b="1" kern="0" baseline="-25000" dirty="0">
                <a:solidFill>
                  <a:sysClr val="windowText" lastClr="000000"/>
                </a:solidFill>
                <a:latin typeface="Calibri" pitchFamily="34" charset="0"/>
                <a:ea typeface="+mn-ea"/>
                <a:cs typeface="+mn-cs"/>
              </a:rPr>
              <a:t>2</a:t>
            </a:r>
            <a:r>
              <a:rPr lang="en-US" sz="1000" b="1" kern="0" dirty="0">
                <a:solidFill>
                  <a:sysClr val="windowText" lastClr="000000"/>
                </a:solidFill>
                <a:latin typeface="Calibri" pitchFamily="34" charset="0"/>
                <a:ea typeface="+mn-ea"/>
                <a:cs typeface="+mn-cs"/>
              </a:rPr>
              <a:t>/GO</a:t>
            </a:r>
            <a:r>
              <a:rPr lang="en-US" sz="1000" b="1" kern="0" baseline="-25000" dirty="0">
                <a:solidFill>
                  <a:sysClr val="windowText" lastClr="000000"/>
                </a:solidFill>
                <a:latin typeface="Calibri" pitchFamily="34" charset="0"/>
                <a:ea typeface="+mn-ea"/>
                <a:cs typeface="+mn-cs"/>
              </a:rPr>
              <a:t>2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000" b="1" kern="0" dirty="0">
                <a:solidFill>
                  <a:sysClr val="windowText" lastClr="000000"/>
                </a:solidFill>
                <a:latin typeface="Calibri" pitchFamily="34" charset="0"/>
                <a:ea typeface="+mn-ea"/>
                <a:cs typeface="+mn-cs"/>
              </a:rPr>
              <a:t> Max pressure limited by ZND</a:t>
            </a:r>
          </a:p>
        </p:txBody>
      </p:sp>
      <p:sp>
        <p:nvSpPr>
          <p:cNvPr id="14" name="Line 20">
            <a:extLst>
              <a:ext uri="{FF2B5EF4-FFF2-40B4-BE49-F238E27FC236}">
                <a16:creationId xmlns:a16="http://schemas.microsoft.com/office/drawing/2014/main" id="{6704B834-7D86-4870-AB22-820FCDF16BB3}"/>
              </a:ext>
            </a:extLst>
          </p:cNvPr>
          <p:cNvSpPr>
            <a:spLocks noChangeShapeType="1"/>
          </p:cNvSpPr>
          <p:nvPr/>
        </p:nvSpPr>
        <p:spPr bwMode="auto">
          <a:xfrm>
            <a:off x="7092280" y="3123297"/>
            <a:ext cx="110013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square" lIns="90488" tIns="44450" rIns="90488" bIns="44450"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5" name="TextBox 18">
            <a:extLst>
              <a:ext uri="{FF2B5EF4-FFF2-40B4-BE49-F238E27FC236}">
                <a16:creationId xmlns:a16="http://schemas.microsoft.com/office/drawing/2014/main" id="{8B3F2404-19C6-48FF-8E20-8AF0237AF3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6965" y="3607068"/>
            <a:ext cx="2123728" cy="707886"/>
          </a:xfrm>
          <a:prstGeom prst="rect">
            <a:avLst/>
          </a:prstGeom>
          <a:noFill/>
          <a:ln w="19050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kern="0" dirty="0">
                <a:solidFill>
                  <a:sysClr val="windowText" lastClr="000000"/>
                </a:solidFill>
                <a:latin typeface="Calibri" pitchFamily="34" charset="0"/>
                <a:ea typeface="+mn-ea"/>
                <a:cs typeface="+mn-cs"/>
              </a:rPr>
              <a:t>Outside the Fireball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000" b="1" kern="0" dirty="0">
                <a:solidFill>
                  <a:sysClr val="windowText" lastClr="000000"/>
                </a:solidFill>
                <a:latin typeface="Calibri" pitchFamily="34" charset="0"/>
                <a:ea typeface="+mn-ea"/>
                <a:cs typeface="+mn-cs"/>
              </a:rPr>
              <a:t> Decay method outlined by Baker (</a:t>
            </a:r>
            <a:r>
              <a:rPr lang="en-US" sz="1000" b="1" kern="0" dirty="0">
                <a:latin typeface="Calibri" pitchFamily="34" charset="0"/>
                <a:ea typeface="+mn-ea"/>
                <a:cs typeface="+mn-cs"/>
              </a:rPr>
              <a:t>NASA CR134906) </a:t>
            </a:r>
            <a:r>
              <a:rPr lang="en-US" sz="1000" b="1" kern="0" dirty="0">
                <a:solidFill>
                  <a:sysClr val="windowText" lastClr="000000"/>
                </a:solidFill>
                <a:latin typeface="Calibri" pitchFamily="34" charset="0"/>
                <a:ea typeface="+mn-ea"/>
                <a:cs typeface="+mn-cs"/>
              </a:rPr>
              <a:t>– instantaneous release of </a:t>
            </a:r>
            <a:r>
              <a:rPr lang="en-US" sz="1000" b="1" kern="0" dirty="0" err="1">
                <a:solidFill>
                  <a:sysClr val="windowText" lastClr="000000"/>
                </a:solidFill>
                <a:latin typeface="Calibri" pitchFamily="34" charset="0"/>
                <a:ea typeface="+mn-ea"/>
                <a:cs typeface="+mn-cs"/>
              </a:rPr>
              <a:t>PdV</a:t>
            </a:r>
            <a:r>
              <a:rPr lang="en-US" sz="1000" b="1" kern="0" dirty="0">
                <a:solidFill>
                  <a:sysClr val="windowText" lastClr="000000"/>
                </a:solidFill>
                <a:latin typeface="Calibri" pitchFamily="34" charset="0"/>
                <a:ea typeface="+mn-ea"/>
                <a:cs typeface="+mn-cs"/>
              </a:rPr>
              <a:t> work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068A169-0F2E-469C-BB2C-9BB6C0B358A0}"/>
              </a:ext>
            </a:extLst>
          </p:cNvPr>
          <p:cNvSpPr/>
          <p:nvPr/>
        </p:nvSpPr>
        <p:spPr bwMode="auto">
          <a:xfrm>
            <a:off x="5027103" y="2738858"/>
            <a:ext cx="1152128" cy="1157074"/>
          </a:xfrm>
          <a:prstGeom prst="ellipse">
            <a:avLst/>
          </a:prstGeom>
          <a:gradFill flip="none" rotWithShape="1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path path="shap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172061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1EEF94-6444-4BC6-8058-2F5700A821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Overpressure Limit for LOX/LH</a:t>
            </a:r>
            <a:r>
              <a:rPr lang="en-US" baseline="-25000" dirty="0"/>
              <a:t>2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7B83C7-9FFB-40B2-9A08-6700F9140D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789948"/>
            <a:ext cx="7859217" cy="2141842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/>
              <a:t>Determined upper limit (worst case) overpressure based on detonation of stoichiometric mixture</a:t>
            </a:r>
          </a:p>
          <a:p>
            <a:pPr lvl="1"/>
            <a:r>
              <a:rPr lang="en-US" sz="2000" dirty="0"/>
              <a:t>Upper limit of experimental data is less than calculation (~480 psi)</a:t>
            </a:r>
          </a:p>
          <a:p>
            <a:pPr lvl="1"/>
            <a:r>
              <a:rPr lang="en-US" sz="2000" dirty="0"/>
              <a:t>Largest observed LOX/LH</a:t>
            </a:r>
            <a:r>
              <a:rPr lang="en-US" sz="2000" baseline="-25000" dirty="0"/>
              <a:t>2</a:t>
            </a:r>
            <a:r>
              <a:rPr lang="en-US" sz="2000" dirty="0"/>
              <a:t> explosion during a test program was ~330 psi in HOVI 9</a:t>
            </a:r>
          </a:p>
          <a:p>
            <a:r>
              <a:rPr lang="en-US" sz="2400" dirty="0"/>
              <a:t>ZND calculation is higher than maximum experimental values</a:t>
            </a:r>
          </a:p>
          <a:p>
            <a:pPr lvl="1"/>
            <a:r>
              <a:rPr lang="en-US" sz="2000" dirty="0"/>
              <a:t>ZND: </a:t>
            </a:r>
            <a:r>
              <a:rPr lang="en-US" sz="2000" dirty="0" err="1"/>
              <a:t>Zel’dovich</a:t>
            </a:r>
            <a:r>
              <a:rPr lang="en-US" sz="2000" dirty="0"/>
              <a:t>, von Neumann, and </a:t>
            </a:r>
            <a:r>
              <a:rPr lang="en-US" sz="2000" dirty="0" err="1"/>
              <a:t>Döring</a:t>
            </a:r>
            <a:r>
              <a:rPr lang="en-US" sz="2000" dirty="0"/>
              <a:t> Detonation Model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BF1659-B1E8-4D37-BB21-0C93E5E60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E39EC-4BE2-4DEA-81C0-4ABC0AAB4AC0}" type="slidenum">
              <a:rPr lang="en-AU" smtClean="0"/>
              <a:t>5</a:t>
            </a:fld>
            <a:endParaRPr lang="en-AU" dirty="0"/>
          </a:p>
        </p:txBody>
      </p:sp>
      <p:pic>
        <p:nvPicPr>
          <p:cNvPr id="16" name="Picture 4">
            <a:extLst>
              <a:ext uri="{FF2B5EF4-FFF2-40B4-BE49-F238E27FC236}">
                <a16:creationId xmlns:a16="http://schemas.microsoft.com/office/drawing/2014/main" id="{871C3A29-1803-4DA7-8C68-F2D57C990E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5616" y="2931790"/>
            <a:ext cx="3152775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E819403-6EC2-4932-8702-2C042BAC3F3B}"/>
              </a:ext>
            </a:extLst>
          </p:cNvPr>
          <p:cNvSpPr txBox="1"/>
          <p:nvPr/>
        </p:nvSpPr>
        <p:spPr>
          <a:xfrm>
            <a:off x="2363391" y="4150990"/>
            <a:ext cx="403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Laboratory Experimental Results</a:t>
            </a:r>
          </a:p>
        </p:txBody>
      </p:sp>
      <p:pic>
        <p:nvPicPr>
          <p:cNvPr id="20" name="Picture 2">
            <a:extLst>
              <a:ext uri="{FF2B5EF4-FFF2-40B4-BE49-F238E27FC236}">
                <a16:creationId xmlns:a16="http://schemas.microsoft.com/office/drawing/2014/main" id="{32787029-0291-4897-81AE-8FF1B560F8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0791" y="2931790"/>
            <a:ext cx="3152775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01242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1FFFAB-07C4-464A-AC3D-2512A286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Mixing Limit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7ED7CC-D0AF-48D6-BD04-6F49AF5828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89948"/>
            <a:ext cx="8229600" cy="127774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Cryogenic mixtures of LOX/Fuel </a:t>
            </a:r>
            <a:r>
              <a:rPr lang="en-US"/>
              <a:t>are self-limiting</a:t>
            </a:r>
            <a:endParaRPr lang="en-US" dirty="0"/>
          </a:p>
          <a:p>
            <a:r>
              <a:rPr lang="en-US" dirty="0"/>
              <a:t>Charge buildup from mixing/boiling action limits explosion volume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9D87F3-2916-4873-BF9E-C3F247BA2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E39EC-4BE2-4DEA-81C0-4ABC0AAB4AC0}" type="slidenum">
              <a:rPr lang="en-AU" smtClean="0"/>
              <a:t>6</a:t>
            </a:fld>
            <a:endParaRPr lang="en-AU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D21FB49-54E5-4E7A-8DCB-72306D6E7F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28751" t="21001" r="26875" b="10001"/>
          <a:stretch>
            <a:fillRect/>
          </a:stretch>
        </p:blipFill>
        <p:spPr bwMode="auto">
          <a:xfrm>
            <a:off x="457199" y="2689518"/>
            <a:ext cx="1881606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A42F6C79-3BE3-4586-9A83-0A1A6154CF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26965" t="12584" r="28090" b="4720"/>
          <a:stretch>
            <a:fillRect/>
          </a:stretch>
        </p:blipFill>
        <p:spPr bwMode="auto">
          <a:xfrm>
            <a:off x="4751567" y="2663601"/>
            <a:ext cx="1590261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7A95FB4-E158-4207-93BF-989EEF529E9B}"/>
              </a:ext>
            </a:extLst>
          </p:cNvPr>
          <p:cNvSpPr txBox="1"/>
          <p:nvPr/>
        </p:nvSpPr>
        <p:spPr>
          <a:xfrm>
            <a:off x="457198" y="2317193"/>
            <a:ext cx="36107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Charge Build Up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9F7B1F8-9541-41DE-BD52-D1278CBD8E50}"/>
              </a:ext>
            </a:extLst>
          </p:cNvPr>
          <p:cNvSpPr txBox="1"/>
          <p:nvPr/>
        </p:nvSpPr>
        <p:spPr>
          <a:xfrm>
            <a:off x="4397613" y="2317193"/>
            <a:ext cx="38884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Mixing Function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5AC4354-092C-4F7F-BD77-F779A5D8792F}"/>
              </a:ext>
            </a:extLst>
          </p:cNvPr>
          <p:cNvSpPr txBox="1"/>
          <p:nvPr/>
        </p:nvSpPr>
        <p:spPr>
          <a:xfrm>
            <a:off x="2497678" y="2718428"/>
            <a:ext cx="172562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/>
              <a:t>Measured charge between the two propellants increases with mixed propellant weight</a:t>
            </a:r>
          </a:p>
          <a:p>
            <a:endParaRPr lang="en-US" sz="1000" dirty="0"/>
          </a:p>
          <a:p>
            <a:r>
              <a:rPr lang="en-US" sz="1000" dirty="0"/>
              <a:t>When charge reached sufficient strength the mixture auto-ignited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EB39419-D553-43F4-B2BC-91A6FC779DC8}"/>
              </a:ext>
            </a:extLst>
          </p:cNvPr>
          <p:cNvSpPr txBox="1"/>
          <p:nvPr/>
        </p:nvSpPr>
        <p:spPr>
          <a:xfrm>
            <a:off x="6500701" y="2718428"/>
            <a:ext cx="1954560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rgbClr val="0070C0"/>
                </a:solidFill>
              </a:rPr>
              <a:t>Only possible in laboratory setting by bleeding off charge</a:t>
            </a:r>
          </a:p>
          <a:p>
            <a:r>
              <a:rPr lang="en-US" sz="1000" dirty="0">
                <a:solidFill>
                  <a:srgbClr val="0070C0"/>
                </a:solidFill>
              </a:rPr>
              <a:t>and/or possibly MOX</a:t>
            </a:r>
          </a:p>
          <a:p>
            <a:r>
              <a:rPr lang="en-US" sz="1000" dirty="0">
                <a:solidFill>
                  <a:srgbClr val="FF0000"/>
                </a:solidFill>
              </a:rPr>
              <a:t>HE initiation or high-speed impacts?</a:t>
            </a:r>
          </a:p>
          <a:p>
            <a:r>
              <a:rPr lang="en-US" sz="1000" dirty="0">
                <a:solidFill>
                  <a:srgbClr val="00B050"/>
                </a:solidFill>
              </a:rPr>
              <a:t>Typical liquid rocket propellant explosion cases</a:t>
            </a:r>
          </a:p>
          <a:p>
            <a:r>
              <a:rPr lang="en-US" sz="1000" dirty="0"/>
              <a:t>All known liquid propellant tests or accidents have been under this line (up to at least  ~200ft/s impact speed)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6306683-275C-4119-8845-2D9FAD0ABB2E}"/>
              </a:ext>
            </a:extLst>
          </p:cNvPr>
          <p:cNvSpPr/>
          <p:nvPr/>
        </p:nvSpPr>
        <p:spPr>
          <a:xfrm rot="16200000">
            <a:off x="5182890" y="3598834"/>
            <a:ext cx="488208" cy="882311"/>
          </a:xfrm>
          <a:prstGeom prst="ellipse">
            <a:avLst/>
          </a:prstGeom>
          <a:solidFill>
            <a:srgbClr val="00B05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C514742C-A011-4B75-A06A-50F86F392314}"/>
              </a:ext>
            </a:extLst>
          </p:cNvPr>
          <p:cNvSpPr/>
          <p:nvPr/>
        </p:nvSpPr>
        <p:spPr>
          <a:xfrm rot="21314725">
            <a:off x="4892817" y="2737310"/>
            <a:ext cx="235555" cy="1313719"/>
          </a:xfrm>
          <a:prstGeom prst="ellipse">
            <a:avLst/>
          </a:prstGeom>
          <a:solidFill>
            <a:schemeClr val="bg2">
              <a:lumMod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CC4F115-A630-4AEA-B213-77A84BCFD07B}"/>
              </a:ext>
            </a:extLst>
          </p:cNvPr>
          <p:cNvSpPr/>
          <p:nvPr/>
        </p:nvSpPr>
        <p:spPr>
          <a:xfrm rot="1943848">
            <a:off x="5826727" y="2694217"/>
            <a:ext cx="341071" cy="1275157"/>
          </a:xfrm>
          <a:prstGeom prst="ellipse">
            <a:avLst/>
          </a:prstGeom>
          <a:solidFill>
            <a:srgbClr val="FF0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DE25ACF-93A4-491F-851A-29327B16DFA6}"/>
              </a:ext>
            </a:extLst>
          </p:cNvPr>
          <p:cNvCxnSpPr>
            <a:cxnSpLocks/>
            <a:endCxn id="16" idx="7"/>
          </p:cNvCxnSpPr>
          <p:nvPr/>
        </p:nvCxnSpPr>
        <p:spPr>
          <a:xfrm flipH="1">
            <a:off x="5055091" y="2859782"/>
            <a:ext cx="1496784" cy="64613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F9C00CB-6B76-4FB4-BAAC-86A3B68FFFAA}"/>
              </a:ext>
            </a:extLst>
          </p:cNvPr>
          <p:cNvCxnSpPr>
            <a:cxnSpLocks/>
            <a:stCxn id="14" idx="1"/>
          </p:cNvCxnSpPr>
          <p:nvPr/>
        </p:nvCxnSpPr>
        <p:spPr>
          <a:xfrm flipH="1">
            <a:off x="5724129" y="3610980"/>
            <a:ext cx="776572" cy="447551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FF9F1D15-59CD-4BA1-89DB-0F9EFD920E36}"/>
              </a:ext>
            </a:extLst>
          </p:cNvPr>
          <p:cNvCxnSpPr>
            <a:cxnSpLocks/>
          </p:cNvCxnSpPr>
          <p:nvPr/>
        </p:nvCxnSpPr>
        <p:spPr>
          <a:xfrm flipH="1">
            <a:off x="6012161" y="3219822"/>
            <a:ext cx="470702" cy="216024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89026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Theoretical Limits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LOX/RP-1 = 2,800lbs (calculated by Farber)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LOX/LH</a:t>
            </a:r>
            <a:r>
              <a:rPr lang="en-US" baseline="-25000" dirty="0"/>
              <a:t>2</a:t>
            </a:r>
            <a:r>
              <a:rPr lang="en-US" dirty="0"/>
              <a:t> = 2,300lbs (calculated by Farber)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LOX/LCH</a:t>
            </a:r>
            <a:r>
              <a:rPr lang="en-US" baseline="-25000" dirty="0"/>
              <a:t>4</a:t>
            </a:r>
            <a:r>
              <a:rPr lang="en-US" dirty="0"/>
              <a:t> = 8,800lbs (calculated using Farber method)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Without external high energy source to force more propellant together, these should be the theoretical maximum amount of propellant to participate in combustion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NASA MSFC uses these weights and detonation pressures and statistics from HOVI and PYRO to model LOX/Fuel explosions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To date, no measured overpressure from either test or accident has exceeded the overpressure predictions from this model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E39EC-4BE2-4DEA-81C0-4ABC0AAB4AC0}" type="slidenum">
              <a:rPr lang="en-AU" smtClean="0"/>
              <a:t>7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223725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7631D4-DF8C-4245-AFBF-3523E8D8E5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NASA LOX/LH</a:t>
            </a:r>
            <a:r>
              <a:rPr lang="en-US" baseline="-25000" dirty="0"/>
              <a:t>2</a:t>
            </a:r>
            <a:r>
              <a:rPr lang="en-US" dirty="0"/>
              <a:t> Cryogenic Explosion Model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2CE151-2CD5-44C3-AF5B-3221A3D61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E39EC-4BE2-4DEA-81C0-4ABC0AAB4AC0}" type="slidenum">
              <a:rPr lang="en-AU" smtClean="0"/>
              <a:t>8</a:t>
            </a:fld>
            <a:endParaRPr lang="en-AU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DFC44E5-43B6-49F1-9AF6-05B83F4243E8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64248" y="790575"/>
            <a:ext cx="5615504" cy="367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3004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7">
            <a:extLst>
              <a:ext uri="{FF2B5EF4-FFF2-40B4-BE49-F238E27FC236}">
                <a16:creationId xmlns:a16="http://schemas.microsoft.com/office/drawing/2014/main" id="{7E8461B7-A655-4FE8-9970-E7159018F3B9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76961" y="911697"/>
            <a:ext cx="5615504" cy="36718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NASA LOX/LH</a:t>
            </a:r>
            <a:r>
              <a:rPr lang="en-US" baseline="-25000" dirty="0"/>
              <a:t>2</a:t>
            </a:r>
            <a:r>
              <a:rPr lang="en-US" dirty="0"/>
              <a:t> Model Comparison to Data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E39EC-4BE2-4DEA-81C0-4ABC0AAB4AC0}" type="slidenum">
              <a:rPr lang="en-AU" smtClean="0"/>
              <a:t>9</a:t>
            </a:fld>
            <a:endParaRPr lang="en-AU" dirty="0"/>
          </a:p>
        </p:txBody>
      </p:sp>
      <p:cxnSp>
        <p:nvCxnSpPr>
          <p:cNvPr id="8" name="Straight Arrow Connector 7"/>
          <p:cNvCxnSpPr>
            <a:cxnSpLocks/>
          </p:cNvCxnSpPr>
          <p:nvPr/>
        </p:nvCxnSpPr>
        <p:spPr>
          <a:xfrm flipV="1">
            <a:off x="755576" y="1297310"/>
            <a:ext cx="2664296" cy="48235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73604" y="1696578"/>
            <a:ext cx="203815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Max</a:t>
            </a:r>
            <a:r>
              <a:rPr lang="en-US" sz="14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case based on Farber &amp; overpressure limit</a:t>
            </a:r>
          </a:p>
        </p:txBody>
      </p:sp>
      <p:cxnSp>
        <p:nvCxnSpPr>
          <p:cNvPr id="14" name="Straight Arrow Connector 13"/>
          <p:cNvCxnSpPr>
            <a:cxnSpLocks/>
          </p:cNvCxnSpPr>
          <p:nvPr/>
        </p:nvCxnSpPr>
        <p:spPr>
          <a:xfrm flipV="1">
            <a:off x="1475656" y="1979262"/>
            <a:ext cx="2232248" cy="808512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54257" y="2503724"/>
            <a:ext cx="2722704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Using statistics from HOVI and PYRO for </a:t>
            </a:r>
            <a:r>
              <a:rPr lang="en-US" sz="1400" dirty="0">
                <a:solidFill>
                  <a:srgbClr val="00B05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mean</a:t>
            </a:r>
            <a:r>
              <a:rPr lang="en-US" sz="14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&amp; </a:t>
            </a:r>
            <a:r>
              <a:rPr lang="en-US" sz="1400" dirty="0">
                <a:solidFill>
                  <a:srgbClr val="00B0F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+2</a:t>
            </a:r>
            <a:r>
              <a:rPr lang="en-US" sz="1400" dirty="0">
                <a:solidFill>
                  <a:srgbClr val="00B0F0"/>
                </a:solidFill>
                <a:latin typeface="Symbol" panose="05050102010706020507" pitchFamily="18" charset="2"/>
                <a:ea typeface="Arial Unicode MS" panose="020B0604020202020204" pitchFamily="34" charset="-128"/>
                <a:cs typeface="Arial Unicode MS" panose="020B0604020202020204" pitchFamily="34" charset="-128"/>
              </a:rPr>
              <a:t>s</a:t>
            </a:r>
            <a:r>
              <a:rPr lang="en-US" sz="1400" dirty="0">
                <a:solidFill>
                  <a:srgbClr val="00B0F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14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case seems to agree with charge statistics from Farber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73605" y="711185"/>
            <a:ext cx="257868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Red, blue, and green curves are from physical model, </a:t>
            </a:r>
            <a:r>
              <a:rPr lang="en-US" sz="14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not</a:t>
            </a:r>
            <a:r>
              <a:rPr lang="en-US" sz="14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a curve fit to the data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BC92543-D2F9-4807-A3C0-211419615A02}"/>
              </a:ext>
            </a:extLst>
          </p:cNvPr>
          <p:cNvCxnSpPr>
            <a:cxnSpLocks/>
          </p:cNvCxnSpPr>
          <p:nvPr/>
        </p:nvCxnSpPr>
        <p:spPr>
          <a:xfrm flipV="1">
            <a:off x="2195736" y="1581522"/>
            <a:ext cx="1368152" cy="1206252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4156770"/>
      </p:ext>
    </p:extLst>
  </p:cSld>
  <p:clrMapOvr>
    <a:masterClrMapping/>
  </p:clrMapOvr>
</p:sld>
</file>

<file path=ppt/theme/theme1.xml><?xml version="1.0" encoding="utf-8"?>
<a:theme xmlns:a="http://schemas.openxmlformats.org/drawingml/2006/main" name="N2L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2LTheme" id="{8D04D949-F461-46CA-8978-BEEED697B1BF}" vid="{DE195277-CF4A-40D7-9587-1B66BC6541D3}"/>
    </a:ext>
  </a:extLst>
</a:theme>
</file>

<file path=ppt/theme/theme2.xml><?xml version="1.0" encoding="utf-8"?>
<a:theme xmlns:a="http://schemas.openxmlformats.org/drawingml/2006/main" name="Internal Pages">
  <a:themeElements>
    <a:clrScheme name="Custom 5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006CD1"/>
      </a:hlink>
      <a:folHlink>
        <a:srgbClr val="5F7791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 smtClean="0">
            <a:latin typeface="Arial Unicode MS" panose="020B0604020202020204" pitchFamily="34" charset="-128"/>
            <a:ea typeface="Arial Unicode MS" panose="020B0604020202020204" pitchFamily="34" charset="-128"/>
            <a:cs typeface="Arial Unicode MS" panose="020B0604020202020204" pitchFamily="34" charset="-128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Corporate 16x9 V7 (1 Oct 2014).potx" id="{7C12C70A-BA24-4CBD-9735-65645C6E1B8E}" vid="{BB88B834-85E8-4B7F-A363-BF2058ABDDF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7005d458-45be-48ae-8140-d43da96dd17b}" enabled="0" method="" siteId="{7005d458-45be-48ae-8140-d43da96dd17b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N2LTheme</Template>
  <TotalTime>3676</TotalTime>
  <Words>1727</Words>
  <Application>Microsoft Office PowerPoint</Application>
  <PresentationFormat>On-screen Show (16:9)</PresentationFormat>
  <Paragraphs>199</Paragraphs>
  <Slides>26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Arial Unicode MS</vt:lpstr>
      <vt:lpstr>Arial</vt:lpstr>
      <vt:lpstr>Calibri</vt:lpstr>
      <vt:lpstr>Cambria Math</vt:lpstr>
      <vt:lpstr>Symbol</vt:lpstr>
      <vt:lpstr>N2LTheme</vt:lpstr>
      <vt:lpstr>Internal Pages</vt:lpstr>
      <vt:lpstr>An Interim Set of TNT Curves for LOX/LNG Explosions</vt:lpstr>
      <vt:lpstr>Introduction</vt:lpstr>
      <vt:lpstr>NASA MSFC Blast Model</vt:lpstr>
      <vt:lpstr>NASA LOX/LH2 Explosion Model Overview</vt:lpstr>
      <vt:lpstr>Overpressure Limit for LOX/LH2</vt:lpstr>
      <vt:lpstr>Mixing Limit</vt:lpstr>
      <vt:lpstr>Theoretical Limits </vt:lpstr>
      <vt:lpstr>NASA LOX/LH2 Cryogenic Explosion Model</vt:lpstr>
      <vt:lpstr>NASA LOX/LH2 Model Comparison to Data</vt:lpstr>
      <vt:lpstr>LOX/LCH4 Cryogenic Explosion Model</vt:lpstr>
      <vt:lpstr>LOX/LCH4 Explosion Model with COMET Data</vt:lpstr>
      <vt:lpstr>LOX/LCH4 Explosion Model Comparison to Data</vt:lpstr>
      <vt:lpstr>LOX/LNG Miscibility</vt:lpstr>
      <vt:lpstr>Methodology for Developing LOX/LNG Blast Model</vt:lpstr>
      <vt:lpstr>Static Approach</vt:lpstr>
      <vt:lpstr>Static Step 2 – Apply MSFC LOX/LNG Blast Model </vt:lpstr>
      <vt:lpstr>Static Step 3 – Equate to TNT </vt:lpstr>
      <vt:lpstr>Static Final Result</vt:lpstr>
      <vt:lpstr>Dynamic Approach</vt:lpstr>
      <vt:lpstr>Dynamic Step 1 - Multiplier </vt:lpstr>
      <vt:lpstr>Dynamic Step 2 – Mixed Mass </vt:lpstr>
      <vt:lpstr>Dynamic Final Result</vt:lpstr>
      <vt:lpstr>Dynamic Final Result (Continued)</vt:lpstr>
      <vt:lpstr>MOX Approach</vt:lpstr>
      <vt:lpstr>Summary</vt:lpstr>
      <vt:lpstr>NASA MSFC Blast Model for LOX/LH2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Harrison, Spencer J. (MSFC-EV33)[ESSCA]</dc:creator>
  <cp:lastModifiedBy>Hays, Michael J. (MSFC-EV33)</cp:lastModifiedBy>
  <cp:revision>122</cp:revision>
  <dcterms:created xsi:type="dcterms:W3CDTF">2021-04-06T13:22:47Z</dcterms:created>
  <dcterms:modified xsi:type="dcterms:W3CDTF">2023-04-26T16:43:05Z</dcterms:modified>
</cp:coreProperties>
</file>