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729" r:id="rId5"/>
    <p:sldMasterId id="2147483782" r:id="rId6"/>
    <p:sldMasterId id="2147483788" r:id="rId7"/>
  </p:sldMasterIdLst>
  <p:notesMasterIdLst>
    <p:notesMasterId r:id="rId25"/>
  </p:notesMasterIdLst>
  <p:sldIdLst>
    <p:sldId id="359" r:id="rId8"/>
    <p:sldId id="375" r:id="rId9"/>
    <p:sldId id="365" r:id="rId10"/>
    <p:sldId id="364" r:id="rId11"/>
    <p:sldId id="343" r:id="rId12"/>
    <p:sldId id="385" r:id="rId13"/>
    <p:sldId id="366" r:id="rId14"/>
    <p:sldId id="386" r:id="rId15"/>
    <p:sldId id="354" r:id="rId16"/>
    <p:sldId id="369" r:id="rId17"/>
    <p:sldId id="387" r:id="rId18"/>
    <p:sldId id="388" r:id="rId19"/>
    <p:sldId id="358" r:id="rId20"/>
    <p:sldId id="378" r:id="rId21"/>
    <p:sldId id="346" r:id="rId22"/>
    <p:sldId id="338" r:id="rId23"/>
    <p:sldId id="32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3B8010-54E0-1A6B-629E-162E7A812266}" name="Matthew Murray" initials="MM" userId="S::matthew.murray@ssaihq.com::9fd5f397-23f4-48a1-ab08-b7c8996640c0" providerId="AD"/>
  <p188:author id="{6DFDA52E-B336-9320-5DAB-9699F2088976}" name="Mccartney, Sean (GSFC-610.0)[SCIENCE SYSTEMS AND APPLICATIONS INC]" initials="MS(6SAAI" userId="S::smccart4@ndc.nasa.gov::e88bd411-76b0-4812-8fd7-62f268a53505" providerId="AD"/>
  <p188:author id="{0C36EB43-09A1-CA4C-CE04-CB7479321EFF}" name="Sarah Payne" initials="SP" userId="S::sarah.payne@ssaihq.com::bbaed961-01d0-4dc6-ae28-cf6a60d8f039" providerId="AD"/>
  <p188:author id="{0D9EC752-B0BE-2441-4B66-4B8047BB8559}" name="Brandy Nisbet-Wilcox" initials="BN" userId="S::brandy.nisbet@ssaihq.com::85debb24-05d8-4a4f-9068-cfd1b5fab5da" providerId="AD"/>
  <p188:author id="{C88E7155-5744-5448-59B2-9B4805BE1744}" name="Nancee Uniyal" initials="NU" userId="S::nancee.uniyal@ssaihq.com::fa7b2bb4-1616-4647-8444-20918820bd8e" providerId="AD"/>
  <p188:author id="{9C928459-D573-8191-5198-2FFD99F2967A}" name="Olivia Landry" initials="OL" userId="S::olivia.landry@ssaihq.com::ec423f44-10b5-4566-9a58-9d110155c730" providerId="AD"/>
  <p188:author id="{66B1CD6D-3A33-A833-131B-76F563501007}" name="Shakirah Rogers" initials="SR" userId="S::shakirah.rogers@ssaihq.com::bcd01322-95fc-46e0-bb23-9ee67bb4b427" providerId="AD"/>
  <p188:author id="{014DBB8D-B089-B2DD-23C6-F36662E55207}" name="Isabella Chittumuri" initials="IC" userId="S::isabella.chittumuri@ssaihq.com::dab18419-589b-4648-a833-298bc46c26c1" providerId="AD"/>
  <p188:author id="{CE4387CC-7347-4B1F-6762-CB5F6F7C25B2}" name="Sarah Payne" initials="SP" userId="S::octopifriends@personalmicrosoftsoftware.ucla.edu::b3d02450-0a4a-4336-8fd8-d9488e976b54" providerId="AD"/>
  <p188:author id="{C3E00CD3-E8F9-8265-0B4F-06B474C9FCAD}" name="Robert Byles" initials="RB" userId="S::robert.byles@ssaihq.com::c798ae76-1ca0-48cd-999b-80a00bd13f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0000"/>
    <a:srgbClr val="E44A33"/>
    <a:srgbClr val="FC8D59"/>
    <a:srgbClr val="FDCC8A"/>
    <a:srgbClr val="FEF0D9"/>
    <a:srgbClr val="BA3A50"/>
    <a:srgbClr val="D1D1D1"/>
    <a:srgbClr val="F2F2F2"/>
    <a:srgbClr val="C9F0FF"/>
    <a:srgbClr val="D4F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7"/>
    <p:restoredTop sz="74172" autoAdjust="0"/>
  </p:normalViewPr>
  <p:slideViewPr>
    <p:cSldViewPr snapToGrid="0">
      <p:cViewPr varScale="1">
        <p:scale>
          <a:sx n="60" d="100"/>
          <a:sy n="60" d="100"/>
        </p:scale>
        <p:origin x="149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T200\AppData\Roaming\Microsoft\Excel\Compiled%20Heirs%20(version%201).xlsb"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1800" b="1" dirty="0">
                <a:latin typeface="Century Gothic" panose="020B0502020202020204" pitchFamily="34" charset="0"/>
              </a:rPr>
              <a:t>Percent Heirs’ Property per Total</a:t>
            </a:r>
            <a:r>
              <a:rPr lang="en-US" sz="1800" b="1" baseline="0" dirty="0">
                <a:latin typeface="Century Gothic" panose="020B0502020202020204" pitchFamily="34" charset="0"/>
              </a:rPr>
              <a:t> Parcels</a:t>
            </a:r>
            <a:endParaRPr lang="en-US" sz="1800" b="1" dirty="0">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Sheet1!$B$6</c:f>
              <c:strCache>
                <c:ptCount val="1"/>
                <c:pt idx="0">
                  <c:v>Percent Heirs Property</c:v>
                </c:pt>
              </c:strCache>
            </c:strRef>
          </c:tx>
          <c:spPr>
            <a:solidFill>
              <a:schemeClr val="accent1"/>
            </a:solidFill>
            <a:ln>
              <a:noFill/>
            </a:ln>
            <a:effectLst/>
          </c:spPr>
          <c:invertIfNegative val="0"/>
          <c:cat>
            <c:strRef>
              <c:f>Sheet1!$A$7:$A$21</c:f>
              <c:strCache>
                <c:ptCount val="15"/>
                <c:pt idx="0">
                  <c:v>Berrien </c:v>
                </c:pt>
                <c:pt idx="1">
                  <c:v>Camden</c:v>
                </c:pt>
                <c:pt idx="2">
                  <c:v>Chatham </c:v>
                </c:pt>
                <c:pt idx="3">
                  <c:v>Cook</c:v>
                </c:pt>
                <c:pt idx="4">
                  <c:v>Coffee </c:v>
                </c:pt>
                <c:pt idx="5">
                  <c:v>Charlton</c:v>
                </c:pt>
                <c:pt idx="6">
                  <c:v>Crisp</c:v>
                </c:pt>
                <c:pt idx="7">
                  <c:v>Dougherty </c:v>
                </c:pt>
                <c:pt idx="8">
                  <c:v>Glynn</c:v>
                </c:pt>
                <c:pt idx="9">
                  <c:v>Liberty </c:v>
                </c:pt>
                <c:pt idx="10">
                  <c:v>McIntosh</c:v>
                </c:pt>
                <c:pt idx="11">
                  <c:v>Thomas </c:v>
                </c:pt>
                <c:pt idx="12">
                  <c:v>Turner</c:v>
                </c:pt>
                <c:pt idx="13">
                  <c:v>Wilcox</c:v>
                </c:pt>
                <c:pt idx="14">
                  <c:v>Worth</c:v>
                </c:pt>
              </c:strCache>
            </c:strRef>
          </c:cat>
          <c:val>
            <c:numRef>
              <c:f>Sheet1!$B$7:$B$21</c:f>
              <c:numCache>
                <c:formatCode>General</c:formatCode>
                <c:ptCount val="15"/>
                <c:pt idx="0">
                  <c:v>2.1037868162692845</c:v>
                </c:pt>
                <c:pt idx="1">
                  <c:v>4.4362598712588754</c:v>
                </c:pt>
                <c:pt idx="2">
                  <c:v>13.076570062949719</c:v>
                </c:pt>
                <c:pt idx="3">
                  <c:v>1.9862875579753982</c:v>
                </c:pt>
                <c:pt idx="4">
                  <c:v>4.6029281277728487</c:v>
                </c:pt>
                <c:pt idx="5">
                  <c:v>5.5819008101165783</c:v>
                </c:pt>
                <c:pt idx="6">
                  <c:v>9.982359024271549</c:v>
                </c:pt>
                <c:pt idx="7">
                  <c:v>5.8788461538461538</c:v>
                </c:pt>
                <c:pt idx="8">
                  <c:v>3.8818785483579754</c:v>
                </c:pt>
                <c:pt idx="9">
                  <c:v>2.8098391674550616</c:v>
                </c:pt>
                <c:pt idx="10">
                  <c:v>2.595666854248734</c:v>
                </c:pt>
                <c:pt idx="11">
                  <c:v>5.1903214575838454</c:v>
                </c:pt>
                <c:pt idx="12">
                  <c:v>2.6272031925507151</c:v>
                </c:pt>
                <c:pt idx="13">
                  <c:v>7.1461014383043153</c:v>
                </c:pt>
                <c:pt idx="14">
                  <c:v>5.3255131964809381</c:v>
                </c:pt>
              </c:numCache>
            </c:numRef>
          </c:val>
          <c:extLst>
            <c:ext xmlns:c16="http://schemas.microsoft.com/office/drawing/2014/chart" uri="{C3380CC4-5D6E-409C-BE32-E72D297353CC}">
              <c16:uniqueId val="{00000000-008C-4B25-A804-7A772DBABF45}"/>
            </c:ext>
          </c:extLst>
        </c:ser>
        <c:dLbls>
          <c:showLegendKey val="0"/>
          <c:showVal val="0"/>
          <c:showCatName val="0"/>
          <c:showSerName val="0"/>
          <c:showPercent val="0"/>
          <c:showBubbleSize val="0"/>
        </c:dLbls>
        <c:gapWidth val="219"/>
        <c:overlap val="-27"/>
        <c:axId val="199342879"/>
        <c:axId val="212652447"/>
      </c:barChart>
      <c:catAx>
        <c:axId val="199342879"/>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100" dirty="0">
                    <a:latin typeface="Century Gothic" panose="020B0502020202020204" pitchFamily="34" charset="0"/>
                  </a:rPr>
                  <a:t>County</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12652447"/>
        <c:crosses val="autoZero"/>
        <c:auto val="1"/>
        <c:lblAlgn val="ctr"/>
        <c:lblOffset val="100"/>
        <c:noMultiLvlLbl val="0"/>
      </c:catAx>
      <c:valAx>
        <c:axId val="2126524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100" dirty="0">
                    <a:latin typeface="Century Gothic" panose="020B0502020202020204" pitchFamily="34" charset="0"/>
                  </a:rPr>
                  <a:t>Percent</a:t>
                </a:r>
                <a:r>
                  <a:rPr lang="en-US" sz="1100" baseline="0" dirty="0">
                    <a:latin typeface="Century Gothic" panose="020B0502020202020204" pitchFamily="34" charset="0"/>
                  </a:rPr>
                  <a:t> Heirs</a:t>
                </a:r>
                <a:endParaRPr lang="en-US" sz="1100" dirty="0">
                  <a:latin typeface="Century Gothic" panose="020B0502020202020204" pitchFamily="34" charset="0"/>
                </a:endParaRP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9342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3DE7BE-53C5-489B-BBDF-9A2C038E4A4F}" type="doc">
      <dgm:prSet loTypeId="urn:microsoft.com/office/officeart/2005/8/layout/process5" loCatId="process" qsTypeId="urn:microsoft.com/office/officeart/2005/8/quickstyle/simple2" qsCatId="simple" csTypeId="urn:microsoft.com/office/officeart/2005/8/colors/colorful5" csCatId="colorful" phldr="1"/>
      <dgm:spPr/>
      <dgm:t>
        <a:bodyPr/>
        <a:lstStyle/>
        <a:p>
          <a:endParaRPr lang="en-US"/>
        </a:p>
      </dgm:t>
    </dgm:pt>
    <dgm:pt modelId="{AAF7C5E4-A088-45E9-8439-C4C022AC8B12}">
      <dgm:prSet phldrT="[Text]" phldr="0"/>
      <dgm:spPr/>
      <dgm:t>
        <a:bodyPr/>
        <a:lstStyle/>
        <a:p>
          <a:pPr rtl="0"/>
          <a:r>
            <a:rPr lang="en-US" dirty="0">
              <a:latin typeface="Century Gothic"/>
            </a:rPr>
            <a:t>NASA DEVELOP</a:t>
          </a:r>
        </a:p>
      </dgm:t>
    </dgm:pt>
    <dgm:pt modelId="{E25E98A1-6622-426B-A3A3-6DE25ACA173A}" type="parTrans" cxnId="{64976A32-022F-4AA8-88BF-A72C2E4F2ECC}">
      <dgm:prSet/>
      <dgm:spPr/>
      <dgm:t>
        <a:bodyPr/>
        <a:lstStyle/>
        <a:p>
          <a:endParaRPr lang="en-US"/>
        </a:p>
      </dgm:t>
    </dgm:pt>
    <dgm:pt modelId="{1EBCC037-672C-4AE2-A0EE-6E18D4BCAD9D}" type="sibTrans" cxnId="{64976A32-022F-4AA8-88BF-A72C2E4F2ECC}">
      <dgm:prSet/>
      <dgm:spPr/>
      <dgm:t>
        <a:bodyPr/>
        <a:lstStyle/>
        <a:p>
          <a:endParaRPr lang="en-US" dirty="0"/>
        </a:p>
      </dgm:t>
    </dgm:pt>
    <dgm:pt modelId="{DF94F699-7BEB-4789-AE6A-63B31719658C}">
      <dgm:prSet phldrT="[Text]" phldr="0"/>
      <dgm:spPr/>
      <dgm:t>
        <a:bodyPr/>
        <a:lstStyle/>
        <a:p>
          <a:pPr rtl="0"/>
          <a:r>
            <a:rPr lang="en-US" dirty="0">
              <a:latin typeface="Century Gothic"/>
            </a:rPr>
            <a:t>Outreach, Workshops, Webinars</a:t>
          </a:r>
        </a:p>
      </dgm:t>
    </dgm:pt>
    <dgm:pt modelId="{3249436B-7D17-4837-8029-8280BC730BFE}" type="parTrans" cxnId="{97C4CB31-4198-42B0-826A-68ABD85FDD72}">
      <dgm:prSet/>
      <dgm:spPr/>
      <dgm:t>
        <a:bodyPr/>
        <a:lstStyle/>
        <a:p>
          <a:endParaRPr lang="en-US"/>
        </a:p>
      </dgm:t>
    </dgm:pt>
    <dgm:pt modelId="{D8A14216-A48C-4D0E-A761-CD34A9B0919B}" type="sibTrans" cxnId="{97C4CB31-4198-42B0-826A-68ABD85FDD72}">
      <dgm:prSet/>
      <dgm:spPr/>
      <dgm:t>
        <a:bodyPr/>
        <a:lstStyle/>
        <a:p>
          <a:endParaRPr lang="en-US" dirty="0"/>
        </a:p>
      </dgm:t>
    </dgm:pt>
    <dgm:pt modelId="{EC45BAEC-C8DC-42A5-B676-F9B5F6C42EE1}">
      <dgm:prSet phldrT="[Text]" phldr="0"/>
      <dgm:spPr/>
      <dgm:t>
        <a:bodyPr/>
        <a:lstStyle/>
        <a:p>
          <a:pPr rtl="0"/>
          <a:r>
            <a:rPr lang="en-US" dirty="0">
              <a:latin typeface="Century Gothic"/>
            </a:rPr>
            <a:t>Clients Reach Out to The Center</a:t>
          </a:r>
        </a:p>
      </dgm:t>
    </dgm:pt>
    <dgm:pt modelId="{D8FD6E98-2DBD-4C67-94DD-1A053AC4A717}" type="parTrans" cxnId="{28810F19-CBEA-4AB2-85B3-2516F7C140F3}">
      <dgm:prSet/>
      <dgm:spPr/>
      <dgm:t>
        <a:bodyPr/>
        <a:lstStyle/>
        <a:p>
          <a:endParaRPr lang="en-US"/>
        </a:p>
      </dgm:t>
    </dgm:pt>
    <dgm:pt modelId="{997899DC-0320-4A34-82E8-096E504A36A6}" type="sibTrans" cxnId="{28810F19-CBEA-4AB2-85B3-2516F7C140F3}">
      <dgm:prSet/>
      <dgm:spPr/>
      <dgm:t>
        <a:bodyPr/>
        <a:lstStyle/>
        <a:p>
          <a:endParaRPr lang="en-US" dirty="0"/>
        </a:p>
      </dgm:t>
    </dgm:pt>
    <dgm:pt modelId="{4517EB1F-3D72-4B7D-A195-A29DA6C332DD}">
      <dgm:prSet phldrT="[Text]" phldr="0"/>
      <dgm:spPr/>
      <dgm:t>
        <a:bodyPr/>
        <a:lstStyle/>
        <a:p>
          <a:pPr rtl="0"/>
          <a:r>
            <a:rPr lang="en-US" dirty="0">
              <a:latin typeface="Century Gothic"/>
            </a:rPr>
            <a:t>Title Cleared</a:t>
          </a:r>
        </a:p>
      </dgm:t>
    </dgm:pt>
    <dgm:pt modelId="{2AFA9E06-628B-4685-8E73-A03F17F0FB26}" type="parTrans" cxnId="{524C1E3B-296A-44C6-BF8B-7E1660FB048D}">
      <dgm:prSet/>
      <dgm:spPr/>
      <dgm:t>
        <a:bodyPr/>
        <a:lstStyle/>
        <a:p>
          <a:endParaRPr lang="en-US"/>
        </a:p>
      </dgm:t>
    </dgm:pt>
    <dgm:pt modelId="{905C634D-224C-4FA2-824F-5D6E48B0A0DE}" type="sibTrans" cxnId="{524C1E3B-296A-44C6-BF8B-7E1660FB048D}">
      <dgm:prSet/>
      <dgm:spPr/>
      <dgm:t>
        <a:bodyPr/>
        <a:lstStyle/>
        <a:p>
          <a:endParaRPr lang="en-US" dirty="0"/>
        </a:p>
      </dgm:t>
    </dgm:pt>
    <dgm:pt modelId="{26FF4DE3-CAD5-4CF6-B4DA-BE533228EFE6}">
      <dgm:prSet phldr="0"/>
      <dgm:spPr/>
      <dgm:t>
        <a:bodyPr/>
        <a:lstStyle/>
        <a:p>
          <a:pPr rtl="0"/>
          <a:r>
            <a:rPr lang="en-US" dirty="0">
              <a:latin typeface="Century Gothic"/>
            </a:rPr>
            <a:t>The Center</a:t>
          </a:r>
        </a:p>
      </dgm:t>
    </dgm:pt>
    <dgm:pt modelId="{B60E66E3-8762-4ED1-936C-29B812A8EB73}" type="parTrans" cxnId="{92803D6D-2264-49A7-9DC9-FE980F472C34}">
      <dgm:prSet/>
      <dgm:spPr/>
      <dgm:t>
        <a:bodyPr/>
        <a:lstStyle/>
        <a:p>
          <a:endParaRPr lang="en-US"/>
        </a:p>
      </dgm:t>
    </dgm:pt>
    <dgm:pt modelId="{AC53216B-BAFC-45F0-8895-D27E3535550F}" type="sibTrans" cxnId="{92803D6D-2264-49A7-9DC9-FE980F472C34}">
      <dgm:prSet/>
      <dgm:spPr/>
      <dgm:t>
        <a:bodyPr/>
        <a:lstStyle/>
        <a:p>
          <a:endParaRPr lang="en-US" dirty="0"/>
        </a:p>
      </dgm:t>
    </dgm:pt>
    <dgm:pt modelId="{5B658D01-4823-447D-AF78-4A50208299B5}">
      <dgm:prSet phldr="0"/>
      <dgm:spPr/>
      <dgm:t>
        <a:bodyPr/>
        <a:lstStyle/>
        <a:p>
          <a:pPr rtl="0"/>
          <a:r>
            <a:rPr lang="en-US" dirty="0">
              <a:latin typeface="Century Gothic"/>
            </a:rPr>
            <a:t>Economic Prosperity</a:t>
          </a:r>
        </a:p>
      </dgm:t>
    </dgm:pt>
    <dgm:pt modelId="{248D4131-752E-4551-ADDA-A6D535C70189}" type="parTrans" cxnId="{0EB98E94-F465-4A1D-98F4-4DC8052976DB}">
      <dgm:prSet/>
      <dgm:spPr/>
      <dgm:t>
        <a:bodyPr/>
        <a:lstStyle/>
        <a:p>
          <a:endParaRPr lang="en-US"/>
        </a:p>
      </dgm:t>
    </dgm:pt>
    <dgm:pt modelId="{F7507FC0-7E45-4DFC-AAF4-70B03C363B27}" type="sibTrans" cxnId="{0EB98E94-F465-4A1D-98F4-4DC8052976DB}">
      <dgm:prSet/>
      <dgm:spPr/>
      <dgm:t>
        <a:bodyPr/>
        <a:lstStyle/>
        <a:p>
          <a:endParaRPr lang="en-US"/>
        </a:p>
      </dgm:t>
    </dgm:pt>
    <dgm:pt modelId="{67CB0A3D-D41F-44E9-A867-D0ACD666C083}" type="pres">
      <dgm:prSet presAssocID="{793DE7BE-53C5-489B-BBDF-9A2C038E4A4F}" presName="diagram" presStyleCnt="0">
        <dgm:presLayoutVars>
          <dgm:dir/>
          <dgm:resizeHandles val="exact"/>
        </dgm:presLayoutVars>
      </dgm:prSet>
      <dgm:spPr/>
    </dgm:pt>
    <dgm:pt modelId="{C8E8698B-82D3-41E1-A68A-94F58F6750EA}" type="pres">
      <dgm:prSet presAssocID="{AAF7C5E4-A088-45E9-8439-C4C022AC8B12}" presName="node" presStyleLbl="node1" presStyleIdx="0" presStyleCnt="6">
        <dgm:presLayoutVars>
          <dgm:bulletEnabled val="1"/>
        </dgm:presLayoutVars>
      </dgm:prSet>
      <dgm:spPr/>
    </dgm:pt>
    <dgm:pt modelId="{8890C40E-4771-4815-B23E-D88CE61EBDCE}" type="pres">
      <dgm:prSet presAssocID="{1EBCC037-672C-4AE2-A0EE-6E18D4BCAD9D}" presName="sibTrans" presStyleLbl="sibTrans2D1" presStyleIdx="0" presStyleCnt="5"/>
      <dgm:spPr/>
    </dgm:pt>
    <dgm:pt modelId="{A616EB9F-5C3A-4081-A765-D5DAE06786DE}" type="pres">
      <dgm:prSet presAssocID="{1EBCC037-672C-4AE2-A0EE-6E18D4BCAD9D}" presName="connectorText" presStyleLbl="sibTrans2D1" presStyleIdx="0" presStyleCnt="5"/>
      <dgm:spPr/>
    </dgm:pt>
    <dgm:pt modelId="{3DCD9560-791D-470D-B93B-94DE96B42BEF}" type="pres">
      <dgm:prSet presAssocID="{26FF4DE3-CAD5-4CF6-B4DA-BE533228EFE6}" presName="node" presStyleLbl="node1" presStyleIdx="1" presStyleCnt="6">
        <dgm:presLayoutVars>
          <dgm:bulletEnabled val="1"/>
        </dgm:presLayoutVars>
      </dgm:prSet>
      <dgm:spPr/>
    </dgm:pt>
    <dgm:pt modelId="{E4D36FA9-EC0D-4DF0-8A17-914DD4D17CA9}" type="pres">
      <dgm:prSet presAssocID="{AC53216B-BAFC-45F0-8895-D27E3535550F}" presName="sibTrans" presStyleLbl="sibTrans2D1" presStyleIdx="1" presStyleCnt="5"/>
      <dgm:spPr/>
    </dgm:pt>
    <dgm:pt modelId="{2EA7FA0B-C240-47EC-A4EA-F6858E7F7023}" type="pres">
      <dgm:prSet presAssocID="{AC53216B-BAFC-45F0-8895-D27E3535550F}" presName="connectorText" presStyleLbl="sibTrans2D1" presStyleIdx="1" presStyleCnt="5"/>
      <dgm:spPr/>
    </dgm:pt>
    <dgm:pt modelId="{9726CA8C-B682-4B58-8704-C4C33B420F9E}" type="pres">
      <dgm:prSet presAssocID="{DF94F699-7BEB-4789-AE6A-63B31719658C}" presName="node" presStyleLbl="node1" presStyleIdx="2" presStyleCnt="6">
        <dgm:presLayoutVars>
          <dgm:bulletEnabled val="1"/>
        </dgm:presLayoutVars>
      </dgm:prSet>
      <dgm:spPr/>
    </dgm:pt>
    <dgm:pt modelId="{529DD010-6D6B-4A4C-B468-DA048C9E1FE5}" type="pres">
      <dgm:prSet presAssocID="{D8A14216-A48C-4D0E-A761-CD34A9B0919B}" presName="sibTrans" presStyleLbl="sibTrans2D1" presStyleIdx="2" presStyleCnt="5"/>
      <dgm:spPr/>
    </dgm:pt>
    <dgm:pt modelId="{5D79938A-1B66-4C53-9FE9-607EA11446C5}" type="pres">
      <dgm:prSet presAssocID="{D8A14216-A48C-4D0E-A761-CD34A9B0919B}" presName="connectorText" presStyleLbl="sibTrans2D1" presStyleIdx="2" presStyleCnt="5"/>
      <dgm:spPr/>
    </dgm:pt>
    <dgm:pt modelId="{B1F4DC8F-6A2A-4F63-A077-A8B295A8C0EE}" type="pres">
      <dgm:prSet presAssocID="{EC45BAEC-C8DC-42A5-B676-F9B5F6C42EE1}" presName="node" presStyleLbl="node1" presStyleIdx="3" presStyleCnt="6">
        <dgm:presLayoutVars>
          <dgm:bulletEnabled val="1"/>
        </dgm:presLayoutVars>
      </dgm:prSet>
      <dgm:spPr/>
    </dgm:pt>
    <dgm:pt modelId="{8E3508C7-6DC3-4301-9194-FC731D8ABB9B}" type="pres">
      <dgm:prSet presAssocID="{997899DC-0320-4A34-82E8-096E504A36A6}" presName="sibTrans" presStyleLbl="sibTrans2D1" presStyleIdx="3" presStyleCnt="5"/>
      <dgm:spPr/>
    </dgm:pt>
    <dgm:pt modelId="{18E2A84D-FC0A-4DC8-AB03-B95015988642}" type="pres">
      <dgm:prSet presAssocID="{997899DC-0320-4A34-82E8-096E504A36A6}" presName="connectorText" presStyleLbl="sibTrans2D1" presStyleIdx="3" presStyleCnt="5"/>
      <dgm:spPr/>
    </dgm:pt>
    <dgm:pt modelId="{6FAD463B-1141-49D0-9144-9E27D6853042}" type="pres">
      <dgm:prSet presAssocID="{4517EB1F-3D72-4B7D-A195-A29DA6C332DD}" presName="node" presStyleLbl="node1" presStyleIdx="4" presStyleCnt="6">
        <dgm:presLayoutVars>
          <dgm:bulletEnabled val="1"/>
        </dgm:presLayoutVars>
      </dgm:prSet>
      <dgm:spPr/>
    </dgm:pt>
    <dgm:pt modelId="{ED98E079-8CA1-4FD1-9E1E-F34E97C3416F}" type="pres">
      <dgm:prSet presAssocID="{905C634D-224C-4FA2-824F-5D6E48B0A0DE}" presName="sibTrans" presStyleLbl="sibTrans2D1" presStyleIdx="4" presStyleCnt="5"/>
      <dgm:spPr/>
    </dgm:pt>
    <dgm:pt modelId="{7062B302-7317-4DC9-978A-037B188A3C62}" type="pres">
      <dgm:prSet presAssocID="{905C634D-224C-4FA2-824F-5D6E48B0A0DE}" presName="connectorText" presStyleLbl="sibTrans2D1" presStyleIdx="4" presStyleCnt="5"/>
      <dgm:spPr/>
    </dgm:pt>
    <dgm:pt modelId="{19AB7A47-2521-4227-AD44-E2CD464F2418}" type="pres">
      <dgm:prSet presAssocID="{5B658D01-4823-447D-AF78-4A50208299B5}" presName="node" presStyleLbl="node1" presStyleIdx="5" presStyleCnt="6">
        <dgm:presLayoutVars>
          <dgm:bulletEnabled val="1"/>
        </dgm:presLayoutVars>
      </dgm:prSet>
      <dgm:spPr/>
    </dgm:pt>
  </dgm:ptLst>
  <dgm:cxnLst>
    <dgm:cxn modelId="{206AFA04-2E1A-4EBE-85E7-DCB3B31ADAB5}" type="presOf" srcId="{DF94F699-7BEB-4789-AE6A-63B31719658C}" destId="{9726CA8C-B682-4B58-8704-C4C33B420F9E}" srcOrd="0" destOrd="0" presId="urn:microsoft.com/office/officeart/2005/8/layout/process5"/>
    <dgm:cxn modelId="{D90AB10A-B266-47BD-B314-7549FAD305C5}" type="presOf" srcId="{793DE7BE-53C5-489B-BBDF-9A2C038E4A4F}" destId="{67CB0A3D-D41F-44E9-A867-D0ACD666C083}" srcOrd="0" destOrd="0" presId="urn:microsoft.com/office/officeart/2005/8/layout/process5"/>
    <dgm:cxn modelId="{28810F19-CBEA-4AB2-85B3-2516F7C140F3}" srcId="{793DE7BE-53C5-489B-BBDF-9A2C038E4A4F}" destId="{EC45BAEC-C8DC-42A5-B676-F9B5F6C42EE1}" srcOrd="3" destOrd="0" parTransId="{D8FD6E98-2DBD-4C67-94DD-1A053AC4A717}" sibTransId="{997899DC-0320-4A34-82E8-096E504A36A6}"/>
    <dgm:cxn modelId="{FBD33B1C-EB04-42C4-8E26-8C6E69610996}" type="presOf" srcId="{AC53216B-BAFC-45F0-8895-D27E3535550F}" destId="{E4D36FA9-EC0D-4DF0-8A17-914DD4D17CA9}" srcOrd="0" destOrd="0" presId="urn:microsoft.com/office/officeart/2005/8/layout/process5"/>
    <dgm:cxn modelId="{0FEA9A21-0C71-41E0-A547-44E00302A9ED}" type="presOf" srcId="{997899DC-0320-4A34-82E8-096E504A36A6}" destId="{8E3508C7-6DC3-4301-9194-FC731D8ABB9B}" srcOrd="0" destOrd="0" presId="urn:microsoft.com/office/officeart/2005/8/layout/process5"/>
    <dgm:cxn modelId="{F77EC026-BC64-467A-B1E1-7E5164E50FB0}" type="presOf" srcId="{5B658D01-4823-447D-AF78-4A50208299B5}" destId="{19AB7A47-2521-4227-AD44-E2CD464F2418}" srcOrd="0" destOrd="0" presId="urn:microsoft.com/office/officeart/2005/8/layout/process5"/>
    <dgm:cxn modelId="{D6F7B231-B18C-4CCE-B763-54AD8C87909E}" type="presOf" srcId="{1EBCC037-672C-4AE2-A0EE-6E18D4BCAD9D}" destId="{8890C40E-4771-4815-B23E-D88CE61EBDCE}" srcOrd="0" destOrd="0" presId="urn:microsoft.com/office/officeart/2005/8/layout/process5"/>
    <dgm:cxn modelId="{97C4CB31-4198-42B0-826A-68ABD85FDD72}" srcId="{793DE7BE-53C5-489B-BBDF-9A2C038E4A4F}" destId="{DF94F699-7BEB-4789-AE6A-63B31719658C}" srcOrd="2" destOrd="0" parTransId="{3249436B-7D17-4837-8029-8280BC730BFE}" sibTransId="{D8A14216-A48C-4D0E-A761-CD34A9B0919B}"/>
    <dgm:cxn modelId="{64976A32-022F-4AA8-88BF-A72C2E4F2ECC}" srcId="{793DE7BE-53C5-489B-BBDF-9A2C038E4A4F}" destId="{AAF7C5E4-A088-45E9-8439-C4C022AC8B12}" srcOrd="0" destOrd="0" parTransId="{E25E98A1-6622-426B-A3A3-6DE25ACA173A}" sibTransId="{1EBCC037-672C-4AE2-A0EE-6E18D4BCAD9D}"/>
    <dgm:cxn modelId="{7AEB5B37-582F-44A9-94E2-3509E198F203}" type="presOf" srcId="{EC45BAEC-C8DC-42A5-B676-F9B5F6C42EE1}" destId="{B1F4DC8F-6A2A-4F63-A077-A8B295A8C0EE}" srcOrd="0" destOrd="0" presId="urn:microsoft.com/office/officeart/2005/8/layout/process5"/>
    <dgm:cxn modelId="{524C1E3B-296A-44C6-BF8B-7E1660FB048D}" srcId="{793DE7BE-53C5-489B-BBDF-9A2C038E4A4F}" destId="{4517EB1F-3D72-4B7D-A195-A29DA6C332DD}" srcOrd="4" destOrd="0" parTransId="{2AFA9E06-628B-4685-8E73-A03F17F0FB26}" sibTransId="{905C634D-224C-4FA2-824F-5D6E48B0A0DE}"/>
    <dgm:cxn modelId="{53B0633E-381D-4D5E-AFBC-D45A7F37BE12}" type="presOf" srcId="{D8A14216-A48C-4D0E-A761-CD34A9B0919B}" destId="{529DD010-6D6B-4A4C-B468-DA048C9E1FE5}" srcOrd="0" destOrd="0" presId="urn:microsoft.com/office/officeart/2005/8/layout/process5"/>
    <dgm:cxn modelId="{365AF640-BD37-4734-AB6B-CD2636823ECD}" type="presOf" srcId="{905C634D-224C-4FA2-824F-5D6E48B0A0DE}" destId="{7062B302-7317-4DC9-978A-037B188A3C62}" srcOrd="1" destOrd="0" presId="urn:microsoft.com/office/officeart/2005/8/layout/process5"/>
    <dgm:cxn modelId="{92803D6D-2264-49A7-9DC9-FE980F472C34}" srcId="{793DE7BE-53C5-489B-BBDF-9A2C038E4A4F}" destId="{26FF4DE3-CAD5-4CF6-B4DA-BE533228EFE6}" srcOrd="1" destOrd="0" parTransId="{B60E66E3-8762-4ED1-936C-29B812A8EB73}" sibTransId="{AC53216B-BAFC-45F0-8895-D27E3535550F}"/>
    <dgm:cxn modelId="{985C077D-3CBD-4F72-A163-0DB6502B5C76}" type="presOf" srcId="{997899DC-0320-4A34-82E8-096E504A36A6}" destId="{18E2A84D-FC0A-4DC8-AB03-B95015988642}" srcOrd="1" destOrd="0" presId="urn:microsoft.com/office/officeart/2005/8/layout/process5"/>
    <dgm:cxn modelId="{1DDA4C83-D82D-4B37-AFAA-F04F67419F5D}" type="presOf" srcId="{1EBCC037-672C-4AE2-A0EE-6E18D4BCAD9D}" destId="{A616EB9F-5C3A-4081-A765-D5DAE06786DE}" srcOrd="1" destOrd="0" presId="urn:microsoft.com/office/officeart/2005/8/layout/process5"/>
    <dgm:cxn modelId="{1E8F0892-0037-4CB2-A455-5E2F418BB91A}" type="presOf" srcId="{4517EB1F-3D72-4B7D-A195-A29DA6C332DD}" destId="{6FAD463B-1141-49D0-9144-9E27D6853042}" srcOrd="0" destOrd="0" presId="urn:microsoft.com/office/officeart/2005/8/layout/process5"/>
    <dgm:cxn modelId="{0EB98E94-F465-4A1D-98F4-4DC8052976DB}" srcId="{793DE7BE-53C5-489B-BBDF-9A2C038E4A4F}" destId="{5B658D01-4823-447D-AF78-4A50208299B5}" srcOrd="5" destOrd="0" parTransId="{248D4131-752E-4551-ADDA-A6D535C70189}" sibTransId="{F7507FC0-7E45-4DFC-AAF4-70B03C363B27}"/>
    <dgm:cxn modelId="{BDB02FAB-ED40-4673-93E0-D8C784E876A4}" type="presOf" srcId="{905C634D-224C-4FA2-824F-5D6E48B0A0DE}" destId="{ED98E079-8CA1-4FD1-9E1E-F34E97C3416F}" srcOrd="0" destOrd="0" presId="urn:microsoft.com/office/officeart/2005/8/layout/process5"/>
    <dgm:cxn modelId="{2A692FB9-2B50-43FD-8BC0-D5B559A7F7FA}" type="presOf" srcId="{D8A14216-A48C-4D0E-A761-CD34A9B0919B}" destId="{5D79938A-1B66-4C53-9FE9-607EA11446C5}" srcOrd="1" destOrd="0" presId="urn:microsoft.com/office/officeart/2005/8/layout/process5"/>
    <dgm:cxn modelId="{C3E873D3-7E2D-4CB8-A42C-CC0EB3018FED}" type="presOf" srcId="{AC53216B-BAFC-45F0-8895-D27E3535550F}" destId="{2EA7FA0B-C240-47EC-A4EA-F6858E7F7023}" srcOrd="1" destOrd="0" presId="urn:microsoft.com/office/officeart/2005/8/layout/process5"/>
    <dgm:cxn modelId="{D3F1A2E3-2599-4585-AEA0-1EFEAA27C3BC}" type="presOf" srcId="{26FF4DE3-CAD5-4CF6-B4DA-BE533228EFE6}" destId="{3DCD9560-791D-470D-B93B-94DE96B42BEF}" srcOrd="0" destOrd="0" presId="urn:microsoft.com/office/officeart/2005/8/layout/process5"/>
    <dgm:cxn modelId="{4E5303E5-B724-44D6-A871-099DB5DD3C82}" type="presOf" srcId="{AAF7C5E4-A088-45E9-8439-C4C022AC8B12}" destId="{C8E8698B-82D3-41E1-A68A-94F58F6750EA}" srcOrd="0" destOrd="0" presId="urn:microsoft.com/office/officeart/2005/8/layout/process5"/>
    <dgm:cxn modelId="{2A502393-63BD-4227-B629-C5CB45AC1827}" type="presParOf" srcId="{67CB0A3D-D41F-44E9-A867-D0ACD666C083}" destId="{C8E8698B-82D3-41E1-A68A-94F58F6750EA}" srcOrd="0" destOrd="0" presId="urn:microsoft.com/office/officeart/2005/8/layout/process5"/>
    <dgm:cxn modelId="{C2CC5BB8-FF61-444E-AD8D-B952D7CF4C0B}" type="presParOf" srcId="{67CB0A3D-D41F-44E9-A867-D0ACD666C083}" destId="{8890C40E-4771-4815-B23E-D88CE61EBDCE}" srcOrd="1" destOrd="0" presId="urn:microsoft.com/office/officeart/2005/8/layout/process5"/>
    <dgm:cxn modelId="{6325445F-AABE-4A30-AA13-AE9FD30B713B}" type="presParOf" srcId="{8890C40E-4771-4815-B23E-D88CE61EBDCE}" destId="{A616EB9F-5C3A-4081-A765-D5DAE06786DE}" srcOrd="0" destOrd="0" presId="urn:microsoft.com/office/officeart/2005/8/layout/process5"/>
    <dgm:cxn modelId="{498FF3E3-A279-494A-BA3F-C5E913D7866B}" type="presParOf" srcId="{67CB0A3D-D41F-44E9-A867-D0ACD666C083}" destId="{3DCD9560-791D-470D-B93B-94DE96B42BEF}" srcOrd="2" destOrd="0" presId="urn:microsoft.com/office/officeart/2005/8/layout/process5"/>
    <dgm:cxn modelId="{021E5C01-BD7C-49F8-A023-50D0D072A22E}" type="presParOf" srcId="{67CB0A3D-D41F-44E9-A867-D0ACD666C083}" destId="{E4D36FA9-EC0D-4DF0-8A17-914DD4D17CA9}" srcOrd="3" destOrd="0" presId="urn:microsoft.com/office/officeart/2005/8/layout/process5"/>
    <dgm:cxn modelId="{6A301485-2B69-4ACC-A9E1-5C891EE74F93}" type="presParOf" srcId="{E4D36FA9-EC0D-4DF0-8A17-914DD4D17CA9}" destId="{2EA7FA0B-C240-47EC-A4EA-F6858E7F7023}" srcOrd="0" destOrd="0" presId="urn:microsoft.com/office/officeart/2005/8/layout/process5"/>
    <dgm:cxn modelId="{C9668EA4-21A9-4C7B-BBAB-A8D4D48F5EBC}" type="presParOf" srcId="{67CB0A3D-D41F-44E9-A867-D0ACD666C083}" destId="{9726CA8C-B682-4B58-8704-C4C33B420F9E}" srcOrd="4" destOrd="0" presId="urn:microsoft.com/office/officeart/2005/8/layout/process5"/>
    <dgm:cxn modelId="{6AAA10F9-F397-4682-BEFF-A372D440769C}" type="presParOf" srcId="{67CB0A3D-D41F-44E9-A867-D0ACD666C083}" destId="{529DD010-6D6B-4A4C-B468-DA048C9E1FE5}" srcOrd="5" destOrd="0" presId="urn:microsoft.com/office/officeart/2005/8/layout/process5"/>
    <dgm:cxn modelId="{68FD1A8C-2D6A-4ED7-A0B2-16E1A0438C2B}" type="presParOf" srcId="{529DD010-6D6B-4A4C-B468-DA048C9E1FE5}" destId="{5D79938A-1B66-4C53-9FE9-607EA11446C5}" srcOrd="0" destOrd="0" presId="urn:microsoft.com/office/officeart/2005/8/layout/process5"/>
    <dgm:cxn modelId="{6E2602EA-AAB6-47B6-90C9-0445B45A93F0}" type="presParOf" srcId="{67CB0A3D-D41F-44E9-A867-D0ACD666C083}" destId="{B1F4DC8F-6A2A-4F63-A077-A8B295A8C0EE}" srcOrd="6" destOrd="0" presId="urn:microsoft.com/office/officeart/2005/8/layout/process5"/>
    <dgm:cxn modelId="{BBF6E66B-70E5-4002-9BF4-5661D2D2EA2F}" type="presParOf" srcId="{67CB0A3D-D41F-44E9-A867-D0ACD666C083}" destId="{8E3508C7-6DC3-4301-9194-FC731D8ABB9B}" srcOrd="7" destOrd="0" presId="urn:microsoft.com/office/officeart/2005/8/layout/process5"/>
    <dgm:cxn modelId="{5FA0A85F-984F-4259-9E71-3B76B06AC358}" type="presParOf" srcId="{8E3508C7-6DC3-4301-9194-FC731D8ABB9B}" destId="{18E2A84D-FC0A-4DC8-AB03-B95015988642}" srcOrd="0" destOrd="0" presId="urn:microsoft.com/office/officeart/2005/8/layout/process5"/>
    <dgm:cxn modelId="{CD0E726D-AA11-46F8-BDCF-EBEA5705712B}" type="presParOf" srcId="{67CB0A3D-D41F-44E9-A867-D0ACD666C083}" destId="{6FAD463B-1141-49D0-9144-9E27D6853042}" srcOrd="8" destOrd="0" presId="urn:microsoft.com/office/officeart/2005/8/layout/process5"/>
    <dgm:cxn modelId="{569AB242-2D77-4231-A9AE-B35E1164DDEE}" type="presParOf" srcId="{67CB0A3D-D41F-44E9-A867-D0ACD666C083}" destId="{ED98E079-8CA1-4FD1-9E1E-F34E97C3416F}" srcOrd="9" destOrd="0" presId="urn:microsoft.com/office/officeart/2005/8/layout/process5"/>
    <dgm:cxn modelId="{7267EF9E-8B28-44F2-ADD6-09B02609FB2F}" type="presParOf" srcId="{ED98E079-8CA1-4FD1-9E1E-F34E97C3416F}" destId="{7062B302-7317-4DC9-978A-037B188A3C62}" srcOrd="0" destOrd="0" presId="urn:microsoft.com/office/officeart/2005/8/layout/process5"/>
    <dgm:cxn modelId="{8841F30B-0FDB-4FED-976E-FE2C85783EBA}" type="presParOf" srcId="{67CB0A3D-D41F-44E9-A867-D0ACD666C083}" destId="{19AB7A47-2521-4227-AD44-E2CD464F2418}"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8698B-82D3-41E1-A68A-94F58F6750EA}">
      <dsp:nvSpPr>
        <dsp:cNvPr id="0" name=""/>
        <dsp:cNvSpPr/>
      </dsp:nvSpPr>
      <dsp:spPr>
        <a:xfrm>
          <a:off x="853" y="255464"/>
          <a:ext cx="1820174" cy="109210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Century Gothic"/>
            </a:rPr>
            <a:t>NASA DEVELOP</a:t>
          </a:r>
        </a:p>
      </dsp:txBody>
      <dsp:txXfrm>
        <a:off x="32840" y="287451"/>
        <a:ext cx="1756200" cy="1028130"/>
      </dsp:txXfrm>
    </dsp:sp>
    <dsp:sp modelId="{8890C40E-4771-4815-B23E-D88CE61EBDCE}">
      <dsp:nvSpPr>
        <dsp:cNvPr id="0" name=""/>
        <dsp:cNvSpPr/>
      </dsp:nvSpPr>
      <dsp:spPr>
        <a:xfrm>
          <a:off x="1981203" y="575814"/>
          <a:ext cx="385877" cy="45140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1981203" y="666095"/>
        <a:ext cx="270114" cy="270841"/>
      </dsp:txXfrm>
    </dsp:sp>
    <dsp:sp modelId="{3DCD9560-791D-470D-B93B-94DE96B42BEF}">
      <dsp:nvSpPr>
        <dsp:cNvPr id="0" name=""/>
        <dsp:cNvSpPr/>
      </dsp:nvSpPr>
      <dsp:spPr>
        <a:xfrm>
          <a:off x="2549097" y="255464"/>
          <a:ext cx="1820174" cy="1092104"/>
        </a:xfrm>
        <a:prstGeom prst="roundRect">
          <a:avLst>
            <a:gd name="adj" fmla="val 10000"/>
          </a:avLst>
        </a:prstGeom>
        <a:solidFill>
          <a:schemeClr val="accent5">
            <a:hueOff val="-1470669"/>
            <a:satOff val="-2046"/>
            <a:lumOff val="-78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Century Gothic"/>
            </a:rPr>
            <a:t>The Center</a:t>
          </a:r>
        </a:p>
      </dsp:txBody>
      <dsp:txXfrm>
        <a:off x="2581084" y="287451"/>
        <a:ext cx="1756200" cy="1028130"/>
      </dsp:txXfrm>
    </dsp:sp>
    <dsp:sp modelId="{E4D36FA9-EC0D-4DF0-8A17-914DD4D17CA9}">
      <dsp:nvSpPr>
        <dsp:cNvPr id="0" name=""/>
        <dsp:cNvSpPr/>
      </dsp:nvSpPr>
      <dsp:spPr>
        <a:xfrm rot="5400000">
          <a:off x="3266246" y="1474981"/>
          <a:ext cx="385877" cy="451403"/>
        </a:xfrm>
        <a:prstGeom prst="rightArrow">
          <a:avLst>
            <a:gd name="adj1" fmla="val 60000"/>
            <a:gd name="adj2" fmla="val 50000"/>
          </a:avLst>
        </a:prstGeom>
        <a:solidFill>
          <a:schemeClr val="accent5">
            <a:hueOff val="-1838336"/>
            <a:satOff val="-2557"/>
            <a:lumOff val="-981"/>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5400000">
        <a:off x="3323765" y="1507744"/>
        <a:ext cx="270841" cy="270114"/>
      </dsp:txXfrm>
    </dsp:sp>
    <dsp:sp modelId="{9726CA8C-B682-4B58-8704-C4C33B420F9E}">
      <dsp:nvSpPr>
        <dsp:cNvPr id="0" name=""/>
        <dsp:cNvSpPr/>
      </dsp:nvSpPr>
      <dsp:spPr>
        <a:xfrm>
          <a:off x="2549097" y="2075638"/>
          <a:ext cx="1820174" cy="1092104"/>
        </a:xfrm>
        <a:prstGeom prst="roundRect">
          <a:avLst>
            <a:gd name="adj" fmla="val 10000"/>
          </a:avLst>
        </a:prstGeom>
        <a:solidFill>
          <a:schemeClr val="accent5">
            <a:hueOff val="-2941338"/>
            <a:satOff val="-4091"/>
            <a:lumOff val="-156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Century Gothic"/>
            </a:rPr>
            <a:t>Outreach, Workshops, Webinars</a:t>
          </a:r>
        </a:p>
      </dsp:txBody>
      <dsp:txXfrm>
        <a:off x="2581084" y="2107625"/>
        <a:ext cx="1756200" cy="1028130"/>
      </dsp:txXfrm>
    </dsp:sp>
    <dsp:sp modelId="{529DD010-6D6B-4A4C-B468-DA048C9E1FE5}">
      <dsp:nvSpPr>
        <dsp:cNvPr id="0" name=""/>
        <dsp:cNvSpPr/>
      </dsp:nvSpPr>
      <dsp:spPr>
        <a:xfrm rot="10800000">
          <a:off x="2003045" y="2395989"/>
          <a:ext cx="385877" cy="451403"/>
        </a:xfrm>
        <a:prstGeom prst="rightArrow">
          <a:avLst>
            <a:gd name="adj1" fmla="val 60000"/>
            <a:gd name="adj2" fmla="val 50000"/>
          </a:avLst>
        </a:prstGeom>
        <a:solidFill>
          <a:schemeClr val="accent5">
            <a:hueOff val="-3676672"/>
            <a:satOff val="-5114"/>
            <a:lumOff val="-1961"/>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2118808" y="2486270"/>
        <a:ext cx="270114" cy="270841"/>
      </dsp:txXfrm>
    </dsp:sp>
    <dsp:sp modelId="{B1F4DC8F-6A2A-4F63-A077-A8B295A8C0EE}">
      <dsp:nvSpPr>
        <dsp:cNvPr id="0" name=""/>
        <dsp:cNvSpPr/>
      </dsp:nvSpPr>
      <dsp:spPr>
        <a:xfrm>
          <a:off x="853" y="2075638"/>
          <a:ext cx="1820174" cy="1092104"/>
        </a:xfrm>
        <a:prstGeom prst="roundRect">
          <a:avLst>
            <a:gd name="adj" fmla="val 10000"/>
          </a:avLst>
        </a:prstGeom>
        <a:solidFill>
          <a:schemeClr val="accent5">
            <a:hueOff val="-4412007"/>
            <a:satOff val="-6137"/>
            <a:lumOff val="-2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Century Gothic"/>
            </a:rPr>
            <a:t>Clients Reach Out to The Center</a:t>
          </a:r>
        </a:p>
      </dsp:txBody>
      <dsp:txXfrm>
        <a:off x="32840" y="2107625"/>
        <a:ext cx="1756200" cy="1028130"/>
      </dsp:txXfrm>
    </dsp:sp>
    <dsp:sp modelId="{8E3508C7-6DC3-4301-9194-FC731D8ABB9B}">
      <dsp:nvSpPr>
        <dsp:cNvPr id="0" name=""/>
        <dsp:cNvSpPr/>
      </dsp:nvSpPr>
      <dsp:spPr>
        <a:xfrm rot="5400000">
          <a:off x="718002" y="3295155"/>
          <a:ext cx="385877" cy="451403"/>
        </a:xfrm>
        <a:prstGeom prst="rightArrow">
          <a:avLst>
            <a:gd name="adj1" fmla="val 60000"/>
            <a:gd name="adj2" fmla="val 50000"/>
          </a:avLst>
        </a:prstGeom>
        <a:solidFill>
          <a:schemeClr val="accent5">
            <a:hueOff val="-5515009"/>
            <a:satOff val="-7671"/>
            <a:lumOff val="-2942"/>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5400000">
        <a:off x="775521" y="3327918"/>
        <a:ext cx="270841" cy="270114"/>
      </dsp:txXfrm>
    </dsp:sp>
    <dsp:sp modelId="{6FAD463B-1141-49D0-9144-9E27D6853042}">
      <dsp:nvSpPr>
        <dsp:cNvPr id="0" name=""/>
        <dsp:cNvSpPr/>
      </dsp:nvSpPr>
      <dsp:spPr>
        <a:xfrm>
          <a:off x="853" y="3895813"/>
          <a:ext cx="1820174" cy="1092104"/>
        </a:xfrm>
        <a:prstGeom prst="roundRect">
          <a:avLst>
            <a:gd name="adj" fmla="val 10000"/>
          </a:avLst>
        </a:prstGeom>
        <a:solidFill>
          <a:schemeClr val="accent5">
            <a:hueOff val="-5882676"/>
            <a:satOff val="-8182"/>
            <a:lumOff val="-313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Century Gothic"/>
            </a:rPr>
            <a:t>Title Cleared</a:t>
          </a:r>
        </a:p>
      </dsp:txBody>
      <dsp:txXfrm>
        <a:off x="32840" y="3927800"/>
        <a:ext cx="1756200" cy="1028130"/>
      </dsp:txXfrm>
    </dsp:sp>
    <dsp:sp modelId="{ED98E079-8CA1-4FD1-9E1E-F34E97C3416F}">
      <dsp:nvSpPr>
        <dsp:cNvPr id="0" name=""/>
        <dsp:cNvSpPr/>
      </dsp:nvSpPr>
      <dsp:spPr>
        <a:xfrm>
          <a:off x="1981203" y="4216163"/>
          <a:ext cx="385877" cy="451403"/>
        </a:xfrm>
        <a:prstGeom prs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1981203" y="4306444"/>
        <a:ext cx="270114" cy="270841"/>
      </dsp:txXfrm>
    </dsp:sp>
    <dsp:sp modelId="{19AB7A47-2521-4227-AD44-E2CD464F2418}">
      <dsp:nvSpPr>
        <dsp:cNvPr id="0" name=""/>
        <dsp:cNvSpPr/>
      </dsp:nvSpPr>
      <dsp:spPr>
        <a:xfrm>
          <a:off x="2549097" y="3895813"/>
          <a:ext cx="1820174" cy="1092104"/>
        </a:xfrm>
        <a:prstGeom prst="roundRect">
          <a:avLst>
            <a:gd name="adj" fmla="val 10000"/>
          </a:avLst>
        </a:prstGeom>
        <a:solidFill>
          <a:schemeClr val="accent5">
            <a:hueOff val="-7353344"/>
            <a:satOff val="-10228"/>
            <a:lumOff val="-392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Century Gothic"/>
            </a:rPr>
            <a:t>Economic Prosperity</a:t>
          </a:r>
        </a:p>
      </dsp:txBody>
      <dsp:txXfrm>
        <a:off x="2581084" y="3927800"/>
        <a:ext cx="1756200" cy="1028130"/>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ordpress.org/openverse/image/6747bd5f-b19e-4ad8-9b5b-4b4b8c2780b9"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creativecommons.org/licenses/by-sa/2.0/?ref=openverse" TargetMode="External"/><Relationship Id="rId5" Type="http://schemas.openxmlformats.org/officeDocument/2006/relationships/hyperlink" Target="https://www.flickr.com/photos/41894170584@N01" TargetMode="External"/><Relationship Id="rId4" Type="http://schemas.openxmlformats.org/officeDocument/2006/relationships/hyperlink" Target="https://www.flickr.com/photos/41894170584@N01/8325872835"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ki/File:Irma_2017_track.pn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rmers.gov/working-with-us/heirs-property-eligibility"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weather.gov/tae/Irma2017"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a:cs typeface="Segoe UI"/>
              </a:rPr>
              <a:t>Short title font size: 32pt</a:t>
            </a:r>
            <a:br>
              <a:rPr lang="en-US" sz="1200" dirty="0">
                <a:effectLst/>
                <a:latin typeface="Segoe UI" panose="020B0502040204020203" pitchFamily="34" charset="0"/>
                <a:cs typeface="Segoe UI"/>
              </a:rPr>
            </a:br>
            <a:r>
              <a:rPr lang="en-US" sz="1200" dirty="0">
                <a:effectLst/>
                <a:latin typeface="Segoe UI"/>
                <a:cs typeface="Segoe UI"/>
              </a:rPr>
              <a:t>Long title font size: 22pt</a:t>
            </a:r>
            <a:br>
              <a:rPr lang="en-US" sz="1200" dirty="0">
                <a:effectLst/>
                <a:latin typeface="Segoe UI" panose="020B0502040204020203" pitchFamily="34" charset="0"/>
                <a:cs typeface="Segoe UI"/>
              </a:rPr>
            </a:br>
            <a:r>
              <a:rPr lang="en-US" sz="1200" dirty="0">
                <a:effectLst/>
                <a:latin typeface="Segoe UI"/>
                <a:cs typeface="Segoe UI"/>
              </a:rPr>
              <a:t>Team names font size: 20pt</a:t>
            </a:r>
          </a:p>
          <a:p>
            <a:r>
              <a:rPr lang="en-US" dirty="0">
                <a:cs typeface="Calibri"/>
              </a:rPr>
              <a:t>(group intros)</a:t>
            </a:r>
            <a:endParaRPr lang="en-US" dirty="0"/>
          </a:p>
          <a:p>
            <a:r>
              <a:rPr lang="en-US" dirty="0">
                <a:cs typeface="Calibri" panose="020F0502020204030204"/>
              </a:rPr>
              <a:t>This study is on the impacts of Hurricane Irma in southern Georgia on a vulnerable group, called heirs property owners.</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Garamond"/>
              </a:rPr>
              <a:t>This is an example of what a collection of parcels looks like once their adherence to the previous slide's parameters has been determined and likelihood of being an heirs property has been ascertained. Only the probable heirs parcels are reported and used in our heat map. </a:t>
            </a:r>
            <a:endParaRPr lang="en-US" dirty="0"/>
          </a:p>
          <a:p>
            <a:endParaRPr lang="en"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632262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Now you’ll be seeing maps on the next few slides. Each map represents the flood extent of Hurricane Irma within the 15 counties. In the inset map, you can see where our study area lies within the state of Georgia. Blue observed flooding. </a:t>
            </a:r>
            <a:endParaRPr lang="en-US" dirty="0"/>
          </a:p>
          <a:p>
            <a:endParaRPr lang="en" dirty="0"/>
          </a:p>
          <a:p>
            <a:endParaRPr lang="en-US" dirty="0"/>
          </a:p>
          <a:p>
            <a:r>
              <a:rPr lang="en-US" dirty="0"/>
              <a:t>------------------------------Image Information Below ------------------------------ </a:t>
            </a:r>
          </a:p>
          <a:p>
            <a:r>
              <a:rPr lang="en-US" dirty="0"/>
              <a:t>In photos: Optical Imagery Flood Extent Map from Hurricane Irma</a:t>
            </a:r>
          </a:p>
          <a:p>
            <a:r>
              <a:rPr lang="en-US" dirty="0"/>
              <a:t>Image Source: Made by the Georgia Disasters Team II</a:t>
            </a:r>
          </a:p>
          <a:p>
            <a:endParaRPr lang="en-US" dirty="0"/>
          </a:p>
          <a:p>
            <a:endParaRPr lang="en"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3133534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Now you’ll be seeing maps on the next few slides. Each map represents the flood extent of Hurricane Irma within the 15 counties. In the inset map, you can see where our study area lies within the state of Georgia. Blue observed flooding. </a:t>
            </a:r>
            <a:endParaRPr lang="en-US" dirty="0"/>
          </a:p>
          <a:p>
            <a:endParaRPr lang="en" dirty="0">
              <a:cs typeface="Calibri"/>
            </a:endParaRPr>
          </a:p>
          <a:p>
            <a:endParaRPr lang="en-US" dirty="0">
              <a:cs typeface="Calibri"/>
            </a:endParaRPr>
          </a:p>
          <a:p>
            <a:r>
              <a:rPr lang="en-US" dirty="0"/>
              <a:t>------------------------------Image Information Below ------------------------------ </a:t>
            </a:r>
            <a:endParaRPr lang="en-US" dirty="0">
              <a:cs typeface="Calibri" panose="020F0502020204030204"/>
            </a:endParaRPr>
          </a:p>
          <a:p>
            <a:r>
              <a:rPr lang="en-US" dirty="0"/>
              <a:t>In photos: Optical Imagery Flood Extent Map from Hurricane Irma</a:t>
            </a:r>
            <a:endParaRPr lang="en-US" dirty="0">
              <a:cs typeface="Calibri" panose="020F0502020204030204"/>
            </a:endParaRPr>
          </a:p>
          <a:p>
            <a:r>
              <a:rPr lang="en-US" dirty="0"/>
              <a:t>Image Source: Made by the Georgia Disasters Team II</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2609943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This is the heirs properties dected per-county shown as a percentage of the parcels in a given county. Some things to note are that we see our largest percentage of heirs property in Chatham county, with regions near the coast being slightly less likely to have heirs property than farming regions located inland. Errors will be discussed more in the next slide, but also note that these percentages are not exhaustive and there are limitations to our method(s).</a:t>
            </a:r>
            <a:endParaRPr lang="en" dirty="0">
              <a:cs typeface="Calibri"/>
            </a:endParaRPr>
          </a:p>
          <a:p>
            <a:endParaRPr lang="en-US" dirty="0"/>
          </a:p>
          <a:p>
            <a:r>
              <a:rPr lang="en-US" dirty="0"/>
              <a:t>------------------------------Image Information Below ------------------------------ </a:t>
            </a:r>
            <a:endParaRPr lang="en-US" dirty="0">
              <a:cs typeface="Calibri"/>
            </a:endParaRPr>
          </a:p>
          <a:p>
            <a:r>
              <a:rPr lang="en-US" dirty="0"/>
              <a:t>In photos: Study Area Map with counties colored to represent the relative percentage of heirs properties detected in each</a:t>
            </a:r>
            <a:endParaRPr lang="en-US" dirty="0">
              <a:cs typeface="Calibri"/>
            </a:endParaRPr>
          </a:p>
          <a:p>
            <a:endParaRPr lang="en-US" dirty="0"/>
          </a:p>
          <a:p>
            <a:r>
              <a:rPr lang="en-US" dirty="0"/>
              <a:t>Image Source: Made by the Georgia Disasters II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3307318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cs typeface="Calibri"/>
              </a:rPr>
              <a:t>Optical Imagery</a:t>
            </a:r>
            <a:endParaRPr lang="en" dirty="0"/>
          </a:p>
          <a:p>
            <a:r>
              <a:rPr lang="en" dirty="0">
                <a:cs typeface="Calibri" panose="020F0502020204030204"/>
              </a:rPr>
              <a:t>~~~~~~~~~~~~~</a:t>
            </a:r>
          </a:p>
          <a:p>
            <a:r>
              <a:rPr lang="en" dirty="0">
                <a:cs typeface="Calibri" panose="020F0502020204030204"/>
              </a:rPr>
              <a:t>Uses surface reflectance which created limitations when creating the flood maps due to the cloud cover. </a:t>
            </a:r>
          </a:p>
          <a:p>
            <a:endParaRPr lang="en" dirty="0">
              <a:cs typeface="Calibri" panose="020F0502020204030204"/>
            </a:endParaRPr>
          </a:p>
          <a:p>
            <a:r>
              <a:rPr lang="en" dirty="0">
                <a:cs typeface="Calibri" panose="020F0502020204030204"/>
              </a:rPr>
              <a:t>Using the Edge Otsu method had difficulties identifying flooding along waterways and struggled with pixel classification. Suspect it may have been over-identifying vegetation as water</a:t>
            </a:r>
          </a:p>
          <a:p>
            <a:endParaRPr lang="en" dirty="0">
              <a:cs typeface="Calibri" panose="020F0502020204030204"/>
            </a:endParaRPr>
          </a:p>
          <a:p>
            <a:r>
              <a:rPr lang="en" dirty="0">
                <a:cs typeface="Calibri" panose="020F0502020204030204"/>
              </a:rPr>
              <a:t>SAR Imagery</a:t>
            </a:r>
          </a:p>
          <a:p>
            <a:r>
              <a:rPr lang="en" dirty="0">
                <a:cs typeface="Calibri" panose="020F0502020204030204"/>
              </a:rPr>
              <a:t>~~~~~~~~~~</a:t>
            </a:r>
          </a:p>
          <a:p>
            <a:r>
              <a:rPr lang="en" dirty="0">
                <a:cs typeface="Calibri" panose="020F0502020204030204"/>
              </a:rPr>
              <a:t>C-SAR uses C- band wavelength that cannot penetrate dense tree canopies.</a:t>
            </a:r>
            <a:endParaRPr lang="en" dirty="0"/>
          </a:p>
          <a:p>
            <a:endParaRPr lang="en" dirty="0">
              <a:cs typeface="Calibri"/>
            </a:endParaRPr>
          </a:p>
          <a:p>
            <a:r>
              <a:rPr lang="en" dirty="0">
                <a:cs typeface="Calibri"/>
              </a:rPr>
              <a:t>Due to the time period in which the Hurricane occurred we had to use the Sentinel-2 Level 1 Collection instead of Level 2A. This meant we had to perform our own atmospheric corrections by using the dark object subtraction method.</a:t>
            </a:r>
          </a:p>
          <a:p>
            <a:endParaRPr lang="en" dirty="0">
              <a:cs typeface="Calibri"/>
            </a:endParaRPr>
          </a:p>
          <a:p>
            <a:r>
              <a:rPr lang="en" dirty="0">
                <a:cs typeface="Calibri"/>
              </a:rPr>
              <a:t>Another limitation included measuring the flood extent using this sensor, because of the backscatter from the terrain, buildings and trees. To account for this issue a 20m buffer was created.</a:t>
            </a:r>
            <a:r>
              <a:rPr lang="en" dirty="0"/>
              <a:t> </a:t>
            </a:r>
            <a:endParaRPr lang="en-US" dirty="0">
              <a:cs typeface="Calibri" panose="020F0502020204030204"/>
            </a:endParaRPr>
          </a:p>
          <a:p>
            <a:r>
              <a:rPr lang="en" dirty="0"/>
              <a:t> </a:t>
            </a:r>
            <a:endParaRPr lang="en-US" dirty="0"/>
          </a:p>
          <a:p>
            <a:r>
              <a:rPr lang="en" dirty="0">
                <a:cs typeface="Calibri"/>
              </a:rPr>
              <a:t>CAMA</a:t>
            </a:r>
            <a:endParaRPr lang="en" dirty="0"/>
          </a:p>
          <a:p>
            <a:r>
              <a:rPr lang="en" dirty="0">
                <a:cs typeface="Calibri"/>
              </a:rPr>
              <a:t>~~~~~</a:t>
            </a:r>
            <a:endParaRPr lang="en" dirty="0"/>
          </a:p>
          <a:p>
            <a:r>
              <a:rPr lang="en" dirty="0"/>
              <a:t>The heirs property likelihood could be more refined by the number of parameters used. The CAMA data used to filter property information had a lot of potential identification parameters, most of which we discarded due to those parameters recorded having no obvious connection. The CAMA data is also incredibly unorganized and non-uniform from county to county making the type of cross-county analysis we are trying to do challenging. The years of available CAMA data are limited by what each county has put together and how they have decided to format it.</a:t>
            </a:r>
            <a:endParaRPr lang="en"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475097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cs typeface="Calibri"/>
              </a:rPr>
              <a:t>Read the slide </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2821540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One of the largest challenges to identification of heirs’ property is the data available, determining what pieces of that data are relevant and in what weight or capacity. This is a task potentially suited for machine learning. Being able to train a neural network on some subset of confidently, positively identified heirs properties, a future team could discover identifiers or combine data in ways that would not be possible to do manually. </a:t>
            </a:r>
          </a:p>
          <a:p>
            <a:pPr rtl="0"/>
            <a:r>
              <a:rPr lang="en-US" dirty="0"/>
              <a:t> </a:t>
            </a:r>
          </a:p>
          <a:p>
            <a:pPr rtl="0"/>
            <a:r>
              <a:rPr lang="en-US" dirty="0"/>
              <a:t>For the flood identification, areas of improvement are two-fold: </a:t>
            </a:r>
          </a:p>
          <a:p>
            <a:pPr rtl="0"/>
            <a:r>
              <a:rPr lang="en-US" dirty="0"/>
              <a:t>Firstly, the thresholding algorithm the team used for flood identification, while very robust and effective, was over-identifying vegetation and cloud shadows as possible flood waters. This could be corrected for by incorporating the USGS </a:t>
            </a:r>
            <a:r>
              <a:rPr lang="en-US" i="1" dirty="0"/>
              <a:t>in situ</a:t>
            </a:r>
            <a:r>
              <a:rPr lang="en-US" dirty="0"/>
              <a:t> measurements as part of the thresholding algorithm. Namely, iterating over multiple thresholds and validating each against the </a:t>
            </a:r>
            <a:r>
              <a:rPr lang="en-US" i="1" dirty="0"/>
              <a:t>in situ</a:t>
            </a:r>
            <a:r>
              <a:rPr lang="en-US" dirty="0"/>
              <a:t> measurements for the "best" or most robust measurement. Second, several of the instruments, data collections, and bands that the team hoped to use were either unusable, or required more post-processing than was able to be completed in this project term. Sentinel-2 was the most robust, and if resources had been allocated there from the beginning, the team could have done more post-processing methods, like Dark Object Subtraction, that eluded us due to time. </a:t>
            </a:r>
          </a:p>
          <a:p>
            <a:endParaRPr lang="en-US" dirty="0"/>
          </a:p>
          <a:p>
            <a:endParaRPr lang="en-US" dirty="0">
              <a:cs typeface="Calibri"/>
            </a:endParaRPr>
          </a:p>
          <a:p>
            <a:r>
              <a:rPr lang="en-US" dirty="0"/>
              <a:t>------------------------------Image Information Below ------------------------------ </a:t>
            </a:r>
            <a:endParaRPr lang="en-US" dirty="0">
              <a:cs typeface="Calibri"/>
            </a:endParaRPr>
          </a:p>
          <a:p>
            <a:r>
              <a:rPr lang="en-US" dirty="0">
                <a:hlinkClick r:id="rId3"/>
              </a:rPr>
              <a:t>https://wordpress.org/openverse/image/6747bd5f-b19e-4ad8-9b5b-4b4b8c2780b9; </a:t>
            </a:r>
            <a:r>
              <a:rPr lang="en-US" b="0" i="0" dirty="0">
                <a:solidFill>
                  <a:srgbClr val="30272E"/>
                </a:solidFill>
                <a:effectLst/>
                <a:latin typeface="Inter"/>
              </a:rPr>
              <a:t>"</a:t>
            </a:r>
            <a:r>
              <a:rPr lang="en-US" b="0" i="0" dirty="0">
                <a:effectLst/>
                <a:latin typeface="Inter"/>
                <a:hlinkClick r:id="rId4"/>
              </a:rPr>
              <a:t>Sunrise, Georgia Coast</a:t>
            </a:r>
            <a:r>
              <a:rPr lang="en-US" b="0" i="0" dirty="0">
                <a:solidFill>
                  <a:srgbClr val="30272E"/>
                </a:solidFill>
                <a:effectLst/>
                <a:latin typeface="Inter"/>
              </a:rPr>
              <a:t>" by </a:t>
            </a:r>
            <a:r>
              <a:rPr lang="en-US" b="0" i="0" dirty="0">
                <a:effectLst/>
                <a:latin typeface="Inter"/>
                <a:hlinkClick r:id="rId5"/>
              </a:rPr>
              <a:t>rexhammock</a:t>
            </a:r>
            <a:r>
              <a:rPr lang="en-US" b="0" i="0" dirty="0">
                <a:solidFill>
                  <a:srgbClr val="30272E"/>
                </a:solidFill>
                <a:effectLst/>
                <a:latin typeface="Inter"/>
              </a:rPr>
              <a:t> is licensed under </a:t>
            </a:r>
            <a:r>
              <a:rPr lang="en-US" b="0" i="0" dirty="0">
                <a:effectLst/>
                <a:latin typeface="Inter"/>
                <a:hlinkClick r:id="rId6"/>
              </a:rPr>
              <a:t>CC BY-SA 2.0</a:t>
            </a:r>
            <a:r>
              <a:rPr lang="en-US" b="0" i="0" dirty="0">
                <a:solidFill>
                  <a:srgbClr val="30272E"/>
                </a:solidFill>
                <a:effectLst/>
                <a:latin typeface="Inter"/>
              </a:rPr>
              <a:t>.</a:t>
            </a:r>
            <a:endParaRPr lang="en-US" dirty="0">
              <a:cs typeface="Calibri"/>
              <a:hlinkClick r:id="rId3"/>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2495751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We would like to thank all who make this project successful. A special thank you to our science advisor Dr. Marguerite Madden, Professor and Director of the Center for Geospatial Research Lab (CGR), University of Georgia, and our wonderful Sarah Payne, NASA DEVELOP fellow for the Georgia node. We would like to acknowledge our partners for their collaboration with DEVELOP. Thank you for listening!</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17</a:t>
            </a:fld>
            <a:endParaRPr lang="en-US" dirty="0"/>
          </a:p>
        </p:txBody>
      </p:sp>
    </p:spTree>
    <p:extLst>
      <p:ext uri="{BB962C8B-B14F-4D97-AF65-F5344CB8AC3E}">
        <p14:creationId xmlns:p14="http://schemas.microsoft.com/office/powerpoint/2010/main" val="1865257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cs typeface="Calibri"/>
              </a:rPr>
              <a:t>Now for some more background on the hurricane. Irma made landfall September 11th, 2017. It was a Category 5 Hurricane when it traveled over </a:t>
            </a:r>
            <a:r>
              <a:rPr lang="en-US" dirty="0">
                <a:cs typeface="Calibri"/>
              </a:rPr>
              <a:t>Cuba and</a:t>
            </a:r>
            <a:r>
              <a:rPr lang="en" dirty="0">
                <a:cs typeface="Calibri"/>
              </a:rPr>
              <a:t> degraded to Category 4 </a:t>
            </a:r>
            <a:r>
              <a:rPr lang="en-US" dirty="0">
                <a:cs typeface="Calibri"/>
              </a:rPr>
              <a:t>off</a:t>
            </a:r>
            <a:r>
              <a:rPr lang="en" dirty="0">
                <a:cs typeface="Calibri"/>
              </a:rPr>
              <a:t> the coast of Florida. </a:t>
            </a:r>
            <a:r>
              <a:rPr lang="en" dirty="0"/>
              <a:t>The storm brought maximum wind gusts of 62 miles per hour. </a:t>
            </a:r>
            <a:r>
              <a:rPr lang="en" dirty="0">
                <a:cs typeface="Calibri" panose="020F0502020204030204"/>
              </a:rPr>
              <a:t>The surge along the Southern Georgia coast was 3-5ft, with inland rainfall reaching 3-7". In the US, the property damage was estimated to be $50.5 billion, while in Georgia the damage was $670 million. This makes Hurricane Irma the </a:t>
            </a:r>
            <a:r>
              <a:rPr lang="en" dirty="0"/>
              <a:t>6th costliest hurricane in United States history.</a:t>
            </a:r>
            <a:endParaRPr lang="en" dirty="0">
              <a:cs typeface="Calibri" panose="020F0502020204030204"/>
            </a:endParaRPr>
          </a:p>
          <a:p>
            <a:endParaRPr lang="en-US" dirty="0">
              <a:cs typeface="Calibri"/>
            </a:endParaRPr>
          </a:p>
          <a:p>
            <a:r>
              <a:rPr lang="en-US" dirty="0"/>
              <a:t>------------------------------Image Information Below ------------------------------ </a:t>
            </a:r>
            <a:endParaRPr lang="en-US" dirty="0">
              <a:cs typeface="Calibri"/>
            </a:endParaRPr>
          </a:p>
          <a:p>
            <a:r>
              <a:rPr lang="en-US" dirty="0">
                <a:cs typeface="Calibri"/>
              </a:rPr>
              <a:t>In </a:t>
            </a:r>
            <a:r>
              <a:rPr lang="en-US" dirty="0">
                <a:ea typeface="Calibri" panose="020F0502020204030204"/>
                <a:cs typeface="Calibri"/>
              </a:rPr>
              <a:t>Photo: Hurricane Irma as tracked by the National Hurricane Center, color coded to the Saffir-Simpson scale; Created by Wiki Commons user OverlordQ in the WikiProject Tropical cyclones/Tracks</a:t>
            </a:r>
          </a:p>
          <a:p>
            <a:r>
              <a:rPr lang="en-US" dirty="0">
                <a:ea typeface="Calibri" panose="020F0502020204030204"/>
                <a:cs typeface="Calibri"/>
              </a:rPr>
              <a:t>Image Source: </a:t>
            </a:r>
            <a:r>
              <a:rPr lang="en-US" dirty="0">
                <a:hlinkClick r:id="rId3"/>
              </a:rPr>
              <a:t>https://commons.wikimedia.org/wiki/File:Irma_2017_track.png</a:t>
            </a:r>
            <a:endParaRPr lang="en-US" dirty="0">
              <a:ea typeface="Calibri" panose="020F0502020204030204"/>
              <a:cs typeface="Calibri"/>
            </a:endParaRPr>
          </a:p>
          <a:p>
            <a:endParaRPr lang="en-US" dirty="0">
              <a:ea typeface="Calibri" panose="020F0502020204030204"/>
              <a:cs typeface="Calibri"/>
            </a:endParaRPr>
          </a:p>
          <a:p>
            <a:endParaRPr lang="en-US" dirty="0">
              <a:ea typeface="Calibri" panose="020F0502020204030204"/>
              <a:cs typeface="Calibri"/>
            </a:endParaRPr>
          </a:p>
          <a:p>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687221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project looks at a group legally vulnerable to natural disasters called heirs property owners. When a property owner dies without a clear will to one individual, or an existing will is not properly executed, the deed exists in an in-between state where it is owned by all legal heirs. In the diagram on the left, this would mean all children, grand-children, and spouses. This tangled title makes heirs property owners ineligible to receive disaster relief funds. Post-disaster, these properties can become blighted and unsafe. Additionally, heirs property owners are more susceptible to land stealing and loss of generational wealth, regardless of natural disasters. Most heirs property owners are low to moderate income and racial minorities.</a:t>
            </a:r>
          </a:p>
          <a:p>
            <a:endParaRPr lang="en-US" dirty="0"/>
          </a:p>
          <a:p>
            <a:r>
              <a:rPr lang="en-US" dirty="0"/>
              <a:t>This issue with first rose to prominence after Hurricane Katrina and is a large issue throughout the South. </a:t>
            </a:r>
            <a:endParaRPr lang="en-US" dirty="0">
              <a:cs typeface="Calibri"/>
            </a:endParaRPr>
          </a:p>
          <a:p>
            <a:endParaRPr lang="en-US" dirty="0"/>
          </a:p>
          <a:p>
            <a:r>
              <a:rPr lang="en-US" dirty="0">
                <a:cs typeface="Calibri"/>
              </a:rPr>
              <a:t>Image Credit:</a:t>
            </a:r>
            <a:endParaRPr lang="en-US" dirty="0"/>
          </a:p>
          <a:p>
            <a:r>
              <a:rPr lang="en-US" dirty="0">
                <a:hlinkClick r:id="rId3"/>
              </a:rPr>
              <a:t>https://www.farmers.gov/working-with-us/heirs-property-eligibility</a:t>
            </a:r>
            <a:endParaRPr lang="en-US" dirty="0">
              <a:cs typeface="Calibri"/>
              <a:hlinkClick r:id="rId3"/>
            </a:endParaRPr>
          </a:p>
          <a:p>
            <a:r>
              <a:rPr lang="en-US" dirty="0">
                <a:cs typeface="Calibri"/>
              </a:rPr>
              <a:t>Tree on a house in Turner County, GA</a:t>
            </a:r>
          </a:p>
          <a:p>
            <a:r>
              <a:rPr lang="en-US" dirty="0">
                <a:hlinkClick r:id="rId4"/>
              </a:rPr>
              <a:t>https://www.weather.gov/tae/Irma2017</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298993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area includes 15 counties in southern Georgia. These 15 counties were designated for Federal Emergency Management Agency (FEMA) Public Assistance and Individual Assistance. This covers: emergency infrastructure repairs, debris removal, and immediate housing and safety needs. Inland counties were located directly in the path of Hurricane Irma, while coastal counties were subjected to the 3-5 ft storm surge.</a:t>
            </a:r>
            <a:endParaRPr lang="en-US" dirty="0">
              <a:cs typeface="Calibri"/>
            </a:endParaRPr>
          </a:p>
          <a:p>
            <a:endParaRPr lang="en-US" dirty="0"/>
          </a:p>
          <a:p>
            <a:r>
              <a:rPr lang="en-US" dirty="0"/>
              <a:t>The study period began in January 2012, to establish a floodless baseline measurement, through Hurricane Irma’s landfall in 2017.</a:t>
            </a:r>
            <a:endParaRPr lang="en-US" dirty="0">
              <a:cs typeface="Calibri"/>
            </a:endParaRPr>
          </a:p>
          <a:p>
            <a:endParaRPr lang="en-US" dirty="0">
              <a:cs typeface="Calibri"/>
            </a:endParaRPr>
          </a:p>
          <a:p>
            <a:r>
              <a:rPr lang="en-US" dirty="0"/>
              <a:t>------------------------------Image Information Below ------------------------------ </a:t>
            </a:r>
            <a:endParaRPr lang="en-US" dirty="0">
              <a:cs typeface="Calibri" panose="020F0502020204030204"/>
            </a:endParaRPr>
          </a:p>
          <a:p>
            <a:r>
              <a:rPr lang="en-US" b="0" dirty="0"/>
              <a:t>Basemap credit: ESRI, HERE, Garmin, USGS, NGA, EPA, USDA, NPS</a:t>
            </a:r>
            <a:endParaRPr lang="en-US" b="0" dirty="0">
              <a:cs typeface="Calibri"/>
            </a:endParaRPr>
          </a:p>
          <a:p>
            <a:r>
              <a:rPr lang="en-US" b="0" dirty="0"/>
              <a:t>Map created by DEVELOP Team</a:t>
            </a:r>
            <a:endParaRPr lang="en-US" b="0"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1674793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 dirty="0"/>
              <a:t>NASA DEVELOP Spring 2023 project is a continuation NASA DEVELOP Fall 2022 project "Georgia Disasters," continuing the partnership with the Georgia Heirs Property Law Center. </a:t>
            </a:r>
            <a:endParaRPr lang="en-US" dirty="0"/>
          </a:p>
          <a:p>
            <a:pPr marL="171450" indent="-171450">
              <a:buFont typeface="Calibri"/>
              <a:buChar char="•"/>
            </a:pPr>
            <a:r>
              <a:rPr lang="en" dirty="0"/>
              <a:t>Georgia Heirs Property Law Center is a non-profit law firm, started in 2015. </a:t>
            </a:r>
            <a:endParaRPr lang="en-US" dirty="0"/>
          </a:p>
          <a:p>
            <a:pPr marL="171450" indent="-171450">
              <a:buFont typeface="Calibri"/>
              <a:buChar char="•"/>
            </a:pPr>
            <a:r>
              <a:rPr lang="en" dirty="0"/>
              <a:t>Major agenda of </a:t>
            </a:r>
            <a:r>
              <a:rPr lang="en" b="0" i="0" dirty="0">
                <a:effectLst/>
              </a:rPr>
              <a:t>the </a:t>
            </a:r>
            <a:r>
              <a:rPr lang="en" dirty="0"/>
              <a:t>organization is legal support, land loss prevention</a:t>
            </a:r>
            <a:r>
              <a:rPr lang="en" b="0" i="0" dirty="0">
                <a:effectLst/>
              </a:rPr>
              <a:t>, a</a:t>
            </a:r>
            <a:r>
              <a:rPr lang="en" dirty="0"/>
              <a:t>sset education. </a:t>
            </a:r>
            <a:endParaRPr lang="en-US" dirty="0"/>
          </a:p>
          <a:p>
            <a:pPr marL="171450" indent="-171450">
              <a:buFont typeface="Calibri"/>
              <a:buChar char="•"/>
            </a:pPr>
            <a:r>
              <a:rPr lang="en" dirty="0"/>
              <a:t>Mission: The Georgia Heirs Property Law Center focusing </a:t>
            </a:r>
            <a:r>
              <a:rPr lang="en" b="0" i="0" dirty="0">
                <a:effectLst/>
              </a:rPr>
              <a:t>on </a:t>
            </a:r>
            <a:r>
              <a:rPr lang="en" dirty="0"/>
              <a:t>increases generational wealth</a:t>
            </a:r>
            <a:r>
              <a:rPr lang="en" b="0" i="0" dirty="0">
                <a:effectLst/>
              </a:rPr>
              <a:t>, </a:t>
            </a:r>
            <a:r>
              <a:rPr lang="en" dirty="0"/>
              <a:t>economic value</a:t>
            </a:r>
            <a:r>
              <a:rPr lang="en" b="0" i="0" dirty="0">
                <a:effectLst/>
              </a:rPr>
              <a:t>, </a:t>
            </a:r>
            <a:r>
              <a:rPr lang="en" dirty="0"/>
              <a:t>community stability </a:t>
            </a:r>
            <a:r>
              <a:rPr lang="en" b="0" i="0" dirty="0">
                <a:effectLst/>
              </a:rPr>
              <a:t>and </a:t>
            </a:r>
            <a:r>
              <a:rPr lang="en" dirty="0"/>
              <a:t>preserving property rights of low- and moderate-income Georgians. </a:t>
            </a:r>
            <a:endParaRPr lang="en-US" dirty="0"/>
          </a:p>
          <a:p>
            <a:pPr marL="171450" indent="-171450">
              <a:buFont typeface="Calibri"/>
              <a:buChar char="•"/>
            </a:pPr>
            <a:r>
              <a:rPr lang="en" dirty="0"/>
              <a:t>Georgia Heirs Property Law Center, works with heirs property owners to not only obtain the necessary relief, but to help facilitate the management of the property. </a:t>
            </a:r>
            <a:endParaRPr lang="en-US" dirty="0"/>
          </a:p>
          <a:p>
            <a:pPr marL="171450" indent="-171450">
              <a:buFont typeface="Calibri"/>
              <a:buChar char="•"/>
            </a:pPr>
            <a:r>
              <a:rPr lang="en" dirty="0">
                <a:cs typeface="Calibri"/>
              </a:rPr>
              <a:t>The intent of our project is to provide The Center with data to refine their extant outreach methods to better serve the communities they work for.</a:t>
            </a:r>
          </a:p>
          <a:p>
            <a:endParaRPr lang="en-US" dirty="0"/>
          </a:p>
          <a:p>
            <a:endParaRPr lang="en-US" dirty="0"/>
          </a:p>
          <a:p>
            <a:r>
              <a:rPr lang="en-US" dirty="0"/>
              <a:t>------------------------------Image Information Below ------------------------------ </a:t>
            </a:r>
            <a:endParaRPr lang="en-US" dirty="0">
              <a:cs typeface="Calibri"/>
            </a:endParaRPr>
          </a:p>
          <a:p>
            <a:r>
              <a:rPr lang="en-US" dirty="0"/>
              <a:t>Icon Credits: Microsoft PowerPoint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2013072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To accomplish this, we have two main objectives: </a:t>
            </a:r>
            <a:endParaRPr lang="en-US" dirty="0"/>
          </a:p>
          <a:p>
            <a:pPr marL="228600" indent="-228600">
              <a:buAutoNum type="arabicParenR"/>
            </a:pPr>
            <a:r>
              <a:rPr lang="en" dirty="0"/>
              <a:t>Refine flood extent maps from the previous term</a:t>
            </a:r>
            <a:endParaRPr lang="en-US" dirty="0"/>
          </a:p>
          <a:p>
            <a:r>
              <a:rPr lang="en" dirty="0"/>
              <a:t>2) Use tax appraisal data from CAMA to identify a parcel as a likely heirs property</a:t>
            </a:r>
            <a:endParaRPr lang="en-US" dirty="0"/>
          </a:p>
          <a:p>
            <a:endParaRPr lang="en" dirty="0"/>
          </a:p>
          <a:p>
            <a:r>
              <a:rPr lang="en-US" dirty="0"/>
              <a:t>------------------------------Image Information Below ------------------------------ </a:t>
            </a:r>
            <a:endParaRPr lang="en-US" dirty="0">
              <a:cs typeface="Calibri" panose="020F0502020204030204"/>
            </a:endParaRPr>
          </a:p>
          <a:p>
            <a:r>
              <a:rPr lang="en-US" dirty="0">
                <a:cs typeface="Calibri" panose="020F0502020204030204"/>
              </a:rPr>
              <a:t>Icons from Microsoft Office 365</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260990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cs typeface="Calibri"/>
              </a:rPr>
              <a:t>The Earth observations in this research came from Landsat 8, Sentinel-1, and Sentinel-2. The Landsat 8 and Sentinel-2 imagery on the left and right use surface reflectance information, which is how our eyes read information. The imagery made by Sentinel-1 C-SAR, in the center for instance, uses backscatter information. This comes from an active sensor that emits then reads back microwaves.</a:t>
            </a:r>
          </a:p>
          <a:p>
            <a:endParaRPr lang="en-US" dirty="0"/>
          </a:p>
          <a:p>
            <a:r>
              <a:rPr lang="en-US" dirty="0">
                <a:solidFill>
                  <a:srgbClr val="000000"/>
                </a:solidFill>
                <a:latin typeface="Calibri"/>
                <a:cs typeface="Calibri"/>
              </a:rPr>
              <a:t>Landsat 8 has a 16-day revisit time and 30m spatial resolution. Sentinel-2 has a 5-day revisit time with a 10m spatial resolution. Sentinel-1 has a 6-day revisit time and a 5m spatial resolution.</a:t>
            </a:r>
          </a:p>
          <a:p>
            <a:pPr algn="l" rtl="0" fontAlgn="base"/>
            <a:r>
              <a:rPr lang="en-US" sz="1200" b="0" i="0" u="none" strike="noStrike" dirty="0">
                <a:solidFill>
                  <a:srgbClr val="000000"/>
                </a:solidFill>
                <a:effectLst/>
                <a:latin typeface="Calibri"/>
                <a:cs typeface="Calibri"/>
              </a:rPr>
              <a:t>------------------------------Image Information Below ------------------------------</a:t>
            </a:r>
            <a:r>
              <a:rPr lang="en-US" sz="1200" b="0" i="0" dirty="0">
                <a:solidFill>
                  <a:srgbClr val="444444"/>
                </a:solidFill>
                <a:effectLst/>
                <a:latin typeface="Calibri"/>
                <a:cs typeface="Calibri"/>
              </a:rPr>
              <a:t>​</a:t>
            </a:r>
            <a:endParaRPr lang="en-US" b="0" i="0" dirty="0">
              <a:solidFill>
                <a:srgbClr val="444444"/>
              </a:solidFill>
              <a:effectLst/>
              <a:latin typeface="Calibri"/>
              <a:cs typeface="Calibri"/>
            </a:endParaRPr>
          </a:p>
          <a:p>
            <a:pPr fontAlgn="base"/>
            <a:r>
              <a:rPr lang="en-US" sz="1200" b="0" i="0" u="none" strike="noStrike" dirty="0">
                <a:solidFill>
                  <a:srgbClr val="000000"/>
                </a:solidFill>
                <a:effectLst/>
                <a:latin typeface="Calibri"/>
                <a:cs typeface="Calibri"/>
              </a:rPr>
              <a:t>•Credits for </a:t>
            </a:r>
            <a:r>
              <a:rPr lang="en-US" dirty="0">
                <a:solidFill>
                  <a:srgbClr val="000000"/>
                </a:solidFill>
                <a:latin typeface="Calibri"/>
                <a:cs typeface="Calibri"/>
              </a:rPr>
              <a:t>satellite images of Landsat 7, 8: USGS</a:t>
            </a:r>
            <a:endParaRPr lang="en-US" sz="1200" b="0" i="0" u="none" strike="noStrike" dirty="0">
              <a:solidFill>
                <a:srgbClr val="000000"/>
              </a:solidFill>
              <a:effectLst/>
              <a:latin typeface="Calibri"/>
              <a:cs typeface="Calibri"/>
            </a:endParaRPr>
          </a:p>
          <a:p>
            <a:endParaRPr lang="en-US" dirty="0">
              <a:cs typeface="Calibri"/>
            </a:endParaRPr>
          </a:p>
          <a:p>
            <a:endParaRPr lang="en-US" dirty="0">
              <a:cs typeface="Calibri"/>
            </a:endParaRPr>
          </a:p>
          <a:p>
            <a:r>
              <a:rPr lang="en-US" dirty="0">
                <a:cs typeface="Calibri"/>
              </a:rPr>
              <a:t>Image sources for satellite images</a:t>
            </a:r>
          </a:p>
          <a:p>
            <a:pPr marL="285750" indent="-285750">
              <a:buFont typeface="Arial"/>
              <a:buChar char="•"/>
            </a:pPr>
            <a:r>
              <a:rPr lang="en-US" dirty="0">
                <a:cs typeface="Calibri"/>
              </a:rPr>
              <a:t>Satellites: </a:t>
            </a:r>
            <a:r>
              <a:rPr lang="en-US" dirty="0">
                <a:hlinkClick r:id="rId3"/>
              </a:rPr>
              <a:t>https://www.devpedia.developexchange.com/dp/index.php?title=List_of_Satellite_Pictures</a:t>
            </a:r>
            <a:r>
              <a:rPr lang="en-US" dirty="0"/>
              <a:t> </a:t>
            </a:r>
            <a:endParaRPr lang="en-US" dirty="0">
              <a:cs typeface="Calibri"/>
            </a:endParaRPr>
          </a:p>
          <a:p>
            <a:pPr marL="285750" indent="-285750">
              <a:buFont typeface="Arial"/>
              <a:buChar char="•"/>
            </a:pPr>
            <a:r>
              <a:rPr lang="en-US" dirty="0"/>
              <a:t>Landsat 8: https://www.nasa.gov/image-feature/glaciers-ebb-on-south-georgia-island </a:t>
            </a:r>
            <a:endParaRPr lang="en-US" dirty="0">
              <a:cs typeface="Calibri"/>
            </a:endParaRPr>
          </a:p>
          <a:p>
            <a:pPr marL="285750" indent="-285750">
              <a:buFont typeface="Arial"/>
              <a:buChar char="•"/>
            </a:pPr>
            <a:r>
              <a:rPr lang="en-US" dirty="0"/>
              <a:t>Sentinel-1 C-SAR: https://www.esa.int/Applications/Observing_the_Earth/FutureEO/CryoSat/Secrets_of_hidden_ice_canyons_revealed </a:t>
            </a:r>
            <a:endParaRPr lang="en-US" dirty="0">
              <a:cs typeface="Calibri"/>
            </a:endParaRPr>
          </a:p>
          <a:p>
            <a:pPr marL="285750" indent="-285750">
              <a:buFont typeface="Arial"/>
              <a:buChar char="•"/>
            </a:pPr>
            <a:r>
              <a:rPr lang="en-US" dirty="0">
                <a:cs typeface="Calibri"/>
              </a:rPr>
              <a:t>Sentinel-2: https://www.esa.int/Applications/Observing_the_Earth/Space_for_our_climate/Revealing_coastline_dynamics_of_the_Danube_Delta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473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The project has two main objectives: Flood Extent Identification/Validation and Probable Heirs property indicators  </a:t>
            </a:r>
            <a:endParaRPr lang="en-US" dirty="0">
              <a:cs typeface="Calibri"/>
            </a:endParaRPr>
          </a:p>
          <a:p>
            <a:r>
              <a:rPr lang="en" dirty="0"/>
              <a:t>  </a:t>
            </a:r>
            <a:endParaRPr lang="en-US" dirty="0"/>
          </a:p>
          <a:p>
            <a:r>
              <a:rPr lang="en" dirty="0"/>
              <a:t>To create the flood extent maps, we used Google Earth Engine's HYDRAFloods tool to detect surface water and monitor flood extent. To observe the flooding from Hurricane Irma, we used top of atmosphere, surface reflectance, and backscatter data.</a:t>
            </a:r>
            <a:endParaRPr lang="en-US" dirty="0">
              <a:cs typeface="Calibri" panose="020F0502020204030204"/>
            </a:endParaRPr>
          </a:p>
          <a:p>
            <a:endParaRPr lang="en-US" dirty="0"/>
          </a:p>
          <a:p>
            <a:r>
              <a:rPr lang="en" dirty="0"/>
              <a:t>First, we used 2 satellites that measure surface reflectance: Sentinel–2 MSI and Landsat 8 OLI. We applied a modified normalized difference water index (mNDWI) to help differentiate between water and non-water in optical imagery. Sentinel-1 was used for backscatter. We specifically used the VV polarization from S-1, because water is more distinguishable than other polarization methods. Both flood extent maps use the Edge Otsu method, a thresholding algorithm which classifies the data into water and non-water classes.</a:t>
            </a:r>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2658599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Garamond"/>
              </a:rPr>
              <a:t>For a given county, the associated CAMA data was </a:t>
            </a:r>
            <a:r>
              <a:rPr lang="en-US" sz="1800" dirty="0">
                <a:solidFill>
                  <a:srgbClr val="000000"/>
                </a:solidFill>
                <a:latin typeface="Garamond"/>
              </a:rPr>
              <a:t>read</a:t>
            </a:r>
            <a:r>
              <a:rPr lang="en-US" sz="1800" b="0" i="0" dirty="0">
                <a:solidFill>
                  <a:srgbClr val="000000"/>
                </a:solidFill>
                <a:effectLst/>
                <a:latin typeface="Garamond"/>
              </a:rPr>
              <a:t> into a Google </a:t>
            </a:r>
            <a:r>
              <a:rPr lang="en-US" sz="1800" b="0" i="0" dirty="0" err="1">
                <a:solidFill>
                  <a:srgbClr val="000000"/>
                </a:solidFill>
                <a:effectLst/>
                <a:latin typeface="Garamond"/>
              </a:rPr>
              <a:t>Colab</a:t>
            </a:r>
            <a:r>
              <a:rPr lang="en-US" sz="1800" b="0" i="0" dirty="0">
                <a:solidFill>
                  <a:srgbClr val="000000"/>
                </a:solidFill>
                <a:effectLst/>
                <a:latin typeface="Garamond"/>
              </a:rPr>
              <a:t> Python notebook from multiple CSV files using the open source “pandas” library and native Python methods</a:t>
            </a:r>
            <a:r>
              <a:rPr lang="en-US" sz="1800" dirty="0">
                <a:solidFill>
                  <a:srgbClr val="000000"/>
                </a:solidFill>
                <a:latin typeface="Garamond"/>
              </a:rPr>
              <a:t>.</a:t>
            </a:r>
            <a:r>
              <a:rPr lang="en-US" sz="1800" b="0" i="0" dirty="0">
                <a:solidFill>
                  <a:srgbClr val="000000"/>
                </a:solidFill>
                <a:effectLst/>
                <a:latin typeface="Garamond"/>
              </a:rPr>
              <a:t> Data is read into a pandas dataframe, with rows corresponding to unique parcels identified by their “RealKey” and columns of the different data used by county tax assessors. </a:t>
            </a:r>
            <a:r>
              <a:rPr lang="en-US" sz="1800" dirty="0">
                <a:solidFill>
                  <a:srgbClr val="000000"/>
                </a:solidFill>
                <a:latin typeface="Garamond"/>
              </a:rPr>
              <a:t>Heirs property is difficult to identify in the best of circumstances, and in using the CAMA data, we worked with our partners at The Center and science advisors in order to identify these 5 parameters, as well as the relative weights as shown right of the parameter. </a:t>
            </a:r>
          </a:p>
          <a:p>
            <a:endParaRPr lang="en-US" sz="1800" dirty="0">
              <a:latin typeface="Garamond"/>
              <a:cs typeface="Calibri"/>
            </a:endParaRPr>
          </a:p>
          <a:p>
            <a:r>
              <a:rPr lang="en-US" sz="1800" dirty="0">
                <a:latin typeface="Garamond"/>
                <a:cs typeface="Calibri"/>
              </a:rPr>
              <a:t>The weights were chosen in order to give relative importance to particular parameters, namely what we called "special terms", and in order to depress the importance of signifiers that would indicate either a clean title, or a parcel owned by a business or corporation. Additionally, the threshold for heirs identification is chosen such that a property can be determined to be heirs property if it is associated with one of the special terms, or has a latest sale-date more than 30 years ago and an out-of-state mailing address for the entity paying the taxes.   </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2245264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20.jpeg"/><Relationship Id="rId5" Type="http://schemas.microsoft.com/office/2007/relationships/hdphoto" Target="../media/hdphoto1.wdp"/><Relationship Id="rId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 Fall 2022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5999"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11702"/>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BA3A50"/>
                </a:solidFill>
              </a:rPr>
              <a:t>STUDY AREA</a:t>
            </a:r>
          </a:p>
          <a:p>
            <a:pPr algn="ctr"/>
            <a:r>
              <a:rPr lang="en-US" sz="2600" b="0" spc="0" baseline="0" dirty="0">
                <a:solidFill>
                  <a:srgbClr val="BA3A50"/>
                </a:solidFill>
              </a:rPr>
              <a:t>Disasters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2589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2408"/>
            <a:ext cx="5492500" cy="95410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Team Member 1</a:t>
            </a:r>
          </a:p>
          <a:p>
            <a:pPr algn="ctr"/>
            <a:r>
              <a:rPr lang="en-US" sz="1400" dirty="0">
                <a:solidFill>
                  <a:schemeClr val="tx1">
                    <a:lumMod val="75000"/>
                    <a:lumOff val="25000"/>
                  </a:schemeClr>
                </a:solidFill>
                <a:latin typeface="Century Gothic" panose="020B0502020202020204" pitchFamily="34" charset="0"/>
              </a:rPr>
              <a:t>Team Member 2</a:t>
            </a:r>
          </a:p>
          <a:p>
            <a:pPr algn="ctr"/>
            <a:r>
              <a:rPr lang="en-US" sz="1400" dirty="0">
                <a:solidFill>
                  <a:schemeClr val="tx1">
                    <a:lumMod val="75000"/>
                    <a:lumOff val="25000"/>
                  </a:schemeClr>
                </a:solidFill>
                <a:latin typeface="Century Gothic" panose="020B0502020202020204" pitchFamily="34" charset="0"/>
              </a:rPr>
              <a:t>Team Member 3</a:t>
            </a:r>
          </a:p>
          <a:p>
            <a:pPr algn="ctr"/>
            <a:r>
              <a:rPr lang="en-US" sz="1400" dirty="0">
                <a:solidFill>
                  <a:schemeClr val="tx1">
                    <a:lumMod val="75000"/>
                    <a:lumOff val="25000"/>
                  </a:schemeClr>
                </a:solidFill>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2" name="Picture 21" descr="A picture containing text, sign, outdoor, turn&#10;&#10;Description automatically generated">
            <a:extLst>
              <a:ext uri="{FF2B5EF4-FFF2-40B4-BE49-F238E27FC236}">
                <a16:creationId xmlns:a16="http://schemas.microsoft.com/office/drawing/2014/main" id="{FBCBAC38-0D62-4F7A-B0DF-93F1DEA655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icture containing text, sign, outdoor, turn&#10;&#10;Description automatically generated">
            <a:extLst>
              <a:ext uri="{FF2B5EF4-FFF2-40B4-BE49-F238E27FC236}">
                <a16:creationId xmlns:a16="http://schemas.microsoft.com/office/drawing/2014/main" id="{BD6030CA-5816-4B60-9FD6-CBE655A6DF96}"/>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4920" y="1565802"/>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rigina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65358F-8626-4D04-B18A-7B02306D8F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412" r="8941"/>
          <a:stretch/>
        </p:blipFill>
        <p:spPr>
          <a:xfrm>
            <a:off x="0" y="0"/>
            <a:ext cx="5576047" cy="6099048"/>
          </a:xfrm>
          <a:prstGeom prst="rect">
            <a:avLst/>
          </a:prstGeom>
        </p:spPr>
      </p:pic>
      <p:grpSp>
        <p:nvGrpSpPr>
          <p:cNvPr id="5" name="Group 4"/>
          <p:cNvGrpSpPr/>
          <p:nvPr/>
        </p:nvGrpSpPr>
        <p:grpSpPr>
          <a:xfrm>
            <a:off x="9147470" y="238125"/>
            <a:ext cx="2609014" cy="741586"/>
            <a:chOff x="9147470" y="238125"/>
            <a:chExt cx="2609014" cy="741586"/>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3941569" y="5738633"/>
            <a:ext cx="7136613" cy="338554"/>
          </a:xfrm>
          <a:prstGeom prst="rect">
            <a:avLst/>
          </a:prstGeom>
          <a:noFill/>
        </p:spPr>
        <p:txBody>
          <a:bodyPr wrap="square" rtlCol="0" anchor="ctr">
            <a:spAutoFit/>
          </a:bodyPr>
          <a:lstStyle/>
          <a:p>
            <a:pPr algn="r"/>
            <a:r>
              <a:rPr lang="en-US" sz="1600" dirty="0">
                <a:solidFill>
                  <a:srgbClr val="B73B52"/>
                </a:solidFill>
                <a:latin typeface="Century Gothic" panose="020B0502020202020204" pitchFamily="34" charset="0"/>
              </a:rPr>
              <a:t>| </a:t>
            </a:r>
            <a:r>
              <a:rPr lang="en-US" sz="1600" spc="100" baseline="0" dirty="0">
                <a:solidFill>
                  <a:srgbClr val="B73B52"/>
                </a:solidFill>
                <a:latin typeface="Century Gothic" panose="020B0502020202020204" pitchFamily="34" charset="0"/>
              </a:rPr>
              <a:t>Fall 2021</a:t>
            </a:r>
          </a:p>
        </p:txBody>
      </p:sp>
      <p:sp>
        <p:nvSpPr>
          <p:cNvPr id="26" name="Rounded Rectangle 25"/>
          <p:cNvSpPr/>
          <p:nvPr/>
        </p:nvSpPr>
        <p:spPr>
          <a:xfrm>
            <a:off x="-143435" y="6091356"/>
            <a:ext cx="12505764" cy="314088"/>
          </a:xfrm>
          <a:prstGeom prst="roundRect">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10984705" y="5682402"/>
            <a:ext cx="1075765" cy="1075765"/>
          </a:xfrm>
          <a:prstGeom prst="ellipse">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grpSp>
        <p:nvGrpSpPr>
          <p:cNvPr id="15" name="Group 14">
            <a:extLst>
              <a:ext uri="{FF2B5EF4-FFF2-40B4-BE49-F238E27FC236}">
                <a16:creationId xmlns:a16="http://schemas.microsoft.com/office/drawing/2014/main" id="{3BDBE049-5815-42A1-8FAE-43FEB1609E61}"/>
              </a:ext>
            </a:extLst>
          </p:cNvPr>
          <p:cNvGrpSpPr/>
          <p:nvPr userDrawn="1"/>
        </p:nvGrpSpPr>
        <p:grpSpPr>
          <a:xfrm>
            <a:off x="9147470" y="238125"/>
            <a:ext cx="2609014" cy="741586"/>
            <a:chOff x="9147470" y="238125"/>
            <a:chExt cx="2609014" cy="741586"/>
          </a:xfrm>
        </p:grpSpPr>
        <p:pic>
          <p:nvPicPr>
            <p:cNvPr id="16" name="Picture 15">
              <a:extLst>
                <a:ext uri="{FF2B5EF4-FFF2-40B4-BE49-F238E27FC236}">
                  <a16:creationId xmlns:a16="http://schemas.microsoft.com/office/drawing/2014/main" id="{858B4150-5088-4224-BD43-9450DD79D3F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17" name="TextBox 16">
              <a:extLst>
                <a:ext uri="{FF2B5EF4-FFF2-40B4-BE49-F238E27FC236}">
                  <a16:creationId xmlns:a16="http://schemas.microsoft.com/office/drawing/2014/main" id="{C37DFFE4-6856-4CB9-B8C0-29AE71333ABE}"/>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E87412B5-6D26-44E8-94CF-5FDA6BA9B1B3}"/>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2827BC5E-6C88-43A5-996B-F2E5FAD5082C}"/>
              </a:ext>
            </a:extLst>
          </p:cNvPr>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B73B52"/>
                </a:solidFill>
                <a:latin typeface="Century Gothic" panose="020B0502020202020204" pitchFamily="34" charset="0"/>
              </a:rPr>
              <a:t>| </a:t>
            </a:r>
            <a:r>
              <a:rPr lang="en-US" sz="1600" spc="100" baseline="0" dirty="0">
                <a:solidFill>
                  <a:srgbClr val="B73B52"/>
                </a:solidFill>
                <a:latin typeface="Century Gothic" panose="020B0502020202020204" pitchFamily="34" charset="0"/>
              </a:rPr>
              <a:t>Fall 2021</a:t>
            </a:r>
          </a:p>
        </p:txBody>
      </p:sp>
      <p:sp>
        <p:nvSpPr>
          <p:cNvPr id="23" name="Rounded Rectangle 25">
            <a:extLst>
              <a:ext uri="{FF2B5EF4-FFF2-40B4-BE49-F238E27FC236}">
                <a16:creationId xmlns:a16="http://schemas.microsoft.com/office/drawing/2014/main" id="{72B71031-8310-4C8A-91CF-F231A8208BE6}"/>
              </a:ext>
            </a:extLst>
          </p:cNvPr>
          <p:cNvSpPr/>
          <p:nvPr userDrawn="1"/>
        </p:nvSpPr>
        <p:spPr>
          <a:xfrm>
            <a:off x="-143435" y="6091356"/>
            <a:ext cx="12505764" cy="314088"/>
          </a:xfrm>
          <a:prstGeom prst="roundRect">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7A63C419-094F-4405-B7B9-5A81755FCE23}"/>
              </a:ext>
            </a:extLst>
          </p:cNvPr>
          <p:cNvSpPr/>
          <p:nvPr userDrawn="1"/>
        </p:nvSpPr>
        <p:spPr>
          <a:xfrm>
            <a:off x="10984705" y="5682402"/>
            <a:ext cx="1075765" cy="1075765"/>
          </a:xfrm>
          <a:prstGeom prst="ellipse">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CC9F0EA0-24EF-4337-BFB2-C6CEE04C121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27" name="Picture 26">
            <a:extLst>
              <a:ext uri="{FF2B5EF4-FFF2-40B4-BE49-F238E27FC236}">
                <a16:creationId xmlns:a16="http://schemas.microsoft.com/office/drawing/2014/main" id="{3277B76D-6C25-4620-A8C3-C937E958E41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2029070001"/>
      </p:ext>
    </p:extLst>
  </p:cSld>
  <p:clrMapOvr>
    <a:masterClrMapping/>
  </p:clrMapOvr>
  <p:extLst>
    <p:ext uri="{DCECCB84-F9BA-43D5-87BE-67443E8EF086}">
      <p15:sldGuideLst xmlns:p15="http://schemas.microsoft.com/office/powerpoint/2012/main">
        <p15:guide id="2" orient="horz" pos="3936">
          <p15:clr>
            <a:srgbClr val="FBAE40"/>
          </p15:clr>
        </p15:guide>
        <p15:guide id="3" pos="7224">
          <p15:clr>
            <a:srgbClr val="FBAE40"/>
          </p15:clr>
        </p15:guide>
        <p15:guide id="8" orient="horz" pos="4272" userDrawn="1">
          <p15:clr>
            <a:srgbClr val="FBAE40"/>
          </p15:clr>
        </p15:guide>
        <p15:guide id="9" pos="3624" userDrawn="1">
          <p15:clr>
            <a:srgbClr val="FBAE40"/>
          </p15:clr>
        </p15:guide>
        <p15:guide id="10" pos="7536" userDrawn="1">
          <p15:clr>
            <a:srgbClr val="FBAE40"/>
          </p15:clr>
        </p15:guide>
        <p15:guide id="11" pos="3840" userDrawn="1">
          <p15:clr>
            <a:srgbClr val="FBAE40"/>
          </p15:clr>
        </p15:guide>
        <p15:guide id="12" orient="horz" pos="42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Title">
    <p:spTree>
      <p:nvGrpSpPr>
        <p:cNvPr id="1" name=""/>
        <p:cNvGrpSpPr/>
        <p:nvPr/>
      </p:nvGrpSpPr>
      <p:grpSpPr>
        <a:xfrm>
          <a:off x="0" y="0"/>
          <a:ext cx="0" cy="0"/>
          <a:chOff x="0" y="0"/>
          <a:chExt cx="0" cy="0"/>
        </a:xfrm>
      </p:grpSpPr>
      <p:grpSp>
        <p:nvGrpSpPr>
          <p:cNvPr id="2" name="Group 1"/>
          <p:cNvGrpSpPr/>
          <p:nvPr/>
        </p:nvGrpSpPr>
        <p:grpSpPr>
          <a:xfrm>
            <a:off x="9147470" y="238125"/>
            <a:ext cx="2609014" cy="741586"/>
            <a:chOff x="9147470" y="238125"/>
            <a:chExt cx="2609014" cy="741586"/>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70E85634-5E3C-4476-92BC-BD6A98CFF5E1}"/>
              </a:ext>
            </a:extLst>
          </p:cNvPr>
          <p:cNvGrpSpPr/>
          <p:nvPr userDrawn="1"/>
        </p:nvGrpSpPr>
        <p:grpSpPr>
          <a:xfrm>
            <a:off x="9147470" y="238125"/>
            <a:ext cx="2609014" cy="741586"/>
            <a:chOff x="9147470" y="238125"/>
            <a:chExt cx="2609014" cy="741586"/>
          </a:xfrm>
        </p:grpSpPr>
        <p:pic>
          <p:nvPicPr>
            <p:cNvPr id="7" name="Picture 6">
              <a:extLst>
                <a:ext uri="{FF2B5EF4-FFF2-40B4-BE49-F238E27FC236}">
                  <a16:creationId xmlns:a16="http://schemas.microsoft.com/office/drawing/2014/main" id="{E7A3F4AD-4430-48AE-9592-9BA2196BA6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8" name="TextBox 7">
              <a:extLst>
                <a:ext uri="{FF2B5EF4-FFF2-40B4-BE49-F238E27FC236}">
                  <a16:creationId xmlns:a16="http://schemas.microsoft.com/office/drawing/2014/main" id="{86D03EE6-8D7B-4EA8-AF83-AF850715E3A7}"/>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1E46CEEE-10EF-46BA-B3F2-A39FEA7DFC92}"/>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8145924"/>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iddle Icon">
    <p:spTree>
      <p:nvGrpSpPr>
        <p:cNvPr id="1" name=""/>
        <p:cNvGrpSpPr/>
        <p:nvPr/>
      </p:nvGrpSpPr>
      <p:grpSpPr>
        <a:xfrm>
          <a:off x="0" y="0"/>
          <a:ext cx="0" cy="0"/>
          <a:chOff x="0" y="0"/>
          <a:chExt cx="0" cy="0"/>
        </a:xfrm>
      </p:grpSpPr>
      <p:sp>
        <p:nvSpPr>
          <p:cNvPr id="8" name="Rounded Rectangle 7"/>
          <p:cNvSpPr/>
          <p:nvPr/>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5778758" y="6142182"/>
            <a:ext cx="634484" cy="634484"/>
          </a:xfrm>
          <a:prstGeom prst="ellipse">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44540" y="6207964"/>
            <a:ext cx="502920" cy="502920"/>
          </a:xfrm>
          <a:prstGeom prst="rect">
            <a:avLst/>
          </a:prstGeom>
        </p:spPr>
      </p:pic>
      <p:sp>
        <p:nvSpPr>
          <p:cNvPr id="5" name="Rounded Rectangle 7">
            <a:extLst>
              <a:ext uri="{FF2B5EF4-FFF2-40B4-BE49-F238E27FC236}">
                <a16:creationId xmlns:a16="http://schemas.microsoft.com/office/drawing/2014/main" id="{798B39CF-D898-4171-A2BB-83D08477C829}"/>
              </a:ext>
            </a:extLst>
          </p:cNvPr>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D62F9270-9EBE-47FB-AB3F-6B5F91989C6B}"/>
              </a:ext>
            </a:extLst>
          </p:cNvPr>
          <p:cNvSpPr/>
          <p:nvPr userDrawn="1"/>
        </p:nvSpPr>
        <p:spPr>
          <a:xfrm>
            <a:off x="5778758" y="6142182"/>
            <a:ext cx="634484" cy="634484"/>
          </a:xfrm>
          <a:prstGeom prst="ellipse">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308E7D1-1D58-4F12-BC10-CC8B362F0F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134661286"/>
      </p:ext>
    </p:extLst>
  </p:cSld>
  <p:clrMapOvr>
    <a:masterClrMapping/>
  </p:clrMapOvr>
  <p:extLst>
    <p:ext uri="{DCECCB84-F9BA-43D5-87BE-67443E8EF086}">
      <p15:sldGuideLst xmlns:p15="http://schemas.microsoft.com/office/powerpoint/2012/main">
        <p15:guide id="1" orient="horz" pos="672">
          <p15:clr>
            <a:srgbClr val="FBAE40"/>
          </p15:clr>
        </p15:guide>
        <p15:guide id="4" orient="horz" pos="4272" userDrawn="1">
          <p15:clr>
            <a:srgbClr val="FBAE40"/>
          </p15:clr>
        </p15:guide>
        <p15:guide id="5" orient="horz" pos="42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eft Icon">
    <p:spTree>
      <p:nvGrpSpPr>
        <p:cNvPr id="1" name=""/>
        <p:cNvGrpSpPr/>
        <p:nvPr/>
      </p:nvGrpSpPr>
      <p:grpSpPr>
        <a:xfrm>
          <a:off x="0" y="0"/>
          <a:ext cx="0" cy="0"/>
          <a:chOff x="0" y="0"/>
          <a:chExt cx="0" cy="0"/>
        </a:xfrm>
      </p:grpSpPr>
      <p:sp>
        <p:nvSpPr>
          <p:cNvPr id="8" name="Rounded Rectangle 7"/>
          <p:cNvSpPr/>
          <p:nvPr/>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78058" y="6142182"/>
            <a:ext cx="634484" cy="634484"/>
          </a:xfrm>
          <a:prstGeom prst="ellipse">
            <a:avLst/>
          </a:prstGeom>
          <a:solidFill>
            <a:srgbClr val="B73B5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
        <p:nvSpPr>
          <p:cNvPr id="5" name="Rounded Rectangle 7">
            <a:extLst>
              <a:ext uri="{FF2B5EF4-FFF2-40B4-BE49-F238E27FC236}">
                <a16:creationId xmlns:a16="http://schemas.microsoft.com/office/drawing/2014/main" id="{B8BB43C8-6654-4E6A-BC6C-C04EF143AB9D}"/>
              </a:ext>
            </a:extLst>
          </p:cNvPr>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DC81A0A3-ADC7-4AB2-B803-B746610D4967}"/>
              </a:ext>
            </a:extLst>
          </p:cNvPr>
          <p:cNvSpPr/>
          <p:nvPr userDrawn="1"/>
        </p:nvSpPr>
        <p:spPr>
          <a:xfrm>
            <a:off x="178058" y="6142182"/>
            <a:ext cx="634484" cy="634484"/>
          </a:xfrm>
          <a:prstGeom prst="ellipse">
            <a:avLst/>
          </a:prstGeom>
          <a:solidFill>
            <a:srgbClr val="B73B5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D33A11D-43AE-452C-B635-510D3138F4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383292963"/>
      </p:ext>
    </p:extLst>
  </p:cSld>
  <p:clrMapOvr>
    <a:masterClrMapping/>
  </p:clrMapOvr>
  <p:extLst>
    <p:ext uri="{DCECCB84-F9BA-43D5-87BE-67443E8EF086}">
      <p15:sldGuideLst xmlns:p15="http://schemas.microsoft.com/office/powerpoint/2012/main">
        <p15:guide id="1" orient="horz" pos="672">
          <p15:clr>
            <a:srgbClr val="FBAE40"/>
          </p15:clr>
        </p15:guide>
        <p15:guide id="6" pos="144" userDrawn="1">
          <p15:clr>
            <a:srgbClr val="FBAE40"/>
          </p15:clr>
        </p15:guide>
        <p15:guide id="7" orient="horz" pos="4224" userDrawn="1">
          <p15:clr>
            <a:srgbClr val="FBAE40"/>
          </p15:clr>
        </p15:guide>
        <p15:guide id="8" pos="120" userDrawn="1">
          <p15:clr>
            <a:srgbClr val="FBAE40"/>
          </p15:clr>
        </p15:guide>
        <p15:guide id="9" orient="horz" pos="42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cknowledgements">
    <p:spTree>
      <p:nvGrpSpPr>
        <p:cNvPr id="1" name=""/>
        <p:cNvGrpSpPr/>
        <p:nvPr/>
      </p:nvGrpSpPr>
      <p:grpSpPr>
        <a:xfrm>
          <a:off x="0" y="0"/>
          <a:ext cx="0" cy="0"/>
          <a:chOff x="0" y="0"/>
          <a:chExt cx="0" cy="0"/>
        </a:xfrm>
      </p:grpSpPr>
      <p:sp>
        <p:nvSpPr>
          <p:cNvPr id="8" name="Rectangle 7"/>
          <p:cNvSpPr/>
          <p:nvPr/>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p:nvSpPr>
        <p:spPr>
          <a:xfrm>
            <a:off x="-166047" y="802756"/>
            <a:ext cx="12524095" cy="203966"/>
          </a:xfrm>
          <a:prstGeom prst="round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B0502020202020204" pitchFamily="34" charset="0"/>
              </a:rPr>
              <a:t>ACKNOWLEDGEMENTS</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92880" y="1887855"/>
            <a:ext cx="4206240" cy="4206240"/>
          </a:xfrm>
          <a:prstGeom prst="rect">
            <a:avLst/>
          </a:prstGeom>
        </p:spPr>
      </p:pic>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51534" y="534958"/>
            <a:ext cx="1468966" cy="228600"/>
          </a:xfrm>
          <a:prstGeom prst="rect">
            <a:avLst/>
          </a:prstGeom>
        </p:spPr>
      </p:pic>
      <p:sp>
        <p:nvSpPr>
          <p:cNvPr id="11" name="Rectangle 10"/>
          <p:cNvSpPr/>
          <p:nvPr/>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9E31BB7-2AF3-47B5-BEAA-247F6D17E2D2}"/>
              </a:ext>
            </a:extLst>
          </p:cNvPr>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2" name="Rounded Rectangle 6">
            <a:extLst>
              <a:ext uri="{FF2B5EF4-FFF2-40B4-BE49-F238E27FC236}">
                <a16:creationId xmlns:a16="http://schemas.microsoft.com/office/drawing/2014/main" id="{1ABB92D0-00E3-43C9-AB0F-82C7E066F23B}"/>
              </a:ext>
            </a:extLst>
          </p:cNvPr>
          <p:cNvSpPr/>
          <p:nvPr userDrawn="1"/>
        </p:nvSpPr>
        <p:spPr>
          <a:xfrm>
            <a:off x="-166047" y="802756"/>
            <a:ext cx="12524095" cy="203966"/>
          </a:xfrm>
          <a:prstGeom prst="round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14" name="Title 3">
            <a:extLst>
              <a:ext uri="{FF2B5EF4-FFF2-40B4-BE49-F238E27FC236}">
                <a16:creationId xmlns:a16="http://schemas.microsoft.com/office/drawing/2014/main" id="{D63C7EED-31FF-4E50-BDAB-69B2162655A1}"/>
              </a:ext>
            </a:extLst>
          </p:cNvPr>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B0502020202020204" pitchFamily="34" charset="0"/>
              </a:rPr>
              <a:t>ACKNOWLEDGEMENTS</a:t>
            </a:r>
          </a:p>
        </p:txBody>
      </p:sp>
      <p:pic>
        <p:nvPicPr>
          <p:cNvPr id="15" name="Picture 14">
            <a:extLst>
              <a:ext uri="{FF2B5EF4-FFF2-40B4-BE49-F238E27FC236}">
                <a16:creationId xmlns:a16="http://schemas.microsoft.com/office/drawing/2014/main" id="{EC41AFC8-FA93-4AE4-AEED-889D7BAE2B0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880" y="1887855"/>
            <a:ext cx="4206240" cy="4206240"/>
          </a:xfrm>
          <a:prstGeom prst="rect">
            <a:avLst/>
          </a:prstGeom>
        </p:spPr>
      </p:pic>
      <p:pic>
        <p:nvPicPr>
          <p:cNvPr id="16" name="Picture 15">
            <a:extLst>
              <a:ext uri="{FF2B5EF4-FFF2-40B4-BE49-F238E27FC236}">
                <a16:creationId xmlns:a16="http://schemas.microsoft.com/office/drawing/2014/main" id="{E7A7464C-08DC-4960-A6EB-6C59DD7D33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51534" y="534958"/>
            <a:ext cx="1468966" cy="228600"/>
          </a:xfrm>
          <a:prstGeom prst="rect">
            <a:avLst/>
          </a:prstGeom>
        </p:spPr>
      </p:pic>
      <p:sp>
        <p:nvSpPr>
          <p:cNvPr id="17" name="Rectangle 16">
            <a:extLst>
              <a:ext uri="{FF2B5EF4-FFF2-40B4-BE49-F238E27FC236}">
                <a16:creationId xmlns:a16="http://schemas.microsoft.com/office/drawing/2014/main" id="{6C09552D-C24A-4E51-99E5-522BB5E5F6BE}"/>
              </a:ext>
            </a:extLst>
          </p:cNvPr>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4526642"/>
      </p:ext>
    </p:extLst>
  </p:cSld>
  <p:clrMapOvr>
    <a:masterClrMapping/>
  </p:clrMapOvr>
  <p:extLst>
    <p:ext uri="{DCECCB84-F9BA-43D5-87BE-67443E8EF086}">
      <p15:sldGuideLst xmlns:p15="http://schemas.microsoft.com/office/powerpoint/2012/main">
        <p15:guide id="3" orient="horz" pos="744" userDrawn="1">
          <p15:clr>
            <a:srgbClr val="FBAE40"/>
          </p15:clr>
        </p15:guide>
        <p15:guide id="4" orient="horz" pos="381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Right Large Bar">
    <p:spTree>
      <p:nvGrpSpPr>
        <p:cNvPr id="1" name=""/>
        <p:cNvGrpSpPr/>
        <p:nvPr/>
      </p:nvGrpSpPr>
      <p:grpSpPr>
        <a:xfrm>
          <a:off x="0" y="0"/>
          <a:ext cx="0" cy="0"/>
          <a:chOff x="0" y="0"/>
          <a:chExt cx="0" cy="0"/>
        </a:xfrm>
      </p:grpSpPr>
      <p:sp>
        <p:nvSpPr>
          <p:cNvPr id="3" name="Rectangle 2"/>
          <p:cNvSpPr/>
          <p:nvPr/>
        </p:nvSpPr>
        <p:spPr>
          <a:xfrm>
            <a:off x="7620000" y="-131929"/>
            <a:ext cx="4652682"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78184" y="6082284"/>
            <a:ext cx="585216" cy="585216"/>
          </a:xfrm>
          <a:prstGeom prst="rect">
            <a:avLst/>
          </a:prstGeom>
        </p:spPr>
      </p:pic>
      <p:sp>
        <p:nvSpPr>
          <p:cNvPr id="4" name="Rectangle 3">
            <a:extLst>
              <a:ext uri="{FF2B5EF4-FFF2-40B4-BE49-F238E27FC236}">
                <a16:creationId xmlns:a16="http://schemas.microsoft.com/office/drawing/2014/main" id="{A67F66B0-9D32-40BB-B968-3D066107D778}"/>
              </a:ext>
            </a:extLst>
          </p:cNvPr>
          <p:cNvSpPr/>
          <p:nvPr userDrawn="1"/>
        </p:nvSpPr>
        <p:spPr>
          <a:xfrm>
            <a:off x="7620000" y="-131929"/>
            <a:ext cx="4652682"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6AC3F85-C306-43B7-9CFE-2D27E6B079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3904907511"/>
      </p:ext>
    </p:extLst>
  </p:cSld>
  <p:clrMapOvr>
    <a:masterClrMapping/>
  </p:clrMapOvr>
  <p:extLst>
    <p:ext uri="{DCECCB84-F9BA-43D5-87BE-67443E8EF086}">
      <p15:sldGuideLst xmlns:p15="http://schemas.microsoft.com/office/powerpoint/2012/main">
        <p15:guide id="4" orient="horz" pos="4200" userDrawn="1">
          <p15:clr>
            <a:srgbClr val="FBAE40"/>
          </p15:clr>
        </p15:guide>
        <p15:guide id="5" pos="7536" userDrawn="1">
          <p15:clr>
            <a:srgbClr val="FBAE40"/>
          </p15:clr>
        </p15:guide>
        <p15:guide id="6" pos="480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Right Small Bar">
    <p:spTree>
      <p:nvGrpSpPr>
        <p:cNvPr id="1" name=""/>
        <p:cNvGrpSpPr/>
        <p:nvPr/>
      </p:nvGrpSpPr>
      <p:grpSpPr>
        <a:xfrm>
          <a:off x="0" y="0"/>
          <a:ext cx="0" cy="0"/>
          <a:chOff x="0" y="0"/>
          <a:chExt cx="0" cy="0"/>
        </a:xfrm>
      </p:grpSpPr>
      <p:sp>
        <p:nvSpPr>
          <p:cNvPr id="3" name="Rectangle 2"/>
          <p:cNvSpPr/>
          <p:nvPr/>
        </p:nvSpPr>
        <p:spPr>
          <a:xfrm>
            <a:off x="11044517" y="-131929"/>
            <a:ext cx="1228163"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78184" y="6082284"/>
            <a:ext cx="585216" cy="585216"/>
          </a:xfrm>
          <a:prstGeom prst="rect">
            <a:avLst/>
          </a:prstGeom>
        </p:spPr>
      </p:pic>
      <p:sp>
        <p:nvSpPr>
          <p:cNvPr id="4" name="Rectangle 3">
            <a:extLst>
              <a:ext uri="{FF2B5EF4-FFF2-40B4-BE49-F238E27FC236}">
                <a16:creationId xmlns:a16="http://schemas.microsoft.com/office/drawing/2014/main" id="{D750F48F-7F6A-495C-8529-E19BEE27781F}"/>
              </a:ext>
            </a:extLst>
          </p:cNvPr>
          <p:cNvSpPr/>
          <p:nvPr userDrawn="1"/>
        </p:nvSpPr>
        <p:spPr>
          <a:xfrm>
            <a:off x="11044517" y="-131929"/>
            <a:ext cx="1228163"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32834A1-DEA9-4F78-AD8B-AC97D8B313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007744866"/>
      </p:ext>
    </p:extLst>
  </p:cSld>
  <p:clrMapOvr>
    <a:masterClrMapping/>
  </p:clrMapOvr>
  <p:extLst>
    <p:ext uri="{DCECCB84-F9BA-43D5-87BE-67443E8EF086}">
      <p15:sldGuideLst xmlns:p15="http://schemas.microsoft.com/office/powerpoint/2012/main">
        <p15:guide id="4" orient="horz" pos="4200" userDrawn="1">
          <p15:clr>
            <a:srgbClr val="FBAE40"/>
          </p15:clr>
        </p15:guide>
        <p15:guide id="5" pos="7536" userDrawn="1">
          <p15:clr>
            <a:srgbClr val="FBAE40"/>
          </p15:clr>
        </p15:guide>
        <p15:guide id="6" pos="69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op &amp; Bottom Thin Bars">
    <p:spTree>
      <p:nvGrpSpPr>
        <p:cNvPr id="1" name=""/>
        <p:cNvGrpSpPr/>
        <p:nvPr/>
      </p:nvGrpSpPr>
      <p:grpSpPr>
        <a:xfrm>
          <a:off x="0" y="0"/>
          <a:ext cx="0" cy="0"/>
          <a:chOff x="0" y="0"/>
          <a:chExt cx="0" cy="0"/>
        </a:xfrm>
      </p:grpSpPr>
      <p:sp>
        <p:nvSpPr>
          <p:cNvPr id="7" name="Rectangle 6"/>
          <p:cNvSpPr/>
          <p:nvPr/>
        </p:nvSpPr>
        <p:spPr>
          <a:xfrm>
            <a:off x="0" y="6705600"/>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248305"/>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51318A3-8860-4688-933A-C58195F8065D}"/>
              </a:ext>
            </a:extLst>
          </p:cNvPr>
          <p:cNvSpPr/>
          <p:nvPr userDrawn="1"/>
        </p:nvSpPr>
        <p:spPr>
          <a:xfrm>
            <a:off x="0" y="6705600"/>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D605BBB-343F-40DE-A521-561A5CBF44F8}"/>
              </a:ext>
            </a:extLst>
          </p:cNvPr>
          <p:cNvSpPr/>
          <p:nvPr userDrawn="1"/>
        </p:nvSpPr>
        <p:spPr>
          <a:xfrm>
            <a:off x="0" y="-248305"/>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3988618"/>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pic>
        <p:nvPicPr>
          <p:cNvPr id="6" name="Picture 5" descr="A picture containing metalware, tree, chain&#10;&#10;Description automatically generated">
            <a:extLst>
              <a:ext uri="{FF2B5EF4-FFF2-40B4-BE49-F238E27FC236}">
                <a16:creationId xmlns:a16="http://schemas.microsoft.com/office/drawing/2014/main" id="{D8ACDA7C-6F91-48A3-96C7-5C1D5F1384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955" b="53932"/>
          <a:stretch/>
        </p:blipFill>
        <p:spPr>
          <a:xfrm>
            <a:off x="19812" y="1240251"/>
            <a:ext cx="12152376" cy="2744550"/>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3" name="Picture 12" descr="A picture containing text, sign, outdoor, turn&#10;&#10;Description automatically generated">
            <a:extLst>
              <a:ext uri="{FF2B5EF4-FFF2-40B4-BE49-F238E27FC236}">
                <a16:creationId xmlns:a16="http://schemas.microsoft.com/office/drawing/2014/main" id="{28002300-E44A-4934-BBFB-D76254840C9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pic>
        <p:nvPicPr>
          <p:cNvPr id="10" name="Picture 9" descr="A picture containing snow, outdoor, nature, snowboarding&#10;&#10;Description automatically generated">
            <a:extLst>
              <a:ext uri="{FF2B5EF4-FFF2-40B4-BE49-F238E27FC236}">
                <a16:creationId xmlns:a16="http://schemas.microsoft.com/office/drawing/2014/main" id="{3C9E1E07-C05D-4CF2-831C-51BE6AECAC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9019" r="3261"/>
          <a:stretch/>
        </p:blipFill>
        <p:spPr>
          <a:xfrm>
            <a:off x="6095999" y="1080547"/>
            <a:ext cx="6096001" cy="521208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&amp; Year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BA3A50"/>
                </a:solidFill>
                <a:latin typeface="Century Gothic"/>
              </a:rPr>
              <a:t>Study Area </a:t>
            </a:r>
            <a:r>
              <a:rPr lang="en-US" sz="3200" b="0" spc="0" baseline="0" dirty="0">
                <a:solidFill>
                  <a:srgbClr val="BA3A50"/>
                </a:solidFill>
              </a:rPr>
              <a:t>Disasters</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BA3A50"/>
                </a:solidFill>
                <a:latin typeface="Century Gothic"/>
                <a:sym typeface="Wingdings" panose="05000000000000000000" pitchFamily="2" charset="2"/>
              </a:rPr>
              <a:t></a:t>
            </a:r>
            <a:r>
              <a:rPr lang="en-US" sz="2000" dirty="0">
                <a:solidFill>
                  <a:srgbClr val="67A478"/>
                </a:solidFill>
                <a:latin typeface="Century Gothic"/>
              </a:rPr>
              <a:t> </a:t>
            </a:r>
            <a:r>
              <a:rPr lang="en-US" sz="2000" dirty="0">
                <a:solidFill>
                  <a:schemeClr val="tx1">
                    <a:lumMod val="75000"/>
                    <a:lumOff val="25000"/>
                  </a:schemeClr>
                </a:solidFill>
                <a:latin typeface="Century Gothic"/>
              </a:rPr>
              <a:t>Team Member 2 </a:t>
            </a:r>
            <a:r>
              <a:rPr lang="en-US" sz="2000" dirty="0">
                <a:solidFill>
                  <a:srgbClr val="BA3A50"/>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BA3A50"/>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
        <p:nvSpPr>
          <p:cNvPr id="6" name="TextBox 5">
            <a:extLst>
              <a:ext uri="{FF2B5EF4-FFF2-40B4-BE49-F238E27FC236}">
                <a16:creationId xmlns:a16="http://schemas.microsoft.com/office/drawing/2014/main" id="{A934DF8D-DCE6-444C-B545-B97C74B50C47}"/>
              </a:ext>
            </a:extLst>
          </p:cNvPr>
          <p:cNvSpPr txBox="1"/>
          <p:nvPr userDrawn="1"/>
        </p:nvSpPr>
        <p:spPr>
          <a:xfrm>
            <a:off x="4314407" y="4300202"/>
            <a:ext cx="1655867" cy="369332"/>
          </a:xfrm>
          <a:prstGeom prst="rect">
            <a:avLst/>
          </a:prstGeom>
          <a:noFill/>
        </p:spPr>
        <p:txBody>
          <a:bodyPr wrap="square" rtlCol="0">
            <a:spAutoFit/>
          </a:bodyPr>
          <a:lstStyle/>
          <a:p>
            <a:r>
              <a:rPr lang="en-US" b="1" dirty="0">
                <a:solidFill>
                  <a:srgbClr val="FF0000"/>
                </a:solidFill>
              </a:rPr>
              <a:t>Font size: 32pt</a:t>
            </a:r>
          </a:p>
        </p:txBody>
      </p:sp>
      <p:sp>
        <p:nvSpPr>
          <p:cNvPr id="24" name="TextBox 23">
            <a:extLst>
              <a:ext uri="{FF2B5EF4-FFF2-40B4-BE49-F238E27FC236}">
                <a16:creationId xmlns:a16="http://schemas.microsoft.com/office/drawing/2014/main" id="{B8E820D1-D7A2-4790-8911-7EEFC74D0FBE}"/>
              </a:ext>
            </a:extLst>
          </p:cNvPr>
          <p:cNvSpPr txBox="1"/>
          <p:nvPr userDrawn="1"/>
        </p:nvSpPr>
        <p:spPr>
          <a:xfrm>
            <a:off x="6157913" y="5050575"/>
            <a:ext cx="1866900" cy="369332"/>
          </a:xfrm>
          <a:prstGeom prst="rect">
            <a:avLst/>
          </a:prstGeom>
          <a:noFill/>
        </p:spPr>
        <p:txBody>
          <a:bodyPr wrap="square" rtlCol="0">
            <a:spAutoFit/>
          </a:bodyPr>
          <a:lstStyle/>
          <a:p>
            <a:r>
              <a:rPr lang="en-US" b="1" dirty="0">
                <a:solidFill>
                  <a:srgbClr val="FF0000"/>
                </a:solidFill>
              </a:rPr>
              <a:t>Font size: 22pt</a:t>
            </a:r>
          </a:p>
        </p:txBody>
      </p:sp>
      <p:sp>
        <p:nvSpPr>
          <p:cNvPr id="26" name="TextBox 25">
            <a:extLst>
              <a:ext uri="{FF2B5EF4-FFF2-40B4-BE49-F238E27FC236}">
                <a16:creationId xmlns:a16="http://schemas.microsoft.com/office/drawing/2014/main" id="{D6466DDC-D7FC-49A5-ADB4-510F899093C3}"/>
              </a:ext>
            </a:extLst>
          </p:cNvPr>
          <p:cNvSpPr txBox="1"/>
          <p:nvPr userDrawn="1"/>
        </p:nvSpPr>
        <p:spPr>
          <a:xfrm>
            <a:off x="7224620" y="5951498"/>
            <a:ext cx="1866900" cy="369332"/>
          </a:xfrm>
          <a:prstGeom prst="rect">
            <a:avLst/>
          </a:prstGeom>
          <a:noFill/>
        </p:spPr>
        <p:txBody>
          <a:bodyPr wrap="square" rtlCol="0">
            <a:spAutoFit/>
          </a:bodyPr>
          <a:lstStyle/>
          <a:p>
            <a:r>
              <a:rPr lang="en-US" b="1" dirty="0">
                <a:solidFill>
                  <a:srgbClr val="FF0000"/>
                </a:solidFill>
              </a:rPr>
              <a:t>Font size: 20pt</a:t>
            </a:r>
          </a:p>
        </p:txBody>
      </p:sp>
      <p:sp>
        <p:nvSpPr>
          <p:cNvPr id="8" name="Rectangle 7">
            <a:extLst>
              <a:ext uri="{FF2B5EF4-FFF2-40B4-BE49-F238E27FC236}">
                <a16:creationId xmlns:a16="http://schemas.microsoft.com/office/drawing/2014/main" id="{534CD86A-CDE3-49C3-9956-B70AC825E461}"/>
              </a:ext>
            </a:extLst>
          </p:cNvPr>
          <p:cNvSpPr/>
          <p:nvPr userDrawn="1"/>
        </p:nvSpPr>
        <p:spPr>
          <a:xfrm>
            <a:off x="5742722" y="6407020"/>
            <a:ext cx="1582004" cy="259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C13B04EC-86C5-48B0-8BF2-EA5A38BE9078}"/>
              </a:ext>
            </a:extLst>
          </p:cNvPr>
          <p:cNvSpPr txBox="1"/>
          <p:nvPr userDrawn="1"/>
        </p:nvSpPr>
        <p:spPr>
          <a:xfrm>
            <a:off x="5727664" y="6333413"/>
            <a:ext cx="1866900" cy="332896"/>
          </a:xfrm>
          <a:prstGeom prst="rect">
            <a:avLst/>
          </a:prstGeom>
          <a:noFill/>
        </p:spPr>
        <p:txBody>
          <a:bodyPr wrap="square" rtlCol="0">
            <a:noAutofit/>
          </a:bodyPr>
          <a:lstStyle/>
          <a:p>
            <a:r>
              <a:rPr lang="en-US" b="1" dirty="0">
                <a:ln>
                  <a:noFill/>
                </a:ln>
                <a:solidFill>
                  <a:srgbClr val="FF0000"/>
                </a:solidFill>
              </a:rPr>
              <a:t>Font size: 20pt</a:t>
            </a:r>
          </a:p>
        </p:txBody>
      </p:sp>
      <p:sp>
        <p:nvSpPr>
          <p:cNvPr id="28" name="TextBox 27">
            <a:extLst>
              <a:ext uri="{FF2B5EF4-FFF2-40B4-BE49-F238E27FC236}">
                <a16:creationId xmlns:a16="http://schemas.microsoft.com/office/drawing/2014/main" id="{66FBA44B-2EB8-4C7C-9A8F-BEB8ACCD94FD}"/>
              </a:ext>
            </a:extLst>
          </p:cNvPr>
          <p:cNvSpPr txBox="1"/>
          <p:nvPr userDrawn="1"/>
        </p:nvSpPr>
        <p:spPr>
          <a:xfrm>
            <a:off x="4046865" y="3315952"/>
            <a:ext cx="2767436" cy="369332"/>
          </a:xfrm>
          <a:prstGeom prst="rect">
            <a:avLst/>
          </a:prstGeom>
          <a:solidFill>
            <a:schemeClr val="bg1"/>
          </a:solidFill>
        </p:spPr>
        <p:txBody>
          <a:bodyPr wrap="square" rtlCol="0">
            <a:spAutoFit/>
          </a:bodyPr>
          <a:lstStyle/>
          <a:p>
            <a:r>
              <a:rPr lang="en-US" b="1" dirty="0">
                <a:solidFill>
                  <a:srgbClr val="FF0000"/>
                </a:solidFill>
              </a:rPr>
              <a:t>Font used: Century Gothic</a:t>
            </a:r>
          </a:p>
        </p:txBody>
      </p:sp>
      <p:sp>
        <p:nvSpPr>
          <p:cNvPr id="29" name="TextBox 28">
            <a:extLst>
              <a:ext uri="{FF2B5EF4-FFF2-40B4-BE49-F238E27FC236}">
                <a16:creationId xmlns:a16="http://schemas.microsoft.com/office/drawing/2014/main" id="{7DF44472-D81C-4170-9D72-84D4D4625BFE}"/>
              </a:ext>
            </a:extLst>
          </p:cNvPr>
          <p:cNvSpPr txBox="1"/>
          <p:nvPr userDrawn="1"/>
        </p:nvSpPr>
        <p:spPr>
          <a:xfrm rot="20798935">
            <a:off x="1445663" y="1828625"/>
            <a:ext cx="1524000" cy="390006"/>
          </a:xfrm>
          <a:prstGeom prst="rect">
            <a:avLst/>
          </a:prstGeom>
          <a:solidFill>
            <a:srgbClr val="FFFFFF"/>
          </a:solidFill>
          <a:ln w="19050">
            <a:solidFill>
              <a:srgbClr val="FF0000"/>
            </a:solidFill>
          </a:ln>
        </p:spPr>
        <p:txBody>
          <a:bodyPr wrap="square" rtlCol="0">
            <a:noAutofit/>
          </a:bodyPr>
          <a:lstStyle/>
          <a:p>
            <a:pPr algn="ctr"/>
            <a:r>
              <a:rPr lang="en-US" sz="1800" b="1" dirty="0">
                <a:solidFill>
                  <a:srgbClr val="FF0000"/>
                </a:solidFill>
              </a:rPr>
              <a:t>EXAMPLE</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0"/>
            <a:ext cx="12192000" cy="11465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BA3A50">
                    <a:alpha val="10000"/>
                  </a:srgbClr>
                </a:solidFill>
                <a:latin typeface="Century Gothic" panose="020B0502020202020204" pitchFamily="34" charset="0"/>
              </a:rPr>
              <a:t>ANNIVERSARY</a:t>
            </a:r>
            <a:endParaRPr lang="en-US" sz="2400" b="1" spc="4000" baseline="0" dirty="0">
              <a:solidFill>
                <a:srgbClr val="BA3A50">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Origina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65358F-8626-4D04-B18A-7B02306D8F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412" r="8941"/>
          <a:stretch/>
        </p:blipFill>
        <p:spPr>
          <a:xfrm>
            <a:off x="0" y="0"/>
            <a:ext cx="5576047" cy="6099048"/>
          </a:xfrm>
          <a:prstGeom prst="rect">
            <a:avLst/>
          </a:prstGeom>
        </p:spPr>
      </p:pic>
      <p:grpSp>
        <p:nvGrpSpPr>
          <p:cNvPr id="5" name="Group 4"/>
          <p:cNvGrpSpPr/>
          <p:nvPr/>
        </p:nvGrpSpPr>
        <p:grpSpPr>
          <a:xfrm>
            <a:off x="9147470" y="238125"/>
            <a:ext cx="2609014" cy="741586"/>
            <a:chOff x="9147470" y="238125"/>
            <a:chExt cx="2609014" cy="741586"/>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3941569" y="5738633"/>
            <a:ext cx="7136613" cy="338554"/>
          </a:xfrm>
          <a:prstGeom prst="rect">
            <a:avLst/>
          </a:prstGeom>
          <a:noFill/>
        </p:spPr>
        <p:txBody>
          <a:bodyPr wrap="square" rtlCol="0" anchor="ctr">
            <a:spAutoFit/>
          </a:bodyPr>
          <a:lstStyle/>
          <a:p>
            <a:pPr algn="r"/>
            <a:r>
              <a:rPr lang="en-US" sz="1600" dirty="0">
                <a:solidFill>
                  <a:srgbClr val="B73B52"/>
                </a:solidFill>
                <a:latin typeface="Century Gothic" panose="020B0502020202020204" pitchFamily="34" charset="0"/>
              </a:rPr>
              <a:t>| </a:t>
            </a:r>
            <a:r>
              <a:rPr lang="en-US" sz="1600" spc="100" baseline="0" dirty="0">
                <a:solidFill>
                  <a:srgbClr val="B73B52"/>
                </a:solidFill>
                <a:latin typeface="Century Gothic" panose="020B0502020202020204" pitchFamily="34" charset="0"/>
              </a:rPr>
              <a:t>Fall 2021</a:t>
            </a:r>
          </a:p>
        </p:txBody>
      </p:sp>
      <p:sp>
        <p:nvSpPr>
          <p:cNvPr id="26" name="Rounded Rectangle 25"/>
          <p:cNvSpPr/>
          <p:nvPr/>
        </p:nvSpPr>
        <p:spPr>
          <a:xfrm>
            <a:off x="-143435" y="6091356"/>
            <a:ext cx="12505764" cy="314088"/>
          </a:xfrm>
          <a:prstGeom prst="roundRect">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10984705" y="5682402"/>
            <a:ext cx="1075765" cy="1075765"/>
          </a:xfrm>
          <a:prstGeom prst="ellipse">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grpSp>
        <p:nvGrpSpPr>
          <p:cNvPr id="15" name="Group 14">
            <a:extLst>
              <a:ext uri="{FF2B5EF4-FFF2-40B4-BE49-F238E27FC236}">
                <a16:creationId xmlns:a16="http://schemas.microsoft.com/office/drawing/2014/main" id="{3BDBE049-5815-42A1-8FAE-43FEB1609E61}"/>
              </a:ext>
            </a:extLst>
          </p:cNvPr>
          <p:cNvGrpSpPr/>
          <p:nvPr userDrawn="1"/>
        </p:nvGrpSpPr>
        <p:grpSpPr>
          <a:xfrm>
            <a:off x="9147470" y="238125"/>
            <a:ext cx="2609014" cy="741586"/>
            <a:chOff x="9147470" y="238125"/>
            <a:chExt cx="2609014" cy="741586"/>
          </a:xfrm>
        </p:grpSpPr>
        <p:pic>
          <p:nvPicPr>
            <p:cNvPr id="16" name="Picture 15">
              <a:extLst>
                <a:ext uri="{FF2B5EF4-FFF2-40B4-BE49-F238E27FC236}">
                  <a16:creationId xmlns:a16="http://schemas.microsoft.com/office/drawing/2014/main" id="{858B4150-5088-4224-BD43-9450DD79D3F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17" name="TextBox 16">
              <a:extLst>
                <a:ext uri="{FF2B5EF4-FFF2-40B4-BE49-F238E27FC236}">
                  <a16:creationId xmlns:a16="http://schemas.microsoft.com/office/drawing/2014/main" id="{C37DFFE4-6856-4CB9-B8C0-29AE71333ABE}"/>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E87412B5-6D26-44E8-94CF-5FDA6BA9B1B3}"/>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2827BC5E-6C88-43A5-996B-F2E5FAD5082C}"/>
              </a:ext>
            </a:extLst>
          </p:cNvPr>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B73B52"/>
                </a:solidFill>
                <a:latin typeface="Century Gothic" panose="020B0502020202020204" pitchFamily="34" charset="0"/>
              </a:rPr>
              <a:t>| </a:t>
            </a:r>
            <a:r>
              <a:rPr lang="en-US" sz="1600" spc="100" baseline="0" dirty="0">
                <a:solidFill>
                  <a:srgbClr val="B73B52"/>
                </a:solidFill>
                <a:latin typeface="Century Gothic" panose="020B0502020202020204" pitchFamily="34" charset="0"/>
              </a:rPr>
              <a:t>Fall 2021</a:t>
            </a:r>
          </a:p>
        </p:txBody>
      </p:sp>
      <p:sp>
        <p:nvSpPr>
          <p:cNvPr id="23" name="Rounded Rectangle 25">
            <a:extLst>
              <a:ext uri="{FF2B5EF4-FFF2-40B4-BE49-F238E27FC236}">
                <a16:creationId xmlns:a16="http://schemas.microsoft.com/office/drawing/2014/main" id="{72B71031-8310-4C8A-91CF-F231A8208BE6}"/>
              </a:ext>
            </a:extLst>
          </p:cNvPr>
          <p:cNvSpPr/>
          <p:nvPr userDrawn="1"/>
        </p:nvSpPr>
        <p:spPr>
          <a:xfrm>
            <a:off x="-143435" y="6091356"/>
            <a:ext cx="12505764" cy="314088"/>
          </a:xfrm>
          <a:prstGeom prst="roundRect">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7A63C419-094F-4405-B7B9-5A81755FCE23}"/>
              </a:ext>
            </a:extLst>
          </p:cNvPr>
          <p:cNvSpPr/>
          <p:nvPr userDrawn="1"/>
        </p:nvSpPr>
        <p:spPr>
          <a:xfrm>
            <a:off x="10984705" y="5682402"/>
            <a:ext cx="1075765" cy="1075765"/>
          </a:xfrm>
          <a:prstGeom prst="ellipse">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CC9F0EA0-24EF-4337-BFB2-C6CEE04C121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27" name="Picture 26">
            <a:extLst>
              <a:ext uri="{FF2B5EF4-FFF2-40B4-BE49-F238E27FC236}">
                <a16:creationId xmlns:a16="http://schemas.microsoft.com/office/drawing/2014/main" id="{3277B76D-6C25-4620-A8C3-C937E958E41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2029070001"/>
      </p:ext>
    </p:extLst>
  </p:cSld>
  <p:clrMapOvr>
    <a:masterClrMapping/>
  </p:clrMapOvr>
  <p:extLst>
    <p:ext uri="{DCECCB84-F9BA-43D5-87BE-67443E8EF086}">
      <p15:sldGuideLst xmlns:p15="http://schemas.microsoft.com/office/powerpoint/2012/main">
        <p15:guide id="2" orient="horz" pos="3936">
          <p15:clr>
            <a:srgbClr val="FBAE40"/>
          </p15:clr>
        </p15:guide>
        <p15:guide id="3" pos="7224">
          <p15:clr>
            <a:srgbClr val="FBAE40"/>
          </p15:clr>
        </p15:guide>
        <p15:guide id="8" orient="horz" pos="4272" userDrawn="1">
          <p15:clr>
            <a:srgbClr val="FBAE40"/>
          </p15:clr>
        </p15:guide>
        <p15:guide id="9" pos="3624" userDrawn="1">
          <p15:clr>
            <a:srgbClr val="FBAE40"/>
          </p15:clr>
        </p15:guide>
        <p15:guide id="10" pos="7536" userDrawn="1">
          <p15:clr>
            <a:srgbClr val="FBAE40"/>
          </p15:clr>
        </p15:guide>
        <p15:guide id="11" pos="3840" userDrawn="1">
          <p15:clr>
            <a:srgbClr val="FBAE40"/>
          </p15:clr>
        </p15:guide>
        <p15:guide id="12" orient="horz" pos="420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Title">
    <p:spTree>
      <p:nvGrpSpPr>
        <p:cNvPr id="1" name=""/>
        <p:cNvGrpSpPr/>
        <p:nvPr/>
      </p:nvGrpSpPr>
      <p:grpSpPr>
        <a:xfrm>
          <a:off x="0" y="0"/>
          <a:ext cx="0" cy="0"/>
          <a:chOff x="0" y="0"/>
          <a:chExt cx="0" cy="0"/>
        </a:xfrm>
      </p:grpSpPr>
      <p:grpSp>
        <p:nvGrpSpPr>
          <p:cNvPr id="2" name="Group 1"/>
          <p:cNvGrpSpPr/>
          <p:nvPr/>
        </p:nvGrpSpPr>
        <p:grpSpPr>
          <a:xfrm>
            <a:off x="9147470" y="238125"/>
            <a:ext cx="2609014" cy="741586"/>
            <a:chOff x="9147470" y="238125"/>
            <a:chExt cx="2609014" cy="741586"/>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70E85634-5E3C-4476-92BC-BD6A98CFF5E1}"/>
              </a:ext>
            </a:extLst>
          </p:cNvPr>
          <p:cNvGrpSpPr/>
          <p:nvPr userDrawn="1"/>
        </p:nvGrpSpPr>
        <p:grpSpPr>
          <a:xfrm>
            <a:off x="9147470" y="238125"/>
            <a:ext cx="2609014" cy="741586"/>
            <a:chOff x="9147470" y="238125"/>
            <a:chExt cx="2609014" cy="741586"/>
          </a:xfrm>
        </p:grpSpPr>
        <p:pic>
          <p:nvPicPr>
            <p:cNvPr id="7" name="Picture 6">
              <a:extLst>
                <a:ext uri="{FF2B5EF4-FFF2-40B4-BE49-F238E27FC236}">
                  <a16:creationId xmlns:a16="http://schemas.microsoft.com/office/drawing/2014/main" id="{E7A3F4AD-4430-48AE-9592-9BA2196BA6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8" name="TextBox 7">
              <a:extLst>
                <a:ext uri="{FF2B5EF4-FFF2-40B4-BE49-F238E27FC236}">
                  <a16:creationId xmlns:a16="http://schemas.microsoft.com/office/drawing/2014/main" id="{86D03EE6-8D7B-4EA8-AF83-AF850715E3A7}"/>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1E46CEEE-10EF-46BA-B3F2-A39FEA7DFC92}"/>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8145924"/>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Middle Icon">
    <p:spTree>
      <p:nvGrpSpPr>
        <p:cNvPr id="1" name=""/>
        <p:cNvGrpSpPr/>
        <p:nvPr/>
      </p:nvGrpSpPr>
      <p:grpSpPr>
        <a:xfrm>
          <a:off x="0" y="0"/>
          <a:ext cx="0" cy="0"/>
          <a:chOff x="0" y="0"/>
          <a:chExt cx="0" cy="0"/>
        </a:xfrm>
      </p:grpSpPr>
      <p:sp>
        <p:nvSpPr>
          <p:cNvPr id="8" name="Rounded Rectangle 7"/>
          <p:cNvSpPr/>
          <p:nvPr/>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5778758" y="6142182"/>
            <a:ext cx="634484" cy="634484"/>
          </a:xfrm>
          <a:prstGeom prst="ellipse">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44540" y="6207964"/>
            <a:ext cx="502920" cy="502920"/>
          </a:xfrm>
          <a:prstGeom prst="rect">
            <a:avLst/>
          </a:prstGeom>
        </p:spPr>
      </p:pic>
      <p:sp>
        <p:nvSpPr>
          <p:cNvPr id="5" name="Rounded Rectangle 7">
            <a:extLst>
              <a:ext uri="{FF2B5EF4-FFF2-40B4-BE49-F238E27FC236}">
                <a16:creationId xmlns:a16="http://schemas.microsoft.com/office/drawing/2014/main" id="{798B39CF-D898-4171-A2BB-83D08477C829}"/>
              </a:ext>
            </a:extLst>
          </p:cNvPr>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D62F9270-9EBE-47FB-AB3F-6B5F91989C6B}"/>
              </a:ext>
            </a:extLst>
          </p:cNvPr>
          <p:cNvSpPr/>
          <p:nvPr userDrawn="1"/>
        </p:nvSpPr>
        <p:spPr>
          <a:xfrm>
            <a:off x="5778758" y="6142182"/>
            <a:ext cx="634484" cy="634484"/>
          </a:xfrm>
          <a:prstGeom prst="ellipse">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308E7D1-1D58-4F12-BC10-CC8B362F0F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134661286"/>
      </p:ext>
    </p:extLst>
  </p:cSld>
  <p:clrMapOvr>
    <a:masterClrMapping/>
  </p:clrMapOvr>
  <p:extLst>
    <p:ext uri="{DCECCB84-F9BA-43D5-87BE-67443E8EF086}">
      <p15:sldGuideLst xmlns:p15="http://schemas.microsoft.com/office/powerpoint/2012/main">
        <p15:guide id="1" orient="horz" pos="672">
          <p15:clr>
            <a:srgbClr val="FBAE40"/>
          </p15:clr>
        </p15:guide>
        <p15:guide id="4" orient="horz" pos="4272" userDrawn="1">
          <p15:clr>
            <a:srgbClr val="FBAE40"/>
          </p15:clr>
        </p15:guide>
        <p15:guide id="5" orient="horz" pos="4224"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Left Icon">
    <p:spTree>
      <p:nvGrpSpPr>
        <p:cNvPr id="1" name=""/>
        <p:cNvGrpSpPr/>
        <p:nvPr/>
      </p:nvGrpSpPr>
      <p:grpSpPr>
        <a:xfrm>
          <a:off x="0" y="0"/>
          <a:ext cx="0" cy="0"/>
          <a:chOff x="0" y="0"/>
          <a:chExt cx="0" cy="0"/>
        </a:xfrm>
      </p:grpSpPr>
      <p:sp>
        <p:nvSpPr>
          <p:cNvPr id="8" name="Rounded Rectangle 7"/>
          <p:cNvSpPr/>
          <p:nvPr/>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78058" y="6142182"/>
            <a:ext cx="634484" cy="634484"/>
          </a:xfrm>
          <a:prstGeom prst="ellipse">
            <a:avLst/>
          </a:prstGeom>
          <a:solidFill>
            <a:srgbClr val="B73B5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
        <p:nvSpPr>
          <p:cNvPr id="5" name="Rounded Rectangle 7">
            <a:extLst>
              <a:ext uri="{FF2B5EF4-FFF2-40B4-BE49-F238E27FC236}">
                <a16:creationId xmlns:a16="http://schemas.microsoft.com/office/drawing/2014/main" id="{B8BB43C8-6654-4E6A-BC6C-C04EF143AB9D}"/>
              </a:ext>
            </a:extLst>
          </p:cNvPr>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DC81A0A3-ADC7-4AB2-B803-B746610D4967}"/>
              </a:ext>
            </a:extLst>
          </p:cNvPr>
          <p:cNvSpPr/>
          <p:nvPr userDrawn="1"/>
        </p:nvSpPr>
        <p:spPr>
          <a:xfrm>
            <a:off x="178058" y="6142182"/>
            <a:ext cx="634484" cy="634484"/>
          </a:xfrm>
          <a:prstGeom prst="ellipse">
            <a:avLst/>
          </a:prstGeom>
          <a:solidFill>
            <a:srgbClr val="B73B5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D33A11D-43AE-452C-B635-510D3138F4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383292963"/>
      </p:ext>
    </p:extLst>
  </p:cSld>
  <p:clrMapOvr>
    <a:masterClrMapping/>
  </p:clrMapOvr>
  <p:extLst>
    <p:ext uri="{DCECCB84-F9BA-43D5-87BE-67443E8EF086}">
      <p15:sldGuideLst xmlns:p15="http://schemas.microsoft.com/office/powerpoint/2012/main">
        <p15:guide id="1" orient="horz" pos="672">
          <p15:clr>
            <a:srgbClr val="FBAE40"/>
          </p15:clr>
        </p15:guide>
        <p15:guide id="6" pos="144" userDrawn="1">
          <p15:clr>
            <a:srgbClr val="FBAE40"/>
          </p15:clr>
        </p15:guide>
        <p15:guide id="7" orient="horz" pos="4224" userDrawn="1">
          <p15:clr>
            <a:srgbClr val="FBAE40"/>
          </p15:clr>
        </p15:guide>
        <p15:guide id="8" pos="120" userDrawn="1">
          <p15:clr>
            <a:srgbClr val="FBAE40"/>
          </p15:clr>
        </p15:guide>
        <p15:guide id="9" orient="horz" pos="427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Acknowledgements">
    <p:spTree>
      <p:nvGrpSpPr>
        <p:cNvPr id="1" name=""/>
        <p:cNvGrpSpPr/>
        <p:nvPr/>
      </p:nvGrpSpPr>
      <p:grpSpPr>
        <a:xfrm>
          <a:off x="0" y="0"/>
          <a:ext cx="0" cy="0"/>
          <a:chOff x="0" y="0"/>
          <a:chExt cx="0" cy="0"/>
        </a:xfrm>
      </p:grpSpPr>
      <p:sp>
        <p:nvSpPr>
          <p:cNvPr id="8" name="Rectangle 7"/>
          <p:cNvSpPr/>
          <p:nvPr/>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p:nvSpPr>
        <p:spPr>
          <a:xfrm>
            <a:off x="-166047" y="802756"/>
            <a:ext cx="12524095" cy="203966"/>
          </a:xfrm>
          <a:prstGeom prst="round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B0502020202020204" pitchFamily="34" charset="0"/>
              </a:rPr>
              <a:t>ACKNOWLEDGEMENTS</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92880" y="1887855"/>
            <a:ext cx="4206240" cy="4206240"/>
          </a:xfrm>
          <a:prstGeom prst="rect">
            <a:avLst/>
          </a:prstGeom>
        </p:spPr>
      </p:pic>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51534" y="534958"/>
            <a:ext cx="1468966" cy="228600"/>
          </a:xfrm>
          <a:prstGeom prst="rect">
            <a:avLst/>
          </a:prstGeom>
        </p:spPr>
      </p:pic>
      <p:sp>
        <p:nvSpPr>
          <p:cNvPr id="11" name="Rectangle 10"/>
          <p:cNvSpPr/>
          <p:nvPr/>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9E31BB7-2AF3-47B5-BEAA-247F6D17E2D2}"/>
              </a:ext>
            </a:extLst>
          </p:cNvPr>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2" name="Rounded Rectangle 6">
            <a:extLst>
              <a:ext uri="{FF2B5EF4-FFF2-40B4-BE49-F238E27FC236}">
                <a16:creationId xmlns:a16="http://schemas.microsoft.com/office/drawing/2014/main" id="{1ABB92D0-00E3-43C9-AB0F-82C7E066F23B}"/>
              </a:ext>
            </a:extLst>
          </p:cNvPr>
          <p:cNvSpPr/>
          <p:nvPr userDrawn="1"/>
        </p:nvSpPr>
        <p:spPr>
          <a:xfrm>
            <a:off x="-166047" y="802756"/>
            <a:ext cx="12524095" cy="203966"/>
          </a:xfrm>
          <a:prstGeom prst="round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14" name="Title 3">
            <a:extLst>
              <a:ext uri="{FF2B5EF4-FFF2-40B4-BE49-F238E27FC236}">
                <a16:creationId xmlns:a16="http://schemas.microsoft.com/office/drawing/2014/main" id="{D63C7EED-31FF-4E50-BDAB-69B2162655A1}"/>
              </a:ext>
            </a:extLst>
          </p:cNvPr>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B0502020202020204" pitchFamily="34" charset="0"/>
              </a:rPr>
              <a:t>ACKNOWLEDGEMENTS</a:t>
            </a:r>
          </a:p>
        </p:txBody>
      </p:sp>
      <p:pic>
        <p:nvPicPr>
          <p:cNvPr id="15" name="Picture 14">
            <a:extLst>
              <a:ext uri="{FF2B5EF4-FFF2-40B4-BE49-F238E27FC236}">
                <a16:creationId xmlns:a16="http://schemas.microsoft.com/office/drawing/2014/main" id="{EC41AFC8-FA93-4AE4-AEED-889D7BAE2B0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880" y="1887855"/>
            <a:ext cx="4206240" cy="4206240"/>
          </a:xfrm>
          <a:prstGeom prst="rect">
            <a:avLst/>
          </a:prstGeom>
        </p:spPr>
      </p:pic>
      <p:pic>
        <p:nvPicPr>
          <p:cNvPr id="16" name="Picture 15">
            <a:extLst>
              <a:ext uri="{FF2B5EF4-FFF2-40B4-BE49-F238E27FC236}">
                <a16:creationId xmlns:a16="http://schemas.microsoft.com/office/drawing/2014/main" id="{E7A7464C-08DC-4960-A6EB-6C59DD7D33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51534" y="534958"/>
            <a:ext cx="1468966" cy="228600"/>
          </a:xfrm>
          <a:prstGeom prst="rect">
            <a:avLst/>
          </a:prstGeom>
        </p:spPr>
      </p:pic>
      <p:sp>
        <p:nvSpPr>
          <p:cNvPr id="17" name="Rectangle 16">
            <a:extLst>
              <a:ext uri="{FF2B5EF4-FFF2-40B4-BE49-F238E27FC236}">
                <a16:creationId xmlns:a16="http://schemas.microsoft.com/office/drawing/2014/main" id="{6C09552D-C24A-4E51-99E5-522BB5E5F6BE}"/>
              </a:ext>
            </a:extLst>
          </p:cNvPr>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4526642"/>
      </p:ext>
    </p:extLst>
  </p:cSld>
  <p:clrMapOvr>
    <a:masterClrMapping/>
  </p:clrMapOvr>
  <p:extLst>
    <p:ext uri="{DCECCB84-F9BA-43D5-87BE-67443E8EF086}">
      <p15:sldGuideLst xmlns:p15="http://schemas.microsoft.com/office/powerpoint/2012/main">
        <p15:guide id="3" orient="horz" pos="744" userDrawn="1">
          <p15:clr>
            <a:srgbClr val="FBAE40"/>
          </p15:clr>
        </p15:guide>
        <p15:guide id="4" orient="horz" pos="3816"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Right Large Bar">
    <p:spTree>
      <p:nvGrpSpPr>
        <p:cNvPr id="1" name=""/>
        <p:cNvGrpSpPr/>
        <p:nvPr/>
      </p:nvGrpSpPr>
      <p:grpSpPr>
        <a:xfrm>
          <a:off x="0" y="0"/>
          <a:ext cx="0" cy="0"/>
          <a:chOff x="0" y="0"/>
          <a:chExt cx="0" cy="0"/>
        </a:xfrm>
      </p:grpSpPr>
      <p:sp>
        <p:nvSpPr>
          <p:cNvPr id="3" name="Rectangle 2"/>
          <p:cNvSpPr/>
          <p:nvPr/>
        </p:nvSpPr>
        <p:spPr>
          <a:xfrm>
            <a:off x="7620000" y="-131929"/>
            <a:ext cx="4652682"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78184" y="6082284"/>
            <a:ext cx="585216" cy="585216"/>
          </a:xfrm>
          <a:prstGeom prst="rect">
            <a:avLst/>
          </a:prstGeom>
        </p:spPr>
      </p:pic>
      <p:sp>
        <p:nvSpPr>
          <p:cNvPr id="4" name="Rectangle 3">
            <a:extLst>
              <a:ext uri="{FF2B5EF4-FFF2-40B4-BE49-F238E27FC236}">
                <a16:creationId xmlns:a16="http://schemas.microsoft.com/office/drawing/2014/main" id="{A67F66B0-9D32-40BB-B968-3D066107D778}"/>
              </a:ext>
            </a:extLst>
          </p:cNvPr>
          <p:cNvSpPr/>
          <p:nvPr userDrawn="1"/>
        </p:nvSpPr>
        <p:spPr>
          <a:xfrm>
            <a:off x="7620000" y="-131929"/>
            <a:ext cx="4652682"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6AC3F85-C306-43B7-9CFE-2D27E6B079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3904907511"/>
      </p:ext>
    </p:extLst>
  </p:cSld>
  <p:clrMapOvr>
    <a:masterClrMapping/>
  </p:clrMapOvr>
  <p:extLst>
    <p:ext uri="{DCECCB84-F9BA-43D5-87BE-67443E8EF086}">
      <p15:sldGuideLst xmlns:p15="http://schemas.microsoft.com/office/powerpoint/2012/main">
        <p15:guide id="4" orient="horz" pos="4200" userDrawn="1">
          <p15:clr>
            <a:srgbClr val="FBAE40"/>
          </p15:clr>
        </p15:guide>
        <p15:guide id="5" pos="7536" userDrawn="1">
          <p15:clr>
            <a:srgbClr val="FBAE40"/>
          </p15:clr>
        </p15:guide>
        <p15:guide id="6" pos="480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Right Small Bar">
    <p:spTree>
      <p:nvGrpSpPr>
        <p:cNvPr id="1" name=""/>
        <p:cNvGrpSpPr/>
        <p:nvPr/>
      </p:nvGrpSpPr>
      <p:grpSpPr>
        <a:xfrm>
          <a:off x="0" y="0"/>
          <a:ext cx="0" cy="0"/>
          <a:chOff x="0" y="0"/>
          <a:chExt cx="0" cy="0"/>
        </a:xfrm>
      </p:grpSpPr>
      <p:sp>
        <p:nvSpPr>
          <p:cNvPr id="3" name="Rectangle 2"/>
          <p:cNvSpPr/>
          <p:nvPr/>
        </p:nvSpPr>
        <p:spPr>
          <a:xfrm>
            <a:off x="11044517" y="-131929"/>
            <a:ext cx="1228163"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78184" y="6082284"/>
            <a:ext cx="585216" cy="585216"/>
          </a:xfrm>
          <a:prstGeom prst="rect">
            <a:avLst/>
          </a:prstGeom>
        </p:spPr>
      </p:pic>
      <p:sp>
        <p:nvSpPr>
          <p:cNvPr id="4" name="Rectangle 3">
            <a:extLst>
              <a:ext uri="{FF2B5EF4-FFF2-40B4-BE49-F238E27FC236}">
                <a16:creationId xmlns:a16="http://schemas.microsoft.com/office/drawing/2014/main" id="{D750F48F-7F6A-495C-8529-E19BEE27781F}"/>
              </a:ext>
            </a:extLst>
          </p:cNvPr>
          <p:cNvSpPr/>
          <p:nvPr userDrawn="1"/>
        </p:nvSpPr>
        <p:spPr>
          <a:xfrm>
            <a:off x="11044517" y="-131929"/>
            <a:ext cx="1228163"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32834A1-DEA9-4F78-AD8B-AC97D8B313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007744866"/>
      </p:ext>
    </p:extLst>
  </p:cSld>
  <p:clrMapOvr>
    <a:masterClrMapping/>
  </p:clrMapOvr>
  <p:extLst>
    <p:ext uri="{DCECCB84-F9BA-43D5-87BE-67443E8EF086}">
      <p15:sldGuideLst xmlns:p15="http://schemas.microsoft.com/office/powerpoint/2012/main">
        <p15:guide id="4" orient="horz" pos="4200" userDrawn="1">
          <p15:clr>
            <a:srgbClr val="FBAE40"/>
          </p15:clr>
        </p15:guide>
        <p15:guide id="5" pos="7536" userDrawn="1">
          <p15:clr>
            <a:srgbClr val="FBAE40"/>
          </p15:clr>
        </p15:guide>
        <p15:guide id="6" pos="696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op &amp; Bottom Thin Bars">
    <p:spTree>
      <p:nvGrpSpPr>
        <p:cNvPr id="1" name=""/>
        <p:cNvGrpSpPr/>
        <p:nvPr/>
      </p:nvGrpSpPr>
      <p:grpSpPr>
        <a:xfrm>
          <a:off x="0" y="0"/>
          <a:ext cx="0" cy="0"/>
          <a:chOff x="0" y="0"/>
          <a:chExt cx="0" cy="0"/>
        </a:xfrm>
      </p:grpSpPr>
      <p:sp>
        <p:nvSpPr>
          <p:cNvPr id="7" name="Rectangle 6"/>
          <p:cNvSpPr/>
          <p:nvPr/>
        </p:nvSpPr>
        <p:spPr>
          <a:xfrm>
            <a:off x="0" y="6705600"/>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248305"/>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51318A3-8860-4688-933A-C58195F8065D}"/>
              </a:ext>
            </a:extLst>
          </p:cNvPr>
          <p:cNvSpPr/>
          <p:nvPr userDrawn="1"/>
        </p:nvSpPr>
        <p:spPr>
          <a:xfrm>
            <a:off x="0" y="6705600"/>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D605BBB-343F-40DE-A521-561A5CBF44F8}"/>
              </a:ext>
            </a:extLst>
          </p:cNvPr>
          <p:cNvSpPr/>
          <p:nvPr userDrawn="1"/>
        </p:nvSpPr>
        <p:spPr>
          <a:xfrm>
            <a:off x="0" y="-248305"/>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3988618"/>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text, sign, outdoor, turn&#10;&#10;Description automatically generated">
            <a:extLst>
              <a:ext uri="{FF2B5EF4-FFF2-40B4-BE49-F238E27FC236}">
                <a16:creationId xmlns:a16="http://schemas.microsoft.com/office/drawing/2014/main" id="{2F7A2931-C3BD-42CC-B324-143F509A9E6C}"/>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sign, outdoor, turn&#10;&#10;Description automatically generated">
            <a:extLst>
              <a:ext uri="{FF2B5EF4-FFF2-40B4-BE49-F238E27FC236}">
                <a16:creationId xmlns:a16="http://schemas.microsoft.com/office/drawing/2014/main" id="{0DAE08F9-A78E-439B-AE0A-76C8F88F5678}"/>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text, sign, outdoor, turn&#10;&#10;Description automatically generated">
            <a:extLst>
              <a:ext uri="{FF2B5EF4-FFF2-40B4-BE49-F238E27FC236}">
                <a16:creationId xmlns:a16="http://schemas.microsoft.com/office/drawing/2014/main" id="{0FF99CE7-2663-4CE1-B8EF-938DF8DFB34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023327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312" userDrawn="1">
          <p15:clr>
            <a:srgbClr val="F26B43"/>
          </p15:clr>
        </p15:guide>
        <p15:guide id="7" orient="horz" pos="480" userDrawn="1">
          <p15:clr>
            <a:srgbClr val="F26B43"/>
          </p15:clr>
        </p15:guide>
        <p15:guide id="8" orient="horz" pos="216" userDrawn="1">
          <p15:clr>
            <a:srgbClr val="F26B43"/>
          </p15:clr>
        </p15:guide>
        <p15:guide id="9" pos="7320" userDrawn="1">
          <p15:clr>
            <a:srgbClr val="F26B43"/>
          </p15:clr>
        </p15:guide>
        <p15:guide id="10" pos="758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83" r:id="rId3"/>
    <p:sldLayoutId id="2147483784" r:id="rId4"/>
    <p:sldLayoutId id="2147483785" r:id="rId5"/>
    <p:sldLayoutId id="2147483769" r:id="rId6"/>
    <p:sldLayoutId id="2147483771" r:id="rId7"/>
    <p:sldLayoutId id="2147483786" r:id="rId8"/>
    <p:sldLayoutId id="2147483728" r:id="rId9"/>
    <p:sldLayoutId id="2147483787"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023327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312" userDrawn="1">
          <p15:clr>
            <a:srgbClr val="F26B43"/>
          </p15:clr>
        </p15:guide>
        <p15:guide id="7" orient="horz" pos="480" userDrawn="1">
          <p15:clr>
            <a:srgbClr val="F26B43"/>
          </p15:clr>
        </p15:guide>
        <p15:guide id="8" orient="horz" pos="216" userDrawn="1">
          <p15:clr>
            <a:srgbClr val="F26B43"/>
          </p15:clr>
        </p15:guide>
        <p15:guide id="9" pos="7320" userDrawn="1">
          <p15:clr>
            <a:srgbClr val="F26B43"/>
          </p15:clr>
        </p15:guide>
        <p15:guide id="10"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sv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microsoft.com/office/2007/relationships/hdphoto" Target="../media/hdphoto2.wdp"/><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4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BA3A50"/>
                </a:solidFill>
                <a:latin typeface="Century Gothic"/>
              </a:rPr>
              <a:t>Georgia </a:t>
            </a:r>
            <a:r>
              <a:rPr lang="en-US" sz="3200" b="0" spc="0" baseline="0" dirty="0">
                <a:solidFill>
                  <a:srgbClr val="BA3A50"/>
                </a:solidFill>
                <a:latin typeface="Century Gothic"/>
              </a:rPr>
              <a:t>Disasters</a:t>
            </a:r>
            <a:r>
              <a:rPr lang="en-US" sz="3200" b="0" spc="0" dirty="0">
                <a:solidFill>
                  <a:srgbClr val="BA3A50"/>
                </a:solidFill>
                <a:latin typeface="Century Gothic"/>
              </a:rPr>
              <a:t> II</a:t>
            </a:r>
            <a:endParaRPr lang="en-US" sz="3200" b="0" spc="0" baseline="0" dirty="0">
              <a:solidFill>
                <a:srgbClr val="BA3A50"/>
              </a:solidFill>
              <a:latin typeface="Century Gothic"/>
            </a:endParaRP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Evaluating the Impacts of Hurricane Irma on Georgia Heirs’ Property Owners Using NASA Earth Observations</a:t>
            </a:r>
            <a:endParaRPr lang="en-US"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lIns="91440" tIns="45720" rIns="91440" bIns="45720" anchor="t">
            <a:spAutoFit/>
          </a:bodyPr>
          <a:lstStyle/>
          <a:p>
            <a:r>
              <a:rPr lang="en-US" sz="2000" dirty="0">
                <a:solidFill>
                  <a:schemeClr val="tx1">
                    <a:lumMod val="75000"/>
                    <a:lumOff val="25000"/>
                  </a:schemeClr>
                </a:solidFill>
                <a:latin typeface="Century Gothic"/>
                <a:sym typeface="Wingdings" panose="05000000000000000000" pitchFamily="2" charset="2"/>
              </a:rPr>
              <a:t>Shakirah</a:t>
            </a:r>
            <a:r>
              <a:rPr lang="en-US" sz="2000" dirty="0">
                <a:solidFill>
                  <a:schemeClr val="tx1">
                    <a:lumMod val="75000"/>
                    <a:lumOff val="25000"/>
                  </a:schemeClr>
                </a:solidFill>
                <a:latin typeface="Century Gothic"/>
              </a:rPr>
              <a:t> Rogers</a:t>
            </a:r>
            <a:r>
              <a:rPr lang="en-US" sz="2000" dirty="0">
                <a:solidFill>
                  <a:srgbClr val="BA3A50"/>
                </a:solidFill>
                <a:latin typeface="Century Gothic"/>
              </a:rPr>
              <a:t> </a:t>
            </a:r>
            <a:r>
              <a:rPr lang="en-US" sz="2000" dirty="0">
                <a:solidFill>
                  <a:srgbClr val="BA3A50"/>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Nathan Tesfayi </a:t>
            </a:r>
            <a:r>
              <a:rPr lang="en-US" sz="2000" dirty="0">
                <a:solidFill>
                  <a:srgbClr val="BA3A50"/>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Clarence Jackson </a:t>
            </a:r>
            <a:r>
              <a:rPr lang="en-US" sz="2000" dirty="0">
                <a:solidFill>
                  <a:srgbClr val="BA3A50"/>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Matthew Murray</a:t>
            </a:r>
            <a:endParaRPr lang="en-US" sz="2000" dirty="0">
              <a:solidFill>
                <a:schemeClr val="tx1">
                  <a:lumMod val="75000"/>
                  <a:lumOff val="25000"/>
                </a:schemeClr>
              </a:solidFill>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2000" b="1" dirty="0">
                <a:solidFill>
                  <a:schemeClr val="bg1"/>
                </a:solidFill>
                <a:latin typeface="Century Gothic"/>
              </a:rPr>
              <a:t>Georgia – Athens | Spring 2023 </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46933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D7C8771-A6C5-74A3-9683-BDDC12023B52}"/>
              </a:ext>
            </a:extLst>
          </p:cNvPr>
          <p:cNvGrpSpPr/>
          <p:nvPr/>
        </p:nvGrpSpPr>
        <p:grpSpPr>
          <a:xfrm>
            <a:off x="868019" y="12084175"/>
            <a:ext cx="13606606" cy="6221895"/>
            <a:chOff x="868019" y="12084176"/>
            <a:chExt cx="13735098" cy="6590411"/>
          </a:xfrm>
        </p:grpSpPr>
        <p:sp>
          <p:nvSpPr>
            <p:cNvPr id="6" name="TextBox 2">
              <a:extLst>
                <a:ext uri="{FF2B5EF4-FFF2-40B4-BE49-F238E27FC236}">
                  <a16:creationId xmlns:a16="http://schemas.microsoft.com/office/drawing/2014/main" id="{6295BB31-F597-E6A8-294E-1F0318AC39F8}"/>
                </a:ext>
              </a:extLst>
            </p:cNvPr>
            <p:cNvSpPr txBox="1"/>
            <p:nvPr/>
          </p:nvSpPr>
          <p:spPr>
            <a:xfrm>
              <a:off x="868019" y="12084176"/>
              <a:ext cx="11407715" cy="81501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b="1" dirty="0">
                  <a:solidFill>
                    <a:srgbClr val="B8394F"/>
                  </a:solidFill>
                  <a:latin typeface="Century Gothic" panose="020B0502020202020204" pitchFamily="34" charset="0"/>
                </a:rPr>
                <a:t>Methodology</a:t>
              </a:r>
            </a:p>
          </p:txBody>
        </p:sp>
        <p:sp>
          <p:nvSpPr>
            <p:cNvPr id="10" name="Rectangle: Rounded Corners 9">
              <a:extLst>
                <a:ext uri="{FF2B5EF4-FFF2-40B4-BE49-F238E27FC236}">
                  <a16:creationId xmlns:a16="http://schemas.microsoft.com/office/drawing/2014/main" id="{9E26F95E-7E83-3F22-4FCB-A389DE2BD5D7}"/>
                </a:ext>
              </a:extLst>
            </p:cNvPr>
            <p:cNvSpPr/>
            <p:nvPr/>
          </p:nvSpPr>
          <p:spPr>
            <a:xfrm>
              <a:off x="932567" y="12914362"/>
              <a:ext cx="1933548" cy="171871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latin typeface="Century Gothic" panose="020B0502020202020204" pitchFamily="34" charset="0"/>
              </a:endParaRPr>
            </a:p>
          </p:txBody>
        </p:sp>
        <p:sp>
          <p:nvSpPr>
            <p:cNvPr id="12" name="TextBox 24">
              <a:extLst>
                <a:ext uri="{FF2B5EF4-FFF2-40B4-BE49-F238E27FC236}">
                  <a16:creationId xmlns:a16="http://schemas.microsoft.com/office/drawing/2014/main" id="{06EF3EA0-6335-393A-BB67-BEDAEB3F9562}"/>
                </a:ext>
              </a:extLst>
            </p:cNvPr>
            <p:cNvSpPr txBox="1"/>
            <p:nvPr/>
          </p:nvSpPr>
          <p:spPr>
            <a:xfrm>
              <a:off x="1103160" y="13500712"/>
              <a:ext cx="1892839" cy="68461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entury Gothic" panose="020B0502020202020204" pitchFamily="34" charset="0"/>
                </a:rPr>
                <a:t>GEE Python 	API</a:t>
              </a:r>
            </a:p>
          </p:txBody>
        </p:sp>
        <p:sp>
          <p:nvSpPr>
            <p:cNvPr id="15" name="Rectangle: Rounded Corners 14">
              <a:extLst>
                <a:ext uri="{FF2B5EF4-FFF2-40B4-BE49-F238E27FC236}">
                  <a16:creationId xmlns:a16="http://schemas.microsoft.com/office/drawing/2014/main" id="{8A9F5AD6-25B3-635E-F129-1576DAD0F4E6}"/>
                </a:ext>
              </a:extLst>
            </p:cNvPr>
            <p:cNvSpPr/>
            <p:nvPr/>
          </p:nvSpPr>
          <p:spPr>
            <a:xfrm>
              <a:off x="1042639" y="16417432"/>
              <a:ext cx="1940080" cy="171871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ArcGIS Pro</a:t>
              </a:r>
            </a:p>
          </p:txBody>
        </p:sp>
        <p:sp>
          <p:nvSpPr>
            <p:cNvPr id="17" name="Rectangle 16">
              <a:extLst>
                <a:ext uri="{FF2B5EF4-FFF2-40B4-BE49-F238E27FC236}">
                  <a16:creationId xmlns:a16="http://schemas.microsoft.com/office/drawing/2014/main" id="{76C32C51-F0AD-15BD-EDB3-4161B1499820}"/>
                </a:ext>
              </a:extLst>
            </p:cNvPr>
            <p:cNvSpPr/>
            <p:nvPr/>
          </p:nvSpPr>
          <p:spPr>
            <a:xfrm>
              <a:off x="3768785" y="12955336"/>
              <a:ext cx="1280541" cy="847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Landsat 7 ETM</a:t>
              </a:r>
            </a:p>
          </p:txBody>
        </p:sp>
        <p:sp>
          <p:nvSpPr>
            <p:cNvPr id="19" name="Rectangle 18">
              <a:extLst>
                <a:ext uri="{FF2B5EF4-FFF2-40B4-BE49-F238E27FC236}">
                  <a16:creationId xmlns:a16="http://schemas.microsoft.com/office/drawing/2014/main" id="{47DF5CEB-F31D-D1D7-07BD-E77D715A9F38}"/>
                </a:ext>
              </a:extLst>
            </p:cNvPr>
            <p:cNvSpPr/>
            <p:nvPr/>
          </p:nvSpPr>
          <p:spPr>
            <a:xfrm>
              <a:off x="3739241" y="14480905"/>
              <a:ext cx="1280541" cy="847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Landsat 8 OLI</a:t>
              </a:r>
            </a:p>
          </p:txBody>
        </p:sp>
        <p:sp>
          <p:nvSpPr>
            <p:cNvPr id="28" name="Rectangle 27">
              <a:extLst>
                <a:ext uri="{FF2B5EF4-FFF2-40B4-BE49-F238E27FC236}">
                  <a16:creationId xmlns:a16="http://schemas.microsoft.com/office/drawing/2014/main" id="{10DE00B1-2F19-F867-BA58-58E8D7000F09}"/>
                </a:ext>
              </a:extLst>
            </p:cNvPr>
            <p:cNvSpPr/>
            <p:nvPr/>
          </p:nvSpPr>
          <p:spPr>
            <a:xfrm>
              <a:off x="3760295" y="16050733"/>
              <a:ext cx="1280541" cy="847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Sentinel-2 MSI</a:t>
              </a:r>
            </a:p>
          </p:txBody>
        </p:sp>
        <p:sp>
          <p:nvSpPr>
            <p:cNvPr id="29" name="Rectangle 28">
              <a:extLst>
                <a:ext uri="{FF2B5EF4-FFF2-40B4-BE49-F238E27FC236}">
                  <a16:creationId xmlns:a16="http://schemas.microsoft.com/office/drawing/2014/main" id="{D1C4909F-764C-7C2B-090F-37BA22FB5013}"/>
                </a:ext>
              </a:extLst>
            </p:cNvPr>
            <p:cNvSpPr/>
            <p:nvPr/>
          </p:nvSpPr>
          <p:spPr>
            <a:xfrm>
              <a:off x="3758275" y="17121721"/>
              <a:ext cx="1280541" cy="847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Sentinel-1 C-SAR</a:t>
              </a:r>
            </a:p>
          </p:txBody>
        </p:sp>
        <p:sp>
          <p:nvSpPr>
            <p:cNvPr id="30" name="Rectangle 29">
              <a:extLst>
                <a:ext uri="{FF2B5EF4-FFF2-40B4-BE49-F238E27FC236}">
                  <a16:creationId xmlns:a16="http://schemas.microsoft.com/office/drawing/2014/main" id="{7786F513-C1FE-13A9-691B-1DACE1AA358D}"/>
                </a:ext>
              </a:extLst>
            </p:cNvPr>
            <p:cNvSpPr/>
            <p:nvPr/>
          </p:nvSpPr>
          <p:spPr>
            <a:xfrm>
              <a:off x="6043823" y="13968592"/>
              <a:ext cx="1720664" cy="124789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mNDWI</a:t>
              </a:r>
            </a:p>
            <a:p>
              <a:pPr algn="ctr"/>
              <a:r>
                <a:rPr lang="en-US" dirty="0">
                  <a:latin typeface="Century Gothic" panose="020B0502020202020204" pitchFamily="34" charset="0"/>
                </a:rPr>
                <a:t>NDWI</a:t>
              </a:r>
            </a:p>
          </p:txBody>
        </p:sp>
        <p:sp>
          <p:nvSpPr>
            <p:cNvPr id="31" name="Rectangle 30">
              <a:extLst>
                <a:ext uri="{FF2B5EF4-FFF2-40B4-BE49-F238E27FC236}">
                  <a16:creationId xmlns:a16="http://schemas.microsoft.com/office/drawing/2014/main" id="{DAE6E9D8-00E9-F907-AC7E-CF8498DC5C5A}"/>
                </a:ext>
              </a:extLst>
            </p:cNvPr>
            <p:cNvSpPr/>
            <p:nvPr/>
          </p:nvSpPr>
          <p:spPr>
            <a:xfrm>
              <a:off x="8843497" y="13351923"/>
              <a:ext cx="1575415" cy="1714891"/>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Permanent Water and Edge Otsu Method</a:t>
              </a:r>
            </a:p>
          </p:txBody>
        </p:sp>
        <p:sp>
          <p:nvSpPr>
            <p:cNvPr id="32" name="Rectangle: Rounded Corners 31">
              <a:extLst>
                <a:ext uri="{FF2B5EF4-FFF2-40B4-BE49-F238E27FC236}">
                  <a16:creationId xmlns:a16="http://schemas.microsoft.com/office/drawing/2014/main" id="{17378112-6602-3FE3-709B-75D1BDCC96E9}"/>
                </a:ext>
              </a:extLst>
            </p:cNvPr>
            <p:cNvSpPr/>
            <p:nvPr/>
          </p:nvSpPr>
          <p:spPr>
            <a:xfrm>
              <a:off x="8942974" y="16370688"/>
              <a:ext cx="1885207" cy="1247893"/>
            </a:xfrm>
            <a:prstGeom prst="roundRect">
              <a:avLst/>
            </a:prstGeom>
            <a:solidFill>
              <a:srgbClr val="DC54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Flood Extent Maps</a:t>
              </a:r>
            </a:p>
          </p:txBody>
        </p:sp>
        <p:sp>
          <p:nvSpPr>
            <p:cNvPr id="33" name="Rectangle 32">
              <a:extLst>
                <a:ext uri="{FF2B5EF4-FFF2-40B4-BE49-F238E27FC236}">
                  <a16:creationId xmlns:a16="http://schemas.microsoft.com/office/drawing/2014/main" id="{99B4C1B7-6D79-8E6D-DE5F-87F4D3F2B592}"/>
                </a:ext>
              </a:extLst>
            </p:cNvPr>
            <p:cNvSpPr/>
            <p:nvPr/>
          </p:nvSpPr>
          <p:spPr>
            <a:xfrm>
              <a:off x="6082871" y="16017034"/>
              <a:ext cx="1720664" cy="96658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Backscatter</a:t>
              </a:r>
            </a:p>
          </p:txBody>
        </p:sp>
        <p:sp>
          <p:nvSpPr>
            <p:cNvPr id="34" name="Flowchart: Document 33">
              <a:extLst>
                <a:ext uri="{FF2B5EF4-FFF2-40B4-BE49-F238E27FC236}">
                  <a16:creationId xmlns:a16="http://schemas.microsoft.com/office/drawing/2014/main" id="{AE12CCC3-3AFA-8B36-39BC-21221BC59346}"/>
                </a:ext>
              </a:extLst>
            </p:cNvPr>
            <p:cNvSpPr/>
            <p:nvPr/>
          </p:nvSpPr>
          <p:spPr>
            <a:xfrm>
              <a:off x="11518173" y="14551331"/>
              <a:ext cx="1337465" cy="1066656"/>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ACS</a:t>
              </a:r>
            </a:p>
          </p:txBody>
        </p:sp>
        <p:sp>
          <p:nvSpPr>
            <p:cNvPr id="35" name="Flowchart: Document 34">
              <a:extLst>
                <a:ext uri="{FF2B5EF4-FFF2-40B4-BE49-F238E27FC236}">
                  <a16:creationId xmlns:a16="http://schemas.microsoft.com/office/drawing/2014/main" id="{FB85A653-9D1E-9C43-39C5-F8EC6EE8498D}"/>
                </a:ext>
              </a:extLst>
            </p:cNvPr>
            <p:cNvSpPr/>
            <p:nvPr/>
          </p:nvSpPr>
          <p:spPr>
            <a:xfrm>
              <a:off x="13265652" y="14551330"/>
              <a:ext cx="1337465" cy="1030967"/>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600" dirty="0">
                  <a:latin typeface="Century Gothic" panose="020B0502020202020204" pitchFamily="34" charset="0"/>
                </a:rPr>
                <a:t>  </a:t>
              </a:r>
              <a:br>
                <a:rPr lang="en-US" dirty="0">
                  <a:latin typeface="Century Gothic" panose="020B0502020202020204" pitchFamily="34" charset="0"/>
                </a:rPr>
              </a:br>
              <a:r>
                <a:rPr lang="en-US" dirty="0">
                  <a:latin typeface="Century Gothic" panose="020B0502020202020204" pitchFamily="34" charset="0"/>
                </a:rPr>
                <a:t>Potential Heirs’ Parcels</a:t>
              </a:r>
            </a:p>
          </p:txBody>
        </p:sp>
        <p:sp>
          <p:nvSpPr>
            <p:cNvPr id="36" name="Flowchart: Document 35">
              <a:extLst>
                <a:ext uri="{FF2B5EF4-FFF2-40B4-BE49-F238E27FC236}">
                  <a16:creationId xmlns:a16="http://schemas.microsoft.com/office/drawing/2014/main" id="{E2B7A83F-8558-6AA3-FA52-E402F05A20B0}"/>
                </a:ext>
              </a:extLst>
            </p:cNvPr>
            <p:cNvSpPr/>
            <p:nvPr/>
          </p:nvSpPr>
          <p:spPr>
            <a:xfrm>
              <a:off x="12124135" y="16210841"/>
              <a:ext cx="1337465" cy="1026039"/>
            </a:xfrm>
            <a:prstGeom prst="flowChartDocument">
              <a:avLst/>
            </a:prstGeom>
            <a:solidFill>
              <a:srgbClr val="DC54CF"/>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Overlay</a:t>
              </a:r>
            </a:p>
          </p:txBody>
        </p:sp>
        <p:sp>
          <p:nvSpPr>
            <p:cNvPr id="37" name="Flowchart: Terminator 36">
              <a:extLst>
                <a:ext uri="{FF2B5EF4-FFF2-40B4-BE49-F238E27FC236}">
                  <a16:creationId xmlns:a16="http://schemas.microsoft.com/office/drawing/2014/main" id="{7C83BA4A-242C-1424-C9AA-7CF432A499B8}"/>
                </a:ext>
              </a:extLst>
            </p:cNvPr>
            <p:cNvSpPr/>
            <p:nvPr/>
          </p:nvSpPr>
          <p:spPr>
            <a:xfrm>
              <a:off x="11587819" y="17734901"/>
              <a:ext cx="2232440" cy="939686"/>
            </a:xfrm>
            <a:prstGeom prst="flowChartTerminator">
              <a:avLst/>
            </a:prstGeom>
            <a:solidFill>
              <a:srgbClr val="DC54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Heirs’ Property Impact Maps and Tables</a:t>
              </a:r>
            </a:p>
          </p:txBody>
        </p:sp>
        <p:cxnSp>
          <p:nvCxnSpPr>
            <p:cNvPr id="38" name="Connector: Elbow 37">
              <a:extLst>
                <a:ext uri="{FF2B5EF4-FFF2-40B4-BE49-F238E27FC236}">
                  <a16:creationId xmlns:a16="http://schemas.microsoft.com/office/drawing/2014/main" id="{A4760298-002D-1F38-3B59-A45571E1DE3A}"/>
                </a:ext>
              </a:extLst>
            </p:cNvPr>
            <p:cNvCxnSpPr>
              <a:stCxn id="127" idx="3"/>
              <a:endCxn id="1025" idx="3"/>
            </p:cNvCxnSpPr>
            <p:nvPr/>
          </p:nvCxnSpPr>
          <p:spPr>
            <a:xfrm flipH="1">
              <a:off x="5040836" y="13379037"/>
              <a:ext cx="8490" cy="3095397"/>
            </a:xfrm>
            <a:prstGeom prst="bentConnector3">
              <a:avLst>
                <a:gd name="adj1" fmla="val -2692580"/>
              </a:avLst>
            </a:prstGeom>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B4B80C4-FA57-258A-267D-FBCC82C156F7}"/>
                </a:ext>
              </a:extLst>
            </p:cNvPr>
            <p:cNvCxnSpPr/>
            <p:nvPr/>
          </p:nvCxnSpPr>
          <p:spPr>
            <a:xfrm>
              <a:off x="5229216" y="14771321"/>
              <a:ext cx="7702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E19E7BB-BDB2-2DB9-E197-6E6D0E5D3271}"/>
                </a:ext>
              </a:extLst>
            </p:cNvPr>
            <p:cNvCxnSpPr>
              <a:cxnSpLocks/>
            </p:cNvCxnSpPr>
            <p:nvPr/>
          </p:nvCxnSpPr>
          <p:spPr>
            <a:xfrm flipV="1">
              <a:off x="7807780" y="14551331"/>
              <a:ext cx="1030455" cy="4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4D10856-7298-6A1D-BB61-6E6067C26388}"/>
                </a:ext>
              </a:extLst>
            </p:cNvPr>
            <p:cNvCxnSpPr>
              <a:endCxn id="1032" idx="0"/>
            </p:cNvCxnSpPr>
            <p:nvPr/>
          </p:nvCxnSpPr>
          <p:spPr>
            <a:xfrm>
              <a:off x="9867846" y="15216485"/>
              <a:ext cx="17732" cy="1154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ECDCE521-747C-366F-2B91-43FDFC69AEE9}"/>
                </a:ext>
              </a:extLst>
            </p:cNvPr>
            <p:cNvCxnSpPr>
              <a:stCxn id="1026" idx="3"/>
              <a:endCxn id="1034" idx="2"/>
            </p:cNvCxnSpPr>
            <p:nvPr/>
          </p:nvCxnSpPr>
          <p:spPr>
            <a:xfrm flipV="1">
              <a:off x="5038817" y="16983622"/>
              <a:ext cx="1904387" cy="56180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A616D03-6D98-544E-5C3D-8FED74A52E40}"/>
                </a:ext>
              </a:extLst>
            </p:cNvPr>
            <p:cNvCxnSpPr/>
            <p:nvPr/>
          </p:nvCxnSpPr>
          <p:spPr>
            <a:xfrm flipV="1">
              <a:off x="7764487" y="15216485"/>
              <a:ext cx="1073748" cy="1409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115D7CD-7EE6-805C-EBBB-AE80248C8FA3}"/>
                </a:ext>
              </a:extLst>
            </p:cNvPr>
            <p:cNvCxnSpPr>
              <a:stCxn id="1032" idx="3"/>
            </p:cNvCxnSpPr>
            <p:nvPr/>
          </p:nvCxnSpPr>
          <p:spPr>
            <a:xfrm flipV="1">
              <a:off x="10828181" y="16983622"/>
              <a:ext cx="1358724" cy="110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2132CE8-A027-FD2B-CB00-FEDE26E11978}"/>
                </a:ext>
              </a:extLst>
            </p:cNvPr>
            <p:cNvCxnSpPr/>
            <p:nvPr/>
          </p:nvCxnSpPr>
          <p:spPr>
            <a:xfrm>
              <a:off x="12478403" y="15500122"/>
              <a:ext cx="0" cy="645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604D53E-6B6C-EF73-0A60-532F17632093}"/>
                </a:ext>
              </a:extLst>
            </p:cNvPr>
            <p:cNvCxnSpPr/>
            <p:nvPr/>
          </p:nvCxnSpPr>
          <p:spPr>
            <a:xfrm>
              <a:off x="13421006" y="15617987"/>
              <a:ext cx="0" cy="592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FBBFACF-A7D3-0F2B-624C-9338B6CD3F47}"/>
                </a:ext>
              </a:extLst>
            </p:cNvPr>
            <p:cNvCxnSpPr>
              <a:stCxn id="1046" idx="2"/>
            </p:cNvCxnSpPr>
            <p:nvPr/>
          </p:nvCxnSpPr>
          <p:spPr>
            <a:xfrm flipH="1">
              <a:off x="12792867" y="17169047"/>
              <a:ext cx="1" cy="402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8280C729-0E63-4E87-B019-8BAFF5163971}"/>
              </a:ext>
            </a:extLst>
          </p:cNvPr>
          <p:cNvSpPr txBox="1"/>
          <p:nvPr/>
        </p:nvSpPr>
        <p:spPr>
          <a:xfrm>
            <a:off x="495300" y="194641"/>
            <a:ext cx="11125200" cy="707886"/>
          </a:xfrm>
          <a:prstGeom prst="rect">
            <a:avLst/>
          </a:prstGeom>
          <a:solidFill>
            <a:srgbClr val="BA3A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sz="4000" b="1" dirty="0">
                <a:solidFill>
                  <a:srgbClr val="FFFFFF"/>
                </a:solidFill>
                <a:latin typeface="Century Gothic" panose="020B0502020202020204" pitchFamily="34" charset="0"/>
                <a:ea typeface="+mn-lt"/>
                <a:cs typeface="+mn-lt"/>
              </a:rPr>
              <a:t>CAMA Methodology</a:t>
            </a:r>
            <a:endParaRPr lang="en-US" sz="4000" dirty="0">
              <a:solidFill>
                <a:srgbClr val="FFFFFF"/>
              </a:solidFill>
              <a:latin typeface="Century Gothic" panose="020B0502020202020204" pitchFamily="34" charset="0"/>
            </a:endParaRPr>
          </a:p>
        </p:txBody>
      </p:sp>
      <p:graphicFrame>
        <p:nvGraphicFramePr>
          <p:cNvPr id="41" name="Table 12">
            <a:extLst>
              <a:ext uri="{FF2B5EF4-FFF2-40B4-BE49-F238E27FC236}">
                <a16:creationId xmlns:a16="http://schemas.microsoft.com/office/drawing/2014/main" id="{B5FD628D-5E3F-4ABE-BA0E-37B0157BB3D5}"/>
              </a:ext>
            </a:extLst>
          </p:cNvPr>
          <p:cNvGraphicFramePr>
            <a:graphicFrameLocks noGrp="1"/>
          </p:cNvGraphicFramePr>
          <p:nvPr>
            <p:extLst>
              <p:ext uri="{D42A27DB-BD31-4B8C-83A1-F6EECF244321}">
                <p14:modId xmlns:p14="http://schemas.microsoft.com/office/powerpoint/2010/main" val="2369998335"/>
              </p:ext>
            </p:extLst>
          </p:nvPr>
        </p:nvGraphicFramePr>
        <p:xfrm>
          <a:off x="1279838" y="1557702"/>
          <a:ext cx="9556974" cy="3775213"/>
        </p:xfrm>
        <a:graphic>
          <a:graphicData uri="http://schemas.openxmlformats.org/drawingml/2006/table">
            <a:tbl>
              <a:tblPr firstRow="1" bandRow="1">
                <a:tableStyleId>{0660B408-B3CF-4A94-85FC-2B1E0A45F4A2}</a:tableStyleId>
              </a:tblPr>
              <a:tblGrid>
                <a:gridCol w="1365282">
                  <a:extLst>
                    <a:ext uri="{9D8B030D-6E8A-4147-A177-3AD203B41FA5}">
                      <a16:colId xmlns:a16="http://schemas.microsoft.com/office/drawing/2014/main" val="1990531445"/>
                    </a:ext>
                  </a:extLst>
                </a:gridCol>
                <a:gridCol w="1365282">
                  <a:extLst>
                    <a:ext uri="{9D8B030D-6E8A-4147-A177-3AD203B41FA5}">
                      <a16:colId xmlns:a16="http://schemas.microsoft.com/office/drawing/2014/main" val="2016809922"/>
                    </a:ext>
                  </a:extLst>
                </a:gridCol>
                <a:gridCol w="1365282">
                  <a:extLst>
                    <a:ext uri="{9D8B030D-6E8A-4147-A177-3AD203B41FA5}">
                      <a16:colId xmlns:a16="http://schemas.microsoft.com/office/drawing/2014/main" val="2032483278"/>
                    </a:ext>
                  </a:extLst>
                </a:gridCol>
                <a:gridCol w="1365282">
                  <a:extLst>
                    <a:ext uri="{9D8B030D-6E8A-4147-A177-3AD203B41FA5}">
                      <a16:colId xmlns:a16="http://schemas.microsoft.com/office/drawing/2014/main" val="1546048436"/>
                    </a:ext>
                  </a:extLst>
                </a:gridCol>
                <a:gridCol w="1365282">
                  <a:extLst>
                    <a:ext uri="{9D8B030D-6E8A-4147-A177-3AD203B41FA5}">
                      <a16:colId xmlns:a16="http://schemas.microsoft.com/office/drawing/2014/main" val="2691653537"/>
                    </a:ext>
                  </a:extLst>
                </a:gridCol>
                <a:gridCol w="1365282">
                  <a:extLst>
                    <a:ext uri="{9D8B030D-6E8A-4147-A177-3AD203B41FA5}">
                      <a16:colId xmlns:a16="http://schemas.microsoft.com/office/drawing/2014/main" val="2792216451"/>
                    </a:ext>
                  </a:extLst>
                </a:gridCol>
                <a:gridCol w="1365282">
                  <a:extLst>
                    <a:ext uri="{9D8B030D-6E8A-4147-A177-3AD203B41FA5}">
                      <a16:colId xmlns:a16="http://schemas.microsoft.com/office/drawing/2014/main" val="3105141314"/>
                    </a:ext>
                  </a:extLst>
                </a:gridCol>
              </a:tblGrid>
              <a:tr h="677341">
                <a:tc>
                  <a:txBody>
                    <a:bodyPr/>
                    <a:lstStyle/>
                    <a:p>
                      <a:pPr algn="ctr"/>
                      <a:r>
                        <a:rPr lang="en-US" dirty="0">
                          <a:latin typeface="Century Gothic" panose="020B0502020202020204" pitchFamily="34" charset="0"/>
                        </a:rPr>
                        <a:t>REALKEY</a:t>
                      </a:r>
                    </a:p>
                  </a:txBody>
                  <a:tcPr anchor="ctr">
                    <a:solidFill>
                      <a:schemeClr val="accent1">
                        <a:lumMod val="75000"/>
                      </a:schemeClr>
                    </a:solidFill>
                  </a:tcPr>
                </a:tc>
                <a:tc>
                  <a:txBody>
                    <a:bodyPr/>
                    <a:lstStyle/>
                    <a:p>
                      <a:pPr algn="ctr"/>
                      <a:r>
                        <a:rPr lang="en-US" dirty="0">
                          <a:latin typeface="Century Gothic" panose="020B0502020202020204" pitchFamily="34" charset="0"/>
                        </a:rPr>
                        <a:t>Sale Date</a:t>
                      </a:r>
                    </a:p>
                  </a:txBody>
                  <a:tcPr anchor="ctr">
                    <a:solidFill>
                      <a:schemeClr val="accent1">
                        <a:lumMod val="75000"/>
                      </a:schemeClr>
                    </a:solidFill>
                  </a:tcPr>
                </a:tc>
                <a:tc>
                  <a:txBody>
                    <a:bodyPr/>
                    <a:lstStyle/>
                    <a:p>
                      <a:pPr algn="ctr"/>
                      <a:r>
                        <a:rPr lang="en-US" dirty="0">
                          <a:latin typeface="Century Gothic" panose="020B0502020202020204" pitchFamily="34" charset="0"/>
                        </a:rPr>
                        <a:t>Special Terms</a:t>
                      </a:r>
                    </a:p>
                  </a:txBody>
                  <a:tcPr anchor="ctr">
                    <a:solidFill>
                      <a:schemeClr val="accent1">
                        <a:lumMod val="75000"/>
                      </a:schemeClr>
                    </a:solidFill>
                  </a:tcPr>
                </a:tc>
                <a:tc>
                  <a:txBody>
                    <a:bodyPr/>
                    <a:lstStyle/>
                    <a:p>
                      <a:pPr algn="ctr"/>
                      <a:r>
                        <a:rPr lang="en-US" dirty="0">
                          <a:latin typeface="Century Gothic" panose="020B0502020202020204" pitchFamily="34" charset="0"/>
                        </a:rPr>
                        <a:t>Tax Status</a:t>
                      </a:r>
                    </a:p>
                  </a:txBody>
                  <a:tcPr anchor="ctr">
                    <a:solidFill>
                      <a:schemeClr val="accent1">
                        <a:lumMod val="75000"/>
                      </a:schemeClr>
                    </a:solidFill>
                  </a:tcPr>
                </a:tc>
                <a:tc>
                  <a:txBody>
                    <a:bodyPr/>
                    <a:lstStyle/>
                    <a:p>
                      <a:pPr algn="ctr"/>
                      <a:r>
                        <a:rPr lang="en-US" dirty="0">
                          <a:latin typeface="Century Gothic" panose="020B0502020202020204" pitchFamily="34" charset="0"/>
                        </a:rPr>
                        <a:t>Out of State</a:t>
                      </a:r>
                    </a:p>
                  </a:txBody>
                  <a:tcPr anchor="ctr">
                    <a:solidFill>
                      <a:schemeClr val="accent1">
                        <a:lumMod val="75000"/>
                      </a:schemeClr>
                    </a:solidFill>
                  </a:tcPr>
                </a:tc>
                <a:tc>
                  <a:txBody>
                    <a:bodyPr/>
                    <a:lstStyle/>
                    <a:p>
                      <a:pPr algn="ctr"/>
                      <a:r>
                        <a:rPr lang="en-US" dirty="0">
                          <a:latin typeface="Century Gothic" panose="020B0502020202020204" pitchFamily="34" charset="0"/>
                        </a:rPr>
                        <a:t>Non-Natural Persons</a:t>
                      </a:r>
                    </a:p>
                  </a:txBody>
                  <a:tcPr anchor="ctr">
                    <a:solidFill>
                      <a:schemeClr val="accent1">
                        <a:lumMod val="75000"/>
                      </a:schemeClr>
                    </a:solidFill>
                  </a:tcPr>
                </a:tc>
                <a:tc>
                  <a:txBody>
                    <a:bodyPr/>
                    <a:lstStyle/>
                    <a:p>
                      <a:pPr algn="ctr"/>
                      <a:r>
                        <a:rPr lang="en-US" dirty="0">
                          <a:latin typeface="Century Gothic" panose="020B0502020202020204" pitchFamily="34" charset="0"/>
                        </a:rPr>
                        <a:t>Probable Heirs’ Property?</a:t>
                      </a:r>
                    </a:p>
                  </a:txBody>
                  <a:tcPr anchor="ctr">
                    <a:solidFill>
                      <a:schemeClr val="accent1">
                        <a:lumMod val="75000"/>
                      </a:schemeClr>
                    </a:solidFill>
                  </a:tcPr>
                </a:tc>
                <a:extLst>
                  <a:ext uri="{0D108BD9-81ED-4DB2-BD59-A6C34878D82A}">
                    <a16:rowId xmlns:a16="http://schemas.microsoft.com/office/drawing/2014/main" val="2044635942"/>
                  </a:ext>
                </a:extLst>
              </a:tr>
              <a:tr h="517107">
                <a:tc>
                  <a:txBody>
                    <a:bodyPr/>
                    <a:lstStyle/>
                    <a:p>
                      <a:pPr algn="ctr"/>
                      <a:r>
                        <a:rPr lang="en-US" dirty="0">
                          <a:solidFill>
                            <a:schemeClr val="tx1">
                              <a:lumMod val="75000"/>
                              <a:lumOff val="25000"/>
                            </a:schemeClr>
                          </a:solidFill>
                          <a:latin typeface="Century Gothic" panose="020B0502020202020204" pitchFamily="34" charset="0"/>
                        </a:rPr>
                        <a:t>11111</a:t>
                      </a:r>
                    </a:p>
                  </a:txBody>
                  <a:tcPr anchor="ctr"/>
                </a:tc>
                <a:tc>
                  <a:txBody>
                    <a:bodyPr/>
                    <a:lstStyle/>
                    <a:p>
                      <a:pPr algn="ctr"/>
                      <a:r>
                        <a:rPr lang="en-US" dirty="0">
                          <a:solidFill>
                            <a:schemeClr val="tx1">
                              <a:lumMod val="75000"/>
                              <a:lumOff val="25000"/>
                            </a:schemeClr>
                          </a:solidFill>
                          <a:latin typeface="Century Gothic" panose="020B0502020202020204" pitchFamily="34" charset="0"/>
                        </a:rPr>
                        <a:t>Y</a:t>
                      </a:r>
                    </a:p>
                  </a:txBody>
                  <a:tcPr anchor="ctr"/>
                </a:tc>
                <a:tc>
                  <a:txBody>
                    <a:bodyPr/>
                    <a:lstStyle/>
                    <a:p>
                      <a:pPr algn="ctr"/>
                      <a:r>
                        <a:rPr lang="en-US" dirty="0">
                          <a:solidFill>
                            <a:schemeClr val="tx1">
                              <a:lumMod val="75000"/>
                              <a:lumOff val="25000"/>
                            </a:schemeClr>
                          </a:solidFill>
                          <a:latin typeface="Century Gothic" panose="020B0502020202020204" pitchFamily="34" charset="0"/>
                        </a:rPr>
                        <a:t>Y</a:t>
                      </a:r>
                    </a:p>
                  </a:txBody>
                  <a:tcPr anchor="ctr"/>
                </a:tc>
                <a:tc>
                  <a:txBody>
                    <a:bodyPr/>
                    <a:lstStyle/>
                    <a:p>
                      <a:pPr algn="ctr"/>
                      <a:r>
                        <a:rPr lang="en-US" dirty="0">
                          <a:solidFill>
                            <a:schemeClr val="tx1">
                              <a:lumMod val="75000"/>
                              <a:lumOff val="25000"/>
                            </a:schemeClr>
                          </a:solidFill>
                          <a:latin typeface="Century Gothic" panose="020B0502020202020204" pitchFamily="34" charset="0"/>
                        </a:rPr>
                        <a:t>N</a:t>
                      </a:r>
                    </a:p>
                  </a:txBody>
                  <a:tcPr anchor="ctr"/>
                </a:tc>
                <a:tc>
                  <a:txBody>
                    <a:bodyPr/>
                    <a:lstStyle/>
                    <a:p>
                      <a:pPr algn="ctr"/>
                      <a:r>
                        <a:rPr lang="en-US" dirty="0">
                          <a:solidFill>
                            <a:schemeClr val="tx1">
                              <a:lumMod val="75000"/>
                              <a:lumOff val="25000"/>
                            </a:schemeClr>
                          </a:solidFill>
                          <a:latin typeface="Century Gothic" panose="020B0502020202020204" pitchFamily="34" charset="0"/>
                        </a:rPr>
                        <a:t>N</a:t>
                      </a:r>
                    </a:p>
                  </a:txBody>
                  <a:tcPr anchor="ctr"/>
                </a:tc>
                <a:tc>
                  <a:txBody>
                    <a:bodyPr/>
                    <a:lstStyle/>
                    <a:p>
                      <a:pPr algn="ctr"/>
                      <a:r>
                        <a:rPr lang="en-US" dirty="0">
                          <a:solidFill>
                            <a:schemeClr val="tx1">
                              <a:lumMod val="75000"/>
                              <a:lumOff val="25000"/>
                            </a:schemeClr>
                          </a:solidFill>
                          <a:latin typeface="Century Gothic" panose="020B0502020202020204" pitchFamily="34" charset="0"/>
                        </a:rPr>
                        <a:t>N</a:t>
                      </a:r>
                    </a:p>
                  </a:txBody>
                  <a:tcPr anchor="ctr"/>
                </a:tc>
                <a:tc>
                  <a:txBody>
                    <a:bodyPr/>
                    <a:lstStyle/>
                    <a:p>
                      <a:pPr algn="ctr"/>
                      <a:r>
                        <a:rPr lang="en-US" dirty="0">
                          <a:solidFill>
                            <a:schemeClr val="tx1">
                              <a:lumMod val="75000"/>
                              <a:lumOff val="25000"/>
                            </a:schemeClr>
                          </a:solidFill>
                          <a:latin typeface="Century Gothic" panose="020B0502020202020204" pitchFamily="34" charset="0"/>
                        </a:rPr>
                        <a:t>Yes</a:t>
                      </a:r>
                    </a:p>
                  </a:txBody>
                  <a:tcPr anchor="ctr"/>
                </a:tc>
                <a:extLst>
                  <a:ext uri="{0D108BD9-81ED-4DB2-BD59-A6C34878D82A}">
                    <a16:rowId xmlns:a16="http://schemas.microsoft.com/office/drawing/2014/main" val="847715936"/>
                  </a:ext>
                </a:extLst>
              </a:tr>
              <a:tr h="517107">
                <a:tc>
                  <a:txBody>
                    <a:bodyPr/>
                    <a:lstStyle/>
                    <a:p>
                      <a:pPr algn="ctr"/>
                      <a:r>
                        <a:rPr lang="en-US" dirty="0">
                          <a:solidFill>
                            <a:schemeClr val="tx1">
                              <a:lumMod val="75000"/>
                              <a:lumOff val="25000"/>
                            </a:schemeClr>
                          </a:solidFill>
                          <a:latin typeface="Century Gothic" panose="020B0502020202020204" pitchFamily="34" charset="0"/>
                        </a:rPr>
                        <a:t>22222</a:t>
                      </a:r>
                    </a:p>
                  </a:txBody>
                  <a:tcPr anchor="ctr"/>
                </a:tc>
                <a:tc>
                  <a:txBody>
                    <a:bodyPr/>
                    <a:lstStyle/>
                    <a:p>
                      <a:pPr algn="ctr"/>
                      <a:r>
                        <a:rPr lang="en-US" dirty="0">
                          <a:solidFill>
                            <a:schemeClr val="tx1">
                              <a:lumMod val="75000"/>
                              <a:lumOff val="25000"/>
                            </a:schemeClr>
                          </a:solidFill>
                          <a:latin typeface="Century Gothic" panose="020B0502020202020204" pitchFamily="34" charset="0"/>
                        </a:rPr>
                        <a:t>N</a:t>
                      </a:r>
                    </a:p>
                  </a:txBody>
                  <a:tcPr anchor="ctr"/>
                </a:tc>
                <a:tc>
                  <a:txBody>
                    <a:bodyPr/>
                    <a:lstStyle/>
                    <a:p>
                      <a:pPr algn="ctr"/>
                      <a:r>
                        <a:rPr lang="en-US" dirty="0">
                          <a:solidFill>
                            <a:schemeClr val="tx1">
                              <a:lumMod val="75000"/>
                              <a:lumOff val="25000"/>
                            </a:schemeClr>
                          </a:solidFill>
                          <a:latin typeface="Century Gothic" panose="020B0502020202020204" pitchFamily="34" charset="0"/>
                        </a:rPr>
                        <a:t>Y</a:t>
                      </a:r>
                    </a:p>
                  </a:txBody>
                  <a:tcPr anchor="ctr"/>
                </a:tc>
                <a:tc>
                  <a:txBody>
                    <a:bodyPr/>
                    <a:lstStyle/>
                    <a:p>
                      <a:pPr algn="ctr"/>
                      <a:r>
                        <a:rPr lang="en-US" dirty="0">
                          <a:solidFill>
                            <a:schemeClr val="tx1">
                              <a:lumMod val="75000"/>
                              <a:lumOff val="25000"/>
                            </a:schemeClr>
                          </a:solidFill>
                          <a:latin typeface="Century Gothic" panose="020B0502020202020204" pitchFamily="34" charset="0"/>
                        </a:rPr>
                        <a:t>N</a:t>
                      </a:r>
                    </a:p>
                  </a:txBody>
                  <a:tcPr anchor="ctr"/>
                </a:tc>
                <a:tc>
                  <a:txBody>
                    <a:bodyPr/>
                    <a:lstStyle/>
                    <a:p>
                      <a:pPr algn="ctr"/>
                      <a:r>
                        <a:rPr lang="en-US" dirty="0">
                          <a:solidFill>
                            <a:schemeClr val="tx1">
                              <a:lumMod val="75000"/>
                              <a:lumOff val="25000"/>
                            </a:schemeClr>
                          </a:solidFill>
                          <a:latin typeface="Century Gothic" panose="020B0502020202020204" pitchFamily="34" charset="0"/>
                        </a:rPr>
                        <a:t>Y</a:t>
                      </a:r>
                    </a:p>
                  </a:txBody>
                  <a:tcPr anchor="ctr"/>
                </a:tc>
                <a:tc>
                  <a:txBody>
                    <a:bodyPr/>
                    <a:lstStyle/>
                    <a:p>
                      <a:pPr algn="ctr"/>
                      <a:r>
                        <a:rPr lang="en-US" dirty="0">
                          <a:solidFill>
                            <a:schemeClr val="tx1">
                              <a:lumMod val="75000"/>
                              <a:lumOff val="25000"/>
                            </a:schemeClr>
                          </a:solidFill>
                          <a:latin typeface="Century Gothic" panose="020B0502020202020204" pitchFamily="34" charset="0"/>
                        </a:rPr>
                        <a:t>N</a:t>
                      </a:r>
                    </a:p>
                  </a:txBody>
                  <a:tcPr anchor="ctr"/>
                </a:tc>
                <a:tc>
                  <a:txBody>
                    <a:bodyPr/>
                    <a:lstStyle/>
                    <a:p>
                      <a:pPr algn="ctr"/>
                      <a:r>
                        <a:rPr lang="en-US" dirty="0">
                          <a:solidFill>
                            <a:schemeClr val="tx1">
                              <a:lumMod val="75000"/>
                              <a:lumOff val="25000"/>
                            </a:schemeClr>
                          </a:solidFill>
                          <a:latin typeface="Century Gothic" panose="020B0502020202020204" pitchFamily="34" charset="0"/>
                        </a:rPr>
                        <a:t>Yes</a:t>
                      </a:r>
                    </a:p>
                  </a:txBody>
                  <a:tcPr anchor="ctr"/>
                </a:tc>
                <a:extLst>
                  <a:ext uri="{0D108BD9-81ED-4DB2-BD59-A6C34878D82A}">
                    <a16:rowId xmlns:a16="http://schemas.microsoft.com/office/drawing/2014/main" val="1289310753"/>
                  </a:ext>
                </a:extLst>
              </a:tr>
              <a:tr h="517107">
                <a:tc>
                  <a:txBody>
                    <a:bodyPr/>
                    <a:lstStyle/>
                    <a:p>
                      <a:pPr algn="ctr"/>
                      <a:r>
                        <a:rPr lang="en-US" dirty="0">
                          <a:solidFill>
                            <a:schemeClr val="tx1">
                              <a:lumMod val="75000"/>
                              <a:lumOff val="25000"/>
                            </a:schemeClr>
                          </a:solidFill>
                          <a:latin typeface="Century Gothic" panose="020B0502020202020204" pitchFamily="34" charset="0"/>
                        </a:rPr>
                        <a:t>33333</a:t>
                      </a:r>
                    </a:p>
                  </a:txBody>
                  <a:tcPr anchor="ctr"/>
                </a:tc>
                <a:tc>
                  <a:txBody>
                    <a:bodyPr/>
                    <a:lstStyle/>
                    <a:p>
                      <a:pPr algn="ctr"/>
                      <a:r>
                        <a:rPr lang="en-US" dirty="0">
                          <a:solidFill>
                            <a:schemeClr val="tx1">
                              <a:lumMod val="75000"/>
                              <a:lumOff val="25000"/>
                            </a:schemeClr>
                          </a:solidFill>
                          <a:latin typeface="Century Gothic" panose="020B0502020202020204" pitchFamily="34" charset="0"/>
                        </a:rPr>
                        <a:t>Y</a:t>
                      </a:r>
                    </a:p>
                  </a:txBody>
                  <a:tcPr anchor="ctr"/>
                </a:tc>
                <a:tc>
                  <a:txBody>
                    <a:bodyPr/>
                    <a:lstStyle/>
                    <a:p>
                      <a:pPr algn="ctr"/>
                      <a:r>
                        <a:rPr lang="en-US" dirty="0">
                          <a:solidFill>
                            <a:schemeClr val="tx1">
                              <a:lumMod val="75000"/>
                              <a:lumOff val="25000"/>
                            </a:schemeClr>
                          </a:solidFill>
                          <a:latin typeface="Century Gothic" panose="020B0502020202020204" pitchFamily="34" charset="0"/>
                        </a:rPr>
                        <a:t>N</a:t>
                      </a:r>
                    </a:p>
                  </a:txBody>
                  <a:tcPr anchor="ctr"/>
                </a:tc>
                <a:tc>
                  <a:txBody>
                    <a:bodyPr/>
                    <a:lstStyle/>
                    <a:p>
                      <a:pPr algn="ctr"/>
                      <a:r>
                        <a:rPr lang="en-US" dirty="0">
                          <a:solidFill>
                            <a:schemeClr val="tx1">
                              <a:lumMod val="75000"/>
                              <a:lumOff val="25000"/>
                            </a:schemeClr>
                          </a:solidFill>
                          <a:latin typeface="Century Gothic" panose="020B0502020202020204" pitchFamily="34" charset="0"/>
                        </a:rPr>
                        <a:t>N</a:t>
                      </a:r>
                    </a:p>
                  </a:txBody>
                  <a:tcPr anchor="ctr"/>
                </a:tc>
                <a:tc>
                  <a:txBody>
                    <a:bodyPr/>
                    <a:lstStyle/>
                    <a:p>
                      <a:pPr algn="ctr"/>
                      <a:r>
                        <a:rPr lang="en-US" dirty="0">
                          <a:solidFill>
                            <a:schemeClr val="tx1">
                              <a:lumMod val="75000"/>
                              <a:lumOff val="25000"/>
                            </a:schemeClr>
                          </a:solidFill>
                          <a:latin typeface="Century Gothic" panose="020B0502020202020204" pitchFamily="34" charset="0"/>
                        </a:rPr>
                        <a:t>N</a:t>
                      </a:r>
                    </a:p>
                  </a:txBody>
                  <a:tcPr anchor="ctr"/>
                </a:tc>
                <a:tc>
                  <a:txBody>
                    <a:bodyPr/>
                    <a:lstStyle/>
                    <a:p>
                      <a:pPr algn="ctr"/>
                      <a:r>
                        <a:rPr lang="en-US" dirty="0">
                          <a:solidFill>
                            <a:schemeClr val="tx1">
                              <a:lumMod val="75000"/>
                              <a:lumOff val="25000"/>
                            </a:schemeClr>
                          </a:solidFill>
                          <a:latin typeface="Century Gothic" panose="020B0502020202020204" pitchFamily="34" charset="0"/>
                        </a:rPr>
                        <a:t>N</a:t>
                      </a:r>
                    </a:p>
                  </a:txBody>
                  <a:tcPr anchor="ctr"/>
                </a:tc>
                <a:tc>
                  <a:txBody>
                    <a:bodyPr/>
                    <a:lstStyle/>
                    <a:p>
                      <a:pPr algn="ctr"/>
                      <a:r>
                        <a:rPr lang="en-US" dirty="0">
                          <a:solidFill>
                            <a:schemeClr val="tx1">
                              <a:lumMod val="75000"/>
                              <a:lumOff val="25000"/>
                            </a:schemeClr>
                          </a:solidFill>
                          <a:latin typeface="Century Gothic" panose="020B0502020202020204" pitchFamily="34" charset="0"/>
                        </a:rPr>
                        <a:t>No</a:t>
                      </a:r>
                    </a:p>
                  </a:txBody>
                  <a:tcPr anchor="ctr"/>
                </a:tc>
                <a:extLst>
                  <a:ext uri="{0D108BD9-81ED-4DB2-BD59-A6C34878D82A}">
                    <a16:rowId xmlns:a16="http://schemas.microsoft.com/office/drawing/2014/main" val="2300902624"/>
                  </a:ext>
                </a:extLst>
              </a:tr>
              <a:tr h="792385">
                <a:tc>
                  <a:txBody>
                    <a:bodyPr/>
                    <a:lstStyle/>
                    <a:p>
                      <a:pPr algn="ctr"/>
                      <a:r>
                        <a:rPr lang="en-US" dirty="0">
                          <a:solidFill>
                            <a:schemeClr val="tx1">
                              <a:lumMod val="75000"/>
                              <a:lumOff val="25000"/>
                            </a:schemeClr>
                          </a:solidFill>
                          <a:latin typeface="Century Gothic" panose="020B0502020202020204" pitchFamily="34" charset="0"/>
                        </a:rPr>
                        <a:t>44444</a:t>
                      </a:r>
                    </a:p>
                  </a:txBody>
                  <a:tcPr anchor="ctr"/>
                </a:tc>
                <a:tc>
                  <a:txBody>
                    <a:bodyPr/>
                    <a:lstStyle/>
                    <a:p>
                      <a:pPr algn="ctr"/>
                      <a:r>
                        <a:rPr lang="en-US" dirty="0">
                          <a:solidFill>
                            <a:schemeClr val="tx1">
                              <a:lumMod val="75000"/>
                              <a:lumOff val="25000"/>
                            </a:schemeClr>
                          </a:solidFill>
                          <a:latin typeface="Century Gothic" panose="020B0502020202020204" pitchFamily="34" charset="0"/>
                        </a:rPr>
                        <a:t>N</a:t>
                      </a:r>
                    </a:p>
                  </a:txBody>
                  <a:tcPr anchor="ctr"/>
                </a:tc>
                <a:tc>
                  <a:txBody>
                    <a:bodyPr/>
                    <a:lstStyle/>
                    <a:p>
                      <a:pPr algn="ctr"/>
                      <a:r>
                        <a:rPr lang="en-US" dirty="0">
                          <a:solidFill>
                            <a:schemeClr val="tx1">
                              <a:lumMod val="75000"/>
                              <a:lumOff val="25000"/>
                            </a:schemeClr>
                          </a:solidFill>
                          <a:latin typeface="Century Gothic" panose="020B0502020202020204" pitchFamily="34" charset="0"/>
                        </a:rPr>
                        <a:t>N</a:t>
                      </a:r>
                    </a:p>
                  </a:txBody>
                  <a:tcPr anchor="ctr"/>
                </a:tc>
                <a:tc>
                  <a:txBody>
                    <a:bodyPr/>
                    <a:lstStyle/>
                    <a:p>
                      <a:pPr algn="ctr"/>
                      <a:r>
                        <a:rPr lang="en-US" dirty="0">
                          <a:solidFill>
                            <a:schemeClr val="tx1">
                              <a:lumMod val="75000"/>
                              <a:lumOff val="25000"/>
                            </a:schemeClr>
                          </a:solidFill>
                          <a:latin typeface="Century Gothic" panose="020B0502020202020204" pitchFamily="34" charset="0"/>
                        </a:rPr>
                        <a:t>Y</a:t>
                      </a:r>
                    </a:p>
                  </a:txBody>
                  <a:tcPr anchor="ctr"/>
                </a:tc>
                <a:tc>
                  <a:txBody>
                    <a:bodyPr/>
                    <a:lstStyle/>
                    <a:p>
                      <a:pPr algn="ctr"/>
                      <a:r>
                        <a:rPr lang="en-US" dirty="0">
                          <a:solidFill>
                            <a:schemeClr val="tx1">
                              <a:lumMod val="75000"/>
                              <a:lumOff val="25000"/>
                            </a:schemeClr>
                          </a:solidFill>
                          <a:latin typeface="Century Gothic" panose="020B0502020202020204" pitchFamily="34" charset="0"/>
                        </a:rPr>
                        <a:t>Y</a:t>
                      </a:r>
                    </a:p>
                  </a:txBody>
                  <a:tcPr anchor="ctr"/>
                </a:tc>
                <a:tc>
                  <a:txBody>
                    <a:bodyPr/>
                    <a:lstStyle/>
                    <a:p>
                      <a:pPr algn="ctr"/>
                      <a:r>
                        <a:rPr lang="en-US" dirty="0">
                          <a:solidFill>
                            <a:schemeClr val="tx1">
                              <a:lumMod val="75000"/>
                              <a:lumOff val="25000"/>
                            </a:schemeClr>
                          </a:solidFill>
                          <a:latin typeface="Century Gothic" panose="020B0502020202020204" pitchFamily="34" charset="0"/>
                        </a:rPr>
                        <a:t>N</a:t>
                      </a:r>
                    </a:p>
                  </a:txBody>
                  <a:tcPr anchor="ctr"/>
                </a:tc>
                <a:tc>
                  <a:txBody>
                    <a:bodyPr/>
                    <a:lstStyle/>
                    <a:p>
                      <a:pPr algn="ctr"/>
                      <a:r>
                        <a:rPr lang="en-US" dirty="0">
                          <a:solidFill>
                            <a:schemeClr val="tx1">
                              <a:lumMod val="75000"/>
                              <a:lumOff val="25000"/>
                            </a:schemeClr>
                          </a:solidFill>
                          <a:latin typeface="Century Gothic" panose="020B0502020202020204" pitchFamily="34" charset="0"/>
                        </a:rPr>
                        <a:t>No</a:t>
                      </a:r>
                    </a:p>
                  </a:txBody>
                  <a:tcPr anchor="ctr"/>
                </a:tc>
                <a:extLst>
                  <a:ext uri="{0D108BD9-81ED-4DB2-BD59-A6C34878D82A}">
                    <a16:rowId xmlns:a16="http://schemas.microsoft.com/office/drawing/2014/main" val="1174763652"/>
                  </a:ext>
                </a:extLst>
              </a:tr>
              <a:tr h="517107">
                <a:tc>
                  <a:txBody>
                    <a:bodyPr/>
                    <a:lstStyle/>
                    <a:p>
                      <a:pPr algn="ctr"/>
                      <a:r>
                        <a:rPr lang="en-US" dirty="0">
                          <a:solidFill>
                            <a:schemeClr val="tx1">
                              <a:lumMod val="75000"/>
                              <a:lumOff val="25000"/>
                            </a:schemeClr>
                          </a:solidFill>
                          <a:latin typeface="Century Gothic" panose="020B0502020202020204" pitchFamily="34" charset="0"/>
                        </a:rPr>
                        <a:t>55555</a:t>
                      </a:r>
                    </a:p>
                  </a:txBody>
                  <a:tcPr anchor="ctr"/>
                </a:tc>
                <a:tc>
                  <a:txBody>
                    <a:bodyPr/>
                    <a:lstStyle/>
                    <a:p>
                      <a:pPr algn="ctr"/>
                      <a:r>
                        <a:rPr lang="en-US" dirty="0">
                          <a:solidFill>
                            <a:schemeClr val="tx1">
                              <a:lumMod val="75000"/>
                              <a:lumOff val="25000"/>
                            </a:schemeClr>
                          </a:solidFill>
                          <a:latin typeface="Century Gothic" panose="020B0502020202020204" pitchFamily="34" charset="0"/>
                        </a:rPr>
                        <a:t>Y</a:t>
                      </a:r>
                    </a:p>
                  </a:txBody>
                  <a:tcPr anchor="ctr"/>
                </a:tc>
                <a:tc>
                  <a:txBody>
                    <a:bodyPr/>
                    <a:lstStyle/>
                    <a:p>
                      <a:pPr algn="ctr"/>
                      <a:r>
                        <a:rPr lang="en-US" dirty="0">
                          <a:solidFill>
                            <a:schemeClr val="tx1">
                              <a:lumMod val="75000"/>
                              <a:lumOff val="25000"/>
                            </a:schemeClr>
                          </a:solidFill>
                          <a:latin typeface="Century Gothic" panose="020B0502020202020204" pitchFamily="34" charset="0"/>
                        </a:rPr>
                        <a:t>N</a:t>
                      </a:r>
                    </a:p>
                  </a:txBody>
                  <a:tcPr anchor="ctr"/>
                </a:tc>
                <a:tc>
                  <a:txBody>
                    <a:bodyPr/>
                    <a:lstStyle/>
                    <a:p>
                      <a:pPr algn="ctr"/>
                      <a:r>
                        <a:rPr lang="en-US" dirty="0">
                          <a:solidFill>
                            <a:schemeClr val="tx1">
                              <a:lumMod val="75000"/>
                              <a:lumOff val="25000"/>
                            </a:schemeClr>
                          </a:solidFill>
                          <a:latin typeface="Century Gothic" panose="020B0502020202020204" pitchFamily="34" charset="0"/>
                        </a:rPr>
                        <a:t>Y</a:t>
                      </a:r>
                    </a:p>
                  </a:txBody>
                  <a:tcPr anchor="ctr"/>
                </a:tc>
                <a:tc>
                  <a:txBody>
                    <a:bodyPr/>
                    <a:lstStyle/>
                    <a:p>
                      <a:pPr algn="ctr"/>
                      <a:r>
                        <a:rPr lang="en-US" dirty="0">
                          <a:solidFill>
                            <a:schemeClr val="tx1">
                              <a:lumMod val="75000"/>
                              <a:lumOff val="25000"/>
                            </a:schemeClr>
                          </a:solidFill>
                          <a:latin typeface="Century Gothic" panose="020B0502020202020204" pitchFamily="34" charset="0"/>
                        </a:rPr>
                        <a:t>Y</a:t>
                      </a:r>
                    </a:p>
                  </a:txBody>
                  <a:tcPr anchor="ctr"/>
                </a:tc>
                <a:tc>
                  <a:txBody>
                    <a:bodyPr/>
                    <a:lstStyle/>
                    <a:p>
                      <a:pPr algn="ctr"/>
                      <a:r>
                        <a:rPr lang="en-US" dirty="0">
                          <a:solidFill>
                            <a:schemeClr val="tx1">
                              <a:lumMod val="75000"/>
                              <a:lumOff val="25000"/>
                            </a:schemeClr>
                          </a:solidFill>
                          <a:latin typeface="Century Gothic" panose="020B0502020202020204" pitchFamily="34" charset="0"/>
                        </a:rPr>
                        <a:t>N</a:t>
                      </a:r>
                    </a:p>
                  </a:txBody>
                  <a:tcPr anchor="ctr"/>
                </a:tc>
                <a:tc>
                  <a:txBody>
                    <a:bodyPr/>
                    <a:lstStyle/>
                    <a:p>
                      <a:pPr algn="ctr"/>
                      <a:r>
                        <a:rPr lang="en-US" dirty="0">
                          <a:solidFill>
                            <a:schemeClr val="tx1">
                              <a:lumMod val="75000"/>
                              <a:lumOff val="25000"/>
                            </a:schemeClr>
                          </a:solidFill>
                          <a:latin typeface="Century Gothic" panose="020B0502020202020204" pitchFamily="34" charset="0"/>
                        </a:rPr>
                        <a:t>No</a:t>
                      </a:r>
                    </a:p>
                  </a:txBody>
                  <a:tcPr anchor="ctr"/>
                </a:tc>
                <a:extLst>
                  <a:ext uri="{0D108BD9-81ED-4DB2-BD59-A6C34878D82A}">
                    <a16:rowId xmlns:a16="http://schemas.microsoft.com/office/drawing/2014/main" val="3640269839"/>
                  </a:ext>
                </a:extLst>
              </a:tr>
            </a:tbl>
          </a:graphicData>
        </a:graphic>
      </p:graphicFrame>
      <p:sp>
        <p:nvSpPr>
          <p:cNvPr id="43" name="TextBox 42">
            <a:extLst>
              <a:ext uri="{FF2B5EF4-FFF2-40B4-BE49-F238E27FC236}">
                <a16:creationId xmlns:a16="http://schemas.microsoft.com/office/drawing/2014/main" id="{F6F098CD-D804-421A-AFC6-0C00CAC5DF75}"/>
              </a:ext>
            </a:extLst>
          </p:cNvPr>
          <p:cNvSpPr txBox="1"/>
          <p:nvPr/>
        </p:nvSpPr>
        <p:spPr>
          <a:xfrm>
            <a:off x="1319312" y="5474169"/>
            <a:ext cx="94780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An example table showing the result of CAMA parameter identification in Python</a:t>
            </a:r>
          </a:p>
        </p:txBody>
      </p:sp>
    </p:spTree>
    <p:extLst>
      <p:ext uri="{BB962C8B-B14F-4D97-AF65-F5344CB8AC3E}">
        <p14:creationId xmlns:p14="http://schemas.microsoft.com/office/powerpoint/2010/main" val="193650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7BB99483-692F-6F4E-ED08-F0810A5F7878}"/>
              </a:ext>
            </a:extLst>
          </p:cNvPr>
          <p:cNvPicPr>
            <a:picLocks noChangeAspect="1"/>
          </p:cNvPicPr>
          <p:nvPr/>
        </p:nvPicPr>
        <p:blipFill>
          <a:blip r:embed="rId3"/>
          <a:stretch>
            <a:fillRect/>
          </a:stretch>
        </p:blipFill>
        <p:spPr>
          <a:xfrm>
            <a:off x="1627636" y="1171308"/>
            <a:ext cx="3908322" cy="5099401"/>
          </a:xfrm>
          <a:prstGeom prst="rect">
            <a:avLst/>
          </a:prstGeom>
        </p:spPr>
      </p:pic>
      <p:sp>
        <p:nvSpPr>
          <p:cNvPr id="17" name="Rectangle 16">
            <a:extLst>
              <a:ext uri="{FF2B5EF4-FFF2-40B4-BE49-F238E27FC236}">
                <a16:creationId xmlns:a16="http://schemas.microsoft.com/office/drawing/2014/main" id="{B962DB70-A363-3570-0EFD-693EE156E3A9}"/>
              </a:ext>
            </a:extLst>
          </p:cNvPr>
          <p:cNvSpPr/>
          <p:nvPr/>
        </p:nvSpPr>
        <p:spPr>
          <a:xfrm>
            <a:off x="3932902" y="5437848"/>
            <a:ext cx="1605935" cy="834612"/>
          </a:xfrm>
          <a:prstGeom prst="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cxnSp>
        <p:nvCxnSpPr>
          <p:cNvPr id="20" name="Straight Arrow Connector 12">
            <a:extLst>
              <a:ext uri="{FF2B5EF4-FFF2-40B4-BE49-F238E27FC236}">
                <a16:creationId xmlns:a16="http://schemas.microsoft.com/office/drawing/2014/main" id="{C5F1223B-376B-B672-88C6-9D278F5A84F9}"/>
              </a:ext>
            </a:extLst>
          </p:cNvPr>
          <p:cNvCxnSpPr/>
          <p:nvPr/>
        </p:nvCxnSpPr>
        <p:spPr>
          <a:xfrm flipV="1">
            <a:off x="3786737" y="2617322"/>
            <a:ext cx="3065387" cy="311251"/>
          </a:xfrm>
          <a:prstGeom prst="straightConnector1">
            <a:avLst/>
          </a:prstGeom>
        </p:spPr>
        <p:style>
          <a:lnRef idx="3">
            <a:schemeClr val="dk1"/>
          </a:lnRef>
          <a:fillRef idx="0">
            <a:schemeClr val="dk1"/>
          </a:fillRef>
          <a:effectRef idx="2">
            <a:schemeClr val="dk1"/>
          </a:effectRef>
          <a:fontRef idx="minor">
            <a:schemeClr val="tx1"/>
          </a:fontRef>
        </p:style>
      </p:cxnSp>
      <p:cxnSp>
        <p:nvCxnSpPr>
          <p:cNvPr id="6" name="Straight Arrow Connector 14">
            <a:extLst>
              <a:ext uri="{FF2B5EF4-FFF2-40B4-BE49-F238E27FC236}">
                <a16:creationId xmlns:a16="http://schemas.microsoft.com/office/drawing/2014/main" id="{0B307FEB-94F4-43F2-4C6F-FCBC425F0FA9}"/>
              </a:ext>
            </a:extLst>
          </p:cNvPr>
          <p:cNvCxnSpPr>
            <a:cxnSpLocks/>
          </p:cNvCxnSpPr>
          <p:nvPr/>
        </p:nvCxnSpPr>
        <p:spPr>
          <a:xfrm flipV="1">
            <a:off x="4351140" y="2686687"/>
            <a:ext cx="6103806" cy="240911"/>
          </a:xfrm>
          <a:prstGeom prst="straightConnector1">
            <a:avLst/>
          </a:prstGeom>
        </p:spPr>
        <p:style>
          <a:lnRef idx="3">
            <a:schemeClr val="dk1"/>
          </a:lnRef>
          <a:fillRef idx="0">
            <a:schemeClr val="dk1"/>
          </a:fillRef>
          <a:effectRef idx="2">
            <a:schemeClr val="dk1"/>
          </a:effectRef>
          <a:fontRef idx="minor">
            <a:schemeClr val="tx1"/>
          </a:fontRef>
        </p:style>
      </p:cxnSp>
      <p:grpSp>
        <p:nvGrpSpPr>
          <p:cNvPr id="27" name="Group 26">
            <a:extLst>
              <a:ext uri="{FF2B5EF4-FFF2-40B4-BE49-F238E27FC236}">
                <a16:creationId xmlns:a16="http://schemas.microsoft.com/office/drawing/2014/main" id="{CCABBCA4-3E31-02B8-643D-B15CA9890612}"/>
              </a:ext>
            </a:extLst>
          </p:cNvPr>
          <p:cNvGrpSpPr/>
          <p:nvPr/>
        </p:nvGrpSpPr>
        <p:grpSpPr>
          <a:xfrm>
            <a:off x="4043236" y="5298142"/>
            <a:ext cx="1398359" cy="721615"/>
            <a:chOff x="121340" y="5338068"/>
            <a:chExt cx="1398359" cy="721615"/>
          </a:xfrm>
        </p:grpSpPr>
        <p:sp>
          <p:nvSpPr>
            <p:cNvPr id="35" name="Minus Sign 34">
              <a:extLst>
                <a:ext uri="{FF2B5EF4-FFF2-40B4-BE49-F238E27FC236}">
                  <a16:creationId xmlns:a16="http://schemas.microsoft.com/office/drawing/2014/main" id="{9C6AC02C-148C-633B-2F09-416C14FFE4BE}"/>
                </a:ext>
              </a:extLst>
            </p:cNvPr>
            <p:cNvSpPr/>
            <p:nvPr/>
          </p:nvSpPr>
          <p:spPr>
            <a:xfrm>
              <a:off x="121340" y="5338068"/>
              <a:ext cx="565931" cy="721615"/>
            </a:xfrm>
            <a:prstGeom prst="mathMinus">
              <a:avLst/>
            </a:prstGeom>
            <a:solidFill>
              <a:srgbClr val="2050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latin typeface="Century Gothic" panose="020B0502020202020204" pitchFamily="34" charset="0"/>
              </a:endParaRPr>
            </a:p>
          </p:txBody>
        </p:sp>
        <p:sp>
          <p:nvSpPr>
            <p:cNvPr id="37" name="TextBox 36">
              <a:extLst>
                <a:ext uri="{FF2B5EF4-FFF2-40B4-BE49-F238E27FC236}">
                  <a16:creationId xmlns:a16="http://schemas.microsoft.com/office/drawing/2014/main" id="{FCFE0AB8-B219-4990-5EFE-04F864E4BC3B}"/>
                </a:ext>
              </a:extLst>
            </p:cNvPr>
            <p:cNvSpPr txBox="1"/>
            <p:nvPr/>
          </p:nvSpPr>
          <p:spPr>
            <a:xfrm>
              <a:off x="687255" y="5540423"/>
              <a:ext cx="832444" cy="323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chemeClr val="tx1">
                      <a:lumMod val="75000"/>
                      <a:lumOff val="25000"/>
                    </a:schemeClr>
                  </a:solidFill>
                  <a:latin typeface="Century Gothic" panose="020B0502020202020204" pitchFamily="34" charset="0"/>
                  <a:cs typeface="Calibri"/>
                </a:rPr>
                <a:t>Flood</a:t>
              </a:r>
            </a:p>
          </p:txBody>
        </p:sp>
      </p:grpSp>
      <p:sp>
        <p:nvSpPr>
          <p:cNvPr id="3" name="TextBox 2">
            <a:extLst>
              <a:ext uri="{FF2B5EF4-FFF2-40B4-BE49-F238E27FC236}">
                <a16:creationId xmlns:a16="http://schemas.microsoft.com/office/drawing/2014/main" id="{9AB8A2B9-FB90-D2B8-73A1-7682FFB3DCC1}"/>
              </a:ext>
            </a:extLst>
          </p:cNvPr>
          <p:cNvSpPr txBox="1"/>
          <p:nvPr/>
        </p:nvSpPr>
        <p:spPr>
          <a:xfrm>
            <a:off x="495300" y="195139"/>
            <a:ext cx="11125200" cy="707886"/>
          </a:xfrm>
          <a:prstGeom prst="rect">
            <a:avLst/>
          </a:prstGeom>
          <a:solidFill>
            <a:srgbClr val="BA3A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FFFFFF"/>
                </a:solidFill>
                <a:latin typeface="Century Gothic" panose="020B0502020202020204" pitchFamily="34" charset="0"/>
                <a:cs typeface="Calibri"/>
              </a:rPr>
              <a:t>Results: </a:t>
            </a:r>
            <a:r>
              <a:rPr lang="en-US" sz="4000" b="1" dirty="0">
                <a:solidFill>
                  <a:srgbClr val="FFFFFF"/>
                </a:solidFill>
                <a:latin typeface="Century Gothic" panose="020B0502020202020204" pitchFamily="34" charset="0"/>
                <a:ea typeface="+mn-lt"/>
                <a:cs typeface="Calibri"/>
              </a:rPr>
              <a:t>Flood </a:t>
            </a:r>
            <a:r>
              <a:rPr lang="en-US" sz="4000" b="1" dirty="0">
                <a:solidFill>
                  <a:srgbClr val="FFFFFF"/>
                </a:solidFill>
                <a:latin typeface="Century Gothic" panose="020B0502020202020204" pitchFamily="34" charset="0"/>
                <a:ea typeface="+mn-lt"/>
                <a:cs typeface="+mn-lt"/>
              </a:rPr>
              <a:t>Extent Maps – Coastal </a:t>
            </a:r>
            <a:endParaRPr lang="en-US" sz="4000" b="1" dirty="0">
              <a:solidFill>
                <a:srgbClr val="FFFFFF"/>
              </a:solidFill>
              <a:latin typeface="Century Gothic" panose="020B0502020202020204" pitchFamily="34" charset="0"/>
              <a:cs typeface="Calibri"/>
            </a:endParaRPr>
          </a:p>
        </p:txBody>
      </p:sp>
      <p:sp>
        <p:nvSpPr>
          <p:cNvPr id="9" name="TextBox 17">
            <a:extLst>
              <a:ext uri="{FF2B5EF4-FFF2-40B4-BE49-F238E27FC236}">
                <a16:creationId xmlns:a16="http://schemas.microsoft.com/office/drawing/2014/main" id="{33DD0CF8-8455-0EBE-D58B-7A192721C6B7}"/>
              </a:ext>
            </a:extLst>
          </p:cNvPr>
          <p:cNvSpPr txBox="1"/>
          <p:nvPr/>
        </p:nvSpPr>
        <p:spPr>
          <a:xfrm>
            <a:off x="6682093" y="1816865"/>
            <a:ext cx="43568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chemeClr val="tx1">
                    <a:lumMod val="75000"/>
                    <a:lumOff val="25000"/>
                  </a:schemeClr>
                </a:solidFill>
                <a:latin typeface="Century Gothic" panose="020B0502020202020204" pitchFamily="34" charset="0"/>
              </a:rPr>
              <a:t>Below</a:t>
            </a:r>
            <a:r>
              <a:rPr lang="en-US" dirty="0">
                <a:solidFill>
                  <a:schemeClr val="tx1">
                    <a:lumMod val="75000"/>
                    <a:lumOff val="25000"/>
                  </a:schemeClr>
                </a:solidFill>
                <a:latin typeface="Century Gothic" panose="020B0502020202020204" pitchFamily="34" charset="0"/>
              </a:rPr>
              <a:t>: Remotely Sensed Flood Extent in Liberty County</a:t>
            </a:r>
          </a:p>
        </p:txBody>
      </p:sp>
      <p:cxnSp>
        <p:nvCxnSpPr>
          <p:cNvPr id="19" name="Straight Arrow Connector 11">
            <a:extLst>
              <a:ext uri="{FF2B5EF4-FFF2-40B4-BE49-F238E27FC236}">
                <a16:creationId xmlns:a16="http://schemas.microsoft.com/office/drawing/2014/main" id="{91F40990-F9D3-16A0-DCFE-45761CAF9E3D}"/>
              </a:ext>
            </a:extLst>
          </p:cNvPr>
          <p:cNvCxnSpPr/>
          <p:nvPr/>
        </p:nvCxnSpPr>
        <p:spPr>
          <a:xfrm>
            <a:off x="3775474" y="3327713"/>
            <a:ext cx="3003263" cy="2314214"/>
          </a:xfrm>
          <a:prstGeom prst="straightConnector1">
            <a:avLst/>
          </a:prstGeom>
        </p:spPr>
        <p:style>
          <a:lnRef idx="3">
            <a:schemeClr val="dk1"/>
          </a:lnRef>
          <a:fillRef idx="0">
            <a:schemeClr val="dk1"/>
          </a:fillRef>
          <a:effectRef idx="2">
            <a:schemeClr val="dk1"/>
          </a:effectRef>
          <a:fontRef idx="minor">
            <a:schemeClr val="tx1"/>
          </a:fontRef>
        </p:style>
      </p:cxnSp>
      <p:sp>
        <p:nvSpPr>
          <p:cNvPr id="7" name="Rectangle 15">
            <a:extLst>
              <a:ext uri="{FF2B5EF4-FFF2-40B4-BE49-F238E27FC236}">
                <a16:creationId xmlns:a16="http://schemas.microsoft.com/office/drawing/2014/main" id="{9AC8D0BD-1579-9994-A77D-5031F984FE1F}"/>
              </a:ext>
            </a:extLst>
          </p:cNvPr>
          <p:cNvSpPr/>
          <p:nvPr/>
        </p:nvSpPr>
        <p:spPr>
          <a:xfrm>
            <a:off x="3784967" y="2932998"/>
            <a:ext cx="563667" cy="39519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cxnSp>
        <p:nvCxnSpPr>
          <p:cNvPr id="4" name="Straight Arrow Connector 13">
            <a:extLst>
              <a:ext uri="{FF2B5EF4-FFF2-40B4-BE49-F238E27FC236}">
                <a16:creationId xmlns:a16="http://schemas.microsoft.com/office/drawing/2014/main" id="{6DC2829F-478E-22AF-CECC-BC8C1173DA93}"/>
              </a:ext>
            </a:extLst>
          </p:cNvPr>
          <p:cNvCxnSpPr>
            <a:cxnSpLocks/>
          </p:cNvCxnSpPr>
          <p:nvPr/>
        </p:nvCxnSpPr>
        <p:spPr>
          <a:xfrm>
            <a:off x="4355077" y="3327730"/>
            <a:ext cx="6140576" cy="2371636"/>
          </a:xfrm>
          <a:prstGeom prst="straightConnector1">
            <a:avLst/>
          </a:prstGeom>
        </p:spPr>
        <p:style>
          <a:lnRef idx="3">
            <a:schemeClr val="dk1"/>
          </a:lnRef>
          <a:fillRef idx="0">
            <a:schemeClr val="dk1"/>
          </a:fillRef>
          <a:effectRef idx="2">
            <a:schemeClr val="dk1"/>
          </a:effectRef>
          <a:fontRef idx="minor">
            <a:schemeClr val="tx1"/>
          </a:fontRef>
        </p:style>
      </p:cxnSp>
      <p:pic>
        <p:nvPicPr>
          <p:cNvPr id="21" name="Picture 26" descr="A picture containing text, ceramic ware, porcelain&#10;&#10;Description automatically generated">
            <a:extLst>
              <a:ext uri="{FF2B5EF4-FFF2-40B4-BE49-F238E27FC236}">
                <a16:creationId xmlns:a16="http://schemas.microsoft.com/office/drawing/2014/main" id="{0D5122B7-DDB2-4352-5062-880A7876AB32}"/>
              </a:ext>
            </a:extLst>
          </p:cNvPr>
          <p:cNvPicPr>
            <a:picLocks noChangeAspect="1"/>
          </p:cNvPicPr>
          <p:nvPr/>
        </p:nvPicPr>
        <p:blipFill>
          <a:blip r:embed="rId4"/>
          <a:stretch>
            <a:fillRect/>
          </a:stretch>
        </p:blipFill>
        <p:spPr>
          <a:xfrm>
            <a:off x="6683210" y="2573294"/>
            <a:ext cx="4484914" cy="31091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26" name="Group 25">
            <a:extLst>
              <a:ext uri="{FF2B5EF4-FFF2-40B4-BE49-F238E27FC236}">
                <a16:creationId xmlns:a16="http://schemas.microsoft.com/office/drawing/2014/main" id="{3A02FE50-565F-7224-2B21-D35456F8150E}"/>
              </a:ext>
            </a:extLst>
          </p:cNvPr>
          <p:cNvGrpSpPr/>
          <p:nvPr/>
        </p:nvGrpSpPr>
        <p:grpSpPr>
          <a:xfrm>
            <a:off x="3985138" y="5907153"/>
            <a:ext cx="1644649" cy="246221"/>
            <a:chOff x="6403431" y="5234904"/>
            <a:chExt cx="2500901" cy="246221"/>
          </a:xfrm>
        </p:grpSpPr>
        <p:cxnSp>
          <p:nvCxnSpPr>
            <p:cNvPr id="23" name="Straight Connector 22">
              <a:extLst>
                <a:ext uri="{FF2B5EF4-FFF2-40B4-BE49-F238E27FC236}">
                  <a16:creationId xmlns:a16="http://schemas.microsoft.com/office/drawing/2014/main" id="{B6DB4CE5-366F-CFF3-FC0B-336944A3A0ED}"/>
                </a:ext>
              </a:extLst>
            </p:cNvPr>
            <p:cNvCxnSpPr>
              <a:cxnSpLocks/>
            </p:cNvCxnSpPr>
            <p:nvPr/>
          </p:nvCxnSpPr>
          <p:spPr>
            <a:xfrm flipH="1">
              <a:off x="6599137" y="5457626"/>
              <a:ext cx="138867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15DB14F-B21A-5071-0EAD-5702FEA4209B}"/>
                </a:ext>
              </a:extLst>
            </p:cNvPr>
            <p:cNvSpPr txBox="1"/>
            <p:nvPr/>
          </p:nvSpPr>
          <p:spPr>
            <a:xfrm>
              <a:off x="6403431" y="5234904"/>
              <a:ext cx="674899" cy="246221"/>
            </a:xfrm>
            <a:prstGeom prst="rect">
              <a:avLst/>
            </a:prstGeom>
            <a:noFill/>
          </p:spPr>
          <p:txBody>
            <a:bodyPr wrap="square" lIns="91440" tIns="45720" rIns="91440" bIns="45720" rtlCol="0" anchor="t">
              <a:spAutoFit/>
            </a:bodyPr>
            <a:lstStyle/>
            <a:p>
              <a:r>
                <a:rPr lang="en-US" sz="1000" dirty="0">
                  <a:solidFill>
                    <a:schemeClr val="tx1">
                      <a:lumMod val="75000"/>
                      <a:lumOff val="25000"/>
                    </a:schemeClr>
                  </a:solidFill>
                  <a:latin typeface="Century Gothic" panose="020B0502020202020204" pitchFamily="34" charset="0"/>
                </a:rPr>
                <a:t>0</a:t>
              </a:r>
            </a:p>
          </p:txBody>
        </p:sp>
        <p:sp>
          <p:nvSpPr>
            <p:cNvPr id="25" name="TextBox 24">
              <a:extLst>
                <a:ext uri="{FF2B5EF4-FFF2-40B4-BE49-F238E27FC236}">
                  <a16:creationId xmlns:a16="http://schemas.microsoft.com/office/drawing/2014/main" id="{497DF9C8-ACF1-2D93-E485-08671473B5CE}"/>
                </a:ext>
              </a:extLst>
            </p:cNvPr>
            <p:cNvSpPr txBox="1"/>
            <p:nvPr/>
          </p:nvSpPr>
          <p:spPr>
            <a:xfrm>
              <a:off x="7727954" y="5234904"/>
              <a:ext cx="1176378" cy="246221"/>
            </a:xfrm>
            <a:prstGeom prst="rect">
              <a:avLst/>
            </a:prstGeom>
            <a:noFill/>
          </p:spPr>
          <p:txBody>
            <a:bodyPr wrap="square" lIns="91440" tIns="45720" rIns="91440" bIns="45720" rtlCol="0" anchor="t">
              <a:spAutoFit/>
            </a:bodyPr>
            <a:lstStyle/>
            <a:p>
              <a:r>
                <a:rPr lang="en-US" sz="1000" dirty="0">
                  <a:solidFill>
                    <a:schemeClr val="tx1">
                      <a:lumMod val="75000"/>
                      <a:lumOff val="25000"/>
                    </a:schemeClr>
                  </a:solidFill>
                  <a:latin typeface="Century Gothic" panose="020B0502020202020204" pitchFamily="34" charset="0"/>
                </a:rPr>
                <a:t>20 mi</a:t>
              </a:r>
            </a:p>
          </p:txBody>
        </p:sp>
      </p:grpSp>
      <p:grpSp>
        <p:nvGrpSpPr>
          <p:cNvPr id="18" name="Group 17">
            <a:extLst>
              <a:ext uri="{FF2B5EF4-FFF2-40B4-BE49-F238E27FC236}">
                <a16:creationId xmlns:a16="http://schemas.microsoft.com/office/drawing/2014/main" id="{71943134-98DC-096A-D856-53824DD6C3D7}"/>
              </a:ext>
            </a:extLst>
          </p:cNvPr>
          <p:cNvGrpSpPr/>
          <p:nvPr/>
        </p:nvGrpSpPr>
        <p:grpSpPr>
          <a:xfrm>
            <a:off x="2109962" y="1819000"/>
            <a:ext cx="2550051" cy="3727126"/>
            <a:chOff x="3048312" y="1570651"/>
            <a:chExt cx="2550051" cy="3727126"/>
          </a:xfrm>
        </p:grpSpPr>
        <p:sp>
          <p:nvSpPr>
            <p:cNvPr id="8" name="TextBox 7">
              <a:extLst>
                <a:ext uri="{FF2B5EF4-FFF2-40B4-BE49-F238E27FC236}">
                  <a16:creationId xmlns:a16="http://schemas.microsoft.com/office/drawing/2014/main" id="{B9025C3F-30A8-E0C8-85B0-A7A92541EEDD}"/>
                </a:ext>
              </a:extLst>
            </p:cNvPr>
            <p:cNvSpPr txBox="1"/>
            <p:nvPr/>
          </p:nvSpPr>
          <p:spPr>
            <a:xfrm>
              <a:off x="3048312" y="5020778"/>
              <a:ext cx="10263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panose="020B0502020202020204" pitchFamily="34" charset="0"/>
                </a:rPr>
                <a:t>Camden</a:t>
              </a:r>
              <a:endParaRPr lang="en-US" b="1" dirty="0">
                <a:solidFill>
                  <a:schemeClr val="tx1">
                    <a:lumMod val="75000"/>
                    <a:lumOff val="2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3715985B-B171-C706-D5C5-CC3E25AC746B}"/>
                </a:ext>
              </a:extLst>
            </p:cNvPr>
            <p:cNvSpPr txBox="1"/>
            <p:nvPr/>
          </p:nvSpPr>
          <p:spPr>
            <a:xfrm>
              <a:off x="3298385" y="3949329"/>
              <a:ext cx="10263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panose="020B0502020202020204" pitchFamily="34" charset="0"/>
                </a:rPr>
                <a:t>Glynn</a:t>
              </a:r>
              <a:endParaRPr lang="en-US" b="1" dirty="0">
                <a:solidFill>
                  <a:schemeClr val="tx1">
                    <a:lumMod val="75000"/>
                    <a:lumOff val="2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4B3A5FFD-585A-227B-C1BC-DCF52EEEBC03}"/>
                </a:ext>
              </a:extLst>
            </p:cNvPr>
            <p:cNvSpPr txBox="1"/>
            <p:nvPr/>
          </p:nvSpPr>
          <p:spPr>
            <a:xfrm>
              <a:off x="3724467" y="3320140"/>
              <a:ext cx="10263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panose="020B0502020202020204" pitchFamily="34" charset="0"/>
                </a:rPr>
                <a:t>McIntosh</a:t>
              </a:r>
              <a:endParaRPr lang="en-US" b="1" dirty="0">
                <a:solidFill>
                  <a:schemeClr val="tx1">
                    <a:lumMod val="75000"/>
                    <a:lumOff val="25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7EA860BB-531D-84C9-E747-4225E46CBC94}"/>
                </a:ext>
              </a:extLst>
            </p:cNvPr>
            <p:cNvSpPr txBox="1"/>
            <p:nvPr/>
          </p:nvSpPr>
          <p:spPr>
            <a:xfrm>
              <a:off x="3763344" y="2371528"/>
              <a:ext cx="10263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panose="020B0502020202020204" pitchFamily="34" charset="0"/>
                </a:rPr>
                <a:t>Liberty</a:t>
              </a:r>
              <a:endParaRPr lang="en-US" b="1" dirty="0">
                <a:solidFill>
                  <a:schemeClr val="tx1">
                    <a:lumMod val="75000"/>
                    <a:lumOff val="25000"/>
                  </a:schemeClr>
                </a:solidFill>
                <a:latin typeface="Century Gothic" panose="020B0502020202020204" pitchFamily="34" charset="0"/>
              </a:endParaRPr>
            </a:p>
          </p:txBody>
        </p:sp>
        <p:sp>
          <p:nvSpPr>
            <p:cNvPr id="13" name="TextBox 12">
              <a:extLst>
                <a:ext uri="{FF2B5EF4-FFF2-40B4-BE49-F238E27FC236}">
                  <a16:creationId xmlns:a16="http://schemas.microsoft.com/office/drawing/2014/main" id="{076980FE-FB7C-6540-C060-D2AA6FFDA673}"/>
                </a:ext>
              </a:extLst>
            </p:cNvPr>
            <p:cNvSpPr txBox="1"/>
            <p:nvPr/>
          </p:nvSpPr>
          <p:spPr>
            <a:xfrm>
              <a:off x="4571997" y="1570651"/>
              <a:ext cx="10263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panose="020B0502020202020204" pitchFamily="34" charset="0"/>
                </a:rPr>
                <a:t>Chatham</a:t>
              </a:r>
              <a:endParaRPr lang="en-US" b="1" dirty="0">
                <a:solidFill>
                  <a:schemeClr val="tx1">
                    <a:lumMod val="75000"/>
                    <a:lumOff val="25000"/>
                  </a:schemeClr>
                </a:solidFill>
                <a:latin typeface="Century Gothic" panose="020B0502020202020204" pitchFamily="34" charset="0"/>
              </a:endParaRPr>
            </a:p>
          </p:txBody>
        </p:sp>
      </p:grpSp>
      <p:grpSp>
        <p:nvGrpSpPr>
          <p:cNvPr id="16" name="Group 15">
            <a:extLst>
              <a:ext uri="{FF2B5EF4-FFF2-40B4-BE49-F238E27FC236}">
                <a16:creationId xmlns:a16="http://schemas.microsoft.com/office/drawing/2014/main" id="{D965E642-D127-BF41-DC45-D18E682FEBA7}"/>
              </a:ext>
            </a:extLst>
          </p:cNvPr>
          <p:cNvGrpSpPr/>
          <p:nvPr/>
        </p:nvGrpSpPr>
        <p:grpSpPr>
          <a:xfrm>
            <a:off x="1688255" y="5928511"/>
            <a:ext cx="270805" cy="224863"/>
            <a:chOff x="1397986" y="3300007"/>
            <a:chExt cx="443332" cy="368636"/>
          </a:xfrm>
        </p:grpSpPr>
        <p:sp>
          <p:nvSpPr>
            <p:cNvPr id="14" name="Right Triangle 13">
              <a:extLst>
                <a:ext uri="{FF2B5EF4-FFF2-40B4-BE49-F238E27FC236}">
                  <a16:creationId xmlns:a16="http://schemas.microsoft.com/office/drawing/2014/main" id="{00438039-E449-0DF9-34C8-75259BC0576A}"/>
                </a:ext>
              </a:extLst>
            </p:cNvPr>
            <p:cNvSpPr/>
            <p:nvPr/>
          </p:nvSpPr>
          <p:spPr>
            <a:xfrm>
              <a:off x="1629652" y="3300007"/>
              <a:ext cx="211666" cy="367568"/>
            </a:xfrm>
            <a:prstGeom prst="r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Right Triangle 14">
              <a:extLst>
                <a:ext uri="{FF2B5EF4-FFF2-40B4-BE49-F238E27FC236}">
                  <a16:creationId xmlns:a16="http://schemas.microsoft.com/office/drawing/2014/main" id="{C7789916-FBB7-1D3D-9482-EDFBB62633B1}"/>
                </a:ext>
              </a:extLst>
            </p:cNvPr>
            <p:cNvSpPr/>
            <p:nvPr/>
          </p:nvSpPr>
          <p:spPr>
            <a:xfrm flipH="1">
              <a:off x="1397986" y="3301075"/>
              <a:ext cx="209632" cy="367568"/>
            </a:xfrm>
            <a:prstGeom prst="rtTriangl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sp>
        <p:nvSpPr>
          <p:cNvPr id="28" name="TextBox 27">
            <a:extLst>
              <a:ext uri="{FF2B5EF4-FFF2-40B4-BE49-F238E27FC236}">
                <a16:creationId xmlns:a16="http://schemas.microsoft.com/office/drawing/2014/main" id="{69574D37-C6AA-47A0-A09E-C5D1B008A1B0}"/>
              </a:ext>
            </a:extLst>
          </p:cNvPr>
          <p:cNvSpPr txBox="1"/>
          <p:nvPr/>
        </p:nvSpPr>
        <p:spPr>
          <a:xfrm>
            <a:off x="3050566" y="6099314"/>
            <a:ext cx="1090929" cy="200055"/>
          </a:xfrm>
          <a:prstGeom prst="rect">
            <a:avLst/>
          </a:prstGeom>
          <a:noFill/>
        </p:spPr>
        <p:txBody>
          <a:bodyPr wrap="square">
            <a:spAutoFit/>
          </a:bodyPr>
          <a:lstStyle/>
          <a:p>
            <a:r>
              <a:rPr lang="en-US" sz="700" b="0" dirty="0">
                <a:solidFill>
                  <a:schemeClr val="tx1">
                    <a:lumMod val="50000"/>
                    <a:lumOff val="50000"/>
                  </a:schemeClr>
                </a:solidFill>
              </a:rPr>
              <a:t>Basemap credit: ESRI</a:t>
            </a:r>
            <a:endParaRPr lang="en-US" sz="700" b="0" dirty="0">
              <a:solidFill>
                <a:schemeClr val="tx1">
                  <a:lumMod val="50000"/>
                  <a:lumOff val="50000"/>
                </a:schemeClr>
              </a:solidFill>
              <a:cs typeface="Calibri"/>
            </a:endParaRPr>
          </a:p>
        </p:txBody>
      </p:sp>
    </p:spTree>
    <p:extLst>
      <p:ext uri="{BB962C8B-B14F-4D97-AF65-F5344CB8AC3E}">
        <p14:creationId xmlns:p14="http://schemas.microsoft.com/office/powerpoint/2010/main" val="241512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ap&#10;&#10;Description automatically generated">
            <a:extLst>
              <a:ext uri="{FF2B5EF4-FFF2-40B4-BE49-F238E27FC236}">
                <a16:creationId xmlns:a16="http://schemas.microsoft.com/office/drawing/2014/main" id="{42D4963E-EBA2-8EF5-92F7-56F8316C1042}"/>
              </a:ext>
            </a:extLst>
          </p:cNvPr>
          <p:cNvPicPr>
            <a:picLocks noChangeAspect="1"/>
          </p:cNvPicPr>
          <p:nvPr/>
        </p:nvPicPr>
        <p:blipFill rotWithShape="1">
          <a:blip r:embed="rId3"/>
          <a:srcRect l="536" t="482" r="402" b="3488"/>
          <a:stretch/>
        </p:blipFill>
        <p:spPr>
          <a:xfrm>
            <a:off x="338877" y="1490980"/>
            <a:ext cx="6550022" cy="4384490"/>
          </a:xfrm>
          <a:prstGeom prst="rect">
            <a:avLst/>
          </a:prstGeom>
          <a:ln w="12700">
            <a:solidFill>
              <a:schemeClr val="tx1">
                <a:lumMod val="50000"/>
                <a:lumOff val="50000"/>
              </a:schemeClr>
            </a:solidFill>
          </a:ln>
        </p:spPr>
      </p:pic>
      <p:sp>
        <p:nvSpPr>
          <p:cNvPr id="51" name="Rectangle 50">
            <a:extLst>
              <a:ext uri="{FF2B5EF4-FFF2-40B4-BE49-F238E27FC236}">
                <a16:creationId xmlns:a16="http://schemas.microsoft.com/office/drawing/2014/main" id="{73D06F90-A78E-C247-313B-A0A268F9375C}"/>
              </a:ext>
            </a:extLst>
          </p:cNvPr>
          <p:cNvSpPr/>
          <p:nvPr/>
        </p:nvSpPr>
        <p:spPr>
          <a:xfrm>
            <a:off x="5272137" y="1490406"/>
            <a:ext cx="1605935" cy="890874"/>
          </a:xfrm>
          <a:prstGeom prst="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cxnSp>
        <p:nvCxnSpPr>
          <p:cNvPr id="30" name="Straight Arrow Connector 29">
            <a:extLst>
              <a:ext uri="{FF2B5EF4-FFF2-40B4-BE49-F238E27FC236}">
                <a16:creationId xmlns:a16="http://schemas.microsoft.com/office/drawing/2014/main" id="{FC2A2F6D-2451-5F62-FC89-B70411F52908}"/>
              </a:ext>
            </a:extLst>
          </p:cNvPr>
          <p:cNvCxnSpPr>
            <a:cxnSpLocks/>
          </p:cNvCxnSpPr>
          <p:nvPr/>
        </p:nvCxnSpPr>
        <p:spPr>
          <a:xfrm flipV="1">
            <a:off x="6765486" y="2683046"/>
            <a:ext cx="5097422" cy="1943498"/>
          </a:xfrm>
          <a:prstGeom prst="straightConnector1">
            <a:avLst/>
          </a:prstGeom>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D9D89A36-2E96-52E7-FD58-541897D28867}"/>
              </a:ext>
            </a:extLst>
          </p:cNvPr>
          <p:cNvCxnSpPr>
            <a:cxnSpLocks/>
          </p:cNvCxnSpPr>
          <p:nvPr/>
        </p:nvCxnSpPr>
        <p:spPr>
          <a:xfrm>
            <a:off x="6763786" y="4863051"/>
            <a:ext cx="5103079" cy="746516"/>
          </a:xfrm>
          <a:prstGeom prst="straightConnector1">
            <a:avLst/>
          </a:prstGeom>
        </p:spPr>
        <p:style>
          <a:lnRef idx="3">
            <a:schemeClr val="dk1"/>
          </a:lnRef>
          <a:fillRef idx="0">
            <a:schemeClr val="dk1"/>
          </a:fillRef>
          <a:effectRef idx="2">
            <a:schemeClr val="dk1"/>
          </a:effectRef>
          <a:fontRef idx="minor">
            <a:schemeClr val="tx1"/>
          </a:fontRef>
        </p:style>
      </p:cxnSp>
      <p:grpSp>
        <p:nvGrpSpPr>
          <p:cNvPr id="27" name="Group 26">
            <a:extLst>
              <a:ext uri="{FF2B5EF4-FFF2-40B4-BE49-F238E27FC236}">
                <a16:creationId xmlns:a16="http://schemas.microsoft.com/office/drawing/2014/main" id="{CCABBCA4-3E31-02B8-643D-B15CA9890612}"/>
              </a:ext>
            </a:extLst>
          </p:cNvPr>
          <p:cNvGrpSpPr/>
          <p:nvPr/>
        </p:nvGrpSpPr>
        <p:grpSpPr>
          <a:xfrm>
            <a:off x="5470058" y="1414802"/>
            <a:ext cx="1339529" cy="721615"/>
            <a:chOff x="121340" y="5338068"/>
            <a:chExt cx="1339529" cy="721615"/>
          </a:xfrm>
        </p:grpSpPr>
        <p:sp>
          <p:nvSpPr>
            <p:cNvPr id="35" name="Minus Sign 34">
              <a:extLst>
                <a:ext uri="{FF2B5EF4-FFF2-40B4-BE49-F238E27FC236}">
                  <a16:creationId xmlns:a16="http://schemas.microsoft.com/office/drawing/2014/main" id="{9C6AC02C-148C-633B-2F09-416C14FFE4BE}"/>
                </a:ext>
              </a:extLst>
            </p:cNvPr>
            <p:cNvSpPr/>
            <p:nvPr/>
          </p:nvSpPr>
          <p:spPr>
            <a:xfrm>
              <a:off x="121340" y="5338068"/>
              <a:ext cx="565931" cy="721615"/>
            </a:xfrm>
            <a:prstGeom prst="mathMinus">
              <a:avLst/>
            </a:prstGeom>
            <a:solidFill>
              <a:srgbClr val="2050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latin typeface="Century Gothic" panose="020B0502020202020204" pitchFamily="34" charset="0"/>
              </a:endParaRPr>
            </a:p>
          </p:txBody>
        </p:sp>
        <p:sp>
          <p:nvSpPr>
            <p:cNvPr id="37" name="TextBox 36">
              <a:extLst>
                <a:ext uri="{FF2B5EF4-FFF2-40B4-BE49-F238E27FC236}">
                  <a16:creationId xmlns:a16="http://schemas.microsoft.com/office/drawing/2014/main" id="{FCFE0AB8-B219-4990-5EFE-04F864E4BC3B}"/>
                </a:ext>
              </a:extLst>
            </p:cNvPr>
            <p:cNvSpPr txBox="1"/>
            <p:nvPr/>
          </p:nvSpPr>
          <p:spPr>
            <a:xfrm>
              <a:off x="687255" y="5540423"/>
              <a:ext cx="773614" cy="323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chemeClr val="tx1">
                      <a:lumMod val="75000"/>
                      <a:lumOff val="25000"/>
                    </a:schemeClr>
                  </a:solidFill>
                  <a:latin typeface="Century Gothic" panose="020B0502020202020204" pitchFamily="34" charset="0"/>
                  <a:cs typeface="Calibri"/>
                </a:rPr>
                <a:t>Flood</a:t>
              </a:r>
            </a:p>
          </p:txBody>
        </p:sp>
      </p:grpSp>
      <p:sp>
        <p:nvSpPr>
          <p:cNvPr id="9" name="TextBox 17">
            <a:extLst>
              <a:ext uri="{FF2B5EF4-FFF2-40B4-BE49-F238E27FC236}">
                <a16:creationId xmlns:a16="http://schemas.microsoft.com/office/drawing/2014/main" id="{33DD0CF8-8455-0EBE-D58B-7A192721C6B7}"/>
              </a:ext>
            </a:extLst>
          </p:cNvPr>
          <p:cNvSpPr txBox="1"/>
          <p:nvPr/>
        </p:nvSpPr>
        <p:spPr>
          <a:xfrm>
            <a:off x="7390930" y="1869003"/>
            <a:ext cx="43568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chemeClr val="tx1">
                    <a:lumMod val="75000"/>
                    <a:lumOff val="25000"/>
                  </a:schemeClr>
                </a:solidFill>
                <a:latin typeface="Century Gothic" panose="020B0502020202020204" pitchFamily="34" charset="0"/>
              </a:rPr>
              <a:t>Below</a:t>
            </a:r>
            <a:r>
              <a:rPr lang="en-US" dirty="0">
                <a:solidFill>
                  <a:schemeClr val="tx1">
                    <a:lumMod val="75000"/>
                    <a:lumOff val="25000"/>
                  </a:schemeClr>
                </a:solidFill>
                <a:latin typeface="Century Gothic" panose="020B0502020202020204" pitchFamily="34" charset="0"/>
              </a:rPr>
              <a:t>: Remotely Sensed Flood Extent in Charlton County</a:t>
            </a:r>
          </a:p>
        </p:txBody>
      </p:sp>
      <p:grpSp>
        <p:nvGrpSpPr>
          <p:cNvPr id="26" name="Group 25">
            <a:extLst>
              <a:ext uri="{FF2B5EF4-FFF2-40B4-BE49-F238E27FC236}">
                <a16:creationId xmlns:a16="http://schemas.microsoft.com/office/drawing/2014/main" id="{3A02FE50-565F-7224-2B21-D35456F8150E}"/>
              </a:ext>
            </a:extLst>
          </p:cNvPr>
          <p:cNvGrpSpPr/>
          <p:nvPr/>
        </p:nvGrpSpPr>
        <p:grpSpPr>
          <a:xfrm>
            <a:off x="5347097" y="1943957"/>
            <a:ext cx="1555637" cy="263182"/>
            <a:chOff x="6403431" y="5194444"/>
            <a:chExt cx="2365546" cy="263182"/>
          </a:xfrm>
        </p:grpSpPr>
        <p:cxnSp>
          <p:nvCxnSpPr>
            <p:cNvPr id="23" name="Straight Connector 22">
              <a:extLst>
                <a:ext uri="{FF2B5EF4-FFF2-40B4-BE49-F238E27FC236}">
                  <a16:creationId xmlns:a16="http://schemas.microsoft.com/office/drawing/2014/main" id="{B6DB4CE5-366F-CFF3-FC0B-336944A3A0ED}"/>
                </a:ext>
              </a:extLst>
            </p:cNvPr>
            <p:cNvCxnSpPr>
              <a:cxnSpLocks/>
            </p:cNvCxnSpPr>
            <p:nvPr/>
          </p:nvCxnSpPr>
          <p:spPr>
            <a:xfrm flipH="1">
              <a:off x="6599137" y="5457626"/>
              <a:ext cx="138867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15DB14F-B21A-5071-0EAD-5702FEA4209B}"/>
                </a:ext>
              </a:extLst>
            </p:cNvPr>
            <p:cNvSpPr txBox="1"/>
            <p:nvPr/>
          </p:nvSpPr>
          <p:spPr>
            <a:xfrm>
              <a:off x="6403431" y="5194444"/>
              <a:ext cx="674899" cy="246221"/>
            </a:xfrm>
            <a:prstGeom prst="rect">
              <a:avLst/>
            </a:prstGeom>
            <a:noFill/>
          </p:spPr>
          <p:txBody>
            <a:bodyPr wrap="square" lIns="91440" tIns="45720" rIns="91440" bIns="45720" rtlCol="0" anchor="t">
              <a:spAutoFit/>
            </a:bodyPr>
            <a:lstStyle/>
            <a:p>
              <a:r>
                <a:rPr lang="en-US" sz="1000" dirty="0">
                  <a:solidFill>
                    <a:schemeClr val="tx1">
                      <a:lumMod val="75000"/>
                      <a:lumOff val="25000"/>
                    </a:schemeClr>
                  </a:solidFill>
                  <a:latin typeface="Century Gothic" panose="020B0502020202020204" pitchFamily="34" charset="0"/>
                </a:rPr>
                <a:t>0</a:t>
              </a:r>
            </a:p>
          </p:txBody>
        </p:sp>
        <p:sp>
          <p:nvSpPr>
            <p:cNvPr id="25" name="TextBox 24">
              <a:extLst>
                <a:ext uri="{FF2B5EF4-FFF2-40B4-BE49-F238E27FC236}">
                  <a16:creationId xmlns:a16="http://schemas.microsoft.com/office/drawing/2014/main" id="{497DF9C8-ACF1-2D93-E485-08671473B5CE}"/>
                </a:ext>
              </a:extLst>
            </p:cNvPr>
            <p:cNvSpPr txBox="1"/>
            <p:nvPr/>
          </p:nvSpPr>
          <p:spPr>
            <a:xfrm>
              <a:off x="7592599" y="5194444"/>
              <a:ext cx="1176378" cy="246221"/>
            </a:xfrm>
            <a:prstGeom prst="rect">
              <a:avLst/>
            </a:prstGeom>
            <a:noFill/>
          </p:spPr>
          <p:txBody>
            <a:bodyPr wrap="square" lIns="91440" tIns="45720" rIns="91440" bIns="45720" rtlCol="0" anchor="t">
              <a:spAutoFit/>
            </a:bodyPr>
            <a:lstStyle/>
            <a:p>
              <a:r>
                <a:rPr lang="en-US" sz="1000" dirty="0">
                  <a:solidFill>
                    <a:schemeClr val="tx1">
                      <a:lumMod val="75000"/>
                      <a:lumOff val="25000"/>
                    </a:schemeClr>
                  </a:solidFill>
                  <a:latin typeface="Century Gothic" panose="020B0502020202020204" pitchFamily="34" charset="0"/>
                </a:rPr>
                <a:t>20 mi</a:t>
              </a:r>
            </a:p>
          </p:txBody>
        </p:sp>
      </p:grpSp>
      <p:grpSp>
        <p:nvGrpSpPr>
          <p:cNvPr id="16" name="Group 15">
            <a:extLst>
              <a:ext uri="{FF2B5EF4-FFF2-40B4-BE49-F238E27FC236}">
                <a16:creationId xmlns:a16="http://schemas.microsoft.com/office/drawing/2014/main" id="{D965E642-D127-BF41-DC45-D18E682FEBA7}"/>
              </a:ext>
            </a:extLst>
          </p:cNvPr>
          <p:cNvGrpSpPr/>
          <p:nvPr/>
        </p:nvGrpSpPr>
        <p:grpSpPr>
          <a:xfrm>
            <a:off x="392172" y="5550572"/>
            <a:ext cx="270804" cy="224863"/>
            <a:chOff x="1397986" y="3300007"/>
            <a:chExt cx="443332" cy="368636"/>
          </a:xfrm>
        </p:grpSpPr>
        <p:sp>
          <p:nvSpPr>
            <p:cNvPr id="14" name="Right Triangle 13">
              <a:extLst>
                <a:ext uri="{FF2B5EF4-FFF2-40B4-BE49-F238E27FC236}">
                  <a16:creationId xmlns:a16="http://schemas.microsoft.com/office/drawing/2014/main" id="{00438039-E449-0DF9-34C8-75259BC0576A}"/>
                </a:ext>
              </a:extLst>
            </p:cNvPr>
            <p:cNvSpPr/>
            <p:nvPr/>
          </p:nvSpPr>
          <p:spPr>
            <a:xfrm>
              <a:off x="1629652" y="3300007"/>
              <a:ext cx="211666" cy="367568"/>
            </a:xfrm>
            <a:prstGeom prst="r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Right Triangle 14">
              <a:extLst>
                <a:ext uri="{FF2B5EF4-FFF2-40B4-BE49-F238E27FC236}">
                  <a16:creationId xmlns:a16="http://schemas.microsoft.com/office/drawing/2014/main" id="{C7789916-FBB7-1D3D-9482-EDFBB62633B1}"/>
                </a:ext>
              </a:extLst>
            </p:cNvPr>
            <p:cNvSpPr/>
            <p:nvPr/>
          </p:nvSpPr>
          <p:spPr>
            <a:xfrm flipH="1">
              <a:off x="1397986" y="3301075"/>
              <a:ext cx="209632" cy="367568"/>
            </a:xfrm>
            <a:prstGeom prst="rtTriangl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pic>
        <p:nvPicPr>
          <p:cNvPr id="17" name="Picture 28" descr="Map&#10;&#10;Description automatically generated">
            <a:extLst>
              <a:ext uri="{FF2B5EF4-FFF2-40B4-BE49-F238E27FC236}">
                <a16:creationId xmlns:a16="http://schemas.microsoft.com/office/drawing/2014/main" id="{D215EBF6-B0F4-27B5-4CC2-EE2997971B2A}"/>
              </a:ext>
            </a:extLst>
          </p:cNvPr>
          <p:cNvPicPr>
            <a:picLocks noChangeAspect="1"/>
          </p:cNvPicPr>
          <p:nvPr/>
        </p:nvPicPr>
        <p:blipFill>
          <a:blip r:embed="rId4"/>
          <a:stretch>
            <a:fillRect/>
          </a:stretch>
        </p:blipFill>
        <p:spPr>
          <a:xfrm>
            <a:off x="7408622" y="2632535"/>
            <a:ext cx="4473251" cy="31059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cxnSp>
        <p:nvCxnSpPr>
          <p:cNvPr id="7" name="Straight Arrow Connector 6">
            <a:extLst>
              <a:ext uri="{FF2B5EF4-FFF2-40B4-BE49-F238E27FC236}">
                <a16:creationId xmlns:a16="http://schemas.microsoft.com/office/drawing/2014/main" id="{42DDE6D0-D4D0-11E2-AD1D-BB86995DC6A5}"/>
              </a:ext>
            </a:extLst>
          </p:cNvPr>
          <p:cNvCxnSpPr/>
          <p:nvPr/>
        </p:nvCxnSpPr>
        <p:spPr>
          <a:xfrm>
            <a:off x="6488794" y="4857635"/>
            <a:ext cx="975249" cy="849367"/>
          </a:xfrm>
          <a:prstGeom prst="straightConnector1">
            <a:avLst/>
          </a:prstGeom>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D8E24DE4-C8EE-4C3F-B133-D5A7FC468FDF}"/>
              </a:ext>
            </a:extLst>
          </p:cNvPr>
          <p:cNvCxnSpPr/>
          <p:nvPr/>
        </p:nvCxnSpPr>
        <p:spPr>
          <a:xfrm flipV="1">
            <a:off x="6490704" y="2655888"/>
            <a:ext cx="947481" cy="1966113"/>
          </a:xfrm>
          <a:prstGeom prst="straightConnector1">
            <a:avLst/>
          </a:prstGeom>
        </p:spPr>
        <p:style>
          <a:lnRef idx="3">
            <a:schemeClr val="dk1"/>
          </a:lnRef>
          <a:fillRef idx="0">
            <a:schemeClr val="dk1"/>
          </a:fillRef>
          <a:effectRef idx="2">
            <a:schemeClr val="dk1"/>
          </a:effectRef>
          <a:fontRef idx="minor">
            <a:schemeClr val="tx1"/>
          </a:fontRef>
        </p:style>
      </p:cxnSp>
      <p:sp>
        <p:nvSpPr>
          <p:cNvPr id="32" name="Rectangle 31">
            <a:extLst>
              <a:ext uri="{FF2B5EF4-FFF2-40B4-BE49-F238E27FC236}">
                <a16:creationId xmlns:a16="http://schemas.microsoft.com/office/drawing/2014/main" id="{26FDCD38-176D-4C02-A935-9905B8A7EFA0}"/>
              </a:ext>
            </a:extLst>
          </p:cNvPr>
          <p:cNvSpPr/>
          <p:nvPr/>
        </p:nvSpPr>
        <p:spPr>
          <a:xfrm>
            <a:off x="6492414" y="4624031"/>
            <a:ext cx="283309" cy="24423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50" name="Group 49">
            <a:extLst>
              <a:ext uri="{FF2B5EF4-FFF2-40B4-BE49-F238E27FC236}">
                <a16:creationId xmlns:a16="http://schemas.microsoft.com/office/drawing/2014/main" id="{55B06A59-E8C4-B253-7F09-5D39EE83467E}"/>
              </a:ext>
            </a:extLst>
          </p:cNvPr>
          <p:cNvGrpSpPr/>
          <p:nvPr/>
        </p:nvGrpSpPr>
        <p:grpSpPr>
          <a:xfrm>
            <a:off x="730408" y="1588428"/>
            <a:ext cx="6056340" cy="3075863"/>
            <a:chOff x="730408" y="1359828"/>
            <a:chExt cx="6056340" cy="3075863"/>
          </a:xfrm>
        </p:grpSpPr>
        <p:sp>
          <p:nvSpPr>
            <p:cNvPr id="45" name="TextBox 44">
              <a:extLst>
                <a:ext uri="{FF2B5EF4-FFF2-40B4-BE49-F238E27FC236}">
                  <a16:creationId xmlns:a16="http://schemas.microsoft.com/office/drawing/2014/main" id="{1AD630AB-D705-F072-F533-A4ADA84B5095}"/>
                </a:ext>
              </a:extLst>
            </p:cNvPr>
            <p:cNvSpPr txBox="1"/>
            <p:nvPr/>
          </p:nvSpPr>
          <p:spPr>
            <a:xfrm>
              <a:off x="5760382" y="4158692"/>
              <a:ext cx="10263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panose="020B0502020202020204" pitchFamily="34" charset="0"/>
                </a:rPr>
                <a:t>Charlton</a:t>
              </a:r>
            </a:p>
          </p:txBody>
        </p:sp>
        <p:grpSp>
          <p:nvGrpSpPr>
            <p:cNvPr id="49" name="Group 48">
              <a:extLst>
                <a:ext uri="{FF2B5EF4-FFF2-40B4-BE49-F238E27FC236}">
                  <a16:creationId xmlns:a16="http://schemas.microsoft.com/office/drawing/2014/main" id="{13A25CAB-710A-B8FD-6FE2-72876BABB7C7}"/>
                </a:ext>
              </a:extLst>
            </p:cNvPr>
            <p:cNvGrpSpPr/>
            <p:nvPr/>
          </p:nvGrpSpPr>
          <p:grpSpPr>
            <a:xfrm>
              <a:off x="730408" y="1359828"/>
              <a:ext cx="4149898" cy="2993699"/>
              <a:chOff x="730408" y="1359828"/>
              <a:chExt cx="4149898" cy="2993699"/>
            </a:xfrm>
          </p:grpSpPr>
          <p:sp>
            <p:nvSpPr>
              <p:cNvPr id="34" name="TextBox 33">
                <a:extLst>
                  <a:ext uri="{FF2B5EF4-FFF2-40B4-BE49-F238E27FC236}">
                    <a16:creationId xmlns:a16="http://schemas.microsoft.com/office/drawing/2014/main" id="{52B98142-88BC-3326-EE1C-8A7C2A30CE2F}"/>
                  </a:ext>
                </a:extLst>
              </p:cNvPr>
              <p:cNvSpPr txBox="1"/>
              <p:nvPr/>
            </p:nvSpPr>
            <p:spPr>
              <a:xfrm>
                <a:off x="730408" y="2553047"/>
                <a:ext cx="10263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panose="020B0502020202020204" pitchFamily="34" charset="0"/>
                  </a:rPr>
                  <a:t>Dougherty</a:t>
                </a:r>
              </a:p>
            </p:txBody>
          </p:sp>
          <p:sp>
            <p:nvSpPr>
              <p:cNvPr id="38" name="TextBox 37">
                <a:extLst>
                  <a:ext uri="{FF2B5EF4-FFF2-40B4-BE49-F238E27FC236}">
                    <a16:creationId xmlns:a16="http://schemas.microsoft.com/office/drawing/2014/main" id="{30E67E96-E324-07F1-7CFC-358FD4F0F37C}"/>
                  </a:ext>
                </a:extLst>
              </p:cNvPr>
              <p:cNvSpPr txBox="1"/>
              <p:nvPr/>
            </p:nvSpPr>
            <p:spPr>
              <a:xfrm>
                <a:off x="1745935" y="2554979"/>
                <a:ext cx="6815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panose="020B0502020202020204" pitchFamily="34" charset="0"/>
                  </a:rPr>
                  <a:t>Worth</a:t>
                </a:r>
              </a:p>
            </p:txBody>
          </p:sp>
          <p:sp>
            <p:nvSpPr>
              <p:cNvPr id="39" name="TextBox 38">
                <a:extLst>
                  <a:ext uri="{FF2B5EF4-FFF2-40B4-BE49-F238E27FC236}">
                    <a16:creationId xmlns:a16="http://schemas.microsoft.com/office/drawing/2014/main" id="{FF64EAD2-E2A3-4CEA-0FED-252380566F0F}"/>
                  </a:ext>
                </a:extLst>
              </p:cNvPr>
              <p:cNvSpPr txBox="1"/>
              <p:nvPr/>
            </p:nvSpPr>
            <p:spPr>
              <a:xfrm>
                <a:off x="1519100" y="4076528"/>
                <a:ext cx="10263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panose="020B0502020202020204" pitchFamily="34" charset="0"/>
                  </a:rPr>
                  <a:t>Thomas</a:t>
                </a:r>
              </a:p>
            </p:txBody>
          </p:sp>
          <p:sp>
            <p:nvSpPr>
              <p:cNvPr id="40" name="TextBox 39">
                <a:extLst>
                  <a:ext uri="{FF2B5EF4-FFF2-40B4-BE49-F238E27FC236}">
                    <a16:creationId xmlns:a16="http://schemas.microsoft.com/office/drawing/2014/main" id="{55008ED2-3D3E-0531-FB4C-A15292A8D52E}"/>
                  </a:ext>
                </a:extLst>
              </p:cNvPr>
              <p:cNvSpPr txBox="1"/>
              <p:nvPr/>
            </p:nvSpPr>
            <p:spPr>
              <a:xfrm>
                <a:off x="2832327" y="3454627"/>
                <a:ext cx="10263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panose="020B0502020202020204" pitchFamily="34" charset="0"/>
                  </a:rPr>
                  <a:t>Cook</a:t>
                </a:r>
              </a:p>
            </p:txBody>
          </p:sp>
          <p:sp>
            <p:nvSpPr>
              <p:cNvPr id="41" name="TextBox 40">
                <a:extLst>
                  <a:ext uri="{FF2B5EF4-FFF2-40B4-BE49-F238E27FC236}">
                    <a16:creationId xmlns:a16="http://schemas.microsoft.com/office/drawing/2014/main" id="{CCCE3A78-AA07-065F-87E6-1D75D1C19D7D}"/>
                  </a:ext>
                </a:extLst>
              </p:cNvPr>
              <p:cNvSpPr txBox="1"/>
              <p:nvPr/>
            </p:nvSpPr>
            <p:spPr>
              <a:xfrm>
                <a:off x="3299437" y="3222414"/>
                <a:ext cx="78939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panose="020B0502020202020204" pitchFamily="34" charset="0"/>
                  </a:rPr>
                  <a:t>Berrien</a:t>
                </a:r>
              </a:p>
            </p:txBody>
          </p:sp>
          <p:sp>
            <p:nvSpPr>
              <p:cNvPr id="42" name="TextBox 41">
                <a:extLst>
                  <a:ext uri="{FF2B5EF4-FFF2-40B4-BE49-F238E27FC236}">
                    <a16:creationId xmlns:a16="http://schemas.microsoft.com/office/drawing/2014/main" id="{4B425F35-9D5A-DB24-E144-059FC05FE41A}"/>
                  </a:ext>
                </a:extLst>
              </p:cNvPr>
              <p:cNvSpPr txBox="1"/>
              <p:nvPr/>
            </p:nvSpPr>
            <p:spPr>
              <a:xfrm>
                <a:off x="4155864" y="2564062"/>
                <a:ext cx="72444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panose="020B0502020202020204" pitchFamily="34" charset="0"/>
                  </a:rPr>
                  <a:t>Coffee</a:t>
                </a:r>
              </a:p>
            </p:txBody>
          </p:sp>
          <p:sp>
            <p:nvSpPr>
              <p:cNvPr id="43" name="TextBox 42">
                <a:extLst>
                  <a:ext uri="{FF2B5EF4-FFF2-40B4-BE49-F238E27FC236}">
                    <a16:creationId xmlns:a16="http://schemas.microsoft.com/office/drawing/2014/main" id="{752F798C-4EE0-0A6D-BF27-06213B3A8DC7}"/>
                  </a:ext>
                </a:extLst>
              </p:cNvPr>
              <p:cNvSpPr txBox="1"/>
              <p:nvPr/>
            </p:nvSpPr>
            <p:spPr>
              <a:xfrm>
                <a:off x="2023312" y="1644379"/>
                <a:ext cx="10263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panose="020B0502020202020204" pitchFamily="34" charset="0"/>
                  </a:rPr>
                  <a:t>Crisp</a:t>
                </a:r>
              </a:p>
            </p:txBody>
          </p:sp>
          <p:sp>
            <p:nvSpPr>
              <p:cNvPr id="44" name="TextBox 43">
                <a:extLst>
                  <a:ext uri="{FF2B5EF4-FFF2-40B4-BE49-F238E27FC236}">
                    <a16:creationId xmlns:a16="http://schemas.microsoft.com/office/drawing/2014/main" id="{ABFB5008-5C8D-5C8E-0B32-FD95A0C5BFDE}"/>
                  </a:ext>
                </a:extLst>
              </p:cNvPr>
              <p:cNvSpPr txBox="1"/>
              <p:nvPr/>
            </p:nvSpPr>
            <p:spPr>
              <a:xfrm>
                <a:off x="2326375" y="2152680"/>
                <a:ext cx="10263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panose="020B0502020202020204" pitchFamily="34" charset="0"/>
                  </a:rPr>
                  <a:t>Turner</a:t>
                </a:r>
              </a:p>
            </p:txBody>
          </p:sp>
          <p:sp>
            <p:nvSpPr>
              <p:cNvPr id="48" name="TextBox 47">
                <a:extLst>
                  <a:ext uri="{FF2B5EF4-FFF2-40B4-BE49-F238E27FC236}">
                    <a16:creationId xmlns:a16="http://schemas.microsoft.com/office/drawing/2014/main" id="{2965B771-D203-37AC-9A87-7350758D0EBD}"/>
                  </a:ext>
                </a:extLst>
              </p:cNvPr>
              <p:cNvSpPr txBox="1"/>
              <p:nvPr/>
            </p:nvSpPr>
            <p:spPr>
              <a:xfrm>
                <a:off x="2659702" y="1359828"/>
                <a:ext cx="10263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tx1">
                        <a:lumMod val="75000"/>
                        <a:lumOff val="25000"/>
                      </a:schemeClr>
                    </a:solidFill>
                    <a:latin typeface="Century Gothic" panose="020B0502020202020204" pitchFamily="34" charset="0"/>
                  </a:rPr>
                  <a:t>Wilcox</a:t>
                </a:r>
              </a:p>
            </p:txBody>
          </p:sp>
        </p:grpSp>
      </p:grpSp>
      <p:sp>
        <p:nvSpPr>
          <p:cNvPr id="53" name="TextBox 52">
            <a:extLst>
              <a:ext uri="{FF2B5EF4-FFF2-40B4-BE49-F238E27FC236}">
                <a16:creationId xmlns:a16="http://schemas.microsoft.com/office/drawing/2014/main" id="{B79EC321-33D4-0640-9450-AA556A8BE8E0}"/>
              </a:ext>
            </a:extLst>
          </p:cNvPr>
          <p:cNvSpPr txBox="1"/>
          <p:nvPr/>
        </p:nvSpPr>
        <p:spPr>
          <a:xfrm>
            <a:off x="495300" y="204163"/>
            <a:ext cx="11125200" cy="707886"/>
          </a:xfrm>
          <a:prstGeom prst="rect">
            <a:avLst/>
          </a:prstGeom>
          <a:solidFill>
            <a:srgbClr val="BA3A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FFFFFF"/>
                </a:solidFill>
                <a:latin typeface="Century Gothic" panose="020B0502020202020204" pitchFamily="34" charset="0"/>
                <a:cs typeface="Calibri"/>
              </a:rPr>
              <a:t>Results: </a:t>
            </a:r>
            <a:r>
              <a:rPr lang="en-US" sz="4000" b="1" dirty="0">
                <a:solidFill>
                  <a:srgbClr val="FFFFFF"/>
                </a:solidFill>
                <a:latin typeface="Century Gothic" panose="020B0502020202020204" pitchFamily="34" charset="0"/>
                <a:ea typeface="+mn-lt"/>
                <a:cs typeface="Calibri"/>
              </a:rPr>
              <a:t>Flood </a:t>
            </a:r>
            <a:r>
              <a:rPr lang="en-US" sz="4000" b="1" dirty="0">
                <a:solidFill>
                  <a:srgbClr val="FFFFFF"/>
                </a:solidFill>
                <a:latin typeface="Century Gothic" panose="020B0502020202020204" pitchFamily="34" charset="0"/>
                <a:ea typeface="+mn-lt"/>
                <a:cs typeface="+mn-lt"/>
              </a:rPr>
              <a:t>Extent Maps – Inland </a:t>
            </a:r>
            <a:endParaRPr lang="en-US" sz="4000" b="1" dirty="0">
              <a:solidFill>
                <a:srgbClr val="FFFFFF"/>
              </a:solidFill>
              <a:latin typeface="Century Gothic" panose="020B0502020202020204" pitchFamily="34" charset="0"/>
              <a:cs typeface="Calibri"/>
            </a:endParaRPr>
          </a:p>
        </p:txBody>
      </p:sp>
      <p:sp>
        <p:nvSpPr>
          <p:cNvPr id="36" name="TextBox 35">
            <a:extLst>
              <a:ext uri="{FF2B5EF4-FFF2-40B4-BE49-F238E27FC236}">
                <a16:creationId xmlns:a16="http://schemas.microsoft.com/office/drawing/2014/main" id="{86B827F6-AD0A-4871-9D74-6A71D5EB87A2}"/>
              </a:ext>
            </a:extLst>
          </p:cNvPr>
          <p:cNvSpPr txBox="1"/>
          <p:nvPr/>
        </p:nvSpPr>
        <p:spPr>
          <a:xfrm>
            <a:off x="5201503" y="5709039"/>
            <a:ext cx="1090929" cy="200055"/>
          </a:xfrm>
          <a:prstGeom prst="rect">
            <a:avLst/>
          </a:prstGeom>
          <a:noFill/>
        </p:spPr>
        <p:txBody>
          <a:bodyPr wrap="square">
            <a:spAutoFit/>
          </a:bodyPr>
          <a:lstStyle/>
          <a:p>
            <a:r>
              <a:rPr lang="en-US" sz="700" b="0" dirty="0">
                <a:solidFill>
                  <a:schemeClr val="tx1">
                    <a:lumMod val="50000"/>
                    <a:lumOff val="50000"/>
                  </a:schemeClr>
                </a:solidFill>
              </a:rPr>
              <a:t>Basemap credit: ESRI</a:t>
            </a:r>
            <a:endParaRPr lang="en-US" sz="700" b="0" dirty="0">
              <a:solidFill>
                <a:schemeClr val="tx1">
                  <a:lumMod val="50000"/>
                  <a:lumOff val="50000"/>
                </a:schemeClr>
              </a:solidFill>
              <a:cs typeface="Calibri"/>
            </a:endParaRPr>
          </a:p>
        </p:txBody>
      </p:sp>
    </p:spTree>
    <p:extLst>
      <p:ext uri="{BB962C8B-B14F-4D97-AF65-F5344CB8AC3E}">
        <p14:creationId xmlns:p14="http://schemas.microsoft.com/office/powerpoint/2010/main" val="1355215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3ECB9B67-339E-7BB6-55D7-E4D16D27B1D5}"/>
              </a:ext>
            </a:extLst>
          </p:cNvPr>
          <p:cNvGraphicFramePr>
            <a:graphicFrameLocks/>
          </p:cNvGraphicFramePr>
          <p:nvPr>
            <p:extLst>
              <p:ext uri="{D42A27DB-BD31-4B8C-83A1-F6EECF244321}">
                <p14:modId xmlns:p14="http://schemas.microsoft.com/office/powerpoint/2010/main" val="233298216"/>
              </p:ext>
            </p:extLst>
          </p:nvPr>
        </p:nvGraphicFramePr>
        <p:xfrm>
          <a:off x="232986" y="1389699"/>
          <a:ext cx="5699938" cy="3580128"/>
        </p:xfrm>
        <a:graphic>
          <a:graphicData uri="http://schemas.openxmlformats.org/drawingml/2006/chart">
            <c:chart xmlns:c="http://schemas.openxmlformats.org/drawingml/2006/chart" xmlns:r="http://schemas.openxmlformats.org/officeDocument/2006/relationships" r:id="rId3"/>
          </a:graphicData>
        </a:graphic>
      </p:graphicFrame>
      <p:grpSp>
        <p:nvGrpSpPr>
          <p:cNvPr id="28" name="Group 27">
            <a:extLst>
              <a:ext uri="{FF2B5EF4-FFF2-40B4-BE49-F238E27FC236}">
                <a16:creationId xmlns:a16="http://schemas.microsoft.com/office/drawing/2014/main" id="{C215016C-914C-CD5F-FBE3-5DAC0CC9BA9D}"/>
              </a:ext>
            </a:extLst>
          </p:cNvPr>
          <p:cNvGrpSpPr/>
          <p:nvPr/>
        </p:nvGrpSpPr>
        <p:grpSpPr>
          <a:xfrm>
            <a:off x="6021017" y="2250688"/>
            <a:ext cx="5724514" cy="1812817"/>
            <a:chOff x="6268871" y="912920"/>
            <a:chExt cx="5724514" cy="1812817"/>
          </a:xfrm>
        </p:grpSpPr>
        <p:sp>
          <p:nvSpPr>
            <p:cNvPr id="27" name="TextBox 26">
              <a:extLst>
                <a:ext uri="{FF2B5EF4-FFF2-40B4-BE49-F238E27FC236}">
                  <a16:creationId xmlns:a16="http://schemas.microsoft.com/office/drawing/2014/main" id="{4ECBC346-D67C-9345-1DCB-462A3B8087A0}"/>
                </a:ext>
              </a:extLst>
            </p:cNvPr>
            <p:cNvSpPr txBox="1"/>
            <p:nvPr/>
          </p:nvSpPr>
          <p:spPr>
            <a:xfrm>
              <a:off x="6268871" y="912920"/>
              <a:ext cx="1809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latin typeface="Century Gothic" panose="020B0502020202020204" pitchFamily="34" charset="0"/>
              </a:endParaRPr>
            </a:p>
          </p:txBody>
        </p:sp>
        <p:sp>
          <p:nvSpPr>
            <p:cNvPr id="33" name="TextBox 32">
              <a:extLst>
                <a:ext uri="{FF2B5EF4-FFF2-40B4-BE49-F238E27FC236}">
                  <a16:creationId xmlns:a16="http://schemas.microsoft.com/office/drawing/2014/main" id="{20E696FB-3631-4F26-8049-2E244E9A1CE1}"/>
                </a:ext>
              </a:extLst>
            </p:cNvPr>
            <p:cNvSpPr txBox="1"/>
            <p:nvPr/>
          </p:nvSpPr>
          <p:spPr>
            <a:xfrm>
              <a:off x="10188445" y="2383560"/>
              <a:ext cx="102636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chemeClr val="tx1">
                      <a:lumMod val="75000"/>
                      <a:lumOff val="25000"/>
                    </a:schemeClr>
                  </a:solidFill>
                  <a:latin typeface="Century Gothic" panose="020B0502020202020204" pitchFamily="34" charset="0"/>
                </a:rPr>
                <a:t>Camden</a:t>
              </a:r>
            </a:p>
          </p:txBody>
        </p:sp>
        <p:sp>
          <p:nvSpPr>
            <p:cNvPr id="35" name="TextBox 34">
              <a:extLst>
                <a:ext uri="{FF2B5EF4-FFF2-40B4-BE49-F238E27FC236}">
                  <a16:creationId xmlns:a16="http://schemas.microsoft.com/office/drawing/2014/main" id="{7EDC44F5-05FB-6F08-C5A7-9F7C62A61775}"/>
                </a:ext>
              </a:extLst>
            </p:cNvPr>
            <p:cNvSpPr txBox="1"/>
            <p:nvPr/>
          </p:nvSpPr>
          <p:spPr>
            <a:xfrm>
              <a:off x="10453836" y="2004172"/>
              <a:ext cx="102636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chemeClr val="tx1">
                      <a:lumMod val="75000"/>
                      <a:lumOff val="25000"/>
                    </a:schemeClr>
                  </a:solidFill>
                  <a:latin typeface="Century Gothic" panose="020B0502020202020204" pitchFamily="34" charset="0"/>
                </a:rPr>
                <a:t>Glynn</a:t>
              </a:r>
            </a:p>
          </p:txBody>
        </p:sp>
        <p:sp>
          <p:nvSpPr>
            <p:cNvPr id="37" name="TextBox 36">
              <a:extLst>
                <a:ext uri="{FF2B5EF4-FFF2-40B4-BE49-F238E27FC236}">
                  <a16:creationId xmlns:a16="http://schemas.microsoft.com/office/drawing/2014/main" id="{0D0CF20C-9428-AA9E-7641-A758608D2002}"/>
                </a:ext>
              </a:extLst>
            </p:cNvPr>
            <p:cNvSpPr txBox="1"/>
            <p:nvPr/>
          </p:nvSpPr>
          <p:spPr>
            <a:xfrm>
              <a:off x="10569499" y="1611163"/>
              <a:ext cx="102636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chemeClr val="tx1">
                      <a:lumMod val="75000"/>
                      <a:lumOff val="25000"/>
                    </a:schemeClr>
                  </a:solidFill>
                  <a:latin typeface="Century Gothic" panose="020B0502020202020204" pitchFamily="34" charset="0"/>
                </a:rPr>
                <a:t>McIntosh</a:t>
              </a:r>
            </a:p>
          </p:txBody>
        </p:sp>
        <p:sp>
          <p:nvSpPr>
            <p:cNvPr id="39" name="TextBox 38">
              <a:extLst>
                <a:ext uri="{FF2B5EF4-FFF2-40B4-BE49-F238E27FC236}">
                  <a16:creationId xmlns:a16="http://schemas.microsoft.com/office/drawing/2014/main" id="{A00465D3-1229-742B-9375-C24D611AA413}"/>
                </a:ext>
              </a:extLst>
            </p:cNvPr>
            <p:cNvSpPr txBox="1"/>
            <p:nvPr/>
          </p:nvSpPr>
          <p:spPr>
            <a:xfrm>
              <a:off x="10464201" y="1190637"/>
              <a:ext cx="102636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rgbClr val="3F3F3F"/>
                  </a:solidFill>
                  <a:latin typeface="Century Gothic" panose="020B0502020202020204" pitchFamily="34" charset="0"/>
                </a:rPr>
                <a:t>Liberty</a:t>
              </a:r>
            </a:p>
          </p:txBody>
        </p:sp>
        <p:sp>
          <p:nvSpPr>
            <p:cNvPr id="41" name="TextBox 40">
              <a:extLst>
                <a:ext uri="{FF2B5EF4-FFF2-40B4-BE49-F238E27FC236}">
                  <a16:creationId xmlns:a16="http://schemas.microsoft.com/office/drawing/2014/main" id="{BC328265-AAC9-18D9-C6B9-0DDCBD62E87F}"/>
                </a:ext>
              </a:extLst>
            </p:cNvPr>
            <p:cNvSpPr txBox="1"/>
            <p:nvPr/>
          </p:nvSpPr>
          <p:spPr>
            <a:xfrm>
              <a:off x="10967019" y="915007"/>
              <a:ext cx="102636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chemeClr val="bg1"/>
                  </a:solidFill>
                  <a:latin typeface="Century Gothic" panose="020B0502020202020204" pitchFamily="34" charset="0"/>
                </a:rPr>
                <a:t>Chatham</a:t>
              </a:r>
            </a:p>
          </p:txBody>
        </p:sp>
        <p:sp>
          <p:nvSpPr>
            <p:cNvPr id="43" name="TextBox 42">
              <a:extLst>
                <a:ext uri="{FF2B5EF4-FFF2-40B4-BE49-F238E27FC236}">
                  <a16:creationId xmlns:a16="http://schemas.microsoft.com/office/drawing/2014/main" id="{523D9928-881A-5AD8-7826-020F828F81E8}"/>
                </a:ext>
              </a:extLst>
            </p:cNvPr>
            <p:cNvSpPr txBox="1"/>
            <p:nvPr/>
          </p:nvSpPr>
          <p:spPr>
            <a:xfrm>
              <a:off x="6901019" y="2494905"/>
              <a:ext cx="102636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chemeClr val="tx1">
                      <a:lumMod val="75000"/>
                      <a:lumOff val="25000"/>
                    </a:schemeClr>
                  </a:solidFill>
                  <a:latin typeface="Century Gothic" panose="020B0502020202020204" pitchFamily="34" charset="0"/>
                </a:rPr>
                <a:t>Thomas</a:t>
              </a:r>
            </a:p>
          </p:txBody>
        </p:sp>
        <p:sp>
          <p:nvSpPr>
            <p:cNvPr id="44" name="TextBox 43">
              <a:extLst>
                <a:ext uri="{FF2B5EF4-FFF2-40B4-BE49-F238E27FC236}">
                  <a16:creationId xmlns:a16="http://schemas.microsoft.com/office/drawing/2014/main" id="{E08751B4-2447-9903-A666-D98E378CDA31}"/>
                </a:ext>
              </a:extLst>
            </p:cNvPr>
            <p:cNvSpPr txBox="1"/>
            <p:nvPr/>
          </p:nvSpPr>
          <p:spPr>
            <a:xfrm>
              <a:off x="7661731" y="2161024"/>
              <a:ext cx="102636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chemeClr val="tx1">
                      <a:lumMod val="75000"/>
                      <a:lumOff val="25000"/>
                    </a:schemeClr>
                  </a:solidFill>
                  <a:latin typeface="Century Gothic" panose="020B0502020202020204" pitchFamily="34" charset="0"/>
                </a:rPr>
                <a:t>Cook</a:t>
              </a:r>
            </a:p>
          </p:txBody>
        </p:sp>
        <p:sp>
          <p:nvSpPr>
            <p:cNvPr id="45" name="TextBox 44">
              <a:extLst>
                <a:ext uri="{FF2B5EF4-FFF2-40B4-BE49-F238E27FC236}">
                  <a16:creationId xmlns:a16="http://schemas.microsoft.com/office/drawing/2014/main" id="{1CA57EB4-AC76-B11A-CBB1-5B4E8FC2E850}"/>
                </a:ext>
              </a:extLst>
            </p:cNvPr>
            <p:cNvSpPr txBox="1"/>
            <p:nvPr/>
          </p:nvSpPr>
          <p:spPr>
            <a:xfrm>
              <a:off x="7886834" y="1865848"/>
              <a:ext cx="102636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chemeClr val="tx1">
                      <a:lumMod val="75000"/>
                      <a:lumOff val="25000"/>
                    </a:schemeClr>
                  </a:solidFill>
                  <a:latin typeface="Century Gothic" panose="020B0502020202020204" pitchFamily="34" charset="0"/>
                </a:rPr>
                <a:t>Berrien</a:t>
              </a:r>
            </a:p>
          </p:txBody>
        </p:sp>
        <p:sp>
          <p:nvSpPr>
            <p:cNvPr id="46" name="TextBox 45">
              <a:extLst>
                <a:ext uri="{FF2B5EF4-FFF2-40B4-BE49-F238E27FC236}">
                  <a16:creationId xmlns:a16="http://schemas.microsoft.com/office/drawing/2014/main" id="{F228DC65-4B60-5C24-3EC1-4BCDC9D683BE}"/>
                </a:ext>
              </a:extLst>
            </p:cNvPr>
            <p:cNvSpPr txBox="1"/>
            <p:nvPr/>
          </p:nvSpPr>
          <p:spPr>
            <a:xfrm>
              <a:off x="8408641" y="1582300"/>
              <a:ext cx="102636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rgbClr val="3F3F3F"/>
                  </a:solidFill>
                  <a:latin typeface="Century Gothic" panose="020B0502020202020204" pitchFamily="34" charset="0"/>
                </a:rPr>
                <a:t>Coffee</a:t>
              </a:r>
            </a:p>
          </p:txBody>
        </p:sp>
        <p:sp>
          <p:nvSpPr>
            <p:cNvPr id="47" name="TextBox 46">
              <a:extLst>
                <a:ext uri="{FF2B5EF4-FFF2-40B4-BE49-F238E27FC236}">
                  <a16:creationId xmlns:a16="http://schemas.microsoft.com/office/drawing/2014/main" id="{0537D028-145E-E2E2-A739-2E872A7B5F35}"/>
                </a:ext>
              </a:extLst>
            </p:cNvPr>
            <p:cNvSpPr txBox="1"/>
            <p:nvPr/>
          </p:nvSpPr>
          <p:spPr>
            <a:xfrm>
              <a:off x="7168883" y="999328"/>
              <a:ext cx="102636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chemeClr val="bg1"/>
                  </a:solidFill>
                  <a:latin typeface="Century Gothic" panose="020B0502020202020204" pitchFamily="34" charset="0"/>
                </a:rPr>
                <a:t>Crisp</a:t>
              </a:r>
            </a:p>
          </p:txBody>
        </p:sp>
        <p:sp>
          <p:nvSpPr>
            <p:cNvPr id="48" name="TextBox 47">
              <a:extLst>
                <a:ext uri="{FF2B5EF4-FFF2-40B4-BE49-F238E27FC236}">
                  <a16:creationId xmlns:a16="http://schemas.microsoft.com/office/drawing/2014/main" id="{000E33F0-7FA2-63C1-873F-90234EE902DC}"/>
                </a:ext>
              </a:extLst>
            </p:cNvPr>
            <p:cNvSpPr txBox="1"/>
            <p:nvPr/>
          </p:nvSpPr>
          <p:spPr>
            <a:xfrm>
              <a:off x="7356383" y="1319197"/>
              <a:ext cx="102636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rgbClr val="3F3F3F"/>
                  </a:solidFill>
                  <a:latin typeface="Century Gothic" panose="020B0502020202020204" pitchFamily="34" charset="0"/>
                </a:rPr>
                <a:t>Turner</a:t>
              </a:r>
            </a:p>
          </p:txBody>
        </p:sp>
        <p:sp>
          <p:nvSpPr>
            <p:cNvPr id="49" name="TextBox 48">
              <a:extLst>
                <a:ext uri="{FF2B5EF4-FFF2-40B4-BE49-F238E27FC236}">
                  <a16:creationId xmlns:a16="http://schemas.microsoft.com/office/drawing/2014/main" id="{2236B794-58D3-FF39-A0C4-1889CDEB75BB}"/>
                </a:ext>
              </a:extLst>
            </p:cNvPr>
            <p:cNvSpPr txBox="1"/>
            <p:nvPr/>
          </p:nvSpPr>
          <p:spPr>
            <a:xfrm>
              <a:off x="9468204" y="2458330"/>
              <a:ext cx="102636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chemeClr val="tx1">
                      <a:lumMod val="75000"/>
                      <a:lumOff val="25000"/>
                    </a:schemeClr>
                  </a:solidFill>
                  <a:latin typeface="Century Gothic" panose="020B0502020202020204" pitchFamily="34" charset="0"/>
                </a:rPr>
                <a:t>Charlton</a:t>
              </a:r>
            </a:p>
          </p:txBody>
        </p:sp>
        <p:sp>
          <p:nvSpPr>
            <p:cNvPr id="52" name="TextBox 51">
              <a:extLst>
                <a:ext uri="{FF2B5EF4-FFF2-40B4-BE49-F238E27FC236}">
                  <a16:creationId xmlns:a16="http://schemas.microsoft.com/office/drawing/2014/main" id="{24474335-010A-37CD-F77A-FD292CEE3B48}"/>
                </a:ext>
              </a:extLst>
            </p:cNvPr>
            <p:cNvSpPr txBox="1"/>
            <p:nvPr/>
          </p:nvSpPr>
          <p:spPr>
            <a:xfrm>
              <a:off x="7589400" y="990608"/>
              <a:ext cx="102636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rgbClr val="3F3F3F"/>
                  </a:solidFill>
                  <a:latin typeface="Century Gothic" panose="020B0502020202020204" pitchFamily="34" charset="0"/>
                </a:rPr>
                <a:t>Wilcox</a:t>
              </a:r>
            </a:p>
          </p:txBody>
        </p:sp>
        <p:sp>
          <p:nvSpPr>
            <p:cNvPr id="54" name="TextBox 53">
              <a:extLst>
                <a:ext uri="{FF2B5EF4-FFF2-40B4-BE49-F238E27FC236}">
                  <a16:creationId xmlns:a16="http://schemas.microsoft.com/office/drawing/2014/main" id="{0044FD6A-B180-C822-DEF1-4F3803491755}"/>
                </a:ext>
              </a:extLst>
            </p:cNvPr>
            <p:cNvSpPr txBox="1"/>
            <p:nvPr/>
          </p:nvSpPr>
          <p:spPr>
            <a:xfrm>
              <a:off x="6456861" y="1587059"/>
              <a:ext cx="102636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chemeClr val="tx1">
                      <a:lumMod val="75000"/>
                      <a:lumOff val="25000"/>
                    </a:schemeClr>
                  </a:solidFill>
                  <a:latin typeface="Century Gothic" panose="020B0502020202020204" pitchFamily="34" charset="0"/>
                </a:rPr>
                <a:t>Dougherty</a:t>
              </a:r>
            </a:p>
          </p:txBody>
        </p:sp>
        <p:sp>
          <p:nvSpPr>
            <p:cNvPr id="5" name="TextBox 4">
              <a:extLst>
                <a:ext uri="{FF2B5EF4-FFF2-40B4-BE49-F238E27FC236}">
                  <a16:creationId xmlns:a16="http://schemas.microsoft.com/office/drawing/2014/main" id="{FECD8969-9A55-AA00-452D-B338A96FB269}"/>
                </a:ext>
              </a:extLst>
            </p:cNvPr>
            <p:cNvSpPr txBox="1"/>
            <p:nvPr/>
          </p:nvSpPr>
          <p:spPr>
            <a:xfrm>
              <a:off x="7044316" y="1661829"/>
              <a:ext cx="102636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chemeClr val="tx1">
                      <a:lumMod val="75000"/>
                      <a:lumOff val="25000"/>
                    </a:schemeClr>
                  </a:solidFill>
                  <a:latin typeface="Century Gothic" panose="020B0502020202020204" pitchFamily="34" charset="0"/>
                </a:rPr>
                <a:t>Worth</a:t>
              </a:r>
            </a:p>
          </p:txBody>
        </p:sp>
      </p:grpSp>
      <p:sp>
        <p:nvSpPr>
          <p:cNvPr id="53" name="TextBox 52">
            <a:extLst>
              <a:ext uri="{FF2B5EF4-FFF2-40B4-BE49-F238E27FC236}">
                <a16:creationId xmlns:a16="http://schemas.microsoft.com/office/drawing/2014/main" id="{91681082-78DB-578E-06CE-222572822340}"/>
              </a:ext>
            </a:extLst>
          </p:cNvPr>
          <p:cNvSpPr txBox="1"/>
          <p:nvPr/>
        </p:nvSpPr>
        <p:spPr>
          <a:xfrm>
            <a:off x="266700" y="197989"/>
            <a:ext cx="11353801" cy="707886"/>
          </a:xfrm>
          <a:prstGeom prst="rect">
            <a:avLst/>
          </a:prstGeom>
          <a:solidFill>
            <a:srgbClr val="BA3A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FFFFFF"/>
                </a:solidFill>
                <a:latin typeface="Century Gothic" panose="020B0502020202020204" pitchFamily="34" charset="0"/>
                <a:cs typeface="Calibri"/>
              </a:rPr>
              <a:t>Results: CAMA – Heirs’ Properties</a:t>
            </a:r>
          </a:p>
        </p:txBody>
      </p:sp>
      <p:grpSp>
        <p:nvGrpSpPr>
          <p:cNvPr id="3" name="Group 2">
            <a:extLst>
              <a:ext uri="{FF2B5EF4-FFF2-40B4-BE49-F238E27FC236}">
                <a16:creationId xmlns:a16="http://schemas.microsoft.com/office/drawing/2014/main" id="{82B8BED6-CF23-4015-B237-0E08256FB547}"/>
              </a:ext>
            </a:extLst>
          </p:cNvPr>
          <p:cNvGrpSpPr/>
          <p:nvPr/>
        </p:nvGrpSpPr>
        <p:grpSpPr>
          <a:xfrm>
            <a:off x="6037168" y="1041594"/>
            <a:ext cx="5508469" cy="4276338"/>
            <a:chOff x="6037168" y="1041594"/>
            <a:chExt cx="5508469" cy="4276338"/>
          </a:xfrm>
        </p:grpSpPr>
        <p:pic>
          <p:nvPicPr>
            <p:cNvPr id="2" name="Picture 2" descr="Map&#10;&#10;Description automatically generated">
              <a:extLst>
                <a:ext uri="{FF2B5EF4-FFF2-40B4-BE49-F238E27FC236}">
                  <a16:creationId xmlns:a16="http://schemas.microsoft.com/office/drawing/2014/main" id="{2C3CCAF2-06F3-A50D-414C-0D0FC23CC76B}"/>
                </a:ext>
              </a:extLst>
            </p:cNvPr>
            <p:cNvPicPr>
              <a:picLocks noChangeAspect="1"/>
            </p:cNvPicPr>
            <p:nvPr/>
          </p:nvPicPr>
          <p:blipFill>
            <a:blip r:embed="rId4"/>
            <a:stretch>
              <a:fillRect/>
            </a:stretch>
          </p:blipFill>
          <p:spPr>
            <a:xfrm>
              <a:off x="6037168" y="1041594"/>
              <a:ext cx="5508469" cy="4276338"/>
            </a:xfrm>
            <a:prstGeom prst="rect">
              <a:avLst/>
            </a:prstGeom>
          </p:spPr>
        </p:pic>
        <p:grpSp>
          <p:nvGrpSpPr>
            <p:cNvPr id="16" name="Group 15">
              <a:extLst>
                <a:ext uri="{FF2B5EF4-FFF2-40B4-BE49-F238E27FC236}">
                  <a16:creationId xmlns:a16="http://schemas.microsoft.com/office/drawing/2014/main" id="{C6F58814-3BD4-3A99-35DE-538C858B00FC}"/>
                </a:ext>
              </a:extLst>
            </p:cNvPr>
            <p:cNvGrpSpPr/>
            <p:nvPr/>
          </p:nvGrpSpPr>
          <p:grpSpPr>
            <a:xfrm>
              <a:off x="6486553" y="4926227"/>
              <a:ext cx="1555637" cy="263182"/>
              <a:chOff x="6403431" y="5194444"/>
              <a:chExt cx="2365546" cy="263182"/>
            </a:xfrm>
          </p:grpSpPr>
          <p:cxnSp>
            <p:nvCxnSpPr>
              <p:cNvPr id="13" name="Straight Connector 12">
                <a:extLst>
                  <a:ext uri="{FF2B5EF4-FFF2-40B4-BE49-F238E27FC236}">
                    <a16:creationId xmlns:a16="http://schemas.microsoft.com/office/drawing/2014/main" id="{0749149D-1817-A733-1B00-56E49B9AA0DC}"/>
                  </a:ext>
                </a:extLst>
              </p:cNvPr>
              <p:cNvCxnSpPr>
                <a:cxnSpLocks/>
              </p:cNvCxnSpPr>
              <p:nvPr/>
            </p:nvCxnSpPr>
            <p:spPr>
              <a:xfrm flipH="1">
                <a:off x="6599137" y="5457626"/>
                <a:ext cx="138867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A6A1793-EC07-E64E-C914-671063CE49B5}"/>
                  </a:ext>
                </a:extLst>
              </p:cNvPr>
              <p:cNvSpPr txBox="1"/>
              <p:nvPr/>
            </p:nvSpPr>
            <p:spPr>
              <a:xfrm>
                <a:off x="6403431" y="5194444"/>
                <a:ext cx="674899" cy="246221"/>
              </a:xfrm>
              <a:prstGeom prst="rect">
                <a:avLst/>
              </a:prstGeom>
              <a:noFill/>
            </p:spPr>
            <p:txBody>
              <a:bodyPr wrap="square" lIns="91440" tIns="45720" rIns="91440" bIns="45720" rtlCol="0" anchor="t">
                <a:spAutoFit/>
              </a:bodyPr>
              <a:lstStyle/>
              <a:p>
                <a:r>
                  <a:rPr lang="en-US" sz="1000" dirty="0">
                    <a:solidFill>
                      <a:schemeClr val="tx1">
                        <a:lumMod val="75000"/>
                        <a:lumOff val="25000"/>
                      </a:schemeClr>
                    </a:solidFill>
                    <a:latin typeface="Century Gothic" panose="020B0502020202020204" pitchFamily="34" charset="0"/>
                  </a:rPr>
                  <a:t>0</a:t>
                </a:r>
              </a:p>
            </p:txBody>
          </p:sp>
          <p:sp>
            <p:nvSpPr>
              <p:cNvPr id="15" name="TextBox 14">
                <a:extLst>
                  <a:ext uri="{FF2B5EF4-FFF2-40B4-BE49-F238E27FC236}">
                    <a16:creationId xmlns:a16="http://schemas.microsoft.com/office/drawing/2014/main" id="{C13AE13B-CFC9-EA88-5BF2-AF9C8BAABC75}"/>
                  </a:ext>
                </a:extLst>
              </p:cNvPr>
              <p:cNvSpPr txBox="1"/>
              <p:nvPr/>
            </p:nvSpPr>
            <p:spPr>
              <a:xfrm>
                <a:off x="7592599" y="5194444"/>
                <a:ext cx="1176378" cy="246221"/>
              </a:xfrm>
              <a:prstGeom prst="rect">
                <a:avLst/>
              </a:prstGeom>
              <a:noFill/>
            </p:spPr>
            <p:txBody>
              <a:bodyPr wrap="square" lIns="91440" tIns="45720" rIns="91440" bIns="45720" rtlCol="0" anchor="t">
                <a:spAutoFit/>
              </a:bodyPr>
              <a:lstStyle/>
              <a:p>
                <a:r>
                  <a:rPr lang="en-US" sz="1000" dirty="0">
                    <a:solidFill>
                      <a:schemeClr val="tx1">
                        <a:lumMod val="75000"/>
                        <a:lumOff val="25000"/>
                      </a:schemeClr>
                    </a:solidFill>
                    <a:latin typeface="Century Gothic" panose="020B0502020202020204" pitchFamily="34" charset="0"/>
                  </a:rPr>
                  <a:t>20 mi</a:t>
                </a:r>
              </a:p>
            </p:txBody>
          </p:sp>
        </p:grpSp>
        <p:grpSp>
          <p:nvGrpSpPr>
            <p:cNvPr id="20" name="Group 19">
              <a:extLst>
                <a:ext uri="{FF2B5EF4-FFF2-40B4-BE49-F238E27FC236}">
                  <a16:creationId xmlns:a16="http://schemas.microsoft.com/office/drawing/2014/main" id="{D83C7D93-E701-6B41-F0F0-B1A1971599C1}"/>
                </a:ext>
              </a:extLst>
            </p:cNvPr>
            <p:cNvGrpSpPr/>
            <p:nvPr/>
          </p:nvGrpSpPr>
          <p:grpSpPr>
            <a:xfrm>
              <a:off x="6117776" y="4990311"/>
              <a:ext cx="270805" cy="224863"/>
              <a:chOff x="1397986" y="3300007"/>
              <a:chExt cx="443332" cy="368636"/>
            </a:xfrm>
          </p:grpSpPr>
          <p:sp>
            <p:nvSpPr>
              <p:cNvPr id="18" name="Right Triangle 17">
                <a:extLst>
                  <a:ext uri="{FF2B5EF4-FFF2-40B4-BE49-F238E27FC236}">
                    <a16:creationId xmlns:a16="http://schemas.microsoft.com/office/drawing/2014/main" id="{C13F0188-F6DD-1AC3-4771-4309853C4060}"/>
                  </a:ext>
                </a:extLst>
              </p:cNvPr>
              <p:cNvSpPr/>
              <p:nvPr/>
            </p:nvSpPr>
            <p:spPr>
              <a:xfrm>
                <a:off x="1629652" y="3300007"/>
                <a:ext cx="211666" cy="367568"/>
              </a:xfrm>
              <a:prstGeom prst="r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9" name="Right Triangle 18">
                <a:extLst>
                  <a:ext uri="{FF2B5EF4-FFF2-40B4-BE49-F238E27FC236}">
                    <a16:creationId xmlns:a16="http://schemas.microsoft.com/office/drawing/2014/main" id="{75B2AFB5-6D1A-38C9-C796-04D7234FA7B9}"/>
                  </a:ext>
                </a:extLst>
              </p:cNvPr>
              <p:cNvSpPr/>
              <p:nvPr/>
            </p:nvSpPr>
            <p:spPr>
              <a:xfrm flipH="1">
                <a:off x="1397986" y="3301075"/>
                <a:ext cx="209632" cy="367568"/>
              </a:xfrm>
              <a:prstGeom prst="rtTriangl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grpSp>
      <p:grpSp>
        <p:nvGrpSpPr>
          <p:cNvPr id="36" name="Group 35">
            <a:extLst>
              <a:ext uri="{FF2B5EF4-FFF2-40B4-BE49-F238E27FC236}">
                <a16:creationId xmlns:a16="http://schemas.microsoft.com/office/drawing/2014/main" id="{DAA44C3E-2A1E-4484-84AA-851A804BCEB8}"/>
              </a:ext>
            </a:extLst>
          </p:cNvPr>
          <p:cNvGrpSpPr>
            <a:grpSpLocks noChangeAspect="1"/>
          </p:cNvGrpSpPr>
          <p:nvPr/>
        </p:nvGrpSpPr>
        <p:grpSpPr>
          <a:xfrm>
            <a:off x="6314983" y="5376329"/>
            <a:ext cx="4952838" cy="844188"/>
            <a:chOff x="14161361" y="10134457"/>
            <a:chExt cx="8620306" cy="1469289"/>
          </a:xfrm>
        </p:grpSpPr>
        <p:sp>
          <p:nvSpPr>
            <p:cNvPr id="38" name="Rectangle 37">
              <a:extLst>
                <a:ext uri="{FF2B5EF4-FFF2-40B4-BE49-F238E27FC236}">
                  <a16:creationId xmlns:a16="http://schemas.microsoft.com/office/drawing/2014/main" id="{2B6C9958-BECC-41BA-9A9D-352C53A49735}"/>
                </a:ext>
              </a:extLst>
            </p:cNvPr>
            <p:cNvSpPr/>
            <p:nvPr/>
          </p:nvSpPr>
          <p:spPr>
            <a:xfrm>
              <a:off x="14161361" y="10134457"/>
              <a:ext cx="8457058" cy="139990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entury Gothic" panose="020B0502020202020204" pitchFamily="34" charset="0"/>
              </a:endParaRPr>
            </a:p>
          </p:txBody>
        </p:sp>
        <p:sp>
          <p:nvSpPr>
            <p:cNvPr id="40" name="TextBox 16">
              <a:extLst>
                <a:ext uri="{FF2B5EF4-FFF2-40B4-BE49-F238E27FC236}">
                  <a16:creationId xmlns:a16="http://schemas.microsoft.com/office/drawing/2014/main" id="{5D3109CF-2517-4144-8E26-8B3FEEA90FA5}"/>
                </a:ext>
              </a:extLst>
            </p:cNvPr>
            <p:cNvSpPr txBox="1"/>
            <p:nvPr/>
          </p:nvSpPr>
          <p:spPr>
            <a:xfrm>
              <a:off x="14469762" y="10237749"/>
              <a:ext cx="2849032" cy="7678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00"/>
                </a:spcAft>
              </a:pPr>
              <a:r>
                <a:rPr lang="en-US" sz="1600" b="1" dirty="0">
                  <a:solidFill>
                    <a:schemeClr val="tx1">
                      <a:lumMod val="75000"/>
                      <a:lumOff val="25000"/>
                    </a:schemeClr>
                  </a:solidFill>
                  <a:latin typeface="Century Gothic" panose="020B0502020202020204" pitchFamily="34" charset="0"/>
                </a:rPr>
                <a:t>Percent Heirs’</a:t>
              </a:r>
            </a:p>
            <a:p>
              <a:pPr>
                <a:spcAft>
                  <a:spcPts val="200"/>
                </a:spcAft>
              </a:pPr>
              <a:endParaRPr lang="en-US" sz="400" b="1" dirty="0">
                <a:solidFill>
                  <a:schemeClr val="tx1">
                    <a:lumMod val="75000"/>
                    <a:lumOff val="25000"/>
                  </a:schemeClr>
                </a:solidFill>
                <a:latin typeface="Century Gothic" panose="020B0502020202020204" pitchFamily="34" charset="0"/>
              </a:endParaRPr>
            </a:p>
          </p:txBody>
        </p:sp>
        <p:sp>
          <p:nvSpPr>
            <p:cNvPr id="42" name="TextBox 16">
              <a:extLst>
                <a:ext uri="{FF2B5EF4-FFF2-40B4-BE49-F238E27FC236}">
                  <a16:creationId xmlns:a16="http://schemas.microsoft.com/office/drawing/2014/main" id="{1B338710-59AB-485F-9A21-E5C1DC79F8A0}"/>
                </a:ext>
              </a:extLst>
            </p:cNvPr>
            <p:cNvSpPr txBox="1"/>
            <p:nvPr/>
          </p:nvSpPr>
          <p:spPr>
            <a:xfrm>
              <a:off x="15195494" y="10871653"/>
              <a:ext cx="2156482" cy="7320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200"/>
                </a:spcBef>
                <a:spcAft>
                  <a:spcPts val="200"/>
                </a:spcAft>
              </a:pPr>
              <a:r>
                <a:rPr lang="en-US" sz="1400" dirty="0">
                  <a:solidFill>
                    <a:schemeClr val="tx1">
                      <a:lumMod val="75000"/>
                      <a:lumOff val="25000"/>
                    </a:schemeClr>
                  </a:solidFill>
                  <a:latin typeface="Century Gothic" panose="020B0502020202020204" pitchFamily="34" charset="0"/>
                </a:rPr>
                <a:t>1.9 – 2.8%</a:t>
              </a:r>
            </a:p>
            <a:p>
              <a:pPr>
                <a:spcBef>
                  <a:spcPts val="200"/>
                </a:spcBef>
                <a:spcAft>
                  <a:spcPts val="200"/>
                </a:spcAft>
              </a:pPr>
              <a:endParaRPr lang="en-US" sz="300" dirty="0">
                <a:solidFill>
                  <a:schemeClr val="tx1">
                    <a:lumMod val="75000"/>
                    <a:lumOff val="25000"/>
                  </a:schemeClr>
                </a:solidFill>
                <a:latin typeface="Century Gothic" panose="020B0502020202020204" pitchFamily="34" charset="0"/>
              </a:endParaRPr>
            </a:p>
          </p:txBody>
        </p:sp>
        <p:sp>
          <p:nvSpPr>
            <p:cNvPr id="50" name="Rectangle 49">
              <a:extLst>
                <a:ext uri="{FF2B5EF4-FFF2-40B4-BE49-F238E27FC236}">
                  <a16:creationId xmlns:a16="http://schemas.microsoft.com/office/drawing/2014/main" id="{082E3C10-4113-4807-95CE-3AAEADE3C894}"/>
                </a:ext>
              </a:extLst>
            </p:cNvPr>
            <p:cNvSpPr/>
            <p:nvPr/>
          </p:nvSpPr>
          <p:spPr>
            <a:xfrm>
              <a:off x="14697348" y="10917374"/>
              <a:ext cx="457199" cy="457201"/>
            </a:xfrm>
            <a:prstGeom prst="rect">
              <a:avLst/>
            </a:prstGeom>
            <a:solidFill>
              <a:srgbClr val="FF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entury Gothic" panose="020B0502020202020204" pitchFamily="34" charset="0"/>
              </a:endParaRPr>
            </a:p>
          </p:txBody>
        </p:sp>
        <p:sp>
          <p:nvSpPr>
            <p:cNvPr id="51" name="Rectangle 50">
              <a:extLst>
                <a:ext uri="{FF2B5EF4-FFF2-40B4-BE49-F238E27FC236}">
                  <a16:creationId xmlns:a16="http://schemas.microsoft.com/office/drawing/2014/main" id="{AA54E3A0-8950-401C-870F-7E6F03917ADA}"/>
                </a:ext>
              </a:extLst>
            </p:cNvPr>
            <p:cNvSpPr/>
            <p:nvPr/>
          </p:nvSpPr>
          <p:spPr>
            <a:xfrm>
              <a:off x="17454948" y="10349782"/>
              <a:ext cx="457199" cy="457200"/>
            </a:xfrm>
            <a:prstGeom prst="rect">
              <a:avLst/>
            </a:prstGeom>
            <a:solidFill>
              <a:srgbClr val="FDC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entury Gothic" panose="020B0502020202020204" pitchFamily="34" charset="0"/>
              </a:endParaRPr>
            </a:p>
          </p:txBody>
        </p:sp>
        <p:sp>
          <p:nvSpPr>
            <p:cNvPr id="55" name="TextBox 16">
              <a:extLst>
                <a:ext uri="{FF2B5EF4-FFF2-40B4-BE49-F238E27FC236}">
                  <a16:creationId xmlns:a16="http://schemas.microsoft.com/office/drawing/2014/main" id="{D5C40159-43ED-4D25-9284-AF9E105FD1DF}"/>
                </a:ext>
              </a:extLst>
            </p:cNvPr>
            <p:cNvSpPr txBox="1"/>
            <p:nvPr/>
          </p:nvSpPr>
          <p:spPr>
            <a:xfrm>
              <a:off x="17950589" y="10304061"/>
              <a:ext cx="2156482" cy="7320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200"/>
                </a:spcBef>
                <a:spcAft>
                  <a:spcPts val="200"/>
                </a:spcAft>
              </a:pPr>
              <a:r>
                <a:rPr lang="en-US" sz="1400" dirty="0">
                  <a:solidFill>
                    <a:schemeClr val="tx1">
                      <a:lumMod val="75000"/>
                      <a:lumOff val="25000"/>
                    </a:schemeClr>
                  </a:solidFill>
                  <a:latin typeface="Century Gothic" panose="020B0502020202020204" pitchFamily="34" charset="0"/>
                </a:rPr>
                <a:t>2.8 – 4.6%</a:t>
              </a:r>
            </a:p>
            <a:p>
              <a:pPr>
                <a:spcBef>
                  <a:spcPts val="200"/>
                </a:spcBef>
                <a:spcAft>
                  <a:spcPts val="200"/>
                </a:spcAft>
              </a:pPr>
              <a:endParaRPr lang="en-US" sz="300" dirty="0">
                <a:solidFill>
                  <a:schemeClr val="tx1">
                    <a:lumMod val="75000"/>
                    <a:lumOff val="25000"/>
                  </a:schemeClr>
                </a:solidFill>
                <a:latin typeface="Century Gothic" panose="020B0502020202020204" pitchFamily="34" charset="0"/>
              </a:endParaRPr>
            </a:p>
          </p:txBody>
        </p:sp>
        <p:sp>
          <p:nvSpPr>
            <p:cNvPr id="56" name="Rectangle 55">
              <a:extLst>
                <a:ext uri="{FF2B5EF4-FFF2-40B4-BE49-F238E27FC236}">
                  <a16:creationId xmlns:a16="http://schemas.microsoft.com/office/drawing/2014/main" id="{76F6409F-D857-4250-BE88-4A7302C8656C}"/>
                </a:ext>
              </a:extLst>
            </p:cNvPr>
            <p:cNvSpPr/>
            <p:nvPr/>
          </p:nvSpPr>
          <p:spPr>
            <a:xfrm>
              <a:off x="17454948" y="10917374"/>
              <a:ext cx="457199" cy="457200"/>
            </a:xfrm>
            <a:prstGeom prst="rect">
              <a:avLst/>
            </a:prstGeom>
            <a:solidFill>
              <a:srgbClr val="FC8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entury Gothic" panose="020B0502020202020204" pitchFamily="34" charset="0"/>
              </a:endParaRPr>
            </a:p>
          </p:txBody>
        </p:sp>
        <p:sp>
          <p:nvSpPr>
            <p:cNvPr id="57" name="TextBox 16">
              <a:extLst>
                <a:ext uri="{FF2B5EF4-FFF2-40B4-BE49-F238E27FC236}">
                  <a16:creationId xmlns:a16="http://schemas.microsoft.com/office/drawing/2014/main" id="{51AAB048-935A-41DA-928E-A0BD4FAF61B3}"/>
                </a:ext>
              </a:extLst>
            </p:cNvPr>
            <p:cNvSpPr txBox="1"/>
            <p:nvPr/>
          </p:nvSpPr>
          <p:spPr>
            <a:xfrm>
              <a:off x="17935521" y="10871653"/>
              <a:ext cx="2156482" cy="7320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200"/>
                </a:spcBef>
                <a:spcAft>
                  <a:spcPts val="200"/>
                </a:spcAft>
              </a:pPr>
              <a:r>
                <a:rPr lang="en-US" sz="1400" dirty="0">
                  <a:solidFill>
                    <a:schemeClr val="tx1">
                      <a:lumMod val="75000"/>
                      <a:lumOff val="25000"/>
                    </a:schemeClr>
                  </a:solidFill>
                  <a:latin typeface="Century Gothic" panose="020B0502020202020204" pitchFamily="34" charset="0"/>
                </a:rPr>
                <a:t>4.6 – 7.1% </a:t>
              </a:r>
            </a:p>
            <a:p>
              <a:pPr>
                <a:spcBef>
                  <a:spcPts val="200"/>
                </a:spcBef>
                <a:spcAft>
                  <a:spcPts val="200"/>
                </a:spcAft>
              </a:pPr>
              <a:endParaRPr lang="en-US" sz="300" dirty="0">
                <a:solidFill>
                  <a:schemeClr val="tx1">
                    <a:lumMod val="75000"/>
                    <a:lumOff val="25000"/>
                  </a:schemeClr>
                </a:solidFill>
                <a:latin typeface="Century Gothic" panose="020B0502020202020204" pitchFamily="34" charset="0"/>
              </a:endParaRPr>
            </a:p>
          </p:txBody>
        </p:sp>
        <p:sp>
          <p:nvSpPr>
            <p:cNvPr id="58" name="Rectangle 57">
              <a:extLst>
                <a:ext uri="{FF2B5EF4-FFF2-40B4-BE49-F238E27FC236}">
                  <a16:creationId xmlns:a16="http://schemas.microsoft.com/office/drawing/2014/main" id="{6EBCD0DD-D7D2-4639-A33E-5F16F8985675}"/>
                </a:ext>
              </a:extLst>
            </p:cNvPr>
            <p:cNvSpPr/>
            <p:nvPr/>
          </p:nvSpPr>
          <p:spPr>
            <a:xfrm>
              <a:off x="20138399" y="10349782"/>
              <a:ext cx="457199" cy="457200"/>
            </a:xfrm>
            <a:prstGeom prst="rect">
              <a:avLst/>
            </a:prstGeom>
            <a:solidFill>
              <a:srgbClr val="E24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entury Gothic" panose="020B0502020202020204" pitchFamily="34" charset="0"/>
              </a:endParaRPr>
            </a:p>
          </p:txBody>
        </p:sp>
        <p:sp>
          <p:nvSpPr>
            <p:cNvPr id="59" name="Rectangle 58">
              <a:extLst>
                <a:ext uri="{FF2B5EF4-FFF2-40B4-BE49-F238E27FC236}">
                  <a16:creationId xmlns:a16="http://schemas.microsoft.com/office/drawing/2014/main" id="{9777D8EC-FA84-4F7C-96D6-A35844D514E7}"/>
                </a:ext>
              </a:extLst>
            </p:cNvPr>
            <p:cNvSpPr/>
            <p:nvPr/>
          </p:nvSpPr>
          <p:spPr>
            <a:xfrm>
              <a:off x="20138399" y="10917374"/>
              <a:ext cx="457199" cy="457200"/>
            </a:xfrm>
            <a:prstGeom prst="rect">
              <a:avLst/>
            </a:prstGeom>
            <a:solidFill>
              <a:srgbClr val="B3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entury Gothic" panose="020B0502020202020204" pitchFamily="34" charset="0"/>
              </a:endParaRPr>
            </a:p>
          </p:txBody>
        </p:sp>
        <p:sp>
          <p:nvSpPr>
            <p:cNvPr id="60" name="TextBox 16">
              <a:extLst>
                <a:ext uri="{FF2B5EF4-FFF2-40B4-BE49-F238E27FC236}">
                  <a16:creationId xmlns:a16="http://schemas.microsoft.com/office/drawing/2014/main" id="{FF563E51-7710-4C03-BA35-1EA8E5144F57}"/>
                </a:ext>
              </a:extLst>
            </p:cNvPr>
            <p:cNvSpPr txBox="1"/>
            <p:nvPr/>
          </p:nvSpPr>
          <p:spPr>
            <a:xfrm>
              <a:off x="20625185" y="10304061"/>
              <a:ext cx="2156482" cy="7320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200"/>
                </a:spcBef>
                <a:spcAft>
                  <a:spcPts val="200"/>
                </a:spcAft>
              </a:pPr>
              <a:r>
                <a:rPr lang="en-US" sz="1400" dirty="0">
                  <a:solidFill>
                    <a:schemeClr val="tx1">
                      <a:lumMod val="75000"/>
                      <a:lumOff val="25000"/>
                    </a:schemeClr>
                  </a:solidFill>
                  <a:latin typeface="Century Gothic" panose="020B0502020202020204" pitchFamily="34" charset="0"/>
                </a:rPr>
                <a:t>7.1 – 9.9%</a:t>
              </a:r>
            </a:p>
            <a:p>
              <a:pPr>
                <a:spcBef>
                  <a:spcPts val="200"/>
                </a:spcBef>
                <a:spcAft>
                  <a:spcPts val="200"/>
                </a:spcAft>
              </a:pPr>
              <a:endParaRPr lang="en-US" sz="300" dirty="0">
                <a:solidFill>
                  <a:schemeClr val="tx1">
                    <a:lumMod val="75000"/>
                    <a:lumOff val="25000"/>
                  </a:schemeClr>
                </a:solidFill>
                <a:latin typeface="Century Gothic" panose="020B0502020202020204" pitchFamily="34" charset="0"/>
              </a:endParaRPr>
            </a:p>
          </p:txBody>
        </p:sp>
        <p:sp>
          <p:nvSpPr>
            <p:cNvPr id="61" name="TextBox 16">
              <a:extLst>
                <a:ext uri="{FF2B5EF4-FFF2-40B4-BE49-F238E27FC236}">
                  <a16:creationId xmlns:a16="http://schemas.microsoft.com/office/drawing/2014/main" id="{2CB0D16A-9596-401F-8E09-63B739E9D2EA}"/>
                </a:ext>
              </a:extLst>
            </p:cNvPr>
            <p:cNvSpPr txBox="1"/>
            <p:nvPr/>
          </p:nvSpPr>
          <p:spPr>
            <a:xfrm>
              <a:off x="20609153" y="10871653"/>
              <a:ext cx="2156482" cy="7320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200"/>
                </a:spcBef>
                <a:spcAft>
                  <a:spcPts val="200"/>
                </a:spcAft>
              </a:pPr>
              <a:r>
                <a:rPr lang="en-US" sz="1400" dirty="0">
                  <a:solidFill>
                    <a:schemeClr val="tx1">
                      <a:lumMod val="75000"/>
                      <a:lumOff val="25000"/>
                    </a:schemeClr>
                  </a:solidFill>
                  <a:latin typeface="Century Gothic" panose="020B0502020202020204" pitchFamily="34" charset="0"/>
                </a:rPr>
                <a:t>9.9 – 13.0%</a:t>
              </a:r>
            </a:p>
            <a:p>
              <a:pPr>
                <a:spcBef>
                  <a:spcPts val="200"/>
                </a:spcBef>
                <a:spcAft>
                  <a:spcPts val="200"/>
                </a:spcAft>
              </a:pPr>
              <a:endParaRPr lang="en-US" sz="300" dirty="0">
                <a:solidFill>
                  <a:schemeClr val="tx1">
                    <a:lumMod val="75000"/>
                    <a:lumOff val="25000"/>
                  </a:schemeClr>
                </a:solidFill>
                <a:latin typeface="Century Gothic" panose="020B0502020202020204" pitchFamily="34" charset="0"/>
              </a:endParaRPr>
            </a:p>
          </p:txBody>
        </p:sp>
      </p:grpSp>
    </p:spTree>
    <p:extLst>
      <p:ext uri="{BB962C8B-B14F-4D97-AF65-F5344CB8AC3E}">
        <p14:creationId xmlns:p14="http://schemas.microsoft.com/office/powerpoint/2010/main" val="3713219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B8A2B9-FB90-D2B8-73A1-7682FFB3DCC1}"/>
              </a:ext>
            </a:extLst>
          </p:cNvPr>
          <p:cNvSpPr txBox="1"/>
          <p:nvPr/>
        </p:nvSpPr>
        <p:spPr>
          <a:xfrm>
            <a:off x="266700" y="195579"/>
            <a:ext cx="11353800" cy="707886"/>
          </a:xfrm>
          <a:prstGeom prst="rect">
            <a:avLst/>
          </a:prstGeom>
          <a:solidFill>
            <a:srgbClr val="BA3A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FFFFFF"/>
                </a:solidFill>
                <a:latin typeface="Century Gothic" panose="020B0502020202020204" pitchFamily="34" charset="0"/>
                <a:cs typeface="Calibri"/>
              </a:rPr>
              <a:t>Errors &amp;</a:t>
            </a:r>
            <a:r>
              <a:rPr lang="en-US" sz="4000" b="1" dirty="0">
                <a:solidFill>
                  <a:srgbClr val="FFFFFF"/>
                </a:solidFill>
                <a:latin typeface="Century Gothic" panose="020B0502020202020204" pitchFamily="34" charset="0"/>
                <a:ea typeface="+mn-lt"/>
                <a:cs typeface="+mn-lt"/>
              </a:rPr>
              <a:t> Uncertainties</a:t>
            </a:r>
            <a:endParaRPr lang="en-US" sz="4000" dirty="0">
              <a:solidFill>
                <a:srgbClr val="FFFFFF"/>
              </a:solidFill>
              <a:latin typeface="Century Gothic" panose="020B0502020202020204" pitchFamily="34" charset="0"/>
              <a:cs typeface="Calibri"/>
            </a:endParaRPr>
          </a:p>
        </p:txBody>
      </p:sp>
      <p:sp>
        <p:nvSpPr>
          <p:cNvPr id="5" name="TextBox 4">
            <a:extLst>
              <a:ext uri="{FF2B5EF4-FFF2-40B4-BE49-F238E27FC236}">
                <a16:creationId xmlns:a16="http://schemas.microsoft.com/office/drawing/2014/main" id="{D7A7AC91-FCDB-A930-5EF5-CD03857F81BF}"/>
              </a:ext>
            </a:extLst>
          </p:cNvPr>
          <p:cNvSpPr txBox="1"/>
          <p:nvPr/>
        </p:nvSpPr>
        <p:spPr>
          <a:xfrm>
            <a:off x="264438" y="1127125"/>
            <a:ext cx="6338888"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dirty="0">
                <a:solidFill>
                  <a:srgbClr val="BA3A50"/>
                </a:solidFill>
                <a:latin typeface="Century Gothic" panose="020B0502020202020204" pitchFamily="34" charset="0"/>
              </a:rPr>
              <a:t>Optical Imagery</a:t>
            </a:r>
          </a:p>
          <a:p>
            <a:pPr marL="457200" indent="-457200">
              <a:spcBef>
                <a:spcPts val="600"/>
              </a:spcBef>
              <a:buClr>
                <a:srgbClr val="BA3A50"/>
              </a:buClr>
              <a:buFont typeface="Webdings" panose="05030102010509060703" pitchFamily="18" charset="2"/>
              <a:buChar char=""/>
            </a:pPr>
            <a:r>
              <a:rPr lang="en-US" sz="2400" dirty="0">
                <a:solidFill>
                  <a:schemeClr val="tx1">
                    <a:lumMod val="75000"/>
                    <a:lumOff val="25000"/>
                  </a:schemeClr>
                </a:solidFill>
                <a:latin typeface="Century Gothic" panose="020B0502020202020204" pitchFamily="34" charset="0"/>
              </a:rPr>
              <a:t>Sentinel-2 TOA imagery</a:t>
            </a:r>
          </a:p>
          <a:p>
            <a:pPr marL="457200" indent="-457200">
              <a:buClr>
                <a:srgbClr val="BA3A50"/>
              </a:buClr>
              <a:buFont typeface="Webdings" panose="05030102010509060703" pitchFamily="18" charset="2"/>
              <a:buChar char=""/>
            </a:pPr>
            <a:r>
              <a:rPr lang="en-US" sz="2400" dirty="0">
                <a:solidFill>
                  <a:schemeClr val="tx1">
                    <a:lumMod val="75000"/>
                    <a:lumOff val="25000"/>
                  </a:schemeClr>
                </a:solidFill>
                <a:latin typeface="Century Gothic" panose="020B0502020202020204" pitchFamily="34" charset="0"/>
              </a:rPr>
              <a:t>Cloudiness</a:t>
            </a:r>
          </a:p>
        </p:txBody>
      </p:sp>
      <p:sp>
        <p:nvSpPr>
          <p:cNvPr id="6" name="TextBox 5">
            <a:extLst>
              <a:ext uri="{FF2B5EF4-FFF2-40B4-BE49-F238E27FC236}">
                <a16:creationId xmlns:a16="http://schemas.microsoft.com/office/drawing/2014/main" id="{A2B8AA42-9FE9-9DB3-511B-1DB07C2B620C}"/>
              </a:ext>
            </a:extLst>
          </p:cNvPr>
          <p:cNvSpPr txBox="1"/>
          <p:nvPr/>
        </p:nvSpPr>
        <p:spPr>
          <a:xfrm>
            <a:off x="264438" y="2706688"/>
            <a:ext cx="6338888"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dirty="0">
                <a:solidFill>
                  <a:srgbClr val="BA3A50"/>
                </a:solidFill>
                <a:latin typeface="Century Gothic" panose="020B0502020202020204" pitchFamily="34" charset="0"/>
              </a:rPr>
              <a:t>SAR Imagery</a:t>
            </a:r>
          </a:p>
          <a:p>
            <a:pPr marL="457200" indent="-457200">
              <a:spcBef>
                <a:spcPts val="600"/>
              </a:spcBef>
              <a:buClr>
                <a:srgbClr val="BA3A50"/>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Limited by geometry of area</a:t>
            </a:r>
          </a:p>
          <a:p>
            <a:pPr marL="457200" indent="-457200">
              <a:buClr>
                <a:srgbClr val="BA3A50"/>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Likely undercounting flood</a:t>
            </a:r>
          </a:p>
        </p:txBody>
      </p:sp>
      <p:sp>
        <p:nvSpPr>
          <p:cNvPr id="4" name="TextBox 3">
            <a:extLst>
              <a:ext uri="{FF2B5EF4-FFF2-40B4-BE49-F238E27FC236}">
                <a16:creationId xmlns:a16="http://schemas.microsoft.com/office/drawing/2014/main" id="{8E981DE7-0CC5-DC70-A007-63D1ACF3DE0B}"/>
              </a:ext>
            </a:extLst>
          </p:cNvPr>
          <p:cNvSpPr txBox="1"/>
          <p:nvPr/>
        </p:nvSpPr>
        <p:spPr>
          <a:xfrm>
            <a:off x="264438" y="4399296"/>
            <a:ext cx="10588255"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dirty="0">
                <a:solidFill>
                  <a:srgbClr val="BA3A50"/>
                </a:solidFill>
                <a:latin typeface="Century Gothic" panose="020B0502020202020204" pitchFamily="34" charset="0"/>
              </a:rPr>
              <a:t>Heirs’ Property Identification</a:t>
            </a:r>
          </a:p>
          <a:p>
            <a:pPr marL="457200" indent="-457200">
              <a:spcBef>
                <a:spcPts val="600"/>
              </a:spcBef>
              <a:buClr>
                <a:srgbClr val="BA3A50"/>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Heirs’ ID has no consistent indicators</a:t>
            </a:r>
          </a:p>
          <a:p>
            <a:pPr marL="457200" indent="-457200">
              <a:buClr>
                <a:srgbClr val="BA3A50"/>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Little opportunity to validate to another dataset</a:t>
            </a:r>
          </a:p>
        </p:txBody>
      </p:sp>
      <p:pic>
        <p:nvPicPr>
          <p:cNvPr id="9" name="Picture 9" descr="A picture containing text, tree, sign&#10;&#10;Description automatically generated">
            <a:extLst>
              <a:ext uri="{FF2B5EF4-FFF2-40B4-BE49-F238E27FC236}">
                <a16:creationId xmlns:a16="http://schemas.microsoft.com/office/drawing/2014/main" id="{B6A04E0C-DD47-5A6E-26CB-0378D820DF92}"/>
              </a:ext>
            </a:extLst>
          </p:cNvPr>
          <p:cNvPicPr>
            <a:picLocks noChangeAspect="1"/>
          </p:cNvPicPr>
          <p:nvPr/>
        </p:nvPicPr>
        <p:blipFill rotWithShape="1">
          <a:blip r:embed="rId3"/>
          <a:srcRect l="6643" t="2336" r="6282" b="4414"/>
          <a:stretch/>
        </p:blipFill>
        <p:spPr>
          <a:xfrm>
            <a:off x="8029575" y="1066800"/>
            <a:ext cx="3213026" cy="3212369"/>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FBC9817D-B4DC-5B6F-E9C2-A622D7FE5FB3}"/>
              </a:ext>
            </a:extLst>
          </p:cNvPr>
          <p:cNvSpPr txBox="1"/>
          <p:nvPr/>
        </p:nvSpPr>
        <p:spPr>
          <a:xfrm>
            <a:off x="8029575" y="4312863"/>
            <a:ext cx="3213025" cy="584775"/>
          </a:xfrm>
          <a:prstGeom prst="rect">
            <a:avLst/>
          </a:prstGeom>
          <a:noFill/>
          <a:ln w="57150">
            <a:solidFill>
              <a:schemeClr val="accent6">
                <a:lumMod val="20000"/>
                <a:lumOff val="8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panose="020B0502020202020204" pitchFamily="34" charset="0"/>
              </a:rPr>
              <a:t>Example of Cloudy Sentinel-2 Imagery</a:t>
            </a:r>
          </a:p>
        </p:txBody>
      </p:sp>
    </p:spTree>
    <p:extLst>
      <p:ext uri="{BB962C8B-B14F-4D97-AF65-F5344CB8AC3E}">
        <p14:creationId xmlns:p14="http://schemas.microsoft.com/office/powerpoint/2010/main" val="758480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B8A2B9-FB90-D2B8-73A1-7682FFB3DCC1}"/>
              </a:ext>
            </a:extLst>
          </p:cNvPr>
          <p:cNvSpPr txBox="1"/>
          <p:nvPr/>
        </p:nvSpPr>
        <p:spPr>
          <a:xfrm>
            <a:off x="266700" y="185328"/>
            <a:ext cx="11353800" cy="707886"/>
          </a:xfrm>
          <a:prstGeom prst="rect">
            <a:avLst/>
          </a:prstGeom>
          <a:solidFill>
            <a:srgbClr val="BA3A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FFFFFF"/>
                </a:solidFill>
                <a:latin typeface="Century Gothic"/>
                <a:cs typeface="Calibri"/>
              </a:rPr>
              <a:t>Conclusions</a:t>
            </a:r>
            <a:endParaRPr lang="en-US" sz="4000" dirty="0">
              <a:solidFill>
                <a:srgbClr val="FFFFFF"/>
              </a:solidFill>
              <a:cs typeface="Calibri"/>
            </a:endParaRPr>
          </a:p>
        </p:txBody>
      </p:sp>
      <p:sp>
        <p:nvSpPr>
          <p:cNvPr id="4" name="TextBox 3">
            <a:extLst>
              <a:ext uri="{FF2B5EF4-FFF2-40B4-BE49-F238E27FC236}">
                <a16:creationId xmlns:a16="http://schemas.microsoft.com/office/drawing/2014/main" id="{1AD2BA68-CB08-4397-7DC3-8B569E44BF76}"/>
              </a:ext>
            </a:extLst>
          </p:cNvPr>
          <p:cNvSpPr txBox="1"/>
          <p:nvPr/>
        </p:nvSpPr>
        <p:spPr>
          <a:xfrm>
            <a:off x="266700" y="1215393"/>
            <a:ext cx="11353800"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dirty="0">
                <a:solidFill>
                  <a:srgbClr val="BA3A50"/>
                </a:solidFill>
              </a:rPr>
              <a:t>Flooding</a:t>
            </a:r>
            <a:endParaRPr lang="en-US" sz="2800" b="1" dirty="0"/>
          </a:p>
          <a:p>
            <a:pPr marL="342900" indent="-342900">
              <a:spcBef>
                <a:spcPts val="600"/>
              </a:spcBef>
              <a:spcAft>
                <a:spcPts val="600"/>
              </a:spcAft>
              <a:buClr>
                <a:srgbClr val="BA3A50"/>
              </a:buClr>
              <a:buFont typeface="Webdings" panose="05030102010509060703" pitchFamily="18" charset="2"/>
              <a:buChar char="4"/>
            </a:pPr>
            <a:r>
              <a:rPr lang="en-US" sz="2200" dirty="0">
                <a:solidFill>
                  <a:schemeClr val="tx1">
                    <a:lumMod val="75000"/>
                    <a:lumOff val="25000"/>
                  </a:schemeClr>
                </a:solidFill>
              </a:rPr>
              <a:t>Majority of flooding due to Irma along the coast</a:t>
            </a:r>
          </a:p>
          <a:p>
            <a:pPr marL="342900" indent="-342900">
              <a:spcBef>
                <a:spcPts val="600"/>
              </a:spcBef>
              <a:spcAft>
                <a:spcPts val="600"/>
              </a:spcAft>
              <a:buClr>
                <a:srgbClr val="BA3A50"/>
              </a:buClr>
              <a:buFont typeface="Webdings" panose="05030102010509060703" pitchFamily="18" charset="2"/>
              <a:buChar char="4"/>
            </a:pPr>
            <a:r>
              <a:rPr lang="en-US" sz="2200" dirty="0">
                <a:solidFill>
                  <a:schemeClr val="tx1">
                    <a:lumMod val="75000"/>
                    <a:lumOff val="25000"/>
                  </a:schemeClr>
                </a:solidFill>
              </a:rPr>
              <a:t>Storm surge is more relevant than inland rain for standing water</a:t>
            </a:r>
          </a:p>
          <a:p>
            <a:pPr>
              <a:lnSpc>
                <a:spcPct val="150000"/>
              </a:lnSpc>
            </a:pPr>
            <a:endParaRPr lang="en-US" dirty="0">
              <a:solidFill>
                <a:schemeClr val="tx1">
                  <a:lumMod val="75000"/>
                  <a:lumOff val="25000"/>
                </a:schemeClr>
              </a:solidFill>
            </a:endParaRPr>
          </a:p>
          <a:p>
            <a:r>
              <a:rPr lang="en-US" sz="2800" b="1" u="sng" dirty="0">
                <a:solidFill>
                  <a:srgbClr val="BA3A50"/>
                </a:solidFill>
              </a:rPr>
              <a:t>Heirs’ Properties</a:t>
            </a:r>
            <a:endParaRPr lang="en-US" sz="2800" b="1" u="sng" dirty="0"/>
          </a:p>
          <a:p>
            <a:pPr marL="342900" indent="-342900">
              <a:spcBef>
                <a:spcPts val="600"/>
              </a:spcBef>
              <a:spcAft>
                <a:spcPts val="600"/>
              </a:spcAft>
              <a:buClr>
                <a:srgbClr val="BA3A50"/>
              </a:buClr>
              <a:buFont typeface="Webdings" panose="05030102010509060703" pitchFamily="18" charset="2"/>
              <a:buChar char="4"/>
            </a:pPr>
            <a:r>
              <a:rPr lang="en-US" sz="2200" dirty="0">
                <a:solidFill>
                  <a:schemeClr val="tx1">
                    <a:lumMod val="75000"/>
                    <a:lumOff val="25000"/>
                  </a:schemeClr>
                </a:solidFill>
              </a:rPr>
              <a:t>Heirs’ property along the coast is easy to identify in the National Consciousness</a:t>
            </a:r>
          </a:p>
          <a:p>
            <a:pPr marL="800100" lvl="1" indent="-342900">
              <a:spcBef>
                <a:spcPts val="60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rPr>
              <a:t>The GA-SC low country is home to the Gullah-Geechee communities, a historically disenfranchised group</a:t>
            </a:r>
          </a:p>
          <a:p>
            <a:pPr marL="800100" lvl="1" indent="-342900">
              <a:spcBef>
                <a:spcPts val="600"/>
              </a:spcBef>
              <a:spcAft>
                <a:spcPts val="600"/>
              </a:spcAft>
              <a:buClr>
                <a:srgbClr val="BA3A50"/>
              </a:buClr>
              <a:buFont typeface="Webdings" panose="05030102010509060703" pitchFamily="18" charset="2"/>
              <a:buChar char="4"/>
            </a:pPr>
            <a:r>
              <a:rPr lang="en-US" sz="2000" dirty="0">
                <a:solidFill>
                  <a:schemeClr val="tx1">
                    <a:lumMod val="75000"/>
                    <a:lumOff val="25000"/>
                  </a:schemeClr>
                </a:solidFill>
              </a:rPr>
              <a:t>Chatham's large percentage likely related to Savannah's historic role in the Transatlantic Slave Trade</a:t>
            </a:r>
          </a:p>
          <a:p>
            <a:pPr marL="342900" lvl="1" indent="-342900">
              <a:spcBef>
                <a:spcPts val="600"/>
              </a:spcBef>
              <a:spcAft>
                <a:spcPts val="600"/>
              </a:spcAft>
              <a:buClr>
                <a:srgbClr val="BA3A50"/>
              </a:buClr>
              <a:buFont typeface="Webdings" panose="05030102010509060703" pitchFamily="18" charset="2"/>
              <a:buChar char="4"/>
            </a:pPr>
            <a:r>
              <a:rPr lang="en-US" sz="2200" i="1" dirty="0">
                <a:solidFill>
                  <a:schemeClr val="tx1">
                    <a:lumMod val="75000"/>
                    <a:lumOff val="25000"/>
                  </a:schemeClr>
                </a:solidFill>
              </a:rPr>
              <a:t>Coastline </a:t>
            </a:r>
            <a:r>
              <a:rPr lang="en-US" sz="2200" dirty="0">
                <a:solidFill>
                  <a:schemeClr val="tx1">
                    <a:lumMod val="75000"/>
                    <a:lumOff val="25000"/>
                  </a:schemeClr>
                </a:solidFill>
              </a:rPr>
              <a:t>parcels are at special risk for flooding and land stealing due to development desirability</a:t>
            </a:r>
          </a:p>
        </p:txBody>
      </p:sp>
    </p:spTree>
    <p:extLst>
      <p:ext uri="{BB962C8B-B14F-4D97-AF65-F5344CB8AC3E}">
        <p14:creationId xmlns:p14="http://schemas.microsoft.com/office/powerpoint/2010/main" val="1059384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5" descr="A picture containing outdoor, sky, water, sunset&#10;&#10;Description automatically generated">
            <a:extLst>
              <a:ext uri="{FF2B5EF4-FFF2-40B4-BE49-F238E27FC236}">
                <a16:creationId xmlns:a16="http://schemas.microsoft.com/office/drawing/2014/main" id="{6B03D189-FD06-4B7C-C304-25AEEAC487FB}"/>
              </a:ext>
            </a:extLst>
          </p:cNvPr>
          <p:cNvPicPr>
            <a:picLocks noChangeAspect="1"/>
          </p:cNvPicPr>
          <p:nvPr/>
        </p:nvPicPr>
        <p:blipFill rotWithShape="1">
          <a:blip r:embed="rId3"/>
          <a:srcRect t="31267" b="2330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TextBox 8">
            <a:extLst>
              <a:ext uri="{FF2B5EF4-FFF2-40B4-BE49-F238E27FC236}">
                <a16:creationId xmlns:a16="http://schemas.microsoft.com/office/drawing/2014/main" id="{699A0C57-2B3B-AF81-AD0E-82389D40DA9D}"/>
              </a:ext>
            </a:extLst>
          </p:cNvPr>
          <p:cNvSpPr txBox="1"/>
          <p:nvPr/>
        </p:nvSpPr>
        <p:spPr>
          <a:xfrm>
            <a:off x="437881" y="3710613"/>
            <a:ext cx="11227562" cy="268182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1200"/>
              </a:spcAft>
            </a:pPr>
            <a:r>
              <a:rPr lang="en-US" sz="3600" b="1" dirty="0">
                <a:solidFill>
                  <a:srgbClr val="BA3A50"/>
                </a:solidFill>
                <a:ea typeface="+mn-lt"/>
                <a:cs typeface="+mn-lt"/>
              </a:rPr>
              <a:t>Future </a:t>
            </a:r>
            <a:r>
              <a:rPr lang="en-US" sz="3600" b="1" dirty="0">
                <a:solidFill>
                  <a:srgbClr val="BA3A50"/>
                </a:solidFill>
                <a:latin typeface="+mj-lt"/>
                <a:ea typeface="+mj-ea"/>
                <a:cs typeface="+mj-cs"/>
              </a:rPr>
              <a:t>Work</a:t>
            </a:r>
            <a:endParaRPr lang="en-US" sz="3600" dirty="0">
              <a:solidFill>
                <a:srgbClr val="000000"/>
              </a:solidFill>
              <a:latin typeface="+mj-lt"/>
              <a:ea typeface="+mj-ea"/>
              <a:cs typeface="+mj-cs"/>
            </a:endParaRPr>
          </a:p>
          <a:p>
            <a:pPr marL="285750" indent="-285750">
              <a:lnSpc>
                <a:spcPct val="90000"/>
              </a:lnSpc>
              <a:spcBef>
                <a:spcPct val="0"/>
              </a:spcBef>
              <a:spcAft>
                <a:spcPts val="600"/>
              </a:spcAft>
              <a:buClr>
                <a:srgbClr val="BA3A50"/>
              </a:buClr>
              <a:buFont typeface="Webdings" panose="05030102010509060703" pitchFamily="18" charset="2"/>
              <a:buChar char="4"/>
            </a:pPr>
            <a:r>
              <a:rPr lang="en-US" dirty="0">
                <a:solidFill>
                  <a:schemeClr val="tx1">
                    <a:lumMod val="75000"/>
                    <a:lumOff val="25000"/>
                  </a:schemeClr>
                </a:solidFill>
                <a:latin typeface="+mj-lt"/>
                <a:ea typeface="+mj-ea"/>
                <a:cs typeface="+mj-cs"/>
              </a:rPr>
              <a:t>Further investigation into heirs’ property identification</a:t>
            </a:r>
          </a:p>
          <a:p>
            <a:pPr marL="285750" indent="-285750">
              <a:lnSpc>
                <a:spcPct val="90000"/>
              </a:lnSpc>
              <a:spcBef>
                <a:spcPct val="0"/>
              </a:spcBef>
              <a:spcAft>
                <a:spcPts val="600"/>
              </a:spcAft>
              <a:buClr>
                <a:srgbClr val="BA3A50"/>
              </a:buClr>
              <a:buFont typeface="Webdings" panose="05030102010509060703" pitchFamily="18" charset="2"/>
              <a:buChar char="4"/>
            </a:pPr>
            <a:r>
              <a:rPr lang="en-US" dirty="0">
                <a:solidFill>
                  <a:schemeClr val="tx1">
                    <a:lumMod val="75000"/>
                    <a:lumOff val="25000"/>
                  </a:schemeClr>
                </a:solidFill>
                <a:latin typeface="+mj-lt"/>
                <a:ea typeface="+mj-ea"/>
                <a:cs typeface="+mj-cs"/>
              </a:rPr>
              <a:t>Train neural network on a verified dataset to find other identifiers of heirs’ properties</a:t>
            </a:r>
          </a:p>
          <a:p>
            <a:pPr marL="285750" indent="-285750">
              <a:lnSpc>
                <a:spcPct val="90000"/>
              </a:lnSpc>
              <a:spcBef>
                <a:spcPct val="0"/>
              </a:spcBef>
              <a:spcAft>
                <a:spcPts val="600"/>
              </a:spcAft>
              <a:buClr>
                <a:srgbClr val="BA3A50"/>
              </a:buClr>
              <a:buFont typeface="Webdings" panose="05030102010509060703" pitchFamily="18" charset="2"/>
              <a:buChar char="4"/>
            </a:pPr>
            <a:r>
              <a:rPr lang="en-US" dirty="0">
                <a:solidFill>
                  <a:schemeClr val="tx1">
                    <a:lumMod val="75000"/>
                    <a:lumOff val="25000"/>
                  </a:schemeClr>
                </a:solidFill>
                <a:latin typeface="+mj-lt"/>
                <a:ea typeface="+mj-ea"/>
                <a:cs typeface="+mj-cs"/>
              </a:rPr>
              <a:t>Compare different thresholding algorithms to increase accuracy of flood compared to the USGS </a:t>
            </a:r>
            <a:r>
              <a:rPr lang="en-US" i="1" dirty="0">
                <a:solidFill>
                  <a:schemeClr val="tx1">
                    <a:lumMod val="75000"/>
                    <a:lumOff val="25000"/>
                  </a:schemeClr>
                </a:solidFill>
                <a:latin typeface="+mj-lt"/>
                <a:ea typeface="+mj-ea"/>
                <a:cs typeface="+mj-cs"/>
              </a:rPr>
              <a:t>in situ </a:t>
            </a:r>
            <a:r>
              <a:rPr lang="en-US" dirty="0">
                <a:solidFill>
                  <a:schemeClr val="tx1">
                    <a:lumMod val="75000"/>
                    <a:lumOff val="25000"/>
                  </a:schemeClr>
                </a:solidFill>
                <a:latin typeface="+mj-lt"/>
                <a:ea typeface="+mj-ea"/>
                <a:cs typeface="+mj-cs"/>
              </a:rPr>
              <a:t>data</a:t>
            </a:r>
          </a:p>
          <a:p>
            <a:pPr marL="285750" indent="-285750">
              <a:lnSpc>
                <a:spcPct val="90000"/>
              </a:lnSpc>
              <a:spcBef>
                <a:spcPct val="0"/>
              </a:spcBef>
              <a:spcAft>
                <a:spcPts val="600"/>
              </a:spcAft>
              <a:buClr>
                <a:srgbClr val="BA3A50"/>
              </a:buClr>
              <a:buFont typeface="Webdings" panose="05030102010509060703" pitchFamily="18" charset="2"/>
              <a:buChar char="4"/>
            </a:pPr>
            <a:r>
              <a:rPr lang="en-US" dirty="0">
                <a:solidFill>
                  <a:schemeClr val="tx1">
                    <a:lumMod val="75000"/>
                    <a:lumOff val="25000"/>
                  </a:schemeClr>
                </a:solidFill>
                <a:latin typeface="+mj-lt"/>
                <a:ea typeface="+mj-ea"/>
                <a:cs typeface="+mj-cs"/>
              </a:rPr>
              <a:t>Perform more comprehensive atmospheric corrections on the Sentinel-2 MSI L1C (TOA) imagery</a:t>
            </a:r>
          </a:p>
        </p:txBody>
      </p:sp>
      <p:sp>
        <p:nvSpPr>
          <p:cNvPr id="5" name="TextBox 4">
            <a:extLst>
              <a:ext uri="{FF2B5EF4-FFF2-40B4-BE49-F238E27FC236}">
                <a16:creationId xmlns:a16="http://schemas.microsoft.com/office/drawing/2014/main" id="{01EDD717-0B33-4690-AD51-2E5DB276D38F}"/>
              </a:ext>
            </a:extLst>
          </p:cNvPr>
          <p:cNvSpPr txBox="1"/>
          <p:nvPr/>
        </p:nvSpPr>
        <p:spPr>
          <a:xfrm>
            <a:off x="9968615" y="3230890"/>
            <a:ext cx="222338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bg1"/>
                </a:solidFill>
                <a:effectLst/>
                <a:uLnTx/>
                <a:uFillTx/>
                <a:latin typeface="Century Gothic"/>
                <a:ea typeface="+mn-ea"/>
                <a:cs typeface="Calibri"/>
              </a:rPr>
              <a:t>Imagery Credit: </a:t>
            </a:r>
            <a:r>
              <a:rPr lang="en-US" sz="1100" dirty="0">
                <a:solidFill>
                  <a:schemeClr val="bg1"/>
                </a:solidFill>
                <a:latin typeface="Century Gothic"/>
                <a:cs typeface="Calibri"/>
              </a:rPr>
              <a:t>rexhammock</a:t>
            </a:r>
            <a:endParaRPr lang="en-US" sz="1100" i="0" u="none" strike="noStrike" kern="1200" cap="none" spc="0" normalizeH="0" baseline="0" noProof="0" dirty="0">
              <a:ln>
                <a:noFill/>
              </a:ln>
              <a:solidFill>
                <a:schemeClr val="bg1"/>
              </a:solidFill>
              <a:effectLst/>
              <a:uLnTx/>
              <a:uFillTx/>
              <a:latin typeface="Century Gothic"/>
              <a:cs typeface="Calibri"/>
            </a:endParaRPr>
          </a:p>
        </p:txBody>
      </p:sp>
    </p:spTree>
    <p:extLst>
      <p:ext uri="{BB962C8B-B14F-4D97-AF65-F5344CB8AC3E}">
        <p14:creationId xmlns:p14="http://schemas.microsoft.com/office/powerpoint/2010/main" val="19527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3B88D17-146A-7990-8B70-758EEAEEF092}"/>
              </a:ext>
            </a:extLst>
          </p:cNvPr>
          <p:cNvSpPr txBox="1"/>
          <p:nvPr/>
        </p:nvSpPr>
        <p:spPr>
          <a:xfrm>
            <a:off x="660400" y="727265"/>
            <a:ext cx="10871199"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panose="020B0502020202020204" pitchFamily="34" charset="0"/>
                <a:cs typeface="Arial"/>
              </a:rPr>
              <a:t>​</a:t>
            </a:r>
            <a:endParaRPr lang="en-US" sz="2400" dirty="0">
              <a:latin typeface="Century Gothic" panose="020B0502020202020204" pitchFamily="34" charset="0"/>
              <a:cs typeface="Arial"/>
            </a:endParaRPr>
          </a:p>
          <a:p>
            <a:r>
              <a:rPr lang="en-US" sz="2400" dirty="0">
                <a:solidFill>
                  <a:srgbClr val="B8394F"/>
                </a:solidFill>
                <a:latin typeface="Century Gothic" panose="020B0502020202020204" pitchFamily="34" charset="0"/>
                <a:cs typeface="Arial"/>
              </a:rPr>
              <a:t>Previous Team: </a:t>
            </a:r>
          </a:p>
          <a:p>
            <a:pPr marL="342900" indent="-342900">
              <a:buClr>
                <a:srgbClr val="BA3A50"/>
              </a:buClr>
              <a:buFont typeface="Webdings" panose="05030102010509060703" pitchFamily="18" charset="2"/>
              <a:buChar char="4"/>
            </a:pPr>
            <a:r>
              <a:rPr lang="en-US" sz="2000" dirty="0">
                <a:solidFill>
                  <a:srgbClr val="404040"/>
                </a:solidFill>
                <a:latin typeface="Century Gothic" panose="020B0502020202020204" pitchFamily="34" charset="0"/>
                <a:cs typeface="Arial"/>
              </a:rPr>
              <a:t>Isabella Chittumuri (DEVELOP) </a:t>
            </a:r>
            <a:endParaRPr lang="en-US" sz="2000" dirty="0">
              <a:latin typeface="Century Gothic" panose="020B0502020202020204" pitchFamily="34" charset="0"/>
            </a:endParaRPr>
          </a:p>
          <a:p>
            <a:pPr marL="342900" indent="-342900">
              <a:buClr>
                <a:srgbClr val="BA3A50"/>
              </a:buClr>
              <a:buFont typeface="Webdings" panose="05030102010509060703" pitchFamily="18" charset="2"/>
              <a:buChar char="4"/>
            </a:pPr>
            <a:r>
              <a:rPr lang="en-US" sz="2000" dirty="0">
                <a:solidFill>
                  <a:srgbClr val="404040"/>
                </a:solidFill>
                <a:latin typeface="Century Gothic" panose="020B0502020202020204" pitchFamily="34" charset="0"/>
                <a:cs typeface="Arial"/>
              </a:rPr>
              <a:t>Nancee Uniyal (DEVELOP)</a:t>
            </a:r>
            <a:r>
              <a:rPr lang="en-US" sz="2000" dirty="0">
                <a:latin typeface="Century Gothic" panose="020B0502020202020204" pitchFamily="34" charset="0"/>
                <a:cs typeface="Arial"/>
              </a:rPr>
              <a:t>​</a:t>
            </a:r>
            <a:endParaRPr lang="en-US" sz="2000" dirty="0">
              <a:latin typeface="Century Gothic" panose="020B0502020202020204" pitchFamily="34" charset="0"/>
            </a:endParaRPr>
          </a:p>
          <a:p>
            <a:pPr>
              <a:buChar char="•"/>
            </a:pPr>
            <a:endParaRPr lang="en-US" sz="2400" dirty="0">
              <a:solidFill>
                <a:srgbClr val="B8394F"/>
              </a:solidFill>
              <a:latin typeface="Century Gothic" panose="020B0502020202020204" pitchFamily="34" charset="0"/>
              <a:cs typeface="Arial"/>
            </a:endParaRPr>
          </a:p>
          <a:p>
            <a:r>
              <a:rPr lang="en-US" sz="2400" dirty="0">
                <a:solidFill>
                  <a:srgbClr val="B8394F"/>
                </a:solidFill>
                <a:latin typeface="Century Gothic" panose="020B0502020202020204" pitchFamily="34" charset="0"/>
                <a:cs typeface="Arial"/>
              </a:rPr>
              <a:t>Advisors: </a:t>
            </a:r>
            <a:endParaRPr lang="en-US" sz="2400" dirty="0">
              <a:latin typeface="Century Gothic" panose="020B0502020202020204" pitchFamily="34" charset="0"/>
            </a:endParaRPr>
          </a:p>
          <a:p>
            <a:pPr marL="342900" indent="-342900">
              <a:buClr>
                <a:srgbClr val="BA3A50"/>
              </a:buClr>
              <a:buFont typeface="Webdings" panose="05030102010509060703" pitchFamily="18" charset="2"/>
              <a:buChar char="4"/>
            </a:pPr>
            <a:r>
              <a:rPr lang="en-US" sz="2000" dirty="0">
                <a:solidFill>
                  <a:srgbClr val="404040"/>
                </a:solidFill>
                <a:latin typeface="Century Gothic" panose="020B0502020202020204" pitchFamily="34" charset="0"/>
                <a:cs typeface="Arial"/>
              </a:rPr>
              <a:t>Dr. Cassandra Johnson Gaither (USDA Forest Service) </a:t>
            </a:r>
            <a:endParaRPr lang="en-US" sz="2000" dirty="0">
              <a:solidFill>
                <a:srgbClr val="000000"/>
              </a:solidFill>
              <a:latin typeface="Century Gothic" panose="020B0502020202020204" pitchFamily="34" charset="0"/>
              <a:cs typeface="Arial"/>
            </a:endParaRPr>
          </a:p>
          <a:p>
            <a:pPr marL="342900" indent="-342900">
              <a:buClr>
                <a:srgbClr val="BA3A50"/>
              </a:buClr>
              <a:buFont typeface="Webdings" panose="05030102010509060703" pitchFamily="18" charset="2"/>
              <a:buChar char="4"/>
            </a:pPr>
            <a:r>
              <a:rPr lang="en-US" sz="2000" dirty="0">
                <a:solidFill>
                  <a:srgbClr val="404040"/>
                </a:solidFill>
                <a:latin typeface="Century Gothic" panose="020B0502020202020204" pitchFamily="34" charset="0"/>
                <a:cs typeface="Arial"/>
              </a:rPr>
              <a:t>Dr. Marguerite Madden (University of Georgia) </a:t>
            </a:r>
            <a:endParaRPr lang="en-US" sz="2000" dirty="0">
              <a:solidFill>
                <a:srgbClr val="000000"/>
              </a:solidFill>
              <a:latin typeface="Century Gothic" panose="020B0502020202020204" pitchFamily="34" charset="0"/>
              <a:cs typeface="Arial"/>
            </a:endParaRPr>
          </a:p>
          <a:p>
            <a:pPr marL="342900" indent="-342900">
              <a:buClr>
                <a:srgbClr val="BA3A50"/>
              </a:buClr>
              <a:buFont typeface="Webdings" panose="05030102010509060703" pitchFamily="18" charset="2"/>
              <a:buChar char="4"/>
            </a:pPr>
            <a:r>
              <a:rPr lang="en-US" sz="2000" dirty="0">
                <a:solidFill>
                  <a:srgbClr val="404040"/>
                </a:solidFill>
                <a:latin typeface="Century Gothic" panose="020B0502020202020204" pitchFamily="34" charset="0"/>
                <a:cs typeface="Arial"/>
              </a:rPr>
              <a:t>Joseph Sousa (Georgia Department of Community Affairs)</a:t>
            </a:r>
            <a:r>
              <a:rPr lang="en-US" sz="2400" dirty="0">
                <a:latin typeface="Century Gothic" panose="020B0502020202020204" pitchFamily="34" charset="0"/>
                <a:cs typeface="Arial"/>
              </a:rPr>
              <a:t>​</a:t>
            </a:r>
            <a:endParaRPr lang="en-US" sz="2400" dirty="0">
              <a:latin typeface="Century Gothic" panose="020B0502020202020204" pitchFamily="34" charset="0"/>
            </a:endParaRPr>
          </a:p>
          <a:p>
            <a:pPr>
              <a:buChar char="•"/>
            </a:pPr>
            <a:endParaRPr lang="en-US" sz="2400" dirty="0">
              <a:solidFill>
                <a:srgbClr val="B8394F"/>
              </a:solidFill>
              <a:latin typeface="Century Gothic" panose="020B0502020202020204" pitchFamily="34" charset="0"/>
              <a:cs typeface="Arial"/>
            </a:endParaRPr>
          </a:p>
          <a:p>
            <a:r>
              <a:rPr lang="en-US" sz="2400" dirty="0">
                <a:solidFill>
                  <a:srgbClr val="B8394F"/>
                </a:solidFill>
                <a:latin typeface="Century Gothic" panose="020B0502020202020204" pitchFamily="34" charset="0"/>
                <a:cs typeface="Arial"/>
              </a:rPr>
              <a:t>Special Thanks To: </a:t>
            </a:r>
            <a:endParaRPr lang="en-US" sz="2400" dirty="0">
              <a:solidFill>
                <a:srgbClr val="000000"/>
              </a:solidFill>
              <a:latin typeface="Century Gothic" panose="020B0502020202020204" pitchFamily="34" charset="0"/>
              <a:cs typeface="Arial"/>
            </a:endParaRPr>
          </a:p>
          <a:p>
            <a:pPr marL="342900" indent="-342900">
              <a:buClr>
                <a:srgbClr val="BA3A50"/>
              </a:buClr>
              <a:buFont typeface="Webdings" panose="05030102010509060703" pitchFamily="18" charset="2"/>
              <a:buChar char="4"/>
            </a:pPr>
            <a:r>
              <a:rPr lang="en-US" sz="2000" dirty="0">
                <a:solidFill>
                  <a:srgbClr val="404040"/>
                </a:solidFill>
                <a:latin typeface="Century Gothic" panose="020B0502020202020204" pitchFamily="34" charset="0"/>
                <a:cs typeface="Arial"/>
              </a:rPr>
              <a:t>Jimmy Nolan (Carl Vinson Institute) </a:t>
            </a:r>
            <a:endParaRPr lang="en-US" sz="2000" dirty="0">
              <a:solidFill>
                <a:srgbClr val="000000"/>
              </a:solidFill>
              <a:latin typeface="Century Gothic" panose="020B0502020202020204" pitchFamily="34" charset="0"/>
              <a:cs typeface="Arial"/>
            </a:endParaRPr>
          </a:p>
          <a:p>
            <a:pPr marL="342900" indent="-342900">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cs typeface="Arial"/>
              </a:rPr>
              <a:t>Dr. Ryan Thomson (Auburn University)​</a:t>
            </a:r>
          </a:p>
          <a:p>
            <a:pPr marL="342900" indent="-342900">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cs typeface="Arial"/>
              </a:rPr>
              <a:t>Dr. Conner Bailey (Auburn University)​</a:t>
            </a:r>
          </a:p>
          <a:p>
            <a:pPr marL="342900" indent="-342900">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cs typeface="Arial"/>
              </a:rPr>
              <a:t>Sarah Payne (NASA DEVELOP Georgia Node Fellow)</a:t>
            </a:r>
          </a:p>
          <a:p>
            <a:pPr marL="342900" indent="-342900">
              <a:buClr>
                <a:srgbClr val="BA3A50"/>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cs typeface="Arial"/>
              </a:rPr>
              <a:t>Nemin Wu (University of Georgia)</a:t>
            </a:r>
          </a:p>
          <a:p>
            <a:pPr>
              <a:buChar char="•"/>
            </a:pPr>
            <a:endParaRPr lang="en-US" dirty="0">
              <a:latin typeface="Century Gothic" panose="020B0502020202020204" pitchFamily="34" charset="0"/>
              <a:cs typeface="Arial"/>
            </a:endParaRPr>
          </a:p>
        </p:txBody>
      </p:sp>
    </p:spTree>
    <p:extLst>
      <p:ext uri="{BB962C8B-B14F-4D97-AF65-F5344CB8AC3E}">
        <p14:creationId xmlns:p14="http://schemas.microsoft.com/office/powerpoint/2010/main" val="3034581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D5729C7-0B74-B2AA-6302-6FCA0880C432}"/>
              </a:ext>
            </a:extLst>
          </p:cNvPr>
          <p:cNvSpPr txBox="1"/>
          <p:nvPr/>
        </p:nvSpPr>
        <p:spPr>
          <a:xfrm>
            <a:off x="550863" y="212725"/>
            <a:ext cx="5372100" cy="708025"/>
          </a:xfrm>
          <a:prstGeom prst="rect">
            <a:avLst/>
          </a:prstGeom>
          <a:solidFill>
            <a:srgbClr val="BA3A50"/>
          </a:solidFill>
          <a:ln>
            <a:solidFill>
              <a:srgbClr val="BA3A50">
                <a:alpha val="63000"/>
              </a:srgbClr>
            </a:solidFill>
          </a:ln>
        </p:spPr>
        <p:txBody>
          <a:bodyPr wrap="square" lIns="91440" tIns="45720" rIns="91440" bIns="45720" rtlCol="0" anchor="t">
            <a:spAutoFit/>
          </a:bodyPr>
          <a:lstStyle/>
          <a:p>
            <a:pPr algn="ctr"/>
            <a:r>
              <a:rPr lang="en-US" sz="4000" b="1" dirty="0">
                <a:solidFill>
                  <a:schemeClr val="bg1"/>
                </a:solidFill>
                <a:latin typeface="Century Gothic" panose="020B0502020202020204" pitchFamily="34" charset="0"/>
              </a:rPr>
              <a:t>Background</a:t>
            </a:r>
          </a:p>
        </p:txBody>
      </p:sp>
      <p:pic>
        <p:nvPicPr>
          <p:cNvPr id="16" name="Graphic 16" descr="House with solid fill">
            <a:extLst>
              <a:ext uri="{FF2B5EF4-FFF2-40B4-BE49-F238E27FC236}">
                <a16:creationId xmlns:a16="http://schemas.microsoft.com/office/drawing/2014/main" id="{DE77D17D-9D20-6D93-2C36-EBB1C892C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8227" y="5196787"/>
            <a:ext cx="914400" cy="914400"/>
          </a:xfrm>
          <a:prstGeom prst="rect">
            <a:avLst/>
          </a:prstGeom>
        </p:spPr>
      </p:pic>
      <p:pic>
        <p:nvPicPr>
          <p:cNvPr id="11" name="Graphic 11" descr="Windy outline">
            <a:extLst>
              <a:ext uri="{FF2B5EF4-FFF2-40B4-BE49-F238E27FC236}">
                <a16:creationId xmlns:a16="http://schemas.microsoft.com/office/drawing/2014/main" id="{D33648E8-7D67-AF83-1667-88F062B4A8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2496" y="2496757"/>
            <a:ext cx="763881" cy="763881"/>
          </a:xfrm>
          <a:prstGeom prst="rect">
            <a:avLst/>
          </a:prstGeom>
        </p:spPr>
      </p:pic>
      <p:sp>
        <p:nvSpPr>
          <p:cNvPr id="20" name="TextBox 19">
            <a:extLst>
              <a:ext uri="{FF2B5EF4-FFF2-40B4-BE49-F238E27FC236}">
                <a16:creationId xmlns:a16="http://schemas.microsoft.com/office/drawing/2014/main" id="{5CDEFEF6-5C16-DC1F-97BF-6BAC89CBC9F4}"/>
              </a:ext>
            </a:extLst>
          </p:cNvPr>
          <p:cNvSpPr txBox="1"/>
          <p:nvPr/>
        </p:nvSpPr>
        <p:spPr>
          <a:xfrm>
            <a:off x="7260879" y="2616547"/>
            <a:ext cx="4078224" cy="523220"/>
          </a:xfrm>
          <a:prstGeom prst="rect">
            <a:avLst/>
          </a:prstGeom>
          <a:noFill/>
          <a:ln w="28575">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latin typeface="Century Gothic" panose="020B0502020202020204" pitchFamily="34" charset="0"/>
              </a:rPr>
              <a:t>Max wind: 62 mph</a:t>
            </a:r>
          </a:p>
        </p:txBody>
      </p:sp>
      <p:pic>
        <p:nvPicPr>
          <p:cNvPr id="14" name="Graphic 14" descr="Rain with solid fill">
            <a:extLst>
              <a:ext uri="{FF2B5EF4-FFF2-40B4-BE49-F238E27FC236}">
                <a16:creationId xmlns:a16="http://schemas.microsoft.com/office/drawing/2014/main" id="{A962D333-0AF0-400B-1B0A-D42436E779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28271" y="3264539"/>
            <a:ext cx="914400" cy="914400"/>
          </a:xfrm>
          <a:prstGeom prst="rect">
            <a:avLst/>
          </a:prstGeom>
        </p:spPr>
      </p:pic>
      <p:sp>
        <p:nvSpPr>
          <p:cNvPr id="21" name="TextBox 20">
            <a:extLst>
              <a:ext uri="{FF2B5EF4-FFF2-40B4-BE49-F238E27FC236}">
                <a16:creationId xmlns:a16="http://schemas.microsoft.com/office/drawing/2014/main" id="{7FB669F9-A648-A40F-BC7A-EA5D9E3FCE8B}"/>
              </a:ext>
            </a:extLst>
          </p:cNvPr>
          <p:cNvSpPr txBox="1"/>
          <p:nvPr/>
        </p:nvSpPr>
        <p:spPr>
          <a:xfrm>
            <a:off x="7260880" y="3461666"/>
            <a:ext cx="4078224" cy="523220"/>
          </a:xfrm>
          <a:prstGeom prst="rect">
            <a:avLst/>
          </a:prstGeom>
          <a:noFill/>
          <a:ln w="28575">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latin typeface="Century Gothic" panose="020B0502020202020204" pitchFamily="34" charset="0"/>
              </a:rPr>
              <a:t>Rainfall: 3-7" inland</a:t>
            </a:r>
          </a:p>
        </p:txBody>
      </p:sp>
      <p:pic>
        <p:nvPicPr>
          <p:cNvPr id="19" name="Graphic 19" descr="Wave with solid fill">
            <a:extLst>
              <a:ext uri="{FF2B5EF4-FFF2-40B4-BE49-F238E27FC236}">
                <a16:creationId xmlns:a16="http://schemas.microsoft.com/office/drawing/2014/main" id="{A113B393-BF70-2568-F1C2-9A0FA67D62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22059" y="4180235"/>
            <a:ext cx="914400" cy="914400"/>
          </a:xfrm>
          <a:prstGeom prst="rect">
            <a:avLst/>
          </a:prstGeom>
        </p:spPr>
      </p:pic>
      <p:sp>
        <p:nvSpPr>
          <p:cNvPr id="22" name="TextBox 21">
            <a:extLst>
              <a:ext uri="{FF2B5EF4-FFF2-40B4-BE49-F238E27FC236}">
                <a16:creationId xmlns:a16="http://schemas.microsoft.com/office/drawing/2014/main" id="{483D606D-A4C7-A5B8-510C-E4AE0242892F}"/>
              </a:ext>
            </a:extLst>
          </p:cNvPr>
          <p:cNvSpPr txBox="1"/>
          <p:nvPr/>
        </p:nvSpPr>
        <p:spPr>
          <a:xfrm>
            <a:off x="7260880" y="4377191"/>
            <a:ext cx="4078224" cy="523220"/>
          </a:xfrm>
          <a:prstGeom prst="rect">
            <a:avLst/>
          </a:prstGeom>
          <a:noFill/>
          <a:ln w="28575">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latin typeface="Century Gothic" panose="020B0502020202020204" pitchFamily="34" charset="0"/>
              </a:rPr>
              <a:t>Storm surge: 3-5ft</a:t>
            </a:r>
          </a:p>
        </p:txBody>
      </p:sp>
      <p:sp>
        <p:nvSpPr>
          <p:cNvPr id="23" name="TextBox 22">
            <a:extLst>
              <a:ext uri="{FF2B5EF4-FFF2-40B4-BE49-F238E27FC236}">
                <a16:creationId xmlns:a16="http://schemas.microsoft.com/office/drawing/2014/main" id="{F8826192-EC3B-B766-7ADC-4B394FD49447}"/>
              </a:ext>
            </a:extLst>
          </p:cNvPr>
          <p:cNvSpPr txBox="1"/>
          <p:nvPr/>
        </p:nvSpPr>
        <p:spPr>
          <a:xfrm>
            <a:off x="7260880" y="5176906"/>
            <a:ext cx="4078224" cy="954107"/>
          </a:xfrm>
          <a:prstGeom prst="rect">
            <a:avLst/>
          </a:prstGeom>
          <a:noFill/>
          <a:ln w="28575">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latin typeface="Century Gothic" panose="020B0502020202020204" pitchFamily="34" charset="0"/>
              </a:rPr>
              <a:t>US: $50.5 billion</a:t>
            </a:r>
          </a:p>
          <a:p>
            <a:r>
              <a:rPr lang="en-US" sz="2800" dirty="0">
                <a:solidFill>
                  <a:schemeClr val="tx1">
                    <a:lumMod val="75000"/>
                    <a:lumOff val="25000"/>
                  </a:schemeClr>
                </a:solidFill>
                <a:latin typeface="Century Gothic" panose="020B0502020202020204" pitchFamily="34" charset="0"/>
              </a:rPr>
              <a:t>GA: $670 million</a:t>
            </a:r>
          </a:p>
        </p:txBody>
      </p:sp>
      <p:pic>
        <p:nvPicPr>
          <p:cNvPr id="12" name="Graphic 12" descr="Tornado with solid fill">
            <a:extLst>
              <a:ext uri="{FF2B5EF4-FFF2-40B4-BE49-F238E27FC236}">
                <a16:creationId xmlns:a16="http://schemas.microsoft.com/office/drawing/2014/main" id="{8011AA3B-9057-8FD7-6009-B43F0C73E3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15691" y="1589637"/>
            <a:ext cx="914400" cy="914400"/>
          </a:xfrm>
          <a:prstGeom prst="rect">
            <a:avLst/>
          </a:prstGeom>
        </p:spPr>
      </p:pic>
      <p:sp>
        <p:nvSpPr>
          <p:cNvPr id="24" name="TextBox 23">
            <a:extLst>
              <a:ext uri="{FF2B5EF4-FFF2-40B4-BE49-F238E27FC236}">
                <a16:creationId xmlns:a16="http://schemas.microsoft.com/office/drawing/2014/main" id="{2E0E4559-8533-5ADD-AECF-87EB6EC693E5}"/>
              </a:ext>
            </a:extLst>
          </p:cNvPr>
          <p:cNvSpPr txBox="1"/>
          <p:nvPr/>
        </p:nvSpPr>
        <p:spPr>
          <a:xfrm>
            <a:off x="7260880" y="1750791"/>
            <a:ext cx="4082059" cy="523220"/>
          </a:xfrm>
          <a:prstGeom prst="rect">
            <a:avLst/>
          </a:prstGeom>
          <a:noFill/>
          <a:ln w="28575">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latin typeface="Century Gothic" panose="020B0502020202020204" pitchFamily="34" charset="0"/>
              </a:rPr>
              <a:t>Landfall in US as Cat. 4</a:t>
            </a:r>
          </a:p>
        </p:txBody>
      </p:sp>
      <p:pic>
        <p:nvPicPr>
          <p:cNvPr id="3" name="Picture 7" descr="Map&#10;&#10;Description automatically generated">
            <a:extLst>
              <a:ext uri="{FF2B5EF4-FFF2-40B4-BE49-F238E27FC236}">
                <a16:creationId xmlns:a16="http://schemas.microsoft.com/office/drawing/2014/main" id="{B158E111-D3F9-0C37-BB5A-93C67B982F33}"/>
              </a:ext>
            </a:extLst>
          </p:cNvPr>
          <p:cNvPicPr>
            <a:picLocks noChangeAspect="1"/>
          </p:cNvPicPr>
          <p:nvPr/>
        </p:nvPicPr>
        <p:blipFill rotWithShape="1">
          <a:blip r:embed="rId13"/>
          <a:srcRect l="119" t="8883" r="40635" b="9898"/>
          <a:stretch/>
        </p:blipFill>
        <p:spPr>
          <a:xfrm>
            <a:off x="550863" y="1268413"/>
            <a:ext cx="5372100" cy="4600575"/>
          </a:xfrm>
          <a:prstGeom prst="rect">
            <a:avLst/>
          </a:prstGeom>
          <a:ln w="28575">
            <a:solidFill>
              <a:srgbClr val="C00000"/>
            </a:solidFill>
          </a:ln>
        </p:spPr>
      </p:pic>
      <p:sp>
        <p:nvSpPr>
          <p:cNvPr id="5" name="TextBox 4">
            <a:extLst>
              <a:ext uri="{FF2B5EF4-FFF2-40B4-BE49-F238E27FC236}">
                <a16:creationId xmlns:a16="http://schemas.microsoft.com/office/drawing/2014/main" id="{5778E0F5-E821-B2E2-13EC-741EE5D86B11}"/>
              </a:ext>
            </a:extLst>
          </p:cNvPr>
          <p:cNvSpPr txBox="1"/>
          <p:nvPr/>
        </p:nvSpPr>
        <p:spPr>
          <a:xfrm>
            <a:off x="462878" y="5905911"/>
            <a:ext cx="3698203"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100" dirty="0">
                <a:solidFill>
                  <a:schemeClr val="tx1">
                    <a:lumMod val="75000"/>
                    <a:lumOff val="25000"/>
                  </a:schemeClr>
                </a:solidFill>
                <a:latin typeface="Century Gothic"/>
                <a:cs typeface="Calibri"/>
              </a:rPr>
              <a:t>Imagery</a:t>
            </a:r>
            <a:r>
              <a:rPr kumimoji="0" lang="en-US" sz="1100" i="0" u="none" strike="noStrike" kern="1200" cap="none" spc="0" normalizeH="0" baseline="0" noProof="0" dirty="0">
                <a:ln>
                  <a:noFill/>
                </a:ln>
                <a:solidFill>
                  <a:schemeClr val="tx1">
                    <a:lumMod val="75000"/>
                    <a:lumOff val="25000"/>
                  </a:schemeClr>
                </a:solidFill>
                <a:effectLst/>
                <a:uLnTx/>
                <a:uFillTx/>
                <a:latin typeface="Century Gothic"/>
                <a:ea typeface="+mn-ea"/>
                <a:cs typeface="Calibri"/>
              </a:rPr>
              <a:t> Credit:</a:t>
            </a:r>
            <a:r>
              <a:rPr lang="en-US" sz="1100" dirty="0">
                <a:solidFill>
                  <a:schemeClr val="tx1">
                    <a:lumMod val="75000"/>
                    <a:lumOff val="25000"/>
                  </a:schemeClr>
                </a:solidFill>
                <a:latin typeface="Century Gothic"/>
                <a:cs typeface="Calibri"/>
              </a:rPr>
              <a:t> NASA</a:t>
            </a:r>
            <a:endParaRPr lang="en-US" sz="1100" dirty="0">
              <a:solidFill>
                <a:schemeClr val="tx1">
                  <a:lumMod val="75000"/>
                  <a:lumOff val="25000"/>
                </a:schemeClr>
              </a:solidFill>
            </a:endParaRPr>
          </a:p>
          <a:p>
            <a:pPr>
              <a:defRPr/>
            </a:pPr>
            <a:r>
              <a:rPr lang="en-US" sz="1100" dirty="0">
                <a:solidFill>
                  <a:schemeClr val="tx1">
                    <a:lumMod val="75000"/>
                    <a:lumOff val="25000"/>
                  </a:schemeClr>
                </a:solidFill>
                <a:latin typeface="Century Gothic"/>
                <a:cs typeface="Calibri"/>
              </a:rPr>
              <a:t>Created By: Wiki Commons user OverlordQ </a:t>
            </a:r>
          </a:p>
          <a:p>
            <a:pPr>
              <a:defRPr/>
            </a:pPr>
            <a:r>
              <a:rPr lang="en-US" sz="1100" dirty="0">
                <a:solidFill>
                  <a:schemeClr val="tx1">
                    <a:lumMod val="75000"/>
                    <a:lumOff val="25000"/>
                  </a:schemeClr>
                </a:solidFill>
                <a:latin typeface="Century Gothic"/>
                <a:cs typeface="Calibri"/>
              </a:rPr>
              <a:t>Location/Intensity Data Credit: NOAA</a:t>
            </a:r>
            <a:endParaRPr lang="en-US" sz="1100" i="0" u="none" strike="noStrike" kern="1200" cap="none" spc="0" normalizeH="0" baseline="0" noProof="0" dirty="0">
              <a:ln>
                <a:noFill/>
              </a:ln>
              <a:solidFill>
                <a:schemeClr val="tx1">
                  <a:lumMod val="75000"/>
                  <a:lumOff val="25000"/>
                </a:schemeClr>
              </a:solidFill>
              <a:effectLst/>
              <a:uLnTx/>
              <a:uFillTx/>
              <a:latin typeface="Century Gothic"/>
              <a:cs typeface="Calibri"/>
            </a:endParaRPr>
          </a:p>
        </p:txBody>
      </p:sp>
      <p:sp>
        <p:nvSpPr>
          <p:cNvPr id="2" name="TextBox 1">
            <a:extLst>
              <a:ext uri="{FF2B5EF4-FFF2-40B4-BE49-F238E27FC236}">
                <a16:creationId xmlns:a16="http://schemas.microsoft.com/office/drawing/2014/main" id="{C45E9AF5-FA55-9267-5A6E-BBF04F026426}"/>
              </a:ext>
            </a:extLst>
          </p:cNvPr>
          <p:cNvSpPr txBox="1"/>
          <p:nvPr/>
        </p:nvSpPr>
        <p:spPr>
          <a:xfrm>
            <a:off x="7260880" y="748261"/>
            <a:ext cx="4082059" cy="523220"/>
          </a:xfrm>
          <a:prstGeom prst="rect">
            <a:avLst/>
          </a:prstGeom>
          <a:noFill/>
          <a:ln w="28575">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latin typeface="Century Gothic" panose="020B0502020202020204" pitchFamily="34" charset="0"/>
              </a:rPr>
              <a:t>September 11th, 2017</a:t>
            </a:r>
          </a:p>
        </p:txBody>
      </p:sp>
      <p:pic>
        <p:nvPicPr>
          <p:cNvPr id="15" name="Graphic 16" descr="Daily calendar with solid fill">
            <a:extLst>
              <a:ext uri="{FF2B5EF4-FFF2-40B4-BE49-F238E27FC236}">
                <a16:creationId xmlns:a16="http://schemas.microsoft.com/office/drawing/2014/main" id="{67ED055D-D6D0-D910-8C81-E3D81E83E72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28019" y="513099"/>
            <a:ext cx="914400" cy="914400"/>
          </a:xfrm>
          <a:prstGeom prst="rect">
            <a:avLst/>
          </a:prstGeom>
        </p:spPr>
      </p:pic>
    </p:spTree>
    <p:extLst>
      <p:ext uri="{BB962C8B-B14F-4D97-AF65-F5344CB8AC3E}">
        <p14:creationId xmlns:p14="http://schemas.microsoft.com/office/powerpoint/2010/main" val="2014202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D4FBDD-B79A-2382-2E65-A558CF015F5F}"/>
              </a:ext>
            </a:extLst>
          </p:cNvPr>
          <p:cNvSpPr txBox="1"/>
          <p:nvPr/>
        </p:nvSpPr>
        <p:spPr>
          <a:xfrm>
            <a:off x="266701" y="204756"/>
            <a:ext cx="11353800" cy="707886"/>
          </a:xfrm>
          <a:prstGeom prst="rect">
            <a:avLst/>
          </a:prstGeom>
          <a:solidFill>
            <a:srgbClr val="BA3A50"/>
          </a:solidFill>
          <a:ln>
            <a:solidFill>
              <a:srgbClr val="BA3A50">
                <a:alpha val="63000"/>
              </a:srgbClr>
            </a:solidFill>
          </a:ln>
        </p:spPr>
        <p:txBody>
          <a:bodyPr wrap="square" lIns="91440" tIns="45720" rIns="91440" bIns="45720" rtlCol="0" anchor="t">
            <a:spAutoFit/>
          </a:bodyPr>
          <a:lstStyle/>
          <a:p>
            <a:pPr algn="ctr"/>
            <a:r>
              <a:rPr lang="en-US" sz="4000" b="1" dirty="0">
                <a:solidFill>
                  <a:schemeClr val="bg1"/>
                </a:solidFill>
                <a:latin typeface="Century Gothic" panose="020B0502020202020204" pitchFamily="34" charset="0"/>
              </a:rPr>
              <a:t>Community Concerns</a:t>
            </a:r>
            <a:endParaRPr lang="en-US" dirty="0">
              <a:solidFill>
                <a:schemeClr val="bg1"/>
              </a:solidFill>
              <a:latin typeface="Century Gothic" panose="020B0502020202020204" pitchFamily="34" charset="0"/>
            </a:endParaRPr>
          </a:p>
        </p:txBody>
      </p:sp>
      <p:sp>
        <p:nvSpPr>
          <p:cNvPr id="17" name="TextBox 16">
            <a:extLst>
              <a:ext uri="{FF2B5EF4-FFF2-40B4-BE49-F238E27FC236}">
                <a16:creationId xmlns:a16="http://schemas.microsoft.com/office/drawing/2014/main" id="{871FA307-DE99-B452-CC7F-4EDE5419CD32}"/>
              </a:ext>
            </a:extLst>
          </p:cNvPr>
          <p:cNvSpPr txBox="1"/>
          <p:nvPr/>
        </p:nvSpPr>
        <p:spPr>
          <a:xfrm>
            <a:off x="4874654" y="6045894"/>
            <a:ext cx="4329657"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panose="020B0502020202020204" pitchFamily="34" charset="0"/>
                <a:ea typeface="+mn-lt"/>
                <a:cs typeface="+mn-lt"/>
              </a:rPr>
              <a:t>Imagery </a:t>
            </a:r>
            <a:r>
              <a:rPr lang="en-US" sz="1100" dirty="0">
                <a:solidFill>
                  <a:schemeClr val="tx1">
                    <a:lumMod val="75000"/>
                    <a:lumOff val="25000"/>
                  </a:schemeClr>
                </a:solidFill>
                <a:latin typeface="Century Gothic" panose="020B0502020202020204" pitchFamily="34" charset="0"/>
                <a:cs typeface="Calibri"/>
              </a:rPr>
              <a:t>Credit: USDA</a:t>
            </a:r>
          </a:p>
          <a:p>
            <a:r>
              <a:rPr lang="en-US" sz="1100" dirty="0">
                <a:solidFill>
                  <a:schemeClr val="tx1">
                    <a:lumMod val="75000"/>
                    <a:lumOff val="25000"/>
                  </a:schemeClr>
                </a:solidFill>
                <a:latin typeface="Century Gothic" panose="020B0502020202020204" pitchFamily="34" charset="0"/>
                <a:cs typeface="Calibri"/>
              </a:rPr>
              <a:t>Imagery Credit: WXFL/Kerri Copello</a:t>
            </a:r>
          </a:p>
        </p:txBody>
      </p:sp>
      <p:grpSp>
        <p:nvGrpSpPr>
          <p:cNvPr id="13" name="Group 12">
            <a:extLst>
              <a:ext uri="{FF2B5EF4-FFF2-40B4-BE49-F238E27FC236}">
                <a16:creationId xmlns:a16="http://schemas.microsoft.com/office/drawing/2014/main" id="{81C71FB4-0A98-82C0-5E28-811D3F57A083}"/>
              </a:ext>
            </a:extLst>
          </p:cNvPr>
          <p:cNvGrpSpPr/>
          <p:nvPr/>
        </p:nvGrpSpPr>
        <p:grpSpPr>
          <a:xfrm>
            <a:off x="900521" y="1590658"/>
            <a:ext cx="10392270" cy="4255997"/>
            <a:chOff x="900521" y="1590658"/>
            <a:chExt cx="10392270" cy="4255997"/>
          </a:xfrm>
        </p:grpSpPr>
        <p:sp>
          <p:nvSpPr>
            <p:cNvPr id="11" name="TextBox 10">
              <a:extLst>
                <a:ext uri="{FF2B5EF4-FFF2-40B4-BE49-F238E27FC236}">
                  <a16:creationId xmlns:a16="http://schemas.microsoft.com/office/drawing/2014/main" id="{5C01E670-430D-2707-8F4E-EB0D6B2C6F12}"/>
                </a:ext>
              </a:extLst>
            </p:cNvPr>
            <p:cNvSpPr txBox="1"/>
            <p:nvPr/>
          </p:nvSpPr>
          <p:spPr>
            <a:xfrm>
              <a:off x="4960560" y="1590658"/>
              <a:ext cx="6332231" cy="1015663"/>
            </a:xfrm>
            <a:prstGeom prst="rect">
              <a:avLst/>
            </a:prstGeom>
            <a:noFill/>
            <a:ln w="28575">
              <a:solidFill>
                <a:srgbClr val="BA3A50"/>
              </a:solidFill>
            </a:ln>
          </p:spPr>
          <p:txBody>
            <a:bodyPr wrap="square" lIns="91440" tIns="45720" rIns="91440" bIns="45720" rtlCol="0" anchor="t">
              <a:spAutoFit/>
            </a:bodyPr>
            <a:lstStyle/>
            <a:p>
              <a:pPr>
                <a:buClr>
                  <a:srgbClr val="BA3A50"/>
                </a:buClr>
              </a:pPr>
              <a:r>
                <a:rPr lang="en-US" sz="2000" b="1" dirty="0">
                  <a:solidFill>
                    <a:srgbClr val="BA3A50"/>
                  </a:solidFill>
                  <a:latin typeface="Century Gothic" panose="020B0502020202020204" pitchFamily="34" charset="0"/>
                  <a:cs typeface="Calibri"/>
                </a:rPr>
                <a:t>Post-disaster: </a:t>
              </a:r>
              <a:r>
                <a:rPr lang="en-US" sz="2000" dirty="0">
                  <a:solidFill>
                    <a:schemeClr val="tx1">
                      <a:lumMod val="75000"/>
                      <a:lumOff val="25000"/>
                    </a:schemeClr>
                  </a:solidFill>
                  <a:latin typeface="Century Gothic" panose="020B0502020202020204" pitchFamily="34" charset="0"/>
                  <a:cs typeface="Calibri"/>
                </a:rPr>
                <a:t>ineligibility to receive disaster relief funds, blighted properties, land stealing, and loss of generational wealth</a:t>
              </a:r>
            </a:p>
          </p:txBody>
        </p:sp>
        <p:grpSp>
          <p:nvGrpSpPr>
            <p:cNvPr id="7" name="Group 6">
              <a:extLst>
                <a:ext uri="{FF2B5EF4-FFF2-40B4-BE49-F238E27FC236}">
                  <a16:creationId xmlns:a16="http://schemas.microsoft.com/office/drawing/2014/main" id="{A92370FC-4D03-F71F-556E-FCFA5B84B634}"/>
                </a:ext>
              </a:extLst>
            </p:cNvPr>
            <p:cNvGrpSpPr/>
            <p:nvPr/>
          </p:nvGrpSpPr>
          <p:grpSpPr>
            <a:xfrm>
              <a:off x="900521" y="2031816"/>
              <a:ext cx="3577086" cy="3814839"/>
              <a:chOff x="1114416" y="2106244"/>
              <a:chExt cx="3577086" cy="3814839"/>
            </a:xfrm>
          </p:grpSpPr>
          <p:pic>
            <p:nvPicPr>
              <p:cNvPr id="3" name="Picture 3">
                <a:extLst>
                  <a:ext uri="{FF2B5EF4-FFF2-40B4-BE49-F238E27FC236}">
                    <a16:creationId xmlns:a16="http://schemas.microsoft.com/office/drawing/2014/main" id="{A138BF2B-6C62-713A-5EE3-F24461CDAD0D}"/>
                  </a:ext>
                </a:extLst>
              </p:cNvPr>
              <p:cNvPicPr>
                <a:picLocks noChangeAspect="1"/>
              </p:cNvPicPr>
              <p:nvPr/>
            </p:nvPicPr>
            <p:blipFill>
              <a:blip r:embed="rId3"/>
              <a:stretch>
                <a:fillRect/>
              </a:stretch>
            </p:blipFill>
            <p:spPr>
              <a:xfrm>
                <a:off x="1114416" y="2106244"/>
                <a:ext cx="3577086" cy="3329297"/>
              </a:xfrm>
              <a:prstGeom prst="rect">
                <a:avLst/>
              </a:prstGeom>
            </p:spPr>
          </p:pic>
          <p:sp>
            <p:nvSpPr>
              <p:cNvPr id="4" name="TextBox 3">
                <a:extLst>
                  <a:ext uri="{FF2B5EF4-FFF2-40B4-BE49-F238E27FC236}">
                    <a16:creationId xmlns:a16="http://schemas.microsoft.com/office/drawing/2014/main" id="{97D3F827-DBE9-13CD-4D93-C724678EEC77}"/>
                  </a:ext>
                </a:extLst>
              </p:cNvPr>
              <p:cNvSpPr txBox="1"/>
              <p:nvPr/>
            </p:nvSpPr>
            <p:spPr>
              <a:xfrm>
                <a:off x="1431296" y="5520973"/>
                <a:ext cx="2950021" cy="400110"/>
              </a:xfrm>
              <a:prstGeom prst="rect">
                <a:avLst/>
              </a:prstGeom>
              <a:noFill/>
              <a:ln w="28575">
                <a:solidFill>
                  <a:srgbClr val="BA3A50"/>
                </a:solidFill>
              </a:ln>
            </p:spPr>
            <p:txBody>
              <a:bodyPr wrap="square" lIns="91440" tIns="45720" rIns="91440" bIns="45720" rtlCol="0" anchor="t">
                <a:spAutoFit/>
              </a:bodyPr>
              <a:lstStyle/>
              <a:p>
                <a:pPr>
                  <a:buClr>
                    <a:srgbClr val="BA3A50"/>
                  </a:buClr>
                </a:pPr>
                <a:r>
                  <a:rPr lang="en-US" sz="2000" dirty="0">
                    <a:solidFill>
                      <a:schemeClr val="tx1">
                        <a:lumMod val="75000"/>
                        <a:lumOff val="25000"/>
                      </a:schemeClr>
                    </a:solidFill>
                    <a:latin typeface="Century Gothic" panose="020B0502020202020204" pitchFamily="34" charset="0"/>
                    <a:cs typeface="Calibri"/>
                  </a:rPr>
                  <a:t>Heirs’ Property Owners</a:t>
                </a:r>
              </a:p>
            </p:txBody>
          </p:sp>
        </p:grpSp>
      </p:grpSp>
      <p:pic>
        <p:nvPicPr>
          <p:cNvPr id="8" name="Picture 8" descr="A picture containing tree, outdoor, sky, day&#10;&#10;Description automatically generated">
            <a:extLst>
              <a:ext uri="{FF2B5EF4-FFF2-40B4-BE49-F238E27FC236}">
                <a16:creationId xmlns:a16="http://schemas.microsoft.com/office/drawing/2014/main" id="{A9FA0FF7-E93E-2B2E-B1CD-36E7256AF89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40000" contrast="20000"/>
                    </a14:imgEffect>
                  </a14:imgLayer>
                </a14:imgProps>
              </a:ext>
            </a:extLst>
          </a:blip>
          <a:srcRect r="-207" b="32964"/>
          <a:stretch/>
        </p:blipFill>
        <p:spPr>
          <a:xfrm>
            <a:off x="4874654" y="2811845"/>
            <a:ext cx="6499553" cy="3234049"/>
          </a:xfrm>
          <a:prstGeom prst="rect">
            <a:avLst/>
          </a:prstGeom>
        </p:spPr>
      </p:pic>
    </p:spTree>
    <p:extLst>
      <p:ext uri="{BB962C8B-B14F-4D97-AF65-F5344CB8AC3E}">
        <p14:creationId xmlns:p14="http://schemas.microsoft.com/office/powerpoint/2010/main" val="3779131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EF10CF-AE94-76C0-06E9-B775BFEDF49B}"/>
              </a:ext>
            </a:extLst>
          </p:cNvPr>
          <p:cNvSpPr txBox="1"/>
          <p:nvPr/>
        </p:nvSpPr>
        <p:spPr>
          <a:xfrm>
            <a:off x="656326" y="538432"/>
            <a:ext cx="3211455" cy="1323439"/>
          </a:xfrm>
          <a:prstGeom prst="rect">
            <a:avLst/>
          </a:prstGeom>
          <a:solidFill>
            <a:srgbClr val="BA3A5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FFFFFF"/>
                </a:solidFill>
                <a:latin typeface="Century Gothic"/>
                <a:cs typeface="Calibri"/>
              </a:rPr>
              <a:t>Project</a:t>
            </a:r>
            <a:endParaRPr lang="en-US" dirty="0">
              <a:solidFill>
                <a:srgbClr val="FFFFFF"/>
              </a:solidFill>
            </a:endParaRPr>
          </a:p>
          <a:p>
            <a:r>
              <a:rPr lang="en-US" sz="4000" b="1" dirty="0">
                <a:solidFill>
                  <a:srgbClr val="FFFFFF"/>
                </a:solidFill>
                <a:latin typeface="Century Gothic"/>
                <a:cs typeface="Calibri"/>
              </a:rPr>
              <a:t>Location</a:t>
            </a:r>
            <a:endParaRPr lang="en-US" dirty="0">
              <a:solidFill>
                <a:srgbClr val="FFFFFF"/>
              </a:solidFill>
            </a:endParaRPr>
          </a:p>
        </p:txBody>
      </p:sp>
      <p:sp>
        <p:nvSpPr>
          <p:cNvPr id="3" name="TextBox 2">
            <a:extLst>
              <a:ext uri="{FF2B5EF4-FFF2-40B4-BE49-F238E27FC236}">
                <a16:creationId xmlns:a16="http://schemas.microsoft.com/office/drawing/2014/main" id="{262CEB85-8FE8-E81B-1B87-C241479A00F3}"/>
              </a:ext>
            </a:extLst>
          </p:cNvPr>
          <p:cNvSpPr txBox="1"/>
          <p:nvPr/>
        </p:nvSpPr>
        <p:spPr>
          <a:xfrm>
            <a:off x="656455" y="2031072"/>
            <a:ext cx="3749747"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buClr>
                <a:srgbClr val="BA3A50"/>
              </a:buClr>
            </a:pPr>
            <a:r>
              <a:rPr lang="en-US" sz="2400" b="1" dirty="0">
                <a:solidFill>
                  <a:schemeClr val="tx1">
                    <a:lumMod val="75000"/>
                    <a:lumOff val="25000"/>
                  </a:schemeClr>
                </a:solidFill>
                <a:ea typeface="+mn-lt"/>
                <a:cs typeface="+mn-lt"/>
                <a:sym typeface="Webdings" panose="05030102010509060703" pitchFamily="18" charset="2"/>
              </a:rPr>
              <a:t>Study Area</a:t>
            </a:r>
            <a:endParaRPr lang="en-US" b="1" dirty="0">
              <a:solidFill>
                <a:schemeClr val="tx1">
                  <a:lumMod val="75000"/>
                  <a:lumOff val="25000"/>
                </a:schemeClr>
              </a:solidFill>
            </a:endParaRPr>
          </a:p>
          <a:p>
            <a:pPr marL="342900" indent="-342900">
              <a:buClr>
                <a:srgbClr val="BA3A50"/>
              </a:buClr>
              <a:buFont typeface="Webdings" panose="05030102010509060703" pitchFamily="18" charset="2"/>
              <a:buChar char=""/>
            </a:pPr>
            <a:r>
              <a:rPr lang="en-US" sz="2000" dirty="0">
                <a:solidFill>
                  <a:schemeClr val="tx1">
                    <a:lumMod val="75000"/>
                    <a:lumOff val="25000"/>
                  </a:schemeClr>
                </a:solidFill>
                <a:cs typeface="Calibri"/>
                <a:sym typeface="Webdings" panose="05030102010509060703" pitchFamily="18" charset="2"/>
              </a:rPr>
              <a:t>15 counties across southern Georgia	</a:t>
            </a:r>
            <a:endParaRPr lang="en-US" sz="2000" dirty="0">
              <a:solidFill>
                <a:schemeClr val="tx1">
                  <a:lumMod val="75000"/>
                  <a:lumOff val="25000"/>
                </a:schemeClr>
              </a:solidFill>
              <a:cs typeface="Calibri"/>
            </a:endParaRPr>
          </a:p>
          <a:p>
            <a:pPr marL="342900" indent="-342900">
              <a:buClr>
                <a:srgbClr val="BA3A50"/>
              </a:buClr>
              <a:buFont typeface="Webdings" panose="05030102010509060703" pitchFamily="18" charset="2"/>
              <a:buChar char=""/>
            </a:pPr>
            <a:endParaRPr lang="en-US" sz="2000" dirty="0">
              <a:solidFill>
                <a:schemeClr val="tx1">
                  <a:lumMod val="75000"/>
                  <a:lumOff val="25000"/>
                </a:schemeClr>
              </a:solidFill>
              <a:cs typeface="Calibri"/>
            </a:endParaRPr>
          </a:p>
          <a:p>
            <a:pPr marL="342900" indent="-342900">
              <a:buClr>
                <a:srgbClr val="BA3A50"/>
              </a:buClr>
              <a:buFont typeface="Webdings" panose="05030102010509060703" pitchFamily="18" charset="2"/>
              <a:buChar char=""/>
            </a:pPr>
            <a:r>
              <a:rPr lang="en-US" sz="2000" dirty="0">
                <a:solidFill>
                  <a:schemeClr val="tx1">
                    <a:lumMod val="75000"/>
                    <a:lumOff val="25000"/>
                  </a:schemeClr>
                </a:solidFill>
                <a:cs typeface="Calibri"/>
              </a:rPr>
              <a:t>Close to $1 billion in estimated heirs’ property </a:t>
            </a:r>
            <a:endParaRPr lang="en-US" sz="2000" dirty="0">
              <a:solidFill>
                <a:schemeClr val="tx1">
                  <a:lumMod val="75000"/>
                  <a:lumOff val="25000"/>
                </a:schemeClr>
              </a:solidFill>
              <a:cs typeface="Calibri"/>
              <a:sym typeface="Webdings" panose="05030102010509060703" pitchFamily="18" charset="2"/>
            </a:endParaRPr>
          </a:p>
          <a:p>
            <a:pPr marL="342900" indent="-342900">
              <a:buClr>
                <a:srgbClr val="BA3A50"/>
              </a:buClr>
              <a:buFont typeface="Webdings" panose="05030102010509060703" pitchFamily="18" charset="2"/>
              <a:buChar char=""/>
            </a:pPr>
            <a:endParaRPr lang="en-US" sz="2000" dirty="0">
              <a:solidFill>
                <a:schemeClr val="tx1">
                  <a:lumMod val="75000"/>
                  <a:lumOff val="25000"/>
                </a:schemeClr>
              </a:solidFill>
              <a:cs typeface="Calibri"/>
            </a:endParaRPr>
          </a:p>
          <a:p>
            <a:pPr marL="342900" indent="-342900">
              <a:buClr>
                <a:srgbClr val="BA3A50"/>
              </a:buClr>
              <a:buFont typeface="Webdings" panose="05030102010509060703" pitchFamily="18" charset="2"/>
              <a:buChar char=""/>
            </a:pPr>
            <a:r>
              <a:rPr lang="en-US" sz="2000" dirty="0">
                <a:solidFill>
                  <a:schemeClr val="tx1">
                    <a:lumMod val="75000"/>
                    <a:lumOff val="25000"/>
                  </a:schemeClr>
                </a:solidFill>
                <a:cs typeface="Calibri"/>
                <a:sym typeface="Webdings" panose="05030102010509060703" pitchFamily="18" charset="2"/>
              </a:rPr>
              <a:t>Located in the path of Hurricane Irma</a:t>
            </a:r>
            <a:endParaRPr lang="en-US" sz="2000" u="sng" dirty="0">
              <a:solidFill>
                <a:schemeClr val="tx1">
                  <a:lumMod val="75000"/>
                  <a:lumOff val="25000"/>
                </a:schemeClr>
              </a:solidFill>
              <a:cs typeface="Calibri"/>
            </a:endParaRPr>
          </a:p>
          <a:p>
            <a:pPr marL="285750" indent="-285750">
              <a:buClr>
                <a:srgbClr val="BA3A50"/>
              </a:buClr>
              <a:buFont typeface="Webdings" panose="05030102010509060703" pitchFamily="18" charset="2"/>
              <a:buChar char=""/>
            </a:pPr>
            <a:endParaRPr lang="en-US" dirty="0">
              <a:solidFill>
                <a:schemeClr val="tx1">
                  <a:lumMod val="75000"/>
                  <a:lumOff val="25000"/>
                </a:schemeClr>
              </a:solidFill>
              <a:cs typeface="Calibri"/>
            </a:endParaRPr>
          </a:p>
          <a:p>
            <a:pPr>
              <a:buClr>
                <a:srgbClr val="BA3A50"/>
              </a:buClr>
            </a:pPr>
            <a:r>
              <a:rPr lang="en-US" sz="2400" b="1" dirty="0">
                <a:solidFill>
                  <a:schemeClr val="tx1">
                    <a:lumMod val="75000"/>
                    <a:lumOff val="25000"/>
                  </a:schemeClr>
                </a:solidFill>
                <a:cs typeface="Calibri"/>
                <a:sym typeface="Webdings" panose="05030102010509060703" pitchFamily="18" charset="2"/>
              </a:rPr>
              <a:t>Study Period</a:t>
            </a:r>
            <a:endParaRPr lang="en-US" sz="2400" b="1" dirty="0">
              <a:solidFill>
                <a:schemeClr val="tx1">
                  <a:lumMod val="75000"/>
                  <a:lumOff val="25000"/>
                </a:schemeClr>
              </a:solidFill>
              <a:cs typeface="Calibri"/>
            </a:endParaRPr>
          </a:p>
          <a:p>
            <a:pPr marL="342900" indent="-342900">
              <a:buClr>
                <a:srgbClr val="BA3A50"/>
              </a:buClr>
              <a:buFont typeface="Webdings" panose="05030102010509060703" pitchFamily="18" charset="2"/>
              <a:buChar char=""/>
            </a:pPr>
            <a:r>
              <a:rPr lang="en-US" sz="2000" dirty="0">
                <a:solidFill>
                  <a:schemeClr val="tx1">
                    <a:lumMod val="75000"/>
                    <a:lumOff val="25000"/>
                  </a:schemeClr>
                </a:solidFill>
                <a:cs typeface="Calibri"/>
              </a:rPr>
              <a:t>January 2012 – September 2017</a:t>
            </a:r>
          </a:p>
          <a:p>
            <a:pPr algn="l"/>
            <a:endParaRPr lang="en-US" dirty="0">
              <a:solidFill>
                <a:schemeClr val="tx1">
                  <a:lumMod val="75000"/>
                  <a:lumOff val="25000"/>
                </a:schemeClr>
              </a:solidFill>
              <a:cs typeface="Calibri"/>
            </a:endParaRPr>
          </a:p>
        </p:txBody>
      </p:sp>
      <p:pic>
        <p:nvPicPr>
          <p:cNvPr id="9" name="Picture 10" descr="Map&#10;&#10;Description automatically generated">
            <a:extLst>
              <a:ext uri="{FF2B5EF4-FFF2-40B4-BE49-F238E27FC236}">
                <a16:creationId xmlns:a16="http://schemas.microsoft.com/office/drawing/2014/main" id="{D0A14434-2C37-2063-9E5D-AF0E1E9352A5}"/>
              </a:ext>
            </a:extLst>
          </p:cNvPr>
          <p:cNvPicPr>
            <a:picLocks noChangeAspect="1"/>
          </p:cNvPicPr>
          <p:nvPr/>
        </p:nvPicPr>
        <p:blipFill>
          <a:blip r:embed="rId3"/>
          <a:stretch>
            <a:fillRect/>
          </a:stretch>
        </p:blipFill>
        <p:spPr>
          <a:xfrm>
            <a:off x="4406900" y="618946"/>
            <a:ext cx="7617580" cy="5905554"/>
          </a:xfrm>
          <a:prstGeom prst="rect">
            <a:avLst/>
          </a:prstGeom>
        </p:spPr>
      </p:pic>
      <p:grpSp>
        <p:nvGrpSpPr>
          <p:cNvPr id="6" name="Group 5">
            <a:extLst>
              <a:ext uri="{FF2B5EF4-FFF2-40B4-BE49-F238E27FC236}">
                <a16:creationId xmlns:a16="http://schemas.microsoft.com/office/drawing/2014/main" id="{E91F0E51-6FE5-6700-B92E-5A7F81070408}"/>
              </a:ext>
            </a:extLst>
          </p:cNvPr>
          <p:cNvGrpSpPr/>
          <p:nvPr/>
        </p:nvGrpSpPr>
        <p:grpSpPr>
          <a:xfrm>
            <a:off x="4833030" y="5977843"/>
            <a:ext cx="1891636" cy="466180"/>
            <a:chOff x="6008373" y="5194444"/>
            <a:chExt cx="2876476" cy="446325"/>
          </a:xfrm>
        </p:grpSpPr>
        <p:sp>
          <p:nvSpPr>
            <p:cNvPr id="14" name="Arrow: Up 13">
              <a:extLst>
                <a:ext uri="{FF2B5EF4-FFF2-40B4-BE49-F238E27FC236}">
                  <a16:creationId xmlns:a16="http://schemas.microsoft.com/office/drawing/2014/main" id="{9EB72F22-8FB1-4ABD-8324-46EED661A383}"/>
                </a:ext>
              </a:extLst>
            </p:cNvPr>
            <p:cNvSpPr/>
            <p:nvPr/>
          </p:nvSpPr>
          <p:spPr>
            <a:xfrm>
              <a:off x="6008373" y="5239325"/>
              <a:ext cx="245326" cy="401444"/>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lumMod val="75000"/>
                    <a:lumOff val="25000"/>
                  </a:schemeClr>
                </a:solidFill>
                <a:latin typeface="Century Gothic" panose="020B0502020202020204" pitchFamily="34" charset="0"/>
              </a:endParaRPr>
            </a:p>
          </p:txBody>
        </p:sp>
        <p:cxnSp>
          <p:nvCxnSpPr>
            <p:cNvPr id="15" name="Straight Connector 14">
              <a:extLst>
                <a:ext uri="{FF2B5EF4-FFF2-40B4-BE49-F238E27FC236}">
                  <a16:creationId xmlns:a16="http://schemas.microsoft.com/office/drawing/2014/main" id="{3F8768F5-510B-4A3B-C375-7C489B9686D4}"/>
                </a:ext>
              </a:extLst>
            </p:cNvPr>
            <p:cNvCxnSpPr>
              <a:cxnSpLocks/>
            </p:cNvCxnSpPr>
            <p:nvPr/>
          </p:nvCxnSpPr>
          <p:spPr>
            <a:xfrm flipH="1">
              <a:off x="6599137" y="5457626"/>
              <a:ext cx="138867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7B49D49-63D6-D34B-0C2A-A30EF6DD34D2}"/>
                </a:ext>
              </a:extLst>
            </p:cNvPr>
            <p:cNvSpPr txBox="1"/>
            <p:nvPr/>
          </p:nvSpPr>
          <p:spPr>
            <a:xfrm>
              <a:off x="6403431" y="5194444"/>
              <a:ext cx="674899" cy="250468"/>
            </a:xfrm>
            <a:prstGeom prst="rect">
              <a:avLst/>
            </a:prstGeom>
            <a:noFill/>
          </p:spPr>
          <p:txBody>
            <a:bodyPr wrap="square" lIns="91440" tIns="45720" rIns="91440" bIns="45720" rtlCol="0" anchor="t">
              <a:spAutoFit/>
            </a:bodyPr>
            <a:lstStyle/>
            <a:p>
              <a:r>
                <a:rPr lang="en-US" sz="1100" dirty="0">
                  <a:solidFill>
                    <a:schemeClr val="tx1">
                      <a:lumMod val="75000"/>
                      <a:lumOff val="25000"/>
                    </a:schemeClr>
                  </a:solidFill>
                  <a:latin typeface="Century Gothic"/>
                </a:rPr>
                <a:t>0</a:t>
              </a:r>
            </a:p>
          </p:txBody>
        </p:sp>
        <p:sp>
          <p:nvSpPr>
            <p:cNvPr id="17" name="TextBox 16">
              <a:extLst>
                <a:ext uri="{FF2B5EF4-FFF2-40B4-BE49-F238E27FC236}">
                  <a16:creationId xmlns:a16="http://schemas.microsoft.com/office/drawing/2014/main" id="{13294630-5B5F-66F6-E0E1-FB1971C9A7CD}"/>
                </a:ext>
              </a:extLst>
            </p:cNvPr>
            <p:cNvSpPr txBox="1"/>
            <p:nvPr/>
          </p:nvSpPr>
          <p:spPr>
            <a:xfrm>
              <a:off x="7708471" y="5194444"/>
              <a:ext cx="1176378" cy="250468"/>
            </a:xfrm>
            <a:prstGeom prst="rect">
              <a:avLst/>
            </a:prstGeom>
            <a:noFill/>
          </p:spPr>
          <p:txBody>
            <a:bodyPr wrap="square" lIns="91440" tIns="45720" rIns="91440" bIns="45720" rtlCol="0" anchor="t">
              <a:spAutoFit/>
            </a:bodyPr>
            <a:lstStyle/>
            <a:p>
              <a:r>
                <a:rPr lang="en-US" sz="1100" dirty="0">
                  <a:solidFill>
                    <a:schemeClr val="tx1">
                      <a:lumMod val="75000"/>
                      <a:lumOff val="25000"/>
                    </a:schemeClr>
                  </a:solidFill>
                  <a:latin typeface="Century Gothic"/>
                </a:rPr>
                <a:t>30 mi</a:t>
              </a:r>
            </a:p>
          </p:txBody>
        </p:sp>
      </p:grpSp>
      <p:sp>
        <p:nvSpPr>
          <p:cNvPr id="7" name="TextBox 6">
            <a:extLst>
              <a:ext uri="{FF2B5EF4-FFF2-40B4-BE49-F238E27FC236}">
                <a16:creationId xmlns:a16="http://schemas.microsoft.com/office/drawing/2014/main" id="{CE24C8C1-0658-0275-D020-466D67F6039F}"/>
              </a:ext>
            </a:extLst>
          </p:cNvPr>
          <p:cNvSpPr txBox="1"/>
          <p:nvPr/>
        </p:nvSpPr>
        <p:spPr>
          <a:xfrm>
            <a:off x="8911479" y="4127160"/>
            <a:ext cx="10263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bg1"/>
                </a:solidFill>
              </a:rPr>
              <a:t>Camden</a:t>
            </a:r>
          </a:p>
        </p:txBody>
      </p:sp>
      <p:sp>
        <p:nvSpPr>
          <p:cNvPr id="8" name="TextBox 7">
            <a:extLst>
              <a:ext uri="{FF2B5EF4-FFF2-40B4-BE49-F238E27FC236}">
                <a16:creationId xmlns:a16="http://schemas.microsoft.com/office/drawing/2014/main" id="{50920068-ECF2-F282-0DE6-65451A0FA205}"/>
              </a:ext>
            </a:extLst>
          </p:cNvPr>
          <p:cNvSpPr txBox="1"/>
          <p:nvPr/>
        </p:nvSpPr>
        <p:spPr>
          <a:xfrm>
            <a:off x="9146158" y="3586802"/>
            <a:ext cx="10263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bg1"/>
                </a:solidFill>
              </a:rPr>
              <a:t>Glynn</a:t>
            </a:r>
          </a:p>
        </p:txBody>
      </p:sp>
      <p:sp>
        <p:nvSpPr>
          <p:cNvPr id="10" name="TextBox 9">
            <a:extLst>
              <a:ext uri="{FF2B5EF4-FFF2-40B4-BE49-F238E27FC236}">
                <a16:creationId xmlns:a16="http://schemas.microsoft.com/office/drawing/2014/main" id="{E910CBD6-EBCE-5560-A371-5016B7EA135E}"/>
              </a:ext>
            </a:extLst>
          </p:cNvPr>
          <p:cNvSpPr txBox="1"/>
          <p:nvPr/>
        </p:nvSpPr>
        <p:spPr>
          <a:xfrm>
            <a:off x="9264361" y="3227007"/>
            <a:ext cx="10263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McIntosh</a:t>
            </a:r>
            <a:endParaRPr lang="en-US" dirty="0">
              <a:solidFill>
                <a:schemeClr val="bg1"/>
              </a:solidFill>
            </a:endParaRPr>
          </a:p>
        </p:txBody>
      </p:sp>
      <p:sp>
        <p:nvSpPr>
          <p:cNvPr id="12" name="TextBox 11">
            <a:extLst>
              <a:ext uri="{FF2B5EF4-FFF2-40B4-BE49-F238E27FC236}">
                <a16:creationId xmlns:a16="http://schemas.microsoft.com/office/drawing/2014/main" id="{AB100AB3-A9BC-5EA7-C6D9-CF17D4056AC6}"/>
              </a:ext>
            </a:extLst>
          </p:cNvPr>
          <p:cNvSpPr txBox="1"/>
          <p:nvPr/>
        </p:nvSpPr>
        <p:spPr>
          <a:xfrm>
            <a:off x="9157632" y="2614237"/>
            <a:ext cx="10263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bg1"/>
                </a:solidFill>
              </a:rPr>
              <a:t>Liberty</a:t>
            </a:r>
          </a:p>
        </p:txBody>
      </p:sp>
      <p:sp>
        <p:nvSpPr>
          <p:cNvPr id="13" name="TextBox 12">
            <a:extLst>
              <a:ext uri="{FF2B5EF4-FFF2-40B4-BE49-F238E27FC236}">
                <a16:creationId xmlns:a16="http://schemas.microsoft.com/office/drawing/2014/main" id="{0D22B47D-65BB-7063-CE4E-92E5C64FE8DF}"/>
              </a:ext>
            </a:extLst>
          </p:cNvPr>
          <p:cNvSpPr txBox="1"/>
          <p:nvPr/>
        </p:nvSpPr>
        <p:spPr>
          <a:xfrm>
            <a:off x="9757831" y="2385760"/>
            <a:ext cx="10263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bg1"/>
                </a:solidFill>
              </a:rPr>
              <a:t>Chatham</a:t>
            </a:r>
          </a:p>
        </p:txBody>
      </p:sp>
      <p:sp>
        <p:nvSpPr>
          <p:cNvPr id="20" name="TextBox 19">
            <a:extLst>
              <a:ext uri="{FF2B5EF4-FFF2-40B4-BE49-F238E27FC236}">
                <a16:creationId xmlns:a16="http://schemas.microsoft.com/office/drawing/2014/main" id="{3E298CA5-643A-9E3E-7902-B02381FFF799}"/>
              </a:ext>
            </a:extLst>
          </p:cNvPr>
          <p:cNvSpPr txBox="1"/>
          <p:nvPr/>
        </p:nvSpPr>
        <p:spPr>
          <a:xfrm>
            <a:off x="5520808" y="3196300"/>
            <a:ext cx="10263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bg1"/>
                </a:solidFill>
              </a:rPr>
              <a:t>Worth</a:t>
            </a:r>
            <a:endParaRPr lang="en-US" dirty="0">
              <a:solidFill>
                <a:schemeClr val="bg1"/>
              </a:solidFill>
            </a:endParaRPr>
          </a:p>
        </p:txBody>
      </p:sp>
      <p:grpSp>
        <p:nvGrpSpPr>
          <p:cNvPr id="30" name="Group 29">
            <a:extLst>
              <a:ext uri="{FF2B5EF4-FFF2-40B4-BE49-F238E27FC236}">
                <a16:creationId xmlns:a16="http://schemas.microsoft.com/office/drawing/2014/main" id="{4E4AB2E9-3201-A1D6-C58E-44DD207CC686}"/>
              </a:ext>
            </a:extLst>
          </p:cNvPr>
          <p:cNvGrpSpPr/>
          <p:nvPr/>
        </p:nvGrpSpPr>
        <p:grpSpPr>
          <a:xfrm>
            <a:off x="5357680" y="2504670"/>
            <a:ext cx="3786671" cy="1979376"/>
            <a:chOff x="1010816" y="1227743"/>
            <a:chExt cx="3786671" cy="1979376"/>
          </a:xfrm>
        </p:grpSpPr>
        <p:sp>
          <p:nvSpPr>
            <p:cNvPr id="23" name="TextBox 22">
              <a:extLst>
                <a:ext uri="{FF2B5EF4-FFF2-40B4-BE49-F238E27FC236}">
                  <a16:creationId xmlns:a16="http://schemas.microsoft.com/office/drawing/2014/main" id="{86844B4D-76E6-84FA-FD33-9258FC574287}"/>
                </a:ext>
              </a:extLst>
            </p:cNvPr>
            <p:cNvSpPr txBox="1"/>
            <p:nvPr/>
          </p:nvSpPr>
          <p:spPr>
            <a:xfrm>
              <a:off x="1010816" y="2960898"/>
              <a:ext cx="10263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bg1"/>
                  </a:solidFill>
                </a:rPr>
                <a:t>Thomas</a:t>
              </a:r>
            </a:p>
          </p:txBody>
        </p:sp>
        <p:sp>
          <p:nvSpPr>
            <p:cNvPr id="24" name="TextBox 23">
              <a:extLst>
                <a:ext uri="{FF2B5EF4-FFF2-40B4-BE49-F238E27FC236}">
                  <a16:creationId xmlns:a16="http://schemas.microsoft.com/office/drawing/2014/main" id="{8498A16A-7DC4-EC77-A8BB-CB47FEECA211}"/>
                </a:ext>
              </a:extLst>
            </p:cNvPr>
            <p:cNvSpPr txBox="1"/>
            <p:nvPr/>
          </p:nvSpPr>
          <p:spPr>
            <a:xfrm>
              <a:off x="1819626" y="2541805"/>
              <a:ext cx="10263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bg1"/>
                  </a:solidFill>
                </a:rPr>
                <a:t>Cook</a:t>
              </a:r>
            </a:p>
          </p:txBody>
        </p:sp>
        <p:sp>
          <p:nvSpPr>
            <p:cNvPr id="25" name="TextBox 24">
              <a:extLst>
                <a:ext uri="{FF2B5EF4-FFF2-40B4-BE49-F238E27FC236}">
                  <a16:creationId xmlns:a16="http://schemas.microsoft.com/office/drawing/2014/main" id="{92DBBE93-C7CF-FAA1-F785-A803A77FB88A}"/>
                </a:ext>
              </a:extLst>
            </p:cNvPr>
            <p:cNvSpPr txBox="1"/>
            <p:nvPr/>
          </p:nvSpPr>
          <p:spPr>
            <a:xfrm>
              <a:off x="2153816" y="2276965"/>
              <a:ext cx="10263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rgbClr val="FFFFFF"/>
                  </a:solidFill>
                </a:rPr>
                <a:t>Berrien</a:t>
              </a:r>
            </a:p>
          </p:txBody>
        </p:sp>
        <p:sp>
          <p:nvSpPr>
            <p:cNvPr id="26" name="TextBox 25">
              <a:extLst>
                <a:ext uri="{FF2B5EF4-FFF2-40B4-BE49-F238E27FC236}">
                  <a16:creationId xmlns:a16="http://schemas.microsoft.com/office/drawing/2014/main" id="{15E34059-7DC4-E875-A6FB-D881206C215C}"/>
                </a:ext>
              </a:extLst>
            </p:cNvPr>
            <p:cNvSpPr txBox="1"/>
            <p:nvPr/>
          </p:nvSpPr>
          <p:spPr>
            <a:xfrm>
              <a:off x="2737293" y="1849941"/>
              <a:ext cx="10263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bg1"/>
                  </a:solidFill>
                </a:rPr>
                <a:t>Coffee</a:t>
              </a:r>
            </a:p>
          </p:txBody>
        </p:sp>
        <p:sp>
          <p:nvSpPr>
            <p:cNvPr id="27" name="TextBox 26">
              <a:extLst>
                <a:ext uri="{FF2B5EF4-FFF2-40B4-BE49-F238E27FC236}">
                  <a16:creationId xmlns:a16="http://schemas.microsoft.com/office/drawing/2014/main" id="{5A78463A-8B50-F8B6-7010-ABF25AC5A1AE}"/>
                </a:ext>
              </a:extLst>
            </p:cNvPr>
            <p:cNvSpPr txBox="1"/>
            <p:nvPr/>
          </p:nvSpPr>
          <p:spPr>
            <a:xfrm>
              <a:off x="1282958" y="1227743"/>
              <a:ext cx="10263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bg1"/>
                  </a:solidFill>
                </a:rPr>
                <a:t>Crisp</a:t>
              </a:r>
            </a:p>
          </p:txBody>
        </p:sp>
        <p:sp>
          <p:nvSpPr>
            <p:cNvPr id="28" name="TextBox 27">
              <a:extLst>
                <a:ext uri="{FF2B5EF4-FFF2-40B4-BE49-F238E27FC236}">
                  <a16:creationId xmlns:a16="http://schemas.microsoft.com/office/drawing/2014/main" id="{E73D3EC7-2B8E-6240-1683-06E6F0823C27}"/>
                </a:ext>
              </a:extLst>
            </p:cNvPr>
            <p:cNvSpPr txBox="1"/>
            <p:nvPr/>
          </p:nvSpPr>
          <p:spPr>
            <a:xfrm>
              <a:off x="1493210" y="1585416"/>
              <a:ext cx="10263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bg1"/>
                  </a:solidFill>
                </a:rPr>
                <a:t>Turner</a:t>
              </a:r>
            </a:p>
          </p:txBody>
        </p:sp>
        <p:sp>
          <p:nvSpPr>
            <p:cNvPr id="29" name="TextBox 28">
              <a:extLst>
                <a:ext uri="{FF2B5EF4-FFF2-40B4-BE49-F238E27FC236}">
                  <a16:creationId xmlns:a16="http://schemas.microsoft.com/office/drawing/2014/main" id="{7E3108D4-3870-1A24-8078-B89D72EBF9C6}"/>
                </a:ext>
              </a:extLst>
            </p:cNvPr>
            <p:cNvSpPr txBox="1"/>
            <p:nvPr/>
          </p:nvSpPr>
          <p:spPr>
            <a:xfrm>
              <a:off x="3771121" y="2860914"/>
              <a:ext cx="10263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bg1"/>
                  </a:solidFill>
                </a:rPr>
                <a:t>Charlton</a:t>
              </a:r>
            </a:p>
          </p:txBody>
        </p:sp>
      </p:grpSp>
      <p:sp>
        <p:nvSpPr>
          <p:cNvPr id="32" name="TextBox 31">
            <a:extLst>
              <a:ext uri="{FF2B5EF4-FFF2-40B4-BE49-F238E27FC236}">
                <a16:creationId xmlns:a16="http://schemas.microsoft.com/office/drawing/2014/main" id="{259F1350-CBE2-05EA-ED2E-184BF0245601}"/>
              </a:ext>
            </a:extLst>
          </p:cNvPr>
          <p:cNvSpPr txBox="1"/>
          <p:nvPr/>
        </p:nvSpPr>
        <p:spPr>
          <a:xfrm>
            <a:off x="6136283" y="2464646"/>
            <a:ext cx="10263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bg1"/>
                </a:solidFill>
              </a:rPr>
              <a:t>Wilcox</a:t>
            </a:r>
            <a:endParaRPr lang="en-US" dirty="0"/>
          </a:p>
        </p:txBody>
      </p:sp>
      <p:sp>
        <p:nvSpPr>
          <p:cNvPr id="33" name="TextBox 32">
            <a:extLst>
              <a:ext uri="{FF2B5EF4-FFF2-40B4-BE49-F238E27FC236}">
                <a16:creationId xmlns:a16="http://schemas.microsoft.com/office/drawing/2014/main" id="{EE888D80-4F73-458D-22A8-A7E551784FC1}"/>
              </a:ext>
            </a:extLst>
          </p:cNvPr>
          <p:cNvSpPr txBox="1"/>
          <p:nvPr/>
        </p:nvSpPr>
        <p:spPr>
          <a:xfrm>
            <a:off x="4766222" y="3118888"/>
            <a:ext cx="10263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bg1"/>
                </a:solidFill>
              </a:rPr>
              <a:t>Doughtery</a:t>
            </a:r>
            <a:endParaRPr lang="en-US" dirty="0"/>
          </a:p>
        </p:txBody>
      </p:sp>
      <p:sp>
        <p:nvSpPr>
          <p:cNvPr id="31" name="TextBox 30">
            <a:extLst>
              <a:ext uri="{FF2B5EF4-FFF2-40B4-BE49-F238E27FC236}">
                <a16:creationId xmlns:a16="http://schemas.microsoft.com/office/drawing/2014/main" id="{0314F87C-2B4A-480D-9B84-780617FD122A}"/>
              </a:ext>
            </a:extLst>
          </p:cNvPr>
          <p:cNvSpPr txBox="1"/>
          <p:nvPr/>
        </p:nvSpPr>
        <p:spPr>
          <a:xfrm>
            <a:off x="6694171" y="6327872"/>
            <a:ext cx="6096000" cy="200055"/>
          </a:xfrm>
          <a:prstGeom prst="rect">
            <a:avLst/>
          </a:prstGeom>
          <a:noFill/>
        </p:spPr>
        <p:txBody>
          <a:bodyPr wrap="square">
            <a:spAutoFit/>
          </a:bodyPr>
          <a:lstStyle/>
          <a:p>
            <a:r>
              <a:rPr lang="en-US" sz="700" b="0" dirty="0">
                <a:solidFill>
                  <a:schemeClr val="tx1">
                    <a:lumMod val="50000"/>
                    <a:lumOff val="50000"/>
                  </a:schemeClr>
                </a:solidFill>
              </a:rPr>
              <a:t>Basemap credit: ESRI, HERE, Garmin, USGS, NGA, EPA, USDA, NPS</a:t>
            </a:r>
            <a:endParaRPr lang="en-US" sz="700" b="0" dirty="0">
              <a:solidFill>
                <a:schemeClr val="tx1">
                  <a:lumMod val="50000"/>
                  <a:lumOff val="50000"/>
                </a:schemeClr>
              </a:solidFill>
              <a:cs typeface="Calibri"/>
            </a:endParaRPr>
          </a:p>
        </p:txBody>
      </p:sp>
    </p:spTree>
    <p:extLst>
      <p:ext uri="{BB962C8B-B14F-4D97-AF65-F5344CB8AC3E}">
        <p14:creationId xmlns:p14="http://schemas.microsoft.com/office/powerpoint/2010/main" val="1293769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B5B7D4-D683-4F83-A1B7-38FF3AE32DC9}"/>
              </a:ext>
            </a:extLst>
          </p:cNvPr>
          <p:cNvSpPr txBox="1"/>
          <p:nvPr/>
        </p:nvSpPr>
        <p:spPr>
          <a:xfrm>
            <a:off x="480922" y="1979159"/>
            <a:ext cx="7040636" cy="3998980"/>
          </a:xfrm>
          <a:prstGeom prst="rect">
            <a:avLst/>
          </a:prstGeom>
          <a:noFill/>
        </p:spPr>
        <p:txBody>
          <a:bodyPr wrap="square" lIns="91440" tIns="45720" rIns="91440" bIns="45720" rtlCol="0" anchor="t">
            <a:spAutoFit/>
          </a:bodyPr>
          <a:lstStyle/>
          <a:p>
            <a:pPr>
              <a:lnSpc>
                <a:spcPct val="150000"/>
              </a:lnSpc>
            </a:pPr>
            <a:r>
              <a:rPr lang="en-US" sz="2400" b="1" dirty="0">
                <a:solidFill>
                  <a:schemeClr val="tx1">
                    <a:lumMod val="75000"/>
                    <a:lumOff val="25000"/>
                  </a:schemeClr>
                </a:solidFill>
                <a:latin typeface="Century Gothic"/>
                <a:cs typeface="Calibri"/>
              </a:rPr>
              <a:t>Georgia</a:t>
            </a:r>
            <a:r>
              <a:rPr lang="en-US" sz="2400" b="1" dirty="0">
                <a:solidFill>
                  <a:schemeClr val="tx1">
                    <a:lumMod val="75000"/>
                    <a:lumOff val="25000"/>
                  </a:schemeClr>
                </a:solidFill>
                <a:latin typeface="Century Gothic"/>
                <a:ea typeface="+mn-lt"/>
                <a:cs typeface="+mn-lt"/>
              </a:rPr>
              <a:t> Heirs Property Law Center</a:t>
            </a:r>
            <a:endParaRPr lang="en-US" sz="2400" b="1" dirty="0">
              <a:solidFill>
                <a:schemeClr val="tx1">
                  <a:lumMod val="75000"/>
                  <a:lumOff val="25000"/>
                </a:schemeClr>
              </a:solidFill>
              <a:latin typeface="Century Gothic"/>
              <a:cs typeface="Calibri"/>
            </a:endParaRPr>
          </a:p>
          <a:p>
            <a:pPr algn="ctr">
              <a:lnSpc>
                <a:spcPct val="150000"/>
              </a:lnSpc>
            </a:pPr>
            <a:r>
              <a:rPr lang="en-US" sz="2000" i="1" dirty="0">
                <a:solidFill>
                  <a:schemeClr val="tx1">
                    <a:lumMod val="75000"/>
                    <a:lumOff val="25000"/>
                  </a:schemeClr>
                </a:solidFill>
                <a:latin typeface="Century Gothic"/>
                <a:ea typeface="+mn-lt"/>
                <a:cs typeface="+mn-lt"/>
              </a:rPr>
              <a:t>"Growing Georgia's economy through property rights."</a:t>
            </a:r>
            <a:endParaRPr lang="en-US" sz="2000" dirty="0">
              <a:solidFill>
                <a:schemeClr val="tx1">
                  <a:lumMod val="75000"/>
                  <a:lumOff val="25000"/>
                </a:schemeClr>
              </a:solidFill>
              <a:latin typeface="Century Gothic"/>
              <a:ea typeface="+mn-lt"/>
              <a:cs typeface="+mn-lt"/>
            </a:endParaRPr>
          </a:p>
          <a:p>
            <a:pPr marL="342900" indent="-342900">
              <a:spcBef>
                <a:spcPts val="1000"/>
              </a:spcBef>
              <a:buClr>
                <a:srgbClr val="BA3A50"/>
              </a:buClr>
              <a:buFont typeface="Webdings" panose="05030102010509060703" pitchFamily="18" charset="2"/>
              <a:buChar char=""/>
            </a:pPr>
            <a:endParaRPr lang="en-US" sz="2000" b="1" dirty="0">
              <a:solidFill>
                <a:srgbClr val="BA3A50"/>
              </a:solidFill>
              <a:latin typeface="Century Gothic"/>
              <a:ea typeface="+mn-lt"/>
              <a:cs typeface="+mn-lt"/>
            </a:endParaRPr>
          </a:p>
          <a:p>
            <a:pPr marL="342900" indent="-342900">
              <a:spcBef>
                <a:spcPts val="1000"/>
              </a:spcBef>
              <a:buClr>
                <a:srgbClr val="BA3A50"/>
              </a:buClr>
              <a:buFont typeface="Webdings" panose="05030102010509060703" pitchFamily="18" charset="2"/>
              <a:buChar char=""/>
            </a:pPr>
            <a:r>
              <a:rPr lang="en-US" sz="2000" b="1" dirty="0">
                <a:solidFill>
                  <a:srgbClr val="BA3A50"/>
                </a:solidFill>
                <a:latin typeface="Century Gothic"/>
                <a:ea typeface="+mn-lt"/>
                <a:cs typeface="+mn-lt"/>
              </a:rPr>
              <a:t>Agenda</a:t>
            </a:r>
            <a:r>
              <a:rPr lang="en-US" sz="2000" dirty="0">
                <a:solidFill>
                  <a:schemeClr val="tx1">
                    <a:lumMod val="75000"/>
                    <a:lumOff val="25000"/>
                  </a:schemeClr>
                </a:solidFill>
                <a:latin typeface="Century Gothic"/>
                <a:ea typeface="+mn-lt"/>
                <a:cs typeface="+mn-lt"/>
              </a:rPr>
              <a:t>: land loss prevention, provide legal assistance, asset education, and outreach</a:t>
            </a:r>
            <a:endParaRPr lang="en-US" dirty="0">
              <a:solidFill>
                <a:schemeClr val="tx1">
                  <a:lumMod val="75000"/>
                  <a:lumOff val="25000"/>
                </a:schemeClr>
              </a:solidFill>
              <a:latin typeface="Century Gothic"/>
              <a:cs typeface="Calibri" panose="020F0502020204030204"/>
            </a:endParaRPr>
          </a:p>
          <a:p>
            <a:pPr>
              <a:spcBef>
                <a:spcPts val="1000"/>
              </a:spcBef>
              <a:buClr>
                <a:srgbClr val="BA3A50"/>
              </a:buClr>
            </a:pPr>
            <a:endParaRPr lang="en-US" sz="2000" dirty="0">
              <a:solidFill>
                <a:schemeClr val="tx1">
                  <a:lumMod val="75000"/>
                  <a:lumOff val="25000"/>
                </a:schemeClr>
              </a:solidFill>
              <a:latin typeface="Century Gothic"/>
              <a:ea typeface="+mn-lt"/>
              <a:cs typeface="+mn-lt"/>
            </a:endParaRPr>
          </a:p>
          <a:p>
            <a:pPr marL="342900" indent="-342900">
              <a:spcBef>
                <a:spcPts val="1000"/>
              </a:spcBef>
              <a:buClr>
                <a:srgbClr val="BA3A50"/>
              </a:buClr>
              <a:buFont typeface="Webdings" panose="05030102010509060703" pitchFamily="18" charset="2"/>
              <a:buChar char=""/>
            </a:pPr>
            <a:r>
              <a:rPr lang="en-US" sz="2000" b="1" dirty="0">
                <a:solidFill>
                  <a:srgbClr val="BA3A50"/>
                </a:solidFill>
                <a:latin typeface="Century Gothic"/>
                <a:ea typeface="+mn-lt"/>
                <a:cs typeface="+mn-lt"/>
              </a:rPr>
              <a:t>Mission:</a:t>
            </a:r>
            <a:r>
              <a:rPr lang="en-US" sz="2000" dirty="0">
                <a:solidFill>
                  <a:schemeClr val="tx1">
                    <a:lumMod val="75000"/>
                    <a:lumOff val="25000"/>
                  </a:schemeClr>
                </a:solidFill>
                <a:latin typeface="Century Gothic"/>
                <a:ea typeface="+mn-lt"/>
                <a:cs typeface="+mn-lt"/>
              </a:rPr>
              <a:t> Increase generational wealth, economic value, and community stability</a:t>
            </a:r>
          </a:p>
          <a:p>
            <a:pPr>
              <a:lnSpc>
                <a:spcPct val="150000"/>
              </a:lnSpc>
              <a:spcBef>
                <a:spcPts val="1000"/>
              </a:spcBef>
              <a:buClr>
                <a:srgbClr val="BA3A50"/>
              </a:buClr>
            </a:pPr>
            <a:endParaRPr lang="en-US" sz="2000" dirty="0">
              <a:solidFill>
                <a:schemeClr val="tx1">
                  <a:lumMod val="75000"/>
                  <a:lumOff val="25000"/>
                </a:schemeClr>
              </a:solidFill>
              <a:latin typeface="Century Gothic"/>
              <a:cs typeface="Calibri" panose="020F0502020204030204"/>
            </a:endParaRPr>
          </a:p>
        </p:txBody>
      </p:sp>
      <p:sp>
        <p:nvSpPr>
          <p:cNvPr id="3" name="TextBox 2">
            <a:extLst>
              <a:ext uri="{FF2B5EF4-FFF2-40B4-BE49-F238E27FC236}">
                <a16:creationId xmlns:a16="http://schemas.microsoft.com/office/drawing/2014/main" id="{8B3F7BC8-4C04-4402-BF9B-D0884FF020B2}"/>
              </a:ext>
            </a:extLst>
          </p:cNvPr>
          <p:cNvSpPr txBox="1"/>
          <p:nvPr/>
        </p:nvSpPr>
        <p:spPr>
          <a:xfrm>
            <a:off x="8314667" y="4946174"/>
            <a:ext cx="3381708" cy="3374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200" b="1" dirty="0">
              <a:solidFill>
                <a:schemeClr val="bg1"/>
              </a:solidFill>
              <a:latin typeface="Century Gothic"/>
              <a:cs typeface="Calibri"/>
            </a:endParaRPr>
          </a:p>
        </p:txBody>
      </p:sp>
      <p:sp>
        <p:nvSpPr>
          <p:cNvPr id="8" name="TextBox 7">
            <a:extLst>
              <a:ext uri="{FF2B5EF4-FFF2-40B4-BE49-F238E27FC236}">
                <a16:creationId xmlns:a16="http://schemas.microsoft.com/office/drawing/2014/main" id="{FDB1DA09-B0AC-4CFE-B053-6F58FE8D5980}"/>
              </a:ext>
            </a:extLst>
          </p:cNvPr>
          <p:cNvSpPr txBox="1"/>
          <p:nvPr/>
        </p:nvSpPr>
        <p:spPr>
          <a:xfrm>
            <a:off x="1004117" y="189365"/>
            <a:ext cx="583008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B73B52"/>
                </a:solidFill>
                <a:latin typeface="Century Gothic"/>
                <a:cs typeface="Calibri"/>
              </a:rPr>
              <a:t>Partner Organization</a:t>
            </a:r>
          </a:p>
        </p:txBody>
      </p:sp>
      <p:graphicFrame>
        <p:nvGraphicFramePr>
          <p:cNvPr id="11" name="Diagram 11">
            <a:extLst>
              <a:ext uri="{FF2B5EF4-FFF2-40B4-BE49-F238E27FC236}">
                <a16:creationId xmlns:a16="http://schemas.microsoft.com/office/drawing/2014/main" id="{D02802D6-73EC-8B83-4E37-AAD94E05DD25}"/>
              </a:ext>
            </a:extLst>
          </p:cNvPr>
          <p:cNvGraphicFramePr/>
          <p:nvPr>
            <p:extLst>
              <p:ext uri="{D42A27DB-BD31-4B8C-83A1-F6EECF244321}">
                <p14:modId xmlns:p14="http://schemas.microsoft.com/office/powerpoint/2010/main" val="3528802305"/>
              </p:ext>
            </p:extLst>
          </p:nvPr>
        </p:nvGraphicFramePr>
        <p:xfrm>
          <a:off x="7697827" y="466060"/>
          <a:ext cx="4370126" cy="52433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050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4125F26C-84C2-5492-B688-53E115667FCB}"/>
              </a:ext>
            </a:extLst>
          </p:cNvPr>
          <p:cNvGrpSpPr/>
          <p:nvPr/>
        </p:nvGrpSpPr>
        <p:grpSpPr>
          <a:xfrm>
            <a:off x="1628117" y="1998869"/>
            <a:ext cx="3794685" cy="3760479"/>
            <a:chOff x="364309" y="2092440"/>
            <a:chExt cx="3794685" cy="3760479"/>
          </a:xfrm>
        </p:grpSpPr>
        <p:grpSp>
          <p:nvGrpSpPr>
            <p:cNvPr id="36" name="Group 35">
              <a:extLst>
                <a:ext uri="{FF2B5EF4-FFF2-40B4-BE49-F238E27FC236}">
                  <a16:creationId xmlns:a16="http://schemas.microsoft.com/office/drawing/2014/main" id="{E5C85612-4639-CC85-5B5B-21927B9C8D83}"/>
                </a:ext>
              </a:extLst>
            </p:cNvPr>
            <p:cNvGrpSpPr/>
            <p:nvPr/>
          </p:nvGrpSpPr>
          <p:grpSpPr>
            <a:xfrm>
              <a:off x="701838" y="2539976"/>
              <a:ext cx="3119629" cy="3312943"/>
              <a:chOff x="1503485" y="2501876"/>
              <a:chExt cx="2525486" cy="2728743"/>
            </a:xfrm>
          </p:grpSpPr>
          <p:sp>
            <p:nvSpPr>
              <p:cNvPr id="12" name="Oval 11">
                <a:extLst>
                  <a:ext uri="{FF2B5EF4-FFF2-40B4-BE49-F238E27FC236}">
                    <a16:creationId xmlns:a16="http://schemas.microsoft.com/office/drawing/2014/main" id="{A4D4F35D-55E6-1DBC-34BB-AE25D3A72929}"/>
                  </a:ext>
                </a:extLst>
              </p:cNvPr>
              <p:cNvSpPr/>
              <p:nvPr/>
            </p:nvSpPr>
            <p:spPr>
              <a:xfrm>
                <a:off x="1503485" y="2603534"/>
                <a:ext cx="2525486" cy="2627085"/>
              </a:xfrm>
              <a:prstGeom prst="ellipse">
                <a:avLst/>
              </a:prstGeom>
              <a:solidFill>
                <a:srgbClr val="9CE4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5" name="Graphic 11" descr="Wave with solid fill">
                <a:extLst>
                  <a:ext uri="{FF2B5EF4-FFF2-40B4-BE49-F238E27FC236}">
                    <a16:creationId xmlns:a16="http://schemas.microsoft.com/office/drawing/2014/main" id="{250D87A8-49F4-92A5-02A6-56ACEFE952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460" y="2501876"/>
                <a:ext cx="2519536" cy="2523424"/>
              </a:xfrm>
              <a:prstGeom prst="rect">
                <a:avLst/>
              </a:prstGeom>
            </p:spPr>
          </p:pic>
        </p:grpSp>
        <p:sp>
          <p:nvSpPr>
            <p:cNvPr id="28" name="TextBox 27">
              <a:extLst>
                <a:ext uri="{FF2B5EF4-FFF2-40B4-BE49-F238E27FC236}">
                  <a16:creationId xmlns:a16="http://schemas.microsoft.com/office/drawing/2014/main" id="{CB0541B1-DE9C-5209-F137-6E3C9747C3DE}"/>
                </a:ext>
              </a:extLst>
            </p:cNvPr>
            <p:cNvSpPr txBox="1"/>
            <p:nvPr/>
          </p:nvSpPr>
          <p:spPr>
            <a:xfrm>
              <a:off x="364309" y="2092440"/>
              <a:ext cx="37946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latin typeface="Century Gothic" panose="020B0502020202020204" pitchFamily="34" charset="0"/>
                </a:rPr>
                <a:t>Flood Extent Maps</a:t>
              </a:r>
            </a:p>
          </p:txBody>
        </p:sp>
      </p:grpSp>
      <p:sp>
        <p:nvSpPr>
          <p:cNvPr id="3" name="TextBox 2">
            <a:extLst>
              <a:ext uri="{FF2B5EF4-FFF2-40B4-BE49-F238E27FC236}">
                <a16:creationId xmlns:a16="http://schemas.microsoft.com/office/drawing/2014/main" id="{97D96673-7FAB-E4E5-FF43-9EB67D7D9C39}"/>
              </a:ext>
            </a:extLst>
          </p:cNvPr>
          <p:cNvSpPr txBox="1"/>
          <p:nvPr/>
        </p:nvSpPr>
        <p:spPr>
          <a:xfrm>
            <a:off x="495300" y="203343"/>
            <a:ext cx="11125199" cy="716079"/>
          </a:xfrm>
          <a:prstGeom prst="rect">
            <a:avLst/>
          </a:prstGeom>
          <a:solidFill>
            <a:srgbClr val="BA3A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chemeClr val="bg1"/>
                </a:solidFill>
                <a:latin typeface="Century Gothic"/>
                <a:cs typeface="Calibri"/>
              </a:rPr>
              <a:t>Objectives</a:t>
            </a:r>
          </a:p>
        </p:txBody>
      </p:sp>
      <p:grpSp>
        <p:nvGrpSpPr>
          <p:cNvPr id="38" name="Group 37">
            <a:extLst>
              <a:ext uri="{FF2B5EF4-FFF2-40B4-BE49-F238E27FC236}">
                <a16:creationId xmlns:a16="http://schemas.microsoft.com/office/drawing/2014/main" id="{02E071E8-A3DA-6B29-6ECB-628339E0E66F}"/>
              </a:ext>
            </a:extLst>
          </p:cNvPr>
          <p:cNvGrpSpPr/>
          <p:nvPr/>
        </p:nvGrpSpPr>
        <p:grpSpPr>
          <a:xfrm>
            <a:off x="6889386" y="1998868"/>
            <a:ext cx="3423013" cy="3771551"/>
            <a:chOff x="3825146" y="2088624"/>
            <a:chExt cx="3423013" cy="3771551"/>
          </a:xfrm>
        </p:grpSpPr>
        <p:grpSp>
          <p:nvGrpSpPr>
            <p:cNvPr id="35" name="Group 34">
              <a:extLst>
                <a:ext uri="{FF2B5EF4-FFF2-40B4-BE49-F238E27FC236}">
                  <a16:creationId xmlns:a16="http://schemas.microsoft.com/office/drawing/2014/main" id="{C84C5AE3-DA8A-E1D0-5C94-FFCC0160B14F}"/>
                </a:ext>
              </a:extLst>
            </p:cNvPr>
            <p:cNvGrpSpPr/>
            <p:nvPr/>
          </p:nvGrpSpPr>
          <p:grpSpPr>
            <a:xfrm>
              <a:off x="3896553" y="2662424"/>
              <a:ext cx="3121787" cy="3197751"/>
              <a:chOff x="4276261" y="2598924"/>
              <a:chExt cx="2525486" cy="2638951"/>
            </a:xfrm>
          </p:grpSpPr>
          <p:sp>
            <p:nvSpPr>
              <p:cNvPr id="15" name="Oval 14">
                <a:extLst>
                  <a:ext uri="{FF2B5EF4-FFF2-40B4-BE49-F238E27FC236}">
                    <a16:creationId xmlns:a16="http://schemas.microsoft.com/office/drawing/2014/main" id="{FCDA0CC7-3CE1-B10C-1279-839B4BD32E25}"/>
                  </a:ext>
                </a:extLst>
              </p:cNvPr>
              <p:cNvSpPr/>
              <p:nvPr/>
            </p:nvSpPr>
            <p:spPr>
              <a:xfrm>
                <a:off x="4276261" y="2610790"/>
                <a:ext cx="2525486" cy="2627085"/>
              </a:xfrm>
              <a:prstGeom prst="ellipse">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21" name="Graphic 21" descr="Suburban scene with solid fill">
                <a:extLst>
                  <a:ext uri="{FF2B5EF4-FFF2-40B4-BE49-F238E27FC236}">
                    <a16:creationId xmlns:a16="http://schemas.microsoft.com/office/drawing/2014/main" id="{317582AB-1CAB-A5F5-CF5F-5E3D476228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41370" y="2598924"/>
                <a:ext cx="2395267" cy="2424021"/>
              </a:xfrm>
              <a:prstGeom prst="rect">
                <a:avLst/>
              </a:prstGeom>
            </p:spPr>
          </p:pic>
        </p:grpSp>
        <p:sp>
          <p:nvSpPr>
            <p:cNvPr id="33" name="TextBox 32">
              <a:extLst>
                <a:ext uri="{FF2B5EF4-FFF2-40B4-BE49-F238E27FC236}">
                  <a16:creationId xmlns:a16="http://schemas.microsoft.com/office/drawing/2014/main" id="{ED7DAA9F-ACBD-190A-20DA-0F9ACBC6C0EC}"/>
                </a:ext>
              </a:extLst>
            </p:cNvPr>
            <p:cNvSpPr txBox="1"/>
            <p:nvPr/>
          </p:nvSpPr>
          <p:spPr>
            <a:xfrm>
              <a:off x="3825146" y="2088624"/>
              <a:ext cx="342301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latin typeface="Century Gothic" panose="020B0502020202020204" pitchFamily="34" charset="0"/>
                </a:rPr>
                <a:t>Likely Heirs’ Properties</a:t>
              </a:r>
            </a:p>
          </p:txBody>
        </p:sp>
      </p:grpSp>
    </p:spTree>
    <p:extLst>
      <p:ext uri="{BB962C8B-B14F-4D97-AF65-F5344CB8AC3E}">
        <p14:creationId xmlns:p14="http://schemas.microsoft.com/office/powerpoint/2010/main" val="2906054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Parallelogram 23">
            <a:extLst>
              <a:ext uri="{FF2B5EF4-FFF2-40B4-BE49-F238E27FC236}">
                <a16:creationId xmlns:a16="http://schemas.microsoft.com/office/drawing/2014/main" id="{C9B7F2B9-AE03-6CFB-8962-A30527FEC7D0}"/>
              </a:ext>
            </a:extLst>
          </p:cNvPr>
          <p:cNvSpPr/>
          <p:nvPr/>
        </p:nvSpPr>
        <p:spPr>
          <a:xfrm>
            <a:off x="7756418" y="-74543"/>
            <a:ext cx="6246961" cy="7007085"/>
          </a:xfrm>
          <a:prstGeom prst="parallelogram">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arallelogram 22">
            <a:extLst>
              <a:ext uri="{FF2B5EF4-FFF2-40B4-BE49-F238E27FC236}">
                <a16:creationId xmlns:a16="http://schemas.microsoft.com/office/drawing/2014/main" id="{194A6E0A-2582-3A82-2E78-6C1A795EF498}"/>
              </a:ext>
            </a:extLst>
          </p:cNvPr>
          <p:cNvSpPr/>
          <p:nvPr/>
        </p:nvSpPr>
        <p:spPr>
          <a:xfrm>
            <a:off x="3079788" y="-74543"/>
            <a:ext cx="6246962" cy="7007085"/>
          </a:xfrm>
          <a:prstGeom prst="parallelogram">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2721C452-2218-A55C-E7A3-7454207C7589}"/>
              </a:ext>
            </a:extLst>
          </p:cNvPr>
          <p:cNvSpPr/>
          <p:nvPr/>
        </p:nvSpPr>
        <p:spPr>
          <a:xfrm>
            <a:off x="-1575203" y="-74543"/>
            <a:ext cx="6232584" cy="7007085"/>
          </a:xfrm>
          <a:prstGeom prst="parallelogram">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8E1D1C6-55B3-7EF6-7266-DBE026CB142E}"/>
              </a:ext>
            </a:extLst>
          </p:cNvPr>
          <p:cNvSpPr/>
          <p:nvPr/>
        </p:nvSpPr>
        <p:spPr>
          <a:xfrm>
            <a:off x="0" y="-73514"/>
            <a:ext cx="12544925" cy="7006056"/>
          </a:xfrm>
          <a:prstGeom prst="rect">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19532DE-2891-FAD1-D77A-75D8A4A1CC4E}"/>
              </a:ext>
            </a:extLst>
          </p:cNvPr>
          <p:cNvSpPr txBox="1"/>
          <p:nvPr/>
        </p:nvSpPr>
        <p:spPr>
          <a:xfrm>
            <a:off x="585080" y="197732"/>
            <a:ext cx="11035419" cy="715608"/>
          </a:xfrm>
          <a:prstGeom prst="rect">
            <a:avLst/>
          </a:prstGeom>
          <a:solidFill>
            <a:srgbClr val="BA3A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chemeClr val="bg1"/>
                </a:solidFill>
                <a:latin typeface="Century Gothic"/>
                <a:cs typeface="Calibri"/>
              </a:rPr>
              <a:t>Earth Observations</a:t>
            </a:r>
          </a:p>
        </p:txBody>
      </p:sp>
      <p:sp>
        <p:nvSpPr>
          <p:cNvPr id="16" name="TextBox 15">
            <a:extLst>
              <a:ext uri="{FF2B5EF4-FFF2-40B4-BE49-F238E27FC236}">
                <a16:creationId xmlns:a16="http://schemas.microsoft.com/office/drawing/2014/main" id="{97E69168-6D0F-3D70-7533-66660240B36C}"/>
              </a:ext>
            </a:extLst>
          </p:cNvPr>
          <p:cNvSpPr txBox="1"/>
          <p:nvPr/>
        </p:nvSpPr>
        <p:spPr>
          <a:xfrm>
            <a:off x="585080" y="5715606"/>
            <a:ext cx="2367026" cy="584775"/>
          </a:xfrm>
          <a:prstGeom prst="rect">
            <a:avLst/>
          </a:prstGeom>
          <a:solidFill>
            <a:srgbClr val="BA3A5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chemeClr val="bg1"/>
                </a:solidFill>
                <a:cs typeface="Calibri"/>
              </a:rPr>
              <a:t>Landsat 8</a:t>
            </a:r>
            <a:endParaRPr lang="en-US" sz="3200" b="1" dirty="0">
              <a:solidFill>
                <a:schemeClr val="bg1"/>
              </a:solidFill>
            </a:endParaRPr>
          </a:p>
        </p:txBody>
      </p:sp>
      <p:sp>
        <p:nvSpPr>
          <p:cNvPr id="10" name="TextBox 9">
            <a:extLst>
              <a:ext uri="{FF2B5EF4-FFF2-40B4-BE49-F238E27FC236}">
                <a16:creationId xmlns:a16="http://schemas.microsoft.com/office/drawing/2014/main" id="{1CA1FD06-31DE-48EE-080E-DD0D511A8B07}"/>
              </a:ext>
            </a:extLst>
          </p:cNvPr>
          <p:cNvSpPr txBox="1"/>
          <p:nvPr/>
        </p:nvSpPr>
        <p:spPr>
          <a:xfrm>
            <a:off x="4503937" y="5708349"/>
            <a:ext cx="2367026" cy="584775"/>
          </a:xfrm>
          <a:prstGeom prst="rect">
            <a:avLst/>
          </a:prstGeom>
          <a:solidFill>
            <a:srgbClr val="BA3A5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chemeClr val="bg1"/>
                </a:solidFill>
                <a:cs typeface="Calibri"/>
              </a:rPr>
              <a:t>Sentinel-1</a:t>
            </a:r>
            <a:endParaRPr lang="en-US" sz="3200" b="1" dirty="0">
              <a:solidFill>
                <a:schemeClr val="bg1"/>
              </a:solidFill>
            </a:endParaRPr>
          </a:p>
        </p:txBody>
      </p:sp>
      <p:sp>
        <p:nvSpPr>
          <p:cNvPr id="14" name="TextBox 13">
            <a:extLst>
              <a:ext uri="{FF2B5EF4-FFF2-40B4-BE49-F238E27FC236}">
                <a16:creationId xmlns:a16="http://schemas.microsoft.com/office/drawing/2014/main" id="{37D30147-B96D-24C7-A345-3A2504525C0C}"/>
              </a:ext>
            </a:extLst>
          </p:cNvPr>
          <p:cNvSpPr txBox="1"/>
          <p:nvPr/>
        </p:nvSpPr>
        <p:spPr>
          <a:xfrm>
            <a:off x="8679493" y="5718443"/>
            <a:ext cx="2367026" cy="584775"/>
          </a:xfrm>
          <a:prstGeom prst="rect">
            <a:avLst/>
          </a:prstGeom>
          <a:solidFill>
            <a:srgbClr val="BA3A5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chemeClr val="bg1"/>
                </a:solidFill>
                <a:cs typeface="Calibri"/>
              </a:rPr>
              <a:t>Sentinel-2</a:t>
            </a:r>
            <a:endParaRPr lang="en-US" sz="3200" b="1" dirty="0">
              <a:solidFill>
                <a:schemeClr val="bg1"/>
              </a:solidFill>
            </a:endParaRPr>
          </a:p>
        </p:txBody>
      </p:sp>
      <p:sp>
        <p:nvSpPr>
          <p:cNvPr id="3" name="TextBox 2">
            <a:extLst>
              <a:ext uri="{FF2B5EF4-FFF2-40B4-BE49-F238E27FC236}">
                <a16:creationId xmlns:a16="http://schemas.microsoft.com/office/drawing/2014/main" id="{DAE5924A-BD51-6B00-953C-B742A2F1835C}"/>
              </a:ext>
            </a:extLst>
          </p:cNvPr>
          <p:cNvSpPr txBox="1"/>
          <p:nvPr/>
        </p:nvSpPr>
        <p:spPr>
          <a:xfrm>
            <a:off x="266700" y="6591300"/>
            <a:ext cx="2095500" cy="266700"/>
          </a:xfrm>
          <a:prstGeom prst="rect">
            <a:avLst/>
          </a:prstGeom>
          <a:solidFill>
            <a:schemeClr val="bg1">
              <a:alpha val="68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100" dirty="0">
                <a:solidFill>
                  <a:schemeClr val="tx1">
                    <a:lumMod val="75000"/>
                    <a:lumOff val="25000"/>
                  </a:schemeClr>
                </a:solidFill>
                <a:latin typeface="Century Gothic"/>
                <a:cs typeface="Calibri"/>
              </a:rPr>
              <a:t>Imagery</a:t>
            </a:r>
            <a:r>
              <a:rPr kumimoji="0" lang="en-US" sz="1100" i="0" u="none" strike="noStrike" kern="1200" cap="none" spc="0" normalizeH="0" baseline="0" noProof="0" dirty="0">
                <a:ln>
                  <a:noFill/>
                </a:ln>
                <a:solidFill>
                  <a:schemeClr val="tx1">
                    <a:lumMod val="75000"/>
                    <a:lumOff val="25000"/>
                  </a:schemeClr>
                </a:solidFill>
                <a:effectLst/>
                <a:uLnTx/>
                <a:uFillTx/>
                <a:latin typeface="Century Gothic"/>
                <a:ea typeface="+mn-ea"/>
                <a:cs typeface="Calibri"/>
              </a:rPr>
              <a:t> Credit:</a:t>
            </a:r>
            <a:r>
              <a:rPr lang="en-US" sz="1100" dirty="0">
                <a:solidFill>
                  <a:schemeClr val="tx1">
                    <a:lumMod val="75000"/>
                    <a:lumOff val="25000"/>
                  </a:schemeClr>
                </a:solidFill>
                <a:latin typeface="Century Gothic"/>
                <a:cs typeface="Calibri"/>
              </a:rPr>
              <a:t> NASA, ESA</a:t>
            </a:r>
            <a:endParaRPr lang="en-US" sz="1100" dirty="0">
              <a:solidFill>
                <a:schemeClr val="tx1">
                  <a:lumMod val="75000"/>
                  <a:lumOff val="25000"/>
                </a:schemeClr>
              </a:solidFill>
            </a:endParaRPr>
          </a:p>
        </p:txBody>
      </p:sp>
    </p:spTree>
    <p:extLst>
      <p:ext uri="{BB962C8B-B14F-4D97-AF65-F5344CB8AC3E}">
        <p14:creationId xmlns:p14="http://schemas.microsoft.com/office/powerpoint/2010/main" val="217536660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ctor: Elbow 13">
            <a:extLst>
              <a:ext uri="{FF2B5EF4-FFF2-40B4-BE49-F238E27FC236}">
                <a16:creationId xmlns:a16="http://schemas.microsoft.com/office/drawing/2014/main" id="{776A6E5E-296D-58EA-E146-B0546BAE93D9}"/>
              </a:ext>
            </a:extLst>
          </p:cNvPr>
          <p:cNvCxnSpPr/>
          <p:nvPr/>
        </p:nvCxnSpPr>
        <p:spPr>
          <a:xfrm flipV="1">
            <a:off x="4598936" y="2822421"/>
            <a:ext cx="639648" cy="558585"/>
          </a:xfrm>
          <a:prstGeom prst="bentConnector3">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7C457F20-B6E6-9E9E-46F8-0A06D6971D59}"/>
              </a:ext>
            </a:extLst>
          </p:cNvPr>
          <p:cNvCxnSpPr/>
          <p:nvPr/>
        </p:nvCxnSpPr>
        <p:spPr>
          <a:xfrm>
            <a:off x="4597385" y="2302297"/>
            <a:ext cx="642908" cy="515460"/>
          </a:xfrm>
          <a:prstGeom prst="bentConnector3">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A5A7B55B-E9DE-20D0-582E-665D1A5FAF95}"/>
              </a:ext>
            </a:extLst>
          </p:cNvPr>
          <p:cNvCxnSpPr/>
          <p:nvPr/>
        </p:nvCxnSpPr>
        <p:spPr>
          <a:xfrm>
            <a:off x="2138775" y="1389308"/>
            <a:ext cx="782095" cy="226924"/>
          </a:xfrm>
          <a:prstGeom prst="bentConnector3">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2CF1ADCD-BCFD-E83E-3DCF-AF7276C4C365}"/>
              </a:ext>
            </a:extLst>
          </p:cNvPr>
          <p:cNvCxnSpPr/>
          <p:nvPr/>
        </p:nvCxnSpPr>
        <p:spPr>
          <a:xfrm>
            <a:off x="4619773" y="1565808"/>
            <a:ext cx="679939" cy="303125"/>
          </a:xfrm>
          <a:prstGeom prst="bentConnector3">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AD1A950E-772D-3A32-129D-742B4EAEBA1D}"/>
              </a:ext>
            </a:extLst>
          </p:cNvPr>
          <p:cNvCxnSpPr/>
          <p:nvPr/>
        </p:nvCxnSpPr>
        <p:spPr>
          <a:xfrm>
            <a:off x="9184997" y="2913589"/>
            <a:ext cx="563194" cy="309375"/>
          </a:xfrm>
          <a:prstGeom prst="bentConnector3">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943274E0-7472-9406-F9AB-2D04C9A8404C}"/>
              </a:ext>
            </a:extLst>
          </p:cNvPr>
          <p:cNvCxnSpPr/>
          <p:nvPr/>
        </p:nvCxnSpPr>
        <p:spPr>
          <a:xfrm>
            <a:off x="2137348" y="2205904"/>
            <a:ext cx="779930" cy="129989"/>
          </a:xfrm>
          <a:prstGeom prst="bentConnector3">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6A3D676E-CCA2-68F3-52C4-A85DB9F4BD10}"/>
              </a:ext>
            </a:extLst>
          </p:cNvPr>
          <p:cNvCxnSpPr>
            <a:cxnSpLocks/>
          </p:cNvCxnSpPr>
          <p:nvPr/>
        </p:nvCxnSpPr>
        <p:spPr>
          <a:xfrm>
            <a:off x="2139482" y="3262036"/>
            <a:ext cx="778664" cy="138850"/>
          </a:xfrm>
          <a:prstGeom prst="bentConnector3">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02305069-FFCE-E3BE-E719-8EACC0A372DE}"/>
              </a:ext>
            </a:extLst>
          </p:cNvPr>
          <p:cNvCxnSpPr>
            <a:cxnSpLocks/>
          </p:cNvCxnSpPr>
          <p:nvPr/>
        </p:nvCxnSpPr>
        <p:spPr>
          <a:xfrm>
            <a:off x="6928560" y="2834937"/>
            <a:ext cx="554334" cy="149888"/>
          </a:xfrm>
          <a:prstGeom prst="bentConnector3">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A1F79111-BB8E-D80A-04EB-0FDAC2EC1873}"/>
              </a:ext>
            </a:extLst>
          </p:cNvPr>
          <p:cNvCxnSpPr>
            <a:cxnSpLocks/>
          </p:cNvCxnSpPr>
          <p:nvPr/>
        </p:nvCxnSpPr>
        <p:spPr>
          <a:xfrm>
            <a:off x="6916658" y="1848836"/>
            <a:ext cx="549310" cy="183383"/>
          </a:xfrm>
          <a:prstGeom prst="bentConnector3">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0CA26D9D-776C-B5CA-8848-05248E78D9C7}"/>
              </a:ext>
            </a:extLst>
          </p:cNvPr>
          <p:cNvCxnSpPr>
            <a:cxnSpLocks/>
          </p:cNvCxnSpPr>
          <p:nvPr/>
        </p:nvCxnSpPr>
        <p:spPr>
          <a:xfrm>
            <a:off x="9072029" y="2023007"/>
            <a:ext cx="679939" cy="303125"/>
          </a:xfrm>
          <a:prstGeom prst="bentConnector3">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DD5900-B0E3-3D18-07E2-EC3B3F67346C}"/>
              </a:ext>
            </a:extLst>
          </p:cNvPr>
          <p:cNvCxnSpPr/>
          <p:nvPr/>
        </p:nvCxnSpPr>
        <p:spPr>
          <a:xfrm>
            <a:off x="11140630" y="2576133"/>
            <a:ext cx="1526" cy="1268714"/>
          </a:xfrm>
          <a:prstGeom prst="straightConnector1">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C999F3C-B879-681F-6234-F245E2EE8F9D}"/>
              </a:ext>
            </a:extLst>
          </p:cNvPr>
          <p:cNvCxnSpPr/>
          <p:nvPr/>
        </p:nvCxnSpPr>
        <p:spPr>
          <a:xfrm flipH="1" flipV="1">
            <a:off x="10453798" y="3514873"/>
            <a:ext cx="3494" cy="329409"/>
          </a:xfrm>
          <a:prstGeom prst="straightConnector1">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912B474-10BC-69E4-B5D2-498091CFA0A0}"/>
              </a:ext>
            </a:extLst>
          </p:cNvPr>
          <p:cNvCxnSpPr/>
          <p:nvPr/>
        </p:nvCxnSpPr>
        <p:spPr>
          <a:xfrm flipV="1">
            <a:off x="10455719" y="3841437"/>
            <a:ext cx="686728" cy="186"/>
          </a:xfrm>
          <a:prstGeom prst="straightConnector1">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A487F68-E1C0-E425-E074-DC01C7DE4A39}"/>
              </a:ext>
            </a:extLst>
          </p:cNvPr>
          <p:cNvCxnSpPr/>
          <p:nvPr/>
        </p:nvCxnSpPr>
        <p:spPr>
          <a:xfrm>
            <a:off x="10788222" y="3843612"/>
            <a:ext cx="10298" cy="395811"/>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42D8957-E903-442D-9BF5-90C2628B44C7}"/>
              </a:ext>
            </a:extLst>
          </p:cNvPr>
          <p:cNvCxnSpPr/>
          <p:nvPr/>
        </p:nvCxnSpPr>
        <p:spPr>
          <a:xfrm>
            <a:off x="10786731" y="4814777"/>
            <a:ext cx="19492" cy="50681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D845FFE-4496-0E95-D995-0732AADE02F5}"/>
              </a:ext>
            </a:extLst>
          </p:cNvPr>
          <p:cNvSpPr txBox="1"/>
          <p:nvPr/>
        </p:nvSpPr>
        <p:spPr>
          <a:xfrm>
            <a:off x="495300" y="194783"/>
            <a:ext cx="11125199" cy="707886"/>
          </a:xfrm>
          <a:prstGeom prst="rect">
            <a:avLst/>
          </a:prstGeom>
          <a:solidFill>
            <a:srgbClr val="BA3A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sz="4000" b="1" dirty="0">
                <a:solidFill>
                  <a:srgbClr val="FFFFFF"/>
                </a:solidFill>
                <a:latin typeface="Century Gothic" panose="020B0502020202020204" pitchFamily="34" charset="0"/>
                <a:ea typeface="+mn-lt"/>
                <a:cs typeface="+mn-lt"/>
              </a:rPr>
              <a:t>Flood Methodology</a:t>
            </a:r>
            <a:endParaRPr lang="en-US" sz="4000" dirty="0">
              <a:solidFill>
                <a:srgbClr val="FFFFFF"/>
              </a:solidFill>
              <a:latin typeface="Century Gothic" panose="020B0502020202020204" pitchFamily="34" charset="0"/>
            </a:endParaRPr>
          </a:p>
        </p:txBody>
      </p:sp>
      <p:sp>
        <p:nvSpPr>
          <p:cNvPr id="6" name="Flowchart: Process 5">
            <a:extLst>
              <a:ext uri="{FF2B5EF4-FFF2-40B4-BE49-F238E27FC236}">
                <a16:creationId xmlns:a16="http://schemas.microsoft.com/office/drawing/2014/main" id="{A0870837-866D-9C1C-7067-D6A967887117}"/>
              </a:ext>
            </a:extLst>
          </p:cNvPr>
          <p:cNvSpPr/>
          <p:nvPr/>
        </p:nvSpPr>
        <p:spPr>
          <a:xfrm>
            <a:off x="656044" y="1074766"/>
            <a:ext cx="1483185" cy="615027"/>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Century Gothic" panose="020B0502020202020204" pitchFamily="34" charset="0"/>
              </a:rPr>
              <a:t>Sentinel-1 C- SAR</a:t>
            </a:r>
          </a:p>
        </p:txBody>
      </p:sp>
      <p:sp>
        <p:nvSpPr>
          <p:cNvPr id="7" name="Flowchart: Process 6">
            <a:extLst>
              <a:ext uri="{FF2B5EF4-FFF2-40B4-BE49-F238E27FC236}">
                <a16:creationId xmlns:a16="http://schemas.microsoft.com/office/drawing/2014/main" id="{7F356702-1821-DD56-C2D5-656C4FE20C72}"/>
              </a:ext>
            </a:extLst>
          </p:cNvPr>
          <p:cNvSpPr/>
          <p:nvPr/>
        </p:nvSpPr>
        <p:spPr>
          <a:xfrm>
            <a:off x="656327" y="1899368"/>
            <a:ext cx="1483185" cy="620888"/>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panose="020B0502020202020204" pitchFamily="34" charset="0"/>
              </a:rPr>
              <a:t>Sentinel-2 MSI</a:t>
            </a:r>
          </a:p>
        </p:txBody>
      </p:sp>
      <p:sp>
        <p:nvSpPr>
          <p:cNvPr id="8" name="Flowchart: Process 7">
            <a:extLst>
              <a:ext uri="{FF2B5EF4-FFF2-40B4-BE49-F238E27FC236}">
                <a16:creationId xmlns:a16="http://schemas.microsoft.com/office/drawing/2014/main" id="{4007D228-F5BA-F667-0EAE-75956D00E037}"/>
              </a:ext>
            </a:extLst>
          </p:cNvPr>
          <p:cNvSpPr/>
          <p:nvPr/>
        </p:nvSpPr>
        <p:spPr>
          <a:xfrm>
            <a:off x="658463" y="2963235"/>
            <a:ext cx="1483185" cy="620888"/>
          </a:xfrm>
          <a:prstGeom prst="flowChartProcess">
            <a:avLst/>
          </a:prstGeom>
          <a:solidFill>
            <a:schemeClr val="accent1">
              <a:lumMod val="60000"/>
              <a:lumOff val="4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panose="020B0502020202020204" pitchFamily="34" charset="0"/>
              </a:rPr>
              <a:t>Landsat 8 OLI</a:t>
            </a:r>
          </a:p>
        </p:txBody>
      </p:sp>
      <p:sp>
        <p:nvSpPr>
          <p:cNvPr id="10" name="Flowchart: Alternate Process 9">
            <a:extLst>
              <a:ext uri="{FF2B5EF4-FFF2-40B4-BE49-F238E27FC236}">
                <a16:creationId xmlns:a16="http://schemas.microsoft.com/office/drawing/2014/main" id="{40CEBAB8-3E2D-9CF0-C193-0ED00E710A8F}"/>
              </a:ext>
            </a:extLst>
          </p:cNvPr>
          <p:cNvSpPr/>
          <p:nvPr/>
        </p:nvSpPr>
        <p:spPr>
          <a:xfrm>
            <a:off x="2916011" y="1992862"/>
            <a:ext cx="1688411" cy="627039"/>
          </a:xfrm>
          <a:prstGeom prst="flowChartAlternateProcess">
            <a:avLst/>
          </a:prstGeom>
          <a:solidFill>
            <a:schemeClr val="accent2">
              <a:lumMod val="60000"/>
              <a:lumOff val="4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panose="020B0502020202020204" pitchFamily="34" charset="0"/>
              </a:rPr>
              <a:t>Top of Atmosphere</a:t>
            </a:r>
          </a:p>
        </p:txBody>
      </p:sp>
      <p:sp>
        <p:nvSpPr>
          <p:cNvPr id="11" name="Flowchart: Alternate Process 10">
            <a:extLst>
              <a:ext uri="{FF2B5EF4-FFF2-40B4-BE49-F238E27FC236}">
                <a16:creationId xmlns:a16="http://schemas.microsoft.com/office/drawing/2014/main" id="{1EC45C8D-5CE5-0E68-B917-044ED8401849}"/>
              </a:ext>
            </a:extLst>
          </p:cNvPr>
          <p:cNvSpPr/>
          <p:nvPr/>
        </p:nvSpPr>
        <p:spPr>
          <a:xfrm>
            <a:off x="9751037" y="2950165"/>
            <a:ext cx="1247798" cy="573851"/>
          </a:xfrm>
          <a:prstGeom prst="flowChartAlternate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panose="020B0502020202020204" pitchFamily="34" charset="0"/>
              </a:rPr>
              <a:t>mNDWI</a:t>
            </a:r>
          </a:p>
        </p:txBody>
      </p:sp>
      <p:sp>
        <p:nvSpPr>
          <p:cNvPr id="12" name="Flowchart: Alternate Process 11">
            <a:extLst>
              <a:ext uri="{FF2B5EF4-FFF2-40B4-BE49-F238E27FC236}">
                <a16:creationId xmlns:a16="http://schemas.microsoft.com/office/drawing/2014/main" id="{5EDD7A02-01AF-63A8-8301-08173704BAC4}"/>
              </a:ext>
            </a:extLst>
          </p:cNvPr>
          <p:cNvSpPr/>
          <p:nvPr/>
        </p:nvSpPr>
        <p:spPr>
          <a:xfrm>
            <a:off x="5309093" y="1565730"/>
            <a:ext cx="1608666" cy="573851"/>
          </a:xfrm>
          <a:prstGeom prst="flowChartAlternate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panose="020B0502020202020204" pitchFamily="34" charset="0"/>
              </a:rPr>
              <a:t>VV Polarization</a:t>
            </a:r>
          </a:p>
        </p:txBody>
      </p:sp>
      <p:sp>
        <p:nvSpPr>
          <p:cNvPr id="13" name="Flowchart: Alternate Process 12">
            <a:extLst>
              <a:ext uri="{FF2B5EF4-FFF2-40B4-BE49-F238E27FC236}">
                <a16:creationId xmlns:a16="http://schemas.microsoft.com/office/drawing/2014/main" id="{554D5AF6-3615-6471-2188-0B53DF293FB1}"/>
              </a:ext>
            </a:extLst>
          </p:cNvPr>
          <p:cNvSpPr/>
          <p:nvPr/>
        </p:nvSpPr>
        <p:spPr>
          <a:xfrm>
            <a:off x="2908020" y="3077164"/>
            <a:ext cx="1692970" cy="617342"/>
          </a:xfrm>
          <a:prstGeom prst="flowChartAlternate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panose="020B0502020202020204" pitchFamily="34" charset="0"/>
              </a:rPr>
              <a:t>Surface Reflectance</a:t>
            </a:r>
          </a:p>
        </p:txBody>
      </p:sp>
      <p:sp>
        <p:nvSpPr>
          <p:cNvPr id="21" name="Flowchart: Data 20">
            <a:extLst>
              <a:ext uri="{FF2B5EF4-FFF2-40B4-BE49-F238E27FC236}">
                <a16:creationId xmlns:a16="http://schemas.microsoft.com/office/drawing/2014/main" id="{DBD54435-44F7-3A17-9CCB-C9FF18BE8D68}"/>
              </a:ext>
            </a:extLst>
          </p:cNvPr>
          <p:cNvSpPr/>
          <p:nvPr/>
        </p:nvSpPr>
        <p:spPr>
          <a:xfrm>
            <a:off x="9408843" y="5336031"/>
            <a:ext cx="2559721" cy="746295"/>
          </a:xfrm>
          <a:prstGeom prst="flowChartInputOutp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Century Gothic" panose="020B0502020202020204" pitchFamily="34" charset="0"/>
              </a:rPr>
              <a:t>Flood Extent Map</a:t>
            </a:r>
          </a:p>
        </p:txBody>
      </p:sp>
      <p:sp>
        <p:nvSpPr>
          <p:cNvPr id="3" name="Flowchart: Alternate Process 2">
            <a:extLst>
              <a:ext uri="{FF2B5EF4-FFF2-40B4-BE49-F238E27FC236}">
                <a16:creationId xmlns:a16="http://schemas.microsoft.com/office/drawing/2014/main" id="{8AF6CE38-BECB-AC19-1937-8D3953F51EAB}"/>
              </a:ext>
            </a:extLst>
          </p:cNvPr>
          <p:cNvSpPr/>
          <p:nvPr/>
        </p:nvSpPr>
        <p:spPr>
          <a:xfrm>
            <a:off x="5242352" y="2526846"/>
            <a:ext cx="1692970" cy="617342"/>
          </a:xfrm>
          <a:prstGeom prst="flowChartAlternate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panose="020B0502020202020204" pitchFamily="34" charset="0"/>
              </a:rPr>
              <a:t>Correct Collection</a:t>
            </a:r>
          </a:p>
        </p:txBody>
      </p:sp>
      <p:sp>
        <p:nvSpPr>
          <p:cNvPr id="2" name="Flowchart: Alternate Process 1">
            <a:extLst>
              <a:ext uri="{FF2B5EF4-FFF2-40B4-BE49-F238E27FC236}">
                <a16:creationId xmlns:a16="http://schemas.microsoft.com/office/drawing/2014/main" id="{7885CF71-D3AD-16AC-6D1D-2C96C85C0D36}"/>
              </a:ext>
            </a:extLst>
          </p:cNvPr>
          <p:cNvSpPr/>
          <p:nvPr/>
        </p:nvSpPr>
        <p:spPr>
          <a:xfrm>
            <a:off x="7478549" y="2650055"/>
            <a:ext cx="1692970" cy="617342"/>
          </a:xfrm>
          <a:prstGeom prst="flowChartAlternate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panose="020B0502020202020204" pitchFamily="34" charset="0"/>
              </a:rPr>
              <a:t>Cloud Filtering</a:t>
            </a:r>
          </a:p>
        </p:txBody>
      </p:sp>
      <p:sp>
        <p:nvSpPr>
          <p:cNvPr id="24" name="Flowchart: Alternate Process 23">
            <a:extLst>
              <a:ext uri="{FF2B5EF4-FFF2-40B4-BE49-F238E27FC236}">
                <a16:creationId xmlns:a16="http://schemas.microsoft.com/office/drawing/2014/main" id="{831D7266-9CE8-0C03-3D67-2C717BB0C175}"/>
              </a:ext>
            </a:extLst>
          </p:cNvPr>
          <p:cNvSpPr/>
          <p:nvPr/>
        </p:nvSpPr>
        <p:spPr>
          <a:xfrm>
            <a:off x="2922201" y="1251510"/>
            <a:ext cx="1692970" cy="617342"/>
          </a:xfrm>
          <a:prstGeom prst="flowChartAlternate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panose="020B0502020202020204" pitchFamily="34" charset="0"/>
              </a:rPr>
              <a:t>Backscatter</a:t>
            </a:r>
          </a:p>
        </p:txBody>
      </p:sp>
      <p:sp>
        <p:nvSpPr>
          <p:cNvPr id="26" name="Flowchart: Alternate Process 25">
            <a:extLst>
              <a:ext uri="{FF2B5EF4-FFF2-40B4-BE49-F238E27FC236}">
                <a16:creationId xmlns:a16="http://schemas.microsoft.com/office/drawing/2014/main" id="{045724F5-F9C2-8D3A-46F5-D282D6DE8323}"/>
              </a:ext>
            </a:extLst>
          </p:cNvPr>
          <p:cNvSpPr/>
          <p:nvPr/>
        </p:nvSpPr>
        <p:spPr>
          <a:xfrm>
            <a:off x="9739578" y="1696570"/>
            <a:ext cx="1608666" cy="878651"/>
          </a:xfrm>
          <a:prstGeom prst="flowChartAlternate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panose="020B0502020202020204" pitchFamily="34" charset="0"/>
              </a:rPr>
              <a:t>Pseudo Terrain Correction</a:t>
            </a:r>
          </a:p>
        </p:txBody>
      </p:sp>
      <p:sp>
        <p:nvSpPr>
          <p:cNvPr id="27" name="Flowchart: Alternate Process 26">
            <a:extLst>
              <a:ext uri="{FF2B5EF4-FFF2-40B4-BE49-F238E27FC236}">
                <a16:creationId xmlns:a16="http://schemas.microsoft.com/office/drawing/2014/main" id="{8166C75B-6A06-8198-5A20-B06489E54746}"/>
              </a:ext>
            </a:extLst>
          </p:cNvPr>
          <p:cNvSpPr/>
          <p:nvPr/>
        </p:nvSpPr>
        <p:spPr>
          <a:xfrm>
            <a:off x="7464385" y="1756346"/>
            <a:ext cx="1608666" cy="573851"/>
          </a:xfrm>
          <a:prstGeom prst="flowChartAlternate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panose="020B0502020202020204" pitchFamily="34" charset="0"/>
              </a:rPr>
              <a:t>Speckle Filter</a:t>
            </a:r>
          </a:p>
        </p:txBody>
      </p:sp>
      <p:sp>
        <p:nvSpPr>
          <p:cNvPr id="4" name="Flowchart: Alternate Process 3">
            <a:extLst>
              <a:ext uri="{FF2B5EF4-FFF2-40B4-BE49-F238E27FC236}">
                <a16:creationId xmlns:a16="http://schemas.microsoft.com/office/drawing/2014/main" id="{0F406506-7E1E-BC97-CE40-D8DD3C58398C}"/>
              </a:ext>
            </a:extLst>
          </p:cNvPr>
          <p:cNvSpPr/>
          <p:nvPr/>
        </p:nvSpPr>
        <p:spPr>
          <a:xfrm>
            <a:off x="9977038" y="4237750"/>
            <a:ext cx="1608666" cy="573851"/>
          </a:xfrm>
          <a:prstGeom prst="flowChartAlternate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panose="020B0502020202020204" pitchFamily="34" charset="0"/>
              </a:rPr>
              <a:t>Edge Otsu Method</a:t>
            </a:r>
          </a:p>
        </p:txBody>
      </p:sp>
      <p:pic>
        <p:nvPicPr>
          <p:cNvPr id="5" name="Picture 19">
            <a:extLst>
              <a:ext uri="{FF2B5EF4-FFF2-40B4-BE49-F238E27FC236}">
                <a16:creationId xmlns:a16="http://schemas.microsoft.com/office/drawing/2014/main" id="{BA0747AC-3FAE-ED12-5336-8B6207FF2405}"/>
              </a:ext>
            </a:extLst>
          </p:cNvPr>
          <p:cNvPicPr>
            <a:picLocks noChangeAspect="1"/>
          </p:cNvPicPr>
          <p:nvPr/>
        </p:nvPicPr>
        <p:blipFill rotWithShape="1">
          <a:blip r:embed="rId3"/>
          <a:srcRect l="18601" t="10838" r="4266" b="490"/>
          <a:stretch/>
        </p:blipFill>
        <p:spPr>
          <a:xfrm>
            <a:off x="556818" y="3992767"/>
            <a:ext cx="4118880" cy="2062911"/>
          </a:xfrm>
          <a:prstGeom prst="rect">
            <a:avLst/>
          </a:prstGeom>
        </p:spPr>
      </p:pic>
      <p:pic>
        <p:nvPicPr>
          <p:cNvPr id="22" name="Picture 29" descr="Map&#10;&#10;Description automatically generated">
            <a:extLst>
              <a:ext uri="{FF2B5EF4-FFF2-40B4-BE49-F238E27FC236}">
                <a16:creationId xmlns:a16="http://schemas.microsoft.com/office/drawing/2014/main" id="{BD19DBBD-4862-BFE0-9866-B7C294B26625}"/>
              </a:ext>
            </a:extLst>
          </p:cNvPr>
          <p:cNvPicPr>
            <a:picLocks noChangeAspect="1"/>
          </p:cNvPicPr>
          <p:nvPr/>
        </p:nvPicPr>
        <p:blipFill rotWithShape="1">
          <a:blip r:embed="rId4"/>
          <a:srcRect l="18641" t="10895" r="4007" b="778"/>
          <a:stretch/>
        </p:blipFill>
        <p:spPr>
          <a:xfrm>
            <a:off x="4921762" y="3994920"/>
            <a:ext cx="4124894" cy="2059964"/>
          </a:xfrm>
          <a:prstGeom prst="rect">
            <a:avLst/>
          </a:prstGeom>
        </p:spPr>
      </p:pic>
      <p:sp>
        <p:nvSpPr>
          <p:cNvPr id="33" name="TextBox 32">
            <a:extLst>
              <a:ext uri="{FF2B5EF4-FFF2-40B4-BE49-F238E27FC236}">
                <a16:creationId xmlns:a16="http://schemas.microsoft.com/office/drawing/2014/main" id="{04A7E20A-E103-64C2-8B56-9832719FF427}"/>
              </a:ext>
            </a:extLst>
          </p:cNvPr>
          <p:cNvSpPr txBox="1"/>
          <p:nvPr/>
        </p:nvSpPr>
        <p:spPr>
          <a:xfrm>
            <a:off x="711199" y="5645727"/>
            <a:ext cx="237507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LS8 - Savannah, GA</a:t>
            </a:r>
          </a:p>
        </p:txBody>
      </p:sp>
      <p:sp>
        <p:nvSpPr>
          <p:cNvPr id="43" name="TextBox 42">
            <a:extLst>
              <a:ext uri="{FF2B5EF4-FFF2-40B4-BE49-F238E27FC236}">
                <a16:creationId xmlns:a16="http://schemas.microsoft.com/office/drawing/2014/main" id="{516A70B8-90CD-53DD-BEA3-BE5A53D553A1}"/>
              </a:ext>
            </a:extLst>
          </p:cNvPr>
          <p:cNvSpPr txBox="1"/>
          <p:nvPr/>
        </p:nvSpPr>
        <p:spPr>
          <a:xfrm>
            <a:off x="5052319" y="5647155"/>
            <a:ext cx="237507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LS8 - Savannah, GA</a:t>
            </a:r>
          </a:p>
        </p:txBody>
      </p:sp>
    </p:spTree>
    <p:extLst>
      <p:ext uri="{BB962C8B-B14F-4D97-AF65-F5344CB8AC3E}">
        <p14:creationId xmlns:p14="http://schemas.microsoft.com/office/powerpoint/2010/main" val="2288308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9D845FFE-4496-0E95-D995-0732AADE02F5}"/>
              </a:ext>
            </a:extLst>
          </p:cNvPr>
          <p:cNvSpPr txBox="1"/>
          <p:nvPr/>
        </p:nvSpPr>
        <p:spPr>
          <a:xfrm>
            <a:off x="495300" y="109579"/>
            <a:ext cx="11125200" cy="707886"/>
          </a:xfrm>
          <a:prstGeom prst="rect">
            <a:avLst/>
          </a:prstGeom>
          <a:solidFill>
            <a:srgbClr val="BA3A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sz="4000" b="1" dirty="0">
                <a:solidFill>
                  <a:srgbClr val="FFFFFF"/>
                </a:solidFill>
                <a:latin typeface="Century Gothic" panose="020B0502020202020204" pitchFamily="34" charset="0"/>
                <a:ea typeface="+mn-lt"/>
                <a:cs typeface="+mn-lt"/>
              </a:rPr>
              <a:t>CAMA Methodology </a:t>
            </a:r>
            <a:endParaRPr lang="en-US" sz="4000" dirty="0">
              <a:solidFill>
                <a:srgbClr val="FFFFFF"/>
              </a:solidFill>
              <a:latin typeface="Century Gothic" panose="020B0502020202020204" pitchFamily="34" charset="0"/>
            </a:endParaRPr>
          </a:p>
        </p:txBody>
      </p:sp>
      <p:grpSp>
        <p:nvGrpSpPr>
          <p:cNvPr id="5" name="Group 4">
            <a:extLst>
              <a:ext uri="{FF2B5EF4-FFF2-40B4-BE49-F238E27FC236}">
                <a16:creationId xmlns:a16="http://schemas.microsoft.com/office/drawing/2014/main" id="{8D7C8771-A6C5-74A3-9683-BDDC12023B52}"/>
              </a:ext>
            </a:extLst>
          </p:cNvPr>
          <p:cNvGrpSpPr/>
          <p:nvPr/>
        </p:nvGrpSpPr>
        <p:grpSpPr>
          <a:xfrm>
            <a:off x="868019" y="12084175"/>
            <a:ext cx="13606606" cy="6221895"/>
            <a:chOff x="868019" y="12084176"/>
            <a:chExt cx="13735098" cy="6590411"/>
          </a:xfrm>
        </p:grpSpPr>
        <p:sp>
          <p:nvSpPr>
            <p:cNvPr id="6" name="TextBox 2">
              <a:extLst>
                <a:ext uri="{FF2B5EF4-FFF2-40B4-BE49-F238E27FC236}">
                  <a16:creationId xmlns:a16="http://schemas.microsoft.com/office/drawing/2014/main" id="{6295BB31-F597-E6A8-294E-1F0318AC39F8}"/>
                </a:ext>
              </a:extLst>
            </p:cNvPr>
            <p:cNvSpPr txBox="1"/>
            <p:nvPr/>
          </p:nvSpPr>
          <p:spPr>
            <a:xfrm>
              <a:off x="868019" y="12084176"/>
              <a:ext cx="11407715" cy="81501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b="1" dirty="0">
                  <a:solidFill>
                    <a:srgbClr val="B8394F"/>
                  </a:solidFill>
                  <a:latin typeface="Century Gothic" panose="020B0502020202020204" pitchFamily="34" charset="0"/>
                </a:rPr>
                <a:t>Methodology</a:t>
              </a:r>
            </a:p>
          </p:txBody>
        </p:sp>
        <p:sp>
          <p:nvSpPr>
            <p:cNvPr id="10" name="Rectangle: Rounded Corners 9">
              <a:extLst>
                <a:ext uri="{FF2B5EF4-FFF2-40B4-BE49-F238E27FC236}">
                  <a16:creationId xmlns:a16="http://schemas.microsoft.com/office/drawing/2014/main" id="{9E26F95E-7E83-3F22-4FCB-A389DE2BD5D7}"/>
                </a:ext>
              </a:extLst>
            </p:cNvPr>
            <p:cNvSpPr/>
            <p:nvPr/>
          </p:nvSpPr>
          <p:spPr>
            <a:xfrm>
              <a:off x="932567" y="12914362"/>
              <a:ext cx="1933548" cy="171871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latin typeface="Century Gothic" panose="020B0502020202020204" pitchFamily="34" charset="0"/>
              </a:endParaRPr>
            </a:p>
          </p:txBody>
        </p:sp>
        <p:sp>
          <p:nvSpPr>
            <p:cNvPr id="12" name="TextBox 24">
              <a:extLst>
                <a:ext uri="{FF2B5EF4-FFF2-40B4-BE49-F238E27FC236}">
                  <a16:creationId xmlns:a16="http://schemas.microsoft.com/office/drawing/2014/main" id="{06EF3EA0-6335-393A-BB67-BEDAEB3F9562}"/>
                </a:ext>
              </a:extLst>
            </p:cNvPr>
            <p:cNvSpPr txBox="1"/>
            <p:nvPr/>
          </p:nvSpPr>
          <p:spPr>
            <a:xfrm>
              <a:off x="1103160" y="13500712"/>
              <a:ext cx="1892839" cy="68461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entury Gothic" panose="020B0502020202020204" pitchFamily="34" charset="0"/>
                </a:rPr>
                <a:t>GEE Python 	API</a:t>
              </a:r>
            </a:p>
          </p:txBody>
        </p:sp>
        <p:sp>
          <p:nvSpPr>
            <p:cNvPr id="15" name="Rectangle: Rounded Corners 14">
              <a:extLst>
                <a:ext uri="{FF2B5EF4-FFF2-40B4-BE49-F238E27FC236}">
                  <a16:creationId xmlns:a16="http://schemas.microsoft.com/office/drawing/2014/main" id="{8A9F5AD6-25B3-635E-F129-1576DAD0F4E6}"/>
                </a:ext>
              </a:extLst>
            </p:cNvPr>
            <p:cNvSpPr/>
            <p:nvPr/>
          </p:nvSpPr>
          <p:spPr>
            <a:xfrm>
              <a:off x="1042639" y="16417432"/>
              <a:ext cx="1940080" cy="171871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ArcGIS Pro</a:t>
              </a:r>
            </a:p>
          </p:txBody>
        </p:sp>
        <p:sp>
          <p:nvSpPr>
            <p:cNvPr id="17" name="Rectangle 16">
              <a:extLst>
                <a:ext uri="{FF2B5EF4-FFF2-40B4-BE49-F238E27FC236}">
                  <a16:creationId xmlns:a16="http://schemas.microsoft.com/office/drawing/2014/main" id="{76C32C51-F0AD-15BD-EDB3-4161B1499820}"/>
                </a:ext>
              </a:extLst>
            </p:cNvPr>
            <p:cNvSpPr/>
            <p:nvPr/>
          </p:nvSpPr>
          <p:spPr>
            <a:xfrm>
              <a:off x="3768785" y="12955336"/>
              <a:ext cx="1280541" cy="847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Landsat 7 ETM</a:t>
              </a:r>
            </a:p>
          </p:txBody>
        </p:sp>
        <p:sp>
          <p:nvSpPr>
            <p:cNvPr id="19" name="Rectangle 18">
              <a:extLst>
                <a:ext uri="{FF2B5EF4-FFF2-40B4-BE49-F238E27FC236}">
                  <a16:creationId xmlns:a16="http://schemas.microsoft.com/office/drawing/2014/main" id="{47DF5CEB-F31D-D1D7-07BD-E77D715A9F38}"/>
                </a:ext>
              </a:extLst>
            </p:cNvPr>
            <p:cNvSpPr/>
            <p:nvPr/>
          </p:nvSpPr>
          <p:spPr>
            <a:xfrm>
              <a:off x="3739241" y="14480905"/>
              <a:ext cx="1280541" cy="847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Landsat 8 OLI</a:t>
              </a:r>
            </a:p>
          </p:txBody>
        </p:sp>
        <p:sp>
          <p:nvSpPr>
            <p:cNvPr id="28" name="Rectangle 27">
              <a:extLst>
                <a:ext uri="{FF2B5EF4-FFF2-40B4-BE49-F238E27FC236}">
                  <a16:creationId xmlns:a16="http://schemas.microsoft.com/office/drawing/2014/main" id="{10DE00B1-2F19-F867-BA58-58E8D7000F09}"/>
                </a:ext>
              </a:extLst>
            </p:cNvPr>
            <p:cNvSpPr/>
            <p:nvPr/>
          </p:nvSpPr>
          <p:spPr>
            <a:xfrm>
              <a:off x="3760295" y="16050733"/>
              <a:ext cx="1280541" cy="847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Sentinel-2 MSI</a:t>
              </a:r>
            </a:p>
          </p:txBody>
        </p:sp>
        <p:sp>
          <p:nvSpPr>
            <p:cNvPr id="29" name="Rectangle 28">
              <a:extLst>
                <a:ext uri="{FF2B5EF4-FFF2-40B4-BE49-F238E27FC236}">
                  <a16:creationId xmlns:a16="http://schemas.microsoft.com/office/drawing/2014/main" id="{D1C4909F-764C-7C2B-090F-37BA22FB5013}"/>
                </a:ext>
              </a:extLst>
            </p:cNvPr>
            <p:cNvSpPr/>
            <p:nvPr/>
          </p:nvSpPr>
          <p:spPr>
            <a:xfrm>
              <a:off x="3758275" y="17121721"/>
              <a:ext cx="1280541" cy="847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Sentinel-1 C-SAR</a:t>
              </a:r>
            </a:p>
          </p:txBody>
        </p:sp>
        <p:sp>
          <p:nvSpPr>
            <p:cNvPr id="30" name="Rectangle 29">
              <a:extLst>
                <a:ext uri="{FF2B5EF4-FFF2-40B4-BE49-F238E27FC236}">
                  <a16:creationId xmlns:a16="http://schemas.microsoft.com/office/drawing/2014/main" id="{7786F513-C1FE-13A9-691B-1DACE1AA358D}"/>
                </a:ext>
              </a:extLst>
            </p:cNvPr>
            <p:cNvSpPr/>
            <p:nvPr/>
          </p:nvSpPr>
          <p:spPr>
            <a:xfrm>
              <a:off x="6043823" y="13968592"/>
              <a:ext cx="1720664" cy="124789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mNDWI</a:t>
              </a:r>
            </a:p>
            <a:p>
              <a:pPr algn="ctr"/>
              <a:r>
                <a:rPr lang="en-US" dirty="0">
                  <a:latin typeface="Century Gothic" panose="020B0502020202020204" pitchFamily="34" charset="0"/>
                </a:rPr>
                <a:t>NDWI</a:t>
              </a:r>
            </a:p>
          </p:txBody>
        </p:sp>
        <p:sp>
          <p:nvSpPr>
            <p:cNvPr id="31" name="Rectangle 30">
              <a:extLst>
                <a:ext uri="{FF2B5EF4-FFF2-40B4-BE49-F238E27FC236}">
                  <a16:creationId xmlns:a16="http://schemas.microsoft.com/office/drawing/2014/main" id="{DAE6E9D8-00E9-F907-AC7E-CF8498DC5C5A}"/>
                </a:ext>
              </a:extLst>
            </p:cNvPr>
            <p:cNvSpPr/>
            <p:nvPr/>
          </p:nvSpPr>
          <p:spPr>
            <a:xfrm>
              <a:off x="8843497" y="13351923"/>
              <a:ext cx="1575415" cy="1714891"/>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Permanent Water and Edge Otsu Method</a:t>
              </a:r>
            </a:p>
          </p:txBody>
        </p:sp>
        <p:sp>
          <p:nvSpPr>
            <p:cNvPr id="32" name="Rectangle: Rounded Corners 31">
              <a:extLst>
                <a:ext uri="{FF2B5EF4-FFF2-40B4-BE49-F238E27FC236}">
                  <a16:creationId xmlns:a16="http://schemas.microsoft.com/office/drawing/2014/main" id="{17378112-6602-3FE3-709B-75D1BDCC96E9}"/>
                </a:ext>
              </a:extLst>
            </p:cNvPr>
            <p:cNvSpPr/>
            <p:nvPr/>
          </p:nvSpPr>
          <p:spPr>
            <a:xfrm>
              <a:off x="8942974" y="16370688"/>
              <a:ext cx="1885207" cy="1247893"/>
            </a:xfrm>
            <a:prstGeom prst="roundRect">
              <a:avLst/>
            </a:prstGeom>
            <a:solidFill>
              <a:srgbClr val="DC54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Flood Extent Maps</a:t>
              </a:r>
            </a:p>
          </p:txBody>
        </p:sp>
        <p:sp>
          <p:nvSpPr>
            <p:cNvPr id="33" name="Rectangle 32">
              <a:extLst>
                <a:ext uri="{FF2B5EF4-FFF2-40B4-BE49-F238E27FC236}">
                  <a16:creationId xmlns:a16="http://schemas.microsoft.com/office/drawing/2014/main" id="{99B4C1B7-6D79-8E6D-DE5F-87F4D3F2B592}"/>
                </a:ext>
              </a:extLst>
            </p:cNvPr>
            <p:cNvSpPr/>
            <p:nvPr/>
          </p:nvSpPr>
          <p:spPr>
            <a:xfrm>
              <a:off x="6082871" y="16017034"/>
              <a:ext cx="1720664" cy="96658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Backscatter</a:t>
              </a:r>
            </a:p>
          </p:txBody>
        </p:sp>
        <p:sp>
          <p:nvSpPr>
            <p:cNvPr id="34" name="Flowchart: Document 33">
              <a:extLst>
                <a:ext uri="{FF2B5EF4-FFF2-40B4-BE49-F238E27FC236}">
                  <a16:creationId xmlns:a16="http://schemas.microsoft.com/office/drawing/2014/main" id="{AE12CCC3-3AFA-8B36-39BC-21221BC59346}"/>
                </a:ext>
              </a:extLst>
            </p:cNvPr>
            <p:cNvSpPr/>
            <p:nvPr/>
          </p:nvSpPr>
          <p:spPr>
            <a:xfrm>
              <a:off x="11518173" y="14551331"/>
              <a:ext cx="1337465" cy="1066656"/>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ACS</a:t>
              </a:r>
            </a:p>
          </p:txBody>
        </p:sp>
        <p:sp>
          <p:nvSpPr>
            <p:cNvPr id="35" name="Flowchart: Document 34">
              <a:extLst>
                <a:ext uri="{FF2B5EF4-FFF2-40B4-BE49-F238E27FC236}">
                  <a16:creationId xmlns:a16="http://schemas.microsoft.com/office/drawing/2014/main" id="{FB85A653-9D1E-9C43-39C5-F8EC6EE8498D}"/>
                </a:ext>
              </a:extLst>
            </p:cNvPr>
            <p:cNvSpPr/>
            <p:nvPr/>
          </p:nvSpPr>
          <p:spPr>
            <a:xfrm>
              <a:off x="13265652" y="14551330"/>
              <a:ext cx="1337465" cy="1030967"/>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600" dirty="0">
                  <a:latin typeface="Century Gothic" panose="020B0502020202020204" pitchFamily="34" charset="0"/>
                </a:rPr>
                <a:t>  </a:t>
              </a:r>
              <a:br>
                <a:rPr lang="en-US" dirty="0">
                  <a:latin typeface="Century Gothic" panose="020B0502020202020204" pitchFamily="34" charset="0"/>
                </a:rPr>
              </a:br>
              <a:r>
                <a:rPr lang="en-US" dirty="0">
                  <a:latin typeface="Century Gothic" panose="020B0502020202020204" pitchFamily="34" charset="0"/>
                </a:rPr>
                <a:t>Potential Heirs’ Parcels</a:t>
              </a:r>
            </a:p>
          </p:txBody>
        </p:sp>
        <p:sp>
          <p:nvSpPr>
            <p:cNvPr id="36" name="Flowchart: Document 35">
              <a:extLst>
                <a:ext uri="{FF2B5EF4-FFF2-40B4-BE49-F238E27FC236}">
                  <a16:creationId xmlns:a16="http://schemas.microsoft.com/office/drawing/2014/main" id="{E2B7A83F-8558-6AA3-FA52-E402F05A20B0}"/>
                </a:ext>
              </a:extLst>
            </p:cNvPr>
            <p:cNvSpPr/>
            <p:nvPr/>
          </p:nvSpPr>
          <p:spPr>
            <a:xfrm>
              <a:off x="12124135" y="16210841"/>
              <a:ext cx="1337465" cy="1026039"/>
            </a:xfrm>
            <a:prstGeom prst="flowChartDocument">
              <a:avLst/>
            </a:prstGeom>
            <a:solidFill>
              <a:srgbClr val="DC54CF"/>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Overlay</a:t>
              </a:r>
            </a:p>
          </p:txBody>
        </p:sp>
        <p:sp>
          <p:nvSpPr>
            <p:cNvPr id="37" name="Flowchart: Terminator 36">
              <a:extLst>
                <a:ext uri="{FF2B5EF4-FFF2-40B4-BE49-F238E27FC236}">
                  <a16:creationId xmlns:a16="http://schemas.microsoft.com/office/drawing/2014/main" id="{7C83BA4A-242C-1424-C9AA-7CF432A499B8}"/>
                </a:ext>
              </a:extLst>
            </p:cNvPr>
            <p:cNvSpPr/>
            <p:nvPr/>
          </p:nvSpPr>
          <p:spPr>
            <a:xfrm>
              <a:off x="11587819" y="17734901"/>
              <a:ext cx="2232440" cy="939686"/>
            </a:xfrm>
            <a:prstGeom prst="flowChartTerminator">
              <a:avLst/>
            </a:prstGeom>
            <a:solidFill>
              <a:srgbClr val="DC54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Heirs’ Property Impact Maps and Tables</a:t>
              </a:r>
            </a:p>
          </p:txBody>
        </p:sp>
        <p:cxnSp>
          <p:nvCxnSpPr>
            <p:cNvPr id="38" name="Connector: Elbow 37">
              <a:extLst>
                <a:ext uri="{FF2B5EF4-FFF2-40B4-BE49-F238E27FC236}">
                  <a16:creationId xmlns:a16="http://schemas.microsoft.com/office/drawing/2014/main" id="{A4760298-002D-1F38-3B59-A45571E1DE3A}"/>
                </a:ext>
              </a:extLst>
            </p:cNvPr>
            <p:cNvCxnSpPr>
              <a:stCxn id="127" idx="3"/>
              <a:endCxn id="1025" idx="3"/>
            </p:cNvCxnSpPr>
            <p:nvPr/>
          </p:nvCxnSpPr>
          <p:spPr>
            <a:xfrm flipH="1">
              <a:off x="5040836" y="13379037"/>
              <a:ext cx="8490" cy="3095397"/>
            </a:xfrm>
            <a:prstGeom prst="bentConnector3">
              <a:avLst>
                <a:gd name="adj1" fmla="val -2692580"/>
              </a:avLst>
            </a:prstGeom>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B4B80C4-FA57-258A-267D-FBCC82C156F7}"/>
                </a:ext>
              </a:extLst>
            </p:cNvPr>
            <p:cNvCxnSpPr/>
            <p:nvPr/>
          </p:nvCxnSpPr>
          <p:spPr>
            <a:xfrm>
              <a:off x="5229216" y="14771321"/>
              <a:ext cx="7702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E19E7BB-BDB2-2DB9-E197-6E6D0E5D3271}"/>
                </a:ext>
              </a:extLst>
            </p:cNvPr>
            <p:cNvCxnSpPr>
              <a:cxnSpLocks/>
            </p:cNvCxnSpPr>
            <p:nvPr/>
          </p:nvCxnSpPr>
          <p:spPr>
            <a:xfrm flipV="1">
              <a:off x="7807780" y="14551331"/>
              <a:ext cx="1030455" cy="4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4D10856-7298-6A1D-BB61-6E6067C26388}"/>
                </a:ext>
              </a:extLst>
            </p:cNvPr>
            <p:cNvCxnSpPr>
              <a:endCxn id="1032" idx="0"/>
            </p:cNvCxnSpPr>
            <p:nvPr/>
          </p:nvCxnSpPr>
          <p:spPr>
            <a:xfrm>
              <a:off x="9867846" y="15216485"/>
              <a:ext cx="17732" cy="1154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ECDCE521-747C-366F-2B91-43FDFC69AEE9}"/>
                </a:ext>
              </a:extLst>
            </p:cNvPr>
            <p:cNvCxnSpPr>
              <a:stCxn id="1026" idx="3"/>
              <a:endCxn id="1034" idx="2"/>
            </p:cNvCxnSpPr>
            <p:nvPr/>
          </p:nvCxnSpPr>
          <p:spPr>
            <a:xfrm flipV="1">
              <a:off x="5038817" y="16983622"/>
              <a:ext cx="1904387" cy="56180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A616D03-6D98-544E-5C3D-8FED74A52E40}"/>
                </a:ext>
              </a:extLst>
            </p:cNvPr>
            <p:cNvCxnSpPr/>
            <p:nvPr/>
          </p:nvCxnSpPr>
          <p:spPr>
            <a:xfrm flipV="1">
              <a:off x="7764487" y="15216485"/>
              <a:ext cx="1073748" cy="1409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115D7CD-7EE6-805C-EBBB-AE80248C8FA3}"/>
                </a:ext>
              </a:extLst>
            </p:cNvPr>
            <p:cNvCxnSpPr>
              <a:stCxn id="1032" idx="3"/>
            </p:cNvCxnSpPr>
            <p:nvPr/>
          </p:nvCxnSpPr>
          <p:spPr>
            <a:xfrm flipV="1">
              <a:off x="10828181" y="16983622"/>
              <a:ext cx="1358724" cy="110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2132CE8-A027-FD2B-CB00-FEDE26E11978}"/>
                </a:ext>
              </a:extLst>
            </p:cNvPr>
            <p:cNvCxnSpPr/>
            <p:nvPr/>
          </p:nvCxnSpPr>
          <p:spPr>
            <a:xfrm>
              <a:off x="12478403" y="15500122"/>
              <a:ext cx="0" cy="645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604D53E-6B6C-EF73-0A60-532F17632093}"/>
                </a:ext>
              </a:extLst>
            </p:cNvPr>
            <p:cNvCxnSpPr/>
            <p:nvPr/>
          </p:nvCxnSpPr>
          <p:spPr>
            <a:xfrm>
              <a:off x="13421006" y="15617987"/>
              <a:ext cx="0" cy="592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FBBFACF-A7D3-0F2B-624C-9338B6CD3F47}"/>
                </a:ext>
              </a:extLst>
            </p:cNvPr>
            <p:cNvCxnSpPr>
              <a:stCxn id="1046" idx="2"/>
            </p:cNvCxnSpPr>
            <p:nvPr/>
          </p:nvCxnSpPr>
          <p:spPr>
            <a:xfrm flipH="1">
              <a:off x="12792867" y="17169047"/>
              <a:ext cx="1" cy="402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8D7C8771-A6C5-74A3-9683-BDDC12023B52}"/>
              </a:ext>
            </a:extLst>
          </p:cNvPr>
          <p:cNvGrpSpPr/>
          <p:nvPr/>
        </p:nvGrpSpPr>
        <p:grpSpPr>
          <a:xfrm>
            <a:off x="1010894" y="12227049"/>
            <a:ext cx="13606606" cy="6221895"/>
            <a:chOff x="1010894" y="12227051"/>
            <a:chExt cx="13735098" cy="6590411"/>
          </a:xfrm>
        </p:grpSpPr>
        <p:sp>
          <p:nvSpPr>
            <p:cNvPr id="54" name="TextBox 2">
              <a:extLst>
                <a:ext uri="{FF2B5EF4-FFF2-40B4-BE49-F238E27FC236}">
                  <a16:creationId xmlns:a16="http://schemas.microsoft.com/office/drawing/2014/main" id="{6295BB31-F597-E6A8-294E-1F0318AC39F8}"/>
                </a:ext>
              </a:extLst>
            </p:cNvPr>
            <p:cNvSpPr txBox="1"/>
            <p:nvPr/>
          </p:nvSpPr>
          <p:spPr>
            <a:xfrm>
              <a:off x="1010894" y="12227051"/>
              <a:ext cx="11407715" cy="81501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b="1" dirty="0">
                  <a:solidFill>
                    <a:srgbClr val="B8394F"/>
                  </a:solidFill>
                  <a:latin typeface="Century Gothic" panose="020B0502020202020204" pitchFamily="34" charset="0"/>
                </a:rPr>
                <a:t>Methodology</a:t>
              </a:r>
            </a:p>
          </p:txBody>
        </p:sp>
        <p:sp>
          <p:nvSpPr>
            <p:cNvPr id="55" name="Rectangle: Rounded Corners 54">
              <a:extLst>
                <a:ext uri="{FF2B5EF4-FFF2-40B4-BE49-F238E27FC236}">
                  <a16:creationId xmlns:a16="http://schemas.microsoft.com/office/drawing/2014/main" id="{9E26F95E-7E83-3F22-4FCB-A389DE2BD5D7}"/>
                </a:ext>
              </a:extLst>
            </p:cNvPr>
            <p:cNvSpPr/>
            <p:nvPr/>
          </p:nvSpPr>
          <p:spPr>
            <a:xfrm>
              <a:off x="1075442" y="13057237"/>
              <a:ext cx="1933548" cy="171871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latin typeface="Century Gothic" panose="020B0502020202020204" pitchFamily="34" charset="0"/>
              </a:endParaRPr>
            </a:p>
          </p:txBody>
        </p:sp>
        <p:sp>
          <p:nvSpPr>
            <p:cNvPr id="56" name="TextBox 24">
              <a:extLst>
                <a:ext uri="{FF2B5EF4-FFF2-40B4-BE49-F238E27FC236}">
                  <a16:creationId xmlns:a16="http://schemas.microsoft.com/office/drawing/2014/main" id="{06EF3EA0-6335-393A-BB67-BEDAEB3F9562}"/>
                </a:ext>
              </a:extLst>
            </p:cNvPr>
            <p:cNvSpPr txBox="1"/>
            <p:nvPr/>
          </p:nvSpPr>
          <p:spPr>
            <a:xfrm>
              <a:off x="1246035" y="13643587"/>
              <a:ext cx="1892839" cy="68461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latin typeface="Century Gothic" panose="020B0502020202020204" pitchFamily="34" charset="0"/>
                </a:rPr>
                <a:t>GEE Python 	API</a:t>
              </a:r>
            </a:p>
          </p:txBody>
        </p:sp>
        <p:sp>
          <p:nvSpPr>
            <p:cNvPr id="57" name="Rectangle: Rounded Corners 56">
              <a:extLst>
                <a:ext uri="{FF2B5EF4-FFF2-40B4-BE49-F238E27FC236}">
                  <a16:creationId xmlns:a16="http://schemas.microsoft.com/office/drawing/2014/main" id="{8A9F5AD6-25B3-635E-F129-1576DAD0F4E6}"/>
                </a:ext>
              </a:extLst>
            </p:cNvPr>
            <p:cNvSpPr/>
            <p:nvPr/>
          </p:nvSpPr>
          <p:spPr>
            <a:xfrm>
              <a:off x="1185514" y="16560307"/>
              <a:ext cx="1940080" cy="171871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ArcGIS Pro</a:t>
              </a:r>
            </a:p>
          </p:txBody>
        </p:sp>
        <p:sp>
          <p:nvSpPr>
            <p:cNvPr id="58" name="Rectangle 57">
              <a:extLst>
                <a:ext uri="{FF2B5EF4-FFF2-40B4-BE49-F238E27FC236}">
                  <a16:creationId xmlns:a16="http://schemas.microsoft.com/office/drawing/2014/main" id="{76C32C51-F0AD-15BD-EDB3-4161B1499820}"/>
                </a:ext>
              </a:extLst>
            </p:cNvPr>
            <p:cNvSpPr/>
            <p:nvPr/>
          </p:nvSpPr>
          <p:spPr>
            <a:xfrm>
              <a:off x="3911660" y="13098211"/>
              <a:ext cx="1280541" cy="847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Landsat 7 ETM</a:t>
              </a:r>
            </a:p>
          </p:txBody>
        </p:sp>
        <p:sp>
          <p:nvSpPr>
            <p:cNvPr id="59" name="Rectangle 58">
              <a:extLst>
                <a:ext uri="{FF2B5EF4-FFF2-40B4-BE49-F238E27FC236}">
                  <a16:creationId xmlns:a16="http://schemas.microsoft.com/office/drawing/2014/main" id="{47DF5CEB-F31D-D1D7-07BD-E77D715A9F38}"/>
                </a:ext>
              </a:extLst>
            </p:cNvPr>
            <p:cNvSpPr/>
            <p:nvPr/>
          </p:nvSpPr>
          <p:spPr>
            <a:xfrm>
              <a:off x="3882116" y="14623780"/>
              <a:ext cx="1280541" cy="847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Landsat 8 OLI</a:t>
              </a:r>
            </a:p>
          </p:txBody>
        </p:sp>
        <p:sp>
          <p:nvSpPr>
            <p:cNvPr id="60" name="Rectangle 59">
              <a:extLst>
                <a:ext uri="{FF2B5EF4-FFF2-40B4-BE49-F238E27FC236}">
                  <a16:creationId xmlns:a16="http://schemas.microsoft.com/office/drawing/2014/main" id="{10DE00B1-2F19-F867-BA58-58E8D7000F09}"/>
                </a:ext>
              </a:extLst>
            </p:cNvPr>
            <p:cNvSpPr/>
            <p:nvPr/>
          </p:nvSpPr>
          <p:spPr>
            <a:xfrm>
              <a:off x="3903170" y="16193608"/>
              <a:ext cx="1280541" cy="847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Sentinel-2 MSI</a:t>
              </a:r>
            </a:p>
          </p:txBody>
        </p:sp>
        <p:sp>
          <p:nvSpPr>
            <p:cNvPr id="61" name="Rectangle 60">
              <a:extLst>
                <a:ext uri="{FF2B5EF4-FFF2-40B4-BE49-F238E27FC236}">
                  <a16:creationId xmlns:a16="http://schemas.microsoft.com/office/drawing/2014/main" id="{D1C4909F-764C-7C2B-090F-37BA22FB5013}"/>
                </a:ext>
              </a:extLst>
            </p:cNvPr>
            <p:cNvSpPr/>
            <p:nvPr/>
          </p:nvSpPr>
          <p:spPr>
            <a:xfrm>
              <a:off x="3901150" y="17264596"/>
              <a:ext cx="1280541" cy="847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Sentinel-1 C-SAR</a:t>
              </a:r>
            </a:p>
          </p:txBody>
        </p:sp>
        <p:sp>
          <p:nvSpPr>
            <p:cNvPr id="62" name="Rectangle 61">
              <a:extLst>
                <a:ext uri="{FF2B5EF4-FFF2-40B4-BE49-F238E27FC236}">
                  <a16:creationId xmlns:a16="http://schemas.microsoft.com/office/drawing/2014/main" id="{7786F513-C1FE-13A9-691B-1DACE1AA358D}"/>
                </a:ext>
              </a:extLst>
            </p:cNvPr>
            <p:cNvSpPr/>
            <p:nvPr/>
          </p:nvSpPr>
          <p:spPr>
            <a:xfrm>
              <a:off x="6186698" y="14111467"/>
              <a:ext cx="1720664" cy="124789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mNDWI</a:t>
              </a:r>
            </a:p>
            <a:p>
              <a:pPr algn="ctr"/>
              <a:r>
                <a:rPr lang="en-US" dirty="0">
                  <a:latin typeface="Century Gothic" panose="020B0502020202020204" pitchFamily="34" charset="0"/>
                </a:rPr>
                <a:t>NDWI</a:t>
              </a:r>
            </a:p>
          </p:txBody>
        </p:sp>
        <p:sp>
          <p:nvSpPr>
            <p:cNvPr id="63" name="Rectangle 62">
              <a:extLst>
                <a:ext uri="{FF2B5EF4-FFF2-40B4-BE49-F238E27FC236}">
                  <a16:creationId xmlns:a16="http://schemas.microsoft.com/office/drawing/2014/main" id="{DAE6E9D8-00E9-F907-AC7E-CF8498DC5C5A}"/>
                </a:ext>
              </a:extLst>
            </p:cNvPr>
            <p:cNvSpPr/>
            <p:nvPr/>
          </p:nvSpPr>
          <p:spPr>
            <a:xfrm>
              <a:off x="8986372" y="13494798"/>
              <a:ext cx="1575415" cy="1714891"/>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Permanent Water and Edge Otsu Method</a:t>
              </a:r>
            </a:p>
          </p:txBody>
        </p:sp>
        <p:sp>
          <p:nvSpPr>
            <p:cNvPr id="64" name="Rectangle: Rounded Corners 63">
              <a:extLst>
                <a:ext uri="{FF2B5EF4-FFF2-40B4-BE49-F238E27FC236}">
                  <a16:creationId xmlns:a16="http://schemas.microsoft.com/office/drawing/2014/main" id="{17378112-6602-3FE3-709B-75D1BDCC96E9}"/>
                </a:ext>
              </a:extLst>
            </p:cNvPr>
            <p:cNvSpPr/>
            <p:nvPr/>
          </p:nvSpPr>
          <p:spPr>
            <a:xfrm>
              <a:off x="9085849" y="16513563"/>
              <a:ext cx="1885207" cy="1247893"/>
            </a:xfrm>
            <a:prstGeom prst="roundRect">
              <a:avLst/>
            </a:prstGeom>
            <a:solidFill>
              <a:srgbClr val="DC54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Flood Extent Maps</a:t>
              </a:r>
            </a:p>
          </p:txBody>
        </p:sp>
        <p:sp>
          <p:nvSpPr>
            <p:cNvPr id="65" name="Rectangle 64">
              <a:extLst>
                <a:ext uri="{FF2B5EF4-FFF2-40B4-BE49-F238E27FC236}">
                  <a16:creationId xmlns:a16="http://schemas.microsoft.com/office/drawing/2014/main" id="{99B4C1B7-6D79-8E6D-DE5F-87F4D3F2B592}"/>
                </a:ext>
              </a:extLst>
            </p:cNvPr>
            <p:cNvSpPr/>
            <p:nvPr/>
          </p:nvSpPr>
          <p:spPr>
            <a:xfrm>
              <a:off x="6225746" y="16159909"/>
              <a:ext cx="1720664" cy="96658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Backscatter</a:t>
              </a:r>
            </a:p>
          </p:txBody>
        </p:sp>
        <p:sp>
          <p:nvSpPr>
            <p:cNvPr id="66" name="Flowchart: Document 65">
              <a:extLst>
                <a:ext uri="{FF2B5EF4-FFF2-40B4-BE49-F238E27FC236}">
                  <a16:creationId xmlns:a16="http://schemas.microsoft.com/office/drawing/2014/main" id="{AE12CCC3-3AFA-8B36-39BC-21221BC59346}"/>
                </a:ext>
              </a:extLst>
            </p:cNvPr>
            <p:cNvSpPr/>
            <p:nvPr/>
          </p:nvSpPr>
          <p:spPr>
            <a:xfrm>
              <a:off x="11661048" y="14694206"/>
              <a:ext cx="1337465" cy="1066656"/>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ACS</a:t>
              </a:r>
            </a:p>
          </p:txBody>
        </p:sp>
        <p:sp>
          <p:nvSpPr>
            <p:cNvPr id="67" name="Flowchart: Document 66">
              <a:extLst>
                <a:ext uri="{FF2B5EF4-FFF2-40B4-BE49-F238E27FC236}">
                  <a16:creationId xmlns:a16="http://schemas.microsoft.com/office/drawing/2014/main" id="{FB85A653-9D1E-9C43-39C5-F8EC6EE8498D}"/>
                </a:ext>
              </a:extLst>
            </p:cNvPr>
            <p:cNvSpPr/>
            <p:nvPr/>
          </p:nvSpPr>
          <p:spPr>
            <a:xfrm>
              <a:off x="13408527" y="14694205"/>
              <a:ext cx="1337465" cy="1030967"/>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600" dirty="0">
                  <a:latin typeface="Century Gothic" panose="020B0502020202020204" pitchFamily="34" charset="0"/>
                </a:rPr>
                <a:t>  </a:t>
              </a:r>
              <a:br>
                <a:rPr lang="en-US" dirty="0">
                  <a:latin typeface="Century Gothic" panose="020B0502020202020204" pitchFamily="34" charset="0"/>
                </a:rPr>
              </a:br>
              <a:r>
                <a:rPr lang="en-US" dirty="0">
                  <a:latin typeface="Century Gothic" panose="020B0502020202020204" pitchFamily="34" charset="0"/>
                </a:rPr>
                <a:t>Potential Heirs’ Parcels</a:t>
              </a:r>
            </a:p>
          </p:txBody>
        </p:sp>
        <p:sp>
          <p:nvSpPr>
            <p:cNvPr id="68" name="Flowchart: Document 67">
              <a:extLst>
                <a:ext uri="{FF2B5EF4-FFF2-40B4-BE49-F238E27FC236}">
                  <a16:creationId xmlns:a16="http://schemas.microsoft.com/office/drawing/2014/main" id="{E2B7A83F-8558-6AA3-FA52-E402F05A20B0}"/>
                </a:ext>
              </a:extLst>
            </p:cNvPr>
            <p:cNvSpPr/>
            <p:nvPr/>
          </p:nvSpPr>
          <p:spPr>
            <a:xfrm>
              <a:off x="12267010" y="16353716"/>
              <a:ext cx="1337465" cy="1026039"/>
            </a:xfrm>
            <a:prstGeom prst="flowChartDocument">
              <a:avLst/>
            </a:prstGeom>
            <a:solidFill>
              <a:srgbClr val="DC54CF"/>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Overlay</a:t>
              </a:r>
            </a:p>
          </p:txBody>
        </p:sp>
        <p:sp>
          <p:nvSpPr>
            <p:cNvPr id="69" name="Flowchart: Terminator 68">
              <a:extLst>
                <a:ext uri="{FF2B5EF4-FFF2-40B4-BE49-F238E27FC236}">
                  <a16:creationId xmlns:a16="http://schemas.microsoft.com/office/drawing/2014/main" id="{7C83BA4A-242C-1424-C9AA-7CF432A499B8}"/>
                </a:ext>
              </a:extLst>
            </p:cNvPr>
            <p:cNvSpPr/>
            <p:nvPr/>
          </p:nvSpPr>
          <p:spPr>
            <a:xfrm>
              <a:off x="11730694" y="17877776"/>
              <a:ext cx="2232440" cy="939686"/>
            </a:xfrm>
            <a:prstGeom prst="flowChartTerminator">
              <a:avLst/>
            </a:prstGeom>
            <a:solidFill>
              <a:srgbClr val="DC54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latin typeface="Century Gothic" panose="020B0502020202020204" pitchFamily="34" charset="0"/>
                </a:rPr>
                <a:t>Heirs’ Property Impact Maps and Tables</a:t>
              </a:r>
            </a:p>
          </p:txBody>
        </p:sp>
        <p:cxnSp>
          <p:nvCxnSpPr>
            <p:cNvPr id="70" name="Connector: Elbow 69">
              <a:extLst>
                <a:ext uri="{FF2B5EF4-FFF2-40B4-BE49-F238E27FC236}">
                  <a16:creationId xmlns:a16="http://schemas.microsoft.com/office/drawing/2014/main" id="{A4760298-002D-1F38-3B59-A45571E1DE3A}"/>
                </a:ext>
              </a:extLst>
            </p:cNvPr>
            <p:cNvCxnSpPr>
              <a:stCxn id="127" idx="3"/>
              <a:endCxn id="1025" idx="3"/>
            </p:cNvCxnSpPr>
            <p:nvPr/>
          </p:nvCxnSpPr>
          <p:spPr>
            <a:xfrm flipH="1">
              <a:off x="5183711" y="13521912"/>
              <a:ext cx="8490" cy="3095397"/>
            </a:xfrm>
            <a:prstGeom prst="bentConnector3">
              <a:avLst>
                <a:gd name="adj1" fmla="val -2692580"/>
              </a:avLst>
            </a:prstGeom>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1B4B80C4-FA57-258A-267D-FBCC82C156F7}"/>
                </a:ext>
              </a:extLst>
            </p:cNvPr>
            <p:cNvCxnSpPr/>
            <p:nvPr/>
          </p:nvCxnSpPr>
          <p:spPr>
            <a:xfrm>
              <a:off x="5372091" y="14914196"/>
              <a:ext cx="7702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E19E7BB-BDB2-2DB9-E197-6E6D0E5D3271}"/>
                </a:ext>
              </a:extLst>
            </p:cNvPr>
            <p:cNvCxnSpPr>
              <a:cxnSpLocks/>
            </p:cNvCxnSpPr>
            <p:nvPr/>
          </p:nvCxnSpPr>
          <p:spPr>
            <a:xfrm flipV="1">
              <a:off x="7950655" y="14694206"/>
              <a:ext cx="1030455" cy="4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B4D10856-7298-6A1D-BB61-6E6067C26388}"/>
                </a:ext>
              </a:extLst>
            </p:cNvPr>
            <p:cNvCxnSpPr>
              <a:endCxn id="1032" idx="0"/>
            </p:cNvCxnSpPr>
            <p:nvPr/>
          </p:nvCxnSpPr>
          <p:spPr>
            <a:xfrm>
              <a:off x="10010721" y="15359360"/>
              <a:ext cx="17732" cy="1154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ECDCE521-747C-366F-2B91-43FDFC69AEE9}"/>
                </a:ext>
              </a:extLst>
            </p:cNvPr>
            <p:cNvCxnSpPr>
              <a:stCxn id="1026" idx="3"/>
              <a:endCxn id="1034" idx="2"/>
            </p:cNvCxnSpPr>
            <p:nvPr/>
          </p:nvCxnSpPr>
          <p:spPr>
            <a:xfrm flipV="1">
              <a:off x="5181692" y="17126497"/>
              <a:ext cx="1904387" cy="56180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7A616D03-6D98-544E-5C3D-8FED74A52E40}"/>
                </a:ext>
              </a:extLst>
            </p:cNvPr>
            <p:cNvCxnSpPr/>
            <p:nvPr/>
          </p:nvCxnSpPr>
          <p:spPr>
            <a:xfrm flipV="1">
              <a:off x="7907362" y="15359360"/>
              <a:ext cx="1073748" cy="1409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9115D7CD-7EE6-805C-EBBB-AE80248C8FA3}"/>
                </a:ext>
              </a:extLst>
            </p:cNvPr>
            <p:cNvCxnSpPr>
              <a:stCxn id="1032" idx="3"/>
            </p:cNvCxnSpPr>
            <p:nvPr/>
          </p:nvCxnSpPr>
          <p:spPr>
            <a:xfrm flipV="1">
              <a:off x="10971056" y="17126497"/>
              <a:ext cx="1358724" cy="110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62132CE8-A027-FD2B-CB00-FEDE26E11978}"/>
                </a:ext>
              </a:extLst>
            </p:cNvPr>
            <p:cNvCxnSpPr/>
            <p:nvPr/>
          </p:nvCxnSpPr>
          <p:spPr>
            <a:xfrm>
              <a:off x="12621278" y="15642997"/>
              <a:ext cx="0" cy="645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1604D53E-6B6C-EF73-0A60-532F17632093}"/>
                </a:ext>
              </a:extLst>
            </p:cNvPr>
            <p:cNvCxnSpPr/>
            <p:nvPr/>
          </p:nvCxnSpPr>
          <p:spPr>
            <a:xfrm>
              <a:off x="13563881" y="15760862"/>
              <a:ext cx="0" cy="592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CFBBFACF-A7D3-0F2B-624C-9338B6CD3F47}"/>
                </a:ext>
              </a:extLst>
            </p:cNvPr>
            <p:cNvCxnSpPr>
              <a:stCxn id="1046" idx="2"/>
            </p:cNvCxnSpPr>
            <p:nvPr/>
          </p:nvCxnSpPr>
          <p:spPr>
            <a:xfrm flipH="1">
              <a:off x="12935742" y="17311922"/>
              <a:ext cx="1" cy="402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0" name="Rectangle: Rounded Corners 79">
            <a:extLst>
              <a:ext uri="{FF2B5EF4-FFF2-40B4-BE49-F238E27FC236}">
                <a16:creationId xmlns:a16="http://schemas.microsoft.com/office/drawing/2014/main" id="{7797A2A0-15A2-4DB4-AF7C-F601C4B8BFC6}"/>
              </a:ext>
            </a:extLst>
          </p:cNvPr>
          <p:cNvSpPr/>
          <p:nvPr/>
        </p:nvSpPr>
        <p:spPr>
          <a:xfrm>
            <a:off x="489099" y="4277462"/>
            <a:ext cx="2651760" cy="914400"/>
          </a:xfrm>
          <a:prstGeom prst="roundRect">
            <a:avLst/>
          </a:prstGeom>
          <a:solidFill>
            <a:srgbClr val="BA3A50"/>
          </a:solidFill>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dirty="0">
                <a:latin typeface="Century Gothic" panose="020B0502020202020204" pitchFamily="34" charset="0"/>
              </a:rPr>
              <a:t>Out-of-county </a:t>
            </a:r>
          </a:p>
          <a:p>
            <a:pPr algn="ctr"/>
            <a:r>
              <a:rPr lang="en-US" dirty="0">
                <a:latin typeface="Century Gothic" panose="020B0502020202020204" pitchFamily="34" charset="0"/>
              </a:rPr>
              <a:t>mailing address</a:t>
            </a:r>
          </a:p>
        </p:txBody>
      </p:sp>
      <p:sp>
        <p:nvSpPr>
          <p:cNvPr id="82" name="Rectangle: Rounded Corners 81">
            <a:extLst>
              <a:ext uri="{FF2B5EF4-FFF2-40B4-BE49-F238E27FC236}">
                <a16:creationId xmlns:a16="http://schemas.microsoft.com/office/drawing/2014/main" id="{FAAB4280-32AD-4660-A0A6-C7BA375C5C35}"/>
              </a:ext>
            </a:extLst>
          </p:cNvPr>
          <p:cNvSpPr/>
          <p:nvPr/>
        </p:nvSpPr>
        <p:spPr>
          <a:xfrm>
            <a:off x="489100" y="1072679"/>
            <a:ext cx="2651760" cy="914400"/>
          </a:xfrm>
          <a:prstGeom prst="roundRect">
            <a:avLst/>
          </a:prstGeom>
          <a:solidFill>
            <a:srgbClr val="BA3A50"/>
          </a:solidFill>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dirty="0">
                <a:latin typeface="Century Gothic" panose="020B0502020202020204" pitchFamily="34" charset="0"/>
                <a:cs typeface="Calibri"/>
              </a:rPr>
              <a:t>Last sale date more than 30 years</a:t>
            </a:r>
            <a:endParaRPr lang="en-US" dirty="0">
              <a:latin typeface="Century Gothic" panose="020B0502020202020204" pitchFamily="34" charset="0"/>
            </a:endParaRPr>
          </a:p>
        </p:txBody>
      </p:sp>
      <p:sp>
        <p:nvSpPr>
          <p:cNvPr id="83" name="Rectangle: Rounded Corners 82">
            <a:extLst>
              <a:ext uri="{FF2B5EF4-FFF2-40B4-BE49-F238E27FC236}">
                <a16:creationId xmlns:a16="http://schemas.microsoft.com/office/drawing/2014/main" id="{68100E44-B01F-4849-BF0B-C52AF36A5E4A}"/>
              </a:ext>
            </a:extLst>
          </p:cNvPr>
          <p:cNvSpPr/>
          <p:nvPr/>
        </p:nvSpPr>
        <p:spPr>
          <a:xfrm>
            <a:off x="489100" y="3209201"/>
            <a:ext cx="2651760" cy="914400"/>
          </a:xfrm>
          <a:prstGeom prst="roundRect">
            <a:avLst/>
          </a:prstGeom>
          <a:solidFill>
            <a:srgbClr val="BA3A50"/>
          </a:solidFill>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dirty="0">
                <a:latin typeface="Century Gothic" panose="020B0502020202020204" pitchFamily="34" charset="0"/>
              </a:rPr>
              <a:t>Favorable tax status</a:t>
            </a:r>
          </a:p>
        </p:txBody>
      </p:sp>
      <p:sp>
        <p:nvSpPr>
          <p:cNvPr id="84" name="Rectangle: Rounded Corners 83">
            <a:extLst>
              <a:ext uri="{FF2B5EF4-FFF2-40B4-BE49-F238E27FC236}">
                <a16:creationId xmlns:a16="http://schemas.microsoft.com/office/drawing/2014/main" id="{C1AEFF5A-D307-484C-8C76-72AD5FC70FDF}"/>
              </a:ext>
            </a:extLst>
          </p:cNvPr>
          <p:cNvSpPr/>
          <p:nvPr/>
        </p:nvSpPr>
        <p:spPr>
          <a:xfrm>
            <a:off x="489100" y="5345722"/>
            <a:ext cx="2651760" cy="914400"/>
          </a:xfrm>
          <a:prstGeom prst="roundRect">
            <a:avLst/>
          </a:prstGeom>
          <a:solidFill>
            <a:srgbClr val="BA3A50"/>
          </a:solidFill>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dirty="0">
                <a:latin typeface="Century Gothic" panose="020B0502020202020204" pitchFamily="34" charset="0"/>
              </a:rPr>
              <a:t>Owned by non-natural persons</a:t>
            </a:r>
          </a:p>
        </p:txBody>
      </p:sp>
      <p:sp>
        <p:nvSpPr>
          <p:cNvPr id="85" name="Rectangle: Rounded Corners 84">
            <a:extLst>
              <a:ext uri="{FF2B5EF4-FFF2-40B4-BE49-F238E27FC236}">
                <a16:creationId xmlns:a16="http://schemas.microsoft.com/office/drawing/2014/main" id="{F012743D-AD09-4E53-A52B-3F98DD30DA48}"/>
              </a:ext>
            </a:extLst>
          </p:cNvPr>
          <p:cNvSpPr/>
          <p:nvPr/>
        </p:nvSpPr>
        <p:spPr>
          <a:xfrm>
            <a:off x="489100" y="2140940"/>
            <a:ext cx="2651760" cy="914400"/>
          </a:xfrm>
          <a:prstGeom prst="roundRect">
            <a:avLst/>
          </a:prstGeom>
          <a:solidFill>
            <a:srgbClr val="BA3A50"/>
          </a:solidFill>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dirty="0">
                <a:latin typeface="Century Gothic" panose="020B0502020202020204" pitchFamily="34" charset="0"/>
              </a:rPr>
              <a:t>Special terms (heirs of, etal, c/o, etc.)</a:t>
            </a:r>
          </a:p>
        </p:txBody>
      </p:sp>
      <p:sp>
        <p:nvSpPr>
          <p:cNvPr id="86" name="Arrow: Right 85">
            <a:extLst>
              <a:ext uri="{FF2B5EF4-FFF2-40B4-BE49-F238E27FC236}">
                <a16:creationId xmlns:a16="http://schemas.microsoft.com/office/drawing/2014/main" id="{98856A27-C740-4405-96C2-6315969FCC09}"/>
              </a:ext>
            </a:extLst>
          </p:cNvPr>
          <p:cNvSpPr/>
          <p:nvPr/>
        </p:nvSpPr>
        <p:spPr>
          <a:xfrm>
            <a:off x="4048157" y="3275211"/>
            <a:ext cx="1711377" cy="958248"/>
          </a:xfrm>
          <a:prstGeom prst="rightArrow">
            <a:avLst/>
          </a:prstGeom>
          <a:solidFill>
            <a:srgbClr val="BA3A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Joined By</a:t>
            </a:r>
          </a:p>
        </p:txBody>
      </p:sp>
      <p:grpSp>
        <p:nvGrpSpPr>
          <p:cNvPr id="87" name="Group 86">
            <a:extLst>
              <a:ext uri="{FF2B5EF4-FFF2-40B4-BE49-F238E27FC236}">
                <a16:creationId xmlns:a16="http://schemas.microsoft.com/office/drawing/2014/main" id="{2FC97DD8-E651-4474-8213-EF1B85235E0A}"/>
              </a:ext>
            </a:extLst>
          </p:cNvPr>
          <p:cNvGrpSpPr/>
          <p:nvPr/>
        </p:nvGrpSpPr>
        <p:grpSpPr>
          <a:xfrm>
            <a:off x="5650435" y="3169951"/>
            <a:ext cx="2637331" cy="1324652"/>
            <a:chOff x="5916858" y="2983528"/>
            <a:chExt cx="2637331" cy="1324652"/>
          </a:xfrm>
        </p:grpSpPr>
        <p:grpSp>
          <p:nvGrpSpPr>
            <p:cNvPr id="88" name="Graphic 21" descr="Key outline">
              <a:extLst>
                <a:ext uri="{FF2B5EF4-FFF2-40B4-BE49-F238E27FC236}">
                  <a16:creationId xmlns:a16="http://schemas.microsoft.com/office/drawing/2014/main" id="{6334261D-ABB4-4CED-B7E2-2F9DC8636928}"/>
                </a:ext>
              </a:extLst>
            </p:cNvPr>
            <p:cNvGrpSpPr/>
            <p:nvPr/>
          </p:nvGrpSpPr>
          <p:grpSpPr>
            <a:xfrm>
              <a:off x="6434654" y="2983528"/>
              <a:ext cx="1601738" cy="764979"/>
              <a:chOff x="6189846" y="3223889"/>
              <a:chExt cx="1601738" cy="764979"/>
            </a:xfrm>
            <a:solidFill>
              <a:srgbClr val="BA3A50"/>
            </a:solidFill>
          </p:grpSpPr>
          <p:sp>
            <p:nvSpPr>
              <p:cNvPr id="90" name="Freeform: Shape 89">
                <a:extLst>
                  <a:ext uri="{FF2B5EF4-FFF2-40B4-BE49-F238E27FC236}">
                    <a16:creationId xmlns:a16="http://schemas.microsoft.com/office/drawing/2014/main" id="{405879CB-DD3F-4F50-BBF4-B0047E78E6D4}"/>
                  </a:ext>
                </a:extLst>
              </p:cNvPr>
              <p:cNvSpPr/>
              <p:nvPr/>
            </p:nvSpPr>
            <p:spPr>
              <a:xfrm>
                <a:off x="6189846" y="3223889"/>
                <a:ext cx="1601738" cy="764979"/>
              </a:xfrm>
              <a:custGeom>
                <a:avLst/>
                <a:gdLst>
                  <a:gd name="connsiteX0" fmla="*/ 718792 w 1601738"/>
                  <a:gd name="connsiteY0" fmla="*/ 200439 h 764979"/>
                  <a:gd name="connsiteX1" fmla="*/ 200439 w 1601738"/>
                  <a:gd name="connsiteY1" fmla="*/ 46187 h 764979"/>
                  <a:gd name="connsiteX2" fmla="*/ 46187 w 1601738"/>
                  <a:gd name="connsiteY2" fmla="*/ 564541 h 764979"/>
                  <a:gd name="connsiteX3" fmla="*/ 564540 w 1601738"/>
                  <a:gd name="connsiteY3" fmla="*/ 718792 h 764979"/>
                  <a:gd name="connsiteX4" fmla="*/ 718792 w 1601738"/>
                  <a:gd name="connsiteY4" fmla="*/ 564541 h 764979"/>
                  <a:gd name="connsiteX5" fmla="*/ 837125 w 1601738"/>
                  <a:gd name="connsiteY5" fmla="*/ 564541 h 764979"/>
                  <a:gd name="connsiteX6" fmla="*/ 909945 w 1601738"/>
                  <a:gd name="connsiteY6" fmla="*/ 491720 h 764979"/>
                  <a:gd name="connsiteX7" fmla="*/ 982766 w 1601738"/>
                  <a:gd name="connsiteY7" fmla="*/ 564541 h 764979"/>
                  <a:gd name="connsiteX8" fmla="*/ 1101099 w 1601738"/>
                  <a:gd name="connsiteY8" fmla="*/ 446208 h 764979"/>
                  <a:gd name="connsiteX9" fmla="*/ 1219432 w 1601738"/>
                  <a:gd name="connsiteY9" fmla="*/ 564541 h 764979"/>
                  <a:gd name="connsiteX10" fmla="*/ 1337765 w 1601738"/>
                  <a:gd name="connsiteY10" fmla="*/ 446208 h 764979"/>
                  <a:gd name="connsiteX11" fmla="*/ 1456098 w 1601738"/>
                  <a:gd name="connsiteY11" fmla="*/ 564541 h 764979"/>
                  <a:gd name="connsiteX12" fmla="*/ 1601739 w 1601738"/>
                  <a:gd name="connsiteY12" fmla="*/ 382490 h 764979"/>
                  <a:gd name="connsiteX13" fmla="*/ 1456098 w 1601738"/>
                  <a:gd name="connsiteY13" fmla="*/ 200439 h 764979"/>
                  <a:gd name="connsiteX14" fmla="*/ 1453112 w 1601738"/>
                  <a:gd name="connsiteY14" fmla="*/ 510107 h 764979"/>
                  <a:gd name="connsiteX15" fmla="*/ 1363580 w 1601738"/>
                  <a:gd name="connsiteY15" fmla="*/ 420520 h 764979"/>
                  <a:gd name="connsiteX16" fmla="*/ 1337765 w 1601738"/>
                  <a:gd name="connsiteY16" fmla="*/ 394778 h 764979"/>
                  <a:gd name="connsiteX17" fmla="*/ 1312078 w 1601738"/>
                  <a:gd name="connsiteY17" fmla="*/ 420520 h 764979"/>
                  <a:gd name="connsiteX18" fmla="*/ 1219432 w 1601738"/>
                  <a:gd name="connsiteY18" fmla="*/ 513148 h 764979"/>
                  <a:gd name="connsiteX19" fmla="*/ 1126914 w 1601738"/>
                  <a:gd name="connsiteY19" fmla="*/ 420520 h 764979"/>
                  <a:gd name="connsiteX20" fmla="*/ 1101099 w 1601738"/>
                  <a:gd name="connsiteY20" fmla="*/ 394778 h 764979"/>
                  <a:gd name="connsiteX21" fmla="*/ 1075411 w 1601738"/>
                  <a:gd name="connsiteY21" fmla="*/ 420520 h 764979"/>
                  <a:gd name="connsiteX22" fmla="*/ 982766 w 1601738"/>
                  <a:gd name="connsiteY22" fmla="*/ 513148 h 764979"/>
                  <a:gd name="connsiteX23" fmla="*/ 935742 w 1601738"/>
                  <a:gd name="connsiteY23" fmla="*/ 466033 h 764979"/>
                  <a:gd name="connsiteX24" fmla="*/ 909945 w 1601738"/>
                  <a:gd name="connsiteY24" fmla="*/ 440309 h 764979"/>
                  <a:gd name="connsiteX25" fmla="*/ 884240 w 1601738"/>
                  <a:gd name="connsiteY25" fmla="*/ 466033 h 764979"/>
                  <a:gd name="connsiteX26" fmla="*/ 822088 w 1601738"/>
                  <a:gd name="connsiteY26" fmla="*/ 528203 h 764979"/>
                  <a:gd name="connsiteX27" fmla="*/ 697219 w 1601738"/>
                  <a:gd name="connsiteY27" fmla="*/ 528203 h 764979"/>
                  <a:gd name="connsiteX28" fmla="*/ 686860 w 1601738"/>
                  <a:gd name="connsiteY28" fmla="*/ 547191 h 764979"/>
                  <a:gd name="connsiteX29" fmla="*/ 217879 w 1601738"/>
                  <a:gd name="connsiteY29" fmla="*/ 686824 h 764979"/>
                  <a:gd name="connsiteX30" fmla="*/ 78247 w 1601738"/>
                  <a:gd name="connsiteY30" fmla="*/ 217843 h 764979"/>
                  <a:gd name="connsiteX31" fmla="*/ 547227 w 1601738"/>
                  <a:gd name="connsiteY31" fmla="*/ 78210 h 764979"/>
                  <a:gd name="connsiteX32" fmla="*/ 686860 w 1601738"/>
                  <a:gd name="connsiteY32" fmla="*/ 217843 h 764979"/>
                  <a:gd name="connsiteX33" fmla="*/ 697219 w 1601738"/>
                  <a:gd name="connsiteY33" fmla="*/ 236831 h 764979"/>
                  <a:gd name="connsiteX34" fmla="*/ 1438676 w 1601738"/>
                  <a:gd name="connsiteY34" fmla="*/ 236831 h 764979"/>
                  <a:gd name="connsiteX35" fmla="*/ 1496750 w 1601738"/>
                  <a:gd name="connsiteY35" fmla="*/ 309469 h 764979"/>
                  <a:gd name="connsiteX36" fmla="*/ 764305 w 1601738"/>
                  <a:gd name="connsiteY36" fmla="*/ 309469 h 764979"/>
                  <a:gd name="connsiteX37" fmla="*/ 764305 w 1601738"/>
                  <a:gd name="connsiteY37" fmla="*/ 345879 h 764979"/>
                  <a:gd name="connsiteX38" fmla="*/ 1525878 w 1601738"/>
                  <a:gd name="connsiteY38" fmla="*/ 345879 h 764979"/>
                  <a:gd name="connsiteX39" fmla="*/ 1555188 w 1601738"/>
                  <a:gd name="connsiteY39" fmla="*/ 382526 h 76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01738" h="764979">
                    <a:moveTo>
                      <a:pt x="718792" y="200439"/>
                    </a:moveTo>
                    <a:cubicBezTo>
                      <a:pt x="618249" y="14703"/>
                      <a:pt x="386174" y="-54358"/>
                      <a:pt x="200439" y="46187"/>
                    </a:cubicBezTo>
                    <a:cubicBezTo>
                      <a:pt x="14704" y="146730"/>
                      <a:pt x="-54357" y="378805"/>
                      <a:pt x="46187" y="564541"/>
                    </a:cubicBezTo>
                    <a:cubicBezTo>
                      <a:pt x="146730" y="750276"/>
                      <a:pt x="378805" y="819337"/>
                      <a:pt x="564540" y="718792"/>
                    </a:cubicBezTo>
                    <a:cubicBezTo>
                      <a:pt x="629844" y="683442"/>
                      <a:pt x="683441" y="629844"/>
                      <a:pt x="718792" y="564541"/>
                    </a:cubicBezTo>
                    <a:lnTo>
                      <a:pt x="837125" y="564541"/>
                    </a:lnTo>
                    <a:lnTo>
                      <a:pt x="909945" y="491720"/>
                    </a:lnTo>
                    <a:lnTo>
                      <a:pt x="982766" y="564541"/>
                    </a:lnTo>
                    <a:lnTo>
                      <a:pt x="1101099" y="446208"/>
                    </a:lnTo>
                    <a:lnTo>
                      <a:pt x="1219432" y="564541"/>
                    </a:lnTo>
                    <a:lnTo>
                      <a:pt x="1337765" y="446208"/>
                    </a:lnTo>
                    <a:lnTo>
                      <a:pt x="1456098" y="564541"/>
                    </a:lnTo>
                    <a:lnTo>
                      <a:pt x="1601739" y="382490"/>
                    </a:lnTo>
                    <a:lnTo>
                      <a:pt x="1456098" y="200439"/>
                    </a:lnTo>
                    <a:close/>
                    <a:moveTo>
                      <a:pt x="1453112" y="510107"/>
                    </a:moveTo>
                    <a:lnTo>
                      <a:pt x="1363580" y="420520"/>
                    </a:lnTo>
                    <a:lnTo>
                      <a:pt x="1337765" y="394778"/>
                    </a:lnTo>
                    <a:lnTo>
                      <a:pt x="1312078" y="420520"/>
                    </a:lnTo>
                    <a:lnTo>
                      <a:pt x="1219432" y="513148"/>
                    </a:lnTo>
                    <a:lnTo>
                      <a:pt x="1126914" y="420520"/>
                    </a:lnTo>
                    <a:lnTo>
                      <a:pt x="1101099" y="394778"/>
                    </a:lnTo>
                    <a:lnTo>
                      <a:pt x="1075411" y="420520"/>
                    </a:lnTo>
                    <a:lnTo>
                      <a:pt x="982766" y="513148"/>
                    </a:lnTo>
                    <a:lnTo>
                      <a:pt x="935742" y="466033"/>
                    </a:lnTo>
                    <a:lnTo>
                      <a:pt x="909945" y="440309"/>
                    </a:lnTo>
                    <a:lnTo>
                      <a:pt x="884240" y="466033"/>
                    </a:lnTo>
                    <a:lnTo>
                      <a:pt x="822088" y="528203"/>
                    </a:lnTo>
                    <a:lnTo>
                      <a:pt x="697219" y="528203"/>
                    </a:lnTo>
                    <a:lnTo>
                      <a:pt x="686860" y="547191"/>
                    </a:lnTo>
                    <a:cubicBezTo>
                      <a:pt x="595913" y="715255"/>
                      <a:pt x="385943" y="777771"/>
                      <a:pt x="217879" y="686824"/>
                    </a:cubicBezTo>
                    <a:cubicBezTo>
                      <a:pt x="49816" y="595877"/>
                      <a:pt x="-12700" y="385907"/>
                      <a:pt x="78247" y="217843"/>
                    </a:cubicBezTo>
                    <a:cubicBezTo>
                      <a:pt x="169193" y="49779"/>
                      <a:pt x="379163" y="-12737"/>
                      <a:pt x="547227" y="78210"/>
                    </a:cubicBezTo>
                    <a:cubicBezTo>
                      <a:pt x="606348" y="110204"/>
                      <a:pt x="654869" y="158724"/>
                      <a:pt x="686860" y="217843"/>
                    </a:cubicBezTo>
                    <a:lnTo>
                      <a:pt x="697219" y="236831"/>
                    </a:lnTo>
                    <a:lnTo>
                      <a:pt x="1438676" y="236831"/>
                    </a:lnTo>
                    <a:lnTo>
                      <a:pt x="1496750" y="309469"/>
                    </a:lnTo>
                    <a:lnTo>
                      <a:pt x="764305" y="309469"/>
                    </a:lnTo>
                    <a:lnTo>
                      <a:pt x="764305" y="345879"/>
                    </a:lnTo>
                    <a:lnTo>
                      <a:pt x="1525878" y="345879"/>
                    </a:lnTo>
                    <a:lnTo>
                      <a:pt x="1555188" y="382526"/>
                    </a:lnTo>
                    <a:close/>
                  </a:path>
                </a:pathLst>
              </a:custGeom>
              <a:solidFill>
                <a:srgbClr val="BA3A50"/>
              </a:solidFill>
              <a:ln w="18157" cap="flat">
                <a:noFill/>
                <a:prstDash val="solid"/>
                <a:miter/>
              </a:ln>
            </p:spPr>
            <p:txBody>
              <a:bodyPr rtlCol="0" anchor="ctr"/>
              <a:lstStyle/>
              <a:p>
                <a:endParaRPr lang="en-US" sz="2000" dirty="0">
                  <a:latin typeface="Century Gothic" panose="020B0502020202020204" pitchFamily="34" charset="0"/>
                </a:endParaRPr>
              </a:p>
            </p:txBody>
          </p:sp>
          <p:sp>
            <p:nvSpPr>
              <p:cNvPr id="91" name="Freeform: Shape 90">
                <a:extLst>
                  <a:ext uri="{FF2B5EF4-FFF2-40B4-BE49-F238E27FC236}">
                    <a16:creationId xmlns:a16="http://schemas.microsoft.com/office/drawing/2014/main" id="{A950B3D0-CB48-4476-93C7-EFD49AF07F96}"/>
                  </a:ext>
                </a:extLst>
              </p:cNvPr>
              <p:cNvSpPr/>
              <p:nvPr/>
            </p:nvSpPr>
            <p:spPr>
              <a:xfrm>
                <a:off x="6298767" y="3497166"/>
                <a:ext cx="218461" cy="218461"/>
              </a:xfrm>
              <a:custGeom>
                <a:avLst/>
                <a:gdLst>
                  <a:gd name="connsiteX0" fmla="*/ 109231 w 218461"/>
                  <a:gd name="connsiteY0" fmla="*/ 0 h 218461"/>
                  <a:gd name="connsiteX1" fmla="*/ 0 w 218461"/>
                  <a:gd name="connsiteY1" fmla="*/ 109231 h 218461"/>
                  <a:gd name="connsiteX2" fmla="*/ 109231 w 218461"/>
                  <a:gd name="connsiteY2" fmla="*/ 218461 h 218461"/>
                  <a:gd name="connsiteX3" fmla="*/ 218461 w 218461"/>
                  <a:gd name="connsiteY3" fmla="*/ 109231 h 218461"/>
                  <a:gd name="connsiteX4" fmla="*/ 109231 w 218461"/>
                  <a:gd name="connsiteY4" fmla="*/ 0 h 218461"/>
                  <a:gd name="connsiteX5" fmla="*/ 109231 w 218461"/>
                  <a:gd name="connsiteY5" fmla="*/ 182051 h 218461"/>
                  <a:gd name="connsiteX6" fmla="*/ 36410 w 218461"/>
                  <a:gd name="connsiteY6" fmla="*/ 109231 h 218461"/>
                  <a:gd name="connsiteX7" fmla="*/ 109231 w 218461"/>
                  <a:gd name="connsiteY7" fmla="*/ 36410 h 218461"/>
                  <a:gd name="connsiteX8" fmla="*/ 182051 w 218461"/>
                  <a:gd name="connsiteY8" fmla="*/ 109231 h 218461"/>
                  <a:gd name="connsiteX9" fmla="*/ 109231 w 218461"/>
                  <a:gd name="connsiteY9" fmla="*/ 182105 h 2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461" h="218461">
                    <a:moveTo>
                      <a:pt x="109231" y="0"/>
                    </a:moveTo>
                    <a:cubicBezTo>
                      <a:pt x="48904" y="0"/>
                      <a:pt x="0" y="48904"/>
                      <a:pt x="0" y="109231"/>
                    </a:cubicBezTo>
                    <a:cubicBezTo>
                      <a:pt x="0" y="169557"/>
                      <a:pt x="48904" y="218461"/>
                      <a:pt x="109231" y="218461"/>
                    </a:cubicBezTo>
                    <a:cubicBezTo>
                      <a:pt x="169557" y="218461"/>
                      <a:pt x="218461" y="169557"/>
                      <a:pt x="218461" y="109231"/>
                    </a:cubicBezTo>
                    <a:cubicBezTo>
                      <a:pt x="218272" y="48983"/>
                      <a:pt x="169478" y="189"/>
                      <a:pt x="109231" y="0"/>
                    </a:cubicBezTo>
                    <a:close/>
                    <a:moveTo>
                      <a:pt x="109231" y="182051"/>
                    </a:moveTo>
                    <a:cubicBezTo>
                      <a:pt x="69014" y="182051"/>
                      <a:pt x="36410" y="149447"/>
                      <a:pt x="36410" y="109231"/>
                    </a:cubicBezTo>
                    <a:cubicBezTo>
                      <a:pt x="36410" y="69014"/>
                      <a:pt x="69014" y="36410"/>
                      <a:pt x="109231" y="36410"/>
                    </a:cubicBezTo>
                    <a:cubicBezTo>
                      <a:pt x="149447" y="36410"/>
                      <a:pt x="182051" y="69014"/>
                      <a:pt x="182051" y="109231"/>
                    </a:cubicBezTo>
                    <a:cubicBezTo>
                      <a:pt x="182020" y="149444"/>
                      <a:pt x="149444" y="182045"/>
                      <a:pt x="109231" y="182105"/>
                    </a:cubicBezTo>
                    <a:close/>
                  </a:path>
                </a:pathLst>
              </a:custGeom>
              <a:solidFill>
                <a:srgbClr val="BA3A50"/>
              </a:solidFill>
              <a:ln w="18157" cap="flat">
                <a:noFill/>
                <a:prstDash val="solid"/>
                <a:miter/>
              </a:ln>
            </p:spPr>
            <p:txBody>
              <a:bodyPr rtlCol="0" anchor="ctr"/>
              <a:lstStyle/>
              <a:p>
                <a:endParaRPr lang="en-US" sz="2000" dirty="0">
                  <a:latin typeface="Century Gothic" panose="020B0502020202020204" pitchFamily="34" charset="0"/>
                </a:endParaRPr>
              </a:p>
            </p:txBody>
          </p:sp>
        </p:grpSp>
        <p:sp>
          <p:nvSpPr>
            <p:cNvPr id="89" name="TextBox 88">
              <a:extLst>
                <a:ext uri="{FF2B5EF4-FFF2-40B4-BE49-F238E27FC236}">
                  <a16:creationId xmlns:a16="http://schemas.microsoft.com/office/drawing/2014/main" id="{213516D7-01CB-4E64-B508-39ED0462CF22}"/>
                </a:ext>
              </a:extLst>
            </p:cNvPr>
            <p:cNvSpPr txBox="1"/>
            <p:nvPr/>
          </p:nvSpPr>
          <p:spPr>
            <a:xfrm>
              <a:off x="5916858" y="3908070"/>
              <a:ext cx="2637331" cy="400110"/>
            </a:xfrm>
            <a:prstGeom prst="rect">
              <a:avLst/>
            </a:prstGeom>
            <a:noFill/>
          </p:spPr>
          <p:txBody>
            <a:bodyPr wrap="square" rtlCol="0">
              <a:spAutoFit/>
              <a:scene3d>
                <a:camera prst="orthographicFront">
                  <a:rot lat="0" lon="0" rev="0"/>
                </a:camera>
                <a:lightRig rig="threePt" dir="t"/>
              </a:scene3d>
              <a:sp3d z="6350"/>
            </a:bodyPr>
            <a:lstStyle/>
            <a:p>
              <a:pPr algn="ctr"/>
              <a:r>
                <a:rPr lang="en-US" sz="2000" dirty="0">
                  <a:solidFill>
                    <a:schemeClr val="tx1">
                      <a:lumMod val="75000"/>
                      <a:lumOff val="25000"/>
                    </a:schemeClr>
                  </a:solidFill>
                  <a:latin typeface="Century Gothic" panose="020B0502020202020204" pitchFamily="34" charset="0"/>
                </a:rPr>
                <a:t>Realkey Identifier</a:t>
              </a:r>
            </a:p>
          </p:txBody>
        </p:sp>
      </p:grpSp>
      <p:sp>
        <p:nvSpPr>
          <p:cNvPr id="92" name="Equals 91">
            <a:extLst>
              <a:ext uri="{FF2B5EF4-FFF2-40B4-BE49-F238E27FC236}">
                <a16:creationId xmlns:a16="http://schemas.microsoft.com/office/drawing/2014/main" id="{C1A57A60-9122-45B9-B3A1-DC30A2F66A32}"/>
              </a:ext>
            </a:extLst>
          </p:cNvPr>
          <p:cNvSpPr/>
          <p:nvPr/>
        </p:nvSpPr>
        <p:spPr>
          <a:xfrm>
            <a:off x="8108195" y="3124391"/>
            <a:ext cx="1554480" cy="1259888"/>
          </a:xfrm>
          <a:prstGeom prst="mathEqual">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Century Gothic" panose="020B0502020202020204" pitchFamily="34" charset="0"/>
            </a:endParaRPr>
          </a:p>
        </p:txBody>
      </p:sp>
      <p:grpSp>
        <p:nvGrpSpPr>
          <p:cNvPr id="93" name="Group 92">
            <a:extLst>
              <a:ext uri="{FF2B5EF4-FFF2-40B4-BE49-F238E27FC236}">
                <a16:creationId xmlns:a16="http://schemas.microsoft.com/office/drawing/2014/main" id="{A5DD4F1D-F704-4F2F-A4C7-AD020ECBA795}"/>
              </a:ext>
            </a:extLst>
          </p:cNvPr>
          <p:cNvGrpSpPr/>
          <p:nvPr/>
        </p:nvGrpSpPr>
        <p:grpSpPr>
          <a:xfrm>
            <a:off x="9465176" y="2599001"/>
            <a:ext cx="2637331" cy="2310669"/>
            <a:chOff x="9465176" y="2599001"/>
            <a:chExt cx="2637331" cy="2310669"/>
          </a:xfrm>
        </p:grpSpPr>
        <p:pic>
          <p:nvPicPr>
            <p:cNvPr id="94" name="Graphic 93" descr="House outline">
              <a:extLst>
                <a:ext uri="{FF2B5EF4-FFF2-40B4-BE49-F238E27FC236}">
                  <a16:creationId xmlns:a16="http://schemas.microsoft.com/office/drawing/2014/main" id="{9F7A1665-A400-444B-9143-3918F8376D9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0055" b="6476"/>
            <a:stretch/>
          </p:blipFill>
          <p:spPr>
            <a:xfrm>
              <a:off x="9823721" y="2599001"/>
              <a:ext cx="1920240" cy="1602783"/>
            </a:xfrm>
            <a:prstGeom prst="rect">
              <a:avLst/>
            </a:prstGeom>
          </p:spPr>
        </p:pic>
        <p:sp>
          <p:nvSpPr>
            <p:cNvPr id="95" name="TextBox 94">
              <a:extLst>
                <a:ext uri="{FF2B5EF4-FFF2-40B4-BE49-F238E27FC236}">
                  <a16:creationId xmlns:a16="http://schemas.microsoft.com/office/drawing/2014/main" id="{D473D24A-5DBE-4527-B1CA-DEB758F1D956}"/>
                </a:ext>
              </a:extLst>
            </p:cNvPr>
            <p:cNvSpPr txBox="1"/>
            <p:nvPr/>
          </p:nvSpPr>
          <p:spPr>
            <a:xfrm>
              <a:off x="9465176" y="4201784"/>
              <a:ext cx="2637331" cy="707886"/>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Probable Heirs’ Property</a:t>
              </a:r>
            </a:p>
          </p:txBody>
        </p:sp>
      </p:grpSp>
      <p:sp>
        <p:nvSpPr>
          <p:cNvPr id="96" name="Rectangle: Rounded Corners 95">
            <a:extLst>
              <a:ext uri="{FF2B5EF4-FFF2-40B4-BE49-F238E27FC236}">
                <a16:creationId xmlns:a16="http://schemas.microsoft.com/office/drawing/2014/main" id="{5FA31F3E-BF11-42F0-ABB5-3B33013B1321}"/>
              </a:ext>
            </a:extLst>
          </p:cNvPr>
          <p:cNvSpPr/>
          <p:nvPr/>
        </p:nvSpPr>
        <p:spPr>
          <a:xfrm>
            <a:off x="3228606" y="1072679"/>
            <a:ext cx="640080" cy="914400"/>
          </a:xfrm>
          <a:prstGeom prst="roundRect">
            <a:avLst/>
          </a:prstGeom>
          <a:solidFill>
            <a:srgbClr val="BA3A50"/>
          </a:solidFill>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000" dirty="0">
                <a:latin typeface="Century Gothic" panose="020B0502020202020204" pitchFamily="34" charset="0"/>
                <a:cs typeface="Calibri"/>
              </a:rPr>
              <a:t>2</a:t>
            </a:r>
          </a:p>
        </p:txBody>
      </p:sp>
      <p:sp>
        <p:nvSpPr>
          <p:cNvPr id="97" name="Rectangle: Rounded Corners 96">
            <a:extLst>
              <a:ext uri="{FF2B5EF4-FFF2-40B4-BE49-F238E27FC236}">
                <a16:creationId xmlns:a16="http://schemas.microsoft.com/office/drawing/2014/main" id="{00781781-9263-48E8-84FB-301F43CC8240}"/>
              </a:ext>
            </a:extLst>
          </p:cNvPr>
          <p:cNvSpPr/>
          <p:nvPr/>
        </p:nvSpPr>
        <p:spPr>
          <a:xfrm>
            <a:off x="3229007" y="2140940"/>
            <a:ext cx="640080" cy="914400"/>
          </a:xfrm>
          <a:prstGeom prst="roundRect">
            <a:avLst/>
          </a:prstGeom>
          <a:solidFill>
            <a:srgbClr val="BA3A50"/>
          </a:solidFill>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000" dirty="0">
                <a:latin typeface="Century Gothic" panose="020B0502020202020204" pitchFamily="34" charset="0"/>
                <a:cs typeface="Calibri"/>
              </a:rPr>
              <a:t>10</a:t>
            </a:r>
          </a:p>
        </p:txBody>
      </p:sp>
      <p:sp>
        <p:nvSpPr>
          <p:cNvPr id="98" name="Rectangle: Rounded Corners 97">
            <a:extLst>
              <a:ext uri="{FF2B5EF4-FFF2-40B4-BE49-F238E27FC236}">
                <a16:creationId xmlns:a16="http://schemas.microsoft.com/office/drawing/2014/main" id="{CE499E14-EF8F-41FB-A5E8-3EEF3496F934}"/>
              </a:ext>
            </a:extLst>
          </p:cNvPr>
          <p:cNvSpPr/>
          <p:nvPr/>
        </p:nvSpPr>
        <p:spPr>
          <a:xfrm>
            <a:off x="3229007" y="3209201"/>
            <a:ext cx="640080" cy="914400"/>
          </a:xfrm>
          <a:prstGeom prst="roundRect">
            <a:avLst/>
          </a:prstGeom>
          <a:solidFill>
            <a:srgbClr val="BA3A50"/>
          </a:solidFill>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000" dirty="0">
                <a:latin typeface="Century Gothic" panose="020B0502020202020204" pitchFamily="34" charset="0"/>
                <a:cs typeface="Calibri"/>
              </a:rPr>
              <a:t>-1</a:t>
            </a:r>
          </a:p>
        </p:txBody>
      </p:sp>
      <p:sp>
        <p:nvSpPr>
          <p:cNvPr id="99" name="Rectangle: Rounded Corners 98">
            <a:extLst>
              <a:ext uri="{FF2B5EF4-FFF2-40B4-BE49-F238E27FC236}">
                <a16:creationId xmlns:a16="http://schemas.microsoft.com/office/drawing/2014/main" id="{C0FC0BED-DC11-4A7A-A4F0-30774E44120E}"/>
              </a:ext>
            </a:extLst>
          </p:cNvPr>
          <p:cNvSpPr/>
          <p:nvPr/>
        </p:nvSpPr>
        <p:spPr>
          <a:xfrm>
            <a:off x="3228606" y="5345722"/>
            <a:ext cx="640080" cy="914400"/>
          </a:xfrm>
          <a:prstGeom prst="roundRect">
            <a:avLst/>
          </a:prstGeom>
          <a:solidFill>
            <a:srgbClr val="BA3A50"/>
          </a:solidFill>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000" dirty="0">
                <a:latin typeface="Century Gothic" panose="020B0502020202020204" pitchFamily="34" charset="0"/>
                <a:cs typeface="Calibri"/>
              </a:rPr>
              <a:t>-1</a:t>
            </a:r>
          </a:p>
        </p:txBody>
      </p:sp>
      <p:sp>
        <p:nvSpPr>
          <p:cNvPr id="100" name="Rectangle: Rounded Corners 99">
            <a:extLst>
              <a:ext uri="{FF2B5EF4-FFF2-40B4-BE49-F238E27FC236}">
                <a16:creationId xmlns:a16="http://schemas.microsoft.com/office/drawing/2014/main" id="{7A127F2A-D5EB-47B0-8CAA-BBE7218FF5F9}"/>
              </a:ext>
            </a:extLst>
          </p:cNvPr>
          <p:cNvSpPr/>
          <p:nvPr/>
        </p:nvSpPr>
        <p:spPr>
          <a:xfrm>
            <a:off x="3229007" y="4277462"/>
            <a:ext cx="640080" cy="914400"/>
          </a:xfrm>
          <a:prstGeom prst="roundRect">
            <a:avLst/>
          </a:prstGeom>
          <a:solidFill>
            <a:srgbClr val="BA3A50"/>
          </a:solidFill>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000" dirty="0">
                <a:latin typeface="Century Gothic" panose="020B0502020202020204" pitchFamily="34" charset="0"/>
                <a:cs typeface="Calibri"/>
              </a:rPr>
              <a:t>1</a:t>
            </a:r>
          </a:p>
        </p:txBody>
      </p:sp>
    </p:spTree>
    <p:extLst>
      <p:ext uri="{BB962C8B-B14F-4D97-AF65-F5344CB8AC3E}">
        <p14:creationId xmlns:p14="http://schemas.microsoft.com/office/powerpoint/2010/main" val="1406761183"/>
      </p:ext>
    </p:extLst>
  </p:cSld>
  <p:clrMapOvr>
    <a:masterClrMapping/>
  </p:clrMapOvr>
</p:sld>
</file>

<file path=ppt/theme/theme1.xml><?xml version="1.0" encoding="utf-8"?>
<a:theme xmlns:a="http://schemas.openxmlformats.org/drawingml/2006/main" name="Favorites">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VELO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VELOP" id="{952CDD7B-0F60-43A8-97C5-41F6C0EEA1F8}" vid="{704AAA9B-6588-47A8-BBAD-F1C947F6B3A0}"/>
    </a:ext>
  </a:extLst>
</a:theme>
</file>

<file path=ppt/theme/theme3.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VELO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VELOP" id="{952CDD7B-0F60-43A8-97C5-41F6C0EEA1F8}" vid="{704AAA9B-6588-47A8-BBAD-F1C947F6B3A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a041d2c-28c4-4898-9d7f-fdf3d423cb64">
      <UserInfo>
        <DisplayName>Thomas Germann</DisplayName>
        <AccountId>35</AccountId>
        <AccountType/>
      </UserInfo>
    </SharedWithUsers>
    <MediaLengthInSeconds xmlns="8fe16c19-f07e-451f-b6f8-9bd333cc244d" xsi:nil="true"/>
    <lcf76f155ced4ddcb4097134ff3c332f xmlns="8fe16c19-f07e-451f-b6f8-9bd333cc244d">
      <Terms xmlns="http://schemas.microsoft.com/office/infopath/2007/PartnerControls"/>
    </lcf76f155ced4ddcb4097134ff3c332f>
    <TaxCatchAll xmlns="7a041d2c-28c4-4898-9d7f-fdf3d423cb6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FA751A028CA54C8F665F2DB795C269" ma:contentTypeVersion="12" ma:contentTypeDescription="Create a new document." ma:contentTypeScope="" ma:versionID="3b54e73c1ab08c21b53c1fef13e9c4e1">
  <xsd:schema xmlns:xsd="http://www.w3.org/2001/XMLSchema" xmlns:xs="http://www.w3.org/2001/XMLSchema" xmlns:p="http://schemas.microsoft.com/office/2006/metadata/properties" xmlns:ns2="8fe16c19-f07e-451f-b6f8-9bd333cc244d" xmlns:ns3="7a041d2c-28c4-4898-9d7f-fdf3d423cb64" targetNamespace="http://schemas.microsoft.com/office/2006/metadata/properties" ma:root="true" ma:fieldsID="3f144c8d0c9bede748901825dd87ff35" ns2:_="" ns3:_="">
    <xsd:import namespace="8fe16c19-f07e-451f-b6f8-9bd333cc244d"/>
    <xsd:import namespace="7a041d2c-28c4-4898-9d7f-fdf3d423cb6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16c19-f07e-451f-b6f8-9bd333cc24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041d2c-28c4-4898-9d7f-fdf3d423cb6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f3f9cca-4852-48a1-af55-e79e20ea202a}" ma:internalName="TaxCatchAll" ma:showField="CatchAllData" ma:web="7a041d2c-28c4-4898-9d7f-fdf3d423cb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EFF532-5ECE-4A5A-8664-1F8E6A73C01D}">
  <ds:schemaRefs>
    <ds:schemaRef ds:uri="http://schemas.microsoft.com/sharepoint/v3/contenttype/forms"/>
  </ds:schemaRefs>
</ds:datastoreItem>
</file>

<file path=customXml/itemProps2.xml><?xml version="1.0" encoding="utf-8"?>
<ds:datastoreItem xmlns:ds="http://schemas.openxmlformats.org/officeDocument/2006/customXml" ds:itemID="{F84B51FA-50C8-4089-B09A-EC3E71E2ADB4}">
  <ds:schemaRefs>
    <ds:schemaRef ds:uri="8fe16c19-f07e-451f-b6f8-9bd333cc244d"/>
    <ds:schemaRef ds:uri="http://purl.org/dc/dcmitype/"/>
    <ds:schemaRef ds:uri="http://purl.org/dc/terms/"/>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7a041d2c-28c4-4898-9d7f-fdf3d423cb64"/>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0991F3A1-FB65-426C-83B9-DDAFA5BC6333}">
  <ds:schemaRefs>
    <ds:schemaRef ds:uri="7a041d2c-28c4-4898-9d7f-fdf3d423cb64"/>
    <ds:schemaRef ds:uri="8fe16c19-f07e-451f-b6f8-9bd333cc24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1023</TotalTime>
  <Words>3207</Words>
  <Application>Microsoft Office PowerPoint</Application>
  <PresentationFormat>Widescreen</PresentationFormat>
  <Paragraphs>414</Paragraphs>
  <Slides>17</Slides>
  <Notes>17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17</vt:i4>
      </vt:variant>
    </vt:vector>
  </HeadingPairs>
  <TitlesOfParts>
    <vt:vector size="29" baseType="lpstr">
      <vt:lpstr>Arial</vt:lpstr>
      <vt:lpstr>Calibri</vt:lpstr>
      <vt:lpstr>Century Gothic</vt:lpstr>
      <vt:lpstr>Garamond</vt:lpstr>
      <vt:lpstr>Inter</vt:lpstr>
      <vt:lpstr>Segoe UI</vt:lpstr>
      <vt:lpstr>Webdings</vt:lpstr>
      <vt:lpstr>Wingdings</vt:lpstr>
      <vt:lpstr>Favorites</vt:lpstr>
      <vt:lpstr>DEVELOP</vt:lpstr>
      <vt:lpstr>Favorites</vt:lpstr>
      <vt:lpstr>DEVELOP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Allsbrook, Karen N. (LARC-E3)</cp:lastModifiedBy>
  <cp:revision>43</cp:revision>
  <dcterms:created xsi:type="dcterms:W3CDTF">2019-11-12T17:46:59Z</dcterms:created>
  <dcterms:modified xsi:type="dcterms:W3CDTF">2023-03-22T20:01:25Z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0x01010007FA751A028CA54C8F665F2DB795C269</vt:lpwstr>
  </property>
  <property fmtid="{D5CDD505-2E9C-101B-9397-08002B2CF9AE}" pid="3" name="Order">
    <vt:r8>197600</vt:r8>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Annotated?">
    <vt:lpwstr>false</vt:lpwstr>
  </property>
  <property fmtid="{D5CDD505-2E9C-101B-9397-08002B2CF9AE}" pid="12" name="_SharedFileIndex">
    <vt:lpwstr/>
  </property>
  <property fmtid="{D5CDD505-2E9C-101B-9397-08002B2CF9AE}" pid="13" name="_SourceUrl">
    <vt:lpwstr/>
  </property>
</Properties>
</file>