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77" r:id="rId6"/>
    <p:sldMasterId id="2147483682" r:id="rId7"/>
    <p:sldMasterId id="2147483698" r:id="rId8"/>
    <p:sldMasterId id="2147483718" r:id="rId9"/>
  </p:sldMasterIdLst>
  <p:notesMasterIdLst>
    <p:notesMasterId r:id="rId17"/>
  </p:notesMasterIdLst>
  <p:sldIdLst>
    <p:sldId id="37985" r:id="rId10"/>
    <p:sldId id="37994" r:id="rId11"/>
    <p:sldId id="37995" r:id="rId12"/>
    <p:sldId id="37996" r:id="rId13"/>
    <p:sldId id="37997" r:id="rId14"/>
    <p:sldId id="37998" r:id="rId15"/>
    <p:sldId id="37999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60A24F-1B36-9913-2F21-15474AD3D4F2}" name="Balch, Katrine M. (MSFC-ST40)[Consolidated Program Support Services]" initials="BKM(SPSS" userId="S::kbalch@ndc.nasa.gov::4e582c43-bc48-40fe-9d73-06165d93b6e3" providerId="AD"/>
  <p188:author id="{8E4C027D-AF31-B125-F25A-32541604409C}" name="Adams Fogle, Beth (MSFC-ST40)" initials="A(" userId="S::madamsfo@ndc.nasa.gov::0d072555-9c03-4055-9be6-11cf93fb389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6807" autoAdjust="0"/>
  </p:normalViewPr>
  <p:slideViewPr>
    <p:cSldViewPr snapToGrid="0">
      <p:cViewPr varScale="1">
        <p:scale>
          <a:sx n="126" d="100"/>
          <a:sy n="126" d="100"/>
        </p:scale>
        <p:origin x="54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982B6C9-1BD9-4DAB-8F44-891403A7D0B2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1593C00-0FD2-4774-A35E-FB4748906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718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593C00-0FD2-4774-A35E-FB47489066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235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074C3-EF2C-47E6-8BEA-BB5BBFCB10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08C2D-F7B7-4960-9569-D82AF2E27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1B2A2-2EE4-4B4D-B87B-76E527ED1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A75D-8933-436C-9FCA-690144E42E8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81167-1254-4625-AD24-563200FFB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3B2D1-AF54-4E17-BF24-33CA311B9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1A50-029C-4AA2-8DF8-731E84512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5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3CA3D-E3AD-42A6-AD53-BC5DF464F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AE676-F342-43B6-B50D-2A7F360C5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8D654-B905-4DBC-9439-AA697A12E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A75D-8933-436C-9FCA-690144E42E8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FBD3F-5A3B-44EB-B561-88998CF0A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136AE-423E-49FB-B25A-BDF5AB913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1A50-029C-4AA2-8DF8-731E84512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24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1F6B5-EB14-4D20-887F-4BD1CDBC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00436-E14C-4843-972A-457953971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A3A2D-BE13-4FE3-AC20-36B682BAE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A75D-8933-436C-9FCA-690144E42E8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FEF48-9A10-44B3-BADB-CEF2ACBD6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09A4A-8B2B-403A-B1AF-A5E87348F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1A50-029C-4AA2-8DF8-731E84512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8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6AB93-1A9B-462A-8F6A-DC5F7EAE2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92133-9C30-4EC6-B732-93B39DCF1C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8D4C0-8FA3-46F7-9679-5085FCCCF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54F0BF-CC47-45AA-BA52-809B5FCA9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A75D-8933-436C-9FCA-690144E42E8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83184-BC53-4D07-BB72-1BFD78F43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BB446-A8B6-4B21-A1DA-90D9AD992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1A50-029C-4AA2-8DF8-731E84512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6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54D64-E66E-4E46-B4EF-8FA9915FD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33FB1-64B7-4695-8812-9C408D2E4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AAA981-65A2-4839-ACAA-DA2BBDDAA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508CB7-A2A5-4796-8506-BD6D315334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778723-4902-452B-8408-38AA44B7D4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880307-6C1F-4B0B-B0AB-0C13AA095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A75D-8933-436C-9FCA-690144E42E8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6FB452-4069-4BBB-9C1D-61C975960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E6BC50-58DA-417D-83C6-DA04B4F3F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1A50-029C-4AA2-8DF8-731E84512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6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BC4F2-7E43-44DB-804E-8E4E27E4B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6B051E-D95A-47B7-82B1-5C233B87F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A75D-8933-436C-9FCA-690144E42E8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3E2DD6-87EF-43C5-85C3-DB5760638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D28CD3-9E31-4393-8435-55472E03B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1A50-029C-4AA2-8DF8-731E84512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6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87655C-DA05-4282-AA25-9330E3194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A75D-8933-436C-9FCA-690144E42E8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55C624-C066-4DDF-A6D9-D7A1E3AA0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A2CC9-2FCA-428C-A753-F88EB3550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1A50-029C-4AA2-8DF8-731E84512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6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5077C-9702-424D-A192-48F07336B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C64C0-9F15-49E5-AA28-BE48A090B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7571D-2B4B-4328-9445-E55409274B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FB3FE-54B9-4B0A-9079-E0A68D378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A75D-8933-436C-9FCA-690144E42E8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EC1E09-EF38-4610-BBF5-F91411F26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0ADB0B-1604-494E-8540-45F95E151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1A50-029C-4AA2-8DF8-731E84512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91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83694-62A3-4829-BD58-9A0F2A418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C775E4-F3FB-4BF7-9443-011C82C0BE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EE4BF-2BCA-4C62-ACAC-D50D55E43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E27F43-6958-4379-B7F2-481DC8A94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A75D-8933-436C-9FCA-690144E42E8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AC5AC-A7BD-4382-97E8-23A14B271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A9807-B347-4DB0-8259-E322A1C1E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1A50-029C-4AA2-8DF8-731E84512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02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18926-9E86-4B70-8700-9CD0A1ADE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D9377A-0936-4956-B6D1-4AE1BE133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A7355-C32A-4465-B2A3-3195C09D0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A75D-8933-436C-9FCA-690144E42E8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8185D-0F7D-4A64-B231-966300060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1248A-0950-4F1F-BA30-B80F8D334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1A50-029C-4AA2-8DF8-731E84512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11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751373-D301-4BF3-8019-9F436177A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C0A7DB-4398-4CBB-9FF0-E226DDCE5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B4901-71BC-461A-AF62-9F2A893DC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A75D-8933-436C-9FCA-690144E42E8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F123E-F894-43C9-A66A-9F9CB8E80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C2EEA-851A-4570-9F4B-45AEE4A2F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1A50-029C-4AA2-8DF8-731E84512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50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194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599" y="0"/>
            <a:ext cx="11296199" cy="657274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600" y="790575"/>
            <a:ext cx="11296200" cy="570230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2800" y="6492878"/>
            <a:ext cx="477000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992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89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endParaRPr lang="en-US" sz="3200">
              <a:solidFill>
                <a:srgbClr val="FFFFFF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219200" y="1"/>
            <a:ext cx="9855200" cy="105438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684000" y="6719888"/>
            <a:ext cx="508000" cy="138112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Calibri"/>
                <a:cs typeface="Calibri"/>
              </a:defRPr>
            </a:lvl1pPr>
          </a:lstStyle>
          <a:p>
            <a:fld id="{3ED6B80B-EAF1-F24D-98FD-CDF0233AB6E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dt" sz="half" idx="11"/>
          </p:nvPr>
        </p:nvSpPr>
        <p:spPr>
          <a:xfrm>
            <a:off x="0" y="6719888"/>
            <a:ext cx="1930400" cy="138112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pPr>
              <a:defRPr/>
            </a:pPr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ftr" sz="quarter" idx="12"/>
          </p:nvPr>
        </p:nvSpPr>
        <p:spPr>
          <a:xfrm>
            <a:off x="3111500" y="6719888"/>
            <a:ext cx="5985933" cy="138112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endParaRPr lang="en-US" sz="320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5365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AF769104-B251-2F45-8068-2262482AC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31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600" y="0"/>
            <a:ext cx="10515600" cy="657274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800" y="118482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2800" y="6492878"/>
            <a:ext cx="4770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AF769104-B251-2F45-8068-2262482AC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87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17EEB1-74E2-4AAC-8095-2A1167DB4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AD9647-4482-4B84-B05B-28A4C934D6A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22690892"/>
              </p:ext>
            </p:extLst>
          </p:nvPr>
        </p:nvGraphicFramePr>
        <p:xfrm>
          <a:off x="114959" y="1306648"/>
          <a:ext cx="11931774" cy="5065410"/>
        </p:xfrm>
        <a:graphic>
          <a:graphicData uri="http://schemas.openxmlformats.org/drawingml/2006/table">
            <a:tbl>
              <a:tblPr firstRow="1" bandRow="1"/>
              <a:tblGrid>
                <a:gridCol w="9506995">
                  <a:extLst>
                    <a:ext uri="{9D8B030D-6E8A-4147-A177-3AD203B41FA5}">
                      <a16:colId xmlns:a16="http://schemas.microsoft.com/office/drawing/2014/main" val="4233399789"/>
                    </a:ext>
                  </a:extLst>
                </a:gridCol>
                <a:gridCol w="2424779">
                  <a:extLst>
                    <a:ext uri="{9D8B030D-6E8A-4147-A177-3AD203B41FA5}">
                      <a16:colId xmlns:a16="http://schemas.microsoft.com/office/drawing/2014/main" val="2971404785"/>
                    </a:ext>
                  </a:extLst>
                </a:gridCol>
              </a:tblGrid>
              <a:tr h="1245207">
                <a:tc>
                  <a:txBody>
                    <a:bodyPr/>
                    <a:lstStyle>
                      <a:lvl1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203721" lvl="1" indent="-203721" algn="l" defTabSz="457200">
                        <a:spcBef>
                          <a:spcPts val="600"/>
                        </a:spcBef>
                        <a:spcAft>
                          <a:spcPts val="300"/>
                        </a:spcAft>
                        <a:tabLst>
                          <a:tab pos="2573338" algn="l"/>
                          <a:tab pos="3486150" algn="l"/>
                        </a:tabLst>
                        <a:defRPr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Objectives:</a:t>
                      </a:r>
                    </a:p>
                    <a:p>
                      <a:pPr marL="169863" marR="0" lvl="1" indent="-112713" algn="l" defTabSz="457200" rtl="0" eaLnBrk="0" fontAlgn="auto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charset="-128"/>
                          <a:cs typeface="Calibri"/>
                        </a:rPr>
                        <a:t>Demonstrate.</a:t>
                      </a: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>
                      <a:lvl1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algn="r">
                        <a:defRPr sz="800" b="1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458871"/>
                  </a:ext>
                </a:extLst>
              </a:tr>
              <a:tr h="1146412">
                <a:tc>
                  <a:txBody>
                    <a:bodyPr/>
                    <a:lstStyle>
                      <a:lvl1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203721" marR="0" lvl="1" indent="-203721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573338" algn="l"/>
                          <a:tab pos="3486150" algn="l"/>
                        </a:tabLst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cs typeface="Calibri"/>
                        </a:rPr>
                        <a:t>Accomplishments over FY21</a:t>
                      </a: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cs typeface="Calibri"/>
                        </a:rPr>
                        <a:t>: </a:t>
                      </a:r>
                    </a:p>
                    <a:p>
                      <a:pPr marL="169863" marR="0" lvl="1" indent="-112713" algn="l" defTabSz="457200" rtl="0" eaLnBrk="0" fontAlgn="auto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charset="-128"/>
                          <a:cs typeface="Calibri"/>
                          <a:sym typeface="Gill Sans" pitchFamily="-84" charset="0"/>
                        </a:rPr>
                        <a:t>LCRD</a:t>
                      </a:r>
                      <a:endParaRPr kumimoji="0" lang="en-US" sz="1400" b="0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ＭＳ Ｐゴシック" charset="-128"/>
                        <a:cs typeface="Calibri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65919521"/>
                  </a:ext>
                </a:extLst>
              </a:tr>
              <a:tr h="1709094">
                <a:tc>
                  <a:txBody>
                    <a:bodyPr/>
                    <a:lstStyle>
                      <a:lvl1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cs typeface="Calibri"/>
                        </a:rPr>
                        <a:t>Team:  </a:t>
                      </a:r>
                    </a:p>
                    <a:p>
                      <a:pPr marL="169863" marR="0" lvl="1" indent="-112713" algn="l" defTabSz="457200" rtl="0" eaLnBrk="0" fontAlgn="auto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charset="-128"/>
                          <a:cs typeface="Calibri"/>
                          <a:sym typeface="Arial"/>
                        </a:rPr>
                        <a:t>Goddard Space Flight Center  (GSFC) (Lead) - Build, test and integrate LCRD payload components</a:t>
                      </a: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29626986"/>
                  </a:ext>
                </a:extLst>
              </a:tr>
              <a:tr h="964697">
                <a:tc gridSpan="2">
                  <a:txBody>
                    <a:bodyPr/>
                    <a:lstStyle>
                      <a:lvl1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algn="r">
                        <a:defRPr sz="800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cs typeface="Calibri"/>
                        </a:rPr>
                        <a:t>Schedule: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cs typeface="Calibri"/>
                      </a:endParaRPr>
                    </a:p>
                    <a:p>
                      <a:endParaRPr lang="en-US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70247472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EA739277-F061-4C1E-ABD5-533F72F74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476"/>
            <a:ext cx="8077848" cy="511330"/>
          </a:xfrm>
        </p:spPr>
        <p:txBody>
          <a:bodyPr/>
          <a:lstStyle/>
          <a:p>
            <a:pPr algn="l" defTabSz="457200"/>
            <a:r>
              <a:rPr lang="en-US" sz="2400" b="1">
                <a:solidFill>
                  <a:schemeClr val="bg1"/>
                </a:solidFill>
              </a:rPr>
              <a:t>Laser Communications Relay Demonstration (LCRD)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9D266E1-E2CA-410F-BFE0-2D50086EB3B3}"/>
              </a:ext>
            </a:extLst>
          </p:cNvPr>
          <p:cNvSpPr txBox="1">
            <a:spLocks/>
          </p:cNvSpPr>
          <p:nvPr userDrawn="1"/>
        </p:nvSpPr>
        <p:spPr>
          <a:xfrm>
            <a:off x="9360377" y="6469207"/>
            <a:ext cx="2743200" cy="365125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A4AAA-55DE-CB41-B6F4-F6A9A14DDB9E}" type="slidenum">
              <a:rPr lang="en-US" sz="1200" smtClean="0">
                <a:solidFill>
                  <a:schemeClr val="bg1"/>
                </a:solidFill>
                <a:latin typeface="Calibri" panose="020F0502020204030204" pitchFamily="34" charset="0"/>
                <a:ea typeface="Helvetica"/>
                <a:cs typeface="Arial"/>
              </a:rPr>
              <a:pPr>
                <a:defRPr/>
              </a:pPr>
              <a:t>‹#›</a:t>
            </a:fld>
            <a:endParaRPr lang="en-US" sz="1200">
              <a:solidFill>
                <a:schemeClr val="bg1"/>
              </a:solidFill>
              <a:latin typeface="Calibri" panose="020F0502020204030204" pitchFamily="34" charset="0"/>
              <a:ea typeface="Helvetica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23D131-31B0-42AF-80F1-86FF580A0253}"/>
              </a:ext>
            </a:extLst>
          </p:cNvPr>
          <p:cNvSpPr txBox="1"/>
          <p:nvPr userDrawn="1"/>
        </p:nvSpPr>
        <p:spPr>
          <a:xfrm>
            <a:off x="5723499" y="3625251"/>
            <a:ext cx="184656" cy="646327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8AC07CF-8563-480B-9379-6CA08B8521F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7859814"/>
              </p:ext>
            </p:extLst>
          </p:nvPr>
        </p:nvGraphicFramePr>
        <p:xfrm>
          <a:off x="0" y="674855"/>
          <a:ext cx="12192001" cy="471557"/>
        </p:xfrm>
        <a:graphic>
          <a:graphicData uri="http://schemas.openxmlformats.org/drawingml/2006/table">
            <a:tbl>
              <a:tblPr/>
              <a:tblGrid>
                <a:gridCol w="5717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43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3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15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l" defTabSz="457200" eaLnBrk="0" hangingPunct="0">
                        <a:lnSpc>
                          <a:spcPct val="8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defRPr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 two year flight demo to advance optical communication technology for infusion into</a:t>
                      </a:r>
                      <a:r>
                        <a:rPr lang="en-US" sz="1400" kern="1200">
                          <a:solidFill>
                            <a:schemeClr val="bg1"/>
                          </a:solidFill>
                          <a:latin typeface="Calibri"/>
                          <a:ea typeface="Helvetica"/>
                          <a:cs typeface="Calibri"/>
                          <a:sym typeface="Arial"/>
                        </a:rPr>
                        <a:t> Deep Space and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Near Earth operational systems.</a:t>
                      </a:r>
                    </a:p>
                  </a:txBody>
                  <a:tcPr marT="9494" marB="0" anchor="ctr"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  <a:cs typeface="Calibri"/>
                        </a:rPr>
                        <a:t>7120.5 </a:t>
                      </a:r>
                    </a:p>
                    <a:p>
                      <a:pPr algn="ctr" fontAlgn="ctr"/>
                      <a:r>
                        <a:rPr lang="en-US" sz="1400" b="0" i="0" u="none" strike="noStrike" baseline="0">
                          <a:solidFill>
                            <a:schemeClr val="bg1"/>
                          </a:solidFill>
                          <a:effectLst/>
                          <a:latin typeface="Calibri"/>
                          <a:cs typeface="Calibri"/>
                        </a:rPr>
                        <a:t>Flight Demo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494" marR="9494" marT="9494" marB="0" anchor="ctr"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  <a:cs typeface="Calibri"/>
                        </a:rPr>
                        <a:t>Implementation</a:t>
                      </a:r>
                    </a:p>
                  </a:txBody>
                  <a:tcPr marL="9494" marR="9494" marT="9494" marB="0" anchor="ctr"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  <a:cs typeface="Calibri"/>
                        </a:rPr>
                        <a:t>LCC: $412M</a:t>
                      </a:r>
                    </a:p>
                  </a:txBody>
                  <a:tcPr marL="9494" marR="9494" marT="9494" marB="0" anchor="ctr"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  <a:cs typeface="Calibri"/>
                        </a:rPr>
                        <a:t>TRL:  5 -&gt; </a:t>
                      </a:r>
                      <a:r>
                        <a:rPr lang="en-US" sz="1400" b="0" i="0" u="none" strike="noStrike" baseline="0">
                          <a:solidFill>
                            <a:schemeClr val="bg1"/>
                          </a:solidFill>
                          <a:effectLst/>
                          <a:latin typeface="Calibri"/>
                          <a:cs typeface="Calibri"/>
                        </a:rPr>
                        <a:t>7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494" marR="9494" marT="9494" marB="0" anchor="ctr"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4427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684000" y="6696076"/>
            <a:ext cx="508000" cy="138112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fld id="{C4CA8F6E-FEAE-3B4E-B275-17DDD45724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761473B-E0A9-476A-B4E7-ADF512B00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476"/>
            <a:ext cx="8077848" cy="511330"/>
          </a:xfrm>
        </p:spPr>
        <p:txBody>
          <a:bodyPr/>
          <a:lstStyle/>
          <a:p>
            <a:pPr algn="l" defTabSz="457200"/>
            <a:r>
              <a:rPr lang="en-US" sz="2400" b="1">
                <a:solidFill>
                  <a:schemeClr val="bg1"/>
                </a:solidFill>
              </a:rPr>
              <a:t>Laser Communications Relay Demonstration (LCRD)</a:t>
            </a: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26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9812" y="0"/>
            <a:ext cx="9192381" cy="78619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439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111500" y="6719888"/>
            <a:ext cx="5985933" cy="138112"/>
          </a:xfrm>
          <a:prstGeom prst="rect">
            <a:avLst/>
          </a:prstGeom>
        </p:spPr>
        <p:txBody>
          <a:bodyPr tIns="0" bIns="0"/>
          <a:lstStyle>
            <a:lvl1pPr algn="ctr">
              <a:defRPr sz="800">
                <a:latin typeface="Arial"/>
                <a:cs typeface="Arial"/>
              </a:defRPr>
            </a:lvl1pPr>
          </a:lstStyle>
          <a:p>
            <a:endParaRPr lang="en-US" kern="0">
              <a:ea typeface="Helvetica"/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684000" y="6719888"/>
            <a:ext cx="508000" cy="138112"/>
          </a:xfrm>
          <a:prstGeom prst="rect">
            <a:avLst/>
          </a:prstGeom>
        </p:spPr>
        <p:txBody>
          <a:bodyPr tIns="0" bIns="0"/>
          <a:lstStyle>
            <a:lvl1pPr algn="r">
              <a:defRPr sz="800">
                <a:latin typeface="Arial"/>
                <a:cs typeface="Arial"/>
              </a:defRPr>
            </a:lvl1pPr>
          </a:lstStyle>
          <a:p>
            <a:fld id="{34EEB0F9-D4A3-4C66-B9FD-EABD25E73126}" type="slidenum">
              <a:rPr lang="en-US" kern="0" smtClean="0">
                <a:solidFill>
                  <a:srgbClr val="000000">
                    <a:lumMod val="65000"/>
                    <a:lumOff val="35000"/>
                  </a:srgbClr>
                </a:solidFill>
                <a:ea typeface="Helvetica"/>
              </a:rPr>
              <a:pPr/>
              <a:t>‹#›</a:t>
            </a:fld>
            <a:endParaRPr lang="en-US" kern="0">
              <a:solidFill>
                <a:srgbClr val="000000">
                  <a:lumMod val="65000"/>
                  <a:lumOff val="35000"/>
                </a:srgbClr>
              </a:solidFill>
              <a:ea typeface="Helvetica"/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719888"/>
            <a:ext cx="1930400" cy="138112"/>
          </a:xfrm>
          <a:prstGeom prst="rect">
            <a:avLst/>
          </a:prstGeom>
        </p:spPr>
        <p:txBody>
          <a:bodyPr tIns="0" bIns="0"/>
          <a:lstStyle>
            <a:lvl1pPr algn="l">
              <a:defRPr sz="800">
                <a:latin typeface="Arial"/>
                <a:cs typeface="Arial"/>
              </a:defRPr>
            </a:lvl1pPr>
          </a:lstStyle>
          <a:p>
            <a:endParaRPr lang="en-US" kern="0">
              <a:solidFill>
                <a:srgbClr val="000000">
                  <a:lumMod val="65000"/>
                  <a:lumOff val="35000"/>
                </a:srgbClr>
              </a:solidFill>
              <a:ea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182394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1078" y="0"/>
            <a:ext cx="8569844" cy="7693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111500" y="6719888"/>
            <a:ext cx="5985933" cy="138112"/>
          </a:xfrm>
          <a:prstGeom prst="rect">
            <a:avLst/>
          </a:prstGeom>
        </p:spPr>
        <p:txBody>
          <a:bodyPr/>
          <a:lstStyle/>
          <a:p>
            <a:pPr defTabSz="914377"/>
            <a:endParaRPr lang="en-US" ker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914377"/>
            <a:fld id="{34EEB0F9-D4A3-4C66-B9FD-EABD25E73126}" type="slidenum">
              <a:rPr lang="en-US" kern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 defTabSz="914377"/>
              <a:t>‹#›</a:t>
            </a:fld>
            <a:endParaRPr lang="en-US" ker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0" y="6719888"/>
            <a:ext cx="1930400" cy="138112"/>
          </a:xfrm>
          <a:prstGeom prst="rect">
            <a:avLst/>
          </a:prstGeom>
        </p:spPr>
        <p:txBody>
          <a:bodyPr/>
          <a:lstStyle/>
          <a:p>
            <a:pPr defTabSz="914377"/>
            <a:endParaRPr lang="en-US" ker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 userDrawn="1"/>
        </p:nvGraphicFramePr>
        <p:xfrm>
          <a:off x="176980" y="1396996"/>
          <a:ext cx="11877369" cy="32708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9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9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9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35434"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Arial Narrow" panose="020B060602020203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17475" indent="-117475" algn="l">
                        <a:buFont typeface="Arial" panose="020B0604020202020204" pitchFamily="34" charset="0"/>
                        <a:buChar char="•"/>
                      </a:pPr>
                      <a:endParaRPr lang="en-US" sz="1200">
                        <a:latin typeface="Arial Narrow" panose="020B060602020203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17475" indent="-117475" algn="l">
                        <a:buFont typeface="Arial" panose="020B0604020202020204" pitchFamily="34" charset="0"/>
                        <a:buChar char="•"/>
                      </a:pPr>
                      <a:endParaRPr lang="en-US" sz="1200">
                        <a:latin typeface="Arial Narrow" panose="020B0606020202030204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5434"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Arial Narrow" panose="020B060602020203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17475" indent="-117475" algn="l">
                        <a:buFont typeface="Arial" panose="020B0604020202020204" pitchFamily="34" charset="0"/>
                        <a:buChar char="•"/>
                      </a:pPr>
                      <a:endParaRPr lang="en-US" sz="1200">
                        <a:latin typeface="Arial Narrow" panose="020B0606020202030204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17475" indent="-117475" algn="l">
                        <a:buFont typeface="Arial" panose="020B0604020202020204" pitchFamily="34" charset="0"/>
                        <a:buChar char="•"/>
                      </a:pPr>
                      <a:endParaRPr lang="en-US" sz="1200">
                        <a:latin typeface="Arial Narrow" panose="020B0606020202030204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718438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8558" y="1"/>
            <a:ext cx="8569841" cy="747713"/>
          </a:xfrm>
        </p:spPr>
        <p:txBody>
          <a:bodyPr/>
          <a:lstStyle>
            <a:lvl1pPr>
              <a:defRPr>
                <a:solidFill>
                  <a:srgbClr val="183D7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165" y="1021976"/>
            <a:ext cx="11283576" cy="53026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684000" y="6719888"/>
            <a:ext cx="508000" cy="138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A8F6E-FEAE-3B4E-B275-17DDD45724F1}" type="slidenum">
              <a:rPr lang="en-US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11"/>
          </p:nvPr>
        </p:nvSpPr>
        <p:spPr>
          <a:xfrm>
            <a:off x="0" y="6719888"/>
            <a:ext cx="1930400" cy="1381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2"/>
          </p:nvPr>
        </p:nvSpPr>
        <p:spPr>
          <a:xfrm>
            <a:off x="3111500" y="6719888"/>
            <a:ext cx="5985933" cy="1381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42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09600" y="1295400"/>
            <a:ext cx="109728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1910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684000" y="6719888"/>
            <a:ext cx="508000" cy="138112"/>
          </a:xfrm>
          <a:prstGeom prst="rect">
            <a:avLst/>
          </a:prstGeom>
        </p:spPr>
        <p:txBody>
          <a:bodyPr tIns="0" bIns="0" anchor="ctr" anchorCtr="0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ゴシック" pitchFamily="-106" charset="-128"/>
                <a:cs typeface="ＭＳ Ｐゴシック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52AB38-EE6F-D14D-B3E4-0679C7FBFBC1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  <a:sym typeface="Gill Sans" pitchFamily="-8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  <a:sym typeface="Gill Sans" pitchFamily="-84" charset="0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0" y="6719888"/>
            <a:ext cx="1930400" cy="138112"/>
          </a:xfrm>
          <a:prstGeom prst="rect">
            <a:avLst/>
          </a:prstGeom>
        </p:spPr>
        <p:txBody>
          <a:bodyPr tIns="0" bIns="0" anchor="ctr" anchorCtr="0"/>
          <a:lstStyle>
            <a:lvl1pPr algn="l"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ゴシック" pitchFamily="-106" charset="-128"/>
                <a:cs typeface="ＭＳ Ｐゴシック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65000"/>
                  <a:lumOff val="35000"/>
                </a:srgbClr>
              </a:solidFill>
              <a:sym typeface="Gill Sans" pitchFamily="-84" charset="0"/>
            </a:endParaRP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3"/>
          </p:nvPr>
        </p:nvSpPr>
        <p:spPr>
          <a:xfrm>
            <a:off x="3111500" y="6719888"/>
            <a:ext cx="5985933" cy="138112"/>
          </a:xfrm>
          <a:prstGeom prst="rect">
            <a:avLst/>
          </a:prstGeom>
        </p:spPr>
        <p:txBody>
          <a:bodyPr tIns="0" bIns="0" anchor="ctr" anchorCtr="0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ゴシック" pitchFamily="-106" charset="-128"/>
                <a:cs typeface="ＭＳ Ｐゴシック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65000"/>
                  <a:lumOff val="35000"/>
                </a:srgbClr>
              </a:solidFill>
              <a:sym typeface="Gill Sans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336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NASA Confidential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4070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600" y="216817"/>
            <a:ext cx="10515600" cy="657274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800" y="1184824"/>
            <a:ext cx="10515600" cy="50552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99508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600" y="219456"/>
            <a:ext cx="10515600" cy="657274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4770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AF769104-B251-2F45-8068-2262482AC1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979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NASA Confidential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4691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NASA Confidential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6240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B_Heade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33088"/>
            <a:ext cx="10546081" cy="581597"/>
          </a:xfrm>
          <a:prstGeom prst="rect">
            <a:avLst/>
          </a:prstGeom>
        </p:spPr>
        <p:txBody>
          <a:bodyPr/>
          <a:lstStyle>
            <a:lvl1pPr>
              <a:defRPr sz="2400" b="1" i="1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614874"/>
            <a:ext cx="10546080" cy="522851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1" baseline="0">
                <a:solidFill>
                  <a:srgbClr val="8C8D8E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2" y="6149818"/>
            <a:ext cx="11301412" cy="4524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 Italic, 16 point </a:t>
            </a:r>
          </a:p>
        </p:txBody>
      </p:sp>
    </p:spTree>
    <p:extLst>
      <p:ext uri="{BB962C8B-B14F-4D97-AF65-F5344CB8AC3E}">
        <p14:creationId xmlns:p14="http://schemas.microsoft.com/office/powerpoint/2010/main" val="3859597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500275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Font typeface="Courier New" panose="02070309020205020404" pitchFamily="49" charset="0"/>
              <a:buChar char="o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70740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Courier New" panose="02070309020205020404" pitchFamily="49" charset="0"/>
              <a:buChar char="o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089177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Courier New" panose="02070309020205020404" pitchFamily="49" charset="0"/>
              <a:buChar char="o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48446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Courier New" panose="02070309020205020404" pitchFamily="49" charset="0"/>
              <a:buChar char="o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62278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443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8873" y="48126"/>
            <a:ext cx="700639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24265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684000" y="6696076"/>
            <a:ext cx="508000" cy="138112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CA8F6E-FEAE-3B4E-B275-17DDD45724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761473B-E0A9-476A-B4E7-ADF512B00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476"/>
            <a:ext cx="8077848" cy="511330"/>
          </a:xfrm>
        </p:spPr>
        <p:txBody>
          <a:bodyPr/>
          <a:lstStyle/>
          <a:p>
            <a:pPr algn="l" defTabSz="457200"/>
            <a:r>
              <a:rPr lang="en-US" sz="2400" b="1">
                <a:solidFill>
                  <a:schemeClr val="bg1"/>
                </a:solidFill>
              </a:rPr>
              <a:t>Laser Communications Relay Demonstration (LCRD)</a:t>
            </a: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096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AE2EAF-9E43-4E67-A2FE-3DEE9B207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A9FAD-ED44-4937-8603-07A4E234D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8DAAA-0F77-4763-940F-1C4003E15D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FA75D-8933-436C-9FCA-690144E42E87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67145-FC5A-44E2-965B-858F1A6DB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2CE5A-570D-4077-8B39-E3D140A4C3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31A50-029C-4AA2-8DF8-731E845120A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CCDC50-1D51-4F7E-9D3E-8C0D4000145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51805" y="85037"/>
            <a:ext cx="695925" cy="5669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D0504B-02A5-40C4-9A88-620712831E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r="64588" b="20302"/>
          <a:stretch/>
        </p:blipFill>
        <p:spPr>
          <a:xfrm>
            <a:off x="10725978" y="85037"/>
            <a:ext cx="1303079" cy="544012"/>
          </a:xfrm>
          <a:prstGeom prst="rect">
            <a:avLst/>
          </a:prstGeom>
        </p:spPr>
      </p:pic>
      <p:sp>
        <p:nvSpPr>
          <p:cNvPr id="10" name="Shape 3">
            <a:extLst>
              <a:ext uri="{FF2B5EF4-FFF2-40B4-BE49-F238E27FC236}">
                <a16:creationId xmlns:a16="http://schemas.microsoft.com/office/drawing/2014/main" id="{EEC0BFEB-59E2-4C72-B538-1A521EF5FBFA}"/>
              </a:ext>
            </a:extLst>
          </p:cNvPr>
          <p:cNvSpPr/>
          <p:nvPr userDrawn="1"/>
        </p:nvSpPr>
        <p:spPr>
          <a:xfrm>
            <a:off x="0" y="730250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0" tIns="0" rIns="0" bIns="0"/>
          <a:lstStyle/>
          <a:p>
            <a:pPr>
              <a:defRPr sz="1200"/>
            </a:pPr>
            <a:endParaRPr sz="1200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83603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332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77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12748" y="99758"/>
            <a:ext cx="9147629" cy="62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b="1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146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tx1">
                <a:lumMod val="51000"/>
              </a:schemeClr>
            </a:gs>
            <a:gs pos="74000">
              <a:schemeClr val="accent1">
                <a:lumMod val="75000"/>
              </a:schemeClr>
            </a:gs>
            <a:gs pos="83000">
              <a:schemeClr val="accent1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60377" y="646920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F769104-B251-2F45-8068-2262482AC1F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77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12748" y="99758"/>
            <a:ext cx="9147629" cy="62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b="1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775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777875"/>
            <a:ext cx="12192000" cy="0"/>
          </a:xfrm>
          <a:prstGeom prst="line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0" tIns="0" rIns="0" bIns="0"/>
          <a:lstStyle/>
          <a:p>
            <a:pPr>
              <a:defRPr sz="1200"/>
            </a:pPr>
            <a:endParaRPr sz="1200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1811079" y="5"/>
            <a:ext cx="8569844" cy="76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b="1">
                <a:solidFill>
                  <a:srgbClr val="064173"/>
                </a:solidFill>
              </a:rPr>
              <a:t>Title Text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684000" y="6719888"/>
            <a:ext cx="508000" cy="138112"/>
          </a:xfrm>
          <a:prstGeom prst="rect">
            <a:avLst/>
          </a:prstGeom>
        </p:spPr>
        <p:txBody>
          <a:bodyPr tIns="0" bIns="0"/>
          <a:lstStyle>
            <a:lvl1pPr algn="r">
              <a:defRPr sz="800">
                <a:latin typeface="Arial"/>
                <a:cs typeface="Arial"/>
              </a:defRPr>
            </a:lvl1pPr>
          </a:lstStyle>
          <a:p>
            <a:pPr defTabSz="914377"/>
            <a:fld id="{34EEB0F9-D4A3-4C66-B9FD-EABD25E73126}" type="slidenum">
              <a:rPr lang="en-US" kern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 defTabSz="914377"/>
              <a:t>‹#›</a:t>
            </a:fld>
            <a:endParaRPr lang="en-US" ker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51805" y="85037"/>
            <a:ext cx="695925" cy="5669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FA8B90-1783-4090-923F-D6277E5843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64588" b="20302"/>
          <a:stretch/>
        </p:blipFill>
        <p:spPr>
          <a:xfrm>
            <a:off x="10725978" y="85037"/>
            <a:ext cx="1303079" cy="54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83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transition spd="med"/>
  <p:hf hdr="0" ftr="0" dt="0"/>
  <p:txStyles>
    <p:titleStyle>
      <a:lvl1pPr algn="ctr">
        <a:defRPr sz="2800" b="1">
          <a:solidFill>
            <a:srgbClr val="1D439C"/>
          </a:solidFill>
          <a:latin typeface="Calibri"/>
          <a:ea typeface="Calibri"/>
          <a:cs typeface="Calibri"/>
          <a:sym typeface="Calibri"/>
        </a:defRPr>
      </a:lvl1pPr>
      <a:lvl2pPr algn="ctr">
        <a:defRPr sz="2800" b="1">
          <a:solidFill>
            <a:srgbClr val="064173"/>
          </a:solidFill>
          <a:latin typeface="Calibri"/>
          <a:ea typeface="Calibri"/>
          <a:cs typeface="Calibri"/>
          <a:sym typeface="Calibri"/>
        </a:defRPr>
      </a:lvl2pPr>
      <a:lvl3pPr algn="ctr">
        <a:defRPr sz="2800" b="1">
          <a:solidFill>
            <a:srgbClr val="064173"/>
          </a:solidFill>
          <a:latin typeface="Calibri"/>
          <a:ea typeface="Calibri"/>
          <a:cs typeface="Calibri"/>
          <a:sym typeface="Calibri"/>
        </a:defRPr>
      </a:lvl3pPr>
      <a:lvl4pPr algn="ctr">
        <a:defRPr sz="2800" b="1">
          <a:solidFill>
            <a:srgbClr val="064173"/>
          </a:solidFill>
          <a:latin typeface="Calibri"/>
          <a:ea typeface="Calibri"/>
          <a:cs typeface="Calibri"/>
          <a:sym typeface="Calibri"/>
        </a:defRPr>
      </a:lvl4pPr>
      <a:lvl5pPr algn="ctr">
        <a:defRPr sz="2800" b="1">
          <a:solidFill>
            <a:srgbClr val="064173"/>
          </a:solidFill>
          <a:latin typeface="Calibri"/>
          <a:ea typeface="Calibri"/>
          <a:cs typeface="Calibri"/>
          <a:sym typeface="Calibri"/>
        </a:defRPr>
      </a:lvl5pPr>
      <a:lvl6pPr algn="ctr">
        <a:defRPr sz="2800" b="1">
          <a:solidFill>
            <a:srgbClr val="064173"/>
          </a:solidFill>
          <a:latin typeface="Calibri"/>
          <a:ea typeface="Calibri"/>
          <a:cs typeface="Calibri"/>
          <a:sym typeface="Calibri"/>
        </a:defRPr>
      </a:lvl6pPr>
      <a:lvl7pPr algn="ctr">
        <a:defRPr sz="2800" b="1">
          <a:solidFill>
            <a:srgbClr val="064173"/>
          </a:solidFill>
          <a:latin typeface="Calibri"/>
          <a:ea typeface="Calibri"/>
          <a:cs typeface="Calibri"/>
          <a:sym typeface="Calibri"/>
        </a:defRPr>
      </a:lvl7pPr>
      <a:lvl8pPr algn="ctr">
        <a:defRPr sz="2800" b="1">
          <a:solidFill>
            <a:srgbClr val="064173"/>
          </a:solidFill>
          <a:latin typeface="Calibri"/>
          <a:ea typeface="Calibri"/>
          <a:cs typeface="Calibri"/>
          <a:sym typeface="Calibri"/>
        </a:defRPr>
      </a:lvl8pPr>
      <a:lvl9pPr algn="ctr">
        <a:defRPr sz="2800" b="1">
          <a:solidFill>
            <a:srgbClr val="064173"/>
          </a:solidFill>
          <a:latin typeface="Calibri"/>
          <a:ea typeface="Calibri"/>
          <a:cs typeface="Calibri"/>
          <a:sym typeface="Calibri"/>
        </a:defRPr>
      </a:lvl9pPr>
    </p:titleStyle>
    <p:bodyStyle>
      <a:lvl1pPr marL="225420" indent="-225420">
        <a:spcBef>
          <a:spcPts val="400"/>
        </a:spcBef>
        <a:buSzPct val="100000"/>
        <a:buChar char="•"/>
        <a:defRPr>
          <a:latin typeface="Calibri"/>
          <a:ea typeface="Calibri"/>
          <a:cs typeface="Calibri"/>
          <a:sym typeface="Calibri"/>
        </a:defRPr>
      </a:lvl1pPr>
      <a:lvl2pPr marL="541125" indent="-255382">
        <a:spcBef>
          <a:spcPts val="400"/>
        </a:spcBef>
        <a:buSzPct val="100000"/>
        <a:buChar char="–"/>
        <a:defRPr>
          <a:latin typeface="Calibri"/>
          <a:ea typeface="Calibri"/>
          <a:cs typeface="Calibri"/>
          <a:sym typeface="Calibri"/>
        </a:defRPr>
      </a:lvl2pPr>
      <a:lvl3pPr marL="828654" indent="-257168">
        <a:spcBef>
          <a:spcPts val="400"/>
        </a:spcBef>
        <a:buSzPct val="100000"/>
        <a:buChar char="•"/>
        <a:defRPr>
          <a:latin typeface="Calibri"/>
          <a:ea typeface="Calibri"/>
          <a:cs typeface="Calibri"/>
          <a:sym typeface="Calibri"/>
        </a:defRPr>
      </a:lvl3pPr>
      <a:lvl4pPr marL="1115984" indent="-257168">
        <a:spcBef>
          <a:spcPts val="400"/>
        </a:spcBef>
        <a:buSzPct val="100000"/>
        <a:buChar char="–"/>
        <a:defRPr>
          <a:latin typeface="Calibri"/>
          <a:ea typeface="Calibri"/>
          <a:cs typeface="Calibri"/>
          <a:sym typeface="Calibri"/>
        </a:defRPr>
      </a:lvl4pPr>
      <a:lvl5pPr marL="1400140" indent="-257168">
        <a:spcBef>
          <a:spcPts val="400"/>
        </a:spcBef>
        <a:buSzPct val="100000"/>
        <a:buChar char="»"/>
        <a:defRPr>
          <a:latin typeface="Calibri"/>
          <a:ea typeface="Calibri"/>
          <a:cs typeface="Calibri"/>
          <a:sym typeface="Calibri"/>
        </a:defRPr>
      </a:lvl5pPr>
      <a:lvl6pPr marL="2543111" indent="-257168">
        <a:spcBef>
          <a:spcPts val="400"/>
        </a:spcBef>
        <a:buSzPct val="100000"/>
        <a:buChar char="»"/>
        <a:defRPr>
          <a:latin typeface="Calibri"/>
          <a:ea typeface="Calibri"/>
          <a:cs typeface="Calibri"/>
          <a:sym typeface="Calibri"/>
        </a:defRPr>
      </a:lvl6pPr>
      <a:lvl7pPr marL="3000300" indent="-257168">
        <a:spcBef>
          <a:spcPts val="400"/>
        </a:spcBef>
        <a:buSzPct val="100000"/>
        <a:buChar char="»"/>
        <a:defRPr>
          <a:latin typeface="Calibri"/>
          <a:ea typeface="Calibri"/>
          <a:cs typeface="Calibri"/>
          <a:sym typeface="Calibri"/>
        </a:defRPr>
      </a:lvl7pPr>
      <a:lvl8pPr marL="3457488" indent="-257168">
        <a:spcBef>
          <a:spcPts val="400"/>
        </a:spcBef>
        <a:buSzPct val="100000"/>
        <a:buChar char="»"/>
        <a:defRPr>
          <a:latin typeface="Calibri"/>
          <a:ea typeface="Calibri"/>
          <a:cs typeface="Calibri"/>
          <a:sym typeface="Calibri"/>
        </a:defRPr>
      </a:lvl8pPr>
      <a:lvl9pPr marL="3914677" indent="-257168">
        <a:spcBef>
          <a:spcPts val="400"/>
        </a:spcBef>
        <a:buSzPct val="100000"/>
        <a:buChar char="»"/>
        <a:defRPr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8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algn="r">
        <a:defRPr sz="8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algn="r">
        <a:defRPr sz="8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algn="r">
        <a:defRPr sz="8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algn="r">
        <a:defRPr sz="8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algn="r">
        <a:defRPr sz="8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algn="r">
        <a:defRPr sz="8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algn="r">
        <a:defRPr sz="8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algn="r">
        <a:defRPr sz="8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tx1">
                <a:lumMod val="51000"/>
              </a:schemeClr>
            </a:gs>
            <a:gs pos="74000">
              <a:schemeClr val="accent1">
                <a:lumMod val="75000"/>
              </a:schemeClr>
            </a:gs>
            <a:gs pos="83000">
              <a:schemeClr val="accent1">
                <a:lumMod val="75000"/>
              </a:schemeClr>
            </a:gs>
            <a:gs pos="100000">
              <a:schemeClr val="accent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NASA Confidential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477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12748" y="99758"/>
            <a:ext cx="9147629" cy="62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b="1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30BA8C7-04B6-4B96-A933-BC0A426E4A8E}"/>
              </a:ext>
            </a:extLst>
          </p:cNvPr>
          <p:cNvSpPr txBox="1">
            <a:spLocks/>
          </p:cNvSpPr>
          <p:nvPr userDrawn="1"/>
        </p:nvSpPr>
        <p:spPr>
          <a:xfrm>
            <a:off x="0" y="6492875"/>
            <a:ext cx="477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F7862678-D739-4FF0-AD4D-C26A72E0B95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879" y="5831456"/>
            <a:ext cx="1492780" cy="106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1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chemeClr val="tx1"/>
            </a:gs>
            <a:gs pos="44000">
              <a:schemeClr val="tx2">
                <a:lumMod val="75000"/>
              </a:schemeClr>
            </a:gs>
            <a:gs pos="77000">
              <a:schemeClr val="accent5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7039DC-A681-294D-995F-6F3381394DE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-1" y="-1"/>
            <a:ext cx="12192001" cy="897468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A28AE19-A7B8-4D89-8701-26FE98316BB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280903" y="77515"/>
            <a:ext cx="1828800" cy="726638"/>
            <a:chOff x="1747815" y="2305113"/>
            <a:chExt cx="7868710" cy="3126479"/>
          </a:xfrm>
        </p:grpSpPr>
        <p:pic>
          <p:nvPicPr>
            <p:cNvPr id="8" name="Picture 7" descr="Text&#10;&#10;Description automatically generated">
              <a:extLst>
                <a:ext uri="{FF2B5EF4-FFF2-40B4-BE49-F238E27FC236}">
                  <a16:creationId xmlns:a16="http://schemas.microsoft.com/office/drawing/2014/main" id="{51095D50-EC38-44E5-B7F1-F5C35CD0E1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35" t="30017" r="62343" b="29796"/>
            <a:stretch/>
          </p:blipFill>
          <p:spPr>
            <a:xfrm>
              <a:off x="1747815" y="2914649"/>
              <a:ext cx="7868710" cy="2516943"/>
            </a:xfrm>
            <a:prstGeom prst="rect">
              <a:avLst/>
            </a:prstGeom>
          </p:spPr>
        </p:pic>
        <p:pic>
          <p:nvPicPr>
            <p:cNvPr id="9" name="Picture 8" descr="Text&#10;&#10;Description automatically generated">
              <a:extLst>
                <a:ext uri="{FF2B5EF4-FFF2-40B4-BE49-F238E27FC236}">
                  <a16:creationId xmlns:a16="http://schemas.microsoft.com/office/drawing/2014/main" id="{FD2E5E35-C1ED-4247-9F91-284D160199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19" t="20131" r="62343" b="69744"/>
            <a:stretch/>
          </p:blipFill>
          <p:spPr>
            <a:xfrm>
              <a:off x="5505450" y="2305113"/>
              <a:ext cx="4111075" cy="6341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9785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7" r:id="rId8"/>
  </p:sldLayoutIdLst>
  <p:txStyles>
    <p:title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12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4.png"/><Relationship Id="rId11" Type="http://schemas.openxmlformats.org/officeDocument/2006/relationships/image" Target="../media/image19.emf"/><Relationship Id="rId5" Type="http://schemas.openxmlformats.org/officeDocument/2006/relationships/image" Target="../media/image13.jpeg"/><Relationship Id="rId10" Type="http://schemas.openxmlformats.org/officeDocument/2006/relationships/image" Target="../media/image18.jpg"/><Relationship Id="rId4" Type="http://schemas.openxmlformats.org/officeDocument/2006/relationships/image" Target="../media/image12.jpeg"/><Relationship Id="rId9" Type="http://schemas.openxmlformats.org/officeDocument/2006/relationships/image" Target="../media/image1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0B5A37-229B-4480-A647-4B94265408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136" b="21161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0183ED-7EDC-4FF1-84EB-FCA9A39081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239" t="6653" r="6802" b="80458"/>
          <a:stretch/>
        </p:blipFill>
        <p:spPr>
          <a:xfrm>
            <a:off x="9369786" y="456695"/>
            <a:ext cx="2366531" cy="8482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94F820-3A6F-41CC-B606-A51EEB164A74}"/>
              </a:ext>
            </a:extLst>
          </p:cNvPr>
          <p:cNvSpPr/>
          <p:nvPr/>
        </p:nvSpPr>
        <p:spPr>
          <a:xfrm>
            <a:off x="8734425" y="2481386"/>
            <a:ext cx="1171575" cy="117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703271-A153-42B9-B5BC-CCD0435FE6FF}"/>
              </a:ext>
            </a:extLst>
          </p:cNvPr>
          <p:cNvSpPr txBox="1"/>
          <p:nvPr/>
        </p:nvSpPr>
        <p:spPr>
          <a:xfrm>
            <a:off x="7753350" y="2013558"/>
            <a:ext cx="39814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ea typeface="Helvetica Neue" charset="0"/>
                <a:cs typeface="Helvetica Neue" charset="0"/>
              </a:rPr>
              <a:t>Sphero STEM Symposium Keynote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solidFill>
                <a:srgbClr val="4472C4">
                  <a:lumMod val="75000"/>
                </a:srgbClr>
              </a:solidFill>
              <a:ea typeface="Helvetica Neue" charset="0"/>
              <a:cs typeface="Helvetica Neue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ea typeface="Helvetica Neue" charset="0"/>
                <a:cs typeface="Helvetica Neue" charset="0"/>
              </a:rPr>
              <a:t>U.S. Space &amp; Rocket Center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2F5597"/>
                </a:solidFill>
                <a:ea typeface="Helvetica Neue" charset="0"/>
                <a:cs typeface="Helvetica Neue" charset="0"/>
              </a:rPr>
              <a:t>Huntsville, AL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ea typeface="Helvetica Neue" charset="0"/>
                <a:cs typeface="Helvetica Neue" charset="0"/>
              </a:rPr>
              <a:t>April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ea typeface="Helvetica Neue" charset="0"/>
                <a:cs typeface="Helvetica Neue" charset="0"/>
              </a:rPr>
              <a:t> 7, 2023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4DDB7A-D43D-4565-991C-DED14DD69D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275"/>
          <a:stretch/>
        </p:blipFill>
        <p:spPr>
          <a:xfrm>
            <a:off x="9234487" y="5800480"/>
            <a:ext cx="2363643" cy="48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2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EBDDB9C-E7E9-473E-BE2C-C81F400B5E9F}"/>
              </a:ext>
            </a:extLst>
          </p:cNvPr>
          <p:cNvSpPr txBox="1">
            <a:spLocks/>
          </p:cNvSpPr>
          <p:nvPr/>
        </p:nvSpPr>
        <p:spPr>
          <a:xfrm>
            <a:off x="0" y="16555"/>
            <a:ext cx="5410846" cy="6477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Keynote Speaker Summary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0B32F3C2-D8DC-4145-9DE6-6074ABEC2783}"/>
              </a:ext>
            </a:extLst>
          </p:cNvPr>
          <p:cNvSpPr txBox="1">
            <a:spLocks/>
          </p:cNvSpPr>
          <p:nvPr/>
        </p:nvSpPr>
        <p:spPr>
          <a:xfrm>
            <a:off x="10879975" y="6492875"/>
            <a:ext cx="131202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E53572F8-D0B7-4011-8CDD-A6CAE45FE385}" type="slidenum">
              <a:rPr lang="en-US" altLang="en-US" sz="1050" smtClean="0">
                <a:solidFill>
                  <a:srgbClr val="FFFFFF"/>
                </a:solidFill>
                <a:latin typeface="Calibri" panose="020F0502020204030204"/>
              </a:rPr>
              <a:pPr algn="r" defTabSz="457200">
                <a:defRPr/>
              </a:pPr>
              <a:t>2</a:t>
            </a:fld>
            <a:endParaRPr lang="en-US" altLang="en-US" sz="105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10" name="Picture 9" descr="A person playing a violin&#10;&#10;Description automatically generated with low confidence">
            <a:extLst>
              <a:ext uri="{FF2B5EF4-FFF2-40B4-BE49-F238E27FC236}">
                <a16:creationId xmlns:a16="http://schemas.microsoft.com/office/drawing/2014/main" id="{360A70F8-C1E5-4725-926E-1F54B582A4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" t="4145" r="3427" b="4499"/>
          <a:stretch/>
        </p:blipFill>
        <p:spPr>
          <a:xfrm>
            <a:off x="201023" y="833506"/>
            <a:ext cx="2844934" cy="209461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Picture 2" descr="C:\Documents and Settings\l.d.huebner.LARC\Desktop\Huebner\HyperX\8ftHTT_HX_Images\HXFE\1999.09.15\IMAGE003.jpg">
            <a:extLst>
              <a:ext uri="{FF2B5EF4-FFF2-40B4-BE49-F238E27FC236}">
                <a16:creationId xmlns:a16="http://schemas.microsoft.com/office/drawing/2014/main" id="{453345A4-C8DD-4224-8DE4-F882CE54D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3" r="3219" b="9043"/>
          <a:stretch/>
        </p:blipFill>
        <p:spPr bwMode="auto">
          <a:xfrm>
            <a:off x="201023" y="3093775"/>
            <a:ext cx="3183071" cy="219535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I:\Ares Archive Dec2009\Ares I-X\images\All My AIX Flt Images\100_8501.JPG">
            <a:extLst>
              <a:ext uri="{FF2B5EF4-FFF2-40B4-BE49-F238E27FC236}">
                <a16:creationId xmlns:a16="http://schemas.microsoft.com/office/drawing/2014/main" id="{0EB39953-63D8-474C-B8D1-647D09DBBE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4" t="4039" r="15473" b="3199"/>
          <a:stretch/>
        </p:blipFill>
        <p:spPr bwMode="auto">
          <a:xfrm>
            <a:off x="4284487" y="3077722"/>
            <a:ext cx="1811513" cy="358616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HX=hardware=earthmod.tif                                       0003043CMacintosh HD                   BBA0AEED:">
            <a:extLst>
              <a:ext uri="{FF2B5EF4-FFF2-40B4-BE49-F238E27FC236}">
                <a16:creationId xmlns:a16="http://schemas.microsoft.com/office/drawing/2014/main" id="{ECE04A2E-1E0A-40AD-80DD-957AF58E6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7" t="35547" r="15376" b="29678"/>
          <a:stretch>
            <a:fillRect/>
          </a:stretch>
        </p:blipFill>
        <p:spPr bwMode="auto">
          <a:xfrm>
            <a:off x="201023" y="5339793"/>
            <a:ext cx="3775901" cy="132409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A03F17C5-4715-4C36-A48E-8978022B182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1"/>
          <a:stretch/>
        </p:blipFill>
        <p:spPr>
          <a:xfrm>
            <a:off x="6443134" y="3237988"/>
            <a:ext cx="3090643" cy="136591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0" name="Picture 1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8EC7867-6144-4738-9422-350DE591F22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44"/>
          <a:stretch/>
        </p:blipFill>
        <p:spPr>
          <a:xfrm>
            <a:off x="6506932" y="4844281"/>
            <a:ext cx="3010133" cy="183670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4" name="Picture 23" descr="A picture containing text, person, indoor, restaurant&#10;&#10;Description automatically generated">
            <a:extLst>
              <a:ext uri="{FF2B5EF4-FFF2-40B4-BE49-F238E27FC236}">
                <a16:creationId xmlns:a16="http://schemas.microsoft.com/office/drawing/2014/main" id="{7DF2306A-6AA3-4900-BA0C-73B30E7B2B3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21974" r="21793"/>
          <a:stretch/>
        </p:blipFill>
        <p:spPr>
          <a:xfrm>
            <a:off x="6659294" y="833505"/>
            <a:ext cx="2138352" cy="215131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Picture 3" descr="A person wearing a helmet&#10;&#10;Description automatically generated with low confidence">
            <a:extLst>
              <a:ext uri="{FF2B5EF4-FFF2-40B4-BE49-F238E27FC236}">
                <a16:creationId xmlns:a16="http://schemas.microsoft.com/office/drawing/2014/main" id="{B6D39CE5-4334-4E53-841F-AF112EF71C8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9"/>
          <a:stretch/>
        </p:blipFill>
        <p:spPr>
          <a:xfrm rot="5400000">
            <a:off x="9126005" y="3815429"/>
            <a:ext cx="3434169" cy="226273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6CF535-F0DD-4172-A079-9D5CC9C5DB4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5046" b="18127"/>
          <a:stretch/>
        </p:blipFill>
        <p:spPr>
          <a:xfrm>
            <a:off x="8941392" y="831639"/>
            <a:ext cx="3033067" cy="223312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Picture 2" descr="A picture containing text, person, monitor, television&#10;&#10;Description automatically generated">
            <a:extLst>
              <a:ext uri="{FF2B5EF4-FFF2-40B4-BE49-F238E27FC236}">
                <a16:creationId xmlns:a16="http://schemas.microsoft.com/office/drawing/2014/main" id="{6B849F37-99B3-4663-B89C-EF2610F377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863" y="827477"/>
            <a:ext cx="2804160" cy="210312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523292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38CDBE-2B07-4D8A-B747-AEBE5AEE30B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8376" y="1003923"/>
            <a:ext cx="12046567" cy="5568327"/>
          </a:xfrm>
        </p:spPr>
        <p:txBody>
          <a:bodyPr>
            <a:normAutofit/>
          </a:bodyPr>
          <a:lstStyle/>
          <a:p>
            <a:pPr marL="457200" lvl="1" indent="-457200">
              <a:spcBef>
                <a:spcPts val="1000"/>
              </a:spcBef>
              <a:spcAft>
                <a:spcPts val="100"/>
              </a:spcAft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schemeClr val="bg1"/>
                </a:solidFill>
                <a:latin typeface="+mn-lt"/>
              </a:rPr>
              <a:t>ISAM seeks to design modular space systems for maintainability, serviceability, interoperability, and upgrades; develop capabilities for assembly of complex space systems; and facilitate manufacturing in space using Earth- and locally-sourced materials</a:t>
            </a:r>
          </a:p>
          <a:p>
            <a:pPr marL="457200" lvl="1" indent="-457200">
              <a:spcBef>
                <a:spcPts val="1000"/>
              </a:spcBef>
              <a:spcAft>
                <a:spcPts val="100"/>
              </a:spcAft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schemeClr val="bg1"/>
                </a:solidFill>
                <a:latin typeface="+mn-lt"/>
              </a:rPr>
              <a:t>NASA is part of the ISAM consortium with DoD, OGA, Industry, Nonprofit Research Institutes, and Academia</a:t>
            </a:r>
          </a:p>
          <a:p>
            <a:pPr marL="914400" lvl="2" indent="-457200">
              <a:spcBef>
                <a:spcPts val="1000"/>
              </a:spcBef>
              <a:spcAft>
                <a:spcPts val="100"/>
              </a:spcAft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schemeClr val="bg1"/>
                </a:solidFill>
                <a:latin typeface="+mn-lt"/>
              </a:rPr>
              <a:t>Two NASA ISAM flight demonstrations are OSAM-1 and OSAM-2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BDDB9C-E7E9-473E-BE2C-C81F400B5E9F}"/>
              </a:ext>
            </a:extLst>
          </p:cNvPr>
          <p:cNvSpPr txBox="1">
            <a:spLocks/>
          </p:cNvSpPr>
          <p:nvPr/>
        </p:nvSpPr>
        <p:spPr>
          <a:xfrm>
            <a:off x="0" y="16555"/>
            <a:ext cx="5410846" cy="6477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OSAM is now ISAM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0B32F3C2-D8DC-4145-9DE6-6074ABEC2783}"/>
              </a:ext>
            </a:extLst>
          </p:cNvPr>
          <p:cNvSpPr txBox="1">
            <a:spLocks/>
          </p:cNvSpPr>
          <p:nvPr/>
        </p:nvSpPr>
        <p:spPr>
          <a:xfrm>
            <a:off x="10879975" y="6492875"/>
            <a:ext cx="131202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E53572F8-D0B7-4011-8CDD-A6CAE45FE385}" type="slidenum">
              <a:rPr lang="en-US" altLang="en-US" sz="1050" smtClean="0">
                <a:solidFill>
                  <a:srgbClr val="FFFFFF"/>
                </a:solidFill>
                <a:latin typeface="Calibri" panose="020F0502020204030204"/>
              </a:rPr>
              <a:pPr algn="r" defTabSz="457200">
                <a:defRPr/>
              </a:pPr>
              <a:t>3</a:t>
            </a:fld>
            <a:endParaRPr lang="en-US" altLang="en-US" sz="1050">
              <a:solidFill>
                <a:srgbClr val="FFFFFF"/>
              </a:solidFill>
              <a:latin typeface="Calibri" panose="020F050202020403020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A05BE2-0B6D-463C-9418-83763B8C2D6A}"/>
              </a:ext>
            </a:extLst>
          </p:cNvPr>
          <p:cNvGrpSpPr/>
          <p:nvPr/>
        </p:nvGrpSpPr>
        <p:grpSpPr>
          <a:xfrm>
            <a:off x="740010" y="3628066"/>
            <a:ext cx="10741148" cy="2625640"/>
            <a:chOff x="740010" y="3810946"/>
            <a:chExt cx="10741148" cy="2625640"/>
          </a:xfrm>
        </p:grpSpPr>
        <p:pic>
          <p:nvPicPr>
            <p:cNvPr id="11" name="Picture 10" descr="A picture containing indoor, automaton&#10;&#10;Description automatically generated">
              <a:extLst>
                <a:ext uri="{FF2B5EF4-FFF2-40B4-BE49-F238E27FC236}">
                  <a16:creationId xmlns:a16="http://schemas.microsoft.com/office/drawing/2014/main" id="{28D3645C-AAA8-4C5B-9139-2A0E5DBB1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010" y="4150586"/>
              <a:ext cx="3609474" cy="2286000"/>
            </a:xfrm>
            <a:prstGeom prst="roundRect">
              <a:avLst/>
            </a:prstGeom>
          </p:spPr>
        </p:pic>
        <p:pic>
          <p:nvPicPr>
            <p:cNvPr id="12" name="Picture 11" descr="A space shuttle in space&#10;&#10;Description automatically generated with low confidence">
              <a:extLst>
                <a:ext uri="{FF2B5EF4-FFF2-40B4-BE49-F238E27FC236}">
                  <a16:creationId xmlns:a16="http://schemas.microsoft.com/office/drawing/2014/main" id="{C5ABB66B-B39C-4CB5-966A-391AC8E11F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26" r="5030"/>
            <a:stretch/>
          </p:blipFill>
          <p:spPr>
            <a:xfrm rot="16200000">
              <a:off x="8533423" y="3488850"/>
              <a:ext cx="2286000" cy="3609471"/>
            </a:xfrm>
            <a:prstGeom prst="roundRect">
              <a:avLst/>
            </a:prstGeom>
          </p:spPr>
        </p:pic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FBD7183E-6424-4B34-B023-A88CB701AF82}"/>
                </a:ext>
              </a:extLst>
            </p:cNvPr>
            <p:cNvSpPr/>
            <p:nvPr/>
          </p:nvSpPr>
          <p:spPr>
            <a:xfrm rot="16200000">
              <a:off x="6045238" y="3807332"/>
              <a:ext cx="198639" cy="4063409"/>
            </a:xfrm>
            <a:prstGeom prst="downArrow">
              <a:avLst>
                <a:gd name="adj1" fmla="val 50000"/>
                <a:gd name="adj2" fmla="val 119050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334486D-6915-4933-AAB7-70C6060637D2}"/>
                </a:ext>
              </a:extLst>
            </p:cNvPr>
            <p:cNvGrpSpPr/>
            <p:nvPr/>
          </p:nvGrpSpPr>
          <p:grpSpPr>
            <a:xfrm>
              <a:off x="4600935" y="3810946"/>
              <a:ext cx="1378406" cy="1828800"/>
              <a:chOff x="4318995" y="3788086"/>
              <a:chExt cx="1378406" cy="1828800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945A98D3-C4C8-4C69-BBC6-369769D1B7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18995" y="3788086"/>
                <a:ext cx="1378406" cy="182880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D3CCACD-2DD8-455D-919F-040587A857FF}"/>
                  </a:ext>
                </a:extLst>
              </p:cNvPr>
              <p:cNvSpPr txBox="1"/>
              <p:nvPr/>
            </p:nvSpPr>
            <p:spPr>
              <a:xfrm>
                <a:off x="4623025" y="5245462"/>
                <a:ext cx="76495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tx2"/>
                    </a:solidFill>
                  </a:rPr>
                  <a:t>Apr 2022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09AD1CE-6FD1-41A1-AC59-460DFA6EB45A}"/>
                </a:ext>
              </a:extLst>
            </p:cNvPr>
            <p:cNvGrpSpPr/>
            <p:nvPr/>
          </p:nvGrpSpPr>
          <p:grpSpPr>
            <a:xfrm>
              <a:off x="6225401" y="3810946"/>
              <a:ext cx="1373538" cy="1828800"/>
              <a:chOff x="5943461" y="3788086"/>
              <a:chExt cx="1373538" cy="1828800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09F3E942-E236-415C-854B-26358839C2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43461" y="3788086"/>
                <a:ext cx="1373538" cy="1828800"/>
              </a:xfrm>
              <a:prstGeom prst="rect">
                <a:avLst/>
              </a:prstGeom>
              <a:ln w="190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E5FFB01-F066-46FC-90F9-D9A338FD6958}"/>
                  </a:ext>
                </a:extLst>
              </p:cNvPr>
              <p:cNvSpPr txBox="1"/>
              <p:nvPr/>
            </p:nvSpPr>
            <p:spPr>
              <a:xfrm>
                <a:off x="6243745" y="5245462"/>
                <a:ext cx="77296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tx2"/>
                    </a:solidFill>
                  </a:rPr>
                  <a:t>Dec 2022</a:t>
                </a: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0A7CF4F-D6FA-4443-BA1A-059B9D1BC728}"/>
              </a:ext>
            </a:extLst>
          </p:cNvPr>
          <p:cNvGrpSpPr/>
          <p:nvPr/>
        </p:nvGrpSpPr>
        <p:grpSpPr>
          <a:xfrm>
            <a:off x="10340340" y="2526081"/>
            <a:ext cx="1681521" cy="1261786"/>
            <a:chOff x="10667999" y="249967"/>
            <a:chExt cx="1376583" cy="103296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2CDD7A6-67B0-4DED-B1F9-BBE253E43878}"/>
                </a:ext>
              </a:extLst>
            </p:cNvPr>
            <p:cNvSpPr/>
            <p:nvPr/>
          </p:nvSpPr>
          <p:spPr>
            <a:xfrm>
              <a:off x="10667999" y="249967"/>
              <a:ext cx="1376583" cy="103296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B22D409-56D8-4B8A-AC2C-16AA2FD5B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8961" y="287686"/>
              <a:ext cx="1184323" cy="876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934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38CDBE-2B07-4D8A-B747-AEBE5AEE30B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8376" y="1003923"/>
            <a:ext cx="12046567" cy="5173663"/>
          </a:xfrm>
        </p:spPr>
        <p:txBody>
          <a:bodyPr>
            <a:normAutofit/>
          </a:bodyPr>
          <a:lstStyle/>
          <a:p>
            <a:pPr marL="457200" lvl="1" indent="-457200">
              <a:spcBef>
                <a:spcPts val="1000"/>
              </a:spcBef>
              <a:spcAft>
                <a:spcPts val="100"/>
              </a:spcAft>
              <a:buFont typeface="Courier New" panose="02070309020205020404" pitchFamily="49" charset="0"/>
              <a:buChar char="o"/>
              <a:defRPr/>
            </a:pPr>
            <a:r>
              <a:rPr lang="en-US" sz="2600" dirty="0">
                <a:solidFill>
                  <a:schemeClr val="bg1"/>
                </a:solidFill>
                <a:latin typeface="+mn-lt"/>
              </a:rPr>
              <a:t>Launch: Feb 2026; 7-month mission; animation shows Landsat-7 robotic servicing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BDDB9C-E7E9-473E-BE2C-C81F400B5E9F}"/>
              </a:ext>
            </a:extLst>
          </p:cNvPr>
          <p:cNvSpPr txBox="1">
            <a:spLocks/>
          </p:cNvSpPr>
          <p:nvPr/>
        </p:nvSpPr>
        <p:spPr>
          <a:xfrm>
            <a:off x="0" y="140380"/>
            <a:ext cx="9610726" cy="6477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OSAM-1: Demonstrate In-Space Satellite Servicing, Antenna Assembly, and Beam Manufacturing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0B32F3C2-D8DC-4145-9DE6-6074ABEC2783}"/>
              </a:ext>
            </a:extLst>
          </p:cNvPr>
          <p:cNvSpPr txBox="1">
            <a:spLocks/>
          </p:cNvSpPr>
          <p:nvPr/>
        </p:nvSpPr>
        <p:spPr>
          <a:xfrm>
            <a:off x="10879975" y="6492875"/>
            <a:ext cx="131202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E53572F8-D0B7-4011-8CDD-A6CAE45FE385}" type="slidenum">
              <a:rPr lang="en-US" altLang="en-US" sz="1050" smtClean="0">
                <a:solidFill>
                  <a:srgbClr val="FFFFFF"/>
                </a:solidFill>
                <a:latin typeface="Calibri" panose="020F0502020204030204"/>
              </a:rPr>
              <a:pPr algn="r" defTabSz="457200">
                <a:defRPr/>
              </a:pPr>
              <a:t>4</a:t>
            </a:fld>
            <a:endParaRPr lang="en-US" altLang="en-US" sz="105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8" name="OSAM 1 animation Feb 2022">
            <a:hlinkClick r:id="" action="ppaction://media"/>
            <a:extLst>
              <a:ext uri="{FF2B5EF4-FFF2-40B4-BE49-F238E27FC236}">
                <a16:creationId xmlns:a16="http://schemas.microsoft.com/office/drawing/2014/main" id="{6F37DF63-0C86-40AD-9104-6C9C46A198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533526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9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9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38CDBE-2B07-4D8A-B747-AEBE5AEE30B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8376" y="1003923"/>
            <a:ext cx="12046567" cy="5173663"/>
          </a:xfrm>
        </p:spPr>
        <p:txBody>
          <a:bodyPr>
            <a:normAutofit/>
          </a:bodyPr>
          <a:lstStyle/>
          <a:p>
            <a:pPr marL="457200" lvl="1" indent="-457200">
              <a:spcBef>
                <a:spcPts val="1000"/>
              </a:spcBef>
              <a:spcAft>
                <a:spcPts val="100"/>
              </a:spcAft>
              <a:buFont typeface="Courier New" panose="02070309020205020404" pitchFamily="49" charset="0"/>
              <a:buChar char="o"/>
              <a:defRPr/>
            </a:pPr>
            <a:r>
              <a:rPr lang="en-US" sz="2600" dirty="0">
                <a:solidFill>
                  <a:schemeClr val="bg1"/>
                </a:solidFill>
                <a:latin typeface="+mn-lt"/>
              </a:rPr>
              <a:t>Animation shows in-space antenna assembly and beam manufacturing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BDDB9C-E7E9-473E-BE2C-C81F400B5E9F}"/>
              </a:ext>
            </a:extLst>
          </p:cNvPr>
          <p:cNvSpPr txBox="1">
            <a:spLocks/>
          </p:cNvSpPr>
          <p:nvPr/>
        </p:nvSpPr>
        <p:spPr>
          <a:xfrm>
            <a:off x="0" y="140380"/>
            <a:ext cx="9610726" cy="6477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OSAM-1: Demonstrate In-Space Satellite Servicing, Antenna Assembly, and Beam Manufacturing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0B32F3C2-D8DC-4145-9DE6-6074ABEC2783}"/>
              </a:ext>
            </a:extLst>
          </p:cNvPr>
          <p:cNvSpPr txBox="1">
            <a:spLocks/>
          </p:cNvSpPr>
          <p:nvPr/>
        </p:nvSpPr>
        <p:spPr>
          <a:xfrm>
            <a:off x="10879975" y="6492875"/>
            <a:ext cx="131202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E53572F8-D0B7-4011-8CDD-A6CAE45FE385}" type="slidenum">
              <a:rPr lang="en-US" altLang="en-US" sz="1050" smtClean="0">
                <a:solidFill>
                  <a:srgbClr val="FFFFFF"/>
                </a:solidFill>
                <a:latin typeface="Calibri" panose="020F0502020204030204"/>
              </a:rPr>
              <a:pPr algn="r" defTabSz="457200">
                <a:defRPr/>
              </a:pPr>
              <a:t>5</a:t>
            </a:fld>
            <a:endParaRPr lang="en-US" altLang="en-US" sz="105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10" name="89602 OSAM-1 and SPIDER Marketing Video Clip">
            <a:hlinkClick r:id="" action="ppaction://media"/>
            <a:extLst>
              <a:ext uri="{FF2B5EF4-FFF2-40B4-BE49-F238E27FC236}">
                <a16:creationId xmlns:a16="http://schemas.microsoft.com/office/drawing/2014/main" id="{2012F99C-1D13-4F92-8545-EE4DC74262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485567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2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38CDBE-2B07-4D8A-B747-AEBE5AEE30B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8376" y="1003923"/>
            <a:ext cx="12046567" cy="5173663"/>
          </a:xfrm>
        </p:spPr>
        <p:txBody>
          <a:bodyPr>
            <a:normAutofit/>
          </a:bodyPr>
          <a:lstStyle/>
          <a:p>
            <a:pPr marL="457200" lvl="1" indent="-457200">
              <a:spcBef>
                <a:spcPts val="1000"/>
              </a:spcBef>
              <a:spcAft>
                <a:spcPts val="100"/>
              </a:spcAft>
              <a:buFont typeface="Courier New" panose="02070309020205020404" pitchFamily="49" charset="0"/>
              <a:buChar char="o"/>
              <a:defRPr/>
            </a:pPr>
            <a:r>
              <a:rPr lang="en-US" sz="2600" dirty="0">
                <a:solidFill>
                  <a:schemeClr val="bg1"/>
                </a:solidFill>
                <a:latin typeface="+mn-lt"/>
              </a:rPr>
              <a:t>Launch August 2025; 4-month mission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BDDB9C-E7E9-473E-BE2C-C81F400B5E9F}"/>
              </a:ext>
            </a:extLst>
          </p:cNvPr>
          <p:cNvSpPr txBox="1">
            <a:spLocks/>
          </p:cNvSpPr>
          <p:nvPr/>
        </p:nvSpPr>
        <p:spPr>
          <a:xfrm>
            <a:off x="0" y="140380"/>
            <a:ext cx="9610726" cy="6477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OSAM-2: Demonstrate In-Space Beam Manufacturing and Robotic Manipulation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0B32F3C2-D8DC-4145-9DE6-6074ABEC2783}"/>
              </a:ext>
            </a:extLst>
          </p:cNvPr>
          <p:cNvSpPr txBox="1">
            <a:spLocks/>
          </p:cNvSpPr>
          <p:nvPr/>
        </p:nvSpPr>
        <p:spPr>
          <a:xfrm>
            <a:off x="10879975" y="6492875"/>
            <a:ext cx="131202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E53572F8-D0B7-4011-8CDD-A6CAE45FE385}" type="slidenum">
              <a:rPr lang="en-US" altLang="en-US" sz="1050" smtClean="0">
                <a:solidFill>
                  <a:srgbClr val="FFFFFF"/>
                </a:solidFill>
                <a:latin typeface="Calibri" panose="020F0502020204030204"/>
              </a:rPr>
              <a:pPr algn="r" defTabSz="457200">
                <a:defRPr/>
              </a:pPr>
              <a:t>6</a:t>
            </a:fld>
            <a:endParaRPr lang="en-US" altLang="en-US" sz="105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11" name="OSAM-2 ConOps Redwire">
            <a:hlinkClick r:id="" action="ppaction://media"/>
            <a:extLst>
              <a:ext uri="{FF2B5EF4-FFF2-40B4-BE49-F238E27FC236}">
                <a16:creationId xmlns:a16="http://schemas.microsoft.com/office/drawing/2014/main" id="{B003F252-A845-48C9-9AB7-6242788110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49542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EBDDB9C-E7E9-473E-BE2C-C81F400B5E9F}"/>
              </a:ext>
            </a:extLst>
          </p:cNvPr>
          <p:cNvSpPr txBox="1">
            <a:spLocks/>
          </p:cNvSpPr>
          <p:nvPr/>
        </p:nvSpPr>
        <p:spPr>
          <a:xfrm>
            <a:off x="0" y="16555"/>
            <a:ext cx="5410846" cy="6477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Questions?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0B32F3C2-D8DC-4145-9DE6-6074ABEC2783}"/>
              </a:ext>
            </a:extLst>
          </p:cNvPr>
          <p:cNvSpPr txBox="1">
            <a:spLocks/>
          </p:cNvSpPr>
          <p:nvPr/>
        </p:nvSpPr>
        <p:spPr>
          <a:xfrm>
            <a:off x="10879975" y="6492875"/>
            <a:ext cx="131202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E53572F8-D0B7-4011-8CDD-A6CAE45FE385}" type="slidenum">
              <a:rPr lang="en-US" altLang="en-US" sz="1050" smtClean="0">
                <a:solidFill>
                  <a:srgbClr val="FFFFFF"/>
                </a:solidFill>
                <a:latin typeface="Calibri" panose="020F0502020204030204"/>
              </a:rPr>
              <a:pPr algn="r" defTabSz="457200">
                <a:defRPr/>
              </a:pPr>
              <a:t>7</a:t>
            </a:fld>
            <a:endParaRPr lang="en-US" altLang="en-US" sz="105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0D78787-A1FF-4AFF-865F-645E79B117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798" t="26704" r="19140" b="5565"/>
          <a:stretch/>
        </p:blipFill>
        <p:spPr>
          <a:xfrm>
            <a:off x="234603" y="1290226"/>
            <a:ext cx="3660097" cy="3657600"/>
          </a:xfrm>
          <a:prstGeom prst="rect">
            <a:avLst/>
          </a:prstGeom>
        </p:spPr>
      </p:pic>
      <p:pic>
        <p:nvPicPr>
          <p:cNvPr id="7" name="Picture 6" descr="A picture containing satellite, blue, wave, dark&#10;&#10;Description automatically generated">
            <a:extLst>
              <a:ext uri="{FF2B5EF4-FFF2-40B4-BE49-F238E27FC236}">
                <a16:creationId xmlns:a16="http://schemas.microsoft.com/office/drawing/2014/main" id="{410FCC76-B8ED-4436-9372-63CAA64F72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6" t="21543" r="12306" b="1"/>
          <a:stretch/>
        </p:blipFill>
        <p:spPr>
          <a:xfrm>
            <a:off x="8297300" y="1290226"/>
            <a:ext cx="3657600" cy="3657600"/>
          </a:xfrm>
          <a:prstGeom prst="rect">
            <a:avLst/>
          </a:prstGeom>
          <a:ln w="12700"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646E446-DBCD-48AA-A3AE-3A120A86C69A}"/>
              </a:ext>
            </a:extLst>
          </p:cNvPr>
          <p:cNvGrpSpPr/>
          <p:nvPr/>
        </p:nvGrpSpPr>
        <p:grpSpPr>
          <a:xfrm>
            <a:off x="1464179" y="642481"/>
            <a:ext cx="9144000" cy="3831275"/>
            <a:chOff x="1464179" y="642481"/>
            <a:chExt cx="9144000" cy="3831275"/>
          </a:xfrm>
        </p:grpSpPr>
        <p:sp>
          <p:nvSpPr>
            <p:cNvPr id="10" name="Subtitle 2">
              <a:extLst>
                <a:ext uri="{FF2B5EF4-FFF2-40B4-BE49-F238E27FC236}">
                  <a16:creationId xmlns:a16="http://schemas.microsoft.com/office/drawing/2014/main" id="{31ECCEF5-C2BB-4565-AB14-D0411F596626}"/>
                </a:ext>
              </a:extLst>
            </p:cNvPr>
            <p:cNvSpPr txBox="1">
              <a:spLocks/>
            </p:cNvSpPr>
            <p:nvPr/>
          </p:nvSpPr>
          <p:spPr>
            <a:xfrm>
              <a:off x="1464179" y="642481"/>
              <a:ext cx="9144000" cy="165576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Wingdings" panose="05000000000000000000" pitchFamily="2" charset="2"/>
                <a:buChar char="Ø"/>
                <a:defRPr sz="2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ourier New" panose="02070309020205020404" pitchFamily="49" charset="0"/>
                <a:buChar char="o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>
                  <a:solidFill>
                    <a:schemeClr val="bg1"/>
                  </a:solidFill>
                </a:rPr>
                <a:t>For more information on NASA’s Space Tech, go to:</a:t>
              </a:r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00B0F0"/>
                  </a:solidFill>
                </a:rPr>
                <a:t>nasa.gov/TDM</a:t>
              </a:r>
            </a:p>
            <a:p>
              <a:pPr marL="0" indent="0" algn="ctr">
                <a:buNone/>
              </a:pPr>
              <a:endParaRPr lang="en-US" sz="2400" b="1" dirty="0">
                <a:solidFill>
                  <a:srgbClr val="00B0F0"/>
                </a:solidFill>
              </a:endParaRPr>
            </a:p>
            <a:p>
              <a:pPr marL="0" indent="0" algn="ctr">
                <a:buNone/>
              </a:pPr>
              <a:endParaRPr lang="en-US" sz="2400" b="1" dirty="0">
                <a:solidFill>
                  <a:srgbClr val="00B0F0"/>
                </a:solidFill>
              </a:endParaRPr>
            </a:p>
            <a:p>
              <a:pPr marL="0" indent="0" algn="ctr">
                <a:buNone/>
              </a:pPr>
              <a:endParaRPr lang="en-US" sz="2400" b="1" dirty="0">
                <a:solidFill>
                  <a:srgbClr val="00B0F0"/>
                </a:solidFill>
              </a:endParaRPr>
            </a:p>
            <a:p>
              <a:pPr marL="0" indent="0" algn="ctr">
                <a:buNone/>
              </a:pPr>
              <a:endParaRPr lang="en-US" sz="2400" b="1" dirty="0">
                <a:solidFill>
                  <a:srgbClr val="00B0F0"/>
                </a:solidFill>
              </a:endParaRPr>
            </a:p>
            <a:p>
              <a:pPr marL="0" indent="0" algn="ctr">
                <a:buNone/>
              </a:pPr>
              <a:endParaRPr lang="en-US" sz="2400" b="1" dirty="0">
                <a:solidFill>
                  <a:srgbClr val="00B0F0"/>
                </a:solidFill>
              </a:endParaRPr>
            </a:p>
            <a:p>
              <a:pPr marL="0" indent="0" algn="ctr">
                <a:buNone/>
              </a:pPr>
              <a:endParaRPr lang="en-US" sz="2400" b="1" dirty="0">
                <a:solidFill>
                  <a:srgbClr val="00B0F0"/>
                </a:solidFill>
              </a:endParaRPr>
            </a:p>
            <a:p>
              <a:pPr marL="0" indent="0" algn="ctr">
                <a:buNone/>
              </a:pPr>
              <a:endPara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Space Tech social media:</a:t>
              </a:r>
              <a:br>
                <a:rPr lang="en-US" sz="18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en-US" sz="1800" u="sng" dirty="0">
                  <a:solidFill>
                    <a:srgbClr val="FFFF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https://twitter.com/NASA_Technology</a:t>
              </a:r>
              <a:br>
                <a:rPr lang="en-US" sz="1800" dirty="0">
                  <a:solidFill>
                    <a:srgbClr val="FFFF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en-US" sz="1800" u="sng" dirty="0">
                  <a:solidFill>
                    <a:srgbClr val="FFFF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https://www.facebook.com/NASATechnology</a:t>
              </a:r>
              <a:br>
                <a:rPr lang="en-US" sz="1800" dirty="0">
                  <a:solidFill>
                    <a:srgbClr val="FFFF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en-US" sz="1800" u="sng" dirty="0">
                  <a:solidFill>
                    <a:srgbClr val="FFFF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https://www.youtube.com/nasaspacetech</a:t>
              </a:r>
              <a:br>
                <a:rPr lang="en-US" sz="1800" dirty="0">
                  <a:solidFill>
                    <a:srgbClr val="FFFF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 </a:t>
              </a:r>
              <a:br>
                <a: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en-US" sz="18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For more information on Satellite Services:</a:t>
              </a:r>
              <a:br>
                <a:rPr lang="en-US" sz="18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en-US" sz="1800" u="sng" dirty="0">
                  <a:solidFill>
                    <a:srgbClr val="FFFF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https://twitter.com/NASASatServices</a:t>
              </a:r>
              <a:br>
                <a:rPr lang="en-US" sz="1800" dirty="0">
                  <a:solidFill>
                    <a:srgbClr val="FFFF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en-US" sz="1800" u="sng" dirty="0">
                  <a:solidFill>
                    <a:srgbClr val="FFFF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https://www.facebook.com/NASASatServices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C9F44FE-B9B4-4D24-BCEC-0A4E76079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250" y="1616256"/>
              <a:ext cx="2857500" cy="2857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39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7_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000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0AB2B"/>
      </a:accent1>
      <a:accent2>
        <a:srgbClr val="B38721"/>
      </a:accent2>
      <a:accent3>
        <a:srgbClr val="F8EA50"/>
      </a:accent3>
      <a:accent4>
        <a:srgbClr val="002346"/>
      </a:accent4>
      <a:accent5>
        <a:srgbClr val="0D5FA3"/>
      </a:accent5>
      <a:accent6>
        <a:srgbClr val="779DF1"/>
      </a:accent6>
      <a:hlink>
        <a:srgbClr val="0000FF"/>
      </a:hlink>
      <a:folHlink>
        <a:srgbClr val="FF00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E0AB2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E0AB2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7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D6C5DAB7050B4FAADDE44A00EF274C" ma:contentTypeVersion="15" ma:contentTypeDescription="Create a new document." ma:contentTypeScope="" ma:versionID="c1ec1cca109def0f028f1b4267791d14">
  <xsd:schema xmlns:xsd="http://www.w3.org/2001/XMLSchema" xmlns:xs="http://www.w3.org/2001/XMLSchema" xmlns:p="http://schemas.microsoft.com/office/2006/metadata/properties" xmlns:ns2="0023353f-b1f6-4a65-bb85-01bf72bbe77e" xmlns:ns3="a7986ac1-fbb4-4e3f-ad4f-aa83092f40bf" xmlns:ns4="d900e117-17a0-4b24-9e47-511ef1d02c43" targetNamespace="http://schemas.microsoft.com/office/2006/metadata/properties" ma:root="true" ma:fieldsID="1458767ccc1cc34abb8590e58162b801" ns2:_="" ns3:_="" ns4:_="">
    <xsd:import namespace="0023353f-b1f6-4a65-bb85-01bf72bbe77e"/>
    <xsd:import namespace="a7986ac1-fbb4-4e3f-ad4f-aa83092f40bf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23353f-b1f6-4a65-bb85-01bf72bbe7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986ac1-fbb4-4e3f-ad4f-aa83092f40b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706729e5-d89a-4080-9302-b3c540a04f09}" ma:internalName="TaxCatchAll" ma:showField="CatchAllData" ma:web="a7986ac1-fbb4-4e3f-ad4f-aa83092f40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0023353f-b1f6-4a65-bb85-01bf72bbe77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42CB9C-1A9A-435B-A108-E32D46212199}">
  <ds:schemaRefs>
    <ds:schemaRef ds:uri="0023353f-b1f6-4a65-bb85-01bf72bbe77e"/>
    <ds:schemaRef ds:uri="a7986ac1-fbb4-4e3f-ad4f-aa83092f40bf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8F9DAA-4293-4A9E-AC04-4F25D50B9CFC}">
  <ds:schemaRefs>
    <ds:schemaRef ds:uri="http://purl.org/dc/dcmitype/"/>
    <ds:schemaRef ds:uri="http://purl.org/dc/terms/"/>
    <ds:schemaRef ds:uri="http://schemas.microsoft.com/office/infopath/2007/PartnerControls"/>
    <ds:schemaRef ds:uri="d900e117-17a0-4b24-9e47-511ef1d02c43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a7986ac1-fbb4-4e3f-ad4f-aa83092f40bf"/>
    <ds:schemaRef ds:uri="0023353f-b1f6-4a65-bb85-01bf72bbe77e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A854CCE-9251-4516-B9EE-665E837598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245</Words>
  <Application>Microsoft Office PowerPoint</Application>
  <PresentationFormat>Widescreen</PresentationFormat>
  <Paragraphs>36</Paragraphs>
  <Slides>7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7</vt:i4>
      </vt:variant>
    </vt:vector>
  </HeadingPairs>
  <TitlesOfParts>
    <vt:vector size="22" baseType="lpstr">
      <vt:lpstr>Arial</vt:lpstr>
      <vt:lpstr>Arial Bold</vt:lpstr>
      <vt:lpstr>Arial Narrow</vt:lpstr>
      <vt:lpstr>Calibri</vt:lpstr>
      <vt:lpstr>Calibri Light</vt:lpstr>
      <vt:lpstr>Courier New</vt:lpstr>
      <vt:lpstr>Helvetica</vt:lpstr>
      <vt:lpstr>Helvetica Neue</vt:lpstr>
      <vt:lpstr>Wingdings</vt:lpstr>
      <vt:lpstr>1_Office Theme</vt:lpstr>
      <vt:lpstr>77_Office Theme</vt:lpstr>
      <vt:lpstr>75_Office Theme</vt:lpstr>
      <vt:lpstr>5_Default</vt:lpstr>
      <vt:lpstr>76_Office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Balch, Katrine M. (MSFC-ST40)[Consolidated Program Support Services]</dc:creator>
  <cp:lastModifiedBy>Huebner, Lawrence D. (MSFC-E5)</cp:lastModifiedBy>
  <cp:revision>25</cp:revision>
  <cp:lastPrinted>2023-03-21T15:37:40Z</cp:lastPrinted>
  <dcterms:created xsi:type="dcterms:W3CDTF">2023-02-22T16:36:19Z</dcterms:created>
  <dcterms:modified xsi:type="dcterms:W3CDTF">2023-03-21T16:27:17Z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0x01010075D6C5DAB7050B4FAADDE44A00EF274C</vt:lpwstr>
  </property>
  <property fmtid="{D5CDD505-2E9C-101B-9397-08002B2CF9AE}" pid="3" name="MediaServiceImageTags">
    <vt:lpwstr/>
  </property>
</Properties>
</file>