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87"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320E3A-8588-91BB-4797-429313A5860F}" name="Julianne Liu" initials="JL" userId="S::julianne.liu@ssaihq.com::032220a5-c941-4bff-82c7-b3f035380242" providerId="AD"/>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808"/>
    <a:srgbClr val="C13E2D"/>
    <a:srgbClr val="895999"/>
    <a:srgbClr val="8A5A9A"/>
    <a:srgbClr val="E393FF"/>
    <a:srgbClr val="8A8480"/>
    <a:srgbClr val="67A478"/>
    <a:srgbClr val="2E6CA4"/>
    <a:srgbClr val="106198"/>
    <a:srgbClr val="236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F9D123-E8B4-61D1-3074-18073EE09D62}" v="19" dt="2023-03-20T23:36:38.152"/>
    <p1510:client id="{CC718E10-14FC-4AE0-830D-B6511B200405}" v="17" dt="2023-03-20T23:39:31.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5833"/>
  </p:normalViewPr>
  <p:slideViewPr>
    <p:cSldViewPr snapToGrid="0">
      <p:cViewPr>
        <p:scale>
          <a:sx n="40" d="100"/>
          <a:sy n="40" d="100"/>
        </p:scale>
        <p:origin x="20" y="-1980"/>
      </p:cViewPr>
      <p:guideLst>
        <p:guide pos="7632"/>
        <p:guide orient="horz" pos="207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875A4-EEAB-F149-A72C-8FC1D3CF2E5C}" type="doc">
      <dgm:prSet loTypeId="urn:microsoft.com/office/officeart/2005/8/layout/radial3" loCatId="" qsTypeId="urn:microsoft.com/office/officeart/2005/8/quickstyle/simple2" qsCatId="simple" csTypeId="urn:microsoft.com/office/officeart/2005/8/colors/accent1_2" csCatId="accent1" phldr="1"/>
      <dgm:spPr/>
      <dgm:t>
        <a:bodyPr/>
        <a:lstStyle/>
        <a:p>
          <a:endParaRPr lang="en-US"/>
        </a:p>
      </dgm:t>
    </dgm:pt>
    <dgm:pt modelId="{90EFA49C-1C44-B349-8139-3F16369A96A6}">
      <dgm:prSet phldrT="[Text]" custT="1"/>
      <dgm:spPr>
        <a:solidFill>
          <a:srgbClr val="8A5A9A">
            <a:alpha val="50000"/>
          </a:srgbClr>
        </a:solidFill>
      </dgm:spPr>
      <dgm:t>
        <a:bodyPr/>
        <a:lstStyle/>
        <a:p>
          <a:r>
            <a:rPr lang="en-US" sz="2400" b="1" i="0" dirty="0">
              <a:solidFill>
                <a:schemeClr val="tx1">
                  <a:lumMod val="75000"/>
                  <a:lumOff val="25000"/>
                </a:schemeClr>
              </a:solidFill>
              <a:effectLst/>
              <a:latin typeface="+mj-lt"/>
            </a:rPr>
            <a:t>Community Needs</a:t>
          </a:r>
        </a:p>
        <a:p>
          <a:r>
            <a:rPr lang="en-US" sz="1800" i="1" dirty="0">
              <a:solidFill>
                <a:schemeClr val="tx1">
                  <a:lumMod val="75000"/>
                  <a:lumOff val="25000"/>
                </a:schemeClr>
              </a:solidFill>
            </a:rPr>
            <a:t>State government, academic, non-profit, local organization partnerships</a:t>
          </a:r>
          <a:endParaRPr lang="en-US" sz="1800" b="1" i="1" dirty="0">
            <a:solidFill>
              <a:schemeClr val="tx1">
                <a:lumMod val="75000"/>
                <a:lumOff val="25000"/>
              </a:schemeClr>
            </a:solidFill>
            <a:latin typeface="+mj-lt"/>
          </a:endParaRPr>
        </a:p>
      </dgm:t>
    </dgm:pt>
    <dgm:pt modelId="{90C897E1-674D-3747-9AF7-6F5B6FF983B3}" type="parTrans" cxnId="{91C6E12E-A50D-EE4F-8F15-309DB7F3BC1B}">
      <dgm:prSet/>
      <dgm:spPr/>
      <dgm:t>
        <a:bodyPr/>
        <a:lstStyle/>
        <a:p>
          <a:endParaRPr lang="en-US" sz="1600" b="1">
            <a:latin typeface="+mj-lt"/>
          </a:endParaRPr>
        </a:p>
      </dgm:t>
    </dgm:pt>
    <dgm:pt modelId="{B3E6712F-8D51-5146-8ED2-F2B880226FC2}" type="sibTrans" cxnId="{91C6E12E-A50D-EE4F-8F15-309DB7F3BC1B}">
      <dgm:prSet custT="1"/>
      <dgm:spPr>
        <a:solidFill>
          <a:schemeClr val="accent1">
            <a:hueOff val="0"/>
            <a:satOff val="0"/>
            <a:lumOff val="0"/>
            <a:alpha val="0"/>
          </a:schemeClr>
        </a:solidFill>
        <a:ln>
          <a:solidFill>
            <a:schemeClr val="lt1">
              <a:hueOff val="0"/>
              <a:satOff val="0"/>
              <a:lumOff val="0"/>
              <a:alpha val="0"/>
            </a:schemeClr>
          </a:solidFill>
        </a:ln>
      </dgm:spPr>
      <dgm:t>
        <a:bodyPr/>
        <a:lstStyle/>
        <a:p>
          <a:endParaRPr lang="en-US" sz="1600" b="1">
            <a:latin typeface="+mj-lt"/>
          </a:endParaRPr>
        </a:p>
      </dgm:t>
    </dgm:pt>
    <dgm:pt modelId="{E35AF739-97E3-DC4A-823E-C7D28F5BCD27}">
      <dgm:prSet phldrT="[Text]" custT="1"/>
      <dgm:spPr>
        <a:solidFill>
          <a:srgbClr val="8A5A9A">
            <a:alpha val="50000"/>
          </a:srgbClr>
        </a:solidFill>
      </dgm:spPr>
      <dgm:t>
        <a:bodyPr/>
        <a:lstStyle/>
        <a:p>
          <a:r>
            <a:rPr lang="en-US" sz="1600" b="0" i="0" dirty="0">
              <a:solidFill>
                <a:schemeClr val="tx1">
                  <a:lumMod val="75000"/>
                  <a:lumOff val="25000"/>
                </a:schemeClr>
              </a:solidFill>
              <a:effectLst/>
              <a:latin typeface="+mj-lt"/>
            </a:rPr>
            <a:t>Advocacy efforts for GSL stewardship</a:t>
          </a:r>
          <a:endParaRPr lang="en-US" sz="1600" b="1" dirty="0">
            <a:solidFill>
              <a:schemeClr val="tx1">
                <a:lumMod val="75000"/>
                <a:lumOff val="25000"/>
              </a:schemeClr>
            </a:solidFill>
            <a:latin typeface="+mj-lt"/>
          </a:endParaRPr>
        </a:p>
      </dgm:t>
    </dgm:pt>
    <dgm:pt modelId="{2C81E82C-2AC8-B24D-9D71-EC7821A9D817}" type="parTrans" cxnId="{12E7B238-B6A2-434C-9263-081F656DA9D2}">
      <dgm:prSet/>
      <dgm:spPr/>
      <dgm:t>
        <a:bodyPr/>
        <a:lstStyle/>
        <a:p>
          <a:endParaRPr lang="en-US" sz="1600" b="1">
            <a:latin typeface="+mj-lt"/>
          </a:endParaRPr>
        </a:p>
      </dgm:t>
    </dgm:pt>
    <dgm:pt modelId="{2A825ED7-6A05-BA42-88C7-3F7EDC3EEBD3}" type="sibTrans" cxnId="{12E7B238-B6A2-434C-9263-081F656DA9D2}">
      <dgm:prSet/>
      <dgm:spPr/>
      <dgm:t>
        <a:bodyPr/>
        <a:lstStyle/>
        <a:p>
          <a:endParaRPr lang="en-US" sz="1600" b="1">
            <a:latin typeface="+mj-lt"/>
          </a:endParaRPr>
        </a:p>
      </dgm:t>
    </dgm:pt>
    <dgm:pt modelId="{BF871984-2D17-DF4D-8174-EAD0C5DEB962}">
      <dgm:prSet custT="1"/>
      <dgm:spPr>
        <a:solidFill>
          <a:srgbClr val="8A5A9A">
            <a:alpha val="50000"/>
          </a:srgbClr>
        </a:solidFill>
      </dgm:spPr>
      <dgm:t>
        <a:bodyPr/>
        <a:lstStyle/>
        <a:p>
          <a:r>
            <a:rPr lang="en-US" sz="1600" b="0" i="0" dirty="0">
              <a:solidFill>
                <a:schemeClr val="tx1">
                  <a:lumMod val="75000"/>
                  <a:lumOff val="25000"/>
                </a:schemeClr>
              </a:solidFill>
              <a:effectLst/>
              <a:latin typeface="+mj-lt"/>
            </a:rPr>
            <a:t>Targeted air monitoring efforts</a:t>
          </a:r>
          <a:endParaRPr lang="en-US" sz="1600" b="0" dirty="0">
            <a:solidFill>
              <a:schemeClr val="tx1">
                <a:lumMod val="75000"/>
                <a:lumOff val="25000"/>
              </a:schemeClr>
            </a:solidFill>
            <a:latin typeface="+mj-lt"/>
          </a:endParaRPr>
        </a:p>
      </dgm:t>
    </dgm:pt>
    <dgm:pt modelId="{CA48AD9A-B294-F744-B0EB-8642C3B75C73}" type="parTrans" cxnId="{AD838780-36EA-2548-AD80-BBACCE759244}">
      <dgm:prSet/>
      <dgm:spPr/>
      <dgm:t>
        <a:bodyPr/>
        <a:lstStyle/>
        <a:p>
          <a:endParaRPr lang="en-US" sz="1600" b="1">
            <a:latin typeface="+mj-lt"/>
          </a:endParaRPr>
        </a:p>
      </dgm:t>
    </dgm:pt>
    <dgm:pt modelId="{77AF78C3-8098-E642-B2FF-99D0C3EFF297}" type="sibTrans" cxnId="{AD838780-36EA-2548-AD80-BBACCE759244}">
      <dgm:prSet custT="1"/>
      <dgm:spPr/>
      <dgm:t>
        <a:bodyPr/>
        <a:lstStyle/>
        <a:p>
          <a:endParaRPr lang="en-US" sz="1200"/>
        </a:p>
      </dgm:t>
    </dgm:pt>
    <dgm:pt modelId="{D8E31FD6-E9A5-7C40-A41A-41A13C3A244B}">
      <dgm:prSet phldrT="[Text]" custT="1"/>
      <dgm:spPr>
        <a:solidFill>
          <a:srgbClr val="8A5A9A">
            <a:alpha val="50000"/>
          </a:srgbClr>
        </a:solidFill>
      </dgm:spPr>
      <dgm:t>
        <a:bodyPr/>
        <a:lstStyle/>
        <a:p>
          <a:r>
            <a:rPr lang="en-US" sz="1600" b="0" i="0" dirty="0">
              <a:solidFill>
                <a:schemeClr val="tx1">
                  <a:lumMod val="75000"/>
                  <a:lumOff val="25000"/>
                </a:schemeClr>
              </a:solidFill>
              <a:effectLst/>
              <a:latin typeface="+mj-lt"/>
            </a:rPr>
            <a:t>Lakebed management practices</a:t>
          </a:r>
          <a:endParaRPr lang="en-US" sz="1600" b="0" dirty="0">
            <a:solidFill>
              <a:schemeClr val="tx1">
                <a:lumMod val="75000"/>
                <a:lumOff val="25000"/>
              </a:schemeClr>
            </a:solidFill>
            <a:latin typeface="+mj-lt"/>
          </a:endParaRPr>
        </a:p>
      </dgm:t>
    </dgm:pt>
    <dgm:pt modelId="{2F0988AD-3D8B-0440-8AD8-3649F4E90872}" type="parTrans" cxnId="{35353964-7D5C-104B-BB5F-83E1B18A64AB}">
      <dgm:prSet/>
      <dgm:spPr/>
      <dgm:t>
        <a:bodyPr/>
        <a:lstStyle/>
        <a:p>
          <a:endParaRPr lang="en-US" sz="1600">
            <a:latin typeface="+mj-lt"/>
          </a:endParaRPr>
        </a:p>
      </dgm:t>
    </dgm:pt>
    <dgm:pt modelId="{190F77D0-D4C8-7F48-8D62-09A016155C7D}" type="sibTrans" cxnId="{35353964-7D5C-104B-BB5F-83E1B18A64AB}">
      <dgm:prSet/>
      <dgm:spPr/>
      <dgm:t>
        <a:bodyPr/>
        <a:lstStyle/>
        <a:p>
          <a:endParaRPr lang="en-US" sz="1600">
            <a:latin typeface="+mj-lt"/>
          </a:endParaRPr>
        </a:p>
      </dgm:t>
    </dgm:pt>
    <dgm:pt modelId="{798674C2-865F-B848-8A20-BFFDFBA8F07B}" type="pres">
      <dgm:prSet presAssocID="{F3C875A4-EEAB-F149-A72C-8FC1D3CF2E5C}" presName="composite" presStyleCnt="0">
        <dgm:presLayoutVars>
          <dgm:chMax val="1"/>
          <dgm:dir/>
          <dgm:resizeHandles val="exact"/>
        </dgm:presLayoutVars>
      </dgm:prSet>
      <dgm:spPr/>
    </dgm:pt>
    <dgm:pt modelId="{AAD2D605-031A-BB4D-857A-27DCE5EB2C01}" type="pres">
      <dgm:prSet presAssocID="{F3C875A4-EEAB-F149-A72C-8FC1D3CF2E5C}" presName="radial" presStyleCnt="0">
        <dgm:presLayoutVars>
          <dgm:animLvl val="ctr"/>
        </dgm:presLayoutVars>
      </dgm:prSet>
      <dgm:spPr/>
    </dgm:pt>
    <dgm:pt modelId="{EF044B3B-5ABC-0545-85A4-959F229AB8DF}" type="pres">
      <dgm:prSet presAssocID="{90EFA49C-1C44-B349-8139-3F16369A96A6}" presName="centerShape" presStyleLbl="vennNode1" presStyleIdx="0" presStyleCnt="4"/>
      <dgm:spPr/>
    </dgm:pt>
    <dgm:pt modelId="{F664D348-53B2-364F-908C-AA969138E912}" type="pres">
      <dgm:prSet presAssocID="{D8E31FD6-E9A5-7C40-A41A-41A13C3A244B}" presName="node" presStyleLbl="vennNode1" presStyleIdx="1" presStyleCnt="4">
        <dgm:presLayoutVars>
          <dgm:bulletEnabled val="1"/>
        </dgm:presLayoutVars>
      </dgm:prSet>
      <dgm:spPr/>
    </dgm:pt>
    <dgm:pt modelId="{63F80C60-2832-3E44-88DB-EA7D21858027}" type="pres">
      <dgm:prSet presAssocID="{E35AF739-97E3-DC4A-823E-C7D28F5BCD27}" presName="node" presStyleLbl="vennNode1" presStyleIdx="2" presStyleCnt="4">
        <dgm:presLayoutVars>
          <dgm:bulletEnabled val="1"/>
        </dgm:presLayoutVars>
      </dgm:prSet>
      <dgm:spPr/>
    </dgm:pt>
    <dgm:pt modelId="{DB535F84-37BA-0945-8F32-6E1511C6D200}" type="pres">
      <dgm:prSet presAssocID="{BF871984-2D17-DF4D-8174-EAD0C5DEB962}" presName="node" presStyleLbl="vennNode1" presStyleIdx="3" presStyleCnt="4">
        <dgm:presLayoutVars>
          <dgm:bulletEnabled val="1"/>
        </dgm:presLayoutVars>
      </dgm:prSet>
      <dgm:spPr/>
    </dgm:pt>
  </dgm:ptLst>
  <dgm:cxnLst>
    <dgm:cxn modelId="{91C6E12E-A50D-EE4F-8F15-309DB7F3BC1B}" srcId="{F3C875A4-EEAB-F149-A72C-8FC1D3CF2E5C}" destId="{90EFA49C-1C44-B349-8139-3F16369A96A6}" srcOrd="0" destOrd="0" parTransId="{90C897E1-674D-3747-9AF7-6F5B6FF983B3}" sibTransId="{B3E6712F-8D51-5146-8ED2-F2B880226FC2}"/>
    <dgm:cxn modelId="{12E7B238-B6A2-434C-9263-081F656DA9D2}" srcId="{90EFA49C-1C44-B349-8139-3F16369A96A6}" destId="{E35AF739-97E3-DC4A-823E-C7D28F5BCD27}" srcOrd="1" destOrd="0" parTransId="{2C81E82C-2AC8-B24D-9D71-EC7821A9D817}" sibTransId="{2A825ED7-6A05-BA42-88C7-3F7EDC3EEBD3}"/>
    <dgm:cxn modelId="{35353964-7D5C-104B-BB5F-83E1B18A64AB}" srcId="{90EFA49C-1C44-B349-8139-3F16369A96A6}" destId="{D8E31FD6-E9A5-7C40-A41A-41A13C3A244B}" srcOrd="0" destOrd="0" parTransId="{2F0988AD-3D8B-0440-8AD8-3649F4E90872}" sibTransId="{190F77D0-D4C8-7F48-8D62-09A016155C7D}"/>
    <dgm:cxn modelId="{B05C4877-E760-FE4C-B4F5-3564CFAB038D}" type="presOf" srcId="{D8E31FD6-E9A5-7C40-A41A-41A13C3A244B}" destId="{F664D348-53B2-364F-908C-AA969138E912}" srcOrd="0" destOrd="0" presId="urn:microsoft.com/office/officeart/2005/8/layout/radial3"/>
    <dgm:cxn modelId="{AD838780-36EA-2548-AD80-BBACCE759244}" srcId="{90EFA49C-1C44-B349-8139-3F16369A96A6}" destId="{BF871984-2D17-DF4D-8174-EAD0C5DEB962}" srcOrd="2" destOrd="0" parTransId="{CA48AD9A-B294-F744-B0EB-8642C3B75C73}" sibTransId="{77AF78C3-8098-E642-B2FF-99D0C3EFF297}"/>
    <dgm:cxn modelId="{60A2E49A-90FA-954F-A2FD-EA0547F57409}" type="presOf" srcId="{F3C875A4-EEAB-F149-A72C-8FC1D3CF2E5C}" destId="{798674C2-865F-B848-8A20-BFFDFBA8F07B}" srcOrd="0" destOrd="0" presId="urn:microsoft.com/office/officeart/2005/8/layout/radial3"/>
    <dgm:cxn modelId="{77EBDCD2-5A25-0E45-B409-6EFDB04D096E}" type="presOf" srcId="{E35AF739-97E3-DC4A-823E-C7D28F5BCD27}" destId="{63F80C60-2832-3E44-88DB-EA7D21858027}" srcOrd="0" destOrd="0" presId="urn:microsoft.com/office/officeart/2005/8/layout/radial3"/>
    <dgm:cxn modelId="{B1EAD9DF-99AC-9B45-B242-4330CED3EBDA}" type="presOf" srcId="{BF871984-2D17-DF4D-8174-EAD0C5DEB962}" destId="{DB535F84-37BA-0945-8F32-6E1511C6D200}" srcOrd="0" destOrd="0" presId="urn:microsoft.com/office/officeart/2005/8/layout/radial3"/>
    <dgm:cxn modelId="{CF6276E2-B1D8-3B4A-9B90-7338B7A7C23E}" type="presOf" srcId="{90EFA49C-1C44-B349-8139-3F16369A96A6}" destId="{EF044B3B-5ABC-0545-85A4-959F229AB8DF}" srcOrd="0" destOrd="0" presId="urn:microsoft.com/office/officeart/2005/8/layout/radial3"/>
    <dgm:cxn modelId="{59DF5210-75BE-D240-B591-4B93995282CB}" type="presParOf" srcId="{798674C2-865F-B848-8A20-BFFDFBA8F07B}" destId="{AAD2D605-031A-BB4D-857A-27DCE5EB2C01}" srcOrd="0" destOrd="0" presId="urn:microsoft.com/office/officeart/2005/8/layout/radial3"/>
    <dgm:cxn modelId="{8DB91BA3-E919-5C48-BF8E-6EB4BC0AEE4D}" type="presParOf" srcId="{AAD2D605-031A-BB4D-857A-27DCE5EB2C01}" destId="{EF044B3B-5ABC-0545-85A4-959F229AB8DF}" srcOrd="0" destOrd="0" presId="urn:microsoft.com/office/officeart/2005/8/layout/radial3"/>
    <dgm:cxn modelId="{7D110467-166E-7E42-B9F9-242C462DD2BF}" type="presParOf" srcId="{AAD2D605-031A-BB4D-857A-27DCE5EB2C01}" destId="{F664D348-53B2-364F-908C-AA969138E912}" srcOrd="1" destOrd="0" presId="urn:microsoft.com/office/officeart/2005/8/layout/radial3"/>
    <dgm:cxn modelId="{38BECFFC-1569-E947-9D24-CF7BD9B55A1E}" type="presParOf" srcId="{AAD2D605-031A-BB4D-857A-27DCE5EB2C01}" destId="{63F80C60-2832-3E44-88DB-EA7D21858027}" srcOrd="2" destOrd="0" presId="urn:microsoft.com/office/officeart/2005/8/layout/radial3"/>
    <dgm:cxn modelId="{2A188BBC-7080-574A-8961-EE76FFF4F9B7}" type="presParOf" srcId="{AAD2D605-031A-BB4D-857A-27DCE5EB2C01}" destId="{DB535F84-37BA-0945-8F32-6E1511C6D200}"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C097F1-4329-C442-A15D-D835E51E42E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92C5E025-FEA3-014E-9940-D840318CCF28}">
      <dgm:prSet phldrT="[Text]" custT="1"/>
      <dgm:spPr>
        <a:solidFill>
          <a:schemeClr val="bg1"/>
        </a:solidFill>
        <a:ln w="63500">
          <a:solidFill>
            <a:srgbClr val="895999"/>
          </a:solidFill>
        </a:ln>
      </dgm:spPr>
      <dgm:t>
        <a:bodyPr/>
        <a:lstStyle/>
        <a:p>
          <a:pPr algn="ctr"/>
          <a:r>
            <a:rPr lang="en-US" sz="2700" b="1" i="0" spc="0" dirty="0">
              <a:solidFill>
                <a:srgbClr val="895999"/>
              </a:solidFill>
              <a:effectLst/>
              <a:latin typeface="+mn-lt"/>
            </a:rPr>
            <a:t>Declining lake levels are associated with elevated AOD from dust seasons</a:t>
          </a:r>
          <a:endParaRPr lang="en-US" sz="2700" b="1" spc="0" dirty="0">
            <a:solidFill>
              <a:srgbClr val="895999"/>
            </a:solidFill>
            <a:latin typeface="+mn-lt"/>
          </a:endParaRPr>
        </a:p>
      </dgm:t>
    </dgm:pt>
    <dgm:pt modelId="{C4022ACC-5654-5C4D-9141-3500AAC6179A}" type="parTrans" cxnId="{3B838F1B-57D5-0242-A6AD-87472FEE0372}">
      <dgm:prSet/>
      <dgm:spPr/>
      <dgm:t>
        <a:bodyPr/>
        <a:lstStyle/>
        <a:p>
          <a:endParaRPr lang="en-US" sz="2700" spc="0">
            <a:solidFill>
              <a:srgbClr val="895999"/>
            </a:solidFill>
          </a:endParaRPr>
        </a:p>
      </dgm:t>
    </dgm:pt>
    <dgm:pt modelId="{6C79532B-9095-7948-AD86-EA0F050D208B}" type="sibTrans" cxnId="{3B838F1B-57D5-0242-A6AD-87472FEE0372}">
      <dgm:prSet/>
      <dgm:spPr/>
      <dgm:t>
        <a:bodyPr/>
        <a:lstStyle/>
        <a:p>
          <a:endParaRPr lang="en-US" sz="2700" spc="0">
            <a:solidFill>
              <a:srgbClr val="895999"/>
            </a:solidFill>
          </a:endParaRPr>
        </a:p>
      </dgm:t>
    </dgm:pt>
    <dgm:pt modelId="{8B9B2A1D-014A-624E-AB90-661329328114}">
      <dgm:prSet phldrT="[Text]" custT="1"/>
      <dgm:spPr>
        <a:solidFill>
          <a:schemeClr val="bg1"/>
        </a:solidFill>
        <a:ln w="63500">
          <a:solidFill>
            <a:srgbClr val="895999"/>
          </a:solidFill>
        </a:ln>
      </dgm:spPr>
      <dgm:t>
        <a:bodyPr/>
        <a:lstStyle/>
        <a:p>
          <a:pPr algn="ctr"/>
          <a:r>
            <a:rPr lang="en-US" sz="2700" b="1" i="0" spc="0">
              <a:solidFill>
                <a:srgbClr val="895999"/>
              </a:solidFill>
              <a:effectLst/>
              <a:latin typeface="+mj-lt"/>
            </a:rPr>
            <a:t>Local communities </a:t>
          </a:r>
          <a:r>
            <a:rPr lang="en-US" sz="2700" b="1" spc="0">
              <a:solidFill>
                <a:srgbClr val="895999"/>
              </a:solidFill>
              <a:latin typeface="+mj-lt"/>
            </a:rPr>
            <a:t>are disproportionately impacted by air pollution</a:t>
          </a:r>
        </a:p>
      </dgm:t>
    </dgm:pt>
    <dgm:pt modelId="{13D60CB4-C35F-A449-BE1A-58932BC8C296}" type="parTrans" cxnId="{BD049844-F759-AE4F-9BAC-A9CB7DB1A4D8}">
      <dgm:prSet/>
      <dgm:spPr/>
      <dgm:t>
        <a:bodyPr/>
        <a:lstStyle/>
        <a:p>
          <a:endParaRPr lang="en-US" sz="2700" spc="0">
            <a:solidFill>
              <a:srgbClr val="895999"/>
            </a:solidFill>
          </a:endParaRPr>
        </a:p>
      </dgm:t>
    </dgm:pt>
    <dgm:pt modelId="{C9F4F665-8258-054C-A35E-222273CFE9CF}" type="sibTrans" cxnId="{BD049844-F759-AE4F-9BAC-A9CB7DB1A4D8}">
      <dgm:prSet/>
      <dgm:spPr/>
      <dgm:t>
        <a:bodyPr/>
        <a:lstStyle/>
        <a:p>
          <a:endParaRPr lang="en-US" sz="2700" spc="0">
            <a:solidFill>
              <a:srgbClr val="895999"/>
            </a:solidFill>
          </a:endParaRPr>
        </a:p>
      </dgm:t>
    </dgm:pt>
    <dgm:pt modelId="{9E7FD974-83A4-7C4D-9521-15C9ABDC6CB3}" type="pres">
      <dgm:prSet presAssocID="{8AC097F1-4329-C442-A15D-D835E51E42E0}" presName="linear" presStyleCnt="0">
        <dgm:presLayoutVars>
          <dgm:animLvl val="lvl"/>
          <dgm:resizeHandles val="exact"/>
        </dgm:presLayoutVars>
      </dgm:prSet>
      <dgm:spPr/>
    </dgm:pt>
    <dgm:pt modelId="{3B6D4B9E-7E6F-0244-93FF-1C7634B27036}" type="pres">
      <dgm:prSet presAssocID="{92C5E025-FEA3-014E-9940-D840318CCF28}" presName="parentText" presStyleLbl="node1" presStyleIdx="0" presStyleCnt="2" custLinFactNeighborX="-6475" custLinFactNeighborY="-1923">
        <dgm:presLayoutVars>
          <dgm:chMax val="0"/>
          <dgm:bulletEnabled val="1"/>
        </dgm:presLayoutVars>
      </dgm:prSet>
      <dgm:spPr/>
    </dgm:pt>
    <dgm:pt modelId="{39B8C722-3219-3D47-BC90-75F63CFD0D5D}" type="pres">
      <dgm:prSet presAssocID="{6C79532B-9095-7948-AD86-EA0F050D208B}" presName="spacer" presStyleCnt="0"/>
      <dgm:spPr/>
    </dgm:pt>
    <dgm:pt modelId="{6AF735E4-97B0-9048-A7F8-0FB735FB4DBC}" type="pres">
      <dgm:prSet presAssocID="{8B9B2A1D-014A-624E-AB90-661329328114}" presName="parentText" presStyleLbl="node1" presStyleIdx="1" presStyleCnt="2">
        <dgm:presLayoutVars>
          <dgm:chMax val="0"/>
          <dgm:bulletEnabled val="1"/>
        </dgm:presLayoutVars>
      </dgm:prSet>
      <dgm:spPr/>
    </dgm:pt>
  </dgm:ptLst>
  <dgm:cxnLst>
    <dgm:cxn modelId="{3B838F1B-57D5-0242-A6AD-87472FEE0372}" srcId="{8AC097F1-4329-C442-A15D-D835E51E42E0}" destId="{92C5E025-FEA3-014E-9940-D840318CCF28}" srcOrd="0" destOrd="0" parTransId="{C4022ACC-5654-5C4D-9141-3500AAC6179A}" sibTransId="{6C79532B-9095-7948-AD86-EA0F050D208B}"/>
    <dgm:cxn modelId="{5F807A22-4404-2344-965C-45EA84237DE0}" type="presOf" srcId="{8B9B2A1D-014A-624E-AB90-661329328114}" destId="{6AF735E4-97B0-9048-A7F8-0FB735FB4DBC}" srcOrd="0" destOrd="0" presId="urn:microsoft.com/office/officeart/2005/8/layout/vList2"/>
    <dgm:cxn modelId="{BD049844-F759-AE4F-9BAC-A9CB7DB1A4D8}" srcId="{8AC097F1-4329-C442-A15D-D835E51E42E0}" destId="{8B9B2A1D-014A-624E-AB90-661329328114}" srcOrd="1" destOrd="0" parTransId="{13D60CB4-C35F-A449-BE1A-58932BC8C296}" sibTransId="{C9F4F665-8258-054C-A35E-222273CFE9CF}"/>
    <dgm:cxn modelId="{652B134F-500E-284F-8402-5A6FFAE2BB20}" type="presOf" srcId="{8AC097F1-4329-C442-A15D-D835E51E42E0}" destId="{9E7FD974-83A4-7C4D-9521-15C9ABDC6CB3}" srcOrd="0" destOrd="0" presId="urn:microsoft.com/office/officeart/2005/8/layout/vList2"/>
    <dgm:cxn modelId="{43872674-56D2-CC44-998A-77F7478FD30A}" type="presOf" srcId="{92C5E025-FEA3-014E-9940-D840318CCF28}" destId="{3B6D4B9E-7E6F-0244-93FF-1C7634B27036}" srcOrd="0" destOrd="0" presId="urn:microsoft.com/office/officeart/2005/8/layout/vList2"/>
    <dgm:cxn modelId="{3A8AF121-C671-2948-9F92-C79DB00167F2}" type="presParOf" srcId="{9E7FD974-83A4-7C4D-9521-15C9ABDC6CB3}" destId="{3B6D4B9E-7E6F-0244-93FF-1C7634B27036}" srcOrd="0" destOrd="0" presId="urn:microsoft.com/office/officeart/2005/8/layout/vList2"/>
    <dgm:cxn modelId="{45800F43-86B1-0F40-961A-6833028761D7}" type="presParOf" srcId="{9E7FD974-83A4-7C4D-9521-15C9ABDC6CB3}" destId="{39B8C722-3219-3D47-BC90-75F63CFD0D5D}" srcOrd="1" destOrd="0" presId="urn:microsoft.com/office/officeart/2005/8/layout/vList2"/>
    <dgm:cxn modelId="{ED52BD04-FA80-2C43-AFD1-83E8FDC8D985}" type="presParOf" srcId="{9E7FD974-83A4-7C4D-9521-15C9ABDC6CB3}" destId="{6AF735E4-97B0-9048-A7F8-0FB735FB4DBC}" srcOrd="2" destOrd="0" presId="urn:microsoft.com/office/officeart/2005/8/layout/vList2"/>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46F7D-7920-4FB0-AC21-BBEBA09CF009}"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17F68D8F-2D56-465F-8ECD-E641A9ED06FB}">
      <dgm:prSet phldrT="[Text]" phldr="0" custT="1"/>
      <dgm:spPr/>
      <dgm:t>
        <a:bodyPr/>
        <a:lstStyle/>
        <a:p>
          <a:r>
            <a:rPr lang="en-US" sz="1800" dirty="0">
              <a:solidFill>
                <a:schemeClr val="tx1">
                  <a:lumMod val="75000"/>
                  <a:lumOff val="25000"/>
                </a:schemeClr>
              </a:solidFill>
              <a:latin typeface="+mj-lt"/>
            </a:rPr>
            <a:t>Race</a:t>
          </a:r>
        </a:p>
      </dgm:t>
    </dgm:pt>
    <dgm:pt modelId="{96CB7C6B-D14B-4D3E-B4B3-AA5269FEA30B}" type="parTrans" cxnId="{10ECC0FB-9F86-4382-A54F-9BECC326BB17}">
      <dgm:prSet/>
      <dgm:spPr/>
      <dgm:t>
        <a:bodyPr/>
        <a:lstStyle/>
        <a:p>
          <a:endParaRPr lang="en-US" sz="1800">
            <a:latin typeface="+mj-lt"/>
          </a:endParaRPr>
        </a:p>
      </dgm:t>
    </dgm:pt>
    <dgm:pt modelId="{40DBCD2A-1B4C-47E9-AFFC-941BBD469579}" type="sibTrans" cxnId="{10ECC0FB-9F86-4382-A54F-9BECC326BB17}">
      <dgm:prSet/>
      <dgm:spPr/>
      <dgm:t>
        <a:bodyPr/>
        <a:lstStyle/>
        <a:p>
          <a:endParaRPr lang="en-US" sz="1800">
            <a:latin typeface="+mj-lt"/>
          </a:endParaRPr>
        </a:p>
      </dgm:t>
    </dgm:pt>
    <dgm:pt modelId="{B6260301-F899-4618-B4FE-990A3F06CB0F}">
      <dgm:prSet phldrT="[Text]" phldr="0" custT="1"/>
      <dgm:spPr/>
      <dgm:t>
        <a:bodyPr/>
        <a:lstStyle/>
        <a:p>
          <a:r>
            <a:rPr lang="en-US" sz="1800" dirty="0">
              <a:solidFill>
                <a:schemeClr val="tx1">
                  <a:lumMod val="75000"/>
                  <a:lumOff val="25000"/>
                </a:schemeClr>
              </a:solidFill>
              <a:latin typeface="+mj-lt"/>
            </a:rPr>
            <a:t>Income</a:t>
          </a:r>
        </a:p>
      </dgm:t>
    </dgm:pt>
    <dgm:pt modelId="{7CAE130E-AFD5-4469-A217-EC7887468866}" type="parTrans" cxnId="{5D771201-7FC0-42F3-94F4-A5B9934C24C4}">
      <dgm:prSet/>
      <dgm:spPr/>
      <dgm:t>
        <a:bodyPr/>
        <a:lstStyle/>
        <a:p>
          <a:endParaRPr lang="en-US" sz="1800">
            <a:latin typeface="+mj-lt"/>
          </a:endParaRPr>
        </a:p>
      </dgm:t>
    </dgm:pt>
    <dgm:pt modelId="{FAFC9D21-1AB6-4287-BB4C-5ABF79E923C6}" type="sibTrans" cxnId="{5D771201-7FC0-42F3-94F4-A5B9934C24C4}">
      <dgm:prSet/>
      <dgm:spPr/>
      <dgm:t>
        <a:bodyPr/>
        <a:lstStyle/>
        <a:p>
          <a:endParaRPr lang="en-US" sz="1800">
            <a:latin typeface="+mj-lt"/>
          </a:endParaRPr>
        </a:p>
      </dgm:t>
    </dgm:pt>
    <dgm:pt modelId="{F0074F8F-9675-4D15-8C04-1A2F648E73CD}">
      <dgm:prSet phldrT="[Text]" phldr="0" custT="1"/>
      <dgm:spPr/>
      <dgm:t>
        <a:bodyPr/>
        <a:lstStyle/>
        <a:p>
          <a:r>
            <a:rPr lang="en-US" sz="1800" dirty="0">
              <a:solidFill>
                <a:schemeClr val="tx1">
                  <a:lumMod val="75000"/>
                  <a:lumOff val="25000"/>
                </a:schemeClr>
              </a:solidFill>
              <a:latin typeface="+mj-lt"/>
            </a:rPr>
            <a:t>Age &lt; 5</a:t>
          </a:r>
        </a:p>
      </dgm:t>
    </dgm:pt>
    <dgm:pt modelId="{338DB52E-0118-49FA-A5D6-A78CBB1EE7E9}" type="parTrans" cxnId="{91D55D29-6D8B-467C-A21B-DA5C5DEAF21C}">
      <dgm:prSet/>
      <dgm:spPr/>
      <dgm:t>
        <a:bodyPr/>
        <a:lstStyle/>
        <a:p>
          <a:endParaRPr lang="en-US" sz="1800">
            <a:latin typeface="+mj-lt"/>
          </a:endParaRPr>
        </a:p>
      </dgm:t>
    </dgm:pt>
    <dgm:pt modelId="{4880ED43-31B8-450A-8722-0BF027B8A7B9}" type="sibTrans" cxnId="{91D55D29-6D8B-467C-A21B-DA5C5DEAF21C}">
      <dgm:prSet/>
      <dgm:spPr/>
      <dgm:t>
        <a:bodyPr/>
        <a:lstStyle/>
        <a:p>
          <a:endParaRPr lang="en-US" sz="1800">
            <a:latin typeface="+mj-lt"/>
          </a:endParaRPr>
        </a:p>
      </dgm:t>
    </dgm:pt>
    <dgm:pt modelId="{A1FB049C-F749-4BCC-A0E9-F7770252283A}">
      <dgm:prSet phldr="0" custT="1"/>
      <dgm:spPr/>
      <dgm:t>
        <a:bodyPr/>
        <a:lstStyle/>
        <a:p>
          <a:pPr rtl="0"/>
          <a:r>
            <a:rPr lang="en-US" sz="1800" dirty="0">
              <a:solidFill>
                <a:schemeClr val="tx1">
                  <a:lumMod val="75000"/>
                  <a:lumOff val="25000"/>
                </a:schemeClr>
              </a:solidFill>
              <a:latin typeface="+mj-lt"/>
            </a:rPr>
            <a:t>Age &gt; 64</a:t>
          </a:r>
        </a:p>
      </dgm:t>
    </dgm:pt>
    <dgm:pt modelId="{709E2998-A922-4306-962A-6011B19D4A3E}" type="parTrans" cxnId="{743879B0-C415-45A2-9622-AA8B4117C040}">
      <dgm:prSet/>
      <dgm:spPr/>
      <dgm:t>
        <a:bodyPr/>
        <a:lstStyle/>
        <a:p>
          <a:endParaRPr lang="en-US" sz="1800">
            <a:latin typeface="+mj-lt"/>
          </a:endParaRPr>
        </a:p>
      </dgm:t>
    </dgm:pt>
    <dgm:pt modelId="{F8C1E90F-5E32-4B11-97E4-4760AC1EA524}" type="sibTrans" cxnId="{743879B0-C415-45A2-9622-AA8B4117C040}">
      <dgm:prSet/>
      <dgm:spPr/>
      <dgm:t>
        <a:bodyPr/>
        <a:lstStyle/>
        <a:p>
          <a:endParaRPr lang="en-US" sz="1800">
            <a:latin typeface="+mj-lt"/>
          </a:endParaRPr>
        </a:p>
      </dgm:t>
    </dgm:pt>
    <dgm:pt modelId="{9D90F629-9FAB-47B1-B644-F0D5750D9616}">
      <dgm:prSet phldr="0" custT="1"/>
      <dgm:spPr/>
      <dgm:t>
        <a:bodyPr/>
        <a:lstStyle/>
        <a:p>
          <a:pPr rtl="0"/>
          <a:r>
            <a:rPr lang="en-US" sz="1800" dirty="0">
              <a:solidFill>
                <a:schemeClr val="tx1">
                  <a:lumMod val="75000"/>
                  <a:lumOff val="25000"/>
                </a:schemeClr>
              </a:solidFill>
              <a:latin typeface="+mj-lt"/>
            </a:rPr>
            <a:t>Preexisting Medical Conditions</a:t>
          </a:r>
        </a:p>
      </dgm:t>
    </dgm:pt>
    <dgm:pt modelId="{8FDD6BB2-C7F6-47C1-8D10-436F186C90B4}" type="parTrans" cxnId="{76AE8215-0815-439F-AEDF-0D82C00DBFFE}">
      <dgm:prSet/>
      <dgm:spPr/>
      <dgm:t>
        <a:bodyPr/>
        <a:lstStyle/>
        <a:p>
          <a:endParaRPr lang="en-US" sz="1800">
            <a:latin typeface="+mj-lt"/>
          </a:endParaRPr>
        </a:p>
      </dgm:t>
    </dgm:pt>
    <dgm:pt modelId="{F1C2517B-98C6-482C-BB09-368C26590FC2}" type="sibTrans" cxnId="{76AE8215-0815-439F-AEDF-0D82C00DBFFE}">
      <dgm:prSet/>
      <dgm:spPr/>
      <dgm:t>
        <a:bodyPr/>
        <a:lstStyle/>
        <a:p>
          <a:endParaRPr lang="en-US" sz="1800">
            <a:latin typeface="+mj-lt"/>
          </a:endParaRPr>
        </a:p>
      </dgm:t>
    </dgm:pt>
    <dgm:pt modelId="{D2528241-976C-4C66-A163-AB9E55F387C7}" type="pres">
      <dgm:prSet presAssocID="{FDE46F7D-7920-4FB0-AC21-BBEBA09CF009}" presName="linear" presStyleCnt="0">
        <dgm:presLayoutVars>
          <dgm:dir/>
          <dgm:animLvl val="lvl"/>
          <dgm:resizeHandles val="exact"/>
        </dgm:presLayoutVars>
      </dgm:prSet>
      <dgm:spPr/>
    </dgm:pt>
    <dgm:pt modelId="{BB995D16-D548-4331-9914-A7CB45A5F015}" type="pres">
      <dgm:prSet presAssocID="{17F68D8F-2D56-465F-8ECD-E641A9ED06FB}" presName="parentLin" presStyleCnt="0"/>
      <dgm:spPr/>
    </dgm:pt>
    <dgm:pt modelId="{B3E2F3B6-FD06-4BC7-B87D-6928135FD1B2}" type="pres">
      <dgm:prSet presAssocID="{17F68D8F-2D56-465F-8ECD-E641A9ED06FB}" presName="parentLeftMargin" presStyleLbl="node1" presStyleIdx="0" presStyleCnt="5"/>
      <dgm:spPr/>
    </dgm:pt>
    <dgm:pt modelId="{959C8D1F-9E92-40D2-B188-049C04750956}" type="pres">
      <dgm:prSet presAssocID="{17F68D8F-2D56-465F-8ECD-E641A9ED06FB}" presName="parentText" presStyleLbl="node1" presStyleIdx="0" presStyleCnt="5">
        <dgm:presLayoutVars>
          <dgm:chMax val="0"/>
          <dgm:bulletEnabled val="1"/>
        </dgm:presLayoutVars>
      </dgm:prSet>
      <dgm:spPr/>
    </dgm:pt>
    <dgm:pt modelId="{2D5A29D2-504A-4682-809E-BCBC9641F5DD}" type="pres">
      <dgm:prSet presAssocID="{17F68D8F-2D56-465F-8ECD-E641A9ED06FB}" presName="negativeSpace" presStyleCnt="0"/>
      <dgm:spPr/>
    </dgm:pt>
    <dgm:pt modelId="{D0989CBC-BB2E-47D0-A170-3CDB278A5226}" type="pres">
      <dgm:prSet presAssocID="{17F68D8F-2D56-465F-8ECD-E641A9ED06FB}" presName="childText" presStyleLbl="conFgAcc1" presStyleIdx="0" presStyleCnt="5">
        <dgm:presLayoutVars>
          <dgm:bulletEnabled val="1"/>
        </dgm:presLayoutVars>
      </dgm:prSet>
      <dgm:spPr>
        <a:solidFill>
          <a:schemeClr val="accent5">
            <a:lumMod val="50000"/>
            <a:alpha val="90000"/>
          </a:schemeClr>
        </a:solidFill>
      </dgm:spPr>
    </dgm:pt>
    <dgm:pt modelId="{9B318352-F6D4-4D18-80FE-7942EA5ADDA4}" type="pres">
      <dgm:prSet presAssocID="{40DBCD2A-1B4C-47E9-AFFC-941BBD469579}" presName="spaceBetweenRectangles" presStyleCnt="0"/>
      <dgm:spPr/>
    </dgm:pt>
    <dgm:pt modelId="{96C8ADC1-5F83-4CDA-BE3E-9AC63E1E0107}" type="pres">
      <dgm:prSet presAssocID="{B6260301-F899-4618-B4FE-990A3F06CB0F}" presName="parentLin" presStyleCnt="0"/>
      <dgm:spPr/>
    </dgm:pt>
    <dgm:pt modelId="{6BC20785-3E98-4A6D-9DDE-47E282D193D3}" type="pres">
      <dgm:prSet presAssocID="{B6260301-F899-4618-B4FE-990A3F06CB0F}" presName="parentLeftMargin" presStyleLbl="node1" presStyleIdx="0" presStyleCnt="5"/>
      <dgm:spPr/>
    </dgm:pt>
    <dgm:pt modelId="{584A183D-5EF2-4A23-9973-2685B57CDE41}" type="pres">
      <dgm:prSet presAssocID="{B6260301-F899-4618-B4FE-990A3F06CB0F}" presName="parentText" presStyleLbl="node1" presStyleIdx="1" presStyleCnt="5">
        <dgm:presLayoutVars>
          <dgm:chMax val="0"/>
          <dgm:bulletEnabled val="1"/>
        </dgm:presLayoutVars>
      </dgm:prSet>
      <dgm:spPr/>
    </dgm:pt>
    <dgm:pt modelId="{AC31B41A-2A4A-4A1F-AF77-64BD6E8C9935}" type="pres">
      <dgm:prSet presAssocID="{B6260301-F899-4618-B4FE-990A3F06CB0F}" presName="negativeSpace" presStyleCnt="0"/>
      <dgm:spPr/>
    </dgm:pt>
    <dgm:pt modelId="{E1C43805-A888-4FF2-A85C-F2E1ABB81FAE}" type="pres">
      <dgm:prSet presAssocID="{B6260301-F899-4618-B4FE-990A3F06CB0F}" presName="childText" presStyleLbl="conFgAcc1" presStyleIdx="1" presStyleCnt="5">
        <dgm:presLayoutVars>
          <dgm:bulletEnabled val="1"/>
        </dgm:presLayoutVars>
      </dgm:prSet>
      <dgm:spPr>
        <a:solidFill>
          <a:schemeClr val="accent5">
            <a:lumMod val="50000"/>
            <a:alpha val="90000"/>
          </a:schemeClr>
        </a:solidFill>
      </dgm:spPr>
    </dgm:pt>
    <dgm:pt modelId="{4161A501-A645-4D63-9131-06286EB81BE2}" type="pres">
      <dgm:prSet presAssocID="{FAFC9D21-1AB6-4287-BB4C-5ABF79E923C6}" presName="spaceBetweenRectangles" presStyleCnt="0"/>
      <dgm:spPr/>
    </dgm:pt>
    <dgm:pt modelId="{4DB76D76-827E-4A48-8FA7-A32CCFD101EC}" type="pres">
      <dgm:prSet presAssocID="{F0074F8F-9675-4D15-8C04-1A2F648E73CD}" presName="parentLin" presStyleCnt="0"/>
      <dgm:spPr/>
    </dgm:pt>
    <dgm:pt modelId="{723A1C8A-AA1F-4B6E-BB45-49CE561A8588}" type="pres">
      <dgm:prSet presAssocID="{F0074F8F-9675-4D15-8C04-1A2F648E73CD}" presName="parentLeftMargin" presStyleLbl="node1" presStyleIdx="1" presStyleCnt="5"/>
      <dgm:spPr/>
    </dgm:pt>
    <dgm:pt modelId="{2A00A058-EE30-426A-94E5-77D08C0BCB71}" type="pres">
      <dgm:prSet presAssocID="{F0074F8F-9675-4D15-8C04-1A2F648E73CD}" presName="parentText" presStyleLbl="node1" presStyleIdx="2" presStyleCnt="5">
        <dgm:presLayoutVars>
          <dgm:chMax val="0"/>
          <dgm:bulletEnabled val="1"/>
        </dgm:presLayoutVars>
      </dgm:prSet>
      <dgm:spPr/>
    </dgm:pt>
    <dgm:pt modelId="{F7B8CB8E-CEF3-4AE0-B2B2-74B00C54843D}" type="pres">
      <dgm:prSet presAssocID="{F0074F8F-9675-4D15-8C04-1A2F648E73CD}" presName="negativeSpace" presStyleCnt="0"/>
      <dgm:spPr/>
    </dgm:pt>
    <dgm:pt modelId="{0BED3939-9ED9-4AA9-8E85-AA6D1D78E0EE}" type="pres">
      <dgm:prSet presAssocID="{F0074F8F-9675-4D15-8C04-1A2F648E73CD}" presName="childText" presStyleLbl="conFgAcc1" presStyleIdx="2" presStyleCnt="5">
        <dgm:presLayoutVars>
          <dgm:bulletEnabled val="1"/>
        </dgm:presLayoutVars>
      </dgm:prSet>
      <dgm:spPr>
        <a:solidFill>
          <a:schemeClr val="accent5">
            <a:lumMod val="50000"/>
            <a:alpha val="90000"/>
          </a:schemeClr>
        </a:solidFill>
      </dgm:spPr>
    </dgm:pt>
    <dgm:pt modelId="{9159921F-144A-4155-88A2-E8B649B01600}" type="pres">
      <dgm:prSet presAssocID="{4880ED43-31B8-450A-8722-0BF027B8A7B9}" presName="spaceBetweenRectangles" presStyleCnt="0"/>
      <dgm:spPr/>
    </dgm:pt>
    <dgm:pt modelId="{472E1B09-FD54-4E4F-88AD-0F98578A4B24}" type="pres">
      <dgm:prSet presAssocID="{A1FB049C-F749-4BCC-A0E9-F7770252283A}" presName="parentLin" presStyleCnt="0"/>
      <dgm:spPr/>
    </dgm:pt>
    <dgm:pt modelId="{D60B3750-34BF-498C-925A-70B1A564EF3E}" type="pres">
      <dgm:prSet presAssocID="{A1FB049C-F749-4BCC-A0E9-F7770252283A}" presName="parentLeftMargin" presStyleLbl="node1" presStyleIdx="2" presStyleCnt="5"/>
      <dgm:spPr/>
    </dgm:pt>
    <dgm:pt modelId="{9A18372F-4906-4E4A-9982-6B1A47D33E6B}" type="pres">
      <dgm:prSet presAssocID="{A1FB049C-F749-4BCC-A0E9-F7770252283A}" presName="parentText" presStyleLbl="node1" presStyleIdx="3" presStyleCnt="5">
        <dgm:presLayoutVars>
          <dgm:chMax val="0"/>
          <dgm:bulletEnabled val="1"/>
        </dgm:presLayoutVars>
      </dgm:prSet>
      <dgm:spPr/>
    </dgm:pt>
    <dgm:pt modelId="{CC438BD3-EF57-4089-9BEE-D8B356914BCA}" type="pres">
      <dgm:prSet presAssocID="{A1FB049C-F749-4BCC-A0E9-F7770252283A}" presName="negativeSpace" presStyleCnt="0"/>
      <dgm:spPr/>
    </dgm:pt>
    <dgm:pt modelId="{7B483F4A-2C7C-479D-B59D-F995526CB2D7}" type="pres">
      <dgm:prSet presAssocID="{A1FB049C-F749-4BCC-A0E9-F7770252283A}" presName="childText" presStyleLbl="conFgAcc1" presStyleIdx="3" presStyleCnt="5">
        <dgm:presLayoutVars>
          <dgm:bulletEnabled val="1"/>
        </dgm:presLayoutVars>
      </dgm:prSet>
      <dgm:spPr>
        <a:solidFill>
          <a:schemeClr val="accent5">
            <a:lumMod val="50000"/>
            <a:alpha val="90000"/>
          </a:schemeClr>
        </a:solidFill>
      </dgm:spPr>
    </dgm:pt>
    <dgm:pt modelId="{FC4FE1BA-C7A3-4BCC-A835-13FBB63B4A86}" type="pres">
      <dgm:prSet presAssocID="{F8C1E90F-5E32-4B11-97E4-4760AC1EA524}" presName="spaceBetweenRectangles" presStyleCnt="0"/>
      <dgm:spPr/>
    </dgm:pt>
    <dgm:pt modelId="{76A1548F-6C7C-451D-A758-9F1D7E61B729}" type="pres">
      <dgm:prSet presAssocID="{9D90F629-9FAB-47B1-B644-F0D5750D9616}" presName="parentLin" presStyleCnt="0"/>
      <dgm:spPr/>
    </dgm:pt>
    <dgm:pt modelId="{1379CC97-E802-4D7F-B711-6F970CC790D2}" type="pres">
      <dgm:prSet presAssocID="{9D90F629-9FAB-47B1-B644-F0D5750D9616}" presName="parentLeftMargin" presStyleLbl="node1" presStyleIdx="3" presStyleCnt="5"/>
      <dgm:spPr/>
    </dgm:pt>
    <dgm:pt modelId="{8AA77F86-6BD1-454B-A6EF-C50E36C39355}" type="pres">
      <dgm:prSet presAssocID="{9D90F629-9FAB-47B1-B644-F0D5750D9616}" presName="parentText" presStyleLbl="node1" presStyleIdx="4" presStyleCnt="5" custScaleX="104303">
        <dgm:presLayoutVars>
          <dgm:chMax val="0"/>
          <dgm:bulletEnabled val="1"/>
        </dgm:presLayoutVars>
      </dgm:prSet>
      <dgm:spPr/>
    </dgm:pt>
    <dgm:pt modelId="{4CF12CAD-BB2C-4E5B-B37E-1B83CDF450D4}" type="pres">
      <dgm:prSet presAssocID="{9D90F629-9FAB-47B1-B644-F0D5750D9616}" presName="negativeSpace" presStyleCnt="0"/>
      <dgm:spPr/>
    </dgm:pt>
    <dgm:pt modelId="{5499C0A8-FB72-49D7-8F6D-7B871D0367E4}" type="pres">
      <dgm:prSet presAssocID="{9D90F629-9FAB-47B1-B644-F0D5750D9616}" presName="childText" presStyleLbl="conFgAcc1" presStyleIdx="4" presStyleCnt="5">
        <dgm:presLayoutVars>
          <dgm:bulletEnabled val="1"/>
        </dgm:presLayoutVars>
      </dgm:prSet>
      <dgm:spPr>
        <a:solidFill>
          <a:schemeClr val="accent5">
            <a:lumMod val="50000"/>
            <a:alpha val="90000"/>
          </a:schemeClr>
        </a:solidFill>
      </dgm:spPr>
    </dgm:pt>
  </dgm:ptLst>
  <dgm:cxnLst>
    <dgm:cxn modelId="{5D771201-7FC0-42F3-94F4-A5B9934C24C4}" srcId="{FDE46F7D-7920-4FB0-AC21-BBEBA09CF009}" destId="{B6260301-F899-4618-B4FE-990A3F06CB0F}" srcOrd="1" destOrd="0" parTransId="{7CAE130E-AFD5-4469-A217-EC7887468866}" sibTransId="{FAFC9D21-1AB6-4287-BB4C-5ABF79E923C6}"/>
    <dgm:cxn modelId="{76AE8215-0815-439F-AEDF-0D82C00DBFFE}" srcId="{FDE46F7D-7920-4FB0-AC21-BBEBA09CF009}" destId="{9D90F629-9FAB-47B1-B644-F0D5750D9616}" srcOrd="4" destOrd="0" parTransId="{8FDD6BB2-C7F6-47C1-8D10-436F186C90B4}" sibTransId="{F1C2517B-98C6-482C-BB09-368C26590FC2}"/>
    <dgm:cxn modelId="{0462831A-893D-42B0-8864-3E98137268C2}" type="presOf" srcId="{B6260301-F899-4618-B4FE-990A3F06CB0F}" destId="{6BC20785-3E98-4A6D-9DDE-47E282D193D3}" srcOrd="0" destOrd="0" presId="urn:microsoft.com/office/officeart/2005/8/layout/list1"/>
    <dgm:cxn modelId="{91D55D29-6D8B-467C-A21B-DA5C5DEAF21C}" srcId="{FDE46F7D-7920-4FB0-AC21-BBEBA09CF009}" destId="{F0074F8F-9675-4D15-8C04-1A2F648E73CD}" srcOrd="2" destOrd="0" parTransId="{338DB52E-0118-49FA-A5D6-A78CBB1EE7E9}" sibTransId="{4880ED43-31B8-450A-8722-0BF027B8A7B9}"/>
    <dgm:cxn modelId="{4C4F8C6E-CE5D-46B0-A284-D5EE248267C6}" type="presOf" srcId="{FDE46F7D-7920-4FB0-AC21-BBEBA09CF009}" destId="{D2528241-976C-4C66-A163-AB9E55F387C7}" srcOrd="0" destOrd="0" presId="urn:microsoft.com/office/officeart/2005/8/layout/list1"/>
    <dgm:cxn modelId="{B48EA676-8B2A-4478-95EE-8D9831A74738}" type="presOf" srcId="{17F68D8F-2D56-465F-8ECD-E641A9ED06FB}" destId="{B3E2F3B6-FD06-4BC7-B87D-6928135FD1B2}" srcOrd="0" destOrd="0" presId="urn:microsoft.com/office/officeart/2005/8/layout/list1"/>
    <dgm:cxn modelId="{0054A69C-4E8C-4404-93D3-922D3D195003}" type="presOf" srcId="{F0074F8F-9675-4D15-8C04-1A2F648E73CD}" destId="{2A00A058-EE30-426A-94E5-77D08C0BCB71}" srcOrd="1" destOrd="0" presId="urn:microsoft.com/office/officeart/2005/8/layout/list1"/>
    <dgm:cxn modelId="{4C6B1B9E-9EB5-4A45-8680-F65E33BAE3D8}" type="presOf" srcId="{A1FB049C-F749-4BCC-A0E9-F7770252283A}" destId="{D60B3750-34BF-498C-925A-70B1A564EF3E}" srcOrd="0" destOrd="0" presId="urn:microsoft.com/office/officeart/2005/8/layout/list1"/>
    <dgm:cxn modelId="{E1B2E5A6-6663-4CA3-8B83-9A9FB6472531}" type="presOf" srcId="{9D90F629-9FAB-47B1-B644-F0D5750D9616}" destId="{8AA77F86-6BD1-454B-A6EF-C50E36C39355}" srcOrd="1" destOrd="0" presId="urn:microsoft.com/office/officeart/2005/8/layout/list1"/>
    <dgm:cxn modelId="{04CCD1AA-D35D-495B-BF0B-494E67E16545}" type="presOf" srcId="{9D90F629-9FAB-47B1-B644-F0D5750D9616}" destId="{1379CC97-E802-4D7F-B711-6F970CC790D2}" srcOrd="0" destOrd="0" presId="urn:microsoft.com/office/officeart/2005/8/layout/list1"/>
    <dgm:cxn modelId="{743879B0-C415-45A2-9622-AA8B4117C040}" srcId="{FDE46F7D-7920-4FB0-AC21-BBEBA09CF009}" destId="{A1FB049C-F749-4BCC-A0E9-F7770252283A}" srcOrd="3" destOrd="0" parTransId="{709E2998-A922-4306-962A-6011B19D4A3E}" sibTransId="{F8C1E90F-5E32-4B11-97E4-4760AC1EA524}"/>
    <dgm:cxn modelId="{76D82CDF-38A0-4F13-9EFE-D6C7A417E0A7}" type="presOf" srcId="{A1FB049C-F749-4BCC-A0E9-F7770252283A}" destId="{9A18372F-4906-4E4A-9982-6B1A47D33E6B}" srcOrd="1" destOrd="0" presId="urn:microsoft.com/office/officeart/2005/8/layout/list1"/>
    <dgm:cxn modelId="{8A032FE7-E403-4248-AE1A-3254F1C5B642}" type="presOf" srcId="{F0074F8F-9675-4D15-8C04-1A2F648E73CD}" destId="{723A1C8A-AA1F-4B6E-BB45-49CE561A8588}" srcOrd="0" destOrd="0" presId="urn:microsoft.com/office/officeart/2005/8/layout/list1"/>
    <dgm:cxn modelId="{D4CE56F2-D2BF-45E2-999D-FC3581A55D01}" type="presOf" srcId="{17F68D8F-2D56-465F-8ECD-E641A9ED06FB}" destId="{959C8D1F-9E92-40D2-B188-049C04750956}" srcOrd="1" destOrd="0" presId="urn:microsoft.com/office/officeart/2005/8/layout/list1"/>
    <dgm:cxn modelId="{67D6D9F9-7F2F-49ED-8C21-075448C91C5F}" type="presOf" srcId="{B6260301-F899-4618-B4FE-990A3F06CB0F}" destId="{584A183D-5EF2-4A23-9973-2685B57CDE41}" srcOrd="1" destOrd="0" presId="urn:microsoft.com/office/officeart/2005/8/layout/list1"/>
    <dgm:cxn modelId="{10ECC0FB-9F86-4382-A54F-9BECC326BB17}" srcId="{FDE46F7D-7920-4FB0-AC21-BBEBA09CF009}" destId="{17F68D8F-2D56-465F-8ECD-E641A9ED06FB}" srcOrd="0" destOrd="0" parTransId="{96CB7C6B-D14B-4D3E-B4B3-AA5269FEA30B}" sibTransId="{40DBCD2A-1B4C-47E9-AFFC-941BBD469579}"/>
    <dgm:cxn modelId="{ECCF4690-B0A8-480C-B647-A9E56E800AAE}" type="presParOf" srcId="{D2528241-976C-4C66-A163-AB9E55F387C7}" destId="{BB995D16-D548-4331-9914-A7CB45A5F015}" srcOrd="0" destOrd="0" presId="urn:microsoft.com/office/officeart/2005/8/layout/list1"/>
    <dgm:cxn modelId="{A514A431-BE58-44DD-9762-2BACCE626D76}" type="presParOf" srcId="{BB995D16-D548-4331-9914-A7CB45A5F015}" destId="{B3E2F3B6-FD06-4BC7-B87D-6928135FD1B2}" srcOrd="0" destOrd="0" presId="urn:microsoft.com/office/officeart/2005/8/layout/list1"/>
    <dgm:cxn modelId="{E9F43C56-C561-43E4-9796-EF424935DE44}" type="presParOf" srcId="{BB995D16-D548-4331-9914-A7CB45A5F015}" destId="{959C8D1F-9E92-40D2-B188-049C04750956}" srcOrd="1" destOrd="0" presId="urn:microsoft.com/office/officeart/2005/8/layout/list1"/>
    <dgm:cxn modelId="{8D88F0E1-06B2-429D-B37A-18A9760F199E}" type="presParOf" srcId="{D2528241-976C-4C66-A163-AB9E55F387C7}" destId="{2D5A29D2-504A-4682-809E-BCBC9641F5DD}" srcOrd="1" destOrd="0" presId="urn:microsoft.com/office/officeart/2005/8/layout/list1"/>
    <dgm:cxn modelId="{F69B94F7-4831-4013-88A2-432E4E9B6BC1}" type="presParOf" srcId="{D2528241-976C-4C66-A163-AB9E55F387C7}" destId="{D0989CBC-BB2E-47D0-A170-3CDB278A5226}" srcOrd="2" destOrd="0" presId="urn:microsoft.com/office/officeart/2005/8/layout/list1"/>
    <dgm:cxn modelId="{135F6C85-3B73-40B1-AFBB-BDDDB33D9B0C}" type="presParOf" srcId="{D2528241-976C-4C66-A163-AB9E55F387C7}" destId="{9B318352-F6D4-4D18-80FE-7942EA5ADDA4}" srcOrd="3" destOrd="0" presId="urn:microsoft.com/office/officeart/2005/8/layout/list1"/>
    <dgm:cxn modelId="{FCA236D0-A283-42E2-89B3-BB23CD1A71D4}" type="presParOf" srcId="{D2528241-976C-4C66-A163-AB9E55F387C7}" destId="{96C8ADC1-5F83-4CDA-BE3E-9AC63E1E0107}" srcOrd="4" destOrd="0" presId="urn:microsoft.com/office/officeart/2005/8/layout/list1"/>
    <dgm:cxn modelId="{B9E228EA-DFA7-4413-9AE5-13DBF5D87289}" type="presParOf" srcId="{96C8ADC1-5F83-4CDA-BE3E-9AC63E1E0107}" destId="{6BC20785-3E98-4A6D-9DDE-47E282D193D3}" srcOrd="0" destOrd="0" presId="urn:microsoft.com/office/officeart/2005/8/layout/list1"/>
    <dgm:cxn modelId="{74521B60-955F-4DED-9BED-B09806612B9D}" type="presParOf" srcId="{96C8ADC1-5F83-4CDA-BE3E-9AC63E1E0107}" destId="{584A183D-5EF2-4A23-9973-2685B57CDE41}" srcOrd="1" destOrd="0" presId="urn:microsoft.com/office/officeart/2005/8/layout/list1"/>
    <dgm:cxn modelId="{243CDD17-1020-4EC4-825D-E982CCB63992}" type="presParOf" srcId="{D2528241-976C-4C66-A163-AB9E55F387C7}" destId="{AC31B41A-2A4A-4A1F-AF77-64BD6E8C9935}" srcOrd="5" destOrd="0" presId="urn:microsoft.com/office/officeart/2005/8/layout/list1"/>
    <dgm:cxn modelId="{7585D00E-0403-4815-83E5-AB4997A19AA8}" type="presParOf" srcId="{D2528241-976C-4C66-A163-AB9E55F387C7}" destId="{E1C43805-A888-4FF2-A85C-F2E1ABB81FAE}" srcOrd="6" destOrd="0" presId="urn:microsoft.com/office/officeart/2005/8/layout/list1"/>
    <dgm:cxn modelId="{0A61C7D6-2FE5-42AE-8CCD-A8995C7B9A4F}" type="presParOf" srcId="{D2528241-976C-4C66-A163-AB9E55F387C7}" destId="{4161A501-A645-4D63-9131-06286EB81BE2}" srcOrd="7" destOrd="0" presId="urn:microsoft.com/office/officeart/2005/8/layout/list1"/>
    <dgm:cxn modelId="{2A1C82DB-8E05-4CC5-B28C-A41CD493742D}" type="presParOf" srcId="{D2528241-976C-4C66-A163-AB9E55F387C7}" destId="{4DB76D76-827E-4A48-8FA7-A32CCFD101EC}" srcOrd="8" destOrd="0" presId="urn:microsoft.com/office/officeart/2005/8/layout/list1"/>
    <dgm:cxn modelId="{AB637A11-64CB-4970-A6DF-929EFA7A1460}" type="presParOf" srcId="{4DB76D76-827E-4A48-8FA7-A32CCFD101EC}" destId="{723A1C8A-AA1F-4B6E-BB45-49CE561A8588}" srcOrd="0" destOrd="0" presId="urn:microsoft.com/office/officeart/2005/8/layout/list1"/>
    <dgm:cxn modelId="{1BA3B6C3-234B-49D3-BE15-43228E197EE6}" type="presParOf" srcId="{4DB76D76-827E-4A48-8FA7-A32CCFD101EC}" destId="{2A00A058-EE30-426A-94E5-77D08C0BCB71}" srcOrd="1" destOrd="0" presId="urn:microsoft.com/office/officeart/2005/8/layout/list1"/>
    <dgm:cxn modelId="{E628D158-4404-4C24-A4ED-34586670E7D9}" type="presParOf" srcId="{D2528241-976C-4C66-A163-AB9E55F387C7}" destId="{F7B8CB8E-CEF3-4AE0-B2B2-74B00C54843D}" srcOrd="9" destOrd="0" presId="urn:microsoft.com/office/officeart/2005/8/layout/list1"/>
    <dgm:cxn modelId="{2DE2C193-B4AF-445E-85A6-F271C246EB15}" type="presParOf" srcId="{D2528241-976C-4C66-A163-AB9E55F387C7}" destId="{0BED3939-9ED9-4AA9-8E85-AA6D1D78E0EE}" srcOrd="10" destOrd="0" presId="urn:microsoft.com/office/officeart/2005/8/layout/list1"/>
    <dgm:cxn modelId="{5E8016ED-600B-4572-91AD-5D4B6F1B9A7F}" type="presParOf" srcId="{D2528241-976C-4C66-A163-AB9E55F387C7}" destId="{9159921F-144A-4155-88A2-E8B649B01600}" srcOrd="11" destOrd="0" presId="urn:microsoft.com/office/officeart/2005/8/layout/list1"/>
    <dgm:cxn modelId="{019A41F3-E323-41B1-8258-CA7250724296}" type="presParOf" srcId="{D2528241-976C-4C66-A163-AB9E55F387C7}" destId="{472E1B09-FD54-4E4F-88AD-0F98578A4B24}" srcOrd="12" destOrd="0" presId="urn:microsoft.com/office/officeart/2005/8/layout/list1"/>
    <dgm:cxn modelId="{EA020A90-6792-4CA9-BF20-9A1B33ED609E}" type="presParOf" srcId="{472E1B09-FD54-4E4F-88AD-0F98578A4B24}" destId="{D60B3750-34BF-498C-925A-70B1A564EF3E}" srcOrd="0" destOrd="0" presId="urn:microsoft.com/office/officeart/2005/8/layout/list1"/>
    <dgm:cxn modelId="{38EF35D5-99F1-4CF2-BD19-A804F49729CE}" type="presParOf" srcId="{472E1B09-FD54-4E4F-88AD-0F98578A4B24}" destId="{9A18372F-4906-4E4A-9982-6B1A47D33E6B}" srcOrd="1" destOrd="0" presId="urn:microsoft.com/office/officeart/2005/8/layout/list1"/>
    <dgm:cxn modelId="{FD8DDA71-1C6E-4EF6-A8FE-424A0E197113}" type="presParOf" srcId="{D2528241-976C-4C66-A163-AB9E55F387C7}" destId="{CC438BD3-EF57-4089-9BEE-D8B356914BCA}" srcOrd="13" destOrd="0" presId="urn:microsoft.com/office/officeart/2005/8/layout/list1"/>
    <dgm:cxn modelId="{09B556FA-1623-4EB6-AD31-ACD93390BF46}" type="presParOf" srcId="{D2528241-976C-4C66-A163-AB9E55F387C7}" destId="{7B483F4A-2C7C-479D-B59D-F995526CB2D7}" srcOrd="14" destOrd="0" presId="urn:microsoft.com/office/officeart/2005/8/layout/list1"/>
    <dgm:cxn modelId="{3451AB80-9A24-443C-BAA3-D93E94D439D1}" type="presParOf" srcId="{D2528241-976C-4C66-A163-AB9E55F387C7}" destId="{FC4FE1BA-C7A3-4BCC-A835-13FBB63B4A86}" srcOrd="15" destOrd="0" presId="urn:microsoft.com/office/officeart/2005/8/layout/list1"/>
    <dgm:cxn modelId="{E62E8933-2262-4766-B1D1-44A5F8569C4F}" type="presParOf" srcId="{D2528241-976C-4C66-A163-AB9E55F387C7}" destId="{76A1548F-6C7C-451D-A758-9F1D7E61B729}" srcOrd="16" destOrd="0" presId="urn:microsoft.com/office/officeart/2005/8/layout/list1"/>
    <dgm:cxn modelId="{F8E9DFCA-029C-4A65-8CC8-CAC69276870E}" type="presParOf" srcId="{76A1548F-6C7C-451D-A758-9F1D7E61B729}" destId="{1379CC97-E802-4D7F-B711-6F970CC790D2}" srcOrd="0" destOrd="0" presId="urn:microsoft.com/office/officeart/2005/8/layout/list1"/>
    <dgm:cxn modelId="{1E4AC13E-141D-4BFA-8DE5-43A987521DF3}" type="presParOf" srcId="{76A1548F-6C7C-451D-A758-9F1D7E61B729}" destId="{8AA77F86-6BD1-454B-A6EF-C50E36C39355}" srcOrd="1" destOrd="0" presId="urn:microsoft.com/office/officeart/2005/8/layout/list1"/>
    <dgm:cxn modelId="{67C978AC-1445-48CA-B766-ACEE84603CFA}" type="presParOf" srcId="{D2528241-976C-4C66-A163-AB9E55F387C7}" destId="{4CF12CAD-BB2C-4E5B-B37E-1B83CDF450D4}" srcOrd="17" destOrd="0" presId="urn:microsoft.com/office/officeart/2005/8/layout/list1"/>
    <dgm:cxn modelId="{7E26EA2D-7A53-413E-B2CB-0AF515D29596}" type="presParOf" srcId="{D2528241-976C-4C66-A163-AB9E55F387C7}" destId="{5499C0A8-FB72-49D7-8F6D-7B871D0367E4}" srcOrd="18" destOrd="0" presId="urn:microsoft.com/office/officeart/2005/8/layout/list1"/>
  </dgm:cxnLst>
  <dgm:bg/>
  <dgm:whole/>
  <dgm:extLst>
    <a:ext uri="http://schemas.microsoft.com/office/drawing/2008/diagram">
      <dsp:dataModelExt xmlns:dsp="http://schemas.microsoft.com/office/drawing/2008/diagram" relId="rId3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DE46F7D-7920-4FB0-AC21-BBEBA09CF009}"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17F68D8F-2D56-465F-8ECD-E641A9ED06FB}">
      <dgm:prSet phldrT="[Text]" phldr="0" custT="1"/>
      <dgm:spPr>
        <a:ln>
          <a:solidFill>
            <a:schemeClr val="tx1"/>
          </a:solidFill>
        </a:ln>
      </dgm:spPr>
      <dgm:t>
        <a:bodyPr/>
        <a:lstStyle/>
        <a:p>
          <a:r>
            <a:rPr lang="en-US" sz="1800" dirty="0">
              <a:solidFill>
                <a:schemeClr val="tx1">
                  <a:lumMod val="75000"/>
                  <a:lumOff val="25000"/>
                </a:schemeClr>
              </a:solidFill>
              <a:latin typeface="+mj-lt"/>
            </a:rPr>
            <a:t>Aerosol Optical Depth (AOD)</a:t>
          </a:r>
        </a:p>
      </dgm:t>
    </dgm:pt>
    <dgm:pt modelId="{96CB7C6B-D14B-4D3E-B4B3-AA5269FEA30B}" type="parTrans" cxnId="{10ECC0FB-9F86-4382-A54F-9BECC326BB17}">
      <dgm:prSet/>
      <dgm:spPr/>
      <dgm:t>
        <a:bodyPr/>
        <a:lstStyle/>
        <a:p>
          <a:endParaRPr lang="en-US" sz="1800">
            <a:solidFill>
              <a:schemeClr val="tx1"/>
            </a:solidFill>
            <a:latin typeface="+mj-lt"/>
          </a:endParaRPr>
        </a:p>
      </dgm:t>
    </dgm:pt>
    <dgm:pt modelId="{40DBCD2A-1B4C-47E9-AFFC-941BBD469579}" type="sibTrans" cxnId="{10ECC0FB-9F86-4382-A54F-9BECC326BB17}">
      <dgm:prSet/>
      <dgm:spPr/>
      <dgm:t>
        <a:bodyPr/>
        <a:lstStyle/>
        <a:p>
          <a:endParaRPr lang="en-US" sz="1800">
            <a:solidFill>
              <a:schemeClr val="tx1"/>
            </a:solidFill>
            <a:latin typeface="+mj-lt"/>
          </a:endParaRPr>
        </a:p>
      </dgm:t>
    </dgm:pt>
    <dgm:pt modelId="{DD6E2061-14BA-4700-B3E6-5E5678435DD9}">
      <dgm:prSet phldr="0" custT="1"/>
      <dgm:spPr>
        <a:ln>
          <a:solidFill>
            <a:schemeClr val="tx1"/>
          </a:solidFill>
        </a:ln>
      </dgm:spPr>
      <dgm:t>
        <a:bodyPr/>
        <a:lstStyle/>
        <a:p>
          <a:r>
            <a:rPr lang="en-US" sz="1800" dirty="0">
              <a:solidFill>
                <a:schemeClr val="tx1">
                  <a:lumMod val="75000"/>
                  <a:lumOff val="25000"/>
                </a:schemeClr>
              </a:solidFill>
              <a:latin typeface="+mj-lt"/>
            </a:rPr>
            <a:t>Nitrogen Dioxide (NO2)</a:t>
          </a:r>
        </a:p>
      </dgm:t>
    </dgm:pt>
    <dgm:pt modelId="{362D847E-E4C3-430C-88A0-7A2A545227F5}" type="parTrans" cxnId="{B111AD96-1760-4D49-857B-51FA9CF3FB47}">
      <dgm:prSet/>
      <dgm:spPr/>
      <dgm:t>
        <a:bodyPr/>
        <a:lstStyle/>
        <a:p>
          <a:endParaRPr lang="en-US" sz="1800">
            <a:solidFill>
              <a:schemeClr val="tx1"/>
            </a:solidFill>
            <a:latin typeface="+mj-lt"/>
          </a:endParaRPr>
        </a:p>
      </dgm:t>
    </dgm:pt>
    <dgm:pt modelId="{33D3CABB-7DFD-4030-8175-66A56401908F}" type="sibTrans" cxnId="{B111AD96-1760-4D49-857B-51FA9CF3FB47}">
      <dgm:prSet/>
      <dgm:spPr/>
      <dgm:t>
        <a:bodyPr/>
        <a:lstStyle/>
        <a:p>
          <a:endParaRPr lang="en-US" sz="1800">
            <a:solidFill>
              <a:schemeClr val="tx1"/>
            </a:solidFill>
            <a:latin typeface="+mj-lt"/>
          </a:endParaRPr>
        </a:p>
      </dgm:t>
    </dgm:pt>
    <dgm:pt modelId="{90718A1E-D21E-49E7-8C2D-DE49FCA5B42E}">
      <dgm:prSet phldr="0" custT="1"/>
      <dgm:spPr>
        <a:ln>
          <a:solidFill>
            <a:schemeClr val="tx1"/>
          </a:solidFill>
        </a:ln>
      </dgm:spPr>
      <dgm:t>
        <a:bodyPr/>
        <a:lstStyle/>
        <a:p>
          <a:pPr rtl="0"/>
          <a:r>
            <a:rPr lang="en-US" sz="1800" dirty="0">
              <a:solidFill>
                <a:schemeClr val="tx1">
                  <a:lumMod val="75000"/>
                  <a:lumOff val="25000"/>
                </a:schemeClr>
              </a:solidFill>
              <a:latin typeface="+mj-lt"/>
            </a:rPr>
            <a:t>Formaldehyde (HCHO)</a:t>
          </a:r>
        </a:p>
      </dgm:t>
    </dgm:pt>
    <dgm:pt modelId="{EB4ADAD3-A946-426E-A829-1FDF61F1A805}" type="sibTrans" cxnId="{A5E11C5E-9142-433E-A655-F86A112E890E}">
      <dgm:prSet/>
      <dgm:spPr/>
      <dgm:t>
        <a:bodyPr/>
        <a:lstStyle/>
        <a:p>
          <a:endParaRPr lang="en-US" sz="1800">
            <a:solidFill>
              <a:schemeClr val="tx1"/>
            </a:solidFill>
            <a:latin typeface="+mj-lt"/>
          </a:endParaRPr>
        </a:p>
      </dgm:t>
    </dgm:pt>
    <dgm:pt modelId="{47351FD9-E341-4D57-AC15-9CA4A40F7E30}" type="parTrans" cxnId="{A5E11C5E-9142-433E-A655-F86A112E890E}">
      <dgm:prSet/>
      <dgm:spPr/>
      <dgm:t>
        <a:bodyPr/>
        <a:lstStyle/>
        <a:p>
          <a:endParaRPr lang="en-US" sz="1800">
            <a:solidFill>
              <a:schemeClr val="tx1"/>
            </a:solidFill>
            <a:latin typeface="+mj-lt"/>
          </a:endParaRPr>
        </a:p>
      </dgm:t>
    </dgm:pt>
    <dgm:pt modelId="{D2528241-976C-4C66-A163-AB9E55F387C7}" type="pres">
      <dgm:prSet presAssocID="{FDE46F7D-7920-4FB0-AC21-BBEBA09CF009}" presName="linear" presStyleCnt="0">
        <dgm:presLayoutVars>
          <dgm:dir/>
          <dgm:animLvl val="lvl"/>
          <dgm:resizeHandles val="exact"/>
        </dgm:presLayoutVars>
      </dgm:prSet>
      <dgm:spPr/>
    </dgm:pt>
    <dgm:pt modelId="{BB995D16-D548-4331-9914-A7CB45A5F015}" type="pres">
      <dgm:prSet presAssocID="{17F68D8F-2D56-465F-8ECD-E641A9ED06FB}" presName="parentLin" presStyleCnt="0"/>
      <dgm:spPr/>
    </dgm:pt>
    <dgm:pt modelId="{B3E2F3B6-FD06-4BC7-B87D-6928135FD1B2}" type="pres">
      <dgm:prSet presAssocID="{17F68D8F-2D56-465F-8ECD-E641A9ED06FB}" presName="parentLeftMargin" presStyleLbl="node1" presStyleIdx="0" presStyleCnt="3"/>
      <dgm:spPr/>
    </dgm:pt>
    <dgm:pt modelId="{959C8D1F-9E92-40D2-B188-049C04750956}" type="pres">
      <dgm:prSet presAssocID="{17F68D8F-2D56-465F-8ECD-E641A9ED06FB}" presName="parentText" presStyleLbl="node1" presStyleIdx="0" presStyleCnt="3">
        <dgm:presLayoutVars>
          <dgm:chMax val="0"/>
          <dgm:bulletEnabled val="1"/>
        </dgm:presLayoutVars>
      </dgm:prSet>
      <dgm:spPr/>
    </dgm:pt>
    <dgm:pt modelId="{2D5A29D2-504A-4682-809E-BCBC9641F5DD}" type="pres">
      <dgm:prSet presAssocID="{17F68D8F-2D56-465F-8ECD-E641A9ED06FB}" presName="negativeSpace" presStyleCnt="0"/>
      <dgm:spPr/>
    </dgm:pt>
    <dgm:pt modelId="{D0989CBC-BB2E-47D0-A170-3CDB278A5226}" type="pres">
      <dgm:prSet presAssocID="{17F68D8F-2D56-465F-8ECD-E641A9ED06FB}" presName="childText" presStyleLbl="conFgAcc1" presStyleIdx="0" presStyleCnt="3" custLinFactNeighborX="-3545" custLinFactNeighborY="14931">
        <dgm:presLayoutVars>
          <dgm:bulletEnabled val="1"/>
        </dgm:presLayoutVars>
      </dgm:prSet>
      <dgm:spPr>
        <a:solidFill>
          <a:schemeClr val="accent1"/>
        </a:solidFill>
        <a:ln>
          <a:solidFill>
            <a:schemeClr val="tx1"/>
          </a:solidFill>
        </a:ln>
      </dgm:spPr>
    </dgm:pt>
    <dgm:pt modelId="{FBAE7B82-485D-4F40-8936-C5DD6D7AE9DF}" type="pres">
      <dgm:prSet presAssocID="{40DBCD2A-1B4C-47E9-AFFC-941BBD469579}" presName="spaceBetweenRectangles" presStyleCnt="0"/>
      <dgm:spPr/>
    </dgm:pt>
    <dgm:pt modelId="{C9908FBF-91C6-4E5B-8E8D-7AC20F95EBE8}" type="pres">
      <dgm:prSet presAssocID="{DD6E2061-14BA-4700-B3E6-5E5678435DD9}" presName="parentLin" presStyleCnt="0"/>
      <dgm:spPr/>
    </dgm:pt>
    <dgm:pt modelId="{2EBE03D9-893F-4DC7-88F2-685043D67387}" type="pres">
      <dgm:prSet presAssocID="{DD6E2061-14BA-4700-B3E6-5E5678435DD9}" presName="parentLeftMargin" presStyleLbl="node1" presStyleIdx="0" presStyleCnt="3"/>
      <dgm:spPr/>
    </dgm:pt>
    <dgm:pt modelId="{D42D0084-34A2-46EC-98AE-E5B8951386D5}" type="pres">
      <dgm:prSet presAssocID="{DD6E2061-14BA-4700-B3E6-5E5678435DD9}" presName="parentText" presStyleLbl="node1" presStyleIdx="1" presStyleCnt="3">
        <dgm:presLayoutVars>
          <dgm:chMax val="0"/>
          <dgm:bulletEnabled val="1"/>
        </dgm:presLayoutVars>
      </dgm:prSet>
      <dgm:spPr/>
    </dgm:pt>
    <dgm:pt modelId="{7A52F38F-3A28-407D-BC42-3E36DF149814}" type="pres">
      <dgm:prSet presAssocID="{DD6E2061-14BA-4700-B3E6-5E5678435DD9}" presName="negativeSpace" presStyleCnt="0"/>
      <dgm:spPr/>
    </dgm:pt>
    <dgm:pt modelId="{2785C3E1-4622-4D70-8534-53046423A8D8}" type="pres">
      <dgm:prSet presAssocID="{DD6E2061-14BA-4700-B3E6-5E5678435DD9}" presName="childText" presStyleLbl="conFgAcc1" presStyleIdx="1" presStyleCnt="3">
        <dgm:presLayoutVars>
          <dgm:bulletEnabled val="1"/>
        </dgm:presLayoutVars>
      </dgm:prSet>
      <dgm:spPr>
        <a:solidFill>
          <a:schemeClr val="accent1"/>
        </a:solidFill>
        <a:ln>
          <a:solidFill>
            <a:schemeClr val="tx1"/>
          </a:solidFill>
        </a:ln>
      </dgm:spPr>
    </dgm:pt>
    <dgm:pt modelId="{E2113BE0-AB16-4AA0-ADD7-BE2949EC8FDD}" type="pres">
      <dgm:prSet presAssocID="{33D3CABB-7DFD-4030-8175-66A56401908F}" presName="spaceBetweenRectangles" presStyleCnt="0"/>
      <dgm:spPr/>
    </dgm:pt>
    <dgm:pt modelId="{48F085A1-A836-457C-AAB3-448337E0B42B}" type="pres">
      <dgm:prSet presAssocID="{90718A1E-D21E-49E7-8C2D-DE49FCA5B42E}" presName="parentLin" presStyleCnt="0"/>
      <dgm:spPr/>
    </dgm:pt>
    <dgm:pt modelId="{1D0A4E6B-47F0-4D65-B7F4-A41C5929C553}" type="pres">
      <dgm:prSet presAssocID="{90718A1E-D21E-49E7-8C2D-DE49FCA5B42E}" presName="parentLeftMargin" presStyleLbl="node1" presStyleIdx="1" presStyleCnt="3"/>
      <dgm:spPr/>
    </dgm:pt>
    <dgm:pt modelId="{C087D490-21EE-40E0-B24B-00A95D17E440}" type="pres">
      <dgm:prSet presAssocID="{90718A1E-D21E-49E7-8C2D-DE49FCA5B42E}" presName="parentText" presStyleLbl="node1" presStyleIdx="2" presStyleCnt="3">
        <dgm:presLayoutVars>
          <dgm:chMax val="0"/>
          <dgm:bulletEnabled val="1"/>
        </dgm:presLayoutVars>
      </dgm:prSet>
      <dgm:spPr/>
    </dgm:pt>
    <dgm:pt modelId="{82ADAB41-13F5-4753-9DFB-35E4A4C32B0E}" type="pres">
      <dgm:prSet presAssocID="{90718A1E-D21E-49E7-8C2D-DE49FCA5B42E}" presName="negativeSpace" presStyleCnt="0"/>
      <dgm:spPr/>
    </dgm:pt>
    <dgm:pt modelId="{50FF3402-BCB1-45D8-80EE-A654AF1A359A}" type="pres">
      <dgm:prSet presAssocID="{90718A1E-D21E-49E7-8C2D-DE49FCA5B42E}" presName="childText" presStyleLbl="conFgAcc1" presStyleIdx="2" presStyleCnt="3">
        <dgm:presLayoutVars>
          <dgm:bulletEnabled val="1"/>
        </dgm:presLayoutVars>
      </dgm:prSet>
      <dgm:spPr>
        <a:solidFill>
          <a:schemeClr val="accent1"/>
        </a:solidFill>
        <a:ln>
          <a:solidFill>
            <a:schemeClr val="tx1"/>
          </a:solidFill>
        </a:ln>
      </dgm:spPr>
    </dgm:pt>
  </dgm:ptLst>
  <dgm:cxnLst>
    <dgm:cxn modelId="{D416B80B-57A9-455A-8314-9044C611861A}" type="presOf" srcId="{90718A1E-D21E-49E7-8C2D-DE49FCA5B42E}" destId="{1D0A4E6B-47F0-4D65-B7F4-A41C5929C553}" srcOrd="0" destOrd="0" presId="urn:microsoft.com/office/officeart/2005/8/layout/list1"/>
    <dgm:cxn modelId="{A5E11C5E-9142-433E-A655-F86A112E890E}" srcId="{FDE46F7D-7920-4FB0-AC21-BBEBA09CF009}" destId="{90718A1E-D21E-49E7-8C2D-DE49FCA5B42E}" srcOrd="2" destOrd="0" parTransId="{47351FD9-E341-4D57-AC15-9CA4A40F7E30}" sibTransId="{EB4ADAD3-A946-426E-A829-1FDF61F1A805}"/>
    <dgm:cxn modelId="{8D1B2849-AA58-437F-8E20-58E15529F4B2}" type="presOf" srcId="{DD6E2061-14BA-4700-B3E6-5E5678435DD9}" destId="{D42D0084-34A2-46EC-98AE-E5B8951386D5}" srcOrd="1" destOrd="0" presId="urn:microsoft.com/office/officeart/2005/8/layout/list1"/>
    <dgm:cxn modelId="{F2382C4E-8FB8-48A5-8CCF-CABEB8CE8F25}" type="presOf" srcId="{90718A1E-D21E-49E7-8C2D-DE49FCA5B42E}" destId="{C087D490-21EE-40E0-B24B-00A95D17E440}" srcOrd="1" destOrd="0" presId="urn:microsoft.com/office/officeart/2005/8/layout/list1"/>
    <dgm:cxn modelId="{4C4F8C6E-CE5D-46B0-A284-D5EE248267C6}" type="presOf" srcId="{FDE46F7D-7920-4FB0-AC21-BBEBA09CF009}" destId="{D2528241-976C-4C66-A163-AB9E55F387C7}" srcOrd="0" destOrd="0" presId="urn:microsoft.com/office/officeart/2005/8/layout/list1"/>
    <dgm:cxn modelId="{B111AD96-1760-4D49-857B-51FA9CF3FB47}" srcId="{FDE46F7D-7920-4FB0-AC21-BBEBA09CF009}" destId="{DD6E2061-14BA-4700-B3E6-5E5678435DD9}" srcOrd="1" destOrd="0" parTransId="{362D847E-E4C3-430C-88A0-7A2A545227F5}" sibTransId="{33D3CABB-7DFD-4030-8175-66A56401908F}"/>
    <dgm:cxn modelId="{3A383CAE-252E-4D35-A094-204B90FF432A}" type="presOf" srcId="{DD6E2061-14BA-4700-B3E6-5E5678435DD9}" destId="{2EBE03D9-893F-4DC7-88F2-685043D67387}" srcOrd="0" destOrd="0" presId="urn:microsoft.com/office/officeart/2005/8/layout/list1"/>
    <dgm:cxn modelId="{1749ADB6-6831-4D51-A1C2-9AE092BBF998}" type="presOf" srcId="{17F68D8F-2D56-465F-8ECD-E641A9ED06FB}" destId="{B3E2F3B6-FD06-4BC7-B87D-6928135FD1B2}" srcOrd="0" destOrd="0" presId="urn:microsoft.com/office/officeart/2005/8/layout/list1"/>
    <dgm:cxn modelId="{0E78B6DE-153A-41E2-8E72-78B0FCCDA18A}" type="presOf" srcId="{17F68D8F-2D56-465F-8ECD-E641A9ED06FB}" destId="{959C8D1F-9E92-40D2-B188-049C04750956}" srcOrd="1" destOrd="0" presId="urn:microsoft.com/office/officeart/2005/8/layout/list1"/>
    <dgm:cxn modelId="{10ECC0FB-9F86-4382-A54F-9BECC326BB17}" srcId="{FDE46F7D-7920-4FB0-AC21-BBEBA09CF009}" destId="{17F68D8F-2D56-465F-8ECD-E641A9ED06FB}" srcOrd="0" destOrd="0" parTransId="{96CB7C6B-D14B-4D3E-B4B3-AA5269FEA30B}" sibTransId="{40DBCD2A-1B4C-47E9-AFFC-941BBD469579}"/>
    <dgm:cxn modelId="{A24F9225-1AD0-43C7-8596-1A0DF82589D8}" type="presParOf" srcId="{D2528241-976C-4C66-A163-AB9E55F387C7}" destId="{BB995D16-D548-4331-9914-A7CB45A5F015}" srcOrd="0" destOrd="0" presId="urn:microsoft.com/office/officeart/2005/8/layout/list1"/>
    <dgm:cxn modelId="{31AA2645-83C5-4A5E-99B8-E8D4174B8736}" type="presParOf" srcId="{BB995D16-D548-4331-9914-A7CB45A5F015}" destId="{B3E2F3B6-FD06-4BC7-B87D-6928135FD1B2}" srcOrd="0" destOrd="0" presId="urn:microsoft.com/office/officeart/2005/8/layout/list1"/>
    <dgm:cxn modelId="{95F9132A-7005-43F0-9509-7C3AB372F153}" type="presParOf" srcId="{BB995D16-D548-4331-9914-A7CB45A5F015}" destId="{959C8D1F-9E92-40D2-B188-049C04750956}" srcOrd="1" destOrd="0" presId="urn:microsoft.com/office/officeart/2005/8/layout/list1"/>
    <dgm:cxn modelId="{514C959A-F7CF-424D-BD2F-ABF686AD9AE3}" type="presParOf" srcId="{D2528241-976C-4C66-A163-AB9E55F387C7}" destId="{2D5A29D2-504A-4682-809E-BCBC9641F5DD}" srcOrd="1" destOrd="0" presId="urn:microsoft.com/office/officeart/2005/8/layout/list1"/>
    <dgm:cxn modelId="{5C6BD8EA-B49D-45EF-B61B-A2E21C834746}" type="presParOf" srcId="{D2528241-976C-4C66-A163-AB9E55F387C7}" destId="{D0989CBC-BB2E-47D0-A170-3CDB278A5226}" srcOrd="2" destOrd="0" presId="urn:microsoft.com/office/officeart/2005/8/layout/list1"/>
    <dgm:cxn modelId="{CF241E20-BDFC-4D7A-A856-EE5F10EBF861}" type="presParOf" srcId="{D2528241-976C-4C66-A163-AB9E55F387C7}" destId="{FBAE7B82-485D-4F40-8936-C5DD6D7AE9DF}" srcOrd="3" destOrd="0" presId="urn:microsoft.com/office/officeart/2005/8/layout/list1"/>
    <dgm:cxn modelId="{80296E6B-0358-4AC4-A207-449FBAC5DCBC}" type="presParOf" srcId="{D2528241-976C-4C66-A163-AB9E55F387C7}" destId="{C9908FBF-91C6-4E5B-8E8D-7AC20F95EBE8}" srcOrd="4" destOrd="0" presId="urn:microsoft.com/office/officeart/2005/8/layout/list1"/>
    <dgm:cxn modelId="{94280FF8-52F2-44AD-A7C5-6915AB83DECD}" type="presParOf" srcId="{C9908FBF-91C6-4E5B-8E8D-7AC20F95EBE8}" destId="{2EBE03D9-893F-4DC7-88F2-685043D67387}" srcOrd="0" destOrd="0" presId="urn:microsoft.com/office/officeart/2005/8/layout/list1"/>
    <dgm:cxn modelId="{F359B947-7763-45CA-BA23-8C43968F22B7}" type="presParOf" srcId="{C9908FBF-91C6-4E5B-8E8D-7AC20F95EBE8}" destId="{D42D0084-34A2-46EC-98AE-E5B8951386D5}" srcOrd="1" destOrd="0" presId="urn:microsoft.com/office/officeart/2005/8/layout/list1"/>
    <dgm:cxn modelId="{E7515418-319C-4DC9-BB00-0F5A218364C2}" type="presParOf" srcId="{D2528241-976C-4C66-A163-AB9E55F387C7}" destId="{7A52F38F-3A28-407D-BC42-3E36DF149814}" srcOrd="5" destOrd="0" presId="urn:microsoft.com/office/officeart/2005/8/layout/list1"/>
    <dgm:cxn modelId="{7081FE0A-289C-4ADA-BBA9-EADF8FE6B371}" type="presParOf" srcId="{D2528241-976C-4C66-A163-AB9E55F387C7}" destId="{2785C3E1-4622-4D70-8534-53046423A8D8}" srcOrd="6" destOrd="0" presId="urn:microsoft.com/office/officeart/2005/8/layout/list1"/>
    <dgm:cxn modelId="{000B070A-A62D-45B1-8344-083E9C096527}" type="presParOf" srcId="{D2528241-976C-4C66-A163-AB9E55F387C7}" destId="{E2113BE0-AB16-4AA0-ADD7-BE2949EC8FDD}" srcOrd="7" destOrd="0" presId="urn:microsoft.com/office/officeart/2005/8/layout/list1"/>
    <dgm:cxn modelId="{235EF58D-AE95-4F4E-B6A3-3F267A451C5A}" type="presParOf" srcId="{D2528241-976C-4C66-A163-AB9E55F387C7}" destId="{48F085A1-A836-457C-AAB3-448337E0B42B}" srcOrd="8" destOrd="0" presId="urn:microsoft.com/office/officeart/2005/8/layout/list1"/>
    <dgm:cxn modelId="{AEB48262-B0BA-4BF5-A76F-9D607C8E2851}" type="presParOf" srcId="{48F085A1-A836-457C-AAB3-448337E0B42B}" destId="{1D0A4E6B-47F0-4D65-B7F4-A41C5929C553}" srcOrd="0" destOrd="0" presId="urn:microsoft.com/office/officeart/2005/8/layout/list1"/>
    <dgm:cxn modelId="{CB456C08-FCC2-416F-B089-3ACFA24E7068}" type="presParOf" srcId="{48F085A1-A836-457C-AAB3-448337E0B42B}" destId="{C087D490-21EE-40E0-B24B-00A95D17E440}" srcOrd="1" destOrd="0" presId="urn:microsoft.com/office/officeart/2005/8/layout/list1"/>
    <dgm:cxn modelId="{30A26141-EF36-46BA-A1B2-94AB841B6221}" type="presParOf" srcId="{D2528241-976C-4C66-A163-AB9E55F387C7}" destId="{82ADAB41-13F5-4753-9DFB-35E4A4C32B0E}" srcOrd="9" destOrd="0" presId="urn:microsoft.com/office/officeart/2005/8/layout/list1"/>
    <dgm:cxn modelId="{370EC79C-C7EE-4AAC-824A-229A5AD37D42}" type="presParOf" srcId="{D2528241-976C-4C66-A163-AB9E55F387C7}" destId="{50FF3402-BCB1-45D8-80EE-A654AF1A359A}" srcOrd="10" destOrd="0" presId="urn:microsoft.com/office/officeart/2005/8/layout/list1"/>
  </dgm:cxnLst>
  <dgm:bg>
    <a:noFill/>
  </dgm:bg>
  <dgm:whole>
    <a:ln>
      <a:noFill/>
    </a:ln>
  </dgm:whole>
  <dgm:extLst>
    <a:ext uri="http://schemas.microsoft.com/office/drawing/2008/diagram">
      <dsp:dataModelExt xmlns:dsp="http://schemas.microsoft.com/office/drawing/2008/diagram" relId="rId3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294C14-65DA-4C49-AC6C-38D201136FFC}" type="doc">
      <dgm:prSet loTypeId="urn:microsoft.com/office/officeart/2005/8/layout/vList2" loCatId="" qsTypeId="urn:microsoft.com/office/officeart/2005/8/quickstyle/simple1" qsCatId="simple" csTypeId="urn:microsoft.com/office/officeart/2005/8/colors/accent5_1" csCatId="accent5" phldr="1"/>
      <dgm:spPr/>
    </dgm:pt>
    <dgm:pt modelId="{D5FAAAA0-C99B-3244-9389-CBFCDB6D2BD6}">
      <dgm:prSet phldrT="[Text]" custT="1"/>
      <dgm:spPr>
        <a:ln>
          <a:solidFill>
            <a:srgbClr val="8A5A9A"/>
          </a:solidFill>
        </a:ln>
      </dgm:spPr>
      <dgm:t>
        <a:bodyPr/>
        <a:lstStyle/>
        <a:p>
          <a:r>
            <a:rPr lang="en-US" sz="2200" b="1" dirty="0">
              <a:solidFill>
                <a:srgbClr val="8A5A9A"/>
              </a:solidFill>
              <a:latin typeface="+mj-lt"/>
            </a:rPr>
            <a:t>Redlining</a:t>
          </a:r>
        </a:p>
        <a:p>
          <a:r>
            <a:rPr lang="en-US" sz="2200" dirty="0">
              <a:solidFill>
                <a:schemeClr val="tx1">
                  <a:lumMod val="75000"/>
                  <a:lumOff val="25000"/>
                </a:schemeClr>
              </a:solidFill>
              <a:latin typeface="+mj-lt"/>
              <a:ea typeface="+mn-lt"/>
              <a:cs typeface="+mn-lt"/>
            </a:rPr>
            <a:t>Redlining legacy results in inequitable pollution exposure</a:t>
          </a:r>
          <a:endParaRPr lang="en-US" sz="2200" dirty="0">
            <a:solidFill>
              <a:schemeClr val="tx1">
                <a:lumMod val="75000"/>
                <a:lumOff val="25000"/>
              </a:schemeClr>
            </a:solidFill>
            <a:latin typeface="+mj-lt"/>
          </a:endParaRPr>
        </a:p>
      </dgm:t>
    </dgm:pt>
    <dgm:pt modelId="{3CFA4742-A494-2F41-B835-9C7F37F7F684}" type="parTrans" cxnId="{E4DE3983-6AE2-DF4A-AC3D-5A39633D9AD2}">
      <dgm:prSet/>
      <dgm:spPr/>
      <dgm:t>
        <a:bodyPr/>
        <a:lstStyle/>
        <a:p>
          <a:endParaRPr lang="en-US" sz="2200">
            <a:latin typeface="+mj-lt"/>
          </a:endParaRPr>
        </a:p>
      </dgm:t>
    </dgm:pt>
    <dgm:pt modelId="{5702D21C-301A-294C-A9D6-C29ED78D59E4}" type="sibTrans" cxnId="{E4DE3983-6AE2-DF4A-AC3D-5A39633D9AD2}">
      <dgm:prSet/>
      <dgm:spPr/>
      <dgm:t>
        <a:bodyPr/>
        <a:lstStyle/>
        <a:p>
          <a:endParaRPr lang="en-US" sz="2200">
            <a:latin typeface="+mj-lt"/>
          </a:endParaRPr>
        </a:p>
      </dgm:t>
    </dgm:pt>
    <dgm:pt modelId="{F8224DF7-CBCC-BB40-AE4B-0F5869514ACA}">
      <dgm:prSet phldrT="[Text]" custT="1"/>
      <dgm:spPr>
        <a:ln>
          <a:solidFill>
            <a:srgbClr val="8A5A9A"/>
          </a:solidFill>
        </a:ln>
      </dgm:spPr>
      <dgm:t>
        <a:bodyPr/>
        <a:lstStyle/>
        <a:p>
          <a:r>
            <a:rPr lang="en-US" sz="2200" b="1" dirty="0">
              <a:solidFill>
                <a:srgbClr val="8A5A9A"/>
              </a:solidFill>
              <a:latin typeface="+mj-lt"/>
            </a:rPr>
            <a:t>Industry Pollution</a:t>
          </a:r>
        </a:p>
        <a:p>
          <a:r>
            <a:rPr lang="en-US" sz="2200" dirty="0">
              <a:solidFill>
                <a:schemeClr val="tx1">
                  <a:lumMod val="75000"/>
                  <a:lumOff val="25000"/>
                </a:schemeClr>
              </a:solidFill>
              <a:latin typeface="+mj-lt"/>
              <a:ea typeface="+mn-lt"/>
              <a:cs typeface="+mn-lt"/>
            </a:rPr>
            <a:t>Multiple point-source pollutants impact those near GSL </a:t>
          </a:r>
          <a:endParaRPr lang="en-US" sz="2200" b="1" dirty="0">
            <a:solidFill>
              <a:schemeClr val="tx1">
                <a:lumMod val="75000"/>
                <a:lumOff val="25000"/>
              </a:schemeClr>
            </a:solidFill>
            <a:latin typeface="+mj-lt"/>
          </a:endParaRPr>
        </a:p>
      </dgm:t>
    </dgm:pt>
    <dgm:pt modelId="{9891587E-528C-E741-A6AA-944939AA4620}" type="parTrans" cxnId="{C97F44A6-DC53-4B47-9476-B072F7954CA4}">
      <dgm:prSet/>
      <dgm:spPr/>
      <dgm:t>
        <a:bodyPr/>
        <a:lstStyle/>
        <a:p>
          <a:endParaRPr lang="en-US" sz="2200">
            <a:latin typeface="+mj-lt"/>
          </a:endParaRPr>
        </a:p>
      </dgm:t>
    </dgm:pt>
    <dgm:pt modelId="{AE7D3293-442D-8248-AB44-6F2F52FF3767}" type="sibTrans" cxnId="{C97F44A6-DC53-4B47-9476-B072F7954CA4}">
      <dgm:prSet/>
      <dgm:spPr/>
      <dgm:t>
        <a:bodyPr/>
        <a:lstStyle/>
        <a:p>
          <a:endParaRPr lang="en-US" sz="2200">
            <a:latin typeface="+mj-lt"/>
          </a:endParaRPr>
        </a:p>
      </dgm:t>
    </dgm:pt>
    <dgm:pt modelId="{8E83ACFA-9368-7A4F-8352-0D38457479CE}">
      <dgm:prSet phldrT="[Text]" custT="1"/>
      <dgm:spPr>
        <a:ln>
          <a:solidFill>
            <a:srgbClr val="8A5A9A"/>
          </a:solidFill>
        </a:ln>
      </dgm:spPr>
      <dgm:t>
        <a:bodyPr/>
        <a:lstStyle/>
        <a:p>
          <a:r>
            <a:rPr lang="en-US" sz="2200" b="1" dirty="0">
              <a:solidFill>
                <a:srgbClr val="8A5A9A"/>
              </a:solidFill>
              <a:latin typeface="+mj-lt"/>
            </a:rPr>
            <a:t>GSL Dust</a:t>
          </a:r>
        </a:p>
        <a:p>
          <a:r>
            <a:rPr lang="en-US" sz="2200" dirty="0">
              <a:solidFill>
                <a:schemeClr val="tx1">
                  <a:lumMod val="75000"/>
                  <a:lumOff val="25000"/>
                </a:schemeClr>
              </a:solidFill>
              <a:latin typeface="+mj-lt"/>
              <a:ea typeface="+mn-lt"/>
              <a:cs typeface="+mn-lt"/>
            </a:rPr>
            <a:t>GSL dust exacerbates environmental health disparities </a:t>
          </a:r>
          <a:endParaRPr lang="en-US" sz="2200" dirty="0">
            <a:solidFill>
              <a:schemeClr val="tx1">
                <a:lumMod val="75000"/>
                <a:lumOff val="25000"/>
              </a:schemeClr>
            </a:solidFill>
            <a:latin typeface="+mj-lt"/>
          </a:endParaRPr>
        </a:p>
      </dgm:t>
    </dgm:pt>
    <dgm:pt modelId="{8010AA27-B637-EC4E-9879-8F3E91EFE42B}" type="parTrans" cxnId="{72BB32C5-3571-BA4F-9B4E-603F51C6DBFA}">
      <dgm:prSet/>
      <dgm:spPr/>
      <dgm:t>
        <a:bodyPr/>
        <a:lstStyle/>
        <a:p>
          <a:endParaRPr lang="en-US" sz="2200">
            <a:latin typeface="+mj-lt"/>
          </a:endParaRPr>
        </a:p>
      </dgm:t>
    </dgm:pt>
    <dgm:pt modelId="{40897409-8DA9-B04E-B7F0-E6BBEE595432}" type="sibTrans" cxnId="{72BB32C5-3571-BA4F-9B4E-603F51C6DBFA}">
      <dgm:prSet/>
      <dgm:spPr/>
      <dgm:t>
        <a:bodyPr/>
        <a:lstStyle/>
        <a:p>
          <a:endParaRPr lang="en-US" sz="2200">
            <a:latin typeface="+mj-lt"/>
          </a:endParaRPr>
        </a:p>
      </dgm:t>
    </dgm:pt>
    <dgm:pt modelId="{8A8C3CB3-C086-8F45-B55D-40ACBCFD604E}" type="pres">
      <dgm:prSet presAssocID="{90294C14-65DA-4C49-AC6C-38D201136FFC}" presName="linear" presStyleCnt="0">
        <dgm:presLayoutVars>
          <dgm:animLvl val="lvl"/>
          <dgm:resizeHandles val="exact"/>
        </dgm:presLayoutVars>
      </dgm:prSet>
      <dgm:spPr/>
    </dgm:pt>
    <dgm:pt modelId="{D991B0D7-4E26-0A4B-9712-EBE124048C02}" type="pres">
      <dgm:prSet presAssocID="{D5FAAAA0-C99B-3244-9389-CBFCDB6D2BD6}" presName="parentText" presStyleLbl="node1" presStyleIdx="0" presStyleCnt="3">
        <dgm:presLayoutVars>
          <dgm:chMax val="0"/>
          <dgm:bulletEnabled val="1"/>
        </dgm:presLayoutVars>
      </dgm:prSet>
      <dgm:spPr/>
    </dgm:pt>
    <dgm:pt modelId="{25153BA1-035B-734B-B1B4-4DA524890317}" type="pres">
      <dgm:prSet presAssocID="{5702D21C-301A-294C-A9D6-C29ED78D59E4}" presName="spacer" presStyleCnt="0"/>
      <dgm:spPr/>
    </dgm:pt>
    <dgm:pt modelId="{B6903BD4-673E-3E4C-8AB2-C12C6BEEA596}" type="pres">
      <dgm:prSet presAssocID="{F8224DF7-CBCC-BB40-AE4B-0F5869514ACA}" presName="parentText" presStyleLbl="node1" presStyleIdx="1" presStyleCnt="3">
        <dgm:presLayoutVars>
          <dgm:chMax val="0"/>
          <dgm:bulletEnabled val="1"/>
        </dgm:presLayoutVars>
      </dgm:prSet>
      <dgm:spPr/>
    </dgm:pt>
    <dgm:pt modelId="{ED9BED54-D284-EB42-992A-97307D0DE4B3}" type="pres">
      <dgm:prSet presAssocID="{AE7D3293-442D-8248-AB44-6F2F52FF3767}" presName="spacer" presStyleCnt="0"/>
      <dgm:spPr/>
    </dgm:pt>
    <dgm:pt modelId="{935B040C-833D-8949-8C7F-74B113544722}" type="pres">
      <dgm:prSet presAssocID="{8E83ACFA-9368-7A4F-8352-0D38457479CE}" presName="parentText" presStyleLbl="node1" presStyleIdx="2" presStyleCnt="3">
        <dgm:presLayoutVars>
          <dgm:chMax val="0"/>
          <dgm:bulletEnabled val="1"/>
        </dgm:presLayoutVars>
      </dgm:prSet>
      <dgm:spPr/>
    </dgm:pt>
  </dgm:ptLst>
  <dgm:cxnLst>
    <dgm:cxn modelId="{6284250F-3F1D-1642-AA19-D48296D5982B}" type="presOf" srcId="{8E83ACFA-9368-7A4F-8352-0D38457479CE}" destId="{935B040C-833D-8949-8C7F-74B113544722}" srcOrd="0" destOrd="0" presId="urn:microsoft.com/office/officeart/2005/8/layout/vList2"/>
    <dgm:cxn modelId="{20B6D02A-37A9-5645-B5CD-E7D64EFC3BAB}" type="presOf" srcId="{D5FAAAA0-C99B-3244-9389-CBFCDB6D2BD6}" destId="{D991B0D7-4E26-0A4B-9712-EBE124048C02}" srcOrd="0" destOrd="0" presId="urn:microsoft.com/office/officeart/2005/8/layout/vList2"/>
    <dgm:cxn modelId="{1749FF4E-E359-944C-8F34-63B240935E6B}" type="presOf" srcId="{F8224DF7-CBCC-BB40-AE4B-0F5869514ACA}" destId="{B6903BD4-673E-3E4C-8AB2-C12C6BEEA596}" srcOrd="0" destOrd="0" presId="urn:microsoft.com/office/officeart/2005/8/layout/vList2"/>
    <dgm:cxn modelId="{E4DE3983-6AE2-DF4A-AC3D-5A39633D9AD2}" srcId="{90294C14-65DA-4C49-AC6C-38D201136FFC}" destId="{D5FAAAA0-C99B-3244-9389-CBFCDB6D2BD6}" srcOrd="0" destOrd="0" parTransId="{3CFA4742-A494-2F41-B835-9C7F37F7F684}" sibTransId="{5702D21C-301A-294C-A9D6-C29ED78D59E4}"/>
    <dgm:cxn modelId="{C97F44A6-DC53-4B47-9476-B072F7954CA4}" srcId="{90294C14-65DA-4C49-AC6C-38D201136FFC}" destId="{F8224DF7-CBCC-BB40-AE4B-0F5869514ACA}" srcOrd="1" destOrd="0" parTransId="{9891587E-528C-E741-A6AA-944939AA4620}" sibTransId="{AE7D3293-442D-8248-AB44-6F2F52FF3767}"/>
    <dgm:cxn modelId="{72BB32C5-3571-BA4F-9B4E-603F51C6DBFA}" srcId="{90294C14-65DA-4C49-AC6C-38D201136FFC}" destId="{8E83ACFA-9368-7A4F-8352-0D38457479CE}" srcOrd="2" destOrd="0" parTransId="{8010AA27-B637-EC4E-9879-8F3E91EFE42B}" sibTransId="{40897409-8DA9-B04E-B7F0-E6BBEE595432}"/>
    <dgm:cxn modelId="{01E42FD4-3F5E-5E42-88D0-2C2B1BED5300}" type="presOf" srcId="{90294C14-65DA-4C49-AC6C-38D201136FFC}" destId="{8A8C3CB3-C086-8F45-B55D-40ACBCFD604E}" srcOrd="0" destOrd="0" presId="urn:microsoft.com/office/officeart/2005/8/layout/vList2"/>
    <dgm:cxn modelId="{2586A405-0DF1-C840-8109-F1205A060223}" type="presParOf" srcId="{8A8C3CB3-C086-8F45-B55D-40ACBCFD604E}" destId="{D991B0D7-4E26-0A4B-9712-EBE124048C02}" srcOrd="0" destOrd="0" presId="urn:microsoft.com/office/officeart/2005/8/layout/vList2"/>
    <dgm:cxn modelId="{34EB0CEA-63C6-0C44-A2EA-1BBB3B77E6BC}" type="presParOf" srcId="{8A8C3CB3-C086-8F45-B55D-40ACBCFD604E}" destId="{25153BA1-035B-734B-B1B4-4DA524890317}" srcOrd="1" destOrd="0" presId="urn:microsoft.com/office/officeart/2005/8/layout/vList2"/>
    <dgm:cxn modelId="{7313B152-A8E1-0644-8636-418D8CB2C13F}" type="presParOf" srcId="{8A8C3CB3-C086-8F45-B55D-40ACBCFD604E}" destId="{B6903BD4-673E-3E4C-8AB2-C12C6BEEA596}" srcOrd="2" destOrd="0" presId="urn:microsoft.com/office/officeart/2005/8/layout/vList2"/>
    <dgm:cxn modelId="{C397584C-4F68-6640-97C7-2156A07FE2F2}" type="presParOf" srcId="{8A8C3CB3-C086-8F45-B55D-40ACBCFD604E}" destId="{ED9BED54-D284-EB42-992A-97307D0DE4B3}" srcOrd="3" destOrd="0" presId="urn:microsoft.com/office/officeart/2005/8/layout/vList2"/>
    <dgm:cxn modelId="{F0933886-3556-7C4B-9DC3-5901B3E14961}" type="presParOf" srcId="{8A8C3CB3-C086-8F45-B55D-40ACBCFD604E}" destId="{935B040C-833D-8949-8C7F-74B113544722}" srcOrd="4" destOrd="0" presId="urn:microsoft.com/office/officeart/2005/8/layout/vList2"/>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CC96E5-3C1D-8546-8442-4D0C2F812EB4}" type="doc">
      <dgm:prSet loTypeId="urn:microsoft.com/office/officeart/2005/8/layout/process1" loCatId="" qsTypeId="urn:microsoft.com/office/officeart/2005/8/quickstyle/simple1" qsCatId="simple" csTypeId="urn:microsoft.com/office/officeart/2005/8/colors/accent1_2" csCatId="accent1" phldr="1"/>
      <dgm:spPr/>
    </dgm:pt>
    <dgm:pt modelId="{152A9EB7-794B-DF40-9AA3-F9365F5229FF}">
      <dgm:prSet phldrT="[Text]" custT="1"/>
      <dgm:spPr>
        <a:solidFill>
          <a:srgbClr val="895999"/>
        </a:solidFill>
      </dgm:spPr>
      <dgm:t>
        <a:bodyPr/>
        <a:lstStyle/>
        <a:p>
          <a:r>
            <a:rPr lang="en-US" sz="2900" b="0" spc="300"/>
            <a:t>Seasonal Trends</a:t>
          </a:r>
        </a:p>
      </dgm:t>
    </dgm:pt>
    <dgm:pt modelId="{90DF004C-5DE3-4541-82AD-FC6F1EB08AD1}" type="parTrans" cxnId="{8357572B-94F4-864D-9A8A-C3F622073701}">
      <dgm:prSet/>
      <dgm:spPr/>
      <dgm:t>
        <a:bodyPr/>
        <a:lstStyle/>
        <a:p>
          <a:endParaRPr lang="en-US" sz="2900" b="0" spc="300"/>
        </a:p>
      </dgm:t>
    </dgm:pt>
    <dgm:pt modelId="{3843FEC3-D26B-1E4F-A817-B86249DAE510}" type="sibTrans" cxnId="{8357572B-94F4-864D-9A8A-C3F622073701}">
      <dgm:prSet custT="1"/>
      <dgm:spPr>
        <a:solidFill>
          <a:srgbClr val="895999">
            <a:alpha val="50000"/>
          </a:srgbClr>
        </a:solidFill>
      </dgm:spPr>
      <dgm:t>
        <a:bodyPr/>
        <a:lstStyle/>
        <a:p>
          <a:endParaRPr lang="en-US" sz="2900" b="0" spc="300"/>
        </a:p>
      </dgm:t>
    </dgm:pt>
    <dgm:pt modelId="{DDE933F8-1967-BF4D-9866-A007EF1AB3CC}">
      <dgm:prSet phldrT="[Text]" custT="1"/>
      <dgm:spPr>
        <a:solidFill>
          <a:srgbClr val="895999"/>
        </a:solidFill>
      </dgm:spPr>
      <dgm:t>
        <a:bodyPr/>
        <a:lstStyle/>
        <a:p>
          <a:r>
            <a:rPr lang="en-US" sz="2900" b="0" spc="300"/>
            <a:t>Case Studies</a:t>
          </a:r>
        </a:p>
      </dgm:t>
    </dgm:pt>
    <dgm:pt modelId="{2ED6B770-1357-7F44-B683-2552469A648E}" type="parTrans" cxnId="{E675F36B-2D71-7643-9CB5-EE74804E620D}">
      <dgm:prSet/>
      <dgm:spPr/>
      <dgm:t>
        <a:bodyPr/>
        <a:lstStyle/>
        <a:p>
          <a:endParaRPr lang="en-US" sz="2900" b="0" spc="300"/>
        </a:p>
      </dgm:t>
    </dgm:pt>
    <dgm:pt modelId="{53DE31A2-54E6-2D44-96D0-2D0423F537E0}" type="sibTrans" cxnId="{E675F36B-2D71-7643-9CB5-EE74804E620D}">
      <dgm:prSet custT="1"/>
      <dgm:spPr>
        <a:solidFill>
          <a:srgbClr val="895999">
            <a:alpha val="50000"/>
          </a:srgbClr>
        </a:solidFill>
      </dgm:spPr>
      <dgm:t>
        <a:bodyPr/>
        <a:lstStyle/>
        <a:p>
          <a:endParaRPr lang="en-US" sz="2900" b="0" spc="300"/>
        </a:p>
      </dgm:t>
    </dgm:pt>
    <dgm:pt modelId="{17B137D3-CB77-7F43-9F46-882B8DD105AF}">
      <dgm:prSet phldrT="[Text]" custT="1"/>
      <dgm:spPr>
        <a:solidFill>
          <a:srgbClr val="895999"/>
        </a:solidFill>
      </dgm:spPr>
      <dgm:t>
        <a:bodyPr/>
        <a:lstStyle/>
        <a:p>
          <a:r>
            <a:rPr lang="en-US" sz="2900" b="0" spc="300"/>
            <a:t>Pollution &amp; Social Vulnerability</a:t>
          </a:r>
        </a:p>
      </dgm:t>
    </dgm:pt>
    <dgm:pt modelId="{FC555A97-8E8C-E84E-ABAC-9D01A5BAAEA4}" type="parTrans" cxnId="{AEDDD56C-A35E-9C45-BF02-CE2D2A1B380D}">
      <dgm:prSet/>
      <dgm:spPr/>
      <dgm:t>
        <a:bodyPr/>
        <a:lstStyle/>
        <a:p>
          <a:endParaRPr lang="en-US" sz="2900" b="0" spc="300"/>
        </a:p>
      </dgm:t>
    </dgm:pt>
    <dgm:pt modelId="{D9C4723B-CE71-DB4C-B373-26D60AA1056B}" type="sibTrans" cxnId="{AEDDD56C-A35E-9C45-BF02-CE2D2A1B380D}">
      <dgm:prSet/>
      <dgm:spPr/>
      <dgm:t>
        <a:bodyPr/>
        <a:lstStyle/>
        <a:p>
          <a:endParaRPr lang="en-US" sz="2900" b="0" spc="300"/>
        </a:p>
      </dgm:t>
    </dgm:pt>
    <dgm:pt modelId="{0F79BC46-C6BB-004C-B77C-8FDE2A70649D}" type="pres">
      <dgm:prSet presAssocID="{5BCC96E5-3C1D-8546-8442-4D0C2F812EB4}" presName="Name0" presStyleCnt="0">
        <dgm:presLayoutVars>
          <dgm:dir/>
          <dgm:resizeHandles val="exact"/>
        </dgm:presLayoutVars>
      </dgm:prSet>
      <dgm:spPr/>
    </dgm:pt>
    <dgm:pt modelId="{F9760F68-5CEB-5D43-98B7-C0FFBED147D4}" type="pres">
      <dgm:prSet presAssocID="{152A9EB7-794B-DF40-9AA3-F9365F5229FF}" presName="node" presStyleLbl="node1" presStyleIdx="0" presStyleCnt="3">
        <dgm:presLayoutVars>
          <dgm:bulletEnabled val="1"/>
        </dgm:presLayoutVars>
      </dgm:prSet>
      <dgm:spPr/>
    </dgm:pt>
    <dgm:pt modelId="{89219642-448D-7046-AFA3-BC587ABD400E}" type="pres">
      <dgm:prSet presAssocID="{3843FEC3-D26B-1E4F-A817-B86249DAE510}" presName="sibTrans" presStyleLbl="sibTrans2D1" presStyleIdx="0" presStyleCnt="2"/>
      <dgm:spPr/>
    </dgm:pt>
    <dgm:pt modelId="{06F557A4-CCD9-E44C-A33F-C437C8D8B402}" type="pres">
      <dgm:prSet presAssocID="{3843FEC3-D26B-1E4F-A817-B86249DAE510}" presName="connectorText" presStyleLbl="sibTrans2D1" presStyleIdx="0" presStyleCnt="2"/>
      <dgm:spPr/>
    </dgm:pt>
    <dgm:pt modelId="{FBF5CFA2-7F83-1142-9D95-535BDB1419AF}" type="pres">
      <dgm:prSet presAssocID="{DDE933F8-1967-BF4D-9866-A007EF1AB3CC}" presName="node" presStyleLbl="node1" presStyleIdx="1" presStyleCnt="3">
        <dgm:presLayoutVars>
          <dgm:bulletEnabled val="1"/>
        </dgm:presLayoutVars>
      </dgm:prSet>
      <dgm:spPr/>
    </dgm:pt>
    <dgm:pt modelId="{AFADA20D-4464-2242-85F7-80805615C642}" type="pres">
      <dgm:prSet presAssocID="{53DE31A2-54E6-2D44-96D0-2D0423F537E0}" presName="sibTrans" presStyleLbl="sibTrans2D1" presStyleIdx="1" presStyleCnt="2"/>
      <dgm:spPr/>
    </dgm:pt>
    <dgm:pt modelId="{0BF9BA7B-93D1-A14E-A794-C5414EF5B60A}" type="pres">
      <dgm:prSet presAssocID="{53DE31A2-54E6-2D44-96D0-2D0423F537E0}" presName="connectorText" presStyleLbl="sibTrans2D1" presStyleIdx="1" presStyleCnt="2"/>
      <dgm:spPr/>
    </dgm:pt>
    <dgm:pt modelId="{234B275D-3213-0541-AD5D-BAA33E2C7205}" type="pres">
      <dgm:prSet presAssocID="{17B137D3-CB77-7F43-9F46-882B8DD105AF}" presName="node" presStyleLbl="node1" presStyleIdx="2" presStyleCnt="3">
        <dgm:presLayoutVars>
          <dgm:bulletEnabled val="1"/>
        </dgm:presLayoutVars>
      </dgm:prSet>
      <dgm:spPr/>
    </dgm:pt>
  </dgm:ptLst>
  <dgm:cxnLst>
    <dgm:cxn modelId="{8B9A0A24-06B7-9F48-B3B5-DB9223E436CA}" type="presOf" srcId="{3843FEC3-D26B-1E4F-A817-B86249DAE510}" destId="{06F557A4-CCD9-E44C-A33F-C437C8D8B402}" srcOrd="1" destOrd="0" presId="urn:microsoft.com/office/officeart/2005/8/layout/process1"/>
    <dgm:cxn modelId="{38FAAB27-EE15-634B-8CA3-AC612004DFA8}" type="presOf" srcId="{53DE31A2-54E6-2D44-96D0-2D0423F537E0}" destId="{AFADA20D-4464-2242-85F7-80805615C642}" srcOrd="0" destOrd="0" presId="urn:microsoft.com/office/officeart/2005/8/layout/process1"/>
    <dgm:cxn modelId="{8357572B-94F4-864D-9A8A-C3F622073701}" srcId="{5BCC96E5-3C1D-8546-8442-4D0C2F812EB4}" destId="{152A9EB7-794B-DF40-9AA3-F9365F5229FF}" srcOrd="0" destOrd="0" parTransId="{90DF004C-5DE3-4541-82AD-FC6F1EB08AD1}" sibTransId="{3843FEC3-D26B-1E4F-A817-B86249DAE510}"/>
    <dgm:cxn modelId="{2DED1548-EC1C-B04F-98F3-7CBEADA27301}" type="presOf" srcId="{17B137D3-CB77-7F43-9F46-882B8DD105AF}" destId="{234B275D-3213-0541-AD5D-BAA33E2C7205}" srcOrd="0" destOrd="0" presId="urn:microsoft.com/office/officeart/2005/8/layout/process1"/>
    <dgm:cxn modelId="{E675F36B-2D71-7643-9CB5-EE74804E620D}" srcId="{5BCC96E5-3C1D-8546-8442-4D0C2F812EB4}" destId="{DDE933F8-1967-BF4D-9866-A007EF1AB3CC}" srcOrd="1" destOrd="0" parTransId="{2ED6B770-1357-7F44-B683-2552469A648E}" sibTransId="{53DE31A2-54E6-2D44-96D0-2D0423F537E0}"/>
    <dgm:cxn modelId="{AEDDD56C-A35E-9C45-BF02-CE2D2A1B380D}" srcId="{5BCC96E5-3C1D-8546-8442-4D0C2F812EB4}" destId="{17B137D3-CB77-7F43-9F46-882B8DD105AF}" srcOrd="2" destOrd="0" parTransId="{FC555A97-8E8C-E84E-ABAC-9D01A5BAAEA4}" sibTransId="{D9C4723B-CE71-DB4C-B373-26D60AA1056B}"/>
    <dgm:cxn modelId="{B2A3127E-0102-D04A-865B-C88622A5D8AD}" type="presOf" srcId="{53DE31A2-54E6-2D44-96D0-2D0423F537E0}" destId="{0BF9BA7B-93D1-A14E-A794-C5414EF5B60A}" srcOrd="1" destOrd="0" presId="urn:microsoft.com/office/officeart/2005/8/layout/process1"/>
    <dgm:cxn modelId="{20A82E81-1BE6-9541-B055-6D9E20FF81E8}" type="presOf" srcId="{5BCC96E5-3C1D-8546-8442-4D0C2F812EB4}" destId="{0F79BC46-C6BB-004C-B77C-8FDE2A70649D}" srcOrd="0" destOrd="0" presId="urn:microsoft.com/office/officeart/2005/8/layout/process1"/>
    <dgm:cxn modelId="{C33B39C0-8C1C-7741-B89A-F85DF56BCA88}" type="presOf" srcId="{3843FEC3-D26B-1E4F-A817-B86249DAE510}" destId="{89219642-448D-7046-AFA3-BC587ABD400E}" srcOrd="0" destOrd="0" presId="urn:microsoft.com/office/officeart/2005/8/layout/process1"/>
    <dgm:cxn modelId="{86E74ACE-AA6E-DC4F-AA2A-8C2C2E035BB9}" type="presOf" srcId="{DDE933F8-1967-BF4D-9866-A007EF1AB3CC}" destId="{FBF5CFA2-7F83-1142-9D95-535BDB1419AF}" srcOrd="0" destOrd="0" presId="urn:microsoft.com/office/officeart/2005/8/layout/process1"/>
    <dgm:cxn modelId="{AFC59BE8-1A53-674A-AD1E-433264FF5667}" type="presOf" srcId="{152A9EB7-794B-DF40-9AA3-F9365F5229FF}" destId="{F9760F68-5CEB-5D43-98B7-C0FFBED147D4}" srcOrd="0" destOrd="0" presId="urn:microsoft.com/office/officeart/2005/8/layout/process1"/>
    <dgm:cxn modelId="{5E1E33B3-43E4-B74F-A83A-DD1727F13B2E}" type="presParOf" srcId="{0F79BC46-C6BB-004C-B77C-8FDE2A70649D}" destId="{F9760F68-5CEB-5D43-98B7-C0FFBED147D4}" srcOrd="0" destOrd="0" presId="urn:microsoft.com/office/officeart/2005/8/layout/process1"/>
    <dgm:cxn modelId="{C4D29E01-0A52-144F-81FC-AF8E5EC808CE}" type="presParOf" srcId="{0F79BC46-C6BB-004C-B77C-8FDE2A70649D}" destId="{89219642-448D-7046-AFA3-BC587ABD400E}" srcOrd="1" destOrd="0" presId="urn:microsoft.com/office/officeart/2005/8/layout/process1"/>
    <dgm:cxn modelId="{DA560F6B-843B-2640-87E7-B9724801A03D}" type="presParOf" srcId="{89219642-448D-7046-AFA3-BC587ABD400E}" destId="{06F557A4-CCD9-E44C-A33F-C437C8D8B402}" srcOrd="0" destOrd="0" presId="urn:microsoft.com/office/officeart/2005/8/layout/process1"/>
    <dgm:cxn modelId="{6859FB44-ECA7-7E43-85E2-BFBBF27216A1}" type="presParOf" srcId="{0F79BC46-C6BB-004C-B77C-8FDE2A70649D}" destId="{FBF5CFA2-7F83-1142-9D95-535BDB1419AF}" srcOrd="2" destOrd="0" presId="urn:microsoft.com/office/officeart/2005/8/layout/process1"/>
    <dgm:cxn modelId="{D7456755-0363-7D4E-9190-AC0C076E3333}" type="presParOf" srcId="{0F79BC46-C6BB-004C-B77C-8FDE2A70649D}" destId="{AFADA20D-4464-2242-85F7-80805615C642}" srcOrd="3" destOrd="0" presId="urn:microsoft.com/office/officeart/2005/8/layout/process1"/>
    <dgm:cxn modelId="{9A80EE5F-4C54-3848-B30A-08EE322CC8D3}" type="presParOf" srcId="{AFADA20D-4464-2242-85F7-80805615C642}" destId="{0BF9BA7B-93D1-A14E-A794-C5414EF5B60A}" srcOrd="0" destOrd="0" presId="urn:microsoft.com/office/officeart/2005/8/layout/process1"/>
    <dgm:cxn modelId="{1061543C-DBE8-6C4B-A9AF-087790B7521A}" type="presParOf" srcId="{0F79BC46-C6BB-004C-B77C-8FDE2A70649D}" destId="{234B275D-3213-0541-AD5D-BAA33E2C7205}" srcOrd="4" destOrd="0" presId="urn:microsoft.com/office/officeart/2005/8/layout/process1"/>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44B3B-5ABC-0545-85A4-959F229AB8DF}">
      <dsp:nvSpPr>
        <dsp:cNvPr id="0" name=""/>
        <dsp:cNvSpPr/>
      </dsp:nvSpPr>
      <dsp:spPr>
        <a:xfrm>
          <a:off x="2022563" y="2230239"/>
          <a:ext cx="4679098" cy="4679098"/>
        </a:xfrm>
        <a:prstGeom prst="ellipse">
          <a:avLst/>
        </a:prstGeom>
        <a:solidFill>
          <a:srgbClr val="8A5A9A">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lumMod val="75000"/>
                  <a:lumOff val="25000"/>
                </a:schemeClr>
              </a:solidFill>
              <a:effectLst/>
              <a:latin typeface="+mj-lt"/>
            </a:rPr>
            <a:t>Community Needs</a:t>
          </a:r>
        </a:p>
        <a:p>
          <a:pPr marL="0" lvl="0" indent="0" algn="ctr" defTabSz="1066800">
            <a:lnSpc>
              <a:spcPct val="90000"/>
            </a:lnSpc>
            <a:spcBef>
              <a:spcPct val="0"/>
            </a:spcBef>
            <a:spcAft>
              <a:spcPct val="35000"/>
            </a:spcAft>
            <a:buNone/>
          </a:pPr>
          <a:r>
            <a:rPr lang="en-US" sz="1800" i="1" kern="1200" dirty="0">
              <a:solidFill>
                <a:schemeClr val="tx1">
                  <a:lumMod val="75000"/>
                  <a:lumOff val="25000"/>
                </a:schemeClr>
              </a:solidFill>
            </a:rPr>
            <a:t>State government, academic, non-profit, local organization partnerships</a:t>
          </a:r>
          <a:endParaRPr lang="en-US" sz="1800" b="1" i="1" kern="1200" dirty="0">
            <a:solidFill>
              <a:schemeClr val="tx1">
                <a:lumMod val="75000"/>
                <a:lumOff val="25000"/>
              </a:schemeClr>
            </a:solidFill>
            <a:latin typeface="+mj-lt"/>
          </a:endParaRPr>
        </a:p>
      </dsp:txBody>
      <dsp:txXfrm>
        <a:off x="2707801" y="2915477"/>
        <a:ext cx="3308622" cy="3308622"/>
      </dsp:txXfrm>
    </dsp:sp>
    <dsp:sp modelId="{F664D348-53B2-364F-908C-AA969138E912}">
      <dsp:nvSpPr>
        <dsp:cNvPr id="0" name=""/>
        <dsp:cNvSpPr/>
      </dsp:nvSpPr>
      <dsp:spPr>
        <a:xfrm>
          <a:off x="3192338" y="355823"/>
          <a:ext cx="2339549" cy="2339549"/>
        </a:xfrm>
        <a:prstGeom prst="ellipse">
          <a:avLst/>
        </a:prstGeom>
        <a:solidFill>
          <a:srgbClr val="8A5A9A">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lumMod val="75000"/>
                  <a:lumOff val="25000"/>
                </a:schemeClr>
              </a:solidFill>
              <a:effectLst/>
              <a:latin typeface="+mj-lt"/>
            </a:rPr>
            <a:t>Lakebed management practices</a:t>
          </a:r>
          <a:endParaRPr lang="en-US" sz="1600" b="0" kern="1200" dirty="0">
            <a:solidFill>
              <a:schemeClr val="tx1">
                <a:lumMod val="75000"/>
                <a:lumOff val="25000"/>
              </a:schemeClr>
            </a:solidFill>
            <a:latin typeface="+mj-lt"/>
          </a:endParaRPr>
        </a:p>
      </dsp:txBody>
      <dsp:txXfrm>
        <a:off x="3534957" y="698442"/>
        <a:ext cx="1654311" cy="1654311"/>
      </dsp:txXfrm>
    </dsp:sp>
    <dsp:sp modelId="{63F80C60-2832-3E44-88DB-EA7D21858027}">
      <dsp:nvSpPr>
        <dsp:cNvPr id="0" name=""/>
        <dsp:cNvSpPr/>
      </dsp:nvSpPr>
      <dsp:spPr>
        <a:xfrm>
          <a:off x="5828684" y="4922109"/>
          <a:ext cx="2339549" cy="2339549"/>
        </a:xfrm>
        <a:prstGeom prst="ellipse">
          <a:avLst/>
        </a:prstGeom>
        <a:solidFill>
          <a:srgbClr val="8A5A9A">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lumMod val="75000"/>
                  <a:lumOff val="25000"/>
                </a:schemeClr>
              </a:solidFill>
              <a:effectLst/>
              <a:latin typeface="+mj-lt"/>
            </a:rPr>
            <a:t>Advocacy efforts for GSL stewardship</a:t>
          </a:r>
          <a:endParaRPr lang="en-US" sz="1600" b="1" kern="1200" dirty="0">
            <a:solidFill>
              <a:schemeClr val="tx1">
                <a:lumMod val="75000"/>
                <a:lumOff val="25000"/>
              </a:schemeClr>
            </a:solidFill>
            <a:latin typeface="+mj-lt"/>
          </a:endParaRPr>
        </a:p>
      </dsp:txBody>
      <dsp:txXfrm>
        <a:off x="6171303" y="5264728"/>
        <a:ext cx="1654311" cy="1654311"/>
      </dsp:txXfrm>
    </dsp:sp>
    <dsp:sp modelId="{DB535F84-37BA-0945-8F32-6E1511C6D200}">
      <dsp:nvSpPr>
        <dsp:cNvPr id="0" name=""/>
        <dsp:cNvSpPr/>
      </dsp:nvSpPr>
      <dsp:spPr>
        <a:xfrm>
          <a:off x="555991" y="4922109"/>
          <a:ext cx="2339549" cy="2339549"/>
        </a:xfrm>
        <a:prstGeom prst="ellipse">
          <a:avLst/>
        </a:prstGeom>
        <a:solidFill>
          <a:srgbClr val="8A5A9A">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lumMod val="75000"/>
                  <a:lumOff val="25000"/>
                </a:schemeClr>
              </a:solidFill>
              <a:effectLst/>
              <a:latin typeface="+mj-lt"/>
            </a:rPr>
            <a:t>Targeted air monitoring efforts</a:t>
          </a:r>
          <a:endParaRPr lang="en-US" sz="1600" b="0" kern="1200" dirty="0">
            <a:solidFill>
              <a:schemeClr val="tx1">
                <a:lumMod val="75000"/>
                <a:lumOff val="25000"/>
              </a:schemeClr>
            </a:solidFill>
            <a:latin typeface="+mj-lt"/>
          </a:endParaRPr>
        </a:p>
      </dsp:txBody>
      <dsp:txXfrm>
        <a:off x="898610" y="5264728"/>
        <a:ext cx="1654311" cy="1654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D4B9E-7E6F-0244-93FF-1C7634B27036}">
      <dsp:nvSpPr>
        <dsp:cNvPr id="0" name=""/>
        <dsp:cNvSpPr/>
      </dsp:nvSpPr>
      <dsp:spPr>
        <a:xfrm>
          <a:off x="0" y="28060"/>
          <a:ext cx="13202185" cy="1216800"/>
        </a:xfrm>
        <a:prstGeom prst="roundRect">
          <a:avLst/>
        </a:prstGeom>
        <a:solidFill>
          <a:schemeClr val="bg1"/>
        </a:solidFill>
        <a:ln w="63500" cap="flat" cmpd="sng" algn="ctr">
          <a:solidFill>
            <a:srgbClr val="8959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i="0" kern="1200" spc="0" dirty="0">
              <a:solidFill>
                <a:srgbClr val="895999"/>
              </a:solidFill>
              <a:effectLst/>
              <a:latin typeface="+mn-lt"/>
            </a:rPr>
            <a:t>Declining lake levels are associated with elevated AOD from dust seasons</a:t>
          </a:r>
          <a:endParaRPr lang="en-US" sz="2700" b="1" kern="1200" spc="0" dirty="0">
            <a:solidFill>
              <a:srgbClr val="895999"/>
            </a:solidFill>
            <a:latin typeface="+mn-lt"/>
          </a:endParaRPr>
        </a:p>
      </dsp:txBody>
      <dsp:txXfrm>
        <a:off x="59399" y="87459"/>
        <a:ext cx="13083387" cy="1098002"/>
      </dsp:txXfrm>
    </dsp:sp>
    <dsp:sp modelId="{6AF735E4-97B0-9048-A7F8-0FB735FB4DBC}">
      <dsp:nvSpPr>
        <dsp:cNvPr id="0" name=""/>
        <dsp:cNvSpPr/>
      </dsp:nvSpPr>
      <dsp:spPr>
        <a:xfrm>
          <a:off x="0" y="1435660"/>
          <a:ext cx="13202185" cy="1216800"/>
        </a:xfrm>
        <a:prstGeom prst="roundRect">
          <a:avLst/>
        </a:prstGeom>
        <a:solidFill>
          <a:schemeClr val="bg1"/>
        </a:solidFill>
        <a:ln w="63500" cap="flat" cmpd="sng" algn="ctr">
          <a:solidFill>
            <a:srgbClr val="8959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i="0" kern="1200" spc="0">
              <a:solidFill>
                <a:srgbClr val="895999"/>
              </a:solidFill>
              <a:effectLst/>
              <a:latin typeface="+mj-lt"/>
            </a:rPr>
            <a:t>Local communities </a:t>
          </a:r>
          <a:r>
            <a:rPr lang="en-US" sz="2700" b="1" kern="1200" spc="0">
              <a:solidFill>
                <a:srgbClr val="895999"/>
              </a:solidFill>
              <a:latin typeface="+mj-lt"/>
            </a:rPr>
            <a:t>are disproportionately impacted by air pollution</a:t>
          </a:r>
        </a:p>
      </dsp:txBody>
      <dsp:txXfrm>
        <a:off x="59399" y="1495059"/>
        <a:ext cx="13083387"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89CBC-BB2E-47D0-A170-3CDB278A5226}">
      <dsp:nvSpPr>
        <dsp:cNvPr id="0" name=""/>
        <dsp:cNvSpPr/>
      </dsp:nvSpPr>
      <dsp:spPr>
        <a:xfrm>
          <a:off x="0" y="225757"/>
          <a:ext cx="5230176" cy="327600"/>
        </a:xfrm>
        <a:prstGeom prst="rect">
          <a:avLst/>
        </a:prstGeom>
        <a:solidFill>
          <a:schemeClr val="accent5">
            <a:lumMod val="5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9C8D1F-9E92-40D2-B188-049C04750956}">
      <dsp:nvSpPr>
        <dsp:cNvPr id="0" name=""/>
        <dsp:cNvSpPr/>
      </dsp:nvSpPr>
      <dsp:spPr>
        <a:xfrm>
          <a:off x="261508" y="33877"/>
          <a:ext cx="3661123" cy="383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mj-lt"/>
            </a:rPr>
            <a:t>Race</a:t>
          </a:r>
        </a:p>
      </dsp:txBody>
      <dsp:txXfrm>
        <a:off x="280242" y="52611"/>
        <a:ext cx="3623655" cy="346292"/>
      </dsp:txXfrm>
    </dsp:sp>
    <dsp:sp modelId="{E1C43805-A888-4FF2-A85C-F2E1ABB81FAE}">
      <dsp:nvSpPr>
        <dsp:cNvPr id="0" name=""/>
        <dsp:cNvSpPr/>
      </dsp:nvSpPr>
      <dsp:spPr>
        <a:xfrm>
          <a:off x="0" y="815437"/>
          <a:ext cx="5230176" cy="327600"/>
        </a:xfrm>
        <a:prstGeom prst="rect">
          <a:avLst/>
        </a:prstGeom>
        <a:solidFill>
          <a:schemeClr val="accent5">
            <a:lumMod val="5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4A183D-5EF2-4A23-9973-2685B57CDE41}">
      <dsp:nvSpPr>
        <dsp:cNvPr id="0" name=""/>
        <dsp:cNvSpPr/>
      </dsp:nvSpPr>
      <dsp:spPr>
        <a:xfrm>
          <a:off x="261508" y="623557"/>
          <a:ext cx="3661123" cy="383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mj-lt"/>
            </a:rPr>
            <a:t>Income</a:t>
          </a:r>
        </a:p>
      </dsp:txBody>
      <dsp:txXfrm>
        <a:off x="280242" y="642291"/>
        <a:ext cx="3623655" cy="346292"/>
      </dsp:txXfrm>
    </dsp:sp>
    <dsp:sp modelId="{0BED3939-9ED9-4AA9-8E85-AA6D1D78E0EE}">
      <dsp:nvSpPr>
        <dsp:cNvPr id="0" name=""/>
        <dsp:cNvSpPr/>
      </dsp:nvSpPr>
      <dsp:spPr>
        <a:xfrm>
          <a:off x="0" y="1405118"/>
          <a:ext cx="5230176" cy="327600"/>
        </a:xfrm>
        <a:prstGeom prst="rect">
          <a:avLst/>
        </a:prstGeom>
        <a:solidFill>
          <a:schemeClr val="accent5">
            <a:lumMod val="5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0A058-EE30-426A-94E5-77D08C0BCB71}">
      <dsp:nvSpPr>
        <dsp:cNvPr id="0" name=""/>
        <dsp:cNvSpPr/>
      </dsp:nvSpPr>
      <dsp:spPr>
        <a:xfrm>
          <a:off x="261508" y="1213238"/>
          <a:ext cx="3661123" cy="383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mj-lt"/>
            </a:rPr>
            <a:t>Age &lt; 5</a:t>
          </a:r>
        </a:p>
      </dsp:txBody>
      <dsp:txXfrm>
        <a:off x="280242" y="1231972"/>
        <a:ext cx="3623655" cy="346292"/>
      </dsp:txXfrm>
    </dsp:sp>
    <dsp:sp modelId="{7B483F4A-2C7C-479D-B59D-F995526CB2D7}">
      <dsp:nvSpPr>
        <dsp:cNvPr id="0" name=""/>
        <dsp:cNvSpPr/>
      </dsp:nvSpPr>
      <dsp:spPr>
        <a:xfrm>
          <a:off x="0" y="1994798"/>
          <a:ext cx="5230176" cy="327600"/>
        </a:xfrm>
        <a:prstGeom prst="rect">
          <a:avLst/>
        </a:prstGeom>
        <a:solidFill>
          <a:schemeClr val="accent5">
            <a:lumMod val="5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18372F-4906-4E4A-9982-6B1A47D33E6B}">
      <dsp:nvSpPr>
        <dsp:cNvPr id="0" name=""/>
        <dsp:cNvSpPr/>
      </dsp:nvSpPr>
      <dsp:spPr>
        <a:xfrm>
          <a:off x="261508" y="1802918"/>
          <a:ext cx="3661123" cy="383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lumMod val="75000"/>
                  <a:lumOff val="25000"/>
                </a:schemeClr>
              </a:solidFill>
              <a:latin typeface="+mj-lt"/>
            </a:rPr>
            <a:t>Age &gt; 64</a:t>
          </a:r>
        </a:p>
      </dsp:txBody>
      <dsp:txXfrm>
        <a:off x="280242" y="1821652"/>
        <a:ext cx="3623655" cy="346292"/>
      </dsp:txXfrm>
    </dsp:sp>
    <dsp:sp modelId="{5499C0A8-FB72-49D7-8F6D-7B871D0367E4}">
      <dsp:nvSpPr>
        <dsp:cNvPr id="0" name=""/>
        <dsp:cNvSpPr/>
      </dsp:nvSpPr>
      <dsp:spPr>
        <a:xfrm>
          <a:off x="0" y="2584478"/>
          <a:ext cx="5230176" cy="327600"/>
        </a:xfrm>
        <a:prstGeom prst="rect">
          <a:avLst/>
        </a:prstGeom>
        <a:solidFill>
          <a:schemeClr val="accent5">
            <a:lumMod val="5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A77F86-6BD1-454B-A6EF-C50E36C39355}">
      <dsp:nvSpPr>
        <dsp:cNvPr id="0" name=""/>
        <dsp:cNvSpPr/>
      </dsp:nvSpPr>
      <dsp:spPr>
        <a:xfrm>
          <a:off x="261508" y="2392598"/>
          <a:ext cx="3818661" cy="383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lumMod val="75000"/>
                  <a:lumOff val="25000"/>
                </a:schemeClr>
              </a:solidFill>
              <a:latin typeface="+mj-lt"/>
            </a:rPr>
            <a:t>Preexisting Medical Conditions</a:t>
          </a:r>
        </a:p>
      </dsp:txBody>
      <dsp:txXfrm>
        <a:off x="280242" y="2411332"/>
        <a:ext cx="3781193"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89CBC-BB2E-47D0-A170-3CDB278A5226}">
      <dsp:nvSpPr>
        <dsp:cNvPr id="0" name=""/>
        <dsp:cNvSpPr/>
      </dsp:nvSpPr>
      <dsp:spPr>
        <a:xfrm>
          <a:off x="0" y="267945"/>
          <a:ext cx="5230176" cy="4032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959C8D1F-9E92-40D2-B188-049C04750956}">
      <dsp:nvSpPr>
        <dsp:cNvPr id="0" name=""/>
        <dsp:cNvSpPr/>
      </dsp:nvSpPr>
      <dsp:spPr>
        <a:xfrm>
          <a:off x="261508" y="18885"/>
          <a:ext cx="3661123" cy="472320"/>
        </a:xfrm>
        <a:prstGeom prst="round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mj-lt"/>
            </a:rPr>
            <a:t>Aerosol Optical Depth (AOD)</a:t>
          </a:r>
        </a:p>
      </dsp:txBody>
      <dsp:txXfrm>
        <a:off x="284565" y="41942"/>
        <a:ext cx="3615009" cy="426206"/>
      </dsp:txXfrm>
    </dsp:sp>
    <dsp:sp modelId="{2785C3E1-4622-4D70-8534-53046423A8D8}">
      <dsp:nvSpPr>
        <dsp:cNvPr id="0" name=""/>
        <dsp:cNvSpPr/>
      </dsp:nvSpPr>
      <dsp:spPr>
        <a:xfrm>
          <a:off x="0" y="980805"/>
          <a:ext cx="5230176" cy="4032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42D0084-34A2-46EC-98AE-E5B8951386D5}">
      <dsp:nvSpPr>
        <dsp:cNvPr id="0" name=""/>
        <dsp:cNvSpPr/>
      </dsp:nvSpPr>
      <dsp:spPr>
        <a:xfrm>
          <a:off x="261508" y="744645"/>
          <a:ext cx="3661123" cy="472320"/>
        </a:xfrm>
        <a:prstGeom prst="round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lumOff val="25000"/>
                </a:schemeClr>
              </a:solidFill>
              <a:latin typeface="+mj-lt"/>
            </a:rPr>
            <a:t>Nitrogen Dioxide (NO2)</a:t>
          </a:r>
        </a:p>
      </dsp:txBody>
      <dsp:txXfrm>
        <a:off x="284565" y="767702"/>
        <a:ext cx="3615009" cy="426206"/>
      </dsp:txXfrm>
    </dsp:sp>
    <dsp:sp modelId="{50FF3402-BCB1-45D8-80EE-A654AF1A359A}">
      <dsp:nvSpPr>
        <dsp:cNvPr id="0" name=""/>
        <dsp:cNvSpPr/>
      </dsp:nvSpPr>
      <dsp:spPr>
        <a:xfrm>
          <a:off x="0" y="1706565"/>
          <a:ext cx="5230176" cy="4032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087D490-21EE-40E0-B24B-00A95D17E440}">
      <dsp:nvSpPr>
        <dsp:cNvPr id="0" name=""/>
        <dsp:cNvSpPr/>
      </dsp:nvSpPr>
      <dsp:spPr>
        <a:xfrm>
          <a:off x="261508" y="1470405"/>
          <a:ext cx="3661123" cy="472320"/>
        </a:xfrm>
        <a:prstGeom prst="round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382" tIns="0" rIns="138382" bIns="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lumMod val="75000"/>
                  <a:lumOff val="25000"/>
                </a:schemeClr>
              </a:solidFill>
              <a:latin typeface="+mj-lt"/>
            </a:rPr>
            <a:t>Formaldehyde (HCHO)</a:t>
          </a:r>
        </a:p>
      </dsp:txBody>
      <dsp:txXfrm>
        <a:off x="284565" y="1493462"/>
        <a:ext cx="3615009"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1B0D7-4E26-0A4B-9712-EBE124048C02}">
      <dsp:nvSpPr>
        <dsp:cNvPr id="0" name=""/>
        <dsp:cNvSpPr/>
      </dsp:nvSpPr>
      <dsp:spPr>
        <a:xfrm>
          <a:off x="0" y="305748"/>
          <a:ext cx="9051113" cy="1216800"/>
        </a:xfrm>
        <a:prstGeom prst="roundRect">
          <a:avLst/>
        </a:prstGeom>
        <a:solidFill>
          <a:schemeClr val="lt1">
            <a:hueOff val="0"/>
            <a:satOff val="0"/>
            <a:lumOff val="0"/>
            <a:alphaOff val="0"/>
          </a:schemeClr>
        </a:solidFill>
        <a:ln w="12700" cap="flat" cmpd="sng" algn="ctr">
          <a:solidFill>
            <a:srgbClr val="8A5A9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8A5A9A"/>
              </a:solidFill>
              <a:latin typeface="+mj-lt"/>
            </a:rPr>
            <a:t>Redlining</a:t>
          </a:r>
        </a:p>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ea typeface="+mn-lt"/>
              <a:cs typeface="+mn-lt"/>
            </a:rPr>
            <a:t>Redlining legacy results in inequitable pollution exposure</a:t>
          </a:r>
          <a:endParaRPr lang="en-US" sz="2200" kern="1200" dirty="0">
            <a:solidFill>
              <a:schemeClr val="tx1">
                <a:lumMod val="75000"/>
                <a:lumOff val="25000"/>
              </a:schemeClr>
            </a:solidFill>
            <a:latin typeface="+mj-lt"/>
          </a:endParaRPr>
        </a:p>
      </dsp:txBody>
      <dsp:txXfrm>
        <a:off x="59399" y="365147"/>
        <a:ext cx="8932315" cy="1098002"/>
      </dsp:txXfrm>
    </dsp:sp>
    <dsp:sp modelId="{B6903BD4-673E-3E4C-8AB2-C12C6BEEA596}">
      <dsp:nvSpPr>
        <dsp:cNvPr id="0" name=""/>
        <dsp:cNvSpPr/>
      </dsp:nvSpPr>
      <dsp:spPr>
        <a:xfrm>
          <a:off x="0" y="1709749"/>
          <a:ext cx="9051113" cy="1216800"/>
        </a:xfrm>
        <a:prstGeom prst="roundRect">
          <a:avLst/>
        </a:prstGeom>
        <a:solidFill>
          <a:schemeClr val="lt1">
            <a:hueOff val="0"/>
            <a:satOff val="0"/>
            <a:lumOff val="0"/>
            <a:alphaOff val="0"/>
          </a:schemeClr>
        </a:solidFill>
        <a:ln w="12700" cap="flat" cmpd="sng" algn="ctr">
          <a:solidFill>
            <a:srgbClr val="8A5A9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8A5A9A"/>
              </a:solidFill>
              <a:latin typeface="+mj-lt"/>
            </a:rPr>
            <a:t>Industry Pollution</a:t>
          </a:r>
        </a:p>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ea typeface="+mn-lt"/>
              <a:cs typeface="+mn-lt"/>
            </a:rPr>
            <a:t>Multiple point-source pollutants impact those near GSL </a:t>
          </a:r>
          <a:endParaRPr lang="en-US" sz="2200" b="1" kern="1200" dirty="0">
            <a:solidFill>
              <a:schemeClr val="tx1">
                <a:lumMod val="75000"/>
                <a:lumOff val="25000"/>
              </a:schemeClr>
            </a:solidFill>
            <a:latin typeface="+mj-lt"/>
          </a:endParaRPr>
        </a:p>
      </dsp:txBody>
      <dsp:txXfrm>
        <a:off x="59399" y="1769148"/>
        <a:ext cx="8932315" cy="1098002"/>
      </dsp:txXfrm>
    </dsp:sp>
    <dsp:sp modelId="{935B040C-833D-8949-8C7F-74B113544722}">
      <dsp:nvSpPr>
        <dsp:cNvPr id="0" name=""/>
        <dsp:cNvSpPr/>
      </dsp:nvSpPr>
      <dsp:spPr>
        <a:xfrm>
          <a:off x="0" y="3113749"/>
          <a:ext cx="9051113" cy="1216800"/>
        </a:xfrm>
        <a:prstGeom prst="roundRect">
          <a:avLst/>
        </a:prstGeom>
        <a:solidFill>
          <a:schemeClr val="lt1">
            <a:hueOff val="0"/>
            <a:satOff val="0"/>
            <a:lumOff val="0"/>
            <a:alphaOff val="0"/>
          </a:schemeClr>
        </a:solidFill>
        <a:ln w="12700" cap="flat" cmpd="sng" algn="ctr">
          <a:solidFill>
            <a:srgbClr val="8A5A9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8A5A9A"/>
              </a:solidFill>
              <a:latin typeface="+mj-lt"/>
            </a:rPr>
            <a:t>GSL Dust</a:t>
          </a:r>
        </a:p>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ea typeface="+mn-lt"/>
              <a:cs typeface="+mn-lt"/>
            </a:rPr>
            <a:t>GSL dust exacerbates environmental health disparities </a:t>
          </a:r>
          <a:endParaRPr lang="en-US" sz="2200" kern="1200" dirty="0">
            <a:solidFill>
              <a:schemeClr val="tx1">
                <a:lumMod val="75000"/>
                <a:lumOff val="25000"/>
              </a:schemeClr>
            </a:solidFill>
            <a:latin typeface="+mj-lt"/>
          </a:endParaRPr>
        </a:p>
      </dsp:txBody>
      <dsp:txXfrm>
        <a:off x="59399" y="3173148"/>
        <a:ext cx="8932315"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60F68-5CEB-5D43-98B7-C0FFBED147D4}">
      <dsp:nvSpPr>
        <dsp:cNvPr id="0" name=""/>
        <dsp:cNvSpPr/>
      </dsp:nvSpPr>
      <dsp:spPr>
        <a:xfrm>
          <a:off x="13666" y="0"/>
          <a:ext cx="4084865" cy="1805562"/>
        </a:xfrm>
        <a:prstGeom prst="roundRect">
          <a:avLst>
            <a:gd name="adj" fmla="val 10000"/>
          </a:avLst>
        </a:prstGeom>
        <a:solidFill>
          <a:srgbClr val="895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spc="300"/>
            <a:t>Seasonal Trends</a:t>
          </a:r>
        </a:p>
      </dsp:txBody>
      <dsp:txXfrm>
        <a:off x="66549" y="52883"/>
        <a:ext cx="3979099" cy="1699796"/>
      </dsp:txXfrm>
    </dsp:sp>
    <dsp:sp modelId="{89219642-448D-7046-AFA3-BC587ABD400E}">
      <dsp:nvSpPr>
        <dsp:cNvPr id="0" name=""/>
        <dsp:cNvSpPr/>
      </dsp:nvSpPr>
      <dsp:spPr>
        <a:xfrm>
          <a:off x="4507019" y="396257"/>
          <a:ext cx="865991" cy="1013046"/>
        </a:xfrm>
        <a:prstGeom prst="rightArrow">
          <a:avLst>
            <a:gd name="adj1" fmla="val 60000"/>
            <a:gd name="adj2" fmla="val 50000"/>
          </a:avLst>
        </a:prstGeom>
        <a:solidFill>
          <a:srgbClr val="895999">
            <a:alpha val="5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b="0" kern="1200" spc="300"/>
        </a:p>
      </dsp:txBody>
      <dsp:txXfrm>
        <a:off x="4507019" y="598866"/>
        <a:ext cx="606194" cy="607828"/>
      </dsp:txXfrm>
    </dsp:sp>
    <dsp:sp modelId="{FBF5CFA2-7F83-1142-9D95-535BDB1419AF}">
      <dsp:nvSpPr>
        <dsp:cNvPr id="0" name=""/>
        <dsp:cNvSpPr/>
      </dsp:nvSpPr>
      <dsp:spPr>
        <a:xfrm>
          <a:off x="5732478" y="0"/>
          <a:ext cx="4084865" cy="1805562"/>
        </a:xfrm>
        <a:prstGeom prst="roundRect">
          <a:avLst>
            <a:gd name="adj" fmla="val 10000"/>
          </a:avLst>
        </a:prstGeom>
        <a:solidFill>
          <a:srgbClr val="895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spc="300"/>
            <a:t>Case Studies</a:t>
          </a:r>
        </a:p>
      </dsp:txBody>
      <dsp:txXfrm>
        <a:off x="5785361" y="52883"/>
        <a:ext cx="3979099" cy="1699796"/>
      </dsp:txXfrm>
    </dsp:sp>
    <dsp:sp modelId="{AFADA20D-4464-2242-85F7-80805615C642}">
      <dsp:nvSpPr>
        <dsp:cNvPr id="0" name=""/>
        <dsp:cNvSpPr/>
      </dsp:nvSpPr>
      <dsp:spPr>
        <a:xfrm>
          <a:off x="10225830" y="396257"/>
          <a:ext cx="865991" cy="1013046"/>
        </a:xfrm>
        <a:prstGeom prst="rightArrow">
          <a:avLst>
            <a:gd name="adj1" fmla="val 60000"/>
            <a:gd name="adj2" fmla="val 50000"/>
          </a:avLst>
        </a:prstGeom>
        <a:solidFill>
          <a:srgbClr val="895999">
            <a:alpha val="5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b="0" kern="1200" spc="300"/>
        </a:p>
      </dsp:txBody>
      <dsp:txXfrm>
        <a:off x="10225830" y="598866"/>
        <a:ext cx="606194" cy="607828"/>
      </dsp:txXfrm>
    </dsp:sp>
    <dsp:sp modelId="{234B275D-3213-0541-AD5D-BAA33E2C7205}">
      <dsp:nvSpPr>
        <dsp:cNvPr id="0" name=""/>
        <dsp:cNvSpPr/>
      </dsp:nvSpPr>
      <dsp:spPr>
        <a:xfrm>
          <a:off x="11451290" y="0"/>
          <a:ext cx="4084865" cy="1805562"/>
        </a:xfrm>
        <a:prstGeom prst="roundRect">
          <a:avLst>
            <a:gd name="adj" fmla="val 10000"/>
          </a:avLst>
        </a:prstGeom>
        <a:solidFill>
          <a:srgbClr val="895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spc="300"/>
            <a:t>Pollution &amp; Social Vulnerability</a:t>
          </a:r>
        </a:p>
      </dsp:txBody>
      <dsp:txXfrm>
        <a:off x="11504173" y="52883"/>
        <a:ext cx="3979099" cy="169979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3/22/2023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4T01:56:16.961"/>
    </inkml:context>
    <inkml:brush xml:id="br0">
      <inkml:brushProperty name="width" value="0.1" units="cm"/>
      <inkml:brushProperty name="height" value="0.1" units="cm"/>
      <inkml:brushProperty name="color" value="#FFFFFF"/>
    </inkml:brush>
  </inkml:definitions>
  <inkml:trace contextRef="#ctx0" brushRef="#br0">20413 3559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C7733-DC43-426F-B07E-2A8CEFDCB952}" type="datetimeFigureOut">
              <a:t>3/22/2023</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92B1A-9AB8-41EB-9437-C3729D09DEDF}" type="slidenum">
              <a:t>‹#›</a:t>
            </a:fld>
            <a:endParaRPr lang="en-US"/>
          </a:p>
        </p:txBody>
      </p:sp>
    </p:spTree>
    <p:extLst>
      <p:ext uri="{BB962C8B-B14F-4D97-AF65-F5344CB8AC3E}">
        <p14:creationId xmlns:p14="http://schemas.microsoft.com/office/powerpoint/2010/main" val="51246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92B1A-9AB8-41EB-9437-C3729D09DEDF}" type="slidenum">
              <a:t>1</a:t>
            </a:fld>
            <a:endParaRPr lang="en-US"/>
          </a:p>
        </p:txBody>
      </p:sp>
    </p:spTree>
    <p:extLst>
      <p:ext uri="{BB962C8B-B14F-4D97-AF65-F5344CB8AC3E}">
        <p14:creationId xmlns:p14="http://schemas.microsoft.com/office/powerpoint/2010/main" val="4083405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5709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3/22/2023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diagramDrawing" Target="../diagrams/drawing2.xml"/><Relationship Id="rId18" Type="http://schemas.openxmlformats.org/officeDocument/2006/relationships/image" Target="../media/image9.png"/><Relationship Id="rId26" Type="http://schemas.openxmlformats.org/officeDocument/2006/relationships/image" Target="../media/image15.png"/><Relationship Id="rId39" Type="http://schemas.openxmlformats.org/officeDocument/2006/relationships/image" Target="../media/image18.jpeg"/><Relationship Id="rId21" Type="http://schemas.openxmlformats.org/officeDocument/2006/relationships/image" Target="../media/image12.svg"/><Relationship Id="rId34" Type="http://schemas.openxmlformats.org/officeDocument/2006/relationships/diagramQuickStyle" Target="../diagrams/quickStyle4.xml"/><Relationship Id="rId42" Type="http://schemas.openxmlformats.org/officeDocument/2006/relationships/diagramData" Target="../diagrams/data5.xml"/><Relationship Id="rId47" Type="http://schemas.openxmlformats.org/officeDocument/2006/relationships/diagramData" Target="../diagrams/data6.xml"/><Relationship Id="rId50" Type="http://schemas.openxmlformats.org/officeDocument/2006/relationships/diagramColors" Target="../diagrams/colors6.xml"/><Relationship Id="rId55" Type="http://schemas.openxmlformats.org/officeDocument/2006/relationships/image" Target="../media/image24.svg"/><Relationship Id="rId6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notesSlide" Target="../notesSlides/notesSlide1.xml"/><Relationship Id="rId16" Type="http://schemas.openxmlformats.org/officeDocument/2006/relationships/image" Target="../media/image7.png"/><Relationship Id="rId29" Type="http://schemas.openxmlformats.org/officeDocument/2006/relationships/diagramQuickStyle" Target="../diagrams/quickStyle3.xml"/><Relationship Id="rId11" Type="http://schemas.openxmlformats.org/officeDocument/2006/relationships/diagramQuickStyle" Target="../diagrams/quickStyle2.xml"/><Relationship Id="rId32" Type="http://schemas.openxmlformats.org/officeDocument/2006/relationships/diagramData" Target="../diagrams/data4.xml"/><Relationship Id="rId37" Type="http://schemas.openxmlformats.org/officeDocument/2006/relationships/image" Target="../media/image16.jpeg"/><Relationship Id="rId40" Type="http://schemas.openxmlformats.org/officeDocument/2006/relationships/image" Target="../media/image19.jpeg"/><Relationship Id="rId45" Type="http://schemas.openxmlformats.org/officeDocument/2006/relationships/diagramColors" Target="../diagrams/colors5.xml"/><Relationship Id="rId53" Type="http://schemas.openxmlformats.org/officeDocument/2006/relationships/image" Target="../media/image22.jpeg"/><Relationship Id="rId58" Type="http://schemas.openxmlformats.org/officeDocument/2006/relationships/image" Target="../media/image27.png"/><Relationship Id="rId5" Type="http://schemas.openxmlformats.org/officeDocument/2006/relationships/diagramLayout" Target="../diagrams/layout1.xml"/><Relationship Id="rId61" Type="http://schemas.microsoft.com/office/2007/relationships/hdphoto" Target="../media/hdphoto1.wdp"/><Relationship Id="rId19" Type="http://schemas.openxmlformats.org/officeDocument/2006/relationships/image" Target="../media/image10.png"/><Relationship Id="rId14" Type="http://schemas.openxmlformats.org/officeDocument/2006/relationships/image" Target="../media/image5.png"/><Relationship Id="rId22" Type="http://schemas.openxmlformats.org/officeDocument/2006/relationships/image" Target="../media/image13.png"/><Relationship Id="rId27" Type="http://schemas.openxmlformats.org/officeDocument/2006/relationships/diagramData" Target="../diagrams/data3.xml"/><Relationship Id="rId30" Type="http://schemas.openxmlformats.org/officeDocument/2006/relationships/diagramColors" Target="../diagrams/colors3.xml"/><Relationship Id="rId35" Type="http://schemas.openxmlformats.org/officeDocument/2006/relationships/diagramColors" Target="../diagrams/colors4.xml"/><Relationship Id="rId43" Type="http://schemas.openxmlformats.org/officeDocument/2006/relationships/diagramLayout" Target="../diagrams/layout5.xml"/><Relationship Id="rId48" Type="http://schemas.openxmlformats.org/officeDocument/2006/relationships/diagramLayout" Target="../diagrams/layout6.xml"/><Relationship Id="rId56" Type="http://schemas.openxmlformats.org/officeDocument/2006/relationships/image" Target="../media/image25.png"/><Relationship Id="rId64" Type="http://schemas.openxmlformats.org/officeDocument/2006/relationships/image" Target="../media/image31.png"/><Relationship Id="rId8" Type="http://schemas.microsoft.com/office/2007/relationships/diagramDrawing" Target="../diagrams/drawing1.xml"/><Relationship Id="rId51" Type="http://schemas.microsoft.com/office/2007/relationships/diagramDrawing" Target="../diagrams/drawing6.xml"/><Relationship Id="rId3" Type="http://schemas.openxmlformats.org/officeDocument/2006/relationships/image" Target="../media/image4.png"/><Relationship Id="rId12" Type="http://schemas.openxmlformats.org/officeDocument/2006/relationships/diagramColors" Target="../diagrams/colors2.xml"/><Relationship Id="rId17" Type="http://schemas.openxmlformats.org/officeDocument/2006/relationships/image" Target="../media/image8.png"/><Relationship Id="rId25" Type="http://schemas.openxmlformats.org/officeDocument/2006/relationships/image" Target="../media/image14.png"/><Relationship Id="rId33" Type="http://schemas.openxmlformats.org/officeDocument/2006/relationships/diagramLayout" Target="../diagrams/layout4.xml"/><Relationship Id="rId38" Type="http://schemas.openxmlformats.org/officeDocument/2006/relationships/image" Target="../media/image17.jpeg"/><Relationship Id="rId46" Type="http://schemas.microsoft.com/office/2007/relationships/diagramDrawing" Target="../diagrams/drawing5.xml"/><Relationship Id="rId59" Type="http://schemas.openxmlformats.org/officeDocument/2006/relationships/image" Target="../media/image28.svg"/><Relationship Id="rId20" Type="http://schemas.openxmlformats.org/officeDocument/2006/relationships/image" Target="../media/image11.png"/><Relationship Id="rId41" Type="http://schemas.openxmlformats.org/officeDocument/2006/relationships/image" Target="../media/image20.jpeg"/><Relationship Id="rId54" Type="http://schemas.openxmlformats.org/officeDocument/2006/relationships/image" Target="../media/image23.png"/><Relationship Id="rId6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diagramQuickStyle" Target="../diagrams/quickStyle1.xml"/><Relationship Id="rId15" Type="http://schemas.openxmlformats.org/officeDocument/2006/relationships/image" Target="../media/image6.png"/><Relationship Id="rId23" Type="http://schemas.openxmlformats.org/officeDocument/2006/relationships/customXml" Target="../ink/ink1.xml"/><Relationship Id="rId28" Type="http://schemas.openxmlformats.org/officeDocument/2006/relationships/diagramLayout" Target="../diagrams/layout3.xml"/><Relationship Id="rId36" Type="http://schemas.microsoft.com/office/2007/relationships/diagramDrawing" Target="../diagrams/drawing4.xml"/><Relationship Id="rId49" Type="http://schemas.openxmlformats.org/officeDocument/2006/relationships/diagramQuickStyle" Target="../diagrams/quickStyle6.xml"/><Relationship Id="rId57" Type="http://schemas.openxmlformats.org/officeDocument/2006/relationships/image" Target="../media/image26.svg"/><Relationship Id="rId10" Type="http://schemas.openxmlformats.org/officeDocument/2006/relationships/diagramLayout" Target="../diagrams/layout2.xml"/><Relationship Id="rId31" Type="http://schemas.microsoft.com/office/2007/relationships/diagramDrawing" Target="../diagrams/drawing3.xml"/><Relationship Id="rId44" Type="http://schemas.openxmlformats.org/officeDocument/2006/relationships/diagramQuickStyle" Target="../diagrams/quickStyle5.xml"/><Relationship Id="rId52" Type="http://schemas.openxmlformats.org/officeDocument/2006/relationships/image" Target="../media/image21.png"/><Relationship Id="rId60" Type="http://schemas.openxmlformats.org/officeDocument/2006/relationships/image" Target="../media/image29.png"/><Relationship Id="rId65"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rock, nature, valley, canyon&#10;&#10;Description automatically generated">
            <a:extLst>
              <a:ext uri="{FF2B5EF4-FFF2-40B4-BE49-F238E27FC236}">
                <a16:creationId xmlns:a16="http://schemas.microsoft.com/office/drawing/2014/main" id="{3E45781A-0D99-09F4-C039-FA3211539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8" r="6153"/>
          <a:stretch/>
        </p:blipFill>
        <p:spPr>
          <a:xfrm>
            <a:off x="17353125" y="15090577"/>
            <a:ext cx="9047291" cy="7882757"/>
          </a:xfrm>
          <a:prstGeom prst="rect">
            <a:avLst/>
          </a:prstGeom>
        </p:spPr>
      </p:pic>
      <p:graphicFrame>
        <p:nvGraphicFramePr>
          <p:cNvPr id="23" name="Diagram 22">
            <a:extLst>
              <a:ext uri="{FF2B5EF4-FFF2-40B4-BE49-F238E27FC236}">
                <a16:creationId xmlns:a16="http://schemas.microsoft.com/office/drawing/2014/main" id="{D1E3F4E0-9025-DAA2-5BF9-66856083E97C}"/>
              </a:ext>
            </a:extLst>
          </p:cNvPr>
          <p:cNvGraphicFramePr/>
          <p:nvPr>
            <p:extLst>
              <p:ext uri="{D42A27DB-BD31-4B8C-83A1-F6EECF244321}">
                <p14:modId xmlns:p14="http://schemas.microsoft.com/office/powerpoint/2010/main" val="1820720871"/>
              </p:ext>
            </p:extLst>
          </p:nvPr>
        </p:nvGraphicFramePr>
        <p:xfrm>
          <a:off x="9353887" y="3962095"/>
          <a:ext cx="8724226" cy="76174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1244C4E4-D154-420F-59F3-2E6FF5F45FB3}"/>
              </a:ext>
            </a:extLst>
          </p:cNvPr>
          <p:cNvGraphicFramePr/>
          <p:nvPr>
            <p:extLst>
              <p:ext uri="{D42A27DB-BD31-4B8C-83A1-F6EECF244321}">
                <p14:modId xmlns:p14="http://schemas.microsoft.com/office/powerpoint/2010/main" val="189984721"/>
              </p:ext>
            </p:extLst>
          </p:nvPr>
        </p:nvGraphicFramePr>
        <p:xfrm>
          <a:off x="936536" y="20065300"/>
          <a:ext cx="13202185" cy="26841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7" name="Picture 46">
            <a:extLst>
              <a:ext uri="{FF2B5EF4-FFF2-40B4-BE49-F238E27FC236}">
                <a16:creationId xmlns:a16="http://schemas.microsoft.com/office/drawing/2014/main" id="{801940B8-879C-4EC9-A31C-BAD56FDF6A8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3963286" y="24243452"/>
            <a:ext cx="2103120" cy="2103120"/>
          </a:xfrm>
          <a:prstGeom prst="rect">
            <a:avLst/>
          </a:prstGeom>
        </p:spPr>
      </p:pic>
      <p:sp>
        <p:nvSpPr>
          <p:cNvPr id="28" name="Text Placeholder 1">
            <a:extLst>
              <a:ext uri="{FF2B5EF4-FFF2-40B4-BE49-F238E27FC236}">
                <a16:creationId xmlns:a16="http://schemas.microsoft.com/office/drawing/2014/main" id="{7FAB736A-5F2A-EE39-608A-4C2CCF2BEEE3}"/>
              </a:ext>
            </a:extLst>
          </p:cNvPr>
          <p:cNvSpPr txBox="1">
            <a:spLocks/>
          </p:cNvSpPr>
          <p:nvPr/>
        </p:nvSpPr>
        <p:spPr>
          <a:xfrm>
            <a:off x="3565073" y="20539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a:solidFill>
                  <a:srgbClr val="8A5A9A"/>
                </a:solidFill>
              </a:rPr>
              <a:t>Monitoring Lakebed Exposure and its Impact on Air Quality and Environmental Hazards in the Great Salt Lake Watershed</a:t>
            </a:r>
            <a:endParaRPr lang="en-US" sz="1400"/>
          </a:p>
        </p:txBody>
      </p:sp>
      <p:sp>
        <p:nvSpPr>
          <p:cNvPr id="25" name="Text Placeholder 1">
            <a:extLst>
              <a:ext uri="{FF2B5EF4-FFF2-40B4-BE49-F238E27FC236}">
                <a16:creationId xmlns:a16="http://schemas.microsoft.com/office/drawing/2014/main" id="{02B4FF40-6282-7E7C-BBF1-C969570E4020}"/>
              </a:ext>
            </a:extLst>
          </p:cNvPr>
          <p:cNvSpPr txBox="1">
            <a:spLocks/>
          </p:cNvSpPr>
          <p:nvPr/>
        </p:nvSpPr>
        <p:spPr>
          <a:xfrm>
            <a:off x="3581400" y="8651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a:solidFill>
                  <a:srgbClr val="8A5A9A"/>
                </a:solidFill>
                <a:latin typeface="Century Gothic" panose="020F0302020204030204"/>
              </a:rPr>
              <a:t>Great Salt Lake </a:t>
            </a:r>
            <a:r>
              <a:rPr lang="en-US" sz="7200">
                <a:solidFill>
                  <a:srgbClr val="8A5A9A"/>
                </a:solidFill>
                <a:latin typeface="Century Gothic" panose="020F0302020204030204"/>
              </a:rPr>
              <a:t>Health &amp; Air Quality</a:t>
            </a:r>
            <a:endParaRPr lang="en-US" sz="7500">
              <a:solidFill>
                <a:srgbClr val="8A5A9A"/>
              </a:solidFill>
              <a:latin typeface="Century Gothic" panose="020F0302020204030204"/>
            </a:endParaRPr>
          </a:p>
        </p:txBody>
      </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4155374" y="34862109"/>
            <a:ext cx="8651390" cy="293921"/>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a:solidFill>
                  <a:schemeClr val="bg1"/>
                </a:solidFill>
              </a:rPr>
              <a:t>Virtual Environmental Justice</a:t>
            </a:r>
            <a:endParaRPr lang="en-US" sz="4000" b="1">
              <a:solidFill>
                <a:schemeClr val="bg1"/>
              </a:solidFill>
            </a:endParaRPr>
          </a:p>
        </p:txBody>
      </p:sp>
      <p:sp>
        <p:nvSpPr>
          <p:cNvPr id="37" name="Text Placeholder 16">
            <a:extLst>
              <a:ext uri="{FF2B5EF4-FFF2-40B4-BE49-F238E27FC236}">
                <a16:creationId xmlns:a16="http://schemas.microsoft.com/office/drawing/2014/main" id="{4E1640A7-3026-4A70-9BBC-5526EEA1513F}"/>
              </a:ext>
            </a:extLst>
          </p:cNvPr>
          <p:cNvSpPr txBox="1">
            <a:spLocks/>
          </p:cNvSpPr>
          <p:nvPr/>
        </p:nvSpPr>
        <p:spPr>
          <a:xfrm>
            <a:off x="13749565" y="2650912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panose="02020404030301010803" pitchFamily="18" charset="0"/>
              </a:rPr>
              <a:t>Piper Christian </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451061B6-4396-416E-8B36-B223E36600D4}"/>
              </a:ext>
            </a:extLst>
          </p:cNvPr>
          <p:cNvSpPr txBox="1">
            <a:spLocks/>
          </p:cNvSpPr>
          <p:nvPr/>
        </p:nvSpPr>
        <p:spPr>
          <a:xfrm>
            <a:off x="16519086" y="26509120"/>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Andrea Delgado</a:t>
            </a:r>
            <a:endParaRPr lang="en-US" dirty="0">
              <a:solidFill>
                <a:schemeClr val="tx1">
                  <a:lumMod val="75000"/>
                  <a:lumOff val="25000"/>
                </a:schemeClr>
              </a:solidFill>
            </a:endParaRPr>
          </a:p>
        </p:txBody>
      </p:sp>
      <p:sp>
        <p:nvSpPr>
          <p:cNvPr id="41" name="Text Placeholder 16">
            <a:extLst>
              <a:ext uri="{FF2B5EF4-FFF2-40B4-BE49-F238E27FC236}">
                <a16:creationId xmlns:a16="http://schemas.microsoft.com/office/drawing/2014/main" id="{40AE4ED3-852D-42FE-BF19-0B27D8ADB0AD}"/>
              </a:ext>
            </a:extLst>
          </p:cNvPr>
          <p:cNvSpPr txBox="1">
            <a:spLocks/>
          </p:cNvSpPr>
          <p:nvPr/>
        </p:nvSpPr>
        <p:spPr>
          <a:xfrm>
            <a:off x="19408493" y="2650912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a:solidFill>
                  <a:schemeClr val="tx1">
                    <a:lumMod val="75000"/>
                    <a:lumOff val="25000"/>
                  </a:schemeClr>
                </a:solidFill>
                <a:latin typeface="Garamond" panose="02020404030301010803" pitchFamily="18" charset="0"/>
              </a:rPr>
              <a:t>Yoana</a:t>
            </a:r>
            <a:r>
              <a:rPr lang="en-US" dirty="0">
                <a:solidFill>
                  <a:schemeClr val="tx1">
                    <a:lumMod val="75000"/>
                    <a:lumOff val="25000"/>
                  </a:schemeClr>
                </a:solidFill>
                <a:latin typeface="Garamond" panose="02020404030301010803" pitchFamily="18" charset="0"/>
              </a:rPr>
              <a:t> Vargas</a:t>
            </a:r>
          </a:p>
        </p:txBody>
      </p:sp>
      <p:sp>
        <p:nvSpPr>
          <p:cNvPr id="42" name="Text Placeholder 16">
            <a:extLst>
              <a:ext uri="{FF2B5EF4-FFF2-40B4-BE49-F238E27FC236}">
                <a16:creationId xmlns:a16="http://schemas.microsoft.com/office/drawing/2014/main" id="{2CD3893E-1486-4F3F-BD01-78F4B29E20A4}"/>
              </a:ext>
            </a:extLst>
          </p:cNvPr>
          <p:cNvSpPr txBox="1">
            <a:spLocks/>
          </p:cNvSpPr>
          <p:nvPr/>
        </p:nvSpPr>
        <p:spPr>
          <a:xfrm>
            <a:off x="22199053" y="26495940"/>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Fiona Summers</a:t>
            </a:r>
            <a:endParaRPr lang="en-US" dirty="0">
              <a:solidFill>
                <a:schemeClr val="tx1">
                  <a:lumMod val="75000"/>
                  <a:lumOff val="25000"/>
                </a:schemeClr>
              </a:solidFill>
            </a:endParaRPr>
          </a:p>
        </p:txBody>
      </p:sp>
      <p:pic>
        <p:nvPicPr>
          <p:cNvPr id="46" name="Picture 45">
            <a:extLst>
              <a:ext uri="{FF2B5EF4-FFF2-40B4-BE49-F238E27FC236}">
                <a16:creationId xmlns:a16="http://schemas.microsoft.com/office/drawing/2014/main" id="{16079624-2195-46B2-BE83-62CDB5AD04E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644170" y="24243452"/>
            <a:ext cx="2103120" cy="2103120"/>
          </a:xfrm>
          <a:prstGeom prst="rect">
            <a:avLst/>
          </a:prstGeom>
        </p:spPr>
      </p:pic>
      <p:pic>
        <p:nvPicPr>
          <p:cNvPr id="48" name="Picture 47">
            <a:extLst>
              <a:ext uri="{FF2B5EF4-FFF2-40B4-BE49-F238E27FC236}">
                <a16:creationId xmlns:a16="http://schemas.microsoft.com/office/drawing/2014/main" id="{64443C30-FD45-4F1A-AA26-AF0F1C55CCF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6856914" y="24243452"/>
            <a:ext cx="2103120" cy="2103120"/>
          </a:xfrm>
          <a:prstGeom prst="rect">
            <a:avLst/>
          </a:prstGeom>
        </p:spPr>
      </p:pic>
      <p:pic>
        <p:nvPicPr>
          <p:cNvPr id="49" name="Picture 48">
            <a:extLst>
              <a:ext uri="{FF2B5EF4-FFF2-40B4-BE49-F238E27FC236}">
                <a16:creationId xmlns:a16="http://schemas.microsoft.com/office/drawing/2014/main" id="{54FEFDBE-8DFA-4815-9559-83AA4208117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9750542" y="24243452"/>
            <a:ext cx="2103120" cy="2103120"/>
          </a:xfrm>
          <a:prstGeom prst="rect">
            <a:avLst/>
          </a:prstGeom>
        </p:spPr>
      </p:pic>
      <p:sp>
        <p:nvSpPr>
          <p:cNvPr id="50" name="TextBox 49">
            <a:extLst>
              <a:ext uri="{FF2B5EF4-FFF2-40B4-BE49-F238E27FC236}">
                <a16:creationId xmlns:a16="http://schemas.microsoft.com/office/drawing/2014/main" id="{39C19A84-25D1-4DAF-8BD2-358616ACB90C}"/>
              </a:ext>
            </a:extLst>
          </p:cNvPr>
          <p:cNvSpPr txBox="1"/>
          <p:nvPr/>
        </p:nvSpPr>
        <p:spPr>
          <a:xfrm>
            <a:off x="13850056" y="23404049"/>
            <a:ext cx="4655733" cy="707886"/>
          </a:xfrm>
          <a:prstGeom prst="rect">
            <a:avLst/>
          </a:prstGeom>
          <a:noFill/>
        </p:spPr>
        <p:txBody>
          <a:bodyPr wrap="square" rtlCol="0">
            <a:spAutoFit/>
          </a:bodyPr>
          <a:lstStyle/>
          <a:p>
            <a:r>
              <a:rPr lang="en-US" sz="4000" b="1">
                <a:solidFill>
                  <a:srgbClr val="8A5A9A"/>
                </a:solidFill>
                <a:latin typeface="Century Gothic" panose="020B0502020202020204" pitchFamily="34" charset="0"/>
              </a:rPr>
              <a:t>Team Members</a:t>
            </a:r>
          </a:p>
        </p:txBody>
      </p:sp>
      <p:sp>
        <p:nvSpPr>
          <p:cNvPr id="53" name="Text Placeholder 16">
            <a:extLst>
              <a:ext uri="{FF2B5EF4-FFF2-40B4-BE49-F238E27FC236}">
                <a16:creationId xmlns:a16="http://schemas.microsoft.com/office/drawing/2014/main" id="{36CC6830-2EB6-4E8C-8334-26D019EBED17}"/>
              </a:ext>
            </a:extLst>
          </p:cNvPr>
          <p:cNvSpPr txBox="1">
            <a:spLocks/>
          </p:cNvSpPr>
          <p:nvPr/>
        </p:nvSpPr>
        <p:spPr>
          <a:xfrm>
            <a:off x="13850057" y="28346773"/>
            <a:ext cx="9845673" cy="248358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b="1" dirty="0">
                <a:solidFill>
                  <a:schemeClr val="tx1">
                    <a:lumMod val="75000"/>
                    <a:lumOff val="25000"/>
                  </a:schemeClr>
                </a:solidFill>
                <a:latin typeface="Garamond"/>
              </a:rPr>
              <a:t>Julianne Liu</a:t>
            </a:r>
            <a:r>
              <a:rPr lang="en-US" dirty="0">
                <a:solidFill>
                  <a:schemeClr val="tx1">
                    <a:lumMod val="75000"/>
                    <a:lumOff val="25000"/>
                  </a:schemeClr>
                </a:solidFill>
                <a:latin typeface="Garamond"/>
              </a:rPr>
              <a:t> NASA VEJ Node Fellow</a:t>
            </a:r>
            <a:endParaRPr lang="en-US" dirty="0">
              <a:solidFill>
                <a:schemeClr val="tx1">
                  <a:lumMod val="75000"/>
                  <a:lumOff val="25000"/>
                </a:schemeClr>
              </a:solidFill>
              <a:latin typeface="Garamond" panose="02020404030301010803" pitchFamily="18" charset="0"/>
            </a:endParaRPr>
          </a:p>
          <a:p>
            <a:pPr>
              <a:spcBef>
                <a:spcPts val="0"/>
              </a:spcBef>
            </a:pPr>
            <a:r>
              <a:rPr lang="en-US" b="1" dirty="0">
                <a:solidFill>
                  <a:schemeClr val="tx1">
                    <a:lumMod val="75000"/>
                    <a:lumOff val="25000"/>
                  </a:schemeClr>
                </a:solidFill>
                <a:latin typeface="Garamond"/>
              </a:rPr>
              <a:t>Dr. Travis Toth</a:t>
            </a:r>
            <a:r>
              <a:rPr lang="en-US" dirty="0">
                <a:solidFill>
                  <a:schemeClr val="tx1">
                    <a:lumMod val="75000"/>
                    <a:lumOff val="25000"/>
                  </a:schemeClr>
                </a:solidFill>
                <a:latin typeface="Garamond"/>
              </a:rPr>
              <a:t> NASA Langley Research Center</a:t>
            </a:r>
          </a:p>
          <a:p>
            <a:pPr>
              <a:spcBef>
                <a:spcPts val="0"/>
              </a:spcBef>
            </a:pPr>
            <a:r>
              <a:rPr lang="en-US" b="1" dirty="0">
                <a:solidFill>
                  <a:schemeClr val="tx1">
                    <a:lumMod val="75000"/>
                    <a:lumOff val="25000"/>
                  </a:schemeClr>
                </a:solidFill>
                <a:latin typeface="Garamond"/>
              </a:rPr>
              <a:t>Dr. Kenton Ross</a:t>
            </a:r>
            <a:r>
              <a:rPr lang="en-US" dirty="0">
                <a:solidFill>
                  <a:schemeClr val="tx1">
                    <a:lumMod val="75000"/>
                    <a:lumOff val="25000"/>
                  </a:schemeClr>
                </a:solidFill>
                <a:latin typeface="Garamond"/>
              </a:rPr>
              <a:t> NASA Langley Research Center </a:t>
            </a:r>
          </a:p>
          <a:p>
            <a:pPr>
              <a:spcBef>
                <a:spcPts val="0"/>
              </a:spcBef>
            </a:pPr>
            <a:r>
              <a:rPr lang="en-US" b="1" dirty="0">
                <a:solidFill>
                  <a:schemeClr val="tx1">
                    <a:lumMod val="75000"/>
                    <a:lumOff val="25000"/>
                  </a:schemeClr>
                </a:solidFill>
                <a:latin typeface="Garamond"/>
              </a:rPr>
              <a:t>Lauren Childs-Gleason</a:t>
            </a:r>
            <a:r>
              <a:rPr lang="en-US" dirty="0">
                <a:solidFill>
                  <a:schemeClr val="tx1">
                    <a:lumMod val="75000"/>
                    <a:lumOff val="25000"/>
                  </a:schemeClr>
                </a:solidFill>
                <a:latin typeface="Garamond"/>
              </a:rPr>
              <a:t> NASA Langley Research Center </a:t>
            </a:r>
            <a:endParaRPr lang="en-US" dirty="0">
              <a:solidFill>
                <a:schemeClr val="tx1">
                  <a:lumMod val="75000"/>
                  <a:lumOff val="25000"/>
                </a:schemeClr>
              </a:solidFill>
              <a:latin typeface="Garamond" panose="02020404030301010803" pitchFamily="18" charset="0"/>
            </a:endParaRPr>
          </a:p>
          <a:p>
            <a:pPr>
              <a:spcBef>
                <a:spcPts val="0"/>
              </a:spcBef>
            </a:pPr>
            <a:r>
              <a:rPr lang="en-US" b="1" dirty="0">
                <a:solidFill>
                  <a:schemeClr val="tx1">
                    <a:lumMod val="75000"/>
                    <a:lumOff val="25000"/>
                  </a:schemeClr>
                </a:solidFill>
                <a:latin typeface="Garamond"/>
              </a:rPr>
              <a:t>Dr. Bonnie Baxter</a:t>
            </a:r>
            <a:r>
              <a:rPr lang="en-US" dirty="0">
                <a:solidFill>
                  <a:schemeClr val="tx1">
                    <a:lumMod val="75000"/>
                    <a:lumOff val="25000"/>
                  </a:schemeClr>
                </a:solidFill>
                <a:latin typeface="Garamond"/>
              </a:rPr>
              <a:t> Westminster College, Great Salt Lake Institute</a:t>
            </a:r>
          </a:p>
          <a:p>
            <a:pPr>
              <a:spcBef>
                <a:spcPts val="0"/>
              </a:spcBef>
            </a:pPr>
            <a:r>
              <a:rPr lang="en-US" b="1" dirty="0">
                <a:solidFill>
                  <a:schemeClr val="tx1">
                    <a:lumMod val="75000"/>
                    <a:lumOff val="25000"/>
                  </a:schemeClr>
                </a:solidFill>
                <a:latin typeface="Garamond"/>
              </a:rPr>
              <a:t>Dr. Maura </a:t>
            </a:r>
            <a:r>
              <a:rPr lang="en-US" b="1" dirty="0" err="1">
                <a:solidFill>
                  <a:schemeClr val="tx1">
                    <a:lumMod val="75000"/>
                    <a:lumOff val="25000"/>
                  </a:schemeClr>
                </a:solidFill>
                <a:latin typeface="Garamond"/>
              </a:rPr>
              <a:t>Hahnenberger</a:t>
            </a:r>
            <a:r>
              <a:rPr lang="en-US" dirty="0">
                <a:solidFill>
                  <a:schemeClr val="tx1">
                    <a:lumMod val="75000"/>
                    <a:lumOff val="25000"/>
                  </a:schemeClr>
                </a:solidFill>
                <a:latin typeface="Garamond"/>
              </a:rPr>
              <a:t> Salt Lake Community College, Dust^2</a:t>
            </a:r>
          </a:p>
        </p:txBody>
      </p:sp>
      <p:sp>
        <p:nvSpPr>
          <p:cNvPr id="54" name="TextBox 53">
            <a:extLst>
              <a:ext uri="{FF2B5EF4-FFF2-40B4-BE49-F238E27FC236}">
                <a16:creationId xmlns:a16="http://schemas.microsoft.com/office/drawing/2014/main" id="{16A54319-34D0-4BAB-83D9-42CA8627F520}"/>
              </a:ext>
            </a:extLst>
          </p:cNvPr>
          <p:cNvSpPr txBox="1"/>
          <p:nvPr/>
        </p:nvSpPr>
        <p:spPr>
          <a:xfrm>
            <a:off x="13850056" y="27651312"/>
            <a:ext cx="7401259" cy="707886"/>
          </a:xfrm>
          <a:prstGeom prst="rect">
            <a:avLst/>
          </a:prstGeom>
          <a:noFill/>
        </p:spPr>
        <p:txBody>
          <a:bodyPr wrap="square" rtlCol="0">
            <a:spAutoFit/>
          </a:bodyPr>
          <a:lstStyle/>
          <a:p>
            <a:r>
              <a:rPr lang="en-US" sz="4000" b="1">
                <a:solidFill>
                  <a:srgbClr val="8A5A9A"/>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43AC280A-5454-4D31-9212-76F9ECFF3B99}"/>
              </a:ext>
            </a:extLst>
          </p:cNvPr>
          <p:cNvSpPr txBox="1">
            <a:spLocks/>
          </p:cNvSpPr>
          <p:nvPr/>
        </p:nvSpPr>
        <p:spPr>
          <a:xfrm>
            <a:off x="13850057" y="31668782"/>
            <a:ext cx="12534448" cy="285331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b="1" dirty="0">
                <a:solidFill>
                  <a:schemeClr val="tx1">
                    <a:lumMod val="75000"/>
                    <a:lumOff val="25000"/>
                  </a:schemeClr>
                </a:solidFill>
                <a:latin typeface="Garamond"/>
              </a:rPr>
              <a:t>Utah Department of Natural Resources, Division of Forestry, Fires, and State Lands</a:t>
            </a:r>
          </a:p>
          <a:p>
            <a:pPr>
              <a:spcBef>
                <a:spcPts val="0"/>
              </a:spcBef>
            </a:pPr>
            <a:r>
              <a:rPr lang="en-US" b="1" dirty="0">
                <a:solidFill>
                  <a:schemeClr val="tx1">
                    <a:lumMod val="75000"/>
                    <a:lumOff val="25000"/>
                  </a:schemeClr>
                </a:solidFill>
                <a:latin typeface="Garamond"/>
              </a:rPr>
              <a:t>Utah Department of Environmental Quality, Division of Air Quality </a:t>
            </a:r>
          </a:p>
          <a:p>
            <a:pPr>
              <a:spcBef>
                <a:spcPts val="0"/>
              </a:spcBef>
            </a:pPr>
            <a:r>
              <a:rPr lang="en-US" b="1" dirty="0">
                <a:solidFill>
                  <a:schemeClr val="tx1">
                    <a:lumMod val="75000"/>
                    <a:lumOff val="25000"/>
                  </a:schemeClr>
                </a:solidFill>
                <a:latin typeface="Garamond"/>
              </a:rPr>
              <a:t>Westminster College, Great Salt Lake Institute </a:t>
            </a:r>
            <a:endParaRPr lang="en-US" b="1" dirty="0">
              <a:solidFill>
                <a:schemeClr val="tx1">
                  <a:lumMod val="75000"/>
                  <a:lumOff val="25000"/>
                </a:schemeClr>
              </a:solidFill>
            </a:endParaRPr>
          </a:p>
          <a:p>
            <a:pPr>
              <a:spcBef>
                <a:spcPts val="0"/>
              </a:spcBef>
            </a:pPr>
            <a:r>
              <a:rPr lang="en-US" b="1" dirty="0">
                <a:solidFill>
                  <a:schemeClr val="tx1">
                    <a:lumMod val="75000"/>
                    <a:lumOff val="25000"/>
                  </a:schemeClr>
                </a:solidFill>
                <a:latin typeface="Garamond"/>
              </a:rPr>
              <a:t>Dust^2 </a:t>
            </a:r>
            <a:endParaRPr lang="en-US" b="1" dirty="0">
              <a:solidFill>
                <a:schemeClr val="tx1">
                  <a:lumMod val="75000"/>
                  <a:lumOff val="25000"/>
                </a:schemeClr>
              </a:solidFill>
            </a:endParaRPr>
          </a:p>
          <a:p>
            <a:pPr>
              <a:spcBef>
                <a:spcPts val="0"/>
              </a:spcBef>
            </a:pPr>
            <a:r>
              <a:rPr lang="en-US" b="1" dirty="0">
                <a:solidFill>
                  <a:schemeClr val="tx1">
                    <a:lumMod val="75000"/>
                    <a:lumOff val="25000"/>
                  </a:schemeClr>
                </a:solidFill>
                <a:latin typeface="Garamond"/>
              </a:rPr>
              <a:t>Great Salt Lake Coalition </a:t>
            </a:r>
            <a:endParaRPr lang="en-US" b="1" dirty="0">
              <a:solidFill>
                <a:schemeClr val="tx1">
                  <a:lumMod val="75000"/>
                  <a:lumOff val="25000"/>
                </a:schemeClr>
              </a:solidFill>
            </a:endParaRPr>
          </a:p>
          <a:p>
            <a:pPr>
              <a:spcBef>
                <a:spcPts val="0"/>
              </a:spcBef>
            </a:pPr>
            <a:r>
              <a:rPr lang="en-US" b="1" dirty="0">
                <a:solidFill>
                  <a:schemeClr val="tx1">
                    <a:lumMod val="75000"/>
                    <a:lumOff val="25000"/>
                  </a:schemeClr>
                </a:solidFill>
                <a:latin typeface="Garamond"/>
              </a:rPr>
              <a:t>Utah Physicians for Healthy Environment </a:t>
            </a:r>
            <a:endParaRPr lang="en-US" b="1" dirty="0">
              <a:solidFill>
                <a:schemeClr val="tx1">
                  <a:lumMod val="75000"/>
                  <a:lumOff val="25000"/>
                </a:schemeClr>
              </a:solidFill>
            </a:endParaRPr>
          </a:p>
          <a:p>
            <a:pPr>
              <a:spcBef>
                <a:spcPts val="0"/>
              </a:spcBef>
            </a:pPr>
            <a:r>
              <a:rPr lang="en-US" b="1" dirty="0">
                <a:solidFill>
                  <a:schemeClr val="tx1">
                    <a:lumMod val="75000"/>
                    <a:lumOff val="25000"/>
                  </a:schemeClr>
                </a:solidFill>
                <a:latin typeface="Garamond"/>
              </a:rPr>
              <a:t>Westside Coalition </a:t>
            </a:r>
            <a:endParaRPr lang="en-US" b="1" dirty="0">
              <a:solidFill>
                <a:schemeClr val="tx1">
                  <a:lumMod val="75000"/>
                  <a:lumOff val="25000"/>
                </a:schemeClr>
              </a:solidFill>
            </a:endParaRPr>
          </a:p>
        </p:txBody>
      </p:sp>
      <p:sp>
        <p:nvSpPr>
          <p:cNvPr id="56" name="TextBox 55">
            <a:extLst>
              <a:ext uri="{FF2B5EF4-FFF2-40B4-BE49-F238E27FC236}">
                <a16:creationId xmlns:a16="http://schemas.microsoft.com/office/drawing/2014/main" id="{483F9FEB-A09F-4445-A03D-AD51815084BE}"/>
              </a:ext>
            </a:extLst>
          </p:cNvPr>
          <p:cNvSpPr txBox="1"/>
          <p:nvPr/>
        </p:nvSpPr>
        <p:spPr>
          <a:xfrm>
            <a:off x="13816695" y="30948547"/>
            <a:ext cx="7269613" cy="707886"/>
          </a:xfrm>
          <a:prstGeom prst="rect">
            <a:avLst/>
          </a:prstGeom>
          <a:noFill/>
        </p:spPr>
        <p:txBody>
          <a:bodyPr wrap="square" rtlCol="0">
            <a:spAutoFit/>
          </a:bodyPr>
          <a:lstStyle/>
          <a:p>
            <a:r>
              <a:rPr lang="en-US" sz="4000" b="1">
                <a:solidFill>
                  <a:srgbClr val="8A5A9A"/>
                </a:solidFill>
                <a:latin typeface="Century Gothic" panose="020B0502020202020204" pitchFamily="34" charset="0"/>
              </a:rPr>
              <a:t>Project Partners</a:t>
            </a:r>
          </a:p>
        </p:txBody>
      </p:sp>
      <p:sp>
        <p:nvSpPr>
          <p:cNvPr id="7" name="TextBox 6">
            <a:extLst>
              <a:ext uri="{FF2B5EF4-FFF2-40B4-BE49-F238E27FC236}">
                <a16:creationId xmlns:a16="http://schemas.microsoft.com/office/drawing/2014/main" id="{F19FA0AD-5270-1FF4-CB5F-80C8B3A2C1AA}"/>
              </a:ext>
            </a:extLst>
          </p:cNvPr>
          <p:cNvSpPr txBox="1"/>
          <p:nvPr/>
        </p:nvSpPr>
        <p:spPr>
          <a:xfrm>
            <a:off x="17356262" y="4364983"/>
            <a:ext cx="93633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8A5A9A"/>
                </a:solidFill>
              </a:rPr>
              <a:t>ENVIRONMENTAL JUSTICE</a:t>
            </a:r>
            <a:endParaRPr lang="en-US" sz="2400"/>
          </a:p>
        </p:txBody>
      </p:sp>
      <p:sp>
        <p:nvSpPr>
          <p:cNvPr id="9" name="TextBox 8">
            <a:extLst>
              <a:ext uri="{FF2B5EF4-FFF2-40B4-BE49-F238E27FC236}">
                <a16:creationId xmlns:a16="http://schemas.microsoft.com/office/drawing/2014/main" id="{213C8A95-A262-B315-C461-DC17605D1A33}"/>
              </a:ext>
            </a:extLst>
          </p:cNvPr>
          <p:cNvSpPr txBox="1"/>
          <p:nvPr/>
        </p:nvSpPr>
        <p:spPr>
          <a:xfrm>
            <a:off x="936536" y="4780498"/>
            <a:ext cx="935351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solidFill>
                  <a:schemeClr val="tx1">
                    <a:lumMod val="75000"/>
                    <a:lumOff val="25000"/>
                  </a:schemeClr>
                </a:solidFill>
                <a:latin typeface="+mj-lt"/>
                <a:ea typeface="+mn-lt"/>
                <a:cs typeface="+mn-lt"/>
              </a:rPr>
              <a:t>The Great Salt Lake (GSL) is a terminal saline lake located in northern Utah, USA. </a:t>
            </a:r>
            <a:r>
              <a:rPr lang="en-US" sz="2800" b="0" i="0" dirty="0">
                <a:solidFill>
                  <a:schemeClr val="tx1">
                    <a:lumMod val="75000"/>
                    <a:lumOff val="25000"/>
                  </a:schemeClr>
                </a:solidFill>
                <a:effectLst/>
                <a:latin typeface="+mj-lt"/>
              </a:rPr>
              <a:t>Water inflow has declined rapidly over the last forty years due to human withdrawals and climate change</a:t>
            </a:r>
            <a:r>
              <a:rPr lang="en-US" sz="2800" dirty="0">
                <a:solidFill>
                  <a:schemeClr val="tx1">
                    <a:lumMod val="75000"/>
                    <a:lumOff val="25000"/>
                  </a:schemeClr>
                </a:solidFill>
                <a:latin typeface="+mj-lt"/>
              </a:rPr>
              <a:t>.</a:t>
            </a:r>
            <a:r>
              <a:rPr lang="en-US" sz="2800" b="0" i="0" dirty="0">
                <a:solidFill>
                  <a:schemeClr val="tx1">
                    <a:lumMod val="75000"/>
                    <a:lumOff val="25000"/>
                  </a:schemeClr>
                </a:solidFill>
                <a:effectLst/>
                <a:latin typeface="+mj-lt"/>
              </a:rPr>
              <a:t> </a:t>
            </a:r>
            <a:r>
              <a:rPr lang="en-US" sz="2800" dirty="0">
                <a:solidFill>
                  <a:schemeClr val="tx1">
                    <a:lumMod val="75000"/>
                    <a:lumOff val="25000"/>
                  </a:schemeClr>
                </a:solidFill>
                <a:latin typeface="+mj-lt"/>
              </a:rPr>
              <a:t>L</a:t>
            </a:r>
            <a:r>
              <a:rPr lang="en-US" sz="2800" b="0" i="0" dirty="0">
                <a:solidFill>
                  <a:schemeClr val="tx1">
                    <a:lumMod val="75000"/>
                    <a:lumOff val="25000"/>
                  </a:schemeClr>
                </a:solidFill>
                <a:effectLst/>
                <a:latin typeface="+mj-lt"/>
              </a:rPr>
              <a:t>ake levels have been lowered which has exposed over 50% of the lakebed to erosion. </a:t>
            </a:r>
            <a:r>
              <a:rPr lang="en-US" sz="2800" dirty="0">
                <a:solidFill>
                  <a:schemeClr val="tx1">
                    <a:lumMod val="75000"/>
                    <a:lumOff val="25000"/>
                  </a:schemeClr>
                </a:solidFill>
                <a:latin typeface="+mj-lt"/>
                <a:ea typeface="+mn-lt"/>
                <a:cs typeface="+mn-lt"/>
              </a:rPr>
              <a:t>There is a public health risk tied to the subsequent increased frequency and intensity of regional dust storms caused by airborne lakebed dust under specific meteorological conditions.</a:t>
            </a:r>
          </a:p>
        </p:txBody>
      </p:sp>
      <p:sp>
        <p:nvSpPr>
          <p:cNvPr id="10" name="TextBox 9">
            <a:extLst>
              <a:ext uri="{FF2B5EF4-FFF2-40B4-BE49-F238E27FC236}">
                <a16:creationId xmlns:a16="http://schemas.microsoft.com/office/drawing/2014/main" id="{D934B3F0-C058-B26B-81D7-DF5B8FF08F4D}"/>
              </a:ext>
            </a:extLst>
          </p:cNvPr>
          <p:cNvSpPr txBox="1"/>
          <p:nvPr/>
        </p:nvSpPr>
        <p:spPr>
          <a:xfrm>
            <a:off x="936536" y="11996152"/>
            <a:ext cx="1607564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A9A"/>
                </a:solidFill>
                <a:latin typeface="+mj-lt"/>
                <a:ea typeface="+mn-lt"/>
                <a:cs typeface="+mn-lt"/>
              </a:rPr>
              <a:t>NASA DEVELOP</a:t>
            </a:r>
            <a:r>
              <a:rPr lang="en-US" sz="4000" dirty="0">
                <a:solidFill>
                  <a:srgbClr val="8A5A9A"/>
                </a:solidFill>
                <a:latin typeface="+mj-lt"/>
                <a:ea typeface="+mn-lt"/>
                <a:cs typeface="+mn-lt"/>
              </a:rPr>
              <a:t> is using Earth observations to better understand </a:t>
            </a:r>
            <a:r>
              <a:rPr lang="en-US" sz="4000" b="1" dirty="0">
                <a:solidFill>
                  <a:srgbClr val="8A5A9A"/>
                </a:solidFill>
                <a:latin typeface="+mj-lt"/>
                <a:ea typeface="+mn-lt"/>
                <a:cs typeface="+mn-lt"/>
              </a:rPr>
              <a:t>dust, air quality, lakebed exposure</a:t>
            </a:r>
            <a:r>
              <a:rPr lang="en-US" sz="4000" dirty="0">
                <a:solidFill>
                  <a:srgbClr val="8A5A9A"/>
                </a:solidFill>
                <a:latin typeface="+mj-lt"/>
                <a:ea typeface="+mn-lt"/>
                <a:cs typeface="+mn-lt"/>
              </a:rPr>
              <a:t>, alongside </a:t>
            </a:r>
            <a:r>
              <a:rPr lang="en-US" sz="4000" b="1" dirty="0">
                <a:solidFill>
                  <a:srgbClr val="8A5A9A"/>
                </a:solidFill>
                <a:latin typeface="+mj-lt"/>
                <a:ea typeface="+mn-lt"/>
                <a:cs typeface="+mn-lt"/>
              </a:rPr>
              <a:t>community vulnerability, </a:t>
            </a:r>
            <a:r>
              <a:rPr lang="en-US" sz="4000" dirty="0">
                <a:solidFill>
                  <a:srgbClr val="8A5A9A"/>
                </a:solidFill>
                <a:latin typeface="+mj-lt"/>
                <a:ea typeface="+mn-lt"/>
                <a:cs typeface="+mn-lt"/>
              </a:rPr>
              <a:t>at the </a:t>
            </a:r>
            <a:r>
              <a:rPr lang="en-US" sz="4000" b="1" dirty="0">
                <a:solidFill>
                  <a:srgbClr val="8A5A9A"/>
                </a:solidFill>
                <a:latin typeface="+mj-lt"/>
                <a:ea typeface="+mn-lt"/>
                <a:cs typeface="+mn-lt"/>
              </a:rPr>
              <a:t>Great Salt Lake.</a:t>
            </a:r>
          </a:p>
        </p:txBody>
      </p:sp>
      <p:pic>
        <p:nvPicPr>
          <p:cNvPr id="62" name="Picture 3">
            <a:extLst>
              <a:ext uri="{FF2B5EF4-FFF2-40B4-BE49-F238E27FC236}">
                <a16:creationId xmlns:a16="http://schemas.microsoft.com/office/drawing/2014/main" id="{E57A248E-E108-9231-0227-BD6AE57EBA8D}"/>
              </a:ext>
            </a:extLst>
          </p:cNvPr>
          <p:cNvPicPr>
            <a:picLocks noChangeAspect="1"/>
          </p:cNvPicPr>
          <p:nvPr/>
        </p:nvPicPr>
        <p:blipFill>
          <a:blip r:embed="rId15"/>
          <a:stretch>
            <a:fillRect/>
          </a:stretch>
        </p:blipFill>
        <p:spPr>
          <a:xfrm>
            <a:off x="6666868" y="14351717"/>
            <a:ext cx="1769133" cy="1449281"/>
          </a:xfrm>
          <a:prstGeom prst="rect">
            <a:avLst/>
          </a:prstGeom>
        </p:spPr>
      </p:pic>
      <p:pic>
        <p:nvPicPr>
          <p:cNvPr id="63" name="Picture 6" descr="A picture containing satellite, transport&#10;&#10;Description automatically generated">
            <a:extLst>
              <a:ext uri="{FF2B5EF4-FFF2-40B4-BE49-F238E27FC236}">
                <a16:creationId xmlns:a16="http://schemas.microsoft.com/office/drawing/2014/main" id="{4E589110-5AE3-1587-A834-FD0788FBAD22}"/>
              </a:ext>
            </a:extLst>
          </p:cNvPr>
          <p:cNvPicPr>
            <a:picLocks noChangeAspect="1"/>
          </p:cNvPicPr>
          <p:nvPr/>
        </p:nvPicPr>
        <p:blipFill>
          <a:blip r:embed="rId16"/>
          <a:stretch>
            <a:fillRect/>
          </a:stretch>
        </p:blipFill>
        <p:spPr>
          <a:xfrm>
            <a:off x="1619906" y="14472957"/>
            <a:ext cx="1791272" cy="1343633"/>
          </a:xfrm>
          <a:prstGeom prst="rect">
            <a:avLst/>
          </a:prstGeom>
        </p:spPr>
      </p:pic>
      <p:pic>
        <p:nvPicPr>
          <p:cNvPr id="64" name="Picture 12" descr="A picture containing transport, light&#10;&#10;Description automatically generated">
            <a:extLst>
              <a:ext uri="{FF2B5EF4-FFF2-40B4-BE49-F238E27FC236}">
                <a16:creationId xmlns:a16="http://schemas.microsoft.com/office/drawing/2014/main" id="{A2E4B775-84AD-56C7-B096-CF55BE7046B7}"/>
              </a:ext>
            </a:extLst>
          </p:cNvPr>
          <p:cNvPicPr>
            <a:picLocks noChangeAspect="1"/>
          </p:cNvPicPr>
          <p:nvPr/>
        </p:nvPicPr>
        <p:blipFill>
          <a:blip r:embed="rId17"/>
          <a:stretch>
            <a:fillRect/>
          </a:stretch>
        </p:blipFill>
        <p:spPr>
          <a:xfrm>
            <a:off x="11800073" y="14678216"/>
            <a:ext cx="1552688" cy="979198"/>
          </a:xfrm>
          <a:prstGeom prst="rect">
            <a:avLst/>
          </a:prstGeom>
        </p:spPr>
      </p:pic>
      <p:pic>
        <p:nvPicPr>
          <p:cNvPr id="65" name="Picture 8">
            <a:extLst>
              <a:ext uri="{FF2B5EF4-FFF2-40B4-BE49-F238E27FC236}">
                <a16:creationId xmlns:a16="http://schemas.microsoft.com/office/drawing/2014/main" id="{FBEB493C-3AD3-ED41-7692-53E5369C26EE}"/>
              </a:ext>
            </a:extLst>
          </p:cNvPr>
          <p:cNvPicPr>
            <a:picLocks noChangeAspect="1"/>
          </p:cNvPicPr>
          <p:nvPr/>
        </p:nvPicPr>
        <p:blipFill>
          <a:blip r:embed="rId18"/>
          <a:stretch>
            <a:fillRect/>
          </a:stretch>
        </p:blipFill>
        <p:spPr>
          <a:xfrm>
            <a:off x="4058934" y="14678216"/>
            <a:ext cx="1953299" cy="970386"/>
          </a:xfrm>
          <a:prstGeom prst="rect">
            <a:avLst/>
          </a:prstGeom>
        </p:spPr>
      </p:pic>
      <p:pic>
        <p:nvPicPr>
          <p:cNvPr id="66" name="Picture 10" descr="A picture containing satellite&#10;&#10;Description automatically generated">
            <a:extLst>
              <a:ext uri="{FF2B5EF4-FFF2-40B4-BE49-F238E27FC236}">
                <a16:creationId xmlns:a16="http://schemas.microsoft.com/office/drawing/2014/main" id="{A46A02C5-EDA1-0922-98D3-5E20D0D26A20}"/>
              </a:ext>
            </a:extLst>
          </p:cNvPr>
          <p:cNvPicPr>
            <a:picLocks noChangeAspect="1"/>
          </p:cNvPicPr>
          <p:nvPr/>
        </p:nvPicPr>
        <p:blipFill>
          <a:blip r:embed="rId19"/>
          <a:stretch>
            <a:fillRect/>
          </a:stretch>
        </p:blipFill>
        <p:spPr>
          <a:xfrm>
            <a:off x="14278785" y="14605802"/>
            <a:ext cx="1649976" cy="1092884"/>
          </a:xfrm>
          <a:prstGeom prst="rect">
            <a:avLst/>
          </a:prstGeom>
        </p:spPr>
      </p:pic>
      <p:sp>
        <p:nvSpPr>
          <p:cNvPr id="67" name="TextBox 66">
            <a:extLst>
              <a:ext uri="{FF2B5EF4-FFF2-40B4-BE49-F238E27FC236}">
                <a16:creationId xmlns:a16="http://schemas.microsoft.com/office/drawing/2014/main" id="{2A686B48-1C6B-0C13-EEFB-FB67D91822CD}"/>
              </a:ext>
            </a:extLst>
          </p:cNvPr>
          <p:cNvSpPr txBox="1"/>
          <p:nvPr/>
        </p:nvSpPr>
        <p:spPr>
          <a:xfrm>
            <a:off x="4150238" y="15857043"/>
            <a:ext cx="1769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Aqua MODIS</a:t>
            </a:r>
          </a:p>
        </p:txBody>
      </p:sp>
      <p:sp>
        <p:nvSpPr>
          <p:cNvPr id="68" name="TextBox 67">
            <a:extLst>
              <a:ext uri="{FF2B5EF4-FFF2-40B4-BE49-F238E27FC236}">
                <a16:creationId xmlns:a16="http://schemas.microsoft.com/office/drawing/2014/main" id="{930138F2-FB01-25F9-419C-8DB059A416FA}"/>
              </a:ext>
            </a:extLst>
          </p:cNvPr>
          <p:cNvSpPr txBox="1"/>
          <p:nvPr/>
        </p:nvSpPr>
        <p:spPr>
          <a:xfrm>
            <a:off x="1634341" y="15833797"/>
            <a:ext cx="1769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Terra MODIS</a:t>
            </a:r>
          </a:p>
        </p:txBody>
      </p:sp>
      <p:sp>
        <p:nvSpPr>
          <p:cNvPr id="69" name="TextBox 68">
            <a:extLst>
              <a:ext uri="{FF2B5EF4-FFF2-40B4-BE49-F238E27FC236}">
                <a16:creationId xmlns:a16="http://schemas.microsoft.com/office/drawing/2014/main" id="{864FB393-ECE6-79D2-C655-F122A27B3356}"/>
              </a:ext>
            </a:extLst>
          </p:cNvPr>
          <p:cNvSpPr txBox="1"/>
          <p:nvPr/>
        </p:nvSpPr>
        <p:spPr>
          <a:xfrm>
            <a:off x="14219206" y="15836435"/>
            <a:ext cx="1769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CALIPSO CALIOP</a:t>
            </a:r>
          </a:p>
        </p:txBody>
      </p:sp>
      <p:sp>
        <p:nvSpPr>
          <p:cNvPr id="70" name="TextBox 69">
            <a:extLst>
              <a:ext uri="{FF2B5EF4-FFF2-40B4-BE49-F238E27FC236}">
                <a16:creationId xmlns:a16="http://schemas.microsoft.com/office/drawing/2014/main" id="{BC5AC187-AFDA-B7A6-1384-9ACEAF66ECEC}"/>
              </a:ext>
            </a:extLst>
          </p:cNvPr>
          <p:cNvSpPr txBox="1"/>
          <p:nvPr/>
        </p:nvSpPr>
        <p:spPr>
          <a:xfrm>
            <a:off x="9059451" y="15861236"/>
            <a:ext cx="1769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Sentinel-5P</a:t>
            </a:r>
          </a:p>
        </p:txBody>
      </p:sp>
      <p:sp>
        <p:nvSpPr>
          <p:cNvPr id="71" name="TextBox 70">
            <a:extLst>
              <a:ext uri="{FF2B5EF4-FFF2-40B4-BE49-F238E27FC236}">
                <a16:creationId xmlns:a16="http://schemas.microsoft.com/office/drawing/2014/main" id="{25CE0DE8-A944-B3DD-F78E-BD29E6C540CB}"/>
              </a:ext>
            </a:extLst>
          </p:cNvPr>
          <p:cNvSpPr txBox="1"/>
          <p:nvPr/>
        </p:nvSpPr>
        <p:spPr>
          <a:xfrm>
            <a:off x="6666868" y="15835840"/>
            <a:ext cx="1769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Landsat </a:t>
            </a:r>
          </a:p>
          <a:p>
            <a:pPr algn="ctr"/>
            <a:r>
              <a:rPr lang="en-US" sz="2400" b="1" dirty="0">
                <a:solidFill>
                  <a:srgbClr val="8A5A9A"/>
                </a:solidFill>
                <a:latin typeface="+mj-lt"/>
                <a:ea typeface="+mn-lt"/>
                <a:cs typeface="+mn-lt"/>
              </a:rPr>
              <a:t>5, 7, 8</a:t>
            </a:r>
          </a:p>
        </p:txBody>
      </p:sp>
      <p:sp>
        <p:nvSpPr>
          <p:cNvPr id="72" name="TextBox 71">
            <a:extLst>
              <a:ext uri="{FF2B5EF4-FFF2-40B4-BE49-F238E27FC236}">
                <a16:creationId xmlns:a16="http://schemas.microsoft.com/office/drawing/2014/main" id="{79CE641F-FC2C-BEEC-683C-0EE3B1D21EDF}"/>
              </a:ext>
            </a:extLst>
          </p:cNvPr>
          <p:cNvSpPr txBox="1"/>
          <p:nvPr/>
        </p:nvSpPr>
        <p:spPr>
          <a:xfrm>
            <a:off x="11575576" y="15849897"/>
            <a:ext cx="20016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8A5A9A"/>
                </a:solidFill>
                <a:latin typeface="+mj-lt"/>
                <a:ea typeface="+mn-lt"/>
                <a:cs typeface="+mn-lt"/>
              </a:rPr>
              <a:t>Suomi NPP VIIRS</a:t>
            </a:r>
          </a:p>
        </p:txBody>
      </p:sp>
      <p:pic>
        <p:nvPicPr>
          <p:cNvPr id="44" name="Graphic 43" descr="Lungs outline">
            <a:extLst>
              <a:ext uri="{FF2B5EF4-FFF2-40B4-BE49-F238E27FC236}">
                <a16:creationId xmlns:a16="http://schemas.microsoft.com/office/drawing/2014/main" id="{D938AAFE-4FA8-D03C-3061-FC7EB9B7FFB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66687" y="9374593"/>
            <a:ext cx="1395385" cy="1395385"/>
          </a:xfrm>
          <a:prstGeom prst="rect">
            <a:avLst/>
          </a:prstGeom>
        </p:spPr>
      </p:pic>
      <p:pic>
        <p:nvPicPr>
          <p:cNvPr id="85" name="Picture 89">
            <a:extLst>
              <a:ext uri="{FF2B5EF4-FFF2-40B4-BE49-F238E27FC236}">
                <a16:creationId xmlns:a16="http://schemas.microsoft.com/office/drawing/2014/main" id="{619129D4-039E-4B52-2724-EAFF1FB7C177}"/>
              </a:ext>
            </a:extLst>
          </p:cNvPr>
          <p:cNvPicPr>
            <a:picLocks noChangeAspect="1"/>
          </p:cNvPicPr>
          <p:nvPr/>
        </p:nvPicPr>
        <p:blipFill>
          <a:blip r:embed="rId22">
            <a:duotone>
              <a:schemeClr val="accent1">
                <a:shade val="45000"/>
                <a:satMod val="135000"/>
              </a:schemeClr>
              <a:prstClr val="white"/>
            </a:duotone>
          </a:blip>
          <a:stretch>
            <a:fillRect/>
          </a:stretch>
        </p:blipFill>
        <p:spPr>
          <a:xfrm>
            <a:off x="6939283" y="8787952"/>
            <a:ext cx="2743200" cy="2743200"/>
          </a:xfrm>
          <a:prstGeom prst="rect">
            <a:avLst/>
          </a:prstGeom>
        </p:spPr>
      </p:pic>
      <p:sp>
        <p:nvSpPr>
          <p:cNvPr id="79" name="TextBox 78">
            <a:extLst>
              <a:ext uri="{FF2B5EF4-FFF2-40B4-BE49-F238E27FC236}">
                <a16:creationId xmlns:a16="http://schemas.microsoft.com/office/drawing/2014/main" id="{3A43F028-0EA6-F0D9-5F32-5B71B757223D}"/>
              </a:ext>
            </a:extLst>
          </p:cNvPr>
          <p:cNvSpPr txBox="1"/>
          <p:nvPr/>
        </p:nvSpPr>
        <p:spPr>
          <a:xfrm>
            <a:off x="4278114" y="10990463"/>
            <a:ext cx="264397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dirty="0">
                <a:solidFill>
                  <a:schemeClr val="tx1">
                    <a:lumMod val="75000"/>
                    <a:lumOff val="25000"/>
                  </a:schemeClr>
                </a:solidFill>
                <a:latin typeface="+mj-lt"/>
                <a:cs typeface="Calibri"/>
              </a:rPr>
              <a:t>Public Health</a:t>
            </a:r>
          </a:p>
        </p:txBody>
      </p:sp>
      <p:sp>
        <p:nvSpPr>
          <p:cNvPr id="80" name="TextBox 79">
            <a:extLst>
              <a:ext uri="{FF2B5EF4-FFF2-40B4-BE49-F238E27FC236}">
                <a16:creationId xmlns:a16="http://schemas.microsoft.com/office/drawing/2014/main" id="{4B86855B-2FD0-20A2-3AB0-7F6343F6395C}"/>
              </a:ext>
            </a:extLst>
          </p:cNvPr>
          <p:cNvSpPr txBox="1"/>
          <p:nvPr/>
        </p:nvSpPr>
        <p:spPr>
          <a:xfrm>
            <a:off x="7267764" y="10998156"/>
            <a:ext cx="208623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chemeClr val="tx1">
                    <a:lumMod val="75000"/>
                    <a:lumOff val="25000"/>
                  </a:schemeClr>
                </a:solidFill>
                <a:latin typeface="+mj-lt"/>
                <a:cs typeface="Calibri"/>
              </a:rPr>
              <a:t>Air Quality</a:t>
            </a:r>
            <a:endParaRPr lang="en-US" b="1" dirty="0">
              <a:solidFill>
                <a:schemeClr val="tx1">
                  <a:lumMod val="75000"/>
                  <a:lumOff val="25000"/>
                </a:schemeClr>
              </a:solidFill>
              <a:latin typeface="+mj-lt"/>
              <a:cs typeface="Calibri" panose="020F0502020204030204"/>
            </a:endParaRPr>
          </a:p>
        </p:txBody>
      </p:sp>
      <mc:AlternateContent xmlns:mc="http://schemas.openxmlformats.org/markup-compatibility/2006" xmlns:p14="http://schemas.microsoft.com/office/powerpoint/2010/main">
        <mc:Choice Requires="p14">
          <p:contentPart p14:bwMode="auto" r:id="rId23">
            <p14:nvContentPartPr>
              <p14:cNvPr id="81" name="Ink 80">
                <a:extLst>
                  <a:ext uri="{FF2B5EF4-FFF2-40B4-BE49-F238E27FC236}">
                    <a16:creationId xmlns:a16="http://schemas.microsoft.com/office/drawing/2014/main" id="{AD05CC59-6184-8B32-54DC-FA17971C53D3}"/>
                  </a:ext>
                </a:extLst>
              </p14:cNvPr>
              <p14:cNvContentPartPr/>
              <p14:nvPr/>
            </p14:nvContentPartPr>
            <p14:xfrm>
              <a:off x="7791500" y="9764318"/>
              <a:ext cx="9832" cy="9832"/>
            </p14:xfrm>
          </p:contentPart>
        </mc:Choice>
        <mc:Fallback xmlns="">
          <p:pic>
            <p:nvPicPr>
              <p:cNvPr id="81" name="Ink 80">
                <a:extLst>
                  <a:ext uri="{FF2B5EF4-FFF2-40B4-BE49-F238E27FC236}">
                    <a16:creationId xmlns:a16="http://schemas.microsoft.com/office/drawing/2014/main" id="{AD05CC59-6184-8B32-54DC-FA17971C53D3}"/>
                  </a:ext>
                </a:extLst>
              </p:cNvPr>
              <p:cNvPicPr/>
              <p:nvPr/>
            </p:nvPicPr>
            <p:blipFill>
              <a:blip r:embed="rId25"/>
              <a:stretch>
                <a:fillRect/>
              </a:stretch>
            </p:blipFill>
            <p:spPr>
              <a:xfrm>
                <a:off x="7299900" y="9272718"/>
                <a:ext cx="983200" cy="983200"/>
              </a:xfrm>
              <a:prstGeom prst="rect">
                <a:avLst/>
              </a:prstGeom>
            </p:spPr>
          </p:pic>
        </mc:Fallback>
      </mc:AlternateContent>
      <p:pic>
        <p:nvPicPr>
          <p:cNvPr id="88" name="Picture 5">
            <a:extLst>
              <a:ext uri="{FF2B5EF4-FFF2-40B4-BE49-F238E27FC236}">
                <a16:creationId xmlns:a16="http://schemas.microsoft.com/office/drawing/2014/main" id="{185EE24B-9FA6-DEC8-D28E-A3AC91E6A082}"/>
              </a:ext>
            </a:extLst>
          </p:cNvPr>
          <p:cNvPicPr>
            <a:picLocks noChangeAspect="1"/>
          </p:cNvPicPr>
          <p:nvPr/>
        </p:nvPicPr>
        <p:blipFill>
          <a:blip r:embed="rId26">
            <a:duotone>
              <a:schemeClr val="accent6">
                <a:shade val="45000"/>
                <a:satMod val="135000"/>
              </a:schemeClr>
              <a:prstClr val="white"/>
            </a:duotone>
          </a:blip>
          <a:stretch>
            <a:fillRect/>
          </a:stretch>
        </p:blipFill>
        <p:spPr>
          <a:xfrm>
            <a:off x="1412493" y="8799426"/>
            <a:ext cx="2743200" cy="2743200"/>
          </a:xfrm>
          <a:prstGeom prst="rect">
            <a:avLst/>
          </a:prstGeom>
        </p:spPr>
      </p:pic>
      <p:sp>
        <p:nvSpPr>
          <p:cNvPr id="87" name="TextBox 86">
            <a:extLst>
              <a:ext uri="{FF2B5EF4-FFF2-40B4-BE49-F238E27FC236}">
                <a16:creationId xmlns:a16="http://schemas.microsoft.com/office/drawing/2014/main" id="{E8B43E4A-0505-B438-3B15-10798E351D7D}"/>
              </a:ext>
            </a:extLst>
          </p:cNvPr>
          <p:cNvSpPr txBox="1"/>
          <p:nvPr/>
        </p:nvSpPr>
        <p:spPr>
          <a:xfrm>
            <a:off x="1340176" y="10999291"/>
            <a:ext cx="288136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chemeClr val="tx1">
                    <a:lumMod val="75000"/>
                    <a:lumOff val="25000"/>
                  </a:schemeClr>
                </a:solidFill>
                <a:latin typeface="+mj-lt"/>
                <a:cs typeface="Calibri"/>
              </a:rPr>
              <a:t>Climate Change</a:t>
            </a:r>
            <a:endParaRPr lang="en-US" dirty="0">
              <a:solidFill>
                <a:schemeClr val="tx1">
                  <a:lumMod val="75000"/>
                  <a:lumOff val="25000"/>
                </a:schemeClr>
              </a:solidFill>
              <a:latin typeface="+mj-lt"/>
              <a:cs typeface="Calibri"/>
            </a:endParaRPr>
          </a:p>
        </p:txBody>
      </p:sp>
      <p:graphicFrame>
        <p:nvGraphicFramePr>
          <p:cNvPr id="89" name="Diagram 7">
            <a:extLst>
              <a:ext uri="{FF2B5EF4-FFF2-40B4-BE49-F238E27FC236}">
                <a16:creationId xmlns:a16="http://schemas.microsoft.com/office/drawing/2014/main" id="{E838BBAD-A6EE-9F1F-13D2-88A82EC88953}"/>
              </a:ext>
            </a:extLst>
          </p:cNvPr>
          <p:cNvGraphicFramePr/>
          <p:nvPr>
            <p:extLst>
              <p:ext uri="{D42A27DB-BD31-4B8C-83A1-F6EECF244321}">
                <p14:modId xmlns:p14="http://schemas.microsoft.com/office/powerpoint/2010/main" val="3390282015"/>
              </p:ext>
            </p:extLst>
          </p:nvPr>
        </p:nvGraphicFramePr>
        <p:xfrm>
          <a:off x="20640868" y="11721443"/>
          <a:ext cx="5230176" cy="2945956"/>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90" name="Diagram 7">
            <a:extLst>
              <a:ext uri="{FF2B5EF4-FFF2-40B4-BE49-F238E27FC236}">
                <a16:creationId xmlns:a16="http://schemas.microsoft.com/office/drawing/2014/main" id="{C39522E1-55CB-DF44-9571-6166A8636D73}"/>
              </a:ext>
            </a:extLst>
          </p:cNvPr>
          <p:cNvGraphicFramePr/>
          <p:nvPr>
            <p:extLst>
              <p:ext uri="{D42A27DB-BD31-4B8C-83A1-F6EECF244321}">
                <p14:modId xmlns:p14="http://schemas.microsoft.com/office/powerpoint/2010/main" val="890971360"/>
              </p:ext>
            </p:extLst>
          </p:nvPr>
        </p:nvGraphicFramePr>
        <p:xfrm>
          <a:off x="20640868" y="9392115"/>
          <a:ext cx="5230176" cy="212865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pic>
        <p:nvPicPr>
          <p:cNvPr id="16" name="Picture 15" descr="A person smiling in front of a field of yellow flowers&#10;&#10;Description automatically generated with low confidence">
            <a:extLst>
              <a:ext uri="{FF2B5EF4-FFF2-40B4-BE49-F238E27FC236}">
                <a16:creationId xmlns:a16="http://schemas.microsoft.com/office/drawing/2014/main" id="{880FFE28-6460-5BF7-096B-B6B1F94B99BF}"/>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13259" r="19181"/>
          <a:stretch/>
        </p:blipFill>
        <p:spPr>
          <a:xfrm>
            <a:off x="17085514" y="24472052"/>
            <a:ext cx="1645920" cy="1645920"/>
          </a:xfrm>
          <a:prstGeom prst="ellipse">
            <a:avLst/>
          </a:prstGeom>
        </p:spPr>
      </p:pic>
      <p:pic>
        <p:nvPicPr>
          <p:cNvPr id="13" name="Picture 12" descr="A person smiling for the camera&#10;&#10;Description automatically generated with low confidence">
            <a:extLst>
              <a:ext uri="{FF2B5EF4-FFF2-40B4-BE49-F238E27FC236}">
                <a16:creationId xmlns:a16="http://schemas.microsoft.com/office/drawing/2014/main" id="{53057C26-7900-05C9-489A-BD8D5658EF6E}"/>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l="42" t="5558" r="-42" b="19442"/>
          <a:stretch/>
        </p:blipFill>
        <p:spPr>
          <a:xfrm>
            <a:off x="14191886" y="24472052"/>
            <a:ext cx="1645920" cy="1645920"/>
          </a:xfrm>
          <a:prstGeom prst="ellipse">
            <a:avLst/>
          </a:prstGeom>
        </p:spPr>
      </p:pic>
      <p:pic>
        <p:nvPicPr>
          <p:cNvPr id="15" name="Picture 14" descr="A person smiling with a lake and mountains in the background&#10;&#10;Description automatically generated with low confidence">
            <a:extLst>
              <a:ext uri="{FF2B5EF4-FFF2-40B4-BE49-F238E27FC236}">
                <a16:creationId xmlns:a16="http://schemas.microsoft.com/office/drawing/2014/main" id="{5A950103-E88F-7610-E989-24CD915A940A}"/>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896" b="896"/>
          <a:stretch/>
        </p:blipFill>
        <p:spPr>
          <a:xfrm>
            <a:off x="22872770" y="24472052"/>
            <a:ext cx="1645920" cy="1645920"/>
          </a:xfrm>
          <a:prstGeom prst="ellipse">
            <a:avLst/>
          </a:prstGeom>
        </p:spPr>
      </p:pic>
      <p:pic>
        <p:nvPicPr>
          <p:cNvPr id="18" name="Picture 17" descr="A person with dark hair&#10;&#10;Description automatically generated with medium confidence">
            <a:extLst>
              <a:ext uri="{FF2B5EF4-FFF2-40B4-BE49-F238E27FC236}">
                <a16:creationId xmlns:a16="http://schemas.microsoft.com/office/drawing/2014/main" id="{83DC800B-E89E-680C-9609-B09A621B97E3}"/>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79" t="6673" r="79" b="8565"/>
          <a:stretch/>
        </p:blipFill>
        <p:spPr>
          <a:xfrm>
            <a:off x="19975454" y="24472052"/>
            <a:ext cx="1645920" cy="1645920"/>
          </a:xfrm>
          <a:prstGeom prst="ellipse">
            <a:avLst/>
          </a:prstGeom>
        </p:spPr>
      </p:pic>
      <p:pic>
        <p:nvPicPr>
          <p:cNvPr id="4" name="Picture 3" descr="Map">
            <a:extLst>
              <a:ext uri="{FF2B5EF4-FFF2-40B4-BE49-F238E27FC236}">
                <a16:creationId xmlns:a16="http://schemas.microsoft.com/office/drawing/2014/main" id="{B09984E3-3E33-6EA3-91E5-A6F5DABC52D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27931" y="23155790"/>
            <a:ext cx="12460998" cy="9345748"/>
          </a:xfrm>
          <a:prstGeom prst="rect">
            <a:avLst/>
          </a:prstGeom>
        </p:spPr>
      </p:pic>
      <p:sp>
        <p:nvSpPr>
          <p:cNvPr id="5" name="TextBox 4">
            <a:extLst>
              <a:ext uri="{FF2B5EF4-FFF2-40B4-BE49-F238E27FC236}">
                <a16:creationId xmlns:a16="http://schemas.microsoft.com/office/drawing/2014/main" id="{06999D87-CDB2-5F3E-A083-6D0029246706}"/>
              </a:ext>
            </a:extLst>
          </p:cNvPr>
          <p:cNvSpPr txBox="1"/>
          <p:nvPr/>
        </p:nvSpPr>
        <p:spPr>
          <a:xfrm>
            <a:off x="1115832" y="16667529"/>
            <a:ext cx="155498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spc="300" dirty="0">
                <a:solidFill>
                  <a:schemeClr val="tx1">
                    <a:lumMod val="75000"/>
                    <a:lumOff val="25000"/>
                  </a:schemeClr>
                </a:solidFill>
                <a:latin typeface="+mj-lt"/>
                <a:ea typeface="+mn-lt"/>
                <a:cs typeface="+mn-lt"/>
              </a:rPr>
              <a:t>SATELLITE IMAGERY, GROUND SENSOR ENVIRONMENTAL DATA, DEMOGRAPHIC DATA</a:t>
            </a:r>
          </a:p>
        </p:txBody>
      </p:sp>
      <p:graphicFrame>
        <p:nvGraphicFramePr>
          <p:cNvPr id="17" name="Diagram 16">
            <a:extLst>
              <a:ext uri="{FF2B5EF4-FFF2-40B4-BE49-F238E27FC236}">
                <a16:creationId xmlns:a16="http://schemas.microsoft.com/office/drawing/2014/main" id="{C2673F6B-019B-3676-6B00-4784512E857B}"/>
              </a:ext>
            </a:extLst>
          </p:cNvPr>
          <p:cNvGraphicFramePr/>
          <p:nvPr>
            <p:extLst>
              <p:ext uri="{D42A27DB-BD31-4B8C-83A1-F6EECF244321}">
                <p14:modId xmlns:p14="http://schemas.microsoft.com/office/powerpoint/2010/main" val="2431695836"/>
              </p:ext>
            </p:extLst>
          </p:nvPr>
        </p:nvGraphicFramePr>
        <p:xfrm>
          <a:off x="17391213" y="4687247"/>
          <a:ext cx="9051113" cy="4636298"/>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27" name="Diagram 26">
            <a:extLst>
              <a:ext uri="{FF2B5EF4-FFF2-40B4-BE49-F238E27FC236}">
                <a16:creationId xmlns:a16="http://schemas.microsoft.com/office/drawing/2014/main" id="{BF2E3F77-816E-6E19-8C17-4D1B5DF0D906}"/>
              </a:ext>
            </a:extLst>
          </p:cNvPr>
          <p:cNvGraphicFramePr/>
          <p:nvPr>
            <p:extLst>
              <p:ext uri="{D42A27DB-BD31-4B8C-83A1-F6EECF244321}">
                <p14:modId xmlns:p14="http://schemas.microsoft.com/office/powerpoint/2010/main" val="2183623039"/>
              </p:ext>
            </p:extLst>
          </p:nvPr>
        </p:nvGraphicFramePr>
        <p:xfrm>
          <a:off x="1047495" y="17334246"/>
          <a:ext cx="15549823" cy="1805562"/>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sp>
        <p:nvSpPr>
          <p:cNvPr id="30" name="TextBox 29">
            <a:extLst>
              <a:ext uri="{FF2B5EF4-FFF2-40B4-BE49-F238E27FC236}">
                <a16:creationId xmlns:a16="http://schemas.microsoft.com/office/drawing/2014/main" id="{17448E58-0ADD-3C7D-89C3-3ECC0F51E21F}"/>
              </a:ext>
            </a:extLst>
          </p:cNvPr>
          <p:cNvSpPr txBox="1"/>
          <p:nvPr/>
        </p:nvSpPr>
        <p:spPr>
          <a:xfrm>
            <a:off x="17277047" y="10106995"/>
            <a:ext cx="2763173" cy="707886"/>
          </a:xfrm>
          <a:prstGeom prst="rect">
            <a:avLst/>
          </a:prstGeom>
          <a:noFill/>
        </p:spPr>
        <p:txBody>
          <a:bodyPr wrap="square" rtlCol="0">
            <a:spAutoFit/>
          </a:bodyPr>
          <a:lstStyle/>
          <a:p>
            <a:pPr algn="r"/>
            <a:r>
              <a:rPr lang="en-US" sz="2000" b="1">
                <a:solidFill>
                  <a:schemeClr val="accent1"/>
                </a:solidFill>
              </a:rPr>
              <a:t>ENVIRONMENTAL </a:t>
            </a:r>
          </a:p>
          <a:p>
            <a:pPr algn="r"/>
            <a:r>
              <a:rPr lang="en-US" sz="2000" b="1">
                <a:solidFill>
                  <a:schemeClr val="accent1"/>
                </a:solidFill>
              </a:rPr>
              <a:t>VARIABLES</a:t>
            </a:r>
          </a:p>
        </p:txBody>
      </p:sp>
      <p:sp>
        <p:nvSpPr>
          <p:cNvPr id="31" name="TextBox 30">
            <a:extLst>
              <a:ext uri="{FF2B5EF4-FFF2-40B4-BE49-F238E27FC236}">
                <a16:creationId xmlns:a16="http://schemas.microsoft.com/office/drawing/2014/main" id="{D2B3F3C7-9D30-B49E-37E9-57243C0FE8F9}"/>
              </a:ext>
            </a:extLst>
          </p:cNvPr>
          <p:cNvSpPr txBox="1"/>
          <p:nvPr/>
        </p:nvSpPr>
        <p:spPr>
          <a:xfrm>
            <a:off x="17225276" y="12716502"/>
            <a:ext cx="2763173" cy="707886"/>
          </a:xfrm>
          <a:prstGeom prst="rect">
            <a:avLst/>
          </a:prstGeom>
          <a:noFill/>
        </p:spPr>
        <p:txBody>
          <a:bodyPr wrap="square" rtlCol="0">
            <a:spAutoFit/>
          </a:bodyPr>
          <a:lstStyle/>
          <a:p>
            <a:pPr algn="r"/>
            <a:r>
              <a:rPr lang="en-US" sz="2000" b="1">
                <a:solidFill>
                  <a:schemeClr val="accent5">
                    <a:lumMod val="50000"/>
                  </a:schemeClr>
                </a:solidFill>
              </a:rPr>
              <a:t>SOCIAL </a:t>
            </a:r>
          </a:p>
          <a:p>
            <a:pPr algn="r"/>
            <a:r>
              <a:rPr lang="en-US" sz="2000" b="1">
                <a:solidFill>
                  <a:schemeClr val="accent5">
                    <a:lumMod val="50000"/>
                  </a:schemeClr>
                </a:solidFill>
              </a:rPr>
              <a:t>VARIABLES</a:t>
            </a:r>
          </a:p>
        </p:txBody>
      </p:sp>
      <p:sp>
        <p:nvSpPr>
          <p:cNvPr id="32" name="TextBox 31">
            <a:extLst>
              <a:ext uri="{FF2B5EF4-FFF2-40B4-BE49-F238E27FC236}">
                <a16:creationId xmlns:a16="http://schemas.microsoft.com/office/drawing/2014/main" id="{9CB69E55-CAE3-7862-C702-20F00D47883A}"/>
              </a:ext>
            </a:extLst>
          </p:cNvPr>
          <p:cNvSpPr txBox="1"/>
          <p:nvPr/>
        </p:nvSpPr>
        <p:spPr>
          <a:xfrm>
            <a:off x="1013478" y="19247002"/>
            <a:ext cx="4542503" cy="369332"/>
          </a:xfrm>
          <a:prstGeom prst="rect">
            <a:avLst/>
          </a:prstGeom>
          <a:noFill/>
        </p:spPr>
        <p:txBody>
          <a:bodyPr wrap="square" rtlCol="0">
            <a:spAutoFit/>
          </a:bodyPr>
          <a:lstStyle/>
          <a:p>
            <a:pPr algn="ctr"/>
            <a:r>
              <a:rPr lang="en-US" b="1" dirty="0">
                <a:solidFill>
                  <a:schemeClr val="tx1">
                    <a:lumMod val="75000"/>
                    <a:lumOff val="25000"/>
                  </a:schemeClr>
                </a:solidFill>
              </a:rPr>
              <a:t>Dust and Air Quality Indicators</a:t>
            </a:r>
          </a:p>
        </p:txBody>
      </p:sp>
      <p:sp>
        <p:nvSpPr>
          <p:cNvPr id="36" name="TextBox 35">
            <a:extLst>
              <a:ext uri="{FF2B5EF4-FFF2-40B4-BE49-F238E27FC236}">
                <a16:creationId xmlns:a16="http://schemas.microsoft.com/office/drawing/2014/main" id="{7CC6AA03-F5BB-E6A0-9937-FCE0A849D143}"/>
              </a:ext>
            </a:extLst>
          </p:cNvPr>
          <p:cNvSpPr txBox="1"/>
          <p:nvPr/>
        </p:nvSpPr>
        <p:spPr>
          <a:xfrm>
            <a:off x="6803120" y="19246262"/>
            <a:ext cx="4038575" cy="369332"/>
          </a:xfrm>
          <a:prstGeom prst="rect">
            <a:avLst/>
          </a:prstGeom>
          <a:noFill/>
        </p:spPr>
        <p:txBody>
          <a:bodyPr wrap="square">
            <a:spAutoFit/>
          </a:bodyPr>
          <a:lstStyle/>
          <a:p>
            <a:pPr algn="ctr"/>
            <a:r>
              <a:rPr lang="en-US" b="1" dirty="0">
                <a:solidFill>
                  <a:schemeClr val="tx1">
                    <a:lumMod val="75000"/>
                    <a:lumOff val="25000"/>
                  </a:schemeClr>
                </a:solidFill>
              </a:rPr>
              <a:t>Dust Event Days (DEDs) Analysis</a:t>
            </a:r>
          </a:p>
        </p:txBody>
      </p:sp>
      <p:sp>
        <p:nvSpPr>
          <p:cNvPr id="38" name="TextBox 37">
            <a:extLst>
              <a:ext uri="{FF2B5EF4-FFF2-40B4-BE49-F238E27FC236}">
                <a16:creationId xmlns:a16="http://schemas.microsoft.com/office/drawing/2014/main" id="{5C0515DD-1F0C-02BE-7DE9-C4332F7EDADD}"/>
              </a:ext>
            </a:extLst>
          </p:cNvPr>
          <p:cNvSpPr txBox="1"/>
          <p:nvPr/>
        </p:nvSpPr>
        <p:spPr>
          <a:xfrm>
            <a:off x="12554920" y="19228992"/>
            <a:ext cx="4038575" cy="369332"/>
          </a:xfrm>
          <a:prstGeom prst="rect">
            <a:avLst/>
          </a:prstGeom>
          <a:noFill/>
        </p:spPr>
        <p:txBody>
          <a:bodyPr wrap="square" rtlCol="0">
            <a:spAutoFit/>
          </a:bodyPr>
          <a:lstStyle/>
          <a:p>
            <a:pPr algn="ctr"/>
            <a:r>
              <a:rPr lang="en-US" b="1" dirty="0">
                <a:solidFill>
                  <a:schemeClr val="tx1">
                    <a:lumMod val="75000"/>
                    <a:lumOff val="25000"/>
                  </a:schemeClr>
                </a:solidFill>
              </a:rPr>
              <a:t>Dust and Air Quality Vulnerability</a:t>
            </a:r>
          </a:p>
        </p:txBody>
      </p:sp>
      <p:grpSp>
        <p:nvGrpSpPr>
          <p:cNvPr id="22" name="Group 21">
            <a:extLst>
              <a:ext uri="{FF2B5EF4-FFF2-40B4-BE49-F238E27FC236}">
                <a16:creationId xmlns:a16="http://schemas.microsoft.com/office/drawing/2014/main" id="{C51CB4E0-0C45-9309-D0CD-9CF31B6F1923}"/>
              </a:ext>
            </a:extLst>
          </p:cNvPr>
          <p:cNvGrpSpPr/>
          <p:nvPr/>
        </p:nvGrpSpPr>
        <p:grpSpPr>
          <a:xfrm>
            <a:off x="25064053" y="15555549"/>
            <a:ext cx="1250097" cy="612472"/>
            <a:chOff x="7115672" y="20424598"/>
            <a:chExt cx="1205811" cy="584775"/>
          </a:xfrm>
        </p:grpSpPr>
        <p:pic>
          <p:nvPicPr>
            <p:cNvPr id="19" name="Picture 18" descr="A picture containing nature, dark&#10;&#10;Description automatically generated">
              <a:extLst>
                <a:ext uri="{FF2B5EF4-FFF2-40B4-BE49-F238E27FC236}">
                  <a16:creationId xmlns:a16="http://schemas.microsoft.com/office/drawing/2014/main" id="{5881473F-CEEE-392B-2313-8837AFB2E270}"/>
                </a:ext>
              </a:extLst>
            </p:cNvPr>
            <p:cNvPicPr>
              <a:picLocks noChangeAspect="1"/>
            </p:cNvPicPr>
            <p:nvPr/>
          </p:nvPicPr>
          <p:blipFill rotWithShape="1">
            <a:blip r:embed="rId52">
              <a:extLst>
                <a:ext uri="{28A0092B-C50C-407E-A947-70E740481C1C}">
                  <a14:useLocalDpi xmlns:a14="http://schemas.microsoft.com/office/drawing/2010/main" val="0"/>
                </a:ext>
              </a:extLst>
            </a:blip>
            <a:srcRect l="61775" t="24963" r="35042" b="72187"/>
            <a:stretch/>
          </p:blipFill>
          <p:spPr>
            <a:xfrm flipV="1">
              <a:off x="7115672" y="20728434"/>
              <a:ext cx="342653" cy="259996"/>
            </a:xfrm>
            <a:prstGeom prst="rect">
              <a:avLst/>
            </a:prstGeom>
          </p:spPr>
        </p:pic>
        <p:pic>
          <p:nvPicPr>
            <p:cNvPr id="20" name="Picture 19" descr="A picture containing nature, dark&#10;&#10;Description automatically generated">
              <a:extLst>
                <a:ext uri="{FF2B5EF4-FFF2-40B4-BE49-F238E27FC236}">
                  <a16:creationId xmlns:a16="http://schemas.microsoft.com/office/drawing/2014/main" id="{A14BFCAA-35B9-3F92-5E85-2F715BFF0614}"/>
                </a:ext>
              </a:extLst>
            </p:cNvPr>
            <p:cNvPicPr>
              <a:picLocks noChangeAspect="1"/>
            </p:cNvPicPr>
            <p:nvPr/>
          </p:nvPicPr>
          <p:blipFill rotWithShape="1">
            <a:blip r:embed="rId52">
              <a:extLst>
                <a:ext uri="{28A0092B-C50C-407E-A947-70E740481C1C}">
                  <a14:useLocalDpi xmlns:a14="http://schemas.microsoft.com/office/drawing/2010/main" val="0"/>
                </a:ext>
              </a:extLst>
            </a:blip>
            <a:srcRect l="80309" t="24962" r="16508" b="72187"/>
            <a:stretch/>
          </p:blipFill>
          <p:spPr>
            <a:xfrm flipV="1">
              <a:off x="7129348" y="20466138"/>
              <a:ext cx="343906" cy="260945"/>
            </a:xfrm>
            <a:prstGeom prst="rect">
              <a:avLst/>
            </a:prstGeom>
          </p:spPr>
        </p:pic>
        <p:sp>
          <p:nvSpPr>
            <p:cNvPr id="21" name="TextBox 20">
              <a:extLst>
                <a:ext uri="{FF2B5EF4-FFF2-40B4-BE49-F238E27FC236}">
                  <a16:creationId xmlns:a16="http://schemas.microsoft.com/office/drawing/2014/main" id="{817B1AC2-B442-36D8-43D4-2DD28BA6D0F8}"/>
                </a:ext>
              </a:extLst>
            </p:cNvPr>
            <p:cNvSpPr txBox="1"/>
            <p:nvPr/>
          </p:nvSpPr>
          <p:spPr>
            <a:xfrm>
              <a:off x="7460205" y="20424598"/>
              <a:ext cx="861278" cy="584775"/>
            </a:xfrm>
            <a:prstGeom prst="rect">
              <a:avLst/>
            </a:prstGeom>
            <a:noFill/>
          </p:spPr>
          <p:txBody>
            <a:bodyPr wrap="square" rtlCol="0">
              <a:spAutoFit/>
            </a:bodyPr>
            <a:lstStyle/>
            <a:p>
              <a:r>
                <a:rPr lang="en-US" sz="1600">
                  <a:solidFill>
                    <a:schemeClr val="bg1"/>
                  </a:solidFill>
                  <a:latin typeface="Century Gothic" panose="020B0502020202020204" pitchFamily="34" charset="0"/>
                </a:rPr>
                <a:t>2011</a:t>
              </a:r>
            </a:p>
            <a:p>
              <a:r>
                <a:rPr lang="en-US" sz="1600">
                  <a:solidFill>
                    <a:schemeClr val="bg1"/>
                  </a:solidFill>
                  <a:latin typeface="Century Gothic" panose="020B0502020202020204" pitchFamily="34" charset="0"/>
                </a:rPr>
                <a:t>2021</a:t>
              </a:r>
            </a:p>
          </p:txBody>
        </p:sp>
      </p:grpSp>
      <p:sp>
        <p:nvSpPr>
          <p:cNvPr id="43" name="TextBox 42">
            <a:extLst>
              <a:ext uri="{FF2B5EF4-FFF2-40B4-BE49-F238E27FC236}">
                <a16:creationId xmlns:a16="http://schemas.microsoft.com/office/drawing/2014/main" id="{1B0A2FF2-6C09-3D0C-4A78-7D6E65A5483F}"/>
              </a:ext>
            </a:extLst>
          </p:cNvPr>
          <p:cNvSpPr txBox="1"/>
          <p:nvPr/>
        </p:nvSpPr>
        <p:spPr>
          <a:xfrm>
            <a:off x="17137955" y="22998392"/>
            <a:ext cx="9333004" cy="338554"/>
          </a:xfrm>
          <a:prstGeom prst="rect">
            <a:avLst/>
          </a:prstGeom>
          <a:noFill/>
        </p:spPr>
        <p:txBody>
          <a:bodyPr wrap="none" rtlCol="0">
            <a:spAutoFit/>
          </a:bodyPr>
          <a:lstStyle/>
          <a:p>
            <a:pPr algn="r"/>
            <a:r>
              <a:rPr lang="en-US" sz="1600" i="1" dirty="0">
                <a:solidFill>
                  <a:schemeClr val="tx1">
                    <a:lumMod val="75000"/>
                    <a:lumOff val="25000"/>
                  </a:schemeClr>
                </a:solidFill>
                <a:latin typeface="Century Gothic" panose="020B0502020202020204" pitchFamily="34" charset="0"/>
              </a:rPr>
              <a:t>High (2011 in light blue) &amp; Low (2021 in dark blue) Lake Surface Area during the study period.</a:t>
            </a:r>
          </a:p>
        </p:txBody>
      </p:sp>
      <p:pic>
        <p:nvPicPr>
          <p:cNvPr id="267" name="Picture 267" descr="A picture containing transport&#10;&#10;Description automatically generated">
            <a:extLst>
              <a:ext uri="{FF2B5EF4-FFF2-40B4-BE49-F238E27FC236}">
                <a16:creationId xmlns:a16="http://schemas.microsoft.com/office/drawing/2014/main" id="{8103DE7F-3B18-7088-7F4E-503B4E3B2F1F}"/>
              </a:ext>
            </a:extLst>
          </p:cNvPr>
          <p:cNvPicPr>
            <a:picLocks noChangeAspect="1"/>
          </p:cNvPicPr>
          <p:nvPr/>
        </p:nvPicPr>
        <p:blipFill>
          <a:blip r:embed="rId53"/>
          <a:stretch>
            <a:fillRect/>
          </a:stretch>
        </p:blipFill>
        <p:spPr>
          <a:xfrm>
            <a:off x="9261078" y="14350856"/>
            <a:ext cx="1474707" cy="1312781"/>
          </a:xfrm>
          <a:prstGeom prst="rect">
            <a:avLst/>
          </a:prstGeom>
        </p:spPr>
      </p:pic>
      <p:pic>
        <p:nvPicPr>
          <p:cNvPr id="3" name="Graphic 2" descr="Neighborhood with solid fill">
            <a:extLst>
              <a:ext uri="{FF2B5EF4-FFF2-40B4-BE49-F238E27FC236}">
                <a16:creationId xmlns:a16="http://schemas.microsoft.com/office/drawing/2014/main" id="{C0A8BF8D-9C8B-76A9-8AEC-0EEE0EFE100A}"/>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25380145" y="5158000"/>
            <a:ext cx="914401" cy="914401"/>
          </a:xfrm>
          <a:prstGeom prst="rect">
            <a:avLst/>
          </a:prstGeom>
        </p:spPr>
      </p:pic>
      <p:pic>
        <p:nvPicPr>
          <p:cNvPr id="29" name="Graphic 28" descr="Power Plant with solid fill">
            <a:extLst>
              <a:ext uri="{FF2B5EF4-FFF2-40B4-BE49-F238E27FC236}">
                <a16:creationId xmlns:a16="http://schemas.microsoft.com/office/drawing/2014/main" id="{18EC6CB0-29F2-3EED-6507-3A35FD6D5B68}"/>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5380145" y="6542290"/>
            <a:ext cx="914400" cy="914400"/>
          </a:xfrm>
          <a:prstGeom prst="rect">
            <a:avLst/>
          </a:prstGeom>
        </p:spPr>
      </p:pic>
      <p:pic>
        <p:nvPicPr>
          <p:cNvPr id="34" name="Graphic 33" descr="Windy with solid fill">
            <a:extLst>
              <a:ext uri="{FF2B5EF4-FFF2-40B4-BE49-F238E27FC236}">
                <a16:creationId xmlns:a16="http://schemas.microsoft.com/office/drawing/2014/main" id="{E26E8FC0-9BF2-1F15-DD57-9E3F8C795A7C}"/>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25380145" y="7958115"/>
            <a:ext cx="914400" cy="914400"/>
          </a:xfrm>
          <a:prstGeom prst="rect">
            <a:avLst/>
          </a:prstGeom>
        </p:spPr>
      </p:pic>
      <p:sp>
        <p:nvSpPr>
          <p:cNvPr id="58" name="Left Bracket 57">
            <a:extLst>
              <a:ext uri="{FF2B5EF4-FFF2-40B4-BE49-F238E27FC236}">
                <a16:creationId xmlns:a16="http://schemas.microsoft.com/office/drawing/2014/main" id="{BAD77D6A-DD11-25B1-2100-CC6E6014FCA8}"/>
              </a:ext>
            </a:extLst>
          </p:cNvPr>
          <p:cNvSpPr/>
          <p:nvPr/>
        </p:nvSpPr>
        <p:spPr>
          <a:xfrm>
            <a:off x="20220724" y="9785777"/>
            <a:ext cx="184732" cy="1475384"/>
          </a:xfrm>
          <a:prstGeom prst="leftBracket">
            <a:avLst/>
          </a:prstGeom>
          <a:ln w="1270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Left Bracket 59">
            <a:extLst>
              <a:ext uri="{FF2B5EF4-FFF2-40B4-BE49-F238E27FC236}">
                <a16:creationId xmlns:a16="http://schemas.microsoft.com/office/drawing/2014/main" id="{324F2270-232C-4272-A431-AE5189D7207F}"/>
              </a:ext>
            </a:extLst>
          </p:cNvPr>
          <p:cNvSpPr/>
          <p:nvPr/>
        </p:nvSpPr>
        <p:spPr>
          <a:xfrm>
            <a:off x="20220724" y="12444932"/>
            <a:ext cx="184732" cy="1475384"/>
          </a:xfrm>
          <a:prstGeom prst="leftBracket">
            <a:avLst/>
          </a:prstGeom>
          <a:ln w="1270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a:extLst>
              <a:ext uri="{FF2B5EF4-FFF2-40B4-BE49-F238E27FC236}">
                <a16:creationId xmlns:a16="http://schemas.microsoft.com/office/drawing/2014/main" id="{4D938B54-ABB0-751B-49AD-1285DC88B61C}"/>
              </a:ext>
            </a:extLst>
          </p:cNvPr>
          <p:cNvSpPr txBox="1"/>
          <p:nvPr/>
        </p:nvSpPr>
        <p:spPr>
          <a:xfrm rot="5400000">
            <a:off x="23912260" y="11798811"/>
            <a:ext cx="4655733" cy="461665"/>
          </a:xfrm>
          <a:prstGeom prst="rect">
            <a:avLst/>
          </a:prstGeom>
          <a:noFill/>
        </p:spPr>
        <p:txBody>
          <a:bodyPr wrap="square" rtlCol="0">
            <a:spAutoFit/>
          </a:bodyPr>
          <a:lstStyle/>
          <a:p>
            <a:pPr algn="ctr"/>
            <a:r>
              <a:rPr lang="en-US" sz="2400" b="1"/>
              <a:t>VARIABLES CONSIDERED</a:t>
            </a:r>
          </a:p>
        </p:txBody>
      </p:sp>
      <p:pic>
        <p:nvPicPr>
          <p:cNvPr id="75" name="Picture 91">
            <a:extLst>
              <a:ext uri="{FF2B5EF4-FFF2-40B4-BE49-F238E27FC236}">
                <a16:creationId xmlns:a16="http://schemas.microsoft.com/office/drawing/2014/main" id="{370B6F0A-D053-8F29-0C6E-B9930825FF5C}"/>
              </a:ext>
            </a:extLst>
          </p:cNvPr>
          <p:cNvPicPr>
            <a:picLocks noChangeAspect="1"/>
          </p:cNvPicPr>
          <p:nvPr/>
        </p:nvPicPr>
        <p:blipFill>
          <a:blip r:embed="rId60">
            <a:duotone>
              <a:prstClr val="black"/>
              <a:schemeClr val="accent2">
                <a:tint val="45000"/>
                <a:satMod val="400000"/>
              </a:schemeClr>
            </a:duotone>
            <a:extLst>
              <a:ext uri="{BEBA8EAE-BF5A-486C-A8C5-ECC9F3942E4B}">
                <a14:imgProps xmlns:a14="http://schemas.microsoft.com/office/drawing/2010/main">
                  <a14:imgLayer r:embed="rId61">
                    <a14:imgEffect>
                      <a14:colorTemperature colorTemp="1500"/>
                    </a14:imgEffect>
                    <a14:imgEffect>
                      <a14:saturation sat="32000"/>
                    </a14:imgEffect>
                  </a14:imgLayer>
                </a14:imgProps>
              </a:ext>
            </a:extLst>
          </a:blip>
          <a:stretch>
            <a:fillRect/>
          </a:stretch>
        </p:blipFill>
        <p:spPr>
          <a:xfrm>
            <a:off x="13414265" y="19302357"/>
            <a:ext cx="4291735" cy="4229046"/>
          </a:xfrm>
          <a:prstGeom prst="rect">
            <a:avLst/>
          </a:prstGeom>
          <a:noFill/>
        </p:spPr>
      </p:pic>
      <p:pic>
        <p:nvPicPr>
          <p:cNvPr id="78" name="Picture 77" descr="A picture containing indoor&#10;&#10;Description automatically generated">
            <a:extLst>
              <a:ext uri="{FF2B5EF4-FFF2-40B4-BE49-F238E27FC236}">
                <a16:creationId xmlns:a16="http://schemas.microsoft.com/office/drawing/2014/main" id="{4DCC4D73-F510-9972-28F2-8BD91AF21488}"/>
              </a:ext>
            </a:extLst>
          </p:cNvPr>
          <p:cNvPicPr>
            <a:picLocks noChangeAspect="1"/>
          </p:cNvPicPr>
          <p:nvPr/>
        </p:nvPicPr>
        <p:blipFill>
          <a:blip r:embed="rId62" cstate="print">
            <a:extLst>
              <a:ext uri="{BEBA8EAE-BF5A-486C-A8C5-ECC9F3942E4B}">
                <a14:imgProps xmlns:a14="http://schemas.microsoft.com/office/drawing/2010/main">
                  <a14:imgLayer r:embed="rId63">
                    <a14:imgEffect>
                      <a14:saturation sat="200000"/>
                    </a14:imgEffect>
                  </a14:imgLayer>
                </a14:imgProps>
              </a:ext>
              <a:ext uri="{28A0092B-C50C-407E-A947-70E740481C1C}">
                <a14:useLocalDpi xmlns:a14="http://schemas.microsoft.com/office/drawing/2010/main" val="0"/>
              </a:ext>
            </a:extLst>
          </a:blip>
          <a:stretch>
            <a:fillRect/>
          </a:stretch>
        </p:blipFill>
        <p:spPr>
          <a:xfrm>
            <a:off x="17677425" y="22596407"/>
            <a:ext cx="904603" cy="137599"/>
          </a:xfrm>
          <a:prstGeom prst="rect">
            <a:avLst/>
          </a:prstGeom>
        </p:spPr>
      </p:pic>
      <p:sp>
        <p:nvSpPr>
          <p:cNvPr id="86" name="TextBox 85">
            <a:extLst>
              <a:ext uri="{FF2B5EF4-FFF2-40B4-BE49-F238E27FC236}">
                <a16:creationId xmlns:a16="http://schemas.microsoft.com/office/drawing/2014/main" id="{27D20B6A-8D02-C6ED-DE3E-C47B9DE2A4EC}"/>
              </a:ext>
            </a:extLst>
          </p:cNvPr>
          <p:cNvSpPr txBox="1"/>
          <p:nvPr/>
        </p:nvSpPr>
        <p:spPr>
          <a:xfrm>
            <a:off x="17537387" y="22245767"/>
            <a:ext cx="270558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 4  7    15 Kilometers</a:t>
            </a:r>
          </a:p>
        </p:txBody>
      </p:sp>
      <p:grpSp>
        <p:nvGrpSpPr>
          <p:cNvPr id="91" name="Group 90">
            <a:extLst>
              <a:ext uri="{FF2B5EF4-FFF2-40B4-BE49-F238E27FC236}">
                <a16:creationId xmlns:a16="http://schemas.microsoft.com/office/drawing/2014/main" id="{5067BA41-5C8A-77F2-EFDE-60EA9997E34D}"/>
              </a:ext>
            </a:extLst>
          </p:cNvPr>
          <p:cNvGrpSpPr/>
          <p:nvPr/>
        </p:nvGrpSpPr>
        <p:grpSpPr>
          <a:xfrm>
            <a:off x="17595503" y="15262268"/>
            <a:ext cx="482610" cy="710753"/>
            <a:chOff x="983609" y="1187220"/>
            <a:chExt cx="482610" cy="710753"/>
          </a:xfrm>
        </p:grpSpPr>
        <p:pic>
          <p:nvPicPr>
            <p:cNvPr id="92" name="Picture 91" descr="A picture containing hydrozoan, night sky&#10;&#10;Description automatically generated">
              <a:extLst>
                <a:ext uri="{FF2B5EF4-FFF2-40B4-BE49-F238E27FC236}">
                  <a16:creationId xmlns:a16="http://schemas.microsoft.com/office/drawing/2014/main" id="{2CAFBAA1-31FD-01FC-4355-76A6B7448351}"/>
                </a:ext>
              </a:extLst>
            </p:cNvPr>
            <p:cNvPicPr>
              <a:picLocks noChangeAspect="1"/>
            </p:cNvPicPr>
            <p:nvPr/>
          </p:nvPicPr>
          <p:blipFill>
            <a:blip r:embed="rId64">
              <a:extLst>
                <a:ext uri="{BEBA8EAE-BF5A-486C-A8C5-ECC9F3942E4B}">
                  <a14:imgProps xmlns:a14="http://schemas.microsoft.com/office/drawing/2010/main">
                    <a14:imgLayer r:embed="rId65">
                      <a14:imgEffect>
                        <a14:artisticCutout trans="25000"/>
                      </a14:imgEffect>
                    </a14:imgLayer>
                  </a14:imgProps>
                </a:ext>
                <a:ext uri="{28A0092B-C50C-407E-A947-70E740481C1C}">
                  <a14:useLocalDpi xmlns:a14="http://schemas.microsoft.com/office/drawing/2010/main" val="0"/>
                </a:ext>
              </a:extLst>
            </a:blip>
            <a:stretch>
              <a:fillRect/>
            </a:stretch>
          </p:blipFill>
          <p:spPr>
            <a:xfrm>
              <a:off x="983609" y="1187220"/>
              <a:ext cx="482610" cy="710753"/>
            </a:xfrm>
            <a:prstGeom prst="rect">
              <a:avLst/>
            </a:prstGeom>
          </p:spPr>
        </p:pic>
        <p:sp>
          <p:nvSpPr>
            <p:cNvPr id="93" name="TextBox 92">
              <a:extLst>
                <a:ext uri="{FF2B5EF4-FFF2-40B4-BE49-F238E27FC236}">
                  <a16:creationId xmlns:a16="http://schemas.microsoft.com/office/drawing/2014/main" id="{B5FF9880-97DE-51FF-16FE-4411B233A61F}"/>
                </a:ext>
              </a:extLst>
            </p:cNvPr>
            <p:cNvSpPr txBox="1"/>
            <p:nvPr/>
          </p:nvSpPr>
          <p:spPr>
            <a:xfrm>
              <a:off x="1089820" y="1187220"/>
              <a:ext cx="2413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N</a:t>
              </a:r>
              <a:endParaRPr lang="en-US" dirty="0">
                <a:solidFill>
                  <a:schemeClr val="tx1">
                    <a:lumMod val="75000"/>
                    <a:lumOff val="25000"/>
                  </a:schemeClr>
                </a:solidFill>
                <a:latin typeface="Century Gothic" panose="020B0502020202020204" pitchFamily="34" charset="0"/>
              </a:endParaRPr>
            </a:p>
          </p:txBody>
        </p:sp>
      </p:grpSp>
      <p:sp>
        <p:nvSpPr>
          <p:cNvPr id="76" name="TextBox 75">
            <a:extLst>
              <a:ext uri="{FF2B5EF4-FFF2-40B4-BE49-F238E27FC236}">
                <a16:creationId xmlns:a16="http://schemas.microsoft.com/office/drawing/2014/main" id="{126DC656-6718-484C-957A-8E821ECF7B01}"/>
              </a:ext>
            </a:extLst>
          </p:cNvPr>
          <p:cNvSpPr txBox="1"/>
          <p:nvPr/>
        </p:nvSpPr>
        <p:spPr>
          <a:xfrm>
            <a:off x="854242" y="13856323"/>
            <a:ext cx="26464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2">
                    <a:lumMod val="50000"/>
                  </a:schemeClr>
                </a:solidFill>
                <a:latin typeface="+mj-lt"/>
                <a:ea typeface="+mn-lt"/>
                <a:cs typeface="+mn-lt"/>
              </a:rPr>
              <a:t>Image Credits: NASA, ESA</a:t>
            </a:r>
          </a:p>
        </p:txBody>
      </p:sp>
    </p:spTree>
    <p:extLst>
      <p:ext uri="{BB962C8B-B14F-4D97-AF65-F5344CB8AC3E}">
        <p14:creationId xmlns:p14="http://schemas.microsoft.com/office/powerpoint/2010/main" val="2181180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Julianne Liu</DisplayName>
        <AccountId>9</AccountId>
        <AccountType/>
      </UserInfo>
    </SharedWithUsers>
    <MediaLengthInSeconds xmlns="21e6a8e8-1dff-48a6-ab9b-8d556c6946c0" xsi:nil="true"/>
  </documentManagement>
</p:properties>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D6BB482D-790A-41FB-93DE-F34FB390C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19850C-B132-4F9E-91AE-B86D28DA0AF3}">
  <ds:schemaRefs>
    <ds:schemaRef ds:uri="7df78d0b-135a-4de7-9166-7c181cd87fb4"/>
    <ds:schemaRef ds:uri="http://schemas.microsoft.com/office/2006/documentManagement/types"/>
    <ds:schemaRef ds:uri="http://purl.org/dc/terms/"/>
    <ds:schemaRef ds:uri="http://schemas.microsoft.com/office/infopath/2007/PartnerControls"/>
    <ds:schemaRef ds:uri="http://schemas.microsoft.com/office/2006/metadata/properties"/>
    <ds:schemaRef ds:uri="21e6a8e8-1dff-48a6-ab9b-8d556c6946c0"/>
    <ds:schemaRef ds:uri="http://purl.org/dc/elements/1.1/"/>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24</TotalTime>
  <Words>448</Words>
  <Application>Microsoft Office PowerPoint</Application>
  <PresentationFormat>Custom</PresentationFormat>
  <Paragraphs>77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cp:revision>
  <dcterms:created xsi:type="dcterms:W3CDTF">2019-02-05T16:32:03Z</dcterms:created>
  <dcterms:modified xsi:type="dcterms:W3CDTF">2023-03-22T19:23:32Z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