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3" r:id="rId2"/>
    <p:sldMasterId id="2147483685" r:id="rId3"/>
    <p:sldMasterId id="2147483697" r:id="rId4"/>
  </p:sldMasterIdLst>
  <p:notesMasterIdLst>
    <p:notesMasterId r:id="rId19"/>
  </p:notesMasterIdLst>
  <p:sldIdLst>
    <p:sldId id="1412" r:id="rId5"/>
    <p:sldId id="256" r:id="rId6"/>
    <p:sldId id="1411" r:id="rId7"/>
    <p:sldId id="1392" r:id="rId8"/>
    <p:sldId id="1393" r:id="rId9"/>
    <p:sldId id="327" r:id="rId10"/>
    <p:sldId id="258" r:id="rId11"/>
    <p:sldId id="1397" r:id="rId12"/>
    <p:sldId id="1408" r:id="rId13"/>
    <p:sldId id="1405" r:id="rId14"/>
    <p:sldId id="1398" r:id="rId15"/>
    <p:sldId id="1403" r:id="rId16"/>
    <p:sldId id="1410" r:id="rId17"/>
    <p:sldId id="91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69"/>
    <p:restoredTop sz="88760"/>
  </p:normalViewPr>
  <p:slideViewPr>
    <p:cSldViewPr snapToGrid="0">
      <p:cViewPr varScale="1">
        <p:scale>
          <a:sx n="130" d="100"/>
          <a:sy n="130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EEC86-26DE-BE46-B07F-F13765935961}" type="datetimeFigureOut">
              <a:rPr lang="en-US" smtClean="0"/>
              <a:t>3/23/23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2E543-54B0-C24D-AFF3-2CAC17065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11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Slide Image Placeholder 1">
            <a:extLst>
              <a:ext uri="{FF2B5EF4-FFF2-40B4-BE49-F238E27FC236}">
                <a16:creationId xmlns:a16="http://schemas.microsoft.com/office/drawing/2014/main" id="{B2662053-EFAC-BD4A-8A8B-D488131B7F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0" name="Notes Placeholder 2">
            <a:extLst>
              <a:ext uri="{FF2B5EF4-FFF2-40B4-BE49-F238E27FC236}">
                <a16:creationId xmlns:a16="http://schemas.microsoft.com/office/drawing/2014/main" id="{2A7789DE-C383-5B46-BF82-86A69132F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35171" name="Slide Number Placeholder 3">
            <a:extLst>
              <a:ext uri="{FF2B5EF4-FFF2-40B4-BE49-F238E27FC236}">
                <a16:creationId xmlns:a16="http://schemas.microsoft.com/office/drawing/2014/main" id="{3E8D903A-6363-EB4F-BAD5-2AA39A4CAB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48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48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48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48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48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34E0EA-7402-5C47-8084-6D23F6FA895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048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204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Trends: ASR: 0.71+/-0.2 Wm-2 per decade; -OLR: -0.27+/-0.20 Wm-2 per decade; NET: 0.44+/-0.18 Wm-2 per decade.</a:t>
            </a:r>
          </a:p>
          <a:p>
            <a:endParaRPr lang="en-US" dirty="0"/>
          </a:p>
          <a:p>
            <a:r>
              <a:rPr lang="en-US" dirty="0"/>
              <a:t>Text: Discuss trend results and refer to robustness of results based upon comparisons with in-situ ocean data and Terra vs Aqua comparisons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E2E543-54B0-C24D-AFF3-2CAC17065C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7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Regional pattern of trends in ASR, cloud contribution and SST. Largest ASR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E2E543-54B0-C24D-AFF3-2CAC17065C5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86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D1B03E-D601-8041-B480-CC956BE189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529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D1B03E-D601-8041-B480-CC956BE189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358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Slide Image Placeholder 1">
            <a:extLst>
              <a:ext uri="{FF2B5EF4-FFF2-40B4-BE49-F238E27FC236}">
                <a16:creationId xmlns:a16="http://schemas.microsoft.com/office/drawing/2014/main" id="{A5F51407-63BD-3D4E-B6E9-7854727E29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2" name="Notes Placeholder 2">
            <a:extLst>
              <a:ext uri="{FF2B5EF4-FFF2-40B4-BE49-F238E27FC236}">
                <a16:creationId xmlns:a16="http://schemas.microsoft.com/office/drawing/2014/main" id="{64684E7E-7E39-774D-B223-6BE9B6A581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74083" name="Slide Number Placeholder 3">
            <a:extLst>
              <a:ext uri="{FF2B5EF4-FFF2-40B4-BE49-F238E27FC236}">
                <a16:creationId xmlns:a16="http://schemas.microsoft.com/office/drawing/2014/main" id="{9CDB2323-5E47-A348-AB7C-AF0F8C39F7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48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48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48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487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48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98AAC3-0AE7-5946-815E-A7DD6B1A671D}" type="slidenum">
              <a:rPr kumimoji="0" lang="en-US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0487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632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95C60-015F-D1C6-1167-CF3DA84293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37F3F8-1F8D-8221-1534-E190F3781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84DC9-E9BB-F5D3-620B-10FAE30B8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1604-23E9-4342-BCA8-EFB46C91F7EA}" type="datetimeFigureOut">
              <a:rPr lang="en-US" smtClean="0"/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166D9-BB21-FC5B-C7F8-D4013A64A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C1690-608F-18C9-6B13-26BA41561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2486-A267-2E41-A584-1EC794403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4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49F3D-13DD-1857-BECB-30E134AF5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EAEA4-36F1-E269-2E9D-8A6786B82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7EF34-6306-50C5-966B-9B664B146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1604-23E9-4342-BCA8-EFB46C91F7EA}" type="datetimeFigureOut">
              <a:rPr lang="en-US" smtClean="0"/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ED447-C0A0-8A1E-954A-E7A4B3C5E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E486D-3D20-CEDB-6A50-169FFA053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2486-A267-2E41-A584-1EC794403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54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D1F86-4172-66A3-A9AD-4DC1362B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1AEA2-F67C-34B7-EA96-5561749C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12196-0955-320C-A30A-55DBD6D95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1604-23E9-4342-BCA8-EFB46C91F7EA}" type="datetimeFigureOut">
              <a:rPr lang="en-US" smtClean="0"/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4037A-882E-76A9-5B9E-F4DEB152A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CED1B-E173-EDB0-89C9-4FED757A6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2486-A267-2E41-A584-1EC794403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59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1A1F8-7CC9-548A-F661-F8E6B30D7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2B972-4915-309F-968B-0D175DC9AF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D9230-6C50-8CAB-C554-4F91D56697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82069E-16A4-14B6-3869-FD2B2EE2F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1604-23E9-4342-BCA8-EFB46C91F7EA}" type="datetimeFigureOut">
              <a:rPr lang="en-US" smtClean="0"/>
              <a:t>3/23/23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D23EF9-15F6-5C12-38FA-4137777FA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5D46EC-0F98-58E7-0EE0-49F2E9687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2486-A267-2E41-A584-1EC794403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6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B5AB3-B3C6-B9FA-08A3-C666B2EA7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9A8A35-7B47-A222-ADF9-A79C7E944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4D71AD-2E9B-F29E-7263-8485664CFC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FF3C3A-D157-7F39-03C7-CD8775FF63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2FE711-4DE9-C4E3-B755-A56EF0C6A9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DE4155-01E3-C108-6244-AE3A03EBD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1604-23E9-4342-BCA8-EFB46C91F7EA}" type="datetimeFigureOut">
              <a:rPr lang="en-US" smtClean="0"/>
              <a:t>3/23/23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E9E4F5-92AE-B624-C658-AB5519ED5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EC00F3-07FC-4EF9-75F2-A1B4CB88C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2486-A267-2E41-A584-1EC794403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08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E892E-3800-3489-5EAD-FACF8292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35D585-58D0-251C-D6B4-5DD11B7E0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1604-23E9-4342-BCA8-EFB46C91F7EA}" type="datetimeFigureOut">
              <a:rPr lang="en-US" smtClean="0"/>
              <a:t>3/23/23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433570-45AC-F20D-23F4-34C9380D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FBF305-E074-3DE8-AD6F-C7CDA011D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2486-A267-2E41-A584-1EC794403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084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098662-6E95-DA6E-D9B8-77FDC19F8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1604-23E9-4342-BCA8-EFB46C91F7EA}" type="datetimeFigureOut">
              <a:rPr lang="en-US" smtClean="0"/>
              <a:t>3/23/23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05627A-AACA-75CB-3A73-52AB3400C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1DB7F0-FAB9-E49F-8434-E7938513F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2486-A267-2E41-A584-1EC794403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222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C8AEC-E837-55DA-B5D7-9CA9C2402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F4A68-6CB0-501E-3B14-BA08097E4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9D4A7-6B24-5553-10A6-2329CB00D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6E540-F357-C553-2212-D7632A7D8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1604-23E9-4342-BCA8-EFB46C91F7EA}" type="datetimeFigureOut">
              <a:rPr lang="en-US" smtClean="0"/>
              <a:t>3/23/23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D85E0D-2BF3-0D59-48C4-5A2CC451F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E3513-289D-1332-69AA-DA31AE18F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2486-A267-2E41-A584-1EC794403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44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772CD-C3B2-04B9-BD01-D761F454C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296CD4-C8DF-D50A-D471-37412EB3A0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37756-EB90-A667-A8CC-A900DC8D4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B365F-90EC-714E-5A50-D2368A893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1604-23E9-4342-BCA8-EFB46C91F7EA}" type="datetimeFigureOut">
              <a:rPr lang="en-US" smtClean="0"/>
              <a:t>3/23/23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A88B0B-28BA-929F-A2DF-97F8E3E19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35C4B-17CE-D7ED-A071-BE5E608F0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2486-A267-2E41-A584-1EC794403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43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01678-5213-0E2E-302C-BCDDB119D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4032C9-DD89-303A-094E-62400E61B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BB07B-7687-DB8A-9F9D-077505BEC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1604-23E9-4342-BCA8-EFB46C91F7EA}" type="datetimeFigureOut">
              <a:rPr lang="en-US" smtClean="0"/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8575B-1B18-919E-6F48-5F511031E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E4919-B61A-981A-4E72-130705C5D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2486-A267-2E41-A584-1EC794403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98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EB4D51-2DED-B716-4340-1C3187DAB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6CBE9E-A128-9566-8636-C301155F4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8A04D-7FC7-F8AE-3D30-53B4A746B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51604-23E9-4342-BCA8-EFB46C91F7EA}" type="datetimeFigureOut">
              <a:rPr lang="en-US" smtClean="0"/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85B5D-DA6E-6DBA-713D-169493C66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D0F26-112A-F86E-CB20-B9662D363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2486-A267-2E41-A584-1EC794403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41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EE357-1543-35B3-A8BF-D930B464C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B7B59-DDDC-F249-BAA7-829FEA073638}" type="datetimeFigureOut">
              <a:rPr lang="en-US"/>
              <a:pPr>
                <a:defRPr/>
              </a:pPr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29C86-9499-AF37-4252-E48140CED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7D226-2FC4-6091-4F17-C05BC026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9389C-9055-6C43-9E92-526470F6A0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53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63FB9-DDFE-5C50-3422-F9146A0B2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B7B59-DDDC-F249-BAA7-829FEA073638}" type="datetimeFigureOut">
              <a:rPr lang="en-US"/>
              <a:pPr>
                <a:defRPr/>
              </a:pPr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DE20D-5C2A-99EA-9303-D5771CE45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786E3-2AF6-3C17-3041-A13CE261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D952A-C6FB-FC4E-A74C-515A2CF99D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0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253CB-422E-0D6F-8039-D02E59359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B7B59-DDDC-F249-BAA7-829FEA073638}" type="datetimeFigureOut">
              <a:rPr lang="en-US"/>
              <a:pPr>
                <a:defRPr/>
              </a:pPr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115B7-A330-27B5-E56B-6D39B234B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B2F22-DBAD-2B10-E8C9-FB7D4D4E0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C70D1-AD46-3C4F-AD32-66B72F41E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024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6617A09-F9C0-9A1D-2FEB-BA4C9FEA8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B7B59-DDDC-F249-BAA7-829FEA073638}" type="datetimeFigureOut">
              <a:rPr lang="en-US"/>
              <a:pPr>
                <a:defRPr/>
              </a:pPr>
              <a:t>3/23/23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D8A9C01-B3C0-CE83-4775-66543C0C2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77E0383-3143-B8F9-E62B-C5BF5D091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7E9CA-39DF-694C-A04F-16AD3CFB11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04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F1E54EE-4D8E-42F9-6F62-4E55BFF64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B7B59-DDDC-F249-BAA7-829FEA073638}" type="datetimeFigureOut">
              <a:rPr lang="en-US"/>
              <a:pPr>
                <a:defRPr/>
              </a:pPr>
              <a:t>3/23/23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E9F0EA7-8A9C-E6FC-99C0-E43FB8F68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92E0AF7-0CAE-3FAB-9A6D-97B7F8F09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8C77B-DAE2-ED48-9DBE-84AEA9819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17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A67536-1A4B-7D8F-8A1A-970752BEB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B7B59-DDDC-F249-BAA7-829FEA073638}" type="datetimeFigureOut">
              <a:rPr lang="en-US"/>
              <a:pPr>
                <a:defRPr/>
              </a:pPr>
              <a:t>3/23/23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2543C7B-ED4F-616A-D584-C85932172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CCA66B1-5227-F41C-8B60-C80CE59FF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4DAF8-C5E1-2C4D-BCE3-B3B2A28DC0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E35118D-FF08-553D-B5F3-95F65485E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B7B59-DDDC-F249-BAA7-829FEA073638}" type="datetimeFigureOut">
              <a:rPr lang="en-US"/>
              <a:pPr>
                <a:defRPr/>
              </a:pPr>
              <a:t>3/23/23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5F6EC45-8E6F-CE87-6586-16D48E10C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2D32F36-E73E-6CA0-44D2-276148197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812B8-ABDF-7742-95BA-1CCE5375B4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9139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353BB37-ACD2-4535-CB5B-6A8316FEB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B7B59-DDDC-F249-BAA7-829FEA073638}" type="datetimeFigureOut">
              <a:rPr lang="en-US"/>
              <a:pPr>
                <a:defRPr/>
              </a:pPr>
              <a:t>3/23/23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D3FEEB1-95E1-3CF5-7030-92FE90CCE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512F96-E455-D69E-AAC6-089EDFC7B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36160-3DDA-AA4A-98E3-3EAAB133A6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952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F1BB26-E443-7E28-A31F-47BA46609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B7B59-DDDC-F249-BAA7-829FEA073638}" type="datetimeFigureOut">
              <a:rPr lang="en-US"/>
              <a:pPr>
                <a:defRPr/>
              </a:pPr>
              <a:t>3/23/23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5174C8-2566-1E18-6491-17DBCBC59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E5937B4-1F14-DC3A-9956-E0A0C5C0F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61C45-E541-C842-8BF4-C0C698CA6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84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58D08-5FDC-1668-63FF-B768DC107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B7B59-DDDC-F249-BAA7-829FEA073638}" type="datetimeFigureOut">
              <a:rPr lang="en-US"/>
              <a:pPr>
                <a:defRPr/>
              </a:pPr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8D5CD-D7B7-48A0-33E0-F5331F17F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C2421-ACCE-6217-B25A-B6857C231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B64A4-6096-C744-8B34-B8E83959FE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0826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58A39-8FF4-6F55-6B92-50EA28E8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B7B59-DDDC-F249-BAA7-829FEA073638}" type="datetimeFigureOut">
              <a:rPr lang="en-US"/>
              <a:pPr>
                <a:defRPr/>
              </a:pPr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E08BC-7594-A670-FECB-18D358C5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EA74-DD4F-9F0D-0819-C92E7D168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6101C-133E-EB45-B523-B437DF3E7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798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18AB9-3CB7-184E-B92B-A027FB56D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FEEA0F-1E8F-CE46-99AC-16AB8E3082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DB4B9-1883-594F-A2C8-530A13EDC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46DF-1BD5-1842-AF79-0487F31CCF36}" type="datetimeFigureOut">
              <a:rPr lang="en-US" smtClean="0"/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BD431-0B9F-3E4D-A98A-41694F0E4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23C17-461F-4743-9605-592F92716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9A74-DB5B-7242-91F1-5BBD77B62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295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88920-FABC-B841-A9CC-90C60856D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1BB0C-BE62-1240-B0D3-FEDC47D03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5BAD56-ADF3-1144-B154-1EF739428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46DF-1BD5-1842-AF79-0487F31CCF36}" type="datetimeFigureOut">
              <a:rPr lang="en-US" smtClean="0"/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BD767-A9D6-DA4D-8E2E-C397A4502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92BA7-1DE6-2641-93A2-CAAEF28FC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9A74-DB5B-7242-91F1-5BBD77B62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097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C7BBB-BBF5-AA43-96BA-7E2B339A4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794B14-979D-3048-9767-BF5D67C67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F19AE-CE0D-444A-9D68-D4B54CDB0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46DF-1BD5-1842-AF79-0487F31CCF36}" type="datetimeFigureOut">
              <a:rPr lang="en-US" smtClean="0"/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B1ABE-DF26-C64D-95E6-FA781BCE7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1878D-C7DE-7A49-A952-3C9B30677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9A74-DB5B-7242-91F1-5BBD77B62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058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6A4D6-D874-A84F-94F5-F5E7BA92F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B4718-1B67-FF45-A8AC-CBF1CEB5FC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D74CFD-8AA0-F544-A970-E0D02A299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BE43BC-5A3A-6946-B9FA-EC21168A1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46DF-1BD5-1842-AF79-0487F31CCF36}" type="datetimeFigureOut">
              <a:rPr lang="en-US" smtClean="0"/>
              <a:t>3/23/23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5D3B6-38FF-D145-8326-58214E3AC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EC6618-4C46-8B40-9B64-35C20803E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9A74-DB5B-7242-91F1-5BBD77B62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066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A452D-AF42-7549-90FE-2DAF47CC6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233C9-9B51-A240-BBFC-FC5477B17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A5BED-E1E8-BB4E-9716-66F4D8F06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35BA74-DF53-5245-B23C-4D3A5D90D6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4CDAE9-62D9-514F-9D70-73FF478E07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77B426-0DA1-744B-AF7F-DAF2BA96B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46DF-1BD5-1842-AF79-0487F31CCF36}" type="datetimeFigureOut">
              <a:rPr lang="en-US" smtClean="0"/>
              <a:t>3/23/23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6759B9-AB58-C840-B5FD-948FAF7FE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0DD622-45CE-B842-83FC-FFE5ECA92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9A74-DB5B-7242-91F1-5BBD77B62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455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0271E-6BB4-3F4E-A66C-F63A9D7DB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46ACD6-9F86-5F4F-A68D-F3E148526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46DF-1BD5-1842-AF79-0487F31CCF36}" type="datetimeFigureOut">
              <a:rPr lang="en-US" smtClean="0"/>
              <a:t>3/23/23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072F46-2102-0840-83C3-674668F91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3A967B-4C5C-E64C-8BA2-04509C36F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9A74-DB5B-7242-91F1-5BBD77B62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63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F14201-AF2F-FC47-A9E2-2A65125E2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46DF-1BD5-1842-AF79-0487F31CCF36}" type="datetimeFigureOut">
              <a:rPr lang="en-US" smtClean="0"/>
              <a:t>3/23/23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05E882-A456-434C-86F6-433AF5539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74563-3565-3A4E-9083-F63EB089D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9A74-DB5B-7242-91F1-5BBD77B62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1610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A2FE1-AFB0-6145-ACF0-335F29C47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48B4F-651C-DB41-981A-B4062CC2D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8130A-C425-9649-AFA9-DF15723137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F847B-742C-5D42-8FFF-F410D868A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46DF-1BD5-1842-AF79-0487F31CCF36}" type="datetimeFigureOut">
              <a:rPr lang="en-US" smtClean="0"/>
              <a:t>3/23/23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33EF3-FF9D-E742-9F8F-E6BA0753A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C2EC8F-10FA-134C-A3EF-601792EC5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9A74-DB5B-7242-91F1-5BBD77B62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9484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0BDE5-4EC0-A641-B7C1-96A621922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758B94-5FBA-6043-9A9C-1C9AFBAEC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42BD3-7BFC-DA4B-84C8-A82A1B2F4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FAA739-3211-4244-98FA-2C9037844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46DF-1BD5-1842-AF79-0487F31CCF36}" type="datetimeFigureOut">
              <a:rPr lang="en-US" smtClean="0"/>
              <a:t>3/23/23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154F0-7005-A248-85AE-9E529A907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0A2C84-A662-2848-B73C-587345D39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9A74-DB5B-7242-91F1-5BBD77B62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347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590CE-2FAB-2040-BFB5-D4489CD79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5BE825-63EC-294B-B7F6-709AB72DD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093D8-03E0-EE4B-B267-A6B96B10B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46DF-1BD5-1842-AF79-0487F31CCF36}" type="datetimeFigureOut">
              <a:rPr lang="en-US" smtClean="0"/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56C97-D0EB-2247-A8B6-920C9EB6F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46121-B2F7-3B4F-8481-8101BCAF8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9A74-DB5B-7242-91F1-5BBD77B62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920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804FED-F870-084F-98E8-B8F8BE81D6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C88FDC-4FDF-D74E-AF41-0172D209E2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E6499-0488-8D4D-986E-D2C1C9B4A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46DF-1BD5-1842-AF79-0487F31CCF36}" type="datetimeFigureOut">
              <a:rPr lang="en-US" smtClean="0"/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8C38D-DE4E-BA48-AF34-2B19EC862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C4C98-1AD6-5F4E-9DE1-ADAF264B8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9A74-DB5B-7242-91F1-5BBD77B62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45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  <a:effectLst>
            <a:outerShdw blurRad="63500" dist="35915" dir="16979978" algn="ctr" rotWithShape="0">
              <a:srgbClr val="000000">
                <a:alpha val="75000"/>
              </a:srgbClr>
            </a:outerShdw>
          </a:effectLst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  <a:effectLst>
            <a:outerShdw blurRad="63500" dist="25399" dir="16979931" algn="ctr" rotWithShape="0">
              <a:srgbClr val="000000">
                <a:alpha val="75000"/>
              </a:srgbClr>
            </a:outerShdw>
          </a:effectLst>
        </p:spPr>
        <p:txBody>
          <a:bodyPr/>
          <a:lstStyle>
            <a:lvl1pPr marL="0" indent="0" algn="ctr">
              <a:buFont typeface="Wingdings" pitchFamily="-65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43FF87-FCBB-B546-B9B3-426CBA66E3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11AF8-9534-1D41-8B6D-A0976DA56583}" type="datetime1">
              <a:rPr lang="en-US" altLang="en-US"/>
              <a:pPr>
                <a:defRPr/>
              </a:pPr>
              <a:t>3/23/23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6F21AB-8C51-CE4C-9CAE-9ACA6C49F4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E63AC39-FB09-144E-B0DB-EEB8B12865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0869B7-3D3D-8044-9324-F28256DED3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66568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33CC50-2188-264D-9880-EA748291B1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E71E26-1977-BD42-BEF3-BF269AC0EDC8}" type="datetime1">
              <a:rPr lang="en-US" altLang="en-US"/>
              <a:pPr>
                <a:defRPr/>
              </a:pPr>
              <a:t>3/23/23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425DE6-1E0E-7748-B2CF-1432FA09B2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739A2D-3850-B04B-A398-752ED68CA2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3713D0-B370-4244-BE20-AE188902F3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39377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8250386-BA1A-9444-84FE-1B9E4B3670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5A1AB-2405-2649-A135-9FE3DD6B9B6B}" type="datetime1">
              <a:rPr lang="en-US" altLang="en-US"/>
              <a:pPr>
                <a:defRPr/>
              </a:pPr>
              <a:t>3/23/23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EDD967-7180-2146-96CF-C232E82119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016A2B4-B9E8-C94D-A47B-3B9CD67CF5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6BB23B-F2DD-DC45-97AC-05BC591EEA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62290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CEE8A5-B687-C540-AB93-775901769E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0D3A9-1BFD-EE4C-A9A4-544319908298}" type="datetime1">
              <a:rPr lang="en-US" altLang="en-US"/>
              <a:pPr>
                <a:defRPr/>
              </a:pPr>
              <a:t>3/23/23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94BAB6-621A-F44B-B96E-358372EE1D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609009-B8F2-2C4E-8DE1-C49DA70C2E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F657C0-0F3F-F546-9857-4660A8E287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2586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CD5AA42-1B6D-2C43-88B3-04EE8DCE58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94685-7DA0-7B4C-A2AD-0B19DC0E4430}" type="datetime1">
              <a:rPr lang="en-US" altLang="en-US"/>
              <a:pPr>
                <a:defRPr/>
              </a:pPr>
              <a:t>3/23/23</a:t>
            </a:fld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2D76FD-2835-604D-B044-C0B46F5404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2F7AF11-9630-4641-B1AC-A06A7C6BAF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C09E73-475A-7741-8AF0-AD246C027D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46744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B74D37F-B81C-0646-A20B-2A88B539E9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67E5A-D390-8A4E-86CE-2D8AA3770993}" type="datetime1">
              <a:rPr lang="en-US" altLang="en-US"/>
              <a:pPr>
                <a:defRPr/>
              </a:pPr>
              <a:t>3/23/23</a:t>
            </a:fld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8342EEC-AFB3-7041-A21B-E2BC6C999A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42AD119-4969-914F-875F-4FEFF938C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F0E18-1C67-F64D-B39F-CDC9B47AB4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79815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A332C36-8C2F-B644-9254-CDA03A8E7D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35B92-D67E-C543-B6DC-07E55434226D}" type="datetime1">
              <a:rPr lang="en-US" altLang="en-US"/>
              <a:pPr>
                <a:defRPr/>
              </a:pPr>
              <a:t>3/23/23</a:t>
            </a:fld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DEC33F8-C6CD-8E44-A2FD-F2CAA904E8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AFC7CDB-DE4F-4E4B-AC72-9F1361B11C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6DF114-419E-A64A-B246-076AB38BEC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76772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AE585B-24CE-984D-9A89-2B2CC8E308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F37E6-51AE-9E41-A649-49ABD8FB1DB4}" type="datetime1">
              <a:rPr lang="en-US" altLang="en-US"/>
              <a:pPr>
                <a:defRPr/>
              </a:pPr>
              <a:t>3/23/23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DCF85-B736-844E-8B23-5A26800A67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95167B-7BBD-0642-B806-AF39728A1A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5E677F-4894-034A-B3D6-AF535B27D1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162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C1B0AC-F6A6-814C-9E82-37FBBB5223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786C5-16A8-9A4E-884D-F8CF1523EAA3}" type="datetime1">
              <a:rPr lang="en-US" altLang="en-US"/>
              <a:pPr>
                <a:defRPr/>
              </a:pPr>
              <a:t>3/23/23</a:t>
            </a:fld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F29FDC-4528-6C4A-8327-8DDBBE12F7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06856E-688A-9441-8364-996C628CBD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83F9FC-AAFC-574A-901B-83784A79DB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16339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4116B6-EED9-A347-8412-6B6FE856CC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C18B9-B3CC-9C44-81ED-E9ACA3AF31DE}" type="datetime1">
              <a:rPr lang="en-US" altLang="en-US"/>
              <a:pPr>
                <a:defRPr/>
              </a:pPr>
              <a:t>3/23/23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5CCF4D-CABF-B146-B324-5761BBD959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724581-500C-B643-95DC-DA4975FB1B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96C846-BFAA-5345-A7D2-B1D987F7B8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5200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85DB56-5411-1C40-AC74-62C118616C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D6717-E7E1-6140-A5C2-E90F93E8F3C1}" type="datetime1">
              <a:rPr lang="en-US" altLang="en-US"/>
              <a:pPr>
                <a:defRPr/>
              </a:pPr>
              <a:t>3/23/23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0072F7B-D142-2446-82F8-36B8260178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F6A434-B842-7E47-A899-BBCACC51EF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B596E3-4572-5E4C-A518-E34AEFC9F5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59056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981200"/>
            <a:ext cx="109728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89F0E7-43CC-F144-9BA2-9F4F8809DD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F94F1-156C-6D46-810E-C3F2DD49D59A}" type="datetime1">
              <a:rPr lang="en-US" altLang="en-US"/>
              <a:pPr>
                <a:defRPr/>
              </a:pPr>
              <a:t>3/23/23</a:t>
            </a:fld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4CBB67-8EAF-064F-AF26-D35EE0171A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D394A0-E810-B846-8680-FBC14C5E22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8EF89-3BE8-9841-BA7B-228C6F64A9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614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B2873E-8388-E8E2-3452-914250C66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FB537-D43A-C33E-9370-1DB727AB3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69192-2F34-FC03-193F-2512183907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51604-23E9-4342-BCA8-EFB46C91F7EA}" type="datetimeFigureOut">
              <a:rPr lang="en-US" smtClean="0"/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D04F5-465F-36F8-7E6B-7FCB296AC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4BE4D-BD1C-7540-68EE-0A940E48F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F2486-A267-2E41-A584-1EC794403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3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>
            <a:extLst>
              <a:ext uri="{FF2B5EF4-FFF2-40B4-BE49-F238E27FC236}">
                <a16:creationId xmlns:a16="http://schemas.microsoft.com/office/drawing/2014/main" id="{69A183A3-CB73-BB9C-54F7-22600F1B4F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Text Placeholder 2">
            <a:extLst>
              <a:ext uri="{FF2B5EF4-FFF2-40B4-BE49-F238E27FC236}">
                <a16:creationId xmlns:a16="http://schemas.microsoft.com/office/drawing/2014/main" id="{1F5A433F-1443-282B-2617-C1F08EA82F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A3925-4FBC-C89D-04FD-037C16878E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7EB7B59-DDDC-F249-BAA7-829FEA073638}" type="datetimeFigureOut">
              <a:rPr lang="en-US"/>
              <a:pPr>
                <a:defRPr/>
              </a:pPr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A1461-8783-6AAC-0870-6F8A081478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8DF8E-0325-63F7-F3B0-C0D2B88E0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62A791B-7773-E040-9314-7A1546D541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61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8151F4-28E6-2245-89F2-6BA55251F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EE87DF-F5BA-8940-BD7F-C3A79BE77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CD1A3-91E1-1240-A1DE-D8FAFB77FD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246DF-1BD5-1842-AF79-0487F31CCF36}" type="datetimeFigureOut">
              <a:rPr lang="en-US" smtClean="0"/>
              <a:t>3/23/23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6D558-8DBE-A84B-9950-06684552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D164E-B218-0543-9923-DF140819CB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69A74-DB5B-7242-91F1-5BBD77B62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29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F56B1538-2586-D045-BC8D-95D0AA868B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>
            <a:outerShdw blurRad="63500" dist="35907" dir="16979964" algn="ctr" rotWithShape="0">
              <a:srgbClr val="000000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7155" name="Rectangle 3">
            <a:extLst>
              <a:ext uri="{FF2B5EF4-FFF2-40B4-BE49-F238E27FC236}">
                <a16:creationId xmlns:a16="http://schemas.microsoft.com/office/drawing/2014/main" id="{91138475-8D33-A146-8DE0-C6312551B2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>
            <a:outerShdw blurRad="63500" dist="25400" dir="16979900" algn="ctr" rotWithShape="0">
              <a:srgbClr val="000000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7156" name="Rectangle 4">
            <a:extLst>
              <a:ext uri="{FF2B5EF4-FFF2-40B4-BE49-F238E27FC236}">
                <a16:creationId xmlns:a16="http://schemas.microsoft.com/office/drawing/2014/main" id="{816F16B1-4444-3548-A7B5-7FCBA5C41F6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7EB2D48-B739-304A-95DA-880F2164629C}" type="datetime1">
              <a:rPr lang="en-US" altLang="en-US"/>
              <a:pPr>
                <a:defRPr/>
              </a:pPr>
              <a:t>3/23/23</a:t>
            </a:fld>
            <a:endParaRPr lang="en-US" altLang="en-US"/>
          </a:p>
        </p:txBody>
      </p:sp>
      <p:sp>
        <p:nvSpPr>
          <p:cNvPr id="177157" name="Rectangle 5">
            <a:extLst>
              <a:ext uri="{FF2B5EF4-FFF2-40B4-BE49-F238E27FC236}">
                <a16:creationId xmlns:a16="http://schemas.microsoft.com/office/drawing/2014/main" id="{125BD0A9-47BB-F84D-B118-BA31322D5D0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Arial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7158" name="Rectangle 6">
            <a:extLst>
              <a:ext uri="{FF2B5EF4-FFF2-40B4-BE49-F238E27FC236}">
                <a16:creationId xmlns:a16="http://schemas.microsoft.com/office/drawing/2014/main" id="{8B4010D9-CDD4-6D40-BF24-267E5EFF4C9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5BA5764-CE3D-DC40-8BD2-E619310C3F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678598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107" charset="-128"/>
          <a:cs typeface="ＭＳ Ｐゴシック" pitchFamily="-10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-65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-65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-65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-65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3">
            <a:extLst>
              <a:ext uri="{FF2B5EF4-FFF2-40B4-BE49-F238E27FC236}">
                <a16:creationId xmlns:a16="http://schemas.microsoft.com/office/drawing/2014/main" id="{D4FBF945-F203-0544-B8DC-09B4AC92B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600" y="679450"/>
            <a:ext cx="9055100" cy="61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7" name="TextBox 8">
            <a:extLst>
              <a:ext uri="{FF2B5EF4-FFF2-40B4-BE49-F238E27FC236}">
                <a16:creationId xmlns:a16="http://schemas.microsoft.com/office/drawing/2014/main" id="{30B45C93-DBAC-8944-92D1-06D8D5C31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07258"/>
            <a:ext cx="12192000" cy="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FCC00"/>
              </a:buClr>
              <a:buSzPct val="150000"/>
              <a:buFont typeface="Wingdings" pitchFamily="2" charset="2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Norman G. Loeb</a:t>
            </a:r>
            <a:endParaRPr kumimoji="0" lang="en-US" altLang="en-US" sz="2200" b="0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7938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CC00"/>
              </a:buClr>
              <a:buSzPct val="150000"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1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NASA Langley Research Center, Hampton, VA</a:t>
            </a:r>
          </a:p>
        </p:txBody>
      </p:sp>
      <p:sp>
        <p:nvSpPr>
          <p:cNvPr id="134148" name="Rectangle 4">
            <a:extLst>
              <a:ext uri="{FF2B5EF4-FFF2-40B4-BE49-F238E27FC236}">
                <a16:creationId xmlns:a16="http://schemas.microsoft.com/office/drawing/2014/main" id="{749AD46E-B563-794B-888C-9BB413D69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13501"/>
            <a:ext cx="12192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0" algn="ctr">
              <a:lnSpc>
                <a:spcPct val="90000"/>
              </a:lnSpc>
              <a:buClr>
                <a:srgbClr val="FFCC00"/>
              </a:buClr>
              <a:buSzPct val="150000"/>
              <a:buNone/>
              <a:defRPr/>
            </a:pPr>
            <a:r>
              <a:rPr lang="en-US" altLang="en-US" sz="2000" dirty="0">
                <a:solidFill>
                  <a:srgbClr val="FFFF00"/>
                </a:solidFill>
              </a:rPr>
              <a:t>Earth Energy Imbalance Assessment Workshop,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May 15-18, 2023, Frascati, Italy</a:t>
            </a:r>
          </a:p>
        </p:txBody>
      </p:sp>
      <p:sp>
        <p:nvSpPr>
          <p:cNvPr id="134149" name="Rectangle 1">
            <a:extLst>
              <a:ext uri="{FF2B5EF4-FFF2-40B4-BE49-F238E27FC236}">
                <a16:creationId xmlns:a16="http://schemas.microsoft.com/office/drawing/2014/main" id="{C312DF08-6708-394A-A4BB-E68C77E78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300" y="180906"/>
            <a:ext cx="9629468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50000"/>
              <a:buFont typeface="Wingdings" pitchFamily="2" charset="2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Changes in Earth's Energy Imbalance Since 2000</a:t>
            </a:r>
          </a:p>
        </p:txBody>
      </p:sp>
      <p:pic>
        <p:nvPicPr>
          <p:cNvPr id="3" name="Picture 2" descr="Logo, icon&#10;&#10;Description automatically generated">
            <a:extLst>
              <a:ext uri="{FF2B5EF4-FFF2-40B4-BE49-F238E27FC236}">
                <a16:creationId xmlns:a16="http://schemas.microsoft.com/office/drawing/2014/main" id="{071CF234-611E-D946-BBB8-99873ED75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317192" cy="11196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A03747-1204-274F-AE68-3FB6114BF5D0}"/>
              </a:ext>
            </a:extLst>
          </p:cNvPr>
          <p:cNvSpPr txBox="1"/>
          <p:nvPr/>
        </p:nvSpPr>
        <p:spPr>
          <a:xfrm>
            <a:off x="3715467" y="1602833"/>
            <a:ext cx="7019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Acknowledgements: Michael Mayer, Tyler J. Thorsen</a:t>
            </a:r>
          </a:p>
        </p:txBody>
      </p:sp>
    </p:spTree>
    <p:extLst>
      <p:ext uri="{BB962C8B-B14F-4D97-AF65-F5344CB8AC3E}">
        <p14:creationId xmlns:p14="http://schemas.microsoft.com/office/powerpoint/2010/main" val="280954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8E8D943D-E040-FA50-1936-CF3175790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6525"/>
            <a:ext cx="1219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Global Mean All-Sky TOA Flux Anomalies &amp; Multivariate ENSO Index (CERES EBAF Ed4.2; 03/2000–08/2022)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034FE184-3D02-C1AE-248E-8E19B76C8C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95" t="1273" r="5477" b="2265"/>
          <a:stretch/>
        </p:blipFill>
        <p:spPr>
          <a:xfrm>
            <a:off x="2475186" y="505857"/>
            <a:ext cx="7241628" cy="63098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7AAA2A-81A7-9636-5FD2-0F4F0F70A8D0}"/>
              </a:ext>
            </a:extLst>
          </p:cNvPr>
          <p:cNvSpPr txBox="1"/>
          <p:nvPr/>
        </p:nvSpPr>
        <p:spPr>
          <a:xfrm>
            <a:off x="11107251" y="6352143"/>
            <a:ext cx="9754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Figure 1</a:t>
            </a:r>
          </a:p>
        </p:txBody>
      </p:sp>
    </p:spTree>
    <p:extLst>
      <p:ext uri="{BB962C8B-B14F-4D97-AF65-F5344CB8AC3E}">
        <p14:creationId xmlns:p14="http://schemas.microsoft.com/office/powerpoint/2010/main" val="1447596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F8B7B6D9-78C8-87C7-F4DC-1B4F5517E7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6" t="7426" r="2043" b="6237"/>
          <a:stretch/>
        </p:blipFill>
        <p:spPr>
          <a:xfrm>
            <a:off x="748496" y="566878"/>
            <a:ext cx="9218902" cy="62448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58D49D-AED8-103A-D426-C6FCE4F9E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925" y="3527042"/>
            <a:ext cx="4771103" cy="22518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09C4CD-6DD0-31E8-6B37-0E79592B497C}"/>
              </a:ext>
            </a:extLst>
          </p:cNvPr>
          <p:cNvSpPr txBox="1"/>
          <p:nvPr/>
        </p:nvSpPr>
        <p:spPr>
          <a:xfrm>
            <a:off x="0" y="463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TOA Radiation Changes (03/2000</a:t>
            </a:r>
            <a:r>
              <a:rPr lang="en-US" sz="2800" b="1" dirty="0">
                <a:solidFill>
                  <a:srgbClr val="FF0000"/>
                </a:solidFill>
                <a:latin typeface="Symbol" pitchFamily="2" charset="2"/>
              </a:rPr>
              <a:t>-</a:t>
            </a:r>
            <a:r>
              <a:rPr lang="en-US" sz="2800" b="1" dirty="0">
                <a:solidFill>
                  <a:srgbClr val="FF0000"/>
                </a:solidFill>
              </a:rPr>
              <a:t>08/2022)</a:t>
            </a:r>
          </a:p>
        </p:txBody>
      </p:sp>
    </p:spTree>
    <p:extLst>
      <p:ext uri="{BB962C8B-B14F-4D97-AF65-F5344CB8AC3E}">
        <p14:creationId xmlns:p14="http://schemas.microsoft.com/office/powerpoint/2010/main" val="1062895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4" descr="A map of the world&#10;&#10;Description automatically generated with medium confidence">
            <a:extLst>
              <a:ext uri="{FF2B5EF4-FFF2-40B4-BE49-F238E27FC236}">
                <a16:creationId xmlns:a16="http://schemas.microsoft.com/office/drawing/2014/main" id="{91C33F7A-2E2D-B691-93C2-C2BA3B123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4"/>
          <a:stretch>
            <a:fillRect/>
          </a:stretch>
        </p:blipFill>
        <p:spPr bwMode="auto">
          <a:xfrm>
            <a:off x="90488" y="1031875"/>
            <a:ext cx="3914775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8" name="Picture 6" descr="Map&#10;&#10;Description automatically generated">
            <a:extLst>
              <a:ext uri="{FF2B5EF4-FFF2-40B4-BE49-F238E27FC236}">
                <a16:creationId xmlns:a16="http://schemas.microsoft.com/office/drawing/2014/main" id="{92D3AC07-FD66-F040-09E6-6458CB765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4"/>
          <a:stretch>
            <a:fillRect/>
          </a:stretch>
        </p:blipFill>
        <p:spPr bwMode="auto">
          <a:xfrm>
            <a:off x="4035425" y="1031875"/>
            <a:ext cx="3913188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9" name="Picture 8" descr="Map&#10;&#10;Description automatically generated">
            <a:extLst>
              <a:ext uri="{FF2B5EF4-FFF2-40B4-BE49-F238E27FC236}">
                <a16:creationId xmlns:a16="http://schemas.microsoft.com/office/drawing/2014/main" id="{7213E31E-A587-6079-1A66-5F905D7AA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74"/>
          <a:stretch>
            <a:fillRect/>
          </a:stretch>
        </p:blipFill>
        <p:spPr bwMode="auto">
          <a:xfrm>
            <a:off x="8131175" y="1031875"/>
            <a:ext cx="3913188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0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ECDA14F-4E03-77D6-0D8B-756678CD9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27"/>
          <a:stretch>
            <a:fillRect/>
          </a:stretch>
        </p:blipFill>
        <p:spPr bwMode="auto">
          <a:xfrm>
            <a:off x="90488" y="3679825"/>
            <a:ext cx="3914775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1" name="Picture 12" descr="A picture containing calendar&#10;&#10;Description automatically generated">
            <a:extLst>
              <a:ext uri="{FF2B5EF4-FFF2-40B4-BE49-F238E27FC236}">
                <a16:creationId xmlns:a16="http://schemas.microsoft.com/office/drawing/2014/main" id="{BBF784F7-DF83-EE7B-E1B0-A0541890B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27"/>
          <a:stretch>
            <a:fillRect/>
          </a:stretch>
        </p:blipFill>
        <p:spPr bwMode="auto">
          <a:xfrm>
            <a:off x="8131175" y="3679825"/>
            <a:ext cx="3913188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2" name="Picture 14" descr="Map&#10;&#10;Description automatically generated">
            <a:extLst>
              <a:ext uri="{FF2B5EF4-FFF2-40B4-BE49-F238E27FC236}">
                <a16:creationId xmlns:a16="http://schemas.microsoft.com/office/drawing/2014/main" id="{A7B294F4-80B2-0AC8-D278-B6491E67A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27"/>
          <a:stretch>
            <a:fillRect/>
          </a:stretch>
        </p:blipFill>
        <p:spPr bwMode="auto">
          <a:xfrm>
            <a:off x="4035425" y="3679825"/>
            <a:ext cx="3913188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8E55DB4-F2CB-89A8-15C3-38DD51BD21FD}"/>
              </a:ext>
            </a:extLst>
          </p:cNvPr>
          <p:cNvSpPr txBox="1"/>
          <p:nvPr/>
        </p:nvSpPr>
        <p:spPr>
          <a:xfrm>
            <a:off x="1277938" y="874713"/>
            <a:ext cx="1935162" cy="36988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Stratocumulus (Sc)</a:t>
            </a:r>
          </a:p>
        </p:txBody>
      </p:sp>
      <p:sp>
        <p:nvSpPr>
          <p:cNvPr id="80904" name="TextBox 16">
            <a:extLst>
              <a:ext uri="{FF2B5EF4-FFF2-40B4-BE49-F238E27FC236}">
                <a16:creationId xmlns:a16="http://schemas.microsoft.com/office/drawing/2014/main" id="{F454CEEB-3CA7-5FFA-5810-B00CCA7E1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125" y="874713"/>
            <a:ext cx="2840038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Sc-to-Cu Transition (SCT)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BF6922-0DDB-07C1-D804-954D6971CD37}"/>
              </a:ext>
            </a:extLst>
          </p:cNvPr>
          <p:cNvSpPr txBox="1"/>
          <p:nvPr/>
        </p:nvSpPr>
        <p:spPr>
          <a:xfrm>
            <a:off x="8978900" y="876300"/>
            <a:ext cx="2222500" cy="36830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Shallow Cumulus (Cu)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EE7F9A-EED3-B136-BA83-A6912980EB37}"/>
              </a:ext>
            </a:extLst>
          </p:cNvPr>
          <p:cNvSpPr txBox="1"/>
          <p:nvPr/>
        </p:nvSpPr>
        <p:spPr>
          <a:xfrm>
            <a:off x="1576388" y="3522663"/>
            <a:ext cx="1004887" cy="36988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Middle 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D20075-1831-E119-3441-FD0E97BA29A7}"/>
              </a:ext>
            </a:extLst>
          </p:cNvPr>
          <p:cNvSpPr txBox="1"/>
          <p:nvPr/>
        </p:nvSpPr>
        <p:spPr>
          <a:xfrm>
            <a:off x="5607050" y="3522663"/>
            <a:ext cx="769938" cy="36988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High 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7BE23F-570C-B6A2-1CD0-930C8CE90F32}"/>
              </a:ext>
            </a:extLst>
          </p:cNvPr>
          <p:cNvSpPr txBox="1"/>
          <p:nvPr/>
        </p:nvSpPr>
        <p:spPr>
          <a:xfrm>
            <a:off x="9650413" y="3516313"/>
            <a:ext cx="874712" cy="36988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Polar    </a:t>
            </a:r>
          </a:p>
        </p:txBody>
      </p:sp>
      <p:sp>
        <p:nvSpPr>
          <p:cNvPr id="80909" name="TextBox 1">
            <a:extLst>
              <a:ext uri="{FF2B5EF4-FFF2-40B4-BE49-F238E27FC236}">
                <a16:creationId xmlns:a16="http://schemas.microsoft.com/office/drawing/2014/main" id="{2B3FA60C-414F-F6B2-3EA4-455F7DBE7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9863"/>
            <a:ext cx="12192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Cloud Fraction by Cloud Class (September 2002)</a:t>
            </a:r>
          </a:p>
        </p:txBody>
      </p:sp>
      <p:pic>
        <p:nvPicPr>
          <p:cNvPr id="80910" name="Picture 14" descr="Map&#10;&#10;Description automatically generated">
            <a:extLst>
              <a:ext uri="{FF2B5EF4-FFF2-40B4-BE49-F238E27FC236}">
                <a16:creationId xmlns:a16="http://schemas.microsoft.com/office/drawing/2014/main" id="{FF5C360D-1B78-C0B2-BE3D-4E30A5C0D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77" b="2800"/>
          <a:stretch>
            <a:fillRect/>
          </a:stretch>
        </p:blipFill>
        <p:spPr bwMode="auto">
          <a:xfrm>
            <a:off x="1631950" y="6126163"/>
            <a:ext cx="8493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191C9E8-F41D-5B02-3737-97EF2F196870}"/>
              </a:ext>
            </a:extLst>
          </p:cNvPr>
          <p:cNvSpPr txBox="1"/>
          <p:nvPr/>
        </p:nvSpPr>
        <p:spPr>
          <a:xfrm>
            <a:off x="147638" y="2836863"/>
            <a:ext cx="15748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Global: 6%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5C7FDC-56C4-8793-57CA-002483AE2E89}"/>
              </a:ext>
            </a:extLst>
          </p:cNvPr>
          <p:cNvSpPr txBox="1"/>
          <p:nvPr/>
        </p:nvSpPr>
        <p:spPr>
          <a:xfrm>
            <a:off x="4062413" y="2833688"/>
            <a:ext cx="15748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Global: 13%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C05B84-B52C-A568-EA03-E4BA4B00928E}"/>
              </a:ext>
            </a:extLst>
          </p:cNvPr>
          <p:cNvSpPr txBox="1"/>
          <p:nvPr/>
        </p:nvSpPr>
        <p:spPr>
          <a:xfrm>
            <a:off x="8191500" y="2833688"/>
            <a:ext cx="15748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Global: 9%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88837CF-D2FB-14F2-D405-E17A9DBC59BB}"/>
              </a:ext>
            </a:extLst>
          </p:cNvPr>
          <p:cNvSpPr txBox="1"/>
          <p:nvPr/>
        </p:nvSpPr>
        <p:spPr>
          <a:xfrm>
            <a:off x="147638" y="5494338"/>
            <a:ext cx="15748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Global: 11%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C4F88A-0E33-FA12-B806-25E58FF1CE5C}"/>
              </a:ext>
            </a:extLst>
          </p:cNvPr>
          <p:cNvSpPr txBox="1"/>
          <p:nvPr/>
        </p:nvSpPr>
        <p:spPr>
          <a:xfrm>
            <a:off x="4062413" y="5489575"/>
            <a:ext cx="15748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Global: 16%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4E6DED-577F-95C5-DD03-3C7EDC18EEB4}"/>
              </a:ext>
            </a:extLst>
          </p:cNvPr>
          <p:cNvSpPr txBox="1"/>
          <p:nvPr/>
        </p:nvSpPr>
        <p:spPr>
          <a:xfrm>
            <a:off x="8131175" y="5205413"/>
            <a:ext cx="15748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Global: 11%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6176DAE9-DB71-1DD0-15FC-F97FB8F3CC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270" r="75831"/>
          <a:stretch/>
        </p:blipFill>
        <p:spPr>
          <a:xfrm>
            <a:off x="819614" y="525429"/>
            <a:ext cx="2357348" cy="6176475"/>
          </a:xfrm>
          <a:prstGeom prst="rect">
            <a:avLst/>
          </a:prstGeom>
        </p:spPr>
      </p:pic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CFD9F567-68C6-117F-4770-20AEF6ABA1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684" t="10270" r="25147"/>
          <a:stretch/>
        </p:blipFill>
        <p:spPr>
          <a:xfrm>
            <a:off x="3236479" y="525429"/>
            <a:ext cx="2357348" cy="61764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CE1E6E-AD32-6373-0E81-85070E53595A}"/>
              </a:ext>
            </a:extLst>
          </p:cNvPr>
          <p:cNvSpPr txBox="1"/>
          <p:nvPr/>
        </p:nvSpPr>
        <p:spPr>
          <a:xfrm>
            <a:off x="1" y="156096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Trends in Clear/Cloud Fraction By Cloud Type (07/2002 – 12/2021)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F48457-3BCE-2E50-A3D3-B1814B16B34A}"/>
              </a:ext>
            </a:extLst>
          </p:cNvPr>
          <p:cNvSpPr txBox="1"/>
          <p:nvPr/>
        </p:nvSpPr>
        <p:spPr>
          <a:xfrm>
            <a:off x="5903337" y="795131"/>
            <a:ext cx="5970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Large increase in clear-sky fraction and decreases in low and middle cloud fraction in NH.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93E30C7-5E37-CA87-530C-EABAA3FB58CC}"/>
              </a:ext>
            </a:extLst>
          </p:cNvPr>
          <p:cNvSpPr/>
          <p:nvPr/>
        </p:nvSpPr>
        <p:spPr>
          <a:xfrm>
            <a:off x="1786256" y="974035"/>
            <a:ext cx="1441174" cy="288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0EB0104-8926-628E-3E7D-E3CC3836D268}"/>
              </a:ext>
            </a:extLst>
          </p:cNvPr>
          <p:cNvSpPr/>
          <p:nvPr/>
        </p:nvSpPr>
        <p:spPr>
          <a:xfrm>
            <a:off x="3694566" y="974034"/>
            <a:ext cx="1441174" cy="288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38E9EB6-1910-DF3D-D6C9-DCDC1A3B6B2D}"/>
              </a:ext>
            </a:extLst>
          </p:cNvPr>
          <p:cNvSpPr/>
          <p:nvPr/>
        </p:nvSpPr>
        <p:spPr>
          <a:xfrm>
            <a:off x="1302550" y="3051432"/>
            <a:ext cx="1441174" cy="288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C1F6B24-CB94-3A3F-12D8-3096F27FC716}"/>
              </a:ext>
            </a:extLst>
          </p:cNvPr>
          <p:cNvSpPr/>
          <p:nvPr/>
        </p:nvSpPr>
        <p:spPr>
          <a:xfrm>
            <a:off x="3655854" y="5121964"/>
            <a:ext cx="1441174" cy="2882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B2FCC3E-C411-A33E-A607-25A1AFDA5E01}"/>
              </a:ext>
            </a:extLst>
          </p:cNvPr>
          <p:cNvSpPr/>
          <p:nvPr/>
        </p:nvSpPr>
        <p:spPr>
          <a:xfrm>
            <a:off x="4302884" y="2812892"/>
            <a:ext cx="1441174" cy="288235"/>
          </a:xfrm>
          <a:prstGeom prst="ellipse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1C41EBB-9C34-7928-C6EB-01D55AA00395}"/>
              </a:ext>
            </a:extLst>
          </p:cNvPr>
          <p:cNvSpPr/>
          <p:nvPr/>
        </p:nvSpPr>
        <p:spPr>
          <a:xfrm>
            <a:off x="4252693" y="4010377"/>
            <a:ext cx="1441174" cy="288235"/>
          </a:xfrm>
          <a:prstGeom prst="ellipse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D71AD5-0A66-2685-E346-E48CC00EE0F3}"/>
              </a:ext>
            </a:extLst>
          </p:cNvPr>
          <p:cNvSpPr txBox="1"/>
          <p:nvPr/>
        </p:nvSpPr>
        <p:spPr>
          <a:xfrm>
            <a:off x="5903337" y="2832536"/>
            <a:ext cx="6097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Increase in high cloud fraction in NH and SH mid latitudes.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4403EF-743D-BA21-1A6F-8CCD03B2AD37}"/>
              </a:ext>
            </a:extLst>
          </p:cNvPr>
          <p:cNvSpPr txBox="1"/>
          <p:nvPr/>
        </p:nvSpPr>
        <p:spPr>
          <a:xfrm>
            <a:off x="5903337" y="3975446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Decrease in middle cloud fraction throughout SH.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3DC3A50-1B67-1439-2602-80E1DFCFADC7}"/>
              </a:ext>
            </a:extLst>
          </p:cNvPr>
          <p:cNvSpPr/>
          <p:nvPr/>
        </p:nvSpPr>
        <p:spPr>
          <a:xfrm rot="5400000">
            <a:off x="1606878" y="3636334"/>
            <a:ext cx="1036979" cy="678223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6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hart&#10;&#10;Description automatically generated">
            <a:extLst>
              <a:ext uri="{FF2B5EF4-FFF2-40B4-BE49-F238E27FC236}">
                <a16:creationId xmlns:a16="http://schemas.microsoft.com/office/drawing/2014/main" id="{E59B7E1A-D2C2-A9A9-7687-469A3192F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513" y="986567"/>
            <a:ext cx="5212080" cy="2273247"/>
          </a:xfrm>
          <a:prstGeom prst="rect">
            <a:avLst/>
          </a:prstGeom>
        </p:spPr>
      </p:pic>
      <p:pic>
        <p:nvPicPr>
          <p:cNvPr id="12" name="Picture 11" descr="Chart, waterfall chart&#10;&#10;Description automatically generated">
            <a:extLst>
              <a:ext uri="{FF2B5EF4-FFF2-40B4-BE49-F238E27FC236}">
                <a16:creationId xmlns:a16="http://schemas.microsoft.com/office/drawing/2014/main" id="{0B578E91-5A9A-848B-7701-FDFFAEF5D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13" y="3484765"/>
            <a:ext cx="5212080" cy="22732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3DE15F-55DF-CA42-5F37-2183842F79D8}"/>
              </a:ext>
            </a:extLst>
          </p:cNvPr>
          <p:cNvSpPr txBox="1"/>
          <p:nvPr/>
        </p:nvSpPr>
        <p:spPr>
          <a:xfrm>
            <a:off x="2721285" y="702674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MODIS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BEFDBE-9904-4DC1-F695-22AEEE8866E9}"/>
              </a:ext>
            </a:extLst>
          </p:cNvPr>
          <p:cNvSpPr txBox="1"/>
          <p:nvPr/>
        </p:nvSpPr>
        <p:spPr>
          <a:xfrm>
            <a:off x="1105979" y="1189339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620092-A8A7-8FA7-8DBC-99F82FB46F37}"/>
              </a:ext>
            </a:extLst>
          </p:cNvPr>
          <p:cNvSpPr txBox="1"/>
          <p:nvPr/>
        </p:nvSpPr>
        <p:spPr>
          <a:xfrm>
            <a:off x="1114312" y="369290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SH</a:t>
            </a:r>
          </a:p>
        </p:txBody>
      </p:sp>
      <p:pic>
        <p:nvPicPr>
          <p:cNvPr id="33" name="Picture 32" descr="Chart&#10;&#10;Description automatically generated">
            <a:extLst>
              <a:ext uri="{FF2B5EF4-FFF2-40B4-BE49-F238E27FC236}">
                <a16:creationId xmlns:a16="http://schemas.microsoft.com/office/drawing/2014/main" id="{5D960017-A230-FAAB-C5AB-CB9D95A44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195" y="986569"/>
            <a:ext cx="5212080" cy="2273244"/>
          </a:xfrm>
          <a:prstGeom prst="rect">
            <a:avLst/>
          </a:prstGeom>
        </p:spPr>
      </p:pic>
      <p:pic>
        <p:nvPicPr>
          <p:cNvPr id="35" name="Picture 34" descr="Chart&#10;&#10;Description automatically generated">
            <a:extLst>
              <a:ext uri="{FF2B5EF4-FFF2-40B4-BE49-F238E27FC236}">
                <a16:creationId xmlns:a16="http://schemas.microsoft.com/office/drawing/2014/main" id="{405D6922-E8C4-B577-1944-50A6550AB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1659" y="3484776"/>
            <a:ext cx="5212080" cy="227324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4801F10-E83A-0DEF-9CA9-59F8681C76C3}"/>
              </a:ext>
            </a:extLst>
          </p:cNvPr>
          <p:cNvSpPr txBox="1"/>
          <p:nvPr/>
        </p:nvSpPr>
        <p:spPr>
          <a:xfrm>
            <a:off x="11087313" y="1196474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AFB6EE8-C9C4-9DD7-82FE-E9E1BED06A3F}"/>
              </a:ext>
            </a:extLst>
          </p:cNvPr>
          <p:cNvSpPr txBox="1"/>
          <p:nvPr/>
        </p:nvSpPr>
        <p:spPr>
          <a:xfrm>
            <a:off x="11094264" y="3689937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E267AC3-9147-6CBE-9A4B-CB8F4447B0B8}"/>
              </a:ext>
            </a:extLst>
          </p:cNvPr>
          <p:cNvSpPr txBox="1"/>
          <p:nvPr/>
        </p:nvSpPr>
        <p:spPr>
          <a:xfrm>
            <a:off x="8192561" y="702674"/>
            <a:ext cx="1297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CALIPSO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5F7165-2375-5291-FBBA-310FC10C22E2}"/>
              </a:ext>
            </a:extLst>
          </p:cNvPr>
          <p:cNvSpPr txBox="1"/>
          <p:nvPr/>
        </p:nvSpPr>
        <p:spPr>
          <a:xfrm>
            <a:off x="1365025" y="16046"/>
            <a:ext cx="95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Clear and Cloud Fraction Trends: MODIS and CALIPSO (2007-2017)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44A0547-40FA-9E7C-C9EA-A053A2BB19F3}"/>
              </a:ext>
            </a:extLst>
          </p:cNvPr>
          <p:cNvSpPr/>
          <p:nvPr/>
        </p:nvSpPr>
        <p:spPr>
          <a:xfrm>
            <a:off x="1714763" y="1550047"/>
            <a:ext cx="2747715" cy="11335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049ECC8-36BB-FCD4-D1C1-3F1DC9E4D806}"/>
              </a:ext>
            </a:extLst>
          </p:cNvPr>
          <p:cNvSpPr/>
          <p:nvPr/>
        </p:nvSpPr>
        <p:spPr>
          <a:xfrm>
            <a:off x="1737966" y="4137530"/>
            <a:ext cx="2724512" cy="11335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D79E5B1-A5D0-AF3C-9E06-7E8F2E49AF4F}"/>
              </a:ext>
            </a:extLst>
          </p:cNvPr>
          <p:cNvSpPr/>
          <p:nvPr/>
        </p:nvSpPr>
        <p:spPr>
          <a:xfrm>
            <a:off x="7407349" y="1550047"/>
            <a:ext cx="2919205" cy="11335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7F0CF2B-96B1-CB34-2801-CBD811BDF16E}"/>
              </a:ext>
            </a:extLst>
          </p:cNvPr>
          <p:cNvSpPr/>
          <p:nvPr/>
        </p:nvSpPr>
        <p:spPr>
          <a:xfrm>
            <a:off x="7407349" y="4137530"/>
            <a:ext cx="2919205" cy="11335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1DA6478-D4D4-1735-FA89-6759191691F1}"/>
              </a:ext>
            </a:extLst>
          </p:cNvPr>
          <p:cNvSpPr/>
          <p:nvPr/>
        </p:nvSpPr>
        <p:spPr>
          <a:xfrm>
            <a:off x="4562823" y="1377146"/>
            <a:ext cx="728141" cy="1133519"/>
          </a:xfrm>
          <a:prstGeom prst="ellipse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DA6D2D1-0F56-3A28-5DAB-6381D0AE6E6C}"/>
              </a:ext>
            </a:extLst>
          </p:cNvPr>
          <p:cNvSpPr/>
          <p:nvPr/>
        </p:nvSpPr>
        <p:spPr>
          <a:xfrm>
            <a:off x="10303538" y="1469498"/>
            <a:ext cx="728141" cy="1133519"/>
          </a:xfrm>
          <a:prstGeom prst="ellipse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3C1732E-EA43-033D-C790-978CCC5D63A1}"/>
              </a:ext>
            </a:extLst>
          </p:cNvPr>
          <p:cNvSpPr/>
          <p:nvPr/>
        </p:nvSpPr>
        <p:spPr>
          <a:xfrm>
            <a:off x="4552881" y="4034516"/>
            <a:ext cx="728141" cy="1133519"/>
          </a:xfrm>
          <a:prstGeom prst="ellipse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CAAFD39-FC93-3A2E-B460-CED0472800B0}"/>
              </a:ext>
            </a:extLst>
          </p:cNvPr>
          <p:cNvSpPr/>
          <p:nvPr/>
        </p:nvSpPr>
        <p:spPr>
          <a:xfrm>
            <a:off x="10324007" y="4034515"/>
            <a:ext cx="728141" cy="1133519"/>
          </a:xfrm>
          <a:prstGeom prst="ellipse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758083-A540-6D99-5D57-B7D0DACAF845}"/>
              </a:ext>
            </a:extLst>
          </p:cNvPr>
          <p:cNvSpPr txBox="1"/>
          <p:nvPr/>
        </p:nvSpPr>
        <p:spPr>
          <a:xfrm>
            <a:off x="313571" y="6017359"/>
            <a:ext cx="624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Similar low and middle cloud trends in both hemispheres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0E1221-E677-4F8F-06FF-23B6A3B878F4}"/>
              </a:ext>
            </a:extLst>
          </p:cNvPr>
          <p:cNvSpPr txBox="1"/>
          <p:nvPr/>
        </p:nvSpPr>
        <p:spPr>
          <a:xfrm>
            <a:off x="313571" y="6342053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Consistent high cloud trends in SH but opposite in NH</a:t>
            </a:r>
          </a:p>
        </p:txBody>
      </p:sp>
    </p:spTree>
    <p:extLst>
      <p:ext uri="{BB962C8B-B14F-4D97-AF65-F5344CB8AC3E}">
        <p14:creationId xmlns:p14="http://schemas.microsoft.com/office/powerpoint/2010/main" val="213008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alendar&#10;&#10;Description automatically generated">
            <a:extLst>
              <a:ext uri="{FF2B5EF4-FFF2-40B4-BE49-F238E27FC236}">
                <a16:creationId xmlns:a16="http://schemas.microsoft.com/office/drawing/2014/main" id="{84D161FB-9DE0-B1A1-73BD-5562353451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" t="11647" r="50598" b="31648"/>
          <a:stretch/>
        </p:blipFill>
        <p:spPr bwMode="auto">
          <a:xfrm>
            <a:off x="2090912" y="318299"/>
            <a:ext cx="6531979" cy="584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51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, histogram&#10;&#10;Description automatically generated">
            <a:extLst>
              <a:ext uri="{FF2B5EF4-FFF2-40B4-BE49-F238E27FC236}">
                <a16:creationId xmlns:a16="http://schemas.microsoft.com/office/drawing/2014/main" id="{96918794-CF4B-50E2-0FDD-61D81AD2A5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31" b="4135"/>
          <a:stretch/>
        </p:blipFill>
        <p:spPr>
          <a:xfrm>
            <a:off x="3899327" y="501761"/>
            <a:ext cx="3941389" cy="63247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8C33A5-8917-8B3B-BF18-4FC2F8D23E05}"/>
              </a:ext>
            </a:extLst>
          </p:cNvPr>
          <p:cNvSpPr txBox="1"/>
          <p:nvPr/>
        </p:nvSpPr>
        <p:spPr>
          <a:xfrm>
            <a:off x="0" y="132430"/>
            <a:ext cx="12191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Global SST and TOA Flux Anomalies (03/2000-08/2022; 12-Month Running Averages)</a:t>
            </a:r>
          </a:p>
        </p:txBody>
      </p:sp>
    </p:spTree>
    <p:extLst>
      <p:ext uri="{BB962C8B-B14F-4D97-AF65-F5344CB8AC3E}">
        <p14:creationId xmlns:p14="http://schemas.microsoft.com/office/powerpoint/2010/main" val="2743541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2544F7A5-D90A-959D-89E9-BF1815A1E4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09" t="10958" r="7137" b="24439"/>
          <a:stretch/>
        </p:blipFill>
        <p:spPr>
          <a:xfrm>
            <a:off x="995751" y="564204"/>
            <a:ext cx="10444552" cy="615760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C288F48-8CDA-36D2-40F5-865A9EA78616}"/>
              </a:ext>
            </a:extLst>
          </p:cNvPr>
          <p:cNvCxnSpPr/>
          <p:nvPr/>
        </p:nvCxnSpPr>
        <p:spPr>
          <a:xfrm>
            <a:off x="1530773" y="3054486"/>
            <a:ext cx="9669293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5E23BF5-4FED-22B2-7141-C6B12B2FEC1B}"/>
              </a:ext>
            </a:extLst>
          </p:cNvPr>
          <p:cNvCxnSpPr/>
          <p:nvPr/>
        </p:nvCxnSpPr>
        <p:spPr>
          <a:xfrm>
            <a:off x="1530773" y="3848912"/>
            <a:ext cx="9669293" cy="0"/>
          </a:xfrm>
          <a:prstGeom prst="line">
            <a:avLst/>
          </a:prstGeom>
          <a:ln w="15875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B4A4964-4C0C-BBD3-C94A-CAFD3844683A}"/>
              </a:ext>
            </a:extLst>
          </p:cNvPr>
          <p:cNvSpPr txBox="1"/>
          <p:nvPr/>
        </p:nvSpPr>
        <p:spPr>
          <a:xfrm>
            <a:off x="7655162" y="1076969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2015-2016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AD349E-F16C-F9AD-5BA4-3F96EAEB7545}"/>
              </a:ext>
            </a:extLst>
          </p:cNvPr>
          <p:cNvSpPr txBox="1"/>
          <p:nvPr/>
        </p:nvSpPr>
        <p:spPr>
          <a:xfrm>
            <a:off x="5664312" y="4737530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2010-2012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0AB696-B91C-9F59-5343-7232A368F2EF}"/>
              </a:ext>
            </a:extLst>
          </p:cNvPr>
          <p:cNvSpPr txBox="1"/>
          <p:nvPr/>
        </p:nvSpPr>
        <p:spPr>
          <a:xfrm>
            <a:off x="5174067" y="1881062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2009-2010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8AFC01-20C0-7027-0716-9B7420E73F89}"/>
              </a:ext>
            </a:extLst>
          </p:cNvPr>
          <p:cNvSpPr txBox="1"/>
          <p:nvPr/>
        </p:nvSpPr>
        <p:spPr>
          <a:xfrm>
            <a:off x="4236301" y="4718289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2007-2008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882131-7A2D-EFCB-6B5B-D2383C2763D9}"/>
              </a:ext>
            </a:extLst>
          </p:cNvPr>
          <p:cNvSpPr txBox="1"/>
          <p:nvPr/>
        </p:nvSpPr>
        <p:spPr>
          <a:xfrm>
            <a:off x="2123617" y="2143872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2002-2003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5B10CE-B3F7-871D-50A3-90DD15ADB58E}"/>
              </a:ext>
            </a:extLst>
          </p:cNvPr>
          <p:cNvSpPr txBox="1"/>
          <p:nvPr/>
        </p:nvSpPr>
        <p:spPr>
          <a:xfrm>
            <a:off x="1083251" y="4533623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1998-2001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4BEFD9-C1D0-6E4B-E2BD-B6EE46D47A82}"/>
              </a:ext>
            </a:extLst>
          </p:cNvPr>
          <p:cNvSpPr txBox="1"/>
          <p:nvPr/>
        </p:nvSpPr>
        <p:spPr>
          <a:xfrm>
            <a:off x="3982715" y="2389551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2006-2007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5F1E5C3-4EDD-A4EE-6F6C-9D9EF366C3B3}"/>
              </a:ext>
            </a:extLst>
          </p:cNvPr>
          <p:cNvSpPr txBox="1"/>
          <p:nvPr/>
        </p:nvSpPr>
        <p:spPr>
          <a:xfrm>
            <a:off x="9214832" y="2444727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2018-2019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128C34-22C5-6646-9B40-46BF8F9C099D}"/>
              </a:ext>
            </a:extLst>
          </p:cNvPr>
          <p:cNvSpPr txBox="1"/>
          <p:nvPr/>
        </p:nvSpPr>
        <p:spPr>
          <a:xfrm>
            <a:off x="10008714" y="4458672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2020-2022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48693B5-3A81-B5A6-6396-70AC0D6452C9}"/>
              </a:ext>
            </a:extLst>
          </p:cNvPr>
          <p:cNvSpPr/>
          <p:nvPr/>
        </p:nvSpPr>
        <p:spPr>
          <a:xfrm>
            <a:off x="1530773" y="5437762"/>
            <a:ext cx="5953327" cy="7684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CC6981B-60BC-81FC-37C1-FADDF6D08251}"/>
              </a:ext>
            </a:extLst>
          </p:cNvPr>
          <p:cNvSpPr txBox="1"/>
          <p:nvPr/>
        </p:nvSpPr>
        <p:spPr>
          <a:xfrm>
            <a:off x="3686053" y="5549272"/>
            <a:ext cx="17175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&lt;PDO&gt; =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0.87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(Jan 00 – Feb 14)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C3E715A-261E-0408-3EA4-64723F3AD141}"/>
              </a:ext>
            </a:extLst>
          </p:cNvPr>
          <p:cNvSpPr/>
          <p:nvPr/>
        </p:nvSpPr>
        <p:spPr>
          <a:xfrm>
            <a:off x="7484100" y="5435410"/>
            <a:ext cx="1362456" cy="768096"/>
          </a:xfrm>
          <a:prstGeom prst="rect">
            <a:avLst/>
          </a:prstGeom>
          <a:solidFill>
            <a:srgbClr val="FF5F59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69C623-D0B5-4B62-1697-D19A525C50F0}"/>
              </a:ext>
            </a:extLst>
          </p:cNvPr>
          <p:cNvSpPr txBox="1"/>
          <p:nvPr/>
        </p:nvSpPr>
        <p:spPr>
          <a:xfrm>
            <a:off x="7289547" y="5544961"/>
            <a:ext cx="17175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&lt;PDO&gt; = 0.7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(Mar 14 – Jun 17)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0B7929E-D15B-F1E9-7BE9-30249AAEB125}"/>
              </a:ext>
            </a:extLst>
          </p:cNvPr>
          <p:cNvSpPr/>
          <p:nvPr/>
        </p:nvSpPr>
        <p:spPr>
          <a:xfrm>
            <a:off x="8861627" y="5434081"/>
            <a:ext cx="2237842" cy="7684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879EA9-C197-0872-2AD9-23DAA958708F}"/>
              </a:ext>
            </a:extLst>
          </p:cNvPr>
          <p:cNvSpPr txBox="1"/>
          <p:nvPr/>
        </p:nvSpPr>
        <p:spPr>
          <a:xfrm>
            <a:off x="9061769" y="5544769"/>
            <a:ext cx="1585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&lt;PDO&gt; =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1.04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(Jul 17 – Nov 22)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41FFC3D-046D-EAB9-94B7-CFC445FBF610}"/>
              </a:ext>
            </a:extLst>
          </p:cNvPr>
          <p:cNvSpPr txBox="1"/>
          <p:nvPr/>
        </p:nvSpPr>
        <p:spPr>
          <a:xfrm>
            <a:off x="122027" y="6921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Niño 3.4 Index (ONI), PDO Index (01/2000 – 11/2022)</a:t>
            </a:r>
          </a:p>
        </p:txBody>
      </p:sp>
    </p:spTree>
    <p:extLst>
      <p:ext uri="{BB962C8B-B14F-4D97-AF65-F5344CB8AC3E}">
        <p14:creationId xmlns:p14="http://schemas.microsoft.com/office/powerpoint/2010/main" val="1529871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7A07FF-8527-8DC7-56B2-6B2D153EC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14" y="1267367"/>
            <a:ext cx="1654047" cy="43744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105C20-7832-5F90-8486-5696EB54DC8A}"/>
              </a:ext>
            </a:extLst>
          </p:cNvPr>
          <p:cNvSpPr txBox="1"/>
          <p:nvPr/>
        </p:nvSpPr>
        <p:spPr>
          <a:xfrm>
            <a:off x="3094704" y="1798325"/>
            <a:ext cx="3956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en-US" sz="1800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Net TOA Flux 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}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CERES EBAF Ed4.1</a:t>
            </a:r>
          </a:p>
        </p:txBody>
      </p:sp>
      <p:pic>
        <p:nvPicPr>
          <p:cNvPr id="5" name="Picture 4" descr="Text, logo, company name&#10;&#10;Description automatically generated">
            <a:extLst>
              <a:ext uri="{FF2B5EF4-FFF2-40B4-BE49-F238E27FC236}">
                <a16:creationId xmlns:a16="http://schemas.microsoft.com/office/drawing/2014/main" id="{1990FC76-24CC-C7FF-F1A6-F1D56215D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704" y="2542181"/>
            <a:ext cx="535684" cy="4671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6D4614-8CA2-52C5-FA0B-D12331A252D4}"/>
              </a:ext>
            </a:extLst>
          </p:cNvPr>
          <p:cNvSpPr txBox="1"/>
          <p:nvPr/>
        </p:nvSpPr>
        <p:spPr>
          <a:xfrm>
            <a:off x="3551798" y="2598722"/>
            <a:ext cx="72064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divergence of lateral atmospheric energy transports</a:t>
            </a:r>
          </a:p>
        </p:txBody>
      </p:sp>
      <p:pic>
        <p:nvPicPr>
          <p:cNvPr id="9" name="Picture 8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BBD5D1B7-5343-9EE5-2711-1045D2D986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39"/>
          <a:stretch/>
        </p:blipFill>
        <p:spPr>
          <a:xfrm>
            <a:off x="5318785" y="2086812"/>
            <a:ext cx="2990406" cy="5650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3F3216-BC42-57EC-18DD-2517637B8B4E}"/>
              </a:ext>
            </a:extLst>
          </p:cNvPr>
          <p:cNvSpPr txBox="1"/>
          <p:nvPr/>
        </p:nvSpPr>
        <p:spPr>
          <a:xfrm>
            <a:off x="3094704" y="2184647"/>
            <a:ext cx="2438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en-US" sz="1800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Surface Energy Flux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2FFC97-23DD-E2D6-7D40-D23FB96EEB45}"/>
              </a:ext>
            </a:extLst>
          </p:cNvPr>
          <p:cNvSpPr txBox="1"/>
          <p:nvPr/>
        </p:nvSpPr>
        <p:spPr>
          <a:xfrm>
            <a:off x="3094704" y="2979057"/>
            <a:ext cx="6097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vertically integrated atmospheric energy tendency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20436E-8872-6B90-0D21-0AB0014AD12C}"/>
              </a:ext>
            </a:extLst>
          </p:cNvPr>
          <p:cNvSpPr txBox="1"/>
          <p:nvPr/>
        </p:nvSpPr>
        <p:spPr>
          <a:xfrm>
            <a:off x="8915071" y="2764896"/>
            <a:ext cx="2438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Mayer et al. (2017)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FF4811-EE60-74D1-9886-99A03002910B}"/>
              </a:ext>
            </a:extLst>
          </p:cNvPr>
          <p:cNvSpPr txBox="1"/>
          <p:nvPr/>
        </p:nvSpPr>
        <p:spPr>
          <a:xfrm>
            <a:off x="8545321" y="2430727"/>
            <a:ext cx="6412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}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B66570-5544-41A5-E3A0-F99DE9DE8CEE}"/>
              </a:ext>
            </a:extLst>
          </p:cNvPr>
          <p:cNvSpPr txBox="1"/>
          <p:nvPr/>
        </p:nvSpPr>
        <p:spPr>
          <a:xfrm>
            <a:off x="3047509" y="3529306"/>
            <a:ext cx="5384679" cy="9618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r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1800" b="0" i="1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hdT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/dt =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Ocean mixed layer heat content tendency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Ocean mixed layer depth (GODAS)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Sea-surface temperature (ERA5)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05ACA4-5517-F421-F404-D89793EBC3B0}"/>
              </a:ext>
            </a:extLst>
          </p:cNvPr>
          <p:cNvSpPr txBox="1"/>
          <p:nvPr/>
        </p:nvSpPr>
        <p:spPr>
          <a:xfrm>
            <a:off x="3047509" y="4456916"/>
            <a:ext cx="6096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en-US" sz="1800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BML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en-US" sz="1800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–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r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1800" b="0" i="1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hdT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/dt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ymbol" pitchFamily="2" charset="2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57F8E9-3066-26E5-1ACF-48973B117BC1}"/>
              </a:ext>
            </a:extLst>
          </p:cNvPr>
          <p:cNvSpPr txBox="1"/>
          <p:nvPr/>
        </p:nvSpPr>
        <p:spPr>
          <a:xfrm>
            <a:off x="0" y="241906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Ocean Mixed Layer Heat Budget (01/2006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-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12/2021)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(Monthly in 1x1 deg latitude-longitude oceanic regions)</a:t>
            </a:r>
          </a:p>
        </p:txBody>
      </p:sp>
    </p:spTree>
    <p:extLst>
      <p:ext uri="{BB962C8B-B14F-4D97-AF65-F5344CB8AC3E}">
        <p14:creationId xmlns:p14="http://schemas.microsoft.com/office/powerpoint/2010/main" val="3716710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74DDF2CD-BF09-94DA-E339-A17BD5D8F9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313" r="22486"/>
          <a:stretch/>
        </p:blipFill>
        <p:spPr>
          <a:xfrm>
            <a:off x="3587932" y="293907"/>
            <a:ext cx="4404391" cy="658011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9E9C92F-A4F0-458D-CCC1-01A886C48AF5}"/>
              </a:ext>
            </a:extLst>
          </p:cNvPr>
          <p:cNvSpPr/>
          <p:nvPr/>
        </p:nvSpPr>
        <p:spPr>
          <a:xfrm>
            <a:off x="208247" y="317096"/>
            <a:ext cx="3235916" cy="6305745"/>
          </a:xfrm>
          <a:prstGeom prst="rect">
            <a:avLst/>
          </a:prstGeom>
          <a:solidFill>
            <a:schemeClr val="accent5">
              <a:lumMod val="20000"/>
              <a:lumOff val="80000"/>
              <a:alpha val="3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C5FC83-7AFE-CDB9-173E-1A2741EF2BA3}"/>
              </a:ext>
            </a:extLst>
          </p:cNvPr>
          <p:cNvSpPr txBox="1"/>
          <p:nvPr/>
        </p:nvSpPr>
        <p:spPr>
          <a:xfrm>
            <a:off x="0" y="0"/>
            <a:ext cx="12191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Global Ocean Mixed Layer (OML) Energy Budget (01/2006-12/2021)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B13AC2-B0B4-F8BF-A11D-F6E776D5A093}"/>
              </a:ext>
            </a:extLst>
          </p:cNvPr>
          <p:cNvSpPr txBox="1"/>
          <p:nvPr/>
        </p:nvSpPr>
        <p:spPr>
          <a:xfrm>
            <a:off x="195876" y="759101"/>
            <a:ext cx="3245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Niño 3.4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(K)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6CFECC-0919-3AB5-D3E9-668834F5432C}"/>
              </a:ext>
            </a:extLst>
          </p:cNvPr>
          <p:cNvSpPr txBox="1"/>
          <p:nvPr/>
        </p:nvSpPr>
        <p:spPr>
          <a:xfrm>
            <a:off x="195876" y="1842830"/>
            <a:ext cx="3245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(K)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B6BE96-4E5B-1D60-9A60-1BB1B1B1B3D9}"/>
              </a:ext>
            </a:extLst>
          </p:cNvPr>
          <p:cNvSpPr txBox="1"/>
          <p:nvPr/>
        </p:nvSpPr>
        <p:spPr>
          <a:xfrm>
            <a:off x="195876" y="3205800"/>
            <a:ext cx="3250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OML Heat Content Tendency (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r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1800" b="0" i="1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hdT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/dt;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(Wm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F89C24-2C13-77AA-2C17-075CCC064B34}"/>
              </a:ext>
            </a:extLst>
          </p:cNvPr>
          <p:cNvSpPr txBox="1"/>
          <p:nvPr/>
        </p:nvSpPr>
        <p:spPr>
          <a:xfrm>
            <a:off x="195876" y="4446863"/>
            <a:ext cx="3235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Surface Heat Flux (F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(Wm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3DF891-10C8-3E58-C6BA-31F851F58A51}"/>
              </a:ext>
            </a:extLst>
          </p:cNvPr>
          <p:cNvSpPr txBox="1"/>
          <p:nvPr/>
        </p:nvSpPr>
        <p:spPr>
          <a:xfrm>
            <a:off x="205881" y="5687926"/>
            <a:ext cx="3225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Ocean Heat Flux (F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MBL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(Wm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650B5F-93F6-329C-0F6E-7A94015C5A3B}"/>
              </a:ext>
            </a:extLst>
          </p:cNvPr>
          <p:cNvSpPr txBox="1"/>
          <p:nvPr/>
        </p:nvSpPr>
        <p:spPr>
          <a:xfrm>
            <a:off x="205882" y="302084"/>
            <a:ext cx="3235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Anomalies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FA74A1-FD94-3FE2-AEE7-A57B6E293B7D}"/>
              </a:ext>
            </a:extLst>
          </p:cNvPr>
          <p:cNvCxnSpPr>
            <a:cxnSpLocks/>
          </p:cNvCxnSpPr>
          <p:nvPr/>
        </p:nvCxnSpPr>
        <p:spPr>
          <a:xfrm flipH="1">
            <a:off x="208247" y="1544128"/>
            <a:ext cx="32359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C952E66-D896-83DD-2707-09E3EC92056E}"/>
              </a:ext>
            </a:extLst>
          </p:cNvPr>
          <p:cNvCxnSpPr>
            <a:cxnSpLocks/>
          </p:cNvCxnSpPr>
          <p:nvPr/>
        </p:nvCxnSpPr>
        <p:spPr>
          <a:xfrm flipH="1">
            <a:off x="208247" y="583720"/>
            <a:ext cx="32450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93C0FCD-5F63-C6BC-AA5C-A5150F3EC99F}"/>
              </a:ext>
            </a:extLst>
          </p:cNvPr>
          <p:cNvCxnSpPr>
            <a:cxnSpLocks/>
          </p:cNvCxnSpPr>
          <p:nvPr/>
        </p:nvCxnSpPr>
        <p:spPr>
          <a:xfrm flipH="1">
            <a:off x="208247" y="2792083"/>
            <a:ext cx="32450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ABCD7FF-5B2D-0F6F-B5F5-542CC673A595}"/>
              </a:ext>
            </a:extLst>
          </p:cNvPr>
          <p:cNvCxnSpPr>
            <a:cxnSpLocks/>
          </p:cNvCxnSpPr>
          <p:nvPr/>
        </p:nvCxnSpPr>
        <p:spPr>
          <a:xfrm flipH="1">
            <a:off x="208247" y="4068792"/>
            <a:ext cx="323507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0E1FBEA-50C0-5BD2-BB11-334B5C1C516E}"/>
              </a:ext>
            </a:extLst>
          </p:cNvPr>
          <p:cNvCxnSpPr>
            <a:cxnSpLocks/>
          </p:cNvCxnSpPr>
          <p:nvPr/>
        </p:nvCxnSpPr>
        <p:spPr>
          <a:xfrm flipH="1">
            <a:off x="208247" y="5371381"/>
            <a:ext cx="32450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AF56FED5-80C3-B62B-1DC4-CADC028AA8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3114" y="2345571"/>
            <a:ext cx="1654047" cy="43744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804793-462F-4632-7127-3F1FA924FFD2}"/>
              </a:ext>
            </a:extLst>
          </p:cNvPr>
          <p:cNvSpPr txBox="1"/>
          <p:nvPr/>
        </p:nvSpPr>
        <p:spPr>
          <a:xfrm>
            <a:off x="4319752" y="1182352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-0.39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5A1889-77B0-A947-AAC6-3D203F2DD26E}"/>
              </a:ext>
            </a:extLst>
          </p:cNvPr>
          <p:cNvSpPr txBox="1"/>
          <p:nvPr/>
        </p:nvSpPr>
        <p:spPr>
          <a:xfrm>
            <a:off x="5646310" y="118235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0.37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CD0501-255F-578A-DC1E-AF0F045371CB}"/>
              </a:ext>
            </a:extLst>
          </p:cNvPr>
          <p:cNvSpPr txBox="1"/>
          <p:nvPr/>
        </p:nvSpPr>
        <p:spPr>
          <a:xfrm>
            <a:off x="6614854" y="1182352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0.20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201DC6-5982-A07C-3947-54D1F97904F9}"/>
              </a:ext>
            </a:extLst>
          </p:cNvPr>
          <p:cNvSpPr txBox="1"/>
          <p:nvPr/>
        </p:nvSpPr>
        <p:spPr>
          <a:xfrm rot="16200000">
            <a:off x="3226828" y="803824"/>
            <a:ext cx="987771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Nino 3.4 (K)             </a:t>
            </a:r>
          </a:p>
        </p:txBody>
      </p:sp>
    </p:spTree>
    <p:extLst>
      <p:ext uri="{BB962C8B-B14F-4D97-AF65-F5344CB8AC3E}">
        <p14:creationId xmlns:p14="http://schemas.microsoft.com/office/powerpoint/2010/main" val="2392269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&#10;&#10;Description automatically generated with medium confidence">
            <a:extLst>
              <a:ext uri="{FF2B5EF4-FFF2-40B4-BE49-F238E27FC236}">
                <a16:creationId xmlns:a16="http://schemas.microsoft.com/office/drawing/2014/main" id="{97D2E13C-7A1B-E60B-3D29-EB08D66CF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4786884" cy="4018788"/>
          </a:xfrm>
          <a:prstGeom prst="rect">
            <a:avLst/>
          </a:prstGeom>
        </p:spPr>
      </p:pic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E0143249-7FC9-7A83-C8FE-C69E7641E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28" y="1371600"/>
            <a:ext cx="4786884" cy="4018788"/>
          </a:xfrm>
          <a:prstGeom prst="rect">
            <a:avLst/>
          </a:prstGeom>
        </p:spPr>
      </p:pic>
      <p:pic>
        <p:nvPicPr>
          <p:cNvPr id="15" name="Picture 14" descr="Chart, surface chart&#10;&#10;Description automatically generated">
            <a:extLst>
              <a:ext uri="{FF2B5EF4-FFF2-40B4-BE49-F238E27FC236}">
                <a16:creationId xmlns:a16="http://schemas.microsoft.com/office/drawing/2014/main" id="{5A0699E3-DA3C-2A71-25B7-A1827C35C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1856" y="1371600"/>
            <a:ext cx="4786884" cy="401878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109A089-E133-4F25-02E9-8C64A281CEE7}"/>
              </a:ext>
            </a:extLst>
          </p:cNvPr>
          <p:cNvSpPr txBox="1"/>
          <p:nvPr/>
        </p:nvSpPr>
        <p:spPr>
          <a:xfrm>
            <a:off x="0" y="0"/>
            <a:ext cx="121919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Regional Ocean Mixed Layer (OML) Energy Budget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(01/2012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itchFamily="2" charset="2"/>
                <a:ea typeface="ＭＳ Ｐゴシック" panose="020B0600070205080204" pitchFamily="34" charset="-128"/>
                <a:cs typeface="+mn-cs"/>
              </a:rPr>
              <a:t>-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07/2016)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2E2D55-6080-A320-D280-8EA1320116B3}"/>
              </a:ext>
            </a:extLst>
          </p:cNvPr>
          <p:cNvSpPr txBox="1"/>
          <p:nvPr/>
        </p:nvSpPr>
        <p:spPr>
          <a:xfrm>
            <a:off x="392137" y="1370110"/>
            <a:ext cx="3411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OML Tendency Anomaly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8FF78B8-0017-017B-337E-5E8807C68A1A}"/>
              </a:ext>
            </a:extLst>
          </p:cNvPr>
          <p:cNvSpPr txBox="1"/>
          <p:nvPr/>
        </p:nvSpPr>
        <p:spPr>
          <a:xfrm>
            <a:off x="4575869" y="1370110"/>
            <a:ext cx="34117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Fs Anomaly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3F111A-700E-3535-E87C-1B66D08A4942}"/>
              </a:ext>
            </a:extLst>
          </p:cNvPr>
          <p:cNvSpPr txBox="1"/>
          <p:nvPr/>
        </p:nvSpPr>
        <p:spPr>
          <a:xfrm>
            <a:off x="8209675" y="1370110"/>
            <a:ext cx="39664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Ocean Mixing/Advection Anomaly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DC7BB5-D117-1AC4-BCCC-DFB11FD3F6DD}"/>
              </a:ext>
            </a:extLst>
          </p:cNvPr>
          <p:cNvSpPr txBox="1"/>
          <p:nvPr/>
        </p:nvSpPr>
        <p:spPr>
          <a:xfrm>
            <a:off x="469250" y="5433306"/>
            <a:ext cx="5820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OML heating over much of Pacific Ocean and N. Atlantic. </a:t>
            </a:r>
          </a:p>
        </p:txBody>
      </p:sp>
    </p:spTree>
    <p:extLst>
      <p:ext uri="{BB962C8B-B14F-4D97-AF65-F5344CB8AC3E}">
        <p14:creationId xmlns:p14="http://schemas.microsoft.com/office/powerpoint/2010/main" val="1195756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1109A089-E133-4F25-02E9-8C64A281CEE7}"/>
              </a:ext>
            </a:extLst>
          </p:cNvPr>
          <p:cNvSpPr txBox="1"/>
          <p:nvPr/>
        </p:nvSpPr>
        <p:spPr>
          <a:xfrm>
            <a:off x="4" y="261257"/>
            <a:ext cx="12191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Mean Anomaly in SST</a:t>
            </a:r>
          </a:p>
        </p:txBody>
      </p:sp>
      <p:pic>
        <p:nvPicPr>
          <p:cNvPr id="4" name="Picture 3" descr="Chart&#10;&#10;Description automatically generated with low confidence">
            <a:extLst>
              <a:ext uri="{FF2B5EF4-FFF2-40B4-BE49-F238E27FC236}">
                <a16:creationId xmlns:a16="http://schemas.microsoft.com/office/drawing/2014/main" id="{0FFDA133-82E4-AD95-3203-4B072DEC26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62" b="1345"/>
          <a:stretch/>
        </p:blipFill>
        <p:spPr>
          <a:xfrm>
            <a:off x="0" y="1204753"/>
            <a:ext cx="4786884" cy="3644714"/>
          </a:xfrm>
          <a:prstGeom prst="rect">
            <a:avLst/>
          </a:prstGeom>
        </p:spPr>
      </p:pic>
      <p:pic>
        <p:nvPicPr>
          <p:cNvPr id="6" name="Picture 5" descr="Chart&#10;&#10;Description automatically generated with medium confidence">
            <a:extLst>
              <a:ext uri="{FF2B5EF4-FFF2-40B4-BE49-F238E27FC236}">
                <a16:creationId xmlns:a16="http://schemas.microsoft.com/office/drawing/2014/main" id="{F6ACA1FE-AD9E-B9CE-12FB-E6F5CE1605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963" b="-724"/>
          <a:stretch/>
        </p:blipFill>
        <p:spPr>
          <a:xfrm>
            <a:off x="3995928" y="1204753"/>
            <a:ext cx="4786884" cy="3727844"/>
          </a:xfrm>
          <a:prstGeom prst="rect">
            <a:avLst/>
          </a:prstGeom>
        </p:spPr>
      </p:pic>
      <p:pic>
        <p:nvPicPr>
          <p:cNvPr id="8" name="Picture 7" descr="Calendar&#10;&#10;Description automatically generated with low confidence">
            <a:extLst>
              <a:ext uri="{FF2B5EF4-FFF2-40B4-BE49-F238E27FC236}">
                <a16:creationId xmlns:a16="http://schemas.microsoft.com/office/drawing/2014/main" id="{31710F4D-6114-9E08-B8B1-1964B616F5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t="7964" r="15151" b="-724"/>
          <a:stretch/>
        </p:blipFill>
        <p:spPr>
          <a:xfrm>
            <a:off x="7991856" y="1204753"/>
            <a:ext cx="4061599" cy="37278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8B8982-3841-6A02-1142-8F41D0CA1A28}"/>
              </a:ext>
            </a:extLst>
          </p:cNvPr>
          <p:cNvSpPr txBox="1"/>
          <p:nvPr/>
        </p:nvSpPr>
        <p:spPr>
          <a:xfrm>
            <a:off x="1647804" y="5526359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-0.39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35718A-E6DF-C14C-B68C-AF35A5E2ECD6}"/>
              </a:ext>
            </a:extLst>
          </p:cNvPr>
          <p:cNvSpPr txBox="1"/>
          <p:nvPr/>
        </p:nvSpPr>
        <p:spPr>
          <a:xfrm>
            <a:off x="5658184" y="5526359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0.37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B2DB6E-EE95-61AE-245C-E673C0F7F975}"/>
              </a:ext>
            </a:extLst>
          </p:cNvPr>
          <p:cNvSpPr txBox="1"/>
          <p:nvPr/>
        </p:nvSpPr>
        <p:spPr>
          <a:xfrm>
            <a:off x="9631179" y="5526359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Symbol" pitchFamily="2" charset="2"/>
                <a:ea typeface="+mn-ea"/>
                <a:cs typeface="+mn-cs"/>
              </a:rPr>
              <a:t>-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33B910-E5A3-F5FF-1A29-0F0B42301CF8}"/>
              </a:ext>
            </a:extLst>
          </p:cNvPr>
          <p:cNvSpPr txBox="1"/>
          <p:nvPr/>
        </p:nvSpPr>
        <p:spPr>
          <a:xfrm>
            <a:off x="4885664" y="4997313"/>
            <a:ext cx="2173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Mean Niño 3.4 Index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C6B39F-F8D3-DC12-3870-1312CA2966FF}"/>
              </a:ext>
            </a:extLst>
          </p:cNvPr>
          <p:cNvSpPr/>
          <p:nvPr/>
        </p:nvSpPr>
        <p:spPr>
          <a:xfrm>
            <a:off x="534390" y="4932597"/>
            <a:ext cx="11317184" cy="12069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2E84B85-64CB-501D-9301-85B085828993}"/>
              </a:ext>
            </a:extLst>
          </p:cNvPr>
          <p:cNvCxnSpPr/>
          <p:nvPr/>
        </p:nvCxnSpPr>
        <p:spPr>
          <a:xfrm>
            <a:off x="534390" y="5342894"/>
            <a:ext cx="11317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2206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TextBox 3">
            <a:extLst>
              <a:ext uri="{FF2B5EF4-FFF2-40B4-BE49-F238E27FC236}">
                <a16:creationId xmlns:a16="http://schemas.microsoft.com/office/drawing/2014/main" id="{915238AC-8A1B-6A40-A4D3-4EB7773C4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76" y="82551"/>
            <a:ext cx="9064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Conclusions</a:t>
            </a:r>
          </a:p>
        </p:txBody>
      </p:sp>
      <p:sp>
        <p:nvSpPr>
          <p:cNvPr id="147458" name="TextBox 4">
            <a:extLst>
              <a:ext uri="{FF2B5EF4-FFF2-40B4-BE49-F238E27FC236}">
                <a16:creationId xmlns:a16="http://schemas.microsoft.com/office/drawing/2014/main" id="{9EA85596-E9A6-8B41-9582-E5CF8DDB5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6" y="523984"/>
            <a:ext cx="12073504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36538" marR="0" lvl="1" indent="-2286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anose="020B0300000000000000" pitchFamily="34" charset="-128"/>
                <a:cs typeface="+mn-cs"/>
              </a:rPr>
              <a:t>CERES shows a trend in Earth's Energy Imbalance (EEI) of 0.44±0.18 Wm</a:t>
            </a:r>
            <a:r>
              <a:rPr kumimoji="0" lang="en-US" alt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2" charset="2"/>
                <a:ea typeface="ヒラギノ角ゴ Pro W3" panose="020B0300000000000000" pitchFamily="34" charset="-128"/>
                <a:cs typeface="+mn-cs"/>
              </a:rPr>
              <a:t>-</a:t>
            </a:r>
            <a:r>
              <a:rPr kumimoji="0" lang="en-US" alt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anose="020B0300000000000000" pitchFamily="34" charset="-128"/>
                <a:cs typeface="+mn-cs"/>
              </a:rPr>
              <a:t>2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anose="020B0300000000000000" pitchFamily="34" charset="-128"/>
                <a:cs typeface="+mn-cs"/>
              </a:rPr>
              <a:t> dec</a:t>
            </a:r>
            <a:r>
              <a:rPr kumimoji="0" lang="en-US" alt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ymbol" pitchFamily="2" charset="2"/>
                <a:ea typeface="ヒラギノ角ゴ Pro W3" panose="020B0300000000000000" pitchFamily="34" charset="-128"/>
                <a:cs typeface="+mn-cs"/>
              </a:rPr>
              <a:t>-</a:t>
            </a:r>
            <a:r>
              <a:rPr kumimoji="0" lang="en-US" alt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anose="020B0300000000000000" pitchFamily="34" charset="-128"/>
                <a:cs typeface="+mn-cs"/>
              </a:rPr>
              <a:t>1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anose="020B0300000000000000" pitchFamily="34" charset="-128"/>
                <a:cs typeface="+mn-cs"/>
              </a:rPr>
              <a:t> for 03/2000-08/2022.</a:t>
            </a:r>
          </a:p>
          <a:p>
            <a:pPr marL="236538" marR="0" lvl="1" indent="-2286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anose="020B0300000000000000" pitchFamily="34" charset="-128"/>
                <a:cs typeface="+mn-cs"/>
              </a:rPr>
              <a:t>The EEI trend is primarily associated with an increase in absorbed solar radiation (ASR) due to cloud changes and, to a lesser extent, sea-ice changes.</a:t>
            </a:r>
          </a:p>
          <a:p>
            <a:pPr marL="236538" marR="0" lvl="1" indent="-2286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anose="020B0300000000000000" pitchFamily="34" charset="-128"/>
                <a:cs typeface="+mn-cs"/>
              </a:rPr>
              <a:t>ASR and SST global variations and regional trend patterns track one another during the CERES period.</a:t>
            </a:r>
          </a:p>
          <a:p>
            <a:pPr marL="750887" marR="0" lvl="2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anose="020B0300000000000000" pitchFamily="34" charset="-128"/>
                <a:cs typeface="+mn-cs"/>
              </a:rPr>
              <a:t>ASR and SST both show rapid increases leading up to the 2015-2016 El Niño and then level off.</a:t>
            </a:r>
          </a:p>
          <a:p>
            <a:pPr marL="236538" marR="0" lvl="1" indent="-2286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anose="020B0300000000000000" pitchFamily="34" charset="-128"/>
                <a:cs typeface="+mn-cs"/>
              </a:rPr>
              <a:t>Ocean mixed layer heat budget analysis reveals strong OML heating over much of Pacific Ocean and N. Atlantic between 2012 and mid-2016.</a:t>
            </a:r>
          </a:p>
          <a:p>
            <a:pPr marL="865188" marR="0" lvl="2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anose="020B0300000000000000" pitchFamily="34" charset="-128"/>
                <a:cs typeface="+mn-cs"/>
              </a:rPr>
              <a:t>Main contribution from ocean heating as surface flux (F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anose="020B0300000000000000" pitchFamily="34" charset="-128"/>
                <a:cs typeface="+mn-cs"/>
              </a:rPr>
              <a:t>s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anose="020B0300000000000000" pitchFamily="34" charset="-128"/>
                <a:cs typeface="+mn-cs"/>
              </a:rPr>
              <a:t>) anomalies are weak.</a:t>
            </a:r>
          </a:p>
          <a:p>
            <a:pPr marL="354013" marR="0" lvl="2" indent="-3429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anose="020B0300000000000000" pitchFamily="34" charset="-128"/>
                <a:cs typeface="+mn-cs"/>
              </a:rPr>
              <a:t>Internal variability (ENSO) likely plays a dominant role in explaining the large ASR and EEI trends observed by CERES.</a:t>
            </a:r>
          </a:p>
        </p:txBody>
      </p:sp>
    </p:spTree>
    <p:extLst>
      <p:ext uri="{BB962C8B-B14F-4D97-AF65-F5344CB8AC3E}">
        <p14:creationId xmlns:p14="http://schemas.microsoft.com/office/powerpoint/2010/main" val="2946683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Textured">
  <a:themeElements>
    <a:clrScheme name="Textured 1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rgbClr val="FFCC00"/>
          </a:buClr>
          <a:buSzPct val="150000"/>
          <a:buFontTx/>
          <a:buChar char="•"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rgbClr val="FFCC00"/>
          </a:buClr>
          <a:buSzPct val="150000"/>
          <a:buFontTx/>
          <a:buChar char="•"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Textured 1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2B5481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ACB3C1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2B5481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ACB3C1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80808"/>
        </a:dk1>
        <a:lt1>
          <a:srgbClr val="FFFFFF"/>
        </a:lt1>
        <a:dk2>
          <a:srgbClr val="2B5481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ACB3C1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7402</TotalTime>
  <Words>694</Words>
  <Application>Microsoft Macintosh PowerPoint</Application>
  <PresentationFormat>Widescreen</PresentationFormat>
  <Paragraphs>107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Symbol</vt:lpstr>
      <vt:lpstr>Wingdings</vt:lpstr>
      <vt:lpstr>Office Theme</vt:lpstr>
      <vt:lpstr>1_Office Theme</vt:lpstr>
      <vt:lpstr>4_Office Theme</vt:lpstr>
      <vt:lpstr>1_Textured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Loeb, Norman G. (LARC-E302)</dc:creator>
  <cp:lastModifiedBy>Loeb, Norman G. (LARC-E302)</cp:lastModifiedBy>
  <cp:revision>11</cp:revision>
  <dcterms:created xsi:type="dcterms:W3CDTF">2023-01-10T20:04:37Z</dcterms:created>
  <dcterms:modified xsi:type="dcterms:W3CDTF">2023-03-23T13:42:46Z</dcterms:modified>
</cp:coreProperties>
</file>