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1945600" cy="32918400"/>
  <p:notesSz cx="6858000" cy="9144000"/>
  <p:defaultTextStyle>
    <a:defPPr>
      <a:defRPr lang="en-US"/>
    </a:defPPr>
    <a:lvl1pPr marL="0" algn="l" defTabSz="1566483" rtl="0" eaLnBrk="1" latinLnBrk="0" hangingPunct="1">
      <a:defRPr sz="6226" kern="1200">
        <a:solidFill>
          <a:schemeClr val="tx1"/>
        </a:solidFill>
        <a:latin typeface="+mn-lt"/>
        <a:ea typeface="+mn-ea"/>
        <a:cs typeface="+mn-cs"/>
      </a:defRPr>
    </a:lvl1pPr>
    <a:lvl2pPr marL="1566483" algn="l" defTabSz="1566483" rtl="0" eaLnBrk="1" latinLnBrk="0" hangingPunct="1">
      <a:defRPr sz="6226" kern="1200">
        <a:solidFill>
          <a:schemeClr val="tx1"/>
        </a:solidFill>
        <a:latin typeface="+mn-lt"/>
        <a:ea typeface="+mn-ea"/>
        <a:cs typeface="+mn-cs"/>
      </a:defRPr>
    </a:lvl2pPr>
    <a:lvl3pPr marL="3132972" algn="l" defTabSz="1566483" rtl="0" eaLnBrk="1" latinLnBrk="0" hangingPunct="1">
      <a:defRPr sz="6226" kern="1200">
        <a:solidFill>
          <a:schemeClr val="tx1"/>
        </a:solidFill>
        <a:latin typeface="+mn-lt"/>
        <a:ea typeface="+mn-ea"/>
        <a:cs typeface="+mn-cs"/>
      </a:defRPr>
    </a:lvl3pPr>
    <a:lvl4pPr marL="4699455" algn="l" defTabSz="1566483" rtl="0" eaLnBrk="1" latinLnBrk="0" hangingPunct="1">
      <a:defRPr sz="6226" kern="1200">
        <a:solidFill>
          <a:schemeClr val="tx1"/>
        </a:solidFill>
        <a:latin typeface="+mn-lt"/>
        <a:ea typeface="+mn-ea"/>
        <a:cs typeface="+mn-cs"/>
      </a:defRPr>
    </a:lvl4pPr>
    <a:lvl5pPr marL="6265944" algn="l" defTabSz="1566483" rtl="0" eaLnBrk="1" latinLnBrk="0" hangingPunct="1">
      <a:defRPr sz="6226" kern="1200">
        <a:solidFill>
          <a:schemeClr val="tx1"/>
        </a:solidFill>
        <a:latin typeface="+mn-lt"/>
        <a:ea typeface="+mn-ea"/>
        <a:cs typeface="+mn-cs"/>
      </a:defRPr>
    </a:lvl5pPr>
    <a:lvl6pPr marL="7832427" algn="l" defTabSz="1566483" rtl="0" eaLnBrk="1" latinLnBrk="0" hangingPunct="1">
      <a:defRPr sz="6226" kern="1200">
        <a:solidFill>
          <a:schemeClr val="tx1"/>
        </a:solidFill>
        <a:latin typeface="+mn-lt"/>
        <a:ea typeface="+mn-ea"/>
        <a:cs typeface="+mn-cs"/>
      </a:defRPr>
    </a:lvl6pPr>
    <a:lvl7pPr marL="9398917" algn="l" defTabSz="1566483" rtl="0" eaLnBrk="1" latinLnBrk="0" hangingPunct="1">
      <a:defRPr sz="6226" kern="1200">
        <a:solidFill>
          <a:schemeClr val="tx1"/>
        </a:solidFill>
        <a:latin typeface="+mn-lt"/>
        <a:ea typeface="+mn-ea"/>
        <a:cs typeface="+mn-cs"/>
      </a:defRPr>
    </a:lvl7pPr>
    <a:lvl8pPr marL="10965399" algn="l" defTabSz="1566483" rtl="0" eaLnBrk="1" latinLnBrk="0" hangingPunct="1">
      <a:defRPr sz="6226" kern="1200">
        <a:solidFill>
          <a:schemeClr val="tx1"/>
        </a:solidFill>
        <a:latin typeface="+mn-lt"/>
        <a:ea typeface="+mn-ea"/>
        <a:cs typeface="+mn-cs"/>
      </a:defRPr>
    </a:lvl8pPr>
    <a:lvl9pPr marL="12531889" algn="l" defTabSz="1566483" rtl="0" eaLnBrk="1" latinLnBrk="0" hangingPunct="1">
      <a:defRPr sz="622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906E52"/>
    <a:srgbClr val="003D92"/>
    <a:srgbClr val="354167"/>
    <a:srgbClr val="685A76"/>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3" autoAdjust="0"/>
    <p:restoredTop sz="94660"/>
  </p:normalViewPr>
  <p:slideViewPr>
    <p:cSldViewPr snapToGrid="0" snapToObjects="1">
      <p:cViewPr>
        <p:scale>
          <a:sx n="40" d="100"/>
          <a:sy n="40" d="100"/>
        </p:scale>
        <p:origin x="1890" y="30"/>
      </p:cViewPr>
      <p:guideLst>
        <p:guide orient="horz" pos="10368"/>
        <p:guide pos="69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10226051"/>
            <a:ext cx="18653760" cy="7056119"/>
          </a:xfrm>
        </p:spPr>
        <p:txBody>
          <a:bodyPr/>
          <a:lstStyle/>
          <a:p>
            <a:r>
              <a:rPr lang="en-US"/>
              <a:t>Click to edit Master title style</a:t>
            </a:r>
          </a:p>
        </p:txBody>
      </p:sp>
      <p:sp>
        <p:nvSpPr>
          <p:cNvPr id="3" name="Subtitle 2"/>
          <p:cNvSpPr>
            <a:spLocks noGrp="1"/>
          </p:cNvSpPr>
          <p:nvPr>
            <p:ph type="subTitle" idx="1"/>
          </p:nvPr>
        </p:nvSpPr>
        <p:spPr>
          <a:xfrm>
            <a:off x="3291840" y="18653760"/>
            <a:ext cx="15361920" cy="8412480"/>
          </a:xfrm>
        </p:spPr>
        <p:txBody>
          <a:bodyPr/>
          <a:lstStyle>
            <a:lvl1pPr marL="0" indent="0" algn="ctr">
              <a:buNone/>
              <a:defRPr>
                <a:solidFill>
                  <a:schemeClr val="tx1">
                    <a:tint val="75000"/>
                  </a:schemeClr>
                </a:solidFill>
              </a:defRPr>
            </a:lvl1pPr>
            <a:lvl2pPr marL="1444015" indent="0" algn="ctr">
              <a:buNone/>
              <a:defRPr>
                <a:solidFill>
                  <a:schemeClr val="tx1">
                    <a:tint val="75000"/>
                  </a:schemeClr>
                </a:solidFill>
              </a:defRPr>
            </a:lvl2pPr>
            <a:lvl3pPr marL="2888035" indent="0" algn="ctr">
              <a:buNone/>
              <a:defRPr>
                <a:solidFill>
                  <a:schemeClr val="tx1">
                    <a:tint val="75000"/>
                  </a:schemeClr>
                </a:solidFill>
              </a:defRPr>
            </a:lvl3pPr>
            <a:lvl4pPr marL="4332051" indent="0" algn="ctr">
              <a:buNone/>
              <a:defRPr>
                <a:solidFill>
                  <a:schemeClr val="tx1">
                    <a:tint val="75000"/>
                  </a:schemeClr>
                </a:solidFill>
              </a:defRPr>
            </a:lvl4pPr>
            <a:lvl5pPr marL="5776071" indent="0" algn="ctr">
              <a:buNone/>
              <a:defRPr>
                <a:solidFill>
                  <a:schemeClr val="tx1">
                    <a:tint val="75000"/>
                  </a:schemeClr>
                </a:solidFill>
              </a:defRPr>
            </a:lvl5pPr>
            <a:lvl6pPr marL="7220086" indent="0" algn="ctr">
              <a:buNone/>
              <a:defRPr>
                <a:solidFill>
                  <a:schemeClr val="tx1">
                    <a:tint val="75000"/>
                  </a:schemeClr>
                </a:solidFill>
              </a:defRPr>
            </a:lvl6pPr>
            <a:lvl7pPr marL="8664107" indent="0" algn="ctr">
              <a:buNone/>
              <a:defRPr>
                <a:solidFill>
                  <a:schemeClr val="tx1">
                    <a:tint val="75000"/>
                  </a:schemeClr>
                </a:solidFill>
              </a:defRPr>
            </a:lvl7pPr>
            <a:lvl8pPr marL="10108122" indent="0" algn="ctr">
              <a:buNone/>
              <a:defRPr>
                <a:solidFill>
                  <a:schemeClr val="tx1">
                    <a:tint val="75000"/>
                  </a:schemeClr>
                </a:solidFill>
              </a:defRPr>
            </a:lvl8pPr>
            <a:lvl9pPr marL="115521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97280" y="30510489"/>
            <a:ext cx="5120640" cy="1752599"/>
          </a:xfrm>
          <a:prstGeom prst="rect">
            <a:avLst/>
          </a:prstGeom>
        </p:spPr>
        <p:txBody>
          <a:bodyPr lIns="91385" tIns="45694" rIns="91385" bIns="45694"/>
          <a:lstStyle/>
          <a:p>
            <a:fld id="{63873D1C-FED8-D14E-A1B2-AE423CA3D382}" type="datetimeFigureOut">
              <a:rPr lang="en-US" smtClean="0"/>
              <a:t>3/24/2023</a:t>
            </a:fld>
            <a:endParaRPr lang="en-US"/>
          </a:p>
        </p:txBody>
      </p:sp>
      <p:sp>
        <p:nvSpPr>
          <p:cNvPr id="5" name="Footer Placeholder 4"/>
          <p:cNvSpPr>
            <a:spLocks noGrp="1"/>
          </p:cNvSpPr>
          <p:nvPr>
            <p:ph type="ftr" sz="quarter" idx="11"/>
          </p:nvPr>
        </p:nvSpPr>
        <p:spPr>
          <a:xfrm>
            <a:off x="1097280" y="31711964"/>
            <a:ext cx="14630400" cy="1206432"/>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2575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7280" y="30510489"/>
            <a:ext cx="5120640" cy="1752599"/>
          </a:xfrm>
          <a:prstGeom prst="rect">
            <a:avLst/>
          </a:prstGeom>
        </p:spPr>
        <p:txBody>
          <a:bodyPr lIns="91385" tIns="45694" rIns="91385" bIns="45694"/>
          <a:lstStyle/>
          <a:p>
            <a:fld id="{63873D1C-FED8-D14E-A1B2-AE423CA3D382}" type="datetimeFigureOut">
              <a:rPr lang="en-US" smtClean="0"/>
              <a:t>3/24/2023</a:t>
            </a:fld>
            <a:endParaRPr lang="en-US"/>
          </a:p>
        </p:txBody>
      </p:sp>
      <p:sp>
        <p:nvSpPr>
          <p:cNvPr id="5" name="Footer Placeholder 4"/>
          <p:cNvSpPr>
            <a:spLocks noGrp="1"/>
          </p:cNvSpPr>
          <p:nvPr>
            <p:ph type="ftr" sz="quarter" idx="11"/>
          </p:nvPr>
        </p:nvSpPr>
        <p:spPr>
          <a:xfrm>
            <a:off x="1097280" y="31711964"/>
            <a:ext cx="14630400" cy="1206432"/>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146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95054" y="5273049"/>
            <a:ext cx="11357610" cy="1123492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22221" y="5273049"/>
            <a:ext cx="33707072" cy="1123492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7280" y="30510489"/>
            <a:ext cx="5120640" cy="1752599"/>
          </a:xfrm>
          <a:prstGeom prst="rect">
            <a:avLst/>
          </a:prstGeom>
        </p:spPr>
        <p:txBody>
          <a:bodyPr lIns="91385" tIns="45694" rIns="91385" bIns="45694"/>
          <a:lstStyle/>
          <a:p>
            <a:fld id="{63873D1C-FED8-D14E-A1B2-AE423CA3D382}" type="datetimeFigureOut">
              <a:rPr lang="en-US" smtClean="0"/>
              <a:t>3/24/2023</a:t>
            </a:fld>
            <a:endParaRPr lang="en-US"/>
          </a:p>
        </p:txBody>
      </p:sp>
      <p:sp>
        <p:nvSpPr>
          <p:cNvPr id="5" name="Footer Placeholder 4"/>
          <p:cNvSpPr>
            <a:spLocks noGrp="1"/>
          </p:cNvSpPr>
          <p:nvPr>
            <p:ph type="ftr" sz="quarter" idx="11"/>
          </p:nvPr>
        </p:nvSpPr>
        <p:spPr>
          <a:xfrm>
            <a:off x="1097280" y="31711964"/>
            <a:ext cx="14630400" cy="1206432"/>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22102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7280" y="30510489"/>
            <a:ext cx="5120640" cy="1752599"/>
          </a:xfrm>
          <a:prstGeom prst="rect">
            <a:avLst/>
          </a:prstGeom>
        </p:spPr>
        <p:txBody>
          <a:bodyPr lIns="91385" tIns="45694" rIns="91385" bIns="45694"/>
          <a:lstStyle/>
          <a:p>
            <a:fld id="{63873D1C-FED8-D14E-A1B2-AE423CA3D382}" type="datetimeFigureOut">
              <a:rPr lang="en-US" smtClean="0"/>
              <a:t>3/24/2023</a:t>
            </a:fld>
            <a:endParaRPr lang="en-US"/>
          </a:p>
        </p:txBody>
      </p:sp>
      <p:sp>
        <p:nvSpPr>
          <p:cNvPr id="5" name="Footer Placeholder 4"/>
          <p:cNvSpPr>
            <a:spLocks noGrp="1"/>
          </p:cNvSpPr>
          <p:nvPr>
            <p:ph type="ftr" sz="quarter" idx="11"/>
          </p:nvPr>
        </p:nvSpPr>
        <p:spPr>
          <a:xfrm>
            <a:off x="1097280" y="31711964"/>
            <a:ext cx="14630400" cy="1206432"/>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0032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2" y="21153121"/>
            <a:ext cx="18653760" cy="6537960"/>
          </a:xfrm>
        </p:spPr>
        <p:txBody>
          <a:bodyPr anchor="t"/>
          <a:lstStyle>
            <a:lvl1pPr algn="l">
              <a:defRPr sz="12626" b="1" cap="all"/>
            </a:lvl1pPr>
          </a:lstStyle>
          <a:p>
            <a:r>
              <a:rPr lang="en-US"/>
              <a:t>Click to edit Master title style</a:t>
            </a:r>
          </a:p>
        </p:txBody>
      </p:sp>
      <p:sp>
        <p:nvSpPr>
          <p:cNvPr id="3" name="Text Placeholder 2"/>
          <p:cNvSpPr>
            <a:spLocks noGrp="1"/>
          </p:cNvSpPr>
          <p:nvPr>
            <p:ph type="body" idx="1"/>
          </p:nvPr>
        </p:nvSpPr>
        <p:spPr>
          <a:xfrm>
            <a:off x="1733552" y="13952232"/>
            <a:ext cx="18653760" cy="7200896"/>
          </a:xfrm>
        </p:spPr>
        <p:txBody>
          <a:bodyPr anchor="b"/>
          <a:lstStyle>
            <a:lvl1pPr marL="0" indent="0">
              <a:buNone/>
              <a:defRPr sz="6365">
                <a:solidFill>
                  <a:schemeClr val="tx1">
                    <a:tint val="75000"/>
                  </a:schemeClr>
                </a:solidFill>
              </a:defRPr>
            </a:lvl1pPr>
            <a:lvl2pPr marL="1444015" indent="0">
              <a:buNone/>
              <a:defRPr sz="5739">
                <a:solidFill>
                  <a:schemeClr val="tx1">
                    <a:tint val="75000"/>
                  </a:schemeClr>
                </a:solidFill>
              </a:defRPr>
            </a:lvl2pPr>
            <a:lvl3pPr marL="2888035" indent="0">
              <a:buNone/>
              <a:defRPr sz="5009">
                <a:solidFill>
                  <a:schemeClr val="tx1">
                    <a:tint val="75000"/>
                  </a:schemeClr>
                </a:solidFill>
              </a:defRPr>
            </a:lvl3pPr>
            <a:lvl4pPr marL="4332051" indent="0">
              <a:buNone/>
              <a:defRPr sz="4383">
                <a:solidFill>
                  <a:schemeClr val="tx1">
                    <a:tint val="75000"/>
                  </a:schemeClr>
                </a:solidFill>
              </a:defRPr>
            </a:lvl4pPr>
            <a:lvl5pPr marL="5776071" indent="0">
              <a:buNone/>
              <a:defRPr sz="4383">
                <a:solidFill>
                  <a:schemeClr val="tx1">
                    <a:tint val="75000"/>
                  </a:schemeClr>
                </a:solidFill>
              </a:defRPr>
            </a:lvl5pPr>
            <a:lvl6pPr marL="7220086" indent="0">
              <a:buNone/>
              <a:defRPr sz="4383">
                <a:solidFill>
                  <a:schemeClr val="tx1">
                    <a:tint val="75000"/>
                  </a:schemeClr>
                </a:solidFill>
              </a:defRPr>
            </a:lvl6pPr>
            <a:lvl7pPr marL="8664107" indent="0">
              <a:buNone/>
              <a:defRPr sz="4383">
                <a:solidFill>
                  <a:schemeClr val="tx1">
                    <a:tint val="75000"/>
                  </a:schemeClr>
                </a:solidFill>
              </a:defRPr>
            </a:lvl7pPr>
            <a:lvl8pPr marL="10108122" indent="0">
              <a:buNone/>
              <a:defRPr sz="4383">
                <a:solidFill>
                  <a:schemeClr val="tx1">
                    <a:tint val="75000"/>
                  </a:schemeClr>
                </a:solidFill>
              </a:defRPr>
            </a:lvl8pPr>
            <a:lvl9pPr marL="11552143" indent="0">
              <a:buNone/>
              <a:defRPr sz="43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30510489"/>
            <a:ext cx="5120640" cy="1752599"/>
          </a:xfrm>
          <a:prstGeom prst="rect">
            <a:avLst/>
          </a:prstGeom>
        </p:spPr>
        <p:txBody>
          <a:bodyPr lIns="91385" tIns="45694" rIns="91385" bIns="45694"/>
          <a:lstStyle/>
          <a:p>
            <a:fld id="{63873D1C-FED8-D14E-A1B2-AE423CA3D382}" type="datetimeFigureOut">
              <a:rPr lang="en-US" smtClean="0"/>
              <a:t>3/24/2023</a:t>
            </a:fld>
            <a:endParaRPr lang="en-US"/>
          </a:p>
        </p:txBody>
      </p:sp>
      <p:sp>
        <p:nvSpPr>
          <p:cNvPr id="5" name="Footer Placeholder 4"/>
          <p:cNvSpPr>
            <a:spLocks noGrp="1"/>
          </p:cNvSpPr>
          <p:nvPr>
            <p:ph type="ftr" sz="quarter" idx="11"/>
          </p:nvPr>
        </p:nvSpPr>
        <p:spPr>
          <a:xfrm>
            <a:off x="1097280" y="31711964"/>
            <a:ext cx="14630400" cy="1206432"/>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91601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2221" y="30723847"/>
            <a:ext cx="22532339" cy="86898481"/>
          </a:xfrm>
        </p:spPr>
        <p:txBody>
          <a:bodyPr/>
          <a:lstStyle>
            <a:lvl1pPr>
              <a:defRPr sz="8870"/>
            </a:lvl1pPr>
            <a:lvl2pPr>
              <a:defRPr sz="7618"/>
            </a:lvl2pPr>
            <a:lvl3pPr>
              <a:defRPr sz="6365"/>
            </a:lvl3pPr>
            <a:lvl4pPr>
              <a:defRPr sz="5739"/>
            </a:lvl4pPr>
            <a:lvl5pPr>
              <a:defRPr sz="5739"/>
            </a:lvl5pPr>
            <a:lvl6pPr>
              <a:defRPr sz="5739"/>
            </a:lvl6pPr>
            <a:lvl7pPr>
              <a:defRPr sz="5739"/>
            </a:lvl7pPr>
            <a:lvl8pPr>
              <a:defRPr sz="5739"/>
            </a:lvl8pPr>
            <a:lvl9pPr>
              <a:defRPr sz="57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420323" y="30723847"/>
            <a:ext cx="22532339" cy="86898481"/>
          </a:xfrm>
        </p:spPr>
        <p:txBody>
          <a:bodyPr/>
          <a:lstStyle>
            <a:lvl1pPr>
              <a:defRPr sz="8870"/>
            </a:lvl1pPr>
            <a:lvl2pPr>
              <a:defRPr sz="7618"/>
            </a:lvl2pPr>
            <a:lvl3pPr>
              <a:defRPr sz="6365"/>
            </a:lvl3pPr>
            <a:lvl4pPr>
              <a:defRPr sz="5739"/>
            </a:lvl4pPr>
            <a:lvl5pPr>
              <a:defRPr sz="5739"/>
            </a:lvl5pPr>
            <a:lvl6pPr>
              <a:defRPr sz="5739"/>
            </a:lvl6pPr>
            <a:lvl7pPr>
              <a:defRPr sz="5739"/>
            </a:lvl7pPr>
            <a:lvl8pPr>
              <a:defRPr sz="5739"/>
            </a:lvl8pPr>
            <a:lvl9pPr>
              <a:defRPr sz="57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97280" y="30510489"/>
            <a:ext cx="5120640" cy="1752599"/>
          </a:xfrm>
          <a:prstGeom prst="rect">
            <a:avLst/>
          </a:prstGeom>
        </p:spPr>
        <p:txBody>
          <a:bodyPr lIns="91385" tIns="45694" rIns="91385" bIns="45694"/>
          <a:lstStyle/>
          <a:p>
            <a:fld id="{63873D1C-FED8-D14E-A1B2-AE423CA3D382}" type="datetimeFigureOut">
              <a:rPr lang="en-US" smtClean="0"/>
              <a:t>3/24/2023</a:t>
            </a:fld>
            <a:endParaRPr lang="en-US"/>
          </a:p>
        </p:txBody>
      </p:sp>
      <p:sp>
        <p:nvSpPr>
          <p:cNvPr id="6" name="Footer Placeholder 5"/>
          <p:cNvSpPr>
            <a:spLocks noGrp="1"/>
          </p:cNvSpPr>
          <p:nvPr>
            <p:ph type="ftr" sz="quarter" idx="11"/>
          </p:nvPr>
        </p:nvSpPr>
        <p:spPr>
          <a:xfrm>
            <a:off x="1097280" y="31711964"/>
            <a:ext cx="14630400" cy="1206432"/>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61716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318262"/>
            <a:ext cx="1975104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5" y="7368541"/>
            <a:ext cx="9696451" cy="3070858"/>
          </a:xfrm>
        </p:spPr>
        <p:txBody>
          <a:bodyPr anchor="b"/>
          <a:lstStyle>
            <a:lvl1pPr marL="0" indent="0">
              <a:buNone/>
              <a:defRPr sz="7618" b="1"/>
            </a:lvl1pPr>
            <a:lvl2pPr marL="1444015" indent="0">
              <a:buNone/>
              <a:defRPr sz="6365" b="1"/>
            </a:lvl2pPr>
            <a:lvl3pPr marL="2888035" indent="0">
              <a:buNone/>
              <a:defRPr sz="5739" b="1"/>
            </a:lvl3pPr>
            <a:lvl4pPr marL="4332051" indent="0">
              <a:buNone/>
              <a:defRPr sz="5009" b="1"/>
            </a:lvl4pPr>
            <a:lvl5pPr marL="5776071" indent="0">
              <a:buNone/>
              <a:defRPr sz="5009" b="1"/>
            </a:lvl5pPr>
            <a:lvl6pPr marL="7220086" indent="0">
              <a:buNone/>
              <a:defRPr sz="5009" b="1"/>
            </a:lvl6pPr>
            <a:lvl7pPr marL="8664107" indent="0">
              <a:buNone/>
              <a:defRPr sz="5009" b="1"/>
            </a:lvl7pPr>
            <a:lvl8pPr marL="10108122" indent="0">
              <a:buNone/>
              <a:defRPr sz="5009" b="1"/>
            </a:lvl8pPr>
            <a:lvl9pPr marL="11552143" indent="0">
              <a:buNone/>
              <a:defRPr sz="5009" b="1"/>
            </a:lvl9pPr>
          </a:lstStyle>
          <a:p>
            <a:pPr lvl="0"/>
            <a:r>
              <a:rPr lang="en-US"/>
              <a:t>Click to edit Master text styles</a:t>
            </a:r>
          </a:p>
        </p:txBody>
      </p:sp>
      <p:sp>
        <p:nvSpPr>
          <p:cNvPr id="4" name="Content Placeholder 3"/>
          <p:cNvSpPr>
            <a:spLocks noGrp="1"/>
          </p:cNvSpPr>
          <p:nvPr>
            <p:ph sz="half" idx="2"/>
          </p:nvPr>
        </p:nvSpPr>
        <p:spPr>
          <a:xfrm>
            <a:off x="1097285" y="10439399"/>
            <a:ext cx="9696451" cy="18966182"/>
          </a:xfrm>
        </p:spPr>
        <p:txBody>
          <a:bodyPr/>
          <a:lstStyle>
            <a:lvl1pPr>
              <a:defRPr sz="7618"/>
            </a:lvl1pPr>
            <a:lvl2pPr>
              <a:defRPr sz="6365"/>
            </a:lvl2pPr>
            <a:lvl3pPr>
              <a:defRPr sz="5739"/>
            </a:lvl3pPr>
            <a:lvl4pPr>
              <a:defRPr sz="5009"/>
            </a:lvl4pPr>
            <a:lvl5pPr>
              <a:defRPr sz="5009"/>
            </a:lvl5pPr>
            <a:lvl6pPr>
              <a:defRPr sz="5009"/>
            </a:lvl6pPr>
            <a:lvl7pPr>
              <a:defRPr sz="5009"/>
            </a:lvl7pPr>
            <a:lvl8pPr>
              <a:defRPr sz="5009"/>
            </a:lvl8pPr>
            <a:lvl9pPr>
              <a:defRPr sz="50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8066" y="7368541"/>
            <a:ext cx="9700259" cy="3070858"/>
          </a:xfrm>
        </p:spPr>
        <p:txBody>
          <a:bodyPr anchor="b"/>
          <a:lstStyle>
            <a:lvl1pPr marL="0" indent="0">
              <a:buNone/>
              <a:defRPr sz="7618" b="1"/>
            </a:lvl1pPr>
            <a:lvl2pPr marL="1444015" indent="0">
              <a:buNone/>
              <a:defRPr sz="6365" b="1"/>
            </a:lvl2pPr>
            <a:lvl3pPr marL="2888035" indent="0">
              <a:buNone/>
              <a:defRPr sz="5739" b="1"/>
            </a:lvl3pPr>
            <a:lvl4pPr marL="4332051" indent="0">
              <a:buNone/>
              <a:defRPr sz="5009" b="1"/>
            </a:lvl4pPr>
            <a:lvl5pPr marL="5776071" indent="0">
              <a:buNone/>
              <a:defRPr sz="5009" b="1"/>
            </a:lvl5pPr>
            <a:lvl6pPr marL="7220086" indent="0">
              <a:buNone/>
              <a:defRPr sz="5009" b="1"/>
            </a:lvl6pPr>
            <a:lvl7pPr marL="8664107" indent="0">
              <a:buNone/>
              <a:defRPr sz="5009" b="1"/>
            </a:lvl7pPr>
            <a:lvl8pPr marL="10108122" indent="0">
              <a:buNone/>
              <a:defRPr sz="5009" b="1"/>
            </a:lvl8pPr>
            <a:lvl9pPr marL="11552143" indent="0">
              <a:buNone/>
              <a:defRPr sz="5009" b="1"/>
            </a:lvl9pPr>
          </a:lstStyle>
          <a:p>
            <a:pPr lvl="0"/>
            <a:r>
              <a:rPr lang="en-US"/>
              <a:t>Click to edit Master text styles</a:t>
            </a:r>
          </a:p>
        </p:txBody>
      </p:sp>
      <p:sp>
        <p:nvSpPr>
          <p:cNvPr id="6" name="Content Placeholder 5"/>
          <p:cNvSpPr>
            <a:spLocks noGrp="1"/>
          </p:cNvSpPr>
          <p:nvPr>
            <p:ph sz="quarter" idx="4"/>
          </p:nvPr>
        </p:nvSpPr>
        <p:spPr>
          <a:xfrm>
            <a:off x="11148066" y="10439399"/>
            <a:ext cx="9700259" cy="18966182"/>
          </a:xfrm>
        </p:spPr>
        <p:txBody>
          <a:bodyPr/>
          <a:lstStyle>
            <a:lvl1pPr>
              <a:defRPr sz="7618"/>
            </a:lvl1pPr>
            <a:lvl2pPr>
              <a:defRPr sz="6365"/>
            </a:lvl2pPr>
            <a:lvl3pPr>
              <a:defRPr sz="5739"/>
            </a:lvl3pPr>
            <a:lvl4pPr>
              <a:defRPr sz="5009"/>
            </a:lvl4pPr>
            <a:lvl5pPr>
              <a:defRPr sz="5009"/>
            </a:lvl5pPr>
            <a:lvl6pPr>
              <a:defRPr sz="5009"/>
            </a:lvl6pPr>
            <a:lvl7pPr>
              <a:defRPr sz="5009"/>
            </a:lvl7pPr>
            <a:lvl8pPr>
              <a:defRPr sz="5009"/>
            </a:lvl8pPr>
            <a:lvl9pPr>
              <a:defRPr sz="50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97280" y="30510489"/>
            <a:ext cx="5120640" cy="1752599"/>
          </a:xfrm>
          <a:prstGeom prst="rect">
            <a:avLst/>
          </a:prstGeom>
        </p:spPr>
        <p:txBody>
          <a:bodyPr lIns="91385" tIns="45694" rIns="91385" bIns="45694"/>
          <a:lstStyle/>
          <a:p>
            <a:fld id="{63873D1C-FED8-D14E-A1B2-AE423CA3D382}" type="datetimeFigureOut">
              <a:rPr lang="en-US" smtClean="0"/>
              <a:t>3/24/2023</a:t>
            </a:fld>
            <a:endParaRPr lang="en-US"/>
          </a:p>
        </p:txBody>
      </p:sp>
      <p:sp>
        <p:nvSpPr>
          <p:cNvPr id="8" name="Footer Placeholder 7"/>
          <p:cNvSpPr>
            <a:spLocks noGrp="1"/>
          </p:cNvSpPr>
          <p:nvPr>
            <p:ph type="ftr" sz="quarter" idx="11"/>
          </p:nvPr>
        </p:nvSpPr>
        <p:spPr>
          <a:xfrm>
            <a:off x="1097280" y="31711964"/>
            <a:ext cx="14630400" cy="1206432"/>
          </a:xfrm>
          <a:prstGeom prst="rect">
            <a:avLst/>
          </a:prstGeom>
        </p:spPr>
        <p:txBody>
          <a:bodyPr lIns="91385" tIns="45694" rIns="91385" bIns="45694"/>
          <a:lstStyle/>
          <a:p>
            <a:endParaRPr lang="en-US"/>
          </a:p>
        </p:txBody>
      </p:sp>
      <p:sp>
        <p:nvSpPr>
          <p:cNvPr id="9" name="Slide Number Placeholder 8"/>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837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97280" y="30510489"/>
            <a:ext cx="5120640" cy="1752599"/>
          </a:xfrm>
          <a:prstGeom prst="rect">
            <a:avLst/>
          </a:prstGeom>
        </p:spPr>
        <p:txBody>
          <a:bodyPr lIns="91385" tIns="45694" rIns="91385" bIns="45694"/>
          <a:lstStyle/>
          <a:p>
            <a:fld id="{63873D1C-FED8-D14E-A1B2-AE423CA3D382}" type="datetimeFigureOut">
              <a:rPr lang="en-US" smtClean="0"/>
              <a:t>3/24/2023</a:t>
            </a:fld>
            <a:endParaRPr lang="en-US"/>
          </a:p>
        </p:txBody>
      </p:sp>
      <p:sp>
        <p:nvSpPr>
          <p:cNvPr id="4" name="Footer Placeholder 3"/>
          <p:cNvSpPr>
            <a:spLocks noGrp="1"/>
          </p:cNvSpPr>
          <p:nvPr>
            <p:ph type="ftr" sz="quarter" idx="11"/>
          </p:nvPr>
        </p:nvSpPr>
        <p:spPr>
          <a:xfrm>
            <a:off x="1097280" y="31711964"/>
            <a:ext cx="14630400" cy="1206432"/>
          </a:xfrm>
          <a:prstGeom prst="rect">
            <a:avLst/>
          </a:prstGeom>
        </p:spPr>
        <p:txBody>
          <a:bodyPr lIns="91385" tIns="45694" rIns="91385" bIns="45694"/>
          <a:lstStyle/>
          <a:p>
            <a:endParaRPr lang="en-US"/>
          </a:p>
        </p:txBody>
      </p:sp>
      <p:sp>
        <p:nvSpPr>
          <p:cNvPr id="5" name="Slide Number Placeholder 4"/>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62820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97280" y="30510489"/>
            <a:ext cx="5120640" cy="1752599"/>
          </a:xfrm>
          <a:prstGeom prst="rect">
            <a:avLst/>
          </a:prstGeom>
        </p:spPr>
        <p:txBody>
          <a:bodyPr lIns="91385" tIns="45694" rIns="91385" bIns="45694"/>
          <a:lstStyle/>
          <a:p>
            <a:fld id="{63873D1C-FED8-D14E-A1B2-AE423CA3D382}" type="datetimeFigureOut">
              <a:rPr lang="en-US" smtClean="0"/>
              <a:t>3/24/2023</a:t>
            </a:fld>
            <a:endParaRPr lang="en-US"/>
          </a:p>
        </p:txBody>
      </p:sp>
      <p:sp>
        <p:nvSpPr>
          <p:cNvPr id="3" name="Footer Placeholder 2"/>
          <p:cNvSpPr>
            <a:spLocks noGrp="1"/>
          </p:cNvSpPr>
          <p:nvPr>
            <p:ph type="ftr" sz="quarter" idx="11"/>
          </p:nvPr>
        </p:nvSpPr>
        <p:spPr>
          <a:xfrm>
            <a:off x="1097280" y="31711964"/>
            <a:ext cx="14630400" cy="1206432"/>
          </a:xfrm>
          <a:prstGeom prst="rect">
            <a:avLst/>
          </a:prstGeom>
        </p:spPr>
        <p:txBody>
          <a:bodyPr lIns="91385" tIns="45694" rIns="91385" bIns="45694"/>
          <a:lstStyle/>
          <a:p>
            <a:endParaRPr lang="en-US"/>
          </a:p>
        </p:txBody>
      </p:sp>
      <p:sp>
        <p:nvSpPr>
          <p:cNvPr id="4" name="Slide Number Placeholder 3"/>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02380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5" y="1310641"/>
            <a:ext cx="7219952" cy="5577840"/>
          </a:xfrm>
        </p:spPr>
        <p:txBody>
          <a:bodyPr anchor="b"/>
          <a:lstStyle>
            <a:lvl1pPr algn="l">
              <a:defRPr sz="6365" b="1"/>
            </a:lvl1pPr>
          </a:lstStyle>
          <a:p>
            <a:r>
              <a:rPr lang="en-US"/>
              <a:t>Click to edit Master title style</a:t>
            </a:r>
          </a:p>
        </p:txBody>
      </p:sp>
      <p:sp>
        <p:nvSpPr>
          <p:cNvPr id="3" name="Content Placeholder 2"/>
          <p:cNvSpPr>
            <a:spLocks noGrp="1"/>
          </p:cNvSpPr>
          <p:nvPr>
            <p:ph idx="1"/>
          </p:nvPr>
        </p:nvSpPr>
        <p:spPr>
          <a:xfrm>
            <a:off x="8580124" y="1310648"/>
            <a:ext cx="12268202" cy="28094944"/>
          </a:xfrm>
        </p:spPr>
        <p:txBody>
          <a:bodyPr/>
          <a:lstStyle>
            <a:lvl1pPr>
              <a:defRPr sz="10122"/>
            </a:lvl1pPr>
            <a:lvl2pPr>
              <a:defRPr sz="8870"/>
            </a:lvl2pPr>
            <a:lvl3pPr>
              <a:defRPr sz="7618"/>
            </a:lvl3pPr>
            <a:lvl4pPr>
              <a:defRPr sz="6365"/>
            </a:lvl4pPr>
            <a:lvl5pPr>
              <a:defRPr sz="6365"/>
            </a:lvl5pPr>
            <a:lvl6pPr>
              <a:defRPr sz="6365"/>
            </a:lvl6pPr>
            <a:lvl7pPr>
              <a:defRPr sz="6365"/>
            </a:lvl7pPr>
            <a:lvl8pPr>
              <a:defRPr sz="6365"/>
            </a:lvl8pPr>
            <a:lvl9pPr>
              <a:defRPr sz="63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7285" y="6888488"/>
            <a:ext cx="7219952" cy="22517104"/>
          </a:xfrm>
        </p:spPr>
        <p:txBody>
          <a:bodyPr/>
          <a:lstStyle>
            <a:lvl1pPr marL="0" indent="0">
              <a:buNone/>
              <a:defRPr sz="4383"/>
            </a:lvl1pPr>
            <a:lvl2pPr marL="1444015" indent="0">
              <a:buNone/>
              <a:defRPr sz="3757"/>
            </a:lvl2pPr>
            <a:lvl3pPr marL="2888035" indent="0">
              <a:buNone/>
              <a:defRPr sz="3131"/>
            </a:lvl3pPr>
            <a:lvl4pPr marL="4332051" indent="0">
              <a:buNone/>
              <a:defRPr sz="2817"/>
            </a:lvl4pPr>
            <a:lvl5pPr marL="5776071" indent="0">
              <a:buNone/>
              <a:defRPr sz="2817"/>
            </a:lvl5pPr>
            <a:lvl6pPr marL="7220086" indent="0">
              <a:buNone/>
              <a:defRPr sz="2817"/>
            </a:lvl6pPr>
            <a:lvl7pPr marL="8664107" indent="0">
              <a:buNone/>
              <a:defRPr sz="2817"/>
            </a:lvl7pPr>
            <a:lvl8pPr marL="10108122" indent="0">
              <a:buNone/>
              <a:defRPr sz="2817"/>
            </a:lvl8pPr>
            <a:lvl9pPr marL="11552143" indent="0">
              <a:buNone/>
              <a:defRPr sz="2817"/>
            </a:lvl9pPr>
          </a:lstStyle>
          <a:p>
            <a:pPr lvl="0"/>
            <a:r>
              <a:rPr lang="en-US"/>
              <a:t>Click to edit Master text styles</a:t>
            </a:r>
          </a:p>
        </p:txBody>
      </p:sp>
      <p:sp>
        <p:nvSpPr>
          <p:cNvPr id="5" name="Date Placeholder 4"/>
          <p:cNvSpPr>
            <a:spLocks noGrp="1"/>
          </p:cNvSpPr>
          <p:nvPr>
            <p:ph type="dt" sz="half" idx="10"/>
          </p:nvPr>
        </p:nvSpPr>
        <p:spPr>
          <a:xfrm>
            <a:off x="1097280" y="30510489"/>
            <a:ext cx="5120640" cy="1752599"/>
          </a:xfrm>
          <a:prstGeom prst="rect">
            <a:avLst/>
          </a:prstGeom>
        </p:spPr>
        <p:txBody>
          <a:bodyPr lIns="91385" tIns="45694" rIns="91385" bIns="45694"/>
          <a:lstStyle/>
          <a:p>
            <a:fld id="{63873D1C-FED8-D14E-A1B2-AE423CA3D382}" type="datetimeFigureOut">
              <a:rPr lang="en-US" smtClean="0"/>
              <a:t>3/24/2023</a:t>
            </a:fld>
            <a:endParaRPr lang="en-US"/>
          </a:p>
        </p:txBody>
      </p:sp>
      <p:sp>
        <p:nvSpPr>
          <p:cNvPr id="6" name="Footer Placeholder 5"/>
          <p:cNvSpPr>
            <a:spLocks noGrp="1"/>
          </p:cNvSpPr>
          <p:nvPr>
            <p:ph type="ftr" sz="quarter" idx="11"/>
          </p:nvPr>
        </p:nvSpPr>
        <p:spPr>
          <a:xfrm>
            <a:off x="1097280" y="31711964"/>
            <a:ext cx="14630400" cy="1206432"/>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70558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23042886"/>
            <a:ext cx="13167360" cy="2720344"/>
          </a:xfrm>
        </p:spPr>
        <p:txBody>
          <a:bodyPr anchor="b"/>
          <a:lstStyle>
            <a:lvl1pPr algn="l">
              <a:defRPr sz="6365" b="1"/>
            </a:lvl1pPr>
          </a:lstStyle>
          <a:p>
            <a:r>
              <a:rPr lang="en-US"/>
              <a:t>Click to edit Master title style</a:t>
            </a:r>
          </a:p>
        </p:txBody>
      </p:sp>
      <p:sp>
        <p:nvSpPr>
          <p:cNvPr id="3" name="Picture Placeholder 2"/>
          <p:cNvSpPr>
            <a:spLocks noGrp="1"/>
          </p:cNvSpPr>
          <p:nvPr>
            <p:ph type="pic" idx="1"/>
          </p:nvPr>
        </p:nvSpPr>
        <p:spPr>
          <a:xfrm>
            <a:off x="4301491" y="2941319"/>
            <a:ext cx="13167360" cy="19751040"/>
          </a:xfrm>
        </p:spPr>
        <p:txBody>
          <a:bodyPr/>
          <a:lstStyle>
            <a:lvl1pPr marL="0" indent="0">
              <a:buNone/>
              <a:defRPr sz="10122"/>
            </a:lvl1pPr>
            <a:lvl2pPr marL="1444015" indent="0">
              <a:buNone/>
              <a:defRPr sz="8870"/>
            </a:lvl2pPr>
            <a:lvl3pPr marL="2888035" indent="0">
              <a:buNone/>
              <a:defRPr sz="7618"/>
            </a:lvl3pPr>
            <a:lvl4pPr marL="4332051" indent="0">
              <a:buNone/>
              <a:defRPr sz="6365"/>
            </a:lvl4pPr>
            <a:lvl5pPr marL="5776071" indent="0">
              <a:buNone/>
              <a:defRPr sz="6365"/>
            </a:lvl5pPr>
            <a:lvl6pPr marL="7220086" indent="0">
              <a:buNone/>
              <a:defRPr sz="6365"/>
            </a:lvl6pPr>
            <a:lvl7pPr marL="8664107" indent="0">
              <a:buNone/>
              <a:defRPr sz="6365"/>
            </a:lvl7pPr>
            <a:lvl8pPr marL="10108122" indent="0">
              <a:buNone/>
              <a:defRPr sz="6365"/>
            </a:lvl8pPr>
            <a:lvl9pPr marL="11552143" indent="0">
              <a:buNone/>
              <a:defRPr sz="6365"/>
            </a:lvl9pPr>
          </a:lstStyle>
          <a:p>
            <a:endParaRPr lang="en-US"/>
          </a:p>
        </p:txBody>
      </p:sp>
      <p:sp>
        <p:nvSpPr>
          <p:cNvPr id="4" name="Text Placeholder 3"/>
          <p:cNvSpPr>
            <a:spLocks noGrp="1"/>
          </p:cNvSpPr>
          <p:nvPr>
            <p:ph type="body" sz="half" idx="2"/>
          </p:nvPr>
        </p:nvSpPr>
        <p:spPr>
          <a:xfrm>
            <a:off x="4301491" y="25763230"/>
            <a:ext cx="13167360" cy="3863336"/>
          </a:xfrm>
        </p:spPr>
        <p:txBody>
          <a:bodyPr/>
          <a:lstStyle>
            <a:lvl1pPr marL="0" indent="0">
              <a:buNone/>
              <a:defRPr sz="4383"/>
            </a:lvl1pPr>
            <a:lvl2pPr marL="1444015" indent="0">
              <a:buNone/>
              <a:defRPr sz="3757"/>
            </a:lvl2pPr>
            <a:lvl3pPr marL="2888035" indent="0">
              <a:buNone/>
              <a:defRPr sz="3131"/>
            </a:lvl3pPr>
            <a:lvl4pPr marL="4332051" indent="0">
              <a:buNone/>
              <a:defRPr sz="2817"/>
            </a:lvl4pPr>
            <a:lvl5pPr marL="5776071" indent="0">
              <a:buNone/>
              <a:defRPr sz="2817"/>
            </a:lvl5pPr>
            <a:lvl6pPr marL="7220086" indent="0">
              <a:buNone/>
              <a:defRPr sz="2817"/>
            </a:lvl6pPr>
            <a:lvl7pPr marL="8664107" indent="0">
              <a:buNone/>
              <a:defRPr sz="2817"/>
            </a:lvl7pPr>
            <a:lvl8pPr marL="10108122" indent="0">
              <a:buNone/>
              <a:defRPr sz="2817"/>
            </a:lvl8pPr>
            <a:lvl9pPr marL="11552143" indent="0">
              <a:buNone/>
              <a:defRPr sz="2817"/>
            </a:lvl9pPr>
          </a:lstStyle>
          <a:p>
            <a:pPr lvl="0"/>
            <a:r>
              <a:rPr lang="en-US"/>
              <a:t>Click to edit Master text styles</a:t>
            </a:r>
          </a:p>
        </p:txBody>
      </p:sp>
      <p:sp>
        <p:nvSpPr>
          <p:cNvPr id="5" name="Date Placeholder 4"/>
          <p:cNvSpPr>
            <a:spLocks noGrp="1"/>
          </p:cNvSpPr>
          <p:nvPr>
            <p:ph type="dt" sz="half" idx="10"/>
          </p:nvPr>
        </p:nvSpPr>
        <p:spPr>
          <a:xfrm>
            <a:off x="1097280" y="30510489"/>
            <a:ext cx="5120640" cy="1752599"/>
          </a:xfrm>
          <a:prstGeom prst="rect">
            <a:avLst/>
          </a:prstGeom>
        </p:spPr>
        <p:txBody>
          <a:bodyPr lIns="91385" tIns="45694" rIns="91385" bIns="45694"/>
          <a:lstStyle/>
          <a:p>
            <a:fld id="{63873D1C-FED8-D14E-A1B2-AE423CA3D382}" type="datetimeFigureOut">
              <a:rPr lang="en-US" smtClean="0"/>
              <a:t>3/24/2023</a:t>
            </a:fld>
            <a:endParaRPr lang="en-US"/>
          </a:p>
        </p:txBody>
      </p:sp>
      <p:sp>
        <p:nvSpPr>
          <p:cNvPr id="6" name="Footer Placeholder 5"/>
          <p:cNvSpPr>
            <a:spLocks noGrp="1"/>
          </p:cNvSpPr>
          <p:nvPr>
            <p:ph type="ftr" sz="quarter" idx="11"/>
          </p:nvPr>
        </p:nvSpPr>
        <p:spPr>
          <a:xfrm>
            <a:off x="1097280" y="31711964"/>
            <a:ext cx="14630400" cy="1206432"/>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17428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370591"/>
            <a:ext cx="19751040" cy="5323535"/>
          </a:xfrm>
          <a:prstGeom prst="rect">
            <a:avLst/>
          </a:prstGeom>
        </p:spPr>
        <p:txBody>
          <a:bodyPr vert="horz" lIns="0" tIns="0" rIns="0" bIns="0" rtlCol="0" anchor="t" anchorCtr="0">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1097280" y="8214502"/>
            <a:ext cx="19751040" cy="21191083"/>
          </a:xfrm>
          <a:prstGeom prst="rect">
            <a:avLst/>
          </a:prstGeom>
        </p:spPr>
        <p:txBody>
          <a:bodyPr vert="horz" lIns="276763" tIns="138384" rIns="276763" bIns="138384" numCol="2" spcCol="9138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7291430" y="31711968"/>
            <a:ext cx="3556890" cy="1206432"/>
          </a:xfrm>
          <a:prstGeom prst="rect">
            <a:avLst/>
          </a:prstGeom>
        </p:spPr>
        <p:txBody>
          <a:bodyPr vert="horz" lIns="0" tIns="0" rIns="0" bIns="0" rtlCol="0" anchor="t" anchorCtr="0"/>
          <a:lstStyle>
            <a:lvl1pPr algn="r">
              <a:defRPr sz="3757">
                <a:solidFill>
                  <a:schemeClr val="tx1">
                    <a:tint val="75000"/>
                  </a:schemeClr>
                </a:solidFill>
              </a:defRPr>
            </a:lvl1pPr>
          </a:lstStyle>
          <a:p>
            <a:fld id="{DE534768-B4B7-C84F-B015-AC2290ADC8EF}" type="slidenum">
              <a:rPr lang="en-US" smtClean="0"/>
              <a:pPr/>
              <a:t>‹#›</a:t>
            </a:fld>
            <a:endParaRPr lang="en-US"/>
          </a:p>
        </p:txBody>
      </p:sp>
    </p:spTree>
    <p:extLst>
      <p:ext uri="{BB962C8B-B14F-4D97-AF65-F5344CB8AC3E}">
        <p14:creationId xmlns:p14="http://schemas.microsoft.com/office/powerpoint/2010/main" val="222797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444015" rtl="0" eaLnBrk="1" latinLnBrk="0" hangingPunct="1">
        <a:lnSpc>
          <a:spcPct val="100000"/>
        </a:lnSpc>
        <a:spcBef>
          <a:spcPct val="0"/>
        </a:spcBef>
        <a:buNone/>
        <a:defRPr sz="8244" kern="1200" baseline="0">
          <a:solidFill>
            <a:srgbClr val="004080"/>
          </a:solidFill>
          <a:latin typeface="Arial Black"/>
          <a:ea typeface="+mj-ea"/>
          <a:cs typeface="+mj-cs"/>
        </a:defRPr>
      </a:lvl1pPr>
    </p:titleStyle>
    <p:bodyStyle>
      <a:lvl1pPr marL="1083014" indent="-1083014" algn="l" defTabSz="1444015" rtl="0" eaLnBrk="1" latinLnBrk="0" hangingPunct="1">
        <a:spcBef>
          <a:spcPct val="20000"/>
        </a:spcBef>
        <a:buFont typeface="Arial"/>
        <a:buChar char="•"/>
        <a:defRPr sz="10122" kern="1200">
          <a:solidFill>
            <a:schemeClr val="tx1"/>
          </a:solidFill>
          <a:latin typeface="+mn-lt"/>
          <a:ea typeface="+mn-ea"/>
          <a:cs typeface="+mn-cs"/>
        </a:defRPr>
      </a:lvl1pPr>
      <a:lvl2pPr marL="2346529" indent="-902514" algn="l" defTabSz="1444015" rtl="0" eaLnBrk="1" latinLnBrk="0" hangingPunct="1">
        <a:spcBef>
          <a:spcPct val="20000"/>
        </a:spcBef>
        <a:buFont typeface="Arial"/>
        <a:buChar char="–"/>
        <a:defRPr sz="8870" kern="1200">
          <a:solidFill>
            <a:schemeClr val="tx1"/>
          </a:solidFill>
          <a:latin typeface="+mn-lt"/>
          <a:ea typeface="+mn-ea"/>
          <a:cs typeface="+mn-cs"/>
        </a:defRPr>
      </a:lvl2pPr>
      <a:lvl3pPr marL="3610043" indent="-722007" algn="l" defTabSz="1444015" rtl="0" eaLnBrk="1" latinLnBrk="0" hangingPunct="1">
        <a:spcBef>
          <a:spcPct val="20000"/>
        </a:spcBef>
        <a:buFont typeface="Arial"/>
        <a:buChar char="•"/>
        <a:defRPr sz="7618" kern="1200">
          <a:solidFill>
            <a:schemeClr val="tx1"/>
          </a:solidFill>
          <a:latin typeface="+mn-lt"/>
          <a:ea typeface="+mn-ea"/>
          <a:cs typeface="+mn-cs"/>
        </a:defRPr>
      </a:lvl3pPr>
      <a:lvl4pPr marL="5054064" indent="-722007" algn="l" defTabSz="1444015" rtl="0" eaLnBrk="1" latinLnBrk="0" hangingPunct="1">
        <a:spcBef>
          <a:spcPct val="20000"/>
        </a:spcBef>
        <a:buFont typeface="Arial"/>
        <a:buChar char="–"/>
        <a:defRPr sz="6365" kern="1200">
          <a:solidFill>
            <a:schemeClr val="tx1"/>
          </a:solidFill>
          <a:latin typeface="+mn-lt"/>
          <a:ea typeface="+mn-ea"/>
          <a:cs typeface="+mn-cs"/>
        </a:defRPr>
      </a:lvl4pPr>
      <a:lvl5pPr marL="6498079" indent="-722007" algn="l" defTabSz="1444015" rtl="0" eaLnBrk="1" latinLnBrk="0" hangingPunct="1">
        <a:spcBef>
          <a:spcPct val="20000"/>
        </a:spcBef>
        <a:buFont typeface="Arial"/>
        <a:buChar char="»"/>
        <a:defRPr sz="6365" kern="1200">
          <a:solidFill>
            <a:schemeClr val="tx1"/>
          </a:solidFill>
          <a:latin typeface="+mn-lt"/>
          <a:ea typeface="+mn-ea"/>
          <a:cs typeface="+mn-cs"/>
        </a:defRPr>
      </a:lvl5pPr>
      <a:lvl6pPr marL="7942096" indent="-722007" algn="l" defTabSz="1444015" rtl="0" eaLnBrk="1" latinLnBrk="0" hangingPunct="1">
        <a:spcBef>
          <a:spcPct val="20000"/>
        </a:spcBef>
        <a:buFont typeface="Arial"/>
        <a:buChar char="•"/>
        <a:defRPr sz="6365" kern="1200">
          <a:solidFill>
            <a:schemeClr val="tx1"/>
          </a:solidFill>
          <a:latin typeface="+mn-lt"/>
          <a:ea typeface="+mn-ea"/>
          <a:cs typeface="+mn-cs"/>
        </a:defRPr>
      </a:lvl6pPr>
      <a:lvl7pPr marL="9386114" indent="-722007" algn="l" defTabSz="1444015" rtl="0" eaLnBrk="1" latinLnBrk="0" hangingPunct="1">
        <a:spcBef>
          <a:spcPct val="20000"/>
        </a:spcBef>
        <a:buFont typeface="Arial"/>
        <a:buChar char="•"/>
        <a:defRPr sz="6365" kern="1200">
          <a:solidFill>
            <a:schemeClr val="tx1"/>
          </a:solidFill>
          <a:latin typeface="+mn-lt"/>
          <a:ea typeface="+mn-ea"/>
          <a:cs typeface="+mn-cs"/>
        </a:defRPr>
      </a:lvl7pPr>
      <a:lvl8pPr marL="10830132" indent="-722007" algn="l" defTabSz="1444015" rtl="0" eaLnBrk="1" latinLnBrk="0" hangingPunct="1">
        <a:spcBef>
          <a:spcPct val="20000"/>
        </a:spcBef>
        <a:buFont typeface="Arial"/>
        <a:buChar char="•"/>
        <a:defRPr sz="6365" kern="1200">
          <a:solidFill>
            <a:schemeClr val="tx1"/>
          </a:solidFill>
          <a:latin typeface="+mn-lt"/>
          <a:ea typeface="+mn-ea"/>
          <a:cs typeface="+mn-cs"/>
        </a:defRPr>
      </a:lvl8pPr>
      <a:lvl9pPr marL="12274150" indent="-722007" algn="l" defTabSz="1444015" rtl="0" eaLnBrk="1" latinLnBrk="0" hangingPunct="1">
        <a:spcBef>
          <a:spcPct val="20000"/>
        </a:spcBef>
        <a:buFont typeface="Arial"/>
        <a:buChar char="•"/>
        <a:defRPr sz="6365" kern="1200">
          <a:solidFill>
            <a:schemeClr val="tx1"/>
          </a:solidFill>
          <a:latin typeface="+mn-lt"/>
          <a:ea typeface="+mn-ea"/>
          <a:cs typeface="+mn-cs"/>
        </a:defRPr>
      </a:lvl9pPr>
    </p:bodyStyle>
    <p:otherStyle>
      <a:defPPr>
        <a:defRPr lang="en-US"/>
      </a:defPPr>
      <a:lvl1pPr marL="0" algn="l" defTabSz="1444015" rtl="0" eaLnBrk="1" latinLnBrk="0" hangingPunct="1">
        <a:defRPr sz="5739" kern="1200">
          <a:solidFill>
            <a:schemeClr val="tx1"/>
          </a:solidFill>
          <a:latin typeface="+mn-lt"/>
          <a:ea typeface="+mn-ea"/>
          <a:cs typeface="+mn-cs"/>
        </a:defRPr>
      </a:lvl1pPr>
      <a:lvl2pPr marL="1444015" algn="l" defTabSz="1444015" rtl="0" eaLnBrk="1" latinLnBrk="0" hangingPunct="1">
        <a:defRPr sz="5739" kern="1200">
          <a:solidFill>
            <a:schemeClr val="tx1"/>
          </a:solidFill>
          <a:latin typeface="+mn-lt"/>
          <a:ea typeface="+mn-ea"/>
          <a:cs typeface="+mn-cs"/>
        </a:defRPr>
      </a:lvl2pPr>
      <a:lvl3pPr marL="2888035" algn="l" defTabSz="1444015" rtl="0" eaLnBrk="1" latinLnBrk="0" hangingPunct="1">
        <a:defRPr sz="5739" kern="1200">
          <a:solidFill>
            <a:schemeClr val="tx1"/>
          </a:solidFill>
          <a:latin typeface="+mn-lt"/>
          <a:ea typeface="+mn-ea"/>
          <a:cs typeface="+mn-cs"/>
        </a:defRPr>
      </a:lvl3pPr>
      <a:lvl4pPr marL="4332051" algn="l" defTabSz="1444015" rtl="0" eaLnBrk="1" latinLnBrk="0" hangingPunct="1">
        <a:defRPr sz="5739" kern="1200">
          <a:solidFill>
            <a:schemeClr val="tx1"/>
          </a:solidFill>
          <a:latin typeface="+mn-lt"/>
          <a:ea typeface="+mn-ea"/>
          <a:cs typeface="+mn-cs"/>
        </a:defRPr>
      </a:lvl4pPr>
      <a:lvl5pPr marL="5776071" algn="l" defTabSz="1444015" rtl="0" eaLnBrk="1" latinLnBrk="0" hangingPunct="1">
        <a:defRPr sz="5739" kern="1200">
          <a:solidFill>
            <a:schemeClr val="tx1"/>
          </a:solidFill>
          <a:latin typeface="+mn-lt"/>
          <a:ea typeface="+mn-ea"/>
          <a:cs typeface="+mn-cs"/>
        </a:defRPr>
      </a:lvl5pPr>
      <a:lvl6pPr marL="7220086" algn="l" defTabSz="1444015" rtl="0" eaLnBrk="1" latinLnBrk="0" hangingPunct="1">
        <a:defRPr sz="5739" kern="1200">
          <a:solidFill>
            <a:schemeClr val="tx1"/>
          </a:solidFill>
          <a:latin typeface="+mn-lt"/>
          <a:ea typeface="+mn-ea"/>
          <a:cs typeface="+mn-cs"/>
        </a:defRPr>
      </a:lvl6pPr>
      <a:lvl7pPr marL="8664107" algn="l" defTabSz="1444015" rtl="0" eaLnBrk="1" latinLnBrk="0" hangingPunct="1">
        <a:defRPr sz="5739" kern="1200">
          <a:solidFill>
            <a:schemeClr val="tx1"/>
          </a:solidFill>
          <a:latin typeface="+mn-lt"/>
          <a:ea typeface="+mn-ea"/>
          <a:cs typeface="+mn-cs"/>
        </a:defRPr>
      </a:lvl7pPr>
      <a:lvl8pPr marL="10108122" algn="l" defTabSz="1444015" rtl="0" eaLnBrk="1" latinLnBrk="0" hangingPunct="1">
        <a:defRPr sz="5739" kern="1200">
          <a:solidFill>
            <a:schemeClr val="tx1"/>
          </a:solidFill>
          <a:latin typeface="+mn-lt"/>
          <a:ea typeface="+mn-ea"/>
          <a:cs typeface="+mn-cs"/>
        </a:defRPr>
      </a:lvl8pPr>
      <a:lvl9pPr marL="11552143" algn="l" defTabSz="1444015" rtl="0" eaLnBrk="1" latinLnBrk="0" hangingPunct="1">
        <a:defRPr sz="57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hyperlink" Target="mailto:aaron.paz-1@nasa.gov"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5931" y="6297256"/>
            <a:ext cx="20442522" cy="24083792"/>
          </a:xfrm>
        </p:spPr>
        <p:txBody>
          <a:bodyPr vert="horz" lIns="0" tIns="0" rIns="0" bIns="0" numCol="2" spcCol="913865" rtlCol="0">
            <a:normAutofit/>
          </a:bodyPr>
          <a:lstStyle/>
          <a:p>
            <a:pPr marL="238405" indent="-238405" algn="l">
              <a:spcAft>
                <a:spcPts val="625"/>
              </a:spcAft>
            </a:pPr>
            <a:r>
              <a:rPr lang="en-US" sz="2600" cap="all" dirty="0">
                <a:solidFill>
                  <a:schemeClr val="tx2"/>
                </a:solidFill>
                <a:latin typeface="Arial Black" pitchFamily="34" charset="0"/>
                <a:cs typeface="Times New Roman" pitchFamily="18" charset="0"/>
              </a:rPr>
              <a:t>overview</a:t>
            </a:r>
            <a:r>
              <a:rPr lang="en-US" sz="2922" cap="all" dirty="0">
                <a:solidFill>
                  <a:schemeClr val="tx2"/>
                </a:solidFill>
                <a:latin typeface="Arial Black" pitchFamily="34" charset="0"/>
                <a:cs typeface="Times New Roman" pitchFamily="18" charset="0"/>
              </a:rPr>
              <a:t> </a:t>
            </a:r>
          </a:p>
          <a:p>
            <a:pPr algn="l">
              <a:spcAft>
                <a:spcPts val="1251"/>
              </a:spcAft>
            </a:pPr>
            <a:r>
              <a:rPr lang="en-US" sz="2600" dirty="0">
                <a:solidFill>
                  <a:schemeClr val="tx1"/>
                </a:solidFill>
                <a:effectLst/>
                <a:latin typeface="Arial" panose="020B0604020202020204" pitchFamily="34" charset="0"/>
                <a:ea typeface="Times New Roman" panose="02020603050405020304" pitchFamily="18" charset="0"/>
              </a:rPr>
              <a:t>The CaRD project aims to increase the Technology Readiness Level (TRL) of a combined solar concentrator and carbothermal reduction system. Both of which were used to remove oxygen from lunar regolith simulant during an In-Situ Resource Utilization (ISRU) field demonstration in 2010. </a:t>
            </a:r>
          </a:p>
          <a:p>
            <a:pPr algn="l">
              <a:spcAft>
                <a:spcPts val="1251"/>
              </a:spcAft>
            </a:pPr>
            <a:endParaRPr lang="en-US" sz="2920" dirty="0">
              <a:latin typeface="Arial" panose="020B0604020202020204" pitchFamily="34" charset="0"/>
              <a:ea typeface="Times New Roman" panose="02020603050405020304" pitchFamily="18" charset="0"/>
            </a:endParaRPr>
          </a:p>
          <a:p>
            <a:pPr algn="l">
              <a:spcAft>
                <a:spcPts val="1251"/>
              </a:spcAft>
            </a:pPr>
            <a:endParaRPr lang="en-US" sz="2920" dirty="0">
              <a:latin typeface="Arial" panose="020B0604020202020204" pitchFamily="34" charset="0"/>
              <a:ea typeface="Times New Roman" panose="02020603050405020304" pitchFamily="18" charset="0"/>
            </a:endParaRPr>
          </a:p>
          <a:p>
            <a:pPr algn="l">
              <a:spcAft>
                <a:spcPts val="1251"/>
              </a:spcAft>
            </a:pPr>
            <a:endParaRPr lang="en-US" sz="2920" dirty="0">
              <a:effectLst/>
              <a:latin typeface="Arial" panose="020B0604020202020204" pitchFamily="34" charset="0"/>
              <a:ea typeface="Times New Roman" panose="02020603050405020304" pitchFamily="18" charset="0"/>
            </a:endParaRPr>
          </a:p>
          <a:p>
            <a:pPr algn="l">
              <a:spcAft>
                <a:spcPts val="1251"/>
              </a:spcAft>
            </a:pPr>
            <a:endParaRPr lang="en-US" sz="2920" dirty="0">
              <a:latin typeface="Arial" panose="020B0604020202020204" pitchFamily="34" charset="0"/>
              <a:ea typeface="Times New Roman" panose="02020603050405020304" pitchFamily="18" charset="0"/>
            </a:endParaRPr>
          </a:p>
          <a:p>
            <a:pPr algn="l">
              <a:spcAft>
                <a:spcPts val="1251"/>
              </a:spcAft>
            </a:pPr>
            <a:endParaRPr lang="en-US" sz="2920" dirty="0">
              <a:latin typeface="Arial" panose="020B0604020202020204" pitchFamily="34" charset="0"/>
              <a:ea typeface="Times New Roman" panose="02020603050405020304" pitchFamily="18" charset="0"/>
            </a:endParaRPr>
          </a:p>
          <a:p>
            <a:pPr algn="l">
              <a:spcAft>
                <a:spcPts val="1251"/>
              </a:spcAft>
            </a:pPr>
            <a:endParaRPr lang="en-US" sz="2920" dirty="0">
              <a:latin typeface="Arial" panose="020B0604020202020204" pitchFamily="34" charset="0"/>
              <a:ea typeface="Times New Roman" panose="02020603050405020304" pitchFamily="18" charset="0"/>
            </a:endParaRPr>
          </a:p>
          <a:p>
            <a:pPr algn="l">
              <a:spcAft>
                <a:spcPts val="1251"/>
              </a:spcAft>
            </a:pPr>
            <a:endParaRPr lang="en-US" sz="2920" dirty="0">
              <a:latin typeface="Arial" panose="020B0604020202020204" pitchFamily="34" charset="0"/>
              <a:ea typeface="Times New Roman" panose="02020603050405020304" pitchFamily="18" charset="0"/>
            </a:endParaRPr>
          </a:p>
          <a:p>
            <a:pPr algn="l">
              <a:spcAft>
                <a:spcPts val="1251"/>
              </a:spcAft>
            </a:pPr>
            <a:endParaRPr lang="en-US" sz="2920" dirty="0">
              <a:latin typeface="Arial" panose="020B0604020202020204" pitchFamily="34" charset="0"/>
              <a:ea typeface="Times New Roman" panose="02020603050405020304" pitchFamily="18" charset="0"/>
            </a:endParaRPr>
          </a:p>
          <a:p>
            <a:pPr algn="l">
              <a:spcAft>
                <a:spcPts val="1251"/>
              </a:spcAft>
            </a:pPr>
            <a:endParaRPr lang="en-US" sz="2920" dirty="0">
              <a:latin typeface="Arial" panose="020B0604020202020204" pitchFamily="34" charset="0"/>
              <a:ea typeface="Times New Roman" panose="02020603050405020304" pitchFamily="18" charset="0"/>
            </a:endParaRPr>
          </a:p>
          <a:p>
            <a:pPr algn="l">
              <a:spcAft>
                <a:spcPts val="1251"/>
              </a:spcAft>
            </a:pPr>
            <a:endParaRPr lang="en-US" sz="2920" dirty="0">
              <a:latin typeface="Arial" panose="020B0604020202020204" pitchFamily="34" charset="0"/>
              <a:ea typeface="Times New Roman" panose="02020603050405020304" pitchFamily="18" charset="0"/>
            </a:endParaRPr>
          </a:p>
          <a:p>
            <a:pPr algn="l">
              <a:spcAft>
                <a:spcPts val="1251"/>
              </a:spcAft>
            </a:pPr>
            <a:endParaRPr lang="en-US" sz="2920" dirty="0">
              <a:latin typeface="Arial" panose="020B0604020202020204" pitchFamily="34" charset="0"/>
              <a:ea typeface="Times New Roman" panose="02020603050405020304" pitchFamily="18" charset="0"/>
            </a:endParaRPr>
          </a:p>
          <a:p>
            <a:pPr algn="l">
              <a:spcAft>
                <a:spcPts val="1251"/>
              </a:spcAft>
            </a:pPr>
            <a:r>
              <a:rPr lang="en-US" sz="2600" cap="all" dirty="0" err="1">
                <a:solidFill>
                  <a:schemeClr val="tx2"/>
                </a:solidFill>
                <a:latin typeface="Arial Black" pitchFamily="34" charset="0"/>
                <a:cs typeface="Times New Roman" pitchFamily="18" charset="0"/>
              </a:rPr>
              <a:t>Brassboard</a:t>
            </a:r>
            <a:r>
              <a:rPr lang="en-US" sz="2600" cap="all" dirty="0">
                <a:solidFill>
                  <a:schemeClr val="tx2"/>
                </a:solidFill>
                <a:latin typeface="Arial Black" pitchFamily="34" charset="0"/>
                <a:cs typeface="Times New Roman" pitchFamily="18" charset="0"/>
              </a:rPr>
              <a:t> vacuum test</a:t>
            </a:r>
            <a:endParaRPr lang="en-US" sz="2600" cap="all" dirty="0">
              <a:solidFill>
                <a:schemeClr val="tx2"/>
              </a:solidFill>
              <a:latin typeface="Arial" pitchFamily="34" charset="0"/>
              <a:cs typeface="Arial" pitchFamily="34" charset="0"/>
            </a:endParaRPr>
          </a:p>
          <a:p>
            <a:pPr algn="l">
              <a:spcBef>
                <a:spcPts val="0"/>
              </a:spcBef>
              <a:spcAft>
                <a:spcPts val="1251"/>
              </a:spcAft>
            </a:pPr>
            <a:r>
              <a:rPr lang="en-US" sz="2600" dirty="0">
                <a:solidFill>
                  <a:schemeClr val="tx1"/>
                </a:solidFill>
                <a:effectLst/>
                <a:latin typeface="Arial" panose="020B0604020202020204" pitchFamily="34" charset="0"/>
                <a:ea typeface="Times New Roman" panose="02020603050405020304" pitchFamily="18" charset="0"/>
              </a:rPr>
              <a:t>A 2 kW laser was used to heat lunar regolith simulant within a carbothermal reactor developed by Sierra Space. The reactor was tested inside of a 15ft thermal vacuum chamber at JSC. </a:t>
            </a:r>
            <a:endParaRPr lang="en-US" sz="2600" dirty="0">
              <a:solidFill>
                <a:schemeClr val="tx1">
                  <a:lumMod val="65000"/>
                  <a:lumOff val="35000"/>
                </a:schemeClr>
              </a:solidFill>
              <a:latin typeface="Arial" pitchFamily="34" charset="0"/>
              <a:cs typeface="Arial" pitchFamily="34" charset="0"/>
            </a:endParaRPr>
          </a:p>
          <a:p>
            <a:pPr algn="l">
              <a:spcAft>
                <a:spcPts val="1251"/>
              </a:spcAft>
            </a:pPr>
            <a:endParaRPr lang="en-US" sz="2600" dirty="0">
              <a:solidFill>
                <a:schemeClr val="tx1">
                  <a:lumMod val="65000"/>
                  <a:lumOff val="35000"/>
                </a:schemeClr>
              </a:solidFill>
              <a:latin typeface="Arial" pitchFamily="34" charset="0"/>
              <a:cs typeface="Arial" pitchFamily="34" charset="0"/>
            </a:endParaRPr>
          </a:p>
          <a:p>
            <a:pPr algn="l">
              <a:spcAft>
                <a:spcPts val="1251"/>
              </a:spcAft>
            </a:pPr>
            <a:endParaRPr lang="en-US" sz="2600" dirty="0">
              <a:solidFill>
                <a:schemeClr val="tx1">
                  <a:lumMod val="65000"/>
                  <a:lumOff val="35000"/>
                </a:schemeClr>
              </a:solidFill>
              <a:latin typeface="Arial" pitchFamily="34" charset="0"/>
              <a:cs typeface="Arial" pitchFamily="34" charset="0"/>
            </a:endParaRPr>
          </a:p>
          <a:p>
            <a:pPr algn="l">
              <a:spcAft>
                <a:spcPts val="1251"/>
              </a:spcAft>
            </a:pPr>
            <a:endParaRPr lang="en-US" sz="2600" dirty="0">
              <a:solidFill>
                <a:schemeClr val="tx1">
                  <a:lumMod val="65000"/>
                  <a:lumOff val="35000"/>
                </a:schemeClr>
              </a:solidFill>
              <a:latin typeface="Arial" pitchFamily="34" charset="0"/>
              <a:cs typeface="Arial" pitchFamily="34" charset="0"/>
            </a:endParaRPr>
          </a:p>
          <a:p>
            <a:pPr algn="l">
              <a:spcAft>
                <a:spcPts val="1251"/>
              </a:spcAft>
            </a:pPr>
            <a:endParaRPr lang="en-US" sz="2600" dirty="0">
              <a:solidFill>
                <a:schemeClr val="tx1">
                  <a:lumMod val="65000"/>
                  <a:lumOff val="35000"/>
                </a:schemeClr>
              </a:solidFill>
              <a:latin typeface="Arial" pitchFamily="34" charset="0"/>
              <a:cs typeface="Arial" pitchFamily="34" charset="0"/>
            </a:endParaRPr>
          </a:p>
          <a:p>
            <a:pPr algn="l">
              <a:spcAft>
                <a:spcPts val="1251"/>
              </a:spcAft>
            </a:pPr>
            <a:endParaRPr lang="en-US" sz="2600" dirty="0">
              <a:solidFill>
                <a:schemeClr val="tx1">
                  <a:lumMod val="65000"/>
                  <a:lumOff val="35000"/>
                </a:schemeClr>
              </a:solidFill>
              <a:latin typeface="Arial" pitchFamily="34" charset="0"/>
              <a:cs typeface="Arial" pitchFamily="34" charset="0"/>
            </a:endParaRPr>
          </a:p>
          <a:p>
            <a:pPr algn="l">
              <a:spcAft>
                <a:spcPts val="1251"/>
              </a:spcAft>
            </a:pPr>
            <a:endParaRPr lang="en-US" sz="2600" dirty="0">
              <a:solidFill>
                <a:schemeClr val="tx1">
                  <a:lumMod val="65000"/>
                  <a:lumOff val="35000"/>
                </a:schemeClr>
              </a:solidFill>
              <a:latin typeface="Arial" pitchFamily="34" charset="0"/>
              <a:cs typeface="Arial" pitchFamily="34" charset="0"/>
            </a:endParaRPr>
          </a:p>
          <a:p>
            <a:pPr algn="l">
              <a:spcAft>
                <a:spcPts val="1251"/>
              </a:spcAft>
            </a:pPr>
            <a:endParaRPr lang="en-US" sz="2600" dirty="0">
              <a:solidFill>
                <a:schemeClr val="tx1">
                  <a:lumMod val="65000"/>
                  <a:lumOff val="35000"/>
                </a:schemeClr>
              </a:solidFill>
              <a:latin typeface="Arial" pitchFamily="34" charset="0"/>
              <a:cs typeface="Arial" pitchFamily="34" charset="0"/>
            </a:endParaRPr>
          </a:p>
          <a:p>
            <a:pPr algn="l">
              <a:spcAft>
                <a:spcPts val="1251"/>
              </a:spcAft>
            </a:pPr>
            <a:endParaRPr lang="en-US" sz="2600" dirty="0">
              <a:solidFill>
                <a:schemeClr val="tx1">
                  <a:lumMod val="65000"/>
                  <a:lumOff val="35000"/>
                </a:schemeClr>
              </a:solidFill>
              <a:latin typeface="Arial" pitchFamily="34" charset="0"/>
              <a:cs typeface="Arial" pitchFamily="34" charset="0"/>
            </a:endParaRPr>
          </a:p>
          <a:p>
            <a:pPr algn="l">
              <a:spcAft>
                <a:spcPts val="1251"/>
              </a:spcAft>
            </a:pPr>
            <a:endParaRPr lang="en-US" sz="2600" dirty="0">
              <a:solidFill>
                <a:schemeClr val="tx1">
                  <a:lumMod val="65000"/>
                  <a:lumOff val="35000"/>
                </a:schemeClr>
              </a:solidFill>
              <a:latin typeface="Arial" pitchFamily="34" charset="0"/>
              <a:cs typeface="Arial" pitchFamily="34" charset="0"/>
            </a:endParaRPr>
          </a:p>
          <a:p>
            <a:pPr algn="l">
              <a:spcAft>
                <a:spcPts val="1251"/>
              </a:spcAft>
            </a:pPr>
            <a:endParaRPr lang="en-US" sz="2600" dirty="0">
              <a:solidFill>
                <a:schemeClr val="tx1">
                  <a:lumMod val="65000"/>
                  <a:lumOff val="35000"/>
                </a:schemeClr>
              </a:solidFill>
              <a:latin typeface="Arial" pitchFamily="34" charset="0"/>
              <a:cs typeface="Arial" pitchFamily="34" charset="0"/>
            </a:endParaRPr>
          </a:p>
          <a:p>
            <a:pPr algn="l" defTabSz="953618">
              <a:spcAft>
                <a:spcPts val="1251"/>
              </a:spcAft>
              <a:buClr>
                <a:schemeClr val="accent1"/>
              </a:buClr>
              <a:buSzPct val="68000"/>
              <a:defRPr/>
            </a:pPr>
            <a:endParaRPr lang="en-US" sz="2600" dirty="0">
              <a:solidFill>
                <a:schemeClr val="tx1">
                  <a:lumMod val="65000"/>
                  <a:lumOff val="35000"/>
                </a:schemeClr>
              </a:solidFill>
            </a:endParaRPr>
          </a:p>
          <a:p>
            <a:pPr algn="l" defTabSz="953618">
              <a:spcAft>
                <a:spcPts val="1251"/>
              </a:spcAft>
              <a:buClr>
                <a:schemeClr val="accent1"/>
              </a:buClr>
              <a:buSzPct val="68000"/>
              <a:defRPr/>
            </a:pPr>
            <a:endParaRPr lang="en-US" sz="3444" dirty="0">
              <a:solidFill>
                <a:schemeClr val="tx1">
                  <a:lumMod val="65000"/>
                  <a:lumOff val="35000"/>
                </a:schemeClr>
              </a:solidFill>
            </a:endParaRPr>
          </a:p>
        </p:txBody>
      </p:sp>
      <p:sp>
        <p:nvSpPr>
          <p:cNvPr id="4" name="Title 1"/>
          <p:cNvSpPr txBox="1">
            <a:spLocks/>
          </p:cNvSpPr>
          <p:nvPr/>
        </p:nvSpPr>
        <p:spPr>
          <a:xfrm>
            <a:off x="728973" y="5624509"/>
            <a:ext cx="19554666" cy="785933"/>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53618">
              <a:spcBef>
                <a:spcPts val="1877"/>
              </a:spcBef>
              <a:spcAft>
                <a:spcPts val="1251"/>
              </a:spcAft>
              <a:defRPr/>
            </a:pPr>
            <a:r>
              <a:rPr lang="en-US" sz="2400" b="1" dirty="0">
                <a:solidFill>
                  <a:schemeClr val="bg1">
                    <a:lumMod val="50000"/>
                  </a:schemeClr>
                </a:solidFill>
                <a:latin typeface="Arial"/>
                <a:cs typeface="Arial"/>
              </a:rPr>
              <a:t>TX 7.1.3 Resource Processing for Production of Mission Consumables         TRL: start 4 / current 5</a:t>
            </a:r>
          </a:p>
        </p:txBody>
      </p:sp>
      <p:cxnSp>
        <p:nvCxnSpPr>
          <p:cNvPr id="116" name="Straight Connector 115"/>
          <p:cNvCxnSpPr>
            <a:cxnSpLocks/>
            <a:stCxn id="3" idx="0"/>
          </p:cNvCxnSpPr>
          <p:nvPr/>
        </p:nvCxnSpPr>
        <p:spPr>
          <a:xfrm flipH="1">
            <a:off x="10917191" y="6297256"/>
            <a:ext cx="1" cy="1818485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11226426" y="6410442"/>
            <a:ext cx="9909930" cy="20583761"/>
          </a:xfrm>
          <a:prstGeom prst="rect">
            <a:avLst/>
          </a:prstGeom>
          <a:noFill/>
        </p:spPr>
        <p:txBody>
          <a:bodyPr wrap="square" lIns="95358" tIns="47681" rIns="95358" bIns="47681" rtlCol="0">
            <a:spAutoFit/>
          </a:bodyPr>
          <a:lstStyle/>
          <a:p>
            <a:pPr marL="498332" indent="-498332">
              <a:spcBef>
                <a:spcPts val="1251"/>
              </a:spcBef>
              <a:spcAft>
                <a:spcPts val="625"/>
              </a:spcAft>
            </a:pPr>
            <a:r>
              <a:rPr lang="en-US" sz="2600" cap="all" dirty="0" err="1">
                <a:solidFill>
                  <a:schemeClr val="tx2"/>
                </a:solidFill>
                <a:latin typeface="Arial Black" pitchFamily="34" charset="0"/>
                <a:cs typeface="Times New Roman" pitchFamily="18" charset="0"/>
              </a:rPr>
              <a:t>Brassboard</a:t>
            </a:r>
            <a:r>
              <a:rPr lang="en-US" sz="2600" cap="all" dirty="0">
                <a:solidFill>
                  <a:schemeClr val="tx2"/>
                </a:solidFill>
                <a:latin typeface="Arial Black" pitchFamily="34" charset="0"/>
                <a:cs typeface="Times New Roman" pitchFamily="18" charset="0"/>
              </a:rPr>
              <a:t> vacuum test results</a:t>
            </a:r>
            <a:endParaRPr lang="en-US" sz="2922" cap="all" dirty="0">
              <a:solidFill>
                <a:schemeClr val="tx2"/>
              </a:solidFill>
              <a:latin typeface="Arial Black" pitchFamily="34" charset="0"/>
              <a:cs typeface="Times New Roman" pitchFamily="18" charset="0"/>
            </a:endParaRPr>
          </a:p>
          <a:p>
            <a:pPr>
              <a:spcBef>
                <a:spcPts val="1251"/>
              </a:spcBef>
              <a:spcAft>
                <a:spcPts val="1251"/>
              </a:spcAft>
            </a:pPr>
            <a:endParaRPr lang="en-US" sz="2600" dirty="0">
              <a:latin typeface="Arial" panose="020B0604020202020204" pitchFamily="34" charset="0"/>
              <a:ea typeface="Times New Roman" panose="02020603050405020304" pitchFamily="18" charset="0"/>
            </a:endParaRPr>
          </a:p>
          <a:p>
            <a:pPr>
              <a:spcBef>
                <a:spcPts val="1251"/>
              </a:spcBef>
              <a:spcAft>
                <a:spcPts val="1251"/>
              </a:spcAft>
            </a:pPr>
            <a:endParaRPr lang="en-US" sz="2600" dirty="0">
              <a:latin typeface="Arial" panose="020B0604020202020204" pitchFamily="34" charset="0"/>
              <a:ea typeface="Times New Roman" panose="02020603050405020304" pitchFamily="18" charset="0"/>
            </a:endParaRPr>
          </a:p>
          <a:p>
            <a:pPr>
              <a:spcBef>
                <a:spcPts val="1251"/>
              </a:spcBef>
              <a:spcAft>
                <a:spcPts val="1251"/>
              </a:spcAft>
            </a:pPr>
            <a:endParaRPr lang="en-US" sz="2600" dirty="0">
              <a:latin typeface="Arial" panose="020B0604020202020204" pitchFamily="34" charset="0"/>
              <a:ea typeface="Times New Roman" panose="02020603050405020304" pitchFamily="18" charset="0"/>
            </a:endParaRPr>
          </a:p>
          <a:p>
            <a:pPr>
              <a:spcBef>
                <a:spcPts val="1251"/>
              </a:spcBef>
              <a:spcAft>
                <a:spcPts val="1251"/>
              </a:spcAft>
            </a:pPr>
            <a:endParaRPr lang="en-US" sz="2600" dirty="0">
              <a:latin typeface="Arial" panose="020B0604020202020204" pitchFamily="34" charset="0"/>
              <a:ea typeface="Times New Roman" panose="02020603050405020304" pitchFamily="18" charset="0"/>
            </a:endParaRPr>
          </a:p>
          <a:p>
            <a:pPr>
              <a:spcBef>
                <a:spcPts val="1251"/>
              </a:spcBef>
              <a:spcAft>
                <a:spcPts val="1251"/>
              </a:spcAft>
            </a:pPr>
            <a:endParaRPr lang="en-US" sz="2600" dirty="0">
              <a:latin typeface="Arial" panose="020B0604020202020204" pitchFamily="34" charset="0"/>
              <a:ea typeface="Times New Roman" panose="02020603050405020304" pitchFamily="18" charset="0"/>
            </a:endParaRPr>
          </a:p>
          <a:p>
            <a:pPr>
              <a:spcBef>
                <a:spcPts val="1251"/>
              </a:spcBef>
              <a:spcAft>
                <a:spcPts val="1251"/>
              </a:spcAft>
            </a:pPr>
            <a:endParaRPr lang="en-US" sz="2600" dirty="0">
              <a:latin typeface="Arial" panose="020B0604020202020204" pitchFamily="34" charset="0"/>
              <a:ea typeface="Times New Roman" panose="02020603050405020304" pitchFamily="18" charset="0"/>
            </a:endParaRPr>
          </a:p>
          <a:p>
            <a:pPr>
              <a:spcBef>
                <a:spcPts val="1251"/>
              </a:spcBef>
              <a:spcAft>
                <a:spcPts val="1251"/>
              </a:spcAft>
            </a:pPr>
            <a:endParaRPr lang="en-US" sz="2600" dirty="0">
              <a:latin typeface="Arial" panose="020B0604020202020204" pitchFamily="34" charset="0"/>
              <a:ea typeface="Times New Roman" panose="02020603050405020304" pitchFamily="18" charset="0"/>
            </a:endParaRPr>
          </a:p>
          <a:p>
            <a:pPr>
              <a:spcBef>
                <a:spcPts val="1251"/>
              </a:spcBef>
              <a:spcAft>
                <a:spcPts val="1251"/>
              </a:spcAft>
            </a:pPr>
            <a:r>
              <a:rPr lang="en-US" sz="2600" dirty="0">
                <a:latin typeface="Arial" panose="020B0604020202020204" pitchFamily="34" charset="0"/>
                <a:ea typeface="Times New Roman" panose="02020603050405020304" pitchFamily="18" charset="0"/>
              </a:rPr>
              <a:t>R</a:t>
            </a:r>
            <a:r>
              <a:rPr lang="en-US" sz="2600" dirty="0">
                <a:solidFill>
                  <a:schemeClr val="tx1"/>
                </a:solidFill>
                <a:effectLst/>
                <a:latin typeface="Arial" panose="020B0604020202020204" pitchFamily="34" charset="0"/>
                <a:ea typeface="Times New Roman" panose="02020603050405020304" pitchFamily="18" charset="0"/>
              </a:rPr>
              <a:t>eaction products were analyzed using a gas analysis system provided by Kennedy Space Center. The g</a:t>
            </a:r>
            <a:r>
              <a:rPr lang="en-US" sz="2600" dirty="0">
                <a:latin typeface="Arial" panose="020B0604020202020204" pitchFamily="34" charset="0"/>
                <a:ea typeface="Times New Roman" panose="02020603050405020304" pitchFamily="18" charset="0"/>
              </a:rPr>
              <a:t>as analysis results were used to derive performance data. </a:t>
            </a:r>
            <a:endParaRPr lang="en-US" sz="2600" dirty="0">
              <a:solidFill>
                <a:schemeClr val="tx1">
                  <a:lumMod val="65000"/>
                  <a:lumOff val="35000"/>
                </a:schemeClr>
              </a:solidFill>
              <a:latin typeface="Arial" pitchFamily="34" charset="0"/>
              <a:cs typeface="Arial" pitchFamily="34" charset="0"/>
            </a:endParaRPr>
          </a:p>
          <a:p>
            <a:pPr>
              <a:spcBef>
                <a:spcPts val="1251"/>
              </a:spcBef>
              <a:spcAft>
                <a:spcPts val="1251"/>
              </a:spcAft>
            </a:pPr>
            <a:r>
              <a:rPr lang="en-US" sz="2600" cap="all" dirty="0">
                <a:solidFill>
                  <a:schemeClr val="tx2"/>
                </a:solidFill>
                <a:latin typeface="Arial Black" pitchFamily="34" charset="0"/>
                <a:cs typeface="Times New Roman" pitchFamily="18" charset="0"/>
              </a:rPr>
              <a:t>prototype</a:t>
            </a:r>
          </a:p>
          <a:p>
            <a:pPr algn="l">
              <a:spcBef>
                <a:spcPts val="1251"/>
              </a:spcBef>
              <a:spcAft>
                <a:spcPts val="1251"/>
              </a:spcAft>
            </a:pPr>
            <a:r>
              <a:rPr lang="en-US" sz="2600" dirty="0">
                <a:solidFill>
                  <a:schemeClr val="tx1"/>
                </a:solidFill>
                <a:latin typeface="Arial" pitchFamily="34" charset="0"/>
                <a:cs typeface="Arial" pitchFamily="34" charset="0"/>
              </a:rPr>
              <a:t>The CaRD prototype is under development and is meant to demonstrate the functions necessary to understand the yield and byproducts </a:t>
            </a:r>
            <a:r>
              <a:rPr lang="en-US" sz="2600" dirty="0">
                <a:latin typeface="Arial" pitchFamily="34" charset="0"/>
                <a:cs typeface="Arial" pitchFamily="34" charset="0"/>
              </a:rPr>
              <a:t>that result from </a:t>
            </a:r>
            <a:r>
              <a:rPr lang="en-US" sz="2600" dirty="0">
                <a:solidFill>
                  <a:schemeClr val="tx1"/>
                </a:solidFill>
                <a:latin typeface="Arial" pitchFamily="34" charset="0"/>
                <a:cs typeface="Arial" pitchFamily="34" charset="0"/>
              </a:rPr>
              <a:t>extracting oxygen from real lunar regolith when using the solar flux conditions at the south pole of the Moon.</a:t>
            </a:r>
          </a:p>
          <a:p>
            <a:pPr algn="l">
              <a:spcBef>
                <a:spcPts val="1251"/>
              </a:spcBef>
              <a:spcAft>
                <a:spcPts val="1251"/>
              </a:spcAft>
            </a:pPr>
            <a:endParaRPr lang="en-US" sz="2922" cap="all" dirty="0">
              <a:latin typeface="Arial" pitchFamily="34" charset="0"/>
              <a:cs typeface="Arial" pitchFamily="34" charset="0"/>
            </a:endParaRPr>
          </a:p>
          <a:p>
            <a:pPr algn="l">
              <a:spcBef>
                <a:spcPts val="1251"/>
              </a:spcBef>
              <a:spcAft>
                <a:spcPts val="1251"/>
              </a:spcAft>
            </a:pPr>
            <a:endParaRPr lang="en-US" sz="2922" cap="all" dirty="0">
              <a:solidFill>
                <a:schemeClr val="tx2"/>
              </a:solidFill>
              <a:latin typeface="Arial Black" pitchFamily="34" charset="0"/>
              <a:cs typeface="Times New Roman" pitchFamily="18" charset="0"/>
            </a:endParaRPr>
          </a:p>
          <a:p>
            <a:pPr marL="498332" indent="-498332" algn="l">
              <a:spcBef>
                <a:spcPts val="1251"/>
              </a:spcBef>
              <a:spcAft>
                <a:spcPts val="625"/>
              </a:spcAft>
            </a:pPr>
            <a:endParaRPr lang="en-US" sz="2922" cap="all" dirty="0">
              <a:solidFill>
                <a:schemeClr val="tx2"/>
              </a:solidFill>
              <a:latin typeface="Arial Black" pitchFamily="34" charset="0"/>
              <a:cs typeface="Times New Roman" pitchFamily="18" charset="0"/>
            </a:endParaRPr>
          </a:p>
          <a:p>
            <a:pPr marL="498332" indent="-498332" algn="l">
              <a:spcBef>
                <a:spcPts val="1251"/>
              </a:spcBef>
              <a:spcAft>
                <a:spcPts val="625"/>
              </a:spcAft>
            </a:pPr>
            <a:endParaRPr lang="en-US" sz="2922" cap="all" dirty="0">
              <a:solidFill>
                <a:schemeClr val="tx2"/>
              </a:solidFill>
              <a:latin typeface="Arial Black" pitchFamily="34" charset="0"/>
              <a:cs typeface="Times New Roman" pitchFamily="18" charset="0"/>
            </a:endParaRPr>
          </a:p>
          <a:p>
            <a:pPr marL="498332" indent="-498332" algn="l">
              <a:spcBef>
                <a:spcPts val="1251"/>
              </a:spcBef>
              <a:spcAft>
                <a:spcPts val="625"/>
              </a:spcAft>
            </a:pPr>
            <a:endParaRPr lang="en-US" sz="2922" cap="all" dirty="0">
              <a:solidFill>
                <a:schemeClr val="tx2"/>
              </a:solidFill>
              <a:latin typeface="Arial Black" pitchFamily="34" charset="0"/>
              <a:cs typeface="Times New Roman" pitchFamily="18" charset="0"/>
            </a:endParaRPr>
          </a:p>
          <a:p>
            <a:pPr marL="498332" indent="-498332" algn="l">
              <a:spcBef>
                <a:spcPts val="1251"/>
              </a:spcBef>
              <a:spcAft>
                <a:spcPts val="625"/>
              </a:spcAft>
            </a:pPr>
            <a:endParaRPr lang="en-US" sz="2922" cap="all" dirty="0">
              <a:solidFill>
                <a:schemeClr val="tx2"/>
              </a:solidFill>
              <a:latin typeface="Arial Black" pitchFamily="34" charset="0"/>
              <a:cs typeface="Times New Roman" pitchFamily="18" charset="0"/>
            </a:endParaRPr>
          </a:p>
          <a:p>
            <a:pPr marL="498332" indent="-498332" algn="l">
              <a:spcBef>
                <a:spcPts val="1251"/>
              </a:spcBef>
              <a:spcAft>
                <a:spcPts val="625"/>
              </a:spcAft>
            </a:pPr>
            <a:endParaRPr lang="en-US" sz="2922" cap="all" dirty="0">
              <a:solidFill>
                <a:schemeClr val="tx2"/>
              </a:solidFill>
              <a:latin typeface="Arial Black" pitchFamily="34" charset="0"/>
              <a:cs typeface="Times New Roman" pitchFamily="18" charset="0"/>
            </a:endParaRPr>
          </a:p>
          <a:p>
            <a:pPr marL="498332" indent="-498332" algn="l">
              <a:spcBef>
                <a:spcPts val="1251"/>
              </a:spcBef>
              <a:spcAft>
                <a:spcPts val="625"/>
              </a:spcAft>
            </a:pPr>
            <a:endParaRPr lang="en-US" sz="2922" cap="all" dirty="0">
              <a:solidFill>
                <a:schemeClr val="tx2"/>
              </a:solidFill>
              <a:latin typeface="Arial Black" pitchFamily="34" charset="0"/>
              <a:cs typeface="Times New Roman" pitchFamily="18" charset="0"/>
            </a:endParaRPr>
          </a:p>
          <a:p>
            <a:pPr marL="498332" indent="-498332" algn="l">
              <a:spcBef>
                <a:spcPts val="1251"/>
              </a:spcBef>
              <a:spcAft>
                <a:spcPts val="625"/>
              </a:spcAft>
            </a:pPr>
            <a:endParaRPr lang="en-US" sz="2922" cap="all" dirty="0">
              <a:solidFill>
                <a:schemeClr val="tx2"/>
              </a:solidFill>
              <a:latin typeface="Arial Black" pitchFamily="34" charset="0"/>
              <a:cs typeface="Times New Roman" pitchFamily="18" charset="0"/>
            </a:endParaRPr>
          </a:p>
          <a:p>
            <a:pPr marL="498332" indent="-498332" algn="l">
              <a:spcBef>
                <a:spcPts val="1251"/>
              </a:spcBef>
              <a:spcAft>
                <a:spcPts val="625"/>
              </a:spcAft>
            </a:pPr>
            <a:endParaRPr lang="en-US" sz="2600" cap="all" dirty="0">
              <a:solidFill>
                <a:schemeClr val="tx2"/>
              </a:solidFill>
              <a:latin typeface="Arial Black" pitchFamily="34" charset="0"/>
              <a:cs typeface="Times New Roman" pitchFamily="18" charset="0"/>
            </a:endParaRPr>
          </a:p>
          <a:p>
            <a:pPr marL="498332" indent="-498332" algn="l">
              <a:spcBef>
                <a:spcPts val="1251"/>
              </a:spcBef>
              <a:spcAft>
                <a:spcPts val="625"/>
              </a:spcAft>
            </a:pPr>
            <a:r>
              <a:rPr lang="en-US" sz="2600" cap="all" dirty="0">
                <a:solidFill>
                  <a:schemeClr val="tx2"/>
                </a:solidFill>
                <a:latin typeface="Arial Black" pitchFamily="34" charset="0"/>
                <a:cs typeface="Times New Roman" pitchFamily="18" charset="0"/>
              </a:rPr>
              <a:t>INNOVATION</a:t>
            </a:r>
          </a:p>
          <a:p>
            <a:pPr algn="l">
              <a:spcBef>
                <a:spcPts val="1251"/>
              </a:spcBef>
              <a:spcAft>
                <a:spcPts val="1251"/>
              </a:spcAft>
            </a:pPr>
            <a:r>
              <a:rPr lang="en-US" sz="2600" dirty="0">
                <a:solidFill>
                  <a:schemeClr val="tx1"/>
                </a:solidFill>
                <a:latin typeface="Arial" pitchFamily="34" charset="0"/>
                <a:cs typeface="Arial" pitchFamily="34" charset="0"/>
              </a:rPr>
              <a:t>When scaled up, this technology can produce several times its own weight in oxygen per year of operation. Oxygen is extracted from regolith in the form of carbon monoxide. The downstream components that are necessary to convert CO into oxygen gas have commonality with Mars ISRU and ECLSS</a:t>
            </a:r>
            <a:endParaRPr lang="en-US" sz="2600" cap="all" dirty="0">
              <a:solidFill>
                <a:schemeClr val="tx2"/>
              </a:solidFill>
              <a:latin typeface="Arial Black" pitchFamily="34" charset="0"/>
              <a:cs typeface="Times New Roman" pitchFamily="18" charset="0"/>
            </a:endParaRPr>
          </a:p>
        </p:txBody>
      </p:sp>
      <p:sp>
        <p:nvSpPr>
          <p:cNvPr id="143" name="Title 1"/>
          <p:cNvSpPr txBox="1">
            <a:spLocks/>
          </p:cNvSpPr>
          <p:nvPr/>
        </p:nvSpPr>
        <p:spPr>
          <a:xfrm>
            <a:off x="702973" y="4116471"/>
            <a:ext cx="19554666" cy="1361089"/>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53618">
              <a:spcBef>
                <a:spcPts val="1877"/>
              </a:spcBef>
              <a:spcAft>
                <a:spcPts val="1251"/>
              </a:spcAft>
              <a:defRPr/>
            </a:pPr>
            <a:r>
              <a:rPr lang="en-US" sz="2600" cap="all" dirty="0">
                <a:solidFill>
                  <a:srgbClr val="0D0D0D"/>
                </a:solidFill>
                <a:latin typeface="Arial Black" pitchFamily="34" charset="0"/>
                <a:cs typeface="Times New Roman" pitchFamily="18" charset="0"/>
              </a:rPr>
              <a:t>Project Management  </a:t>
            </a:r>
            <a:r>
              <a:rPr lang="en-US" sz="2600" b="1" dirty="0">
                <a:solidFill>
                  <a:srgbClr val="0D0D0D"/>
                </a:solidFill>
                <a:latin typeface="Arial" pitchFamily="34" charset="0"/>
                <a:cs typeface="Arial" pitchFamily="34" charset="0"/>
              </a:rPr>
              <a:t>Aaron Paz / 281-244-0163 / </a:t>
            </a:r>
            <a:r>
              <a:rPr lang="en-US" sz="2600" b="1" dirty="0">
                <a:solidFill>
                  <a:srgbClr val="0D0D0D"/>
                </a:solidFill>
                <a:latin typeface="Arial" pitchFamily="34" charset="0"/>
                <a:cs typeface="Arial" pitchFamily="34" charset="0"/>
                <a:hlinkClick r:id="rId3"/>
              </a:rPr>
              <a:t>aaron.paz-1@nasa.gov</a:t>
            </a:r>
            <a:endParaRPr lang="en-US" sz="2600" b="1" dirty="0">
              <a:solidFill>
                <a:srgbClr val="0D0D0D"/>
              </a:solidFill>
              <a:latin typeface="Arial" pitchFamily="34" charset="0"/>
              <a:cs typeface="Arial" pitchFamily="34" charset="0"/>
            </a:endParaRPr>
          </a:p>
          <a:p>
            <a:pPr defTabSz="953618">
              <a:spcBef>
                <a:spcPts val="1877"/>
              </a:spcBef>
              <a:spcAft>
                <a:spcPts val="1251"/>
              </a:spcAft>
              <a:defRPr/>
            </a:pPr>
            <a:r>
              <a:rPr lang="en-US" sz="2600" cap="all" dirty="0">
                <a:solidFill>
                  <a:srgbClr val="0D0D0D"/>
                </a:solidFill>
                <a:latin typeface="Arial Black" pitchFamily="34" charset="0"/>
                <a:cs typeface="Times New Roman" pitchFamily="18" charset="0"/>
              </a:rPr>
              <a:t>Principal investigators </a:t>
            </a:r>
            <a:r>
              <a:rPr lang="en-US" sz="2600" b="1" dirty="0">
                <a:solidFill>
                  <a:srgbClr val="0D0D0D"/>
                </a:solidFill>
                <a:latin typeface="Arial" pitchFamily="34" charset="0"/>
                <a:cs typeface="Arial" pitchFamily="34" charset="0"/>
              </a:rPr>
              <a:t>Brant White, Tony Colozza, Nilab Azim, Desmond O’Connor</a:t>
            </a:r>
            <a:br>
              <a:rPr lang="en-US" sz="2817" b="1" dirty="0">
                <a:solidFill>
                  <a:schemeClr val="accent2">
                    <a:lumMod val="75000"/>
                  </a:schemeClr>
                </a:solidFill>
                <a:latin typeface="Arial" pitchFamily="34" charset="0"/>
                <a:cs typeface="Arial" pitchFamily="34" charset="0"/>
              </a:rPr>
            </a:br>
            <a:endParaRPr lang="en-US" sz="2817" dirty="0">
              <a:solidFill>
                <a:schemeClr val="accent2">
                  <a:lumMod val="75000"/>
                </a:schemeClr>
              </a:solidFill>
            </a:endParaRPr>
          </a:p>
        </p:txBody>
      </p:sp>
      <p:sp>
        <p:nvSpPr>
          <p:cNvPr id="115" name="Title 114"/>
          <p:cNvSpPr>
            <a:spLocks noGrp="1"/>
          </p:cNvSpPr>
          <p:nvPr>
            <p:ph type="ctrTitle"/>
          </p:nvPr>
        </p:nvSpPr>
        <p:spPr>
          <a:xfrm>
            <a:off x="695930" y="1987641"/>
            <a:ext cx="18653760" cy="2180785"/>
          </a:xfrm>
        </p:spPr>
        <p:txBody>
          <a:bodyPr/>
          <a:lstStyle/>
          <a:p>
            <a:r>
              <a:rPr lang="en-US" sz="6600" b="1" dirty="0">
                <a:latin typeface="Adobe Gothic Std B" panose="020B0800000000000000" pitchFamily="34" charset="-128"/>
                <a:ea typeface="Adobe Gothic Std B" panose="020B0800000000000000" pitchFamily="34" charset="-128"/>
              </a:rPr>
              <a:t>Carbothermal Reduction</a:t>
            </a:r>
            <a:br>
              <a:rPr lang="en-US" sz="6600" b="1" dirty="0">
                <a:latin typeface="Adobe Gothic Std B" panose="020B0800000000000000" pitchFamily="34" charset="-128"/>
                <a:ea typeface="Adobe Gothic Std B" panose="020B0800000000000000" pitchFamily="34" charset="-128"/>
              </a:rPr>
            </a:br>
            <a:r>
              <a:rPr lang="en-US" sz="6600" b="1" dirty="0">
                <a:latin typeface="Adobe Gothic Std B" panose="020B0800000000000000" pitchFamily="34" charset="-128"/>
                <a:ea typeface="Adobe Gothic Std B" panose="020B0800000000000000" pitchFamily="34" charset="-128"/>
              </a:rPr>
              <a:t>Demonstration (CaRD) </a:t>
            </a:r>
          </a:p>
        </p:txBody>
      </p:sp>
      <p:sp>
        <p:nvSpPr>
          <p:cNvPr id="168" name="Rounded Rectangle 3">
            <a:extLst>
              <a:ext uri="{FF2B5EF4-FFF2-40B4-BE49-F238E27FC236}">
                <a16:creationId xmlns:a16="http://schemas.microsoft.com/office/drawing/2014/main" id="{3EC31ACF-0DF5-4F27-B5EE-F6F4D6F0DD80}"/>
              </a:ext>
            </a:extLst>
          </p:cNvPr>
          <p:cNvSpPr/>
          <p:nvPr/>
        </p:nvSpPr>
        <p:spPr>
          <a:xfrm>
            <a:off x="727255" y="9388715"/>
            <a:ext cx="9866376" cy="6601968"/>
          </a:xfrm>
          <a:prstGeom prst="roundRect">
            <a:avLst>
              <a:gd name="adj" fmla="val 3993"/>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9" name="Picture 168">
            <a:extLst>
              <a:ext uri="{FF2B5EF4-FFF2-40B4-BE49-F238E27FC236}">
                <a16:creationId xmlns:a16="http://schemas.microsoft.com/office/drawing/2014/main" id="{B6AC78E8-7A78-44A6-B033-6D7A4AB0EACB}"/>
              </a:ext>
            </a:extLst>
          </p:cNvPr>
          <p:cNvPicPr>
            <a:picLocks noChangeAspect="1"/>
          </p:cNvPicPr>
          <p:nvPr/>
        </p:nvPicPr>
        <p:blipFill rotWithShape="1">
          <a:blip r:embed="rId4"/>
          <a:srcRect l="14142" r="17533"/>
          <a:stretch/>
        </p:blipFill>
        <p:spPr>
          <a:xfrm>
            <a:off x="8021762" y="9650243"/>
            <a:ext cx="2286526" cy="2141918"/>
          </a:xfrm>
          <a:prstGeom prst="roundRect">
            <a:avLst>
              <a:gd name="adj" fmla="val 11111"/>
            </a:avLst>
          </a:prstGeom>
          <a:ln w="190500" cap="rnd">
            <a:noFill/>
            <a:prstDash val="solid"/>
          </a:ln>
          <a:effectLst>
            <a:outerShdw blurRad="101600" dist="50800" dir="7200000" algn="tl" rotWithShape="0">
              <a:srgbClr val="000000">
                <a:alpha val="45000"/>
              </a:srgbClr>
            </a:outerShdw>
          </a:effectLst>
        </p:spPr>
      </p:pic>
      <p:sp>
        <p:nvSpPr>
          <p:cNvPr id="170" name="TextBox 169">
            <a:extLst>
              <a:ext uri="{FF2B5EF4-FFF2-40B4-BE49-F238E27FC236}">
                <a16:creationId xmlns:a16="http://schemas.microsoft.com/office/drawing/2014/main" id="{B645B0EE-D316-49BE-BC62-198DFAA6AB70}"/>
              </a:ext>
            </a:extLst>
          </p:cNvPr>
          <p:cNvSpPr txBox="1"/>
          <p:nvPr/>
        </p:nvSpPr>
        <p:spPr>
          <a:xfrm>
            <a:off x="7889186" y="11792161"/>
            <a:ext cx="2499632" cy="707886"/>
          </a:xfrm>
          <a:prstGeom prst="rect">
            <a:avLst/>
          </a:prstGeom>
          <a:noFill/>
        </p:spPr>
        <p:txBody>
          <a:bodyPr wrap="square" rtlCol="0">
            <a:spAutoFit/>
          </a:bodyPr>
          <a:lstStyle/>
          <a:p>
            <a:pPr algn="ctr"/>
            <a:r>
              <a:rPr lang="en-US" sz="2000" dirty="0"/>
              <a:t>Solar Concentrator  </a:t>
            </a:r>
            <a:r>
              <a:rPr lang="en-US" sz="2000" i="1" dirty="0"/>
              <a:t>Physical Sciences Inc. </a:t>
            </a:r>
          </a:p>
        </p:txBody>
      </p:sp>
      <p:pic>
        <p:nvPicPr>
          <p:cNvPr id="171" name="Picture 170">
            <a:extLst>
              <a:ext uri="{FF2B5EF4-FFF2-40B4-BE49-F238E27FC236}">
                <a16:creationId xmlns:a16="http://schemas.microsoft.com/office/drawing/2014/main" id="{FBD49D9D-952E-4B27-9A92-EC91674F5D76}"/>
              </a:ext>
            </a:extLst>
          </p:cNvPr>
          <p:cNvPicPr>
            <a:picLocks noChangeAspect="1"/>
          </p:cNvPicPr>
          <p:nvPr/>
        </p:nvPicPr>
        <p:blipFill rotWithShape="1">
          <a:blip r:embed="rId5"/>
          <a:srcRect t="21448"/>
          <a:stretch/>
        </p:blipFill>
        <p:spPr>
          <a:xfrm>
            <a:off x="1002968" y="9679869"/>
            <a:ext cx="2307637" cy="2112292"/>
          </a:xfrm>
          <a:prstGeom prst="roundRect">
            <a:avLst>
              <a:gd name="adj" fmla="val 11111"/>
            </a:avLst>
          </a:prstGeom>
          <a:ln w="190500" cap="rnd">
            <a:noFill/>
            <a:prstDash val="solid"/>
          </a:ln>
          <a:effectLst>
            <a:outerShdw blurRad="101600" dist="50800" dir="7200000" algn="tl" rotWithShape="0">
              <a:srgbClr val="000000">
                <a:alpha val="45000"/>
              </a:srgbClr>
            </a:outerShdw>
          </a:effectLst>
        </p:spPr>
      </p:pic>
      <p:pic>
        <p:nvPicPr>
          <p:cNvPr id="172" name="Picture 171">
            <a:extLst>
              <a:ext uri="{FF2B5EF4-FFF2-40B4-BE49-F238E27FC236}">
                <a16:creationId xmlns:a16="http://schemas.microsoft.com/office/drawing/2014/main" id="{A54687F4-487C-4107-A2DF-DB0587472C5D}"/>
              </a:ext>
            </a:extLst>
          </p:cNvPr>
          <p:cNvPicPr>
            <a:picLocks noChangeAspect="1"/>
          </p:cNvPicPr>
          <p:nvPr/>
        </p:nvPicPr>
        <p:blipFill rotWithShape="1">
          <a:blip r:embed="rId6"/>
          <a:srcRect t="33416" r="3064"/>
          <a:stretch/>
        </p:blipFill>
        <p:spPr>
          <a:xfrm>
            <a:off x="4440251" y="9677181"/>
            <a:ext cx="2281067" cy="2100665"/>
          </a:xfrm>
          <a:prstGeom prst="roundRect">
            <a:avLst>
              <a:gd name="adj" fmla="val 11111"/>
            </a:avLst>
          </a:prstGeom>
          <a:ln w="190500" cap="rnd">
            <a:noFill/>
            <a:prstDash val="solid"/>
          </a:ln>
          <a:effectLst>
            <a:outerShdw blurRad="101600" dist="50800" dir="7200000" algn="tl" rotWithShape="0">
              <a:srgbClr val="000000">
                <a:alpha val="45000"/>
              </a:srgbClr>
            </a:outerShdw>
          </a:effectLst>
        </p:spPr>
      </p:pic>
      <p:sp>
        <p:nvSpPr>
          <p:cNvPr id="173" name="TextBox 172">
            <a:extLst>
              <a:ext uri="{FF2B5EF4-FFF2-40B4-BE49-F238E27FC236}">
                <a16:creationId xmlns:a16="http://schemas.microsoft.com/office/drawing/2014/main" id="{CEF5FDE0-8DBC-4124-B3F4-C98440D445CA}"/>
              </a:ext>
            </a:extLst>
          </p:cNvPr>
          <p:cNvSpPr txBox="1"/>
          <p:nvPr/>
        </p:nvSpPr>
        <p:spPr>
          <a:xfrm>
            <a:off x="4305628" y="11777846"/>
            <a:ext cx="2588535" cy="707886"/>
          </a:xfrm>
          <a:prstGeom prst="rect">
            <a:avLst/>
          </a:prstGeom>
          <a:noFill/>
        </p:spPr>
        <p:txBody>
          <a:bodyPr wrap="square" rtlCol="0">
            <a:spAutoFit/>
          </a:bodyPr>
          <a:lstStyle/>
          <a:p>
            <a:pPr algn="ctr"/>
            <a:r>
              <a:rPr lang="en-US" sz="2000" dirty="0"/>
              <a:t>Carbothermal Reactor </a:t>
            </a:r>
          </a:p>
          <a:p>
            <a:pPr algn="ctr"/>
            <a:r>
              <a:rPr lang="en-US" sz="2000" i="1" dirty="0"/>
              <a:t>Orbitec </a:t>
            </a:r>
            <a:r>
              <a:rPr lang="en-US" sz="2000" dirty="0"/>
              <a:t> </a:t>
            </a:r>
          </a:p>
        </p:txBody>
      </p:sp>
      <p:cxnSp>
        <p:nvCxnSpPr>
          <p:cNvPr id="174" name="Straight Arrow Connector 173">
            <a:extLst>
              <a:ext uri="{FF2B5EF4-FFF2-40B4-BE49-F238E27FC236}">
                <a16:creationId xmlns:a16="http://schemas.microsoft.com/office/drawing/2014/main" id="{16EAD2F6-2463-4B05-97DC-3D046409F9A5}"/>
              </a:ext>
            </a:extLst>
          </p:cNvPr>
          <p:cNvCxnSpPr>
            <a:cxnSpLocks/>
            <a:stCxn id="171" idx="3"/>
            <a:endCxn id="172" idx="1"/>
          </p:cNvCxnSpPr>
          <p:nvPr/>
        </p:nvCxnSpPr>
        <p:spPr>
          <a:xfrm flipV="1">
            <a:off x="3310605" y="10727514"/>
            <a:ext cx="1129646" cy="8501"/>
          </a:xfrm>
          <a:prstGeom prst="straightConnector1">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5" name="TextBox 174">
            <a:extLst>
              <a:ext uri="{FF2B5EF4-FFF2-40B4-BE49-F238E27FC236}">
                <a16:creationId xmlns:a16="http://schemas.microsoft.com/office/drawing/2014/main" id="{32E13FB3-AD46-41B5-911D-F369BF5AEABC}"/>
              </a:ext>
            </a:extLst>
          </p:cNvPr>
          <p:cNvSpPr txBox="1"/>
          <p:nvPr/>
        </p:nvSpPr>
        <p:spPr>
          <a:xfrm>
            <a:off x="6873800" y="10334351"/>
            <a:ext cx="1125397" cy="369332"/>
          </a:xfrm>
          <a:prstGeom prst="rect">
            <a:avLst/>
          </a:prstGeom>
          <a:noFill/>
        </p:spPr>
        <p:txBody>
          <a:bodyPr wrap="square" rtlCol="0">
            <a:spAutoFit/>
          </a:bodyPr>
          <a:lstStyle/>
          <a:p>
            <a:pPr algn="ctr"/>
            <a:r>
              <a:rPr lang="en-US" sz="1800" dirty="0">
                <a:solidFill>
                  <a:srgbClr val="C00000"/>
                </a:solidFill>
                <a:latin typeface="Arial" panose="020B0604020202020204" pitchFamily="34" charset="0"/>
                <a:cs typeface="Arial" panose="020B0604020202020204" pitchFamily="34" charset="0"/>
              </a:rPr>
              <a:t>Heat</a:t>
            </a:r>
          </a:p>
        </p:txBody>
      </p:sp>
      <p:sp>
        <p:nvSpPr>
          <p:cNvPr id="176" name="TextBox 175">
            <a:extLst>
              <a:ext uri="{FF2B5EF4-FFF2-40B4-BE49-F238E27FC236}">
                <a16:creationId xmlns:a16="http://schemas.microsoft.com/office/drawing/2014/main" id="{E0856F1C-3C22-4C5B-9645-A8A0E8128CA9}"/>
              </a:ext>
            </a:extLst>
          </p:cNvPr>
          <p:cNvSpPr txBox="1"/>
          <p:nvPr/>
        </p:nvSpPr>
        <p:spPr>
          <a:xfrm>
            <a:off x="702973" y="11817312"/>
            <a:ext cx="2877566" cy="646331"/>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Excavator</a:t>
            </a:r>
          </a:p>
          <a:p>
            <a:pPr algn="ct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Canadian Space Agency</a:t>
            </a:r>
          </a:p>
        </p:txBody>
      </p:sp>
      <p:cxnSp>
        <p:nvCxnSpPr>
          <p:cNvPr id="177" name="Straight Arrow Connector 176">
            <a:extLst>
              <a:ext uri="{FF2B5EF4-FFF2-40B4-BE49-F238E27FC236}">
                <a16:creationId xmlns:a16="http://schemas.microsoft.com/office/drawing/2014/main" id="{95E83DE4-85C2-4435-AF06-CB7F44860525}"/>
              </a:ext>
            </a:extLst>
          </p:cNvPr>
          <p:cNvCxnSpPr>
            <a:cxnSpLocks/>
          </p:cNvCxnSpPr>
          <p:nvPr/>
        </p:nvCxnSpPr>
        <p:spPr>
          <a:xfrm>
            <a:off x="5569762" y="10720526"/>
            <a:ext cx="32318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8" name="TextBox 177">
            <a:extLst>
              <a:ext uri="{FF2B5EF4-FFF2-40B4-BE49-F238E27FC236}">
                <a16:creationId xmlns:a16="http://schemas.microsoft.com/office/drawing/2014/main" id="{61464596-D783-4029-8FE8-9E9CE010A6FD}"/>
              </a:ext>
            </a:extLst>
          </p:cNvPr>
          <p:cNvSpPr txBox="1"/>
          <p:nvPr/>
        </p:nvSpPr>
        <p:spPr>
          <a:xfrm>
            <a:off x="3147736" y="10258768"/>
            <a:ext cx="1415734" cy="369332"/>
          </a:xfrm>
          <a:prstGeom prst="rect">
            <a:avLst/>
          </a:prstGeom>
          <a:noFill/>
        </p:spPr>
        <p:txBody>
          <a:bodyPr wrap="square" rtlCol="0">
            <a:spAutoFit/>
          </a:bodyPr>
          <a:lstStyle/>
          <a:p>
            <a:pPr algn="ctr"/>
            <a:r>
              <a:rPr lang="en-US" sz="1800" dirty="0">
                <a:solidFill>
                  <a:schemeClr val="bg1">
                    <a:lumMod val="50000"/>
                  </a:schemeClr>
                </a:solidFill>
                <a:latin typeface="Arial" panose="020B0604020202020204" pitchFamily="34" charset="0"/>
                <a:cs typeface="Arial" panose="020B0604020202020204" pitchFamily="34" charset="0"/>
              </a:rPr>
              <a:t>Regolith</a:t>
            </a:r>
          </a:p>
        </p:txBody>
      </p:sp>
      <p:pic>
        <p:nvPicPr>
          <p:cNvPr id="181" name="Picture 180">
            <a:extLst>
              <a:ext uri="{FF2B5EF4-FFF2-40B4-BE49-F238E27FC236}">
                <a16:creationId xmlns:a16="http://schemas.microsoft.com/office/drawing/2014/main" id="{CE2BB2D0-2FFA-4950-B134-18D450F8B314}"/>
              </a:ext>
            </a:extLst>
          </p:cNvPr>
          <p:cNvPicPr>
            <a:picLocks noChangeAspect="1"/>
          </p:cNvPicPr>
          <p:nvPr/>
        </p:nvPicPr>
        <p:blipFill rotWithShape="1">
          <a:blip r:embed="rId7"/>
          <a:srcRect l="12291" r="15693"/>
          <a:stretch/>
        </p:blipFill>
        <p:spPr>
          <a:xfrm>
            <a:off x="979609" y="12904592"/>
            <a:ext cx="2324295" cy="2112293"/>
          </a:xfrm>
          <a:prstGeom prst="roundRect">
            <a:avLst>
              <a:gd name="adj" fmla="val 11111"/>
            </a:avLst>
          </a:prstGeom>
          <a:ln w="190500" cap="rnd">
            <a:noFill/>
            <a:prstDash val="solid"/>
          </a:ln>
          <a:effectLst>
            <a:outerShdw blurRad="101600" dist="50800" dir="7200000" algn="tl" rotWithShape="0">
              <a:srgbClr val="000000">
                <a:alpha val="45000"/>
              </a:srgbClr>
            </a:outerShdw>
          </a:effectLst>
        </p:spPr>
      </p:pic>
      <p:cxnSp>
        <p:nvCxnSpPr>
          <p:cNvPr id="182" name="Straight Arrow Connector 181">
            <a:extLst>
              <a:ext uri="{FF2B5EF4-FFF2-40B4-BE49-F238E27FC236}">
                <a16:creationId xmlns:a16="http://schemas.microsoft.com/office/drawing/2014/main" id="{0BA631E8-4D42-4A83-B9BC-6D09D69568F8}"/>
              </a:ext>
            </a:extLst>
          </p:cNvPr>
          <p:cNvCxnSpPr>
            <a:cxnSpLocks/>
            <a:stCxn id="169" idx="1"/>
            <a:endCxn id="172" idx="3"/>
          </p:cNvCxnSpPr>
          <p:nvPr/>
        </p:nvCxnSpPr>
        <p:spPr>
          <a:xfrm flipH="1">
            <a:off x="6721318" y="10721202"/>
            <a:ext cx="1300444" cy="6312"/>
          </a:xfrm>
          <a:prstGeom prst="straightConnector1">
            <a:avLst/>
          </a:prstGeom>
          <a:ln w="38100">
            <a:tailEnd type="triangle"/>
          </a:ln>
          <a:effectLst/>
        </p:spPr>
        <p:style>
          <a:lnRef idx="1">
            <a:schemeClr val="accent2"/>
          </a:lnRef>
          <a:fillRef idx="0">
            <a:schemeClr val="accent2"/>
          </a:fillRef>
          <a:effectRef idx="0">
            <a:schemeClr val="accent2"/>
          </a:effectRef>
          <a:fontRef idx="minor">
            <a:schemeClr val="tx1"/>
          </a:fontRef>
        </p:style>
      </p:cxnSp>
      <p:sp>
        <p:nvSpPr>
          <p:cNvPr id="184" name="TextBox 183">
            <a:extLst>
              <a:ext uri="{FF2B5EF4-FFF2-40B4-BE49-F238E27FC236}">
                <a16:creationId xmlns:a16="http://schemas.microsoft.com/office/drawing/2014/main" id="{5ED2AB3B-CE55-4073-8CDA-ED34D1FA1D1A}"/>
              </a:ext>
            </a:extLst>
          </p:cNvPr>
          <p:cNvSpPr txBox="1"/>
          <p:nvPr/>
        </p:nvSpPr>
        <p:spPr>
          <a:xfrm>
            <a:off x="892362" y="15096397"/>
            <a:ext cx="2528847" cy="707886"/>
          </a:xfrm>
          <a:prstGeom prst="rect">
            <a:avLst/>
          </a:prstGeom>
          <a:noFill/>
        </p:spPr>
        <p:txBody>
          <a:bodyPr wrap="square" rtlCol="0">
            <a:spAutoFit/>
          </a:bodyPr>
          <a:lstStyle/>
          <a:p>
            <a:pPr algn="ctr"/>
            <a:r>
              <a:rPr lang="en-US" sz="2000" dirty="0"/>
              <a:t>Water Electrolysis </a:t>
            </a:r>
            <a:r>
              <a:rPr lang="en-US" sz="2000" i="1" dirty="0"/>
              <a:t>Johnson Space Center</a:t>
            </a:r>
          </a:p>
        </p:txBody>
      </p:sp>
      <p:pic>
        <p:nvPicPr>
          <p:cNvPr id="186" name="Picture 185">
            <a:extLst>
              <a:ext uri="{FF2B5EF4-FFF2-40B4-BE49-F238E27FC236}">
                <a16:creationId xmlns:a16="http://schemas.microsoft.com/office/drawing/2014/main" id="{51C77E82-D336-4130-8228-167D525B2E8E}"/>
              </a:ext>
            </a:extLst>
          </p:cNvPr>
          <p:cNvPicPr>
            <a:picLocks noChangeAspect="1"/>
          </p:cNvPicPr>
          <p:nvPr/>
        </p:nvPicPr>
        <p:blipFill rotWithShape="1">
          <a:blip r:embed="rId8"/>
          <a:srcRect l="18698" r="17760" b="4"/>
          <a:stretch/>
        </p:blipFill>
        <p:spPr>
          <a:xfrm>
            <a:off x="8064739" y="12921573"/>
            <a:ext cx="2266119" cy="2095383"/>
          </a:xfrm>
          <a:prstGeom prst="roundRect">
            <a:avLst>
              <a:gd name="adj" fmla="val 11111"/>
            </a:avLst>
          </a:prstGeom>
          <a:ln w="190500" cap="rnd">
            <a:noFill/>
            <a:prstDash val="solid"/>
          </a:ln>
          <a:effectLst>
            <a:outerShdw blurRad="101600" dist="50800" dir="7200000" algn="tl" rotWithShape="0">
              <a:srgbClr val="000000">
                <a:alpha val="45000"/>
              </a:srgbClr>
            </a:outerShdw>
          </a:effectLst>
        </p:spPr>
      </p:pic>
      <p:cxnSp>
        <p:nvCxnSpPr>
          <p:cNvPr id="187" name="Straight Arrow Connector 186">
            <a:extLst>
              <a:ext uri="{FF2B5EF4-FFF2-40B4-BE49-F238E27FC236}">
                <a16:creationId xmlns:a16="http://schemas.microsoft.com/office/drawing/2014/main" id="{77ACD278-A4CF-47E7-8272-2F4B9513377C}"/>
              </a:ext>
            </a:extLst>
          </p:cNvPr>
          <p:cNvCxnSpPr>
            <a:cxnSpLocks/>
            <a:stCxn id="181" idx="3"/>
            <a:endCxn id="192" idx="1"/>
          </p:cNvCxnSpPr>
          <p:nvPr/>
        </p:nvCxnSpPr>
        <p:spPr>
          <a:xfrm>
            <a:off x="3303904" y="13960739"/>
            <a:ext cx="1156563" cy="3174"/>
          </a:xfrm>
          <a:prstGeom prst="straightConnector1">
            <a:avLst/>
          </a:prstGeom>
          <a:ln w="38100">
            <a:solidFill>
              <a:srgbClr val="00B050"/>
            </a:solidFill>
            <a:tailEnd type="triangle"/>
          </a:ln>
        </p:spPr>
        <p:style>
          <a:lnRef idx="1">
            <a:schemeClr val="accent3"/>
          </a:lnRef>
          <a:fillRef idx="0">
            <a:schemeClr val="accent3"/>
          </a:fillRef>
          <a:effectRef idx="0">
            <a:schemeClr val="accent3"/>
          </a:effectRef>
          <a:fontRef idx="minor">
            <a:schemeClr val="tx1"/>
          </a:fontRef>
        </p:style>
      </p:cxnSp>
      <p:sp>
        <p:nvSpPr>
          <p:cNvPr id="188" name="TextBox 187">
            <a:extLst>
              <a:ext uri="{FF2B5EF4-FFF2-40B4-BE49-F238E27FC236}">
                <a16:creationId xmlns:a16="http://schemas.microsoft.com/office/drawing/2014/main" id="{3F342250-FEAC-42BB-9777-4E42C2296915}"/>
              </a:ext>
            </a:extLst>
          </p:cNvPr>
          <p:cNvSpPr txBox="1"/>
          <p:nvPr/>
        </p:nvSpPr>
        <p:spPr>
          <a:xfrm>
            <a:off x="3277445" y="13529495"/>
            <a:ext cx="1105654" cy="369332"/>
          </a:xfrm>
          <a:prstGeom prst="rect">
            <a:avLst/>
          </a:prstGeom>
          <a:noFill/>
          <a:ln>
            <a:noFill/>
          </a:ln>
        </p:spPr>
        <p:txBody>
          <a:bodyPr wrap="square" rtlCol="0">
            <a:spAutoFit/>
          </a:bodyPr>
          <a:lstStyle/>
          <a:p>
            <a:pPr algn="ctr"/>
            <a:r>
              <a:rPr lang="en-US" sz="1800" dirty="0">
                <a:solidFill>
                  <a:srgbClr val="00B050"/>
                </a:solidFill>
                <a:latin typeface="Arial" panose="020B0604020202020204" pitchFamily="34" charset="0"/>
                <a:cs typeface="Arial" panose="020B0604020202020204" pitchFamily="34" charset="0"/>
              </a:rPr>
              <a:t>Oxygen</a:t>
            </a:r>
          </a:p>
        </p:txBody>
      </p:sp>
      <p:pic>
        <p:nvPicPr>
          <p:cNvPr id="192" name="Picture 191">
            <a:extLst>
              <a:ext uri="{FF2B5EF4-FFF2-40B4-BE49-F238E27FC236}">
                <a16:creationId xmlns:a16="http://schemas.microsoft.com/office/drawing/2014/main" id="{62FEBE9D-514F-4A6B-8D61-2144ABEAD08F}"/>
              </a:ext>
            </a:extLst>
          </p:cNvPr>
          <p:cNvPicPr>
            <a:picLocks noChangeAspect="1"/>
          </p:cNvPicPr>
          <p:nvPr/>
        </p:nvPicPr>
        <p:blipFill rotWithShape="1">
          <a:blip r:embed="rId9"/>
          <a:srcRect r="6318"/>
          <a:stretch/>
        </p:blipFill>
        <p:spPr>
          <a:xfrm>
            <a:off x="4460467" y="12910940"/>
            <a:ext cx="2277538" cy="2105946"/>
          </a:xfrm>
          <a:prstGeom prst="roundRect">
            <a:avLst>
              <a:gd name="adj" fmla="val 11111"/>
            </a:avLst>
          </a:prstGeom>
          <a:ln w="190500" cap="rnd">
            <a:noFill/>
            <a:prstDash val="solid"/>
          </a:ln>
          <a:effectLst>
            <a:outerShdw blurRad="101600" dist="50800" dir="7200000" algn="tl" rotWithShape="0">
              <a:srgbClr val="000000">
                <a:alpha val="45000"/>
              </a:srgbClr>
            </a:outerShdw>
          </a:effectLst>
        </p:spPr>
      </p:pic>
      <p:cxnSp>
        <p:nvCxnSpPr>
          <p:cNvPr id="193" name="Straight Arrow Connector 192">
            <a:extLst>
              <a:ext uri="{FF2B5EF4-FFF2-40B4-BE49-F238E27FC236}">
                <a16:creationId xmlns:a16="http://schemas.microsoft.com/office/drawing/2014/main" id="{0B6E1E49-3D3F-4D45-8014-C6E880807F00}"/>
              </a:ext>
            </a:extLst>
          </p:cNvPr>
          <p:cNvCxnSpPr>
            <a:cxnSpLocks/>
            <a:stCxn id="192" idx="3"/>
            <a:endCxn id="186" idx="1"/>
          </p:cNvCxnSpPr>
          <p:nvPr/>
        </p:nvCxnSpPr>
        <p:spPr>
          <a:xfrm>
            <a:off x="6738005" y="13963913"/>
            <a:ext cx="1326734" cy="535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31" name="TextBox 230">
            <a:extLst>
              <a:ext uri="{FF2B5EF4-FFF2-40B4-BE49-F238E27FC236}">
                <a16:creationId xmlns:a16="http://schemas.microsoft.com/office/drawing/2014/main" id="{131BC4E3-4FDA-49A8-8EBC-EBEA887602B0}"/>
              </a:ext>
            </a:extLst>
          </p:cNvPr>
          <p:cNvSpPr txBox="1"/>
          <p:nvPr/>
        </p:nvSpPr>
        <p:spPr>
          <a:xfrm>
            <a:off x="6784762" y="13352636"/>
            <a:ext cx="1172803" cy="646331"/>
          </a:xfrm>
          <a:prstGeom prst="rect">
            <a:avLst/>
          </a:prstGeom>
          <a:noFill/>
        </p:spPr>
        <p:txBody>
          <a:bodyPr wrap="square" rtlCol="0">
            <a:spAutoFit/>
          </a:bodyPr>
          <a:lstStyle/>
          <a:p>
            <a:pPr algn="ctr"/>
            <a:r>
              <a:rPr lang="en-US" sz="1800" dirty="0">
                <a:solidFill>
                  <a:srgbClr val="C00000"/>
                </a:solidFill>
                <a:latin typeface="Arial" panose="020B0604020202020204" pitchFamily="34" charset="0"/>
                <a:cs typeface="Arial" panose="020B0604020202020204" pitchFamily="34" charset="0"/>
              </a:rPr>
              <a:t>Thruster</a:t>
            </a:r>
          </a:p>
          <a:p>
            <a:pPr algn="ctr"/>
            <a:r>
              <a:rPr lang="en-US" sz="1800" dirty="0">
                <a:solidFill>
                  <a:srgbClr val="C00000"/>
                </a:solidFill>
                <a:latin typeface="Arial" panose="020B0604020202020204" pitchFamily="34" charset="0"/>
                <a:cs typeface="Arial" panose="020B0604020202020204" pitchFamily="34" charset="0"/>
              </a:rPr>
              <a:t>Exhaust</a:t>
            </a:r>
          </a:p>
        </p:txBody>
      </p:sp>
      <p:cxnSp>
        <p:nvCxnSpPr>
          <p:cNvPr id="283" name="Straight Arrow Connector 282">
            <a:extLst>
              <a:ext uri="{FF2B5EF4-FFF2-40B4-BE49-F238E27FC236}">
                <a16:creationId xmlns:a16="http://schemas.microsoft.com/office/drawing/2014/main" id="{7136835D-4964-42E6-9809-78A29A44B5EA}"/>
              </a:ext>
            </a:extLst>
          </p:cNvPr>
          <p:cNvCxnSpPr>
            <a:cxnSpLocks/>
          </p:cNvCxnSpPr>
          <p:nvPr/>
        </p:nvCxnSpPr>
        <p:spPr>
          <a:xfrm flipH="1">
            <a:off x="3184127" y="11723877"/>
            <a:ext cx="1277658" cy="121786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373A7F4F-1952-4416-99BF-0DD851F5A8D1}"/>
              </a:ext>
            </a:extLst>
          </p:cNvPr>
          <p:cNvSpPr txBox="1"/>
          <p:nvPr/>
        </p:nvSpPr>
        <p:spPr>
          <a:xfrm>
            <a:off x="3531815" y="12342292"/>
            <a:ext cx="1105654" cy="369332"/>
          </a:xfrm>
          <a:prstGeom prst="rect">
            <a:avLst/>
          </a:prstGeom>
          <a:noFill/>
          <a:ln>
            <a:noFill/>
          </a:ln>
        </p:spPr>
        <p:txBody>
          <a:bodyPr wrap="square" rtlCol="0">
            <a:spAutoFit/>
          </a:bodyPr>
          <a:lstStyle/>
          <a:p>
            <a:pPr algn="ctr"/>
            <a:r>
              <a:rPr lang="en-US" sz="1800" dirty="0">
                <a:solidFill>
                  <a:srgbClr val="0070C0"/>
                </a:solidFill>
                <a:latin typeface="Arial" panose="020B0604020202020204" pitchFamily="34" charset="0"/>
                <a:cs typeface="Arial" panose="020B0604020202020204" pitchFamily="34" charset="0"/>
              </a:rPr>
              <a:t>Water</a:t>
            </a:r>
          </a:p>
        </p:txBody>
      </p:sp>
      <p:sp>
        <p:nvSpPr>
          <p:cNvPr id="288" name="TextBox 287">
            <a:extLst>
              <a:ext uri="{FF2B5EF4-FFF2-40B4-BE49-F238E27FC236}">
                <a16:creationId xmlns:a16="http://schemas.microsoft.com/office/drawing/2014/main" id="{E358442C-093F-4468-A67B-916E6E47893C}"/>
              </a:ext>
            </a:extLst>
          </p:cNvPr>
          <p:cNvSpPr txBox="1"/>
          <p:nvPr/>
        </p:nvSpPr>
        <p:spPr>
          <a:xfrm>
            <a:off x="4166684" y="15125169"/>
            <a:ext cx="2866303" cy="707886"/>
          </a:xfrm>
          <a:prstGeom prst="rect">
            <a:avLst/>
          </a:prstGeom>
          <a:noFill/>
        </p:spPr>
        <p:txBody>
          <a:bodyPr wrap="square" rtlCol="0">
            <a:spAutoFit/>
          </a:bodyPr>
          <a:lstStyle/>
          <a:p>
            <a:pPr algn="ctr"/>
            <a:r>
              <a:rPr lang="en-US" sz="2000" dirty="0"/>
              <a:t>Liquefaction &amp; Propulsion </a:t>
            </a:r>
          </a:p>
          <a:p>
            <a:pPr algn="ctr"/>
            <a:r>
              <a:rPr lang="en-US" sz="2000" i="1" dirty="0"/>
              <a:t>Johnson Space Center</a:t>
            </a:r>
          </a:p>
        </p:txBody>
      </p:sp>
      <p:sp>
        <p:nvSpPr>
          <p:cNvPr id="221" name="TextBox 220">
            <a:extLst>
              <a:ext uri="{FF2B5EF4-FFF2-40B4-BE49-F238E27FC236}">
                <a16:creationId xmlns:a16="http://schemas.microsoft.com/office/drawing/2014/main" id="{C14D27C9-2DD7-4A29-9133-444C10A487A0}"/>
              </a:ext>
            </a:extLst>
          </p:cNvPr>
          <p:cNvSpPr txBox="1"/>
          <p:nvPr/>
        </p:nvSpPr>
        <p:spPr>
          <a:xfrm>
            <a:off x="1107220" y="16162525"/>
            <a:ext cx="8925084" cy="523220"/>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“Dust to Thrust” Demonstration 2010 </a:t>
            </a:r>
          </a:p>
        </p:txBody>
      </p:sp>
      <p:sp>
        <p:nvSpPr>
          <p:cNvPr id="291" name="TextBox 290">
            <a:extLst>
              <a:ext uri="{FF2B5EF4-FFF2-40B4-BE49-F238E27FC236}">
                <a16:creationId xmlns:a16="http://schemas.microsoft.com/office/drawing/2014/main" id="{E502CB45-8351-4BB4-8D8D-65852E7AA6FE}"/>
              </a:ext>
            </a:extLst>
          </p:cNvPr>
          <p:cNvSpPr txBox="1"/>
          <p:nvPr/>
        </p:nvSpPr>
        <p:spPr>
          <a:xfrm>
            <a:off x="7497940" y="15125169"/>
            <a:ext cx="3110017" cy="707886"/>
          </a:xfrm>
          <a:prstGeom prst="rect">
            <a:avLst/>
          </a:prstGeom>
          <a:noFill/>
        </p:spPr>
        <p:txBody>
          <a:bodyPr wrap="square" rtlCol="0">
            <a:spAutoFit/>
          </a:bodyPr>
          <a:lstStyle/>
          <a:p>
            <a:pPr algn="ctr"/>
            <a:r>
              <a:rPr lang="en-US" sz="2000" dirty="0"/>
              <a:t>Sintered Regolith</a:t>
            </a:r>
            <a:r>
              <a:rPr lang="en-US" sz="2000" i="1" dirty="0"/>
              <a:t> </a:t>
            </a:r>
            <a:r>
              <a:rPr lang="en-US" sz="2000" dirty="0"/>
              <a:t>made with Solar Concentrator</a:t>
            </a:r>
          </a:p>
        </p:txBody>
      </p:sp>
      <p:pic>
        <p:nvPicPr>
          <p:cNvPr id="225" name="Picture 224">
            <a:extLst>
              <a:ext uri="{FF2B5EF4-FFF2-40B4-BE49-F238E27FC236}">
                <a16:creationId xmlns:a16="http://schemas.microsoft.com/office/drawing/2014/main" id="{CBBBDD39-29CF-4440-85E6-1CD6B2D2EA20}"/>
              </a:ext>
            </a:extLst>
          </p:cNvPr>
          <p:cNvPicPr>
            <a:picLocks noChangeAspect="1"/>
          </p:cNvPicPr>
          <p:nvPr/>
        </p:nvPicPr>
        <p:blipFill>
          <a:blip r:embed="rId10"/>
          <a:stretch>
            <a:fillRect/>
          </a:stretch>
        </p:blipFill>
        <p:spPr>
          <a:xfrm>
            <a:off x="695930" y="18813252"/>
            <a:ext cx="9862808" cy="6600378"/>
          </a:xfrm>
          <a:prstGeom prst="roundRect">
            <a:avLst>
              <a:gd name="adj" fmla="val 6204"/>
            </a:avLst>
          </a:prstGeom>
          <a:ln w="12700" cap="rnd">
            <a:solidFill>
              <a:srgbClr val="0D0D0D"/>
            </a:solidFill>
            <a:prstDash val="solid"/>
          </a:ln>
          <a:effectLst/>
        </p:spPr>
      </p:pic>
      <p:sp>
        <p:nvSpPr>
          <p:cNvPr id="296" name="TextBox 295">
            <a:extLst>
              <a:ext uri="{FF2B5EF4-FFF2-40B4-BE49-F238E27FC236}">
                <a16:creationId xmlns:a16="http://schemas.microsoft.com/office/drawing/2014/main" id="{440FC10A-8E61-4771-BB94-2DA5FAB634B7}"/>
              </a:ext>
            </a:extLst>
          </p:cNvPr>
          <p:cNvSpPr txBox="1"/>
          <p:nvPr/>
        </p:nvSpPr>
        <p:spPr>
          <a:xfrm>
            <a:off x="730823" y="25519542"/>
            <a:ext cx="9862808" cy="892552"/>
          </a:xfrm>
          <a:prstGeom prst="rect">
            <a:avLst/>
          </a:prstGeom>
          <a:noFill/>
        </p:spPr>
        <p:txBody>
          <a:bodyPr wrap="square" rtlCol="0">
            <a:spAutoFit/>
          </a:bodyPr>
          <a:lstStyle/>
          <a:p>
            <a:pPr algn="ctr"/>
            <a:r>
              <a:rPr lang="en-US" sz="2600" i="1" dirty="0">
                <a:latin typeface="Arial" panose="020B0604020202020204" pitchFamily="34" charset="0"/>
                <a:cs typeface="Arial" panose="020B0604020202020204" pitchFamily="34" charset="0"/>
              </a:rPr>
              <a:t>Carbothermal Reactor Developed by Sierra Space Inside 15ft Dirty Thermal Vacuum Chamber at JSC</a:t>
            </a:r>
          </a:p>
        </p:txBody>
      </p:sp>
      <p:graphicFrame>
        <p:nvGraphicFramePr>
          <p:cNvPr id="2" name="Table 5">
            <a:extLst>
              <a:ext uri="{FF2B5EF4-FFF2-40B4-BE49-F238E27FC236}">
                <a16:creationId xmlns:a16="http://schemas.microsoft.com/office/drawing/2014/main" id="{63702739-344A-480F-B8A5-5C57B7A7FD2F}"/>
              </a:ext>
            </a:extLst>
          </p:cNvPr>
          <p:cNvGraphicFramePr>
            <a:graphicFrameLocks noGrp="1"/>
          </p:cNvGraphicFramePr>
          <p:nvPr>
            <p:extLst>
              <p:ext uri="{D42A27DB-BD31-4B8C-83A1-F6EECF244321}">
                <p14:modId xmlns:p14="http://schemas.microsoft.com/office/powerpoint/2010/main" val="3453529507"/>
              </p:ext>
            </p:extLst>
          </p:nvPr>
        </p:nvGraphicFramePr>
        <p:xfrm>
          <a:off x="15897762" y="7500532"/>
          <a:ext cx="5306300" cy="3322320"/>
        </p:xfrm>
        <a:graphic>
          <a:graphicData uri="http://schemas.openxmlformats.org/drawingml/2006/table">
            <a:tbl>
              <a:tblPr firstRow="1" bandRow="1">
                <a:tableStyleId>{5C22544A-7EE6-4342-B048-85BDC9FD1C3A}</a:tableStyleId>
              </a:tblPr>
              <a:tblGrid>
                <a:gridCol w="2653150">
                  <a:extLst>
                    <a:ext uri="{9D8B030D-6E8A-4147-A177-3AD203B41FA5}">
                      <a16:colId xmlns:a16="http://schemas.microsoft.com/office/drawing/2014/main" val="2209588337"/>
                    </a:ext>
                  </a:extLst>
                </a:gridCol>
                <a:gridCol w="2653150">
                  <a:extLst>
                    <a:ext uri="{9D8B030D-6E8A-4147-A177-3AD203B41FA5}">
                      <a16:colId xmlns:a16="http://schemas.microsoft.com/office/drawing/2014/main" val="3021340742"/>
                    </a:ext>
                  </a:extLst>
                </a:gridCol>
              </a:tblGrid>
              <a:tr h="182880">
                <a:tc>
                  <a:txBody>
                    <a:bodyPr/>
                    <a:lstStyle/>
                    <a:p>
                      <a:r>
                        <a:rPr lang="en-US" sz="2600" dirty="0"/>
                        <a:t>Test Number</a:t>
                      </a:r>
                    </a:p>
                  </a:txBody>
                  <a:tcPr/>
                </a:tc>
                <a:tc>
                  <a:txBody>
                    <a:bodyPr/>
                    <a:lstStyle/>
                    <a:p>
                      <a:pPr algn="ctr"/>
                      <a:r>
                        <a:rPr lang="en-US" sz="2600" dirty="0"/>
                        <a:t>g/</a:t>
                      </a:r>
                      <a:r>
                        <a:rPr lang="en-US" sz="2600" dirty="0" err="1"/>
                        <a:t>KWh</a:t>
                      </a:r>
                      <a:r>
                        <a:rPr lang="en-US" sz="2600" dirty="0"/>
                        <a:t>*</a:t>
                      </a:r>
                    </a:p>
                  </a:txBody>
                  <a:tcPr/>
                </a:tc>
                <a:extLst>
                  <a:ext uri="{0D108BD9-81ED-4DB2-BD59-A6C34878D82A}">
                    <a16:rowId xmlns:a16="http://schemas.microsoft.com/office/drawing/2014/main" val="2274434700"/>
                  </a:ext>
                </a:extLst>
              </a:tr>
              <a:tr h="182880">
                <a:tc>
                  <a:txBody>
                    <a:bodyPr/>
                    <a:lstStyle/>
                    <a:p>
                      <a:pPr algn="ctr"/>
                      <a:r>
                        <a:rPr lang="en-US" sz="2600" dirty="0"/>
                        <a:t>2010 Field Demo </a:t>
                      </a:r>
                    </a:p>
                    <a:p>
                      <a:pPr algn="ctr"/>
                      <a:r>
                        <a:rPr lang="en-US" sz="2600" dirty="0"/>
                        <a:t>(for comparison)</a:t>
                      </a:r>
                    </a:p>
                  </a:txBody>
                  <a:tcPr/>
                </a:tc>
                <a:tc>
                  <a:txBody>
                    <a:bodyPr/>
                    <a:lstStyle/>
                    <a:p>
                      <a:pPr algn="ctr"/>
                      <a:r>
                        <a:rPr lang="en-US" sz="2600" dirty="0"/>
                        <a:t>1.45</a:t>
                      </a:r>
                    </a:p>
                  </a:txBody>
                  <a:tcPr/>
                </a:tc>
                <a:extLst>
                  <a:ext uri="{0D108BD9-81ED-4DB2-BD59-A6C34878D82A}">
                    <a16:rowId xmlns:a16="http://schemas.microsoft.com/office/drawing/2014/main" val="2594140511"/>
                  </a:ext>
                </a:extLst>
              </a:tr>
              <a:tr h="182880">
                <a:tc>
                  <a:txBody>
                    <a:bodyPr/>
                    <a:lstStyle/>
                    <a:p>
                      <a:pPr algn="ctr"/>
                      <a:r>
                        <a:rPr lang="en-US" sz="2600" dirty="0"/>
                        <a:t>CaRD Ambient 2</a:t>
                      </a:r>
                    </a:p>
                  </a:txBody>
                  <a:tcPr/>
                </a:tc>
                <a:tc>
                  <a:txBody>
                    <a:bodyPr/>
                    <a:lstStyle/>
                    <a:p>
                      <a:pPr algn="ctr"/>
                      <a:r>
                        <a:rPr lang="en-US" sz="2600" dirty="0"/>
                        <a:t>13.42</a:t>
                      </a:r>
                    </a:p>
                  </a:txBody>
                  <a:tcPr/>
                </a:tc>
                <a:extLst>
                  <a:ext uri="{0D108BD9-81ED-4DB2-BD59-A6C34878D82A}">
                    <a16:rowId xmlns:a16="http://schemas.microsoft.com/office/drawing/2014/main" val="1533333721"/>
                  </a:ext>
                </a:extLst>
              </a:tr>
              <a:tr h="182880">
                <a:tc>
                  <a:txBody>
                    <a:bodyPr/>
                    <a:lstStyle/>
                    <a:p>
                      <a:pPr algn="ctr"/>
                      <a:r>
                        <a:rPr lang="en-US" sz="2600" dirty="0"/>
                        <a:t>CaRD Vacuum 1</a:t>
                      </a:r>
                    </a:p>
                  </a:txBody>
                  <a:tcPr/>
                </a:tc>
                <a:tc>
                  <a:txBody>
                    <a:bodyPr/>
                    <a:lstStyle/>
                    <a:p>
                      <a:pPr algn="ctr"/>
                      <a:r>
                        <a:rPr lang="en-US" sz="2600" dirty="0"/>
                        <a:t>11.53</a:t>
                      </a:r>
                    </a:p>
                  </a:txBody>
                  <a:tcPr/>
                </a:tc>
                <a:extLst>
                  <a:ext uri="{0D108BD9-81ED-4DB2-BD59-A6C34878D82A}">
                    <a16:rowId xmlns:a16="http://schemas.microsoft.com/office/drawing/2014/main" val="2314059850"/>
                  </a:ext>
                </a:extLst>
              </a:tr>
              <a:tr h="182880">
                <a:tc>
                  <a:txBody>
                    <a:bodyPr/>
                    <a:lstStyle/>
                    <a:p>
                      <a:pPr algn="ctr"/>
                      <a:r>
                        <a:rPr lang="en-US" sz="2600" dirty="0"/>
                        <a:t>CaRD Vacuum 2</a:t>
                      </a:r>
                    </a:p>
                  </a:txBody>
                  <a:tcPr/>
                </a:tc>
                <a:tc>
                  <a:txBody>
                    <a:bodyPr/>
                    <a:lstStyle/>
                    <a:p>
                      <a:pPr algn="ctr"/>
                      <a:r>
                        <a:rPr lang="en-US" sz="2600" dirty="0"/>
                        <a:t>15.79</a:t>
                      </a:r>
                    </a:p>
                  </a:txBody>
                  <a:tcPr/>
                </a:tc>
                <a:extLst>
                  <a:ext uri="{0D108BD9-81ED-4DB2-BD59-A6C34878D82A}">
                    <a16:rowId xmlns:a16="http://schemas.microsoft.com/office/drawing/2014/main" val="2555991743"/>
                  </a:ext>
                </a:extLst>
              </a:tr>
              <a:tr h="182880">
                <a:tc>
                  <a:txBody>
                    <a:bodyPr/>
                    <a:lstStyle/>
                    <a:p>
                      <a:pPr algn="ctr"/>
                      <a:r>
                        <a:rPr lang="en-US" sz="2600" dirty="0"/>
                        <a:t>CaRD Vacuum 3</a:t>
                      </a:r>
                    </a:p>
                  </a:txBody>
                  <a:tcPr/>
                </a:tc>
                <a:tc>
                  <a:txBody>
                    <a:bodyPr/>
                    <a:lstStyle/>
                    <a:p>
                      <a:pPr algn="ctr"/>
                      <a:r>
                        <a:rPr lang="en-US" sz="2600" dirty="0"/>
                        <a:t>10.77</a:t>
                      </a:r>
                    </a:p>
                  </a:txBody>
                  <a:tcPr/>
                </a:tc>
                <a:extLst>
                  <a:ext uri="{0D108BD9-81ED-4DB2-BD59-A6C34878D82A}">
                    <a16:rowId xmlns:a16="http://schemas.microsoft.com/office/drawing/2014/main" val="2586058292"/>
                  </a:ext>
                </a:extLst>
              </a:tr>
            </a:tbl>
          </a:graphicData>
        </a:graphic>
      </p:graphicFrame>
      <p:sp>
        <p:nvSpPr>
          <p:cNvPr id="37" name="TextBox 36">
            <a:extLst>
              <a:ext uri="{FF2B5EF4-FFF2-40B4-BE49-F238E27FC236}">
                <a16:creationId xmlns:a16="http://schemas.microsoft.com/office/drawing/2014/main" id="{12C4256D-420A-4201-928A-89AAFE631FEB}"/>
              </a:ext>
            </a:extLst>
          </p:cNvPr>
          <p:cNvSpPr txBox="1"/>
          <p:nvPr/>
        </p:nvSpPr>
        <p:spPr>
          <a:xfrm>
            <a:off x="11151092" y="6897667"/>
            <a:ext cx="10140685" cy="492443"/>
          </a:xfrm>
          <a:prstGeom prst="rect">
            <a:avLst/>
          </a:prstGeom>
          <a:noFill/>
        </p:spPr>
        <p:txBody>
          <a:bodyPr wrap="square" rtlCol="0">
            <a:spAutoFit/>
          </a:bodyPr>
          <a:lstStyle/>
          <a:p>
            <a:r>
              <a:rPr lang="en-US" sz="2600" i="1" dirty="0">
                <a:latin typeface="Arial" panose="020B0604020202020204" pitchFamily="34" charset="0"/>
                <a:cs typeface="Arial" panose="020B0604020202020204" pitchFamily="34" charset="0"/>
              </a:rPr>
              <a:t>*grams of oxygen extracted per </a:t>
            </a:r>
            <a:r>
              <a:rPr lang="en-US" sz="2600" i="1" dirty="0" err="1">
                <a:latin typeface="Arial" panose="020B0604020202020204" pitchFamily="34" charset="0"/>
                <a:cs typeface="Arial" panose="020B0604020202020204" pitchFamily="34" charset="0"/>
              </a:rPr>
              <a:t>KWh</a:t>
            </a:r>
            <a:r>
              <a:rPr lang="en-US" sz="2600" i="1" dirty="0">
                <a:latin typeface="Arial" panose="020B0604020202020204" pitchFamily="34" charset="0"/>
                <a:cs typeface="Arial" panose="020B0604020202020204" pitchFamily="34" charset="0"/>
              </a:rPr>
              <a:t> delivered to reactor</a:t>
            </a:r>
          </a:p>
        </p:txBody>
      </p:sp>
      <p:pic>
        <p:nvPicPr>
          <p:cNvPr id="7" name="Picture 6">
            <a:extLst>
              <a:ext uri="{FF2B5EF4-FFF2-40B4-BE49-F238E27FC236}">
                <a16:creationId xmlns:a16="http://schemas.microsoft.com/office/drawing/2014/main" id="{60CD46B5-ABF5-4D03-9367-051782CE431A}"/>
              </a:ext>
            </a:extLst>
          </p:cNvPr>
          <p:cNvPicPr>
            <a:picLocks noChangeAspect="1"/>
          </p:cNvPicPr>
          <p:nvPr/>
        </p:nvPicPr>
        <p:blipFill rotWithShape="1">
          <a:blip r:embed="rId11"/>
          <a:srcRect r="3503"/>
          <a:stretch/>
        </p:blipFill>
        <p:spPr>
          <a:xfrm>
            <a:off x="11322607" y="7500920"/>
            <a:ext cx="3971097" cy="3321932"/>
          </a:xfrm>
          <a:prstGeom prst="rect">
            <a:avLst/>
          </a:prstGeom>
        </p:spPr>
      </p:pic>
      <p:sp>
        <p:nvSpPr>
          <p:cNvPr id="40" name="TextBox 39">
            <a:extLst>
              <a:ext uri="{FF2B5EF4-FFF2-40B4-BE49-F238E27FC236}">
                <a16:creationId xmlns:a16="http://schemas.microsoft.com/office/drawing/2014/main" id="{416F7C25-ED97-4D68-B7EA-A0E7BFE65C9B}"/>
              </a:ext>
            </a:extLst>
          </p:cNvPr>
          <p:cNvSpPr txBox="1"/>
          <p:nvPr/>
        </p:nvSpPr>
        <p:spPr>
          <a:xfrm>
            <a:off x="11257397" y="10937113"/>
            <a:ext cx="4036307" cy="892552"/>
          </a:xfrm>
          <a:prstGeom prst="rect">
            <a:avLst/>
          </a:prstGeom>
          <a:noFill/>
        </p:spPr>
        <p:txBody>
          <a:bodyPr wrap="square" rtlCol="0">
            <a:spAutoFit/>
          </a:bodyPr>
          <a:lstStyle/>
          <a:p>
            <a:r>
              <a:rPr lang="en-US" sz="2600" i="1" dirty="0">
                <a:latin typeface="Arial" panose="020B0604020202020204" pitchFamily="34" charset="0"/>
                <a:cs typeface="Arial" panose="020B0604020202020204" pitchFamily="34" charset="0"/>
              </a:rPr>
              <a:t>Molten Regolith Simulant During Reaction </a:t>
            </a:r>
          </a:p>
        </p:txBody>
      </p:sp>
      <p:sp>
        <p:nvSpPr>
          <p:cNvPr id="41" name="TextBox 40">
            <a:extLst>
              <a:ext uri="{FF2B5EF4-FFF2-40B4-BE49-F238E27FC236}">
                <a16:creationId xmlns:a16="http://schemas.microsoft.com/office/drawing/2014/main" id="{816ED4A1-5C2D-4D49-8D41-1A77FA48375D}"/>
              </a:ext>
            </a:extLst>
          </p:cNvPr>
          <p:cNvSpPr txBox="1"/>
          <p:nvPr/>
        </p:nvSpPr>
        <p:spPr>
          <a:xfrm>
            <a:off x="15825562" y="10900375"/>
            <a:ext cx="5299951" cy="892552"/>
          </a:xfrm>
          <a:prstGeom prst="rect">
            <a:avLst/>
          </a:prstGeom>
          <a:noFill/>
        </p:spPr>
        <p:txBody>
          <a:bodyPr wrap="square" rtlCol="0">
            <a:spAutoFit/>
          </a:bodyPr>
          <a:lstStyle/>
          <a:p>
            <a:r>
              <a:rPr lang="en-US" sz="2600" i="1" dirty="0">
                <a:latin typeface="Arial" panose="020B0604020202020204" pitchFamily="34" charset="0"/>
                <a:cs typeface="Arial" panose="020B0604020202020204" pitchFamily="34" charset="0"/>
              </a:rPr>
              <a:t>Summary of CaRD </a:t>
            </a:r>
            <a:r>
              <a:rPr lang="en-US" sz="2600" i="1" dirty="0" err="1">
                <a:latin typeface="Arial" panose="020B0604020202020204" pitchFamily="34" charset="0"/>
                <a:cs typeface="Arial" panose="020B0604020202020204" pitchFamily="34" charset="0"/>
              </a:rPr>
              <a:t>Brassboard</a:t>
            </a:r>
            <a:r>
              <a:rPr lang="en-US" sz="2600" i="1" dirty="0">
                <a:latin typeface="Arial" panose="020B0604020202020204" pitchFamily="34" charset="0"/>
                <a:cs typeface="Arial" panose="020B0604020202020204" pitchFamily="34" charset="0"/>
              </a:rPr>
              <a:t> Tests Compared to 2010</a:t>
            </a:r>
          </a:p>
        </p:txBody>
      </p:sp>
      <p:pic>
        <p:nvPicPr>
          <p:cNvPr id="1026" name="Picture 2">
            <a:extLst>
              <a:ext uri="{FF2B5EF4-FFF2-40B4-BE49-F238E27FC236}">
                <a16:creationId xmlns:a16="http://schemas.microsoft.com/office/drawing/2014/main" id="{1BF12AF1-A003-4106-871B-F6580BD1EE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60817" y="16748794"/>
            <a:ext cx="9848850" cy="6526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70B0F19-057E-4059-9207-39DD84FEEC3C}"/>
              </a:ext>
            </a:extLst>
          </p:cNvPr>
          <p:cNvPicPr>
            <a:picLocks noChangeAspect="1"/>
          </p:cNvPicPr>
          <p:nvPr/>
        </p:nvPicPr>
        <p:blipFill>
          <a:blip r:embed="rId13"/>
          <a:stretch>
            <a:fillRect/>
          </a:stretch>
        </p:blipFill>
        <p:spPr>
          <a:xfrm>
            <a:off x="672509" y="26664918"/>
            <a:ext cx="20442523" cy="5804688"/>
          </a:xfrm>
          <a:prstGeom prst="roundRect">
            <a:avLst>
              <a:gd name="adj" fmla="val 11111"/>
            </a:avLst>
          </a:prstGeom>
          <a:ln w="190500" cap="rnd">
            <a:noFill/>
            <a:prstDash val="solid"/>
          </a:ln>
          <a:effectLst/>
        </p:spPr>
      </p:pic>
    </p:spTree>
    <p:extLst>
      <p:ext uri="{BB962C8B-B14F-4D97-AF65-F5344CB8AC3E}">
        <p14:creationId xmlns:p14="http://schemas.microsoft.com/office/powerpoint/2010/main" val="132832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1189</TotalTime>
  <Words>374</Words>
  <Application>Microsoft Office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Gothic Std B</vt:lpstr>
      <vt:lpstr>Arial</vt:lpstr>
      <vt:lpstr>Arial Black</vt:lpstr>
      <vt:lpstr>Calibri</vt:lpstr>
      <vt:lpstr>Office Theme</vt:lpstr>
      <vt:lpstr>Carbothermal Reduction Demonstration (CaRD) </vt:lpstr>
    </vt:vector>
  </TitlesOfParts>
  <Manager/>
  <Company>LMIT IS&amp;GS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ODIN</dc:creator>
  <cp:keywords/>
  <dc:description/>
  <cp:lastModifiedBy>Paz, Aaron (JSC-EP311)</cp:lastModifiedBy>
  <cp:revision>48</cp:revision>
  <dcterms:created xsi:type="dcterms:W3CDTF">2014-09-29T15:33:51Z</dcterms:created>
  <dcterms:modified xsi:type="dcterms:W3CDTF">2023-03-24T19:49:09Z</dcterms:modified>
  <cp:category/>
</cp:coreProperties>
</file>