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27"/>
  </p:notesMasterIdLst>
  <p:handoutMasterIdLst>
    <p:handoutMasterId r:id="rId28"/>
  </p:handoutMasterIdLst>
  <p:sldIdLst>
    <p:sldId id="1364" r:id="rId2"/>
    <p:sldId id="29750" r:id="rId3"/>
    <p:sldId id="29730" r:id="rId4"/>
    <p:sldId id="29731" r:id="rId5"/>
    <p:sldId id="821" r:id="rId6"/>
    <p:sldId id="29469" r:id="rId7"/>
    <p:sldId id="20281" r:id="rId8"/>
    <p:sldId id="20280" r:id="rId9"/>
    <p:sldId id="609" r:id="rId10"/>
    <p:sldId id="29732" r:id="rId11"/>
    <p:sldId id="29733" r:id="rId12"/>
    <p:sldId id="29721" r:id="rId13"/>
    <p:sldId id="29735" r:id="rId14"/>
    <p:sldId id="29736" r:id="rId15"/>
    <p:sldId id="29737" r:id="rId16"/>
    <p:sldId id="271" r:id="rId17"/>
    <p:sldId id="29738" r:id="rId18"/>
    <p:sldId id="29739" r:id="rId19"/>
    <p:sldId id="29747" r:id="rId20"/>
    <p:sldId id="29740" r:id="rId21"/>
    <p:sldId id="29741" r:id="rId22"/>
    <p:sldId id="29743" r:id="rId23"/>
    <p:sldId id="29748" r:id="rId24"/>
    <p:sldId id="29749" r:id="rId25"/>
    <p:sldId id="29744" r:id="rId26"/>
  </p:sldIdLst>
  <p:sldSz cx="9144000" cy="6858000" type="screen4x3"/>
  <p:notesSz cx="7010400" cy="9296400"/>
  <p:defaultTextStyle>
    <a:defPPr>
      <a:defRPr lang="en-US"/>
    </a:defPPr>
    <a:lvl1pPr algn="l" rtl="0" eaLnBrk="0" fontAlgn="base" hangingPunct="0">
      <a:spcBef>
        <a:spcPct val="0"/>
      </a:spcBef>
      <a:spcAft>
        <a:spcPct val="0"/>
      </a:spcAft>
      <a:defRPr sz="1000" b="1" kern="1200">
        <a:solidFill>
          <a:schemeClr val="tx1"/>
        </a:solidFill>
        <a:latin typeface="Arial Narrow" pitchFamily="34" charset="0"/>
        <a:ea typeface="+mn-ea"/>
        <a:cs typeface="+mn-cs"/>
      </a:defRPr>
    </a:lvl1pPr>
    <a:lvl2pPr marL="457200" algn="l" rtl="0" eaLnBrk="0" fontAlgn="base" hangingPunct="0">
      <a:spcBef>
        <a:spcPct val="0"/>
      </a:spcBef>
      <a:spcAft>
        <a:spcPct val="0"/>
      </a:spcAft>
      <a:defRPr sz="1000" b="1" kern="1200">
        <a:solidFill>
          <a:schemeClr val="tx1"/>
        </a:solidFill>
        <a:latin typeface="Arial Narrow" pitchFamily="34" charset="0"/>
        <a:ea typeface="+mn-ea"/>
        <a:cs typeface="+mn-cs"/>
      </a:defRPr>
    </a:lvl2pPr>
    <a:lvl3pPr marL="914400" algn="l" rtl="0" eaLnBrk="0" fontAlgn="base" hangingPunct="0">
      <a:spcBef>
        <a:spcPct val="0"/>
      </a:spcBef>
      <a:spcAft>
        <a:spcPct val="0"/>
      </a:spcAft>
      <a:defRPr sz="1000" b="1" kern="1200">
        <a:solidFill>
          <a:schemeClr val="tx1"/>
        </a:solidFill>
        <a:latin typeface="Arial Narrow" pitchFamily="34" charset="0"/>
        <a:ea typeface="+mn-ea"/>
        <a:cs typeface="+mn-cs"/>
      </a:defRPr>
    </a:lvl3pPr>
    <a:lvl4pPr marL="1371600" algn="l" rtl="0" eaLnBrk="0" fontAlgn="base" hangingPunct="0">
      <a:spcBef>
        <a:spcPct val="0"/>
      </a:spcBef>
      <a:spcAft>
        <a:spcPct val="0"/>
      </a:spcAft>
      <a:defRPr sz="1000" b="1" kern="1200">
        <a:solidFill>
          <a:schemeClr val="tx1"/>
        </a:solidFill>
        <a:latin typeface="Arial Narrow" pitchFamily="34" charset="0"/>
        <a:ea typeface="+mn-ea"/>
        <a:cs typeface="+mn-cs"/>
      </a:defRPr>
    </a:lvl4pPr>
    <a:lvl5pPr marL="1828800" algn="l" rtl="0" eaLnBrk="0" fontAlgn="base" hangingPunct="0">
      <a:spcBef>
        <a:spcPct val="0"/>
      </a:spcBef>
      <a:spcAft>
        <a:spcPct val="0"/>
      </a:spcAft>
      <a:defRPr sz="1000" b="1" kern="1200">
        <a:solidFill>
          <a:schemeClr val="tx1"/>
        </a:solidFill>
        <a:latin typeface="Arial Narrow" pitchFamily="34" charset="0"/>
        <a:ea typeface="+mn-ea"/>
        <a:cs typeface="+mn-cs"/>
      </a:defRPr>
    </a:lvl5pPr>
    <a:lvl6pPr marL="2286000" algn="l" defTabSz="914400" rtl="0" eaLnBrk="1" latinLnBrk="0" hangingPunct="1">
      <a:defRPr sz="1000" b="1" kern="1200">
        <a:solidFill>
          <a:schemeClr val="tx1"/>
        </a:solidFill>
        <a:latin typeface="Arial Narrow" pitchFamily="34" charset="0"/>
        <a:ea typeface="+mn-ea"/>
        <a:cs typeface="+mn-cs"/>
      </a:defRPr>
    </a:lvl6pPr>
    <a:lvl7pPr marL="2743200" algn="l" defTabSz="914400" rtl="0" eaLnBrk="1" latinLnBrk="0" hangingPunct="1">
      <a:defRPr sz="1000" b="1" kern="1200">
        <a:solidFill>
          <a:schemeClr val="tx1"/>
        </a:solidFill>
        <a:latin typeface="Arial Narrow" pitchFamily="34" charset="0"/>
        <a:ea typeface="+mn-ea"/>
        <a:cs typeface="+mn-cs"/>
      </a:defRPr>
    </a:lvl7pPr>
    <a:lvl8pPr marL="3200400" algn="l" defTabSz="914400" rtl="0" eaLnBrk="1" latinLnBrk="0" hangingPunct="1">
      <a:defRPr sz="1000" b="1" kern="1200">
        <a:solidFill>
          <a:schemeClr val="tx1"/>
        </a:solidFill>
        <a:latin typeface="Arial Narrow" pitchFamily="34" charset="0"/>
        <a:ea typeface="+mn-ea"/>
        <a:cs typeface="+mn-cs"/>
      </a:defRPr>
    </a:lvl8pPr>
    <a:lvl9pPr marL="3657600" algn="l" defTabSz="914400" rtl="0" eaLnBrk="1" latinLnBrk="0" hangingPunct="1">
      <a:defRPr sz="1000" b="1" kern="1200">
        <a:solidFill>
          <a:schemeClr val="tx1"/>
        </a:solidFill>
        <a:latin typeface="Arial Narrow" pitchFamily="34" charset="0"/>
        <a:ea typeface="+mn-ea"/>
        <a:cs typeface="+mn-cs"/>
      </a:defRPr>
    </a:lvl9pPr>
  </p:defaultTextStyle>
  <p:extLst>
    <p:ext uri="{EFAFB233-063F-42B5-8137-9DF3F51BA10A}">
      <p15:sldGuideLst xmlns:p15="http://schemas.microsoft.com/office/powerpoint/2012/main">
        <p15:guide id="1" orient="horz" pos="600" userDrawn="1">
          <p15:clr>
            <a:srgbClr val="A4A3A4"/>
          </p15:clr>
        </p15:guide>
        <p15:guide id="2" orient="horz" pos="4152" userDrawn="1">
          <p15:clr>
            <a:srgbClr val="A4A3A4"/>
          </p15:clr>
        </p15:guide>
        <p15:guide id="3" pos="192" userDrawn="1">
          <p15:clr>
            <a:srgbClr val="A4A3A4"/>
          </p15:clr>
        </p15:guide>
        <p15:guide id="4" pos="1344" userDrawn="1">
          <p15:clr>
            <a:srgbClr val="A4A3A4"/>
          </p15:clr>
        </p15:guide>
        <p15:guide id="5" pos="2879">
          <p15:clr>
            <a:srgbClr val="A4A3A4"/>
          </p15:clr>
        </p15:guide>
        <p15:guide id="6" pos="420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chs, William R. (GSFC-1000)" initials="OWR(" lastIdx="1" clrIdx="0">
    <p:extLst>
      <p:ext uri="{19B8F6BF-5375-455C-9EA6-DF929625EA0E}">
        <p15:presenceInfo xmlns:p15="http://schemas.microsoft.com/office/powerpoint/2012/main" userId="S::wochs@ndc.nasa.gov::ea5ff3fa-8135-4101-9e28-2a87412175f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3333FF"/>
    <a:srgbClr val="47C040"/>
    <a:srgbClr val="0000FF"/>
    <a:srgbClr val="FEECCE"/>
    <a:srgbClr val="FFDC1F"/>
    <a:srgbClr val="FF9900"/>
    <a:srgbClr val="345B8A"/>
    <a:srgbClr val="00660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49" autoAdjust="0"/>
    <p:restoredTop sz="96327" autoAdjust="0"/>
  </p:normalViewPr>
  <p:slideViewPr>
    <p:cSldViewPr snapToGrid="0" showGuides="1">
      <p:cViewPr varScale="1">
        <p:scale>
          <a:sx n="63" d="100"/>
          <a:sy n="63" d="100"/>
        </p:scale>
        <p:origin x="1380" y="44"/>
      </p:cViewPr>
      <p:guideLst>
        <p:guide orient="horz" pos="600"/>
        <p:guide orient="horz" pos="4152"/>
        <p:guide pos="192"/>
        <p:guide pos="1344"/>
        <p:guide pos="2879"/>
        <p:guide pos="420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varScale="1">
      <p:scale>
        <a:sx n="100" d="100"/>
        <a:sy n="100" d="100"/>
      </p:scale>
      <p:origin x="0" y="0"/>
    </p:cViewPr>
  </p:sorterViewPr>
  <p:notesViewPr>
    <p:cSldViewPr snapToGrid="0" showGuides="1">
      <p:cViewPr varScale="1">
        <p:scale>
          <a:sx n="56" d="100"/>
          <a:sy n="56" d="100"/>
        </p:scale>
        <p:origin x="-2472" y="-7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_rels/viewProps.xml.rels><?xml version="1.0" encoding="UTF-8" standalone="yes"?>
<Relationships xmlns="http://schemas.openxmlformats.org/package/2006/relationships"><Relationship Id="rId1"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250" name="Rectangle 2"/>
          <p:cNvSpPr>
            <a:spLocks noGrp="1" noChangeArrowheads="1"/>
          </p:cNvSpPr>
          <p:nvPr>
            <p:ph type="hdr" sz="quarter"/>
          </p:nvPr>
        </p:nvSpPr>
        <p:spPr bwMode="auto">
          <a:xfrm>
            <a:off x="0" y="0"/>
            <a:ext cx="3037628" cy="464820"/>
          </a:xfrm>
          <a:prstGeom prst="rect">
            <a:avLst/>
          </a:prstGeom>
          <a:noFill/>
          <a:ln w="9525">
            <a:noFill/>
            <a:miter lim="800000"/>
            <a:headEnd/>
            <a:tailEnd/>
          </a:ln>
          <a:effectLst/>
        </p:spPr>
        <p:txBody>
          <a:bodyPr vert="horz" wrap="square" lIns="92852" tIns="46426" rIns="92852" bIns="46426" numCol="1" anchor="t" anchorCtr="0" compatLnSpc="1">
            <a:prstTxWarp prst="textNoShape">
              <a:avLst/>
            </a:prstTxWarp>
          </a:bodyPr>
          <a:lstStyle>
            <a:lvl1pPr defTabSz="929239">
              <a:defRPr sz="1200" b="0">
                <a:latin typeface="Times" pitchFamily="18" charset="0"/>
              </a:defRPr>
            </a:lvl1pPr>
          </a:lstStyle>
          <a:p>
            <a:endParaRPr lang="en-US"/>
          </a:p>
        </p:txBody>
      </p:sp>
      <p:sp>
        <p:nvSpPr>
          <p:cNvPr id="53251" name="Rectangle 3"/>
          <p:cNvSpPr>
            <a:spLocks noGrp="1" noChangeArrowheads="1"/>
          </p:cNvSpPr>
          <p:nvPr>
            <p:ph type="dt" sz="quarter" idx="1"/>
          </p:nvPr>
        </p:nvSpPr>
        <p:spPr bwMode="auto">
          <a:xfrm>
            <a:off x="3972773" y="0"/>
            <a:ext cx="3037628" cy="464820"/>
          </a:xfrm>
          <a:prstGeom prst="rect">
            <a:avLst/>
          </a:prstGeom>
          <a:noFill/>
          <a:ln w="9525">
            <a:noFill/>
            <a:miter lim="800000"/>
            <a:headEnd/>
            <a:tailEnd/>
          </a:ln>
          <a:effectLst/>
        </p:spPr>
        <p:txBody>
          <a:bodyPr vert="horz" wrap="square" lIns="92852" tIns="46426" rIns="92852" bIns="46426" numCol="1" anchor="t" anchorCtr="0" compatLnSpc="1">
            <a:prstTxWarp prst="textNoShape">
              <a:avLst/>
            </a:prstTxWarp>
          </a:bodyPr>
          <a:lstStyle>
            <a:lvl1pPr algn="r" defTabSz="929239">
              <a:defRPr sz="1200" b="0">
                <a:latin typeface="Times" pitchFamily="18" charset="0"/>
              </a:defRPr>
            </a:lvl1pPr>
          </a:lstStyle>
          <a:p>
            <a:endParaRPr lang="en-US"/>
          </a:p>
        </p:txBody>
      </p:sp>
      <p:sp>
        <p:nvSpPr>
          <p:cNvPr id="53252" name="Rectangle 4"/>
          <p:cNvSpPr>
            <a:spLocks noGrp="1" noChangeArrowheads="1"/>
          </p:cNvSpPr>
          <p:nvPr>
            <p:ph type="ftr" sz="quarter" idx="2"/>
          </p:nvPr>
        </p:nvSpPr>
        <p:spPr bwMode="auto">
          <a:xfrm>
            <a:off x="0" y="8831580"/>
            <a:ext cx="3037628" cy="464820"/>
          </a:xfrm>
          <a:prstGeom prst="rect">
            <a:avLst/>
          </a:prstGeom>
          <a:noFill/>
          <a:ln w="9525">
            <a:noFill/>
            <a:miter lim="800000"/>
            <a:headEnd/>
            <a:tailEnd/>
          </a:ln>
          <a:effectLst/>
        </p:spPr>
        <p:txBody>
          <a:bodyPr vert="horz" wrap="square" lIns="92852" tIns="46426" rIns="92852" bIns="46426" numCol="1" anchor="b" anchorCtr="0" compatLnSpc="1">
            <a:prstTxWarp prst="textNoShape">
              <a:avLst/>
            </a:prstTxWarp>
          </a:bodyPr>
          <a:lstStyle>
            <a:lvl1pPr defTabSz="929239">
              <a:defRPr sz="1200" b="0">
                <a:latin typeface="Times" pitchFamily="18" charset="0"/>
              </a:defRPr>
            </a:lvl1pPr>
          </a:lstStyle>
          <a:p>
            <a:endParaRPr lang="en-US"/>
          </a:p>
        </p:txBody>
      </p:sp>
      <p:sp>
        <p:nvSpPr>
          <p:cNvPr id="53253" name="Rectangle 5"/>
          <p:cNvSpPr>
            <a:spLocks noGrp="1" noChangeArrowheads="1"/>
          </p:cNvSpPr>
          <p:nvPr>
            <p:ph type="sldNum" sz="quarter" idx="3"/>
          </p:nvPr>
        </p:nvSpPr>
        <p:spPr bwMode="auto">
          <a:xfrm>
            <a:off x="3972773" y="8831580"/>
            <a:ext cx="3037628" cy="464820"/>
          </a:xfrm>
          <a:prstGeom prst="rect">
            <a:avLst/>
          </a:prstGeom>
          <a:noFill/>
          <a:ln w="9525">
            <a:noFill/>
            <a:miter lim="800000"/>
            <a:headEnd/>
            <a:tailEnd/>
          </a:ln>
          <a:effectLst/>
        </p:spPr>
        <p:txBody>
          <a:bodyPr vert="horz" wrap="square" lIns="92852" tIns="46426" rIns="92852" bIns="46426" numCol="1" anchor="b" anchorCtr="0" compatLnSpc="1">
            <a:prstTxWarp prst="textNoShape">
              <a:avLst/>
            </a:prstTxWarp>
          </a:bodyPr>
          <a:lstStyle>
            <a:lvl1pPr algn="r" defTabSz="929239">
              <a:defRPr sz="1200" b="0">
                <a:latin typeface="Times" pitchFamily="18" charset="0"/>
              </a:defRPr>
            </a:lvl1pPr>
          </a:lstStyle>
          <a:p>
            <a:fld id="{8EBEC597-AE71-4B4D-93AE-3EE415631EB7}" type="slidenum">
              <a:rPr lang="en-US"/>
              <a:pPr/>
              <a:t>‹#›</a:t>
            </a:fld>
            <a:endParaRPr lang="en-US"/>
          </a:p>
        </p:txBody>
      </p:sp>
    </p:spTree>
    <p:extLst>
      <p:ext uri="{BB962C8B-B14F-4D97-AF65-F5344CB8AC3E}">
        <p14:creationId xmlns:p14="http://schemas.microsoft.com/office/powerpoint/2010/main" val="10280695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3037628" cy="464820"/>
          </a:xfrm>
          <a:prstGeom prst="rect">
            <a:avLst/>
          </a:prstGeom>
          <a:noFill/>
          <a:ln w="9525">
            <a:noFill/>
            <a:miter lim="800000"/>
            <a:headEnd/>
            <a:tailEnd/>
          </a:ln>
          <a:effectLst/>
        </p:spPr>
        <p:txBody>
          <a:bodyPr vert="horz" wrap="square" lIns="92852" tIns="46426" rIns="92852" bIns="46426" numCol="1" anchor="t" anchorCtr="0" compatLnSpc="1">
            <a:prstTxWarp prst="textNoShape">
              <a:avLst/>
            </a:prstTxWarp>
          </a:bodyPr>
          <a:lstStyle>
            <a:lvl1pPr defTabSz="929239">
              <a:defRPr sz="1200" b="0">
                <a:latin typeface="Times" pitchFamily="18" charset="0"/>
              </a:defRPr>
            </a:lvl1pPr>
          </a:lstStyle>
          <a:p>
            <a:endParaRPr lang="en-US"/>
          </a:p>
        </p:txBody>
      </p:sp>
      <p:sp>
        <p:nvSpPr>
          <p:cNvPr id="24579" name="Rectangle 3"/>
          <p:cNvSpPr>
            <a:spLocks noGrp="1" noChangeArrowheads="1"/>
          </p:cNvSpPr>
          <p:nvPr>
            <p:ph type="dt" idx="1"/>
          </p:nvPr>
        </p:nvSpPr>
        <p:spPr bwMode="auto">
          <a:xfrm>
            <a:off x="3972773" y="0"/>
            <a:ext cx="3037628" cy="464820"/>
          </a:xfrm>
          <a:prstGeom prst="rect">
            <a:avLst/>
          </a:prstGeom>
          <a:noFill/>
          <a:ln w="9525">
            <a:noFill/>
            <a:miter lim="800000"/>
            <a:headEnd/>
            <a:tailEnd/>
          </a:ln>
          <a:effectLst/>
        </p:spPr>
        <p:txBody>
          <a:bodyPr vert="horz" wrap="square" lIns="92852" tIns="46426" rIns="92852" bIns="46426" numCol="1" anchor="t" anchorCtr="0" compatLnSpc="1">
            <a:prstTxWarp prst="textNoShape">
              <a:avLst/>
            </a:prstTxWarp>
          </a:bodyPr>
          <a:lstStyle>
            <a:lvl1pPr algn="r" defTabSz="929239">
              <a:defRPr sz="1200" b="0">
                <a:latin typeface="Times" pitchFamily="18" charset="0"/>
              </a:defRPr>
            </a:lvl1pPr>
          </a:lstStyle>
          <a:p>
            <a:endParaRPr lang="en-US"/>
          </a:p>
        </p:txBody>
      </p:sp>
      <p:sp>
        <p:nvSpPr>
          <p:cNvPr id="24580" name="Rectangle 4"/>
          <p:cNvSpPr>
            <a:spLocks noGrp="1" noRot="1" noChangeAspect="1" noChangeArrowheads="1" noTextEdit="1"/>
          </p:cNvSpPr>
          <p:nvPr>
            <p:ph type="sldImg" idx="2"/>
          </p:nvPr>
        </p:nvSpPr>
        <p:spPr bwMode="auto">
          <a:xfrm>
            <a:off x="1184275" y="698500"/>
            <a:ext cx="4645025" cy="3484563"/>
          </a:xfrm>
          <a:prstGeom prst="rect">
            <a:avLst/>
          </a:prstGeom>
          <a:noFill/>
          <a:ln w="9525">
            <a:solidFill>
              <a:srgbClr val="000000"/>
            </a:solidFill>
            <a:miter lim="800000"/>
            <a:headEnd/>
            <a:tailEnd/>
          </a:ln>
          <a:effectLst/>
        </p:spPr>
      </p:sp>
      <p:sp>
        <p:nvSpPr>
          <p:cNvPr id="24581" name="Rectangle 5"/>
          <p:cNvSpPr>
            <a:spLocks noGrp="1" noChangeArrowheads="1"/>
          </p:cNvSpPr>
          <p:nvPr>
            <p:ph type="body" sz="quarter" idx="3"/>
          </p:nvPr>
        </p:nvSpPr>
        <p:spPr bwMode="auto">
          <a:xfrm>
            <a:off x="935145" y="4415790"/>
            <a:ext cx="5140112" cy="4183380"/>
          </a:xfrm>
          <a:prstGeom prst="rect">
            <a:avLst/>
          </a:prstGeom>
          <a:noFill/>
          <a:ln w="9525">
            <a:noFill/>
            <a:miter lim="800000"/>
            <a:headEnd/>
            <a:tailEnd/>
          </a:ln>
          <a:effectLst/>
        </p:spPr>
        <p:txBody>
          <a:bodyPr vert="horz" wrap="square" lIns="92852" tIns="46426" rIns="92852" bIns="4642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582" name="Rectangle 6"/>
          <p:cNvSpPr>
            <a:spLocks noGrp="1" noChangeArrowheads="1"/>
          </p:cNvSpPr>
          <p:nvPr>
            <p:ph type="ftr" sz="quarter" idx="4"/>
          </p:nvPr>
        </p:nvSpPr>
        <p:spPr bwMode="auto">
          <a:xfrm>
            <a:off x="0" y="8831580"/>
            <a:ext cx="3037628" cy="464820"/>
          </a:xfrm>
          <a:prstGeom prst="rect">
            <a:avLst/>
          </a:prstGeom>
          <a:noFill/>
          <a:ln w="9525">
            <a:noFill/>
            <a:miter lim="800000"/>
            <a:headEnd/>
            <a:tailEnd/>
          </a:ln>
          <a:effectLst/>
        </p:spPr>
        <p:txBody>
          <a:bodyPr vert="horz" wrap="square" lIns="92852" tIns="46426" rIns="92852" bIns="46426" numCol="1" anchor="b" anchorCtr="0" compatLnSpc="1">
            <a:prstTxWarp prst="textNoShape">
              <a:avLst/>
            </a:prstTxWarp>
          </a:bodyPr>
          <a:lstStyle>
            <a:lvl1pPr defTabSz="929239">
              <a:defRPr sz="1200" b="0">
                <a:latin typeface="Times" pitchFamily="18" charset="0"/>
              </a:defRPr>
            </a:lvl1pPr>
          </a:lstStyle>
          <a:p>
            <a:endParaRPr lang="en-US"/>
          </a:p>
        </p:txBody>
      </p:sp>
      <p:sp>
        <p:nvSpPr>
          <p:cNvPr id="24583" name="Rectangle 7"/>
          <p:cNvSpPr>
            <a:spLocks noGrp="1" noChangeArrowheads="1"/>
          </p:cNvSpPr>
          <p:nvPr>
            <p:ph type="sldNum" sz="quarter" idx="5"/>
          </p:nvPr>
        </p:nvSpPr>
        <p:spPr bwMode="auto">
          <a:xfrm>
            <a:off x="3972773" y="8831580"/>
            <a:ext cx="3037628" cy="464820"/>
          </a:xfrm>
          <a:prstGeom prst="rect">
            <a:avLst/>
          </a:prstGeom>
          <a:noFill/>
          <a:ln w="9525">
            <a:noFill/>
            <a:miter lim="800000"/>
            <a:headEnd/>
            <a:tailEnd/>
          </a:ln>
          <a:effectLst/>
        </p:spPr>
        <p:txBody>
          <a:bodyPr vert="horz" wrap="square" lIns="92852" tIns="46426" rIns="92852" bIns="46426" numCol="1" anchor="b" anchorCtr="0" compatLnSpc="1">
            <a:prstTxWarp prst="textNoShape">
              <a:avLst/>
            </a:prstTxWarp>
          </a:bodyPr>
          <a:lstStyle>
            <a:lvl1pPr algn="r" defTabSz="929239">
              <a:defRPr sz="1200" b="0">
                <a:latin typeface="Times" pitchFamily="18" charset="0"/>
              </a:defRPr>
            </a:lvl1pPr>
          </a:lstStyle>
          <a:p>
            <a:fld id="{3F82929F-46B2-4CC8-ACB9-C77BFB47D6C1}" type="slidenum">
              <a:rPr lang="en-US"/>
              <a:pPr/>
              <a:t>‹#›</a:t>
            </a:fld>
            <a:endParaRPr lang="en-US"/>
          </a:p>
        </p:txBody>
      </p:sp>
    </p:spTree>
    <p:extLst>
      <p:ext uri="{BB962C8B-B14F-4D97-AF65-F5344CB8AC3E}">
        <p14:creationId xmlns:p14="http://schemas.microsoft.com/office/powerpoint/2010/main" val="142497178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pitchFamily="18" charset="0"/>
        <a:ea typeface="+mn-ea"/>
        <a:cs typeface="+mn-cs"/>
      </a:defRPr>
    </a:lvl1pPr>
    <a:lvl2pPr marL="457200" algn="l" rtl="0" fontAlgn="base">
      <a:spcBef>
        <a:spcPct val="30000"/>
      </a:spcBef>
      <a:spcAft>
        <a:spcPct val="0"/>
      </a:spcAft>
      <a:defRPr sz="1200" kern="1200">
        <a:solidFill>
          <a:schemeClr val="tx1"/>
        </a:solidFill>
        <a:latin typeface="Times" pitchFamily="18" charset="0"/>
        <a:ea typeface="+mn-ea"/>
        <a:cs typeface="+mn-cs"/>
      </a:defRPr>
    </a:lvl2pPr>
    <a:lvl3pPr marL="914400" algn="l" rtl="0" fontAlgn="base">
      <a:spcBef>
        <a:spcPct val="30000"/>
      </a:spcBef>
      <a:spcAft>
        <a:spcPct val="0"/>
      </a:spcAft>
      <a:defRPr sz="1200" kern="1200">
        <a:solidFill>
          <a:schemeClr val="tx1"/>
        </a:solidFill>
        <a:latin typeface="Times" pitchFamily="18" charset="0"/>
        <a:ea typeface="+mn-ea"/>
        <a:cs typeface="+mn-cs"/>
      </a:defRPr>
    </a:lvl3pPr>
    <a:lvl4pPr marL="1371600" algn="l" rtl="0" fontAlgn="base">
      <a:spcBef>
        <a:spcPct val="30000"/>
      </a:spcBef>
      <a:spcAft>
        <a:spcPct val="0"/>
      </a:spcAft>
      <a:defRPr sz="1200" kern="1200">
        <a:solidFill>
          <a:schemeClr val="tx1"/>
        </a:solidFill>
        <a:latin typeface="Times" pitchFamily="18" charset="0"/>
        <a:ea typeface="+mn-ea"/>
        <a:cs typeface="+mn-cs"/>
      </a:defRPr>
    </a:lvl4pPr>
    <a:lvl5pPr marL="1828800" algn="l" rtl="0" fontAlgn="base">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5"/>
          <p:cNvSpPr>
            <a:spLocks noGrp="1" noChangeArrowheads="1"/>
          </p:cNvSpPr>
          <p:nvPr>
            <p:ph type="sldNum" sz="quarter" idx="5"/>
          </p:nvPr>
        </p:nvSpPr>
        <p:spPr>
          <a:noFill/>
        </p:spPr>
        <p:txBody>
          <a:bodyPr/>
          <a:lstStyle/>
          <a:p>
            <a:fld id="{79CCE57D-A78B-412E-A730-6C71C9F8A709}" type="slidenum">
              <a:rPr lang="en-US" smtClean="0"/>
              <a:pPr/>
              <a:t>1</a:t>
            </a:fld>
            <a:endParaRPr lang="en-US"/>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534194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F82929F-46B2-4CC8-ACB9-C77BFB47D6C1}" type="slidenum">
              <a:rPr lang="en-US" smtClean="0"/>
              <a:pPr/>
              <a:t>5</a:t>
            </a:fld>
            <a:endParaRPr lang="en-US"/>
          </a:p>
        </p:txBody>
      </p:sp>
    </p:spTree>
    <p:extLst>
      <p:ext uri="{BB962C8B-B14F-4D97-AF65-F5344CB8AC3E}">
        <p14:creationId xmlns:p14="http://schemas.microsoft.com/office/powerpoint/2010/main" val="33102904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82929F-46B2-4CC8-ACB9-C77BFB47D6C1}" type="slidenum">
              <a:rPr lang="en-US" smtClean="0"/>
              <a:pPr/>
              <a:t>6</a:t>
            </a:fld>
            <a:endParaRPr lang="en-US"/>
          </a:p>
        </p:txBody>
      </p:sp>
    </p:spTree>
    <p:extLst>
      <p:ext uri="{BB962C8B-B14F-4D97-AF65-F5344CB8AC3E}">
        <p14:creationId xmlns:p14="http://schemas.microsoft.com/office/powerpoint/2010/main" val="2707676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20D7DE-39D3-48BB-A9F9-3A2D2EBFFD8C}" type="slidenum">
              <a:rPr lang="en-US"/>
              <a:pPr/>
              <a:t>9</a:t>
            </a:fld>
            <a:endParaRPr lang="en-US"/>
          </a:p>
        </p:txBody>
      </p:sp>
      <p:sp>
        <p:nvSpPr>
          <p:cNvPr id="478210" name="Rectangle 2"/>
          <p:cNvSpPr>
            <a:spLocks noGrp="1" noRot="1" noChangeAspect="1" noChangeArrowheads="1" noTextEdit="1"/>
          </p:cNvSpPr>
          <p:nvPr>
            <p:ph type="sldImg"/>
          </p:nvPr>
        </p:nvSpPr>
        <p:spPr>
          <a:ln/>
        </p:spPr>
      </p:sp>
      <p:sp>
        <p:nvSpPr>
          <p:cNvPr id="478211" name="Rectangle 3"/>
          <p:cNvSpPr>
            <a:spLocks noGrp="1" noChangeArrowheads="1"/>
          </p:cNvSpPr>
          <p:nvPr>
            <p:ph type="body" idx="1"/>
          </p:nvPr>
        </p:nvSpPr>
        <p:spPr/>
        <p:txBody>
          <a:bodyPr/>
          <a:lstStyle/>
          <a:p>
            <a:r>
              <a:rPr lang="en-US" dirty="0"/>
              <a:t>The celestial coverage drives</a:t>
            </a:r>
            <a:r>
              <a:rPr lang="en-US" baseline="0" dirty="0"/>
              <a:t> that sunshield size.   Could compromise was an instantaneous coverage of a bout 35%</a:t>
            </a:r>
            <a:endParaRPr lang="en-US" dirty="0"/>
          </a:p>
        </p:txBody>
      </p:sp>
    </p:spTree>
    <p:extLst>
      <p:ext uri="{BB962C8B-B14F-4D97-AF65-F5344CB8AC3E}">
        <p14:creationId xmlns:p14="http://schemas.microsoft.com/office/powerpoint/2010/main" val="818477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Footer Placeholder 3">
            <a:extLst>
              <a:ext uri="{FF2B5EF4-FFF2-40B4-BE49-F238E27FC236}">
                <a16:creationId xmlns:a16="http://schemas.microsoft.com/office/drawing/2014/main" id="{6B54F233-0135-4543-B27D-71AA6909F078}"/>
              </a:ext>
            </a:extLst>
          </p:cNvPr>
          <p:cNvSpPr>
            <a:spLocks noGrp="1"/>
          </p:cNvSpPr>
          <p:nvPr>
            <p:ph type="ftr" sz="quarter" idx="10"/>
          </p:nvPr>
        </p:nvSpPr>
        <p:spPr>
          <a:xfrm>
            <a:off x="1510748" y="6492875"/>
            <a:ext cx="6331364" cy="365125"/>
          </a:xfrm>
          <a:prstGeom prst="rect">
            <a:avLst/>
          </a:prstGeom>
        </p:spPr>
        <p:txBody>
          <a:bodyPr/>
          <a:lstStyle>
            <a:lvl1pPr>
              <a:defRPr sz="1000"/>
            </a:lvl1pPr>
          </a:lstStyle>
          <a:p>
            <a:r>
              <a:rPr lang="en-US" dirty="0"/>
              <a:t>Use or disclosure of data contained on this page is subject to the restriction(s) on the title page of this document.</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F7D5C2E6-6ACA-2644-9B81-5DCA92DB0B04}"/>
              </a:ext>
            </a:extLst>
          </p:cNvPr>
          <p:cNvSpPr>
            <a:spLocks noGrp="1"/>
          </p:cNvSpPr>
          <p:nvPr>
            <p:ph type="ftr" sz="quarter" idx="10"/>
          </p:nvPr>
        </p:nvSpPr>
        <p:spPr>
          <a:xfrm>
            <a:off x="1510748" y="6492875"/>
            <a:ext cx="6331364" cy="365125"/>
          </a:xfrm>
          <a:prstGeom prst="rect">
            <a:avLst/>
          </a:prstGeom>
        </p:spPr>
        <p:txBody>
          <a:bodyPr/>
          <a:lstStyle>
            <a:lvl1pPr>
              <a:defRPr sz="1000"/>
            </a:lvl1pPr>
          </a:lstStyle>
          <a:p>
            <a:r>
              <a:rPr lang="en-US"/>
              <a:t>Use or disclosure of data contained on this page is subject to the restriction(s) on the title page of this document.</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892234"/>
            <a:ext cx="7772400" cy="1362075"/>
          </a:xfrm>
        </p:spPr>
        <p:txBody>
          <a:bodyPr anchor="t"/>
          <a:lstStyle>
            <a:lvl1pPr algn="ctr">
              <a:defRPr sz="4000" b="1" cap="all"/>
            </a:lvl1pPr>
          </a:lstStyle>
          <a:p>
            <a:r>
              <a:rPr lang="en-US"/>
              <a:t>Click to edit Master title style</a:t>
            </a:r>
          </a:p>
        </p:txBody>
      </p:sp>
      <p:sp>
        <p:nvSpPr>
          <p:cNvPr id="3" name="Footer Placeholder 2">
            <a:extLst>
              <a:ext uri="{FF2B5EF4-FFF2-40B4-BE49-F238E27FC236}">
                <a16:creationId xmlns:a16="http://schemas.microsoft.com/office/drawing/2014/main" id="{0F602561-F62D-9546-AD6F-22938473DBAE}"/>
              </a:ext>
            </a:extLst>
          </p:cNvPr>
          <p:cNvSpPr>
            <a:spLocks noGrp="1"/>
          </p:cNvSpPr>
          <p:nvPr>
            <p:ph type="ftr" sz="quarter" idx="10"/>
          </p:nvPr>
        </p:nvSpPr>
        <p:spPr>
          <a:xfrm>
            <a:off x="1510748" y="6492875"/>
            <a:ext cx="6331364" cy="365125"/>
          </a:xfrm>
          <a:prstGeom prst="rect">
            <a:avLst/>
          </a:prstGeom>
        </p:spPr>
        <p:txBody>
          <a:bodyPr/>
          <a:lstStyle>
            <a:lvl1pPr>
              <a:defRPr sz="1000"/>
            </a:lvl1pPr>
          </a:lstStyle>
          <a:p>
            <a:r>
              <a:rPr lang="en-US"/>
              <a:t>Use or disclosure of data contained on this page is subject to the restriction(s) on the title page of this document.</a:t>
            </a:r>
            <a:endParaRPr lang="en-US" dirty="0"/>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7163" y="1041400"/>
            <a:ext cx="4321175" cy="5486400"/>
          </a:xfrm>
        </p:spPr>
        <p:txBody>
          <a:bodyPr/>
          <a:lstStyle>
            <a:lvl1pPr>
              <a:defRPr sz="18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38" y="1041400"/>
            <a:ext cx="4322762" cy="5486400"/>
          </a:xfrm>
        </p:spPr>
        <p:txBody>
          <a:bodyPr/>
          <a:lstStyle>
            <a:lvl1pPr>
              <a:defRPr sz="18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984C0CAF-9FA3-9B4B-B703-DCDEB78AD011}"/>
              </a:ext>
            </a:extLst>
          </p:cNvPr>
          <p:cNvSpPr>
            <a:spLocks noGrp="1"/>
          </p:cNvSpPr>
          <p:nvPr>
            <p:ph type="ftr" sz="quarter" idx="10"/>
          </p:nvPr>
        </p:nvSpPr>
        <p:spPr>
          <a:xfrm>
            <a:off x="1510748" y="6492875"/>
            <a:ext cx="6331364" cy="365125"/>
          </a:xfrm>
          <a:prstGeom prst="rect">
            <a:avLst/>
          </a:prstGeom>
        </p:spPr>
        <p:txBody>
          <a:bodyPr/>
          <a:lstStyle>
            <a:lvl1pPr>
              <a:defRPr sz="1000"/>
            </a:lvl1pPr>
          </a:lstStyle>
          <a:p>
            <a:r>
              <a:rPr lang="en-US"/>
              <a:t>Use or disclosure of data contained on this page is subject to the restriction(s) on the title page of this document.</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859E1B1D-760A-4C42-8A13-A5340E1F32A7}"/>
              </a:ext>
            </a:extLst>
          </p:cNvPr>
          <p:cNvSpPr>
            <a:spLocks noGrp="1"/>
          </p:cNvSpPr>
          <p:nvPr>
            <p:ph type="ftr" sz="quarter" idx="10"/>
          </p:nvPr>
        </p:nvSpPr>
        <p:spPr>
          <a:xfrm>
            <a:off x="1510748" y="6492875"/>
            <a:ext cx="6331364" cy="365125"/>
          </a:xfrm>
          <a:prstGeom prst="rect">
            <a:avLst/>
          </a:prstGeom>
        </p:spPr>
        <p:txBody>
          <a:bodyPr/>
          <a:lstStyle>
            <a:lvl1pPr>
              <a:defRPr sz="1000"/>
            </a:lvl1pPr>
          </a:lstStyle>
          <a:p>
            <a:r>
              <a:rPr lang="en-US"/>
              <a:t>Use or disclosure of data contained on this page is subject to the restriction(s) on the title page of this document.</a:t>
            </a:r>
            <a:endParaRPr lang="en-US" dirty="0"/>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6208713" cy="406400"/>
          </a:xfrm>
        </p:spPr>
        <p:txBody>
          <a:bodyPr/>
          <a:lstStyle/>
          <a:p>
            <a:r>
              <a:rPr lang="en-US"/>
              <a:t>Click to edit Master title style</a:t>
            </a:r>
          </a:p>
        </p:txBody>
      </p:sp>
      <p:sp>
        <p:nvSpPr>
          <p:cNvPr id="3" name="Text Placeholder 2"/>
          <p:cNvSpPr>
            <a:spLocks noGrp="1"/>
          </p:cNvSpPr>
          <p:nvPr>
            <p:ph type="body" sz="half" idx="1"/>
          </p:nvPr>
        </p:nvSpPr>
        <p:spPr>
          <a:xfrm>
            <a:off x="157163" y="1041400"/>
            <a:ext cx="4321175"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630738" y="1041400"/>
            <a:ext cx="4322762" cy="5486400"/>
          </a:xfrm>
        </p:spPr>
        <p:txBody>
          <a:bodyPr/>
          <a:lstStyle/>
          <a:p>
            <a:endParaRPr lang="en-US"/>
          </a:p>
        </p:txBody>
      </p:sp>
    </p:spTree>
    <p:extLst>
      <p:ext uri="{BB962C8B-B14F-4D97-AF65-F5344CB8AC3E}">
        <p14:creationId xmlns:p14="http://schemas.microsoft.com/office/powerpoint/2010/main" val="4058433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3" name="Rectangle 9"/>
          <p:cNvSpPr>
            <a:spLocks noGrp="1" noChangeArrowheads="1"/>
          </p:cNvSpPr>
          <p:nvPr>
            <p:ph type="title"/>
          </p:nvPr>
        </p:nvSpPr>
        <p:spPr bwMode="auto">
          <a:xfrm>
            <a:off x="914400" y="152400"/>
            <a:ext cx="6208713" cy="406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35" name="Rectangle 11"/>
          <p:cNvSpPr>
            <a:spLocks noChangeArrowheads="1"/>
          </p:cNvSpPr>
          <p:nvPr userDrawn="1"/>
        </p:nvSpPr>
        <p:spPr bwMode="auto">
          <a:xfrm>
            <a:off x="8697465" y="6592888"/>
            <a:ext cx="341760" cy="230832"/>
          </a:xfrm>
          <a:prstGeom prst="rect">
            <a:avLst/>
          </a:prstGeom>
          <a:noFill/>
          <a:ln w="12700">
            <a:noFill/>
            <a:miter lim="800000"/>
            <a:headEnd/>
            <a:tailEnd/>
          </a:ln>
          <a:effectLst/>
        </p:spPr>
        <p:txBody>
          <a:bodyPr wrap="none">
            <a:spAutoFit/>
          </a:bodyPr>
          <a:lstStyle/>
          <a:p>
            <a:pPr algn="r">
              <a:lnSpc>
                <a:spcPct val="90000"/>
              </a:lnSpc>
            </a:pPr>
            <a:fld id="{A78509EA-5206-4BEE-9460-3C901424C67E}" type="slidenum">
              <a:rPr lang="en-US" sz="1000" smtClean="0">
                <a:latin typeface="Helvetica" pitchFamily="34" charset="0"/>
              </a:rPr>
              <a:pPr algn="r">
                <a:lnSpc>
                  <a:spcPct val="90000"/>
                </a:lnSpc>
              </a:pPr>
              <a:t>‹#›</a:t>
            </a:fld>
            <a:endParaRPr lang="en-US" sz="1000" dirty="0">
              <a:latin typeface="Helvetica" pitchFamily="34" charset="0"/>
            </a:endParaRPr>
          </a:p>
        </p:txBody>
      </p:sp>
      <p:sp>
        <p:nvSpPr>
          <p:cNvPr id="1037" name="Line 13"/>
          <p:cNvSpPr>
            <a:spLocks noChangeShapeType="1"/>
          </p:cNvSpPr>
          <p:nvPr userDrawn="1"/>
        </p:nvSpPr>
        <p:spPr bwMode="auto">
          <a:xfrm>
            <a:off x="838200" y="685800"/>
            <a:ext cx="7312025" cy="0"/>
          </a:xfrm>
          <a:prstGeom prst="line">
            <a:avLst/>
          </a:prstGeom>
          <a:noFill/>
          <a:ln w="38100">
            <a:solidFill>
              <a:schemeClr val="tx1"/>
            </a:solidFill>
            <a:round/>
            <a:headEnd/>
            <a:tailEnd/>
          </a:ln>
          <a:effectLst/>
        </p:spPr>
        <p:txBody>
          <a:bodyPr wrap="none" anchor="ctr"/>
          <a:lstStyle/>
          <a:p>
            <a:endParaRPr lang="en-US"/>
          </a:p>
        </p:txBody>
      </p:sp>
      <p:pic>
        <p:nvPicPr>
          <p:cNvPr id="1038" name="Picture 14"/>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p:blipFill>
        <p:spPr bwMode="auto">
          <a:xfrm>
            <a:off x="8385426" y="64675"/>
            <a:ext cx="694944" cy="694944"/>
          </a:xfrm>
          <a:prstGeom prst="rect">
            <a:avLst/>
          </a:prstGeom>
          <a:noFill/>
        </p:spPr>
      </p:pic>
      <p:sp>
        <p:nvSpPr>
          <p:cNvPr id="1039" name="Rectangle 15"/>
          <p:cNvSpPr>
            <a:spLocks noGrp="1" noChangeArrowheads="1"/>
          </p:cNvSpPr>
          <p:nvPr>
            <p:ph type="body" idx="1"/>
          </p:nvPr>
        </p:nvSpPr>
        <p:spPr bwMode="auto">
          <a:xfrm>
            <a:off x="157163" y="1041400"/>
            <a:ext cx="8796337" cy="5486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40" name="Picture 16"/>
          <p:cNvPicPr>
            <a:picLocks noChangeArrowheads="1"/>
          </p:cNvPicPr>
          <p:nvPr userDrawn="1"/>
        </p:nvPicPr>
        <p:blipFill rotWithShape="1">
          <a:blip r:embed="rId9" cstate="print">
            <a:extLst>
              <a:ext uri="{28A0092B-C50C-407E-A947-70E740481C1C}">
                <a14:useLocalDpi xmlns:a14="http://schemas.microsoft.com/office/drawing/2010/main" val="0"/>
              </a:ext>
            </a:extLst>
          </a:blip>
          <a:srcRect t="1118" b="1339"/>
          <a:stretch/>
        </p:blipFill>
        <p:spPr bwMode="auto">
          <a:xfrm>
            <a:off x="25400" y="61118"/>
            <a:ext cx="825500" cy="698501"/>
          </a:xfrm>
          <a:prstGeom prst="rect">
            <a:avLst/>
          </a:prstGeom>
          <a:noFill/>
          <a:ln w="12700">
            <a:noFill/>
            <a:miter lim="800000"/>
            <a:headEnd/>
            <a:tailEnd/>
          </a:ln>
          <a:effec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6" r:id="rId6"/>
  </p:sldLayoutIdLst>
  <p:hf sldNum="0" hdr="0" dt="0"/>
  <p:txStyles>
    <p:titleStyle>
      <a:lvl1pPr algn="l" rtl="0" fontAlgn="base">
        <a:spcBef>
          <a:spcPct val="0"/>
        </a:spcBef>
        <a:spcAft>
          <a:spcPct val="0"/>
        </a:spcAft>
        <a:defRPr sz="2400" b="1">
          <a:solidFill>
            <a:schemeClr val="tx1"/>
          </a:solidFill>
          <a:latin typeface="+mj-lt"/>
          <a:ea typeface="+mj-ea"/>
          <a:cs typeface="+mj-cs"/>
        </a:defRPr>
      </a:lvl1pPr>
      <a:lvl2pPr algn="l" rtl="0" fontAlgn="base">
        <a:spcBef>
          <a:spcPct val="0"/>
        </a:spcBef>
        <a:spcAft>
          <a:spcPct val="0"/>
        </a:spcAft>
        <a:defRPr sz="2400" b="1">
          <a:solidFill>
            <a:schemeClr val="tx1"/>
          </a:solidFill>
          <a:latin typeface="Helvetica" pitchFamily="34" charset="0"/>
        </a:defRPr>
      </a:lvl2pPr>
      <a:lvl3pPr algn="l" rtl="0" fontAlgn="base">
        <a:spcBef>
          <a:spcPct val="0"/>
        </a:spcBef>
        <a:spcAft>
          <a:spcPct val="0"/>
        </a:spcAft>
        <a:defRPr sz="2400" b="1">
          <a:solidFill>
            <a:schemeClr val="tx1"/>
          </a:solidFill>
          <a:latin typeface="Helvetica" pitchFamily="34" charset="0"/>
        </a:defRPr>
      </a:lvl3pPr>
      <a:lvl4pPr algn="l" rtl="0" fontAlgn="base">
        <a:spcBef>
          <a:spcPct val="0"/>
        </a:spcBef>
        <a:spcAft>
          <a:spcPct val="0"/>
        </a:spcAft>
        <a:defRPr sz="2400" b="1">
          <a:solidFill>
            <a:schemeClr val="tx1"/>
          </a:solidFill>
          <a:latin typeface="Helvetica" pitchFamily="34" charset="0"/>
        </a:defRPr>
      </a:lvl4pPr>
      <a:lvl5pPr algn="l" rtl="0" fontAlgn="base">
        <a:spcBef>
          <a:spcPct val="0"/>
        </a:spcBef>
        <a:spcAft>
          <a:spcPct val="0"/>
        </a:spcAft>
        <a:defRPr sz="2400" b="1">
          <a:solidFill>
            <a:schemeClr val="tx1"/>
          </a:solidFill>
          <a:latin typeface="Helvetica" pitchFamily="34" charset="0"/>
        </a:defRPr>
      </a:lvl5pPr>
      <a:lvl6pPr marL="457200" algn="l" rtl="0" fontAlgn="base">
        <a:spcBef>
          <a:spcPct val="0"/>
        </a:spcBef>
        <a:spcAft>
          <a:spcPct val="0"/>
        </a:spcAft>
        <a:defRPr sz="2400" b="1">
          <a:solidFill>
            <a:schemeClr val="tx1"/>
          </a:solidFill>
          <a:latin typeface="Helvetica" pitchFamily="34" charset="0"/>
        </a:defRPr>
      </a:lvl6pPr>
      <a:lvl7pPr marL="914400" algn="l" rtl="0" fontAlgn="base">
        <a:spcBef>
          <a:spcPct val="0"/>
        </a:spcBef>
        <a:spcAft>
          <a:spcPct val="0"/>
        </a:spcAft>
        <a:defRPr sz="2400" b="1">
          <a:solidFill>
            <a:schemeClr val="tx1"/>
          </a:solidFill>
          <a:latin typeface="Helvetica" pitchFamily="34" charset="0"/>
        </a:defRPr>
      </a:lvl7pPr>
      <a:lvl8pPr marL="1371600" algn="l" rtl="0" fontAlgn="base">
        <a:spcBef>
          <a:spcPct val="0"/>
        </a:spcBef>
        <a:spcAft>
          <a:spcPct val="0"/>
        </a:spcAft>
        <a:defRPr sz="2400" b="1">
          <a:solidFill>
            <a:schemeClr val="tx1"/>
          </a:solidFill>
          <a:latin typeface="Helvetica" pitchFamily="34" charset="0"/>
        </a:defRPr>
      </a:lvl8pPr>
      <a:lvl9pPr marL="1828800" algn="l" rtl="0" fontAlgn="base">
        <a:spcBef>
          <a:spcPct val="0"/>
        </a:spcBef>
        <a:spcAft>
          <a:spcPct val="0"/>
        </a:spcAft>
        <a:defRPr sz="2400" b="1">
          <a:solidFill>
            <a:schemeClr val="tx1"/>
          </a:solidFill>
          <a:latin typeface="Helvetica" pitchFamily="34" charset="0"/>
        </a:defRPr>
      </a:lvl9pPr>
    </p:titleStyle>
    <p:bodyStyle>
      <a:lvl1pPr marL="342900" indent="-342900" algn="l" rtl="0" eaLnBrk="0" fontAlgn="base" hangingPunct="0">
        <a:spcBef>
          <a:spcPct val="20000"/>
        </a:spcBef>
        <a:spcAft>
          <a:spcPct val="40000"/>
        </a:spcAft>
        <a:buClrTx/>
        <a:buFont typeface="Wingdings" pitchFamily="2" charset="2"/>
        <a:buChar char="l"/>
        <a:defRPr b="1">
          <a:solidFill>
            <a:schemeClr val="tx1"/>
          </a:solidFill>
          <a:latin typeface="+mn-lt"/>
          <a:ea typeface="+mn-ea"/>
          <a:cs typeface="+mn-cs"/>
        </a:defRPr>
      </a:lvl1pPr>
      <a:lvl2pPr marL="742950" indent="-285750" algn="l" rtl="0" eaLnBrk="0" fontAlgn="base" hangingPunct="0">
        <a:spcBef>
          <a:spcPct val="0"/>
        </a:spcBef>
        <a:spcAft>
          <a:spcPct val="35000"/>
        </a:spcAft>
        <a:buClrTx/>
        <a:buSzPct val="75000"/>
        <a:buFont typeface="Wingdings" pitchFamily="2" charset="2"/>
        <a:buChar char="n"/>
        <a:defRPr>
          <a:solidFill>
            <a:schemeClr val="tx1"/>
          </a:solidFill>
          <a:latin typeface="+mn-lt"/>
        </a:defRPr>
      </a:lvl2pPr>
      <a:lvl3pPr marL="1143000" indent="-228600" algn="l" rtl="0" eaLnBrk="0" fontAlgn="base" hangingPunct="0">
        <a:spcBef>
          <a:spcPct val="0"/>
        </a:spcBef>
        <a:spcAft>
          <a:spcPct val="35000"/>
        </a:spcAft>
        <a:buClrTx/>
        <a:buChar char="•"/>
        <a:defRPr sz="1600">
          <a:solidFill>
            <a:schemeClr val="tx1"/>
          </a:solidFill>
          <a:latin typeface="+mn-lt"/>
        </a:defRPr>
      </a:lvl3pPr>
      <a:lvl4pPr marL="1600200" indent="-228600" algn="l" rtl="0" eaLnBrk="0" fontAlgn="base" hangingPunct="0">
        <a:spcBef>
          <a:spcPct val="0"/>
        </a:spcBef>
        <a:spcAft>
          <a:spcPct val="35000"/>
        </a:spcAft>
        <a:buClrTx/>
        <a:buChar char="–"/>
        <a:defRPr sz="1400">
          <a:solidFill>
            <a:schemeClr val="tx1"/>
          </a:solidFill>
          <a:latin typeface="+mn-lt"/>
        </a:defRPr>
      </a:lvl4pPr>
      <a:lvl5pPr marL="2057400" indent="-228600" algn="l" rtl="0" eaLnBrk="0" fontAlgn="base" hangingPunct="0">
        <a:spcBef>
          <a:spcPct val="0"/>
        </a:spcBef>
        <a:spcAft>
          <a:spcPct val="35000"/>
        </a:spcAft>
        <a:buClrTx/>
        <a:buChar char="»"/>
        <a:defRPr sz="1400">
          <a:solidFill>
            <a:schemeClr val="tx1"/>
          </a:solidFill>
          <a:latin typeface="+mn-lt"/>
        </a:defRPr>
      </a:lvl5pPr>
      <a:lvl6pPr marL="2514600" indent="-228600" algn="l" rtl="0" eaLnBrk="0" fontAlgn="base" hangingPunct="0">
        <a:spcBef>
          <a:spcPct val="0"/>
        </a:spcBef>
        <a:spcAft>
          <a:spcPct val="35000"/>
        </a:spcAft>
        <a:buClr>
          <a:srgbClr val="BB0018"/>
        </a:buClr>
        <a:buChar char="»"/>
        <a:defRPr sz="1400">
          <a:solidFill>
            <a:schemeClr val="tx1"/>
          </a:solidFill>
          <a:latin typeface="+mn-lt"/>
        </a:defRPr>
      </a:lvl6pPr>
      <a:lvl7pPr marL="2971800" indent="-228600" algn="l" rtl="0" eaLnBrk="0" fontAlgn="base" hangingPunct="0">
        <a:spcBef>
          <a:spcPct val="0"/>
        </a:spcBef>
        <a:spcAft>
          <a:spcPct val="35000"/>
        </a:spcAft>
        <a:buClr>
          <a:srgbClr val="BB0018"/>
        </a:buClr>
        <a:buChar char="»"/>
        <a:defRPr sz="1400">
          <a:solidFill>
            <a:schemeClr val="tx1"/>
          </a:solidFill>
          <a:latin typeface="+mn-lt"/>
        </a:defRPr>
      </a:lvl7pPr>
      <a:lvl8pPr marL="3429000" indent="-228600" algn="l" rtl="0" eaLnBrk="0" fontAlgn="base" hangingPunct="0">
        <a:spcBef>
          <a:spcPct val="0"/>
        </a:spcBef>
        <a:spcAft>
          <a:spcPct val="35000"/>
        </a:spcAft>
        <a:buClr>
          <a:srgbClr val="BB0018"/>
        </a:buClr>
        <a:buChar char="»"/>
        <a:defRPr sz="1400">
          <a:solidFill>
            <a:schemeClr val="tx1"/>
          </a:solidFill>
          <a:latin typeface="+mn-lt"/>
        </a:defRPr>
      </a:lvl8pPr>
      <a:lvl9pPr marL="3886200" indent="-228600" algn="l" rtl="0" eaLnBrk="0" fontAlgn="base" hangingPunct="0">
        <a:spcBef>
          <a:spcPct val="0"/>
        </a:spcBef>
        <a:spcAft>
          <a:spcPct val="35000"/>
        </a:spcAft>
        <a:buClr>
          <a:srgbClr val="BB0018"/>
        </a:buClr>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7.jpe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409" name="Picture 6" descr="Observatory front view_update.jpg"/>
          <p:cNvPicPr>
            <a:picLocks noChangeAspect="1"/>
          </p:cNvPicPr>
          <p:nvPr/>
        </p:nvPicPr>
        <p:blipFill>
          <a:blip r:embed="rId4" cstate="print"/>
          <a:srcRect/>
          <a:stretch>
            <a:fillRect/>
          </a:stretch>
        </p:blipFill>
        <p:spPr bwMode="auto">
          <a:xfrm>
            <a:off x="1221168" y="762495"/>
            <a:ext cx="6835775" cy="5434013"/>
          </a:xfrm>
          <a:prstGeom prst="rect">
            <a:avLst/>
          </a:prstGeom>
          <a:noFill/>
          <a:ln w="9525">
            <a:noFill/>
            <a:miter lim="800000"/>
            <a:headEnd/>
            <a:tailEnd/>
          </a:ln>
        </p:spPr>
      </p:pic>
      <p:sp>
        <p:nvSpPr>
          <p:cNvPr id="3" name="Rectangle 3"/>
          <p:cNvSpPr>
            <a:spLocks noGrp="1" noChangeArrowheads="1"/>
          </p:cNvSpPr>
          <p:nvPr>
            <p:ph type="ctrTitle"/>
          </p:nvPr>
        </p:nvSpPr>
        <p:spPr>
          <a:xfrm>
            <a:off x="261299" y="1403369"/>
            <a:ext cx="8621401" cy="1143000"/>
          </a:xfrm>
        </p:spPr>
        <p:txBody>
          <a:bodyPr/>
          <a:lstStyle/>
          <a:p>
            <a:pPr algn="ctr">
              <a:defRPr/>
            </a:pPr>
            <a:r>
              <a:rPr lang="en-US" sz="2800" dirty="0"/>
              <a:t>James Webb Space Telescope</a:t>
            </a:r>
            <a:br>
              <a:rPr lang="en-US" sz="2800" dirty="0"/>
            </a:br>
            <a:r>
              <a:rPr lang="en-US" sz="2800" dirty="0"/>
              <a:t> Micro-Meteoroid Design and Performance</a:t>
            </a:r>
          </a:p>
        </p:txBody>
      </p:sp>
      <p:sp>
        <p:nvSpPr>
          <p:cNvPr id="17411" name="Rectangle 4"/>
          <p:cNvSpPr>
            <a:spLocks noGrp="1" noChangeArrowheads="1"/>
          </p:cNvSpPr>
          <p:nvPr>
            <p:ph type="subTitle" idx="1"/>
          </p:nvPr>
        </p:nvSpPr>
        <p:spPr>
          <a:xfrm>
            <a:off x="1438656" y="3187243"/>
            <a:ext cx="6400800" cy="1371600"/>
          </a:xfrm>
        </p:spPr>
        <p:txBody>
          <a:bodyPr/>
          <a:lstStyle/>
          <a:p>
            <a:r>
              <a:rPr lang="en-US" sz="1600" i="1" dirty="0">
                <a:latin typeface="Arial" charset="0"/>
              </a:rPr>
              <a:t>March 23, 2023</a:t>
            </a:r>
          </a:p>
          <a:p>
            <a:r>
              <a:rPr lang="en-US" sz="1600" i="1" dirty="0">
                <a:latin typeface="Arial" charset="0"/>
              </a:rPr>
              <a:t>Mike Menzel</a:t>
            </a:r>
          </a:p>
        </p:txBody>
      </p:sp>
    </p:spTree>
    <p:extLst>
      <p:ext uri="{BB962C8B-B14F-4D97-AF65-F5344CB8AC3E}">
        <p14:creationId xmlns:p14="http://schemas.microsoft.com/office/powerpoint/2010/main" val="2416646371"/>
      </p:ext>
    </p:extLst>
  </p:cSld>
  <p:clrMapOvr>
    <a:overrideClrMapping bg1="lt1" tx1="dk1" bg2="lt2" tx2="dk2" accent1="accent1" accent2="accent2" accent3="accent3" accent4="accent4" accent5="accent5" accent6="accent6" hlink="hlink" folHlink="folHlink"/>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E122EAF-AC48-2BD6-B1FA-77B50B948B71}"/>
              </a:ext>
            </a:extLst>
          </p:cNvPr>
          <p:cNvSpPr>
            <a:spLocks noGrp="1"/>
          </p:cNvSpPr>
          <p:nvPr>
            <p:ph idx="1"/>
          </p:nvPr>
        </p:nvSpPr>
        <p:spPr/>
        <p:txBody>
          <a:bodyPr/>
          <a:lstStyle/>
          <a:p>
            <a:r>
              <a:rPr lang="en-US" dirty="0"/>
              <a:t>Appreciation to the JWST Micro-Meteoroid Working Group for the results presented in this presentation, in particular:</a:t>
            </a:r>
          </a:p>
          <a:p>
            <a:pPr lvl="1"/>
            <a:r>
              <a:rPr lang="en-US" dirty="0"/>
              <a:t>Lee Feinberg (Lead, GSFC)</a:t>
            </a:r>
          </a:p>
          <a:p>
            <a:pPr lvl="1"/>
            <a:r>
              <a:rPr lang="en-US" dirty="0"/>
              <a:t>Bill Cooke and Althea </a:t>
            </a:r>
            <a:r>
              <a:rPr lang="en-US" dirty="0" err="1"/>
              <a:t>Moorehead</a:t>
            </a:r>
            <a:r>
              <a:rPr lang="en-US" dirty="0"/>
              <a:t> (MEO MSFC)</a:t>
            </a:r>
          </a:p>
          <a:p>
            <a:pPr lvl="1"/>
            <a:r>
              <a:rPr lang="en-US" dirty="0"/>
              <a:t>Joe Pitman (</a:t>
            </a:r>
            <a:r>
              <a:rPr lang="en-US" dirty="0" err="1"/>
              <a:t>Heliospace</a:t>
            </a:r>
            <a:r>
              <a:rPr lang="en-US" dirty="0"/>
              <a:t>)</a:t>
            </a:r>
          </a:p>
          <a:p>
            <a:pPr lvl="1"/>
            <a:r>
              <a:rPr lang="en-US" dirty="0"/>
              <a:t>Lester Cohen, Mike Eisenhower (SAO)</a:t>
            </a:r>
          </a:p>
          <a:p>
            <a:pPr lvl="1"/>
            <a:r>
              <a:rPr lang="en-US" dirty="0"/>
              <a:t>Chuck Bowers (GSFC)</a:t>
            </a:r>
          </a:p>
          <a:p>
            <a:pPr lvl="1"/>
            <a:r>
              <a:rPr lang="en-US" dirty="0"/>
              <a:t>Margaret Jordan (</a:t>
            </a:r>
            <a:r>
              <a:rPr lang="en-US" dirty="0" err="1"/>
              <a:t>STScI</a:t>
            </a:r>
            <a:r>
              <a:rPr lang="en-US"/>
              <a:t>)</a:t>
            </a:r>
            <a:endParaRPr lang="en-US" dirty="0"/>
          </a:p>
          <a:p>
            <a:pPr lvl="1"/>
            <a:r>
              <a:rPr lang="en-US" dirty="0"/>
              <a:t>Chuck Perrygo</a:t>
            </a:r>
          </a:p>
          <a:p>
            <a:pPr marL="457200" lvl="1" indent="0">
              <a:buNone/>
            </a:pPr>
            <a:endParaRPr lang="en-US" dirty="0"/>
          </a:p>
          <a:p>
            <a:pPr lvl="1"/>
            <a:endParaRPr lang="en-US" dirty="0"/>
          </a:p>
          <a:p>
            <a:pPr lvl="1"/>
            <a:endParaRPr lang="en-US" dirty="0"/>
          </a:p>
        </p:txBody>
      </p:sp>
      <p:sp>
        <p:nvSpPr>
          <p:cNvPr id="3" name="Title 2">
            <a:extLst>
              <a:ext uri="{FF2B5EF4-FFF2-40B4-BE49-F238E27FC236}">
                <a16:creationId xmlns:a16="http://schemas.microsoft.com/office/drawing/2014/main" id="{7FBB174F-0A24-0FAE-BF2E-8B487CDC88DF}"/>
              </a:ext>
            </a:extLst>
          </p:cNvPr>
          <p:cNvSpPr>
            <a:spLocks noGrp="1"/>
          </p:cNvSpPr>
          <p:nvPr>
            <p:ph type="title"/>
          </p:nvPr>
        </p:nvSpPr>
        <p:spPr/>
        <p:txBody>
          <a:bodyPr/>
          <a:lstStyle/>
          <a:p>
            <a:r>
              <a:rPr lang="en-US" dirty="0"/>
              <a:t>Appreciation</a:t>
            </a:r>
          </a:p>
        </p:txBody>
      </p:sp>
    </p:spTree>
    <p:extLst>
      <p:ext uri="{BB962C8B-B14F-4D97-AF65-F5344CB8AC3E}">
        <p14:creationId xmlns:p14="http://schemas.microsoft.com/office/powerpoint/2010/main" val="20415290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A1AB1F3-A3A9-2994-05EC-9FC507D0B0F9}"/>
              </a:ext>
            </a:extLst>
          </p:cNvPr>
          <p:cNvSpPr>
            <a:spLocks noGrp="1"/>
          </p:cNvSpPr>
          <p:nvPr>
            <p:ph idx="1"/>
          </p:nvPr>
        </p:nvSpPr>
        <p:spPr>
          <a:xfrm>
            <a:off x="172244" y="952500"/>
            <a:ext cx="8796337" cy="5486400"/>
          </a:xfrm>
        </p:spPr>
        <p:txBody>
          <a:bodyPr/>
          <a:lstStyle/>
          <a:p>
            <a:r>
              <a:rPr lang="en-US" dirty="0"/>
              <a:t>The James Webb Space Telescope (JWST) has been operating in space for over a year.  Given its capability to measure nanometer (nm) wavefront errors (WFE) on its Primary Mirror (PM), JWST offers a unique opportunity to record Micro-Meteoroid (MM) impacts.</a:t>
            </a:r>
          </a:p>
          <a:p>
            <a:r>
              <a:rPr lang="en-US" dirty="0"/>
              <a:t>As of this date 37 such events have been recorded on the PM, and all but one resulted in WFE well within pre-launch expectations.  </a:t>
            </a:r>
          </a:p>
          <a:p>
            <a:r>
              <a:rPr lang="en-US" dirty="0"/>
              <a:t>Even after these the overall performance of the observatory is roughly 2.5 times better than its requirements.</a:t>
            </a:r>
          </a:p>
          <a:p>
            <a:r>
              <a:rPr lang="en-US" dirty="0"/>
              <a:t>This presentation will cover the following topics:</a:t>
            </a:r>
          </a:p>
          <a:p>
            <a:pPr lvl="1"/>
            <a:r>
              <a:rPr lang="en-US" dirty="0"/>
              <a:t>Mission Description</a:t>
            </a:r>
          </a:p>
          <a:p>
            <a:pPr lvl="1"/>
            <a:r>
              <a:rPr lang="en-US" dirty="0"/>
              <a:t>The Predicted MM Environment</a:t>
            </a:r>
          </a:p>
          <a:p>
            <a:pPr lvl="1"/>
            <a:r>
              <a:rPr lang="en-US" dirty="0"/>
              <a:t>JWST On-Orbit MM Events and Analyses to Date</a:t>
            </a:r>
          </a:p>
          <a:p>
            <a:pPr lvl="1"/>
            <a:r>
              <a:rPr lang="en-US" dirty="0"/>
              <a:t>MM Mitigations and Future Efforts</a:t>
            </a:r>
          </a:p>
          <a:p>
            <a:pPr lvl="1"/>
            <a:r>
              <a:rPr lang="en-US" dirty="0"/>
              <a:t>Conclusion</a:t>
            </a:r>
          </a:p>
          <a:p>
            <a:pPr lvl="1"/>
            <a:endParaRPr lang="en-US" dirty="0"/>
          </a:p>
        </p:txBody>
      </p:sp>
      <p:sp>
        <p:nvSpPr>
          <p:cNvPr id="3" name="Title 2">
            <a:extLst>
              <a:ext uri="{FF2B5EF4-FFF2-40B4-BE49-F238E27FC236}">
                <a16:creationId xmlns:a16="http://schemas.microsoft.com/office/drawing/2014/main" id="{53845226-A383-6FD4-6A73-7DF9A24FBC91}"/>
              </a:ext>
            </a:extLst>
          </p:cNvPr>
          <p:cNvSpPr>
            <a:spLocks noGrp="1"/>
          </p:cNvSpPr>
          <p:nvPr>
            <p:ph type="title"/>
          </p:nvPr>
        </p:nvSpPr>
        <p:spPr/>
        <p:txBody>
          <a:bodyPr/>
          <a:lstStyle/>
          <a:p>
            <a:r>
              <a:rPr lang="en-US" dirty="0"/>
              <a:t>Summary</a:t>
            </a:r>
          </a:p>
        </p:txBody>
      </p:sp>
    </p:spTree>
    <p:extLst>
      <p:ext uri="{BB962C8B-B14F-4D97-AF65-F5344CB8AC3E}">
        <p14:creationId xmlns:p14="http://schemas.microsoft.com/office/powerpoint/2010/main" val="1104885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BE9E7-9BB7-79A8-D68F-99A774A0EA19}"/>
              </a:ext>
            </a:extLst>
          </p:cNvPr>
          <p:cNvSpPr>
            <a:spLocks noGrp="1"/>
          </p:cNvSpPr>
          <p:nvPr>
            <p:ph type="ctrTitle"/>
          </p:nvPr>
        </p:nvSpPr>
        <p:spPr/>
        <p:txBody>
          <a:bodyPr/>
          <a:lstStyle/>
          <a:p>
            <a:r>
              <a:rPr lang="en-US" dirty="0"/>
              <a:t>Mission Description</a:t>
            </a:r>
          </a:p>
        </p:txBody>
      </p:sp>
    </p:spTree>
    <p:extLst>
      <p:ext uri="{BB962C8B-B14F-4D97-AF65-F5344CB8AC3E}">
        <p14:creationId xmlns:p14="http://schemas.microsoft.com/office/powerpoint/2010/main" val="3262558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6" name="Group 95"/>
          <p:cNvGrpSpPr/>
          <p:nvPr/>
        </p:nvGrpSpPr>
        <p:grpSpPr>
          <a:xfrm>
            <a:off x="27993" y="4095099"/>
            <a:ext cx="8820152" cy="2430464"/>
            <a:chOff x="27993" y="4095099"/>
            <a:chExt cx="8820152" cy="2430464"/>
          </a:xfrm>
        </p:grpSpPr>
        <p:sp>
          <p:nvSpPr>
            <p:cNvPr id="37" name="Freeform 35"/>
            <p:cNvSpPr>
              <a:spLocks/>
            </p:cNvSpPr>
            <p:nvPr/>
          </p:nvSpPr>
          <p:spPr bwMode="auto">
            <a:xfrm>
              <a:off x="27993" y="4639612"/>
              <a:ext cx="8820152" cy="1885951"/>
            </a:xfrm>
            <a:custGeom>
              <a:avLst/>
              <a:gdLst/>
              <a:ahLst/>
              <a:cxnLst>
                <a:cxn ang="0">
                  <a:pos x="0" y="372"/>
                </a:cxn>
                <a:cxn ang="0">
                  <a:pos x="174" y="324"/>
                </a:cxn>
                <a:cxn ang="0">
                  <a:pos x="390" y="276"/>
                </a:cxn>
                <a:cxn ang="0">
                  <a:pos x="630" y="222"/>
                </a:cxn>
                <a:cxn ang="0">
                  <a:pos x="900" y="168"/>
                </a:cxn>
                <a:cxn ang="0">
                  <a:pos x="1332" y="102"/>
                </a:cxn>
                <a:cxn ang="0">
                  <a:pos x="1644" y="66"/>
                </a:cxn>
                <a:cxn ang="0">
                  <a:pos x="1890" y="42"/>
                </a:cxn>
                <a:cxn ang="0">
                  <a:pos x="2124" y="24"/>
                </a:cxn>
                <a:cxn ang="0">
                  <a:pos x="2376" y="12"/>
                </a:cxn>
                <a:cxn ang="0">
                  <a:pos x="2646" y="0"/>
                </a:cxn>
                <a:cxn ang="0">
                  <a:pos x="2970" y="0"/>
                </a:cxn>
                <a:cxn ang="0">
                  <a:pos x="3258" y="0"/>
                </a:cxn>
                <a:cxn ang="0">
                  <a:pos x="3606" y="18"/>
                </a:cxn>
                <a:cxn ang="0">
                  <a:pos x="3960" y="42"/>
                </a:cxn>
                <a:cxn ang="0">
                  <a:pos x="4350" y="84"/>
                </a:cxn>
                <a:cxn ang="0">
                  <a:pos x="4692" y="132"/>
                </a:cxn>
                <a:cxn ang="0">
                  <a:pos x="4986" y="186"/>
                </a:cxn>
                <a:cxn ang="0">
                  <a:pos x="5268" y="240"/>
                </a:cxn>
                <a:cxn ang="0">
                  <a:pos x="5460" y="282"/>
                </a:cxn>
                <a:cxn ang="0">
                  <a:pos x="5556" y="318"/>
                </a:cxn>
                <a:cxn ang="0">
                  <a:pos x="5540" y="1188"/>
                </a:cxn>
                <a:cxn ang="0">
                  <a:pos x="12" y="1188"/>
                </a:cxn>
                <a:cxn ang="0">
                  <a:pos x="0" y="372"/>
                </a:cxn>
              </a:cxnLst>
              <a:rect l="0" t="0" r="r" b="b"/>
              <a:pathLst>
                <a:path w="5556" h="1188">
                  <a:moveTo>
                    <a:pt x="0" y="372"/>
                  </a:moveTo>
                  <a:lnTo>
                    <a:pt x="174" y="324"/>
                  </a:lnTo>
                  <a:lnTo>
                    <a:pt x="390" y="276"/>
                  </a:lnTo>
                  <a:lnTo>
                    <a:pt x="630" y="222"/>
                  </a:lnTo>
                  <a:lnTo>
                    <a:pt x="900" y="168"/>
                  </a:lnTo>
                  <a:lnTo>
                    <a:pt x="1332" y="102"/>
                  </a:lnTo>
                  <a:lnTo>
                    <a:pt x="1644" y="66"/>
                  </a:lnTo>
                  <a:lnTo>
                    <a:pt x="1890" y="42"/>
                  </a:lnTo>
                  <a:lnTo>
                    <a:pt x="2124" y="24"/>
                  </a:lnTo>
                  <a:lnTo>
                    <a:pt x="2376" y="12"/>
                  </a:lnTo>
                  <a:lnTo>
                    <a:pt x="2646" y="0"/>
                  </a:lnTo>
                  <a:lnTo>
                    <a:pt x="2970" y="0"/>
                  </a:lnTo>
                  <a:lnTo>
                    <a:pt x="3258" y="0"/>
                  </a:lnTo>
                  <a:lnTo>
                    <a:pt x="3606" y="18"/>
                  </a:lnTo>
                  <a:lnTo>
                    <a:pt x="3960" y="42"/>
                  </a:lnTo>
                  <a:lnTo>
                    <a:pt x="4350" y="84"/>
                  </a:lnTo>
                  <a:lnTo>
                    <a:pt x="4692" y="132"/>
                  </a:lnTo>
                  <a:lnTo>
                    <a:pt x="4986" y="186"/>
                  </a:lnTo>
                  <a:lnTo>
                    <a:pt x="5268" y="240"/>
                  </a:lnTo>
                  <a:lnTo>
                    <a:pt x="5460" y="282"/>
                  </a:lnTo>
                  <a:lnTo>
                    <a:pt x="5556" y="318"/>
                  </a:lnTo>
                  <a:lnTo>
                    <a:pt x="5540" y="1188"/>
                  </a:lnTo>
                  <a:lnTo>
                    <a:pt x="12" y="1188"/>
                  </a:lnTo>
                  <a:lnTo>
                    <a:pt x="0" y="372"/>
                  </a:lnTo>
                  <a:close/>
                </a:path>
              </a:pathLst>
            </a:custGeom>
            <a:gradFill rotWithShape="1">
              <a:gsLst>
                <a:gs pos="0">
                  <a:srgbClr val="00CC00">
                    <a:gamma/>
                    <a:shade val="51373"/>
                    <a:invGamma/>
                  </a:srgbClr>
                </a:gs>
                <a:gs pos="100000">
                  <a:srgbClr val="00CC00"/>
                </a:gs>
              </a:gsLst>
              <a:lin ang="5400000" scaled="1"/>
            </a:gradFill>
            <a:ln w="9525">
              <a:solidFill>
                <a:schemeClr val="tx1"/>
              </a:solidFill>
              <a:round/>
              <a:headEnd/>
              <a:tailEnd/>
            </a:ln>
            <a:effectLst/>
          </p:spPr>
          <p:txBody>
            <a:bodyPr/>
            <a:lstStyle/>
            <a:p>
              <a:endParaRPr lang="en-US">
                <a:latin typeface="Arial Narrow" panose="020B0606020202030204" pitchFamily="34" charset="0"/>
              </a:endParaRPr>
            </a:p>
          </p:txBody>
        </p:sp>
        <p:pic>
          <p:nvPicPr>
            <p:cNvPr id="38" name="Picture 36" descr="JWST Color Square"/>
            <p:cNvPicPr>
              <a:picLocks noChangeAspect="1" noChangeArrowheads="1"/>
            </p:cNvPicPr>
            <p:nvPr/>
          </p:nvPicPr>
          <p:blipFill>
            <a:blip r:embed="rId3" cstate="print"/>
            <a:srcRect/>
            <a:stretch>
              <a:fillRect/>
            </a:stretch>
          </p:blipFill>
          <p:spPr bwMode="auto">
            <a:xfrm>
              <a:off x="3606219" y="4110974"/>
              <a:ext cx="539750" cy="603250"/>
            </a:xfrm>
            <a:prstGeom prst="rect">
              <a:avLst/>
            </a:prstGeom>
            <a:noFill/>
            <a:ln w="9525">
              <a:noFill/>
              <a:miter lim="800000"/>
              <a:headEnd/>
              <a:tailEnd/>
            </a:ln>
            <a:effectLst/>
          </p:spPr>
        </p:pic>
        <p:pic>
          <p:nvPicPr>
            <p:cNvPr id="39" name="Picture 37" descr="JWST Color Square"/>
            <p:cNvPicPr>
              <a:picLocks noChangeAspect="1" noChangeArrowheads="1"/>
            </p:cNvPicPr>
            <p:nvPr/>
          </p:nvPicPr>
          <p:blipFill>
            <a:blip r:embed="rId4" cstate="print"/>
            <a:srcRect/>
            <a:stretch>
              <a:fillRect/>
            </a:stretch>
          </p:blipFill>
          <p:spPr bwMode="auto">
            <a:xfrm>
              <a:off x="4228519" y="4104624"/>
              <a:ext cx="539750" cy="603250"/>
            </a:xfrm>
            <a:prstGeom prst="rect">
              <a:avLst/>
            </a:prstGeom>
            <a:noFill/>
            <a:ln w="9525">
              <a:noFill/>
              <a:miter lim="800000"/>
              <a:headEnd/>
              <a:tailEnd/>
            </a:ln>
            <a:effectLst/>
          </p:spPr>
        </p:pic>
        <p:pic>
          <p:nvPicPr>
            <p:cNvPr id="40" name="Picture 38" descr="JWST Color Square"/>
            <p:cNvPicPr>
              <a:picLocks noChangeAspect="1" noChangeArrowheads="1"/>
            </p:cNvPicPr>
            <p:nvPr/>
          </p:nvPicPr>
          <p:blipFill>
            <a:blip r:embed="rId4" cstate="print"/>
            <a:srcRect/>
            <a:stretch>
              <a:fillRect/>
            </a:stretch>
          </p:blipFill>
          <p:spPr bwMode="auto">
            <a:xfrm>
              <a:off x="4884157" y="4095099"/>
              <a:ext cx="539750" cy="603250"/>
            </a:xfrm>
            <a:prstGeom prst="rect">
              <a:avLst/>
            </a:prstGeom>
            <a:noFill/>
            <a:ln w="9525">
              <a:noFill/>
              <a:miter lim="800000"/>
              <a:headEnd/>
              <a:tailEnd/>
            </a:ln>
            <a:effectLst/>
          </p:spPr>
        </p:pic>
        <p:sp>
          <p:nvSpPr>
            <p:cNvPr id="41" name="Text Box 39"/>
            <p:cNvSpPr txBox="1">
              <a:spLocks noChangeArrowheads="1"/>
            </p:cNvSpPr>
            <p:nvPr/>
          </p:nvSpPr>
          <p:spPr bwMode="auto">
            <a:xfrm>
              <a:off x="3826881" y="4725337"/>
              <a:ext cx="1433513" cy="284163"/>
            </a:xfrm>
            <a:prstGeom prst="rect">
              <a:avLst/>
            </a:prstGeom>
            <a:solidFill>
              <a:schemeClr val="bg1"/>
            </a:solidFill>
            <a:ln w="9525">
              <a:solidFill>
                <a:srgbClr val="000066"/>
              </a:solidFill>
              <a:miter lim="800000"/>
              <a:headEnd/>
              <a:tailEnd/>
            </a:ln>
            <a:effectLst/>
          </p:spPr>
          <p:txBody>
            <a:bodyPr wrap="none">
              <a:spAutoFit/>
            </a:bodyPr>
            <a:lstStyle/>
            <a:p>
              <a:r>
                <a:rPr lang="en-US" sz="1200" b="1">
                  <a:latin typeface="Arial Narrow" panose="020B0606020202030204" pitchFamily="34" charset="0"/>
                </a:rPr>
                <a:t>Deep Space Network</a:t>
              </a:r>
            </a:p>
          </p:txBody>
        </p:sp>
        <p:cxnSp>
          <p:nvCxnSpPr>
            <p:cNvPr id="42" name="AutoShape 40"/>
            <p:cNvCxnSpPr>
              <a:cxnSpLocks noChangeShapeType="1"/>
              <a:stCxn id="64" idx="2"/>
              <a:endCxn id="43" idx="2"/>
            </p:cNvCxnSpPr>
            <p:nvPr/>
          </p:nvCxnSpPr>
          <p:spPr bwMode="auto">
            <a:xfrm rot="16200000" flipH="1">
              <a:off x="5384219" y="4460225"/>
              <a:ext cx="119063" cy="2274888"/>
            </a:xfrm>
            <a:prstGeom prst="bentConnector2">
              <a:avLst/>
            </a:prstGeom>
            <a:noFill/>
            <a:ln w="28575">
              <a:solidFill>
                <a:schemeClr val="tx1"/>
              </a:solidFill>
              <a:miter lim="800000"/>
              <a:headEnd/>
              <a:tailEnd/>
            </a:ln>
            <a:effectLst/>
          </p:spPr>
        </p:cxnSp>
        <p:sp>
          <p:nvSpPr>
            <p:cNvPr id="43" name="Oval 41"/>
            <p:cNvSpPr>
              <a:spLocks noChangeArrowheads="1"/>
            </p:cNvSpPr>
            <p:nvPr/>
          </p:nvSpPr>
          <p:spPr bwMode="auto">
            <a:xfrm>
              <a:off x="6581194" y="5612750"/>
              <a:ext cx="88900" cy="88900"/>
            </a:xfrm>
            <a:prstGeom prst="ellipse">
              <a:avLst/>
            </a:prstGeom>
            <a:solidFill>
              <a:schemeClr val="tx1"/>
            </a:solidFill>
            <a:ln w="9525">
              <a:solidFill>
                <a:schemeClr val="tx1"/>
              </a:solidFill>
              <a:round/>
              <a:headEnd/>
              <a:tailEnd/>
            </a:ln>
            <a:effectLst/>
          </p:spPr>
          <p:txBody>
            <a:bodyPr wrap="none" anchor="ctr"/>
            <a:lstStyle/>
            <a:p>
              <a:endParaRPr lang="en-US">
                <a:latin typeface="Arial Narrow" panose="020B0606020202030204" pitchFamily="34" charset="0"/>
              </a:endParaRPr>
            </a:p>
          </p:txBody>
        </p:sp>
        <p:sp>
          <p:nvSpPr>
            <p:cNvPr id="44" name="Oval 42"/>
            <p:cNvSpPr>
              <a:spLocks noChangeArrowheads="1"/>
            </p:cNvSpPr>
            <p:nvPr/>
          </p:nvSpPr>
          <p:spPr bwMode="auto">
            <a:xfrm>
              <a:off x="6581194" y="5981050"/>
              <a:ext cx="88900" cy="88900"/>
            </a:xfrm>
            <a:prstGeom prst="ellipse">
              <a:avLst/>
            </a:prstGeom>
            <a:solidFill>
              <a:schemeClr val="tx1"/>
            </a:solidFill>
            <a:ln w="9525">
              <a:solidFill>
                <a:schemeClr val="tx1"/>
              </a:solidFill>
              <a:round/>
              <a:headEnd/>
              <a:tailEnd/>
            </a:ln>
            <a:effectLst/>
          </p:spPr>
          <p:txBody>
            <a:bodyPr wrap="none" anchor="ctr"/>
            <a:lstStyle/>
            <a:p>
              <a:endParaRPr lang="en-US">
                <a:latin typeface="Arial Narrow" panose="020B0606020202030204" pitchFamily="34" charset="0"/>
              </a:endParaRPr>
            </a:p>
          </p:txBody>
        </p:sp>
        <p:cxnSp>
          <p:nvCxnSpPr>
            <p:cNvPr id="45" name="AutoShape 43"/>
            <p:cNvCxnSpPr>
              <a:cxnSpLocks noChangeShapeType="1"/>
              <a:stCxn id="70" idx="3"/>
              <a:endCxn id="44" idx="2"/>
            </p:cNvCxnSpPr>
            <p:nvPr/>
          </p:nvCxnSpPr>
          <p:spPr bwMode="auto">
            <a:xfrm flipV="1">
              <a:off x="5958894" y="6025500"/>
              <a:ext cx="622300" cy="6350"/>
            </a:xfrm>
            <a:prstGeom prst="bentConnector3">
              <a:avLst>
                <a:gd name="adj1" fmla="val 50000"/>
              </a:avLst>
            </a:prstGeom>
            <a:noFill/>
            <a:ln w="28575">
              <a:solidFill>
                <a:schemeClr val="tx1"/>
              </a:solidFill>
              <a:miter lim="800000"/>
              <a:headEnd/>
              <a:tailEnd/>
            </a:ln>
            <a:effectLst/>
          </p:spPr>
        </p:cxnSp>
        <p:cxnSp>
          <p:nvCxnSpPr>
            <p:cNvPr id="46" name="AutoShape 44"/>
            <p:cNvCxnSpPr>
              <a:cxnSpLocks noChangeShapeType="1"/>
              <a:stCxn id="59" idx="4"/>
              <a:endCxn id="70" idx="1"/>
            </p:cNvCxnSpPr>
            <p:nvPr/>
          </p:nvCxnSpPr>
          <p:spPr bwMode="auto">
            <a:xfrm rot="16200000" flipH="1">
              <a:off x="4506331" y="5233337"/>
              <a:ext cx="492125" cy="1104900"/>
            </a:xfrm>
            <a:prstGeom prst="bentConnector2">
              <a:avLst/>
            </a:prstGeom>
            <a:noFill/>
            <a:ln w="28575">
              <a:solidFill>
                <a:schemeClr val="tx1"/>
              </a:solidFill>
              <a:miter lim="800000"/>
              <a:headEnd/>
              <a:tailEnd/>
            </a:ln>
            <a:effectLst/>
          </p:spPr>
        </p:cxnSp>
        <p:cxnSp>
          <p:nvCxnSpPr>
            <p:cNvPr id="47" name="AutoShape 45"/>
            <p:cNvCxnSpPr>
              <a:cxnSpLocks noChangeShapeType="1"/>
              <a:stCxn id="41" idx="2"/>
              <a:endCxn id="48" idx="0"/>
            </p:cNvCxnSpPr>
            <p:nvPr/>
          </p:nvCxnSpPr>
          <p:spPr bwMode="auto">
            <a:xfrm rot="5400000">
              <a:off x="4411081" y="5138087"/>
              <a:ext cx="263525" cy="4763"/>
            </a:xfrm>
            <a:prstGeom prst="bentConnector3">
              <a:avLst>
                <a:gd name="adj1" fmla="val 49398"/>
              </a:avLst>
            </a:prstGeom>
            <a:noFill/>
            <a:ln w="28575">
              <a:solidFill>
                <a:schemeClr val="tx1"/>
              </a:solidFill>
              <a:miter lim="800000"/>
              <a:headEnd/>
              <a:tailEnd/>
            </a:ln>
            <a:effectLst/>
          </p:spPr>
        </p:cxnSp>
        <p:sp>
          <p:nvSpPr>
            <p:cNvPr id="48" name="Oval 46"/>
            <p:cNvSpPr>
              <a:spLocks noChangeArrowheads="1"/>
            </p:cNvSpPr>
            <p:nvPr/>
          </p:nvSpPr>
          <p:spPr bwMode="auto">
            <a:xfrm>
              <a:off x="4495219" y="5273025"/>
              <a:ext cx="88900" cy="88900"/>
            </a:xfrm>
            <a:prstGeom prst="ellipse">
              <a:avLst/>
            </a:prstGeom>
            <a:solidFill>
              <a:schemeClr val="tx1"/>
            </a:solidFill>
            <a:ln w="9525">
              <a:solidFill>
                <a:schemeClr val="tx1"/>
              </a:solidFill>
              <a:round/>
              <a:headEnd/>
              <a:tailEnd/>
            </a:ln>
            <a:effectLst/>
          </p:spPr>
          <p:txBody>
            <a:bodyPr wrap="none" anchor="ctr"/>
            <a:lstStyle/>
            <a:p>
              <a:endParaRPr lang="en-US">
                <a:latin typeface="Arial Narrow" panose="020B0606020202030204" pitchFamily="34" charset="0"/>
              </a:endParaRPr>
            </a:p>
          </p:txBody>
        </p:sp>
        <p:sp>
          <p:nvSpPr>
            <p:cNvPr id="49" name="Oval 47"/>
            <p:cNvSpPr>
              <a:spLocks noChangeArrowheads="1"/>
            </p:cNvSpPr>
            <p:nvPr/>
          </p:nvSpPr>
          <p:spPr bwMode="auto">
            <a:xfrm>
              <a:off x="3485569" y="5360337"/>
              <a:ext cx="88900" cy="88900"/>
            </a:xfrm>
            <a:prstGeom prst="ellipse">
              <a:avLst/>
            </a:prstGeom>
            <a:solidFill>
              <a:schemeClr val="tx1"/>
            </a:solidFill>
            <a:ln w="9525">
              <a:solidFill>
                <a:schemeClr val="tx1"/>
              </a:solidFill>
              <a:round/>
              <a:headEnd/>
              <a:tailEnd/>
            </a:ln>
            <a:effectLst/>
          </p:spPr>
          <p:txBody>
            <a:bodyPr wrap="none" anchor="ctr"/>
            <a:lstStyle/>
            <a:p>
              <a:endParaRPr lang="en-US">
                <a:latin typeface="Arial Narrow" panose="020B0606020202030204" pitchFamily="34" charset="0"/>
              </a:endParaRPr>
            </a:p>
          </p:txBody>
        </p:sp>
        <p:sp>
          <p:nvSpPr>
            <p:cNvPr id="53" name="Text Box 51"/>
            <p:cNvSpPr txBox="1">
              <a:spLocks noChangeArrowheads="1"/>
            </p:cNvSpPr>
            <p:nvPr/>
          </p:nvSpPr>
          <p:spPr bwMode="auto">
            <a:xfrm>
              <a:off x="6387519" y="5042837"/>
              <a:ext cx="2232026" cy="457200"/>
            </a:xfrm>
            <a:prstGeom prst="rect">
              <a:avLst/>
            </a:prstGeom>
            <a:noFill/>
            <a:ln w="9525">
              <a:noFill/>
              <a:miter lim="800000"/>
              <a:headEnd/>
              <a:tailEnd/>
            </a:ln>
            <a:effectLst/>
          </p:spPr>
          <p:txBody>
            <a:bodyPr wrap="none">
              <a:spAutoFit/>
            </a:bodyPr>
            <a:lstStyle/>
            <a:p>
              <a:r>
                <a:rPr lang="en-US" sz="1200" b="1">
                  <a:solidFill>
                    <a:schemeClr val="bg1"/>
                  </a:solidFill>
                  <a:latin typeface="Arial Narrow" panose="020B0606020202030204" pitchFamily="34" charset="0"/>
                </a:rPr>
                <a:t>Space Telescope Science Institute</a:t>
              </a:r>
            </a:p>
            <a:p>
              <a:r>
                <a:rPr lang="en-US" sz="1200" b="1">
                  <a:solidFill>
                    <a:schemeClr val="bg1"/>
                  </a:solidFill>
                  <a:latin typeface="Arial Narrow" panose="020B0606020202030204" pitchFamily="34" charset="0"/>
                </a:rPr>
                <a:t>Science &amp; Operations Center</a:t>
              </a:r>
            </a:p>
          </p:txBody>
        </p:sp>
        <p:sp>
          <p:nvSpPr>
            <p:cNvPr id="54" name="Text Box 52"/>
            <p:cNvSpPr txBox="1">
              <a:spLocks noChangeArrowheads="1"/>
            </p:cNvSpPr>
            <p:nvPr/>
          </p:nvSpPr>
          <p:spPr bwMode="auto">
            <a:xfrm>
              <a:off x="4663494" y="6160438"/>
              <a:ext cx="2000250" cy="274638"/>
            </a:xfrm>
            <a:prstGeom prst="rect">
              <a:avLst/>
            </a:prstGeom>
            <a:noFill/>
            <a:ln w="9525">
              <a:noFill/>
              <a:miter lim="800000"/>
              <a:headEnd/>
              <a:tailEnd/>
            </a:ln>
            <a:effectLst/>
          </p:spPr>
          <p:txBody>
            <a:bodyPr wrap="none">
              <a:spAutoFit/>
            </a:bodyPr>
            <a:lstStyle/>
            <a:p>
              <a:r>
                <a:rPr lang="en-US" sz="1200" b="1">
                  <a:solidFill>
                    <a:schemeClr val="bg1"/>
                  </a:solidFill>
                  <a:latin typeface="Arial Narrow" panose="020B0606020202030204" pitchFamily="34" charset="0"/>
                </a:rPr>
                <a:t>GSFC Flight Dynamics Facility</a:t>
              </a:r>
            </a:p>
          </p:txBody>
        </p:sp>
        <p:sp>
          <p:nvSpPr>
            <p:cNvPr id="59" name="Oval 57"/>
            <p:cNvSpPr>
              <a:spLocks noChangeArrowheads="1"/>
            </p:cNvSpPr>
            <p:nvPr/>
          </p:nvSpPr>
          <p:spPr bwMode="auto">
            <a:xfrm>
              <a:off x="4155494" y="5450825"/>
              <a:ext cx="88900" cy="88900"/>
            </a:xfrm>
            <a:prstGeom prst="ellipse">
              <a:avLst/>
            </a:prstGeom>
            <a:solidFill>
              <a:schemeClr val="tx1"/>
            </a:solidFill>
            <a:ln w="9525">
              <a:solidFill>
                <a:schemeClr val="tx1"/>
              </a:solidFill>
              <a:round/>
              <a:headEnd/>
              <a:tailEnd/>
            </a:ln>
            <a:effectLst/>
          </p:spPr>
          <p:txBody>
            <a:bodyPr wrap="none" anchor="ctr"/>
            <a:lstStyle/>
            <a:p>
              <a:endParaRPr lang="en-US">
                <a:latin typeface="Arial Narrow" panose="020B0606020202030204" pitchFamily="34" charset="0"/>
              </a:endParaRPr>
            </a:p>
          </p:txBody>
        </p:sp>
        <p:grpSp>
          <p:nvGrpSpPr>
            <p:cNvPr id="63" name="Group 61"/>
            <p:cNvGrpSpPr>
              <a:grpSpLocks/>
            </p:cNvGrpSpPr>
            <p:nvPr/>
          </p:nvGrpSpPr>
          <p:grpSpPr bwMode="auto">
            <a:xfrm>
              <a:off x="6562144" y="5530200"/>
              <a:ext cx="2154238" cy="619125"/>
              <a:chOff x="3952" y="3392"/>
              <a:chExt cx="1357" cy="390"/>
            </a:xfrm>
          </p:grpSpPr>
          <p:sp>
            <p:nvSpPr>
              <p:cNvPr id="78" name="Rectangle 62"/>
              <p:cNvSpPr>
                <a:spLocks noChangeArrowheads="1"/>
              </p:cNvSpPr>
              <p:nvPr/>
            </p:nvSpPr>
            <p:spPr bwMode="auto">
              <a:xfrm>
                <a:off x="3957" y="3398"/>
                <a:ext cx="1352" cy="384"/>
              </a:xfrm>
              <a:prstGeom prst="rect">
                <a:avLst/>
              </a:prstGeom>
              <a:solidFill>
                <a:srgbClr val="FFFF99"/>
              </a:solidFill>
              <a:ln w="9525">
                <a:solidFill>
                  <a:schemeClr val="tx1"/>
                </a:solidFill>
                <a:miter lim="800000"/>
                <a:headEnd/>
                <a:tailEnd/>
              </a:ln>
              <a:effectLst/>
            </p:spPr>
            <p:txBody>
              <a:bodyPr wrap="none" anchor="ctr"/>
              <a:lstStyle/>
              <a:p>
                <a:endParaRPr lang="en-US">
                  <a:latin typeface="Arial Narrow" panose="020B0606020202030204" pitchFamily="34" charset="0"/>
                </a:endParaRPr>
              </a:p>
            </p:txBody>
          </p:sp>
          <p:sp>
            <p:nvSpPr>
              <p:cNvPr id="79" name="Rectangle 63"/>
              <p:cNvSpPr>
                <a:spLocks noChangeArrowheads="1"/>
              </p:cNvSpPr>
              <p:nvPr/>
            </p:nvSpPr>
            <p:spPr bwMode="auto">
              <a:xfrm>
                <a:off x="3952" y="3392"/>
                <a:ext cx="424" cy="384"/>
              </a:xfrm>
              <a:prstGeom prst="rect">
                <a:avLst/>
              </a:prstGeom>
              <a:noFill/>
              <a:ln w="9525">
                <a:solidFill>
                  <a:schemeClr val="tx1"/>
                </a:solidFill>
                <a:miter lim="800000"/>
                <a:headEnd/>
                <a:tailEnd/>
              </a:ln>
              <a:effectLst/>
            </p:spPr>
            <p:txBody>
              <a:bodyPr wrap="none" anchor="ctr"/>
              <a:lstStyle/>
              <a:p>
                <a:endParaRPr lang="en-US">
                  <a:latin typeface="Arial Narrow" panose="020B0606020202030204" pitchFamily="34" charset="0"/>
                </a:endParaRPr>
              </a:p>
            </p:txBody>
          </p:sp>
          <p:sp>
            <p:nvSpPr>
              <p:cNvPr id="80" name="Line 64"/>
              <p:cNvSpPr>
                <a:spLocks noChangeShapeType="1"/>
              </p:cNvSpPr>
              <p:nvPr/>
            </p:nvSpPr>
            <p:spPr bwMode="auto">
              <a:xfrm>
                <a:off x="3960" y="3488"/>
                <a:ext cx="1344" cy="0"/>
              </a:xfrm>
              <a:prstGeom prst="line">
                <a:avLst/>
              </a:prstGeom>
              <a:noFill/>
              <a:ln w="76200">
                <a:solidFill>
                  <a:schemeClr val="tx1"/>
                </a:solidFill>
                <a:round/>
                <a:headEnd/>
                <a:tailEnd/>
              </a:ln>
              <a:effectLst/>
            </p:spPr>
            <p:txBody>
              <a:bodyPr/>
              <a:lstStyle/>
              <a:p>
                <a:endParaRPr lang="en-US">
                  <a:latin typeface="Arial Narrow" panose="020B0606020202030204" pitchFamily="34" charset="0"/>
                </a:endParaRPr>
              </a:p>
            </p:txBody>
          </p:sp>
          <p:sp>
            <p:nvSpPr>
              <p:cNvPr id="81" name="Line 65"/>
              <p:cNvSpPr>
                <a:spLocks noChangeShapeType="1"/>
              </p:cNvSpPr>
              <p:nvPr/>
            </p:nvSpPr>
            <p:spPr bwMode="auto">
              <a:xfrm>
                <a:off x="3960" y="3584"/>
                <a:ext cx="1344" cy="0"/>
              </a:xfrm>
              <a:prstGeom prst="line">
                <a:avLst/>
              </a:prstGeom>
              <a:noFill/>
              <a:ln w="76200">
                <a:solidFill>
                  <a:schemeClr val="tx1"/>
                </a:solidFill>
                <a:round/>
                <a:headEnd/>
                <a:tailEnd/>
              </a:ln>
              <a:effectLst/>
            </p:spPr>
            <p:txBody>
              <a:bodyPr/>
              <a:lstStyle/>
              <a:p>
                <a:endParaRPr lang="en-US">
                  <a:latin typeface="Arial Narrow" panose="020B0606020202030204" pitchFamily="34" charset="0"/>
                </a:endParaRPr>
              </a:p>
            </p:txBody>
          </p:sp>
          <p:sp>
            <p:nvSpPr>
              <p:cNvPr id="82" name="Rectangle 66"/>
              <p:cNvSpPr>
                <a:spLocks noChangeArrowheads="1"/>
              </p:cNvSpPr>
              <p:nvPr/>
            </p:nvSpPr>
            <p:spPr bwMode="auto">
              <a:xfrm>
                <a:off x="4376" y="3664"/>
                <a:ext cx="280" cy="112"/>
              </a:xfrm>
              <a:prstGeom prst="rect">
                <a:avLst/>
              </a:prstGeom>
              <a:solidFill>
                <a:schemeClr val="tx1"/>
              </a:solidFill>
              <a:ln w="9525">
                <a:solidFill>
                  <a:schemeClr val="tx1"/>
                </a:solidFill>
                <a:miter lim="800000"/>
                <a:headEnd/>
                <a:tailEnd/>
              </a:ln>
              <a:effectLst/>
            </p:spPr>
            <p:txBody>
              <a:bodyPr wrap="none" anchor="ctr"/>
              <a:lstStyle/>
              <a:p>
                <a:endParaRPr lang="en-US">
                  <a:latin typeface="Arial Narrow" panose="020B0606020202030204" pitchFamily="34" charset="0"/>
                </a:endParaRPr>
              </a:p>
            </p:txBody>
          </p:sp>
          <p:sp>
            <p:nvSpPr>
              <p:cNvPr id="83" name="Line 67"/>
              <p:cNvSpPr>
                <a:spLocks noChangeShapeType="1"/>
              </p:cNvSpPr>
              <p:nvPr/>
            </p:nvSpPr>
            <p:spPr bwMode="auto">
              <a:xfrm>
                <a:off x="3960" y="3688"/>
                <a:ext cx="416" cy="0"/>
              </a:xfrm>
              <a:prstGeom prst="line">
                <a:avLst/>
              </a:prstGeom>
              <a:noFill/>
              <a:ln w="76200">
                <a:solidFill>
                  <a:schemeClr val="tx1"/>
                </a:solidFill>
                <a:round/>
                <a:headEnd/>
                <a:tailEnd/>
              </a:ln>
              <a:effectLst/>
            </p:spPr>
            <p:txBody>
              <a:bodyPr/>
              <a:lstStyle/>
              <a:p>
                <a:endParaRPr lang="en-US">
                  <a:latin typeface="Arial Narrow" panose="020B0606020202030204" pitchFamily="34" charset="0"/>
                </a:endParaRPr>
              </a:p>
            </p:txBody>
          </p:sp>
          <p:sp>
            <p:nvSpPr>
              <p:cNvPr id="84" name="Rectangle 68"/>
              <p:cNvSpPr>
                <a:spLocks noChangeArrowheads="1"/>
              </p:cNvSpPr>
              <p:nvPr/>
            </p:nvSpPr>
            <p:spPr bwMode="auto">
              <a:xfrm>
                <a:off x="4680" y="3664"/>
                <a:ext cx="280" cy="112"/>
              </a:xfrm>
              <a:prstGeom prst="rect">
                <a:avLst/>
              </a:prstGeom>
              <a:solidFill>
                <a:schemeClr val="tx1"/>
              </a:solidFill>
              <a:ln w="9525">
                <a:solidFill>
                  <a:schemeClr val="tx1"/>
                </a:solidFill>
                <a:miter lim="800000"/>
                <a:headEnd/>
                <a:tailEnd/>
              </a:ln>
              <a:effectLst/>
            </p:spPr>
            <p:txBody>
              <a:bodyPr wrap="none" anchor="ctr"/>
              <a:lstStyle/>
              <a:p>
                <a:endParaRPr lang="en-US">
                  <a:latin typeface="Arial Narrow" panose="020B0606020202030204" pitchFamily="34" charset="0"/>
                </a:endParaRPr>
              </a:p>
            </p:txBody>
          </p:sp>
          <p:sp>
            <p:nvSpPr>
              <p:cNvPr id="85" name="Rectangle 69"/>
              <p:cNvSpPr>
                <a:spLocks noChangeArrowheads="1"/>
              </p:cNvSpPr>
              <p:nvPr/>
            </p:nvSpPr>
            <p:spPr bwMode="auto">
              <a:xfrm>
                <a:off x="4984" y="3664"/>
                <a:ext cx="280" cy="112"/>
              </a:xfrm>
              <a:prstGeom prst="rect">
                <a:avLst/>
              </a:prstGeom>
              <a:solidFill>
                <a:schemeClr val="tx1"/>
              </a:solidFill>
              <a:ln w="9525">
                <a:solidFill>
                  <a:schemeClr val="tx1"/>
                </a:solidFill>
                <a:miter lim="800000"/>
                <a:headEnd/>
                <a:tailEnd/>
              </a:ln>
              <a:effectLst/>
            </p:spPr>
            <p:txBody>
              <a:bodyPr wrap="none" anchor="ctr"/>
              <a:lstStyle/>
              <a:p>
                <a:endParaRPr lang="en-US">
                  <a:latin typeface="Arial Narrow" panose="020B0606020202030204" pitchFamily="34" charset="0"/>
                </a:endParaRPr>
              </a:p>
            </p:txBody>
          </p:sp>
        </p:grpSp>
        <p:sp>
          <p:nvSpPr>
            <p:cNvPr id="64" name="Text Box 70"/>
            <p:cNvSpPr txBox="1">
              <a:spLocks noChangeArrowheads="1"/>
            </p:cNvSpPr>
            <p:nvPr/>
          </p:nvSpPr>
          <p:spPr bwMode="auto">
            <a:xfrm>
              <a:off x="3479219" y="5261912"/>
              <a:ext cx="1652588" cy="276225"/>
            </a:xfrm>
            <a:prstGeom prst="rect">
              <a:avLst/>
            </a:prstGeom>
            <a:solidFill>
              <a:schemeClr val="bg1"/>
            </a:solidFill>
            <a:ln w="9525">
              <a:solidFill>
                <a:srgbClr val="000066"/>
              </a:solidFill>
              <a:miter lim="800000"/>
              <a:headEnd/>
              <a:tailEnd/>
            </a:ln>
            <a:effectLst/>
          </p:spPr>
          <p:txBody>
            <a:bodyPr wrap="square">
              <a:spAutoFit/>
            </a:bodyPr>
            <a:lstStyle/>
            <a:p>
              <a:pPr algn="ctr"/>
              <a:r>
                <a:rPr lang="en-US" sz="1200" b="1" dirty="0">
                  <a:latin typeface="Arial Narrow" panose="020B0606020202030204" pitchFamily="34" charset="0"/>
                </a:rPr>
                <a:t>NASCOM</a:t>
              </a:r>
            </a:p>
          </p:txBody>
        </p:sp>
        <p:sp>
          <p:nvSpPr>
            <p:cNvPr id="66" name="Text Box 77"/>
            <p:cNvSpPr txBox="1">
              <a:spLocks noChangeArrowheads="1"/>
            </p:cNvSpPr>
            <p:nvPr/>
          </p:nvSpPr>
          <p:spPr bwMode="auto">
            <a:xfrm>
              <a:off x="1807581" y="4801537"/>
              <a:ext cx="1416050" cy="646113"/>
            </a:xfrm>
            <a:prstGeom prst="rect">
              <a:avLst/>
            </a:prstGeom>
            <a:solidFill>
              <a:schemeClr val="bg1"/>
            </a:solidFill>
            <a:ln w="9525">
              <a:solidFill>
                <a:schemeClr val="tx1"/>
              </a:solidFill>
              <a:miter lim="800000"/>
              <a:headEnd/>
              <a:tailEnd/>
            </a:ln>
            <a:effectLst/>
          </p:spPr>
          <p:txBody>
            <a:bodyPr wrap="none">
              <a:spAutoFit/>
            </a:bodyPr>
            <a:lstStyle/>
            <a:p>
              <a:pPr algn="l"/>
              <a:r>
                <a:rPr lang="en-US" sz="1200" b="1" dirty="0">
                  <a:latin typeface="Arial Narrow" panose="020B0606020202030204" pitchFamily="34" charset="0"/>
                </a:rPr>
                <a:t>Communications</a:t>
              </a:r>
            </a:p>
            <a:p>
              <a:pPr algn="l"/>
              <a:r>
                <a:rPr lang="en-US" sz="1200" b="1" dirty="0">
                  <a:latin typeface="Arial Narrow" panose="020B0606020202030204" pitchFamily="34" charset="0"/>
                </a:rPr>
                <a:t>Services for Launch</a:t>
              </a:r>
            </a:p>
            <a:p>
              <a:pPr algn="l"/>
              <a:r>
                <a:rPr lang="en-US" sz="1200" b="1" dirty="0">
                  <a:latin typeface="Arial Narrow" panose="020B0606020202030204" pitchFamily="34" charset="0"/>
                </a:rPr>
                <a:t>(TDRS, ESA/</a:t>
              </a:r>
              <a:r>
                <a:rPr lang="en-US" sz="1200" b="1" dirty="0" err="1">
                  <a:latin typeface="Arial Narrow" panose="020B0606020202030204" pitchFamily="34" charset="0"/>
                </a:rPr>
                <a:t>Malindi</a:t>
              </a:r>
              <a:r>
                <a:rPr lang="en-US" sz="1200" b="1" dirty="0">
                  <a:latin typeface="Arial Narrow" panose="020B0606020202030204" pitchFamily="34" charset="0"/>
                </a:rPr>
                <a:t>)</a:t>
              </a:r>
            </a:p>
          </p:txBody>
        </p:sp>
        <p:cxnSp>
          <p:nvCxnSpPr>
            <p:cNvPr id="67" name="AutoShape 78"/>
            <p:cNvCxnSpPr>
              <a:cxnSpLocks noChangeShapeType="1"/>
              <a:stCxn id="66" idx="3"/>
              <a:endCxn id="49" idx="2"/>
            </p:cNvCxnSpPr>
            <p:nvPr/>
          </p:nvCxnSpPr>
          <p:spPr bwMode="auto">
            <a:xfrm>
              <a:off x="3223631" y="5125387"/>
              <a:ext cx="261938" cy="279400"/>
            </a:xfrm>
            <a:prstGeom prst="bentConnector3">
              <a:avLst>
                <a:gd name="adj1" fmla="val 50000"/>
              </a:avLst>
            </a:prstGeom>
            <a:noFill/>
            <a:ln w="28575">
              <a:solidFill>
                <a:schemeClr val="tx1"/>
              </a:solidFill>
              <a:miter lim="800000"/>
              <a:headEnd/>
              <a:tailEnd/>
            </a:ln>
            <a:effectLst/>
          </p:spPr>
        </p:cxnSp>
        <p:pic>
          <p:nvPicPr>
            <p:cNvPr id="68" name="Picture 79" descr="JWST Color Square"/>
            <p:cNvPicPr>
              <a:picLocks noChangeAspect="1" noChangeArrowheads="1"/>
            </p:cNvPicPr>
            <p:nvPr/>
          </p:nvPicPr>
          <p:blipFill>
            <a:blip r:embed="rId5" cstate="print"/>
            <a:srcRect/>
            <a:stretch>
              <a:fillRect/>
            </a:stretch>
          </p:blipFill>
          <p:spPr bwMode="auto">
            <a:xfrm>
              <a:off x="2202868" y="4380849"/>
              <a:ext cx="365125" cy="407988"/>
            </a:xfrm>
            <a:prstGeom prst="rect">
              <a:avLst/>
            </a:prstGeom>
            <a:noFill/>
            <a:ln w="9525">
              <a:noFill/>
              <a:miter lim="800000"/>
              <a:headEnd/>
              <a:tailEnd/>
            </a:ln>
            <a:effectLst/>
          </p:spPr>
        </p:pic>
        <p:grpSp>
          <p:nvGrpSpPr>
            <p:cNvPr id="69" name="Group 80"/>
            <p:cNvGrpSpPr>
              <a:grpSpLocks/>
            </p:cNvGrpSpPr>
            <p:nvPr/>
          </p:nvGrpSpPr>
          <p:grpSpPr bwMode="auto">
            <a:xfrm>
              <a:off x="5304844" y="5885800"/>
              <a:ext cx="654050" cy="292100"/>
              <a:chOff x="3408" y="3784"/>
              <a:chExt cx="412" cy="184"/>
            </a:xfrm>
          </p:grpSpPr>
          <p:sp>
            <p:nvSpPr>
              <p:cNvPr id="70" name="Rectangle 81"/>
              <p:cNvSpPr>
                <a:spLocks noChangeArrowheads="1"/>
              </p:cNvSpPr>
              <p:nvPr/>
            </p:nvSpPr>
            <p:spPr bwMode="auto">
              <a:xfrm>
                <a:off x="3408" y="3784"/>
                <a:ext cx="412" cy="184"/>
              </a:xfrm>
              <a:prstGeom prst="rect">
                <a:avLst/>
              </a:prstGeom>
              <a:solidFill>
                <a:srgbClr val="FFFF99"/>
              </a:solidFill>
              <a:ln w="9525">
                <a:solidFill>
                  <a:schemeClr val="tx1"/>
                </a:solidFill>
                <a:miter lim="800000"/>
                <a:headEnd/>
                <a:tailEnd/>
              </a:ln>
              <a:effectLst/>
            </p:spPr>
            <p:txBody>
              <a:bodyPr wrap="none" anchor="ctr"/>
              <a:lstStyle/>
              <a:p>
                <a:endParaRPr lang="en-US">
                  <a:latin typeface="Arial Narrow" panose="020B0606020202030204" pitchFamily="34" charset="0"/>
                </a:endParaRPr>
              </a:p>
            </p:txBody>
          </p:sp>
          <p:sp>
            <p:nvSpPr>
              <p:cNvPr id="71" name="Line 82"/>
              <p:cNvSpPr>
                <a:spLocks noChangeShapeType="1"/>
              </p:cNvSpPr>
              <p:nvPr/>
            </p:nvSpPr>
            <p:spPr bwMode="auto">
              <a:xfrm>
                <a:off x="3410" y="3916"/>
                <a:ext cx="410" cy="0"/>
              </a:xfrm>
              <a:prstGeom prst="line">
                <a:avLst/>
              </a:prstGeom>
              <a:noFill/>
              <a:ln w="76200">
                <a:solidFill>
                  <a:schemeClr val="tx1"/>
                </a:solidFill>
                <a:round/>
                <a:headEnd/>
                <a:tailEnd/>
              </a:ln>
              <a:effectLst/>
            </p:spPr>
            <p:txBody>
              <a:bodyPr/>
              <a:lstStyle/>
              <a:p>
                <a:endParaRPr lang="en-US">
                  <a:latin typeface="Arial Narrow" panose="020B0606020202030204" pitchFamily="34" charset="0"/>
                </a:endParaRPr>
              </a:p>
            </p:txBody>
          </p:sp>
          <p:sp>
            <p:nvSpPr>
              <p:cNvPr id="72" name="Line 83"/>
              <p:cNvSpPr>
                <a:spLocks noChangeShapeType="1"/>
              </p:cNvSpPr>
              <p:nvPr/>
            </p:nvSpPr>
            <p:spPr bwMode="auto">
              <a:xfrm>
                <a:off x="3410" y="3840"/>
                <a:ext cx="410" cy="0"/>
              </a:xfrm>
              <a:prstGeom prst="line">
                <a:avLst/>
              </a:prstGeom>
              <a:noFill/>
              <a:ln w="76200">
                <a:solidFill>
                  <a:schemeClr val="tx1"/>
                </a:solidFill>
                <a:round/>
                <a:headEnd/>
                <a:tailEnd/>
              </a:ln>
              <a:effectLst/>
            </p:spPr>
            <p:txBody>
              <a:bodyPr/>
              <a:lstStyle/>
              <a:p>
                <a:endParaRPr lang="en-US">
                  <a:latin typeface="Arial Narrow" panose="020B0606020202030204" pitchFamily="34" charset="0"/>
                </a:endParaRPr>
              </a:p>
            </p:txBody>
          </p:sp>
        </p:grpSp>
      </p:grpSp>
      <p:sp>
        <p:nvSpPr>
          <p:cNvPr id="2" name="Title 1"/>
          <p:cNvSpPr>
            <a:spLocks noGrp="1"/>
          </p:cNvSpPr>
          <p:nvPr>
            <p:ph type="title"/>
          </p:nvPr>
        </p:nvSpPr>
        <p:spPr>
          <a:xfrm>
            <a:off x="1020134" y="71604"/>
            <a:ext cx="6964363" cy="708025"/>
          </a:xfrm>
        </p:spPr>
        <p:txBody>
          <a:bodyPr/>
          <a:lstStyle/>
          <a:p>
            <a:r>
              <a:rPr lang="en-US" dirty="0"/>
              <a:t>JWST System Architecture</a:t>
            </a:r>
          </a:p>
        </p:txBody>
      </p:sp>
      <p:sp>
        <p:nvSpPr>
          <p:cNvPr id="3" name="Slide Number Placeholder 2"/>
          <p:cNvSpPr>
            <a:spLocks noGrp="1"/>
          </p:cNvSpPr>
          <p:nvPr>
            <p:ph type="sldNum" sz="quarter" idx="4294967295"/>
          </p:nvPr>
        </p:nvSpPr>
        <p:spPr>
          <a:xfrm>
            <a:off x="7112000" y="6492875"/>
            <a:ext cx="1905000" cy="342900"/>
          </a:xfrm>
          <a:prstGeom prst="rect">
            <a:avLst/>
          </a:prstGeom>
        </p:spPr>
        <p:txBody>
          <a:bodyPr/>
          <a:lstStyle/>
          <a:p>
            <a:pPr>
              <a:defRPr/>
            </a:pPr>
            <a:r>
              <a:rPr lang="en-US" dirty="0"/>
              <a:t>Section 04 - </a:t>
            </a:r>
            <a:fld id="{B412BE1A-0719-4440-9B00-622418034470}" type="slidenum">
              <a:rPr lang="en-US" smtClean="0"/>
              <a:pPr>
                <a:defRPr/>
              </a:pPr>
              <a:t>5</a:t>
            </a:fld>
            <a:endParaRPr lang="en-US" dirty="0"/>
          </a:p>
        </p:txBody>
      </p:sp>
      <p:grpSp>
        <p:nvGrpSpPr>
          <p:cNvPr id="5" name="Group 3"/>
          <p:cNvGrpSpPr>
            <a:grpSpLocks/>
          </p:cNvGrpSpPr>
          <p:nvPr/>
        </p:nvGrpSpPr>
        <p:grpSpPr bwMode="auto">
          <a:xfrm>
            <a:off x="251831" y="1550335"/>
            <a:ext cx="7827962" cy="2838450"/>
            <a:chOff x="141" y="1053"/>
            <a:chExt cx="4931" cy="1788"/>
          </a:xfrm>
        </p:grpSpPr>
        <p:sp>
          <p:nvSpPr>
            <p:cNvPr id="6" name="Freeform 4"/>
            <p:cNvSpPr>
              <a:spLocks/>
            </p:cNvSpPr>
            <p:nvPr/>
          </p:nvSpPr>
          <p:spPr bwMode="auto">
            <a:xfrm>
              <a:off x="491" y="1479"/>
              <a:ext cx="4581" cy="569"/>
            </a:xfrm>
            <a:custGeom>
              <a:avLst/>
              <a:gdLst/>
              <a:ahLst/>
              <a:cxnLst>
                <a:cxn ang="0">
                  <a:pos x="5" y="569"/>
                </a:cxn>
                <a:cxn ang="0">
                  <a:pos x="5" y="449"/>
                </a:cxn>
                <a:cxn ang="0">
                  <a:pos x="21" y="337"/>
                </a:cxn>
                <a:cxn ang="0">
                  <a:pos x="133" y="217"/>
                </a:cxn>
                <a:cxn ang="0">
                  <a:pos x="389" y="113"/>
                </a:cxn>
                <a:cxn ang="0">
                  <a:pos x="885" y="25"/>
                </a:cxn>
                <a:cxn ang="0">
                  <a:pos x="1637" y="9"/>
                </a:cxn>
                <a:cxn ang="0">
                  <a:pos x="2365" y="81"/>
                </a:cxn>
                <a:cxn ang="0">
                  <a:pos x="2941" y="169"/>
                </a:cxn>
                <a:cxn ang="0">
                  <a:pos x="3485" y="289"/>
                </a:cxn>
                <a:cxn ang="0">
                  <a:pos x="4109" y="449"/>
                </a:cxn>
                <a:cxn ang="0">
                  <a:pos x="4581" y="441"/>
                </a:cxn>
              </a:cxnLst>
              <a:rect l="0" t="0" r="r" b="b"/>
              <a:pathLst>
                <a:path w="4581" h="569">
                  <a:moveTo>
                    <a:pt x="5" y="569"/>
                  </a:moveTo>
                  <a:cubicBezTo>
                    <a:pt x="3" y="528"/>
                    <a:pt x="2" y="488"/>
                    <a:pt x="5" y="449"/>
                  </a:cubicBezTo>
                  <a:cubicBezTo>
                    <a:pt x="8" y="410"/>
                    <a:pt x="0" y="376"/>
                    <a:pt x="21" y="337"/>
                  </a:cubicBezTo>
                  <a:cubicBezTo>
                    <a:pt x="42" y="298"/>
                    <a:pt x="72" y="254"/>
                    <a:pt x="133" y="217"/>
                  </a:cubicBezTo>
                  <a:cubicBezTo>
                    <a:pt x="194" y="180"/>
                    <a:pt x="264" y="145"/>
                    <a:pt x="389" y="113"/>
                  </a:cubicBezTo>
                  <a:cubicBezTo>
                    <a:pt x="514" y="81"/>
                    <a:pt x="677" y="42"/>
                    <a:pt x="885" y="25"/>
                  </a:cubicBezTo>
                  <a:cubicBezTo>
                    <a:pt x="1093" y="8"/>
                    <a:pt x="1390" y="0"/>
                    <a:pt x="1637" y="9"/>
                  </a:cubicBezTo>
                  <a:cubicBezTo>
                    <a:pt x="1884" y="18"/>
                    <a:pt x="2148" y="54"/>
                    <a:pt x="2365" y="81"/>
                  </a:cubicBezTo>
                  <a:cubicBezTo>
                    <a:pt x="2582" y="108"/>
                    <a:pt x="2754" y="134"/>
                    <a:pt x="2941" y="169"/>
                  </a:cubicBezTo>
                  <a:cubicBezTo>
                    <a:pt x="3128" y="204"/>
                    <a:pt x="3290" y="242"/>
                    <a:pt x="3485" y="289"/>
                  </a:cubicBezTo>
                  <a:cubicBezTo>
                    <a:pt x="3680" y="336"/>
                    <a:pt x="3926" y="424"/>
                    <a:pt x="4109" y="449"/>
                  </a:cubicBezTo>
                  <a:cubicBezTo>
                    <a:pt x="4292" y="474"/>
                    <a:pt x="4436" y="457"/>
                    <a:pt x="4581" y="441"/>
                  </a:cubicBezTo>
                </a:path>
              </a:pathLst>
            </a:custGeom>
            <a:noFill/>
            <a:ln w="28575" cmpd="sng">
              <a:solidFill>
                <a:schemeClr val="tx1"/>
              </a:solidFill>
              <a:round/>
              <a:headEnd type="none" w="med" len="med"/>
              <a:tailEnd type="triangle" w="med" len="med"/>
            </a:ln>
            <a:effectLst/>
          </p:spPr>
          <p:txBody>
            <a:bodyPr/>
            <a:lstStyle/>
            <a:p>
              <a:endParaRPr lang="en-US" sz="1200">
                <a:latin typeface="Arial Narrow" panose="020B0606020202030204" pitchFamily="34" charset="0"/>
              </a:endParaRPr>
            </a:p>
          </p:txBody>
        </p:sp>
        <p:grpSp>
          <p:nvGrpSpPr>
            <p:cNvPr id="7" name="Group 5"/>
            <p:cNvGrpSpPr>
              <a:grpSpLocks/>
            </p:cNvGrpSpPr>
            <p:nvPr/>
          </p:nvGrpSpPr>
          <p:grpSpPr bwMode="auto">
            <a:xfrm rot="3892798">
              <a:off x="677" y="1325"/>
              <a:ext cx="181" cy="665"/>
              <a:chOff x="821" y="2005"/>
              <a:chExt cx="181" cy="665"/>
            </a:xfrm>
          </p:grpSpPr>
          <p:grpSp>
            <p:nvGrpSpPr>
              <p:cNvPr id="13" name="Group 6"/>
              <p:cNvGrpSpPr>
                <a:grpSpLocks/>
              </p:cNvGrpSpPr>
              <p:nvPr/>
            </p:nvGrpSpPr>
            <p:grpSpPr bwMode="auto">
              <a:xfrm>
                <a:off x="821" y="2005"/>
                <a:ext cx="181" cy="665"/>
                <a:chOff x="821" y="2005"/>
                <a:chExt cx="181" cy="665"/>
              </a:xfrm>
            </p:grpSpPr>
            <p:pic>
              <p:nvPicPr>
                <p:cNvPr id="18" name="Picture 7" descr="1"/>
                <p:cNvPicPr>
                  <a:picLocks noChangeAspect="1" noChangeArrowheads="1"/>
                </p:cNvPicPr>
                <p:nvPr/>
              </p:nvPicPr>
              <p:blipFill>
                <a:blip r:embed="rId6" cstate="print"/>
                <a:srcRect l="31752" r="36774"/>
                <a:stretch>
                  <a:fillRect/>
                </a:stretch>
              </p:blipFill>
              <p:spPr bwMode="auto">
                <a:xfrm>
                  <a:off x="821" y="2005"/>
                  <a:ext cx="181" cy="419"/>
                </a:xfrm>
                <a:prstGeom prst="rect">
                  <a:avLst/>
                </a:prstGeom>
                <a:noFill/>
              </p:spPr>
            </p:pic>
            <p:sp>
              <p:nvSpPr>
                <p:cNvPr id="19" name="Freeform 8"/>
                <p:cNvSpPr>
                  <a:spLocks/>
                </p:cNvSpPr>
                <p:nvPr/>
              </p:nvSpPr>
              <p:spPr bwMode="auto">
                <a:xfrm>
                  <a:off x="837" y="2402"/>
                  <a:ext cx="161" cy="268"/>
                </a:xfrm>
                <a:custGeom>
                  <a:avLst/>
                  <a:gdLst/>
                  <a:ahLst/>
                  <a:cxnLst>
                    <a:cxn ang="0">
                      <a:pos x="23" y="0"/>
                    </a:cxn>
                    <a:cxn ang="0">
                      <a:pos x="0" y="49"/>
                    </a:cxn>
                    <a:cxn ang="0">
                      <a:pos x="2" y="115"/>
                    </a:cxn>
                    <a:cxn ang="0">
                      <a:pos x="62" y="184"/>
                    </a:cxn>
                    <a:cxn ang="0">
                      <a:pos x="60" y="211"/>
                    </a:cxn>
                    <a:cxn ang="0">
                      <a:pos x="71" y="213"/>
                    </a:cxn>
                    <a:cxn ang="0">
                      <a:pos x="51" y="268"/>
                    </a:cxn>
                    <a:cxn ang="0">
                      <a:pos x="108" y="268"/>
                    </a:cxn>
                    <a:cxn ang="0">
                      <a:pos x="89" y="210"/>
                    </a:cxn>
                    <a:cxn ang="0">
                      <a:pos x="101" y="207"/>
                    </a:cxn>
                    <a:cxn ang="0">
                      <a:pos x="101" y="189"/>
                    </a:cxn>
                    <a:cxn ang="0">
                      <a:pos x="161" y="114"/>
                    </a:cxn>
                    <a:cxn ang="0">
                      <a:pos x="159" y="52"/>
                    </a:cxn>
                    <a:cxn ang="0">
                      <a:pos x="128" y="0"/>
                    </a:cxn>
                    <a:cxn ang="0">
                      <a:pos x="23" y="0"/>
                    </a:cxn>
                  </a:cxnLst>
                  <a:rect l="0" t="0" r="r" b="b"/>
                  <a:pathLst>
                    <a:path w="161" h="268">
                      <a:moveTo>
                        <a:pt x="23" y="0"/>
                      </a:moveTo>
                      <a:lnTo>
                        <a:pt x="0" y="49"/>
                      </a:lnTo>
                      <a:lnTo>
                        <a:pt x="2" y="115"/>
                      </a:lnTo>
                      <a:lnTo>
                        <a:pt x="62" y="184"/>
                      </a:lnTo>
                      <a:lnTo>
                        <a:pt x="60" y="211"/>
                      </a:lnTo>
                      <a:lnTo>
                        <a:pt x="71" y="213"/>
                      </a:lnTo>
                      <a:lnTo>
                        <a:pt x="51" y="268"/>
                      </a:lnTo>
                      <a:lnTo>
                        <a:pt x="108" y="268"/>
                      </a:lnTo>
                      <a:lnTo>
                        <a:pt x="89" y="210"/>
                      </a:lnTo>
                      <a:lnTo>
                        <a:pt x="101" y="207"/>
                      </a:lnTo>
                      <a:lnTo>
                        <a:pt x="101" y="189"/>
                      </a:lnTo>
                      <a:lnTo>
                        <a:pt x="161" y="114"/>
                      </a:lnTo>
                      <a:lnTo>
                        <a:pt x="159" y="52"/>
                      </a:lnTo>
                      <a:lnTo>
                        <a:pt x="128" y="0"/>
                      </a:lnTo>
                      <a:lnTo>
                        <a:pt x="23" y="0"/>
                      </a:lnTo>
                      <a:close/>
                    </a:path>
                  </a:pathLst>
                </a:custGeom>
                <a:gradFill rotWithShape="1">
                  <a:gsLst>
                    <a:gs pos="0">
                      <a:srgbClr val="DDDDDD">
                        <a:gamma/>
                        <a:shade val="46275"/>
                        <a:invGamma/>
                      </a:srgbClr>
                    </a:gs>
                    <a:gs pos="50000">
                      <a:srgbClr val="DDDDDD"/>
                    </a:gs>
                    <a:gs pos="100000">
                      <a:srgbClr val="DDDDDD">
                        <a:gamma/>
                        <a:shade val="46275"/>
                        <a:invGamma/>
                      </a:srgbClr>
                    </a:gs>
                  </a:gsLst>
                  <a:lin ang="0" scaled="1"/>
                </a:gradFill>
                <a:ln w="3175" cmpd="sng">
                  <a:solidFill>
                    <a:schemeClr val="tx1"/>
                  </a:solidFill>
                  <a:round/>
                  <a:headEnd/>
                  <a:tailEnd/>
                </a:ln>
                <a:effectLst/>
              </p:spPr>
              <p:txBody>
                <a:bodyPr/>
                <a:lstStyle/>
                <a:p>
                  <a:endParaRPr lang="en-US" sz="1200">
                    <a:latin typeface="Arial Narrow" panose="020B0606020202030204" pitchFamily="34" charset="0"/>
                  </a:endParaRPr>
                </a:p>
              </p:txBody>
            </p:sp>
          </p:grpSp>
          <p:sp>
            <p:nvSpPr>
              <p:cNvPr id="14" name="Line 9"/>
              <p:cNvSpPr>
                <a:spLocks noChangeShapeType="1"/>
              </p:cNvSpPr>
              <p:nvPr/>
            </p:nvSpPr>
            <p:spPr bwMode="auto">
              <a:xfrm>
                <a:off x="837" y="2450"/>
                <a:ext cx="156" cy="0"/>
              </a:xfrm>
              <a:prstGeom prst="line">
                <a:avLst/>
              </a:prstGeom>
              <a:noFill/>
              <a:ln w="3175">
                <a:solidFill>
                  <a:schemeClr val="tx1"/>
                </a:solidFill>
                <a:round/>
                <a:headEnd/>
                <a:tailEnd/>
              </a:ln>
              <a:effectLst/>
            </p:spPr>
            <p:txBody>
              <a:bodyPr/>
              <a:lstStyle/>
              <a:p>
                <a:endParaRPr lang="en-US" sz="1200">
                  <a:latin typeface="Arial Narrow" panose="020B0606020202030204" pitchFamily="34" charset="0"/>
                </a:endParaRPr>
              </a:p>
            </p:txBody>
          </p:sp>
          <p:sp>
            <p:nvSpPr>
              <p:cNvPr id="15" name="Line 10"/>
              <p:cNvSpPr>
                <a:spLocks noChangeShapeType="1"/>
              </p:cNvSpPr>
              <p:nvPr/>
            </p:nvSpPr>
            <p:spPr bwMode="auto">
              <a:xfrm>
                <a:off x="899" y="2611"/>
                <a:ext cx="39" cy="2"/>
              </a:xfrm>
              <a:prstGeom prst="line">
                <a:avLst/>
              </a:prstGeom>
              <a:noFill/>
              <a:ln w="3175">
                <a:solidFill>
                  <a:schemeClr val="tx1"/>
                </a:solidFill>
                <a:round/>
                <a:headEnd/>
                <a:tailEnd/>
              </a:ln>
              <a:effectLst/>
            </p:spPr>
            <p:txBody>
              <a:bodyPr/>
              <a:lstStyle/>
              <a:p>
                <a:endParaRPr lang="en-US" sz="1200">
                  <a:latin typeface="Arial Narrow" panose="020B0606020202030204" pitchFamily="34" charset="0"/>
                </a:endParaRPr>
              </a:p>
            </p:txBody>
          </p:sp>
          <p:sp>
            <p:nvSpPr>
              <p:cNvPr id="16" name="Line 11"/>
              <p:cNvSpPr>
                <a:spLocks noChangeShapeType="1"/>
              </p:cNvSpPr>
              <p:nvPr/>
            </p:nvSpPr>
            <p:spPr bwMode="auto">
              <a:xfrm>
                <a:off x="900" y="2587"/>
                <a:ext cx="39" cy="0"/>
              </a:xfrm>
              <a:prstGeom prst="line">
                <a:avLst/>
              </a:prstGeom>
              <a:noFill/>
              <a:ln w="3175">
                <a:solidFill>
                  <a:schemeClr val="tx1"/>
                </a:solidFill>
                <a:round/>
                <a:headEnd/>
                <a:tailEnd/>
              </a:ln>
              <a:effectLst/>
            </p:spPr>
            <p:txBody>
              <a:bodyPr/>
              <a:lstStyle/>
              <a:p>
                <a:endParaRPr lang="en-US" sz="1200">
                  <a:latin typeface="Arial Narrow" panose="020B0606020202030204" pitchFamily="34" charset="0"/>
                </a:endParaRPr>
              </a:p>
            </p:txBody>
          </p:sp>
          <p:sp>
            <p:nvSpPr>
              <p:cNvPr id="17" name="Line 12"/>
              <p:cNvSpPr>
                <a:spLocks noChangeShapeType="1"/>
              </p:cNvSpPr>
              <p:nvPr/>
            </p:nvSpPr>
            <p:spPr bwMode="auto">
              <a:xfrm>
                <a:off x="837" y="2516"/>
                <a:ext cx="161" cy="0"/>
              </a:xfrm>
              <a:prstGeom prst="line">
                <a:avLst/>
              </a:prstGeom>
              <a:noFill/>
              <a:ln w="3175">
                <a:solidFill>
                  <a:schemeClr val="tx1"/>
                </a:solidFill>
                <a:round/>
                <a:headEnd/>
                <a:tailEnd/>
              </a:ln>
              <a:effectLst/>
            </p:spPr>
            <p:txBody>
              <a:bodyPr/>
              <a:lstStyle/>
              <a:p>
                <a:endParaRPr lang="en-US" sz="1200">
                  <a:latin typeface="Arial Narrow" panose="020B0606020202030204" pitchFamily="34" charset="0"/>
                </a:endParaRPr>
              </a:p>
            </p:txBody>
          </p:sp>
        </p:grpSp>
        <p:sp>
          <p:nvSpPr>
            <p:cNvPr id="8" name="Text Box 13"/>
            <p:cNvSpPr txBox="1">
              <a:spLocks noChangeArrowheads="1"/>
            </p:cNvSpPr>
            <p:nvPr/>
          </p:nvSpPr>
          <p:spPr bwMode="auto">
            <a:xfrm>
              <a:off x="4014" y="1725"/>
              <a:ext cx="568" cy="288"/>
            </a:xfrm>
            <a:prstGeom prst="rect">
              <a:avLst/>
            </a:prstGeom>
            <a:solidFill>
              <a:schemeClr val="bg1"/>
            </a:solidFill>
            <a:ln w="9525">
              <a:noFill/>
              <a:miter lim="800000"/>
              <a:headEnd/>
              <a:tailEnd/>
            </a:ln>
            <a:effectLst/>
          </p:spPr>
          <p:txBody>
            <a:bodyPr wrap="none">
              <a:spAutoFit/>
            </a:bodyPr>
            <a:lstStyle/>
            <a:p>
              <a:r>
                <a:rPr lang="en-US" sz="1200" b="1" dirty="0">
                  <a:latin typeface="Arial Narrow" panose="020B0606020202030204" pitchFamily="34" charset="0"/>
                </a:rPr>
                <a:t>L2 Transfer </a:t>
              </a:r>
            </a:p>
            <a:p>
              <a:r>
                <a:rPr lang="en-US" sz="1200" b="1" dirty="0">
                  <a:latin typeface="Arial Narrow" panose="020B0606020202030204" pitchFamily="34" charset="0"/>
                </a:rPr>
                <a:t>Trajectory</a:t>
              </a:r>
            </a:p>
          </p:txBody>
        </p:sp>
        <p:sp>
          <p:nvSpPr>
            <p:cNvPr id="9" name="Freeform 14"/>
            <p:cNvSpPr>
              <a:spLocks/>
            </p:cNvSpPr>
            <p:nvPr/>
          </p:nvSpPr>
          <p:spPr bwMode="auto">
            <a:xfrm>
              <a:off x="253" y="1772"/>
              <a:ext cx="222" cy="133"/>
            </a:xfrm>
            <a:custGeom>
              <a:avLst/>
              <a:gdLst/>
              <a:ahLst/>
              <a:cxnLst>
                <a:cxn ang="0">
                  <a:pos x="191" y="9"/>
                </a:cxn>
                <a:cxn ang="0">
                  <a:pos x="149" y="15"/>
                </a:cxn>
                <a:cxn ang="0">
                  <a:pos x="92" y="54"/>
                </a:cxn>
                <a:cxn ang="0">
                  <a:pos x="10" y="126"/>
                </a:cxn>
                <a:cxn ang="0">
                  <a:pos x="154" y="99"/>
                </a:cxn>
                <a:cxn ang="0">
                  <a:pos x="208" y="85"/>
                </a:cxn>
                <a:cxn ang="0">
                  <a:pos x="220" y="69"/>
                </a:cxn>
                <a:cxn ang="0">
                  <a:pos x="191" y="9"/>
                </a:cxn>
              </a:cxnLst>
              <a:rect l="0" t="0" r="r" b="b"/>
              <a:pathLst>
                <a:path w="222" h="133">
                  <a:moveTo>
                    <a:pt x="191" y="9"/>
                  </a:moveTo>
                  <a:cubicBezTo>
                    <a:pt x="179" y="0"/>
                    <a:pt x="165" y="8"/>
                    <a:pt x="149" y="15"/>
                  </a:cubicBezTo>
                  <a:cubicBezTo>
                    <a:pt x="133" y="22"/>
                    <a:pt x="115" y="35"/>
                    <a:pt x="92" y="54"/>
                  </a:cubicBezTo>
                  <a:cubicBezTo>
                    <a:pt x="69" y="73"/>
                    <a:pt x="0" y="119"/>
                    <a:pt x="10" y="126"/>
                  </a:cubicBezTo>
                  <a:cubicBezTo>
                    <a:pt x="20" y="133"/>
                    <a:pt x="121" y="106"/>
                    <a:pt x="154" y="99"/>
                  </a:cubicBezTo>
                  <a:cubicBezTo>
                    <a:pt x="187" y="92"/>
                    <a:pt x="197" y="90"/>
                    <a:pt x="208" y="85"/>
                  </a:cubicBezTo>
                  <a:cubicBezTo>
                    <a:pt x="219" y="80"/>
                    <a:pt x="222" y="82"/>
                    <a:pt x="220" y="69"/>
                  </a:cubicBezTo>
                  <a:cubicBezTo>
                    <a:pt x="218" y="56"/>
                    <a:pt x="203" y="18"/>
                    <a:pt x="191" y="9"/>
                  </a:cubicBezTo>
                  <a:close/>
                </a:path>
              </a:pathLst>
            </a:custGeom>
            <a:solidFill>
              <a:srgbClr val="FFCC00"/>
            </a:solidFill>
            <a:ln w="9525">
              <a:noFill/>
              <a:round/>
              <a:headEnd/>
              <a:tailEnd/>
            </a:ln>
            <a:effectLst/>
          </p:spPr>
          <p:txBody>
            <a:bodyPr/>
            <a:lstStyle/>
            <a:p>
              <a:endParaRPr lang="en-US" sz="1200">
                <a:latin typeface="Arial Narrow" panose="020B0606020202030204" pitchFamily="34" charset="0"/>
              </a:endParaRPr>
            </a:p>
          </p:txBody>
        </p:sp>
        <p:sp>
          <p:nvSpPr>
            <p:cNvPr id="10" name="Text Box 15"/>
            <p:cNvSpPr txBox="1">
              <a:spLocks noChangeArrowheads="1"/>
            </p:cNvSpPr>
            <p:nvPr/>
          </p:nvSpPr>
          <p:spPr bwMode="auto">
            <a:xfrm>
              <a:off x="141" y="1053"/>
              <a:ext cx="851" cy="523"/>
            </a:xfrm>
            <a:prstGeom prst="rect">
              <a:avLst/>
            </a:prstGeom>
            <a:noFill/>
            <a:ln w="9525">
              <a:noFill/>
              <a:miter lim="800000"/>
              <a:headEnd/>
              <a:tailEnd/>
            </a:ln>
            <a:effectLst/>
          </p:spPr>
          <p:txBody>
            <a:bodyPr wrap="none">
              <a:spAutoFit/>
            </a:bodyPr>
            <a:lstStyle/>
            <a:p>
              <a:r>
                <a:rPr lang="en-US" sz="1200" b="1" dirty="0">
                  <a:latin typeface="Arial Narrow" panose="020B0606020202030204" pitchFamily="34" charset="0"/>
                </a:rPr>
                <a:t>Ariane 5 Upper</a:t>
              </a:r>
            </a:p>
            <a:p>
              <a:r>
                <a:rPr lang="en-US" sz="1200" b="1" dirty="0">
                  <a:latin typeface="Arial Narrow" panose="020B0606020202030204" pitchFamily="34" charset="0"/>
                </a:rPr>
                <a:t>Stage Injects JWST</a:t>
              </a:r>
            </a:p>
            <a:p>
              <a:r>
                <a:rPr lang="en-US" sz="1200" b="1" dirty="0">
                  <a:latin typeface="Arial Narrow" panose="020B0606020202030204" pitchFamily="34" charset="0"/>
                </a:rPr>
                <a:t>Into Direct Transfer</a:t>
              </a:r>
            </a:p>
            <a:p>
              <a:r>
                <a:rPr lang="en-US" sz="1200" b="1" dirty="0">
                  <a:latin typeface="Arial Narrow" panose="020B0606020202030204" pitchFamily="34" charset="0"/>
                </a:rPr>
                <a:t>Trajectory</a:t>
              </a:r>
            </a:p>
          </p:txBody>
        </p:sp>
        <p:sp>
          <p:nvSpPr>
            <p:cNvPr id="11" name="Freeform 16"/>
            <p:cNvSpPr>
              <a:spLocks/>
            </p:cNvSpPr>
            <p:nvPr/>
          </p:nvSpPr>
          <p:spPr bwMode="auto">
            <a:xfrm>
              <a:off x="903" y="1775"/>
              <a:ext cx="584" cy="1066"/>
            </a:xfrm>
            <a:custGeom>
              <a:avLst/>
              <a:gdLst/>
              <a:ahLst/>
              <a:cxnLst>
                <a:cxn ang="0">
                  <a:pos x="0" y="0"/>
                </a:cxn>
                <a:cxn ang="0">
                  <a:pos x="179" y="366"/>
                </a:cxn>
                <a:cxn ang="0">
                  <a:pos x="187" y="210"/>
                </a:cxn>
                <a:cxn ang="0">
                  <a:pos x="584" y="1066"/>
                </a:cxn>
              </a:cxnLst>
              <a:rect l="0" t="0" r="r" b="b"/>
              <a:pathLst>
                <a:path w="584" h="1066">
                  <a:moveTo>
                    <a:pt x="0" y="0"/>
                  </a:moveTo>
                  <a:lnTo>
                    <a:pt x="179" y="366"/>
                  </a:lnTo>
                  <a:lnTo>
                    <a:pt x="187" y="210"/>
                  </a:lnTo>
                  <a:lnTo>
                    <a:pt x="584" y="1066"/>
                  </a:lnTo>
                </a:path>
              </a:pathLst>
            </a:custGeom>
            <a:noFill/>
            <a:ln w="9525">
              <a:solidFill>
                <a:schemeClr val="tx1"/>
              </a:solidFill>
              <a:round/>
              <a:headEnd type="none" w="med" len="med"/>
              <a:tailEnd type="triangle" w="med" len="med"/>
            </a:ln>
            <a:effectLst/>
          </p:spPr>
          <p:txBody>
            <a:bodyPr/>
            <a:lstStyle/>
            <a:p>
              <a:endParaRPr lang="en-US" sz="1200">
                <a:latin typeface="Arial Narrow" panose="020B0606020202030204" pitchFamily="34" charset="0"/>
              </a:endParaRPr>
            </a:p>
          </p:txBody>
        </p:sp>
        <p:sp>
          <p:nvSpPr>
            <p:cNvPr id="12" name="Text Box 17"/>
            <p:cNvSpPr txBox="1">
              <a:spLocks noChangeArrowheads="1"/>
            </p:cNvSpPr>
            <p:nvPr/>
          </p:nvSpPr>
          <p:spPr bwMode="auto">
            <a:xfrm>
              <a:off x="917" y="2389"/>
              <a:ext cx="1151" cy="291"/>
            </a:xfrm>
            <a:prstGeom prst="rect">
              <a:avLst/>
            </a:prstGeom>
            <a:solidFill>
              <a:schemeClr val="bg1"/>
            </a:solidFill>
            <a:ln w="9525">
              <a:noFill/>
              <a:miter lim="800000"/>
              <a:headEnd/>
              <a:tailEnd/>
            </a:ln>
            <a:effectLst/>
          </p:spPr>
          <p:txBody>
            <a:bodyPr wrap="none">
              <a:spAutoFit/>
            </a:bodyPr>
            <a:lstStyle/>
            <a:p>
              <a:pPr algn="l"/>
              <a:r>
                <a:rPr lang="en-US" sz="1200" b="1" dirty="0">
                  <a:latin typeface="Arial Narrow" panose="020B0606020202030204" pitchFamily="34" charset="0"/>
                </a:rPr>
                <a:t>S-Band </a:t>
              </a:r>
              <a:r>
                <a:rPr lang="en-US" sz="1200" b="1" dirty="0" err="1">
                  <a:latin typeface="Arial Narrow" panose="020B0606020202030204" pitchFamily="34" charset="0"/>
                </a:rPr>
                <a:t>Tlm</a:t>
              </a:r>
              <a:r>
                <a:rPr lang="en-US" sz="1200" b="1" dirty="0">
                  <a:latin typeface="Arial Narrow" panose="020B0606020202030204" pitchFamily="34" charset="0"/>
                </a:rPr>
                <a:t> Link (1,4 Kbps)</a:t>
              </a:r>
            </a:p>
            <a:p>
              <a:pPr algn="l"/>
              <a:r>
                <a:rPr lang="en-US" sz="1200" b="1" dirty="0">
                  <a:latin typeface="Arial Narrow" panose="020B0606020202030204" pitchFamily="34" charset="0"/>
                </a:rPr>
                <a:t>S-Band Ranging</a:t>
              </a:r>
            </a:p>
          </p:txBody>
        </p:sp>
      </p:grpSp>
      <p:grpSp>
        <p:nvGrpSpPr>
          <p:cNvPr id="20" name="Group 18"/>
          <p:cNvGrpSpPr>
            <a:grpSpLocks/>
          </p:cNvGrpSpPr>
          <p:nvPr/>
        </p:nvGrpSpPr>
        <p:grpSpPr bwMode="auto">
          <a:xfrm>
            <a:off x="408993" y="804210"/>
            <a:ext cx="5707063" cy="3362325"/>
            <a:chOff x="240" y="583"/>
            <a:chExt cx="3595" cy="2118"/>
          </a:xfrm>
        </p:grpSpPr>
        <p:sp>
          <p:nvSpPr>
            <p:cNvPr id="21" name="Freeform 19"/>
            <p:cNvSpPr>
              <a:spLocks/>
            </p:cNvSpPr>
            <p:nvPr/>
          </p:nvSpPr>
          <p:spPr bwMode="auto">
            <a:xfrm rot="-1301819">
              <a:off x="2780" y="1848"/>
              <a:ext cx="132" cy="792"/>
            </a:xfrm>
            <a:custGeom>
              <a:avLst/>
              <a:gdLst/>
              <a:ahLst/>
              <a:cxnLst>
                <a:cxn ang="0">
                  <a:pos x="108" y="0"/>
                </a:cxn>
                <a:cxn ang="0">
                  <a:pos x="6" y="462"/>
                </a:cxn>
                <a:cxn ang="0">
                  <a:pos x="132" y="270"/>
                </a:cxn>
                <a:cxn ang="0">
                  <a:pos x="0" y="792"/>
                </a:cxn>
              </a:cxnLst>
              <a:rect l="0" t="0" r="r" b="b"/>
              <a:pathLst>
                <a:path w="132" h="792">
                  <a:moveTo>
                    <a:pt x="108" y="0"/>
                  </a:moveTo>
                  <a:lnTo>
                    <a:pt x="6" y="462"/>
                  </a:lnTo>
                  <a:lnTo>
                    <a:pt x="132" y="270"/>
                  </a:lnTo>
                  <a:lnTo>
                    <a:pt x="0" y="792"/>
                  </a:lnTo>
                </a:path>
              </a:pathLst>
            </a:custGeom>
            <a:noFill/>
            <a:ln w="9525">
              <a:solidFill>
                <a:schemeClr val="tx1"/>
              </a:solidFill>
              <a:round/>
              <a:headEnd type="triangle" w="med" len="med"/>
              <a:tailEnd type="triangle" w="med" len="med"/>
            </a:ln>
            <a:effectLst/>
          </p:spPr>
          <p:txBody>
            <a:bodyPr/>
            <a:lstStyle/>
            <a:p>
              <a:endParaRPr lang="en-US">
                <a:latin typeface="Arial Narrow" panose="020B0606020202030204" pitchFamily="34" charset="0"/>
              </a:endParaRPr>
            </a:p>
          </p:txBody>
        </p:sp>
        <p:pic>
          <p:nvPicPr>
            <p:cNvPr id="22" name="Picture 20" descr="1"/>
            <p:cNvPicPr>
              <a:picLocks noChangeAspect="1" noChangeArrowheads="1"/>
            </p:cNvPicPr>
            <p:nvPr/>
          </p:nvPicPr>
          <p:blipFill>
            <a:blip r:embed="rId7" cstate="print"/>
            <a:srcRect t="31752" b="36774"/>
            <a:stretch>
              <a:fillRect/>
            </a:stretch>
          </p:blipFill>
          <p:spPr bwMode="auto">
            <a:xfrm>
              <a:off x="1635" y="1386"/>
              <a:ext cx="419" cy="181"/>
            </a:xfrm>
            <a:prstGeom prst="rect">
              <a:avLst/>
            </a:prstGeom>
            <a:noFill/>
          </p:spPr>
        </p:pic>
        <p:sp>
          <p:nvSpPr>
            <p:cNvPr id="23" name="Freeform 21"/>
            <p:cNvSpPr>
              <a:spLocks/>
            </p:cNvSpPr>
            <p:nvPr/>
          </p:nvSpPr>
          <p:spPr bwMode="auto">
            <a:xfrm rot="5400000">
              <a:off x="1307" y="1349"/>
              <a:ext cx="161" cy="268"/>
            </a:xfrm>
            <a:custGeom>
              <a:avLst/>
              <a:gdLst/>
              <a:ahLst/>
              <a:cxnLst>
                <a:cxn ang="0">
                  <a:pos x="23" y="0"/>
                </a:cxn>
                <a:cxn ang="0">
                  <a:pos x="0" y="49"/>
                </a:cxn>
                <a:cxn ang="0">
                  <a:pos x="2" y="115"/>
                </a:cxn>
                <a:cxn ang="0">
                  <a:pos x="62" y="184"/>
                </a:cxn>
                <a:cxn ang="0">
                  <a:pos x="60" y="211"/>
                </a:cxn>
                <a:cxn ang="0">
                  <a:pos x="71" y="213"/>
                </a:cxn>
                <a:cxn ang="0">
                  <a:pos x="51" y="268"/>
                </a:cxn>
                <a:cxn ang="0">
                  <a:pos x="108" y="268"/>
                </a:cxn>
                <a:cxn ang="0">
                  <a:pos x="89" y="210"/>
                </a:cxn>
                <a:cxn ang="0">
                  <a:pos x="101" y="207"/>
                </a:cxn>
                <a:cxn ang="0">
                  <a:pos x="101" y="189"/>
                </a:cxn>
                <a:cxn ang="0">
                  <a:pos x="161" y="114"/>
                </a:cxn>
                <a:cxn ang="0">
                  <a:pos x="159" y="52"/>
                </a:cxn>
                <a:cxn ang="0">
                  <a:pos x="128" y="0"/>
                </a:cxn>
                <a:cxn ang="0">
                  <a:pos x="23" y="0"/>
                </a:cxn>
              </a:cxnLst>
              <a:rect l="0" t="0" r="r" b="b"/>
              <a:pathLst>
                <a:path w="161" h="268">
                  <a:moveTo>
                    <a:pt x="23" y="0"/>
                  </a:moveTo>
                  <a:lnTo>
                    <a:pt x="0" y="49"/>
                  </a:lnTo>
                  <a:lnTo>
                    <a:pt x="2" y="115"/>
                  </a:lnTo>
                  <a:lnTo>
                    <a:pt x="62" y="184"/>
                  </a:lnTo>
                  <a:lnTo>
                    <a:pt x="60" y="211"/>
                  </a:lnTo>
                  <a:lnTo>
                    <a:pt x="71" y="213"/>
                  </a:lnTo>
                  <a:lnTo>
                    <a:pt x="51" y="268"/>
                  </a:lnTo>
                  <a:lnTo>
                    <a:pt x="108" y="268"/>
                  </a:lnTo>
                  <a:lnTo>
                    <a:pt x="89" y="210"/>
                  </a:lnTo>
                  <a:lnTo>
                    <a:pt x="101" y="207"/>
                  </a:lnTo>
                  <a:lnTo>
                    <a:pt x="101" y="189"/>
                  </a:lnTo>
                  <a:lnTo>
                    <a:pt x="161" y="114"/>
                  </a:lnTo>
                  <a:lnTo>
                    <a:pt x="159" y="52"/>
                  </a:lnTo>
                  <a:lnTo>
                    <a:pt x="128" y="0"/>
                  </a:lnTo>
                  <a:lnTo>
                    <a:pt x="23" y="0"/>
                  </a:lnTo>
                  <a:close/>
                </a:path>
              </a:pathLst>
            </a:custGeom>
            <a:gradFill rotWithShape="1">
              <a:gsLst>
                <a:gs pos="0">
                  <a:srgbClr val="DDDDDD">
                    <a:gamma/>
                    <a:shade val="46275"/>
                    <a:invGamma/>
                  </a:srgbClr>
                </a:gs>
                <a:gs pos="50000">
                  <a:srgbClr val="DDDDDD"/>
                </a:gs>
                <a:gs pos="100000">
                  <a:srgbClr val="DDDDDD">
                    <a:gamma/>
                    <a:shade val="46275"/>
                    <a:invGamma/>
                  </a:srgbClr>
                </a:gs>
              </a:gsLst>
              <a:lin ang="0" scaled="1"/>
            </a:gradFill>
            <a:ln w="3175" cmpd="sng">
              <a:solidFill>
                <a:schemeClr val="tx1"/>
              </a:solidFill>
              <a:round/>
              <a:headEnd/>
              <a:tailEnd/>
            </a:ln>
            <a:effectLst/>
          </p:spPr>
          <p:txBody>
            <a:bodyPr/>
            <a:lstStyle/>
            <a:p>
              <a:endParaRPr lang="en-US">
                <a:latin typeface="Arial Narrow" panose="020B0606020202030204" pitchFamily="34" charset="0"/>
              </a:endParaRPr>
            </a:p>
          </p:txBody>
        </p:sp>
        <p:sp>
          <p:nvSpPr>
            <p:cNvPr id="24" name="Line 22"/>
            <p:cNvSpPr>
              <a:spLocks noChangeShapeType="1"/>
            </p:cNvSpPr>
            <p:nvPr/>
          </p:nvSpPr>
          <p:spPr bwMode="auto">
            <a:xfrm rot="5400000">
              <a:off x="1396" y="1480"/>
              <a:ext cx="156" cy="0"/>
            </a:xfrm>
            <a:prstGeom prst="line">
              <a:avLst/>
            </a:prstGeom>
            <a:noFill/>
            <a:ln w="3175">
              <a:solidFill>
                <a:schemeClr val="tx1"/>
              </a:solidFill>
              <a:round/>
              <a:headEnd/>
              <a:tailEnd/>
            </a:ln>
            <a:effectLst/>
          </p:spPr>
          <p:txBody>
            <a:bodyPr/>
            <a:lstStyle/>
            <a:p>
              <a:endParaRPr lang="en-US">
                <a:latin typeface="Arial Narrow" panose="020B0606020202030204" pitchFamily="34" charset="0"/>
              </a:endParaRPr>
            </a:p>
          </p:txBody>
        </p:sp>
        <p:sp>
          <p:nvSpPr>
            <p:cNvPr id="25" name="Line 23"/>
            <p:cNvSpPr>
              <a:spLocks noChangeShapeType="1"/>
            </p:cNvSpPr>
            <p:nvPr/>
          </p:nvSpPr>
          <p:spPr bwMode="auto">
            <a:xfrm rot="5400000">
              <a:off x="1292" y="1483"/>
              <a:ext cx="39" cy="2"/>
            </a:xfrm>
            <a:prstGeom prst="line">
              <a:avLst/>
            </a:prstGeom>
            <a:noFill/>
            <a:ln w="3175">
              <a:solidFill>
                <a:schemeClr val="tx1"/>
              </a:solidFill>
              <a:round/>
              <a:headEnd/>
              <a:tailEnd/>
            </a:ln>
            <a:effectLst/>
          </p:spPr>
          <p:txBody>
            <a:bodyPr/>
            <a:lstStyle/>
            <a:p>
              <a:endParaRPr lang="en-US">
                <a:latin typeface="Arial Narrow" panose="020B0606020202030204" pitchFamily="34" charset="0"/>
              </a:endParaRPr>
            </a:p>
          </p:txBody>
        </p:sp>
        <p:sp>
          <p:nvSpPr>
            <p:cNvPr id="26" name="Line 24"/>
            <p:cNvSpPr>
              <a:spLocks noChangeShapeType="1"/>
            </p:cNvSpPr>
            <p:nvPr/>
          </p:nvSpPr>
          <p:spPr bwMode="auto">
            <a:xfrm rot="5400000">
              <a:off x="1317" y="1485"/>
              <a:ext cx="39" cy="0"/>
            </a:xfrm>
            <a:prstGeom prst="line">
              <a:avLst/>
            </a:prstGeom>
            <a:noFill/>
            <a:ln w="3175">
              <a:solidFill>
                <a:schemeClr val="tx1"/>
              </a:solidFill>
              <a:round/>
              <a:headEnd/>
              <a:tailEnd/>
            </a:ln>
            <a:effectLst/>
          </p:spPr>
          <p:txBody>
            <a:bodyPr/>
            <a:lstStyle/>
            <a:p>
              <a:endParaRPr lang="en-US">
                <a:latin typeface="Arial Narrow" panose="020B0606020202030204" pitchFamily="34" charset="0"/>
              </a:endParaRPr>
            </a:p>
          </p:txBody>
        </p:sp>
        <p:sp>
          <p:nvSpPr>
            <p:cNvPr id="27" name="Line 25"/>
            <p:cNvSpPr>
              <a:spLocks noChangeShapeType="1"/>
            </p:cNvSpPr>
            <p:nvPr/>
          </p:nvSpPr>
          <p:spPr bwMode="auto">
            <a:xfrm rot="5400000">
              <a:off x="1329" y="1484"/>
              <a:ext cx="158" cy="0"/>
            </a:xfrm>
            <a:prstGeom prst="line">
              <a:avLst/>
            </a:prstGeom>
            <a:noFill/>
            <a:ln w="3175">
              <a:solidFill>
                <a:schemeClr val="tx1"/>
              </a:solidFill>
              <a:round/>
              <a:headEnd/>
              <a:tailEnd/>
            </a:ln>
            <a:effectLst/>
          </p:spPr>
          <p:txBody>
            <a:bodyPr/>
            <a:lstStyle/>
            <a:p>
              <a:endParaRPr lang="en-US">
                <a:latin typeface="Arial Narrow" panose="020B0606020202030204" pitchFamily="34" charset="0"/>
              </a:endParaRPr>
            </a:p>
          </p:txBody>
        </p:sp>
        <p:sp>
          <p:nvSpPr>
            <p:cNvPr id="28" name="Freeform 26"/>
            <p:cNvSpPr>
              <a:spLocks/>
            </p:cNvSpPr>
            <p:nvPr/>
          </p:nvSpPr>
          <p:spPr bwMode="auto">
            <a:xfrm>
              <a:off x="1036" y="1705"/>
              <a:ext cx="1323" cy="996"/>
            </a:xfrm>
            <a:custGeom>
              <a:avLst/>
              <a:gdLst/>
              <a:ahLst/>
              <a:cxnLst>
                <a:cxn ang="0">
                  <a:pos x="0" y="0"/>
                </a:cxn>
                <a:cxn ang="0">
                  <a:pos x="327" y="295"/>
                </a:cxn>
                <a:cxn ang="0">
                  <a:pos x="171" y="7"/>
                </a:cxn>
                <a:cxn ang="0">
                  <a:pos x="1323" y="996"/>
                </a:cxn>
              </a:cxnLst>
              <a:rect l="0" t="0" r="r" b="b"/>
              <a:pathLst>
                <a:path w="1323" h="996">
                  <a:moveTo>
                    <a:pt x="0" y="0"/>
                  </a:moveTo>
                  <a:lnTo>
                    <a:pt x="327" y="295"/>
                  </a:lnTo>
                  <a:lnTo>
                    <a:pt x="171" y="7"/>
                  </a:lnTo>
                  <a:lnTo>
                    <a:pt x="1323" y="996"/>
                  </a:lnTo>
                </a:path>
              </a:pathLst>
            </a:custGeom>
            <a:noFill/>
            <a:ln w="9525">
              <a:solidFill>
                <a:schemeClr val="tx1"/>
              </a:solidFill>
              <a:round/>
              <a:headEnd type="triangle" w="med" len="med"/>
              <a:tailEnd type="triangle" w="med" len="med"/>
            </a:ln>
            <a:effectLst/>
          </p:spPr>
          <p:txBody>
            <a:bodyPr/>
            <a:lstStyle/>
            <a:p>
              <a:endParaRPr lang="en-US">
                <a:latin typeface="Arial Narrow" panose="020B0606020202030204" pitchFamily="34" charset="0"/>
              </a:endParaRPr>
            </a:p>
          </p:txBody>
        </p:sp>
        <p:sp>
          <p:nvSpPr>
            <p:cNvPr id="29" name="Freeform 27"/>
            <p:cNvSpPr>
              <a:spLocks/>
            </p:cNvSpPr>
            <p:nvPr/>
          </p:nvSpPr>
          <p:spPr bwMode="auto">
            <a:xfrm>
              <a:off x="1759" y="1635"/>
              <a:ext cx="740" cy="1035"/>
            </a:xfrm>
            <a:custGeom>
              <a:avLst/>
              <a:gdLst/>
              <a:ahLst/>
              <a:cxnLst>
                <a:cxn ang="0">
                  <a:pos x="0" y="0"/>
                </a:cxn>
                <a:cxn ang="0">
                  <a:pos x="522" y="825"/>
                </a:cxn>
                <a:cxn ang="0">
                  <a:pos x="491" y="630"/>
                </a:cxn>
                <a:cxn ang="0">
                  <a:pos x="740" y="1035"/>
                </a:cxn>
              </a:cxnLst>
              <a:rect l="0" t="0" r="r" b="b"/>
              <a:pathLst>
                <a:path w="740" h="1035">
                  <a:moveTo>
                    <a:pt x="0" y="0"/>
                  </a:moveTo>
                  <a:lnTo>
                    <a:pt x="522" y="825"/>
                  </a:lnTo>
                  <a:lnTo>
                    <a:pt x="491" y="630"/>
                  </a:lnTo>
                  <a:lnTo>
                    <a:pt x="740" y="1035"/>
                  </a:lnTo>
                </a:path>
              </a:pathLst>
            </a:custGeom>
            <a:noFill/>
            <a:ln w="9525">
              <a:solidFill>
                <a:schemeClr val="tx1"/>
              </a:solidFill>
              <a:round/>
              <a:headEnd type="triangle" w="med" len="med"/>
              <a:tailEnd type="triangle" w="med" len="med"/>
            </a:ln>
            <a:effectLst/>
          </p:spPr>
          <p:txBody>
            <a:bodyPr/>
            <a:lstStyle/>
            <a:p>
              <a:endParaRPr lang="en-US">
                <a:latin typeface="Arial Narrow" panose="020B0606020202030204" pitchFamily="34" charset="0"/>
              </a:endParaRPr>
            </a:p>
          </p:txBody>
        </p:sp>
        <p:sp>
          <p:nvSpPr>
            <p:cNvPr id="30" name="Text Box 28"/>
            <p:cNvSpPr txBox="1">
              <a:spLocks noChangeArrowheads="1"/>
            </p:cNvSpPr>
            <p:nvPr/>
          </p:nvSpPr>
          <p:spPr bwMode="auto">
            <a:xfrm>
              <a:off x="1498" y="1866"/>
              <a:ext cx="1231" cy="407"/>
            </a:xfrm>
            <a:prstGeom prst="rect">
              <a:avLst/>
            </a:prstGeom>
            <a:solidFill>
              <a:schemeClr val="bg1"/>
            </a:solidFill>
            <a:ln w="9525">
              <a:noFill/>
              <a:miter lim="800000"/>
              <a:headEnd/>
              <a:tailEnd/>
            </a:ln>
            <a:effectLst/>
          </p:spPr>
          <p:txBody>
            <a:bodyPr wrap="none">
              <a:spAutoFit/>
            </a:bodyPr>
            <a:lstStyle/>
            <a:p>
              <a:pPr algn="l"/>
              <a:r>
                <a:rPr lang="en-US" sz="1200" b="1" dirty="0">
                  <a:latin typeface="Arial Narrow" panose="020B0606020202030204" pitchFamily="34" charset="0"/>
                </a:rPr>
                <a:t>S-Band </a:t>
              </a:r>
              <a:r>
                <a:rPr lang="en-US" sz="1200" b="1" dirty="0" err="1">
                  <a:latin typeface="Arial Narrow" panose="020B0606020202030204" pitchFamily="34" charset="0"/>
                </a:rPr>
                <a:t>Tlm</a:t>
              </a:r>
              <a:r>
                <a:rPr lang="en-US" sz="1200" b="1" dirty="0">
                  <a:latin typeface="Arial Narrow" panose="020B0606020202030204" pitchFamily="34" charset="0"/>
                </a:rPr>
                <a:t> Link ( 8 Kbps)</a:t>
              </a:r>
            </a:p>
            <a:p>
              <a:pPr algn="l"/>
              <a:r>
                <a:rPr lang="en-US" sz="1200" b="1" dirty="0">
                  <a:latin typeface="Arial Narrow" panose="020B0606020202030204" pitchFamily="34" charset="0"/>
                </a:rPr>
                <a:t>S-Band </a:t>
              </a:r>
              <a:r>
                <a:rPr lang="en-US" sz="1200" b="1" dirty="0" err="1">
                  <a:latin typeface="Arial Narrow" panose="020B0606020202030204" pitchFamily="34" charset="0"/>
                </a:rPr>
                <a:t>Cmd</a:t>
              </a:r>
              <a:r>
                <a:rPr lang="en-US" sz="1200" b="1" dirty="0">
                  <a:latin typeface="Arial Narrow" panose="020B0606020202030204" pitchFamily="34" charset="0"/>
                </a:rPr>
                <a:t> Link (0.25 Kbps)</a:t>
              </a:r>
            </a:p>
            <a:p>
              <a:pPr algn="l"/>
              <a:r>
                <a:rPr lang="en-US" sz="1200" b="1" dirty="0">
                  <a:latin typeface="Arial Narrow" panose="020B0606020202030204" pitchFamily="34" charset="0"/>
                </a:rPr>
                <a:t>S-Band Ranging</a:t>
              </a:r>
            </a:p>
          </p:txBody>
        </p:sp>
        <p:sp>
          <p:nvSpPr>
            <p:cNvPr id="31" name="Text Box 29"/>
            <p:cNvSpPr txBox="1">
              <a:spLocks noChangeArrowheads="1"/>
            </p:cNvSpPr>
            <p:nvPr/>
          </p:nvSpPr>
          <p:spPr bwMode="auto">
            <a:xfrm>
              <a:off x="1048" y="1094"/>
              <a:ext cx="1134" cy="288"/>
            </a:xfrm>
            <a:prstGeom prst="rect">
              <a:avLst/>
            </a:prstGeom>
            <a:noFill/>
            <a:ln w="9525">
              <a:noFill/>
              <a:miter lim="800000"/>
              <a:headEnd/>
              <a:tailEnd/>
            </a:ln>
            <a:effectLst/>
          </p:spPr>
          <p:txBody>
            <a:bodyPr wrap="none">
              <a:spAutoFit/>
            </a:bodyPr>
            <a:lstStyle/>
            <a:p>
              <a:r>
                <a:rPr lang="en-US" sz="1200" b="1" dirty="0">
                  <a:latin typeface="Arial Narrow" panose="020B0606020202030204" pitchFamily="34" charset="0"/>
                </a:rPr>
                <a:t>Observatory – Upper Stage</a:t>
              </a:r>
            </a:p>
            <a:p>
              <a:r>
                <a:rPr lang="en-US" sz="1200" b="1" dirty="0">
                  <a:latin typeface="Arial Narrow" panose="020B0606020202030204" pitchFamily="34" charset="0"/>
                </a:rPr>
                <a:t>Separation</a:t>
              </a:r>
            </a:p>
          </p:txBody>
        </p:sp>
        <p:pic>
          <p:nvPicPr>
            <p:cNvPr id="32" name="Picture 30" descr="Semi Deployed with Thick Lines 1"/>
            <p:cNvPicPr>
              <a:picLocks noChangeAspect="1" noChangeArrowheads="1"/>
            </p:cNvPicPr>
            <p:nvPr/>
          </p:nvPicPr>
          <p:blipFill>
            <a:blip r:embed="rId8" cstate="print"/>
            <a:srcRect l="18228" r="18950"/>
            <a:stretch>
              <a:fillRect/>
            </a:stretch>
          </p:blipFill>
          <p:spPr bwMode="auto">
            <a:xfrm>
              <a:off x="2366" y="1141"/>
              <a:ext cx="610" cy="732"/>
            </a:xfrm>
            <a:prstGeom prst="rect">
              <a:avLst/>
            </a:prstGeom>
            <a:noFill/>
          </p:spPr>
        </p:pic>
        <p:sp>
          <p:nvSpPr>
            <p:cNvPr id="33" name="Text Box 31"/>
            <p:cNvSpPr txBox="1">
              <a:spLocks noChangeArrowheads="1"/>
            </p:cNvSpPr>
            <p:nvPr/>
          </p:nvSpPr>
          <p:spPr bwMode="auto">
            <a:xfrm>
              <a:off x="2590" y="732"/>
              <a:ext cx="1245" cy="640"/>
            </a:xfrm>
            <a:prstGeom prst="rect">
              <a:avLst/>
            </a:prstGeom>
            <a:noFill/>
            <a:ln w="9525">
              <a:noFill/>
              <a:miter lim="800000"/>
              <a:headEnd/>
              <a:tailEnd/>
            </a:ln>
            <a:effectLst/>
          </p:spPr>
          <p:txBody>
            <a:bodyPr wrap="none">
              <a:spAutoFit/>
            </a:bodyPr>
            <a:lstStyle/>
            <a:p>
              <a:pPr algn="l"/>
              <a:r>
                <a:rPr lang="en-US" sz="1200" b="1" dirty="0">
                  <a:latin typeface="Arial Narrow" panose="020B0606020202030204" pitchFamily="34" charset="0"/>
                </a:rPr>
                <a:t>Observatory Deployments</a:t>
              </a:r>
            </a:p>
            <a:p>
              <a:pPr algn="l">
                <a:buFontTx/>
                <a:buChar char="-"/>
              </a:pPr>
              <a:r>
                <a:rPr lang="en-US" sz="1200" b="1" dirty="0">
                  <a:latin typeface="Arial Narrow" panose="020B0606020202030204" pitchFamily="34" charset="0"/>
                </a:rPr>
                <a:t>Solar Array</a:t>
              </a:r>
            </a:p>
            <a:p>
              <a:pPr algn="l">
                <a:buFontTx/>
                <a:buChar char="-"/>
              </a:pPr>
              <a:r>
                <a:rPr lang="en-US" sz="1200" b="1" dirty="0">
                  <a:latin typeface="Arial Narrow" panose="020B0606020202030204" pitchFamily="34" charset="0"/>
                </a:rPr>
                <a:t>High Gain/ Medium Antennas</a:t>
              </a:r>
            </a:p>
            <a:p>
              <a:pPr algn="l">
                <a:buFontTx/>
                <a:buChar char="-"/>
              </a:pPr>
              <a:r>
                <a:rPr lang="en-US" sz="1200" b="1" dirty="0">
                  <a:latin typeface="Arial Narrow" panose="020B0606020202030204" pitchFamily="34" charset="0"/>
                </a:rPr>
                <a:t>Sunshield</a:t>
              </a:r>
            </a:p>
            <a:p>
              <a:pPr algn="l">
                <a:buFontTx/>
                <a:buChar char="-"/>
              </a:pPr>
              <a:r>
                <a:rPr lang="en-US" sz="1200" b="1" dirty="0">
                  <a:latin typeface="Arial Narrow" panose="020B0606020202030204" pitchFamily="34" charset="0"/>
                </a:rPr>
                <a:t>Optical Telescope Element</a:t>
              </a:r>
            </a:p>
          </p:txBody>
        </p:sp>
        <p:sp>
          <p:nvSpPr>
            <p:cNvPr id="34" name="Freeform 32"/>
            <p:cNvSpPr>
              <a:spLocks/>
            </p:cNvSpPr>
            <p:nvPr/>
          </p:nvSpPr>
          <p:spPr bwMode="auto">
            <a:xfrm>
              <a:off x="240" y="642"/>
              <a:ext cx="2816" cy="392"/>
            </a:xfrm>
            <a:custGeom>
              <a:avLst/>
              <a:gdLst/>
              <a:ahLst/>
              <a:cxnLst>
                <a:cxn ang="0">
                  <a:pos x="0" y="392"/>
                </a:cxn>
                <a:cxn ang="0">
                  <a:pos x="528" y="168"/>
                </a:cxn>
                <a:cxn ang="0">
                  <a:pos x="1272" y="40"/>
                </a:cxn>
                <a:cxn ang="0">
                  <a:pos x="2816" y="0"/>
                </a:cxn>
              </a:cxnLst>
              <a:rect l="0" t="0" r="r" b="b"/>
              <a:pathLst>
                <a:path w="2816" h="392">
                  <a:moveTo>
                    <a:pt x="0" y="392"/>
                  </a:moveTo>
                  <a:cubicBezTo>
                    <a:pt x="88" y="355"/>
                    <a:pt x="316" y="227"/>
                    <a:pt x="528" y="168"/>
                  </a:cubicBezTo>
                  <a:cubicBezTo>
                    <a:pt x="740" y="109"/>
                    <a:pt x="891" y="68"/>
                    <a:pt x="1272" y="40"/>
                  </a:cubicBezTo>
                  <a:cubicBezTo>
                    <a:pt x="1653" y="12"/>
                    <a:pt x="2494" y="8"/>
                    <a:pt x="2816" y="0"/>
                  </a:cubicBezTo>
                </a:path>
              </a:pathLst>
            </a:custGeom>
            <a:noFill/>
            <a:ln w="76200" cmpd="sng">
              <a:solidFill>
                <a:schemeClr val="bg1">
                  <a:lumMod val="50000"/>
                </a:schemeClr>
              </a:solidFill>
              <a:round/>
              <a:headEnd type="triangle" w="med" len="med"/>
              <a:tailEnd type="triangle" w="med" len="med"/>
            </a:ln>
            <a:effectLst/>
          </p:spPr>
          <p:txBody>
            <a:bodyPr/>
            <a:lstStyle/>
            <a:p>
              <a:endParaRPr lang="en-US">
                <a:latin typeface="Arial Narrow" panose="020B0606020202030204" pitchFamily="34" charset="0"/>
              </a:endParaRPr>
            </a:p>
          </p:txBody>
        </p:sp>
        <p:sp>
          <p:nvSpPr>
            <p:cNvPr id="35" name="Text Box 33"/>
            <p:cNvSpPr txBox="1">
              <a:spLocks noChangeArrowheads="1"/>
            </p:cNvSpPr>
            <p:nvPr/>
          </p:nvSpPr>
          <p:spPr bwMode="auto">
            <a:xfrm>
              <a:off x="606" y="583"/>
              <a:ext cx="1697" cy="523"/>
            </a:xfrm>
            <a:prstGeom prst="rect">
              <a:avLst/>
            </a:prstGeom>
            <a:solidFill>
              <a:schemeClr val="bg1"/>
            </a:solidFill>
            <a:ln w="9525">
              <a:noFill/>
              <a:miter lim="800000"/>
              <a:headEnd/>
              <a:tailEnd/>
            </a:ln>
            <a:effectLst/>
          </p:spPr>
          <p:txBody>
            <a:bodyPr wrap="none">
              <a:spAutoFit/>
            </a:bodyPr>
            <a:lstStyle/>
            <a:p>
              <a:r>
                <a:rPr lang="en-US" sz="1200" b="1" dirty="0">
                  <a:latin typeface="Arial Narrow" panose="020B0606020202030204" pitchFamily="34" charset="0"/>
                </a:rPr>
                <a:t>Communications Coverage Provided</a:t>
              </a:r>
            </a:p>
            <a:p>
              <a:r>
                <a:rPr lang="en-US" sz="1200" b="1" dirty="0">
                  <a:latin typeface="Arial Narrow" panose="020B0606020202030204" pitchFamily="34" charset="0"/>
                </a:rPr>
                <a:t>For all Critical Events</a:t>
              </a:r>
            </a:p>
            <a:p>
              <a:r>
                <a:rPr lang="en-US" sz="1200" b="1" dirty="0">
                  <a:latin typeface="Arial Narrow" panose="020B0606020202030204" pitchFamily="34" charset="0"/>
                </a:rPr>
                <a:t>SOC Available 24 Hours, 7 Days per Week</a:t>
              </a:r>
            </a:p>
            <a:p>
              <a:r>
                <a:rPr lang="en-US" sz="1200" b="1" dirty="0">
                  <a:latin typeface="Arial Narrow" panose="020B0606020202030204" pitchFamily="34" charset="0"/>
                </a:rPr>
                <a:t>Until Telescope Phased</a:t>
              </a:r>
            </a:p>
          </p:txBody>
        </p:sp>
      </p:grpSp>
      <p:grpSp>
        <p:nvGrpSpPr>
          <p:cNvPr id="97" name="Group 96"/>
          <p:cNvGrpSpPr/>
          <p:nvPr/>
        </p:nvGrpSpPr>
        <p:grpSpPr>
          <a:xfrm>
            <a:off x="237543" y="2975911"/>
            <a:ext cx="3543301" cy="3405189"/>
            <a:chOff x="237543" y="2975911"/>
            <a:chExt cx="3543301" cy="3405189"/>
          </a:xfrm>
        </p:grpSpPr>
        <p:sp>
          <p:nvSpPr>
            <p:cNvPr id="50" name="Rectangle 48"/>
            <p:cNvSpPr>
              <a:spLocks noChangeArrowheads="1"/>
            </p:cNvSpPr>
            <p:nvPr/>
          </p:nvSpPr>
          <p:spPr bwMode="auto">
            <a:xfrm>
              <a:off x="1037643" y="3599799"/>
              <a:ext cx="190500" cy="2705102"/>
            </a:xfrm>
            <a:prstGeom prst="rect">
              <a:avLst/>
            </a:prstGeom>
            <a:solidFill>
              <a:schemeClr val="accent1"/>
            </a:solidFill>
            <a:ln w="9525">
              <a:solidFill>
                <a:schemeClr val="tx1"/>
              </a:solidFill>
              <a:miter lim="800000"/>
              <a:headEnd/>
              <a:tailEnd/>
            </a:ln>
            <a:effectLst/>
          </p:spPr>
          <p:txBody>
            <a:bodyPr wrap="none" anchor="ctr"/>
            <a:lstStyle/>
            <a:p>
              <a:endParaRPr lang="en-US">
                <a:latin typeface="Arial Narrow" panose="020B0606020202030204" pitchFamily="34" charset="0"/>
              </a:endParaRPr>
            </a:p>
          </p:txBody>
        </p:sp>
        <p:sp>
          <p:nvSpPr>
            <p:cNvPr id="51" name="Rectangle 49"/>
            <p:cNvSpPr>
              <a:spLocks noChangeArrowheads="1"/>
            </p:cNvSpPr>
            <p:nvPr/>
          </p:nvSpPr>
          <p:spPr bwMode="auto">
            <a:xfrm>
              <a:off x="237543" y="6292200"/>
              <a:ext cx="990600" cy="88900"/>
            </a:xfrm>
            <a:prstGeom prst="rect">
              <a:avLst/>
            </a:prstGeom>
            <a:solidFill>
              <a:schemeClr val="accent1"/>
            </a:solidFill>
            <a:ln w="9525">
              <a:solidFill>
                <a:schemeClr val="tx1"/>
              </a:solidFill>
              <a:miter lim="800000"/>
              <a:headEnd/>
              <a:tailEnd/>
            </a:ln>
            <a:effectLst/>
          </p:spPr>
          <p:txBody>
            <a:bodyPr wrap="none" anchor="ctr"/>
            <a:lstStyle/>
            <a:p>
              <a:endParaRPr lang="en-US">
                <a:latin typeface="Arial Narrow" panose="020B0606020202030204" pitchFamily="34" charset="0"/>
              </a:endParaRPr>
            </a:p>
          </p:txBody>
        </p:sp>
        <p:sp>
          <p:nvSpPr>
            <p:cNvPr id="55" name="Line 53"/>
            <p:cNvSpPr>
              <a:spLocks noChangeShapeType="1"/>
            </p:cNvSpPr>
            <p:nvPr/>
          </p:nvSpPr>
          <p:spPr bwMode="auto">
            <a:xfrm>
              <a:off x="1228143" y="6190600"/>
              <a:ext cx="228600" cy="0"/>
            </a:xfrm>
            <a:prstGeom prst="line">
              <a:avLst/>
            </a:prstGeom>
            <a:noFill/>
            <a:ln w="28575">
              <a:solidFill>
                <a:schemeClr val="tx1"/>
              </a:solidFill>
              <a:round/>
              <a:headEnd/>
              <a:tailEnd/>
            </a:ln>
            <a:effectLst/>
          </p:spPr>
          <p:txBody>
            <a:bodyPr/>
            <a:lstStyle/>
            <a:p>
              <a:endParaRPr lang="en-US">
                <a:latin typeface="Arial Narrow" panose="020B0606020202030204" pitchFamily="34" charset="0"/>
              </a:endParaRPr>
            </a:p>
          </p:txBody>
        </p:sp>
        <p:cxnSp>
          <p:nvCxnSpPr>
            <p:cNvPr id="58" name="AutoShape 56"/>
            <p:cNvCxnSpPr>
              <a:cxnSpLocks noChangeShapeType="1"/>
            </p:cNvCxnSpPr>
            <p:nvPr/>
          </p:nvCxnSpPr>
          <p:spPr bwMode="auto">
            <a:xfrm flipV="1">
              <a:off x="2733094" y="5552425"/>
              <a:ext cx="1047750" cy="676275"/>
            </a:xfrm>
            <a:prstGeom prst="bentConnector2">
              <a:avLst/>
            </a:prstGeom>
            <a:noFill/>
            <a:ln w="28575">
              <a:solidFill>
                <a:schemeClr val="tx1"/>
              </a:solidFill>
              <a:miter lim="800000"/>
              <a:headEnd/>
              <a:tailEnd/>
            </a:ln>
            <a:effectLst/>
          </p:spPr>
        </p:cxnSp>
        <p:pic>
          <p:nvPicPr>
            <p:cNvPr id="60" name="Picture 58" descr="JWSTpic2"/>
            <p:cNvPicPr>
              <a:picLocks noChangeAspect="1" noChangeArrowheads="1"/>
            </p:cNvPicPr>
            <p:nvPr/>
          </p:nvPicPr>
          <p:blipFill>
            <a:blip r:embed="rId9" cstate="print"/>
            <a:srcRect/>
            <a:stretch>
              <a:fillRect/>
            </a:stretch>
          </p:blipFill>
          <p:spPr bwMode="auto">
            <a:xfrm>
              <a:off x="388356" y="3175936"/>
              <a:ext cx="581025" cy="3094039"/>
            </a:xfrm>
            <a:prstGeom prst="rect">
              <a:avLst/>
            </a:prstGeom>
            <a:noFill/>
          </p:spPr>
        </p:pic>
        <p:sp>
          <p:nvSpPr>
            <p:cNvPr id="61" name="Line 59"/>
            <p:cNvSpPr>
              <a:spLocks noChangeShapeType="1"/>
            </p:cNvSpPr>
            <p:nvPr/>
          </p:nvSpPr>
          <p:spPr bwMode="auto">
            <a:xfrm>
              <a:off x="847143" y="3968099"/>
              <a:ext cx="177800" cy="0"/>
            </a:xfrm>
            <a:prstGeom prst="line">
              <a:avLst/>
            </a:prstGeom>
            <a:noFill/>
            <a:ln w="28575">
              <a:solidFill>
                <a:schemeClr val="tx1"/>
              </a:solidFill>
              <a:round/>
              <a:headEnd/>
              <a:tailEnd/>
            </a:ln>
            <a:effectLst/>
          </p:spPr>
          <p:txBody>
            <a:bodyPr/>
            <a:lstStyle/>
            <a:p>
              <a:endParaRPr lang="en-US">
                <a:latin typeface="Arial Narrow" panose="020B0606020202030204" pitchFamily="34" charset="0"/>
              </a:endParaRPr>
            </a:p>
          </p:txBody>
        </p:sp>
        <p:sp>
          <p:nvSpPr>
            <p:cNvPr id="62" name="Text Box 60"/>
            <p:cNvSpPr txBox="1">
              <a:spLocks noChangeArrowheads="1"/>
            </p:cNvSpPr>
            <p:nvPr/>
          </p:nvSpPr>
          <p:spPr bwMode="auto">
            <a:xfrm>
              <a:off x="794756" y="2975911"/>
              <a:ext cx="684213" cy="646113"/>
            </a:xfrm>
            <a:prstGeom prst="rect">
              <a:avLst/>
            </a:prstGeom>
            <a:noFill/>
            <a:ln w="9525">
              <a:noFill/>
              <a:miter lim="800000"/>
              <a:headEnd/>
              <a:tailEnd/>
            </a:ln>
            <a:effectLst/>
          </p:spPr>
          <p:txBody>
            <a:bodyPr wrap="none">
              <a:spAutoFit/>
            </a:bodyPr>
            <a:lstStyle/>
            <a:p>
              <a:r>
                <a:rPr lang="en-US" sz="1200" b="1" dirty="0">
                  <a:latin typeface="Arial Narrow" panose="020B0606020202030204" pitchFamily="34" charset="0"/>
                </a:rPr>
                <a:t>Ariane 5</a:t>
              </a:r>
            </a:p>
            <a:p>
              <a:r>
                <a:rPr lang="en-US" sz="1200" b="1" dirty="0">
                  <a:latin typeface="Arial Narrow" panose="020B0606020202030204" pitchFamily="34" charset="0"/>
                </a:rPr>
                <a:t>Launch </a:t>
              </a:r>
            </a:p>
            <a:p>
              <a:r>
                <a:rPr lang="en-US" sz="1200" b="1" dirty="0">
                  <a:latin typeface="Arial Narrow" panose="020B0606020202030204" pitchFamily="34" charset="0"/>
                </a:rPr>
                <a:t>System</a:t>
              </a:r>
            </a:p>
          </p:txBody>
        </p:sp>
        <p:grpSp>
          <p:nvGrpSpPr>
            <p:cNvPr id="65" name="Group 71"/>
            <p:cNvGrpSpPr>
              <a:grpSpLocks/>
            </p:cNvGrpSpPr>
            <p:nvPr/>
          </p:nvGrpSpPr>
          <p:grpSpPr bwMode="auto">
            <a:xfrm>
              <a:off x="1483731" y="5557187"/>
              <a:ext cx="1282700" cy="815975"/>
              <a:chOff x="993" y="3577"/>
              <a:chExt cx="808" cy="514"/>
            </a:xfrm>
          </p:grpSpPr>
          <p:sp>
            <p:nvSpPr>
              <p:cNvPr id="73" name="Rectangle 72"/>
              <p:cNvSpPr>
                <a:spLocks noChangeArrowheads="1"/>
              </p:cNvSpPr>
              <p:nvPr/>
            </p:nvSpPr>
            <p:spPr bwMode="auto">
              <a:xfrm>
                <a:off x="993" y="3851"/>
                <a:ext cx="320" cy="240"/>
              </a:xfrm>
              <a:prstGeom prst="rect">
                <a:avLst/>
              </a:prstGeom>
              <a:solidFill>
                <a:schemeClr val="bg1"/>
              </a:solidFill>
              <a:ln w="28575">
                <a:solidFill>
                  <a:schemeClr val="bg2"/>
                </a:solidFill>
                <a:miter lim="800000"/>
                <a:headEnd/>
                <a:tailEnd/>
              </a:ln>
              <a:effectLst/>
            </p:spPr>
            <p:txBody>
              <a:bodyPr wrap="none" anchor="ctr"/>
              <a:lstStyle/>
              <a:p>
                <a:endParaRPr lang="en-US">
                  <a:latin typeface="Arial Narrow" panose="020B0606020202030204" pitchFamily="34" charset="0"/>
                </a:endParaRPr>
              </a:p>
            </p:txBody>
          </p:sp>
          <p:sp>
            <p:nvSpPr>
              <p:cNvPr id="74" name="Rectangle 73"/>
              <p:cNvSpPr>
                <a:spLocks noChangeArrowheads="1"/>
              </p:cNvSpPr>
              <p:nvPr/>
            </p:nvSpPr>
            <p:spPr bwMode="auto">
              <a:xfrm>
                <a:off x="1307" y="3577"/>
                <a:ext cx="494" cy="512"/>
              </a:xfrm>
              <a:prstGeom prst="rect">
                <a:avLst/>
              </a:prstGeom>
              <a:solidFill>
                <a:schemeClr val="bg1"/>
              </a:solidFill>
              <a:ln w="9525">
                <a:solidFill>
                  <a:schemeClr val="tx1"/>
                </a:solidFill>
                <a:miter lim="800000"/>
                <a:headEnd/>
                <a:tailEnd/>
              </a:ln>
              <a:effectLst/>
            </p:spPr>
            <p:txBody>
              <a:bodyPr wrap="none" anchor="ctr"/>
              <a:lstStyle/>
              <a:p>
                <a:endParaRPr lang="en-US">
                  <a:latin typeface="Arial Narrow" panose="020B0606020202030204" pitchFamily="34" charset="0"/>
                </a:endParaRPr>
              </a:p>
            </p:txBody>
          </p:sp>
          <p:sp>
            <p:nvSpPr>
              <p:cNvPr id="75" name="Line 74"/>
              <p:cNvSpPr>
                <a:spLocks noChangeShapeType="1"/>
              </p:cNvSpPr>
              <p:nvPr/>
            </p:nvSpPr>
            <p:spPr bwMode="auto">
              <a:xfrm>
                <a:off x="1309" y="3603"/>
                <a:ext cx="479" cy="0"/>
              </a:xfrm>
              <a:prstGeom prst="line">
                <a:avLst/>
              </a:prstGeom>
              <a:noFill/>
              <a:ln w="76200">
                <a:solidFill>
                  <a:srgbClr val="FFCC00"/>
                </a:solidFill>
                <a:round/>
                <a:headEnd/>
                <a:tailEnd/>
              </a:ln>
              <a:effectLst/>
            </p:spPr>
            <p:txBody>
              <a:bodyPr/>
              <a:lstStyle/>
              <a:p>
                <a:endParaRPr lang="en-US">
                  <a:latin typeface="Arial Narrow" panose="020B0606020202030204" pitchFamily="34" charset="0"/>
                </a:endParaRPr>
              </a:p>
            </p:txBody>
          </p:sp>
          <p:sp>
            <p:nvSpPr>
              <p:cNvPr id="76" name="Line 75"/>
              <p:cNvSpPr>
                <a:spLocks noChangeShapeType="1"/>
              </p:cNvSpPr>
              <p:nvPr/>
            </p:nvSpPr>
            <p:spPr bwMode="auto">
              <a:xfrm>
                <a:off x="1313" y="3579"/>
                <a:ext cx="0" cy="507"/>
              </a:xfrm>
              <a:prstGeom prst="line">
                <a:avLst/>
              </a:prstGeom>
              <a:noFill/>
              <a:ln w="28575">
                <a:solidFill>
                  <a:schemeClr val="bg2"/>
                </a:solidFill>
                <a:round/>
                <a:headEnd/>
                <a:tailEnd/>
              </a:ln>
              <a:effectLst/>
            </p:spPr>
            <p:txBody>
              <a:bodyPr/>
              <a:lstStyle/>
              <a:p>
                <a:endParaRPr lang="en-US">
                  <a:latin typeface="Arial Narrow" panose="020B0606020202030204" pitchFamily="34" charset="0"/>
                </a:endParaRPr>
              </a:p>
            </p:txBody>
          </p:sp>
          <p:sp>
            <p:nvSpPr>
              <p:cNvPr id="77" name="Text Box 76"/>
              <p:cNvSpPr txBox="1">
                <a:spLocks noChangeArrowheads="1"/>
              </p:cNvSpPr>
              <p:nvPr/>
            </p:nvSpPr>
            <p:spPr bwMode="auto">
              <a:xfrm>
                <a:off x="1035" y="3870"/>
                <a:ext cx="657" cy="173"/>
              </a:xfrm>
              <a:prstGeom prst="rect">
                <a:avLst/>
              </a:prstGeom>
              <a:solidFill>
                <a:schemeClr val="bg1"/>
              </a:solidFill>
              <a:ln w="9525">
                <a:noFill/>
                <a:miter lim="800000"/>
                <a:headEnd/>
                <a:tailEnd/>
              </a:ln>
              <a:effectLst/>
            </p:spPr>
            <p:txBody>
              <a:bodyPr wrap="none">
                <a:spAutoFit/>
              </a:bodyPr>
              <a:lstStyle/>
              <a:p>
                <a:r>
                  <a:rPr lang="en-US" sz="1200" b="1">
                    <a:latin typeface="Arial Narrow" panose="020B0606020202030204" pitchFamily="34" charset="0"/>
                  </a:rPr>
                  <a:t>Ariane PPF S5</a:t>
                </a:r>
              </a:p>
            </p:txBody>
          </p:sp>
        </p:grpSp>
        <p:sp>
          <p:nvSpPr>
            <p:cNvPr id="52" name="Line 50"/>
            <p:cNvSpPr>
              <a:spLocks noChangeShapeType="1"/>
            </p:cNvSpPr>
            <p:nvPr/>
          </p:nvSpPr>
          <p:spPr bwMode="auto">
            <a:xfrm>
              <a:off x="2712456" y="5558775"/>
              <a:ext cx="0" cy="804863"/>
            </a:xfrm>
            <a:prstGeom prst="line">
              <a:avLst/>
            </a:prstGeom>
            <a:noFill/>
            <a:ln w="76200">
              <a:solidFill>
                <a:srgbClr val="FFCC00"/>
              </a:solidFill>
              <a:round/>
              <a:headEnd/>
              <a:tailEnd/>
            </a:ln>
            <a:effectLst/>
          </p:spPr>
          <p:txBody>
            <a:bodyPr/>
            <a:lstStyle/>
            <a:p>
              <a:endParaRPr lang="en-US">
                <a:latin typeface="Arial Narrow" panose="020B0606020202030204" pitchFamily="34" charset="0"/>
              </a:endParaRPr>
            </a:p>
          </p:txBody>
        </p:sp>
      </p:grpSp>
      <p:grpSp>
        <p:nvGrpSpPr>
          <p:cNvPr id="95" name="Group 94"/>
          <p:cNvGrpSpPr/>
          <p:nvPr/>
        </p:nvGrpSpPr>
        <p:grpSpPr>
          <a:xfrm>
            <a:off x="4906381" y="577197"/>
            <a:ext cx="4046664" cy="3741738"/>
            <a:chOff x="4878388" y="698500"/>
            <a:chExt cx="4046664" cy="3741738"/>
          </a:xfrm>
        </p:grpSpPr>
        <p:sp>
          <p:nvSpPr>
            <p:cNvPr id="87" name="Oval 85"/>
            <p:cNvSpPr>
              <a:spLocks noChangeAspect="1" noChangeArrowheads="1"/>
            </p:cNvSpPr>
            <p:nvPr/>
          </p:nvSpPr>
          <p:spPr bwMode="auto">
            <a:xfrm>
              <a:off x="7673976" y="1809750"/>
              <a:ext cx="46038" cy="46038"/>
            </a:xfrm>
            <a:prstGeom prst="ellipse">
              <a:avLst/>
            </a:prstGeom>
            <a:solidFill>
              <a:schemeClr val="tx1"/>
            </a:solidFill>
            <a:ln w="9525">
              <a:solidFill>
                <a:schemeClr val="tx1"/>
              </a:solidFill>
              <a:round/>
              <a:headEnd/>
              <a:tailEnd/>
            </a:ln>
            <a:effectLst/>
          </p:spPr>
          <p:txBody>
            <a:bodyPr wrap="none" anchor="ctr"/>
            <a:lstStyle/>
            <a:p>
              <a:endParaRPr lang="en-US" sz="1200">
                <a:latin typeface="Arial Narrow" panose="020B0606020202030204" pitchFamily="34" charset="0"/>
              </a:endParaRPr>
            </a:p>
          </p:txBody>
        </p:sp>
        <p:sp>
          <p:nvSpPr>
            <p:cNvPr id="88" name="Oval 86"/>
            <p:cNvSpPr>
              <a:spLocks noChangeArrowheads="1"/>
            </p:cNvSpPr>
            <p:nvPr/>
          </p:nvSpPr>
          <p:spPr bwMode="auto">
            <a:xfrm rot="19796171">
              <a:off x="6845301" y="698500"/>
              <a:ext cx="1727200" cy="2374900"/>
            </a:xfrm>
            <a:prstGeom prst="ellipse">
              <a:avLst/>
            </a:prstGeom>
            <a:noFill/>
            <a:ln w="28575">
              <a:solidFill>
                <a:schemeClr val="tx1"/>
              </a:solidFill>
              <a:round/>
              <a:headEnd/>
              <a:tailEnd/>
            </a:ln>
            <a:effectLst/>
          </p:spPr>
          <p:txBody>
            <a:bodyPr wrap="none" anchor="ctr"/>
            <a:lstStyle/>
            <a:p>
              <a:endParaRPr lang="en-US" sz="1200">
                <a:latin typeface="Arial Narrow" panose="020B0606020202030204" pitchFamily="34" charset="0"/>
              </a:endParaRPr>
            </a:p>
          </p:txBody>
        </p:sp>
        <p:sp>
          <p:nvSpPr>
            <p:cNvPr id="89" name="Text Box 87"/>
            <p:cNvSpPr txBox="1">
              <a:spLocks noChangeArrowheads="1"/>
            </p:cNvSpPr>
            <p:nvPr/>
          </p:nvSpPr>
          <p:spPr bwMode="auto">
            <a:xfrm>
              <a:off x="7694613" y="1690688"/>
              <a:ext cx="677863" cy="274638"/>
            </a:xfrm>
            <a:prstGeom prst="rect">
              <a:avLst/>
            </a:prstGeom>
            <a:noFill/>
            <a:ln w="9525">
              <a:noFill/>
              <a:miter lim="800000"/>
              <a:headEnd/>
              <a:tailEnd/>
            </a:ln>
            <a:effectLst/>
          </p:spPr>
          <p:txBody>
            <a:bodyPr wrap="none">
              <a:spAutoFit/>
            </a:bodyPr>
            <a:lstStyle/>
            <a:p>
              <a:r>
                <a:rPr lang="en-US" sz="1200" b="1" dirty="0">
                  <a:latin typeface="Arial Narrow" panose="020B0606020202030204" pitchFamily="34" charset="0"/>
                </a:rPr>
                <a:t>L2 Point</a:t>
              </a:r>
            </a:p>
          </p:txBody>
        </p:sp>
        <p:sp>
          <p:nvSpPr>
            <p:cNvPr id="90" name="Text Box 88"/>
            <p:cNvSpPr txBox="1">
              <a:spLocks noChangeArrowheads="1"/>
            </p:cNvSpPr>
            <p:nvPr/>
          </p:nvSpPr>
          <p:spPr bwMode="auto">
            <a:xfrm>
              <a:off x="8110538" y="2424113"/>
              <a:ext cx="668338" cy="276225"/>
            </a:xfrm>
            <a:prstGeom prst="rect">
              <a:avLst/>
            </a:prstGeom>
            <a:solidFill>
              <a:schemeClr val="bg1"/>
            </a:solidFill>
            <a:ln w="9525">
              <a:noFill/>
              <a:miter lim="800000"/>
              <a:headEnd/>
              <a:tailEnd/>
            </a:ln>
            <a:effectLst/>
          </p:spPr>
          <p:txBody>
            <a:bodyPr wrap="none">
              <a:spAutoFit/>
            </a:bodyPr>
            <a:lstStyle/>
            <a:p>
              <a:r>
                <a:rPr lang="en-US" sz="1200" b="1" dirty="0">
                  <a:latin typeface="Arial Narrow" panose="020B0606020202030204" pitchFamily="34" charset="0"/>
                </a:rPr>
                <a:t>L2 Orbit</a:t>
              </a:r>
            </a:p>
          </p:txBody>
        </p:sp>
        <p:pic>
          <p:nvPicPr>
            <p:cNvPr id="91" name="Picture 89"/>
            <p:cNvPicPr>
              <a:picLocks noChangeAspect="1" noChangeArrowheads="1"/>
            </p:cNvPicPr>
            <p:nvPr/>
          </p:nvPicPr>
          <p:blipFill>
            <a:blip r:embed="rId10" cstate="print"/>
            <a:srcRect/>
            <a:stretch>
              <a:fillRect/>
            </a:stretch>
          </p:blipFill>
          <p:spPr bwMode="auto">
            <a:xfrm>
              <a:off x="6519863" y="1541463"/>
              <a:ext cx="895350" cy="1228725"/>
            </a:xfrm>
            <a:prstGeom prst="rect">
              <a:avLst/>
            </a:prstGeom>
            <a:noFill/>
            <a:ln w="9525">
              <a:noFill/>
              <a:miter lim="800000"/>
              <a:headEnd/>
              <a:tailEnd/>
            </a:ln>
            <a:effectLst/>
          </p:spPr>
        </p:pic>
        <p:sp>
          <p:nvSpPr>
            <p:cNvPr id="92" name="Text Box 90"/>
            <p:cNvSpPr txBox="1">
              <a:spLocks noChangeArrowheads="1"/>
            </p:cNvSpPr>
            <p:nvPr/>
          </p:nvSpPr>
          <p:spPr bwMode="auto">
            <a:xfrm>
              <a:off x="5654676" y="3424238"/>
              <a:ext cx="3189288" cy="1016000"/>
            </a:xfrm>
            <a:prstGeom prst="rect">
              <a:avLst/>
            </a:prstGeom>
            <a:noFill/>
            <a:ln w="9525">
              <a:noFill/>
              <a:miter lim="800000"/>
              <a:headEnd/>
              <a:tailEnd/>
            </a:ln>
            <a:effectLst/>
          </p:spPr>
          <p:txBody>
            <a:bodyPr wrap="none">
              <a:spAutoFit/>
            </a:bodyPr>
            <a:lstStyle/>
            <a:p>
              <a:pPr algn="l"/>
              <a:r>
                <a:rPr lang="en-US" sz="1200" b="1" dirty="0">
                  <a:latin typeface="Arial Narrow" panose="020B0606020202030204" pitchFamily="34" charset="0"/>
                </a:rPr>
                <a:t>Ka-Band Science Link ( Selectable 7, 14, 28</a:t>
              </a:r>
              <a:r>
                <a:rPr lang="en-US" sz="1200" b="1" dirty="0">
                  <a:solidFill>
                    <a:srgbClr val="0000FF"/>
                  </a:solidFill>
                  <a:latin typeface="Arial Narrow" panose="020B0606020202030204" pitchFamily="34" charset="0"/>
                </a:rPr>
                <a:t> </a:t>
              </a:r>
              <a:r>
                <a:rPr lang="en-US" sz="1200" b="1" dirty="0">
                  <a:latin typeface="Arial Narrow" panose="020B0606020202030204" pitchFamily="34" charset="0"/>
                </a:rPr>
                <a:t>Mbps)</a:t>
              </a:r>
            </a:p>
            <a:p>
              <a:pPr algn="l"/>
              <a:r>
                <a:rPr lang="en-US" sz="1200" b="1" dirty="0">
                  <a:latin typeface="Arial Narrow" panose="020B0606020202030204" pitchFamily="34" charset="0"/>
                </a:rPr>
                <a:t>S-Band </a:t>
              </a:r>
              <a:r>
                <a:rPr lang="en-US" sz="1200" b="1" dirty="0" err="1">
                  <a:latin typeface="Arial Narrow" panose="020B0606020202030204" pitchFamily="34" charset="0"/>
                </a:rPr>
                <a:t>Tlm</a:t>
              </a:r>
              <a:r>
                <a:rPr lang="en-US" sz="1200" b="1" dirty="0">
                  <a:latin typeface="Arial Narrow" panose="020B0606020202030204" pitchFamily="34" charset="0"/>
                </a:rPr>
                <a:t> Link  (Selectable 0.2 - 40 Kbps)</a:t>
              </a:r>
            </a:p>
            <a:p>
              <a:pPr algn="l"/>
              <a:r>
                <a:rPr lang="en-US" sz="1200" b="1" dirty="0">
                  <a:latin typeface="Arial Narrow" panose="020B0606020202030204" pitchFamily="34" charset="0"/>
                </a:rPr>
                <a:t>S-Band </a:t>
              </a:r>
              <a:r>
                <a:rPr lang="en-US" sz="1200" b="1" dirty="0" err="1">
                  <a:latin typeface="Arial Narrow" panose="020B0606020202030204" pitchFamily="34" charset="0"/>
                </a:rPr>
                <a:t>Cmd</a:t>
              </a:r>
              <a:r>
                <a:rPr lang="en-US" sz="1200" b="1" dirty="0">
                  <a:latin typeface="Arial Narrow" panose="020B0606020202030204" pitchFamily="34" charset="0"/>
                </a:rPr>
                <a:t> (Selectable 2  and 16 Kbps)</a:t>
              </a:r>
            </a:p>
            <a:p>
              <a:pPr algn="l"/>
              <a:r>
                <a:rPr lang="en-US" sz="1200" b="1" dirty="0">
                  <a:latin typeface="Arial Narrow" panose="020B0606020202030204" pitchFamily="34" charset="0"/>
                </a:rPr>
                <a:t>S-Band Ranging</a:t>
              </a:r>
            </a:p>
            <a:p>
              <a:pPr algn="l"/>
              <a:r>
                <a:rPr lang="en-US" sz="1200" b="1" dirty="0">
                  <a:latin typeface="Arial Narrow" panose="020B0606020202030204" pitchFamily="34" charset="0"/>
                </a:rPr>
                <a:t>Nominal 4 Hour Contact Every 12 Hours</a:t>
              </a:r>
            </a:p>
          </p:txBody>
        </p:sp>
        <p:sp>
          <p:nvSpPr>
            <p:cNvPr id="93" name="Freeform 91"/>
            <p:cNvSpPr>
              <a:spLocks/>
            </p:cNvSpPr>
            <p:nvPr/>
          </p:nvSpPr>
          <p:spPr bwMode="auto">
            <a:xfrm rot="21298836">
              <a:off x="4878388" y="2357438"/>
              <a:ext cx="1765300" cy="1803400"/>
            </a:xfrm>
            <a:custGeom>
              <a:avLst/>
              <a:gdLst/>
              <a:ahLst/>
              <a:cxnLst>
                <a:cxn ang="0">
                  <a:pos x="1112" y="0"/>
                </a:cxn>
                <a:cxn ang="0">
                  <a:pos x="536" y="680"/>
                </a:cxn>
                <a:cxn ang="0">
                  <a:pos x="632" y="408"/>
                </a:cxn>
                <a:cxn ang="0">
                  <a:pos x="0" y="1136"/>
                </a:cxn>
              </a:cxnLst>
              <a:rect l="0" t="0" r="r" b="b"/>
              <a:pathLst>
                <a:path w="1112" h="1136">
                  <a:moveTo>
                    <a:pt x="1112" y="0"/>
                  </a:moveTo>
                  <a:lnTo>
                    <a:pt x="536" y="680"/>
                  </a:lnTo>
                  <a:lnTo>
                    <a:pt x="632" y="408"/>
                  </a:lnTo>
                  <a:lnTo>
                    <a:pt x="0" y="1136"/>
                  </a:lnTo>
                </a:path>
              </a:pathLst>
            </a:custGeom>
            <a:noFill/>
            <a:ln w="9525">
              <a:solidFill>
                <a:schemeClr val="tx1"/>
              </a:solidFill>
              <a:round/>
              <a:headEnd type="triangle" w="med" len="med"/>
              <a:tailEnd type="triangle" w="med" len="med"/>
            </a:ln>
            <a:effectLst/>
          </p:spPr>
          <p:txBody>
            <a:bodyPr/>
            <a:lstStyle/>
            <a:p>
              <a:endParaRPr lang="en-US" sz="1200">
                <a:latin typeface="Arial Narrow" panose="020B0606020202030204" pitchFamily="34" charset="0"/>
              </a:endParaRPr>
            </a:p>
          </p:txBody>
        </p:sp>
        <p:sp>
          <p:nvSpPr>
            <p:cNvPr id="94" name="Text Box 31"/>
            <p:cNvSpPr txBox="1">
              <a:spLocks noChangeArrowheads="1"/>
            </p:cNvSpPr>
            <p:nvPr/>
          </p:nvSpPr>
          <p:spPr bwMode="auto">
            <a:xfrm>
              <a:off x="7178548" y="838885"/>
              <a:ext cx="1746504" cy="646331"/>
            </a:xfrm>
            <a:prstGeom prst="rect">
              <a:avLst/>
            </a:prstGeom>
            <a:solidFill>
              <a:schemeClr val="bg1"/>
            </a:solidFill>
            <a:ln w="9525">
              <a:noFill/>
              <a:miter lim="800000"/>
              <a:headEnd/>
              <a:tailEnd/>
            </a:ln>
            <a:effectLst/>
          </p:spPr>
          <p:txBody>
            <a:bodyPr wrap="none">
              <a:spAutoFit/>
            </a:bodyPr>
            <a:lstStyle/>
            <a:p>
              <a:pPr algn="l"/>
              <a:r>
                <a:rPr lang="en-US" sz="1200" b="1" dirty="0">
                  <a:latin typeface="Arial Narrow" panose="020B0606020202030204" pitchFamily="34" charset="0"/>
                </a:rPr>
                <a:t>5 Year Science Mission </a:t>
              </a:r>
            </a:p>
            <a:p>
              <a:pPr algn="l"/>
              <a:r>
                <a:rPr lang="en-US" sz="1200" b="1" dirty="0">
                  <a:latin typeface="Arial Narrow" panose="020B0606020202030204" pitchFamily="34" charset="0"/>
                </a:rPr>
                <a:t>-Consumable for 10 years</a:t>
              </a:r>
            </a:p>
            <a:p>
              <a:pPr algn="l"/>
              <a:r>
                <a:rPr lang="en-US" sz="1200" b="1" dirty="0">
                  <a:latin typeface="Arial Narrow" panose="020B0606020202030204" pitchFamily="34" charset="0"/>
                </a:rPr>
                <a:t>-180 day orbit around L2</a:t>
              </a:r>
            </a:p>
          </p:txBody>
        </p:sp>
      </p:grpSp>
    </p:spTree>
    <p:extLst>
      <p:ext uri="{BB962C8B-B14F-4D97-AF65-F5344CB8AC3E}">
        <p14:creationId xmlns:p14="http://schemas.microsoft.com/office/powerpoint/2010/main" val="948066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2DE85-F8B7-465A-B0B5-53355CA5A260}"/>
              </a:ext>
            </a:extLst>
          </p:cNvPr>
          <p:cNvSpPr>
            <a:spLocks noGrp="1"/>
          </p:cNvSpPr>
          <p:nvPr>
            <p:ph type="title"/>
          </p:nvPr>
        </p:nvSpPr>
        <p:spPr>
          <a:xfrm>
            <a:off x="914400" y="152400"/>
            <a:ext cx="7147112" cy="406400"/>
          </a:xfrm>
        </p:spPr>
        <p:txBody>
          <a:bodyPr/>
          <a:lstStyle/>
          <a:p>
            <a:r>
              <a:rPr lang="en-US" sz="2000" dirty="0"/>
              <a:t>Observatory Design, Capabilities and Susceptibilities</a:t>
            </a:r>
          </a:p>
        </p:txBody>
      </p:sp>
      <p:pic>
        <p:nvPicPr>
          <p:cNvPr id="3" name="Picture 2" descr="jwst_front_ortho_0003.png">
            <a:extLst>
              <a:ext uri="{FF2B5EF4-FFF2-40B4-BE49-F238E27FC236}">
                <a16:creationId xmlns:a16="http://schemas.microsoft.com/office/drawing/2014/main" id="{64AA350F-2CEF-45BA-B068-B5DDA3332E4A}"/>
              </a:ext>
            </a:extLst>
          </p:cNvPr>
          <p:cNvPicPr>
            <a:picLocks noChangeAspect="1"/>
          </p:cNvPicPr>
          <p:nvPr/>
        </p:nvPicPr>
        <p:blipFill>
          <a:blip r:embed="rId3" cstate="print"/>
          <a:srcRect l="4651" t="3101" r="4651"/>
          <a:stretch>
            <a:fillRect/>
          </a:stretch>
        </p:blipFill>
        <p:spPr>
          <a:xfrm>
            <a:off x="5381891" y="712080"/>
            <a:ext cx="3138221" cy="2514600"/>
          </a:xfrm>
          <a:prstGeom prst="rect">
            <a:avLst/>
          </a:prstGeom>
        </p:spPr>
      </p:pic>
      <p:sp>
        <p:nvSpPr>
          <p:cNvPr id="4" name="Line 6">
            <a:extLst>
              <a:ext uri="{FF2B5EF4-FFF2-40B4-BE49-F238E27FC236}">
                <a16:creationId xmlns:a16="http://schemas.microsoft.com/office/drawing/2014/main" id="{2E6586DD-61FC-462D-9645-DB22846BECF9}"/>
              </a:ext>
            </a:extLst>
          </p:cNvPr>
          <p:cNvSpPr>
            <a:spLocks noChangeShapeType="1"/>
          </p:cNvSpPr>
          <p:nvPr/>
        </p:nvSpPr>
        <p:spPr bwMode="auto">
          <a:xfrm flipH="1">
            <a:off x="221377" y="2606646"/>
            <a:ext cx="0" cy="692149"/>
          </a:xfrm>
          <a:prstGeom prst="line">
            <a:avLst/>
          </a:prstGeom>
          <a:noFill/>
          <a:ln w="9525">
            <a:solidFill>
              <a:schemeClr val="tx1"/>
            </a:solidFill>
            <a:round/>
            <a:headEnd/>
            <a:tailEnd/>
          </a:ln>
          <a:effectLst/>
        </p:spPr>
        <p:txBody>
          <a:bodyPr/>
          <a:lstStyle/>
          <a:p>
            <a:endParaRPr lang="en-US"/>
          </a:p>
        </p:txBody>
      </p:sp>
      <p:sp>
        <p:nvSpPr>
          <p:cNvPr id="5" name="Line 7">
            <a:extLst>
              <a:ext uri="{FF2B5EF4-FFF2-40B4-BE49-F238E27FC236}">
                <a16:creationId xmlns:a16="http://schemas.microsoft.com/office/drawing/2014/main" id="{A51E4CC2-1521-4CBB-834E-D915D056AE2C}"/>
              </a:ext>
            </a:extLst>
          </p:cNvPr>
          <p:cNvSpPr>
            <a:spLocks noChangeShapeType="1"/>
          </p:cNvSpPr>
          <p:nvPr/>
        </p:nvSpPr>
        <p:spPr bwMode="auto">
          <a:xfrm>
            <a:off x="4485606" y="2898745"/>
            <a:ext cx="0" cy="400050"/>
          </a:xfrm>
          <a:prstGeom prst="line">
            <a:avLst/>
          </a:prstGeom>
          <a:noFill/>
          <a:ln w="9525">
            <a:solidFill>
              <a:schemeClr val="tx1"/>
            </a:solidFill>
            <a:round/>
            <a:headEnd/>
            <a:tailEnd/>
          </a:ln>
          <a:effectLst/>
        </p:spPr>
        <p:txBody>
          <a:bodyPr/>
          <a:lstStyle/>
          <a:p>
            <a:endParaRPr lang="en-US"/>
          </a:p>
        </p:txBody>
      </p:sp>
      <p:sp>
        <p:nvSpPr>
          <p:cNvPr id="6" name="Line 8">
            <a:extLst>
              <a:ext uri="{FF2B5EF4-FFF2-40B4-BE49-F238E27FC236}">
                <a16:creationId xmlns:a16="http://schemas.microsoft.com/office/drawing/2014/main" id="{AEDC01D1-BE5F-4EE5-A4FA-42400CD4E992}"/>
              </a:ext>
            </a:extLst>
          </p:cNvPr>
          <p:cNvSpPr>
            <a:spLocks noChangeShapeType="1"/>
          </p:cNvSpPr>
          <p:nvPr/>
        </p:nvSpPr>
        <p:spPr bwMode="auto">
          <a:xfrm>
            <a:off x="219074" y="3299250"/>
            <a:ext cx="4260181" cy="0"/>
          </a:xfrm>
          <a:prstGeom prst="line">
            <a:avLst/>
          </a:prstGeom>
          <a:noFill/>
          <a:ln w="9525">
            <a:solidFill>
              <a:schemeClr val="tx1"/>
            </a:solidFill>
            <a:round/>
            <a:headEnd type="triangle" w="sm" len="sm"/>
            <a:tailEnd type="triangle" w="sm" len="sm"/>
          </a:ln>
          <a:effectLst/>
        </p:spPr>
        <p:txBody>
          <a:bodyPr/>
          <a:lstStyle/>
          <a:p>
            <a:endParaRPr lang="en-US"/>
          </a:p>
        </p:txBody>
      </p:sp>
      <p:sp>
        <p:nvSpPr>
          <p:cNvPr id="7" name="Text Box 9">
            <a:extLst>
              <a:ext uri="{FF2B5EF4-FFF2-40B4-BE49-F238E27FC236}">
                <a16:creationId xmlns:a16="http://schemas.microsoft.com/office/drawing/2014/main" id="{E3A27868-9066-4413-8C84-7651F52B48F1}"/>
              </a:ext>
            </a:extLst>
          </p:cNvPr>
          <p:cNvSpPr txBox="1">
            <a:spLocks noChangeArrowheads="1"/>
          </p:cNvSpPr>
          <p:nvPr/>
        </p:nvSpPr>
        <p:spPr bwMode="auto">
          <a:xfrm>
            <a:off x="2049463" y="3161138"/>
            <a:ext cx="714375" cy="274637"/>
          </a:xfrm>
          <a:prstGeom prst="rect">
            <a:avLst/>
          </a:prstGeom>
          <a:solidFill>
            <a:schemeClr val="bg1"/>
          </a:solidFill>
          <a:ln w="9525">
            <a:noFill/>
            <a:miter lim="800000"/>
            <a:headEnd/>
            <a:tailEnd/>
          </a:ln>
          <a:effectLst/>
        </p:spPr>
        <p:txBody>
          <a:bodyPr wrap="none">
            <a:spAutoFit/>
          </a:bodyPr>
          <a:lstStyle/>
          <a:p>
            <a:r>
              <a:rPr lang="en-US" sz="1200" b="1">
                <a:latin typeface="Arial Narrow" panose="020B0606020202030204" pitchFamily="34" charset="0"/>
              </a:rPr>
              <a:t>21.197 m</a:t>
            </a:r>
          </a:p>
        </p:txBody>
      </p:sp>
      <p:sp>
        <p:nvSpPr>
          <p:cNvPr id="8" name="Line 10">
            <a:extLst>
              <a:ext uri="{FF2B5EF4-FFF2-40B4-BE49-F238E27FC236}">
                <a16:creationId xmlns:a16="http://schemas.microsoft.com/office/drawing/2014/main" id="{31F04B85-94EA-4CF1-989F-F3EDCA0F4B1C}"/>
              </a:ext>
            </a:extLst>
          </p:cNvPr>
          <p:cNvSpPr>
            <a:spLocks noChangeShapeType="1"/>
          </p:cNvSpPr>
          <p:nvPr/>
        </p:nvSpPr>
        <p:spPr bwMode="auto">
          <a:xfrm flipH="1" flipV="1">
            <a:off x="5867400" y="1088318"/>
            <a:ext cx="991394" cy="6514"/>
          </a:xfrm>
          <a:prstGeom prst="line">
            <a:avLst/>
          </a:prstGeom>
          <a:noFill/>
          <a:ln w="9525">
            <a:solidFill>
              <a:schemeClr val="tx1"/>
            </a:solidFill>
            <a:round/>
            <a:headEnd/>
            <a:tailEnd/>
          </a:ln>
          <a:effectLst/>
        </p:spPr>
        <p:txBody>
          <a:bodyPr/>
          <a:lstStyle/>
          <a:p>
            <a:endParaRPr lang="en-US"/>
          </a:p>
        </p:txBody>
      </p:sp>
      <p:sp>
        <p:nvSpPr>
          <p:cNvPr id="9" name="Line 11">
            <a:extLst>
              <a:ext uri="{FF2B5EF4-FFF2-40B4-BE49-F238E27FC236}">
                <a16:creationId xmlns:a16="http://schemas.microsoft.com/office/drawing/2014/main" id="{849E5DBE-7A6A-49E7-86B4-6C7D78DFF8CD}"/>
              </a:ext>
            </a:extLst>
          </p:cNvPr>
          <p:cNvSpPr>
            <a:spLocks noChangeShapeType="1"/>
          </p:cNvSpPr>
          <p:nvPr/>
        </p:nvSpPr>
        <p:spPr bwMode="auto">
          <a:xfrm flipH="1">
            <a:off x="5872954" y="2427538"/>
            <a:ext cx="941387" cy="0"/>
          </a:xfrm>
          <a:prstGeom prst="line">
            <a:avLst/>
          </a:prstGeom>
          <a:noFill/>
          <a:ln w="9525">
            <a:solidFill>
              <a:schemeClr val="tx1"/>
            </a:solidFill>
            <a:round/>
            <a:headEnd/>
            <a:tailEnd/>
          </a:ln>
          <a:effectLst/>
        </p:spPr>
        <p:txBody>
          <a:bodyPr/>
          <a:lstStyle/>
          <a:p>
            <a:endParaRPr lang="en-US"/>
          </a:p>
        </p:txBody>
      </p:sp>
      <p:sp>
        <p:nvSpPr>
          <p:cNvPr id="10" name="Line 12">
            <a:extLst>
              <a:ext uri="{FF2B5EF4-FFF2-40B4-BE49-F238E27FC236}">
                <a16:creationId xmlns:a16="http://schemas.microsoft.com/office/drawing/2014/main" id="{2B67471B-0E7F-48EF-908E-CFCD543EAB4F}"/>
              </a:ext>
            </a:extLst>
          </p:cNvPr>
          <p:cNvSpPr>
            <a:spLocks noChangeShapeType="1"/>
          </p:cNvSpPr>
          <p:nvPr/>
        </p:nvSpPr>
        <p:spPr bwMode="auto">
          <a:xfrm>
            <a:off x="5470525" y="2860645"/>
            <a:ext cx="0" cy="442235"/>
          </a:xfrm>
          <a:prstGeom prst="line">
            <a:avLst/>
          </a:prstGeom>
          <a:noFill/>
          <a:ln w="9525">
            <a:solidFill>
              <a:schemeClr val="tx1"/>
            </a:solidFill>
            <a:round/>
            <a:headEnd/>
            <a:tailEnd/>
          </a:ln>
          <a:effectLst/>
        </p:spPr>
        <p:txBody>
          <a:bodyPr/>
          <a:lstStyle/>
          <a:p>
            <a:endParaRPr lang="en-US"/>
          </a:p>
        </p:txBody>
      </p:sp>
      <p:sp>
        <p:nvSpPr>
          <p:cNvPr id="11" name="Line 13">
            <a:extLst>
              <a:ext uri="{FF2B5EF4-FFF2-40B4-BE49-F238E27FC236}">
                <a16:creationId xmlns:a16="http://schemas.microsoft.com/office/drawing/2014/main" id="{9EBF3C14-62A5-44F7-9459-2D5081BC134B}"/>
              </a:ext>
            </a:extLst>
          </p:cNvPr>
          <p:cNvSpPr>
            <a:spLocks noChangeShapeType="1"/>
          </p:cNvSpPr>
          <p:nvPr/>
        </p:nvSpPr>
        <p:spPr bwMode="auto">
          <a:xfrm>
            <a:off x="8456612" y="2792383"/>
            <a:ext cx="0" cy="510498"/>
          </a:xfrm>
          <a:prstGeom prst="line">
            <a:avLst/>
          </a:prstGeom>
          <a:noFill/>
          <a:ln w="9525">
            <a:solidFill>
              <a:schemeClr val="tx1"/>
            </a:solidFill>
            <a:round/>
            <a:headEnd/>
            <a:tailEnd/>
          </a:ln>
          <a:effectLst/>
        </p:spPr>
        <p:txBody>
          <a:bodyPr/>
          <a:lstStyle/>
          <a:p>
            <a:endParaRPr lang="en-US"/>
          </a:p>
        </p:txBody>
      </p:sp>
      <p:sp>
        <p:nvSpPr>
          <p:cNvPr id="12" name="Line 14">
            <a:extLst>
              <a:ext uri="{FF2B5EF4-FFF2-40B4-BE49-F238E27FC236}">
                <a16:creationId xmlns:a16="http://schemas.microsoft.com/office/drawing/2014/main" id="{CDADA9D5-C769-4205-AD53-41CDB9355625}"/>
              </a:ext>
            </a:extLst>
          </p:cNvPr>
          <p:cNvSpPr>
            <a:spLocks noChangeShapeType="1"/>
          </p:cNvSpPr>
          <p:nvPr/>
        </p:nvSpPr>
        <p:spPr bwMode="auto">
          <a:xfrm>
            <a:off x="5867403" y="1098521"/>
            <a:ext cx="0" cy="1323975"/>
          </a:xfrm>
          <a:prstGeom prst="line">
            <a:avLst/>
          </a:prstGeom>
          <a:noFill/>
          <a:ln w="9525">
            <a:solidFill>
              <a:schemeClr val="tx1"/>
            </a:solidFill>
            <a:round/>
            <a:headEnd type="triangle" w="med" len="med"/>
            <a:tailEnd type="triangle" w="med" len="med"/>
          </a:ln>
          <a:effectLst/>
        </p:spPr>
        <p:txBody>
          <a:bodyPr/>
          <a:lstStyle/>
          <a:p>
            <a:endParaRPr lang="en-US"/>
          </a:p>
        </p:txBody>
      </p:sp>
      <p:sp>
        <p:nvSpPr>
          <p:cNvPr id="13" name="Line 15">
            <a:extLst>
              <a:ext uri="{FF2B5EF4-FFF2-40B4-BE49-F238E27FC236}">
                <a16:creationId xmlns:a16="http://schemas.microsoft.com/office/drawing/2014/main" id="{F5567E13-6B98-42C2-8648-A68D2449D45E}"/>
              </a:ext>
            </a:extLst>
          </p:cNvPr>
          <p:cNvSpPr>
            <a:spLocks noChangeShapeType="1"/>
          </p:cNvSpPr>
          <p:nvPr/>
        </p:nvSpPr>
        <p:spPr bwMode="auto">
          <a:xfrm>
            <a:off x="5470525" y="3303569"/>
            <a:ext cx="2973387" cy="0"/>
          </a:xfrm>
          <a:prstGeom prst="line">
            <a:avLst/>
          </a:prstGeom>
          <a:noFill/>
          <a:ln w="9525">
            <a:solidFill>
              <a:schemeClr val="tx1"/>
            </a:solidFill>
            <a:round/>
            <a:headEnd type="triangle" w="med" len="med"/>
            <a:tailEnd type="triangle" w="med" len="med"/>
          </a:ln>
          <a:effectLst/>
        </p:spPr>
        <p:txBody>
          <a:bodyPr/>
          <a:lstStyle/>
          <a:p>
            <a:endParaRPr lang="en-US"/>
          </a:p>
        </p:txBody>
      </p:sp>
      <p:sp>
        <p:nvSpPr>
          <p:cNvPr id="17" name="Line 19">
            <a:extLst>
              <a:ext uri="{FF2B5EF4-FFF2-40B4-BE49-F238E27FC236}">
                <a16:creationId xmlns:a16="http://schemas.microsoft.com/office/drawing/2014/main" id="{1AE3081D-3816-400F-BBA5-029B745B8562}"/>
              </a:ext>
            </a:extLst>
          </p:cNvPr>
          <p:cNvSpPr>
            <a:spLocks noChangeShapeType="1"/>
          </p:cNvSpPr>
          <p:nvPr/>
        </p:nvSpPr>
        <p:spPr bwMode="auto">
          <a:xfrm flipV="1">
            <a:off x="6338896" y="940679"/>
            <a:ext cx="0" cy="518192"/>
          </a:xfrm>
          <a:prstGeom prst="line">
            <a:avLst/>
          </a:prstGeom>
          <a:noFill/>
          <a:ln w="9525">
            <a:solidFill>
              <a:schemeClr val="tx1"/>
            </a:solidFill>
            <a:round/>
            <a:headEnd/>
            <a:tailEnd/>
          </a:ln>
          <a:effectLst/>
        </p:spPr>
        <p:txBody>
          <a:bodyPr/>
          <a:lstStyle/>
          <a:p>
            <a:endParaRPr lang="en-US"/>
          </a:p>
        </p:txBody>
      </p:sp>
      <p:sp>
        <p:nvSpPr>
          <p:cNvPr id="18" name="Line 20">
            <a:extLst>
              <a:ext uri="{FF2B5EF4-FFF2-40B4-BE49-F238E27FC236}">
                <a16:creationId xmlns:a16="http://schemas.microsoft.com/office/drawing/2014/main" id="{C0533917-F34A-425A-AF20-24E660A3FB89}"/>
              </a:ext>
            </a:extLst>
          </p:cNvPr>
          <p:cNvSpPr>
            <a:spLocks noChangeShapeType="1"/>
          </p:cNvSpPr>
          <p:nvPr/>
        </p:nvSpPr>
        <p:spPr bwMode="auto">
          <a:xfrm flipV="1">
            <a:off x="7589851" y="940679"/>
            <a:ext cx="0" cy="522161"/>
          </a:xfrm>
          <a:prstGeom prst="line">
            <a:avLst/>
          </a:prstGeom>
          <a:noFill/>
          <a:ln w="9525">
            <a:solidFill>
              <a:schemeClr val="tx1"/>
            </a:solidFill>
            <a:round/>
            <a:headEnd/>
            <a:tailEnd/>
          </a:ln>
          <a:effectLst/>
        </p:spPr>
        <p:txBody>
          <a:bodyPr/>
          <a:lstStyle/>
          <a:p>
            <a:endParaRPr lang="en-US"/>
          </a:p>
        </p:txBody>
      </p:sp>
      <p:sp>
        <p:nvSpPr>
          <p:cNvPr id="19" name="Rectangle 21">
            <a:extLst>
              <a:ext uri="{FF2B5EF4-FFF2-40B4-BE49-F238E27FC236}">
                <a16:creationId xmlns:a16="http://schemas.microsoft.com/office/drawing/2014/main" id="{74B4F0D3-4971-48DA-B97D-933440D48F46}"/>
              </a:ext>
            </a:extLst>
          </p:cNvPr>
          <p:cNvSpPr txBox="1">
            <a:spLocks noChangeArrowheads="1"/>
          </p:cNvSpPr>
          <p:nvPr/>
        </p:nvSpPr>
        <p:spPr>
          <a:xfrm>
            <a:off x="289465" y="3436461"/>
            <a:ext cx="4189790" cy="3320683"/>
          </a:xfrm>
          <a:prstGeom prst="rect">
            <a:avLst/>
          </a:prstGeom>
          <a:noFill/>
          <a:ln>
            <a:solidFill>
              <a:schemeClr val="tx1"/>
            </a:solidFill>
          </a:ln>
        </p:spPr>
        <p:txBody>
          <a:bodyPr/>
          <a:lstStyle/>
          <a:p>
            <a:pPr marR="0" lvl="0" algn="l" defTabSz="914400" rtl="0" eaLnBrk="1" fontAlgn="auto" latinLnBrk="0" hangingPunct="1">
              <a:lnSpc>
                <a:spcPct val="80000"/>
              </a:lnSpc>
              <a:spcBef>
                <a:spcPct val="0"/>
              </a:spcBef>
              <a:spcAft>
                <a:spcPct val="20000"/>
              </a:spcAft>
              <a:buClr>
                <a:schemeClr val="tx1"/>
              </a:buClr>
              <a:buSzPct val="75000"/>
              <a:tabLst/>
              <a:defRPr/>
            </a:pPr>
            <a:r>
              <a:rPr kumimoji="0" lang="en-US" sz="1200" b="1" i="0" u="sng" strike="noStrike" kern="1200" cap="none" spc="0" normalizeH="0" baseline="0" noProof="0" dirty="0">
                <a:ln>
                  <a:noFill/>
                </a:ln>
                <a:solidFill>
                  <a:schemeClr val="tx1"/>
                </a:solidFill>
                <a:effectLst/>
                <a:uLnTx/>
                <a:uFillTx/>
                <a:latin typeface="Arial Narrow" pitchFamily="34" charset="0"/>
                <a:ea typeface="+mn-ea"/>
                <a:cs typeface="Arial" pitchFamily="34" charset="0"/>
              </a:rPr>
              <a:t>Design Parameter</a:t>
            </a:r>
          </a:p>
          <a:p>
            <a:pPr marR="0" lvl="0" algn="l" defTabSz="914400" rtl="0" eaLnBrk="1" fontAlgn="auto" latinLnBrk="0" hangingPunct="1">
              <a:lnSpc>
                <a:spcPct val="80000"/>
              </a:lnSpc>
              <a:spcBef>
                <a:spcPct val="0"/>
              </a:spcBef>
              <a:spcAft>
                <a:spcPct val="20000"/>
              </a:spcAft>
              <a:buClr>
                <a:schemeClr val="tx1"/>
              </a:buClr>
              <a:buSzPct val="75000"/>
              <a:tabLst/>
              <a:defRPr/>
            </a:pPr>
            <a:endParaRPr kumimoji="0" lang="en-US" sz="1200" b="1" i="0" u="sng" strike="noStrike" kern="1200" cap="none" spc="0" normalizeH="0" baseline="0" noProof="0" dirty="0">
              <a:ln>
                <a:noFill/>
              </a:ln>
              <a:solidFill>
                <a:schemeClr val="tx1"/>
              </a:solidFill>
              <a:effectLst/>
              <a:uLnTx/>
              <a:uFillTx/>
              <a:latin typeface="Arial Narrow" pitchFamily="34" charset="0"/>
              <a:ea typeface="+mn-ea"/>
              <a:cs typeface="Arial" pitchFamily="34" charset="0"/>
            </a:endParaRPr>
          </a:p>
          <a:p>
            <a:pPr marL="174625" marR="0" lvl="0" indent="-174625" algn="l" defTabSz="914400" rtl="0" eaLnBrk="1" fontAlgn="auto" latinLnBrk="0" hangingPunct="1">
              <a:lnSpc>
                <a:spcPct val="80000"/>
              </a:lnSpc>
              <a:spcBef>
                <a:spcPct val="0"/>
              </a:spcBef>
              <a:spcAft>
                <a:spcPct val="20000"/>
              </a:spcAft>
              <a:buClr>
                <a:schemeClr val="tx1"/>
              </a:buClr>
              <a:buSzPct val="75000"/>
              <a:buFont typeface="Arial" pitchFamily="34" charset="0"/>
              <a:buChar char="■"/>
              <a:tabLst/>
              <a:defRPr/>
            </a:pPr>
            <a:r>
              <a:rPr kumimoji="0" lang="en-US" b="1" i="0" u="none" strike="noStrike" kern="1200" cap="none" spc="0" normalizeH="0" baseline="0" noProof="0" dirty="0">
                <a:ln>
                  <a:noFill/>
                </a:ln>
                <a:solidFill>
                  <a:schemeClr val="tx1"/>
                </a:solidFill>
                <a:effectLst/>
                <a:uLnTx/>
                <a:uFillTx/>
                <a:latin typeface="Arial Narrow" pitchFamily="34" charset="0"/>
                <a:ea typeface="+mn-ea"/>
                <a:cs typeface="Arial" pitchFamily="34" charset="0"/>
              </a:rPr>
              <a:t>Optical Telescope Element (OTE) diffraction limited at 2 micron wavelength</a:t>
            </a:r>
            <a:r>
              <a:rPr kumimoji="0" lang="en-US" b="0" i="0" u="none" strike="noStrike" kern="1200" cap="none" spc="0" normalizeH="0" baseline="0" noProof="0" dirty="0">
                <a:ln>
                  <a:noFill/>
                </a:ln>
                <a:solidFill>
                  <a:schemeClr val="tx1"/>
                </a:solidFill>
                <a:effectLst/>
                <a:uLnTx/>
                <a:uFillTx/>
                <a:latin typeface="Arial Narrow" pitchFamily="34" charset="0"/>
                <a:ea typeface="+mn-ea"/>
                <a:cs typeface="Arial" pitchFamily="34" charset="0"/>
              </a:rPr>
              <a:t>.</a:t>
            </a:r>
          </a:p>
          <a:p>
            <a:pPr marL="342900" marR="0" lvl="1" indent="-168275" algn="l" defTabSz="914400" rtl="0" eaLnBrk="1" fontAlgn="auto" latinLnBrk="0" hangingPunct="1">
              <a:lnSpc>
                <a:spcPct val="80000"/>
              </a:lnSpc>
              <a:spcBef>
                <a:spcPts val="300"/>
              </a:spcBef>
              <a:spcAft>
                <a:spcPct val="20000"/>
              </a:spcAft>
              <a:buClr>
                <a:schemeClr val="tx1"/>
              </a:buClr>
              <a:buSzPct val="60000"/>
              <a:buFont typeface="Arial" pitchFamily="34" charset="0"/>
              <a:buChar char="–"/>
              <a:tabLst/>
              <a:defRPr/>
            </a:pPr>
            <a:r>
              <a:rPr kumimoji="0" lang="en-US" b="0" i="0" u="none" strike="noStrike" kern="1200" cap="none" spc="0" normalizeH="0" baseline="0" noProof="0" dirty="0">
                <a:ln>
                  <a:noFill/>
                </a:ln>
                <a:solidFill>
                  <a:schemeClr val="tx1"/>
                </a:solidFill>
                <a:effectLst/>
                <a:uLnTx/>
                <a:uFillTx/>
                <a:latin typeface="Arial Narrow" pitchFamily="34" charset="0"/>
                <a:ea typeface="+mn-ea"/>
                <a:cs typeface="Arial" pitchFamily="34" charset="0"/>
              </a:rPr>
              <a:t>25 m</a:t>
            </a:r>
            <a:r>
              <a:rPr kumimoji="0" lang="en-US" b="0" i="0" u="none" strike="noStrike" kern="1200" cap="none" spc="0" normalizeH="0" baseline="30000" noProof="0" dirty="0">
                <a:ln>
                  <a:noFill/>
                </a:ln>
                <a:solidFill>
                  <a:schemeClr val="tx1"/>
                </a:solidFill>
                <a:effectLst/>
                <a:uLnTx/>
                <a:uFillTx/>
                <a:latin typeface="Arial Narrow" pitchFamily="34" charset="0"/>
                <a:ea typeface="+mn-ea"/>
                <a:cs typeface="Arial" pitchFamily="34" charset="0"/>
              </a:rPr>
              <a:t>2</a:t>
            </a:r>
            <a:r>
              <a:rPr kumimoji="0" lang="en-US" b="0" i="0" u="none" strike="noStrike" kern="1200" cap="none" spc="0" normalizeH="0" baseline="0" noProof="0" dirty="0">
                <a:ln>
                  <a:noFill/>
                </a:ln>
                <a:solidFill>
                  <a:schemeClr val="tx1"/>
                </a:solidFill>
                <a:effectLst/>
                <a:uLnTx/>
                <a:uFillTx/>
                <a:latin typeface="Arial Narrow" pitchFamily="34" charset="0"/>
                <a:ea typeface="+mn-ea"/>
                <a:cs typeface="Arial" pitchFamily="34" charset="0"/>
              </a:rPr>
              <a:t> , 6.35 m average diameter aperture. (Actual aperture 25.8 m</a:t>
            </a:r>
            <a:r>
              <a:rPr kumimoji="0" lang="en-US" b="0" i="0" u="none" strike="noStrike" kern="1200" cap="none" spc="0" normalizeH="0" baseline="30000" noProof="0" dirty="0">
                <a:ln>
                  <a:noFill/>
                </a:ln>
                <a:solidFill>
                  <a:schemeClr val="tx1"/>
                </a:solidFill>
                <a:effectLst/>
                <a:uLnTx/>
                <a:uFillTx/>
                <a:latin typeface="Arial Narrow" pitchFamily="34" charset="0"/>
                <a:ea typeface="+mn-ea"/>
                <a:cs typeface="Arial" pitchFamily="34" charset="0"/>
              </a:rPr>
              <a:t>2</a:t>
            </a:r>
            <a:r>
              <a:rPr kumimoji="0" lang="en-US" b="0" i="0" u="none" strike="noStrike" kern="1200" cap="none" spc="0" normalizeH="0" baseline="0" noProof="0" dirty="0">
                <a:ln>
                  <a:noFill/>
                </a:ln>
                <a:solidFill>
                  <a:schemeClr val="tx1"/>
                </a:solidFill>
                <a:effectLst/>
                <a:uLnTx/>
                <a:uFillTx/>
                <a:latin typeface="Arial Narrow" pitchFamily="34" charset="0"/>
                <a:ea typeface="+mn-ea"/>
                <a:cs typeface="Arial" pitchFamily="34" charset="0"/>
              </a:rPr>
              <a:t>)</a:t>
            </a:r>
          </a:p>
          <a:p>
            <a:pPr marL="342900" marR="0" lvl="1" indent="-168275" algn="l" defTabSz="914400" rtl="0" eaLnBrk="1" fontAlgn="auto" latinLnBrk="0" hangingPunct="1">
              <a:lnSpc>
                <a:spcPct val="80000"/>
              </a:lnSpc>
              <a:spcBef>
                <a:spcPts val="300"/>
              </a:spcBef>
              <a:spcAft>
                <a:spcPct val="20000"/>
              </a:spcAft>
              <a:buClr>
                <a:schemeClr val="tx1"/>
              </a:buClr>
              <a:buSzPct val="60000"/>
              <a:buFont typeface="Arial" pitchFamily="34" charset="0"/>
              <a:buChar char="–"/>
              <a:tabLst/>
              <a:defRPr/>
            </a:pPr>
            <a:r>
              <a:rPr kumimoji="0" lang="en-US" b="0" i="0" u="none" strike="noStrike" kern="1200" cap="none" spc="0" normalizeH="0" baseline="0" noProof="0" dirty="0">
                <a:ln>
                  <a:noFill/>
                </a:ln>
                <a:solidFill>
                  <a:schemeClr val="tx1"/>
                </a:solidFill>
                <a:effectLst/>
                <a:uLnTx/>
                <a:uFillTx/>
                <a:latin typeface="Arial Narrow" pitchFamily="34" charset="0"/>
                <a:ea typeface="+mn-ea"/>
                <a:cs typeface="Arial" pitchFamily="34" charset="0"/>
              </a:rPr>
              <a:t>Instantaneous Field of View (FOV) ~ 9’ X 18’.</a:t>
            </a:r>
          </a:p>
          <a:p>
            <a:pPr marL="342900" marR="0" lvl="1" indent="-168275" algn="l" defTabSz="914400" rtl="0" eaLnBrk="1" fontAlgn="auto" latinLnBrk="0" hangingPunct="1">
              <a:lnSpc>
                <a:spcPct val="80000"/>
              </a:lnSpc>
              <a:spcBef>
                <a:spcPts val="300"/>
              </a:spcBef>
              <a:spcAft>
                <a:spcPct val="20000"/>
              </a:spcAft>
              <a:buClr>
                <a:schemeClr val="tx1"/>
              </a:buClr>
              <a:buSzPct val="60000"/>
              <a:buFont typeface="Arial" pitchFamily="34" charset="0"/>
              <a:buChar char="–"/>
              <a:tabLst/>
              <a:defRPr/>
            </a:pPr>
            <a:r>
              <a:rPr kumimoji="0" lang="en-US" b="0" i="0" u="none" strike="noStrike" kern="1200" cap="none" spc="0" normalizeH="0" baseline="0" noProof="0" dirty="0">
                <a:ln>
                  <a:noFill/>
                </a:ln>
                <a:solidFill>
                  <a:schemeClr val="tx1"/>
                </a:solidFill>
                <a:effectLst/>
                <a:uLnTx/>
                <a:uFillTx/>
                <a:latin typeface="Arial Narrow" pitchFamily="34" charset="0"/>
                <a:ea typeface="+mn-ea"/>
                <a:cs typeface="Arial" pitchFamily="34" charset="0"/>
              </a:rPr>
              <a:t>Deployable Primary Mirror (PM) and Secondary Mirror (SM).</a:t>
            </a:r>
          </a:p>
          <a:p>
            <a:pPr marL="342900" marR="0" lvl="1" indent="-168275" algn="l" defTabSz="914400" rtl="0" eaLnBrk="1" fontAlgn="auto" latinLnBrk="0" hangingPunct="1">
              <a:lnSpc>
                <a:spcPct val="80000"/>
              </a:lnSpc>
              <a:spcBef>
                <a:spcPts val="300"/>
              </a:spcBef>
              <a:spcAft>
                <a:spcPct val="20000"/>
              </a:spcAft>
              <a:buClr>
                <a:schemeClr val="tx1"/>
              </a:buClr>
              <a:buSzPct val="60000"/>
              <a:buFont typeface="Arial" pitchFamily="34" charset="0"/>
              <a:buChar char="–"/>
              <a:tabLst/>
              <a:defRPr/>
            </a:pPr>
            <a:r>
              <a:rPr kumimoji="0" lang="en-US" b="0" i="0" u="none" strike="noStrike" kern="1200" cap="none" spc="0" normalizeH="0" baseline="0" noProof="0" dirty="0">
                <a:ln>
                  <a:noFill/>
                </a:ln>
                <a:solidFill>
                  <a:schemeClr val="tx1"/>
                </a:solidFill>
                <a:effectLst/>
                <a:uLnTx/>
                <a:uFillTx/>
                <a:latin typeface="Arial Narrow" pitchFamily="34" charset="0"/>
                <a:ea typeface="+mn-ea"/>
                <a:cs typeface="Arial" pitchFamily="34" charset="0"/>
              </a:rPr>
              <a:t>18 Segment PM with 7 Degree of Freedom (DOF) adjustability on each.</a:t>
            </a:r>
          </a:p>
          <a:p>
            <a:pPr marL="174625" indent="-174625" eaLnBrk="1" fontAlgn="auto" hangingPunct="1">
              <a:lnSpc>
                <a:spcPct val="80000"/>
              </a:lnSpc>
              <a:spcAft>
                <a:spcPct val="20000"/>
              </a:spcAft>
              <a:buClr>
                <a:schemeClr val="tx1"/>
              </a:buClr>
              <a:buSzPct val="75000"/>
              <a:buFont typeface="Arial" pitchFamily="34" charset="0"/>
              <a:buChar char="■"/>
              <a:defRPr/>
            </a:pPr>
            <a:r>
              <a:rPr kumimoji="0" lang="en-US" b="1" i="0" u="none" strike="noStrike" kern="1200" cap="none" spc="0" normalizeH="0" baseline="0" noProof="0" dirty="0">
                <a:ln>
                  <a:noFill/>
                </a:ln>
                <a:solidFill>
                  <a:schemeClr val="tx1"/>
                </a:solidFill>
                <a:effectLst/>
                <a:uLnTx/>
                <a:uFillTx/>
                <a:latin typeface="Arial Narrow" pitchFamily="34" charset="0"/>
                <a:ea typeface="+mn-ea"/>
                <a:cs typeface="Arial" pitchFamily="34" charset="0"/>
              </a:rPr>
              <a:t>Integrated Science Instrument Module (ISIM) containing 4 cryogenic science instruments (</a:t>
            </a:r>
            <a:r>
              <a:rPr lang="en-US" b="1" dirty="0">
                <a:latin typeface="Arial Narrow" pitchFamily="34" charset="0"/>
                <a:ea typeface="+mn-ea"/>
                <a:cs typeface="Arial" pitchFamily="34" charset="0"/>
              </a:rPr>
              <a:t>S</a:t>
            </a:r>
            <a:r>
              <a:rPr kumimoji="0" lang="en-US" b="1" i="0" u="none" strike="noStrike" kern="1200" cap="none" spc="0" normalizeH="0" baseline="0" noProof="0" dirty="0">
                <a:ln>
                  <a:noFill/>
                </a:ln>
                <a:solidFill>
                  <a:schemeClr val="tx1"/>
                </a:solidFill>
                <a:effectLst/>
                <a:uLnTx/>
                <a:uFillTx/>
                <a:latin typeface="Arial Narrow" pitchFamily="34" charset="0"/>
                <a:ea typeface="+mn-ea"/>
                <a:cs typeface="Arial" pitchFamily="34" charset="0"/>
              </a:rPr>
              <a:t>Is) to observe in the near and mid infrared. </a:t>
            </a:r>
          </a:p>
          <a:p>
            <a:pPr marL="342900" marR="0" lvl="1" indent="-168275" algn="l" defTabSz="914400" rtl="0" eaLnBrk="1" fontAlgn="auto" latinLnBrk="0" hangingPunct="1">
              <a:lnSpc>
                <a:spcPct val="80000"/>
              </a:lnSpc>
              <a:spcBef>
                <a:spcPts val="300"/>
              </a:spcBef>
              <a:spcAft>
                <a:spcPct val="20000"/>
              </a:spcAft>
              <a:buClr>
                <a:schemeClr val="tx1"/>
              </a:buClr>
              <a:buSzPct val="60000"/>
              <a:buFont typeface="Arial" pitchFamily="34" charset="0"/>
              <a:buChar char="–"/>
              <a:tabLst/>
              <a:defRPr/>
            </a:pPr>
            <a:r>
              <a:rPr lang="en-US" b="0" dirty="0">
                <a:latin typeface="Arial Narrow" pitchFamily="34" charset="0"/>
                <a:ea typeface="+mn-ea"/>
                <a:cs typeface="Arial" pitchFamily="34" charset="0"/>
              </a:rPr>
              <a:t>The FGS provides fine guidance error signals to maintain pointing</a:t>
            </a:r>
          </a:p>
          <a:p>
            <a:pPr marL="342900" lvl="1" indent="-168275" eaLnBrk="1" fontAlgn="auto" hangingPunct="1">
              <a:lnSpc>
                <a:spcPct val="80000"/>
              </a:lnSpc>
              <a:spcBef>
                <a:spcPts val="300"/>
              </a:spcBef>
              <a:spcAft>
                <a:spcPct val="20000"/>
              </a:spcAft>
              <a:buClr>
                <a:schemeClr val="tx1"/>
              </a:buClr>
              <a:buSzPct val="60000"/>
              <a:buFont typeface="Arial" pitchFamily="34" charset="0"/>
              <a:buChar char="–"/>
              <a:defRPr/>
            </a:pPr>
            <a:r>
              <a:rPr kumimoji="0" lang="en-US" b="0" i="0" u="none" strike="noStrike" kern="1200" cap="none" spc="0" normalizeH="0" baseline="0" noProof="0" dirty="0">
                <a:ln>
                  <a:noFill/>
                </a:ln>
                <a:solidFill>
                  <a:schemeClr val="tx1"/>
                </a:solidFill>
                <a:effectLst/>
                <a:uLnTx/>
                <a:uFillTx/>
                <a:latin typeface="Arial Narrow" pitchFamily="34" charset="0"/>
                <a:ea typeface="+mn-ea"/>
                <a:cs typeface="Arial" pitchFamily="34" charset="0"/>
              </a:rPr>
              <a:t>The </a:t>
            </a:r>
            <a:r>
              <a:rPr kumimoji="0" lang="en-US" b="0" i="0" u="none" strike="noStrike" kern="1200" cap="none" spc="0" normalizeH="0" baseline="0" noProof="0" dirty="0" err="1">
                <a:ln>
                  <a:noFill/>
                </a:ln>
                <a:solidFill>
                  <a:schemeClr val="tx1"/>
                </a:solidFill>
                <a:effectLst/>
                <a:uLnTx/>
                <a:uFillTx/>
                <a:latin typeface="Arial Narrow" pitchFamily="34" charset="0"/>
                <a:ea typeface="+mn-ea"/>
                <a:cs typeface="Arial" pitchFamily="34" charset="0"/>
              </a:rPr>
              <a:t>NIRCam</a:t>
            </a:r>
            <a:r>
              <a:rPr kumimoji="0" lang="en-US" b="0" i="0" u="none" strike="noStrike" kern="1200" cap="none" spc="0" normalizeH="0" baseline="0" noProof="0" dirty="0">
                <a:ln>
                  <a:noFill/>
                </a:ln>
                <a:solidFill>
                  <a:schemeClr val="tx1"/>
                </a:solidFill>
                <a:effectLst/>
                <a:uLnTx/>
                <a:uFillTx/>
                <a:latin typeface="Arial Narrow" pitchFamily="34" charset="0"/>
                <a:ea typeface="+mn-ea"/>
                <a:cs typeface="Arial" pitchFamily="34" charset="0"/>
              </a:rPr>
              <a:t> functions as the on-board wavefront sensor for initial OTE alignment and phasing and periodic maintenance.</a:t>
            </a:r>
          </a:p>
          <a:p>
            <a:pPr marL="174625" marR="0" lvl="0" indent="-174625" algn="l" defTabSz="914400" rtl="0" eaLnBrk="1" fontAlgn="auto" latinLnBrk="0" hangingPunct="1">
              <a:lnSpc>
                <a:spcPct val="80000"/>
              </a:lnSpc>
              <a:spcBef>
                <a:spcPct val="0"/>
              </a:spcBef>
              <a:spcAft>
                <a:spcPct val="20000"/>
              </a:spcAft>
              <a:buClr>
                <a:schemeClr val="tx1"/>
              </a:buClr>
              <a:buSzPct val="75000"/>
              <a:buFont typeface="Arial" pitchFamily="34" charset="0"/>
              <a:buChar char="■"/>
              <a:tabLst/>
              <a:defRPr/>
            </a:pPr>
            <a:r>
              <a:rPr kumimoji="0" lang="en-US" b="1" i="0" u="none" strike="noStrike" kern="1200" cap="none" spc="0" normalizeH="0" baseline="0" noProof="0" dirty="0">
                <a:ln>
                  <a:noFill/>
                </a:ln>
                <a:solidFill>
                  <a:schemeClr val="tx1"/>
                </a:solidFill>
                <a:effectLst/>
                <a:uLnTx/>
                <a:uFillTx/>
                <a:latin typeface="Arial Narrow" pitchFamily="34" charset="0"/>
                <a:ea typeface="+mn-ea"/>
                <a:cs typeface="Arial" pitchFamily="34" charset="0"/>
              </a:rPr>
              <a:t>Deployable sunshield for passive cooling of OTE and ISIM.</a:t>
            </a:r>
          </a:p>
          <a:p>
            <a:pPr marL="174625" marR="0" lvl="0" indent="-174625" algn="l" defTabSz="914400" rtl="0" eaLnBrk="1" fontAlgn="auto" latinLnBrk="0" hangingPunct="1">
              <a:lnSpc>
                <a:spcPct val="80000"/>
              </a:lnSpc>
              <a:spcBef>
                <a:spcPct val="0"/>
              </a:spcBef>
              <a:spcAft>
                <a:spcPct val="20000"/>
              </a:spcAft>
              <a:buClr>
                <a:schemeClr val="tx1"/>
              </a:buClr>
              <a:buSzPct val="75000"/>
              <a:buFont typeface="Arial" pitchFamily="34" charset="0"/>
              <a:buChar char="■"/>
              <a:tabLst/>
              <a:defRPr/>
            </a:pPr>
            <a:r>
              <a:rPr kumimoji="0" lang="en-US" b="1" i="0" u="none" strike="noStrike" kern="1200" cap="none" spc="0" normalizeH="0" baseline="0" noProof="0" dirty="0">
                <a:ln>
                  <a:noFill/>
                </a:ln>
                <a:effectLst/>
                <a:uLnTx/>
                <a:uFillTx/>
                <a:latin typeface="Arial Narrow" pitchFamily="34" charset="0"/>
                <a:ea typeface="+mn-ea"/>
                <a:cs typeface="Arial" pitchFamily="34" charset="0"/>
              </a:rPr>
              <a:t>Mass:  &lt; 6310 kg.  (Actual Mass at launch 6161 kg)</a:t>
            </a:r>
            <a:endParaRPr kumimoji="0" lang="en-US" b="1" i="0" u="none" strike="noStrike" kern="1200" cap="none" spc="0" normalizeH="0" baseline="0" noProof="0" dirty="0">
              <a:ln>
                <a:noFill/>
              </a:ln>
              <a:solidFill>
                <a:schemeClr val="tx1"/>
              </a:solidFill>
              <a:effectLst/>
              <a:uLnTx/>
              <a:uFillTx/>
              <a:latin typeface="Arial Narrow" pitchFamily="34" charset="0"/>
              <a:ea typeface="+mn-ea"/>
              <a:cs typeface="Arial" pitchFamily="34" charset="0"/>
            </a:endParaRPr>
          </a:p>
          <a:p>
            <a:pPr marL="174625" marR="0" lvl="0" indent="-174625" algn="l" defTabSz="914400" rtl="0" eaLnBrk="1" fontAlgn="auto" latinLnBrk="0" hangingPunct="1">
              <a:lnSpc>
                <a:spcPct val="80000"/>
              </a:lnSpc>
              <a:spcBef>
                <a:spcPct val="0"/>
              </a:spcBef>
              <a:spcAft>
                <a:spcPct val="20000"/>
              </a:spcAft>
              <a:buClr>
                <a:schemeClr val="tx1"/>
              </a:buClr>
              <a:buSzPct val="75000"/>
              <a:buFont typeface="Arial" pitchFamily="34" charset="0"/>
              <a:buChar char="■"/>
              <a:tabLst/>
              <a:defRPr/>
            </a:pPr>
            <a:r>
              <a:rPr kumimoji="0" lang="en-US" b="1" i="0" u="none" strike="noStrike" kern="1200" cap="none" spc="0" normalizeH="0" baseline="0" noProof="0" dirty="0">
                <a:ln>
                  <a:noFill/>
                </a:ln>
                <a:solidFill>
                  <a:schemeClr val="tx1"/>
                </a:solidFill>
                <a:effectLst/>
                <a:uLnTx/>
                <a:uFillTx/>
                <a:latin typeface="Arial Narrow" pitchFamily="34" charset="0"/>
                <a:ea typeface="+mn-ea"/>
                <a:cs typeface="Arial" pitchFamily="34" charset="0"/>
              </a:rPr>
              <a:t>Power Generation:  2138 Watts Solar Array, and a 105.6 </a:t>
            </a:r>
            <a:r>
              <a:rPr kumimoji="0" lang="en-US" b="1" i="0" u="none" strike="noStrike" kern="1200" cap="none" spc="0" normalizeH="0" baseline="0" noProof="0" dirty="0" err="1">
                <a:ln>
                  <a:noFill/>
                </a:ln>
                <a:solidFill>
                  <a:schemeClr val="tx1"/>
                </a:solidFill>
                <a:effectLst/>
                <a:uLnTx/>
                <a:uFillTx/>
                <a:latin typeface="Arial Narrow" pitchFamily="34" charset="0"/>
                <a:ea typeface="+mn-ea"/>
                <a:cs typeface="Arial" pitchFamily="34" charset="0"/>
              </a:rPr>
              <a:t>AHr</a:t>
            </a:r>
            <a:r>
              <a:rPr kumimoji="0" lang="en-US" b="1" i="0" u="none" strike="noStrike" kern="1200" cap="none" spc="0" normalizeH="0" baseline="0" noProof="0" dirty="0">
                <a:ln>
                  <a:noFill/>
                </a:ln>
                <a:solidFill>
                  <a:schemeClr val="tx1"/>
                </a:solidFill>
                <a:effectLst/>
                <a:uLnTx/>
                <a:uFillTx/>
                <a:latin typeface="Arial Narrow" pitchFamily="34" charset="0"/>
                <a:ea typeface="+mn-ea"/>
                <a:cs typeface="Arial" pitchFamily="34" charset="0"/>
              </a:rPr>
              <a:t> Lithium Ion battery</a:t>
            </a:r>
          </a:p>
          <a:p>
            <a:pPr marL="174625" marR="0" lvl="0" indent="-174625" algn="l" defTabSz="914400" rtl="0" eaLnBrk="1" fontAlgn="auto" latinLnBrk="0" hangingPunct="1">
              <a:lnSpc>
                <a:spcPct val="80000"/>
              </a:lnSpc>
              <a:spcBef>
                <a:spcPct val="0"/>
              </a:spcBef>
              <a:spcAft>
                <a:spcPct val="20000"/>
              </a:spcAft>
              <a:buClr>
                <a:schemeClr val="tx1"/>
              </a:buClr>
              <a:buSzPct val="75000"/>
              <a:buFont typeface="Arial" pitchFamily="34" charset="0"/>
              <a:buChar char="■"/>
              <a:tabLst/>
              <a:defRPr/>
            </a:pPr>
            <a:r>
              <a:rPr kumimoji="0" lang="en-US" b="1" i="0" u="none" strike="noStrike" kern="1200" cap="none" spc="0" normalizeH="0" baseline="0" noProof="0" dirty="0">
                <a:ln>
                  <a:noFill/>
                </a:ln>
                <a:solidFill>
                  <a:schemeClr val="tx1"/>
                </a:solidFill>
                <a:effectLst/>
                <a:uLnTx/>
                <a:uFillTx/>
                <a:latin typeface="Arial Narrow" pitchFamily="34" charset="0"/>
                <a:ea typeface="+mn-ea"/>
                <a:cs typeface="Arial" pitchFamily="34" charset="0"/>
              </a:rPr>
              <a:t>Data Capabilities:  471 </a:t>
            </a:r>
            <a:r>
              <a:rPr kumimoji="0" lang="en-US" b="1" i="0" u="none" strike="noStrike" kern="1200" cap="none" spc="0" normalizeH="0" baseline="0" noProof="0" dirty="0" err="1">
                <a:ln>
                  <a:noFill/>
                </a:ln>
                <a:solidFill>
                  <a:schemeClr val="tx1"/>
                </a:solidFill>
                <a:effectLst/>
                <a:uLnTx/>
                <a:uFillTx/>
                <a:latin typeface="Arial Narrow" pitchFamily="34" charset="0"/>
                <a:ea typeface="+mn-ea"/>
                <a:cs typeface="Arial" pitchFamily="34" charset="0"/>
              </a:rPr>
              <a:t>Gbits</a:t>
            </a:r>
            <a:r>
              <a:rPr kumimoji="0" lang="en-US" b="1" i="0" u="none" strike="noStrike" kern="1200" cap="none" spc="0" normalizeH="0" baseline="0" noProof="0" dirty="0">
                <a:ln>
                  <a:noFill/>
                </a:ln>
                <a:solidFill>
                  <a:schemeClr val="tx1"/>
                </a:solidFill>
                <a:effectLst/>
                <a:uLnTx/>
                <a:uFillTx/>
                <a:latin typeface="Arial Narrow" pitchFamily="34" charset="0"/>
                <a:ea typeface="+mn-ea"/>
                <a:cs typeface="Arial" pitchFamily="34" charset="0"/>
              </a:rPr>
              <a:t> on-board storage, 229 </a:t>
            </a:r>
            <a:r>
              <a:rPr kumimoji="0" lang="en-US" b="1" i="0" u="none" strike="noStrike" kern="1200" cap="none" spc="0" normalizeH="0" baseline="0" noProof="0" dirty="0" err="1">
                <a:ln>
                  <a:noFill/>
                </a:ln>
                <a:solidFill>
                  <a:schemeClr val="tx1"/>
                </a:solidFill>
                <a:effectLst/>
                <a:uLnTx/>
                <a:uFillTx/>
                <a:latin typeface="Arial Narrow" pitchFamily="34" charset="0"/>
                <a:ea typeface="+mn-ea"/>
                <a:cs typeface="Arial" pitchFamily="34" charset="0"/>
              </a:rPr>
              <a:t>Gbits</a:t>
            </a:r>
            <a:r>
              <a:rPr kumimoji="0" lang="en-US" b="1" i="0" u="none" strike="noStrike" kern="1200" cap="none" spc="0" normalizeH="0" baseline="0" noProof="0" dirty="0">
                <a:ln>
                  <a:noFill/>
                </a:ln>
                <a:solidFill>
                  <a:schemeClr val="tx1"/>
                </a:solidFill>
                <a:effectLst/>
                <a:uLnTx/>
                <a:uFillTx/>
                <a:latin typeface="Arial Narrow" pitchFamily="34" charset="0"/>
                <a:ea typeface="+mn-ea"/>
                <a:cs typeface="Arial" pitchFamily="34" charset="0"/>
              </a:rPr>
              <a:t> / 12 hours science data. </a:t>
            </a:r>
          </a:p>
          <a:p>
            <a:pPr marL="174625" marR="0" lvl="0" indent="-174625" algn="l" defTabSz="914400" rtl="0" eaLnBrk="1" fontAlgn="auto" latinLnBrk="0" hangingPunct="1">
              <a:lnSpc>
                <a:spcPct val="80000"/>
              </a:lnSpc>
              <a:spcBef>
                <a:spcPct val="0"/>
              </a:spcBef>
              <a:spcAft>
                <a:spcPct val="20000"/>
              </a:spcAft>
              <a:buClr>
                <a:schemeClr val="tx1"/>
              </a:buClr>
              <a:buSzPct val="75000"/>
              <a:buFont typeface="Arial" pitchFamily="34" charset="0"/>
              <a:buChar char="■"/>
              <a:tabLst/>
              <a:defRPr/>
            </a:pPr>
            <a:r>
              <a:rPr kumimoji="0" lang="en-US" b="1" i="0" u="none" strike="noStrike" kern="1200" cap="none" spc="0" normalizeH="0" baseline="0" noProof="0" dirty="0">
                <a:ln>
                  <a:noFill/>
                </a:ln>
                <a:solidFill>
                  <a:schemeClr val="tx1"/>
                </a:solidFill>
                <a:effectLst/>
                <a:uLnTx/>
                <a:uFillTx/>
                <a:latin typeface="Arial Narrow" pitchFamily="34" charset="0"/>
                <a:ea typeface="+mn-ea"/>
                <a:cs typeface="Arial" pitchFamily="34" charset="0"/>
              </a:rPr>
              <a:t>Science Data Downlink:  28 Mbps.</a:t>
            </a:r>
          </a:p>
          <a:p>
            <a:pPr marL="174625" marR="0" lvl="0" indent="-174625" algn="l" defTabSz="914400" rtl="0" eaLnBrk="1" fontAlgn="auto" latinLnBrk="0" hangingPunct="1">
              <a:lnSpc>
                <a:spcPct val="80000"/>
              </a:lnSpc>
              <a:spcBef>
                <a:spcPct val="0"/>
              </a:spcBef>
              <a:spcAft>
                <a:spcPct val="20000"/>
              </a:spcAft>
              <a:buClr>
                <a:schemeClr val="tx1"/>
              </a:buClr>
              <a:buSzPct val="75000"/>
              <a:buFont typeface="Arial" pitchFamily="34" charset="0"/>
              <a:buChar char="■"/>
              <a:tabLst/>
              <a:defRPr/>
            </a:pPr>
            <a:r>
              <a:rPr kumimoji="0" lang="en-US" b="1" i="0" u="none" strike="noStrike" kern="1200" cap="none" spc="0" normalizeH="0" baseline="0" noProof="0" dirty="0">
                <a:ln>
                  <a:noFill/>
                </a:ln>
                <a:solidFill>
                  <a:schemeClr val="tx1"/>
                </a:solidFill>
                <a:effectLst/>
                <a:uLnTx/>
                <a:uFillTx/>
                <a:latin typeface="Arial Narrow" pitchFamily="34" charset="0"/>
                <a:ea typeface="+mn-ea"/>
                <a:cs typeface="Arial" pitchFamily="34" charset="0"/>
              </a:rPr>
              <a:t>Life:  Designed for 10.5 years of operation. </a:t>
            </a:r>
          </a:p>
        </p:txBody>
      </p:sp>
      <p:sp>
        <p:nvSpPr>
          <p:cNvPr id="21" name="Text Box 23">
            <a:extLst>
              <a:ext uri="{FF2B5EF4-FFF2-40B4-BE49-F238E27FC236}">
                <a16:creationId xmlns:a16="http://schemas.microsoft.com/office/drawing/2014/main" id="{0CA88659-62ED-4F8F-845C-24E1BB49846F}"/>
              </a:ext>
            </a:extLst>
          </p:cNvPr>
          <p:cNvSpPr txBox="1">
            <a:spLocks noChangeArrowheads="1"/>
          </p:cNvSpPr>
          <p:nvPr/>
        </p:nvSpPr>
        <p:spPr bwMode="auto">
          <a:xfrm>
            <a:off x="5522914" y="1586163"/>
            <a:ext cx="644525" cy="274637"/>
          </a:xfrm>
          <a:prstGeom prst="rect">
            <a:avLst/>
          </a:prstGeom>
          <a:solidFill>
            <a:schemeClr val="bg1"/>
          </a:solidFill>
          <a:ln w="9525">
            <a:noFill/>
            <a:miter lim="800000"/>
            <a:headEnd/>
            <a:tailEnd/>
          </a:ln>
          <a:effectLst/>
        </p:spPr>
        <p:txBody>
          <a:bodyPr wrap="none">
            <a:spAutoFit/>
          </a:bodyPr>
          <a:lstStyle/>
          <a:p>
            <a:r>
              <a:rPr lang="en-US" sz="1200" b="1" dirty="0">
                <a:latin typeface="Arial Narrow" panose="020B0606020202030204" pitchFamily="34" charset="0"/>
              </a:rPr>
              <a:t>6.600 m</a:t>
            </a:r>
          </a:p>
        </p:txBody>
      </p:sp>
      <p:sp>
        <p:nvSpPr>
          <p:cNvPr id="22" name="Text Box 24">
            <a:extLst>
              <a:ext uri="{FF2B5EF4-FFF2-40B4-BE49-F238E27FC236}">
                <a16:creationId xmlns:a16="http://schemas.microsoft.com/office/drawing/2014/main" id="{0910A9E2-7D9C-44AE-A2D0-A3DBE52A29BF}"/>
              </a:ext>
            </a:extLst>
          </p:cNvPr>
          <p:cNvSpPr txBox="1">
            <a:spLocks noChangeArrowheads="1"/>
          </p:cNvSpPr>
          <p:nvPr/>
        </p:nvSpPr>
        <p:spPr bwMode="auto">
          <a:xfrm>
            <a:off x="7972434" y="827174"/>
            <a:ext cx="644525" cy="274638"/>
          </a:xfrm>
          <a:prstGeom prst="rect">
            <a:avLst/>
          </a:prstGeom>
          <a:solidFill>
            <a:schemeClr val="bg1"/>
          </a:solidFill>
          <a:ln w="9525">
            <a:noFill/>
            <a:miter lim="800000"/>
            <a:headEnd/>
            <a:tailEnd/>
          </a:ln>
          <a:effectLst/>
        </p:spPr>
        <p:txBody>
          <a:bodyPr wrap="none">
            <a:spAutoFit/>
          </a:bodyPr>
          <a:lstStyle/>
          <a:p>
            <a:r>
              <a:rPr lang="en-US" sz="1200" b="1" dirty="0">
                <a:latin typeface="Arial Narrow" panose="020B0606020202030204" pitchFamily="34" charset="0"/>
              </a:rPr>
              <a:t>6.100 m</a:t>
            </a:r>
          </a:p>
        </p:txBody>
      </p:sp>
      <p:sp>
        <p:nvSpPr>
          <p:cNvPr id="23" name="Text Box 25">
            <a:extLst>
              <a:ext uri="{FF2B5EF4-FFF2-40B4-BE49-F238E27FC236}">
                <a16:creationId xmlns:a16="http://schemas.microsoft.com/office/drawing/2014/main" id="{B0D04FC9-1157-4B4A-B847-9AE2EB140955}"/>
              </a:ext>
            </a:extLst>
          </p:cNvPr>
          <p:cNvSpPr txBox="1">
            <a:spLocks noChangeArrowheads="1"/>
          </p:cNvSpPr>
          <p:nvPr/>
        </p:nvSpPr>
        <p:spPr bwMode="auto">
          <a:xfrm>
            <a:off x="6627813" y="3165457"/>
            <a:ext cx="714375" cy="274637"/>
          </a:xfrm>
          <a:prstGeom prst="rect">
            <a:avLst/>
          </a:prstGeom>
          <a:solidFill>
            <a:schemeClr val="bg1"/>
          </a:solidFill>
          <a:ln w="9525">
            <a:noFill/>
            <a:miter lim="800000"/>
            <a:headEnd/>
            <a:tailEnd/>
          </a:ln>
          <a:effectLst/>
        </p:spPr>
        <p:txBody>
          <a:bodyPr wrap="none">
            <a:spAutoFit/>
          </a:bodyPr>
          <a:lstStyle/>
          <a:p>
            <a:r>
              <a:rPr lang="en-US" sz="1200" b="1" dirty="0">
                <a:latin typeface="Arial Narrow" panose="020B0606020202030204" pitchFamily="34" charset="0"/>
              </a:rPr>
              <a:t>14.625 m</a:t>
            </a:r>
          </a:p>
        </p:txBody>
      </p:sp>
      <p:sp>
        <p:nvSpPr>
          <p:cNvPr id="31" name="Line 34">
            <a:extLst>
              <a:ext uri="{FF2B5EF4-FFF2-40B4-BE49-F238E27FC236}">
                <a16:creationId xmlns:a16="http://schemas.microsoft.com/office/drawing/2014/main" id="{A454D915-3380-441C-9B61-F16D9A673677}"/>
              </a:ext>
            </a:extLst>
          </p:cNvPr>
          <p:cNvSpPr>
            <a:spLocks noChangeShapeType="1"/>
          </p:cNvSpPr>
          <p:nvPr/>
        </p:nvSpPr>
        <p:spPr bwMode="auto">
          <a:xfrm>
            <a:off x="6332545" y="953379"/>
            <a:ext cx="1254117" cy="11113"/>
          </a:xfrm>
          <a:prstGeom prst="line">
            <a:avLst/>
          </a:prstGeom>
          <a:noFill/>
          <a:ln w="9525">
            <a:solidFill>
              <a:schemeClr val="tx1"/>
            </a:solidFill>
            <a:round/>
            <a:headEnd type="triangle" w="med" len="med"/>
            <a:tailEnd type="triangle" w="med" len="med"/>
          </a:ln>
          <a:effectLst/>
        </p:spPr>
        <p:txBody>
          <a:bodyPr/>
          <a:lstStyle/>
          <a:p>
            <a:endParaRPr lang="en-US"/>
          </a:p>
        </p:txBody>
      </p:sp>
      <p:sp>
        <p:nvSpPr>
          <p:cNvPr id="32" name="Line 35">
            <a:extLst>
              <a:ext uri="{FF2B5EF4-FFF2-40B4-BE49-F238E27FC236}">
                <a16:creationId xmlns:a16="http://schemas.microsoft.com/office/drawing/2014/main" id="{566E677A-C95D-4DD2-BB42-631D136F5867}"/>
              </a:ext>
            </a:extLst>
          </p:cNvPr>
          <p:cNvSpPr>
            <a:spLocks noChangeShapeType="1"/>
          </p:cNvSpPr>
          <p:nvPr/>
        </p:nvSpPr>
        <p:spPr bwMode="auto">
          <a:xfrm>
            <a:off x="7591425" y="964491"/>
            <a:ext cx="404813" cy="1"/>
          </a:xfrm>
          <a:prstGeom prst="line">
            <a:avLst/>
          </a:prstGeom>
          <a:noFill/>
          <a:ln w="9525">
            <a:solidFill>
              <a:schemeClr val="tx1"/>
            </a:solidFill>
            <a:round/>
            <a:headEnd/>
            <a:tailEnd/>
          </a:ln>
          <a:effectLst/>
        </p:spPr>
        <p:txBody>
          <a:bodyPr/>
          <a:lstStyle/>
          <a:p>
            <a:endParaRPr lang="en-US"/>
          </a:p>
        </p:txBody>
      </p:sp>
      <p:pic>
        <p:nvPicPr>
          <p:cNvPr id="34" name="Picture 33" descr="jwst_left_ortho_0001.png">
            <a:extLst>
              <a:ext uri="{FF2B5EF4-FFF2-40B4-BE49-F238E27FC236}">
                <a16:creationId xmlns:a16="http://schemas.microsoft.com/office/drawing/2014/main" id="{C5305BD7-3652-4E9C-A4DC-77580C95B3C0}"/>
              </a:ext>
            </a:extLst>
          </p:cNvPr>
          <p:cNvPicPr>
            <a:picLocks noChangeAspect="1"/>
          </p:cNvPicPr>
          <p:nvPr/>
        </p:nvPicPr>
        <p:blipFill>
          <a:blip r:embed="rId4" cstate="print"/>
          <a:srcRect t="2781" r="2351" b="25325"/>
          <a:stretch>
            <a:fillRect/>
          </a:stretch>
        </p:blipFill>
        <p:spPr>
          <a:xfrm>
            <a:off x="104776" y="750179"/>
            <a:ext cx="4429924" cy="2446146"/>
          </a:xfrm>
          <a:prstGeom prst="rect">
            <a:avLst/>
          </a:prstGeom>
        </p:spPr>
      </p:pic>
      <p:sp>
        <p:nvSpPr>
          <p:cNvPr id="35" name="TextBox 34">
            <a:extLst>
              <a:ext uri="{FF2B5EF4-FFF2-40B4-BE49-F238E27FC236}">
                <a16:creationId xmlns:a16="http://schemas.microsoft.com/office/drawing/2014/main" id="{21DBB0AF-D0F4-46BD-AB2E-B7EAB19CE1EF}"/>
              </a:ext>
            </a:extLst>
          </p:cNvPr>
          <p:cNvSpPr txBox="1"/>
          <p:nvPr/>
        </p:nvSpPr>
        <p:spPr>
          <a:xfrm>
            <a:off x="7702521" y="1458871"/>
            <a:ext cx="1077539" cy="400110"/>
          </a:xfrm>
          <a:prstGeom prst="rect">
            <a:avLst/>
          </a:prstGeom>
          <a:noFill/>
        </p:spPr>
        <p:txBody>
          <a:bodyPr wrap="none" rtlCol="0">
            <a:spAutoFit/>
          </a:bodyPr>
          <a:lstStyle/>
          <a:p>
            <a:r>
              <a:rPr lang="en-US" dirty="0"/>
              <a:t>Optical Telescope</a:t>
            </a:r>
          </a:p>
          <a:p>
            <a:r>
              <a:rPr lang="en-US" dirty="0"/>
              <a:t>Element (OTE)</a:t>
            </a:r>
          </a:p>
        </p:txBody>
      </p:sp>
      <p:sp>
        <p:nvSpPr>
          <p:cNvPr id="36" name="TextBox 35">
            <a:extLst>
              <a:ext uri="{FF2B5EF4-FFF2-40B4-BE49-F238E27FC236}">
                <a16:creationId xmlns:a16="http://schemas.microsoft.com/office/drawing/2014/main" id="{6A5134E7-9C09-467C-8DC1-5CFFF2D13EC6}"/>
              </a:ext>
            </a:extLst>
          </p:cNvPr>
          <p:cNvSpPr txBox="1"/>
          <p:nvPr/>
        </p:nvSpPr>
        <p:spPr>
          <a:xfrm>
            <a:off x="621704" y="872442"/>
            <a:ext cx="1713931" cy="553998"/>
          </a:xfrm>
          <a:prstGeom prst="rect">
            <a:avLst/>
          </a:prstGeom>
          <a:noFill/>
        </p:spPr>
        <p:txBody>
          <a:bodyPr wrap="none" rtlCol="0">
            <a:spAutoFit/>
          </a:bodyPr>
          <a:lstStyle/>
          <a:p>
            <a:r>
              <a:rPr lang="en-US" dirty="0"/>
              <a:t>Integrated Science Instrument </a:t>
            </a:r>
          </a:p>
          <a:p>
            <a:r>
              <a:rPr lang="en-US" dirty="0"/>
              <a:t>Module (ISIM) Inside OTE</a:t>
            </a:r>
          </a:p>
          <a:p>
            <a:r>
              <a:rPr lang="en-US" dirty="0"/>
              <a:t>Thermal Enclosure</a:t>
            </a:r>
          </a:p>
        </p:txBody>
      </p:sp>
      <p:sp>
        <p:nvSpPr>
          <p:cNvPr id="37" name="TextBox 36">
            <a:extLst>
              <a:ext uri="{FF2B5EF4-FFF2-40B4-BE49-F238E27FC236}">
                <a16:creationId xmlns:a16="http://schemas.microsoft.com/office/drawing/2014/main" id="{4A6277D6-3519-4F46-8D0A-881393AA4BAF}"/>
              </a:ext>
            </a:extLst>
          </p:cNvPr>
          <p:cNvSpPr txBox="1"/>
          <p:nvPr/>
        </p:nvSpPr>
        <p:spPr>
          <a:xfrm>
            <a:off x="3852672" y="2176275"/>
            <a:ext cx="684803" cy="246221"/>
          </a:xfrm>
          <a:prstGeom prst="rect">
            <a:avLst/>
          </a:prstGeom>
          <a:noFill/>
        </p:spPr>
        <p:txBody>
          <a:bodyPr wrap="none" rtlCol="0">
            <a:spAutoFit/>
          </a:bodyPr>
          <a:lstStyle/>
          <a:p>
            <a:r>
              <a:rPr lang="en-US" dirty="0"/>
              <a:t>Sunshield</a:t>
            </a:r>
          </a:p>
        </p:txBody>
      </p:sp>
      <p:sp>
        <p:nvSpPr>
          <p:cNvPr id="38" name="TextBox 37">
            <a:extLst>
              <a:ext uri="{FF2B5EF4-FFF2-40B4-BE49-F238E27FC236}">
                <a16:creationId xmlns:a16="http://schemas.microsoft.com/office/drawing/2014/main" id="{D5A0EF42-9EE0-447A-AA05-3C79CE1BB4D5}"/>
              </a:ext>
            </a:extLst>
          </p:cNvPr>
          <p:cNvSpPr txBox="1"/>
          <p:nvPr/>
        </p:nvSpPr>
        <p:spPr>
          <a:xfrm>
            <a:off x="818330" y="2929338"/>
            <a:ext cx="946093" cy="246221"/>
          </a:xfrm>
          <a:prstGeom prst="rect">
            <a:avLst/>
          </a:prstGeom>
          <a:noFill/>
        </p:spPr>
        <p:txBody>
          <a:bodyPr wrap="none" rtlCol="0">
            <a:spAutoFit/>
          </a:bodyPr>
          <a:lstStyle/>
          <a:p>
            <a:r>
              <a:rPr lang="en-US" dirty="0"/>
              <a:t>Spacecraft Bus</a:t>
            </a:r>
          </a:p>
        </p:txBody>
      </p:sp>
      <p:sp>
        <p:nvSpPr>
          <p:cNvPr id="39" name="Freeform: Shape 38">
            <a:extLst>
              <a:ext uri="{FF2B5EF4-FFF2-40B4-BE49-F238E27FC236}">
                <a16:creationId xmlns:a16="http://schemas.microsoft.com/office/drawing/2014/main" id="{706C1272-0FC7-4906-AF6A-69CCDEA4114B}"/>
              </a:ext>
            </a:extLst>
          </p:cNvPr>
          <p:cNvSpPr/>
          <p:nvPr/>
        </p:nvSpPr>
        <p:spPr bwMode="auto">
          <a:xfrm>
            <a:off x="1166648" y="1406284"/>
            <a:ext cx="1185567" cy="479272"/>
          </a:xfrm>
          <a:custGeom>
            <a:avLst/>
            <a:gdLst>
              <a:gd name="connsiteX0" fmla="*/ 0 w 1185567"/>
              <a:gd name="connsiteY0" fmla="*/ 0 h 479272"/>
              <a:gd name="connsiteX1" fmla="*/ 0 w 1185567"/>
              <a:gd name="connsiteY1" fmla="*/ 189186 h 479272"/>
              <a:gd name="connsiteX2" fmla="*/ 1185567 w 1185567"/>
              <a:gd name="connsiteY2" fmla="*/ 479272 h 479272"/>
            </a:gdLst>
            <a:ahLst/>
            <a:cxnLst>
              <a:cxn ang="0">
                <a:pos x="connsiteX0" y="connsiteY0"/>
              </a:cxn>
              <a:cxn ang="0">
                <a:pos x="connsiteX1" y="connsiteY1"/>
              </a:cxn>
              <a:cxn ang="0">
                <a:pos x="connsiteX2" y="connsiteY2"/>
              </a:cxn>
            </a:cxnLst>
            <a:rect l="l" t="t" r="r" b="b"/>
            <a:pathLst>
              <a:path w="1185567" h="479272">
                <a:moveTo>
                  <a:pt x="0" y="0"/>
                </a:moveTo>
                <a:lnTo>
                  <a:pt x="0" y="189186"/>
                </a:lnTo>
                <a:lnTo>
                  <a:pt x="1185567" y="479272"/>
                </a:lnTo>
              </a:path>
            </a:pathLst>
          </a:custGeom>
          <a:noFill/>
          <a:ln w="952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Arial Narrow" pitchFamily="34" charset="0"/>
            </a:endParaRPr>
          </a:p>
        </p:txBody>
      </p:sp>
      <p:sp>
        <p:nvSpPr>
          <p:cNvPr id="40" name="Freeform: Shape 39">
            <a:extLst>
              <a:ext uri="{FF2B5EF4-FFF2-40B4-BE49-F238E27FC236}">
                <a16:creationId xmlns:a16="http://schemas.microsoft.com/office/drawing/2014/main" id="{407B19DA-C624-4F9D-8FC0-4085E0CECCE7}"/>
              </a:ext>
            </a:extLst>
          </p:cNvPr>
          <p:cNvSpPr/>
          <p:nvPr/>
        </p:nvSpPr>
        <p:spPr bwMode="auto">
          <a:xfrm>
            <a:off x="7662041" y="1854025"/>
            <a:ext cx="479272" cy="195492"/>
          </a:xfrm>
          <a:custGeom>
            <a:avLst/>
            <a:gdLst>
              <a:gd name="connsiteX0" fmla="*/ 479272 w 479272"/>
              <a:gd name="connsiteY0" fmla="*/ 0 h 195492"/>
              <a:gd name="connsiteX1" fmla="*/ 479272 w 479272"/>
              <a:gd name="connsiteY1" fmla="*/ 195492 h 195492"/>
              <a:gd name="connsiteX2" fmla="*/ 0 w 479272"/>
              <a:gd name="connsiteY2" fmla="*/ 69368 h 195492"/>
            </a:gdLst>
            <a:ahLst/>
            <a:cxnLst>
              <a:cxn ang="0">
                <a:pos x="connsiteX0" y="connsiteY0"/>
              </a:cxn>
              <a:cxn ang="0">
                <a:pos x="connsiteX1" y="connsiteY1"/>
              </a:cxn>
              <a:cxn ang="0">
                <a:pos x="connsiteX2" y="connsiteY2"/>
              </a:cxn>
            </a:cxnLst>
            <a:rect l="l" t="t" r="r" b="b"/>
            <a:pathLst>
              <a:path w="479272" h="195492">
                <a:moveTo>
                  <a:pt x="479272" y="0"/>
                </a:moveTo>
                <a:lnTo>
                  <a:pt x="479272" y="195492"/>
                </a:lnTo>
                <a:lnTo>
                  <a:pt x="0" y="69368"/>
                </a:lnTo>
              </a:path>
            </a:pathLst>
          </a:custGeom>
          <a:noFill/>
          <a:ln w="952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Arial Narrow" pitchFamily="34" charset="0"/>
            </a:endParaRPr>
          </a:p>
        </p:txBody>
      </p:sp>
      <p:sp>
        <p:nvSpPr>
          <p:cNvPr id="41" name="Freeform: Shape 40">
            <a:extLst>
              <a:ext uri="{FF2B5EF4-FFF2-40B4-BE49-F238E27FC236}">
                <a16:creationId xmlns:a16="http://schemas.microsoft.com/office/drawing/2014/main" id="{A566408C-46AB-4942-9CE2-981431C286B4}"/>
              </a:ext>
            </a:extLst>
          </p:cNvPr>
          <p:cNvSpPr/>
          <p:nvPr/>
        </p:nvSpPr>
        <p:spPr bwMode="auto">
          <a:xfrm>
            <a:off x="3632375" y="2301766"/>
            <a:ext cx="189186" cy="195492"/>
          </a:xfrm>
          <a:custGeom>
            <a:avLst/>
            <a:gdLst>
              <a:gd name="connsiteX0" fmla="*/ 189186 w 189186"/>
              <a:gd name="connsiteY0" fmla="*/ 0 h 195492"/>
              <a:gd name="connsiteX1" fmla="*/ 0 w 189186"/>
              <a:gd name="connsiteY1" fmla="*/ 0 h 195492"/>
              <a:gd name="connsiteX2" fmla="*/ 119818 w 189186"/>
              <a:gd name="connsiteY2" fmla="*/ 195492 h 195492"/>
            </a:gdLst>
            <a:ahLst/>
            <a:cxnLst>
              <a:cxn ang="0">
                <a:pos x="connsiteX0" y="connsiteY0"/>
              </a:cxn>
              <a:cxn ang="0">
                <a:pos x="connsiteX1" y="connsiteY1"/>
              </a:cxn>
              <a:cxn ang="0">
                <a:pos x="connsiteX2" y="connsiteY2"/>
              </a:cxn>
            </a:cxnLst>
            <a:rect l="l" t="t" r="r" b="b"/>
            <a:pathLst>
              <a:path w="189186" h="195492">
                <a:moveTo>
                  <a:pt x="189186" y="0"/>
                </a:moveTo>
                <a:lnTo>
                  <a:pt x="0" y="0"/>
                </a:lnTo>
                <a:lnTo>
                  <a:pt x="119818" y="195492"/>
                </a:lnTo>
              </a:path>
            </a:pathLst>
          </a:custGeom>
          <a:noFill/>
          <a:ln w="952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Arial Narrow" pitchFamily="34" charset="0"/>
            </a:endParaRPr>
          </a:p>
        </p:txBody>
      </p:sp>
      <p:sp>
        <p:nvSpPr>
          <p:cNvPr id="42" name="Freeform: Shape 41">
            <a:extLst>
              <a:ext uri="{FF2B5EF4-FFF2-40B4-BE49-F238E27FC236}">
                <a16:creationId xmlns:a16="http://schemas.microsoft.com/office/drawing/2014/main" id="{63375EDD-DB4E-4824-AB2F-0498FEF9B583}"/>
              </a:ext>
            </a:extLst>
          </p:cNvPr>
          <p:cNvSpPr/>
          <p:nvPr/>
        </p:nvSpPr>
        <p:spPr bwMode="auto">
          <a:xfrm>
            <a:off x="1734207" y="2982836"/>
            <a:ext cx="384679" cy="94593"/>
          </a:xfrm>
          <a:custGeom>
            <a:avLst/>
            <a:gdLst>
              <a:gd name="connsiteX0" fmla="*/ 0 w 384679"/>
              <a:gd name="connsiteY0" fmla="*/ 88287 h 94593"/>
              <a:gd name="connsiteX1" fmla="*/ 239636 w 384679"/>
              <a:gd name="connsiteY1" fmla="*/ 94593 h 94593"/>
              <a:gd name="connsiteX2" fmla="*/ 384679 w 384679"/>
              <a:gd name="connsiteY2" fmla="*/ 0 h 94593"/>
            </a:gdLst>
            <a:ahLst/>
            <a:cxnLst>
              <a:cxn ang="0">
                <a:pos x="connsiteX0" y="connsiteY0"/>
              </a:cxn>
              <a:cxn ang="0">
                <a:pos x="connsiteX1" y="connsiteY1"/>
              </a:cxn>
              <a:cxn ang="0">
                <a:pos x="connsiteX2" y="connsiteY2"/>
              </a:cxn>
            </a:cxnLst>
            <a:rect l="l" t="t" r="r" b="b"/>
            <a:pathLst>
              <a:path w="384679" h="94593">
                <a:moveTo>
                  <a:pt x="0" y="88287"/>
                </a:moveTo>
                <a:lnTo>
                  <a:pt x="239636" y="94593"/>
                </a:lnTo>
                <a:lnTo>
                  <a:pt x="384679" y="0"/>
                </a:lnTo>
              </a:path>
            </a:pathLst>
          </a:custGeom>
          <a:noFill/>
          <a:ln w="952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Arial Narrow" pitchFamily="34" charset="0"/>
            </a:endParaRPr>
          </a:p>
        </p:txBody>
      </p:sp>
      <p:sp>
        <p:nvSpPr>
          <p:cNvPr id="43" name="Rectangle 21">
            <a:extLst>
              <a:ext uri="{FF2B5EF4-FFF2-40B4-BE49-F238E27FC236}">
                <a16:creationId xmlns:a16="http://schemas.microsoft.com/office/drawing/2014/main" id="{2728739C-3736-E6F6-02AF-2929BBB678D3}"/>
              </a:ext>
            </a:extLst>
          </p:cNvPr>
          <p:cNvSpPr txBox="1">
            <a:spLocks noChangeArrowheads="1"/>
          </p:cNvSpPr>
          <p:nvPr/>
        </p:nvSpPr>
        <p:spPr>
          <a:xfrm>
            <a:off x="4664747" y="3455279"/>
            <a:ext cx="4250651" cy="3154839"/>
          </a:xfrm>
          <a:prstGeom prst="rect">
            <a:avLst/>
          </a:prstGeom>
          <a:noFill/>
          <a:ln>
            <a:solidFill>
              <a:schemeClr val="tx1"/>
            </a:solidFill>
          </a:ln>
        </p:spPr>
        <p:txBody>
          <a:bodyPr/>
          <a:lstStyle/>
          <a:p>
            <a:pPr marL="174625" marR="0" lvl="0" indent="-174625" algn="l" defTabSz="914400" rtl="0" eaLnBrk="1" fontAlgn="auto" latinLnBrk="0" hangingPunct="1">
              <a:lnSpc>
                <a:spcPct val="80000"/>
              </a:lnSpc>
              <a:spcBef>
                <a:spcPct val="0"/>
              </a:spcBef>
              <a:spcAft>
                <a:spcPct val="20000"/>
              </a:spcAft>
              <a:buClr>
                <a:schemeClr val="tx1"/>
              </a:buClr>
              <a:buSzPct val="75000"/>
              <a:buFont typeface="Arial" pitchFamily="34" charset="0"/>
              <a:buChar char="■"/>
              <a:tabLst/>
              <a:defRPr/>
            </a:pPr>
            <a:r>
              <a:rPr kumimoji="0" lang="en-US" sz="1200" i="0" u="sng" strike="noStrike" kern="1200" cap="none" spc="0" normalizeH="0" baseline="0" noProof="0" dirty="0">
                <a:ln>
                  <a:noFill/>
                </a:ln>
                <a:solidFill>
                  <a:schemeClr val="tx1"/>
                </a:solidFill>
                <a:effectLst/>
                <a:uLnTx/>
                <a:uFillTx/>
                <a:latin typeface="Arial Narrow" pitchFamily="34" charset="0"/>
                <a:ea typeface="+mn-ea"/>
                <a:cs typeface="Arial" pitchFamily="34" charset="0"/>
              </a:rPr>
              <a:t>Micro-Meteoroid Features</a:t>
            </a:r>
          </a:p>
          <a:p>
            <a:pPr marR="0" lvl="0" algn="l" defTabSz="914400" rtl="0" eaLnBrk="1" fontAlgn="auto" latinLnBrk="0" hangingPunct="1">
              <a:lnSpc>
                <a:spcPct val="80000"/>
              </a:lnSpc>
              <a:spcBef>
                <a:spcPct val="0"/>
              </a:spcBef>
              <a:spcAft>
                <a:spcPct val="20000"/>
              </a:spcAft>
              <a:buClr>
                <a:schemeClr val="tx1"/>
              </a:buClr>
              <a:buSzPct val="75000"/>
              <a:tabLst/>
              <a:defRPr/>
            </a:pPr>
            <a:endParaRPr kumimoji="0" lang="en-US" sz="1200" i="0" u="sng" strike="noStrike" kern="1200" cap="none" spc="0" normalizeH="0" baseline="0" noProof="0" dirty="0">
              <a:ln>
                <a:noFill/>
              </a:ln>
              <a:solidFill>
                <a:schemeClr val="tx1"/>
              </a:solidFill>
              <a:effectLst/>
              <a:uLnTx/>
              <a:uFillTx/>
              <a:latin typeface="Arial Narrow" pitchFamily="34" charset="0"/>
              <a:ea typeface="+mn-ea"/>
              <a:cs typeface="Arial" pitchFamily="34" charset="0"/>
            </a:endParaRPr>
          </a:p>
          <a:p>
            <a:pPr marL="174625" marR="0" lvl="0" indent="-174625" algn="l" defTabSz="914400" rtl="0" eaLnBrk="1" fontAlgn="auto" latinLnBrk="0" hangingPunct="1">
              <a:lnSpc>
                <a:spcPct val="80000"/>
              </a:lnSpc>
              <a:spcBef>
                <a:spcPct val="0"/>
              </a:spcBef>
              <a:spcAft>
                <a:spcPct val="20000"/>
              </a:spcAft>
              <a:buClr>
                <a:schemeClr val="tx1"/>
              </a:buClr>
              <a:buSzPct val="75000"/>
              <a:buFont typeface="Arial" pitchFamily="34" charset="0"/>
              <a:buChar char="■"/>
              <a:tabLst/>
              <a:defRPr/>
            </a:pPr>
            <a:r>
              <a:rPr kumimoji="0" lang="en-US" b="1" i="0" u="none" strike="noStrike" kern="1200" cap="none" spc="0" normalizeH="0" baseline="0" noProof="0" dirty="0">
                <a:ln>
                  <a:noFill/>
                </a:ln>
                <a:solidFill>
                  <a:schemeClr val="tx1"/>
                </a:solidFill>
                <a:effectLst/>
                <a:uLnTx/>
                <a:uFillTx/>
                <a:latin typeface="Arial Narrow" pitchFamily="34" charset="0"/>
                <a:ea typeface="+mn-ea"/>
                <a:cs typeface="Arial" pitchFamily="34" charset="0"/>
              </a:rPr>
              <a:t>Susceptibilities:</a:t>
            </a:r>
          </a:p>
          <a:p>
            <a:pPr marL="342900" lvl="1" indent="-168275" eaLnBrk="1" fontAlgn="auto" hangingPunct="1">
              <a:lnSpc>
                <a:spcPct val="80000"/>
              </a:lnSpc>
              <a:spcAft>
                <a:spcPct val="20000"/>
              </a:spcAft>
              <a:buClr>
                <a:schemeClr val="tx1"/>
              </a:buClr>
              <a:buSzPct val="75000"/>
              <a:buFont typeface="HGGothicE" panose="020B0909000000000000" pitchFamily="49" charset="-128"/>
              <a:buChar char="­"/>
              <a:defRPr/>
            </a:pPr>
            <a:r>
              <a:rPr lang="en-US" b="0" dirty="0">
                <a:cs typeface="Arial" pitchFamily="34" charset="0"/>
              </a:rPr>
              <a:t>Exposed Primary and Secondary Mirrors, due to lack of protective barrel.  A protective barrel was not possible in order to allow passive cooling of the OTE to cryogenic temperatures.</a:t>
            </a:r>
          </a:p>
          <a:p>
            <a:pPr marL="342900" lvl="1" indent="-168275" eaLnBrk="1" fontAlgn="auto" hangingPunct="1">
              <a:lnSpc>
                <a:spcPct val="80000"/>
              </a:lnSpc>
              <a:spcAft>
                <a:spcPct val="20000"/>
              </a:spcAft>
              <a:buClr>
                <a:schemeClr val="tx1"/>
              </a:buClr>
              <a:buSzPct val="75000"/>
              <a:buFont typeface="HGGothicE" panose="020B0909000000000000" pitchFamily="49" charset="-128"/>
              <a:buChar char="­"/>
              <a:defRPr/>
            </a:pPr>
            <a:r>
              <a:rPr kumimoji="0" lang="en-US" b="0" i="0" u="none" strike="noStrike" kern="1200" cap="none" spc="0" normalizeH="0" baseline="0" noProof="0" dirty="0">
                <a:ln>
                  <a:noFill/>
                </a:ln>
                <a:solidFill>
                  <a:schemeClr val="tx1"/>
                </a:solidFill>
                <a:effectLst/>
                <a:uLnTx/>
                <a:uFillTx/>
                <a:latin typeface="Arial Narrow" pitchFamily="34" charset="0"/>
                <a:ea typeface="+mn-ea"/>
                <a:cs typeface="Arial" pitchFamily="34" charset="0"/>
              </a:rPr>
              <a:t>Five 2 </a:t>
            </a:r>
            <a:r>
              <a:rPr lang="en-US" b="0" dirty="0">
                <a:cs typeface="Arial" pitchFamily="34" charset="0"/>
              </a:rPr>
              <a:t>or 1 mil thick coated Kapton </a:t>
            </a:r>
            <a:r>
              <a:rPr kumimoji="0" lang="en-US" b="0" i="0" u="none" strike="noStrike" kern="1200" cap="none" spc="0" normalizeH="0" baseline="0" noProof="0" dirty="0">
                <a:ln>
                  <a:noFill/>
                </a:ln>
                <a:solidFill>
                  <a:schemeClr val="tx1"/>
                </a:solidFill>
                <a:effectLst/>
                <a:uLnTx/>
                <a:uFillTx/>
                <a:latin typeface="Arial Narrow" pitchFamily="34" charset="0"/>
                <a:ea typeface="+mn-ea"/>
                <a:cs typeface="Arial" pitchFamily="34" charset="0"/>
              </a:rPr>
              <a:t>sunshield layers to provide insulation from solar </a:t>
            </a:r>
            <a:r>
              <a:rPr lang="en-US" b="0" dirty="0">
                <a:cs typeface="Arial" pitchFamily="34" charset="0"/>
              </a:rPr>
              <a:t>r</a:t>
            </a:r>
            <a:r>
              <a:rPr kumimoji="0" lang="en-US" b="0" i="0" u="none" strike="noStrike" kern="1200" cap="none" spc="0" normalizeH="0" baseline="0" noProof="0" dirty="0">
                <a:ln>
                  <a:noFill/>
                </a:ln>
                <a:solidFill>
                  <a:schemeClr val="tx1"/>
                </a:solidFill>
                <a:effectLst/>
                <a:uLnTx/>
                <a:uFillTx/>
                <a:latin typeface="Arial Narrow" pitchFamily="34" charset="0"/>
                <a:ea typeface="+mn-ea"/>
                <a:cs typeface="Arial" pitchFamily="34" charset="0"/>
              </a:rPr>
              <a:t>adiation</a:t>
            </a:r>
            <a:r>
              <a:rPr kumimoji="0" lang="en-US" b="0" i="0" u="none" strike="noStrike" kern="1200" cap="none" spc="0" normalizeH="0" noProof="0" dirty="0">
                <a:ln>
                  <a:noFill/>
                </a:ln>
                <a:solidFill>
                  <a:schemeClr val="tx1"/>
                </a:solidFill>
                <a:effectLst/>
                <a:uLnTx/>
                <a:uFillTx/>
                <a:latin typeface="Arial Narrow" pitchFamily="34" charset="0"/>
                <a:ea typeface="+mn-ea"/>
                <a:cs typeface="Arial" pitchFamily="34" charset="0"/>
              </a:rPr>
              <a:t> to passively cool OTE and ISIM.</a:t>
            </a:r>
            <a:endParaRPr kumimoji="0" lang="en-US" b="0" i="0" u="none" strike="noStrike" kern="1200" cap="none" spc="0" normalizeH="0" baseline="0" noProof="0" dirty="0">
              <a:ln>
                <a:noFill/>
              </a:ln>
              <a:solidFill>
                <a:schemeClr val="tx1"/>
              </a:solidFill>
              <a:effectLst/>
              <a:uLnTx/>
              <a:uFillTx/>
              <a:latin typeface="Arial Narrow" pitchFamily="34" charset="0"/>
              <a:ea typeface="+mn-ea"/>
              <a:cs typeface="Arial" pitchFamily="34" charset="0"/>
            </a:endParaRPr>
          </a:p>
          <a:p>
            <a:pPr marL="342900" lvl="1" indent="-168275" eaLnBrk="1" fontAlgn="auto" hangingPunct="1">
              <a:lnSpc>
                <a:spcPct val="80000"/>
              </a:lnSpc>
              <a:spcAft>
                <a:spcPct val="20000"/>
              </a:spcAft>
              <a:buClr>
                <a:schemeClr val="tx1"/>
              </a:buClr>
              <a:buSzPct val="75000"/>
              <a:buFont typeface="HGGothicE" panose="020B0909000000000000" pitchFamily="49" charset="-128"/>
              <a:buChar char="­"/>
              <a:defRPr/>
            </a:pPr>
            <a:r>
              <a:rPr lang="en-US" b="0" dirty="0">
                <a:cs typeface="Arial" pitchFamily="34" charset="0"/>
              </a:rPr>
              <a:t>External electrical cables between the Science Instruments and their Focal Plane Electronics (FPE) </a:t>
            </a:r>
          </a:p>
          <a:p>
            <a:pPr marL="174625" lvl="1" eaLnBrk="1" fontAlgn="auto" hangingPunct="1">
              <a:lnSpc>
                <a:spcPct val="80000"/>
              </a:lnSpc>
              <a:spcAft>
                <a:spcPct val="20000"/>
              </a:spcAft>
              <a:buClr>
                <a:schemeClr val="tx1"/>
              </a:buClr>
              <a:buSzPct val="75000"/>
              <a:defRPr/>
            </a:pPr>
            <a:endParaRPr lang="en-US" b="0" dirty="0">
              <a:cs typeface="Arial" pitchFamily="34" charset="0"/>
            </a:endParaRPr>
          </a:p>
          <a:p>
            <a:pPr marL="174625" marR="0" lvl="0" indent="-174625" algn="l" defTabSz="914400" rtl="0" eaLnBrk="1" fontAlgn="auto" latinLnBrk="0" hangingPunct="1">
              <a:lnSpc>
                <a:spcPct val="80000"/>
              </a:lnSpc>
              <a:spcBef>
                <a:spcPct val="0"/>
              </a:spcBef>
              <a:spcAft>
                <a:spcPct val="20000"/>
              </a:spcAft>
              <a:buClr>
                <a:schemeClr val="tx1"/>
              </a:buClr>
              <a:buSzPct val="75000"/>
              <a:buFont typeface="Arial" pitchFamily="34" charset="0"/>
              <a:buChar char="■"/>
              <a:tabLst/>
              <a:defRPr/>
            </a:pPr>
            <a:r>
              <a:rPr kumimoji="0" lang="en-US" b="1" i="0" u="none" strike="noStrike" kern="1200" cap="none" spc="0" normalizeH="0" baseline="0" noProof="0" dirty="0">
                <a:ln>
                  <a:noFill/>
                </a:ln>
                <a:solidFill>
                  <a:schemeClr val="tx1"/>
                </a:solidFill>
                <a:effectLst/>
                <a:uLnTx/>
                <a:uFillTx/>
                <a:latin typeface="Arial Narrow" pitchFamily="34" charset="0"/>
                <a:ea typeface="+mn-ea"/>
                <a:cs typeface="Arial" pitchFamily="34" charset="0"/>
              </a:rPr>
              <a:t>Capabilities</a:t>
            </a:r>
            <a:r>
              <a:rPr lang="en-US" dirty="0">
                <a:cs typeface="Arial" pitchFamily="34" charset="0"/>
              </a:rPr>
              <a:t> / Design Mitigations;</a:t>
            </a:r>
            <a:endParaRPr kumimoji="0" lang="en-US" b="1" i="0" u="none" strike="noStrike" kern="1200" cap="none" spc="0" normalizeH="0" baseline="0" noProof="0" dirty="0">
              <a:ln>
                <a:noFill/>
              </a:ln>
              <a:solidFill>
                <a:schemeClr val="tx1"/>
              </a:solidFill>
              <a:effectLst/>
              <a:uLnTx/>
              <a:uFillTx/>
              <a:latin typeface="Arial Narrow" pitchFamily="34" charset="0"/>
              <a:ea typeface="+mn-ea"/>
              <a:cs typeface="Arial" pitchFamily="34" charset="0"/>
            </a:endParaRPr>
          </a:p>
          <a:p>
            <a:pPr marL="342900" lvl="1" indent="-168275" eaLnBrk="1" fontAlgn="auto" hangingPunct="1">
              <a:lnSpc>
                <a:spcPct val="80000"/>
              </a:lnSpc>
              <a:spcAft>
                <a:spcPct val="20000"/>
              </a:spcAft>
              <a:buClr>
                <a:schemeClr val="tx1"/>
              </a:buClr>
              <a:buSzPct val="75000"/>
              <a:buFont typeface="HGGothicE" panose="020B0909000000000000" pitchFamily="49" charset="-128"/>
              <a:buChar char="­"/>
              <a:defRPr/>
            </a:pPr>
            <a:r>
              <a:rPr lang="en-US" b="0" dirty="0" err="1">
                <a:cs typeface="Arial" pitchFamily="34" charset="0"/>
              </a:rPr>
              <a:t>NIRCam</a:t>
            </a:r>
            <a:r>
              <a:rPr lang="en-US" b="0" dirty="0">
                <a:cs typeface="Arial" pitchFamily="34" charset="0"/>
              </a:rPr>
              <a:t> provides nm class WFE sensing of the OTE optical train.  Sensing operations are conducted every 2 days.  Sensing data cannot provide direct information on the time or direction of the impact.</a:t>
            </a:r>
          </a:p>
          <a:p>
            <a:pPr marL="342900" lvl="1" indent="-168275" eaLnBrk="1" fontAlgn="auto" hangingPunct="1">
              <a:lnSpc>
                <a:spcPct val="80000"/>
              </a:lnSpc>
              <a:spcAft>
                <a:spcPct val="20000"/>
              </a:spcAft>
              <a:buClr>
                <a:schemeClr val="tx1"/>
              </a:buClr>
              <a:buSzPct val="75000"/>
              <a:buFont typeface="HGGothicE" panose="020B0909000000000000" pitchFamily="49" charset="-128"/>
              <a:buChar char="­"/>
              <a:defRPr/>
            </a:pPr>
            <a:r>
              <a:rPr kumimoji="0" lang="en-US" b="0" i="0" u="none" strike="noStrike" kern="1200" cap="none" spc="0" normalizeH="0" baseline="0" noProof="0" dirty="0">
                <a:ln>
                  <a:noFill/>
                </a:ln>
                <a:solidFill>
                  <a:schemeClr val="tx1"/>
                </a:solidFill>
                <a:effectLst/>
                <a:uLnTx/>
                <a:uFillTx/>
                <a:latin typeface="Arial Narrow" pitchFamily="34" charset="0"/>
                <a:ea typeface="+mn-ea"/>
                <a:cs typeface="Arial" pitchFamily="34" charset="0"/>
              </a:rPr>
              <a:t>PM segments have 7 Degree of Freedom corrections that can be employed to correct certain MM induced WFE’s.</a:t>
            </a:r>
          </a:p>
          <a:p>
            <a:pPr marL="342900" lvl="1" indent="-168275" eaLnBrk="1" fontAlgn="auto" hangingPunct="1">
              <a:lnSpc>
                <a:spcPct val="80000"/>
              </a:lnSpc>
              <a:spcAft>
                <a:spcPct val="20000"/>
              </a:spcAft>
              <a:buClr>
                <a:schemeClr val="tx1"/>
              </a:buClr>
              <a:buSzPct val="75000"/>
              <a:buFont typeface="HGGothicE" panose="020B0909000000000000" pitchFamily="49" charset="-128"/>
              <a:buChar char="­"/>
              <a:defRPr/>
            </a:pPr>
            <a:r>
              <a:rPr lang="en-US" b="0" dirty="0">
                <a:cs typeface="Arial" pitchFamily="34" charset="0"/>
              </a:rPr>
              <a:t>WFE budget allocated 31 nm for MM degradation</a:t>
            </a:r>
            <a:endParaRPr kumimoji="0" lang="en-US" b="0" i="0" u="none" strike="noStrike" kern="1200" cap="none" spc="0" normalizeH="0" baseline="0" noProof="0" dirty="0">
              <a:ln>
                <a:noFill/>
              </a:ln>
              <a:solidFill>
                <a:schemeClr val="tx1"/>
              </a:solidFill>
              <a:effectLst/>
              <a:uLnTx/>
              <a:uFillTx/>
              <a:latin typeface="Arial Narrow" pitchFamily="34" charset="0"/>
              <a:ea typeface="+mn-ea"/>
              <a:cs typeface="Arial" pitchFamily="34" charset="0"/>
            </a:endParaRPr>
          </a:p>
          <a:p>
            <a:pPr marL="342900" lvl="1" indent="-168275" eaLnBrk="1" fontAlgn="auto" hangingPunct="1">
              <a:lnSpc>
                <a:spcPct val="80000"/>
              </a:lnSpc>
              <a:spcAft>
                <a:spcPct val="20000"/>
              </a:spcAft>
              <a:buClr>
                <a:schemeClr val="tx1"/>
              </a:buClr>
              <a:buSzPct val="75000"/>
              <a:buFont typeface="HGGothicE" panose="020B0909000000000000" pitchFamily="49" charset="-128"/>
              <a:buChar char="­"/>
              <a:defRPr/>
            </a:pPr>
            <a:r>
              <a:rPr lang="en-US" b="0" dirty="0">
                <a:cs typeface="Arial" pitchFamily="34" charset="0"/>
              </a:rPr>
              <a:t>The Sunshield thermal design included allocated margin for predicted MM generated heat leaks from impact holes.</a:t>
            </a:r>
          </a:p>
          <a:p>
            <a:pPr marL="342900" lvl="1" indent="-168275" eaLnBrk="1" fontAlgn="auto" hangingPunct="1">
              <a:lnSpc>
                <a:spcPct val="80000"/>
              </a:lnSpc>
              <a:spcAft>
                <a:spcPct val="20000"/>
              </a:spcAft>
              <a:buClr>
                <a:schemeClr val="tx1"/>
              </a:buClr>
              <a:buSzPct val="75000"/>
              <a:buFont typeface="HGGothicE" panose="020B0909000000000000" pitchFamily="49" charset="-128"/>
              <a:buChar char="­"/>
              <a:defRPr/>
            </a:pPr>
            <a:r>
              <a:rPr kumimoji="0" lang="en-US" b="0" i="0" u="none" strike="noStrike" kern="1200" cap="none" spc="0" normalizeH="0" baseline="0" noProof="0" dirty="0">
                <a:ln>
                  <a:noFill/>
                </a:ln>
                <a:solidFill>
                  <a:schemeClr val="tx1"/>
                </a:solidFill>
                <a:effectLst/>
                <a:uLnTx/>
                <a:uFillTx/>
                <a:latin typeface="Arial Narrow" pitchFamily="34" charset="0"/>
                <a:ea typeface="+mn-ea"/>
                <a:cs typeface="Arial" pitchFamily="34" charset="0"/>
              </a:rPr>
              <a:t>External cables wrapped with protective Nextel fabric similar to that used on Space Station.</a:t>
            </a:r>
          </a:p>
          <a:p>
            <a:pPr indent="-282575" eaLnBrk="1" fontAlgn="auto" hangingPunct="1">
              <a:lnSpc>
                <a:spcPct val="80000"/>
              </a:lnSpc>
              <a:spcAft>
                <a:spcPct val="20000"/>
              </a:spcAft>
              <a:buClr>
                <a:schemeClr val="tx1"/>
              </a:buClr>
              <a:buSzPct val="75000"/>
              <a:buFont typeface="HGGothicE" panose="020B0909000000000000" pitchFamily="49" charset="-128"/>
              <a:buChar char="­"/>
              <a:defRPr/>
            </a:pPr>
            <a:endParaRPr lang="en-US" b="0" dirty="0">
              <a:cs typeface="Arial" pitchFamily="34" charset="0"/>
            </a:endParaRPr>
          </a:p>
          <a:p>
            <a:pPr marL="342900" lvl="1" indent="-168275" eaLnBrk="1" fontAlgn="auto" hangingPunct="1">
              <a:lnSpc>
                <a:spcPct val="80000"/>
              </a:lnSpc>
              <a:spcAft>
                <a:spcPct val="20000"/>
              </a:spcAft>
              <a:buClr>
                <a:schemeClr val="tx1"/>
              </a:buClr>
              <a:buSzPct val="75000"/>
              <a:buFont typeface="HGGothicE" panose="020B0909000000000000" pitchFamily="49" charset="-128"/>
              <a:buChar char="­"/>
              <a:defRPr/>
            </a:pPr>
            <a:endParaRPr lang="en-US" b="0" dirty="0">
              <a:cs typeface="Arial" pitchFamily="34" charset="0"/>
            </a:endParaRPr>
          </a:p>
          <a:p>
            <a:pPr marL="171450" indent="-171450" eaLnBrk="1" fontAlgn="auto" hangingPunct="1">
              <a:lnSpc>
                <a:spcPct val="80000"/>
              </a:lnSpc>
              <a:spcAft>
                <a:spcPct val="20000"/>
              </a:spcAft>
              <a:buClr>
                <a:schemeClr val="tx1"/>
              </a:buClr>
              <a:buSzPct val="75000"/>
              <a:buFont typeface="Wingdings" panose="05000000000000000000" pitchFamily="2" charset="2"/>
              <a:buChar char="§"/>
              <a:defRPr/>
            </a:pPr>
            <a:endParaRPr lang="en-US" dirty="0">
              <a:cs typeface="Arial" pitchFamily="34" charset="0"/>
            </a:endParaRPr>
          </a:p>
        </p:txBody>
      </p:sp>
    </p:spTree>
    <p:extLst>
      <p:ext uri="{BB962C8B-B14F-4D97-AF65-F5344CB8AC3E}">
        <p14:creationId xmlns:p14="http://schemas.microsoft.com/office/powerpoint/2010/main" val="3636468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4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4A4DE2A-4DCA-7B6E-B291-77FC59F5BBD2}"/>
              </a:ext>
            </a:extLst>
          </p:cNvPr>
          <p:cNvPicPr>
            <a:picLocks noChangeAspect="1"/>
          </p:cNvPicPr>
          <p:nvPr/>
        </p:nvPicPr>
        <p:blipFill>
          <a:blip r:embed="rId2"/>
          <a:stretch>
            <a:fillRect/>
          </a:stretch>
        </p:blipFill>
        <p:spPr>
          <a:xfrm>
            <a:off x="571500" y="876300"/>
            <a:ext cx="7848600" cy="5696787"/>
          </a:xfrm>
          <a:prstGeom prst="rect">
            <a:avLst/>
          </a:prstGeom>
        </p:spPr>
      </p:pic>
      <p:sp>
        <p:nvSpPr>
          <p:cNvPr id="2" name="Title 1">
            <a:extLst>
              <a:ext uri="{FF2B5EF4-FFF2-40B4-BE49-F238E27FC236}">
                <a16:creationId xmlns:a16="http://schemas.microsoft.com/office/drawing/2014/main" id="{0555D944-35AB-4174-9435-207F3486B988}"/>
              </a:ext>
            </a:extLst>
          </p:cNvPr>
          <p:cNvSpPr>
            <a:spLocks noGrp="1"/>
          </p:cNvSpPr>
          <p:nvPr>
            <p:ph type="title"/>
          </p:nvPr>
        </p:nvSpPr>
        <p:spPr>
          <a:xfrm>
            <a:off x="914399" y="198120"/>
            <a:ext cx="7295029" cy="475010"/>
          </a:xfrm>
        </p:spPr>
        <p:txBody>
          <a:bodyPr/>
          <a:lstStyle/>
          <a:p>
            <a:r>
              <a:rPr lang="en-US" dirty="0"/>
              <a:t> Mission Trajectory (1 of 2)</a:t>
            </a:r>
          </a:p>
        </p:txBody>
      </p:sp>
      <p:sp>
        <p:nvSpPr>
          <p:cNvPr id="10" name="Freeform: Shape 9">
            <a:extLst>
              <a:ext uri="{FF2B5EF4-FFF2-40B4-BE49-F238E27FC236}">
                <a16:creationId xmlns:a16="http://schemas.microsoft.com/office/drawing/2014/main" id="{528A617C-DA80-4B33-9C16-0AC1F4F67CC1}"/>
              </a:ext>
            </a:extLst>
          </p:cNvPr>
          <p:cNvSpPr/>
          <p:nvPr/>
        </p:nvSpPr>
        <p:spPr bwMode="auto">
          <a:xfrm>
            <a:off x="1925770" y="3032093"/>
            <a:ext cx="5826459" cy="1062536"/>
          </a:xfrm>
          <a:custGeom>
            <a:avLst/>
            <a:gdLst>
              <a:gd name="connsiteX0" fmla="*/ 5827902 w 5827902"/>
              <a:gd name="connsiteY0" fmla="*/ 1062536 h 1062536"/>
              <a:gd name="connsiteX1" fmla="*/ 4718520 w 5827902"/>
              <a:gd name="connsiteY1" fmla="*/ 988578 h 1062536"/>
              <a:gd name="connsiteX2" fmla="*/ 3414155 w 5827902"/>
              <a:gd name="connsiteY2" fmla="*/ 907895 h 1062536"/>
              <a:gd name="connsiteX3" fmla="*/ 1921532 w 5827902"/>
              <a:gd name="connsiteY3" fmla="*/ 793595 h 1062536"/>
              <a:gd name="connsiteX4" fmla="*/ 1040749 w 5827902"/>
              <a:gd name="connsiteY4" fmla="*/ 753254 h 1062536"/>
              <a:gd name="connsiteX5" fmla="*/ 509591 w 5827902"/>
              <a:gd name="connsiteY5" fmla="*/ 712913 h 1062536"/>
              <a:gd name="connsiteX6" fmla="*/ 388567 w 5827902"/>
              <a:gd name="connsiteY6" fmla="*/ 699466 h 1062536"/>
              <a:gd name="connsiteX7" fmla="*/ 307885 w 5827902"/>
              <a:gd name="connsiteY7" fmla="*/ 672572 h 1062536"/>
              <a:gd name="connsiteX8" fmla="*/ 233926 w 5827902"/>
              <a:gd name="connsiteY8" fmla="*/ 638954 h 1062536"/>
              <a:gd name="connsiteX9" fmla="*/ 139797 w 5827902"/>
              <a:gd name="connsiteY9" fmla="*/ 578442 h 1062536"/>
              <a:gd name="connsiteX10" fmla="*/ 65838 w 5827902"/>
              <a:gd name="connsiteY10" fmla="*/ 497760 h 1062536"/>
              <a:gd name="connsiteX11" fmla="*/ 5326 w 5827902"/>
              <a:gd name="connsiteY11" fmla="*/ 403631 h 1062536"/>
              <a:gd name="connsiteX12" fmla="*/ 5326 w 5827902"/>
              <a:gd name="connsiteY12" fmla="*/ 316225 h 1062536"/>
              <a:gd name="connsiteX13" fmla="*/ 25497 w 5827902"/>
              <a:gd name="connsiteY13" fmla="*/ 222095 h 1062536"/>
              <a:gd name="connsiteX14" fmla="*/ 133073 w 5827902"/>
              <a:gd name="connsiteY14" fmla="*/ 101072 h 1062536"/>
              <a:gd name="connsiteX15" fmla="*/ 301161 w 5827902"/>
              <a:gd name="connsiteY15" fmla="*/ 27113 h 1062536"/>
              <a:gd name="connsiteX16" fmla="*/ 475973 w 5827902"/>
              <a:gd name="connsiteY16" fmla="*/ 219 h 1062536"/>
              <a:gd name="connsiteX17" fmla="*/ 751638 w 5827902"/>
              <a:gd name="connsiteY17" fmla="*/ 13666 h 1062536"/>
              <a:gd name="connsiteX18" fmla="*/ 1464332 w 5827902"/>
              <a:gd name="connsiteY18" fmla="*/ 54007 h 1062536"/>
              <a:gd name="connsiteX19" fmla="*/ 2136685 w 5827902"/>
              <a:gd name="connsiteY19" fmla="*/ 101072 h 1062536"/>
              <a:gd name="connsiteX20" fmla="*/ 2916614 w 5827902"/>
              <a:gd name="connsiteY20" fmla="*/ 148136 h 1062536"/>
              <a:gd name="connsiteX21" fmla="*/ 3777226 w 5827902"/>
              <a:gd name="connsiteY21" fmla="*/ 208648 h 1062536"/>
              <a:gd name="connsiteX22" fmla="*/ 4765585 w 5827902"/>
              <a:gd name="connsiteY22" fmla="*/ 275883 h 1062536"/>
              <a:gd name="connsiteX23" fmla="*/ 5491726 w 5827902"/>
              <a:gd name="connsiteY23" fmla="*/ 322948 h 1062536"/>
              <a:gd name="connsiteX24" fmla="*/ 5807732 w 5827902"/>
              <a:gd name="connsiteY24" fmla="*/ 349842 h 1062536"/>
              <a:gd name="connsiteX0" fmla="*/ 5826459 w 5826459"/>
              <a:gd name="connsiteY0" fmla="*/ 1062536 h 1062536"/>
              <a:gd name="connsiteX1" fmla="*/ 4717077 w 5826459"/>
              <a:gd name="connsiteY1" fmla="*/ 988578 h 1062536"/>
              <a:gd name="connsiteX2" fmla="*/ 3412712 w 5826459"/>
              <a:gd name="connsiteY2" fmla="*/ 907895 h 1062536"/>
              <a:gd name="connsiteX3" fmla="*/ 1920089 w 5826459"/>
              <a:gd name="connsiteY3" fmla="*/ 793595 h 1062536"/>
              <a:gd name="connsiteX4" fmla="*/ 1039306 w 5826459"/>
              <a:gd name="connsiteY4" fmla="*/ 753254 h 1062536"/>
              <a:gd name="connsiteX5" fmla="*/ 508148 w 5826459"/>
              <a:gd name="connsiteY5" fmla="*/ 712913 h 1062536"/>
              <a:gd name="connsiteX6" fmla="*/ 387124 w 5826459"/>
              <a:gd name="connsiteY6" fmla="*/ 699466 h 1062536"/>
              <a:gd name="connsiteX7" fmla="*/ 306442 w 5826459"/>
              <a:gd name="connsiteY7" fmla="*/ 672572 h 1062536"/>
              <a:gd name="connsiteX8" fmla="*/ 232483 w 5826459"/>
              <a:gd name="connsiteY8" fmla="*/ 638954 h 1062536"/>
              <a:gd name="connsiteX9" fmla="*/ 138354 w 5826459"/>
              <a:gd name="connsiteY9" fmla="*/ 578442 h 1062536"/>
              <a:gd name="connsiteX10" fmla="*/ 44225 w 5826459"/>
              <a:gd name="connsiteY10" fmla="*/ 504484 h 1062536"/>
              <a:gd name="connsiteX11" fmla="*/ 3883 w 5826459"/>
              <a:gd name="connsiteY11" fmla="*/ 403631 h 1062536"/>
              <a:gd name="connsiteX12" fmla="*/ 3883 w 5826459"/>
              <a:gd name="connsiteY12" fmla="*/ 316225 h 1062536"/>
              <a:gd name="connsiteX13" fmla="*/ 24054 w 5826459"/>
              <a:gd name="connsiteY13" fmla="*/ 222095 h 1062536"/>
              <a:gd name="connsiteX14" fmla="*/ 131630 w 5826459"/>
              <a:gd name="connsiteY14" fmla="*/ 101072 h 1062536"/>
              <a:gd name="connsiteX15" fmla="*/ 299718 w 5826459"/>
              <a:gd name="connsiteY15" fmla="*/ 27113 h 1062536"/>
              <a:gd name="connsiteX16" fmla="*/ 474530 w 5826459"/>
              <a:gd name="connsiteY16" fmla="*/ 219 h 1062536"/>
              <a:gd name="connsiteX17" fmla="*/ 750195 w 5826459"/>
              <a:gd name="connsiteY17" fmla="*/ 13666 h 1062536"/>
              <a:gd name="connsiteX18" fmla="*/ 1462889 w 5826459"/>
              <a:gd name="connsiteY18" fmla="*/ 54007 h 1062536"/>
              <a:gd name="connsiteX19" fmla="*/ 2135242 w 5826459"/>
              <a:gd name="connsiteY19" fmla="*/ 101072 h 1062536"/>
              <a:gd name="connsiteX20" fmla="*/ 2915171 w 5826459"/>
              <a:gd name="connsiteY20" fmla="*/ 148136 h 1062536"/>
              <a:gd name="connsiteX21" fmla="*/ 3775783 w 5826459"/>
              <a:gd name="connsiteY21" fmla="*/ 208648 h 1062536"/>
              <a:gd name="connsiteX22" fmla="*/ 4764142 w 5826459"/>
              <a:gd name="connsiteY22" fmla="*/ 275883 h 1062536"/>
              <a:gd name="connsiteX23" fmla="*/ 5490283 w 5826459"/>
              <a:gd name="connsiteY23" fmla="*/ 322948 h 1062536"/>
              <a:gd name="connsiteX24" fmla="*/ 5806289 w 5826459"/>
              <a:gd name="connsiteY24" fmla="*/ 349842 h 1062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26459" h="1062536">
                <a:moveTo>
                  <a:pt x="5826459" y="1062536"/>
                </a:moveTo>
                <a:lnTo>
                  <a:pt x="4717077" y="988578"/>
                </a:lnTo>
                <a:lnTo>
                  <a:pt x="3412712" y="907895"/>
                </a:lnTo>
                <a:lnTo>
                  <a:pt x="1920089" y="793595"/>
                </a:lnTo>
                <a:cubicBezTo>
                  <a:pt x="1524521" y="767821"/>
                  <a:pt x="1274629" y="766701"/>
                  <a:pt x="1039306" y="753254"/>
                </a:cubicBezTo>
                <a:cubicBezTo>
                  <a:pt x="803983" y="739807"/>
                  <a:pt x="616845" y="721878"/>
                  <a:pt x="508148" y="712913"/>
                </a:cubicBezTo>
                <a:cubicBezTo>
                  <a:pt x="399451" y="703948"/>
                  <a:pt x="420742" y="706189"/>
                  <a:pt x="387124" y="699466"/>
                </a:cubicBezTo>
                <a:cubicBezTo>
                  <a:pt x="353506" y="692743"/>
                  <a:pt x="332215" y="682657"/>
                  <a:pt x="306442" y="672572"/>
                </a:cubicBezTo>
                <a:cubicBezTo>
                  <a:pt x="280669" y="662487"/>
                  <a:pt x="260498" y="654642"/>
                  <a:pt x="232483" y="638954"/>
                </a:cubicBezTo>
                <a:cubicBezTo>
                  <a:pt x="204468" y="623266"/>
                  <a:pt x="169730" y="600854"/>
                  <a:pt x="138354" y="578442"/>
                </a:cubicBezTo>
                <a:cubicBezTo>
                  <a:pt x="106978" y="556030"/>
                  <a:pt x="66637" y="533619"/>
                  <a:pt x="44225" y="504484"/>
                </a:cubicBezTo>
                <a:cubicBezTo>
                  <a:pt x="21813" y="475349"/>
                  <a:pt x="10607" y="435007"/>
                  <a:pt x="3883" y="403631"/>
                </a:cubicBezTo>
                <a:cubicBezTo>
                  <a:pt x="-2841" y="372255"/>
                  <a:pt x="521" y="346481"/>
                  <a:pt x="3883" y="316225"/>
                </a:cubicBezTo>
                <a:cubicBezTo>
                  <a:pt x="7245" y="285969"/>
                  <a:pt x="2763" y="257954"/>
                  <a:pt x="24054" y="222095"/>
                </a:cubicBezTo>
                <a:cubicBezTo>
                  <a:pt x="45345" y="186236"/>
                  <a:pt x="85686" y="133569"/>
                  <a:pt x="131630" y="101072"/>
                </a:cubicBezTo>
                <a:cubicBezTo>
                  <a:pt x="177574" y="68575"/>
                  <a:pt x="242568" y="43922"/>
                  <a:pt x="299718" y="27113"/>
                </a:cubicBezTo>
                <a:cubicBezTo>
                  <a:pt x="356868" y="10304"/>
                  <a:pt x="399451" y="2460"/>
                  <a:pt x="474530" y="219"/>
                </a:cubicBezTo>
                <a:cubicBezTo>
                  <a:pt x="549609" y="-2022"/>
                  <a:pt x="750195" y="13666"/>
                  <a:pt x="750195" y="13666"/>
                </a:cubicBezTo>
                <a:lnTo>
                  <a:pt x="1462889" y="54007"/>
                </a:lnTo>
                <a:lnTo>
                  <a:pt x="2135242" y="101072"/>
                </a:lnTo>
                <a:lnTo>
                  <a:pt x="2915171" y="148136"/>
                </a:lnTo>
                <a:lnTo>
                  <a:pt x="3775783" y="208648"/>
                </a:lnTo>
                <a:lnTo>
                  <a:pt x="4764142" y="275883"/>
                </a:lnTo>
                <a:lnTo>
                  <a:pt x="5490283" y="322948"/>
                </a:lnTo>
                <a:cubicBezTo>
                  <a:pt x="5663974" y="335275"/>
                  <a:pt x="5758104" y="335274"/>
                  <a:pt x="5806289" y="349842"/>
                </a:cubicBezTo>
              </a:path>
            </a:pathLst>
          </a:custGeom>
          <a:solidFill>
            <a:srgbClr val="F2F2F2">
              <a:alpha val="54902"/>
            </a:srgbClr>
          </a:solidFill>
          <a:ln w="19050" cap="flat" cmpd="sng" algn="ctr">
            <a:solidFill>
              <a:srgbClr val="3333FF"/>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Arial Narrow" pitchFamily="34" charset="0"/>
            </a:endParaRPr>
          </a:p>
        </p:txBody>
      </p:sp>
      <p:sp>
        <p:nvSpPr>
          <p:cNvPr id="11" name="Freeform: Shape 10">
            <a:extLst>
              <a:ext uri="{FF2B5EF4-FFF2-40B4-BE49-F238E27FC236}">
                <a16:creationId xmlns:a16="http://schemas.microsoft.com/office/drawing/2014/main" id="{62ADC3B8-294E-4819-BCD2-EA7149C97B77}"/>
              </a:ext>
            </a:extLst>
          </p:cNvPr>
          <p:cNvSpPr/>
          <p:nvPr/>
        </p:nvSpPr>
        <p:spPr bwMode="auto">
          <a:xfrm>
            <a:off x="1848458" y="1405218"/>
            <a:ext cx="6078584" cy="4639235"/>
          </a:xfrm>
          <a:custGeom>
            <a:avLst/>
            <a:gdLst>
              <a:gd name="connsiteX0" fmla="*/ 5668449 w 5964284"/>
              <a:gd name="connsiteY0" fmla="*/ 4632512 h 4632512"/>
              <a:gd name="connsiteX1" fmla="*/ 4014461 w 5964284"/>
              <a:gd name="connsiteY1" fmla="*/ 4208930 h 4632512"/>
              <a:gd name="connsiteX2" fmla="*/ 3167296 w 5964284"/>
              <a:gd name="connsiteY2" fmla="*/ 3926541 h 4632512"/>
              <a:gd name="connsiteX3" fmla="*/ 2474772 w 5964284"/>
              <a:gd name="connsiteY3" fmla="*/ 3671047 h 4632512"/>
              <a:gd name="connsiteX4" fmla="*/ 1728461 w 5964284"/>
              <a:gd name="connsiteY4" fmla="*/ 3368488 h 4632512"/>
              <a:gd name="connsiteX5" fmla="*/ 1029214 w 5964284"/>
              <a:gd name="connsiteY5" fmla="*/ 2958353 h 4632512"/>
              <a:gd name="connsiteX6" fmla="*/ 531672 w 5964284"/>
              <a:gd name="connsiteY6" fmla="*/ 2669241 h 4632512"/>
              <a:gd name="connsiteX7" fmla="*/ 182049 w 5964284"/>
              <a:gd name="connsiteY7" fmla="*/ 2373406 h 4632512"/>
              <a:gd name="connsiteX8" fmla="*/ 87919 w 5964284"/>
              <a:gd name="connsiteY8" fmla="*/ 2232212 h 4632512"/>
              <a:gd name="connsiteX9" fmla="*/ 20684 w 5964284"/>
              <a:gd name="connsiteY9" fmla="*/ 2111188 h 4632512"/>
              <a:gd name="connsiteX10" fmla="*/ 7237 w 5964284"/>
              <a:gd name="connsiteY10" fmla="*/ 2023783 h 4632512"/>
              <a:gd name="connsiteX11" fmla="*/ 514 w 5964284"/>
              <a:gd name="connsiteY11" fmla="*/ 1949824 h 4632512"/>
              <a:gd name="connsiteX12" fmla="*/ 20684 w 5964284"/>
              <a:gd name="connsiteY12" fmla="*/ 1828800 h 4632512"/>
              <a:gd name="connsiteX13" fmla="*/ 108090 w 5964284"/>
              <a:gd name="connsiteY13" fmla="*/ 1660712 h 4632512"/>
              <a:gd name="connsiteX14" fmla="*/ 282902 w 5964284"/>
              <a:gd name="connsiteY14" fmla="*/ 1479177 h 4632512"/>
              <a:gd name="connsiteX15" fmla="*/ 632525 w 5964284"/>
              <a:gd name="connsiteY15" fmla="*/ 1297641 h 4632512"/>
              <a:gd name="connsiteX16" fmla="*/ 1318325 w 5964284"/>
              <a:gd name="connsiteY16" fmla="*/ 981635 h 4632512"/>
              <a:gd name="connsiteX17" fmla="*/ 2138596 w 5964284"/>
              <a:gd name="connsiteY17" fmla="*/ 672353 h 4632512"/>
              <a:gd name="connsiteX18" fmla="*/ 3147125 w 5964284"/>
              <a:gd name="connsiteY18" fmla="*/ 437030 h 4632512"/>
              <a:gd name="connsiteX19" fmla="*/ 4491831 w 5964284"/>
              <a:gd name="connsiteY19" fmla="*/ 188259 h 4632512"/>
              <a:gd name="connsiteX20" fmla="*/ 5453296 w 5964284"/>
              <a:gd name="connsiteY20" fmla="*/ 73959 h 4632512"/>
              <a:gd name="connsiteX21" fmla="*/ 5964284 w 5964284"/>
              <a:gd name="connsiteY21" fmla="*/ 0 h 4632512"/>
              <a:gd name="connsiteX0" fmla="*/ 5668449 w 5964284"/>
              <a:gd name="connsiteY0" fmla="*/ 4632512 h 4632512"/>
              <a:gd name="connsiteX1" fmla="*/ 4014461 w 5964284"/>
              <a:gd name="connsiteY1" fmla="*/ 4208930 h 4632512"/>
              <a:gd name="connsiteX2" fmla="*/ 3167296 w 5964284"/>
              <a:gd name="connsiteY2" fmla="*/ 3926541 h 4632512"/>
              <a:gd name="connsiteX3" fmla="*/ 2474772 w 5964284"/>
              <a:gd name="connsiteY3" fmla="*/ 3671047 h 4632512"/>
              <a:gd name="connsiteX4" fmla="*/ 1728461 w 5964284"/>
              <a:gd name="connsiteY4" fmla="*/ 3368488 h 4632512"/>
              <a:gd name="connsiteX5" fmla="*/ 1029214 w 5964284"/>
              <a:gd name="connsiteY5" fmla="*/ 2958353 h 4632512"/>
              <a:gd name="connsiteX6" fmla="*/ 531672 w 5964284"/>
              <a:gd name="connsiteY6" fmla="*/ 2669241 h 4632512"/>
              <a:gd name="connsiteX7" fmla="*/ 182049 w 5964284"/>
              <a:gd name="connsiteY7" fmla="*/ 2373406 h 4632512"/>
              <a:gd name="connsiteX8" fmla="*/ 87919 w 5964284"/>
              <a:gd name="connsiteY8" fmla="*/ 2232212 h 4632512"/>
              <a:gd name="connsiteX9" fmla="*/ 20684 w 5964284"/>
              <a:gd name="connsiteY9" fmla="*/ 2111188 h 4632512"/>
              <a:gd name="connsiteX10" fmla="*/ 7237 w 5964284"/>
              <a:gd name="connsiteY10" fmla="*/ 2023783 h 4632512"/>
              <a:gd name="connsiteX11" fmla="*/ 514 w 5964284"/>
              <a:gd name="connsiteY11" fmla="*/ 1949824 h 4632512"/>
              <a:gd name="connsiteX12" fmla="*/ 20684 w 5964284"/>
              <a:gd name="connsiteY12" fmla="*/ 1828800 h 4632512"/>
              <a:gd name="connsiteX13" fmla="*/ 94643 w 5964284"/>
              <a:gd name="connsiteY13" fmla="*/ 1660712 h 4632512"/>
              <a:gd name="connsiteX14" fmla="*/ 282902 w 5964284"/>
              <a:gd name="connsiteY14" fmla="*/ 1479177 h 4632512"/>
              <a:gd name="connsiteX15" fmla="*/ 632525 w 5964284"/>
              <a:gd name="connsiteY15" fmla="*/ 1297641 h 4632512"/>
              <a:gd name="connsiteX16" fmla="*/ 1318325 w 5964284"/>
              <a:gd name="connsiteY16" fmla="*/ 981635 h 4632512"/>
              <a:gd name="connsiteX17" fmla="*/ 2138596 w 5964284"/>
              <a:gd name="connsiteY17" fmla="*/ 672353 h 4632512"/>
              <a:gd name="connsiteX18" fmla="*/ 3147125 w 5964284"/>
              <a:gd name="connsiteY18" fmla="*/ 437030 h 4632512"/>
              <a:gd name="connsiteX19" fmla="*/ 4491831 w 5964284"/>
              <a:gd name="connsiteY19" fmla="*/ 188259 h 4632512"/>
              <a:gd name="connsiteX20" fmla="*/ 5453296 w 5964284"/>
              <a:gd name="connsiteY20" fmla="*/ 73959 h 4632512"/>
              <a:gd name="connsiteX21" fmla="*/ 5964284 w 5964284"/>
              <a:gd name="connsiteY21" fmla="*/ 0 h 4632512"/>
              <a:gd name="connsiteX0" fmla="*/ 5668449 w 5964284"/>
              <a:gd name="connsiteY0" fmla="*/ 4632512 h 4632512"/>
              <a:gd name="connsiteX1" fmla="*/ 4014461 w 5964284"/>
              <a:gd name="connsiteY1" fmla="*/ 4208930 h 4632512"/>
              <a:gd name="connsiteX2" fmla="*/ 3167296 w 5964284"/>
              <a:gd name="connsiteY2" fmla="*/ 3926541 h 4632512"/>
              <a:gd name="connsiteX3" fmla="*/ 2474772 w 5964284"/>
              <a:gd name="connsiteY3" fmla="*/ 3671047 h 4632512"/>
              <a:gd name="connsiteX4" fmla="*/ 1728461 w 5964284"/>
              <a:gd name="connsiteY4" fmla="*/ 3368488 h 4632512"/>
              <a:gd name="connsiteX5" fmla="*/ 1029214 w 5964284"/>
              <a:gd name="connsiteY5" fmla="*/ 2958353 h 4632512"/>
              <a:gd name="connsiteX6" fmla="*/ 531672 w 5964284"/>
              <a:gd name="connsiteY6" fmla="*/ 2669241 h 4632512"/>
              <a:gd name="connsiteX7" fmla="*/ 182049 w 5964284"/>
              <a:gd name="connsiteY7" fmla="*/ 2373406 h 4632512"/>
              <a:gd name="connsiteX8" fmla="*/ 74472 w 5964284"/>
              <a:gd name="connsiteY8" fmla="*/ 2238935 h 4632512"/>
              <a:gd name="connsiteX9" fmla="*/ 20684 w 5964284"/>
              <a:gd name="connsiteY9" fmla="*/ 2111188 h 4632512"/>
              <a:gd name="connsiteX10" fmla="*/ 7237 w 5964284"/>
              <a:gd name="connsiteY10" fmla="*/ 2023783 h 4632512"/>
              <a:gd name="connsiteX11" fmla="*/ 514 w 5964284"/>
              <a:gd name="connsiteY11" fmla="*/ 1949824 h 4632512"/>
              <a:gd name="connsiteX12" fmla="*/ 20684 w 5964284"/>
              <a:gd name="connsiteY12" fmla="*/ 1828800 h 4632512"/>
              <a:gd name="connsiteX13" fmla="*/ 94643 w 5964284"/>
              <a:gd name="connsiteY13" fmla="*/ 1660712 h 4632512"/>
              <a:gd name="connsiteX14" fmla="*/ 282902 w 5964284"/>
              <a:gd name="connsiteY14" fmla="*/ 1479177 h 4632512"/>
              <a:gd name="connsiteX15" fmla="*/ 632525 w 5964284"/>
              <a:gd name="connsiteY15" fmla="*/ 1297641 h 4632512"/>
              <a:gd name="connsiteX16" fmla="*/ 1318325 w 5964284"/>
              <a:gd name="connsiteY16" fmla="*/ 981635 h 4632512"/>
              <a:gd name="connsiteX17" fmla="*/ 2138596 w 5964284"/>
              <a:gd name="connsiteY17" fmla="*/ 672353 h 4632512"/>
              <a:gd name="connsiteX18" fmla="*/ 3147125 w 5964284"/>
              <a:gd name="connsiteY18" fmla="*/ 437030 h 4632512"/>
              <a:gd name="connsiteX19" fmla="*/ 4491831 w 5964284"/>
              <a:gd name="connsiteY19" fmla="*/ 188259 h 4632512"/>
              <a:gd name="connsiteX20" fmla="*/ 5453296 w 5964284"/>
              <a:gd name="connsiteY20" fmla="*/ 73959 h 4632512"/>
              <a:gd name="connsiteX21" fmla="*/ 5964284 w 5964284"/>
              <a:gd name="connsiteY21" fmla="*/ 0 h 4632512"/>
              <a:gd name="connsiteX0" fmla="*/ 5668449 w 5964284"/>
              <a:gd name="connsiteY0" fmla="*/ 4632512 h 4632512"/>
              <a:gd name="connsiteX1" fmla="*/ 4014461 w 5964284"/>
              <a:gd name="connsiteY1" fmla="*/ 4208930 h 4632512"/>
              <a:gd name="connsiteX2" fmla="*/ 3167296 w 5964284"/>
              <a:gd name="connsiteY2" fmla="*/ 3926541 h 4632512"/>
              <a:gd name="connsiteX3" fmla="*/ 2474772 w 5964284"/>
              <a:gd name="connsiteY3" fmla="*/ 3671047 h 4632512"/>
              <a:gd name="connsiteX4" fmla="*/ 1728461 w 5964284"/>
              <a:gd name="connsiteY4" fmla="*/ 3368488 h 4632512"/>
              <a:gd name="connsiteX5" fmla="*/ 1029214 w 5964284"/>
              <a:gd name="connsiteY5" fmla="*/ 2985247 h 4632512"/>
              <a:gd name="connsiteX6" fmla="*/ 531672 w 5964284"/>
              <a:gd name="connsiteY6" fmla="*/ 2669241 h 4632512"/>
              <a:gd name="connsiteX7" fmla="*/ 182049 w 5964284"/>
              <a:gd name="connsiteY7" fmla="*/ 2373406 h 4632512"/>
              <a:gd name="connsiteX8" fmla="*/ 74472 w 5964284"/>
              <a:gd name="connsiteY8" fmla="*/ 2238935 h 4632512"/>
              <a:gd name="connsiteX9" fmla="*/ 20684 w 5964284"/>
              <a:gd name="connsiteY9" fmla="*/ 2111188 h 4632512"/>
              <a:gd name="connsiteX10" fmla="*/ 7237 w 5964284"/>
              <a:gd name="connsiteY10" fmla="*/ 2023783 h 4632512"/>
              <a:gd name="connsiteX11" fmla="*/ 514 w 5964284"/>
              <a:gd name="connsiteY11" fmla="*/ 1949824 h 4632512"/>
              <a:gd name="connsiteX12" fmla="*/ 20684 w 5964284"/>
              <a:gd name="connsiteY12" fmla="*/ 1828800 h 4632512"/>
              <a:gd name="connsiteX13" fmla="*/ 94643 w 5964284"/>
              <a:gd name="connsiteY13" fmla="*/ 1660712 h 4632512"/>
              <a:gd name="connsiteX14" fmla="*/ 282902 w 5964284"/>
              <a:gd name="connsiteY14" fmla="*/ 1479177 h 4632512"/>
              <a:gd name="connsiteX15" fmla="*/ 632525 w 5964284"/>
              <a:gd name="connsiteY15" fmla="*/ 1297641 h 4632512"/>
              <a:gd name="connsiteX16" fmla="*/ 1318325 w 5964284"/>
              <a:gd name="connsiteY16" fmla="*/ 981635 h 4632512"/>
              <a:gd name="connsiteX17" fmla="*/ 2138596 w 5964284"/>
              <a:gd name="connsiteY17" fmla="*/ 672353 h 4632512"/>
              <a:gd name="connsiteX18" fmla="*/ 3147125 w 5964284"/>
              <a:gd name="connsiteY18" fmla="*/ 437030 h 4632512"/>
              <a:gd name="connsiteX19" fmla="*/ 4491831 w 5964284"/>
              <a:gd name="connsiteY19" fmla="*/ 188259 h 4632512"/>
              <a:gd name="connsiteX20" fmla="*/ 5453296 w 5964284"/>
              <a:gd name="connsiteY20" fmla="*/ 73959 h 4632512"/>
              <a:gd name="connsiteX21" fmla="*/ 5964284 w 5964284"/>
              <a:gd name="connsiteY21" fmla="*/ 0 h 4632512"/>
              <a:gd name="connsiteX0" fmla="*/ 5668449 w 5964284"/>
              <a:gd name="connsiteY0" fmla="*/ 4632512 h 4632512"/>
              <a:gd name="connsiteX1" fmla="*/ 4014461 w 5964284"/>
              <a:gd name="connsiteY1" fmla="*/ 4208930 h 4632512"/>
              <a:gd name="connsiteX2" fmla="*/ 3167296 w 5964284"/>
              <a:gd name="connsiteY2" fmla="*/ 3926541 h 4632512"/>
              <a:gd name="connsiteX3" fmla="*/ 2474772 w 5964284"/>
              <a:gd name="connsiteY3" fmla="*/ 3671047 h 4632512"/>
              <a:gd name="connsiteX4" fmla="*/ 1728461 w 5964284"/>
              <a:gd name="connsiteY4" fmla="*/ 3368488 h 4632512"/>
              <a:gd name="connsiteX5" fmla="*/ 1029214 w 5964284"/>
              <a:gd name="connsiteY5" fmla="*/ 2985247 h 4632512"/>
              <a:gd name="connsiteX6" fmla="*/ 531672 w 5964284"/>
              <a:gd name="connsiteY6" fmla="*/ 2669241 h 4632512"/>
              <a:gd name="connsiteX7" fmla="*/ 182049 w 5964284"/>
              <a:gd name="connsiteY7" fmla="*/ 2373406 h 4632512"/>
              <a:gd name="connsiteX8" fmla="*/ 74472 w 5964284"/>
              <a:gd name="connsiteY8" fmla="*/ 2238935 h 4632512"/>
              <a:gd name="connsiteX9" fmla="*/ 20684 w 5964284"/>
              <a:gd name="connsiteY9" fmla="*/ 2111188 h 4632512"/>
              <a:gd name="connsiteX10" fmla="*/ 7237 w 5964284"/>
              <a:gd name="connsiteY10" fmla="*/ 2023783 h 4632512"/>
              <a:gd name="connsiteX11" fmla="*/ 514 w 5964284"/>
              <a:gd name="connsiteY11" fmla="*/ 1949824 h 4632512"/>
              <a:gd name="connsiteX12" fmla="*/ 20684 w 5964284"/>
              <a:gd name="connsiteY12" fmla="*/ 1828800 h 4632512"/>
              <a:gd name="connsiteX13" fmla="*/ 94643 w 5964284"/>
              <a:gd name="connsiteY13" fmla="*/ 1660712 h 4632512"/>
              <a:gd name="connsiteX14" fmla="*/ 282902 w 5964284"/>
              <a:gd name="connsiteY14" fmla="*/ 1479177 h 4632512"/>
              <a:gd name="connsiteX15" fmla="*/ 632525 w 5964284"/>
              <a:gd name="connsiteY15" fmla="*/ 1297641 h 4632512"/>
              <a:gd name="connsiteX16" fmla="*/ 1318325 w 5964284"/>
              <a:gd name="connsiteY16" fmla="*/ 981635 h 4632512"/>
              <a:gd name="connsiteX17" fmla="*/ 2138596 w 5964284"/>
              <a:gd name="connsiteY17" fmla="*/ 672353 h 4632512"/>
              <a:gd name="connsiteX18" fmla="*/ 3160572 w 5964284"/>
              <a:gd name="connsiteY18" fmla="*/ 416860 h 4632512"/>
              <a:gd name="connsiteX19" fmla="*/ 4491831 w 5964284"/>
              <a:gd name="connsiteY19" fmla="*/ 188259 h 4632512"/>
              <a:gd name="connsiteX20" fmla="*/ 5453296 w 5964284"/>
              <a:gd name="connsiteY20" fmla="*/ 73959 h 4632512"/>
              <a:gd name="connsiteX21" fmla="*/ 5964284 w 5964284"/>
              <a:gd name="connsiteY21" fmla="*/ 0 h 4632512"/>
              <a:gd name="connsiteX0" fmla="*/ 5668449 w 6024795"/>
              <a:gd name="connsiteY0" fmla="*/ 4612341 h 4612341"/>
              <a:gd name="connsiteX1" fmla="*/ 4014461 w 6024795"/>
              <a:gd name="connsiteY1" fmla="*/ 4188759 h 4612341"/>
              <a:gd name="connsiteX2" fmla="*/ 3167296 w 6024795"/>
              <a:gd name="connsiteY2" fmla="*/ 3906370 h 4612341"/>
              <a:gd name="connsiteX3" fmla="*/ 2474772 w 6024795"/>
              <a:gd name="connsiteY3" fmla="*/ 3650876 h 4612341"/>
              <a:gd name="connsiteX4" fmla="*/ 1728461 w 6024795"/>
              <a:gd name="connsiteY4" fmla="*/ 3348317 h 4612341"/>
              <a:gd name="connsiteX5" fmla="*/ 1029214 w 6024795"/>
              <a:gd name="connsiteY5" fmla="*/ 2965076 h 4612341"/>
              <a:gd name="connsiteX6" fmla="*/ 531672 w 6024795"/>
              <a:gd name="connsiteY6" fmla="*/ 2649070 h 4612341"/>
              <a:gd name="connsiteX7" fmla="*/ 182049 w 6024795"/>
              <a:gd name="connsiteY7" fmla="*/ 2353235 h 4612341"/>
              <a:gd name="connsiteX8" fmla="*/ 74472 w 6024795"/>
              <a:gd name="connsiteY8" fmla="*/ 2218764 h 4612341"/>
              <a:gd name="connsiteX9" fmla="*/ 20684 w 6024795"/>
              <a:gd name="connsiteY9" fmla="*/ 2091017 h 4612341"/>
              <a:gd name="connsiteX10" fmla="*/ 7237 w 6024795"/>
              <a:gd name="connsiteY10" fmla="*/ 2003612 h 4612341"/>
              <a:gd name="connsiteX11" fmla="*/ 514 w 6024795"/>
              <a:gd name="connsiteY11" fmla="*/ 1929653 h 4612341"/>
              <a:gd name="connsiteX12" fmla="*/ 20684 w 6024795"/>
              <a:gd name="connsiteY12" fmla="*/ 1808629 h 4612341"/>
              <a:gd name="connsiteX13" fmla="*/ 94643 w 6024795"/>
              <a:gd name="connsiteY13" fmla="*/ 1640541 h 4612341"/>
              <a:gd name="connsiteX14" fmla="*/ 282902 w 6024795"/>
              <a:gd name="connsiteY14" fmla="*/ 1459006 h 4612341"/>
              <a:gd name="connsiteX15" fmla="*/ 632525 w 6024795"/>
              <a:gd name="connsiteY15" fmla="*/ 1277470 h 4612341"/>
              <a:gd name="connsiteX16" fmla="*/ 1318325 w 6024795"/>
              <a:gd name="connsiteY16" fmla="*/ 961464 h 4612341"/>
              <a:gd name="connsiteX17" fmla="*/ 2138596 w 6024795"/>
              <a:gd name="connsiteY17" fmla="*/ 652182 h 4612341"/>
              <a:gd name="connsiteX18" fmla="*/ 3160572 w 6024795"/>
              <a:gd name="connsiteY18" fmla="*/ 396689 h 4612341"/>
              <a:gd name="connsiteX19" fmla="*/ 4491831 w 6024795"/>
              <a:gd name="connsiteY19" fmla="*/ 168088 h 4612341"/>
              <a:gd name="connsiteX20" fmla="*/ 5453296 w 6024795"/>
              <a:gd name="connsiteY20" fmla="*/ 53788 h 4612341"/>
              <a:gd name="connsiteX21" fmla="*/ 6024795 w 6024795"/>
              <a:gd name="connsiteY21" fmla="*/ 0 h 4612341"/>
              <a:gd name="connsiteX0" fmla="*/ 5668449 w 6078584"/>
              <a:gd name="connsiteY0" fmla="*/ 4639235 h 4639235"/>
              <a:gd name="connsiteX1" fmla="*/ 4014461 w 6078584"/>
              <a:gd name="connsiteY1" fmla="*/ 4215653 h 4639235"/>
              <a:gd name="connsiteX2" fmla="*/ 3167296 w 6078584"/>
              <a:gd name="connsiteY2" fmla="*/ 3933264 h 4639235"/>
              <a:gd name="connsiteX3" fmla="*/ 2474772 w 6078584"/>
              <a:gd name="connsiteY3" fmla="*/ 3677770 h 4639235"/>
              <a:gd name="connsiteX4" fmla="*/ 1728461 w 6078584"/>
              <a:gd name="connsiteY4" fmla="*/ 3375211 h 4639235"/>
              <a:gd name="connsiteX5" fmla="*/ 1029214 w 6078584"/>
              <a:gd name="connsiteY5" fmla="*/ 2991970 h 4639235"/>
              <a:gd name="connsiteX6" fmla="*/ 531672 w 6078584"/>
              <a:gd name="connsiteY6" fmla="*/ 2675964 h 4639235"/>
              <a:gd name="connsiteX7" fmla="*/ 182049 w 6078584"/>
              <a:gd name="connsiteY7" fmla="*/ 2380129 h 4639235"/>
              <a:gd name="connsiteX8" fmla="*/ 74472 w 6078584"/>
              <a:gd name="connsiteY8" fmla="*/ 2245658 h 4639235"/>
              <a:gd name="connsiteX9" fmla="*/ 20684 w 6078584"/>
              <a:gd name="connsiteY9" fmla="*/ 2117911 h 4639235"/>
              <a:gd name="connsiteX10" fmla="*/ 7237 w 6078584"/>
              <a:gd name="connsiteY10" fmla="*/ 2030506 h 4639235"/>
              <a:gd name="connsiteX11" fmla="*/ 514 w 6078584"/>
              <a:gd name="connsiteY11" fmla="*/ 1956547 h 4639235"/>
              <a:gd name="connsiteX12" fmla="*/ 20684 w 6078584"/>
              <a:gd name="connsiteY12" fmla="*/ 1835523 h 4639235"/>
              <a:gd name="connsiteX13" fmla="*/ 94643 w 6078584"/>
              <a:gd name="connsiteY13" fmla="*/ 1667435 h 4639235"/>
              <a:gd name="connsiteX14" fmla="*/ 282902 w 6078584"/>
              <a:gd name="connsiteY14" fmla="*/ 1485900 h 4639235"/>
              <a:gd name="connsiteX15" fmla="*/ 632525 w 6078584"/>
              <a:gd name="connsiteY15" fmla="*/ 1304364 h 4639235"/>
              <a:gd name="connsiteX16" fmla="*/ 1318325 w 6078584"/>
              <a:gd name="connsiteY16" fmla="*/ 988358 h 4639235"/>
              <a:gd name="connsiteX17" fmla="*/ 2138596 w 6078584"/>
              <a:gd name="connsiteY17" fmla="*/ 679076 h 4639235"/>
              <a:gd name="connsiteX18" fmla="*/ 3160572 w 6078584"/>
              <a:gd name="connsiteY18" fmla="*/ 423583 h 4639235"/>
              <a:gd name="connsiteX19" fmla="*/ 4491831 w 6078584"/>
              <a:gd name="connsiteY19" fmla="*/ 194982 h 4639235"/>
              <a:gd name="connsiteX20" fmla="*/ 5453296 w 6078584"/>
              <a:gd name="connsiteY20" fmla="*/ 80682 h 4639235"/>
              <a:gd name="connsiteX21" fmla="*/ 6078584 w 6078584"/>
              <a:gd name="connsiteY21" fmla="*/ 0 h 4639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78584" h="4639235">
                <a:moveTo>
                  <a:pt x="5668449" y="4639235"/>
                </a:moveTo>
                <a:lnTo>
                  <a:pt x="4014461" y="4215653"/>
                </a:lnTo>
                <a:cubicBezTo>
                  <a:pt x="3597602" y="4097991"/>
                  <a:pt x="3423911" y="4022911"/>
                  <a:pt x="3167296" y="3933264"/>
                </a:cubicBezTo>
                <a:cubicBezTo>
                  <a:pt x="2910681" y="3843617"/>
                  <a:pt x="2714578" y="3770779"/>
                  <a:pt x="2474772" y="3677770"/>
                </a:cubicBezTo>
                <a:cubicBezTo>
                  <a:pt x="2234966" y="3584761"/>
                  <a:pt x="1969387" y="3489511"/>
                  <a:pt x="1728461" y="3375211"/>
                </a:cubicBezTo>
                <a:cubicBezTo>
                  <a:pt x="1487535" y="3260911"/>
                  <a:pt x="1029214" y="2991970"/>
                  <a:pt x="1029214" y="2991970"/>
                </a:cubicBezTo>
                <a:cubicBezTo>
                  <a:pt x="829749" y="2875429"/>
                  <a:pt x="672866" y="2777938"/>
                  <a:pt x="531672" y="2675964"/>
                </a:cubicBezTo>
                <a:cubicBezTo>
                  <a:pt x="390478" y="2573990"/>
                  <a:pt x="258249" y="2451847"/>
                  <a:pt x="182049" y="2380129"/>
                </a:cubicBezTo>
                <a:cubicBezTo>
                  <a:pt x="105849" y="2308411"/>
                  <a:pt x="101366" y="2289361"/>
                  <a:pt x="74472" y="2245658"/>
                </a:cubicBezTo>
                <a:cubicBezTo>
                  <a:pt x="47578" y="2201955"/>
                  <a:pt x="31890" y="2153770"/>
                  <a:pt x="20684" y="2117911"/>
                </a:cubicBezTo>
                <a:cubicBezTo>
                  <a:pt x="9478" y="2082052"/>
                  <a:pt x="10599" y="2057400"/>
                  <a:pt x="7237" y="2030506"/>
                </a:cubicBezTo>
                <a:cubicBezTo>
                  <a:pt x="3875" y="2003612"/>
                  <a:pt x="-1727" y="1989044"/>
                  <a:pt x="514" y="1956547"/>
                </a:cubicBezTo>
                <a:cubicBezTo>
                  <a:pt x="2755" y="1924050"/>
                  <a:pt x="4996" y="1883708"/>
                  <a:pt x="20684" y="1835523"/>
                </a:cubicBezTo>
                <a:cubicBezTo>
                  <a:pt x="36372" y="1787338"/>
                  <a:pt x="50940" y="1725705"/>
                  <a:pt x="94643" y="1667435"/>
                </a:cubicBezTo>
                <a:cubicBezTo>
                  <a:pt x="138346" y="1609164"/>
                  <a:pt x="193255" y="1546412"/>
                  <a:pt x="282902" y="1485900"/>
                </a:cubicBezTo>
                <a:cubicBezTo>
                  <a:pt x="372549" y="1425388"/>
                  <a:pt x="459955" y="1387288"/>
                  <a:pt x="632525" y="1304364"/>
                </a:cubicBezTo>
                <a:cubicBezTo>
                  <a:pt x="805095" y="1221440"/>
                  <a:pt x="1067313" y="1092573"/>
                  <a:pt x="1318325" y="988358"/>
                </a:cubicBezTo>
                <a:cubicBezTo>
                  <a:pt x="1569337" y="884143"/>
                  <a:pt x="1831555" y="773205"/>
                  <a:pt x="2138596" y="679076"/>
                </a:cubicBezTo>
                <a:cubicBezTo>
                  <a:pt x="2445637" y="584947"/>
                  <a:pt x="2768366" y="504265"/>
                  <a:pt x="3160572" y="423583"/>
                </a:cubicBezTo>
                <a:cubicBezTo>
                  <a:pt x="3552778" y="342901"/>
                  <a:pt x="4109710" y="252132"/>
                  <a:pt x="4491831" y="194982"/>
                </a:cubicBezTo>
                <a:cubicBezTo>
                  <a:pt x="4873952" y="137832"/>
                  <a:pt x="5207887" y="112058"/>
                  <a:pt x="5453296" y="80682"/>
                </a:cubicBezTo>
                <a:lnTo>
                  <a:pt x="6078584" y="0"/>
                </a:lnTo>
              </a:path>
            </a:pathLst>
          </a:custGeom>
          <a:noFill/>
          <a:ln w="19050" cap="flat" cmpd="sng" algn="ctr">
            <a:solidFill>
              <a:srgbClr val="A0A0A0"/>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Arial Narrow" pitchFamily="34" charset="0"/>
            </a:endParaRPr>
          </a:p>
        </p:txBody>
      </p:sp>
      <p:sp>
        <p:nvSpPr>
          <p:cNvPr id="12" name="Oval 11">
            <a:extLst>
              <a:ext uri="{FF2B5EF4-FFF2-40B4-BE49-F238E27FC236}">
                <a16:creationId xmlns:a16="http://schemas.microsoft.com/office/drawing/2014/main" id="{D3579722-AAD7-4EEC-890C-F59E172E64C7}"/>
              </a:ext>
            </a:extLst>
          </p:cNvPr>
          <p:cNvSpPr/>
          <p:nvPr/>
        </p:nvSpPr>
        <p:spPr bwMode="auto">
          <a:xfrm>
            <a:off x="1039906" y="2259106"/>
            <a:ext cx="2187388" cy="2187388"/>
          </a:xfrm>
          <a:prstGeom prst="ellips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Arial Narrow" pitchFamily="34" charset="0"/>
            </a:endParaRPr>
          </a:p>
        </p:txBody>
      </p:sp>
      <p:sp>
        <p:nvSpPr>
          <p:cNvPr id="13" name="TextBox 12">
            <a:extLst>
              <a:ext uri="{FF2B5EF4-FFF2-40B4-BE49-F238E27FC236}">
                <a16:creationId xmlns:a16="http://schemas.microsoft.com/office/drawing/2014/main" id="{F3CA1B8C-345A-4E2A-8B41-4C9D7B3536CB}"/>
              </a:ext>
            </a:extLst>
          </p:cNvPr>
          <p:cNvSpPr txBox="1"/>
          <p:nvPr/>
        </p:nvSpPr>
        <p:spPr>
          <a:xfrm>
            <a:off x="3823077" y="1921735"/>
            <a:ext cx="748923" cy="246221"/>
          </a:xfrm>
          <a:prstGeom prst="rect">
            <a:avLst/>
          </a:prstGeom>
          <a:solidFill>
            <a:schemeClr val="bg1"/>
          </a:solidFill>
        </p:spPr>
        <p:txBody>
          <a:bodyPr wrap="none" rtlCol="0">
            <a:spAutoFit/>
          </a:bodyPr>
          <a:lstStyle/>
          <a:p>
            <a:r>
              <a:rPr lang="en-US" dirty="0"/>
              <a:t>Bow Shock</a:t>
            </a:r>
          </a:p>
        </p:txBody>
      </p:sp>
      <p:sp>
        <p:nvSpPr>
          <p:cNvPr id="14" name="TextBox 13">
            <a:extLst>
              <a:ext uri="{FF2B5EF4-FFF2-40B4-BE49-F238E27FC236}">
                <a16:creationId xmlns:a16="http://schemas.microsoft.com/office/drawing/2014/main" id="{94783CBD-47E4-435D-9F34-4348A5EDBBE6}"/>
              </a:ext>
            </a:extLst>
          </p:cNvPr>
          <p:cNvSpPr txBox="1"/>
          <p:nvPr/>
        </p:nvSpPr>
        <p:spPr>
          <a:xfrm>
            <a:off x="3823077" y="2467881"/>
            <a:ext cx="952505" cy="246221"/>
          </a:xfrm>
          <a:prstGeom prst="rect">
            <a:avLst/>
          </a:prstGeom>
          <a:solidFill>
            <a:schemeClr val="bg1"/>
          </a:solidFill>
        </p:spPr>
        <p:txBody>
          <a:bodyPr wrap="none" rtlCol="0">
            <a:spAutoFit/>
          </a:bodyPr>
          <a:lstStyle/>
          <a:p>
            <a:r>
              <a:rPr lang="en-US" dirty="0" err="1"/>
              <a:t>Magnetosheath</a:t>
            </a:r>
            <a:endParaRPr lang="en-US" dirty="0"/>
          </a:p>
        </p:txBody>
      </p:sp>
      <p:sp>
        <p:nvSpPr>
          <p:cNvPr id="15" name="TextBox 14">
            <a:extLst>
              <a:ext uri="{FF2B5EF4-FFF2-40B4-BE49-F238E27FC236}">
                <a16:creationId xmlns:a16="http://schemas.microsoft.com/office/drawing/2014/main" id="{206FDC29-0031-4B0C-9C8F-8B0EA3A316F2}"/>
              </a:ext>
            </a:extLst>
          </p:cNvPr>
          <p:cNvSpPr txBox="1"/>
          <p:nvPr/>
        </p:nvSpPr>
        <p:spPr>
          <a:xfrm>
            <a:off x="3823077" y="2987450"/>
            <a:ext cx="917239" cy="246221"/>
          </a:xfrm>
          <a:prstGeom prst="rect">
            <a:avLst/>
          </a:prstGeom>
          <a:solidFill>
            <a:schemeClr val="bg1"/>
          </a:solidFill>
        </p:spPr>
        <p:txBody>
          <a:bodyPr wrap="none" rtlCol="0">
            <a:spAutoFit/>
          </a:bodyPr>
          <a:lstStyle/>
          <a:p>
            <a:r>
              <a:rPr lang="en-US" dirty="0"/>
              <a:t>Magnetopause</a:t>
            </a:r>
          </a:p>
        </p:txBody>
      </p:sp>
      <p:grpSp>
        <p:nvGrpSpPr>
          <p:cNvPr id="3" name="Group 2">
            <a:extLst>
              <a:ext uri="{FF2B5EF4-FFF2-40B4-BE49-F238E27FC236}">
                <a16:creationId xmlns:a16="http://schemas.microsoft.com/office/drawing/2014/main" id="{DCF14ED7-13F9-F809-507C-5F3B09574983}"/>
              </a:ext>
            </a:extLst>
          </p:cNvPr>
          <p:cNvGrpSpPr/>
          <p:nvPr/>
        </p:nvGrpSpPr>
        <p:grpSpPr>
          <a:xfrm>
            <a:off x="3374066" y="4521992"/>
            <a:ext cx="2666352" cy="775479"/>
            <a:chOff x="3374066" y="4521992"/>
            <a:chExt cx="2666352" cy="775479"/>
          </a:xfrm>
        </p:grpSpPr>
        <p:sp>
          <p:nvSpPr>
            <p:cNvPr id="7" name="Oval 6">
              <a:extLst>
                <a:ext uri="{FF2B5EF4-FFF2-40B4-BE49-F238E27FC236}">
                  <a16:creationId xmlns:a16="http://schemas.microsoft.com/office/drawing/2014/main" id="{9BB5C500-E0AC-15A8-2AF0-7DB61ED077BF}"/>
                </a:ext>
              </a:extLst>
            </p:cNvPr>
            <p:cNvSpPr/>
            <p:nvPr/>
          </p:nvSpPr>
          <p:spPr bwMode="auto">
            <a:xfrm>
              <a:off x="5880088" y="5137141"/>
              <a:ext cx="160330" cy="160330"/>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Arial Narrow" pitchFamily="34" charset="0"/>
              </a:endParaRPr>
            </a:p>
          </p:txBody>
        </p:sp>
        <p:sp>
          <p:nvSpPr>
            <p:cNvPr id="5" name="TextBox 4">
              <a:extLst>
                <a:ext uri="{FF2B5EF4-FFF2-40B4-BE49-F238E27FC236}">
                  <a16:creationId xmlns:a16="http://schemas.microsoft.com/office/drawing/2014/main" id="{84E7EF6F-D5EF-EA24-3A8B-5B7BBD1DDDDA}"/>
                </a:ext>
              </a:extLst>
            </p:cNvPr>
            <p:cNvSpPr txBox="1"/>
            <p:nvPr/>
          </p:nvSpPr>
          <p:spPr>
            <a:xfrm>
              <a:off x="3374066" y="4521992"/>
              <a:ext cx="2044915" cy="338554"/>
            </a:xfrm>
            <a:prstGeom prst="rect">
              <a:avLst/>
            </a:prstGeom>
            <a:solidFill>
              <a:schemeClr val="bg1">
                <a:lumMod val="85000"/>
              </a:schemeClr>
            </a:solidFill>
            <a:ln w="28575">
              <a:solidFill>
                <a:srgbClr val="FF0000"/>
              </a:solidFill>
            </a:ln>
          </p:spPr>
          <p:txBody>
            <a:bodyPr wrap="square" rtlCol="0">
              <a:spAutoFit/>
            </a:bodyPr>
            <a:lstStyle/>
            <a:p>
              <a:r>
                <a:rPr lang="en-US" sz="800" dirty="0">
                  <a:solidFill>
                    <a:srgbClr val="FF0000"/>
                  </a:solidFill>
                </a:rPr>
                <a:t>3-1-23:  (X</a:t>
              </a:r>
              <a:r>
                <a:rPr lang="en-US" sz="800" baseline="-25000" dirty="0">
                  <a:solidFill>
                    <a:srgbClr val="FF0000"/>
                  </a:solidFill>
                </a:rPr>
                <a:t>RLP</a:t>
              </a:r>
              <a:r>
                <a:rPr lang="en-US" sz="800" dirty="0">
                  <a:solidFill>
                    <a:srgbClr val="FF0000"/>
                  </a:solidFill>
                </a:rPr>
                <a:t>, Y</a:t>
              </a:r>
              <a:r>
                <a:rPr lang="en-US" sz="800" baseline="-25000" dirty="0">
                  <a:solidFill>
                    <a:srgbClr val="FF0000"/>
                  </a:solidFill>
                </a:rPr>
                <a:t>RLP</a:t>
              </a:r>
              <a:r>
                <a:rPr lang="en-US" sz="800" dirty="0">
                  <a:solidFill>
                    <a:srgbClr val="FF0000"/>
                  </a:solidFill>
                </a:rPr>
                <a:t>, Z</a:t>
              </a:r>
              <a:r>
                <a:rPr lang="en-US" sz="800" baseline="-25000" dirty="0">
                  <a:solidFill>
                    <a:srgbClr val="FF0000"/>
                  </a:solidFill>
                </a:rPr>
                <a:t>RLP</a:t>
              </a:r>
              <a:r>
                <a:rPr lang="en-US" sz="800" dirty="0">
                  <a:solidFill>
                    <a:srgbClr val="FF0000"/>
                  </a:solidFill>
                </a:rPr>
                <a:t>) = </a:t>
              </a:r>
            </a:p>
            <a:p>
              <a:r>
                <a:rPr lang="en-US" sz="800" dirty="0">
                  <a:solidFill>
                    <a:srgbClr val="FF0000"/>
                  </a:solidFill>
                </a:rPr>
                <a:t>(-233938 km, -677884 km, 51728 km)</a:t>
              </a:r>
            </a:p>
          </p:txBody>
        </p:sp>
        <p:sp>
          <p:nvSpPr>
            <p:cNvPr id="8" name="Freeform: Shape 7">
              <a:extLst>
                <a:ext uri="{FF2B5EF4-FFF2-40B4-BE49-F238E27FC236}">
                  <a16:creationId xmlns:a16="http://schemas.microsoft.com/office/drawing/2014/main" id="{4D7A263A-FB49-494A-94C1-C71B8215DEFD}"/>
                </a:ext>
              </a:extLst>
            </p:cNvPr>
            <p:cNvSpPr/>
            <p:nvPr/>
          </p:nvSpPr>
          <p:spPr bwMode="auto">
            <a:xfrm>
              <a:off x="4753037" y="4860546"/>
              <a:ext cx="1134139" cy="354418"/>
            </a:xfrm>
            <a:custGeom>
              <a:avLst/>
              <a:gdLst>
                <a:gd name="connsiteX0" fmla="*/ 0 w 1134139"/>
                <a:gd name="connsiteY0" fmla="*/ 0 h 354418"/>
                <a:gd name="connsiteX1" fmla="*/ 7088 w 1134139"/>
                <a:gd name="connsiteY1" fmla="*/ 163032 h 354418"/>
                <a:gd name="connsiteX2" fmla="*/ 1134139 w 1134139"/>
                <a:gd name="connsiteY2" fmla="*/ 354418 h 354418"/>
              </a:gdLst>
              <a:ahLst/>
              <a:cxnLst>
                <a:cxn ang="0">
                  <a:pos x="connsiteX0" y="connsiteY0"/>
                </a:cxn>
                <a:cxn ang="0">
                  <a:pos x="connsiteX1" y="connsiteY1"/>
                </a:cxn>
                <a:cxn ang="0">
                  <a:pos x="connsiteX2" y="connsiteY2"/>
                </a:cxn>
              </a:cxnLst>
              <a:rect l="l" t="t" r="r" b="b"/>
              <a:pathLst>
                <a:path w="1134139" h="354418">
                  <a:moveTo>
                    <a:pt x="0" y="0"/>
                  </a:moveTo>
                  <a:lnTo>
                    <a:pt x="7088" y="163032"/>
                  </a:lnTo>
                  <a:lnTo>
                    <a:pt x="1134139" y="354418"/>
                  </a:lnTo>
                </a:path>
              </a:pathLst>
            </a:custGeom>
            <a:noFill/>
            <a:ln w="28575"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Arial" charset="0"/>
              </a:endParaRPr>
            </a:p>
          </p:txBody>
        </p:sp>
      </p:grpSp>
      <p:grpSp>
        <p:nvGrpSpPr>
          <p:cNvPr id="9" name="Group 8">
            <a:extLst>
              <a:ext uri="{FF2B5EF4-FFF2-40B4-BE49-F238E27FC236}">
                <a16:creationId xmlns:a16="http://schemas.microsoft.com/office/drawing/2014/main" id="{DC40F49C-ED73-802A-EFAE-D39B0E60A6AE}"/>
              </a:ext>
            </a:extLst>
          </p:cNvPr>
          <p:cNvGrpSpPr/>
          <p:nvPr/>
        </p:nvGrpSpPr>
        <p:grpSpPr>
          <a:xfrm>
            <a:off x="3098366" y="1393215"/>
            <a:ext cx="2661236" cy="2018949"/>
            <a:chOff x="3098366" y="1393215"/>
            <a:chExt cx="2661236" cy="2018949"/>
          </a:xfrm>
        </p:grpSpPr>
        <p:sp>
          <p:nvSpPr>
            <p:cNvPr id="6" name="Oval 5">
              <a:extLst>
                <a:ext uri="{FF2B5EF4-FFF2-40B4-BE49-F238E27FC236}">
                  <a16:creationId xmlns:a16="http://schemas.microsoft.com/office/drawing/2014/main" id="{41FEF476-9FAF-C1E0-A465-A9F518004478}"/>
                </a:ext>
              </a:extLst>
            </p:cNvPr>
            <p:cNvSpPr/>
            <p:nvPr/>
          </p:nvSpPr>
          <p:spPr bwMode="auto">
            <a:xfrm>
              <a:off x="5599272" y="3251834"/>
              <a:ext cx="160330" cy="160330"/>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Arial Narrow" pitchFamily="34" charset="0"/>
              </a:endParaRPr>
            </a:p>
          </p:txBody>
        </p:sp>
        <p:sp>
          <p:nvSpPr>
            <p:cNvPr id="4" name="TextBox 3">
              <a:extLst>
                <a:ext uri="{FF2B5EF4-FFF2-40B4-BE49-F238E27FC236}">
                  <a16:creationId xmlns:a16="http://schemas.microsoft.com/office/drawing/2014/main" id="{12672604-0E9D-2430-C256-2AC4925E60C6}"/>
                </a:ext>
              </a:extLst>
            </p:cNvPr>
            <p:cNvSpPr txBox="1"/>
            <p:nvPr/>
          </p:nvSpPr>
          <p:spPr>
            <a:xfrm>
              <a:off x="3098366" y="1393215"/>
              <a:ext cx="1940365" cy="338554"/>
            </a:xfrm>
            <a:prstGeom prst="rect">
              <a:avLst/>
            </a:prstGeom>
            <a:solidFill>
              <a:schemeClr val="bg1"/>
            </a:solidFill>
            <a:ln w="28575">
              <a:solidFill>
                <a:srgbClr val="FF0000"/>
              </a:solidFill>
            </a:ln>
          </p:spPr>
          <p:txBody>
            <a:bodyPr wrap="square" rtlCol="0">
              <a:spAutoFit/>
            </a:bodyPr>
            <a:lstStyle/>
            <a:p>
              <a:r>
                <a:rPr lang="en-US" sz="800" dirty="0">
                  <a:solidFill>
                    <a:srgbClr val="FF0000"/>
                  </a:solidFill>
                </a:rPr>
                <a:t>3-31-23:  (X</a:t>
              </a:r>
              <a:r>
                <a:rPr lang="en-US" sz="800" baseline="-25000" dirty="0">
                  <a:solidFill>
                    <a:srgbClr val="FF0000"/>
                  </a:solidFill>
                </a:rPr>
                <a:t>RLP</a:t>
              </a:r>
              <a:r>
                <a:rPr lang="en-US" sz="800" dirty="0">
                  <a:solidFill>
                    <a:srgbClr val="FF0000"/>
                  </a:solidFill>
                </a:rPr>
                <a:t>, Y</a:t>
              </a:r>
              <a:r>
                <a:rPr lang="en-US" sz="800" baseline="-25000" dirty="0">
                  <a:solidFill>
                    <a:srgbClr val="FF0000"/>
                  </a:solidFill>
                </a:rPr>
                <a:t>RLP</a:t>
              </a:r>
              <a:r>
                <a:rPr lang="en-US" sz="800" dirty="0">
                  <a:solidFill>
                    <a:srgbClr val="FF0000"/>
                  </a:solidFill>
                </a:rPr>
                <a:t>, Z</a:t>
              </a:r>
              <a:r>
                <a:rPr lang="en-US" sz="800" baseline="-25000" dirty="0">
                  <a:solidFill>
                    <a:srgbClr val="FF0000"/>
                  </a:solidFill>
                </a:rPr>
                <a:t>RLP</a:t>
              </a:r>
              <a:r>
                <a:rPr lang="en-US" sz="800" dirty="0">
                  <a:solidFill>
                    <a:srgbClr val="FF0000"/>
                  </a:solidFill>
                </a:rPr>
                <a:t>) = </a:t>
              </a:r>
            </a:p>
            <a:p>
              <a:r>
                <a:rPr lang="en-US" sz="800" dirty="0">
                  <a:solidFill>
                    <a:srgbClr val="FF0000"/>
                  </a:solidFill>
                </a:rPr>
                <a:t>(-324930 km, 8856 km, 349717 km)</a:t>
              </a:r>
            </a:p>
          </p:txBody>
        </p:sp>
        <p:sp>
          <p:nvSpPr>
            <p:cNvPr id="17" name="Freeform: Shape 16">
              <a:extLst>
                <a:ext uri="{FF2B5EF4-FFF2-40B4-BE49-F238E27FC236}">
                  <a16:creationId xmlns:a16="http://schemas.microsoft.com/office/drawing/2014/main" id="{B8235FCC-E16C-C0E6-0354-6DA11FCFA835}"/>
                </a:ext>
              </a:extLst>
            </p:cNvPr>
            <p:cNvSpPr/>
            <p:nvPr/>
          </p:nvSpPr>
          <p:spPr bwMode="auto">
            <a:xfrm>
              <a:off x="5039833" y="1566530"/>
              <a:ext cx="623776" cy="1701210"/>
            </a:xfrm>
            <a:custGeom>
              <a:avLst/>
              <a:gdLst>
                <a:gd name="connsiteX0" fmla="*/ 0 w 623776"/>
                <a:gd name="connsiteY0" fmla="*/ 0 h 1701210"/>
                <a:gd name="connsiteX1" fmla="*/ 205562 w 623776"/>
                <a:gd name="connsiteY1" fmla="*/ 0 h 1701210"/>
                <a:gd name="connsiteX2" fmla="*/ 623776 w 623776"/>
                <a:gd name="connsiteY2" fmla="*/ 1701210 h 1701210"/>
              </a:gdLst>
              <a:ahLst/>
              <a:cxnLst>
                <a:cxn ang="0">
                  <a:pos x="connsiteX0" y="connsiteY0"/>
                </a:cxn>
                <a:cxn ang="0">
                  <a:pos x="connsiteX1" y="connsiteY1"/>
                </a:cxn>
                <a:cxn ang="0">
                  <a:pos x="connsiteX2" y="connsiteY2"/>
                </a:cxn>
              </a:cxnLst>
              <a:rect l="l" t="t" r="r" b="b"/>
              <a:pathLst>
                <a:path w="623776" h="1701210">
                  <a:moveTo>
                    <a:pt x="0" y="0"/>
                  </a:moveTo>
                  <a:lnTo>
                    <a:pt x="205562" y="0"/>
                  </a:lnTo>
                  <a:lnTo>
                    <a:pt x="623776" y="1701210"/>
                  </a:lnTo>
                </a:path>
              </a:pathLst>
            </a:custGeom>
            <a:noFill/>
            <a:ln w="28575"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Arial" charset="0"/>
              </a:endParaRPr>
            </a:p>
          </p:txBody>
        </p:sp>
      </p:grpSp>
    </p:spTree>
    <p:extLst>
      <p:ext uri="{BB962C8B-B14F-4D97-AF65-F5344CB8AC3E}">
        <p14:creationId xmlns:p14="http://schemas.microsoft.com/office/powerpoint/2010/main" val="1337973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99CD81B-331C-AC19-F2BA-6B24C2B5A6F4}"/>
              </a:ext>
            </a:extLst>
          </p:cNvPr>
          <p:cNvPicPr>
            <a:picLocks noChangeAspect="1"/>
          </p:cNvPicPr>
          <p:nvPr/>
        </p:nvPicPr>
        <p:blipFill>
          <a:blip r:embed="rId2"/>
          <a:stretch>
            <a:fillRect/>
          </a:stretch>
        </p:blipFill>
        <p:spPr>
          <a:xfrm>
            <a:off x="609600" y="914400"/>
            <a:ext cx="7769218" cy="5638045"/>
          </a:xfrm>
          <a:prstGeom prst="rect">
            <a:avLst/>
          </a:prstGeom>
        </p:spPr>
      </p:pic>
      <p:sp>
        <p:nvSpPr>
          <p:cNvPr id="2" name="Title 1">
            <a:extLst>
              <a:ext uri="{FF2B5EF4-FFF2-40B4-BE49-F238E27FC236}">
                <a16:creationId xmlns:a16="http://schemas.microsoft.com/office/drawing/2014/main" id="{0555D944-35AB-4174-9435-207F3486B988}"/>
              </a:ext>
            </a:extLst>
          </p:cNvPr>
          <p:cNvSpPr>
            <a:spLocks noGrp="1"/>
          </p:cNvSpPr>
          <p:nvPr>
            <p:ph type="title"/>
          </p:nvPr>
        </p:nvSpPr>
        <p:spPr>
          <a:xfrm>
            <a:off x="914400" y="152400"/>
            <a:ext cx="7292340" cy="475010"/>
          </a:xfrm>
        </p:spPr>
        <p:txBody>
          <a:bodyPr/>
          <a:lstStyle/>
          <a:p>
            <a:r>
              <a:rPr lang="en-US" dirty="0"/>
              <a:t>Mission Trajectory (2 of 2)</a:t>
            </a:r>
          </a:p>
        </p:txBody>
      </p:sp>
      <p:sp>
        <p:nvSpPr>
          <p:cNvPr id="9" name="Freeform: Shape 8">
            <a:extLst>
              <a:ext uri="{FF2B5EF4-FFF2-40B4-BE49-F238E27FC236}">
                <a16:creationId xmlns:a16="http://schemas.microsoft.com/office/drawing/2014/main" id="{C6393CCA-3BCE-4E51-A19A-EEACF84FA25D}"/>
              </a:ext>
            </a:extLst>
          </p:cNvPr>
          <p:cNvSpPr/>
          <p:nvPr/>
        </p:nvSpPr>
        <p:spPr bwMode="auto">
          <a:xfrm rot="21343387">
            <a:off x="1905600" y="2850869"/>
            <a:ext cx="5826459" cy="1062536"/>
          </a:xfrm>
          <a:custGeom>
            <a:avLst/>
            <a:gdLst>
              <a:gd name="connsiteX0" fmla="*/ 5827902 w 5827902"/>
              <a:gd name="connsiteY0" fmla="*/ 1062536 h 1062536"/>
              <a:gd name="connsiteX1" fmla="*/ 4718520 w 5827902"/>
              <a:gd name="connsiteY1" fmla="*/ 988578 h 1062536"/>
              <a:gd name="connsiteX2" fmla="*/ 3414155 w 5827902"/>
              <a:gd name="connsiteY2" fmla="*/ 907895 h 1062536"/>
              <a:gd name="connsiteX3" fmla="*/ 1921532 w 5827902"/>
              <a:gd name="connsiteY3" fmla="*/ 793595 h 1062536"/>
              <a:gd name="connsiteX4" fmla="*/ 1040749 w 5827902"/>
              <a:gd name="connsiteY4" fmla="*/ 753254 h 1062536"/>
              <a:gd name="connsiteX5" fmla="*/ 509591 w 5827902"/>
              <a:gd name="connsiteY5" fmla="*/ 712913 h 1062536"/>
              <a:gd name="connsiteX6" fmla="*/ 388567 w 5827902"/>
              <a:gd name="connsiteY6" fmla="*/ 699466 h 1062536"/>
              <a:gd name="connsiteX7" fmla="*/ 307885 w 5827902"/>
              <a:gd name="connsiteY7" fmla="*/ 672572 h 1062536"/>
              <a:gd name="connsiteX8" fmla="*/ 233926 w 5827902"/>
              <a:gd name="connsiteY8" fmla="*/ 638954 h 1062536"/>
              <a:gd name="connsiteX9" fmla="*/ 139797 w 5827902"/>
              <a:gd name="connsiteY9" fmla="*/ 578442 h 1062536"/>
              <a:gd name="connsiteX10" fmla="*/ 65838 w 5827902"/>
              <a:gd name="connsiteY10" fmla="*/ 497760 h 1062536"/>
              <a:gd name="connsiteX11" fmla="*/ 5326 w 5827902"/>
              <a:gd name="connsiteY11" fmla="*/ 403631 h 1062536"/>
              <a:gd name="connsiteX12" fmla="*/ 5326 w 5827902"/>
              <a:gd name="connsiteY12" fmla="*/ 316225 h 1062536"/>
              <a:gd name="connsiteX13" fmla="*/ 25497 w 5827902"/>
              <a:gd name="connsiteY13" fmla="*/ 222095 h 1062536"/>
              <a:gd name="connsiteX14" fmla="*/ 133073 w 5827902"/>
              <a:gd name="connsiteY14" fmla="*/ 101072 h 1062536"/>
              <a:gd name="connsiteX15" fmla="*/ 301161 w 5827902"/>
              <a:gd name="connsiteY15" fmla="*/ 27113 h 1062536"/>
              <a:gd name="connsiteX16" fmla="*/ 475973 w 5827902"/>
              <a:gd name="connsiteY16" fmla="*/ 219 h 1062536"/>
              <a:gd name="connsiteX17" fmla="*/ 751638 w 5827902"/>
              <a:gd name="connsiteY17" fmla="*/ 13666 h 1062536"/>
              <a:gd name="connsiteX18" fmla="*/ 1464332 w 5827902"/>
              <a:gd name="connsiteY18" fmla="*/ 54007 h 1062536"/>
              <a:gd name="connsiteX19" fmla="*/ 2136685 w 5827902"/>
              <a:gd name="connsiteY19" fmla="*/ 101072 h 1062536"/>
              <a:gd name="connsiteX20" fmla="*/ 2916614 w 5827902"/>
              <a:gd name="connsiteY20" fmla="*/ 148136 h 1062536"/>
              <a:gd name="connsiteX21" fmla="*/ 3777226 w 5827902"/>
              <a:gd name="connsiteY21" fmla="*/ 208648 h 1062536"/>
              <a:gd name="connsiteX22" fmla="*/ 4765585 w 5827902"/>
              <a:gd name="connsiteY22" fmla="*/ 275883 h 1062536"/>
              <a:gd name="connsiteX23" fmla="*/ 5491726 w 5827902"/>
              <a:gd name="connsiteY23" fmla="*/ 322948 h 1062536"/>
              <a:gd name="connsiteX24" fmla="*/ 5807732 w 5827902"/>
              <a:gd name="connsiteY24" fmla="*/ 349842 h 1062536"/>
              <a:gd name="connsiteX0" fmla="*/ 5826459 w 5826459"/>
              <a:gd name="connsiteY0" fmla="*/ 1062536 h 1062536"/>
              <a:gd name="connsiteX1" fmla="*/ 4717077 w 5826459"/>
              <a:gd name="connsiteY1" fmla="*/ 988578 h 1062536"/>
              <a:gd name="connsiteX2" fmla="*/ 3412712 w 5826459"/>
              <a:gd name="connsiteY2" fmla="*/ 907895 h 1062536"/>
              <a:gd name="connsiteX3" fmla="*/ 1920089 w 5826459"/>
              <a:gd name="connsiteY3" fmla="*/ 793595 h 1062536"/>
              <a:gd name="connsiteX4" fmla="*/ 1039306 w 5826459"/>
              <a:gd name="connsiteY4" fmla="*/ 753254 h 1062536"/>
              <a:gd name="connsiteX5" fmla="*/ 508148 w 5826459"/>
              <a:gd name="connsiteY5" fmla="*/ 712913 h 1062536"/>
              <a:gd name="connsiteX6" fmla="*/ 387124 w 5826459"/>
              <a:gd name="connsiteY6" fmla="*/ 699466 h 1062536"/>
              <a:gd name="connsiteX7" fmla="*/ 306442 w 5826459"/>
              <a:gd name="connsiteY7" fmla="*/ 672572 h 1062536"/>
              <a:gd name="connsiteX8" fmla="*/ 232483 w 5826459"/>
              <a:gd name="connsiteY8" fmla="*/ 638954 h 1062536"/>
              <a:gd name="connsiteX9" fmla="*/ 138354 w 5826459"/>
              <a:gd name="connsiteY9" fmla="*/ 578442 h 1062536"/>
              <a:gd name="connsiteX10" fmla="*/ 44225 w 5826459"/>
              <a:gd name="connsiteY10" fmla="*/ 504484 h 1062536"/>
              <a:gd name="connsiteX11" fmla="*/ 3883 w 5826459"/>
              <a:gd name="connsiteY11" fmla="*/ 403631 h 1062536"/>
              <a:gd name="connsiteX12" fmla="*/ 3883 w 5826459"/>
              <a:gd name="connsiteY12" fmla="*/ 316225 h 1062536"/>
              <a:gd name="connsiteX13" fmla="*/ 24054 w 5826459"/>
              <a:gd name="connsiteY13" fmla="*/ 222095 h 1062536"/>
              <a:gd name="connsiteX14" fmla="*/ 131630 w 5826459"/>
              <a:gd name="connsiteY14" fmla="*/ 101072 h 1062536"/>
              <a:gd name="connsiteX15" fmla="*/ 299718 w 5826459"/>
              <a:gd name="connsiteY15" fmla="*/ 27113 h 1062536"/>
              <a:gd name="connsiteX16" fmla="*/ 474530 w 5826459"/>
              <a:gd name="connsiteY16" fmla="*/ 219 h 1062536"/>
              <a:gd name="connsiteX17" fmla="*/ 750195 w 5826459"/>
              <a:gd name="connsiteY17" fmla="*/ 13666 h 1062536"/>
              <a:gd name="connsiteX18" fmla="*/ 1462889 w 5826459"/>
              <a:gd name="connsiteY18" fmla="*/ 54007 h 1062536"/>
              <a:gd name="connsiteX19" fmla="*/ 2135242 w 5826459"/>
              <a:gd name="connsiteY19" fmla="*/ 101072 h 1062536"/>
              <a:gd name="connsiteX20" fmla="*/ 2915171 w 5826459"/>
              <a:gd name="connsiteY20" fmla="*/ 148136 h 1062536"/>
              <a:gd name="connsiteX21" fmla="*/ 3775783 w 5826459"/>
              <a:gd name="connsiteY21" fmla="*/ 208648 h 1062536"/>
              <a:gd name="connsiteX22" fmla="*/ 4764142 w 5826459"/>
              <a:gd name="connsiteY22" fmla="*/ 275883 h 1062536"/>
              <a:gd name="connsiteX23" fmla="*/ 5490283 w 5826459"/>
              <a:gd name="connsiteY23" fmla="*/ 322948 h 1062536"/>
              <a:gd name="connsiteX24" fmla="*/ 5806289 w 5826459"/>
              <a:gd name="connsiteY24" fmla="*/ 349842 h 1062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26459" h="1062536">
                <a:moveTo>
                  <a:pt x="5826459" y="1062536"/>
                </a:moveTo>
                <a:lnTo>
                  <a:pt x="4717077" y="988578"/>
                </a:lnTo>
                <a:lnTo>
                  <a:pt x="3412712" y="907895"/>
                </a:lnTo>
                <a:lnTo>
                  <a:pt x="1920089" y="793595"/>
                </a:lnTo>
                <a:cubicBezTo>
                  <a:pt x="1524521" y="767821"/>
                  <a:pt x="1274629" y="766701"/>
                  <a:pt x="1039306" y="753254"/>
                </a:cubicBezTo>
                <a:cubicBezTo>
                  <a:pt x="803983" y="739807"/>
                  <a:pt x="616845" y="721878"/>
                  <a:pt x="508148" y="712913"/>
                </a:cubicBezTo>
                <a:cubicBezTo>
                  <a:pt x="399451" y="703948"/>
                  <a:pt x="420742" y="706189"/>
                  <a:pt x="387124" y="699466"/>
                </a:cubicBezTo>
                <a:cubicBezTo>
                  <a:pt x="353506" y="692743"/>
                  <a:pt x="332215" y="682657"/>
                  <a:pt x="306442" y="672572"/>
                </a:cubicBezTo>
                <a:cubicBezTo>
                  <a:pt x="280669" y="662487"/>
                  <a:pt x="260498" y="654642"/>
                  <a:pt x="232483" y="638954"/>
                </a:cubicBezTo>
                <a:cubicBezTo>
                  <a:pt x="204468" y="623266"/>
                  <a:pt x="169730" y="600854"/>
                  <a:pt x="138354" y="578442"/>
                </a:cubicBezTo>
                <a:cubicBezTo>
                  <a:pt x="106978" y="556030"/>
                  <a:pt x="66637" y="533619"/>
                  <a:pt x="44225" y="504484"/>
                </a:cubicBezTo>
                <a:cubicBezTo>
                  <a:pt x="21813" y="475349"/>
                  <a:pt x="10607" y="435007"/>
                  <a:pt x="3883" y="403631"/>
                </a:cubicBezTo>
                <a:cubicBezTo>
                  <a:pt x="-2841" y="372255"/>
                  <a:pt x="521" y="346481"/>
                  <a:pt x="3883" y="316225"/>
                </a:cubicBezTo>
                <a:cubicBezTo>
                  <a:pt x="7245" y="285969"/>
                  <a:pt x="2763" y="257954"/>
                  <a:pt x="24054" y="222095"/>
                </a:cubicBezTo>
                <a:cubicBezTo>
                  <a:pt x="45345" y="186236"/>
                  <a:pt x="85686" y="133569"/>
                  <a:pt x="131630" y="101072"/>
                </a:cubicBezTo>
                <a:cubicBezTo>
                  <a:pt x="177574" y="68575"/>
                  <a:pt x="242568" y="43922"/>
                  <a:pt x="299718" y="27113"/>
                </a:cubicBezTo>
                <a:cubicBezTo>
                  <a:pt x="356868" y="10304"/>
                  <a:pt x="399451" y="2460"/>
                  <a:pt x="474530" y="219"/>
                </a:cubicBezTo>
                <a:cubicBezTo>
                  <a:pt x="549609" y="-2022"/>
                  <a:pt x="750195" y="13666"/>
                  <a:pt x="750195" y="13666"/>
                </a:cubicBezTo>
                <a:lnTo>
                  <a:pt x="1462889" y="54007"/>
                </a:lnTo>
                <a:lnTo>
                  <a:pt x="2135242" y="101072"/>
                </a:lnTo>
                <a:lnTo>
                  <a:pt x="2915171" y="148136"/>
                </a:lnTo>
                <a:lnTo>
                  <a:pt x="3775783" y="208648"/>
                </a:lnTo>
                <a:lnTo>
                  <a:pt x="4764142" y="275883"/>
                </a:lnTo>
                <a:lnTo>
                  <a:pt x="5490283" y="322948"/>
                </a:lnTo>
                <a:cubicBezTo>
                  <a:pt x="5663974" y="335275"/>
                  <a:pt x="5758104" y="335274"/>
                  <a:pt x="5806289" y="349842"/>
                </a:cubicBezTo>
              </a:path>
            </a:pathLst>
          </a:custGeom>
          <a:solidFill>
            <a:srgbClr val="F2F2F2">
              <a:alpha val="54902"/>
            </a:srgbClr>
          </a:solidFill>
          <a:ln w="19050" cap="flat" cmpd="sng" algn="ctr">
            <a:solidFill>
              <a:srgbClr val="3333FF"/>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Arial Narrow" pitchFamily="34" charset="0"/>
            </a:endParaRPr>
          </a:p>
        </p:txBody>
      </p:sp>
      <p:sp>
        <p:nvSpPr>
          <p:cNvPr id="11" name="Freeform: Shape 10">
            <a:extLst>
              <a:ext uri="{FF2B5EF4-FFF2-40B4-BE49-F238E27FC236}">
                <a16:creationId xmlns:a16="http://schemas.microsoft.com/office/drawing/2014/main" id="{3381F778-19BB-4F8D-9585-62A43F12B096}"/>
              </a:ext>
            </a:extLst>
          </p:cNvPr>
          <p:cNvSpPr/>
          <p:nvPr/>
        </p:nvSpPr>
        <p:spPr bwMode="auto">
          <a:xfrm>
            <a:off x="1848458" y="1405218"/>
            <a:ext cx="6078584" cy="4639235"/>
          </a:xfrm>
          <a:custGeom>
            <a:avLst/>
            <a:gdLst>
              <a:gd name="connsiteX0" fmla="*/ 5668449 w 5964284"/>
              <a:gd name="connsiteY0" fmla="*/ 4632512 h 4632512"/>
              <a:gd name="connsiteX1" fmla="*/ 4014461 w 5964284"/>
              <a:gd name="connsiteY1" fmla="*/ 4208930 h 4632512"/>
              <a:gd name="connsiteX2" fmla="*/ 3167296 w 5964284"/>
              <a:gd name="connsiteY2" fmla="*/ 3926541 h 4632512"/>
              <a:gd name="connsiteX3" fmla="*/ 2474772 w 5964284"/>
              <a:gd name="connsiteY3" fmla="*/ 3671047 h 4632512"/>
              <a:gd name="connsiteX4" fmla="*/ 1728461 w 5964284"/>
              <a:gd name="connsiteY4" fmla="*/ 3368488 h 4632512"/>
              <a:gd name="connsiteX5" fmla="*/ 1029214 w 5964284"/>
              <a:gd name="connsiteY5" fmla="*/ 2958353 h 4632512"/>
              <a:gd name="connsiteX6" fmla="*/ 531672 w 5964284"/>
              <a:gd name="connsiteY6" fmla="*/ 2669241 h 4632512"/>
              <a:gd name="connsiteX7" fmla="*/ 182049 w 5964284"/>
              <a:gd name="connsiteY7" fmla="*/ 2373406 h 4632512"/>
              <a:gd name="connsiteX8" fmla="*/ 87919 w 5964284"/>
              <a:gd name="connsiteY8" fmla="*/ 2232212 h 4632512"/>
              <a:gd name="connsiteX9" fmla="*/ 20684 w 5964284"/>
              <a:gd name="connsiteY9" fmla="*/ 2111188 h 4632512"/>
              <a:gd name="connsiteX10" fmla="*/ 7237 w 5964284"/>
              <a:gd name="connsiteY10" fmla="*/ 2023783 h 4632512"/>
              <a:gd name="connsiteX11" fmla="*/ 514 w 5964284"/>
              <a:gd name="connsiteY11" fmla="*/ 1949824 h 4632512"/>
              <a:gd name="connsiteX12" fmla="*/ 20684 w 5964284"/>
              <a:gd name="connsiteY12" fmla="*/ 1828800 h 4632512"/>
              <a:gd name="connsiteX13" fmla="*/ 108090 w 5964284"/>
              <a:gd name="connsiteY13" fmla="*/ 1660712 h 4632512"/>
              <a:gd name="connsiteX14" fmla="*/ 282902 w 5964284"/>
              <a:gd name="connsiteY14" fmla="*/ 1479177 h 4632512"/>
              <a:gd name="connsiteX15" fmla="*/ 632525 w 5964284"/>
              <a:gd name="connsiteY15" fmla="*/ 1297641 h 4632512"/>
              <a:gd name="connsiteX16" fmla="*/ 1318325 w 5964284"/>
              <a:gd name="connsiteY16" fmla="*/ 981635 h 4632512"/>
              <a:gd name="connsiteX17" fmla="*/ 2138596 w 5964284"/>
              <a:gd name="connsiteY17" fmla="*/ 672353 h 4632512"/>
              <a:gd name="connsiteX18" fmla="*/ 3147125 w 5964284"/>
              <a:gd name="connsiteY18" fmla="*/ 437030 h 4632512"/>
              <a:gd name="connsiteX19" fmla="*/ 4491831 w 5964284"/>
              <a:gd name="connsiteY19" fmla="*/ 188259 h 4632512"/>
              <a:gd name="connsiteX20" fmla="*/ 5453296 w 5964284"/>
              <a:gd name="connsiteY20" fmla="*/ 73959 h 4632512"/>
              <a:gd name="connsiteX21" fmla="*/ 5964284 w 5964284"/>
              <a:gd name="connsiteY21" fmla="*/ 0 h 4632512"/>
              <a:gd name="connsiteX0" fmla="*/ 5668449 w 5964284"/>
              <a:gd name="connsiteY0" fmla="*/ 4632512 h 4632512"/>
              <a:gd name="connsiteX1" fmla="*/ 4014461 w 5964284"/>
              <a:gd name="connsiteY1" fmla="*/ 4208930 h 4632512"/>
              <a:gd name="connsiteX2" fmla="*/ 3167296 w 5964284"/>
              <a:gd name="connsiteY2" fmla="*/ 3926541 h 4632512"/>
              <a:gd name="connsiteX3" fmla="*/ 2474772 w 5964284"/>
              <a:gd name="connsiteY3" fmla="*/ 3671047 h 4632512"/>
              <a:gd name="connsiteX4" fmla="*/ 1728461 w 5964284"/>
              <a:gd name="connsiteY4" fmla="*/ 3368488 h 4632512"/>
              <a:gd name="connsiteX5" fmla="*/ 1029214 w 5964284"/>
              <a:gd name="connsiteY5" fmla="*/ 2958353 h 4632512"/>
              <a:gd name="connsiteX6" fmla="*/ 531672 w 5964284"/>
              <a:gd name="connsiteY6" fmla="*/ 2669241 h 4632512"/>
              <a:gd name="connsiteX7" fmla="*/ 182049 w 5964284"/>
              <a:gd name="connsiteY7" fmla="*/ 2373406 h 4632512"/>
              <a:gd name="connsiteX8" fmla="*/ 87919 w 5964284"/>
              <a:gd name="connsiteY8" fmla="*/ 2232212 h 4632512"/>
              <a:gd name="connsiteX9" fmla="*/ 20684 w 5964284"/>
              <a:gd name="connsiteY9" fmla="*/ 2111188 h 4632512"/>
              <a:gd name="connsiteX10" fmla="*/ 7237 w 5964284"/>
              <a:gd name="connsiteY10" fmla="*/ 2023783 h 4632512"/>
              <a:gd name="connsiteX11" fmla="*/ 514 w 5964284"/>
              <a:gd name="connsiteY11" fmla="*/ 1949824 h 4632512"/>
              <a:gd name="connsiteX12" fmla="*/ 20684 w 5964284"/>
              <a:gd name="connsiteY12" fmla="*/ 1828800 h 4632512"/>
              <a:gd name="connsiteX13" fmla="*/ 94643 w 5964284"/>
              <a:gd name="connsiteY13" fmla="*/ 1660712 h 4632512"/>
              <a:gd name="connsiteX14" fmla="*/ 282902 w 5964284"/>
              <a:gd name="connsiteY14" fmla="*/ 1479177 h 4632512"/>
              <a:gd name="connsiteX15" fmla="*/ 632525 w 5964284"/>
              <a:gd name="connsiteY15" fmla="*/ 1297641 h 4632512"/>
              <a:gd name="connsiteX16" fmla="*/ 1318325 w 5964284"/>
              <a:gd name="connsiteY16" fmla="*/ 981635 h 4632512"/>
              <a:gd name="connsiteX17" fmla="*/ 2138596 w 5964284"/>
              <a:gd name="connsiteY17" fmla="*/ 672353 h 4632512"/>
              <a:gd name="connsiteX18" fmla="*/ 3147125 w 5964284"/>
              <a:gd name="connsiteY18" fmla="*/ 437030 h 4632512"/>
              <a:gd name="connsiteX19" fmla="*/ 4491831 w 5964284"/>
              <a:gd name="connsiteY19" fmla="*/ 188259 h 4632512"/>
              <a:gd name="connsiteX20" fmla="*/ 5453296 w 5964284"/>
              <a:gd name="connsiteY20" fmla="*/ 73959 h 4632512"/>
              <a:gd name="connsiteX21" fmla="*/ 5964284 w 5964284"/>
              <a:gd name="connsiteY21" fmla="*/ 0 h 4632512"/>
              <a:gd name="connsiteX0" fmla="*/ 5668449 w 5964284"/>
              <a:gd name="connsiteY0" fmla="*/ 4632512 h 4632512"/>
              <a:gd name="connsiteX1" fmla="*/ 4014461 w 5964284"/>
              <a:gd name="connsiteY1" fmla="*/ 4208930 h 4632512"/>
              <a:gd name="connsiteX2" fmla="*/ 3167296 w 5964284"/>
              <a:gd name="connsiteY2" fmla="*/ 3926541 h 4632512"/>
              <a:gd name="connsiteX3" fmla="*/ 2474772 w 5964284"/>
              <a:gd name="connsiteY3" fmla="*/ 3671047 h 4632512"/>
              <a:gd name="connsiteX4" fmla="*/ 1728461 w 5964284"/>
              <a:gd name="connsiteY4" fmla="*/ 3368488 h 4632512"/>
              <a:gd name="connsiteX5" fmla="*/ 1029214 w 5964284"/>
              <a:gd name="connsiteY5" fmla="*/ 2958353 h 4632512"/>
              <a:gd name="connsiteX6" fmla="*/ 531672 w 5964284"/>
              <a:gd name="connsiteY6" fmla="*/ 2669241 h 4632512"/>
              <a:gd name="connsiteX7" fmla="*/ 182049 w 5964284"/>
              <a:gd name="connsiteY7" fmla="*/ 2373406 h 4632512"/>
              <a:gd name="connsiteX8" fmla="*/ 74472 w 5964284"/>
              <a:gd name="connsiteY8" fmla="*/ 2238935 h 4632512"/>
              <a:gd name="connsiteX9" fmla="*/ 20684 w 5964284"/>
              <a:gd name="connsiteY9" fmla="*/ 2111188 h 4632512"/>
              <a:gd name="connsiteX10" fmla="*/ 7237 w 5964284"/>
              <a:gd name="connsiteY10" fmla="*/ 2023783 h 4632512"/>
              <a:gd name="connsiteX11" fmla="*/ 514 w 5964284"/>
              <a:gd name="connsiteY11" fmla="*/ 1949824 h 4632512"/>
              <a:gd name="connsiteX12" fmla="*/ 20684 w 5964284"/>
              <a:gd name="connsiteY12" fmla="*/ 1828800 h 4632512"/>
              <a:gd name="connsiteX13" fmla="*/ 94643 w 5964284"/>
              <a:gd name="connsiteY13" fmla="*/ 1660712 h 4632512"/>
              <a:gd name="connsiteX14" fmla="*/ 282902 w 5964284"/>
              <a:gd name="connsiteY14" fmla="*/ 1479177 h 4632512"/>
              <a:gd name="connsiteX15" fmla="*/ 632525 w 5964284"/>
              <a:gd name="connsiteY15" fmla="*/ 1297641 h 4632512"/>
              <a:gd name="connsiteX16" fmla="*/ 1318325 w 5964284"/>
              <a:gd name="connsiteY16" fmla="*/ 981635 h 4632512"/>
              <a:gd name="connsiteX17" fmla="*/ 2138596 w 5964284"/>
              <a:gd name="connsiteY17" fmla="*/ 672353 h 4632512"/>
              <a:gd name="connsiteX18" fmla="*/ 3147125 w 5964284"/>
              <a:gd name="connsiteY18" fmla="*/ 437030 h 4632512"/>
              <a:gd name="connsiteX19" fmla="*/ 4491831 w 5964284"/>
              <a:gd name="connsiteY19" fmla="*/ 188259 h 4632512"/>
              <a:gd name="connsiteX20" fmla="*/ 5453296 w 5964284"/>
              <a:gd name="connsiteY20" fmla="*/ 73959 h 4632512"/>
              <a:gd name="connsiteX21" fmla="*/ 5964284 w 5964284"/>
              <a:gd name="connsiteY21" fmla="*/ 0 h 4632512"/>
              <a:gd name="connsiteX0" fmla="*/ 5668449 w 5964284"/>
              <a:gd name="connsiteY0" fmla="*/ 4632512 h 4632512"/>
              <a:gd name="connsiteX1" fmla="*/ 4014461 w 5964284"/>
              <a:gd name="connsiteY1" fmla="*/ 4208930 h 4632512"/>
              <a:gd name="connsiteX2" fmla="*/ 3167296 w 5964284"/>
              <a:gd name="connsiteY2" fmla="*/ 3926541 h 4632512"/>
              <a:gd name="connsiteX3" fmla="*/ 2474772 w 5964284"/>
              <a:gd name="connsiteY3" fmla="*/ 3671047 h 4632512"/>
              <a:gd name="connsiteX4" fmla="*/ 1728461 w 5964284"/>
              <a:gd name="connsiteY4" fmla="*/ 3368488 h 4632512"/>
              <a:gd name="connsiteX5" fmla="*/ 1029214 w 5964284"/>
              <a:gd name="connsiteY5" fmla="*/ 2985247 h 4632512"/>
              <a:gd name="connsiteX6" fmla="*/ 531672 w 5964284"/>
              <a:gd name="connsiteY6" fmla="*/ 2669241 h 4632512"/>
              <a:gd name="connsiteX7" fmla="*/ 182049 w 5964284"/>
              <a:gd name="connsiteY7" fmla="*/ 2373406 h 4632512"/>
              <a:gd name="connsiteX8" fmla="*/ 74472 w 5964284"/>
              <a:gd name="connsiteY8" fmla="*/ 2238935 h 4632512"/>
              <a:gd name="connsiteX9" fmla="*/ 20684 w 5964284"/>
              <a:gd name="connsiteY9" fmla="*/ 2111188 h 4632512"/>
              <a:gd name="connsiteX10" fmla="*/ 7237 w 5964284"/>
              <a:gd name="connsiteY10" fmla="*/ 2023783 h 4632512"/>
              <a:gd name="connsiteX11" fmla="*/ 514 w 5964284"/>
              <a:gd name="connsiteY11" fmla="*/ 1949824 h 4632512"/>
              <a:gd name="connsiteX12" fmla="*/ 20684 w 5964284"/>
              <a:gd name="connsiteY12" fmla="*/ 1828800 h 4632512"/>
              <a:gd name="connsiteX13" fmla="*/ 94643 w 5964284"/>
              <a:gd name="connsiteY13" fmla="*/ 1660712 h 4632512"/>
              <a:gd name="connsiteX14" fmla="*/ 282902 w 5964284"/>
              <a:gd name="connsiteY14" fmla="*/ 1479177 h 4632512"/>
              <a:gd name="connsiteX15" fmla="*/ 632525 w 5964284"/>
              <a:gd name="connsiteY15" fmla="*/ 1297641 h 4632512"/>
              <a:gd name="connsiteX16" fmla="*/ 1318325 w 5964284"/>
              <a:gd name="connsiteY16" fmla="*/ 981635 h 4632512"/>
              <a:gd name="connsiteX17" fmla="*/ 2138596 w 5964284"/>
              <a:gd name="connsiteY17" fmla="*/ 672353 h 4632512"/>
              <a:gd name="connsiteX18" fmla="*/ 3147125 w 5964284"/>
              <a:gd name="connsiteY18" fmla="*/ 437030 h 4632512"/>
              <a:gd name="connsiteX19" fmla="*/ 4491831 w 5964284"/>
              <a:gd name="connsiteY19" fmla="*/ 188259 h 4632512"/>
              <a:gd name="connsiteX20" fmla="*/ 5453296 w 5964284"/>
              <a:gd name="connsiteY20" fmla="*/ 73959 h 4632512"/>
              <a:gd name="connsiteX21" fmla="*/ 5964284 w 5964284"/>
              <a:gd name="connsiteY21" fmla="*/ 0 h 4632512"/>
              <a:gd name="connsiteX0" fmla="*/ 5668449 w 5964284"/>
              <a:gd name="connsiteY0" fmla="*/ 4632512 h 4632512"/>
              <a:gd name="connsiteX1" fmla="*/ 4014461 w 5964284"/>
              <a:gd name="connsiteY1" fmla="*/ 4208930 h 4632512"/>
              <a:gd name="connsiteX2" fmla="*/ 3167296 w 5964284"/>
              <a:gd name="connsiteY2" fmla="*/ 3926541 h 4632512"/>
              <a:gd name="connsiteX3" fmla="*/ 2474772 w 5964284"/>
              <a:gd name="connsiteY3" fmla="*/ 3671047 h 4632512"/>
              <a:gd name="connsiteX4" fmla="*/ 1728461 w 5964284"/>
              <a:gd name="connsiteY4" fmla="*/ 3368488 h 4632512"/>
              <a:gd name="connsiteX5" fmla="*/ 1029214 w 5964284"/>
              <a:gd name="connsiteY5" fmla="*/ 2985247 h 4632512"/>
              <a:gd name="connsiteX6" fmla="*/ 531672 w 5964284"/>
              <a:gd name="connsiteY6" fmla="*/ 2669241 h 4632512"/>
              <a:gd name="connsiteX7" fmla="*/ 182049 w 5964284"/>
              <a:gd name="connsiteY7" fmla="*/ 2373406 h 4632512"/>
              <a:gd name="connsiteX8" fmla="*/ 74472 w 5964284"/>
              <a:gd name="connsiteY8" fmla="*/ 2238935 h 4632512"/>
              <a:gd name="connsiteX9" fmla="*/ 20684 w 5964284"/>
              <a:gd name="connsiteY9" fmla="*/ 2111188 h 4632512"/>
              <a:gd name="connsiteX10" fmla="*/ 7237 w 5964284"/>
              <a:gd name="connsiteY10" fmla="*/ 2023783 h 4632512"/>
              <a:gd name="connsiteX11" fmla="*/ 514 w 5964284"/>
              <a:gd name="connsiteY11" fmla="*/ 1949824 h 4632512"/>
              <a:gd name="connsiteX12" fmla="*/ 20684 w 5964284"/>
              <a:gd name="connsiteY12" fmla="*/ 1828800 h 4632512"/>
              <a:gd name="connsiteX13" fmla="*/ 94643 w 5964284"/>
              <a:gd name="connsiteY13" fmla="*/ 1660712 h 4632512"/>
              <a:gd name="connsiteX14" fmla="*/ 282902 w 5964284"/>
              <a:gd name="connsiteY14" fmla="*/ 1479177 h 4632512"/>
              <a:gd name="connsiteX15" fmla="*/ 632525 w 5964284"/>
              <a:gd name="connsiteY15" fmla="*/ 1297641 h 4632512"/>
              <a:gd name="connsiteX16" fmla="*/ 1318325 w 5964284"/>
              <a:gd name="connsiteY16" fmla="*/ 981635 h 4632512"/>
              <a:gd name="connsiteX17" fmla="*/ 2138596 w 5964284"/>
              <a:gd name="connsiteY17" fmla="*/ 672353 h 4632512"/>
              <a:gd name="connsiteX18" fmla="*/ 3160572 w 5964284"/>
              <a:gd name="connsiteY18" fmla="*/ 416860 h 4632512"/>
              <a:gd name="connsiteX19" fmla="*/ 4491831 w 5964284"/>
              <a:gd name="connsiteY19" fmla="*/ 188259 h 4632512"/>
              <a:gd name="connsiteX20" fmla="*/ 5453296 w 5964284"/>
              <a:gd name="connsiteY20" fmla="*/ 73959 h 4632512"/>
              <a:gd name="connsiteX21" fmla="*/ 5964284 w 5964284"/>
              <a:gd name="connsiteY21" fmla="*/ 0 h 4632512"/>
              <a:gd name="connsiteX0" fmla="*/ 5668449 w 6024795"/>
              <a:gd name="connsiteY0" fmla="*/ 4612341 h 4612341"/>
              <a:gd name="connsiteX1" fmla="*/ 4014461 w 6024795"/>
              <a:gd name="connsiteY1" fmla="*/ 4188759 h 4612341"/>
              <a:gd name="connsiteX2" fmla="*/ 3167296 w 6024795"/>
              <a:gd name="connsiteY2" fmla="*/ 3906370 h 4612341"/>
              <a:gd name="connsiteX3" fmla="*/ 2474772 w 6024795"/>
              <a:gd name="connsiteY3" fmla="*/ 3650876 h 4612341"/>
              <a:gd name="connsiteX4" fmla="*/ 1728461 w 6024795"/>
              <a:gd name="connsiteY4" fmla="*/ 3348317 h 4612341"/>
              <a:gd name="connsiteX5" fmla="*/ 1029214 w 6024795"/>
              <a:gd name="connsiteY5" fmla="*/ 2965076 h 4612341"/>
              <a:gd name="connsiteX6" fmla="*/ 531672 w 6024795"/>
              <a:gd name="connsiteY6" fmla="*/ 2649070 h 4612341"/>
              <a:gd name="connsiteX7" fmla="*/ 182049 w 6024795"/>
              <a:gd name="connsiteY7" fmla="*/ 2353235 h 4612341"/>
              <a:gd name="connsiteX8" fmla="*/ 74472 w 6024795"/>
              <a:gd name="connsiteY8" fmla="*/ 2218764 h 4612341"/>
              <a:gd name="connsiteX9" fmla="*/ 20684 w 6024795"/>
              <a:gd name="connsiteY9" fmla="*/ 2091017 h 4612341"/>
              <a:gd name="connsiteX10" fmla="*/ 7237 w 6024795"/>
              <a:gd name="connsiteY10" fmla="*/ 2003612 h 4612341"/>
              <a:gd name="connsiteX11" fmla="*/ 514 w 6024795"/>
              <a:gd name="connsiteY11" fmla="*/ 1929653 h 4612341"/>
              <a:gd name="connsiteX12" fmla="*/ 20684 w 6024795"/>
              <a:gd name="connsiteY12" fmla="*/ 1808629 h 4612341"/>
              <a:gd name="connsiteX13" fmla="*/ 94643 w 6024795"/>
              <a:gd name="connsiteY13" fmla="*/ 1640541 h 4612341"/>
              <a:gd name="connsiteX14" fmla="*/ 282902 w 6024795"/>
              <a:gd name="connsiteY14" fmla="*/ 1459006 h 4612341"/>
              <a:gd name="connsiteX15" fmla="*/ 632525 w 6024795"/>
              <a:gd name="connsiteY15" fmla="*/ 1277470 h 4612341"/>
              <a:gd name="connsiteX16" fmla="*/ 1318325 w 6024795"/>
              <a:gd name="connsiteY16" fmla="*/ 961464 h 4612341"/>
              <a:gd name="connsiteX17" fmla="*/ 2138596 w 6024795"/>
              <a:gd name="connsiteY17" fmla="*/ 652182 h 4612341"/>
              <a:gd name="connsiteX18" fmla="*/ 3160572 w 6024795"/>
              <a:gd name="connsiteY18" fmla="*/ 396689 h 4612341"/>
              <a:gd name="connsiteX19" fmla="*/ 4491831 w 6024795"/>
              <a:gd name="connsiteY19" fmla="*/ 168088 h 4612341"/>
              <a:gd name="connsiteX20" fmla="*/ 5453296 w 6024795"/>
              <a:gd name="connsiteY20" fmla="*/ 53788 h 4612341"/>
              <a:gd name="connsiteX21" fmla="*/ 6024795 w 6024795"/>
              <a:gd name="connsiteY21" fmla="*/ 0 h 4612341"/>
              <a:gd name="connsiteX0" fmla="*/ 5668449 w 6078584"/>
              <a:gd name="connsiteY0" fmla="*/ 4639235 h 4639235"/>
              <a:gd name="connsiteX1" fmla="*/ 4014461 w 6078584"/>
              <a:gd name="connsiteY1" fmla="*/ 4215653 h 4639235"/>
              <a:gd name="connsiteX2" fmla="*/ 3167296 w 6078584"/>
              <a:gd name="connsiteY2" fmla="*/ 3933264 h 4639235"/>
              <a:gd name="connsiteX3" fmla="*/ 2474772 w 6078584"/>
              <a:gd name="connsiteY3" fmla="*/ 3677770 h 4639235"/>
              <a:gd name="connsiteX4" fmla="*/ 1728461 w 6078584"/>
              <a:gd name="connsiteY4" fmla="*/ 3375211 h 4639235"/>
              <a:gd name="connsiteX5" fmla="*/ 1029214 w 6078584"/>
              <a:gd name="connsiteY5" fmla="*/ 2991970 h 4639235"/>
              <a:gd name="connsiteX6" fmla="*/ 531672 w 6078584"/>
              <a:gd name="connsiteY6" fmla="*/ 2675964 h 4639235"/>
              <a:gd name="connsiteX7" fmla="*/ 182049 w 6078584"/>
              <a:gd name="connsiteY7" fmla="*/ 2380129 h 4639235"/>
              <a:gd name="connsiteX8" fmla="*/ 74472 w 6078584"/>
              <a:gd name="connsiteY8" fmla="*/ 2245658 h 4639235"/>
              <a:gd name="connsiteX9" fmla="*/ 20684 w 6078584"/>
              <a:gd name="connsiteY9" fmla="*/ 2117911 h 4639235"/>
              <a:gd name="connsiteX10" fmla="*/ 7237 w 6078584"/>
              <a:gd name="connsiteY10" fmla="*/ 2030506 h 4639235"/>
              <a:gd name="connsiteX11" fmla="*/ 514 w 6078584"/>
              <a:gd name="connsiteY11" fmla="*/ 1956547 h 4639235"/>
              <a:gd name="connsiteX12" fmla="*/ 20684 w 6078584"/>
              <a:gd name="connsiteY12" fmla="*/ 1835523 h 4639235"/>
              <a:gd name="connsiteX13" fmla="*/ 94643 w 6078584"/>
              <a:gd name="connsiteY13" fmla="*/ 1667435 h 4639235"/>
              <a:gd name="connsiteX14" fmla="*/ 282902 w 6078584"/>
              <a:gd name="connsiteY14" fmla="*/ 1485900 h 4639235"/>
              <a:gd name="connsiteX15" fmla="*/ 632525 w 6078584"/>
              <a:gd name="connsiteY15" fmla="*/ 1304364 h 4639235"/>
              <a:gd name="connsiteX16" fmla="*/ 1318325 w 6078584"/>
              <a:gd name="connsiteY16" fmla="*/ 988358 h 4639235"/>
              <a:gd name="connsiteX17" fmla="*/ 2138596 w 6078584"/>
              <a:gd name="connsiteY17" fmla="*/ 679076 h 4639235"/>
              <a:gd name="connsiteX18" fmla="*/ 3160572 w 6078584"/>
              <a:gd name="connsiteY18" fmla="*/ 423583 h 4639235"/>
              <a:gd name="connsiteX19" fmla="*/ 4491831 w 6078584"/>
              <a:gd name="connsiteY19" fmla="*/ 194982 h 4639235"/>
              <a:gd name="connsiteX20" fmla="*/ 5453296 w 6078584"/>
              <a:gd name="connsiteY20" fmla="*/ 80682 h 4639235"/>
              <a:gd name="connsiteX21" fmla="*/ 6078584 w 6078584"/>
              <a:gd name="connsiteY21" fmla="*/ 0 h 4639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78584" h="4639235">
                <a:moveTo>
                  <a:pt x="5668449" y="4639235"/>
                </a:moveTo>
                <a:lnTo>
                  <a:pt x="4014461" y="4215653"/>
                </a:lnTo>
                <a:cubicBezTo>
                  <a:pt x="3597602" y="4097991"/>
                  <a:pt x="3423911" y="4022911"/>
                  <a:pt x="3167296" y="3933264"/>
                </a:cubicBezTo>
                <a:cubicBezTo>
                  <a:pt x="2910681" y="3843617"/>
                  <a:pt x="2714578" y="3770779"/>
                  <a:pt x="2474772" y="3677770"/>
                </a:cubicBezTo>
                <a:cubicBezTo>
                  <a:pt x="2234966" y="3584761"/>
                  <a:pt x="1969387" y="3489511"/>
                  <a:pt x="1728461" y="3375211"/>
                </a:cubicBezTo>
                <a:cubicBezTo>
                  <a:pt x="1487535" y="3260911"/>
                  <a:pt x="1029214" y="2991970"/>
                  <a:pt x="1029214" y="2991970"/>
                </a:cubicBezTo>
                <a:cubicBezTo>
                  <a:pt x="829749" y="2875429"/>
                  <a:pt x="672866" y="2777938"/>
                  <a:pt x="531672" y="2675964"/>
                </a:cubicBezTo>
                <a:cubicBezTo>
                  <a:pt x="390478" y="2573990"/>
                  <a:pt x="258249" y="2451847"/>
                  <a:pt x="182049" y="2380129"/>
                </a:cubicBezTo>
                <a:cubicBezTo>
                  <a:pt x="105849" y="2308411"/>
                  <a:pt x="101366" y="2289361"/>
                  <a:pt x="74472" y="2245658"/>
                </a:cubicBezTo>
                <a:cubicBezTo>
                  <a:pt x="47578" y="2201955"/>
                  <a:pt x="31890" y="2153770"/>
                  <a:pt x="20684" y="2117911"/>
                </a:cubicBezTo>
                <a:cubicBezTo>
                  <a:pt x="9478" y="2082052"/>
                  <a:pt x="10599" y="2057400"/>
                  <a:pt x="7237" y="2030506"/>
                </a:cubicBezTo>
                <a:cubicBezTo>
                  <a:pt x="3875" y="2003612"/>
                  <a:pt x="-1727" y="1989044"/>
                  <a:pt x="514" y="1956547"/>
                </a:cubicBezTo>
                <a:cubicBezTo>
                  <a:pt x="2755" y="1924050"/>
                  <a:pt x="4996" y="1883708"/>
                  <a:pt x="20684" y="1835523"/>
                </a:cubicBezTo>
                <a:cubicBezTo>
                  <a:pt x="36372" y="1787338"/>
                  <a:pt x="50940" y="1725705"/>
                  <a:pt x="94643" y="1667435"/>
                </a:cubicBezTo>
                <a:cubicBezTo>
                  <a:pt x="138346" y="1609164"/>
                  <a:pt x="193255" y="1546412"/>
                  <a:pt x="282902" y="1485900"/>
                </a:cubicBezTo>
                <a:cubicBezTo>
                  <a:pt x="372549" y="1425388"/>
                  <a:pt x="459955" y="1387288"/>
                  <a:pt x="632525" y="1304364"/>
                </a:cubicBezTo>
                <a:cubicBezTo>
                  <a:pt x="805095" y="1221440"/>
                  <a:pt x="1067313" y="1092573"/>
                  <a:pt x="1318325" y="988358"/>
                </a:cubicBezTo>
                <a:cubicBezTo>
                  <a:pt x="1569337" y="884143"/>
                  <a:pt x="1831555" y="773205"/>
                  <a:pt x="2138596" y="679076"/>
                </a:cubicBezTo>
                <a:cubicBezTo>
                  <a:pt x="2445637" y="584947"/>
                  <a:pt x="2768366" y="504265"/>
                  <a:pt x="3160572" y="423583"/>
                </a:cubicBezTo>
                <a:cubicBezTo>
                  <a:pt x="3552778" y="342901"/>
                  <a:pt x="4109710" y="252132"/>
                  <a:pt x="4491831" y="194982"/>
                </a:cubicBezTo>
                <a:cubicBezTo>
                  <a:pt x="4873952" y="137832"/>
                  <a:pt x="5207887" y="112058"/>
                  <a:pt x="5453296" y="80682"/>
                </a:cubicBezTo>
                <a:lnTo>
                  <a:pt x="6078584" y="0"/>
                </a:lnTo>
              </a:path>
            </a:pathLst>
          </a:custGeom>
          <a:noFill/>
          <a:ln w="19050" cap="flat" cmpd="sng" algn="ctr">
            <a:solidFill>
              <a:srgbClr val="969696"/>
            </a:solidFill>
            <a:prstDash val="sysDot"/>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Arial Narrow" pitchFamily="34" charset="0"/>
            </a:endParaRPr>
          </a:p>
        </p:txBody>
      </p:sp>
      <p:sp>
        <p:nvSpPr>
          <p:cNvPr id="5" name="TextBox 4">
            <a:extLst>
              <a:ext uri="{FF2B5EF4-FFF2-40B4-BE49-F238E27FC236}">
                <a16:creationId xmlns:a16="http://schemas.microsoft.com/office/drawing/2014/main" id="{3CE605FF-3364-4413-A45B-933AAE7DA5B8}"/>
              </a:ext>
            </a:extLst>
          </p:cNvPr>
          <p:cNvSpPr txBox="1"/>
          <p:nvPr/>
        </p:nvSpPr>
        <p:spPr>
          <a:xfrm>
            <a:off x="6928065" y="1361956"/>
            <a:ext cx="748923" cy="246221"/>
          </a:xfrm>
          <a:prstGeom prst="rect">
            <a:avLst/>
          </a:prstGeom>
          <a:solidFill>
            <a:schemeClr val="bg1"/>
          </a:solidFill>
        </p:spPr>
        <p:txBody>
          <a:bodyPr wrap="none" rtlCol="0">
            <a:spAutoFit/>
          </a:bodyPr>
          <a:lstStyle/>
          <a:p>
            <a:r>
              <a:rPr lang="en-US" dirty="0"/>
              <a:t>Bow Shock</a:t>
            </a:r>
          </a:p>
        </p:txBody>
      </p:sp>
      <p:sp>
        <p:nvSpPr>
          <p:cNvPr id="12" name="TextBox 11">
            <a:extLst>
              <a:ext uri="{FF2B5EF4-FFF2-40B4-BE49-F238E27FC236}">
                <a16:creationId xmlns:a16="http://schemas.microsoft.com/office/drawing/2014/main" id="{329D307A-25A1-436C-AC71-C088F523B5B6}"/>
              </a:ext>
            </a:extLst>
          </p:cNvPr>
          <p:cNvSpPr txBox="1"/>
          <p:nvPr/>
        </p:nvSpPr>
        <p:spPr>
          <a:xfrm>
            <a:off x="6928065" y="2141314"/>
            <a:ext cx="952505" cy="246221"/>
          </a:xfrm>
          <a:prstGeom prst="rect">
            <a:avLst/>
          </a:prstGeom>
          <a:solidFill>
            <a:schemeClr val="bg1"/>
          </a:solidFill>
        </p:spPr>
        <p:txBody>
          <a:bodyPr wrap="none" rtlCol="0">
            <a:spAutoFit/>
          </a:bodyPr>
          <a:lstStyle/>
          <a:p>
            <a:r>
              <a:rPr lang="en-US" dirty="0" err="1"/>
              <a:t>Magnetosheath</a:t>
            </a:r>
            <a:endParaRPr lang="en-US" dirty="0"/>
          </a:p>
        </p:txBody>
      </p:sp>
      <p:sp>
        <p:nvSpPr>
          <p:cNvPr id="13" name="TextBox 12">
            <a:extLst>
              <a:ext uri="{FF2B5EF4-FFF2-40B4-BE49-F238E27FC236}">
                <a16:creationId xmlns:a16="http://schemas.microsoft.com/office/drawing/2014/main" id="{73705B46-1BD3-444E-BBF4-7C4C171E38A4}"/>
              </a:ext>
            </a:extLst>
          </p:cNvPr>
          <p:cNvSpPr txBox="1"/>
          <p:nvPr/>
        </p:nvSpPr>
        <p:spPr>
          <a:xfrm>
            <a:off x="6928065" y="2829295"/>
            <a:ext cx="917239" cy="246221"/>
          </a:xfrm>
          <a:prstGeom prst="rect">
            <a:avLst/>
          </a:prstGeom>
          <a:solidFill>
            <a:schemeClr val="bg1"/>
          </a:solidFill>
        </p:spPr>
        <p:txBody>
          <a:bodyPr wrap="none" rtlCol="0">
            <a:spAutoFit/>
          </a:bodyPr>
          <a:lstStyle/>
          <a:p>
            <a:r>
              <a:rPr lang="en-US" dirty="0"/>
              <a:t>Magnetopause</a:t>
            </a:r>
          </a:p>
        </p:txBody>
      </p:sp>
      <p:grpSp>
        <p:nvGrpSpPr>
          <p:cNvPr id="3" name="Group 2">
            <a:extLst>
              <a:ext uri="{FF2B5EF4-FFF2-40B4-BE49-F238E27FC236}">
                <a16:creationId xmlns:a16="http://schemas.microsoft.com/office/drawing/2014/main" id="{0A9470E1-827D-0B5F-25FE-81712C2C5E56}"/>
              </a:ext>
            </a:extLst>
          </p:cNvPr>
          <p:cNvGrpSpPr/>
          <p:nvPr/>
        </p:nvGrpSpPr>
        <p:grpSpPr>
          <a:xfrm>
            <a:off x="3279741" y="2387146"/>
            <a:ext cx="2751672" cy="848700"/>
            <a:chOff x="3279741" y="2387146"/>
            <a:chExt cx="2751672" cy="848700"/>
          </a:xfrm>
        </p:grpSpPr>
        <p:sp>
          <p:nvSpPr>
            <p:cNvPr id="8" name="Oval 7">
              <a:extLst>
                <a:ext uri="{FF2B5EF4-FFF2-40B4-BE49-F238E27FC236}">
                  <a16:creationId xmlns:a16="http://schemas.microsoft.com/office/drawing/2014/main" id="{AF4AF635-DBCB-AF63-6511-7885BB7CE2DD}"/>
                </a:ext>
              </a:extLst>
            </p:cNvPr>
            <p:cNvSpPr/>
            <p:nvPr/>
          </p:nvSpPr>
          <p:spPr bwMode="auto">
            <a:xfrm>
              <a:off x="5871083" y="3075516"/>
              <a:ext cx="160330" cy="160330"/>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Arial Narrow" pitchFamily="34" charset="0"/>
              </a:endParaRPr>
            </a:p>
          </p:txBody>
        </p:sp>
        <p:sp>
          <p:nvSpPr>
            <p:cNvPr id="15" name="Freeform: Shape 14">
              <a:extLst>
                <a:ext uri="{FF2B5EF4-FFF2-40B4-BE49-F238E27FC236}">
                  <a16:creationId xmlns:a16="http://schemas.microsoft.com/office/drawing/2014/main" id="{49FFF879-D259-A9A2-4F52-AF33FFCA8EB7}"/>
                </a:ext>
              </a:extLst>
            </p:cNvPr>
            <p:cNvSpPr/>
            <p:nvPr/>
          </p:nvSpPr>
          <p:spPr bwMode="auto">
            <a:xfrm>
              <a:off x="4465674" y="2736112"/>
              <a:ext cx="1403498" cy="432390"/>
            </a:xfrm>
            <a:custGeom>
              <a:avLst/>
              <a:gdLst>
                <a:gd name="connsiteX0" fmla="*/ 0 w 1403498"/>
                <a:gd name="connsiteY0" fmla="*/ 0 h 432390"/>
                <a:gd name="connsiteX1" fmla="*/ 0 w 1403498"/>
                <a:gd name="connsiteY1" fmla="*/ 163032 h 432390"/>
                <a:gd name="connsiteX2" fmla="*/ 1403498 w 1403498"/>
                <a:gd name="connsiteY2" fmla="*/ 432390 h 432390"/>
              </a:gdLst>
              <a:ahLst/>
              <a:cxnLst>
                <a:cxn ang="0">
                  <a:pos x="connsiteX0" y="connsiteY0"/>
                </a:cxn>
                <a:cxn ang="0">
                  <a:pos x="connsiteX1" y="connsiteY1"/>
                </a:cxn>
                <a:cxn ang="0">
                  <a:pos x="connsiteX2" y="connsiteY2"/>
                </a:cxn>
              </a:cxnLst>
              <a:rect l="l" t="t" r="r" b="b"/>
              <a:pathLst>
                <a:path w="1403498" h="432390">
                  <a:moveTo>
                    <a:pt x="0" y="0"/>
                  </a:moveTo>
                  <a:lnTo>
                    <a:pt x="0" y="163032"/>
                  </a:lnTo>
                  <a:lnTo>
                    <a:pt x="1403498" y="432390"/>
                  </a:lnTo>
                </a:path>
              </a:pathLst>
            </a:custGeom>
            <a:noFill/>
            <a:ln w="19050"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Arial" charset="0"/>
              </a:endParaRPr>
            </a:p>
          </p:txBody>
        </p:sp>
        <p:sp>
          <p:nvSpPr>
            <p:cNvPr id="14" name="TextBox 13">
              <a:extLst>
                <a:ext uri="{FF2B5EF4-FFF2-40B4-BE49-F238E27FC236}">
                  <a16:creationId xmlns:a16="http://schemas.microsoft.com/office/drawing/2014/main" id="{105AE7B8-2273-B767-F4F9-D6B306622F27}"/>
                </a:ext>
              </a:extLst>
            </p:cNvPr>
            <p:cNvSpPr txBox="1"/>
            <p:nvPr/>
          </p:nvSpPr>
          <p:spPr>
            <a:xfrm>
              <a:off x="3279741" y="2387146"/>
              <a:ext cx="2044915" cy="338554"/>
            </a:xfrm>
            <a:prstGeom prst="rect">
              <a:avLst/>
            </a:prstGeom>
            <a:solidFill>
              <a:schemeClr val="bg1">
                <a:lumMod val="85000"/>
              </a:schemeClr>
            </a:solidFill>
            <a:ln w="28575">
              <a:solidFill>
                <a:srgbClr val="FF0000"/>
              </a:solidFill>
            </a:ln>
          </p:spPr>
          <p:txBody>
            <a:bodyPr wrap="square" rtlCol="0">
              <a:spAutoFit/>
            </a:bodyPr>
            <a:lstStyle/>
            <a:p>
              <a:r>
                <a:rPr lang="en-US" sz="800" dirty="0">
                  <a:solidFill>
                    <a:srgbClr val="FF0000"/>
                  </a:solidFill>
                </a:rPr>
                <a:t>3-1-23:  (X</a:t>
              </a:r>
              <a:r>
                <a:rPr lang="en-US" sz="800" baseline="-25000" dirty="0">
                  <a:solidFill>
                    <a:srgbClr val="FF0000"/>
                  </a:solidFill>
                </a:rPr>
                <a:t>RLP</a:t>
              </a:r>
              <a:r>
                <a:rPr lang="en-US" sz="800" dirty="0">
                  <a:solidFill>
                    <a:srgbClr val="FF0000"/>
                  </a:solidFill>
                </a:rPr>
                <a:t>, Y</a:t>
              </a:r>
              <a:r>
                <a:rPr lang="en-US" sz="800" baseline="-25000" dirty="0">
                  <a:solidFill>
                    <a:srgbClr val="FF0000"/>
                  </a:solidFill>
                </a:rPr>
                <a:t>RLP</a:t>
              </a:r>
              <a:r>
                <a:rPr lang="en-US" sz="800" dirty="0">
                  <a:solidFill>
                    <a:srgbClr val="FF0000"/>
                  </a:solidFill>
                </a:rPr>
                <a:t>, Z</a:t>
              </a:r>
              <a:r>
                <a:rPr lang="en-US" sz="800" baseline="-25000" dirty="0">
                  <a:solidFill>
                    <a:srgbClr val="FF0000"/>
                  </a:solidFill>
                </a:rPr>
                <a:t>RLP</a:t>
              </a:r>
              <a:r>
                <a:rPr lang="en-US" sz="800" dirty="0">
                  <a:solidFill>
                    <a:srgbClr val="FF0000"/>
                  </a:solidFill>
                </a:rPr>
                <a:t>) = </a:t>
              </a:r>
            </a:p>
            <a:p>
              <a:r>
                <a:rPr lang="en-US" sz="800" dirty="0">
                  <a:solidFill>
                    <a:srgbClr val="FF0000"/>
                  </a:solidFill>
                </a:rPr>
                <a:t>(-233938 km, -677884 km, 51728 km)</a:t>
              </a:r>
            </a:p>
          </p:txBody>
        </p:sp>
      </p:grpSp>
      <p:grpSp>
        <p:nvGrpSpPr>
          <p:cNvPr id="4" name="Group 3">
            <a:extLst>
              <a:ext uri="{FF2B5EF4-FFF2-40B4-BE49-F238E27FC236}">
                <a16:creationId xmlns:a16="http://schemas.microsoft.com/office/drawing/2014/main" id="{FA1A59E6-6AA9-019B-E30E-9F0E3A96C8A1}"/>
              </a:ext>
            </a:extLst>
          </p:cNvPr>
          <p:cNvGrpSpPr/>
          <p:nvPr/>
        </p:nvGrpSpPr>
        <p:grpSpPr>
          <a:xfrm>
            <a:off x="3126720" y="1159875"/>
            <a:ext cx="2624142" cy="826720"/>
            <a:chOff x="3126720" y="1159875"/>
            <a:chExt cx="2624142" cy="826720"/>
          </a:xfrm>
        </p:grpSpPr>
        <p:sp>
          <p:nvSpPr>
            <p:cNvPr id="16" name="TextBox 15">
              <a:extLst>
                <a:ext uri="{FF2B5EF4-FFF2-40B4-BE49-F238E27FC236}">
                  <a16:creationId xmlns:a16="http://schemas.microsoft.com/office/drawing/2014/main" id="{F92ACCB4-2160-AB2A-BD82-61B750E95A04}"/>
                </a:ext>
              </a:extLst>
            </p:cNvPr>
            <p:cNvSpPr txBox="1"/>
            <p:nvPr/>
          </p:nvSpPr>
          <p:spPr>
            <a:xfrm>
              <a:off x="3126720" y="1159875"/>
              <a:ext cx="1940365" cy="338554"/>
            </a:xfrm>
            <a:prstGeom prst="rect">
              <a:avLst/>
            </a:prstGeom>
            <a:solidFill>
              <a:schemeClr val="bg1"/>
            </a:solidFill>
            <a:ln w="28575">
              <a:solidFill>
                <a:srgbClr val="FF0000"/>
              </a:solidFill>
            </a:ln>
          </p:spPr>
          <p:txBody>
            <a:bodyPr wrap="square" rtlCol="0">
              <a:spAutoFit/>
            </a:bodyPr>
            <a:lstStyle/>
            <a:p>
              <a:r>
                <a:rPr lang="en-US" sz="800" dirty="0">
                  <a:solidFill>
                    <a:srgbClr val="FF0000"/>
                  </a:solidFill>
                </a:rPr>
                <a:t>3-31-23:  (X</a:t>
              </a:r>
              <a:r>
                <a:rPr lang="en-US" sz="800" baseline="-25000" dirty="0">
                  <a:solidFill>
                    <a:srgbClr val="FF0000"/>
                  </a:solidFill>
                </a:rPr>
                <a:t>RLP</a:t>
              </a:r>
              <a:r>
                <a:rPr lang="en-US" sz="800" dirty="0">
                  <a:solidFill>
                    <a:srgbClr val="FF0000"/>
                  </a:solidFill>
                </a:rPr>
                <a:t>, Y</a:t>
              </a:r>
              <a:r>
                <a:rPr lang="en-US" sz="800" baseline="-25000" dirty="0">
                  <a:solidFill>
                    <a:srgbClr val="FF0000"/>
                  </a:solidFill>
                </a:rPr>
                <a:t>RLP</a:t>
              </a:r>
              <a:r>
                <a:rPr lang="en-US" sz="800" dirty="0">
                  <a:solidFill>
                    <a:srgbClr val="FF0000"/>
                  </a:solidFill>
                </a:rPr>
                <a:t>, Z</a:t>
              </a:r>
              <a:r>
                <a:rPr lang="en-US" sz="800" baseline="-25000" dirty="0">
                  <a:solidFill>
                    <a:srgbClr val="FF0000"/>
                  </a:solidFill>
                </a:rPr>
                <a:t>RLP</a:t>
              </a:r>
              <a:r>
                <a:rPr lang="en-US" sz="800" dirty="0">
                  <a:solidFill>
                    <a:srgbClr val="FF0000"/>
                  </a:solidFill>
                </a:rPr>
                <a:t>) = </a:t>
              </a:r>
            </a:p>
            <a:p>
              <a:r>
                <a:rPr lang="en-US" sz="800" dirty="0">
                  <a:solidFill>
                    <a:srgbClr val="FF0000"/>
                  </a:solidFill>
                </a:rPr>
                <a:t>(-324930 km, 8856 km, 349717 km)</a:t>
              </a:r>
            </a:p>
          </p:txBody>
        </p:sp>
        <p:sp>
          <p:nvSpPr>
            <p:cNvPr id="18" name="Freeform: Shape 17">
              <a:extLst>
                <a:ext uri="{FF2B5EF4-FFF2-40B4-BE49-F238E27FC236}">
                  <a16:creationId xmlns:a16="http://schemas.microsoft.com/office/drawing/2014/main" id="{A4FED291-D4E2-10C5-8FA7-A01B45E04601}"/>
                </a:ext>
              </a:extLst>
            </p:cNvPr>
            <p:cNvSpPr/>
            <p:nvPr/>
          </p:nvSpPr>
          <p:spPr bwMode="auto">
            <a:xfrm>
              <a:off x="5061098" y="1332614"/>
              <a:ext cx="588335" cy="503274"/>
            </a:xfrm>
            <a:custGeom>
              <a:avLst/>
              <a:gdLst>
                <a:gd name="connsiteX0" fmla="*/ 0 w 588335"/>
                <a:gd name="connsiteY0" fmla="*/ 0 h 503274"/>
                <a:gd name="connsiteX1" fmla="*/ 212651 w 588335"/>
                <a:gd name="connsiteY1" fmla="*/ 0 h 503274"/>
                <a:gd name="connsiteX2" fmla="*/ 588335 w 588335"/>
                <a:gd name="connsiteY2" fmla="*/ 503274 h 503274"/>
              </a:gdLst>
              <a:ahLst/>
              <a:cxnLst>
                <a:cxn ang="0">
                  <a:pos x="connsiteX0" y="connsiteY0"/>
                </a:cxn>
                <a:cxn ang="0">
                  <a:pos x="connsiteX1" y="connsiteY1"/>
                </a:cxn>
                <a:cxn ang="0">
                  <a:pos x="connsiteX2" y="connsiteY2"/>
                </a:cxn>
              </a:cxnLst>
              <a:rect l="l" t="t" r="r" b="b"/>
              <a:pathLst>
                <a:path w="588335" h="503274">
                  <a:moveTo>
                    <a:pt x="0" y="0"/>
                  </a:moveTo>
                  <a:lnTo>
                    <a:pt x="212651" y="0"/>
                  </a:lnTo>
                  <a:lnTo>
                    <a:pt x="588335" y="503274"/>
                  </a:lnTo>
                </a:path>
              </a:pathLst>
            </a:custGeom>
            <a:noFill/>
            <a:ln w="28575" cap="flat" cmpd="sng" algn="ctr">
              <a:solidFill>
                <a:srgbClr val="FF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Arial" charset="0"/>
              </a:endParaRPr>
            </a:p>
          </p:txBody>
        </p:sp>
        <p:sp>
          <p:nvSpPr>
            <p:cNvPr id="19" name="Oval 18">
              <a:extLst>
                <a:ext uri="{FF2B5EF4-FFF2-40B4-BE49-F238E27FC236}">
                  <a16:creationId xmlns:a16="http://schemas.microsoft.com/office/drawing/2014/main" id="{C680150E-7436-AC49-815C-CB350B6F2915}"/>
                </a:ext>
              </a:extLst>
            </p:cNvPr>
            <p:cNvSpPr/>
            <p:nvPr/>
          </p:nvSpPr>
          <p:spPr bwMode="auto">
            <a:xfrm>
              <a:off x="5590532" y="1826265"/>
              <a:ext cx="160330" cy="160330"/>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Arial Narrow" pitchFamily="34" charset="0"/>
              </a:endParaRPr>
            </a:p>
          </p:txBody>
        </p:sp>
      </p:grpSp>
    </p:spTree>
    <p:extLst>
      <p:ext uri="{BB962C8B-B14F-4D97-AF65-F5344CB8AC3E}">
        <p14:creationId xmlns:p14="http://schemas.microsoft.com/office/powerpoint/2010/main" val="1946122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1106" name="Picture 2"/>
          <p:cNvPicPr>
            <a:picLocks noChangeAspect="1" noChangeArrowheads="1"/>
          </p:cNvPicPr>
          <p:nvPr/>
        </p:nvPicPr>
        <p:blipFill>
          <a:blip r:embed="rId3" cstate="print"/>
          <a:srcRect/>
          <a:stretch>
            <a:fillRect/>
          </a:stretch>
        </p:blipFill>
        <p:spPr bwMode="auto">
          <a:xfrm>
            <a:off x="5284788" y="3100388"/>
            <a:ext cx="1395412" cy="1881187"/>
          </a:xfrm>
          <a:prstGeom prst="rect">
            <a:avLst/>
          </a:prstGeom>
          <a:noFill/>
          <a:ln w="9525">
            <a:noFill/>
            <a:miter lim="800000"/>
            <a:headEnd/>
            <a:tailEnd/>
          </a:ln>
          <a:effectLst/>
        </p:spPr>
      </p:pic>
      <p:grpSp>
        <p:nvGrpSpPr>
          <p:cNvPr id="2" name="Group 3"/>
          <p:cNvGrpSpPr>
            <a:grpSpLocks/>
          </p:cNvGrpSpPr>
          <p:nvPr/>
        </p:nvGrpSpPr>
        <p:grpSpPr bwMode="auto">
          <a:xfrm>
            <a:off x="4641850" y="1663700"/>
            <a:ext cx="3232150" cy="4546600"/>
            <a:chOff x="2924" y="1048"/>
            <a:chExt cx="2036" cy="2864"/>
          </a:xfrm>
        </p:grpSpPr>
        <p:sp>
          <p:nvSpPr>
            <p:cNvPr id="431108" name="Arc 4"/>
            <p:cNvSpPr>
              <a:spLocks/>
            </p:cNvSpPr>
            <p:nvPr/>
          </p:nvSpPr>
          <p:spPr bwMode="auto">
            <a:xfrm>
              <a:off x="3233" y="2249"/>
              <a:ext cx="96" cy="480"/>
            </a:xfrm>
            <a:custGeom>
              <a:avLst/>
              <a:gdLst>
                <a:gd name="G0" fmla="+- 21600 0 0"/>
                <a:gd name="G1" fmla="+- 21600 0 0"/>
                <a:gd name="G2" fmla="+- 21600 0 0"/>
                <a:gd name="T0" fmla="*/ 21600 w 43200"/>
                <a:gd name="T1" fmla="*/ 0 h 43200"/>
                <a:gd name="T2" fmla="*/ 6686 w 43200"/>
                <a:gd name="T3" fmla="*/ 5976 h 43200"/>
                <a:gd name="T4" fmla="*/ 21600 w 43200"/>
                <a:gd name="T5" fmla="*/ 21600 h 43200"/>
              </a:gdLst>
              <a:ahLst/>
              <a:cxnLst>
                <a:cxn ang="0">
                  <a:pos x="T0" y="T1"/>
                </a:cxn>
                <a:cxn ang="0">
                  <a:pos x="T2" y="T3"/>
                </a:cxn>
                <a:cxn ang="0">
                  <a:pos x="T4" y="T5"/>
                </a:cxn>
              </a:cxnLst>
              <a:rect l="0" t="0" r="r" b="b"/>
              <a:pathLst>
                <a:path w="43200" h="43200" fill="none" extrusionOk="0">
                  <a:moveTo>
                    <a:pt x="21599" y="0"/>
                  </a:moveTo>
                  <a:cubicBezTo>
                    <a:pt x="33529" y="0"/>
                    <a:pt x="43200" y="9670"/>
                    <a:pt x="43200" y="21600"/>
                  </a:cubicBezTo>
                  <a:cubicBezTo>
                    <a:pt x="43200" y="33529"/>
                    <a:pt x="33529" y="43200"/>
                    <a:pt x="21600" y="43200"/>
                  </a:cubicBezTo>
                  <a:cubicBezTo>
                    <a:pt x="9670" y="43200"/>
                    <a:pt x="0" y="33529"/>
                    <a:pt x="0" y="21600"/>
                  </a:cubicBezTo>
                  <a:cubicBezTo>
                    <a:pt x="-1" y="15697"/>
                    <a:pt x="2415" y="10051"/>
                    <a:pt x="6685" y="5975"/>
                  </a:cubicBezTo>
                </a:path>
                <a:path w="43200" h="43200" stroke="0" extrusionOk="0">
                  <a:moveTo>
                    <a:pt x="21599" y="0"/>
                  </a:moveTo>
                  <a:cubicBezTo>
                    <a:pt x="33529" y="0"/>
                    <a:pt x="43200" y="9670"/>
                    <a:pt x="43200" y="21600"/>
                  </a:cubicBezTo>
                  <a:cubicBezTo>
                    <a:pt x="43200" y="33529"/>
                    <a:pt x="33529" y="43200"/>
                    <a:pt x="21600" y="43200"/>
                  </a:cubicBezTo>
                  <a:cubicBezTo>
                    <a:pt x="9670" y="43200"/>
                    <a:pt x="0" y="33529"/>
                    <a:pt x="0" y="21600"/>
                  </a:cubicBezTo>
                  <a:cubicBezTo>
                    <a:pt x="-1" y="15697"/>
                    <a:pt x="2415" y="10051"/>
                    <a:pt x="6685" y="5975"/>
                  </a:cubicBezTo>
                  <a:lnTo>
                    <a:pt x="21600" y="21600"/>
                  </a:lnTo>
                  <a:close/>
                </a:path>
              </a:pathLst>
            </a:custGeom>
            <a:noFill/>
            <a:ln w="9525">
              <a:solidFill>
                <a:schemeClr val="tx1"/>
              </a:solidFill>
              <a:round/>
              <a:headEnd/>
              <a:tailEnd type="triangle" w="med" len="med"/>
            </a:ln>
            <a:effectLst/>
          </p:spPr>
          <p:txBody>
            <a:bodyPr wrap="none" anchor="ctr"/>
            <a:lstStyle/>
            <a:p>
              <a:endParaRPr lang="en-US"/>
            </a:p>
          </p:txBody>
        </p:sp>
        <p:sp>
          <p:nvSpPr>
            <p:cNvPr id="431109" name="Freeform 5"/>
            <p:cNvSpPr>
              <a:spLocks/>
            </p:cNvSpPr>
            <p:nvPr/>
          </p:nvSpPr>
          <p:spPr bwMode="auto">
            <a:xfrm>
              <a:off x="3608" y="1048"/>
              <a:ext cx="1352" cy="2864"/>
            </a:xfrm>
            <a:custGeom>
              <a:avLst/>
              <a:gdLst/>
              <a:ahLst/>
              <a:cxnLst>
                <a:cxn ang="0">
                  <a:pos x="0" y="32"/>
                </a:cxn>
                <a:cxn ang="0">
                  <a:pos x="0" y="2824"/>
                </a:cxn>
                <a:cxn ang="0">
                  <a:pos x="128" y="2864"/>
                </a:cxn>
                <a:cxn ang="0">
                  <a:pos x="304" y="2864"/>
                </a:cxn>
                <a:cxn ang="0">
                  <a:pos x="544" y="2840"/>
                </a:cxn>
                <a:cxn ang="0">
                  <a:pos x="728" y="2792"/>
                </a:cxn>
                <a:cxn ang="0">
                  <a:pos x="960" y="2704"/>
                </a:cxn>
                <a:cxn ang="0">
                  <a:pos x="1056" y="2632"/>
                </a:cxn>
                <a:cxn ang="0">
                  <a:pos x="1248" y="2496"/>
                </a:cxn>
                <a:cxn ang="0">
                  <a:pos x="1352" y="2384"/>
                </a:cxn>
                <a:cxn ang="0">
                  <a:pos x="1352" y="488"/>
                </a:cxn>
                <a:cxn ang="0">
                  <a:pos x="1160" y="304"/>
                </a:cxn>
                <a:cxn ang="0">
                  <a:pos x="968" y="168"/>
                </a:cxn>
                <a:cxn ang="0">
                  <a:pos x="736" y="80"/>
                </a:cxn>
                <a:cxn ang="0">
                  <a:pos x="576" y="32"/>
                </a:cxn>
                <a:cxn ang="0">
                  <a:pos x="416" y="0"/>
                </a:cxn>
                <a:cxn ang="0">
                  <a:pos x="176" y="0"/>
                </a:cxn>
                <a:cxn ang="0">
                  <a:pos x="0" y="32"/>
                </a:cxn>
              </a:cxnLst>
              <a:rect l="0" t="0" r="r" b="b"/>
              <a:pathLst>
                <a:path w="1352" h="2864">
                  <a:moveTo>
                    <a:pt x="0" y="32"/>
                  </a:moveTo>
                  <a:lnTo>
                    <a:pt x="0" y="2824"/>
                  </a:lnTo>
                  <a:lnTo>
                    <a:pt x="128" y="2864"/>
                  </a:lnTo>
                  <a:lnTo>
                    <a:pt x="304" y="2864"/>
                  </a:lnTo>
                  <a:lnTo>
                    <a:pt x="544" y="2840"/>
                  </a:lnTo>
                  <a:lnTo>
                    <a:pt x="728" y="2792"/>
                  </a:lnTo>
                  <a:lnTo>
                    <a:pt x="960" y="2704"/>
                  </a:lnTo>
                  <a:lnTo>
                    <a:pt x="1056" y="2632"/>
                  </a:lnTo>
                  <a:lnTo>
                    <a:pt x="1248" y="2496"/>
                  </a:lnTo>
                  <a:lnTo>
                    <a:pt x="1352" y="2384"/>
                  </a:lnTo>
                  <a:lnTo>
                    <a:pt x="1352" y="488"/>
                  </a:lnTo>
                  <a:lnTo>
                    <a:pt x="1160" y="304"/>
                  </a:lnTo>
                  <a:lnTo>
                    <a:pt x="968" y="168"/>
                  </a:lnTo>
                  <a:lnTo>
                    <a:pt x="736" y="80"/>
                  </a:lnTo>
                  <a:lnTo>
                    <a:pt x="576" y="32"/>
                  </a:lnTo>
                  <a:lnTo>
                    <a:pt x="416" y="0"/>
                  </a:lnTo>
                  <a:lnTo>
                    <a:pt x="176" y="0"/>
                  </a:lnTo>
                  <a:lnTo>
                    <a:pt x="0" y="32"/>
                  </a:lnTo>
                  <a:close/>
                </a:path>
              </a:pathLst>
            </a:custGeom>
            <a:solidFill>
              <a:srgbClr val="66FFFF">
                <a:alpha val="50000"/>
              </a:srgbClr>
            </a:solidFill>
            <a:ln w="9525">
              <a:noFill/>
              <a:round/>
              <a:headEnd/>
              <a:tailEnd/>
            </a:ln>
            <a:effectLst/>
          </p:spPr>
          <p:txBody>
            <a:bodyPr/>
            <a:lstStyle/>
            <a:p>
              <a:endParaRPr lang="en-US"/>
            </a:p>
          </p:txBody>
        </p:sp>
        <p:sp>
          <p:nvSpPr>
            <p:cNvPr id="431110" name="Text Box 6"/>
            <p:cNvSpPr txBox="1">
              <a:spLocks noChangeArrowheads="1"/>
            </p:cNvSpPr>
            <p:nvPr/>
          </p:nvSpPr>
          <p:spPr bwMode="auto">
            <a:xfrm>
              <a:off x="2924" y="2533"/>
              <a:ext cx="313" cy="173"/>
            </a:xfrm>
            <a:prstGeom prst="rect">
              <a:avLst/>
            </a:prstGeom>
            <a:noFill/>
            <a:ln w="9525">
              <a:noFill/>
              <a:miter lim="800000"/>
              <a:headEnd/>
              <a:tailEnd/>
            </a:ln>
            <a:effectLst/>
          </p:spPr>
          <p:txBody>
            <a:bodyPr wrap="none">
              <a:spAutoFit/>
            </a:bodyPr>
            <a:lstStyle/>
            <a:p>
              <a:r>
                <a:rPr lang="en-US" sz="1200" b="1">
                  <a:latin typeface="Arial" charset="0"/>
                </a:rPr>
                <a:t>360</a:t>
              </a:r>
              <a:r>
                <a:rPr lang="en-US" sz="1200" b="1">
                  <a:latin typeface="Arial" charset="0"/>
                  <a:cs typeface="Arial" charset="0"/>
                </a:rPr>
                <a:t>°</a:t>
              </a:r>
              <a:endParaRPr lang="en-US" sz="1200" b="1">
                <a:latin typeface="Arial" charset="0"/>
              </a:endParaRPr>
            </a:p>
          </p:txBody>
        </p:sp>
      </p:grpSp>
      <p:sp>
        <p:nvSpPr>
          <p:cNvPr id="431111" name="Rectangle 7"/>
          <p:cNvSpPr>
            <a:spLocks noGrp="1" noChangeArrowheads="1"/>
          </p:cNvSpPr>
          <p:nvPr>
            <p:ph type="title"/>
          </p:nvPr>
        </p:nvSpPr>
        <p:spPr>
          <a:xfrm>
            <a:off x="914400" y="152400"/>
            <a:ext cx="7160556" cy="406400"/>
          </a:xfrm>
        </p:spPr>
        <p:txBody>
          <a:bodyPr/>
          <a:lstStyle/>
          <a:p>
            <a:r>
              <a:rPr lang="en-US" sz="2000" dirty="0"/>
              <a:t>Observatory Celestial Coverage and Range of Pointing</a:t>
            </a:r>
          </a:p>
        </p:txBody>
      </p:sp>
      <p:sp>
        <p:nvSpPr>
          <p:cNvPr id="431112" name="Rectangle 8"/>
          <p:cNvSpPr>
            <a:spLocks noGrp="1" noChangeArrowheads="1"/>
          </p:cNvSpPr>
          <p:nvPr>
            <p:ph type="body" sz="half" idx="1"/>
          </p:nvPr>
        </p:nvSpPr>
        <p:spPr>
          <a:xfrm>
            <a:off x="157162" y="1041400"/>
            <a:ext cx="3787777" cy="2152275"/>
          </a:xfrm>
        </p:spPr>
        <p:txBody>
          <a:bodyPr/>
          <a:lstStyle/>
          <a:p>
            <a:r>
              <a:rPr lang="en-US" sz="1000" dirty="0"/>
              <a:t>The required celestial coverage for the observatory is 35% of the celestial sphere at any given time.</a:t>
            </a:r>
          </a:p>
          <a:p>
            <a:r>
              <a:rPr lang="en-US" sz="1000" dirty="0"/>
              <a:t>The sunshield is currently sized to give at least 39%. </a:t>
            </a:r>
          </a:p>
          <a:p>
            <a:r>
              <a:rPr lang="en-US" sz="1000" dirty="0"/>
              <a:t>Field of Regard is an annulus with rotational symmetry about the L2-Sun axis, 50° wide</a:t>
            </a:r>
          </a:p>
          <a:p>
            <a:r>
              <a:rPr lang="en-US" sz="1000" dirty="0"/>
              <a:t>The observatory will have full sky coverage over a sidereal year</a:t>
            </a:r>
          </a:p>
          <a:p>
            <a:r>
              <a:rPr lang="en-US" sz="1000" dirty="0"/>
              <a:t>There are continuous viewing zones 5° about the North and South Ecliptic Poles</a:t>
            </a:r>
          </a:p>
          <a:p>
            <a:r>
              <a:rPr lang="en-US" sz="1000" dirty="0"/>
              <a:t>The observatory will have a roll capability about the telescope </a:t>
            </a:r>
            <a:r>
              <a:rPr lang="en-US" sz="1000" dirty="0" err="1"/>
              <a:t>boresight</a:t>
            </a:r>
            <a:r>
              <a:rPr lang="en-US" sz="1000" dirty="0"/>
              <a:t> of </a:t>
            </a:r>
            <a:r>
              <a:rPr lang="en-US" sz="1000" u="sng" dirty="0"/>
              <a:t>+</a:t>
            </a:r>
            <a:r>
              <a:rPr lang="en-US" sz="1000" dirty="0"/>
              <a:t>5°</a:t>
            </a:r>
          </a:p>
        </p:txBody>
      </p:sp>
      <p:sp>
        <p:nvSpPr>
          <p:cNvPr id="431113" name="Oval 9"/>
          <p:cNvSpPr>
            <a:spLocks noChangeArrowheads="1"/>
          </p:cNvSpPr>
          <p:nvPr/>
        </p:nvSpPr>
        <p:spPr bwMode="auto">
          <a:xfrm>
            <a:off x="3898900" y="1663700"/>
            <a:ext cx="4546600" cy="4546600"/>
          </a:xfrm>
          <a:prstGeom prst="ellipse">
            <a:avLst/>
          </a:prstGeom>
          <a:noFill/>
          <a:ln w="9525">
            <a:solidFill>
              <a:schemeClr val="tx1"/>
            </a:solidFill>
            <a:round/>
            <a:headEnd/>
            <a:tailEnd/>
          </a:ln>
          <a:effectLst/>
        </p:spPr>
        <p:txBody>
          <a:bodyPr wrap="none" anchor="ctr"/>
          <a:lstStyle/>
          <a:p>
            <a:endParaRPr lang="en-US"/>
          </a:p>
        </p:txBody>
      </p:sp>
      <p:sp>
        <p:nvSpPr>
          <p:cNvPr id="431114" name="Line 10"/>
          <p:cNvSpPr>
            <a:spLocks noChangeShapeType="1"/>
          </p:cNvSpPr>
          <p:nvPr/>
        </p:nvSpPr>
        <p:spPr bwMode="auto">
          <a:xfrm>
            <a:off x="6172200" y="1252538"/>
            <a:ext cx="0" cy="5199062"/>
          </a:xfrm>
          <a:prstGeom prst="line">
            <a:avLst/>
          </a:prstGeom>
          <a:noFill/>
          <a:ln w="9525">
            <a:solidFill>
              <a:schemeClr val="tx1"/>
            </a:solidFill>
            <a:round/>
            <a:headEnd type="triangle" w="med" len="med"/>
            <a:tailEnd/>
          </a:ln>
          <a:effectLst/>
        </p:spPr>
        <p:txBody>
          <a:bodyPr/>
          <a:lstStyle/>
          <a:p>
            <a:endParaRPr lang="en-US"/>
          </a:p>
        </p:txBody>
      </p:sp>
      <p:sp>
        <p:nvSpPr>
          <p:cNvPr id="431115" name="Line 11"/>
          <p:cNvSpPr>
            <a:spLocks noChangeShapeType="1"/>
          </p:cNvSpPr>
          <p:nvPr/>
        </p:nvSpPr>
        <p:spPr bwMode="auto">
          <a:xfrm>
            <a:off x="3594100" y="3949700"/>
            <a:ext cx="5156200" cy="0"/>
          </a:xfrm>
          <a:prstGeom prst="line">
            <a:avLst/>
          </a:prstGeom>
          <a:noFill/>
          <a:ln w="9525">
            <a:solidFill>
              <a:schemeClr val="tx1"/>
            </a:solidFill>
            <a:round/>
            <a:headEnd/>
            <a:tailEnd type="triangle" w="med" len="med"/>
          </a:ln>
          <a:effectLst/>
        </p:spPr>
        <p:txBody>
          <a:bodyPr/>
          <a:lstStyle/>
          <a:p>
            <a:endParaRPr lang="en-US"/>
          </a:p>
        </p:txBody>
      </p:sp>
      <p:grpSp>
        <p:nvGrpSpPr>
          <p:cNvPr id="3" name="Group 12"/>
          <p:cNvGrpSpPr>
            <a:grpSpLocks/>
          </p:cNvGrpSpPr>
          <p:nvPr/>
        </p:nvGrpSpPr>
        <p:grpSpPr bwMode="auto">
          <a:xfrm>
            <a:off x="6172200" y="2116138"/>
            <a:ext cx="1701800" cy="3332162"/>
            <a:chOff x="3888" y="1333"/>
            <a:chExt cx="1072" cy="2099"/>
          </a:xfrm>
        </p:grpSpPr>
        <p:sp>
          <p:nvSpPr>
            <p:cNvPr id="431117" name="Line 13"/>
            <p:cNvSpPr>
              <a:spLocks noChangeShapeType="1"/>
            </p:cNvSpPr>
            <p:nvPr/>
          </p:nvSpPr>
          <p:spPr bwMode="auto">
            <a:xfrm flipV="1">
              <a:off x="3896" y="1536"/>
              <a:ext cx="1064" cy="944"/>
            </a:xfrm>
            <a:prstGeom prst="line">
              <a:avLst/>
            </a:prstGeom>
            <a:noFill/>
            <a:ln w="9525">
              <a:solidFill>
                <a:schemeClr val="tx1"/>
              </a:solidFill>
              <a:round/>
              <a:headEnd/>
              <a:tailEnd/>
            </a:ln>
            <a:effectLst/>
          </p:spPr>
          <p:txBody>
            <a:bodyPr/>
            <a:lstStyle/>
            <a:p>
              <a:endParaRPr lang="en-US"/>
            </a:p>
          </p:txBody>
        </p:sp>
        <p:sp>
          <p:nvSpPr>
            <p:cNvPr id="431118" name="Arc 14"/>
            <p:cNvSpPr>
              <a:spLocks/>
            </p:cNvSpPr>
            <p:nvPr/>
          </p:nvSpPr>
          <p:spPr bwMode="auto">
            <a:xfrm>
              <a:off x="3895" y="1421"/>
              <a:ext cx="790" cy="1053"/>
            </a:xfrm>
            <a:custGeom>
              <a:avLst/>
              <a:gdLst>
                <a:gd name="G0" fmla="+- 0 0 0"/>
                <a:gd name="G1" fmla="+- 21599 0 0"/>
                <a:gd name="G2" fmla="+- 21600 0 0"/>
                <a:gd name="T0" fmla="*/ 246 w 16178"/>
                <a:gd name="T1" fmla="*/ 0 h 21599"/>
                <a:gd name="T2" fmla="*/ 16178 w 16178"/>
                <a:gd name="T3" fmla="*/ 7287 h 21599"/>
                <a:gd name="T4" fmla="*/ 0 w 16178"/>
                <a:gd name="T5" fmla="*/ 21599 h 21599"/>
              </a:gdLst>
              <a:ahLst/>
              <a:cxnLst>
                <a:cxn ang="0">
                  <a:pos x="T0" y="T1"/>
                </a:cxn>
                <a:cxn ang="0">
                  <a:pos x="T2" y="T3"/>
                </a:cxn>
                <a:cxn ang="0">
                  <a:pos x="T4" y="T5"/>
                </a:cxn>
              </a:cxnLst>
              <a:rect l="0" t="0" r="r" b="b"/>
              <a:pathLst>
                <a:path w="16178" h="21599" fill="none" extrusionOk="0">
                  <a:moveTo>
                    <a:pt x="245" y="0"/>
                  </a:moveTo>
                  <a:cubicBezTo>
                    <a:pt x="6347" y="69"/>
                    <a:pt x="12134" y="2716"/>
                    <a:pt x="16177" y="7287"/>
                  </a:cubicBezTo>
                </a:path>
                <a:path w="16178" h="21599" stroke="0" extrusionOk="0">
                  <a:moveTo>
                    <a:pt x="245" y="0"/>
                  </a:moveTo>
                  <a:cubicBezTo>
                    <a:pt x="6347" y="69"/>
                    <a:pt x="12134" y="2716"/>
                    <a:pt x="16177" y="7287"/>
                  </a:cubicBezTo>
                  <a:lnTo>
                    <a:pt x="0" y="21599"/>
                  </a:lnTo>
                  <a:close/>
                </a:path>
              </a:pathLst>
            </a:custGeom>
            <a:noFill/>
            <a:ln w="9525">
              <a:solidFill>
                <a:schemeClr val="tx1"/>
              </a:solidFill>
              <a:round/>
              <a:headEnd type="none" w="sm" len="sm"/>
              <a:tailEnd type="triangle" w="sm" len="sm"/>
            </a:ln>
            <a:effectLst/>
          </p:spPr>
          <p:txBody>
            <a:bodyPr wrap="none" anchor="ctr"/>
            <a:lstStyle/>
            <a:p>
              <a:endParaRPr lang="en-US"/>
            </a:p>
          </p:txBody>
        </p:sp>
        <p:sp>
          <p:nvSpPr>
            <p:cNvPr id="431119" name="Line 15"/>
            <p:cNvSpPr>
              <a:spLocks noChangeShapeType="1"/>
            </p:cNvSpPr>
            <p:nvPr/>
          </p:nvSpPr>
          <p:spPr bwMode="auto">
            <a:xfrm flipH="1" flipV="1">
              <a:off x="3888" y="2488"/>
              <a:ext cx="1064" cy="944"/>
            </a:xfrm>
            <a:prstGeom prst="line">
              <a:avLst/>
            </a:prstGeom>
            <a:noFill/>
            <a:ln w="9525">
              <a:solidFill>
                <a:schemeClr val="tx1"/>
              </a:solidFill>
              <a:round/>
              <a:headEnd/>
              <a:tailEnd/>
            </a:ln>
            <a:effectLst/>
          </p:spPr>
          <p:txBody>
            <a:bodyPr/>
            <a:lstStyle/>
            <a:p>
              <a:endParaRPr lang="en-US"/>
            </a:p>
          </p:txBody>
        </p:sp>
        <p:sp>
          <p:nvSpPr>
            <p:cNvPr id="431120" name="Text Box 16"/>
            <p:cNvSpPr txBox="1">
              <a:spLocks noChangeArrowheads="1"/>
            </p:cNvSpPr>
            <p:nvPr/>
          </p:nvSpPr>
          <p:spPr bwMode="auto">
            <a:xfrm>
              <a:off x="4246" y="1333"/>
              <a:ext cx="260" cy="173"/>
            </a:xfrm>
            <a:prstGeom prst="rect">
              <a:avLst/>
            </a:prstGeom>
            <a:noFill/>
            <a:ln w="9525">
              <a:noFill/>
              <a:miter lim="800000"/>
              <a:headEnd/>
              <a:tailEnd/>
            </a:ln>
            <a:effectLst/>
          </p:spPr>
          <p:txBody>
            <a:bodyPr wrap="none">
              <a:spAutoFit/>
            </a:bodyPr>
            <a:lstStyle/>
            <a:p>
              <a:r>
                <a:rPr lang="en-US" sz="1200" b="1">
                  <a:latin typeface="Arial" charset="0"/>
                </a:rPr>
                <a:t>45</a:t>
              </a:r>
              <a:r>
                <a:rPr lang="en-US" sz="1200" b="1">
                  <a:latin typeface="Arial" charset="0"/>
                  <a:cs typeface="Arial" charset="0"/>
                </a:rPr>
                <a:t>°</a:t>
              </a:r>
              <a:endParaRPr lang="en-US" sz="1200" b="1">
                <a:latin typeface="Arial" charset="0"/>
              </a:endParaRPr>
            </a:p>
          </p:txBody>
        </p:sp>
      </p:grpSp>
      <p:sp>
        <p:nvSpPr>
          <p:cNvPr id="431121" name="Line 17"/>
          <p:cNvSpPr>
            <a:spLocks noChangeShapeType="1"/>
          </p:cNvSpPr>
          <p:nvPr/>
        </p:nvSpPr>
        <p:spPr bwMode="auto">
          <a:xfrm flipH="1">
            <a:off x="3086100" y="3937000"/>
            <a:ext cx="419100" cy="0"/>
          </a:xfrm>
          <a:prstGeom prst="line">
            <a:avLst/>
          </a:prstGeom>
          <a:noFill/>
          <a:ln w="9525">
            <a:solidFill>
              <a:schemeClr val="tx1"/>
            </a:solidFill>
            <a:round/>
            <a:headEnd/>
            <a:tailEnd type="triangle" w="med" len="med"/>
          </a:ln>
          <a:effectLst/>
        </p:spPr>
        <p:txBody>
          <a:bodyPr/>
          <a:lstStyle/>
          <a:p>
            <a:endParaRPr lang="en-US"/>
          </a:p>
        </p:txBody>
      </p:sp>
      <p:sp>
        <p:nvSpPr>
          <p:cNvPr id="431122" name="Text Box 18"/>
          <p:cNvSpPr txBox="1">
            <a:spLocks noChangeArrowheads="1"/>
          </p:cNvSpPr>
          <p:nvPr/>
        </p:nvSpPr>
        <p:spPr bwMode="auto">
          <a:xfrm>
            <a:off x="3003550" y="3960813"/>
            <a:ext cx="863600" cy="517525"/>
          </a:xfrm>
          <a:prstGeom prst="rect">
            <a:avLst/>
          </a:prstGeom>
          <a:noFill/>
          <a:ln w="9525">
            <a:noFill/>
            <a:miter lim="800000"/>
            <a:headEnd/>
            <a:tailEnd/>
          </a:ln>
          <a:effectLst/>
        </p:spPr>
        <p:txBody>
          <a:bodyPr wrap="none">
            <a:spAutoFit/>
          </a:bodyPr>
          <a:lstStyle/>
          <a:p>
            <a:r>
              <a:rPr lang="en-US" sz="1400" b="1">
                <a:latin typeface="Arial" charset="0"/>
              </a:rPr>
              <a:t>Toward </a:t>
            </a:r>
          </a:p>
          <a:p>
            <a:r>
              <a:rPr lang="en-US" sz="1400" b="1">
                <a:latin typeface="Arial" charset="0"/>
              </a:rPr>
              <a:t>the Sun</a:t>
            </a:r>
          </a:p>
        </p:txBody>
      </p:sp>
      <p:sp>
        <p:nvSpPr>
          <p:cNvPr id="431123" name="Text Box 19"/>
          <p:cNvSpPr txBox="1">
            <a:spLocks noChangeArrowheads="1"/>
          </p:cNvSpPr>
          <p:nvPr/>
        </p:nvSpPr>
        <p:spPr bwMode="auto">
          <a:xfrm>
            <a:off x="5375275" y="965200"/>
            <a:ext cx="769938" cy="639763"/>
          </a:xfrm>
          <a:prstGeom prst="rect">
            <a:avLst/>
          </a:prstGeom>
          <a:noFill/>
          <a:ln w="9525">
            <a:noFill/>
            <a:miter lim="800000"/>
            <a:headEnd/>
            <a:tailEnd/>
          </a:ln>
          <a:effectLst/>
        </p:spPr>
        <p:txBody>
          <a:bodyPr wrap="none">
            <a:spAutoFit/>
          </a:bodyPr>
          <a:lstStyle/>
          <a:p>
            <a:r>
              <a:rPr lang="en-US" sz="1200" b="1">
                <a:latin typeface="Arial" charset="0"/>
              </a:rPr>
              <a:t>North </a:t>
            </a:r>
          </a:p>
          <a:p>
            <a:r>
              <a:rPr lang="en-US" sz="1200" b="1">
                <a:latin typeface="Arial" charset="0"/>
              </a:rPr>
              <a:t>Ecliptic </a:t>
            </a:r>
          </a:p>
          <a:p>
            <a:r>
              <a:rPr lang="en-US" sz="1200" b="1">
                <a:latin typeface="Arial" charset="0"/>
              </a:rPr>
              <a:t>Pole</a:t>
            </a:r>
          </a:p>
        </p:txBody>
      </p:sp>
      <p:grpSp>
        <p:nvGrpSpPr>
          <p:cNvPr id="4" name="Group 20"/>
          <p:cNvGrpSpPr>
            <a:grpSpLocks/>
          </p:cNvGrpSpPr>
          <p:nvPr/>
        </p:nvGrpSpPr>
        <p:grpSpPr bwMode="auto">
          <a:xfrm>
            <a:off x="5727700" y="1379538"/>
            <a:ext cx="3101975" cy="5287962"/>
            <a:chOff x="3608" y="869"/>
            <a:chExt cx="1954" cy="3331"/>
          </a:xfrm>
        </p:grpSpPr>
        <p:sp>
          <p:nvSpPr>
            <p:cNvPr id="431125" name="Arc 21"/>
            <p:cNvSpPr>
              <a:spLocks/>
            </p:cNvSpPr>
            <p:nvPr/>
          </p:nvSpPr>
          <p:spPr bwMode="auto">
            <a:xfrm>
              <a:off x="3657" y="1228"/>
              <a:ext cx="243" cy="1216"/>
            </a:xfrm>
            <a:custGeom>
              <a:avLst/>
              <a:gdLst>
                <a:gd name="G0" fmla="+- 4319 0 0"/>
                <a:gd name="G1" fmla="+- 21599 0 0"/>
                <a:gd name="G2" fmla="+- 21600 0 0"/>
                <a:gd name="T0" fmla="*/ 0 w 4319"/>
                <a:gd name="T1" fmla="*/ 435 h 21599"/>
                <a:gd name="T2" fmla="*/ 4088 w 4319"/>
                <a:gd name="T3" fmla="*/ 0 h 21599"/>
                <a:gd name="T4" fmla="*/ 4319 w 4319"/>
                <a:gd name="T5" fmla="*/ 21599 h 21599"/>
              </a:gdLst>
              <a:ahLst/>
              <a:cxnLst>
                <a:cxn ang="0">
                  <a:pos x="T0" y="T1"/>
                </a:cxn>
                <a:cxn ang="0">
                  <a:pos x="T2" y="T3"/>
                </a:cxn>
                <a:cxn ang="0">
                  <a:pos x="T4" y="T5"/>
                </a:cxn>
              </a:cxnLst>
              <a:rect l="0" t="0" r="r" b="b"/>
              <a:pathLst>
                <a:path w="4319" h="21599" fill="none" extrusionOk="0">
                  <a:moveTo>
                    <a:pt x="0" y="435"/>
                  </a:moveTo>
                  <a:cubicBezTo>
                    <a:pt x="1345" y="160"/>
                    <a:pt x="2714" y="14"/>
                    <a:pt x="4088" y="0"/>
                  </a:cubicBezTo>
                </a:path>
                <a:path w="4319" h="21599" stroke="0" extrusionOk="0">
                  <a:moveTo>
                    <a:pt x="0" y="435"/>
                  </a:moveTo>
                  <a:cubicBezTo>
                    <a:pt x="1345" y="160"/>
                    <a:pt x="2714" y="14"/>
                    <a:pt x="4088" y="0"/>
                  </a:cubicBezTo>
                  <a:lnTo>
                    <a:pt x="4319" y="21599"/>
                  </a:lnTo>
                  <a:close/>
                </a:path>
              </a:pathLst>
            </a:custGeom>
            <a:noFill/>
            <a:ln w="9525">
              <a:solidFill>
                <a:schemeClr val="tx1"/>
              </a:solidFill>
              <a:round/>
              <a:headEnd type="triangle" w="sm" len="sm"/>
              <a:tailEnd/>
            </a:ln>
            <a:effectLst/>
          </p:spPr>
          <p:txBody>
            <a:bodyPr wrap="none" anchor="ctr"/>
            <a:lstStyle/>
            <a:p>
              <a:endParaRPr lang="en-US"/>
            </a:p>
          </p:txBody>
        </p:sp>
        <p:sp>
          <p:nvSpPr>
            <p:cNvPr id="431126" name="Line 22"/>
            <p:cNvSpPr>
              <a:spLocks noChangeShapeType="1"/>
            </p:cNvSpPr>
            <p:nvPr/>
          </p:nvSpPr>
          <p:spPr bwMode="auto">
            <a:xfrm flipV="1">
              <a:off x="3608" y="2480"/>
              <a:ext cx="280" cy="1408"/>
            </a:xfrm>
            <a:prstGeom prst="line">
              <a:avLst/>
            </a:prstGeom>
            <a:noFill/>
            <a:ln w="9525">
              <a:solidFill>
                <a:schemeClr val="tx1"/>
              </a:solidFill>
              <a:round/>
              <a:headEnd/>
              <a:tailEnd/>
            </a:ln>
            <a:effectLst/>
          </p:spPr>
          <p:txBody>
            <a:bodyPr/>
            <a:lstStyle/>
            <a:p>
              <a:endParaRPr lang="en-US"/>
            </a:p>
          </p:txBody>
        </p:sp>
        <p:sp>
          <p:nvSpPr>
            <p:cNvPr id="431127" name="Line 23"/>
            <p:cNvSpPr>
              <a:spLocks noChangeShapeType="1"/>
            </p:cNvSpPr>
            <p:nvPr/>
          </p:nvSpPr>
          <p:spPr bwMode="auto">
            <a:xfrm flipH="1" flipV="1">
              <a:off x="3608" y="1072"/>
              <a:ext cx="280" cy="1408"/>
            </a:xfrm>
            <a:prstGeom prst="line">
              <a:avLst/>
            </a:prstGeom>
            <a:noFill/>
            <a:ln w="9525">
              <a:solidFill>
                <a:schemeClr val="tx1"/>
              </a:solidFill>
              <a:round/>
              <a:headEnd/>
              <a:tailEnd/>
            </a:ln>
            <a:effectLst/>
          </p:spPr>
          <p:txBody>
            <a:bodyPr/>
            <a:lstStyle/>
            <a:p>
              <a:endParaRPr lang="en-US"/>
            </a:p>
          </p:txBody>
        </p:sp>
        <p:sp>
          <p:nvSpPr>
            <p:cNvPr id="431128" name="Oval 24"/>
            <p:cNvSpPr>
              <a:spLocks noChangeArrowheads="1"/>
            </p:cNvSpPr>
            <p:nvPr/>
          </p:nvSpPr>
          <p:spPr bwMode="auto">
            <a:xfrm>
              <a:off x="3624" y="3848"/>
              <a:ext cx="528" cy="64"/>
            </a:xfrm>
            <a:prstGeom prst="ellipse">
              <a:avLst/>
            </a:prstGeom>
            <a:noFill/>
            <a:ln w="9525">
              <a:solidFill>
                <a:schemeClr val="tx1"/>
              </a:solidFill>
              <a:round/>
              <a:headEnd/>
              <a:tailEnd/>
            </a:ln>
            <a:effectLst/>
          </p:spPr>
          <p:txBody>
            <a:bodyPr wrap="none" anchor="ctr"/>
            <a:lstStyle/>
            <a:p>
              <a:endParaRPr lang="en-US"/>
            </a:p>
          </p:txBody>
        </p:sp>
        <p:sp>
          <p:nvSpPr>
            <p:cNvPr id="431129" name="Oval 25"/>
            <p:cNvSpPr>
              <a:spLocks noChangeArrowheads="1"/>
            </p:cNvSpPr>
            <p:nvPr/>
          </p:nvSpPr>
          <p:spPr bwMode="auto">
            <a:xfrm>
              <a:off x="3624" y="1056"/>
              <a:ext cx="528" cy="64"/>
            </a:xfrm>
            <a:prstGeom prst="ellipse">
              <a:avLst/>
            </a:prstGeom>
            <a:noFill/>
            <a:ln w="9525">
              <a:solidFill>
                <a:schemeClr val="tx1"/>
              </a:solidFill>
              <a:round/>
              <a:headEnd/>
              <a:tailEnd/>
            </a:ln>
            <a:effectLst/>
          </p:spPr>
          <p:txBody>
            <a:bodyPr wrap="none" anchor="ctr"/>
            <a:lstStyle/>
            <a:p>
              <a:endParaRPr lang="en-US"/>
            </a:p>
          </p:txBody>
        </p:sp>
        <p:sp>
          <p:nvSpPr>
            <p:cNvPr id="431130" name="Text Box 26"/>
            <p:cNvSpPr txBox="1">
              <a:spLocks noChangeArrowheads="1"/>
            </p:cNvSpPr>
            <p:nvPr/>
          </p:nvSpPr>
          <p:spPr bwMode="auto">
            <a:xfrm>
              <a:off x="3681" y="1245"/>
              <a:ext cx="207" cy="173"/>
            </a:xfrm>
            <a:prstGeom prst="rect">
              <a:avLst/>
            </a:prstGeom>
            <a:noFill/>
            <a:ln w="9525">
              <a:noFill/>
              <a:miter lim="800000"/>
              <a:headEnd/>
              <a:tailEnd/>
            </a:ln>
            <a:effectLst/>
          </p:spPr>
          <p:txBody>
            <a:bodyPr wrap="none">
              <a:spAutoFit/>
            </a:bodyPr>
            <a:lstStyle/>
            <a:p>
              <a:r>
                <a:rPr lang="en-US" sz="1200" b="1">
                  <a:latin typeface="Arial" charset="0"/>
                </a:rPr>
                <a:t>5</a:t>
              </a:r>
              <a:r>
                <a:rPr lang="en-US" sz="1200" b="1">
                  <a:latin typeface="Arial" charset="0"/>
                  <a:cs typeface="Arial" charset="0"/>
                </a:rPr>
                <a:t>°</a:t>
              </a:r>
              <a:endParaRPr lang="en-US" sz="1200" b="1">
                <a:latin typeface="Arial" charset="0"/>
              </a:endParaRPr>
            </a:p>
          </p:txBody>
        </p:sp>
        <p:sp>
          <p:nvSpPr>
            <p:cNvPr id="431131" name="Text Box 27"/>
            <p:cNvSpPr txBox="1">
              <a:spLocks noChangeArrowheads="1"/>
            </p:cNvSpPr>
            <p:nvPr/>
          </p:nvSpPr>
          <p:spPr bwMode="auto">
            <a:xfrm>
              <a:off x="4732" y="869"/>
              <a:ext cx="678" cy="403"/>
            </a:xfrm>
            <a:prstGeom prst="rect">
              <a:avLst/>
            </a:prstGeom>
            <a:noFill/>
            <a:ln w="9525">
              <a:noFill/>
              <a:miter lim="800000"/>
              <a:headEnd/>
              <a:tailEnd/>
            </a:ln>
            <a:effectLst/>
          </p:spPr>
          <p:txBody>
            <a:bodyPr wrap="none">
              <a:spAutoFit/>
            </a:bodyPr>
            <a:lstStyle/>
            <a:p>
              <a:r>
                <a:rPr lang="en-US" sz="1200" b="1">
                  <a:latin typeface="Arial" charset="0"/>
                </a:rPr>
                <a:t>Continuous </a:t>
              </a:r>
            </a:p>
            <a:p>
              <a:r>
                <a:rPr lang="en-US" sz="1200" b="1">
                  <a:latin typeface="Arial" charset="0"/>
                </a:rPr>
                <a:t>Coverage </a:t>
              </a:r>
            </a:p>
            <a:p>
              <a:r>
                <a:rPr lang="en-US" sz="1200" b="1">
                  <a:latin typeface="Arial" charset="0"/>
                </a:rPr>
                <a:t>Zone North</a:t>
              </a:r>
            </a:p>
          </p:txBody>
        </p:sp>
        <p:sp>
          <p:nvSpPr>
            <p:cNvPr id="431132" name="Text Box 28"/>
            <p:cNvSpPr txBox="1">
              <a:spLocks noChangeArrowheads="1"/>
            </p:cNvSpPr>
            <p:nvPr/>
          </p:nvSpPr>
          <p:spPr bwMode="auto">
            <a:xfrm>
              <a:off x="4884" y="3797"/>
              <a:ext cx="678" cy="403"/>
            </a:xfrm>
            <a:prstGeom prst="rect">
              <a:avLst/>
            </a:prstGeom>
            <a:noFill/>
            <a:ln w="9525">
              <a:noFill/>
              <a:miter lim="800000"/>
              <a:headEnd/>
              <a:tailEnd/>
            </a:ln>
            <a:effectLst/>
          </p:spPr>
          <p:txBody>
            <a:bodyPr wrap="none">
              <a:spAutoFit/>
            </a:bodyPr>
            <a:lstStyle/>
            <a:p>
              <a:r>
                <a:rPr lang="en-US" sz="1200" b="1" dirty="0">
                  <a:latin typeface="Arial" charset="0"/>
                </a:rPr>
                <a:t>Continuous </a:t>
              </a:r>
            </a:p>
            <a:p>
              <a:r>
                <a:rPr lang="en-US" sz="1200" b="1" dirty="0">
                  <a:latin typeface="Arial" charset="0"/>
                </a:rPr>
                <a:t>Coverage </a:t>
              </a:r>
            </a:p>
            <a:p>
              <a:r>
                <a:rPr lang="en-US" sz="1200" b="1" dirty="0">
                  <a:latin typeface="Arial" charset="0"/>
                </a:rPr>
                <a:t>Zone South</a:t>
              </a:r>
            </a:p>
          </p:txBody>
        </p:sp>
        <p:sp>
          <p:nvSpPr>
            <p:cNvPr id="431133" name="Line 29"/>
            <p:cNvSpPr>
              <a:spLocks noChangeShapeType="1"/>
            </p:cNvSpPr>
            <p:nvPr/>
          </p:nvSpPr>
          <p:spPr bwMode="auto">
            <a:xfrm flipH="1">
              <a:off x="4032" y="1048"/>
              <a:ext cx="736" cy="40"/>
            </a:xfrm>
            <a:prstGeom prst="line">
              <a:avLst/>
            </a:prstGeom>
            <a:noFill/>
            <a:ln w="9525">
              <a:solidFill>
                <a:schemeClr val="tx1"/>
              </a:solidFill>
              <a:round/>
              <a:headEnd/>
              <a:tailEnd type="triangle" w="med" len="med"/>
            </a:ln>
            <a:effectLst/>
          </p:spPr>
          <p:txBody>
            <a:bodyPr/>
            <a:lstStyle/>
            <a:p>
              <a:endParaRPr lang="en-US"/>
            </a:p>
          </p:txBody>
        </p:sp>
        <p:sp>
          <p:nvSpPr>
            <p:cNvPr id="431134" name="Line 30"/>
            <p:cNvSpPr>
              <a:spLocks noChangeShapeType="1"/>
            </p:cNvSpPr>
            <p:nvPr/>
          </p:nvSpPr>
          <p:spPr bwMode="auto">
            <a:xfrm flipH="1" flipV="1">
              <a:off x="4016" y="3872"/>
              <a:ext cx="936" cy="80"/>
            </a:xfrm>
            <a:prstGeom prst="line">
              <a:avLst/>
            </a:prstGeom>
            <a:noFill/>
            <a:ln w="9525">
              <a:solidFill>
                <a:schemeClr val="tx1"/>
              </a:solidFill>
              <a:round/>
              <a:headEnd/>
              <a:tailEnd type="triangle" w="med" len="med"/>
            </a:ln>
            <a:effectLst/>
          </p:spPr>
          <p:txBody>
            <a:bodyPr/>
            <a:lstStyle/>
            <a:p>
              <a:endParaRPr lang="en-US"/>
            </a:p>
          </p:txBody>
        </p:sp>
      </p:grpSp>
      <p:grpSp>
        <p:nvGrpSpPr>
          <p:cNvPr id="6" name="Group 5"/>
          <p:cNvGrpSpPr/>
          <p:nvPr/>
        </p:nvGrpSpPr>
        <p:grpSpPr>
          <a:xfrm>
            <a:off x="3494617" y="4639733"/>
            <a:ext cx="4785782" cy="1169136"/>
            <a:chOff x="3494617" y="4639733"/>
            <a:chExt cx="4785782" cy="1169136"/>
          </a:xfrm>
        </p:grpSpPr>
        <p:sp>
          <p:nvSpPr>
            <p:cNvPr id="5" name="Arc 4"/>
            <p:cNvSpPr/>
            <p:nvPr/>
          </p:nvSpPr>
          <p:spPr bwMode="auto">
            <a:xfrm>
              <a:off x="4055532" y="4639733"/>
              <a:ext cx="4224867" cy="296333"/>
            </a:xfrm>
            <a:prstGeom prst="arc">
              <a:avLst>
                <a:gd name="adj1" fmla="val 10328156"/>
                <a:gd name="adj2" fmla="val 9998972"/>
              </a:avLst>
            </a:prstGeom>
            <a:noFill/>
            <a:ln w="952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Arial Narrow" pitchFamily="34" charset="0"/>
              </a:endParaRPr>
            </a:p>
          </p:txBody>
        </p:sp>
        <p:sp>
          <p:nvSpPr>
            <p:cNvPr id="32" name="Text Box 28"/>
            <p:cNvSpPr txBox="1">
              <a:spLocks noChangeArrowheads="1"/>
            </p:cNvSpPr>
            <p:nvPr/>
          </p:nvSpPr>
          <p:spPr bwMode="auto">
            <a:xfrm>
              <a:off x="3494617" y="4977872"/>
              <a:ext cx="2155014" cy="830997"/>
            </a:xfrm>
            <a:prstGeom prst="rect">
              <a:avLst/>
            </a:prstGeom>
            <a:solidFill>
              <a:schemeClr val="bg1"/>
            </a:solidFill>
            <a:ln w="9525">
              <a:noFill/>
              <a:miter lim="800000"/>
              <a:headEnd/>
              <a:tailEnd/>
            </a:ln>
            <a:effectLst/>
          </p:spPr>
          <p:txBody>
            <a:bodyPr wrap="none">
              <a:spAutoFit/>
            </a:bodyPr>
            <a:lstStyle/>
            <a:p>
              <a:r>
                <a:rPr lang="en-US" sz="1200" dirty="0">
                  <a:latin typeface="Arial" charset="0"/>
                </a:rPr>
                <a:t>Over a Year the Stars</a:t>
              </a:r>
            </a:p>
            <a:p>
              <a:r>
                <a:rPr lang="en-US" sz="1200" b="1" dirty="0">
                  <a:latin typeface="Arial" charset="0"/>
                </a:rPr>
                <a:t>Will Move Full Circle</a:t>
              </a:r>
            </a:p>
            <a:p>
              <a:r>
                <a:rPr lang="en-US" sz="1200" dirty="0">
                  <a:latin typeface="Arial" charset="0"/>
                </a:rPr>
                <a:t>as JWST Orbits the Sun</a:t>
              </a:r>
            </a:p>
            <a:p>
              <a:r>
                <a:rPr lang="en-US" sz="1200" b="1" dirty="0">
                  <a:latin typeface="Arial" charset="0"/>
                </a:rPr>
                <a:t>JWST Will See the Full Sky</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BE9E7-9BB7-79A8-D68F-99A774A0EA19}"/>
              </a:ext>
            </a:extLst>
          </p:cNvPr>
          <p:cNvSpPr>
            <a:spLocks noGrp="1"/>
          </p:cNvSpPr>
          <p:nvPr>
            <p:ph type="ctrTitle"/>
          </p:nvPr>
        </p:nvSpPr>
        <p:spPr/>
        <p:txBody>
          <a:bodyPr/>
          <a:lstStyle/>
          <a:p>
            <a:r>
              <a:rPr lang="en-US" dirty="0"/>
              <a:t>Predicted Micro-Meteoroid Environment</a:t>
            </a:r>
          </a:p>
        </p:txBody>
      </p:sp>
    </p:spTree>
    <p:extLst>
      <p:ext uri="{BB962C8B-B14F-4D97-AF65-F5344CB8AC3E}">
        <p14:creationId xmlns:p14="http://schemas.microsoft.com/office/powerpoint/2010/main" val="1845563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998F896-EC8D-BA8A-2E3E-37FE3A814FB3}"/>
              </a:ext>
            </a:extLst>
          </p:cNvPr>
          <p:cNvSpPr>
            <a:spLocks noGrp="1"/>
          </p:cNvSpPr>
          <p:nvPr>
            <p:ph idx="1"/>
          </p:nvPr>
        </p:nvSpPr>
        <p:spPr>
          <a:xfrm>
            <a:off x="173831" y="893482"/>
            <a:ext cx="8796337" cy="5486400"/>
          </a:xfrm>
        </p:spPr>
        <p:txBody>
          <a:bodyPr/>
          <a:lstStyle/>
          <a:p>
            <a:r>
              <a:rPr lang="en-US" dirty="0"/>
              <a:t>The Micro-Meteoroid environment consists of two major types:</a:t>
            </a:r>
          </a:p>
          <a:p>
            <a:pPr lvl="1"/>
            <a:r>
              <a:rPr lang="en-US" dirty="0" err="1"/>
              <a:t>Sporadics</a:t>
            </a:r>
            <a:r>
              <a:rPr lang="en-US" dirty="0"/>
              <a:t>:  An overall pervasive background of meteoroids, relatively time constant but not isotropic.</a:t>
            </a:r>
          </a:p>
          <a:p>
            <a:pPr lvl="1"/>
            <a:r>
              <a:rPr lang="en-US" dirty="0"/>
              <a:t>Showers:  Predictable meteoroid trails produced by comets.  Shower activity peaks as the Earth and or spacecraft passes thru the trail on a yearly basis.</a:t>
            </a:r>
          </a:p>
          <a:p>
            <a:pPr lvl="1"/>
            <a:r>
              <a:rPr lang="en-US" dirty="0"/>
              <a:t>The primary risks to spacecraft comes from the </a:t>
            </a:r>
            <a:r>
              <a:rPr lang="en-US" dirty="0" err="1"/>
              <a:t>Sporadics</a:t>
            </a:r>
            <a:r>
              <a:rPr lang="en-US" dirty="0"/>
              <a:t>.</a:t>
            </a:r>
          </a:p>
          <a:p>
            <a:pPr marL="457200" lvl="1" indent="0">
              <a:buNone/>
            </a:pPr>
            <a:endParaRPr lang="en-US" dirty="0"/>
          </a:p>
          <a:p>
            <a:r>
              <a:rPr lang="en-US" dirty="0"/>
              <a:t>The Sporadic Meteoroids have three orbital populations, that produce a non-isotropic distribution of particle fluxes, velocity and energy distributions.  </a:t>
            </a:r>
          </a:p>
          <a:p>
            <a:pPr lvl="1"/>
            <a:r>
              <a:rPr lang="en-US" dirty="0"/>
              <a:t> Helion and Anti-Helion from short period comets</a:t>
            </a:r>
          </a:p>
          <a:p>
            <a:pPr lvl="1"/>
            <a:r>
              <a:rPr lang="en-US" dirty="0"/>
              <a:t>Apex, (North and South) from long period comets</a:t>
            </a:r>
          </a:p>
          <a:p>
            <a:pPr lvl="1"/>
            <a:r>
              <a:rPr lang="en-US" dirty="0"/>
              <a:t>Toroidal (North and South) from Halley type comets</a:t>
            </a:r>
          </a:p>
        </p:txBody>
      </p:sp>
      <p:sp>
        <p:nvSpPr>
          <p:cNvPr id="3" name="Title 2">
            <a:extLst>
              <a:ext uri="{FF2B5EF4-FFF2-40B4-BE49-F238E27FC236}">
                <a16:creationId xmlns:a16="http://schemas.microsoft.com/office/drawing/2014/main" id="{C9E94EEE-73A1-0513-1C79-469D795FED71}"/>
              </a:ext>
            </a:extLst>
          </p:cNvPr>
          <p:cNvSpPr>
            <a:spLocks noGrp="1"/>
          </p:cNvSpPr>
          <p:nvPr>
            <p:ph type="title"/>
          </p:nvPr>
        </p:nvSpPr>
        <p:spPr/>
        <p:txBody>
          <a:bodyPr/>
          <a:lstStyle/>
          <a:p>
            <a:r>
              <a:rPr lang="en-US" dirty="0"/>
              <a:t>Micro-Meteoroid Environment (1 of 6)</a:t>
            </a:r>
          </a:p>
        </p:txBody>
      </p:sp>
    </p:spTree>
    <p:extLst>
      <p:ext uri="{BB962C8B-B14F-4D97-AF65-F5344CB8AC3E}">
        <p14:creationId xmlns:p14="http://schemas.microsoft.com/office/powerpoint/2010/main" val="17922121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31A1D69-98C9-5C7B-874F-441B1954EF7E}"/>
              </a:ext>
            </a:extLst>
          </p:cNvPr>
          <p:cNvSpPr>
            <a:spLocks noGrp="1"/>
          </p:cNvSpPr>
          <p:nvPr>
            <p:ph type="sldNum" sz="quarter" idx="4"/>
          </p:nvPr>
        </p:nvSpPr>
        <p:spPr>
          <a:xfrm>
            <a:off x="-76200" y="6705600"/>
            <a:ext cx="685800" cy="152400"/>
          </a:xfrm>
          <a:prstGeom prst="rect">
            <a:avLst/>
          </a:prstGeom>
        </p:spPr>
        <p:txBody>
          <a:bodyPr vert="horz" lIns="91440" tIns="45720" rIns="91440" bIns="45720" rtlCol="0" anchor="ctr"/>
          <a:lstStyle>
            <a:defPPr>
              <a:defRPr lang="en-US"/>
            </a:defPPr>
            <a:lvl1pPr marL="0" algn="ctr" defTabSz="914400" rtl="0" eaLnBrk="1" latinLnBrk="0" hangingPunct="1">
              <a:defRPr sz="800" kern="1200">
                <a:solidFill>
                  <a:schemeClr val="tx1"/>
                </a:solidFill>
                <a:latin typeface="Arial Black"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1BCC52F-9E4E-4C9F-9A68-580259893B06}" type="slidenum">
              <a:rPr lang="en-US" smtClean="0"/>
              <a:pPr/>
              <a:t>12</a:t>
            </a:fld>
            <a:endParaRPr lang="en-US" dirty="0"/>
          </a:p>
        </p:txBody>
      </p:sp>
      <p:pic>
        <p:nvPicPr>
          <p:cNvPr id="5" name="Picture 4">
            <a:extLst>
              <a:ext uri="{FF2B5EF4-FFF2-40B4-BE49-F238E27FC236}">
                <a16:creationId xmlns:a16="http://schemas.microsoft.com/office/drawing/2014/main" id="{D24FAC8B-F811-1291-505E-6ADC73809A9F}"/>
              </a:ext>
            </a:extLst>
          </p:cNvPr>
          <p:cNvPicPr>
            <a:picLocks noChangeAspect="1"/>
          </p:cNvPicPr>
          <p:nvPr/>
        </p:nvPicPr>
        <p:blipFill>
          <a:blip r:embed="rId2"/>
          <a:stretch>
            <a:fillRect/>
          </a:stretch>
        </p:blipFill>
        <p:spPr>
          <a:xfrm>
            <a:off x="266700" y="1072783"/>
            <a:ext cx="7762361" cy="5248940"/>
          </a:xfrm>
          <a:prstGeom prst="rect">
            <a:avLst/>
          </a:prstGeom>
        </p:spPr>
      </p:pic>
      <p:sp>
        <p:nvSpPr>
          <p:cNvPr id="7" name="TextBox 6">
            <a:extLst>
              <a:ext uri="{FF2B5EF4-FFF2-40B4-BE49-F238E27FC236}">
                <a16:creationId xmlns:a16="http://schemas.microsoft.com/office/drawing/2014/main" id="{F70B078D-E637-08A1-CE71-7B9F589B9F45}"/>
              </a:ext>
            </a:extLst>
          </p:cNvPr>
          <p:cNvSpPr txBox="1"/>
          <p:nvPr/>
        </p:nvSpPr>
        <p:spPr>
          <a:xfrm>
            <a:off x="1911724" y="734229"/>
            <a:ext cx="4815614" cy="338554"/>
          </a:xfrm>
          <a:prstGeom prst="rect">
            <a:avLst/>
          </a:prstGeom>
          <a:noFill/>
          <a:ln>
            <a:solidFill>
              <a:schemeClr val="tx1"/>
            </a:solidFill>
          </a:ln>
        </p:spPr>
        <p:txBody>
          <a:bodyPr wrap="none" rtlCol="0">
            <a:spAutoFit/>
          </a:bodyPr>
          <a:lstStyle/>
          <a:p>
            <a:r>
              <a:rPr lang="en-US" sz="1600" b="1" dirty="0">
                <a:latin typeface="Helvetica" panose="020B0604020202020204" pitchFamily="34" charset="0"/>
                <a:cs typeface="Helvetica" panose="020B0604020202020204" pitchFamily="34" charset="0"/>
              </a:rPr>
              <a:t>Sporadic Meteor Population Flux and Velocities</a:t>
            </a:r>
          </a:p>
        </p:txBody>
      </p:sp>
      <p:sp>
        <p:nvSpPr>
          <p:cNvPr id="2" name="Title 2">
            <a:extLst>
              <a:ext uri="{FF2B5EF4-FFF2-40B4-BE49-F238E27FC236}">
                <a16:creationId xmlns:a16="http://schemas.microsoft.com/office/drawing/2014/main" id="{9E63ED40-1CB9-26A4-D53E-9F07B8BB7816}"/>
              </a:ext>
            </a:extLst>
          </p:cNvPr>
          <p:cNvSpPr>
            <a:spLocks noGrp="1"/>
          </p:cNvSpPr>
          <p:nvPr>
            <p:ph type="title"/>
          </p:nvPr>
        </p:nvSpPr>
        <p:spPr>
          <a:xfrm>
            <a:off x="914400" y="152400"/>
            <a:ext cx="6208713" cy="406400"/>
          </a:xfrm>
        </p:spPr>
        <p:txBody>
          <a:bodyPr/>
          <a:lstStyle/>
          <a:p>
            <a:r>
              <a:rPr lang="en-US" dirty="0"/>
              <a:t>Micro-Meteoroid Environment (2 of 6)</a:t>
            </a:r>
          </a:p>
        </p:txBody>
      </p:sp>
      <p:sp>
        <p:nvSpPr>
          <p:cNvPr id="8" name="Content Placeholder 2">
            <a:extLst>
              <a:ext uri="{FF2B5EF4-FFF2-40B4-BE49-F238E27FC236}">
                <a16:creationId xmlns:a16="http://schemas.microsoft.com/office/drawing/2014/main" id="{51CD4986-4804-CDD0-A70D-F9DA6CD4037D}"/>
              </a:ext>
            </a:extLst>
          </p:cNvPr>
          <p:cNvSpPr txBox="1">
            <a:spLocks/>
          </p:cNvSpPr>
          <p:nvPr/>
        </p:nvSpPr>
        <p:spPr>
          <a:xfrm>
            <a:off x="5899057" y="4114800"/>
            <a:ext cx="2978243" cy="2097741"/>
          </a:xfrm>
          <a:prstGeom prst="rect">
            <a:avLst/>
          </a:prstGeom>
          <a:ln>
            <a:solidFill>
              <a:schemeClr val="tx1"/>
            </a:solidFill>
          </a:ln>
        </p:spPr>
        <p:txBody>
          <a:bodyPr/>
          <a:lstStyle>
            <a:lvl1pPr marL="342900" indent="-342900" algn="l" rtl="0" eaLnBrk="0" fontAlgn="base" hangingPunct="0">
              <a:spcBef>
                <a:spcPct val="20000"/>
              </a:spcBef>
              <a:spcAft>
                <a:spcPct val="40000"/>
              </a:spcAft>
              <a:buClrTx/>
              <a:buFont typeface="Wingdings" pitchFamily="2" charset="2"/>
              <a:buChar char="l"/>
              <a:defRPr b="1">
                <a:solidFill>
                  <a:schemeClr val="tx1"/>
                </a:solidFill>
                <a:latin typeface="+mn-lt"/>
                <a:ea typeface="+mn-ea"/>
                <a:cs typeface="+mn-cs"/>
              </a:defRPr>
            </a:lvl1pPr>
            <a:lvl2pPr marL="742950" indent="-285750" algn="l" rtl="0" eaLnBrk="0" fontAlgn="base" hangingPunct="0">
              <a:spcBef>
                <a:spcPct val="0"/>
              </a:spcBef>
              <a:spcAft>
                <a:spcPct val="35000"/>
              </a:spcAft>
              <a:buClrTx/>
              <a:buSzPct val="75000"/>
              <a:buFont typeface="Wingdings" pitchFamily="2" charset="2"/>
              <a:buChar char="n"/>
              <a:defRPr>
                <a:solidFill>
                  <a:schemeClr val="tx1"/>
                </a:solidFill>
                <a:latin typeface="+mn-lt"/>
              </a:defRPr>
            </a:lvl2pPr>
            <a:lvl3pPr marL="1143000" indent="-228600" algn="l" rtl="0" eaLnBrk="0" fontAlgn="base" hangingPunct="0">
              <a:spcBef>
                <a:spcPct val="0"/>
              </a:spcBef>
              <a:spcAft>
                <a:spcPct val="35000"/>
              </a:spcAft>
              <a:buClrTx/>
              <a:buChar char="•"/>
              <a:defRPr sz="1600">
                <a:solidFill>
                  <a:schemeClr val="tx1"/>
                </a:solidFill>
                <a:latin typeface="+mn-lt"/>
              </a:defRPr>
            </a:lvl3pPr>
            <a:lvl4pPr marL="1600200" indent="-228600" algn="l" rtl="0" eaLnBrk="0" fontAlgn="base" hangingPunct="0">
              <a:spcBef>
                <a:spcPct val="0"/>
              </a:spcBef>
              <a:spcAft>
                <a:spcPct val="35000"/>
              </a:spcAft>
              <a:buClrTx/>
              <a:buChar char="–"/>
              <a:defRPr sz="1400">
                <a:solidFill>
                  <a:schemeClr val="tx1"/>
                </a:solidFill>
                <a:latin typeface="+mn-lt"/>
              </a:defRPr>
            </a:lvl4pPr>
            <a:lvl5pPr marL="2057400" indent="-228600" algn="l" rtl="0" eaLnBrk="0" fontAlgn="base" hangingPunct="0">
              <a:spcBef>
                <a:spcPct val="0"/>
              </a:spcBef>
              <a:spcAft>
                <a:spcPct val="35000"/>
              </a:spcAft>
              <a:buClrTx/>
              <a:buChar char="»"/>
              <a:defRPr sz="1400">
                <a:solidFill>
                  <a:schemeClr val="tx1"/>
                </a:solidFill>
                <a:latin typeface="+mn-lt"/>
              </a:defRPr>
            </a:lvl5pPr>
            <a:lvl6pPr marL="2514600" indent="-228600" algn="l" rtl="0" eaLnBrk="0" fontAlgn="base" hangingPunct="0">
              <a:spcBef>
                <a:spcPct val="0"/>
              </a:spcBef>
              <a:spcAft>
                <a:spcPct val="35000"/>
              </a:spcAft>
              <a:buClr>
                <a:srgbClr val="BB0018"/>
              </a:buClr>
              <a:buChar char="»"/>
              <a:defRPr sz="1400">
                <a:solidFill>
                  <a:schemeClr val="tx1"/>
                </a:solidFill>
                <a:latin typeface="+mn-lt"/>
              </a:defRPr>
            </a:lvl6pPr>
            <a:lvl7pPr marL="2971800" indent="-228600" algn="l" rtl="0" eaLnBrk="0" fontAlgn="base" hangingPunct="0">
              <a:spcBef>
                <a:spcPct val="0"/>
              </a:spcBef>
              <a:spcAft>
                <a:spcPct val="35000"/>
              </a:spcAft>
              <a:buClr>
                <a:srgbClr val="BB0018"/>
              </a:buClr>
              <a:buChar char="»"/>
              <a:defRPr sz="1400">
                <a:solidFill>
                  <a:schemeClr val="tx1"/>
                </a:solidFill>
                <a:latin typeface="+mn-lt"/>
              </a:defRPr>
            </a:lvl7pPr>
            <a:lvl8pPr marL="3429000" indent="-228600" algn="l" rtl="0" eaLnBrk="0" fontAlgn="base" hangingPunct="0">
              <a:spcBef>
                <a:spcPct val="0"/>
              </a:spcBef>
              <a:spcAft>
                <a:spcPct val="35000"/>
              </a:spcAft>
              <a:buClr>
                <a:srgbClr val="BB0018"/>
              </a:buClr>
              <a:buChar char="»"/>
              <a:defRPr sz="1400">
                <a:solidFill>
                  <a:schemeClr val="tx1"/>
                </a:solidFill>
                <a:latin typeface="+mn-lt"/>
              </a:defRPr>
            </a:lvl8pPr>
            <a:lvl9pPr marL="3886200" indent="-228600" algn="l" rtl="0" eaLnBrk="0" fontAlgn="base" hangingPunct="0">
              <a:spcBef>
                <a:spcPct val="0"/>
              </a:spcBef>
              <a:spcAft>
                <a:spcPct val="35000"/>
              </a:spcAft>
              <a:buClr>
                <a:srgbClr val="BB0018"/>
              </a:buClr>
              <a:buChar char="»"/>
              <a:defRPr sz="1400">
                <a:solidFill>
                  <a:schemeClr val="tx1"/>
                </a:solidFill>
                <a:latin typeface="+mn-lt"/>
              </a:defRPr>
            </a:lvl9pPr>
          </a:lstStyle>
          <a:p>
            <a:r>
              <a:rPr lang="en-US" kern="0" dirty="0"/>
              <a:t>The average velocity of the Sporadic meteoroids in a Heliocentric coordinate system is ~ 30 km/s.</a:t>
            </a:r>
          </a:p>
          <a:p>
            <a:r>
              <a:rPr lang="en-US" kern="0" dirty="0"/>
              <a:t>JWST has approximately the same orbital velocity as the earth in the earth in this coordinate system 30 km/s.</a:t>
            </a:r>
          </a:p>
          <a:p>
            <a:r>
              <a:rPr lang="en-US" kern="0" dirty="0"/>
              <a:t>MM velocities relative to JWST can be has high as 60 to 70 km/s in the Apex or “Ram” direction</a:t>
            </a:r>
          </a:p>
          <a:p>
            <a:pPr marL="0" indent="0">
              <a:buNone/>
            </a:pPr>
            <a:endParaRPr lang="en-US" kern="0" dirty="0"/>
          </a:p>
        </p:txBody>
      </p:sp>
    </p:spTree>
    <p:extLst>
      <p:ext uri="{BB962C8B-B14F-4D97-AF65-F5344CB8AC3E}">
        <p14:creationId xmlns:p14="http://schemas.microsoft.com/office/powerpoint/2010/main" val="13894698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E582E-433E-C5D8-1DB8-E98CA273D3F4}"/>
              </a:ext>
            </a:extLst>
          </p:cNvPr>
          <p:cNvSpPr>
            <a:spLocks noGrp="1"/>
          </p:cNvSpPr>
          <p:nvPr>
            <p:ph type="title"/>
          </p:nvPr>
        </p:nvSpPr>
        <p:spPr/>
        <p:txBody>
          <a:bodyPr/>
          <a:lstStyle/>
          <a:p>
            <a:r>
              <a:rPr lang="en-US" dirty="0"/>
              <a:t>Micro-Meteoroid Environment (3 of 6)</a:t>
            </a:r>
          </a:p>
        </p:txBody>
      </p:sp>
      <p:sp>
        <p:nvSpPr>
          <p:cNvPr id="3" name="Content Placeholder 2">
            <a:extLst>
              <a:ext uri="{FF2B5EF4-FFF2-40B4-BE49-F238E27FC236}">
                <a16:creationId xmlns:a16="http://schemas.microsoft.com/office/drawing/2014/main" id="{D60FDB61-097D-637A-BCFF-F5800E327870}"/>
              </a:ext>
            </a:extLst>
          </p:cNvPr>
          <p:cNvSpPr>
            <a:spLocks noGrp="1"/>
          </p:cNvSpPr>
          <p:nvPr>
            <p:ph sz="half" idx="1"/>
          </p:nvPr>
        </p:nvSpPr>
        <p:spPr>
          <a:xfrm>
            <a:off x="157163" y="952500"/>
            <a:ext cx="4515690" cy="5486400"/>
          </a:xfrm>
        </p:spPr>
        <p:txBody>
          <a:bodyPr/>
          <a:lstStyle/>
          <a:p>
            <a:r>
              <a:rPr lang="en-US" sz="1400" dirty="0"/>
              <a:t>The distribution of Sporadic MM masses is given by the </a:t>
            </a:r>
            <a:r>
              <a:rPr lang="en-US" sz="1400" dirty="0" err="1"/>
              <a:t>Grun</a:t>
            </a:r>
            <a:r>
              <a:rPr lang="en-US" sz="1400" dirty="0"/>
              <a:t> Model as shown on the upper right.  </a:t>
            </a:r>
          </a:p>
          <a:p>
            <a:pPr lvl="1"/>
            <a:r>
              <a:rPr lang="en-US" sz="1400" dirty="0"/>
              <a:t>Graph shows number of flux of particles (#/m</a:t>
            </a:r>
            <a:r>
              <a:rPr lang="en-US" sz="1400" baseline="30000" dirty="0"/>
              <a:t>2</a:t>
            </a:r>
            <a:r>
              <a:rPr lang="en-US" sz="1400" dirty="0"/>
              <a:t>/y) with masses equal to or greater than mass on x axis.</a:t>
            </a:r>
          </a:p>
          <a:p>
            <a:pPr lvl="1"/>
            <a:r>
              <a:rPr lang="en-US" sz="1400" dirty="0"/>
              <a:t>Majority of MM’s have masses 10</a:t>
            </a:r>
            <a:r>
              <a:rPr lang="en-US" sz="1400" baseline="30000" dirty="0"/>
              <a:t>-6</a:t>
            </a:r>
            <a:r>
              <a:rPr lang="en-US" sz="1400" dirty="0"/>
              <a:t> g of greater.</a:t>
            </a:r>
          </a:p>
          <a:p>
            <a:pPr lvl="1"/>
            <a:r>
              <a:rPr lang="en-US" sz="1400" dirty="0"/>
              <a:t>With an average velocity of ~30 km/s this corresponds to MM energies of ~0.5J.</a:t>
            </a:r>
          </a:p>
          <a:p>
            <a:pPr lvl="1"/>
            <a:r>
              <a:rPr lang="en-US" sz="1400" dirty="0"/>
              <a:t>With an area of 25 m</a:t>
            </a:r>
            <a:r>
              <a:rPr lang="en-US" sz="1400" baseline="30000" dirty="0"/>
              <a:t>2</a:t>
            </a:r>
            <a:r>
              <a:rPr lang="en-US" sz="1400" dirty="0"/>
              <a:t> this would indicate the JWST PM should see ~25 hits per year (roughly 2 per month with energies .5 J or above)</a:t>
            </a:r>
          </a:p>
          <a:p>
            <a:r>
              <a:rPr lang="en-US" sz="1400" dirty="0"/>
              <a:t>The illustration on the bottom right shows the estimates of the MM densities for Helion – Anti-Helion and Apex populations.</a:t>
            </a:r>
          </a:p>
          <a:p>
            <a:pPr lvl="1"/>
            <a:r>
              <a:rPr lang="en-US" sz="1400" dirty="0" err="1"/>
              <a:t>T</a:t>
            </a:r>
            <a:r>
              <a:rPr lang="en-US" sz="1400" baseline="-25000" dirty="0" err="1"/>
              <a:t>j</a:t>
            </a:r>
            <a:r>
              <a:rPr lang="en-US" sz="1400" dirty="0"/>
              <a:t> is the </a:t>
            </a:r>
            <a:r>
              <a:rPr lang="en-US" sz="1400" dirty="0" err="1"/>
              <a:t>Tisserand</a:t>
            </a:r>
            <a:r>
              <a:rPr lang="en-US" sz="1400" dirty="0"/>
              <a:t> Parameter</a:t>
            </a:r>
          </a:p>
          <a:p>
            <a:pPr lvl="1"/>
            <a:r>
              <a:rPr lang="en-US" sz="1400" dirty="0"/>
              <a:t>At these densities the particle diameters for a 10</a:t>
            </a:r>
            <a:r>
              <a:rPr lang="en-US" sz="1400" baseline="30000" dirty="0"/>
              <a:t>-6</a:t>
            </a:r>
            <a:r>
              <a:rPr lang="en-US" sz="1400" dirty="0"/>
              <a:t>g MM is 0.1 to 0.2 mm.</a:t>
            </a:r>
          </a:p>
        </p:txBody>
      </p:sp>
      <p:pic>
        <p:nvPicPr>
          <p:cNvPr id="6" name="Picture 5">
            <a:extLst>
              <a:ext uri="{FF2B5EF4-FFF2-40B4-BE49-F238E27FC236}">
                <a16:creationId xmlns:a16="http://schemas.microsoft.com/office/drawing/2014/main" id="{F378AD15-08A0-CDFC-97D7-3F43A16DA165}"/>
              </a:ext>
            </a:extLst>
          </p:cNvPr>
          <p:cNvPicPr>
            <a:picLocks noChangeAspect="1"/>
          </p:cNvPicPr>
          <p:nvPr/>
        </p:nvPicPr>
        <p:blipFill>
          <a:blip r:embed="rId2"/>
          <a:stretch>
            <a:fillRect/>
          </a:stretch>
        </p:blipFill>
        <p:spPr>
          <a:xfrm>
            <a:off x="4979809" y="3912774"/>
            <a:ext cx="3711388" cy="2591573"/>
          </a:xfrm>
          <a:prstGeom prst="rect">
            <a:avLst/>
          </a:prstGeom>
          <a:ln>
            <a:solidFill>
              <a:schemeClr val="tx1"/>
            </a:solidFill>
          </a:ln>
        </p:spPr>
      </p:pic>
      <p:pic>
        <p:nvPicPr>
          <p:cNvPr id="7" name="Picture 6">
            <a:extLst>
              <a:ext uri="{FF2B5EF4-FFF2-40B4-BE49-F238E27FC236}">
                <a16:creationId xmlns:a16="http://schemas.microsoft.com/office/drawing/2014/main" id="{820EA36B-63C8-0675-59F7-92019F2D393C}"/>
              </a:ext>
            </a:extLst>
          </p:cNvPr>
          <p:cNvPicPr>
            <a:picLocks noChangeAspect="1"/>
          </p:cNvPicPr>
          <p:nvPr/>
        </p:nvPicPr>
        <p:blipFill>
          <a:blip r:embed="rId3"/>
          <a:stretch>
            <a:fillRect/>
          </a:stretch>
        </p:blipFill>
        <p:spPr>
          <a:xfrm>
            <a:off x="4975327" y="834146"/>
            <a:ext cx="3711388" cy="2803282"/>
          </a:xfrm>
          <a:prstGeom prst="rect">
            <a:avLst/>
          </a:prstGeom>
          <a:ln>
            <a:solidFill>
              <a:schemeClr val="tx1"/>
            </a:solidFill>
          </a:ln>
        </p:spPr>
      </p:pic>
    </p:spTree>
    <p:extLst>
      <p:ext uri="{BB962C8B-B14F-4D97-AF65-F5344CB8AC3E}">
        <p14:creationId xmlns:p14="http://schemas.microsoft.com/office/powerpoint/2010/main" val="40641054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A2FA3D-C4A8-0F0F-1994-B56FD3C1CF57}"/>
              </a:ext>
            </a:extLst>
          </p:cNvPr>
          <p:cNvSpPr>
            <a:spLocks noGrp="1"/>
          </p:cNvSpPr>
          <p:nvPr>
            <p:ph sz="half" idx="1"/>
          </p:nvPr>
        </p:nvSpPr>
        <p:spPr>
          <a:xfrm>
            <a:off x="157163" y="1041400"/>
            <a:ext cx="4690502" cy="5486400"/>
          </a:xfrm>
        </p:spPr>
        <p:txBody>
          <a:bodyPr/>
          <a:lstStyle/>
          <a:p>
            <a:r>
              <a:rPr lang="en-US" dirty="0"/>
              <a:t>JWST worked with the Meteoroid Environment Office (MEO) at MSFC to compute the expect L2 MM flux levels.</a:t>
            </a:r>
          </a:p>
          <a:p>
            <a:r>
              <a:rPr lang="en-US" dirty="0"/>
              <a:t>Employed the Meteoroid Engineering Model (MEM) Rev 1c for the final pre-launch verification calculations.</a:t>
            </a:r>
          </a:p>
          <a:p>
            <a:r>
              <a:rPr lang="en-US" dirty="0"/>
              <a:t>At the present time MEO has updated MEM to Rev 3.</a:t>
            </a:r>
          </a:p>
          <a:p>
            <a:pPr lvl="1"/>
            <a:r>
              <a:rPr lang="en-US" dirty="0"/>
              <a:t>Differences are described in article shown on the right.</a:t>
            </a:r>
          </a:p>
          <a:p>
            <a:pPr lvl="1"/>
            <a:r>
              <a:rPr lang="en-US" dirty="0"/>
              <a:t>Differences between MEM 1C and MEM 3 are relatively minor with respect to JWST predicts</a:t>
            </a:r>
          </a:p>
        </p:txBody>
      </p:sp>
      <p:pic>
        <p:nvPicPr>
          <p:cNvPr id="7" name="Picture 6">
            <a:extLst>
              <a:ext uri="{FF2B5EF4-FFF2-40B4-BE49-F238E27FC236}">
                <a16:creationId xmlns:a16="http://schemas.microsoft.com/office/drawing/2014/main" id="{840F4ECB-EB7D-B1FD-DB96-2352E6167483}"/>
              </a:ext>
            </a:extLst>
          </p:cNvPr>
          <p:cNvPicPr>
            <a:picLocks noChangeAspect="1"/>
          </p:cNvPicPr>
          <p:nvPr/>
        </p:nvPicPr>
        <p:blipFill>
          <a:blip r:embed="rId2"/>
          <a:stretch>
            <a:fillRect/>
          </a:stretch>
        </p:blipFill>
        <p:spPr>
          <a:xfrm>
            <a:off x="5468094" y="1041400"/>
            <a:ext cx="3109712" cy="4220323"/>
          </a:xfrm>
          <a:prstGeom prst="rect">
            <a:avLst/>
          </a:prstGeom>
          <a:ln>
            <a:solidFill>
              <a:schemeClr val="tx1"/>
            </a:solidFill>
          </a:ln>
        </p:spPr>
      </p:pic>
      <p:sp>
        <p:nvSpPr>
          <p:cNvPr id="4" name="Title 1">
            <a:extLst>
              <a:ext uri="{FF2B5EF4-FFF2-40B4-BE49-F238E27FC236}">
                <a16:creationId xmlns:a16="http://schemas.microsoft.com/office/drawing/2014/main" id="{88477783-A1AA-7CBD-EEC4-7A9BC7221662}"/>
              </a:ext>
            </a:extLst>
          </p:cNvPr>
          <p:cNvSpPr>
            <a:spLocks noGrp="1"/>
          </p:cNvSpPr>
          <p:nvPr>
            <p:ph type="title"/>
          </p:nvPr>
        </p:nvSpPr>
        <p:spPr>
          <a:xfrm>
            <a:off x="914400" y="152400"/>
            <a:ext cx="6208713" cy="406400"/>
          </a:xfrm>
        </p:spPr>
        <p:txBody>
          <a:bodyPr/>
          <a:lstStyle/>
          <a:p>
            <a:r>
              <a:rPr lang="en-US" dirty="0"/>
              <a:t>Micro-Meteoroid Environment (4 of 6)</a:t>
            </a:r>
          </a:p>
        </p:txBody>
      </p:sp>
    </p:spTree>
    <p:extLst>
      <p:ext uri="{BB962C8B-B14F-4D97-AF65-F5344CB8AC3E}">
        <p14:creationId xmlns:p14="http://schemas.microsoft.com/office/powerpoint/2010/main" val="27180339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A3098-5DD2-326F-4243-5A8183C48F59}"/>
              </a:ext>
            </a:extLst>
          </p:cNvPr>
          <p:cNvSpPr>
            <a:spLocks noGrp="1"/>
          </p:cNvSpPr>
          <p:nvPr>
            <p:ph type="title"/>
          </p:nvPr>
        </p:nvSpPr>
        <p:spPr/>
        <p:txBody>
          <a:bodyPr/>
          <a:lstStyle/>
          <a:p>
            <a:r>
              <a:rPr lang="en-US" dirty="0"/>
              <a:t>Micro-Meteoroid Environment (5 of 6)</a:t>
            </a:r>
          </a:p>
        </p:txBody>
      </p:sp>
      <p:grpSp>
        <p:nvGrpSpPr>
          <p:cNvPr id="3" name="Group 2">
            <a:extLst>
              <a:ext uri="{FF2B5EF4-FFF2-40B4-BE49-F238E27FC236}">
                <a16:creationId xmlns:a16="http://schemas.microsoft.com/office/drawing/2014/main" id="{20C1B7AF-C7C3-7386-827D-8E605EC8262F}"/>
              </a:ext>
            </a:extLst>
          </p:cNvPr>
          <p:cNvGrpSpPr/>
          <p:nvPr/>
        </p:nvGrpSpPr>
        <p:grpSpPr>
          <a:xfrm>
            <a:off x="698090" y="1245299"/>
            <a:ext cx="7747819" cy="4945626"/>
            <a:chOff x="698090" y="1245299"/>
            <a:chExt cx="7747819" cy="4945626"/>
          </a:xfrm>
        </p:grpSpPr>
        <p:pic>
          <p:nvPicPr>
            <p:cNvPr id="4" name="Picture 3">
              <a:extLst>
                <a:ext uri="{FF2B5EF4-FFF2-40B4-BE49-F238E27FC236}">
                  <a16:creationId xmlns:a16="http://schemas.microsoft.com/office/drawing/2014/main" id="{3D07620E-EFF0-F0E0-474A-18407CD672D4}"/>
                </a:ext>
              </a:extLst>
            </p:cNvPr>
            <p:cNvPicPr>
              <a:picLocks noChangeAspect="1"/>
            </p:cNvPicPr>
            <p:nvPr/>
          </p:nvPicPr>
          <p:blipFill>
            <a:blip r:embed="rId2"/>
            <a:stretch>
              <a:fillRect/>
            </a:stretch>
          </p:blipFill>
          <p:spPr>
            <a:xfrm>
              <a:off x="698090" y="1245299"/>
              <a:ext cx="7747819" cy="4945626"/>
            </a:xfrm>
            <a:prstGeom prst="rect">
              <a:avLst/>
            </a:prstGeom>
            <a:ln>
              <a:solidFill>
                <a:schemeClr val="tx1"/>
              </a:solidFill>
            </a:ln>
          </p:spPr>
        </p:pic>
        <p:sp>
          <p:nvSpPr>
            <p:cNvPr id="7" name="Rectangle 6">
              <a:extLst>
                <a:ext uri="{FF2B5EF4-FFF2-40B4-BE49-F238E27FC236}">
                  <a16:creationId xmlns:a16="http://schemas.microsoft.com/office/drawing/2014/main" id="{876176A5-3C50-7D4C-5DF1-802FC166E0BC}"/>
                </a:ext>
              </a:extLst>
            </p:cNvPr>
            <p:cNvSpPr/>
            <p:nvPr/>
          </p:nvSpPr>
          <p:spPr bwMode="auto">
            <a:xfrm>
              <a:off x="1411941" y="1848971"/>
              <a:ext cx="6427694" cy="398929"/>
            </a:xfrm>
            <a:prstGeom prst="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Arial Narrow" pitchFamily="34" charset="0"/>
              </a:endParaRPr>
            </a:p>
          </p:txBody>
        </p:sp>
        <p:sp>
          <p:nvSpPr>
            <p:cNvPr id="8" name="Rectangle 7">
              <a:extLst>
                <a:ext uri="{FF2B5EF4-FFF2-40B4-BE49-F238E27FC236}">
                  <a16:creationId xmlns:a16="http://schemas.microsoft.com/office/drawing/2014/main" id="{E446F480-F72F-55C6-2967-FCE60B0FD369}"/>
                </a:ext>
              </a:extLst>
            </p:cNvPr>
            <p:cNvSpPr/>
            <p:nvPr/>
          </p:nvSpPr>
          <p:spPr bwMode="auto">
            <a:xfrm>
              <a:off x="1445559" y="3556747"/>
              <a:ext cx="6427694" cy="228600"/>
            </a:xfrm>
            <a:prstGeom prst="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Arial Narrow" pitchFamily="34" charset="0"/>
              </a:endParaRPr>
            </a:p>
          </p:txBody>
        </p:sp>
        <p:sp>
          <p:nvSpPr>
            <p:cNvPr id="9" name="Rectangle 8">
              <a:extLst>
                <a:ext uri="{FF2B5EF4-FFF2-40B4-BE49-F238E27FC236}">
                  <a16:creationId xmlns:a16="http://schemas.microsoft.com/office/drawing/2014/main" id="{20B89CAD-057A-904B-6909-07EAF7D8A01B}"/>
                </a:ext>
              </a:extLst>
            </p:cNvPr>
            <p:cNvSpPr/>
            <p:nvPr/>
          </p:nvSpPr>
          <p:spPr bwMode="auto">
            <a:xfrm>
              <a:off x="1445559" y="5105400"/>
              <a:ext cx="6427694" cy="228600"/>
            </a:xfrm>
            <a:prstGeom prst="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Arial Narrow" pitchFamily="34" charset="0"/>
              </a:endParaRPr>
            </a:p>
          </p:txBody>
        </p:sp>
      </p:grpSp>
      <p:sp>
        <p:nvSpPr>
          <p:cNvPr id="5" name="TextBox 4">
            <a:extLst>
              <a:ext uri="{FF2B5EF4-FFF2-40B4-BE49-F238E27FC236}">
                <a16:creationId xmlns:a16="http://schemas.microsoft.com/office/drawing/2014/main" id="{8A7FB2BB-A790-6631-7FAC-06223EA77380}"/>
              </a:ext>
            </a:extLst>
          </p:cNvPr>
          <p:cNvSpPr txBox="1"/>
          <p:nvPr/>
        </p:nvSpPr>
        <p:spPr>
          <a:xfrm>
            <a:off x="1947723" y="874669"/>
            <a:ext cx="5248553" cy="338554"/>
          </a:xfrm>
          <a:prstGeom prst="rect">
            <a:avLst/>
          </a:prstGeom>
          <a:noFill/>
        </p:spPr>
        <p:txBody>
          <a:bodyPr wrap="none" rtlCol="0">
            <a:spAutoFit/>
          </a:bodyPr>
          <a:lstStyle/>
          <a:p>
            <a:r>
              <a:rPr lang="en-US" sz="1600" dirty="0"/>
              <a:t>Key Meteor Shower Forecasts For JWST for 2023 from the MEO</a:t>
            </a:r>
          </a:p>
        </p:txBody>
      </p:sp>
    </p:spTree>
    <p:extLst>
      <p:ext uri="{BB962C8B-B14F-4D97-AF65-F5344CB8AC3E}">
        <p14:creationId xmlns:p14="http://schemas.microsoft.com/office/powerpoint/2010/main" val="40731661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D0A6654-F530-5DDC-DD97-F4D24F1C6787}"/>
              </a:ext>
            </a:extLst>
          </p:cNvPr>
          <p:cNvPicPr>
            <a:picLocks noChangeAspect="1"/>
          </p:cNvPicPr>
          <p:nvPr/>
        </p:nvPicPr>
        <p:blipFill>
          <a:blip r:embed="rId2"/>
          <a:stretch>
            <a:fillRect/>
          </a:stretch>
        </p:blipFill>
        <p:spPr>
          <a:xfrm>
            <a:off x="717338" y="1278321"/>
            <a:ext cx="7521064" cy="5312979"/>
          </a:xfrm>
          <a:prstGeom prst="rect">
            <a:avLst/>
          </a:prstGeom>
          <a:ln>
            <a:solidFill>
              <a:schemeClr val="tx1"/>
            </a:solidFill>
          </a:ln>
        </p:spPr>
      </p:pic>
      <p:sp>
        <p:nvSpPr>
          <p:cNvPr id="3" name="TextBox 2">
            <a:extLst>
              <a:ext uri="{FF2B5EF4-FFF2-40B4-BE49-F238E27FC236}">
                <a16:creationId xmlns:a16="http://schemas.microsoft.com/office/drawing/2014/main" id="{0D5CF7DF-8F80-2F9D-1C69-9ACF2EA82161}"/>
              </a:ext>
            </a:extLst>
          </p:cNvPr>
          <p:cNvSpPr txBox="1"/>
          <p:nvPr/>
        </p:nvSpPr>
        <p:spPr>
          <a:xfrm>
            <a:off x="2906773" y="1922729"/>
            <a:ext cx="3882989" cy="738664"/>
          </a:xfrm>
          <a:prstGeom prst="rect">
            <a:avLst/>
          </a:prstGeom>
          <a:solidFill>
            <a:schemeClr val="bg1"/>
          </a:solidFill>
          <a:ln>
            <a:solidFill>
              <a:schemeClr val="tx1"/>
            </a:solidFill>
          </a:ln>
        </p:spPr>
        <p:txBody>
          <a:bodyPr wrap="square" rtlCol="0">
            <a:spAutoFit/>
          </a:bodyPr>
          <a:lstStyle/>
          <a:p>
            <a:pPr marL="171450" indent="-171450">
              <a:buFont typeface="Arial" panose="020B0604020202020204" pitchFamily="34" charset="0"/>
              <a:buChar char="•"/>
            </a:pPr>
            <a:r>
              <a:rPr lang="en-US" sz="1400" dirty="0"/>
              <a:t>Flux Enhancement Factors for Forecasted Shower over the Sporadic levels show that showers are a minor threat relative to the sporadic levels</a:t>
            </a:r>
          </a:p>
        </p:txBody>
      </p:sp>
      <p:sp>
        <p:nvSpPr>
          <p:cNvPr id="6" name="Title 5">
            <a:extLst>
              <a:ext uri="{FF2B5EF4-FFF2-40B4-BE49-F238E27FC236}">
                <a16:creationId xmlns:a16="http://schemas.microsoft.com/office/drawing/2014/main" id="{A4FE07FA-6926-E068-992D-2AD1401E4CDA}"/>
              </a:ext>
            </a:extLst>
          </p:cNvPr>
          <p:cNvSpPr>
            <a:spLocks noGrp="1"/>
          </p:cNvSpPr>
          <p:nvPr>
            <p:ph type="title"/>
          </p:nvPr>
        </p:nvSpPr>
        <p:spPr/>
        <p:txBody>
          <a:bodyPr/>
          <a:lstStyle/>
          <a:p>
            <a:r>
              <a:rPr lang="en-US" dirty="0"/>
              <a:t>Micro-Meteoroid Environment (6 of 6)</a:t>
            </a:r>
          </a:p>
        </p:txBody>
      </p:sp>
    </p:spTree>
    <p:extLst>
      <p:ext uri="{BB962C8B-B14F-4D97-AF65-F5344CB8AC3E}">
        <p14:creationId xmlns:p14="http://schemas.microsoft.com/office/powerpoint/2010/main" val="13342157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BE9E7-9BB7-79A8-D68F-99A774A0EA19}"/>
              </a:ext>
            </a:extLst>
          </p:cNvPr>
          <p:cNvSpPr>
            <a:spLocks noGrp="1"/>
          </p:cNvSpPr>
          <p:nvPr>
            <p:ph type="ctrTitle"/>
          </p:nvPr>
        </p:nvSpPr>
        <p:spPr/>
        <p:txBody>
          <a:bodyPr/>
          <a:lstStyle/>
          <a:p>
            <a:r>
              <a:rPr lang="en-US" dirty="0"/>
              <a:t>JWST On-Orbit Micro-Meteoroid Events and Analyses To-Date</a:t>
            </a:r>
            <a:br>
              <a:rPr lang="en-US" dirty="0"/>
            </a:br>
            <a:endParaRPr lang="en-US" dirty="0"/>
          </a:p>
        </p:txBody>
      </p:sp>
    </p:spTree>
    <p:extLst>
      <p:ext uri="{BB962C8B-B14F-4D97-AF65-F5344CB8AC3E}">
        <p14:creationId xmlns:p14="http://schemas.microsoft.com/office/powerpoint/2010/main" val="11652868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3489D-43A5-EB5F-7C40-1F119DE7CA83}"/>
              </a:ext>
            </a:extLst>
          </p:cNvPr>
          <p:cNvSpPr>
            <a:spLocks noGrp="1"/>
          </p:cNvSpPr>
          <p:nvPr>
            <p:ph type="title"/>
          </p:nvPr>
        </p:nvSpPr>
        <p:spPr>
          <a:xfrm>
            <a:off x="914400" y="152400"/>
            <a:ext cx="7343192" cy="406400"/>
          </a:xfrm>
        </p:spPr>
        <p:txBody>
          <a:bodyPr/>
          <a:lstStyle/>
          <a:p>
            <a:r>
              <a:rPr lang="en-US" dirty="0"/>
              <a:t>Primary Mirror Micro-Meteoroid Events to Date</a:t>
            </a:r>
          </a:p>
        </p:txBody>
      </p:sp>
      <p:sp>
        <p:nvSpPr>
          <p:cNvPr id="3" name="Content Placeholder 2">
            <a:extLst>
              <a:ext uri="{FF2B5EF4-FFF2-40B4-BE49-F238E27FC236}">
                <a16:creationId xmlns:a16="http://schemas.microsoft.com/office/drawing/2014/main" id="{0E0F46F0-A1D4-2A7D-8493-02EA5E877436}"/>
              </a:ext>
            </a:extLst>
          </p:cNvPr>
          <p:cNvSpPr>
            <a:spLocks noGrp="1"/>
          </p:cNvSpPr>
          <p:nvPr>
            <p:ph sz="half" idx="1"/>
          </p:nvPr>
        </p:nvSpPr>
        <p:spPr>
          <a:xfrm>
            <a:off x="175825" y="874733"/>
            <a:ext cx="4685424" cy="5486400"/>
          </a:xfrm>
        </p:spPr>
        <p:txBody>
          <a:bodyPr/>
          <a:lstStyle/>
          <a:p>
            <a:r>
              <a:rPr lang="en-US" sz="1400" dirty="0"/>
              <a:t>As of 3-23-23 there have been 37 micro-meteoroid events that resulted in a measurable WFE on the Primary Mirror.</a:t>
            </a:r>
          </a:p>
          <a:p>
            <a:pPr lvl="1"/>
            <a:r>
              <a:rPr lang="en-US" sz="1400" dirty="0"/>
              <a:t>The average rate of events is 2.6 events per month.</a:t>
            </a:r>
          </a:p>
          <a:p>
            <a:pPr lvl="1"/>
            <a:r>
              <a:rPr lang="en-US" sz="1400" dirty="0"/>
              <a:t>The histogram on the upper right shows the events counts.</a:t>
            </a:r>
          </a:p>
          <a:p>
            <a:r>
              <a:rPr lang="en-US" sz="1400" dirty="0"/>
              <a:t>With exception of an event that occurred in May 2022, all events have produced minor WFE, </a:t>
            </a:r>
          </a:p>
          <a:p>
            <a:pPr lvl="1"/>
            <a:r>
              <a:rPr lang="en-US" sz="1400" dirty="0"/>
              <a:t>Total WFE contribution at the system level has been ~1 nm for these MM events.</a:t>
            </a:r>
          </a:p>
          <a:p>
            <a:pPr lvl="1"/>
            <a:r>
              <a:rPr lang="en-US" sz="1400" dirty="0"/>
              <a:t>Many of the resulting WFE have actually been correctable.</a:t>
            </a:r>
          </a:p>
          <a:p>
            <a:pPr lvl="1"/>
            <a:r>
              <a:rPr lang="en-US" sz="1400" dirty="0"/>
              <a:t>Pre-launch allocation for MM induced WFE was 31 nm for a 5.5 year life.</a:t>
            </a:r>
          </a:p>
          <a:p>
            <a:r>
              <a:rPr lang="en-US" sz="1400" dirty="0"/>
              <a:t>At the present time the overall WFE of the </a:t>
            </a:r>
            <a:r>
              <a:rPr lang="en-US" sz="1400" dirty="0" err="1"/>
              <a:t>NIRCam</a:t>
            </a:r>
            <a:r>
              <a:rPr lang="en-US" sz="1400" dirty="0"/>
              <a:t> channel is 61 nm (2.5 x better than required).</a:t>
            </a:r>
          </a:p>
          <a:p>
            <a:pPr lvl="1"/>
            <a:r>
              <a:rPr lang="en-US" sz="1400" dirty="0"/>
              <a:t>This includes the contributions from the anomalous May event described on the following chart</a:t>
            </a:r>
          </a:p>
          <a:p>
            <a:pPr lvl="1"/>
            <a:r>
              <a:rPr lang="en-US" sz="1400" dirty="0"/>
              <a:t>See WFE map on the lower right.</a:t>
            </a:r>
          </a:p>
          <a:p>
            <a:endParaRPr lang="en-US" sz="1400" dirty="0"/>
          </a:p>
          <a:p>
            <a:endParaRPr lang="en-US" sz="1400" dirty="0"/>
          </a:p>
        </p:txBody>
      </p:sp>
      <p:pic>
        <p:nvPicPr>
          <p:cNvPr id="6" name="Picture 5">
            <a:extLst>
              <a:ext uri="{FF2B5EF4-FFF2-40B4-BE49-F238E27FC236}">
                <a16:creationId xmlns:a16="http://schemas.microsoft.com/office/drawing/2014/main" id="{2BFE83C0-B09A-1FF1-E89C-A99D8EE9D8AC}"/>
              </a:ext>
            </a:extLst>
          </p:cNvPr>
          <p:cNvPicPr>
            <a:picLocks noChangeAspect="1"/>
          </p:cNvPicPr>
          <p:nvPr/>
        </p:nvPicPr>
        <p:blipFill>
          <a:blip r:embed="rId2"/>
          <a:stretch>
            <a:fillRect/>
          </a:stretch>
        </p:blipFill>
        <p:spPr>
          <a:xfrm>
            <a:off x="5022257" y="927827"/>
            <a:ext cx="3421113" cy="2993031"/>
          </a:xfrm>
          <a:prstGeom prst="rect">
            <a:avLst/>
          </a:prstGeom>
          <a:ln>
            <a:solidFill>
              <a:schemeClr val="tx1"/>
            </a:solidFill>
          </a:ln>
        </p:spPr>
      </p:pic>
      <p:pic>
        <p:nvPicPr>
          <p:cNvPr id="7" name="Picture 6">
            <a:extLst>
              <a:ext uri="{FF2B5EF4-FFF2-40B4-BE49-F238E27FC236}">
                <a16:creationId xmlns:a16="http://schemas.microsoft.com/office/drawing/2014/main" id="{868AC773-B40D-2F8F-C318-C63E0D4901F3}"/>
              </a:ext>
            </a:extLst>
          </p:cNvPr>
          <p:cNvPicPr>
            <a:picLocks noChangeAspect="1"/>
          </p:cNvPicPr>
          <p:nvPr/>
        </p:nvPicPr>
        <p:blipFill rotWithShape="1">
          <a:blip r:embed="rId3"/>
          <a:srcRect t="56733" r="75129"/>
          <a:stretch/>
        </p:blipFill>
        <p:spPr>
          <a:xfrm>
            <a:off x="5767810" y="4052600"/>
            <a:ext cx="1930006" cy="2308533"/>
          </a:xfrm>
          <a:prstGeom prst="rect">
            <a:avLst/>
          </a:prstGeom>
          <a:ln>
            <a:solidFill>
              <a:schemeClr val="tx1"/>
            </a:solidFill>
          </a:ln>
        </p:spPr>
      </p:pic>
    </p:spTree>
    <p:extLst>
      <p:ext uri="{BB962C8B-B14F-4D97-AF65-F5344CB8AC3E}">
        <p14:creationId xmlns:p14="http://schemas.microsoft.com/office/powerpoint/2010/main" val="31950118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46DCF-A2A6-1F6C-D51B-F62C74A749A1}"/>
              </a:ext>
            </a:extLst>
          </p:cNvPr>
          <p:cNvSpPr>
            <a:spLocks noGrp="1"/>
          </p:cNvSpPr>
          <p:nvPr>
            <p:ph type="title"/>
          </p:nvPr>
        </p:nvSpPr>
        <p:spPr/>
        <p:txBody>
          <a:bodyPr/>
          <a:lstStyle/>
          <a:p>
            <a:r>
              <a:rPr lang="en-US" dirty="0"/>
              <a:t>Analyses of Normal Activity </a:t>
            </a:r>
          </a:p>
        </p:txBody>
      </p:sp>
      <p:sp>
        <p:nvSpPr>
          <p:cNvPr id="3" name="Content Placeholder 2">
            <a:extLst>
              <a:ext uri="{FF2B5EF4-FFF2-40B4-BE49-F238E27FC236}">
                <a16:creationId xmlns:a16="http://schemas.microsoft.com/office/drawing/2014/main" id="{47F9059A-C692-07A2-4935-D3CE7FCD830F}"/>
              </a:ext>
            </a:extLst>
          </p:cNvPr>
          <p:cNvSpPr>
            <a:spLocks noGrp="1"/>
          </p:cNvSpPr>
          <p:nvPr>
            <p:ph sz="half" idx="1"/>
          </p:nvPr>
        </p:nvSpPr>
        <p:spPr>
          <a:xfrm>
            <a:off x="184057" y="952500"/>
            <a:ext cx="4529797" cy="5486400"/>
          </a:xfrm>
        </p:spPr>
        <p:txBody>
          <a:bodyPr/>
          <a:lstStyle/>
          <a:p>
            <a:r>
              <a:rPr lang="en-US" sz="1600" dirty="0"/>
              <a:t>The MSFC MEO performed analyses to compute the impact rates on the PM as a function of observatory pointing for MM energies of 1 J or greater.</a:t>
            </a:r>
          </a:p>
          <a:p>
            <a:pPr lvl="1"/>
            <a:r>
              <a:rPr lang="en-US" sz="1600" dirty="0"/>
              <a:t>The analysis was performed for with and without shielding of the PM by the sunshield.</a:t>
            </a:r>
          </a:p>
          <a:p>
            <a:pPr lvl="1"/>
            <a:r>
              <a:rPr lang="en-US" sz="1600" dirty="0"/>
              <a:t>The analysis results on the right show the dominant flux levels are in the direction “RAM” direction.</a:t>
            </a:r>
          </a:p>
          <a:p>
            <a:pPr marL="457200" lvl="1" indent="0">
              <a:buNone/>
            </a:pPr>
            <a:endParaRPr lang="en-US" sz="1600" dirty="0"/>
          </a:p>
          <a:p>
            <a:r>
              <a:rPr lang="en-US" sz="1600" dirty="0"/>
              <a:t>The MEO conducted analysis to estimate the most likely Low Energy MM Threshold to correlate with the observed impact rate.</a:t>
            </a:r>
          </a:p>
          <a:p>
            <a:pPr lvl="1"/>
            <a:r>
              <a:rPr lang="en-US" sz="1600" dirty="0"/>
              <a:t>The analysis estimated that the measurable impacts correlate with MM lower threshold energies between 0.88J and 1.03J</a:t>
            </a:r>
          </a:p>
          <a:p>
            <a:pPr lvl="1"/>
            <a:endParaRPr lang="en-US" sz="1600" dirty="0"/>
          </a:p>
        </p:txBody>
      </p:sp>
      <p:pic>
        <p:nvPicPr>
          <p:cNvPr id="7" name="Picture 6">
            <a:extLst>
              <a:ext uri="{FF2B5EF4-FFF2-40B4-BE49-F238E27FC236}">
                <a16:creationId xmlns:a16="http://schemas.microsoft.com/office/drawing/2014/main" id="{AFF38C6D-C82A-1F85-0044-4BC408C78967}"/>
              </a:ext>
            </a:extLst>
          </p:cNvPr>
          <p:cNvPicPr>
            <a:picLocks noChangeAspect="1"/>
          </p:cNvPicPr>
          <p:nvPr/>
        </p:nvPicPr>
        <p:blipFill>
          <a:blip r:embed="rId2"/>
          <a:stretch>
            <a:fillRect/>
          </a:stretch>
        </p:blipFill>
        <p:spPr>
          <a:xfrm>
            <a:off x="4982135" y="1028700"/>
            <a:ext cx="3865501" cy="3934062"/>
          </a:xfrm>
          <a:prstGeom prst="rect">
            <a:avLst/>
          </a:prstGeom>
        </p:spPr>
      </p:pic>
      <p:sp>
        <p:nvSpPr>
          <p:cNvPr id="4" name="TextBox 3">
            <a:extLst>
              <a:ext uri="{FF2B5EF4-FFF2-40B4-BE49-F238E27FC236}">
                <a16:creationId xmlns:a16="http://schemas.microsoft.com/office/drawing/2014/main" id="{09FC0807-A17C-B411-7F74-6DBD608BAAA9}"/>
              </a:ext>
            </a:extLst>
          </p:cNvPr>
          <p:cNvSpPr txBox="1"/>
          <p:nvPr/>
        </p:nvSpPr>
        <p:spPr>
          <a:xfrm>
            <a:off x="5325035" y="5042647"/>
            <a:ext cx="3366627" cy="246221"/>
          </a:xfrm>
          <a:prstGeom prst="rect">
            <a:avLst/>
          </a:prstGeom>
          <a:noFill/>
        </p:spPr>
        <p:txBody>
          <a:bodyPr wrap="none" rtlCol="0">
            <a:spAutoFit/>
          </a:bodyPr>
          <a:lstStyle/>
          <a:p>
            <a:r>
              <a:rPr lang="en-US" dirty="0"/>
              <a:t>Figure taken from Memo OSMA/MEO/JWST-001, 24 August 2022</a:t>
            </a:r>
          </a:p>
        </p:txBody>
      </p:sp>
      <p:sp>
        <p:nvSpPr>
          <p:cNvPr id="5" name="Rectangle 4">
            <a:extLst>
              <a:ext uri="{FF2B5EF4-FFF2-40B4-BE49-F238E27FC236}">
                <a16:creationId xmlns:a16="http://schemas.microsoft.com/office/drawing/2014/main" id="{0D551A46-5A3C-1DD0-D6CF-1951AD44C1BA}"/>
              </a:ext>
            </a:extLst>
          </p:cNvPr>
          <p:cNvSpPr/>
          <p:nvPr/>
        </p:nvSpPr>
        <p:spPr bwMode="auto">
          <a:xfrm>
            <a:off x="4773706" y="952500"/>
            <a:ext cx="4186237" cy="4459941"/>
          </a:xfrm>
          <a:prstGeom prst="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1" i="0" u="none" strike="noStrike" cap="none" normalizeH="0" baseline="0">
              <a:ln>
                <a:noFill/>
              </a:ln>
              <a:solidFill>
                <a:schemeClr val="tx1"/>
              </a:solidFill>
              <a:effectLst/>
              <a:latin typeface="Arial Narrow" pitchFamily="34" charset="0"/>
            </a:endParaRPr>
          </a:p>
        </p:txBody>
      </p:sp>
    </p:spTree>
    <p:extLst>
      <p:ext uri="{BB962C8B-B14F-4D97-AF65-F5344CB8AC3E}">
        <p14:creationId xmlns:p14="http://schemas.microsoft.com/office/powerpoint/2010/main" val="16851218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F8F8F-A2F1-FBCB-73DE-A3440BF7B6D1}"/>
              </a:ext>
            </a:extLst>
          </p:cNvPr>
          <p:cNvSpPr>
            <a:spLocks noGrp="1"/>
          </p:cNvSpPr>
          <p:nvPr>
            <p:ph type="title"/>
          </p:nvPr>
        </p:nvSpPr>
        <p:spPr/>
        <p:txBody>
          <a:bodyPr/>
          <a:lstStyle/>
          <a:p>
            <a:r>
              <a:rPr lang="en-US" dirty="0"/>
              <a:t>Anomalous MM Event of May 2022</a:t>
            </a:r>
          </a:p>
        </p:txBody>
      </p:sp>
      <p:sp>
        <p:nvSpPr>
          <p:cNvPr id="3" name="Content Placeholder 2">
            <a:extLst>
              <a:ext uri="{FF2B5EF4-FFF2-40B4-BE49-F238E27FC236}">
                <a16:creationId xmlns:a16="http://schemas.microsoft.com/office/drawing/2014/main" id="{A9CDF629-69CA-995F-ADF9-ECF308CA3BC8}"/>
              </a:ext>
            </a:extLst>
          </p:cNvPr>
          <p:cNvSpPr>
            <a:spLocks noGrp="1"/>
          </p:cNvSpPr>
          <p:nvPr>
            <p:ph sz="half" idx="1"/>
          </p:nvPr>
        </p:nvSpPr>
        <p:spPr>
          <a:xfrm>
            <a:off x="205658" y="877220"/>
            <a:ext cx="5025637" cy="5486400"/>
          </a:xfrm>
        </p:spPr>
        <p:txBody>
          <a:bodyPr/>
          <a:lstStyle/>
          <a:p>
            <a:r>
              <a:rPr lang="en-US" sz="1600" b="1" dirty="0">
                <a:latin typeface="Helvetica" panose="020B0604020202020204" pitchFamily="34" charset="0"/>
                <a:cs typeface="Helvetica" panose="020B0604020202020204" pitchFamily="34" charset="0"/>
              </a:rPr>
              <a:t>An impact was recorded on Segment C3 in the period between 5-22-22 and 5-24-22 that was significant.</a:t>
            </a:r>
          </a:p>
          <a:p>
            <a:pPr lvl="1"/>
            <a:r>
              <a:rPr lang="en-US" sz="1600" dirty="0">
                <a:latin typeface="Helvetica" panose="020B0604020202020204" pitchFamily="34" charset="0"/>
                <a:cs typeface="Helvetica" panose="020B0604020202020204" pitchFamily="34" charset="0"/>
              </a:rPr>
              <a:t>WFE maps are shown on the right.</a:t>
            </a:r>
          </a:p>
          <a:p>
            <a:pPr lvl="1"/>
            <a:r>
              <a:rPr lang="en-US" sz="1600" dirty="0">
                <a:latin typeface="Helvetica" panose="020B0604020202020204" pitchFamily="34" charset="0"/>
                <a:cs typeface="Helvetica" panose="020B0604020202020204" pitchFamily="34" charset="0"/>
              </a:rPr>
              <a:t>This latest hit was in close proximity to a previous hit on C3.</a:t>
            </a:r>
          </a:p>
          <a:p>
            <a:r>
              <a:rPr lang="en-US" sz="1600" b="1" dirty="0">
                <a:latin typeface="Helvetica" panose="020B0604020202020204" pitchFamily="34" charset="0"/>
                <a:cs typeface="Helvetica" panose="020B0604020202020204" pitchFamily="34" charset="0"/>
              </a:rPr>
              <a:t>Change in Static WFE of the </a:t>
            </a:r>
            <a:r>
              <a:rPr lang="en-US" sz="1600" b="1" dirty="0" err="1">
                <a:latin typeface="Helvetica" panose="020B0604020202020204" pitchFamily="34" charset="0"/>
                <a:cs typeface="Helvetica" panose="020B0604020202020204" pitchFamily="34" charset="0"/>
              </a:rPr>
              <a:t>NIRCam</a:t>
            </a:r>
            <a:r>
              <a:rPr lang="en-US" sz="1600" b="1" dirty="0">
                <a:latin typeface="Helvetica" panose="020B0604020202020204" pitchFamily="34" charset="0"/>
                <a:cs typeface="Helvetica" panose="020B0604020202020204" pitchFamily="34" charset="0"/>
              </a:rPr>
              <a:t>-OTE was ~ 20 nm before correction.</a:t>
            </a:r>
          </a:p>
          <a:p>
            <a:r>
              <a:rPr lang="en-US" sz="1600" dirty="0">
                <a:latin typeface="Helvetica" panose="020B0604020202020204" pitchFamily="34" charset="0"/>
                <a:cs typeface="Helvetica" panose="020B0604020202020204" pitchFamily="34" charset="0"/>
              </a:rPr>
              <a:t>A  good portion of the residual WFE from this event was correctable, but because of location on the C3 segment, a fair portion of the WFE was uncorrectable.</a:t>
            </a:r>
          </a:p>
          <a:p>
            <a:pPr lvl="1"/>
            <a:r>
              <a:rPr lang="en-US" sz="1600" dirty="0">
                <a:latin typeface="Helvetica" panose="020B0604020202020204" pitchFamily="34" charset="0"/>
                <a:cs typeface="Helvetica" panose="020B0604020202020204" pitchFamily="34" charset="0"/>
              </a:rPr>
              <a:t>After the full corrections, the system level WFE </a:t>
            </a:r>
            <a:r>
              <a:rPr lang="en-US" sz="1600">
                <a:latin typeface="Helvetica" panose="020B0604020202020204" pitchFamily="34" charset="0"/>
                <a:cs typeface="Helvetica" panose="020B0604020202020204" pitchFamily="34" charset="0"/>
              </a:rPr>
              <a:t>was reduced to ~ 9 nm.</a:t>
            </a:r>
            <a:endParaRPr lang="en-US" sz="1600" dirty="0">
              <a:latin typeface="Helvetica" panose="020B0604020202020204" pitchFamily="34" charset="0"/>
              <a:cs typeface="Helvetica" panose="020B0604020202020204" pitchFamily="34" charset="0"/>
            </a:endParaRPr>
          </a:p>
          <a:p>
            <a:r>
              <a:rPr lang="en-US" sz="1600" dirty="0">
                <a:latin typeface="Helvetica" panose="020B0604020202020204" pitchFamily="34" charset="0"/>
                <a:cs typeface="Helvetica" panose="020B0604020202020204" pitchFamily="34" charset="0"/>
              </a:rPr>
              <a:t>The unexpected magnitude of this event triggered an investigation and the formation of a Micro-Meteoroid Working Group (MMWG).</a:t>
            </a:r>
          </a:p>
          <a:p>
            <a:endParaRPr lang="en-US" dirty="0"/>
          </a:p>
        </p:txBody>
      </p:sp>
      <p:pic>
        <p:nvPicPr>
          <p:cNvPr id="6" name="Picture 5">
            <a:extLst>
              <a:ext uri="{FF2B5EF4-FFF2-40B4-BE49-F238E27FC236}">
                <a16:creationId xmlns:a16="http://schemas.microsoft.com/office/drawing/2014/main" id="{109C5BE0-EAAF-A42F-6ACF-30283DAE954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9352" y="1246635"/>
            <a:ext cx="2855300" cy="2279202"/>
          </a:xfrm>
          <a:prstGeom prst="rect">
            <a:avLst/>
          </a:prstGeom>
        </p:spPr>
      </p:pic>
      <p:pic>
        <p:nvPicPr>
          <p:cNvPr id="7" name="Content Placeholder 4">
            <a:extLst>
              <a:ext uri="{FF2B5EF4-FFF2-40B4-BE49-F238E27FC236}">
                <a16:creationId xmlns:a16="http://schemas.microsoft.com/office/drawing/2014/main" id="{C88734BC-0D6B-832F-B0D6-431D123FF57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120004" y="4124199"/>
            <a:ext cx="2659312" cy="2239421"/>
          </a:xfrm>
          <a:prstGeom prst="rect">
            <a:avLst/>
          </a:prstGeom>
        </p:spPr>
      </p:pic>
      <p:sp>
        <p:nvSpPr>
          <p:cNvPr id="8" name="TextBox 7">
            <a:extLst>
              <a:ext uri="{FF2B5EF4-FFF2-40B4-BE49-F238E27FC236}">
                <a16:creationId xmlns:a16="http://schemas.microsoft.com/office/drawing/2014/main" id="{9C9B5296-DD9E-8A4C-C26C-7986D617BCB2}"/>
              </a:ext>
            </a:extLst>
          </p:cNvPr>
          <p:cNvSpPr txBox="1"/>
          <p:nvPr/>
        </p:nvSpPr>
        <p:spPr>
          <a:xfrm>
            <a:off x="5675999" y="902900"/>
            <a:ext cx="2658613" cy="276999"/>
          </a:xfrm>
          <a:prstGeom prst="rect">
            <a:avLst/>
          </a:prstGeom>
          <a:noFill/>
        </p:spPr>
        <p:txBody>
          <a:bodyPr wrap="none" rtlCol="0">
            <a:spAutoFit/>
          </a:bodyPr>
          <a:lstStyle/>
          <a:p>
            <a:r>
              <a:rPr lang="en-US" sz="1200" b="1" dirty="0">
                <a:latin typeface="Helvetica" panose="020B0604020202020204" pitchFamily="34" charset="0"/>
                <a:cs typeface="Helvetica" panose="020B0604020202020204" pitchFamily="34" charset="0"/>
              </a:rPr>
              <a:t>Computations According to Telfer</a:t>
            </a:r>
          </a:p>
        </p:txBody>
      </p:sp>
      <p:sp>
        <p:nvSpPr>
          <p:cNvPr id="9" name="TextBox 8">
            <a:extLst>
              <a:ext uri="{FF2B5EF4-FFF2-40B4-BE49-F238E27FC236}">
                <a16:creationId xmlns:a16="http://schemas.microsoft.com/office/drawing/2014/main" id="{8F729879-5B23-27BD-E2DC-A16560FDA44F}"/>
              </a:ext>
            </a:extLst>
          </p:cNvPr>
          <p:cNvSpPr txBox="1"/>
          <p:nvPr/>
        </p:nvSpPr>
        <p:spPr>
          <a:xfrm>
            <a:off x="6016938" y="3703816"/>
            <a:ext cx="2317674" cy="461665"/>
          </a:xfrm>
          <a:prstGeom prst="rect">
            <a:avLst/>
          </a:prstGeom>
          <a:noFill/>
        </p:spPr>
        <p:txBody>
          <a:bodyPr wrap="square" rtlCol="0">
            <a:spAutoFit/>
          </a:bodyPr>
          <a:lstStyle/>
          <a:p>
            <a:pPr algn="ctr"/>
            <a:r>
              <a:rPr lang="en-US" sz="1200" b="1" dirty="0"/>
              <a:t>Computations According to </a:t>
            </a:r>
            <a:r>
              <a:rPr lang="en-US" sz="1200" b="1" dirty="0" err="1"/>
              <a:t>Jurling</a:t>
            </a:r>
            <a:r>
              <a:rPr lang="en-US" sz="1200" b="1" dirty="0"/>
              <a:t> </a:t>
            </a:r>
            <a:r>
              <a:rPr lang="en-US" sz="1200" b="1" i="1" dirty="0"/>
              <a:t>(OPD is flipped vertically)</a:t>
            </a:r>
          </a:p>
        </p:txBody>
      </p:sp>
    </p:spTree>
    <p:extLst>
      <p:ext uri="{BB962C8B-B14F-4D97-AF65-F5344CB8AC3E}">
        <p14:creationId xmlns:p14="http://schemas.microsoft.com/office/powerpoint/2010/main" val="1821793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2BBA16A-D32C-DB1A-043B-00A95059A8EF}"/>
              </a:ext>
            </a:extLst>
          </p:cNvPr>
          <p:cNvSpPr>
            <a:spLocks noGrp="1"/>
          </p:cNvSpPr>
          <p:nvPr>
            <p:ph idx="1"/>
          </p:nvPr>
        </p:nvSpPr>
        <p:spPr>
          <a:xfrm>
            <a:off x="173831" y="859865"/>
            <a:ext cx="8796337" cy="5486400"/>
          </a:xfrm>
        </p:spPr>
        <p:txBody>
          <a:bodyPr/>
          <a:lstStyle/>
          <a:p>
            <a:r>
              <a:rPr lang="en-US" dirty="0"/>
              <a:t>The MMWG performed modeling of various hypothetical impacts on the C3 segment structure model to find likely scenarios that could explain not only the rms WFE but also observed surface error profile, which was rather large in extent.</a:t>
            </a:r>
          </a:p>
          <a:p>
            <a:pPr lvl="1"/>
            <a:r>
              <a:rPr lang="en-US" dirty="0"/>
              <a:t>Leveraged hydrocode capabilities to model and simulate impacts.</a:t>
            </a:r>
          </a:p>
          <a:p>
            <a:pPr lvl="1"/>
            <a:r>
              <a:rPr lang="en-US" dirty="0"/>
              <a:t>Compliment hydrocode results with finite element analyses.</a:t>
            </a:r>
          </a:p>
          <a:p>
            <a:r>
              <a:rPr lang="en-US" dirty="0"/>
              <a:t>The studies concluded that a likely scenario consisted of:</a:t>
            </a:r>
          </a:p>
          <a:p>
            <a:pPr lvl="1"/>
            <a:r>
              <a:rPr lang="en-US" dirty="0"/>
              <a:t>A high energy meteoroid with energy between 7 and 26 J.</a:t>
            </a:r>
          </a:p>
          <a:p>
            <a:pPr lvl="1"/>
            <a:r>
              <a:rPr lang="en-US" dirty="0"/>
              <a:t>An impact which penetrated the front of C3 segment and impacted the “Whiffle Tree” mount on the backside of the segment.</a:t>
            </a:r>
          </a:p>
          <a:p>
            <a:pPr lvl="1"/>
            <a:r>
              <a:rPr lang="en-US" dirty="0"/>
              <a:t>The resulting stress in the Whiffle Tree mount produced the larger distortion field.</a:t>
            </a:r>
          </a:p>
          <a:p>
            <a:r>
              <a:rPr lang="en-US" dirty="0"/>
              <a:t>Given the estimate of the energy of the MM, and the smaller total area of the Whiffle Trees, this scenario was deemed relatively unlikely.  However limiting celestial pointing where higher energy MM are more likely was considered and ultimately adopted as a mitigation.</a:t>
            </a:r>
          </a:p>
        </p:txBody>
      </p:sp>
      <p:sp>
        <p:nvSpPr>
          <p:cNvPr id="3" name="Title 2">
            <a:extLst>
              <a:ext uri="{FF2B5EF4-FFF2-40B4-BE49-F238E27FC236}">
                <a16:creationId xmlns:a16="http://schemas.microsoft.com/office/drawing/2014/main" id="{8F6169B0-CB87-0B51-67EE-1C291BF3C4AF}"/>
              </a:ext>
            </a:extLst>
          </p:cNvPr>
          <p:cNvSpPr>
            <a:spLocks noGrp="1"/>
          </p:cNvSpPr>
          <p:nvPr>
            <p:ph type="title"/>
          </p:nvPr>
        </p:nvSpPr>
        <p:spPr/>
        <p:txBody>
          <a:bodyPr/>
          <a:lstStyle/>
          <a:p>
            <a:r>
              <a:rPr lang="en-US" dirty="0"/>
              <a:t>Investigation of the C3 Event</a:t>
            </a:r>
          </a:p>
        </p:txBody>
      </p:sp>
    </p:spTree>
    <p:extLst>
      <p:ext uri="{BB962C8B-B14F-4D97-AF65-F5344CB8AC3E}">
        <p14:creationId xmlns:p14="http://schemas.microsoft.com/office/powerpoint/2010/main" val="953292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BE9E7-9BB7-79A8-D68F-99A774A0EA19}"/>
              </a:ext>
            </a:extLst>
          </p:cNvPr>
          <p:cNvSpPr>
            <a:spLocks noGrp="1"/>
          </p:cNvSpPr>
          <p:nvPr>
            <p:ph type="ctrTitle"/>
          </p:nvPr>
        </p:nvSpPr>
        <p:spPr/>
        <p:txBody>
          <a:bodyPr/>
          <a:lstStyle/>
          <a:p>
            <a:r>
              <a:rPr lang="en-US" dirty="0"/>
              <a:t>Micro-Meteoroid  Mitigations and Future Efforts</a:t>
            </a:r>
            <a:br>
              <a:rPr lang="en-US" dirty="0"/>
            </a:br>
            <a:endParaRPr lang="en-US" dirty="0"/>
          </a:p>
        </p:txBody>
      </p:sp>
    </p:spTree>
    <p:extLst>
      <p:ext uri="{BB962C8B-B14F-4D97-AF65-F5344CB8AC3E}">
        <p14:creationId xmlns:p14="http://schemas.microsoft.com/office/powerpoint/2010/main" val="8615035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4ED4-C0D0-99A5-91E2-319E8F217C10}"/>
              </a:ext>
            </a:extLst>
          </p:cNvPr>
          <p:cNvSpPr>
            <a:spLocks noGrp="1"/>
          </p:cNvSpPr>
          <p:nvPr>
            <p:ph type="title"/>
          </p:nvPr>
        </p:nvSpPr>
        <p:spPr/>
        <p:txBody>
          <a:bodyPr/>
          <a:lstStyle/>
          <a:p>
            <a:r>
              <a:rPr lang="en-US" dirty="0"/>
              <a:t>Meteoroid Avoidance Zone (MAZ)</a:t>
            </a:r>
          </a:p>
        </p:txBody>
      </p:sp>
      <p:sp>
        <p:nvSpPr>
          <p:cNvPr id="3" name="Content Placeholder 2">
            <a:extLst>
              <a:ext uri="{FF2B5EF4-FFF2-40B4-BE49-F238E27FC236}">
                <a16:creationId xmlns:a16="http://schemas.microsoft.com/office/drawing/2014/main" id="{CCAD90C1-AF61-7A7C-1D45-6CA245F4F3C3}"/>
              </a:ext>
            </a:extLst>
          </p:cNvPr>
          <p:cNvSpPr>
            <a:spLocks noGrp="1"/>
          </p:cNvSpPr>
          <p:nvPr>
            <p:ph sz="half" idx="1"/>
          </p:nvPr>
        </p:nvSpPr>
        <p:spPr>
          <a:xfrm>
            <a:off x="177041" y="952500"/>
            <a:ext cx="4646750" cy="5486400"/>
          </a:xfrm>
        </p:spPr>
        <p:txBody>
          <a:bodyPr/>
          <a:lstStyle/>
          <a:p>
            <a:r>
              <a:rPr lang="en-US" sz="1200" dirty="0"/>
              <a:t>Given the risk of damage from higher energy MM’s, the MMWG investigated the benefits of limiting observing time in the RAM direction.</a:t>
            </a:r>
          </a:p>
          <a:p>
            <a:pPr lvl="1"/>
            <a:r>
              <a:rPr lang="en-US" sz="1200" dirty="0"/>
              <a:t>This limitation would not limit total observations, but would impose challenges on the scheduling and flexibility for rescheduling</a:t>
            </a:r>
          </a:p>
          <a:p>
            <a:r>
              <a:rPr lang="en-US" sz="1200" dirty="0"/>
              <a:t>The MEO investigated three such MAZ geometries as illustrated in the upper right:</a:t>
            </a:r>
          </a:p>
          <a:p>
            <a:pPr lvl="1"/>
            <a:r>
              <a:rPr lang="en-US" sz="1200" dirty="0"/>
              <a:t>A 35° half angle about the RAM direction</a:t>
            </a:r>
          </a:p>
          <a:p>
            <a:pPr lvl="1"/>
            <a:r>
              <a:rPr lang="en-US" sz="1200" dirty="0"/>
              <a:t>A 75° half angle about the RAM direction</a:t>
            </a:r>
          </a:p>
          <a:p>
            <a:pPr lvl="1"/>
            <a:r>
              <a:rPr lang="en-US" sz="1200" dirty="0"/>
              <a:t>A 35° “band about the RAM direction</a:t>
            </a:r>
          </a:p>
          <a:p>
            <a:r>
              <a:rPr lang="en-US" sz="1200" dirty="0"/>
              <a:t>The MEO analyzed the reduction in MM fluxes for various threshold energies that would result from these, as shown on the lower right.</a:t>
            </a:r>
          </a:p>
          <a:p>
            <a:r>
              <a:rPr lang="en-US" sz="1200" dirty="0"/>
              <a:t>The MMWG recommended that Project adopt a 75° half angle MAZ for the Cycle 2 science, with the goal restricting science in this region to under 15%.</a:t>
            </a:r>
          </a:p>
          <a:p>
            <a:pPr lvl="1"/>
            <a:r>
              <a:rPr lang="en-US" sz="1200" dirty="0"/>
              <a:t>The Project accepted this recommendation</a:t>
            </a:r>
          </a:p>
          <a:p>
            <a:pPr lvl="1"/>
            <a:r>
              <a:rPr lang="en-US" sz="1200" dirty="0"/>
              <a:t>High value science of opportunity and or transient phenomenon would be allowed in this region</a:t>
            </a:r>
          </a:p>
          <a:p>
            <a:r>
              <a:rPr lang="en-US" sz="1200" dirty="0"/>
              <a:t>During or after Cycle 2, the MMWG will reconsider the benefits of this MAZ and any potentially modifications.</a:t>
            </a:r>
          </a:p>
          <a:p>
            <a:endParaRPr lang="en-US" sz="1200" dirty="0"/>
          </a:p>
          <a:p>
            <a:pPr lvl="1"/>
            <a:endParaRPr lang="en-US" sz="1200" dirty="0"/>
          </a:p>
        </p:txBody>
      </p:sp>
      <p:pic>
        <p:nvPicPr>
          <p:cNvPr id="7" name="Picture 6">
            <a:extLst>
              <a:ext uri="{FF2B5EF4-FFF2-40B4-BE49-F238E27FC236}">
                <a16:creationId xmlns:a16="http://schemas.microsoft.com/office/drawing/2014/main" id="{90248F82-2969-B0E7-F131-AD826A41EE5A}"/>
              </a:ext>
            </a:extLst>
          </p:cNvPr>
          <p:cNvPicPr>
            <a:picLocks noChangeAspect="1"/>
          </p:cNvPicPr>
          <p:nvPr/>
        </p:nvPicPr>
        <p:blipFill>
          <a:blip r:embed="rId2"/>
          <a:stretch>
            <a:fillRect/>
          </a:stretch>
        </p:blipFill>
        <p:spPr>
          <a:xfrm>
            <a:off x="4916861" y="1225807"/>
            <a:ext cx="3980621" cy="2676161"/>
          </a:xfrm>
          <a:prstGeom prst="rect">
            <a:avLst/>
          </a:prstGeom>
          <a:ln>
            <a:solidFill>
              <a:schemeClr val="tx1"/>
            </a:solidFill>
          </a:ln>
        </p:spPr>
      </p:pic>
      <p:pic>
        <p:nvPicPr>
          <p:cNvPr id="9" name="Picture 8">
            <a:extLst>
              <a:ext uri="{FF2B5EF4-FFF2-40B4-BE49-F238E27FC236}">
                <a16:creationId xmlns:a16="http://schemas.microsoft.com/office/drawing/2014/main" id="{8CF9F150-7E8D-9E62-C49F-F7A357E070D3}"/>
              </a:ext>
            </a:extLst>
          </p:cNvPr>
          <p:cNvPicPr>
            <a:picLocks noChangeAspect="1"/>
          </p:cNvPicPr>
          <p:nvPr/>
        </p:nvPicPr>
        <p:blipFill>
          <a:blip r:embed="rId3"/>
          <a:stretch>
            <a:fillRect/>
          </a:stretch>
        </p:blipFill>
        <p:spPr>
          <a:xfrm>
            <a:off x="4942536" y="4206706"/>
            <a:ext cx="3929270" cy="1671663"/>
          </a:xfrm>
          <a:prstGeom prst="rect">
            <a:avLst/>
          </a:prstGeom>
          <a:ln>
            <a:solidFill>
              <a:schemeClr val="tx1"/>
            </a:solidFill>
          </a:ln>
        </p:spPr>
      </p:pic>
    </p:spTree>
    <p:extLst>
      <p:ext uri="{BB962C8B-B14F-4D97-AF65-F5344CB8AC3E}">
        <p14:creationId xmlns:p14="http://schemas.microsoft.com/office/powerpoint/2010/main" val="13294032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CB975-5358-F260-2CFE-1CD47BE884D1}"/>
              </a:ext>
            </a:extLst>
          </p:cNvPr>
          <p:cNvSpPr>
            <a:spLocks noGrp="1"/>
          </p:cNvSpPr>
          <p:nvPr>
            <p:ph type="title"/>
          </p:nvPr>
        </p:nvSpPr>
        <p:spPr/>
        <p:txBody>
          <a:bodyPr/>
          <a:lstStyle/>
          <a:p>
            <a:r>
              <a:rPr lang="en-US" dirty="0"/>
              <a:t>Hypervelocity Testing at White Sands</a:t>
            </a:r>
          </a:p>
        </p:txBody>
      </p:sp>
      <p:sp>
        <p:nvSpPr>
          <p:cNvPr id="3" name="Content Placeholder 2">
            <a:extLst>
              <a:ext uri="{FF2B5EF4-FFF2-40B4-BE49-F238E27FC236}">
                <a16:creationId xmlns:a16="http://schemas.microsoft.com/office/drawing/2014/main" id="{669E73DD-2C80-A1F8-1E15-D17EFB52ABAC}"/>
              </a:ext>
            </a:extLst>
          </p:cNvPr>
          <p:cNvSpPr>
            <a:spLocks noGrp="1"/>
          </p:cNvSpPr>
          <p:nvPr>
            <p:ph sz="half" idx="1"/>
          </p:nvPr>
        </p:nvSpPr>
        <p:spPr>
          <a:xfrm>
            <a:off x="157163" y="1041400"/>
            <a:ext cx="8496019" cy="5486400"/>
          </a:xfrm>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Because of the larger-than-expected micrometeoroid strike in May of 2022 on the primary mirror of the JWST, the project has commissioned the White Sands Test </a:t>
            </a:r>
            <a:r>
              <a:rPr lang="en-US" dirty="0">
                <a:latin typeface="Calibri" panose="020F0502020204030204" pitchFamily="34" charset="0"/>
                <a:ea typeface="Calibri" panose="020F0502020204030204" pitchFamily="34" charset="0"/>
                <a:cs typeface="Times New Roman" panose="02020603050405020304" pitchFamily="18" charset="0"/>
              </a:rPr>
              <a:t>Facility </a:t>
            </a:r>
            <a:r>
              <a:rPr lang="en-US" sz="1800" dirty="0">
                <a:effectLst/>
                <a:latin typeface="Calibri" panose="020F0502020204030204" pitchFamily="34" charset="0"/>
                <a:ea typeface="Calibri" panose="020F0502020204030204" pitchFamily="34" charset="0"/>
                <a:cs typeface="Times New Roman" panose="02020603050405020304" pitchFamily="18" charset="0"/>
              </a:rPr>
              <a:t> Remote Hypervelocity Test Laboratory (RHTL) to perform hypervelocity impact testing on beryllium mirror materials.  </a:t>
            </a:r>
          </a:p>
          <a:p>
            <a:pPr lvl="1"/>
            <a:r>
              <a:rPr lang="en-US" dirty="0">
                <a:effectLst/>
                <a:latin typeface="Calibri" panose="020F0502020204030204" pitchFamily="34" charset="0"/>
                <a:ea typeface="Calibri" panose="020F0502020204030204" pitchFamily="34" charset="0"/>
                <a:cs typeface="Times New Roman" panose="02020603050405020304" pitchFamily="18" charset="0"/>
              </a:rPr>
              <a:t>The purpose is to characterize the damage to the test articles by launching </a:t>
            </a:r>
            <a:r>
              <a:rPr lang="en-US"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polymethyl methacrylate (PMMA) and Aluminum Oxide projectiles at 8 km/s. </a:t>
            </a:r>
          </a:p>
          <a:p>
            <a:pPr lvl="1"/>
            <a:endParaRPr lang="en-US" dirty="0">
              <a:solidFill>
                <a:srgbClr val="000000"/>
              </a:solidFill>
              <a:latin typeface="Calibri" panose="020F0502020204030204" pitchFamily="34" charset="0"/>
              <a:cs typeface="Times New Roman" panose="02020603050405020304" pitchFamily="18" charset="0"/>
            </a:endParaRPr>
          </a:p>
          <a:p>
            <a:r>
              <a:rPr lang="en-US" dirty="0">
                <a:solidFill>
                  <a:srgbClr val="000000"/>
                </a:solidFill>
                <a:latin typeface="Calibri" panose="020F0502020204030204" pitchFamily="34" charset="0"/>
                <a:cs typeface="Times New Roman" panose="02020603050405020304" pitchFamily="18" charset="0"/>
              </a:rPr>
              <a:t>The testing being conducted will expose the following sunshield and mirror materials to hypervelocity tests”</a:t>
            </a:r>
          </a:p>
          <a:p>
            <a:pPr lvl="1"/>
            <a:r>
              <a:rPr lang="en-US" dirty="0">
                <a:solidFill>
                  <a:srgbClr val="000000"/>
                </a:solidFill>
                <a:latin typeface="Calibri" panose="020F0502020204030204" pitchFamily="34" charset="0"/>
                <a:cs typeface="Times New Roman" panose="02020603050405020304" pitchFamily="18" charset="0"/>
              </a:rPr>
              <a:t>Kapton at room temperature</a:t>
            </a:r>
          </a:p>
          <a:p>
            <a:pPr lvl="1"/>
            <a:r>
              <a:rPr lang="en-US" dirty="0">
                <a:solidFill>
                  <a:srgbClr val="000000"/>
                </a:solidFill>
                <a:latin typeface="Calibri" panose="020F0502020204030204" pitchFamily="34" charset="0"/>
                <a:cs typeface="Times New Roman" panose="02020603050405020304" pitchFamily="18" charset="0"/>
              </a:rPr>
              <a:t>ULE Glass at room temperature</a:t>
            </a:r>
          </a:p>
          <a:p>
            <a:pPr lvl="1"/>
            <a:r>
              <a:rPr lang="en-US" dirty="0">
                <a:solidFill>
                  <a:srgbClr val="000000"/>
                </a:solidFill>
                <a:latin typeface="Calibri" panose="020F0502020204030204" pitchFamily="34" charset="0"/>
                <a:cs typeface="Times New Roman" panose="02020603050405020304" pitchFamily="18" charset="0"/>
              </a:rPr>
              <a:t>Beryllium at 100K</a:t>
            </a:r>
            <a:endParaRPr lang="en-US" dirty="0"/>
          </a:p>
        </p:txBody>
      </p:sp>
    </p:spTree>
    <p:extLst>
      <p:ext uri="{BB962C8B-B14F-4D97-AF65-F5344CB8AC3E}">
        <p14:creationId xmlns:p14="http://schemas.microsoft.com/office/powerpoint/2010/main" val="34994493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EF456C6-4885-2146-6408-84C0E646DD77}"/>
              </a:ext>
            </a:extLst>
          </p:cNvPr>
          <p:cNvSpPr>
            <a:spLocks noGrp="1"/>
          </p:cNvSpPr>
          <p:nvPr>
            <p:ph idx="1"/>
          </p:nvPr>
        </p:nvSpPr>
        <p:spPr>
          <a:xfrm>
            <a:off x="143717" y="952500"/>
            <a:ext cx="8247248" cy="5486400"/>
          </a:xfrm>
        </p:spPr>
        <p:txBody>
          <a:bodyPr/>
          <a:lstStyle/>
          <a:p>
            <a:r>
              <a:rPr lang="en-US" dirty="0"/>
              <a:t>Despite the one anomalous micro-meteoroid impact, the JWST optical system continues to perform about 2.5 x better than required.</a:t>
            </a:r>
          </a:p>
          <a:p>
            <a:pPr marL="0" indent="0">
              <a:buNone/>
            </a:pPr>
            <a:endParaRPr lang="en-US" dirty="0"/>
          </a:p>
          <a:p>
            <a:r>
              <a:rPr lang="en-US" dirty="0"/>
              <a:t>The overall average flux rates seen on the PM are in family with pre-launch predicts and allocations.</a:t>
            </a:r>
          </a:p>
          <a:p>
            <a:pPr marL="0" indent="0">
              <a:buNone/>
            </a:pPr>
            <a:endParaRPr lang="en-US" dirty="0"/>
          </a:p>
          <a:p>
            <a:r>
              <a:rPr lang="en-US" dirty="0"/>
              <a:t>Given the importance of JWST to astrophysics, the Project is implementing a MAZ to reduce the probability of higher energy impacts, and is conducting tests to help develop better models for WFE vs MM properties, including cryogenic </a:t>
            </a:r>
            <a:r>
              <a:rPr lang="en-US"/>
              <a:t>tests.</a:t>
            </a:r>
          </a:p>
          <a:p>
            <a:pPr marL="0" indent="0">
              <a:buNone/>
            </a:pPr>
            <a:endParaRPr lang="en-US" dirty="0"/>
          </a:p>
          <a:p>
            <a:r>
              <a:rPr lang="en-US" dirty="0"/>
              <a:t>The JWST Team is transferring lessons learned to the planning of future telescope missions, including the incorporation of more traditional telescope barrels which will reduce PM exposure to MM by a factor of 100.</a:t>
            </a:r>
          </a:p>
        </p:txBody>
      </p:sp>
      <p:sp>
        <p:nvSpPr>
          <p:cNvPr id="3" name="Title 2">
            <a:extLst>
              <a:ext uri="{FF2B5EF4-FFF2-40B4-BE49-F238E27FC236}">
                <a16:creationId xmlns:a16="http://schemas.microsoft.com/office/drawing/2014/main" id="{2D6F853F-EB1C-6C44-D420-29EDB543CF18}"/>
              </a:ext>
            </a:extLst>
          </p:cNvPr>
          <p:cNvSpPr>
            <a:spLocks noGrp="1"/>
          </p:cNvSpPr>
          <p:nvPr>
            <p:ph type="title"/>
          </p:nvPr>
        </p:nvSpPr>
        <p:spPr/>
        <p:txBody>
          <a:bodyPr/>
          <a:lstStyle/>
          <a:p>
            <a:r>
              <a:rPr lang="en-US" dirty="0"/>
              <a:t>Conclusion</a:t>
            </a:r>
          </a:p>
        </p:txBody>
      </p:sp>
    </p:spTree>
    <p:extLst>
      <p:ext uri="{BB962C8B-B14F-4D97-AF65-F5344CB8AC3E}">
        <p14:creationId xmlns:p14="http://schemas.microsoft.com/office/powerpoint/2010/main" val="1862724942"/>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1"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1"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
  <TotalTime>75411</TotalTime>
  <Words>2526</Words>
  <Application>Microsoft Office PowerPoint</Application>
  <PresentationFormat>On-screen Show (4:3)</PresentationFormat>
  <Paragraphs>262</Paragraphs>
  <Slides>25</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HGGothicE</vt:lpstr>
      <vt:lpstr>Arial</vt:lpstr>
      <vt:lpstr>Arial Black</vt:lpstr>
      <vt:lpstr>Arial Narrow</vt:lpstr>
      <vt:lpstr>Calibri</vt:lpstr>
      <vt:lpstr>Helvetica</vt:lpstr>
      <vt:lpstr>Times</vt:lpstr>
      <vt:lpstr>Wingdings</vt:lpstr>
      <vt:lpstr>Blank Presentation</vt:lpstr>
      <vt:lpstr>James Webb Space Telescope  Micro-Meteoroid Design and Performance</vt:lpstr>
      <vt:lpstr>Appreciation</vt:lpstr>
      <vt:lpstr>Summary</vt:lpstr>
      <vt:lpstr>Mission Description</vt:lpstr>
      <vt:lpstr>JWST System Architecture</vt:lpstr>
      <vt:lpstr>Observatory Design, Capabilities and Susceptibilities</vt:lpstr>
      <vt:lpstr> Mission Trajectory (1 of 2)</vt:lpstr>
      <vt:lpstr>Mission Trajectory (2 of 2)</vt:lpstr>
      <vt:lpstr>Observatory Celestial Coverage and Range of Pointing</vt:lpstr>
      <vt:lpstr>Predicted Micro-Meteoroid Environment</vt:lpstr>
      <vt:lpstr>Micro-Meteoroid Environment (1 of 6)</vt:lpstr>
      <vt:lpstr>Micro-Meteoroid Environment (2 of 6)</vt:lpstr>
      <vt:lpstr>Micro-Meteoroid Environment (3 of 6)</vt:lpstr>
      <vt:lpstr>Micro-Meteoroid Environment (4 of 6)</vt:lpstr>
      <vt:lpstr>Micro-Meteoroid Environment (5 of 6)</vt:lpstr>
      <vt:lpstr>Micro-Meteoroid Environment (6 of 6)</vt:lpstr>
      <vt:lpstr>JWST On-Orbit Micro-Meteoroid Events and Analyses To-Date </vt:lpstr>
      <vt:lpstr>Primary Mirror Micro-Meteoroid Events to Date</vt:lpstr>
      <vt:lpstr>Analyses of Normal Activity </vt:lpstr>
      <vt:lpstr>Anomalous MM Event of May 2022</vt:lpstr>
      <vt:lpstr>Investigation of the C3 Event</vt:lpstr>
      <vt:lpstr>Micro-Meteoroid  Mitigations and Future Efforts </vt:lpstr>
      <vt:lpstr>Meteoroid Avoidance Zone (MAZ)</vt:lpstr>
      <vt:lpstr>Hypervelocity Testing at White Sands</vt:lpstr>
      <vt:lpstr>Conclusion</vt:lpstr>
    </vt:vector>
  </TitlesOfParts>
  <Company>NASA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HSTNet User</dc:creator>
  <cp:lastModifiedBy>Mitchell, Eileen P. (GSFC-443.0)[Lentech, Inc]</cp:lastModifiedBy>
  <cp:revision>2833</cp:revision>
  <cp:lastPrinted>2023-03-28T01:32:42Z</cp:lastPrinted>
  <dcterms:created xsi:type="dcterms:W3CDTF">2012-06-23T19:20:56Z</dcterms:created>
  <dcterms:modified xsi:type="dcterms:W3CDTF">2023-03-28T20:01:17Z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9435242</vt:lpwstr>
  </property>
  <property fmtid="{D5CDD505-2E9C-101B-9397-08002B2CF9AE}" pid="3" name="NXPowerLiteSettings">
    <vt:lpwstr>F7000400038000</vt:lpwstr>
  </property>
  <property fmtid="{D5CDD505-2E9C-101B-9397-08002B2CF9AE}" pid="4" name="NXPowerLiteVersion">
    <vt:lpwstr>D5.0.6</vt:lpwstr>
  </property>
</Properties>
</file>