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499" r:id="rId3"/>
    <p:sldId id="653" r:id="rId4"/>
    <p:sldId id="654" r:id="rId5"/>
    <p:sldId id="664" r:id="rId6"/>
    <p:sldId id="663" r:id="rId7"/>
    <p:sldId id="662" r:id="rId8"/>
    <p:sldId id="665" r:id="rId9"/>
    <p:sldId id="666" r:id="rId10"/>
    <p:sldId id="675" r:id="rId11"/>
    <p:sldId id="655" r:id="rId12"/>
    <p:sldId id="656" r:id="rId13"/>
    <p:sldId id="659" r:id="rId14"/>
    <p:sldId id="667" r:id="rId15"/>
    <p:sldId id="674" r:id="rId16"/>
    <p:sldId id="670" r:id="rId17"/>
    <p:sldId id="671" r:id="rId18"/>
    <p:sldId id="672" r:id="rId19"/>
    <p:sldId id="6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B737"/>
    <a:srgbClr val="1C75BC"/>
    <a:srgbClr val="C23E1B"/>
    <a:srgbClr val="FF9300"/>
    <a:srgbClr val="FF2600"/>
    <a:srgbClr val="000000"/>
    <a:srgbClr val="DBDBDB"/>
    <a:srgbClr val="CDCDCD"/>
    <a:srgbClr val="CAE2F6"/>
    <a:srgbClr val="EBF3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93"/>
    <p:restoredTop sz="94626"/>
  </p:normalViewPr>
  <p:slideViewPr>
    <p:cSldViewPr snapToGrid="0" snapToObjects="1">
      <p:cViewPr varScale="1">
        <p:scale>
          <a:sx n="116" d="100"/>
          <a:sy n="116" d="100"/>
        </p:scale>
        <p:origin x="1480" y="192"/>
      </p:cViewPr>
      <p:guideLst/>
    </p:cSldViewPr>
  </p:slideViewPr>
  <p:notesTextViewPr>
    <p:cViewPr>
      <p:scale>
        <a:sx n="1" d="1"/>
        <a:sy n="1" d="1"/>
      </p:scale>
      <p:origin x="0" y="0"/>
    </p:cViewPr>
  </p:notesTextViewPr>
  <p:sorterViewPr>
    <p:cViewPr>
      <p:scale>
        <a:sx n="95" d="100"/>
        <a:sy n="9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3/27/23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1</a:t>
            </a:fld>
            <a:endParaRPr lang="en-US"/>
          </a:p>
        </p:txBody>
      </p:sp>
    </p:spTree>
    <p:extLst>
      <p:ext uri="{BB962C8B-B14F-4D97-AF65-F5344CB8AC3E}">
        <p14:creationId xmlns:p14="http://schemas.microsoft.com/office/powerpoint/2010/main" val="207017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6791" y="185231"/>
            <a:ext cx="9298623" cy="1134283"/>
          </a:xfrm>
        </p:spPr>
        <p:txBody>
          <a:bodyPr/>
          <a:lstStyle>
            <a:lvl1pPr algn="l">
              <a:defRPr/>
            </a:lvl1p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3/27/23</a:t>
            </a:fld>
            <a:endParaRPr lang="en-US" dirty="0"/>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9" name="Text Placeholder 8"/>
          <p:cNvSpPr>
            <a:spLocks noGrp="1"/>
          </p:cNvSpPr>
          <p:nvPr>
            <p:ph type="body" sz="quarter" idx="13" hasCustomPrompt="1"/>
          </p:nvPr>
        </p:nvSpPr>
        <p:spPr>
          <a:xfrm>
            <a:off x="296791" y="1490663"/>
            <a:ext cx="11598415" cy="4594225"/>
          </a:xfrm>
        </p:spPr>
        <p:txBody>
          <a:bodyPr>
            <a:noAutofit/>
          </a:bodyPr>
          <a:lstStyle>
            <a:lvl1pPr algn="l">
              <a:defRPr/>
            </a:lvl1p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3/27/23</a:t>
            </a:fld>
            <a:endParaRPr lang="en-US" dirty="0"/>
          </a:p>
        </p:txBody>
      </p:sp>
    </p:spTree>
    <p:extLst>
      <p:ext uri="{BB962C8B-B14F-4D97-AF65-F5344CB8AC3E}">
        <p14:creationId xmlns:p14="http://schemas.microsoft.com/office/powerpoint/2010/main" val="261877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3/27/23</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and Subtitle Onl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3/27/23</a:t>
            </a:fld>
            <a:endParaRPr lang="en-US"/>
          </a:p>
        </p:txBody>
      </p:sp>
      <p:sp>
        <p:nvSpPr>
          <p:cNvPr id="5" name="Footer Placeholder 4"/>
          <p:cNvSpPr>
            <a:spLocks noGrp="1"/>
          </p:cNvSpPr>
          <p:nvPr>
            <p:ph type="ftr" sz="quarter" idx="11"/>
          </p:nvPr>
        </p:nvSpPr>
        <p:spPr>
          <a:xfrm>
            <a:off x="3934178" y="6445501"/>
            <a:ext cx="5297307"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a:xfrm>
            <a:off x="838200" y="1490140"/>
            <a:ext cx="10515600" cy="4602163"/>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3/27/23</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8"/>
            <a:ext cx="3932237" cy="1134533"/>
          </a:xfr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52978"/>
            <a:ext cx="3932237" cy="3916010"/>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3/27/23</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p:spPr>
        <p:txBody>
          <a:bodyPr/>
          <a:lstStyle/>
          <a:p>
            <a:pPr lvl="0"/>
            <a:r>
              <a:rPr lang="en-US" dirty="0"/>
              <a:t>Click to edit </a:t>
            </a:r>
            <a:r>
              <a:rPr lang="en-US"/>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3/27/23</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emf"/><Relationship Id="rId5" Type="http://schemas.openxmlformats.org/officeDocument/2006/relationships/slideLayout" Target="../slideLayouts/slideLayout5.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2000">
              <a:schemeClr val="accent3">
                <a:lumMod val="0"/>
                <a:lumOff val="100000"/>
              </a:schemeClr>
            </a:gs>
            <a:gs pos="100000">
              <a:schemeClr val="accent3">
                <a:lumMod val="30000"/>
                <a:lumOff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ound Same Side Corner Rectangle 14">
            <a:extLst>
              <a:ext uri="{FF2B5EF4-FFF2-40B4-BE49-F238E27FC236}">
                <a16:creationId xmlns:a16="http://schemas.microsoft.com/office/drawing/2014/main" id="{1C8F4B49-F8B7-7949-9C28-BF428A8465A9}"/>
              </a:ext>
            </a:extLst>
          </p:cNvPr>
          <p:cNvSpPr/>
          <p:nvPr userDrawn="1"/>
        </p:nvSpPr>
        <p:spPr>
          <a:xfrm flipV="1">
            <a:off x="12327008" y="310556"/>
            <a:ext cx="2923160" cy="688745"/>
          </a:xfrm>
          <a:prstGeom prst="round2SameRect">
            <a:avLst>
              <a:gd name="adj1" fmla="val 29744"/>
              <a:gd name="adj2" fmla="val 0"/>
            </a:avLst>
          </a:prstGeom>
          <a:solidFill>
            <a:srgbClr val="DBDBD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Same Side Corner Rectangle 11">
            <a:extLst>
              <a:ext uri="{FF2B5EF4-FFF2-40B4-BE49-F238E27FC236}">
                <a16:creationId xmlns:a16="http://schemas.microsoft.com/office/drawing/2014/main" id="{C1A24936-C200-1F4F-A086-CF0CE45ABAB3}"/>
              </a:ext>
            </a:extLst>
          </p:cNvPr>
          <p:cNvSpPr/>
          <p:nvPr userDrawn="1"/>
        </p:nvSpPr>
        <p:spPr>
          <a:xfrm>
            <a:off x="254147" y="6388893"/>
            <a:ext cx="11683705" cy="469107"/>
          </a:xfrm>
          <a:prstGeom prst="round2SameRect">
            <a:avLst>
              <a:gd name="adj1" fmla="val 29744"/>
              <a:gd name="adj2" fmla="val 0"/>
            </a:avLst>
          </a:prstGeom>
          <a:solidFill>
            <a:srgbClr val="DBDBD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96792" y="187841"/>
            <a:ext cx="9204790" cy="1154878"/>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296791" y="1490140"/>
            <a:ext cx="11598418" cy="4602163"/>
          </a:xfrm>
          <a:prstGeom prst="rect">
            <a:avLst/>
          </a:prstGeom>
        </p:spPr>
        <p:txBody>
          <a:bodyPr vert="horz" lIns="0" tIns="0" rIns="0" bIns="0" rtlCol="0">
            <a:noAutofit/>
          </a:bodyPr>
          <a:lstStyle/>
          <a:p>
            <a:pPr lvl="0"/>
            <a:r>
              <a:rPr lang="en-US" dirty="0"/>
              <a:t>Click to edit Master text styles</a:t>
            </a:r>
          </a:p>
        </p:txBody>
      </p:sp>
      <p:sp>
        <p:nvSpPr>
          <p:cNvPr id="9" name="TextBox 8"/>
          <p:cNvSpPr txBox="1"/>
          <p:nvPr userDrawn="1"/>
        </p:nvSpPr>
        <p:spPr>
          <a:xfrm>
            <a:off x="1680022" y="6460333"/>
            <a:ext cx="2581079" cy="221599"/>
          </a:xfrm>
          <a:prstGeom prst="rect">
            <a:avLst/>
          </a:prstGeom>
          <a:noFill/>
        </p:spPr>
        <p:txBody>
          <a:bodyPr wrap="square" lIns="0" tIns="0" rIns="0" bIns="0" rtlCol="0">
            <a:spAutoFit/>
          </a:bodyPr>
          <a:lstStyle/>
          <a:p>
            <a:pPr algn="l">
              <a:lnSpc>
                <a:spcPct val="90000"/>
              </a:lnSpc>
            </a:pPr>
            <a:r>
              <a:rPr lang="en-US" sz="800" b="1" i="0" dirty="0">
                <a:solidFill>
                  <a:srgbClr val="1C75BC"/>
                </a:solidFill>
                <a:ea typeface="Arial Regular" charset="0"/>
              </a:rPr>
              <a:t>Global Modeling</a:t>
            </a:r>
            <a:r>
              <a:rPr lang="en-US" sz="800" b="1" i="0" baseline="0" dirty="0">
                <a:solidFill>
                  <a:srgbClr val="1C75BC"/>
                </a:solidFill>
                <a:ea typeface="Arial Regular" charset="0"/>
              </a:rPr>
              <a:t> </a:t>
            </a:r>
            <a:r>
              <a:rPr lang="en-US" sz="800" b="1" i="0" dirty="0">
                <a:solidFill>
                  <a:srgbClr val="1C75BC"/>
                </a:solidFill>
                <a:ea typeface="Arial Regular" charset="0"/>
              </a:rPr>
              <a:t>and</a:t>
            </a:r>
            <a:r>
              <a:rPr lang="en-US" sz="800" b="1" i="0" baseline="0" dirty="0">
                <a:solidFill>
                  <a:srgbClr val="1C75BC"/>
                </a:solidFill>
                <a:ea typeface="Arial Regular" charset="0"/>
              </a:rPr>
              <a:t> </a:t>
            </a:r>
            <a:r>
              <a:rPr lang="en-US" sz="800" b="1" i="0" dirty="0">
                <a:solidFill>
                  <a:srgbClr val="1C75BC"/>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rgbClr val="1C75BC"/>
                </a:solidFill>
                <a:ea typeface="Arial Regular" charset="0"/>
              </a:rPr>
              <a:t>gmao.gsfc.nasa.gov</a:t>
            </a:r>
          </a:p>
        </p:txBody>
      </p:sp>
      <p:sp>
        <p:nvSpPr>
          <p:cNvPr id="6" name="Slide Number Placeholder 5"/>
          <p:cNvSpPr>
            <a:spLocks noGrp="1"/>
          </p:cNvSpPr>
          <p:nvPr>
            <p:ph type="sldNum" sz="quarter" idx="4"/>
          </p:nvPr>
        </p:nvSpPr>
        <p:spPr>
          <a:xfrm>
            <a:off x="11375962" y="6009417"/>
            <a:ext cx="567267" cy="365125"/>
          </a:xfrm>
          <a:prstGeom prst="rect">
            <a:avLst/>
          </a:prstGeom>
        </p:spPr>
        <p:txBody>
          <a:bodyPr vert="horz" lIns="91440" tIns="45720" rIns="91440" bIns="45720" rtlCol="0" anchor="ctr"/>
          <a:lstStyle>
            <a:lvl1pPr algn="r">
              <a:defRPr sz="1000">
                <a:solidFill>
                  <a:schemeClr val="bg1">
                    <a:lumMod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94674" y="6009417"/>
            <a:ext cx="1224844" cy="365125"/>
          </a:xfrm>
          <a:prstGeom prst="rect">
            <a:avLst/>
          </a:prstGeom>
        </p:spPr>
        <p:txBody>
          <a:bodyPr vert="horz" lIns="91440" tIns="45720" rIns="91440" bIns="45720" rtlCol="0" anchor="ctr"/>
          <a:lstStyle>
            <a:lvl1pPr algn="r">
              <a:defRPr sz="1000">
                <a:solidFill>
                  <a:schemeClr val="bg1">
                    <a:lumMod val="75000"/>
                  </a:schemeClr>
                </a:solidFill>
              </a:defRPr>
            </a:lvl1pPr>
          </a:lstStyle>
          <a:p>
            <a:fld id="{B80A0F2B-E692-5549-89C0-DEF97C653501}" type="datetimeFigureOut">
              <a:rPr lang="en-US" smtClean="0"/>
              <a:pPr/>
              <a:t>3/27/23</a:t>
            </a:fld>
            <a:endParaRPr lang="en-US" dirty="0"/>
          </a:p>
        </p:txBody>
      </p:sp>
      <p:pic>
        <p:nvPicPr>
          <p:cNvPr id="13"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78542" y="97427"/>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DBED0B9B-9887-9A47-94D6-3EAAF7742079}"/>
              </a:ext>
            </a:extLst>
          </p:cNvPr>
          <p:cNvPicPr>
            <a:picLocks noChangeAspect="1"/>
          </p:cNvPicPr>
          <p:nvPr userDrawn="1"/>
        </p:nvPicPr>
        <p:blipFill>
          <a:blip r:embed="rId10"/>
          <a:stretch>
            <a:fillRect/>
          </a:stretch>
        </p:blipFill>
        <p:spPr>
          <a:xfrm>
            <a:off x="10244428" y="6460333"/>
            <a:ext cx="1521837" cy="322856"/>
          </a:xfrm>
          <a:prstGeom prst="rect">
            <a:avLst/>
          </a:prstGeom>
        </p:spPr>
      </p:pic>
      <p:pic>
        <p:nvPicPr>
          <p:cNvPr id="5" name="Picture 4">
            <a:extLst>
              <a:ext uri="{FF2B5EF4-FFF2-40B4-BE49-F238E27FC236}">
                <a16:creationId xmlns:a16="http://schemas.microsoft.com/office/drawing/2014/main" id="{EF36E619-8AEE-C94F-B790-5BC7501047F8}"/>
              </a:ext>
            </a:extLst>
          </p:cNvPr>
          <p:cNvPicPr>
            <a:picLocks noChangeAspect="1"/>
          </p:cNvPicPr>
          <p:nvPr userDrawn="1"/>
        </p:nvPicPr>
        <p:blipFill>
          <a:blip r:embed="rId11"/>
          <a:stretch>
            <a:fillRect/>
          </a:stretch>
        </p:blipFill>
        <p:spPr>
          <a:xfrm>
            <a:off x="469634" y="6470272"/>
            <a:ext cx="1120627" cy="286476"/>
          </a:xfrm>
          <a:prstGeom prst="rect">
            <a:avLst/>
          </a:prstGeom>
        </p:spPr>
      </p:pic>
      <p:sp>
        <p:nvSpPr>
          <p:cNvPr id="18" name="TextBox 17">
            <a:extLst>
              <a:ext uri="{FF2B5EF4-FFF2-40B4-BE49-F238E27FC236}">
                <a16:creationId xmlns:a16="http://schemas.microsoft.com/office/drawing/2014/main" id="{7B67A393-44F6-A443-A176-FD799F4F7164}"/>
              </a:ext>
            </a:extLst>
          </p:cNvPr>
          <p:cNvSpPr txBox="1"/>
          <p:nvPr userDrawn="1"/>
        </p:nvSpPr>
        <p:spPr>
          <a:xfrm>
            <a:off x="9797143" y="172057"/>
            <a:ext cx="1407271" cy="276999"/>
          </a:xfrm>
          <a:prstGeom prst="rect">
            <a:avLst/>
          </a:prstGeom>
          <a:noFill/>
        </p:spPr>
        <p:txBody>
          <a:bodyPr wrap="square" lIns="0" tIns="0" rIns="0" bIns="0" rtlCol="0">
            <a:spAutoFit/>
          </a:bodyPr>
          <a:lstStyle/>
          <a:p>
            <a:pPr algn="r"/>
            <a:r>
              <a:rPr lang="en-US" sz="900" dirty="0">
                <a:solidFill>
                  <a:schemeClr val="bg2">
                    <a:lumMod val="50000"/>
                  </a:schemeClr>
                </a:solidFill>
                <a:latin typeface="Arial" charset="0"/>
                <a:ea typeface="Arial" charset="0"/>
                <a:cs typeface="Arial" charset="0"/>
              </a:rPr>
              <a:t>National Aeronautics and</a:t>
            </a:r>
          </a:p>
          <a:p>
            <a:pPr algn="r"/>
            <a:r>
              <a:rPr lang="en-US" sz="900" dirty="0">
                <a:solidFill>
                  <a:schemeClr val="bg2">
                    <a:lumMod val="50000"/>
                  </a:schemeClr>
                </a:solidFill>
                <a:latin typeface="Arial" charset="0"/>
                <a:ea typeface="Arial" charset="0"/>
                <a:cs typeface="Arial" charset="0"/>
              </a:rPr>
              <a:t>Space Administration</a:t>
            </a:r>
          </a:p>
        </p:txBody>
      </p:sp>
      <p:cxnSp>
        <p:nvCxnSpPr>
          <p:cNvPr id="19" name="Straight Connector 18">
            <a:extLst>
              <a:ext uri="{FF2B5EF4-FFF2-40B4-BE49-F238E27FC236}">
                <a16:creationId xmlns:a16="http://schemas.microsoft.com/office/drawing/2014/main" id="{4A82477E-2E5A-EF42-9B2F-9E1BB2260986}"/>
              </a:ext>
            </a:extLst>
          </p:cNvPr>
          <p:cNvCxnSpPr>
            <a:cxnSpLocks/>
          </p:cNvCxnSpPr>
          <p:nvPr userDrawn="1"/>
        </p:nvCxnSpPr>
        <p:spPr>
          <a:xfrm>
            <a:off x="11344545" y="100958"/>
            <a:ext cx="0" cy="481693"/>
          </a:xfrm>
          <a:prstGeom prst="line">
            <a:avLst/>
          </a:prstGeom>
          <a:ln w="6350">
            <a:solidFill>
              <a:schemeClr val="bg2">
                <a:lumMod val="50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l" defTabSz="914400" rtl="0" eaLnBrk="1" latinLnBrk="0" hangingPunct="1">
        <a:lnSpc>
          <a:spcPct val="90000"/>
        </a:lnSpc>
        <a:spcBef>
          <a:spcPct val="0"/>
        </a:spcBef>
        <a:buNone/>
        <a:defRPr sz="2800" b="1" kern="1200">
          <a:solidFill>
            <a:srgbClr val="90B737"/>
          </a:solidFill>
          <a:latin typeface="+mj-lt"/>
          <a:ea typeface="+mj-ea"/>
          <a:cs typeface="+mj-cs"/>
        </a:defRPr>
      </a:lvl1pPr>
    </p:titleStyle>
    <p:bodyStyle>
      <a:lvl1pPr marL="0" indent="0" algn="l" defTabSz="914400" rtl="0" eaLnBrk="1" latinLnBrk="0" hangingPunct="1">
        <a:lnSpc>
          <a:spcPct val="90000"/>
        </a:lnSpc>
        <a:spcBef>
          <a:spcPts val="1000"/>
        </a:spcBef>
        <a:buFontTx/>
        <a:buNone/>
        <a:defRPr sz="2000" kern="1200">
          <a:solidFill>
            <a:srgbClr val="000000"/>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tx1"/>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tx1"/>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66E2EB-7EAD-9559-7F58-E750CA8F4F41}"/>
              </a:ext>
            </a:extLst>
          </p:cNvPr>
          <p:cNvSpPr txBox="1"/>
          <p:nvPr/>
        </p:nvSpPr>
        <p:spPr>
          <a:xfrm>
            <a:off x="391886" y="609601"/>
            <a:ext cx="10580914" cy="5139869"/>
          </a:xfrm>
          <a:prstGeom prst="rect">
            <a:avLst/>
          </a:prstGeom>
          <a:noFill/>
        </p:spPr>
        <p:txBody>
          <a:bodyPr wrap="square" rtlCol="0">
            <a:spAutoFit/>
          </a:bodyPr>
          <a:lstStyle/>
          <a:p>
            <a:pPr algn="ctr"/>
            <a:r>
              <a:rPr lang="en-US" sz="3200" b="1" i="0" u="none" strike="noStrike" dirty="0">
                <a:solidFill>
                  <a:srgbClr val="1C75BC"/>
                </a:solidFill>
                <a:effectLst/>
              </a:rPr>
              <a:t>Use of assimilation increments for bias correction (and predictability studies)</a:t>
            </a:r>
            <a:endParaRPr lang="en-US" sz="3200" b="1" dirty="0">
              <a:solidFill>
                <a:srgbClr val="1C75BC"/>
              </a:solidFill>
            </a:endParaRPr>
          </a:p>
          <a:p>
            <a:pPr algn="ctr"/>
            <a:endParaRPr lang="en-US" sz="3200" b="1" dirty="0">
              <a:solidFill>
                <a:srgbClr val="1C75BC"/>
              </a:solidFill>
            </a:endParaRPr>
          </a:p>
          <a:p>
            <a:pPr algn="ctr"/>
            <a:r>
              <a:rPr lang="en-US" sz="2400" b="1" dirty="0">
                <a:solidFill>
                  <a:srgbClr val="1C75BC"/>
                </a:solidFill>
              </a:rPr>
              <a:t>Andrea Molod</a:t>
            </a:r>
          </a:p>
          <a:p>
            <a:pPr algn="ctr"/>
            <a:r>
              <a:rPr lang="en-US" sz="2400" b="1" dirty="0" err="1">
                <a:solidFill>
                  <a:srgbClr val="1C75BC"/>
                </a:solidFill>
              </a:rPr>
              <a:t>Yehui</a:t>
            </a:r>
            <a:r>
              <a:rPr lang="en-US" sz="2400" b="1" dirty="0">
                <a:solidFill>
                  <a:srgbClr val="1C75BC"/>
                </a:solidFill>
              </a:rPr>
              <a:t> Chang, Randy </a:t>
            </a:r>
            <a:r>
              <a:rPr lang="en-US" sz="2400" b="1" dirty="0" err="1">
                <a:solidFill>
                  <a:srgbClr val="1C75BC"/>
                </a:solidFill>
              </a:rPr>
              <a:t>Koster</a:t>
            </a:r>
            <a:r>
              <a:rPr lang="en-US" sz="2400" b="1" dirty="0">
                <a:solidFill>
                  <a:srgbClr val="1C75BC"/>
                </a:solidFill>
              </a:rPr>
              <a:t> and Siegfried Schubert</a:t>
            </a:r>
          </a:p>
          <a:p>
            <a:pPr algn="ctr"/>
            <a:endParaRPr lang="en-US" sz="2400" b="1" dirty="0">
              <a:solidFill>
                <a:srgbClr val="1C75BC"/>
              </a:solidFill>
            </a:endParaRPr>
          </a:p>
          <a:p>
            <a:pPr algn="ctr"/>
            <a:endParaRPr lang="en-US" sz="2400" b="1" dirty="0">
              <a:solidFill>
                <a:srgbClr val="1C75BC"/>
              </a:solidFill>
            </a:endParaRPr>
          </a:p>
          <a:p>
            <a:pPr algn="ctr"/>
            <a:r>
              <a:rPr lang="en-US" sz="2400" b="1" dirty="0">
                <a:solidFill>
                  <a:srgbClr val="1C75BC"/>
                </a:solidFill>
              </a:rPr>
              <a:t>NASA Global Modeling and Assimilation Office</a:t>
            </a:r>
          </a:p>
          <a:p>
            <a:pPr algn="ctr"/>
            <a:endParaRPr lang="en-US" sz="2400" b="1" dirty="0">
              <a:solidFill>
                <a:srgbClr val="1C75BC"/>
              </a:solidFill>
            </a:endParaRPr>
          </a:p>
          <a:p>
            <a:endParaRPr lang="en-US" sz="2000" dirty="0">
              <a:solidFill>
                <a:srgbClr val="90B737"/>
              </a:solidFill>
            </a:endParaRPr>
          </a:p>
          <a:p>
            <a:endParaRPr lang="en-US" sz="2000" dirty="0">
              <a:solidFill>
                <a:srgbClr val="90B737"/>
              </a:solidFill>
            </a:endParaRPr>
          </a:p>
          <a:p>
            <a:pPr algn="ctr"/>
            <a:r>
              <a:rPr lang="en-US" sz="2400" b="1" dirty="0">
                <a:solidFill>
                  <a:srgbClr val="0070C0"/>
                </a:solidFill>
              </a:rPr>
              <a:t>WCRP Symposium on Frontiers in </a:t>
            </a:r>
            <a:r>
              <a:rPr lang="en-US" sz="2400" b="1" dirty="0" err="1">
                <a:solidFill>
                  <a:srgbClr val="0070C0"/>
                </a:solidFill>
              </a:rPr>
              <a:t>Subseasonal</a:t>
            </a:r>
            <a:r>
              <a:rPr lang="en-US" sz="2400" b="1" dirty="0">
                <a:solidFill>
                  <a:srgbClr val="0070C0"/>
                </a:solidFill>
              </a:rPr>
              <a:t> to Decadal Prediction Reading, UK and online, March 28, 2023</a:t>
            </a:r>
          </a:p>
        </p:txBody>
      </p:sp>
    </p:spTree>
    <p:extLst>
      <p:ext uri="{BB962C8B-B14F-4D97-AF65-F5344CB8AC3E}">
        <p14:creationId xmlns:p14="http://schemas.microsoft.com/office/powerpoint/2010/main" val="1802078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6D4743-0816-7747-9DF4-CB384FA170B5}"/>
              </a:ext>
            </a:extLst>
          </p:cNvPr>
          <p:cNvSpPr/>
          <p:nvPr/>
        </p:nvSpPr>
        <p:spPr>
          <a:xfrm>
            <a:off x="362329" y="568037"/>
            <a:ext cx="11109842" cy="4401205"/>
          </a:xfrm>
          <a:prstGeom prst="rect">
            <a:avLst/>
          </a:prstGeom>
        </p:spPr>
        <p:txBody>
          <a:bodyPr wrap="square">
            <a:spAutoFit/>
          </a:bodyPr>
          <a:lstStyle/>
          <a:p>
            <a:pPr algn="ctr"/>
            <a:r>
              <a:rPr lang="en-US" sz="3200" b="1" dirty="0">
                <a:solidFill>
                  <a:srgbClr val="1C75BC"/>
                </a:solidFill>
                <a:cs typeface="Times New Roman" panose="02020603050405020304" pitchFamily="18" charset="0"/>
              </a:rPr>
              <a:t>Outline</a:t>
            </a:r>
          </a:p>
          <a:p>
            <a:pPr algn="ctr"/>
            <a:endParaRPr lang="en-US" sz="24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IAU, “Replay” and Tendency Bias Correction (TBC)</a:t>
            </a:r>
          </a:p>
          <a:p>
            <a:pPr marL="411480" indent="-411480">
              <a:buFont typeface="Arial" panose="020B0604020202020204" pitchFamily="34" charset="0"/>
              <a:buChar char="•"/>
            </a:pPr>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TBC Applications:</a:t>
            </a:r>
          </a:p>
          <a:p>
            <a:pPr marL="1428750" lvl="2" indent="-514350">
              <a:buFont typeface="Wingdings" pitchFamily="2" charset="2"/>
              <a:buChar char="Ø"/>
            </a:pPr>
            <a:r>
              <a:rPr lang="en-US" sz="2800" b="1" dirty="0">
                <a:solidFill>
                  <a:srgbClr val="90B737"/>
                </a:solidFill>
                <a:cs typeface="Times New Roman" panose="02020603050405020304" pitchFamily="18" charset="0"/>
              </a:rPr>
              <a:t>Climate Mean Bias and forecast skill</a:t>
            </a:r>
          </a:p>
          <a:p>
            <a:pPr marL="1428750" lvl="2" indent="-514350">
              <a:buFont typeface="Wingdings" pitchFamily="2" charset="2"/>
              <a:buChar char="Ø"/>
            </a:pPr>
            <a:r>
              <a:rPr lang="en-US" sz="2800" b="1" dirty="0">
                <a:solidFill>
                  <a:srgbClr val="90B737"/>
                </a:solidFill>
                <a:cs typeface="Times New Roman" panose="02020603050405020304" pitchFamily="18" charset="0"/>
              </a:rPr>
              <a:t>Evaluation of sources of Model Error </a:t>
            </a:r>
          </a:p>
          <a:p>
            <a:pPr marL="1428750" lvl="2" indent="-514350">
              <a:buFont typeface="Wingdings" pitchFamily="2" charset="2"/>
              <a:buChar char="Ø"/>
            </a:pPr>
            <a:r>
              <a:rPr lang="en-US" sz="2800" b="1" dirty="0">
                <a:solidFill>
                  <a:srgbClr val="90B737"/>
                </a:solidFill>
                <a:cs typeface="Times New Roman" panose="02020603050405020304" pitchFamily="18" charset="0"/>
              </a:rPr>
              <a:t>Use in Assimilation</a:t>
            </a:r>
          </a:p>
          <a:p>
            <a:pPr lvl="2"/>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Future plans/thoughts</a:t>
            </a:r>
          </a:p>
        </p:txBody>
      </p:sp>
    </p:spTree>
    <p:extLst>
      <p:ext uri="{BB962C8B-B14F-4D97-AF65-F5344CB8AC3E}">
        <p14:creationId xmlns:p14="http://schemas.microsoft.com/office/powerpoint/2010/main" val="79631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D0B21E-D66A-794C-9BDB-B076A70C3F29}"/>
              </a:ext>
            </a:extLst>
          </p:cNvPr>
          <p:cNvSpPr txBox="1"/>
          <p:nvPr/>
        </p:nvSpPr>
        <p:spPr>
          <a:xfrm>
            <a:off x="655541" y="366790"/>
            <a:ext cx="10857557" cy="6149376"/>
          </a:xfrm>
          <a:prstGeom prst="rect">
            <a:avLst/>
          </a:prstGeom>
          <a:noFill/>
        </p:spPr>
        <p:txBody>
          <a:bodyPr wrap="square" rtlCol="0">
            <a:spAutoFit/>
          </a:bodyPr>
          <a:lstStyle/>
          <a:p>
            <a:r>
              <a:rPr lang="en-US" sz="2000" b="1" dirty="0">
                <a:solidFill>
                  <a:srgbClr val="1C75BC"/>
                </a:solidFill>
                <a:cs typeface="Times New Roman" panose="02020603050405020304" pitchFamily="18" charset="0"/>
              </a:rPr>
              <a:t>GMAO Seasonal Prediction group uses coupled Earth-System models and analyses, in conjunction with satellite and </a:t>
            </a:r>
            <a:r>
              <a:rPr lang="en-US" sz="2000" b="1" i="1" dirty="0">
                <a:solidFill>
                  <a:srgbClr val="1C75BC"/>
                </a:solidFill>
                <a:cs typeface="Times New Roman" panose="02020603050405020304" pitchFamily="18" charset="0"/>
              </a:rPr>
              <a:t>in situ </a:t>
            </a:r>
            <a:r>
              <a:rPr lang="en-US" sz="2000" b="1" dirty="0">
                <a:solidFill>
                  <a:srgbClr val="1C75BC"/>
                </a:solidFill>
                <a:cs typeface="Times New Roman" panose="02020603050405020304" pitchFamily="18" charset="0"/>
              </a:rPr>
              <a:t>observations, to study and predict phenomena that evolve on seasonal to decadal timescales. A central motivation for GMAO is the innovative use of NASA satellite data to improve forecast skill</a:t>
            </a:r>
          </a:p>
          <a:p>
            <a:pPr algn="ctr"/>
            <a:endParaRPr lang="en-US" sz="1200" b="1" dirty="0">
              <a:solidFill>
                <a:srgbClr val="0000FF"/>
              </a:solidFill>
              <a:latin typeface="Times New Roman" panose="02020603050405020304" pitchFamily="18" charset="0"/>
              <a:cs typeface="Times New Roman" panose="02020603050405020304" pitchFamily="18" charset="0"/>
            </a:endParaRP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Atmosphere/Ocean Coupled Model Development</a:t>
            </a: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Ocean Analysis Development</a:t>
            </a: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Development of Initialization/Perturbation Strategy for ensembles of Sub/Seasonal Forecasts</a:t>
            </a: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Coupled Assimilation Strategy Development</a:t>
            </a:r>
          </a:p>
          <a:p>
            <a:pPr marL="342900" indent="-342900">
              <a:buClr>
                <a:srgbClr val="0000FF"/>
              </a:buClr>
              <a:buSzPct val="100000"/>
              <a:buFont typeface="Arial" panose="020B0604020202020204" pitchFamily="34" charset="0"/>
              <a:buChar char="•"/>
            </a:pPr>
            <a:endParaRPr lang="en-US" b="1" dirty="0">
              <a:solidFill>
                <a:srgbClr val="92D050"/>
              </a:solidFill>
              <a:cs typeface="Times New Roman" panose="02020603050405020304" pitchFamily="18" charset="0"/>
            </a:endParaRP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Production of Coupled Data Assimilation (Re)Analysis</a:t>
            </a: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Production/Dissemination of Sub/Seasonal Forecasts</a:t>
            </a:r>
          </a:p>
          <a:p>
            <a:pPr marL="342900" indent="-342900">
              <a:buClr>
                <a:srgbClr val="0000FF"/>
              </a:buClr>
              <a:buSzPct val="100000"/>
              <a:buFont typeface="Arial" panose="020B0604020202020204" pitchFamily="34" charset="0"/>
              <a:buChar char="•"/>
            </a:pPr>
            <a:endParaRPr lang="en-US" b="1" dirty="0">
              <a:solidFill>
                <a:srgbClr val="92D050"/>
              </a:solidFill>
              <a:cs typeface="Times New Roman" panose="02020603050405020304" pitchFamily="18" charset="0"/>
            </a:endParaRP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Validation/Assessment of Forecast Fidelity</a:t>
            </a: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Validation/Assessment of Assimilated Ocean State</a:t>
            </a:r>
          </a:p>
          <a:p>
            <a:pPr marL="342900" indent="-342900">
              <a:buClr>
                <a:srgbClr val="0000FF"/>
              </a:buClr>
              <a:buSzPct val="100000"/>
              <a:buFont typeface="Arial" panose="020B0604020202020204" pitchFamily="34" charset="0"/>
              <a:buChar char="•"/>
            </a:pPr>
            <a:endParaRPr lang="en-US" b="1" dirty="0">
              <a:solidFill>
                <a:srgbClr val="92D050"/>
              </a:solidFill>
              <a:cs typeface="Times New Roman" panose="02020603050405020304" pitchFamily="18" charset="0"/>
            </a:endParaRPr>
          </a:p>
          <a:p>
            <a:pPr marL="342900" indent="-342900">
              <a:buClr>
                <a:srgbClr val="0000FF"/>
              </a:buClr>
              <a:buSzPct val="100000"/>
              <a:buFont typeface="Arial" panose="020B0604020202020204" pitchFamily="34" charset="0"/>
              <a:buChar char="•"/>
            </a:pPr>
            <a:r>
              <a:rPr lang="en-US" b="1" dirty="0">
                <a:solidFill>
                  <a:srgbClr val="92D050"/>
                </a:solidFill>
                <a:cs typeface="Times New Roman" panose="02020603050405020304" pitchFamily="18" charset="0"/>
              </a:rPr>
              <a:t>Predictability Studies</a:t>
            </a:r>
          </a:p>
          <a:p>
            <a:pPr marL="342900" indent="-342900">
              <a:buClr>
                <a:srgbClr val="0000FF"/>
              </a:buClr>
              <a:buSzPct val="100000"/>
              <a:buFont typeface="Arial" panose="020B0604020202020204" pitchFamily="34" charset="0"/>
              <a:buChar char="•"/>
            </a:pPr>
            <a:endParaRPr lang="en-US" sz="1440" b="1" dirty="0">
              <a:latin typeface="Times New Roman" panose="02020603050405020304" pitchFamily="18" charset="0"/>
              <a:cs typeface="Times New Roman" panose="02020603050405020304" pitchFamily="18" charset="0"/>
            </a:endParaRPr>
          </a:p>
          <a:p>
            <a:pPr>
              <a:buClr>
                <a:srgbClr val="0000FF"/>
              </a:buClr>
              <a:buSzPct val="100000"/>
            </a:pPr>
            <a:r>
              <a:rPr lang="en-US" sz="2000" b="1" dirty="0">
                <a:solidFill>
                  <a:srgbClr val="1C75BC"/>
                </a:solidFill>
                <a:cs typeface="Times New Roman" panose="02020603050405020304" pitchFamily="18" charset="0"/>
              </a:rPr>
              <a:t>GEOS-S2S-2 was released in November 2017 (Molod et al., 2020)</a:t>
            </a:r>
          </a:p>
          <a:p>
            <a:pPr>
              <a:buClr>
                <a:srgbClr val="0000FF"/>
              </a:buClr>
              <a:buSzPct val="100000"/>
            </a:pPr>
            <a:r>
              <a:rPr lang="en-US" sz="2000" b="1" dirty="0">
                <a:solidFill>
                  <a:srgbClr val="1C75BC"/>
                </a:solidFill>
                <a:cs typeface="Times New Roman" panose="02020603050405020304" pitchFamily="18" charset="0"/>
              </a:rPr>
              <a:t>GEOS-S2S-3 System “frozen” December 2021, weakly coupled reanalysis (“MERRA-2 Ocean”) and forecasts under way and due for public release late 2023</a:t>
            </a:r>
          </a:p>
        </p:txBody>
      </p:sp>
      <p:sp>
        <p:nvSpPr>
          <p:cNvPr id="3" name="Slide Number Placeholder 2">
            <a:extLst>
              <a:ext uri="{FF2B5EF4-FFF2-40B4-BE49-F238E27FC236}">
                <a16:creationId xmlns:a16="http://schemas.microsoft.com/office/drawing/2014/main" id="{5C3171FA-AF39-1646-8D0F-9D5940AEE58E}"/>
              </a:ext>
            </a:extLst>
          </p:cNvPr>
          <p:cNvSpPr>
            <a:spLocks noGrp="1"/>
          </p:cNvSpPr>
          <p:nvPr>
            <p:ph type="sldNum" sz="quarter" idx="12"/>
          </p:nvPr>
        </p:nvSpPr>
        <p:spPr/>
        <p:txBody>
          <a:bodyPr/>
          <a:lstStyle/>
          <a:p>
            <a:fld id="{BDB8D1E3-1DAE-664E-B350-75CA63E753F0}" type="slidenum">
              <a:rPr lang="en-US" smtClean="0"/>
              <a:pPr/>
              <a:t>3</a:t>
            </a:fld>
            <a:endParaRPr lang="en-US" dirty="0"/>
          </a:p>
        </p:txBody>
      </p:sp>
    </p:spTree>
    <p:extLst>
      <p:ext uri="{BB962C8B-B14F-4D97-AF65-F5344CB8AC3E}">
        <p14:creationId xmlns:p14="http://schemas.microsoft.com/office/powerpoint/2010/main" val="1517591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D12DEEC-AD7D-A6B9-14D4-4196E21824B2}"/>
              </a:ext>
            </a:extLst>
          </p:cNvPr>
          <p:cNvGraphicFramePr>
            <a:graphicFrameLocks noGrp="1"/>
          </p:cNvGraphicFramePr>
          <p:nvPr>
            <p:extLst>
              <p:ext uri="{D42A27DB-BD31-4B8C-83A1-F6EECF244321}">
                <p14:modId xmlns:p14="http://schemas.microsoft.com/office/powerpoint/2010/main" val="2781679386"/>
              </p:ext>
            </p:extLst>
          </p:nvPr>
        </p:nvGraphicFramePr>
        <p:xfrm>
          <a:off x="1666793" y="1415931"/>
          <a:ext cx="8077200" cy="731520"/>
        </p:xfrm>
        <a:graphic>
          <a:graphicData uri="http://schemas.openxmlformats.org/drawingml/2006/table">
            <a:tbl>
              <a:tblPr firstRow="1" bandRow="1">
                <a:tableStyleId>{2D5ABB26-0587-4C30-8999-92F81FD0307C}</a:tableStyleId>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noFill/>
                      <a:prstDash val="solid"/>
                      <a:round/>
                      <a:headEnd type="none" w="med" len="med"/>
                      <a:tailEnd type="none" w="med" len="med"/>
                    </a:lnT>
                    <a:lnB w="5715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B82D7CEA-3F9D-361B-38CC-8B9FC1364FD9}"/>
              </a:ext>
            </a:extLst>
          </p:cNvPr>
          <p:cNvSpPr txBox="1"/>
          <p:nvPr/>
        </p:nvSpPr>
        <p:spPr>
          <a:xfrm>
            <a:off x="1438195" y="1076189"/>
            <a:ext cx="1295400" cy="369332"/>
          </a:xfrm>
          <a:prstGeom prst="rect">
            <a:avLst/>
          </a:prstGeom>
          <a:noFill/>
        </p:spPr>
        <p:txBody>
          <a:bodyPr wrap="square" rtlCol="0">
            <a:spAutoFit/>
          </a:bodyPr>
          <a:lstStyle/>
          <a:p>
            <a:r>
              <a:rPr lang="en-US" dirty="0">
                <a:solidFill>
                  <a:schemeClr val="tx2"/>
                </a:solidFill>
                <a:latin typeface="Arial Black"/>
                <a:cs typeface="Arial Black"/>
              </a:rPr>
              <a:t>3z</a:t>
            </a:r>
          </a:p>
        </p:txBody>
      </p:sp>
      <p:sp>
        <p:nvSpPr>
          <p:cNvPr id="4" name="TextBox 3">
            <a:extLst>
              <a:ext uri="{FF2B5EF4-FFF2-40B4-BE49-F238E27FC236}">
                <a16:creationId xmlns:a16="http://schemas.microsoft.com/office/drawing/2014/main" id="{AB261F5E-1C51-F140-B49C-696910DBFB75}"/>
              </a:ext>
            </a:extLst>
          </p:cNvPr>
          <p:cNvSpPr txBox="1"/>
          <p:nvPr/>
        </p:nvSpPr>
        <p:spPr>
          <a:xfrm>
            <a:off x="3495595" y="1076189"/>
            <a:ext cx="1219200" cy="369332"/>
          </a:xfrm>
          <a:prstGeom prst="rect">
            <a:avLst/>
          </a:prstGeom>
          <a:noFill/>
        </p:spPr>
        <p:txBody>
          <a:bodyPr wrap="square" rtlCol="0">
            <a:spAutoFit/>
          </a:bodyPr>
          <a:lstStyle/>
          <a:p>
            <a:r>
              <a:rPr lang="en-US" dirty="0">
                <a:solidFill>
                  <a:schemeClr val="tx2"/>
                </a:solidFill>
                <a:latin typeface="Arial Black"/>
                <a:cs typeface="Arial Black"/>
              </a:rPr>
              <a:t>6z</a:t>
            </a:r>
          </a:p>
        </p:txBody>
      </p:sp>
      <p:sp>
        <p:nvSpPr>
          <p:cNvPr id="5" name="TextBox 4">
            <a:extLst>
              <a:ext uri="{FF2B5EF4-FFF2-40B4-BE49-F238E27FC236}">
                <a16:creationId xmlns:a16="http://schemas.microsoft.com/office/drawing/2014/main" id="{CD7BCD87-F340-2C71-0904-5674BC6DB9BF}"/>
              </a:ext>
            </a:extLst>
          </p:cNvPr>
          <p:cNvSpPr txBox="1"/>
          <p:nvPr/>
        </p:nvSpPr>
        <p:spPr>
          <a:xfrm>
            <a:off x="5476795" y="1076189"/>
            <a:ext cx="1600200" cy="369332"/>
          </a:xfrm>
          <a:prstGeom prst="rect">
            <a:avLst/>
          </a:prstGeom>
          <a:noFill/>
        </p:spPr>
        <p:txBody>
          <a:bodyPr wrap="square" rtlCol="0">
            <a:spAutoFit/>
          </a:bodyPr>
          <a:lstStyle/>
          <a:p>
            <a:r>
              <a:rPr lang="en-US" dirty="0">
                <a:solidFill>
                  <a:schemeClr val="tx2"/>
                </a:solidFill>
                <a:latin typeface="Arial Black"/>
                <a:cs typeface="Arial Black"/>
              </a:rPr>
              <a:t>9z</a:t>
            </a:r>
          </a:p>
        </p:txBody>
      </p:sp>
      <p:sp>
        <p:nvSpPr>
          <p:cNvPr id="6" name="TextBox 5">
            <a:extLst>
              <a:ext uri="{FF2B5EF4-FFF2-40B4-BE49-F238E27FC236}">
                <a16:creationId xmlns:a16="http://schemas.microsoft.com/office/drawing/2014/main" id="{6AA25A41-9EED-7617-D8CA-BF874CE787D2}"/>
              </a:ext>
            </a:extLst>
          </p:cNvPr>
          <p:cNvSpPr txBox="1"/>
          <p:nvPr/>
        </p:nvSpPr>
        <p:spPr>
          <a:xfrm>
            <a:off x="7381795" y="1076189"/>
            <a:ext cx="1600200" cy="369332"/>
          </a:xfrm>
          <a:prstGeom prst="rect">
            <a:avLst/>
          </a:prstGeom>
          <a:noFill/>
        </p:spPr>
        <p:txBody>
          <a:bodyPr wrap="square" rtlCol="0">
            <a:spAutoFit/>
          </a:bodyPr>
          <a:lstStyle/>
          <a:p>
            <a:r>
              <a:rPr lang="en-US" dirty="0">
                <a:solidFill>
                  <a:schemeClr val="tx2"/>
                </a:solidFill>
                <a:latin typeface="Arial Black"/>
                <a:cs typeface="Arial Black"/>
              </a:rPr>
              <a:t>12z</a:t>
            </a:r>
          </a:p>
        </p:txBody>
      </p:sp>
      <p:sp>
        <p:nvSpPr>
          <p:cNvPr id="7" name="TextBox 6">
            <a:extLst>
              <a:ext uri="{FF2B5EF4-FFF2-40B4-BE49-F238E27FC236}">
                <a16:creationId xmlns:a16="http://schemas.microsoft.com/office/drawing/2014/main" id="{2633747C-5ED3-E24D-9798-A714031C896D}"/>
              </a:ext>
            </a:extLst>
          </p:cNvPr>
          <p:cNvSpPr txBox="1"/>
          <p:nvPr/>
        </p:nvSpPr>
        <p:spPr>
          <a:xfrm>
            <a:off x="9439195" y="981188"/>
            <a:ext cx="1752600" cy="369332"/>
          </a:xfrm>
          <a:prstGeom prst="rect">
            <a:avLst/>
          </a:prstGeom>
          <a:noFill/>
        </p:spPr>
        <p:txBody>
          <a:bodyPr wrap="square" rtlCol="0">
            <a:spAutoFit/>
          </a:bodyPr>
          <a:lstStyle/>
          <a:p>
            <a:r>
              <a:rPr lang="en-US" dirty="0">
                <a:solidFill>
                  <a:schemeClr val="tx2"/>
                </a:solidFill>
                <a:latin typeface="Arial Black"/>
                <a:cs typeface="Arial Black"/>
              </a:rPr>
              <a:t>15z</a:t>
            </a:r>
          </a:p>
        </p:txBody>
      </p:sp>
      <p:sp>
        <p:nvSpPr>
          <p:cNvPr id="8" name="Right Arrow 7">
            <a:extLst>
              <a:ext uri="{FF2B5EF4-FFF2-40B4-BE49-F238E27FC236}">
                <a16:creationId xmlns:a16="http://schemas.microsoft.com/office/drawing/2014/main" id="{17E6F36F-DE1C-A7E8-FBFF-CDD37CC8E3AF}"/>
              </a:ext>
            </a:extLst>
          </p:cNvPr>
          <p:cNvSpPr/>
          <p:nvPr/>
        </p:nvSpPr>
        <p:spPr>
          <a:xfrm>
            <a:off x="1742993" y="2011870"/>
            <a:ext cx="1828800" cy="653455"/>
          </a:xfrm>
          <a:prstGeom prst="rightArrow">
            <a:avLst/>
          </a:prstGeom>
          <a:pattFill prst="pct10">
            <a:fgClr>
              <a:srgbClr val="0000FF"/>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0C5891AE-0DE4-D738-6821-C02A31608B79}"/>
              </a:ext>
            </a:extLst>
          </p:cNvPr>
          <p:cNvCxnSpPr>
            <a:cxnSpLocks/>
            <a:stCxn id="8" idx="3"/>
            <a:endCxn id="21" idx="1"/>
          </p:cNvCxnSpPr>
          <p:nvPr/>
        </p:nvCxnSpPr>
        <p:spPr>
          <a:xfrm flipH="1">
            <a:off x="1710339" y="2338598"/>
            <a:ext cx="1861454" cy="1648875"/>
          </a:xfrm>
          <a:prstGeom prst="straightConnector1">
            <a:avLst/>
          </a:prstGeom>
          <a:ln w="57150" cmpd="sng">
            <a:solidFill>
              <a:srgbClr val="7030A0"/>
            </a:solidFill>
            <a:prstDash val="dash"/>
            <a:headEnd type="oval"/>
            <a:tailEnd type="triangle" w="lg" len="lg"/>
          </a:ln>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01475232-E34D-48A0-94C8-0D87D0DB9EDE}"/>
              </a:ext>
            </a:extLst>
          </p:cNvPr>
          <p:cNvSpPr txBox="1"/>
          <p:nvPr/>
        </p:nvSpPr>
        <p:spPr>
          <a:xfrm>
            <a:off x="2047793" y="2142500"/>
            <a:ext cx="1371600" cy="369332"/>
          </a:xfrm>
          <a:prstGeom prst="rect">
            <a:avLst/>
          </a:prstGeom>
          <a:noFill/>
        </p:spPr>
        <p:txBody>
          <a:bodyPr wrap="square" rtlCol="0">
            <a:spAutoFit/>
          </a:bodyPr>
          <a:lstStyle/>
          <a:p>
            <a:r>
              <a:rPr lang="en-US" b="1" dirty="0">
                <a:solidFill>
                  <a:srgbClr val="7030A0"/>
                </a:solidFill>
                <a:cs typeface="Comic Sans MS"/>
              </a:rPr>
              <a:t>forecast</a:t>
            </a:r>
          </a:p>
        </p:txBody>
      </p:sp>
      <p:sp>
        <p:nvSpPr>
          <p:cNvPr id="12" name="TextBox 11">
            <a:extLst>
              <a:ext uri="{FF2B5EF4-FFF2-40B4-BE49-F238E27FC236}">
                <a16:creationId xmlns:a16="http://schemas.microsoft.com/office/drawing/2014/main" id="{6E6BB52E-0832-889B-7925-045D839CAD0D}"/>
              </a:ext>
            </a:extLst>
          </p:cNvPr>
          <p:cNvSpPr txBox="1"/>
          <p:nvPr/>
        </p:nvSpPr>
        <p:spPr>
          <a:xfrm>
            <a:off x="1666793" y="3818119"/>
            <a:ext cx="3714996" cy="369332"/>
          </a:xfrm>
          <a:prstGeom prst="rect">
            <a:avLst/>
          </a:prstGeom>
          <a:noFill/>
        </p:spPr>
        <p:txBody>
          <a:bodyPr wrap="square" rtlCol="0">
            <a:spAutoFit/>
          </a:bodyPr>
          <a:lstStyle/>
          <a:p>
            <a:pPr algn="ctr"/>
            <a:r>
              <a:rPr lang="en-US" b="1" dirty="0">
                <a:solidFill>
                  <a:srgbClr val="7030A0"/>
                </a:solidFill>
                <a:cs typeface="Comic Sans MS"/>
              </a:rPr>
              <a:t>Add increments to model for 6hr</a:t>
            </a:r>
          </a:p>
        </p:txBody>
      </p:sp>
      <p:sp>
        <p:nvSpPr>
          <p:cNvPr id="13" name="TextBox 12">
            <a:extLst>
              <a:ext uri="{FF2B5EF4-FFF2-40B4-BE49-F238E27FC236}">
                <a16:creationId xmlns:a16="http://schemas.microsoft.com/office/drawing/2014/main" id="{2BD3726E-80FD-F368-CB4A-BB71FBDBFBE9}"/>
              </a:ext>
            </a:extLst>
          </p:cNvPr>
          <p:cNvSpPr txBox="1"/>
          <p:nvPr/>
        </p:nvSpPr>
        <p:spPr>
          <a:xfrm>
            <a:off x="1666793" y="2762986"/>
            <a:ext cx="4572000" cy="646331"/>
          </a:xfrm>
          <a:prstGeom prst="rect">
            <a:avLst/>
          </a:prstGeom>
          <a:noFill/>
        </p:spPr>
        <p:txBody>
          <a:bodyPr wrap="square" rtlCol="0">
            <a:spAutoFit/>
          </a:bodyPr>
          <a:lstStyle/>
          <a:p>
            <a:pPr algn="ctr"/>
            <a:r>
              <a:rPr lang="en-US" b="1" dirty="0">
                <a:solidFill>
                  <a:srgbClr val="7030A0"/>
                </a:solidFill>
                <a:cs typeface="Comic Sans MS"/>
              </a:rPr>
              <a:t>Perform analysis:  </a:t>
            </a:r>
          </a:p>
          <a:p>
            <a:pPr algn="r"/>
            <a:r>
              <a:rPr lang="en-US" b="1" dirty="0">
                <a:solidFill>
                  <a:srgbClr val="7030A0"/>
                </a:solidFill>
                <a:cs typeface="Comic Sans MS"/>
              </a:rPr>
              <a:t>increment = analysis - forecast</a:t>
            </a:r>
          </a:p>
        </p:txBody>
      </p:sp>
      <p:sp>
        <p:nvSpPr>
          <p:cNvPr id="14" name="Right Arrow 13">
            <a:extLst>
              <a:ext uri="{FF2B5EF4-FFF2-40B4-BE49-F238E27FC236}">
                <a16:creationId xmlns:a16="http://schemas.microsoft.com/office/drawing/2014/main" id="{8C93FC1B-09B8-83E4-D618-6DFC2D524CC1}"/>
              </a:ext>
            </a:extLst>
          </p:cNvPr>
          <p:cNvSpPr/>
          <p:nvPr/>
        </p:nvSpPr>
        <p:spPr>
          <a:xfrm>
            <a:off x="5634635" y="3594374"/>
            <a:ext cx="1992088" cy="794654"/>
          </a:xfrm>
          <a:prstGeom prst="rightArrow">
            <a:avLst/>
          </a:prstGeom>
          <a:pattFill prst="pct10">
            <a:fgClr>
              <a:srgbClr val="0000FF"/>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4203F00-C986-A5B1-304B-B776C504E75E}"/>
              </a:ext>
            </a:extLst>
          </p:cNvPr>
          <p:cNvSpPr txBox="1"/>
          <p:nvPr/>
        </p:nvSpPr>
        <p:spPr>
          <a:xfrm>
            <a:off x="5988423" y="3807035"/>
            <a:ext cx="1371600" cy="369332"/>
          </a:xfrm>
          <a:prstGeom prst="rect">
            <a:avLst/>
          </a:prstGeom>
          <a:noFill/>
        </p:spPr>
        <p:txBody>
          <a:bodyPr wrap="square" rtlCol="0">
            <a:spAutoFit/>
          </a:bodyPr>
          <a:lstStyle/>
          <a:p>
            <a:r>
              <a:rPr lang="en-US" b="1" dirty="0">
                <a:solidFill>
                  <a:srgbClr val="7030A0"/>
                </a:solidFill>
                <a:cs typeface="Comic Sans MS"/>
              </a:rPr>
              <a:t>forecast</a:t>
            </a:r>
          </a:p>
        </p:txBody>
      </p:sp>
      <p:sp>
        <p:nvSpPr>
          <p:cNvPr id="17" name="Right Arrow 16">
            <a:extLst>
              <a:ext uri="{FF2B5EF4-FFF2-40B4-BE49-F238E27FC236}">
                <a16:creationId xmlns:a16="http://schemas.microsoft.com/office/drawing/2014/main" id="{2372956F-5E3F-A776-E57D-58349266C4A7}"/>
              </a:ext>
            </a:extLst>
          </p:cNvPr>
          <p:cNvSpPr/>
          <p:nvPr/>
        </p:nvSpPr>
        <p:spPr>
          <a:xfrm>
            <a:off x="5759823" y="5170709"/>
            <a:ext cx="3984170" cy="1179414"/>
          </a:xfrm>
          <a:prstGeom prst="rightArrow">
            <a:avLst/>
          </a:prstGeom>
          <a:no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95A78EF-8FE1-CC2F-58B6-5532191845B8}"/>
              </a:ext>
            </a:extLst>
          </p:cNvPr>
          <p:cNvSpPr txBox="1"/>
          <p:nvPr/>
        </p:nvSpPr>
        <p:spPr>
          <a:xfrm>
            <a:off x="5743492" y="5582205"/>
            <a:ext cx="3755570" cy="369332"/>
          </a:xfrm>
          <a:prstGeom prst="rect">
            <a:avLst/>
          </a:prstGeom>
          <a:noFill/>
        </p:spPr>
        <p:txBody>
          <a:bodyPr wrap="square" rtlCol="0">
            <a:spAutoFit/>
          </a:bodyPr>
          <a:lstStyle/>
          <a:p>
            <a:pPr algn="ctr"/>
            <a:r>
              <a:rPr lang="en-US" b="1" dirty="0">
                <a:solidFill>
                  <a:srgbClr val="7030A0"/>
                </a:solidFill>
                <a:cs typeface="Comic Sans MS"/>
              </a:rPr>
              <a:t>Add increments to model for 6hr</a:t>
            </a:r>
          </a:p>
        </p:txBody>
      </p:sp>
      <p:sp>
        <p:nvSpPr>
          <p:cNvPr id="19" name="TextBox 18">
            <a:extLst>
              <a:ext uri="{FF2B5EF4-FFF2-40B4-BE49-F238E27FC236}">
                <a16:creationId xmlns:a16="http://schemas.microsoft.com/office/drawing/2014/main" id="{4320FFDD-575C-E667-B3B7-AE4086520C69}"/>
              </a:ext>
            </a:extLst>
          </p:cNvPr>
          <p:cNvSpPr txBox="1"/>
          <p:nvPr/>
        </p:nvSpPr>
        <p:spPr>
          <a:xfrm>
            <a:off x="5814248" y="4550903"/>
            <a:ext cx="4572000" cy="646331"/>
          </a:xfrm>
          <a:prstGeom prst="rect">
            <a:avLst/>
          </a:prstGeom>
          <a:noFill/>
        </p:spPr>
        <p:txBody>
          <a:bodyPr wrap="square" rtlCol="0">
            <a:spAutoFit/>
          </a:bodyPr>
          <a:lstStyle/>
          <a:p>
            <a:pPr algn="ctr"/>
            <a:r>
              <a:rPr lang="en-US" b="1" dirty="0">
                <a:solidFill>
                  <a:srgbClr val="7030A0"/>
                </a:solidFill>
                <a:cs typeface="Comic Sans MS"/>
              </a:rPr>
              <a:t>Perform analysis:  </a:t>
            </a:r>
          </a:p>
          <a:p>
            <a:pPr algn="r"/>
            <a:r>
              <a:rPr lang="en-US" b="1" dirty="0">
                <a:solidFill>
                  <a:srgbClr val="7030A0"/>
                </a:solidFill>
                <a:cs typeface="Comic Sans MS"/>
              </a:rPr>
              <a:t>increment = analysis - forecast</a:t>
            </a:r>
          </a:p>
        </p:txBody>
      </p:sp>
      <p:sp>
        <p:nvSpPr>
          <p:cNvPr id="20" name="TextBox 19">
            <a:extLst>
              <a:ext uri="{FF2B5EF4-FFF2-40B4-BE49-F238E27FC236}">
                <a16:creationId xmlns:a16="http://schemas.microsoft.com/office/drawing/2014/main" id="{DDF39F60-35A6-998E-56C2-CFBF98E8EE09}"/>
              </a:ext>
            </a:extLst>
          </p:cNvPr>
          <p:cNvSpPr txBox="1"/>
          <p:nvPr/>
        </p:nvSpPr>
        <p:spPr>
          <a:xfrm>
            <a:off x="555171" y="371388"/>
            <a:ext cx="10714512" cy="584775"/>
          </a:xfrm>
          <a:prstGeom prst="rect">
            <a:avLst/>
          </a:prstGeom>
          <a:noFill/>
        </p:spPr>
        <p:txBody>
          <a:bodyPr wrap="square" rtlCol="0">
            <a:spAutoFit/>
          </a:bodyPr>
          <a:lstStyle/>
          <a:p>
            <a:pPr algn="ctr"/>
            <a:r>
              <a:rPr lang="en-US" sz="3200" b="1" dirty="0">
                <a:solidFill>
                  <a:srgbClr val="1C75BC"/>
                </a:solidFill>
              </a:rPr>
              <a:t>IAU, “</a:t>
            </a:r>
            <a:r>
              <a:rPr lang="en-US" sz="3200" b="1" dirty="0">
                <a:solidFill>
                  <a:schemeClr val="accent1"/>
                </a:solidFill>
              </a:rPr>
              <a:t>Replay” and TBC at GMAO</a:t>
            </a:r>
            <a:r>
              <a:rPr lang="en-US" sz="3200" b="1" dirty="0">
                <a:solidFill>
                  <a:srgbClr val="1C75BC"/>
                </a:solidFill>
              </a:rPr>
              <a:t>: Flow Diagram</a:t>
            </a:r>
          </a:p>
        </p:txBody>
      </p:sp>
      <p:sp>
        <p:nvSpPr>
          <p:cNvPr id="21" name="Right Arrow 20">
            <a:extLst>
              <a:ext uri="{FF2B5EF4-FFF2-40B4-BE49-F238E27FC236}">
                <a16:creationId xmlns:a16="http://schemas.microsoft.com/office/drawing/2014/main" id="{E37446DC-D691-9FC7-FEB5-E40649CAE836}"/>
              </a:ext>
            </a:extLst>
          </p:cNvPr>
          <p:cNvSpPr/>
          <p:nvPr/>
        </p:nvSpPr>
        <p:spPr>
          <a:xfrm>
            <a:off x="1710339" y="3416132"/>
            <a:ext cx="3886200" cy="1142682"/>
          </a:xfrm>
          <a:prstGeom prst="rightArrow">
            <a:avLst/>
          </a:prstGeom>
          <a:no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F6BFEAFD-59B0-D28F-6649-C226CBDC7251}"/>
              </a:ext>
            </a:extLst>
          </p:cNvPr>
          <p:cNvCxnSpPr>
            <a:cxnSpLocks/>
          </p:cNvCxnSpPr>
          <p:nvPr/>
        </p:nvCxnSpPr>
        <p:spPr>
          <a:xfrm flipH="1">
            <a:off x="5722219" y="4011037"/>
            <a:ext cx="1861454" cy="1648875"/>
          </a:xfrm>
          <a:prstGeom prst="straightConnector1">
            <a:avLst/>
          </a:prstGeom>
          <a:ln w="57150" cmpd="sng">
            <a:solidFill>
              <a:srgbClr val="7030A0"/>
            </a:solidFill>
            <a:prstDash val="dash"/>
            <a:headEnd type="oval"/>
            <a:tailEnd type="triangle" w="lg" len="lg"/>
          </a:ln>
        </p:spPr>
        <p:style>
          <a:lnRef idx="2">
            <a:schemeClr val="dk1"/>
          </a:lnRef>
          <a:fillRef idx="0">
            <a:schemeClr val="dk1"/>
          </a:fillRef>
          <a:effectRef idx="1">
            <a:schemeClr val="dk1"/>
          </a:effectRef>
          <a:fontRef idx="minor">
            <a:schemeClr val="tx1"/>
          </a:fontRef>
        </p:style>
      </p:cxnSp>
      <p:sp>
        <p:nvSpPr>
          <p:cNvPr id="31" name="TextBox 30">
            <a:extLst>
              <a:ext uri="{FF2B5EF4-FFF2-40B4-BE49-F238E27FC236}">
                <a16:creationId xmlns:a16="http://schemas.microsoft.com/office/drawing/2014/main" id="{AEA0269C-0647-5FEA-03A9-FFBCE55EBF9A}"/>
              </a:ext>
            </a:extLst>
          </p:cNvPr>
          <p:cNvSpPr txBox="1"/>
          <p:nvPr/>
        </p:nvSpPr>
        <p:spPr>
          <a:xfrm>
            <a:off x="53073" y="5231034"/>
            <a:ext cx="4341770" cy="1154675"/>
          </a:xfrm>
          <a:prstGeom prst="rect">
            <a:avLst/>
          </a:prstGeom>
          <a:noFill/>
        </p:spPr>
        <p:txBody>
          <a:bodyPr wrap="square" rtlCol="0">
            <a:spAutoFit/>
          </a:bodyPr>
          <a:lstStyle/>
          <a:p>
            <a:pPr>
              <a:lnSpc>
                <a:spcPct val="150000"/>
              </a:lnSpc>
            </a:pPr>
            <a:r>
              <a:rPr lang="en-US" sz="1600" dirty="0">
                <a:solidFill>
                  <a:schemeClr val="accent1"/>
                </a:solidFill>
              </a:rPr>
              <a:t>IAU of Bloom et al., 1996, depicted here</a:t>
            </a:r>
          </a:p>
          <a:p>
            <a:pPr>
              <a:lnSpc>
                <a:spcPct val="150000"/>
              </a:lnSpc>
            </a:pPr>
            <a:r>
              <a:rPr lang="en-US" sz="1600" dirty="0">
                <a:solidFill>
                  <a:schemeClr val="accent1"/>
                </a:solidFill>
              </a:rPr>
              <a:t>“Replay” described in </a:t>
            </a:r>
            <a:r>
              <a:rPr lang="en-US" sz="1600" dirty="0" err="1">
                <a:solidFill>
                  <a:schemeClr val="accent1"/>
                </a:solidFill>
              </a:rPr>
              <a:t>Orbe</a:t>
            </a:r>
            <a:r>
              <a:rPr lang="en-US" sz="1600" dirty="0">
                <a:solidFill>
                  <a:schemeClr val="accent1"/>
                </a:solidFill>
              </a:rPr>
              <a:t> et al., 2017</a:t>
            </a:r>
          </a:p>
          <a:p>
            <a:pPr>
              <a:lnSpc>
                <a:spcPct val="150000"/>
              </a:lnSpc>
            </a:pPr>
            <a:r>
              <a:rPr lang="en-US" sz="1600" dirty="0">
                <a:solidFill>
                  <a:schemeClr val="accent1"/>
                </a:solidFill>
              </a:rPr>
              <a:t>Updated IAU described in Takacs et al., 2018</a:t>
            </a:r>
          </a:p>
        </p:txBody>
      </p:sp>
      <p:sp>
        <p:nvSpPr>
          <p:cNvPr id="32" name="TextBox 31">
            <a:extLst>
              <a:ext uri="{FF2B5EF4-FFF2-40B4-BE49-F238E27FC236}">
                <a16:creationId xmlns:a16="http://schemas.microsoft.com/office/drawing/2014/main" id="{D1F15D32-9C6D-B186-DFC8-95B7CAD3C977}"/>
              </a:ext>
            </a:extLst>
          </p:cNvPr>
          <p:cNvSpPr txBox="1"/>
          <p:nvPr/>
        </p:nvSpPr>
        <p:spPr>
          <a:xfrm>
            <a:off x="7062147" y="4486386"/>
            <a:ext cx="1038101" cy="461665"/>
          </a:xfrm>
          <a:prstGeom prst="rect">
            <a:avLst/>
          </a:prstGeom>
          <a:noFill/>
        </p:spPr>
        <p:txBody>
          <a:bodyPr wrap="square" rtlCol="0">
            <a:spAutoFit/>
          </a:bodyPr>
          <a:lstStyle/>
          <a:p>
            <a:pPr algn="ctr"/>
            <a:r>
              <a:rPr lang="en-US" sz="2400" b="1" dirty="0">
                <a:solidFill>
                  <a:srgbClr val="FF0000"/>
                </a:solidFill>
              </a:rPr>
              <a:t>-------</a:t>
            </a:r>
          </a:p>
        </p:txBody>
      </p:sp>
      <p:sp>
        <p:nvSpPr>
          <p:cNvPr id="34" name="TextBox 33">
            <a:extLst>
              <a:ext uri="{FF2B5EF4-FFF2-40B4-BE49-F238E27FC236}">
                <a16:creationId xmlns:a16="http://schemas.microsoft.com/office/drawing/2014/main" id="{3176ADD0-BF44-3470-18EF-44B296F19E28}"/>
              </a:ext>
            </a:extLst>
          </p:cNvPr>
          <p:cNvSpPr txBox="1"/>
          <p:nvPr/>
        </p:nvSpPr>
        <p:spPr>
          <a:xfrm>
            <a:off x="2914692" y="2693033"/>
            <a:ext cx="1038101" cy="461665"/>
          </a:xfrm>
          <a:prstGeom prst="rect">
            <a:avLst/>
          </a:prstGeom>
          <a:noFill/>
        </p:spPr>
        <p:txBody>
          <a:bodyPr wrap="square" rtlCol="0">
            <a:spAutoFit/>
          </a:bodyPr>
          <a:lstStyle/>
          <a:p>
            <a:pPr algn="ctr"/>
            <a:r>
              <a:rPr lang="en-US" sz="2400" b="1" dirty="0">
                <a:solidFill>
                  <a:srgbClr val="FF0000"/>
                </a:solidFill>
              </a:rPr>
              <a:t>-------</a:t>
            </a:r>
          </a:p>
        </p:txBody>
      </p:sp>
      <p:sp>
        <p:nvSpPr>
          <p:cNvPr id="35" name="TextBox 34">
            <a:extLst>
              <a:ext uri="{FF2B5EF4-FFF2-40B4-BE49-F238E27FC236}">
                <a16:creationId xmlns:a16="http://schemas.microsoft.com/office/drawing/2014/main" id="{D8F7BA7E-6054-12F9-8107-1DBE53D33FD8}"/>
              </a:ext>
            </a:extLst>
          </p:cNvPr>
          <p:cNvSpPr txBox="1"/>
          <p:nvPr/>
        </p:nvSpPr>
        <p:spPr>
          <a:xfrm>
            <a:off x="7381795" y="4364801"/>
            <a:ext cx="985652" cy="369332"/>
          </a:xfrm>
          <a:prstGeom prst="rect">
            <a:avLst/>
          </a:prstGeom>
          <a:noFill/>
        </p:spPr>
        <p:txBody>
          <a:bodyPr wrap="square" rtlCol="0">
            <a:spAutoFit/>
          </a:bodyPr>
          <a:lstStyle/>
          <a:p>
            <a:pPr algn="ctr"/>
            <a:r>
              <a:rPr lang="en-US" b="1" dirty="0">
                <a:solidFill>
                  <a:srgbClr val="7030A0"/>
                </a:solidFill>
              </a:rPr>
              <a:t>Read</a:t>
            </a:r>
          </a:p>
        </p:txBody>
      </p:sp>
      <p:sp>
        <p:nvSpPr>
          <p:cNvPr id="36" name="TextBox 35">
            <a:extLst>
              <a:ext uri="{FF2B5EF4-FFF2-40B4-BE49-F238E27FC236}">
                <a16:creationId xmlns:a16="http://schemas.microsoft.com/office/drawing/2014/main" id="{AE1C1339-5B04-9A97-761B-7CE6694C2C03}"/>
              </a:ext>
            </a:extLst>
          </p:cNvPr>
          <p:cNvSpPr txBox="1"/>
          <p:nvPr/>
        </p:nvSpPr>
        <p:spPr>
          <a:xfrm>
            <a:off x="3236315" y="2558724"/>
            <a:ext cx="985652" cy="369332"/>
          </a:xfrm>
          <a:prstGeom prst="rect">
            <a:avLst/>
          </a:prstGeom>
          <a:noFill/>
        </p:spPr>
        <p:txBody>
          <a:bodyPr wrap="square" rtlCol="0">
            <a:spAutoFit/>
          </a:bodyPr>
          <a:lstStyle/>
          <a:p>
            <a:pPr algn="ctr"/>
            <a:r>
              <a:rPr lang="en-US" b="1" dirty="0">
                <a:solidFill>
                  <a:srgbClr val="7030A0"/>
                </a:solidFill>
              </a:rPr>
              <a:t>Read</a:t>
            </a:r>
          </a:p>
        </p:txBody>
      </p:sp>
      <p:sp>
        <p:nvSpPr>
          <p:cNvPr id="10" name="TextBox 9">
            <a:extLst>
              <a:ext uri="{FF2B5EF4-FFF2-40B4-BE49-F238E27FC236}">
                <a16:creationId xmlns:a16="http://schemas.microsoft.com/office/drawing/2014/main" id="{9BDD25F6-A512-8239-04EC-75A038234ACF}"/>
              </a:ext>
            </a:extLst>
          </p:cNvPr>
          <p:cNvSpPr txBox="1"/>
          <p:nvPr/>
        </p:nvSpPr>
        <p:spPr>
          <a:xfrm>
            <a:off x="6336209" y="4533245"/>
            <a:ext cx="4104464" cy="683264"/>
          </a:xfrm>
          <a:prstGeom prst="rect">
            <a:avLst/>
          </a:prstGeom>
          <a:noFill/>
        </p:spPr>
        <p:txBody>
          <a:bodyPr wrap="square" rtlCol="0">
            <a:spAutoFit/>
          </a:bodyPr>
          <a:lstStyle/>
          <a:p>
            <a:pPr algn="ctr">
              <a:lnSpc>
                <a:spcPct val="80000"/>
              </a:lnSpc>
            </a:pPr>
            <a:r>
              <a:rPr lang="en-US" sz="2400" b="1" dirty="0">
                <a:solidFill>
                  <a:srgbClr val="FF0000"/>
                </a:solidFill>
              </a:rPr>
              <a:t>-------------------</a:t>
            </a:r>
          </a:p>
          <a:p>
            <a:pPr algn="ctr">
              <a:lnSpc>
                <a:spcPct val="80000"/>
              </a:lnSpc>
            </a:pPr>
            <a:r>
              <a:rPr lang="en-US" sz="2400" b="1" dirty="0">
                <a:solidFill>
                  <a:srgbClr val="FF0000"/>
                </a:solidFill>
              </a:rPr>
              <a:t>                      --------------------</a:t>
            </a:r>
          </a:p>
        </p:txBody>
      </p:sp>
      <p:sp>
        <p:nvSpPr>
          <p:cNvPr id="16" name="TextBox 15">
            <a:extLst>
              <a:ext uri="{FF2B5EF4-FFF2-40B4-BE49-F238E27FC236}">
                <a16:creationId xmlns:a16="http://schemas.microsoft.com/office/drawing/2014/main" id="{1D42535A-E4D0-C275-D056-87BFEBA00C48}"/>
              </a:ext>
            </a:extLst>
          </p:cNvPr>
          <p:cNvSpPr txBox="1"/>
          <p:nvPr/>
        </p:nvSpPr>
        <p:spPr>
          <a:xfrm>
            <a:off x="2185980" y="2777430"/>
            <a:ext cx="4093293" cy="683264"/>
          </a:xfrm>
          <a:prstGeom prst="rect">
            <a:avLst/>
          </a:prstGeom>
          <a:noFill/>
        </p:spPr>
        <p:txBody>
          <a:bodyPr wrap="square" rtlCol="0">
            <a:spAutoFit/>
          </a:bodyPr>
          <a:lstStyle/>
          <a:p>
            <a:pPr algn="ctr">
              <a:lnSpc>
                <a:spcPct val="80000"/>
              </a:lnSpc>
            </a:pPr>
            <a:r>
              <a:rPr lang="en-US" sz="2400" b="1" dirty="0">
                <a:solidFill>
                  <a:srgbClr val="FF0000"/>
                </a:solidFill>
              </a:rPr>
              <a:t>--------------</a:t>
            </a:r>
          </a:p>
          <a:p>
            <a:pPr algn="ctr">
              <a:lnSpc>
                <a:spcPct val="80000"/>
              </a:lnSpc>
            </a:pPr>
            <a:r>
              <a:rPr lang="en-US" sz="2400" b="1" dirty="0">
                <a:solidFill>
                  <a:srgbClr val="FF0000"/>
                </a:solidFill>
              </a:rPr>
              <a:t>                      --------------------</a:t>
            </a:r>
          </a:p>
        </p:txBody>
      </p:sp>
      <p:sp>
        <p:nvSpPr>
          <p:cNvPr id="22" name="TextBox 21">
            <a:extLst>
              <a:ext uri="{FF2B5EF4-FFF2-40B4-BE49-F238E27FC236}">
                <a16:creationId xmlns:a16="http://schemas.microsoft.com/office/drawing/2014/main" id="{EE221EBF-CFDA-D459-72C3-12778DA9F8FD}"/>
              </a:ext>
            </a:extLst>
          </p:cNvPr>
          <p:cNvSpPr txBox="1"/>
          <p:nvPr/>
        </p:nvSpPr>
        <p:spPr>
          <a:xfrm>
            <a:off x="5274175" y="2759466"/>
            <a:ext cx="3067658" cy="646331"/>
          </a:xfrm>
          <a:prstGeom prst="rect">
            <a:avLst/>
          </a:prstGeom>
          <a:noFill/>
        </p:spPr>
        <p:txBody>
          <a:bodyPr wrap="square" rtlCol="0">
            <a:spAutoFit/>
          </a:bodyPr>
          <a:lstStyle/>
          <a:p>
            <a:pPr algn="ctr"/>
            <a:r>
              <a:rPr lang="en-US" b="1" dirty="0">
                <a:solidFill>
                  <a:srgbClr val="7030A0"/>
                </a:solidFill>
              </a:rPr>
              <a:t>Long-term averaged increments</a:t>
            </a:r>
          </a:p>
        </p:txBody>
      </p:sp>
      <p:sp>
        <p:nvSpPr>
          <p:cNvPr id="23" name="TextBox 22">
            <a:extLst>
              <a:ext uri="{FF2B5EF4-FFF2-40B4-BE49-F238E27FC236}">
                <a16:creationId xmlns:a16="http://schemas.microsoft.com/office/drawing/2014/main" id="{7C7FD985-21D8-91A0-1114-72EFA0610648}"/>
              </a:ext>
            </a:extLst>
          </p:cNvPr>
          <p:cNvSpPr txBox="1"/>
          <p:nvPr/>
        </p:nvSpPr>
        <p:spPr>
          <a:xfrm>
            <a:off x="9445278" y="4556473"/>
            <a:ext cx="3067658" cy="646331"/>
          </a:xfrm>
          <a:prstGeom prst="rect">
            <a:avLst/>
          </a:prstGeom>
          <a:noFill/>
        </p:spPr>
        <p:txBody>
          <a:bodyPr wrap="square" rtlCol="0">
            <a:spAutoFit/>
          </a:bodyPr>
          <a:lstStyle/>
          <a:p>
            <a:pPr algn="ctr"/>
            <a:r>
              <a:rPr lang="en-US" b="1" dirty="0">
                <a:solidFill>
                  <a:srgbClr val="7030A0"/>
                </a:solidFill>
              </a:rPr>
              <a:t>Long-term averaged increments</a:t>
            </a:r>
          </a:p>
        </p:txBody>
      </p:sp>
      <p:sp>
        <p:nvSpPr>
          <p:cNvPr id="24" name="Rectangle 23">
            <a:extLst>
              <a:ext uri="{FF2B5EF4-FFF2-40B4-BE49-F238E27FC236}">
                <a16:creationId xmlns:a16="http://schemas.microsoft.com/office/drawing/2014/main" id="{90D83CAE-A5C9-C820-0606-BB6C5D4040E0}"/>
              </a:ext>
            </a:extLst>
          </p:cNvPr>
          <p:cNvSpPr/>
          <p:nvPr/>
        </p:nvSpPr>
        <p:spPr>
          <a:xfrm>
            <a:off x="1246174" y="430697"/>
            <a:ext cx="769251" cy="451335"/>
          </a:xfrm>
          <a:prstGeom prst="rect">
            <a:avLst/>
          </a:pr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E9549B0-0825-1B6B-8E25-767414169FD0}"/>
              </a:ext>
            </a:extLst>
          </p:cNvPr>
          <p:cNvSpPr/>
          <p:nvPr/>
        </p:nvSpPr>
        <p:spPr>
          <a:xfrm>
            <a:off x="2223958" y="429349"/>
            <a:ext cx="1808132" cy="451335"/>
          </a:xfrm>
          <a:prstGeom prst="rect">
            <a:avLst/>
          </a:pr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998075C-32EC-BE57-7B57-0D22BB8BE99D}"/>
              </a:ext>
            </a:extLst>
          </p:cNvPr>
          <p:cNvSpPr/>
          <p:nvPr/>
        </p:nvSpPr>
        <p:spPr>
          <a:xfrm>
            <a:off x="4886226" y="421257"/>
            <a:ext cx="873597" cy="451335"/>
          </a:xfrm>
          <a:prstGeom prst="rect">
            <a:avLst/>
          </a:prstGeom>
          <a:no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969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5" grpId="0"/>
      <p:bldP spid="36" grpId="0"/>
      <p:bldP spid="10" grpId="0"/>
      <p:bldP spid="16" grpId="0"/>
      <p:bldP spid="22" grpId="0"/>
      <p:bldP spid="23" grpId="0"/>
      <p:bldP spid="24" grpId="0" animBg="1"/>
      <p:bldP spid="24" grpId="1" animBg="1"/>
      <p:bldP spid="25" grpId="0" animBg="1"/>
      <p:bldP spid="25" grpId="1"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F74922-2E30-EDE7-CDF0-3F814A212DBA}"/>
              </a:ext>
            </a:extLst>
          </p:cNvPr>
          <p:cNvPicPr>
            <a:picLocks noChangeAspect="1"/>
          </p:cNvPicPr>
          <p:nvPr/>
        </p:nvPicPr>
        <p:blipFill>
          <a:blip r:embed="rId2"/>
          <a:stretch>
            <a:fillRect/>
          </a:stretch>
        </p:blipFill>
        <p:spPr>
          <a:xfrm>
            <a:off x="366066" y="740469"/>
            <a:ext cx="5760720" cy="3640659"/>
          </a:xfrm>
          <a:prstGeom prst="rect">
            <a:avLst/>
          </a:prstGeom>
        </p:spPr>
      </p:pic>
      <p:sp>
        <p:nvSpPr>
          <p:cNvPr id="4" name="TextBox 3">
            <a:extLst>
              <a:ext uri="{FF2B5EF4-FFF2-40B4-BE49-F238E27FC236}">
                <a16:creationId xmlns:a16="http://schemas.microsoft.com/office/drawing/2014/main" id="{AE5B59A3-1510-58C8-D276-A895913B8207}"/>
              </a:ext>
            </a:extLst>
          </p:cNvPr>
          <p:cNvSpPr txBox="1"/>
          <p:nvPr/>
        </p:nvSpPr>
        <p:spPr>
          <a:xfrm>
            <a:off x="2044700" y="104894"/>
            <a:ext cx="7625080" cy="584775"/>
          </a:xfrm>
          <a:prstGeom prst="rect">
            <a:avLst/>
          </a:prstGeom>
          <a:noFill/>
        </p:spPr>
        <p:txBody>
          <a:bodyPr wrap="square">
            <a:spAutoFit/>
          </a:bodyPr>
          <a:lstStyle/>
          <a:p>
            <a:pPr algn="ctr"/>
            <a:r>
              <a:rPr lang="en-US" sz="3200" b="1" dirty="0">
                <a:solidFill>
                  <a:srgbClr val="1C75BC"/>
                </a:solidFill>
                <a:cs typeface="Times New Roman" panose="02020603050405020304" pitchFamily="18" charset="0"/>
              </a:rPr>
              <a:t>Underlying Motivation/Questions</a:t>
            </a:r>
          </a:p>
        </p:txBody>
      </p:sp>
      <p:sp>
        <p:nvSpPr>
          <p:cNvPr id="5" name="Rectangle 4">
            <a:extLst>
              <a:ext uri="{FF2B5EF4-FFF2-40B4-BE49-F238E27FC236}">
                <a16:creationId xmlns:a16="http://schemas.microsoft.com/office/drawing/2014/main" id="{9FEBCA45-EA4B-2444-FAB3-F4B2A05AD2DA}"/>
              </a:ext>
            </a:extLst>
          </p:cNvPr>
          <p:cNvSpPr/>
          <p:nvPr/>
        </p:nvSpPr>
        <p:spPr>
          <a:xfrm>
            <a:off x="2426005" y="2507010"/>
            <a:ext cx="2433016" cy="5148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829E16F-92ED-D002-00FE-EA59168A577E}"/>
              </a:ext>
            </a:extLst>
          </p:cNvPr>
          <p:cNvSpPr txBox="1"/>
          <p:nvPr/>
        </p:nvSpPr>
        <p:spPr>
          <a:xfrm>
            <a:off x="6601460" y="933509"/>
            <a:ext cx="4960620"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2">
                    <a:lumMod val="10000"/>
                  </a:schemeClr>
                </a:solidFill>
              </a:rPr>
              <a:t>Can we reduce the model’s climate bias by correcting the initial drift or tendency bias?</a:t>
            </a:r>
          </a:p>
          <a:p>
            <a:pPr marL="285750" indent="-285750">
              <a:buFont typeface="Arial" panose="020B0604020202020204" pitchFamily="34" charset="0"/>
              <a:buChar char="•"/>
            </a:pPr>
            <a:endParaRPr lang="en-US" sz="2400" dirty="0">
              <a:solidFill>
                <a:schemeClr val="bg2">
                  <a:lumMod val="10000"/>
                </a:schemeClr>
              </a:solidFill>
            </a:endParaRPr>
          </a:p>
          <a:p>
            <a:pPr marL="285750" indent="-285750">
              <a:buFont typeface="Arial" panose="020B0604020202020204" pitchFamily="34" charset="0"/>
              <a:buChar char="•"/>
            </a:pPr>
            <a:r>
              <a:rPr lang="en-US" sz="2400" dirty="0">
                <a:solidFill>
                  <a:schemeClr val="bg2">
                    <a:lumMod val="10000"/>
                  </a:schemeClr>
                </a:solidFill>
              </a:rPr>
              <a:t>Does reduced climate bias manifest itself in increased forecast skill at </a:t>
            </a:r>
            <a:r>
              <a:rPr lang="en-US" sz="2400" dirty="0" err="1">
                <a:solidFill>
                  <a:schemeClr val="bg2">
                    <a:lumMod val="10000"/>
                  </a:schemeClr>
                </a:solidFill>
              </a:rPr>
              <a:t>subseasonal</a:t>
            </a:r>
            <a:r>
              <a:rPr lang="en-US" sz="2400" dirty="0">
                <a:solidFill>
                  <a:schemeClr val="bg2">
                    <a:lumMod val="10000"/>
                  </a:schemeClr>
                </a:solidFill>
              </a:rPr>
              <a:t> to seasonal lead times?</a:t>
            </a:r>
          </a:p>
        </p:txBody>
      </p:sp>
      <p:sp>
        <p:nvSpPr>
          <p:cNvPr id="8" name="TextBox 7">
            <a:extLst>
              <a:ext uri="{FF2B5EF4-FFF2-40B4-BE49-F238E27FC236}">
                <a16:creationId xmlns:a16="http://schemas.microsoft.com/office/drawing/2014/main" id="{0F35005A-D0BE-7437-BDFD-76B948273368}"/>
              </a:ext>
            </a:extLst>
          </p:cNvPr>
          <p:cNvSpPr txBox="1"/>
          <p:nvPr/>
        </p:nvSpPr>
        <p:spPr>
          <a:xfrm>
            <a:off x="30480" y="4402058"/>
            <a:ext cx="12110720" cy="2062103"/>
          </a:xfrm>
          <a:prstGeom prst="rect">
            <a:avLst/>
          </a:prstGeom>
          <a:noFill/>
        </p:spPr>
        <p:txBody>
          <a:bodyPr wrap="square">
            <a:spAutoFit/>
          </a:bodyPr>
          <a:lstStyle/>
          <a:p>
            <a:r>
              <a:rPr lang="en-US" u="sng" dirty="0">
                <a:solidFill>
                  <a:schemeClr val="tx2"/>
                </a:solidFill>
                <a:effectLst/>
              </a:rPr>
              <a:t>Some terms/concepts:</a:t>
            </a:r>
          </a:p>
          <a:p>
            <a:endParaRPr lang="en-US" sz="1000" dirty="0">
              <a:solidFill>
                <a:schemeClr val="tx2"/>
              </a:solidFill>
              <a:effectLst/>
            </a:endParaRPr>
          </a:p>
          <a:p>
            <a:r>
              <a:rPr lang="en-US" dirty="0">
                <a:solidFill>
                  <a:schemeClr val="tx2"/>
                </a:solidFill>
                <a:effectLst/>
              </a:rPr>
              <a:t>“Drift” refers to time mean differences between the model forecasts and observations (or reanalysis) that are functions of lead time. </a:t>
            </a:r>
          </a:p>
          <a:p>
            <a:endParaRPr lang="en-US" sz="1000" dirty="0">
              <a:solidFill>
                <a:schemeClr val="tx2"/>
              </a:solidFill>
              <a:effectLst/>
            </a:endParaRPr>
          </a:p>
          <a:p>
            <a:r>
              <a:rPr lang="en-US" dirty="0">
                <a:solidFill>
                  <a:schemeClr val="tx2"/>
                </a:solidFill>
              </a:rPr>
              <a:t>T</a:t>
            </a:r>
            <a:r>
              <a:rPr lang="en-US" dirty="0">
                <a:solidFill>
                  <a:schemeClr val="tx2"/>
                </a:solidFill>
                <a:effectLst/>
              </a:rPr>
              <a:t>he “tendency bias” and the model’s climatological bias represent the two end points of the bias evolution </a:t>
            </a:r>
            <a:r>
              <a:rPr lang="en-US" dirty="0">
                <a:solidFill>
                  <a:schemeClr val="tx2"/>
                </a:solidFill>
              </a:rPr>
              <a:t>or drift</a:t>
            </a:r>
            <a:r>
              <a:rPr lang="en-US" dirty="0">
                <a:solidFill>
                  <a:schemeClr val="tx2"/>
                </a:solidFill>
                <a:effectLst/>
              </a:rPr>
              <a:t>, with the former measuring how the model initially starts to drift away from the observed climate and the latter measuring where it ends up. </a:t>
            </a:r>
          </a:p>
        </p:txBody>
      </p:sp>
    </p:spTree>
    <p:extLst>
      <p:ext uri="{BB962C8B-B14F-4D97-AF65-F5344CB8AC3E}">
        <p14:creationId xmlns:p14="http://schemas.microsoft.com/office/powerpoint/2010/main" val="2529566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C36699-66F8-BCED-9874-9161605256A5}"/>
              </a:ext>
            </a:extLst>
          </p:cNvPr>
          <p:cNvSpPr txBox="1"/>
          <p:nvPr/>
        </p:nvSpPr>
        <p:spPr>
          <a:xfrm>
            <a:off x="226307" y="1201658"/>
            <a:ext cx="6712603" cy="4647426"/>
          </a:xfrm>
          <a:prstGeom prst="rect">
            <a:avLst/>
          </a:prstGeom>
          <a:noFill/>
        </p:spPr>
        <p:txBody>
          <a:bodyPr wrap="square" rtlCol="0">
            <a:spAutoFit/>
          </a:bodyPr>
          <a:lstStyle/>
          <a:p>
            <a:r>
              <a:rPr lang="en-US" sz="2000" u="sng" dirty="0">
                <a:solidFill>
                  <a:schemeClr val="tx2"/>
                </a:solidFill>
              </a:rPr>
              <a:t>Experiment </a:t>
            </a:r>
          </a:p>
          <a:p>
            <a:endParaRPr lang="en-US" dirty="0">
              <a:solidFill>
                <a:schemeClr val="tx2"/>
              </a:solidFill>
            </a:endParaRPr>
          </a:p>
          <a:p>
            <a:r>
              <a:rPr lang="en-US" sz="2000" dirty="0">
                <a:solidFill>
                  <a:schemeClr val="tx2"/>
                </a:solidFill>
              </a:rPr>
              <a:t>Long “AMIP” simulation (~30 years using an atmospheric model forced with observed sea surface temperatures) with nudging to EC Interim </a:t>
            </a:r>
            <a:r>
              <a:rPr lang="en-US" sz="2000" dirty="0">
                <a:solidFill>
                  <a:schemeClr val="tx2"/>
                </a:solidFill>
                <a:sym typeface="Wingdings" pitchFamily="2" charset="2"/>
              </a:rPr>
              <a:t></a:t>
            </a:r>
            <a:r>
              <a:rPr lang="en-US" sz="2000" dirty="0">
                <a:solidFill>
                  <a:schemeClr val="tx2"/>
                </a:solidFill>
              </a:rPr>
              <a:t> compute daily mean “nudging increments” from 6-hour increments, and filter to keep the lowest 3 annual harmonics.</a:t>
            </a:r>
            <a:endParaRPr lang="en-US" dirty="0">
              <a:solidFill>
                <a:schemeClr val="tx2"/>
              </a:solidFill>
            </a:endParaRPr>
          </a:p>
          <a:p>
            <a:endParaRPr lang="en-US" dirty="0">
              <a:solidFill>
                <a:schemeClr val="tx2"/>
              </a:solidFill>
            </a:endParaRPr>
          </a:p>
          <a:p>
            <a:r>
              <a:rPr lang="en-US" sz="2000" u="sng" dirty="0">
                <a:solidFill>
                  <a:schemeClr val="tx2"/>
                </a:solidFill>
              </a:rPr>
              <a:t>Results:</a:t>
            </a:r>
          </a:p>
          <a:p>
            <a:endParaRPr lang="en-US" sz="2000" u="sng" dirty="0">
              <a:solidFill>
                <a:schemeClr val="tx2"/>
              </a:solidFill>
            </a:endParaRPr>
          </a:p>
          <a:p>
            <a:r>
              <a:rPr lang="en-US" sz="2000" dirty="0">
                <a:solidFill>
                  <a:schemeClr val="tx2"/>
                </a:solidFill>
              </a:rPr>
              <a:t>Time mean climate root mean squared error is reduced. Also improved interannual variability and seasonality.</a:t>
            </a:r>
          </a:p>
          <a:p>
            <a:endParaRPr lang="en-US" sz="2000" dirty="0">
              <a:solidFill>
                <a:schemeClr val="tx2"/>
              </a:solidFill>
            </a:endParaRPr>
          </a:p>
          <a:p>
            <a:r>
              <a:rPr lang="en-US" sz="2000" dirty="0">
                <a:solidFill>
                  <a:schemeClr val="tx2"/>
                </a:solidFill>
              </a:rPr>
              <a:t>Used AMIP as proxy for seasonal forecast (randomized initial conditions), see modest ENSO skill improvement</a:t>
            </a:r>
          </a:p>
        </p:txBody>
      </p:sp>
      <p:sp>
        <p:nvSpPr>
          <p:cNvPr id="6" name="TextBox 5">
            <a:extLst>
              <a:ext uri="{FF2B5EF4-FFF2-40B4-BE49-F238E27FC236}">
                <a16:creationId xmlns:a16="http://schemas.microsoft.com/office/drawing/2014/main" id="{FB8D278D-863C-BDC6-494D-B7A058356716}"/>
              </a:ext>
            </a:extLst>
          </p:cNvPr>
          <p:cNvSpPr txBox="1"/>
          <p:nvPr/>
        </p:nvSpPr>
        <p:spPr>
          <a:xfrm>
            <a:off x="8702040" y="6012755"/>
            <a:ext cx="2921000" cy="369332"/>
          </a:xfrm>
          <a:prstGeom prst="rect">
            <a:avLst/>
          </a:prstGeom>
          <a:noFill/>
        </p:spPr>
        <p:txBody>
          <a:bodyPr wrap="square">
            <a:spAutoFit/>
          </a:bodyPr>
          <a:lstStyle/>
          <a:p>
            <a:r>
              <a:rPr lang="en-US" dirty="0" err="1">
                <a:solidFill>
                  <a:schemeClr val="tx2"/>
                </a:solidFill>
              </a:rPr>
              <a:t>Kharin</a:t>
            </a:r>
            <a:r>
              <a:rPr lang="en-US" dirty="0">
                <a:solidFill>
                  <a:schemeClr val="tx2"/>
                </a:solidFill>
              </a:rPr>
              <a:t> and </a:t>
            </a:r>
            <a:r>
              <a:rPr lang="en-US" dirty="0" err="1">
                <a:solidFill>
                  <a:schemeClr val="tx2"/>
                </a:solidFill>
              </a:rPr>
              <a:t>Scinocca</a:t>
            </a:r>
            <a:r>
              <a:rPr lang="en-US" dirty="0">
                <a:solidFill>
                  <a:schemeClr val="tx2"/>
                </a:solidFill>
              </a:rPr>
              <a:t>, 2012 </a:t>
            </a:r>
            <a:endParaRPr lang="en-US" dirty="0"/>
          </a:p>
        </p:txBody>
      </p:sp>
      <p:pic>
        <p:nvPicPr>
          <p:cNvPr id="8" name="Picture 7" descr="Diagram&#10;&#10;Description automatically generated">
            <a:extLst>
              <a:ext uri="{FF2B5EF4-FFF2-40B4-BE49-F238E27FC236}">
                <a16:creationId xmlns:a16="http://schemas.microsoft.com/office/drawing/2014/main" id="{0A000CAB-6664-11E2-F564-5893687FDF9E}"/>
              </a:ext>
            </a:extLst>
          </p:cNvPr>
          <p:cNvPicPr>
            <a:picLocks noChangeAspect="1"/>
          </p:cNvPicPr>
          <p:nvPr/>
        </p:nvPicPr>
        <p:blipFill>
          <a:blip r:embed="rId2"/>
          <a:stretch>
            <a:fillRect/>
          </a:stretch>
        </p:blipFill>
        <p:spPr>
          <a:xfrm>
            <a:off x="7280652" y="1737360"/>
            <a:ext cx="4494788" cy="4333508"/>
          </a:xfrm>
          <a:prstGeom prst="rect">
            <a:avLst/>
          </a:prstGeom>
        </p:spPr>
      </p:pic>
      <p:sp>
        <p:nvSpPr>
          <p:cNvPr id="10" name="TextBox 9">
            <a:extLst>
              <a:ext uri="{FF2B5EF4-FFF2-40B4-BE49-F238E27FC236}">
                <a16:creationId xmlns:a16="http://schemas.microsoft.com/office/drawing/2014/main" id="{316C94FE-8D69-B85B-2D20-7C246AAC5FB5}"/>
              </a:ext>
            </a:extLst>
          </p:cNvPr>
          <p:cNvSpPr txBox="1"/>
          <p:nvPr/>
        </p:nvSpPr>
        <p:spPr>
          <a:xfrm>
            <a:off x="7964135" y="1417152"/>
            <a:ext cx="3740185" cy="369332"/>
          </a:xfrm>
          <a:prstGeom prst="rect">
            <a:avLst/>
          </a:prstGeom>
          <a:noFill/>
        </p:spPr>
        <p:txBody>
          <a:bodyPr wrap="square">
            <a:spAutoFit/>
          </a:bodyPr>
          <a:lstStyle/>
          <a:p>
            <a:r>
              <a:rPr lang="en-US" dirty="0">
                <a:solidFill>
                  <a:schemeClr val="tx2"/>
                </a:solidFill>
              </a:rPr>
              <a:t>Corrected                Control</a:t>
            </a:r>
            <a:endParaRPr lang="en-US" dirty="0"/>
          </a:p>
        </p:txBody>
      </p:sp>
      <p:sp>
        <p:nvSpPr>
          <p:cNvPr id="14" name="TextBox 13">
            <a:extLst>
              <a:ext uri="{FF2B5EF4-FFF2-40B4-BE49-F238E27FC236}">
                <a16:creationId xmlns:a16="http://schemas.microsoft.com/office/drawing/2014/main" id="{D4B2DF05-60B5-DBA9-2A06-F8FC587F837B}"/>
              </a:ext>
            </a:extLst>
          </p:cNvPr>
          <p:cNvSpPr txBox="1"/>
          <p:nvPr/>
        </p:nvSpPr>
        <p:spPr>
          <a:xfrm>
            <a:off x="81280" y="589002"/>
            <a:ext cx="11948160" cy="461665"/>
          </a:xfrm>
          <a:prstGeom prst="rect">
            <a:avLst/>
          </a:prstGeom>
          <a:noFill/>
        </p:spPr>
        <p:txBody>
          <a:bodyPr wrap="square">
            <a:spAutoFit/>
          </a:bodyPr>
          <a:lstStyle/>
          <a:p>
            <a:pPr algn="ctr"/>
            <a:r>
              <a:rPr lang="en-US" sz="2400" b="1" dirty="0">
                <a:solidFill>
                  <a:srgbClr val="90B737"/>
                </a:solidFill>
                <a:cs typeface="Times New Roman" panose="02020603050405020304" pitchFamily="18" charset="0"/>
              </a:rPr>
              <a:t>Climate Mean Bias/Forecast Skill: Atmospheric Correction in Atmospheric Model</a:t>
            </a:r>
          </a:p>
        </p:txBody>
      </p:sp>
    </p:spTree>
    <p:extLst>
      <p:ext uri="{BB962C8B-B14F-4D97-AF65-F5344CB8AC3E}">
        <p14:creationId xmlns:p14="http://schemas.microsoft.com/office/powerpoint/2010/main" val="3757246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2C2F61-96EF-9DAB-BC6B-EF15C84F1330}"/>
              </a:ext>
            </a:extLst>
          </p:cNvPr>
          <p:cNvSpPr txBox="1"/>
          <p:nvPr/>
        </p:nvSpPr>
        <p:spPr>
          <a:xfrm>
            <a:off x="81280" y="1286965"/>
            <a:ext cx="8077200" cy="5324535"/>
          </a:xfrm>
          <a:prstGeom prst="rect">
            <a:avLst/>
          </a:prstGeom>
          <a:noFill/>
        </p:spPr>
        <p:txBody>
          <a:bodyPr wrap="square">
            <a:spAutoFit/>
          </a:bodyPr>
          <a:lstStyle/>
          <a:p>
            <a:r>
              <a:rPr lang="en-US" u="sng" dirty="0">
                <a:solidFill>
                  <a:schemeClr val="tx2"/>
                </a:solidFill>
              </a:rPr>
              <a:t>Experiment </a:t>
            </a:r>
          </a:p>
          <a:p>
            <a:endParaRPr lang="en-US" dirty="0">
              <a:solidFill>
                <a:schemeClr val="tx2"/>
              </a:solidFill>
            </a:endParaRPr>
          </a:p>
          <a:p>
            <a:r>
              <a:rPr lang="en-US" dirty="0">
                <a:solidFill>
                  <a:schemeClr val="tx2"/>
                </a:solidFill>
              </a:rPr>
              <a:t>Long coupled simulation in which atmosphere is “</a:t>
            </a:r>
            <a:r>
              <a:rPr lang="en-US" dirty="0" err="1">
                <a:solidFill>
                  <a:schemeClr val="tx2"/>
                </a:solidFill>
              </a:rPr>
              <a:t>replay”ed</a:t>
            </a:r>
            <a:r>
              <a:rPr lang="en-US" dirty="0">
                <a:solidFill>
                  <a:schemeClr val="tx2"/>
                </a:solidFill>
              </a:rPr>
              <a:t> to MERRA-2. TBC terms are interannual averages of replay increments at each 6-hour interval. Since the experiment is only correcting atmospheric quantities, the ocean in only indirectly constrained by the TBC.</a:t>
            </a:r>
            <a:endParaRPr lang="en-US" dirty="0">
              <a:solidFill>
                <a:schemeClr val="tx2"/>
              </a:solidFill>
              <a:effectLst/>
              <a:latin typeface="Times" pitchFamily="2" charset="0"/>
            </a:endParaRPr>
          </a:p>
          <a:p>
            <a:endParaRPr lang="en-US" dirty="0">
              <a:solidFill>
                <a:schemeClr val="tx2"/>
              </a:solidFill>
              <a:latin typeface="Times" pitchFamily="2" charset="0"/>
            </a:endParaRPr>
          </a:p>
          <a:p>
            <a:r>
              <a:rPr lang="en-US" u="sng" dirty="0">
                <a:solidFill>
                  <a:schemeClr val="tx2"/>
                </a:solidFill>
              </a:rPr>
              <a:t>Results</a:t>
            </a:r>
            <a:endParaRPr lang="en-US" u="sng" dirty="0">
              <a:solidFill>
                <a:schemeClr val="tx2"/>
              </a:solidFill>
              <a:latin typeface="Times" pitchFamily="2" charset="0"/>
            </a:endParaRPr>
          </a:p>
          <a:p>
            <a:endParaRPr lang="en-US" dirty="0">
              <a:solidFill>
                <a:schemeClr val="tx2"/>
              </a:solidFill>
              <a:effectLst/>
              <a:latin typeface="Times" pitchFamily="2" charset="0"/>
            </a:endParaRPr>
          </a:p>
          <a:p>
            <a:r>
              <a:rPr lang="en-US" sz="2000" dirty="0">
                <a:solidFill>
                  <a:schemeClr val="tx2"/>
                </a:solidFill>
                <a:latin typeface="Times" pitchFamily="2" charset="0"/>
              </a:rPr>
              <a:t>V</a:t>
            </a:r>
            <a:r>
              <a:rPr lang="en-US" sz="2000" dirty="0">
                <a:solidFill>
                  <a:schemeClr val="tx2"/>
                </a:solidFill>
                <a:effectLst/>
                <a:latin typeface="Times" pitchFamily="2" charset="0"/>
              </a:rPr>
              <a:t>arious improvements to the climate bias of the mean state, stationary</a:t>
            </a:r>
            <a:r>
              <a:rPr lang="en-US" sz="2000" dirty="0">
                <a:solidFill>
                  <a:schemeClr val="tx2"/>
                </a:solidFill>
                <a:latin typeface="Times" pitchFamily="2" charset="0"/>
              </a:rPr>
              <a:t> </a:t>
            </a:r>
            <a:r>
              <a:rPr lang="en-US" sz="2000" dirty="0">
                <a:solidFill>
                  <a:schemeClr val="tx2"/>
                </a:solidFill>
                <a:effectLst/>
                <a:latin typeface="Times" pitchFamily="2" charset="0"/>
              </a:rPr>
              <a:t>waves and related transients, and more realistic ENSO variability and associated teleconnections</a:t>
            </a:r>
          </a:p>
          <a:p>
            <a:endParaRPr lang="en-US" sz="2000" dirty="0">
              <a:solidFill>
                <a:schemeClr val="tx2"/>
              </a:solidFill>
              <a:effectLst/>
              <a:latin typeface="Times" pitchFamily="2" charset="0"/>
            </a:endParaRPr>
          </a:p>
          <a:p>
            <a:r>
              <a:rPr lang="en-US" sz="2000" dirty="0">
                <a:solidFill>
                  <a:schemeClr val="tx2"/>
                </a:solidFill>
                <a:effectLst/>
                <a:latin typeface="Times" pitchFamily="2" charset="0"/>
              </a:rPr>
              <a:t>TBC-related skill improvements were rather modest at best at both </a:t>
            </a:r>
            <a:r>
              <a:rPr lang="en-US" sz="2000" dirty="0" err="1">
                <a:solidFill>
                  <a:schemeClr val="tx2"/>
                </a:solidFill>
                <a:effectLst/>
                <a:latin typeface="Times" pitchFamily="2" charset="0"/>
              </a:rPr>
              <a:t>subseasonal</a:t>
            </a:r>
            <a:r>
              <a:rPr lang="en-US" sz="2000" dirty="0">
                <a:solidFill>
                  <a:schemeClr val="tx2"/>
                </a:solidFill>
                <a:effectLst/>
                <a:latin typeface="Times" pitchFamily="2" charset="0"/>
              </a:rPr>
              <a:t> and seasonal time scales. The modest improvements were at </a:t>
            </a:r>
            <a:r>
              <a:rPr lang="en-US" sz="2000" dirty="0" err="1">
                <a:solidFill>
                  <a:schemeClr val="tx2"/>
                </a:solidFill>
                <a:effectLst/>
                <a:latin typeface="Times" pitchFamily="2" charset="0"/>
              </a:rPr>
              <a:t>subseasonal</a:t>
            </a:r>
            <a:r>
              <a:rPr lang="en-US" sz="2000" dirty="0">
                <a:solidFill>
                  <a:schemeClr val="tx2"/>
                </a:solidFill>
                <a:effectLst/>
                <a:latin typeface="Times" pitchFamily="2" charset="0"/>
              </a:rPr>
              <a:t> scales, for eddy heights over the Pacific–North American region and T2m over North America.</a:t>
            </a:r>
          </a:p>
          <a:p>
            <a:endParaRPr lang="en-US" dirty="0">
              <a:solidFill>
                <a:schemeClr val="tx2"/>
              </a:solidFill>
              <a:effectLst/>
              <a:latin typeface="Times" pitchFamily="2" charset="0"/>
            </a:endParaRPr>
          </a:p>
        </p:txBody>
      </p:sp>
      <p:pic>
        <p:nvPicPr>
          <p:cNvPr id="7" name="Picture 6" descr="Calendar, map&#10;&#10;Description automatically generated">
            <a:extLst>
              <a:ext uri="{FF2B5EF4-FFF2-40B4-BE49-F238E27FC236}">
                <a16:creationId xmlns:a16="http://schemas.microsoft.com/office/drawing/2014/main" id="{48DB8424-32AB-0D48-CCD3-4BBA91CF22B8}"/>
              </a:ext>
            </a:extLst>
          </p:cNvPr>
          <p:cNvPicPr>
            <a:picLocks noChangeAspect="1"/>
          </p:cNvPicPr>
          <p:nvPr/>
        </p:nvPicPr>
        <p:blipFill>
          <a:blip r:embed="rId2"/>
          <a:stretch>
            <a:fillRect/>
          </a:stretch>
        </p:blipFill>
        <p:spPr>
          <a:xfrm>
            <a:off x="8752817" y="1051606"/>
            <a:ext cx="2484143" cy="4975592"/>
          </a:xfrm>
          <a:prstGeom prst="rect">
            <a:avLst/>
          </a:prstGeom>
        </p:spPr>
      </p:pic>
      <p:sp>
        <p:nvSpPr>
          <p:cNvPr id="10" name="TextBox 9">
            <a:extLst>
              <a:ext uri="{FF2B5EF4-FFF2-40B4-BE49-F238E27FC236}">
                <a16:creationId xmlns:a16="http://schemas.microsoft.com/office/drawing/2014/main" id="{61C6E7BD-56B8-523A-A127-96AC40F6FAD4}"/>
              </a:ext>
            </a:extLst>
          </p:cNvPr>
          <p:cNvSpPr txBox="1"/>
          <p:nvPr/>
        </p:nvSpPr>
        <p:spPr>
          <a:xfrm>
            <a:off x="8702040" y="6012755"/>
            <a:ext cx="2921000" cy="369332"/>
          </a:xfrm>
          <a:prstGeom prst="rect">
            <a:avLst/>
          </a:prstGeom>
          <a:noFill/>
        </p:spPr>
        <p:txBody>
          <a:bodyPr wrap="square">
            <a:spAutoFit/>
          </a:bodyPr>
          <a:lstStyle/>
          <a:p>
            <a:r>
              <a:rPr lang="en-US" dirty="0">
                <a:solidFill>
                  <a:schemeClr val="tx2"/>
                </a:solidFill>
              </a:rPr>
              <a:t>Chang et al., 2019 </a:t>
            </a:r>
            <a:endParaRPr lang="en-US" dirty="0"/>
          </a:p>
        </p:txBody>
      </p:sp>
      <p:sp>
        <p:nvSpPr>
          <p:cNvPr id="12" name="TextBox 11">
            <a:extLst>
              <a:ext uri="{FF2B5EF4-FFF2-40B4-BE49-F238E27FC236}">
                <a16:creationId xmlns:a16="http://schemas.microsoft.com/office/drawing/2014/main" id="{377F147C-2A2B-B6A6-B232-9E72AD629265}"/>
              </a:ext>
            </a:extLst>
          </p:cNvPr>
          <p:cNvSpPr txBox="1"/>
          <p:nvPr/>
        </p:nvSpPr>
        <p:spPr>
          <a:xfrm>
            <a:off x="81280" y="589002"/>
            <a:ext cx="11948160" cy="461665"/>
          </a:xfrm>
          <a:prstGeom prst="rect">
            <a:avLst/>
          </a:prstGeom>
          <a:noFill/>
        </p:spPr>
        <p:txBody>
          <a:bodyPr wrap="square">
            <a:spAutoFit/>
          </a:bodyPr>
          <a:lstStyle/>
          <a:p>
            <a:pPr algn="ctr"/>
            <a:r>
              <a:rPr lang="en-US" sz="2400" b="1" dirty="0">
                <a:solidFill>
                  <a:srgbClr val="90B737"/>
                </a:solidFill>
                <a:cs typeface="Times New Roman" panose="02020603050405020304" pitchFamily="18" charset="0"/>
              </a:rPr>
              <a:t>Climate Mean Bias/Forecast Skill: Atmospheric Correction in Coupled Model</a:t>
            </a:r>
          </a:p>
        </p:txBody>
      </p:sp>
    </p:spTree>
    <p:extLst>
      <p:ext uri="{BB962C8B-B14F-4D97-AF65-F5344CB8AC3E}">
        <p14:creationId xmlns:p14="http://schemas.microsoft.com/office/powerpoint/2010/main" val="122560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E3661-9A9D-56CA-2F8E-493347419AA8}"/>
              </a:ext>
            </a:extLst>
          </p:cNvPr>
          <p:cNvSpPr txBox="1"/>
          <p:nvPr/>
        </p:nvSpPr>
        <p:spPr>
          <a:xfrm>
            <a:off x="162561" y="694174"/>
            <a:ext cx="5476240" cy="3354765"/>
          </a:xfrm>
          <a:prstGeom prst="rect">
            <a:avLst/>
          </a:prstGeom>
          <a:noFill/>
        </p:spPr>
        <p:txBody>
          <a:bodyPr wrap="square" rtlCol="0">
            <a:spAutoFit/>
          </a:bodyPr>
          <a:lstStyle/>
          <a:p>
            <a:pPr algn="ctr"/>
            <a:endParaRPr lang="en-US" dirty="0">
              <a:solidFill>
                <a:schemeClr val="tx2"/>
              </a:solidFill>
            </a:endParaRPr>
          </a:p>
          <a:p>
            <a:endParaRPr lang="en-US" dirty="0">
              <a:solidFill>
                <a:schemeClr val="tx2"/>
              </a:solidFill>
            </a:endParaRPr>
          </a:p>
          <a:p>
            <a:r>
              <a:rPr lang="en-US" sz="2000" u="sng" dirty="0">
                <a:solidFill>
                  <a:schemeClr val="tx2"/>
                </a:solidFill>
              </a:rPr>
              <a:t>Experiment </a:t>
            </a:r>
          </a:p>
          <a:p>
            <a:endParaRPr lang="en-US" sz="1000" dirty="0">
              <a:solidFill>
                <a:schemeClr val="tx2"/>
              </a:solidFill>
            </a:endParaRPr>
          </a:p>
          <a:p>
            <a:r>
              <a:rPr lang="en-US" sz="2000" dirty="0">
                <a:solidFill>
                  <a:schemeClr val="tx2"/>
                </a:solidFill>
              </a:rPr>
              <a:t>Long coupled simulation in which atmosphere is run free and ocean assimilation conducted using SPEAR-ODA with ARGO data only. Ocean Tendency Adjustment (OTA) terms are the climatological annual cycle of the analysis increments. Seasonal prediction and climate projection simulations were conducted</a:t>
            </a:r>
          </a:p>
        </p:txBody>
      </p:sp>
      <p:pic>
        <p:nvPicPr>
          <p:cNvPr id="3" name="Picture 2">
            <a:extLst>
              <a:ext uri="{FF2B5EF4-FFF2-40B4-BE49-F238E27FC236}">
                <a16:creationId xmlns:a16="http://schemas.microsoft.com/office/drawing/2014/main" id="{FEF583BF-A38A-BBAB-01A7-31D9060B8B2A}"/>
              </a:ext>
            </a:extLst>
          </p:cNvPr>
          <p:cNvPicPr>
            <a:picLocks noChangeAspect="1"/>
          </p:cNvPicPr>
          <p:nvPr/>
        </p:nvPicPr>
        <p:blipFill>
          <a:blip r:embed="rId2"/>
          <a:stretch>
            <a:fillRect/>
          </a:stretch>
        </p:blipFill>
        <p:spPr>
          <a:xfrm>
            <a:off x="5713239" y="1386840"/>
            <a:ext cx="6316201" cy="2758440"/>
          </a:xfrm>
          <a:prstGeom prst="rect">
            <a:avLst/>
          </a:prstGeom>
        </p:spPr>
      </p:pic>
      <p:sp>
        <p:nvSpPr>
          <p:cNvPr id="4" name="TextBox 3">
            <a:extLst>
              <a:ext uri="{FF2B5EF4-FFF2-40B4-BE49-F238E27FC236}">
                <a16:creationId xmlns:a16="http://schemas.microsoft.com/office/drawing/2014/main" id="{670AABF4-29B1-38FE-A9D3-3EBF17527F01}"/>
              </a:ext>
            </a:extLst>
          </p:cNvPr>
          <p:cNvSpPr txBox="1"/>
          <p:nvPr/>
        </p:nvSpPr>
        <p:spPr>
          <a:xfrm>
            <a:off x="3495040" y="6553260"/>
            <a:ext cx="6736080" cy="307777"/>
          </a:xfrm>
          <a:prstGeom prst="rect">
            <a:avLst/>
          </a:prstGeom>
          <a:noFill/>
        </p:spPr>
        <p:txBody>
          <a:bodyPr wrap="square">
            <a:spAutoFit/>
          </a:bodyPr>
          <a:lstStyle/>
          <a:p>
            <a:r>
              <a:rPr lang="en-US" sz="1400" dirty="0">
                <a:solidFill>
                  <a:schemeClr val="tx2"/>
                </a:solidFill>
              </a:rPr>
              <a:t>Lu, 6</a:t>
            </a:r>
            <a:r>
              <a:rPr lang="en-US" sz="1400" baseline="30000" dirty="0">
                <a:solidFill>
                  <a:schemeClr val="tx2"/>
                </a:solidFill>
              </a:rPr>
              <a:t>th</a:t>
            </a:r>
            <a:r>
              <a:rPr lang="en-US" sz="1400" dirty="0">
                <a:solidFill>
                  <a:schemeClr val="tx2"/>
                </a:solidFill>
              </a:rPr>
              <a:t> WGNE workshop on systematic errors in weather and climate models 2022 </a:t>
            </a:r>
            <a:endParaRPr lang="en-US" sz="1400" dirty="0"/>
          </a:p>
        </p:txBody>
      </p:sp>
      <p:sp>
        <p:nvSpPr>
          <p:cNvPr id="5" name="TextBox 4">
            <a:extLst>
              <a:ext uri="{FF2B5EF4-FFF2-40B4-BE49-F238E27FC236}">
                <a16:creationId xmlns:a16="http://schemas.microsoft.com/office/drawing/2014/main" id="{BBF99104-777E-01C8-6A54-DB812A1935E5}"/>
              </a:ext>
            </a:extLst>
          </p:cNvPr>
          <p:cNvSpPr txBox="1"/>
          <p:nvPr/>
        </p:nvSpPr>
        <p:spPr>
          <a:xfrm>
            <a:off x="81280" y="589002"/>
            <a:ext cx="11948160" cy="461665"/>
          </a:xfrm>
          <a:prstGeom prst="rect">
            <a:avLst/>
          </a:prstGeom>
          <a:noFill/>
        </p:spPr>
        <p:txBody>
          <a:bodyPr wrap="square">
            <a:spAutoFit/>
          </a:bodyPr>
          <a:lstStyle/>
          <a:p>
            <a:pPr algn="ctr"/>
            <a:r>
              <a:rPr lang="en-US" sz="2400" b="1" dirty="0">
                <a:solidFill>
                  <a:srgbClr val="90B737"/>
                </a:solidFill>
                <a:cs typeface="Times New Roman" panose="02020603050405020304" pitchFamily="18" charset="0"/>
              </a:rPr>
              <a:t>Climate Mean Bias/Forecast Skill: Ocean Correction in Coupled Model</a:t>
            </a:r>
          </a:p>
        </p:txBody>
      </p:sp>
      <p:sp>
        <p:nvSpPr>
          <p:cNvPr id="7" name="TextBox 6">
            <a:extLst>
              <a:ext uri="{FF2B5EF4-FFF2-40B4-BE49-F238E27FC236}">
                <a16:creationId xmlns:a16="http://schemas.microsoft.com/office/drawing/2014/main" id="{793243E9-8702-3C2A-622A-11518862DA84}"/>
              </a:ext>
            </a:extLst>
          </p:cNvPr>
          <p:cNvSpPr txBox="1"/>
          <p:nvPr/>
        </p:nvSpPr>
        <p:spPr>
          <a:xfrm>
            <a:off x="232426" y="4062274"/>
            <a:ext cx="11695414" cy="2246769"/>
          </a:xfrm>
          <a:prstGeom prst="rect">
            <a:avLst/>
          </a:prstGeom>
          <a:noFill/>
        </p:spPr>
        <p:txBody>
          <a:bodyPr wrap="square">
            <a:spAutoFit/>
          </a:bodyPr>
          <a:lstStyle/>
          <a:p>
            <a:r>
              <a:rPr lang="en-US" sz="2000" u="sng" dirty="0">
                <a:solidFill>
                  <a:schemeClr val="tx2"/>
                </a:solidFill>
              </a:rPr>
              <a:t>Results</a:t>
            </a:r>
            <a:endParaRPr lang="en-US" sz="2000" u="sng" dirty="0">
              <a:solidFill>
                <a:schemeClr val="tx2"/>
              </a:solidFill>
              <a:latin typeface="Times" pitchFamily="2" charset="0"/>
            </a:endParaRPr>
          </a:p>
          <a:p>
            <a:endParaRPr lang="en-US" sz="1000" dirty="0">
              <a:solidFill>
                <a:schemeClr val="tx2"/>
              </a:solidFill>
            </a:endParaRPr>
          </a:p>
          <a:p>
            <a:r>
              <a:rPr lang="en-US" sz="2000" dirty="0">
                <a:solidFill>
                  <a:schemeClr val="tx2"/>
                </a:solidFill>
              </a:rPr>
              <a:t>Mean SST drift and mean bias at 6 months lead time in seasonal forecasts was reduced. In addition, the Nino3.4 drift was reduced.</a:t>
            </a:r>
          </a:p>
          <a:p>
            <a:endParaRPr lang="en-US" sz="1000" dirty="0">
              <a:solidFill>
                <a:schemeClr val="tx2"/>
              </a:solidFill>
            </a:endParaRPr>
          </a:p>
          <a:p>
            <a:r>
              <a:rPr lang="en-US" sz="2000" dirty="0">
                <a:solidFill>
                  <a:schemeClr val="tx2"/>
                </a:solidFill>
              </a:rPr>
              <a:t>For climate projection the climate bias was reduced. Added machine learning to OTA to make increments depend on the ocean state and surface fluxes – so far found that the Neural Network does good job of simulating the true ocean temperature</a:t>
            </a:r>
          </a:p>
        </p:txBody>
      </p:sp>
    </p:spTree>
    <p:extLst>
      <p:ext uri="{BB962C8B-B14F-4D97-AF65-F5344CB8AC3E}">
        <p14:creationId xmlns:p14="http://schemas.microsoft.com/office/powerpoint/2010/main" val="778936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C078D-3DCB-48C8-18DA-6C415862E402}"/>
              </a:ext>
            </a:extLst>
          </p:cNvPr>
          <p:cNvSpPr txBox="1"/>
          <p:nvPr/>
        </p:nvSpPr>
        <p:spPr>
          <a:xfrm>
            <a:off x="29219" y="1305341"/>
            <a:ext cx="8098773" cy="4801314"/>
          </a:xfrm>
          <a:prstGeom prst="rect">
            <a:avLst/>
          </a:prstGeom>
          <a:noFill/>
        </p:spPr>
        <p:txBody>
          <a:bodyPr wrap="square" rtlCol="0">
            <a:spAutoFit/>
          </a:bodyPr>
          <a:lstStyle/>
          <a:p>
            <a:r>
              <a:rPr lang="en-US" sz="1800" u="sng" dirty="0">
                <a:solidFill>
                  <a:schemeClr val="tx2"/>
                </a:solidFill>
              </a:rPr>
              <a:t>Experiment </a:t>
            </a:r>
          </a:p>
          <a:p>
            <a:endParaRPr lang="en-US" dirty="0">
              <a:solidFill>
                <a:schemeClr val="tx2"/>
              </a:solidFill>
            </a:endParaRPr>
          </a:p>
          <a:p>
            <a:r>
              <a:rPr lang="en-US" dirty="0">
                <a:solidFill>
                  <a:schemeClr val="tx2"/>
                </a:solidFill>
              </a:rPr>
              <a:t>Long (30 year) coupled simulation in which atmosphere and ocean were nudged to assimilations. Tendency adjustment (TA) increments in both fluids are the mean seasonal cycle of increments from nudging experiment</a:t>
            </a:r>
          </a:p>
          <a:p>
            <a:endParaRPr lang="en-US" dirty="0">
              <a:solidFill>
                <a:schemeClr val="tx2"/>
              </a:solidFill>
            </a:endParaRPr>
          </a:p>
          <a:p>
            <a:r>
              <a:rPr lang="en-US" dirty="0">
                <a:solidFill>
                  <a:schemeClr val="tx2"/>
                </a:solidFill>
              </a:rPr>
              <a:t>Performed 30 year free running simulation and seasonal hindcasts with and without TA</a:t>
            </a:r>
          </a:p>
          <a:p>
            <a:endParaRPr lang="en-US" dirty="0">
              <a:solidFill>
                <a:schemeClr val="tx2"/>
              </a:solidFill>
            </a:endParaRPr>
          </a:p>
          <a:p>
            <a:r>
              <a:rPr lang="en-US" sz="1800" u="sng" dirty="0">
                <a:solidFill>
                  <a:schemeClr val="tx2"/>
                </a:solidFill>
              </a:rPr>
              <a:t>Results</a:t>
            </a:r>
            <a:endParaRPr lang="en-US" sz="1800" u="sng" dirty="0">
              <a:solidFill>
                <a:schemeClr val="tx2"/>
              </a:solidFill>
              <a:latin typeface="Times" pitchFamily="2" charset="0"/>
            </a:endParaRPr>
          </a:p>
          <a:p>
            <a:endParaRPr lang="en-US" dirty="0">
              <a:solidFill>
                <a:schemeClr val="tx2"/>
              </a:solidFill>
            </a:endParaRPr>
          </a:p>
          <a:p>
            <a:r>
              <a:rPr lang="en-US" dirty="0">
                <a:solidFill>
                  <a:schemeClr val="tx2"/>
                </a:solidFill>
              </a:rPr>
              <a:t>Free running SST and SSS biases were reduced, and SST seasonality (and ENSO seasonality) were improved</a:t>
            </a:r>
          </a:p>
          <a:p>
            <a:endParaRPr lang="en-US" dirty="0">
              <a:solidFill>
                <a:schemeClr val="tx2"/>
              </a:solidFill>
            </a:endParaRPr>
          </a:p>
          <a:p>
            <a:r>
              <a:rPr lang="en-US" dirty="0">
                <a:solidFill>
                  <a:schemeClr val="tx2"/>
                </a:solidFill>
              </a:rPr>
              <a:t>Seasonal prediction of ENSO: skill not improved – also SMALL (significant?) improvement in z500mb height, temp and </a:t>
            </a:r>
            <a:r>
              <a:rPr lang="en-US" dirty="0" err="1">
                <a:solidFill>
                  <a:schemeClr val="tx2"/>
                </a:solidFill>
              </a:rPr>
              <a:t>precip</a:t>
            </a:r>
            <a:r>
              <a:rPr lang="en-US" dirty="0">
                <a:solidFill>
                  <a:schemeClr val="tx2"/>
                </a:solidFill>
              </a:rPr>
              <a:t> when averaged at all lead times (1-9 months) and initial condition months</a:t>
            </a:r>
          </a:p>
        </p:txBody>
      </p:sp>
      <p:pic>
        <p:nvPicPr>
          <p:cNvPr id="4" name="Picture 3" descr="A picture containing text&#10;&#10;Description automatically generated">
            <a:extLst>
              <a:ext uri="{FF2B5EF4-FFF2-40B4-BE49-F238E27FC236}">
                <a16:creationId xmlns:a16="http://schemas.microsoft.com/office/drawing/2014/main" id="{6CB19B0C-DBF0-7F22-672D-FE39DCDE395A}"/>
              </a:ext>
            </a:extLst>
          </p:cNvPr>
          <p:cNvPicPr>
            <a:picLocks noChangeAspect="1"/>
          </p:cNvPicPr>
          <p:nvPr/>
        </p:nvPicPr>
        <p:blipFill>
          <a:blip r:embed="rId2"/>
          <a:stretch>
            <a:fillRect/>
          </a:stretch>
        </p:blipFill>
        <p:spPr>
          <a:xfrm>
            <a:off x="8167370" y="1050667"/>
            <a:ext cx="3527982" cy="5202278"/>
          </a:xfrm>
          <a:prstGeom prst="rect">
            <a:avLst/>
          </a:prstGeom>
        </p:spPr>
      </p:pic>
      <p:sp>
        <p:nvSpPr>
          <p:cNvPr id="6" name="TextBox 5">
            <a:extLst>
              <a:ext uri="{FF2B5EF4-FFF2-40B4-BE49-F238E27FC236}">
                <a16:creationId xmlns:a16="http://schemas.microsoft.com/office/drawing/2014/main" id="{90F655AC-B7DA-2BFA-FC62-39CE23EEB4BF}"/>
              </a:ext>
            </a:extLst>
          </p:cNvPr>
          <p:cNvSpPr txBox="1"/>
          <p:nvPr/>
        </p:nvSpPr>
        <p:spPr>
          <a:xfrm>
            <a:off x="-10160" y="589002"/>
            <a:ext cx="12212320" cy="461665"/>
          </a:xfrm>
          <a:prstGeom prst="rect">
            <a:avLst/>
          </a:prstGeom>
          <a:noFill/>
        </p:spPr>
        <p:txBody>
          <a:bodyPr wrap="square">
            <a:spAutoFit/>
          </a:bodyPr>
          <a:lstStyle/>
          <a:p>
            <a:pPr algn="ctr"/>
            <a:r>
              <a:rPr lang="en-US" sz="2400" b="1" dirty="0">
                <a:solidFill>
                  <a:srgbClr val="90B737"/>
                </a:solidFill>
                <a:cs typeface="Times New Roman" panose="02020603050405020304" pitchFamily="18" charset="0"/>
              </a:rPr>
              <a:t>Climate Mean Bias/Forecast Skill: Atmosphere/Ocean Correction in Coupled Model</a:t>
            </a:r>
          </a:p>
        </p:txBody>
      </p:sp>
      <p:sp>
        <p:nvSpPr>
          <p:cNvPr id="7" name="TextBox 6">
            <a:extLst>
              <a:ext uri="{FF2B5EF4-FFF2-40B4-BE49-F238E27FC236}">
                <a16:creationId xmlns:a16="http://schemas.microsoft.com/office/drawing/2014/main" id="{0D7F1A5F-3FBC-1237-9816-9B362AB995E6}"/>
              </a:ext>
            </a:extLst>
          </p:cNvPr>
          <p:cNvSpPr txBox="1"/>
          <p:nvPr/>
        </p:nvSpPr>
        <p:spPr>
          <a:xfrm>
            <a:off x="3136018" y="6541910"/>
            <a:ext cx="7237342" cy="307777"/>
          </a:xfrm>
          <a:prstGeom prst="rect">
            <a:avLst/>
          </a:prstGeom>
          <a:noFill/>
        </p:spPr>
        <p:txBody>
          <a:bodyPr wrap="square">
            <a:spAutoFit/>
          </a:bodyPr>
          <a:lstStyle/>
          <a:p>
            <a:r>
              <a:rPr lang="en-US" sz="1400" dirty="0">
                <a:solidFill>
                  <a:schemeClr val="tx2"/>
                </a:solidFill>
              </a:rPr>
              <a:t>Merryfield, 6</a:t>
            </a:r>
            <a:r>
              <a:rPr lang="en-US" sz="1400" baseline="30000" dirty="0">
                <a:solidFill>
                  <a:schemeClr val="tx2"/>
                </a:solidFill>
              </a:rPr>
              <a:t>th</a:t>
            </a:r>
            <a:r>
              <a:rPr lang="en-US" sz="1400" dirty="0">
                <a:solidFill>
                  <a:schemeClr val="tx2"/>
                </a:solidFill>
              </a:rPr>
              <a:t> WGNE workshop on systematic errors in weather and climate models 2022 </a:t>
            </a:r>
            <a:endParaRPr lang="en-US" sz="1400" dirty="0"/>
          </a:p>
        </p:txBody>
      </p:sp>
    </p:spTree>
    <p:extLst>
      <p:ext uri="{BB962C8B-B14F-4D97-AF65-F5344CB8AC3E}">
        <p14:creationId xmlns:p14="http://schemas.microsoft.com/office/powerpoint/2010/main" val="2615768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96CAC8-DD09-136A-8E5A-DB58352467D1}"/>
              </a:ext>
            </a:extLst>
          </p:cNvPr>
          <p:cNvSpPr txBox="1"/>
          <p:nvPr/>
        </p:nvSpPr>
        <p:spPr>
          <a:xfrm>
            <a:off x="297180" y="379214"/>
            <a:ext cx="11275060" cy="3046988"/>
          </a:xfrm>
          <a:prstGeom prst="rect">
            <a:avLst/>
          </a:prstGeom>
          <a:noFill/>
        </p:spPr>
        <p:txBody>
          <a:bodyPr wrap="square">
            <a:spAutoFit/>
          </a:bodyPr>
          <a:lstStyle/>
          <a:p>
            <a:pPr algn="ctr"/>
            <a:r>
              <a:rPr lang="en-US" sz="2400" b="1" dirty="0">
                <a:solidFill>
                  <a:srgbClr val="90B737"/>
                </a:solidFill>
                <a:cs typeface="Times New Roman" panose="02020603050405020304" pitchFamily="18" charset="0"/>
              </a:rPr>
              <a:t>Climate Mean Bias/Forecast Skill – Summary</a:t>
            </a:r>
          </a:p>
          <a:p>
            <a:pPr algn="ctr"/>
            <a:endParaRPr lang="en-US" sz="2400" b="1" dirty="0">
              <a:solidFill>
                <a:srgbClr val="90B737"/>
              </a:solidFill>
              <a:cs typeface="Times New Roman" panose="02020603050405020304" pitchFamily="18" charset="0"/>
            </a:endParaRPr>
          </a:p>
          <a:p>
            <a:pPr algn="ctr"/>
            <a:endParaRPr lang="en-US" sz="2400" b="1" dirty="0">
              <a:solidFill>
                <a:srgbClr val="90B737"/>
              </a:solidFill>
              <a:cs typeface="Times New Roman" panose="02020603050405020304" pitchFamily="18" charset="0"/>
            </a:endParaRPr>
          </a:p>
          <a:p>
            <a:r>
              <a:rPr lang="en-US" sz="2000" dirty="0">
                <a:solidFill>
                  <a:srgbClr val="0070C0"/>
                </a:solidFill>
                <a:cs typeface="Times New Roman" panose="02020603050405020304" pitchFamily="18" charset="0"/>
              </a:rPr>
              <a:t>Saw examples from coupled and uncoupled models, using increments from assimilation, nudging and “replay”</a:t>
            </a:r>
          </a:p>
          <a:p>
            <a:endParaRPr lang="en-US" sz="2000" dirty="0">
              <a:solidFill>
                <a:srgbClr val="0070C0"/>
              </a:solidFill>
              <a:cs typeface="Times New Roman" panose="02020603050405020304" pitchFamily="18" charset="0"/>
            </a:endParaRPr>
          </a:p>
          <a:p>
            <a:r>
              <a:rPr lang="en-US" sz="2000" dirty="0">
                <a:solidFill>
                  <a:srgbClr val="0070C0"/>
                </a:solidFill>
                <a:cs typeface="Times New Roman" panose="02020603050405020304" pitchFamily="18" charset="0"/>
              </a:rPr>
              <a:t>ALL examples demonstrated general improvement in climate bias</a:t>
            </a:r>
          </a:p>
          <a:p>
            <a:endParaRPr lang="en-US" sz="2000" dirty="0">
              <a:solidFill>
                <a:srgbClr val="0070C0"/>
              </a:solidFill>
              <a:cs typeface="Times New Roman" panose="02020603050405020304" pitchFamily="18" charset="0"/>
            </a:endParaRPr>
          </a:p>
          <a:p>
            <a:r>
              <a:rPr lang="en-US" sz="2000" dirty="0">
                <a:solidFill>
                  <a:srgbClr val="0070C0"/>
                </a:solidFill>
                <a:cs typeface="Times New Roman" panose="02020603050405020304" pitchFamily="18" charset="0"/>
              </a:rPr>
              <a:t>ALL examples showed little to no improvement in forecast skill at </a:t>
            </a:r>
            <a:r>
              <a:rPr lang="en-US" sz="2000" dirty="0" err="1">
                <a:solidFill>
                  <a:srgbClr val="0070C0"/>
                </a:solidFill>
                <a:cs typeface="Times New Roman" panose="02020603050405020304" pitchFamily="18" charset="0"/>
              </a:rPr>
              <a:t>subseasonal</a:t>
            </a:r>
            <a:r>
              <a:rPr lang="en-US" sz="2000" dirty="0">
                <a:solidFill>
                  <a:srgbClr val="0070C0"/>
                </a:solidFill>
                <a:cs typeface="Times New Roman" panose="02020603050405020304" pitchFamily="18" charset="0"/>
              </a:rPr>
              <a:t> to seasonal leads</a:t>
            </a:r>
            <a:endParaRPr lang="en-US" sz="2000" dirty="0">
              <a:solidFill>
                <a:srgbClr val="0070C0"/>
              </a:solidFill>
            </a:endParaRPr>
          </a:p>
        </p:txBody>
      </p:sp>
    </p:spTree>
    <p:extLst>
      <p:ext uri="{BB962C8B-B14F-4D97-AF65-F5344CB8AC3E}">
        <p14:creationId xmlns:p14="http://schemas.microsoft.com/office/powerpoint/2010/main" val="239861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_map.gm.gif">
            <a:extLst>
              <a:ext uri="{FF2B5EF4-FFF2-40B4-BE49-F238E27FC236}">
                <a16:creationId xmlns:a16="http://schemas.microsoft.com/office/drawing/2014/main" id="{FE582372-ADCD-0980-EC78-5D550089CAC0}"/>
              </a:ext>
            </a:extLst>
          </p:cNvPr>
          <p:cNvPicPr>
            <a:picLocks noChangeAspect="1"/>
          </p:cNvPicPr>
          <p:nvPr/>
        </p:nvPicPr>
        <p:blipFill rotWithShape="1">
          <a:blip r:embed="rId2">
            <a:extLst>
              <a:ext uri="{28A0092B-C50C-407E-A947-70E740481C1C}">
                <a14:useLocalDpi xmlns:a14="http://schemas.microsoft.com/office/drawing/2010/main" val="0"/>
              </a:ext>
            </a:extLst>
          </a:blip>
          <a:srcRect l="10804" t="8730" r="6322" b="6349"/>
          <a:stretch/>
        </p:blipFill>
        <p:spPr>
          <a:xfrm>
            <a:off x="515257" y="1560317"/>
            <a:ext cx="5915790" cy="4684263"/>
          </a:xfrm>
          <a:prstGeom prst="rect">
            <a:avLst/>
          </a:prstGeom>
        </p:spPr>
      </p:pic>
      <p:sp>
        <p:nvSpPr>
          <p:cNvPr id="3" name="Rectangle 2">
            <a:extLst>
              <a:ext uri="{FF2B5EF4-FFF2-40B4-BE49-F238E27FC236}">
                <a16:creationId xmlns:a16="http://schemas.microsoft.com/office/drawing/2014/main" id="{901E5531-9C58-B4D9-1BE7-E95151B4D03B}"/>
              </a:ext>
            </a:extLst>
          </p:cNvPr>
          <p:cNvSpPr/>
          <p:nvPr/>
        </p:nvSpPr>
        <p:spPr>
          <a:xfrm>
            <a:off x="6802296" y="2110579"/>
            <a:ext cx="4482245" cy="3785652"/>
          </a:xfrm>
          <a:prstGeom prst="rect">
            <a:avLst/>
          </a:prstGeom>
        </p:spPr>
        <p:txBody>
          <a:bodyPr wrap="square">
            <a:spAutoFit/>
          </a:bodyPr>
          <a:lstStyle/>
          <a:p>
            <a:r>
              <a:rPr lang="en-US" sz="2000" b="1" dirty="0">
                <a:solidFill>
                  <a:schemeClr val="bg2">
                    <a:lumMod val="10000"/>
                  </a:schemeClr>
                </a:solidFill>
              </a:rPr>
              <a:t>TBC</a:t>
            </a:r>
            <a:r>
              <a:rPr lang="en-US" sz="2000" dirty="0">
                <a:solidFill>
                  <a:schemeClr val="bg2">
                    <a:lumMod val="10000"/>
                  </a:schemeClr>
                </a:solidFill>
              </a:rPr>
              <a:t> corrections were applied together and separately in the regions shown here. </a:t>
            </a:r>
          </a:p>
          <a:p>
            <a:endParaRPr lang="en-US" sz="2000" dirty="0">
              <a:solidFill>
                <a:schemeClr val="bg2">
                  <a:lumMod val="10000"/>
                </a:schemeClr>
              </a:solidFill>
            </a:endParaRPr>
          </a:p>
          <a:p>
            <a:r>
              <a:rPr lang="en-US" sz="2000" dirty="0">
                <a:solidFill>
                  <a:schemeClr val="bg2">
                    <a:lumMod val="10000"/>
                  </a:schemeClr>
                </a:solidFill>
              </a:rPr>
              <a:t>Experiments were performed with the GEOS AGCM forced with observed SST and run for the period 1980-2017.  A TBC experiment was also conducted in which the increments were applied globally. In addition, a </a:t>
            </a:r>
            <a:r>
              <a:rPr lang="en-US" sz="2000" b="1" dirty="0">
                <a:solidFill>
                  <a:schemeClr val="bg2">
                    <a:lumMod val="10000"/>
                  </a:schemeClr>
                </a:solidFill>
              </a:rPr>
              <a:t>CNTRL</a:t>
            </a:r>
            <a:r>
              <a:rPr lang="en-US" sz="2000" dirty="0">
                <a:solidFill>
                  <a:schemeClr val="bg2">
                    <a:lumMod val="10000"/>
                  </a:schemeClr>
                </a:solidFill>
              </a:rPr>
              <a:t> run was made without any correction terms. </a:t>
            </a:r>
          </a:p>
        </p:txBody>
      </p:sp>
      <p:sp>
        <p:nvSpPr>
          <p:cNvPr id="6" name="Rectangle 5">
            <a:extLst>
              <a:ext uri="{FF2B5EF4-FFF2-40B4-BE49-F238E27FC236}">
                <a16:creationId xmlns:a16="http://schemas.microsoft.com/office/drawing/2014/main" id="{A9933ED3-F584-FD97-E26B-3132F49DCCBC}"/>
              </a:ext>
            </a:extLst>
          </p:cNvPr>
          <p:cNvSpPr/>
          <p:nvPr/>
        </p:nvSpPr>
        <p:spPr>
          <a:xfrm>
            <a:off x="245281" y="1440058"/>
            <a:ext cx="6455742" cy="400110"/>
          </a:xfrm>
          <a:prstGeom prst="rect">
            <a:avLst/>
          </a:prstGeom>
        </p:spPr>
        <p:txBody>
          <a:bodyPr wrap="none">
            <a:spAutoFit/>
          </a:bodyPr>
          <a:lstStyle/>
          <a:p>
            <a:r>
              <a:rPr lang="en-US" sz="2000" b="1" u="sng" dirty="0">
                <a:solidFill>
                  <a:schemeClr val="bg2">
                    <a:lumMod val="10000"/>
                  </a:schemeClr>
                </a:solidFill>
                <a:ea typeface="Arial" charset="0"/>
                <a:cs typeface="Arial" panose="020B0604020202020204" pitchFamily="34" charset="0"/>
              </a:rPr>
              <a:t>The Regions Over Which Corrections were Applied </a:t>
            </a:r>
            <a:endParaRPr lang="en-US" sz="2000" dirty="0">
              <a:solidFill>
                <a:schemeClr val="bg2">
                  <a:lumMod val="10000"/>
                </a:schemeClr>
              </a:solidFill>
            </a:endParaRPr>
          </a:p>
        </p:txBody>
      </p:sp>
      <p:sp>
        <p:nvSpPr>
          <p:cNvPr id="9" name="TextBox 8">
            <a:extLst>
              <a:ext uri="{FF2B5EF4-FFF2-40B4-BE49-F238E27FC236}">
                <a16:creationId xmlns:a16="http://schemas.microsoft.com/office/drawing/2014/main" id="{C7E68A80-8B57-08E4-DA8D-B406FD8A33D2}"/>
              </a:ext>
            </a:extLst>
          </p:cNvPr>
          <p:cNvSpPr txBox="1"/>
          <p:nvPr/>
        </p:nvSpPr>
        <p:spPr>
          <a:xfrm>
            <a:off x="6802296" y="1286170"/>
            <a:ext cx="4397881" cy="707886"/>
          </a:xfrm>
          <a:prstGeom prst="rect">
            <a:avLst/>
          </a:prstGeom>
          <a:noFill/>
        </p:spPr>
        <p:txBody>
          <a:bodyPr wrap="square">
            <a:spAutoFit/>
          </a:bodyPr>
          <a:lstStyle/>
          <a:p>
            <a:r>
              <a:rPr lang="en-US" sz="2000" b="1" dirty="0">
                <a:solidFill>
                  <a:srgbClr val="1C75BC"/>
                </a:solidFill>
                <a:latin typeface="Arial" charset="0"/>
                <a:ea typeface="Arial" charset="0"/>
                <a:cs typeface="Arial" charset="0"/>
              </a:rPr>
              <a:t>Regional TBC and Replay: A Tool for Addressing Model Error</a:t>
            </a:r>
          </a:p>
        </p:txBody>
      </p:sp>
      <p:sp>
        <p:nvSpPr>
          <p:cNvPr id="5" name="TextBox 4">
            <a:extLst>
              <a:ext uri="{FF2B5EF4-FFF2-40B4-BE49-F238E27FC236}">
                <a16:creationId xmlns:a16="http://schemas.microsoft.com/office/drawing/2014/main" id="{A2806332-3429-9DE7-FBAF-69E9D1C99988}"/>
              </a:ext>
            </a:extLst>
          </p:cNvPr>
          <p:cNvSpPr txBox="1"/>
          <p:nvPr/>
        </p:nvSpPr>
        <p:spPr>
          <a:xfrm>
            <a:off x="2583180" y="245080"/>
            <a:ext cx="7973060" cy="461665"/>
          </a:xfrm>
          <a:prstGeom prst="rect">
            <a:avLst/>
          </a:prstGeom>
          <a:noFill/>
        </p:spPr>
        <p:txBody>
          <a:bodyPr wrap="square">
            <a:spAutoFit/>
          </a:bodyPr>
          <a:lstStyle/>
          <a:p>
            <a:r>
              <a:rPr lang="en-US" sz="2400" b="1" dirty="0">
                <a:solidFill>
                  <a:srgbClr val="90B737"/>
                </a:solidFill>
                <a:cs typeface="Times New Roman" panose="02020603050405020304" pitchFamily="18" charset="0"/>
              </a:rPr>
              <a:t>Evaluation of sources of Model Error</a:t>
            </a:r>
            <a:endParaRPr lang="en-US" sz="2400" dirty="0"/>
          </a:p>
        </p:txBody>
      </p:sp>
      <p:sp>
        <p:nvSpPr>
          <p:cNvPr id="7" name="TextBox 6">
            <a:extLst>
              <a:ext uri="{FF2B5EF4-FFF2-40B4-BE49-F238E27FC236}">
                <a16:creationId xmlns:a16="http://schemas.microsoft.com/office/drawing/2014/main" id="{FFC49FB8-5BB2-34DF-5524-477220DFE23C}"/>
              </a:ext>
            </a:extLst>
          </p:cNvPr>
          <p:cNvSpPr txBox="1"/>
          <p:nvPr/>
        </p:nvSpPr>
        <p:spPr>
          <a:xfrm>
            <a:off x="8702040" y="6012755"/>
            <a:ext cx="2921000" cy="369332"/>
          </a:xfrm>
          <a:prstGeom prst="rect">
            <a:avLst/>
          </a:prstGeom>
          <a:noFill/>
        </p:spPr>
        <p:txBody>
          <a:bodyPr wrap="square">
            <a:spAutoFit/>
          </a:bodyPr>
          <a:lstStyle/>
          <a:p>
            <a:r>
              <a:rPr lang="en-US" dirty="0">
                <a:solidFill>
                  <a:schemeClr val="tx2"/>
                </a:solidFill>
              </a:rPr>
              <a:t>Schubert et al., 2019 </a:t>
            </a:r>
            <a:endParaRPr lang="en-US" dirty="0"/>
          </a:p>
        </p:txBody>
      </p:sp>
    </p:spTree>
    <p:extLst>
      <p:ext uri="{BB962C8B-B14F-4D97-AF65-F5344CB8AC3E}">
        <p14:creationId xmlns:p14="http://schemas.microsoft.com/office/powerpoint/2010/main" val="134047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Z:\home\chang\BC\Regional\AGU\u250_NH_JJA.gif">
            <a:extLst>
              <a:ext uri="{FF2B5EF4-FFF2-40B4-BE49-F238E27FC236}">
                <a16:creationId xmlns:a16="http://schemas.microsoft.com/office/drawing/2014/main" id="{A7D9AA66-4686-733D-76E0-C793BFC1AEE3}"/>
              </a:ext>
            </a:extLst>
          </p:cNvPr>
          <p:cNvPicPr>
            <a:picLocks noChangeAspect="1" noChangeArrowheads="1"/>
          </p:cNvPicPr>
          <p:nvPr/>
        </p:nvPicPr>
        <p:blipFill>
          <a:blip r:embed="rId2"/>
          <a:srcRect/>
          <a:stretch>
            <a:fillRect/>
          </a:stretch>
        </p:blipFill>
        <p:spPr bwMode="auto">
          <a:xfrm>
            <a:off x="90142" y="979736"/>
            <a:ext cx="6828817" cy="5276812"/>
          </a:xfrm>
          <a:prstGeom prst="rect">
            <a:avLst/>
          </a:prstGeom>
          <a:noFill/>
        </p:spPr>
      </p:pic>
      <p:sp>
        <p:nvSpPr>
          <p:cNvPr id="4" name="Rectangle 3">
            <a:extLst>
              <a:ext uri="{FF2B5EF4-FFF2-40B4-BE49-F238E27FC236}">
                <a16:creationId xmlns:a16="http://schemas.microsoft.com/office/drawing/2014/main" id="{829F7908-6029-BC90-8C46-87B3EBF97DD9}"/>
              </a:ext>
            </a:extLst>
          </p:cNvPr>
          <p:cNvSpPr/>
          <p:nvPr/>
        </p:nvSpPr>
        <p:spPr>
          <a:xfrm>
            <a:off x="1095353" y="979736"/>
            <a:ext cx="3139129" cy="400110"/>
          </a:xfrm>
          <a:prstGeom prst="rect">
            <a:avLst/>
          </a:prstGeom>
        </p:spPr>
        <p:txBody>
          <a:bodyPr wrap="none">
            <a:spAutoFit/>
          </a:bodyPr>
          <a:lstStyle/>
          <a:p>
            <a:r>
              <a:rPr lang="en-US" sz="2000" b="1" u="sng" dirty="0">
                <a:solidFill>
                  <a:schemeClr val="bg2">
                    <a:lumMod val="10000"/>
                  </a:schemeClr>
                </a:solidFill>
                <a:ea typeface="Arial" charset="0"/>
                <a:cs typeface="Arial" panose="020B0604020202020204" pitchFamily="34" charset="0"/>
              </a:rPr>
              <a:t>JJA 250mb U-wind: TBC</a:t>
            </a:r>
            <a:endParaRPr lang="en-US" sz="2000" dirty="0">
              <a:solidFill>
                <a:schemeClr val="bg2">
                  <a:lumMod val="10000"/>
                </a:schemeClr>
              </a:solidFill>
            </a:endParaRPr>
          </a:p>
        </p:txBody>
      </p:sp>
      <p:sp>
        <p:nvSpPr>
          <p:cNvPr id="5" name="Rectangle 4">
            <a:extLst>
              <a:ext uri="{FF2B5EF4-FFF2-40B4-BE49-F238E27FC236}">
                <a16:creationId xmlns:a16="http://schemas.microsoft.com/office/drawing/2014/main" id="{732556AA-856A-EFA7-5D6B-9B3A68201B6C}"/>
              </a:ext>
            </a:extLst>
          </p:cNvPr>
          <p:cNvSpPr/>
          <p:nvPr/>
        </p:nvSpPr>
        <p:spPr>
          <a:xfrm>
            <a:off x="7014771" y="1090666"/>
            <a:ext cx="5087086" cy="4708981"/>
          </a:xfrm>
          <a:prstGeom prst="rect">
            <a:avLst/>
          </a:prstGeom>
        </p:spPr>
        <p:txBody>
          <a:bodyPr wrap="square">
            <a:spAutoFit/>
          </a:bodyPr>
          <a:lstStyle/>
          <a:p>
            <a:r>
              <a:rPr lang="en-US" sz="2000" dirty="0">
                <a:solidFill>
                  <a:schemeClr val="bg2">
                    <a:lumMod val="10000"/>
                  </a:schemeClr>
                </a:solidFill>
              </a:rPr>
              <a:t>Upper left panel is (CNTRL-MERRA-2).  The other panels are the  experiments (TBC-CNTRL) for the regions shown by the red boxes.  The upper right map is the sum of the results of the 6 NM regions.  The bar graphs are the normalized spatial inner products from the various experiments</a:t>
            </a:r>
            <a:r>
              <a:rPr lang="en-US" sz="2000" dirty="0">
                <a:solidFill>
                  <a:srgbClr val="FF0000"/>
                </a:solidFill>
              </a:rPr>
              <a:t>.  </a:t>
            </a:r>
          </a:p>
          <a:p>
            <a:endParaRPr lang="en-US" sz="2000" b="1" dirty="0">
              <a:solidFill>
                <a:srgbClr val="FF0000"/>
              </a:solidFill>
            </a:endParaRPr>
          </a:p>
          <a:p>
            <a:r>
              <a:rPr lang="en-US" sz="2000" b="1" dirty="0">
                <a:solidFill>
                  <a:srgbClr val="FF0000"/>
                </a:solidFill>
              </a:rPr>
              <a:t>Key results: much (87%) of the AGCM long term bias in the NM region can be corrected by the TBC in that region, and much of that (&gt;40%) is achieved by the correction over the Tibet region (NM</a:t>
            </a:r>
            <a:r>
              <a:rPr lang="en-US" sz="2000" b="1" baseline="-25000" dirty="0">
                <a:solidFill>
                  <a:srgbClr val="FF0000"/>
                </a:solidFill>
              </a:rPr>
              <a:t>2</a:t>
            </a:r>
            <a:r>
              <a:rPr lang="en-US" sz="2000" b="1" dirty="0">
                <a:solidFill>
                  <a:srgbClr val="FF0000"/>
                </a:solidFill>
              </a:rPr>
              <a:t>).  Results are for the most part linear (cf. upper middle and upper right panels) .</a:t>
            </a:r>
          </a:p>
        </p:txBody>
      </p:sp>
      <p:sp>
        <p:nvSpPr>
          <p:cNvPr id="9" name="TextBox 8">
            <a:extLst>
              <a:ext uri="{FF2B5EF4-FFF2-40B4-BE49-F238E27FC236}">
                <a16:creationId xmlns:a16="http://schemas.microsoft.com/office/drawing/2014/main" id="{AB33E61C-508F-10BF-E4C1-B330C4EAF2AD}"/>
              </a:ext>
            </a:extLst>
          </p:cNvPr>
          <p:cNvSpPr txBox="1"/>
          <p:nvPr/>
        </p:nvSpPr>
        <p:spPr>
          <a:xfrm>
            <a:off x="8702040" y="6012755"/>
            <a:ext cx="2921000" cy="369332"/>
          </a:xfrm>
          <a:prstGeom prst="rect">
            <a:avLst/>
          </a:prstGeom>
          <a:noFill/>
        </p:spPr>
        <p:txBody>
          <a:bodyPr wrap="square">
            <a:spAutoFit/>
          </a:bodyPr>
          <a:lstStyle/>
          <a:p>
            <a:r>
              <a:rPr lang="en-US" dirty="0">
                <a:solidFill>
                  <a:schemeClr val="tx2"/>
                </a:solidFill>
              </a:rPr>
              <a:t>Schubert et al., 2019 </a:t>
            </a:r>
            <a:endParaRPr lang="en-US" dirty="0"/>
          </a:p>
        </p:txBody>
      </p:sp>
      <p:sp>
        <p:nvSpPr>
          <p:cNvPr id="10" name="TextBox 9">
            <a:extLst>
              <a:ext uri="{FF2B5EF4-FFF2-40B4-BE49-F238E27FC236}">
                <a16:creationId xmlns:a16="http://schemas.microsoft.com/office/drawing/2014/main" id="{9954620F-026A-79AE-6872-FA6FFCEE47F5}"/>
              </a:ext>
            </a:extLst>
          </p:cNvPr>
          <p:cNvSpPr txBox="1"/>
          <p:nvPr/>
        </p:nvSpPr>
        <p:spPr>
          <a:xfrm>
            <a:off x="2197100" y="99004"/>
            <a:ext cx="7625080" cy="461665"/>
          </a:xfrm>
          <a:prstGeom prst="rect">
            <a:avLst/>
          </a:prstGeom>
          <a:noFill/>
        </p:spPr>
        <p:txBody>
          <a:bodyPr wrap="square">
            <a:spAutoFit/>
          </a:bodyPr>
          <a:lstStyle/>
          <a:p>
            <a:r>
              <a:rPr lang="en-US" sz="2400" b="1" dirty="0">
                <a:solidFill>
                  <a:srgbClr val="90B737"/>
                </a:solidFill>
                <a:cs typeface="Times New Roman" panose="02020603050405020304" pitchFamily="18" charset="0"/>
              </a:rPr>
              <a:t>Evaluation of sources of Model Error (cont’d)</a:t>
            </a:r>
            <a:endParaRPr lang="en-US" sz="2400" dirty="0"/>
          </a:p>
        </p:txBody>
      </p:sp>
    </p:spTree>
    <p:extLst>
      <p:ext uri="{BB962C8B-B14F-4D97-AF65-F5344CB8AC3E}">
        <p14:creationId xmlns:p14="http://schemas.microsoft.com/office/powerpoint/2010/main" val="2397841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87817D-9E69-1D60-2A79-64EA698263CF}"/>
              </a:ext>
            </a:extLst>
          </p:cNvPr>
          <p:cNvPicPr>
            <a:picLocks noChangeAspect="1"/>
          </p:cNvPicPr>
          <p:nvPr/>
        </p:nvPicPr>
        <p:blipFill>
          <a:blip r:embed="rId2"/>
          <a:stretch>
            <a:fillRect/>
          </a:stretch>
        </p:blipFill>
        <p:spPr>
          <a:xfrm>
            <a:off x="5541165" y="873264"/>
            <a:ext cx="5873664" cy="2119818"/>
          </a:xfrm>
          <a:prstGeom prst="rect">
            <a:avLst/>
          </a:prstGeom>
        </p:spPr>
      </p:pic>
      <p:sp>
        <p:nvSpPr>
          <p:cNvPr id="5" name="TextBox 4">
            <a:extLst>
              <a:ext uri="{FF2B5EF4-FFF2-40B4-BE49-F238E27FC236}">
                <a16:creationId xmlns:a16="http://schemas.microsoft.com/office/drawing/2014/main" id="{5261DD3B-7C32-2F80-7A50-6C20D1CE0150}"/>
              </a:ext>
            </a:extLst>
          </p:cNvPr>
          <p:cNvSpPr txBox="1"/>
          <p:nvPr/>
        </p:nvSpPr>
        <p:spPr>
          <a:xfrm>
            <a:off x="149198" y="3015123"/>
            <a:ext cx="11517683" cy="3170099"/>
          </a:xfrm>
          <a:prstGeom prst="rect">
            <a:avLst/>
          </a:prstGeom>
          <a:noFill/>
        </p:spPr>
        <p:txBody>
          <a:bodyPr wrap="square">
            <a:spAutoFit/>
          </a:bodyPr>
          <a:lstStyle/>
          <a:p>
            <a:r>
              <a:rPr lang="en-US" sz="2000" u="sng" dirty="0">
                <a:solidFill>
                  <a:schemeClr val="tx2"/>
                </a:solidFill>
              </a:rPr>
              <a:t>Technique:</a:t>
            </a:r>
          </a:p>
          <a:p>
            <a:endParaRPr lang="en-US" sz="2000" dirty="0">
              <a:solidFill>
                <a:schemeClr val="tx2"/>
              </a:solidFill>
            </a:endParaRPr>
          </a:p>
          <a:p>
            <a:r>
              <a:rPr lang="en-US" sz="2000" dirty="0">
                <a:solidFill>
                  <a:schemeClr val="tx2"/>
                </a:solidFill>
                <a:effectLst/>
              </a:rPr>
              <a:t>“IAU with memory” computes a time averaged analysis increment over a time scale determined  </a:t>
            </a:r>
            <a:r>
              <a:rPr lang="en-US" sz="2000" i="1" dirty="0">
                <a:solidFill>
                  <a:schemeClr val="tx2"/>
                </a:solidFill>
                <a:effectLst/>
              </a:rPr>
              <a:t>a priori</a:t>
            </a:r>
            <a:r>
              <a:rPr lang="en-US" sz="2000" dirty="0">
                <a:solidFill>
                  <a:schemeClr val="tx2"/>
                </a:solidFill>
                <a:effectLst/>
              </a:rPr>
              <a:t>. We see that the ensemble time-mean AMF will be zero (indicating statistically unbiased analysis adjustments) only if the model’s climatology is equal to that of the after-analysis. In general, for GCMs containing model bias, this will not be the case.</a:t>
            </a:r>
          </a:p>
          <a:p>
            <a:endParaRPr lang="en-US" sz="2000" dirty="0">
              <a:solidFill>
                <a:schemeClr val="tx2"/>
              </a:solidFill>
            </a:endParaRPr>
          </a:p>
          <a:p>
            <a:r>
              <a:rPr lang="en-US" sz="2000" dirty="0">
                <a:solidFill>
                  <a:schemeClr val="tx2"/>
                </a:solidFill>
                <a:effectLst/>
              </a:rPr>
              <a:t>In the Analysis-minus-forecast (AMF) obtained from the “IAU with memory” technique used in GEOS, the contribution from the model bias has been eliminated. This substantially reduces the Mean Analysis Error</a:t>
            </a:r>
          </a:p>
        </p:txBody>
      </p:sp>
      <p:sp>
        <p:nvSpPr>
          <p:cNvPr id="7" name="TextBox 6">
            <a:extLst>
              <a:ext uri="{FF2B5EF4-FFF2-40B4-BE49-F238E27FC236}">
                <a16:creationId xmlns:a16="http://schemas.microsoft.com/office/drawing/2014/main" id="{1B4BFFC6-8F54-810A-2ABB-B77A1D050CD2}"/>
              </a:ext>
            </a:extLst>
          </p:cNvPr>
          <p:cNvSpPr txBox="1"/>
          <p:nvPr/>
        </p:nvSpPr>
        <p:spPr>
          <a:xfrm>
            <a:off x="8559868" y="6060260"/>
            <a:ext cx="3530531" cy="369332"/>
          </a:xfrm>
          <a:prstGeom prst="rect">
            <a:avLst/>
          </a:prstGeom>
          <a:noFill/>
        </p:spPr>
        <p:txBody>
          <a:bodyPr wrap="square">
            <a:spAutoFit/>
          </a:bodyPr>
          <a:lstStyle/>
          <a:p>
            <a:r>
              <a:rPr lang="en-US" dirty="0">
                <a:solidFill>
                  <a:schemeClr val="tx2"/>
                </a:solidFill>
              </a:rPr>
              <a:t>Takacs, NASA Tech Memo, 1996 </a:t>
            </a:r>
            <a:endParaRPr lang="en-US" dirty="0"/>
          </a:p>
        </p:txBody>
      </p:sp>
      <p:sp>
        <p:nvSpPr>
          <p:cNvPr id="8" name="TextBox 7">
            <a:extLst>
              <a:ext uri="{FF2B5EF4-FFF2-40B4-BE49-F238E27FC236}">
                <a16:creationId xmlns:a16="http://schemas.microsoft.com/office/drawing/2014/main" id="{91EA7D97-CA3E-3811-A47D-78E86776FC7F}"/>
              </a:ext>
            </a:extLst>
          </p:cNvPr>
          <p:cNvSpPr txBox="1"/>
          <p:nvPr/>
        </p:nvSpPr>
        <p:spPr>
          <a:xfrm>
            <a:off x="1259840" y="99004"/>
            <a:ext cx="8562340" cy="461665"/>
          </a:xfrm>
          <a:prstGeom prst="rect">
            <a:avLst/>
          </a:prstGeom>
          <a:noFill/>
        </p:spPr>
        <p:txBody>
          <a:bodyPr wrap="square">
            <a:spAutoFit/>
          </a:bodyPr>
          <a:lstStyle/>
          <a:p>
            <a:r>
              <a:rPr lang="en-US" sz="2400" b="1" dirty="0">
                <a:solidFill>
                  <a:srgbClr val="90B737"/>
                </a:solidFill>
                <a:cs typeface="Times New Roman" panose="02020603050405020304" pitchFamily="18" charset="0"/>
              </a:rPr>
              <a:t>Use of Analysis Increments in Assimilation – Atmosphere </a:t>
            </a:r>
            <a:endParaRPr lang="en-US" sz="2400" dirty="0"/>
          </a:p>
        </p:txBody>
      </p:sp>
      <p:sp>
        <p:nvSpPr>
          <p:cNvPr id="9" name="TextBox 8">
            <a:extLst>
              <a:ext uri="{FF2B5EF4-FFF2-40B4-BE49-F238E27FC236}">
                <a16:creationId xmlns:a16="http://schemas.microsoft.com/office/drawing/2014/main" id="{33FD75DC-C2FF-9B45-4137-72A1BD678EDC}"/>
              </a:ext>
            </a:extLst>
          </p:cNvPr>
          <p:cNvSpPr txBox="1"/>
          <p:nvPr/>
        </p:nvSpPr>
        <p:spPr>
          <a:xfrm>
            <a:off x="169518" y="530189"/>
            <a:ext cx="5038315" cy="2369880"/>
          </a:xfrm>
          <a:prstGeom prst="rect">
            <a:avLst/>
          </a:prstGeom>
          <a:noFill/>
        </p:spPr>
        <p:txBody>
          <a:bodyPr wrap="square">
            <a:spAutoFit/>
          </a:bodyPr>
          <a:lstStyle/>
          <a:p>
            <a:endParaRPr lang="en-US" dirty="0">
              <a:solidFill>
                <a:schemeClr val="tx2"/>
              </a:solidFill>
              <a:latin typeface="Times" pitchFamily="2" charset="0"/>
            </a:endParaRPr>
          </a:p>
          <a:p>
            <a:r>
              <a:rPr lang="en-US" sz="2000" u="sng" dirty="0">
                <a:solidFill>
                  <a:schemeClr val="tx2"/>
                </a:solidFill>
                <a:effectLst/>
              </a:rPr>
              <a:t>Motivation:</a:t>
            </a:r>
          </a:p>
          <a:p>
            <a:endParaRPr lang="en-US" sz="1000" dirty="0">
              <a:solidFill>
                <a:schemeClr val="tx2"/>
              </a:solidFill>
              <a:effectLst/>
            </a:endParaRPr>
          </a:p>
          <a:p>
            <a:r>
              <a:rPr lang="en-US" sz="2000" dirty="0">
                <a:solidFill>
                  <a:schemeClr val="tx2"/>
                </a:solidFill>
                <a:effectLst/>
              </a:rPr>
              <a:t>Provide the atmospheric analysis with a background that is unbiased, and “ask” the analysis to correct the random error only. This is more consistent with the underlying assumptions of the “BLUE” methods.</a:t>
            </a:r>
          </a:p>
        </p:txBody>
      </p:sp>
    </p:spTree>
    <p:extLst>
      <p:ext uri="{BB962C8B-B14F-4D97-AF65-F5344CB8AC3E}">
        <p14:creationId xmlns:p14="http://schemas.microsoft.com/office/powerpoint/2010/main" val="3088626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A838B5-56BD-3151-5997-1829F4A53CC0}"/>
              </a:ext>
            </a:extLst>
          </p:cNvPr>
          <p:cNvSpPr txBox="1"/>
          <p:nvPr/>
        </p:nvSpPr>
        <p:spPr>
          <a:xfrm>
            <a:off x="81280" y="917912"/>
            <a:ext cx="6520846" cy="5324535"/>
          </a:xfrm>
          <a:prstGeom prst="rect">
            <a:avLst/>
          </a:prstGeom>
          <a:noFill/>
        </p:spPr>
        <p:txBody>
          <a:bodyPr wrap="square" rtlCol="0">
            <a:spAutoFit/>
          </a:bodyPr>
          <a:lstStyle/>
          <a:p>
            <a:r>
              <a:rPr lang="en-US" sz="2000" dirty="0">
                <a:solidFill>
                  <a:schemeClr val="tx2"/>
                </a:solidFill>
              </a:rPr>
              <a:t>Ocean Tendency Adjustment (OTA) terms are the climatological annual cycle of the analysis increments.</a:t>
            </a:r>
          </a:p>
          <a:p>
            <a:endParaRPr lang="en-US" sz="2000" dirty="0">
              <a:solidFill>
                <a:schemeClr val="tx2"/>
              </a:solidFill>
            </a:endParaRPr>
          </a:p>
          <a:p>
            <a:r>
              <a:rPr lang="en-US" sz="2000" dirty="0">
                <a:solidFill>
                  <a:schemeClr val="tx2"/>
                </a:solidFill>
              </a:rPr>
              <a:t>In SPEAR-ODA Ocean Assimilation with coupled model, the mean analysis error (</a:t>
            </a:r>
            <a:r>
              <a:rPr lang="en-US" sz="2000" dirty="0" err="1">
                <a:solidFill>
                  <a:schemeClr val="tx2"/>
                </a:solidFill>
              </a:rPr>
              <a:t>ie</a:t>
            </a:r>
            <a:r>
              <a:rPr lang="en-US" sz="2000" dirty="0">
                <a:solidFill>
                  <a:schemeClr val="tx2"/>
                </a:solidFill>
              </a:rPr>
              <a:t>., bias) in SST was reduced, and assimilated sea ice was in better agreement with NSIDC estimates.</a:t>
            </a:r>
          </a:p>
          <a:p>
            <a:endParaRPr lang="en-US" sz="2000" dirty="0">
              <a:solidFill>
                <a:schemeClr val="tx2"/>
              </a:solidFill>
            </a:endParaRPr>
          </a:p>
          <a:p>
            <a:r>
              <a:rPr lang="en-US" sz="2000" dirty="0">
                <a:solidFill>
                  <a:schemeClr val="tx2"/>
                </a:solidFill>
              </a:rPr>
              <a:t>The mean analysis error in ocean temperatures showed less improvement, however. </a:t>
            </a:r>
          </a:p>
          <a:p>
            <a:endParaRPr lang="en-US" sz="2000" dirty="0">
              <a:solidFill>
                <a:schemeClr val="tx2"/>
              </a:solidFill>
            </a:endParaRPr>
          </a:p>
          <a:p>
            <a:endParaRPr lang="en-US" sz="2000" dirty="0">
              <a:solidFill>
                <a:schemeClr val="tx2"/>
              </a:solidFill>
            </a:endParaRPr>
          </a:p>
          <a:p>
            <a:r>
              <a:rPr lang="en-US" sz="2000" dirty="0">
                <a:solidFill>
                  <a:schemeClr val="tx2"/>
                </a:solidFill>
              </a:rPr>
              <a:t>This use of OTA in the assimilation was viewed as an approximation to the methods proposed in, </a:t>
            </a:r>
            <a:r>
              <a:rPr lang="en-US" sz="2000" dirty="0" err="1">
                <a:solidFill>
                  <a:schemeClr val="tx2"/>
                </a:solidFill>
              </a:rPr>
              <a:t>eg.</a:t>
            </a:r>
            <a:r>
              <a:rPr lang="en-US" sz="2000" dirty="0">
                <a:solidFill>
                  <a:schemeClr val="tx2"/>
                </a:solidFill>
              </a:rPr>
              <a:t>, Dee, 2005 for the atmosphere and </a:t>
            </a:r>
            <a:r>
              <a:rPr lang="en-US" sz="2000" dirty="0" err="1">
                <a:solidFill>
                  <a:schemeClr val="tx2"/>
                </a:solidFill>
              </a:rPr>
              <a:t>Balmaseda</a:t>
            </a:r>
            <a:r>
              <a:rPr lang="en-US" sz="2000" dirty="0">
                <a:solidFill>
                  <a:schemeClr val="tx2"/>
                </a:solidFill>
              </a:rPr>
              <a:t>, 2007 for the ocean, both of which use assimilation to estimate the bias rather than the averaged increments.</a:t>
            </a:r>
          </a:p>
        </p:txBody>
      </p:sp>
      <p:pic>
        <p:nvPicPr>
          <p:cNvPr id="4" name="Picture 3">
            <a:extLst>
              <a:ext uri="{FF2B5EF4-FFF2-40B4-BE49-F238E27FC236}">
                <a16:creationId xmlns:a16="http://schemas.microsoft.com/office/drawing/2014/main" id="{DC78C097-FA96-90E4-8043-7E0931038ECC}"/>
              </a:ext>
            </a:extLst>
          </p:cNvPr>
          <p:cNvPicPr>
            <a:picLocks noChangeAspect="1"/>
          </p:cNvPicPr>
          <p:nvPr/>
        </p:nvPicPr>
        <p:blipFill>
          <a:blip r:embed="rId2"/>
          <a:stretch>
            <a:fillRect/>
          </a:stretch>
        </p:blipFill>
        <p:spPr>
          <a:xfrm>
            <a:off x="6602126" y="819289"/>
            <a:ext cx="5285074" cy="4952220"/>
          </a:xfrm>
          <a:prstGeom prst="rect">
            <a:avLst/>
          </a:prstGeom>
        </p:spPr>
      </p:pic>
      <p:sp>
        <p:nvSpPr>
          <p:cNvPr id="5" name="TextBox 4">
            <a:extLst>
              <a:ext uri="{FF2B5EF4-FFF2-40B4-BE49-F238E27FC236}">
                <a16:creationId xmlns:a16="http://schemas.microsoft.com/office/drawing/2014/main" id="{A2BEEE1C-36A3-999A-9248-17A810D62BF2}"/>
              </a:ext>
            </a:extLst>
          </p:cNvPr>
          <p:cNvSpPr txBox="1"/>
          <p:nvPr/>
        </p:nvSpPr>
        <p:spPr>
          <a:xfrm>
            <a:off x="9900989" y="5854045"/>
            <a:ext cx="1833812" cy="369332"/>
          </a:xfrm>
          <a:prstGeom prst="rect">
            <a:avLst/>
          </a:prstGeom>
          <a:noFill/>
        </p:spPr>
        <p:txBody>
          <a:bodyPr wrap="square">
            <a:spAutoFit/>
          </a:bodyPr>
          <a:lstStyle/>
          <a:p>
            <a:r>
              <a:rPr lang="en-US" dirty="0">
                <a:solidFill>
                  <a:schemeClr val="tx2"/>
                </a:solidFill>
              </a:rPr>
              <a:t>Lu et al., 2020</a:t>
            </a:r>
            <a:endParaRPr lang="en-US" dirty="0"/>
          </a:p>
        </p:txBody>
      </p:sp>
      <p:sp>
        <p:nvSpPr>
          <p:cNvPr id="6" name="TextBox 5">
            <a:extLst>
              <a:ext uri="{FF2B5EF4-FFF2-40B4-BE49-F238E27FC236}">
                <a16:creationId xmlns:a16="http://schemas.microsoft.com/office/drawing/2014/main" id="{90A5497A-DAE8-25E4-36BE-09AB20F0B406}"/>
              </a:ext>
            </a:extLst>
          </p:cNvPr>
          <p:cNvSpPr txBox="1"/>
          <p:nvPr/>
        </p:nvSpPr>
        <p:spPr>
          <a:xfrm>
            <a:off x="502920" y="172958"/>
            <a:ext cx="12019280" cy="461665"/>
          </a:xfrm>
          <a:prstGeom prst="rect">
            <a:avLst/>
          </a:prstGeom>
          <a:noFill/>
        </p:spPr>
        <p:txBody>
          <a:bodyPr wrap="square">
            <a:spAutoFit/>
          </a:bodyPr>
          <a:lstStyle/>
          <a:p>
            <a:r>
              <a:rPr lang="en-US" sz="2400" b="1" dirty="0">
                <a:solidFill>
                  <a:srgbClr val="90B737"/>
                </a:solidFill>
                <a:cs typeface="Times New Roman" panose="02020603050405020304" pitchFamily="18" charset="0"/>
              </a:rPr>
              <a:t>Use of Analysis Increments in Assimilation – Ocean in Coupled</a:t>
            </a:r>
            <a:endParaRPr lang="en-US" sz="2400" dirty="0"/>
          </a:p>
        </p:txBody>
      </p:sp>
    </p:spTree>
    <p:extLst>
      <p:ext uri="{BB962C8B-B14F-4D97-AF65-F5344CB8AC3E}">
        <p14:creationId xmlns:p14="http://schemas.microsoft.com/office/powerpoint/2010/main" val="2231890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E243AE-2D42-EA89-9846-AD1CB87EC3C8}"/>
              </a:ext>
            </a:extLst>
          </p:cNvPr>
          <p:cNvSpPr txBox="1"/>
          <p:nvPr/>
        </p:nvSpPr>
        <p:spPr>
          <a:xfrm>
            <a:off x="9341218" y="1394040"/>
            <a:ext cx="2821825" cy="4093428"/>
          </a:xfrm>
          <a:prstGeom prst="rect">
            <a:avLst/>
          </a:prstGeom>
          <a:noFill/>
        </p:spPr>
        <p:txBody>
          <a:bodyPr wrap="square" rtlCol="0">
            <a:spAutoFit/>
          </a:bodyPr>
          <a:lstStyle/>
          <a:p>
            <a:r>
              <a:rPr lang="en-US" sz="2000" dirty="0">
                <a:solidFill>
                  <a:srgbClr val="002060"/>
                </a:solidFill>
              </a:rPr>
              <a:t>Preliminary experiments were conducted in the GEOS weakly coupled data assimilation system.</a:t>
            </a:r>
          </a:p>
          <a:p>
            <a:endParaRPr lang="en-US" sz="2000" dirty="0">
              <a:solidFill>
                <a:srgbClr val="002060"/>
              </a:solidFill>
            </a:endParaRPr>
          </a:p>
          <a:p>
            <a:r>
              <a:rPr lang="en-US" sz="2000" dirty="0">
                <a:solidFill>
                  <a:srgbClr val="002060"/>
                </a:solidFill>
              </a:rPr>
              <a:t>Ocean TBC terms were computed as month-long running mean of ocean IAU increments in each 5-day window.</a:t>
            </a:r>
          </a:p>
        </p:txBody>
      </p:sp>
      <p:sp>
        <p:nvSpPr>
          <p:cNvPr id="3" name="TextBox 2">
            <a:extLst>
              <a:ext uri="{FF2B5EF4-FFF2-40B4-BE49-F238E27FC236}">
                <a16:creationId xmlns:a16="http://schemas.microsoft.com/office/drawing/2014/main" id="{53C24EC5-D01A-B430-455B-D905F9E17003}"/>
              </a:ext>
            </a:extLst>
          </p:cNvPr>
          <p:cNvSpPr txBox="1"/>
          <p:nvPr/>
        </p:nvSpPr>
        <p:spPr>
          <a:xfrm>
            <a:off x="21700" y="525289"/>
            <a:ext cx="11824859" cy="461665"/>
          </a:xfrm>
          <a:prstGeom prst="rect">
            <a:avLst/>
          </a:prstGeom>
          <a:noFill/>
        </p:spPr>
        <p:txBody>
          <a:bodyPr wrap="square">
            <a:spAutoFit/>
          </a:bodyPr>
          <a:lstStyle/>
          <a:p>
            <a:r>
              <a:rPr lang="en-US" sz="2400" b="1" dirty="0">
                <a:solidFill>
                  <a:srgbClr val="90B737"/>
                </a:solidFill>
                <a:cs typeface="Times New Roman" panose="02020603050405020304" pitchFamily="18" charset="0"/>
              </a:rPr>
              <a:t>Use of Analysis Increments in Assimilation – Ocean with Replayed Atmosphere</a:t>
            </a:r>
            <a:endParaRPr lang="en-US" sz="2400" dirty="0"/>
          </a:p>
        </p:txBody>
      </p:sp>
      <p:sp>
        <p:nvSpPr>
          <p:cNvPr id="4" name="Rectangle 3">
            <a:extLst>
              <a:ext uri="{FF2B5EF4-FFF2-40B4-BE49-F238E27FC236}">
                <a16:creationId xmlns:a16="http://schemas.microsoft.com/office/drawing/2014/main" id="{BF935E4E-F5AA-AA1C-C317-9E218C0AAE59}"/>
              </a:ext>
            </a:extLst>
          </p:cNvPr>
          <p:cNvSpPr/>
          <p:nvPr/>
        </p:nvSpPr>
        <p:spPr>
          <a:xfrm>
            <a:off x="41580" y="1032229"/>
            <a:ext cx="9144000" cy="1808177"/>
          </a:xfrm>
          <a:prstGeom prst="rect">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pic>
        <p:nvPicPr>
          <p:cNvPr id="5" name="Picture 4">
            <a:extLst>
              <a:ext uri="{FF2B5EF4-FFF2-40B4-BE49-F238E27FC236}">
                <a16:creationId xmlns:a16="http://schemas.microsoft.com/office/drawing/2014/main" id="{3761B727-C5C8-7E96-D757-90B8F8E274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7778" y="1297601"/>
            <a:ext cx="703660" cy="574416"/>
          </a:xfrm>
          <a:prstGeom prst="rect">
            <a:avLst/>
          </a:prstGeom>
        </p:spPr>
      </p:pic>
      <p:sp>
        <p:nvSpPr>
          <p:cNvPr id="6" name="Right Arrow 5">
            <a:extLst>
              <a:ext uri="{FF2B5EF4-FFF2-40B4-BE49-F238E27FC236}">
                <a16:creationId xmlns:a16="http://schemas.microsoft.com/office/drawing/2014/main" id="{6FBDC039-0F05-FC2E-9E63-AA9FF64EB423}"/>
              </a:ext>
            </a:extLst>
          </p:cNvPr>
          <p:cNvSpPr/>
          <p:nvPr/>
        </p:nvSpPr>
        <p:spPr>
          <a:xfrm>
            <a:off x="21701" y="2432419"/>
            <a:ext cx="6722269" cy="2971800"/>
          </a:xfrm>
          <a:prstGeom prst="rightArrow">
            <a:avLst>
              <a:gd name="adj1" fmla="val 72222"/>
              <a:gd name="adj2" fmla="val 50000"/>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7" name="TextBox 6">
            <a:extLst>
              <a:ext uri="{FF2B5EF4-FFF2-40B4-BE49-F238E27FC236}">
                <a16:creationId xmlns:a16="http://schemas.microsoft.com/office/drawing/2014/main" id="{46518C45-E236-7414-710B-4C6BADF3024B}"/>
              </a:ext>
            </a:extLst>
          </p:cNvPr>
          <p:cNvSpPr txBox="1"/>
          <p:nvPr/>
        </p:nvSpPr>
        <p:spPr>
          <a:xfrm>
            <a:off x="91356" y="1310203"/>
            <a:ext cx="2255169" cy="461665"/>
          </a:xfrm>
          <a:prstGeom prst="rect">
            <a:avLst/>
          </a:prstGeom>
          <a:noFill/>
        </p:spPr>
        <p:txBody>
          <a:bodyPr wrap="none" rtlCol="0">
            <a:spAutoFit/>
          </a:bodyPr>
          <a:lstStyle/>
          <a:p>
            <a:r>
              <a:rPr lang="en-US" sz="1200" i="1" dirty="0">
                <a:solidFill>
                  <a:schemeClr val="bg1">
                    <a:lumMod val="50000"/>
                  </a:schemeClr>
                </a:solidFill>
              </a:rPr>
              <a:t>(Pre-Computed)</a:t>
            </a:r>
          </a:p>
          <a:p>
            <a:r>
              <a:rPr lang="en-US" sz="1200" i="1" dirty="0">
                <a:solidFill>
                  <a:schemeClr val="bg1">
                    <a:lumMod val="50000"/>
                  </a:schemeClr>
                </a:solidFill>
              </a:rPr>
              <a:t>Atmospheric Analysis (MERRA-2)</a:t>
            </a:r>
          </a:p>
        </p:txBody>
      </p:sp>
      <p:sp>
        <p:nvSpPr>
          <p:cNvPr id="8" name="Notched Right Arrow 7">
            <a:extLst>
              <a:ext uri="{FF2B5EF4-FFF2-40B4-BE49-F238E27FC236}">
                <a16:creationId xmlns:a16="http://schemas.microsoft.com/office/drawing/2014/main" id="{6B7A4581-D83A-1B14-D0FB-BC3D66322C5F}"/>
              </a:ext>
            </a:extLst>
          </p:cNvPr>
          <p:cNvSpPr/>
          <p:nvPr/>
        </p:nvSpPr>
        <p:spPr>
          <a:xfrm>
            <a:off x="5872432" y="2432419"/>
            <a:ext cx="3236120" cy="2971800"/>
          </a:xfrm>
          <a:prstGeom prst="notchedRightArrow">
            <a:avLst>
              <a:gd name="adj1" fmla="val 72896"/>
              <a:gd name="adj2" fmla="val 50000"/>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9" name="TextBox 8">
            <a:extLst>
              <a:ext uri="{FF2B5EF4-FFF2-40B4-BE49-F238E27FC236}">
                <a16:creationId xmlns:a16="http://schemas.microsoft.com/office/drawing/2014/main" id="{7E79E4F0-9812-0D3D-38F9-5E9653A21853}"/>
              </a:ext>
            </a:extLst>
          </p:cNvPr>
          <p:cNvSpPr txBox="1"/>
          <p:nvPr/>
        </p:nvSpPr>
        <p:spPr>
          <a:xfrm>
            <a:off x="7638748" y="1786033"/>
            <a:ext cx="359144" cy="254365"/>
          </a:xfrm>
          <a:prstGeom prst="rect">
            <a:avLst/>
          </a:prstGeom>
          <a:noFill/>
        </p:spPr>
        <p:txBody>
          <a:bodyPr wrap="squar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0Z</a:t>
            </a:r>
          </a:p>
        </p:txBody>
      </p:sp>
      <p:sp>
        <p:nvSpPr>
          <p:cNvPr id="10" name="TextBox 9">
            <a:extLst>
              <a:ext uri="{FF2B5EF4-FFF2-40B4-BE49-F238E27FC236}">
                <a16:creationId xmlns:a16="http://schemas.microsoft.com/office/drawing/2014/main" id="{6C5CC371-98CE-939B-24A5-440094720193}"/>
              </a:ext>
            </a:extLst>
          </p:cNvPr>
          <p:cNvSpPr txBox="1"/>
          <p:nvPr/>
        </p:nvSpPr>
        <p:spPr>
          <a:xfrm>
            <a:off x="7565058" y="1569797"/>
            <a:ext cx="545342" cy="253916"/>
          </a:xfrm>
          <a:prstGeom prst="rect">
            <a:avLst/>
          </a:prstGeom>
          <a:noFill/>
        </p:spPr>
        <p:txBody>
          <a:bodyPr wrap="none" rtlCol="0">
            <a:spAutoFit/>
          </a:bodyPr>
          <a:lstStyle/>
          <a:p>
            <a:r>
              <a:rPr lang="en-US" sz="1050" b="1" i="1" dirty="0">
                <a:solidFill>
                  <a:schemeClr val="bg2">
                    <a:lumMod val="10000"/>
                  </a:schemeClr>
                </a:solidFill>
              </a:rPr>
              <a:t>Day 5</a:t>
            </a:r>
          </a:p>
        </p:txBody>
      </p:sp>
      <p:sp>
        <p:nvSpPr>
          <p:cNvPr id="11" name="Right Arrow 10">
            <a:extLst>
              <a:ext uri="{FF2B5EF4-FFF2-40B4-BE49-F238E27FC236}">
                <a16:creationId xmlns:a16="http://schemas.microsoft.com/office/drawing/2014/main" id="{278B4DC3-4A84-054D-743F-E382200D449B}"/>
              </a:ext>
            </a:extLst>
          </p:cNvPr>
          <p:cNvSpPr/>
          <p:nvPr/>
        </p:nvSpPr>
        <p:spPr>
          <a:xfrm>
            <a:off x="907526" y="4244550"/>
            <a:ext cx="7058025" cy="457200"/>
          </a:xfrm>
          <a:prstGeom prst="rightArrow">
            <a:avLst>
              <a:gd name="adj1" fmla="val 25758"/>
              <a:gd name="adj2" fmla="val 62121"/>
            </a:avLst>
          </a:prstGeom>
          <a:solidFill>
            <a:srgbClr val="00B0F0"/>
          </a:solidFill>
          <a:ln>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pic>
        <p:nvPicPr>
          <p:cNvPr id="12" name="Picture 11">
            <a:extLst>
              <a:ext uri="{FF2B5EF4-FFF2-40B4-BE49-F238E27FC236}">
                <a16:creationId xmlns:a16="http://schemas.microsoft.com/office/drawing/2014/main" id="{01E5309D-7CBE-3393-ACBC-B6BAA98AB5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7564" y="1366741"/>
            <a:ext cx="255296" cy="191472"/>
          </a:xfrm>
          <a:prstGeom prst="rect">
            <a:avLst/>
          </a:prstGeom>
        </p:spPr>
      </p:pic>
      <p:pic>
        <p:nvPicPr>
          <p:cNvPr id="13" name="Picture 12">
            <a:extLst>
              <a:ext uri="{FF2B5EF4-FFF2-40B4-BE49-F238E27FC236}">
                <a16:creationId xmlns:a16="http://schemas.microsoft.com/office/drawing/2014/main" id="{4767A0A4-FCF2-9065-20C1-A397D4E9C099}"/>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939836">
            <a:off x="3860965" y="1466270"/>
            <a:ext cx="379736" cy="379736"/>
          </a:xfrm>
          <a:prstGeom prst="rect">
            <a:avLst/>
          </a:prstGeom>
        </p:spPr>
      </p:pic>
      <p:pic>
        <p:nvPicPr>
          <p:cNvPr id="14" name="Picture 13">
            <a:extLst>
              <a:ext uri="{FF2B5EF4-FFF2-40B4-BE49-F238E27FC236}">
                <a16:creationId xmlns:a16="http://schemas.microsoft.com/office/drawing/2014/main" id="{649A51DF-923D-7E7A-C994-E1490F5BD73E}"/>
              </a:ext>
            </a:extLst>
          </p:cNvPr>
          <p:cNvPicPr>
            <a:picLocks noChangeAspect="1"/>
          </p:cNvPicPr>
          <p:nvPr/>
        </p:nvPicPr>
        <p:blipFill rotWithShape="1">
          <a:blip r:embed="rId5" cstate="print">
            <a:clrChange>
              <a:clrFrom>
                <a:srgbClr val="DCDCDC"/>
              </a:clrFrom>
              <a:clrTo>
                <a:srgbClr val="DCDCDC">
                  <a:alpha val="0"/>
                </a:srgbClr>
              </a:clrTo>
            </a:clrChange>
            <a:extLst>
              <a:ext uri="{28A0092B-C50C-407E-A947-70E740481C1C}">
                <a14:useLocalDpi xmlns:a14="http://schemas.microsoft.com/office/drawing/2010/main" val="0"/>
              </a:ext>
            </a:extLst>
          </a:blip>
          <a:srcRect l="15498" r="44782"/>
          <a:stretch/>
        </p:blipFill>
        <p:spPr>
          <a:xfrm rot="765383">
            <a:off x="2856219" y="1361591"/>
            <a:ext cx="201835" cy="699860"/>
          </a:xfrm>
          <a:prstGeom prst="rect">
            <a:avLst/>
          </a:prstGeom>
        </p:spPr>
      </p:pic>
      <p:sp>
        <p:nvSpPr>
          <p:cNvPr id="15" name="TextBox 14">
            <a:extLst>
              <a:ext uri="{FF2B5EF4-FFF2-40B4-BE49-F238E27FC236}">
                <a16:creationId xmlns:a16="http://schemas.microsoft.com/office/drawing/2014/main" id="{332177AD-825C-53A2-8A08-F8C057D139A2}"/>
              </a:ext>
            </a:extLst>
          </p:cNvPr>
          <p:cNvSpPr txBox="1"/>
          <p:nvPr/>
        </p:nvSpPr>
        <p:spPr>
          <a:xfrm rot="17741281">
            <a:off x="-442588" y="3620536"/>
            <a:ext cx="1821204" cy="415498"/>
          </a:xfrm>
          <a:prstGeom prst="rect">
            <a:avLst/>
          </a:prstGeom>
          <a:noFill/>
        </p:spPr>
        <p:txBody>
          <a:bodyPr wrap="none" rtlCol="0">
            <a:spAutoFit/>
          </a:bodyPr>
          <a:lstStyle/>
          <a:p>
            <a:r>
              <a:rPr lang="en-US" sz="2100" i="1" dirty="0">
                <a:solidFill>
                  <a:schemeClr val="bg1">
                    <a:lumMod val="50000"/>
                  </a:schemeClr>
                </a:solidFill>
              </a:rPr>
              <a:t>Ocean Analysis</a:t>
            </a:r>
          </a:p>
        </p:txBody>
      </p:sp>
      <p:grpSp>
        <p:nvGrpSpPr>
          <p:cNvPr id="16" name="Group 15">
            <a:extLst>
              <a:ext uri="{FF2B5EF4-FFF2-40B4-BE49-F238E27FC236}">
                <a16:creationId xmlns:a16="http://schemas.microsoft.com/office/drawing/2014/main" id="{B85E2467-41B4-D8B7-6161-FCCF656ED342}"/>
              </a:ext>
            </a:extLst>
          </p:cNvPr>
          <p:cNvGrpSpPr/>
          <p:nvPr/>
        </p:nvGrpSpPr>
        <p:grpSpPr>
          <a:xfrm>
            <a:off x="1006484" y="2094198"/>
            <a:ext cx="124276" cy="2376602"/>
            <a:chOff x="1352548" y="1654097"/>
            <a:chExt cx="165701" cy="3168802"/>
          </a:xfrm>
        </p:grpSpPr>
        <p:sp>
          <p:nvSpPr>
            <p:cNvPr id="17" name="Down Arrow 16">
              <a:extLst>
                <a:ext uri="{FF2B5EF4-FFF2-40B4-BE49-F238E27FC236}">
                  <a16:creationId xmlns:a16="http://schemas.microsoft.com/office/drawing/2014/main" id="{3D55AD6C-C4D6-CF67-CA6F-EC6A8A177728}"/>
                </a:ext>
              </a:extLst>
            </p:cNvPr>
            <p:cNvSpPr/>
            <p:nvPr/>
          </p:nvSpPr>
          <p:spPr>
            <a:xfrm>
              <a:off x="1352549" y="1666758"/>
              <a:ext cx="165700" cy="3156141"/>
            </a:xfrm>
            <a:prstGeom prst="downArrow">
              <a:avLst/>
            </a:prstGeom>
            <a:solidFill>
              <a:schemeClr val="accent4">
                <a:alpha val="44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8" name="Down Arrow 17">
              <a:extLst>
                <a:ext uri="{FF2B5EF4-FFF2-40B4-BE49-F238E27FC236}">
                  <a16:creationId xmlns:a16="http://schemas.microsoft.com/office/drawing/2014/main" id="{3BD2C964-D569-575E-BCA3-028F28799B7A}"/>
                </a:ext>
              </a:extLst>
            </p:cNvPr>
            <p:cNvSpPr/>
            <p:nvPr/>
          </p:nvSpPr>
          <p:spPr>
            <a:xfrm>
              <a:off x="1352548" y="1654097"/>
              <a:ext cx="152401" cy="1479625"/>
            </a:xfrm>
            <a:prstGeom prst="downArrow">
              <a:avLst/>
            </a:prstGeom>
            <a:solidFill>
              <a:schemeClr val="accent4"/>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grpSp>
        <p:nvGrpSpPr>
          <p:cNvPr id="19" name="Group 18">
            <a:extLst>
              <a:ext uri="{FF2B5EF4-FFF2-40B4-BE49-F238E27FC236}">
                <a16:creationId xmlns:a16="http://schemas.microsoft.com/office/drawing/2014/main" id="{74D8B3F8-470B-A018-113A-ED20AEF3579D}"/>
              </a:ext>
            </a:extLst>
          </p:cNvPr>
          <p:cNvGrpSpPr/>
          <p:nvPr/>
        </p:nvGrpSpPr>
        <p:grpSpPr>
          <a:xfrm>
            <a:off x="7739847" y="2075143"/>
            <a:ext cx="124276" cy="2376602"/>
            <a:chOff x="1352548" y="1654097"/>
            <a:chExt cx="165701" cy="3168802"/>
          </a:xfrm>
        </p:grpSpPr>
        <p:sp>
          <p:nvSpPr>
            <p:cNvPr id="20" name="Down Arrow 19">
              <a:extLst>
                <a:ext uri="{FF2B5EF4-FFF2-40B4-BE49-F238E27FC236}">
                  <a16:creationId xmlns:a16="http://schemas.microsoft.com/office/drawing/2014/main" id="{3CE35392-AB59-947B-06C4-9BDD0575EFFC}"/>
                </a:ext>
              </a:extLst>
            </p:cNvPr>
            <p:cNvSpPr/>
            <p:nvPr/>
          </p:nvSpPr>
          <p:spPr>
            <a:xfrm>
              <a:off x="1352549" y="1666758"/>
              <a:ext cx="165700" cy="3156141"/>
            </a:xfrm>
            <a:prstGeom prst="downArrow">
              <a:avLst/>
            </a:prstGeom>
            <a:solidFill>
              <a:schemeClr val="accent4">
                <a:alpha val="44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21" name="Down Arrow 20">
              <a:extLst>
                <a:ext uri="{FF2B5EF4-FFF2-40B4-BE49-F238E27FC236}">
                  <a16:creationId xmlns:a16="http://schemas.microsoft.com/office/drawing/2014/main" id="{DCF21EEC-239F-D3E0-9B85-04E3529C29C1}"/>
                </a:ext>
              </a:extLst>
            </p:cNvPr>
            <p:cNvSpPr/>
            <p:nvPr/>
          </p:nvSpPr>
          <p:spPr>
            <a:xfrm>
              <a:off x="1352548" y="1654097"/>
              <a:ext cx="152401" cy="1479625"/>
            </a:xfrm>
            <a:prstGeom prst="down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sp>
        <p:nvSpPr>
          <p:cNvPr id="22" name="Right Arrow 21">
            <a:extLst>
              <a:ext uri="{FF2B5EF4-FFF2-40B4-BE49-F238E27FC236}">
                <a16:creationId xmlns:a16="http://schemas.microsoft.com/office/drawing/2014/main" id="{F11C7F8A-8169-771E-91C8-8CE31C44D392}"/>
              </a:ext>
            </a:extLst>
          </p:cNvPr>
          <p:cNvSpPr/>
          <p:nvPr/>
        </p:nvSpPr>
        <p:spPr>
          <a:xfrm>
            <a:off x="917051" y="3034875"/>
            <a:ext cx="7048500" cy="409575"/>
          </a:xfrm>
          <a:prstGeom prst="rightArrow">
            <a:avLst>
              <a:gd name="adj1" fmla="val 25758"/>
              <a:gd name="adj2" fmla="val 69097"/>
            </a:avLst>
          </a:prstGeom>
          <a:solidFill>
            <a:srgbClr val="00EB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23" name="TextBox 22">
            <a:extLst>
              <a:ext uri="{FF2B5EF4-FFF2-40B4-BE49-F238E27FC236}">
                <a16:creationId xmlns:a16="http://schemas.microsoft.com/office/drawing/2014/main" id="{9B35F489-57D4-1FB1-7039-4465E61AEA0C}"/>
              </a:ext>
            </a:extLst>
          </p:cNvPr>
          <p:cNvSpPr txBox="1"/>
          <p:nvPr/>
        </p:nvSpPr>
        <p:spPr>
          <a:xfrm>
            <a:off x="2289428" y="3084095"/>
            <a:ext cx="2662845"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Predictor:   Coupled Integration</a:t>
            </a:r>
          </a:p>
        </p:txBody>
      </p:sp>
      <p:cxnSp>
        <p:nvCxnSpPr>
          <p:cNvPr id="24" name="Straight Arrow Connector 23">
            <a:extLst>
              <a:ext uri="{FF2B5EF4-FFF2-40B4-BE49-F238E27FC236}">
                <a16:creationId xmlns:a16="http://schemas.microsoft.com/office/drawing/2014/main" id="{FE10A43E-3DC1-FECC-04AC-F7108B94FB7D}"/>
              </a:ext>
            </a:extLst>
          </p:cNvPr>
          <p:cNvCxnSpPr/>
          <p:nvPr/>
        </p:nvCxnSpPr>
        <p:spPr>
          <a:xfrm flipH="1">
            <a:off x="1029890" y="3230978"/>
            <a:ext cx="6767107" cy="1213308"/>
          </a:xfrm>
          <a:prstGeom prst="straightConnector1">
            <a:avLst/>
          </a:prstGeom>
          <a:ln w="44450">
            <a:solidFill>
              <a:srgbClr val="00B050"/>
            </a:solidFill>
            <a:prstDash val="sysDash"/>
            <a:tailEnd type="arrow" w="lg" len="lg"/>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20421CA5-976B-34F6-196B-6F1010C21ED3}"/>
              </a:ext>
            </a:extLst>
          </p:cNvPr>
          <p:cNvSpPr/>
          <p:nvPr/>
        </p:nvSpPr>
        <p:spPr>
          <a:xfrm rot="60000" flipH="1">
            <a:off x="4193932" y="1435418"/>
            <a:ext cx="2804101" cy="2473013"/>
          </a:xfrm>
          <a:prstGeom prst="parallelogram">
            <a:avLst>
              <a:gd name="adj" fmla="val 1045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26" name="Parallelogram 25">
            <a:extLst>
              <a:ext uri="{FF2B5EF4-FFF2-40B4-BE49-F238E27FC236}">
                <a16:creationId xmlns:a16="http://schemas.microsoft.com/office/drawing/2014/main" id="{9A427DF9-59D2-8336-9CA2-EA621109B7BB}"/>
              </a:ext>
            </a:extLst>
          </p:cNvPr>
          <p:cNvSpPr/>
          <p:nvPr/>
        </p:nvSpPr>
        <p:spPr>
          <a:xfrm rot="5400000" flipH="1">
            <a:off x="4884918" y="3988257"/>
            <a:ext cx="1944865" cy="1752599"/>
          </a:xfrm>
          <a:prstGeom prst="parallelogram">
            <a:avLst>
              <a:gd name="adj" fmla="val 1045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27" name="TextBox 26">
            <a:extLst>
              <a:ext uri="{FF2B5EF4-FFF2-40B4-BE49-F238E27FC236}">
                <a16:creationId xmlns:a16="http://schemas.microsoft.com/office/drawing/2014/main" id="{8F447CB4-87DA-29CA-9522-40ED21D71E07}"/>
              </a:ext>
            </a:extLst>
          </p:cNvPr>
          <p:cNvSpPr txBox="1"/>
          <p:nvPr/>
        </p:nvSpPr>
        <p:spPr>
          <a:xfrm>
            <a:off x="1487103" y="2774108"/>
            <a:ext cx="1521570" cy="254365"/>
          </a:xfrm>
          <a:prstGeom prst="rect">
            <a:avLst/>
          </a:prstGeom>
          <a:noFill/>
        </p:spPr>
        <p:txBody>
          <a:bodyPr wrap="none" rtlCol="0">
            <a:spAutoFit/>
          </a:bodyPr>
          <a:lstStyle/>
          <a:p>
            <a:r>
              <a:rPr lang="en-US" sz="1053" b="1" i="1" dirty="0">
                <a:solidFill>
                  <a:srgbClr val="0000FF"/>
                </a:solidFill>
                <a:effectLst>
                  <a:outerShdw blurRad="38100" dist="38100" dir="2700000" algn="tl">
                    <a:srgbClr val="000000">
                      <a:alpha val="43137"/>
                    </a:srgbClr>
                  </a:outerShdw>
                </a:effectLst>
              </a:rPr>
              <a:t>Observed   Precipitation</a:t>
            </a:r>
          </a:p>
        </p:txBody>
      </p:sp>
      <p:grpSp>
        <p:nvGrpSpPr>
          <p:cNvPr id="28" name="Group 27">
            <a:extLst>
              <a:ext uri="{FF2B5EF4-FFF2-40B4-BE49-F238E27FC236}">
                <a16:creationId xmlns:a16="http://schemas.microsoft.com/office/drawing/2014/main" id="{31C5EF08-603C-53E8-3852-56B9BF0C375C}"/>
              </a:ext>
            </a:extLst>
          </p:cNvPr>
          <p:cNvGrpSpPr/>
          <p:nvPr/>
        </p:nvGrpSpPr>
        <p:grpSpPr>
          <a:xfrm>
            <a:off x="6673607" y="2070395"/>
            <a:ext cx="124276" cy="2376602"/>
            <a:chOff x="1352548" y="1654097"/>
            <a:chExt cx="165701" cy="3168802"/>
          </a:xfrm>
        </p:grpSpPr>
        <p:sp>
          <p:nvSpPr>
            <p:cNvPr id="29" name="Down Arrow 28">
              <a:extLst>
                <a:ext uri="{FF2B5EF4-FFF2-40B4-BE49-F238E27FC236}">
                  <a16:creationId xmlns:a16="http://schemas.microsoft.com/office/drawing/2014/main" id="{D458DE54-68D2-250C-E561-E9FA651CF722}"/>
                </a:ext>
              </a:extLst>
            </p:cNvPr>
            <p:cNvSpPr/>
            <p:nvPr/>
          </p:nvSpPr>
          <p:spPr>
            <a:xfrm>
              <a:off x="1352549" y="1666758"/>
              <a:ext cx="165700" cy="3156141"/>
            </a:xfrm>
            <a:prstGeom prst="downArrow">
              <a:avLst/>
            </a:prstGeom>
            <a:solidFill>
              <a:schemeClr val="accent4">
                <a:alpha val="44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30" name="Down Arrow 29">
              <a:extLst>
                <a:ext uri="{FF2B5EF4-FFF2-40B4-BE49-F238E27FC236}">
                  <a16:creationId xmlns:a16="http://schemas.microsoft.com/office/drawing/2014/main" id="{673DFA77-31CB-770F-754E-6CE4D77F3E72}"/>
                </a:ext>
              </a:extLst>
            </p:cNvPr>
            <p:cNvSpPr/>
            <p:nvPr/>
          </p:nvSpPr>
          <p:spPr>
            <a:xfrm>
              <a:off x="1352548" y="1654097"/>
              <a:ext cx="152401" cy="1479625"/>
            </a:xfrm>
            <a:prstGeom prst="down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grpSp>
        <p:nvGrpSpPr>
          <p:cNvPr id="31" name="Group 30">
            <a:extLst>
              <a:ext uri="{FF2B5EF4-FFF2-40B4-BE49-F238E27FC236}">
                <a16:creationId xmlns:a16="http://schemas.microsoft.com/office/drawing/2014/main" id="{B0593928-E4FE-7FA9-A379-F7A9ABD06E99}"/>
              </a:ext>
            </a:extLst>
          </p:cNvPr>
          <p:cNvGrpSpPr/>
          <p:nvPr/>
        </p:nvGrpSpPr>
        <p:grpSpPr>
          <a:xfrm>
            <a:off x="4740136" y="2329020"/>
            <a:ext cx="757238" cy="512759"/>
            <a:chOff x="6248400" y="2400300"/>
            <a:chExt cx="1009650" cy="683678"/>
          </a:xfrm>
        </p:grpSpPr>
        <p:cxnSp>
          <p:nvCxnSpPr>
            <p:cNvPr id="32" name="Straight Connector 31">
              <a:extLst>
                <a:ext uri="{FF2B5EF4-FFF2-40B4-BE49-F238E27FC236}">
                  <a16:creationId xmlns:a16="http://schemas.microsoft.com/office/drawing/2014/main" id="{D9222AD1-4220-4D57-5458-4DA232B9E72D}"/>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AAAE920-1342-27F0-1738-625D6E57FA94}"/>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0243B8D-5FF3-CF1D-D3D0-1B27B9C899F5}"/>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8693B5F-104C-8630-BB09-C8C5DCAFF842}"/>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815257D1-A41D-899E-C180-770A9F68769A}"/>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326E08FF-CB25-3C0D-FC58-4C725122A6E0}"/>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30A28B8-3699-34E9-5D9F-81484B760F3B}"/>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E01ED42-DEFE-06A5-F1CA-2FC0FB8A9110}"/>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990FBA1F-3D29-492E-4D29-91126095E8FD}"/>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B94B6A23-B97C-B001-A9BD-AAEF352AA75B}"/>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42" name="Cloud 41">
              <a:extLst>
                <a:ext uri="{FF2B5EF4-FFF2-40B4-BE49-F238E27FC236}">
                  <a16:creationId xmlns:a16="http://schemas.microsoft.com/office/drawing/2014/main" id="{A6510CE1-0581-0131-63FE-6D88F18C15DB}"/>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43" name="Group 42">
            <a:extLst>
              <a:ext uri="{FF2B5EF4-FFF2-40B4-BE49-F238E27FC236}">
                <a16:creationId xmlns:a16="http://schemas.microsoft.com/office/drawing/2014/main" id="{C4B191F5-21F4-A955-7A53-50B0BE1E1EBF}"/>
              </a:ext>
            </a:extLst>
          </p:cNvPr>
          <p:cNvGrpSpPr/>
          <p:nvPr/>
        </p:nvGrpSpPr>
        <p:grpSpPr>
          <a:xfrm>
            <a:off x="1082820" y="2345847"/>
            <a:ext cx="757238" cy="512759"/>
            <a:chOff x="6248400" y="2400300"/>
            <a:chExt cx="1009650" cy="683678"/>
          </a:xfrm>
        </p:grpSpPr>
        <p:cxnSp>
          <p:nvCxnSpPr>
            <p:cNvPr id="44" name="Straight Connector 43">
              <a:extLst>
                <a:ext uri="{FF2B5EF4-FFF2-40B4-BE49-F238E27FC236}">
                  <a16:creationId xmlns:a16="http://schemas.microsoft.com/office/drawing/2014/main" id="{1F2970DF-EC21-21B7-741F-A02AAAF94FC3}"/>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CE7041A-0FC0-59B3-0BAC-65E13C48B6CA}"/>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CB501CA-42F3-802D-F752-2D6B0153C6E1}"/>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BE7869E4-2C07-4F15-58CD-57306EF0F0F5}"/>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1EF99C22-512E-994B-32DB-6681A949BD76}"/>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0B20FE0A-6FBD-A386-F5A9-B3AF375E5BD0}"/>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8E3C02C-3D2E-03B6-6B4A-09E3D766312F}"/>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903887C-D354-54BA-1FEA-B81610201ADA}"/>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F91C1D7-B94F-FD10-50EA-F631376B227A}"/>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0AF70560-B08E-4D9B-4277-D7B7AD633FE6}"/>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54" name="Cloud 53">
              <a:extLst>
                <a:ext uri="{FF2B5EF4-FFF2-40B4-BE49-F238E27FC236}">
                  <a16:creationId xmlns:a16="http://schemas.microsoft.com/office/drawing/2014/main" id="{4AFEE94F-4F52-24E4-2CF7-08E83A90FDE0}"/>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55" name="Group 54">
            <a:extLst>
              <a:ext uri="{FF2B5EF4-FFF2-40B4-BE49-F238E27FC236}">
                <a16:creationId xmlns:a16="http://schemas.microsoft.com/office/drawing/2014/main" id="{45959E1B-0258-00E5-5AD3-3EBA82D48DFB}"/>
              </a:ext>
            </a:extLst>
          </p:cNvPr>
          <p:cNvGrpSpPr/>
          <p:nvPr/>
        </p:nvGrpSpPr>
        <p:grpSpPr>
          <a:xfrm>
            <a:off x="1804431" y="2345847"/>
            <a:ext cx="757238" cy="512759"/>
            <a:chOff x="6248400" y="2400300"/>
            <a:chExt cx="1009650" cy="683678"/>
          </a:xfrm>
        </p:grpSpPr>
        <p:cxnSp>
          <p:nvCxnSpPr>
            <p:cNvPr id="56" name="Straight Connector 55">
              <a:extLst>
                <a:ext uri="{FF2B5EF4-FFF2-40B4-BE49-F238E27FC236}">
                  <a16:creationId xmlns:a16="http://schemas.microsoft.com/office/drawing/2014/main" id="{E34E703B-8108-8B00-D648-8EE4865F4BB0}"/>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714B059-FFF3-03E4-4B0D-16416FA7E5BD}"/>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787EB485-427F-C2C8-5A67-F5362F71FA2F}"/>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4D15D144-1862-3322-4A51-47EC7DEE1C4C}"/>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1FD2FAAD-8CB5-074F-DFD0-E3E5C10F70C8}"/>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A1C731F8-EC48-D264-935D-025513F9668B}"/>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48745239-E329-6DB2-8ABC-25C897B0CBDB}"/>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ECBD1DB0-D36B-D6C5-FA4A-0F133AFC83F0}"/>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A4240F4B-C932-874E-4433-7FD9592595B2}"/>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10A6736-5F1A-6B35-A966-AB0D374DD1EF}"/>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66" name="Cloud 65">
              <a:extLst>
                <a:ext uri="{FF2B5EF4-FFF2-40B4-BE49-F238E27FC236}">
                  <a16:creationId xmlns:a16="http://schemas.microsoft.com/office/drawing/2014/main" id="{C5612B71-2350-B13E-BC3F-3BB5C2F68EAC}"/>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67" name="Group 66">
            <a:extLst>
              <a:ext uri="{FF2B5EF4-FFF2-40B4-BE49-F238E27FC236}">
                <a16:creationId xmlns:a16="http://schemas.microsoft.com/office/drawing/2014/main" id="{DE98A847-1623-B66A-1118-D7A74D3A34F2}"/>
              </a:ext>
            </a:extLst>
          </p:cNvPr>
          <p:cNvGrpSpPr/>
          <p:nvPr/>
        </p:nvGrpSpPr>
        <p:grpSpPr>
          <a:xfrm>
            <a:off x="4007747" y="2316985"/>
            <a:ext cx="757238" cy="512759"/>
            <a:chOff x="6248400" y="2400300"/>
            <a:chExt cx="1009650" cy="683678"/>
          </a:xfrm>
        </p:grpSpPr>
        <p:cxnSp>
          <p:nvCxnSpPr>
            <p:cNvPr id="68" name="Straight Connector 67">
              <a:extLst>
                <a:ext uri="{FF2B5EF4-FFF2-40B4-BE49-F238E27FC236}">
                  <a16:creationId xmlns:a16="http://schemas.microsoft.com/office/drawing/2014/main" id="{9FE6EE10-686D-4B3C-54F3-D7CD975D434C}"/>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0F858779-263A-B30C-3046-1EDFE4AF2997}"/>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5CE035D3-F468-D591-B39C-6490D416C801}"/>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BE99AA7B-CAE7-00B2-BE54-89B6DEB8A659}"/>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B8288DF6-E3D3-AA0F-E2EC-65CDB808BB92}"/>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09D042AB-83AE-977A-BD8D-2789F3E8E334}"/>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59A4263A-693D-9A53-E39E-E616E6C64901}"/>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96570DCD-7185-00AC-7A9E-656369F6AA5D}"/>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3FEA7910-AA01-B399-D022-90BBBBC3030E}"/>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97EC0CB3-8695-8A84-A4B5-806079F22FE9}"/>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78" name="Cloud 77">
              <a:extLst>
                <a:ext uri="{FF2B5EF4-FFF2-40B4-BE49-F238E27FC236}">
                  <a16:creationId xmlns:a16="http://schemas.microsoft.com/office/drawing/2014/main" id="{849EFD20-7410-E613-1600-5033E024EE5A}"/>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79" name="Group 78">
            <a:extLst>
              <a:ext uri="{FF2B5EF4-FFF2-40B4-BE49-F238E27FC236}">
                <a16:creationId xmlns:a16="http://schemas.microsoft.com/office/drawing/2014/main" id="{97288B39-9F00-6603-34BA-18EE9BAEE522}"/>
              </a:ext>
            </a:extLst>
          </p:cNvPr>
          <p:cNvGrpSpPr/>
          <p:nvPr/>
        </p:nvGrpSpPr>
        <p:grpSpPr>
          <a:xfrm>
            <a:off x="2084827" y="2082372"/>
            <a:ext cx="124276" cy="2376602"/>
            <a:chOff x="1352548" y="1654097"/>
            <a:chExt cx="165701" cy="3168802"/>
          </a:xfrm>
        </p:grpSpPr>
        <p:sp>
          <p:nvSpPr>
            <p:cNvPr id="80" name="Down Arrow 79">
              <a:extLst>
                <a:ext uri="{FF2B5EF4-FFF2-40B4-BE49-F238E27FC236}">
                  <a16:creationId xmlns:a16="http://schemas.microsoft.com/office/drawing/2014/main" id="{0E84171D-E522-B03E-39AB-6D61F281740C}"/>
                </a:ext>
              </a:extLst>
            </p:cNvPr>
            <p:cNvSpPr/>
            <p:nvPr/>
          </p:nvSpPr>
          <p:spPr>
            <a:xfrm>
              <a:off x="1352549" y="1666758"/>
              <a:ext cx="165700" cy="3156141"/>
            </a:xfrm>
            <a:prstGeom prst="downArrow">
              <a:avLst/>
            </a:prstGeom>
            <a:solidFill>
              <a:schemeClr val="accent4">
                <a:alpha val="44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81" name="Down Arrow 80">
              <a:extLst>
                <a:ext uri="{FF2B5EF4-FFF2-40B4-BE49-F238E27FC236}">
                  <a16:creationId xmlns:a16="http://schemas.microsoft.com/office/drawing/2014/main" id="{CB879C2E-4934-0C33-2E2B-DC5BB550B064}"/>
                </a:ext>
              </a:extLst>
            </p:cNvPr>
            <p:cNvSpPr/>
            <p:nvPr/>
          </p:nvSpPr>
          <p:spPr>
            <a:xfrm>
              <a:off x="1352548" y="1654097"/>
              <a:ext cx="152401" cy="1479625"/>
            </a:xfrm>
            <a:prstGeom prst="downArrow">
              <a:avLst/>
            </a:prstGeom>
            <a:solidFill>
              <a:schemeClr val="accent4"/>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grpSp>
        <p:nvGrpSpPr>
          <p:cNvPr id="82" name="Group 81">
            <a:extLst>
              <a:ext uri="{FF2B5EF4-FFF2-40B4-BE49-F238E27FC236}">
                <a16:creationId xmlns:a16="http://schemas.microsoft.com/office/drawing/2014/main" id="{F493E876-9ED9-E869-9B83-C81AC9596FE5}"/>
              </a:ext>
            </a:extLst>
          </p:cNvPr>
          <p:cNvGrpSpPr/>
          <p:nvPr/>
        </p:nvGrpSpPr>
        <p:grpSpPr>
          <a:xfrm>
            <a:off x="3166767" y="2070395"/>
            <a:ext cx="124276" cy="2376602"/>
            <a:chOff x="1352548" y="1654097"/>
            <a:chExt cx="165701" cy="3168802"/>
          </a:xfrm>
        </p:grpSpPr>
        <p:sp>
          <p:nvSpPr>
            <p:cNvPr id="83" name="Down Arrow 82">
              <a:extLst>
                <a:ext uri="{FF2B5EF4-FFF2-40B4-BE49-F238E27FC236}">
                  <a16:creationId xmlns:a16="http://schemas.microsoft.com/office/drawing/2014/main" id="{B83BD40E-D920-F72E-808D-9F70C8184460}"/>
                </a:ext>
              </a:extLst>
            </p:cNvPr>
            <p:cNvSpPr/>
            <p:nvPr/>
          </p:nvSpPr>
          <p:spPr>
            <a:xfrm>
              <a:off x="1352549" y="1666758"/>
              <a:ext cx="165700" cy="3156141"/>
            </a:xfrm>
            <a:prstGeom prst="downArrow">
              <a:avLst/>
            </a:prstGeom>
            <a:solidFill>
              <a:schemeClr val="accent4">
                <a:alpha val="44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84" name="Down Arrow 83">
              <a:extLst>
                <a:ext uri="{FF2B5EF4-FFF2-40B4-BE49-F238E27FC236}">
                  <a16:creationId xmlns:a16="http://schemas.microsoft.com/office/drawing/2014/main" id="{9A312FB8-2080-6806-F871-F9A6C2E5C0B9}"/>
                </a:ext>
              </a:extLst>
            </p:cNvPr>
            <p:cNvSpPr/>
            <p:nvPr/>
          </p:nvSpPr>
          <p:spPr>
            <a:xfrm>
              <a:off x="1352548" y="1654097"/>
              <a:ext cx="152401" cy="1479625"/>
            </a:xfrm>
            <a:prstGeom prst="downArrow">
              <a:avLst/>
            </a:prstGeom>
            <a:solidFill>
              <a:schemeClr val="accent4"/>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grpSp>
        <p:nvGrpSpPr>
          <p:cNvPr id="85" name="Group 84">
            <a:extLst>
              <a:ext uri="{FF2B5EF4-FFF2-40B4-BE49-F238E27FC236}">
                <a16:creationId xmlns:a16="http://schemas.microsoft.com/office/drawing/2014/main" id="{557E4B68-CADF-811C-3D6E-28EFEA865040}"/>
              </a:ext>
            </a:extLst>
          </p:cNvPr>
          <p:cNvGrpSpPr/>
          <p:nvPr/>
        </p:nvGrpSpPr>
        <p:grpSpPr>
          <a:xfrm>
            <a:off x="4248707" y="2075143"/>
            <a:ext cx="124276" cy="2376602"/>
            <a:chOff x="1352548" y="1654097"/>
            <a:chExt cx="165701" cy="3168802"/>
          </a:xfrm>
        </p:grpSpPr>
        <p:sp>
          <p:nvSpPr>
            <p:cNvPr id="86" name="Down Arrow 85">
              <a:extLst>
                <a:ext uri="{FF2B5EF4-FFF2-40B4-BE49-F238E27FC236}">
                  <a16:creationId xmlns:a16="http://schemas.microsoft.com/office/drawing/2014/main" id="{F9C9985A-7884-F034-D911-79A92C99EB2E}"/>
                </a:ext>
              </a:extLst>
            </p:cNvPr>
            <p:cNvSpPr/>
            <p:nvPr/>
          </p:nvSpPr>
          <p:spPr>
            <a:xfrm>
              <a:off x="1352549" y="1666758"/>
              <a:ext cx="165700" cy="3156141"/>
            </a:xfrm>
            <a:prstGeom prst="downArrow">
              <a:avLst/>
            </a:prstGeom>
            <a:solidFill>
              <a:schemeClr val="accent4">
                <a:alpha val="44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87" name="Down Arrow 86">
              <a:extLst>
                <a:ext uri="{FF2B5EF4-FFF2-40B4-BE49-F238E27FC236}">
                  <a16:creationId xmlns:a16="http://schemas.microsoft.com/office/drawing/2014/main" id="{BC8A3A28-6FB3-1F8E-6286-01ED386DA74C}"/>
                </a:ext>
              </a:extLst>
            </p:cNvPr>
            <p:cNvSpPr/>
            <p:nvPr/>
          </p:nvSpPr>
          <p:spPr>
            <a:xfrm>
              <a:off x="1352548" y="1654097"/>
              <a:ext cx="152401" cy="1479625"/>
            </a:xfrm>
            <a:prstGeom prst="downArrow">
              <a:avLst/>
            </a:prstGeom>
            <a:solidFill>
              <a:schemeClr val="accent4"/>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grpSp>
      <p:grpSp>
        <p:nvGrpSpPr>
          <p:cNvPr id="88" name="Group 87">
            <a:extLst>
              <a:ext uri="{FF2B5EF4-FFF2-40B4-BE49-F238E27FC236}">
                <a16:creationId xmlns:a16="http://schemas.microsoft.com/office/drawing/2014/main" id="{CFD6F71A-1465-E4E9-E20B-ECE25915585B}"/>
              </a:ext>
            </a:extLst>
          </p:cNvPr>
          <p:cNvGrpSpPr/>
          <p:nvPr/>
        </p:nvGrpSpPr>
        <p:grpSpPr>
          <a:xfrm>
            <a:off x="6822936" y="2324484"/>
            <a:ext cx="757238" cy="512759"/>
            <a:chOff x="6248400" y="2400300"/>
            <a:chExt cx="1009650" cy="683678"/>
          </a:xfrm>
        </p:grpSpPr>
        <p:cxnSp>
          <p:nvCxnSpPr>
            <p:cNvPr id="89" name="Straight Connector 88">
              <a:extLst>
                <a:ext uri="{FF2B5EF4-FFF2-40B4-BE49-F238E27FC236}">
                  <a16:creationId xmlns:a16="http://schemas.microsoft.com/office/drawing/2014/main" id="{8D6A960E-770E-E75F-391E-5B64730BB1A7}"/>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C3674FB-1022-CE75-400F-CF392FA89752}"/>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5763D268-8985-E9FD-E8F8-1C9881AAA25D}"/>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076FFC98-F7CF-0E01-088A-0BC80AE46A25}"/>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18D0588F-AE48-E7AC-DDE7-2BB7BE9BC7E0}"/>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CC5DB5D9-A243-FF27-D233-8ABB4639FB2C}"/>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9E43A580-3BA1-778B-0802-30D3888D6FF1}"/>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39BCFBB7-21B3-344D-CC3D-DB36EB7DBAE4}"/>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C89AA91A-CE0A-6F40-8694-21E7BD3D98CF}"/>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F708B2B7-51C6-A53B-C24F-5B8A45F09E9D}"/>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99" name="Cloud 98">
              <a:extLst>
                <a:ext uri="{FF2B5EF4-FFF2-40B4-BE49-F238E27FC236}">
                  <a16:creationId xmlns:a16="http://schemas.microsoft.com/office/drawing/2014/main" id="{0C1FED36-0E86-8AA5-85D9-C0A022152D39}"/>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sp>
        <p:nvSpPr>
          <p:cNvPr id="100" name="TextBox 99">
            <a:extLst>
              <a:ext uri="{FF2B5EF4-FFF2-40B4-BE49-F238E27FC236}">
                <a16:creationId xmlns:a16="http://schemas.microsoft.com/office/drawing/2014/main" id="{E45A856C-E52F-B273-1F9A-05949C3E0EAB}"/>
              </a:ext>
            </a:extLst>
          </p:cNvPr>
          <p:cNvSpPr txBox="1"/>
          <p:nvPr/>
        </p:nvSpPr>
        <p:spPr>
          <a:xfrm>
            <a:off x="850" y="1001239"/>
            <a:ext cx="8767862" cy="369332"/>
          </a:xfrm>
          <a:prstGeom prst="rect">
            <a:avLst/>
          </a:prstGeom>
          <a:noFill/>
        </p:spPr>
        <p:txBody>
          <a:bodyPr wrap="square" rtlCol="0">
            <a:spAutoFit/>
          </a:bodyPr>
          <a:lstStyle/>
          <a:p>
            <a:pPr algn="ctr"/>
            <a:r>
              <a:rPr lang="en-US" b="1" dirty="0">
                <a:solidFill>
                  <a:srgbClr val="1C75BC"/>
                </a:solidFill>
                <a:latin typeface="Times New Roman" panose="02020603050405020304" pitchFamily="18" charset="0"/>
                <a:cs typeface="Times New Roman" panose="02020603050405020304" pitchFamily="18" charset="0"/>
              </a:rPr>
              <a:t>GEOS-S2S-3 Weakly Coupled Data Assimilation</a:t>
            </a:r>
          </a:p>
        </p:txBody>
      </p:sp>
      <p:sp>
        <p:nvSpPr>
          <p:cNvPr id="101" name="Down Arrow 100">
            <a:extLst>
              <a:ext uri="{FF2B5EF4-FFF2-40B4-BE49-F238E27FC236}">
                <a16:creationId xmlns:a16="http://schemas.microsoft.com/office/drawing/2014/main" id="{DE1982A7-133B-DBBE-7B09-3658422ADEA0}"/>
              </a:ext>
            </a:extLst>
          </p:cNvPr>
          <p:cNvSpPr/>
          <p:nvPr/>
        </p:nvSpPr>
        <p:spPr>
          <a:xfrm>
            <a:off x="1016422" y="4533454"/>
            <a:ext cx="120785" cy="897827"/>
          </a:xfrm>
          <a:prstGeom prst="downArrow">
            <a:avLst/>
          </a:prstGeom>
          <a:solidFill>
            <a:schemeClr val="accent4"/>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dirty="0"/>
          </a:p>
        </p:txBody>
      </p:sp>
      <p:sp>
        <p:nvSpPr>
          <p:cNvPr id="102" name="TextBox 101">
            <a:extLst>
              <a:ext uri="{FF2B5EF4-FFF2-40B4-BE49-F238E27FC236}">
                <a16:creationId xmlns:a16="http://schemas.microsoft.com/office/drawing/2014/main" id="{76EE7A27-B00E-CF49-F891-C64B63A8BE49}"/>
              </a:ext>
            </a:extLst>
          </p:cNvPr>
          <p:cNvSpPr txBox="1"/>
          <p:nvPr/>
        </p:nvSpPr>
        <p:spPr>
          <a:xfrm>
            <a:off x="685937" y="5360286"/>
            <a:ext cx="676788" cy="254365"/>
          </a:xfrm>
          <a:prstGeom prst="rect">
            <a:avLst/>
          </a:prstGeom>
          <a:noFill/>
        </p:spPr>
        <p:txBody>
          <a:bodyPr wrap="non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Forecast</a:t>
            </a:r>
          </a:p>
        </p:txBody>
      </p:sp>
      <p:sp>
        <p:nvSpPr>
          <p:cNvPr id="103" name="Down Arrow 102">
            <a:extLst>
              <a:ext uri="{FF2B5EF4-FFF2-40B4-BE49-F238E27FC236}">
                <a16:creationId xmlns:a16="http://schemas.microsoft.com/office/drawing/2014/main" id="{0C884957-CE2D-B9A9-94CB-29F39AE298EC}"/>
              </a:ext>
            </a:extLst>
          </p:cNvPr>
          <p:cNvSpPr/>
          <p:nvPr/>
        </p:nvSpPr>
        <p:spPr>
          <a:xfrm>
            <a:off x="7739162" y="4438888"/>
            <a:ext cx="120785" cy="897827"/>
          </a:xfrm>
          <a:prstGeom prst="down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04" name="TextBox 103">
            <a:extLst>
              <a:ext uri="{FF2B5EF4-FFF2-40B4-BE49-F238E27FC236}">
                <a16:creationId xmlns:a16="http://schemas.microsoft.com/office/drawing/2014/main" id="{B2A4E713-FADE-7DC9-BD3C-419E2879D985}"/>
              </a:ext>
            </a:extLst>
          </p:cNvPr>
          <p:cNvSpPr txBox="1"/>
          <p:nvPr/>
        </p:nvSpPr>
        <p:spPr>
          <a:xfrm>
            <a:off x="7398738" y="5265720"/>
            <a:ext cx="676788" cy="254365"/>
          </a:xfrm>
          <a:prstGeom prst="rect">
            <a:avLst/>
          </a:prstGeom>
          <a:noFill/>
        </p:spPr>
        <p:txBody>
          <a:bodyPr wrap="non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Forecast</a:t>
            </a:r>
          </a:p>
        </p:txBody>
      </p:sp>
      <p:sp>
        <p:nvSpPr>
          <p:cNvPr id="105" name="Oval 104">
            <a:extLst>
              <a:ext uri="{FF2B5EF4-FFF2-40B4-BE49-F238E27FC236}">
                <a16:creationId xmlns:a16="http://schemas.microsoft.com/office/drawing/2014/main" id="{7A8AB1BD-0083-53CC-95E7-601D7856E067}"/>
              </a:ext>
            </a:extLst>
          </p:cNvPr>
          <p:cNvSpPr/>
          <p:nvPr/>
        </p:nvSpPr>
        <p:spPr>
          <a:xfrm>
            <a:off x="7652067" y="1767233"/>
            <a:ext cx="298550" cy="29080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06" name="TextBox 105">
            <a:extLst>
              <a:ext uri="{FF2B5EF4-FFF2-40B4-BE49-F238E27FC236}">
                <a16:creationId xmlns:a16="http://schemas.microsoft.com/office/drawing/2014/main" id="{FA2E2551-D3A1-6269-707A-48F556A8D045}"/>
              </a:ext>
            </a:extLst>
          </p:cNvPr>
          <p:cNvSpPr txBox="1"/>
          <p:nvPr/>
        </p:nvSpPr>
        <p:spPr>
          <a:xfrm>
            <a:off x="4118892" y="1779700"/>
            <a:ext cx="418602" cy="254365"/>
          </a:xfrm>
          <a:prstGeom prst="rect">
            <a:avLst/>
          </a:prstGeom>
          <a:noFill/>
        </p:spPr>
        <p:txBody>
          <a:bodyPr wrap="squar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18Z</a:t>
            </a:r>
          </a:p>
        </p:txBody>
      </p:sp>
      <p:sp>
        <p:nvSpPr>
          <p:cNvPr id="107" name="Oval 106">
            <a:extLst>
              <a:ext uri="{FF2B5EF4-FFF2-40B4-BE49-F238E27FC236}">
                <a16:creationId xmlns:a16="http://schemas.microsoft.com/office/drawing/2014/main" id="{6F9FDD94-F3F5-E7AA-E469-12B655860F20}"/>
              </a:ext>
            </a:extLst>
          </p:cNvPr>
          <p:cNvSpPr/>
          <p:nvPr/>
        </p:nvSpPr>
        <p:spPr>
          <a:xfrm>
            <a:off x="4156925" y="1760900"/>
            <a:ext cx="298550" cy="29080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08" name="TextBox 107">
            <a:extLst>
              <a:ext uri="{FF2B5EF4-FFF2-40B4-BE49-F238E27FC236}">
                <a16:creationId xmlns:a16="http://schemas.microsoft.com/office/drawing/2014/main" id="{939E187D-0F21-FF9B-1538-059C14051113}"/>
              </a:ext>
            </a:extLst>
          </p:cNvPr>
          <p:cNvSpPr txBox="1"/>
          <p:nvPr/>
        </p:nvSpPr>
        <p:spPr>
          <a:xfrm>
            <a:off x="3023257" y="1796168"/>
            <a:ext cx="418602" cy="254365"/>
          </a:xfrm>
          <a:prstGeom prst="rect">
            <a:avLst/>
          </a:prstGeom>
          <a:noFill/>
        </p:spPr>
        <p:txBody>
          <a:bodyPr wrap="squar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12Z</a:t>
            </a:r>
          </a:p>
        </p:txBody>
      </p:sp>
      <p:sp>
        <p:nvSpPr>
          <p:cNvPr id="109" name="Oval 108">
            <a:extLst>
              <a:ext uri="{FF2B5EF4-FFF2-40B4-BE49-F238E27FC236}">
                <a16:creationId xmlns:a16="http://schemas.microsoft.com/office/drawing/2014/main" id="{455B5939-CA05-6F4F-2700-4066456CCB07}"/>
              </a:ext>
            </a:extLst>
          </p:cNvPr>
          <p:cNvSpPr/>
          <p:nvPr/>
        </p:nvSpPr>
        <p:spPr>
          <a:xfrm>
            <a:off x="3061290" y="1777368"/>
            <a:ext cx="298550" cy="29080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10" name="TextBox 109">
            <a:extLst>
              <a:ext uri="{FF2B5EF4-FFF2-40B4-BE49-F238E27FC236}">
                <a16:creationId xmlns:a16="http://schemas.microsoft.com/office/drawing/2014/main" id="{D0BA0883-C97F-6723-B5B0-0C90B1583F33}"/>
              </a:ext>
            </a:extLst>
          </p:cNvPr>
          <p:cNvSpPr txBox="1"/>
          <p:nvPr/>
        </p:nvSpPr>
        <p:spPr>
          <a:xfrm>
            <a:off x="1951299" y="1798883"/>
            <a:ext cx="418602" cy="254365"/>
          </a:xfrm>
          <a:prstGeom prst="rect">
            <a:avLst/>
          </a:prstGeom>
          <a:noFill/>
        </p:spPr>
        <p:txBody>
          <a:bodyPr wrap="squar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6Z</a:t>
            </a:r>
          </a:p>
        </p:txBody>
      </p:sp>
      <p:sp>
        <p:nvSpPr>
          <p:cNvPr id="111" name="Oval 110">
            <a:extLst>
              <a:ext uri="{FF2B5EF4-FFF2-40B4-BE49-F238E27FC236}">
                <a16:creationId xmlns:a16="http://schemas.microsoft.com/office/drawing/2014/main" id="{4F6CC325-0ABA-9E47-0503-CB1F5FD940D6}"/>
              </a:ext>
            </a:extLst>
          </p:cNvPr>
          <p:cNvSpPr/>
          <p:nvPr/>
        </p:nvSpPr>
        <p:spPr>
          <a:xfrm>
            <a:off x="1989332" y="1780083"/>
            <a:ext cx="298550" cy="29080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sp>
        <p:nvSpPr>
          <p:cNvPr id="112" name="TextBox 111">
            <a:extLst>
              <a:ext uri="{FF2B5EF4-FFF2-40B4-BE49-F238E27FC236}">
                <a16:creationId xmlns:a16="http://schemas.microsoft.com/office/drawing/2014/main" id="{FD808736-64B3-B117-DFCC-FAA5EB9675C3}"/>
              </a:ext>
            </a:extLst>
          </p:cNvPr>
          <p:cNvSpPr txBox="1"/>
          <p:nvPr/>
        </p:nvSpPr>
        <p:spPr>
          <a:xfrm>
            <a:off x="884784" y="1802554"/>
            <a:ext cx="418602" cy="254365"/>
          </a:xfrm>
          <a:prstGeom prst="rect">
            <a:avLst/>
          </a:prstGeom>
          <a:noFill/>
        </p:spPr>
        <p:txBody>
          <a:bodyPr wrap="square" rtlCol="0">
            <a:spAutoFit/>
          </a:bodyPr>
          <a:lstStyle/>
          <a:p>
            <a:r>
              <a:rPr lang="en-US" sz="1053" b="1" dirty="0">
                <a:solidFill>
                  <a:schemeClr val="bg2">
                    <a:lumMod val="10000"/>
                  </a:schemeClr>
                </a:solidFill>
                <a:latin typeface="Times New Roman" panose="02020603050405020304" pitchFamily="18" charset="0"/>
                <a:cs typeface="Times New Roman" panose="02020603050405020304" pitchFamily="18" charset="0"/>
              </a:rPr>
              <a:t>0Z</a:t>
            </a:r>
          </a:p>
        </p:txBody>
      </p:sp>
      <p:sp>
        <p:nvSpPr>
          <p:cNvPr id="113" name="Oval 112">
            <a:extLst>
              <a:ext uri="{FF2B5EF4-FFF2-40B4-BE49-F238E27FC236}">
                <a16:creationId xmlns:a16="http://schemas.microsoft.com/office/drawing/2014/main" id="{D7E82C56-ADDC-2EAF-5110-2A1738789B3B}"/>
              </a:ext>
            </a:extLst>
          </p:cNvPr>
          <p:cNvSpPr/>
          <p:nvPr/>
        </p:nvSpPr>
        <p:spPr>
          <a:xfrm>
            <a:off x="922817" y="1783754"/>
            <a:ext cx="298550" cy="290808"/>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3"/>
          </a:p>
        </p:txBody>
      </p:sp>
      <p:grpSp>
        <p:nvGrpSpPr>
          <p:cNvPr id="114" name="Group 113">
            <a:extLst>
              <a:ext uri="{FF2B5EF4-FFF2-40B4-BE49-F238E27FC236}">
                <a16:creationId xmlns:a16="http://schemas.microsoft.com/office/drawing/2014/main" id="{8B81DCCF-988A-A38F-0906-5C7FC46588E7}"/>
              </a:ext>
            </a:extLst>
          </p:cNvPr>
          <p:cNvGrpSpPr/>
          <p:nvPr/>
        </p:nvGrpSpPr>
        <p:grpSpPr>
          <a:xfrm>
            <a:off x="2535663" y="2345847"/>
            <a:ext cx="757238" cy="512759"/>
            <a:chOff x="6248400" y="2400300"/>
            <a:chExt cx="1009650" cy="683678"/>
          </a:xfrm>
        </p:grpSpPr>
        <p:cxnSp>
          <p:nvCxnSpPr>
            <p:cNvPr id="115" name="Straight Connector 114">
              <a:extLst>
                <a:ext uri="{FF2B5EF4-FFF2-40B4-BE49-F238E27FC236}">
                  <a16:creationId xmlns:a16="http://schemas.microsoft.com/office/drawing/2014/main" id="{ED92A97A-E78C-7862-87C4-F68A9029E02A}"/>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BD6DDB63-B8C0-0F52-E5DC-E09DE320D8B7}"/>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21DB9526-24AB-B72F-FDA1-68B84B4CFC3D}"/>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9327FECD-E95A-63B1-CFC5-1687B1C1EC1B}"/>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D2031BE1-7357-0489-33BD-B094132CB544}"/>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8B9DBFC0-0A05-C55C-4B84-7BD21BB18FC6}"/>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94AADBF1-8A81-F04B-8204-DD1EFD3283B4}"/>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7135ECF5-FADA-51F9-485D-CDAA36756396}"/>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4E4C5745-D0A9-8E05-DCCE-CD986CF4A485}"/>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30A530AE-3F7D-C594-8068-8B05FDA87254}"/>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125" name="Cloud 124">
              <a:extLst>
                <a:ext uri="{FF2B5EF4-FFF2-40B4-BE49-F238E27FC236}">
                  <a16:creationId xmlns:a16="http://schemas.microsoft.com/office/drawing/2014/main" id="{C710F3CE-4C3F-096F-B479-C48ED5A47D0B}"/>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126" name="Group 125">
            <a:extLst>
              <a:ext uri="{FF2B5EF4-FFF2-40B4-BE49-F238E27FC236}">
                <a16:creationId xmlns:a16="http://schemas.microsoft.com/office/drawing/2014/main" id="{A3D548FA-819E-AF58-831D-5359C41D40B9}"/>
              </a:ext>
            </a:extLst>
          </p:cNvPr>
          <p:cNvGrpSpPr/>
          <p:nvPr/>
        </p:nvGrpSpPr>
        <p:grpSpPr>
          <a:xfrm>
            <a:off x="3281472" y="2350617"/>
            <a:ext cx="757238" cy="512759"/>
            <a:chOff x="6248400" y="2400300"/>
            <a:chExt cx="1009650" cy="683678"/>
          </a:xfrm>
        </p:grpSpPr>
        <p:cxnSp>
          <p:nvCxnSpPr>
            <p:cNvPr id="127" name="Straight Connector 126">
              <a:extLst>
                <a:ext uri="{FF2B5EF4-FFF2-40B4-BE49-F238E27FC236}">
                  <a16:creationId xmlns:a16="http://schemas.microsoft.com/office/drawing/2014/main" id="{8F573EBD-ABDA-B3CA-616A-0B996072D582}"/>
                </a:ext>
              </a:extLst>
            </p:cNvPr>
            <p:cNvCxnSpPr/>
            <p:nvPr/>
          </p:nvCxnSpPr>
          <p:spPr>
            <a:xfrm flipH="1">
              <a:off x="6248400" y="2660650"/>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D9246638-CF51-AC9D-E95C-5FC155745F2D}"/>
                </a:ext>
              </a:extLst>
            </p:cNvPr>
            <p:cNvCxnSpPr/>
            <p:nvPr/>
          </p:nvCxnSpPr>
          <p:spPr>
            <a:xfrm flipH="1">
              <a:off x="6307663"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F748991A-766F-CFC8-DF73-BD1115C9A419}"/>
                </a:ext>
              </a:extLst>
            </p:cNvPr>
            <p:cNvCxnSpPr/>
            <p:nvPr/>
          </p:nvCxnSpPr>
          <p:spPr>
            <a:xfrm flipH="1">
              <a:off x="6366932"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E3811596-BFDA-227D-D066-A0F3BFA71927}"/>
                </a:ext>
              </a:extLst>
            </p:cNvPr>
            <p:cNvCxnSpPr/>
            <p:nvPr/>
          </p:nvCxnSpPr>
          <p:spPr>
            <a:xfrm flipH="1">
              <a:off x="6434668" y="2669111"/>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481F59B7-79A0-C34A-215C-20D335A53E61}"/>
                </a:ext>
              </a:extLst>
            </p:cNvPr>
            <p:cNvCxnSpPr/>
            <p:nvPr/>
          </p:nvCxnSpPr>
          <p:spPr>
            <a:xfrm flipH="1">
              <a:off x="6493937" y="2677578"/>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6E54B0FD-CA1D-A5E4-FB2A-B9500A694B21}"/>
                </a:ext>
              </a:extLst>
            </p:cNvPr>
            <p:cNvCxnSpPr/>
            <p:nvPr/>
          </p:nvCxnSpPr>
          <p:spPr>
            <a:xfrm flipH="1">
              <a:off x="6646337" y="2669105"/>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4B5AA768-2098-61C0-C194-088349B34AE1}"/>
                </a:ext>
              </a:extLst>
            </p:cNvPr>
            <p:cNvCxnSpPr/>
            <p:nvPr/>
          </p:nvCxnSpPr>
          <p:spPr>
            <a:xfrm flipH="1">
              <a:off x="6705606"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87D2163-5BE6-04BB-F073-1ED65FEABE9A}"/>
                </a:ext>
              </a:extLst>
            </p:cNvPr>
            <p:cNvCxnSpPr/>
            <p:nvPr/>
          </p:nvCxnSpPr>
          <p:spPr>
            <a:xfrm flipH="1">
              <a:off x="6764875"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773F9703-4E02-929E-6CAE-52497AC7997B}"/>
                </a:ext>
              </a:extLst>
            </p:cNvPr>
            <p:cNvCxnSpPr/>
            <p:nvPr/>
          </p:nvCxnSpPr>
          <p:spPr>
            <a:xfrm flipH="1">
              <a:off x="6824144"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D91357C7-D410-B689-0184-7867C5C0EE9B}"/>
                </a:ext>
              </a:extLst>
            </p:cNvPr>
            <p:cNvCxnSpPr/>
            <p:nvPr/>
          </p:nvCxnSpPr>
          <p:spPr>
            <a:xfrm flipH="1">
              <a:off x="6883413" y="2677572"/>
              <a:ext cx="209550" cy="406400"/>
            </a:xfrm>
            <a:prstGeom prst="line">
              <a:avLst/>
            </a:prstGeom>
            <a:ln w="25400" cap="flat" cmpd="sng">
              <a:prstDash val="sysDash"/>
              <a:miter lim="800000"/>
            </a:ln>
          </p:spPr>
          <p:style>
            <a:lnRef idx="2">
              <a:schemeClr val="accent1"/>
            </a:lnRef>
            <a:fillRef idx="0">
              <a:schemeClr val="accent1"/>
            </a:fillRef>
            <a:effectRef idx="1">
              <a:schemeClr val="accent1"/>
            </a:effectRef>
            <a:fontRef idx="minor">
              <a:schemeClr val="tx1"/>
            </a:fontRef>
          </p:style>
        </p:cxnSp>
        <p:sp>
          <p:nvSpPr>
            <p:cNvPr id="137" name="Cloud 136">
              <a:extLst>
                <a:ext uri="{FF2B5EF4-FFF2-40B4-BE49-F238E27FC236}">
                  <a16:creationId xmlns:a16="http://schemas.microsoft.com/office/drawing/2014/main" id="{0C9327C8-54DA-D3D1-50D5-7508C276E021}"/>
                </a:ext>
              </a:extLst>
            </p:cNvPr>
            <p:cNvSpPr/>
            <p:nvPr/>
          </p:nvSpPr>
          <p:spPr>
            <a:xfrm>
              <a:off x="6324600" y="2400300"/>
              <a:ext cx="933450" cy="317500"/>
            </a:xfrm>
            <a:prstGeom prst="cloud">
              <a:avLst/>
            </a:prstGeom>
            <a:solidFill>
              <a:srgbClr val="D1A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3"/>
            </a:p>
          </p:txBody>
        </p:sp>
      </p:grpSp>
      <p:grpSp>
        <p:nvGrpSpPr>
          <p:cNvPr id="138" name="Group 137">
            <a:extLst>
              <a:ext uri="{FF2B5EF4-FFF2-40B4-BE49-F238E27FC236}">
                <a16:creationId xmlns:a16="http://schemas.microsoft.com/office/drawing/2014/main" id="{B9690413-A902-2A94-684A-5AC9CBB57D2F}"/>
              </a:ext>
            </a:extLst>
          </p:cNvPr>
          <p:cNvGrpSpPr/>
          <p:nvPr/>
        </p:nvGrpSpPr>
        <p:grpSpPr>
          <a:xfrm>
            <a:off x="7791795" y="3269321"/>
            <a:ext cx="676267" cy="839253"/>
            <a:chOff x="2457451" y="1100136"/>
            <a:chExt cx="676267" cy="839253"/>
          </a:xfrm>
        </p:grpSpPr>
        <p:cxnSp>
          <p:nvCxnSpPr>
            <p:cNvPr id="139" name="Curved Connector 138">
              <a:extLst>
                <a:ext uri="{FF2B5EF4-FFF2-40B4-BE49-F238E27FC236}">
                  <a16:creationId xmlns:a16="http://schemas.microsoft.com/office/drawing/2014/main" id="{675FBA0B-8833-D882-93B5-588E5C408FE8}"/>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0" name="Picture 139">
              <a:extLst>
                <a:ext uri="{FF2B5EF4-FFF2-40B4-BE49-F238E27FC236}">
                  <a16:creationId xmlns:a16="http://schemas.microsoft.com/office/drawing/2014/main" id="{0CE2A8E9-7499-491D-78AA-7F8A6BC959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41" name="Picture 140">
              <a:extLst>
                <a:ext uri="{FF2B5EF4-FFF2-40B4-BE49-F238E27FC236}">
                  <a16:creationId xmlns:a16="http://schemas.microsoft.com/office/drawing/2014/main" id="{5E641182-56FF-27EE-4A73-49B3DF3D032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42" name="TextBox 141">
              <a:extLst>
                <a:ext uri="{FF2B5EF4-FFF2-40B4-BE49-F238E27FC236}">
                  <a16:creationId xmlns:a16="http://schemas.microsoft.com/office/drawing/2014/main" id="{364D6F11-C524-93CF-FC47-188B8E411659}"/>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grpSp>
        <p:nvGrpSpPr>
          <p:cNvPr id="143" name="Group 142">
            <a:extLst>
              <a:ext uri="{FF2B5EF4-FFF2-40B4-BE49-F238E27FC236}">
                <a16:creationId xmlns:a16="http://schemas.microsoft.com/office/drawing/2014/main" id="{8417612F-3F30-F271-8E08-6D6E25BD4C5B}"/>
              </a:ext>
            </a:extLst>
          </p:cNvPr>
          <p:cNvGrpSpPr/>
          <p:nvPr/>
        </p:nvGrpSpPr>
        <p:grpSpPr>
          <a:xfrm>
            <a:off x="6735885" y="3269317"/>
            <a:ext cx="676267" cy="839253"/>
            <a:chOff x="2457451" y="1100136"/>
            <a:chExt cx="676267" cy="839253"/>
          </a:xfrm>
        </p:grpSpPr>
        <p:cxnSp>
          <p:nvCxnSpPr>
            <p:cNvPr id="144" name="Curved Connector 143">
              <a:extLst>
                <a:ext uri="{FF2B5EF4-FFF2-40B4-BE49-F238E27FC236}">
                  <a16:creationId xmlns:a16="http://schemas.microsoft.com/office/drawing/2014/main" id="{DF3684EC-C80F-62F4-A01E-285F24C0986E}"/>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5" name="Picture 144">
              <a:extLst>
                <a:ext uri="{FF2B5EF4-FFF2-40B4-BE49-F238E27FC236}">
                  <a16:creationId xmlns:a16="http://schemas.microsoft.com/office/drawing/2014/main" id="{482BF5CF-805E-0B41-4442-97F38BFAA2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46" name="Picture 145">
              <a:extLst>
                <a:ext uri="{FF2B5EF4-FFF2-40B4-BE49-F238E27FC236}">
                  <a16:creationId xmlns:a16="http://schemas.microsoft.com/office/drawing/2014/main" id="{9891AA0F-4319-3A07-FBC3-5D84407D499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47" name="TextBox 146">
              <a:extLst>
                <a:ext uri="{FF2B5EF4-FFF2-40B4-BE49-F238E27FC236}">
                  <a16:creationId xmlns:a16="http://schemas.microsoft.com/office/drawing/2014/main" id="{FD159F47-94C7-15EB-3F96-270CDBB6614D}"/>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grpSp>
        <p:nvGrpSpPr>
          <p:cNvPr id="148" name="Group 147">
            <a:extLst>
              <a:ext uri="{FF2B5EF4-FFF2-40B4-BE49-F238E27FC236}">
                <a16:creationId xmlns:a16="http://schemas.microsoft.com/office/drawing/2014/main" id="{5536CD4E-63D3-813E-01BB-77444EB5C123}"/>
              </a:ext>
            </a:extLst>
          </p:cNvPr>
          <p:cNvGrpSpPr/>
          <p:nvPr/>
        </p:nvGrpSpPr>
        <p:grpSpPr>
          <a:xfrm>
            <a:off x="4308370" y="3269319"/>
            <a:ext cx="676267" cy="839253"/>
            <a:chOff x="2457451" y="1100136"/>
            <a:chExt cx="676267" cy="839253"/>
          </a:xfrm>
        </p:grpSpPr>
        <p:cxnSp>
          <p:nvCxnSpPr>
            <p:cNvPr id="149" name="Curved Connector 148">
              <a:extLst>
                <a:ext uri="{FF2B5EF4-FFF2-40B4-BE49-F238E27FC236}">
                  <a16:creationId xmlns:a16="http://schemas.microsoft.com/office/drawing/2014/main" id="{67A5A197-85EB-0494-C022-5C5BA6D660DE}"/>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0" name="Picture 149">
              <a:extLst>
                <a:ext uri="{FF2B5EF4-FFF2-40B4-BE49-F238E27FC236}">
                  <a16:creationId xmlns:a16="http://schemas.microsoft.com/office/drawing/2014/main" id="{9E71447D-EE4C-C875-8311-58F83D8C32E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51" name="Picture 150">
              <a:extLst>
                <a:ext uri="{FF2B5EF4-FFF2-40B4-BE49-F238E27FC236}">
                  <a16:creationId xmlns:a16="http://schemas.microsoft.com/office/drawing/2014/main" id="{81610981-2743-32EB-F0A5-E192CF901C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52" name="TextBox 151">
              <a:extLst>
                <a:ext uri="{FF2B5EF4-FFF2-40B4-BE49-F238E27FC236}">
                  <a16:creationId xmlns:a16="http://schemas.microsoft.com/office/drawing/2014/main" id="{894DCA79-FC55-20E7-5433-F38F96125E94}"/>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grpSp>
        <p:nvGrpSpPr>
          <p:cNvPr id="153" name="Group 152">
            <a:extLst>
              <a:ext uri="{FF2B5EF4-FFF2-40B4-BE49-F238E27FC236}">
                <a16:creationId xmlns:a16="http://schemas.microsoft.com/office/drawing/2014/main" id="{4985E6F9-3D42-7CE1-A445-73E847F642B8}"/>
              </a:ext>
            </a:extLst>
          </p:cNvPr>
          <p:cNvGrpSpPr/>
          <p:nvPr/>
        </p:nvGrpSpPr>
        <p:grpSpPr>
          <a:xfrm>
            <a:off x="3230685" y="3269315"/>
            <a:ext cx="676267" cy="839253"/>
            <a:chOff x="2457451" y="1100136"/>
            <a:chExt cx="676267" cy="839253"/>
          </a:xfrm>
        </p:grpSpPr>
        <p:cxnSp>
          <p:nvCxnSpPr>
            <p:cNvPr id="154" name="Curved Connector 153">
              <a:extLst>
                <a:ext uri="{FF2B5EF4-FFF2-40B4-BE49-F238E27FC236}">
                  <a16:creationId xmlns:a16="http://schemas.microsoft.com/office/drawing/2014/main" id="{85D22FEE-262C-05BA-C6A9-12FCF8956C17}"/>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5" name="Picture 154">
              <a:extLst>
                <a:ext uri="{FF2B5EF4-FFF2-40B4-BE49-F238E27FC236}">
                  <a16:creationId xmlns:a16="http://schemas.microsoft.com/office/drawing/2014/main" id="{A56003BE-2C19-57A8-00AA-D08551CE31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56" name="Picture 155">
              <a:extLst>
                <a:ext uri="{FF2B5EF4-FFF2-40B4-BE49-F238E27FC236}">
                  <a16:creationId xmlns:a16="http://schemas.microsoft.com/office/drawing/2014/main" id="{31730619-F772-438E-BDCC-A6E2114AB8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57" name="TextBox 156">
              <a:extLst>
                <a:ext uri="{FF2B5EF4-FFF2-40B4-BE49-F238E27FC236}">
                  <a16:creationId xmlns:a16="http://schemas.microsoft.com/office/drawing/2014/main" id="{7E07FBFD-BA37-D5A3-34F7-4C36A5CEDE00}"/>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grpSp>
        <p:nvGrpSpPr>
          <p:cNvPr id="158" name="Group 157">
            <a:extLst>
              <a:ext uri="{FF2B5EF4-FFF2-40B4-BE49-F238E27FC236}">
                <a16:creationId xmlns:a16="http://schemas.microsoft.com/office/drawing/2014/main" id="{ABBC0A1C-736E-6E65-110C-633C37C7F0A5}"/>
              </a:ext>
            </a:extLst>
          </p:cNvPr>
          <p:cNvGrpSpPr/>
          <p:nvPr/>
        </p:nvGrpSpPr>
        <p:grpSpPr>
          <a:xfrm>
            <a:off x="2152993" y="3269311"/>
            <a:ext cx="676267" cy="839253"/>
            <a:chOff x="2457451" y="1100136"/>
            <a:chExt cx="676267" cy="839253"/>
          </a:xfrm>
        </p:grpSpPr>
        <p:cxnSp>
          <p:nvCxnSpPr>
            <p:cNvPr id="159" name="Curved Connector 158">
              <a:extLst>
                <a:ext uri="{FF2B5EF4-FFF2-40B4-BE49-F238E27FC236}">
                  <a16:creationId xmlns:a16="http://schemas.microsoft.com/office/drawing/2014/main" id="{76181EFE-A8AF-7756-ABF9-2611044F2DE8}"/>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0" name="Picture 159">
              <a:extLst>
                <a:ext uri="{FF2B5EF4-FFF2-40B4-BE49-F238E27FC236}">
                  <a16:creationId xmlns:a16="http://schemas.microsoft.com/office/drawing/2014/main" id="{D5EE745F-3BEC-E7C7-B121-E3629958C1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61" name="Picture 160">
              <a:extLst>
                <a:ext uri="{FF2B5EF4-FFF2-40B4-BE49-F238E27FC236}">
                  <a16:creationId xmlns:a16="http://schemas.microsoft.com/office/drawing/2014/main" id="{421C1922-CF45-DF13-B3DB-9D13FEAAFF4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62" name="TextBox 161">
              <a:extLst>
                <a:ext uri="{FF2B5EF4-FFF2-40B4-BE49-F238E27FC236}">
                  <a16:creationId xmlns:a16="http://schemas.microsoft.com/office/drawing/2014/main" id="{A81EE4F6-5CDD-260A-1754-880875DEAAD8}"/>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grpSp>
        <p:nvGrpSpPr>
          <p:cNvPr id="163" name="Group 162">
            <a:extLst>
              <a:ext uri="{FF2B5EF4-FFF2-40B4-BE49-F238E27FC236}">
                <a16:creationId xmlns:a16="http://schemas.microsoft.com/office/drawing/2014/main" id="{62E6D7FF-117C-3BD6-1D01-E9986C2B8108}"/>
              </a:ext>
            </a:extLst>
          </p:cNvPr>
          <p:cNvGrpSpPr/>
          <p:nvPr/>
        </p:nvGrpSpPr>
        <p:grpSpPr>
          <a:xfrm>
            <a:off x="1064419" y="3269309"/>
            <a:ext cx="676267" cy="839253"/>
            <a:chOff x="2457451" y="1100136"/>
            <a:chExt cx="676267" cy="839253"/>
          </a:xfrm>
        </p:grpSpPr>
        <p:cxnSp>
          <p:nvCxnSpPr>
            <p:cNvPr id="164" name="Curved Connector 163">
              <a:extLst>
                <a:ext uri="{FF2B5EF4-FFF2-40B4-BE49-F238E27FC236}">
                  <a16:creationId xmlns:a16="http://schemas.microsoft.com/office/drawing/2014/main" id="{E56AEA6E-FCF7-D18A-892A-78AF8E030FD8}"/>
                </a:ext>
              </a:extLst>
            </p:cNvPr>
            <p:cNvCxnSpPr/>
            <p:nvPr/>
          </p:nvCxnSpPr>
          <p:spPr>
            <a:xfrm rot="16200000" flipH="1">
              <a:off x="2450305" y="1107282"/>
              <a:ext cx="285753" cy="271462"/>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5" name="Picture 164">
              <a:extLst>
                <a:ext uri="{FF2B5EF4-FFF2-40B4-BE49-F238E27FC236}">
                  <a16:creationId xmlns:a16="http://schemas.microsoft.com/office/drawing/2014/main" id="{D037721B-BAAD-5D51-2255-D0A4965AB3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74" y="1486347"/>
              <a:ext cx="378644" cy="369394"/>
            </a:xfrm>
            <a:prstGeom prst="rect">
              <a:avLst/>
            </a:prstGeom>
          </p:spPr>
        </p:pic>
        <p:pic>
          <p:nvPicPr>
            <p:cNvPr id="166" name="Picture 165">
              <a:extLst>
                <a:ext uri="{FF2B5EF4-FFF2-40B4-BE49-F238E27FC236}">
                  <a16:creationId xmlns:a16="http://schemas.microsoft.com/office/drawing/2014/main" id="{95E4CD5F-3CAA-D1CD-97DB-64F6CCCF40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411489">
              <a:off x="2465928" y="1395390"/>
              <a:ext cx="543999" cy="543999"/>
            </a:xfrm>
            <a:prstGeom prst="rect">
              <a:avLst/>
            </a:prstGeom>
          </p:spPr>
        </p:pic>
        <p:sp>
          <p:nvSpPr>
            <p:cNvPr id="167" name="TextBox 166">
              <a:extLst>
                <a:ext uri="{FF2B5EF4-FFF2-40B4-BE49-F238E27FC236}">
                  <a16:creationId xmlns:a16="http://schemas.microsoft.com/office/drawing/2014/main" id="{004D8700-BD4B-FF0D-939D-31D4F50DA2FF}"/>
                </a:ext>
              </a:extLst>
            </p:cNvPr>
            <p:cNvSpPr txBox="1"/>
            <p:nvPr/>
          </p:nvSpPr>
          <p:spPr>
            <a:xfrm>
              <a:off x="2598804" y="1297260"/>
              <a:ext cx="527709" cy="276999"/>
            </a:xfrm>
            <a:prstGeom prst="rect">
              <a:avLst/>
            </a:prstGeom>
            <a:noFill/>
          </p:spPr>
          <p:txBody>
            <a:bodyPr wrap="none" rtlCol="0">
              <a:spAutoFit/>
            </a:bodyPr>
            <a:lstStyle/>
            <a:p>
              <a:r>
                <a:rPr lang="en-US" sz="1200" b="1" dirty="0">
                  <a:solidFill>
                    <a:schemeClr val="bg2">
                      <a:lumMod val="10000"/>
                    </a:schemeClr>
                  </a:solidFill>
                  <a:latin typeface="Times New Roman" panose="02020603050405020304" pitchFamily="18" charset="0"/>
                  <a:cs typeface="Times New Roman" panose="02020603050405020304" pitchFamily="18" charset="0"/>
                </a:rPr>
                <a:t>O - F</a:t>
              </a:r>
            </a:p>
          </p:txBody>
        </p:sp>
      </p:grpSp>
      <p:sp>
        <p:nvSpPr>
          <p:cNvPr id="168" name="Rectangle 167">
            <a:extLst>
              <a:ext uri="{FF2B5EF4-FFF2-40B4-BE49-F238E27FC236}">
                <a16:creationId xmlns:a16="http://schemas.microsoft.com/office/drawing/2014/main" id="{D8543D0A-3FE1-CB1E-AC62-527ADB792930}"/>
              </a:ext>
            </a:extLst>
          </p:cNvPr>
          <p:cNvSpPr/>
          <p:nvPr/>
        </p:nvSpPr>
        <p:spPr>
          <a:xfrm>
            <a:off x="-173801" y="5577332"/>
            <a:ext cx="8731402" cy="646331"/>
          </a:xfrm>
          <a:prstGeom prst="rect">
            <a:avLst/>
          </a:prstGeom>
        </p:spPr>
        <p:txBody>
          <a:bodyPr wrap="square">
            <a:spAutoFit/>
          </a:bodyPr>
          <a:lstStyle/>
          <a:p>
            <a:pPr algn="ctr"/>
            <a:r>
              <a:rPr lang="en-US" b="1" dirty="0">
                <a:solidFill>
                  <a:srgbClr val="1C75BC"/>
                </a:solidFill>
                <a:latin typeface="Times New Roman" panose="02020603050405020304" pitchFamily="18" charset="0"/>
                <a:cs typeface="Times New Roman" panose="02020603050405020304" pitchFamily="18" charset="0"/>
              </a:rPr>
              <a:t>“MERRA-2 Ocean” reanalysis is running from 1982-present</a:t>
            </a:r>
          </a:p>
          <a:p>
            <a:pPr algn="ctr"/>
            <a:r>
              <a:rPr lang="en-US" b="1" dirty="0">
                <a:solidFill>
                  <a:srgbClr val="1C75BC"/>
                </a:solidFill>
                <a:latin typeface="Times New Roman" panose="02020603050405020304" pitchFamily="18" charset="0"/>
                <a:cs typeface="Times New Roman" panose="02020603050405020304" pitchFamily="18" charset="0"/>
              </a:rPr>
              <a:t>“GEOS_IT Ocean” is spinning up and will run in Near-Real Time</a:t>
            </a:r>
          </a:p>
        </p:txBody>
      </p:sp>
      <p:cxnSp>
        <p:nvCxnSpPr>
          <p:cNvPr id="169" name="Straight Arrow Connector 168">
            <a:extLst>
              <a:ext uri="{FF2B5EF4-FFF2-40B4-BE49-F238E27FC236}">
                <a16:creationId xmlns:a16="http://schemas.microsoft.com/office/drawing/2014/main" id="{46997129-089C-2B60-26B7-12409626C107}"/>
              </a:ext>
            </a:extLst>
          </p:cNvPr>
          <p:cNvCxnSpPr>
            <a:cxnSpLocks/>
          </p:cNvCxnSpPr>
          <p:nvPr/>
        </p:nvCxnSpPr>
        <p:spPr>
          <a:xfrm flipH="1">
            <a:off x="1627763" y="2105684"/>
            <a:ext cx="549066" cy="180162"/>
          </a:xfrm>
          <a:prstGeom prst="straightConnector1">
            <a:avLst/>
          </a:prstGeom>
          <a:ln w="28575">
            <a:solidFill>
              <a:schemeClr val="bg2">
                <a:lumMod val="10000"/>
              </a:schemeClr>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40E00F5F-CD63-3D25-5D7B-173843B99FEF}"/>
              </a:ext>
            </a:extLst>
          </p:cNvPr>
          <p:cNvCxnSpPr>
            <a:cxnSpLocks/>
          </p:cNvCxnSpPr>
          <p:nvPr/>
        </p:nvCxnSpPr>
        <p:spPr>
          <a:xfrm flipV="1">
            <a:off x="1654859" y="2259521"/>
            <a:ext cx="1041768" cy="32727"/>
          </a:xfrm>
          <a:prstGeom prst="straightConnector1">
            <a:avLst/>
          </a:prstGeom>
          <a:ln w="28575">
            <a:solidFill>
              <a:schemeClr val="bg2">
                <a:lumMod val="10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71" name="TextBox 170">
            <a:extLst>
              <a:ext uri="{FF2B5EF4-FFF2-40B4-BE49-F238E27FC236}">
                <a16:creationId xmlns:a16="http://schemas.microsoft.com/office/drawing/2014/main" id="{CA95D0F7-45D5-1E87-8AB3-E01B068F0886}"/>
              </a:ext>
            </a:extLst>
          </p:cNvPr>
          <p:cNvSpPr txBox="1"/>
          <p:nvPr/>
        </p:nvSpPr>
        <p:spPr>
          <a:xfrm>
            <a:off x="2227869" y="4309825"/>
            <a:ext cx="4682307" cy="307777"/>
          </a:xfrm>
          <a:prstGeom prst="rect">
            <a:avLst/>
          </a:prstGeom>
          <a:noFill/>
        </p:spPr>
        <p:txBody>
          <a:bodyPr wrap="none" rtlCol="0">
            <a:spAutoFit/>
          </a:bodyPr>
          <a:lstStyle/>
          <a:p>
            <a:r>
              <a:rPr lang="en-US" sz="1400" b="1" dirty="0">
                <a:latin typeface="Times New Roman" panose="02020603050405020304" pitchFamily="18" charset="0"/>
                <a:cs typeface="Times New Roman" panose="02020603050405020304" pitchFamily="18" charset="0"/>
              </a:rPr>
              <a:t>Corrector:   Coupled Integration with Analysis Increments</a:t>
            </a:r>
          </a:p>
        </p:txBody>
      </p:sp>
    </p:spTree>
    <p:extLst>
      <p:ext uri="{BB962C8B-B14F-4D97-AF65-F5344CB8AC3E}">
        <p14:creationId xmlns:p14="http://schemas.microsoft.com/office/powerpoint/2010/main" val="519302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9B5044-6600-0BA4-37A2-4B93D8CB4770}"/>
              </a:ext>
            </a:extLst>
          </p:cNvPr>
          <p:cNvSpPr/>
          <p:nvPr/>
        </p:nvSpPr>
        <p:spPr>
          <a:xfrm>
            <a:off x="301369" y="181957"/>
            <a:ext cx="11109842" cy="5262979"/>
          </a:xfrm>
          <a:prstGeom prst="rect">
            <a:avLst/>
          </a:prstGeom>
        </p:spPr>
        <p:txBody>
          <a:bodyPr wrap="square">
            <a:spAutoFit/>
          </a:bodyPr>
          <a:lstStyle/>
          <a:p>
            <a:pPr algn="ctr"/>
            <a:r>
              <a:rPr lang="en-US" sz="2800" b="1" dirty="0">
                <a:solidFill>
                  <a:srgbClr val="1C75BC"/>
                </a:solidFill>
                <a:cs typeface="Times New Roman" panose="02020603050405020304" pitchFamily="18" charset="0"/>
              </a:rPr>
              <a:t>Summary</a:t>
            </a:r>
          </a:p>
          <a:p>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TBC (or similar technique) has been used in atmosphere, ocean and coupled models and assimilation systems</a:t>
            </a:r>
          </a:p>
          <a:p>
            <a:pPr marL="411480" indent="-411480">
              <a:buFont typeface="Arial" panose="020B0604020202020204" pitchFamily="34" charset="0"/>
              <a:buChar char="•"/>
            </a:pPr>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Shown to be a useful tool for assessing local vs remote error in models</a:t>
            </a:r>
          </a:p>
          <a:p>
            <a:pPr marL="411480" indent="-411480">
              <a:buFont typeface="Arial" panose="020B0604020202020204" pitchFamily="34" charset="0"/>
              <a:buChar char="•"/>
            </a:pPr>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Climate mean bias or mean analysis error was generally reduced</a:t>
            </a:r>
          </a:p>
          <a:p>
            <a:pPr marL="411480" indent="-411480">
              <a:buFont typeface="Arial" panose="020B0604020202020204" pitchFamily="34" charset="0"/>
              <a:buChar char="•"/>
            </a:pPr>
            <a:endParaRPr lang="en-US" sz="2800" b="1" dirty="0">
              <a:solidFill>
                <a:srgbClr val="90B737"/>
              </a:solidFill>
              <a:cs typeface="Times New Roman" panose="02020603050405020304" pitchFamily="18" charset="0"/>
            </a:endParaRPr>
          </a:p>
          <a:p>
            <a:pPr marL="411480" indent="-411480">
              <a:buFont typeface="Arial" panose="020B0604020202020204" pitchFamily="34" charset="0"/>
              <a:buChar char="•"/>
            </a:pPr>
            <a:r>
              <a:rPr lang="en-US" sz="2800" b="1" dirty="0">
                <a:solidFill>
                  <a:srgbClr val="90B737"/>
                </a:solidFill>
                <a:cs typeface="Times New Roman" panose="02020603050405020304" pitchFamily="18" charset="0"/>
              </a:rPr>
              <a:t>Forecast skill gains were marginal at best</a:t>
            </a:r>
          </a:p>
        </p:txBody>
      </p:sp>
    </p:spTree>
    <p:extLst>
      <p:ext uri="{BB962C8B-B14F-4D97-AF65-F5344CB8AC3E}">
        <p14:creationId xmlns:p14="http://schemas.microsoft.com/office/powerpoint/2010/main" val="4226537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514AC0-027E-F26D-366F-D8BFD06E8ACC}"/>
              </a:ext>
            </a:extLst>
          </p:cNvPr>
          <p:cNvSpPr/>
          <p:nvPr/>
        </p:nvSpPr>
        <p:spPr>
          <a:xfrm>
            <a:off x="711201" y="551197"/>
            <a:ext cx="11074400" cy="5878532"/>
          </a:xfrm>
          <a:prstGeom prst="rect">
            <a:avLst/>
          </a:prstGeom>
        </p:spPr>
        <p:txBody>
          <a:bodyPr wrap="square">
            <a:spAutoFit/>
          </a:bodyPr>
          <a:lstStyle/>
          <a:p>
            <a:pPr algn="ctr"/>
            <a:r>
              <a:rPr lang="en-US" sz="3200" b="1" dirty="0">
                <a:solidFill>
                  <a:srgbClr val="1C75BC"/>
                </a:solidFill>
                <a:cs typeface="Times New Roman" panose="02020603050405020304" pitchFamily="18" charset="0"/>
              </a:rPr>
              <a:t>Future Directions - Thoughts about Forecast Skill</a:t>
            </a:r>
            <a:endParaRPr lang="en-US" sz="3200" b="1" dirty="0">
              <a:solidFill>
                <a:schemeClr val="tx2"/>
              </a:solidFill>
              <a:latin typeface="Times" pitchFamily="2" charset="0"/>
              <a:cs typeface="Times New Roman" panose="02020603050405020304" pitchFamily="18" charset="0"/>
            </a:endParaRPr>
          </a:p>
          <a:p>
            <a:pPr algn="ctr"/>
            <a:endParaRPr lang="en-US" sz="3200" b="1" dirty="0">
              <a:solidFill>
                <a:schemeClr val="tx2"/>
              </a:solidFill>
              <a:latin typeface="Times" pitchFamily="2" charset="0"/>
              <a:cs typeface="Times New Roman" panose="02020603050405020304" pitchFamily="18" charset="0"/>
            </a:endParaRPr>
          </a:p>
          <a:p>
            <a:pPr algn="ctr"/>
            <a:endParaRPr lang="en-US" sz="1600" dirty="0">
              <a:solidFill>
                <a:schemeClr val="tx2"/>
              </a:solidFill>
              <a:latin typeface="Times" pitchFamily="2" charset="0"/>
            </a:endParaRPr>
          </a:p>
          <a:p>
            <a:r>
              <a:rPr lang="en-US" sz="2000" b="1" dirty="0">
                <a:solidFill>
                  <a:srgbClr val="7030A0"/>
                </a:solidFill>
                <a:effectLst/>
                <a:latin typeface="Times" pitchFamily="2" charset="0"/>
              </a:rPr>
              <a:t>Why is there little or no impact on forecast skill after demonstrating that TBC can significantly reduce climate bias?</a:t>
            </a:r>
          </a:p>
          <a:p>
            <a:endParaRPr lang="en-US" sz="1600" dirty="0">
              <a:solidFill>
                <a:schemeClr val="tx2"/>
              </a:solidFill>
              <a:effectLst/>
              <a:latin typeface="Times" pitchFamily="2" charset="0"/>
            </a:endParaRPr>
          </a:p>
          <a:p>
            <a:r>
              <a:rPr lang="en-US" sz="2000" dirty="0">
                <a:solidFill>
                  <a:schemeClr val="tx2"/>
                </a:solidFill>
                <a:effectLst/>
                <a:latin typeface="Times" pitchFamily="2" charset="0"/>
              </a:rPr>
              <a:t>The connection between forecast skill and the quality of a model’s climate (including variability) is not straightforward, though it seems plausible that a model with a better long-term climate should have better forecast skill. However…. </a:t>
            </a:r>
            <a:r>
              <a:rPr lang="en-US" sz="2000" dirty="0">
                <a:solidFill>
                  <a:schemeClr val="tx2"/>
                </a:solidFill>
                <a:latin typeface="Times" pitchFamily="2" charset="0"/>
              </a:rPr>
              <a:t>Some possible obstacles are:</a:t>
            </a:r>
            <a:endParaRPr lang="en-US" sz="2000" dirty="0">
              <a:solidFill>
                <a:schemeClr val="tx2"/>
              </a:solidFill>
              <a:effectLst/>
              <a:latin typeface="Times" pitchFamily="2" charset="0"/>
            </a:endParaRPr>
          </a:p>
          <a:p>
            <a:endParaRPr lang="en-US" sz="1600" dirty="0">
              <a:solidFill>
                <a:schemeClr val="tx2"/>
              </a:solidFill>
              <a:effectLst/>
              <a:latin typeface="Times" pitchFamily="2" charset="0"/>
            </a:endParaRPr>
          </a:p>
          <a:p>
            <a:pPr marL="342900" indent="-342900">
              <a:buFont typeface="System Font Regular"/>
              <a:buChar char="?"/>
            </a:pPr>
            <a:r>
              <a:rPr lang="en-US" sz="2000" dirty="0">
                <a:solidFill>
                  <a:schemeClr val="tx2"/>
                </a:solidFill>
                <a:latin typeface="Times" pitchFamily="2" charset="0"/>
              </a:rPr>
              <a:t>The “t</a:t>
            </a:r>
            <a:r>
              <a:rPr lang="en-US" sz="2000" dirty="0">
                <a:solidFill>
                  <a:schemeClr val="tx2"/>
                </a:solidFill>
                <a:effectLst/>
                <a:latin typeface="Times" pitchFamily="2" charset="0"/>
              </a:rPr>
              <a:t>rue” errors cannot be represented by a simple constant forcing term and are, in fact, state dependent (e.g., Leith 1978; Danforth et al. 2007)</a:t>
            </a:r>
          </a:p>
          <a:p>
            <a:pPr marL="285750" indent="-285750">
              <a:buFont typeface="System Font Regular"/>
              <a:buChar char="?"/>
            </a:pPr>
            <a:endParaRPr lang="en-US" sz="1600" dirty="0">
              <a:solidFill>
                <a:schemeClr val="tx2"/>
              </a:solidFill>
              <a:latin typeface="Times" pitchFamily="2" charset="0"/>
            </a:endParaRPr>
          </a:p>
          <a:p>
            <a:pPr marL="342900" indent="-342900">
              <a:buFont typeface="System Font Regular"/>
              <a:buChar char="?"/>
            </a:pPr>
            <a:r>
              <a:rPr lang="en-US" sz="2000" dirty="0">
                <a:solidFill>
                  <a:schemeClr val="tx2"/>
                </a:solidFill>
                <a:latin typeface="Times" pitchFamily="2" charset="0"/>
              </a:rPr>
              <a:t>C</a:t>
            </a:r>
            <a:r>
              <a:rPr lang="en-US" sz="2000" dirty="0">
                <a:solidFill>
                  <a:schemeClr val="tx2"/>
                </a:solidFill>
                <a:effectLst/>
                <a:latin typeface="Times" pitchFamily="2" charset="0"/>
              </a:rPr>
              <a:t>orrecting climate drift (which is a function of forecast lead time) can presumably only lead to improved forecast skill if a substantial amount of the bias (and its correction) occurs before all predictability is lost. The two time scales (associated with drift development and predictability) serve to define a window of forecast leads during which TBC can be expected to have an impact on skill. </a:t>
            </a:r>
            <a:endParaRPr lang="en-US" sz="1600" b="1" dirty="0">
              <a:solidFill>
                <a:schemeClr val="tx2"/>
              </a:solidFill>
              <a:latin typeface="Times" pitchFamily="2" charset="0"/>
              <a:cs typeface="Times New Roman" panose="02020603050405020304" pitchFamily="18" charset="0"/>
            </a:endParaRPr>
          </a:p>
          <a:p>
            <a:endParaRPr lang="en-US" sz="2800" b="1" dirty="0">
              <a:solidFill>
                <a:srgbClr val="90B737"/>
              </a:solidFill>
              <a:cs typeface="Times New Roman" panose="02020603050405020304" pitchFamily="18" charset="0"/>
            </a:endParaRPr>
          </a:p>
        </p:txBody>
      </p:sp>
    </p:spTree>
    <p:extLst>
      <p:ext uri="{BB962C8B-B14F-4D97-AF65-F5344CB8AC3E}">
        <p14:creationId xmlns:p14="http://schemas.microsoft.com/office/powerpoint/2010/main" val="705452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extBox 172">
            <a:extLst>
              <a:ext uri="{FF2B5EF4-FFF2-40B4-BE49-F238E27FC236}">
                <a16:creationId xmlns:a16="http://schemas.microsoft.com/office/drawing/2014/main" id="{4B55BF74-53CD-727D-E096-1F5A646F7C63}"/>
              </a:ext>
            </a:extLst>
          </p:cNvPr>
          <p:cNvSpPr txBox="1"/>
          <p:nvPr/>
        </p:nvSpPr>
        <p:spPr>
          <a:xfrm>
            <a:off x="2132379" y="247446"/>
            <a:ext cx="7625080" cy="584775"/>
          </a:xfrm>
          <a:prstGeom prst="rect">
            <a:avLst/>
          </a:prstGeom>
          <a:noFill/>
        </p:spPr>
        <p:txBody>
          <a:bodyPr wrap="square">
            <a:spAutoFit/>
          </a:bodyPr>
          <a:lstStyle/>
          <a:p>
            <a:pPr algn="ctr"/>
            <a:r>
              <a:rPr lang="en-US" sz="3200" b="1" dirty="0">
                <a:solidFill>
                  <a:srgbClr val="1C75BC"/>
                </a:solidFill>
                <a:cs typeface="Times New Roman" panose="02020603050405020304" pitchFamily="18" charset="0"/>
              </a:rPr>
              <a:t>Future Directions – GMAO</a:t>
            </a:r>
            <a:endParaRPr lang="en-US" sz="3200" dirty="0">
              <a:solidFill>
                <a:schemeClr val="tx2"/>
              </a:solidFill>
              <a:latin typeface="Times" pitchFamily="2" charset="0"/>
            </a:endParaRPr>
          </a:p>
        </p:txBody>
      </p:sp>
      <p:sp>
        <p:nvSpPr>
          <p:cNvPr id="177" name="TextBox 176">
            <a:extLst>
              <a:ext uri="{FF2B5EF4-FFF2-40B4-BE49-F238E27FC236}">
                <a16:creationId xmlns:a16="http://schemas.microsoft.com/office/drawing/2014/main" id="{AD4C7B36-0B90-1606-7D4A-5A13AB24E09E}"/>
              </a:ext>
            </a:extLst>
          </p:cNvPr>
          <p:cNvSpPr txBox="1"/>
          <p:nvPr/>
        </p:nvSpPr>
        <p:spPr>
          <a:xfrm>
            <a:off x="7357818" y="2866252"/>
            <a:ext cx="3844241" cy="2369880"/>
          </a:xfrm>
          <a:prstGeom prst="rect">
            <a:avLst/>
          </a:prstGeom>
          <a:noFill/>
        </p:spPr>
        <p:txBody>
          <a:bodyPr wrap="square" rtlCol="0">
            <a:spAutoFit/>
          </a:bodyPr>
          <a:lstStyle/>
          <a:p>
            <a:r>
              <a:rPr lang="en-US" sz="2000" u="sng" dirty="0">
                <a:solidFill>
                  <a:srgbClr val="002060"/>
                </a:solidFill>
              </a:rPr>
              <a:t>Question for thought/exploration: </a:t>
            </a:r>
          </a:p>
          <a:p>
            <a:endParaRPr lang="en-US" dirty="0">
              <a:solidFill>
                <a:srgbClr val="002060"/>
              </a:solidFill>
            </a:endParaRPr>
          </a:p>
          <a:p>
            <a:r>
              <a:rPr lang="en-US" dirty="0">
                <a:solidFill>
                  <a:srgbClr val="002060"/>
                </a:solidFill>
              </a:rPr>
              <a:t>Can TBC increments, together with climate bias, be used to estimate the lead-time evolution of model drift (currently estimated from extensive retrospective forecasts)?</a:t>
            </a:r>
          </a:p>
        </p:txBody>
      </p:sp>
      <p:sp>
        <p:nvSpPr>
          <p:cNvPr id="183" name="TextBox 182">
            <a:extLst>
              <a:ext uri="{FF2B5EF4-FFF2-40B4-BE49-F238E27FC236}">
                <a16:creationId xmlns:a16="http://schemas.microsoft.com/office/drawing/2014/main" id="{A96A3A45-85B7-3701-B2D4-72C5E49B679E}"/>
              </a:ext>
            </a:extLst>
          </p:cNvPr>
          <p:cNvSpPr txBox="1"/>
          <p:nvPr/>
        </p:nvSpPr>
        <p:spPr>
          <a:xfrm>
            <a:off x="1262380" y="951066"/>
            <a:ext cx="10177780" cy="1323439"/>
          </a:xfrm>
          <a:prstGeom prst="rect">
            <a:avLst/>
          </a:prstGeom>
          <a:noFill/>
        </p:spPr>
        <p:txBody>
          <a:bodyPr wrap="square">
            <a:spAutoFit/>
          </a:bodyPr>
          <a:lstStyle/>
          <a:p>
            <a:pPr marL="342900" indent="-342900">
              <a:buFont typeface="+mj-lt"/>
              <a:buAutoNum type="arabicPeriod"/>
            </a:pPr>
            <a:r>
              <a:rPr lang="en-US" sz="2000" dirty="0">
                <a:solidFill>
                  <a:srgbClr val="002060"/>
                </a:solidFill>
              </a:rPr>
              <a:t>Use atmospheric replay increments and ocean IAU increments, both modified by ML to model state dependance, to estimate TBC terms. </a:t>
            </a:r>
          </a:p>
          <a:p>
            <a:pPr marL="342900" indent="-342900">
              <a:buFont typeface="+mj-lt"/>
              <a:buAutoNum type="arabicPeriod"/>
            </a:pPr>
            <a:r>
              <a:rPr lang="en-US" sz="2000" dirty="0">
                <a:solidFill>
                  <a:srgbClr val="002060"/>
                </a:solidFill>
              </a:rPr>
              <a:t>Use in weakly coupled assimilation with goal of improving Mean Analysis Error </a:t>
            </a:r>
          </a:p>
          <a:p>
            <a:pPr marL="342900" indent="-342900">
              <a:buFont typeface="+mj-lt"/>
              <a:buAutoNum type="arabicPeriod"/>
            </a:pPr>
            <a:r>
              <a:rPr lang="en-US" sz="2000" dirty="0">
                <a:solidFill>
                  <a:srgbClr val="002060"/>
                </a:solidFill>
              </a:rPr>
              <a:t>Use in forecasts initialized from coupled assimilation to evaluate impact on skill</a:t>
            </a:r>
          </a:p>
        </p:txBody>
      </p:sp>
      <p:pic>
        <p:nvPicPr>
          <p:cNvPr id="184" name="Picture 183">
            <a:extLst>
              <a:ext uri="{FF2B5EF4-FFF2-40B4-BE49-F238E27FC236}">
                <a16:creationId xmlns:a16="http://schemas.microsoft.com/office/drawing/2014/main" id="{60EBDE3B-7A6A-3815-7F29-B7196A72A6AA}"/>
              </a:ext>
            </a:extLst>
          </p:cNvPr>
          <p:cNvPicPr>
            <a:picLocks noChangeAspect="1"/>
          </p:cNvPicPr>
          <p:nvPr/>
        </p:nvPicPr>
        <p:blipFill>
          <a:blip r:embed="rId2"/>
          <a:stretch>
            <a:fillRect/>
          </a:stretch>
        </p:blipFill>
        <p:spPr>
          <a:xfrm>
            <a:off x="760779" y="2454310"/>
            <a:ext cx="6212493" cy="3926170"/>
          </a:xfrm>
          <a:prstGeom prst="rect">
            <a:avLst/>
          </a:prstGeom>
        </p:spPr>
      </p:pic>
      <p:sp>
        <p:nvSpPr>
          <p:cNvPr id="185" name="Rectangle 184">
            <a:extLst>
              <a:ext uri="{FF2B5EF4-FFF2-40B4-BE49-F238E27FC236}">
                <a16:creationId xmlns:a16="http://schemas.microsoft.com/office/drawing/2014/main" id="{3BE23AAF-5BC3-6EFC-2552-77BBB27B776F}"/>
              </a:ext>
            </a:extLst>
          </p:cNvPr>
          <p:cNvSpPr/>
          <p:nvPr/>
        </p:nvSpPr>
        <p:spPr>
          <a:xfrm>
            <a:off x="2983279" y="4383410"/>
            <a:ext cx="2623820" cy="5757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4485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C7E8F0-4B62-D8ED-CC31-FD7CA2AE03C6}"/>
              </a:ext>
            </a:extLst>
          </p:cNvPr>
          <p:cNvSpPr txBox="1"/>
          <p:nvPr/>
        </p:nvSpPr>
        <p:spPr>
          <a:xfrm>
            <a:off x="1797099" y="1415846"/>
            <a:ext cx="7625080" cy="584775"/>
          </a:xfrm>
          <a:prstGeom prst="rect">
            <a:avLst/>
          </a:prstGeom>
          <a:noFill/>
        </p:spPr>
        <p:txBody>
          <a:bodyPr wrap="square">
            <a:spAutoFit/>
          </a:bodyPr>
          <a:lstStyle/>
          <a:p>
            <a:pPr algn="ctr"/>
            <a:r>
              <a:rPr lang="en-US" sz="3200" b="1" dirty="0">
                <a:solidFill>
                  <a:srgbClr val="1C75BC"/>
                </a:solidFill>
                <a:cs typeface="Times New Roman" panose="02020603050405020304" pitchFamily="18" charset="0"/>
              </a:rPr>
              <a:t>Thank you for your attention!</a:t>
            </a:r>
          </a:p>
        </p:txBody>
      </p:sp>
    </p:spTree>
    <p:extLst>
      <p:ext uri="{BB962C8B-B14F-4D97-AF65-F5344CB8AC3E}">
        <p14:creationId xmlns:p14="http://schemas.microsoft.com/office/powerpoint/2010/main" val="3430771641"/>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7331</TotalTime>
  <Words>1948</Words>
  <Application>Microsoft Macintosh PowerPoint</Application>
  <PresentationFormat>Widescreen</PresentationFormat>
  <Paragraphs>220</Paragraphs>
  <Slides>19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 Black</vt:lpstr>
      <vt:lpstr>Calibri</vt:lpstr>
      <vt:lpstr>System Font Regular</vt:lpstr>
      <vt:lpstr>Times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Molod, Andrea M. (GSFC-6101)</cp:lastModifiedBy>
  <cp:revision>219</cp:revision>
  <dcterms:created xsi:type="dcterms:W3CDTF">2017-09-25T14:06:05Z</dcterms:created>
  <dcterms:modified xsi:type="dcterms:W3CDTF">2023-03-28T02:53:04Z</dcterms:modified>
</cp:coreProperties>
</file>