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3" r:id="rId4"/>
    <p:sldMasterId id="2147483728" r:id="rId5"/>
  </p:sldMasterIdLst>
  <p:notesMasterIdLst>
    <p:notesMasterId r:id="rId24"/>
  </p:notesMasterIdLst>
  <p:sldIdLst>
    <p:sldId id="15821" r:id="rId6"/>
    <p:sldId id="15828" r:id="rId7"/>
    <p:sldId id="15842" r:id="rId8"/>
    <p:sldId id="15850" r:id="rId9"/>
    <p:sldId id="15844" r:id="rId10"/>
    <p:sldId id="15845" r:id="rId11"/>
    <p:sldId id="15846" r:id="rId12"/>
    <p:sldId id="15830" r:id="rId13"/>
    <p:sldId id="15831" r:id="rId14"/>
    <p:sldId id="15836" r:id="rId15"/>
    <p:sldId id="15837" r:id="rId16"/>
    <p:sldId id="15832" r:id="rId17"/>
    <p:sldId id="15838" r:id="rId18"/>
    <p:sldId id="15839" r:id="rId19"/>
    <p:sldId id="15833" r:id="rId20"/>
    <p:sldId id="15834" r:id="rId21"/>
    <p:sldId id="15835" r:id="rId22"/>
    <p:sldId id="1585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92" userDrawn="1">
          <p15:clr>
            <a:srgbClr val="A4A3A4"/>
          </p15:clr>
        </p15:guide>
        <p15:guide id="3" orient="horz" pos="14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rryman, Trey (JSC-GV111)" initials="PT(" lastIdx="1" clrIdx="0">
    <p:extLst>
      <p:ext uri="{19B8F6BF-5375-455C-9EA6-DF929625EA0E}">
        <p15:presenceInfo xmlns:p15="http://schemas.microsoft.com/office/powerpoint/2012/main" userId="S::gperryma@ndc.nasa.gov::2a3dcb17-b318-4d0a-b71b-e4fd9b1aa2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D9D9D9"/>
    <a:srgbClr val="0F040C"/>
    <a:srgbClr val="888782"/>
    <a:srgbClr val="0A050B"/>
    <a:srgbClr val="2B598D"/>
    <a:srgbClr val="1966B6"/>
    <a:srgbClr val="00B050"/>
    <a:srgbClr val="C55A11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76C35E-F705-417E-BDBD-6212E67BC045}" v="1" dt="2023-03-29T22:01:00.3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" y="1692"/>
      </p:cViewPr>
      <p:guideLst>
        <p:guide pos="192"/>
        <p:guide orient="horz" pos="14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nandez, Hector (JSC-EP511)" userId="063e428e-fb09-4243-b032-18adca370cb7" providerId="ADAL" clId="{2B76C35E-F705-417E-BDBD-6212E67BC045}"/>
    <pc:docChg chg="modSld">
      <pc:chgData name="Hernandez, Hector (JSC-EP511)" userId="063e428e-fb09-4243-b032-18adca370cb7" providerId="ADAL" clId="{2B76C35E-F705-417E-BDBD-6212E67BC045}" dt="2023-03-29T22:01:00.310" v="4"/>
      <pc:docMkLst>
        <pc:docMk/>
      </pc:docMkLst>
      <pc:sldChg chg="delDesignElem">
        <pc:chgData name="Hernandez, Hector (JSC-EP511)" userId="063e428e-fb09-4243-b032-18adca370cb7" providerId="ADAL" clId="{2B76C35E-F705-417E-BDBD-6212E67BC045}" dt="2023-03-29T22:01:00.294" v="0"/>
        <pc:sldMkLst>
          <pc:docMk/>
          <pc:sldMk cId="3645858444" sldId="15842"/>
        </pc:sldMkLst>
      </pc:sldChg>
      <pc:sldChg chg="delDesignElem">
        <pc:chgData name="Hernandez, Hector (JSC-EP511)" userId="063e428e-fb09-4243-b032-18adca370cb7" providerId="ADAL" clId="{2B76C35E-F705-417E-BDBD-6212E67BC045}" dt="2023-03-29T22:01:00.294" v="2"/>
        <pc:sldMkLst>
          <pc:docMk/>
          <pc:sldMk cId="3930693114" sldId="15844"/>
        </pc:sldMkLst>
      </pc:sldChg>
      <pc:sldChg chg="delDesignElem">
        <pc:chgData name="Hernandez, Hector (JSC-EP511)" userId="063e428e-fb09-4243-b032-18adca370cb7" providerId="ADAL" clId="{2B76C35E-F705-417E-BDBD-6212E67BC045}" dt="2023-03-29T22:01:00.294" v="3"/>
        <pc:sldMkLst>
          <pc:docMk/>
          <pc:sldMk cId="3363960347" sldId="15845"/>
        </pc:sldMkLst>
      </pc:sldChg>
      <pc:sldChg chg="delDesignElem">
        <pc:chgData name="Hernandez, Hector (JSC-EP511)" userId="063e428e-fb09-4243-b032-18adca370cb7" providerId="ADAL" clId="{2B76C35E-F705-417E-BDBD-6212E67BC045}" dt="2023-03-29T22:01:00.310" v="4"/>
        <pc:sldMkLst>
          <pc:docMk/>
          <pc:sldMk cId="3853363581" sldId="15846"/>
        </pc:sldMkLst>
      </pc:sldChg>
      <pc:sldChg chg="delDesignElem">
        <pc:chgData name="Hernandez, Hector (JSC-EP511)" userId="063e428e-fb09-4243-b032-18adca370cb7" providerId="ADAL" clId="{2B76C35E-F705-417E-BDBD-6212E67BC045}" dt="2023-03-29T22:01:00.294" v="1"/>
        <pc:sldMkLst>
          <pc:docMk/>
          <pc:sldMk cId="2482274708" sldId="1585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72D6B-FD9D-4079-AA1C-9F6370684BA4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78EB6C-396E-4929-A377-790B0941EADC}">
      <dgm:prSet phldrT="[Text]"/>
      <dgm:spPr/>
      <dgm:t>
        <a:bodyPr/>
        <a:lstStyle/>
        <a:p>
          <a:r>
            <a:rPr lang="en-US" dirty="0"/>
            <a:t>Perform Power Screening</a:t>
          </a:r>
        </a:p>
      </dgm:t>
    </dgm:pt>
    <dgm:pt modelId="{BA56323E-576A-46FD-A5E3-2376E94522D9}" type="parTrans" cxnId="{58EE30F0-1A54-44DB-9043-19238F146F0A}">
      <dgm:prSet/>
      <dgm:spPr/>
      <dgm:t>
        <a:bodyPr/>
        <a:lstStyle/>
        <a:p>
          <a:endParaRPr lang="en-US"/>
        </a:p>
      </dgm:t>
    </dgm:pt>
    <dgm:pt modelId="{3EF8C022-7908-4E44-A831-A5ACE9DDD256}" type="sibTrans" cxnId="{58EE30F0-1A54-44DB-9043-19238F146F0A}">
      <dgm:prSet/>
      <dgm:spPr/>
      <dgm:t>
        <a:bodyPr/>
        <a:lstStyle/>
        <a:p>
          <a:endParaRPr lang="en-US"/>
        </a:p>
      </dgm:t>
    </dgm:pt>
    <dgm:pt modelId="{3A6F9DCC-22E5-436B-85F7-D19795DB0B5A}">
      <dgm:prSet phldrT="[Text]"/>
      <dgm:spPr/>
      <dgm:t>
        <a:bodyPr/>
        <a:lstStyle/>
        <a:p>
          <a:r>
            <a:rPr lang="en-US" dirty="0"/>
            <a:t>Find Stressing Mission Phases </a:t>
          </a:r>
        </a:p>
      </dgm:t>
    </dgm:pt>
    <dgm:pt modelId="{86D775A0-A75B-423B-A84C-7F9F0677B4B5}" type="parTrans" cxnId="{AA3A104D-A92A-4EA6-83D1-BEB5D7E7BD49}">
      <dgm:prSet/>
      <dgm:spPr/>
      <dgm:t>
        <a:bodyPr/>
        <a:lstStyle/>
        <a:p>
          <a:endParaRPr lang="en-US"/>
        </a:p>
      </dgm:t>
    </dgm:pt>
    <dgm:pt modelId="{1E9EBDAF-5E8A-4AF6-967A-EF5D44AA7E8E}" type="sibTrans" cxnId="{AA3A104D-A92A-4EA6-83D1-BEB5D7E7BD49}">
      <dgm:prSet/>
      <dgm:spPr/>
      <dgm:t>
        <a:bodyPr/>
        <a:lstStyle/>
        <a:p>
          <a:endParaRPr lang="en-US"/>
        </a:p>
      </dgm:t>
    </dgm:pt>
    <dgm:pt modelId="{504E518E-5516-4BB4-A516-E6C289A62746}">
      <dgm:prSet phldrT="[Text]"/>
      <dgm:spPr/>
      <dgm:t>
        <a:bodyPr/>
        <a:lstStyle/>
        <a:p>
          <a:r>
            <a:rPr lang="en-US" dirty="0"/>
            <a:t>Anchor Results with High Fidelity Analysis</a:t>
          </a:r>
        </a:p>
      </dgm:t>
    </dgm:pt>
    <dgm:pt modelId="{40FB4562-DA1A-42B4-889A-4E4F350A30DA}" type="parTrans" cxnId="{9ABC7D4B-D87A-4132-9D4C-1B07626C953C}">
      <dgm:prSet/>
      <dgm:spPr/>
      <dgm:t>
        <a:bodyPr/>
        <a:lstStyle/>
        <a:p>
          <a:endParaRPr lang="en-US"/>
        </a:p>
      </dgm:t>
    </dgm:pt>
    <dgm:pt modelId="{7A9FD8B8-D315-4958-9D26-D9E223625485}" type="sibTrans" cxnId="{9ABC7D4B-D87A-4132-9D4C-1B07626C953C}">
      <dgm:prSet/>
      <dgm:spPr/>
      <dgm:t>
        <a:bodyPr/>
        <a:lstStyle/>
        <a:p>
          <a:endParaRPr lang="en-US"/>
        </a:p>
      </dgm:t>
    </dgm:pt>
    <dgm:pt modelId="{30EBA26D-C21D-4A6F-BB4C-E5695049570D}">
      <dgm:prSet phldrT="[Text]"/>
      <dgm:spPr/>
      <dgm:t>
        <a:bodyPr/>
        <a:lstStyle/>
        <a:p>
          <a:r>
            <a:rPr lang="en-US" dirty="0"/>
            <a:t>Update Ground Rules &amp; Assumptions</a:t>
          </a:r>
        </a:p>
      </dgm:t>
    </dgm:pt>
    <dgm:pt modelId="{263D37CA-20E0-4728-8986-1537469FF7C7}" type="parTrans" cxnId="{87CCE422-447A-4A98-9794-1A2A2C05D35A}">
      <dgm:prSet/>
      <dgm:spPr/>
      <dgm:t>
        <a:bodyPr/>
        <a:lstStyle/>
        <a:p>
          <a:endParaRPr lang="en-US"/>
        </a:p>
      </dgm:t>
    </dgm:pt>
    <dgm:pt modelId="{01F6EC88-90F2-4B3B-930D-07355A4AF493}" type="sibTrans" cxnId="{87CCE422-447A-4A98-9794-1A2A2C05D35A}">
      <dgm:prSet/>
      <dgm:spPr/>
      <dgm:t>
        <a:bodyPr/>
        <a:lstStyle/>
        <a:p>
          <a:endParaRPr lang="en-US"/>
        </a:p>
      </dgm:t>
    </dgm:pt>
    <dgm:pt modelId="{F56499C7-B8DC-41B9-97C6-2158E8418F2D}" type="pres">
      <dgm:prSet presAssocID="{19772D6B-FD9D-4079-AA1C-9F6370684BA4}" presName="cycle" presStyleCnt="0">
        <dgm:presLayoutVars>
          <dgm:dir/>
          <dgm:resizeHandles val="exact"/>
        </dgm:presLayoutVars>
      </dgm:prSet>
      <dgm:spPr/>
    </dgm:pt>
    <dgm:pt modelId="{1BF4D0A4-95CD-41DC-AD25-4C869E76DD11}" type="pres">
      <dgm:prSet presAssocID="{4A78EB6C-396E-4929-A377-790B0941EADC}" presName="dummy" presStyleCnt="0"/>
      <dgm:spPr/>
    </dgm:pt>
    <dgm:pt modelId="{77A7B7BF-DF9A-49F8-A14A-2DF1FC1FDB74}" type="pres">
      <dgm:prSet presAssocID="{4A78EB6C-396E-4929-A377-790B0941EADC}" presName="node" presStyleLbl="revTx" presStyleIdx="0" presStyleCnt="4">
        <dgm:presLayoutVars>
          <dgm:bulletEnabled val="1"/>
        </dgm:presLayoutVars>
      </dgm:prSet>
      <dgm:spPr/>
    </dgm:pt>
    <dgm:pt modelId="{B5334653-71E7-440B-BF09-A559F28EFBD8}" type="pres">
      <dgm:prSet presAssocID="{3EF8C022-7908-4E44-A831-A5ACE9DDD256}" presName="sibTrans" presStyleLbl="node1" presStyleIdx="0" presStyleCnt="4"/>
      <dgm:spPr/>
    </dgm:pt>
    <dgm:pt modelId="{69571802-B07A-43CF-AC91-63A4B54330A3}" type="pres">
      <dgm:prSet presAssocID="{3A6F9DCC-22E5-436B-85F7-D19795DB0B5A}" presName="dummy" presStyleCnt="0"/>
      <dgm:spPr/>
    </dgm:pt>
    <dgm:pt modelId="{0B9169BB-DC5B-4296-ADBE-249CF5734480}" type="pres">
      <dgm:prSet presAssocID="{3A6F9DCC-22E5-436B-85F7-D19795DB0B5A}" presName="node" presStyleLbl="revTx" presStyleIdx="1" presStyleCnt="4">
        <dgm:presLayoutVars>
          <dgm:bulletEnabled val="1"/>
        </dgm:presLayoutVars>
      </dgm:prSet>
      <dgm:spPr/>
    </dgm:pt>
    <dgm:pt modelId="{E7A66D7E-617C-4A52-8DB9-61E1390FDA66}" type="pres">
      <dgm:prSet presAssocID="{1E9EBDAF-5E8A-4AF6-967A-EF5D44AA7E8E}" presName="sibTrans" presStyleLbl="node1" presStyleIdx="1" presStyleCnt="4"/>
      <dgm:spPr/>
    </dgm:pt>
    <dgm:pt modelId="{61A2CF23-759C-4C91-BE7A-53FFDFDBED7D}" type="pres">
      <dgm:prSet presAssocID="{504E518E-5516-4BB4-A516-E6C289A62746}" presName="dummy" presStyleCnt="0"/>
      <dgm:spPr/>
    </dgm:pt>
    <dgm:pt modelId="{B9FB2657-5769-4792-944F-8C18E5F3E718}" type="pres">
      <dgm:prSet presAssocID="{504E518E-5516-4BB4-A516-E6C289A62746}" presName="node" presStyleLbl="revTx" presStyleIdx="2" presStyleCnt="4">
        <dgm:presLayoutVars>
          <dgm:bulletEnabled val="1"/>
        </dgm:presLayoutVars>
      </dgm:prSet>
      <dgm:spPr/>
    </dgm:pt>
    <dgm:pt modelId="{50665605-C58E-40DB-96F6-D315D21995DF}" type="pres">
      <dgm:prSet presAssocID="{7A9FD8B8-D315-4958-9D26-D9E223625485}" presName="sibTrans" presStyleLbl="node1" presStyleIdx="2" presStyleCnt="4"/>
      <dgm:spPr/>
    </dgm:pt>
    <dgm:pt modelId="{09AAF477-712B-4AC0-A787-F58AFC77623F}" type="pres">
      <dgm:prSet presAssocID="{30EBA26D-C21D-4A6F-BB4C-E5695049570D}" presName="dummy" presStyleCnt="0"/>
      <dgm:spPr/>
    </dgm:pt>
    <dgm:pt modelId="{3F34F20A-23FE-4F87-A6E0-B8355968A2F0}" type="pres">
      <dgm:prSet presAssocID="{30EBA26D-C21D-4A6F-BB4C-E5695049570D}" presName="node" presStyleLbl="revTx" presStyleIdx="3" presStyleCnt="4">
        <dgm:presLayoutVars>
          <dgm:bulletEnabled val="1"/>
        </dgm:presLayoutVars>
      </dgm:prSet>
      <dgm:spPr/>
    </dgm:pt>
    <dgm:pt modelId="{984112B0-2FE4-4669-B209-2B1B0473FBB8}" type="pres">
      <dgm:prSet presAssocID="{01F6EC88-90F2-4B3B-930D-07355A4AF493}" presName="sibTrans" presStyleLbl="node1" presStyleIdx="3" presStyleCnt="4"/>
      <dgm:spPr/>
    </dgm:pt>
  </dgm:ptLst>
  <dgm:cxnLst>
    <dgm:cxn modelId="{ACECE00F-53EC-4001-B3D5-09678460C908}" type="presOf" srcId="{3EF8C022-7908-4E44-A831-A5ACE9DDD256}" destId="{B5334653-71E7-440B-BF09-A559F28EFBD8}" srcOrd="0" destOrd="0" presId="urn:microsoft.com/office/officeart/2005/8/layout/cycle1"/>
    <dgm:cxn modelId="{CDB6B31B-9DDA-43D5-AFB2-6489DAE9BCF7}" type="presOf" srcId="{01F6EC88-90F2-4B3B-930D-07355A4AF493}" destId="{984112B0-2FE4-4669-B209-2B1B0473FBB8}" srcOrd="0" destOrd="0" presId="urn:microsoft.com/office/officeart/2005/8/layout/cycle1"/>
    <dgm:cxn modelId="{87CCE422-447A-4A98-9794-1A2A2C05D35A}" srcId="{19772D6B-FD9D-4079-AA1C-9F6370684BA4}" destId="{30EBA26D-C21D-4A6F-BB4C-E5695049570D}" srcOrd="3" destOrd="0" parTransId="{263D37CA-20E0-4728-8986-1537469FF7C7}" sibTransId="{01F6EC88-90F2-4B3B-930D-07355A4AF493}"/>
    <dgm:cxn modelId="{697CB42E-FBD3-49C9-BF58-F6CED3BA0949}" type="presOf" srcId="{19772D6B-FD9D-4079-AA1C-9F6370684BA4}" destId="{F56499C7-B8DC-41B9-97C6-2158E8418F2D}" srcOrd="0" destOrd="0" presId="urn:microsoft.com/office/officeart/2005/8/layout/cycle1"/>
    <dgm:cxn modelId="{1B320861-DB54-4EDE-81AA-1975C9BB7B66}" type="presOf" srcId="{7A9FD8B8-D315-4958-9D26-D9E223625485}" destId="{50665605-C58E-40DB-96F6-D315D21995DF}" srcOrd="0" destOrd="0" presId="urn:microsoft.com/office/officeart/2005/8/layout/cycle1"/>
    <dgm:cxn modelId="{C99E6747-35E9-47F8-98ED-539FE9C1B257}" type="presOf" srcId="{504E518E-5516-4BB4-A516-E6C289A62746}" destId="{B9FB2657-5769-4792-944F-8C18E5F3E718}" srcOrd="0" destOrd="0" presId="urn:microsoft.com/office/officeart/2005/8/layout/cycle1"/>
    <dgm:cxn modelId="{9ABC7D4B-D87A-4132-9D4C-1B07626C953C}" srcId="{19772D6B-FD9D-4079-AA1C-9F6370684BA4}" destId="{504E518E-5516-4BB4-A516-E6C289A62746}" srcOrd="2" destOrd="0" parTransId="{40FB4562-DA1A-42B4-889A-4E4F350A30DA}" sibTransId="{7A9FD8B8-D315-4958-9D26-D9E223625485}"/>
    <dgm:cxn modelId="{AA3A104D-A92A-4EA6-83D1-BEB5D7E7BD49}" srcId="{19772D6B-FD9D-4079-AA1C-9F6370684BA4}" destId="{3A6F9DCC-22E5-436B-85F7-D19795DB0B5A}" srcOrd="1" destOrd="0" parTransId="{86D775A0-A75B-423B-A84C-7F9F0677B4B5}" sibTransId="{1E9EBDAF-5E8A-4AF6-967A-EF5D44AA7E8E}"/>
    <dgm:cxn modelId="{41989477-76CE-4BE7-A2E0-17DCD8E7006D}" type="presOf" srcId="{3A6F9DCC-22E5-436B-85F7-D19795DB0B5A}" destId="{0B9169BB-DC5B-4296-ADBE-249CF5734480}" srcOrd="0" destOrd="0" presId="urn:microsoft.com/office/officeart/2005/8/layout/cycle1"/>
    <dgm:cxn modelId="{DA65CAC4-F4BE-484B-B769-F9201E1AF304}" type="presOf" srcId="{30EBA26D-C21D-4A6F-BB4C-E5695049570D}" destId="{3F34F20A-23FE-4F87-A6E0-B8355968A2F0}" srcOrd="0" destOrd="0" presId="urn:microsoft.com/office/officeart/2005/8/layout/cycle1"/>
    <dgm:cxn modelId="{4753FBE7-F1BD-4E4B-B7CE-DC8401C21FFB}" type="presOf" srcId="{1E9EBDAF-5E8A-4AF6-967A-EF5D44AA7E8E}" destId="{E7A66D7E-617C-4A52-8DB9-61E1390FDA66}" srcOrd="0" destOrd="0" presId="urn:microsoft.com/office/officeart/2005/8/layout/cycle1"/>
    <dgm:cxn modelId="{EFD92AEA-F9B1-4FAF-932F-AA97DBDA7468}" type="presOf" srcId="{4A78EB6C-396E-4929-A377-790B0941EADC}" destId="{77A7B7BF-DF9A-49F8-A14A-2DF1FC1FDB74}" srcOrd="0" destOrd="0" presId="urn:microsoft.com/office/officeart/2005/8/layout/cycle1"/>
    <dgm:cxn modelId="{58EE30F0-1A54-44DB-9043-19238F146F0A}" srcId="{19772D6B-FD9D-4079-AA1C-9F6370684BA4}" destId="{4A78EB6C-396E-4929-A377-790B0941EADC}" srcOrd="0" destOrd="0" parTransId="{BA56323E-576A-46FD-A5E3-2376E94522D9}" sibTransId="{3EF8C022-7908-4E44-A831-A5ACE9DDD256}"/>
    <dgm:cxn modelId="{9623EA23-1FC2-42C2-A4A4-EB4F17E21D6B}" type="presParOf" srcId="{F56499C7-B8DC-41B9-97C6-2158E8418F2D}" destId="{1BF4D0A4-95CD-41DC-AD25-4C869E76DD11}" srcOrd="0" destOrd="0" presId="urn:microsoft.com/office/officeart/2005/8/layout/cycle1"/>
    <dgm:cxn modelId="{4A5E519F-7D63-4F36-8F86-566EF6D53750}" type="presParOf" srcId="{F56499C7-B8DC-41B9-97C6-2158E8418F2D}" destId="{77A7B7BF-DF9A-49F8-A14A-2DF1FC1FDB74}" srcOrd="1" destOrd="0" presId="urn:microsoft.com/office/officeart/2005/8/layout/cycle1"/>
    <dgm:cxn modelId="{DEB3C74D-51DA-42EA-B953-7F1298A535A0}" type="presParOf" srcId="{F56499C7-B8DC-41B9-97C6-2158E8418F2D}" destId="{B5334653-71E7-440B-BF09-A559F28EFBD8}" srcOrd="2" destOrd="0" presId="urn:microsoft.com/office/officeart/2005/8/layout/cycle1"/>
    <dgm:cxn modelId="{134712BE-6759-4B5F-9F88-47B7CFA9C6E8}" type="presParOf" srcId="{F56499C7-B8DC-41B9-97C6-2158E8418F2D}" destId="{69571802-B07A-43CF-AC91-63A4B54330A3}" srcOrd="3" destOrd="0" presId="urn:microsoft.com/office/officeart/2005/8/layout/cycle1"/>
    <dgm:cxn modelId="{8C4137AF-E1C4-4E04-AE5C-6A6B2CD979A9}" type="presParOf" srcId="{F56499C7-B8DC-41B9-97C6-2158E8418F2D}" destId="{0B9169BB-DC5B-4296-ADBE-249CF5734480}" srcOrd="4" destOrd="0" presId="urn:microsoft.com/office/officeart/2005/8/layout/cycle1"/>
    <dgm:cxn modelId="{A4AA2961-9B63-46B2-BF64-1F8EE9100DDA}" type="presParOf" srcId="{F56499C7-B8DC-41B9-97C6-2158E8418F2D}" destId="{E7A66D7E-617C-4A52-8DB9-61E1390FDA66}" srcOrd="5" destOrd="0" presId="urn:microsoft.com/office/officeart/2005/8/layout/cycle1"/>
    <dgm:cxn modelId="{73D676B9-5332-46DD-8E9A-558E35C7471E}" type="presParOf" srcId="{F56499C7-B8DC-41B9-97C6-2158E8418F2D}" destId="{61A2CF23-759C-4C91-BE7A-53FFDFDBED7D}" srcOrd="6" destOrd="0" presId="urn:microsoft.com/office/officeart/2005/8/layout/cycle1"/>
    <dgm:cxn modelId="{E19FFA2E-6C59-4000-BA09-040E3B498998}" type="presParOf" srcId="{F56499C7-B8DC-41B9-97C6-2158E8418F2D}" destId="{B9FB2657-5769-4792-944F-8C18E5F3E718}" srcOrd="7" destOrd="0" presId="urn:microsoft.com/office/officeart/2005/8/layout/cycle1"/>
    <dgm:cxn modelId="{890E80BC-F881-4CC7-A537-5AA65DFD88B3}" type="presParOf" srcId="{F56499C7-B8DC-41B9-97C6-2158E8418F2D}" destId="{50665605-C58E-40DB-96F6-D315D21995DF}" srcOrd="8" destOrd="0" presId="urn:microsoft.com/office/officeart/2005/8/layout/cycle1"/>
    <dgm:cxn modelId="{526815F5-E67D-4C45-847F-A1BD93E93C75}" type="presParOf" srcId="{F56499C7-B8DC-41B9-97C6-2158E8418F2D}" destId="{09AAF477-712B-4AC0-A787-F58AFC77623F}" srcOrd="9" destOrd="0" presId="urn:microsoft.com/office/officeart/2005/8/layout/cycle1"/>
    <dgm:cxn modelId="{F0D2BB23-62F6-4946-A154-FD4EB785B4F4}" type="presParOf" srcId="{F56499C7-B8DC-41B9-97C6-2158E8418F2D}" destId="{3F34F20A-23FE-4F87-A6E0-B8355968A2F0}" srcOrd="10" destOrd="0" presId="urn:microsoft.com/office/officeart/2005/8/layout/cycle1"/>
    <dgm:cxn modelId="{B350CA5A-807B-48E4-B2E8-89F864BDAA8A}" type="presParOf" srcId="{F56499C7-B8DC-41B9-97C6-2158E8418F2D}" destId="{984112B0-2FE4-4669-B209-2B1B0473FBB8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7B7BF-DF9A-49F8-A14A-2DF1FC1FDB74}">
      <dsp:nvSpPr>
        <dsp:cNvPr id="0" name=""/>
        <dsp:cNvSpPr/>
      </dsp:nvSpPr>
      <dsp:spPr>
        <a:xfrm>
          <a:off x="3431525" y="102262"/>
          <a:ext cx="1627368" cy="1627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Perform Power Screening</a:t>
          </a:r>
        </a:p>
      </dsp:txBody>
      <dsp:txXfrm>
        <a:off x="3431525" y="102262"/>
        <a:ext cx="1627368" cy="1627368"/>
      </dsp:txXfrm>
    </dsp:sp>
    <dsp:sp modelId="{B5334653-71E7-440B-BF09-A559F28EFBD8}">
      <dsp:nvSpPr>
        <dsp:cNvPr id="0" name=""/>
        <dsp:cNvSpPr/>
      </dsp:nvSpPr>
      <dsp:spPr>
        <a:xfrm>
          <a:off x="565138" y="-251"/>
          <a:ext cx="4596268" cy="4596268"/>
        </a:xfrm>
        <a:prstGeom prst="circularArrow">
          <a:avLst>
            <a:gd name="adj1" fmla="val 6904"/>
            <a:gd name="adj2" fmla="val 465524"/>
            <a:gd name="adj3" fmla="val 548692"/>
            <a:gd name="adj4" fmla="val 20585784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9169BB-DC5B-4296-ADBE-249CF5734480}">
      <dsp:nvSpPr>
        <dsp:cNvPr id="0" name=""/>
        <dsp:cNvSpPr/>
      </dsp:nvSpPr>
      <dsp:spPr>
        <a:xfrm>
          <a:off x="3431525" y="2866134"/>
          <a:ext cx="1627368" cy="1627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Find Stressing Mission Phases </a:t>
          </a:r>
        </a:p>
      </dsp:txBody>
      <dsp:txXfrm>
        <a:off x="3431525" y="2866134"/>
        <a:ext cx="1627368" cy="1627368"/>
      </dsp:txXfrm>
    </dsp:sp>
    <dsp:sp modelId="{E7A66D7E-617C-4A52-8DB9-61E1390FDA66}">
      <dsp:nvSpPr>
        <dsp:cNvPr id="0" name=""/>
        <dsp:cNvSpPr/>
      </dsp:nvSpPr>
      <dsp:spPr>
        <a:xfrm>
          <a:off x="565138" y="-251"/>
          <a:ext cx="4596268" cy="4596268"/>
        </a:xfrm>
        <a:prstGeom prst="circularArrow">
          <a:avLst>
            <a:gd name="adj1" fmla="val 6904"/>
            <a:gd name="adj2" fmla="val 465524"/>
            <a:gd name="adj3" fmla="val 5948692"/>
            <a:gd name="adj4" fmla="val 4385784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B2657-5769-4792-944F-8C18E5F3E718}">
      <dsp:nvSpPr>
        <dsp:cNvPr id="0" name=""/>
        <dsp:cNvSpPr/>
      </dsp:nvSpPr>
      <dsp:spPr>
        <a:xfrm>
          <a:off x="667652" y="2866134"/>
          <a:ext cx="1627368" cy="1627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Anchor Results with High Fidelity Analysis</a:t>
          </a:r>
        </a:p>
      </dsp:txBody>
      <dsp:txXfrm>
        <a:off x="667652" y="2866134"/>
        <a:ext cx="1627368" cy="1627368"/>
      </dsp:txXfrm>
    </dsp:sp>
    <dsp:sp modelId="{50665605-C58E-40DB-96F6-D315D21995DF}">
      <dsp:nvSpPr>
        <dsp:cNvPr id="0" name=""/>
        <dsp:cNvSpPr/>
      </dsp:nvSpPr>
      <dsp:spPr>
        <a:xfrm>
          <a:off x="565138" y="-251"/>
          <a:ext cx="4596268" cy="4596268"/>
        </a:xfrm>
        <a:prstGeom prst="circularArrow">
          <a:avLst>
            <a:gd name="adj1" fmla="val 6904"/>
            <a:gd name="adj2" fmla="val 465524"/>
            <a:gd name="adj3" fmla="val 11348692"/>
            <a:gd name="adj4" fmla="val 9785784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4F20A-23FE-4F87-A6E0-B8355968A2F0}">
      <dsp:nvSpPr>
        <dsp:cNvPr id="0" name=""/>
        <dsp:cNvSpPr/>
      </dsp:nvSpPr>
      <dsp:spPr>
        <a:xfrm>
          <a:off x="667652" y="102262"/>
          <a:ext cx="1627368" cy="1627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Update Ground Rules &amp; Assumptions</a:t>
          </a:r>
        </a:p>
      </dsp:txBody>
      <dsp:txXfrm>
        <a:off x="667652" y="102262"/>
        <a:ext cx="1627368" cy="1627368"/>
      </dsp:txXfrm>
    </dsp:sp>
    <dsp:sp modelId="{984112B0-2FE4-4669-B209-2B1B0473FBB8}">
      <dsp:nvSpPr>
        <dsp:cNvPr id="0" name=""/>
        <dsp:cNvSpPr/>
      </dsp:nvSpPr>
      <dsp:spPr>
        <a:xfrm>
          <a:off x="565138" y="-251"/>
          <a:ext cx="4596268" cy="4596268"/>
        </a:xfrm>
        <a:prstGeom prst="circularArrow">
          <a:avLst>
            <a:gd name="adj1" fmla="val 6904"/>
            <a:gd name="adj2" fmla="val 465524"/>
            <a:gd name="adj3" fmla="val 16748692"/>
            <a:gd name="adj4" fmla="val 15185784"/>
            <a:gd name="adj5" fmla="val 805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6D8D0-1AE8-4AD1-A6DD-E1C9DA803A7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B8429-B462-4C80-A139-DC56FBC7C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71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Launched at 1:47am EST on Nov 16</a:t>
            </a:r>
          </a:p>
          <a:p>
            <a:r>
              <a:rPr lang="en-US" dirty="0"/>
              <a:t>Splashdown at 9:40am PST on Dec 11</a:t>
            </a:r>
          </a:p>
          <a:p>
            <a:r>
              <a:rPr lang="en-US" dirty="0"/>
              <a:t>Total duration of 25.5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B8429-B462-4C80-A139-DC56FBC7CB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89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verbally point out areas with 25% drop are due to SAW off-pointing for imagery</a:t>
            </a:r>
          </a:p>
          <a:p>
            <a:r>
              <a:rPr lang="en-US" dirty="0"/>
              <a:t>Mention other hit factors, not just flux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B8429-B462-4C80-A139-DC56FBC7CB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1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verbally note that significant changes in loads were due to heater setpoint changes</a:t>
            </a:r>
          </a:p>
          <a:p>
            <a:r>
              <a:rPr lang="en-US" dirty="0"/>
              <a:t>Lower heaters may be due to warmer environment – same reason as higher power 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B8429-B462-4C80-A139-DC56FBC7CB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1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some data issues due to LOS around RPF</a:t>
            </a:r>
          </a:p>
          <a:p>
            <a:r>
              <a:rPr lang="en-US" dirty="0"/>
              <a:t>OPF predictions off more because of drop in heater power due to setpoint change</a:t>
            </a:r>
          </a:p>
          <a:p>
            <a:r>
              <a:rPr lang="en-US" dirty="0"/>
              <a:t>A little below predictions on entry, but still well above limits – mostly a load balancing issue, two batteries were below predicts/two above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CB8429-B462-4C80-A139-DC56FBC7CB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41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-1" y="1"/>
            <a:ext cx="10916529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59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77288-D2B4-41C4-B544-68A8CCCA9DBD}" type="datetime1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7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2603-4291-470A-83C5-D5E3E7EBF13A}" type="datetime1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67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9888-F670-4077-B1D5-0029D54D3EC9}" type="datetime1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6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5063A-F19A-488F-AC76-3E8DD8476576}" type="datetime1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44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6F1B4-3907-4B44-8D49-223B3045E47F}" type="datetime1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1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F94CA-8597-4B80-945E-97B7AC2B086F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45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FE480-183E-4E2E-85D1-E6B8C2DCFB22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75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2137" y="481101"/>
            <a:ext cx="822661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cap="all" baseline="0">
                <a:solidFill>
                  <a:schemeClr val="accent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/>
              <a:t>CLICK TO ENTER HEADER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11083637" cy="4387360"/>
          </a:xfrm>
          <a:prstGeom prst="rect">
            <a:avLst/>
          </a:prstGeo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1350" baseline="0">
                <a:solidFill>
                  <a:srgbClr val="63666A"/>
                </a:solidFill>
                <a:latin typeface="+mn-lt"/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 marL="2743200" indent="0">
              <a:buNone/>
              <a:defRPr/>
            </a:lvl9pPr>
          </a:lstStyle>
          <a:p>
            <a:pPr lvl="0"/>
            <a:r>
              <a:rPr lang="en-US"/>
              <a:t>Click to enter text.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46375-C741-4676-82EE-2CD45EEB3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91489" y="6477918"/>
            <a:ext cx="2313403" cy="275986"/>
          </a:xfrm>
          <a:prstGeom prst="rect">
            <a:avLst/>
          </a:prstGeom>
        </p:spPr>
        <p:txBody>
          <a:bodyPr/>
          <a:lstStyle>
            <a:lvl1pPr algn="ctr">
              <a:defRPr sz="825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Export Controlled Information</a:t>
            </a:r>
          </a:p>
        </p:txBody>
      </p:sp>
    </p:spTree>
    <p:extLst>
      <p:ext uri="{BB962C8B-B14F-4D97-AF65-F5344CB8AC3E}">
        <p14:creationId xmlns:p14="http://schemas.microsoft.com/office/powerpoint/2010/main" val="8802732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57" y="1302589"/>
            <a:ext cx="11653349" cy="4874374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FE26D-8F55-4E83-8025-289D9E31624F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9AD93-5331-4681-81C3-51905F4FEE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68357" y="69011"/>
            <a:ext cx="10648171" cy="841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014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-1" y="1"/>
            <a:ext cx="10916529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22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4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105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400" y="0"/>
            <a:ext cx="328790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0" y="2971800"/>
            <a:ext cx="7924800" cy="1828800"/>
          </a:xfrm>
        </p:spPr>
        <p:txBody>
          <a:bodyPr anchor="t" anchorCtr="0">
            <a:normAutofit/>
          </a:bodyPr>
          <a:lstStyle>
            <a:lvl1pPr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0" y="4572000"/>
            <a:ext cx="7924800" cy="1676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EB63B-F014-43BA-88CB-5C94AD532CF9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838200"/>
            <a:ext cx="1219200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Parallelogram 10"/>
          <p:cNvSpPr/>
          <p:nvPr userDrawn="1"/>
        </p:nvSpPr>
        <p:spPr>
          <a:xfrm>
            <a:off x="508001" y="838200"/>
            <a:ext cx="951105" cy="152400"/>
          </a:xfrm>
          <a:prstGeom prst="parallelogram">
            <a:avLst>
              <a:gd name="adj" fmla="val 233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rapezoid 12"/>
          <p:cNvSpPr/>
          <p:nvPr userDrawn="1"/>
        </p:nvSpPr>
        <p:spPr>
          <a:xfrm rot="10800000">
            <a:off x="2657381" y="838200"/>
            <a:ext cx="1117600" cy="152400"/>
          </a:xfrm>
          <a:prstGeom prst="trapezoi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rapezoid 20"/>
          <p:cNvSpPr/>
          <p:nvPr userDrawn="1"/>
        </p:nvSpPr>
        <p:spPr>
          <a:xfrm rot="10800000">
            <a:off x="1754819" y="838199"/>
            <a:ext cx="508000" cy="152400"/>
          </a:xfrm>
          <a:prstGeom prst="trapezoi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3283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523F-D661-41E8-9DD4-60F6FA413188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8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7DF63-B083-48DB-86D0-A98619BA9B6D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69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B2721-F819-47B2-8024-13B2473D3622}" type="datetime1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68631-49B9-46F1-A148-37BD30A9C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4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42A51-0B10-45F3-9398-F36AA8431EF9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9AD93-5331-4681-81C3-51905F4FEE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2" y="957290"/>
            <a:ext cx="12192001" cy="17755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-1" y="1"/>
            <a:ext cx="10916529" cy="9105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21EBA3-B8E6-4241-8D52-2BAC7025237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7920" y="163328"/>
            <a:ext cx="722717" cy="66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41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123348"/>
            <a:ext cx="10972800" cy="714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57091" y="6559551"/>
            <a:ext cx="1048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5259C-B57C-4ED2-8A87-6F5F408B0B98}" type="datetime1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95800" y="6559551"/>
            <a:ext cx="568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4601" y="6559551"/>
            <a:ext cx="7111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68631-49B9-46F1-A148-37BD30A9C6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9" descr="meatbal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176000" y="126523"/>
            <a:ext cx="887669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orion%20triangle%28small%29"/>
          <p:cNvPicPr>
            <a:picLocks noChangeAspect="1" noChangeArrowheads="1"/>
          </p:cNvPicPr>
          <p:nvPr userDrawn="1"/>
        </p:nvPicPr>
        <p:blipFill rotWithShape="1">
          <a:blip r:embed="rId15" cstate="print"/>
          <a:srcRect r="7692"/>
          <a:stretch/>
        </p:blipFill>
        <p:spPr bwMode="auto">
          <a:xfrm>
            <a:off x="10247834" y="142554"/>
            <a:ext cx="928167" cy="58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838200"/>
            <a:ext cx="12192000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03101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F9C52DE1-CA12-43AE-8605-FEE772313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7" b="89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7770D7-AFEA-4DB6-A8AD-A638B6554034}"/>
              </a:ext>
            </a:extLst>
          </p:cNvPr>
          <p:cNvSpPr txBox="1"/>
          <p:nvPr/>
        </p:nvSpPr>
        <p:spPr>
          <a:xfrm>
            <a:off x="4110182" y="254962"/>
            <a:ext cx="75886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of the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Artemis I Orion Spacecraft</a:t>
            </a: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System Performance</a:t>
            </a:r>
          </a:p>
          <a:p>
            <a:endParaRPr lang="en-US" sz="2000" b="1" dirty="0">
              <a:solidFill>
                <a:srgbClr val="8887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Power Workshop</a:t>
            </a:r>
          </a:p>
          <a:p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Torrance, CA</a:t>
            </a:r>
          </a:p>
          <a:p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25, 2023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238DF-36DB-437E-8F69-3F380EE423B6}"/>
              </a:ext>
            </a:extLst>
          </p:cNvPr>
          <p:cNvSpPr txBox="1"/>
          <p:nvPr/>
        </p:nvSpPr>
        <p:spPr>
          <a:xfrm>
            <a:off x="3635801" y="5541816"/>
            <a:ext cx="2697018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Spencer Furin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Glenn Research Center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spencer.c.furin@nasa.gov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F766F7-2ADD-4BCD-8A54-2564A7F7E062}"/>
              </a:ext>
            </a:extLst>
          </p:cNvPr>
          <p:cNvSpPr txBox="1"/>
          <p:nvPr/>
        </p:nvSpPr>
        <p:spPr>
          <a:xfrm>
            <a:off x="6332819" y="5532578"/>
            <a:ext cx="2697019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Hector Hernandez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Johnson Space Center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hector.hernandez@nasa.gov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6871DE-24AD-401C-B2B5-31DD993E95FC}"/>
              </a:ext>
            </a:extLst>
          </p:cNvPr>
          <p:cNvSpPr txBox="1"/>
          <p:nvPr/>
        </p:nvSpPr>
        <p:spPr>
          <a:xfrm>
            <a:off x="9029838" y="5541816"/>
            <a:ext cx="2170546" cy="83099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Anuj Patel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Lockheed Martin Space</a:t>
            </a:r>
          </a:p>
          <a:p>
            <a:pPr algn="ctr"/>
            <a:r>
              <a:rPr lang="en-US" sz="14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anuj.patel@lmco.com</a:t>
            </a:r>
          </a:p>
        </p:txBody>
      </p:sp>
      <p:pic>
        <p:nvPicPr>
          <p:cNvPr id="1026" name="Picture 2" descr="Lockheed Martin News (@lmnews) / Twitter">
            <a:extLst>
              <a:ext uri="{FF2B5EF4-FFF2-40B4-BE49-F238E27FC236}">
                <a16:creationId xmlns:a16="http://schemas.microsoft.com/office/drawing/2014/main" id="{48553D35-5F6C-4EDD-9597-9DD54B40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383" y="167340"/>
            <a:ext cx="780609" cy="7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A6CD972-0E78-40E1-A51A-3C0FBFCBD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111" y="83248"/>
            <a:ext cx="1134597" cy="94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771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AB6138-C327-425A-A5E5-4BFB5F09E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02589"/>
            <a:ext cx="5825706" cy="4874374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Create a new analysis tool that would leverage existing trajectory data, assume conservative CONOPS, and simple charging and discharging models to speed up the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Charging and Discharging assumptions are based in high fidelity SIMULINK Integrated battery model (SPOC)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 Fidelity analysis takes ~20 hours to run an End-to-End power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New Power Screening Tool can scan over 17,000 trajectories in less than 2hrs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Ensure the Power Screening tool is more conservative such that the results are bounding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C503DE-488C-41FB-A6C0-D556F2C9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Reducing Fidelity, Increasing Speed</a:t>
            </a:r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5C838C6-E5A8-464F-A9BC-D361512115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51694"/>
              </p:ext>
            </p:extLst>
          </p:nvPr>
        </p:nvGraphicFramePr>
        <p:xfrm>
          <a:off x="268357" y="1302589"/>
          <a:ext cx="5726546" cy="4595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DF00433-63FB-4238-AC7C-AE3BB6979A6E}"/>
              </a:ext>
            </a:extLst>
          </p:cNvPr>
          <p:cNvSpPr txBox="1">
            <a:spLocks/>
          </p:cNvSpPr>
          <p:nvPr/>
        </p:nvSpPr>
        <p:spPr>
          <a:xfrm>
            <a:off x="672861" y="5855689"/>
            <a:ext cx="10846279" cy="47251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Continuous integration led to quick analysis turnaround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A86936-DE55-41E7-9669-868DE62763BF}"/>
              </a:ext>
            </a:extLst>
          </p:cNvPr>
          <p:cNvGrpSpPr/>
          <p:nvPr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4E90052-4449-4EBC-8245-D281EDF7A9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C405FB-3E13-4D45-9147-423F220AB5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943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D80D31-B6F2-48BE-999F-6EC4AB7F5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8" y="1302589"/>
            <a:ext cx="3324632" cy="48743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Launch window cutouts based on minimum voltage for a given epoch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situational awareness to mission ops to schedule power downs prior to stressing situations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8DA370-945A-42A6-A4E4-05E34527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Go/No-Go Recommendations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AB806A-8B6A-43F9-949B-7DFDA216D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5314" y="2276027"/>
            <a:ext cx="1381125" cy="3286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F7AC70-DF72-4769-9487-60E3B48D6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2989" y="2014538"/>
            <a:ext cx="7172325" cy="41624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76CDA3F-79EA-4ED4-A6ED-59885BBBE839}"/>
              </a:ext>
            </a:extLst>
          </p:cNvPr>
          <p:cNvGrpSpPr/>
          <p:nvPr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63E8AC-BE72-4A65-A175-75C52E8789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A044707-8A1C-462E-B229-5A048B70B4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25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A7B65B-E748-421D-9AB4-BC08AC44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Generation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CB02719-DE9E-469C-869B-8E4C1026A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369" y="1354323"/>
            <a:ext cx="10931674" cy="4771654"/>
          </a:xfr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B123B71-B203-4320-B056-2C7A1D2056A2}"/>
              </a:ext>
            </a:extLst>
          </p:cNvPr>
          <p:cNvSpPr txBox="1">
            <a:spLocks/>
          </p:cNvSpPr>
          <p:nvPr/>
        </p:nvSpPr>
        <p:spPr>
          <a:xfrm>
            <a:off x="672066" y="6169677"/>
            <a:ext cx="10846279" cy="663012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 additional power generation primarily due to higher solar flux in Nov/Dec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 predictions were within ~3% after correcting for as-flown flux </a:t>
            </a:r>
          </a:p>
        </p:txBody>
      </p:sp>
    </p:spTree>
    <p:extLst>
      <p:ext uri="{BB962C8B-B14F-4D97-AF65-F5344CB8AC3E}">
        <p14:creationId xmlns:p14="http://schemas.microsoft.com/office/powerpoint/2010/main" val="1384757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B680B1-E7E3-4D0F-9166-73B912E5C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Demand</a:t>
            </a:r>
          </a:p>
        </p:txBody>
      </p:sp>
      <p:pic>
        <p:nvPicPr>
          <p:cNvPr id="18" name="Content Placeholder 17" descr="Chart, histogram&#10;&#10;Description automatically generated">
            <a:extLst>
              <a:ext uri="{FF2B5EF4-FFF2-40B4-BE49-F238E27FC236}">
                <a16:creationId xmlns:a16="http://schemas.microsoft.com/office/drawing/2014/main" id="{1FFBFC11-DAAB-4485-87AC-CCB9B7D9C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69" y="1355847"/>
            <a:ext cx="10931674" cy="4768606"/>
          </a:xfr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5E854D3-B51E-4A1B-A275-0BD0640DD6DD}"/>
              </a:ext>
            </a:extLst>
          </p:cNvPr>
          <p:cNvSpPr txBox="1">
            <a:spLocks/>
          </p:cNvSpPr>
          <p:nvPr/>
        </p:nvSpPr>
        <p:spPr>
          <a:xfrm>
            <a:off x="672861" y="6245092"/>
            <a:ext cx="10846279" cy="47251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 than expected loads driven by heater usage</a:t>
            </a:r>
          </a:p>
        </p:txBody>
      </p:sp>
    </p:spTree>
    <p:extLst>
      <p:ext uri="{BB962C8B-B14F-4D97-AF65-F5344CB8AC3E}">
        <p14:creationId xmlns:p14="http://schemas.microsoft.com/office/powerpoint/2010/main" val="860935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736835CC-D0BA-42D2-A2B6-498BCD970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49" y="1489960"/>
            <a:ext cx="9302515" cy="450038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7244A92-2656-4DF3-9089-50579A791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Voltage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46A3CE-359A-4FA7-A766-7B3D3E1FD952}"/>
              </a:ext>
            </a:extLst>
          </p:cNvPr>
          <p:cNvSpPr txBox="1">
            <a:spLocks/>
          </p:cNvSpPr>
          <p:nvPr/>
        </p:nvSpPr>
        <p:spPr>
          <a:xfrm>
            <a:off x="672861" y="6245092"/>
            <a:ext cx="10846279" cy="47251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Battery performance benefited from low overall load demand</a:t>
            </a:r>
          </a:p>
        </p:txBody>
      </p:sp>
    </p:spTree>
    <p:extLst>
      <p:ext uri="{BB962C8B-B14F-4D97-AF65-F5344CB8AC3E}">
        <p14:creationId xmlns:p14="http://schemas.microsoft.com/office/powerpoint/2010/main" val="3814569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A95B79-0456-4B11-BBC9-367205C87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PCDU LCL </a:t>
            </a:r>
            <a:r>
              <a:rPr lang="en-US" dirty="0" err="1"/>
              <a:t>Uncommanded</a:t>
            </a:r>
            <a:r>
              <a:rPr lang="en-US" dirty="0"/>
              <a:t> Opening Anomaly</a:t>
            </a:r>
          </a:p>
          <a:p>
            <a:pPr lvl="1"/>
            <a:r>
              <a:rPr lang="en-US" dirty="0"/>
              <a:t>Uncommanded opening of latching current limiter (LCL) on Power Conditioning and Distribution Unit (PCDU) end of umbilical</a:t>
            </a:r>
          </a:p>
          <a:p>
            <a:pPr lvl="1"/>
            <a:r>
              <a:rPr lang="en-US" dirty="0"/>
              <a:t>Occurred 22 times on 4 different LCLs (one at a time, always Umbilical 1)</a:t>
            </a:r>
          </a:p>
          <a:p>
            <a:pPr lvl="1"/>
            <a:r>
              <a:rPr lang="en-US" dirty="0"/>
              <a:t>One similar event involving multiple 120V load LCLs</a:t>
            </a:r>
          </a:p>
          <a:p>
            <a:pPr lvl="1"/>
            <a:r>
              <a:rPr lang="en-US" dirty="0"/>
              <a:t>One similar event involving 28V DC-DC converter</a:t>
            </a:r>
          </a:p>
          <a:p>
            <a:pPr marL="688975" lvl="1" indent="0">
              <a:buNone/>
            </a:pPr>
            <a:r>
              <a:rPr lang="en-US" dirty="0"/>
              <a:t>internal to the PCDU</a:t>
            </a:r>
          </a:p>
          <a:p>
            <a:pPr lvl="1"/>
            <a:r>
              <a:rPr lang="en-US" dirty="0"/>
              <a:t>Never observed in ground testing at the component,</a:t>
            </a:r>
          </a:p>
          <a:p>
            <a:pPr marL="688975" lvl="1" indent="0">
              <a:buNone/>
            </a:pPr>
            <a:r>
              <a:rPr lang="en-US" dirty="0"/>
              <a:t>subsystem, or vehicle level</a:t>
            </a:r>
          </a:p>
          <a:p>
            <a:pPr lvl="1"/>
            <a:r>
              <a:rPr lang="en-US" dirty="0"/>
              <a:t>Root cause undetermined, investigation still ongoing</a:t>
            </a:r>
          </a:p>
          <a:p>
            <a:r>
              <a:rPr lang="en-US" dirty="0"/>
              <a:t>Glint from crew module </a:t>
            </a:r>
            <a:r>
              <a:rPr lang="en-US" dirty="0" err="1"/>
              <a:t>backshell</a:t>
            </a:r>
            <a:endParaRPr lang="en-US" dirty="0"/>
          </a:p>
          <a:p>
            <a:pPr lvl="1"/>
            <a:r>
              <a:rPr lang="en-US" dirty="0"/>
              <a:t>Planned to measure during external survey</a:t>
            </a:r>
          </a:p>
          <a:p>
            <a:pPr lvl="1"/>
            <a:r>
              <a:rPr lang="en-US" dirty="0"/>
              <a:t>Observed localized current increases from increased flux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E8EECF-9273-4F5E-8AAE-78437DE09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Anomalies and Interesting Observations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53835E-6778-4BEB-86AB-8D4E53FE4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16532" y="3483815"/>
            <a:ext cx="3777342" cy="283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9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0350A0A-B56D-445B-8437-410B833D1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7" y="1302589"/>
            <a:ext cx="4477813" cy="4874374"/>
          </a:xfrm>
        </p:spPr>
        <p:txBody>
          <a:bodyPr/>
          <a:lstStyle/>
          <a:p>
            <a:r>
              <a:rPr lang="en-US" dirty="0"/>
              <a:t>Solar array photoluminescence</a:t>
            </a:r>
          </a:p>
          <a:p>
            <a:pPr lvl="1"/>
            <a:r>
              <a:rPr lang="en-US" dirty="0"/>
              <a:t>Partially shadowed string of solar cells</a:t>
            </a:r>
          </a:p>
          <a:p>
            <a:pPr lvl="1"/>
            <a:r>
              <a:rPr lang="en-US" dirty="0"/>
              <a:t>III-V cell photoluminescence occurs in visible spectrum</a:t>
            </a:r>
          </a:p>
          <a:p>
            <a:pPr lvl="1"/>
            <a:r>
              <a:rPr lang="en-US" dirty="0"/>
              <a:t>Happened to occur while filming upper stage separation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C70BFA-E3D5-43E2-B8FB-7BF4238E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Anomalies and Interesting Observations</a:t>
            </a:r>
          </a:p>
        </p:txBody>
      </p:sp>
      <p:pic>
        <p:nvPicPr>
          <p:cNvPr id="5" name="ICPS_sep">
            <a:hlinkClick r:id="" action="ppaction://media"/>
            <a:extLst>
              <a:ext uri="{FF2B5EF4-FFF2-40B4-BE49-F238E27FC236}">
                <a16:creationId xmlns:a16="http://schemas.microsoft.com/office/drawing/2014/main" id="{45A33980-FC50-47A2-B27F-0C8621C56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6088" r="27977"/>
          <a:stretch>
            <a:fillRect/>
          </a:stretch>
        </p:blipFill>
        <p:spPr>
          <a:xfrm>
            <a:off x="4746171" y="1197221"/>
            <a:ext cx="7177471" cy="552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9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17DFBE7F-493B-4517-8049-B089609D3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FBAD9B-EC2B-4DE1-BDD3-FA1D037BEB56}"/>
              </a:ext>
            </a:extLst>
          </p:cNvPr>
          <p:cNvSpPr txBox="1"/>
          <p:nvPr/>
        </p:nvSpPr>
        <p:spPr>
          <a:xfrm>
            <a:off x="7204034" y="3429000"/>
            <a:ext cx="2813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E8842-616B-4060-813E-6130E19966F9}"/>
              </a:ext>
            </a:extLst>
          </p:cNvPr>
          <p:cNvSpPr txBox="1"/>
          <p:nvPr/>
        </p:nvSpPr>
        <p:spPr>
          <a:xfrm>
            <a:off x="7262091" y="4505678"/>
            <a:ext cx="2697018" cy="142032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Spencer Furin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Hector Hernandez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888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Anuj Patel</a:t>
            </a:r>
          </a:p>
        </p:txBody>
      </p:sp>
      <p:pic>
        <p:nvPicPr>
          <p:cNvPr id="7" name="Picture 2" descr="Lockheed Martin News (@lmnews) / Twitter">
            <a:extLst>
              <a:ext uri="{FF2B5EF4-FFF2-40B4-BE49-F238E27FC236}">
                <a16:creationId xmlns:a16="http://schemas.microsoft.com/office/drawing/2014/main" id="{4CC2DDDD-124C-41B5-B07D-F7B6E03DE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383" y="167340"/>
            <a:ext cx="780609" cy="78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FBDD943-FC52-449F-AE0C-60BB5BEE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111" y="83248"/>
            <a:ext cx="1134597" cy="94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280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3F491F-ED49-4A10-BAE1-9F213664A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20000"/>
          </a:bodyPr>
          <a:lstStyle/>
          <a:p>
            <a:r>
              <a:rPr lang="en-US" dirty="0"/>
              <a:t>CM </a:t>
            </a:r>
            <a:r>
              <a:rPr lang="en-US" b="0" dirty="0"/>
              <a:t>– Crew Module</a:t>
            </a:r>
          </a:p>
          <a:p>
            <a:r>
              <a:rPr lang="en-US" dirty="0"/>
              <a:t>CONOPS </a:t>
            </a:r>
            <a:r>
              <a:rPr lang="en-US" b="0" dirty="0"/>
              <a:t>– Concept of Operations</a:t>
            </a:r>
          </a:p>
          <a:p>
            <a:r>
              <a:rPr lang="en-US" dirty="0"/>
              <a:t>DC </a:t>
            </a:r>
            <a:r>
              <a:rPr lang="en-US" b="0" dirty="0"/>
              <a:t>– Direct Current</a:t>
            </a:r>
          </a:p>
          <a:p>
            <a:r>
              <a:rPr lang="en-US" dirty="0"/>
              <a:t>DRO </a:t>
            </a:r>
            <a:r>
              <a:rPr lang="en-US" b="0" dirty="0"/>
              <a:t>– Distant Retrograde Orbit</a:t>
            </a:r>
          </a:p>
          <a:p>
            <a:r>
              <a:rPr lang="en-US" dirty="0"/>
              <a:t>EI </a:t>
            </a:r>
            <a:r>
              <a:rPr lang="en-US" b="0" dirty="0"/>
              <a:t>– Entry Interface</a:t>
            </a:r>
          </a:p>
          <a:p>
            <a:r>
              <a:rPr lang="en-US" dirty="0"/>
              <a:t>GRC </a:t>
            </a:r>
            <a:r>
              <a:rPr lang="en-US" b="0" dirty="0"/>
              <a:t>– Glenn Research Center</a:t>
            </a:r>
          </a:p>
          <a:p>
            <a:r>
              <a:rPr lang="en-US" dirty="0"/>
              <a:t>ICPS </a:t>
            </a:r>
            <a:r>
              <a:rPr lang="en-US" b="0" dirty="0"/>
              <a:t>– Interim Cryogenic Propulsion Stage</a:t>
            </a:r>
          </a:p>
          <a:p>
            <a:r>
              <a:rPr lang="en-US" dirty="0"/>
              <a:t>LCL</a:t>
            </a:r>
            <a:r>
              <a:rPr lang="en-US" b="0" dirty="0"/>
              <a:t> – Latching Current Limiter</a:t>
            </a:r>
          </a:p>
          <a:p>
            <a:r>
              <a:rPr lang="en-US" dirty="0"/>
              <a:t>LEO </a:t>
            </a:r>
            <a:r>
              <a:rPr lang="en-US" b="0" dirty="0"/>
              <a:t>– Low Earth Orbit</a:t>
            </a:r>
          </a:p>
          <a:p>
            <a:r>
              <a:rPr lang="en-US" dirty="0"/>
              <a:t>NASA </a:t>
            </a:r>
            <a:r>
              <a:rPr lang="en-US" b="0" dirty="0"/>
              <a:t>– National Aeronautics and Space Administration</a:t>
            </a:r>
          </a:p>
          <a:p>
            <a:r>
              <a:rPr lang="en-US" dirty="0"/>
              <a:t>OPF </a:t>
            </a:r>
            <a:r>
              <a:rPr lang="en-US" b="0" dirty="0"/>
              <a:t>– Outbound Powered Flyby</a:t>
            </a:r>
          </a:p>
          <a:p>
            <a:r>
              <a:rPr lang="en-US" dirty="0"/>
              <a:t>OTC </a:t>
            </a:r>
            <a:r>
              <a:rPr lang="en-US" b="0" dirty="0"/>
              <a:t>– Outbound Trajectory Correction</a:t>
            </a:r>
          </a:p>
          <a:p>
            <a:r>
              <a:rPr lang="en-US" dirty="0"/>
              <a:t>PCDU </a:t>
            </a:r>
            <a:r>
              <a:rPr lang="en-US" b="0" dirty="0"/>
              <a:t>– Power Conditioning and Distribution Unit</a:t>
            </a:r>
          </a:p>
          <a:p>
            <a:r>
              <a:rPr lang="en-US" dirty="0"/>
              <a:t>RPF </a:t>
            </a:r>
            <a:r>
              <a:rPr lang="en-US" b="0" dirty="0"/>
              <a:t>– Return Powered Flyby</a:t>
            </a:r>
          </a:p>
          <a:p>
            <a:r>
              <a:rPr lang="en-US" dirty="0"/>
              <a:t>RTC </a:t>
            </a:r>
            <a:r>
              <a:rPr lang="en-US" b="0" dirty="0"/>
              <a:t>– Return Trajectory Correction</a:t>
            </a:r>
          </a:p>
          <a:p>
            <a:r>
              <a:rPr lang="en-US" dirty="0"/>
              <a:t>SLS </a:t>
            </a:r>
            <a:r>
              <a:rPr lang="en-US" b="0" dirty="0"/>
              <a:t>– Space Launch System</a:t>
            </a:r>
          </a:p>
          <a:p>
            <a:r>
              <a:rPr lang="en-US" dirty="0"/>
              <a:t>SPACE </a:t>
            </a:r>
            <a:r>
              <a:rPr lang="en-US" b="0" dirty="0"/>
              <a:t>– System Power Analysis for Capability Evaluation</a:t>
            </a:r>
          </a:p>
          <a:p>
            <a:r>
              <a:rPr lang="en-US" dirty="0" err="1"/>
              <a:t>SPoC</a:t>
            </a:r>
            <a:r>
              <a:rPr lang="en-US" dirty="0"/>
              <a:t> </a:t>
            </a:r>
            <a:r>
              <a:rPr lang="en-US" b="0" dirty="0"/>
              <a:t>– Spacecraft Power Capability</a:t>
            </a:r>
          </a:p>
          <a:p>
            <a:r>
              <a:rPr lang="en-US" dirty="0"/>
              <a:t>TLI </a:t>
            </a:r>
            <a:r>
              <a:rPr lang="en-US" b="0" dirty="0"/>
              <a:t>– Trans-Lunar Injection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3C01804-C528-49AC-B634-74F0061B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Acronym Definitions</a:t>
            </a:r>
          </a:p>
        </p:txBody>
      </p:sp>
    </p:spTree>
    <p:extLst>
      <p:ext uri="{BB962C8B-B14F-4D97-AF65-F5344CB8AC3E}">
        <p14:creationId xmlns:p14="http://schemas.microsoft.com/office/powerpoint/2010/main" val="423550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9A5A12-7D05-4F41-BE00-F23469D92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3EE068-63FE-4E4F-8E2F-3BA09EAE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s://www.nasa.gov/sites/default/files/thumbnails/image/artemis_i_mission_map_nov_2020.jpg">
            <a:extLst>
              <a:ext uri="{FF2B5EF4-FFF2-40B4-BE49-F238E27FC236}">
                <a16:creationId xmlns:a16="http://schemas.microsoft.com/office/drawing/2014/main" id="{B30EF45F-8126-4C39-8578-572BD8B59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401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459214-03B2-4FA4-BBCC-09BE7868F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1" r="9579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697827-4BE8-4BA7-89C4-D8CA769F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39826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cs typeface="+mj-cs"/>
              </a:rPr>
              <a:t>Flight Day 1 Post-Solar Array Deployment</a:t>
            </a:r>
          </a:p>
        </p:txBody>
      </p:sp>
      <p:pic>
        <p:nvPicPr>
          <p:cNvPr id="220" name="Picture 9" descr="meatball">
            <a:extLst>
              <a:ext uri="{FF2B5EF4-FFF2-40B4-BE49-F238E27FC236}">
                <a16:creationId xmlns:a16="http://schemas.microsoft.com/office/drawing/2014/main" id="{37E7F6C1-1F94-43FC-8FEC-658B70F42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2201" y="58948"/>
            <a:ext cx="837399" cy="7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" name="Rectangle 223">
            <a:extLst>
              <a:ext uri="{FF2B5EF4-FFF2-40B4-BE49-F238E27FC236}">
                <a16:creationId xmlns:a16="http://schemas.microsoft.com/office/drawing/2014/main" id="{7121B9C8-173F-4EA6-A7D3-AEE8DD360897}"/>
              </a:ext>
            </a:extLst>
          </p:cNvPr>
          <p:cNvSpPr/>
          <p:nvPr/>
        </p:nvSpPr>
        <p:spPr>
          <a:xfrm>
            <a:off x="477980" y="4495800"/>
            <a:ext cx="4023359" cy="155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5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01CC7-1016-4833-BDA1-F62B53B22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492" b="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E67DC-FB9C-47A8-B91B-347D702E7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3"/>
            <a:ext cx="4398819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cs typeface="+mj-cs"/>
              </a:rPr>
              <a:t>Flight Day 1 Service Module Inspection</a:t>
            </a:r>
          </a:p>
        </p:txBody>
      </p:sp>
      <p:pic>
        <p:nvPicPr>
          <p:cNvPr id="39" name="Picture 9" descr="meatball">
            <a:extLst>
              <a:ext uri="{FF2B5EF4-FFF2-40B4-BE49-F238E27FC236}">
                <a16:creationId xmlns:a16="http://schemas.microsoft.com/office/drawing/2014/main" id="{7BC57582-9FBB-4D78-B01A-D2B50572E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2201" y="58948"/>
            <a:ext cx="837399" cy="7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074CC75-7CEC-4E00-BB38-A6FCD4DC21AE}"/>
              </a:ext>
            </a:extLst>
          </p:cNvPr>
          <p:cNvSpPr/>
          <p:nvPr/>
        </p:nvSpPr>
        <p:spPr>
          <a:xfrm>
            <a:off x="477980" y="4495800"/>
            <a:ext cx="4023359" cy="155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2B091-251A-427F-8447-22B6718404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16" b="-2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9F52F5-1A0B-4ACA-B2D7-6D3FFD2D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39826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cs typeface="+mj-cs"/>
              </a:rPr>
              <a:t>Flight Day 13 Orion Selfie</a:t>
            </a:r>
          </a:p>
        </p:txBody>
      </p:sp>
      <p:pic>
        <p:nvPicPr>
          <p:cNvPr id="43" name="Picture 9" descr="meatball">
            <a:extLst>
              <a:ext uri="{FF2B5EF4-FFF2-40B4-BE49-F238E27FC236}">
                <a16:creationId xmlns:a16="http://schemas.microsoft.com/office/drawing/2014/main" id="{B18A4682-5BCA-401B-9AB4-D541B6FAE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2201" y="58948"/>
            <a:ext cx="837399" cy="7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8382ECB4-842E-4CBA-B4D0-DC244D727895}"/>
              </a:ext>
            </a:extLst>
          </p:cNvPr>
          <p:cNvSpPr/>
          <p:nvPr/>
        </p:nvSpPr>
        <p:spPr>
          <a:xfrm>
            <a:off x="477980" y="4495800"/>
            <a:ext cx="4023359" cy="155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93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24EBC-AF26-4ADC-A235-52A2C1ABEE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49" b="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777956-F273-4759-A26B-5A8703DFD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39826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cs typeface="+mj-cs"/>
              </a:rPr>
              <a:t>Flight Day 20 Pre-</a:t>
            </a:r>
            <a:br>
              <a:rPr lang="en-US" sz="4800" dirty="0">
                <a:cs typeface="+mj-cs"/>
              </a:rPr>
            </a:br>
            <a:r>
              <a:rPr lang="en-US" sz="4800" dirty="0">
                <a:cs typeface="+mj-cs"/>
              </a:rPr>
              <a:t>Lunar Flyby</a:t>
            </a:r>
          </a:p>
        </p:txBody>
      </p:sp>
      <p:pic>
        <p:nvPicPr>
          <p:cNvPr id="63" name="Picture 9" descr="meatball">
            <a:extLst>
              <a:ext uri="{FF2B5EF4-FFF2-40B4-BE49-F238E27FC236}">
                <a16:creationId xmlns:a16="http://schemas.microsoft.com/office/drawing/2014/main" id="{DDAE6AF0-37A3-44BF-AA5E-CCDFEE33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2201" y="58948"/>
            <a:ext cx="837399" cy="7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4992F290-6798-4656-A416-5852DBD44BAA}"/>
              </a:ext>
            </a:extLst>
          </p:cNvPr>
          <p:cNvSpPr/>
          <p:nvPr/>
        </p:nvSpPr>
        <p:spPr>
          <a:xfrm>
            <a:off x="477980" y="4495800"/>
            <a:ext cx="4023359" cy="155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60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B3C766-76DC-49D2-9C08-18340ACE3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0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53AF4-1AF1-46D5-8827-A1F04D0F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39826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dirty="0">
                <a:cs typeface="+mj-cs"/>
              </a:rPr>
              <a:t>Flight Day 20 Post-</a:t>
            </a:r>
            <a:br>
              <a:rPr lang="en-US" sz="4800" dirty="0">
                <a:cs typeface="+mj-cs"/>
              </a:rPr>
            </a:br>
            <a:r>
              <a:rPr lang="en-US" sz="4800" dirty="0">
                <a:cs typeface="+mj-cs"/>
              </a:rPr>
              <a:t>Lunar Flyby</a:t>
            </a:r>
          </a:p>
        </p:txBody>
      </p:sp>
      <p:pic>
        <p:nvPicPr>
          <p:cNvPr id="26" name="Picture 9" descr="meatball">
            <a:extLst>
              <a:ext uri="{FF2B5EF4-FFF2-40B4-BE49-F238E27FC236}">
                <a16:creationId xmlns:a16="http://schemas.microsoft.com/office/drawing/2014/main" id="{52E0BCB1-ED0D-4409-B49D-57C8D333B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02201" y="58948"/>
            <a:ext cx="837399" cy="71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FAC269E-75B5-4984-853B-14DAD53E991F}"/>
              </a:ext>
            </a:extLst>
          </p:cNvPr>
          <p:cNvSpPr/>
          <p:nvPr/>
        </p:nvSpPr>
        <p:spPr>
          <a:xfrm>
            <a:off x="477980" y="4495800"/>
            <a:ext cx="4023359" cy="155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63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5DD772-5E07-4FD4-97AD-00779E19E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fidelity</a:t>
            </a:r>
          </a:p>
          <a:p>
            <a:pPr lvl="1"/>
            <a:r>
              <a:rPr lang="en-US" dirty="0"/>
              <a:t>Spacecraft Power Capability (</a:t>
            </a:r>
            <a:r>
              <a:rPr lang="en-US" dirty="0" err="1"/>
              <a:t>SPoC</a:t>
            </a:r>
            <a:r>
              <a:rPr lang="en-US" dirty="0"/>
              <a:t>), Lockheed Martin</a:t>
            </a:r>
          </a:p>
          <a:p>
            <a:pPr lvl="1"/>
            <a:r>
              <a:rPr lang="en-US" dirty="0"/>
              <a:t>System Power Analysis for Capability Evaluation (SPACE), NASA GRC</a:t>
            </a:r>
          </a:p>
          <a:p>
            <a:pPr lvl="1"/>
            <a:r>
              <a:rPr lang="en-US" dirty="0"/>
              <a:t>Used for verification of requirements and validation of mission plans</a:t>
            </a:r>
          </a:p>
          <a:p>
            <a:pPr lvl="1"/>
            <a:r>
              <a:rPr lang="en-US" dirty="0"/>
              <a:t>Detailed inputs and assumptions, modelling a particular case (slow to setup)</a:t>
            </a:r>
          </a:p>
          <a:p>
            <a:pPr lvl="1"/>
            <a:r>
              <a:rPr lang="en-US" dirty="0"/>
              <a:t>Choosing a conservative and bounding case can be challenging</a:t>
            </a:r>
          </a:p>
          <a:p>
            <a:r>
              <a:rPr lang="en-US" dirty="0"/>
              <a:t>Screening</a:t>
            </a:r>
          </a:p>
          <a:p>
            <a:pPr lvl="1"/>
            <a:r>
              <a:rPr lang="en-US" dirty="0"/>
              <a:t>Power screening tool, Lockheed Martin</a:t>
            </a:r>
          </a:p>
          <a:p>
            <a:pPr lvl="1"/>
            <a:r>
              <a:rPr lang="en-US" dirty="0"/>
              <a:t>Simpler, conservative assumptions (fast to setup and run)</a:t>
            </a:r>
          </a:p>
          <a:p>
            <a:pPr lvl="1"/>
            <a:r>
              <a:rPr lang="en-US" dirty="0"/>
              <a:t>Quickly assess thousands of possible trajectories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DC8D47-4B50-4568-B99A-A45B27159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Tools</a:t>
            </a:r>
          </a:p>
        </p:txBody>
      </p:sp>
    </p:spTree>
    <p:extLst>
      <p:ext uri="{BB962C8B-B14F-4D97-AF65-F5344CB8AC3E}">
        <p14:creationId xmlns:p14="http://schemas.microsoft.com/office/powerpoint/2010/main" val="650745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C9F42F-76D7-4440-9CBA-185FD451E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57" y="1302588"/>
            <a:ext cx="11653349" cy="4983912"/>
          </a:xfrm>
        </p:spPr>
        <p:txBody>
          <a:bodyPr>
            <a:normAutofit/>
          </a:bodyPr>
          <a:lstStyle/>
          <a:p>
            <a:r>
              <a:rPr lang="en-US" sz="2400" dirty="0"/>
              <a:t>Rapidly analyze years’ worth of launch opportunities (17,000+ trajectories)</a:t>
            </a:r>
          </a:p>
          <a:p>
            <a:r>
              <a:rPr lang="en-US" sz="2400" dirty="0"/>
              <a:t>Sun, Earth and Moon phasing throughout the year causes eclipses to move relative to major mission events</a:t>
            </a:r>
          </a:p>
          <a:p>
            <a:pPr lvl="1"/>
            <a:r>
              <a:rPr lang="en-US" sz="2000" dirty="0"/>
              <a:t>Could not use generic mission timeline analysis across the mission space</a:t>
            </a:r>
          </a:p>
          <a:p>
            <a:pPr lvl="1"/>
            <a:r>
              <a:rPr lang="en-US" sz="2000" dirty="0"/>
              <a:t>Mission duration variability (28-42 days) caused additional complexity</a:t>
            </a:r>
          </a:p>
          <a:p>
            <a:r>
              <a:rPr lang="en-US" sz="2400" dirty="0"/>
              <a:t>Ensure Orion survives with potential power faults, such as:</a:t>
            </a:r>
          </a:p>
          <a:p>
            <a:pPr lvl="1"/>
            <a:r>
              <a:rPr lang="en-US" sz="2000" dirty="0"/>
              <a:t>1 Battery Failure</a:t>
            </a:r>
          </a:p>
          <a:p>
            <a:pPr lvl="1"/>
            <a:r>
              <a:rPr lang="en-US" sz="2000" dirty="0"/>
              <a:t>1 Solar Array Wing Failure</a:t>
            </a:r>
          </a:p>
          <a:p>
            <a:r>
              <a:rPr lang="en-US" sz="2400" dirty="0"/>
              <a:t>Provide mission ops situational awareness for potentially power stressing situations</a:t>
            </a:r>
          </a:p>
          <a:p>
            <a:pPr lvl="1"/>
            <a:r>
              <a:rPr lang="en-US" sz="2000" dirty="0"/>
              <a:t>Deconflict events such as correction burns or out of attitude maneuvers (that reduce power generation)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425FE4-DFFA-46A5-AEA5-4DB147F02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Challenges – Analyze the Mission Space 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4ADE30-2F39-4024-B57B-CD532B246F27}"/>
              </a:ext>
            </a:extLst>
          </p:cNvPr>
          <p:cNvGrpSpPr/>
          <p:nvPr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D105A1-C950-4992-B20A-1BBC6A83FD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DF01C6-D236-40A0-A3CF-5F2D4A254A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2126" y="6439118"/>
              <a:ext cx="2039112" cy="307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4162171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C August 2018" id="{96586C82-BC2D-4309-96D7-2D484F390E7B}" vid="{0C382F51-4195-4A27-99F4-AB9960A794E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D099A569462D4EBB50CF7EAE1ED5AF" ma:contentTypeVersion="12" ma:contentTypeDescription="Create a new document." ma:contentTypeScope="" ma:versionID="15f59895bb747316c3398ee852a7c6c5">
  <xsd:schema xmlns:xsd="http://www.w3.org/2001/XMLSchema" xmlns:xs="http://www.w3.org/2001/XMLSchema" xmlns:p="http://schemas.microsoft.com/office/2006/metadata/properties" xmlns:ns3="2c9b7ae6-499e-4fb0-bc3a-8ee9438a372f" xmlns:ns4="5d484304-ba46-4f13-bf0e-964845ebdee3" targetNamespace="http://schemas.microsoft.com/office/2006/metadata/properties" ma:root="true" ma:fieldsID="a4162d74070250aad6aa0a4854813c93" ns3:_="" ns4:_="">
    <xsd:import namespace="2c9b7ae6-499e-4fb0-bc3a-8ee9438a372f"/>
    <xsd:import namespace="5d484304-ba46-4f13-bf0e-964845ebdee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b7ae6-499e-4fb0-bc3a-8ee9438a372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484304-ba46-4f13-bf0e-964845ebde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8181887-45D4-4F29-B0BE-4E4811DA95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9b7ae6-499e-4fb0-bc3a-8ee9438a372f"/>
    <ds:schemaRef ds:uri="5d484304-ba46-4f13-bf0e-964845ebde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BB7098-1212-46F6-B748-BC2A13C81B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C188D1-B901-4844-92DF-BCDEC31F258F}">
  <ds:schemaRefs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d484304-ba46-4f13-bf0e-964845ebdee3"/>
    <ds:schemaRef ds:uri="2c9b7ae6-499e-4fb0-bc3a-8ee9438a372f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NAC August 2018</Template>
  <TotalTime>24797</TotalTime>
  <Words>833</Words>
  <Application>Microsoft Office PowerPoint</Application>
  <PresentationFormat>Widescreen</PresentationFormat>
  <Paragraphs>119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Agency FB</vt:lpstr>
      <vt:lpstr>Arial</vt:lpstr>
      <vt:lpstr>Calibri</vt:lpstr>
      <vt:lpstr>2_Custom Design</vt:lpstr>
      <vt:lpstr>1_Office Theme</vt:lpstr>
      <vt:lpstr>PowerPoint Presentation</vt:lpstr>
      <vt:lpstr>PowerPoint Presentation</vt:lpstr>
      <vt:lpstr>Flight Day 1 Post-Solar Array Deployment</vt:lpstr>
      <vt:lpstr>Flight Day 1 Service Module Inspection</vt:lpstr>
      <vt:lpstr>Flight Day 13 Orion Selfie</vt:lpstr>
      <vt:lpstr>Flight Day 20 Pre- Lunar Flyby</vt:lpstr>
      <vt:lpstr>Flight Day 20 Post- Lunar Flyby</vt:lpstr>
      <vt:lpstr>Analysis Tools</vt:lpstr>
      <vt:lpstr>Challenges – Analyze the Mission Space </vt:lpstr>
      <vt:lpstr>Reducing Fidelity, Increasing Speed</vt:lpstr>
      <vt:lpstr>Go/No-Go Recommendations</vt:lpstr>
      <vt:lpstr>Power Generation</vt:lpstr>
      <vt:lpstr>Load Demand</vt:lpstr>
      <vt:lpstr>Battery Voltage</vt:lpstr>
      <vt:lpstr>Anomalies and Interesting Observations</vt:lpstr>
      <vt:lpstr>Anomalies and Interesting Observations</vt:lpstr>
      <vt:lpstr>PowerPoint Presentation</vt:lpstr>
      <vt:lpstr>Acronym Definitions</vt:lpstr>
    </vt:vector>
  </TitlesOfParts>
  <Manager/>
  <Company>HPES ACES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Trey Perryman</dc:creator>
  <cp:keywords/>
  <dc:description/>
  <cp:lastModifiedBy>Furin, Spencer C. (GRC-LEP0)</cp:lastModifiedBy>
  <cp:revision>72</cp:revision>
  <cp:lastPrinted>2021-03-12T01:37:27Z</cp:lastPrinted>
  <dcterms:created xsi:type="dcterms:W3CDTF">2018-08-17T19:43:38Z</dcterms:created>
  <dcterms:modified xsi:type="dcterms:W3CDTF">2023-04-11T19:59:09Z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0x0101006CD099A569462D4EBB50CF7EAE1ED5AF</vt:lpwstr>
  </property>
</Properties>
</file>