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2" r:id="rId6"/>
    <p:sldId id="261" r:id="rId7"/>
    <p:sldId id="273" r:id="rId8"/>
    <p:sldId id="276" r:id="rId9"/>
    <p:sldId id="274" r:id="rId10"/>
    <p:sldId id="262" r:id="rId11"/>
    <p:sldId id="275" r:id="rId12"/>
    <p:sldId id="278" r:id="rId13"/>
    <p:sldId id="279" r:id="rId14"/>
    <p:sldId id="269" r:id="rId15"/>
    <p:sldId id="270" r:id="rId16"/>
    <p:sldId id="277" r:id="rId17"/>
    <p:sldId id="264" r:id="rId18"/>
    <p:sldId id="265" r:id="rId1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ittner, David E. (LARC-E303)" initials="FDE(" lastIdx="4" clrIdx="0">
    <p:extLst>
      <p:ext uri="{19B8F6BF-5375-455C-9EA6-DF929625EA0E}">
        <p15:presenceInfo xmlns:p15="http://schemas.microsoft.com/office/powerpoint/2012/main" userId="S-1-5-21-330711430-3775241029-4075259233-78076" providerId="AD"/>
      </p:ext>
    </p:extLst>
  </p:cmAuthor>
  <p:cmAuthor id="2" name="Manion, Robbie (LARC-E303)[Science Systems &amp; Applications, Inc.]" initials="MR(S&amp;AI" lastIdx="1" clrIdx="1">
    <p:extLst>
      <p:ext uri="{19B8F6BF-5375-455C-9EA6-DF929625EA0E}">
        <p15:presenceInfo xmlns:p15="http://schemas.microsoft.com/office/powerpoint/2012/main" userId="Manion, Robbie (LARC-E303)[Science Systems &amp; Applications, Inc.]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7D"/>
    <a:srgbClr val="093C91"/>
    <a:srgbClr val="BCDE96"/>
    <a:srgbClr val="000000"/>
    <a:srgbClr val="FFFFCC"/>
    <a:srgbClr val="CCFF99"/>
    <a:srgbClr val="000090"/>
    <a:srgbClr val="F3F5FF"/>
    <a:srgbClr val="990000"/>
    <a:srgbClr val="534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3197" autoAdjust="0"/>
  </p:normalViewPr>
  <p:slideViewPr>
    <p:cSldViewPr snapToGrid="0">
      <p:cViewPr>
        <p:scale>
          <a:sx n="150" d="100"/>
          <a:sy n="150" d="100"/>
        </p:scale>
        <p:origin x="1064" y="3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3/29/23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3/29/23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inst3_3d_asm_Np (42 pressure levels) -&gt; inst3_3d_asm_Nv (72 model layers)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Met change produced no significant product differences one way or the other through the reliable part of the L2 profiles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59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66 events is a big chunk of QA, and it’s affecting a period when the data is interesting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Keep 3E-3 aerosol at 21km in mind for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220105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30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2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7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FE91E2F5-5D9E-4AF2-AA48-04B07AD68C57}" type="datetime4">
              <a:rPr lang="en-US" smtClean="0"/>
              <a:t>March 29, 2023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3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1D75FBE0-192D-455E-A778-93F99E9A1C4A}" type="datetime4">
              <a:rPr lang="en-US" smtClean="0"/>
              <a:t>March 29, 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409" r:id="rId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damadeo@nasa.gov" TargetMode="External"/><Relationship Id="rId2" Type="http://schemas.openxmlformats.org/officeDocument/2006/relationships/hyperlink" Target="mailto:robert.manion@nas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vid.e.flittner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0F3435A9-965A-F49A-5202-AB47A4FF6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71750"/>
            <a:ext cx="9144000" cy="1049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8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v5.3 Level 2 Data Product Changes and Improvements </a:t>
            </a:r>
          </a:p>
          <a:p>
            <a:pPr algn="r"/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Carter Hulsey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(1)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David </a:t>
            </a:r>
            <a:r>
              <a:rPr lang="en-US" sz="1200" b="1" i="1" dirty="0" err="1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Flittner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(2)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Robert </a:t>
            </a:r>
            <a:r>
              <a:rPr lang="en-US" sz="1200" b="1" i="1" dirty="0" err="1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Damadeo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(2)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1200" b="1" i="1" u="sng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Michael Pitts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(2)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Marsha </a:t>
            </a:r>
            <a:r>
              <a:rPr lang="en-US" sz="1200" b="1" i="1" dirty="0" err="1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Larosee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(1)</a:t>
            </a:r>
            <a:r>
              <a:rPr lang="en-US" sz="1200" b="1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Robert Manion</a:t>
            </a:r>
            <a:r>
              <a:rPr lang="en-US" sz="1200" b="1" i="1" baseline="30000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(1)</a:t>
            </a:r>
          </a:p>
          <a:p>
            <a:pPr algn="r"/>
            <a:r>
              <a:rPr lang="en-US" sz="1000" i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(1) Science Systems and Applications, Inc., Hampton, Virginia, USA  (2) NASA Langley Research Center, Hampton, Virginia, USA</a:t>
            </a:r>
            <a:endParaRPr lang="en-US" sz="1000" dirty="0">
              <a:solidFill>
                <a:srgbClr val="FFC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8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9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B350BD-B39D-69C6-8D50-7B9876561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Stratospheric Aerosol and Gas Experiment on the International Space Station (SAGE III/ISS) is an occultation instrument that acquires measurements of aerosols and gases within the Earth’s stratosphere and upper troposphere</a:t>
            </a:r>
          </a:p>
          <a:p>
            <a:r>
              <a:rPr lang="en-US" sz="2000" dirty="0"/>
              <a:t>Level 2 Solar Data Products Includes: aerosol extinction (9 channels), nitrogen dioxide (NO2), ozone (O3), and water vapor (H2O)</a:t>
            </a:r>
          </a:p>
          <a:p>
            <a:pPr lvl="1"/>
            <a:r>
              <a:rPr lang="en-US" sz="1600" dirty="0"/>
              <a:t>Currently provide three O3 profiles based on differing retrievals:</a:t>
            </a:r>
          </a:p>
          <a:p>
            <a:pPr lvl="2"/>
            <a:r>
              <a:rPr lang="en-US" sz="1400" dirty="0"/>
              <a:t> MesO3 is based on measurements at short wavelengths within the Hartley-Huggins band </a:t>
            </a:r>
          </a:p>
          <a:p>
            <a:pPr lvl="2"/>
            <a:r>
              <a:rPr lang="en-US" sz="1400" dirty="0"/>
              <a:t>MLR O3 is based on measurements made at visible wavelengths within the </a:t>
            </a:r>
            <a:r>
              <a:rPr lang="en-US" sz="1400" dirty="0" err="1"/>
              <a:t>Chappius</a:t>
            </a:r>
            <a:r>
              <a:rPr lang="en-US" sz="1400" dirty="0"/>
              <a:t> band </a:t>
            </a:r>
          </a:p>
          <a:p>
            <a:pPr lvl="2"/>
            <a:r>
              <a:rPr lang="en-US" sz="1400" dirty="0"/>
              <a:t>AO3 is found using a more SAGE II like approach </a:t>
            </a:r>
          </a:p>
          <a:p>
            <a:r>
              <a:rPr lang="en-US" sz="2000" dirty="0"/>
              <a:t>Level 2 Lunar Data Products Includes: ozone (O3), nitrogen dioxide (NO2), and nitrogen trioxide (NO3)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3B5C15-893F-5954-BBC4-594DF673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46629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A91A4-BC9D-9076-AF1D-F15224DBD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63525" cy="4012406"/>
          </a:xfrm>
        </p:spPr>
        <p:txBody>
          <a:bodyPr/>
          <a:lstStyle/>
          <a:p>
            <a:r>
              <a:rPr lang="en-US" dirty="0"/>
              <a:t>Implementation of disturbance monitoring package (DMP) to solar algorithm corrections to improve pointing accuracy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 in meteorological input from the 42 level Modern-Era Retrospective analysis for Research and Applications, Version 2 (MERRA-2) model data to the 72 level MERRA-2 model data for both solar and lunar algorithms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Changes to the automated quality assurance (QA) algorithm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Other changes include minor bug fixes as well as restoration of some data quality flags that were removed in v5.21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46491-1542-FAC1-6998-8A049265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5.3 Significant Changes</a:t>
            </a:r>
          </a:p>
        </p:txBody>
      </p:sp>
    </p:spTree>
    <p:extLst>
      <p:ext uri="{BB962C8B-B14F-4D97-AF65-F5344CB8AC3E}">
        <p14:creationId xmlns:p14="http://schemas.microsoft.com/office/powerpoint/2010/main" val="21192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3011E8-B338-28B8-83B9-E2385C1E0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SAGE III/ISS instrument being on the ISS causes certain problems when trying to acquire accurate and precise measurements</a:t>
            </a:r>
          </a:p>
          <a:p>
            <a:r>
              <a:rPr lang="en-US" dirty="0"/>
              <a:t>These problems can include ISS performing maneuvers, mechanical disturbances, and vehicle visits</a:t>
            </a:r>
          </a:p>
          <a:p>
            <a:r>
              <a:rPr lang="en-US" dirty="0"/>
              <a:t>The DMP is  comprised of a miniature inertial measurement unit built by Honeywell Aerospace that measures rotation in inertial space using ring laser gyroscopes oriented about three orthogonal axes</a:t>
            </a:r>
          </a:p>
          <a:p>
            <a:r>
              <a:rPr lang="en-US" dirty="0"/>
              <a:t>The DMP is used in version 5.3 solar algorithm to improve pointing knowledge and correct pointing errors caused by disturbances on the ISS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9C8CBD-92D4-DD10-41F7-17826DEA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Disturbance Monitoring Package (DMP)</a:t>
            </a:r>
          </a:p>
        </p:txBody>
      </p:sp>
    </p:spTree>
    <p:extLst>
      <p:ext uri="{BB962C8B-B14F-4D97-AF65-F5344CB8AC3E}">
        <p14:creationId xmlns:p14="http://schemas.microsoft.com/office/powerpoint/2010/main" val="306503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04D39F-2FE6-41E3-93C4-62E8E43C8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" y="1251283"/>
            <a:ext cx="9135979" cy="32244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9C8CBD-92D4-DD10-41F7-17826DEA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Disturbance Monitoring Package (DMP)</a:t>
            </a:r>
          </a:p>
        </p:txBody>
      </p:sp>
    </p:spTree>
    <p:extLst>
      <p:ext uri="{BB962C8B-B14F-4D97-AF65-F5344CB8AC3E}">
        <p14:creationId xmlns:p14="http://schemas.microsoft.com/office/powerpoint/2010/main" val="428505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29CEB8-A304-DFA4-F7B5-0EEC50DA7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4495800" cy="4012406"/>
          </a:xfrm>
        </p:spPr>
        <p:txBody>
          <a:bodyPr/>
          <a:lstStyle/>
          <a:p>
            <a:r>
              <a:rPr lang="en-US" sz="1600" dirty="0"/>
              <a:t>Increases the number of Meteorological Input levels from 42 to 72</a:t>
            </a:r>
          </a:p>
          <a:p>
            <a:r>
              <a:rPr lang="en-US" sz="1600" dirty="0"/>
              <a:t>Along with the higher resolution the 72 level MERRA also adds data points up to around 78 km compared 65 km  for the 42 layer</a:t>
            </a:r>
          </a:p>
          <a:p>
            <a:r>
              <a:rPr lang="en-US" sz="1600" dirty="0"/>
              <a:t>The 72 level MERRA-2 data, unlike the 42 level MERRA-2 data, doesn't have data at constant pressure levels so the pressure is now interpolated</a:t>
            </a:r>
          </a:p>
          <a:p>
            <a:r>
              <a:rPr lang="en-US" sz="1600" dirty="0"/>
              <a:t>The Meteorological input change produced no significant product differences through the reliable part of the Level 2 profile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7AE299-FF44-3D35-B0A9-9C1CA9EFA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Meteorological Input (MERRA) Change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824C7D-11E7-1984-63C5-53EB92614B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t="8889" r="9365" b="5324"/>
          <a:stretch/>
        </p:blipFill>
        <p:spPr>
          <a:xfrm>
            <a:off x="4747533" y="857251"/>
            <a:ext cx="4396467" cy="38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26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E4FEC1-6DBE-63E7-2F94-3B8E4F930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857251"/>
            <a:ext cx="4495801" cy="401240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QA before v5.2 was done manually but since v5.2 QA has been automated </a:t>
            </a:r>
          </a:p>
          <a:p>
            <a:pPr lvl="1"/>
            <a:r>
              <a:rPr lang="en-US" dirty="0"/>
              <a:t>Triggers include fill-dominated profiles, known instrument errors, suspected blockage, eclipse, etc.</a:t>
            </a:r>
          </a:p>
          <a:p>
            <a:pPr lvl="1"/>
            <a:r>
              <a:rPr lang="en-US" dirty="0"/>
              <a:t>Less than 1% of solar occultation events are withheld (380 out of 46469)</a:t>
            </a:r>
          </a:p>
          <a:p>
            <a:r>
              <a:rPr lang="en-US" dirty="0"/>
              <a:t>Events withheld when “AO3” and “MLR” differ around the ozone maximum</a:t>
            </a:r>
          </a:p>
          <a:p>
            <a:pPr lvl="1"/>
            <a:r>
              <a:rPr lang="en-US" dirty="0"/>
              <a:t>Through 30-August 2022, 68 solar occultation events withheld because of this criterion. </a:t>
            </a:r>
          </a:p>
          <a:p>
            <a:pPr lvl="1"/>
            <a:r>
              <a:rPr lang="en-US" dirty="0"/>
              <a:t>Only 2 of those prior to Feb 2022</a:t>
            </a:r>
          </a:p>
          <a:p>
            <a:pPr lvl="1"/>
            <a:r>
              <a:rPr lang="en-US" dirty="0"/>
              <a:t>These withheld events were caused by the eruption of Tonga–</a:t>
            </a:r>
            <a:r>
              <a:rPr lang="en-US" dirty="0" err="1"/>
              <a:t>Hunga</a:t>
            </a:r>
            <a:r>
              <a:rPr lang="en-US" dirty="0"/>
              <a:t> </a:t>
            </a:r>
            <a:r>
              <a:rPr lang="en-US" dirty="0" err="1"/>
              <a:t>Haʻapai</a:t>
            </a:r>
            <a:endParaRPr lang="en-US" dirty="0"/>
          </a:p>
          <a:p>
            <a:r>
              <a:rPr lang="en-US" dirty="0"/>
              <a:t>These events were reviewed, deemed to be releasable, and this auto QA threshold was disabled.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097F5F-1F78-EDAD-753A-1924FB38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QA Improvements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3D702D-9607-0497-F531-D1159135FDA1}"/>
              </a:ext>
            </a:extLst>
          </p:cNvPr>
          <p:cNvGrpSpPr/>
          <p:nvPr/>
        </p:nvGrpSpPr>
        <p:grpSpPr>
          <a:xfrm>
            <a:off x="4677290" y="948762"/>
            <a:ext cx="4390511" cy="3859532"/>
            <a:chOff x="4677290" y="948762"/>
            <a:chExt cx="4390511" cy="38595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00F1CA-84C5-B80C-6880-C84797A41715}"/>
                </a:ext>
              </a:extLst>
            </p:cNvPr>
            <p:cNvSpPr txBox="1"/>
            <p:nvPr/>
          </p:nvSpPr>
          <p:spPr>
            <a:xfrm>
              <a:off x="4677291" y="2859483"/>
              <a:ext cx="439051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/>
                <a:t>Typical Event 2022080107SS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7A2EDD-FE05-0416-2EE3-110CCDB9587C}"/>
                </a:ext>
              </a:extLst>
            </p:cNvPr>
            <p:cNvSpPr txBox="1"/>
            <p:nvPr/>
          </p:nvSpPr>
          <p:spPr>
            <a:xfrm>
              <a:off x="4677290" y="948762"/>
              <a:ext cx="439051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/>
                <a:t>Withheld Event 2022080141SR</a:t>
              </a:r>
            </a:p>
          </p:txBody>
        </p:sp>
        <p:pic>
          <p:nvPicPr>
            <p:cNvPr id="8" name="Picture 7" descr="2022080141SR">
              <a:extLst>
                <a:ext uri="{FF2B5EF4-FFF2-40B4-BE49-F238E27FC236}">
                  <a16:creationId xmlns:a16="http://schemas.microsoft.com/office/drawing/2014/main" id="{88541FE2-2756-154D-5A4E-DC2847E30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7291" y="1157559"/>
              <a:ext cx="2279231" cy="17352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A6F182-2FC9-AF3D-6035-D2B385764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0060" y="3073075"/>
              <a:ext cx="2276463" cy="173521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50C074-0C21-13CD-5F5E-CD8543EEDD80}"/>
              </a:ext>
            </a:extLst>
          </p:cNvPr>
          <p:cNvGrpSpPr/>
          <p:nvPr/>
        </p:nvGrpSpPr>
        <p:grpSpPr>
          <a:xfrm>
            <a:off x="6953753" y="1138976"/>
            <a:ext cx="2114048" cy="3676089"/>
            <a:chOff x="6953753" y="1138976"/>
            <a:chExt cx="2114048" cy="36760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A05267-B818-3556-97C3-0AF57564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53754" y="1138976"/>
              <a:ext cx="2114047" cy="177238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E7AFB4-D391-03B3-0151-CDFBA1D56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3753" y="3079846"/>
              <a:ext cx="2114047" cy="17352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870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EBAD99-1E2B-EE0D-2211-E7F60ED2D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79568" cy="4012406"/>
          </a:xfrm>
        </p:spPr>
        <p:txBody>
          <a:bodyPr/>
          <a:lstStyle/>
          <a:p>
            <a:r>
              <a:rPr lang="en-US" dirty="0"/>
              <a:t>Changes made from version 5.2 to version 5.3 only had minimal changes for the the solar products </a:t>
            </a:r>
          </a:p>
          <a:p>
            <a:r>
              <a:rPr lang="en-US" dirty="0"/>
              <a:t>The notable change to the products between the two versions was a decrease in product uncertainty </a:t>
            </a:r>
          </a:p>
          <a:p>
            <a:pPr lvl="1"/>
            <a:r>
              <a:rPr lang="en-US" dirty="0"/>
              <a:t>Results from decreases in the noise dominated top of profiles because of a lower noise floor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Uncertainty differences can be attributed to the implementation of the DMP correction reducing the noise in transmission</a:t>
            </a:r>
          </a:p>
          <a:p>
            <a:r>
              <a:rPr lang="en-US" dirty="0"/>
              <a:t>The changes between versions also show no significant changes within the Lunar level 2 data products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8E60B7-C1AB-9A64-5E15-B90BC9CD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Version 5.3 Level 2 Data Product Results</a:t>
            </a:r>
          </a:p>
        </p:txBody>
      </p:sp>
    </p:spTree>
    <p:extLst>
      <p:ext uri="{BB962C8B-B14F-4D97-AF65-F5344CB8AC3E}">
        <p14:creationId xmlns:p14="http://schemas.microsoft.com/office/powerpoint/2010/main" val="3867086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D0355059-685A-0734-824A-B9663965C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4"/>
          <a:stretch/>
        </p:blipFill>
        <p:spPr>
          <a:xfrm>
            <a:off x="1027807" y="955086"/>
            <a:ext cx="3544193" cy="418841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E89C20E-A624-7DC6-118C-E1668F160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Version 5.3 Level 2 Data Product Results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DFC7E90B-F77A-C1A1-08DB-8A6DB15E64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" b="3084"/>
          <a:stretch/>
        </p:blipFill>
        <p:spPr>
          <a:xfrm>
            <a:off x="4572000" y="955086"/>
            <a:ext cx="3474204" cy="4188414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9BEAAF6D-EE86-9B48-4B82-AD814BB74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805" y="955086"/>
            <a:ext cx="1170195" cy="5409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82583A-74E9-FA9C-8738-12890710E02C}"/>
              </a:ext>
            </a:extLst>
          </p:cNvPr>
          <p:cNvSpPr/>
          <p:nvPr/>
        </p:nvSpPr>
        <p:spPr>
          <a:xfrm>
            <a:off x="1731910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3F8994-CB6A-C633-F580-54E47F3FDF59}"/>
              </a:ext>
            </a:extLst>
          </p:cNvPr>
          <p:cNvSpPr/>
          <p:nvPr/>
        </p:nvSpPr>
        <p:spPr>
          <a:xfrm>
            <a:off x="3469011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CBF79F-37A6-F8F8-D82A-08457C4CED12}"/>
              </a:ext>
            </a:extLst>
          </p:cNvPr>
          <p:cNvSpPr/>
          <p:nvPr/>
        </p:nvSpPr>
        <p:spPr>
          <a:xfrm>
            <a:off x="5218223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A133-FF28-A0D3-D4CC-AA3C23A43B8E}"/>
              </a:ext>
            </a:extLst>
          </p:cNvPr>
          <p:cNvSpPr/>
          <p:nvPr/>
        </p:nvSpPr>
        <p:spPr>
          <a:xfrm>
            <a:off x="7013204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6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89C20E-A624-7DC6-118C-E1668F160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Version 5.3 Level 2 Data Product Results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82583A-74E9-FA9C-8738-12890710E02C}"/>
              </a:ext>
            </a:extLst>
          </p:cNvPr>
          <p:cNvSpPr/>
          <p:nvPr/>
        </p:nvSpPr>
        <p:spPr>
          <a:xfrm>
            <a:off x="1731910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3F8994-CB6A-C633-F580-54E47F3FDF59}"/>
              </a:ext>
            </a:extLst>
          </p:cNvPr>
          <p:cNvSpPr/>
          <p:nvPr/>
        </p:nvSpPr>
        <p:spPr>
          <a:xfrm>
            <a:off x="3469011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CBF79F-37A6-F8F8-D82A-08457C4CED12}"/>
              </a:ext>
            </a:extLst>
          </p:cNvPr>
          <p:cNvSpPr/>
          <p:nvPr/>
        </p:nvSpPr>
        <p:spPr>
          <a:xfrm>
            <a:off x="5218223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A133-FF28-A0D3-D4CC-AA3C23A43B8E}"/>
              </a:ext>
            </a:extLst>
          </p:cNvPr>
          <p:cNvSpPr/>
          <p:nvPr/>
        </p:nvSpPr>
        <p:spPr>
          <a:xfrm>
            <a:off x="7013204" y="2985425"/>
            <a:ext cx="508673" cy="638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6608E62-0AA5-1C89-DE1C-CA97B7DF3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88" y="955086"/>
            <a:ext cx="3522663" cy="4188414"/>
          </a:xfrm>
        </p:spPr>
      </p:pic>
      <p:pic>
        <p:nvPicPr>
          <p:cNvPr id="10" name="Picture 9" descr="Chart&#10;&#10;Description automatically generated with medium confidence">
            <a:extLst>
              <a:ext uri="{FF2B5EF4-FFF2-40B4-BE49-F238E27FC236}">
                <a16:creationId xmlns:a16="http://schemas.microsoft.com/office/drawing/2014/main" id="{64615AE1-2DF7-D0BC-3972-C8BA3A8DF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51" y="955086"/>
            <a:ext cx="3522664" cy="4188414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9BEAAF6D-EE86-9B48-4B82-AD814BB74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805" y="955086"/>
            <a:ext cx="1170195" cy="54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68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, histogram&#10;&#10;Description automatically generated">
            <a:extLst>
              <a:ext uri="{FF2B5EF4-FFF2-40B4-BE49-F238E27FC236}">
                <a16:creationId xmlns:a16="http://schemas.microsoft.com/office/drawing/2014/main" id="{248829D2-E7B0-7407-1D44-7ECBF903B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9143999" cy="51435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01A8CD-13FB-6421-C359-31DAFB8959E2}"/>
              </a:ext>
            </a:extLst>
          </p:cNvPr>
          <p:cNvSpPr txBox="1"/>
          <p:nvPr/>
        </p:nvSpPr>
        <p:spPr>
          <a:xfrm>
            <a:off x="217465" y="2202416"/>
            <a:ext cx="1732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N. Hemisphere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Wildfires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C4F6E-9A34-1B36-F0D7-B3954FB04284}"/>
              </a:ext>
            </a:extLst>
          </p:cNvPr>
          <p:cNvSpPr txBox="1"/>
          <p:nvPr/>
        </p:nvSpPr>
        <p:spPr>
          <a:xfrm>
            <a:off x="1899556" y="2294751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Ambae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8283D0-4939-7291-6238-4721BB620E91}"/>
              </a:ext>
            </a:extLst>
          </p:cNvPr>
          <p:cNvSpPr txBox="1"/>
          <p:nvPr/>
        </p:nvSpPr>
        <p:spPr>
          <a:xfrm>
            <a:off x="3111953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Raikoke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D9B8C0-391A-20CB-7C55-0DCD8D71C511}"/>
              </a:ext>
            </a:extLst>
          </p:cNvPr>
          <p:cNvSpPr txBox="1"/>
          <p:nvPr/>
        </p:nvSpPr>
        <p:spPr>
          <a:xfrm>
            <a:off x="3805920" y="2188611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Australia Wildfires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3239B-C183-0BC5-0F3F-5651060ABCB5}"/>
              </a:ext>
            </a:extLst>
          </p:cNvPr>
          <p:cNvSpPr txBox="1"/>
          <p:nvPr/>
        </p:nvSpPr>
        <p:spPr>
          <a:xfrm>
            <a:off x="5476869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La </a:t>
            </a:r>
            <a:r>
              <a:rPr lang="en-US" sz="1200" err="1">
                <a:solidFill>
                  <a:schemeClr val="bg1"/>
                </a:solidFill>
              </a:rPr>
              <a:t>Soufrière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1D0A8-B915-6EBC-2CE9-E6D6539B8BE4}"/>
              </a:ext>
            </a:extLst>
          </p:cNvPr>
          <p:cNvSpPr txBox="1"/>
          <p:nvPr/>
        </p:nvSpPr>
        <p:spPr>
          <a:xfrm>
            <a:off x="6257240" y="2202416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Hunga</a:t>
            </a:r>
            <a:r>
              <a:rPr lang="en-US" sz="1200" dirty="0">
                <a:solidFill>
                  <a:schemeClr val="bg1"/>
                </a:solidFill>
              </a:rPr>
              <a:t> Tonga</a:t>
            </a:r>
          </a:p>
        </p:txBody>
      </p:sp>
    </p:spTree>
    <p:extLst>
      <p:ext uri="{BB962C8B-B14F-4D97-AF65-F5344CB8AC3E}">
        <p14:creationId xmlns:p14="http://schemas.microsoft.com/office/powerpoint/2010/main" val="56869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93420CB-BDED-28C9-FDC6-17A9271AF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5F0D86-5FF5-FF25-28FF-C4704FC21917}"/>
              </a:ext>
            </a:extLst>
          </p:cNvPr>
          <p:cNvSpPr txBox="1"/>
          <p:nvPr/>
        </p:nvSpPr>
        <p:spPr>
          <a:xfrm>
            <a:off x="217465" y="2202416"/>
            <a:ext cx="1732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N. Hemisphere</a:t>
            </a:r>
            <a:br>
              <a:rPr lang="en-US" sz="1200" dirty="0"/>
            </a:br>
            <a:r>
              <a:rPr lang="en-US" sz="1200" dirty="0"/>
              <a:t>Wildfires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4B2EB4-282C-DF36-C209-40E04C1EE667}"/>
              </a:ext>
            </a:extLst>
          </p:cNvPr>
          <p:cNvSpPr txBox="1"/>
          <p:nvPr/>
        </p:nvSpPr>
        <p:spPr>
          <a:xfrm>
            <a:off x="1899556" y="2294751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Ambae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76536F-1E72-8886-075F-1BBA2ADF26C7}"/>
              </a:ext>
            </a:extLst>
          </p:cNvPr>
          <p:cNvSpPr txBox="1"/>
          <p:nvPr/>
        </p:nvSpPr>
        <p:spPr>
          <a:xfrm>
            <a:off x="3111953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Raikoke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3A17C9-C470-ACEE-2FBD-3D8A25C97BAB}"/>
              </a:ext>
            </a:extLst>
          </p:cNvPr>
          <p:cNvSpPr txBox="1"/>
          <p:nvPr/>
        </p:nvSpPr>
        <p:spPr>
          <a:xfrm>
            <a:off x="3805920" y="2188611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Australia Wildfires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4FC9EF-D95B-6789-18D6-72673324F503}"/>
              </a:ext>
            </a:extLst>
          </p:cNvPr>
          <p:cNvSpPr txBox="1"/>
          <p:nvPr/>
        </p:nvSpPr>
        <p:spPr>
          <a:xfrm>
            <a:off x="5476869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La </a:t>
            </a:r>
            <a:r>
              <a:rPr lang="en-US" sz="1200" dirty="0" err="1"/>
              <a:t>Soufrière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6DA9C0-E0CC-0FCD-7FFE-A821F0CEC1E9}"/>
              </a:ext>
            </a:extLst>
          </p:cNvPr>
          <p:cNvSpPr txBox="1"/>
          <p:nvPr/>
        </p:nvSpPr>
        <p:spPr>
          <a:xfrm>
            <a:off x="6257240" y="2202416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Hunga</a:t>
            </a:r>
            <a:r>
              <a:rPr lang="en-US" sz="1200" dirty="0"/>
              <a:t> Tonga</a:t>
            </a:r>
          </a:p>
        </p:txBody>
      </p:sp>
    </p:spTree>
    <p:extLst>
      <p:ext uri="{BB962C8B-B14F-4D97-AF65-F5344CB8AC3E}">
        <p14:creationId xmlns:p14="http://schemas.microsoft.com/office/powerpoint/2010/main" val="2062973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59A0AEEE-5D9A-370C-CF93-2EB6B76F8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43ED0E-3F4B-5865-5E9E-02B9D93D78B2}"/>
              </a:ext>
            </a:extLst>
          </p:cNvPr>
          <p:cNvSpPr txBox="1"/>
          <p:nvPr/>
        </p:nvSpPr>
        <p:spPr>
          <a:xfrm>
            <a:off x="217465" y="2202416"/>
            <a:ext cx="1732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N. Hemisphere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Wildfires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32075-E112-DC42-E223-02AF1CE3126E}"/>
              </a:ext>
            </a:extLst>
          </p:cNvPr>
          <p:cNvSpPr txBox="1"/>
          <p:nvPr/>
        </p:nvSpPr>
        <p:spPr>
          <a:xfrm>
            <a:off x="1899556" y="2294751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Ambae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60882-943E-18BA-3739-34223EE61529}"/>
              </a:ext>
            </a:extLst>
          </p:cNvPr>
          <p:cNvSpPr txBox="1"/>
          <p:nvPr/>
        </p:nvSpPr>
        <p:spPr>
          <a:xfrm>
            <a:off x="3111953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Raikoke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3BCCF-A9E2-E54F-8023-83CD6C156CF9}"/>
              </a:ext>
            </a:extLst>
          </p:cNvPr>
          <p:cNvSpPr txBox="1"/>
          <p:nvPr/>
        </p:nvSpPr>
        <p:spPr>
          <a:xfrm>
            <a:off x="3805920" y="2188611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Australia Wildfires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0457F-09CE-83B5-BE04-8E09733F62E2}"/>
              </a:ext>
            </a:extLst>
          </p:cNvPr>
          <p:cNvSpPr txBox="1"/>
          <p:nvPr/>
        </p:nvSpPr>
        <p:spPr>
          <a:xfrm>
            <a:off x="5476869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La </a:t>
            </a:r>
            <a:r>
              <a:rPr lang="en-US" sz="1200" err="1">
                <a:solidFill>
                  <a:schemeClr val="bg1"/>
                </a:solidFill>
              </a:rPr>
              <a:t>Soufrière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409D7C-ED3B-B7AB-7556-2FA92203ACF0}"/>
              </a:ext>
            </a:extLst>
          </p:cNvPr>
          <p:cNvSpPr txBox="1"/>
          <p:nvPr/>
        </p:nvSpPr>
        <p:spPr>
          <a:xfrm>
            <a:off x="6257240" y="2202416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Hunga</a:t>
            </a:r>
            <a:r>
              <a:rPr lang="en-US" sz="1200" dirty="0">
                <a:solidFill>
                  <a:schemeClr val="bg1"/>
                </a:solidFill>
              </a:rPr>
              <a:t> Tonga</a:t>
            </a:r>
          </a:p>
        </p:txBody>
      </p:sp>
    </p:spTree>
    <p:extLst>
      <p:ext uri="{BB962C8B-B14F-4D97-AF65-F5344CB8AC3E}">
        <p14:creationId xmlns:p14="http://schemas.microsoft.com/office/powerpoint/2010/main" val="1477755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1BDEF0-BF40-82F4-3D7E-6A1F2F41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Version 5.3 of the SAGE III/ISS level 2 data product saw some significant changes to the algorithm. </a:t>
            </a:r>
          </a:p>
          <a:p>
            <a:r>
              <a:rPr lang="en-US" dirty="0"/>
              <a:t>Overall, these changes had only minimal changes to the level 2 data products from version 5.2.</a:t>
            </a:r>
          </a:p>
          <a:p>
            <a:r>
              <a:rPr lang="en-US" dirty="0"/>
              <a:t>Future work beyond version 5.3 will focus on level 1 part of the algorithm. </a:t>
            </a:r>
          </a:p>
          <a:p>
            <a:r>
              <a:rPr lang="en-US" dirty="0"/>
              <a:t>This will include  additional improvements to on-target position &amp; altitude registration, refraction, and stray light correction.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31CD5A-DAC3-A0E7-2E43-221C64B3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3960058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E99FD0-BEF4-BAE3-BE9F-819778975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00E9237-3C99-A2C2-EF06-C23EBA0797C6}"/>
              </a:ext>
            </a:extLst>
          </p:cNvPr>
          <p:cNvSpPr txBox="1">
            <a:spLocks/>
          </p:cNvSpPr>
          <p:nvPr/>
        </p:nvSpPr>
        <p:spPr>
          <a:xfrm>
            <a:off x="80643" y="908081"/>
            <a:ext cx="8991600" cy="4003720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Carter Hulsey, Science Computing Facility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carter.b.hulsey@nasa.gov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Robbie Manion, Science Computing Facility Lead</a:t>
            </a:r>
            <a:br>
              <a:rPr lang="en-US" dirty="0"/>
            </a:br>
            <a:r>
              <a:rPr lang="en-US" dirty="0">
                <a:hlinkClick r:id="rId2"/>
              </a:rPr>
              <a:t>robert.manion@nasa.gov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Rob </a:t>
            </a:r>
            <a:r>
              <a:rPr lang="en-US" dirty="0" err="1"/>
              <a:t>Damadeo</a:t>
            </a:r>
            <a:r>
              <a:rPr lang="en-US" dirty="0"/>
              <a:t>, Lead Algorithm Scientist</a:t>
            </a:r>
            <a:br>
              <a:rPr lang="en-US" dirty="0"/>
            </a:br>
            <a:r>
              <a:rPr lang="en-US" dirty="0">
                <a:hlinkClick r:id="rId3"/>
              </a:rPr>
              <a:t>robert.damadeo@nasa.gov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David </a:t>
            </a:r>
            <a:r>
              <a:rPr lang="en-US" dirty="0" err="1"/>
              <a:t>Flittner</a:t>
            </a:r>
            <a:r>
              <a:rPr lang="en-US" dirty="0"/>
              <a:t>, Project Scientist</a:t>
            </a:r>
            <a:br>
              <a:rPr lang="en-US" dirty="0"/>
            </a:br>
            <a:r>
              <a:rPr lang="en-US" dirty="0">
                <a:hlinkClick r:id="rId4"/>
              </a:rPr>
              <a:t>david.e.flittner@nasa.gov</a:t>
            </a:r>
            <a:endParaRPr lang="en-US" dirty="0"/>
          </a:p>
          <a:p>
            <a:pPr marL="0" indent="0" algn="ctr">
              <a:buFont typeface="Wingdings" pitchFamily="29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9318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E1E7733FA74847B4D2DBE526CEBE27" ma:contentTypeVersion="14" ma:contentTypeDescription="Create a new document." ma:contentTypeScope="" ma:versionID="673ebd31c94266ba696f44702cb939a4">
  <xsd:schema xmlns:xsd="http://www.w3.org/2001/XMLSchema" xmlns:xs="http://www.w3.org/2001/XMLSchema" xmlns:p="http://schemas.microsoft.com/office/2006/metadata/properties" xmlns:ns2="f7deeacc-6a2b-43ee-94d9-fbeb07381f4b" xmlns:ns3="be68c413-1cc3-41cd-bb78-86c971a3abf3" xmlns:ns4="d900e117-17a0-4b24-9e47-511ef1d02c43" targetNamespace="http://schemas.microsoft.com/office/2006/metadata/properties" ma:root="true" ma:fieldsID="2333804710b26924de36bf48cfb7d830" ns2:_="" ns3:_="" ns4:_="">
    <xsd:import namespace="f7deeacc-6a2b-43ee-94d9-fbeb07381f4b"/>
    <xsd:import namespace="be68c413-1cc3-41cd-bb78-86c971a3abf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eeacc-6a2b-43ee-94d9-fbeb07381f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8c413-1cc3-41cd-bb78-86c971a3a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f306653-b638-44fa-9be6-ae4f4d5ca928}" ma:internalName="TaxCatchAll" ma:showField="CatchAllData" ma:web="be68c413-1cc3-41cd-bb78-86c971a3a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f7deeacc-6a2b-43ee-94d9-fbeb07381f4b">
      <Terms xmlns="http://schemas.microsoft.com/office/infopath/2007/PartnerControls"/>
    </lcf76f155ced4ddcb4097134ff3c332f>
    <SharedWithUsers xmlns="be68c413-1cc3-41cd-bb78-86c971a3abf3">
      <UserInfo>
        <DisplayName>Hulsey, Carter B. (LARC-E303)[Science Systems &amp; Applications, Inc.]</DisplayName>
        <AccountId>29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11B21B-2D13-4D6F-B495-C7D8FB670228}">
  <ds:schemaRefs>
    <ds:schemaRef ds:uri="be68c413-1cc3-41cd-bb78-86c971a3abf3"/>
    <ds:schemaRef ds:uri="d900e117-17a0-4b24-9e47-511ef1d02c43"/>
    <ds:schemaRef ds:uri="f7deeacc-6a2b-43ee-94d9-fbeb07381f4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16D6970-67CA-42F6-ACCD-D783D6F9B698}">
  <ds:schemaRefs>
    <ds:schemaRef ds:uri="http://purl.org/dc/elements/1.1/"/>
    <ds:schemaRef ds:uri="f7deeacc-6a2b-43ee-94d9-fbeb07381f4b"/>
    <ds:schemaRef ds:uri="be68c413-1cc3-41cd-bb78-86c971a3abf3"/>
    <ds:schemaRef ds:uri="http://purl.org/dc/terms/"/>
    <ds:schemaRef ds:uri="d900e117-17a0-4b24-9e47-511ef1d02c43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E2546EE-A2B5-492B-B15E-71184CEFDF8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</TotalTime>
  <Words>957</Words>
  <Application>Microsoft Macintosh PowerPoint</Application>
  <PresentationFormat>On-screen Show (16:9)</PresentationFormat>
  <Paragraphs>82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Helvetica Neue</vt:lpstr>
      <vt:lpstr>ui-monospace</vt:lpstr>
      <vt:lpstr>Wingdings</vt:lpstr>
      <vt:lpstr>1_Office Theme</vt:lpstr>
      <vt:lpstr>PowerPoint Presentation</vt:lpstr>
      <vt:lpstr>Background</vt:lpstr>
      <vt:lpstr>Version 5.3 Significant Changes</vt:lpstr>
      <vt:lpstr>Disturbance Monitoring Package (DMP)</vt:lpstr>
      <vt:lpstr>Disturbance Monitoring Package (DMP)</vt:lpstr>
      <vt:lpstr>Meteorological Input (MERRA) Change </vt:lpstr>
      <vt:lpstr>Automated QA Improvements</vt:lpstr>
      <vt:lpstr>SAGE III/ISS Version 5.3 Level 2 Data Product Results</vt:lpstr>
      <vt:lpstr>SAGE III/ISS Version 5.3 Level 2 Data Product Results</vt:lpstr>
      <vt:lpstr>SAGE III/ISS Version 5.3 Level 2 Data Product Results</vt:lpstr>
      <vt:lpstr>PowerPoint Presentation</vt:lpstr>
      <vt:lpstr>PowerPoint Presentation</vt:lpstr>
      <vt:lpstr>PowerPoint Presentation</vt:lpstr>
      <vt:lpstr>Conclusions and Future Work</vt:lpstr>
      <vt:lpstr>Questions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Hulsey, Carter B. (LARC-E303)[Science Systems &amp; Applications, Inc.]</cp:lastModifiedBy>
  <cp:revision>4</cp:revision>
  <cp:lastPrinted>2011-12-08T16:21:20Z</cp:lastPrinted>
  <dcterms:created xsi:type="dcterms:W3CDTF">2012-04-24T19:27:23Z</dcterms:created>
  <dcterms:modified xsi:type="dcterms:W3CDTF">2023-03-30T15:02:27Z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0x010100DBE1E7733FA74847B4D2DBE526CEBE27</vt:lpwstr>
  </property>
  <property fmtid="{D5CDD505-2E9C-101B-9397-08002B2CF9AE}" pid="3" name="MediaServiceImageTags">
    <vt:lpwstr/>
  </property>
</Properties>
</file>