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256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EF59-A029-4BE1-AEF7-F164F4424875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5D1BE-A7BE-4196-A835-0EDD0BE74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1C92-50BC-43C0-B591-1891F9C43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D69FF-89B3-4322-AF60-BB947EE62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EC3DF-0887-443F-BB51-EC3BF67E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43BD-942A-4F26-BBEA-45B69B9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CB6A4-B25A-41ED-990A-2F942353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A119-DB8D-4E6F-B7B3-CA0CBDC8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E4BC7-3758-4E51-A2FA-B73F263A5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F5DE-95F6-4424-A28E-B326701F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80A0A-D133-4EEA-9EE0-71B7B66F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4D350-07CD-44D3-8614-C07A6B57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3B159-D906-4602-83EC-210835795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CD4C7-C2F3-4E18-BE2F-8DDE93A96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BA0CB-5D40-4F75-8B52-31B3C46A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A526F-8791-4FDC-88E6-7D777C72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DDA3-D729-47EA-B056-DD80CD64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8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62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9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8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7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B102-901D-4595-ADEB-451F3419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9D9A-50EA-4721-B75E-73851DE12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661F1-C475-4027-83C9-4F03C787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6DBCD-F94A-482E-B9B0-2BE4E4DE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C8F9C-B6D0-4AC5-B70C-7BBC5F41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3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5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36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3330-AE24-4C4C-B986-8463974F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C3793-FBD7-423D-90D6-9B1B1ABB5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70B91-D216-4660-9437-2B0032C8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5036-A9B3-4BC5-9E62-2AA8E369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ED1A2-A67F-4911-A7D4-BC36A5C8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E413-74DF-4FC8-95AF-5A4095DC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00591-25BE-4440-9637-37321D3B9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C7A2A-5619-4880-96EB-58A9C7D0D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5BD62-DE36-48B3-B78B-4FF23E02B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19E71-4E8A-4737-A146-37283DFB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1651D-BA93-48D6-84FD-8D26E6A0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EFA4-975C-435E-8994-8E2228FF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AFD89-40D2-4128-8CA0-92874FF1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54BF7-8D1F-40CF-B90F-8EE02B26E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DA557-C540-4A72-9236-D50120C9E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B76CF-25A5-4A4F-914C-1B9FD7728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3852C-6013-476B-AB60-98FC9E61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86921-59A7-4384-B2E9-F1E45B4B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D7FED-7702-467B-96FA-06FA9FF7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65FB-FED4-478B-BA1A-0AFDEB1C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C2A36-95AB-4892-8BAA-4AABE1B5D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005EE-6DD0-4F81-9E6F-8859687F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DD54C-DF8C-4595-9E82-9890270C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5E423-E11F-4CE6-8D11-69E6706D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25841-F70E-4E44-B0AF-0F7457E0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6F8B5-A05E-4D8B-85DE-53843D5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48DD-A143-48D2-AF6B-D43B5A68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2AF2-329B-4CB0-9DA4-4006B1586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04AB4-6C13-48E7-858E-03ADF2CF1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201ED-F6DD-4FDE-9FBF-DF6CDE212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39C15-FFBF-44FA-8D18-8905E194D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4F8F0-0F92-40D1-BEAA-5D6609B0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0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78F4-3CD8-46DF-8AE0-BBCC8F4B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91AA9-618A-4AE2-AD6C-6C7687AE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3BC30-299C-46C2-837C-0908C3841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407B4-A757-417C-B611-278336E6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D0D24-CB98-47DE-9F08-605AD678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AD0CC-B093-4A15-854F-3DFD1422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4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97587-7C04-4493-93FC-9BB138BC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29EA0-E046-4E63-8705-28D82B00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5C48-F315-4777-BAC0-CA0EBE488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BF06-7421-4BD3-A528-77C482F3616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11570-9B48-4FEB-AB73-E4D9A573F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E6DC-8BDA-4D65-B639-5F9F38038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6553-731E-4D4F-8C15-FF1078C1D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F590-099E-B141-A162-2C158F0BEFA5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D69F-6BDB-A24B-9F6F-BE19DF86B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C9AA4-B3BF-0844-B6FF-0D3FAF6C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941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CF1D9-6C2E-8C4A-89A6-7DD3A6FF6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79" y="-81368"/>
            <a:ext cx="2754352" cy="13771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66C8B3-B273-432E-942D-F9906AFD88E0}"/>
              </a:ext>
            </a:extLst>
          </p:cNvPr>
          <p:cNvSpPr txBox="1">
            <a:spLocks/>
          </p:cNvSpPr>
          <p:nvPr/>
        </p:nvSpPr>
        <p:spPr>
          <a:xfrm>
            <a:off x="995780" y="1737537"/>
            <a:ext cx="10200443" cy="2618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Analysis of the Tropospheric Doppler Radar Wind Profiler Measurement Accuracy</a:t>
            </a:r>
            <a:br>
              <a:rPr lang="en-US" dirty="0">
                <a:solidFill>
                  <a:prstClr val="black"/>
                </a:solidFill>
                <a:latin typeface="Calibri Light" panose="020F0302020204030204"/>
              </a:rPr>
            </a:br>
            <a:endParaRPr lang="en-US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6ECB6-90A7-4978-B179-83C8F1380229}"/>
              </a:ext>
            </a:extLst>
          </p:cNvPr>
          <p:cNvSpPr txBox="1"/>
          <p:nvPr/>
        </p:nvSpPr>
        <p:spPr>
          <a:xfrm>
            <a:off x="1133546" y="3811012"/>
            <a:ext cx="10062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Meghan E. Carrico (m</a:t>
            </a:r>
            <a:r>
              <a:rPr lang="en-US" sz="2400" dirty="0" err="1">
                <a:solidFill>
                  <a:prstClr val="black"/>
                </a:solidFill>
                <a:latin typeface="Calibri Light" panose="020F0302020204030204"/>
              </a:rPr>
              <a:t>eghan.c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arrico@nasa.gov)</a:t>
            </a:r>
          </a:p>
          <a:p>
            <a:pPr defTabSz="914377"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Natural Environments Branch, NASA Marshall Space Flight Center (Huntsville, AL)</a:t>
            </a:r>
          </a:p>
          <a:p>
            <a:pPr>
              <a:defRPr/>
            </a:pPr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Ryan K. Decker 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Natural Environments Branch, NASA Marshall Space Flight Center (Huntsville, AL)</a:t>
            </a:r>
          </a:p>
          <a:p>
            <a:pPr defTabSz="914377">
              <a:defRPr/>
            </a:pPr>
            <a:endParaRPr lang="en-US" sz="2400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914377">
              <a:defRPr/>
            </a:pP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Natural Environments Day-of-Launch Working Group </a:t>
            </a:r>
          </a:p>
          <a:p>
            <a:pPr defTabSz="914377">
              <a:defRPr/>
            </a:pPr>
            <a:r>
              <a:rPr lang="en-US" sz="2400">
                <a:solidFill>
                  <a:prstClr val="black"/>
                </a:solidFill>
                <a:latin typeface="Calibri Light" panose="020F0302020204030204"/>
              </a:rPr>
              <a:t>April 25, </a:t>
            </a:r>
            <a:r>
              <a:rPr lang="en-US" sz="2400" dirty="0">
                <a:solidFill>
                  <a:prstClr val="black"/>
                </a:solidFill>
                <a:latin typeface="Calibri Light" panose="020F0302020204030204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5927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38508"/>
            <a:ext cx="6395224" cy="89600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2EBF1D-3001-4942-949B-D88262A2C5F1}"/>
              </a:ext>
            </a:extLst>
          </p:cNvPr>
          <p:cNvSpPr txBox="1"/>
          <p:nvPr/>
        </p:nvSpPr>
        <p:spPr>
          <a:xfrm>
            <a:off x="799172" y="2055303"/>
            <a:ext cx="64512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The RMS for summer h</a:t>
            </a:r>
            <a:r>
              <a:rPr lang="en-US" sz="2000" dirty="0">
                <a:solidFill>
                  <a:prstClr val="black"/>
                </a:solidFill>
              </a:rPr>
              <a:t>as the lowest RMS values of all the seasons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/>
              </a:rPr>
              <a:t>Consistent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with results from </a:t>
            </a:r>
            <a:r>
              <a:rPr lang="en-US" sz="2000" dirty="0">
                <a:latin typeface="Calibri" panose="020F0502020204030204"/>
              </a:rPr>
              <a:t>EV44 22-004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Fully crosses the RMS threshold of 1.5 m/s by 12,000 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Winter and the transition seasons have similar results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Exceed the RMS threshold through nearly the entire altitude range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Overall, for this larger timeframe, the RMS values are higher than </a:t>
            </a:r>
            <a:r>
              <a:rPr lang="en-US" sz="2000" dirty="0">
                <a:latin typeface="Calibri" panose="020F0502020204030204"/>
              </a:rPr>
              <a:t>EV44 22-004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over a shorter timeframe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Increases in the RMS above 12,000m seen in all seasons can be attributed to decreased output power when the TDRWP is operating in the EVR mode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/>
              </a:rPr>
              <a:t>Use of TDRWP in EVR mode will need increased wind measurement uncertainty applied in analyses </a:t>
            </a:r>
          </a:p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77F44-BCCD-4EF1-9F80-82937EFFD1F3}"/>
              </a:ext>
            </a:extLst>
          </p:cNvPr>
          <p:cNvSpPr txBox="1"/>
          <p:nvPr/>
        </p:nvSpPr>
        <p:spPr>
          <a:xfrm>
            <a:off x="8377222" y="6450160"/>
            <a:ext cx="4048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RMS result from EV44 22-004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92C467-C6B5-4BAE-A36B-A9B946E0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31" y="2749041"/>
            <a:ext cx="4870569" cy="3701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8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388" y="2980996"/>
            <a:ext cx="6395224" cy="896008"/>
          </a:xfrm>
        </p:spPr>
        <p:txBody>
          <a:bodyPr anchor="ctr">
            <a:normAutofit/>
          </a:bodyPr>
          <a:lstStyle/>
          <a:p>
            <a:r>
              <a:rPr lang="en-US" sz="3600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F83DAD-536A-4429-BAAD-0D10F33C7DC2}"/>
              </a:ext>
            </a:extLst>
          </p:cNvPr>
          <p:cNvSpPr txBox="1"/>
          <p:nvPr/>
        </p:nvSpPr>
        <p:spPr>
          <a:xfrm>
            <a:off x="639194" y="1953087"/>
            <a:ext cx="9552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Tropospheric Doppler Radar Wind Profiler (TDRWP) is a wind measurement instrument at </a:t>
            </a:r>
            <a:r>
              <a:rPr lang="en-US" dirty="0"/>
              <a:t>NASA’s Kennedy Space Center, co-located on the United States Space Force’s (USSF) Eastern Range (ER) at the Cape Canaveral Space Force Station (CCAFS),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that generates atmospheric wind profiles which are utilized in the design, certification and operations of various launch vehicles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NASA’s Space Launch System (SLS)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Commercial launch vehicles</a:t>
            </a:r>
          </a:p>
          <a:p>
            <a:pPr marL="1200121" lvl="2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NASA Crew-4 in April 2022 was first NASA crewed mission to use TDRWP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Composed of twenty antenna sectors and transmitter unit pairs which operate at 48 MHz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TDRWP data is required for day-of-launch structural margin and performance assessments </a:t>
            </a:r>
          </a:p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3B95F-AB13-408B-8104-294232D236FB}"/>
              </a:ext>
            </a:extLst>
          </p:cNvPr>
          <p:cNvSpPr txBox="1"/>
          <p:nvPr/>
        </p:nvSpPr>
        <p:spPr>
          <a:xfrm>
            <a:off x="4300069" y="6512205"/>
            <a:ext cx="284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TDRWP site at KSC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2A3A1D-725A-42A9-BBEC-6C38C2B9F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45" y="3454630"/>
            <a:ext cx="2567975" cy="3181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30D7C5-8037-40C9-863D-913E46AE52C4}"/>
              </a:ext>
            </a:extLst>
          </p:cNvPr>
          <p:cNvSpPr txBox="1"/>
          <p:nvPr/>
        </p:nvSpPr>
        <p:spPr>
          <a:xfrm>
            <a:off x="9560858" y="3085293"/>
            <a:ext cx="253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TDRWP location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BF6FA2-B6E9-48E7-9508-BBA70AC28C3E}"/>
              </a:ext>
            </a:extLst>
          </p:cNvPr>
          <p:cNvSpPr/>
          <p:nvPr/>
        </p:nvSpPr>
        <p:spPr>
          <a:xfrm>
            <a:off x="10501890" y="4514298"/>
            <a:ext cx="177553" cy="1864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0AD73-BF7B-4E1C-BC36-CB97CCB93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565" y="4514298"/>
            <a:ext cx="414563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80FD7-1123-4A2F-9EF4-0E19A968F3E4}"/>
              </a:ext>
            </a:extLst>
          </p:cNvPr>
          <p:cNvSpPr txBox="1"/>
          <p:nvPr/>
        </p:nvSpPr>
        <p:spPr>
          <a:xfrm>
            <a:off x="678648" y="1951674"/>
            <a:ext cx="10662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TDRWP has two operational modes: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SLS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Enhanced Vertical Resolution (EVR)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These modes have different starting and ending altitudes as well as effective vertical resolution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2E0D9D5-3EC9-4B53-B054-935F75286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22629"/>
              </p:ext>
            </p:extLst>
          </p:nvPr>
        </p:nvGraphicFramePr>
        <p:xfrm>
          <a:off x="3281291" y="3343184"/>
          <a:ext cx="41493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964">
                  <a:extLst>
                    <a:ext uri="{9D8B030D-6E8A-4147-A177-3AD203B41FA5}">
                      <a16:colId xmlns:a16="http://schemas.microsoft.com/office/drawing/2014/main" val="731074629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2403368570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2904856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EVR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SLS mode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0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Starting altitude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1869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1795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36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Ending altitude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19505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19430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77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EVR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330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450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2615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87E1F80-DD17-4E30-8801-13A36B1565B7}"/>
              </a:ext>
            </a:extLst>
          </p:cNvPr>
          <p:cNvSpPr txBox="1"/>
          <p:nvPr/>
        </p:nvSpPr>
        <p:spPr>
          <a:xfrm>
            <a:off x="756200" y="4820512"/>
            <a:ext cx="10919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time gap between TDRWP profiles is 5 minutes with gate/altitude spacing of 150 m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To characterize the accuracy, TDRWP data is compared to Automated Meteorological Profiling System (AMPS) 1-second balloon data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TDRWP measurement uncertainty is used by commercial launch vehicles as an additional standoff term in day of launch vehicle assessments 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ultimate goal is for TDRWP data to have an accuracy equivalent to existing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rawindsonde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system (1.5 m/s root mean square or less) for each x and y wind component (u and v respectively)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0464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 anchor="ctr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Overview </a:t>
            </a:r>
            <a:r>
              <a:rPr lang="en-US" sz="5400" dirty="0" err="1">
                <a:solidFill>
                  <a:schemeClr val="bg1"/>
                </a:solidFill>
              </a:rPr>
              <a:t>con’t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525D8-C9F9-4493-849D-043959FAB5C4}"/>
              </a:ext>
            </a:extLst>
          </p:cNvPr>
          <p:cNvSpPr txBox="1"/>
          <p:nvPr/>
        </p:nvSpPr>
        <p:spPr>
          <a:xfrm>
            <a:off x="346230" y="2068497"/>
            <a:ext cx="107064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Studies have been conducted to </a:t>
            </a:r>
            <a:r>
              <a:rPr lang="en-US" sz="2000" dirty="0">
                <a:latin typeface="Calibri" panose="020F0502020204030204"/>
              </a:rPr>
              <a:t>quantify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the accuracy of the differing TDRWP modes: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latin typeface="Calibri" panose="020F0502020204030204"/>
              </a:rPr>
              <a:t>Analyses of Kennedy Space Center Tropospheric Doppler Radar Wind Profiler Data for Space Launch System Certification, NASA memorandum (EV40 18-003), 6 August 2018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latin typeface="Calibri" panose="020F0502020204030204"/>
              </a:rPr>
              <a:t>Operational Acceptance Test Plan for the KSC Tropospheric Doppler Radar Wind Profiler After 2020 Effective Vertical Resolution Upgrade, NASA memorandum (EV44 20-004) , 11 May 2020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i="1" dirty="0">
                <a:latin typeface="Calibri" panose="020F0502020204030204"/>
              </a:rPr>
              <a:t>KSC TDRWP Measurement Error at discrete altitudes, NASA memorandum (EV44 22-004) 3 March 2022</a:t>
            </a:r>
            <a:endParaRPr lang="en-US" sz="2000" dirty="0"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This presentation discusses an additional study to evaluate the TDRWP EVR mode over a longer time period / sample size (March 2020 to March 2022)</a:t>
            </a:r>
          </a:p>
          <a:p>
            <a:pPr marL="742932" lvl="1" indent="-285744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Provides insights into seasonal variations</a:t>
            </a:r>
          </a:p>
          <a:p>
            <a:pPr marL="742932" lvl="1" indent="-285744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Complements and provides comparison to EV44 22-004 TDRWP EVR mode analysis (timeframe of January 2020 to April 2020)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800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10E0EA-0D08-492F-9DA7-3C12C1B42C01}"/>
              </a:ext>
            </a:extLst>
          </p:cNvPr>
          <p:cNvSpPr txBox="1"/>
          <p:nvPr/>
        </p:nvSpPr>
        <p:spPr>
          <a:xfrm>
            <a:off x="799174" y="2068501"/>
            <a:ext cx="1094598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Data sets used for the analysis include: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Quality Controlled TDRWP data in EVR mode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Balloon 1-second AMPS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North American Regional Reanalysis (NARR) spatial Root Mean Squared (RMS) differences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Small scale correction term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 the initial balloon dataset, approximately 2 balloon profiles are available for each day, with some days having a greater number depending on the launch schedule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1-second intervals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Considered to be ground truth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Covers same time range as TDRWP data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NARR RMS data was calculated and provided by Nathan Curtis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Helps to account for spatial differences between TDRWP and balloon as balloon drifts with altitude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Small scale correction term dataset is included due to the differences in resolution of the balloon and NARR data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These values are used in the previous two analyses as well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393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Procedure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CDE2B-26DD-4F28-A6F4-435EFEA72061}"/>
              </a:ext>
            </a:extLst>
          </p:cNvPr>
          <p:cNvSpPr txBox="1"/>
          <p:nvPr/>
        </p:nvSpPr>
        <p:spPr>
          <a:xfrm>
            <a:off x="799174" y="1997476"/>
            <a:ext cx="101913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General procedure included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Removing TDRWP data in SLS mode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Parsing TDRWP and balloon data into individual years and variables such as windspeed, wind direction, altitude, balloon latitude and longitude, and creating time variables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Calculating u and v from windspeed and direction for TDRWP and balloon data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Average balloon data to TDRWP altitude intervals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Comparing altitude and timestamp datasets between both TDRWP and balloon</a:t>
            </a:r>
          </a:p>
          <a:p>
            <a:pPr marL="1200121" lvl="2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Completed to create a composite TDRWP profile within 5 minutes after each balloon datapoint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Finding NARR RMS error for each balloon data point from NARR RMS dataset</a:t>
            </a:r>
          </a:p>
          <a:p>
            <a:pPr marL="742932" lvl="1" indent="-285744" defTabSz="914377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Calculating RMS/total error for TDRWP data for each season</a:t>
            </a:r>
          </a:p>
        </p:txBody>
      </p:sp>
    </p:spTree>
    <p:extLst>
      <p:ext uri="{BB962C8B-B14F-4D97-AF65-F5344CB8AC3E}">
        <p14:creationId xmlns:p14="http://schemas.microsoft.com/office/powerpoint/2010/main" val="264844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RMS/Error Calculation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C22CA-4E72-4129-B2B1-AF21C2C96630}"/>
              </a:ext>
            </a:extLst>
          </p:cNvPr>
          <p:cNvSpPr txBox="1"/>
          <p:nvPr/>
        </p:nvSpPr>
        <p:spPr>
          <a:xfrm>
            <a:off x="976545" y="1988598"/>
            <a:ext cx="1000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Used the following formula to calculate the TDRWP error per altitude per profile for both u and v component: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889DA-18A3-4DC1-A2A0-CE7629EF4D95}"/>
                  </a:ext>
                </a:extLst>
              </p:cNvPr>
              <p:cNvSpPr txBox="1"/>
              <p:nvPr/>
            </p:nvSpPr>
            <p:spPr>
              <a:xfrm>
                <a:off x="3265122" y="2579745"/>
                <a:ext cx="5661765" cy="358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914377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𝑡𝑑𝑟𝑤𝑝</m:t>
                          </m:r>
                        </m:sub>
                      </m:sSub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𝑇𝐷𝑅𝑊𝑃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𝐵𝑎𝑙𝑙𝑜𝑜𝑛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𝑠𝑝𝑎𝑡𝑖𝑎𝑙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𝑠𝑚𝑎𝑙𝑙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E889DA-18A3-4DC1-A2A0-CE7629EF4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22" y="2579745"/>
                <a:ext cx="5661765" cy="358240"/>
              </a:xfrm>
              <a:prstGeom prst="rect">
                <a:avLst/>
              </a:prstGeom>
              <a:blipFill>
                <a:blip r:embed="rId5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DBF811-3DFE-44EB-9C4F-6CD99237DE85}"/>
                  </a:ext>
                </a:extLst>
              </p:cNvPr>
              <p:cNvSpPr txBox="1"/>
              <p:nvPr/>
            </p:nvSpPr>
            <p:spPr>
              <a:xfrm>
                <a:off x="1104784" y="3226076"/>
                <a:ext cx="7866345" cy="3248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𝑇𝐷𝑅𝑊𝑃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𝐵𝑎𝑙𝑙𝑜𝑜𝑛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 subtraction of TDRWP – Balloon u and v components</a:t>
                </a:r>
              </a:p>
              <a:p>
                <a:pPr defTabSz="914377"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sym typeface="Wingdings" panose="05000000000000000000" pitchFamily="2" charset="2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𝑠𝑝𝑎𝑡𝑖𝑎𝑙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NARR RMS term</a:t>
                </a:r>
              </a:p>
              <a:p>
                <a:pPr defTabSz="914377"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𝑠𝑚𝑎𝑙𝑙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  <a:sym typeface="Wingdings" panose="05000000000000000000" pitchFamily="2" charset="2"/>
                  </a:rPr>
                  <a:t> small scale term</a:t>
                </a: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  <a:sym typeface="Wingdings" panose="05000000000000000000" pitchFamily="2" charset="2"/>
                </a:endParaRP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Then calculated the RMS of this value per altitude over all profiles:</a:t>
                </a: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RMS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𝑡𝑑𝑟𝑤𝑝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</m:oMath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" panose="020F0502020204030204"/>
                  </a:rPr>
                  <a:t>Gives a final array of the RMS for both u and v component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DBF811-3DFE-44EB-9C4F-6CD99237D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84" y="3226076"/>
                <a:ext cx="7866345" cy="3248069"/>
              </a:xfrm>
              <a:prstGeom prst="rect">
                <a:avLst/>
              </a:prstGeom>
              <a:blipFill>
                <a:blip r:embed="rId6"/>
                <a:stretch>
                  <a:fillRect l="-322" t="-389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1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0"/>
            <a:ext cx="6395224" cy="89600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Final TDRWP and Balloon Data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80EC0-B0E9-4D91-B55B-DB456A14A12D}"/>
              </a:ext>
            </a:extLst>
          </p:cNvPr>
          <p:cNvSpPr txBox="1"/>
          <p:nvPr/>
        </p:nvSpPr>
        <p:spPr>
          <a:xfrm>
            <a:off x="914402" y="2155371"/>
            <a:ext cx="10025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Data start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March 4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2020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Data end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March 20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, 2022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Winter months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Dec, Jan, February, March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Summer months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June, July, August, September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Transition months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April, May, Oct, November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9A91540-C4DD-4778-A4CD-6912E8BCC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1246"/>
              </p:ext>
            </p:extLst>
          </p:nvPr>
        </p:nvGraphicFramePr>
        <p:xfrm>
          <a:off x="799174" y="4696580"/>
          <a:ext cx="452819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23">
                  <a:extLst>
                    <a:ext uri="{9D8B030D-6E8A-4147-A177-3AD203B41FA5}">
                      <a16:colId xmlns:a16="http://schemas.microsoft.com/office/drawing/2014/main" val="547850971"/>
                    </a:ext>
                  </a:extLst>
                </a:gridCol>
                <a:gridCol w="1812023">
                  <a:extLst>
                    <a:ext uri="{9D8B030D-6E8A-4147-A177-3AD203B41FA5}">
                      <a16:colId xmlns:a16="http://schemas.microsoft.com/office/drawing/2014/main" val="2976818320"/>
                    </a:ext>
                  </a:extLst>
                </a:gridCol>
                <a:gridCol w="2021747">
                  <a:extLst>
                    <a:ext uri="{9D8B030D-6E8A-4147-A177-3AD203B41FA5}">
                      <a16:colId xmlns:a16="http://schemas.microsoft.com/office/drawing/2014/main" val="3366354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Number of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Number of Profiles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279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6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9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22146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2FBE15C-202D-4BBB-BDD9-B2C6DA8F2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38747"/>
              </p:ext>
            </p:extLst>
          </p:nvPr>
        </p:nvGraphicFramePr>
        <p:xfrm>
          <a:off x="5812673" y="4704379"/>
          <a:ext cx="49559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47">
                  <a:extLst>
                    <a:ext uri="{9D8B030D-6E8A-4147-A177-3AD203B41FA5}">
                      <a16:colId xmlns:a16="http://schemas.microsoft.com/office/drawing/2014/main" val="1959249939"/>
                    </a:ext>
                  </a:extLst>
                </a:gridCol>
                <a:gridCol w="1830479">
                  <a:extLst>
                    <a:ext uri="{9D8B030D-6E8A-4147-A177-3AD203B41FA5}">
                      <a16:colId xmlns:a16="http://schemas.microsoft.com/office/drawing/2014/main" val="1132667219"/>
                    </a:ext>
                  </a:extLst>
                </a:gridCol>
                <a:gridCol w="2004971">
                  <a:extLst>
                    <a:ext uri="{9D8B030D-6E8A-4147-A177-3AD203B41FA5}">
                      <a16:colId xmlns:a16="http://schemas.microsoft.com/office/drawing/2014/main" val="1730226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Number of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Number of Profiles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855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Winter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30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29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/>
                        <a:t>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04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258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E3A-AA6C-5849-9973-0D4CEEC1A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8264" y="159216"/>
            <a:ext cx="6395224" cy="896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RMS Results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FC514-4593-1849-80B1-7FAB1D716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488" y="38508"/>
            <a:ext cx="1137424" cy="1137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D70B06-2C28-A842-9796-3F47874F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72" y="-81368"/>
            <a:ext cx="2754352" cy="1377176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EA24FB39-99C9-08E1-E8A1-8AC7B0F48F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2"/>
          <a:stretch/>
        </p:blipFill>
        <p:spPr>
          <a:xfrm>
            <a:off x="8651660" y="3390492"/>
            <a:ext cx="2447374" cy="3429000"/>
          </a:xfrm>
          <a:prstGeom prst="rect">
            <a:avLst/>
          </a:prstGeom>
        </p:spPr>
      </p:pic>
      <p:pic>
        <p:nvPicPr>
          <p:cNvPr id="12" name="Picture 11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2D7854CF-48D8-2892-551E-76F4DC2DC1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0"/>
          <a:stretch/>
        </p:blipFill>
        <p:spPr>
          <a:xfrm>
            <a:off x="236154" y="1869804"/>
            <a:ext cx="2773236" cy="3311263"/>
          </a:xfrm>
          <a:prstGeom prst="rect">
            <a:avLst/>
          </a:prstGeom>
        </p:spPr>
      </p:pic>
      <p:pic>
        <p:nvPicPr>
          <p:cNvPr id="14" name="Picture 13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25D2B97B-A5A9-C65C-C210-D8C590654A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0"/>
          <a:stretch/>
        </p:blipFill>
        <p:spPr>
          <a:xfrm>
            <a:off x="5682798" y="1869804"/>
            <a:ext cx="2857499" cy="3411874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DCEF0381-7C53-2F5E-0643-F45901618B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1"/>
          <a:stretch/>
        </p:blipFill>
        <p:spPr>
          <a:xfrm>
            <a:off x="2872955" y="3429000"/>
            <a:ext cx="2698480" cy="33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5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992</Words>
  <Application>Microsoft Macintosh PowerPoint</Application>
  <PresentationFormat>Widescreen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1_Office Theme</vt:lpstr>
      <vt:lpstr>PowerPoint Presentation</vt:lpstr>
      <vt:lpstr>Overview</vt:lpstr>
      <vt:lpstr>Overview</vt:lpstr>
      <vt:lpstr>Overview con’t</vt:lpstr>
      <vt:lpstr>Datasets</vt:lpstr>
      <vt:lpstr>Procedure</vt:lpstr>
      <vt:lpstr>RMS/Error Calculation</vt:lpstr>
      <vt:lpstr>Final TDRWP and Balloon Data Distribution</vt:lpstr>
      <vt:lpstr>RMS Results </vt:lpstr>
      <vt:lpstr>Discussion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Carrico, Meghan E. (MSFC-EM41)</dc:creator>
  <cp:lastModifiedBy>Decker, Ryan K. (MSFC-EV44)</cp:lastModifiedBy>
  <cp:revision>54</cp:revision>
  <dcterms:created xsi:type="dcterms:W3CDTF">2022-12-05T19:01:35Z</dcterms:created>
  <dcterms:modified xsi:type="dcterms:W3CDTF">2023-04-03T15:59:44Z</dcterms:modified>
</cp:coreProperties>
</file>