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66" r:id="rId5"/>
    <p:sldId id="257" r:id="rId6"/>
    <p:sldId id="260" r:id="rId7"/>
    <p:sldId id="307" r:id="rId8"/>
    <p:sldId id="265" r:id="rId9"/>
    <p:sldId id="332" r:id="rId10"/>
    <p:sldId id="305" r:id="rId11"/>
    <p:sldId id="303" r:id="rId12"/>
    <p:sldId id="314" r:id="rId13"/>
    <p:sldId id="328" r:id="rId14"/>
    <p:sldId id="310" r:id="rId15"/>
    <p:sldId id="337" r:id="rId16"/>
    <p:sldId id="340" r:id="rId17"/>
    <p:sldId id="341" r:id="rId18"/>
    <p:sldId id="331" r:id="rId19"/>
    <p:sldId id="263" r:id="rId20"/>
    <p:sldId id="339" r:id="rId21"/>
    <p:sldId id="335" r:id="rId22"/>
    <p:sldId id="334" r:id="rId23"/>
    <p:sldId id="329" r:id="rId24"/>
    <p:sldId id="336" r:id="rId25"/>
    <p:sldId id="338" r:id="rId26"/>
    <p:sldId id="299" r:id="rId27"/>
    <p:sldId id="3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adia, Vishal (LARC-E301)[STARSS III Affiiate]" initials="BV(IA" lastIdx="4" clrIdx="0">
    <p:extLst>
      <p:ext uri="{19B8F6BF-5375-455C-9EA6-DF929625EA0E}">
        <p15:presenceInfo xmlns:p15="http://schemas.microsoft.com/office/powerpoint/2012/main" userId="S-1-5-21-330711430-3775241029-4075259233-848668" providerId="AD"/>
      </p:ext>
    </p:extLst>
  </p:cmAuthor>
  <p:cmAuthor id="2" name="Groenen, Danielle (LARC-E301)[Science Systems &amp; Applications, Inc.]" initials="GD(S&amp;AI" lastIdx="3" clrIdx="1">
    <p:extLst>
      <p:ext uri="{19B8F6BF-5375-455C-9EA6-DF929625EA0E}">
        <p15:presenceInfo xmlns:p15="http://schemas.microsoft.com/office/powerpoint/2012/main" userId="S-1-5-21-330711430-3775241029-4075259233-904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E5FF"/>
    <a:srgbClr val="F2F7FA"/>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CEEAA-801A-4871-B09F-CC636791043B}" v="168" vWet="170" dt="2023-04-03T14:26:19.998"/>
    <p1510:client id="{B5D9F01D-3914-8FA7-4505-EB8A50405C08}" v="12" dt="2023-04-03T14:26:50.9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rlarson\OneDrive%20-%20NASA\DSCOVR\FULL\DSCOVR_Products_2021.csv"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Sheet1!$S$1</c:f>
              <c:strCache>
                <c:ptCount val="1"/>
                <c:pt idx="0">
                  <c:v>2020</c:v>
                </c:pt>
              </c:strCache>
            </c:strRef>
          </c:tx>
          <c:spPr>
            <a:solidFill>
              <a:schemeClr val="tx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Sheet1!$O$2:$O$22</c:f>
              <c:strCache>
                <c:ptCount val="21"/>
                <c:pt idx="0">
                  <c:v>DSCOVR_EPIC_L2_SO2 V1</c:v>
                </c:pt>
                <c:pt idx="1">
                  <c:v>DSCOVR_NISTAR_L1A V3</c:v>
                </c:pt>
                <c:pt idx="2">
                  <c:v>DSCOVR_EPIC_L2_SO2 V2</c:v>
                </c:pt>
                <c:pt idx="3">
                  <c:v>DSCOVR_NISTAR_L1B V3</c:v>
                </c:pt>
                <c:pt idx="4">
                  <c:v>DSCOVR_NISTAR_L2_FLX V1</c:v>
                </c:pt>
                <c:pt idx="5">
                  <c:v>DSCOVR_EPIC_L2_TO3 V3</c:v>
                </c:pt>
                <c:pt idx="6">
                  <c:v>DSCOVR_EPIC_L2_AER V1</c:v>
                </c:pt>
                <c:pt idx="7">
                  <c:v>DSCOVR_EPIC_L2_CLOUD V3</c:v>
                </c:pt>
                <c:pt idx="8">
                  <c:v>DSCOVR_EPIC_L2_COMPOSIT V1</c:v>
                </c:pt>
                <c:pt idx="9">
                  <c:v>DSCOVR_EPIC_L2_O3SO2AI V1</c:v>
                </c:pt>
                <c:pt idx="10">
                  <c:v>DSCOVR_EPIC_L2_VESDR V1</c:v>
                </c:pt>
                <c:pt idx="11">
                  <c:v>DSCOVR_EPIC_L2_TO3 V1</c:v>
                </c:pt>
                <c:pt idx="12">
                  <c:v>DSCOVR_EPIC_L2_VESDR V2</c:v>
                </c:pt>
                <c:pt idx="13">
                  <c:v>DSCOVR_EPIC_L2_AER V2</c:v>
                </c:pt>
                <c:pt idx="14">
                  <c:v>DSCOVR_EPIC_L2_CLOUD V1</c:v>
                </c:pt>
                <c:pt idx="15">
                  <c:v>DSCOVR_EPIC_L1A V3</c:v>
                </c:pt>
                <c:pt idx="16">
                  <c:v>DSCOVR_EPIC_L2_MAIAC V1</c:v>
                </c:pt>
                <c:pt idx="17">
                  <c:v>DSCOVR_EPIC_L2_MAIAC V2</c:v>
                </c:pt>
                <c:pt idx="18">
                  <c:v>DSCOVR_EPIC_L2_AER V3</c:v>
                </c:pt>
                <c:pt idx="19">
                  <c:v>DSCOVR_EPIC_L1B V3</c:v>
                </c:pt>
                <c:pt idx="20">
                  <c:v>DSCOVR_EPIC_L2_CLOUD V2</c:v>
                </c:pt>
              </c:strCache>
            </c:strRef>
          </c:cat>
          <c:val>
            <c:numRef>
              <c:f>Sheet1!$S$2:$S$22</c:f>
              <c:numCache>
                <c:formatCode>General</c:formatCode>
                <c:ptCount val="21"/>
                <c:pt idx="0">
                  <c:v>2</c:v>
                </c:pt>
                <c:pt idx="1">
                  <c:v>3</c:v>
                </c:pt>
                <c:pt idx="2">
                  <c:v>5</c:v>
                </c:pt>
                <c:pt idx="3">
                  <c:v>4</c:v>
                </c:pt>
                <c:pt idx="4">
                  <c:v>3</c:v>
                </c:pt>
                <c:pt idx="6">
                  <c:v>13</c:v>
                </c:pt>
                <c:pt idx="7">
                  <c:v>4</c:v>
                </c:pt>
                <c:pt idx="8">
                  <c:v>13</c:v>
                </c:pt>
                <c:pt idx="9">
                  <c:v>8</c:v>
                </c:pt>
                <c:pt idx="10">
                  <c:v>30</c:v>
                </c:pt>
                <c:pt idx="11">
                  <c:v>33</c:v>
                </c:pt>
                <c:pt idx="13">
                  <c:v>38</c:v>
                </c:pt>
                <c:pt idx="14">
                  <c:v>43</c:v>
                </c:pt>
                <c:pt idx="15">
                  <c:v>33</c:v>
                </c:pt>
                <c:pt idx="16">
                  <c:v>28</c:v>
                </c:pt>
                <c:pt idx="17">
                  <c:v>30</c:v>
                </c:pt>
                <c:pt idx="18">
                  <c:v>66</c:v>
                </c:pt>
                <c:pt idx="19">
                  <c:v>59</c:v>
                </c:pt>
                <c:pt idx="20">
                  <c:v>138</c:v>
                </c:pt>
              </c:numCache>
            </c:numRef>
          </c:val>
          <c:extLst>
            <c:ext xmlns:c16="http://schemas.microsoft.com/office/drawing/2014/chart" uri="{C3380CC4-5D6E-409C-BE32-E72D297353CC}">
              <c16:uniqueId val="{00000000-C6D8-4B4E-B2AB-60386FCC4D75}"/>
            </c:ext>
          </c:extLst>
        </c:ser>
        <c:ser>
          <c:idx val="1"/>
          <c:order val="1"/>
          <c:tx>
            <c:strRef>
              <c:f>Sheet1!$T$1</c:f>
              <c:strCache>
                <c:ptCount val="1"/>
                <c:pt idx="0">
                  <c:v>2021</c:v>
                </c:pt>
              </c:strCache>
            </c:strRef>
          </c:tx>
          <c:spPr>
            <a:solidFill>
              <a:schemeClr val="accent3">
                <a:lumMod val="40000"/>
                <a:lumOff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Sheet1!$O$2:$O$22</c:f>
              <c:strCache>
                <c:ptCount val="21"/>
                <c:pt idx="0">
                  <c:v>DSCOVR_EPIC_L2_SO2 V1</c:v>
                </c:pt>
                <c:pt idx="1">
                  <c:v>DSCOVR_NISTAR_L1A V3</c:v>
                </c:pt>
                <c:pt idx="2">
                  <c:v>DSCOVR_EPIC_L2_SO2 V2</c:v>
                </c:pt>
                <c:pt idx="3">
                  <c:v>DSCOVR_NISTAR_L1B V3</c:v>
                </c:pt>
                <c:pt idx="4">
                  <c:v>DSCOVR_NISTAR_L2_FLX V1</c:v>
                </c:pt>
                <c:pt idx="5">
                  <c:v>DSCOVR_EPIC_L2_TO3 V3</c:v>
                </c:pt>
                <c:pt idx="6">
                  <c:v>DSCOVR_EPIC_L2_AER V1</c:v>
                </c:pt>
                <c:pt idx="7">
                  <c:v>DSCOVR_EPIC_L2_CLOUD V3</c:v>
                </c:pt>
                <c:pt idx="8">
                  <c:v>DSCOVR_EPIC_L2_COMPOSIT V1</c:v>
                </c:pt>
                <c:pt idx="9">
                  <c:v>DSCOVR_EPIC_L2_O3SO2AI V1</c:v>
                </c:pt>
                <c:pt idx="10">
                  <c:v>DSCOVR_EPIC_L2_VESDR V1</c:v>
                </c:pt>
                <c:pt idx="11">
                  <c:v>DSCOVR_EPIC_L2_TO3 V1</c:v>
                </c:pt>
                <c:pt idx="12">
                  <c:v>DSCOVR_EPIC_L2_VESDR V2</c:v>
                </c:pt>
                <c:pt idx="13">
                  <c:v>DSCOVR_EPIC_L2_AER V2</c:v>
                </c:pt>
                <c:pt idx="14">
                  <c:v>DSCOVR_EPIC_L2_CLOUD V1</c:v>
                </c:pt>
                <c:pt idx="15">
                  <c:v>DSCOVR_EPIC_L1A V3</c:v>
                </c:pt>
                <c:pt idx="16">
                  <c:v>DSCOVR_EPIC_L2_MAIAC V1</c:v>
                </c:pt>
                <c:pt idx="17">
                  <c:v>DSCOVR_EPIC_L2_MAIAC V2</c:v>
                </c:pt>
                <c:pt idx="18">
                  <c:v>DSCOVR_EPIC_L2_AER V3</c:v>
                </c:pt>
                <c:pt idx="19">
                  <c:v>DSCOVR_EPIC_L1B V3</c:v>
                </c:pt>
                <c:pt idx="20">
                  <c:v>DSCOVR_EPIC_L2_CLOUD V2</c:v>
                </c:pt>
              </c:strCache>
            </c:strRef>
          </c:cat>
          <c:val>
            <c:numRef>
              <c:f>Sheet1!$T$2:$T$22</c:f>
              <c:numCache>
                <c:formatCode>General</c:formatCode>
                <c:ptCount val="21"/>
                <c:pt idx="0">
                  <c:v>1</c:v>
                </c:pt>
                <c:pt idx="1">
                  <c:v>1</c:v>
                </c:pt>
                <c:pt idx="2">
                  <c:v>4</c:v>
                </c:pt>
                <c:pt idx="3">
                  <c:v>6</c:v>
                </c:pt>
                <c:pt idx="4">
                  <c:v>8</c:v>
                </c:pt>
                <c:pt idx="5">
                  <c:v>14</c:v>
                </c:pt>
                <c:pt idx="6">
                  <c:v>2</c:v>
                </c:pt>
                <c:pt idx="7">
                  <c:v>23</c:v>
                </c:pt>
                <c:pt idx="8">
                  <c:v>16</c:v>
                </c:pt>
                <c:pt idx="9">
                  <c:v>22</c:v>
                </c:pt>
                <c:pt idx="10">
                  <c:v>1</c:v>
                </c:pt>
                <c:pt idx="12">
                  <c:v>34</c:v>
                </c:pt>
                <c:pt idx="13">
                  <c:v>2</c:v>
                </c:pt>
                <c:pt idx="15">
                  <c:v>10</c:v>
                </c:pt>
                <c:pt idx="16">
                  <c:v>28</c:v>
                </c:pt>
                <c:pt idx="17">
                  <c:v>43</c:v>
                </c:pt>
                <c:pt idx="18">
                  <c:v>11</c:v>
                </c:pt>
                <c:pt idx="19">
                  <c:v>21</c:v>
                </c:pt>
                <c:pt idx="20">
                  <c:v>21</c:v>
                </c:pt>
              </c:numCache>
            </c:numRef>
          </c:val>
          <c:extLst>
            <c:ext xmlns:c16="http://schemas.microsoft.com/office/drawing/2014/chart" uri="{C3380CC4-5D6E-409C-BE32-E72D297353CC}">
              <c16:uniqueId val="{00000001-C6D8-4B4E-B2AB-60386FCC4D75}"/>
            </c:ext>
          </c:extLst>
        </c:ser>
        <c:dLbls>
          <c:showLegendKey val="0"/>
          <c:showVal val="0"/>
          <c:showCatName val="0"/>
          <c:showSerName val="0"/>
          <c:showPercent val="0"/>
          <c:showBubbleSize val="0"/>
        </c:dLbls>
        <c:gapWidth val="59"/>
        <c:gapDepth val="0"/>
        <c:shape val="box"/>
        <c:axId val="614691999"/>
        <c:axId val="565546415"/>
        <c:axId val="0"/>
      </c:bar3DChart>
      <c:catAx>
        <c:axId val="61469199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crossAx val="565546415"/>
        <c:crosses val="autoZero"/>
        <c:auto val="1"/>
        <c:lblAlgn val="ctr"/>
        <c:lblOffset val="100"/>
        <c:noMultiLvlLbl val="0"/>
      </c:catAx>
      <c:valAx>
        <c:axId val="5655464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469199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EPIC Total</a:t>
            </a:r>
            <a:r>
              <a:rPr lang="en-US" baseline="0"/>
              <a:t> Granules Distributed per Year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lumMod val="60000"/>
                <a:lumOff val="40000"/>
              </a:schemeClr>
            </a:solidFill>
            <a:ln>
              <a:noFill/>
            </a:ln>
            <a:effectLst/>
            <a:sp3d/>
          </c:spPr>
          <c:invertIfNegative val="0"/>
          <c:cat>
            <c:numRef>
              <c:f>Sheet2!$A$1:$A$5</c:f>
              <c:numCache>
                <c:formatCode>General</c:formatCode>
                <c:ptCount val="5"/>
                <c:pt idx="0">
                  <c:v>2017</c:v>
                </c:pt>
                <c:pt idx="1">
                  <c:v>2018</c:v>
                </c:pt>
                <c:pt idx="2">
                  <c:v>2019</c:v>
                </c:pt>
                <c:pt idx="3">
                  <c:v>2020</c:v>
                </c:pt>
                <c:pt idx="4">
                  <c:v>2021</c:v>
                </c:pt>
              </c:numCache>
            </c:numRef>
          </c:cat>
          <c:val>
            <c:numRef>
              <c:f>Sheet2!$C$1:$C$5</c:f>
              <c:numCache>
                <c:formatCode>#,##0</c:formatCode>
                <c:ptCount val="5"/>
                <c:pt idx="0" formatCode="General">
                  <c:v>762</c:v>
                </c:pt>
                <c:pt idx="1">
                  <c:v>65682</c:v>
                </c:pt>
                <c:pt idx="2">
                  <c:v>51165</c:v>
                </c:pt>
                <c:pt idx="3">
                  <c:v>631406</c:v>
                </c:pt>
                <c:pt idx="4">
                  <c:v>276381</c:v>
                </c:pt>
              </c:numCache>
            </c:numRef>
          </c:val>
          <c:extLst>
            <c:ext xmlns:c16="http://schemas.microsoft.com/office/drawing/2014/chart" uri="{C3380CC4-5D6E-409C-BE32-E72D297353CC}">
              <c16:uniqueId val="{00000000-C2BA-402E-8ABB-8362177957BF}"/>
            </c:ext>
          </c:extLst>
        </c:ser>
        <c:dLbls>
          <c:showLegendKey val="0"/>
          <c:showVal val="0"/>
          <c:showCatName val="0"/>
          <c:showSerName val="0"/>
          <c:showPercent val="0"/>
          <c:showBubbleSize val="0"/>
        </c:dLbls>
        <c:gapWidth val="27"/>
        <c:shape val="box"/>
        <c:axId val="611721711"/>
        <c:axId val="676606015"/>
        <c:axId val="0"/>
      </c:bar3DChart>
      <c:catAx>
        <c:axId val="61172171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606015"/>
        <c:crosses val="autoZero"/>
        <c:auto val="1"/>
        <c:lblAlgn val="ctr"/>
        <c:lblOffset val="100"/>
        <c:noMultiLvlLbl val="0"/>
      </c:catAx>
      <c:valAx>
        <c:axId val="676606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721711"/>
        <c:crosses val="autoZero"/>
        <c:crossBetween val="between"/>
      </c:valAx>
      <c:spPr>
        <a:noFill/>
        <a:ln>
          <a:noFill/>
        </a:ln>
        <a:effectLst/>
      </c:spPr>
    </c:plotArea>
    <c:plotVisOnly val="1"/>
    <c:dispBlanksAs val="gap"/>
    <c:showDLblsOverMax val="0"/>
  </c:chart>
  <c:spPr>
    <a:noFill/>
    <a:ln>
      <a:solidFill>
        <a:schemeClr val="tx2"/>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Sheet1!$B$2</c:f>
              <c:strCache>
                <c:ptCount val="1"/>
                <c:pt idx="0">
                  <c:v>DSCOVR_EPIC_L2_CLOUD V2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Sheet1!$C$2:$E$2</c:f>
              <c:numCache>
                <c:formatCode>#,##0</c:formatCode>
                <c:ptCount val="3"/>
                <c:pt idx="1">
                  <c:v>138456</c:v>
                </c:pt>
                <c:pt idx="2">
                  <c:v>25593</c:v>
                </c:pt>
              </c:numCache>
            </c:numRef>
          </c:val>
          <c:extLst>
            <c:ext xmlns:c16="http://schemas.microsoft.com/office/drawing/2014/chart" uri="{C3380CC4-5D6E-409C-BE32-E72D297353CC}">
              <c16:uniqueId val="{00000000-C242-45D9-82AD-0787023B6B2E}"/>
            </c:ext>
          </c:extLst>
        </c:ser>
        <c:ser>
          <c:idx val="1"/>
          <c:order val="1"/>
          <c:tx>
            <c:strRef>
              <c:f>Sheet1!$B$3</c:f>
              <c:strCache>
                <c:ptCount val="1"/>
                <c:pt idx="0">
                  <c:v>DSCOVR_EPIC_L2_AER V3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Sheet1!$C$3:$E$3</c:f>
              <c:numCache>
                <c:formatCode>#,##0</c:formatCode>
                <c:ptCount val="3"/>
                <c:pt idx="1">
                  <c:v>113905</c:v>
                </c:pt>
                <c:pt idx="2">
                  <c:v>2953</c:v>
                </c:pt>
              </c:numCache>
            </c:numRef>
          </c:val>
          <c:extLst>
            <c:ext xmlns:c16="http://schemas.microsoft.com/office/drawing/2014/chart" uri="{C3380CC4-5D6E-409C-BE32-E72D297353CC}">
              <c16:uniqueId val="{00000001-C242-45D9-82AD-0787023B6B2E}"/>
            </c:ext>
          </c:extLst>
        </c:ser>
        <c:ser>
          <c:idx val="2"/>
          <c:order val="2"/>
          <c:tx>
            <c:strRef>
              <c:f>Sheet1!$B$4</c:f>
              <c:strCache>
                <c:ptCount val="1"/>
                <c:pt idx="0">
                  <c:v>DSCOVR_EPIC_L2_CLOUD V1</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Sheet1!$C$4:$E$4</c:f>
              <c:numCache>
                <c:formatCode>#,##0</c:formatCode>
                <c:ptCount val="3"/>
                <c:pt idx="0">
                  <c:v>25044</c:v>
                </c:pt>
                <c:pt idx="1">
                  <c:v>64657</c:v>
                </c:pt>
              </c:numCache>
            </c:numRef>
          </c:val>
          <c:extLst>
            <c:ext xmlns:c16="http://schemas.microsoft.com/office/drawing/2014/chart" uri="{C3380CC4-5D6E-409C-BE32-E72D297353CC}">
              <c16:uniqueId val="{00000002-C242-45D9-82AD-0787023B6B2E}"/>
            </c:ext>
          </c:extLst>
        </c:ser>
        <c:ser>
          <c:idx val="3"/>
          <c:order val="3"/>
          <c:tx>
            <c:strRef>
              <c:f>Sheet1!$B$5</c:f>
              <c:strCache>
                <c:ptCount val="1"/>
                <c:pt idx="0">
                  <c:v>DSCOVR_EPIC_L2_TO3 V1</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Sheet1!$C$5:$E$5</c:f>
              <c:numCache>
                <c:formatCode>#,##0</c:formatCode>
                <c:ptCount val="3"/>
                <c:pt idx="0" formatCode="General">
                  <c:v>2</c:v>
                </c:pt>
                <c:pt idx="1">
                  <c:v>56132</c:v>
                </c:pt>
              </c:numCache>
            </c:numRef>
          </c:val>
          <c:extLst>
            <c:ext xmlns:c16="http://schemas.microsoft.com/office/drawing/2014/chart" uri="{C3380CC4-5D6E-409C-BE32-E72D297353CC}">
              <c16:uniqueId val="{00000003-C242-45D9-82AD-0787023B6B2E}"/>
            </c:ext>
          </c:extLst>
        </c:ser>
        <c:ser>
          <c:idx val="4"/>
          <c:order val="4"/>
          <c:tx>
            <c:strRef>
              <c:f>Sheet1!$B$6</c:f>
              <c:strCache>
                <c:ptCount val="1"/>
                <c:pt idx="0">
                  <c:v>DSCOVR_EPIC_L2_AER V2</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Sheet1!$C$6:$E$6</c:f>
              <c:numCache>
                <c:formatCode>#,##0</c:formatCode>
                <c:ptCount val="3"/>
                <c:pt idx="0" formatCode="General">
                  <c:v>770</c:v>
                </c:pt>
                <c:pt idx="1">
                  <c:v>50962</c:v>
                </c:pt>
                <c:pt idx="2" formatCode="General">
                  <c:v>2</c:v>
                </c:pt>
              </c:numCache>
            </c:numRef>
          </c:val>
          <c:extLst>
            <c:ext xmlns:c16="http://schemas.microsoft.com/office/drawing/2014/chart" uri="{C3380CC4-5D6E-409C-BE32-E72D297353CC}">
              <c16:uniqueId val="{00000004-C242-45D9-82AD-0787023B6B2E}"/>
            </c:ext>
          </c:extLst>
        </c:ser>
        <c:ser>
          <c:idx val="5"/>
          <c:order val="5"/>
          <c:tx>
            <c:strRef>
              <c:f>Sheet1!$B$7</c:f>
              <c:strCache>
                <c:ptCount val="1"/>
                <c:pt idx="0">
                  <c:v>DSCOVR_EPIC_L2_MAIAC V2</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Sheet1!$C$7:$E$7</c:f>
              <c:numCache>
                <c:formatCode>#,##0</c:formatCode>
                <c:ptCount val="3"/>
                <c:pt idx="1">
                  <c:v>46447</c:v>
                </c:pt>
                <c:pt idx="2">
                  <c:v>31729</c:v>
                </c:pt>
              </c:numCache>
            </c:numRef>
          </c:val>
          <c:extLst>
            <c:ext xmlns:c16="http://schemas.microsoft.com/office/drawing/2014/chart" uri="{C3380CC4-5D6E-409C-BE32-E72D297353CC}">
              <c16:uniqueId val="{00000005-C242-45D9-82AD-0787023B6B2E}"/>
            </c:ext>
          </c:extLst>
        </c:ser>
        <c:ser>
          <c:idx val="6"/>
          <c:order val="6"/>
          <c:tx>
            <c:strRef>
              <c:f>Sheet1!$B$8</c:f>
              <c:strCache>
                <c:ptCount val="1"/>
                <c:pt idx="0">
                  <c:v>DSCOVR_EPIC_L2_VESDR V1</c:v>
                </c:pt>
              </c:strCache>
            </c:strRef>
          </c:tx>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Sheet1!$C$8:$E$8</c:f>
              <c:numCache>
                <c:formatCode>#,##0</c:formatCode>
                <c:ptCount val="3"/>
                <c:pt idx="0" formatCode="General">
                  <c:v>5</c:v>
                </c:pt>
                <c:pt idx="1">
                  <c:v>39381</c:v>
                </c:pt>
                <c:pt idx="2" formatCode="General">
                  <c:v>1</c:v>
                </c:pt>
              </c:numCache>
            </c:numRef>
          </c:val>
          <c:extLst>
            <c:ext xmlns:c16="http://schemas.microsoft.com/office/drawing/2014/chart" uri="{C3380CC4-5D6E-409C-BE32-E72D297353CC}">
              <c16:uniqueId val="{00000006-C242-45D9-82AD-0787023B6B2E}"/>
            </c:ext>
          </c:extLst>
        </c:ser>
        <c:ser>
          <c:idx val="7"/>
          <c:order val="7"/>
          <c:tx>
            <c:strRef>
              <c:f>Sheet1!$B$9</c:f>
              <c:strCache>
                <c:ptCount val="1"/>
                <c:pt idx="0">
                  <c:v>DSCOVR_EPIC_L1A V3</c:v>
                </c:pt>
              </c:strCache>
            </c:strRef>
          </c:tx>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Sheet1!$C$9:$E$9</c:f>
              <c:numCache>
                <c:formatCode>#,##0</c:formatCode>
                <c:ptCount val="3"/>
                <c:pt idx="1">
                  <c:v>37894</c:v>
                </c:pt>
                <c:pt idx="2">
                  <c:v>16646</c:v>
                </c:pt>
              </c:numCache>
            </c:numRef>
          </c:val>
          <c:extLst>
            <c:ext xmlns:c16="http://schemas.microsoft.com/office/drawing/2014/chart" uri="{C3380CC4-5D6E-409C-BE32-E72D297353CC}">
              <c16:uniqueId val="{00000007-C242-45D9-82AD-0787023B6B2E}"/>
            </c:ext>
          </c:extLst>
        </c:ser>
        <c:ser>
          <c:idx val="8"/>
          <c:order val="8"/>
          <c:tx>
            <c:strRef>
              <c:f>Sheet1!$B$10</c:f>
              <c:strCache>
                <c:ptCount val="1"/>
                <c:pt idx="0">
                  <c:v>DSCOVR_EPIC_L1B V3</c:v>
                </c:pt>
              </c:strCache>
            </c:strRef>
          </c:tx>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Sheet1!$C$10:$E$10</c:f>
              <c:numCache>
                <c:formatCode>#,##0</c:formatCode>
                <c:ptCount val="3"/>
                <c:pt idx="1">
                  <c:v>36458</c:v>
                </c:pt>
                <c:pt idx="2">
                  <c:v>11419</c:v>
                </c:pt>
              </c:numCache>
            </c:numRef>
          </c:val>
          <c:extLst>
            <c:ext xmlns:c16="http://schemas.microsoft.com/office/drawing/2014/chart" uri="{C3380CC4-5D6E-409C-BE32-E72D297353CC}">
              <c16:uniqueId val="{00000008-C242-45D9-82AD-0787023B6B2E}"/>
            </c:ext>
          </c:extLst>
        </c:ser>
        <c:ser>
          <c:idx val="9"/>
          <c:order val="9"/>
          <c:tx>
            <c:strRef>
              <c:f>Sheet1!$B$11</c:f>
              <c:strCache>
                <c:ptCount val="1"/>
                <c:pt idx="0">
                  <c:v>DSCOVR_EPIC_L2_MAIAC V1</c:v>
                </c:pt>
              </c:strCache>
            </c:strRef>
          </c:tx>
          <c:spPr>
            <a:gradFill rotWithShape="1">
              <a:gsLst>
                <a:gs pos="0">
                  <a:schemeClr val="accent1">
                    <a:lumMod val="80000"/>
                    <a:satMod val="103000"/>
                    <a:lumMod val="102000"/>
                    <a:tint val="94000"/>
                  </a:schemeClr>
                </a:gs>
                <a:gs pos="50000">
                  <a:schemeClr val="accent1">
                    <a:lumMod val="80000"/>
                    <a:satMod val="110000"/>
                    <a:lumMod val="100000"/>
                    <a:shade val="100000"/>
                  </a:schemeClr>
                </a:gs>
                <a:gs pos="100000">
                  <a:schemeClr val="accent1">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Sheet1!$C$11:$E$11</c:f>
              <c:numCache>
                <c:formatCode>#,##0</c:formatCode>
                <c:ptCount val="3"/>
                <c:pt idx="0">
                  <c:v>3380</c:v>
                </c:pt>
                <c:pt idx="1">
                  <c:v>26907</c:v>
                </c:pt>
                <c:pt idx="2">
                  <c:v>37824</c:v>
                </c:pt>
              </c:numCache>
            </c:numRef>
          </c:val>
          <c:extLst>
            <c:ext xmlns:c16="http://schemas.microsoft.com/office/drawing/2014/chart" uri="{C3380CC4-5D6E-409C-BE32-E72D297353CC}">
              <c16:uniqueId val="{00000009-C242-45D9-82AD-0787023B6B2E}"/>
            </c:ext>
          </c:extLst>
        </c:ser>
        <c:ser>
          <c:idx val="10"/>
          <c:order val="10"/>
          <c:tx>
            <c:strRef>
              <c:f>Sheet1!$B$12</c:f>
              <c:strCache>
                <c:ptCount val="1"/>
                <c:pt idx="0">
                  <c:v>DSCOVR_EPIC_L2_COMPOSIT V1</c:v>
                </c:pt>
              </c:strCache>
            </c:strRef>
          </c:tx>
          <c:spPr>
            <a:gradFill rotWithShape="1">
              <a:gsLst>
                <a:gs pos="0">
                  <a:schemeClr val="accent3">
                    <a:lumMod val="80000"/>
                    <a:satMod val="103000"/>
                    <a:lumMod val="102000"/>
                    <a:tint val="94000"/>
                  </a:schemeClr>
                </a:gs>
                <a:gs pos="50000">
                  <a:schemeClr val="accent3">
                    <a:lumMod val="80000"/>
                    <a:satMod val="110000"/>
                    <a:lumMod val="100000"/>
                    <a:shade val="100000"/>
                  </a:schemeClr>
                </a:gs>
                <a:gs pos="100000">
                  <a:schemeClr val="accent3">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Sheet1!$C$12:$E$12</c:f>
              <c:numCache>
                <c:formatCode>#,##0</c:formatCode>
                <c:ptCount val="3"/>
                <c:pt idx="0" formatCode="General">
                  <c:v>669</c:v>
                </c:pt>
                <c:pt idx="1">
                  <c:v>10290</c:v>
                </c:pt>
                <c:pt idx="2">
                  <c:v>20439</c:v>
                </c:pt>
              </c:numCache>
            </c:numRef>
          </c:val>
          <c:extLst>
            <c:ext xmlns:c16="http://schemas.microsoft.com/office/drawing/2014/chart" uri="{C3380CC4-5D6E-409C-BE32-E72D297353CC}">
              <c16:uniqueId val="{0000000A-C242-45D9-82AD-0787023B6B2E}"/>
            </c:ext>
          </c:extLst>
        </c:ser>
        <c:ser>
          <c:idx val="11"/>
          <c:order val="11"/>
          <c:tx>
            <c:strRef>
              <c:f>Sheet1!$B$13</c:f>
              <c:strCache>
                <c:ptCount val="1"/>
                <c:pt idx="0">
                  <c:v>DSCOVR_EPIC_L2_AER V1</c:v>
                </c:pt>
              </c:strCache>
            </c:strRef>
          </c:tx>
          <c:spPr>
            <a:gradFill rotWithShape="1">
              <a:gsLst>
                <a:gs pos="0">
                  <a:schemeClr val="accent5">
                    <a:lumMod val="80000"/>
                    <a:satMod val="103000"/>
                    <a:lumMod val="102000"/>
                    <a:tint val="94000"/>
                  </a:schemeClr>
                </a:gs>
                <a:gs pos="50000">
                  <a:schemeClr val="accent5">
                    <a:lumMod val="80000"/>
                    <a:satMod val="110000"/>
                    <a:lumMod val="100000"/>
                    <a:shade val="100000"/>
                  </a:schemeClr>
                </a:gs>
                <a:gs pos="100000">
                  <a:schemeClr val="accent5">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Sheet1!$C$13:$E$13</c:f>
              <c:numCache>
                <c:formatCode>#,##0</c:formatCode>
                <c:ptCount val="3"/>
                <c:pt idx="1">
                  <c:v>7585</c:v>
                </c:pt>
                <c:pt idx="2" formatCode="General">
                  <c:v>2</c:v>
                </c:pt>
              </c:numCache>
            </c:numRef>
          </c:val>
          <c:extLst>
            <c:ext xmlns:c16="http://schemas.microsoft.com/office/drawing/2014/chart" uri="{C3380CC4-5D6E-409C-BE32-E72D297353CC}">
              <c16:uniqueId val="{0000000B-C242-45D9-82AD-0787023B6B2E}"/>
            </c:ext>
          </c:extLst>
        </c:ser>
        <c:ser>
          <c:idx val="12"/>
          <c:order val="12"/>
          <c:tx>
            <c:strRef>
              <c:f>Sheet1!$B$14</c:f>
              <c:strCache>
                <c:ptCount val="1"/>
                <c:pt idx="0">
                  <c:v>DSCOVR_EPIC_L2_O3SO2AI V1</c:v>
                </c:pt>
              </c:strCache>
            </c:strRef>
          </c:tx>
          <c:spPr>
            <a:gradFill rotWithShape="1">
              <a:gsLst>
                <a:gs pos="0">
                  <a:schemeClr val="accent1">
                    <a:lumMod val="60000"/>
                    <a:lumOff val="40000"/>
                    <a:satMod val="103000"/>
                    <a:lumMod val="102000"/>
                    <a:tint val="94000"/>
                  </a:schemeClr>
                </a:gs>
                <a:gs pos="50000">
                  <a:schemeClr val="accent1">
                    <a:lumMod val="60000"/>
                    <a:lumOff val="40000"/>
                    <a:satMod val="110000"/>
                    <a:lumMod val="100000"/>
                    <a:shade val="100000"/>
                  </a:schemeClr>
                </a:gs>
                <a:gs pos="100000">
                  <a:schemeClr val="accent1">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Sheet1!$C$14:$E$14</c:f>
              <c:numCache>
                <c:formatCode>#,##0</c:formatCode>
                <c:ptCount val="3"/>
                <c:pt idx="0">
                  <c:v>40719</c:v>
                </c:pt>
                <c:pt idx="1">
                  <c:v>1728</c:v>
                </c:pt>
                <c:pt idx="2">
                  <c:v>34882</c:v>
                </c:pt>
              </c:numCache>
            </c:numRef>
          </c:val>
          <c:extLst>
            <c:ext xmlns:c16="http://schemas.microsoft.com/office/drawing/2014/chart" uri="{C3380CC4-5D6E-409C-BE32-E72D297353CC}">
              <c16:uniqueId val="{0000000C-C242-45D9-82AD-0787023B6B2E}"/>
            </c:ext>
          </c:extLst>
        </c:ser>
        <c:ser>
          <c:idx val="13"/>
          <c:order val="13"/>
          <c:tx>
            <c:strRef>
              <c:f>Sheet1!$B$15</c:f>
              <c:strCache>
                <c:ptCount val="1"/>
                <c:pt idx="0">
                  <c:v>DSCOVR_NISTAR_L1A V3</c:v>
                </c:pt>
              </c:strCache>
            </c:strRef>
          </c:tx>
          <c:spPr>
            <a:gradFill rotWithShape="1">
              <a:gsLst>
                <a:gs pos="0">
                  <a:schemeClr val="accent3">
                    <a:lumMod val="60000"/>
                    <a:lumOff val="40000"/>
                    <a:satMod val="103000"/>
                    <a:lumMod val="102000"/>
                    <a:tint val="94000"/>
                  </a:schemeClr>
                </a:gs>
                <a:gs pos="50000">
                  <a:schemeClr val="accent3">
                    <a:lumMod val="60000"/>
                    <a:lumOff val="40000"/>
                    <a:satMod val="110000"/>
                    <a:lumMod val="100000"/>
                    <a:shade val="100000"/>
                  </a:schemeClr>
                </a:gs>
                <a:gs pos="100000">
                  <a:schemeClr val="accent3">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Sheet1!$C$15:$E$15</c:f>
              <c:numCache>
                <c:formatCode>#,##0</c:formatCode>
                <c:ptCount val="3"/>
                <c:pt idx="1">
                  <c:v>1577</c:v>
                </c:pt>
                <c:pt idx="2">
                  <c:v>1083</c:v>
                </c:pt>
              </c:numCache>
            </c:numRef>
          </c:val>
          <c:extLst>
            <c:ext xmlns:c16="http://schemas.microsoft.com/office/drawing/2014/chart" uri="{C3380CC4-5D6E-409C-BE32-E72D297353CC}">
              <c16:uniqueId val="{0000000D-C242-45D9-82AD-0787023B6B2E}"/>
            </c:ext>
          </c:extLst>
        </c:ser>
        <c:ser>
          <c:idx val="14"/>
          <c:order val="14"/>
          <c:tx>
            <c:strRef>
              <c:f>Sheet1!$B$16</c:f>
              <c:strCache>
                <c:ptCount val="1"/>
                <c:pt idx="0">
                  <c:v>DSCOVR_NISTAR_L1B V3</c:v>
                </c:pt>
              </c:strCache>
            </c:strRef>
          </c:tx>
          <c:spPr>
            <a:gradFill rotWithShape="1">
              <a:gsLst>
                <a:gs pos="0">
                  <a:schemeClr val="accent5">
                    <a:lumMod val="60000"/>
                    <a:lumOff val="40000"/>
                    <a:satMod val="103000"/>
                    <a:lumMod val="102000"/>
                    <a:tint val="94000"/>
                  </a:schemeClr>
                </a:gs>
                <a:gs pos="50000">
                  <a:schemeClr val="accent5">
                    <a:lumMod val="60000"/>
                    <a:lumOff val="40000"/>
                    <a:satMod val="110000"/>
                    <a:lumMod val="100000"/>
                    <a:shade val="100000"/>
                  </a:schemeClr>
                </a:gs>
                <a:gs pos="100000">
                  <a:schemeClr val="accent5">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Sheet1!$C$16:$E$16</c:f>
              <c:numCache>
                <c:formatCode>General</c:formatCode>
                <c:ptCount val="3"/>
                <c:pt idx="1">
                  <c:v>716</c:v>
                </c:pt>
                <c:pt idx="2" formatCode="#,##0">
                  <c:v>2275</c:v>
                </c:pt>
              </c:numCache>
            </c:numRef>
          </c:val>
          <c:extLst>
            <c:ext xmlns:c16="http://schemas.microsoft.com/office/drawing/2014/chart" uri="{C3380CC4-5D6E-409C-BE32-E72D297353CC}">
              <c16:uniqueId val="{0000000E-C242-45D9-82AD-0787023B6B2E}"/>
            </c:ext>
          </c:extLst>
        </c:ser>
        <c:ser>
          <c:idx val="15"/>
          <c:order val="15"/>
          <c:tx>
            <c:strRef>
              <c:f>Sheet1!$B$17</c:f>
              <c:strCache>
                <c:ptCount val="1"/>
                <c:pt idx="0">
                  <c:v>DSCOVR_EPIC_L2_CLOUD V3</c:v>
                </c:pt>
              </c:strCache>
            </c:strRef>
          </c:tx>
          <c:spPr>
            <a:gradFill rotWithShape="1">
              <a:gsLst>
                <a:gs pos="0">
                  <a:schemeClr val="accent1">
                    <a:lumMod val="50000"/>
                    <a:satMod val="103000"/>
                    <a:lumMod val="102000"/>
                    <a:tint val="94000"/>
                  </a:schemeClr>
                </a:gs>
                <a:gs pos="50000">
                  <a:schemeClr val="accent1">
                    <a:lumMod val="50000"/>
                    <a:satMod val="110000"/>
                    <a:lumMod val="100000"/>
                    <a:shade val="100000"/>
                  </a:schemeClr>
                </a:gs>
                <a:gs pos="100000">
                  <a:schemeClr val="accent1">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Sheet1!$C$17:$E$17</c:f>
              <c:numCache>
                <c:formatCode>General</c:formatCode>
                <c:ptCount val="3"/>
                <c:pt idx="1">
                  <c:v>489</c:v>
                </c:pt>
                <c:pt idx="2" formatCode="#,##0">
                  <c:v>25188</c:v>
                </c:pt>
              </c:numCache>
            </c:numRef>
          </c:val>
          <c:extLst>
            <c:ext xmlns:c16="http://schemas.microsoft.com/office/drawing/2014/chart" uri="{C3380CC4-5D6E-409C-BE32-E72D297353CC}">
              <c16:uniqueId val="{0000000F-C242-45D9-82AD-0787023B6B2E}"/>
            </c:ext>
          </c:extLst>
        </c:ser>
        <c:ser>
          <c:idx val="16"/>
          <c:order val="16"/>
          <c:tx>
            <c:strRef>
              <c:f>Sheet1!$B$18</c:f>
              <c:strCache>
                <c:ptCount val="1"/>
                <c:pt idx="0">
                  <c:v>DSCOVR_EPIC_L2_SO2 V2</c:v>
                </c:pt>
              </c:strCache>
            </c:strRef>
          </c:tx>
          <c:spPr>
            <a:gradFill rotWithShape="1">
              <a:gsLst>
                <a:gs pos="0">
                  <a:schemeClr val="accent3">
                    <a:lumMod val="50000"/>
                    <a:satMod val="103000"/>
                    <a:lumMod val="102000"/>
                    <a:tint val="94000"/>
                  </a:schemeClr>
                </a:gs>
                <a:gs pos="50000">
                  <a:schemeClr val="accent3">
                    <a:lumMod val="50000"/>
                    <a:satMod val="110000"/>
                    <a:lumMod val="100000"/>
                    <a:shade val="100000"/>
                  </a:schemeClr>
                </a:gs>
                <a:gs pos="100000">
                  <a:schemeClr val="accent3">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Sheet1!$C$18:$E$18</c:f>
              <c:numCache>
                <c:formatCode>General</c:formatCode>
                <c:ptCount val="3"/>
                <c:pt idx="1">
                  <c:v>96</c:v>
                </c:pt>
                <c:pt idx="2">
                  <c:v>40</c:v>
                </c:pt>
              </c:numCache>
            </c:numRef>
          </c:val>
          <c:extLst>
            <c:ext xmlns:c16="http://schemas.microsoft.com/office/drawing/2014/chart" uri="{C3380CC4-5D6E-409C-BE32-E72D297353CC}">
              <c16:uniqueId val="{00000010-C242-45D9-82AD-0787023B6B2E}"/>
            </c:ext>
          </c:extLst>
        </c:ser>
        <c:ser>
          <c:idx val="17"/>
          <c:order val="17"/>
          <c:tx>
            <c:strRef>
              <c:f>Sheet1!$B$19</c:f>
              <c:strCache>
                <c:ptCount val="1"/>
                <c:pt idx="0">
                  <c:v>DSCOVR_NISTAR_L2_FLX V1</c:v>
                </c:pt>
              </c:strCache>
            </c:strRef>
          </c:tx>
          <c:spPr>
            <a:gradFill rotWithShape="1">
              <a:gsLst>
                <a:gs pos="0">
                  <a:schemeClr val="accent5">
                    <a:lumMod val="50000"/>
                    <a:satMod val="103000"/>
                    <a:lumMod val="102000"/>
                    <a:tint val="94000"/>
                  </a:schemeClr>
                </a:gs>
                <a:gs pos="50000">
                  <a:schemeClr val="accent5">
                    <a:lumMod val="50000"/>
                    <a:satMod val="110000"/>
                    <a:lumMod val="100000"/>
                    <a:shade val="100000"/>
                  </a:schemeClr>
                </a:gs>
                <a:gs pos="100000">
                  <a:schemeClr val="accent5">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Sheet1!$C$19:$E$19</c:f>
              <c:numCache>
                <c:formatCode>General</c:formatCode>
                <c:ptCount val="3"/>
                <c:pt idx="1">
                  <c:v>36</c:v>
                </c:pt>
                <c:pt idx="2">
                  <c:v>64</c:v>
                </c:pt>
              </c:numCache>
            </c:numRef>
          </c:val>
          <c:extLst>
            <c:ext xmlns:c16="http://schemas.microsoft.com/office/drawing/2014/chart" uri="{C3380CC4-5D6E-409C-BE32-E72D297353CC}">
              <c16:uniqueId val="{00000011-C242-45D9-82AD-0787023B6B2E}"/>
            </c:ext>
          </c:extLst>
        </c:ser>
        <c:ser>
          <c:idx val="18"/>
          <c:order val="18"/>
          <c:tx>
            <c:strRef>
              <c:f>Sheet1!$B$20</c:f>
              <c:strCache>
                <c:ptCount val="1"/>
                <c:pt idx="0">
                  <c:v>DSCOVR_EPIC_L2_SO2 V1</c:v>
                </c:pt>
              </c:strCache>
            </c:strRef>
          </c:tx>
          <c:spPr>
            <a:gradFill rotWithShape="1">
              <a:gsLst>
                <a:gs pos="0">
                  <a:schemeClr val="accent1">
                    <a:lumMod val="70000"/>
                    <a:lumOff val="30000"/>
                    <a:satMod val="103000"/>
                    <a:lumMod val="102000"/>
                    <a:tint val="94000"/>
                  </a:schemeClr>
                </a:gs>
                <a:gs pos="50000">
                  <a:schemeClr val="accent1">
                    <a:lumMod val="70000"/>
                    <a:lumOff val="30000"/>
                    <a:satMod val="110000"/>
                    <a:lumMod val="100000"/>
                    <a:shade val="100000"/>
                  </a:schemeClr>
                </a:gs>
                <a:gs pos="100000">
                  <a:schemeClr val="accent1">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Sheet1!$C$20:$E$20</c:f>
              <c:numCache>
                <c:formatCode>General</c:formatCode>
                <c:ptCount val="3"/>
                <c:pt idx="0">
                  <c:v>95</c:v>
                </c:pt>
                <c:pt idx="1">
                  <c:v>18</c:v>
                </c:pt>
                <c:pt idx="2">
                  <c:v>84</c:v>
                </c:pt>
              </c:numCache>
            </c:numRef>
          </c:val>
          <c:extLst>
            <c:ext xmlns:c16="http://schemas.microsoft.com/office/drawing/2014/chart" uri="{C3380CC4-5D6E-409C-BE32-E72D297353CC}">
              <c16:uniqueId val="{00000012-C242-45D9-82AD-0787023B6B2E}"/>
            </c:ext>
          </c:extLst>
        </c:ser>
        <c:ser>
          <c:idx val="19"/>
          <c:order val="19"/>
          <c:tx>
            <c:strRef>
              <c:f>Sheet1!$B$21</c:f>
              <c:strCache>
                <c:ptCount val="1"/>
                <c:pt idx="0">
                  <c:v>DSCOVR_EPIC_L2_TO3 V3</c:v>
                </c:pt>
              </c:strCache>
            </c:strRef>
          </c:tx>
          <c:spPr>
            <a:gradFill rotWithShape="1">
              <a:gsLst>
                <a:gs pos="0">
                  <a:schemeClr val="accent3">
                    <a:lumMod val="70000"/>
                    <a:lumOff val="30000"/>
                    <a:satMod val="103000"/>
                    <a:lumMod val="102000"/>
                    <a:tint val="94000"/>
                  </a:schemeClr>
                </a:gs>
                <a:gs pos="50000">
                  <a:schemeClr val="accent3">
                    <a:lumMod val="70000"/>
                    <a:lumOff val="30000"/>
                    <a:satMod val="110000"/>
                    <a:lumMod val="100000"/>
                    <a:shade val="100000"/>
                  </a:schemeClr>
                </a:gs>
                <a:gs pos="100000">
                  <a:schemeClr val="accent3">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Sheet1!$C$21:$E$21</c:f>
              <c:numCache>
                <c:formatCode>General</c:formatCode>
                <c:ptCount val="3"/>
                <c:pt idx="2" formatCode="#,##0">
                  <c:v>12339</c:v>
                </c:pt>
              </c:numCache>
            </c:numRef>
          </c:val>
          <c:extLst>
            <c:ext xmlns:c16="http://schemas.microsoft.com/office/drawing/2014/chart" uri="{C3380CC4-5D6E-409C-BE32-E72D297353CC}">
              <c16:uniqueId val="{00000013-C242-45D9-82AD-0787023B6B2E}"/>
            </c:ext>
          </c:extLst>
        </c:ser>
        <c:ser>
          <c:idx val="20"/>
          <c:order val="20"/>
          <c:tx>
            <c:strRef>
              <c:f>Sheet1!$B$22</c:f>
              <c:strCache>
                <c:ptCount val="1"/>
                <c:pt idx="0">
                  <c:v>DSCOVR_EPIC_L2_VESDR V2</c:v>
                </c:pt>
              </c:strCache>
            </c:strRef>
          </c:tx>
          <c:spPr>
            <a:gradFill rotWithShape="1">
              <a:gsLst>
                <a:gs pos="0">
                  <a:schemeClr val="accent5">
                    <a:lumMod val="70000"/>
                    <a:lumOff val="30000"/>
                    <a:satMod val="103000"/>
                    <a:lumMod val="102000"/>
                    <a:tint val="94000"/>
                  </a:schemeClr>
                </a:gs>
                <a:gs pos="50000">
                  <a:schemeClr val="accent5">
                    <a:lumMod val="70000"/>
                    <a:lumOff val="30000"/>
                    <a:satMod val="110000"/>
                    <a:lumMod val="100000"/>
                    <a:shade val="100000"/>
                  </a:schemeClr>
                </a:gs>
                <a:gs pos="100000">
                  <a:schemeClr val="accent5">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Sheet1!$C$22:$E$22</c:f>
              <c:numCache>
                <c:formatCode>General</c:formatCode>
                <c:ptCount val="3"/>
                <c:pt idx="2" formatCode="#,##0">
                  <c:v>57240</c:v>
                </c:pt>
              </c:numCache>
            </c:numRef>
          </c:val>
          <c:extLst>
            <c:ext xmlns:c16="http://schemas.microsoft.com/office/drawing/2014/chart" uri="{C3380CC4-5D6E-409C-BE32-E72D297353CC}">
              <c16:uniqueId val="{00000014-C242-45D9-82AD-0787023B6B2E}"/>
            </c:ext>
          </c:extLst>
        </c:ser>
        <c:ser>
          <c:idx val="21"/>
          <c:order val="21"/>
          <c:tx>
            <c:strRef>
              <c:f>Sheet1!$B$23</c:f>
              <c:strCache>
                <c:ptCount val="1"/>
                <c:pt idx="0">
                  <c:v>DSCOVR_EPIC_L1A V1</c:v>
                </c:pt>
              </c:strCache>
            </c:strRef>
          </c:tx>
          <c:spPr>
            <a:gradFill rotWithShape="1">
              <a:gsLst>
                <a:gs pos="0">
                  <a:schemeClr val="accent1">
                    <a:lumMod val="70000"/>
                    <a:satMod val="103000"/>
                    <a:lumMod val="102000"/>
                    <a:tint val="94000"/>
                  </a:schemeClr>
                </a:gs>
                <a:gs pos="50000">
                  <a:schemeClr val="accent1">
                    <a:lumMod val="70000"/>
                    <a:satMod val="110000"/>
                    <a:lumMod val="100000"/>
                    <a:shade val="100000"/>
                  </a:schemeClr>
                </a:gs>
                <a:gs pos="100000">
                  <a:schemeClr val="accent1">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Sheet1!$C$23:$E$23</c:f>
              <c:numCache>
                <c:formatCode>General</c:formatCode>
                <c:ptCount val="3"/>
                <c:pt idx="0" formatCode="#,##0">
                  <c:v>10231</c:v>
                </c:pt>
              </c:numCache>
            </c:numRef>
          </c:val>
          <c:extLst>
            <c:ext xmlns:c16="http://schemas.microsoft.com/office/drawing/2014/chart" uri="{C3380CC4-5D6E-409C-BE32-E72D297353CC}">
              <c16:uniqueId val="{00000015-C242-45D9-82AD-0787023B6B2E}"/>
            </c:ext>
          </c:extLst>
        </c:ser>
        <c:ser>
          <c:idx val="22"/>
          <c:order val="22"/>
          <c:tx>
            <c:strRef>
              <c:f>Sheet1!$B$24</c:f>
              <c:strCache>
                <c:ptCount val="1"/>
                <c:pt idx="0">
                  <c:v>DSCOVR_EPIC_L1B V1</c:v>
                </c:pt>
              </c:strCache>
            </c:strRef>
          </c:tx>
          <c:spPr>
            <a:gradFill rotWithShape="1">
              <a:gsLst>
                <a:gs pos="0">
                  <a:schemeClr val="accent3">
                    <a:lumMod val="70000"/>
                    <a:satMod val="103000"/>
                    <a:lumMod val="102000"/>
                    <a:tint val="94000"/>
                  </a:schemeClr>
                </a:gs>
                <a:gs pos="50000">
                  <a:schemeClr val="accent3">
                    <a:lumMod val="70000"/>
                    <a:satMod val="110000"/>
                    <a:lumMod val="100000"/>
                    <a:shade val="100000"/>
                  </a:schemeClr>
                </a:gs>
                <a:gs pos="100000">
                  <a:schemeClr val="accent3">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Sheet1!$C$24:$E$24</c:f>
              <c:numCache>
                <c:formatCode>General</c:formatCode>
                <c:ptCount val="3"/>
                <c:pt idx="0" formatCode="#,##0">
                  <c:v>2240</c:v>
                </c:pt>
              </c:numCache>
            </c:numRef>
          </c:val>
          <c:extLst>
            <c:ext xmlns:c16="http://schemas.microsoft.com/office/drawing/2014/chart" uri="{C3380CC4-5D6E-409C-BE32-E72D297353CC}">
              <c16:uniqueId val="{00000016-C242-45D9-82AD-0787023B6B2E}"/>
            </c:ext>
          </c:extLst>
        </c:ser>
        <c:ser>
          <c:idx val="23"/>
          <c:order val="23"/>
          <c:tx>
            <c:strRef>
              <c:f>Sheet1!$B$25</c:f>
              <c:strCache>
                <c:ptCount val="1"/>
                <c:pt idx="0">
                  <c:v>DSCOVR_NISTAR_L1B V1</c:v>
                </c:pt>
              </c:strCache>
            </c:strRef>
          </c:tx>
          <c:spPr>
            <a:gradFill rotWithShape="1">
              <a:gsLst>
                <a:gs pos="0">
                  <a:schemeClr val="accent5">
                    <a:lumMod val="70000"/>
                    <a:satMod val="103000"/>
                    <a:lumMod val="102000"/>
                    <a:tint val="94000"/>
                  </a:schemeClr>
                </a:gs>
                <a:gs pos="50000">
                  <a:schemeClr val="accent5">
                    <a:lumMod val="70000"/>
                    <a:satMod val="110000"/>
                    <a:lumMod val="100000"/>
                    <a:shade val="100000"/>
                  </a:schemeClr>
                </a:gs>
                <a:gs pos="100000">
                  <a:schemeClr val="accent5">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Sheet1!$C$25:$E$25</c:f>
              <c:numCache>
                <c:formatCode>General</c:formatCode>
                <c:ptCount val="3"/>
                <c:pt idx="0" formatCode="#,##0">
                  <c:v>1144</c:v>
                </c:pt>
              </c:numCache>
            </c:numRef>
          </c:val>
          <c:extLst>
            <c:ext xmlns:c16="http://schemas.microsoft.com/office/drawing/2014/chart" uri="{C3380CC4-5D6E-409C-BE32-E72D297353CC}">
              <c16:uniqueId val="{00000017-C242-45D9-82AD-0787023B6B2E}"/>
            </c:ext>
          </c:extLst>
        </c:ser>
        <c:ser>
          <c:idx val="24"/>
          <c:order val="24"/>
          <c:tx>
            <c:strRef>
              <c:f>Sheet1!$B$26</c:f>
              <c:strCache>
                <c:ptCount val="1"/>
                <c:pt idx="0">
                  <c:v>DSCOVR_NISTAR_L1A V1</c:v>
                </c:pt>
              </c:strCache>
            </c:strRef>
          </c:tx>
          <c:spPr>
            <a:gradFill rotWithShape="1">
              <a:gsLst>
                <a:gs pos="0">
                  <a:schemeClr val="accent1">
                    <a:lumMod val="50000"/>
                    <a:lumOff val="50000"/>
                    <a:satMod val="103000"/>
                    <a:lumMod val="102000"/>
                    <a:tint val="94000"/>
                  </a:schemeClr>
                </a:gs>
                <a:gs pos="50000">
                  <a:schemeClr val="accent1">
                    <a:lumMod val="50000"/>
                    <a:lumOff val="50000"/>
                    <a:satMod val="110000"/>
                    <a:lumMod val="100000"/>
                    <a:shade val="100000"/>
                  </a:schemeClr>
                </a:gs>
                <a:gs pos="100000">
                  <a:schemeClr val="accent1">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Sheet1!$C$26:$E$26</c:f>
              <c:numCache>
                <c:formatCode>General</c:formatCode>
                <c:ptCount val="3"/>
                <c:pt idx="0" formatCode="#,##0">
                  <c:v>1082</c:v>
                </c:pt>
              </c:numCache>
            </c:numRef>
          </c:val>
          <c:extLst>
            <c:ext xmlns:c16="http://schemas.microsoft.com/office/drawing/2014/chart" uri="{C3380CC4-5D6E-409C-BE32-E72D297353CC}">
              <c16:uniqueId val="{00000018-C242-45D9-82AD-0787023B6B2E}"/>
            </c:ext>
          </c:extLst>
        </c:ser>
        <c:ser>
          <c:idx val="25"/>
          <c:order val="25"/>
          <c:tx>
            <c:strRef>
              <c:f>Sheet1!$B$27</c:f>
              <c:strCache>
                <c:ptCount val="1"/>
                <c:pt idx="0">
                  <c:v>DSCOVR_EPIC_L1B V2</c:v>
                </c:pt>
              </c:strCache>
            </c:strRef>
          </c:tx>
          <c:spPr>
            <a:gradFill rotWithShape="1">
              <a:gsLst>
                <a:gs pos="0">
                  <a:schemeClr val="accent3">
                    <a:lumMod val="50000"/>
                    <a:lumOff val="50000"/>
                    <a:satMod val="103000"/>
                    <a:lumMod val="102000"/>
                    <a:tint val="94000"/>
                  </a:schemeClr>
                </a:gs>
                <a:gs pos="50000">
                  <a:schemeClr val="accent3">
                    <a:lumMod val="50000"/>
                    <a:lumOff val="50000"/>
                    <a:satMod val="110000"/>
                    <a:lumMod val="100000"/>
                    <a:shade val="100000"/>
                  </a:schemeClr>
                </a:gs>
                <a:gs pos="100000">
                  <a:schemeClr val="accent3">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Sheet1!$C$27:$E$27</c:f>
              <c:numCache>
                <c:formatCode>General</c:formatCode>
                <c:ptCount val="3"/>
                <c:pt idx="0">
                  <c:v>103</c:v>
                </c:pt>
              </c:numCache>
            </c:numRef>
          </c:val>
          <c:extLst>
            <c:ext xmlns:c16="http://schemas.microsoft.com/office/drawing/2014/chart" uri="{C3380CC4-5D6E-409C-BE32-E72D297353CC}">
              <c16:uniqueId val="{00000019-C242-45D9-82AD-0787023B6B2E}"/>
            </c:ext>
          </c:extLst>
        </c:ser>
        <c:dLbls>
          <c:showLegendKey val="0"/>
          <c:showVal val="0"/>
          <c:showCatName val="0"/>
          <c:showSerName val="0"/>
          <c:showPercent val="0"/>
          <c:showBubbleSize val="0"/>
        </c:dLbls>
        <c:gapWidth val="40"/>
        <c:overlap val="100"/>
        <c:axId val="568813823"/>
        <c:axId val="725259775"/>
      </c:barChart>
      <c:catAx>
        <c:axId val="568813823"/>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25259775"/>
        <c:crosses val="autoZero"/>
        <c:auto val="1"/>
        <c:lblAlgn val="ctr"/>
        <c:lblOffset val="100"/>
        <c:noMultiLvlLbl val="0"/>
      </c:catAx>
      <c:valAx>
        <c:axId val="7252597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8813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Sheet1!$B$2</c:f>
              <c:strCache>
                <c:ptCount val="1"/>
                <c:pt idx="0">
                  <c:v>DSCOVR_EPIC_L2_CLOUD V2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Sheet1!$C$2:$E$2</c:f>
              <c:numCache>
                <c:formatCode>General</c:formatCode>
                <c:ptCount val="3"/>
                <c:pt idx="0">
                  <c:v>0</c:v>
                </c:pt>
                <c:pt idx="1">
                  <c:v>39890.814924000006</c:v>
                </c:pt>
                <c:pt idx="2">
                  <c:v>7373.9930510000004</c:v>
                </c:pt>
              </c:numCache>
            </c:numRef>
          </c:val>
          <c:extLst>
            <c:ext xmlns:c16="http://schemas.microsoft.com/office/drawing/2014/chart" uri="{C3380CC4-5D6E-409C-BE32-E72D297353CC}">
              <c16:uniqueId val="{00000000-1D05-4EFF-8E37-BB138A71B010}"/>
            </c:ext>
          </c:extLst>
        </c:ser>
        <c:ser>
          <c:idx val="1"/>
          <c:order val="1"/>
          <c:tx>
            <c:strRef>
              <c:f>Sheet1!$B$3</c:f>
              <c:strCache>
                <c:ptCount val="1"/>
                <c:pt idx="0">
                  <c:v>DSCOVR_EPIC_L2_AER V3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Sheet1!$C$3:$E$3</c:f>
              <c:numCache>
                <c:formatCode>General</c:formatCode>
                <c:ptCount val="3"/>
                <c:pt idx="0">
                  <c:v>0</c:v>
                </c:pt>
                <c:pt idx="1">
                  <c:v>16685.806224</c:v>
                </c:pt>
                <c:pt idx="2">
                  <c:v>463.63602100000003</c:v>
                </c:pt>
              </c:numCache>
            </c:numRef>
          </c:val>
          <c:extLst>
            <c:ext xmlns:c16="http://schemas.microsoft.com/office/drawing/2014/chart" uri="{C3380CC4-5D6E-409C-BE32-E72D297353CC}">
              <c16:uniqueId val="{00000001-1D05-4EFF-8E37-BB138A71B010}"/>
            </c:ext>
          </c:extLst>
        </c:ser>
        <c:ser>
          <c:idx val="2"/>
          <c:order val="2"/>
          <c:tx>
            <c:strRef>
              <c:f>Sheet1!$B$4</c:f>
              <c:strCache>
                <c:ptCount val="1"/>
                <c:pt idx="0">
                  <c:v>DSCOVR_EPIC_L2_CLOUD V1</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Sheet1!$C$4:$E$4</c:f>
              <c:numCache>
                <c:formatCode>General</c:formatCode>
                <c:ptCount val="3"/>
                <c:pt idx="0">
                  <c:v>7173.7334509999991</c:v>
                </c:pt>
                <c:pt idx="1">
                  <c:v>18628.137289000002</c:v>
                </c:pt>
                <c:pt idx="2">
                  <c:v>0</c:v>
                </c:pt>
              </c:numCache>
            </c:numRef>
          </c:val>
          <c:extLst>
            <c:ext xmlns:c16="http://schemas.microsoft.com/office/drawing/2014/chart" uri="{C3380CC4-5D6E-409C-BE32-E72D297353CC}">
              <c16:uniqueId val="{00000002-1D05-4EFF-8E37-BB138A71B010}"/>
            </c:ext>
          </c:extLst>
        </c:ser>
        <c:ser>
          <c:idx val="3"/>
          <c:order val="3"/>
          <c:tx>
            <c:strRef>
              <c:f>Sheet1!$B$5</c:f>
              <c:strCache>
                <c:ptCount val="1"/>
                <c:pt idx="0">
                  <c:v>DSCOVR_EPIC_L2_TO3 V1</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Sheet1!$C$5:$E$5</c:f>
              <c:numCache>
                <c:formatCode>General</c:formatCode>
                <c:ptCount val="3"/>
                <c:pt idx="0">
                  <c:v>0.33659600000000001</c:v>
                </c:pt>
                <c:pt idx="1">
                  <c:v>9453.1216139999997</c:v>
                </c:pt>
                <c:pt idx="2">
                  <c:v>0</c:v>
                </c:pt>
              </c:numCache>
            </c:numRef>
          </c:val>
          <c:extLst>
            <c:ext xmlns:c16="http://schemas.microsoft.com/office/drawing/2014/chart" uri="{C3380CC4-5D6E-409C-BE32-E72D297353CC}">
              <c16:uniqueId val="{00000003-1D05-4EFF-8E37-BB138A71B010}"/>
            </c:ext>
          </c:extLst>
        </c:ser>
        <c:ser>
          <c:idx val="4"/>
          <c:order val="4"/>
          <c:tx>
            <c:strRef>
              <c:f>Sheet1!$B$6</c:f>
              <c:strCache>
                <c:ptCount val="1"/>
                <c:pt idx="0">
                  <c:v>DSCOVR_EPIC_L2_AER V2</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Sheet1!$C$6:$E$6</c:f>
              <c:numCache>
                <c:formatCode>General</c:formatCode>
                <c:ptCount val="3"/>
                <c:pt idx="0">
                  <c:v>0</c:v>
                </c:pt>
                <c:pt idx="1">
                  <c:v>8291.6144710000008</c:v>
                </c:pt>
                <c:pt idx="2">
                  <c:v>0.235041</c:v>
                </c:pt>
              </c:numCache>
            </c:numRef>
          </c:val>
          <c:extLst>
            <c:ext xmlns:c16="http://schemas.microsoft.com/office/drawing/2014/chart" uri="{C3380CC4-5D6E-409C-BE32-E72D297353CC}">
              <c16:uniqueId val="{00000004-1D05-4EFF-8E37-BB138A71B010}"/>
            </c:ext>
          </c:extLst>
        </c:ser>
        <c:ser>
          <c:idx val="5"/>
          <c:order val="5"/>
          <c:tx>
            <c:strRef>
              <c:f>Sheet1!$B$7</c:f>
              <c:strCache>
                <c:ptCount val="1"/>
                <c:pt idx="0">
                  <c:v>DSCOVR_EPIC_L2_MAIAC V2</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Sheet1!$C$7:$E$7</c:f>
              <c:numCache>
                <c:formatCode>General</c:formatCode>
                <c:ptCount val="3"/>
                <c:pt idx="0">
                  <c:v>0</c:v>
                </c:pt>
                <c:pt idx="1">
                  <c:v>4526.2744039999998</c:v>
                </c:pt>
                <c:pt idx="2">
                  <c:v>3100.9880170000001</c:v>
                </c:pt>
              </c:numCache>
            </c:numRef>
          </c:val>
          <c:extLst>
            <c:ext xmlns:c16="http://schemas.microsoft.com/office/drawing/2014/chart" uri="{C3380CC4-5D6E-409C-BE32-E72D297353CC}">
              <c16:uniqueId val="{00000005-1D05-4EFF-8E37-BB138A71B010}"/>
            </c:ext>
          </c:extLst>
        </c:ser>
        <c:ser>
          <c:idx val="6"/>
          <c:order val="6"/>
          <c:tx>
            <c:strRef>
              <c:f>Sheet1!$B$8</c:f>
              <c:strCache>
                <c:ptCount val="1"/>
                <c:pt idx="0">
                  <c:v>DSCOVR_EPIC_L2_VESDR V1</c:v>
                </c:pt>
              </c:strCache>
            </c:strRef>
          </c:tx>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Sheet1!$C$8:$E$8</c:f>
              <c:numCache>
                <c:formatCode>General</c:formatCode>
                <c:ptCount val="3"/>
                <c:pt idx="0">
                  <c:v>0.110744</c:v>
                </c:pt>
                <c:pt idx="1">
                  <c:v>859.75975500000004</c:v>
                </c:pt>
                <c:pt idx="2">
                  <c:v>2.1405999999999998E-2</c:v>
                </c:pt>
              </c:numCache>
            </c:numRef>
          </c:val>
          <c:extLst>
            <c:ext xmlns:c16="http://schemas.microsoft.com/office/drawing/2014/chart" uri="{C3380CC4-5D6E-409C-BE32-E72D297353CC}">
              <c16:uniqueId val="{00000006-1D05-4EFF-8E37-BB138A71B010}"/>
            </c:ext>
          </c:extLst>
        </c:ser>
        <c:ser>
          <c:idx val="7"/>
          <c:order val="7"/>
          <c:tx>
            <c:strRef>
              <c:f>Sheet1!$B$9</c:f>
              <c:strCache>
                <c:ptCount val="1"/>
                <c:pt idx="0">
                  <c:v>DSCOVR_EPIC_L1A V3</c:v>
                </c:pt>
              </c:strCache>
            </c:strRef>
          </c:tx>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Sheet1!$C$9:$E$9</c:f>
              <c:numCache>
                <c:formatCode>General</c:formatCode>
                <c:ptCount val="3"/>
                <c:pt idx="0">
                  <c:v>0</c:v>
                </c:pt>
                <c:pt idx="1">
                  <c:v>13416.242659</c:v>
                </c:pt>
                <c:pt idx="2">
                  <c:v>5886.7625590000007</c:v>
                </c:pt>
              </c:numCache>
            </c:numRef>
          </c:val>
          <c:extLst>
            <c:ext xmlns:c16="http://schemas.microsoft.com/office/drawing/2014/chart" uri="{C3380CC4-5D6E-409C-BE32-E72D297353CC}">
              <c16:uniqueId val="{00000007-1D05-4EFF-8E37-BB138A71B010}"/>
            </c:ext>
          </c:extLst>
        </c:ser>
        <c:ser>
          <c:idx val="8"/>
          <c:order val="8"/>
          <c:tx>
            <c:strRef>
              <c:f>Sheet1!$B$10</c:f>
              <c:strCache>
                <c:ptCount val="1"/>
                <c:pt idx="0">
                  <c:v>DSCOVR_EPIC_L1B V3</c:v>
                </c:pt>
              </c:strCache>
            </c:strRef>
          </c:tx>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Sheet1!$C$10:$E$10</c:f>
              <c:numCache>
                <c:formatCode>General</c:formatCode>
                <c:ptCount val="3"/>
                <c:pt idx="0">
                  <c:v>0</c:v>
                </c:pt>
                <c:pt idx="1">
                  <c:v>12531.755733999998</c:v>
                </c:pt>
                <c:pt idx="2">
                  <c:v>3963.771471</c:v>
                </c:pt>
              </c:numCache>
            </c:numRef>
          </c:val>
          <c:extLst>
            <c:ext xmlns:c16="http://schemas.microsoft.com/office/drawing/2014/chart" uri="{C3380CC4-5D6E-409C-BE32-E72D297353CC}">
              <c16:uniqueId val="{00000008-1D05-4EFF-8E37-BB138A71B010}"/>
            </c:ext>
          </c:extLst>
        </c:ser>
        <c:ser>
          <c:idx val="9"/>
          <c:order val="9"/>
          <c:tx>
            <c:strRef>
              <c:f>Sheet1!$B$11</c:f>
              <c:strCache>
                <c:ptCount val="1"/>
                <c:pt idx="0">
                  <c:v>DSCOVR_EPIC_L2_MAIAC V1</c:v>
                </c:pt>
              </c:strCache>
            </c:strRef>
          </c:tx>
          <c:spPr>
            <a:gradFill rotWithShape="1">
              <a:gsLst>
                <a:gs pos="0">
                  <a:schemeClr val="accent1">
                    <a:lumMod val="80000"/>
                    <a:satMod val="103000"/>
                    <a:lumMod val="102000"/>
                    <a:tint val="94000"/>
                  </a:schemeClr>
                </a:gs>
                <a:gs pos="50000">
                  <a:schemeClr val="accent1">
                    <a:lumMod val="80000"/>
                    <a:satMod val="110000"/>
                    <a:lumMod val="100000"/>
                    <a:shade val="100000"/>
                  </a:schemeClr>
                </a:gs>
                <a:gs pos="100000">
                  <a:schemeClr val="accent1">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Sheet1!$C$11:$E$11</c:f>
              <c:numCache>
                <c:formatCode>General</c:formatCode>
                <c:ptCount val="3"/>
                <c:pt idx="0">
                  <c:v>215.69098399999999</c:v>
                </c:pt>
                <c:pt idx="1">
                  <c:v>1667.2006880000001</c:v>
                </c:pt>
                <c:pt idx="2">
                  <c:v>2339.6862689999998</c:v>
                </c:pt>
              </c:numCache>
            </c:numRef>
          </c:val>
          <c:extLst>
            <c:ext xmlns:c16="http://schemas.microsoft.com/office/drawing/2014/chart" uri="{C3380CC4-5D6E-409C-BE32-E72D297353CC}">
              <c16:uniqueId val="{00000009-1D05-4EFF-8E37-BB138A71B010}"/>
            </c:ext>
          </c:extLst>
        </c:ser>
        <c:ser>
          <c:idx val="10"/>
          <c:order val="10"/>
          <c:tx>
            <c:strRef>
              <c:f>Sheet1!$B$12</c:f>
              <c:strCache>
                <c:ptCount val="1"/>
                <c:pt idx="0">
                  <c:v>DSCOVR_EPIC_L2_COMPOSIT V1</c:v>
                </c:pt>
              </c:strCache>
            </c:strRef>
          </c:tx>
          <c:spPr>
            <a:gradFill rotWithShape="1">
              <a:gsLst>
                <a:gs pos="0">
                  <a:schemeClr val="accent3">
                    <a:lumMod val="80000"/>
                    <a:satMod val="103000"/>
                    <a:lumMod val="102000"/>
                    <a:tint val="94000"/>
                  </a:schemeClr>
                </a:gs>
                <a:gs pos="50000">
                  <a:schemeClr val="accent3">
                    <a:lumMod val="80000"/>
                    <a:satMod val="110000"/>
                    <a:lumMod val="100000"/>
                    <a:shade val="100000"/>
                  </a:schemeClr>
                </a:gs>
                <a:gs pos="100000">
                  <a:schemeClr val="accent3">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Sheet1!$C$12:$E$12</c:f>
              <c:numCache>
                <c:formatCode>General</c:formatCode>
                <c:ptCount val="3"/>
                <c:pt idx="0">
                  <c:v>78.876387000000008</c:v>
                </c:pt>
                <c:pt idx="1">
                  <c:v>1227.0413600000002</c:v>
                </c:pt>
                <c:pt idx="2">
                  <c:v>2436.4792820000002</c:v>
                </c:pt>
              </c:numCache>
            </c:numRef>
          </c:val>
          <c:extLst>
            <c:ext xmlns:c16="http://schemas.microsoft.com/office/drawing/2014/chart" uri="{C3380CC4-5D6E-409C-BE32-E72D297353CC}">
              <c16:uniqueId val="{0000000A-1D05-4EFF-8E37-BB138A71B010}"/>
            </c:ext>
          </c:extLst>
        </c:ser>
        <c:ser>
          <c:idx val="11"/>
          <c:order val="11"/>
          <c:tx>
            <c:strRef>
              <c:f>Sheet1!$B$13</c:f>
              <c:strCache>
                <c:ptCount val="1"/>
                <c:pt idx="0">
                  <c:v>DSCOVR_EPIC_L2_AER V1</c:v>
                </c:pt>
              </c:strCache>
            </c:strRef>
          </c:tx>
          <c:spPr>
            <a:gradFill rotWithShape="1">
              <a:gsLst>
                <a:gs pos="0">
                  <a:schemeClr val="accent5">
                    <a:lumMod val="80000"/>
                    <a:satMod val="103000"/>
                    <a:lumMod val="102000"/>
                    <a:tint val="94000"/>
                  </a:schemeClr>
                </a:gs>
                <a:gs pos="50000">
                  <a:schemeClr val="accent5">
                    <a:lumMod val="80000"/>
                    <a:satMod val="110000"/>
                    <a:lumMod val="100000"/>
                    <a:shade val="100000"/>
                  </a:schemeClr>
                </a:gs>
                <a:gs pos="100000">
                  <a:schemeClr val="accent5">
                    <a:lumMod val="8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Sheet1!$C$13:$E$13</c:f>
              <c:numCache>
                <c:formatCode>General</c:formatCode>
                <c:ptCount val="3"/>
                <c:pt idx="0">
                  <c:v>108.054053</c:v>
                </c:pt>
                <c:pt idx="1">
                  <c:v>1135.9445449999998</c:v>
                </c:pt>
                <c:pt idx="2">
                  <c:v>0.28121699999999999</c:v>
                </c:pt>
              </c:numCache>
            </c:numRef>
          </c:val>
          <c:extLst>
            <c:ext xmlns:c16="http://schemas.microsoft.com/office/drawing/2014/chart" uri="{C3380CC4-5D6E-409C-BE32-E72D297353CC}">
              <c16:uniqueId val="{0000000B-1D05-4EFF-8E37-BB138A71B010}"/>
            </c:ext>
          </c:extLst>
        </c:ser>
        <c:ser>
          <c:idx val="12"/>
          <c:order val="12"/>
          <c:tx>
            <c:strRef>
              <c:f>Sheet1!$B$14</c:f>
              <c:strCache>
                <c:ptCount val="1"/>
                <c:pt idx="0">
                  <c:v>DSCOVR_EPIC_L2_O3SO2AI V1</c:v>
                </c:pt>
              </c:strCache>
            </c:strRef>
          </c:tx>
          <c:spPr>
            <a:gradFill rotWithShape="1">
              <a:gsLst>
                <a:gs pos="0">
                  <a:schemeClr val="accent1">
                    <a:lumMod val="60000"/>
                    <a:lumOff val="40000"/>
                    <a:satMod val="103000"/>
                    <a:lumMod val="102000"/>
                    <a:tint val="94000"/>
                  </a:schemeClr>
                </a:gs>
                <a:gs pos="50000">
                  <a:schemeClr val="accent1">
                    <a:lumMod val="60000"/>
                    <a:lumOff val="40000"/>
                    <a:satMod val="110000"/>
                    <a:lumMod val="100000"/>
                    <a:shade val="100000"/>
                  </a:schemeClr>
                </a:gs>
                <a:gs pos="100000">
                  <a:schemeClr val="accent1">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Sheet1!$C$14:$E$14</c:f>
              <c:numCache>
                <c:formatCode>General</c:formatCode>
                <c:ptCount val="3"/>
                <c:pt idx="0">
                  <c:v>2477.3272629999997</c:v>
                </c:pt>
                <c:pt idx="1">
                  <c:v>105.25249599999999</c:v>
                </c:pt>
                <c:pt idx="2">
                  <c:v>2120.2029090000001</c:v>
                </c:pt>
              </c:numCache>
            </c:numRef>
          </c:val>
          <c:extLst>
            <c:ext xmlns:c16="http://schemas.microsoft.com/office/drawing/2014/chart" uri="{C3380CC4-5D6E-409C-BE32-E72D297353CC}">
              <c16:uniqueId val="{0000000C-1D05-4EFF-8E37-BB138A71B010}"/>
            </c:ext>
          </c:extLst>
        </c:ser>
        <c:ser>
          <c:idx val="13"/>
          <c:order val="13"/>
          <c:tx>
            <c:strRef>
              <c:f>Sheet1!$B$15</c:f>
              <c:strCache>
                <c:ptCount val="1"/>
                <c:pt idx="0">
                  <c:v>DSCOVR_NISTAR_L1A V3</c:v>
                </c:pt>
              </c:strCache>
            </c:strRef>
          </c:tx>
          <c:spPr>
            <a:gradFill rotWithShape="1">
              <a:gsLst>
                <a:gs pos="0">
                  <a:schemeClr val="accent3">
                    <a:lumMod val="60000"/>
                    <a:lumOff val="40000"/>
                    <a:satMod val="103000"/>
                    <a:lumMod val="102000"/>
                    <a:tint val="94000"/>
                  </a:schemeClr>
                </a:gs>
                <a:gs pos="50000">
                  <a:schemeClr val="accent3">
                    <a:lumMod val="60000"/>
                    <a:lumOff val="40000"/>
                    <a:satMod val="110000"/>
                    <a:lumMod val="100000"/>
                    <a:shade val="100000"/>
                  </a:schemeClr>
                </a:gs>
                <a:gs pos="100000">
                  <a:schemeClr val="accent3">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Sheet1!$C$15:$E$15</c:f>
              <c:numCache>
                <c:formatCode>General</c:formatCode>
                <c:ptCount val="3"/>
                <c:pt idx="0">
                  <c:v>0</c:v>
                </c:pt>
                <c:pt idx="1">
                  <c:v>25.972152999999999</c:v>
                </c:pt>
                <c:pt idx="2">
                  <c:v>17.835888000000001</c:v>
                </c:pt>
              </c:numCache>
            </c:numRef>
          </c:val>
          <c:extLst>
            <c:ext xmlns:c16="http://schemas.microsoft.com/office/drawing/2014/chart" uri="{C3380CC4-5D6E-409C-BE32-E72D297353CC}">
              <c16:uniqueId val="{0000000D-1D05-4EFF-8E37-BB138A71B010}"/>
            </c:ext>
          </c:extLst>
        </c:ser>
        <c:ser>
          <c:idx val="14"/>
          <c:order val="14"/>
          <c:tx>
            <c:strRef>
              <c:f>Sheet1!$B$16</c:f>
              <c:strCache>
                <c:ptCount val="1"/>
                <c:pt idx="0">
                  <c:v>DSCOVR_NISTAR_L1B V3</c:v>
                </c:pt>
              </c:strCache>
            </c:strRef>
          </c:tx>
          <c:spPr>
            <a:gradFill rotWithShape="1">
              <a:gsLst>
                <a:gs pos="0">
                  <a:schemeClr val="accent5">
                    <a:lumMod val="60000"/>
                    <a:lumOff val="40000"/>
                    <a:satMod val="103000"/>
                    <a:lumMod val="102000"/>
                    <a:tint val="94000"/>
                  </a:schemeClr>
                </a:gs>
                <a:gs pos="50000">
                  <a:schemeClr val="accent5">
                    <a:lumMod val="60000"/>
                    <a:lumOff val="40000"/>
                    <a:satMod val="110000"/>
                    <a:lumMod val="100000"/>
                    <a:shade val="100000"/>
                  </a:schemeClr>
                </a:gs>
                <a:gs pos="100000">
                  <a:schemeClr val="accent5">
                    <a:lumMod val="60000"/>
                    <a:lum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Sheet1!$C$16:$E$16</c:f>
              <c:numCache>
                <c:formatCode>General</c:formatCode>
                <c:ptCount val="3"/>
                <c:pt idx="0">
                  <c:v>0</c:v>
                </c:pt>
                <c:pt idx="1">
                  <c:v>5.0898909999999997</c:v>
                </c:pt>
                <c:pt idx="2">
                  <c:v>16.601223999999998</c:v>
                </c:pt>
              </c:numCache>
            </c:numRef>
          </c:val>
          <c:extLst>
            <c:ext xmlns:c16="http://schemas.microsoft.com/office/drawing/2014/chart" uri="{C3380CC4-5D6E-409C-BE32-E72D297353CC}">
              <c16:uniqueId val="{0000000E-1D05-4EFF-8E37-BB138A71B010}"/>
            </c:ext>
          </c:extLst>
        </c:ser>
        <c:ser>
          <c:idx val="15"/>
          <c:order val="15"/>
          <c:tx>
            <c:strRef>
              <c:f>Sheet1!$B$17</c:f>
              <c:strCache>
                <c:ptCount val="1"/>
                <c:pt idx="0">
                  <c:v>DSCOVR_EPIC_L2_CLOUD V3</c:v>
                </c:pt>
              </c:strCache>
            </c:strRef>
          </c:tx>
          <c:spPr>
            <a:gradFill rotWithShape="1">
              <a:gsLst>
                <a:gs pos="0">
                  <a:schemeClr val="accent1">
                    <a:lumMod val="50000"/>
                    <a:satMod val="103000"/>
                    <a:lumMod val="102000"/>
                    <a:tint val="94000"/>
                  </a:schemeClr>
                </a:gs>
                <a:gs pos="50000">
                  <a:schemeClr val="accent1">
                    <a:lumMod val="50000"/>
                    <a:satMod val="110000"/>
                    <a:lumMod val="100000"/>
                    <a:shade val="100000"/>
                  </a:schemeClr>
                </a:gs>
                <a:gs pos="100000">
                  <a:schemeClr val="accent1">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Sheet1!$C$17:$E$17</c:f>
              <c:numCache>
                <c:formatCode>General</c:formatCode>
                <c:ptCount val="3"/>
                <c:pt idx="0">
                  <c:v>0</c:v>
                </c:pt>
                <c:pt idx="1">
                  <c:v>150.69363899999999</c:v>
                </c:pt>
                <c:pt idx="2">
                  <c:v>7357.9064579999995</c:v>
                </c:pt>
              </c:numCache>
            </c:numRef>
          </c:val>
          <c:extLst>
            <c:ext xmlns:c16="http://schemas.microsoft.com/office/drawing/2014/chart" uri="{C3380CC4-5D6E-409C-BE32-E72D297353CC}">
              <c16:uniqueId val="{0000000F-1D05-4EFF-8E37-BB138A71B010}"/>
            </c:ext>
          </c:extLst>
        </c:ser>
        <c:ser>
          <c:idx val="16"/>
          <c:order val="16"/>
          <c:tx>
            <c:strRef>
              <c:f>Sheet1!$B$18</c:f>
              <c:strCache>
                <c:ptCount val="1"/>
                <c:pt idx="0">
                  <c:v>DSCOVR_EPIC_L2_SO2 V2</c:v>
                </c:pt>
              </c:strCache>
            </c:strRef>
          </c:tx>
          <c:spPr>
            <a:gradFill rotWithShape="1">
              <a:gsLst>
                <a:gs pos="0">
                  <a:schemeClr val="accent3">
                    <a:lumMod val="50000"/>
                    <a:satMod val="103000"/>
                    <a:lumMod val="102000"/>
                    <a:tint val="94000"/>
                  </a:schemeClr>
                </a:gs>
                <a:gs pos="50000">
                  <a:schemeClr val="accent3">
                    <a:lumMod val="50000"/>
                    <a:satMod val="110000"/>
                    <a:lumMod val="100000"/>
                    <a:shade val="100000"/>
                  </a:schemeClr>
                </a:gs>
                <a:gs pos="100000">
                  <a:schemeClr val="accent3">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Sheet1!$C$18:$E$18</c:f>
              <c:numCache>
                <c:formatCode>General</c:formatCode>
                <c:ptCount val="3"/>
                <c:pt idx="0">
                  <c:v>0</c:v>
                </c:pt>
                <c:pt idx="1">
                  <c:v>19.108813999999999</c:v>
                </c:pt>
                <c:pt idx="2">
                  <c:v>7.8122769999999999</c:v>
                </c:pt>
              </c:numCache>
            </c:numRef>
          </c:val>
          <c:extLst>
            <c:ext xmlns:c16="http://schemas.microsoft.com/office/drawing/2014/chart" uri="{C3380CC4-5D6E-409C-BE32-E72D297353CC}">
              <c16:uniqueId val="{00000010-1D05-4EFF-8E37-BB138A71B010}"/>
            </c:ext>
          </c:extLst>
        </c:ser>
        <c:ser>
          <c:idx val="17"/>
          <c:order val="17"/>
          <c:tx>
            <c:strRef>
              <c:f>Sheet1!$B$19</c:f>
              <c:strCache>
                <c:ptCount val="1"/>
                <c:pt idx="0">
                  <c:v>DSCOVR_NISTAR_L2_FLX V1</c:v>
                </c:pt>
              </c:strCache>
            </c:strRef>
          </c:tx>
          <c:spPr>
            <a:gradFill rotWithShape="1">
              <a:gsLst>
                <a:gs pos="0">
                  <a:schemeClr val="accent5">
                    <a:lumMod val="50000"/>
                    <a:satMod val="103000"/>
                    <a:lumMod val="102000"/>
                    <a:tint val="94000"/>
                  </a:schemeClr>
                </a:gs>
                <a:gs pos="50000">
                  <a:schemeClr val="accent5">
                    <a:lumMod val="50000"/>
                    <a:satMod val="110000"/>
                    <a:lumMod val="100000"/>
                    <a:shade val="100000"/>
                  </a:schemeClr>
                </a:gs>
                <a:gs pos="100000">
                  <a:schemeClr val="accent5">
                    <a:lumMod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Sheet1!$C$19:$E$19</c:f>
              <c:numCache>
                <c:formatCode>General</c:formatCode>
                <c:ptCount val="3"/>
                <c:pt idx="0">
                  <c:v>0</c:v>
                </c:pt>
                <c:pt idx="1">
                  <c:v>2.99E-3</c:v>
                </c:pt>
                <c:pt idx="2">
                  <c:v>5.2789999999999998E-3</c:v>
                </c:pt>
              </c:numCache>
            </c:numRef>
          </c:val>
          <c:extLst>
            <c:ext xmlns:c16="http://schemas.microsoft.com/office/drawing/2014/chart" uri="{C3380CC4-5D6E-409C-BE32-E72D297353CC}">
              <c16:uniqueId val="{00000011-1D05-4EFF-8E37-BB138A71B010}"/>
            </c:ext>
          </c:extLst>
        </c:ser>
        <c:ser>
          <c:idx val="18"/>
          <c:order val="18"/>
          <c:tx>
            <c:strRef>
              <c:f>Sheet1!$B$20</c:f>
              <c:strCache>
                <c:ptCount val="1"/>
                <c:pt idx="0">
                  <c:v>DSCOVR_EPIC_L2_SO2 V1</c:v>
                </c:pt>
              </c:strCache>
            </c:strRef>
          </c:tx>
          <c:spPr>
            <a:gradFill rotWithShape="1">
              <a:gsLst>
                <a:gs pos="0">
                  <a:schemeClr val="accent1">
                    <a:lumMod val="70000"/>
                    <a:lumOff val="30000"/>
                    <a:satMod val="103000"/>
                    <a:lumMod val="102000"/>
                    <a:tint val="94000"/>
                  </a:schemeClr>
                </a:gs>
                <a:gs pos="50000">
                  <a:schemeClr val="accent1">
                    <a:lumMod val="70000"/>
                    <a:lumOff val="30000"/>
                    <a:satMod val="110000"/>
                    <a:lumMod val="100000"/>
                    <a:shade val="100000"/>
                  </a:schemeClr>
                </a:gs>
                <a:gs pos="100000">
                  <a:schemeClr val="accent1">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Sheet1!$C$20:$E$20</c:f>
              <c:numCache>
                <c:formatCode>General</c:formatCode>
                <c:ptCount val="3"/>
                <c:pt idx="0">
                  <c:v>20.100547000000002</c:v>
                </c:pt>
                <c:pt idx="1">
                  <c:v>3.5394329999999998</c:v>
                </c:pt>
                <c:pt idx="2">
                  <c:v>16.23057</c:v>
                </c:pt>
              </c:numCache>
            </c:numRef>
          </c:val>
          <c:extLst>
            <c:ext xmlns:c16="http://schemas.microsoft.com/office/drawing/2014/chart" uri="{C3380CC4-5D6E-409C-BE32-E72D297353CC}">
              <c16:uniqueId val="{00000012-1D05-4EFF-8E37-BB138A71B010}"/>
            </c:ext>
          </c:extLst>
        </c:ser>
        <c:ser>
          <c:idx val="19"/>
          <c:order val="19"/>
          <c:tx>
            <c:strRef>
              <c:f>Sheet1!$B$21</c:f>
              <c:strCache>
                <c:ptCount val="1"/>
                <c:pt idx="0">
                  <c:v>DSCOVR_EPIC_L2_TO3 V3</c:v>
                </c:pt>
              </c:strCache>
            </c:strRef>
          </c:tx>
          <c:spPr>
            <a:gradFill rotWithShape="1">
              <a:gsLst>
                <a:gs pos="0">
                  <a:schemeClr val="accent3">
                    <a:lumMod val="70000"/>
                    <a:lumOff val="30000"/>
                    <a:satMod val="103000"/>
                    <a:lumMod val="102000"/>
                    <a:tint val="94000"/>
                  </a:schemeClr>
                </a:gs>
                <a:gs pos="50000">
                  <a:schemeClr val="accent3">
                    <a:lumMod val="70000"/>
                    <a:lumOff val="30000"/>
                    <a:satMod val="110000"/>
                    <a:lumMod val="100000"/>
                    <a:shade val="100000"/>
                  </a:schemeClr>
                </a:gs>
                <a:gs pos="100000">
                  <a:schemeClr val="accent3">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Sheet1!$C$21:$E$21</c:f>
              <c:numCache>
                <c:formatCode>General</c:formatCode>
                <c:ptCount val="3"/>
                <c:pt idx="0">
                  <c:v>0</c:v>
                </c:pt>
                <c:pt idx="1">
                  <c:v>0</c:v>
                </c:pt>
                <c:pt idx="2">
                  <c:v>2213.7468909999998</c:v>
                </c:pt>
              </c:numCache>
            </c:numRef>
          </c:val>
          <c:extLst>
            <c:ext xmlns:c16="http://schemas.microsoft.com/office/drawing/2014/chart" uri="{C3380CC4-5D6E-409C-BE32-E72D297353CC}">
              <c16:uniqueId val="{00000013-1D05-4EFF-8E37-BB138A71B010}"/>
            </c:ext>
          </c:extLst>
        </c:ser>
        <c:ser>
          <c:idx val="20"/>
          <c:order val="20"/>
          <c:tx>
            <c:strRef>
              <c:f>Sheet1!$B$22</c:f>
              <c:strCache>
                <c:ptCount val="1"/>
                <c:pt idx="0">
                  <c:v>DSCOVR_EPIC_L2_VESDR V2</c:v>
                </c:pt>
              </c:strCache>
            </c:strRef>
          </c:tx>
          <c:spPr>
            <a:gradFill rotWithShape="1">
              <a:gsLst>
                <a:gs pos="0">
                  <a:schemeClr val="accent5">
                    <a:lumMod val="70000"/>
                    <a:lumOff val="30000"/>
                    <a:satMod val="103000"/>
                    <a:lumMod val="102000"/>
                    <a:tint val="94000"/>
                  </a:schemeClr>
                </a:gs>
                <a:gs pos="50000">
                  <a:schemeClr val="accent5">
                    <a:lumMod val="70000"/>
                    <a:lumOff val="30000"/>
                    <a:satMod val="110000"/>
                    <a:lumMod val="100000"/>
                    <a:shade val="100000"/>
                  </a:schemeClr>
                </a:gs>
                <a:gs pos="100000">
                  <a:schemeClr val="accent5">
                    <a:lumMod val="70000"/>
                    <a:lum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Sheet1!$C$22:$E$22</c:f>
              <c:numCache>
                <c:formatCode>General</c:formatCode>
                <c:ptCount val="3"/>
                <c:pt idx="0">
                  <c:v>0</c:v>
                </c:pt>
                <c:pt idx="1">
                  <c:v>0</c:v>
                </c:pt>
                <c:pt idx="2">
                  <c:v>1825.647172</c:v>
                </c:pt>
              </c:numCache>
            </c:numRef>
          </c:val>
          <c:extLst>
            <c:ext xmlns:c16="http://schemas.microsoft.com/office/drawing/2014/chart" uri="{C3380CC4-5D6E-409C-BE32-E72D297353CC}">
              <c16:uniqueId val="{00000014-1D05-4EFF-8E37-BB138A71B010}"/>
            </c:ext>
          </c:extLst>
        </c:ser>
        <c:ser>
          <c:idx val="21"/>
          <c:order val="21"/>
          <c:tx>
            <c:strRef>
              <c:f>Sheet1!$B$23</c:f>
              <c:strCache>
                <c:ptCount val="1"/>
                <c:pt idx="0">
                  <c:v>DSCOVR_EPIC_L1A V1</c:v>
                </c:pt>
              </c:strCache>
            </c:strRef>
          </c:tx>
          <c:spPr>
            <a:gradFill rotWithShape="1">
              <a:gsLst>
                <a:gs pos="0">
                  <a:schemeClr val="accent1">
                    <a:lumMod val="70000"/>
                    <a:satMod val="103000"/>
                    <a:lumMod val="102000"/>
                    <a:tint val="94000"/>
                  </a:schemeClr>
                </a:gs>
                <a:gs pos="50000">
                  <a:schemeClr val="accent1">
                    <a:lumMod val="70000"/>
                    <a:satMod val="110000"/>
                    <a:lumMod val="100000"/>
                    <a:shade val="100000"/>
                  </a:schemeClr>
                </a:gs>
                <a:gs pos="100000">
                  <a:schemeClr val="accent1">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Sheet1!$C$23:$E$23</c:f>
              <c:numCache>
                <c:formatCode>General</c:formatCode>
                <c:ptCount val="3"/>
                <c:pt idx="0">
                  <c:v>3862.1237080000001</c:v>
                </c:pt>
                <c:pt idx="1">
                  <c:v>0</c:v>
                </c:pt>
                <c:pt idx="2">
                  <c:v>0</c:v>
                </c:pt>
              </c:numCache>
            </c:numRef>
          </c:val>
          <c:extLst>
            <c:ext xmlns:c16="http://schemas.microsoft.com/office/drawing/2014/chart" uri="{C3380CC4-5D6E-409C-BE32-E72D297353CC}">
              <c16:uniqueId val="{00000015-1D05-4EFF-8E37-BB138A71B010}"/>
            </c:ext>
          </c:extLst>
        </c:ser>
        <c:ser>
          <c:idx val="22"/>
          <c:order val="22"/>
          <c:tx>
            <c:strRef>
              <c:f>Sheet1!$B$24</c:f>
              <c:strCache>
                <c:ptCount val="1"/>
                <c:pt idx="0">
                  <c:v>DSCOVR_EPIC_L1B V1</c:v>
                </c:pt>
              </c:strCache>
            </c:strRef>
          </c:tx>
          <c:spPr>
            <a:gradFill rotWithShape="1">
              <a:gsLst>
                <a:gs pos="0">
                  <a:schemeClr val="accent3">
                    <a:lumMod val="70000"/>
                    <a:satMod val="103000"/>
                    <a:lumMod val="102000"/>
                    <a:tint val="94000"/>
                  </a:schemeClr>
                </a:gs>
                <a:gs pos="50000">
                  <a:schemeClr val="accent3">
                    <a:lumMod val="70000"/>
                    <a:satMod val="110000"/>
                    <a:lumMod val="100000"/>
                    <a:shade val="100000"/>
                  </a:schemeClr>
                </a:gs>
                <a:gs pos="100000">
                  <a:schemeClr val="accent3">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Sheet1!$C$24:$E$24</c:f>
              <c:numCache>
                <c:formatCode>General</c:formatCode>
                <c:ptCount val="3"/>
                <c:pt idx="0">
                  <c:v>708.03161</c:v>
                </c:pt>
                <c:pt idx="1">
                  <c:v>0</c:v>
                </c:pt>
                <c:pt idx="2">
                  <c:v>0</c:v>
                </c:pt>
              </c:numCache>
            </c:numRef>
          </c:val>
          <c:extLst>
            <c:ext xmlns:c16="http://schemas.microsoft.com/office/drawing/2014/chart" uri="{C3380CC4-5D6E-409C-BE32-E72D297353CC}">
              <c16:uniqueId val="{00000016-1D05-4EFF-8E37-BB138A71B010}"/>
            </c:ext>
          </c:extLst>
        </c:ser>
        <c:ser>
          <c:idx val="23"/>
          <c:order val="23"/>
          <c:tx>
            <c:strRef>
              <c:f>Sheet1!$B$25</c:f>
              <c:strCache>
                <c:ptCount val="1"/>
                <c:pt idx="0">
                  <c:v>DSCOVR_NISTAR_L1B V1</c:v>
                </c:pt>
              </c:strCache>
            </c:strRef>
          </c:tx>
          <c:spPr>
            <a:gradFill rotWithShape="1">
              <a:gsLst>
                <a:gs pos="0">
                  <a:schemeClr val="accent5">
                    <a:lumMod val="70000"/>
                    <a:satMod val="103000"/>
                    <a:lumMod val="102000"/>
                    <a:tint val="94000"/>
                  </a:schemeClr>
                </a:gs>
                <a:gs pos="50000">
                  <a:schemeClr val="accent5">
                    <a:lumMod val="70000"/>
                    <a:satMod val="110000"/>
                    <a:lumMod val="100000"/>
                    <a:shade val="100000"/>
                  </a:schemeClr>
                </a:gs>
                <a:gs pos="100000">
                  <a:schemeClr val="accent5">
                    <a:lumMod val="7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Sheet1!$C$25:$E$25</c:f>
              <c:numCache>
                <c:formatCode>General</c:formatCode>
                <c:ptCount val="3"/>
                <c:pt idx="0">
                  <c:v>8.5527660000000001</c:v>
                </c:pt>
                <c:pt idx="1">
                  <c:v>0</c:v>
                </c:pt>
                <c:pt idx="2">
                  <c:v>0</c:v>
                </c:pt>
              </c:numCache>
            </c:numRef>
          </c:val>
          <c:extLst>
            <c:ext xmlns:c16="http://schemas.microsoft.com/office/drawing/2014/chart" uri="{C3380CC4-5D6E-409C-BE32-E72D297353CC}">
              <c16:uniqueId val="{00000017-1D05-4EFF-8E37-BB138A71B010}"/>
            </c:ext>
          </c:extLst>
        </c:ser>
        <c:ser>
          <c:idx val="24"/>
          <c:order val="24"/>
          <c:tx>
            <c:strRef>
              <c:f>Sheet1!$B$26</c:f>
              <c:strCache>
                <c:ptCount val="1"/>
                <c:pt idx="0">
                  <c:v>DSCOVR_NISTAR_L1A V1</c:v>
                </c:pt>
              </c:strCache>
            </c:strRef>
          </c:tx>
          <c:spPr>
            <a:gradFill rotWithShape="1">
              <a:gsLst>
                <a:gs pos="0">
                  <a:schemeClr val="accent1">
                    <a:lumMod val="50000"/>
                    <a:lumOff val="50000"/>
                    <a:satMod val="103000"/>
                    <a:lumMod val="102000"/>
                    <a:tint val="94000"/>
                  </a:schemeClr>
                </a:gs>
                <a:gs pos="50000">
                  <a:schemeClr val="accent1">
                    <a:lumMod val="50000"/>
                    <a:lumOff val="50000"/>
                    <a:satMod val="110000"/>
                    <a:lumMod val="100000"/>
                    <a:shade val="100000"/>
                  </a:schemeClr>
                </a:gs>
                <a:gs pos="100000">
                  <a:schemeClr val="accent1">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Sheet1!$C$26:$E$26</c:f>
              <c:numCache>
                <c:formatCode>General</c:formatCode>
                <c:ptCount val="3"/>
                <c:pt idx="0">
                  <c:v>11.031872999999999</c:v>
                </c:pt>
                <c:pt idx="1">
                  <c:v>0</c:v>
                </c:pt>
                <c:pt idx="2">
                  <c:v>0</c:v>
                </c:pt>
              </c:numCache>
            </c:numRef>
          </c:val>
          <c:extLst>
            <c:ext xmlns:c16="http://schemas.microsoft.com/office/drawing/2014/chart" uri="{C3380CC4-5D6E-409C-BE32-E72D297353CC}">
              <c16:uniqueId val="{00000018-1D05-4EFF-8E37-BB138A71B010}"/>
            </c:ext>
          </c:extLst>
        </c:ser>
        <c:ser>
          <c:idx val="25"/>
          <c:order val="25"/>
          <c:tx>
            <c:strRef>
              <c:f>Sheet1!$B$27</c:f>
              <c:strCache>
                <c:ptCount val="1"/>
                <c:pt idx="0">
                  <c:v>DSCOVR_EPIC_L1B V2</c:v>
                </c:pt>
              </c:strCache>
            </c:strRef>
          </c:tx>
          <c:spPr>
            <a:gradFill rotWithShape="1">
              <a:gsLst>
                <a:gs pos="0">
                  <a:schemeClr val="accent3">
                    <a:lumMod val="50000"/>
                    <a:lumOff val="50000"/>
                    <a:satMod val="103000"/>
                    <a:lumMod val="102000"/>
                    <a:tint val="94000"/>
                  </a:schemeClr>
                </a:gs>
                <a:gs pos="50000">
                  <a:schemeClr val="accent3">
                    <a:lumMod val="50000"/>
                    <a:lumOff val="50000"/>
                    <a:satMod val="110000"/>
                    <a:lumMod val="100000"/>
                    <a:shade val="100000"/>
                  </a:schemeClr>
                </a:gs>
                <a:gs pos="100000">
                  <a:schemeClr val="accent3">
                    <a:lumMod val="50000"/>
                    <a:lumOff val="5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Sheet1!$C$1:$E$1</c:f>
              <c:numCache>
                <c:formatCode>General</c:formatCode>
                <c:ptCount val="3"/>
                <c:pt idx="0">
                  <c:v>2019</c:v>
                </c:pt>
                <c:pt idx="1">
                  <c:v>2020</c:v>
                </c:pt>
                <c:pt idx="2">
                  <c:v>2021</c:v>
                </c:pt>
              </c:numCache>
            </c:numRef>
          </c:cat>
          <c:val>
            <c:numRef>
              <c:f>Sheet1!$C$27:$E$27</c:f>
              <c:numCache>
                <c:formatCode>General</c:formatCode>
                <c:ptCount val="3"/>
                <c:pt idx="0">
                  <c:v>32.183632000000003</c:v>
                </c:pt>
                <c:pt idx="1">
                  <c:v>0</c:v>
                </c:pt>
                <c:pt idx="2">
                  <c:v>0</c:v>
                </c:pt>
              </c:numCache>
            </c:numRef>
          </c:val>
          <c:extLst>
            <c:ext xmlns:c16="http://schemas.microsoft.com/office/drawing/2014/chart" uri="{C3380CC4-5D6E-409C-BE32-E72D297353CC}">
              <c16:uniqueId val="{00000019-1D05-4EFF-8E37-BB138A71B010}"/>
            </c:ext>
          </c:extLst>
        </c:ser>
        <c:dLbls>
          <c:showLegendKey val="0"/>
          <c:showVal val="0"/>
          <c:showCatName val="0"/>
          <c:showSerName val="0"/>
          <c:showPercent val="0"/>
          <c:showBubbleSize val="0"/>
        </c:dLbls>
        <c:gapWidth val="40"/>
        <c:overlap val="100"/>
        <c:axId val="568813823"/>
        <c:axId val="725259775"/>
      </c:barChart>
      <c:catAx>
        <c:axId val="568813823"/>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25259775"/>
        <c:crosses val="autoZero"/>
        <c:auto val="1"/>
        <c:lblAlgn val="ctr"/>
        <c:lblOffset val="100"/>
        <c:noMultiLvlLbl val="0"/>
      </c:catAx>
      <c:valAx>
        <c:axId val="7252597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8813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24</a:t>
            </a:fld>
            <a:endParaRPr lang="en-US"/>
          </a:p>
        </p:txBody>
      </p:sp>
    </p:spTree>
    <p:extLst>
      <p:ext uri="{BB962C8B-B14F-4D97-AF65-F5344CB8AC3E}">
        <p14:creationId xmlns:p14="http://schemas.microsoft.com/office/powerpoint/2010/main" val="271566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20044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20047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95067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7</a:t>
            </a:fld>
            <a:endParaRPr lang="en-US"/>
          </a:p>
        </p:txBody>
      </p:sp>
    </p:spTree>
    <p:extLst>
      <p:ext uri="{BB962C8B-B14F-4D97-AF65-F5344CB8AC3E}">
        <p14:creationId xmlns:p14="http://schemas.microsoft.com/office/powerpoint/2010/main" val="85910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a:t>
            </a:r>
            <a:r>
              <a:rPr lang="en-US" sz="1200" b="0" i="0" kern="1200" err="1">
                <a:solidFill>
                  <a:schemeClr val="tx1"/>
                </a:solidFill>
                <a:effectLst/>
                <a:latin typeface="+mn-lt"/>
                <a:ea typeface="+mn-ea"/>
                <a:cs typeface="+mn-cs"/>
              </a:rPr>
              <a:t>Earthdata</a:t>
            </a:r>
            <a:r>
              <a:rPr lang="en-US" sz="1200" b="0" i="0" kern="1200" baseline="0">
                <a:solidFill>
                  <a:schemeClr val="tx1"/>
                </a:solidFill>
                <a:effectLst/>
                <a:latin typeface="+mn-lt"/>
                <a:ea typeface="+mn-ea"/>
                <a:cs typeface="+mn-cs"/>
              </a:rPr>
              <a:t> Forum is our new online resource for </a:t>
            </a:r>
            <a:r>
              <a:rPr lang="en-US" sz="1200" b="0" i="0" kern="1200">
                <a:solidFill>
                  <a:schemeClr val="tx1"/>
                </a:solidFill>
                <a:effectLst/>
                <a:latin typeface="+mn-lt"/>
                <a:ea typeface="+mn-ea"/>
                <a:cs typeface="+mn-cs"/>
              </a:rPr>
              <a:t>staff members and subject matter experts from several NASA Distributed Active Archive Centers (DAACs) assist inquirers with questions about their NASA Earth science data. General questions, research needs, and data applications can all be subjects here.</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Members of the NASA scientific user community are encouraged also provide insights and collaborative assistance.​</a:t>
            </a:r>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309242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latin typeface="Century Gothic" panose="020B0502020202020204" pitchFamily="34" charset="0"/>
              </a:rPr>
              <a:t>Brand new website with features like filters by discipline and tools, keyword search bar, new look matching </a:t>
            </a:r>
            <a:r>
              <a:rPr lang="en-US" err="1">
                <a:latin typeface="Century Gothic" panose="020B0502020202020204" pitchFamily="34" charset="0"/>
              </a:rPr>
              <a:t>Earthdata</a:t>
            </a:r>
            <a:r>
              <a:rPr lang="en-US">
                <a:latin typeface="Century Gothic" panose="020B0502020202020204" pitchFamily="34" charset="0"/>
              </a:rPr>
              <a:t> layout</a:t>
            </a:r>
          </a:p>
          <a:p>
            <a:pPr marL="285750" indent="-285750">
              <a:buFont typeface="Arial" panose="020B0604020202020204" pitchFamily="34" charset="0"/>
              <a:buChar char="•"/>
            </a:pPr>
            <a:r>
              <a:rPr lang="en-US">
                <a:latin typeface="Century Gothic" panose="020B0502020202020204" pitchFamily="34" charset="0"/>
              </a:rPr>
              <a:t>Top buttons: Explore Collections, Project Catalog, Tools and Services</a:t>
            </a:r>
          </a:p>
          <a:p>
            <a:pPr marL="285750" indent="-285750">
              <a:buFont typeface="Arial" panose="020B0604020202020204" pitchFamily="34" charset="0"/>
              <a:buChar char="•"/>
            </a:pPr>
            <a:r>
              <a:rPr lang="en-US">
                <a:latin typeface="Century Gothic" panose="020B0502020202020204" pitchFamily="34" charset="0"/>
              </a:rPr>
              <a:t>News stories, outreach section coming soon </a:t>
            </a:r>
          </a:p>
          <a:p>
            <a:pPr marL="285750" indent="-285750">
              <a:buFont typeface="Arial" panose="020B0604020202020204" pitchFamily="34" charset="0"/>
              <a:buChar char="•"/>
            </a:pPr>
            <a:r>
              <a:rPr lang="en-US">
                <a:latin typeface="Century Gothic" panose="020B0502020202020204" pitchFamily="34" charset="0"/>
              </a:rPr>
              <a:t>Outreach activities: Webinars, tutorials, data recipes, </a:t>
            </a:r>
            <a:r>
              <a:rPr lang="en-US" err="1">
                <a:latin typeface="Century Gothic" panose="020B0502020202020204" pitchFamily="34" charset="0"/>
              </a:rPr>
              <a:t>Jupyter</a:t>
            </a:r>
            <a:r>
              <a:rPr lang="en-US">
                <a:latin typeface="Century Gothic" panose="020B0502020202020204" pitchFamily="34" charset="0"/>
              </a:rPr>
              <a:t> Notebooks, Story Maps, more ArcGIS friendly datasets</a:t>
            </a:r>
          </a:p>
          <a:p>
            <a:pPr marL="285750" indent="-285750">
              <a:buFont typeface="Arial" panose="020B0604020202020204" pitchFamily="34" charset="0"/>
              <a:buChar char="•"/>
            </a:pPr>
            <a:r>
              <a:rPr lang="en-US">
                <a:latin typeface="Century Gothic" panose="020B0502020202020204" pitchFamily="34" charset="0"/>
              </a:rPr>
              <a:t>Will be able to easily access MAIA and TEMPO data and other tools &amp; services from this main website</a:t>
            </a:r>
          </a:p>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11</a:t>
            </a:fld>
            <a:endParaRPr lang="en-US"/>
          </a:p>
        </p:txBody>
      </p:sp>
    </p:spTree>
    <p:extLst>
      <p:ext uri="{BB962C8B-B14F-4D97-AF65-F5344CB8AC3E}">
        <p14:creationId xmlns:p14="http://schemas.microsoft.com/office/powerpoint/2010/main" val="206120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15</a:t>
            </a:fld>
            <a:endParaRPr lang="en-US"/>
          </a:p>
        </p:txBody>
      </p:sp>
    </p:spTree>
    <p:extLst>
      <p:ext uri="{BB962C8B-B14F-4D97-AF65-F5344CB8AC3E}">
        <p14:creationId xmlns:p14="http://schemas.microsoft.com/office/powerpoint/2010/main" val="59686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23</a:t>
            </a:fld>
            <a:endParaRPr lang="en-US"/>
          </a:p>
        </p:txBody>
      </p:sp>
    </p:spTree>
    <p:extLst>
      <p:ext uri="{BB962C8B-B14F-4D97-AF65-F5344CB8AC3E}">
        <p14:creationId xmlns:p14="http://schemas.microsoft.com/office/powerpoint/2010/main" val="1944451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4/3/2023</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5C3778A4-7E51-F843-B442-9AB8F9B1B316}" type="datetime1">
              <a:rPr lang="en-US" smtClean="0"/>
              <a:t>4/3/2023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AA1E046B-ED24-6E46-B6B7-E0B87B6DBC93}" type="datetime1">
              <a:rPr lang="en-US" smtClean="0"/>
              <a:t>4/3/2023</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6BF74303-5CC8-A742-91C1-5C845EA8F6D6}" type="datetime1">
              <a:rPr lang="en-US" smtClean="0"/>
              <a:t>4/3/2023</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C599AF67-EA06-934F-8B5B-BDD6DB237689}" type="datetime1">
              <a:rPr lang="en-US" smtClean="0"/>
              <a:t>4/3/2023</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A9F0BA44-6269-1648-A641-A3055C375614}" type="datetime1">
              <a:rPr lang="en-US" smtClean="0"/>
              <a:t>4/3/2023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7059B84-1F8D-9F43-BBFC-BE9D2B4AD1AD}" type="datetime1">
              <a:rPr lang="en-US" smtClean="0"/>
              <a:t>4/3/2023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88C50E3B-566A-3944-93A1-7996F3231232}" type="datetime1">
              <a:rPr lang="en-US" smtClean="0"/>
              <a:t>4/3/2023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4/3/2023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32FC62-3497-1C47-A6D4-744E2DE27B6B}"/>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5E98BFD-7261-2A4A-88D8-8BE7FA0E795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ACFB6D1D-0217-1249-B4A7-02FA05433B07}"/>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031D602F-D1EF-824A-8399-D28A1138A66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DA3B2E1-B449-C24A-94E5-849A79FE6A8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Rectangle 25">
            <a:extLst>
              <a:ext uri="{FF2B5EF4-FFF2-40B4-BE49-F238E27FC236}">
                <a16:creationId xmlns:a16="http://schemas.microsoft.com/office/drawing/2014/main" id="{90A68660-7217-F145-A81C-CD6DEA0F7BAF}"/>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F02862F0-D083-B845-B6E9-16FEFBF1BB1D}" type="datetime1">
              <a:rPr lang="en-US" smtClean="0"/>
              <a:t>4/3/2023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128C5F35-408D-3A4C-9A67-8EC08E9E6686}" type="datetime1">
              <a:rPr lang="en-US" smtClean="0"/>
              <a:t>4/3/2023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90583E90-EA64-D543-87D6-FE6E377F3872}" type="datetime1">
              <a:rPr lang="en-US" smtClean="0"/>
              <a:t>4/3/2023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668412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6505EF1-2689-1D4F-9A49-252FB9CB9F46}" type="datetime1">
              <a:rPr lang="en-US" smtClean="0"/>
              <a:t>4/3/2023</a:t>
            </a:fld>
            <a:endParaRPr lang="en-US"/>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2A710D8C-AA93-0340-8C1F-B1357FC4E338}" type="datetime1">
              <a:rPr lang="en-US" smtClean="0"/>
              <a:t>4/3/2023</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r>
              <a:rPr lang="en-US"/>
              <a:t>The Science Directorate at NASA's Langley Research Center</a:t>
            </a:r>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6">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93F3FBE9-9076-9443-A2FD-B1185C139A92}" type="datetime1">
              <a:rPr lang="en-US" smtClean="0"/>
              <a:t>4/3/2023</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51" r:id="rId6"/>
    <p:sldLayoutId id="2147483666" r:id="rId7"/>
    <p:sldLayoutId id="2147483652" r:id="rId8"/>
    <p:sldLayoutId id="2147483653" r:id="rId9"/>
    <p:sldLayoutId id="2147483654" r:id="rId10"/>
    <p:sldLayoutId id="2147483656" r:id="rId11"/>
    <p:sldLayoutId id="2147483657" r:id="rId12"/>
    <p:sldLayoutId id="2147483658" r:id="rId13"/>
    <p:sldLayoutId id="2147483659"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asdc.larc.nasa.go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support-asdc@earthdata.nasa.gov" TargetMode="External"/><Relationship Id="rId2" Type="http://schemas.openxmlformats.org/officeDocument/2006/relationships/hyperlink" Target="https://asdc.larc.nasa.gov/" TargetMode="External"/><Relationship Id="rId1" Type="http://schemas.openxmlformats.org/officeDocument/2006/relationships/slideLayout" Target="../slideLayouts/slideLayout6.xml"/><Relationship Id="rId4" Type="http://schemas.openxmlformats.org/officeDocument/2006/relationships/hyperlink" Target="mailto:Hazem.Mahmoud@nasa.go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urs.earthdata.nasa.gov/"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mailto:support-asdc@earthdata.nasa.gov" TargetMode="External"/><Relationship Id="rId10" Type="http://schemas.openxmlformats.org/officeDocument/2006/relationships/image" Target="../media/image16.emf"/><Relationship Id="rId4" Type="http://schemas.openxmlformats.org/officeDocument/2006/relationships/hyperlink" Target="https://forum.earthdata.nasa.gov/" TargetMode="Externa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forum.earthdata.nas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415532" y="4186462"/>
            <a:ext cx="5528963" cy="1974900"/>
          </a:xfrm>
        </p:spPr>
        <p:txBody>
          <a:bodyPr vert="horz" wrap="square" lIns="91440" tIns="45720" rIns="91440" bIns="45720" rtlCol="0" anchor="t">
            <a:spAutoFit/>
          </a:bodyPr>
          <a:lstStyle/>
          <a:p>
            <a:pPr>
              <a:spcBef>
                <a:spcPts val="400"/>
              </a:spcBef>
            </a:pPr>
            <a:r>
              <a:rPr lang="en-US" sz="3200" b="1">
                <a:latin typeface="Helvetica Neue"/>
                <a:cs typeface="Arial"/>
              </a:rPr>
              <a:t>PREFIRE data update </a:t>
            </a:r>
          </a:p>
          <a:p>
            <a:pPr>
              <a:spcBef>
                <a:spcPts val="400"/>
              </a:spcBef>
            </a:pPr>
            <a:r>
              <a:rPr lang="en-US">
                <a:latin typeface="Arial"/>
                <a:cs typeface="Arial"/>
              </a:rPr>
              <a:t>Hazem Mahmoud, Ph.D.</a:t>
            </a:r>
          </a:p>
          <a:p>
            <a:pPr>
              <a:spcBef>
                <a:spcPts val="400"/>
              </a:spcBef>
            </a:pPr>
            <a:r>
              <a:rPr lang="en-US">
                <a:latin typeface="Arial"/>
                <a:cs typeface="Arial"/>
              </a:rPr>
              <a:t>ASDC Scientist</a:t>
            </a:r>
            <a:endParaRPr lang="en-US"/>
          </a:p>
          <a:p>
            <a:pPr>
              <a:spcBef>
                <a:spcPts val="400"/>
              </a:spcBef>
            </a:pPr>
            <a:r>
              <a:rPr lang="en-US">
                <a:latin typeface="Arial"/>
                <a:cs typeface="Arial"/>
              </a:rPr>
              <a:t>4/16/2023</a:t>
            </a:r>
            <a:endParaRPr lang="en-US" sz="1800"/>
          </a:p>
          <a:p>
            <a:endParaRPr lang="en-US" sz="1800"/>
          </a:p>
        </p:txBody>
      </p:sp>
      <p:grpSp>
        <p:nvGrpSpPr>
          <p:cNvPr id="25" name="Group 24">
            <a:extLst>
              <a:ext uri="{FF2B5EF4-FFF2-40B4-BE49-F238E27FC236}">
                <a16:creationId xmlns:a16="http://schemas.microsoft.com/office/drawing/2014/main" id="{DC118577-8B85-3F4F-9790-2C71FDDC11D4}"/>
              </a:ext>
            </a:extLst>
          </p:cNvPr>
          <p:cNvGrpSpPr/>
          <p:nvPr/>
        </p:nvGrpSpPr>
        <p:grpSpPr>
          <a:xfrm>
            <a:off x="537287" y="3187693"/>
            <a:ext cx="5746788" cy="702502"/>
            <a:chOff x="537287" y="3187693"/>
            <a:chExt cx="5746788"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7" y="3187693"/>
              <a:ext cx="3254923"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4" y="3232202"/>
              <a:ext cx="2309411"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p>
        </p:txBody>
      </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8DC6-6DE7-1F46-8565-D4D3E9A95B0C}"/>
              </a:ext>
            </a:extLst>
          </p:cNvPr>
          <p:cNvSpPr>
            <a:spLocks noGrp="1"/>
          </p:cNvSpPr>
          <p:nvPr>
            <p:ph type="title"/>
          </p:nvPr>
        </p:nvSpPr>
        <p:spPr>
          <a:xfrm>
            <a:off x="769620" y="663570"/>
            <a:ext cx="10393680" cy="646331"/>
          </a:xfrm>
        </p:spPr>
        <p:txBody>
          <a:bodyPr/>
          <a:lstStyle/>
          <a:p>
            <a:r>
              <a:rPr lang="en-US">
                <a:solidFill>
                  <a:schemeClr val="tx2"/>
                </a:solidFill>
              </a:rPr>
              <a:t>ASDC in the Cloud</a:t>
            </a:r>
          </a:p>
        </p:txBody>
      </p:sp>
      <p:sp>
        <p:nvSpPr>
          <p:cNvPr id="3" name="Content Placeholder 2">
            <a:extLst>
              <a:ext uri="{FF2B5EF4-FFF2-40B4-BE49-F238E27FC236}">
                <a16:creationId xmlns:a16="http://schemas.microsoft.com/office/drawing/2014/main" id="{42364F48-8504-D64C-9F06-EF0194B21912}"/>
              </a:ext>
            </a:extLst>
          </p:cNvPr>
          <p:cNvSpPr>
            <a:spLocks noGrp="1"/>
          </p:cNvSpPr>
          <p:nvPr>
            <p:ph idx="1"/>
          </p:nvPr>
        </p:nvSpPr>
        <p:spPr>
          <a:xfrm>
            <a:off x="529590" y="1556644"/>
            <a:ext cx="11239500" cy="5754396"/>
          </a:xfrm>
        </p:spPr>
        <p:txBody>
          <a:bodyPr/>
          <a:lstStyle/>
          <a:p>
            <a:pPr marL="285750" indent="-285750">
              <a:buFont typeface="Arial" panose="020B0604020202020204" pitchFamily="34" charset="0"/>
              <a:buChar char="•"/>
            </a:pPr>
            <a:r>
              <a:rPr lang="en-US">
                <a:solidFill>
                  <a:schemeClr val="tx2"/>
                </a:solidFill>
              </a:rPr>
              <a:t>ESDIS is heavily investing in commercial cloud</a:t>
            </a:r>
          </a:p>
          <a:p>
            <a:pPr marL="742950" lvl="1" indent="-285750">
              <a:buFont typeface="Arial" panose="020B0604020202020204" pitchFamily="34" charset="0"/>
              <a:buChar char="•"/>
            </a:pPr>
            <a:r>
              <a:rPr lang="en-US">
                <a:solidFill>
                  <a:schemeClr val="tx2"/>
                </a:solidFill>
              </a:rPr>
              <a:t>Primary motivations</a:t>
            </a:r>
          </a:p>
          <a:p>
            <a:pPr marL="1200150" lvl="2" indent="-285750">
              <a:buFont typeface="Arial" panose="020B0604020202020204" pitchFamily="34" charset="0"/>
              <a:buChar char="•"/>
            </a:pPr>
            <a:r>
              <a:rPr lang="en-US">
                <a:solidFill>
                  <a:schemeClr val="tx2"/>
                </a:solidFill>
              </a:rPr>
              <a:t>To allow the science community to do unprecedented science with unconstrained processing and storage capacity across all EOSDIS data in a highly available environment (AWS)</a:t>
            </a:r>
          </a:p>
          <a:p>
            <a:pPr marL="1200150" lvl="2" indent="-285750">
              <a:buFont typeface="Arial" panose="020B0604020202020204" pitchFamily="34" charset="0"/>
              <a:buChar char="•"/>
            </a:pPr>
            <a:r>
              <a:rPr lang="en-US">
                <a:solidFill>
                  <a:schemeClr val="tx2"/>
                </a:solidFill>
              </a:rPr>
              <a:t>The size of future datasets makes on-premise archiving undesirable</a:t>
            </a:r>
          </a:p>
          <a:p>
            <a:pPr marL="1657350" lvl="3" indent="-285750">
              <a:buFont typeface="Arial" panose="020B0604020202020204" pitchFamily="34" charset="0"/>
              <a:buChar char="•"/>
            </a:pPr>
            <a:r>
              <a:rPr lang="en-US">
                <a:solidFill>
                  <a:schemeClr val="tx2"/>
                </a:solidFill>
              </a:rPr>
              <a:t>SWOT and NISAR are most often cited</a:t>
            </a:r>
          </a:p>
          <a:p>
            <a:pPr marL="742950" lvl="1" indent="-285750">
              <a:buFont typeface="Arial" panose="020B0604020202020204" pitchFamily="34" charset="0"/>
              <a:buChar char="•"/>
            </a:pPr>
            <a:r>
              <a:rPr lang="en-US">
                <a:solidFill>
                  <a:schemeClr val="tx2"/>
                </a:solidFill>
              </a:rPr>
              <a:t>Building an AWS-native ingest and archive system called Cumulus that is intended to be used by all DAACs</a:t>
            </a:r>
          </a:p>
          <a:p>
            <a:pPr marL="742950" lvl="1" indent="-285750">
              <a:buFont typeface="Arial" panose="020B0604020202020204" pitchFamily="34" charset="0"/>
              <a:buChar char="•"/>
            </a:pPr>
            <a:r>
              <a:rPr lang="en-US">
                <a:solidFill>
                  <a:schemeClr val="tx2"/>
                </a:solidFill>
              </a:rPr>
              <a:t>ESDIS pays for the storage.  Users pay for their own compute resources.</a:t>
            </a:r>
          </a:p>
          <a:p>
            <a:pPr marL="742950" lvl="1" indent="-285750">
              <a:buFont typeface="Arial" panose="020B0604020202020204" pitchFamily="34" charset="0"/>
              <a:buChar char="•"/>
            </a:pPr>
            <a:r>
              <a:rPr lang="en-US">
                <a:solidFill>
                  <a:schemeClr val="tx2"/>
                </a:solidFill>
              </a:rPr>
              <a:t>Data download will still be available free of charge</a:t>
            </a:r>
          </a:p>
          <a:p>
            <a:pPr marL="742950" lvl="1" indent="-285750">
              <a:buFont typeface="Arial" panose="020B0604020202020204" pitchFamily="34" charset="0"/>
              <a:buChar char="•"/>
            </a:pPr>
            <a:r>
              <a:rPr lang="en-US">
                <a:solidFill>
                  <a:schemeClr val="tx2"/>
                </a:solidFill>
              </a:rPr>
              <a:t>TEMPO, CLARREO-PF and PREFIRE are ingested on the cloud</a:t>
            </a:r>
          </a:p>
          <a:p>
            <a:pPr marL="742950" lvl="1" indent="-285750">
              <a:buFont typeface="Arial" panose="020B0604020202020204" pitchFamily="34" charset="0"/>
              <a:buChar char="•"/>
            </a:pPr>
            <a:r>
              <a:rPr lang="en-US">
                <a:solidFill>
                  <a:schemeClr val="tx2"/>
                </a:solidFill>
              </a:rPr>
              <a:t>User experience will not be interrupted or degraded</a:t>
            </a:r>
          </a:p>
          <a:p>
            <a:pPr marL="742950" lvl="1" indent="-285750">
              <a:buFont typeface="Arial" panose="020B0604020202020204" pitchFamily="34" charset="0"/>
              <a:buChar char="•"/>
            </a:pPr>
            <a:r>
              <a:rPr lang="en-US">
                <a:solidFill>
                  <a:schemeClr val="tx2"/>
                </a:solidFill>
              </a:rPr>
              <a:t>Activities are being planned in a way to avoid introducing technical and schedule risks and dependencies.</a:t>
            </a:r>
          </a:p>
          <a:p>
            <a:pPr marL="742950" lvl="1" indent="-285750">
              <a:buFont typeface="Arial" panose="020B0604020202020204" pitchFamily="34" charset="0"/>
              <a:buChar char="•"/>
            </a:pPr>
            <a:r>
              <a:rPr lang="en-US">
                <a:solidFill>
                  <a:schemeClr val="tx2"/>
                </a:solidFill>
              </a:rPr>
              <a:t>ASDC will work closely with ESDIS to identify risks, technical challenges and uncertainties, and proposing concepts and architectures for mitigating any issues that arise</a:t>
            </a:r>
          </a:p>
          <a:p>
            <a:pPr marL="742950" lvl="1" indent="-285750">
              <a:buFont typeface="Arial" panose="020B0604020202020204" pitchFamily="34" charset="0"/>
              <a:buChar char="•"/>
            </a:pPr>
            <a:endParaRPr lang="en-US">
              <a:solidFill>
                <a:schemeClr val="tx2"/>
              </a:solidFill>
            </a:endParaRPr>
          </a:p>
          <a:p>
            <a:pPr marL="742950" lvl="1" indent="-285750">
              <a:buFont typeface="Arial" panose="020B0604020202020204" pitchFamily="34" charset="0"/>
              <a:buChar char="•"/>
            </a:pPr>
            <a:endParaRPr lang="en-US">
              <a:solidFill>
                <a:schemeClr val="tx2"/>
              </a:solidFill>
            </a:endParaRPr>
          </a:p>
          <a:p>
            <a:pPr marL="742950" lvl="1" indent="-285750">
              <a:buFont typeface="Arial" panose="020B0604020202020204" pitchFamily="34" charset="0"/>
              <a:buChar char="•"/>
            </a:pPr>
            <a:endParaRPr lang="en-US">
              <a:solidFill>
                <a:schemeClr val="tx2"/>
              </a:solidFill>
            </a:endParaRPr>
          </a:p>
        </p:txBody>
      </p:sp>
      <p:sp>
        <p:nvSpPr>
          <p:cNvPr id="4" name="Footer Placeholder 3">
            <a:extLst>
              <a:ext uri="{FF2B5EF4-FFF2-40B4-BE49-F238E27FC236}">
                <a16:creationId xmlns:a16="http://schemas.microsoft.com/office/drawing/2014/main" id="{D74EA819-1C41-1E4F-97AD-EA4A951F2138}"/>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225E8D00-87A5-0E4D-AD96-E0CE6421610B}"/>
              </a:ext>
            </a:extLst>
          </p:cNvPr>
          <p:cNvSpPr>
            <a:spLocks noGrp="1"/>
          </p:cNvSpPr>
          <p:nvPr>
            <p:ph type="sldNum" sz="quarter" idx="12"/>
          </p:nvPr>
        </p:nvSpPr>
        <p:spPr/>
        <p:txBody>
          <a:bodyPr/>
          <a:lstStyle/>
          <a:p>
            <a:fld id="{2E8C51FE-49D9-314D-9957-ABBF7DDE8782}" type="slidenum">
              <a:rPr lang="en-US" smtClean="0"/>
              <a:pPr/>
              <a:t>10</a:t>
            </a:fld>
            <a:endParaRPr lang="en-US"/>
          </a:p>
        </p:txBody>
      </p:sp>
    </p:spTree>
    <p:extLst>
      <p:ext uri="{BB962C8B-B14F-4D97-AF65-F5344CB8AC3E}">
        <p14:creationId xmlns:p14="http://schemas.microsoft.com/office/powerpoint/2010/main" val="3883725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292" y="1349860"/>
            <a:ext cx="5224073" cy="369332"/>
          </a:xfrm>
        </p:spPr>
        <p:txBody>
          <a:bodyPr/>
          <a:lstStyle/>
          <a:p>
            <a:pPr marL="285750" indent="-285750">
              <a:buFont typeface="Arial" panose="020B0604020202020204" pitchFamily="34" charset="0"/>
              <a:buChar char="•"/>
            </a:pPr>
            <a:endParaRPr lang="en-US">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11</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007" r="1818" b="5800"/>
          <a:stretch/>
        </p:blipFill>
        <p:spPr>
          <a:xfrm>
            <a:off x="141027" y="370944"/>
            <a:ext cx="11971267" cy="5431408"/>
          </a:xfrm>
          <a:prstGeom prst="rect">
            <a:avLst/>
          </a:prstGeom>
        </p:spPr>
      </p:pic>
      <p:sp>
        <p:nvSpPr>
          <p:cNvPr id="8" name="Rectangle 7"/>
          <p:cNvSpPr/>
          <p:nvPr/>
        </p:nvSpPr>
        <p:spPr>
          <a:xfrm>
            <a:off x="4447474" y="5987018"/>
            <a:ext cx="3360215" cy="369332"/>
          </a:xfrm>
          <a:prstGeom prst="rect">
            <a:avLst/>
          </a:prstGeom>
        </p:spPr>
        <p:txBody>
          <a:bodyPr wrap="none">
            <a:spAutoFit/>
          </a:bodyPr>
          <a:lstStyle/>
          <a:p>
            <a:r>
              <a:rPr lang="en-US" i="1">
                <a:latin typeface="Century Gothic" panose="020B0502020202020204" pitchFamily="34" charset="0"/>
                <a:hlinkClick r:id="rId4"/>
              </a:rPr>
              <a:t>https://asdc.larc.nasa.gov/</a:t>
            </a:r>
            <a:endParaRPr lang="en-US" i="1">
              <a:latin typeface="Century Gothic" panose="020B0502020202020204" pitchFamily="34" charset="0"/>
            </a:endParaRPr>
          </a:p>
        </p:txBody>
      </p:sp>
    </p:spTree>
    <p:extLst>
      <p:ext uri="{BB962C8B-B14F-4D97-AF65-F5344CB8AC3E}">
        <p14:creationId xmlns:p14="http://schemas.microsoft.com/office/powerpoint/2010/main" val="2032043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E2C0-6F54-DD0C-0B2A-2F6FE74C8DB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858326D8-386C-9536-4E66-79B7FDE23126}"/>
              </a:ext>
            </a:extLst>
          </p:cNvPr>
          <p:cNvSpPr>
            <a:spLocks noGrp="1"/>
          </p:cNvSpPr>
          <p:nvPr>
            <p:ph type="ftr" sz="quarter" idx="11"/>
          </p:nvPr>
        </p:nvSpPr>
        <p:spPr/>
        <p:txBody>
          <a:bodyPr/>
          <a:lstStyle/>
          <a:p>
            <a:r>
              <a:rPr lang="en-US"/>
              <a:t>The Science Directorate at NASA's Langley Research Center</a:t>
            </a:r>
          </a:p>
        </p:txBody>
      </p:sp>
      <p:sp>
        <p:nvSpPr>
          <p:cNvPr id="4" name="Slide Number Placeholder 3">
            <a:extLst>
              <a:ext uri="{FF2B5EF4-FFF2-40B4-BE49-F238E27FC236}">
                <a16:creationId xmlns:a16="http://schemas.microsoft.com/office/drawing/2014/main" id="{1F5B8F34-FA94-0C14-5E29-20A180A5CF82}"/>
              </a:ext>
            </a:extLst>
          </p:cNvPr>
          <p:cNvSpPr>
            <a:spLocks noGrp="1"/>
          </p:cNvSpPr>
          <p:nvPr>
            <p:ph type="sldNum" sz="quarter" idx="12"/>
          </p:nvPr>
        </p:nvSpPr>
        <p:spPr/>
        <p:txBody>
          <a:bodyPr/>
          <a:lstStyle/>
          <a:p>
            <a:fld id="{2E8C51FE-49D9-314D-9957-ABBF7DDE8782}" type="slidenum">
              <a:rPr lang="en-US" smtClean="0"/>
              <a:pPr/>
              <a:t>12</a:t>
            </a:fld>
            <a:endParaRPr lang="en-US"/>
          </a:p>
        </p:txBody>
      </p:sp>
      <p:pic>
        <p:nvPicPr>
          <p:cNvPr id="5" name="Picture 5" descr="Graphical user interface, application&#10;&#10;Description automatically generated">
            <a:extLst>
              <a:ext uri="{FF2B5EF4-FFF2-40B4-BE49-F238E27FC236}">
                <a16:creationId xmlns:a16="http://schemas.microsoft.com/office/drawing/2014/main" id="{6D6CF515-891C-C792-42ED-AA4FFF245297}"/>
              </a:ext>
            </a:extLst>
          </p:cNvPr>
          <p:cNvPicPr>
            <a:picLocks noChangeAspect="1"/>
          </p:cNvPicPr>
          <p:nvPr/>
        </p:nvPicPr>
        <p:blipFill>
          <a:blip r:embed="rId2"/>
          <a:stretch>
            <a:fillRect/>
          </a:stretch>
        </p:blipFill>
        <p:spPr>
          <a:xfrm>
            <a:off x="3504" y="3613"/>
            <a:ext cx="12184992" cy="6850774"/>
          </a:xfrm>
          <a:prstGeom prst="rect">
            <a:avLst/>
          </a:prstGeom>
        </p:spPr>
      </p:pic>
    </p:spTree>
    <p:extLst>
      <p:ext uri="{BB962C8B-B14F-4D97-AF65-F5344CB8AC3E}">
        <p14:creationId xmlns:p14="http://schemas.microsoft.com/office/powerpoint/2010/main" val="1981220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70B24-3B9A-0C01-4ADC-3D2E6AD6C9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3E9BB5-1EEC-1DA7-6DDF-9549291D68EA}"/>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024CCDB-0122-B1F5-C913-4D69B81B6128}"/>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4F00D0CC-F743-EC53-B598-1AC5374EC66A}"/>
              </a:ext>
            </a:extLst>
          </p:cNvPr>
          <p:cNvSpPr>
            <a:spLocks noGrp="1"/>
          </p:cNvSpPr>
          <p:nvPr>
            <p:ph type="sldNum" sz="quarter" idx="12"/>
          </p:nvPr>
        </p:nvSpPr>
        <p:spPr/>
        <p:txBody>
          <a:bodyPr/>
          <a:lstStyle/>
          <a:p>
            <a:fld id="{2E8C51FE-49D9-314D-9957-ABBF7DDE8782}" type="slidenum">
              <a:rPr lang="en-US" smtClean="0"/>
              <a:pPr/>
              <a:t>13</a:t>
            </a:fld>
            <a:endParaRPr lang="en-US"/>
          </a:p>
        </p:txBody>
      </p:sp>
      <p:pic>
        <p:nvPicPr>
          <p:cNvPr id="7" name="Picture 6">
            <a:extLst>
              <a:ext uri="{FF2B5EF4-FFF2-40B4-BE49-F238E27FC236}">
                <a16:creationId xmlns:a16="http://schemas.microsoft.com/office/drawing/2014/main" id="{634D0458-04C2-005F-308E-5D6AB9762493}"/>
              </a:ext>
            </a:extLst>
          </p:cNvPr>
          <p:cNvPicPr>
            <a:picLocks noChangeAspect="1"/>
          </p:cNvPicPr>
          <p:nvPr/>
        </p:nvPicPr>
        <p:blipFill>
          <a:blip r:embed="rId2"/>
          <a:stretch>
            <a:fillRect/>
          </a:stretch>
        </p:blipFill>
        <p:spPr>
          <a:xfrm>
            <a:off x="0" y="551961"/>
            <a:ext cx="12192000" cy="5613400"/>
          </a:xfrm>
          <a:prstGeom prst="rect">
            <a:avLst/>
          </a:prstGeom>
        </p:spPr>
      </p:pic>
    </p:spTree>
    <p:extLst>
      <p:ext uri="{BB962C8B-B14F-4D97-AF65-F5344CB8AC3E}">
        <p14:creationId xmlns:p14="http://schemas.microsoft.com/office/powerpoint/2010/main" val="1066675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F4958-63C4-7E5B-5DA1-079467E54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387796-F693-213D-1426-B12268C37F4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E919414-15C7-1387-181B-ADB9A20F5B0B}"/>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71A544B3-B8A0-F794-87CC-6B1D9EDCA227}"/>
              </a:ext>
            </a:extLst>
          </p:cNvPr>
          <p:cNvSpPr>
            <a:spLocks noGrp="1"/>
          </p:cNvSpPr>
          <p:nvPr>
            <p:ph type="sldNum" sz="quarter" idx="12"/>
          </p:nvPr>
        </p:nvSpPr>
        <p:spPr/>
        <p:txBody>
          <a:bodyPr/>
          <a:lstStyle/>
          <a:p>
            <a:fld id="{2E8C51FE-49D9-314D-9957-ABBF7DDE8782}" type="slidenum">
              <a:rPr lang="en-US" smtClean="0"/>
              <a:pPr/>
              <a:t>14</a:t>
            </a:fld>
            <a:endParaRPr lang="en-US"/>
          </a:p>
        </p:txBody>
      </p:sp>
      <p:pic>
        <p:nvPicPr>
          <p:cNvPr id="7" name="Picture 6">
            <a:extLst>
              <a:ext uri="{FF2B5EF4-FFF2-40B4-BE49-F238E27FC236}">
                <a16:creationId xmlns:a16="http://schemas.microsoft.com/office/drawing/2014/main" id="{FCA1EC3B-0C68-58E1-4E1F-569BFB8EA875}"/>
              </a:ext>
            </a:extLst>
          </p:cNvPr>
          <p:cNvPicPr>
            <a:picLocks noChangeAspect="1"/>
          </p:cNvPicPr>
          <p:nvPr/>
        </p:nvPicPr>
        <p:blipFill>
          <a:blip r:embed="rId2"/>
          <a:stretch>
            <a:fillRect/>
          </a:stretch>
        </p:blipFill>
        <p:spPr>
          <a:xfrm>
            <a:off x="0" y="136525"/>
            <a:ext cx="12192000" cy="6350000"/>
          </a:xfrm>
          <a:prstGeom prst="rect">
            <a:avLst/>
          </a:prstGeom>
        </p:spPr>
      </p:pic>
    </p:spTree>
    <p:extLst>
      <p:ext uri="{BB962C8B-B14F-4D97-AF65-F5344CB8AC3E}">
        <p14:creationId xmlns:p14="http://schemas.microsoft.com/office/powerpoint/2010/main" val="729290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15</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3431709"/>
          </a:xfrm>
        </p:spPr>
        <p:txBody>
          <a:bodyPr vert="horz" lIns="91440" tIns="45720" rIns="91440" bIns="45720" rtlCol="0" anchor="t">
            <a:spAutoFit/>
          </a:bodyPr>
          <a:lstStyle/>
          <a:p>
            <a:pPr marL="285750" indent="-285750">
              <a:buFont typeface="Wingdings" panose="05000000000000000000" pitchFamily="2" charset="2"/>
              <a:buChar char="§"/>
            </a:pPr>
            <a:r>
              <a:rPr lang="en-US" sz="3200">
                <a:solidFill>
                  <a:schemeClr val="tx2"/>
                </a:solidFill>
                <a:latin typeface="Helvetica Neue" panose="02000503000000020004"/>
              </a:rPr>
              <a:t>ASDC Overview</a:t>
            </a:r>
          </a:p>
          <a:p>
            <a:pPr marL="285750" indent="-285750">
              <a:buFont typeface="Wingdings" panose="05000000000000000000" pitchFamily="2" charset="2"/>
              <a:buChar char="§"/>
            </a:pPr>
            <a:r>
              <a:rPr lang="en-US" sz="3200">
                <a:solidFill>
                  <a:schemeClr val="tx2"/>
                </a:solidFill>
                <a:latin typeface="Helvetica Neue" panose="02000503000000020004"/>
              </a:rPr>
              <a:t>PREFIRE Data Products and Distribution</a:t>
            </a:r>
          </a:p>
          <a:p>
            <a:pPr marL="285750" indent="-285750">
              <a:buFont typeface="Wingdings" panose="05000000000000000000" pitchFamily="2" charset="2"/>
              <a:buChar char="§"/>
            </a:pPr>
            <a:r>
              <a:rPr lang="en-US" sz="3200">
                <a:solidFill>
                  <a:schemeClr val="tx2"/>
                </a:solidFill>
                <a:latin typeface="Helvetica Neue" panose="02000503000000020004"/>
              </a:rPr>
              <a:t>Data Distribution Tools and Services</a:t>
            </a:r>
          </a:p>
          <a:p>
            <a:pPr marL="285750" indent="-285750">
              <a:buFont typeface="Wingdings" panose="05000000000000000000" pitchFamily="2" charset="2"/>
              <a:buChar char="§"/>
            </a:pPr>
            <a:r>
              <a:rPr lang="en-US" sz="3200">
                <a:solidFill>
                  <a:schemeClr val="tx2"/>
                </a:solidFill>
                <a:latin typeface="Helvetica Neue" panose="02000503000000020004"/>
              </a:rPr>
              <a:t>Discussion</a:t>
            </a:r>
          </a:p>
        </p:txBody>
      </p:sp>
    </p:spTree>
    <p:extLst>
      <p:ext uri="{BB962C8B-B14F-4D97-AF65-F5344CB8AC3E}">
        <p14:creationId xmlns:p14="http://schemas.microsoft.com/office/powerpoint/2010/main" val="2414277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16</a:t>
            </a:fld>
            <a:endParaRPr lang="en-US"/>
          </a:p>
        </p:txBody>
      </p:sp>
      <p:sp>
        <p:nvSpPr>
          <p:cNvPr id="4" name="Footer Placeholder 3">
            <a:extLst>
              <a:ext uri="{FF2B5EF4-FFF2-40B4-BE49-F238E27FC236}">
                <a16:creationId xmlns:a16="http://schemas.microsoft.com/office/drawing/2014/main" id="{E8DDEC50-2B7D-C04A-A6F7-27CFE141A60D}"/>
              </a:ext>
            </a:extLst>
          </p:cNvPr>
          <p:cNvSpPr>
            <a:spLocks noGrp="1"/>
          </p:cNvSpPr>
          <p:nvPr>
            <p:ph type="ftr" sz="quarter" idx="11"/>
          </p:nvPr>
        </p:nvSpPr>
        <p:spPr/>
        <p:txBody>
          <a:bodyPr/>
          <a:lstStyle/>
          <a:p>
            <a:r>
              <a:rPr lang="en-US"/>
              <a:t>The Science Directorate at NASA's Langley Research Center</a:t>
            </a:r>
          </a:p>
        </p:txBody>
      </p:sp>
      <p:sp>
        <p:nvSpPr>
          <p:cNvPr id="6" name="Rectangle 5">
            <a:extLst>
              <a:ext uri="{FF2B5EF4-FFF2-40B4-BE49-F238E27FC236}">
                <a16:creationId xmlns:a16="http://schemas.microsoft.com/office/drawing/2014/main" id="{B868467A-E115-7148-881F-D4C862364E33}"/>
              </a:ext>
            </a:extLst>
          </p:cNvPr>
          <p:cNvSpPr/>
          <p:nvPr/>
        </p:nvSpPr>
        <p:spPr>
          <a:xfrm>
            <a:off x="2533185" y="2528714"/>
            <a:ext cx="7125629" cy="1631216"/>
          </a:xfrm>
          <a:prstGeom prst="rect">
            <a:avLst/>
          </a:prstGeom>
        </p:spPr>
        <p:txBody>
          <a:bodyPr wrap="square" anchor="t">
            <a:spAutoFit/>
          </a:bodyPr>
          <a:lstStyle/>
          <a:p>
            <a:pPr algn="ctr"/>
            <a:r>
              <a:rPr lang="en-US" altLang="en-US" b="1">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Atmospheric Science Data Center</a:t>
            </a:r>
          </a:p>
          <a:p>
            <a:pPr algn="ctr"/>
            <a:r>
              <a:rPr lang="en-US" altLang="en-US">
                <a:latin typeface="Helvetica Neue" panose="02000503000000020004" pitchFamily="2" charset="0"/>
                <a:ea typeface="Helvetica Neue" panose="02000503000000020004" pitchFamily="2" charset="0"/>
                <a:cs typeface="Helvetica Neue" panose="02000503000000020004" pitchFamily="2" charset="0"/>
              </a:rPr>
              <a:t>NASA Langley Research Center</a:t>
            </a:r>
          </a:p>
          <a:p>
            <a:pPr algn="ctr"/>
            <a:r>
              <a:rPr lang="en-US" altLang="en-US">
                <a:latin typeface="Helvetica Neue" panose="02000503000000020004" pitchFamily="2" charset="0"/>
                <a:ea typeface="Helvetica Neue" panose="02000503000000020004" pitchFamily="2" charset="0"/>
                <a:cs typeface="Helvetica Neue" panose="02000503000000020004" pitchFamily="2" charset="0"/>
              </a:rPr>
              <a:t>Hampton, Virginia (USA)</a:t>
            </a:r>
          </a:p>
          <a:p>
            <a:pPr algn="ctr"/>
            <a:r>
              <a:rPr lang="en-US" i="1">
                <a:hlinkClick r:id="rId2"/>
              </a:rPr>
              <a:t>https://asdc.larc.nasa.gov/</a:t>
            </a:r>
            <a:endParaRPr lang="en-US" altLang="en-US">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400" i="1">
                <a:latin typeface="Century Gothic" panose="020B0502020202020204" pitchFamily="34" charset="0"/>
                <a:ea typeface="Helvetica Neue" panose="02000503000000020004" pitchFamily="2" charset="0"/>
                <a:cs typeface="Helvetica Neue" panose="02000503000000020004" pitchFamily="2" charset="0"/>
                <a:hlinkClick r:id="rId3"/>
              </a:rPr>
              <a:t>support-asdc@earthdata.nasa.gov</a:t>
            </a:r>
            <a:endParaRPr lang="en-US" altLang="en-US" sz="1400" i="1">
              <a:latin typeface="Century Gothic" panose="020B0502020202020204" pitchFamily="34" charset="0"/>
              <a:ea typeface="Helvetica Neue" panose="02000503000000020004" pitchFamily="2" charset="0"/>
              <a:cs typeface="Helvetica Neue" panose="02000503000000020004" pitchFamily="2" charset="0"/>
            </a:endParaRPr>
          </a:p>
          <a:p>
            <a:pPr algn="ctr"/>
            <a:r>
              <a:rPr lang="en-US" altLang="en-US" sz="1400" i="1">
                <a:latin typeface="Century Gothic" panose="020B0502020202020204" pitchFamily="34" charset="0"/>
                <a:ea typeface="Helvetica Neue" panose="02000503000000020004" pitchFamily="2" charset="0"/>
                <a:cs typeface="Helvetica Neue" panose="02000503000000020004" pitchFamily="2" charset="0"/>
                <a:hlinkClick r:id="rId4"/>
              </a:rPr>
              <a:t>Hazem.Mahmoud@nasa.gov</a:t>
            </a:r>
            <a:r>
              <a:rPr lang="en-US" altLang="en-US" sz="1400" i="1">
                <a:latin typeface="Century Gothic" panose="020B0502020202020204" pitchFamily="34" charset="0"/>
                <a:ea typeface="Helvetica Neue" panose="02000503000000020004" pitchFamily="2" charset="0"/>
                <a:cs typeface="Helvetica Neue" panose="02000503000000020004" pitchFamily="2" charset="0"/>
              </a:rPr>
              <a:t> </a:t>
            </a:r>
          </a:p>
        </p:txBody>
      </p:sp>
    </p:spTree>
    <p:extLst>
      <p:ext uri="{BB962C8B-B14F-4D97-AF65-F5344CB8AC3E}">
        <p14:creationId xmlns:p14="http://schemas.microsoft.com/office/powerpoint/2010/main" val="3562549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516AF-DDEB-73EA-2FD5-FE5054E55C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B8A0E6-931A-E5F6-2219-F288867E0D16}"/>
              </a:ext>
            </a:extLst>
          </p:cNvPr>
          <p:cNvSpPr>
            <a:spLocks noGrp="1"/>
          </p:cNvSpPr>
          <p:nvPr>
            <p:ph idx="1"/>
          </p:nvPr>
        </p:nvSpPr>
        <p:spPr>
          <a:xfrm>
            <a:off x="4914901" y="2214710"/>
            <a:ext cx="6678104" cy="774571"/>
          </a:xfrm>
        </p:spPr>
        <p:txBody>
          <a:bodyPr/>
          <a:lstStyle/>
          <a:p>
            <a:r>
              <a:rPr lang="en-US"/>
              <a:t>Status of PREFIRE interface documentation (in-progress)</a:t>
            </a:r>
          </a:p>
          <a:p>
            <a:r>
              <a:rPr lang="en-US"/>
              <a:t>Status of testing (test completed, test underway, test to go)</a:t>
            </a:r>
          </a:p>
        </p:txBody>
      </p:sp>
      <p:sp>
        <p:nvSpPr>
          <p:cNvPr id="4" name="Footer Placeholder 3">
            <a:extLst>
              <a:ext uri="{FF2B5EF4-FFF2-40B4-BE49-F238E27FC236}">
                <a16:creationId xmlns:a16="http://schemas.microsoft.com/office/drawing/2014/main" id="{CE1E9905-194A-0EE5-E813-A0DEA2EEFD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DAE7296C-4286-122B-35FB-BCC8EF3B0535}"/>
              </a:ext>
            </a:extLst>
          </p:cNvPr>
          <p:cNvSpPr>
            <a:spLocks noGrp="1"/>
          </p:cNvSpPr>
          <p:nvPr>
            <p:ph type="sldNum" sz="quarter" idx="12"/>
          </p:nvPr>
        </p:nvSpPr>
        <p:spPr/>
        <p:txBody>
          <a:bodyPr/>
          <a:lstStyle/>
          <a:p>
            <a:fld id="{2E8C51FE-49D9-314D-9957-ABBF7DDE8782}" type="slidenum">
              <a:rPr lang="en-US" smtClean="0"/>
              <a:t>17</a:t>
            </a:fld>
            <a:endParaRPr lang="en-US"/>
          </a:p>
        </p:txBody>
      </p:sp>
    </p:spTree>
    <p:extLst>
      <p:ext uri="{BB962C8B-B14F-4D97-AF65-F5344CB8AC3E}">
        <p14:creationId xmlns:p14="http://schemas.microsoft.com/office/powerpoint/2010/main" val="3799149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7970-BD56-D002-0691-49361A5F7774}"/>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EC999F7E-02C2-247F-CB0B-D351A1486409}"/>
              </a:ext>
            </a:extLst>
          </p:cNvPr>
          <p:cNvSpPr>
            <a:spLocks noGrp="1"/>
          </p:cNvSpPr>
          <p:nvPr>
            <p:ph type="ftr" sz="quarter" idx="11"/>
          </p:nvPr>
        </p:nvSpPr>
        <p:spPr/>
        <p:txBody>
          <a:bodyPr/>
          <a:lstStyle/>
          <a:p>
            <a:r>
              <a:rPr lang="en-US"/>
              <a:t>The Science Directorate at NASA's Langley Research Center</a:t>
            </a:r>
          </a:p>
        </p:txBody>
      </p:sp>
      <p:sp>
        <p:nvSpPr>
          <p:cNvPr id="4" name="Slide Number Placeholder 3">
            <a:extLst>
              <a:ext uri="{FF2B5EF4-FFF2-40B4-BE49-F238E27FC236}">
                <a16:creationId xmlns:a16="http://schemas.microsoft.com/office/drawing/2014/main" id="{99A902DB-3E46-5516-AE62-4E2B70676725}"/>
              </a:ext>
            </a:extLst>
          </p:cNvPr>
          <p:cNvSpPr>
            <a:spLocks noGrp="1"/>
          </p:cNvSpPr>
          <p:nvPr>
            <p:ph type="sldNum" sz="quarter" idx="12"/>
          </p:nvPr>
        </p:nvSpPr>
        <p:spPr/>
        <p:txBody>
          <a:bodyPr/>
          <a:lstStyle/>
          <a:p>
            <a:fld id="{2E8C51FE-49D9-314D-9957-ABBF7DDE8782}" type="slidenum">
              <a:rPr lang="en-US" smtClean="0"/>
              <a:pPr/>
              <a:t>18</a:t>
            </a:fld>
            <a:endParaRPr lang="en-US"/>
          </a:p>
        </p:txBody>
      </p:sp>
      <p:pic>
        <p:nvPicPr>
          <p:cNvPr id="5" name="Picture 5" descr="A picture containing text&#10;&#10;Description automatically generated">
            <a:extLst>
              <a:ext uri="{FF2B5EF4-FFF2-40B4-BE49-F238E27FC236}">
                <a16:creationId xmlns:a16="http://schemas.microsoft.com/office/drawing/2014/main" id="{294FF510-24D3-9AB6-7C2E-EDED1C22F230}"/>
              </a:ext>
            </a:extLst>
          </p:cNvPr>
          <p:cNvPicPr>
            <a:picLocks noChangeAspect="1"/>
          </p:cNvPicPr>
          <p:nvPr/>
        </p:nvPicPr>
        <p:blipFill>
          <a:blip r:embed="rId2"/>
          <a:stretch>
            <a:fillRect/>
          </a:stretch>
        </p:blipFill>
        <p:spPr>
          <a:xfrm>
            <a:off x="231228" y="165"/>
            <a:ext cx="11720785" cy="6857669"/>
          </a:xfrm>
          <a:prstGeom prst="rect">
            <a:avLst/>
          </a:prstGeom>
        </p:spPr>
      </p:pic>
    </p:spTree>
    <p:extLst>
      <p:ext uri="{BB962C8B-B14F-4D97-AF65-F5344CB8AC3E}">
        <p14:creationId xmlns:p14="http://schemas.microsoft.com/office/powerpoint/2010/main" val="175723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18A344-0F83-92E1-DBDC-47A6FD0C6FAC}"/>
              </a:ext>
            </a:extLst>
          </p:cNvPr>
          <p:cNvSpPr>
            <a:spLocks noGrp="1"/>
          </p:cNvSpPr>
          <p:nvPr>
            <p:ph type="ftr" sz="quarter" idx="11"/>
          </p:nvPr>
        </p:nvSpPr>
        <p:spPr/>
        <p:txBody>
          <a:bodyPr/>
          <a:lstStyle/>
          <a:p>
            <a:r>
              <a:rPr lang="en-US"/>
              <a:t>The Science Directorate at NASA's Langley Research Center</a:t>
            </a:r>
          </a:p>
        </p:txBody>
      </p:sp>
      <p:sp>
        <p:nvSpPr>
          <p:cNvPr id="4" name="Slide Number Placeholder 3">
            <a:extLst>
              <a:ext uri="{FF2B5EF4-FFF2-40B4-BE49-F238E27FC236}">
                <a16:creationId xmlns:a16="http://schemas.microsoft.com/office/drawing/2014/main" id="{601CF598-10A8-A82B-C2EA-3000CD80C1C7}"/>
              </a:ext>
            </a:extLst>
          </p:cNvPr>
          <p:cNvSpPr>
            <a:spLocks noGrp="1"/>
          </p:cNvSpPr>
          <p:nvPr>
            <p:ph type="sldNum" sz="quarter" idx="12"/>
          </p:nvPr>
        </p:nvSpPr>
        <p:spPr/>
        <p:txBody>
          <a:bodyPr/>
          <a:lstStyle/>
          <a:p>
            <a:fld id="{2E8C51FE-49D9-314D-9957-ABBF7DDE8782}" type="slidenum">
              <a:rPr lang="en-US" smtClean="0"/>
              <a:pPr/>
              <a:t>19</a:t>
            </a:fld>
            <a:endParaRPr lang="en-US"/>
          </a:p>
        </p:txBody>
      </p:sp>
      <p:pic>
        <p:nvPicPr>
          <p:cNvPr id="5" name="Picture 5" descr="Graphical user interface, chart&#10;&#10;Description automatically generated">
            <a:extLst>
              <a:ext uri="{FF2B5EF4-FFF2-40B4-BE49-F238E27FC236}">
                <a16:creationId xmlns:a16="http://schemas.microsoft.com/office/drawing/2014/main" id="{DEEA5339-359A-A19D-7EB4-808430AB7077}"/>
              </a:ext>
            </a:extLst>
          </p:cNvPr>
          <p:cNvPicPr>
            <a:picLocks noChangeAspect="1"/>
          </p:cNvPicPr>
          <p:nvPr/>
        </p:nvPicPr>
        <p:blipFill>
          <a:blip r:embed="rId2"/>
          <a:stretch>
            <a:fillRect/>
          </a:stretch>
        </p:blipFill>
        <p:spPr>
          <a:xfrm>
            <a:off x="467710" y="-3926"/>
            <a:ext cx="10941268" cy="6865851"/>
          </a:xfrm>
          <a:prstGeom prst="rect">
            <a:avLst/>
          </a:prstGeom>
        </p:spPr>
      </p:pic>
    </p:spTree>
    <p:extLst>
      <p:ext uri="{BB962C8B-B14F-4D97-AF65-F5344CB8AC3E}">
        <p14:creationId xmlns:p14="http://schemas.microsoft.com/office/powerpoint/2010/main" val="4039211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2</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7114984" cy="3559949"/>
          </a:xfrm>
        </p:spPr>
        <p:txBody>
          <a:bodyPr vert="horz" wrap="square" lIns="91440" tIns="45720" rIns="91440" bIns="45720" rtlCol="0" anchor="t">
            <a:spAutoFit/>
          </a:bodyPr>
          <a:lstStyle/>
          <a:p>
            <a:pPr marL="285750" indent="-285750">
              <a:buFont typeface="Wingdings" panose="05000000000000000000" pitchFamily="2" charset="2"/>
              <a:buChar char="§"/>
            </a:pPr>
            <a:r>
              <a:rPr lang="en-US" sz="3200">
                <a:solidFill>
                  <a:schemeClr val="tx2"/>
                </a:solidFill>
                <a:latin typeface="Helvetica Neue" panose="02000503000000020004"/>
              </a:rPr>
              <a:t>ASDC Overview</a:t>
            </a:r>
          </a:p>
          <a:p>
            <a:pPr marL="285750" indent="-285750">
              <a:buFont typeface="Wingdings" panose="05000000000000000000" pitchFamily="2" charset="2"/>
              <a:buChar char="§"/>
            </a:pPr>
            <a:r>
              <a:rPr lang="en-US" sz="3200">
                <a:solidFill>
                  <a:schemeClr val="tx2"/>
                </a:solidFill>
                <a:latin typeface="Helvetica Neue" panose="02000503000000020004"/>
                <a:cs typeface="Arial"/>
              </a:rPr>
              <a:t>PREFIRE Data Products Archiving and Distribution</a:t>
            </a:r>
          </a:p>
          <a:p>
            <a:pPr marL="285750" indent="-285750">
              <a:buFont typeface="Wingdings" panose="05000000000000000000" pitchFamily="2" charset="2"/>
              <a:buChar char="§"/>
            </a:pPr>
            <a:r>
              <a:rPr lang="en-US" sz="3200">
                <a:solidFill>
                  <a:schemeClr val="tx2"/>
                </a:solidFill>
                <a:latin typeface="Helvetica Neue" panose="02000503000000020004"/>
              </a:rPr>
              <a:t>Data Distribution Tools and Services</a:t>
            </a:r>
          </a:p>
          <a:p>
            <a:pPr marL="285750" indent="-285750">
              <a:buFont typeface="Wingdings" panose="05000000000000000000" pitchFamily="2" charset="2"/>
              <a:buChar char="§"/>
            </a:pPr>
            <a:r>
              <a:rPr lang="en-US" sz="3200">
                <a:solidFill>
                  <a:schemeClr val="tx2"/>
                </a:solidFill>
                <a:latin typeface="Helvetica Neue" panose="02000503000000020004"/>
                <a:cs typeface="Arial"/>
              </a:rPr>
              <a:t>PREFIRE E2E testing update</a:t>
            </a:r>
          </a:p>
          <a:p>
            <a:pPr marL="285750" indent="-285750">
              <a:buFont typeface="Wingdings" panose="05000000000000000000" pitchFamily="2" charset="2"/>
              <a:buChar char="§"/>
            </a:pPr>
            <a:r>
              <a:rPr lang="en-US" sz="3200">
                <a:solidFill>
                  <a:schemeClr val="tx2"/>
                </a:solidFill>
                <a:latin typeface="Helvetica Neue" panose="02000503000000020004"/>
                <a:cs typeface="Arial"/>
              </a:rPr>
              <a:t>Way Forward</a:t>
            </a:r>
            <a:endParaRPr lang="en-US" sz="3200">
              <a:solidFill>
                <a:schemeClr val="tx2"/>
              </a:solidFill>
              <a:latin typeface="Helvetica Neue" panose="02000503000000020004"/>
            </a:endParaRPr>
          </a:p>
        </p:txBody>
      </p:sp>
    </p:spTree>
    <p:extLst>
      <p:ext uri="{BB962C8B-B14F-4D97-AF65-F5344CB8AC3E}">
        <p14:creationId xmlns:p14="http://schemas.microsoft.com/office/powerpoint/2010/main" val="2150520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BAE93-DF24-8144-A63C-347E0985D59E}"/>
              </a:ext>
            </a:extLst>
          </p:cNvPr>
          <p:cNvSpPr>
            <a:spLocks noGrp="1"/>
          </p:cNvSpPr>
          <p:nvPr>
            <p:ph type="title"/>
          </p:nvPr>
        </p:nvSpPr>
        <p:spPr/>
        <p:txBody>
          <a:bodyPr/>
          <a:lstStyle/>
          <a:p>
            <a:r>
              <a:rPr lang="en-US">
                <a:solidFill>
                  <a:schemeClr val="tx2"/>
                </a:solidFill>
              </a:rPr>
              <a:t>ASDC in the Cloud</a:t>
            </a:r>
          </a:p>
        </p:txBody>
      </p:sp>
      <p:sp>
        <p:nvSpPr>
          <p:cNvPr id="3" name="Content Placeholder 2">
            <a:extLst>
              <a:ext uri="{FF2B5EF4-FFF2-40B4-BE49-F238E27FC236}">
                <a16:creationId xmlns:a16="http://schemas.microsoft.com/office/drawing/2014/main" id="{5B94314E-51DF-CE47-BAD6-F36A39506C46}"/>
              </a:ext>
            </a:extLst>
          </p:cNvPr>
          <p:cNvSpPr>
            <a:spLocks noGrp="1"/>
          </p:cNvSpPr>
          <p:nvPr>
            <p:ph idx="1"/>
          </p:nvPr>
        </p:nvSpPr>
        <p:spPr>
          <a:xfrm>
            <a:off x="952500" y="2271860"/>
            <a:ext cx="10619923" cy="2618666"/>
          </a:xfrm>
        </p:spPr>
        <p:txBody>
          <a:bodyPr/>
          <a:lstStyle/>
          <a:p>
            <a:pPr marL="285750" indent="-285750">
              <a:buFont typeface="Arial" panose="020B0604020202020204" pitchFamily="34" charset="0"/>
              <a:buChar char="•"/>
            </a:pPr>
            <a:r>
              <a:rPr lang="en-US">
                <a:solidFill>
                  <a:schemeClr val="tx2"/>
                </a:solidFill>
              </a:rPr>
              <a:t>ASDC engaged in a “Phase I” onboarding activity with ESDIS support</a:t>
            </a:r>
          </a:p>
          <a:p>
            <a:pPr marL="285750" indent="-285750">
              <a:buFont typeface="Arial" panose="020B0604020202020204" pitchFamily="34" charset="0"/>
              <a:buChar char="•"/>
            </a:pPr>
            <a:r>
              <a:rPr lang="en-US">
                <a:solidFill>
                  <a:schemeClr val="tx2"/>
                </a:solidFill>
              </a:rPr>
              <a:t>TEMPO, CLARREO-PF and PREFIRE are ingested on the cloud</a:t>
            </a:r>
          </a:p>
          <a:p>
            <a:pPr marL="285750" indent="-285750">
              <a:buFont typeface="Arial" panose="020B0604020202020204" pitchFamily="34" charset="0"/>
              <a:buChar char="•"/>
            </a:pPr>
            <a:r>
              <a:rPr lang="en-US">
                <a:solidFill>
                  <a:schemeClr val="tx2"/>
                </a:solidFill>
              </a:rPr>
              <a:t>Guiding Principles</a:t>
            </a:r>
          </a:p>
          <a:p>
            <a:pPr marL="742950" lvl="1" indent="-285750">
              <a:buFont typeface="Arial" panose="020B0604020202020204" pitchFamily="34" charset="0"/>
              <a:buChar char="•"/>
            </a:pPr>
            <a:r>
              <a:rPr lang="en-US">
                <a:solidFill>
                  <a:schemeClr val="tx2"/>
                </a:solidFill>
              </a:rPr>
              <a:t>User experience will not be interrupted or degraded</a:t>
            </a:r>
          </a:p>
          <a:p>
            <a:pPr marL="742950" lvl="1" indent="-285750">
              <a:buFont typeface="Arial" panose="020B0604020202020204" pitchFamily="34" charset="0"/>
              <a:buChar char="•"/>
            </a:pPr>
            <a:r>
              <a:rPr lang="en-US">
                <a:solidFill>
                  <a:schemeClr val="tx2"/>
                </a:solidFill>
              </a:rPr>
              <a:t>Activities are being planned in a way to avoid introducing technical and schedule risks and dependencies</a:t>
            </a:r>
          </a:p>
          <a:p>
            <a:pPr marL="742950" lvl="1" indent="-285750">
              <a:buFont typeface="Arial" panose="020B0604020202020204" pitchFamily="34" charset="0"/>
              <a:buChar char="•"/>
            </a:pPr>
            <a:r>
              <a:rPr lang="en-US">
                <a:solidFill>
                  <a:schemeClr val="tx2"/>
                </a:solidFill>
              </a:rPr>
              <a:t>ASDC will work closely with ESDIS to identify risks, technical challenges and uncertainties, and proposing concepts and architectures for mitigating any issues that arise</a:t>
            </a:r>
          </a:p>
        </p:txBody>
      </p:sp>
      <p:sp>
        <p:nvSpPr>
          <p:cNvPr id="4" name="Footer Placeholder 3">
            <a:extLst>
              <a:ext uri="{FF2B5EF4-FFF2-40B4-BE49-F238E27FC236}">
                <a16:creationId xmlns:a16="http://schemas.microsoft.com/office/drawing/2014/main" id="{072B8627-A643-064B-A492-024E4FD620BC}"/>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7E3CF2DA-4338-8C42-A547-3410EC7841FE}"/>
              </a:ext>
            </a:extLst>
          </p:cNvPr>
          <p:cNvSpPr>
            <a:spLocks noGrp="1"/>
          </p:cNvSpPr>
          <p:nvPr>
            <p:ph type="sldNum" sz="quarter" idx="12"/>
          </p:nvPr>
        </p:nvSpPr>
        <p:spPr/>
        <p:txBody>
          <a:bodyPr/>
          <a:lstStyle/>
          <a:p>
            <a:fld id="{2E8C51FE-49D9-314D-9957-ABBF7DDE8782}" type="slidenum">
              <a:rPr lang="en-US" smtClean="0"/>
              <a:pPr/>
              <a:t>20</a:t>
            </a:fld>
            <a:endParaRPr lang="en-US"/>
          </a:p>
        </p:txBody>
      </p:sp>
    </p:spTree>
    <p:extLst>
      <p:ext uri="{BB962C8B-B14F-4D97-AF65-F5344CB8AC3E}">
        <p14:creationId xmlns:p14="http://schemas.microsoft.com/office/powerpoint/2010/main" val="2170773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396E-B129-BA8C-AB17-3579DA21F0B4}"/>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8B9EA595-46E1-5C15-AF7A-24D4996D5283}"/>
              </a:ext>
            </a:extLst>
          </p:cNvPr>
          <p:cNvSpPr>
            <a:spLocks noGrp="1"/>
          </p:cNvSpPr>
          <p:nvPr>
            <p:ph type="ftr" sz="quarter" idx="11"/>
          </p:nvPr>
        </p:nvSpPr>
        <p:spPr/>
        <p:txBody>
          <a:bodyPr/>
          <a:lstStyle/>
          <a:p>
            <a:r>
              <a:rPr lang="en-US"/>
              <a:t>The Science Directorate at NASA's Langley Research Center</a:t>
            </a:r>
          </a:p>
        </p:txBody>
      </p:sp>
      <p:sp>
        <p:nvSpPr>
          <p:cNvPr id="4" name="Slide Number Placeholder 3">
            <a:extLst>
              <a:ext uri="{FF2B5EF4-FFF2-40B4-BE49-F238E27FC236}">
                <a16:creationId xmlns:a16="http://schemas.microsoft.com/office/drawing/2014/main" id="{892167B1-661A-605E-BD84-3B69426BEB80}"/>
              </a:ext>
            </a:extLst>
          </p:cNvPr>
          <p:cNvSpPr>
            <a:spLocks noGrp="1"/>
          </p:cNvSpPr>
          <p:nvPr>
            <p:ph type="sldNum" sz="quarter" idx="12"/>
          </p:nvPr>
        </p:nvSpPr>
        <p:spPr/>
        <p:txBody>
          <a:bodyPr/>
          <a:lstStyle/>
          <a:p>
            <a:fld id="{2E8C51FE-49D9-314D-9957-ABBF7DDE8782}" type="slidenum">
              <a:rPr lang="en-US" smtClean="0"/>
              <a:pPr/>
              <a:t>21</a:t>
            </a:fld>
            <a:endParaRPr lang="en-US"/>
          </a:p>
        </p:txBody>
      </p:sp>
      <p:pic>
        <p:nvPicPr>
          <p:cNvPr id="5" name="Picture 5" descr="A picture containing outdoor, sky, nature, plain&#10;&#10;Description automatically generated">
            <a:extLst>
              <a:ext uri="{FF2B5EF4-FFF2-40B4-BE49-F238E27FC236}">
                <a16:creationId xmlns:a16="http://schemas.microsoft.com/office/drawing/2014/main" id="{6C5F6A57-4B86-B485-3939-62E991A18C10}"/>
              </a:ext>
            </a:extLst>
          </p:cNvPr>
          <p:cNvPicPr>
            <a:picLocks noChangeAspect="1"/>
          </p:cNvPicPr>
          <p:nvPr/>
        </p:nvPicPr>
        <p:blipFill>
          <a:blip r:embed="rId2"/>
          <a:stretch>
            <a:fillRect/>
          </a:stretch>
        </p:blipFill>
        <p:spPr>
          <a:xfrm>
            <a:off x="38538" y="65673"/>
            <a:ext cx="12149958" cy="3915139"/>
          </a:xfrm>
          <a:prstGeom prst="rect">
            <a:avLst/>
          </a:prstGeom>
        </p:spPr>
      </p:pic>
      <p:sp>
        <p:nvSpPr>
          <p:cNvPr id="6" name="TextBox 5">
            <a:extLst>
              <a:ext uri="{FF2B5EF4-FFF2-40B4-BE49-F238E27FC236}">
                <a16:creationId xmlns:a16="http://schemas.microsoft.com/office/drawing/2014/main" id="{EBF5E6A8-AFD1-CE37-99A0-1E9206C4CEFA}"/>
              </a:ext>
            </a:extLst>
          </p:cNvPr>
          <p:cNvSpPr txBox="1"/>
          <p:nvPr/>
        </p:nvSpPr>
        <p:spPr>
          <a:xfrm>
            <a:off x="3235435" y="4855779"/>
            <a:ext cx="59926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Image of dust devil vortices, laden with dust, passing the Spirit lander on sol 568. Image credit: NASA/JPL.</a:t>
            </a:r>
          </a:p>
        </p:txBody>
      </p:sp>
    </p:spTree>
    <p:extLst>
      <p:ext uri="{BB962C8B-B14F-4D97-AF65-F5344CB8AC3E}">
        <p14:creationId xmlns:p14="http://schemas.microsoft.com/office/powerpoint/2010/main" val="2737253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E859-00FA-993B-071A-BA69DC63D26C}"/>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9676A32D-B9F9-AE7F-E89E-F6EF0D62E204}"/>
              </a:ext>
            </a:extLst>
          </p:cNvPr>
          <p:cNvSpPr>
            <a:spLocks noGrp="1"/>
          </p:cNvSpPr>
          <p:nvPr>
            <p:ph type="ftr" sz="quarter" idx="11"/>
          </p:nvPr>
        </p:nvSpPr>
        <p:spPr/>
        <p:txBody>
          <a:bodyPr/>
          <a:lstStyle/>
          <a:p>
            <a:r>
              <a:rPr lang="en-US"/>
              <a:t>The Science Directorate at NASA's Langley Research Center</a:t>
            </a:r>
          </a:p>
        </p:txBody>
      </p:sp>
      <p:sp>
        <p:nvSpPr>
          <p:cNvPr id="4" name="Slide Number Placeholder 3">
            <a:extLst>
              <a:ext uri="{FF2B5EF4-FFF2-40B4-BE49-F238E27FC236}">
                <a16:creationId xmlns:a16="http://schemas.microsoft.com/office/drawing/2014/main" id="{A2BDA9E1-6E39-61D2-3447-090E216126E5}"/>
              </a:ext>
            </a:extLst>
          </p:cNvPr>
          <p:cNvSpPr>
            <a:spLocks noGrp="1"/>
          </p:cNvSpPr>
          <p:nvPr>
            <p:ph type="sldNum" sz="quarter" idx="12"/>
          </p:nvPr>
        </p:nvSpPr>
        <p:spPr/>
        <p:txBody>
          <a:bodyPr/>
          <a:lstStyle/>
          <a:p>
            <a:fld id="{2E8C51FE-49D9-314D-9957-ABBF7DDE8782}" type="slidenum">
              <a:rPr lang="en-US" smtClean="0"/>
              <a:pPr/>
              <a:t>22</a:t>
            </a:fld>
            <a:endParaRPr lang="en-US"/>
          </a:p>
        </p:txBody>
      </p:sp>
      <p:pic>
        <p:nvPicPr>
          <p:cNvPr id="5" name="Picture 5" descr="Graphical user interface, application&#10;&#10;Description automatically generated">
            <a:extLst>
              <a:ext uri="{FF2B5EF4-FFF2-40B4-BE49-F238E27FC236}">
                <a16:creationId xmlns:a16="http://schemas.microsoft.com/office/drawing/2014/main" id="{E1DEC342-06BF-D10F-7840-0D326F3F48E3}"/>
              </a:ext>
            </a:extLst>
          </p:cNvPr>
          <p:cNvPicPr>
            <a:picLocks noChangeAspect="1"/>
          </p:cNvPicPr>
          <p:nvPr/>
        </p:nvPicPr>
        <p:blipFill>
          <a:blip r:embed="rId2"/>
          <a:stretch>
            <a:fillRect/>
          </a:stretch>
        </p:blipFill>
        <p:spPr>
          <a:xfrm>
            <a:off x="0" y="3922"/>
            <a:ext cx="12192000" cy="6850154"/>
          </a:xfrm>
          <a:prstGeom prst="rect">
            <a:avLst/>
          </a:prstGeom>
        </p:spPr>
      </p:pic>
    </p:spTree>
    <p:extLst>
      <p:ext uri="{BB962C8B-B14F-4D97-AF65-F5344CB8AC3E}">
        <p14:creationId xmlns:p14="http://schemas.microsoft.com/office/powerpoint/2010/main" val="2228520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p:txBody>
          <a:bodyPr/>
          <a:lstStyle/>
          <a:p>
            <a:fld id="{2E8C51FE-49D9-314D-9957-ABBF7DDE8782}" type="slidenum">
              <a:rPr lang="en-US" smtClean="0"/>
              <a:pPr/>
              <a:t>23</a:t>
            </a:fld>
            <a:endParaRPr lang="en-US"/>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p>
        </p:txBody>
      </p:sp>
      <p:sp>
        <p:nvSpPr>
          <p:cNvPr id="17" name="Title 6">
            <a:extLst>
              <a:ext uri="{FF2B5EF4-FFF2-40B4-BE49-F238E27FC236}">
                <a16:creationId xmlns:a16="http://schemas.microsoft.com/office/drawing/2014/main" id="{1A13FDD3-1067-458D-A3C1-F2F465BDBBF9}"/>
              </a:ext>
            </a:extLst>
          </p:cNvPr>
          <p:cNvSpPr>
            <a:spLocks noGrp="1"/>
          </p:cNvSpPr>
          <p:nvPr>
            <p:ph type="title"/>
          </p:nvPr>
        </p:nvSpPr>
        <p:spPr>
          <a:xfrm>
            <a:off x="1100667" y="75544"/>
            <a:ext cx="4651852" cy="1613574"/>
          </a:xfrm>
        </p:spPr>
        <p:txBody>
          <a:bodyPr vert="horz" lIns="91440" tIns="45720" rIns="91440" bIns="45720" rtlCol="0" anchor="ctr">
            <a:normAutofit/>
          </a:bodyPr>
          <a:lstStyle/>
          <a:p>
            <a:pPr algn="r"/>
            <a:r>
              <a:rPr lang="en-US" sz="2800" kern="1200">
                <a:solidFill>
                  <a:schemeClr val="tx2"/>
                </a:solidFill>
                <a:latin typeface="+mj-lt"/>
                <a:ea typeface="+mj-ea"/>
                <a:cs typeface="+mj-cs"/>
              </a:rPr>
              <a:t>DSCOVR Data Products:</a:t>
            </a:r>
            <a:br>
              <a:rPr lang="en-US" sz="2800" kern="1200">
                <a:solidFill>
                  <a:schemeClr val="tx2"/>
                </a:solidFill>
                <a:latin typeface="+mj-lt"/>
                <a:ea typeface="+mj-ea"/>
                <a:cs typeface="+mj-cs"/>
              </a:rPr>
            </a:br>
            <a:r>
              <a:rPr lang="en-US" sz="2800" kern="1200">
                <a:solidFill>
                  <a:schemeClr val="tx2"/>
                </a:solidFill>
                <a:latin typeface="+mj-lt"/>
                <a:ea typeface="+mj-ea"/>
                <a:cs typeface="+mj-cs"/>
              </a:rPr>
              <a:t>Number of Users per Product for 2020-2021</a:t>
            </a:r>
          </a:p>
        </p:txBody>
      </p:sp>
      <p:sp>
        <p:nvSpPr>
          <p:cNvPr id="18" name="TextBox 17">
            <a:extLst>
              <a:ext uri="{FF2B5EF4-FFF2-40B4-BE49-F238E27FC236}">
                <a16:creationId xmlns:a16="http://schemas.microsoft.com/office/drawing/2014/main" id="{68BFD45F-4278-4025-8D6C-7C63A065658A}"/>
              </a:ext>
            </a:extLst>
          </p:cNvPr>
          <p:cNvSpPr txBox="1"/>
          <p:nvPr/>
        </p:nvSpPr>
        <p:spPr>
          <a:xfrm>
            <a:off x="361820" y="4140896"/>
            <a:ext cx="5271556" cy="2317748"/>
          </a:xfrm>
          <a:prstGeom prst="rect">
            <a:avLst/>
          </a:prstGeom>
        </p:spPr>
        <p:txBody>
          <a:bodyPr vert="horz" lIns="91440" tIns="45720" rIns="91440" bIns="45720" rtlCol="0">
            <a:normAutofit fontScale="77500" lnSpcReduction="20000"/>
          </a:bodyPr>
          <a:lstStyle/>
          <a:p>
            <a:pPr>
              <a:lnSpc>
                <a:spcPct val="90000"/>
              </a:lnSpc>
              <a:spcAft>
                <a:spcPts val="600"/>
              </a:spcAft>
            </a:pPr>
            <a:r>
              <a:rPr lang="en-US" sz="2000">
                <a:solidFill>
                  <a:schemeClr val="tx2"/>
                </a:solidFill>
              </a:rPr>
              <a:t>Average order size: </a:t>
            </a:r>
          </a:p>
          <a:p>
            <a:pPr indent="-228600">
              <a:lnSpc>
                <a:spcPct val="90000"/>
              </a:lnSpc>
              <a:spcAft>
                <a:spcPts val="600"/>
              </a:spcAft>
              <a:buFont typeface="Arial" panose="020B0604020202020204" pitchFamily="34" charset="0"/>
              <a:buChar char="•"/>
            </a:pPr>
            <a:r>
              <a:rPr lang="en-US" sz="2000">
                <a:solidFill>
                  <a:schemeClr val="tx2"/>
                </a:solidFill>
              </a:rPr>
              <a:t>2020: 1143 granules, 232GB</a:t>
            </a:r>
          </a:p>
          <a:p>
            <a:pPr indent="-228600">
              <a:lnSpc>
                <a:spcPct val="90000"/>
              </a:lnSpc>
              <a:spcAft>
                <a:spcPts val="600"/>
              </a:spcAft>
              <a:buFont typeface="Arial" panose="020B0604020202020204" pitchFamily="34" charset="0"/>
              <a:buChar char="•"/>
            </a:pPr>
            <a:r>
              <a:rPr lang="en-US" sz="2000">
                <a:solidFill>
                  <a:schemeClr val="tx2"/>
                </a:solidFill>
              </a:rPr>
              <a:t>2021: 1044 granules, 146GB</a:t>
            </a:r>
          </a:p>
          <a:p>
            <a:pPr>
              <a:lnSpc>
                <a:spcPct val="90000"/>
              </a:lnSpc>
              <a:spcAft>
                <a:spcPts val="600"/>
              </a:spcAft>
            </a:pPr>
            <a:endParaRPr lang="en-US" sz="2000">
              <a:solidFill>
                <a:schemeClr val="tx2"/>
              </a:solidFill>
            </a:endParaRPr>
          </a:p>
          <a:p>
            <a:pPr>
              <a:lnSpc>
                <a:spcPct val="90000"/>
              </a:lnSpc>
              <a:spcAft>
                <a:spcPts val="600"/>
              </a:spcAft>
            </a:pPr>
            <a:r>
              <a:rPr lang="en-US" sz="2000">
                <a:solidFill>
                  <a:schemeClr val="tx2"/>
                </a:solidFill>
              </a:rPr>
              <a:t>RECENT UPDATES:</a:t>
            </a:r>
          </a:p>
          <a:p>
            <a:pPr marL="285750" indent="-285750">
              <a:lnSpc>
                <a:spcPct val="90000"/>
              </a:lnSpc>
              <a:spcAft>
                <a:spcPts val="600"/>
              </a:spcAft>
              <a:buFont typeface="Arial" panose="020B0604020202020204" pitchFamily="34" charset="0"/>
              <a:buChar char="•"/>
            </a:pPr>
            <a:r>
              <a:rPr lang="en-US">
                <a:solidFill>
                  <a:schemeClr val="tx2"/>
                </a:solidFill>
              </a:rPr>
              <a:t>DSCOVR_EPIC_L3_PAR</a:t>
            </a:r>
          </a:p>
          <a:p>
            <a:pPr marL="285750" indent="-285750">
              <a:lnSpc>
                <a:spcPct val="90000"/>
              </a:lnSpc>
              <a:spcAft>
                <a:spcPts val="600"/>
              </a:spcAft>
              <a:buFont typeface="Arial" panose="020B0604020202020204" pitchFamily="34" charset="0"/>
              <a:buChar char="•"/>
            </a:pPr>
            <a:r>
              <a:rPr lang="en-US">
                <a:solidFill>
                  <a:schemeClr val="tx2"/>
                </a:solidFill>
              </a:rPr>
              <a:t>DSCOVR_EPIC_L2_GLINT</a:t>
            </a:r>
          </a:p>
          <a:p>
            <a:pPr>
              <a:lnSpc>
                <a:spcPct val="90000"/>
              </a:lnSpc>
              <a:spcAft>
                <a:spcPts val="600"/>
              </a:spcAft>
            </a:pPr>
            <a:r>
              <a:rPr lang="en-US" sz="2000">
                <a:solidFill>
                  <a:schemeClr val="tx2"/>
                </a:solidFill>
              </a:rPr>
              <a:t>     are now orderable</a:t>
            </a:r>
            <a:br>
              <a:rPr lang="en-US" sz="2000">
                <a:solidFill>
                  <a:schemeClr val="tx2"/>
                </a:solidFill>
              </a:rPr>
            </a:br>
            <a:br>
              <a:rPr lang="en-US" sz="2000">
                <a:solidFill>
                  <a:schemeClr val="tx2"/>
                </a:solidFill>
              </a:rPr>
            </a:br>
            <a:endParaRPr lang="en-US" sz="2000">
              <a:solidFill>
                <a:schemeClr val="tx2"/>
              </a:solidFill>
            </a:endParaRPr>
          </a:p>
        </p:txBody>
      </p:sp>
      <p:graphicFrame>
        <p:nvGraphicFramePr>
          <p:cNvPr id="7" name="Chart 6">
            <a:extLst>
              <a:ext uri="{FF2B5EF4-FFF2-40B4-BE49-F238E27FC236}">
                <a16:creationId xmlns:a16="http://schemas.microsoft.com/office/drawing/2014/main" id="{CE5D5166-3761-462F-942D-5D347DAEC506}"/>
              </a:ext>
            </a:extLst>
          </p:cNvPr>
          <p:cNvGraphicFramePr>
            <a:graphicFrameLocks/>
          </p:cNvGraphicFramePr>
          <p:nvPr>
            <p:extLst>
              <p:ext uri="{D42A27DB-BD31-4B8C-83A1-F6EECF244321}">
                <p14:modId xmlns:p14="http://schemas.microsoft.com/office/powerpoint/2010/main" val="1888629791"/>
              </p:ext>
            </p:extLst>
          </p:nvPr>
        </p:nvGraphicFramePr>
        <p:xfrm>
          <a:off x="5513889" y="56888"/>
          <a:ext cx="6353122" cy="64573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ACC20FE4-07CF-4476-A836-66594F1E71FE}"/>
              </a:ext>
            </a:extLst>
          </p:cNvPr>
          <p:cNvGraphicFramePr>
            <a:graphicFrameLocks/>
          </p:cNvGraphicFramePr>
          <p:nvPr>
            <p:extLst>
              <p:ext uri="{D42A27DB-BD31-4B8C-83A1-F6EECF244321}">
                <p14:modId xmlns:p14="http://schemas.microsoft.com/office/powerpoint/2010/main" val="2732919582"/>
              </p:ext>
            </p:extLst>
          </p:nvPr>
        </p:nvGraphicFramePr>
        <p:xfrm>
          <a:off x="353565" y="1707774"/>
          <a:ext cx="3685036" cy="21879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3254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6">
            <a:extLst>
              <a:ext uri="{FF2B5EF4-FFF2-40B4-BE49-F238E27FC236}">
                <a16:creationId xmlns:a16="http://schemas.microsoft.com/office/drawing/2014/main" id="{1A13FDD3-1067-458D-A3C1-F2F465BDBBF9}"/>
              </a:ext>
            </a:extLst>
          </p:cNvPr>
          <p:cNvSpPr>
            <a:spLocks noGrp="1"/>
          </p:cNvSpPr>
          <p:nvPr>
            <p:ph type="title"/>
          </p:nvPr>
        </p:nvSpPr>
        <p:spPr>
          <a:xfrm>
            <a:off x="578479" y="3399769"/>
            <a:ext cx="10640754" cy="775845"/>
          </a:xfrm>
        </p:spPr>
        <p:txBody>
          <a:bodyPr vert="horz" lIns="91440" tIns="45720" rIns="91440" bIns="45720" rtlCol="0" anchor="b">
            <a:normAutofit/>
          </a:bodyPr>
          <a:lstStyle/>
          <a:p>
            <a:pPr algn="ctr"/>
            <a:r>
              <a:rPr lang="en-US" sz="2200" b="1" kern="1200">
                <a:solidFill>
                  <a:schemeClr val="tx2"/>
                </a:solidFill>
                <a:latin typeface="+mj-lt"/>
                <a:ea typeface="+mj-ea"/>
                <a:cs typeface="+mj-cs"/>
              </a:rPr>
              <a:t>DSCOVR Distribution Volume by GB per Year</a:t>
            </a:r>
            <a:br>
              <a:rPr lang="en-US" sz="2200" kern="1200">
                <a:solidFill>
                  <a:schemeClr val="tx2"/>
                </a:solidFill>
                <a:latin typeface="+mj-lt"/>
                <a:ea typeface="+mj-ea"/>
                <a:cs typeface="+mj-cs"/>
              </a:rPr>
            </a:br>
            <a:endParaRPr lang="en-US" sz="2200" kern="1200">
              <a:solidFill>
                <a:schemeClr val="tx2"/>
              </a:solidFill>
              <a:latin typeface="+mj-lt"/>
              <a:ea typeface="+mj-ea"/>
              <a:cs typeface="+mj-cs"/>
            </a:endParaRPr>
          </a:p>
        </p:txBody>
      </p:sp>
      <p:grpSp>
        <p:nvGrpSpPr>
          <p:cNvPr id="26" name="Group 25">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7" name="Freeform: Shape 26">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33" name="Freeform: Shape 32">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The Science Directorate at NASA's Langley Research Center</a:t>
            </a:r>
          </a:p>
        </p:txBody>
      </p:sp>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E8C51FE-49D9-314D-9957-ABBF7DDE8782}" type="slidenum">
              <a:rPr lang="en-US" smtClean="0">
                <a:solidFill>
                  <a:schemeClr val="tx1">
                    <a:tint val="75000"/>
                  </a:schemeClr>
                </a:solidFill>
                <a:latin typeface="+mn-lt"/>
                <a:cs typeface="+mn-cs"/>
              </a:rPr>
              <a:pPr>
                <a:spcAft>
                  <a:spcPts val="600"/>
                </a:spcAft>
              </a:pPr>
              <a:t>24</a:t>
            </a:fld>
            <a:endParaRPr lang="en-US">
              <a:solidFill>
                <a:schemeClr val="tx1">
                  <a:tint val="75000"/>
                </a:schemeClr>
              </a:solidFill>
              <a:latin typeface="+mn-lt"/>
              <a:cs typeface="+mn-cs"/>
            </a:endParaRPr>
          </a:p>
        </p:txBody>
      </p:sp>
      <p:graphicFrame>
        <p:nvGraphicFramePr>
          <p:cNvPr id="7" name="Chart 6">
            <a:extLst>
              <a:ext uri="{FF2B5EF4-FFF2-40B4-BE49-F238E27FC236}">
                <a16:creationId xmlns:a16="http://schemas.microsoft.com/office/drawing/2014/main" id="{66D4CE42-6528-4A45-994C-46E8B809BFA3}"/>
              </a:ext>
            </a:extLst>
          </p:cNvPr>
          <p:cNvGraphicFramePr>
            <a:graphicFrameLocks/>
          </p:cNvGraphicFramePr>
          <p:nvPr>
            <p:extLst>
              <p:ext uri="{D42A27DB-BD31-4B8C-83A1-F6EECF244321}">
                <p14:modId xmlns:p14="http://schemas.microsoft.com/office/powerpoint/2010/main" val="244484703"/>
              </p:ext>
            </p:extLst>
          </p:nvPr>
        </p:nvGraphicFramePr>
        <p:xfrm>
          <a:off x="302342" y="387483"/>
          <a:ext cx="11525864" cy="28365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7D9352AA-33EB-4BE8-A669-488E8A27D39C}"/>
              </a:ext>
            </a:extLst>
          </p:cNvPr>
          <p:cNvGraphicFramePr>
            <a:graphicFrameLocks/>
          </p:cNvGraphicFramePr>
          <p:nvPr>
            <p:extLst>
              <p:ext uri="{D42A27DB-BD31-4B8C-83A1-F6EECF244321}">
                <p14:modId xmlns:p14="http://schemas.microsoft.com/office/powerpoint/2010/main" val="3505780060"/>
              </p:ext>
            </p:extLst>
          </p:nvPr>
        </p:nvGraphicFramePr>
        <p:xfrm>
          <a:off x="357943" y="3787691"/>
          <a:ext cx="11272838" cy="2836567"/>
        </p:xfrm>
        <a:graphic>
          <a:graphicData uri="http://schemas.openxmlformats.org/drawingml/2006/chart">
            <c:chart xmlns:c="http://schemas.openxmlformats.org/drawingml/2006/chart" xmlns:r="http://schemas.openxmlformats.org/officeDocument/2006/relationships" r:id="rId4"/>
          </a:graphicData>
        </a:graphic>
      </p:graphicFrame>
      <p:sp>
        <p:nvSpPr>
          <p:cNvPr id="19" name="Title 6">
            <a:extLst>
              <a:ext uri="{FF2B5EF4-FFF2-40B4-BE49-F238E27FC236}">
                <a16:creationId xmlns:a16="http://schemas.microsoft.com/office/drawing/2014/main" id="{D2BFDC95-1417-4894-9B63-F39AC66E23AA}"/>
              </a:ext>
            </a:extLst>
          </p:cNvPr>
          <p:cNvSpPr txBox="1">
            <a:spLocks/>
          </p:cNvSpPr>
          <p:nvPr/>
        </p:nvSpPr>
        <p:spPr>
          <a:xfrm>
            <a:off x="659094" y="62408"/>
            <a:ext cx="10640754" cy="7758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pPr algn="ctr"/>
            <a:r>
              <a:rPr lang="en-US" sz="2200" b="1">
                <a:solidFill>
                  <a:schemeClr val="tx2"/>
                </a:solidFill>
                <a:latin typeface="+mj-lt"/>
                <a:cs typeface="+mj-cs"/>
              </a:rPr>
              <a:t>DSCOVR Distribution Volume by Granules per Year</a:t>
            </a:r>
            <a:br>
              <a:rPr lang="en-US" sz="2200">
                <a:solidFill>
                  <a:schemeClr val="tx2"/>
                </a:solidFill>
                <a:latin typeface="+mj-lt"/>
                <a:cs typeface="+mj-cs"/>
              </a:rPr>
            </a:br>
            <a:endParaRPr lang="en-US" sz="2200">
              <a:solidFill>
                <a:schemeClr val="tx2"/>
              </a:solidFill>
              <a:latin typeface="+mj-lt"/>
              <a:cs typeface="+mj-cs"/>
            </a:endParaRPr>
          </a:p>
        </p:txBody>
      </p:sp>
    </p:spTree>
    <p:extLst>
      <p:ext uri="{BB962C8B-B14F-4D97-AF65-F5344CB8AC3E}">
        <p14:creationId xmlns:p14="http://schemas.microsoft.com/office/powerpoint/2010/main" val="1747675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328421" y="791476"/>
            <a:ext cx="9346369" cy="923330"/>
          </a:xfrm>
        </p:spPr>
        <p:txBody>
          <a:bodyPr/>
          <a:lstStyle/>
          <a:p>
            <a:pPr algn="ctr"/>
            <a:r>
              <a:rPr lang="en-US" sz="2800">
                <a:solidFill>
                  <a:schemeClr val="tx2"/>
                </a:solidFill>
                <a:latin typeface="Helvetica Neue" panose="02000503000000020004"/>
              </a:rPr>
              <a:t>Earth Observation System Data and Information System </a:t>
            </a:r>
            <a:r>
              <a:rPr lang="en-US" sz="3200" b="1" i="1">
                <a:solidFill>
                  <a:schemeClr val="tx2"/>
                </a:solidFill>
                <a:latin typeface="Helvetica Neue" panose="02000503000000020004"/>
              </a:rPr>
              <a:t>EOSDIS</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2328422" y="3042844"/>
            <a:ext cx="5213114" cy="3760004"/>
          </a:xfrm>
        </p:spPr>
        <p:txBody>
          <a:bodyPr wrap="square">
            <a:spAutoFit/>
          </a:bodyPr>
          <a:lstStyle/>
          <a:p>
            <a:pPr marL="285750" indent="-285750">
              <a:buFont typeface="Arial" panose="020B0604020202020204" pitchFamily="34" charset="0"/>
              <a:buChar char="•"/>
            </a:pPr>
            <a:r>
              <a:rPr lang="en-US" b="1" i="1">
                <a:solidFill>
                  <a:schemeClr val="tx2"/>
                </a:solidFill>
                <a:latin typeface="Century Gothic" panose="020B0502020202020204" pitchFamily="34" charset="0"/>
              </a:rPr>
              <a:t>Distributed Active Archive Centers (DAACs</a:t>
            </a:r>
            <a:r>
              <a:rPr lang="en-US" i="1">
                <a:solidFill>
                  <a:schemeClr val="tx2"/>
                </a:solidFill>
                <a:latin typeface="Century Gothic" panose="020B0502020202020204" pitchFamily="34" charset="0"/>
              </a:rPr>
              <a:t>)</a:t>
            </a:r>
          </a:p>
          <a:p>
            <a:pPr marL="285750" indent="-285750">
              <a:buFont typeface="Arial" panose="020B0604020202020204" pitchFamily="34" charset="0"/>
              <a:buChar char="•"/>
            </a:pPr>
            <a:r>
              <a:rPr lang="en-US">
                <a:solidFill>
                  <a:schemeClr val="tx2"/>
                </a:solidFill>
                <a:latin typeface="Century Gothic" panose="020B0502020202020204" pitchFamily="34" charset="0"/>
              </a:rPr>
              <a:t>Science Data Processing Segment (SDPS)</a:t>
            </a:r>
          </a:p>
          <a:p>
            <a:pPr marL="285750" indent="-285750">
              <a:buFont typeface="Arial" panose="020B0604020202020204" pitchFamily="34" charset="0"/>
              <a:buChar char="•"/>
            </a:pPr>
            <a:r>
              <a:rPr lang="en-US">
                <a:solidFill>
                  <a:schemeClr val="tx2"/>
                </a:solidFill>
                <a:latin typeface="Century Gothic" panose="020B0502020202020204" pitchFamily="34" charset="0"/>
              </a:rPr>
              <a:t>Science Investigator-led Processing Systems (SIPS)</a:t>
            </a:r>
          </a:p>
          <a:p>
            <a:pPr marL="285750" indent="-285750">
              <a:buFont typeface="Arial" panose="020B0604020202020204" pitchFamily="34" charset="0"/>
              <a:buChar char="•"/>
            </a:pPr>
            <a:r>
              <a:rPr lang="en-US">
                <a:solidFill>
                  <a:schemeClr val="tx2"/>
                </a:solidFill>
                <a:latin typeface="Century Gothic" panose="020B0502020202020204" pitchFamily="34" charset="0"/>
              </a:rPr>
              <a:t>Common Metadata Repository (CMR)</a:t>
            </a:r>
          </a:p>
          <a:p>
            <a:pPr marL="285750" indent="-285750">
              <a:buFont typeface="Arial" panose="020B0604020202020204" pitchFamily="34" charset="0"/>
              <a:buChar char="•"/>
            </a:pPr>
            <a:r>
              <a:rPr lang="en-US" err="1">
                <a:solidFill>
                  <a:schemeClr val="tx2"/>
                </a:solidFill>
                <a:latin typeface="Century Gothic" panose="020B0502020202020204" pitchFamily="34" charset="0"/>
              </a:rPr>
              <a:t>Earthdata</a:t>
            </a:r>
            <a:r>
              <a:rPr lang="en-US">
                <a:solidFill>
                  <a:schemeClr val="tx2"/>
                </a:solidFill>
                <a:latin typeface="Century Gothic" panose="020B0502020202020204" pitchFamily="34" charset="0"/>
              </a:rPr>
              <a:t> Search (EDS)</a:t>
            </a:r>
          </a:p>
          <a:p>
            <a:pPr marL="285750" indent="-285750">
              <a:buFont typeface="Arial" panose="020B0604020202020204" pitchFamily="34" charset="0"/>
              <a:buChar char="•"/>
            </a:pPr>
            <a:r>
              <a:rPr lang="en-US">
                <a:solidFill>
                  <a:schemeClr val="tx2"/>
                </a:solidFill>
                <a:latin typeface="Century Gothic" panose="020B0502020202020204" pitchFamily="34" charset="0"/>
              </a:rPr>
              <a:t>Global Imagery Browse Services (GIBS)</a:t>
            </a:r>
          </a:p>
          <a:p>
            <a:pPr marL="285750" indent="-285750">
              <a:buFont typeface="Arial" panose="020B0604020202020204" pitchFamily="34" charset="0"/>
              <a:buChar char="•"/>
            </a:pPr>
            <a:r>
              <a:rPr lang="en-US">
                <a:solidFill>
                  <a:schemeClr val="tx2"/>
                </a:solidFill>
                <a:latin typeface="Century Gothic" panose="020B0502020202020204" pitchFamily="34" charset="0"/>
              </a:rPr>
              <a:t>more</a:t>
            </a:r>
          </a:p>
          <a:p>
            <a:pPr marL="285750" indent="-285750">
              <a:buFont typeface="Arial" panose="020B0604020202020204" pitchFamily="34" charset="0"/>
              <a:buChar char="•"/>
            </a:pPr>
            <a:endParaRPr lang="en-US">
              <a:solidFill>
                <a:schemeClr val="tx2"/>
              </a:solidFill>
            </a:endParaRP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3</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a:t>The Science Directorate at NASA's Langley Research Center</a:t>
            </a:r>
          </a:p>
        </p:txBody>
      </p:sp>
      <p:pic>
        <p:nvPicPr>
          <p:cNvPr id="1028" name="Picture 4" descr="Data Cent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35" y="3077957"/>
            <a:ext cx="4468084" cy="2944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8420" y="1692070"/>
            <a:ext cx="9346369" cy="1200329"/>
          </a:xfrm>
          <a:prstGeom prst="rect">
            <a:avLst/>
          </a:prstGeom>
          <a:noFill/>
        </p:spPr>
        <p:txBody>
          <a:bodyPr wrap="square" rtlCol="0">
            <a:spAutoFit/>
          </a:bodyPr>
          <a:lstStyle/>
          <a:p>
            <a:r>
              <a:rPr lang="en-US">
                <a:solidFill>
                  <a:schemeClr val="tx2"/>
                </a:solidFill>
                <a:latin typeface="Century Gothic" panose="020B0502020202020204" pitchFamily="34" charset="0"/>
              </a:rPr>
              <a:t>EOSDIS data centers </a:t>
            </a:r>
            <a:r>
              <a:rPr lang="en-US" b="1">
                <a:solidFill>
                  <a:schemeClr val="tx2"/>
                </a:solidFill>
                <a:latin typeface="Century Gothic" panose="020B0502020202020204" pitchFamily="34" charset="0"/>
              </a:rPr>
              <a:t>process, archive, and distribute thousands of data products </a:t>
            </a:r>
            <a:r>
              <a:rPr lang="en-US">
                <a:solidFill>
                  <a:schemeClr val="tx2"/>
                </a:solidFill>
                <a:latin typeface="Century Gothic" panose="020B0502020202020204" pitchFamily="34" charset="0"/>
              </a:rPr>
              <a:t>to the global user community. The primary services provided by EOSDIS are data archive &amp; management, distribution, information management, product generation, and user support.  It is comprised of multiple components including: </a:t>
            </a:r>
            <a:endParaRPr lang="en-US" b="1" i="1">
              <a:solidFill>
                <a:schemeClr val="tx2"/>
              </a:solidFill>
              <a:latin typeface="Century Gothic" panose="020B0502020202020204" pitchFamily="34" charset="0"/>
            </a:endParaRPr>
          </a:p>
        </p:txBody>
      </p:sp>
    </p:spTree>
    <p:extLst>
      <p:ext uri="{BB962C8B-B14F-4D97-AF65-F5344CB8AC3E}">
        <p14:creationId xmlns:p14="http://schemas.microsoft.com/office/powerpoint/2010/main" val="956488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4</a:t>
            </a:fld>
            <a:endParaRPr lang="en-US"/>
          </a:p>
        </p:txBody>
      </p:sp>
      <p:pic>
        <p:nvPicPr>
          <p:cNvPr id="21" name="Google Shape;96;p19">
            <a:extLst>
              <a:ext uri="{FF2B5EF4-FFF2-40B4-BE49-F238E27FC236}">
                <a16:creationId xmlns:a16="http://schemas.microsoft.com/office/drawing/2014/main" id="{8BDB9D4E-BD1D-DB43-BE4D-8C08DDDFEEB8}"/>
              </a:ext>
            </a:extLst>
          </p:cNvPr>
          <p:cNvPicPr preferRelativeResize="0">
            <a:picLocks noChangeAspect="1"/>
          </p:cNvPicPr>
          <p:nvPr/>
        </p:nvPicPr>
        <p:blipFill>
          <a:blip r:embed="rId3">
            <a:alphaModFix/>
          </a:blip>
          <a:stretch>
            <a:fillRect/>
          </a:stretch>
        </p:blipFill>
        <p:spPr>
          <a:xfrm>
            <a:off x="4605696" y="977633"/>
            <a:ext cx="3706698" cy="1957763"/>
          </a:xfrm>
          <a:prstGeom prst="rect">
            <a:avLst/>
          </a:prstGeom>
          <a:noFill/>
          <a:ln>
            <a:noFill/>
          </a:ln>
        </p:spPr>
      </p:pic>
      <p:sp>
        <p:nvSpPr>
          <p:cNvPr id="22" name="Rectangle 21"/>
          <p:cNvSpPr/>
          <p:nvPr/>
        </p:nvSpPr>
        <p:spPr>
          <a:xfrm>
            <a:off x="4862768" y="3925019"/>
            <a:ext cx="6581263" cy="1569660"/>
          </a:xfrm>
          <a:prstGeom prst="rect">
            <a:avLst/>
          </a:prstGeom>
        </p:spPr>
        <p:txBody>
          <a:bodyPr wrap="square">
            <a:spAutoFit/>
          </a:bodyPr>
          <a:lstStyle/>
          <a:p>
            <a:r>
              <a:rPr lang="en-US" sz="240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"To be a leading provider of </a:t>
            </a:r>
            <a:r>
              <a:rPr lang="en-US" sz="2400" b="1">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atmospheric science data</a:t>
            </a:r>
            <a:r>
              <a:rPr lang="en-US" sz="240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 products and services to the science community through </a:t>
            </a:r>
            <a:r>
              <a:rPr lang="en-US" sz="2400" b="1">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agility, innovation, and technical excellence“</a:t>
            </a:r>
          </a:p>
        </p:txBody>
      </p:sp>
      <p:sp>
        <p:nvSpPr>
          <p:cNvPr id="23" name="Title 2">
            <a:extLst>
              <a:ext uri="{FF2B5EF4-FFF2-40B4-BE49-F238E27FC236}">
                <a16:creationId xmlns:a16="http://schemas.microsoft.com/office/drawing/2014/main" id="{CD9C5548-2C1F-BB4B-B7FD-B2240EDA1435}"/>
              </a:ext>
            </a:extLst>
          </p:cNvPr>
          <p:cNvSpPr txBox="1">
            <a:spLocks noGrp="1"/>
          </p:cNvSpPr>
          <p:nvPr>
            <p:ph type="title"/>
          </p:nvPr>
        </p:nvSpPr>
        <p:spPr>
          <a:xfrm>
            <a:off x="4799631" y="3415697"/>
            <a:ext cx="6678105" cy="646331"/>
          </a:xfrm>
          <a:prstGeom prst="rect">
            <a:avLst/>
          </a:prstGeom>
        </p:spPr>
        <p:txBody>
          <a:bodyPr/>
          <a:lstStyle>
            <a:lvl1pPr algn="ctr" rtl="0" eaLnBrk="1" latinLnBrk="0" hangingPunct="1">
              <a:lnSpc>
                <a:spcPct val="90000"/>
              </a:lnSpc>
              <a:spcBef>
                <a:spcPct val="0"/>
              </a:spcBef>
              <a:buNone/>
              <a:defRPr kumimoji="0" sz="3000" kern="1200">
                <a:solidFill>
                  <a:schemeClr val="tx1"/>
                </a:solidFill>
                <a:latin typeface="Helvetica Neue Light"/>
                <a:ea typeface="+mj-ea"/>
                <a:cs typeface="Helvetica Neue Light"/>
              </a:defRPr>
            </a:lvl1pPr>
          </a:lstStyle>
          <a:p>
            <a:r>
              <a:rPr lang="en-US">
                <a:solidFill>
                  <a:schemeClr val="accent2"/>
                </a:solidFill>
              </a:rPr>
              <a:t>ASDC Vision</a:t>
            </a:r>
          </a:p>
        </p:txBody>
      </p:sp>
    </p:spTree>
    <p:extLst>
      <p:ext uri="{BB962C8B-B14F-4D97-AF65-F5344CB8AC3E}">
        <p14:creationId xmlns:p14="http://schemas.microsoft.com/office/powerpoint/2010/main" val="2502722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5</a:t>
            </a:fld>
            <a:endParaRPr lang="en-US"/>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p>
        </p:txBody>
      </p:sp>
      <p:grpSp>
        <p:nvGrpSpPr>
          <p:cNvPr id="5" name="Group 4"/>
          <p:cNvGrpSpPr/>
          <p:nvPr/>
        </p:nvGrpSpPr>
        <p:grpSpPr>
          <a:xfrm>
            <a:off x="1288167" y="672253"/>
            <a:ext cx="5860145" cy="3946843"/>
            <a:chOff x="1066043" y="1908047"/>
            <a:chExt cx="4777616" cy="3217753"/>
          </a:xfrm>
        </p:grpSpPr>
        <p:pic>
          <p:nvPicPr>
            <p:cNvPr id="69" name="Picture 6" descr="2001Apr4-6_CO">
              <a:extLst>
                <a:ext uri="{FF2B5EF4-FFF2-40B4-BE49-F238E27FC236}">
                  <a16:creationId xmlns:a16="http://schemas.microsoft.com/office/drawing/2014/main" id="{8BC3305D-79B4-C843-A0D2-89B969F3FF7B}"/>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966" t="14333" r="18465" b="11166"/>
            <a:stretch/>
          </p:blipFill>
          <p:spPr bwMode="auto">
            <a:xfrm>
              <a:off x="3454851"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 name="Picture 7" descr="odepth_small_APR_2005_F02_0014">
              <a:extLst>
                <a:ext uri="{FF2B5EF4-FFF2-40B4-BE49-F238E27FC236}">
                  <a16:creationId xmlns:a16="http://schemas.microsoft.com/office/drawing/2014/main" id="{F231BB4F-76DE-FB43-A041-6721DACDF9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307" t="9453" r="14539" b="24222"/>
            <a:stretch/>
          </p:blipFill>
          <p:spPr bwMode="auto">
            <a:xfrm>
              <a:off x="1066043"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8" descr="ISCCP_D2_200109_meanca">
              <a:extLst>
                <a:ext uri="{FF2B5EF4-FFF2-40B4-BE49-F238E27FC236}">
                  <a16:creationId xmlns:a16="http://schemas.microsoft.com/office/drawing/2014/main" id="{2268B562-3B37-C44F-92C7-2D098643072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4664" t="14000" r="12820" b="16667"/>
            <a:stretch/>
          </p:blipFill>
          <p:spPr bwMode="auto">
            <a:xfrm>
              <a:off x="3454851" y="2123809"/>
              <a:ext cx="2388808" cy="13703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9" descr="sse">
              <a:extLst>
                <a:ext uri="{FF2B5EF4-FFF2-40B4-BE49-F238E27FC236}">
                  <a16:creationId xmlns:a16="http://schemas.microsoft.com/office/drawing/2014/main" id="{7C2DBB49-4DC8-6642-80ED-AEFB5713270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0749" t="21504" r="18069" b="21312"/>
            <a:stretch/>
          </p:blipFill>
          <p:spPr bwMode="auto">
            <a:xfrm>
              <a:off x="1066043" y="2123809"/>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0A773712-3A39-5342-8747-E018E6A8ED89}"/>
                </a:ext>
              </a:extLst>
            </p:cNvPr>
            <p:cNvSpPr txBox="1"/>
            <p:nvPr/>
          </p:nvSpPr>
          <p:spPr>
            <a:xfrm>
              <a:off x="1173707" y="4879579"/>
              <a:ext cx="2281144" cy="246221"/>
            </a:xfrm>
            <a:prstGeom prst="rect">
              <a:avLst/>
            </a:prstGeom>
            <a:noFill/>
          </p:spPr>
          <p:txBody>
            <a:bodyPr wrap="square" rtlCol="0">
              <a:spAutoFit/>
            </a:bodyPr>
            <a:lstStyle/>
            <a:p>
              <a:pPr algn="ctr"/>
              <a:r>
                <a:rPr lang="en-US" sz="1000" b="1">
                  <a:solidFill>
                    <a:schemeClr val="accent6">
                      <a:lumMod val="75000"/>
                    </a:schemeClr>
                  </a:solidFill>
                </a:rPr>
                <a:t>AEROSOLS</a:t>
              </a:r>
            </a:p>
          </p:txBody>
        </p:sp>
        <p:sp>
          <p:nvSpPr>
            <p:cNvPr id="76" name="TextBox 75">
              <a:extLst>
                <a:ext uri="{FF2B5EF4-FFF2-40B4-BE49-F238E27FC236}">
                  <a16:creationId xmlns:a16="http://schemas.microsoft.com/office/drawing/2014/main" id="{07812936-FD65-A442-BB9B-D6BC8FA3ADA3}"/>
                </a:ext>
              </a:extLst>
            </p:cNvPr>
            <p:cNvSpPr txBox="1"/>
            <p:nvPr/>
          </p:nvSpPr>
          <p:spPr>
            <a:xfrm>
              <a:off x="3562515" y="4879579"/>
              <a:ext cx="2281144" cy="246221"/>
            </a:xfrm>
            <a:prstGeom prst="rect">
              <a:avLst/>
            </a:prstGeom>
            <a:noFill/>
          </p:spPr>
          <p:txBody>
            <a:bodyPr wrap="square" rtlCol="0">
              <a:spAutoFit/>
            </a:bodyPr>
            <a:lstStyle/>
            <a:p>
              <a:pPr algn="ctr"/>
              <a:r>
                <a:rPr lang="en-US" sz="1000" b="1">
                  <a:solidFill>
                    <a:schemeClr val="accent6">
                      <a:lumMod val="75000"/>
                    </a:schemeClr>
                  </a:solidFill>
                </a:rPr>
                <a:t>TROPOSPHERIC COMPOSITION</a:t>
              </a:r>
            </a:p>
          </p:txBody>
        </p:sp>
        <p:sp>
          <p:nvSpPr>
            <p:cNvPr id="77" name="TextBox 76">
              <a:extLst>
                <a:ext uri="{FF2B5EF4-FFF2-40B4-BE49-F238E27FC236}">
                  <a16:creationId xmlns:a16="http://schemas.microsoft.com/office/drawing/2014/main" id="{3EBF3F32-B35A-A34B-B1D8-28F37DC7DAB0}"/>
                </a:ext>
              </a:extLst>
            </p:cNvPr>
            <p:cNvSpPr txBox="1"/>
            <p:nvPr/>
          </p:nvSpPr>
          <p:spPr>
            <a:xfrm>
              <a:off x="1066043" y="1908047"/>
              <a:ext cx="2388808" cy="246221"/>
            </a:xfrm>
            <a:prstGeom prst="rect">
              <a:avLst/>
            </a:prstGeom>
            <a:noFill/>
          </p:spPr>
          <p:txBody>
            <a:bodyPr wrap="square" rtlCol="0">
              <a:spAutoFit/>
            </a:bodyPr>
            <a:lstStyle/>
            <a:p>
              <a:pPr algn="ctr"/>
              <a:r>
                <a:rPr lang="en-US" sz="1000" b="1">
                  <a:solidFill>
                    <a:schemeClr val="accent6">
                      <a:lumMod val="75000"/>
                    </a:schemeClr>
                  </a:solidFill>
                </a:rPr>
                <a:t>RADIATION BUDGET</a:t>
              </a:r>
            </a:p>
          </p:txBody>
        </p:sp>
        <p:sp>
          <p:nvSpPr>
            <p:cNvPr id="78" name="TextBox 77">
              <a:extLst>
                <a:ext uri="{FF2B5EF4-FFF2-40B4-BE49-F238E27FC236}">
                  <a16:creationId xmlns:a16="http://schemas.microsoft.com/office/drawing/2014/main" id="{879FEA73-0DEA-9E4E-82F8-074B28D6EBB7}"/>
                </a:ext>
              </a:extLst>
            </p:cNvPr>
            <p:cNvSpPr txBox="1"/>
            <p:nvPr/>
          </p:nvSpPr>
          <p:spPr>
            <a:xfrm>
              <a:off x="3454851" y="1909276"/>
              <a:ext cx="2388808" cy="246221"/>
            </a:xfrm>
            <a:prstGeom prst="rect">
              <a:avLst/>
            </a:prstGeom>
            <a:noFill/>
          </p:spPr>
          <p:txBody>
            <a:bodyPr wrap="square" rtlCol="0">
              <a:spAutoFit/>
            </a:bodyPr>
            <a:lstStyle/>
            <a:p>
              <a:pPr algn="ctr"/>
              <a:r>
                <a:rPr lang="en-US" sz="1000" b="1">
                  <a:solidFill>
                    <a:schemeClr val="accent6">
                      <a:lumMod val="75000"/>
                    </a:schemeClr>
                  </a:solidFill>
                </a:rPr>
                <a:t>CLOUDS</a:t>
              </a:r>
            </a:p>
          </p:txBody>
        </p:sp>
      </p:grpSp>
      <p:sp>
        <p:nvSpPr>
          <p:cNvPr id="83" name="Rectangle 82">
            <a:extLst>
              <a:ext uri="{FF2B5EF4-FFF2-40B4-BE49-F238E27FC236}">
                <a16:creationId xmlns:a16="http://schemas.microsoft.com/office/drawing/2014/main" id="{B21F2F2F-44A6-294C-A795-2B9520DD6498}"/>
              </a:ext>
            </a:extLst>
          </p:cNvPr>
          <p:cNvSpPr/>
          <p:nvPr/>
        </p:nvSpPr>
        <p:spPr>
          <a:xfrm>
            <a:off x="7289316" y="941490"/>
            <a:ext cx="4205998" cy="3631763"/>
          </a:xfrm>
          <a:prstGeom prst="rect">
            <a:avLst/>
          </a:prstGeom>
        </p:spPr>
        <p:txBody>
          <a:bodyPr wrap="square" anchor="t">
            <a:spAutoFit/>
          </a:bodyPr>
          <a:lstStyle/>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44+ Science projects</a:t>
            </a:r>
          </a:p>
          <a:p>
            <a:pPr lvl="1"/>
            <a:r>
              <a:rPr lang="en-US" altLang="en-US" sz="1400">
                <a:latin typeface="Century Gothic"/>
                <a:ea typeface="Helvetica Neue" panose="02000503000000020004" pitchFamily="2" charset="0"/>
                <a:cs typeface="Helvetica Neue" panose="02000503000000020004" pitchFamily="2" charset="0"/>
              </a:rPr>
              <a:t>⚬ MISR ⚬ MOPITT ⚬ MAIA ⚬ TEMPO ⚬ CERES </a:t>
            </a:r>
            <a:endParaRPr lang="en-US" altLang="en-US" sz="140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CALIPSO </a:t>
            </a:r>
            <a:r>
              <a:rPr lang="en-US" altLang="en-US" sz="140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 RSIG (EPA)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Airborne field campaigns </a:t>
            </a:r>
          </a:p>
          <a:p>
            <a:pPr lvl="1"/>
            <a:r>
              <a:rPr lang="en-US" altLang="en-US" sz="1400">
                <a:latin typeface="Century Gothic"/>
                <a:ea typeface="Helvetica Neue" panose="02000503000000020004" pitchFamily="2" charset="0"/>
                <a:cs typeface="Helvetica Neue" panose="02000503000000020004" pitchFamily="2" charset="0"/>
                <a:sym typeface="Wingdings" pitchFamily="2" charset="2"/>
              </a:rPr>
              <a:t>(</a:t>
            </a:r>
            <a:r>
              <a:rPr lang="en-US" altLang="en-US" sz="1400" b="1">
                <a:latin typeface="Century Gothic"/>
                <a:ea typeface="Helvetica Neue" panose="02000503000000020004" pitchFamily="2" charset="0"/>
                <a:cs typeface="Helvetica Neue" panose="02000503000000020004" pitchFamily="2" charset="0"/>
                <a:sym typeface="Wingdings" pitchFamily="2" charset="2"/>
              </a:rPr>
              <a:t>KORUS AQ, DISCOVER AQ, FIREX AQ)</a:t>
            </a:r>
            <a:endParaRPr lang="en-US" altLang="en-US" b="1">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1100+ </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unique science products</a:t>
            </a: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usage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2,061 Terabytes ⚬ 160,000 users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158 countries </a:t>
            </a:r>
            <a:endParaRPr lang="en-US" altLang="en-US">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archive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5.8 Petabytes ⚬ 141 million files (4,400 TB) on high-speed disks</a:t>
            </a: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in cloud (ongoing)</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Data and services in the cloud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Scalable infrastructure</a:t>
            </a:r>
            <a:endParaRPr lang="en-US" sz="140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86" name="Rectangle 85">
            <a:extLst>
              <a:ext uri="{FF2B5EF4-FFF2-40B4-BE49-F238E27FC236}">
                <a16:creationId xmlns:a16="http://schemas.microsoft.com/office/drawing/2014/main" id="{2E4B4E91-434D-994F-BA82-3FE14A034D81}"/>
              </a:ext>
            </a:extLst>
          </p:cNvPr>
          <p:cNvSpPr/>
          <p:nvPr/>
        </p:nvSpPr>
        <p:spPr>
          <a:xfrm>
            <a:off x="7323825" y="672253"/>
            <a:ext cx="2111475" cy="369332"/>
          </a:xfrm>
          <a:prstGeom prst="rect">
            <a:avLst/>
          </a:prstGeom>
        </p:spPr>
        <p:txBody>
          <a:bodyPr wrap="none">
            <a:spAutoFit/>
          </a:bodyPr>
          <a:lstStyle/>
          <a:p>
            <a:r>
              <a:rPr lang="en-US" altLang="en-US"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at a glance</a:t>
            </a:r>
            <a:endParaRPr lang="en-US" b="1">
              <a:solidFill>
                <a:schemeClr val="accent2"/>
              </a:solidFill>
            </a:endParaRPr>
          </a:p>
        </p:txBody>
      </p:sp>
      <p:grpSp>
        <p:nvGrpSpPr>
          <p:cNvPr id="15" name="Group 14">
            <a:extLst>
              <a:ext uri="{FF2B5EF4-FFF2-40B4-BE49-F238E27FC236}">
                <a16:creationId xmlns:a16="http://schemas.microsoft.com/office/drawing/2014/main" id="{59B65ADB-2B6F-5549-B201-EA04072B26CE}"/>
              </a:ext>
            </a:extLst>
          </p:cNvPr>
          <p:cNvGrpSpPr/>
          <p:nvPr/>
        </p:nvGrpSpPr>
        <p:grpSpPr>
          <a:xfrm>
            <a:off x="1184040" y="4753461"/>
            <a:ext cx="9906329" cy="1847889"/>
            <a:chOff x="273050" y="5092754"/>
            <a:chExt cx="8432539" cy="1847889"/>
          </a:xfrm>
        </p:grpSpPr>
        <p:sp>
          <p:nvSpPr>
            <p:cNvPr id="16"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Ingest </a:t>
              </a:r>
              <a:r>
                <a:rPr lang="en-US" altLang="en-US" sz="1400">
                  <a:ea typeface="Helvetica Neue" panose="02000503000000020004" pitchFamily="2" charset="0"/>
                  <a:cs typeface="Calibri" panose="020F0502020204030204" pitchFamily="34" charset="0"/>
                </a:rPr>
                <a:t>receive data from data provider </a:t>
              </a:r>
              <a:endParaRPr lang="en-US" altLang="en-US" sz="1400" i="1">
                <a:solidFill>
                  <a:srgbClr val="0070C0"/>
                </a:solidFill>
                <a:ea typeface="Helvetica Neue" panose="02000503000000020004" pitchFamily="2" charset="0"/>
                <a:cs typeface="Calibri" panose="020F0502020204030204" pitchFamily="34" charset="0"/>
              </a:endParaRPr>
            </a:p>
            <a:p>
              <a:pPr eaLnBrk="1" hangingPunct="1">
                <a:spcBef>
                  <a:spcPct val="0"/>
                </a:spcBef>
                <a:buFontTx/>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Archive</a:t>
              </a:r>
              <a:r>
                <a:rPr lang="en-US" altLang="en-US" sz="180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a:latin typeface="+mn-lt"/>
                  <a:ea typeface="Helvetica Neue" panose="02000503000000020004" pitchFamily="2" charset="0"/>
                  <a:cs typeface="Helvetica Neue" panose="02000503000000020004" pitchFamily="2" charset="0"/>
                </a:rPr>
                <a:t>preservation &amp; provenance</a:t>
              </a:r>
            </a:p>
            <a:p>
              <a:pPr eaLnBrk="1" hangingPunct="1">
                <a:spcBef>
                  <a:spcPct val="0"/>
                </a:spcBef>
                <a:buFontTx/>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Distribute</a:t>
              </a:r>
              <a:r>
                <a:rPr lang="en-US" altLang="en-US" sz="180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a:latin typeface="+mn-lt"/>
                  <a:ea typeface="Helvetica Neue" panose="02000503000000020004" pitchFamily="2" charset="0"/>
                  <a:cs typeface="Helvetica Neue" panose="02000503000000020004" pitchFamily="2" charset="0"/>
                </a:rPr>
                <a:t>tools and services </a:t>
              </a:r>
            </a:p>
            <a:p>
              <a:pPr eaLnBrk="1" hangingPunct="1">
                <a:spcBef>
                  <a:spcPct val="0"/>
                </a:spcBef>
                <a:buFontTx/>
                <a:buNone/>
              </a:pPr>
              <a:endParaRPr lang="en-US" altLang="en-US" sz="180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spcBef>
                  <a:spcPct val="0"/>
                </a:spcBef>
                <a:buFontTx/>
                <a:buNone/>
              </a:pPr>
              <a:endParaRPr lang="en-US" altLang="en-US" sz="1800">
                <a:latin typeface="Helvetica Neue" panose="02000503000000020004" pitchFamily="2" charset="0"/>
                <a:ea typeface="Helvetica Neue" panose="02000503000000020004" pitchFamily="2" charset="0"/>
                <a:cs typeface="Helvetica Neue" panose="02000503000000020004" pitchFamily="2" charset="0"/>
              </a:endParaRPr>
            </a:p>
            <a:p>
              <a:pPr>
                <a:spcBef>
                  <a:spcPct val="0"/>
                </a:spcBef>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Process</a:t>
              </a:r>
              <a:r>
                <a:rPr lang="en-US" altLang="en-US" sz="180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a:latin typeface="+mn-lt"/>
                  <a:ea typeface="Helvetica Neue" panose="02000503000000020004" pitchFamily="2" charset="0"/>
                  <a:cs typeface="Helvetica Neue" panose="02000503000000020004" pitchFamily="2" charset="0"/>
                </a:rPr>
                <a:t>create higher level products</a:t>
              </a:r>
            </a:p>
            <a:p>
              <a:pPr>
                <a:spcBef>
                  <a:spcPct val="0"/>
                </a:spcBef>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Outreach &amp; Support </a:t>
              </a:r>
              <a:r>
                <a:rPr lang="en-US" altLang="en-US" sz="1400">
                  <a:latin typeface="+mn-lt"/>
                  <a:ea typeface="Helvetica Neue" panose="02000503000000020004" pitchFamily="2" charset="0"/>
                  <a:cs typeface="Helvetica Neue" panose="02000503000000020004" pitchFamily="2" charset="0"/>
                </a:rPr>
                <a:t>research community</a:t>
              </a:r>
            </a:p>
            <a:p>
              <a:pPr>
                <a:spcBef>
                  <a:spcPct val="0"/>
                </a:spcBef>
                <a:buNone/>
              </a:pPr>
              <a:endParaRPr lang="en-US" alt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AD3E0637-8D97-464B-9295-E22BCA6C3B77}"/>
                </a:ext>
              </a:extLst>
            </p:cNvPr>
            <p:cNvSpPr/>
            <p:nvPr/>
          </p:nvSpPr>
          <p:spPr>
            <a:xfrm>
              <a:off x="273050" y="5092754"/>
              <a:ext cx="3183885" cy="369332"/>
            </a:xfrm>
            <a:prstGeom prst="rect">
              <a:avLst/>
            </a:prstGeom>
          </p:spPr>
          <p:txBody>
            <a:bodyPr wrap="none">
              <a:spAutoFit/>
            </a:bodyPr>
            <a:lstStyle/>
            <a:p>
              <a:r>
                <a:rPr lang="en-US" altLang="en-US"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Primary Functions of ASDC</a:t>
              </a:r>
              <a:endParaRPr lang="en-US" b="1">
                <a:solidFill>
                  <a:schemeClr val="accent2"/>
                </a:solidFill>
              </a:endParaRPr>
            </a:p>
          </p:txBody>
        </p:sp>
      </p:grpSp>
      <p:cxnSp>
        <p:nvCxnSpPr>
          <p:cNvPr id="18" name="Straight Connector 17">
            <a:extLst>
              <a:ext uri="{FF2B5EF4-FFF2-40B4-BE49-F238E27FC236}">
                <a16:creationId xmlns:a16="http://schemas.microsoft.com/office/drawing/2014/main" id="{CEDE7CA3-1B62-7C40-A16A-28DED4F80517}"/>
              </a:ext>
            </a:extLst>
          </p:cNvPr>
          <p:cNvCxnSpPr/>
          <p:nvPr/>
        </p:nvCxnSpPr>
        <p:spPr>
          <a:xfrm>
            <a:off x="1244093" y="4742332"/>
            <a:ext cx="9990186"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2416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E667-77BF-45B8-A1B8-6A1283D9D3FF}"/>
              </a:ext>
            </a:extLst>
          </p:cNvPr>
          <p:cNvSpPr>
            <a:spLocks noGrp="1"/>
          </p:cNvSpPr>
          <p:nvPr>
            <p:ph type="title"/>
          </p:nvPr>
        </p:nvSpPr>
        <p:spPr>
          <a:xfrm>
            <a:off x="897119" y="333878"/>
            <a:ext cx="10393680" cy="646331"/>
          </a:xfrm>
        </p:spPr>
        <p:txBody>
          <a:bodyPr/>
          <a:lstStyle/>
          <a:p>
            <a:r>
              <a:rPr lang="en-US">
                <a:solidFill>
                  <a:schemeClr val="tx2"/>
                </a:solidFill>
              </a:rPr>
              <a:t>Services at the ASDC</a:t>
            </a:r>
          </a:p>
        </p:txBody>
      </p:sp>
      <p:sp>
        <p:nvSpPr>
          <p:cNvPr id="3" name="Content Placeholder 2">
            <a:extLst>
              <a:ext uri="{FF2B5EF4-FFF2-40B4-BE49-F238E27FC236}">
                <a16:creationId xmlns:a16="http://schemas.microsoft.com/office/drawing/2014/main" id="{AF395058-D599-467E-B51B-3FAE44DF4F0A}"/>
              </a:ext>
            </a:extLst>
          </p:cNvPr>
          <p:cNvSpPr>
            <a:spLocks noGrp="1"/>
          </p:cNvSpPr>
          <p:nvPr>
            <p:ph idx="1"/>
          </p:nvPr>
        </p:nvSpPr>
        <p:spPr>
          <a:xfrm>
            <a:off x="897119" y="980209"/>
            <a:ext cx="5410200" cy="4932119"/>
          </a:xfrm>
        </p:spPr>
        <p:txBody>
          <a:bodyPr/>
          <a:lstStyle/>
          <a:p>
            <a:r>
              <a:rPr lang="en-US" b="1">
                <a:solidFill>
                  <a:schemeClr val="tx2"/>
                </a:solidFill>
              </a:rPr>
              <a:t>PRE-LAUNCH</a:t>
            </a:r>
          </a:p>
          <a:p>
            <a:pPr marL="285750" indent="-285750">
              <a:buFont typeface="Courier New" panose="02070309020205020404" pitchFamily="49" charset="0"/>
              <a:buChar char="o"/>
            </a:pPr>
            <a:r>
              <a:rPr lang="en-US">
                <a:solidFill>
                  <a:schemeClr val="tx2"/>
                </a:solidFill>
              </a:rPr>
              <a:t>Preparation for Ingest</a:t>
            </a:r>
          </a:p>
          <a:p>
            <a:pPr marL="742950" lvl="1" indent="-285750">
              <a:buFont typeface="Courier New" panose="02070309020205020404" pitchFamily="49" charset="0"/>
              <a:buChar char="o"/>
            </a:pPr>
            <a:r>
              <a:rPr lang="en-US">
                <a:solidFill>
                  <a:schemeClr val="tx2"/>
                </a:solidFill>
              </a:rPr>
              <a:t>Accurate metadata for discovery</a:t>
            </a:r>
          </a:p>
          <a:p>
            <a:pPr marL="742950" lvl="1" indent="-285750">
              <a:buFont typeface="Courier New" panose="02070309020205020404" pitchFamily="49" charset="0"/>
              <a:buChar char="o"/>
            </a:pPr>
            <a:r>
              <a:rPr lang="en-US">
                <a:solidFill>
                  <a:schemeClr val="tx2"/>
                </a:solidFill>
              </a:rPr>
              <a:t>Well formatted data for maximum interoperability</a:t>
            </a:r>
          </a:p>
          <a:p>
            <a:pPr marL="742950" lvl="1" indent="-285750">
              <a:buFont typeface="Courier New" panose="02070309020205020404" pitchFamily="49" charset="0"/>
              <a:buChar char="o"/>
            </a:pPr>
            <a:r>
              <a:rPr lang="en-US">
                <a:solidFill>
                  <a:schemeClr val="tx2"/>
                </a:solidFill>
              </a:rPr>
              <a:t>Digital Object Identifiers for each product</a:t>
            </a:r>
          </a:p>
          <a:p>
            <a:pPr marL="285750" indent="-285750">
              <a:buFont typeface="Courier New" panose="02070309020205020404" pitchFamily="49" charset="0"/>
              <a:buChar char="o"/>
            </a:pPr>
            <a:r>
              <a:rPr lang="en-US">
                <a:solidFill>
                  <a:schemeClr val="tx2"/>
                </a:solidFill>
              </a:rPr>
              <a:t>Support Data Flow Testing Prior to Launch</a:t>
            </a:r>
          </a:p>
          <a:p>
            <a:pPr marL="742950" lvl="1" indent="-285750">
              <a:buFont typeface="Courier New" panose="02070309020205020404" pitchFamily="49" charset="0"/>
              <a:buChar char="o"/>
            </a:pPr>
            <a:r>
              <a:rPr lang="en-US">
                <a:solidFill>
                  <a:schemeClr val="tx2"/>
                </a:solidFill>
              </a:rPr>
              <a:t>Interface confidence tests</a:t>
            </a:r>
          </a:p>
          <a:p>
            <a:pPr marL="742950" lvl="1" indent="-285750">
              <a:buFont typeface="Courier New" panose="02070309020205020404" pitchFamily="49" charset="0"/>
              <a:buChar char="o"/>
            </a:pPr>
            <a:r>
              <a:rPr lang="en-US">
                <a:solidFill>
                  <a:schemeClr val="tx2"/>
                </a:solidFill>
              </a:rPr>
              <a:t>End-to-end ground system testing with instrument or synthetic data</a:t>
            </a:r>
          </a:p>
          <a:p>
            <a:pPr marL="285750" indent="-285750">
              <a:buFont typeface="Courier New" panose="02070309020205020404" pitchFamily="49" charset="0"/>
              <a:buChar char="o"/>
            </a:pPr>
            <a:r>
              <a:rPr lang="en-US">
                <a:solidFill>
                  <a:schemeClr val="tx2"/>
                </a:solidFill>
              </a:rPr>
              <a:t>Discuss Service Options</a:t>
            </a:r>
          </a:p>
          <a:p>
            <a:pPr marL="742950" lvl="1" indent="-285750">
              <a:buFont typeface="Courier New" panose="02070309020205020404" pitchFamily="49" charset="0"/>
              <a:buChar char="o"/>
            </a:pPr>
            <a:r>
              <a:rPr lang="en-US">
                <a:solidFill>
                  <a:schemeClr val="tx2"/>
                </a:solidFill>
              </a:rPr>
              <a:t>Customer/Product affinities and technical capacity</a:t>
            </a:r>
          </a:p>
          <a:p>
            <a:pPr marL="742950" lvl="1" indent="-285750">
              <a:buFont typeface="Courier New" panose="02070309020205020404" pitchFamily="49" charset="0"/>
              <a:buChar char="o"/>
            </a:pPr>
            <a:r>
              <a:rPr lang="en-US">
                <a:solidFill>
                  <a:schemeClr val="tx2"/>
                </a:solidFill>
              </a:rPr>
              <a:t>Data Delivery Cadence</a:t>
            </a:r>
          </a:p>
          <a:p>
            <a:endParaRPr lang="en-US">
              <a:solidFill>
                <a:schemeClr val="tx2"/>
              </a:solidFill>
            </a:endParaRPr>
          </a:p>
        </p:txBody>
      </p:sp>
      <p:sp>
        <p:nvSpPr>
          <p:cNvPr id="4" name="Footer Placeholder 3">
            <a:extLst>
              <a:ext uri="{FF2B5EF4-FFF2-40B4-BE49-F238E27FC236}">
                <a16:creationId xmlns:a16="http://schemas.microsoft.com/office/drawing/2014/main" id="{A6E1E424-80F2-4706-87FE-3893F3CE0553}"/>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5DE16EA0-775C-4126-8099-E0B0F793C055}"/>
              </a:ext>
            </a:extLst>
          </p:cNvPr>
          <p:cNvSpPr>
            <a:spLocks noGrp="1"/>
          </p:cNvSpPr>
          <p:nvPr>
            <p:ph type="sldNum" sz="quarter" idx="12"/>
          </p:nvPr>
        </p:nvSpPr>
        <p:spPr/>
        <p:txBody>
          <a:bodyPr/>
          <a:lstStyle/>
          <a:p>
            <a:fld id="{2E8C51FE-49D9-314D-9957-ABBF7DDE8782}" type="slidenum">
              <a:rPr lang="en-US" smtClean="0"/>
              <a:pPr/>
              <a:t>6</a:t>
            </a:fld>
            <a:endParaRPr lang="en-US"/>
          </a:p>
        </p:txBody>
      </p:sp>
      <p:sp>
        <p:nvSpPr>
          <p:cNvPr id="8" name="Content Placeholder 2">
            <a:extLst>
              <a:ext uri="{FF2B5EF4-FFF2-40B4-BE49-F238E27FC236}">
                <a16:creationId xmlns:a16="http://schemas.microsoft.com/office/drawing/2014/main" id="{6F7D105D-BA59-44E5-BA7C-E0722C54A2CD}"/>
              </a:ext>
            </a:extLst>
          </p:cNvPr>
          <p:cNvSpPr txBox="1">
            <a:spLocks/>
          </p:cNvSpPr>
          <p:nvPr/>
        </p:nvSpPr>
        <p:spPr>
          <a:xfrm>
            <a:off x="6136833" y="980209"/>
            <a:ext cx="5410200" cy="5744137"/>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2"/>
                </a:solidFill>
              </a:rPr>
              <a:t>ACTIVE OPERATIONS</a:t>
            </a:r>
          </a:p>
          <a:p>
            <a:pPr marL="285750" indent="-285750">
              <a:buFont typeface="Courier New" panose="02070309020205020404" pitchFamily="49" charset="0"/>
              <a:buChar char="o"/>
            </a:pPr>
            <a:r>
              <a:rPr lang="en-US">
                <a:solidFill>
                  <a:schemeClr val="tx2"/>
                </a:solidFill>
              </a:rPr>
              <a:t>Standard curation of archived data</a:t>
            </a:r>
          </a:p>
          <a:p>
            <a:pPr marL="742950" lvl="1" indent="-285750">
              <a:buFont typeface="Courier New" panose="02070309020205020404" pitchFamily="49" charset="0"/>
              <a:buChar char="o"/>
            </a:pPr>
            <a:r>
              <a:rPr lang="en-US">
                <a:solidFill>
                  <a:schemeClr val="tx2"/>
                </a:solidFill>
              </a:rPr>
              <a:t>Provenance and integrity</a:t>
            </a:r>
          </a:p>
          <a:p>
            <a:pPr marL="742950" lvl="1" indent="-285750">
              <a:buFont typeface="Courier New" panose="02070309020205020404" pitchFamily="49" charset="0"/>
              <a:buChar char="o"/>
            </a:pPr>
            <a:r>
              <a:rPr lang="en-US">
                <a:solidFill>
                  <a:schemeClr val="tx2"/>
                </a:solidFill>
              </a:rPr>
              <a:t>Up to date documentation</a:t>
            </a:r>
          </a:p>
          <a:p>
            <a:pPr marL="742950" lvl="1" indent="-285750">
              <a:buFont typeface="Courier New" panose="02070309020205020404" pitchFamily="49" charset="0"/>
              <a:buChar char="o"/>
            </a:pPr>
            <a:r>
              <a:rPr lang="en-US">
                <a:solidFill>
                  <a:schemeClr val="tx2"/>
                </a:solidFill>
              </a:rPr>
              <a:t>Disaster Recovery</a:t>
            </a:r>
          </a:p>
          <a:p>
            <a:pPr marL="285750" indent="-285750">
              <a:buFont typeface="Courier New" panose="02070309020205020404" pitchFamily="49" charset="0"/>
              <a:buChar char="o"/>
            </a:pPr>
            <a:r>
              <a:rPr lang="en-US">
                <a:solidFill>
                  <a:schemeClr val="tx2"/>
                </a:solidFill>
              </a:rPr>
              <a:t>User Services staff to assist customers</a:t>
            </a:r>
          </a:p>
          <a:p>
            <a:pPr marL="742950" lvl="1" indent="-285750">
              <a:buFont typeface="Courier New" panose="02070309020205020404" pitchFamily="49" charset="0"/>
              <a:buChar char="o"/>
            </a:pPr>
            <a:r>
              <a:rPr lang="en-US">
                <a:solidFill>
                  <a:schemeClr val="tx2"/>
                </a:solidFill>
              </a:rPr>
              <a:t>Maintain FAQs, examples of scripts</a:t>
            </a:r>
          </a:p>
          <a:p>
            <a:pPr marL="742950" lvl="1" indent="-285750">
              <a:buFont typeface="Courier New" panose="02070309020205020404" pitchFamily="49" charset="0"/>
              <a:buChar char="o"/>
            </a:pPr>
            <a:r>
              <a:rPr lang="en-US">
                <a:solidFill>
                  <a:schemeClr val="tx2"/>
                </a:solidFill>
              </a:rPr>
              <a:t>Perform reach back to science team when necessary</a:t>
            </a:r>
          </a:p>
          <a:p>
            <a:pPr marL="742950" lvl="1" indent="-285750">
              <a:buFont typeface="Courier New" panose="02070309020205020404" pitchFamily="49" charset="0"/>
              <a:buChar char="o"/>
            </a:pPr>
            <a:r>
              <a:rPr lang="en-US">
                <a:solidFill>
                  <a:schemeClr val="tx2"/>
                </a:solidFill>
              </a:rPr>
              <a:t>Disseminate announcements to user community</a:t>
            </a:r>
          </a:p>
          <a:p>
            <a:pPr marL="742950" lvl="1" indent="-285750">
              <a:buFont typeface="Courier New" panose="02070309020205020404" pitchFamily="49" charset="0"/>
              <a:buChar char="o"/>
            </a:pPr>
            <a:r>
              <a:rPr lang="en-US">
                <a:solidFill>
                  <a:schemeClr val="tx2"/>
                </a:solidFill>
              </a:rPr>
              <a:t>Use customer feedback from annual third-party ACSI survey, contacts, and ASDC User Working Group to determine changes in services</a:t>
            </a:r>
          </a:p>
          <a:p>
            <a:pPr marL="285750" indent="-285750">
              <a:buFont typeface="Courier New" panose="02070309020205020404" pitchFamily="49" charset="0"/>
              <a:buChar char="o"/>
            </a:pPr>
            <a:r>
              <a:rPr lang="en-US" err="1">
                <a:solidFill>
                  <a:schemeClr val="tx2"/>
                </a:solidFill>
              </a:rPr>
              <a:t>Subsetting</a:t>
            </a:r>
            <a:r>
              <a:rPr lang="en-US">
                <a:solidFill>
                  <a:schemeClr val="tx2"/>
                </a:solidFill>
              </a:rPr>
              <a:t> and ArcGIS capabilities</a:t>
            </a:r>
          </a:p>
          <a:p>
            <a:pPr marL="742950" lvl="1" indent="-285750">
              <a:buFont typeface="Courier New" panose="02070309020205020404" pitchFamily="49" charset="0"/>
              <a:buChar char="o"/>
            </a:pPr>
            <a:r>
              <a:rPr lang="en-US">
                <a:solidFill>
                  <a:schemeClr val="tx2"/>
                </a:solidFill>
              </a:rPr>
              <a:t>Temporal, spatial and variable slices</a:t>
            </a:r>
          </a:p>
          <a:p>
            <a:endParaRPr lang="en-US">
              <a:solidFill>
                <a:schemeClr val="tx2"/>
              </a:solidFill>
            </a:endParaRPr>
          </a:p>
        </p:txBody>
      </p:sp>
    </p:spTree>
    <p:extLst>
      <p:ext uri="{BB962C8B-B14F-4D97-AF65-F5344CB8AC3E}">
        <p14:creationId xmlns:p14="http://schemas.microsoft.com/office/powerpoint/2010/main" val="3777953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7</a:t>
            </a:fld>
            <a:endParaRPr lang="en-US"/>
          </a:p>
        </p:txBody>
      </p:sp>
      <p:sp>
        <p:nvSpPr>
          <p:cNvPr id="6" name="Rectangle 5">
            <a:extLst>
              <a:ext uri="{FF2B5EF4-FFF2-40B4-BE49-F238E27FC236}">
                <a16:creationId xmlns:a16="http://schemas.microsoft.com/office/drawing/2014/main" id="{B21F2F2F-44A6-294C-A795-2B9520DD6498}"/>
              </a:ext>
            </a:extLst>
          </p:cNvPr>
          <p:cNvSpPr/>
          <p:nvPr/>
        </p:nvSpPr>
        <p:spPr>
          <a:xfrm>
            <a:off x="612684" y="1001006"/>
            <a:ext cx="4539601" cy="3631763"/>
          </a:xfrm>
          <a:prstGeom prst="rect">
            <a:avLst/>
          </a:prstGeom>
        </p:spPr>
        <p:txBody>
          <a:bodyPr wrap="square" anchor="t">
            <a:spAutoFit/>
          </a:bodyPr>
          <a:lstStyle/>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Search</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CMR Search ⚬ Metadata</a:t>
            </a:r>
            <a:endParaRPr lang="en-US" altLang="en-US">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WorldView</a:t>
            </a:r>
            <a:endPar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GIBS API ⚬ visualization</a:t>
            </a: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Harmony and </a:t>
            </a:r>
            <a:r>
              <a:rPr lang="en-US" altLang="en-US"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OPeNDAP</a:t>
            </a:r>
            <a:endParaRPr lang="en-US" altLang="en-US" sz="1400">
              <a:latin typeface="+mj-lt"/>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transform ⚬ </a:t>
            </a:r>
            <a:r>
              <a:rPr lang="en-US" altLang="en-US" sz="1400" err="1">
                <a:latin typeface="Century Gothic" panose="020B0502020202020204" pitchFamily="34" charset="0"/>
                <a:ea typeface="Helvetica Neue" panose="02000503000000020004" pitchFamily="2" charset="0"/>
                <a:cs typeface="Helvetica Neue" panose="02000503000000020004" pitchFamily="2" charset="0"/>
              </a:rPr>
              <a:t>subsetting</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reformatting ⚬ distribution</a:t>
            </a:r>
            <a:endParaRPr lang="en-US" altLang="en-US">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HTTPS data access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err="1">
                <a:latin typeface="Century Gothic" panose="020B0502020202020204" pitchFamily="34" charset="0"/>
                <a:ea typeface="Helvetica Neue" panose="02000503000000020004" pitchFamily="2" charset="0"/>
                <a:cs typeface="Helvetica Neue" panose="02000503000000020004" pitchFamily="2" charset="0"/>
              </a:rPr>
              <a:t>datapool</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permanent URL/direct access</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enables scripts/workflow </a:t>
            </a: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Example scripts</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Python/</a:t>
            </a:r>
            <a:r>
              <a:rPr lang="en-US" altLang="en-US" sz="1400" err="1">
                <a:latin typeface="Century Gothic" panose="020B0502020202020204" pitchFamily="34" charset="0"/>
                <a:ea typeface="Helvetica Neue" panose="02000503000000020004" pitchFamily="2" charset="0"/>
                <a:cs typeface="Helvetica Neue" panose="02000503000000020004" pitchFamily="2" charset="0"/>
              </a:rPr>
              <a:t>Jupyter</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Notebook</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R scripts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contributed tutorials/scripts </a:t>
            </a:r>
            <a:endParaRPr lang="en-US" sz="1400">
              <a:latin typeface="Century Gothic" panose="020B0502020202020204" pitchFamily="34" charset="0"/>
              <a:ea typeface="Helvetica Neue" panose="02000503000000020004" pitchFamily="2" charset="0"/>
              <a:cs typeface="Helvetica Neue" panose="02000503000000020004" pitchFamily="2" charset="0"/>
            </a:endParaRPr>
          </a:p>
        </p:txBody>
      </p:sp>
      <p:grpSp>
        <p:nvGrpSpPr>
          <p:cNvPr id="7" name="Group 6">
            <a:extLst>
              <a:ext uri="{FF2B5EF4-FFF2-40B4-BE49-F238E27FC236}">
                <a16:creationId xmlns:a16="http://schemas.microsoft.com/office/drawing/2014/main" id="{59B65ADB-2B6F-5549-B201-EA04072B26CE}"/>
              </a:ext>
            </a:extLst>
          </p:cNvPr>
          <p:cNvGrpSpPr/>
          <p:nvPr/>
        </p:nvGrpSpPr>
        <p:grpSpPr>
          <a:xfrm>
            <a:off x="612684" y="4603038"/>
            <a:ext cx="10634436" cy="1293891"/>
            <a:chOff x="273050" y="5092754"/>
            <a:chExt cx="8432539" cy="1293891"/>
          </a:xfrm>
        </p:grpSpPr>
        <p:sp>
          <p:nvSpPr>
            <p:cNvPr id="8"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Login </a:t>
              </a:r>
              <a:r>
                <a:rPr lang="en-US" altLang="en-US" sz="1400">
                  <a:latin typeface="Century Gothic" panose="020B0502020202020204" pitchFamily="34" charset="0"/>
                  <a:ea typeface="Helvetica Neue" panose="02000503000000020004" pitchFamily="2" charset="0"/>
                  <a:cs typeface="Helvetica Neue" panose="02000503000000020004" pitchFamily="2" charset="0"/>
                  <a:hlinkClick r:id="rId3"/>
                </a:rPr>
                <a:t>https://urs.earthdata.nasa.gov</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endParaRPr lang="en-US" altLang="en-US" sz="1400" i="1">
                <a:solidFill>
                  <a:srgbClr val="0070C0"/>
                </a:solidFill>
                <a:latin typeface="Century Gothic" panose="020B0502020202020204" pitchFamily="34" charset="0"/>
                <a:ea typeface="Helvetica Neue" panose="02000503000000020004" pitchFamily="2" charset="0"/>
                <a:cs typeface="Helvetica Neue" panose="02000503000000020004" pitchFamily="2" charset="0"/>
              </a:endParaRPr>
            </a:p>
            <a:p>
              <a:pPr>
                <a:spcBef>
                  <a:spcPct val="0"/>
                </a:spcBef>
                <a:buNone/>
              </a:pPr>
              <a:r>
                <a:rPr lang="en-US" altLang="en-US" sz="1800" err="1">
                  <a:solidFill>
                    <a:schemeClr val="accent1">
                      <a:lumMod val="75000"/>
                    </a:schemeClr>
                  </a:solidFill>
                  <a:latin typeface="Helvetica Neue"/>
                  <a:ea typeface="Helvetica Neue" panose="02000503000000020004" pitchFamily="2" charset="0"/>
                  <a:cs typeface="Helvetica Neue" panose="02000503000000020004" pitchFamily="2" charset="0"/>
                </a:rPr>
                <a:t>Earthdata</a:t>
              </a:r>
              <a:r>
                <a:rPr lang="en-US" altLang="en-US" sz="1800">
                  <a:solidFill>
                    <a:schemeClr val="accent1">
                      <a:lumMod val="75000"/>
                    </a:schemeClr>
                  </a:solidFill>
                  <a:latin typeface="Helvetica Neue"/>
                  <a:ea typeface="Helvetica Neue" panose="02000503000000020004" pitchFamily="2" charset="0"/>
                  <a:cs typeface="Helvetica Neue" panose="02000503000000020004" pitchFamily="2" charset="0"/>
                </a:rPr>
                <a:t> Forum</a:t>
              </a:r>
              <a:r>
                <a:rPr lang="en-US" altLang="en-US" sz="1400">
                  <a:latin typeface="+mn-lt"/>
                  <a:ea typeface="Helvetica Neue" panose="02000503000000020004" pitchFamily="2" charset="0"/>
                  <a:cs typeface="Helvetica Neue" panose="02000503000000020004" pitchFamily="2" charset="0"/>
                </a:rPr>
                <a:t> </a:t>
              </a:r>
              <a:r>
                <a:rPr lang="en-US" sz="1400">
                  <a:latin typeface="Century Gothic"/>
                  <a:ea typeface="MS PGothic"/>
                  <a:hlinkClick r:id="rId4"/>
                </a:rPr>
                <a:t>https://forum.earthdata.nasa.gov/</a:t>
              </a:r>
              <a:endParaRPr lang="en-US" altLang="en-US" sz="1400">
                <a:latin typeface="Century Gothic"/>
                <a:ea typeface="MS PGothic"/>
                <a:cs typeface="Helvetica Neue" panose="02000503000000020004" pitchFamily="2" charset="0"/>
              </a:endParaRPr>
            </a:p>
            <a:p>
              <a:pPr>
                <a:spcBef>
                  <a:spcPct val="0"/>
                </a:spcBef>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ASDC User Support</a:t>
              </a:r>
              <a:r>
                <a:rPr lang="en-US" altLang="en-US" sz="180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a:latin typeface="Century Gothic" panose="020B0502020202020204" pitchFamily="34" charset="0"/>
                  <a:ea typeface="Helvetica Neue" panose="02000503000000020004" pitchFamily="2" charset="0"/>
                  <a:cs typeface="Helvetica Neue" panose="02000503000000020004" pitchFamily="2" charset="0"/>
                  <a:hlinkClick r:id="rId5"/>
                </a:rPr>
                <a:t>support-asdc@earthdata.nasa.gov</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p>
          </p:txBody>
        </p:sp>
        <p:sp>
          <p:nvSpPr>
            <p:cNvPr id="9" name="Rectangle 8">
              <a:extLst>
                <a:ext uri="{FF2B5EF4-FFF2-40B4-BE49-F238E27FC236}">
                  <a16:creationId xmlns:a16="http://schemas.microsoft.com/office/drawing/2014/main" id="{AD3E0637-8D97-464B-9295-E22BCA6C3B77}"/>
                </a:ext>
              </a:extLst>
            </p:cNvPr>
            <p:cNvSpPr/>
            <p:nvPr/>
          </p:nvSpPr>
          <p:spPr>
            <a:xfrm>
              <a:off x="273050" y="5092754"/>
              <a:ext cx="4045338" cy="369332"/>
            </a:xfrm>
            <a:prstGeom prst="rect">
              <a:avLst/>
            </a:prstGeom>
          </p:spPr>
          <p:txBody>
            <a:bodyPr wrap="none">
              <a:spAutoFit/>
            </a:bodyPr>
            <a:lstStyle/>
            <a:p>
              <a:r>
                <a:rPr lang="en-US" altLang="en-US"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User Support and Other Resources</a:t>
              </a:r>
              <a:endParaRPr lang="en-US" b="1">
                <a:solidFill>
                  <a:schemeClr val="accent2"/>
                </a:solidFill>
              </a:endParaRPr>
            </a:p>
          </p:txBody>
        </p:sp>
      </p:grpSp>
      <p:sp>
        <p:nvSpPr>
          <p:cNvPr id="10" name="Rectangle 9">
            <a:extLst>
              <a:ext uri="{FF2B5EF4-FFF2-40B4-BE49-F238E27FC236}">
                <a16:creationId xmlns:a16="http://schemas.microsoft.com/office/drawing/2014/main" id="{2E4B4E91-434D-994F-BA82-3FE14A034D81}"/>
              </a:ext>
            </a:extLst>
          </p:cNvPr>
          <p:cNvSpPr/>
          <p:nvPr/>
        </p:nvSpPr>
        <p:spPr>
          <a:xfrm>
            <a:off x="612684" y="631674"/>
            <a:ext cx="6245058" cy="369332"/>
          </a:xfrm>
          <a:prstGeom prst="rect">
            <a:avLst/>
          </a:prstGeom>
        </p:spPr>
        <p:txBody>
          <a:bodyPr wrap="square">
            <a:spAutoFit/>
          </a:bodyPr>
          <a:lstStyle/>
          <a:p>
            <a:r>
              <a:rPr lang="en-US" altLang="en-US"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Data Distribution: Tools and Services</a:t>
            </a:r>
            <a:endParaRPr lang="en-US" b="1">
              <a:solidFill>
                <a:schemeClr val="accent2"/>
              </a:solidFill>
            </a:endParaRPr>
          </a:p>
        </p:txBody>
      </p:sp>
      <p:cxnSp>
        <p:nvCxnSpPr>
          <p:cNvPr id="11" name="Straight Connector 10">
            <a:extLst>
              <a:ext uri="{FF2B5EF4-FFF2-40B4-BE49-F238E27FC236}">
                <a16:creationId xmlns:a16="http://schemas.microsoft.com/office/drawing/2014/main" id="{CEDE7CA3-1B62-7C40-A16A-28DED4F80517}"/>
              </a:ext>
            </a:extLst>
          </p:cNvPr>
          <p:cNvCxnSpPr/>
          <p:nvPr/>
        </p:nvCxnSpPr>
        <p:spPr>
          <a:xfrm>
            <a:off x="659674" y="4591909"/>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323A125-7635-1845-AE50-06CD3F96140B}"/>
              </a:ext>
            </a:extLst>
          </p:cNvPr>
          <p:cNvCxnSpPr/>
          <p:nvPr/>
        </p:nvCxnSpPr>
        <p:spPr>
          <a:xfrm>
            <a:off x="659674" y="631838"/>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9FE3DF74-AA35-D04C-BEBC-2834E2F2743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791820" y="2345238"/>
            <a:ext cx="1213103" cy="258077"/>
          </a:xfrm>
          <a:prstGeom prst="rect">
            <a:avLst/>
          </a:prstGeom>
        </p:spPr>
      </p:pic>
      <p:pic>
        <p:nvPicPr>
          <p:cNvPr id="17" name="Picture 16">
            <a:extLst>
              <a:ext uri="{FF2B5EF4-FFF2-40B4-BE49-F238E27FC236}">
                <a16:creationId xmlns:a16="http://schemas.microsoft.com/office/drawing/2014/main" id="{AC1ECAE0-5F71-5145-AACC-58482316022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63009" y="3791265"/>
            <a:ext cx="841914" cy="774020"/>
          </a:xfrm>
          <a:prstGeom prst="rect">
            <a:avLst/>
          </a:prstGeom>
        </p:spPr>
      </p:pic>
      <p:pic>
        <p:nvPicPr>
          <p:cNvPr id="18" name="Picture 17">
            <a:extLst>
              <a:ext uri="{FF2B5EF4-FFF2-40B4-BE49-F238E27FC236}">
                <a16:creationId xmlns:a16="http://schemas.microsoft.com/office/drawing/2014/main" id="{4C11C0E9-FC16-7C4D-A41C-15E4C6A17D6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879628" y="3128725"/>
            <a:ext cx="1279624" cy="341558"/>
          </a:xfrm>
          <a:prstGeom prst="rect">
            <a:avLst/>
          </a:prstGeom>
        </p:spPr>
      </p:pic>
      <p:pic>
        <p:nvPicPr>
          <p:cNvPr id="21" name="Picture 2">
            <a:extLst>
              <a:ext uri="{FF2B5EF4-FFF2-40B4-BE49-F238E27FC236}">
                <a16:creationId xmlns:a16="http://schemas.microsoft.com/office/drawing/2014/main" id="{BB0B5CC9-ED47-9A49-A3C2-F5DD4336123B}"/>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tretch>
            <a:fillRect/>
          </a:stretch>
        </p:blipFill>
        <p:spPr bwMode="auto">
          <a:xfrm>
            <a:off x="5467198" y="1104991"/>
            <a:ext cx="6222006" cy="30571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3687825" y="1154439"/>
            <a:ext cx="1547700" cy="467100"/>
          </a:xfrm>
          <a:prstGeom prst="rect">
            <a:avLst/>
          </a:prstGeom>
        </p:spPr>
      </p:pic>
    </p:spTree>
    <p:extLst>
      <p:ext uri="{BB962C8B-B14F-4D97-AF65-F5344CB8AC3E}">
        <p14:creationId xmlns:p14="http://schemas.microsoft.com/office/powerpoint/2010/main" val="4164716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621125"/>
            <a:ext cx="6667500" cy="646331"/>
          </a:xfrm>
        </p:spPr>
        <p:txBody>
          <a:bodyPr/>
          <a:lstStyle/>
          <a:p>
            <a:r>
              <a:rPr lang="en-US" err="1">
                <a:solidFill>
                  <a:schemeClr val="tx2"/>
                </a:solidFill>
                <a:latin typeface="Helvetica Neue" panose="02000503000000020004"/>
              </a:rPr>
              <a:t>Earthdata</a:t>
            </a:r>
            <a:r>
              <a:rPr lang="en-US">
                <a:solidFill>
                  <a:schemeClr val="tx2"/>
                </a:solidFill>
                <a:latin typeface="Helvetica Neue" panose="02000503000000020004"/>
              </a:rPr>
              <a:t> Forum</a:t>
            </a:r>
          </a:p>
        </p:txBody>
      </p:sp>
      <p:sp>
        <p:nvSpPr>
          <p:cNvPr id="3" name="Content Placeholder 2"/>
          <p:cNvSpPr>
            <a:spLocks noGrp="1"/>
          </p:cNvSpPr>
          <p:nvPr>
            <p:ph idx="1"/>
          </p:nvPr>
        </p:nvSpPr>
        <p:spPr>
          <a:xfrm>
            <a:off x="469901" y="1385063"/>
            <a:ext cx="4817881" cy="4078039"/>
          </a:xfrm>
        </p:spPr>
        <p:txBody>
          <a:bodyPr/>
          <a:lstStyle/>
          <a:p>
            <a:r>
              <a:rPr lang="en-US" b="1">
                <a:solidFill>
                  <a:schemeClr val="tx2"/>
                </a:solidFill>
                <a:latin typeface="Century Gothic" panose="020B0502020202020204" pitchFamily="34" charset="0"/>
              </a:rPr>
              <a:t>Science Data Users </a:t>
            </a:r>
            <a:r>
              <a:rPr lang="en-US">
                <a:solidFill>
                  <a:schemeClr val="tx2"/>
                </a:solidFill>
                <a:latin typeface="Century Gothic" panose="020B0502020202020204" pitchFamily="34" charset="0"/>
              </a:rPr>
              <a:t>can seamlessly search for information even if they do not know which DAAC the data belongs to.</a:t>
            </a:r>
          </a:p>
          <a:p>
            <a:r>
              <a:rPr lang="en-US" b="1">
                <a:solidFill>
                  <a:schemeClr val="tx2"/>
                </a:solidFill>
                <a:latin typeface="Century Gothic" panose="020B0502020202020204" pitchFamily="34" charset="0"/>
              </a:rPr>
              <a:t>Scientists &amp; Data Providers </a:t>
            </a:r>
            <a:r>
              <a:rPr lang="en-US">
                <a:solidFill>
                  <a:schemeClr val="tx2"/>
                </a:solidFill>
                <a:latin typeface="Century Gothic" panose="020B0502020202020204" pitchFamily="34" charset="0"/>
              </a:rPr>
              <a:t>can effectively assist their user community in more accurately using their products.</a:t>
            </a:r>
          </a:p>
          <a:p>
            <a:r>
              <a:rPr lang="en-US" b="1">
                <a:solidFill>
                  <a:schemeClr val="tx2"/>
                </a:solidFill>
                <a:latin typeface="Century Gothic" panose="020B0502020202020204" pitchFamily="34" charset="0"/>
              </a:rPr>
              <a:t>DAACs &amp; Subject Matter Experts (SMEs)</a:t>
            </a:r>
            <a:r>
              <a:rPr lang="en-US">
                <a:solidFill>
                  <a:schemeClr val="tx2"/>
                </a:solidFill>
                <a:latin typeface="Century Gothic" panose="020B0502020202020204" pitchFamily="34" charset="0"/>
              </a:rPr>
              <a:t> can quickly link users to existing resources.</a:t>
            </a:r>
          </a:p>
          <a:p>
            <a:r>
              <a:rPr lang="en-US" b="1">
                <a:solidFill>
                  <a:schemeClr val="tx2"/>
                </a:solidFill>
                <a:latin typeface="Century Gothic" panose="020B0502020202020204" pitchFamily="34" charset="0"/>
              </a:rPr>
              <a:t>DAAC User Services</a:t>
            </a:r>
            <a:r>
              <a:rPr lang="en-US">
                <a:solidFill>
                  <a:schemeClr val="tx2"/>
                </a:solidFill>
                <a:latin typeface="Century Gothic" panose="020B0502020202020204" pitchFamily="34" charset="0"/>
              </a:rPr>
              <a:t> can swiftly provide inquirers with an authoritative source related to DAAC data products &amp; services.</a:t>
            </a:r>
          </a:p>
        </p:txBody>
      </p:sp>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8</a:t>
            </a:fld>
            <a:endParaRPr lang="en-US"/>
          </a:p>
        </p:txBody>
      </p:sp>
      <p:pic>
        <p:nvPicPr>
          <p:cNvPr id="1026" name="Picture 2" descr="https://www.arcgis.com/sharing/rest/content/items/3586f7f341b541eda0434e87527492bf/resources/Forum__15856822863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1" y="509217"/>
            <a:ext cx="5486961" cy="54576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03651" y="5946121"/>
            <a:ext cx="4065537" cy="369332"/>
          </a:xfrm>
          <a:prstGeom prst="rect">
            <a:avLst/>
          </a:prstGeom>
        </p:spPr>
        <p:txBody>
          <a:bodyPr wrap="none">
            <a:spAutoFit/>
          </a:bodyPr>
          <a:lstStyle/>
          <a:p>
            <a:r>
              <a:rPr lang="en-US" i="1">
                <a:latin typeface="Century Gothic" panose="020B0502020202020204" pitchFamily="34" charset="0"/>
                <a:hlinkClick r:id="rId4"/>
              </a:rPr>
              <a:t>https://forum.earthdata.nasa.gov/</a:t>
            </a:r>
            <a:endParaRPr lang="en-US" i="1">
              <a:latin typeface="Century Gothic" panose="020B0502020202020204" pitchFamily="34" charset="0"/>
            </a:endParaRPr>
          </a:p>
        </p:txBody>
      </p:sp>
    </p:spTree>
    <p:extLst>
      <p:ext uri="{BB962C8B-B14F-4D97-AF65-F5344CB8AC3E}">
        <p14:creationId xmlns:p14="http://schemas.microsoft.com/office/powerpoint/2010/main" val="1515024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6525" y="1736385"/>
            <a:ext cx="3655423" cy="2841804"/>
          </a:xfrm>
        </p:spPr>
        <p:txBody>
          <a:bodyPr/>
          <a:lstStyle/>
          <a:p>
            <a:pPr marL="285750" indent="-285750">
              <a:buFont typeface="Arial" panose="020B0604020202020204" pitchFamily="34" charset="0"/>
              <a:buChar char="•"/>
            </a:pPr>
            <a:r>
              <a:rPr lang="en-US">
                <a:solidFill>
                  <a:schemeClr val="tx2"/>
                </a:solidFill>
              </a:rPr>
              <a:t>Select ASDC datasets available publicly as image services and WMS</a:t>
            </a:r>
          </a:p>
          <a:p>
            <a:pPr marL="285750" indent="-285750">
              <a:buFont typeface="Arial" panose="020B0604020202020204" pitchFamily="34" charset="0"/>
              <a:buChar char="•"/>
            </a:pPr>
            <a:r>
              <a:rPr lang="en-US">
                <a:solidFill>
                  <a:schemeClr val="tx2"/>
                </a:solidFill>
              </a:rPr>
              <a:t>Incorporate data directly into web applications and desktop software </a:t>
            </a:r>
          </a:p>
          <a:p>
            <a:pPr marL="285750" indent="-285750">
              <a:buFont typeface="Arial" panose="020B0604020202020204" pitchFamily="34" charset="0"/>
              <a:buChar char="•"/>
            </a:pPr>
            <a:r>
              <a:rPr lang="en-US">
                <a:solidFill>
                  <a:schemeClr val="tx2"/>
                </a:solidFill>
              </a:rPr>
              <a:t>Develop </a:t>
            </a:r>
            <a:r>
              <a:rPr lang="en-US" err="1">
                <a:solidFill>
                  <a:schemeClr val="tx2"/>
                </a:solidFill>
              </a:rPr>
              <a:t>storymaps</a:t>
            </a:r>
            <a:r>
              <a:rPr lang="en-US">
                <a:solidFill>
                  <a:schemeClr val="tx2"/>
                </a:solidFill>
              </a:rPr>
              <a:t>, </a:t>
            </a:r>
            <a:r>
              <a:rPr lang="en-US" err="1">
                <a:solidFill>
                  <a:schemeClr val="tx2"/>
                </a:solidFill>
              </a:rPr>
              <a:t>jupyter</a:t>
            </a:r>
            <a:r>
              <a:rPr lang="en-US">
                <a:solidFill>
                  <a:schemeClr val="tx2"/>
                </a:solidFill>
              </a:rPr>
              <a:t> notebooks and outreach content </a:t>
            </a:r>
          </a:p>
        </p:txBody>
      </p:sp>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9</a:t>
            </a:fld>
            <a:endParaRPr lang="en-US"/>
          </a:p>
        </p:txBody>
      </p:sp>
      <p:pic>
        <p:nvPicPr>
          <p:cNvPr id="7" name="Picture 6"/>
          <p:cNvPicPr>
            <a:picLocks noChangeAspect="1"/>
          </p:cNvPicPr>
          <p:nvPr/>
        </p:nvPicPr>
        <p:blipFill>
          <a:blip r:embed="rId2"/>
          <a:stretch>
            <a:fillRect/>
          </a:stretch>
        </p:blipFill>
        <p:spPr>
          <a:xfrm>
            <a:off x="952501" y="1750475"/>
            <a:ext cx="6937466" cy="3503148"/>
          </a:xfrm>
          <a:prstGeom prst="rect">
            <a:avLst/>
          </a:prstGeom>
        </p:spPr>
      </p:pic>
      <p:sp>
        <p:nvSpPr>
          <p:cNvPr id="8" name="Title 7"/>
          <p:cNvSpPr>
            <a:spLocks noGrp="1"/>
          </p:cNvSpPr>
          <p:nvPr>
            <p:ph type="title"/>
          </p:nvPr>
        </p:nvSpPr>
        <p:spPr>
          <a:xfrm>
            <a:off x="516774" y="469425"/>
            <a:ext cx="10393680" cy="646331"/>
          </a:xfrm>
        </p:spPr>
        <p:txBody>
          <a:bodyPr/>
          <a:lstStyle/>
          <a:p>
            <a:r>
              <a:rPr lang="en-US">
                <a:solidFill>
                  <a:schemeClr val="tx2"/>
                </a:solidFill>
              </a:rPr>
              <a:t>ASDC Portal for ArcGIS </a:t>
            </a:r>
          </a:p>
        </p:txBody>
      </p:sp>
      <p:pic>
        <p:nvPicPr>
          <p:cNvPr id="9" name="Picture 8"/>
          <p:cNvPicPr>
            <a:picLocks noChangeAspect="1"/>
          </p:cNvPicPr>
          <p:nvPr/>
        </p:nvPicPr>
        <p:blipFill>
          <a:blip r:embed="rId3"/>
          <a:stretch>
            <a:fillRect/>
          </a:stretch>
        </p:blipFill>
        <p:spPr>
          <a:xfrm>
            <a:off x="2665843" y="4606110"/>
            <a:ext cx="6860313" cy="1221302"/>
          </a:xfrm>
          <a:prstGeom prst="rect">
            <a:avLst/>
          </a:prstGeom>
        </p:spPr>
      </p:pic>
      <p:sp>
        <p:nvSpPr>
          <p:cNvPr id="10" name="Content Placeholder 2"/>
          <p:cNvSpPr txBox="1">
            <a:spLocks/>
          </p:cNvSpPr>
          <p:nvPr/>
        </p:nvSpPr>
        <p:spPr>
          <a:xfrm>
            <a:off x="3245848" y="5849836"/>
            <a:ext cx="5806983" cy="461665"/>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u="sng">
                <a:solidFill>
                  <a:srgbClr val="00B0F0"/>
                </a:solidFill>
              </a:rPr>
              <a:t>https://arcgis.asdc.larc.nasa.gov</a:t>
            </a:r>
          </a:p>
        </p:txBody>
      </p:sp>
    </p:spTree>
    <p:extLst>
      <p:ext uri="{BB962C8B-B14F-4D97-AF65-F5344CB8AC3E}">
        <p14:creationId xmlns:p14="http://schemas.microsoft.com/office/powerpoint/2010/main" val="2322322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_STILL_OPTION_1" id="{A7EB731F-9F26-FA45-B219-A9FC2724B824}" vid="{BB2B4FA0-A277-B74D-BFBF-46A8FBBB8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FEC8536ABF9348BC4B1703745DD8A9" ma:contentTypeVersion="17" ma:contentTypeDescription="Create a new document." ma:contentTypeScope="" ma:versionID="79f1ac5285e46b546a0adb8aa91483f5">
  <xsd:schema xmlns:xsd="http://www.w3.org/2001/XMLSchema" xmlns:xs="http://www.w3.org/2001/XMLSchema" xmlns:p="http://schemas.microsoft.com/office/2006/metadata/properties" xmlns:ns1="http://schemas.microsoft.com/sharepoint/v3" xmlns:ns2="cf1fd67d-55d4-4326-a7f8-e3b327ab3a23" xmlns:ns3="f5d3a9e4-60b4-411a-a09f-43485e137dff" xmlns:ns4="d900e117-17a0-4b24-9e47-511ef1d02c43" targetNamespace="http://schemas.microsoft.com/office/2006/metadata/properties" ma:root="true" ma:fieldsID="8421626e739faea48c2940ea76b7a77d" ns1:_="" ns2:_="" ns3:_="" ns4:_="">
    <xsd:import namespace="http://schemas.microsoft.com/sharepoint/v3"/>
    <xsd:import namespace="cf1fd67d-55d4-4326-a7f8-e3b327ab3a23"/>
    <xsd:import namespace="f5d3a9e4-60b4-411a-a09f-43485e137dff"/>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OCR" minOccurs="0"/>
                <xsd:element ref="ns2:MediaServiceGenerationTime" minOccurs="0"/>
                <xsd:element ref="ns2:MediaServiceEventHashCode" minOccurs="0"/>
                <xsd:element ref="ns2:Notes"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1fd67d-55d4-4326-a7f8-e3b327ab3a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d3a9e4-60b4-411a-a09f-43485e137d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bd80194-8495-4771-9290-3ae37e98055c}" ma:internalName="TaxCatchAll" ma:showField="CatchAllData" ma:web="f5d3a9e4-60b4-411a-a09f-43485e137d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f1fd67d-55d4-4326-a7f8-e3b327ab3a23">
      <Terms xmlns="http://schemas.microsoft.com/office/infopath/2007/PartnerControls"/>
    </lcf76f155ced4ddcb4097134ff3c332f>
    <TaxCatchAll xmlns="d900e117-17a0-4b24-9e47-511ef1d02c43" xsi:nil="true"/>
    <Notes xmlns="cf1fd67d-55d4-4326-a7f8-e3b327ab3a2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BFAF733-83B8-4CD4-AE53-B5F1FAB4B731}">
  <ds:schemaRefs>
    <ds:schemaRef ds:uri="http://schemas.microsoft.com/sharepoint/v3/contenttype/forms"/>
  </ds:schemaRefs>
</ds:datastoreItem>
</file>

<file path=customXml/itemProps2.xml><?xml version="1.0" encoding="utf-8"?>
<ds:datastoreItem xmlns:ds="http://schemas.openxmlformats.org/officeDocument/2006/customXml" ds:itemID="{462EC2AC-8C28-4A1E-8CEA-65ED121EC335}">
  <ds:schemaRefs>
    <ds:schemaRef ds:uri="cf1fd67d-55d4-4326-a7f8-e3b327ab3a23"/>
    <ds:schemaRef ds:uri="d900e117-17a0-4b24-9e47-511ef1d02c43"/>
    <ds:schemaRef ds:uri="f5d3a9e4-60b4-411a-a09f-43485e137d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06E2327-2EDF-4DFE-86F1-A401F8EEFB99}">
  <ds:schemaRefs>
    <ds:schemaRef ds:uri="cf1fd67d-55d4-4326-a7f8-e3b327ab3a23"/>
    <ds:schemaRef ds:uri="d900e117-17a0-4b24-9e47-511ef1d02c43"/>
    <ds:schemaRef ds:uri="f5d3a9e4-60b4-411a-a09f-43485e137d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TEMPO_2020MAY19</Template>
  <Application>Microsoft Office PowerPoint</Application>
  <PresentationFormat>Widescreen</PresentationFormat>
  <Slides>24</Slides>
  <Notes>10</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Earth Observation System Data and Information System EOSDIS</vt:lpstr>
      <vt:lpstr>ASDC Vision</vt:lpstr>
      <vt:lpstr>PowerPoint Presentation</vt:lpstr>
      <vt:lpstr>Services at the ASDC</vt:lpstr>
      <vt:lpstr>PowerPoint Presentation</vt:lpstr>
      <vt:lpstr>Earthdata Forum</vt:lpstr>
      <vt:lpstr>ASDC Portal for ArcGIS </vt:lpstr>
      <vt:lpstr>ASDC in the Cloud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ASDC in the Cloud</vt:lpstr>
      <vt:lpstr>PowerPoint Presentation</vt:lpstr>
      <vt:lpstr>PowerPoint Presentation</vt:lpstr>
      <vt:lpstr>DSCOVR Data Products: Number of Users per Product for 2020-2021</vt:lpstr>
      <vt:lpstr>DSCOVR Distribution Volume by GB per Year </vt:lpstr>
    </vt:vector>
  </TitlesOfParts>
  <Manager/>
  <Company>HPES ACES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Larson, Timothy R. (LARC-E301)[Science Systems &amp; Applications, Inc.]</dc:creator>
  <cp:keywords/>
  <dc:description/>
  <cp:revision>3</cp:revision>
  <dcterms:created xsi:type="dcterms:W3CDTF">2020-05-08T02:25:26Z</dcterms:created>
  <dcterms:modified xsi:type="dcterms:W3CDTF">2023-04-03T16:45:47Z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0x0101001DFEC8536ABF9348BC4B1703745DD8A9</vt:lpwstr>
  </property>
</Properties>
</file>