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26"/>
  </p:notesMasterIdLst>
  <p:handoutMasterIdLst>
    <p:handoutMasterId r:id="rId27"/>
  </p:handoutMasterIdLst>
  <p:sldIdLst>
    <p:sldId id="256" r:id="rId3"/>
    <p:sldId id="2098149419" r:id="rId4"/>
    <p:sldId id="18579" r:id="rId5"/>
    <p:sldId id="18578" r:id="rId6"/>
    <p:sldId id="2098149422" r:id="rId7"/>
    <p:sldId id="323" r:id="rId8"/>
    <p:sldId id="282" r:id="rId9"/>
    <p:sldId id="337" r:id="rId10"/>
    <p:sldId id="290" r:id="rId11"/>
    <p:sldId id="2098149423" r:id="rId12"/>
    <p:sldId id="315" r:id="rId13"/>
    <p:sldId id="304" r:id="rId14"/>
    <p:sldId id="328" r:id="rId15"/>
    <p:sldId id="2098149427" r:id="rId16"/>
    <p:sldId id="305" r:id="rId17"/>
    <p:sldId id="2098149428" r:id="rId18"/>
    <p:sldId id="2098149420" r:id="rId19"/>
    <p:sldId id="2098149426" r:id="rId20"/>
    <p:sldId id="2098149429" r:id="rId21"/>
    <p:sldId id="343" r:id="rId22"/>
    <p:sldId id="2098149421" r:id="rId23"/>
    <p:sldId id="301" r:id="rId24"/>
    <p:sldId id="333" r:id="rId25"/>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James - 0443 - MITLL" initials="JJ-0-M" lastIdx="4" clrIdx="0">
    <p:extLst>
      <p:ext uri="{19B8F6BF-5375-455C-9EA6-DF929625EA0E}">
        <p15:presenceInfo xmlns:p15="http://schemas.microsoft.com/office/powerpoint/2012/main" userId="S-1-5-21-79350587-896414559-2662020867-79622" providerId="AD"/>
      </p:ext>
    </p:extLst>
  </p:cmAuthor>
  <p:cmAuthor id="2" name="Enea, Gabriele - 0443 - MITLL" initials="EG0M" lastIdx="4" clrIdx="1">
    <p:extLst>
      <p:ext uri="{19B8F6BF-5375-455C-9EA6-DF929625EA0E}">
        <p15:presenceInfo xmlns:p15="http://schemas.microsoft.com/office/powerpoint/2012/main" userId="S::gabriele.enea@ll.mit.edu::bc0ca2ba-8a8c-487e-ac6d-0d08554ca16c" providerId="AD"/>
      </p:ext>
    </p:extLst>
  </p:cmAuthor>
  <p:cmAuthor id="3" name="Levitt, Ian M. (LARC-D318)" initials="LIM(D" lastIdx="4" clrIdx="2">
    <p:extLst>
      <p:ext uri="{19B8F6BF-5375-455C-9EA6-DF929625EA0E}">
        <p15:presenceInfo xmlns:p15="http://schemas.microsoft.com/office/powerpoint/2012/main" userId="S::ilevitt@ndc.nasa.gov::c62ebd05-bbed-45ad-814d-71595f515115" providerId="AD"/>
      </p:ext>
    </p:extLst>
  </p:cmAuthor>
  <p:cmAuthor id="4" name="Bonin, Timothy - 0443 - MITLL" initials="BT-0-M" lastIdx="7" clrIdx="3">
    <p:extLst>
      <p:ext uri="{19B8F6BF-5375-455C-9EA6-DF929625EA0E}">
        <p15:presenceInfo xmlns:p15="http://schemas.microsoft.com/office/powerpoint/2012/main" userId="S-1-5-21-79350587-896414559-2662020867-110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AF8"/>
    <a:srgbClr val="008200"/>
    <a:srgbClr val="2626FF"/>
    <a:srgbClr val="76730C"/>
    <a:srgbClr val="B9D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92011" autoAdjust="0"/>
  </p:normalViewPr>
  <p:slideViewPr>
    <p:cSldViewPr>
      <p:cViewPr varScale="1">
        <p:scale>
          <a:sx n="71" d="100"/>
          <a:sy n="71" d="100"/>
        </p:scale>
        <p:origin x="754" y="58"/>
      </p:cViewPr>
      <p:guideLst>
        <p:guide orient="horz" pos="2160"/>
        <p:guide pos="383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F294CCFB-749A-2F47-8EBA-00DE4241A432}" type="slidenum">
              <a:rPr lang="en-US" altLang="en-US"/>
              <a:pPr/>
              <a:t>‹#›</a:t>
            </a:fld>
            <a:endParaRPr lang="en-US" altLang="en-US"/>
          </a:p>
        </p:txBody>
      </p:sp>
    </p:spTree>
    <p:extLst>
      <p:ext uri="{BB962C8B-B14F-4D97-AF65-F5344CB8AC3E}">
        <p14:creationId xmlns:p14="http://schemas.microsoft.com/office/powerpoint/2010/main" val="202432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1783C958-1F1B-2347-8B37-D6BC4B56CB47}" type="slidenum">
              <a:rPr lang="en-US" altLang="en-US"/>
              <a:pPr/>
              <a:t>‹#›</a:t>
            </a:fld>
            <a:endParaRPr lang="en-US" altLang="en-US"/>
          </a:p>
        </p:txBody>
      </p:sp>
      <p:sp>
        <p:nvSpPr>
          <p:cNvPr id="2054" name="Rectangle 6"/>
          <p:cNvSpPr>
            <a:spLocks noGrp="1" noChangeArrowheads="1"/>
          </p:cNvSpPr>
          <p:nvPr>
            <p:ph type="body" sz="quarter" idx="3"/>
          </p:nvPr>
        </p:nvSpPr>
        <p:spPr bwMode="auto">
          <a:xfrm>
            <a:off x="911225" y="4343400"/>
            <a:ext cx="5032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60487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538FCF78-6F42-DD47-BFB7-03FB0C2A10DA}" type="slidenum">
              <a:rPr lang="en-US" altLang="en-US"/>
              <a:pPr/>
              <a:t>1</a:t>
            </a:fld>
            <a:endParaRPr lang="en-US" altLang="en-US"/>
          </a:p>
        </p:txBody>
      </p:sp>
      <p:sp>
        <p:nvSpPr>
          <p:cNvPr id="5122"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3" name="Rectangle 3"/>
          <p:cNvSpPr>
            <a:spLocks noChangeArrowheads="1"/>
          </p:cNvSpPr>
          <p:nvPr/>
        </p:nvSpPr>
        <p:spPr bwMode="auto">
          <a:xfrm>
            <a:off x="3884613" y="8686800"/>
            <a:ext cx="2973387"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6" name="Rectangle 6"/>
          <p:cNvSpPr>
            <a:spLocks noChangeArrowheads="1"/>
          </p:cNvSpPr>
          <p:nvPr/>
        </p:nvSpPr>
        <p:spPr bwMode="auto">
          <a:xfrm>
            <a:off x="3883025" y="0"/>
            <a:ext cx="29749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7" name="Rectangle 7"/>
          <p:cNvSpPr>
            <a:spLocks noChangeArrowheads="1"/>
          </p:cNvSpPr>
          <p:nvPr/>
        </p:nvSpPr>
        <p:spPr bwMode="auto">
          <a:xfrm>
            <a:off x="3883025" y="8686800"/>
            <a:ext cx="2974975"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30" name="Rectangle 10"/>
          <p:cNvSpPr>
            <a:spLocks noGrp="1" noRot="1" noChangeAspect="1" noChangeArrowheads="1" noTextEdit="1"/>
          </p:cNvSpPr>
          <p:nvPr>
            <p:ph type="sldImg"/>
          </p:nvPr>
        </p:nvSpPr>
        <p:spPr>
          <a:xfrm>
            <a:off x="393700" y="692150"/>
            <a:ext cx="6070600" cy="3416300"/>
          </a:xfrm>
          <a:ln cap="flat"/>
        </p:spPr>
      </p:sp>
      <p:sp>
        <p:nvSpPr>
          <p:cNvPr id="5131" name="Rectangle 11"/>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6A8E5-ACDA-4478-B483-71BFD2ED16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50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this to lead to both improved research results, but also an improved model reflecting more about what we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6A8E5-ACDA-4478-B483-71BFD2ED16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5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5815CC-753C-7A44-9FE0-4F49D8F1E9FD}" type="slidenum">
              <a:rPr lang="en-US" altLang="en-US" smtClean="0"/>
              <a:pPr>
                <a:defRPr/>
              </a:pPr>
              <a:t>6</a:t>
            </a:fld>
            <a:endParaRPr lang="en-US" altLang="en-US"/>
          </a:p>
        </p:txBody>
      </p:sp>
    </p:spTree>
    <p:extLst>
      <p:ext uri="{BB962C8B-B14F-4D97-AF65-F5344CB8AC3E}">
        <p14:creationId xmlns:p14="http://schemas.microsoft.com/office/powerpoint/2010/main" val="399260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5815CC-753C-7A44-9FE0-4F49D8F1E9FD}" type="slidenum">
              <a:rPr lang="en-US" altLang="en-US" smtClean="0"/>
              <a:pPr>
                <a:defRPr/>
              </a:pPr>
              <a:t>7</a:t>
            </a:fld>
            <a:endParaRPr lang="en-US" altLang="en-US"/>
          </a:p>
        </p:txBody>
      </p:sp>
    </p:spTree>
    <p:extLst>
      <p:ext uri="{BB962C8B-B14F-4D97-AF65-F5344CB8AC3E}">
        <p14:creationId xmlns:p14="http://schemas.microsoft.com/office/powerpoint/2010/main" val="149632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5815CC-753C-7A44-9FE0-4F49D8F1E9FD}" type="slidenum">
              <a:rPr lang="en-US" altLang="en-US" smtClean="0"/>
              <a:pPr>
                <a:defRPr/>
              </a:pPr>
              <a:t>8</a:t>
            </a:fld>
            <a:endParaRPr lang="en-US" altLang="en-US"/>
          </a:p>
        </p:txBody>
      </p:sp>
    </p:spTree>
    <p:extLst>
      <p:ext uri="{BB962C8B-B14F-4D97-AF65-F5344CB8AC3E}">
        <p14:creationId xmlns:p14="http://schemas.microsoft.com/office/powerpoint/2010/main" val="303532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5815CC-753C-7A44-9FE0-4F49D8F1E9FD}" type="slidenum">
              <a:rPr lang="en-US" altLang="en-US" smtClean="0"/>
              <a:pPr>
                <a:defRPr/>
              </a:pPr>
              <a:t>11</a:t>
            </a:fld>
            <a:endParaRPr lang="en-US" altLang="en-US"/>
          </a:p>
        </p:txBody>
      </p:sp>
    </p:spTree>
    <p:extLst>
      <p:ext uri="{BB962C8B-B14F-4D97-AF65-F5344CB8AC3E}">
        <p14:creationId xmlns:p14="http://schemas.microsoft.com/office/powerpoint/2010/main" val="27870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soundtrack, state that this process was following in review of every existing system requirement in the previous version of the UAM Airspace Research Roadmap.</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13</a:t>
            </a:fld>
            <a:endParaRPr lang="en-US" altLang="en-US"/>
          </a:p>
        </p:txBody>
      </p:sp>
    </p:spTree>
    <p:extLst>
      <p:ext uri="{BB962C8B-B14F-4D97-AF65-F5344CB8AC3E}">
        <p14:creationId xmlns:p14="http://schemas.microsoft.com/office/powerpoint/2010/main" val="316519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soundtrack, state that similar table of requirements is given for 6 other components as well. Audience is referred to full v2.0 roadmap to be published soon.</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16</a:t>
            </a:fld>
            <a:endParaRPr lang="en-US" altLang="en-US"/>
          </a:p>
        </p:txBody>
      </p:sp>
    </p:spTree>
    <p:extLst>
      <p:ext uri="{BB962C8B-B14F-4D97-AF65-F5344CB8AC3E}">
        <p14:creationId xmlns:p14="http://schemas.microsoft.com/office/powerpoint/2010/main" val="282351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1109183" y="1389888"/>
            <a:ext cx="9970459" cy="1298448"/>
          </a:xfrm>
        </p:spPr>
        <p:txBody>
          <a:bodyPr anchor="b" anchorCtr="0"/>
          <a:lstStyle>
            <a:lvl1pPr>
              <a:lnSpc>
                <a:spcPct val="100000"/>
              </a:lnSpc>
              <a:spcAft>
                <a:spcPts val="600"/>
              </a:spcAft>
              <a:defRPr sz="3600"/>
            </a:lvl1pPr>
          </a:lstStyle>
          <a:p>
            <a:r>
              <a:rPr lang="en-US" altLang="en-US"/>
              <a:t>Click to edit Master title style</a:t>
            </a:r>
            <a:endParaRPr lang="en-US" altLang="en-US" dirty="0"/>
          </a:p>
        </p:txBody>
      </p:sp>
      <p:sp>
        <p:nvSpPr>
          <p:cNvPr id="6202" name="Rectangle 1082"/>
          <p:cNvSpPr>
            <a:spLocks noGrp="1" noChangeArrowheads="1"/>
          </p:cNvSpPr>
          <p:nvPr>
            <p:ph type="subTitle" sz="quarter" idx="1"/>
          </p:nvPr>
        </p:nvSpPr>
        <p:spPr>
          <a:xfrm>
            <a:off x="1109183" y="3008376"/>
            <a:ext cx="9970459"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a:t>Click to edit Master subtitle style</a:t>
            </a:r>
            <a:endParaRPr lang="en-US" altLang="en-US" dirty="0"/>
          </a:p>
        </p:txBody>
      </p:sp>
      <p:sp>
        <p:nvSpPr>
          <p:cNvPr id="9" name="Freeform 8"/>
          <p:cNvSpPr>
            <a:spLocks/>
          </p:cNvSpPr>
          <p:nvPr userDrawn="1"/>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 name="Freeform 8"/>
          <p:cNvSpPr>
            <a:spLocks/>
          </p:cNvSpPr>
          <p:nvPr userDrawn="1"/>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7" name="Picture 6" descr="LL_Logo_blue.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79976" y="5111496"/>
            <a:ext cx="3429000" cy="345440"/>
          </a:xfrm>
          <a:prstGeom prst="rect">
            <a:avLst/>
          </a:prstGeom>
        </p:spPr>
      </p:pic>
      <p:cxnSp>
        <p:nvCxnSpPr>
          <p:cNvPr id="8" name="Straight Connector 7">
            <a:extLst>
              <a:ext uri="{FF2B5EF4-FFF2-40B4-BE49-F238E27FC236}">
                <a16:creationId xmlns:a16="http://schemas.microsoft.com/office/drawing/2014/main" id="{71203E91-9742-455B-AF02-489E10C49F30}"/>
              </a:ext>
            </a:extLst>
          </p:cNvPr>
          <p:cNvCxnSpPr>
            <a:cxnSpLocks noChangeShapeType="1"/>
          </p:cNvCxnSpPr>
          <p:nvPr userDrawn="1"/>
        </p:nvCxnSpPr>
        <p:spPr bwMode="auto">
          <a:xfrm>
            <a:off x="0" y="6354186"/>
            <a:ext cx="12188825" cy="0"/>
          </a:xfrm>
          <a:prstGeom prst="line">
            <a:avLst/>
          </a:prstGeom>
          <a:noFill/>
          <a:ln w="22225" algn="ctr">
            <a:solidFill>
              <a:schemeClr val="accent4"/>
            </a:solidFill>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791758" y="1700784"/>
            <a:ext cx="8605310"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a:t>Click icon to add chart</a:t>
            </a:r>
            <a:endParaRPr lang="en-US" dirty="0"/>
          </a:p>
        </p:txBody>
      </p:sp>
      <p:sp>
        <p:nvSpPr>
          <p:cNvPr id="5" name="Text Placeholder 4"/>
          <p:cNvSpPr>
            <a:spLocks noGrp="1"/>
          </p:cNvSpPr>
          <p:nvPr>
            <p:ph type="body" sz="quarter" idx="11"/>
          </p:nvPr>
        </p:nvSpPr>
        <p:spPr>
          <a:xfrm>
            <a:off x="1791758" y="1252728"/>
            <a:ext cx="8605310"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1791758" y="5705856"/>
            <a:ext cx="8605310"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0709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2571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4017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5CE-77F2-4962-B63F-2979CE31743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03DA332-FE00-4349-98CD-A71CF8580907}"/>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78D606-073D-45EB-B23F-1032A46DB420}"/>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59622011-EE94-4CF8-81AE-EF62F8576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0C262-840E-48BC-BE2D-0384EDD8DF76}"/>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404583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180F-3DBD-4290-AAC5-B47359A77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92B2E-257A-4E90-A3A9-6F556DE19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4DBBF-7B97-4B86-B209-6F2CD39D4F73}"/>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D8802804-2F72-49F8-B4F7-6F15C597F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198A-91B5-498C-A4C8-F21D9212907B}"/>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71638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0DFA-EBAC-4AA4-BD67-B0A427608B35}"/>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49AA7883-BEAB-455A-BF06-1DA670CB702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D2F88-F42D-444D-9E01-F17494DA7D78}"/>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78359421-29FE-415C-B2DB-186F01738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2914D-4D80-4747-8576-53AF247756F6}"/>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4138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1B20-13F2-4A68-9907-B54B47AA1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FB9EE-F383-4355-B95B-5A7A35D4F4CD}"/>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1703C-CDF2-40C4-9EF1-E6393CB9D719}"/>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67D2D-D992-4482-9A88-6527B2CE63EB}"/>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6" name="Footer Placeholder 5">
            <a:extLst>
              <a:ext uri="{FF2B5EF4-FFF2-40B4-BE49-F238E27FC236}">
                <a16:creationId xmlns:a16="http://schemas.microsoft.com/office/drawing/2014/main" id="{3EBEB8A9-153A-45BC-A365-A0A09D749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9D2C2-210C-4C07-892D-365AFBB7384C}"/>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368161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AA0C-0170-41CC-AEB0-E6428CC2D3E5}"/>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45872-B33D-4BE4-967B-5A79696815A8}"/>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078EF2-B5C3-46A3-9810-0A0B40BDBE5D}"/>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203C06-3B68-4FF0-A435-E467B4892E3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5F5EA-9FB4-426A-828A-A52CDE3A8030}"/>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13FF9-8CB8-4C85-A4E3-190BE98E640C}"/>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8" name="Footer Placeholder 7">
            <a:extLst>
              <a:ext uri="{FF2B5EF4-FFF2-40B4-BE49-F238E27FC236}">
                <a16:creationId xmlns:a16="http://schemas.microsoft.com/office/drawing/2014/main" id="{465AEFC7-169D-46A5-8CA4-5C2CCBC472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E4382C-5924-4181-BB58-922A2D9C4645}"/>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3162383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C295-1C93-468F-876E-278B98A58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6F06D-F61D-4471-B2B9-05DDC6B8320B}"/>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4" name="Footer Placeholder 3">
            <a:extLst>
              <a:ext uri="{FF2B5EF4-FFF2-40B4-BE49-F238E27FC236}">
                <a16:creationId xmlns:a16="http://schemas.microsoft.com/office/drawing/2014/main" id="{321F72C0-B57A-4508-BDC1-3358877935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34BA5-593C-43EE-9DB6-5D99F84D5CAA}"/>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989185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4D427-AB7B-468D-AC04-6BBB359985C9}"/>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3" name="Footer Placeholder 2">
            <a:extLst>
              <a:ext uri="{FF2B5EF4-FFF2-40B4-BE49-F238E27FC236}">
                <a16:creationId xmlns:a16="http://schemas.microsoft.com/office/drawing/2014/main" id="{2DC8744E-93D2-4E9D-B48C-9E0A07F134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7DDCE1-7526-4B95-A7DE-94BFE7A04174}"/>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316006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Arial"/>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85DA-2C3E-4FBA-A0F5-68535684F412}"/>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8488DF08-9393-43D7-8B8C-A64D57821ED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CB2C6-6F69-4219-9656-EB6C096CA14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4C5B0-46E2-4486-8EE7-034BDDA7C379}"/>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6" name="Footer Placeholder 5">
            <a:extLst>
              <a:ext uri="{FF2B5EF4-FFF2-40B4-BE49-F238E27FC236}">
                <a16:creationId xmlns:a16="http://schemas.microsoft.com/office/drawing/2014/main" id="{CB6BF68C-CCE7-4BD4-965D-61E785475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17E51-3F6E-4786-8FE6-D60D2AC712C1}"/>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28758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3FAE-E6EF-4B2B-A15C-D42195CEE21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AEC0B38B-1488-4AC4-93F6-6047F1B0DBFA}"/>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D54704BD-C2E8-40C6-8A2D-16FC24FA562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D08BA-BD95-48FC-B9CD-33971B1A475B}"/>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6" name="Footer Placeholder 5">
            <a:extLst>
              <a:ext uri="{FF2B5EF4-FFF2-40B4-BE49-F238E27FC236}">
                <a16:creationId xmlns:a16="http://schemas.microsoft.com/office/drawing/2014/main" id="{2550211C-BC92-48EC-A019-82A5A326C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1A313-0613-42EF-8B17-FE7E78F0F2C4}"/>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1104350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6DC4-5BAB-4577-9E52-1F39079EF3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8FCF9-8483-4D86-B886-BC53809A65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A11F9-9440-44B8-915E-412CA3CE8F6B}"/>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C720E8CB-CE4D-49CE-8412-E19378E3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98FED-7CC0-4C0C-9F15-5C8FFFDFD837}"/>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429433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FEC32-CD6D-4371-BFDC-F1E28B12428B}"/>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954B9-CCB9-4DA6-89B6-4BB833BBD0F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B3B8A-584A-4516-8D0D-04CAD5F7B1EA}"/>
              </a:ext>
            </a:extLst>
          </p:cNvPr>
          <p:cNvSpPr>
            <a:spLocks noGrp="1"/>
          </p:cNvSpPr>
          <p:nvPr>
            <p:ph type="dt" sz="half" idx="10"/>
          </p:nvPr>
        </p:nvSpPr>
        <p:spPr/>
        <p:txBody>
          <a:body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E9A44D64-E0B2-42F4-81D0-B5C90EA04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2AE37-FA23-418B-B8A6-D634FD8BBA7B}"/>
              </a:ext>
            </a:extLst>
          </p:cNvPr>
          <p:cNvSpPr>
            <a:spLocks noGrp="1"/>
          </p:cNvSpPr>
          <p:nvPr>
            <p:ph type="sldNum" sz="quarter" idx="12"/>
          </p:nvPr>
        </p:nvSpPr>
        <p:spPr/>
        <p:txBody>
          <a:bodyPr/>
          <a:lstStyle/>
          <a:p>
            <a:fld id="{A7677545-2678-437A-B354-8177D7C85ACF}" type="slidenum">
              <a:rPr lang="en-US" smtClean="0"/>
              <a:t>‹#›</a:t>
            </a:fld>
            <a:endParaRPr lang="en-US"/>
          </a:p>
        </p:txBody>
      </p:sp>
    </p:spTree>
    <p:extLst>
      <p:ext uri="{BB962C8B-B14F-4D97-AF65-F5344CB8AC3E}">
        <p14:creationId xmlns:p14="http://schemas.microsoft.com/office/powerpoint/2010/main" val="219037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33819"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16301"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8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1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5449" y="146304"/>
            <a:ext cx="9677927" cy="466344"/>
          </a:xfrm>
        </p:spPr>
        <p:txBody>
          <a:bodyPr/>
          <a:lstStyle/>
          <a:p>
            <a:r>
              <a:rPr lang="en-US"/>
              <a:t>Click to edit Master title style</a:t>
            </a:r>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1255449" y="594360"/>
            <a:ext cx="9677927"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dirty="0"/>
              <a:t>Click to add Subtitle</a:t>
            </a:r>
          </a:p>
        </p:txBody>
      </p:sp>
    </p:spTree>
    <p:extLst>
      <p:ext uri="{BB962C8B-B14F-4D97-AF65-F5344CB8AC3E}">
        <p14:creationId xmlns:p14="http://schemas.microsoft.com/office/powerpoint/2010/main" val="24113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3819" y="1682496"/>
            <a:ext cx="10921187" cy="4443984"/>
          </a:xfrm>
          <a:prstGeom prst="rect">
            <a:avLst/>
          </a:prstGeom>
        </p:spPr>
        <p:txBody>
          <a:bodyPr anchor="t" anchorCtr="1"/>
          <a:lstStyle>
            <a:lvl1pPr marL="237744" indent="-237744">
              <a:lnSpc>
                <a:spcPct val="90000"/>
              </a:lnSpc>
              <a:spcBef>
                <a:spcPts val="1500"/>
              </a:spcBef>
              <a:buSzPct val="100000"/>
              <a:buFont typeface="Arial"/>
              <a:buChar char="•"/>
              <a:defRPr/>
            </a:lvl1pPr>
            <a:lvl2pPr marL="539496" indent="-256032">
              <a:lnSpc>
                <a:spcPct val="90000"/>
              </a:lnSpc>
              <a:spcBef>
                <a:spcPts val="1500"/>
              </a:spcBef>
              <a:defRPr/>
            </a:lvl2pPr>
            <a:lvl3pPr marL="758952" indent="-182880">
              <a:lnSpc>
                <a:spcPct val="90000"/>
              </a:lnSpc>
              <a:spcBef>
                <a:spcPts val="1500"/>
              </a:spcBef>
              <a:buSzPct val="90000"/>
              <a:buFont typeface="Wingdings" charset="2"/>
              <a:buChar char="§"/>
              <a:defRPr/>
            </a:lvl3pPr>
            <a:lvl4pPr marL="1033272" indent="0">
              <a:lnSpc>
                <a:spcPct val="90000"/>
              </a:lnSpc>
              <a:spcBef>
                <a:spcPts val="1500"/>
              </a:spcBef>
              <a:buFontTx/>
              <a:buNone/>
              <a:defRPr/>
            </a:lvl4pPr>
            <a:lvl5pPr marL="1261872" indent="0">
              <a:lnSpc>
                <a:spcPct val="90000"/>
              </a:lnSpc>
              <a:spcBef>
                <a:spcPts val="15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13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2108667" y="1764792"/>
            <a:ext cx="7959303"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dirty="0"/>
              <a:t>Click icon to add picture</a:t>
            </a:r>
          </a:p>
        </p:txBody>
      </p:sp>
      <p:sp>
        <p:nvSpPr>
          <p:cNvPr id="5" name="Text Placeholder 4"/>
          <p:cNvSpPr>
            <a:spLocks noGrp="1"/>
          </p:cNvSpPr>
          <p:nvPr>
            <p:ph type="body" sz="quarter" idx="11"/>
          </p:nvPr>
        </p:nvSpPr>
        <p:spPr>
          <a:xfrm>
            <a:off x="2108667" y="1316736"/>
            <a:ext cx="7959303"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2108667" y="5605272"/>
            <a:ext cx="7959303"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497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Media Placeholder 3"/>
          <p:cNvSpPr>
            <a:spLocks noGrp="1"/>
          </p:cNvSpPr>
          <p:nvPr>
            <p:ph type="media" sz="quarter" idx="10"/>
          </p:nvPr>
        </p:nvSpPr>
        <p:spPr>
          <a:xfrm>
            <a:off x="2315877" y="1828800"/>
            <a:ext cx="7581449"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a:t>Click icon to add media</a:t>
            </a:r>
            <a:endParaRPr lang="en-US" dirty="0"/>
          </a:p>
        </p:txBody>
      </p:sp>
      <p:sp>
        <p:nvSpPr>
          <p:cNvPr id="5" name="Text Placeholder 4"/>
          <p:cNvSpPr>
            <a:spLocks noGrp="1"/>
          </p:cNvSpPr>
          <p:nvPr>
            <p:ph type="body" sz="quarter" idx="11"/>
          </p:nvPr>
        </p:nvSpPr>
        <p:spPr>
          <a:xfrm>
            <a:off x="2315877" y="1371600"/>
            <a:ext cx="7581449"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2315877" y="5230368"/>
            <a:ext cx="7581449"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38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255449" y="100584"/>
            <a:ext cx="9677927"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a:t>Click to edit Master title style</a:t>
            </a:r>
            <a:endParaRPr lang="en-US" altLang="en-US" dirty="0"/>
          </a:p>
        </p:txBody>
      </p:sp>
      <p:sp>
        <p:nvSpPr>
          <p:cNvPr id="1032" name="Freeform 8"/>
          <p:cNvSpPr>
            <a:spLocks/>
          </p:cNvSpPr>
          <p:nvPr/>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48" name="Rectangle 24"/>
          <p:cNvSpPr>
            <a:spLocks noChangeArrowheads="1"/>
          </p:cNvSpPr>
          <p:nvPr/>
        </p:nvSpPr>
        <p:spPr bwMode="auto">
          <a:xfrm>
            <a:off x="452942" y="6455664"/>
            <a:ext cx="1450470" cy="219456"/>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baseline="0" dirty="0"/>
              <a:t>UAM Weather Roadmap - </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a:p>
          <a:p>
            <a:pPr algn="l">
              <a:lnSpc>
                <a:spcPct val="100000"/>
              </a:lnSpc>
            </a:pPr>
            <a:r>
              <a:rPr lang="en-US" altLang="en-US" sz="700" b="0" i="0" baseline="0" dirty="0"/>
              <a:t>TAB    04/20/23</a:t>
            </a:r>
          </a:p>
        </p:txBody>
      </p:sp>
      <p:sp>
        <p:nvSpPr>
          <p:cNvPr id="11" name="Freeform 8"/>
          <p:cNvSpPr>
            <a:spLocks/>
          </p:cNvSpPr>
          <p:nvPr/>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8" name="Picture 7" descr="LL_Logo_alone_blue.png"/>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484632" y="246888"/>
            <a:ext cx="548658" cy="531101"/>
          </a:xfrm>
          <a:prstGeom prst="rect">
            <a:avLst/>
          </a:prstGeom>
        </p:spPr>
      </p:pic>
      <p:pic>
        <p:nvPicPr>
          <p:cNvPr id="9" name="Picture 8" descr="LL_Logo_blue_nomark.png"/>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9683496" y="6473952"/>
            <a:ext cx="2023269" cy="230071"/>
          </a:xfrm>
          <a:prstGeom prst="rect">
            <a:avLst/>
          </a:prstGeom>
        </p:spPr>
      </p:pic>
      <p:pic>
        <p:nvPicPr>
          <p:cNvPr id="10" name="Picture 9">
            <a:extLst>
              <a:ext uri="{FF2B5EF4-FFF2-40B4-BE49-F238E27FC236}">
                <a16:creationId xmlns:a16="http://schemas.microsoft.com/office/drawing/2014/main" id="{88021F8D-3CA7-494E-BB6C-45C5C12C6AA4}"/>
              </a:ext>
            </a:extLst>
          </p:cNvPr>
          <p:cNvPicPr>
            <a:picLocks noChangeAspect="1"/>
          </p:cNvPicPr>
          <p:nvPr userDrawn="1"/>
        </p:nvPicPr>
        <p:blipFill>
          <a:blip r:embed="rId16"/>
          <a:stretch>
            <a:fillRect/>
          </a:stretch>
        </p:blipFill>
        <p:spPr>
          <a:xfrm>
            <a:off x="10514012" y="76200"/>
            <a:ext cx="1758158" cy="8790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62" r:id="rId5"/>
    <p:sldLayoutId id="2147483656" r:id="rId6"/>
    <p:sldLayoutId id="2147483658" r:id="rId7"/>
    <p:sldLayoutId id="2147483659" r:id="rId8"/>
    <p:sldLayoutId id="2147483660" r:id="rId9"/>
    <p:sldLayoutId id="2147483661" r:id="rId10"/>
    <p:sldLayoutId id="2147483663" r:id="rId11"/>
    <p:sldLayoutId id="2147483664" r:id="rId12"/>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F2B00-A75F-46B9-ADA5-7C346A2D395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43A11-2E22-429E-AAFA-2293954CEA96}"/>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AE35-5957-41E0-865F-E643188ABA5A}"/>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CAA2-0ED1-44FB-A373-36DE2235BA1C}" type="datetimeFigureOut">
              <a:rPr lang="en-US" smtClean="0"/>
              <a:t>4/11/2023</a:t>
            </a:fld>
            <a:endParaRPr lang="en-US"/>
          </a:p>
        </p:txBody>
      </p:sp>
      <p:sp>
        <p:nvSpPr>
          <p:cNvPr id="5" name="Footer Placeholder 4">
            <a:extLst>
              <a:ext uri="{FF2B5EF4-FFF2-40B4-BE49-F238E27FC236}">
                <a16:creationId xmlns:a16="http://schemas.microsoft.com/office/drawing/2014/main" id="{0D6D8013-14AF-45F2-84E1-F43F6073207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FB789A-33D3-4F55-A18E-83529AB6AFB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77545-2678-437A-B354-8177D7C85ACF}" type="slidenum">
              <a:rPr lang="en-US" smtClean="0"/>
              <a:t>‹#›</a:t>
            </a:fld>
            <a:endParaRPr lang="en-US"/>
          </a:p>
        </p:txBody>
      </p:sp>
    </p:spTree>
    <p:extLst>
      <p:ext uri="{BB962C8B-B14F-4D97-AF65-F5344CB8AC3E}">
        <p14:creationId xmlns:p14="http://schemas.microsoft.com/office/powerpoint/2010/main" val="27170261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nR0Pa4RpgFU"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sv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svg"/><Relationship Id="rId2" Type="http://schemas.openxmlformats.org/officeDocument/2006/relationships/notesSlide" Target="../notesSlides/notesSlide2.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8.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png"/><Relationship Id="rId27"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microsoft.com/office/2007/relationships/hdphoto" Target="../media/hdphoto1.wdp"/><Relationship Id="rId10" Type="http://schemas.openxmlformats.org/officeDocument/2006/relationships/image" Target="../media/image37.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png"/><Relationship Id="rId7"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g"/><Relationship Id="rId4" Type="http://schemas.microsoft.com/office/2007/relationships/hdphoto" Target="../media/hdphoto2.wdp"/><Relationship Id="rId9" Type="http://schemas.openxmlformats.org/officeDocument/2006/relationships/image" Target="../media/image51.jpg"/></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1" y="1219200"/>
            <a:ext cx="11887200" cy="1298448"/>
          </a:xfrm>
        </p:spPr>
        <p:txBody>
          <a:bodyPr/>
          <a:lstStyle/>
          <a:p>
            <a:r>
              <a:rPr lang="en-US" dirty="0"/>
              <a:t>Development of a Weather Capability for the </a:t>
            </a:r>
            <a:br>
              <a:rPr lang="en-US" dirty="0"/>
            </a:br>
            <a:r>
              <a:rPr lang="en-US" dirty="0"/>
              <a:t>Urban Air Mobility Airspace Research Roadmap</a:t>
            </a:r>
          </a:p>
        </p:txBody>
      </p:sp>
      <p:sp>
        <p:nvSpPr>
          <p:cNvPr id="4110" name="Text Box 14"/>
          <p:cNvSpPr txBox="1">
            <a:spLocks noGrp="1" noChangeArrowheads="1"/>
          </p:cNvSpPr>
          <p:nvPr>
            <p:ph type="subTitle" sz="quarter" idx="1"/>
          </p:nvPr>
        </p:nvSpPr>
        <p:spPr>
          <a:xfrm>
            <a:off x="1109182" y="2819400"/>
            <a:ext cx="9970459" cy="2209800"/>
          </a:xfrm>
          <a:noFill/>
          <a:ln/>
        </p:spPr>
        <p:txBody>
          <a:bodyPr/>
          <a:lstStyle/>
          <a:p>
            <a:pPr>
              <a:spcAft>
                <a:spcPts val="600"/>
              </a:spcAft>
            </a:pPr>
            <a:r>
              <a:rPr lang="en-US" altLang="en-US" sz="2400" dirty="0"/>
              <a:t>Tim Bonin</a:t>
            </a:r>
            <a:r>
              <a:rPr lang="en-US" altLang="en-US" sz="2400" baseline="30000" dirty="0"/>
              <a:t>1</a:t>
            </a:r>
            <a:r>
              <a:rPr lang="en-US" altLang="en-US" sz="2400" dirty="0"/>
              <a:t>, James Jones</a:t>
            </a:r>
            <a:r>
              <a:rPr lang="en-US" altLang="en-US" sz="2400" baseline="30000" dirty="0"/>
              <a:t>1</a:t>
            </a:r>
            <a:r>
              <a:rPr lang="en-US" altLang="en-US" sz="2400" dirty="0"/>
              <a:t>, Gabriele Enea</a:t>
            </a:r>
            <a:r>
              <a:rPr lang="en-US" altLang="en-US" sz="2400" baseline="30000" dirty="0"/>
              <a:t>1</a:t>
            </a:r>
            <a:r>
              <a:rPr lang="en-US" altLang="en-US" sz="2400" dirty="0"/>
              <a:t>, </a:t>
            </a:r>
          </a:p>
          <a:p>
            <a:pPr>
              <a:spcAft>
                <a:spcPts val="600"/>
              </a:spcAft>
            </a:pPr>
            <a:r>
              <a:rPr lang="en-US" altLang="en-US" sz="2400" dirty="0"/>
              <a:t>Ian Levitt</a:t>
            </a:r>
            <a:r>
              <a:rPr lang="en-US" altLang="en-US" sz="2400" baseline="30000" dirty="0"/>
              <a:t>2</a:t>
            </a:r>
            <a:r>
              <a:rPr lang="en-US" altLang="en-US" sz="2400" dirty="0"/>
              <a:t>, and Nipa Phojanamongkolkij</a:t>
            </a:r>
            <a:r>
              <a:rPr lang="en-US" altLang="en-US" sz="2400" baseline="30000" dirty="0"/>
              <a:t>2</a:t>
            </a:r>
            <a:endParaRPr lang="en-US" altLang="en-US" sz="2400" dirty="0"/>
          </a:p>
          <a:p>
            <a:pPr>
              <a:spcAft>
                <a:spcPts val="600"/>
              </a:spcAft>
            </a:pPr>
            <a:r>
              <a:rPr lang="en-US" altLang="en-US" sz="1600" baseline="30000" dirty="0"/>
              <a:t>1</a:t>
            </a:r>
            <a:r>
              <a:rPr lang="en-US" altLang="en-US" sz="1600" dirty="0"/>
              <a:t>MIT Lincoln Laboratory</a:t>
            </a:r>
          </a:p>
          <a:p>
            <a:pPr>
              <a:spcAft>
                <a:spcPts val="600"/>
              </a:spcAft>
            </a:pPr>
            <a:r>
              <a:rPr lang="en-US" altLang="en-US" sz="1600" baseline="30000" dirty="0"/>
              <a:t>2</a:t>
            </a:r>
            <a:r>
              <a:rPr lang="en-US" altLang="en-US" sz="1600" dirty="0"/>
              <a:t>NASA Langley Research Center</a:t>
            </a:r>
          </a:p>
          <a:p>
            <a:pPr>
              <a:spcAft>
                <a:spcPts val="600"/>
              </a:spcAft>
            </a:pPr>
            <a:r>
              <a:rPr lang="en-US" altLang="en-US" sz="2000" dirty="0"/>
              <a:t>20 April 2023</a:t>
            </a:r>
            <a:endParaRPr lang="en-US" altLang="en-US" dirty="0"/>
          </a:p>
        </p:txBody>
      </p:sp>
      <p:pic>
        <p:nvPicPr>
          <p:cNvPr id="4" name="Picture 3">
            <a:extLst>
              <a:ext uri="{FF2B5EF4-FFF2-40B4-BE49-F238E27FC236}">
                <a16:creationId xmlns:a16="http://schemas.microsoft.com/office/drawing/2014/main" id="{2C5816ED-9A4F-45BC-8CDE-86D8537F31C7}"/>
              </a:ext>
            </a:extLst>
          </p:cNvPr>
          <p:cNvPicPr>
            <a:picLocks noChangeAspect="1"/>
          </p:cNvPicPr>
          <p:nvPr/>
        </p:nvPicPr>
        <p:blipFill>
          <a:blip r:embed="rId3"/>
          <a:stretch>
            <a:fillRect/>
          </a:stretch>
        </p:blipFill>
        <p:spPr>
          <a:xfrm>
            <a:off x="5215332" y="5473700"/>
            <a:ext cx="1758158" cy="87907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A834-948C-48B0-8527-60292B8C623B}"/>
              </a:ext>
            </a:extLst>
          </p:cNvPr>
          <p:cNvSpPr>
            <a:spLocks noGrp="1"/>
          </p:cNvSpPr>
          <p:nvPr>
            <p:ph type="title"/>
          </p:nvPr>
        </p:nvSpPr>
        <p:spPr/>
        <p:txBody>
          <a:bodyPr/>
          <a:lstStyle/>
          <a:p>
            <a:r>
              <a:rPr lang="en-US" dirty="0"/>
              <a:t>UAM Weather Roadmap Development Process</a:t>
            </a:r>
          </a:p>
        </p:txBody>
      </p:sp>
      <p:sp>
        <p:nvSpPr>
          <p:cNvPr id="3" name="Content Placeholder 2">
            <a:extLst>
              <a:ext uri="{FF2B5EF4-FFF2-40B4-BE49-F238E27FC236}">
                <a16:creationId xmlns:a16="http://schemas.microsoft.com/office/drawing/2014/main" id="{EB8D1980-1561-44F0-A6FB-D98C480888AF}"/>
              </a:ext>
            </a:extLst>
          </p:cNvPr>
          <p:cNvSpPr>
            <a:spLocks noGrp="1"/>
          </p:cNvSpPr>
          <p:nvPr>
            <p:ph idx="1"/>
          </p:nvPr>
        </p:nvSpPr>
        <p:spPr/>
        <p:txBody>
          <a:bodyPr/>
          <a:lstStyle/>
          <a:p>
            <a:r>
              <a:rPr lang="en-US" dirty="0"/>
              <a:t>Various documentation were reviewed by aeronautical and meteorological SMEs</a:t>
            </a:r>
          </a:p>
          <a:p>
            <a:pPr lvl="1"/>
            <a:r>
              <a:rPr lang="en-US" dirty="0"/>
              <a:t>UAM </a:t>
            </a:r>
            <a:r>
              <a:rPr lang="en-US" dirty="0" err="1"/>
              <a:t>ConOps</a:t>
            </a:r>
            <a:endParaRPr lang="en-US" dirty="0"/>
          </a:p>
          <a:p>
            <a:pPr lvl="1"/>
            <a:r>
              <a:rPr lang="en-US" dirty="0"/>
              <a:t>Literature related to UAM weather</a:t>
            </a:r>
          </a:p>
          <a:p>
            <a:pPr lvl="1"/>
            <a:r>
              <a:rPr lang="en-US" dirty="0"/>
              <a:t>Other capabilities of the UAM Airspace Research Roadmap</a:t>
            </a:r>
          </a:p>
          <a:p>
            <a:pPr lvl="1"/>
            <a:endParaRPr lang="en-US" dirty="0"/>
          </a:p>
          <a:p>
            <a:r>
              <a:rPr lang="en-US" dirty="0"/>
              <a:t>Components of the weather capability were identified</a:t>
            </a:r>
          </a:p>
          <a:p>
            <a:pPr lvl="1"/>
            <a:r>
              <a:rPr lang="en-US" dirty="0"/>
              <a:t>Specific functions, services, and other features that comprise the weather capability</a:t>
            </a:r>
          </a:p>
          <a:p>
            <a:pPr lvl="1"/>
            <a:r>
              <a:rPr lang="en-US" dirty="0"/>
              <a:t>Aligned with how weather information is used to support aviation and standards in development</a:t>
            </a:r>
          </a:p>
          <a:p>
            <a:pPr lvl="1"/>
            <a:endParaRPr lang="en-US" dirty="0"/>
          </a:p>
          <a:p>
            <a:r>
              <a:rPr lang="en-US" dirty="0"/>
              <a:t>Requirements were discovered through evaluation of weather considerations and impacts on UAM system capabilities</a:t>
            </a:r>
          </a:p>
          <a:p>
            <a:pPr lvl="1"/>
            <a:r>
              <a:rPr lang="en-US" dirty="0"/>
              <a:t>Requirements defined for UML-2, UML-3, and UML-4</a:t>
            </a:r>
          </a:p>
          <a:p>
            <a:pPr lvl="1"/>
            <a:r>
              <a:rPr lang="en-US" dirty="0"/>
              <a:t>Refined based on community feedback</a:t>
            </a:r>
          </a:p>
          <a:p>
            <a:endParaRPr lang="en-US" dirty="0"/>
          </a:p>
        </p:txBody>
      </p:sp>
      <p:sp>
        <p:nvSpPr>
          <p:cNvPr id="4" name="TextBox 3">
            <a:extLst>
              <a:ext uri="{FF2B5EF4-FFF2-40B4-BE49-F238E27FC236}">
                <a16:creationId xmlns:a16="http://schemas.microsoft.com/office/drawing/2014/main" id="{269CA0C0-9699-4F91-98C6-E23B37BA4E69}"/>
              </a:ext>
            </a:extLst>
          </p:cNvPr>
          <p:cNvSpPr txBox="1"/>
          <p:nvPr/>
        </p:nvSpPr>
        <p:spPr>
          <a:xfrm>
            <a:off x="4989782" y="6324600"/>
            <a:ext cx="2209259" cy="553998"/>
          </a:xfrm>
          <a:prstGeom prst="rect">
            <a:avLst/>
          </a:prstGeom>
          <a:noFill/>
        </p:spPr>
        <p:txBody>
          <a:bodyPr wrap="none" rtlCol="0">
            <a:spAutoFit/>
          </a:bodyPr>
          <a:lstStyle/>
          <a:p>
            <a:pPr algn="ctr"/>
            <a:r>
              <a:rPr lang="en-US" sz="1000" b="1" dirty="0"/>
              <a:t>SME = Subject-Matter Expert</a:t>
            </a:r>
          </a:p>
          <a:p>
            <a:pPr algn="ctr"/>
            <a:r>
              <a:rPr lang="en-US" sz="1000" b="1" dirty="0" err="1"/>
              <a:t>ConOps</a:t>
            </a:r>
            <a:r>
              <a:rPr lang="en-US" sz="1000" b="1" dirty="0"/>
              <a:t> = Concept of Operations</a:t>
            </a:r>
          </a:p>
          <a:p>
            <a:pPr algn="ctr"/>
            <a:r>
              <a:rPr lang="en-US" sz="1000" b="1" dirty="0"/>
              <a:t>UML = UAM Maturity Level</a:t>
            </a:r>
          </a:p>
        </p:txBody>
      </p:sp>
    </p:spTree>
    <p:extLst>
      <p:ext uri="{BB962C8B-B14F-4D97-AF65-F5344CB8AC3E}">
        <p14:creationId xmlns:p14="http://schemas.microsoft.com/office/powerpoint/2010/main" val="298928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AE64EA6-BDD1-4993-971C-17C1F5A3719B}"/>
              </a:ext>
            </a:extLst>
          </p:cNvPr>
          <p:cNvSpPr/>
          <p:nvPr/>
        </p:nvSpPr>
        <p:spPr>
          <a:xfrm>
            <a:off x="150813" y="972011"/>
            <a:ext cx="11359236" cy="5352590"/>
          </a:xfrm>
          <a:prstGeom prst="roundRect">
            <a:avLst/>
          </a:prstGeom>
          <a:solidFill>
            <a:schemeClr val="accent2">
              <a:lumMod val="75000"/>
              <a:alpha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1600" b="1" i="1" dirty="0">
              <a:solidFill>
                <a:schemeClr val="tx1"/>
              </a:solidFill>
            </a:endParaRPr>
          </a:p>
        </p:txBody>
      </p:sp>
      <p:sp>
        <p:nvSpPr>
          <p:cNvPr id="31" name="Rounded Rectangle 3">
            <a:extLst>
              <a:ext uri="{FF2B5EF4-FFF2-40B4-BE49-F238E27FC236}">
                <a16:creationId xmlns:a16="http://schemas.microsoft.com/office/drawing/2014/main" id="{F2594B68-C850-42DF-AB3D-893D528BA8E5}"/>
              </a:ext>
            </a:extLst>
          </p:cNvPr>
          <p:cNvSpPr/>
          <p:nvPr/>
        </p:nvSpPr>
        <p:spPr>
          <a:xfrm>
            <a:off x="4718803" y="3646499"/>
            <a:ext cx="2519154" cy="2482372"/>
          </a:xfrm>
          <a:prstGeom prst="roundRect">
            <a:avLst>
              <a:gd name="adj" fmla="val 6857"/>
            </a:avLst>
          </a:prstGeom>
          <a:gradFill>
            <a:gsLst>
              <a:gs pos="5000">
                <a:schemeClr val="bg2">
                  <a:lumMod val="20000"/>
                  <a:lumOff val="80000"/>
                </a:schemeClr>
              </a:gs>
              <a:gs pos="100000">
                <a:schemeClr val="accent5">
                  <a:shade val="100000"/>
                  <a:satMod val="115000"/>
                </a:schemeClr>
              </a:gs>
            </a:gsLst>
            <a:lin ang="5400000" scaled="0"/>
          </a:gra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 name="Straight Arrow Connector 29">
            <a:extLst>
              <a:ext uri="{FF2B5EF4-FFF2-40B4-BE49-F238E27FC236}">
                <a16:creationId xmlns:a16="http://schemas.microsoft.com/office/drawing/2014/main" id="{7D63141F-B11E-4EC9-B84C-06EAFC6E3C65}"/>
              </a:ext>
            </a:extLst>
          </p:cNvPr>
          <p:cNvCxnSpPr>
            <a:cxnSpLocks/>
            <a:stCxn id="4" idx="2"/>
            <a:endCxn id="5" idx="0"/>
          </p:cNvCxnSpPr>
          <p:nvPr/>
        </p:nvCxnSpPr>
        <p:spPr bwMode="auto">
          <a:xfrm>
            <a:off x="2060902" y="3343890"/>
            <a:ext cx="16144" cy="513308"/>
          </a:xfrm>
          <a:prstGeom prst="straightConnector1">
            <a:avLst/>
          </a:prstGeom>
          <a:solidFill>
            <a:schemeClr val="accent1"/>
          </a:solidFill>
          <a:ln w="28575" cap="flat" cmpd="sng" algn="ctr">
            <a:solidFill>
              <a:schemeClr val="tx1"/>
            </a:solidFill>
            <a:prstDash val="solid"/>
            <a:round/>
            <a:headEnd type="none" w="sm" len="sm"/>
            <a:tailEnd type="triangle" w="lg" len="lg"/>
          </a:ln>
          <a:effectLst/>
        </p:spPr>
      </p:cxnSp>
      <p:sp>
        <p:nvSpPr>
          <p:cNvPr id="2" name="Title 1">
            <a:extLst>
              <a:ext uri="{FF2B5EF4-FFF2-40B4-BE49-F238E27FC236}">
                <a16:creationId xmlns:a16="http://schemas.microsoft.com/office/drawing/2014/main" id="{AC12CA0F-E402-4FC8-97D4-19BE7EC1DE0B}"/>
              </a:ext>
            </a:extLst>
          </p:cNvPr>
          <p:cNvSpPr>
            <a:spLocks noGrp="1"/>
          </p:cNvSpPr>
          <p:nvPr>
            <p:ph type="title"/>
          </p:nvPr>
        </p:nvSpPr>
        <p:spPr>
          <a:xfrm>
            <a:off x="1146175" y="100013"/>
            <a:ext cx="9677400" cy="814387"/>
          </a:xfrm>
        </p:spPr>
        <p:txBody>
          <a:bodyPr/>
          <a:lstStyle/>
          <a:p>
            <a:r>
              <a:rPr lang="en-US" dirty="0"/>
              <a:t>Seven Components of the UAM Weather Capability</a:t>
            </a:r>
          </a:p>
        </p:txBody>
      </p:sp>
      <p:sp>
        <p:nvSpPr>
          <p:cNvPr id="4" name="Rounded Rectangle 3">
            <a:extLst>
              <a:ext uri="{FF2B5EF4-FFF2-40B4-BE49-F238E27FC236}">
                <a16:creationId xmlns:a16="http://schemas.microsoft.com/office/drawing/2014/main" id="{277C615F-B23F-45B3-BFF3-33CA8D618FE1}"/>
              </a:ext>
            </a:extLst>
          </p:cNvPr>
          <p:cNvSpPr/>
          <p:nvPr/>
        </p:nvSpPr>
        <p:spPr>
          <a:xfrm>
            <a:off x="678777" y="1066800"/>
            <a:ext cx="2764249" cy="2277090"/>
          </a:xfrm>
          <a:prstGeom prst="roundRect">
            <a:avLst>
              <a:gd name="adj" fmla="val 8547"/>
            </a:avLst>
          </a:prstGeom>
          <a:gradFill>
            <a:gsLst>
              <a:gs pos="5000">
                <a:schemeClr val="bg2">
                  <a:lumMod val="20000"/>
                  <a:lumOff val="80000"/>
                </a:schemeClr>
              </a:gs>
              <a:gs pos="100000">
                <a:schemeClr val="accent5">
                  <a:shade val="100000"/>
                  <a:satMod val="115000"/>
                </a:schemeClr>
              </a:gs>
            </a:gsLst>
            <a:lin ang="5400000" scaled="0"/>
          </a:gra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 name="Rounded Rectangle 3">
            <a:extLst>
              <a:ext uri="{FF2B5EF4-FFF2-40B4-BE49-F238E27FC236}">
                <a16:creationId xmlns:a16="http://schemas.microsoft.com/office/drawing/2014/main" id="{2C6352BC-09AB-4C45-988E-6CD1DAD66A32}"/>
              </a:ext>
            </a:extLst>
          </p:cNvPr>
          <p:cNvSpPr/>
          <p:nvPr/>
        </p:nvSpPr>
        <p:spPr>
          <a:xfrm>
            <a:off x="694921" y="3857198"/>
            <a:ext cx="2764249" cy="2277090"/>
          </a:xfrm>
          <a:prstGeom prst="roundRect">
            <a:avLst>
              <a:gd name="adj" fmla="val 9630"/>
            </a:avLst>
          </a:prstGeom>
          <a:gradFill>
            <a:gsLst>
              <a:gs pos="5000">
                <a:schemeClr val="bg2">
                  <a:lumMod val="20000"/>
                  <a:lumOff val="80000"/>
                </a:schemeClr>
              </a:gs>
              <a:gs pos="100000">
                <a:schemeClr val="accent5">
                  <a:shade val="100000"/>
                  <a:satMod val="115000"/>
                </a:schemeClr>
              </a:gs>
            </a:gsLst>
            <a:lin ang="5400000" scaled="0"/>
          </a:gra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6" name="TextBox 5">
            <a:extLst>
              <a:ext uri="{FF2B5EF4-FFF2-40B4-BE49-F238E27FC236}">
                <a16:creationId xmlns:a16="http://schemas.microsoft.com/office/drawing/2014/main" id="{33EC6B7E-18D3-497C-B5A6-93F908FCB06F}"/>
              </a:ext>
            </a:extLst>
          </p:cNvPr>
          <p:cNvSpPr txBox="1"/>
          <p:nvPr/>
        </p:nvSpPr>
        <p:spPr>
          <a:xfrm>
            <a:off x="694920" y="3020568"/>
            <a:ext cx="2764249" cy="307777"/>
          </a:xfrm>
          <a:prstGeom prst="rect">
            <a:avLst/>
          </a:prstGeom>
          <a:noFill/>
        </p:spPr>
        <p:txBody>
          <a:bodyPr wrap="square" rtlCol="0">
            <a:spAutoFit/>
          </a:bodyPr>
          <a:lstStyle/>
          <a:p>
            <a:pPr algn="ctr"/>
            <a:r>
              <a:rPr lang="en-US" sz="1400" b="1" dirty="0"/>
              <a:t>Weather Measurements</a:t>
            </a:r>
          </a:p>
        </p:txBody>
      </p:sp>
      <p:sp>
        <p:nvSpPr>
          <p:cNvPr id="7" name="TextBox 6">
            <a:extLst>
              <a:ext uri="{FF2B5EF4-FFF2-40B4-BE49-F238E27FC236}">
                <a16:creationId xmlns:a16="http://schemas.microsoft.com/office/drawing/2014/main" id="{CE5812A5-8590-409C-B23D-D443A560110A}"/>
              </a:ext>
            </a:extLst>
          </p:cNvPr>
          <p:cNvSpPr txBox="1"/>
          <p:nvPr/>
        </p:nvSpPr>
        <p:spPr>
          <a:xfrm>
            <a:off x="1001854" y="5821096"/>
            <a:ext cx="2150382" cy="307777"/>
          </a:xfrm>
          <a:prstGeom prst="rect">
            <a:avLst/>
          </a:prstGeom>
          <a:noFill/>
        </p:spPr>
        <p:txBody>
          <a:bodyPr wrap="square" rtlCol="0">
            <a:spAutoFit/>
          </a:bodyPr>
          <a:lstStyle/>
          <a:p>
            <a:pPr algn="ctr"/>
            <a:r>
              <a:rPr lang="en-US" sz="1400" b="1" dirty="0"/>
              <a:t>Weather Models</a:t>
            </a:r>
          </a:p>
        </p:txBody>
      </p:sp>
      <p:sp>
        <p:nvSpPr>
          <p:cNvPr id="8" name="Rounded Rectangle 3">
            <a:extLst>
              <a:ext uri="{FF2B5EF4-FFF2-40B4-BE49-F238E27FC236}">
                <a16:creationId xmlns:a16="http://schemas.microsoft.com/office/drawing/2014/main" id="{B5A98177-2106-49A0-8B54-3658AC198979}"/>
              </a:ext>
            </a:extLst>
          </p:cNvPr>
          <p:cNvSpPr/>
          <p:nvPr/>
        </p:nvSpPr>
        <p:spPr>
          <a:xfrm>
            <a:off x="4701564" y="1066800"/>
            <a:ext cx="2519154" cy="2437643"/>
          </a:xfrm>
          <a:prstGeom prst="roundRect">
            <a:avLst>
              <a:gd name="adj" fmla="val 6857"/>
            </a:avLst>
          </a:prstGeom>
          <a:gradFill>
            <a:gsLst>
              <a:gs pos="5000">
                <a:schemeClr val="bg2">
                  <a:lumMod val="20000"/>
                  <a:lumOff val="80000"/>
                </a:schemeClr>
              </a:gs>
              <a:gs pos="100000">
                <a:schemeClr val="accent5">
                  <a:shade val="100000"/>
                  <a:satMod val="115000"/>
                </a:schemeClr>
              </a:gs>
            </a:gsLst>
            <a:lin ang="5400000" scaled="0"/>
          </a:gra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9" name="TextBox 8">
            <a:extLst>
              <a:ext uri="{FF2B5EF4-FFF2-40B4-BE49-F238E27FC236}">
                <a16:creationId xmlns:a16="http://schemas.microsoft.com/office/drawing/2014/main" id="{A9D9FE9F-9324-49EE-931A-560C20FFF7A3}"/>
              </a:ext>
            </a:extLst>
          </p:cNvPr>
          <p:cNvSpPr txBox="1"/>
          <p:nvPr/>
        </p:nvSpPr>
        <p:spPr>
          <a:xfrm>
            <a:off x="5102610" y="3140893"/>
            <a:ext cx="1723485" cy="307777"/>
          </a:xfrm>
          <a:prstGeom prst="rect">
            <a:avLst/>
          </a:prstGeom>
          <a:noFill/>
        </p:spPr>
        <p:txBody>
          <a:bodyPr wrap="none" rtlCol="0">
            <a:spAutoFit/>
          </a:bodyPr>
          <a:lstStyle/>
          <a:p>
            <a:pPr algn="ctr"/>
            <a:r>
              <a:rPr lang="en-US" sz="1400" b="1" dirty="0"/>
              <a:t>Analyzed Weather</a:t>
            </a:r>
          </a:p>
        </p:txBody>
      </p:sp>
      <p:sp>
        <p:nvSpPr>
          <p:cNvPr id="11" name="TextBox 10">
            <a:extLst>
              <a:ext uri="{FF2B5EF4-FFF2-40B4-BE49-F238E27FC236}">
                <a16:creationId xmlns:a16="http://schemas.microsoft.com/office/drawing/2014/main" id="{550AE612-754A-403C-B280-B0789CB60EA2}"/>
              </a:ext>
            </a:extLst>
          </p:cNvPr>
          <p:cNvSpPr txBox="1"/>
          <p:nvPr/>
        </p:nvSpPr>
        <p:spPr>
          <a:xfrm>
            <a:off x="5101022" y="5797761"/>
            <a:ext cx="1782796" cy="307777"/>
          </a:xfrm>
          <a:prstGeom prst="rect">
            <a:avLst/>
          </a:prstGeom>
          <a:noFill/>
        </p:spPr>
        <p:txBody>
          <a:bodyPr wrap="none" rtlCol="0">
            <a:spAutoFit/>
          </a:bodyPr>
          <a:lstStyle/>
          <a:p>
            <a:pPr algn="ctr"/>
            <a:r>
              <a:rPr lang="en-US" sz="1400" b="1" dirty="0"/>
              <a:t>Weather Forecasts</a:t>
            </a:r>
          </a:p>
        </p:txBody>
      </p:sp>
      <p:sp>
        <p:nvSpPr>
          <p:cNvPr id="12" name="Rounded Rectangle 3">
            <a:extLst>
              <a:ext uri="{FF2B5EF4-FFF2-40B4-BE49-F238E27FC236}">
                <a16:creationId xmlns:a16="http://schemas.microsoft.com/office/drawing/2014/main" id="{E2034DEF-DA27-4570-A393-04FC4DA1750B}"/>
              </a:ext>
            </a:extLst>
          </p:cNvPr>
          <p:cNvSpPr/>
          <p:nvPr/>
        </p:nvSpPr>
        <p:spPr>
          <a:xfrm>
            <a:off x="8443781" y="1066800"/>
            <a:ext cx="2538485" cy="2437643"/>
          </a:xfrm>
          <a:prstGeom prst="roundRect">
            <a:avLst>
              <a:gd name="adj" fmla="val 9089"/>
            </a:avLst>
          </a:prstGeom>
          <a:gradFill>
            <a:gsLst>
              <a:gs pos="5000">
                <a:schemeClr val="bg2">
                  <a:lumMod val="20000"/>
                  <a:lumOff val="80000"/>
                </a:schemeClr>
              </a:gs>
              <a:gs pos="100000">
                <a:schemeClr val="accent5">
                  <a:shade val="100000"/>
                  <a:satMod val="115000"/>
                </a:schemeClr>
              </a:gs>
            </a:gsLst>
            <a:lin ang="5400000" scaled="0"/>
          </a:gra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id="{337C3298-39D5-412D-BD91-3E4A1F4D3541}"/>
              </a:ext>
            </a:extLst>
          </p:cNvPr>
          <p:cNvSpPr txBox="1"/>
          <p:nvPr/>
        </p:nvSpPr>
        <p:spPr>
          <a:xfrm>
            <a:off x="8485627" y="3106802"/>
            <a:ext cx="2526163" cy="307777"/>
          </a:xfrm>
          <a:prstGeom prst="rect">
            <a:avLst/>
          </a:prstGeom>
          <a:noFill/>
        </p:spPr>
        <p:txBody>
          <a:bodyPr wrap="square" rtlCol="0">
            <a:spAutoFit/>
          </a:bodyPr>
          <a:lstStyle/>
          <a:p>
            <a:pPr algn="ctr"/>
            <a:r>
              <a:rPr lang="en-US" sz="1400" b="1" dirty="0"/>
              <a:t>Decision Support</a:t>
            </a:r>
          </a:p>
        </p:txBody>
      </p:sp>
      <p:pic>
        <p:nvPicPr>
          <p:cNvPr id="24" name="Picture 23">
            <a:extLst>
              <a:ext uri="{FF2B5EF4-FFF2-40B4-BE49-F238E27FC236}">
                <a16:creationId xmlns:a16="http://schemas.microsoft.com/office/drawing/2014/main" id="{1207F850-E8F2-45C2-A92D-D491D8B58B1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2182" y="3949895"/>
            <a:ext cx="2556443" cy="1847390"/>
          </a:xfrm>
          <a:prstGeom prst="rect">
            <a:avLst/>
          </a:prstGeom>
        </p:spPr>
      </p:pic>
      <p:pic>
        <p:nvPicPr>
          <p:cNvPr id="49" name="Picture 48">
            <a:extLst>
              <a:ext uri="{FF2B5EF4-FFF2-40B4-BE49-F238E27FC236}">
                <a16:creationId xmlns:a16="http://schemas.microsoft.com/office/drawing/2014/main" id="{160611BF-8E2E-46CF-819D-AED7E4502E4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68009" y="3761693"/>
            <a:ext cx="2262165" cy="2076387"/>
          </a:xfrm>
          <a:prstGeom prst="rect">
            <a:avLst/>
          </a:prstGeom>
        </p:spPr>
      </p:pic>
      <p:pic>
        <p:nvPicPr>
          <p:cNvPr id="51" name="Picture 2">
            <a:extLst>
              <a:ext uri="{FF2B5EF4-FFF2-40B4-BE49-F238E27FC236}">
                <a16:creationId xmlns:a16="http://schemas.microsoft.com/office/drawing/2014/main" id="{59EC97DE-9AAD-4E81-88D2-A8692E7DFC49}"/>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4859502" y="1253847"/>
            <a:ext cx="2270673" cy="18375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Connector 18">
            <a:extLst>
              <a:ext uri="{FF2B5EF4-FFF2-40B4-BE49-F238E27FC236}">
                <a16:creationId xmlns:a16="http://schemas.microsoft.com/office/drawing/2014/main" id="{AA85ECB8-FB07-4C44-A1E4-63DE0C48C250}"/>
              </a:ext>
            </a:extLst>
          </p:cNvPr>
          <p:cNvCxnSpPr>
            <a:cxnSpLocks/>
          </p:cNvCxnSpPr>
          <p:nvPr/>
        </p:nvCxnSpPr>
        <p:spPr bwMode="auto">
          <a:xfrm flipH="1">
            <a:off x="4701564" y="3579216"/>
            <a:ext cx="2519154"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Elbow Connector 9">
            <a:extLst>
              <a:ext uri="{FF2B5EF4-FFF2-40B4-BE49-F238E27FC236}">
                <a16:creationId xmlns:a16="http://schemas.microsoft.com/office/drawing/2014/main" id="{74CD0664-6AAB-DE46-80A7-E25A6DFB811D}"/>
              </a:ext>
            </a:extLst>
          </p:cNvPr>
          <p:cNvCxnSpPr>
            <a:cxnSpLocks/>
          </p:cNvCxnSpPr>
          <p:nvPr/>
        </p:nvCxnSpPr>
        <p:spPr bwMode="auto">
          <a:xfrm flipV="1">
            <a:off x="3459170" y="2205345"/>
            <a:ext cx="1234440" cy="0"/>
          </a:xfrm>
          <a:prstGeom prst="bentConnector3">
            <a:avLst/>
          </a:prstGeom>
          <a:solidFill>
            <a:schemeClr val="accent1"/>
          </a:solidFill>
          <a:ln w="28575" cap="flat" cmpd="sng" algn="ctr">
            <a:solidFill>
              <a:schemeClr val="tx1"/>
            </a:solidFill>
            <a:prstDash val="solid"/>
            <a:round/>
            <a:headEnd type="none" w="sm" len="sm"/>
            <a:tailEnd type="triangle" w="lg" len="lg"/>
          </a:ln>
          <a:effectLst/>
        </p:spPr>
      </p:cxnSp>
      <p:cxnSp>
        <p:nvCxnSpPr>
          <p:cNvPr id="25" name="Elbow Connector 24">
            <a:extLst>
              <a:ext uri="{FF2B5EF4-FFF2-40B4-BE49-F238E27FC236}">
                <a16:creationId xmlns:a16="http://schemas.microsoft.com/office/drawing/2014/main" id="{75D91241-22C4-EA4E-9716-9221D8C35B0D}"/>
              </a:ext>
            </a:extLst>
          </p:cNvPr>
          <p:cNvCxnSpPr>
            <a:cxnSpLocks/>
            <a:stCxn id="5" idx="3"/>
          </p:cNvCxnSpPr>
          <p:nvPr/>
        </p:nvCxnSpPr>
        <p:spPr bwMode="auto">
          <a:xfrm>
            <a:off x="3459170" y="4995743"/>
            <a:ext cx="1234440" cy="0"/>
          </a:xfrm>
          <a:prstGeom prst="bentConnector3">
            <a:avLst/>
          </a:prstGeom>
          <a:solidFill>
            <a:schemeClr val="accent1"/>
          </a:solidFill>
          <a:ln w="28575" cap="flat" cmpd="sng" algn="ctr">
            <a:solidFill>
              <a:schemeClr val="tx1"/>
            </a:solidFill>
            <a:prstDash val="solid"/>
            <a:round/>
            <a:headEnd type="none" w="sm" len="sm"/>
            <a:tailEnd type="triangle" w="lg" len="lg"/>
          </a:ln>
          <a:effectLst/>
        </p:spPr>
      </p:cxnSp>
      <p:pic>
        <p:nvPicPr>
          <p:cNvPr id="34" name="Picture 33">
            <a:extLst>
              <a:ext uri="{FF2B5EF4-FFF2-40B4-BE49-F238E27FC236}">
                <a16:creationId xmlns:a16="http://schemas.microsoft.com/office/drawing/2014/main" id="{8D6B6E96-AF1A-4654-B1C5-A15C1013CF4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66594" y="1253848"/>
            <a:ext cx="2623976" cy="1695088"/>
          </a:xfrm>
          <a:prstGeom prst="rect">
            <a:avLst/>
          </a:prstGeom>
          <a:effectLst>
            <a:outerShdw blurRad="50800" dist="38100" dir="2700000" algn="tl" rotWithShape="0">
              <a:prstClr val="black">
                <a:alpha val="40000"/>
              </a:prstClr>
            </a:outerShdw>
          </a:effectLst>
        </p:spPr>
      </p:pic>
      <p:cxnSp>
        <p:nvCxnSpPr>
          <p:cNvPr id="42" name="Elbow Connector 24">
            <a:extLst>
              <a:ext uri="{FF2B5EF4-FFF2-40B4-BE49-F238E27FC236}">
                <a16:creationId xmlns:a16="http://schemas.microsoft.com/office/drawing/2014/main" id="{026B440A-14D2-42A9-916C-3BCBEF386FFF}"/>
              </a:ext>
            </a:extLst>
          </p:cNvPr>
          <p:cNvCxnSpPr>
            <a:cxnSpLocks/>
          </p:cNvCxnSpPr>
          <p:nvPr/>
        </p:nvCxnSpPr>
        <p:spPr bwMode="auto">
          <a:xfrm flipV="1">
            <a:off x="3478501" y="2790714"/>
            <a:ext cx="1234440" cy="1642216"/>
          </a:xfrm>
          <a:prstGeom prst="bentConnector3">
            <a:avLst>
              <a:gd name="adj1" fmla="val 50000"/>
            </a:avLst>
          </a:prstGeom>
          <a:solidFill>
            <a:schemeClr val="accent1"/>
          </a:solidFill>
          <a:ln w="28575" cap="flat" cmpd="sng" algn="ctr">
            <a:solidFill>
              <a:schemeClr val="tx1"/>
            </a:solidFill>
            <a:prstDash val="solid"/>
            <a:round/>
            <a:headEnd type="none" w="sm" len="sm"/>
            <a:tailEnd type="triangle" w="lg" len="lg"/>
          </a:ln>
          <a:effectLst/>
        </p:spPr>
      </p:cxnSp>
      <p:pic>
        <p:nvPicPr>
          <p:cNvPr id="17" name="Picture 16">
            <a:extLst>
              <a:ext uri="{FF2B5EF4-FFF2-40B4-BE49-F238E27FC236}">
                <a16:creationId xmlns:a16="http://schemas.microsoft.com/office/drawing/2014/main" id="{EE640DC7-409F-4D78-AD91-80B7FE73F80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507531" y="1280845"/>
            <a:ext cx="2410663" cy="1768346"/>
          </a:xfrm>
          <a:prstGeom prst="rect">
            <a:avLst/>
          </a:prstGeom>
        </p:spPr>
      </p:pic>
      <p:sp>
        <p:nvSpPr>
          <p:cNvPr id="53" name="TextBox 52">
            <a:extLst>
              <a:ext uri="{FF2B5EF4-FFF2-40B4-BE49-F238E27FC236}">
                <a16:creationId xmlns:a16="http://schemas.microsoft.com/office/drawing/2014/main" id="{9B3C69D6-56E1-406E-B194-5FB693987A2E}"/>
              </a:ext>
            </a:extLst>
          </p:cNvPr>
          <p:cNvSpPr txBox="1"/>
          <p:nvPr/>
        </p:nvSpPr>
        <p:spPr>
          <a:xfrm>
            <a:off x="7512393" y="5640638"/>
            <a:ext cx="4246467" cy="307777"/>
          </a:xfrm>
          <a:prstGeom prst="rect">
            <a:avLst/>
          </a:prstGeom>
          <a:noFill/>
        </p:spPr>
        <p:txBody>
          <a:bodyPr wrap="square" rtlCol="0">
            <a:spAutoFit/>
          </a:bodyPr>
          <a:lstStyle/>
          <a:p>
            <a:pPr algn="ctr"/>
            <a:r>
              <a:rPr lang="en-US" sz="1400" b="1" dirty="0"/>
              <a:t>Dissemination           Weather Policy</a:t>
            </a:r>
          </a:p>
        </p:txBody>
      </p:sp>
      <p:cxnSp>
        <p:nvCxnSpPr>
          <p:cNvPr id="29" name="Straight Arrow Connector 28">
            <a:extLst>
              <a:ext uri="{FF2B5EF4-FFF2-40B4-BE49-F238E27FC236}">
                <a16:creationId xmlns:a16="http://schemas.microsoft.com/office/drawing/2014/main" id="{0249FF8A-E060-41DD-B994-675C2C0FB7F1}"/>
              </a:ext>
            </a:extLst>
          </p:cNvPr>
          <p:cNvCxnSpPr>
            <a:stCxn id="8" idx="3"/>
            <a:endCxn id="12" idx="1"/>
          </p:cNvCxnSpPr>
          <p:nvPr/>
        </p:nvCxnSpPr>
        <p:spPr bwMode="auto">
          <a:xfrm>
            <a:off x="7220718" y="2285622"/>
            <a:ext cx="1223063" cy="0"/>
          </a:xfrm>
          <a:prstGeom prst="straightConnector1">
            <a:avLst/>
          </a:prstGeom>
          <a:solidFill>
            <a:schemeClr val="accent1"/>
          </a:solidFill>
          <a:ln w="28575" cap="flat" cmpd="sng" algn="ctr">
            <a:solidFill>
              <a:schemeClr val="tx1"/>
            </a:solidFill>
            <a:prstDash val="solid"/>
            <a:round/>
            <a:headEnd type="none" w="sm" len="sm"/>
            <a:tailEnd type="triangle" w="lg" len="lg"/>
          </a:ln>
          <a:effectLst/>
        </p:spPr>
      </p:cxnSp>
      <p:cxnSp>
        <p:nvCxnSpPr>
          <p:cNvPr id="40" name="Straight Arrow Connector 39">
            <a:extLst>
              <a:ext uri="{FF2B5EF4-FFF2-40B4-BE49-F238E27FC236}">
                <a16:creationId xmlns:a16="http://schemas.microsoft.com/office/drawing/2014/main" id="{CB674CC9-455E-4D9B-A270-4BC0906C01F2}"/>
              </a:ext>
            </a:extLst>
          </p:cNvPr>
          <p:cNvCxnSpPr>
            <a:cxnSpLocks/>
          </p:cNvCxnSpPr>
          <p:nvPr/>
        </p:nvCxnSpPr>
        <p:spPr bwMode="auto">
          <a:xfrm flipV="1">
            <a:off x="7237957" y="4995743"/>
            <a:ext cx="301752" cy="3120"/>
          </a:xfrm>
          <a:prstGeom prst="straightConnector1">
            <a:avLst/>
          </a:prstGeom>
          <a:solidFill>
            <a:schemeClr val="accent1"/>
          </a:solidFill>
          <a:ln w="28575" cap="flat" cmpd="sng" algn="ctr">
            <a:solidFill>
              <a:schemeClr val="tx1"/>
            </a:solidFill>
            <a:prstDash val="solid"/>
            <a:round/>
            <a:headEnd type="none" w="sm" len="sm"/>
            <a:tailEnd type="none" w="lg" len="lg"/>
          </a:ln>
          <a:effectLst/>
        </p:spPr>
      </p:cxnSp>
      <p:cxnSp>
        <p:nvCxnSpPr>
          <p:cNvPr id="43" name="Straight Arrow Connector 42">
            <a:extLst>
              <a:ext uri="{FF2B5EF4-FFF2-40B4-BE49-F238E27FC236}">
                <a16:creationId xmlns:a16="http://schemas.microsoft.com/office/drawing/2014/main" id="{740809AA-5954-4458-B150-A4219A9F8F81}"/>
              </a:ext>
            </a:extLst>
          </p:cNvPr>
          <p:cNvCxnSpPr>
            <a:cxnSpLocks/>
          </p:cNvCxnSpPr>
          <p:nvPr/>
        </p:nvCxnSpPr>
        <p:spPr bwMode="auto">
          <a:xfrm flipV="1">
            <a:off x="7542212" y="2274945"/>
            <a:ext cx="0" cy="2724912"/>
          </a:xfrm>
          <a:prstGeom prst="straightConnector1">
            <a:avLst/>
          </a:prstGeom>
          <a:solidFill>
            <a:schemeClr val="accent1"/>
          </a:solidFill>
          <a:ln w="28575" cap="flat" cmpd="sng" algn="ctr">
            <a:solidFill>
              <a:schemeClr val="tx1"/>
            </a:solidFill>
            <a:prstDash val="solid"/>
            <a:round/>
            <a:headEnd type="none" w="sm" len="sm"/>
            <a:tailEnd type="none" w="lg" len="lg"/>
          </a:ln>
          <a:effectLst/>
        </p:spPr>
      </p:cxnSp>
      <p:sp>
        <p:nvSpPr>
          <p:cNvPr id="47" name="Rectangle 46">
            <a:extLst>
              <a:ext uri="{FF2B5EF4-FFF2-40B4-BE49-F238E27FC236}">
                <a16:creationId xmlns:a16="http://schemas.microsoft.com/office/drawing/2014/main" id="{B410DAAC-104C-4679-AD6E-1D477A76F3AC}"/>
              </a:ext>
            </a:extLst>
          </p:cNvPr>
          <p:cNvSpPr/>
          <p:nvPr/>
        </p:nvSpPr>
        <p:spPr bwMode="auto">
          <a:xfrm>
            <a:off x="9872039" y="4122423"/>
            <a:ext cx="993882" cy="125420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54" name="Rectangle 53">
            <a:extLst>
              <a:ext uri="{FF2B5EF4-FFF2-40B4-BE49-F238E27FC236}">
                <a16:creationId xmlns:a16="http://schemas.microsoft.com/office/drawing/2014/main" id="{6A69BE15-3A7E-4998-87EB-06D4AEBBA4FF}"/>
              </a:ext>
            </a:extLst>
          </p:cNvPr>
          <p:cNvSpPr/>
          <p:nvPr/>
        </p:nvSpPr>
        <p:spPr bwMode="auto">
          <a:xfrm>
            <a:off x="9944278" y="4212287"/>
            <a:ext cx="993882" cy="125420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55" name="Rectangle 54">
            <a:extLst>
              <a:ext uri="{FF2B5EF4-FFF2-40B4-BE49-F238E27FC236}">
                <a16:creationId xmlns:a16="http://schemas.microsoft.com/office/drawing/2014/main" id="{95964E7E-06AE-4389-88FB-603E03BDDE06}"/>
              </a:ext>
            </a:extLst>
          </p:cNvPr>
          <p:cNvSpPr/>
          <p:nvPr/>
        </p:nvSpPr>
        <p:spPr bwMode="auto">
          <a:xfrm>
            <a:off x="10053508" y="4302151"/>
            <a:ext cx="993882" cy="125420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pitchFamily="-110" charset="0"/>
            </a:endParaRPr>
          </a:p>
        </p:txBody>
      </p:sp>
      <p:sp>
        <p:nvSpPr>
          <p:cNvPr id="48" name="Rectangle 47">
            <a:extLst>
              <a:ext uri="{FF2B5EF4-FFF2-40B4-BE49-F238E27FC236}">
                <a16:creationId xmlns:a16="http://schemas.microsoft.com/office/drawing/2014/main" id="{A0C84B29-2856-4FD3-B9BB-DBE32565FAFB}"/>
              </a:ext>
            </a:extLst>
          </p:cNvPr>
          <p:cNvSpPr/>
          <p:nvPr/>
        </p:nvSpPr>
        <p:spPr>
          <a:xfrm>
            <a:off x="10049716" y="4467295"/>
            <a:ext cx="993882" cy="246221"/>
          </a:xfrm>
          <a:prstGeom prst="rect">
            <a:avLst/>
          </a:prstGeom>
        </p:spPr>
        <p:txBody>
          <a:bodyPr wrap="square">
            <a:spAutoFit/>
          </a:bodyPr>
          <a:lstStyle/>
          <a:p>
            <a:pPr algn="ctr"/>
            <a:r>
              <a:rPr lang="en-US" sz="500" b="1" dirty="0"/>
              <a:t>Weather Data Performance Standards</a:t>
            </a:r>
          </a:p>
        </p:txBody>
      </p:sp>
      <p:pic>
        <p:nvPicPr>
          <p:cNvPr id="58" name="Picture 57">
            <a:extLst>
              <a:ext uri="{FF2B5EF4-FFF2-40B4-BE49-F238E27FC236}">
                <a16:creationId xmlns:a16="http://schemas.microsoft.com/office/drawing/2014/main" id="{7EE5DDE7-3128-407B-B075-FB6D58F5BAA5}"/>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824291" y="4122423"/>
            <a:ext cx="1762766" cy="1454732"/>
          </a:xfrm>
          <a:prstGeom prst="rect">
            <a:avLst/>
          </a:prstGeom>
          <a:ln>
            <a:solidFill>
              <a:schemeClr val="tx1"/>
            </a:solidFill>
          </a:ln>
        </p:spPr>
      </p:pic>
      <p:sp>
        <p:nvSpPr>
          <p:cNvPr id="59" name="Rectangle 58">
            <a:extLst>
              <a:ext uri="{FF2B5EF4-FFF2-40B4-BE49-F238E27FC236}">
                <a16:creationId xmlns:a16="http://schemas.microsoft.com/office/drawing/2014/main" id="{E09B473A-480D-4307-95CA-F88CE25913AA}"/>
              </a:ext>
            </a:extLst>
          </p:cNvPr>
          <p:cNvSpPr/>
          <p:nvPr/>
        </p:nvSpPr>
        <p:spPr bwMode="auto">
          <a:xfrm>
            <a:off x="7822425" y="4212287"/>
            <a:ext cx="228600" cy="8981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35" name="TextBox 34">
            <a:extLst>
              <a:ext uri="{FF2B5EF4-FFF2-40B4-BE49-F238E27FC236}">
                <a16:creationId xmlns:a16="http://schemas.microsoft.com/office/drawing/2014/main" id="{5753EA1A-39A2-4D5D-BA60-2AA0BDBDDFFE}"/>
              </a:ext>
            </a:extLst>
          </p:cNvPr>
          <p:cNvSpPr txBox="1"/>
          <p:nvPr/>
        </p:nvSpPr>
        <p:spPr>
          <a:xfrm>
            <a:off x="2230731" y="6443195"/>
            <a:ext cx="7199407" cy="230832"/>
          </a:xfrm>
          <a:prstGeom prst="rect">
            <a:avLst/>
          </a:prstGeom>
          <a:noFill/>
        </p:spPr>
        <p:txBody>
          <a:bodyPr wrap="none" rtlCol="0">
            <a:spAutoFit/>
          </a:bodyPr>
          <a:lstStyle/>
          <a:p>
            <a:pPr algn="ctr"/>
            <a:r>
              <a:rPr lang="en-US" sz="900" b="1" dirty="0"/>
              <a:t>Image Credit to NOAA (weather forecast example) and FAA (dissemination – notional UTM architecture from UTM </a:t>
            </a:r>
            <a:r>
              <a:rPr lang="en-US" sz="900" b="1" dirty="0" err="1"/>
              <a:t>ConOps</a:t>
            </a:r>
            <a:r>
              <a:rPr lang="en-US" sz="900" b="1" dirty="0"/>
              <a:t> v2.0).</a:t>
            </a:r>
          </a:p>
        </p:txBody>
      </p:sp>
    </p:spTree>
    <p:extLst>
      <p:ext uri="{BB962C8B-B14F-4D97-AF65-F5344CB8AC3E}">
        <p14:creationId xmlns:p14="http://schemas.microsoft.com/office/powerpoint/2010/main" val="30399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D32C4-F8B8-4ACA-B320-C529B36D1479}"/>
              </a:ext>
            </a:extLst>
          </p:cNvPr>
          <p:cNvSpPr>
            <a:spLocks noGrp="1"/>
          </p:cNvSpPr>
          <p:nvPr>
            <p:ph type="title"/>
          </p:nvPr>
        </p:nvSpPr>
        <p:spPr/>
        <p:txBody>
          <a:bodyPr/>
          <a:lstStyle/>
          <a:p>
            <a:r>
              <a:rPr lang="en-US" dirty="0"/>
              <a:t>Weather Requirements Creation Process</a:t>
            </a:r>
          </a:p>
        </p:txBody>
      </p:sp>
      <p:sp>
        <p:nvSpPr>
          <p:cNvPr id="2" name="Content Placeholder 1">
            <a:extLst>
              <a:ext uri="{FF2B5EF4-FFF2-40B4-BE49-F238E27FC236}">
                <a16:creationId xmlns:a16="http://schemas.microsoft.com/office/drawing/2014/main" id="{6D2BCA5E-ED87-4216-A256-43A97C6189F7}"/>
              </a:ext>
            </a:extLst>
          </p:cNvPr>
          <p:cNvSpPr>
            <a:spLocks noGrp="1"/>
          </p:cNvSpPr>
          <p:nvPr>
            <p:ph idx="1"/>
          </p:nvPr>
        </p:nvSpPr>
        <p:spPr>
          <a:xfrm>
            <a:off x="74612" y="1189103"/>
            <a:ext cx="12039600" cy="4828032"/>
          </a:xfrm>
        </p:spPr>
        <p:txBody>
          <a:bodyPr/>
          <a:lstStyle/>
          <a:p>
            <a:r>
              <a:rPr lang="en-US" dirty="0"/>
              <a:t>UML-2 – Initial commercial air taxi operations using newly certified </a:t>
            </a:r>
            <a:r>
              <a:rPr lang="en-US" dirty="0" err="1"/>
              <a:t>eVTOL</a:t>
            </a:r>
            <a:r>
              <a:rPr lang="en-US" dirty="0"/>
              <a:t> aircraft designs under </a:t>
            </a:r>
            <a:r>
              <a:rPr lang="en-US" i="1" dirty="0"/>
              <a:t>existing airspace and regulations</a:t>
            </a:r>
          </a:p>
          <a:p>
            <a:pPr lvl="1"/>
            <a:r>
              <a:rPr lang="en-US" dirty="0"/>
              <a:t>Requirements developed from current regulations</a:t>
            </a:r>
          </a:p>
          <a:p>
            <a:pPr lvl="2"/>
            <a:r>
              <a:rPr lang="en-US" dirty="0"/>
              <a:t>Code of Federal Regulations Part 91 and 135</a:t>
            </a:r>
          </a:p>
          <a:p>
            <a:pPr lvl="2"/>
            <a:r>
              <a:rPr lang="en-US" dirty="0"/>
              <a:t>FAA Order 8900.1, Volume 3, Chapter 26: Aviation Weather Regulatory Requirements</a:t>
            </a:r>
          </a:p>
          <a:p>
            <a:pPr lvl="2"/>
            <a:r>
              <a:rPr lang="en-US" dirty="0"/>
              <a:t>Use </a:t>
            </a:r>
            <a:r>
              <a:rPr lang="en-US" i="1" dirty="0"/>
              <a:t>‘</a:t>
            </a:r>
            <a:r>
              <a:rPr lang="en-US" dirty="0"/>
              <a:t>will’ statements, as certainty is established</a:t>
            </a:r>
          </a:p>
          <a:p>
            <a:pPr lvl="1"/>
            <a:r>
              <a:rPr lang="en-US" dirty="0"/>
              <a:t>Additional requirements added for early available supplemental weather information to support UAM</a:t>
            </a:r>
          </a:p>
          <a:p>
            <a:pPr lvl="2"/>
            <a:r>
              <a:rPr lang="en-US" dirty="0"/>
              <a:t>Derived from other UML-2 requirements in the Airspace Roadmap</a:t>
            </a:r>
          </a:p>
          <a:p>
            <a:pPr lvl="2"/>
            <a:r>
              <a:rPr lang="en-US" dirty="0"/>
              <a:t>These are ‘should’ requirements, as products are not expected to be fully mature during UML-2</a:t>
            </a:r>
          </a:p>
          <a:p>
            <a:r>
              <a:rPr lang="en-US" dirty="0"/>
              <a:t>UML-3 (Transition and Growth) and UML-4 (New Predetermined Separator)</a:t>
            </a:r>
          </a:p>
          <a:p>
            <a:pPr lvl="1"/>
            <a:r>
              <a:rPr lang="en-US" dirty="0"/>
              <a:t>Requirements identified from considering the impact of weather and the informational need to support UAM operations at each UML</a:t>
            </a:r>
          </a:p>
          <a:p>
            <a:pPr lvl="2"/>
            <a:r>
              <a:rPr lang="en-US" dirty="0"/>
              <a:t>Derived from other requirements in the UAM Airspace Roadmap</a:t>
            </a:r>
          </a:p>
          <a:p>
            <a:pPr lvl="2"/>
            <a:r>
              <a:rPr lang="en-US" dirty="0"/>
              <a:t>SME methodical review of existing requirements for other UAM capabilities and assessing weather considerations</a:t>
            </a:r>
          </a:p>
          <a:p>
            <a:pPr lvl="1"/>
            <a:r>
              <a:rPr lang="en-US" dirty="0"/>
              <a:t>Similar common requirements are grouped together to mitigate redundancy</a:t>
            </a:r>
          </a:p>
        </p:txBody>
      </p:sp>
      <p:sp>
        <p:nvSpPr>
          <p:cNvPr id="4" name="TextBox 3">
            <a:extLst>
              <a:ext uri="{FF2B5EF4-FFF2-40B4-BE49-F238E27FC236}">
                <a16:creationId xmlns:a16="http://schemas.microsoft.com/office/drawing/2014/main" id="{05E19C26-2ADF-437A-9D08-9538566D82C7}"/>
              </a:ext>
            </a:extLst>
          </p:cNvPr>
          <p:cNvSpPr txBox="1"/>
          <p:nvPr/>
        </p:nvSpPr>
        <p:spPr>
          <a:xfrm>
            <a:off x="2513018" y="6324166"/>
            <a:ext cx="7162794" cy="246221"/>
          </a:xfrm>
          <a:prstGeom prst="rect">
            <a:avLst/>
          </a:prstGeom>
          <a:noFill/>
        </p:spPr>
        <p:txBody>
          <a:bodyPr wrap="square" rtlCol="0">
            <a:spAutoFit/>
          </a:bodyPr>
          <a:lstStyle/>
          <a:p>
            <a:pPr algn="ctr"/>
            <a:r>
              <a:rPr lang="en-US" sz="1000" b="1" dirty="0" err="1"/>
              <a:t>eVTOL</a:t>
            </a:r>
            <a:r>
              <a:rPr lang="en-US" sz="1000" b="1" dirty="0"/>
              <a:t> = Electric Vertical Take-Off and Landing</a:t>
            </a:r>
          </a:p>
        </p:txBody>
      </p:sp>
    </p:spTree>
    <p:extLst>
      <p:ext uri="{BB962C8B-B14F-4D97-AF65-F5344CB8AC3E}">
        <p14:creationId xmlns:p14="http://schemas.microsoft.com/office/powerpoint/2010/main" val="136104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9BB5F-F066-413C-B5DF-1F44D2013E9F}"/>
              </a:ext>
            </a:extLst>
          </p:cNvPr>
          <p:cNvSpPr>
            <a:spLocks noGrp="1"/>
          </p:cNvSpPr>
          <p:nvPr>
            <p:ph type="title"/>
          </p:nvPr>
        </p:nvSpPr>
        <p:spPr>
          <a:xfrm>
            <a:off x="1255449" y="100584"/>
            <a:ext cx="9868163" cy="813816"/>
          </a:xfrm>
        </p:spPr>
        <p:txBody>
          <a:bodyPr/>
          <a:lstStyle/>
          <a:p>
            <a:r>
              <a:rPr lang="en-US" dirty="0"/>
              <a:t>Example of Weather Requirement Development at UML-3</a:t>
            </a:r>
          </a:p>
        </p:txBody>
      </p:sp>
      <p:graphicFrame>
        <p:nvGraphicFramePr>
          <p:cNvPr id="5" name="Table 4">
            <a:extLst>
              <a:ext uri="{FF2B5EF4-FFF2-40B4-BE49-F238E27FC236}">
                <a16:creationId xmlns:a16="http://schemas.microsoft.com/office/drawing/2014/main" id="{151CF425-7A67-4396-9934-AF25DB5EDDB6}"/>
              </a:ext>
            </a:extLst>
          </p:cNvPr>
          <p:cNvGraphicFramePr>
            <a:graphicFrameLocks noGrp="1"/>
          </p:cNvGraphicFramePr>
          <p:nvPr>
            <p:extLst>
              <p:ext uri="{D42A27DB-BD31-4B8C-83A1-F6EECF244321}">
                <p14:modId xmlns:p14="http://schemas.microsoft.com/office/powerpoint/2010/main" val="4226335907"/>
              </p:ext>
            </p:extLst>
          </p:nvPr>
        </p:nvGraphicFramePr>
        <p:xfrm>
          <a:off x="188912" y="1490304"/>
          <a:ext cx="11811000" cy="2012100"/>
        </p:xfrm>
        <a:graphic>
          <a:graphicData uri="http://schemas.openxmlformats.org/drawingml/2006/table">
            <a:tbl>
              <a:tblPr/>
              <a:tblGrid>
                <a:gridCol w="1943100">
                  <a:extLst>
                    <a:ext uri="{9D8B030D-6E8A-4147-A177-3AD203B41FA5}">
                      <a16:colId xmlns:a16="http://schemas.microsoft.com/office/drawing/2014/main" val="3645201876"/>
                    </a:ext>
                  </a:extLst>
                </a:gridCol>
                <a:gridCol w="3289300">
                  <a:extLst>
                    <a:ext uri="{9D8B030D-6E8A-4147-A177-3AD203B41FA5}">
                      <a16:colId xmlns:a16="http://schemas.microsoft.com/office/drawing/2014/main" val="1647516146"/>
                    </a:ext>
                  </a:extLst>
                </a:gridCol>
                <a:gridCol w="3289300">
                  <a:extLst>
                    <a:ext uri="{9D8B030D-6E8A-4147-A177-3AD203B41FA5}">
                      <a16:colId xmlns:a16="http://schemas.microsoft.com/office/drawing/2014/main" val="4039934314"/>
                    </a:ext>
                  </a:extLst>
                </a:gridCol>
                <a:gridCol w="3289300">
                  <a:extLst>
                    <a:ext uri="{9D8B030D-6E8A-4147-A177-3AD203B41FA5}">
                      <a16:colId xmlns:a16="http://schemas.microsoft.com/office/drawing/2014/main" val="2060337581"/>
                    </a:ext>
                  </a:extLst>
                </a:gridCol>
              </a:tblGrid>
              <a:tr h="273900">
                <a:tc>
                  <a:txBody>
                    <a:bodyPr/>
                    <a:lstStyle/>
                    <a:p>
                      <a:pPr algn="ctr" rtl="0" fontAlgn="ctr"/>
                      <a:r>
                        <a:rPr lang="en-US" sz="1200" b="1" i="0" u="none" strike="noStrike" dirty="0">
                          <a:solidFill>
                            <a:srgbClr val="000000"/>
                          </a:solidFill>
                          <a:effectLst/>
                          <a:latin typeface="+mn-lt"/>
                        </a:rPr>
                        <a:t>Component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200" b="1" i="0" u="none" strike="noStrike" dirty="0">
                          <a:solidFill>
                            <a:srgbClr val="000000"/>
                          </a:solidFill>
                          <a:effectLst/>
                          <a:latin typeface="+mn-lt"/>
                        </a:rPr>
                        <a:t>Requirement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200" b="1" i="0" u="none" strike="noStrike" dirty="0">
                          <a:solidFill>
                            <a:srgbClr val="000000"/>
                          </a:solidFill>
                          <a:effectLst/>
                          <a:latin typeface="+mn-lt"/>
                        </a:rPr>
                        <a:t>Weather Considerations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200" b="1" i="0" u="none" strike="noStrike" dirty="0">
                          <a:solidFill>
                            <a:srgbClr val="000000"/>
                          </a:solidFill>
                          <a:effectLst/>
                          <a:latin typeface="+mn-lt"/>
                        </a:rPr>
                        <a:t>General Weather Informational Need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73684748"/>
                  </a:ext>
                </a:extLst>
              </a:tr>
              <a:tr h="1737780">
                <a:tc>
                  <a:txBody>
                    <a:bodyPr/>
                    <a:lstStyle/>
                    <a:p>
                      <a:pPr algn="ctr" rtl="0" fontAlgn="ctr"/>
                      <a:r>
                        <a:rPr lang="en-US" sz="1200" b="1" i="0" u="none" strike="noStrike" dirty="0">
                          <a:solidFill>
                            <a:srgbClr val="000000"/>
                          </a:solidFill>
                          <a:effectLst/>
                          <a:latin typeface="+mn-lt"/>
                        </a:rPr>
                        <a:t>Airspace Configuration Management</a:t>
                      </a:r>
                    </a:p>
                  </a:txBody>
                  <a:tcPr marL="5369" marR="5369" marT="5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dirty="0">
                          <a:solidFill>
                            <a:srgbClr val="000000"/>
                          </a:solidFill>
                          <a:effectLst/>
                          <a:latin typeface="+mn-lt"/>
                        </a:rPr>
                        <a:t>ATC </a:t>
                      </a:r>
                      <a:r>
                        <a:rPr lang="en-US" sz="1200" b="1" i="0" u="none" strike="noStrike" dirty="0">
                          <a:solidFill>
                            <a:srgbClr val="000000"/>
                          </a:solidFill>
                          <a:effectLst/>
                          <a:latin typeface="+mn-lt"/>
                        </a:rPr>
                        <a:t>will</a:t>
                      </a:r>
                      <a:r>
                        <a:rPr lang="en-US" sz="1200" b="0" i="0" u="none" strike="noStrike" dirty="0">
                          <a:solidFill>
                            <a:srgbClr val="000000"/>
                          </a:solidFill>
                          <a:effectLst/>
                          <a:latin typeface="+mn-lt"/>
                        </a:rPr>
                        <a:t> establish capacity constraints on shared airspace resources in accordance with the CBRs. (98 UML-3.AM)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en-US" sz="1200" b="0" i="0" u="none" strike="noStrike"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340716"/>
                  </a:ext>
                </a:extLst>
              </a:tr>
            </a:tbl>
          </a:graphicData>
        </a:graphic>
      </p:graphicFrame>
      <p:sp>
        <p:nvSpPr>
          <p:cNvPr id="8" name="TextBox 7">
            <a:extLst>
              <a:ext uri="{FF2B5EF4-FFF2-40B4-BE49-F238E27FC236}">
                <a16:creationId xmlns:a16="http://schemas.microsoft.com/office/drawing/2014/main" id="{D600CF83-0EBD-431D-9BD7-B638FEA248A1}"/>
              </a:ext>
            </a:extLst>
          </p:cNvPr>
          <p:cNvSpPr txBox="1"/>
          <p:nvPr/>
        </p:nvSpPr>
        <p:spPr>
          <a:xfrm>
            <a:off x="1132625" y="967084"/>
            <a:ext cx="8782597" cy="523220"/>
          </a:xfrm>
          <a:prstGeom prst="rect">
            <a:avLst/>
          </a:prstGeom>
          <a:noFill/>
        </p:spPr>
        <p:txBody>
          <a:bodyPr wrap="none" rtlCol="0">
            <a:spAutoFit/>
          </a:bodyPr>
          <a:lstStyle/>
          <a:p>
            <a:pPr algn="ctr"/>
            <a:r>
              <a:rPr lang="en-US" sz="1400" b="1" dirty="0"/>
              <a:t>Example of Weather Requirements Associated with Other Requirements of the UAM Airspace System:</a:t>
            </a:r>
          </a:p>
          <a:p>
            <a:pPr algn="ctr"/>
            <a:r>
              <a:rPr lang="en-US" sz="1400" b="1" dirty="0"/>
              <a:t>Airspace Management Systems and Services Component at UML-3</a:t>
            </a:r>
          </a:p>
        </p:txBody>
      </p:sp>
      <p:sp>
        <p:nvSpPr>
          <p:cNvPr id="7" name="Content Placeholder 1">
            <a:extLst>
              <a:ext uri="{FF2B5EF4-FFF2-40B4-BE49-F238E27FC236}">
                <a16:creationId xmlns:a16="http://schemas.microsoft.com/office/drawing/2014/main" id="{3836AC1A-E35A-4143-8CAE-BE7A41329CF5}"/>
              </a:ext>
            </a:extLst>
          </p:cNvPr>
          <p:cNvSpPr>
            <a:spLocks noGrp="1"/>
          </p:cNvSpPr>
          <p:nvPr>
            <p:ph sz="quarter" idx="10"/>
          </p:nvPr>
        </p:nvSpPr>
        <p:spPr>
          <a:xfrm>
            <a:off x="188912" y="3554935"/>
            <a:ext cx="11811000" cy="2617265"/>
          </a:xfrm>
        </p:spPr>
        <p:txBody>
          <a:bodyPr/>
          <a:lstStyle/>
          <a:p>
            <a:r>
              <a:rPr lang="en-US" sz="1600" dirty="0"/>
              <a:t>Derived weather requirements:</a:t>
            </a:r>
          </a:p>
          <a:p>
            <a:pPr lvl="1"/>
            <a:r>
              <a:rPr lang="en-US" sz="1400" dirty="0"/>
              <a:t>Measurement: </a:t>
            </a:r>
            <a:r>
              <a:rPr lang="en-US" sz="1400" b="0" dirty="0"/>
              <a:t>The SDSP </a:t>
            </a:r>
            <a:r>
              <a:rPr lang="en-US" sz="1400" dirty="0"/>
              <a:t>shall</a:t>
            </a:r>
            <a:r>
              <a:rPr lang="en-US" sz="1400" b="0" dirty="0"/>
              <a:t> collect and weather measurements meeting sensor and data performance standards for weather parameters including wind speed and direction, ceiling, and visibility.  Uncertainty information </a:t>
            </a:r>
            <a:r>
              <a:rPr lang="en-US" sz="1400" dirty="0"/>
              <a:t>should</a:t>
            </a:r>
            <a:r>
              <a:rPr lang="en-US" sz="1400" b="0" dirty="0"/>
              <a:t> be included with each weather measurement in compliance with CBRs.</a:t>
            </a:r>
          </a:p>
          <a:p>
            <a:pPr lvl="1"/>
            <a:r>
              <a:rPr lang="en-US" sz="1400" dirty="0"/>
              <a:t>Analyzed Weather:</a:t>
            </a:r>
            <a:r>
              <a:rPr lang="en-US" sz="1400" b="0" dirty="0"/>
              <a:t> The SDSP </a:t>
            </a:r>
            <a:r>
              <a:rPr lang="en-US" sz="1400" dirty="0"/>
              <a:t>shall</a:t>
            </a:r>
            <a:r>
              <a:rPr lang="en-US" sz="1400" b="0" dirty="0"/>
              <a:t> produce analyzed weather meeting performance standards for estimating weather parameters such as wind speed and direction, ceiling, and visibility.</a:t>
            </a:r>
          </a:p>
          <a:p>
            <a:pPr lvl="1"/>
            <a:r>
              <a:rPr lang="en-US" sz="1400" dirty="0"/>
              <a:t>Models: </a:t>
            </a:r>
            <a:r>
              <a:rPr lang="en-US" sz="1400" b="0" dirty="0"/>
              <a:t>The SDSP </a:t>
            </a:r>
            <a:r>
              <a:rPr lang="en-US" sz="1400" dirty="0"/>
              <a:t>shall</a:t>
            </a:r>
            <a:r>
              <a:rPr lang="en-US" sz="1400" b="0" dirty="0"/>
              <a:t> use numerical weather prediction models and computational fluid dynamics meeting performance standards for estimating weather parameters such as wind speed and direction, turbulence, precipitation, ceiling, and visibility.</a:t>
            </a:r>
          </a:p>
          <a:p>
            <a:pPr lvl="1"/>
            <a:r>
              <a:rPr lang="en-US" sz="1400" dirty="0"/>
              <a:t>Forecasts</a:t>
            </a:r>
            <a:r>
              <a:rPr lang="en-US" sz="1400" b="0" dirty="0"/>
              <a:t>: The SDSP </a:t>
            </a:r>
            <a:r>
              <a:rPr lang="en-US" sz="1400" dirty="0"/>
              <a:t>shall</a:t>
            </a:r>
            <a:r>
              <a:rPr lang="en-US" sz="1400" b="0" dirty="0"/>
              <a:t> issue forecasts meeting performance standards for weather parameters such as estimate of wind speed and direction, ceiling, and visibility over all shared airspace resources.</a:t>
            </a:r>
          </a:p>
          <a:p>
            <a:pPr lvl="1"/>
            <a:r>
              <a:rPr lang="en-US" sz="1400" dirty="0"/>
              <a:t>Decision Support: </a:t>
            </a:r>
            <a:r>
              <a:rPr lang="en-US" sz="1400" b="0" dirty="0"/>
              <a:t>The SDSP and PSU </a:t>
            </a:r>
            <a:r>
              <a:rPr lang="en-US" sz="1400" dirty="0"/>
              <a:t>shall</a:t>
            </a:r>
            <a:r>
              <a:rPr lang="en-US" sz="1400" b="0" dirty="0"/>
              <a:t> include weather information and provide associated uncertainty information to assess capacity and availability of shared airspace resources.  The uncertainty on that weather information and weather impacts should be validated.</a:t>
            </a:r>
          </a:p>
          <a:p>
            <a:pPr lvl="1"/>
            <a:endParaRPr lang="en-US" sz="1400" dirty="0"/>
          </a:p>
          <a:p>
            <a:endParaRPr lang="en-US" sz="1600" dirty="0"/>
          </a:p>
        </p:txBody>
      </p:sp>
      <p:sp>
        <p:nvSpPr>
          <p:cNvPr id="6" name="TextBox 5">
            <a:extLst>
              <a:ext uri="{FF2B5EF4-FFF2-40B4-BE49-F238E27FC236}">
                <a16:creationId xmlns:a16="http://schemas.microsoft.com/office/drawing/2014/main" id="{5A8F315D-4505-4093-8A72-BC90AF4084CE}"/>
              </a:ext>
            </a:extLst>
          </p:cNvPr>
          <p:cNvSpPr txBox="1"/>
          <p:nvPr/>
        </p:nvSpPr>
        <p:spPr>
          <a:xfrm>
            <a:off x="5036269" y="6367693"/>
            <a:ext cx="2116285" cy="400110"/>
          </a:xfrm>
          <a:prstGeom prst="rect">
            <a:avLst/>
          </a:prstGeom>
          <a:noFill/>
        </p:spPr>
        <p:txBody>
          <a:bodyPr wrap="none" rtlCol="0">
            <a:spAutoFit/>
          </a:bodyPr>
          <a:lstStyle/>
          <a:p>
            <a:pPr algn="ctr"/>
            <a:r>
              <a:rPr lang="en-US" sz="1000" b="1" dirty="0"/>
              <a:t>ATC = Air Traffic Control</a:t>
            </a:r>
          </a:p>
          <a:p>
            <a:pPr algn="ctr"/>
            <a:r>
              <a:rPr lang="en-US" sz="1000" b="1" dirty="0"/>
              <a:t>CBR = Community Based Rules</a:t>
            </a:r>
          </a:p>
        </p:txBody>
      </p:sp>
      <p:graphicFrame>
        <p:nvGraphicFramePr>
          <p:cNvPr id="10" name="Table 9">
            <a:extLst>
              <a:ext uri="{FF2B5EF4-FFF2-40B4-BE49-F238E27FC236}">
                <a16:creationId xmlns:a16="http://schemas.microsoft.com/office/drawing/2014/main" id="{236E0A95-4327-41EA-B766-BBCB11B26DB9}"/>
              </a:ext>
            </a:extLst>
          </p:cNvPr>
          <p:cNvGraphicFramePr>
            <a:graphicFrameLocks noGrp="1"/>
          </p:cNvGraphicFramePr>
          <p:nvPr>
            <p:extLst>
              <p:ext uri="{D42A27DB-BD31-4B8C-83A1-F6EECF244321}">
                <p14:modId xmlns:p14="http://schemas.microsoft.com/office/powerpoint/2010/main" val="3254854102"/>
              </p:ext>
            </p:extLst>
          </p:nvPr>
        </p:nvGraphicFramePr>
        <p:xfrm>
          <a:off x="5421312" y="1791728"/>
          <a:ext cx="3289300" cy="1673185"/>
        </p:xfrm>
        <a:graphic>
          <a:graphicData uri="http://schemas.openxmlformats.org/drawingml/2006/table">
            <a:tbl>
              <a:tblPr/>
              <a:tblGrid>
                <a:gridCol w="3289300">
                  <a:extLst>
                    <a:ext uri="{9D8B030D-6E8A-4147-A177-3AD203B41FA5}">
                      <a16:colId xmlns:a16="http://schemas.microsoft.com/office/drawing/2014/main" val="4039934314"/>
                    </a:ext>
                  </a:extLst>
                </a:gridCol>
              </a:tblGrid>
              <a:tr h="1673185">
                <a:tc>
                  <a:txBody>
                    <a:bodyPr/>
                    <a:lstStyle/>
                    <a:p>
                      <a:pPr algn="l" rtl="0" fontAlgn="ctr"/>
                      <a:r>
                        <a:rPr lang="en-US" sz="1200" b="0" i="0" u="none" strike="noStrike" dirty="0">
                          <a:solidFill>
                            <a:srgbClr val="000000"/>
                          </a:solidFill>
                          <a:effectLst/>
                          <a:latin typeface="+mn-lt"/>
                        </a:rPr>
                        <a:t>Strong winds will impact capacity given separation requirements and reduced airspeed. </a:t>
                      </a:r>
                    </a:p>
                    <a:p>
                      <a:pPr algn="l" rtl="0" fontAlgn="ctr"/>
                      <a:endParaRPr lang="en-US" sz="600" b="0" i="0" u="none" strike="noStrike" dirty="0">
                        <a:solidFill>
                          <a:srgbClr val="000000"/>
                        </a:solidFill>
                        <a:effectLst/>
                        <a:latin typeface="+mn-lt"/>
                      </a:endParaRPr>
                    </a:p>
                    <a:p>
                      <a:pPr algn="l" rtl="0" fontAlgn="ctr"/>
                      <a:r>
                        <a:rPr lang="en-US" sz="1200" b="0" i="0" u="none" strike="noStrike" dirty="0">
                          <a:solidFill>
                            <a:srgbClr val="000000"/>
                          </a:solidFill>
                          <a:effectLst/>
                          <a:latin typeface="+mn-lt"/>
                        </a:rPr>
                        <a:t>Ceiling and visibility likely impact capacity dependent on CBRs.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340716"/>
                  </a:ext>
                </a:extLst>
              </a:tr>
            </a:tbl>
          </a:graphicData>
        </a:graphic>
      </p:graphicFrame>
      <p:graphicFrame>
        <p:nvGraphicFramePr>
          <p:cNvPr id="11" name="Table 10">
            <a:extLst>
              <a:ext uri="{FF2B5EF4-FFF2-40B4-BE49-F238E27FC236}">
                <a16:creationId xmlns:a16="http://schemas.microsoft.com/office/drawing/2014/main" id="{3B14CBD0-F6F4-475A-9EF8-F9B97B3A3922}"/>
              </a:ext>
            </a:extLst>
          </p:cNvPr>
          <p:cNvGraphicFramePr>
            <a:graphicFrameLocks noGrp="1"/>
          </p:cNvGraphicFramePr>
          <p:nvPr>
            <p:extLst>
              <p:ext uri="{D42A27DB-BD31-4B8C-83A1-F6EECF244321}">
                <p14:modId xmlns:p14="http://schemas.microsoft.com/office/powerpoint/2010/main" val="2050887287"/>
              </p:ext>
            </p:extLst>
          </p:nvPr>
        </p:nvGraphicFramePr>
        <p:xfrm>
          <a:off x="8710612" y="1767014"/>
          <a:ext cx="3289300" cy="1737360"/>
        </p:xfrm>
        <a:graphic>
          <a:graphicData uri="http://schemas.openxmlformats.org/drawingml/2006/table">
            <a:tbl>
              <a:tblPr/>
              <a:tblGrid>
                <a:gridCol w="3289300">
                  <a:extLst>
                    <a:ext uri="{9D8B030D-6E8A-4147-A177-3AD203B41FA5}">
                      <a16:colId xmlns:a16="http://schemas.microsoft.com/office/drawing/2014/main" val="2060337581"/>
                    </a:ext>
                  </a:extLst>
                </a:gridCol>
              </a:tblGrid>
              <a:tr h="534964">
                <a:tc>
                  <a:txBody>
                    <a:bodyPr/>
                    <a:lstStyle/>
                    <a:p>
                      <a:pPr algn="l" fontAlgn="ctr"/>
                      <a:r>
                        <a:rPr lang="en-US" sz="1200" b="0" i="0" u="none" strike="noStrike" dirty="0">
                          <a:solidFill>
                            <a:schemeClr val="tx1"/>
                          </a:solidFill>
                          <a:effectLst/>
                          <a:latin typeface="+mn-lt"/>
                        </a:rPr>
                        <a:t>Wind information, either sensed or modeled, with associated uncertainty.</a:t>
                      </a:r>
                    </a:p>
                    <a:p>
                      <a:pPr algn="l" fontAlgn="ctr"/>
                      <a:endParaRPr lang="en-US" sz="600" b="0" i="0" u="none" strike="noStrike" dirty="0">
                        <a:solidFill>
                          <a:schemeClr val="tx1"/>
                        </a:solidFill>
                        <a:effectLst/>
                        <a:latin typeface="+mn-lt"/>
                      </a:endParaRPr>
                    </a:p>
                    <a:p>
                      <a:pPr algn="l" fontAlgn="ctr"/>
                      <a:r>
                        <a:rPr lang="en-US" sz="1200" b="0" i="0" u="none" strike="noStrike" dirty="0">
                          <a:solidFill>
                            <a:schemeClr val="tx1"/>
                          </a:solidFill>
                          <a:effectLst/>
                          <a:latin typeface="+mn-lt"/>
                        </a:rPr>
                        <a:t>Ceiling and visibility information with associated uncertainty.</a:t>
                      </a:r>
                    </a:p>
                    <a:p>
                      <a:pPr algn="l" fontAlgn="ctr"/>
                      <a:endParaRPr lang="en-US" sz="600" b="0" i="0" u="none" strike="noStrike" dirty="0">
                        <a:solidFill>
                          <a:srgbClr val="000000"/>
                        </a:solidFill>
                        <a:effectLst/>
                        <a:latin typeface="+mn-lt"/>
                      </a:endParaRPr>
                    </a:p>
                    <a:p>
                      <a:pPr algn="l" fontAlgn="ctr"/>
                      <a:r>
                        <a:rPr lang="en-US" sz="1200" b="0" i="0" u="none" strike="noStrike" dirty="0">
                          <a:solidFill>
                            <a:srgbClr val="000000"/>
                          </a:solidFill>
                          <a:effectLst/>
                          <a:latin typeface="+mn-lt"/>
                        </a:rPr>
                        <a:t>Weather translational tools and procedures that map winds, ceiling, and visibility information into an estimate of airspace capacity should be established.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340716"/>
                  </a:ext>
                </a:extLst>
              </a:tr>
            </a:tbl>
          </a:graphicData>
        </a:graphic>
      </p:graphicFrame>
    </p:spTree>
    <p:extLst>
      <p:ext uri="{BB962C8B-B14F-4D97-AF65-F5344CB8AC3E}">
        <p14:creationId xmlns:p14="http://schemas.microsoft.com/office/powerpoint/2010/main" val="49852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C85387-1DE0-4A26-A5F4-22A11BCC6A6D}"/>
              </a:ext>
            </a:extLst>
          </p:cNvPr>
          <p:cNvSpPr>
            <a:spLocks noGrp="1"/>
          </p:cNvSpPr>
          <p:nvPr>
            <p:ph sz="quarter" idx="10"/>
          </p:nvPr>
        </p:nvSpPr>
        <p:spPr>
          <a:xfrm>
            <a:off x="455612" y="4256032"/>
            <a:ext cx="11277600" cy="1983506"/>
          </a:xfrm>
        </p:spPr>
        <p:txBody>
          <a:bodyPr/>
          <a:lstStyle/>
          <a:p>
            <a:r>
              <a:rPr lang="en-US" dirty="0"/>
              <a:t>Overall 339 specific weather requirements were discovered</a:t>
            </a:r>
          </a:p>
          <a:p>
            <a:pPr lvl="1"/>
            <a:r>
              <a:rPr lang="en-US" dirty="0"/>
              <a:t>Each derived from information necessary to enable other UAM capabilities at evolving UML</a:t>
            </a:r>
          </a:p>
          <a:p>
            <a:pPr lvl="1"/>
            <a:r>
              <a:rPr lang="en-US" dirty="0"/>
              <a:t>Each has wording for specific information needed to support a service</a:t>
            </a:r>
          </a:p>
          <a:p>
            <a:pPr lvl="1"/>
            <a:r>
              <a:rPr lang="en-US" dirty="0"/>
              <a:t>Resulted in numerous overlapping requirements</a:t>
            </a:r>
          </a:p>
          <a:p>
            <a:r>
              <a:rPr lang="en-US" dirty="0"/>
              <a:t>To reduce redundancy, specific requirements were consolidated and generalized</a:t>
            </a:r>
          </a:p>
          <a:p>
            <a:pPr lvl="1"/>
            <a:r>
              <a:rPr lang="en-US" dirty="0"/>
              <a:t>Avoids over-specification for the research roadmap</a:t>
            </a:r>
          </a:p>
        </p:txBody>
      </p:sp>
      <p:sp>
        <p:nvSpPr>
          <p:cNvPr id="3" name="Title 2">
            <a:extLst>
              <a:ext uri="{FF2B5EF4-FFF2-40B4-BE49-F238E27FC236}">
                <a16:creationId xmlns:a16="http://schemas.microsoft.com/office/drawing/2014/main" id="{E964F1A6-383E-4B2B-88AE-8FC879765001}"/>
              </a:ext>
            </a:extLst>
          </p:cNvPr>
          <p:cNvSpPr>
            <a:spLocks noGrp="1"/>
          </p:cNvSpPr>
          <p:nvPr>
            <p:ph type="title"/>
          </p:nvPr>
        </p:nvSpPr>
        <p:spPr/>
        <p:txBody>
          <a:bodyPr/>
          <a:lstStyle/>
          <a:p>
            <a:r>
              <a:rPr lang="en-US" dirty="0"/>
              <a:t>Generalizing Specific Requirements</a:t>
            </a:r>
          </a:p>
        </p:txBody>
      </p:sp>
      <p:sp>
        <p:nvSpPr>
          <p:cNvPr id="4" name="Rectangle 3">
            <a:extLst>
              <a:ext uri="{FF2B5EF4-FFF2-40B4-BE49-F238E27FC236}">
                <a16:creationId xmlns:a16="http://schemas.microsoft.com/office/drawing/2014/main" id="{ED47027E-7417-4323-8408-E951E0104B52}"/>
              </a:ext>
            </a:extLst>
          </p:cNvPr>
          <p:cNvSpPr/>
          <p:nvPr/>
        </p:nvSpPr>
        <p:spPr>
          <a:xfrm>
            <a:off x="455612" y="3733800"/>
            <a:ext cx="11277600"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Example grouping and generalization of weather requirements</a:t>
            </a:r>
          </a:p>
        </p:txBody>
      </p:sp>
      <p:sp>
        <p:nvSpPr>
          <p:cNvPr id="5" name="TextBox 4">
            <a:extLst>
              <a:ext uri="{FF2B5EF4-FFF2-40B4-BE49-F238E27FC236}">
                <a16:creationId xmlns:a16="http://schemas.microsoft.com/office/drawing/2014/main" id="{10BB8CCB-C1DB-4A40-822E-7FE95C72FB53}"/>
              </a:ext>
            </a:extLst>
          </p:cNvPr>
          <p:cNvSpPr txBox="1"/>
          <p:nvPr/>
        </p:nvSpPr>
        <p:spPr>
          <a:xfrm>
            <a:off x="608013" y="1171947"/>
            <a:ext cx="4953000" cy="2462213"/>
          </a:xfrm>
          <a:prstGeom prst="rect">
            <a:avLst/>
          </a:prstGeom>
          <a:solidFill>
            <a:schemeClr val="bg1">
              <a:lumMod val="95000"/>
            </a:schemeClr>
          </a:solidFill>
          <a:ln>
            <a:solidFill>
              <a:schemeClr val="tx1"/>
            </a:solidFill>
          </a:ln>
        </p:spPr>
        <p:txBody>
          <a:bodyPr wrap="square" rtlCol="0">
            <a:spAutoFit/>
          </a:bodyPr>
          <a:lstStyle/>
          <a:p>
            <a:pPr algn="ctr"/>
            <a:r>
              <a:rPr lang="en-US" sz="1400" b="1" dirty="0"/>
              <a:t>Specific</a:t>
            </a:r>
          </a:p>
          <a:p>
            <a:r>
              <a:rPr lang="en-US" sz="1400" dirty="0"/>
              <a:t>The SDSP or PSU shall incorporate weather information relevant to identify hazards in airspace around vertiports.</a:t>
            </a:r>
          </a:p>
          <a:p>
            <a:endParaRPr lang="en-US" sz="1400" dirty="0"/>
          </a:p>
          <a:p>
            <a:r>
              <a:rPr lang="en-US" sz="1400" dirty="0"/>
              <a:t>The SDSP or PSU shall incorporate weather information (e.g., winds) in comprehensive safety-assurance services to ensure appropriate spacing.</a:t>
            </a:r>
          </a:p>
          <a:p>
            <a:endParaRPr lang="en-US" sz="1400" dirty="0"/>
          </a:p>
          <a:p>
            <a:r>
              <a:rPr lang="en-US" sz="1400" dirty="0"/>
              <a:t>The SDSP or PSU shall incorporate weather information to  help with establishing and conforming to the strategic schedule. </a:t>
            </a:r>
          </a:p>
        </p:txBody>
      </p:sp>
      <p:sp>
        <p:nvSpPr>
          <p:cNvPr id="6" name="Arrow: Right 5">
            <a:extLst>
              <a:ext uri="{FF2B5EF4-FFF2-40B4-BE49-F238E27FC236}">
                <a16:creationId xmlns:a16="http://schemas.microsoft.com/office/drawing/2014/main" id="{4744B6F3-501F-4B37-AED3-B3DED7D75352}"/>
              </a:ext>
            </a:extLst>
          </p:cNvPr>
          <p:cNvSpPr/>
          <p:nvPr/>
        </p:nvSpPr>
        <p:spPr bwMode="auto">
          <a:xfrm>
            <a:off x="5600988" y="2136353"/>
            <a:ext cx="990600" cy="533400"/>
          </a:xfrm>
          <a:prstGeom prst="rightArrow">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7" name="TextBox 6">
            <a:extLst>
              <a:ext uri="{FF2B5EF4-FFF2-40B4-BE49-F238E27FC236}">
                <a16:creationId xmlns:a16="http://schemas.microsoft.com/office/drawing/2014/main" id="{55C59109-454C-4F13-9A85-8C16D26EEAF3}"/>
              </a:ext>
            </a:extLst>
          </p:cNvPr>
          <p:cNvSpPr txBox="1"/>
          <p:nvPr/>
        </p:nvSpPr>
        <p:spPr>
          <a:xfrm>
            <a:off x="6627813" y="1818277"/>
            <a:ext cx="4953000" cy="1169551"/>
          </a:xfrm>
          <a:prstGeom prst="rect">
            <a:avLst/>
          </a:prstGeom>
          <a:solidFill>
            <a:schemeClr val="bg1">
              <a:lumMod val="95000"/>
            </a:schemeClr>
          </a:solidFill>
          <a:ln>
            <a:solidFill>
              <a:schemeClr val="tx1"/>
            </a:solidFill>
          </a:ln>
        </p:spPr>
        <p:txBody>
          <a:bodyPr wrap="square" rtlCol="0">
            <a:spAutoFit/>
          </a:bodyPr>
          <a:lstStyle/>
          <a:p>
            <a:pPr algn="ctr"/>
            <a:r>
              <a:rPr lang="en-US" sz="1400" b="1" dirty="0"/>
              <a:t>Generalized</a:t>
            </a:r>
          </a:p>
          <a:p>
            <a:pPr algn="ctr"/>
            <a:endParaRPr lang="en-US" sz="1400" b="1" dirty="0"/>
          </a:p>
          <a:p>
            <a:r>
              <a:rPr lang="en-US" sz="1400" dirty="0"/>
              <a:t>The SDSP or PSU shall incorporate weather information to capacity, availability, and safety of shared airspace resources.</a:t>
            </a:r>
          </a:p>
        </p:txBody>
      </p:sp>
      <p:sp>
        <p:nvSpPr>
          <p:cNvPr id="8" name="TextBox 7">
            <a:extLst>
              <a:ext uri="{FF2B5EF4-FFF2-40B4-BE49-F238E27FC236}">
                <a16:creationId xmlns:a16="http://schemas.microsoft.com/office/drawing/2014/main" id="{D061F3B7-FB4F-485E-AFC2-490BB9E7272B}"/>
              </a:ext>
            </a:extLst>
          </p:cNvPr>
          <p:cNvSpPr txBox="1"/>
          <p:nvPr/>
        </p:nvSpPr>
        <p:spPr>
          <a:xfrm>
            <a:off x="4624300" y="6367693"/>
            <a:ext cx="2940228" cy="400110"/>
          </a:xfrm>
          <a:prstGeom prst="rect">
            <a:avLst/>
          </a:prstGeom>
          <a:noFill/>
        </p:spPr>
        <p:txBody>
          <a:bodyPr wrap="none" rtlCol="0">
            <a:spAutoFit/>
          </a:bodyPr>
          <a:lstStyle/>
          <a:p>
            <a:pPr algn="ctr"/>
            <a:r>
              <a:rPr lang="en-US" sz="1000" b="1" dirty="0"/>
              <a:t>SDSP = Supplemental Data Service Provider</a:t>
            </a:r>
          </a:p>
          <a:p>
            <a:pPr algn="ctr"/>
            <a:r>
              <a:rPr lang="en-US" sz="1000" b="1" dirty="0"/>
              <a:t>PSU = Provider of Services for UAM</a:t>
            </a:r>
          </a:p>
        </p:txBody>
      </p:sp>
    </p:spTree>
    <p:extLst>
      <p:ext uri="{BB962C8B-B14F-4D97-AF65-F5344CB8AC3E}">
        <p14:creationId xmlns:p14="http://schemas.microsoft.com/office/powerpoint/2010/main" val="387607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B6BE6-D9A5-4C1E-9B30-DF824908333E}"/>
              </a:ext>
            </a:extLst>
          </p:cNvPr>
          <p:cNvSpPr>
            <a:spLocks noGrp="1"/>
          </p:cNvSpPr>
          <p:nvPr>
            <p:ph sz="quarter" idx="10"/>
          </p:nvPr>
        </p:nvSpPr>
        <p:spPr>
          <a:xfrm>
            <a:off x="636651" y="1203975"/>
            <a:ext cx="10915522" cy="4830616"/>
          </a:xfrm>
        </p:spPr>
        <p:txBody>
          <a:bodyPr/>
          <a:lstStyle/>
          <a:p>
            <a:r>
              <a:rPr lang="en-US" dirty="0"/>
              <a:t>Targeted feedback solicited from various stakeholders including:</a:t>
            </a:r>
          </a:p>
          <a:p>
            <a:pPr lvl="1"/>
            <a:r>
              <a:rPr lang="en-US" dirty="0"/>
              <a:t>NASA</a:t>
            </a:r>
          </a:p>
          <a:p>
            <a:pPr lvl="1"/>
            <a:r>
              <a:rPr lang="en-US" dirty="0"/>
              <a:t>FAA </a:t>
            </a:r>
          </a:p>
          <a:p>
            <a:pPr lvl="1"/>
            <a:r>
              <a:rPr lang="en-US" dirty="0"/>
              <a:t>Industry</a:t>
            </a:r>
          </a:p>
          <a:p>
            <a:pPr lvl="1"/>
            <a:r>
              <a:rPr lang="en-US" dirty="0"/>
              <a:t>ASTM International Standards Group (WK73142)</a:t>
            </a:r>
          </a:p>
          <a:p>
            <a:pPr marL="284162" lvl="1" indent="0">
              <a:buNone/>
            </a:pPr>
            <a:endParaRPr lang="en-US" dirty="0"/>
          </a:p>
          <a:p>
            <a:r>
              <a:rPr lang="en-US" dirty="0"/>
              <a:t>General community feedback solicited through online portal</a:t>
            </a:r>
          </a:p>
          <a:p>
            <a:pPr lvl="1"/>
            <a:r>
              <a:rPr lang="en-US" dirty="0"/>
              <a:t>Interim v1.2 draft of the UAM Roadmap with initial weather capability posted for public comment</a:t>
            </a:r>
          </a:p>
          <a:p>
            <a:pPr lvl="1"/>
            <a:r>
              <a:rPr lang="en-US" dirty="0"/>
              <a:t>Deep dive forum hosted by NASA on UAM weather capability in July 2022</a:t>
            </a:r>
            <a:r>
              <a:rPr lang="en-US" baseline="30000" dirty="0"/>
              <a:t>1</a:t>
            </a:r>
          </a:p>
          <a:p>
            <a:pPr lvl="1"/>
            <a:endParaRPr lang="en-US" dirty="0"/>
          </a:p>
          <a:p>
            <a:r>
              <a:rPr lang="en-US" dirty="0"/>
              <a:t>Descriptions of components and requirements were modified based on community input</a:t>
            </a:r>
          </a:p>
          <a:p>
            <a:pPr lvl="1"/>
            <a:r>
              <a:rPr lang="en-US" dirty="0"/>
              <a:t>Align with state-of-the-art technology and consensus anticipated timelines</a:t>
            </a:r>
          </a:p>
          <a:p>
            <a:pPr lvl="1"/>
            <a:r>
              <a:rPr lang="en-US" dirty="0"/>
              <a:t>Increase consistency with other standards in development </a:t>
            </a:r>
          </a:p>
        </p:txBody>
      </p:sp>
      <p:sp>
        <p:nvSpPr>
          <p:cNvPr id="3" name="Title 2">
            <a:extLst>
              <a:ext uri="{FF2B5EF4-FFF2-40B4-BE49-F238E27FC236}">
                <a16:creationId xmlns:a16="http://schemas.microsoft.com/office/drawing/2014/main" id="{9ABDBEA8-4652-4AE7-876B-8B6B9509B879}"/>
              </a:ext>
            </a:extLst>
          </p:cNvPr>
          <p:cNvSpPr>
            <a:spLocks noGrp="1"/>
          </p:cNvSpPr>
          <p:nvPr>
            <p:ph type="title"/>
          </p:nvPr>
        </p:nvSpPr>
        <p:spPr/>
        <p:txBody>
          <a:bodyPr/>
          <a:lstStyle/>
          <a:p>
            <a:r>
              <a:rPr lang="en-US" dirty="0"/>
              <a:t>Feedback &amp; Refinement</a:t>
            </a:r>
          </a:p>
        </p:txBody>
      </p:sp>
      <p:sp>
        <p:nvSpPr>
          <p:cNvPr id="4" name="TextBox 3">
            <a:extLst>
              <a:ext uri="{FF2B5EF4-FFF2-40B4-BE49-F238E27FC236}">
                <a16:creationId xmlns:a16="http://schemas.microsoft.com/office/drawing/2014/main" id="{69535FF0-721B-4658-892F-18E792BFD08C}"/>
              </a:ext>
            </a:extLst>
          </p:cNvPr>
          <p:cNvSpPr txBox="1"/>
          <p:nvPr/>
        </p:nvSpPr>
        <p:spPr>
          <a:xfrm>
            <a:off x="4651554" y="6324166"/>
            <a:ext cx="2885726" cy="246221"/>
          </a:xfrm>
          <a:prstGeom prst="rect">
            <a:avLst/>
          </a:prstGeom>
          <a:noFill/>
        </p:spPr>
        <p:txBody>
          <a:bodyPr wrap="none" rtlCol="0">
            <a:spAutoFit/>
          </a:bodyPr>
          <a:lstStyle/>
          <a:p>
            <a:pPr algn="ctr"/>
            <a:r>
              <a:rPr lang="en-US" sz="1000" b="1" dirty="0"/>
              <a:t>ASTM = Supplemental Data Service Provider</a:t>
            </a:r>
          </a:p>
        </p:txBody>
      </p:sp>
      <p:sp>
        <p:nvSpPr>
          <p:cNvPr id="5" name="TextBox 4">
            <a:extLst>
              <a:ext uri="{FF2B5EF4-FFF2-40B4-BE49-F238E27FC236}">
                <a16:creationId xmlns:a16="http://schemas.microsoft.com/office/drawing/2014/main" id="{8B1C8468-0D48-4491-8E2F-8C5CB7031F44}"/>
              </a:ext>
            </a:extLst>
          </p:cNvPr>
          <p:cNvSpPr txBox="1"/>
          <p:nvPr/>
        </p:nvSpPr>
        <p:spPr>
          <a:xfrm>
            <a:off x="1513319" y="6324166"/>
            <a:ext cx="3324949" cy="707886"/>
          </a:xfrm>
          <a:prstGeom prst="rect">
            <a:avLst/>
          </a:prstGeom>
          <a:noFill/>
        </p:spPr>
        <p:txBody>
          <a:bodyPr wrap="none" rtlCol="0">
            <a:spAutoFit/>
          </a:bodyPr>
          <a:lstStyle/>
          <a:p>
            <a:r>
              <a:rPr lang="en-US" sz="1000" b="1" dirty="0"/>
              <a:t>1 Available here:</a:t>
            </a:r>
          </a:p>
          <a:p>
            <a:r>
              <a:rPr lang="en-US" sz="1000" b="1" dirty="0"/>
              <a:t> </a:t>
            </a:r>
            <a:r>
              <a:rPr lang="en-US" sz="1000" b="1" dirty="0">
                <a:hlinkClick r:id="rId2"/>
              </a:rPr>
              <a:t>https://www.youtube.com/watch?v=nR0Pa4RpgFU</a:t>
            </a:r>
            <a:r>
              <a:rPr lang="en-US" sz="1000" b="1" dirty="0"/>
              <a:t> </a:t>
            </a:r>
          </a:p>
          <a:p>
            <a:endParaRPr lang="en-US" sz="1000" b="1" dirty="0"/>
          </a:p>
          <a:p>
            <a:endParaRPr lang="en-US" sz="1000" b="1" dirty="0"/>
          </a:p>
        </p:txBody>
      </p:sp>
    </p:spTree>
    <p:extLst>
      <p:ext uri="{BB962C8B-B14F-4D97-AF65-F5344CB8AC3E}">
        <p14:creationId xmlns:p14="http://schemas.microsoft.com/office/powerpoint/2010/main" val="322953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899464-A15F-4133-AE1D-1615B6AAB5CD}"/>
              </a:ext>
            </a:extLst>
          </p:cNvPr>
          <p:cNvSpPr>
            <a:spLocks noGrp="1"/>
          </p:cNvSpPr>
          <p:nvPr>
            <p:ph sz="quarter" idx="10"/>
          </p:nvPr>
        </p:nvSpPr>
        <p:spPr>
          <a:xfrm>
            <a:off x="227012" y="4953000"/>
            <a:ext cx="11734799" cy="1203515"/>
          </a:xfrm>
        </p:spPr>
        <p:txBody>
          <a:bodyPr/>
          <a:lstStyle/>
          <a:p>
            <a:r>
              <a:rPr lang="en-US" dirty="0"/>
              <a:t>More stringent requirements are given at higher UML</a:t>
            </a:r>
          </a:p>
          <a:p>
            <a:r>
              <a:rPr lang="en-US" dirty="0"/>
              <a:t>UMLs 3 and 4 incorporate new system actors</a:t>
            </a:r>
          </a:p>
          <a:p>
            <a:pPr lvl="1"/>
            <a:r>
              <a:rPr lang="en-US" sz="1600" dirty="0"/>
              <a:t>Weather SDSPs, also called Meteorological Service Providers (MSPs) or Weather Information Providers (WIPs)</a:t>
            </a:r>
          </a:p>
          <a:p>
            <a:pPr lvl="1"/>
            <a:r>
              <a:rPr lang="en-US" sz="1600" dirty="0"/>
              <a:t>PSUs</a:t>
            </a:r>
            <a:endParaRPr lang="en-US" dirty="0"/>
          </a:p>
        </p:txBody>
      </p:sp>
      <p:sp>
        <p:nvSpPr>
          <p:cNvPr id="3" name="Title 2">
            <a:extLst>
              <a:ext uri="{FF2B5EF4-FFF2-40B4-BE49-F238E27FC236}">
                <a16:creationId xmlns:a16="http://schemas.microsoft.com/office/drawing/2014/main" id="{1A5676E4-4D5E-46D9-936E-F259F93E7CCF}"/>
              </a:ext>
            </a:extLst>
          </p:cNvPr>
          <p:cNvSpPr>
            <a:spLocks noGrp="1"/>
          </p:cNvSpPr>
          <p:nvPr>
            <p:ph type="title"/>
          </p:nvPr>
        </p:nvSpPr>
        <p:spPr>
          <a:xfrm>
            <a:off x="1255449" y="100584"/>
            <a:ext cx="9677927" cy="813816"/>
          </a:xfrm>
        </p:spPr>
        <p:txBody>
          <a:bodyPr/>
          <a:lstStyle/>
          <a:p>
            <a:r>
              <a:rPr lang="en-US" dirty="0"/>
              <a:t>Example of Final Requirements for Analyzed Weather</a:t>
            </a:r>
          </a:p>
        </p:txBody>
      </p:sp>
      <p:graphicFrame>
        <p:nvGraphicFramePr>
          <p:cNvPr id="4" name="Table 3">
            <a:extLst>
              <a:ext uri="{FF2B5EF4-FFF2-40B4-BE49-F238E27FC236}">
                <a16:creationId xmlns:a16="http://schemas.microsoft.com/office/drawing/2014/main" id="{E5F33AEE-D6F8-4495-A28F-5B4D753ED0C3}"/>
              </a:ext>
            </a:extLst>
          </p:cNvPr>
          <p:cNvGraphicFramePr>
            <a:graphicFrameLocks noGrp="1"/>
          </p:cNvGraphicFramePr>
          <p:nvPr>
            <p:extLst>
              <p:ext uri="{D42A27DB-BD31-4B8C-83A1-F6EECF244321}">
                <p14:modId xmlns:p14="http://schemas.microsoft.com/office/powerpoint/2010/main" val="1656189148"/>
              </p:ext>
            </p:extLst>
          </p:nvPr>
        </p:nvGraphicFramePr>
        <p:xfrm>
          <a:off x="227013" y="990600"/>
          <a:ext cx="11734799" cy="3924976"/>
        </p:xfrm>
        <a:graphic>
          <a:graphicData uri="http://schemas.openxmlformats.org/drawingml/2006/table">
            <a:tbl>
              <a:tblPr firstRow="1" firstCol="1" bandRow="1"/>
              <a:tblGrid>
                <a:gridCol w="1513477">
                  <a:extLst>
                    <a:ext uri="{9D8B030D-6E8A-4147-A177-3AD203B41FA5}">
                      <a16:colId xmlns:a16="http://schemas.microsoft.com/office/drawing/2014/main" val="1024732596"/>
                    </a:ext>
                  </a:extLst>
                </a:gridCol>
                <a:gridCol w="3439721">
                  <a:extLst>
                    <a:ext uri="{9D8B030D-6E8A-4147-A177-3AD203B41FA5}">
                      <a16:colId xmlns:a16="http://schemas.microsoft.com/office/drawing/2014/main" val="268548409"/>
                    </a:ext>
                  </a:extLst>
                </a:gridCol>
                <a:gridCol w="3577310">
                  <a:extLst>
                    <a:ext uri="{9D8B030D-6E8A-4147-A177-3AD203B41FA5}">
                      <a16:colId xmlns:a16="http://schemas.microsoft.com/office/drawing/2014/main" val="833896045"/>
                    </a:ext>
                  </a:extLst>
                </a:gridCol>
                <a:gridCol w="3204291">
                  <a:extLst>
                    <a:ext uri="{9D8B030D-6E8A-4147-A177-3AD203B41FA5}">
                      <a16:colId xmlns:a16="http://schemas.microsoft.com/office/drawing/2014/main" val="214983435"/>
                    </a:ext>
                  </a:extLst>
                </a:gridCol>
              </a:tblGrid>
              <a:tr h="572176">
                <a:tc>
                  <a:txBody>
                    <a:bodyPr/>
                    <a:lstStyle/>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UMLs                →</a:t>
                      </a:r>
                    </a:p>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Components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600"/>
                        </a:spcAft>
                      </a:pPr>
                      <a:br>
                        <a:rPr lang="en-US" sz="1400">
                          <a:effectLst/>
                          <a:latin typeface="Times New Roman" panose="02020603050405020304" pitchFamily="18" charset="0"/>
                          <a:ea typeface="HGGothicM"/>
                          <a:cs typeface="Times New Roman" panose="02020603050405020304" pitchFamily="18" charset="0"/>
                        </a:rPr>
                      </a:br>
                      <a:r>
                        <a:rPr lang="en-US" sz="1400">
                          <a:effectLst/>
                          <a:latin typeface="Times New Roman" panose="02020603050405020304" pitchFamily="18" charset="0"/>
                          <a:ea typeface="HGGothicM"/>
                          <a:cs typeface="Times New Roman" panose="02020603050405020304" pitchFamily="18" charset="0"/>
                        </a:rPr>
                        <a:t>UML-2: Initial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br>
                        <a:rPr lang="en-US" sz="1400">
                          <a:effectLst/>
                          <a:latin typeface="Times New Roman" panose="02020603050405020304" pitchFamily="18" charset="0"/>
                          <a:ea typeface="HGGothicM"/>
                          <a:cs typeface="Times New Roman" panose="02020603050405020304" pitchFamily="18" charset="0"/>
                        </a:rPr>
                      </a:br>
                      <a:r>
                        <a:rPr lang="en-US" sz="1400">
                          <a:effectLst/>
                          <a:latin typeface="Times New Roman" panose="02020603050405020304" pitchFamily="18" charset="0"/>
                          <a:ea typeface="HGGothicM"/>
                          <a:cs typeface="Times New Roman" panose="02020603050405020304" pitchFamily="18" charset="0"/>
                        </a:rPr>
                        <a:t>UML-3: Transition and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br>
                        <a:rPr lang="en-US" sz="1400">
                          <a:effectLst/>
                          <a:latin typeface="Times New Roman" panose="02020603050405020304" pitchFamily="18" charset="0"/>
                          <a:ea typeface="HGGothicM"/>
                          <a:cs typeface="Times New Roman" panose="02020603050405020304" pitchFamily="18" charset="0"/>
                        </a:rPr>
                      </a:br>
                      <a:r>
                        <a:rPr lang="en-US" sz="1400">
                          <a:effectLst/>
                          <a:latin typeface="Times New Roman" panose="02020603050405020304" pitchFamily="18" charset="0"/>
                          <a:ea typeface="HGGothicM"/>
                          <a:cs typeface="Times New Roman" panose="02020603050405020304" pitchFamily="18" charset="0"/>
                        </a:rPr>
                        <a:t>UML-4: New Predetermined Separator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094327"/>
                  </a:ext>
                </a:extLst>
              </a:tr>
              <a:tr h="3009224">
                <a:tc>
                  <a:txBody>
                    <a:bodyPr/>
                    <a:lstStyle/>
                    <a:p>
                      <a:pPr marL="0" marR="0">
                        <a:spcBef>
                          <a:spcPts val="0"/>
                        </a:spcBef>
                        <a:spcAft>
                          <a:spcPts val="600"/>
                        </a:spcAft>
                      </a:pPr>
                      <a:r>
                        <a:rPr lang="en-US" sz="1400">
                          <a:effectLst/>
                          <a:latin typeface="Times New Roman" panose="02020603050405020304" pitchFamily="18" charset="0"/>
                          <a:ea typeface="HGGothicM"/>
                          <a:cs typeface="Times New Roman" panose="02020603050405020304" pitchFamily="18" charset="0"/>
                        </a:rPr>
                        <a:t>Analyzed Weather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The UAM operator </a:t>
                      </a:r>
                      <a:r>
                        <a:rPr lang="en-US" sz="1400" b="1" dirty="0">
                          <a:effectLst/>
                          <a:latin typeface="Times New Roman" panose="02020603050405020304" pitchFamily="18" charset="0"/>
                          <a:ea typeface="HGGothicM"/>
                          <a:cs typeface="Times New Roman" panose="02020603050405020304" pitchFamily="18" charset="0"/>
                        </a:rPr>
                        <a:t>should</a:t>
                      </a:r>
                      <a:r>
                        <a:rPr lang="en-US" sz="1400" dirty="0">
                          <a:effectLst/>
                          <a:latin typeface="Times New Roman" panose="02020603050405020304" pitchFamily="18" charset="0"/>
                          <a:ea typeface="HGGothicM"/>
                          <a:cs typeface="Times New Roman" panose="02020603050405020304" pitchFamily="18" charset="0"/>
                        </a:rPr>
                        <a:t> use early analyzed weather products to support situational awareness and flight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The SDSP </a:t>
                      </a:r>
                      <a:r>
                        <a:rPr lang="en-US" sz="1400" b="1" dirty="0">
                          <a:effectLst/>
                          <a:latin typeface="Times New Roman" panose="02020603050405020304" pitchFamily="18" charset="0"/>
                          <a:ea typeface="HGGothicM"/>
                          <a:cs typeface="Times New Roman" panose="02020603050405020304" pitchFamily="18" charset="0"/>
                        </a:rPr>
                        <a:t>shall</a:t>
                      </a:r>
                      <a:r>
                        <a:rPr lang="en-US" sz="1400" dirty="0">
                          <a:effectLst/>
                          <a:latin typeface="Times New Roman" panose="02020603050405020304" pitchFamily="18" charset="0"/>
                          <a:ea typeface="HGGothicM"/>
                          <a:cs typeface="Times New Roman" panose="02020603050405020304" pitchFamily="18" charset="0"/>
                        </a:rPr>
                        <a:t> publish analyzed weather meeting performance standards for estimating weather parameters including, but not limited to, wind speed and direction at the surface and aloft, turbulence, icing, wind shear, updraft and downdraft intensity, precipitation, ceiling, visibility, pressure, temperature, and/or dew point to all subscribers.  </a:t>
                      </a:r>
                    </a:p>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 </a:t>
                      </a:r>
                    </a:p>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The SDSP </a:t>
                      </a:r>
                      <a:r>
                        <a:rPr lang="en-US" sz="1400" b="1" dirty="0">
                          <a:effectLst/>
                          <a:latin typeface="Times New Roman" panose="02020603050405020304" pitchFamily="18" charset="0"/>
                          <a:ea typeface="HGGothicM"/>
                          <a:cs typeface="Times New Roman" panose="02020603050405020304" pitchFamily="18" charset="0"/>
                        </a:rPr>
                        <a:t>should</a:t>
                      </a:r>
                      <a:r>
                        <a:rPr lang="en-US" sz="1400" dirty="0">
                          <a:effectLst/>
                          <a:latin typeface="Times New Roman" panose="02020603050405020304" pitchFamily="18" charset="0"/>
                          <a:ea typeface="HGGothicM"/>
                          <a:cs typeface="Times New Roman" panose="02020603050405020304" pitchFamily="18" charset="0"/>
                        </a:rPr>
                        <a:t> publish associated validated uncertainty metrics for analyses of weather parameters using validation methods approved by the FAA to support risk-based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The SDSP </a:t>
                      </a:r>
                      <a:r>
                        <a:rPr lang="en-US" sz="1400" b="1" dirty="0">
                          <a:effectLst/>
                          <a:latin typeface="Times New Roman" panose="02020603050405020304" pitchFamily="18" charset="0"/>
                          <a:ea typeface="HGGothicM"/>
                          <a:cs typeface="Times New Roman" panose="02020603050405020304" pitchFamily="18" charset="0"/>
                        </a:rPr>
                        <a:t>shall</a:t>
                      </a:r>
                      <a:r>
                        <a:rPr lang="en-US" sz="1400" dirty="0">
                          <a:effectLst/>
                          <a:latin typeface="Times New Roman" panose="02020603050405020304" pitchFamily="18" charset="0"/>
                          <a:ea typeface="HGGothicM"/>
                          <a:cs typeface="Times New Roman" panose="02020603050405020304" pitchFamily="18" charset="0"/>
                        </a:rPr>
                        <a:t> publish analyzed weather meeting performance standards for estimating weather parameters including, but not limited to, wind speed and direction at the surface and aloft, turbulence, icing, wind shear, updraft and downdraft intensity, precipitation, ceiling, visibility, pressure, temperature, and/or dew point to all subscribers.  </a:t>
                      </a:r>
                    </a:p>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 </a:t>
                      </a:r>
                    </a:p>
                    <a:p>
                      <a:pPr marL="0" marR="0">
                        <a:spcBef>
                          <a:spcPts val="0"/>
                        </a:spcBef>
                        <a:spcAft>
                          <a:spcPts val="600"/>
                        </a:spcAft>
                      </a:pPr>
                      <a:r>
                        <a:rPr lang="en-US" sz="1400" dirty="0">
                          <a:effectLst/>
                          <a:latin typeface="Times New Roman" panose="02020603050405020304" pitchFamily="18" charset="0"/>
                          <a:ea typeface="HGGothicM"/>
                          <a:cs typeface="Times New Roman" panose="02020603050405020304" pitchFamily="18" charset="0"/>
                        </a:rPr>
                        <a:t>The SDSP </a:t>
                      </a:r>
                      <a:r>
                        <a:rPr lang="en-US" sz="1400" b="1" dirty="0">
                          <a:effectLst/>
                          <a:latin typeface="Times New Roman" panose="02020603050405020304" pitchFamily="18" charset="0"/>
                          <a:ea typeface="HGGothicM"/>
                          <a:cs typeface="Times New Roman" panose="02020603050405020304" pitchFamily="18" charset="0"/>
                        </a:rPr>
                        <a:t>shall</a:t>
                      </a:r>
                      <a:r>
                        <a:rPr lang="en-US" sz="1400" dirty="0">
                          <a:effectLst/>
                          <a:latin typeface="Times New Roman" panose="02020603050405020304" pitchFamily="18" charset="0"/>
                          <a:ea typeface="HGGothicM"/>
                          <a:cs typeface="Times New Roman" panose="02020603050405020304" pitchFamily="18" charset="0"/>
                        </a:rPr>
                        <a:t> publish associated validated uncertainty metrics for analyses of weather parameters using validation methods approved by the FAA to support risk-based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765553"/>
                  </a:ext>
                </a:extLst>
              </a:tr>
            </a:tbl>
          </a:graphicData>
        </a:graphic>
      </p:graphicFrame>
    </p:spTree>
    <p:extLst>
      <p:ext uri="{BB962C8B-B14F-4D97-AF65-F5344CB8AC3E}">
        <p14:creationId xmlns:p14="http://schemas.microsoft.com/office/powerpoint/2010/main" val="316546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a:xfrm>
            <a:off x="2055812" y="1447800"/>
            <a:ext cx="9499194" cy="4669536"/>
          </a:xfrm>
        </p:spPr>
        <p:txBody>
          <a:bodyPr/>
          <a:lstStyle/>
          <a:p>
            <a:endParaRPr lang="en-US" dirty="0"/>
          </a:p>
          <a:p>
            <a:r>
              <a:rPr lang="en-US" dirty="0"/>
              <a:t>Introduction</a:t>
            </a:r>
          </a:p>
          <a:p>
            <a:endParaRPr lang="en-US" dirty="0"/>
          </a:p>
          <a:p>
            <a:r>
              <a:rPr lang="en-US" dirty="0"/>
              <a:t>Weather Roadmap Creation</a:t>
            </a:r>
          </a:p>
          <a:p>
            <a:endParaRPr lang="en-US" dirty="0"/>
          </a:p>
          <a:p>
            <a:r>
              <a:rPr lang="en-US" dirty="0"/>
              <a:t>Weather Requirements Tracing</a:t>
            </a:r>
          </a:p>
          <a:p>
            <a:pPr marL="0" indent="0">
              <a:buNone/>
            </a:pPr>
            <a:endParaRPr lang="en-US" dirty="0"/>
          </a:p>
          <a:p>
            <a:r>
              <a:rPr lang="en-US" dirty="0"/>
              <a:t>Future Use of Roadmap</a:t>
            </a:r>
          </a:p>
        </p:txBody>
      </p:sp>
      <p:sp>
        <p:nvSpPr>
          <p:cNvPr id="4" name="Right Arrow 3"/>
          <p:cNvSpPr/>
          <p:nvPr/>
        </p:nvSpPr>
        <p:spPr>
          <a:xfrm>
            <a:off x="1598612" y="3574474"/>
            <a:ext cx="374464" cy="350982"/>
          </a:xfrm>
          <a:prstGeom prst="rightArrow">
            <a:avLst/>
          </a:prstGeom>
          <a:solidFill>
            <a:schemeClr val="accent5">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371828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4F1B-4542-4B2B-8EDC-B1D679544796}"/>
              </a:ext>
            </a:extLst>
          </p:cNvPr>
          <p:cNvSpPr>
            <a:spLocks noGrp="1"/>
          </p:cNvSpPr>
          <p:nvPr>
            <p:ph type="title"/>
          </p:nvPr>
        </p:nvSpPr>
        <p:spPr/>
        <p:txBody>
          <a:bodyPr/>
          <a:lstStyle/>
          <a:p>
            <a:r>
              <a:rPr lang="en-US" dirty="0"/>
              <a:t>Establishing Traceability of the Weather Requirements</a:t>
            </a:r>
          </a:p>
        </p:txBody>
      </p:sp>
      <p:sp>
        <p:nvSpPr>
          <p:cNvPr id="3" name="Content Placeholder 2">
            <a:extLst>
              <a:ext uri="{FF2B5EF4-FFF2-40B4-BE49-F238E27FC236}">
                <a16:creationId xmlns:a16="http://schemas.microsoft.com/office/drawing/2014/main" id="{D33271EC-3F4C-4080-BC42-A92EDF9C192D}"/>
              </a:ext>
            </a:extLst>
          </p:cNvPr>
          <p:cNvSpPr>
            <a:spLocks noGrp="1"/>
          </p:cNvSpPr>
          <p:nvPr>
            <p:ph idx="1"/>
          </p:nvPr>
        </p:nvSpPr>
        <p:spPr>
          <a:xfrm>
            <a:off x="227012" y="1081169"/>
            <a:ext cx="11734800" cy="2749296"/>
          </a:xfrm>
        </p:spPr>
        <p:txBody>
          <a:bodyPr/>
          <a:lstStyle/>
          <a:p>
            <a:r>
              <a:rPr lang="en-US" dirty="0"/>
              <a:t>A set of 27 tables were generated defining weather requirements</a:t>
            </a:r>
          </a:p>
          <a:p>
            <a:pPr lvl="1"/>
            <a:r>
              <a:rPr lang="en-US" dirty="0"/>
              <a:t>A table for each of the nine other UAM system capabilities at UML-2, 3, and 4</a:t>
            </a:r>
          </a:p>
          <a:p>
            <a:r>
              <a:rPr lang="en-US" dirty="0"/>
              <a:t>Tables were delivered to NASA and incorporated into their Systems Modeling Language (</a:t>
            </a:r>
            <a:r>
              <a:rPr lang="en-US" dirty="0" err="1"/>
              <a:t>SysML</a:t>
            </a:r>
            <a:r>
              <a:rPr lang="en-US" dirty="0"/>
              <a:t>) model</a:t>
            </a:r>
          </a:p>
          <a:p>
            <a:pPr lvl="1"/>
            <a:r>
              <a:rPr lang="en-US" dirty="0"/>
              <a:t>Provides ability to identify backwards and forwards tracing of requirements</a:t>
            </a:r>
          </a:p>
          <a:p>
            <a:pPr lvl="1"/>
            <a:r>
              <a:rPr lang="en-US" dirty="0"/>
              <a:t>Enables identification of:</a:t>
            </a:r>
          </a:p>
          <a:p>
            <a:pPr lvl="2"/>
            <a:r>
              <a:rPr lang="en-US" dirty="0"/>
              <a:t>Requirements that need to be revised as research matures</a:t>
            </a:r>
          </a:p>
          <a:p>
            <a:pPr lvl="2"/>
            <a:r>
              <a:rPr lang="en-US" dirty="0"/>
              <a:t>How requirements are leveraged throughout the system</a:t>
            </a:r>
          </a:p>
        </p:txBody>
      </p:sp>
      <p:pic>
        <p:nvPicPr>
          <p:cNvPr id="4" name="Picture 3">
            <a:extLst>
              <a:ext uri="{FF2B5EF4-FFF2-40B4-BE49-F238E27FC236}">
                <a16:creationId xmlns:a16="http://schemas.microsoft.com/office/drawing/2014/main" id="{70795F12-3EB1-493B-9DD8-BE5883A2B12E}"/>
              </a:ext>
            </a:extLst>
          </p:cNvPr>
          <p:cNvPicPr/>
          <p:nvPr/>
        </p:nvPicPr>
        <p:blipFill>
          <a:blip r:embed="rId2"/>
          <a:stretch>
            <a:fillRect/>
          </a:stretch>
        </p:blipFill>
        <p:spPr>
          <a:xfrm>
            <a:off x="989012" y="3657600"/>
            <a:ext cx="9067800" cy="2246745"/>
          </a:xfrm>
          <a:prstGeom prst="rect">
            <a:avLst/>
          </a:prstGeom>
        </p:spPr>
      </p:pic>
      <p:sp>
        <p:nvSpPr>
          <p:cNvPr id="5" name="Rectangle 4">
            <a:extLst>
              <a:ext uri="{FF2B5EF4-FFF2-40B4-BE49-F238E27FC236}">
                <a16:creationId xmlns:a16="http://schemas.microsoft.com/office/drawing/2014/main" id="{FEF5F576-A3E2-45B8-B289-E732DBA3D0EF}"/>
              </a:ext>
            </a:extLst>
          </p:cNvPr>
          <p:cNvSpPr/>
          <p:nvPr/>
        </p:nvSpPr>
        <p:spPr>
          <a:xfrm>
            <a:off x="989012" y="5981614"/>
            <a:ext cx="9067800"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Sample tracings from </a:t>
            </a:r>
            <a:r>
              <a:rPr lang="en-US" sz="1600" b="1" dirty="0" err="1">
                <a:solidFill>
                  <a:schemeClr val="tx1"/>
                </a:solidFill>
                <a:latin typeface="Arial" pitchFamily="-110" charset="0"/>
              </a:rPr>
              <a:t>SysML</a:t>
            </a:r>
            <a:r>
              <a:rPr lang="en-US" sz="1600" b="1" dirty="0">
                <a:solidFill>
                  <a:schemeClr val="tx1"/>
                </a:solidFill>
                <a:latin typeface="Arial" pitchFamily="-110" charset="0"/>
              </a:rPr>
              <a:t> between weather and other capability requirements</a:t>
            </a:r>
          </a:p>
        </p:txBody>
      </p:sp>
    </p:spTree>
    <p:extLst>
      <p:ext uri="{BB962C8B-B14F-4D97-AF65-F5344CB8AC3E}">
        <p14:creationId xmlns:p14="http://schemas.microsoft.com/office/powerpoint/2010/main" val="208372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EE4D-F60F-4A32-876C-AFFFCE50F991}"/>
              </a:ext>
            </a:extLst>
          </p:cNvPr>
          <p:cNvSpPr>
            <a:spLocks noGrp="1"/>
          </p:cNvSpPr>
          <p:nvPr>
            <p:ph type="title"/>
          </p:nvPr>
        </p:nvSpPr>
        <p:spPr/>
        <p:txBody>
          <a:bodyPr/>
          <a:lstStyle/>
          <a:p>
            <a:r>
              <a:rPr lang="en-US" dirty="0"/>
              <a:t>Trace Distribution to Other UAM Airspace Capabilities</a:t>
            </a:r>
          </a:p>
        </p:txBody>
      </p:sp>
      <p:sp>
        <p:nvSpPr>
          <p:cNvPr id="3" name="Content Placeholder 2">
            <a:extLst>
              <a:ext uri="{FF2B5EF4-FFF2-40B4-BE49-F238E27FC236}">
                <a16:creationId xmlns:a16="http://schemas.microsoft.com/office/drawing/2014/main" id="{F5386B4A-11D0-4F7B-A8D3-4C38AB311B4B}"/>
              </a:ext>
            </a:extLst>
          </p:cNvPr>
          <p:cNvSpPr>
            <a:spLocks noGrp="1"/>
          </p:cNvSpPr>
          <p:nvPr>
            <p:ph idx="1"/>
          </p:nvPr>
        </p:nvSpPr>
        <p:spPr>
          <a:xfrm>
            <a:off x="0" y="1118633"/>
            <a:ext cx="5853623" cy="4929909"/>
          </a:xfrm>
        </p:spPr>
        <p:txBody>
          <a:bodyPr/>
          <a:lstStyle/>
          <a:p>
            <a:r>
              <a:rPr lang="en-US" dirty="0"/>
              <a:t>Weather requirements are traced to most other UAM airspace capabilities</a:t>
            </a:r>
          </a:p>
          <a:p>
            <a:pPr lvl="1"/>
            <a:r>
              <a:rPr lang="en-US" dirty="0"/>
              <a:t>Large number of weather impacts anticipated on top three capabilities:</a:t>
            </a:r>
          </a:p>
          <a:p>
            <a:pPr lvl="2"/>
            <a:r>
              <a:rPr lang="en-US" dirty="0"/>
              <a:t>Airspace management systems</a:t>
            </a:r>
          </a:p>
          <a:p>
            <a:pPr lvl="3"/>
            <a:r>
              <a:rPr lang="en-US" dirty="0"/>
              <a:t>Wide variety of weather conditions</a:t>
            </a:r>
          </a:p>
          <a:p>
            <a:pPr lvl="2"/>
            <a:r>
              <a:rPr lang="en-US" dirty="0"/>
              <a:t>Separation services and standards</a:t>
            </a:r>
          </a:p>
          <a:p>
            <a:pPr lvl="3"/>
            <a:r>
              <a:rPr lang="en-US" dirty="0"/>
              <a:t>Requires high-density weather information of winds and C/V specifically, especially at high UMLs</a:t>
            </a:r>
          </a:p>
          <a:p>
            <a:pPr lvl="2"/>
            <a:r>
              <a:rPr lang="en-US" dirty="0"/>
              <a:t>Airspace and procedure design</a:t>
            </a:r>
          </a:p>
          <a:p>
            <a:pPr lvl="3"/>
            <a:r>
              <a:rPr lang="en-US" dirty="0"/>
              <a:t>Airspace constructs should be established where increased predictability is necessary</a:t>
            </a:r>
          </a:p>
          <a:p>
            <a:pPr lvl="1"/>
            <a:r>
              <a:rPr lang="en-US" dirty="0"/>
              <a:t>No tracings to secured airspace or navigation services and systems</a:t>
            </a:r>
          </a:p>
          <a:p>
            <a:pPr lvl="2"/>
            <a:r>
              <a:rPr lang="en-US" dirty="0"/>
              <a:t>Some impacts from space weather on navigation, but more research is necessary before requirement can be established</a:t>
            </a:r>
          </a:p>
          <a:p>
            <a:pPr lvl="2"/>
            <a:r>
              <a:rPr lang="en-US" dirty="0"/>
              <a:t>Dissemination of weather information should follow secured airspace procedures</a:t>
            </a:r>
          </a:p>
        </p:txBody>
      </p:sp>
      <p:pic>
        <p:nvPicPr>
          <p:cNvPr id="4" name="Picture 3">
            <a:extLst>
              <a:ext uri="{FF2B5EF4-FFF2-40B4-BE49-F238E27FC236}">
                <a16:creationId xmlns:a16="http://schemas.microsoft.com/office/drawing/2014/main" id="{E53B7619-0689-4BF6-98D5-4DDB4552FB3C}"/>
              </a:ext>
            </a:extLst>
          </p:cNvPr>
          <p:cNvPicPr/>
          <p:nvPr/>
        </p:nvPicPr>
        <p:blipFill rotWithShape="1">
          <a:blip r:embed="rId2" cstate="print">
            <a:extLst>
              <a:ext uri="{28A0092B-C50C-407E-A947-70E740481C1C}">
                <a14:useLocalDpi xmlns:a14="http://schemas.microsoft.com/office/drawing/2010/main"/>
              </a:ext>
            </a:extLst>
          </a:blip>
          <a:srcRect l="1827" t="22264" r="726" b="1482"/>
          <a:stretch/>
        </p:blipFill>
        <p:spPr bwMode="auto">
          <a:xfrm>
            <a:off x="5853623" y="1219200"/>
            <a:ext cx="6323013" cy="48662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308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City with solid fill">
            <a:extLst>
              <a:ext uri="{FF2B5EF4-FFF2-40B4-BE49-F238E27FC236}">
                <a16:creationId xmlns:a16="http://schemas.microsoft.com/office/drawing/2014/main" id="{867445D7-22C6-4187-A6CD-03B518071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0006" y="1572282"/>
            <a:ext cx="914162" cy="914162"/>
          </a:xfrm>
          <a:prstGeom prst="rect">
            <a:avLst/>
          </a:prstGeom>
        </p:spPr>
      </p:pic>
      <p:grpSp>
        <p:nvGrpSpPr>
          <p:cNvPr id="82" name="Group 81">
            <a:extLst>
              <a:ext uri="{FF2B5EF4-FFF2-40B4-BE49-F238E27FC236}">
                <a16:creationId xmlns:a16="http://schemas.microsoft.com/office/drawing/2014/main" id="{A8D45982-B5DF-4D4A-BC5E-03EB8726C0A9}"/>
              </a:ext>
            </a:extLst>
          </p:cNvPr>
          <p:cNvGrpSpPr/>
          <p:nvPr/>
        </p:nvGrpSpPr>
        <p:grpSpPr>
          <a:xfrm>
            <a:off x="2590967" y="176583"/>
            <a:ext cx="5408527" cy="2115436"/>
            <a:chOff x="160715" y="1056624"/>
            <a:chExt cx="5409936" cy="2115987"/>
          </a:xfrm>
        </p:grpSpPr>
        <p:pic>
          <p:nvPicPr>
            <p:cNvPr id="3" name="Graphic 2" descr="Helicopter outline">
              <a:extLst>
                <a:ext uri="{FF2B5EF4-FFF2-40B4-BE49-F238E27FC236}">
                  <a16:creationId xmlns:a16="http://schemas.microsoft.com/office/drawing/2014/main" id="{EB087CD9-94BA-40C9-B3D9-D067B89B01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126576" y="1162849"/>
              <a:ext cx="500933" cy="546529"/>
            </a:xfrm>
            <a:prstGeom prst="rect">
              <a:avLst/>
            </a:prstGeom>
          </p:spPr>
        </p:pic>
        <p:pic>
          <p:nvPicPr>
            <p:cNvPr id="17" name="Graphic 16" descr="Helicopter with solid fill">
              <a:extLst>
                <a:ext uri="{FF2B5EF4-FFF2-40B4-BE49-F238E27FC236}">
                  <a16:creationId xmlns:a16="http://schemas.microsoft.com/office/drawing/2014/main" id="{71B5C461-F929-4383-B785-855B5281F2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2358" y="1530218"/>
              <a:ext cx="499839" cy="499839"/>
            </a:xfrm>
            <a:prstGeom prst="rect">
              <a:avLst/>
            </a:prstGeom>
          </p:spPr>
        </p:pic>
        <p:pic>
          <p:nvPicPr>
            <p:cNvPr id="21" name="Graphic 20" descr="Hill scene outline">
              <a:extLst>
                <a:ext uri="{FF2B5EF4-FFF2-40B4-BE49-F238E27FC236}">
                  <a16:creationId xmlns:a16="http://schemas.microsoft.com/office/drawing/2014/main" id="{88DCB4D5-2DEC-4CCE-B52C-75DF7B88C3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2424" y="1424549"/>
              <a:ext cx="1352168" cy="1352168"/>
            </a:xfrm>
            <a:prstGeom prst="rect">
              <a:avLst/>
            </a:prstGeom>
          </p:spPr>
        </p:pic>
        <p:sp>
          <p:nvSpPr>
            <p:cNvPr id="24" name="Rectangle 23">
              <a:extLst>
                <a:ext uri="{FF2B5EF4-FFF2-40B4-BE49-F238E27FC236}">
                  <a16:creationId xmlns:a16="http://schemas.microsoft.com/office/drawing/2014/main" id="{9ADC68C0-58C7-4427-AF30-1E398A827B91}"/>
                </a:ext>
              </a:extLst>
            </p:cNvPr>
            <p:cNvSpPr/>
            <p:nvPr/>
          </p:nvSpPr>
          <p:spPr>
            <a:xfrm>
              <a:off x="2664431" y="1419477"/>
              <a:ext cx="464098" cy="4998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pic>
          <p:nvPicPr>
            <p:cNvPr id="23" name="Graphic 22" descr="Cloud With Lightning And Rain outline">
              <a:extLst>
                <a:ext uri="{FF2B5EF4-FFF2-40B4-BE49-F238E27FC236}">
                  <a16:creationId xmlns:a16="http://schemas.microsoft.com/office/drawing/2014/main" id="{A69E130B-BFAD-42E9-B1C8-C547E8813B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64431" y="1447680"/>
              <a:ext cx="508883" cy="508883"/>
            </a:xfrm>
            <a:prstGeom prst="rect">
              <a:avLst/>
            </a:prstGeom>
          </p:spPr>
        </p:pic>
        <p:pic>
          <p:nvPicPr>
            <p:cNvPr id="26" name="Graphic 25" descr="City with solid fill">
              <a:extLst>
                <a:ext uri="{FF2B5EF4-FFF2-40B4-BE49-F238E27FC236}">
                  <a16:creationId xmlns:a16="http://schemas.microsoft.com/office/drawing/2014/main" id="{316C77D4-B7C3-439C-AE2A-A7D2FD4BF1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27650" y="1693276"/>
              <a:ext cx="914400" cy="914400"/>
            </a:xfrm>
            <a:prstGeom prst="rect">
              <a:avLst/>
            </a:prstGeom>
          </p:spPr>
        </p:pic>
        <p:pic>
          <p:nvPicPr>
            <p:cNvPr id="28" name="Graphic 27" descr="City outline">
              <a:extLst>
                <a:ext uri="{FF2B5EF4-FFF2-40B4-BE49-F238E27FC236}">
                  <a16:creationId xmlns:a16="http://schemas.microsoft.com/office/drawing/2014/main" id="{440810EB-3119-403A-A1FD-200F79F77C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02845" y="1708084"/>
              <a:ext cx="914400" cy="914400"/>
            </a:xfrm>
            <a:prstGeom prst="rect">
              <a:avLst/>
            </a:prstGeom>
          </p:spPr>
        </p:pic>
        <p:pic>
          <p:nvPicPr>
            <p:cNvPr id="32" name="Graphic 31" descr="Windy outline">
              <a:extLst>
                <a:ext uri="{FF2B5EF4-FFF2-40B4-BE49-F238E27FC236}">
                  <a16:creationId xmlns:a16="http://schemas.microsoft.com/office/drawing/2014/main" id="{771244ED-F1B8-4CBA-BEA7-5D8DCA0937C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56251" y="1056624"/>
              <a:ext cx="914400" cy="914400"/>
            </a:xfrm>
            <a:prstGeom prst="rect">
              <a:avLst/>
            </a:prstGeom>
          </p:spPr>
        </p:pic>
        <p:pic>
          <p:nvPicPr>
            <p:cNvPr id="34" name="Graphic 33" descr="Warehouse outline">
              <a:extLst>
                <a:ext uri="{FF2B5EF4-FFF2-40B4-BE49-F238E27FC236}">
                  <a16:creationId xmlns:a16="http://schemas.microsoft.com/office/drawing/2014/main" id="{3DD0DD07-2F57-4BA5-B32C-9473CC87241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96854" y="2483283"/>
              <a:ext cx="689328" cy="689328"/>
            </a:xfrm>
            <a:prstGeom prst="rect">
              <a:avLst/>
            </a:prstGeom>
          </p:spPr>
        </p:pic>
        <p:pic>
          <p:nvPicPr>
            <p:cNvPr id="37" name="Graphic 36" descr="Hill scene outline">
              <a:extLst>
                <a:ext uri="{FF2B5EF4-FFF2-40B4-BE49-F238E27FC236}">
                  <a16:creationId xmlns:a16="http://schemas.microsoft.com/office/drawing/2014/main" id="{3436F561-52F8-4128-8A28-07651D6CC4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9275" y="1209508"/>
              <a:ext cx="1352168" cy="1352168"/>
            </a:xfrm>
            <a:prstGeom prst="rect">
              <a:avLst/>
            </a:prstGeom>
          </p:spPr>
        </p:pic>
        <p:pic>
          <p:nvPicPr>
            <p:cNvPr id="38" name="Graphic 37" descr="Windy outline">
              <a:extLst>
                <a:ext uri="{FF2B5EF4-FFF2-40B4-BE49-F238E27FC236}">
                  <a16:creationId xmlns:a16="http://schemas.microsoft.com/office/drawing/2014/main" id="{0A155943-6943-456A-B5AA-B125B4428DA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0800000">
              <a:off x="1712228" y="1488839"/>
              <a:ext cx="914400" cy="914400"/>
            </a:xfrm>
            <a:prstGeom prst="rect">
              <a:avLst/>
            </a:prstGeom>
          </p:spPr>
        </p:pic>
        <p:pic>
          <p:nvPicPr>
            <p:cNvPr id="40" name="Graphic 39" descr="Helicopter outline">
              <a:extLst>
                <a:ext uri="{FF2B5EF4-FFF2-40B4-BE49-F238E27FC236}">
                  <a16:creationId xmlns:a16="http://schemas.microsoft.com/office/drawing/2014/main" id="{9D371604-D840-4191-BEDA-368864A016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78328" y="2181821"/>
              <a:ext cx="294199" cy="320978"/>
            </a:xfrm>
            <a:prstGeom prst="rect">
              <a:avLst/>
            </a:prstGeom>
          </p:spPr>
        </p:pic>
        <p:pic>
          <p:nvPicPr>
            <p:cNvPr id="41" name="Graphic 40" descr="Helicopter with solid fill">
              <a:extLst>
                <a:ext uri="{FF2B5EF4-FFF2-40B4-BE49-F238E27FC236}">
                  <a16:creationId xmlns:a16="http://schemas.microsoft.com/office/drawing/2014/main" id="{980272EE-C97F-49FB-9F26-A643F20838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9410" y="2404478"/>
              <a:ext cx="279994" cy="279994"/>
            </a:xfrm>
            <a:prstGeom prst="rect">
              <a:avLst/>
            </a:prstGeom>
          </p:spPr>
        </p:pic>
        <p:pic>
          <p:nvPicPr>
            <p:cNvPr id="42" name="Graphic 41" descr="Helicopter with solid fill">
              <a:extLst>
                <a:ext uri="{FF2B5EF4-FFF2-40B4-BE49-F238E27FC236}">
                  <a16:creationId xmlns:a16="http://schemas.microsoft.com/office/drawing/2014/main" id="{C6325271-4602-4473-93F8-B82615BEC7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278469" y="1247337"/>
              <a:ext cx="481961" cy="499839"/>
            </a:xfrm>
            <a:prstGeom prst="rect">
              <a:avLst/>
            </a:prstGeom>
          </p:spPr>
        </p:pic>
        <p:pic>
          <p:nvPicPr>
            <p:cNvPr id="43" name="Graphic 42" descr="Warehouse outline">
              <a:extLst>
                <a:ext uri="{FF2B5EF4-FFF2-40B4-BE49-F238E27FC236}">
                  <a16:creationId xmlns:a16="http://schemas.microsoft.com/office/drawing/2014/main" id="{877F6CED-6A77-4949-A978-2EE071CCC0D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59576" y="2476748"/>
              <a:ext cx="689328" cy="689328"/>
            </a:xfrm>
            <a:prstGeom prst="rect">
              <a:avLst/>
            </a:prstGeom>
          </p:spPr>
        </p:pic>
        <p:pic>
          <p:nvPicPr>
            <p:cNvPr id="44" name="Graphic 43" descr="Warehouse outline">
              <a:extLst>
                <a:ext uri="{FF2B5EF4-FFF2-40B4-BE49-F238E27FC236}">
                  <a16:creationId xmlns:a16="http://schemas.microsoft.com/office/drawing/2014/main" id="{0E8CDAEC-9C66-4B1F-9B1C-1BE810CC9B4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72982" y="2455184"/>
              <a:ext cx="689328" cy="689328"/>
            </a:xfrm>
            <a:prstGeom prst="rect">
              <a:avLst/>
            </a:prstGeom>
          </p:spPr>
        </p:pic>
        <p:pic>
          <p:nvPicPr>
            <p:cNvPr id="45" name="Graphic 44" descr="Helicopter with solid fill">
              <a:extLst>
                <a:ext uri="{FF2B5EF4-FFF2-40B4-BE49-F238E27FC236}">
                  <a16:creationId xmlns:a16="http://schemas.microsoft.com/office/drawing/2014/main" id="{1868CC9B-2BE5-4B0D-B2E5-E22C7006DC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631731" y="2499553"/>
              <a:ext cx="253700" cy="279994"/>
            </a:xfrm>
            <a:prstGeom prst="rect">
              <a:avLst/>
            </a:prstGeom>
          </p:spPr>
        </p:pic>
        <p:pic>
          <p:nvPicPr>
            <p:cNvPr id="46" name="Graphic 45" descr="Helicopter with solid fill">
              <a:extLst>
                <a:ext uri="{FF2B5EF4-FFF2-40B4-BE49-F238E27FC236}">
                  <a16:creationId xmlns:a16="http://schemas.microsoft.com/office/drawing/2014/main" id="{1E1A451B-9A57-4BA1-B9B6-7F61007D9D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4274" y="2150476"/>
              <a:ext cx="279994" cy="279994"/>
            </a:xfrm>
            <a:prstGeom prst="rect">
              <a:avLst/>
            </a:prstGeom>
          </p:spPr>
        </p:pic>
        <p:pic>
          <p:nvPicPr>
            <p:cNvPr id="48" name="Graphic 47" descr="Helicopter outline">
              <a:extLst>
                <a:ext uri="{FF2B5EF4-FFF2-40B4-BE49-F238E27FC236}">
                  <a16:creationId xmlns:a16="http://schemas.microsoft.com/office/drawing/2014/main" id="{379F9FD6-33DF-488F-B1AC-5687CAA7DD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3841" y="1154915"/>
              <a:ext cx="283485" cy="320978"/>
            </a:xfrm>
            <a:prstGeom prst="rect">
              <a:avLst/>
            </a:prstGeom>
          </p:spPr>
        </p:pic>
        <p:pic>
          <p:nvPicPr>
            <p:cNvPr id="49" name="Graphic 48" descr="Helicopter with solid fill">
              <a:extLst>
                <a:ext uri="{FF2B5EF4-FFF2-40B4-BE49-F238E27FC236}">
                  <a16:creationId xmlns:a16="http://schemas.microsoft.com/office/drawing/2014/main" id="{CF331D06-5706-4195-A1E9-50AF3A9823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961928" y="2343286"/>
              <a:ext cx="224966" cy="279994"/>
            </a:xfrm>
            <a:prstGeom prst="rect">
              <a:avLst/>
            </a:prstGeom>
          </p:spPr>
        </p:pic>
        <p:pic>
          <p:nvPicPr>
            <p:cNvPr id="50" name="Graphic 49" descr="Helicopter outline">
              <a:extLst>
                <a:ext uri="{FF2B5EF4-FFF2-40B4-BE49-F238E27FC236}">
                  <a16:creationId xmlns:a16="http://schemas.microsoft.com/office/drawing/2014/main" id="{BCE8E725-3E40-4E7F-96F1-19D8F00877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954" y="2400355"/>
              <a:ext cx="246321" cy="320978"/>
            </a:xfrm>
            <a:prstGeom prst="rect">
              <a:avLst/>
            </a:prstGeom>
          </p:spPr>
        </p:pic>
        <p:pic>
          <p:nvPicPr>
            <p:cNvPr id="74" name="Graphic 73" descr="Quadcopter with solid fill">
              <a:extLst>
                <a:ext uri="{FF2B5EF4-FFF2-40B4-BE49-F238E27FC236}">
                  <a16:creationId xmlns:a16="http://schemas.microsoft.com/office/drawing/2014/main" id="{13CD95FC-2D70-495D-B982-B682736BCD3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flipH="1">
              <a:off x="4283636" y="1595132"/>
              <a:ext cx="372595" cy="372595"/>
            </a:xfrm>
            <a:prstGeom prst="rect">
              <a:avLst/>
            </a:prstGeom>
          </p:spPr>
        </p:pic>
        <p:pic>
          <p:nvPicPr>
            <p:cNvPr id="76" name="Graphic 75" descr="Quadcopter outline">
              <a:extLst>
                <a:ext uri="{FF2B5EF4-FFF2-40B4-BE49-F238E27FC236}">
                  <a16:creationId xmlns:a16="http://schemas.microsoft.com/office/drawing/2014/main" id="{25E912A2-FE3E-497B-9720-DACF6C891A2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259303" y="2170146"/>
              <a:ext cx="415751" cy="415751"/>
            </a:xfrm>
            <a:prstGeom prst="rect">
              <a:avLst/>
            </a:prstGeom>
          </p:spPr>
        </p:pic>
        <p:pic>
          <p:nvPicPr>
            <p:cNvPr id="77" name="Graphic 76" descr="Quadcopter outline">
              <a:extLst>
                <a:ext uri="{FF2B5EF4-FFF2-40B4-BE49-F238E27FC236}">
                  <a16:creationId xmlns:a16="http://schemas.microsoft.com/office/drawing/2014/main" id="{55F09A2B-F414-4612-A822-6C05E7013B9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56269" y="2383947"/>
              <a:ext cx="382640" cy="382640"/>
            </a:xfrm>
            <a:prstGeom prst="rect">
              <a:avLst/>
            </a:prstGeom>
          </p:spPr>
        </p:pic>
        <p:pic>
          <p:nvPicPr>
            <p:cNvPr id="78" name="Graphic 77" descr="Quadcopter outline">
              <a:extLst>
                <a:ext uri="{FF2B5EF4-FFF2-40B4-BE49-F238E27FC236}">
                  <a16:creationId xmlns:a16="http://schemas.microsoft.com/office/drawing/2014/main" id="{BF1A781C-F9B4-4128-BDAE-EFE9054466F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16958" y="2319517"/>
              <a:ext cx="372596" cy="372596"/>
            </a:xfrm>
            <a:prstGeom prst="rect">
              <a:avLst/>
            </a:prstGeom>
          </p:spPr>
        </p:pic>
        <p:pic>
          <p:nvPicPr>
            <p:cNvPr id="79" name="Graphic 78" descr="Quadcopter with solid fill">
              <a:extLst>
                <a:ext uri="{FF2B5EF4-FFF2-40B4-BE49-F238E27FC236}">
                  <a16:creationId xmlns:a16="http://schemas.microsoft.com/office/drawing/2014/main" id="{4FFAD990-066E-4AAD-91AF-6069273C23C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flipH="1">
              <a:off x="379601" y="1958912"/>
              <a:ext cx="372595" cy="372595"/>
            </a:xfrm>
            <a:prstGeom prst="rect">
              <a:avLst/>
            </a:prstGeom>
          </p:spPr>
        </p:pic>
        <p:pic>
          <p:nvPicPr>
            <p:cNvPr id="80" name="Graphic 79" descr="Quadcopter with solid fill">
              <a:extLst>
                <a:ext uri="{FF2B5EF4-FFF2-40B4-BE49-F238E27FC236}">
                  <a16:creationId xmlns:a16="http://schemas.microsoft.com/office/drawing/2014/main" id="{C76C0CF6-B7CE-4C02-9B13-B079D7AC588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flipH="1">
              <a:off x="160715" y="2750959"/>
              <a:ext cx="372595" cy="372595"/>
            </a:xfrm>
            <a:prstGeom prst="rect">
              <a:avLst/>
            </a:prstGeom>
          </p:spPr>
        </p:pic>
        <p:pic>
          <p:nvPicPr>
            <p:cNvPr id="81" name="Graphic 80" descr="Quadcopter with solid fill">
              <a:extLst>
                <a:ext uri="{FF2B5EF4-FFF2-40B4-BE49-F238E27FC236}">
                  <a16:creationId xmlns:a16="http://schemas.microsoft.com/office/drawing/2014/main" id="{F32ACB91-2D67-488D-AD03-8E48CA083EE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flipH="1">
              <a:off x="3351719" y="2758013"/>
              <a:ext cx="372595" cy="372595"/>
            </a:xfrm>
            <a:prstGeom prst="rect">
              <a:avLst/>
            </a:prstGeom>
          </p:spPr>
        </p:pic>
      </p:grpSp>
      <p:sp>
        <p:nvSpPr>
          <p:cNvPr id="4" name="Slide Number Placeholder 3">
            <a:extLst>
              <a:ext uri="{FF2B5EF4-FFF2-40B4-BE49-F238E27FC236}">
                <a16:creationId xmlns:a16="http://schemas.microsoft.com/office/drawing/2014/main" id="{721772EF-EE68-4C34-BA9C-768F915D0BD6}"/>
              </a:ext>
            </a:extLst>
          </p:cNvPr>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4B5A7D23-5EA3-BB48-9A7E-29066237FEC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e 7">
            <a:extLst>
              <a:ext uri="{FF2B5EF4-FFF2-40B4-BE49-F238E27FC236}">
                <a16:creationId xmlns:a16="http://schemas.microsoft.com/office/drawing/2014/main" id="{37284A39-DBE3-4D3C-8D56-D021B09EC949}"/>
              </a:ext>
            </a:extLst>
          </p:cNvPr>
          <p:cNvGraphicFramePr>
            <a:graphicFrameLocks noGrp="1"/>
          </p:cNvGraphicFramePr>
          <p:nvPr/>
        </p:nvGraphicFramePr>
        <p:xfrm>
          <a:off x="7143244" y="760201"/>
          <a:ext cx="2250714" cy="4643320"/>
        </p:xfrm>
        <a:graphic>
          <a:graphicData uri="http://schemas.openxmlformats.org/drawingml/2006/table">
            <a:tbl>
              <a:tblPr>
                <a:tableStyleId>{3C2FFA5D-87B4-456A-9821-1D502468CF0F}</a:tableStyleId>
              </a:tblPr>
              <a:tblGrid>
                <a:gridCol w="2250714">
                  <a:extLst>
                    <a:ext uri="{9D8B030D-6E8A-4147-A177-3AD203B41FA5}">
                      <a16:colId xmlns:a16="http://schemas.microsoft.com/office/drawing/2014/main" val="1927497644"/>
                    </a:ext>
                  </a:extLst>
                </a:gridCol>
              </a:tblGrid>
              <a:tr h="464332">
                <a:tc>
                  <a:txBody>
                    <a:bodyPr/>
                    <a:lstStyle/>
                    <a:p>
                      <a:pPr algn="ctr"/>
                      <a:r>
                        <a:rPr lang="en-US" sz="1800"/>
                        <a:t>Airspace </a:t>
                      </a:r>
                      <a:r>
                        <a:rPr lang="en-US" sz="1800" err="1"/>
                        <a:t>Mgmt</a:t>
                      </a:r>
                      <a:endParaRPr lang="en-US" sz="1800"/>
                    </a:p>
                  </a:txBody>
                  <a:tcPr marL="91416" marR="91416" marT="45708" marB="45708" anchor="ctr"/>
                </a:tc>
                <a:extLst>
                  <a:ext uri="{0D108BD9-81ED-4DB2-BD59-A6C34878D82A}">
                    <a16:rowId xmlns:a16="http://schemas.microsoft.com/office/drawing/2014/main" val="3903771814"/>
                  </a:ext>
                </a:extLst>
              </a:tr>
              <a:tr h="464332">
                <a:tc>
                  <a:txBody>
                    <a:bodyPr/>
                    <a:lstStyle/>
                    <a:p>
                      <a:pPr algn="ctr"/>
                      <a:r>
                        <a:rPr lang="en-US" sz="1800"/>
                        <a:t>Airspace Design</a:t>
                      </a:r>
                    </a:p>
                  </a:txBody>
                  <a:tcPr marL="91416" marR="91416" marT="45708" marB="45708" anchor="ctr"/>
                </a:tc>
                <a:extLst>
                  <a:ext uri="{0D108BD9-81ED-4DB2-BD59-A6C34878D82A}">
                    <a16:rowId xmlns:a16="http://schemas.microsoft.com/office/drawing/2014/main" val="1074548809"/>
                  </a:ext>
                </a:extLst>
              </a:tr>
              <a:tr h="464332">
                <a:tc>
                  <a:txBody>
                    <a:bodyPr/>
                    <a:lstStyle/>
                    <a:p>
                      <a:pPr algn="ctr"/>
                      <a:r>
                        <a:rPr lang="en-US" sz="1800"/>
                        <a:t>Regulations &amp; Policies</a:t>
                      </a:r>
                    </a:p>
                  </a:txBody>
                  <a:tcPr marL="91416" marR="91416" marT="45708" marB="45708" anchor="ctr"/>
                </a:tc>
                <a:extLst>
                  <a:ext uri="{0D108BD9-81ED-4DB2-BD59-A6C34878D82A}">
                    <a16:rowId xmlns:a16="http://schemas.microsoft.com/office/drawing/2014/main" val="3598741809"/>
                  </a:ext>
                </a:extLst>
              </a:tr>
              <a:tr h="464332">
                <a:tc>
                  <a:txBody>
                    <a:bodyPr/>
                    <a:lstStyle/>
                    <a:p>
                      <a:pPr algn="ctr"/>
                      <a:r>
                        <a:rPr lang="en-US" sz="1800"/>
                        <a:t>Communications</a:t>
                      </a:r>
                    </a:p>
                  </a:txBody>
                  <a:tcPr marL="91416" marR="91416" marT="45708" marB="45708" anchor="ctr"/>
                </a:tc>
                <a:extLst>
                  <a:ext uri="{0D108BD9-81ED-4DB2-BD59-A6C34878D82A}">
                    <a16:rowId xmlns:a16="http://schemas.microsoft.com/office/drawing/2014/main" val="2839180892"/>
                  </a:ext>
                </a:extLst>
              </a:tr>
              <a:tr h="464332">
                <a:tc>
                  <a:txBody>
                    <a:bodyPr/>
                    <a:lstStyle/>
                    <a:p>
                      <a:pPr algn="ctr"/>
                      <a:r>
                        <a:rPr lang="en-US" sz="1800"/>
                        <a:t>Navigation</a:t>
                      </a:r>
                    </a:p>
                  </a:txBody>
                  <a:tcPr marL="91416" marR="91416" marT="45708" marB="45708" anchor="ctr"/>
                </a:tc>
                <a:extLst>
                  <a:ext uri="{0D108BD9-81ED-4DB2-BD59-A6C34878D82A}">
                    <a16:rowId xmlns:a16="http://schemas.microsoft.com/office/drawing/2014/main" val="3537632928"/>
                  </a:ext>
                </a:extLst>
              </a:tr>
              <a:tr h="464332">
                <a:tc>
                  <a:txBody>
                    <a:bodyPr/>
                    <a:lstStyle/>
                    <a:p>
                      <a:pPr algn="ctr"/>
                      <a:r>
                        <a:rPr lang="en-US" sz="1800"/>
                        <a:t>Secured Airspace</a:t>
                      </a:r>
                    </a:p>
                  </a:txBody>
                  <a:tcPr marL="91416" marR="91416" marT="45708" marB="45708" anchor="ctr"/>
                </a:tc>
                <a:extLst>
                  <a:ext uri="{0D108BD9-81ED-4DB2-BD59-A6C34878D82A}">
                    <a16:rowId xmlns:a16="http://schemas.microsoft.com/office/drawing/2014/main" val="3506565801"/>
                  </a:ext>
                </a:extLst>
              </a:tr>
              <a:tr h="464332">
                <a:tc>
                  <a:txBody>
                    <a:bodyPr/>
                    <a:lstStyle/>
                    <a:p>
                      <a:pPr algn="ctr"/>
                      <a:r>
                        <a:rPr lang="en-US" sz="1800"/>
                        <a:t>Separation Services</a:t>
                      </a:r>
                    </a:p>
                  </a:txBody>
                  <a:tcPr marL="91416" marR="91416" marT="45708" marB="45708" anchor="ctr"/>
                </a:tc>
                <a:extLst>
                  <a:ext uri="{0D108BD9-81ED-4DB2-BD59-A6C34878D82A}">
                    <a16:rowId xmlns:a16="http://schemas.microsoft.com/office/drawing/2014/main" val="3945069619"/>
                  </a:ext>
                </a:extLst>
              </a:tr>
              <a:tr h="464332">
                <a:tc>
                  <a:txBody>
                    <a:bodyPr/>
                    <a:lstStyle/>
                    <a:p>
                      <a:pPr algn="ctr"/>
                      <a:r>
                        <a:rPr lang="en-US" sz="1800"/>
                        <a:t>Surveillance</a:t>
                      </a:r>
                    </a:p>
                  </a:txBody>
                  <a:tcPr marL="91416" marR="91416" marT="45708" marB="45708" anchor="ctr"/>
                </a:tc>
                <a:extLst>
                  <a:ext uri="{0D108BD9-81ED-4DB2-BD59-A6C34878D82A}">
                    <a16:rowId xmlns:a16="http://schemas.microsoft.com/office/drawing/2014/main" val="1496878682"/>
                  </a:ext>
                </a:extLst>
              </a:tr>
              <a:tr h="464332">
                <a:tc>
                  <a:txBody>
                    <a:bodyPr/>
                    <a:lstStyle/>
                    <a:p>
                      <a:pPr algn="ctr"/>
                      <a:r>
                        <a:rPr lang="en-US" sz="1800"/>
                        <a:t>Vertiport Operations</a:t>
                      </a:r>
                    </a:p>
                  </a:txBody>
                  <a:tcPr marL="91416" marR="91416" marT="45708" marB="45708" anchor="ctr"/>
                </a:tc>
                <a:extLst>
                  <a:ext uri="{0D108BD9-81ED-4DB2-BD59-A6C34878D82A}">
                    <a16:rowId xmlns:a16="http://schemas.microsoft.com/office/drawing/2014/main" val="406929766"/>
                  </a:ext>
                </a:extLst>
              </a:tr>
              <a:tr h="464332">
                <a:tc>
                  <a:txBody>
                    <a:bodyPr/>
                    <a:lstStyle/>
                    <a:p>
                      <a:pPr algn="ctr"/>
                      <a:r>
                        <a:rPr lang="en-US" sz="1800"/>
                        <a:t>Weather</a:t>
                      </a:r>
                    </a:p>
                  </a:txBody>
                  <a:tcPr marL="91416" marR="91416" marT="45708" marB="45708" anchor="ctr"/>
                </a:tc>
                <a:extLst>
                  <a:ext uri="{0D108BD9-81ED-4DB2-BD59-A6C34878D82A}">
                    <a16:rowId xmlns:a16="http://schemas.microsoft.com/office/drawing/2014/main" val="2830280715"/>
                  </a:ext>
                </a:extLst>
              </a:tr>
            </a:tbl>
          </a:graphicData>
        </a:graphic>
      </p:graphicFrame>
      <p:cxnSp>
        <p:nvCxnSpPr>
          <p:cNvPr id="9" name="Straight Connector 8">
            <a:extLst>
              <a:ext uri="{FF2B5EF4-FFF2-40B4-BE49-F238E27FC236}">
                <a16:creationId xmlns:a16="http://schemas.microsoft.com/office/drawing/2014/main" id="{1FAF5DAD-39B6-4ECC-BD74-59F29370A7EE}"/>
              </a:ext>
            </a:extLst>
          </p:cNvPr>
          <p:cNvCxnSpPr/>
          <p:nvPr/>
        </p:nvCxnSpPr>
        <p:spPr>
          <a:xfrm flipV="1">
            <a:off x="6149417" y="1110198"/>
            <a:ext cx="922670" cy="1832707"/>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92C2046-4A99-4397-B6B5-10A4950DD61E}"/>
              </a:ext>
            </a:extLst>
          </p:cNvPr>
          <p:cNvCxnSpPr>
            <a:cxnSpLocks/>
          </p:cNvCxnSpPr>
          <p:nvPr/>
        </p:nvCxnSpPr>
        <p:spPr>
          <a:xfrm flipV="1">
            <a:off x="6149417" y="1609907"/>
            <a:ext cx="867931" cy="1332998"/>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74325E61-F9E9-4727-ACC9-56A8138E91E6}"/>
              </a:ext>
            </a:extLst>
          </p:cNvPr>
          <p:cNvCxnSpPr>
            <a:cxnSpLocks/>
          </p:cNvCxnSpPr>
          <p:nvPr/>
        </p:nvCxnSpPr>
        <p:spPr>
          <a:xfrm flipV="1">
            <a:off x="6149417" y="1999403"/>
            <a:ext cx="864137" cy="94350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5D08A2F-52AE-43DD-9267-12F8BF65158B}"/>
              </a:ext>
            </a:extLst>
          </p:cNvPr>
          <p:cNvCxnSpPr>
            <a:cxnSpLocks/>
          </p:cNvCxnSpPr>
          <p:nvPr/>
        </p:nvCxnSpPr>
        <p:spPr>
          <a:xfrm flipV="1">
            <a:off x="6149417" y="2417610"/>
            <a:ext cx="864137" cy="525295"/>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27E57D7-659E-4595-A3F4-41D5AC1C408F}"/>
              </a:ext>
            </a:extLst>
          </p:cNvPr>
          <p:cNvCxnSpPr>
            <a:cxnSpLocks/>
          </p:cNvCxnSpPr>
          <p:nvPr/>
        </p:nvCxnSpPr>
        <p:spPr>
          <a:xfrm flipV="1">
            <a:off x="6149417" y="2857733"/>
            <a:ext cx="874569" cy="8517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C4BE670-6849-4ADC-85D1-672D9B813FEE}"/>
              </a:ext>
            </a:extLst>
          </p:cNvPr>
          <p:cNvCxnSpPr>
            <a:cxnSpLocks/>
          </p:cNvCxnSpPr>
          <p:nvPr/>
        </p:nvCxnSpPr>
        <p:spPr>
          <a:xfrm>
            <a:off x="6149417" y="2942905"/>
            <a:ext cx="881207" cy="368279"/>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8D36C02-FC0B-4105-A98F-D4076180200D}"/>
              </a:ext>
            </a:extLst>
          </p:cNvPr>
          <p:cNvCxnSpPr>
            <a:cxnSpLocks/>
          </p:cNvCxnSpPr>
          <p:nvPr/>
        </p:nvCxnSpPr>
        <p:spPr>
          <a:xfrm>
            <a:off x="6149417" y="2942904"/>
            <a:ext cx="881207" cy="763832"/>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63ED30F-5894-464B-A530-C4538FD0F14D}"/>
              </a:ext>
            </a:extLst>
          </p:cNvPr>
          <p:cNvCxnSpPr>
            <a:cxnSpLocks/>
          </p:cNvCxnSpPr>
          <p:nvPr/>
        </p:nvCxnSpPr>
        <p:spPr>
          <a:xfrm>
            <a:off x="6159849" y="2938687"/>
            <a:ext cx="870775" cy="126136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C21FDE2-86B4-48B0-AFFF-834AD3CC610F}"/>
              </a:ext>
            </a:extLst>
          </p:cNvPr>
          <p:cNvCxnSpPr>
            <a:cxnSpLocks/>
          </p:cNvCxnSpPr>
          <p:nvPr/>
        </p:nvCxnSpPr>
        <p:spPr>
          <a:xfrm>
            <a:off x="6159849" y="2938686"/>
            <a:ext cx="870775" cy="1715291"/>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3E0077D6-1CCF-4907-9A5D-CB3DC283C6EF}"/>
              </a:ext>
            </a:extLst>
          </p:cNvPr>
          <p:cNvCxnSpPr>
            <a:cxnSpLocks/>
          </p:cNvCxnSpPr>
          <p:nvPr/>
        </p:nvCxnSpPr>
        <p:spPr>
          <a:xfrm>
            <a:off x="6156055" y="2942902"/>
            <a:ext cx="916031" cy="2159014"/>
          </a:xfrm>
          <a:prstGeom prst="line">
            <a:avLst/>
          </a:prstGeom>
        </p:spPr>
        <p:style>
          <a:lnRef idx="1">
            <a:schemeClr val="dk1"/>
          </a:lnRef>
          <a:fillRef idx="0">
            <a:schemeClr val="dk1"/>
          </a:fillRef>
          <a:effectRef idx="0">
            <a:schemeClr val="dk1"/>
          </a:effectRef>
          <a:fontRef idx="minor">
            <a:schemeClr val="tx1"/>
          </a:fontRef>
        </p:style>
      </p:cxnSp>
      <p:sp>
        <p:nvSpPr>
          <p:cNvPr id="64" name="Content Placeholder 5">
            <a:extLst>
              <a:ext uri="{FF2B5EF4-FFF2-40B4-BE49-F238E27FC236}">
                <a16:creationId xmlns:a16="http://schemas.microsoft.com/office/drawing/2014/main" id="{69F7932D-FA8D-4EE3-9969-B955A1D0C812}"/>
              </a:ext>
            </a:extLst>
          </p:cNvPr>
          <p:cNvSpPr txBox="1">
            <a:spLocks/>
          </p:cNvSpPr>
          <p:nvPr/>
        </p:nvSpPr>
        <p:spPr>
          <a:xfrm>
            <a:off x="2277613" y="2582694"/>
            <a:ext cx="3800487" cy="1048722"/>
          </a:xfrm>
          <a:prstGeom prst="rect">
            <a:avLst/>
          </a:prstGeom>
        </p:spPr>
        <p:txBody>
          <a:bodyPr vert="horz" lIns="91416" tIns="45708" rIns="91416" bIns="45708" rtlCol="0">
            <a:normAutofit fontScale="70000" lnSpcReduction="20000"/>
          </a:bodyPr>
          <a:lstStyle>
            <a:lvl1pPr marL="342891" indent="-342891" algn="l" defTabSz="457189" rtl="0" eaLnBrk="1" latinLnBrk="0" hangingPunct="1">
              <a:spcBef>
                <a:spcPct val="20000"/>
              </a:spcBef>
              <a:buFont typeface="Arial"/>
              <a:buChar char="•"/>
              <a:defRPr sz="2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052" rtl="0" eaLnBrk="1" fontAlgn="auto" latinLnBrk="0" hangingPunct="1">
              <a:lnSpc>
                <a:spcPct val="100000"/>
              </a:lnSpc>
              <a:spcBef>
                <a:spcPts val="800"/>
              </a:spcBef>
              <a:spcAft>
                <a:spcPts val="0"/>
              </a:spcAft>
              <a:buClrTx/>
              <a:buSzTx/>
              <a:buFont typeface="Arial"/>
              <a:buNone/>
              <a:tabLst/>
              <a:defRPr/>
            </a:pPr>
            <a:r>
              <a:rPr kumimoji="0" lang="en-US" sz="2799" b="1" i="0" u="none" strike="noStrike" kern="1200" cap="none" spc="0" normalizeH="0" baseline="0" noProof="0" dirty="0">
                <a:ln>
                  <a:noFill/>
                </a:ln>
                <a:solidFill>
                  <a:prstClr val="black"/>
                </a:solidFill>
                <a:effectLst/>
                <a:uLnTx/>
                <a:uFillTx/>
                <a:latin typeface="Calibri"/>
                <a:ea typeface="+mn-ea"/>
                <a:cs typeface="+mn-cs"/>
              </a:rPr>
              <a:t>Aviation System of Systems</a:t>
            </a:r>
          </a:p>
          <a:p>
            <a:pPr marL="0" marR="0" lvl="0" indent="0" algn="r" defTabSz="457052" rtl="0" eaLnBrk="1" fontAlgn="auto" latinLnBrk="0" hangingPunct="1">
              <a:lnSpc>
                <a:spcPct val="100000"/>
              </a:lnSpc>
              <a:spcBef>
                <a:spcPts val="800"/>
              </a:spcBef>
              <a:spcAft>
                <a:spcPts val="0"/>
              </a:spcAft>
              <a:buClrTx/>
              <a:buSzTx/>
              <a:buFont typeface="Arial"/>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partially decomposed into </a:t>
            </a:r>
          </a:p>
          <a:p>
            <a:pPr marL="0" marR="0" lvl="0" indent="0" algn="r" defTabSz="457052" rtl="0" eaLnBrk="1" fontAlgn="auto" latinLnBrk="0" hangingPunct="1">
              <a:lnSpc>
                <a:spcPct val="100000"/>
              </a:lnSpc>
              <a:spcBef>
                <a:spcPts val="300"/>
              </a:spcBef>
              <a:spcAft>
                <a:spcPts val="0"/>
              </a:spcAft>
              <a:buClrTx/>
              <a:buSzTx/>
              <a:buFont typeface="Arial"/>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capabilities that cover</a:t>
            </a:r>
          </a:p>
          <a:p>
            <a:pPr marL="0" marR="0" lvl="0" indent="0" algn="r" defTabSz="457052" rtl="0" eaLnBrk="1" fontAlgn="auto" latinLnBrk="0" hangingPunct="1">
              <a:lnSpc>
                <a:spcPct val="100000"/>
              </a:lnSpc>
              <a:spcBef>
                <a:spcPts val="300"/>
              </a:spcBef>
              <a:spcAft>
                <a:spcPts val="0"/>
              </a:spcAft>
              <a:buClrTx/>
              <a:buSzTx/>
              <a:buFont typeface="Arial"/>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the </a:t>
            </a:r>
            <a:r>
              <a:rPr kumimoji="0" lang="en-US" sz="1799" b="0" i="1" u="none" strike="noStrike" kern="1200" cap="none" spc="0" normalizeH="0" baseline="0" noProof="0" dirty="0">
                <a:ln>
                  <a:noFill/>
                </a:ln>
                <a:solidFill>
                  <a:srgbClr val="518DD7"/>
                </a:solidFill>
                <a:effectLst/>
                <a:uLnTx/>
                <a:uFillTx/>
                <a:latin typeface="Calibri"/>
                <a:ea typeface="+mn-ea"/>
                <a:cs typeface="+mn-cs"/>
              </a:rPr>
              <a:t>UAM airspace system</a:t>
            </a:r>
            <a:endParaRPr kumimoji="0" lang="en-US" sz="2799" b="0" i="1" u="none" strike="noStrike" kern="1200" cap="none" spc="0" normalizeH="0" baseline="0" noProof="0" dirty="0">
              <a:ln>
                <a:noFill/>
              </a:ln>
              <a:solidFill>
                <a:srgbClr val="518DD7"/>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9BDEDA15-681E-4395-8E13-AF3EBCC4CEB5}"/>
              </a:ext>
            </a:extLst>
          </p:cNvPr>
          <p:cNvCxnSpPr>
            <a:cxnSpLocks/>
          </p:cNvCxnSpPr>
          <p:nvPr/>
        </p:nvCxnSpPr>
        <p:spPr>
          <a:xfrm>
            <a:off x="10115843" y="852324"/>
            <a:ext cx="0" cy="456406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A6565C43-4930-488E-AA2F-A5B04FE3E9DF}"/>
              </a:ext>
            </a:extLst>
          </p:cNvPr>
          <p:cNvCxnSpPr>
            <a:cxnSpLocks/>
          </p:cNvCxnSpPr>
          <p:nvPr/>
        </p:nvCxnSpPr>
        <p:spPr>
          <a:xfrm>
            <a:off x="10829494" y="852324"/>
            <a:ext cx="59649" cy="4552875"/>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5FB900B1-3D75-4C28-ADE3-8A2E9F03A037}"/>
              </a:ext>
            </a:extLst>
          </p:cNvPr>
          <p:cNvCxnSpPr>
            <a:cxnSpLocks/>
          </p:cNvCxnSpPr>
          <p:nvPr/>
        </p:nvCxnSpPr>
        <p:spPr>
          <a:xfrm>
            <a:off x="11513292" y="852324"/>
            <a:ext cx="69771" cy="4584793"/>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A14F3BAD-4798-439C-8F7B-54432F8C9449}"/>
              </a:ext>
            </a:extLst>
          </p:cNvPr>
          <p:cNvCxnSpPr/>
          <p:nvPr/>
        </p:nvCxnSpPr>
        <p:spPr>
          <a:xfrm>
            <a:off x="9396941" y="1016118"/>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F07DBDE-AD55-4191-8CAA-F80B0B37344B}"/>
              </a:ext>
            </a:extLst>
          </p:cNvPr>
          <p:cNvCxnSpPr/>
          <p:nvPr/>
        </p:nvCxnSpPr>
        <p:spPr>
          <a:xfrm>
            <a:off x="9396941" y="1465479"/>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1FED6D93-F4E7-4F07-9375-A7E388834E27}"/>
              </a:ext>
            </a:extLst>
          </p:cNvPr>
          <p:cNvCxnSpPr/>
          <p:nvPr/>
        </p:nvCxnSpPr>
        <p:spPr>
          <a:xfrm>
            <a:off x="9396941" y="1914841"/>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3453EA8D-E5C7-4F1F-9ED1-D5DD97F0D5C5}"/>
              </a:ext>
            </a:extLst>
          </p:cNvPr>
          <p:cNvCxnSpPr/>
          <p:nvPr/>
        </p:nvCxnSpPr>
        <p:spPr>
          <a:xfrm>
            <a:off x="9396941" y="2364203"/>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5C04D60D-E25A-444A-88D8-EE5BF383BE3D}"/>
              </a:ext>
            </a:extLst>
          </p:cNvPr>
          <p:cNvCxnSpPr/>
          <p:nvPr/>
        </p:nvCxnSpPr>
        <p:spPr>
          <a:xfrm>
            <a:off x="9396941" y="2813565"/>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9DA1851A-72C0-4403-9D0C-F610ACE2803C}"/>
              </a:ext>
            </a:extLst>
          </p:cNvPr>
          <p:cNvCxnSpPr/>
          <p:nvPr/>
        </p:nvCxnSpPr>
        <p:spPr>
          <a:xfrm>
            <a:off x="9396941" y="3262927"/>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7F66C381-7744-480D-98EA-170114FAA884}"/>
              </a:ext>
            </a:extLst>
          </p:cNvPr>
          <p:cNvCxnSpPr/>
          <p:nvPr/>
        </p:nvCxnSpPr>
        <p:spPr>
          <a:xfrm>
            <a:off x="9396941" y="3712289"/>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9497C380-D542-49EB-8FA8-55A1A4DA3609}"/>
              </a:ext>
            </a:extLst>
          </p:cNvPr>
          <p:cNvCxnSpPr/>
          <p:nvPr/>
        </p:nvCxnSpPr>
        <p:spPr>
          <a:xfrm>
            <a:off x="9396941" y="4161651"/>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78D85C0F-3EC4-406A-9E87-446E1A693EAD}"/>
              </a:ext>
            </a:extLst>
          </p:cNvPr>
          <p:cNvCxnSpPr/>
          <p:nvPr/>
        </p:nvCxnSpPr>
        <p:spPr>
          <a:xfrm>
            <a:off x="9396941" y="4611013"/>
            <a:ext cx="2545040" cy="0"/>
          </a:xfrm>
          <a:prstGeom prst="straightConnector1">
            <a:avLst/>
          </a:prstGeom>
          <a:ln w="57150">
            <a:gradFill flip="none" rotWithShape="1">
              <a:gsLst>
                <a:gs pos="0">
                  <a:schemeClr val="accent1">
                    <a:lumMod val="0"/>
                    <a:lumOff val="100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8916CCDE-0D39-4397-A168-B6F8C1106DE3}"/>
              </a:ext>
            </a:extLst>
          </p:cNvPr>
          <p:cNvCxnSpPr/>
          <p:nvPr/>
        </p:nvCxnSpPr>
        <p:spPr>
          <a:xfrm>
            <a:off x="9396941" y="5060375"/>
            <a:ext cx="2545040" cy="0"/>
          </a:xfrm>
          <a:prstGeom prst="straightConnector1">
            <a:avLst/>
          </a:prstGeom>
          <a:ln w="57150">
            <a:gradFill flip="none" rotWithShape="1">
              <a:gsLst>
                <a:gs pos="0">
                  <a:schemeClr val="accent1">
                    <a:lumMod val="5000"/>
                    <a:lumOff val="95000"/>
                  </a:schemeClr>
                </a:gs>
                <a:gs pos="34000">
                  <a:srgbClr val="99BFFE"/>
                </a:gs>
                <a:gs pos="72000">
                  <a:srgbClr val="649BE1"/>
                </a:gs>
                <a:gs pos="100000">
                  <a:srgbClr val="3F80CD"/>
                </a:gs>
              </a:gsLst>
              <a:lin ang="10800000" scaled="1"/>
              <a:tileRect/>
            </a:gradFill>
            <a:tailEnd type="stealth" w="lg" len="lg"/>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7BD08508-8733-4D7C-B209-EC2B71CDA96D}"/>
              </a:ext>
            </a:extLst>
          </p:cNvPr>
          <p:cNvSpPr txBox="1"/>
          <p:nvPr/>
        </p:nvSpPr>
        <p:spPr>
          <a:xfrm>
            <a:off x="9722563" y="2577036"/>
            <a:ext cx="1663339" cy="523084"/>
          </a:xfrm>
          <a:prstGeom prst="rect">
            <a:avLst/>
          </a:prstGeom>
          <a:solidFill>
            <a:schemeClr val="bg1"/>
          </a:solidFill>
          <a:ln>
            <a:solidFill>
              <a:schemeClr val="accent1">
                <a:shade val="95000"/>
                <a:satMod val="105000"/>
              </a:schemeClr>
            </a:solidFill>
          </a:ln>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Discrete Progression of Capabilities</a:t>
            </a:r>
          </a:p>
        </p:txBody>
      </p:sp>
      <p:sp>
        <p:nvSpPr>
          <p:cNvPr id="12" name="TextBox 11">
            <a:extLst>
              <a:ext uri="{FF2B5EF4-FFF2-40B4-BE49-F238E27FC236}">
                <a16:creationId xmlns:a16="http://schemas.microsoft.com/office/drawing/2014/main" id="{74655930-10D3-47EF-B3FA-849158BB65A4}"/>
              </a:ext>
            </a:extLst>
          </p:cNvPr>
          <p:cNvSpPr txBox="1"/>
          <p:nvPr/>
        </p:nvSpPr>
        <p:spPr>
          <a:xfrm rot="10800000" flipH="1" flipV="1">
            <a:off x="124836" y="458251"/>
            <a:ext cx="2500816" cy="203079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The evolution of UAM operations in the National Airspace System (NAS) is a highly complex problem with a growing research portfolio</a:t>
            </a:r>
          </a:p>
        </p:txBody>
      </p:sp>
      <p:sp>
        <p:nvSpPr>
          <p:cNvPr id="72" name="TextBox 71">
            <a:extLst>
              <a:ext uri="{FF2B5EF4-FFF2-40B4-BE49-F238E27FC236}">
                <a16:creationId xmlns:a16="http://schemas.microsoft.com/office/drawing/2014/main" id="{B0DD5F14-3DA5-4AFB-9AB4-657E0C0C1C7F}"/>
              </a:ext>
            </a:extLst>
          </p:cNvPr>
          <p:cNvSpPr txBox="1"/>
          <p:nvPr/>
        </p:nvSpPr>
        <p:spPr>
          <a:xfrm>
            <a:off x="4956540" y="5597127"/>
            <a:ext cx="6092889" cy="923090"/>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UAM Airspace Research Roadmap</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lays the foundation with system definitions, constraints, and a requirements framework to capture the progression of capabilities over time</a:t>
            </a:r>
          </a:p>
        </p:txBody>
      </p:sp>
      <p:sp>
        <p:nvSpPr>
          <p:cNvPr id="73" name="TextBox 72">
            <a:extLst>
              <a:ext uri="{FF2B5EF4-FFF2-40B4-BE49-F238E27FC236}">
                <a16:creationId xmlns:a16="http://schemas.microsoft.com/office/drawing/2014/main" id="{2D5D84AF-0C1B-491E-B8A0-B1E3B94017AB}"/>
              </a:ext>
            </a:extLst>
          </p:cNvPr>
          <p:cNvSpPr txBox="1"/>
          <p:nvPr/>
        </p:nvSpPr>
        <p:spPr>
          <a:xfrm>
            <a:off x="143689" y="3943876"/>
            <a:ext cx="4372243" cy="1476943"/>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NASA is developing a way to effectively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organize</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integrate</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communicate</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research and development in the area, leveraging MBSE methodology and machine learning natural language processing (NLP)</a:t>
            </a:r>
          </a:p>
        </p:txBody>
      </p:sp>
      <p:sp>
        <p:nvSpPr>
          <p:cNvPr id="65" name="TextBox 64">
            <a:extLst>
              <a:ext uri="{FF2B5EF4-FFF2-40B4-BE49-F238E27FC236}">
                <a16:creationId xmlns:a16="http://schemas.microsoft.com/office/drawing/2014/main" id="{EB6C9D52-90FA-4043-8722-D91A171EF7A7}"/>
              </a:ext>
            </a:extLst>
          </p:cNvPr>
          <p:cNvSpPr txBox="1"/>
          <p:nvPr/>
        </p:nvSpPr>
        <p:spPr>
          <a:xfrm>
            <a:off x="4678800" y="6451837"/>
            <a:ext cx="2831224" cy="400110"/>
          </a:xfrm>
          <a:prstGeom prst="rect">
            <a:avLst/>
          </a:prstGeom>
          <a:noFill/>
        </p:spPr>
        <p:txBody>
          <a:bodyPr wrap="none" rtlCol="0">
            <a:spAutoFit/>
          </a:bodyPr>
          <a:lstStyle/>
          <a:p>
            <a:pPr algn="ctr"/>
            <a:r>
              <a:rPr lang="en-US" sz="1000" b="1" dirty="0"/>
              <a:t>UAM = Urban Air Mobility</a:t>
            </a:r>
          </a:p>
          <a:p>
            <a:pPr algn="ctr"/>
            <a:r>
              <a:rPr lang="en-US" sz="1000" b="1" dirty="0"/>
              <a:t>MBSE = Model-Based Systems Engineering</a:t>
            </a:r>
          </a:p>
        </p:txBody>
      </p:sp>
      <p:pic>
        <p:nvPicPr>
          <p:cNvPr id="75" name="Picture 74">
            <a:extLst>
              <a:ext uri="{FF2B5EF4-FFF2-40B4-BE49-F238E27FC236}">
                <a16:creationId xmlns:a16="http://schemas.microsoft.com/office/drawing/2014/main" id="{3B63D2F2-E832-4239-B26F-510936978261}"/>
              </a:ext>
            </a:extLst>
          </p:cNvPr>
          <p:cNvPicPr>
            <a:picLocks noChangeAspect="1"/>
          </p:cNvPicPr>
          <p:nvPr/>
        </p:nvPicPr>
        <p:blipFill>
          <a:blip r:embed="rId27"/>
          <a:stretch>
            <a:fillRect/>
          </a:stretch>
        </p:blipFill>
        <p:spPr>
          <a:xfrm>
            <a:off x="10514012" y="76200"/>
            <a:ext cx="1758158" cy="879079"/>
          </a:xfrm>
          <a:prstGeom prst="rect">
            <a:avLst/>
          </a:prstGeom>
        </p:spPr>
      </p:pic>
    </p:spTree>
    <p:extLst>
      <p:ext uri="{BB962C8B-B14F-4D97-AF65-F5344CB8AC3E}">
        <p14:creationId xmlns:p14="http://schemas.microsoft.com/office/powerpoint/2010/main" val="5123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B609C0-83FC-47AA-BCCB-FED3C1B4D5F6}"/>
              </a:ext>
            </a:extLst>
          </p:cNvPr>
          <p:cNvSpPr/>
          <p:nvPr/>
        </p:nvSpPr>
        <p:spPr bwMode="auto">
          <a:xfrm>
            <a:off x="4189412" y="0"/>
            <a:ext cx="3230929" cy="694244"/>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pic>
        <p:nvPicPr>
          <p:cNvPr id="2" name="Picture 1">
            <a:extLst>
              <a:ext uri="{FF2B5EF4-FFF2-40B4-BE49-F238E27FC236}">
                <a16:creationId xmlns:a16="http://schemas.microsoft.com/office/drawing/2014/main" id="{39C4BAF2-DB15-4F63-A241-CA6EE173232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40884" y="990602"/>
            <a:ext cx="9677927" cy="4931428"/>
          </a:xfrm>
          <a:prstGeom prst="rect">
            <a:avLst/>
          </a:prstGeom>
        </p:spPr>
      </p:pic>
      <p:sp>
        <p:nvSpPr>
          <p:cNvPr id="34" name="Title 2">
            <a:extLst>
              <a:ext uri="{FF2B5EF4-FFF2-40B4-BE49-F238E27FC236}">
                <a16:creationId xmlns:a16="http://schemas.microsoft.com/office/drawing/2014/main" id="{403407A1-334E-4EF9-8CC1-17091271C94B}"/>
              </a:ext>
            </a:extLst>
          </p:cNvPr>
          <p:cNvSpPr>
            <a:spLocks noGrp="1"/>
          </p:cNvSpPr>
          <p:nvPr>
            <p:ph type="title"/>
          </p:nvPr>
        </p:nvSpPr>
        <p:spPr>
          <a:xfrm>
            <a:off x="1255449" y="100584"/>
            <a:ext cx="9677927" cy="813816"/>
          </a:xfrm>
        </p:spPr>
        <p:txBody>
          <a:bodyPr/>
          <a:lstStyle/>
          <a:p>
            <a:r>
              <a:rPr lang="en-US" dirty="0"/>
              <a:t>Example Tracing of the Weather Requirement Derived from Most Other System Requirements</a:t>
            </a:r>
          </a:p>
        </p:txBody>
      </p:sp>
      <p:sp>
        <p:nvSpPr>
          <p:cNvPr id="35" name="Rectangle 34">
            <a:extLst>
              <a:ext uri="{FF2B5EF4-FFF2-40B4-BE49-F238E27FC236}">
                <a16:creationId xmlns:a16="http://schemas.microsoft.com/office/drawing/2014/main" id="{F2F3FCA6-3CDC-4F8C-9AC4-C2630F4E2D45}"/>
              </a:ext>
            </a:extLst>
          </p:cNvPr>
          <p:cNvSpPr/>
          <p:nvPr/>
        </p:nvSpPr>
        <p:spPr>
          <a:xfrm>
            <a:off x="1263112" y="5955467"/>
            <a:ext cx="9443526"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Weather capability requirements will provide information used broadly across UAM ecosystem</a:t>
            </a:r>
          </a:p>
        </p:txBody>
      </p:sp>
    </p:spTree>
    <p:extLst>
      <p:ext uri="{BB962C8B-B14F-4D97-AF65-F5344CB8AC3E}">
        <p14:creationId xmlns:p14="http://schemas.microsoft.com/office/powerpoint/2010/main" val="122027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a:xfrm>
            <a:off x="2055812" y="1447800"/>
            <a:ext cx="9499194" cy="4669536"/>
          </a:xfrm>
        </p:spPr>
        <p:txBody>
          <a:bodyPr/>
          <a:lstStyle/>
          <a:p>
            <a:endParaRPr lang="en-US" dirty="0"/>
          </a:p>
          <a:p>
            <a:r>
              <a:rPr lang="en-US" dirty="0"/>
              <a:t>Introduction</a:t>
            </a:r>
          </a:p>
          <a:p>
            <a:endParaRPr lang="en-US" dirty="0"/>
          </a:p>
          <a:p>
            <a:r>
              <a:rPr lang="en-US" dirty="0"/>
              <a:t>Weather Roadmap Creation</a:t>
            </a:r>
          </a:p>
          <a:p>
            <a:endParaRPr lang="en-US" dirty="0"/>
          </a:p>
          <a:p>
            <a:r>
              <a:rPr lang="en-US" dirty="0"/>
              <a:t>Weather Requirements Tracing</a:t>
            </a:r>
          </a:p>
          <a:p>
            <a:pPr marL="0" indent="0">
              <a:buNone/>
            </a:pPr>
            <a:endParaRPr lang="en-US" dirty="0"/>
          </a:p>
          <a:p>
            <a:r>
              <a:rPr lang="en-US" dirty="0"/>
              <a:t>Future Use of Roadmap</a:t>
            </a:r>
          </a:p>
        </p:txBody>
      </p:sp>
      <p:sp>
        <p:nvSpPr>
          <p:cNvPr id="4" name="Right Arrow 3"/>
          <p:cNvSpPr/>
          <p:nvPr/>
        </p:nvSpPr>
        <p:spPr>
          <a:xfrm>
            <a:off x="1598612" y="4431146"/>
            <a:ext cx="374464" cy="350982"/>
          </a:xfrm>
          <a:prstGeom prst="rightArrow">
            <a:avLst/>
          </a:prstGeom>
          <a:solidFill>
            <a:schemeClr val="accent5">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406981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57C5B1-CE24-458A-83C2-A359435450C0}"/>
              </a:ext>
            </a:extLst>
          </p:cNvPr>
          <p:cNvSpPr>
            <a:spLocks noGrp="1"/>
          </p:cNvSpPr>
          <p:nvPr>
            <p:ph sz="quarter" idx="10"/>
          </p:nvPr>
        </p:nvSpPr>
        <p:spPr/>
        <p:txBody>
          <a:bodyPr/>
          <a:lstStyle/>
          <a:p>
            <a:r>
              <a:rPr lang="en-US" dirty="0"/>
              <a:t>Roadmap will be used as a guide</a:t>
            </a:r>
          </a:p>
          <a:p>
            <a:endParaRPr lang="en-US" dirty="0"/>
          </a:p>
          <a:p>
            <a:r>
              <a:rPr lang="en-US" dirty="0"/>
              <a:t>Identify technology for research and development to help provide necessary weather information to enable safe and efficient UAM operations at each UML</a:t>
            </a:r>
          </a:p>
          <a:p>
            <a:pPr lvl="1"/>
            <a:r>
              <a:rPr lang="en-US" dirty="0"/>
              <a:t>Key is advancing weather measurements</a:t>
            </a:r>
          </a:p>
          <a:p>
            <a:pPr lvl="2"/>
            <a:r>
              <a:rPr lang="en-US" dirty="0"/>
              <a:t>Improve spatial coverage and density</a:t>
            </a:r>
          </a:p>
          <a:p>
            <a:pPr lvl="2"/>
            <a:r>
              <a:rPr lang="en-US" dirty="0"/>
              <a:t>Needed to improve and validate other derived products (e.g., analyses, models, forecasts)</a:t>
            </a:r>
          </a:p>
          <a:p>
            <a:pPr lvl="1"/>
            <a:r>
              <a:rPr lang="en-US" dirty="0"/>
              <a:t>Concurrently will research improvements in other components of the weather element</a:t>
            </a:r>
          </a:p>
          <a:p>
            <a:endParaRPr lang="en-US" dirty="0"/>
          </a:p>
          <a:p>
            <a:r>
              <a:rPr lang="en-US" dirty="0"/>
              <a:t>Roadmap will be updated as capabilities and limitations of new weather sensing and forecasting technology are understood</a:t>
            </a:r>
          </a:p>
          <a:p>
            <a:pPr lvl="1"/>
            <a:r>
              <a:rPr lang="en-US" dirty="0"/>
              <a:t>Requirements are based on current available working knowledge and are expected to evolve with additional research and development</a:t>
            </a:r>
          </a:p>
          <a:p>
            <a:endParaRPr lang="en-US" dirty="0"/>
          </a:p>
          <a:p>
            <a:pPr lvl="1"/>
            <a:endParaRPr lang="en-US" dirty="0"/>
          </a:p>
        </p:txBody>
      </p:sp>
      <p:sp>
        <p:nvSpPr>
          <p:cNvPr id="3" name="Title 2">
            <a:extLst>
              <a:ext uri="{FF2B5EF4-FFF2-40B4-BE49-F238E27FC236}">
                <a16:creationId xmlns:a16="http://schemas.microsoft.com/office/drawing/2014/main" id="{41742412-EDDB-4590-9A60-5AC984CCBDD7}"/>
              </a:ext>
            </a:extLst>
          </p:cNvPr>
          <p:cNvSpPr>
            <a:spLocks noGrp="1"/>
          </p:cNvSpPr>
          <p:nvPr>
            <p:ph type="title"/>
          </p:nvPr>
        </p:nvSpPr>
        <p:spPr/>
        <p:txBody>
          <a:bodyPr/>
          <a:lstStyle/>
          <a:p>
            <a:r>
              <a:rPr lang="en-US" dirty="0"/>
              <a:t>Anticipated Usage of the Roadmap</a:t>
            </a:r>
          </a:p>
        </p:txBody>
      </p:sp>
    </p:spTree>
    <p:extLst>
      <p:ext uri="{BB962C8B-B14F-4D97-AF65-F5344CB8AC3E}">
        <p14:creationId xmlns:p14="http://schemas.microsoft.com/office/powerpoint/2010/main" val="315313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21601-A396-4736-84AA-3881B2C28ADE}"/>
              </a:ext>
            </a:extLst>
          </p:cNvPr>
          <p:cNvSpPr>
            <a:spLocks noGrp="1"/>
          </p:cNvSpPr>
          <p:nvPr>
            <p:ph sz="quarter" idx="10"/>
          </p:nvPr>
        </p:nvSpPr>
        <p:spPr/>
        <p:txBody>
          <a:bodyPr/>
          <a:lstStyle/>
          <a:p>
            <a:r>
              <a:rPr lang="en-US" dirty="0"/>
              <a:t>Weather is a primary hazard in the UAM airspace</a:t>
            </a:r>
          </a:p>
          <a:p>
            <a:pPr lvl="1"/>
            <a:r>
              <a:rPr lang="en-US" dirty="0"/>
              <a:t>Current weather information infrastructure is inadequate to support UAM</a:t>
            </a:r>
          </a:p>
          <a:p>
            <a:pPr lvl="1"/>
            <a:r>
              <a:rPr lang="en-US" dirty="0"/>
              <a:t>Necessitates creation of roadmap to ensure UAM operations are safe and efficient</a:t>
            </a:r>
          </a:p>
          <a:p>
            <a:pPr lvl="1"/>
            <a:endParaRPr lang="en-US" dirty="0"/>
          </a:p>
          <a:p>
            <a:r>
              <a:rPr lang="en-US" dirty="0"/>
              <a:t>The initial weather capability has been developed within the UAM Airspace Research Roadmap to identify potential required weather information and policies</a:t>
            </a:r>
          </a:p>
          <a:p>
            <a:pPr lvl="1"/>
            <a:r>
              <a:rPr lang="en-US" dirty="0"/>
              <a:t>Based on existing regulations with new requirements developed from other elements of airspace system and current understanding of the </a:t>
            </a:r>
            <a:r>
              <a:rPr lang="en-US" dirty="0" err="1"/>
              <a:t>ConOps</a:t>
            </a:r>
            <a:endParaRPr lang="en-US" dirty="0"/>
          </a:p>
          <a:p>
            <a:pPr lvl="1"/>
            <a:endParaRPr lang="en-US" dirty="0"/>
          </a:p>
          <a:p>
            <a:r>
              <a:rPr lang="en-US" dirty="0"/>
              <a:t>Will be used to identify research priorities to ensure adequate weather information is provided to advance UAM operational tempo</a:t>
            </a:r>
          </a:p>
          <a:p>
            <a:pPr lvl="1"/>
            <a:r>
              <a:rPr lang="en-US" dirty="0"/>
              <a:t>As the roadmap is a living document, will continue to evolve with increased understanding of ConOps and new technological capabilities and limitations</a:t>
            </a:r>
          </a:p>
          <a:p>
            <a:pPr lvl="1"/>
            <a:endParaRPr lang="en-US" dirty="0"/>
          </a:p>
        </p:txBody>
      </p:sp>
      <p:sp>
        <p:nvSpPr>
          <p:cNvPr id="3" name="Title 2">
            <a:extLst>
              <a:ext uri="{FF2B5EF4-FFF2-40B4-BE49-F238E27FC236}">
                <a16:creationId xmlns:a16="http://schemas.microsoft.com/office/drawing/2014/main" id="{43406846-0143-48BD-B77C-49CEC0853A6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45007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3B2BEF-7B46-4BFF-A0E3-EEE0DFC611D5}"/>
              </a:ext>
            </a:extLst>
          </p:cNvPr>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4B5A7D23-5EA3-BB48-9A7E-29066237FEC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Diagram&#10;&#10;Description automatically generated with low confidence">
            <a:extLst>
              <a:ext uri="{FF2B5EF4-FFF2-40B4-BE49-F238E27FC236}">
                <a16:creationId xmlns:a16="http://schemas.microsoft.com/office/drawing/2014/main" id="{EA309970-E0FF-4555-8D23-865FD3930C19}"/>
              </a:ext>
            </a:extLst>
          </p:cNvPr>
          <p:cNvPicPr/>
          <p:nvPr/>
        </p:nvPicPr>
        <p:blipFill>
          <a:blip r:embed="rId2">
            <a:extLst>
              <a:ext uri="{28A0092B-C50C-407E-A947-70E740481C1C}">
                <a14:useLocalDpi xmlns:a14="http://schemas.microsoft.com/office/drawing/2010/main" val="0"/>
              </a:ext>
            </a:extLst>
          </a:blip>
          <a:stretch>
            <a:fillRect/>
          </a:stretch>
        </p:blipFill>
        <p:spPr>
          <a:xfrm>
            <a:off x="203356" y="878975"/>
            <a:ext cx="6408656" cy="5722399"/>
          </a:xfrm>
          <a:prstGeom prst="rect">
            <a:avLst/>
          </a:prstGeom>
        </p:spPr>
      </p:pic>
      <p:grpSp>
        <p:nvGrpSpPr>
          <p:cNvPr id="7" name="Group 6">
            <a:extLst>
              <a:ext uri="{FF2B5EF4-FFF2-40B4-BE49-F238E27FC236}">
                <a16:creationId xmlns:a16="http://schemas.microsoft.com/office/drawing/2014/main" id="{0F7B7365-82F8-4E25-9AFF-5F9EA3CB4AA2}"/>
              </a:ext>
            </a:extLst>
          </p:cNvPr>
          <p:cNvGrpSpPr/>
          <p:nvPr/>
        </p:nvGrpSpPr>
        <p:grpSpPr>
          <a:xfrm>
            <a:off x="7861766" y="2138451"/>
            <a:ext cx="3014926" cy="2741186"/>
            <a:chOff x="8172671" y="3441700"/>
            <a:chExt cx="3015711" cy="2741900"/>
          </a:xfrm>
        </p:grpSpPr>
        <p:sp>
          <p:nvSpPr>
            <p:cNvPr id="8" name="Oval 7">
              <a:extLst>
                <a:ext uri="{FF2B5EF4-FFF2-40B4-BE49-F238E27FC236}">
                  <a16:creationId xmlns:a16="http://schemas.microsoft.com/office/drawing/2014/main" id="{D4EBB601-0B85-4CFF-9E4D-AD440BEC68C8}"/>
                </a:ext>
              </a:extLst>
            </p:cNvPr>
            <p:cNvSpPr/>
            <p:nvPr/>
          </p:nvSpPr>
          <p:spPr>
            <a:xfrm rot="350926">
              <a:off x="8323185" y="3441700"/>
              <a:ext cx="2865197" cy="1500004"/>
            </a:xfrm>
            <a:prstGeom prst="ellipse">
              <a:avLst/>
            </a:prstGeom>
            <a:gradFill flip="none" rotWithShape="1">
              <a:gsLst>
                <a:gs pos="0">
                  <a:srgbClr val="BE8010"/>
                </a:gs>
                <a:gs pos="100000">
                  <a:srgbClr val="FCF4B2"/>
                </a:gs>
              </a:gsLst>
              <a:lin ang="0" scaled="1"/>
              <a:tileRect/>
            </a:gradFill>
            <a:ln>
              <a:solidFill>
                <a:schemeClr val="bg2">
                  <a:lumMod val="50000"/>
                </a:schemeClr>
              </a:solidFill>
            </a:ln>
            <a:scene3d>
              <a:camera prst="isometricOffAxis1Top"/>
              <a:lightRig rig="threePt" dir="t"/>
            </a:scene3d>
            <a:sp3d>
              <a:bevelT w="12700"/>
              <a:bevelB w="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FCD2A8BF-CDE4-46D9-8591-420CB52B930B}"/>
                </a:ext>
              </a:extLst>
            </p:cNvPr>
            <p:cNvSpPr/>
            <p:nvPr/>
          </p:nvSpPr>
          <p:spPr>
            <a:xfrm rot="386364">
              <a:off x="8779688" y="4022105"/>
              <a:ext cx="779984" cy="431368"/>
            </a:xfrm>
            <a:prstGeom prst="ellipse">
              <a:avLst/>
            </a:prstGeom>
            <a:solidFill>
              <a:srgbClr val="BBF95F">
                <a:alpha val="46000"/>
              </a:srgbClr>
            </a:solidFill>
            <a:scene3d>
              <a:camera prst="isometricOffAxis1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4C86E9AF-122A-4C33-9C21-DB19D4CC282F}"/>
                </a:ext>
              </a:extLst>
            </p:cNvPr>
            <p:cNvCxnSpPr>
              <a:cxnSpLocks/>
            </p:cNvCxnSpPr>
            <p:nvPr/>
          </p:nvCxnSpPr>
          <p:spPr>
            <a:xfrm flipH="1">
              <a:off x="8902932" y="4199616"/>
              <a:ext cx="237275" cy="870198"/>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25922BF-B260-4BDF-8493-AE7A21FE4ABC}"/>
                </a:ext>
              </a:extLst>
            </p:cNvPr>
            <p:cNvCxnSpPr>
              <a:cxnSpLocks/>
            </p:cNvCxnSpPr>
            <p:nvPr/>
          </p:nvCxnSpPr>
          <p:spPr>
            <a:xfrm>
              <a:off x="9140208" y="4199616"/>
              <a:ext cx="264134" cy="870198"/>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F8EA45-3612-4A71-831B-9963FABAF6E4}"/>
                </a:ext>
              </a:extLst>
            </p:cNvPr>
            <p:cNvCxnSpPr>
              <a:cxnSpLocks/>
            </p:cNvCxnSpPr>
            <p:nvPr/>
          </p:nvCxnSpPr>
          <p:spPr>
            <a:xfrm>
              <a:off x="9140208" y="4258096"/>
              <a:ext cx="0" cy="811718"/>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352042B-F7BB-4F5F-9F1C-D4FFCA76683B}"/>
                </a:ext>
              </a:extLst>
            </p:cNvPr>
            <p:cNvCxnSpPr>
              <a:cxnSpLocks/>
            </p:cNvCxnSpPr>
            <p:nvPr/>
          </p:nvCxnSpPr>
          <p:spPr>
            <a:xfrm flipH="1">
              <a:off x="8663797" y="5073270"/>
              <a:ext cx="228320" cy="435100"/>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6280965-B265-4EE0-AD46-61D555F5951A}"/>
                </a:ext>
              </a:extLst>
            </p:cNvPr>
            <p:cNvCxnSpPr>
              <a:cxnSpLocks/>
            </p:cNvCxnSpPr>
            <p:nvPr/>
          </p:nvCxnSpPr>
          <p:spPr>
            <a:xfrm flipH="1">
              <a:off x="8876075" y="5069814"/>
              <a:ext cx="25927" cy="438556"/>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F10516C-5CAB-4590-8006-9E77241C4944}"/>
                </a:ext>
              </a:extLst>
            </p:cNvPr>
            <p:cNvCxnSpPr>
              <a:cxnSpLocks/>
            </p:cNvCxnSpPr>
            <p:nvPr/>
          </p:nvCxnSpPr>
          <p:spPr>
            <a:xfrm flipH="1">
              <a:off x="9101318" y="5103402"/>
              <a:ext cx="37960" cy="404967"/>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DEF6A5-F49F-4944-85D6-31BC4F833369}"/>
                </a:ext>
              </a:extLst>
            </p:cNvPr>
            <p:cNvCxnSpPr>
              <a:cxnSpLocks/>
            </p:cNvCxnSpPr>
            <p:nvPr/>
          </p:nvCxnSpPr>
          <p:spPr>
            <a:xfrm>
              <a:off x="9151023" y="5103402"/>
              <a:ext cx="175536" cy="404967"/>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75454AD-10A5-40F2-8ADD-18FE3D47093E}"/>
                </a:ext>
              </a:extLst>
            </p:cNvPr>
            <p:cNvCxnSpPr>
              <a:cxnSpLocks/>
            </p:cNvCxnSpPr>
            <p:nvPr/>
          </p:nvCxnSpPr>
          <p:spPr>
            <a:xfrm>
              <a:off x="9151023" y="5103402"/>
              <a:ext cx="49706" cy="525944"/>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ED7A708-86A9-4F76-AD79-6B74D97B24AD}"/>
                </a:ext>
              </a:extLst>
            </p:cNvPr>
            <p:cNvCxnSpPr>
              <a:cxnSpLocks/>
            </p:cNvCxnSpPr>
            <p:nvPr/>
          </p:nvCxnSpPr>
          <p:spPr>
            <a:xfrm>
              <a:off x="9398184" y="5103402"/>
              <a:ext cx="151736" cy="525944"/>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A3E3D6F-F232-4C83-8B11-E35F06FFFBB5}"/>
                </a:ext>
              </a:extLst>
            </p:cNvPr>
            <p:cNvCxnSpPr>
              <a:cxnSpLocks/>
            </p:cNvCxnSpPr>
            <p:nvPr/>
          </p:nvCxnSpPr>
          <p:spPr>
            <a:xfrm>
              <a:off x="9398184" y="5103402"/>
              <a:ext cx="425059" cy="525944"/>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2E164A2-CD2E-4EEF-AB94-BE4E6560B5F8}"/>
                </a:ext>
              </a:extLst>
            </p:cNvPr>
            <p:cNvCxnSpPr>
              <a:cxnSpLocks/>
            </p:cNvCxnSpPr>
            <p:nvPr/>
          </p:nvCxnSpPr>
          <p:spPr>
            <a:xfrm>
              <a:off x="9388298" y="5149490"/>
              <a:ext cx="56335" cy="531007"/>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FB048AA-4BBB-4B3F-888D-A975E3F81BF7}"/>
                </a:ext>
              </a:extLst>
            </p:cNvPr>
            <p:cNvCxnSpPr>
              <a:cxnSpLocks/>
            </p:cNvCxnSpPr>
            <p:nvPr/>
          </p:nvCxnSpPr>
          <p:spPr>
            <a:xfrm>
              <a:off x="8662120" y="5508370"/>
              <a:ext cx="56335" cy="531007"/>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6DFF93-6D66-4628-B58D-BA3D4E25688A}"/>
                </a:ext>
              </a:extLst>
            </p:cNvPr>
            <p:cNvCxnSpPr>
              <a:cxnSpLocks/>
            </p:cNvCxnSpPr>
            <p:nvPr/>
          </p:nvCxnSpPr>
          <p:spPr>
            <a:xfrm flipH="1">
              <a:off x="8520991" y="5508370"/>
              <a:ext cx="140200" cy="456560"/>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EF549B1-7F1B-441C-933B-AF87C8966815}"/>
                </a:ext>
              </a:extLst>
            </p:cNvPr>
            <p:cNvCxnSpPr>
              <a:cxnSpLocks/>
            </p:cNvCxnSpPr>
            <p:nvPr/>
          </p:nvCxnSpPr>
          <p:spPr>
            <a:xfrm flipH="1">
              <a:off x="8798863" y="5486908"/>
              <a:ext cx="85573" cy="421102"/>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1BE2352-04A5-461C-89DE-AC52258CBF6C}"/>
                </a:ext>
              </a:extLst>
            </p:cNvPr>
            <p:cNvCxnSpPr>
              <a:cxnSpLocks/>
            </p:cNvCxnSpPr>
            <p:nvPr/>
          </p:nvCxnSpPr>
          <p:spPr>
            <a:xfrm>
              <a:off x="8889038" y="5508370"/>
              <a:ext cx="60896" cy="411015"/>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702204B-E5B8-4414-BE0E-64AE08379031}"/>
                </a:ext>
              </a:extLst>
            </p:cNvPr>
            <p:cNvCxnSpPr>
              <a:cxnSpLocks/>
            </p:cNvCxnSpPr>
            <p:nvPr/>
          </p:nvCxnSpPr>
          <p:spPr>
            <a:xfrm>
              <a:off x="9104510" y="5508370"/>
              <a:ext cx="60896" cy="411015"/>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8E3D01-8112-4374-9EC9-32B48946E17A}"/>
                </a:ext>
              </a:extLst>
            </p:cNvPr>
            <p:cNvCxnSpPr>
              <a:cxnSpLocks/>
            </p:cNvCxnSpPr>
            <p:nvPr/>
          </p:nvCxnSpPr>
          <p:spPr>
            <a:xfrm>
              <a:off x="9331981" y="5503513"/>
              <a:ext cx="60896" cy="411015"/>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F791520-9820-489B-A4B2-F0D18DE829EA}"/>
                </a:ext>
              </a:extLst>
            </p:cNvPr>
            <p:cNvCxnSpPr>
              <a:cxnSpLocks/>
            </p:cNvCxnSpPr>
            <p:nvPr/>
          </p:nvCxnSpPr>
          <p:spPr>
            <a:xfrm flipH="1">
              <a:off x="9035819" y="5513021"/>
              <a:ext cx="54054" cy="382416"/>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04D069F-2423-465B-A346-45B4635AF0FB}"/>
                </a:ext>
              </a:extLst>
            </p:cNvPr>
            <p:cNvCxnSpPr>
              <a:cxnSpLocks/>
            </p:cNvCxnSpPr>
            <p:nvPr/>
          </p:nvCxnSpPr>
          <p:spPr>
            <a:xfrm flipH="1">
              <a:off x="9272274" y="5525184"/>
              <a:ext cx="54285" cy="314664"/>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B56813D-70F8-4EA9-AD27-9B387FE9E020}"/>
                </a:ext>
              </a:extLst>
            </p:cNvPr>
            <p:cNvCxnSpPr>
              <a:cxnSpLocks/>
            </p:cNvCxnSpPr>
            <p:nvPr/>
          </p:nvCxnSpPr>
          <p:spPr>
            <a:xfrm>
              <a:off x="9200729" y="5629347"/>
              <a:ext cx="0" cy="410030"/>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D17093A-09C3-41E2-B521-46B1489D2179}"/>
                </a:ext>
              </a:extLst>
            </p:cNvPr>
            <p:cNvCxnSpPr>
              <a:cxnSpLocks/>
            </p:cNvCxnSpPr>
            <p:nvPr/>
          </p:nvCxnSpPr>
          <p:spPr>
            <a:xfrm>
              <a:off x="9448626" y="5709021"/>
              <a:ext cx="101294" cy="330356"/>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B697E99-D15D-4E24-9C6F-8F450AA958A6}"/>
                </a:ext>
              </a:extLst>
            </p:cNvPr>
            <p:cNvCxnSpPr>
              <a:cxnSpLocks/>
            </p:cNvCxnSpPr>
            <p:nvPr/>
          </p:nvCxnSpPr>
          <p:spPr>
            <a:xfrm>
              <a:off x="9823243" y="5634808"/>
              <a:ext cx="247896" cy="404568"/>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A0BB5B-ACF2-41D2-AB24-709A30BD1E4E}"/>
                </a:ext>
              </a:extLst>
            </p:cNvPr>
            <p:cNvCxnSpPr>
              <a:cxnSpLocks/>
            </p:cNvCxnSpPr>
            <p:nvPr/>
          </p:nvCxnSpPr>
          <p:spPr>
            <a:xfrm>
              <a:off x="9823243" y="5656504"/>
              <a:ext cx="51756" cy="382873"/>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6173898-DCF4-42C8-B3C1-2CAFF28C188E}"/>
                </a:ext>
              </a:extLst>
            </p:cNvPr>
            <p:cNvCxnSpPr>
              <a:cxnSpLocks/>
            </p:cNvCxnSpPr>
            <p:nvPr/>
          </p:nvCxnSpPr>
          <p:spPr>
            <a:xfrm flipH="1">
              <a:off x="9797816" y="5656504"/>
              <a:ext cx="25427" cy="382873"/>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A00644F-0C6F-45E8-92E7-2B04F4948471}"/>
                </a:ext>
              </a:extLst>
            </p:cNvPr>
            <p:cNvCxnSpPr>
              <a:cxnSpLocks/>
            </p:cNvCxnSpPr>
            <p:nvPr/>
          </p:nvCxnSpPr>
          <p:spPr>
            <a:xfrm>
              <a:off x="9579339" y="5629347"/>
              <a:ext cx="117184" cy="358880"/>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189B111-707D-4ED0-9E4D-E3EFC2875590}"/>
                </a:ext>
              </a:extLst>
            </p:cNvPr>
            <p:cNvCxnSpPr>
              <a:cxnSpLocks/>
            </p:cNvCxnSpPr>
            <p:nvPr/>
          </p:nvCxnSpPr>
          <p:spPr>
            <a:xfrm>
              <a:off x="9554688" y="5656504"/>
              <a:ext cx="7558" cy="217694"/>
            </a:xfrm>
            <a:prstGeom prst="line">
              <a:avLst/>
            </a:prstGeom>
            <a:ln w="12700">
              <a:solidFill>
                <a:schemeClr val="tx1"/>
              </a:solidFill>
              <a:tailEnd type="stealth" w="sm" len="sm"/>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9FA4ED6D-900B-450F-96CC-A1E965F3A11C}"/>
                </a:ext>
              </a:extLst>
            </p:cNvPr>
            <p:cNvSpPr/>
            <p:nvPr/>
          </p:nvSpPr>
          <p:spPr>
            <a:xfrm>
              <a:off x="8790079" y="4908092"/>
              <a:ext cx="823443" cy="313313"/>
            </a:xfrm>
            <a:prstGeom prst="ellipse">
              <a:avLst/>
            </a:prstGeom>
            <a:solidFill>
              <a:srgbClr val="03C974">
                <a:alpha val="3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419CE9AE-A3B5-44AF-B812-B22B63AD6637}"/>
                </a:ext>
              </a:extLst>
            </p:cNvPr>
            <p:cNvSpPr/>
            <p:nvPr/>
          </p:nvSpPr>
          <p:spPr>
            <a:xfrm>
              <a:off x="8458787" y="5346646"/>
              <a:ext cx="1604793" cy="361008"/>
            </a:xfrm>
            <a:prstGeom prst="ellipse">
              <a:avLst/>
            </a:prstGeom>
            <a:solidFill>
              <a:srgbClr val="00864B">
                <a:alpha val="2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9D4301B6-474C-4855-8260-F60F48C37839}"/>
                </a:ext>
              </a:extLst>
            </p:cNvPr>
            <p:cNvSpPr/>
            <p:nvPr/>
          </p:nvSpPr>
          <p:spPr>
            <a:xfrm>
              <a:off x="8172671" y="5822592"/>
              <a:ext cx="2177024" cy="361008"/>
            </a:xfrm>
            <a:prstGeom prst="ellipse">
              <a:avLst/>
            </a:prstGeom>
            <a:solidFill>
              <a:srgbClr val="004626">
                <a:alpha val="2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2" name="Straight Connector 41">
            <a:extLst>
              <a:ext uri="{FF2B5EF4-FFF2-40B4-BE49-F238E27FC236}">
                <a16:creationId xmlns:a16="http://schemas.microsoft.com/office/drawing/2014/main" id="{DAA6AB99-F7AE-47AE-B56F-879BB7BAA84C}"/>
              </a:ext>
            </a:extLst>
          </p:cNvPr>
          <p:cNvCxnSpPr>
            <a:cxnSpLocks/>
          </p:cNvCxnSpPr>
          <p:nvPr/>
        </p:nvCxnSpPr>
        <p:spPr>
          <a:xfrm flipH="1" flipV="1">
            <a:off x="5745787" y="1239451"/>
            <a:ext cx="2964658" cy="1658530"/>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8642F50-11D4-40B4-BE01-D613C4572F1D}"/>
              </a:ext>
            </a:extLst>
          </p:cNvPr>
          <p:cNvCxnSpPr>
            <a:cxnSpLocks/>
          </p:cNvCxnSpPr>
          <p:nvPr/>
        </p:nvCxnSpPr>
        <p:spPr>
          <a:xfrm flipH="1" flipV="1">
            <a:off x="5900941" y="1599630"/>
            <a:ext cx="2737886" cy="1361158"/>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413E367-6083-498A-B401-FB90ED6D1B84}"/>
              </a:ext>
            </a:extLst>
          </p:cNvPr>
          <p:cNvCxnSpPr>
            <a:cxnSpLocks/>
          </p:cNvCxnSpPr>
          <p:nvPr/>
        </p:nvCxnSpPr>
        <p:spPr>
          <a:xfrm flipH="1" flipV="1">
            <a:off x="5745787" y="1817249"/>
            <a:ext cx="3005922" cy="1146994"/>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4CBC59E-CC1B-42A0-A5E7-31EC8BA527CF}"/>
              </a:ext>
            </a:extLst>
          </p:cNvPr>
          <p:cNvCxnSpPr>
            <a:cxnSpLocks/>
          </p:cNvCxnSpPr>
          <p:nvPr/>
        </p:nvCxnSpPr>
        <p:spPr>
          <a:xfrm flipH="1" flipV="1">
            <a:off x="5424675" y="2096852"/>
            <a:ext cx="3464881" cy="801016"/>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38E2207-3434-438F-B97D-A4C0BADCABAC}"/>
              </a:ext>
            </a:extLst>
          </p:cNvPr>
          <p:cNvCxnSpPr>
            <a:cxnSpLocks/>
          </p:cNvCxnSpPr>
          <p:nvPr/>
        </p:nvCxnSpPr>
        <p:spPr>
          <a:xfrm flipH="1" flipV="1">
            <a:off x="5748580" y="2278891"/>
            <a:ext cx="3030149" cy="615912"/>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47CC48A-2A65-4191-A532-71269D5A8E66}"/>
              </a:ext>
            </a:extLst>
          </p:cNvPr>
          <p:cNvCxnSpPr>
            <a:cxnSpLocks/>
          </p:cNvCxnSpPr>
          <p:nvPr/>
        </p:nvCxnSpPr>
        <p:spPr>
          <a:xfrm flipH="1" flipV="1">
            <a:off x="5505417" y="2879360"/>
            <a:ext cx="3444577" cy="48124"/>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23250B4-662B-4A9D-B707-14DE4B3E8BF9}"/>
              </a:ext>
            </a:extLst>
          </p:cNvPr>
          <p:cNvCxnSpPr>
            <a:cxnSpLocks/>
          </p:cNvCxnSpPr>
          <p:nvPr/>
        </p:nvCxnSpPr>
        <p:spPr>
          <a:xfrm flipH="1">
            <a:off x="5399269" y="2964244"/>
            <a:ext cx="3621505" cy="1094050"/>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7E36A4-1A9A-4317-8267-0ACAE421E7B3}"/>
              </a:ext>
            </a:extLst>
          </p:cNvPr>
          <p:cNvCxnSpPr>
            <a:cxnSpLocks/>
          </p:cNvCxnSpPr>
          <p:nvPr/>
        </p:nvCxnSpPr>
        <p:spPr>
          <a:xfrm flipH="1">
            <a:off x="5638235" y="2943262"/>
            <a:ext cx="3478149" cy="1559366"/>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E4ED2F4-4A43-485C-9305-0D8A0C055A54}"/>
              </a:ext>
            </a:extLst>
          </p:cNvPr>
          <p:cNvCxnSpPr>
            <a:cxnSpLocks/>
          </p:cNvCxnSpPr>
          <p:nvPr/>
        </p:nvCxnSpPr>
        <p:spPr>
          <a:xfrm flipH="1">
            <a:off x="5879078" y="2922893"/>
            <a:ext cx="3048530" cy="1466659"/>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FB1F212-D17D-495D-BD4B-832C68121241}"/>
              </a:ext>
            </a:extLst>
          </p:cNvPr>
          <p:cNvCxnSpPr>
            <a:cxnSpLocks/>
          </p:cNvCxnSpPr>
          <p:nvPr/>
        </p:nvCxnSpPr>
        <p:spPr>
          <a:xfrm flipH="1">
            <a:off x="5879079" y="2917367"/>
            <a:ext cx="3109139" cy="2600916"/>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8FAFEC-CD5B-46D5-80C8-D1D87DAAA346}"/>
              </a:ext>
            </a:extLst>
          </p:cNvPr>
          <p:cNvCxnSpPr>
            <a:cxnSpLocks/>
          </p:cNvCxnSpPr>
          <p:nvPr/>
        </p:nvCxnSpPr>
        <p:spPr>
          <a:xfrm flipH="1">
            <a:off x="5689070" y="2927167"/>
            <a:ext cx="3331704" cy="2973102"/>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5F4A87B-092C-4902-B180-E16122C276A8}"/>
              </a:ext>
            </a:extLst>
          </p:cNvPr>
          <p:cNvCxnSpPr>
            <a:cxnSpLocks/>
          </p:cNvCxnSpPr>
          <p:nvPr/>
        </p:nvCxnSpPr>
        <p:spPr>
          <a:xfrm flipH="1">
            <a:off x="5657166" y="2970300"/>
            <a:ext cx="3094543" cy="3363069"/>
          </a:xfrm>
          <a:prstGeom prst="line">
            <a:avLst/>
          </a:prstGeom>
          <a:ln w="12700">
            <a:solidFill>
              <a:schemeClr val="tx1"/>
            </a:solidFill>
            <a:headEnd type="triangle" w="med" len="sm"/>
            <a:tailEnd type="none" w="sm" len="sm"/>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CC93A98-F2F9-4337-958E-4DCDC50375AA}"/>
              </a:ext>
            </a:extLst>
          </p:cNvPr>
          <p:cNvSpPr txBox="1"/>
          <p:nvPr/>
        </p:nvSpPr>
        <p:spPr>
          <a:xfrm>
            <a:off x="9850493" y="1710817"/>
            <a:ext cx="1916399" cy="646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white"/>
                </a:solidFill>
                <a:effectLst/>
                <a:uLnTx/>
                <a:uFillTx/>
                <a:latin typeface="Calibri" panose="020F0502020204030204"/>
                <a:ea typeface="+mn-ea"/>
                <a:cs typeface="+mn-cs"/>
              </a:rPr>
              <a:t>Research requirements</a:t>
            </a: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rrow: Curved Down 2">
            <a:extLst>
              <a:ext uri="{FF2B5EF4-FFF2-40B4-BE49-F238E27FC236}">
                <a16:creationId xmlns:a16="http://schemas.microsoft.com/office/drawing/2014/main" id="{0239CA84-D906-4F08-9908-322A68ADF8ED}"/>
              </a:ext>
            </a:extLst>
          </p:cNvPr>
          <p:cNvSpPr/>
          <p:nvPr/>
        </p:nvSpPr>
        <p:spPr>
          <a:xfrm>
            <a:off x="10569996" y="3429001"/>
            <a:ext cx="1024195" cy="61390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Arrow: Curved Down 52">
            <a:extLst>
              <a:ext uri="{FF2B5EF4-FFF2-40B4-BE49-F238E27FC236}">
                <a16:creationId xmlns:a16="http://schemas.microsoft.com/office/drawing/2014/main" id="{CD7412A2-0B15-40C0-AE8E-F872B39492F5}"/>
              </a:ext>
            </a:extLst>
          </p:cNvPr>
          <p:cNvSpPr/>
          <p:nvPr/>
        </p:nvSpPr>
        <p:spPr>
          <a:xfrm rot="10363807">
            <a:off x="10556565" y="4128034"/>
            <a:ext cx="1024195" cy="61390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BCBFCAA7-85C5-4FB2-AADC-E04B109CB499}"/>
              </a:ext>
            </a:extLst>
          </p:cNvPr>
          <p:cNvSpPr txBox="1"/>
          <p:nvPr/>
        </p:nvSpPr>
        <p:spPr>
          <a:xfrm>
            <a:off x="7869891" y="831556"/>
            <a:ext cx="3602981" cy="64616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Continuous process of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requirements discovery</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test &amp; evaluation</a:t>
            </a:r>
          </a:p>
        </p:txBody>
      </p:sp>
      <p:sp>
        <p:nvSpPr>
          <p:cNvPr id="40" name="TextBox 39">
            <a:extLst>
              <a:ext uri="{FF2B5EF4-FFF2-40B4-BE49-F238E27FC236}">
                <a16:creationId xmlns:a16="http://schemas.microsoft.com/office/drawing/2014/main" id="{0FA1A692-D120-4869-A103-C49E9C7F850B}"/>
              </a:ext>
            </a:extLst>
          </p:cNvPr>
          <p:cNvSpPr txBox="1"/>
          <p:nvPr/>
        </p:nvSpPr>
        <p:spPr>
          <a:xfrm>
            <a:off x="994630" y="136746"/>
            <a:ext cx="5555961" cy="64616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Application to NASA Air Traffic Management </a:t>
            </a:r>
            <a:r>
              <a:rPr kumimoji="0" lang="en-US" sz="1799" b="0" i="0" u="none" strike="noStrike" kern="1200" cap="none" spc="0" normalizeH="0" baseline="0" noProof="0" dirty="0" err="1">
                <a:ln>
                  <a:noFill/>
                </a:ln>
                <a:solidFill>
                  <a:prstClr val="black"/>
                </a:solidFill>
                <a:effectLst/>
                <a:uLnTx/>
                <a:uFillTx/>
                <a:latin typeface="Calibri" panose="020F0502020204030204"/>
                <a:ea typeface="+mn-ea"/>
                <a:cs typeface="+mn-cs"/>
              </a:rPr>
              <a:t>eXploration</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(ATM-X) research and development </a:t>
            </a:r>
          </a:p>
        </p:txBody>
      </p:sp>
      <p:pic>
        <p:nvPicPr>
          <p:cNvPr id="66" name="Picture 65">
            <a:extLst>
              <a:ext uri="{FF2B5EF4-FFF2-40B4-BE49-F238E27FC236}">
                <a16:creationId xmlns:a16="http://schemas.microsoft.com/office/drawing/2014/main" id="{E787704D-7FBD-40A0-8ECE-E8E4D4243080}"/>
              </a:ext>
            </a:extLst>
          </p:cNvPr>
          <p:cNvPicPr>
            <a:picLocks noChangeAspect="1"/>
          </p:cNvPicPr>
          <p:nvPr/>
        </p:nvPicPr>
        <p:blipFill>
          <a:blip r:embed="rId3"/>
          <a:stretch>
            <a:fillRect/>
          </a:stretch>
        </p:blipFill>
        <p:spPr>
          <a:xfrm>
            <a:off x="10514012" y="76200"/>
            <a:ext cx="1758158" cy="879079"/>
          </a:xfrm>
          <a:prstGeom prst="rect">
            <a:avLst/>
          </a:prstGeom>
        </p:spPr>
      </p:pic>
    </p:spTree>
    <p:extLst>
      <p:ext uri="{BB962C8B-B14F-4D97-AF65-F5344CB8AC3E}">
        <p14:creationId xmlns:p14="http://schemas.microsoft.com/office/powerpoint/2010/main" val="167919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Diagram&#10;&#10;Description automatically generated with low confidence">
            <a:extLst>
              <a:ext uri="{FF2B5EF4-FFF2-40B4-BE49-F238E27FC236}">
                <a16:creationId xmlns:a16="http://schemas.microsoft.com/office/drawing/2014/main" id="{D0CEC016-6777-4A14-9020-B36AC8580FAA}"/>
              </a:ext>
            </a:extLst>
          </p:cNvPr>
          <p:cNvPicPr/>
          <p:nvPr/>
        </p:nvPicPr>
        <p:blipFill>
          <a:blip r:embed="rId3">
            <a:extLst>
              <a:ext uri="{28A0092B-C50C-407E-A947-70E740481C1C}">
                <a14:useLocalDpi xmlns:a14="http://schemas.microsoft.com/office/drawing/2010/main" val="0"/>
              </a:ext>
            </a:extLst>
          </a:blip>
          <a:stretch>
            <a:fillRect/>
          </a:stretch>
        </p:blipFill>
        <p:spPr>
          <a:xfrm>
            <a:off x="203356" y="878975"/>
            <a:ext cx="6408656" cy="5722399"/>
          </a:xfrm>
          <a:prstGeom prst="rect">
            <a:avLst/>
          </a:prstGeom>
        </p:spPr>
      </p:pic>
      <p:sp>
        <p:nvSpPr>
          <p:cNvPr id="4" name="Slide Number Placeholder 3">
            <a:extLst>
              <a:ext uri="{FF2B5EF4-FFF2-40B4-BE49-F238E27FC236}">
                <a16:creationId xmlns:a16="http://schemas.microsoft.com/office/drawing/2014/main" id="{C93B2BEF-7B46-4BFF-A0E3-EEE0DFC611D5}"/>
              </a:ext>
            </a:extLst>
          </p:cNvPr>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4B5A7D23-5EA3-BB48-9A7E-29066237FEC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0F7B7365-82F8-4E25-9AFF-5F9EA3CB4AA2}"/>
              </a:ext>
            </a:extLst>
          </p:cNvPr>
          <p:cNvGrpSpPr/>
          <p:nvPr/>
        </p:nvGrpSpPr>
        <p:grpSpPr>
          <a:xfrm>
            <a:off x="7861766" y="2138451"/>
            <a:ext cx="3014926" cy="2741186"/>
            <a:chOff x="8172671" y="3441700"/>
            <a:chExt cx="3015711" cy="2741900"/>
          </a:xfrm>
        </p:grpSpPr>
        <p:sp>
          <p:nvSpPr>
            <p:cNvPr id="8" name="Oval 7">
              <a:extLst>
                <a:ext uri="{FF2B5EF4-FFF2-40B4-BE49-F238E27FC236}">
                  <a16:creationId xmlns:a16="http://schemas.microsoft.com/office/drawing/2014/main" id="{D4EBB601-0B85-4CFF-9E4D-AD440BEC68C8}"/>
                </a:ext>
              </a:extLst>
            </p:cNvPr>
            <p:cNvSpPr/>
            <p:nvPr/>
          </p:nvSpPr>
          <p:spPr>
            <a:xfrm rot="350926">
              <a:off x="8323185" y="3441700"/>
              <a:ext cx="2865197" cy="1500004"/>
            </a:xfrm>
            <a:prstGeom prst="ellipse">
              <a:avLst/>
            </a:prstGeom>
            <a:gradFill flip="none" rotWithShape="1">
              <a:gsLst>
                <a:gs pos="0">
                  <a:srgbClr val="BE8010"/>
                </a:gs>
                <a:gs pos="100000">
                  <a:srgbClr val="FCF4B2"/>
                </a:gs>
              </a:gsLst>
              <a:lin ang="0" scaled="1"/>
              <a:tileRect/>
            </a:gradFill>
            <a:ln>
              <a:solidFill>
                <a:schemeClr val="bg2">
                  <a:lumMod val="50000"/>
                </a:schemeClr>
              </a:solidFill>
            </a:ln>
            <a:scene3d>
              <a:camera prst="isometricOffAxis1Top"/>
              <a:lightRig rig="threePt" dir="t"/>
            </a:scene3d>
            <a:sp3d>
              <a:bevelT w="12700"/>
              <a:bevelB w="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FCD2A8BF-CDE4-46D9-8591-420CB52B930B}"/>
                </a:ext>
              </a:extLst>
            </p:cNvPr>
            <p:cNvSpPr/>
            <p:nvPr/>
          </p:nvSpPr>
          <p:spPr>
            <a:xfrm rot="386364">
              <a:off x="8779688" y="4022105"/>
              <a:ext cx="779984" cy="431368"/>
            </a:xfrm>
            <a:prstGeom prst="ellipse">
              <a:avLst/>
            </a:prstGeom>
            <a:solidFill>
              <a:srgbClr val="BBF95F">
                <a:alpha val="46000"/>
              </a:srgbClr>
            </a:solidFill>
            <a:scene3d>
              <a:camera prst="isometricOffAxis1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4C86E9AF-122A-4C33-9C21-DB19D4CC282F}"/>
                </a:ext>
              </a:extLst>
            </p:cNvPr>
            <p:cNvCxnSpPr>
              <a:cxnSpLocks/>
            </p:cNvCxnSpPr>
            <p:nvPr/>
          </p:nvCxnSpPr>
          <p:spPr>
            <a:xfrm flipH="1">
              <a:off x="8902932" y="4199616"/>
              <a:ext cx="237275" cy="870198"/>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25922BF-B260-4BDF-8493-AE7A21FE4ABC}"/>
                </a:ext>
              </a:extLst>
            </p:cNvPr>
            <p:cNvCxnSpPr>
              <a:cxnSpLocks/>
            </p:cNvCxnSpPr>
            <p:nvPr/>
          </p:nvCxnSpPr>
          <p:spPr>
            <a:xfrm>
              <a:off x="9140208" y="4199616"/>
              <a:ext cx="264134" cy="870198"/>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F8EA45-3612-4A71-831B-9963FABAF6E4}"/>
                </a:ext>
              </a:extLst>
            </p:cNvPr>
            <p:cNvCxnSpPr>
              <a:cxnSpLocks/>
            </p:cNvCxnSpPr>
            <p:nvPr/>
          </p:nvCxnSpPr>
          <p:spPr>
            <a:xfrm>
              <a:off x="9140208" y="4258096"/>
              <a:ext cx="0" cy="811718"/>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352042B-F7BB-4F5F-9F1C-D4FFCA76683B}"/>
                </a:ext>
              </a:extLst>
            </p:cNvPr>
            <p:cNvCxnSpPr>
              <a:cxnSpLocks/>
            </p:cNvCxnSpPr>
            <p:nvPr/>
          </p:nvCxnSpPr>
          <p:spPr>
            <a:xfrm flipH="1">
              <a:off x="8663797" y="5073270"/>
              <a:ext cx="228320" cy="435100"/>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6280965-B265-4EE0-AD46-61D555F5951A}"/>
                </a:ext>
              </a:extLst>
            </p:cNvPr>
            <p:cNvCxnSpPr>
              <a:cxnSpLocks/>
            </p:cNvCxnSpPr>
            <p:nvPr/>
          </p:nvCxnSpPr>
          <p:spPr>
            <a:xfrm flipH="1">
              <a:off x="8876075" y="5069814"/>
              <a:ext cx="25927" cy="438556"/>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F10516C-5CAB-4590-8006-9E77241C4944}"/>
                </a:ext>
              </a:extLst>
            </p:cNvPr>
            <p:cNvCxnSpPr>
              <a:cxnSpLocks/>
            </p:cNvCxnSpPr>
            <p:nvPr/>
          </p:nvCxnSpPr>
          <p:spPr>
            <a:xfrm flipH="1">
              <a:off x="9101318" y="5103402"/>
              <a:ext cx="37960" cy="404967"/>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DEF6A5-F49F-4944-85D6-31BC4F833369}"/>
                </a:ext>
              </a:extLst>
            </p:cNvPr>
            <p:cNvCxnSpPr>
              <a:cxnSpLocks/>
            </p:cNvCxnSpPr>
            <p:nvPr/>
          </p:nvCxnSpPr>
          <p:spPr>
            <a:xfrm>
              <a:off x="9151023" y="5103402"/>
              <a:ext cx="175536" cy="404967"/>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75454AD-10A5-40F2-8ADD-18FE3D47093E}"/>
                </a:ext>
              </a:extLst>
            </p:cNvPr>
            <p:cNvCxnSpPr>
              <a:cxnSpLocks/>
            </p:cNvCxnSpPr>
            <p:nvPr/>
          </p:nvCxnSpPr>
          <p:spPr>
            <a:xfrm>
              <a:off x="9151023" y="5103402"/>
              <a:ext cx="49706" cy="525944"/>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ED7A708-86A9-4F76-AD79-6B74D97B24AD}"/>
                </a:ext>
              </a:extLst>
            </p:cNvPr>
            <p:cNvCxnSpPr>
              <a:cxnSpLocks/>
            </p:cNvCxnSpPr>
            <p:nvPr/>
          </p:nvCxnSpPr>
          <p:spPr>
            <a:xfrm>
              <a:off x="9398184" y="5103402"/>
              <a:ext cx="151736" cy="525944"/>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A3E3D6F-F232-4C83-8B11-E35F06FFFBB5}"/>
                </a:ext>
              </a:extLst>
            </p:cNvPr>
            <p:cNvCxnSpPr>
              <a:cxnSpLocks/>
            </p:cNvCxnSpPr>
            <p:nvPr/>
          </p:nvCxnSpPr>
          <p:spPr>
            <a:xfrm>
              <a:off x="9398184" y="5103402"/>
              <a:ext cx="425059" cy="525944"/>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2E164A2-CD2E-4EEF-AB94-BE4E6560B5F8}"/>
                </a:ext>
              </a:extLst>
            </p:cNvPr>
            <p:cNvCxnSpPr>
              <a:cxnSpLocks/>
            </p:cNvCxnSpPr>
            <p:nvPr/>
          </p:nvCxnSpPr>
          <p:spPr>
            <a:xfrm>
              <a:off x="9388298" y="5149490"/>
              <a:ext cx="56335" cy="531007"/>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FB048AA-4BBB-4B3F-888D-A975E3F81BF7}"/>
                </a:ext>
              </a:extLst>
            </p:cNvPr>
            <p:cNvCxnSpPr>
              <a:cxnSpLocks/>
            </p:cNvCxnSpPr>
            <p:nvPr/>
          </p:nvCxnSpPr>
          <p:spPr>
            <a:xfrm>
              <a:off x="8662120" y="5508370"/>
              <a:ext cx="56335" cy="531007"/>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6DFF93-6D66-4628-B58D-BA3D4E25688A}"/>
                </a:ext>
              </a:extLst>
            </p:cNvPr>
            <p:cNvCxnSpPr>
              <a:cxnSpLocks/>
            </p:cNvCxnSpPr>
            <p:nvPr/>
          </p:nvCxnSpPr>
          <p:spPr>
            <a:xfrm flipH="1">
              <a:off x="8520991" y="5508370"/>
              <a:ext cx="140200" cy="456560"/>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EF549B1-7F1B-441C-933B-AF87C8966815}"/>
                </a:ext>
              </a:extLst>
            </p:cNvPr>
            <p:cNvCxnSpPr>
              <a:cxnSpLocks/>
            </p:cNvCxnSpPr>
            <p:nvPr/>
          </p:nvCxnSpPr>
          <p:spPr>
            <a:xfrm flipH="1">
              <a:off x="8798863" y="5486908"/>
              <a:ext cx="85573" cy="421102"/>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1BE2352-04A5-461C-89DE-AC52258CBF6C}"/>
                </a:ext>
              </a:extLst>
            </p:cNvPr>
            <p:cNvCxnSpPr>
              <a:cxnSpLocks/>
            </p:cNvCxnSpPr>
            <p:nvPr/>
          </p:nvCxnSpPr>
          <p:spPr>
            <a:xfrm>
              <a:off x="8889038" y="5508370"/>
              <a:ext cx="60896" cy="411015"/>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702204B-E5B8-4414-BE0E-64AE08379031}"/>
                </a:ext>
              </a:extLst>
            </p:cNvPr>
            <p:cNvCxnSpPr>
              <a:cxnSpLocks/>
            </p:cNvCxnSpPr>
            <p:nvPr/>
          </p:nvCxnSpPr>
          <p:spPr>
            <a:xfrm>
              <a:off x="9104510" y="5508370"/>
              <a:ext cx="60896" cy="411015"/>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8E3D01-8112-4374-9EC9-32B48946E17A}"/>
                </a:ext>
              </a:extLst>
            </p:cNvPr>
            <p:cNvCxnSpPr>
              <a:cxnSpLocks/>
            </p:cNvCxnSpPr>
            <p:nvPr/>
          </p:nvCxnSpPr>
          <p:spPr>
            <a:xfrm>
              <a:off x="9331981" y="5503513"/>
              <a:ext cx="60896" cy="411015"/>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F791520-9820-489B-A4B2-F0D18DE829EA}"/>
                </a:ext>
              </a:extLst>
            </p:cNvPr>
            <p:cNvCxnSpPr>
              <a:cxnSpLocks/>
            </p:cNvCxnSpPr>
            <p:nvPr/>
          </p:nvCxnSpPr>
          <p:spPr>
            <a:xfrm flipH="1">
              <a:off x="9035819" y="5513021"/>
              <a:ext cx="54054" cy="382416"/>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04D069F-2423-465B-A346-45B4635AF0FB}"/>
                </a:ext>
              </a:extLst>
            </p:cNvPr>
            <p:cNvCxnSpPr>
              <a:cxnSpLocks/>
            </p:cNvCxnSpPr>
            <p:nvPr/>
          </p:nvCxnSpPr>
          <p:spPr>
            <a:xfrm flipH="1">
              <a:off x="9272274" y="5525184"/>
              <a:ext cx="54285" cy="314664"/>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B56813D-70F8-4EA9-AD27-9B387FE9E020}"/>
                </a:ext>
              </a:extLst>
            </p:cNvPr>
            <p:cNvCxnSpPr>
              <a:cxnSpLocks/>
            </p:cNvCxnSpPr>
            <p:nvPr/>
          </p:nvCxnSpPr>
          <p:spPr>
            <a:xfrm>
              <a:off x="9200729" y="5629347"/>
              <a:ext cx="0" cy="410030"/>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D17093A-09C3-41E2-B521-46B1489D2179}"/>
                </a:ext>
              </a:extLst>
            </p:cNvPr>
            <p:cNvCxnSpPr>
              <a:cxnSpLocks/>
            </p:cNvCxnSpPr>
            <p:nvPr/>
          </p:nvCxnSpPr>
          <p:spPr>
            <a:xfrm>
              <a:off x="9448626" y="5709021"/>
              <a:ext cx="101294" cy="330356"/>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B697E99-D15D-4E24-9C6F-8F450AA958A6}"/>
                </a:ext>
              </a:extLst>
            </p:cNvPr>
            <p:cNvCxnSpPr>
              <a:cxnSpLocks/>
            </p:cNvCxnSpPr>
            <p:nvPr/>
          </p:nvCxnSpPr>
          <p:spPr>
            <a:xfrm>
              <a:off x="9823243" y="5634808"/>
              <a:ext cx="247896" cy="404568"/>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A0BB5B-ACF2-41D2-AB24-709A30BD1E4E}"/>
                </a:ext>
              </a:extLst>
            </p:cNvPr>
            <p:cNvCxnSpPr>
              <a:cxnSpLocks/>
            </p:cNvCxnSpPr>
            <p:nvPr/>
          </p:nvCxnSpPr>
          <p:spPr>
            <a:xfrm>
              <a:off x="9823243" y="5656504"/>
              <a:ext cx="51756" cy="382873"/>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6173898-DCF4-42C8-B3C1-2CAFF28C188E}"/>
                </a:ext>
              </a:extLst>
            </p:cNvPr>
            <p:cNvCxnSpPr>
              <a:cxnSpLocks/>
            </p:cNvCxnSpPr>
            <p:nvPr/>
          </p:nvCxnSpPr>
          <p:spPr>
            <a:xfrm flipH="1">
              <a:off x="9797816" y="5656504"/>
              <a:ext cx="25427" cy="382873"/>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A00644F-0C6F-45E8-92E7-2B04F4948471}"/>
                </a:ext>
              </a:extLst>
            </p:cNvPr>
            <p:cNvCxnSpPr>
              <a:cxnSpLocks/>
            </p:cNvCxnSpPr>
            <p:nvPr/>
          </p:nvCxnSpPr>
          <p:spPr>
            <a:xfrm>
              <a:off x="9579339" y="5629347"/>
              <a:ext cx="117184" cy="358880"/>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189B111-707D-4ED0-9E4D-E3EFC2875590}"/>
                </a:ext>
              </a:extLst>
            </p:cNvPr>
            <p:cNvCxnSpPr>
              <a:cxnSpLocks/>
            </p:cNvCxnSpPr>
            <p:nvPr/>
          </p:nvCxnSpPr>
          <p:spPr>
            <a:xfrm>
              <a:off x="9554688" y="5656504"/>
              <a:ext cx="7558" cy="217694"/>
            </a:xfrm>
            <a:prstGeom prst="line">
              <a:avLst/>
            </a:prstGeom>
            <a:ln w="12700">
              <a:solidFill>
                <a:schemeClr val="tx1"/>
              </a:solidFill>
              <a:headEnd type="triangle" w="sm" len="med"/>
              <a:tailEnd type="none" w="sm" len="sm"/>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9FA4ED6D-900B-450F-96CC-A1E965F3A11C}"/>
                </a:ext>
              </a:extLst>
            </p:cNvPr>
            <p:cNvSpPr/>
            <p:nvPr/>
          </p:nvSpPr>
          <p:spPr>
            <a:xfrm>
              <a:off x="8790079" y="4908092"/>
              <a:ext cx="823443" cy="313313"/>
            </a:xfrm>
            <a:prstGeom prst="ellipse">
              <a:avLst/>
            </a:prstGeom>
            <a:solidFill>
              <a:srgbClr val="03C974">
                <a:alpha val="3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419CE9AE-A3B5-44AF-B812-B22B63AD6637}"/>
                </a:ext>
              </a:extLst>
            </p:cNvPr>
            <p:cNvSpPr/>
            <p:nvPr/>
          </p:nvSpPr>
          <p:spPr>
            <a:xfrm>
              <a:off x="8458787" y="5346646"/>
              <a:ext cx="1604793" cy="361008"/>
            </a:xfrm>
            <a:prstGeom prst="ellipse">
              <a:avLst/>
            </a:prstGeom>
            <a:solidFill>
              <a:srgbClr val="00864B">
                <a:alpha val="2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9D4301B6-474C-4855-8260-F60F48C37839}"/>
                </a:ext>
              </a:extLst>
            </p:cNvPr>
            <p:cNvSpPr/>
            <p:nvPr/>
          </p:nvSpPr>
          <p:spPr>
            <a:xfrm>
              <a:off x="8172671" y="5822592"/>
              <a:ext cx="2177024" cy="361008"/>
            </a:xfrm>
            <a:prstGeom prst="ellipse">
              <a:avLst/>
            </a:prstGeom>
            <a:solidFill>
              <a:srgbClr val="004626">
                <a:alpha val="2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2" name="Straight Connector 41">
            <a:extLst>
              <a:ext uri="{FF2B5EF4-FFF2-40B4-BE49-F238E27FC236}">
                <a16:creationId xmlns:a16="http://schemas.microsoft.com/office/drawing/2014/main" id="{DAA6AB99-F7AE-47AE-B56F-879BB7BAA84C}"/>
              </a:ext>
            </a:extLst>
          </p:cNvPr>
          <p:cNvCxnSpPr>
            <a:cxnSpLocks/>
          </p:cNvCxnSpPr>
          <p:nvPr/>
        </p:nvCxnSpPr>
        <p:spPr>
          <a:xfrm flipH="1" flipV="1">
            <a:off x="5745787" y="1229729"/>
            <a:ext cx="2964658" cy="1658530"/>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8642F50-11D4-40B4-BE01-D613C4572F1D}"/>
              </a:ext>
            </a:extLst>
          </p:cNvPr>
          <p:cNvCxnSpPr>
            <a:cxnSpLocks/>
          </p:cNvCxnSpPr>
          <p:nvPr/>
        </p:nvCxnSpPr>
        <p:spPr>
          <a:xfrm flipH="1" flipV="1">
            <a:off x="5900941" y="1589908"/>
            <a:ext cx="2737886" cy="1361158"/>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413E367-6083-498A-B401-FB90ED6D1B84}"/>
              </a:ext>
            </a:extLst>
          </p:cNvPr>
          <p:cNvCxnSpPr>
            <a:cxnSpLocks/>
          </p:cNvCxnSpPr>
          <p:nvPr/>
        </p:nvCxnSpPr>
        <p:spPr>
          <a:xfrm flipH="1" flipV="1">
            <a:off x="5745787" y="1807527"/>
            <a:ext cx="3005922" cy="1146994"/>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4CBC59E-CC1B-42A0-A5E7-31EC8BA527CF}"/>
              </a:ext>
            </a:extLst>
          </p:cNvPr>
          <p:cNvCxnSpPr>
            <a:cxnSpLocks/>
          </p:cNvCxnSpPr>
          <p:nvPr/>
        </p:nvCxnSpPr>
        <p:spPr>
          <a:xfrm flipH="1" flipV="1">
            <a:off x="5424675" y="2096852"/>
            <a:ext cx="3464881" cy="801016"/>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38E2207-3434-438F-B97D-A4C0BADCABAC}"/>
              </a:ext>
            </a:extLst>
          </p:cNvPr>
          <p:cNvCxnSpPr>
            <a:cxnSpLocks/>
          </p:cNvCxnSpPr>
          <p:nvPr/>
        </p:nvCxnSpPr>
        <p:spPr>
          <a:xfrm flipH="1" flipV="1">
            <a:off x="5748580" y="2278891"/>
            <a:ext cx="3030149" cy="615912"/>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47CC48A-2A65-4191-A532-71269D5A8E66}"/>
              </a:ext>
            </a:extLst>
          </p:cNvPr>
          <p:cNvCxnSpPr>
            <a:cxnSpLocks/>
          </p:cNvCxnSpPr>
          <p:nvPr/>
        </p:nvCxnSpPr>
        <p:spPr>
          <a:xfrm flipH="1" flipV="1">
            <a:off x="5505417" y="2879360"/>
            <a:ext cx="3444577" cy="48124"/>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23250B4-662B-4A9D-B707-14DE4B3E8BF9}"/>
              </a:ext>
            </a:extLst>
          </p:cNvPr>
          <p:cNvCxnSpPr>
            <a:cxnSpLocks/>
          </p:cNvCxnSpPr>
          <p:nvPr/>
        </p:nvCxnSpPr>
        <p:spPr>
          <a:xfrm flipH="1">
            <a:off x="5399269" y="2964244"/>
            <a:ext cx="3621505" cy="1094050"/>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7E36A4-1A9A-4317-8267-0ACAE421E7B3}"/>
              </a:ext>
            </a:extLst>
          </p:cNvPr>
          <p:cNvCxnSpPr>
            <a:cxnSpLocks/>
          </p:cNvCxnSpPr>
          <p:nvPr/>
        </p:nvCxnSpPr>
        <p:spPr>
          <a:xfrm flipH="1">
            <a:off x="5638235" y="2943262"/>
            <a:ext cx="3478149" cy="1559366"/>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E4ED2F4-4A43-485C-9305-0D8A0C055A54}"/>
              </a:ext>
            </a:extLst>
          </p:cNvPr>
          <p:cNvCxnSpPr>
            <a:cxnSpLocks/>
          </p:cNvCxnSpPr>
          <p:nvPr/>
        </p:nvCxnSpPr>
        <p:spPr>
          <a:xfrm flipH="1">
            <a:off x="5879078" y="2922893"/>
            <a:ext cx="3048530" cy="1466659"/>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FB1F212-D17D-495D-BD4B-832C68121241}"/>
              </a:ext>
            </a:extLst>
          </p:cNvPr>
          <p:cNvCxnSpPr>
            <a:cxnSpLocks/>
          </p:cNvCxnSpPr>
          <p:nvPr/>
        </p:nvCxnSpPr>
        <p:spPr>
          <a:xfrm flipH="1">
            <a:off x="5879079" y="2917367"/>
            <a:ext cx="3109139" cy="2600916"/>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8FAFEC-CD5B-46D5-80C8-D1D87DAAA346}"/>
              </a:ext>
            </a:extLst>
          </p:cNvPr>
          <p:cNvCxnSpPr>
            <a:cxnSpLocks/>
          </p:cNvCxnSpPr>
          <p:nvPr/>
        </p:nvCxnSpPr>
        <p:spPr>
          <a:xfrm flipH="1">
            <a:off x="5689070" y="2927167"/>
            <a:ext cx="3331704" cy="2973102"/>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5F4A87B-092C-4902-B180-E16122C276A8}"/>
              </a:ext>
            </a:extLst>
          </p:cNvPr>
          <p:cNvCxnSpPr>
            <a:cxnSpLocks/>
          </p:cNvCxnSpPr>
          <p:nvPr/>
        </p:nvCxnSpPr>
        <p:spPr>
          <a:xfrm flipH="1">
            <a:off x="5657166" y="2970300"/>
            <a:ext cx="3094543" cy="3363069"/>
          </a:xfrm>
          <a:prstGeom prst="line">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1B1850EE-E307-45FD-9A4C-D0A956982DE6}"/>
              </a:ext>
            </a:extLst>
          </p:cNvPr>
          <p:cNvSpPr txBox="1"/>
          <p:nvPr/>
        </p:nvSpPr>
        <p:spPr>
          <a:xfrm>
            <a:off x="9878058" y="5331426"/>
            <a:ext cx="1919740" cy="369236"/>
          </a:xfrm>
          <a:prstGeom prst="rect">
            <a:avLst/>
          </a:prstGeom>
          <a:gradFill>
            <a:gsLst>
              <a:gs pos="0">
                <a:srgbClr val="B2C3BB"/>
              </a:gs>
              <a:gs pos="35000">
                <a:srgbClr val="B7D4C7"/>
              </a:gs>
              <a:gs pos="100000">
                <a:srgbClr val="97D8BC"/>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Research results</a:t>
            </a: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Arrow: Curved Down 65">
            <a:extLst>
              <a:ext uri="{FF2B5EF4-FFF2-40B4-BE49-F238E27FC236}">
                <a16:creationId xmlns:a16="http://schemas.microsoft.com/office/drawing/2014/main" id="{83AAAAD9-2A4E-41FB-BBC5-1D481D2A06D7}"/>
              </a:ext>
            </a:extLst>
          </p:cNvPr>
          <p:cNvSpPr/>
          <p:nvPr/>
        </p:nvSpPr>
        <p:spPr>
          <a:xfrm>
            <a:off x="10569996" y="3429001"/>
            <a:ext cx="1024195" cy="61390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rrow: Curved Down 66">
            <a:extLst>
              <a:ext uri="{FF2B5EF4-FFF2-40B4-BE49-F238E27FC236}">
                <a16:creationId xmlns:a16="http://schemas.microsoft.com/office/drawing/2014/main" id="{31D73B11-CA93-42EA-B4A0-D10B33B8CD20}"/>
              </a:ext>
            </a:extLst>
          </p:cNvPr>
          <p:cNvSpPr/>
          <p:nvPr/>
        </p:nvSpPr>
        <p:spPr>
          <a:xfrm rot="10363807">
            <a:off x="10556565" y="4128034"/>
            <a:ext cx="1024195" cy="61390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411EAD49-47A9-4FD7-AAA5-E7F6E0C012DF}"/>
              </a:ext>
            </a:extLst>
          </p:cNvPr>
          <p:cNvSpPr txBox="1"/>
          <p:nvPr/>
        </p:nvSpPr>
        <p:spPr>
          <a:xfrm>
            <a:off x="7869891" y="831556"/>
            <a:ext cx="3602981" cy="64616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Continuous process of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requirements discovery</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799" b="1" i="0" u="none" strike="noStrike" kern="1200" cap="none" spc="0" normalizeH="0" baseline="0" noProof="0" dirty="0">
                <a:ln>
                  <a:noFill/>
                </a:ln>
                <a:solidFill>
                  <a:prstClr val="black"/>
                </a:solidFill>
                <a:effectLst/>
                <a:uLnTx/>
                <a:uFillTx/>
                <a:latin typeface="Calibri" panose="020F0502020204030204"/>
                <a:ea typeface="+mn-ea"/>
                <a:cs typeface="+mn-cs"/>
              </a:rPr>
              <a:t>test &amp; evaluation</a:t>
            </a:r>
          </a:p>
        </p:txBody>
      </p:sp>
      <p:sp>
        <p:nvSpPr>
          <p:cNvPr id="69" name="TextBox 68">
            <a:extLst>
              <a:ext uri="{FF2B5EF4-FFF2-40B4-BE49-F238E27FC236}">
                <a16:creationId xmlns:a16="http://schemas.microsoft.com/office/drawing/2014/main" id="{3E5B4480-B85F-4351-ADF8-2A407A7662B9}"/>
              </a:ext>
            </a:extLst>
          </p:cNvPr>
          <p:cNvSpPr txBox="1"/>
          <p:nvPr/>
        </p:nvSpPr>
        <p:spPr>
          <a:xfrm>
            <a:off x="994630" y="136746"/>
            <a:ext cx="5555961" cy="64616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Application to NASA Air Traffic Management </a:t>
            </a:r>
            <a:r>
              <a:rPr kumimoji="0" lang="en-US" sz="1799" b="0" i="0" u="none" strike="noStrike" kern="1200" cap="none" spc="0" normalizeH="0" baseline="0" noProof="0" dirty="0" err="1">
                <a:ln>
                  <a:noFill/>
                </a:ln>
                <a:solidFill>
                  <a:prstClr val="black"/>
                </a:solidFill>
                <a:effectLst/>
                <a:uLnTx/>
                <a:uFillTx/>
                <a:latin typeface="Calibri" panose="020F0502020204030204"/>
                <a:ea typeface="+mn-ea"/>
                <a:cs typeface="+mn-cs"/>
              </a:rPr>
              <a:t>eXploration</a:t>
            </a:r>
            <a:r>
              <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rPr>
              <a:t> (ATM-X) research and development </a:t>
            </a:r>
          </a:p>
        </p:txBody>
      </p:sp>
      <p:pic>
        <p:nvPicPr>
          <p:cNvPr id="70" name="Picture 69">
            <a:extLst>
              <a:ext uri="{FF2B5EF4-FFF2-40B4-BE49-F238E27FC236}">
                <a16:creationId xmlns:a16="http://schemas.microsoft.com/office/drawing/2014/main" id="{43CDD655-E474-4AC9-86B5-233C14BB364F}"/>
              </a:ext>
            </a:extLst>
          </p:cNvPr>
          <p:cNvPicPr>
            <a:picLocks noChangeAspect="1"/>
          </p:cNvPicPr>
          <p:nvPr/>
        </p:nvPicPr>
        <p:blipFill>
          <a:blip r:embed="rId4"/>
          <a:stretch>
            <a:fillRect/>
          </a:stretch>
        </p:blipFill>
        <p:spPr>
          <a:xfrm>
            <a:off x="10514012" y="76200"/>
            <a:ext cx="1758158" cy="879079"/>
          </a:xfrm>
          <a:prstGeom prst="rect">
            <a:avLst/>
          </a:prstGeom>
        </p:spPr>
      </p:pic>
    </p:spTree>
    <p:extLst>
      <p:ext uri="{BB962C8B-B14F-4D97-AF65-F5344CB8AC3E}">
        <p14:creationId xmlns:p14="http://schemas.microsoft.com/office/powerpoint/2010/main" val="149076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25AE-D712-480E-AD16-3066A40A37EA}"/>
              </a:ext>
            </a:extLst>
          </p:cNvPr>
          <p:cNvSpPr>
            <a:spLocks noGrp="1"/>
          </p:cNvSpPr>
          <p:nvPr>
            <p:ph type="title"/>
          </p:nvPr>
        </p:nvSpPr>
        <p:spPr/>
        <p:txBody>
          <a:bodyPr/>
          <a:lstStyle/>
          <a:p>
            <a:r>
              <a:rPr lang="en-US" dirty="0"/>
              <a:t>Need for Development of Weather Capability for UAM</a:t>
            </a:r>
          </a:p>
        </p:txBody>
      </p:sp>
      <p:sp>
        <p:nvSpPr>
          <p:cNvPr id="3" name="Content Placeholder 2">
            <a:extLst>
              <a:ext uri="{FF2B5EF4-FFF2-40B4-BE49-F238E27FC236}">
                <a16:creationId xmlns:a16="http://schemas.microsoft.com/office/drawing/2014/main" id="{B4D85395-AFE7-4152-8351-5C58A167AC9F}"/>
              </a:ext>
            </a:extLst>
          </p:cNvPr>
          <p:cNvSpPr txBox="1">
            <a:spLocks/>
          </p:cNvSpPr>
          <p:nvPr/>
        </p:nvSpPr>
        <p:spPr>
          <a:xfrm>
            <a:off x="633819" y="1289304"/>
            <a:ext cx="10921187" cy="4828032"/>
          </a:xfrm>
          <a:prstGeom prst="rect">
            <a:avLst/>
          </a:prstGeom>
        </p:spPr>
        <p:txBody>
          <a:bodyPr/>
          <a:lst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a:lstStyle>
          <a:p>
            <a:r>
              <a:rPr lang="en-US" kern="0" dirty="0"/>
              <a:t>Resiliency of transportation systems to weather is often neglected or incorrectly assumed</a:t>
            </a:r>
          </a:p>
          <a:p>
            <a:pPr lvl="1"/>
            <a:r>
              <a:rPr lang="en-US" sz="1800" kern="0" dirty="0"/>
              <a:t>Leads to difficulties later in the R&amp;D lifecycle</a:t>
            </a:r>
          </a:p>
          <a:p>
            <a:pPr lvl="1"/>
            <a:r>
              <a:rPr lang="en-US" sz="1800" kern="0" dirty="0"/>
              <a:t>Increases costs and timelines of R&amp;D</a:t>
            </a:r>
          </a:p>
          <a:p>
            <a:pPr lvl="1"/>
            <a:r>
              <a:rPr lang="en-US" sz="1800" kern="0" dirty="0"/>
              <a:t>High-profile accidents of early operational technology erodes public confidence and widespread adoption</a:t>
            </a:r>
          </a:p>
          <a:p>
            <a:pPr lvl="1"/>
            <a:r>
              <a:rPr lang="en-US" sz="1800" kern="0" dirty="0"/>
              <a:t>Aviation is especially impacted by weather</a:t>
            </a:r>
          </a:p>
          <a:p>
            <a:pPr marL="0" indent="0">
              <a:buNone/>
            </a:pPr>
            <a:endParaRPr lang="en-US" kern="0" dirty="0"/>
          </a:p>
          <a:p>
            <a:r>
              <a:rPr lang="en-US" kern="0" dirty="0"/>
              <a:t>For mitigation, NASA is addressing weather early on</a:t>
            </a:r>
          </a:p>
          <a:p>
            <a:pPr lvl="1"/>
            <a:r>
              <a:rPr lang="en-US" sz="1800" kern="0" dirty="0"/>
              <a:t>Integrating a weather capability into existing UAM research and system design</a:t>
            </a:r>
          </a:p>
          <a:p>
            <a:pPr lvl="1"/>
            <a:r>
              <a:rPr lang="en-US" sz="1800" kern="0" dirty="0"/>
              <a:t>Assessing weather assumptions and requirements</a:t>
            </a:r>
          </a:p>
          <a:p>
            <a:pPr lvl="1"/>
            <a:endParaRPr lang="en-US" sz="1800" kern="0" dirty="0"/>
          </a:p>
          <a:p>
            <a:r>
              <a:rPr lang="en-US" kern="0" dirty="0"/>
              <a:t>Adding a weather capability will ensure research is aligned with UAM system needs</a:t>
            </a:r>
          </a:p>
          <a:p>
            <a:pPr lvl="1"/>
            <a:r>
              <a:rPr lang="en-US" sz="1800" kern="0" dirty="0"/>
              <a:t>Enable safe and efficient travel with increasing tempo of UAM operations over time</a:t>
            </a:r>
          </a:p>
        </p:txBody>
      </p:sp>
      <p:sp>
        <p:nvSpPr>
          <p:cNvPr id="4" name="TextBox 3">
            <a:extLst>
              <a:ext uri="{FF2B5EF4-FFF2-40B4-BE49-F238E27FC236}">
                <a16:creationId xmlns:a16="http://schemas.microsoft.com/office/drawing/2014/main" id="{2BBE545C-58DE-4C8E-9002-5D3C44A8F7F6}"/>
              </a:ext>
            </a:extLst>
          </p:cNvPr>
          <p:cNvSpPr txBox="1"/>
          <p:nvPr/>
        </p:nvSpPr>
        <p:spPr>
          <a:xfrm>
            <a:off x="4952111" y="6376356"/>
            <a:ext cx="2284600" cy="246221"/>
          </a:xfrm>
          <a:prstGeom prst="rect">
            <a:avLst/>
          </a:prstGeom>
          <a:noFill/>
        </p:spPr>
        <p:txBody>
          <a:bodyPr wrap="none" rtlCol="0">
            <a:spAutoFit/>
          </a:bodyPr>
          <a:lstStyle/>
          <a:p>
            <a:pPr algn="ctr"/>
            <a:r>
              <a:rPr lang="en-US" sz="1000" b="1" dirty="0"/>
              <a:t>R&amp;D = Research and Development</a:t>
            </a:r>
          </a:p>
        </p:txBody>
      </p:sp>
    </p:spTree>
    <p:extLst>
      <p:ext uri="{BB962C8B-B14F-4D97-AF65-F5344CB8AC3E}">
        <p14:creationId xmlns:p14="http://schemas.microsoft.com/office/powerpoint/2010/main" val="53515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A5BC67-AC11-4F6E-BEEF-65290494E16F}"/>
              </a:ext>
            </a:extLst>
          </p:cNvPr>
          <p:cNvGrpSpPr/>
          <p:nvPr/>
        </p:nvGrpSpPr>
        <p:grpSpPr>
          <a:xfrm>
            <a:off x="0" y="950494"/>
            <a:ext cx="12199937" cy="5410075"/>
            <a:chOff x="0" y="950494"/>
            <a:chExt cx="12199937" cy="5410075"/>
          </a:xfrm>
        </p:grpSpPr>
        <p:grpSp>
          <p:nvGrpSpPr>
            <p:cNvPr id="3" name="Group 2">
              <a:extLst>
                <a:ext uri="{FF2B5EF4-FFF2-40B4-BE49-F238E27FC236}">
                  <a16:creationId xmlns:a16="http://schemas.microsoft.com/office/drawing/2014/main" id="{2A644776-2352-43F4-A580-5F2D1CFBC0C6}"/>
                </a:ext>
              </a:extLst>
            </p:cNvPr>
            <p:cNvGrpSpPr/>
            <p:nvPr/>
          </p:nvGrpSpPr>
          <p:grpSpPr>
            <a:xfrm>
              <a:off x="0" y="950494"/>
              <a:ext cx="12199937" cy="5389755"/>
              <a:chOff x="0" y="950494"/>
              <a:chExt cx="12199937" cy="5389755"/>
            </a:xfrm>
          </p:grpSpPr>
          <p:sp>
            <p:nvSpPr>
              <p:cNvPr id="4" name="Rectangle 3">
                <a:extLst>
                  <a:ext uri="{FF2B5EF4-FFF2-40B4-BE49-F238E27FC236}">
                    <a16:creationId xmlns:a16="http://schemas.microsoft.com/office/drawing/2014/main" id="{6DE70B8E-F541-4BCE-A56A-4D4BAE3ED53E}"/>
                  </a:ext>
                </a:extLst>
              </p:cNvPr>
              <p:cNvSpPr/>
              <p:nvPr/>
            </p:nvSpPr>
            <p:spPr bwMode="auto">
              <a:xfrm>
                <a:off x="0" y="950494"/>
                <a:ext cx="12199937" cy="2093493"/>
              </a:xfrm>
              <a:prstGeom prst="rect">
                <a:avLst/>
              </a:prstGeom>
              <a:gradFill flip="none" rotWithShape="1">
                <a:gsLst>
                  <a:gs pos="88350">
                    <a:srgbClr val="FED7AE"/>
                  </a:gs>
                  <a:gs pos="49000">
                    <a:srgbClr val="F8A733"/>
                  </a:gs>
                  <a:gs pos="0">
                    <a:srgbClr val="6F5D85"/>
                  </a:gs>
                </a:gsLst>
                <a:lin ang="5400000" scaled="1"/>
                <a:tileRect/>
              </a:gra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pic>
            <p:nvPicPr>
              <p:cNvPr id="5" name="Picture 4">
                <a:extLst>
                  <a:ext uri="{FF2B5EF4-FFF2-40B4-BE49-F238E27FC236}">
                    <a16:creationId xmlns:a16="http://schemas.microsoft.com/office/drawing/2014/main" id="{A05FDF81-87E2-46D1-91CE-94D6E575A7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007892"/>
                <a:ext cx="12199937" cy="3332357"/>
              </a:xfrm>
              <a:prstGeom prst="rect">
                <a:avLst/>
              </a:prstGeom>
            </p:spPr>
          </p:pic>
        </p:grpSp>
        <p:sp>
          <p:nvSpPr>
            <p:cNvPr id="6" name="Rectangle 5">
              <a:extLst>
                <a:ext uri="{FF2B5EF4-FFF2-40B4-BE49-F238E27FC236}">
                  <a16:creationId xmlns:a16="http://schemas.microsoft.com/office/drawing/2014/main" id="{A874BCAD-B39E-42A4-BF45-63C6E1B3D030}"/>
                </a:ext>
              </a:extLst>
            </p:cNvPr>
            <p:cNvSpPr/>
            <p:nvPr/>
          </p:nvSpPr>
          <p:spPr bwMode="auto">
            <a:xfrm>
              <a:off x="0" y="970814"/>
              <a:ext cx="12199937" cy="5389755"/>
            </a:xfrm>
            <a:prstGeom prst="rect">
              <a:avLst/>
            </a:prstGeom>
            <a:solidFill>
              <a:srgbClr val="FFFFFF">
                <a:alpha val="50980"/>
              </a:srgb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grpSp>
      <p:sp>
        <p:nvSpPr>
          <p:cNvPr id="56" name="Title 55">
            <a:extLst>
              <a:ext uri="{FF2B5EF4-FFF2-40B4-BE49-F238E27FC236}">
                <a16:creationId xmlns:a16="http://schemas.microsoft.com/office/drawing/2014/main" id="{D232F904-71A2-4ACB-96E3-A7606B2728E3}"/>
              </a:ext>
            </a:extLst>
          </p:cNvPr>
          <p:cNvSpPr>
            <a:spLocks noGrp="1"/>
          </p:cNvSpPr>
          <p:nvPr>
            <p:ph type="title"/>
          </p:nvPr>
        </p:nvSpPr>
        <p:spPr/>
        <p:txBody>
          <a:bodyPr/>
          <a:lstStyle/>
          <a:p>
            <a:r>
              <a:rPr lang="en-US" dirty="0"/>
              <a:t>Primary Weather Conditions Impactful to UAM</a:t>
            </a:r>
          </a:p>
        </p:txBody>
      </p:sp>
      <p:sp>
        <p:nvSpPr>
          <p:cNvPr id="57" name="Freeform 12">
            <a:extLst>
              <a:ext uri="{FF2B5EF4-FFF2-40B4-BE49-F238E27FC236}">
                <a16:creationId xmlns:a16="http://schemas.microsoft.com/office/drawing/2014/main" id="{0E1DE175-9B92-4F60-8651-D29629CB7CF0}"/>
              </a:ext>
            </a:extLst>
          </p:cNvPr>
          <p:cNvSpPr/>
          <p:nvPr/>
        </p:nvSpPr>
        <p:spPr bwMode="auto">
          <a:xfrm>
            <a:off x="8332249" y="4119452"/>
            <a:ext cx="1855180" cy="891721"/>
          </a:xfrm>
          <a:custGeom>
            <a:avLst/>
            <a:gdLst>
              <a:gd name="connsiteX0" fmla="*/ 0 w 618132"/>
              <a:gd name="connsiteY0" fmla="*/ 8904 h 262748"/>
              <a:gd name="connsiteX1" fmla="*/ 457200 w 618132"/>
              <a:gd name="connsiteY1" fmla="*/ 21260 h 262748"/>
              <a:gd name="connsiteX2" fmla="*/ 617838 w 618132"/>
              <a:gd name="connsiteY2" fmla="*/ 194255 h 262748"/>
              <a:gd name="connsiteX3" fmla="*/ 426308 w 618132"/>
              <a:gd name="connsiteY3" fmla="*/ 262217 h 262748"/>
              <a:gd name="connsiteX4" fmla="*/ 345989 w 618132"/>
              <a:gd name="connsiteY4" fmla="*/ 163363 h 262748"/>
              <a:gd name="connsiteX5" fmla="*/ 401594 w 618132"/>
              <a:gd name="connsiteY5" fmla="*/ 101579 h 262748"/>
              <a:gd name="connsiteX0" fmla="*/ 0 w 618132"/>
              <a:gd name="connsiteY0" fmla="*/ 8904 h 269886"/>
              <a:gd name="connsiteX1" fmla="*/ 457200 w 618132"/>
              <a:gd name="connsiteY1" fmla="*/ 21260 h 269886"/>
              <a:gd name="connsiteX2" fmla="*/ 617838 w 618132"/>
              <a:gd name="connsiteY2" fmla="*/ 194255 h 269886"/>
              <a:gd name="connsiteX3" fmla="*/ 426308 w 618132"/>
              <a:gd name="connsiteY3" fmla="*/ 262217 h 269886"/>
              <a:gd name="connsiteX4" fmla="*/ 345989 w 618132"/>
              <a:gd name="connsiteY4" fmla="*/ 163363 h 269886"/>
              <a:gd name="connsiteX5" fmla="*/ 401594 w 618132"/>
              <a:gd name="connsiteY5" fmla="*/ 101579 h 269886"/>
              <a:gd name="connsiteX0" fmla="*/ 0 w 618132"/>
              <a:gd name="connsiteY0" fmla="*/ 8904 h 274383"/>
              <a:gd name="connsiteX1" fmla="*/ 457200 w 618132"/>
              <a:gd name="connsiteY1" fmla="*/ 21260 h 274383"/>
              <a:gd name="connsiteX2" fmla="*/ 617838 w 618132"/>
              <a:gd name="connsiteY2" fmla="*/ 194255 h 274383"/>
              <a:gd name="connsiteX3" fmla="*/ 426308 w 618132"/>
              <a:gd name="connsiteY3" fmla="*/ 262217 h 274383"/>
              <a:gd name="connsiteX4" fmla="*/ 401594 w 618132"/>
              <a:gd name="connsiteY4" fmla="*/ 101579 h 274383"/>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664"/>
              <a:gd name="connsiteY0" fmla="*/ 8904 h 274797"/>
              <a:gd name="connsiteX1" fmla="*/ 457200 w 618664"/>
              <a:gd name="connsiteY1" fmla="*/ 21260 h 274797"/>
              <a:gd name="connsiteX2" fmla="*/ 617838 w 618664"/>
              <a:gd name="connsiteY2" fmla="*/ 194255 h 274797"/>
              <a:gd name="connsiteX3" fmla="*/ 402639 w 618664"/>
              <a:gd name="connsiteY3" fmla="*/ 253341 h 274797"/>
              <a:gd name="connsiteX4" fmla="*/ 401594 w 618664"/>
              <a:gd name="connsiteY4" fmla="*/ 101579 h 274797"/>
              <a:gd name="connsiteX0" fmla="*/ 0 w 618081"/>
              <a:gd name="connsiteY0" fmla="*/ 8904 h 281435"/>
              <a:gd name="connsiteX1" fmla="*/ 457200 w 618081"/>
              <a:gd name="connsiteY1" fmla="*/ 21260 h 281435"/>
              <a:gd name="connsiteX2" fmla="*/ 617838 w 618081"/>
              <a:gd name="connsiteY2" fmla="*/ 194255 h 281435"/>
              <a:gd name="connsiteX3" fmla="*/ 402639 w 618081"/>
              <a:gd name="connsiteY3" fmla="*/ 253341 h 281435"/>
              <a:gd name="connsiteX4" fmla="*/ 401594 w 618081"/>
              <a:gd name="connsiteY4" fmla="*/ 101579 h 2814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730"/>
              <a:gd name="connsiteY0" fmla="*/ 7952 h 273366"/>
              <a:gd name="connsiteX1" fmla="*/ 457200 w 587730"/>
              <a:gd name="connsiteY1" fmla="*/ 20308 h 273366"/>
              <a:gd name="connsiteX2" fmla="*/ 586773 w 587730"/>
              <a:gd name="connsiteY2" fmla="*/ 177031 h 273366"/>
              <a:gd name="connsiteX3" fmla="*/ 410385 w 587730"/>
              <a:gd name="connsiteY3" fmla="*/ 271753 h 273366"/>
              <a:gd name="connsiteX4" fmla="*/ 401594 w 587730"/>
              <a:gd name="connsiteY4" fmla="*/ 100627 h 273366"/>
              <a:gd name="connsiteX0" fmla="*/ 0 w 587730"/>
              <a:gd name="connsiteY0" fmla="*/ 7952 h 275651"/>
              <a:gd name="connsiteX1" fmla="*/ 457200 w 587730"/>
              <a:gd name="connsiteY1" fmla="*/ 20308 h 275651"/>
              <a:gd name="connsiteX2" fmla="*/ 586773 w 587730"/>
              <a:gd name="connsiteY2" fmla="*/ 177031 h 275651"/>
              <a:gd name="connsiteX3" fmla="*/ 410385 w 587730"/>
              <a:gd name="connsiteY3" fmla="*/ 271753 h 275651"/>
              <a:gd name="connsiteX4" fmla="*/ 401594 w 587730"/>
              <a:gd name="connsiteY4" fmla="*/ 100627 h 27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30" h="275651">
                <a:moveTo>
                  <a:pt x="0" y="7952"/>
                </a:moveTo>
                <a:cubicBezTo>
                  <a:pt x="177113" y="-1316"/>
                  <a:pt x="359405" y="-7872"/>
                  <a:pt x="457200" y="20308"/>
                </a:cubicBezTo>
                <a:cubicBezTo>
                  <a:pt x="554995" y="48488"/>
                  <a:pt x="594576" y="84776"/>
                  <a:pt x="586773" y="177031"/>
                </a:cubicBezTo>
                <a:cubicBezTo>
                  <a:pt x="578970" y="269286"/>
                  <a:pt x="473793" y="284487"/>
                  <a:pt x="410385" y="271753"/>
                </a:cubicBezTo>
                <a:cubicBezTo>
                  <a:pt x="346977" y="259019"/>
                  <a:pt x="301712" y="117820"/>
                  <a:pt x="401594" y="100627"/>
                </a:cubicBezTo>
              </a:path>
            </a:pathLst>
          </a:custGeom>
          <a:noFill/>
          <a:ln w="57150" cap="flat" cmpd="sng" algn="ctr">
            <a:solidFill>
              <a:schemeClr val="bg2">
                <a:lumMod val="20000"/>
                <a:lumOff val="80000"/>
              </a:schemeClr>
            </a:solidFill>
            <a:prstDash val="solid"/>
            <a:round/>
            <a:headEnd type="none" w="med" len="med"/>
            <a:tailEnd type="triangle" w="sm" len="sm"/>
          </a:ln>
          <a:effectLst>
            <a:outerShdw blurRad="50800" dist="25400" dir="2700000" algn="tl" rotWithShape="0">
              <a:prstClr val="black">
                <a:alpha val="83000"/>
              </a:prstClr>
            </a:outerShdw>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p>
        </p:txBody>
      </p:sp>
      <p:sp>
        <p:nvSpPr>
          <p:cNvPr id="58" name="TextBox 57">
            <a:extLst>
              <a:ext uri="{FF2B5EF4-FFF2-40B4-BE49-F238E27FC236}">
                <a16:creationId xmlns:a16="http://schemas.microsoft.com/office/drawing/2014/main" id="{741B74F2-C0AF-458C-97DF-FAC60E26BEFB}"/>
              </a:ext>
            </a:extLst>
          </p:cNvPr>
          <p:cNvSpPr txBox="1"/>
          <p:nvPr/>
        </p:nvSpPr>
        <p:spPr>
          <a:xfrm>
            <a:off x="9180588" y="5103033"/>
            <a:ext cx="11144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Turbulence</a:t>
            </a:r>
          </a:p>
        </p:txBody>
      </p:sp>
      <p:pic>
        <p:nvPicPr>
          <p:cNvPr id="59" name="Picture 58">
            <a:extLst>
              <a:ext uri="{FF2B5EF4-FFF2-40B4-BE49-F238E27FC236}">
                <a16:creationId xmlns:a16="http://schemas.microsoft.com/office/drawing/2014/main" id="{0BB426C0-1D18-4A53-A1EA-5CC73209C2CD}"/>
              </a:ext>
            </a:extLst>
          </p:cNvPr>
          <p:cNvPicPr>
            <a:picLocks noChangeAspect="1"/>
          </p:cNvPicPr>
          <p:nvPr/>
        </p:nvPicPr>
        <p:blipFill>
          <a:blip r:embed="rId4" cstate="hqprint">
            <a:alphaModFix amt="7000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34" y="779079"/>
            <a:ext cx="3398865" cy="3398865"/>
          </a:xfrm>
          <a:prstGeom prst="rect">
            <a:avLst/>
          </a:prstGeom>
          <a:effectLst>
            <a:outerShdw blurRad="50800" dist="38100" dir="2700000" algn="tl" rotWithShape="0">
              <a:prstClr val="black">
                <a:alpha val="40000"/>
              </a:prstClr>
            </a:outerShdw>
          </a:effectLst>
        </p:spPr>
      </p:pic>
      <p:sp>
        <p:nvSpPr>
          <p:cNvPr id="60" name="TextBox 59">
            <a:extLst>
              <a:ext uri="{FF2B5EF4-FFF2-40B4-BE49-F238E27FC236}">
                <a16:creationId xmlns:a16="http://schemas.microsoft.com/office/drawing/2014/main" id="{71E3D210-F153-4386-B10C-A658F0198B7F}"/>
              </a:ext>
            </a:extLst>
          </p:cNvPr>
          <p:cNvSpPr txBox="1"/>
          <p:nvPr/>
        </p:nvSpPr>
        <p:spPr>
          <a:xfrm>
            <a:off x="912203" y="1643102"/>
            <a:ext cx="1238643" cy="461665"/>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Convection &amp; Storms</a:t>
            </a:r>
          </a:p>
        </p:txBody>
      </p:sp>
      <p:sp>
        <p:nvSpPr>
          <p:cNvPr id="61" name="TextBox 60">
            <a:extLst>
              <a:ext uri="{FF2B5EF4-FFF2-40B4-BE49-F238E27FC236}">
                <a16:creationId xmlns:a16="http://schemas.microsoft.com/office/drawing/2014/main" id="{C7D9722B-51C9-427B-9C73-46D8DDF34418}"/>
              </a:ext>
            </a:extLst>
          </p:cNvPr>
          <p:cNvSpPr txBox="1"/>
          <p:nvPr/>
        </p:nvSpPr>
        <p:spPr>
          <a:xfrm>
            <a:off x="912203" y="3128213"/>
            <a:ext cx="1238643"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a:cs typeface="Arial" panose="020B0604020202020204" pitchFamily="34" charset="0"/>
              </a:rPr>
              <a:t>Precipitation</a:t>
            </a:r>
            <a:endParaRPr lang="en-US" sz="1200" b="1" dirty="0">
              <a:cs typeface="Arial" panose="020B0604020202020204" pitchFamily="34" charset="0"/>
            </a:endParaRPr>
          </a:p>
        </p:txBody>
      </p:sp>
      <p:pic>
        <p:nvPicPr>
          <p:cNvPr id="62" name="Picture 61">
            <a:extLst>
              <a:ext uri="{FF2B5EF4-FFF2-40B4-BE49-F238E27FC236}">
                <a16:creationId xmlns:a16="http://schemas.microsoft.com/office/drawing/2014/main" id="{17CDFCEE-0A7F-4C25-9619-14137B7EE03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2409" y="5299434"/>
            <a:ext cx="3583424" cy="1058387"/>
          </a:xfrm>
          <a:prstGeom prst="rect">
            <a:avLst/>
          </a:prstGeom>
          <a:effectLst>
            <a:outerShdw blurRad="50800" dist="38100" dir="2700000" algn="tl" rotWithShape="0">
              <a:prstClr val="black">
                <a:alpha val="40000"/>
              </a:prstClr>
            </a:outerShdw>
          </a:effectLst>
        </p:spPr>
      </p:pic>
      <p:sp>
        <p:nvSpPr>
          <p:cNvPr id="63" name="TextBox 62">
            <a:extLst>
              <a:ext uri="{FF2B5EF4-FFF2-40B4-BE49-F238E27FC236}">
                <a16:creationId xmlns:a16="http://schemas.microsoft.com/office/drawing/2014/main" id="{AC7DA4A9-FD31-4D81-AC57-0A96B99BE4D0}"/>
              </a:ext>
            </a:extLst>
          </p:cNvPr>
          <p:cNvSpPr txBox="1"/>
          <p:nvPr/>
        </p:nvSpPr>
        <p:spPr>
          <a:xfrm>
            <a:off x="10201767" y="5709413"/>
            <a:ext cx="11144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Wind Gusts</a:t>
            </a:r>
          </a:p>
        </p:txBody>
      </p:sp>
      <p:pic>
        <p:nvPicPr>
          <p:cNvPr id="64" name="Picture 63">
            <a:extLst>
              <a:ext uri="{FF2B5EF4-FFF2-40B4-BE49-F238E27FC236}">
                <a16:creationId xmlns:a16="http://schemas.microsoft.com/office/drawing/2014/main" id="{C6811C3A-A29C-4631-99A2-5A0AB0A9729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8581" r="16151" b="16801"/>
          <a:stretch/>
        </p:blipFill>
        <p:spPr>
          <a:xfrm>
            <a:off x="7818196" y="2160263"/>
            <a:ext cx="4157802" cy="1871501"/>
          </a:xfrm>
          <a:prstGeom prst="rect">
            <a:avLst/>
          </a:prstGeom>
          <a:effectLst>
            <a:softEdge rad="31750"/>
          </a:effectLst>
        </p:spPr>
      </p:pic>
      <p:sp>
        <p:nvSpPr>
          <p:cNvPr id="65" name="TextBox 64">
            <a:extLst>
              <a:ext uri="{FF2B5EF4-FFF2-40B4-BE49-F238E27FC236}">
                <a16:creationId xmlns:a16="http://schemas.microsoft.com/office/drawing/2014/main" id="{4D3E35C5-130B-480A-A023-BCED984ABE3F}"/>
              </a:ext>
            </a:extLst>
          </p:cNvPr>
          <p:cNvSpPr txBox="1"/>
          <p:nvPr/>
        </p:nvSpPr>
        <p:spPr>
          <a:xfrm>
            <a:off x="9208207" y="3019675"/>
            <a:ext cx="1562884" cy="461665"/>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Reduced Visibility &amp; Low Ceiling</a:t>
            </a:r>
          </a:p>
        </p:txBody>
      </p:sp>
      <p:sp>
        <p:nvSpPr>
          <p:cNvPr id="68" name="TextBox 67">
            <a:extLst>
              <a:ext uri="{FF2B5EF4-FFF2-40B4-BE49-F238E27FC236}">
                <a16:creationId xmlns:a16="http://schemas.microsoft.com/office/drawing/2014/main" id="{EB6F14DE-C5E3-49EF-8A54-9373385FC85A}"/>
              </a:ext>
            </a:extLst>
          </p:cNvPr>
          <p:cNvSpPr txBox="1"/>
          <p:nvPr/>
        </p:nvSpPr>
        <p:spPr>
          <a:xfrm>
            <a:off x="10657301" y="1954092"/>
            <a:ext cx="1238643"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Temperature</a:t>
            </a:r>
          </a:p>
        </p:txBody>
      </p:sp>
      <p:sp>
        <p:nvSpPr>
          <p:cNvPr id="69" name="TextBox 68">
            <a:extLst>
              <a:ext uri="{FF2B5EF4-FFF2-40B4-BE49-F238E27FC236}">
                <a16:creationId xmlns:a16="http://schemas.microsoft.com/office/drawing/2014/main" id="{4806EA80-AB94-413D-A9C4-B79E05510F1D}"/>
              </a:ext>
            </a:extLst>
          </p:cNvPr>
          <p:cNvSpPr txBox="1"/>
          <p:nvPr/>
        </p:nvSpPr>
        <p:spPr>
          <a:xfrm>
            <a:off x="215200" y="5815121"/>
            <a:ext cx="11144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Wind Shear</a:t>
            </a:r>
          </a:p>
        </p:txBody>
      </p:sp>
      <p:pic>
        <p:nvPicPr>
          <p:cNvPr id="70" name="Picture 69">
            <a:extLst>
              <a:ext uri="{FF2B5EF4-FFF2-40B4-BE49-F238E27FC236}">
                <a16:creationId xmlns:a16="http://schemas.microsoft.com/office/drawing/2014/main" id="{D2CDA12B-344D-4DAD-AAC7-5926839ABBE1}"/>
              </a:ext>
            </a:extLst>
          </p:cNvPr>
          <p:cNvPicPr>
            <a:picLocks noChangeAspect="1"/>
          </p:cNvPicPr>
          <p:nvPr/>
        </p:nvPicPr>
        <p:blipFill>
          <a:blip r:embed="rId7"/>
          <a:stretch>
            <a:fillRect/>
          </a:stretch>
        </p:blipFill>
        <p:spPr>
          <a:xfrm>
            <a:off x="4972420" y="1638224"/>
            <a:ext cx="3829930" cy="1229869"/>
          </a:xfrm>
          <a:prstGeom prst="rect">
            <a:avLst/>
          </a:prstGeom>
          <a:effectLst>
            <a:outerShdw blurRad="50800" dist="38100" dir="2700000" algn="tl" rotWithShape="0">
              <a:prstClr val="black">
                <a:alpha val="40000"/>
              </a:prstClr>
            </a:outerShdw>
          </a:effectLst>
        </p:spPr>
      </p:pic>
      <p:pic>
        <p:nvPicPr>
          <p:cNvPr id="71" name="Picture 70">
            <a:extLst>
              <a:ext uri="{FF2B5EF4-FFF2-40B4-BE49-F238E27FC236}">
                <a16:creationId xmlns:a16="http://schemas.microsoft.com/office/drawing/2014/main" id="{0CCF7FA5-C92D-40C4-ADC5-9DA1C0130631}"/>
              </a:ext>
            </a:extLst>
          </p:cNvPr>
          <p:cNvPicPr>
            <a:picLocks noChangeAspect="1"/>
          </p:cNvPicPr>
          <p:nvPr/>
        </p:nvPicPr>
        <p:blipFill>
          <a:blip r:embed="rId8"/>
          <a:stretch>
            <a:fillRect/>
          </a:stretch>
        </p:blipFill>
        <p:spPr>
          <a:xfrm>
            <a:off x="4754647" y="940597"/>
            <a:ext cx="4347855" cy="1305472"/>
          </a:xfrm>
          <a:prstGeom prst="rect">
            <a:avLst/>
          </a:prstGeom>
        </p:spPr>
      </p:pic>
      <p:sp>
        <p:nvSpPr>
          <p:cNvPr id="72" name="TextBox 71">
            <a:extLst>
              <a:ext uri="{FF2B5EF4-FFF2-40B4-BE49-F238E27FC236}">
                <a16:creationId xmlns:a16="http://schemas.microsoft.com/office/drawing/2014/main" id="{BE449F2D-557B-4D7B-A93B-2C93A4DF447B}"/>
              </a:ext>
            </a:extLst>
          </p:cNvPr>
          <p:cNvSpPr txBox="1"/>
          <p:nvPr/>
        </p:nvSpPr>
        <p:spPr>
          <a:xfrm>
            <a:off x="7838157" y="1185086"/>
            <a:ext cx="11144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Icing</a:t>
            </a:r>
          </a:p>
        </p:txBody>
      </p:sp>
      <p:sp>
        <p:nvSpPr>
          <p:cNvPr id="2" name="Arrow: Right 1">
            <a:extLst>
              <a:ext uri="{FF2B5EF4-FFF2-40B4-BE49-F238E27FC236}">
                <a16:creationId xmlns:a16="http://schemas.microsoft.com/office/drawing/2014/main" id="{9ADD1897-A2A9-4FC0-ABF5-ECBCEAE698FE}"/>
              </a:ext>
            </a:extLst>
          </p:cNvPr>
          <p:cNvSpPr/>
          <p:nvPr/>
        </p:nvSpPr>
        <p:spPr bwMode="auto">
          <a:xfrm>
            <a:off x="347999" y="5529375"/>
            <a:ext cx="233972" cy="173201"/>
          </a:xfrm>
          <a:prstGeom prst="rightArrow">
            <a:avLst/>
          </a:prstGeom>
          <a:solidFill>
            <a:schemeClr val="bg2">
              <a:lumMod val="20000"/>
              <a:lumOff val="80000"/>
            </a:schemeClr>
          </a:solidFill>
          <a:ln w="3175" cap="flat" cmpd="sng" algn="ctr">
            <a:solidFill>
              <a:schemeClr val="tx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5" name="Arrow: Right 24">
            <a:extLst>
              <a:ext uri="{FF2B5EF4-FFF2-40B4-BE49-F238E27FC236}">
                <a16:creationId xmlns:a16="http://schemas.microsoft.com/office/drawing/2014/main" id="{F3C67E01-4858-4203-9905-C75DEA103155}"/>
              </a:ext>
            </a:extLst>
          </p:cNvPr>
          <p:cNvSpPr/>
          <p:nvPr/>
        </p:nvSpPr>
        <p:spPr bwMode="auto">
          <a:xfrm>
            <a:off x="347998" y="5276958"/>
            <a:ext cx="526453" cy="173201"/>
          </a:xfrm>
          <a:prstGeom prst="rightArrow">
            <a:avLst/>
          </a:prstGeom>
          <a:solidFill>
            <a:schemeClr val="bg2">
              <a:lumMod val="20000"/>
              <a:lumOff val="80000"/>
            </a:schemeClr>
          </a:solidFill>
          <a:ln w="3175" cap="flat" cmpd="sng" algn="ctr">
            <a:solidFill>
              <a:schemeClr val="tx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6" name="Arrow: Right 25">
            <a:extLst>
              <a:ext uri="{FF2B5EF4-FFF2-40B4-BE49-F238E27FC236}">
                <a16:creationId xmlns:a16="http://schemas.microsoft.com/office/drawing/2014/main" id="{824181BF-3177-4A83-AE17-FCF4E48DF889}"/>
              </a:ext>
            </a:extLst>
          </p:cNvPr>
          <p:cNvSpPr/>
          <p:nvPr/>
        </p:nvSpPr>
        <p:spPr bwMode="auto">
          <a:xfrm>
            <a:off x="347997" y="5028475"/>
            <a:ext cx="831254" cy="173201"/>
          </a:xfrm>
          <a:prstGeom prst="rightArrow">
            <a:avLst/>
          </a:prstGeom>
          <a:solidFill>
            <a:schemeClr val="bg2">
              <a:lumMod val="20000"/>
              <a:lumOff val="80000"/>
            </a:schemeClr>
          </a:solidFill>
          <a:ln w="3175" cap="flat" cmpd="sng" algn="ctr">
            <a:solidFill>
              <a:schemeClr val="tx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pic>
        <p:nvPicPr>
          <p:cNvPr id="27" name="Picture 26">
            <a:extLst>
              <a:ext uri="{FF2B5EF4-FFF2-40B4-BE49-F238E27FC236}">
                <a16:creationId xmlns:a16="http://schemas.microsoft.com/office/drawing/2014/main" id="{BFE85E73-4ED5-4309-8AF3-AA5A0A25956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91638" y="1399784"/>
            <a:ext cx="979406" cy="707989"/>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7B19281-C70E-4961-A733-E075D8C36996}"/>
              </a:ext>
            </a:extLst>
          </p:cNvPr>
          <p:cNvPicPr>
            <a:picLocks noChangeAspect="1"/>
          </p:cNvPicPr>
          <p:nvPr/>
        </p:nvPicPr>
        <p:blipFill>
          <a:blip r:embed="rId10" cstate="print">
            <a:alphaModFix/>
            <a:extLst>
              <a:ext uri="{28A0092B-C50C-407E-A947-70E740481C1C}">
                <a14:useLocalDpi xmlns:a14="http://schemas.microsoft.com/office/drawing/2010/main"/>
              </a:ext>
            </a:extLst>
          </a:blip>
          <a:stretch>
            <a:fillRect/>
          </a:stretch>
        </p:blipFill>
        <p:spPr>
          <a:xfrm flipH="1">
            <a:off x="10942523" y="3440100"/>
            <a:ext cx="815015" cy="672171"/>
          </a:xfrm>
          <a:prstGeom prst="rect">
            <a:avLst/>
          </a:prstGeom>
        </p:spPr>
      </p:pic>
      <p:pic>
        <p:nvPicPr>
          <p:cNvPr id="32" name="Picture 31">
            <a:extLst>
              <a:ext uri="{FF2B5EF4-FFF2-40B4-BE49-F238E27FC236}">
                <a16:creationId xmlns:a16="http://schemas.microsoft.com/office/drawing/2014/main" id="{A50122D5-5A63-4879-BEA1-4B9B46B7751E}"/>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rot="900000">
            <a:off x="2736140" y="4324784"/>
            <a:ext cx="862226" cy="445317"/>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26DEADAE-305D-46A8-AFB2-D66A11AFF29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900000">
            <a:off x="3789439" y="2447359"/>
            <a:ext cx="421982" cy="217943"/>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75EB7F67-E986-4A09-B3CA-3586487D31C3}"/>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19615846" flipH="1">
            <a:off x="10830385" y="1292961"/>
            <a:ext cx="898214" cy="649297"/>
          </a:xfrm>
          <a:prstGeom prst="rect">
            <a:avLst/>
          </a:prstGeom>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2DF7CE0A-4B75-494E-B4C2-7DA579BC6A5E}"/>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rot="1964937">
            <a:off x="7346379" y="3509058"/>
            <a:ext cx="862226" cy="445317"/>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B242C4AF-4126-4634-A42F-87E70E46D440}"/>
              </a:ext>
            </a:extLst>
          </p:cNvPr>
          <p:cNvPicPr>
            <a:picLocks noChangeAspect="1"/>
          </p:cNvPicPr>
          <p:nvPr/>
        </p:nvPicPr>
        <p:blipFill>
          <a:blip r:embed="rId10" cstate="print">
            <a:alphaModFix/>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11373077" y="2233293"/>
            <a:ext cx="728456" cy="600783"/>
          </a:xfrm>
          <a:prstGeom prst="rect">
            <a:avLst/>
          </a:prstGeom>
        </p:spPr>
      </p:pic>
      <p:pic>
        <p:nvPicPr>
          <p:cNvPr id="41" name="Picture 40">
            <a:extLst>
              <a:ext uri="{FF2B5EF4-FFF2-40B4-BE49-F238E27FC236}">
                <a16:creationId xmlns:a16="http://schemas.microsoft.com/office/drawing/2014/main" id="{CEDAD107-328C-48E6-B863-1AE8A62C5090}"/>
              </a:ext>
            </a:extLst>
          </p:cNvPr>
          <p:cNvPicPr>
            <a:picLocks noChangeAspect="1"/>
          </p:cNvPicPr>
          <p:nvPr/>
        </p:nvPicPr>
        <p:blipFill rotWithShape="1">
          <a:blip r:embed="rId13" cstate="print">
            <a:alphaModFix amt="79000"/>
            <a:extLst>
              <a:ext uri="{28A0092B-C50C-407E-A947-70E740481C1C}">
                <a14:useLocalDpi xmlns:a14="http://schemas.microsoft.com/office/drawing/2010/main"/>
              </a:ext>
            </a:extLst>
          </a:blip>
          <a:srcRect/>
          <a:stretch/>
        </p:blipFill>
        <p:spPr>
          <a:xfrm rot="9969332" flipH="1">
            <a:off x="5314499" y="4208045"/>
            <a:ext cx="1769781" cy="616342"/>
          </a:xfrm>
          <a:prstGeom prst="rect">
            <a:avLst/>
          </a:prstGeom>
          <a:effectLst/>
        </p:spPr>
      </p:pic>
      <p:sp>
        <p:nvSpPr>
          <p:cNvPr id="42" name="Freeform 68">
            <a:extLst>
              <a:ext uri="{FF2B5EF4-FFF2-40B4-BE49-F238E27FC236}">
                <a16:creationId xmlns:a16="http://schemas.microsoft.com/office/drawing/2014/main" id="{890531C3-6865-4C59-BAD1-C9E9993B3C48}"/>
              </a:ext>
            </a:extLst>
          </p:cNvPr>
          <p:cNvSpPr/>
          <p:nvPr/>
        </p:nvSpPr>
        <p:spPr bwMode="auto">
          <a:xfrm rot="7087851">
            <a:off x="6066919" y="3925071"/>
            <a:ext cx="452540" cy="644313"/>
          </a:xfrm>
          <a:custGeom>
            <a:avLst/>
            <a:gdLst>
              <a:gd name="connsiteX0" fmla="*/ 399142 w 404253"/>
              <a:gd name="connsiteY0" fmla="*/ 602343 h 602343"/>
              <a:gd name="connsiteX1" fmla="*/ 348342 w 404253"/>
              <a:gd name="connsiteY1" fmla="*/ 268514 h 602343"/>
              <a:gd name="connsiteX2" fmla="*/ 0 w 404253"/>
              <a:gd name="connsiteY2" fmla="*/ 0 h 602343"/>
              <a:gd name="connsiteX0" fmla="*/ 399142 w 399792"/>
              <a:gd name="connsiteY0" fmla="*/ 602343 h 602343"/>
              <a:gd name="connsiteX1" fmla="*/ 275770 w 399792"/>
              <a:gd name="connsiteY1" fmla="*/ 203200 h 602343"/>
              <a:gd name="connsiteX2" fmla="*/ 0 w 399792"/>
              <a:gd name="connsiteY2" fmla="*/ 0 h 602343"/>
              <a:gd name="connsiteX0" fmla="*/ 399142 w 399792"/>
              <a:gd name="connsiteY0" fmla="*/ 602343 h 602343"/>
              <a:gd name="connsiteX1" fmla="*/ 275770 w 399792"/>
              <a:gd name="connsiteY1" fmla="*/ 203200 h 602343"/>
              <a:gd name="connsiteX2" fmla="*/ 0 w 399792"/>
              <a:gd name="connsiteY2" fmla="*/ 0 h 602343"/>
              <a:gd name="connsiteX0" fmla="*/ 399142 w 399142"/>
              <a:gd name="connsiteY0" fmla="*/ 602343 h 602343"/>
              <a:gd name="connsiteX1" fmla="*/ 0 w 399142"/>
              <a:gd name="connsiteY1" fmla="*/ 0 h 602343"/>
              <a:gd name="connsiteX0" fmla="*/ 399142 w 399142"/>
              <a:gd name="connsiteY0" fmla="*/ 602343 h 602343"/>
              <a:gd name="connsiteX1" fmla="*/ 0 w 399142"/>
              <a:gd name="connsiteY1" fmla="*/ 0 h 602343"/>
              <a:gd name="connsiteX0" fmla="*/ 399142 w 399835"/>
              <a:gd name="connsiteY0" fmla="*/ 602343 h 602343"/>
              <a:gd name="connsiteX1" fmla="*/ 0 w 399835"/>
              <a:gd name="connsiteY1" fmla="*/ 0 h 602343"/>
              <a:gd name="connsiteX0" fmla="*/ 384628 w 385693"/>
              <a:gd name="connsiteY0" fmla="*/ 667657 h 667657"/>
              <a:gd name="connsiteX1" fmla="*/ 0 w 385693"/>
              <a:gd name="connsiteY1" fmla="*/ 0 h 667657"/>
            </a:gdLst>
            <a:ahLst/>
            <a:cxnLst>
              <a:cxn ang="0">
                <a:pos x="connsiteX0" y="connsiteY0"/>
              </a:cxn>
              <a:cxn ang="0">
                <a:pos x="connsiteX1" y="connsiteY1"/>
              </a:cxn>
            </a:cxnLst>
            <a:rect l="l" t="t" r="r" b="b"/>
            <a:pathLst>
              <a:path w="385693" h="667657">
                <a:moveTo>
                  <a:pt x="384628" y="667657"/>
                </a:moveTo>
                <a:cubicBezTo>
                  <a:pt x="389466" y="495905"/>
                  <a:pt x="394305" y="208038"/>
                  <a:pt x="0" y="0"/>
                </a:cubicBezTo>
              </a:path>
            </a:pathLst>
          </a:custGeom>
          <a:noFill/>
          <a:ln w="19050" cap="flat" cmpd="sng" algn="ctr">
            <a:gradFill>
              <a:gsLst>
                <a:gs pos="0">
                  <a:schemeClr val="bg1"/>
                </a:gs>
                <a:gs pos="100000">
                  <a:schemeClr val="bg1">
                    <a:alpha val="0"/>
                  </a:schemeClr>
                </a:gs>
              </a:gsLst>
              <a:lin ang="5400000" scaled="1"/>
            </a:gradFill>
            <a:prstDash val="solid"/>
            <a:round/>
            <a:headEnd type="none" w="med" len="med"/>
            <a:tailEnd type="triangle" w="sm" len="sm"/>
          </a:ln>
          <a:effectLst>
            <a:outerShdw blurRad="50800" dist="12700" dir="2700000" algn="tl" rotWithShape="0">
              <a:prstClr val="black">
                <a:alpha val="94000"/>
              </a:prstClr>
            </a:outerShdw>
          </a:effectLst>
        </p:spPr>
        <p:txBody>
          <a:bodyPr rtlCol="0" anchor="ctr"/>
          <a:lstStyle/>
          <a:p>
            <a:pPr algn="ctr"/>
            <a:endParaRPr lang="en-US" sz="1350" dirty="0"/>
          </a:p>
        </p:txBody>
      </p:sp>
      <p:sp>
        <p:nvSpPr>
          <p:cNvPr id="43" name="TextBox 42">
            <a:extLst>
              <a:ext uri="{FF2B5EF4-FFF2-40B4-BE49-F238E27FC236}">
                <a16:creationId xmlns:a16="http://schemas.microsoft.com/office/drawing/2014/main" id="{EAB74788-768D-4531-B529-E9101855EA16}"/>
              </a:ext>
            </a:extLst>
          </p:cNvPr>
          <p:cNvSpPr txBox="1"/>
          <p:nvPr/>
        </p:nvSpPr>
        <p:spPr>
          <a:xfrm>
            <a:off x="5644650" y="4688076"/>
            <a:ext cx="1350181"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Urban Canyons</a:t>
            </a:r>
          </a:p>
        </p:txBody>
      </p:sp>
      <p:sp>
        <p:nvSpPr>
          <p:cNvPr id="45" name="TextBox 44">
            <a:extLst>
              <a:ext uri="{FF2B5EF4-FFF2-40B4-BE49-F238E27FC236}">
                <a16:creationId xmlns:a16="http://schemas.microsoft.com/office/drawing/2014/main" id="{E762F3E5-923B-4787-A449-F154DBE0E592}"/>
              </a:ext>
            </a:extLst>
          </p:cNvPr>
          <p:cNvSpPr txBox="1"/>
          <p:nvPr/>
        </p:nvSpPr>
        <p:spPr>
          <a:xfrm>
            <a:off x="4571842" y="3884177"/>
            <a:ext cx="11144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Wind Shifts</a:t>
            </a:r>
          </a:p>
        </p:txBody>
      </p:sp>
      <p:sp>
        <p:nvSpPr>
          <p:cNvPr id="47" name="Freeform 12">
            <a:extLst>
              <a:ext uri="{FF2B5EF4-FFF2-40B4-BE49-F238E27FC236}">
                <a16:creationId xmlns:a16="http://schemas.microsoft.com/office/drawing/2014/main" id="{2BD79018-1F0B-45CD-B4D9-248A4B03741A}"/>
              </a:ext>
            </a:extLst>
          </p:cNvPr>
          <p:cNvSpPr/>
          <p:nvPr/>
        </p:nvSpPr>
        <p:spPr bwMode="auto">
          <a:xfrm>
            <a:off x="10942523" y="4078735"/>
            <a:ext cx="794782" cy="409902"/>
          </a:xfrm>
          <a:custGeom>
            <a:avLst/>
            <a:gdLst>
              <a:gd name="connsiteX0" fmla="*/ 0 w 618132"/>
              <a:gd name="connsiteY0" fmla="*/ 8904 h 262748"/>
              <a:gd name="connsiteX1" fmla="*/ 457200 w 618132"/>
              <a:gd name="connsiteY1" fmla="*/ 21260 h 262748"/>
              <a:gd name="connsiteX2" fmla="*/ 617838 w 618132"/>
              <a:gd name="connsiteY2" fmla="*/ 194255 h 262748"/>
              <a:gd name="connsiteX3" fmla="*/ 426308 w 618132"/>
              <a:gd name="connsiteY3" fmla="*/ 262217 h 262748"/>
              <a:gd name="connsiteX4" fmla="*/ 345989 w 618132"/>
              <a:gd name="connsiteY4" fmla="*/ 163363 h 262748"/>
              <a:gd name="connsiteX5" fmla="*/ 401594 w 618132"/>
              <a:gd name="connsiteY5" fmla="*/ 101579 h 262748"/>
              <a:gd name="connsiteX0" fmla="*/ 0 w 618132"/>
              <a:gd name="connsiteY0" fmla="*/ 8904 h 269886"/>
              <a:gd name="connsiteX1" fmla="*/ 457200 w 618132"/>
              <a:gd name="connsiteY1" fmla="*/ 21260 h 269886"/>
              <a:gd name="connsiteX2" fmla="*/ 617838 w 618132"/>
              <a:gd name="connsiteY2" fmla="*/ 194255 h 269886"/>
              <a:gd name="connsiteX3" fmla="*/ 426308 w 618132"/>
              <a:gd name="connsiteY3" fmla="*/ 262217 h 269886"/>
              <a:gd name="connsiteX4" fmla="*/ 345989 w 618132"/>
              <a:gd name="connsiteY4" fmla="*/ 163363 h 269886"/>
              <a:gd name="connsiteX5" fmla="*/ 401594 w 618132"/>
              <a:gd name="connsiteY5" fmla="*/ 101579 h 269886"/>
              <a:gd name="connsiteX0" fmla="*/ 0 w 618132"/>
              <a:gd name="connsiteY0" fmla="*/ 8904 h 274383"/>
              <a:gd name="connsiteX1" fmla="*/ 457200 w 618132"/>
              <a:gd name="connsiteY1" fmla="*/ 21260 h 274383"/>
              <a:gd name="connsiteX2" fmla="*/ 617838 w 618132"/>
              <a:gd name="connsiteY2" fmla="*/ 194255 h 274383"/>
              <a:gd name="connsiteX3" fmla="*/ 426308 w 618132"/>
              <a:gd name="connsiteY3" fmla="*/ 262217 h 274383"/>
              <a:gd name="connsiteX4" fmla="*/ 401594 w 618132"/>
              <a:gd name="connsiteY4" fmla="*/ 101579 h 274383"/>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664"/>
              <a:gd name="connsiteY0" fmla="*/ 8904 h 274797"/>
              <a:gd name="connsiteX1" fmla="*/ 457200 w 618664"/>
              <a:gd name="connsiteY1" fmla="*/ 21260 h 274797"/>
              <a:gd name="connsiteX2" fmla="*/ 617838 w 618664"/>
              <a:gd name="connsiteY2" fmla="*/ 194255 h 274797"/>
              <a:gd name="connsiteX3" fmla="*/ 402639 w 618664"/>
              <a:gd name="connsiteY3" fmla="*/ 253341 h 274797"/>
              <a:gd name="connsiteX4" fmla="*/ 401594 w 618664"/>
              <a:gd name="connsiteY4" fmla="*/ 101579 h 274797"/>
              <a:gd name="connsiteX0" fmla="*/ 0 w 618081"/>
              <a:gd name="connsiteY0" fmla="*/ 8904 h 281435"/>
              <a:gd name="connsiteX1" fmla="*/ 457200 w 618081"/>
              <a:gd name="connsiteY1" fmla="*/ 21260 h 281435"/>
              <a:gd name="connsiteX2" fmla="*/ 617838 w 618081"/>
              <a:gd name="connsiteY2" fmla="*/ 194255 h 281435"/>
              <a:gd name="connsiteX3" fmla="*/ 402639 w 618081"/>
              <a:gd name="connsiteY3" fmla="*/ 253341 h 281435"/>
              <a:gd name="connsiteX4" fmla="*/ 401594 w 618081"/>
              <a:gd name="connsiteY4" fmla="*/ 101579 h 2814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730"/>
              <a:gd name="connsiteY0" fmla="*/ 7952 h 273366"/>
              <a:gd name="connsiteX1" fmla="*/ 457200 w 587730"/>
              <a:gd name="connsiteY1" fmla="*/ 20308 h 273366"/>
              <a:gd name="connsiteX2" fmla="*/ 586773 w 587730"/>
              <a:gd name="connsiteY2" fmla="*/ 177031 h 273366"/>
              <a:gd name="connsiteX3" fmla="*/ 410385 w 587730"/>
              <a:gd name="connsiteY3" fmla="*/ 271753 h 273366"/>
              <a:gd name="connsiteX4" fmla="*/ 401594 w 587730"/>
              <a:gd name="connsiteY4" fmla="*/ 100627 h 273366"/>
              <a:gd name="connsiteX0" fmla="*/ 0 w 587730"/>
              <a:gd name="connsiteY0" fmla="*/ 7952 h 275651"/>
              <a:gd name="connsiteX1" fmla="*/ 457200 w 587730"/>
              <a:gd name="connsiteY1" fmla="*/ 20308 h 275651"/>
              <a:gd name="connsiteX2" fmla="*/ 586773 w 587730"/>
              <a:gd name="connsiteY2" fmla="*/ 177031 h 275651"/>
              <a:gd name="connsiteX3" fmla="*/ 410385 w 587730"/>
              <a:gd name="connsiteY3" fmla="*/ 271753 h 275651"/>
              <a:gd name="connsiteX4" fmla="*/ 401594 w 587730"/>
              <a:gd name="connsiteY4" fmla="*/ 100627 h 27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30" h="275651">
                <a:moveTo>
                  <a:pt x="0" y="7952"/>
                </a:moveTo>
                <a:cubicBezTo>
                  <a:pt x="177113" y="-1316"/>
                  <a:pt x="359405" y="-7872"/>
                  <a:pt x="457200" y="20308"/>
                </a:cubicBezTo>
                <a:cubicBezTo>
                  <a:pt x="554995" y="48488"/>
                  <a:pt x="594576" y="84776"/>
                  <a:pt x="586773" y="177031"/>
                </a:cubicBezTo>
                <a:cubicBezTo>
                  <a:pt x="578970" y="269286"/>
                  <a:pt x="473793" y="284487"/>
                  <a:pt x="410385" y="271753"/>
                </a:cubicBezTo>
                <a:cubicBezTo>
                  <a:pt x="346977" y="259019"/>
                  <a:pt x="301712" y="117820"/>
                  <a:pt x="401594" y="100627"/>
                </a:cubicBezTo>
              </a:path>
            </a:pathLst>
          </a:custGeom>
          <a:noFill/>
          <a:ln w="19050" cap="flat" cmpd="sng" algn="ctr">
            <a:gradFill>
              <a:gsLst>
                <a:gs pos="69000">
                  <a:schemeClr val="bg1">
                    <a:alpha val="85000"/>
                  </a:schemeClr>
                </a:gs>
                <a:gs pos="38000">
                  <a:schemeClr val="bg1">
                    <a:alpha val="34000"/>
                  </a:schemeClr>
                </a:gs>
              </a:gsLst>
              <a:lin ang="4200000" scaled="0"/>
            </a:gradFill>
            <a:prstDash val="solid"/>
            <a:round/>
            <a:headEnd type="none" w="med" len="med"/>
            <a:tailEnd type="triangle" w="sm" len="sm"/>
          </a:ln>
          <a:effectLst>
            <a:outerShdw blurRad="50800" dist="25400" dir="2700000" algn="tl" rotWithShape="0">
              <a:prstClr val="black">
                <a:alpha val="83000"/>
              </a:prstClr>
            </a:outerShdw>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a:p>
        </p:txBody>
      </p:sp>
      <p:pic>
        <p:nvPicPr>
          <p:cNvPr id="50" name="Picture 49">
            <a:extLst>
              <a:ext uri="{FF2B5EF4-FFF2-40B4-BE49-F238E27FC236}">
                <a16:creationId xmlns:a16="http://schemas.microsoft.com/office/drawing/2014/main" id="{18B22871-8371-4ABE-9C06-01C1180B8F1A}"/>
              </a:ext>
            </a:extLst>
          </p:cNvPr>
          <p:cNvPicPr>
            <a:picLocks noChangeAspect="1"/>
          </p:cNvPicPr>
          <p:nvPr/>
        </p:nvPicPr>
        <p:blipFill>
          <a:blip r:embed="rId14" cstate="hqprint">
            <a:extLst>
              <a:ext uri="{BEBA8EAE-BF5A-486C-A8C5-ECC9F3942E4B}">
                <a14:imgProps xmlns:a14="http://schemas.microsoft.com/office/drawing/2010/main">
                  <a14:imgLayer r:embed="rId15">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4066530" y="4749975"/>
            <a:ext cx="819276" cy="799334"/>
          </a:xfrm>
          <a:prstGeom prst="rect">
            <a:avLst/>
          </a:prstGeom>
          <a:noFill/>
        </p:spPr>
      </p:pic>
      <p:sp>
        <p:nvSpPr>
          <p:cNvPr id="51" name="TextBox 50">
            <a:extLst>
              <a:ext uri="{FF2B5EF4-FFF2-40B4-BE49-F238E27FC236}">
                <a16:creationId xmlns:a16="http://schemas.microsoft.com/office/drawing/2014/main" id="{2D664597-AD96-41D7-BE93-E1E8B2B80E2E}"/>
              </a:ext>
            </a:extLst>
          </p:cNvPr>
          <p:cNvSpPr txBox="1"/>
          <p:nvPr/>
        </p:nvSpPr>
        <p:spPr>
          <a:xfrm>
            <a:off x="3391732" y="5579604"/>
            <a:ext cx="2300916" cy="276999"/>
          </a:xfrm>
          <a:prstGeom prst="rect">
            <a:avLst/>
          </a:prstGeom>
          <a:gradFill>
            <a:gsLst>
              <a:gs pos="99000">
                <a:schemeClr val="bg1">
                  <a:alpha val="0"/>
                </a:schemeClr>
              </a:gs>
              <a:gs pos="21000">
                <a:srgbClr val="FFFFFF"/>
              </a:gs>
              <a:gs pos="0">
                <a:schemeClr val="bg1">
                  <a:alpha val="0"/>
                </a:schemeClr>
              </a:gs>
              <a:gs pos="80000">
                <a:schemeClr val="bg1"/>
              </a:gs>
            </a:gsLst>
            <a:lin ang="0" scaled="0"/>
          </a:gradFill>
        </p:spPr>
        <p:txBody>
          <a:bodyPr wrap="square" rtlCol="0">
            <a:spAutoFit/>
          </a:bodyPr>
          <a:lstStyle/>
          <a:p>
            <a:pPr algn="ctr"/>
            <a:r>
              <a:rPr lang="en-US" sz="1200" b="1" dirty="0">
                <a:cs typeface="Arial" panose="020B0604020202020204" pitchFamily="34" charset="0"/>
              </a:rPr>
              <a:t>Updrafts and Downdrafts</a:t>
            </a:r>
          </a:p>
        </p:txBody>
      </p:sp>
      <p:sp>
        <p:nvSpPr>
          <p:cNvPr id="52" name="Freeform 12">
            <a:extLst>
              <a:ext uri="{FF2B5EF4-FFF2-40B4-BE49-F238E27FC236}">
                <a16:creationId xmlns:a16="http://schemas.microsoft.com/office/drawing/2014/main" id="{F3EC1823-C574-426E-BAF8-EA76BCDD1E8E}"/>
              </a:ext>
            </a:extLst>
          </p:cNvPr>
          <p:cNvSpPr/>
          <p:nvPr/>
        </p:nvSpPr>
        <p:spPr bwMode="auto">
          <a:xfrm>
            <a:off x="215200" y="4244495"/>
            <a:ext cx="794782" cy="409902"/>
          </a:xfrm>
          <a:custGeom>
            <a:avLst/>
            <a:gdLst>
              <a:gd name="connsiteX0" fmla="*/ 0 w 618132"/>
              <a:gd name="connsiteY0" fmla="*/ 8904 h 262748"/>
              <a:gd name="connsiteX1" fmla="*/ 457200 w 618132"/>
              <a:gd name="connsiteY1" fmla="*/ 21260 h 262748"/>
              <a:gd name="connsiteX2" fmla="*/ 617838 w 618132"/>
              <a:gd name="connsiteY2" fmla="*/ 194255 h 262748"/>
              <a:gd name="connsiteX3" fmla="*/ 426308 w 618132"/>
              <a:gd name="connsiteY3" fmla="*/ 262217 h 262748"/>
              <a:gd name="connsiteX4" fmla="*/ 345989 w 618132"/>
              <a:gd name="connsiteY4" fmla="*/ 163363 h 262748"/>
              <a:gd name="connsiteX5" fmla="*/ 401594 w 618132"/>
              <a:gd name="connsiteY5" fmla="*/ 101579 h 262748"/>
              <a:gd name="connsiteX0" fmla="*/ 0 w 618132"/>
              <a:gd name="connsiteY0" fmla="*/ 8904 h 269886"/>
              <a:gd name="connsiteX1" fmla="*/ 457200 w 618132"/>
              <a:gd name="connsiteY1" fmla="*/ 21260 h 269886"/>
              <a:gd name="connsiteX2" fmla="*/ 617838 w 618132"/>
              <a:gd name="connsiteY2" fmla="*/ 194255 h 269886"/>
              <a:gd name="connsiteX3" fmla="*/ 426308 w 618132"/>
              <a:gd name="connsiteY3" fmla="*/ 262217 h 269886"/>
              <a:gd name="connsiteX4" fmla="*/ 345989 w 618132"/>
              <a:gd name="connsiteY4" fmla="*/ 163363 h 269886"/>
              <a:gd name="connsiteX5" fmla="*/ 401594 w 618132"/>
              <a:gd name="connsiteY5" fmla="*/ 101579 h 269886"/>
              <a:gd name="connsiteX0" fmla="*/ 0 w 618132"/>
              <a:gd name="connsiteY0" fmla="*/ 8904 h 274383"/>
              <a:gd name="connsiteX1" fmla="*/ 457200 w 618132"/>
              <a:gd name="connsiteY1" fmla="*/ 21260 h 274383"/>
              <a:gd name="connsiteX2" fmla="*/ 617838 w 618132"/>
              <a:gd name="connsiteY2" fmla="*/ 194255 h 274383"/>
              <a:gd name="connsiteX3" fmla="*/ 426308 w 618132"/>
              <a:gd name="connsiteY3" fmla="*/ 262217 h 274383"/>
              <a:gd name="connsiteX4" fmla="*/ 401594 w 618132"/>
              <a:gd name="connsiteY4" fmla="*/ 101579 h 274383"/>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664"/>
              <a:gd name="connsiteY0" fmla="*/ 8904 h 274797"/>
              <a:gd name="connsiteX1" fmla="*/ 457200 w 618664"/>
              <a:gd name="connsiteY1" fmla="*/ 21260 h 274797"/>
              <a:gd name="connsiteX2" fmla="*/ 617838 w 618664"/>
              <a:gd name="connsiteY2" fmla="*/ 194255 h 274797"/>
              <a:gd name="connsiteX3" fmla="*/ 402639 w 618664"/>
              <a:gd name="connsiteY3" fmla="*/ 253341 h 274797"/>
              <a:gd name="connsiteX4" fmla="*/ 401594 w 618664"/>
              <a:gd name="connsiteY4" fmla="*/ 101579 h 274797"/>
              <a:gd name="connsiteX0" fmla="*/ 0 w 618081"/>
              <a:gd name="connsiteY0" fmla="*/ 8904 h 281435"/>
              <a:gd name="connsiteX1" fmla="*/ 457200 w 618081"/>
              <a:gd name="connsiteY1" fmla="*/ 21260 h 281435"/>
              <a:gd name="connsiteX2" fmla="*/ 617838 w 618081"/>
              <a:gd name="connsiteY2" fmla="*/ 194255 h 281435"/>
              <a:gd name="connsiteX3" fmla="*/ 402639 w 618081"/>
              <a:gd name="connsiteY3" fmla="*/ 253341 h 281435"/>
              <a:gd name="connsiteX4" fmla="*/ 401594 w 618081"/>
              <a:gd name="connsiteY4" fmla="*/ 101579 h 2814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730"/>
              <a:gd name="connsiteY0" fmla="*/ 7952 h 273366"/>
              <a:gd name="connsiteX1" fmla="*/ 457200 w 587730"/>
              <a:gd name="connsiteY1" fmla="*/ 20308 h 273366"/>
              <a:gd name="connsiteX2" fmla="*/ 586773 w 587730"/>
              <a:gd name="connsiteY2" fmla="*/ 177031 h 273366"/>
              <a:gd name="connsiteX3" fmla="*/ 410385 w 587730"/>
              <a:gd name="connsiteY3" fmla="*/ 271753 h 273366"/>
              <a:gd name="connsiteX4" fmla="*/ 401594 w 587730"/>
              <a:gd name="connsiteY4" fmla="*/ 100627 h 273366"/>
              <a:gd name="connsiteX0" fmla="*/ 0 w 587730"/>
              <a:gd name="connsiteY0" fmla="*/ 7952 h 275651"/>
              <a:gd name="connsiteX1" fmla="*/ 457200 w 587730"/>
              <a:gd name="connsiteY1" fmla="*/ 20308 h 275651"/>
              <a:gd name="connsiteX2" fmla="*/ 586773 w 587730"/>
              <a:gd name="connsiteY2" fmla="*/ 177031 h 275651"/>
              <a:gd name="connsiteX3" fmla="*/ 410385 w 587730"/>
              <a:gd name="connsiteY3" fmla="*/ 271753 h 275651"/>
              <a:gd name="connsiteX4" fmla="*/ 401594 w 587730"/>
              <a:gd name="connsiteY4" fmla="*/ 100627 h 27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30" h="275651">
                <a:moveTo>
                  <a:pt x="0" y="7952"/>
                </a:moveTo>
                <a:cubicBezTo>
                  <a:pt x="177113" y="-1316"/>
                  <a:pt x="359405" y="-7872"/>
                  <a:pt x="457200" y="20308"/>
                </a:cubicBezTo>
                <a:cubicBezTo>
                  <a:pt x="554995" y="48488"/>
                  <a:pt x="594576" y="84776"/>
                  <a:pt x="586773" y="177031"/>
                </a:cubicBezTo>
                <a:cubicBezTo>
                  <a:pt x="578970" y="269286"/>
                  <a:pt x="473793" y="284487"/>
                  <a:pt x="410385" y="271753"/>
                </a:cubicBezTo>
                <a:cubicBezTo>
                  <a:pt x="346977" y="259019"/>
                  <a:pt x="301712" y="117820"/>
                  <a:pt x="401594" y="100627"/>
                </a:cubicBezTo>
              </a:path>
            </a:pathLst>
          </a:custGeom>
          <a:noFill/>
          <a:ln w="19050" cap="flat" cmpd="sng" algn="ctr">
            <a:gradFill>
              <a:gsLst>
                <a:gs pos="69000">
                  <a:schemeClr val="bg1">
                    <a:alpha val="85000"/>
                  </a:schemeClr>
                </a:gs>
                <a:gs pos="38000">
                  <a:schemeClr val="bg1">
                    <a:alpha val="34000"/>
                  </a:schemeClr>
                </a:gs>
              </a:gsLst>
              <a:lin ang="4200000" scaled="0"/>
            </a:gradFill>
            <a:prstDash val="solid"/>
            <a:round/>
            <a:headEnd type="none" w="med" len="med"/>
            <a:tailEnd type="triangle" w="sm" len="sm"/>
          </a:ln>
          <a:effectLst>
            <a:outerShdw blurRad="50800" dist="25400" dir="2700000" algn="tl" rotWithShape="0">
              <a:prstClr val="black">
                <a:alpha val="83000"/>
              </a:prstClr>
            </a:outerShdw>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a:p>
        </p:txBody>
      </p:sp>
      <p:pic>
        <p:nvPicPr>
          <p:cNvPr id="53" name="Picture 52">
            <a:extLst>
              <a:ext uri="{FF2B5EF4-FFF2-40B4-BE49-F238E27FC236}">
                <a16:creationId xmlns:a16="http://schemas.microsoft.com/office/drawing/2014/main" id="{BA0902A1-BD06-4C73-8E38-BF3298B72751}"/>
              </a:ext>
            </a:extLst>
          </p:cNvPr>
          <p:cNvPicPr>
            <a:picLocks noChangeAspect="1"/>
          </p:cNvPicPr>
          <p:nvPr/>
        </p:nvPicPr>
        <p:blipFill rotWithShape="1">
          <a:blip r:embed="rId13" cstate="print">
            <a:alphaModFix amt="79000"/>
            <a:extLst>
              <a:ext uri="{28A0092B-C50C-407E-A947-70E740481C1C}">
                <a14:useLocalDpi xmlns:a14="http://schemas.microsoft.com/office/drawing/2010/main"/>
              </a:ext>
            </a:extLst>
          </a:blip>
          <a:srcRect/>
          <a:stretch/>
        </p:blipFill>
        <p:spPr>
          <a:xfrm rot="12223748" flipH="1">
            <a:off x="997639" y="4423147"/>
            <a:ext cx="1769781" cy="512247"/>
          </a:xfrm>
          <a:prstGeom prst="rect">
            <a:avLst/>
          </a:prstGeom>
          <a:effectLst/>
        </p:spPr>
      </p:pic>
      <p:sp>
        <p:nvSpPr>
          <p:cNvPr id="54" name="Freeform 68">
            <a:extLst>
              <a:ext uri="{FF2B5EF4-FFF2-40B4-BE49-F238E27FC236}">
                <a16:creationId xmlns:a16="http://schemas.microsoft.com/office/drawing/2014/main" id="{3C04C9B7-79B6-4C89-BEEA-3AFD8E8CD1A0}"/>
              </a:ext>
            </a:extLst>
          </p:cNvPr>
          <p:cNvSpPr/>
          <p:nvPr/>
        </p:nvSpPr>
        <p:spPr bwMode="auto">
          <a:xfrm rot="9342267">
            <a:off x="1757802" y="4071290"/>
            <a:ext cx="376110" cy="644313"/>
          </a:xfrm>
          <a:custGeom>
            <a:avLst/>
            <a:gdLst>
              <a:gd name="connsiteX0" fmla="*/ 399142 w 404253"/>
              <a:gd name="connsiteY0" fmla="*/ 602343 h 602343"/>
              <a:gd name="connsiteX1" fmla="*/ 348342 w 404253"/>
              <a:gd name="connsiteY1" fmla="*/ 268514 h 602343"/>
              <a:gd name="connsiteX2" fmla="*/ 0 w 404253"/>
              <a:gd name="connsiteY2" fmla="*/ 0 h 602343"/>
              <a:gd name="connsiteX0" fmla="*/ 399142 w 399792"/>
              <a:gd name="connsiteY0" fmla="*/ 602343 h 602343"/>
              <a:gd name="connsiteX1" fmla="*/ 275770 w 399792"/>
              <a:gd name="connsiteY1" fmla="*/ 203200 h 602343"/>
              <a:gd name="connsiteX2" fmla="*/ 0 w 399792"/>
              <a:gd name="connsiteY2" fmla="*/ 0 h 602343"/>
              <a:gd name="connsiteX0" fmla="*/ 399142 w 399792"/>
              <a:gd name="connsiteY0" fmla="*/ 602343 h 602343"/>
              <a:gd name="connsiteX1" fmla="*/ 275770 w 399792"/>
              <a:gd name="connsiteY1" fmla="*/ 203200 h 602343"/>
              <a:gd name="connsiteX2" fmla="*/ 0 w 399792"/>
              <a:gd name="connsiteY2" fmla="*/ 0 h 602343"/>
              <a:gd name="connsiteX0" fmla="*/ 399142 w 399142"/>
              <a:gd name="connsiteY0" fmla="*/ 602343 h 602343"/>
              <a:gd name="connsiteX1" fmla="*/ 0 w 399142"/>
              <a:gd name="connsiteY1" fmla="*/ 0 h 602343"/>
              <a:gd name="connsiteX0" fmla="*/ 399142 w 399142"/>
              <a:gd name="connsiteY0" fmla="*/ 602343 h 602343"/>
              <a:gd name="connsiteX1" fmla="*/ 0 w 399142"/>
              <a:gd name="connsiteY1" fmla="*/ 0 h 602343"/>
              <a:gd name="connsiteX0" fmla="*/ 399142 w 399835"/>
              <a:gd name="connsiteY0" fmla="*/ 602343 h 602343"/>
              <a:gd name="connsiteX1" fmla="*/ 0 w 399835"/>
              <a:gd name="connsiteY1" fmla="*/ 0 h 602343"/>
              <a:gd name="connsiteX0" fmla="*/ 384628 w 385693"/>
              <a:gd name="connsiteY0" fmla="*/ 667657 h 667657"/>
              <a:gd name="connsiteX1" fmla="*/ 0 w 385693"/>
              <a:gd name="connsiteY1" fmla="*/ 0 h 667657"/>
            </a:gdLst>
            <a:ahLst/>
            <a:cxnLst>
              <a:cxn ang="0">
                <a:pos x="connsiteX0" y="connsiteY0"/>
              </a:cxn>
              <a:cxn ang="0">
                <a:pos x="connsiteX1" y="connsiteY1"/>
              </a:cxn>
            </a:cxnLst>
            <a:rect l="l" t="t" r="r" b="b"/>
            <a:pathLst>
              <a:path w="385693" h="667657">
                <a:moveTo>
                  <a:pt x="384628" y="667657"/>
                </a:moveTo>
                <a:cubicBezTo>
                  <a:pt x="389466" y="495905"/>
                  <a:pt x="394305" y="208038"/>
                  <a:pt x="0" y="0"/>
                </a:cubicBezTo>
              </a:path>
            </a:pathLst>
          </a:custGeom>
          <a:noFill/>
          <a:ln w="19050" cap="flat" cmpd="sng" algn="ctr">
            <a:gradFill>
              <a:gsLst>
                <a:gs pos="0">
                  <a:schemeClr val="bg1"/>
                </a:gs>
                <a:gs pos="100000">
                  <a:schemeClr val="bg1">
                    <a:alpha val="0"/>
                  </a:schemeClr>
                </a:gs>
              </a:gsLst>
              <a:lin ang="5400000" scaled="1"/>
            </a:gradFill>
            <a:prstDash val="solid"/>
            <a:round/>
            <a:headEnd type="none" w="med" len="med"/>
            <a:tailEnd type="triangle" w="sm" len="sm"/>
          </a:ln>
          <a:effectLst>
            <a:outerShdw blurRad="50800" dist="12700" dir="2700000" algn="tl" rotWithShape="0">
              <a:prstClr val="black">
                <a:alpha val="94000"/>
              </a:prstClr>
            </a:outerShdw>
          </a:effectLst>
        </p:spPr>
        <p:txBody>
          <a:bodyPr rtlCol="0" anchor="ctr"/>
          <a:lstStyle/>
          <a:p>
            <a:pPr algn="ctr"/>
            <a:endParaRPr lang="en-US" sz="1350" dirty="0"/>
          </a:p>
        </p:txBody>
      </p:sp>
      <p:sp>
        <p:nvSpPr>
          <p:cNvPr id="46" name="Rectangle 45">
            <a:extLst>
              <a:ext uri="{FF2B5EF4-FFF2-40B4-BE49-F238E27FC236}">
                <a16:creationId xmlns:a16="http://schemas.microsoft.com/office/drawing/2014/main" id="{396852EF-9B11-4099-B21A-C20ECE89E8AE}"/>
              </a:ext>
            </a:extLst>
          </p:cNvPr>
          <p:cNvSpPr/>
          <p:nvPr/>
        </p:nvSpPr>
        <p:spPr>
          <a:xfrm>
            <a:off x="2249807" y="5933854"/>
            <a:ext cx="7470136"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Plethora of weather conditions are highly impactful to UAM operations</a:t>
            </a:r>
          </a:p>
        </p:txBody>
      </p:sp>
      <p:pic>
        <p:nvPicPr>
          <p:cNvPr id="55" name="Picture 54">
            <a:extLst>
              <a:ext uri="{FF2B5EF4-FFF2-40B4-BE49-F238E27FC236}">
                <a16:creationId xmlns:a16="http://schemas.microsoft.com/office/drawing/2014/main" id="{775E18E2-FE1C-4EEB-98A7-4B2FE779A03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322278" y="3107586"/>
            <a:ext cx="1882570" cy="556029"/>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9FA59478-6996-4B2E-8DF4-17D9C097FAF7}"/>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595190" y="3317644"/>
            <a:ext cx="377230" cy="379809"/>
          </a:xfrm>
          <a:prstGeom prst="rect">
            <a:avLst/>
          </a:prstGeom>
          <a:effectLst>
            <a:outerShdw blurRad="50800" dist="38100" dir="2700000" algn="tl" rotWithShape="0">
              <a:prstClr val="black">
                <a:alpha val="40000"/>
              </a:prstClr>
            </a:outerShdw>
          </a:effectLst>
        </p:spPr>
      </p:pic>
      <p:pic>
        <p:nvPicPr>
          <p:cNvPr id="67" name="Picture 66">
            <a:extLst>
              <a:ext uri="{FF2B5EF4-FFF2-40B4-BE49-F238E27FC236}">
                <a16:creationId xmlns:a16="http://schemas.microsoft.com/office/drawing/2014/main" id="{71FD1165-B5AC-4E58-9278-0E2BA158B94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flipH="1">
            <a:off x="5297431" y="3501098"/>
            <a:ext cx="307532" cy="379809"/>
          </a:xfrm>
          <a:prstGeom prst="rect">
            <a:avLst/>
          </a:prstGeom>
          <a:effectLst>
            <a:outerShdw blurRad="50800" dist="38100" dir="2700000" algn="tl" rotWithShape="0">
              <a:prstClr val="black">
                <a:alpha val="40000"/>
              </a:prstClr>
            </a:outerShdw>
          </a:effectLst>
        </p:spPr>
      </p:pic>
      <p:sp>
        <p:nvSpPr>
          <p:cNvPr id="73" name="Freeform 12">
            <a:extLst>
              <a:ext uri="{FF2B5EF4-FFF2-40B4-BE49-F238E27FC236}">
                <a16:creationId xmlns:a16="http://schemas.microsoft.com/office/drawing/2014/main" id="{533A7C79-2C2F-4E22-A8C6-64FD2A4858FD}"/>
              </a:ext>
            </a:extLst>
          </p:cNvPr>
          <p:cNvSpPr/>
          <p:nvPr/>
        </p:nvSpPr>
        <p:spPr bwMode="auto">
          <a:xfrm>
            <a:off x="9611735" y="4586247"/>
            <a:ext cx="374662" cy="357632"/>
          </a:xfrm>
          <a:custGeom>
            <a:avLst/>
            <a:gdLst>
              <a:gd name="connsiteX0" fmla="*/ 0 w 618132"/>
              <a:gd name="connsiteY0" fmla="*/ 8904 h 262748"/>
              <a:gd name="connsiteX1" fmla="*/ 457200 w 618132"/>
              <a:gd name="connsiteY1" fmla="*/ 21260 h 262748"/>
              <a:gd name="connsiteX2" fmla="*/ 617838 w 618132"/>
              <a:gd name="connsiteY2" fmla="*/ 194255 h 262748"/>
              <a:gd name="connsiteX3" fmla="*/ 426308 w 618132"/>
              <a:gd name="connsiteY3" fmla="*/ 262217 h 262748"/>
              <a:gd name="connsiteX4" fmla="*/ 345989 w 618132"/>
              <a:gd name="connsiteY4" fmla="*/ 163363 h 262748"/>
              <a:gd name="connsiteX5" fmla="*/ 401594 w 618132"/>
              <a:gd name="connsiteY5" fmla="*/ 101579 h 262748"/>
              <a:gd name="connsiteX0" fmla="*/ 0 w 618132"/>
              <a:gd name="connsiteY0" fmla="*/ 8904 h 269886"/>
              <a:gd name="connsiteX1" fmla="*/ 457200 w 618132"/>
              <a:gd name="connsiteY1" fmla="*/ 21260 h 269886"/>
              <a:gd name="connsiteX2" fmla="*/ 617838 w 618132"/>
              <a:gd name="connsiteY2" fmla="*/ 194255 h 269886"/>
              <a:gd name="connsiteX3" fmla="*/ 426308 w 618132"/>
              <a:gd name="connsiteY3" fmla="*/ 262217 h 269886"/>
              <a:gd name="connsiteX4" fmla="*/ 345989 w 618132"/>
              <a:gd name="connsiteY4" fmla="*/ 163363 h 269886"/>
              <a:gd name="connsiteX5" fmla="*/ 401594 w 618132"/>
              <a:gd name="connsiteY5" fmla="*/ 101579 h 269886"/>
              <a:gd name="connsiteX0" fmla="*/ 0 w 618132"/>
              <a:gd name="connsiteY0" fmla="*/ 8904 h 274383"/>
              <a:gd name="connsiteX1" fmla="*/ 457200 w 618132"/>
              <a:gd name="connsiteY1" fmla="*/ 21260 h 274383"/>
              <a:gd name="connsiteX2" fmla="*/ 617838 w 618132"/>
              <a:gd name="connsiteY2" fmla="*/ 194255 h 274383"/>
              <a:gd name="connsiteX3" fmla="*/ 426308 w 618132"/>
              <a:gd name="connsiteY3" fmla="*/ 262217 h 274383"/>
              <a:gd name="connsiteX4" fmla="*/ 401594 w 618132"/>
              <a:gd name="connsiteY4" fmla="*/ 101579 h 274383"/>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664"/>
              <a:gd name="connsiteY0" fmla="*/ 8904 h 274797"/>
              <a:gd name="connsiteX1" fmla="*/ 457200 w 618664"/>
              <a:gd name="connsiteY1" fmla="*/ 21260 h 274797"/>
              <a:gd name="connsiteX2" fmla="*/ 617838 w 618664"/>
              <a:gd name="connsiteY2" fmla="*/ 194255 h 274797"/>
              <a:gd name="connsiteX3" fmla="*/ 402639 w 618664"/>
              <a:gd name="connsiteY3" fmla="*/ 253341 h 274797"/>
              <a:gd name="connsiteX4" fmla="*/ 401594 w 618664"/>
              <a:gd name="connsiteY4" fmla="*/ 101579 h 274797"/>
              <a:gd name="connsiteX0" fmla="*/ 0 w 618081"/>
              <a:gd name="connsiteY0" fmla="*/ 8904 h 281435"/>
              <a:gd name="connsiteX1" fmla="*/ 457200 w 618081"/>
              <a:gd name="connsiteY1" fmla="*/ 21260 h 281435"/>
              <a:gd name="connsiteX2" fmla="*/ 617838 w 618081"/>
              <a:gd name="connsiteY2" fmla="*/ 194255 h 281435"/>
              <a:gd name="connsiteX3" fmla="*/ 402639 w 618081"/>
              <a:gd name="connsiteY3" fmla="*/ 253341 h 281435"/>
              <a:gd name="connsiteX4" fmla="*/ 401594 w 618081"/>
              <a:gd name="connsiteY4" fmla="*/ 101579 h 2814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730"/>
              <a:gd name="connsiteY0" fmla="*/ 7952 h 273366"/>
              <a:gd name="connsiteX1" fmla="*/ 457200 w 587730"/>
              <a:gd name="connsiteY1" fmla="*/ 20308 h 273366"/>
              <a:gd name="connsiteX2" fmla="*/ 586773 w 587730"/>
              <a:gd name="connsiteY2" fmla="*/ 177031 h 273366"/>
              <a:gd name="connsiteX3" fmla="*/ 410385 w 587730"/>
              <a:gd name="connsiteY3" fmla="*/ 271753 h 273366"/>
              <a:gd name="connsiteX4" fmla="*/ 401594 w 587730"/>
              <a:gd name="connsiteY4" fmla="*/ 100627 h 273366"/>
              <a:gd name="connsiteX0" fmla="*/ 0 w 587730"/>
              <a:gd name="connsiteY0" fmla="*/ 7952 h 275651"/>
              <a:gd name="connsiteX1" fmla="*/ 457200 w 587730"/>
              <a:gd name="connsiteY1" fmla="*/ 20308 h 275651"/>
              <a:gd name="connsiteX2" fmla="*/ 586773 w 587730"/>
              <a:gd name="connsiteY2" fmla="*/ 177031 h 275651"/>
              <a:gd name="connsiteX3" fmla="*/ 410385 w 587730"/>
              <a:gd name="connsiteY3" fmla="*/ 271753 h 275651"/>
              <a:gd name="connsiteX4" fmla="*/ 401594 w 587730"/>
              <a:gd name="connsiteY4" fmla="*/ 100627 h 275651"/>
              <a:gd name="connsiteX0" fmla="*/ 0 w 320017"/>
              <a:gd name="connsiteY0" fmla="*/ 37089 h 260992"/>
              <a:gd name="connsiteX1" fmla="*/ 189938 w 320017"/>
              <a:gd name="connsiteY1" fmla="*/ 5649 h 260992"/>
              <a:gd name="connsiteX2" fmla="*/ 319511 w 320017"/>
              <a:gd name="connsiteY2" fmla="*/ 162372 h 260992"/>
              <a:gd name="connsiteX3" fmla="*/ 143123 w 320017"/>
              <a:gd name="connsiteY3" fmla="*/ 257094 h 260992"/>
              <a:gd name="connsiteX4" fmla="*/ 134332 w 320017"/>
              <a:gd name="connsiteY4" fmla="*/ 85968 h 260992"/>
              <a:gd name="connsiteX0" fmla="*/ 0 w 320254"/>
              <a:gd name="connsiteY0" fmla="*/ 32921 h 256824"/>
              <a:gd name="connsiteX1" fmla="*/ 189938 w 320254"/>
              <a:gd name="connsiteY1" fmla="*/ 1481 h 256824"/>
              <a:gd name="connsiteX2" fmla="*/ 319511 w 320254"/>
              <a:gd name="connsiteY2" fmla="*/ 158204 h 256824"/>
              <a:gd name="connsiteX3" fmla="*/ 143123 w 320254"/>
              <a:gd name="connsiteY3" fmla="*/ 252926 h 256824"/>
              <a:gd name="connsiteX4" fmla="*/ 134332 w 320254"/>
              <a:gd name="connsiteY4" fmla="*/ 81800 h 256824"/>
              <a:gd name="connsiteX0" fmla="*/ 0 w 320254"/>
              <a:gd name="connsiteY0" fmla="*/ 35836 h 259739"/>
              <a:gd name="connsiteX1" fmla="*/ 189938 w 320254"/>
              <a:gd name="connsiteY1" fmla="*/ 4396 h 259739"/>
              <a:gd name="connsiteX2" fmla="*/ 319511 w 320254"/>
              <a:gd name="connsiteY2" fmla="*/ 161119 h 259739"/>
              <a:gd name="connsiteX3" fmla="*/ 143123 w 320254"/>
              <a:gd name="connsiteY3" fmla="*/ 255841 h 259739"/>
              <a:gd name="connsiteX4" fmla="*/ 134332 w 320254"/>
              <a:gd name="connsiteY4" fmla="*/ 84715 h 259739"/>
              <a:gd name="connsiteX0" fmla="*/ 0 w 310690"/>
              <a:gd name="connsiteY0" fmla="*/ 118260 h 255693"/>
              <a:gd name="connsiteX1" fmla="*/ 180619 w 310690"/>
              <a:gd name="connsiteY1" fmla="*/ 350 h 255693"/>
              <a:gd name="connsiteX2" fmla="*/ 310192 w 310690"/>
              <a:gd name="connsiteY2" fmla="*/ 157073 h 255693"/>
              <a:gd name="connsiteX3" fmla="*/ 133804 w 310690"/>
              <a:gd name="connsiteY3" fmla="*/ 251795 h 255693"/>
              <a:gd name="connsiteX4" fmla="*/ 125013 w 310690"/>
              <a:gd name="connsiteY4" fmla="*/ 80669 h 255693"/>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125013 w 310690"/>
              <a:gd name="connsiteY4" fmla="*/ 81967 h 256991"/>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210749 w 310690"/>
              <a:gd name="connsiteY4" fmla="*/ 124320 h 256991"/>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210749 w 310690"/>
              <a:gd name="connsiteY4" fmla="*/ 124320 h 256991"/>
              <a:gd name="connsiteX0" fmla="*/ 0 w 310690"/>
              <a:gd name="connsiteY0" fmla="*/ 119558 h 261180"/>
              <a:gd name="connsiteX1" fmla="*/ 180619 w 310690"/>
              <a:gd name="connsiteY1" fmla="*/ 1648 h 261180"/>
              <a:gd name="connsiteX2" fmla="*/ 310192 w 310690"/>
              <a:gd name="connsiteY2" fmla="*/ 158371 h 261180"/>
              <a:gd name="connsiteX3" fmla="*/ 133804 w 310690"/>
              <a:gd name="connsiteY3" fmla="*/ 253093 h 261180"/>
              <a:gd name="connsiteX4" fmla="*/ 210749 w 310690"/>
              <a:gd name="connsiteY4" fmla="*/ 124320 h 261180"/>
              <a:gd name="connsiteX0" fmla="*/ 0 w 310690"/>
              <a:gd name="connsiteY0" fmla="*/ 119558 h 261180"/>
              <a:gd name="connsiteX1" fmla="*/ 180619 w 310690"/>
              <a:gd name="connsiteY1" fmla="*/ 1648 h 261180"/>
              <a:gd name="connsiteX2" fmla="*/ 310192 w 310690"/>
              <a:gd name="connsiteY2" fmla="*/ 158371 h 261180"/>
              <a:gd name="connsiteX3" fmla="*/ 133804 w 310690"/>
              <a:gd name="connsiteY3" fmla="*/ 253093 h 261180"/>
              <a:gd name="connsiteX4" fmla="*/ 210749 w 310690"/>
              <a:gd name="connsiteY4" fmla="*/ 124320 h 261180"/>
              <a:gd name="connsiteX0" fmla="*/ 0 w 277113"/>
              <a:gd name="connsiteY0" fmla="*/ 206782 h 260170"/>
              <a:gd name="connsiteX1" fmla="*/ 147070 w 277113"/>
              <a:gd name="connsiteY1" fmla="*/ 638 h 260170"/>
              <a:gd name="connsiteX2" fmla="*/ 276643 w 277113"/>
              <a:gd name="connsiteY2" fmla="*/ 157361 h 260170"/>
              <a:gd name="connsiteX3" fmla="*/ 100255 w 277113"/>
              <a:gd name="connsiteY3" fmla="*/ 252083 h 260170"/>
              <a:gd name="connsiteX4" fmla="*/ 177200 w 277113"/>
              <a:gd name="connsiteY4" fmla="*/ 123310 h 260170"/>
              <a:gd name="connsiteX0" fmla="*/ 7867 w 284980"/>
              <a:gd name="connsiteY0" fmla="*/ 206782 h 260170"/>
              <a:gd name="connsiteX1" fmla="*/ 154937 w 284980"/>
              <a:gd name="connsiteY1" fmla="*/ 638 h 260170"/>
              <a:gd name="connsiteX2" fmla="*/ 284510 w 284980"/>
              <a:gd name="connsiteY2" fmla="*/ 157361 h 260170"/>
              <a:gd name="connsiteX3" fmla="*/ 108122 w 284980"/>
              <a:gd name="connsiteY3" fmla="*/ 252083 h 260170"/>
              <a:gd name="connsiteX4" fmla="*/ 185067 w 284980"/>
              <a:gd name="connsiteY4" fmla="*/ 123310 h 260170"/>
              <a:gd name="connsiteX0" fmla="*/ 9793 w 287183"/>
              <a:gd name="connsiteY0" fmla="*/ 206160 h 259548"/>
              <a:gd name="connsiteX1" fmla="*/ 156863 w 287183"/>
              <a:gd name="connsiteY1" fmla="*/ 16 h 259548"/>
              <a:gd name="connsiteX2" fmla="*/ 286436 w 287183"/>
              <a:gd name="connsiteY2" fmla="*/ 156739 h 259548"/>
              <a:gd name="connsiteX3" fmla="*/ 110048 w 287183"/>
              <a:gd name="connsiteY3" fmla="*/ 251461 h 259548"/>
              <a:gd name="connsiteX4" fmla="*/ 186993 w 287183"/>
              <a:gd name="connsiteY4" fmla="*/ 122688 h 25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83" h="259548">
                <a:moveTo>
                  <a:pt x="9793" y="206160"/>
                </a:moveTo>
                <a:cubicBezTo>
                  <a:pt x="-33026" y="25717"/>
                  <a:pt x="73480" y="1194"/>
                  <a:pt x="156863" y="16"/>
                </a:cubicBezTo>
                <a:cubicBezTo>
                  <a:pt x="240246" y="-1162"/>
                  <a:pt x="294239" y="64484"/>
                  <a:pt x="286436" y="156739"/>
                </a:cubicBezTo>
                <a:cubicBezTo>
                  <a:pt x="278633" y="248994"/>
                  <a:pt x="188366" y="274783"/>
                  <a:pt x="110048" y="251461"/>
                </a:cubicBezTo>
                <a:cubicBezTo>
                  <a:pt x="46640" y="238727"/>
                  <a:pt x="40516" y="78117"/>
                  <a:pt x="186993" y="122688"/>
                </a:cubicBezTo>
              </a:path>
            </a:pathLst>
          </a:custGeom>
          <a:noFill/>
          <a:ln w="38100" cap="flat" cmpd="sng" algn="ctr">
            <a:solidFill>
              <a:schemeClr val="bg2">
                <a:lumMod val="20000"/>
                <a:lumOff val="80000"/>
              </a:schemeClr>
            </a:solidFill>
            <a:prstDash val="solid"/>
            <a:round/>
            <a:headEnd type="none" w="med" len="med"/>
            <a:tailEnd type="triangle" w="med" len="med"/>
          </a:ln>
          <a:effectLst>
            <a:outerShdw blurRad="50800" dist="25400" dir="2700000" algn="tl" rotWithShape="0">
              <a:prstClr val="black">
                <a:alpha val="83000"/>
              </a:prstClr>
            </a:outerShdw>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p>
        </p:txBody>
      </p:sp>
      <p:sp>
        <p:nvSpPr>
          <p:cNvPr id="74" name="Freeform 12">
            <a:extLst>
              <a:ext uri="{FF2B5EF4-FFF2-40B4-BE49-F238E27FC236}">
                <a16:creationId xmlns:a16="http://schemas.microsoft.com/office/drawing/2014/main" id="{E2973FE7-11DD-447D-9AE9-FF16F775FA57}"/>
              </a:ext>
            </a:extLst>
          </p:cNvPr>
          <p:cNvSpPr/>
          <p:nvPr/>
        </p:nvSpPr>
        <p:spPr bwMode="auto">
          <a:xfrm rot="6710674">
            <a:off x="9642974" y="4288429"/>
            <a:ext cx="242072" cy="231069"/>
          </a:xfrm>
          <a:custGeom>
            <a:avLst/>
            <a:gdLst>
              <a:gd name="connsiteX0" fmla="*/ 0 w 618132"/>
              <a:gd name="connsiteY0" fmla="*/ 8904 h 262748"/>
              <a:gd name="connsiteX1" fmla="*/ 457200 w 618132"/>
              <a:gd name="connsiteY1" fmla="*/ 21260 h 262748"/>
              <a:gd name="connsiteX2" fmla="*/ 617838 w 618132"/>
              <a:gd name="connsiteY2" fmla="*/ 194255 h 262748"/>
              <a:gd name="connsiteX3" fmla="*/ 426308 w 618132"/>
              <a:gd name="connsiteY3" fmla="*/ 262217 h 262748"/>
              <a:gd name="connsiteX4" fmla="*/ 345989 w 618132"/>
              <a:gd name="connsiteY4" fmla="*/ 163363 h 262748"/>
              <a:gd name="connsiteX5" fmla="*/ 401594 w 618132"/>
              <a:gd name="connsiteY5" fmla="*/ 101579 h 262748"/>
              <a:gd name="connsiteX0" fmla="*/ 0 w 618132"/>
              <a:gd name="connsiteY0" fmla="*/ 8904 h 269886"/>
              <a:gd name="connsiteX1" fmla="*/ 457200 w 618132"/>
              <a:gd name="connsiteY1" fmla="*/ 21260 h 269886"/>
              <a:gd name="connsiteX2" fmla="*/ 617838 w 618132"/>
              <a:gd name="connsiteY2" fmla="*/ 194255 h 269886"/>
              <a:gd name="connsiteX3" fmla="*/ 426308 w 618132"/>
              <a:gd name="connsiteY3" fmla="*/ 262217 h 269886"/>
              <a:gd name="connsiteX4" fmla="*/ 345989 w 618132"/>
              <a:gd name="connsiteY4" fmla="*/ 163363 h 269886"/>
              <a:gd name="connsiteX5" fmla="*/ 401594 w 618132"/>
              <a:gd name="connsiteY5" fmla="*/ 101579 h 269886"/>
              <a:gd name="connsiteX0" fmla="*/ 0 w 618132"/>
              <a:gd name="connsiteY0" fmla="*/ 8904 h 274383"/>
              <a:gd name="connsiteX1" fmla="*/ 457200 w 618132"/>
              <a:gd name="connsiteY1" fmla="*/ 21260 h 274383"/>
              <a:gd name="connsiteX2" fmla="*/ 617838 w 618132"/>
              <a:gd name="connsiteY2" fmla="*/ 194255 h 274383"/>
              <a:gd name="connsiteX3" fmla="*/ 426308 w 618132"/>
              <a:gd name="connsiteY3" fmla="*/ 262217 h 274383"/>
              <a:gd name="connsiteX4" fmla="*/ 401594 w 618132"/>
              <a:gd name="connsiteY4" fmla="*/ 101579 h 274383"/>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132"/>
              <a:gd name="connsiteY0" fmla="*/ 8904 h 293970"/>
              <a:gd name="connsiteX1" fmla="*/ 457200 w 618132"/>
              <a:gd name="connsiteY1" fmla="*/ 21260 h 293970"/>
              <a:gd name="connsiteX2" fmla="*/ 617838 w 618132"/>
              <a:gd name="connsiteY2" fmla="*/ 194255 h 293970"/>
              <a:gd name="connsiteX3" fmla="*/ 426308 w 618132"/>
              <a:gd name="connsiteY3" fmla="*/ 262217 h 293970"/>
              <a:gd name="connsiteX4" fmla="*/ 401594 w 618132"/>
              <a:gd name="connsiteY4" fmla="*/ 101579 h 293970"/>
              <a:gd name="connsiteX0" fmla="*/ 0 w 618664"/>
              <a:gd name="connsiteY0" fmla="*/ 8904 h 274797"/>
              <a:gd name="connsiteX1" fmla="*/ 457200 w 618664"/>
              <a:gd name="connsiteY1" fmla="*/ 21260 h 274797"/>
              <a:gd name="connsiteX2" fmla="*/ 617838 w 618664"/>
              <a:gd name="connsiteY2" fmla="*/ 194255 h 274797"/>
              <a:gd name="connsiteX3" fmla="*/ 402639 w 618664"/>
              <a:gd name="connsiteY3" fmla="*/ 253341 h 274797"/>
              <a:gd name="connsiteX4" fmla="*/ 401594 w 618664"/>
              <a:gd name="connsiteY4" fmla="*/ 101579 h 274797"/>
              <a:gd name="connsiteX0" fmla="*/ 0 w 618081"/>
              <a:gd name="connsiteY0" fmla="*/ 8904 h 281435"/>
              <a:gd name="connsiteX1" fmla="*/ 457200 w 618081"/>
              <a:gd name="connsiteY1" fmla="*/ 21260 h 281435"/>
              <a:gd name="connsiteX2" fmla="*/ 617838 w 618081"/>
              <a:gd name="connsiteY2" fmla="*/ 194255 h 281435"/>
              <a:gd name="connsiteX3" fmla="*/ 402639 w 618081"/>
              <a:gd name="connsiteY3" fmla="*/ 253341 h 281435"/>
              <a:gd name="connsiteX4" fmla="*/ 401594 w 618081"/>
              <a:gd name="connsiteY4" fmla="*/ 101579 h 2814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164"/>
              <a:gd name="connsiteY0" fmla="*/ 7952 h 256735"/>
              <a:gd name="connsiteX1" fmla="*/ 457200 w 587164"/>
              <a:gd name="connsiteY1" fmla="*/ 20308 h 256735"/>
              <a:gd name="connsiteX2" fmla="*/ 586773 w 587164"/>
              <a:gd name="connsiteY2" fmla="*/ 177031 h 256735"/>
              <a:gd name="connsiteX3" fmla="*/ 402639 w 587164"/>
              <a:gd name="connsiteY3" fmla="*/ 252389 h 256735"/>
              <a:gd name="connsiteX4" fmla="*/ 401594 w 587164"/>
              <a:gd name="connsiteY4" fmla="*/ 100627 h 256735"/>
              <a:gd name="connsiteX0" fmla="*/ 0 w 587730"/>
              <a:gd name="connsiteY0" fmla="*/ 7952 h 273366"/>
              <a:gd name="connsiteX1" fmla="*/ 457200 w 587730"/>
              <a:gd name="connsiteY1" fmla="*/ 20308 h 273366"/>
              <a:gd name="connsiteX2" fmla="*/ 586773 w 587730"/>
              <a:gd name="connsiteY2" fmla="*/ 177031 h 273366"/>
              <a:gd name="connsiteX3" fmla="*/ 410385 w 587730"/>
              <a:gd name="connsiteY3" fmla="*/ 271753 h 273366"/>
              <a:gd name="connsiteX4" fmla="*/ 401594 w 587730"/>
              <a:gd name="connsiteY4" fmla="*/ 100627 h 273366"/>
              <a:gd name="connsiteX0" fmla="*/ 0 w 587730"/>
              <a:gd name="connsiteY0" fmla="*/ 7952 h 275651"/>
              <a:gd name="connsiteX1" fmla="*/ 457200 w 587730"/>
              <a:gd name="connsiteY1" fmla="*/ 20308 h 275651"/>
              <a:gd name="connsiteX2" fmla="*/ 586773 w 587730"/>
              <a:gd name="connsiteY2" fmla="*/ 177031 h 275651"/>
              <a:gd name="connsiteX3" fmla="*/ 410385 w 587730"/>
              <a:gd name="connsiteY3" fmla="*/ 271753 h 275651"/>
              <a:gd name="connsiteX4" fmla="*/ 401594 w 587730"/>
              <a:gd name="connsiteY4" fmla="*/ 100627 h 275651"/>
              <a:gd name="connsiteX0" fmla="*/ 0 w 320017"/>
              <a:gd name="connsiteY0" fmla="*/ 37089 h 260992"/>
              <a:gd name="connsiteX1" fmla="*/ 189938 w 320017"/>
              <a:gd name="connsiteY1" fmla="*/ 5649 h 260992"/>
              <a:gd name="connsiteX2" fmla="*/ 319511 w 320017"/>
              <a:gd name="connsiteY2" fmla="*/ 162372 h 260992"/>
              <a:gd name="connsiteX3" fmla="*/ 143123 w 320017"/>
              <a:gd name="connsiteY3" fmla="*/ 257094 h 260992"/>
              <a:gd name="connsiteX4" fmla="*/ 134332 w 320017"/>
              <a:gd name="connsiteY4" fmla="*/ 85968 h 260992"/>
              <a:gd name="connsiteX0" fmla="*/ 0 w 320254"/>
              <a:gd name="connsiteY0" fmla="*/ 32921 h 256824"/>
              <a:gd name="connsiteX1" fmla="*/ 189938 w 320254"/>
              <a:gd name="connsiteY1" fmla="*/ 1481 h 256824"/>
              <a:gd name="connsiteX2" fmla="*/ 319511 w 320254"/>
              <a:gd name="connsiteY2" fmla="*/ 158204 h 256824"/>
              <a:gd name="connsiteX3" fmla="*/ 143123 w 320254"/>
              <a:gd name="connsiteY3" fmla="*/ 252926 h 256824"/>
              <a:gd name="connsiteX4" fmla="*/ 134332 w 320254"/>
              <a:gd name="connsiteY4" fmla="*/ 81800 h 256824"/>
              <a:gd name="connsiteX0" fmla="*/ 0 w 320254"/>
              <a:gd name="connsiteY0" fmla="*/ 35836 h 259739"/>
              <a:gd name="connsiteX1" fmla="*/ 189938 w 320254"/>
              <a:gd name="connsiteY1" fmla="*/ 4396 h 259739"/>
              <a:gd name="connsiteX2" fmla="*/ 319511 w 320254"/>
              <a:gd name="connsiteY2" fmla="*/ 161119 h 259739"/>
              <a:gd name="connsiteX3" fmla="*/ 143123 w 320254"/>
              <a:gd name="connsiteY3" fmla="*/ 255841 h 259739"/>
              <a:gd name="connsiteX4" fmla="*/ 134332 w 320254"/>
              <a:gd name="connsiteY4" fmla="*/ 84715 h 259739"/>
              <a:gd name="connsiteX0" fmla="*/ 0 w 310690"/>
              <a:gd name="connsiteY0" fmla="*/ 118260 h 255693"/>
              <a:gd name="connsiteX1" fmla="*/ 180619 w 310690"/>
              <a:gd name="connsiteY1" fmla="*/ 350 h 255693"/>
              <a:gd name="connsiteX2" fmla="*/ 310192 w 310690"/>
              <a:gd name="connsiteY2" fmla="*/ 157073 h 255693"/>
              <a:gd name="connsiteX3" fmla="*/ 133804 w 310690"/>
              <a:gd name="connsiteY3" fmla="*/ 251795 h 255693"/>
              <a:gd name="connsiteX4" fmla="*/ 125013 w 310690"/>
              <a:gd name="connsiteY4" fmla="*/ 80669 h 255693"/>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125013 w 310690"/>
              <a:gd name="connsiteY4" fmla="*/ 81967 h 256991"/>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210749 w 310690"/>
              <a:gd name="connsiteY4" fmla="*/ 124320 h 256991"/>
              <a:gd name="connsiteX0" fmla="*/ 0 w 310690"/>
              <a:gd name="connsiteY0" fmla="*/ 119558 h 256991"/>
              <a:gd name="connsiteX1" fmla="*/ 180619 w 310690"/>
              <a:gd name="connsiteY1" fmla="*/ 1648 h 256991"/>
              <a:gd name="connsiteX2" fmla="*/ 310192 w 310690"/>
              <a:gd name="connsiteY2" fmla="*/ 158371 h 256991"/>
              <a:gd name="connsiteX3" fmla="*/ 133804 w 310690"/>
              <a:gd name="connsiteY3" fmla="*/ 253093 h 256991"/>
              <a:gd name="connsiteX4" fmla="*/ 210749 w 310690"/>
              <a:gd name="connsiteY4" fmla="*/ 124320 h 256991"/>
              <a:gd name="connsiteX0" fmla="*/ 0 w 310690"/>
              <a:gd name="connsiteY0" fmla="*/ 119558 h 261180"/>
              <a:gd name="connsiteX1" fmla="*/ 180619 w 310690"/>
              <a:gd name="connsiteY1" fmla="*/ 1648 h 261180"/>
              <a:gd name="connsiteX2" fmla="*/ 310192 w 310690"/>
              <a:gd name="connsiteY2" fmla="*/ 158371 h 261180"/>
              <a:gd name="connsiteX3" fmla="*/ 133804 w 310690"/>
              <a:gd name="connsiteY3" fmla="*/ 253093 h 261180"/>
              <a:gd name="connsiteX4" fmla="*/ 210749 w 310690"/>
              <a:gd name="connsiteY4" fmla="*/ 124320 h 261180"/>
              <a:gd name="connsiteX0" fmla="*/ 0 w 310690"/>
              <a:gd name="connsiteY0" fmla="*/ 119558 h 261180"/>
              <a:gd name="connsiteX1" fmla="*/ 180619 w 310690"/>
              <a:gd name="connsiteY1" fmla="*/ 1648 h 261180"/>
              <a:gd name="connsiteX2" fmla="*/ 310192 w 310690"/>
              <a:gd name="connsiteY2" fmla="*/ 158371 h 261180"/>
              <a:gd name="connsiteX3" fmla="*/ 133804 w 310690"/>
              <a:gd name="connsiteY3" fmla="*/ 253093 h 261180"/>
              <a:gd name="connsiteX4" fmla="*/ 210749 w 310690"/>
              <a:gd name="connsiteY4" fmla="*/ 124320 h 261180"/>
              <a:gd name="connsiteX0" fmla="*/ 0 w 277113"/>
              <a:gd name="connsiteY0" fmla="*/ 206782 h 260170"/>
              <a:gd name="connsiteX1" fmla="*/ 147070 w 277113"/>
              <a:gd name="connsiteY1" fmla="*/ 638 h 260170"/>
              <a:gd name="connsiteX2" fmla="*/ 276643 w 277113"/>
              <a:gd name="connsiteY2" fmla="*/ 157361 h 260170"/>
              <a:gd name="connsiteX3" fmla="*/ 100255 w 277113"/>
              <a:gd name="connsiteY3" fmla="*/ 252083 h 260170"/>
              <a:gd name="connsiteX4" fmla="*/ 177200 w 277113"/>
              <a:gd name="connsiteY4" fmla="*/ 123310 h 260170"/>
              <a:gd name="connsiteX0" fmla="*/ 7867 w 284980"/>
              <a:gd name="connsiteY0" fmla="*/ 206782 h 260170"/>
              <a:gd name="connsiteX1" fmla="*/ 154937 w 284980"/>
              <a:gd name="connsiteY1" fmla="*/ 638 h 260170"/>
              <a:gd name="connsiteX2" fmla="*/ 284510 w 284980"/>
              <a:gd name="connsiteY2" fmla="*/ 157361 h 260170"/>
              <a:gd name="connsiteX3" fmla="*/ 108122 w 284980"/>
              <a:gd name="connsiteY3" fmla="*/ 252083 h 260170"/>
              <a:gd name="connsiteX4" fmla="*/ 185067 w 284980"/>
              <a:gd name="connsiteY4" fmla="*/ 123310 h 260170"/>
              <a:gd name="connsiteX0" fmla="*/ 9793 w 287183"/>
              <a:gd name="connsiteY0" fmla="*/ 206160 h 259548"/>
              <a:gd name="connsiteX1" fmla="*/ 156863 w 287183"/>
              <a:gd name="connsiteY1" fmla="*/ 16 h 259548"/>
              <a:gd name="connsiteX2" fmla="*/ 286436 w 287183"/>
              <a:gd name="connsiteY2" fmla="*/ 156739 h 259548"/>
              <a:gd name="connsiteX3" fmla="*/ 110048 w 287183"/>
              <a:gd name="connsiteY3" fmla="*/ 251461 h 259548"/>
              <a:gd name="connsiteX4" fmla="*/ 186993 w 287183"/>
              <a:gd name="connsiteY4" fmla="*/ 122688 h 25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83" h="259548">
                <a:moveTo>
                  <a:pt x="9793" y="206160"/>
                </a:moveTo>
                <a:cubicBezTo>
                  <a:pt x="-33026" y="25717"/>
                  <a:pt x="73480" y="1194"/>
                  <a:pt x="156863" y="16"/>
                </a:cubicBezTo>
                <a:cubicBezTo>
                  <a:pt x="240246" y="-1162"/>
                  <a:pt x="294239" y="64484"/>
                  <a:pt x="286436" y="156739"/>
                </a:cubicBezTo>
                <a:cubicBezTo>
                  <a:pt x="278633" y="248994"/>
                  <a:pt x="188366" y="274783"/>
                  <a:pt x="110048" y="251461"/>
                </a:cubicBezTo>
                <a:cubicBezTo>
                  <a:pt x="46640" y="238727"/>
                  <a:pt x="40516" y="78117"/>
                  <a:pt x="186993" y="122688"/>
                </a:cubicBezTo>
              </a:path>
            </a:pathLst>
          </a:custGeom>
          <a:noFill/>
          <a:ln w="31750" cap="flat" cmpd="sng" algn="ctr">
            <a:solidFill>
              <a:schemeClr val="bg2">
                <a:lumMod val="20000"/>
                <a:lumOff val="80000"/>
              </a:schemeClr>
            </a:solidFill>
            <a:prstDash val="solid"/>
            <a:round/>
            <a:headEnd type="none" w="med" len="med"/>
            <a:tailEnd type="triangle" w="sm" len="sm"/>
          </a:ln>
          <a:effectLst>
            <a:outerShdw blurRad="50800" dist="25400" dir="2700000" algn="tl" rotWithShape="0">
              <a:prstClr val="black">
                <a:alpha val="83000"/>
              </a:prstClr>
            </a:outerShdw>
          </a:effectLst>
        </p:spPr>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a:p>
        </p:txBody>
      </p:sp>
      <p:pic>
        <p:nvPicPr>
          <p:cNvPr id="75" name="Picture 74">
            <a:extLst>
              <a:ext uri="{FF2B5EF4-FFF2-40B4-BE49-F238E27FC236}">
                <a16:creationId xmlns:a16="http://schemas.microsoft.com/office/drawing/2014/main" id="{FB6EC10C-EAFE-4E76-AB65-B48EF25B3154}"/>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rot="8382558">
            <a:off x="8012733" y="1504855"/>
            <a:ext cx="626704" cy="4616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360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A49AC-239B-F14D-B355-C48E31D9FE67}"/>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20751" y="1029902"/>
            <a:ext cx="4220071" cy="2710138"/>
          </a:xfrm>
          <a:prstGeom prst="rect">
            <a:avLst/>
          </a:prstGeom>
        </p:spPr>
      </p:pic>
      <p:sp>
        <p:nvSpPr>
          <p:cNvPr id="2" name="Title 1"/>
          <p:cNvSpPr>
            <a:spLocks noGrp="1"/>
          </p:cNvSpPr>
          <p:nvPr>
            <p:ph type="title"/>
          </p:nvPr>
        </p:nvSpPr>
        <p:spPr/>
        <p:txBody>
          <a:bodyPr/>
          <a:lstStyle/>
          <a:p>
            <a:r>
              <a:rPr lang="en-US" dirty="0"/>
              <a:t>UAM Weather Challenges Vary by Location</a:t>
            </a:r>
          </a:p>
        </p:txBody>
      </p:sp>
      <p:cxnSp>
        <p:nvCxnSpPr>
          <p:cNvPr id="7" name="Straight Connector 6"/>
          <p:cNvCxnSpPr>
            <a:cxnSpLocks/>
          </p:cNvCxnSpPr>
          <p:nvPr/>
        </p:nvCxnSpPr>
        <p:spPr bwMode="auto">
          <a:xfrm flipV="1">
            <a:off x="2607679" y="2155895"/>
            <a:ext cx="1297127" cy="1915642"/>
          </a:xfrm>
          <a:prstGeom prst="line">
            <a:avLst/>
          </a:prstGeom>
          <a:solidFill>
            <a:schemeClr val="accent1"/>
          </a:solidFill>
          <a:ln w="12700" cap="flat" cmpd="sng" algn="ctr">
            <a:solidFill>
              <a:schemeClr val="tx1"/>
            </a:solidFill>
            <a:prstDash val="solid"/>
            <a:round/>
            <a:headEnd type="none" w="sm" len="sm"/>
            <a:tailEnd type="oval" w="med" len="med"/>
          </a:ln>
          <a:effectLst/>
        </p:spPr>
      </p:cxnSp>
      <p:sp>
        <p:nvSpPr>
          <p:cNvPr id="8" name="TextBox 7"/>
          <p:cNvSpPr txBox="1"/>
          <p:nvPr/>
        </p:nvSpPr>
        <p:spPr>
          <a:xfrm>
            <a:off x="189614" y="5647908"/>
            <a:ext cx="2549096" cy="307777"/>
          </a:xfrm>
          <a:prstGeom prst="rect">
            <a:avLst/>
          </a:prstGeom>
          <a:noFill/>
        </p:spPr>
        <p:txBody>
          <a:bodyPr wrap="none" rtlCol="0">
            <a:spAutoFit/>
          </a:bodyPr>
          <a:lstStyle/>
          <a:p>
            <a:pPr algn="ctr"/>
            <a:r>
              <a:rPr lang="en-US" sz="1400" b="1" dirty="0"/>
              <a:t>Heterogeneous Low Clouds</a:t>
            </a:r>
          </a:p>
        </p:txBody>
      </p:sp>
      <p:cxnSp>
        <p:nvCxnSpPr>
          <p:cNvPr id="18" name="Straight Connector 17"/>
          <p:cNvCxnSpPr>
            <a:cxnSpLocks/>
          </p:cNvCxnSpPr>
          <p:nvPr/>
        </p:nvCxnSpPr>
        <p:spPr bwMode="auto">
          <a:xfrm>
            <a:off x="7834393" y="1735810"/>
            <a:ext cx="732770" cy="332693"/>
          </a:xfrm>
          <a:prstGeom prst="line">
            <a:avLst/>
          </a:prstGeom>
          <a:solidFill>
            <a:schemeClr val="accent1"/>
          </a:solidFill>
          <a:ln w="12700" cap="flat" cmpd="sng" algn="ctr">
            <a:solidFill>
              <a:schemeClr val="tx1"/>
            </a:solidFill>
            <a:prstDash val="solid"/>
            <a:round/>
            <a:headEnd type="oval" w="med" len="med"/>
            <a:tailEnd type="none" w="med" len="med"/>
          </a:ln>
          <a:effectLst/>
        </p:spPr>
      </p:cxnSp>
      <p:sp>
        <p:nvSpPr>
          <p:cNvPr id="20" name="TextBox 19"/>
          <p:cNvSpPr txBox="1"/>
          <p:nvPr/>
        </p:nvSpPr>
        <p:spPr>
          <a:xfrm>
            <a:off x="8589873" y="3126509"/>
            <a:ext cx="3401166" cy="307777"/>
          </a:xfrm>
          <a:prstGeom prst="rect">
            <a:avLst/>
          </a:prstGeom>
          <a:noFill/>
        </p:spPr>
        <p:txBody>
          <a:bodyPr wrap="square" rtlCol="0">
            <a:spAutoFit/>
          </a:bodyPr>
          <a:lstStyle/>
          <a:p>
            <a:pPr algn="ctr"/>
            <a:r>
              <a:rPr lang="en-US" sz="1400" b="1" dirty="0"/>
              <a:t>Winter Weather and Icing</a:t>
            </a:r>
          </a:p>
        </p:txBody>
      </p:sp>
      <p:cxnSp>
        <p:nvCxnSpPr>
          <p:cNvPr id="10" name="Straight Connector 9"/>
          <p:cNvCxnSpPr>
            <a:cxnSpLocks/>
          </p:cNvCxnSpPr>
          <p:nvPr/>
        </p:nvCxnSpPr>
        <p:spPr bwMode="auto">
          <a:xfrm flipH="1" flipV="1">
            <a:off x="5842175" y="2967925"/>
            <a:ext cx="618240" cy="1099233"/>
          </a:xfrm>
          <a:prstGeom prst="line">
            <a:avLst/>
          </a:prstGeom>
          <a:solidFill>
            <a:schemeClr val="accent1"/>
          </a:solidFill>
          <a:ln w="12700" cap="flat" cmpd="sng" algn="ctr">
            <a:solidFill>
              <a:schemeClr val="tx1"/>
            </a:solidFill>
            <a:prstDash val="solid"/>
            <a:round/>
            <a:headEnd type="none" w="sm" len="sm"/>
            <a:tailEnd type="oval" w="med" len="med"/>
          </a:ln>
          <a:effectLst/>
        </p:spPr>
      </p:cxnSp>
      <p:sp>
        <p:nvSpPr>
          <p:cNvPr id="40" name="TextBox 39"/>
          <p:cNvSpPr txBox="1"/>
          <p:nvPr/>
        </p:nvSpPr>
        <p:spPr>
          <a:xfrm>
            <a:off x="144330" y="3057380"/>
            <a:ext cx="2641045" cy="307777"/>
          </a:xfrm>
          <a:prstGeom prst="rect">
            <a:avLst/>
          </a:prstGeom>
          <a:noFill/>
        </p:spPr>
        <p:txBody>
          <a:bodyPr wrap="square" rtlCol="0">
            <a:spAutoFit/>
          </a:bodyPr>
          <a:lstStyle/>
          <a:p>
            <a:pPr algn="ctr"/>
            <a:r>
              <a:rPr lang="en-US" sz="1400" b="1" dirty="0"/>
              <a:t>Convection and Storms</a:t>
            </a:r>
          </a:p>
        </p:txBody>
      </p:sp>
      <p:cxnSp>
        <p:nvCxnSpPr>
          <p:cNvPr id="46" name="Straight Connector 45"/>
          <p:cNvCxnSpPr>
            <a:cxnSpLocks/>
          </p:cNvCxnSpPr>
          <p:nvPr/>
        </p:nvCxnSpPr>
        <p:spPr bwMode="auto">
          <a:xfrm>
            <a:off x="2783994" y="1448283"/>
            <a:ext cx="2464730" cy="813816"/>
          </a:xfrm>
          <a:prstGeom prst="line">
            <a:avLst/>
          </a:prstGeom>
          <a:solidFill>
            <a:schemeClr val="accent1"/>
          </a:solidFill>
          <a:ln w="12700" cap="flat" cmpd="sng" algn="ctr">
            <a:solidFill>
              <a:schemeClr val="tx1"/>
            </a:solidFill>
            <a:prstDash val="solid"/>
            <a:round/>
            <a:headEnd type="none" w="sm" len="sm"/>
            <a:tailEnd type="oval" w="med" len="med"/>
          </a:ln>
          <a:effectLst/>
        </p:spPr>
      </p:cxnSp>
      <p:sp>
        <p:nvSpPr>
          <p:cNvPr id="51" name="TextBox 50"/>
          <p:cNvSpPr txBox="1"/>
          <p:nvPr/>
        </p:nvSpPr>
        <p:spPr>
          <a:xfrm>
            <a:off x="8567163" y="5674559"/>
            <a:ext cx="3409435" cy="307777"/>
          </a:xfrm>
          <a:prstGeom prst="rect">
            <a:avLst/>
          </a:prstGeom>
          <a:noFill/>
        </p:spPr>
        <p:txBody>
          <a:bodyPr wrap="square" rtlCol="0">
            <a:spAutoFit/>
          </a:bodyPr>
          <a:lstStyle/>
          <a:p>
            <a:pPr algn="ctr"/>
            <a:r>
              <a:rPr lang="en-US" sz="1400" b="1" dirty="0"/>
              <a:t>Sea and Lake Breezes</a:t>
            </a:r>
          </a:p>
        </p:txBody>
      </p:sp>
      <p:cxnSp>
        <p:nvCxnSpPr>
          <p:cNvPr id="53" name="Straight Connector 52"/>
          <p:cNvCxnSpPr>
            <a:cxnSpLocks/>
          </p:cNvCxnSpPr>
          <p:nvPr/>
        </p:nvCxnSpPr>
        <p:spPr bwMode="auto">
          <a:xfrm>
            <a:off x="7423688" y="3541363"/>
            <a:ext cx="1143475" cy="69746"/>
          </a:xfrm>
          <a:prstGeom prst="line">
            <a:avLst/>
          </a:prstGeom>
          <a:solidFill>
            <a:schemeClr val="accent1"/>
          </a:solidFill>
          <a:ln w="12700" cap="flat" cmpd="sng" algn="ctr">
            <a:solidFill>
              <a:schemeClr val="tx1"/>
            </a:solidFill>
            <a:prstDash val="solid"/>
            <a:round/>
            <a:headEnd type="oval" w="med" len="med"/>
            <a:tailEnd type="none" w="med" len="med"/>
          </a:ln>
          <a:effectLst/>
        </p:spPr>
      </p:cxnSp>
      <p:sp>
        <p:nvSpPr>
          <p:cNvPr id="31" name="TextBox 30">
            <a:extLst>
              <a:ext uri="{FF2B5EF4-FFF2-40B4-BE49-F238E27FC236}">
                <a16:creationId xmlns:a16="http://schemas.microsoft.com/office/drawing/2014/main" id="{DFA66D73-62F7-4396-884C-3B98BB0A87DB}"/>
              </a:ext>
            </a:extLst>
          </p:cNvPr>
          <p:cNvSpPr txBox="1"/>
          <p:nvPr/>
        </p:nvSpPr>
        <p:spPr>
          <a:xfrm>
            <a:off x="3350228" y="5655831"/>
            <a:ext cx="2020454" cy="307777"/>
          </a:xfrm>
          <a:prstGeom prst="rect">
            <a:avLst/>
          </a:prstGeom>
          <a:noFill/>
        </p:spPr>
        <p:txBody>
          <a:bodyPr wrap="square" rtlCol="0">
            <a:spAutoFit/>
          </a:bodyPr>
          <a:lstStyle/>
          <a:p>
            <a:pPr algn="ctr"/>
            <a:r>
              <a:rPr lang="en-US" sz="1400" b="1" dirty="0"/>
              <a:t>Dust Storms</a:t>
            </a:r>
          </a:p>
        </p:txBody>
      </p:sp>
      <p:cxnSp>
        <p:nvCxnSpPr>
          <p:cNvPr id="33" name="Straight Connector 32">
            <a:extLst>
              <a:ext uri="{FF2B5EF4-FFF2-40B4-BE49-F238E27FC236}">
                <a16:creationId xmlns:a16="http://schemas.microsoft.com/office/drawing/2014/main" id="{0246A66F-5B73-4F65-9FA2-5D999A8A0B47}"/>
              </a:ext>
            </a:extLst>
          </p:cNvPr>
          <p:cNvCxnSpPr>
            <a:cxnSpLocks/>
          </p:cNvCxnSpPr>
          <p:nvPr/>
        </p:nvCxnSpPr>
        <p:spPr bwMode="auto">
          <a:xfrm flipV="1">
            <a:off x="4296923" y="2824979"/>
            <a:ext cx="400341" cy="915210"/>
          </a:xfrm>
          <a:prstGeom prst="line">
            <a:avLst/>
          </a:prstGeom>
          <a:solidFill>
            <a:schemeClr val="accent1"/>
          </a:solidFill>
          <a:ln w="12700" cap="flat" cmpd="sng" algn="ctr">
            <a:solidFill>
              <a:schemeClr val="tx1"/>
            </a:solidFill>
            <a:prstDash val="solid"/>
            <a:round/>
            <a:headEnd type="none" w="sm" len="sm"/>
            <a:tailEnd type="oval" w="med" len="med"/>
          </a:ln>
          <a:effectLst/>
        </p:spPr>
      </p:cxnSp>
      <p:sp>
        <p:nvSpPr>
          <p:cNvPr id="12" name="TextBox 11"/>
          <p:cNvSpPr txBox="1"/>
          <p:nvPr/>
        </p:nvSpPr>
        <p:spPr>
          <a:xfrm>
            <a:off x="6009458" y="5672411"/>
            <a:ext cx="1959019" cy="307777"/>
          </a:xfrm>
          <a:prstGeom prst="rect">
            <a:avLst/>
          </a:prstGeom>
          <a:noFill/>
        </p:spPr>
        <p:txBody>
          <a:bodyPr wrap="square" rtlCol="0">
            <a:spAutoFit/>
          </a:bodyPr>
          <a:lstStyle/>
          <a:p>
            <a:r>
              <a:rPr lang="en-US" sz="1400" b="1" dirty="0"/>
              <a:t>Strong Wind Shear</a:t>
            </a:r>
          </a:p>
        </p:txBody>
      </p:sp>
      <p:sp>
        <p:nvSpPr>
          <p:cNvPr id="22" name="Rectangle 21">
            <a:extLst>
              <a:ext uri="{FF2B5EF4-FFF2-40B4-BE49-F238E27FC236}">
                <a16:creationId xmlns:a16="http://schemas.microsoft.com/office/drawing/2014/main" id="{4BC6F350-EF0C-434F-9513-4998001B3272}"/>
              </a:ext>
            </a:extLst>
          </p:cNvPr>
          <p:cNvSpPr/>
          <p:nvPr/>
        </p:nvSpPr>
        <p:spPr>
          <a:xfrm>
            <a:off x="1263112" y="5949352"/>
            <a:ext cx="9443526"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Local climates need to be considered to assess relevant weather information needs </a:t>
            </a:r>
          </a:p>
        </p:txBody>
      </p:sp>
      <p:pic>
        <p:nvPicPr>
          <p:cNvPr id="4" name="Picture 3">
            <a:extLst>
              <a:ext uri="{FF2B5EF4-FFF2-40B4-BE49-F238E27FC236}">
                <a16:creationId xmlns:a16="http://schemas.microsoft.com/office/drawing/2014/main" id="{79A7BD35-8C32-416D-AE60-8C63A277BCB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44330" y="1029902"/>
            <a:ext cx="2636258" cy="2013481"/>
          </a:xfrm>
          <a:prstGeom prst="rect">
            <a:avLst/>
          </a:prstGeom>
        </p:spPr>
      </p:pic>
      <p:pic>
        <p:nvPicPr>
          <p:cNvPr id="11" name="Picture 10">
            <a:extLst>
              <a:ext uri="{FF2B5EF4-FFF2-40B4-BE49-F238E27FC236}">
                <a16:creationId xmlns:a16="http://schemas.microsoft.com/office/drawing/2014/main" id="{F77146E1-E6B3-4FF2-8B9D-11DEB41A088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0562" y="3503595"/>
            <a:ext cx="2640834" cy="2142424"/>
          </a:xfrm>
          <a:prstGeom prst="rect">
            <a:avLst/>
          </a:prstGeom>
        </p:spPr>
      </p:pic>
      <p:pic>
        <p:nvPicPr>
          <p:cNvPr id="14" name="Picture 13">
            <a:extLst>
              <a:ext uri="{FF2B5EF4-FFF2-40B4-BE49-F238E27FC236}">
                <a16:creationId xmlns:a16="http://schemas.microsoft.com/office/drawing/2014/main" id="{B690EC6C-306D-4321-83A2-107443ABF943}"/>
              </a:ext>
            </a:extLst>
          </p:cNvPr>
          <p:cNvPicPr>
            <a:picLocks noChangeAspect="1"/>
          </p:cNvPicPr>
          <p:nvPr/>
        </p:nvPicPr>
        <p:blipFill>
          <a:blip r:embed="rId7"/>
          <a:stretch>
            <a:fillRect/>
          </a:stretch>
        </p:blipFill>
        <p:spPr>
          <a:xfrm>
            <a:off x="2975228" y="3740040"/>
            <a:ext cx="2464730" cy="1905691"/>
          </a:xfrm>
          <a:prstGeom prst="rect">
            <a:avLst/>
          </a:prstGeom>
        </p:spPr>
      </p:pic>
      <p:pic>
        <p:nvPicPr>
          <p:cNvPr id="16" name="Picture 15">
            <a:extLst>
              <a:ext uri="{FF2B5EF4-FFF2-40B4-BE49-F238E27FC236}">
                <a16:creationId xmlns:a16="http://schemas.microsoft.com/office/drawing/2014/main" id="{948CB3E3-597D-4CA4-A16F-9A284B3F440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646796" y="3739753"/>
            <a:ext cx="2488429" cy="1905978"/>
          </a:xfrm>
          <a:prstGeom prst="rect">
            <a:avLst/>
          </a:prstGeom>
        </p:spPr>
      </p:pic>
      <p:sp>
        <p:nvSpPr>
          <p:cNvPr id="32" name="TextBox 31">
            <a:extLst>
              <a:ext uri="{FF2B5EF4-FFF2-40B4-BE49-F238E27FC236}">
                <a16:creationId xmlns:a16="http://schemas.microsoft.com/office/drawing/2014/main" id="{45631690-1AE6-4EF3-9DB9-0B957780A441}"/>
              </a:ext>
            </a:extLst>
          </p:cNvPr>
          <p:cNvSpPr txBox="1"/>
          <p:nvPr/>
        </p:nvSpPr>
        <p:spPr>
          <a:xfrm>
            <a:off x="7943603" y="5476965"/>
            <a:ext cx="234359" cy="200055"/>
          </a:xfrm>
          <a:prstGeom prst="rect">
            <a:avLst/>
          </a:prstGeom>
          <a:noFill/>
        </p:spPr>
        <p:txBody>
          <a:bodyPr wrap="none" rtlCol="0">
            <a:spAutoFit/>
          </a:bodyPr>
          <a:lstStyle/>
          <a:p>
            <a:pPr algn="ctr"/>
            <a:r>
              <a:rPr lang="en-US" sz="700" b="1" dirty="0">
                <a:solidFill>
                  <a:schemeClr val="bg1"/>
                </a:solidFill>
              </a:rPr>
              <a:t>4</a:t>
            </a:r>
          </a:p>
        </p:txBody>
      </p:sp>
      <p:sp>
        <p:nvSpPr>
          <p:cNvPr id="34" name="TextBox 33">
            <a:extLst>
              <a:ext uri="{FF2B5EF4-FFF2-40B4-BE49-F238E27FC236}">
                <a16:creationId xmlns:a16="http://schemas.microsoft.com/office/drawing/2014/main" id="{9F5CD29C-EDF7-47BC-9C3C-87A9B6155F01}"/>
              </a:ext>
            </a:extLst>
          </p:cNvPr>
          <p:cNvSpPr txBox="1"/>
          <p:nvPr/>
        </p:nvSpPr>
        <p:spPr>
          <a:xfrm>
            <a:off x="5236552" y="5455776"/>
            <a:ext cx="234360" cy="200055"/>
          </a:xfrm>
          <a:prstGeom prst="rect">
            <a:avLst/>
          </a:prstGeom>
          <a:noFill/>
        </p:spPr>
        <p:txBody>
          <a:bodyPr wrap="none" rtlCol="0">
            <a:spAutoFit/>
          </a:bodyPr>
          <a:lstStyle/>
          <a:p>
            <a:pPr algn="ctr"/>
            <a:r>
              <a:rPr lang="en-US" sz="700" b="1" dirty="0">
                <a:solidFill>
                  <a:schemeClr val="bg1"/>
                </a:solidFill>
              </a:rPr>
              <a:t>3</a:t>
            </a:r>
          </a:p>
        </p:txBody>
      </p:sp>
      <p:sp>
        <p:nvSpPr>
          <p:cNvPr id="36" name="TextBox 35">
            <a:extLst>
              <a:ext uri="{FF2B5EF4-FFF2-40B4-BE49-F238E27FC236}">
                <a16:creationId xmlns:a16="http://schemas.microsoft.com/office/drawing/2014/main" id="{A5A6262B-836F-434B-AE42-553D0323D294}"/>
              </a:ext>
            </a:extLst>
          </p:cNvPr>
          <p:cNvSpPr txBox="1"/>
          <p:nvPr/>
        </p:nvSpPr>
        <p:spPr>
          <a:xfrm>
            <a:off x="2583380" y="5455776"/>
            <a:ext cx="234359" cy="200055"/>
          </a:xfrm>
          <a:prstGeom prst="rect">
            <a:avLst/>
          </a:prstGeom>
          <a:noFill/>
        </p:spPr>
        <p:txBody>
          <a:bodyPr wrap="none" rtlCol="0">
            <a:spAutoFit/>
          </a:bodyPr>
          <a:lstStyle/>
          <a:p>
            <a:pPr algn="ctr"/>
            <a:r>
              <a:rPr lang="en-US" sz="700" b="1" dirty="0">
                <a:solidFill>
                  <a:schemeClr val="bg1"/>
                </a:solidFill>
              </a:rPr>
              <a:t>2</a:t>
            </a:r>
          </a:p>
        </p:txBody>
      </p:sp>
      <p:sp>
        <p:nvSpPr>
          <p:cNvPr id="37" name="TextBox 36">
            <a:extLst>
              <a:ext uri="{FF2B5EF4-FFF2-40B4-BE49-F238E27FC236}">
                <a16:creationId xmlns:a16="http://schemas.microsoft.com/office/drawing/2014/main" id="{B06A6152-6447-4DA9-8C07-EDEF67A66047}"/>
              </a:ext>
            </a:extLst>
          </p:cNvPr>
          <p:cNvSpPr txBox="1"/>
          <p:nvPr/>
        </p:nvSpPr>
        <p:spPr>
          <a:xfrm>
            <a:off x="2545489" y="2880728"/>
            <a:ext cx="234360" cy="200055"/>
          </a:xfrm>
          <a:prstGeom prst="rect">
            <a:avLst/>
          </a:prstGeom>
          <a:noFill/>
        </p:spPr>
        <p:txBody>
          <a:bodyPr wrap="none" rtlCol="0">
            <a:spAutoFit/>
          </a:bodyPr>
          <a:lstStyle/>
          <a:p>
            <a:pPr algn="ctr"/>
            <a:r>
              <a:rPr lang="en-US" sz="700" b="1" dirty="0">
                <a:solidFill>
                  <a:schemeClr val="bg1"/>
                </a:solidFill>
              </a:rPr>
              <a:t>1</a:t>
            </a:r>
          </a:p>
        </p:txBody>
      </p:sp>
      <p:sp>
        <p:nvSpPr>
          <p:cNvPr id="38" name="TextBox 37">
            <a:extLst>
              <a:ext uri="{FF2B5EF4-FFF2-40B4-BE49-F238E27FC236}">
                <a16:creationId xmlns:a16="http://schemas.microsoft.com/office/drawing/2014/main" id="{31161658-7669-4E15-85CC-9E009DCD6E46}"/>
              </a:ext>
            </a:extLst>
          </p:cNvPr>
          <p:cNvSpPr txBox="1"/>
          <p:nvPr/>
        </p:nvSpPr>
        <p:spPr>
          <a:xfrm>
            <a:off x="1880826" y="6467582"/>
            <a:ext cx="7180171" cy="230832"/>
          </a:xfrm>
          <a:prstGeom prst="rect">
            <a:avLst/>
          </a:prstGeom>
          <a:noFill/>
        </p:spPr>
        <p:txBody>
          <a:bodyPr wrap="none" rtlCol="0">
            <a:spAutoFit/>
          </a:bodyPr>
          <a:lstStyle/>
          <a:p>
            <a:pPr algn="ctr"/>
            <a:r>
              <a:rPr lang="en-US" sz="900" b="1" dirty="0"/>
              <a:t>Image Credit to Creative Commons 1) </a:t>
            </a:r>
            <a:r>
              <a:rPr lang="en-US" sz="900" b="1" dirty="0" err="1"/>
              <a:t>dagpeak</a:t>
            </a:r>
            <a:r>
              <a:rPr lang="en-US" sz="900" b="1" dirty="0"/>
              <a:t>, 2) </a:t>
            </a:r>
            <a:r>
              <a:rPr lang="en-US" sz="900" b="1" dirty="0" err="1"/>
              <a:t>davidyuweb</a:t>
            </a:r>
            <a:r>
              <a:rPr lang="en-US" sz="900" b="1" dirty="0"/>
              <a:t>, 3) squeaks2569 4) Matt Mercer, 5) Richard </a:t>
            </a:r>
            <a:r>
              <a:rPr lang="en-US" sz="900" b="1" dirty="0" err="1"/>
              <a:t>Parmiter</a:t>
            </a:r>
            <a:r>
              <a:rPr lang="en-US" sz="900" b="1" dirty="0"/>
              <a:t>, 6) </a:t>
            </a:r>
            <a:r>
              <a:rPr lang="en-US" sz="900" b="1" dirty="0" err="1"/>
              <a:t>rcolonna</a:t>
            </a:r>
            <a:r>
              <a:rPr lang="en-US" sz="900" b="1" dirty="0"/>
              <a:t>.</a:t>
            </a:r>
          </a:p>
        </p:txBody>
      </p:sp>
      <p:pic>
        <p:nvPicPr>
          <p:cNvPr id="19" name="Picture 18">
            <a:extLst>
              <a:ext uri="{FF2B5EF4-FFF2-40B4-BE49-F238E27FC236}">
                <a16:creationId xmlns:a16="http://schemas.microsoft.com/office/drawing/2014/main" id="{9F3242C9-EFC1-44D8-8731-C9DE49EF3274}"/>
              </a:ext>
            </a:extLst>
          </p:cNvPr>
          <p:cNvPicPr>
            <a:picLocks noChangeAspect="1"/>
          </p:cNvPicPr>
          <p:nvPr/>
        </p:nvPicPr>
        <p:blipFill>
          <a:blip r:embed="rId9"/>
          <a:stretch>
            <a:fillRect/>
          </a:stretch>
        </p:blipFill>
        <p:spPr>
          <a:xfrm>
            <a:off x="8563756" y="3456569"/>
            <a:ext cx="3412841" cy="2187029"/>
          </a:xfrm>
          <a:prstGeom prst="rect">
            <a:avLst/>
          </a:prstGeom>
        </p:spPr>
      </p:pic>
      <p:sp>
        <p:nvSpPr>
          <p:cNvPr id="39" name="TextBox 38">
            <a:extLst>
              <a:ext uri="{FF2B5EF4-FFF2-40B4-BE49-F238E27FC236}">
                <a16:creationId xmlns:a16="http://schemas.microsoft.com/office/drawing/2014/main" id="{ACA48BB5-EA8B-45F6-BDA5-14C0BFBB8CA3}"/>
              </a:ext>
            </a:extLst>
          </p:cNvPr>
          <p:cNvSpPr txBox="1"/>
          <p:nvPr/>
        </p:nvSpPr>
        <p:spPr>
          <a:xfrm>
            <a:off x="11765985" y="5465826"/>
            <a:ext cx="234359" cy="200055"/>
          </a:xfrm>
          <a:prstGeom prst="rect">
            <a:avLst/>
          </a:prstGeom>
          <a:noFill/>
        </p:spPr>
        <p:txBody>
          <a:bodyPr wrap="none" rtlCol="0">
            <a:spAutoFit/>
          </a:bodyPr>
          <a:lstStyle/>
          <a:p>
            <a:pPr algn="ctr"/>
            <a:r>
              <a:rPr lang="en-US" sz="700" b="1" dirty="0">
                <a:solidFill>
                  <a:schemeClr val="bg1"/>
                </a:solidFill>
              </a:rPr>
              <a:t>5</a:t>
            </a:r>
          </a:p>
        </p:txBody>
      </p:sp>
      <p:pic>
        <p:nvPicPr>
          <p:cNvPr id="24" name="Picture 23">
            <a:extLst>
              <a:ext uri="{FF2B5EF4-FFF2-40B4-BE49-F238E27FC236}">
                <a16:creationId xmlns:a16="http://schemas.microsoft.com/office/drawing/2014/main" id="{8C910819-CE48-4090-9A95-2488ECE04873}"/>
              </a:ext>
            </a:extLst>
          </p:cNvPr>
          <p:cNvPicPr>
            <a:picLocks noChangeAspect="1"/>
          </p:cNvPicPr>
          <p:nvPr/>
        </p:nvPicPr>
        <p:blipFill>
          <a:blip r:embed="rId10"/>
          <a:stretch>
            <a:fillRect/>
          </a:stretch>
        </p:blipFill>
        <p:spPr>
          <a:xfrm>
            <a:off x="8515649" y="1029902"/>
            <a:ext cx="3460948" cy="2109426"/>
          </a:xfrm>
          <a:prstGeom prst="rect">
            <a:avLst/>
          </a:prstGeom>
        </p:spPr>
      </p:pic>
      <p:sp>
        <p:nvSpPr>
          <p:cNvPr id="41" name="TextBox 40">
            <a:extLst>
              <a:ext uri="{FF2B5EF4-FFF2-40B4-BE49-F238E27FC236}">
                <a16:creationId xmlns:a16="http://schemas.microsoft.com/office/drawing/2014/main" id="{E8EBD2C1-729C-49FE-B711-D1D369C4C17D}"/>
              </a:ext>
            </a:extLst>
          </p:cNvPr>
          <p:cNvSpPr txBox="1"/>
          <p:nvPr/>
        </p:nvSpPr>
        <p:spPr>
          <a:xfrm>
            <a:off x="11692901" y="2967925"/>
            <a:ext cx="234360" cy="200055"/>
          </a:xfrm>
          <a:prstGeom prst="rect">
            <a:avLst/>
          </a:prstGeom>
          <a:noFill/>
        </p:spPr>
        <p:txBody>
          <a:bodyPr wrap="none" rtlCol="0">
            <a:spAutoFit/>
          </a:bodyPr>
          <a:lstStyle/>
          <a:p>
            <a:pPr algn="ctr"/>
            <a:r>
              <a:rPr lang="en-US" sz="700" b="1" dirty="0">
                <a:solidFill>
                  <a:schemeClr val="bg1"/>
                </a:solidFill>
              </a:rPr>
              <a:t>6</a:t>
            </a:r>
          </a:p>
        </p:txBody>
      </p:sp>
    </p:spTree>
    <p:extLst>
      <p:ext uri="{BB962C8B-B14F-4D97-AF65-F5344CB8AC3E}">
        <p14:creationId xmlns:p14="http://schemas.microsoft.com/office/powerpoint/2010/main" val="79303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41432-BD00-4C7E-A1BB-61C87C4441BB}"/>
              </a:ext>
            </a:extLst>
          </p:cNvPr>
          <p:cNvSpPr>
            <a:spLocks noGrp="1"/>
          </p:cNvSpPr>
          <p:nvPr>
            <p:ph type="title"/>
          </p:nvPr>
        </p:nvSpPr>
        <p:spPr>
          <a:xfrm>
            <a:off x="1293812" y="100013"/>
            <a:ext cx="9605962" cy="814387"/>
          </a:xfrm>
        </p:spPr>
        <p:txBody>
          <a:bodyPr/>
          <a:lstStyle/>
          <a:p>
            <a:r>
              <a:rPr lang="en-US" dirty="0"/>
              <a:t>Gaps in Current Weather Information for UAM</a:t>
            </a:r>
          </a:p>
        </p:txBody>
      </p:sp>
      <p:graphicFrame>
        <p:nvGraphicFramePr>
          <p:cNvPr id="9" name="Table 8">
            <a:extLst>
              <a:ext uri="{FF2B5EF4-FFF2-40B4-BE49-F238E27FC236}">
                <a16:creationId xmlns:a16="http://schemas.microsoft.com/office/drawing/2014/main" id="{3A7B1F1D-9249-4FBF-922A-3F815935D71E}"/>
              </a:ext>
            </a:extLst>
          </p:cNvPr>
          <p:cNvGraphicFramePr>
            <a:graphicFrameLocks noGrp="1"/>
          </p:cNvGraphicFramePr>
          <p:nvPr>
            <p:extLst>
              <p:ext uri="{D42A27DB-BD31-4B8C-83A1-F6EECF244321}">
                <p14:modId xmlns:p14="http://schemas.microsoft.com/office/powerpoint/2010/main" val="3016016388"/>
              </p:ext>
            </p:extLst>
          </p:nvPr>
        </p:nvGraphicFramePr>
        <p:xfrm>
          <a:off x="150812" y="981368"/>
          <a:ext cx="11873333" cy="466917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52186">
                  <a:extLst>
                    <a:ext uri="{9D8B030D-6E8A-4147-A177-3AD203B41FA5}">
                      <a16:colId xmlns:a16="http://schemas.microsoft.com/office/drawing/2014/main" val="3032272357"/>
                    </a:ext>
                  </a:extLst>
                </a:gridCol>
                <a:gridCol w="744940">
                  <a:extLst>
                    <a:ext uri="{9D8B030D-6E8A-4147-A177-3AD203B41FA5}">
                      <a16:colId xmlns:a16="http://schemas.microsoft.com/office/drawing/2014/main" val="365441823"/>
                    </a:ext>
                  </a:extLst>
                </a:gridCol>
                <a:gridCol w="10576207">
                  <a:extLst>
                    <a:ext uri="{9D8B030D-6E8A-4147-A177-3AD203B41FA5}">
                      <a16:colId xmlns:a16="http://schemas.microsoft.com/office/drawing/2014/main" val="373650161"/>
                    </a:ext>
                  </a:extLst>
                </a:gridCol>
              </a:tblGrid>
              <a:tr h="424470">
                <a:tc>
                  <a:txBody>
                    <a:bodyPr/>
                    <a:lstStyle/>
                    <a:p>
                      <a:pPr marL="0" marR="0" algn="ctr">
                        <a:lnSpc>
                          <a:spcPct val="115000"/>
                        </a:lnSpc>
                        <a:spcBef>
                          <a:spcPts val="0"/>
                        </a:spcBef>
                        <a:spcAft>
                          <a:spcPts val="0"/>
                        </a:spcAft>
                      </a:pPr>
                      <a:r>
                        <a:rPr lang="en-US" sz="1400" b="1" dirty="0">
                          <a:effectLst/>
                        </a:rPr>
                        <a:t>Rank</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defRPr/>
                      </a:pPr>
                      <a:r>
                        <a:rPr lang="en-US" sz="1400" b="1" dirty="0">
                          <a:solidFill>
                            <a:schemeClr val="tx1"/>
                          </a:solidFill>
                          <a:latin typeface="Arial" pitchFamily="-110" charset="0"/>
                        </a:rPr>
                        <a:t>Type</a:t>
                      </a: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defRPr/>
                      </a:pPr>
                      <a:r>
                        <a:rPr lang="en-US" sz="1600" b="1" dirty="0">
                          <a:solidFill>
                            <a:schemeClr val="tx1"/>
                          </a:solidFill>
                          <a:latin typeface="Arial" pitchFamily="-110" charset="0"/>
                        </a:rPr>
                        <a:t>Prioritized ranking based on operational need*</a:t>
                      </a: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28309367"/>
                  </a:ext>
                </a:extLst>
              </a:tr>
              <a:tr h="424470">
                <a:tc>
                  <a:txBody>
                    <a:bodyPr/>
                    <a:lstStyle/>
                    <a:p>
                      <a:pPr marL="0" marR="0" algn="ctr">
                        <a:lnSpc>
                          <a:spcPct val="115000"/>
                        </a:lnSpc>
                        <a:spcBef>
                          <a:spcPts val="0"/>
                        </a:spcBef>
                        <a:spcAft>
                          <a:spcPts val="0"/>
                        </a:spcAft>
                      </a:pPr>
                      <a:r>
                        <a:rPr lang="en-US" sz="1400" b="1" dirty="0">
                          <a:effectLst/>
                        </a:rPr>
                        <a:t>1</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Numerical model performance is uncertain in off-airport areas and aloft</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828580"/>
                  </a:ext>
                </a:extLst>
              </a:tr>
              <a:tr h="424470">
                <a:tc>
                  <a:txBody>
                    <a:bodyPr/>
                    <a:lstStyle/>
                    <a:p>
                      <a:pPr marL="0" marR="0" algn="ctr">
                        <a:lnSpc>
                          <a:spcPct val="115000"/>
                        </a:lnSpc>
                        <a:spcBef>
                          <a:spcPts val="0"/>
                        </a:spcBef>
                        <a:spcAft>
                          <a:spcPts val="0"/>
                        </a:spcAft>
                      </a:pPr>
                      <a:r>
                        <a:rPr lang="en-US" sz="1400" b="1" dirty="0">
                          <a:effectLst/>
                        </a:rPr>
                        <a:t>2</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Operationally available NWP products are too coarse to resolve impactful urban-scale phenomena</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793082"/>
                  </a:ext>
                </a:extLst>
              </a:tr>
              <a:tr h="424470">
                <a:tc>
                  <a:txBody>
                    <a:bodyPr/>
                    <a:lstStyle/>
                    <a:p>
                      <a:pPr marL="0" marR="0" algn="ctr">
                        <a:lnSpc>
                          <a:spcPct val="115000"/>
                        </a:lnSpc>
                        <a:spcBef>
                          <a:spcPts val="0"/>
                        </a:spcBef>
                        <a:spcAft>
                          <a:spcPts val="0"/>
                        </a:spcAft>
                      </a:pPr>
                      <a:r>
                        <a:rPr lang="en-US" sz="1400" b="1" dirty="0">
                          <a:effectLst/>
                        </a:rPr>
                        <a:t>3</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Off-airport surface weather observations are sparse, particularly of wind, visibility, and ceiling</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406935"/>
                  </a:ext>
                </a:extLst>
              </a:tr>
              <a:tr h="424470">
                <a:tc>
                  <a:txBody>
                    <a:bodyPr/>
                    <a:lstStyle/>
                    <a:p>
                      <a:pPr marL="0" marR="0" algn="ctr">
                        <a:lnSpc>
                          <a:spcPct val="115000"/>
                        </a:lnSpc>
                        <a:spcBef>
                          <a:spcPts val="0"/>
                        </a:spcBef>
                        <a:spcAft>
                          <a:spcPts val="0"/>
                        </a:spcAft>
                      </a:pPr>
                      <a:r>
                        <a:rPr lang="en-US" sz="1400" b="1">
                          <a:effectLst/>
                        </a:rPr>
                        <a:t>4</a:t>
                      </a:r>
                      <a:endParaRPr lang="en-US" sz="1400" b="1">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Lack of measurements in the boundary-layer, particularly of wind, necessary to verify weather models and support UAM</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653701"/>
                  </a:ext>
                </a:extLst>
              </a:tr>
              <a:tr h="424470">
                <a:tc>
                  <a:txBody>
                    <a:bodyPr/>
                    <a:lstStyle/>
                    <a:p>
                      <a:pPr marL="0" marR="0" algn="ctr">
                        <a:lnSpc>
                          <a:spcPct val="115000"/>
                        </a:lnSpc>
                        <a:spcBef>
                          <a:spcPts val="0"/>
                        </a:spcBef>
                        <a:spcAft>
                          <a:spcPts val="0"/>
                        </a:spcAft>
                      </a:pPr>
                      <a:r>
                        <a:rPr lang="en-US" sz="1400" b="1">
                          <a:effectLst/>
                        </a:rPr>
                        <a:t>5</a:t>
                      </a:r>
                      <a:endParaRPr lang="en-US" sz="1400" b="1">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Forecasts lack accurate uncertainty metrics to support decisions</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08772"/>
                  </a:ext>
                </a:extLst>
              </a:tr>
              <a:tr h="424470">
                <a:tc>
                  <a:txBody>
                    <a:bodyPr/>
                    <a:lstStyle/>
                    <a:p>
                      <a:pPr marL="0" marR="0" algn="ctr">
                        <a:lnSpc>
                          <a:spcPct val="115000"/>
                        </a:lnSpc>
                        <a:spcBef>
                          <a:spcPts val="0"/>
                        </a:spcBef>
                        <a:spcAft>
                          <a:spcPts val="0"/>
                        </a:spcAft>
                      </a:pPr>
                      <a:r>
                        <a:rPr lang="en-US" sz="1400" b="1" dirty="0">
                          <a:effectLst/>
                        </a:rPr>
                        <a:t>6</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Tactical convective weather products lack short-term storm forecasts, uncertainty, and are susceptible to latencies</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477852"/>
                  </a:ext>
                </a:extLst>
              </a:tr>
              <a:tr h="424470">
                <a:tc>
                  <a:txBody>
                    <a:bodyPr/>
                    <a:lstStyle/>
                    <a:p>
                      <a:pPr marL="0" marR="0" algn="ctr">
                        <a:lnSpc>
                          <a:spcPct val="115000"/>
                        </a:lnSpc>
                        <a:spcBef>
                          <a:spcPts val="0"/>
                        </a:spcBef>
                        <a:spcAft>
                          <a:spcPts val="0"/>
                        </a:spcAft>
                      </a:pPr>
                      <a:r>
                        <a:rPr lang="en-US" sz="1400" b="1" dirty="0">
                          <a:effectLst/>
                        </a:rPr>
                        <a:t>7</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No method of alerting UAM operators of rapidly changing hazardous conditions (e.g., microbursts, gust fronts, convective growth)</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631474"/>
                  </a:ext>
                </a:extLst>
              </a:tr>
              <a:tr h="424470">
                <a:tc>
                  <a:txBody>
                    <a:bodyPr/>
                    <a:lstStyle/>
                    <a:p>
                      <a:pPr marL="0" marR="0" algn="ctr">
                        <a:lnSpc>
                          <a:spcPct val="115000"/>
                        </a:lnSpc>
                        <a:spcBef>
                          <a:spcPts val="0"/>
                        </a:spcBef>
                        <a:spcAft>
                          <a:spcPts val="0"/>
                        </a:spcAft>
                      </a:pPr>
                      <a:r>
                        <a:rPr lang="en-US" sz="1400" b="1" dirty="0">
                          <a:effectLst/>
                        </a:rPr>
                        <a:t>8</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Given zero-tolerance for icing conditions, icing forecasts lack an uncertainty element</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408730"/>
                  </a:ext>
                </a:extLst>
              </a:tr>
              <a:tr h="424470">
                <a:tc>
                  <a:txBody>
                    <a:bodyPr/>
                    <a:lstStyle/>
                    <a:p>
                      <a:pPr marL="0" marR="0" algn="ctr">
                        <a:lnSpc>
                          <a:spcPct val="115000"/>
                        </a:lnSpc>
                        <a:spcBef>
                          <a:spcPts val="0"/>
                        </a:spcBef>
                        <a:spcAft>
                          <a:spcPts val="0"/>
                        </a:spcAft>
                      </a:pPr>
                      <a:r>
                        <a:rPr lang="en-US" sz="1400" b="1" dirty="0">
                          <a:effectLst/>
                        </a:rPr>
                        <a:t>9</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Turbulence and icing models not designed for UAM</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421033"/>
                  </a:ext>
                </a:extLst>
              </a:tr>
              <a:tr h="424470">
                <a:tc>
                  <a:txBody>
                    <a:bodyPr/>
                    <a:lstStyle/>
                    <a:p>
                      <a:pPr marL="0" marR="0" algn="ctr">
                        <a:lnSpc>
                          <a:spcPct val="115000"/>
                        </a:lnSpc>
                        <a:spcBef>
                          <a:spcPts val="0"/>
                        </a:spcBef>
                        <a:spcAft>
                          <a:spcPts val="0"/>
                        </a:spcAft>
                      </a:pPr>
                      <a:r>
                        <a:rPr lang="en-US" sz="1400" b="1" dirty="0">
                          <a:effectLst/>
                        </a:rPr>
                        <a:t>10</a:t>
                      </a:r>
                      <a:endParaRPr lang="en-US" sz="1400" b="1"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400" dirty="0">
                        <a:solidFill>
                          <a:srgbClr val="434343"/>
                        </a:solidFill>
                        <a:effectLst/>
                        <a:latin typeface="Muli"/>
                        <a:ea typeface="Muli"/>
                        <a:cs typeface="Muli"/>
                      </a:endParaRPr>
                    </a:p>
                  </a:txBody>
                  <a:tcPr marL="48336" marR="48336"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300" b="1" dirty="0">
                          <a:effectLst/>
                        </a:rPr>
                        <a:t>Weather impact models for decision support do not exist for UAM</a:t>
                      </a:r>
                      <a:endParaRPr lang="en-US" sz="1300" b="1" dirty="0">
                        <a:solidFill>
                          <a:srgbClr val="434343"/>
                        </a:solidFill>
                        <a:effectLst/>
                        <a:latin typeface="Muli"/>
                        <a:ea typeface="Muli"/>
                        <a:cs typeface="Muli"/>
                      </a:endParaRPr>
                    </a:p>
                  </a:txBody>
                  <a:tcPr marL="48336" marR="0" marT="48336" marB="483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611476"/>
                  </a:ext>
                </a:extLst>
              </a:tr>
            </a:tbl>
          </a:graphicData>
        </a:graphic>
      </p:graphicFrame>
      <p:sp>
        <p:nvSpPr>
          <p:cNvPr id="2" name="TextBox 1">
            <a:extLst>
              <a:ext uri="{FF2B5EF4-FFF2-40B4-BE49-F238E27FC236}">
                <a16:creationId xmlns:a16="http://schemas.microsoft.com/office/drawing/2014/main" id="{3112F92C-F7AB-4D86-AF81-45AF8FF998CA}"/>
              </a:ext>
            </a:extLst>
          </p:cNvPr>
          <p:cNvSpPr txBox="1"/>
          <p:nvPr/>
        </p:nvSpPr>
        <p:spPr>
          <a:xfrm>
            <a:off x="2515151" y="6497062"/>
            <a:ext cx="7166113" cy="369332"/>
          </a:xfrm>
          <a:prstGeom prst="rect">
            <a:avLst/>
          </a:prstGeom>
          <a:noFill/>
        </p:spPr>
        <p:txBody>
          <a:bodyPr wrap="square" rtlCol="0">
            <a:spAutoFit/>
          </a:bodyPr>
          <a:lstStyle/>
          <a:p>
            <a:r>
              <a:rPr lang="en-US" sz="900" b="1" dirty="0"/>
              <a:t>*Ranking modified from ‘Preliminary Weather Information Gap Analysis for UAS Operations’ report by Campbell et al (2017), considering differences between UAS and UAM operations</a:t>
            </a:r>
          </a:p>
        </p:txBody>
      </p:sp>
      <p:pic>
        <p:nvPicPr>
          <p:cNvPr id="13" name="Picture 12">
            <a:extLst>
              <a:ext uri="{FF2B5EF4-FFF2-40B4-BE49-F238E27FC236}">
                <a16:creationId xmlns:a16="http://schemas.microsoft.com/office/drawing/2014/main" id="{B12CB525-DF08-4375-9DC9-E32A7BA0CB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29279" y="2289347"/>
            <a:ext cx="504054" cy="374059"/>
          </a:xfrm>
          <a:prstGeom prst="rect">
            <a:avLst/>
          </a:prstGeom>
        </p:spPr>
      </p:pic>
      <p:pic>
        <p:nvPicPr>
          <p:cNvPr id="16" name="Picture 15">
            <a:extLst>
              <a:ext uri="{FF2B5EF4-FFF2-40B4-BE49-F238E27FC236}">
                <a16:creationId xmlns:a16="http://schemas.microsoft.com/office/drawing/2014/main" id="{AAE57FD4-32F1-4361-B13E-B0E73A7C801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30334" y="1432096"/>
            <a:ext cx="502999" cy="374059"/>
          </a:xfrm>
          <a:prstGeom prst="rect">
            <a:avLst/>
          </a:prstGeom>
        </p:spPr>
      </p:pic>
      <p:pic>
        <p:nvPicPr>
          <p:cNvPr id="17" name="Picture 16">
            <a:extLst>
              <a:ext uri="{FF2B5EF4-FFF2-40B4-BE49-F238E27FC236}">
                <a16:creationId xmlns:a16="http://schemas.microsoft.com/office/drawing/2014/main" id="{990B000A-BED5-4A12-92EF-08D53900268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30334" y="1851196"/>
            <a:ext cx="502999" cy="374059"/>
          </a:xfrm>
          <a:prstGeom prst="rect">
            <a:avLst/>
          </a:prstGeom>
        </p:spPr>
      </p:pic>
      <p:pic>
        <p:nvPicPr>
          <p:cNvPr id="18" name="Picture 17">
            <a:extLst>
              <a:ext uri="{FF2B5EF4-FFF2-40B4-BE49-F238E27FC236}">
                <a16:creationId xmlns:a16="http://schemas.microsoft.com/office/drawing/2014/main" id="{476E3B88-6096-4756-8B49-6BF52777749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9279" y="3137933"/>
            <a:ext cx="502999" cy="374059"/>
          </a:xfrm>
          <a:prstGeom prst="rect">
            <a:avLst/>
          </a:prstGeom>
        </p:spPr>
      </p:pic>
      <p:pic>
        <p:nvPicPr>
          <p:cNvPr id="19" name="Picture 18">
            <a:extLst>
              <a:ext uri="{FF2B5EF4-FFF2-40B4-BE49-F238E27FC236}">
                <a16:creationId xmlns:a16="http://schemas.microsoft.com/office/drawing/2014/main" id="{D5A52F56-594B-46B8-B2AD-BD1F4CC740D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9279" y="3557033"/>
            <a:ext cx="502999" cy="374059"/>
          </a:xfrm>
          <a:prstGeom prst="rect">
            <a:avLst/>
          </a:prstGeom>
        </p:spPr>
      </p:pic>
      <p:pic>
        <p:nvPicPr>
          <p:cNvPr id="20" name="Picture 19">
            <a:extLst>
              <a:ext uri="{FF2B5EF4-FFF2-40B4-BE49-F238E27FC236}">
                <a16:creationId xmlns:a16="http://schemas.microsoft.com/office/drawing/2014/main" id="{2593E179-4CE2-4453-BE8B-98F04A6DB4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29279" y="2699562"/>
            <a:ext cx="504054" cy="374059"/>
          </a:xfrm>
          <a:prstGeom prst="rect">
            <a:avLst/>
          </a:prstGeom>
        </p:spPr>
      </p:pic>
      <p:pic>
        <p:nvPicPr>
          <p:cNvPr id="21" name="Picture 20">
            <a:extLst>
              <a:ext uri="{FF2B5EF4-FFF2-40B4-BE49-F238E27FC236}">
                <a16:creationId xmlns:a16="http://schemas.microsoft.com/office/drawing/2014/main" id="{B31B3BC8-B099-408D-BB76-7F7E519F84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9278" y="4397705"/>
            <a:ext cx="502999" cy="374059"/>
          </a:xfrm>
          <a:prstGeom prst="rect">
            <a:avLst/>
          </a:prstGeom>
        </p:spPr>
      </p:pic>
      <p:pic>
        <p:nvPicPr>
          <p:cNvPr id="24" name="Picture 23">
            <a:extLst>
              <a:ext uri="{FF2B5EF4-FFF2-40B4-BE49-F238E27FC236}">
                <a16:creationId xmlns:a16="http://schemas.microsoft.com/office/drawing/2014/main" id="{39BB6D55-9A74-4622-9F6A-253A15564AC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47997" y="3971385"/>
            <a:ext cx="665559" cy="404376"/>
          </a:xfrm>
          <a:prstGeom prst="rect">
            <a:avLst/>
          </a:prstGeom>
        </p:spPr>
      </p:pic>
      <p:pic>
        <p:nvPicPr>
          <p:cNvPr id="25" name="Picture 24">
            <a:extLst>
              <a:ext uri="{FF2B5EF4-FFF2-40B4-BE49-F238E27FC236}">
                <a16:creationId xmlns:a16="http://schemas.microsoft.com/office/drawing/2014/main" id="{D07AE792-82A5-4ED9-BB23-5FE9CAEEA58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47996" y="4828636"/>
            <a:ext cx="665559" cy="404376"/>
          </a:xfrm>
          <a:prstGeom prst="rect">
            <a:avLst/>
          </a:prstGeom>
        </p:spPr>
      </p:pic>
      <p:pic>
        <p:nvPicPr>
          <p:cNvPr id="26" name="Picture 25">
            <a:extLst>
              <a:ext uri="{FF2B5EF4-FFF2-40B4-BE49-F238E27FC236}">
                <a16:creationId xmlns:a16="http://schemas.microsoft.com/office/drawing/2014/main" id="{28DE01B6-7472-4740-9CE0-B72F99DFE1A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47995" y="5237902"/>
            <a:ext cx="665559" cy="404376"/>
          </a:xfrm>
          <a:prstGeom prst="rect">
            <a:avLst/>
          </a:prstGeom>
        </p:spPr>
      </p:pic>
      <p:sp>
        <p:nvSpPr>
          <p:cNvPr id="22" name="TextBox 21">
            <a:extLst>
              <a:ext uri="{FF2B5EF4-FFF2-40B4-BE49-F238E27FC236}">
                <a16:creationId xmlns:a16="http://schemas.microsoft.com/office/drawing/2014/main" id="{A0C660FD-3B13-4E01-92FE-DCA3FE8B1BD7}"/>
              </a:ext>
            </a:extLst>
          </p:cNvPr>
          <p:cNvSpPr txBox="1"/>
          <p:nvPr/>
        </p:nvSpPr>
        <p:spPr>
          <a:xfrm>
            <a:off x="2507561" y="6359294"/>
            <a:ext cx="1258678" cy="215444"/>
          </a:xfrm>
          <a:prstGeom prst="rect">
            <a:avLst/>
          </a:prstGeom>
          <a:noFill/>
        </p:spPr>
        <p:txBody>
          <a:bodyPr wrap="none" rtlCol="0">
            <a:spAutoFit/>
          </a:bodyPr>
          <a:lstStyle/>
          <a:p>
            <a:pPr algn="ctr"/>
            <a:r>
              <a:rPr lang="en-US" sz="800" b="1" dirty="0"/>
              <a:t>Image Credits: NOAA</a:t>
            </a:r>
          </a:p>
        </p:txBody>
      </p:sp>
      <p:sp>
        <p:nvSpPr>
          <p:cNvPr id="40" name="Rectangle 39">
            <a:extLst>
              <a:ext uri="{FF2B5EF4-FFF2-40B4-BE49-F238E27FC236}">
                <a16:creationId xmlns:a16="http://schemas.microsoft.com/office/drawing/2014/main" id="{71C89D5F-B365-40F6-9CCC-E7673F31AD2D}"/>
              </a:ext>
            </a:extLst>
          </p:cNvPr>
          <p:cNvSpPr/>
          <p:nvPr/>
        </p:nvSpPr>
        <p:spPr>
          <a:xfrm>
            <a:off x="150811" y="5992411"/>
            <a:ext cx="11873333" cy="322953"/>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Arial" pitchFamily="-110" charset="0"/>
              </a:rPr>
              <a:t>Gaps in weather information prompt creation of roadmap meet needs for safe and efficient UAM operations</a:t>
            </a:r>
          </a:p>
        </p:txBody>
      </p:sp>
      <p:pic>
        <p:nvPicPr>
          <p:cNvPr id="5" name="Picture 4">
            <a:extLst>
              <a:ext uri="{FF2B5EF4-FFF2-40B4-BE49-F238E27FC236}">
                <a16:creationId xmlns:a16="http://schemas.microsoft.com/office/drawing/2014/main" id="{E0ABD591-FBD5-4479-B9C2-3DC6F08B82A2}"/>
              </a:ext>
            </a:extLst>
          </p:cNvPr>
          <p:cNvPicPr>
            <a:picLocks noChangeAspect="1"/>
          </p:cNvPicPr>
          <p:nvPr/>
        </p:nvPicPr>
        <p:blipFill>
          <a:blip r:embed="rId6"/>
          <a:stretch>
            <a:fillRect/>
          </a:stretch>
        </p:blipFill>
        <p:spPr>
          <a:xfrm>
            <a:off x="839235" y="5683740"/>
            <a:ext cx="4862931" cy="338659"/>
          </a:xfrm>
          <a:prstGeom prst="rect">
            <a:avLst/>
          </a:prstGeom>
        </p:spPr>
      </p:pic>
    </p:spTree>
    <p:extLst>
      <p:ext uri="{BB962C8B-B14F-4D97-AF65-F5344CB8AC3E}">
        <p14:creationId xmlns:p14="http://schemas.microsoft.com/office/powerpoint/2010/main" val="272834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a:xfrm>
            <a:off x="2055812" y="1447800"/>
            <a:ext cx="9499194" cy="4669536"/>
          </a:xfrm>
        </p:spPr>
        <p:txBody>
          <a:bodyPr/>
          <a:lstStyle/>
          <a:p>
            <a:endParaRPr lang="en-US" dirty="0"/>
          </a:p>
          <a:p>
            <a:r>
              <a:rPr lang="en-US" dirty="0"/>
              <a:t>Introduction</a:t>
            </a:r>
          </a:p>
          <a:p>
            <a:endParaRPr lang="en-US" dirty="0"/>
          </a:p>
          <a:p>
            <a:r>
              <a:rPr lang="en-US" dirty="0"/>
              <a:t>Weather Roadmap Creation</a:t>
            </a:r>
          </a:p>
          <a:p>
            <a:endParaRPr lang="en-US" dirty="0"/>
          </a:p>
          <a:p>
            <a:r>
              <a:rPr lang="en-US" dirty="0"/>
              <a:t>Weather Requirements Tracing</a:t>
            </a:r>
          </a:p>
          <a:p>
            <a:pPr marL="0" indent="0">
              <a:buNone/>
            </a:pPr>
            <a:endParaRPr lang="en-US" dirty="0"/>
          </a:p>
          <a:p>
            <a:r>
              <a:rPr lang="en-US" dirty="0"/>
              <a:t>Future Use of Roadmap</a:t>
            </a:r>
          </a:p>
        </p:txBody>
      </p:sp>
      <p:sp>
        <p:nvSpPr>
          <p:cNvPr id="4" name="Right Arrow 3"/>
          <p:cNvSpPr/>
          <p:nvPr/>
        </p:nvSpPr>
        <p:spPr>
          <a:xfrm>
            <a:off x="1598612" y="2743200"/>
            <a:ext cx="374464" cy="350982"/>
          </a:xfrm>
          <a:prstGeom prst="rightArrow">
            <a:avLst/>
          </a:prstGeom>
          <a:solidFill>
            <a:schemeClr val="accent5">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684272963"/>
      </p:ext>
    </p:extLst>
  </p:cSld>
  <p:clrMapOvr>
    <a:masterClrMapping/>
  </p:clrMapOvr>
</p:sld>
</file>

<file path=ppt/theme/theme1.xml><?xml version="1.0" encoding="utf-8"?>
<a:theme xmlns:a="http://schemas.openxmlformats.org/drawingml/2006/main" name="Lincoln_2012_v16x9">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Lincoln_2012_v16x9</Template>
  <TotalTime>22601</TotalTime>
  <Pages>1</Pages>
  <Words>2380</Words>
  <Application>Microsoft Office PowerPoint</Application>
  <PresentationFormat>Custom</PresentationFormat>
  <Paragraphs>308</Paragraphs>
  <Slides>23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Muli</vt:lpstr>
      <vt:lpstr>Times New Roman</vt:lpstr>
      <vt:lpstr>Wingdings</vt:lpstr>
      <vt:lpstr>Lincoln_2012_v16x9</vt:lpstr>
      <vt:lpstr>Office Theme</vt:lpstr>
      <vt:lpstr>Development of a Weather Capability for the  Urban Air Mobility Airspace Research Roadmap</vt:lpstr>
      <vt:lpstr>PowerPoint Presentation</vt:lpstr>
      <vt:lpstr>PowerPoint Presentation</vt:lpstr>
      <vt:lpstr>PowerPoint Presentation</vt:lpstr>
      <vt:lpstr>Need for Development of Weather Capability for UAM</vt:lpstr>
      <vt:lpstr>Primary Weather Conditions Impactful to UAM</vt:lpstr>
      <vt:lpstr>UAM Weather Challenges Vary by Location</vt:lpstr>
      <vt:lpstr>Gaps in Current Weather Information for UAM</vt:lpstr>
      <vt:lpstr>Outline</vt:lpstr>
      <vt:lpstr>UAM Weather Roadmap Development Process</vt:lpstr>
      <vt:lpstr>Seven Components of the UAM Weather Capability</vt:lpstr>
      <vt:lpstr>Weather Requirements Creation Process</vt:lpstr>
      <vt:lpstr>Example of Weather Requirement Development at UML-3</vt:lpstr>
      <vt:lpstr>Generalizing Specific Requirements</vt:lpstr>
      <vt:lpstr>Feedback &amp; Refinement</vt:lpstr>
      <vt:lpstr>Example of Final Requirements for Analyzed Weather</vt:lpstr>
      <vt:lpstr>Outline</vt:lpstr>
      <vt:lpstr>Establishing Traceability of the Weather Requirements</vt:lpstr>
      <vt:lpstr>Trace Distribution to Other UAM Airspace Capabilities</vt:lpstr>
      <vt:lpstr>Example Tracing of the Weather Requirement Derived from Most Other System Requirements</vt:lpstr>
      <vt:lpstr>Outline</vt:lpstr>
      <vt:lpstr>Anticipated Usage of the Roadmap</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Bonin, Timothy - 0443 - MITLL</dc:creator>
  <cp:keywords/>
  <dc:description/>
  <cp:lastModifiedBy>Baize, Wanda M Hickson (LARC-B713)[LAMPS 2]</cp:lastModifiedBy>
  <cp:revision>269</cp:revision>
  <cp:lastPrinted>2001-06-18T18:57:59Z</cp:lastPrinted>
  <dcterms:created xsi:type="dcterms:W3CDTF">2020-03-23T16:56:23Z</dcterms:created>
  <dcterms:modified xsi:type="dcterms:W3CDTF">2023-04-11T14:13:17Z</dcterms:modified>
  <cp:category/>
</cp:coreProperties>
</file>