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9" r:id="rId2"/>
    <p:sldId id="370" r:id="rId3"/>
    <p:sldId id="733" r:id="rId4"/>
    <p:sldId id="734" r:id="rId5"/>
    <p:sldId id="735" r:id="rId6"/>
    <p:sldId id="736" r:id="rId7"/>
    <p:sldId id="737" r:id="rId8"/>
    <p:sldId id="738" r:id="rId9"/>
    <p:sldId id="73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4">
          <p15:clr>
            <a:srgbClr val="A4A3A4"/>
          </p15:clr>
        </p15:guide>
        <p15:guide id="2" pos="2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FDDE30-68E4-4493-E3F5-52B6765716E7}" name="Mashiku, Alinda K. (GSFC-5950)" initials="MAK(5" userId="S::aaligawe@ndc.nasa.gov::c4576205-32c4-4d82-8ca8-0d3e4ab971e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hiku, Alinda K. (GSFC-5950)" initials="MAK(" lastIdx="1" clrIdx="0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  <p:cmAuthor id="2" name="Rosa, Joseph D. (GSFC-595.0)[OMITRON]" initials="RJD(" lastIdx="6" clrIdx="1">
    <p:extLst>
      <p:ext uri="{19B8F6BF-5375-455C-9EA6-DF929625EA0E}">
        <p15:presenceInfo xmlns:p15="http://schemas.microsoft.com/office/powerpoint/2012/main" userId="S-1-5-21-330711430-3775241029-4075259233-405354" providerId="AD"/>
      </p:ext>
    </p:extLst>
  </p:cmAuthor>
  <p:cmAuthor id="3" name="Corley, Bryan M. (JSC-CM471)" initials="CBM(" lastIdx="1" clrIdx="2">
    <p:extLst>
      <p:ext uri="{19B8F6BF-5375-455C-9EA6-DF929625EA0E}">
        <p15:presenceInfo xmlns:p15="http://schemas.microsoft.com/office/powerpoint/2012/main" userId="S-1-5-21-330711430-3775241029-4075259233-20327" providerId="AD"/>
      </p:ext>
    </p:extLst>
  </p:cmAuthor>
  <p:cmAuthor id="4" name="Kieffer, Margaret (HQ-TH000)" initials="KM(" lastIdx="3" clrIdx="3">
    <p:extLst>
      <p:ext uri="{19B8F6BF-5375-455C-9EA6-DF929625EA0E}">
        <p15:presenceInfo xmlns:p15="http://schemas.microsoft.com/office/powerpoint/2012/main" userId="S::mkieffer@ndc.nasa.gov::009d36cb-06a3-4c0f-91ca-cb22565805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F4E"/>
    <a:srgbClr val="AF3134"/>
    <a:srgbClr val="CBCDE2"/>
    <a:srgbClr val="E1F2FF"/>
    <a:srgbClr val="000C8A"/>
    <a:srgbClr val="8A91BB"/>
    <a:srgbClr val="19387A"/>
    <a:srgbClr val="CA0000"/>
    <a:srgbClr val="AF3034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1" autoAdjust="0"/>
    <p:restoredTop sz="96327" autoAdjust="0"/>
  </p:normalViewPr>
  <p:slideViewPr>
    <p:cSldViewPr snapToGrid="0">
      <p:cViewPr varScale="1">
        <p:scale>
          <a:sx n="59" d="100"/>
          <a:sy n="59" d="100"/>
        </p:scale>
        <p:origin x="1388" y="60"/>
      </p:cViewPr>
      <p:guideLst>
        <p:guide orient="horz" pos="984"/>
        <p:guide pos="2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06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358CA-447C-6444-9BCC-FA916C93F807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279E6-37D6-1F46-8ED7-65624E7B0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92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0B855-4BB0-D049-BF04-D66C443CB33A}" type="datetimeFigureOut">
              <a:rPr lang="en-US" smtClean="0"/>
              <a:pPr/>
              <a:t>4/4/2023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739EF-F548-F948-9711-AC63F8CE96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53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file://localhost/Users/kgammage/Documents/CustomerWork/Meatballs/NASA.gif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A0000"/>
              </a:buClr>
              <a:defRPr>
                <a:latin typeface="+mn-lt"/>
              </a:defRPr>
            </a:lvl1pPr>
            <a:lvl2pPr>
              <a:buClr>
                <a:srgbClr val="CA0000"/>
              </a:buClr>
              <a:defRPr>
                <a:latin typeface="+mn-lt"/>
              </a:defRPr>
            </a:lvl2pPr>
            <a:lvl3pPr>
              <a:buClr>
                <a:srgbClr val="CA0000"/>
              </a:buClr>
              <a:defRPr>
                <a:latin typeface="+mn-lt"/>
              </a:defRPr>
            </a:lvl3pPr>
            <a:lvl4pPr>
              <a:buClr>
                <a:srgbClr val="CA0000"/>
              </a:buClr>
              <a:defRPr>
                <a:latin typeface="+mn-lt"/>
              </a:defRPr>
            </a:lvl4pPr>
            <a:lvl5pPr>
              <a:buClr>
                <a:srgbClr val="CA0000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130"/>
            <a:ext cx="8229600" cy="114300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D897B5-F219-4A40-9BCB-5A7083720AEE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BFAD3-DB95-FC4C-BEC8-7401C23124FA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45539" y="3023226"/>
            <a:ext cx="6400800" cy="221933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61079" y="621944"/>
            <a:ext cx="2850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National Aeronautics</a:t>
            </a:r>
            <a:r>
              <a:rPr lang="en-US" sz="1000" baseline="0" dirty="0">
                <a:solidFill>
                  <a:schemeClr val="bg1"/>
                </a:solidFill>
                <a:latin typeface="Arial"/>
                <a:cs typeface="Arial"/>
              </a:rPr>
              <a:t> and Space Administration</a:t>
            </a:r>
            <a:endParaRPr lang="en-US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61079" y="6254779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b="1" dirty="0" err="1">
                <a:solidFill>
                  <a:schemeClr val="bg1"/>
                </a:solidFill>
                <a:latin typeface="Arial"/>
                <a:cs typeface="Arial"/>
              </a:rPr>
              <a:t>www.nasa.gov</a:t>
            </a:r>
            <a:endParaRPr lang="en-US" sz="1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51762" y="5839973"/>
            <a:ext cx="55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spc="20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NASA</a:t>
            </a:r>
            <a:r>
              <a:rPr lang="en-US" sz="1400" b="1" spc="20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 Conjunction Assessment Risk Analysis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45538" y="1267451"/>
            <a:ext cx="8898461" cy="1470025"/>
          </a:xfrm>
        </p:spPr>
        <p:txBody>
          <a:bodyPr/>
          <a:lstStyle>
            <a:lvl1pPr algn="l">
              <a:defRPr>
                <a:solidFill>
                  <a:srgbClr val="CA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NASA.gif" descr="/Users/kgammage/Documents/CustomerWork/Meatballs/NASA.gif"/>
          <p:cNvPicPr>
            <a:picLocks noChangeAspect="1"/>
          </p:cNvPicPr>
          <p:nvPr userDrawn="1"/>
        </p:nvPicPr>
        <p:blipFill>
          <a:blip r:embed="rId3" r:link="rId4"/>
          <a:stretch>
            <a:fillRect/>
          </a:stretch>
        </p:blipFill>
        <p:spPr>
          <a:xfrm>
            <a:off x="7735889" y="258783"/>
            <a:ext cx="1086856" cy="93469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33103E-49B1-DB43-BD68-F854FA000F3C}"/>
              </a:ext>
            </a:extLst>
          </p:cNvPr>
          <p:cNvCxnSpPr/>
          <p:nvPr userDrawn="1"/>
        </p:nvCxnSpPr>
        <p:spPr>
          <a:xfrm>
            <a:off x="0" y="1371600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F7AE7E-1AD3-394B-BE79-E771072EC3E3}"/>
              </a:ext>
            </a:extLst>
          </p:cNvPr>
          <p:cNvCxnSpPr/>
          <p:nvPr userDrawn="1"/>
        </p:nvCxnSpPr>
        <p:spPr>
          <a:xfrm>
            <a:off x="0" y="2643149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88C164-57C2-B84D-AF5B-A37C06E59202}"/>
              </a:ext>
            </a:extLst>
          </p:cNvPr>
          <p:cNvSpPr/>
          <p:nvPr userDrawn="1"/>
        </p:nvSpPr>
        <p:spPr>
          <a:xfrm>
            <a:off x="0" y="0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68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75412"/>
            <a:ext cx="8229600" cy="4650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38029" y="6422227"/>
            <a:ext cx="3977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NASA</a:t>
            </a:r>
            <a:r>
              <a:rPr lang="en-US" sz="1400" b="1" dirty="0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 Conjunction Assessment Risk Analysis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D146FF-AA30-844A-86F2-2331A81DC230}"/>
              </a:ext>
            </a:extLst>
          </p:cNvPr>
          <p:cNvCxnSpPr/>
          <p:nvPr userDrawn="1"/>
        </p:nvCxnSpPr>
        <p:spPr>
          <a:xfrm>
            <a:off x="0" y="6319025"/>
            <a:ext cx="9144000" cy="0"/>
          </a:xfrm>
          <a:prstGeom prst="line">
            <a:avLst/>
          </a:prstGeom>
          <a:ln w="38100">
            <a:solidFill>
              <a:srgbClr val="1938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5E1555-99A7-0349-AA0D-A43B8CE4B0F4}"/>
              </a:ext>
            </a:extLst>
          </p:cNvPr>
          <p:cNvCxnSpPr/>
          <p:nvPr userDrawn="1"/>
        </p:nvCxnSpPr>
        <p:spPr>
          <a:xfrm>
            <a:off x="0" y="1260089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37674-C2EF-49DD-B547-2006DC0D39D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schemeClr val="tx1"/>
            </a:outerShdw>
          </a:effectLst>
          <a:latin typeface="+mj-lt"/>
          <a:ea typeface="+mj-ea"/>
          <a:cs typeface="Arial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defRPr sz="20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1pPr>
      <a:lvl2pPr marL="455613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tabLst>
          <a:tab pos="341313" algn="l"/>
        </a:tabLst>
        <a:defRPr sz="18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2pPr>
      <a:lvl3pPr marL="741363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tabLst>
          <a:tab pos="569913" algn="l"/>
        </a:tabLst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3pPr>
      <a:lvl4pPr marL="1025525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4pPr>
      <a:lvl5pPr marL="1254125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»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Lauri K. Newman</a:t>
            </a:r>
          </a:p>
          <a:p>
            <a:r>
              <a:rPr lang="en-US" dirty="0"/>
              <a:t>NASA Conjunction Assessment Program Officer</a:t>
            </a:r>
          </a:p>
          <a:p>
            <a:endParaRPr lang="en-US" dirty="0"/>
          </a:p>
          <a:p>
            <a:r>
              <a:rPr lang="en-US" dirty="0"/>
              <a:t>April 2023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ADF4E"/>
                </a:solidFill>
              </a:rPr>
              <a:t>Multiple CA Solutions:</a:t>
            </a:r>
            <a:br>
              <a:rPr lang="en-US" dirty="0">
                <a:solidFill>
                  <a:srgbClr val="FADF4E"/>
                </a:solidFill>
              </a:rPr>
            </a:br>
            <a:r>
              <a:rPr lang="en-US" dirty="0">
                <a:solidFill>
                  <a:srgbClr val="FADF4E"/>
                </a:solidFill>
              </a:rPr>
              <a:t>Technical Issues and Potential Remedies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8235" y="1351131"/>
            <a:ext cx="8637103" cy="5079486"/>
          </a:xfrm>
        </p:spPr>
        <p:txBody>
          <a:bodyPr>
            <a:normAutofit/>
          </a:bodyPr>
          <a:lstStyle/>
          <a:p>
            <a:r>
              <a:rPr lang="en-US" dirty="0"/>
              <a:t>Situations having more options/choices are often supposed to produce better effects/outcomes (e.g. consumer situations)</a:t>
            </a:r>
          </a:p>
          <a:p>
            <a:r>
              <a:rPr lang="en-US" dirty="0"/>
              <a:t>However, studies show that the opposite result is frequently observed</a:t>
            </a:r>
          </a:p>
          <a:p>
            <a:pPr lvl="1"/>
            <a:r>
              <a:rPr lang="en-US" dirty="0"/>
              <a:t>For example,</a:t>
            </a:r>
            <a:r>
              <a:rPr lang="en-US" i="1" dirty="0"/>
              <a:t> </a:t>
            </a:r>
            <a:r>
              <a:rPr lang="en-US" dirty="0"/>
              <a:t>in employer retirement plans, the more investment options available to employees, the LOWER the overall plan participation*</a:t>
            </a:r>
          </a:p>
          <a:p>
            <a:pPr lvl="1"/>
            <a:r>
              <a:rPr lang="en-US" dirty="0"/>
              <a:t>Multiple disparate choices/inputs create paralysis, an imputed need for additional analysis, and often a bad conscience about the decisions made</a:t>
            </a:r>
          </a:p>
          <a:p>
            <a:r>
              <a:rPr lang="en-US" dirty="0"/>
              <a:t>This phenomenon also at work in satellite conjunction assessment</a:t>
            </a:r>
          </a:p>
          <a:p>
            <a:pPr lvl="1"/>
            <a:r>
              <a:rPr lang="en-US" dirty="0"/>
              <a:t>In the experience of NASA CARA, multiple CA solutions create more ambiguity and gamesmanship than enlightenment</a:t>
            </a:r>
          </a:p>
          <a:p>
            <a:r>
              <a:rPr lang="en-US" dirty="0"/>
              <a:t>Need to combine data and/or products from different sources into a single composite solution that can be clearly interpreted operationally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6461" y="8026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Multiple Data/Product Sources</a:t>
            </a:r>
            <a:br>
              <a:rPr lang="en-US" dirty="0"/>
            </a:br>
            <a:r>
              <a:rPr lang="en-US" dirty="0"/>
              <a:t>And “The Paradox of Choice”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7B54E9-3F5E-434A-91D5-42A9D5B2895E}"/>
              </a:ext>
            </a:extLst>
          </p:cNvPr>
          <p:cNvSpPr txBox="1"/>
          <p:nvPr/>
        </p:nvSpPr>
        <p:spPr>
          <a:xfrm>
            <a:off x="356461" y="5738421"/>
            <a:ext cx="6413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2A2A2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*Sethi-Iyengar, Sheena, Gur Huberman, and Gur Jiang, 'How Much Choice is Too Much? Contributions to 401(k) Retirement Plans’, </a:t>
            </a:r>
          </a:p>
          <a:p>
            <a:r>
              <a:rPr lang="en-US" sz="900" dirty="0">
                <a:solidFill>
                  <a:srgbClr val="2A2A2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Olivia S. Mitchell, and Stephen P. </a:t>
            </a:r>
            <a:r>
              <a:rPr lang="en-US" sz="900" dirty="0" err="1">
                <a:solidFill>
                  <a:srgbClr val="2A2A2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Utkus</a:t>
            </a:r>
            <a:r>
              <a:rPr lang="en-US" sz="900" dirty="0">
                <a:solidFill>
                  <a:srgbClr val="2A2A2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(eds), </a:t>
            </a:r>
            <a:r>
              <a:rPr lang="en-US" sz="900" i="1" dirty="0">
                <a:solidFill>
                  <a:srgbClr val="2A2A2A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Pension Design and Structure: New Lessons from Behavioral Finance</a:t>
            </a:r>
            <a:r>
              <a:rPr lang="en-US" sz="900" dirty="0">
                <a:solidFill>
                  <a:srgbClr val="2A2A2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(Oxford, 2004)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12435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25330-7E8F-4F2A-A5F9-A2F7AC880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75412"/>
            <a:ext cx="8387123" cy="4650752"/>
          </a:xfrm>
        </p:spPr>
        <p:txBody>
          <a:bodyPr/>
          <a:lstStyle/>
          <a:p>
            <a:r>
              <a:rPr lang="en-US" dirty="0"/>
              <a:t>In conjunction assessment, primary object is the object you are protecting</a:t>
            </a:r>
          </a:p>
          <a:p>
            <a:pPr lvl="1"/>
            <a:r>
              <a:rPr lang="en-US" dirty="0"/>
              <a:t>Secondary object is the one in conjunction with your primary</a:t>
            </a:r>
          </a:p>
          <a:p>
            <a:r>
              <a:rPr lang="en-US" dirty="0"/>
              <a:t>CARA receives two solutions for the primary object state (position/velocity)</a:t>
            </a:r>
          </a:p>
          <a:p>
            <a:pPr lvl="1"/>
            <a:r>
              <a:rPr lang="en-US" dirty="0"/>
              <a:t>One from the predicted ephemeris supplied by the O/O</a:t>
            </a:r>
          </a:p>
          <a:p>
            <a:pPr lvl="1"/>
            <a:r>
              <a:rPr lang="en-US" dirty="0"/>
              <a:t>A second from the USSF’s space catalog</a:t>
            </a:r>
          </a:p>
          <a:p>
            <a:r>
              <a:rPr lang="en-US" dirty="0"/>
              <a:t>Not always obvious (or consistent) which of these solutions is superior</a:t>
            </a:r>
          </a:p>
          <a:p>
            <a:pPr lvl="1"/>
            <a:r>
              <a:rPr lang="en-US" dirty="0"/>
              <a:t>O/O usually receives regular telemetry data and has an accurate physical model of the satellite, so would presume has better computation of satellite’s position</a:t>
            </a:r>
          </a:p>
          <a:p>
            <a:pPr lvl="1"/>
            <a:r>
              <a:rPr lang="en-US" dirty="0"/>
              <a:t>However, USSF has very good atmospheric density model, so generally does better job of predicting satellite future positions</a:t>
            </a:r>
          </a:p>
          <a:p>
            <a:r>
              <a:rPr lang="en-US" dirty="0"/>
              <a:t>When one solution counsels mitigation and the other does not, which to use for decision becomes problematic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5AB50A-8A4E-4690-BDA0-F7EA0B49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11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CARA Operational Experience:</a:t>
            </a:r>
            <a:br>
              <a:rPr lang="en-US" dirty="0"/>
            </a:br>
            <a:r>
              <a:rPr lang="en-US" dirty="0"/>
              <a:t>Two Solutions for Primary Object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3DA78-3813-409B-942E-17D459D4F4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80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5EC6B3-BB84-4D28-BDC7-C95584F00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475412"/>
            <a:ext cx="8398648" cy="465075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 data fusion:  both results presented comparatively but separately</a:t>
            </a:r>
          </a:p>
          <a:p>
            <a:r>
              <a:rPr lang="en-US" dirty="0"/>
              <a:t>In absence of additional data to adjudicate situation, how to respond?</a:t>
            </a:r>
          </a:p>
          <a:p>
            <a:pPr lvl="1"/>
            <a:r>
              <a:rPr lang="en-US" dirty="0"/>
              <a:t>Can always act based on the more worrisome of the two results</a:t>
            </a:r>
          </a:p>
          <a:p>
            <a:pPr lvl="2"/>
            <a:r>
              <a:rPr lang="en-US" dirty="0"/>
              <a:t>This does not scale—with, say, 10 solutions, will often be only 1 that counsels mitigation</a:t>
            </a:r>
          </a:p>
          <a:p>
            <a:pPr lvl="1"/>
            <a:r>
              <a:rPr lang="en-US" dirty="0"/>
              <a:t>Can choose based on one’s preference, since both solutions perhaps equally valid</a:t>
            </a:r>
          </a:p>
          <a:p>
            <a:pPr lvl="2"/>
            <a:r>
              <a:rPr lang="en-US" dirty="0"/>
              <a:t>Invites “cherry-picking” of results to avoid mitigation actions</a:t>
            </a:r>
          </a:p>
          <a:p>
            <a:pPr lvl="1"/>
            <a:r>
              <a:rPr lang="en-US" dirty="0"/>
              <a:t>The one out of family solution could be the correct one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55D126-61AF-4D41-B1C4-7AF0FD430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11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Two-solution Example:</a:t>
            </a:r>
            <a:br>
              <a:rPr lang="en-US" dirty="0"/>
            </a:br>
            <a:r>
              <a:rPr lang="en-US" dirty="0"/>
              <a:t>Probability of Collision (Pc) vs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C0E34-8443-4685-9E91-E00A22BF4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E1C35-02D8-4351-A776-BD3071743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46" y="1318845"/>
            <a:ext cx="2686050" cy="2638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2A2513-4076-4207-8F0A-4148E7A3B7C1}"/>
              </a:ext>
            </a:extLst>
          </p:cNvPr>
          <p:cNvSpPr txBox="1"/>
          <p:nvPr/>
        </p:nvSpPr>
        <p:spPr>
          <a:xfrm>
            <a:off x="4717665" y="3324699"/>
            <a:ext cx="29091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Maneuver Commit Point (purple line)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8CF20F-3B5E-4EF1-8285-8279977FD733}"/>
              </a:ext>
            </a:extLst>
          </p:cNvPr>
          <p:cNvCxnSpPr/>
          <p:nvPr/>
        </p:nvCxnSpPr>
        <p:spPr>
          <a:xfrm flipH="1">
            <a:off x="2816975" y="3478588"/>
            <a:ext cx="1835285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961868-2C44-4ACB-8731-F5944AE4FBAD}"/>
              </a:ext>
            </a:extLst>
          </p:cNvPr>
          <p:cNvSpPr txBox="1"/>
          <p:nvPr/>
        </p:nvSpPr>
        <p:spPr>
          <a:xfrm>
            <a:off x="4722795" y="1878696"/>
            <a:ext cx="3123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USSF Solution for Primary—squares</a:t>
            </a:r>
          </a:p>
          <a:p>
            <a:r>
              <a:rPr lang="en-US" sz="1400" dirty="0"/>
              <a:t>(above red threshold; should maneuver)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6CDAB4-4BD4-4153-92D8-A667C9DB0604}"/>
              </a:ext>
            </a:extLst>
          </p:cNvPr>
          <p:cNvCxnSpPr>
            <a:cxnSpLocks/>
          </p:cNvCxnSpPr>
          <p:nvPr/>
        </p:nvCxnSpPr>
        <p:spPr>
          <a:xfrm flipH="1">
            <a:off x="2808051" y="2118773"/>
            <a:ext cx="1914744" cy="12507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C120288-C126-44E1-B284-0CEF7C1C2887}"/>
              </a:ext>
            </a:extLst>
          </p:cNvPr>
          <p:cNvSpPr txBox="1"/>
          <p:nvPr/>
        </p:nvSpPr>
        <p:spPr>
          <a:xfrm>
            <a:off x="4722795" y="2496731"/>
            <a:ext cx="3795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Owner/Operator Solution for Primary—diamonds</a:t>
            </a:r>
          </a:p>
          <a:p>
            <a:r>
              <a:rPr lang="en-US" sz="1400" dirty="0"/>
              <a:t>(below red threshold; maneuver not needed)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35F090-C2C4-45B8-9A96-91E478EB0E36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2816975" y="2558483"/>
            <a:ext cx="1905820" cy="19985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844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39537D-6837-44F9-AB2C-789C82EAD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79525"/>
            <a:ext cx="8512629" cy="5169623"/>
          </a:xfrm>
        </p:spPr>
        <p:txBody>
          <a:bodyPr>
            <a:normAutofit/>
          </a:bodyPr>
          <a:lstStyle/>
          <a:p>
            <a:r>
              <a:rPr lang="en-US" dirty="0"/>
              <a:t>US-provided CA service (presently USSF; transitioning to DOC OSC)</a:t>
            </a:r>
          </a:p>
          <a:p>
            <a:pPr lvl="1"/>
            <a:r>
              <a:rPr lang="en-US" dirty="0"/>
              <a:t>CDMs generated with US SSN data and potentially commercial data also</a:t>
            </a:r>
          </a:p>
          <a:p>
            <a:r>
              <a:rPr lang="en-US" dirty="0"/>
              <a:t>EUSST-provided CA service</a:t>
            </a:r>
          </a:p>
          <a:p>
            <a:pPr lvl="1"/>
            <a:r>
              <a:rPr lang="en-US" dirty="0"/>
              <a:t>CDMs, drawing from EU sensor data and potentially commercial data also</a:t>
            </a:r>
          </a:p>
          <a:p>
            <a:r>
              <a:rPr lang="en-US" dirty="0"/>
              <a:t>Other emerging national services</a:t>
            </a:r>
          </a:p>
          <a:p>
            <a:r>
              <a:rPr lang="en-US" dirty="0"/>
              <a:t>Available commercial services</a:t>
            </a:r>
          </a:p>
          <a:p>
            <a:pPr lvl="1"/>
            <a:r>
              <a:rPr lang="en-US" dirty="0" err="1"/>
              <a:t>e.g</a:t>
            </a:r>
            <a:r>
              <a:rPr lang="en-US" dirty="0"/>
              <a:t> </a:t>
            </a:r>
            <a:r>
              <a:rPr lang="en-US" dirty="0" err="1"/>
              <a:t>LeoLabs</a:t>
            </a:r>
            <a:r>
              <a:rPr lang="en-US" dirty="0"/>
              <a:t>, Slingshot, </a:t>
            </a:r>
            <a:r>
              <a:rPr lang="en-US" dirty="0" err="1"/>
              <a:t>ExoAnalytics</a:t>
            </a:r>
            <a:endParaRPr lang="en-US" dirty="0"/>
          </a:p>
          <a:p>
            <a:r>
              <a:rPr lang="en-US" dirty="0"/>
              <a:t>All of the above will generate different CA solutions for the same conjunction</a:t>
            </a:r>
          </a:p>
          <a:p>
            <a:pPr lvl="1"/>
            <a:r>
              <a:rPr lang="en-US" dirty="0"/>
              <a:t>Difficulties will be similar to the O/O-ASW two-solution problem but be far more serious:  multiple solutions for both primary and secondary</a:t>
            </a:r>
          </a:p>
          <a:p>
            <a:pPr lvl="1"/>
            <a:r>
              <a:rPr lang="en-US" dirty="0"/>
              <a:t>Unless multiple solution problem addressed, presence of additional data and services will not operationally enhance orbital safety but rather confuse it</a:t>
            </a:r>
          </a:p>
          <a:p>
            <a:r>
              <a:rPr lang="en-US" dirty="0"/>
              <a:t>Potential ways forward summarized in subsequent slides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A001C1-B01B-405D-AF69-90169A6FC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6525"/>
            <a:ext cx="8364071" cy="1143000"/>
          </a:xfrm>
        </p:spPr>
        <p:txBody>
          <a:bodyPr>
            <a:normAutofit/>
          </a:bodyPr>
          <a:lstStyle/>
          <a:p>
            <a:r>
              <a:rPr lang="en-US" dirty="0"/>
              <a:t>Multiple Solutions Becoming the Norm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FF4A61-4060-429D-A4C8-42B92234B6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81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78612D-B8A5-4E13-A88A-FFF8280A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219"/>
            <a:ext cx="8229600" cy="4650752"/>
          </a:xfrm>
        </p:spPr>
        <p:txBody>
          <a:bodyPr/>
          <a:lstStyle/>
          <a:p>
            <a:r>
              <a:rPr lang="en-US" dirty="0"/>
              <a:t>Engineering opinion clear that best way to “fuse” data into single solution is to combine sensor measurement data into single state estimate</a:t>
            </a:r>
          </a:p>
          <a:p>
            <a:r>
              <a:rPr lang="en-US" dirty="0"/>
              <a:t>Present experiment between DOC and EUSST exercising this data exchange</a:t>
            </a:r>
          </a:p>
          <a:p>
            <a:pPr lvl="1"/>
            <a:r>
              <a:rPr lang="en-US" dirty="0"/>
              <a:t>Many attendant issues in exchanging even measurement data, but experiment has worked through most of these</a:t>
            </a:r>
          </a:p>
          <a:p>
            <a:r>
              <a:rPr lang="en-US" dirty="0"/>
              <a:t>Does not require exchange of all measurement data regularly</a:t>
            </a:r>
          </a:p>
          <a:p>
            <a:pPr lvl="1"/>
            <a:r>
              <a:rPr lang="en-US" dirty="0"/>
              <a:t>Only episodically, for conjunctions still serious near the mitigation action point</a:t>
            </a:r>
          </a:p>
          <a:p>
            <a:pPr lvl="1"/>
            <a:r>
              <a:rPr lang="en-US" dirty="0"/>
              <a:t>Exchanging data only for debris or other inert objects would also be helpful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D71500-1FF0-4A5E-A2AA-528B05BCD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Possible Mitigation #1:</a:t>
            </a:r>
            <a:br>
              <a:rPr lang="en-US" dirty="0"/>
            </a:br>
            <a:r>
              <a:rPr lang="en-US" dirty="0"/>
              <a:t>Sharing of Measurement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F1176-0C84-46AC-9FCF-D4B84E556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612CE0-BE3E-42D8-B072-4AC78A73EB29}"/>
              </a:ext>
            </a:extLst>
          </p:cNvPr>
          <p:cNvSpPr txBox="1"/>
          <p:nvPr/>
        </p:nvSpPr>
        <p:spPr>
          <a:xfrm>
            <a:off x="1247178" y="4577451"/>
            <a:ext cx="148277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Data Source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F055A2-2F51-4910-9E85-7DF51CD6D344}"/>
              </a:ext>
            </a:extLst>
          </p:cNvPr>
          <p:cNvSpPr txBox="1"/>
          <p:nvPr/>
        </p:nvSpPr>
        <p:spPr>
          <a:xfrm>
            <a:off x="1247178" y="5142670"/>
            <a:ext cx="148277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Data Source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A11E92-226D-41ED-8316-55003EB5E1B7}"/>
              </a:ext>
            </a:extLst>
          </p:cNvPr>
          <p:cNvSpPr txBox="1"/>
          <p:nvPr/>
        </p:nvSpPr>
        <p:spPr>
          <a:xfrm>
            <a:off x="3379257" y="4577451"/>
            <a:ext cx="157870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Orbit</a:t>
            </a:r>
          </a:p>
          <a:p>
            <a:pPr algn="ctr"/>
            <a:r>
              <a:rPr lang="en-US" dirty="0"/>
              <a:t>Determination</a:t>
            </a:r>
          </a:p>
          <a:p>
            <a:pPr algn="ctr"/>
            <a:r>
              <a:rPr lang="en-US" dirty="0"/>
              <a:t>Engine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D4011E2-0496-4B33-97F1-242D6042B38F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729956" y="4762117"/>
            <a:ext cx="6493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C290676-4F80-46CD-900A-F7FE49E13D3A}"/>
              </a:ext>
            </a:extLst>
          </p:cNvPr>
          <p:cNvCxnSpPr>
            <a:cxnSpLocks/>
          </p:cNvCxnSpPr>
          <p:nvPr/>
        </p:nvCxnSpPr>
        <p:spPr>
          <a:xfrm>
            <a:off x="2729956" y="5333792"/>
            <a:ext cx="6493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60BD9413-0D48-49DB-83C7-97F897324E79}"/>
              </a:ext>
            </a:extLst>
          </p:cNvPr>
          <p:cNvSpPr/>
          <p:nvPr/>
        </p:nvSpPr>
        <p:spPr>
          <a:xfrm>
            <a:off x="5142034" y="4808890"/>
            <a:ext cx="2485293" cy="1036892"/>
          </a:xfrm>
          <a:prstGeom prst="arc">
            <a:avLst>
              <a:gd name="adj1" fmla="val 14972045"/>
              <a:gd name="adj2" fmla="val 44360"/>
            </a:avLst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6D54CB6-D9A7-4102-8BF7-1D7761DD2C16}"/>
              </a:ext>
            </a:extLst>
          </p:cNvPr>
          <p:cNvCxnSpPr>
            <a:cxnSpLocks/>
          </p:cNvCxnSpPr>
          <p:nvPr/>
        </p:nvCxnSpPr>
        <p:spPr>
          <a:xfrm>
            <a:off x="4957965" y="5039116"/>
            <a:ext cx="16406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CAB0773-C20C-4584-B19F-675D373B4EAF}"/>
              </a:ext>
            </a:extLst>
          </p:cNvPr>
          <p:cNvSpPr txBox="1"/>
          <p:nvPr/>
        </p:nvSpPr>
        <p:spPr>
          <a:xfrm>
            <a:off x="6160637" y="5131646"/>
            <a:ext cx="1118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Improved</a:t>
            </a:r>
          </a:p>
          <a:p>
            <a:r>
              <a:rPr lang="en-US" dirty="0"/>
              <a:t>Trajectory</a:t>
            </a:r>
          </a:p>
        </p:txBody>
      </p:sp>
    </p:spTree>
    <p:extLst>
      <p:ext uri="{BB962C8B-B14F-4D97-AF65-F5344CB8AC3E}">
        <p14:creationId xmlns:p14="http://schemas.microsoft.com/office/powerpoint/2010/main" val="3904159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78612D-B8A5-4E13-A88A-FFF8280A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492561"/>
            <a:ext cx="5552342" cy="4650752"/>
          </a:xfrm>
        </p:spPr>
        <p:txBody>
          <a:bodyPr/>
          <a:lstStyle/>
          <a:p>
            <a:r>
              <a:rPr lang="en-US" dirty="0"/>
              <a:t>Proposed methods exist for fusion of CDMs and other similar products</a:t>
            </a:r>
          </a:p>
          <a:p>
            <a:pPr lvl="1"/>
            <a:r>
              <a:rPr lang="en-US" dirty="0"/>
              <a:t>NASA-developed approach shown at right</a:t>
            </a:r>
          </a:p>
          <a:p>
            <a:r>
              <a:rPr lang="en-US" dirty="0"/>
              <a:t>Theory verified by specialists and is legitimate</a:t>
            </a:r>
          </a:p>
          <a:p>
            <a:r>
              <a:rPr lang="en-US" dirty="0"/>
              <a:t>However, additional issues exist, some of which are considerable</a:t>
            </a:r>
          </a:p>
          <a:p>
            <a:pPr lvl="1"/>
            <a:r>
              <a:rPr lang="en-US" dirty="0"/>
              <a:t>Need to have very precise statements of estimation uncertainty—something often not done well in astrodynamics discipline</a:t>
            </a:r>
          </a:p>
          <a:p>
            <a:pPr lvl="1"/>
            <a:r>
              <a:rPr lang="en-US" dirty="0"/>
              <a:t>Need to verify rectitude of fusion results in large experiment</a:t>
            </a:r>
          </a:p>
          <a:p>
            <a:pPr lvl="2"/>
            <a:r>
              <a:rPr lang="en-US" dirty="0"/>
              <a:t>Can verify against results from “combination of measurements” technique described on previous slide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D71500-1FF0-4A5E-A2AA-528B05BCD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Possible Mitigation:</a:t>
            </a:r>
            <a:br>
              <a:rPr lang="en-US" dirty="0"/>
            </a:br>
            <a:r>
              <a:rPr lang="en-US" dirty="0"/>
              <a:t>Direct Fusion of Products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F1176-0C84-46AC-9FCF-D4B84E556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000044-49E4-4EC6-BD68-6D794BB8B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12" y="1805352"/>
            <a:ext cx="2850476" cy="38865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461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EB215C-BE49-4E56-983D-CBB2B44AD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presence of multiple solutions and the absence of any data fusion, can assemble a rubric for choosing single solution from among them</a:t>
            </a:r>
          </a:p>
          <a:p>
            <a:r>
              <a:rPr lang="en-US" dirty="0"/>
              <a:t>Such a rubric would need to consider at least the following:</a:t>
            </a:r>
          </a:p>
          <a:p>
            <a:pPr lvl="1"/>
            <a:r>
              <a:rPr lang="en-US" dirty="0"/>
              <a:t>Type, amount, and quality of measurement data feeding each state estimate</a:t>
            </a:r>
          </a:p>
          <a:p>
            <a:pPr lvl="1"/>
            <a:r>
              <a:rPr lang="en-US" dirty="0"/>
              <a:t>Solution fidelity (modeling sophistication, especially for atmospheric density)</a:t>
            </a:r>
          </a:p>
          <a:p>
            <a:pPr lvl="1"/>
            <a:r>
              <a:rPr lang="en-US" dirty="0"/>
              <a:t>History of prediction error and covariance realism for each solution</a:t>
            </a:r>
          </a:p>
          <a:p>
            <a:r>
              <a:rPr lang="en-US" dirty="0"/>
              <a:t>At present, no standardized or accepted method for evaluating the above</a:t>
            </a:r>
          </a:p>
          <a:p>
            <a:pPr lvl="1"/>
            <a:r>
              <a:rPr lang="en-US" dirty="0"/>
              <a:t>Not easy to develop; substantial project for subject matter experts</a:t>
            </a:r>
          </a:p>
          <a:p>
            <a:pPr lvl="1"/>
            <a:r>
              <a:rPr lang="en-US" dirty="0"/>
              <a:t>Requires access to the information that defines these attributes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067E48-8B85-41AA-8014-003F84B2F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548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Possible Mitigation:</a:t>
            </a:r>
            <a:br>
              <a:rPr lang="en-US" dirty="0"/>
            </a:br>
            <a:r>
              <a:rPr lang="en-US" dirty="0"/>
              <a:t>Rubric for Selecting Single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42AC5-02D6-4B4C-A2C4-14C7F0CC4E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25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FCA49-E4D9-4D57-983C-43601D900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solutions, via multiple services, can easily become a source of CA confusion rather than enlightenment</a:t>
            </a:r>
          </a:p>
          <a:p>
            <a:r>
              <a:rPr lang="en-US" dirty="0"/>
              <a:t>Several approaches possible to create fused and unambiguous solutions</a:t>
            </a:r>
          </a:p>
          <a:p>
            <a:r>
              <a:rPr lang="en-US" dirty="0"/>
              <a:t>Policy and technical exploration needed to identify best operational resolution</a:t>
            </a:r>
          </a:p>
          <a:p>
            <a:pPr lvl="1"/>
            <a:r>
              <a:rPr lang="en-US" dirty="0"/>
              <a:t>Acceptable to all parties from a policy perspective</a:t>
            </a:r>
          </a:p>
          <a:p>
            <a:pPr lvl="1"/>
            <a:r>
              <a:rPr lang="en-US" dirty="0"/>
              <a:t>Necessary technical investment to bring solutions to operational maturity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9C1BF7-1558-42D3-9B95-E23B998E4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Summary:</a:t>
            </a:r>
            <a:br>
              <a:rPr lang="en-US" dirty="0"/>
            </a:br>
            <a:r>
              <a:rPr lang="en-US" dirty="0"/>
              <a:t>CA Operational Situation and Need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9623C-E329-4563-ACFB-4CDA8B013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60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33344</TotalTime>
  <Words>1001</Words>
  <Application>Microsoft Office PowerPoint</Application>
  <PresentationFormat>On-screen Show (4:3)</PresentationFormat>
  <Paragraphs>104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inherit</vt:lpstr>
      <vt:lpstr>Source Sans Pro</vt:lpstr>
      <vt:lpstr>Office Theme</vt:lpstr>
      <vt:lpstr>Multiple CA Solutions: Technical Issues and Potential Remedies</vt:lpstr>
      <vt:lpstr>Multiple Data/Product Sources And “The Paradox of Choice”</vt:lpstr>
      <vt:lpstr>CARA Operational Experience: Two Solutions for Primary Object State</vt:lpstr>
      <vt:lpstr>Two-solution Example: Probability of Collision (Pc) vs Time</vt:lpstr>
      <vt:lpstr>Multiple Solutions Becoming the Norm</vt:lpstr>
      <vt:lpstr>Possible Mitigation #1: Sharing of Measurement Data</vt:lpstr>
      <vt:lpstr>Possible Mitigation: Direct Fusion of Products</vt:lpstr>
      <vt:lpstr>Possible Mitigation: Rubric for Selecting Single Solution</vt:lpstr>
      <vt:lpstr>Summary: CA Operational Situation and Need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Employees Since January 2010</dc:title>
  <dc:creator>NASA ODIN</dc:creator>
  <cp:lastModifiedBy>Lauri Newman</cp:lastModifiedBy>
  <cp:revision>607</cp:revision>
  <dcterms:created xsi:type="dcterms:W3CDTF">2013-01-29T13:50:35Z</dcterms:created>
  <dcterms:modified xsi:type="dcterms:W3CDTF">2023-04-05T12:21:51Z</dcterms:modified>
</cp:coreProperties>
</file>