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374" r:id="rId3"/>
    <p:sldId id="376" r:id="rId4"/>
    <p:sldId id="378" r:id="rId5"/>
    <p:sldId id="347" r:id="rId6"/>
    <p:sldId id="348" r:id="rId7"/>
    <p:sldId id="352" r:id="rId8"/>
    <p:sldId id="273" r:id="rId9"/>
    <p:sldId id="384" r:id="rId10"/>
    <p:sldId id="371" r:id="rId11"/>
    <p:sldId id="361" r:id="rId12"/>
    <p:sldId id="381" r:id="rId13"/>
    <p:sldId id="380" r:id="rId14"/>
    <p:sldId id="353" r:id="rId15"/>
    <p:sldId id="355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" y="12030"/>
            <a:ext cx="102197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0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0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9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4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5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2E57-6366-4E07-A615-7EA97E279FEF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9B49-BB3A-4ABA-87F7-C190F6E94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image" Target="../media/image4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cos.web.cern.ch/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16.jpe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.jpeg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6.png"/><Relationship Id="rId3" Type="http://schemas.openxmlformats.org/officeDocument/2006/relationships/image" Target="../media/image45.jpeg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0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55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54.png"/><Relationship Id="rId12" Type="http://schemas.openxmlformats.org/officeDocument/2006/relationships/image" Target="../media/image5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9.png"/><Relationship Id="rId5" Type="http://schemas.openxmlformats.org/officeDocument/2006/relationships/image" Target="../media/image56.png"/><Relationship Id="rId10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nicos.web.cern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cds.cern.ch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gitlab.com/plcverif-oss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5.jpeg"/><Relationship Id="rId14" Type="http://schemas.openxmlformats.org/officeDocument/2006/relationships/hyperlink" Target="https://gcc02.safelinks.protection.outlook.com/?url=http%3A%2F%2Fwww.cern.ch%2Fplcverif&amp;data=04%7C01%7Canastasia.mavridou%40nasa.gov%7C777a975db1624af1733708d9d51cb0e9%7C7005d45845be48ae8140d43da96dd17b%7C0%7C0%7C637775141478311909%7CUnknown%7CTWFpbGZsb3d8eyJWIjoiMC4wLjAwMDAiLCJQIjoiV2luMzIiLCJBTiI6Ik1haWwiLCJXVCI6Mn0%3D%7C3000&amp;sdata=5%2Ft0dYsYLB0%2Bqs9PEYQpENRQGyqzcvLNIID8zqDXdeU%3D&amp;reserved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796715" y="1824790"/>
            <a:ext cx="8534401" cy="1798304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+mn-lt"/>
              </a:rPr>
              <a:t>From Natural Language Requirements to the</a:t>
            </a:r>
            <a:br>
              <a:rPr lang="en-GB" sz="2800" b="1" dirty="0">
                <a:solidFill>
                  <a:schemeClr val="tx2"/>
                </a:solidFill>
                <a:latin typeface="+mn-lt"/>
              </a:rPr>
            </a:br>
            <a:r>
              <a:rPr lang="en-GB" sz="2800" b="1" dirty="0">
                <a:solidFill>
                  <a:schemeClr val="tx2"/>
                </a:solidFill>
                <a:latin typeface="+mn-lt"/>
              </a:rPr>
              <a:t>Verification of Programmable Logic Controllers:</a:t>
            </a:r>
            <a:br>
              <a:rPr lang="en-GB" sz="2800" b="1" dirty="0">
                <a:solidFill>
                  <a:schemeClr val="tx2"/>
                </a:solidFill>
                <a:latin typeface="+mn-lt"/>
              </a:rPr>
            </a:br>
            <a:r>
              <a:rPr lang="en-GB" sz="2800" b="1" dirty="0">
                <a:solidFill>
                  <a:schemeClr val="tx2"/>
                </a:solidFill>
                <a:latin typeface="+mn-lt"/>
              </a:rPr>
              <a:t>Integrating FRET into </a:t>
            </a:r>
            <a:r>
              <a:rPr lang="en-GB" sz="2800" b="1" dirty="0" err="1">
                <a:solidFill>
                  <a:schemeClr val="tx2"/>
                </a:solidFill>
                <a:latin typeface="+mn-lt"/>
              </a:rPr>
              <a:t>PLCverif</a:t>
            </a:r>
            <a:br>
              <a:rPr lang="en-GB" sz="2800" b="1" dirty="0">
                <a:solidFill>
                  <a:schemeClr val="tx2"/>
                </a:solidFill>
                <a:latin typeface="+mn-lt"/>
              </a:rPr>
            </a:b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033837" y="3969358"/>
            <a:ext cx="4674269" cy="2581071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CERN BE-ICS group</a:t>
            </a:r>
          </a:p>
          <a:p>
            <a:pPr algn="r"/>
            <a:r>
              <a:rPr lang="en-US" sz="1600" b="1" dirty="0">
                <a:solidFill>
                  <a:schemeClr val="tx2"/>
                </a:solidFill>
              </a:rPr>
              <a:t>Zsófia Ádám (</a:t>
            </a:r>
            <a:r>
              <a:rPr lang="en-GB" sz="1600" b="1" dirty="0">
                <a:solidFill>
                  <a:schemeClr val="tx2"/>
                </a:solidFill>
              </a:rPr>
              <a:t>BUTE</a:t>
            </a:r>
            <a:r>
              <a:rPr lang="en-US" sz="1600" b="1" dirty="0">
                <a:solidFill>
                  <a:schemeClr val="tx2"/>
                </a:solidFill>
              </a:rPr>
              <a:t>)</a:t>
            </a:r>
          </a:p>
          <a:p>
            <a:pPr algn="r"/>
            <a:r>
              <a:rPr lang="en-US" sz="1600" dirty="0">
                <a:solidFill>
                  <a:schemeClr val="tx2"/>
                </a:solidFill>
              </a:rPr>
              <a:t>Borja Fernández Adiego</a:t>
            </a:r>
          </a:p>
          <a:p>
            <a:pPr algn="r"/>
            <a:r>
              <a:rPr lang="en-US" sz="1600" dirty="0">
                <a:solidFill>
                  <a:schemeClr val="tx2"/>
                </a:solidFill>
              </a:rPr>
              <a:t>Ignacio David </a:t>
            </a:r>
            <a:r>
              <a:rPr lang="en-US" sz="1600">
                <a:solidFill>
                  <a:schemeClr val="tx2"/>
                </a:solidFill>
              </a:rPr>
              <a:t>Lopez Miguel (TU Wien)</a:t>
            </a:r>
            <a:endParaRPr lang="en-US" sz="1600" dirty="0">
              <a:solidFill>
                <a:schemeClr val="tx2"/>
              </a:solidFill>
            </a:endParaRPr>
          </a:p>
          <a:p>
            <a:pPr algn="r"/>
            <a:r>
              <a:rPr lang="en-US" sz="1600" dirty="0">
                <a:solidFill>
                  <a:schemeClr val="tx2"/>
                </a:solidFill>
              </a:rPr>
              <a:t>Jean-Charles Tournier</a:t>
            </a:r>
          </a:p>
          <a:p>
            <a:pPr algn="r"/>
            <a:r>
              <a:rPr lang="en-US" sz="1600" dirty="0">
                <a:solidFill>
                  <a:schemeClr val="tx2"/>
                </a:solidFill>
              </a:rPr>
              <a:t>Marcin Bes</a:t>
            </a:r>
          </a:p>
          <a:p>
            <a:pPr algn="r"/>
            <a:r>
              <a:rPr lang="en-US" sz="1600" dirty="0">
                <a:solidFill>
                  <a:schemeClr val="tx2"/>
                </a:solidFill>
              </a:rPr>
              <a:t>Enrique Blanco </a:t>
            </a:r>
            <a:r>
              <a:rPr lang="en-US" sz="1600" dirty="0" err="1">
                <a:solidFill>
                  <a:schemeClr val="tx2"/>
                </a:solidFill>
              </a:rPr>
              <a:t>Viñuela</a:t>
            </a:r>
            <a:endParaRPr lang="en-US" sz="1600" dirty="0">
              <a:solidFill>
                <a:schemeClr val="tx2"/>
              </a:solidFill>
            </a:endParaRPr>
          </a:p>
          <a:p>
            <a:pPr algn="r"/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7CB7DCA-9E45-B839-5062-311CE1D0E019}"/>
              </a:ext>
            </a:extLst>
          </p:cNvPr>
          <p:cNvSpPr txBox="1">
            <a:spLocks/>
          </p:cNvSpPr>
          <p:nvPr/>
        </p:nvSpPr>
        <p:spPr>
          <a:xfrm>
            <a:off x="1483894" y="3969358"/>
            <a:ext cx="4447673" cy="258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2"/>
                </a:solidFill>
              </a:rPr>
              <a:t>NASA AMES Robust Software Engineering &amp; KBR</a:t>
            </a:r>
          </a:p>
          <a:p>
            <a:pPr algn="l">
              <a:lnSpc>
                <a:spcPct val="80000"/>
              </a:lnSpc>
            </a:pPr>
            <a:r>
              <a:rPr lang="en-US" sz="1600" dirty="0">
                <a:solidFill>
                  <a:schemeClr val="tx2"/>
                </a:solidFill>
              </a:rPr>
              <a:t>Anastasia Mavridou</a:t>
            </a:r>
          </a:p>
          <a:p>
            <a:pPr algn="l">
              <a:lnSpc>
                <a:spcPct val="80000"/>
              </a:lnSpc>
            </a:pPr>
            <a:r>
              <a:rPr lang="en-US" sz="1600" dirty="0">
                <a:solidFill>
                  <a:schemeClr val="tx2"/>
                </a:solidFill>
              </a:rPr>
              <a:t>Andreas Katis</a:t>
            </a:r>
          </a:p>
          <a:p>
            <a:pPr algn="l">
              <a:lnSpc>
                <a:spcPct val="80000"/>
              </a:lnSpc>
            </a:pPr>
            <a:r>
              <a:rPr lang="en-US" sz="1600" dirty="0">
                <a:solidFill>
                  <a:schemeClr val="tx2"/>
                </a:solidFill>
              </a:rPr>
              <a:t>Thomas Pressburger</a:t>
            </a:r>
          </a:p>
          <a:p>
            <a:pPr algn="l">
              <a:lnSpc>
                <a:spcPct val="80000"/>
              </a:lnSpc>
            </a:pPr>
            <a:r>
              <a:rPr lang="en-US" sz="1600" dirty="0">
                <a:solidFill>
                  <a:schemeClr val="tx2"/>
                </a:solidFill>
              </a:rPr>
              <a:t>Khanh V. Trinh</a:t>
            </a:r>
          </a:p>
          <a:p>
            <a:pPr algn="l"/>
            <a:endParaRPr lang="en-US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8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E6E166E6-B1CA-88D8-E90D-88C71D5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014" y="2645713"/>
            <a:ext cx="1745159" cy="259666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439861-0E61-3234-540C-E5449E5E2467}"/>
              </a:ext>
            </a:extLst>
          </p:cNvPr>
          <p:cNvSpPr txBox="1">
            <a:spLocks/>
          </p:cNvSpPr>
          <p:nvPr/>
        </p:nvSpPr>
        <p:spPr>
          <a:xfrm>
            <a:off x="564775" y="2510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Case study and integration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66316F-13DA-26FB-43C5-BB068E96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39" y="80693"/>
            <a:ext cx="3462145" cy="22308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9733E8-4A20-4627-84EA-0E1A151930CE}"/>
              </a:ext>
            </a:extLst>
          </p:cNvPr>
          <p:cNvSpPr txBox="1"/>
          <p:nvPr/>
        </p:nvSpPr>
        <p:spPr>
          <a:xfrm>
            <a:off x="163685" y="1163178"/>
            <a:ext cx="4644887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if 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(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MMoSt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and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AuAuMoR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) </a:t>
            </a:r>
            <a:r>
              <a:rPr lang="en-GB" sz="1200" dirty="0">
                <a:cs typeface="Arial" panose="020B0604020202020204" pitchFamily="34" charset="0"/>
              </a:rPr>
              <a:t>at any time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before the end of the PLC cycle</a:t>
            </a:r>
            <a:r>
              <a:rPr lang="en-GB" sz="1200" dirty="0"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then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</a:t>
            </a:r>
            <a:r>
              <a:rPr lang="en-GB" sz="1200" dirty="0">
                <a:cs typeface="Arial" panose="020B0604020202020204" pitchFamily="34" charset="0"/>
              </a:rPr>
              <a:t>should be true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at the end of the same PLC cycle</a:t>
            </a:r>
            <a:endParaRPr lang="en-US" sz="12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A85C762-BF7B-A865-583E-D52764A5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82" y="763970"/>
            <a:ext cx="1945366" cy="126007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213E7A26-6BEE-8BBF-51C5-CD81F76149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8057884" y="952982"/>
            <a:ext cx="2421358" cy="126738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61264C-6AFE-C4C8-4338-3171460252E7}"/>
              </a:ext>
            </a:extLst>
          </p:cNvPr>
          <p:cNvSpPr txBox="1"/>
          <p:nvPr/>
        </p:nvSpPr>
        <p:spPr>
          <a:xfrm>
            <a:off x="8412408" y="82473"/>
            <a:ext cx="346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Case study 2</a:t>
            </a:r>
          </a:p>
          <a:p>
            <a:pPr algn="ctr"/>
            <a:r>
              <a:rPr lang="en-US" sz="1200" dirty="0"/>
              <a:t>PLC program running in 100s of applications 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>
                <a:cs typeface="Arial" panose="020B0604020202020204" pitchFamily="34" charset="0"/>
                <a:hlinkClick r:id="rId6"/>
              </a:rPr>
              <a:t>UNICOS</a:t>
            </a:r>
            <a:r>
              <a:rPr lang="en-US" sz="1200" dirty="0">
                <a:cs typeface="Arial" panose="020B0604020202020204" pitchFamily="34" charset="0"/>
              </a:rPr>
              <a:t> framework)</a:t>
            </a:r>
            <a:endParaRPr lang="en-GB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C52305-E35E-3B6B-8ACA-83CDADC1BDE9}"/>
              </a:ext>
            </a:extLst>
          </p:cNvPr>
          <p:cNvSpPr/>
          <p:nvPr/>
        </p:nvSpPr>
        <p:spPr>
          <a:xfrm flipH="1">
            <a:off x="163683" y="2517673"/>
            <a:ext cx="4318765" cy="427384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4" descr="W. Booth on behalf of the BE-ICS-PCS section 1">
            <a:extLst>
              <a:ext uri="{FF2B5EF4-FFF2-40B4-BE49-F238E27FC236}">
                <a16:creationId xmlns:a16="http://schemas.microsoft.com/office/drawing/2014/main" id="{955FEB71-19C3-4036-1AF3-A59E5EBED2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6922" y="2188397"/>
            <a:ext cx="461282" cy="461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75B200F-E52E-D8E8-4D9F-7ED8D554AD68}"/>
              </a:ext>
            </a:extLst>
          </p:cNvPr>
          <p:cNvSpPr/>
          <p:nvPr/>
        </p:nvSpPr>
        <p:spPr>
          <a:xfrm flipH="1">
            <a:off x="7839644" y="2517674"/>
            <a:ext cx="4128548" cy="4273847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9D68B8BF-4613-E27A-F312-BDD9BD35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080" y="2271419"/>
            <a:ext cx="673768" cy="3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Json file document icon Royalty Free Vector Image">
            <a:extLst>
              <a:ext uri="{FF2B5EF4-FFF2-40B4-BE49-F238E27FC236}">
                <a16:creationId xmlns:a16="http://schemas.microsoft.com/office/drawing/2014/main" id="{6786C223-8302-092F-AB34-BA57C965D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11140" r="15074" b="18046"/>
          <a:stretch/>
        </p:blipFill>
        <p:spPr bwMode="auto">
          <a:xfrm>
            <a:off x="6063602" y="3783341"/>
            <a:ext cx="528064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EEDBCF1-7674-C6BD-E195-F61B4685E02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210" t="18781" r="28181" b="24516"/>
          <a:stretch/>
        </p:blipFill>
        <p:spPr>
          <a:xfrm>
            <a:off x="290351" y="2645713"/>
            <a:ext cx="3128143" cy="143428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1A74405-42EF-BB4E-6397-18B04440FA0D}"/>
              </a:ext>
            </a:extLst>
          </p:cNvPr>
          <p:cNvSpPr/>
          <p:nvPr/>
        </p:nvSpPr>
        <p:spPr>
          <a:xfrm>
            <a:off x="1997957" y="3897643"/>
            <a:ext cx="750264" cy="1992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8" name="Picture 2" descr="Source code - Free files and folders icons">
            <a:extLst>
              <a:ext uri="{FF2B5EF4-FFF2-40B4-BE49-F238E27FC236}">
                <a16:creationId xmlns:a16="http://schemas.microsoft.com/office/drawing/2014/main" id="{B47281A1-F69A-C9A0-A3C1-325A2072A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48" y="3054829"/>
            <a:ext cx="943708" cy="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65F2AF6-569B-46C9-E9D9-297EEC2364F0}"/>
              </a:ext>
            </a:extLst>
          </p:cNvPr>
          <p:cNvSpPr txBox="1"/>
          <p:nvPr/>
        </p:nvSpPr>
        <p:spPr>
          <a:xfrm>
            <a:off x="3380131" y="2777830"/>
            <a:ext cx="1076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PLC program</a:t>
            </a:r>
            <a:endParaRPr lang="en-GB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95C5BD-8307-D5D5-8F4F-39C0A9931D28}"/>
              </a:ext>
            </a:extLst>
          </p:cNvPr>
          <p:cNvSpPr txBox="1"/>
          <p:nvPr/>
        </p:nvSpPr>
        <p:spPr>
          <a:xfrm>
            <a:off x="4946984" y="3096675"/>
            <a:ext cx="114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Variable glossary</a:t>
            </a:r>
            <a:endParaRPr lang="en-GB" sz="12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41A22FD-25A5-AD4F-EB39-EC011B8A53C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390356" y="3526683"/>
            <a:ext cx="1647670" cy="3866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49E625D9-0175-97D1-5F52-DCE0A3C349D7}"/>
              </a:ext>
            </a:extLst>
          </p:cNvPr>
          <p:cNvSpPr/>
          <p:nvPr/>
        </p:nvSpPr>
        <p:spPr>
          <a:xfrm>
            <a:off x="4754830" y="3115976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7AEEBD9-A0F5-93B4-4B5A-6D64F6E6687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23" t="49964" r="4757" b="40572"/>
          <a:stretch/>
        </p:blipFill>
        <p:spPr>
          <a:xfrm>
            <a:off x="8077642" y="3388531"/>
            <a:ext cx="3742439" cy="41527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8B807ED-3D7D-F093-5D19-3BEC34BC26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3453" y="3913376"/>
            <a:ext cx="2800056" cy="204493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9D9DFC9D-B7AB-571D-E65A-725C8D3858E9}"/>
              </a:ext>
            </a:extLst>
          </p:cNvPr>
          <p:cNvSpPr/>
          <p:nvPr/>
        </p:nvSpPr>
        <p:spPr>
          <a:xfrm>
            <a:off x="8172820" y="3558340"/>
            <a:ext cx="504388" cy="144021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01412868-E2E4-0869-ECDC-668864157F35}"/>
              </a:ext>
            </a:extLst>
          </p:cNvPr>
          <p:cNvSpPr/>
          <p:nvPr/>
        </p:nvSpPr>
        <p:spPr>
          <a:xfrm>
            <a:off x="9221782" y="3564482"/>
            <a:ext cx="2193297" cy="137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970EC9AE-7328-7922-3FE1-DFC11E9778F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7526"/>
          <a:stretch/>
        </p:blipFill>
        <p:spPr>
          <a:xfrm>
            <a:off x="8317951" y="6113231"/>
            <a:ext cx="2768387" cy="37418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029" name="Rectangle 1028">
            <a:extLst>
              <a:ext uri="{FF2B5EF4-FFF2-40B4-BE49-F238E27FC236}">
                <a16:creationId xmlns:a16="http://schemas.microsoft.com/office/drawing/2014/main" id="{BF9DD030-47DE-4AAB-26F5-41956C989B37}"/>
              </a:ext>
            </a:extLst>
          </p:cNvPr>
          <p:cNvSpPr/>
          <p:nvPr/>
        </p:nvSpPr>
        <p:spPr>
          <a:xfrm>
            <a:off x="10664815" y="6288153"/>
            <a:ext cx="421523" cy="1992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AECCE118-5E06-1A19-75A1-838E9631FEEF}"/>
              </a:ext>
            </a:extLst>
          </p:cNvPr>
          <p:cNvSpPr txBox="1"/>
          <p:nvPr/>
        </p:nvSpPr>
        <p:spPr>
          <a:xfrm>
            <a:off x="6536632" y="5021009"/>
            <a:ext cx="114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LTL formula</a:t>
            </a:r>
            <a:endParaRPr lang="en-GB" sz="1200" dirty="0"/>
          </a:p>
        </p:txBody>
      </p: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8A9F39A6-D902-B987-21D9-D1D50A6C7E30}"/>
              </a:ext>
            </a:extLst>
          </p:cNvPr>
          <p:cNvCxnSpPr>
            <a:cxnSpLocks/>
          </p:cNvCxnSpPr>
          <p:nvPr/>
        </p:nvCxnSpPr>
        <p:spPr>
          <a:xfrm>
            <a:off x="6649906" y="4297839"/>
            <a:ext cx="1093498" cy="354843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Oval 1032">
            <a:extLst>
              <a:ext uri="{FF2B5EF4-FFF2-40B4-BE49-F238E27FC236}">
                <a16:creationId xmlns:a16="http://schemas.microsoft.com/office/drawing/2014/main" id="{21E8792C-64E0-9B32-52D3-90E05B3105C9}"/>
              </a:ext>
            </a:extLst>
          </p:cNvPr>
          <p:cNvSpPr/>
          <p:nvPr/>
        </p:nvSpPr>
        <p:spPr>
          <a:xfrm>
            <a:off x="6871903" y="4558677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26E40621-72FC-42A3-39BB-09D1A9B5E424}"/>
              </a:ext>
            </a:extLst>
          </p:cNvPr>
          <p:cNvSpPr txBox="1"/>
          <p:nvPr/>
        </p:nvSpPr>
        <p:spPr>
          <a:xfrm>
            <a:off x="6971527" y="2521751"/>
            <a:ext cx="114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Launch </a:t>
            </a:r>
          </a:p>
          <a:p>
            <a:pPr algn="ctr"/>
            <a:r>
              <a:rPr lang="en-US" sz="1200" dirty="0"/>
              <a:t>FRET</a:t>
            </a:r>
            <a:endParaRPr lang="en-GB" sz="1200" dirty="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3F50E5D-EA7D-3CE8-7947-3E90AB6D1006}"/>
              </a:ext>
            </a:extLst>
          </p:cNvPr>
          <p:cNvSpPr/>
          <p:nvPr/>
        </p:nvSpPr>
        <p:spPr>
          <a:xfrm>
            <a:off x="6779373" y="2541052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1</a:t>
            </a:r>
          </a:p>
        </p:txBody>
      </p: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77263424-89C6-7C56-8173-E421B42754E3}"/>
              </a:ext>
            </a:extLst>
          </p:cNvPr>
          <p:cNvCxnSpPr>
            <a:cxnSpLocks/>
          </p:cNvCxnSpPr>
          <p:nvPr/>
        </p:nvCxnSpPr>
        <p:spPr>
          <a:xfrm flipV="1">
            <a:off x="6649906" y="3429000"/>
            <a:ext cx="1407978" cy="48437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8DAA95F9-B6E1-FDE4-F627-985D9AE7395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6478" r="10172"/>
          <a:stretch/>
        </p:blipFill>
        <p:spPr>
          <a:xfrm>
            <a:off x="357098" y="4254023"/>
            <a:ext cx="3852340" cy="223339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0E88406E-2DDF-BA09-C144-2312B9018D0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380" t="45772" r="19119" b="50237"/>
          <a:stretch/>
        </p:blipFill>
        <p:spPr>
          <a:xfrm>
            <a:off x="46922" y="5347338"/>
            <a:ext cx="7394350" cy="24095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B185DE1B-2692-A8BD-A30D-977203825C75}"/>
              </a:ext>
            </a:extLst>
          </p:cNvPr>
          <p:cNvCxnSpPr>
            <a:cxnSpLocks/>
          </p:cNvCxnSpPr>
          <p:nvPr/>
        </p:nvCxnSpPr>
        <p:spPr>
          <a:xfrm flipV="1">
            <a:off x="3918583" y="4208035"/>
            <a:ext cx="2119443" cy="1071154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78495A61-D7D9-CEB1-6C9C-F6B4F29F95F4}"/>
              </a:ext>
            </a:extLst>
          </p:cNvPr>
          <p:cNvSpPr/>
          <p:nvPr/>
        </p:nvSpPr>
        <p:spPr>
          <a:xfrm>
            <a:off x="2131082" y="5971748"/>
            <a:ext cx="677807" cy="2110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F0FBD7DF-E8F2-DF49-6086-44DFB9F12EB4}"/>
              </a:ext>
            </a:extLst>
          </p:cNvPr>
          <p:cNvSpPr/>
          <p:nvPr/>
        </p:nvSpPr>
        <p:spPr>
          <a:xfrm>
            <a:off x="6350898" y="146370"/>
            <a:ext cx="909476" cy="7797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7212982D-CA11-A1DE-2BD3-DC7DCF8EBE5B}"/>
              </a:ext>
            </a:extLst>
          </p:cNvPr>
          <p:cNvSpPr/>
          <p:nvPr/>
        </p:nvSpPr>
        <p:spPr>
          <a:xfrm>
            <a:off x="4862441" y="770241"/>
            <a:ext cx="916523" cy="7813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83364845-8459-9DA2-99C0-C63276174DAE}"/>
              </a:ext>
            </a:extLst>
          </p:cNvPr>
          <p:cNvSpPr/>
          <p:nvPr/>
        </p:nvSpPr>
        <p:spPr>
          <a:xfrm>
            <a:off x="5737864" y="577374"/>
            <a:ext cx="689912" cy="1598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0" name="Picture 1049" descr="Icono Chisme Png - Engineer Clipart Black And White, Transparent Png ,  Transparent Png Image - PNGitem">
            <a:extLst>
              <a:ext uri="{FF2B5EF4-FFF2-40B4-BE49-F238E27FC236}">
                <a16:creationId xmlns:a16="http://schemas.microsoft.com/office/drawing/2014/main" id="{B55B474E-F0AA-E43A-B477-B7E9C45D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45" y="1845429"/>
            <a:ext cx="439184" cy="5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76538EB7-0936-68EB-ADA2-DC379B7449C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4219" r="51736" b="12743"/>
          <a:stretch/>
        </p:blipFill>
        <p:spPr>
          <a:xfrm>
            <a:off x="4495803" y="4304685"/>
            <a:ext cx="1831008" cy="248683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103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9" grpId="0" animBg="1"/>
      <p:bldP spid="41" grpId="0" animBg="1"/>
      <p:bldP spid="47" grpId="0" animBg="1"/>
      <p:bldP spid="49" grpId="0"/>
      <p:bldP spid="52" grpId="0"/>
      <p:bldP spid="55" grpId="0" animBg="1"/>
      <p:bldP spid="63" grpId="0" animBg="1"/>
      <p:bldP spid="1025" grpId="0" animBg="1"/>
      <p:bldP spid="1029" grpId="0" animBg="1"/>
      <p:bldP spid="1030" grpId="0"/>
      <p:bldP spid="1033" grpId="0" animBg="1"/>
      <p:bldP spid="1034" grpId="0"/>
      <p:bldP spid="1035" grpId="0" animBg="1"/>
      <p:bldP spid="1046" grpId="0" animBg="1"/>
      <p:bldP spid="1047" grpId="0" animBg="1"/>
      <p:bldP spid="1048" grpId="0" animBg="1"/>
      <p:bldP spid="10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Conclusions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3701D-DDF6-9DE1-393B-69552D72E57B}"/>
              </a:ext>
            </a:extLst>
          </p:cNvPr>
          <p:cNvSpPr txBox="1"/>
          <p:nvPr/>
        </p:nvSpPr>
        <p:spPr>
          <a:xfrm>
            <a:off x="457199" y="1237562"/>
            <a:ext cx="112435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Creations of requirements in FRET fits well into the </a:t>
            </a:r>
            <a:r>
              <a:rPr lang="en-US" sz="1600" dirty="0" err="1">
                <a:cs typeface="Arial" panose="020B0604020202020204" pitchFamily="34" charset="0"/>
              </a:rPr>
              <a:t>PLCverif</a:t>
            </a:r>
            <a:r>
              <a:rPr lang="en-US" sz="1600" dirty="0">
                <a:cs typeface="Arial" panose="020B0604020202020204" pitchFamily="34" charset="0"/>
              </a:rPr>
              <a:t> verification workflow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Thanks to FRET, </a:t>
            </a:r>
            <a:r>
              <a:rPr lang="en-US" sz="1600" dirty="0" err="1">
                <a:cs typeface="Arial" panose="020B0604020202020204" pitchFamily="34" charset="0"/>
              </a:rPr>
              <a:t>PLCverif</a:t>
            </a:r>
            <a:r>
              <a:rPr lang="en-US" sz="1600" dirty="0">
                <a:cs typeface="Arial" panose="020B0604020202020204" pitchFamily="34" charset="0"/>
              </a:rPr>
              <a:t> provides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cs typeface="Arial" panose="020B0604020202020204" pitchFamily="34" charset="0"/>
              </a:rPr>
              <a:t>validation</a:t>
            </a:r>
            <a:r>
              <a:rPr lang="en-US" sz="1600" dirty="0">
                <a:cs typeface="Arial" panose="020B0604020202020204" pitchFamily="34" charset="0"/>
              </a:rPr>
              <a:t> capabilities for the verification requirements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cs typeface="Arial" panose="020B0604020202020204" pitchFamily="34" charset="0"/>
              </a:rPr>
              <a:t>bigger expressiveness </a:t>
            </a:r>
            <a:r>
              <a:rPr lang="en-US" sz="1600" dirty="0">
                <a:cs typeface="Arial" panose="020B0604020202020204" pitchFamily="34" charset="0"/>
              </a:rPr>
              <a:t>for complex requirements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It has been applied to 2 real case studies at CERN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To the best of our knowledge, this is the first attempt to specify formal requirements using a </a:t>
            </a:r>
            <a:r>
              <a:rPr lang="en-GB" sz="1600" b="1" dirty="0">
                <a:cs typeface="Arial" panose="020B0604020202020204" pitchFamily="34" charset="0"/>
              </a:rPr>
              <a:t>structured natural language for PLC program verification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Future work: support of </a:t>
            </a:r>
            <a:r>
              <a:rPr lang="en-GB" sz="1600" b="1" dirty="0">
                <a:cs typeface="Arial" panose="020B0604020202020204" pitchFamily="34" charset="0"/>
              </a:rPr>
              <a:t>verification of time properties </a:t>
            </a:r>
            <a:r>
              <a:rPr lang="en-GB" sz="1600" dirty="0">
                <a:cs typeface="Arial" panose="020B0604020202020204" pitchFamily="34" charset="0"/>
              </a:rPr>
              <a:t>in </a:t>
            </a:r>
            <a:r>
              <a:rPr lang="en-GB" sz="1600" dirty="0" err="1">
                <a:cs typeface="Arial" panose="020B0604020202020204" pitchFamily="34" charset="0"/>
              </a:rPr>
              <a:t>PLCverif</a:t>
            </a:r>
            <a:r>
              <a:rPr lang="en-GB" sz="1600" dirty="0">
                <a:cs typeface="Arial" panose="020B0604020202020204" pitchFamily="34" charset="0"/>
              </a:rPr>
              <a:t> and the support for </a:t>
            </a:r>
            <a:r>
              <a:rPr lang="en-GB" sz="1600" b="1" dirty="0">
                <a:cs typeface="Arial" panose="020B0604020202020204" pitchFamily="34" charset="0"/>
              </a:rPr>
              <a:t>different type widths in the FRET simulator </a:t>
            </a:r>
            <a:r>
              <a:rPr lang="en-GB" sz="1600" dirty="0">
                <a:cs typeface="Arial" panose="020B0604020202020204" pitchFamily="34" charset="0"/>
              </a:rPr>
              <a:t>(e.g. 16/32 bit integers)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CB0E1-1EA8-8902-641A-3E05EF7C2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314" y="603904"/>
            <a:ext cx="3414264" cy="249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C7A2C-4411-9362-9578-60F8613B0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262" r="41580"/>
          <a:stretch/>
        </p:blipFill>
        <p:spPr>
          <a:xfrm>
            <a:off x="2744884" y="2723321"/>
            <a:ext cx="4550438" cy="17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C91CCA-69E1-A95D-0B49-E4E243A4249C}"/>
              </a:ext>
            </a:extLst>
          </p:cNvPr>
          <p:cNvSpPr/>
          <p:nvPr/>
        </p:nvSpPr>
        <p:spPr>
          <a:xfrm flipH="1">
            <a:off x="223801" y="1125420"/>
            <a:ext cx="4318765" cy="56661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W. Booth on behalf of the BE-ICS-PCS section 1">
            <a:extLst>
              <a:ext uri="{FF2B5EF4-FFF2-40B4-BE49-F238E27FC236}">
                <a16:creationId xmlns:a16="http://schemas.microsoft.com/office/drawing/2014/main" id="{B483EA0A-1885-B8A1-6DF7-8BE2181A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578" y="899515"/>
            <a:ext cx="461282" cy="4612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Json file document icon Royalty Free Vector Image">
            <a:extLst>
              <a:ext uri="{FF2B5EF4-FFF2-40B4-BE49-F238E27FC236}">
                <a16:creationId xmlns:a16="http://schemas.microsoft.com/office/drawing/2014/main" id="{52BC4EDA-F600-9DC3-4F90-B8EBC1622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11140" r="15074" b="18046"/>
          <a:stretch/>
        </p:blipFill>
        <p:spPr bwMode="auto">
          <a:xfrm>
            <a:off x="6185653" y="3023645"/>
            <a:ext cx="528064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E8E90-992A-B82C-AA3D-B104CC927192}"/>
              </a:ext>
            </a:extLst>
          </p:cNvPr>
          <p:cNvSpPr txBox="1"/>
          <p:nvPr/>
        </p:nvSpPr>
        <p:spPr>
          <a:xfrm>
            <a:off x="5108381" y="2552229"/>
            <a:ext cx="114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Variable glossary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9FB35-196D-8F4C-51B0-7FD8A8E2440D}"/>
              </a:ext>
            </a:extLst>
          </p:cNvPr>
          <p:cNvSpPr txBox="1"/>
          <p:nvPr/>
        </p:nvSpPr>
        <p:spPr>
          <a:xfrm>
            <a:off x="6848505" y="3951690"/>
            <a:ext cx="114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LTL formula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80E888-3C47-E92A-D478-3ADEC5DC5B23}"/>
              </a:ext>
            </a:extLst>
          </p:cNvPr>
          <p:cNvSpPr/>
          <p:nvPr/>
        </p:nvSpPr>
        <p:spPr>
          <a:xfrm flipH="1">
            <a:off x="8172821" y="1125419"/>
            <a:ext cx="3795373" cy="5666103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65D525D-9C01-350D-85EF-D3BAF63F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787" y="893257"/>
            <a:ext cx="673768" cy="4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92DE58-3DA1-A471-665E-A13EC8D60E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80" t="45772" r="19119" b="50237"/>
          <a:stretch/>
        </p:blipFill>
        <p:spPr>
          <a:xfrm>
            <a:off x="109731" y="4270213"/>
            <a:ext cx="6584441" cy="21456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240093-9CA6-9905-70B5-3ED16D7AD4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98" t="28861" r="14307" b="38069"/>
          <a:stretch/>
        </p:blipFill>
        <p:spPr>
          <a:xfrm>
            <a:off x="3793524" y="4917222"/>
            <a:ext cx="2165194" cy="171531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4B87A0-EF1F-4F72-25BF-886887DD29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10" t="18781" r="28181" b="24516"/>
          <a:stretch/>
        </p:blipFill>
        <p:spPr>
          <a:xfrm>
            <a:off x="1351824" y="1205629"/>
            <a:ext cx="3128143" cy="14342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D0C3CF3-C2F2-7FF4-DE42-D30784060874}"/>
              </a:ext>
            </a:extLst>
          </p:cNvPr>
          <p:cNvSpPr/>
          <p:nvPr/>
        </p:nvSpPr>
        <p:spPr>
          <a:xfrm>
            <a:off x="3052045" y="2451960"/>
            <a:ext cx="750264" cy="1992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62E508-4BFF-A5A4-D9AF-310247CB822F}"/>
              </a:ext>
            </a:extLst>
          </p:cNvPr>
          <p:cNvCxnSpPr>
            <a:cxnSpLocks/>
          </p:cNvCxnSpPr>
          <p:nvPr/>
        </p:nvCxnSpPr>
        <p:spPr>
          <a:xfrm>
            <a:off x="2802058" y="3117377"/>
            <a:ext cx="3357514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88A4256-11C7-B2C4-A442-941C651A2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3009" y="1247526"/>
            <a:ext cx="1745159" cy="259666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13EA88-793C-1CF2-D645-3D35EB2F2E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43" t="78492" r="44863" b="14709"/>
          <a:stretch/>
        </p:blipFill>
        <p:spPr>
          <a:xfrm>
            <a:off x="8422226" y="3226170"/>
            <a:ext cx="3459079" cy="33086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32AB44-C378-AD81-5C8B-9E36932298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3220" y="3594934"/>
            <a:ext cx="2043250" cy="149222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CC787D-1871-C443-1A7A-8F7F271133C2}"/>
              </a:ext>
            </a:extLst>
          </p:cNvPr>
          <p:cNvCxnSpPr>
            <a:cxnSpLocks/>
          </p:cNvCxnSpPr>
          <p:nvPr/>
        </p:nvCxnSpPr>
        <p:spPr>
          <a:xfrm>
            <a:off x="6782243" y="3141935"/>
            <a:ext cx="1639983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107182-C78C-9913-6B29-6DF2B56D5FE2}"/>
              </a:ext>
            </a:extLst>
          </p:cNvPr>
          <p:cNvCxnSpPr>
            <a:cxnSpLocks/>
          </p:cNvCxnSpPr>
          <p:nvPr/>
        </p:nvCxnSpPr>
        <p:spPr>
          <a:xfrm>
            <a:off x="6756806" y="3417296"/>
            <a:ext cx="1581499" cy="8120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F4314F-5DC4-95B0-E192-7F51DF304E7C}"/>
              </a:ext>
            </a:extLst>
          </p:cNvPr>
          <p:cNvCxnSpPr>
            <a:cxnSpLocks/>
          </p:cNvCxnSpPr>
          <p:nvPr/>
        </p:nvCxnSpPr>
        <p:spPr>
          <a:xfrm flipV="1">
            <a:off x="3510529" y="3453995"/>
            <a:ext cx="2564009" cy="747134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3AB9380-66B3-0859-4320-E72E57F7D7A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3201"/>
          <a:stretch/>
        </p:blipFill>
        <p:spPr>
          <a:xfrm>
            <a:off x="1589306" y="4611490"/>
            <a:ext cx="1911483" cy="209836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0ADB0DD-71A8-CAA6-1C95-C2E7775DA2EF}"/>
              </a:ext>
            </a:extLst>
          </p:cNvPr>
          <p:cNvSpPr/>
          <p:nvPr/>
        </p:nvSpPr>
        <p:spPr>
          <a:xfrm>
            <a:off x="2883162" y="6296480"/>
            <a:ext cx="677807" cy="2110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9874469-C4F3-D8E9-9907-03EB5F153AC0}"/>
              </a:ext>
            </a:extLst>
          </p:cNvPr>
          <p:cNvSpPr/>
          <p:nvPr/>
        </p:nvSpPr>
        <p:spPr>
          <a:xfrm>
            <a:off x="1425952" y="5772730"/>
            <a:ext cx="2165194" cy="2145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7EC0D2-1FBC-96F4-6255-B90D6ED99C36}"/>
              </a:ext>
            </a:extLst>
          </p:cNvPr>
          <p:cNvSpPr/>
          <p:nvPr/>
        </p:nvSpPr>
        <p:spPr>
          <a:xfrm>
            <a:off x="4916227" y="2571530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2AAE4E6-0ECE-A44E-6087-6F981B1301CB}"/>
              </a:ext>
            </a:extLst>
          </p:cNvPr>
          <p:cNvSpPr/>
          <p:nvPr/>
        </p:nvSpPr>
        <p:spPr>
          <a:xfrm>
            <a:off x="7183776" y="3489358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161957-EDF0-7456-8425-6FF454A62EC5}"/>
              </a:ext>
            </a:extLst>
          </p:cNvPr>
          <p:cNvSpPr txBox="1"/>
          <p:nvPr/>
        </p:nvSpPr>
        <p:spPr>
          <a:xfrm>
            <a:off x="9702350" y="541856"/>
            <a:ext cx="114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Launch </a:t>
            </a:r>
          </a:p>
          <a:p>
            <a:pPr algn="ctr"/>
            <a:r>
              <a:rPr lang="en-US" sz="1200" dirty="0"/>
              <a:t>FRET</a:t>
            </a:r>
            <a:endParaRPr lang="en-GB" sz="12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45E1E2B-4A0E-AFD4-1706-8B2692D41784}"/>
              </a:ext>
            </a:extLst>
          </p:cNvPr>
          <p:cNvSpPr/>
          <p:nvPr/>
        </p:nvSpPr>
        <p:spPr>
          <a:xfrm>
            <a:off x="9510196" y="561157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FD4C0E6-1F31-34B3-DE66-7B89DE696D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165" y="3521997"/>
            <a:ext cx="2768387" cy="299981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721C0E7-1B59-0CC6-C29A-7A040D1A5B1F}"/>
              </a:ext>
            </a:extLst>
          </p:cNvPr>
          <p:cNvSpPr/>
          <p:nvPr/>
        </p:nvSpPr>
        <p:spPr>
          <a:xfrm>
            <a:off x="10809631" y="6316125"/>
            <a:ext cx="527650" cy="2056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439861-0E61-3234-540C-E5449E5E2467}"/>
              </a:ext>
            </a:extLst>
          </p:cNvPr>
          <p:cNvSpPr txBox="1">
            <a:spLocks/>
          </p:cNvSpPr>
          <p:nvPr/>
        </p:nvSpPr>
        <p:spPr>
          <a:xfrm>
            <a:off x="564775" y="2510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Case study and integration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" name="Picture 10" descr="Icono Chisme Png - Engineer Clipart Black And White, Transparent Png ,  Transparent Png Image - PNGitem">
            <a:extLst>
              <a:ext uri="{FF2B5EF4-FFF2-40B4-BE49-F238E27FC236}">
                <a16:creationId xmlns:a16="http://schemas.microsoft.com/office/drawing/2014/main" id="{A3C2A779-19BA-CBC2-FBF8-2B750188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7" y="1360797"/>
            <a:ext cx="439184" cy="5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o Chisme Png - Engineer Clipart Black And White, Transparent Png ,  Transparent Png Image - PNGitem">
            <a:extLst>
              <a:ext uri="{FF2B5EF4-FFF2-40B4-BE49-F238E27FC236}">
                <a16:creationId xmlns:a16="http://schemas.microsoft.com/office/drawing/2014/main" id="{65B6CF0E-A29E-99E8-63A1-97EDF740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30" y="1630707"/>
            <a:ext cx="439184" cy="5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6FE0B-D2F5-B432-E739-FC8A6972D6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5739" y="125468"/>
            <a:ext cx="3462145" cy="223081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A1A9B65-CA3E-2254-929A-EE163FF17698}"/>
              </a:ext>
            </a:extLst>
          </p:cNvPr>
          <p:cNvSpPr/>
          <p:nvPr/>
        </p:nvSpPr>
        <p:spPr>
          <a:xfrm>
            <a:off x="6357292" y="184734"/>
            <a:ext cx="909476" cy="7797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0C1922-283F-B57A-196F-478D2BE2CA33}"/>
              </a:ext>
            </a:extLst>
          </p:cNvPr>
          <p:cNvSpPr/>
          <p:nvPr/>
        </p:nvSpPr>
        <p:spPr>
          <a:xfrm>
            <a:off x="4868835" y="808605"/>
            <a:ext cx="916523" cy="7813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EE011-671C-E34F-E617-8DA14FC6F12D}"/>
              </a:ext>
            </a:extLst>
          </p:cNvPr>
          <p:cNvSpPr/>
          <p:nvPr/>
        </p:nvSpPr>
        <p:spPr>
          <a:xfrm>
            <a:off x="5744258" y="615738"/>
            <a:ext cx="689912" cy="1598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2986BF-6C2B-6264-9991-952337D09DCB}"/>
              </a:ext>
            </a:extLst>
          </p:cNvPr>
          <p:cNvSpPr txBox="1"/>
          <p:nvPr/>
        </p:nvSpPr>
        <p:spPr>
          <a:xfrm>
            <a:off x="257814" y="109840"/>
            <a:ext cx="4644887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if 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(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MMoSt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and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AuAuMoR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) </a:t>
            </a:r>
            <a:r>
              <a:rPr lang="en-GB" sz="1200" dirty="0">
                <a:cs typeface="Arial" panose="020B0604020202020204" pitchFamily="34" charset="0"/>
              </a:rPr>
              <a:t>at any time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before the end of the PLC cycle</a:t>
            </a:r>
            <a:r>
              <a:rPr lang="en-GB" sz="1200" dirty="0"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then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</a:t>
            </a:r>
            <a:r>
              <a:rPr lang="en-GB" sz="1200" dirty="0">
                <a:cs typeface="Arial" panose="020B0604020202020204" pitchFamily="34" charset="0"/>
              </a:rPr>
              <a:t>should be true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at the end of the same PLC cycle</a:t>
            </a:r>
            <a:endParaRPr lang="en-US" sz="12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836BC2-984E-3F09-5B34-394ABEB79B0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8732" t="9091" b="26438"/>
          <a:stretch/>
        </p:blipFill>
        <p:spPr>
          <a:xfrm>
            <a:off x="310869" y="2142126"/>
            <a:ext cx="2369446" cy="194519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540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0" grpId="0" animBg="1"/>
      <p:bldP spid="21" grpId="0" animBg="1"/>
      <p:bldP spid="37" grpId="0" animBg="1"/>
      <p:bldP spid="38" grpId="0" animBg="1"/>
      <p:bldP spid="45" grpId="0" animBg="1"/>
      <p:bldP spid="46" grpId="0" animBg="1"/>
      <p:bldP spid="50" grpId="0"/>
      <p:bldP spid="51" grpId="0" animBg="1"/>
      <p:bldP spid="58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C91CCA-69E1-A95D-0B49-E4E243A4249C}"/>
              </a:ext>
            </a:extLst>
          </p:cNvPr>
          <p:cNvSpPr/>
          <p:nvPr/>
        </p:nvSpPr>
        <p:spPr>
          <a:xfrm flipH="1">
            <a:off x="223801" y="1125420"/>
            <a:ext cx="4318765" cy="56661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W. Booth on behalf of the BE-ICS-PCS section 1">
            <a:extLst>
              <a:ext uri="{FF2B5EF4-FFF2-40B4-BE49-F238E27FC236}">
                <a16:creationId xmlns:a16="http://schemas.microsoft.com/office/drawing/2014/main" id="{B483EA0A-1885-B8A1-6DF7-8BE2181A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578" y="899515"/>
            <a:ext cx="461282" cy="4612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Json file document icon Royalty Free Vector Image">
            <a:extLst>
              <a:ext uri="{FF2B5EF4-FFF2-40B4-BE49-F238E27FC236}">
                <a16:creationId xmlns:a16="http://schemas.microsoft.com/office/drawing/2014/main" id="{52BC4EDA-F600-9DC3-4F90-B8EBC1622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11140" r="15074" b="18046"/>
          <a:stretch/>
        </p:blipFill>
        <p:spPr bwMode="auto">
          <a:xfrm>
            <a:off x="6185653" y="3023645"/>
            <a:ext cx="528064" cy="5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E8E90-992A-B82C-AA3D-B104CC927192}"/>
              </a:ext>
            </a:extLst>
          </p:cNvPr>
          <p:cNvSpPr txBox="1"/>
          <p:nvPr/>
        </p:nvSpPr>
        <p:spPr>
          <a:xfrm>
            <a:off x="5108381" y="2552229"/>
            <a:ext cx="114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Variable glossary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9FB35-196D-8F4C-51B0-7FD8A8E2440D}"/>
              </a:ext>
            </a:extLst>
          </p:cNvPr>
          <p:cNvSpPr txBox="1"/>
          <p:nvPr/>
        </p:nvSpPr>
        <p:spPr>
          <a:xfrm>
            <a:off x="6848505" y="3951690"/>
            <a:ext cx="114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LTL formula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80E888-3C47-E92A-D478-3ADEC5DC5B23}"/>
              </a:ext>
            </a:extLst>
          </p:cNvPr>
          <p:cNvSpPr/>
          <p:nvPr/>
        </p:nvSpPr>
        <p:spPr>
          <a:xfrm flipH="1">
            <a:off x="8172821" y="1125419"/>
            <a:ext cx="3795373" cy="5666103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65D525D-9C01-350D-85EF-D3BAF63F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787" y="893257"/>
            <a:ext cx="673768" cy="4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36BC2-984E-3F09-5B34-394ABEB79B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2" t="9091" b="26438"/>
          <a:stretch/>
        </p:blipFill>
        <p:spPr>
          <a:xfrm>
            <a:off x="1651009" y="2691454"/>
            <a:ext cx="1788079" cy="146792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92DE58-3DA1-A471-665E-A13EC8D60E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80" t="45772" r="19119" b="50237"/>
          <a:stretch/>
        </p:blipFill>
        <p:spPr>
          <a:xfrm>
            <a:off x="109731" y="4270213"/>
            <a:ext cx="6584441" cy="21456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240093-9CA6-9905-70B5-3ED16D7AD4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98" t="28861" r="14307" b="38069"/>
          <a:stretch/>
        </p:blipFill>
        <p:spPr>
          <a:xfrm>
            <a:off x="3793524" y="4917222"/>
            <a:ext cx="2165194" cy="171531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4B87A0-EF1F-4F72-25BF-886887DD293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210" t="18781" r="28181" b="24516"/>
          <a:stretch/>
        </p:blipFill>
        <p:spPr>
          <a:xfrm>
            <a:off x="740322" y="1202355"/>
            <a:ext cx="3128143" cy="14342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D0C3CF3-C2F2-7FF4-DE42-D30784060874}"/>
              </a:ext>
            </a:extLst>
          </p:cNvPr>
          <p:cNvSpPr/>
          <p:nvPr/>
        </p:nvSpPr>
        <p:spPr>
          <a:xfrm>
            <a:off x="2440543" y="2448686"/>
            <a:ext cx="750264" cy="1992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62E508-4BFF-A5A4-D9AF-310247CB822F}"/>
              </a:ext>
            </a:extLst>
          </p:cNvPr>
          <p:cNvCxnSpPr>
            <a:cxnSpLocks/>
          </p:cNvCxnSpPr>
          <p:nvPr/>
        </p:nvCxnSpPr>
        <p:spPr>
          <a:xfrm flipV="1">
            <a:off x="3459217" y="3117377"/>
            <a:ext cx="2700355" cy="286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88A4256-11C7-B2C4-A442-941C651A27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3009" y="1247526"/>
            <a:ext cx="1745159" cy="259666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13EA88-793C-1CF2-D645-3D35EB2F2E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43" t="78492" r="44863" b="14709"/>
          <a:stretch/>
        </p:blipFill>
        <p:spPr>
          <a:xfrm>
            <a:off x="8422226" y="3226170"/>
            <a:ext cx="3459079" cy="33086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32AB44-C378-AD81-5C8B-9E36932298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3220" y="3594934"/>
            <a:ext cx="2043250" cy="149222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CC787D-1871-C443-1A7A-8F7F271133C2}"/>
              </a:ext>
            </a:extLst>
          </p:cNvPr>
          <p:cNvCxnSpPr>
            <a:cxnSpLocks/>
          </p:cNvCxnSpPr>
          <p:nvPr/>
        </p:nvCxnSpPr>
        <p:spPr>
          <a:xfrm>
            <a:off x="6782243" y="3141935"/>
            <a:ext cx="1639983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107182-C78C-9913-6B29-6DF2B56D5FE2}"/>
              </a:ext>
            </a:extLst>
          </p:cNvPr>
          <p:cNvCxnSpPr>
            <a:cxnSpLocks/>
          </p:cNvCxnSpPr>
          <p:nvPr/>
        </p:nvCxnSpPr>
        <p:spPr>
          <a:xfrm>
            <a:off x="6756806" y="3417296"/>
            <a:ext cx="1581499" cy="8120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F4314F-5DC4-95B0-E192-7F51DF304E7C}"/>
              </a:ext>
            </a:extLst>
          </p:cNvPr>
          <p:cNvCxnSpPr>
            <a:cxnSpLocks/>
          </p:cNvCxnSpPr>
          <p:nvPr/>
        </p:nvCxnSpPr>
        <p:spPr>
          <a:xfrm flipV="1">
            <a:off x="3510529" y="3453995"/>
            <a:ext cx="2564009" cy="747134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3AB9380-66B3-0859-4320-E72E57F7D7A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3201"/>
          <a:stretch/>
        </p:blipFill>
        <p:spPr>
          <a:xfrm>
            <a:off x="1589306" y="4611490"/>
            <a:ext cx="1911483" cy="209836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0ADB0DD-71A8-CAA6-1C95-C2E7775DA2EF}"/>
              </a:ext>
            </a:extLst>
          </p:cNvPr>
          <p:cNvSpPr/>
          <p:nvPr/>
        </p:nvSpPr>
        <p:spPr>
          <a:xfrm>
            <a:off x="2883162" y="6296480"/>
            <a:ext cx="677807" cy="2110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9874469-C4F3-D8E9-9907-03EB5F153AC0}"/>
              </a:ext>
            </a:extLst>
          </p:cNvPr>
          <p:cNvSpPr/>
          <p:nvPr/>
        </p:nvSpPr>
        <p:spPr>
          <a:xfrm>
            <a:off x="1425952" y="5772730"/>
            <a:ext cx="2165194" cy="2145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7EC0D2-1FBC-96F4-6255-B90D6ED99C36}"/>
              </a:ext>
            </a:extLst>
          </p:cNvPr>
          <p:cNvSpPr/>
          <p:nvPr/>
        </p:nvSpPr>
        <p:spPr>
          <a:xfrm>
            <a:off x="4916227" y="2571530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2AAE4E6-0ECE-A44E-6087-6F981B1301CB}"/>
              </a:ext>
            </a:extLst>
          </p:cNvPr>
          <p:cNvSpPr/>
          <p:nvPr/>
        </p:nvSpPr>
        <p:spPr>
          <a:xfrm>
            <a:off x="7183776" y="3489358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161957-EDF0-7456-8425-6FF454A62EC5}"/>
              </a:ext>
            </a:extLst>
          </p:cNvPr>
          <p:cNvSpPr txBox="1"/>
          <p:nvPr/>
        </p:nvSpPr>
        <p:spPr>
          <a:xfrm>
            <a:off x="9702350" y="541856"/>
            <a:ext cx="114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Launch </a:t>
            </a:r>
          </a:p>
          <a:p>
            <a:pPr algn="ctr"/>
            <a:r>
              <a:rPr lang="en-US" sz="1200" dirty="0"/>
              <a:t>FRET</a:t>
            </a:r>
            <a:endParaRPr lang="en-GB" sz="12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45E1E2B-4A0E-AFD4-1706-8B2692D41784}"/>
              </a:ext>
            </a:extLst>
          </p:cNvPr>
          <p:cNvSpPr/>
          <p:nvPr/>
        </p:nvSpPr>
        <p:spPr>
          <a:xfrm>
            <a:off x="9510196" y="561157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FD4C0E6-1F31-34B3-DE66-7B89DE696D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2165" y="3521997"/>
            <a:ext cx="2768387" cy="299981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721C0E7-1B59-0CC6-C29A-7A040D1A5B1F}"/>
              </a:ext>
            </a:extLst>
          </p:cNvPr>
          <p:cNvSpPr/>
          <p:nvPr/>
        </p:nvSpPr>
        <p:spPr>
          <a:xfrm>
            <a:off x="10809631" y="6316125"/>
            <a:ext cx="527650" cy="2056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439861-0E61-3234-540C-E5449E5E2467}"/>
              </a:ext>
            </a:extLst>
          </p:cNvPr>
          <p:cNvSpPr txBox="1">
            <a:spLocks/>
          </p:cNvSpPr>
          <p:nvPr/>
        </p:nvSpPr>
        <p:spPr>
          <a:xfrm>
            <a:off x="564775" y="2510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FRET-</a:t>
            </a:r>
            <a:r>
              <a:rPr lang="en-US" sz="2000" b="1" dirty="0" err="1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PLCverif</a:t>
            </a: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 integration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" name="Picture 10" descr="Icono Chisme Png - Engineer Clipart Black And White, Transparent Png ,  Transparent Png Image - PNGitem">
            <a:extLst>
              <a:ext uri="{FF2B5EF4-FFF2-40B4-BE49-F238E27FC236}">
                <a16:creationId xmlns:a16="http://schemas.microsoft.com/office/drawing/2014/main" id="{A3C2A779-19BA-CBC2-FBF8-2B750188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45" y="1632559"/>
            <a:ext cx="439184" cy="5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o Chisme Png - Engineer Clipart Black And White, Transparent Png ,  Transparent Png Image - PNGitem">
            <a:extLst>
              <a:ext uri="{FF2B5EF4-FFF2-40B4-BE49-F238E27FC236}">
                <a16:creationId xmlns:a16="http://schemas.microsoft.com/office/drawing/2014/main" id="{65B6CF0E-A29E-99E8-63A1-97EDF740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30" y="1630707"/>
            <a:ext cx="439184" cy="5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0" grpId="0" animBg="1"/>
      <p:bldP spid="21" grpId="0" animBg="1"/>
      <p:bldP spid="37" grpId="0" animBg="1"/>
      <p:bldP spid="38" grpId="0" animBg="1"/>
      <p:bldP spid="45" grpId="0" animBg="1"/>
      <p:bldP spid="46" grpId="0" animBg="1"/>
      <p:bldP spid="50" grpId="0"/>
      <p:bldP spid="51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Case study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3701D-DDF6-9DE1-393B-69552D72E57B}"/>
              </a:ext>
            </a:extLst>
          </p:cNvPr>
          <p:cNvSpPr txBox="1"/>
          <p:nvPr/>
        </p:nvSpPr>
        <p:spPr>
          <a:xfrm>
            <a:off x="457199" y="1237562"/>
            <a:ext cx="11243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Several 100s of PLC-based control systems at CERN are developed with </a:t>
            </a:r>
            <a:r>
              <a:rPr lang="en-US" sz="1600" dirty="0">
                <a:cs typeface="Arial" panose="020B0604020202020204" pitchFamily="34" charset="0"/>
                <a:hlinkClick r:id="rId2"/>
              </a:rPr>
              <a:t>UNICOS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 </a:t>
            </a:r>
            <a:r>
              <a:rPr lang="en-US" sz="1600" b="1" dirty="0">
                <a:cs typeface="Arial" panose="020B0604020202020204" pitchFamily="34" charset="0"/>
              </a:rPr>
              <a:t>failure in the UNICOS library </a:t>
            </a:r>
            <a:r>
              <a:rPr lang="en-US" sz="1600" dirty="0">
                <a:cs typeface="Arial" panose="020B0604020202020204" pitchFamily="34" charset="0"/>
              </a:rPr>
              <a:t>would be propagated in all the UNICOS control systems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cs typeface="Arial" panose="020B0604020202020204" pitchFamily="34" charset="0"/>
              </a:rPr>
              <a:t>OnOff</a:t>
            </a:r>
            <a:r>
              <a:rPr lang="en-US" sz="1600" dirty="0">
                <a:cs typeface="Arial" panose="020B0604020202020204" pitchFamily="34" charset="0"/>
              </a:rPr>
              <a:t> object designed to control digital actuators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63921-331F-94D7-39C7-1B69B425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9" y="3556967"/>
            <a:ext cx="3745527" cy="2413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C9EEE-DACB-28D0-ABF5-B7CA667C0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422" y="2871166"/>
            <a:ext cx="7789168" cy="3912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B26664-CF8F-669D-9862-BFF820E8EDB4}"/>
              </a:ext>
            </a:extLst>
          </p:cNvPr>
          <p:cNvSpPr txBox="1"/>
          <p:nvPr/>
        </p:nvSpPr>
        <p:spPr>
          <a:xfrm>
            <a:off x="244469" y="3121223"/>
            <a:ext cx="374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Part of the (simplified) </a:t>
            </a:r>
            <a:r>
              <a:rPr lang="en-US" sz="1400" b="1" dirty="0" err="1"/>
              <a:t>OnOff</a:t>
            </a:r>
            <a:r>
              <a:rPr lang="en-US" sz="1400" b="1" dirty="0"/>
              <a:t> specification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7715B-7063-ED7C-970A-E86B1F7D62F1}"/>
              </a:ext>
            </a:extLst>
          </p:cNvPr>
          <p:cNvSpPr txBox="1"/>
          <p:nvPr/>
        </p:nvSpPr>
        <p:spPr>
          <a:xfrm>
            <a:off x="6329242" y="2499445"/>
            <a:ext cx="374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FRET</a:t>
            </a:r>
            <a:r>
              <a:rPr lang="en-US" sz="1400" dirty="0"/>
              <a:t> property specification</a:t>
            </a:r>
            <a:endParaRPr lang="en-US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9540-5A0C-D820-B6A0-779DF48D00EE}"/>
              </a:ext>
            </a:extLst>
          </p:cNvPr>
          <p:cNvSpPr/>
          <p:nvPr/>
        </p:nvSpPr>
        <p:spPr>
          <a:xfrm>
            <a:off x="5428850" y="5748571"/>
            <a:ext cx="1176571" cy="1598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46F8E5-2D09-C73C-9BD0-CAFEC473A5B6}"/>
              </a:ext>
            </a:extLst>
          </p:cNvPr>
          <p:cNvSpPr/>
          <p:nvPr/>
        </p:nvSpPr>
        <p:spPr>
          <a:xfrm>
            <a:off x="2098050" y="3563364"/>
            <a:ext cx="1067182" cy="9510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5A2ABB-5DD7-886E-8BFF-FE20CF069632}"/>
              </a:ext>
            </a:extLst>
          </p:cNvPr>
          <p:cNvSpPr/>
          <p:nvPr/>
        </p:nvSpPr>
        <p:spPr>
          <a:xfrm>
            <a:off x="517565" y="4240103"/>
            <a:ext cx="1067182" cy="9510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43DE0-CE8D-709B-937E-8076BEF286B0}"/>
              </a:ext>
            </a:extLst>
          </p:cNvPr>
          <p:cNvSpPr/>
          <p:nvPr/>
        </p:nvSpPr>
        <p:spPr>
          <a:xfrm>
            <a:off x="1509765" y="4080243"/>
            <a:ext cx="689912" cy="1598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18CD1-C32F-87D2-8A44-F627F0EF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04" y="397198"/>
            <a:ext cx="1945366" cy="126007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F2E71960-7B42-F538-FA88-4304FE3030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9601192" y="397198"/>
            <a:ext cx="2421358" cy="126738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BF3499-B69B-7BA5-F6A9-99ABBBD810E2}"/>
              </a:ext>
            </a:extLst>
          </p:cNvPr>
          <p:cNvSpPr txBox="1"/>
          <p:nvPr/>
        </p:nvSpPr>
        <p:spPr>
          <a:xfrm>
            <a:off x="142772" y="6125522"/>
            <a:ext cx="4644887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if 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(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MMoSt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and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AuAuMoR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) </a:t>
            </a:r>
            <a:r>
              <a:rPr lang="en-GB" sz="1200" dirty="0">
                <a:cs typeface="Arial" panose="020B0604020202020204" pitchFamily="34" charset="0"/>
              </a:rPr>
              <a:t>at any time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before the end of the PLC cycle</a:t>
            </a:r>
            <a:r>
              <a:rPr lang="en-GB" sz="1200" dirty="0"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then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</a:t>
            </a:r>
            <a:r>
              <a:rPr lang="en-GB" sz="1200" dirty="0">
                <a:cs typeface="Arial" panose="020B0604020202020204" pitchFamily="34" charset="0"/>
              </a:rPr>
              <a:t>should be true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at the end of the same PLC cycle</a:t>
            </a:r>
            <a:endParaRPr lang="en-US" sz="12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Case study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BA38D2-5C90-5A4F-0B3E-A5911C877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3" y="945386"/>
            <a:ext cx="3907834" cy="285396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684404-782B-A367-577F-EC58D9E5ACC7}"/>
              </a:ext>
            </a:extLst>
          </p:cNvPr>
          <p:cNvSpPr txBox="1"/>
          <p:nvPr/>
        </p:nvSpPr>
        <p:spPr>
          <a:xfrm>
            <a:off x="564775" y="2484643"/>
            <a:ext cx="283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Property validation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thanks to </a:t>
            </a:r>
            <a:r>
              <a:rPr lang="en-US" sz="1400" b="1" dirty="0"/>
              <a:t>FRET simulator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2DD06-52C2-1F73-A92B-9D257B7C8E9E}"/>
              </a:ext>
            </a:extLst>
          </p:cNvPr>
          <p:cNvSpPr txBox="1"/>
          <p:nvPr/>
        </p:nvSpPr>
        <p:spPr>
          <a:xfrm>
            <a:off x="1355614" y="6144207"/>
            <a:ext cx="186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LTL formula from FRET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3E8F1-1C24-9C71-8A3B-30A812D3E20B}"/>
              </a:ext>
            </a:extLst>
          </p:cNvPr>
          <p:cNvSpPr txBox="1"/>
          <p:nvPr/>
        </p:nvSpPr>
        <p:spPr>
          <a:xfrm>
            <a:off x="564775" y="1477661"/>
            <a:ext cx="1462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FRET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DF568-6753-9D20-99ED-48E781C288EB}"/>
              </a:ext>
            </a:extLst>
          </p:cNvPr>
          <p:cNvSpPr txBox="1"/>
          <p:nvPr/>
        </p:nvSpPr>
        <p:spPr>
          <a:xfrm>
            <a:off x="680275" y="5072562"/>
            <a:ext cx="1231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PLCverif</a:t>
            </a:r>
            <a:endParaRPr lang="en-US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0EF69-9D01-8B7E-B782-98D4BE6B3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88" y="945386"/>
            <a:ext cx="4049396" cy="438790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6CEBA9-9E3E-7954-AA33-A02E50B139B0}"/>
              </a:ext>
            </a:extLst>
          </p:cNvPr>
          <p:cNvSpPr/>
          <p:nvPr/>
        </p:nvSpPr>
        <p:spPr>
          <a:xfrm>
            <a:off x="10838517" y="5040032"/>
            <a:ext cx="759868" cy="2932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18669-6F69-FF0A-3C19-A2CB7BB62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453" y="4014673"/>
            <a:ext cx="8259239" cy="259231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601E09-D5BB-83FF-F382-422E28472F41}"/>
              </a:ext>
            </a:extLst>
          </p:cNvPr>
          <p:cNvSpPr/>
          <p:nvPr/>
        </p:nvSpPr>
        <p:spPr>
          <a:xfrm>
            <a:off x="3229975" y="6188270"/>
            <a:ext cx="8075334" cy="2317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8E00CE-8288-78E6-8DBC-8E50A8712D8D}"/>
              </a:ext>
            </a:extLst>
          </p:cNvPr>
          <p:cNvSpPr/>
          <p:nvPr/>
        </p:nvSpPr>
        <p:spPr>
          <a:xfrm>
            <a:off x="3114261" y="2746253"/>
            <a:ext cx="4165110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0CFD5A-A544-A76E-9D2D-791A63AD748B}"/>
              </a:ext>
            </a:extLst>
          </p:cNvPr>
          <p:cNvSpPr/>
          <p:nvPr/>
        </p:nvSpPr>
        <p:spPr>
          <a:xfrm>
            <a:off x="5141843" y="1729409"/>
            <a:ext cx="371061" cy="16432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0B4A7B-1DF6-F268-76BC-1999C1220B31}"/>
              </a:ext>
            </a:extLst>
          </p:cNvPr>
          <p:cNvSpPr/>
          <p:nvPr/>
        </p:nvSpPr>
        <p:spPr>
          <a:xfrm>
            <a:off x="5910469" y="1729409"/>
            <a:ext cx="371061" cy="16432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3E673-9B1C-D33A-9F97-7C73BE63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5" y="1336088"/>
            <a:ext cx="6713112" cy="418582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Case study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787B38-9302-57F6-5AD1-83FC6A397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76" y="74665"/>
            <a:ext cx="2356958" cy="670866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965CA0-CB08-4A4C-E931-0A0365F593DB}"/>
              </a:ext>
            </a:extLst>
          </p:cNvPr>
          <p:cNvSpPr/>
          <p:nvPr/>
        </p:nvSpPr>
        <p:spPr>
          <a:xfrm>
            <a:off x="3587681" y="4796373"/>
            <a:ext cx="533050" cy="1945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5D969-5834-EAF0-2A99-8124FC27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421" y="0"/>
            <a:ext cx="554890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C5DA97C-0114-13C5-6EE2-36038DA682A8}"/>
              </a:ext>
            </a:extLst>
          </p:cNvPr>
          <p:cNvSpPr/>
          <p:nvPr/>
        </p:nvSpPr>
        <p:spPr>
          <a:xfrm>
            <a:off x="8836991" y="2547756"/>
            <a:ext cx="390590" cy="431024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90797E-7364-1180-813B-0CB17D9EE9FB}"/>
              </a:ext>
            </a:extLst>
          </p:cNvPr>
          <p:cNvSpPr/>
          <p:nvPr/>
        </p:nvSpPr>
        <p:spPr>
          <a:xfrm>
            <a:off x="8754690" y="3549316"/>
            <a:ext cx="533050" cy="19451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0E1D69-D9AC-9C83-6226-FA186A75086A}"/>
              </a:ext>
            </a:extLst>
          </p:cNvPr>
          <p:cNvSpPr/>
          <p:nvPr/>
        </p:nvSpPr>
        <p:spPr>
          <a:xfrm>
            <a:off x="8758615" y="4130762"/>
            <a:ext cx="533050" cy="19451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437DB9-6FA2-5436-A153-391951666BF1}"/>
              </a:ext>
            </a:extLst>
          </p:cNvPr>
          <p:cNvSpPr/>
          <p:nvPr/>
        </p:nvSpPr>
        <p:spPr>
          <a:xfrm>
            <a:off x="8754690" y="5245770"/>
            <a:ext cx="533050" cy="19451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40BD3-82B3-5888-0D49-B9A182B1ADC6}"/>
              </a:ext>
            </a:extLst>
          </p:cNvPr>
          <p:cNvSpPr/>
          <p:nvPr/>
        </p:nvSpPr>
        <p:spPr>
          <a:xfrm>
            <a:off x="4904936" y="1012925"/>
            <a:ext cx="689644" cy="1228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73475-0569-FF75-0C45-CD8D9AB9E22C}"/>
              </a:ext>
            </a:extLst>
          </p:cNvPr>
          <p:cNvSpPr/>
          <p:nvPr/>
        </p:nvSpPr>
        <p:spPr>
          <a:xfrm>
            <a:off x="4891908" y="4364732"/>
            <a:ext cx="780439" cy="2353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7D1568-F1B6-803E-8365-15114488F96E}"/>
              </a:ext>
            </a:extLst>
          </p:cNvPr>
          <p:cNvSpPr/>
          <p:nvPr/>
        </p:nvSpPr>
        <p:spPr>
          <a:xfrm>
            <a:off x="4427049" y="3211912"/>
            <a:ext cx="689644" cy="1228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F1A59-1B57-8416-29D6-52AFEB2A2DEE}"/>
              </a:ext>
            </a:extLst>
          </p:cNvPr>
          <p:cNvSpPr/>
          <p:nvPr/>
        </p:nvSpPr>
        <p:spPr>
          <a:xfrm>
            <a:off x="4904935" y="687584"/>
            <a:ext cx="786085" cy="1228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D5043-B189-7DFC-A8BB-24C127F1E353}"/>
              </a:ext>
            </a:extLst>
          </p:cNvPr>
          <p:cNvSpPr/>
          <p:nvPr/>
        </p:nvSpPr>
        <p:spPr>
          <a:xfrm>
            <a:off x="4393749" y="6676449"/>
            <a:ext cx="689644" cy="1228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2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Context – CERN (</a:t>
            </a:r>
            <a:r>
              <a:rPr lang="en-GB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European Organization for Nuclear Research</a:t>
            </a: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3701D-DDF6-9DE1-393B-69552D72E57B}"/>
              </a:ext>
            </a:extLst>
          </p:cNvPr>
          <p:cNvSpPr txBox="1"/>
          <p:nvPr/>
        </p:nvSpPr>
        <p:spPr>
          <a:xfrm>
            <a:off x="457198" y="1237562"/>
            <a:ext cx="1120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CERN has the biggest particle accelerator complex in the world and </a:t>
            </a:r>
            <a:r>
              <a:rPr lang="en-GB" sz="1600" b="1" dirty="0">
                <a:cs typeface="Arial" panose="020B0604020202020204" pitchFamily="34" charset="0"/>
              </a:rPr>
              <a:t>many critical and complex industrial installations</a:t>
            </a:r>
            <a:r>
              <a:rPr lang="en-GB" sz="16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88305-79A7-555A-BF3C-9872AF79812A}"/>
              </a:ext>
            </a:extLst>
          </p:cNvPr>
          <p:cNvSpPr txBox="1"/>
          <p:nvPr/>
        </p:nvSpPr>
        <p:spPr>
          <a:xfrm>
            <a:off x="182751" y="5801621"/>
            <a:ext cx="148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anose="020B0604020202020204" pitchFamily="34" charset="0"/>
              </a:rPr>
              <a:t>Cryogenics plants</a:t>
            </a:r>
            <a:endParaRPr lang="en-GB" sz="12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38535-9460-BA67-3759-E8E29C005374}"/>
              </a:ext>
            </a:extLst>
          </p:cNvPr>
          <p:cNvSpPr txBox="1"/>
          <p:nvPr/>
        </p:nvSpPr>
        <p:spPr>
          <a:xfrm>
            <a:off x="4444320" y="5788831"/>
            <a:ext cx="169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anose="020B0604020202020204" pitchFamily="34" charset="0"/>
              </a:rPr>
              <a:t>Cooling and ventilation systems</a:t>
            </a:r>
            <a:endParaRPr lang="en-GB" sz="1200" dirty="0">
              <a:cs typeface="Arial" panose="020B0604020202020204" pitchFamily="34" charset="0"/>
            </a:endParaRPr>
          </a:p>
        </p:txBody>
      </p:sp>
      <p:pic>
        <p:nvPicPr>
          <p:cNvPr id="9" name="Picture 8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AABA9F9C-144A-C6A6-C6F7-77959B334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4489106" y="4374803"/>
            <a:ext cx="2717389" cy="14223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7A3331-6A52-A443-11F9-1019FFD8C805}"/>
              </a:ext>
            </a:extLst>
          </p:cNvPr>
          <p:cNvSpPr txBox="1"/>
          <p:nvPr/>
        </p:nvSpPr>
        <p:spPr>
          <a:xfrm>
            <a:off x="4540029" y="6429741"/>
            <a:ext cx="3299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 panose="020B0604020202020204" pitchFamily="34" charset="0"/>
              </a:rPr>
              <a:t>Images from </a:t>
            </a:r>
            <a:r>
              <a:rPr lang="en-US" sz="1200" dirty="0">
                <a:hlinkClick r:id="rId3"/>
              </a:rPr>
              <a:t>cds.cern.ch</a:t>
            </a:r>
            <a:endParaRPr lang="en-GB" sz="1200" dirty="0"/>
          </a:p>
        </p:txBody>
      </p:sp>
      <p:pic>
        <p:nvPicPr>
          <p:cNvPr id="24" name="Picture 23" descr="A picture containing outdoor, sky, white, drum&#10;&#10;Description automatically generated">
            <a:extLst>
              <a:ext uri="{FF2B5EF4-FFF2-40B4-BE49-F238E27FC236}">
                <a16:creationId xmlns:a16="http://schemas.microsoft.com/office/drawing/2014/main" id="{51C8613E-25B3-7FC4-F5CA-E4B76C0E8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1" y="4374802"/>
            <a:ext cx="1902511" cy="1426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43FFAE-7199-8E79-0BFE-138AA925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06" y="4597599"/>
            <a:ext cx="2417454" cy="15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B147FF-861A-CB87-00EF-3CF32DD1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84" y="4599240"/>
            <a:ext cx="2216760" cy="1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21DF03-3E88-B5C3-930E-250402FD6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30972"/>
          <a:stretch/>
        </p:blipFill>
        <p:spPr bwMode="auto">
          <a:xfrm>
            <a:off x="8724040" y="4457968"/>
            <a:ext cx="3266449" cy="15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E348B8E-766D-A224-00AC-C1A3663E09F8}"/>
              </a:ext>
            </a:extLst>
          </p:cNvPr>
          <p:cNvSpPr txBox="1"/>
          <p:nvPr/>
        </p:nvSpPr>
        <p:spPr>
          <a:xfrm>
            <a:off x="8978824" y="6016500"/>
            <a:ext cx="27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anose="020B0604020202020204" pitchFamily="34" charset="0"/>
              </a:rPr>
              <a:t>Superconducting magnet test benches</a:t>
            </a:r>
            <a:endParaRPr lang="en-GB" sz="1200" dirty="0">
              <a:cs typeface="Arial" panose="020B0604020202020204" pitchFamily="34" charset="0"/>
            </a:endParaRPr>
          </a:p>
        </p:txBody>
      </p:sp>
      <p:pic>
        <p:nvPicPr>
          <p:cNvPr id="3" name="Picture 2" descr="C:\dev\Safety\FortissCollaboration\LHC.jpg">
            <a:extLst>
              <a:ext uri="{FF2B5EF4-FFF2-40B4-BE49-F238E27FC236}">
                <a16:creationId xmlns:a16="http://schemas.microsoft.com/office/drawing/2014/main" id="{FB50E471-D9AA-16C3-9229-8828C9195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1"/>
          <a:stretch/>
        </p:blipFill>
        <p:spPr bwMode="auto">
          <a:xfrm>
            <a:off x="1624180" y="2050119"/>
            <a:ext cx="2240022" cy="190397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mediastream.cern.ch/MediaArchive/Photo/Public/2007/0712013/0712013_02/0712013_02-A5-at-72-dpi.jpg">
            <a:extLst>
              <a:ext uri="{FF2B5EF4-FFF2-40B4-BE49-F238E27FC236}">
                <a16:creationId xmlns:a16="http://schemas.microsoft.com/office/drawing/2014/main" id="{38875A26-625A-79B4-1EA5-2A3FADDE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34" y="2047405"/>
            <a:ext cx="2536988" cy="19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ev\Safety\FortissCollaboration\CMS1.jpg">
            <a:extLst>
              <a:ext uri="{FF2B5EF4-FFF2-40B4-BE49-F238E27FC236}">
                <a16:creationId xmlns:a16="http://schemas.microsoft.com/office/drawing/2014/main" id="{C310A28C-2C81-99FD-F1F7-FC13DCE7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48" y="2055663"/>
            <a:ext cx="2858816" cy="19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F51C7A-2919-32F3-E52E-A6A4610D12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0669" y="2047405"/>
            <a:ext cx="1385256" cy="1922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45D53-3B80-588A-F1DE-2091532E245C}"/>
              </a:ext>
            </a:extLst>
          </p:cNvPr>
          <p:cNvSpPr txBox="1"/>
          <p:nvPr/>
        </p:nvSpPr>
        <p:spPr>
          <a:xfrm>
            <a:off x="70342" y="2767630"/>
            <a:ext cx="162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anose="020B0604020202020204" pitchFamily="34" charset="0"/>
              </a:rPr>
              <a:t>LHC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anose="020B0604020202020204" pitchFamily="34" charset="0"/>
              </a:rPr>
              <a:t>(Large Hadron Collider)</a:t>
            </a:r>
            <a:endParaRPr lang="en-GB" sz="12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7FD13E-F134-104F-1E00-FF684C80940D}"/>
              </a:ext>
            </a:extLst>
          </p:cNvPr>
          <p:cNvSpPr txBox="1"/>
          <p:nvPr/>
        </p:nvSpPr>
        <p:spPr>
          <a:xfrm>
            <a:off x="10929017" y="2685344"/>
            <a:ext cx="106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anose="020B0604020202020204" pitchFamily="34" charset="0"/>
              </a:rPr>
              <a:t>Access and protection systems</a:t>
            </a:r>
            <a:endParaRPr lang="en-GB" sz="1200" dirty="0"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FE2642-08C2-7C2C-1E88-C24E65EA7F84}"/>
              </a:ext>
            </a:extLst>
          </p:cNvPr>
          <p:cNvSpPr/>
          <p:nvPr/>
        </p:nvSpPr>
        <p:spPr>
          <a:xfrm>
            <a:off x="70342" y="1899138"/>
            <a:ext cx="9431745" cy="219865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48DF5C-E3AB-4324-45A5-FEE6425D66C0}"/>
              </a:ext>
            </a:extLst>
          </p:cNvPr>
          <p:cNvSpPr/>
          <p:nvPr/>
        </p:nvSpPr>
        <p:spPr>
          <a:xfrm>
            <a:off x="77990" y="4246055"/>
            <a:ext cx="4090372" cy="208909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470D40-51BE-A1F0-AD1E-877278AE22B2}"/>
              </a:ext>
            </a:extLst>
          </p:cNvPr>
          <p:cNvSpPr/>
          <p:nvPr/>
        </p:nvSpPr>
        <p:spPr>
          <a:xfrm>
            <a:off x="4342542" y="4254313"/>
            <a:ext cx="4090372" cy="208909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887842-0B2B-5946-D476-E9EE019A4714}"/>
              </a:ext>
            </a:extLst>
          </p:cNvPr>
          <p:cNvSpPr/>
          <p:nvPr/>
        </p:nvSpPr>
        <p:spPr>
          <a:xfrm>
            <a:off x="8607094" y="4254313"/>
            <a:ext cx="3506916" cy="208909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A600024-72A3-4935-BF5C-B1560DCCFA8D}"/>
              </a:ext>
            </a:extLst>
          </p:cNvPr>
          <p:cNvSpPr/>
          <p:nvPr/>
        </p:nvSpPr>
        <p:spPr>
          <a:xfrm>
            <a:off x="9582382" y="1902692"/>
            <a:ext cx="2531628" cy="2195096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8" grpId="0"/>
      <p:bldP spid="28" grpId="0"/>
      <p:bldP spid="11" grpId="0"/>
      <p:bldP spid="14" grpId="0"/>
      <p:bldP spid="13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63BCCC3-873E-BA2D-88D3-842C31516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92" y="2802641"/>
            <a:ext cx="4241928" cy="16235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79D49C-4E8E-8371-3A5C-F42661EB46E3}"/>
              </a:ext>
            </a:extLst>
          </p:cNvPr>
          <p:cNvSpPr txBox="1"/>
          <p:nvPr/>
        </p:nvSpPr>
        <p:spPr>
          <a:xfrm>
            <a:off x="107975" y="6096635"/>
            <a:ext cx="457666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if 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(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MMoSt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and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AuAuMoR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)  </a:t>
            </a:r>
            <a:r>
              <a:rPr lang="en-GB" sz="1200" dirty="0">
                <a:cs typeface="Arial" panose="020B0604020202020204" pitchFamily="34" charset="0"/>
              </a:rPr>
              <a:t>at any time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before the end of the PLC cycle</a:t>
            </a:r>
            <a:r>
              <a:rPr lang="en-GB" sz="1200" dirty="0"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then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</a:t>
            </a:r>
            <a:r>
              <a:rPr lang="en-GB" sz="1200" dirty="0">
                <a:cs typeface="Arial" panose="020B0604020202020204" pitchFamily="34" charset="0"/>
              </a:rPr>
              <a:t>should be true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at the end of the same PLC cycle</a:t>
            </a:r>
            <a:endParaRPr lang="en-US" sz="12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3701D-DDF6-9DE1-393B-69552D72E57B}"/>
              </a:ext>
            </a:extLst>
          </p:cNvPr>
          <p:cNvSpPr txBox="1"/>
          <p:nvPr/>
        </p:nvSpPr>
        <p:spPr>
          <a:xfrm>
            <a:off x="457199" y="1237562"/>
            <a:ext cx="116779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At CERN, more than 1000 </a:t>
            </a:r>
            <a:r>
              <a:rPr lang="en-GB" b="1" dirty="0"/>
              <a:t>PLCs</a:t>
            </a:r>
            <a:r>
              <a:rPr lang="en-GB" dirty="0"/>
              <a:t> (Programmable Logic Controllers) are installed to </a:t>
            </a:r>
            <a:r>
              <a:rPr lang="en-GB" b="1" dirty="0"/>
              <a:t>control</a:t>
            </a:r>
            <a:r>
              <a:rPr lang="en-GB" dirty="0"/>
              <a:t> and/or </a:t>
            </a:r>
            <a:r>
              <a:rPr lang="en-GB" b="1" dirty="0"/>
              <a:t>protect</a:t>
            </a:r>
            <a:r>
              <a:rPr lang="en-GB" dirty="0"/>
              <a:t> the installations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Context – PLCs at CERN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AF5C4-6CD5-64AA-84BF-0952518D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97" y="2054579"/>
            <a:ext cx="883560" cy="788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1A963-7D29-9887-3644-78626C2A4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69" y="3186093"/>
            <a:ext cx="3745527" cy="241341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B98853C-EB40-6ACD-0AA6-F8409C1CDB33}"/>
              </a:ext>
            </a:extLst>
          </p:cNvPr>
          <p:cNvSpPr/>
          <p:nvPr/>
        </p:nvSpPr>
        <p:spPr>
          <a:xfrm>
            <a:off x="2098050" y="3192490"/>
            <a:ext cx="1067182" cy="9510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BD84DB-F43A-CFBD-B428-85008FC1A2A8}"/>
              </a:ext>
            </a:extLst>
          </p:cNvPr>
          <p:cNvSpPr/>
          <p:nvPr/>
        </p:nvSpPr>
        <p:spPr>
          <a:xfrm>
            <a:off x="517565" y="3869229"/>
            <a:ext cx="1067182" cy="9510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DA9220-1DF2-0CFA-E1FE-52099D627045}"/>
              </a:ext>
            </a:extLst>
          </p:cNvPr>
          <p:cNvSpPr/>
          <p:nvPr/>
        </p:nvSpPr>
        <p:spPr>
          <a:xfrm>
            <a:off x="1509765" y="3709369"/>
            <a:ext cx="689912" cy="1598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18E2C-EF9C-4046-0695-01D2879EDF65}"/>
              </a:ext>
            </a:extLst>
          </p:cNvPr>
          <p:cNvSpPr txBox="1"/>
          <p:nvPr/>
        </p:nvSpPr>
        <p:spPr>
          <a:xfrm>
            <a:off x="244469" y="2604770"/>
            <a:ext cx="374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Example </a:t>
            </a:r>
            <a:r>
              <a:rPr lang="en-US" sz="1400" b="1" dirty="0"/>
              <a:t>case study 2</a:t>
            </a:r>
          </a:p>
          <a:p>
            <a:pPr algn="ctr"/>
            <a:r>
              <a:rPr lang="en-US" sz="1400" dirty="0"/>
              <a:t>Ambiguous or incomplete specification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34D29E-67CF-AED4-75A2-BA9A42FA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56" y="1867911"/>
            <a:ext cx="1945366" cy="126007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FF8DDC-1F5D-BB66-F9CC-D5E21153A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5430" y="3316230"/>
            <a:ext cx="2817039" cy="346945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B21A49-C294-A27B-6BC1-444909354F01}"/>
              </a:ext>
            </a:extLst>
          </p:cNvPr>
          <p:cNvSpPr txBox="1"/>
          <p:nvPr/>
        </p:nvSpPr>
        <p:spPr>
          <a:xfrm>
            <a:off x="244469" y="5835210"/>
            <a:ext cx="374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Need to guarantee “complex” properties</a:t>
            </a:r>
          </a:p>
        </p:txBody>
      </p:sp>
      <p:pic>
        <p:nvPicPr>
          <p:cNvPr id="23" name="Picture 4" descr="W. Booth on behalf of the BE-ICS-PCS section 1">
            <a:extLst>
              <a:ext uri="{FF2B5EF4-FFF2-40B4-BE49-F238E27FC236}">
                <a16:creationId xmlns:a16="http://schemas.microsoft.com/office/drawing/2014/main" id="{A82FF2E5-C210-703E-5B34-4ACC6850F0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065536" y="4589677"/>
            <a:ext cx="461282" cy="461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03FD1CF-191D-FAB5-DC59-088523B9AE24}"/>
              </a:ext>
            </a:extLst>
          </p:cNvPr>
          <p:cNvSpPr/>
          <p:nvPr/>
        </p:nvSpPr>
        <p:spPr>
          <a:xfrm>
            <a:off x="329822" y="6138593"/>
            <a:ext cx="515697" cy="1821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92B704-E3A5-6BB4-0CD4-F4CF911264FD}"/>
              </a:ext>
            </a:extLst>
          </p:cNvPr>
          <p:cNvSpPr/>
          <p:nvPr/>
        </p:nvSpPr>
        <p:spPr>
          <a:xfrm>
            <a:off x="1071120" y="6130160"/>
            <a:ext cx="744511" cy="1821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02174C-FC3B-990E-45F1-5A7E28E1D058}"/>
              </a:ext>
            </a:extLst>
          </p:cNvPr>
          <p:cNvSpPr/>
          <p:nvPr/>
        </p:nvSpPr>
        <p:spPr>
          <a:xfrm>
            <a:off x="495761" y="6327467"/>
            <a:ext cx="575359" cy="1821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CA9F6D-51D2-B44D-6DD1-AA766E65B27B}"/>
              </a:ext>
            </a:extLst>
          </p:cNvPr>
          <p:cNvSpPr txBox="1"/>
          <p:nvPr/>
        </p:nvSpPr>
        <p:spPr>
          <a:xfrm>
            <a:off x="4423413" y="5060022"/>
            <a:ext cx="374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PLCverif</a:t>
            </a:r>
            <a:endParaRPr lang="en-US" sz="1400" b="1" dirty="0"/>
          </a:p>
          <a:p>
            <a:pPr algn="ctr"/>
            <a:r>
              <a:rPr lang="en-US" sz="1400" dirty="0"/>
              <a:t>Enables formal verification to PLC programs</a:t>
            </a:r>
          </a:p>
        </p:txBody>
      </p:sp>
      <p:pic>
        <p:nvPicPr>
          <p:cNvPr id="28" name="Picture 27" descr="A factory with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C33AE5A2-1B46-79EF-283D-0312133F7B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40958" r="21272" b="18975"/>
          <a:stretch/>
        </p:blipFill>
        <p:spPr>
          <a:xfrm>
            <a:off x="9313444" y="1867911"/>
            <a:ext cx="2421358" cy="126738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57D6D89-6302-9343-A370-7565CF0E1ECB}"/>
              </a:ext>
            </a:extLst>
          </p:cNvPr>
          <p:cNvCxnSpPr>
            <a:cxnSpLocks/>
          </p:cNvCxnSpPr>
          <p:nvPr/>
        </p:nvCxnSpPr>
        <p:spPr>
          <a:xfrm flipV="1">
            <a:off x="4805419" y="5583242"/>
            <a:ext cx="1141831" cy="74422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4D147A-60EF-C0C2-CD0B-99698428C696}"/>
              </a:ext>
            </a:extLst>
          </p:cNvPr>
          <p:cNvCxnSpPr>
            <a:cxnSpLocks/>
          </p:cNvCxnSpPr>
          <p:nvPr/>
        </p:nvCxnSpPr>
        <p:spPr>
          <a:xfrm flipH="1" flipV="1">
            <a:off x="6650884" y="5589039"/>
            <a:ext cx="1854136" cy="80513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12" grpId="0" animBg="1"/>
      <p:bldP spid="14" grpId="0" animBg="1"/>
      <p:bldP spid="16" grpId="0" animBg="1"/>
      <p:bldP spid="17" grpId="0"/>
      <p:bldP spid="22" grpId="0"/>
      <p:bldP spid="24" grpId="0" animBg="1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Roadmap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bgerundetes Rechteck 9">
            <a:extLst>
              <a:ext uri="{FF2B5EF4-FFF2-40B4-BE49-F238E27FC236}">
                <a16:creationId xmlns:a16="http://schemas.microsoft.com/office/drawing/2014/main" id="{7B7988CD-EFE3-A880-87F1-E4EC257A8281}"/>
              </a:ext>
            </a:extLst>
          </p:cNvPr>
          <p:cNvSpPr/>
          <p:nvPr/>
        </p:nvSpPr>
        <p:spPr>
          <a:xfrm>
            <a:off x="2859451" y="2259000"/>
            <a:ext cx="1890000" cy="495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PLCverif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10729E7E-4760-E2A1-6C00-E81A509A3D16}"/>
              </a:ext>
            </a:extLst>
          </p:cNvPr>
          <p:cNvSpPr/>
          <p:nvPr/>
        </p:nvSpPr>
        <p:spPr>
          <a:xfrm>
            <a:off x="6497550" y="2259000"/>
            <a:ext cx="1890000" cy="495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FRET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9E1F1393-DA4A-FDBB-C53D-D5BF50D93113}"/>
              </a:ext>
            </a:extLst>
          </p:cNvPr>
          <p:cNvSpPr/>
          <p:nvPr/>
        </p:nvSpPr>
        <p:spPr>
          <a:xfrm>
            <a:off x="6497551" y="4180010"/>
            <a:ext cx="1890000" cy="495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1" name="Abgerundetes Rechteck 9">
            <a:extLst>
              <a:ext uri="{FF2B5EF4-FFF2-40B4-BE49-F238E27FC236}">
                <a16:creationId xmlns:a16="http://schemas.microsoft.com/office/drawing/2014/main" id="{24B0E438-A8B8-F58F-3AE3-FA89798C0C05}"/>
              </a:ext>
            </a:extLst>
          </p:cNvPr>
          <p:cNvSpPr/>
          <p:nvPr/>
        </p:nvSpPr>
        <p:spPr>
          <a:xfrm>
            <a:off x="2859451" y="4180010"/>
            <a:ext cx="1890000" cy="495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FRET-</a:t>
            </a:r>
            <a:r>
              <a:rPr lang="en-US" sz="1200" dirty="0" err="1">
                <a:solidFill>
                  <a:schemeClr val="bg1"/>
                </a:solidFill>
              </a:rPr>
              <a:t>PLCverif</a:t>
            </a:r>
            <a:r>
              <a:rPr lang="en-US" sz="1200" dirty="0">
                <a:solidFill>
                  <a:schemeClr val="bg1"/>
                </a:solidFill>
              </a:rPr>
              <a:t> integration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077B87-24AF-D500-E304-8C5EB04C96BE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4749451" y="2506500"/>
            <a:ext cx="1748099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2C5F7EA-8CDF-8313-0688-C31604FE702D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H="1">
            <a:off x="2859451" y="2506500"/>
            <a:ext cx="5528099" cy="1921010"/>
          </a:xfrm>
          <a:prstGeom prst="bentConnector5">
            <a:avLst>
              <a:gd name="adj1" fmla="val -4135"/>
              <a:gd name="adj2" fmla="val 50000"/>
              <a:gd name="adj3" fmla="val 10413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A924BE-8818-AE42-57B1-61A46ECCD940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4749451" y="4427510"/>
            <a:ext cx="1748100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6F8A32A-E33C-CA92-DF26-D8E399CB3AEC}"/>
              </a:ext>
            </a:extLst>
          </p:cNvPr>
          <p:cNvSpPr txBox="1"/>
          <p:nvPr/>
        </p:nvSpPr>
        <p:spPr>
          <a:xfrm>
            <a:off x="4749451" y="2044836"/>
            <a:ext cx="174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PLCverif</a:t>
            </a:r>
            <a:r>
              <a:rPr lang="en-US" sz="1400" dirty="0"/>
              <a:t> limitations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BB2D46-0B2E-CA89-B9DA-AE2269E80271}"/>
              </a:ext>
            </a:extLst>
          </p:cNvPr>
          <p:cNvSpPr txBox="1"/>
          <p:nvPr/>
        </p:nvSpPr>
        <p:spPr>
          <a:xfrm>
            <a:off x="4497065" y="3129089"/>
            <a:ext cx="2252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FRET new developments</a:t>
            </a:r>
          </a:p>
        </p:txBody>
      </p:sp>
    </p:spTree>
    <p:extLst>
      <p:ext uri="{BB962C8B-B14F-4D97-AF65-F5344CB8AC3E}">
        <p14:creationId xmlns:p14="http://schemas.microsoft.com/office/powerpoint/2010/main" val="42848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0150897" y="3381737"/>
            <a:ext cx="201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Property failed</a:t>
            </a:r>
          </a:p>
          <a:p>
            <a:pPr algn="ctr"/>
            <a:r>
              <a:rPr lang="en-GB" sz="1600" dirty="0"/>
              <a:t>Trace leading to the violation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000" b="1" dirty="0" err="1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PLCverif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3" y="1896844"/>
            <a:ext cx="2753918" cy="257549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64029" y="5581131"/>
            <a:ext cx="2057400" cy="5232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If Out1 is FALSE </a:t>
            </a:r>
          </a:p>
          <a:p>
            <a:pPr algn="ctr"/>
            <a:r>
              <a:rPr lang="en-GB" sz="1400" i="1" dirty="0"/>
              <a:t>then Out2 is TRUE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084" y="1448469"/>
            <a:ext cx="1293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PLC program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38287" y="4934800"/>
            <a:ext cx="209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Property to verify </a:t>
            </a:r>
          </a:p>
          <a:p>
            <a:pPr algn="ctr"/>
            <a:r>
              <a:rPr lang="en-US" sz="1600" dirty="0"/>
              <a:t>(verification case)</a:t>
            </a:r>
            <a:endParaRPr lang="en-GB" sz="1600" dirty="0"/>
          </a:p>
        </p:txBody>
      </p:sp>
      <p:pic>
        <p:nvPicPr>
          <p:cNvPr id="9" name="Picture 2" descr="Developer Icon Vector Art, Icons, and Graphics for Free Downlo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" b="13686"/>
          <a:stretch/>
        </p:blipFill>
        <p:spPr bwMode="auto">
          <a:xfrm>
            <a:off x="651310" y="1187228"/>
            <a:ext cx="823774" cy="6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465" y="1691347"/>
            <a:ext cx="886299" cy="284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311" y="2560035"/>
            <a:ext cx="748820" cy="464089"/>
          </a:xfrm>
          <a:prstGeom prst="rect">
            <a:avLst/>
          </a:prstGeom>
        </p:spPr>
      </p:pic>
      <p:pic>
        <p:nvPicPr>
          <p:cNvPr id="13" name="Picture 2" descr="GitHub - ftsrg/theta: Generic, modular and configurable formal verification  framework supporting various formalisms and algorith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76" y="2121404"/>
            <a:ext cx="817676" cy="4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acesolutions.fr/images/engrenag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19" y="2094184"/>
            <a:ext cx="689730" cy="6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842867" y="1141117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/>
                <a:sym typeface="Wingdings"/>
              </a:rPr>
              <a:t></a:t>
            </a:r>
            <a:endParaRPr lang="en-US" sz="4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60539" y="2703499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/>
                <a:sym typeface="Wingdings"/>
              </a:rPr>
              <a:t></a:t>
            </a:r>
            <a:endParaRPr lang="en-US" sz="4000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5627" y="4168726"/>
            <a:ext cx="2009775" cy="15716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05906" y="1023716"/>
            <a:ext cx="279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Intermediate Model (IM)</a:t>
            </a:r>
          </a:p>
          <a:p>
            <a:pPr algn="ctr"/>
            <a:r>
              <a:rPr lang="en-US" sz="1600" dirty="0"/>
              <a:t>Control-Flow Automaton (CFA)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07281" y="5445439"/>
            <a:ext cx="279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Model reduction and abstraction techniques</a:t>
            </a:r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 flipH="1">
            <a:off x="3442194" y="1019459"/>
            <a:ext cx="6529693" cy="5267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4" descr="W. Booth on behalf of the BE-ICS-PCS section 1">
            <a:extLst>
              <a:ext uri="{FF2B5EF4-FFF2-40B4-BE49-F238E27FC236}">
                <a16:creationId xmlns:a16="http://schemas.microsoft.com/office/drawing/2014/main" id="{C982AFD4-F9FA-4425-8321-096A1D0E32A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147837" y="902742"/>
            <a:ext cx="461282" cy="4612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10386266" y="897972"/>
            <a:ext cx="148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Property 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892" y="5008371"/>
            <a:ext cx="528887" cy="663604"/>
          </a:xfrm>
          <a:prstGeom prst="rect">
            <a:avLst/>
          </a:prstGeom>
        </p:spPr>
      </p:pic>
      <p:pic>
        <p:nvPicPr>
          <p:cNvPr id="1030" name="Picture 6" descr="Co-designing, methodology, motivation matrix, service design, table, tool  icon - Download on Iconfinde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11294" r="9358" b="10331"/>
          <a:stretch/>
        </p:blipFill>
        <p:spPr bwMode="auto">
          <a:xfrm>
            <a:off x="188164" y="5997546"/>
            <a:ext cx="577970" cy="5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0" y="5762583"/>
            <a:ext cx="1120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Other methods</a:t>
            </a:r>
            <a:endParaRPr lang="en-GB" sz="1100" dirty="0">
              <a:solidFill>
                <a:schemeClr val="tx2"/>
              </a:solidFill>
            </a:endParaRPr>
          </a:p>
        </p:txBody>
      </p:sp>
      <p:pic>
        <p:nvPicPr>
          <p:cNvPr id="1034" name="Picture 10" descr="Icono Chisme Png - Engineer Clipart Black And White, Transparent Png ,  Transparent Png Image - PNGite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6" y="4814791"/>
            <a:ext cx="439184" cy="5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899830" y="1049088"/>
            <a:ext cx="279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Model checking algorithms</a:t>
            </a:r>
          </a:p>
          <a:p>
            <a:pPr algn="ctr"/>
            <a:r>
              <a:rPr lang="en-US" sz="1600" dirty="0"/>
              <a:t>(external tools)</a:t>
            </a:r>
            <a:endParaRPr lang="en-GB" sz="1600" dirty="0"/>
          </a:p>
        </p:txBody>
      </p:sp>
      <p:sp>
        <p:nvSpPr>
          <p:cNvPr id="34" name="Oval 33"/>
          <p:cNvSpPr/>
          <p:nvPr/>
        </p:nvSpPr>
        <p:spPr>
          <a:xfrm>
            <a:off x="3194032" y="2518589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3217194" y="4735566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4416369" y="4859272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20" name="Straight Arrow Connector 19"/>
          <p:cNvCxnSpPr>
            <a:cxnSpLocks/>
            <a:stCxn id="5" idx="3"/>
            <a:endCxn id="19" idx="1"/>
          </p:cNvCxnSpPr>
          <p:nvPr/>
        </p:nvCxnSpPr>
        <p:spPr>
          <a:xfrm>
            <a:off x="2972881" y="3184592"/>
            <a:ext cx="1029894" cy="1272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stCxn id="6" idx="3"/>
          </p:cNvCxnSpPr>
          <p:nvPr/>
        </p:nvCxnSpPr>
        <p:spPr>
          <a:xfrm flipV="1">
            <a:off x="3321429" y="4859272"/>
            <a:ext cx="694945" cy="98346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5400000">
            <a:off x="4685979" y="4371428"/>
            <a:ext cx="1311215" cy="676724"/>
          </a:xfrm>
          <a:prstGeom prst="arc">
            <a:avLst>
              <a:gd name="adj1" fmla="val 17531466"/>
              <a:gd name="adj2" fmla="val 4233592"/>
            </a:avLst>
          </a:prstGeom>
          <a:noFill/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574178" y="2837017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4</a:t>
            </a:r>
          </a:p>
        </p:txBody>
      </p:sp>
      <p:cxnSp>
        <p:nvCxnSpPr>
          <p:cNvPr id="49" name="Straight Arrow Connector 48"/>
          <p:cNvCxnSpPr>
            <a:cxnSpLocks/>
            <a:stCxn id="19" idx="3"/>
            <a:endCxn id="46" idx="1"/>
          </p:cNvCxnSpPr>
          <p:nvPr/>
        </p:nvCxnSpPr>
        <p:spPr>
          <a:xfrm>
            <a:off x="6405132" y="3197316"/>
            <a:ext cx="738911" cy="143902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16" idx="1"/>
          </p:cNvCxnSpPr>
          <p:nvPr/>
        </p:nvCxnSpPr>
        <p:spPr>
          <a:xfrm flipV="1">
            <a:off x="9668949" y="1495060"/>
            <a:ext cx="1173918" cy="91734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4" idx="3"/>
            <a:endCxn id="17" idx="1"/>
          </p:cNvCxnSpPr>
          <p:nvPr/>
        </p:nvCxnSpPr>
        <p:spPr>
          <a:xfrm>
            <a:off x="9668949" y="2412404"/>
            <a:ext cx="1191590" cy="70659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0905765" y="2077241"/>
            <a:ext cx="450000" cy="450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</a:ln>
          <a:effectLst>
            <a:glow rad="70000">
              <a:srgbClr val="0055A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10155" y="242058"/>
            <a:ext cx="996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PLCverif</a:t>
            </a:r>
            <a:r>
              <a:rPr lang="en-US" sz="1600" dirty="0"/>
              <a:t> hides the complexity of using formal methods</a:t>
            </a:r>
          </a:p>
          <a:p>
            <a:pPr algn="ctr"/>
            <a:r>
              <a:rPr lang="en-US" sz="1600" b="1" dirty="0"/>
              <a:t>Different</a:t>
            </a:r>
            <a:r>
              <a:rPr lang="en-US" sz="1600" dirty="0"/>
              <a:t> PLC languages, </a:t>
            </a:r>
            <a:r>
              <a:rPr lang="en-US" sz="1600" b="1" dirty="0"/>
              <a:t>property specification methods </a:t>
            </a:r>
            <a:r>
              <a:rPr lang="en-US" sz="1600" dirty="0"/>
              <a:t>and model checking tools can be added (open architecture)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2836045" y="6436506"/>
            <a:ext cx="784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PLCverif</a:t>
            </a:r>
            <a:r>
              <a:rPr lang="en-GB" sz="1400" dirty="0"/>
              <a:t> references: </a:t>
            </a:r>
            <a:r>
              <a:rPr lang="en-GB" sz="1400" dirty="0">
                <a:hlinkClick r:id="rId13"/>
              </a:rPr>
              <a:t>https://gitlab.com/plcverif-oss</a:t>
            </a:r>
            <a:r>
              <a:rPr lang="en-GB" sz="1400" dirty="0"/>
              <a:t> and </a:t>
            </a:r>
            <a:r>
              <a:rPr lang="en-GB" sz="1400" u="sng" dirty="0">
                <a:hlinkClick r:id="rId14"/>
              </a:rPr>
              <a:t>www.cern.ch/plcverif</a:t>
            </a:r>
            <a:endParaRPr lang="en-GB" sz="1400" dirty="0"/>
          </a:p>
        </p:txBody>
      </p:sp>
      <p:pic>
        <p:nvPicPr>
          <p:cNvPr id="42" name="Picture 6" descr="http://acesolutions.fr/images/engrenag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6" y="6163633"/>
            <a:ext cx="446371" cy="4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657B9F-28A1-E96B-6AA2-CB6E56C5BF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2775" y="1542958"/>
            <a:ext cx="2402357" cy="330871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43674E-178D-2472-3F3B-6B538230E8BA}"/>
              </a:ext>
            </a:extLst>
          </p:cNvPr>
          <p:cNvCxnSpPr>
            <a:cxnSpLocks/>
          </p:cNvCxnSpPr>
          <p:nvPr/>
        </p:nvCxnSpPr>
        <p:spPr>
          <a:xfrm>
            <a:off x="3334648" y="6059346"/>
            <a:ext cx="3711987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42980790-28D8-5A4E-8A22-FC02B8101A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44043" y="3164385"/>
            <a:ext cx="2684157" cy="29439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CCC767-6A7E-8786-97EF-771F8EE6CB86}"/>
              </a:ext>
            </a:extLst>
          </p:cNvPr>
          <p:cNvSpPr/>
          <p:nvPr/>
        </p:nvSpPr>
        <p:spPr>
          <a:xfrm>
            <a:off x="1257197" y="4987898"/>
            <a:ext cx="2071420" cy="1125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  <p:bldP spid="7" grpId="0"/>
      <p:bldP spid="8" grpId="0"/>
      <p:bldP spid="16" grpId="0"/>
      <p:bldP spid="17" grpId="0"/>
      <p:bldP spid="26" grpId="0"/>
      <p:bldP spid="27" grpId="0"/>
      <p:bldP spid="28" grpId="0" animBg="1"/>
      <p:bldP spid="32" grpId="0"/>
      <p:bldP spid="30" grpId="0"/>
      <p:bldP spid="33" grpId="0"/>
      <p:bldP spid="34" grpId="0" animBg="1"/>
      <p:bldP spid="35" grpId="0" animBg="1"/>
      <p:bldP spid="36" grpId="0" animBg="1"/>
      <p:bldP spid="41" grpId="0" animBg="1"/>
      <p:bldP spid="48" grpId="0" animBg="1"/>
      <p:bldP spid="61" grpId="0" animBg="1"/>
      <p:bldP spid="62" grpId="0"/>
      <p:bldP spid="5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AF6B62C-7B71-487C-368C-D8E5E2BE3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5" y="1394011"/>
            <a:ext cx="6231142" cy="452081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299F0F-694C-DFF2-CCE4-CBB7C8D23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515" y="1394011"/>
            <a:ext cx="6938066" cy="452081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9C2E5-7D56-13FD-50CD-55951B33F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269" y="1394011"/>
            <a:ext cx="6938066" cy="452081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AD593-6A80-6139-D38A-0C5AD860A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452" y="1388038"/>
            <a:ext cx="5759813" cy="452081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64775" y="2510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PLCverif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182D5-AF80-766F-4CB9-205427372D3A}"/>
              </a:ext>
            </a:extLst>
          </p:cNvPr>
          <p:cNvSpPr txBox="1"/>
          <p:nvPr/>
        </p:nvSpPr>
        <p:spPr>
          <a:xfrm>
            <a:off x="3851562" y="775149"/>
            <a:ext cx="3762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Currently 8 patterns based on </a:t>
            </a:r>
          </a:p>
          <a:p>
            <a:pPr algn="ctr"/>
            <a:r>
              <a:rPr lang="en-US" sz="1400" dirty="0"/>
              <a:t>the </a:t>
            </a:r>
            <a:r>
              <a:rPr lang="en-US" sz="1400" b="1" dirty="0"/>
              <a:t>experience</a:t>
            </a:r>
            <a:r>
              <a:rPr lang="en-US" sz="1400" dirty="0"/>
              <a:t> of CERN </a:t>
            </a:r>
            <a:r>
              <a:rPr lang="en-US" sz="1400" b="1" dirty="0"/>
              <a:t>PLC program developers</a:t>
            </a:r>
          </a:p>
          <a:p>
            <a:pPr algn="ctr"/>
            <a:endParaRPr lang="en-GB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5E326-5C9E-5F26-1760-ACD929CE082E}"/>
              </a:ext>
            </a:extLst>
          </p:cNvPr>
          <p:cNvSpPr/>
          <p:nvPr/>
        </p:nvSpPr>
        <p:spPr>
          <a:xfrm>
            <a:off x="4935994" y="2800143"/>
            <a:ext cx="1859923" cy="373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A061E-2FD0-64EC-A1BC-503BB752DF28}"/>
              </a:ext>
            </a:extLst>
          </p:cNvPr>
          <p:cNvSpPr/>
          <p:nvPr/>
        </p:nvSpPr>
        <p:spPr>
          <a:xfrm>
            <a:off x="6948605" y="4210997"/>
            <a:ext cx="748144" cy="2621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C92450-897A-16D2-A00B-C77FCD932354}"/>
              </a:ext>
            </a:extLst>
          </p:cNvPr>
          <p:cNvSpPr/>
          <p:nvPr/>
        </p:nvSpPr>
        <p:spPr>
          <a:xfrm>
            <a:off x="6842663" y="3840816"/>
            <a:ext cx="1542949" cy="1351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4775" y="251011"/>
            <a:ext cx="8229600" cy="1143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z="2000" b="1" dirty="0" err="1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PLCverif</a:t>
            </a:r>
            <a:r>
              <a:rPr lang="en-US" sz="2000" b="1" dirty="0">
                <a:solidFill>
                  <a:schemeClr val="tx2"/>
                </a:solidFill>
                <a:latin typeface="Calibri"/>
                <a:ea typeface="+mn-ea"/>
                <a:cs typeface="Arial" panose="020B0604020202020204" pitchFamily="34" charset="0"/>
              </a:rPr>
              <a:t> current limitations</a:t>
            </a:r>
            <a:endParaRPr lang="en-GB" sz="2000" b="1" dirty="0">
              <a:solidFill>
                <a:schemeClr val="tx2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3701D-DDF6-9DE1-393B-69552D72E57B}"/>
              </a:ext>
            </a:extLst>
          </p:cNvPr>
          <p:cNvSpPr txBox="1"/>
          <p:nvPr/>
        </p:nvSpPr>
        <p:spPr>
          <a:xfrm>
            <a:off x="457199" y="1237562"/>
            <a:ext cx="11243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2 main property specification limitations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>
                <a:cs typeface="Arial" panose="020B0604020202020204" pitchFamily="34" charset="0"/>
              </a:rPr>
              <a:t>Validation</a:t>
            </a:r>
            <a:r>
              <a:rPr lang="en-US" sz="1600" dirty="0">
                <a:cs typeface="Arial" panose="020B0604020202020204" pitchFamily="34" charset="0"/>
              </a:rPr>
              <a:t> of (complex) requirements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en-US" sz="1600" dirty="0">
                <a:cs typeface="Arial" panose="020B0604020202020204" pitchFamily="34" charset="0"/>
              </a:rPr>
              <a:t>(Very) </a:t>
            </a:r>
            <a:r>
              <a:rPr lang="en-US" sz="1600" b="1" dirty="0">
                <a:cs typeface="Arial" panose="020B0604020202020204" pitchFamily="34" charset="0"/>
              </a:rPr>
              <a:t>limited expressive power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basic assertions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8 patterns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B67EB-0D37-50B4-91B1-A9A29D3940A5}"/>
              </a:ext>
            </a:extLst>
          </p:cNvPr>
          <p:cNvSpPr txBox="1"/>
          <p:nvPr/>
        </p:nvSpPr>
        <p:spPr>
          <a:xfrm>
            <a:off x="5040480" y="1573704"/>
            <a:ext cx="7126573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anose="020B0604020202020204" pitchFamily="34" charset="0"/>
              </a:rPr>
              <a:t>If </a:t>
            </a:r>
            <a:r>
              <a:rPr lang="en-US" sz="1200" i="1" dirty="0">
                <a:solidFill>
                  <a:schemeClr val="accent6"/>
                </a:solidFill>
                <a:cs typeface="Arial" panose="020B0604020202020204" pitchFamily="34" charset="0"/>
              </a:rPr>
              <a:t>((not MTBF_WCC_PCLSW20_FSL) or (not MTBF1_WCC_LSW20_FSL and MTBF1_LSW20_POS) or (not 	MTBF2_WCC_LSW20_FSL and MTBF2_LSW20_POS) or (MTBF2_LSW20_POS and not 	MTBF2_WCC_LSW20_TSH) or (not MTBF_WCC_PCLSW20_TSH) or (not MTBF1_WCC_LSW20_TSH 	and MTBF1_LSW20_POS)) </a:t>
            </a:r>
            <a:r>
              <a:rPr lang="en-US" sz="1200" dirty="0">
                <a:cs typeface="Arial" panose="020B0604020202020204" pitchFamily="34" charset="0"/>
              </a:rPr>
              <a:t>is true at the end of the PLC cycle,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Arial" panose="020B0604020202020204" pitchFamily="34" charset="0"/>
              </a:rPr>
              <a:t>then </a:t>
            </a:r>
            <a:r>
              <a:rPr lang="en-US" sz="1200" i="1" dirty="0">
                <a:solidFill>
                  <a:schemeClr val="accent6"/>
                </a:solidFill>
                <a:cs typeface="Arial" panose="020B0604020202020204" pitchFamily="34" charset="0"/>
              </a:rPr>
              <a:t>SIF01_DB.SIF01_PC20K </a:t>
            </a:r>
            <a:r>
              <a:rPr lang="en-US" sz="1200" dirty="0">
                <a:cs typeface="Arial" panose="020B0604020202020204" pitchFamily="34" charset="0"/>
              </a:rPr>
              <a:t>should be always true at the end of the same cycle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84537-9FEF-54BD-FCC1-874B47313BD8}"/>
              </a:ext>
            </a:extLst>
          </p:cNvPr>
          <p:cNvSpPr txBox="1"/>
          <p:nvPr/>
        </p:nvSpPr>
        <p:spPr>
          <a:xfrm>
            <a:off x="7024346" y="1204602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Example case study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4E0065-EA56-F95A-CEE9-A090DB4C0825}"/>
              </a:ext>
            </a:extLst>
          </p:cNvPr>
          <p:cNvSpPr txBox="1"/>
          <p:nvPr/>
        </p:nvSpPr>
        <p:spPr>
          <a:xfrm>
            <a:off x="6275007" y="3428387"/>
            <a:ext cx="4644887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if 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(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MMoSt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and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AuAuMoR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) </a:t>
            </a:r>
            <a:r>
              <a:rPr lang="en-GB" sz="1200" dirty="0">
                <a:cs typeface="Arial" panose="020B0604020202020204" pitchFamily="34" charset="0"/>
              </a:rPr>
              <a:t>at any time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before the end of the PLC cycle</a:t>
            </a:r>
            <a:r>
              <a:rPr lang="en-GB" sz="1200" dirty="0"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panose="020B0604020202020204" pitchFamily="34" charset="0"/>
              </a:rPr>
              <a:t>then </a:t>
            </a:r>
            <a:r>
              <a:rPr lang="en-GB" sz="1200" dirty="0" err="1">
                <a:solidFill>
                  <a:schemeClr val="accent6"/>
                </a:solidFill>
                <a:cs typeface="Arial" panose="020B0604020202020204" pitchFamily="34" charset="0"/>
              </a:rPr>
              <a:t>AuMoSt</a:t>
            </a:r>
            <a:r>
              <a:rPr lang="en-GB" sz="1200" dirty="0">
                <a:solidFill>
                  <a:schemeClr val="accent6"/>
                </a:solidFill>
                <a:cs typeface="Arial" panose="020B0604020202020204" pitchFamily="34" charset="0"/>
              </a:rPr>
              <a:t> </a:t>
            </a:r>
            <a:r>
              <a:rPr lang="en-GB" sz="1200" dirty="0">
                <a:cs typeface="Arial" panose="020B0604020202020204" pitchFamily="34" charset="0"/>
              </a:rPr>
              <a:t>should be true </a:t>
            </a:r>
            <a:r>
              <a:rPr lang="en-GB" sz="1200" dirty="0">
                <a:highlight>
                  <a:srgbClr val="FFFF00"/>
                </a:highlight>
                <a:cs typeface="Arial" panose="020B0604020202020204" pitchFamily="34" charset="0"/>
              </a:rPr>
              <a:t>at the end of the same PLC cycle</a:t>
            </a:r>
            <a:endParaRPr lang="en-US" sz="12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C6E0C-D233-A2C1-7566-02D791EEB0E5}"/>
              </a:ext>
            </a:extLst>
          </p:cNvPr>
          <p:cNvSpPr txBox="1"/>
          <p:nvPr/>
        </p:nvSpPr>
        <p:spPr>
          <a:xfrm>
            <a:off x="7214956" y="299796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Example case study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B5308-4B4A-36E7-3C5E-9502356959F5}"/>
              </a:ext>
            </a:extLst>
          </p:cNvPr>
          <p:cNvSpPr txBox="1"/>
          <p:nvPr/>
        </p:nvSpPr>
        <p:spPr>
          <a:xfrm>
            <a:off x="2259496" y="5024880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cs typeface="Arial" panose="020B0604020202020204" pitchFamily="34" charset="0"/>
              </a:rPr>
              <a:t>Need for a new specification method 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b="1" dirty="0">
                <a:cs typeface="Arial" panose="020B0604020202020204" pitchFamily="34" charset="0"/>
              </a:rPr>
              <a:t>FRET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6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183F86-39D3-0E4E-AC0D-D5D8B1C9339F}"/>
              </a:ext>
            </a:extLst>
          </p:cNvPr>
          <p:cNvSpPr/>
          <p:nvPr/>
        </p:nvSpPr>
        <p:spPr bwMode="auto">
          <a:xfrm>
            <a:off x="2378397" y="1218786"/>
            <a:ext cx="1169894" cy="454681"/>
          </a:xfrm>
          <a:prstGeom prst="rect">
            <a:avLst/>
          </a:prstGeom>
          <a:noFill/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latin typeface="Arial" charset="0"/>
              </a:rPr>
              <a:t>FRETish</a:t>
            </a:r>
            <a:endParaRPr lang="en-US" sz="2000" dirty="0">
              <a:latin typeface="Arial" charset="0"/>
            </a:endParaRPr>
          </a:p>
        </p:txBody>
      </p:sp>
      <p:pic>
        <p:nvPicPr>
          <p:cNvPr id="9" name="Graphic 5" descr="Chat">
            <a:extLst>
              <a:ext uri="{FF2B5EF4-FFF2-40B4-BE49-F238E27FC236}">
                <a16:creationId xmlns:a16="http://schemas.microsoft.com/office/drawing/2014/main" id="{15022F39-5668-B54A-AEFA-7415A93A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6827" y="693089"/>
            <a:ext cx="753037" cy="753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3853F-28F7-2C47-BB53-B91B9C75E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899" y="2794847"/>
            <a:ext cx="1529494" cy="1349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F23C-E065-9E4D-91B3-BECB0B32C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583" y="2954639"/>
            <a:ext cx="1885553" cy="1080609"/>
          </a:xfrm>
          <a:prstGeom prst="rect">
            <a:avLst/>
          </a:prstGeom>
        </p:spPr>
      </p:pic>
      <p:sp>
        <p:nvSpPr>
          <p:cNvPr id="12" name="TextBox 54">
            <a:extLst>
              <a:ext uri="{FF2B5EF4-FFF2-40B4-BE49-F238E27FC236}">
                <a16:creationId xmlns:a16="http://schemas.microsoft.com/office/drawing/2014/main" id="{4A616054-4174-B74A-B26E-01CE70141C96}"/>
              </a:ext>
            </a:extLst>
          </p:cNvPr>
          <p:cNvSpPr txBox="1"/>
          <p:nvPr/>
        </p:nvSpPr>
        <p:spPr>
          <a:xfrm>
            <a:off x="2013087" y="331303"/>
            <a:ext cx="324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Chalkduster" panose="03050602040202020205" pitchFamily="66" charset="77"/>
              </a:rPr>
              <a:t>captures + assists</a:t>
            </a:r>
          </a:p>
        </p:txBody>
      </p:sp>
      <p:sp>
        <p:nvSpPr>
          <p:cNvPr id="13" name="TextBox 56">
            <a:extLst>
              <a:ext uri="{FF2B5EF4-FFF2-40B4-BE49-F238E27FC236}">
                <a16:creationId xmlns:a16="http://schemas.microsoft.com/office/drawing/2014/main" id="{4CABBD1E-0267-A44A-B63C-5B140832C14E}"/>
              </a:ext>
            </a:extLst>
          </p:cNvPr>
          <p:cNvSpPr txBox="1"/>
          <p:nvPr/>
        </p:nvSpPr>
        <p:spPr>
          <a:xfrm>
            <a:off x="2034426" y="2278900"/>
            <a:ext cx="310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Chalkduster" panose="03050602040202020205" pitchFamily="66" charset="77"/>
              </a:rPr>
              <a:t>stores + displays</a:t>
            </a:r>
          </a:p>
        </p:txBody>
      </p:sp>
      <p:sp>
        <p:nvSpPr>
          <p:cNvPr id="14" name="TextBox 57">
            <a:extLst>
              <a:ext uri="{FF2B5EF4-FFF2-40B4-BE49-F238E27FC236}">
                <a16:creationId xmlns:a16="http://schemas.microsoft.com/office/drawing/2014/main" id="{4CE88181-E34F-DD42-89BE-AECA05DF73A1}"/>
              </a:ext>
            </a:extLst>
          </p:cNvPr>
          <p:cNvSpPr txBox="1"/>
          <p:nvPr/>
        </p:nvSpPr>
        <p:spPr>
          <a:xfrm>
            <a:off x="5644778" y="71283"/>
            <a:ext cx="160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Chalkduster" panose="03050602040202020205" pitchFamily="66" charset="77"/>
              </a:rPr>
              <a:t>explains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9B6AF-B1B8-FE43-A0D8-CC1DFF8F9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866" y="-5732"/>
            <a:ext cx="2027093" cy="22887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2644DD-42A8-CC48-9545-E0DD79142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232" y="685847"/>
            <a:ext cx="1981812" cy="14309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96A406-B015-7944-BB2F-6EA91999F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3864" y="1614374"/>
            <a:ext cx="3177397" cy="2753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542B56-B6BA-5144-9659-A9EA8536D3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082" y="2504135"/>
            <a:ext cx="3021876" cy="1888673"/>
          </a:xfrm>
          <a:prstGeom prst="rect">
            <a:avLst/>
          </a:prstGeom>
        </p:spPr>
      </p:pic>
      <p:sp>
        <p:nvSpPr>
          <p:cNvPr id="19" name="TextBox 58">
            <a:extLst>
              <a:ext uri="{FF2B5EF4-FFF2-40B4-BE49-F238E27FC236}">
                <a16:creationId xmlns:a16="http://schemas.microsoft.com/office/drawing/2014/main" id="{3941E7F9-9F15-9340-932A-CE19F74ECEF5}"/>
              </a:ext>
            </a:extLst>
          </p:cNvPr>
          <p:cNvSpPr txBox="1"/>
          <p:nvPr/>
        </p:nvSpPr>
        <p:spPr>
          <a:xfrm>
            <a:off x="8446412" y="2505088"/>
            <a:ext cx="205671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Chalkduster" panose="03050602040202020205" pitchFamily="66" charset="77"/>
              </a:rPr>
              <a:t>formalizes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C33328-08D0-BC46-B4F5-6137F4E80C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5900" y="5049135"/>
            <a:ext cx="2820289" cy="15497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C84355-877B-4F43-816E-F7CFD6F46E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725" y="4635975"/>
            <a:ext cx="4147859" cy="2150742"/>
          </a:xfrm>
          <a:prstGeom prst="rect">
            <a:avLst/>
          </a:prstGeom>
        </p:spPr>
      </p:pic>
      <p:sp>
        <p:nvSpPr>
          <p:cNvPr id="22" name="TextBox 68">
            <a:extLst>
              <a:ext uri="{FF2B5EF4-FFF2-40B4-BE49-F238E27FC236}">
                <a16:creationId xmlns:a16="http://schemas.microsoft.com/office/drawing/2014/main" id="{96A402C2-BF94-394F-BDAF-5C7D55521A66}"/>
              </a:ext>
            </a:extLst>
          </p:cNvPr>
          <p:cNvSpPr txBox="1"/>
          <p:nvPr/>
        </p:nvSpPr>
        <p:spPr>
          <a:xfrm>
            <a:off x="7334045" y="4635975"/>
            <a:ext cx="316908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Chalkduster" panose="03050602040202020205" pitchFamily="66" charset="77"/>
              </a:rPr>
              <a:t>analyzes + diagnoses</a:t>
            </a: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6F9DF67E-1F74-4149-A518-3A71C4299812}"/>
              </a:ext>
            </a:extLst>
          </p:cNvPr>
          <p:cNvSpPr txBox="1"/>
          <p:nvPr/>
        </p:nvSpPr>
        <p:spPr>
          <a:xfrm>
            <a:off x="1597266" y="4696258"/>
            <a:ext cx="354321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Chalkduster" panose="03050602040202020205" pitchFamily="66" charset="77"/>
              </a:rPr>
              <a:t>connects + exports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B272022-61AC-4250-89CC-79E2F4E7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BB26-B684-498D-852D-452C739366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9076 -0.1599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ACFC-0101-4891-88E6-41907962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</a:t>
            </a:r>
            <a:r>
              <a:rPr lang="en-US" dirty="0" err="1"/>
              <a:t>PLCVerif</a:t>
            </a:r>
            <a:r>
              <a:rPr lang="en-US" dirty="0"/>
              <a:t> Requirements with FRET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CBA87-0ED5-4E7B-848A-15D51ED1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1807520"/>
          </a:xfrm>
        </p:spPr>
        <p:txBody>
          <a:bodyPr>
            <a:normAutofit/>
          </a:bodyPr>
          <a:lstStyle/>
          <a:p>
            <a:r>
              <a:rPr lang="en-US" sz="2200" dirty="0"/>
              <a:t>Structured natural language (</a:t>
            </a:r>
            <a:r>
              <a:rPr lang="en-US" sz="2200" dirty="0" err="1"/>
              <a:t>FRETish</a:t>
            </a:r>
            <a:r>
              <a:rPr lang="en-US" sz="2200" dirty="0"/>
              <a:t>)</a:t>
            </a:r>
          </a:p>
          <a:p>
            <a:endParaRPr lang="en-US" sz="900" dirty="0"/>
          </a:p>
          <a:p>
            <a:pPr marL="457200" lvl="1" indent="0" algn="ctr">
              <a:buNone/>
            </a:pPr>
            <a:r>
              <a:rPr lang="en-US" sz="2400" dirty="0">
                <a:solidFill>
                  <a:srgbClr val="993300"/>
                </a:solidFill>
              </a:rPr>
              <a:t>Scope</a:t>
            </a:r>
            <a:r>
              <a:rPr lang="en-US" sz="2400" dirty="0">
                <a:solidFill>
                  <a:srgbClr val="009051"/>
                </a:solidFill>
              </a:rPr>
              <a:t> </a:t>
            </a:r>
            <a:r>
              <a:rPr lang="en-US" sz="2400" dirty="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condition</a:t>
            </a:r>
            <a:r>
              <a:rPr lang="en-US" sz="2400" dirty="0">
                <a:solidFill>
                  <a:srgbClr val="009051"/>
                </a:solidFill>
              </a:rPr>
              <a:t> component*</a:t>
            </a:r>
            <a:r>
              <a:rPr lang="en-US" sz="2400" dirty="0">
                <a:solidFill>
                  <a:srgbClr val="000000"/>
                </a:solidFill>
              </a:rPr>
              <a:t> shall* </a:t>
            </a:r>
            <a:r>
              <a:rPr lang="en-US" sz="2400" dirty="0">
                <a:solidFill>
                  <a:srgbClr val="0096FF"/>
                </a:solidFill>
              </a:rPr>
              <a:t>timing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531B93"/>
                </a:solidFill>
              </a:rPr>
              <a:t>response*</a:t>
            </a:r>
          </a:p>
          <a:p>
            <a:pPr marL="457200" lvl="1" indent="0" algn="ctr">
              <a:buNone/>
            </a:pPr>
            <a:endParaRPr lang="en-US" sz="800" dirty="0">
              <a:solidFill>
                <a:srgbClr val="531B93"/>
              </a:solidFill>
            </a:endParaRPr>
          </a:p>
          <a:p>
            <a:r>
              <a:rPr lang="en-US" sz="2200" dirty="0"/>
              <a:t>Amenable to formal analysis and simulation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8A463-5D42-4254-BA0A-6FE6A0E992EF}"/>
              </a:ext>
            </a:extLst>
          </p:cNvPr>
          <p:cNvSpPr txBox="1"/>
          <p:nvPr/>
        </p:nvSpPr>
        <p:spPr>
          <a:xfrm>
            <a:off x="5769528" y="3549877"/>
            <a:ext cx="5127770" cy="95410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400" b="0" i="0" dirty="0">
                <a:effectLst/>
                <a:latin typeface="Courier New" panose="02070309020205020404" pitchFamily="49" charset="0"/>
              </a:rPr>
              <a:t>( G (((!( </a:t>
            </a:r>
            <a:r>
              <a:rPr lang="en-US" sz="1400" b="0" i="0" dirty="0" err="1">
                <a:effectLst/>
                <a:latin typeface="Courier New" panose="02070309020205020404" pitchFamily="49" charset="0"/>
              </a:rPr>
              <a:t>MMoSt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and </a:t>
            </a:r>
            <a:r>
              <a:rPr lang="en-US" sz="1400" b="0" i="0" dirty="0" err="1">
                <a:effectLst/>
                <a:latin typeface="Courier New" panose="02070309020205020404" pitchFamily="49" charset="0"/>
              </a:rPr>
              <a:t>AuAuMoR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)) and ( X ( </a:t>
            </a:r>
            <a:r>
              <a:rPr lang="en-US" sz="1400" b="0" i="0" dirty="0" err="1">
                <a:effectLst/>
                <a:latin typeface="Courier New" panose="02070309020205020404" pitchFamily="49" charset="0"/>
              </a:rPr>
              <a:t>MMoSt</a:t>
            </a:r>
            <a:br>
              <a:rPr lang="en-US" sz="1400" dirty="0"/>
            </a:br>
            <a:r>
              <a:rPr lang="en-US" sz="1400" b="0" i="0" dirty="0">
                <a:effectLst/>
                <a:latin typeface="Courier New" panose="02070309020205020404" pitchFamily="49" charset="0"/>
              </a:rPr>
              <a:t>and </a:t>
            </a:r>
            <a:r>
              <a:rPr lang="en-US" sz="1400" b="0" i="0" dirty="0" err="1">
                <a:effectLst/>
                <a:latin typeface="Courier New" panose="02070309020205020404" pitchFamily="49" charset="0"/>
              </a:rPr>
              <a:t>AuAuMoR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))) -&gt; ( X ( F ( </a:t>
            </a:r>
            <a:r>
              <a:rPr lang="en-US" sz="1400" b="0" i="0" dirty="0" err="1">
                <a:effectLst/>
                <a:latin typeface="Courier New" panose="02070309020205020404" pitchFamily="49" charset="0"/>
              </a:rPr>
              <a:t>AuMoSt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and</a:t>
            </a:r>
            <a:br>
              <a:rPr lang="en-US" sz="1400" dirty="0"/>
            </a:br>
            <a:r>
              <a:rPr lang="en-US" sz="1400" b="0" i="0" dirty="0">
                <a:effectLst/>
                <a:latin typeface="Courier New" panose="02070309020205020404" pitchFamily="49" charset="0"/>
              </a:rPr>
              <a:t>PLC_END ))))) and (( </a:t>
            </a:r>
            <a:r>
              <a:rPr lang="en-US" sz="1400" b="0" i="0" dirty="0" err="1">
                <a:effectLst/>
                <a:latin typeface="Courier New" panose="02070309020205020404" pitchFamily="49" charset="0"/>
              </a:rPr>
              <a:t>MMoSt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and </a:t>
            </a:r>
            <a:r>
              <a:rPr lang="en-US" sz="1400" b="0" i="0" dirty="0" err="1">
                <a:effectLst/>
                <a:latin typeface="Courier New" panose="02070309020205020404" pitchFamily="49" charset="0"/>
              </a:rPr>
              <a:t>AuAuMoR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) -&gt; </a:t>
            </a:r>
          </a:p>
          <a:p>
            <a:r>
              <a:rPr lang="en-US" sz="1400" dirty="0">
                <a:latin typeface="Courier New" panose="02070309020205020404" pitchFamily="49" charset="0"/>
              </a:rPr>
              <a:t>(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F ( </a:t>
            </a:r>
            <a:r>
              <a:rPr lang="en-US" sz="1400" b="0" i="0" dirty="0" err="1">
                <a:effectLst/>
                <a:latin typeface="Courier New" panose="02070309020205020404" pitchFamily="49" charset="0"/>
              </a:rPr>
              <a:t>AuMoSt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and PLC_END )))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FDA27-E43C-475A-96BA-7DEAE4CD1066}"/>
              </a:ext>
            </a:extLst>
          </p:cNvPr>
          <p:cNvSpPr txBox="1"/>
          <p:nvPr/>
        </p:nvSpPr>
        <p:spPr>
          <a:xfrm>
            <a:off x="1384183" y="3657599"/>
            <a:ext cx="3417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accent2"/>
                </a:solidFill>
                <a:effectLst/>
                <a:latin typeface="Courier New" panose="02070309020205020404" pitchFamily="49" charset="0"/>
              </a:rPr>
              <a:t>When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</a:rPr>
              <a:t>MMoSt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Courier New" panose="02070309020205020404" pitchFamily="49" charset="0"/>
              </a:rPr>
              <a:t> &amp;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</a:rPr>
              <a:t>AuAuMoR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1400" b="0" i="0" dirty="0">
                <a:solidFill>
                  <a:schemeClr val="accent6"/>
                </a:solidFill>
                <a:effectLst/>
                <a:latin typeface="Courier New" panose="02070309020205020404" pitchFamily="49" charset="0"/>
              </a:rPr>
              <a:t>the </a:t>
            </a:r>
            <a:r>
              <a:rPr lang="en-US" sz="1400" b="0" i="0" dirty="0" err="1">
                <a:solidFill>
                  <a:schemeClr val="accent6"/>
                </a:solidFill>
                <a:effectLst/>
                <a:latin typeface="Courier New" panose="02070309020205020404" pitchFamily="49" charset="0"/>
              </a:rPr>
              <a:t>CPC_FB_OnOff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400" b="1" i="0" dirty="0">
                <a:effectLst/>
                <a:latin typeface="Courier New" panose="02070309020205020404" pitchFamily="49" charset="0"/>
              </a:rPr>
              <a:t>shall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eventually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>
                <a:solidFill>
                  <a:srgbClr val="7030A0"/>
                </a:solidFill>
                <a:effectLst/>
                <a:latin typeface="Courier New" panose="02070309020205020404" pitchFamily="49" charset="0"/>
              </a:rPr>
              <a:t>satisfy</a:t>
            </a:r>
            <a:r>
              <a:rPr lang="en-US" sz="1400" b="0" i="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400" b="0" i="0" dirty="0" err="1">
                <a:solidFill>
                  <a:srgbClr val="7030A0"/>
                </a:solidFill>
                <a:effectLst/>
                <a:latin typeface="Courier New" panose="02070309020205020404" pitchFamily="49" charset="0"/>
              </a:rPr>
              <a:t>AuMoSt</a:t>
            </a:r>
            <a:r>
              <a:rPr lang="en-US" sz="1400" b="0" i="0" dirty="0">
                <a:solidFill>
                  <a:srgbClr val="7030A0"/>
                </a:solidFill>
                <a:effectLst/>
                <a:latin typeface="Courier New" panose="02070309020205020404" pitchFamily="49" charset="0"/>
              </a:rPr>
              <a:t> &amp; PLC_END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EE0BD54-3768-4814-B9F0-6048CD8A5773}"/>
              </a:ext>
            </a:extLst>
          </p:cNvPr>
          <p:cNvSpPr/>
          <p:nvPr/>
        </p:nvSpPr>
        <p:spPr>
          <a:xfrm>
            <a:off x="5011275" y="3784614"/>
            <a:ext cx="5482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452F5-FEFB-4D7E-811F-EABFB0C4BC10}"/>
              </a:ext>
            </a:extLst>
          </p:cNvPr>
          <p:cNvSpPr txBox="1"/>
          <p:nvPr/>
        </p:nvSpPr>
        <p:spPr>
          <a:xfrm>
            <a:off x="838200" y="4644091"/>
            <a:ext cx="105155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New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New “External Mode” facilitates connection with third-party tools e.g. </a:t>
            </a:r>
            <a:r>
              <a:rPr lang="en-US" dirty="0" err="1">
                <a:latin typeface="Arial" panose="020B0604020202020204" pitchFamily="34" charset="0"/>
              </a:rPr>
              <a:t>PLCVerif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New phrase: </a:t>
            </a:r>
            <a:r>
              <a:rPr lang="en-US" b="1" i="1" dirty="0">
                <a:effectLst/>
                <a:latin typeface="Arial" panose="020B0604020202020204" pitchFamily="34" charset="0"/>
              </a:rPr>
              <a:t>“at the next/previous occurrence of </a:t>
            </a:r>
            <a:r>
              <a:rPr lang="en-US" b="1" i="1" dirty="0">
                <a:effectLst/>
                <a:latin typeface="Courier New" panose="02070309020205020404" pitchFamily="49" charset="0"/>
              </a:rPr>
              <a:t>p</a:t>
            </a:r>
            <a:r>
              <a:rPr lang="en-US" b="1" i="1" dirty="0">
                <a:effectLst/>
                <a:latin typeface="Arial" panose="020B0604020202020204" pitchFamily="34" charset="0"/>
              </a:rPr>
              <a:t>, </a:t>
            </a:r>
            <a:r>
              <a:rPr lang="en-US" b="1" i="1" dirty="0">
                <a:effectLst/>
                <a:latin typeface="Courier New" panose="02070309020205020404" pitchFamily="49" charset="0"/>
              </a:rPr>
              <a:t>q</a:t>
            </a:r>
            <a:r>
              <a:rPr lang="en-US" b="1" i="1" dirty="0">
                <a:effectLst/>
                <a:latin typeface="Arial" panose="020B0604020202020204" pitchFamily="34" charset="0"/>
              </a:rPr>
              <a:t>”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New requirement templates to support </a:t>
            </a:r>
            <a:r>
              <a:rPr lang="en-US" b="1" dirty="0">
                <a:effectLst/>
                <a:latin typeface="Arial" panose="020B0604020202020204" pitchFamily="34" charset="0"/>
              </a:rPr>
              <a:t>PLC Scan cycles </a:t>
            </a:r>
            <a:r>
              <a:rPr lang="en-US" dirty="0">
                <a:effectLst/>
                <a:latin typeface="Arial" panose="020B0604020202020204" pitchFamily="34" charset="0"/>
              </a:rPr>
              <a:t>(r</a:t>
            </a:r>
            <a:r>
              <a:rPr lang="en-US" b="0" i="0" dirty="0">
                <a:effectLst/>
                <a:latin typeface="Arial" panose="020B0604020202020204" pitchFamily="34" charset="0"/>
              </a:rPr>
              <a:t>ead sensor values, execute PLC program, write actuator values)</a:t>
            </a:r>
            <a:endParaRPr lang="en-US" b="1" dirty="0">
              <a:latin typeface="Arial" panose="020B0604020202020204" pitchFamily="34" charset="0"/>
            </a:endParaRP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080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10366</TotalTime>
  <Words>976</Words>
  <Application>Microsoft Office PowerPoint</Application>
  <PresentationFormat>Widescreen</PresentationFormat>
  <Paragraphs>177</Paragraphs>
  <Slides>16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Chalkduster</vt:lpstr>
      <vt:lpstr>Courier New</vt:lpstr>
      <vt:lpstr>Office Theme</vt:lpstr>
      <vt:lpstr>From Natural Language Requirements to the Verification of Programmable Logic Controllers: Integrating FRET into PLCverif </vt:lpstr>
      <vt:lpstr>Context – CERN (European Organization for Nuclear Research)</vt:lpstr>
      <vt:lpstr>Context – PLCs at CERN</vt:lpstr>
      <vt:lpstr>Roadmap</vt:lpstr>
      <vt:lpstr>PLCverif</vt:lpstr>
      <vt:lpstr>PowerPoint Presentation</vt:lpstr>
      <vt:lpstr>PLCverif current limitations</vt:lpstr>
      <vt:lpstr>PowerPoint Presentation</vt:lpstr>
      <vt:lpstr>Capturing PLCVerif Requirements with FRET</vt:lpstr>
      <vt:lpstr>PowerPoint Presentation</vt:lpstr>
      <vt:lpstr>Conclusions</vt:lpstr>
      <vt:lpstr>PowerPoint Presentation</vt:lpstr>
      <vt:lpstr>PowerPoint Presentation</vt:lpstr>
      <vt:lpstr>Case study</vt:lpstr>
      <vt:lpstr>Case study</vt:lpstr>
      <vt:lpstr>Case study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Borja Fernandez Adiego</dc:creator>
  <cp:lastModifiedBy>Katis, Andreas (ARC-TI)[KBR Wyle Services, LLC]</cp:lastModifiedBy>
  <cp:revision>995</cp:revision>
  <dcterms:created xsi:type="dcterms:W3CDTF">2021-10-12T15:57:06Z</dcterms:created>
  <dcterms:modified xsi:type="dcterms:W3CDTF">2023-05-01T15:02:47Z</dcterms:modified>
</cp:coreProperties>
</file>