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258" r:id="rId2"/>
    <p:sldId id="257" r:id="rId3"/>
    <p:sldId id="548" r:id="rId4"/>
    <p:sldId id="550" r:id="rId5"/>
    <p:sldId id="259" r:id="rId6"/>
    <p:sldId id="299" r:id="rId7"/>
    <p:sldId id="301" r:id="rId8"/>
    <p:sldId id="303" r:id="rId9"/>
    <p:sldId id="324" r:id="rId10"/>
    <p:sldId id="547" r:id="rId11"/>
    <p:sldId id="338" r:id="rId12"/>
    <p:sldId id="348" r:id="rId13"/>
    <p:sldId id="335" r:id="rId14"/>
    <p:sldId id="332" r:id="rId15"/>
    <p:sldId id="315" r:id="rId16"/>
    <p:sldId id="342" r:id="rId17"/>
    <p:sldId id="309" r:id="rId18"/>
    <p:sldId id="310" r:id="rId19"/>
    <p:sldId id="326" r:id="rId20"/>
    <p:sldId id="317" r:id="rId21"/>
    <p:sldId id="319" r:id="rId22"/>
    <p:sldId id="320" r:id="rId23"/>
    <p:sldId id="318" r:id="rId24"/>
    <p:sldId id="312" r:id="rId25"/>
    <p:sldId id="552" r:id="rId26"/>
    <p:sldId id="322" r:id="rId27"/>
    <p:sldId id="328" r:id="rId28"/>
    <p:sldId id="330" r:id="rId29"/>
    <p:sldId id="285" r:id="rId30"/>
    <p:sldId id="344" r:id="rId31"/>
    <p:sldId id="544" r:id="rId32"/>
    <p:sldId id="477" r:id="rId33"/>
    <p:sldId id="478" r:id="rId34"/>
    <p:sldId id="481" r:id="rId35"/>
    <p:sldId id="346" r:id="rId36"/>
    <p:sldId id="484" r:id="rId37"/>
    <p:sldId id="262" r:id="rId38"/>
    <p:sldId id="337" r:id="rId39"/>
    <p:sldId id="546" r:id="rId40"/>
    <p:sldId id="313" r:id="rId41"/>
    <p:sldId id="553" r:id="rId42"/>
    <p:sldId id="340" r:id="rId43"/>
    <p:sldId id="307" r:id="rId44"/>
    <p:sldId id="549" r:id="rId45"/>
    <p:sldId id="339" r:id="rId46"/>
    <p:sldId id="306" r:id="rId47"/>
    <p:sldId id="314" r:id="rId48"/>
    <p:sldId id="304" r:id="rId49"/>
    <p:sldId id="302"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30" autoAdjust="0"/>
    <p:restoredTop sz="94660"/>
  </p:normalViewPr>
  <p:slideViewPr>
    <p:cSldViewPr snapToGrid="0">
      <p:cViewPr varScale="1">
        <p:scale>
          <a:sx n="80" d="100"/>
          <a:sy n="80" d="100"/>
        </p:scale>
        <p:origin x="376" y="4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B9D84BF-2A51-4E9D-B7B1-3A9A6E780628}" type="datetimeFigureOut">
              <a:rPr lang="en-US" smtClean="0"/>
              <a:t>4/14/2023</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B7C731C-67A8-4F37-B120-926F5CE87E79}" type="slidenum">
              <a:rPr lang="en-US" smtClean="0"/>
              <a:t>‹#›</a:t>
            </a:fld>
            <a:endParaRPr lang="en-US" dirty="0"/>
          </a:p>
        </p:txBody>
      </p:sp>
    </p:spTree>
    <p:extLst>
      <p:ext uri="{BB962C8B-B14F-4D97-AF65-F5344CB8AC3E}">
        <p14:creationId xmlns:p14="http://schemas.microsoft.com/office/powerpoint/2010/main" val="7439929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3FE08B6-5EF7-EF4C-A5E1-EF093C67223C}" type="datetimeFigureOut">
              <a:rPr lang="en-US" smtClean="0"/>
              <a:t>4/14/2023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262F396-6C38-5D4C-BBA1-869A49DCDE9A}" type="slidenum">
              <a:rPr lang="en-US" smtClean="0"/>
              <a:t>‹#›</a:t>
            </a:fld>
            <a:endParaRPr lang="en-US" dirty="0"/>
          </a:p>
        </p:txBody>
      </p:sp>
    </p:spTree>
    <p:extLst>
      <p:ext uri="{BB962C8B-B14F-4D97-AF65-F5344CB8AC3E}">
        <p14:creationId xmlns:p14="http://schemas.microsoft.com/office/powerpoint/2010/main" val="11209895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4111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b="1">
                <a:latin typeface="+mn-lt"/>
              </a:defRPr>
            </a:lvl1pPr>
            <a:lvl2pPr>
              <a:defRPr b="1">
                <a:latin typeface="+mn-lt"/>
              </a:defRPr>
            </a:lvl2pPr>
            <a:lvl3pPr>
              <a:defRPr b="1">
                <a:latin typeface="+mn-lt"/>
              </a:defRPr>
            </a:lvl3pPr>
            <a:lvl4pPr>
              <a:defRPr b="1">
                <a:latin typeface="+mn-lt"/>
              </a:defRPr>
            </a:lvl4pPr>
            <a:lvl5pPr>
              <a:defRPr b="1">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5223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lgn="ct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39381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baseline="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189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a:latin typeface="+mn-lt"/>
              </a:defRPr>
            </a:lvl1pPr>
          </a:lstStyle>
          <a:p>
            <a:r>
              <a:rPr lang="en-US" dirty="0"/>
              <a:t>Click to edit Master title style</a:t>
            </a:r>
          </a:p>
        </p:txBody>
      </p:sp>
    </p:spTree>
    <p:extLst>
      <p:ext uri="{BB962C8B-B14F-4D97-AF65-F5344CB8AC3E}">
        <p14:creationId xmlns:p14="http://schemas.microsoft.com/office/powerpoint/2010/main" val="429278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678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1-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922" y="968653"/>
            <a:ext cx="11125201" cy="5517397"/>
          </a:xfrm>
          <a:prstGeom prst="rect">
            <a:avLst/>
          </a:prstGeom>
        </p:spPr>
        <p:txBody>
          <a:bodyPr lIns="91827" tIns="45915" rIns="91827" bIns="45915">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0316286"/>
      </p:ext>
    </p:extLst>
  </p:cSld>
  <p:clrMapOvr>
    <a:masterClrMapping/>
  </p:clrMapOvr>
  <p:transition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60922" y="968653"/>
            <a:ext cx="11125201" cy="5517397"/>
          </a:xfrm>
          <a:prstGeom prst="rect">
            <a:avLst/>
          </a:prstGeom>
        </p:spPr>
        <p:txBody>
          <a:bodyPr lIns="91827" tIns="45915" rIns="91827" bIns="45915">
            <a:normAutofit/>
          </a:bodyPr>
          <a:lstStyle>
            <a:lvl1pPr marL="342900" indent="-342900">
              <a:buFont typeface="Arial" panose="020B0604020202020204" pitchFamily="34" charset="0"/>
              <a:buChar char="•"/>
              <a:defRPr/>
            </a:lvl1pPr>
            <a:lvl2pPr marL="688975" indent="-342900">
              <a:buFont typeface="Arial" panose="020B0604020202020204" pitchFamily="34" charset="0"/>
              <a:buChar cha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  Third level</a:t>
            </a:r>
          </a:p>
          <a:p>
            <a:pPr lvl="3"/>
            <a:r>
              <a:rPr lang="en-US" dirty="0"/>
              <a:t>  Fourth level</a:t>
            </a:r>
          </a:p>
          <a:p>
            <a:pPr lvl="4"/>
            <a:r>
              <a:rPr lang="en-US" dirty="0"/>
              <a:t>  Fifth level</a:t>
            </a:r>
          </a:p>
        </p:txBody>
      </p:sp>
      <p:sp>
        <p:nvSpPr>
          <p:cNvPr id="4" name="Title 1"/>
          <p:cNvSpPr>
            <a:spLocks noGrp="1"/>
          </p:cNvSpPr>
          <p:nvPr>
            <p:ph type="title"/>
          </p:nvPr>
        </p:nvSpPr>
        <p:spPr>
          <a:xfrm>
            <a:off x="1422401" y="152400"/>
            <a:ext cx="9281583" cy="471488"/>
          </a:xfrm>
          <a:prstGeom prst="rect">
            <a:avLst/>
          </a:prstGeom>
        </p:spPr>
        <p:txBody>
          <a:bodyPr/>
          <a:lstStyle>
            <a:lvl1pPr algn="ctr">
              <a:defRPr sz="2400" baseline="0"/>
            </a:lvl1pPr>
          </a:lstStyle>
          <a:p>
            <a:r>
              <a:rPr lang="en-US" dirty="0"/>
              <a:t>Click to edit Master title style</a:t>
            </a:r>
          </a:p>
        </p:txBody>
      </p:sp>
    </p:spTree>
    <p:extLst>
      <p:ext uri="{BB962C8B-B14F-4D97-AF65-F5344CB8AC3E}">
        <p14:creationId xmlns:p14="http://schemas.microsoft.com/office/powerpoint/2010/main" val="3613607817"/>
      </p:ext>
    </p:extLst>
  </p:cSld>
  <p:clrMapOvr>
    <a:masterClrMapping/>
  </p:clrMapOvr>
  <p:transition advClick="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FF23E493-E56B-C088-8BF9-67FB88FF8927}"/>
              </a:ext>
            </a:extLst>
          </p:cNvPr>
          <p:cNvSpPr txBox="1"/>
          <p:nvPr userDrawn="1"/>
        </p:nvSpPr>
        <p:spPr>
          <a:xfrm>
            <a:off x="11664293" y="6486634"/>
            <a:ext cx="391073" cy="250497"/>
          </a:xfrm>
          <a:prstGeom prst="rect">
            <a:avLst/>
          </a:prstGeom>
          <a:noFill/>
        </p:spPr>
        <p:txBody>
          <a:bodyPr wrap="square" rtlCol="0">
            <a:spAutoFit/>
          </a:bodyPr>
          <a:lstStyle/>
          <a:p>
            <a:fld id="{B0BA44B0-1F34-44B6-9E86-061ED9414287}" type="slidenum">
              <a:rPr lang="en-US" sz="1000" baseline="0" smtClean="0"/>
              <a:t>‹#›</a:t>
            </a:fld>
            <a:endParaRPr lang="en-US" sz="1000" baseline="0" dirty="0"/>
          </a:p>
        </p:txBody>
      </p:sp>
    </p:spTree>
    <p:extLst>
      <p:ext uri="{BB962C8B-B14F-4D97-AF65-F5344CB8AC3E}">
        <p14:creationId xmlns:p14="http://schemas.microsoft.com/office/powerpoint/2010/main" val="1585523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Lst>
  <p:hf hdr="0" dt="0"/>
  <p:txStyles>
    <p:title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curiousnotions.com/temperature-conversion/"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https://standards.nasa.gov/"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33.emf"/></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hyperlink" Target="https://www.nasa.gov/offices/oce/functions/lesson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hyperlink" Target="https://srdata.nist.gov/its90/main/" TargetMode="External"/><Relationship Id="rId4" Type="http://schemas.openxmlformats.org/officeDocument/2006/relationships/image" Target="../media/image51.emf"/></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52.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s://reotemp.com/wp-content/uploads/2015/12/type-k-thermocouple-reference-table.pdf" TargetMode="External"/><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5.vml"/><Relationship Id="rId6" Type="http://schemas.openxmlformats.org/officeDocument/2006/relationships/image" Target="../media/image55.wmf"/><Relationship Id="rId5" Type="http://schemas.openxmlformats.org/officeDocument/2006/relationships/oleObject" Target="../embeddings/oleObject3.bin"/><Relationship Id="rId4" Type="http://schemas.openxmlformats.org/officeDocument/2006/relationships/image" Target="../media/image54.wmf"/></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hyperlink" Target="http://www.curiousnotions.com/temperature-conversion/"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8157" y="2468957"/>
            <a:ext cx="9144000" cy="2387600"/>
          </a:xfrm>
        </p:spPr>
        <p:txBody>
          <a:bodyPr>
            <a:normAutofit fontScale="90000"/>
          </a:bodyPr>
          <a:lstStyle/>
          <a:p>
            <a:pPr>
              <a:lnSpc>
                <a:spcPct val="120000"/>
              </a:lnSpc>
            </a:pPr>
            <a:r>
              <a:rPr lang="en-US" sz="4400" dirty="0">
                <a:latin typeface="Arial Black" charset="0"/>
                <a:ea typeface="Arial Black" charset="0"/>
                <a:cs typeface="Arial Black" charset="0"/>
              </a:rPr>
              <a:t>Temperature Measurement</a:t>
            </a:r>
            <a:br>
              <a:rPr lang="en-US" sz="4800" dirty="0">
                <a:latin typeface="+mn-lt"/>
              </a:rPr>
            </a:br>
            <a:br>
              <a:rPr lang="en-US" sz="2700" dirty="0"/>
            </a:br>
            <a:r>
              <a:rPr lang="en-US" sz="2700" dirty="0"/>
              <a:t>by</a:t>
            </a:r>
            <a:br>
              <a:rPr lang="en-US" sz="2700" dirty="0"/>
            </a:br>
            <a:br>
              <a:rPr lang="en-US" sz="2700" dirty="0"/>
            </a:br>
            <a:r>
              <a:rPr lang="en-US" sz="2700" dirty="0"/>
              <a:t>Vincent Cuda, Jr. Ph.D., P.E.</a:t>
            </a:r>
            <a:br>
              <a:rPr lang="en-US" sz="2700" dirty="0"/>
            </a:br>
            <a:r>
              <a:rPr lang="en-US" sz="2700" dirty="0"/>
              <a:t>AMA/NASA LaRC</a:t>
            </a:r>
          </a:p>
        </p:txBody>
      </p:sp>
      <p:sp>
        <p:nvSpPr>
          <p:cNvPr id="3" name="TextBox 2">
            <a:extLst>
              <a:ext uri="{FF2B5EF4-FFF2-40B4-BE49-F238E27FC236}">
                <a16:creationId xmlns:a16="http://schemas.microsoft.com/office/drawing/2014/main" id="{79CB8D5C-46FE-DADC-BEC9-B14AC76925F2}"/>
              </a:ext>
            </a:extLst>
          </p:cNvPr>
          <p:cNvSpPr txBox="1"/>
          <p:nvPr/>
        </p:nvSpPr>
        <p:spPr>
          <a:xfrm>
            <a:off x="11569148" y="6390861"/>
            <a:ext cx="407504"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991618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2008"/>
            <a:ext cx="10515600" cy="747412"/>
          </a:xfrm>
        </p:spPr>
        <p:txBody>
          <a:bodyPr>
            <a:normAutofit/>
          </a:bodyPr>
          <a:lstStyle/>
          <a:p>
            <a:pPr algn="ctr"/>
            <a:r>
              <a:rPr lang="en-US" sz="3600" b="1" dirty="0">
                <a:latin typeface="+mn-lt"/>
              </a:rPr>
              <a:t>Outline</a:t>
            </a:r>
          </a:p>
        </p:txBody>
      </p:sp>
      <p:sp>
        <p:nvSpPr>
          <p:cNvPr id="3" name="Content Placeholder 2"/>
          <p:cNvSpPr>
            <a:spLocks noGrp="1"/>
          </p:cNvSpPr>
          <p:nvPr>
            <p:ph idx="1"/>
          </p:nvPr>
        </p:nvSpPr>
        <p:spPr>
          <a:xfrm>
            <a:off x="2309497" y="1239756"/>
            <a:ext cx="6826551" cy="3369815"/>
          </a:xfrm>
        </p:spPr>
        <p:txBody>
          <a:bodyPr>
            <a:noAutofit/>
          </a:bodyPr>
          <a:lstStyle/>
          <a:p>
            <a:pPr>
              <a:lnSpc>
                <a:spcPct val="120000"/>
              </a:lnSpc>
              <a:spcBef>
                <a:spcPts val="600"/>
              </a:spcBef>
            </a:pPr>
            <a:r>
              <a:rPr lang="en-US" sz="2400" b="1" dirty="0"/>
              <a:t>Temperature Measurement</a:t>
            </a:r>
          </a:p>
          <a:p>
            <a:pPr lvl="1">
              <a:lnSpc>
                <a:spcPct val="120000"/>
              </a:lnSpc>
              <a:spcBef>
                <a:spcPts val="600"/>
              </a:spcBef>
            </a:pPr>
            <a:r>
              <a:rPr lang="en-US" sz="2000" dirty="0"/>
              <a:t>History</a:t>
            </a:r>
            <a:endParaRPr lang="en-US" sz="2000" b="1" dirty="0"/>
          </a:p>
          <a:p>
            <a:pPr lvl="1">
              <a:lnSpc>
                <a:spcPct val="120000"/>
              </a:lnSpc>
              <a:spcBef>
                <a:spcPts val="600"/>
              </a:spcBef>
            </a:pPr>
            <a:r>
              <a:rPr lang="en-US" sz="2000" b="1" dirty="0"/>
              <a:t>Measurement Standards</a:t>
            </a:r>
          </a:p>
          <a:p>
            <a:pPr>
              <a:lnSpc>
                <a:spcPct val="120000"/>
              </a:lnSpc>
              <a:spcBef>
                <a:spcPts val="600"/>
              </a:spcBef>
            </a:pPr>
            <a:r>
              <a:rPr lang="en-US" altLang="en-US" sz="2400" dirty="0"/>
              <a:t>Thermocouples</a:t>
            </a:r>
          </a:p>
          <a:p>
            <a:pPr lvl="1">
              <a:lnSpc>
                <a:spcPct val="120000"/>
              </a:lnSpc>
              <a:spcBef>
                <a:spcPts val="600"/>
              </a:spcBef>
            </a:pPr>
            <a:r>
              <a:rPr lang="en-US" altLang="en-US" sz="2000" dirty="0"/>
              <a:t>What are They?</a:t>
            </a:r>
          </a:p>
          <a:p>
            <a:pPr lvl="1">
              <a:lnSpc>
                <a:spcPct val="120000"/>
              </a:lnSpc>
              <a:spcBef>
                <a:spcPts val="600"/>
              </a:spcBef>
            </a:pPr>
            <a:r>
              <a:rPr lang="en-US" sz="2000" dirty="0"/>
              <a:t>Diagnostics</a:t>
            </a:r>
          </a:p>
          <a:p>
            <a:pPr lvl="1">
              <a:lnSpc>
                <a:spcPct val="120000"/>
              </a:lnSpc>
              <a:spcBef>
                <a:spcPts val="600"/>
              </a:spcBef>
            </a:pPr>
            <a:r>
              <a:rPr lang="en-US" altLang="en-US" sz="2000" dirty="0"/>
              <a:t>Lessons Learned</a:t>
            </a:r>
          </a:p>
          <a:p>
            <a:pPr>
              <a:lnSpc>
                <a:spcPct val="120000"/>
              </a:lnSpc>
              <a:spcBef>
                <a:spcPts val="600"/>
              </a:spcBef>
            </a:pPr>
            <a:r>
              <a:rPr lang="en-US" sz="2400" dirty="0"/>
              <a:t>Example: Solid Rocket Motor Materials Test</a:t>
            </a:r>
          </a:p>
          <a:p>
            <a:pPr lvl="1">
              <a:lnSpc>
                <a:spcPct val="120000"/>
              </a:lnSpc>
              <a:spcBef>
                <a:spcPts val="600"/>
              </a:spcBef>
            </a:pPr>
            <a:r>
              <a:rPr lang="en-US" sz="2000" dirty="0"/>
              <a:t>Nozzle Liner</a:t>
            </a:r>
          </a:p>
          <a:p>
            <a:pPr lvl="1">
              <a:lnSpc>
                <a:spcPct val="120000"/>
              </a:lnSpc>
              <a:spcBef>
                <a:spcPts val="600"/>
              </a:spcBef>
            </a:pPr>
            <a:r>
              <a:rPr lang="en-US" sz="2000" dirty="0"/>
              <a:t>VAMAC</a:t>
            </a:r>
            <a:r>
              <a:rPr lang="en-US" sz="2000" b="0" i="0" baseline="30000" dirty="0">
                <a:solidFill>
                  <a:srgbClr val="202124"/>
                </a:solidFill>
                <a:effectLst/>
              </a:rPr>
              <a:t>®</a:t>
            </a:r>
          </a:p>
          <a:p>
            <a:pPr lvl="1">
              <a:lnSpc>
                <a:spcPct val="120000"/>
              </a:lnSpc>
              <a:spcBef>
                <a:spcPts val="600"/>
              </a:spcBef>
            </a:pPr>
            <a:r>
              <a:rPr lang="en-US" sz="2000" dirty="0"/>
              <a:t>P-50 cork</a:t>
            </a:r>
          </a:p>
        </p:txBody>
      </p:sp>
    </p:spTree>
    <p:extLst>
      <p:ext uri="{BB962C8B-B14F-4D97-AF65-F5344CB8AC3E}">
        <p14:creationId xmlns:p14="http://schemas.microsoft.com/office/powerpoint/2010/main" val="1024824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F089-7885-5872-B818-3BA05BB90FB4}"/>
              </a:ext>
            </a:extLst>
          </p:cNvPr>
          <p:cNvSpPr>
            <a:spLocks noGrp="1"/>
          </p:cNvSpPr>
          <p:nvPr>
            <p:ph type="title"/>
          </p:nvPr>
        </p:nvSpPr>
        <p:spPr/>
        <p:txBody>
          <a:bodyPr>
            <a:normAutofit/>
          </a:bodyPr>
          <a:lstStyle/>
          <a:p>
            <a:r>
              <a:rPr lang="en-US" sz="3200" dirty="0">
                <a:solidFill>
                  <a:srgbClr val="FF0000"/>
                </a:solidFill>
              </a:rPr>
              <a:t>Test your Temperature Scale Knowledge</a:t>
            </a:r>
          </a:p>
        </p:txBody>
      </p:sp>
      <p:sp>
        <p:nvSpPr>
          <p:cNvPr id="3" name="Content Placeholder 2">
            <a:extLst>
              <a:ext uri="{FF2B5EF4-FFF2-40B4-BE49-F238E27FC236}">
                <a16:creationId xmlns:a16="http://schemas.microsoft.com/office/drawing/2014/main" id="{3DE6E863-6ACF-5305-958C-5B60803BDD68}"/>
              </a:ext>
            </a:extLst>
          </p:cNvPr>
          <p:cNvSpPr>
            <a:spLocks noGrp="1"/>
          </p:cNvSpPr>
          <p:nvPr>
            <p:ph idx="1"/>
          </p:nvPr>
        </p:nvSpPr>
        <p:spPr>
          <a:xfrm>
            <a:off x="1488335" y="1027906"/>
            <a:ext cx="9763866" cy="5190065"/>
          </a:xfrm>
        </p:spPr>
        <p:txBody>
          <a:bodyPr>
            <a:noAutofit/>
          </a:bodyPr>
          <a:lstStyle/>
          <a:p>
            <a:pPr>
              <a:lnSpc>
                <a:spcPct val="120000"/>
              </a:lnSpc>
              <a:spcBef>
                <a:spcPts val="600"/>
              </a:spcBef>
            </a:pPr>
            <a:endParaRPr lang="en-US" dirty="0"/>
          </a:p>
          <a:p>
            <a:pPr marL="0" indent="0">
              <a:lnSpc>
                <a:spcPct val="120000"/>
              </a:lnSpc>
              <a:spcBef>
                <a:spcPts val="600"/>
              </a:spcBef>
              <a:buNone/>
            </a:pPr>
            <a:r>
              <a:rPr lang="en-US" dirty="0"/>
              <a:t>How many scales are used to describe the weather?</a:t>
            </a:r>
          </a:p>
          <a:p>
            <a:pPr marL="457200" lvl="1" indent="0">
              <a:lnSpc>
                <a:spcPct val="120000"/>
              </a:lnSpc>
              <a:spcBef>
                <a:spcPts val="600"/>
              </a:spcBef>
              <a:buNone/>
            </a:pPr>
            <a:r>
              <a:rPr lang="en-US" dirty="0"/>
              <a:t>2 – Celsius and Fahrenheit.</a:t>
            </a:r>
          </a:p>
          <a:p>
            <a:pPr marL="0" indent="0">
              <a:lnSpc>
                <a:spcPct val="120000"/>
              </a:lnSpc>
              <a:spcBef>
                <a:spcPts val="600"/>
              </a:spcBef>
              <a:buNone/>
            </a:pPr>
            <a:r>
              <a:rPr lang="en-US" dirty="0"/>
              <a:t>How many scales are used by the scientific community?</a:t>
            </a:r>
          </a:p>
          <a:p>
            <a:pPr marL="457200" lvl="1" indent="0">
              <a:lnSpc>
                <a:spcPct val="120000"/>
              </a:lnSpc>
              <a:spcBef>
                <a:spcPts val="600"/>
              </a:spcBef>
              <a:buNone/>
            </a:pPr>
            <a:r>
              <a:rPr lang="en-US" dirty="0"/>
              <a:t>3 – Kelvin, Rankine, and electron Volt.</a:t>
            </a:r>
          </a:p>
          <a:p>
            <a:pPr marL="0" indent="0">
              <a:lnSpc>
                <a:spcPct val="120000"/>
              </a:lnSpc>
              <a:spcBef>
                <a:spcPts val="600"/>
              </a:spcBef>
              <a:buNone/>
            </a:pPr>
            <a:r>
              <a:rPr lang="en-US" dirty="0"/>
              <a:t>How many scales are unique to food preparation?</a:t>
            </a:r>
          </a:p>
          <a:p>
            <a:pPr marL="457200" lvl="1" indent="0">
              <a:lnSpc>
                <a:spcPct val="120000"/>
              </a:lnSpc>
              <a:spcBef>
                <a:spcPts val="600"/>
              </a:spcBef>
              <a:buNone/>
            </a:pPr>
            <a:r>
              <a:rPr lang="en-US" dirty="0"/>
              <a:t>4 – Reaumur, Gas Mark, Stufe, and Thermostat.</a:t>
            </a:r>
          </a:p>
          <a:p>
            <a:pPr marL="0" indent="0">
              <a:lnSpc>
                <a:spcPct val="120000"/>
              </a:lnSpc>
              <a:spcBef>
                <a:spcPts val="600"/>
              </a:spcBef>
              <a:buNone/>
            </a:pPr>
            <a:r>
              <a:rPr lang="en-US" dirty="0"/>
              <a:t>How many scales are no longer in use?</a:t>
            </a:r>
          </a:p>
          <a:p>
            <a:pPr marL="457200" lvl="1" indent="0">
              <a:lnSpc>
                <a:spcPct val="120000"/>
              </a:lnSpc>
              <a:spcBef>
                <a:spcPts val="600"/>
              </a:spcBef>
              <a:buNone/>
            </a:pPr>
            <a:r>
              <a:rPr lang="en-US" dirty="0"/>
              <a:t>64 – as of last count!</a:t>
            </a:r>
          </a:p>
        </p:txBody>
      </p:sp>
    </p:spTree>
    <p:extLst>
      <p:ext uri="{BB962C8B-B14F-4D97-AF65-F5344CB8AC3E}">
        <p14:creationId xmlns:p14="http://schemas.microsoft.com/office/powerpoint/2010/main" val="393703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050" y="114524"/>
            <a:ext cx="6449688" cy="827532"/>
          </a:xfrm>
        </p:spPr>
        <p:txBody>
          <a:bodyPr>
            <a:normAutofit fontScale="90000"/>
          </a:bodyPr>
          <a:lstStyle/>
          <a:p>
            <a:pPr>
              <a:lnSpc>
                <a:spcPct val="100000"/>
              </a:lnSpc>
              <a:spcBef>
                <a:spcPts val="1200"/>
              </a:spcBef>
              <a:spcAft>
                <a:spcPts val="1800"/>
              </a:spcAft>
            </a:pPr>
            <a:r>
              <a:rPr lang="en-US" dirty="0"/>
              <a:t>Early Pioneers</a:t>
            </a:r>
            <a:br>
              <a:rPr lang="en-US" dirty="0"/>
            </a:br>
            <a:r>
              <a:rPr lang="en-US" sz="1800" dirty="0"/>
              <a:t>(The power of collaboration, mentoring and leaving a legacy)</a:t>
            </a:r>
          </a:p>
        </p:txBody>
      </p:sp>
      <p:sp>
        <p:nvSpPr>
          <p:cNvPr id="4" name="Content Placeholder 3"/>
          <p:cNvSpPr>
            <a:spLocks noGrp="1"/>
          </p:cNvSpPr>
          <p:nvPr>
            <p:ph idx="1"/>
          </p:nvPr>
        </p:nvSpPr>
        <p:spPr>
          <a:xfrm>
            <a:off x="2314936" y="1136414"/>
            <a:ext cx="9160589" cy="4872829"/>
          </a:xfrm>
        </p:spPr>
        <p:txBody>
          <a:bodyPr>
            <a:noAutofit/>
          </a:bodyPr>
          <a:lstStyle/>
          <a:p>
            <a:pPr>
              <a:lnSpc>
                <a:spcPct val="130000"/>
              </a:lnSpc>
              <a:spcBef>
                <a:spcPts val="0"/>
              </a:spcBef>
              <a:spcAft>
                <a:spcPts val="1200"/>
              </a:spcAft>
            </a:pPr>
            <a:r>
              <a:rPr lang="en-US" sz="1500" dirty="0"/>
              <a:t>Hero of Alexandria (10 – 70 AD) was a first century mechanical engineer credited with at least 78 inventions.  One of them was the predecessor to the thermoscope (thermometer without a scale)</a:t>
            </a:r>
          </a:p>
          <a:p>
            <a:pPr marL="0" indent="0">
              <a:lnSpc>
                <a:spcPct val="130000"/>
              </a:lnSpc>
              <a:spcBef>
                <a:spcPts val="0"/>
              </a:spcBef>
              <a:buNone/>
            </a:pPr>
            <a:r>
              <a:rPr lang="en-US" sz="1500" dirty="0"/>
              <a:t>		 </a:t>
            </a:r>
            <a:r>
              <a:rPr lang="en-US" sz="1500" dirty="0">
                <a:solidFill>
                  <a:srgbClr val="FF0000"/>
                </a:solidFill>
              </a:rPr>
              <a:t>…</a:t>
            </a:r>
            <a:r>
              <a:rPr lang="en-US" sz="1500" i="1" dirty="0">
                <a:solidFill>
                  <a:srgbClr val="FF0000"/>
                </a:solidFill>
              </a:rPr>
              <a:t> and 1600 years later during the Renaissance …</a:t>
            </a:r>
          </a:p>
          <a:p>
            <a:pPr marL="0" indent="0">
              <a:lnSpc>
                <a:spcPct val="100000"/>
              </a:lnSpc>
              <a:spcBef>
                <a:spcPts val="0"/>
              </a:spcBef>
              <a:buNone/>
            </a:pPr>
            <a:endParaRPr lang="en-US" sz="1500" dirty="0"/>
          </a:p>
          <a:p>
            <a:pPr>
              <a:lnSpc>
                <a:spcPct val="130000"/>
              </a:lnSpc>
              <a:spcBef>
                <a:spcPts val="0"/>
              </a:spcBef>
            </a:pPr>
            <a:r>
              <a:rPr lang="en-US" sz="1500" dirty="0"/>
              <a:t>Galileo Galilei (1564 – 1642) is credited with numerous inventions including the thermoscope (circa 1592). He also studied strength of materials (square-cube law). Francesco Sagredo (1571-1620) a close friend of Galileo – was the first person to put a scale on a thermoscope (1612). </a:t>
            </a:r>
          </a:p>
          <a:p>
            <a:pPr>
              <a:lnSpc>
                <a:spcPct val="130000"/>
              </a:lnSpc>
            </a:pPr>
            <a:r>
              <a:rPr lang="en-US" sz="1500" dirty="0"/>
              <a:t>Galileo’s student Torricelli (1608 – 1647) and Torricelli’s student Viviani (1622 – 1703) contributed to the invention of the Galileo thermometer. The design was published in 1666 – a 74-year gap between first concept to documented design. Torricelli and Galileo did not live to see this design in print. Viviani was Galileo’s last student and he spent most of his later life documenting Galileo’s work.</a:t>
            </a:r>
          </a:p>
          <a:p>
            <a:pPr>
              <a:lnSpc>
                <a:spcPct val="130000"/>
              </a:lnSpc>
            </a:pPr>
            <a:r>
              <a:rPr lang="en-US" sz="1500" dirty="0"/>
              <a:t>Ernst Mach would also have been proud of Viviani. In 1656, he estimated the speed of sound (Mach 1) to within 5% accuracy. Not bad for 17</a:t>
            </a:r>
            <a:r>
              <a:rPr lang="en-US" sz="1500" baseline="30000" dirty="0"/>
              <a:t>th</a:t>
            </a:r>
            <a:r>
              <a:rPr lang="en-US" sz="1500" dirty="0"/>
              <a:t> century experimental methods and the fact that the sound barrier would not be broken by human flight for almost 300 years (Chuck Yeager – October 1947). </a:t>
            </a:r>
          </a:p>
          <a:p>
            <a:endParaRPr lang="en-US" sz="1500" dirty="0"/>
          </a:p>
        </p:txBody>
      </p:sp>
      <p:grpSp>
        <p:nvGrpSpPr>
          <p:cNvPr id="5" name="Group 4">
            <a:extLst>
              <a:ext uri="{FF2B5EF4-FFF2-40B4-BE49-F238E27FC236}">
                <a16:creationId xmlns:a16="http://schemas.microsoft.com/office/drawing/2014/main" id="{70F991E8-15CF-728E-CF68-530668F90F78}"/>
              </a:ext>
            </a:extLst>
          </p:cNvPr>
          <p:cNvGrpSpPr/>
          <p:nvPr/>
        </p:nvGrpSpPr>
        <p:grpSpPr>
          <a:xfrm>
            <a:off x="553164" y="430750"/>
            <a:ext cx="1479676" cy="6103490"/>
            <a:chOff x="272345" y="978408"/>
            <a:chExt cx="1189845" cy="5421610"/>
          </a:xfrm>
        </p:grpSpPr>
        <p:sp>
          <p:nvSpPr>
            <p:cNvPr id="9" name="Rectangle 8">
              <a:extLst>
                <a:ext uri="{FF2B5EF4-FFF2-40B4-BE49-F238E27FC236}">
                  <a16:creationId xmlns:a16="http://schemas.microsoft.com/office/drawing/2014/main" id="{57D218CE-29A6-4F4F-B34C-95F30ADC4EE9}"/>
                </a:ext>
              </a:extLst>
            </p:cNvPr>
            <p:cNvSpPr/>
            <p:nvPr/>
          </p:nvSpPr>
          <p:spPr>
            <a:xfrm>
              <a:off x="403667" y="2086392"/>
              <a:ext cx="998766" cy="523220"/>
            </a:xfrm>
            <a:prstGeom prst="rect">
              <a:avLst/>
            </a:prstGeom>
          </p:spPr>
          <p:txBody>
            <a:bodyPr wrap="square">
              <a:spAutoFit/>
            </a:bodyPr>
            <a:lstStyle/>
            <a:p>
              <a:pPr algn="ctr"/>
              <a:r>
                <a:rPr lang="en-US" sz="1400" b="1" dirty="0"/>
                <a:t>Galileo Galilei</a:t>
              </a:r>
              <a:endParaRPr lang="en-US" sz="1400" b="1" dirty="0">
                <a:solidFill>
                  <a:srgbClr val="FF0000"/>
                </a:solidFill>
              </a:endParaRPr>
            </a:p>
          </p:txBody>
        </p:sp>
        <p:pic>
          <p:nvPicPr>
            <p:cNvPr id="8" name="Picture 7" descr="A person with a beard&#10;&#10;Description automatically generated with medium confidence">
              <a:extLst>
                <a:ext uri="{FF2B5EF4-FFF2-40B4-BE49-F238E27FC236}">
                  <a16:creationId xmlns:a16="http://schemas.microsoft.com/office/drawing/2014/main" id="{3A1E78AB-3344-DAE3-7663-D430AB882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347" y="978408"/>
              <a:ext cx="837406" cy="1122296"/>
            </a:xfrm>
            <a:prstGeom prst="rect">
              <a:avLst/>
            </a:prstGeom>
          </p:spPr>
        </p:pic>
        <p:pic>
          <p:nvPicPr>
            <p:cNvPr id="12" name="Picture 11" descr="A picture containing text, person, posing&#10;&#10;Description automatically generated">
              <a:extLst>
                <a:ext uri="{FF2B5EF4-FFF2-40B4-BE49-F238E27FC236}">
                  <a16:creationId xmlns:a16="http://schemas.microsoft.com/office/drawing/2014/main" id="{90259C92-6D91-F1AC-35DB-A2B93AFE82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47" y="2733248"/>
              <a:ext cx="744858" cy="1193683"/>
            </a:xfrm>
            <a:prstGeom prst="rect">
              <a:avLst/>
            </a:prstGeom>
          </p:spPr>
        </p:pic>
        <p:sp>
          <p:nvSpPr>
            <p:cNvPr id="13" name="Rectangle 12">
              <a:extLst>
                <a:ext uri="{FF2B5EF4-FFF2-40B4-BE49-F238E27FC236}">
                  <a16:creationId xmlns:a16="http://schemas.microsoft.com/office/drawing/2014/main" id="{517545E1-A360-EADF-292A-85090E48A44B}"/>
                </a:ext>
              </a:extLst>
            </p:cNvPr>
            <p:cNvSpPr/>
            <p:nvPr/>
          </p:nvSpPr>
          <p:spPr>
            <a:xfrm>
              <a:off x="293267" y="3981595"/>
              <a:ext cx="1168923" cy="523220"/>
            </a:xfrm>
            <a:prstGeom prst="rect">
              <a:avLst/>
            </a:prstGeom>
          </p:spPr>
          <p:txBody>
            <a:bodyPr wrap="square">
              <a:spAutoFit/>
            </a:bodyPr>
            <a:lstStyle/>
            <a:p>
              <a:pPr algn="ctr"/>
              <a:r>
                <a:rPr lang="en-US" sz="1400" b="1" dirty="0"/>
                <a:t>Evangelista Torricelli</a:t>
              </a:r>
            </a:p>
          </p:txBody>
        </p:sp>
        <p:pic>
          <p:nvPicPr>
            <p:cNvPr id="6" name="Picture 5">
              <a:extLst>
                <a:ext uri="{FF2B5EF4-FFF2-40B4-BE49-F238E27FC236}">
                  <a16:creationId xmlns:a16="http://schemas.microsoft.com/office/drawing/2014/main" id="{710C43A6-F07C-AC5F-C18B-88967FB331F1}"/>
                </a:ext>
              </a:extLst>
            </p:cNvPr>
            <p:cNvPicPr>
              <a:picLocks noChangeAspect="1"/>
            </p:cNvPicPr>
            <p:nvPr/>
          </p:nvPicPr>
          <p:blipFill>
            <a:blip r:embed="rId4"/>
            <a:stretch>
              <a:fillRect/>
            </a:stretch>
          </p:blipFill>
          <p:spPr>
            <a:xfrm>
              <a:off x="438181" y="4670210"/>
              <a:ext cx="815305" cy="1104369"/>
            </a:xfrm>
            <a:prstGeom prst="rect">
              <a:avLst/>
            </a:prstGeom>
          </p:spPr>
        </p:pic>
        <p:sp>
          <p:nvSpPr>
            <p:cNvPr id="15" name="Rectangle 14">
              <a:extLst>
                <a:ext uri="{FF2B5EF4-FFF2-40B4-BE49-F238E27FC236}">
                  <a16:creationId xmlns:a16="http://schemas.microsoft.com/office/drawing/2014/main" id="{EDA1C688-CB81-A279-B436-3E56B1FE5CD2}"/>
                </a:ext>
              </a:extLst>
            </p:cNvPr>
            <p:cNvSpPr/>
            <p:nvPr/>
          </p:nvSpPr>
          <p:spPr>
            <a:xfrm>
              <a:off x="272345" y="5876798"/>
              <a:ext cx="1160436" cy="523220"/>
            </a:xfrm>
            <a:prstGeom prst="rect">
              <a:avLst/>
            </a:prstGeom>
          </p:spPr>
          <p:txBody>
            <a:bodyPr wrap="square">
              <a:spAutoFit/>
            </a:bodyPr>
            <a:lstStyle/>
            <a:p>
              <a:pPr algn="ctr"/>
              <a:r>
                <a:rPr lang="en-US" sz="1400" b="1" dirty="0"/>
                <a:t>Vincenzo Viviani</a:t>
              </a:r>
              <a:endParaRPr lang="en-US" sz="1400" b="1" dirty="0">
                <a:solidFill>
                  <a:srgbClr val="FF0000"/>
                </a:solidFill>
              </a:endParaRPr>
            </a:p>
          </p:txBody>
        </p:sp>
      </p:grpSp>
    </p:spTree>
    <p:extLst>
      <p:ext uri="{BB962C8B-B14F-4D97-AF65-F5344CB8AC3E}">
        <p14:creationId xmlns:p14="http://schemas.microsoft.com/office/powerpoint/2010/main" val="2889778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8377"/>
          </a:xfrm>
        </p:spPr>
        <p:txBody>
          <a:bodyPr/>
          <a:lstStyle/>
          <a:p>
            <a:r>
              <a:rPr lang="en-US" dirty="0"/>
              <a:t>More Recent Pioneers</a:t>
            </a:r>
          </a:p>
        </p:txBody>
      </p:sp>
      <p:sp>
        <p:nvSpPr>
          <p:cNvPr id="3" name="Content Placeholder 2"/>
          <p:cNvSpPr>
            <a:spLocks noGrp="1"/>
          </p:cNvSpPr>
          <p:nvPr>
            <p:ph sz="half" idx="1"/>
          </p:nvPr>
        </p:nvSpPr>
        <p:spPr>
          <a:xfrm>
            <a:off x="677906" y="1253331"/>
            <a:ext cx="3427024" cy="4351338"/>
          </a:xfrm>
        </p:spPr>
        <p:txBody>
          <a:bodyPr>
            <a:noAutofit/>
          </a:bodyPr>
          <a:lstStyle/>
          <a:p>
            <a:pPr marL="0" indent="0">
              <a:lnSpc>
                <a:spcPct val="120000"/>
              </a:lnSpc>
              <a:spcBef>
                <a:spcPts val="0"/>
              </a:spcBef>
              <a:buNone/>
            </a:pPr>
            <a:r>
              <a:rPr lang="en-US" sz="1600" b="1" dirty="0"/>
              <a:t>Daniel Gabriel Fahrenheit</a:t>
            </a:r>
          </a:p>
          <a:p>
            <a:pPr marL="0" indent="0">
              <a:lnSpc>
                <a:spcPct val="120000"/>
              </a:lnSpc>
              <a:spcBef>
                <a:spcPts val="0"/>
              </a:spcBef>
              <a:spcAft>
                <a:spcPts val="1200"/>
              </a:spcAft>
              <a:buNone/>
            </a:pPr>
            <a:r>
              <a:rPr lang="en-US" sz="1600" b="1" dirty="0"/>
              <a:t>(1686 – 1736)</a:t>
            </a:r>
          </a:p>
          <a:p>
            <a:pPr marL="457200" lvl="1">
              <a:spcBef>
                <a:spcPts val="0"/>
              </a:spcBef>
              <a:spcAft>
                <a:spcPts val="600"/>
              </a:spcAft>
            </a:pPr>
            <a:r>
              <a:rPr lang="en-US" sz="1600" b="1" dirty="0"/>
              <a:t>ice = 32 ˚F</a:t>
            </a:r>
          </a:p>
          <a:p>
            <a:pPr marL="457200" lvl="1">
              <a:spcBef>
                <a:spcPts val="0"/>
              </a:spcBef>
              <a:spcAft>
                <a:spcPts val="600"/>
              </a:spcAft>
            </a:pPr>
            <a:r>
              <a:rPr lang="en-US" sz="1600" b="1" dirty="0"/>
              <a:t>boiling = 212 ˚F</a:t>
            </a:r>
          </a:p>
          <a:p>
            <a:pPr marL="457200" lvl="1">
              <a:spcBef>
                <a:spcPts val="0"/>
              </a:spcBef>
              <a:spcAft>
                <a:spcPts val="600"/>
              </a:spcAft>
            </a:pPr>
            <a:r>
              <a:rPr lang="en-US" sz="1600" b="1" dirty="0"/>
              <a:t>US Standard</a:t>
            </a:r>
          </a:p>
          <a:p>
            <a:pPr marL="457200" lvl="1">
              <a:spcBef>
                <a:spcPts val="0"/>
              </a:spcBef>
              <a:spcAft>
                <a:spcPts val="2400"/>
              </a:spcAft>
            </a:pPr>
            <a:r>
              <a:rPr lang="en-US" sz="1600" b="1" dirty="0"/>
              <a:t>scale invented in 1724</a:t>
            </a:r>
          </a:p>
          <a:p>
            <a:pPr marL="0" indent="0">
              <a:lnSpc>
                <a:spcPct val="120000"/>
              </a:lnSpc>
              <a:spcBef>
                <a:spcPts val="0"/>
              </a:spcBef>
              <a:buNone/>
            </a:pPr>
            <a:r>
              <a:rPr lang="en-US" sz="1600" b="1" dirty="0"/>
              <a:t>William John Macquorn Rankine</a:t>
            </a:r>
          </a:p>
          <a:p>
            <a:pPr marL="0" indent="0">
              <a:lnSpc>
                <a:spcPct val="120000"/>
              </a:lnSpc>
              <a:spcBef>
                <a:spcPts val="0"/>
              </a:spcBef>
              <a:spcAft>
                <a:spcPts val="1200"/>
              </a:spcAft>
              <a:buNone/>
            </a:pPr>
            <a:r>
              <a:rPr lang="en-US" sz="1600" b="1" dirty="0"/>
              <a:t>(1820 – 1872)</a:t>
            </a:r>
          </a:p>
          <a:p>
            <a:pPr marL="457200" lvl="1">
              <a:spcBef>
                <a:spcPts val="0"/>
              </a:spcBef>
              <a:spcAft>
                <a:spcPts val="600"/>
              </a:spcAft>
            </a:pPr>
            <a:r>
              <a:rPr lang="en-US" sz="1600" b="1" dirty="0"/>
              <a:t>ice = 491.67  ˚R</a:t>
            </a:r>
          </a:p>
          <a:p>
            <a:pPr marL="457200" lvl="1">
              <a:spcBef>
                <a:spcPts val="0"/>
              </a:spcBef>
              <a:spcAft>
                <a:spcPts val="600"/>
              </a:spcAft>
            </a:pPr>
            <a:r>
              <a:rPr lang="en-US" sz="1600" b="1" dirty="0"/>
              <a:t>boiling = 671.67 ˚R</a:t>
            </a:r>
          </a:p>
          <a:p>
            <a:pPr marL="457200" lvl="1">
              <a:spcBef>
                <a:spcPts val="0"/>
              </a:spcBef>
              <a:spcAft>
                <a:spcPts val="600"/>
              </a:spcAft>
            </a:pPr>
            <a:r>
              <a:rPr lang="en-US" sz="1600" b="1" dirty="0"/>
              <a:t>absolute temperature</a:t>
            </a:r>
          </a:p>
          <a:p>
            <a:pPr marL="457200" lvl="1">
              <a:spcBef>
                <a:spcPts val="0"/>
              </a:spcBef>
              <a:spcAft>
                <a:spcPts val="600"/>
              </a:spcAft>
            </a:pPr>
            <a:r>
              <a:rPr lang="en-US" sz="1600" b="1" dirty="0"/>
              <a:t>mainly used in the US</a:t>
            </a:r>
          </a:p>
          <a:p>
            <a:pPr marL="457200" lvl="1">
              <a:spcBef>
                <a:spcPts val="0"/>
              </a:spcBef>
              <a:spcAft>
                <a:spcPts val="600"/>
              </a:spcAft>
            </a:pPr>
            <a:r>
              <a:rPr lang="en-US" sz="1600" b="1" dirty="0"/>
              <a:t>scale invented in 1859</a:t>
            </a:r>
          </a:p>
          <a:p>
            <a:pPr>
              <a:spcAft>
                <a:spcPts val="1200"/>
              </a:spcAft>
            </a:pPr>
            <a:endParaRPr lang="en-US" sz="1400" b="1" dirty="0"/>
          </a:p>
        </p:txBody>
      </p:sp>
      <p:sp>
        <p:nvSpPr>
          <p:cNvPr id="5" name="Content Placeholder 4"/>
          <p:cNvSpPr>
            <a:spLocks noGrp="1"/>
          </p:cNvSpPr>
          <p:nvPr>
            <p:ph sz="half" idx="2"/>
          </p:nvPr>
        </p:nvSpPr>
        <p:spPr>
          <a:xfrm>
            <a:off x="6679525" y="1290945"/>
            <a:ext cx="3270659" cy="4351338"/>
          </a:xfrm>
        </p:spPr>
        <p:txBody>
          <a:bodyPr>
            <a:noAutofit/>
          </a:bodyPr>
          <a:lstStyle/>
          <a:p>
            <a:pPr marL="0" indent="0">
              <a:lnSpc>
                <a:spcPct val="120000"/>
              </a:lnSpc>
              <a:spcBef>
                <a:spcPts val="0"/>
              </a:spcBef>
              <a:buNone/>
            </a:pPr>
            <a:r>
              <a:rPr lang="en-US" sz="1600" b="1" dirty="0"/>
              <a:t>Anders Celsius </a:t>
            </a:r>
          </a:p>
          <a:p>
            <a:pPr marL="0" indent="0">
              <a:lnSpc>
                <a:spcPct val="120000"/>
              </a:lnSpc>
              <a:spcBef>
                <a:spcPts val="0"/>
              </a:spcBef>
              <a:spcAft>
                <a:spcPts val="1200"/>
              </a:spcAft>
              <a:buNone/>
            </a:pPr>
            <a:r>
              <a:rPr lang="en-US" sz="1600" b="1" dirty="0"/>
              <a:t>(1701 – 1744)</a:t>
            </a:r>
          </a:p>
          <a:p>
            <a:pPr marL="457200" lvl="1">
              <a:spcBef>
                <a:spcPts val="0"/>
              </a:spcBef>
              <a:spcAft>
                <a:spcPts val="600"/>
              </a:spcAft>
            </a:pPr>
            <a:r>
              <a:rPr lang="en-US" sz="1600" b="1" dirty="0"/>
              <a:t>ice = 0 ˚C</a:t>
            </a:r>
          </a:p>
          <a:p>
            <a:pPr marL="457200" lvl="1">
              <a:spcBef>
                <a:spcPts val="0"/>
              </a:spcBef>
              <a:spcAft>
                <a:spcPts val="600"/>
              </a:spcAft>
            </a:pPr>
            <a:r>
              <a:rPr lang="en-US" sz="1600" b="1" dirty="0"/>
              <a:t>boiling = 100 ˚C</a:t>
            </a:r>
          </a:p>
          <a:p>
            <a:pPr marL="457200" lvl="1">
              <a:spcBef>
                <a:spcPts val="0"/>
              </a:spcBef>
              <a:spcAft>
                <a:spcPts val="600"/>
              </a:spcAft>
            </a:pPr>
            <a:r>
              <a:rPr lang="en-US" sz="1600" b="1" dirty="0"/>
              <a:t>SI Standard</a:t>
            </a:r>
          </a:p>
          <a:p>
            <a:pPr marL="457200" lvl="1">
              <a:spcBef>
                <a:spcPts val="0"/>
              </a:spcBef>
              <a:spcAft>
                <a:spcPts val="2400"/>
              </a:spcAft>
            </a:pPr>
            <a:r>
              <a:rPr lang="en-US" sz="1600" b="1" dirty="0"/>
              <a:t>scale invented in 1742</a:t>
            </a:r>
          </a:p>
          <a:p>
            <a:pPr marL="0" indent="0">
              <a:lnSpc>
                <a:spcPct val="120000"/>
              </a:lnSpc>
              <a:spcBef>
                <a:spcPts val="0"/>
              </a:spcBef>
              <a:spcAft>
                <a:spcPts val="1200"/>
              </a:spcAft>
              <a:buNone/>
            </a:pPr>
            <a:r>
              <a:rPr lang="en-US" sz="1600" b="1" dirty="0"/>
              <a:t>William Thomson, 1</a:t>
            </a:r>
            <a:r>
              <a:rPr lang="en-US" sz="1600" b="1" baseline="30000" dirty="0"/>
              <a:t>st</a:t>
            </a:r>
            <a:r>
              <a:rPr lang="en-US" sz="1600" b="1" dirty="0"/>
              <a:t> Baron Kelvin (1824 – 1907)</a:t>
            </a:r>
          </a:p>
          <a:p>
            <a:pPr marL="457200" lvl="1">
              <a:spcBef>
                <a:spcPts val="0"/>
              </a:spcBef>
              <a:spcAft>
                <a:spcPts val="600"/>
              </a:spcAft>
            </a:pPr>
            <a:r>
              <a:rPr lang="en-US" sz="1600" b="1" dirty="0"/>
              <a:t>ice = 273.15 K</a:t>
            </a:r>
          </a:p>
          <a:p>
            <a:pPr marL="457200" lvl="1">
              <a:spcBef>
                <a:spcPts val="0"/>
              </a:spcBef>
              <a:spcAft>
                <a:spcPts val="600"/>
              </a:spcAft>
            </a:pPr>
            <a:r>
              <a:rPr lang="en-US" sz="1600" b="1" dirty="0"/>
              <a:t>boiling = 373.15 K</a:t>
            </a:r>
          </a:p>
          <a:p>
            <a:pPr marL="457200" lvl="1">
              <a:spcBef>
                <a:spcPts val="0"/>
              </a:spcBef>
              <a:spcAft>
                <a:spcPts val="600"/>
              </a:spcAft>
            </a:pPr>
            <a:r>
              <a:rPr lang="en-US" sz="1600" b="1" dirty="0"/>
              <a:t>absolute temperature</a:t>
            </a:r>
          </a:p>
          <a:p>
            <a:pPr marL="457200" lvl="1">
              <a:spcBef>
                <a:spcPts val="0"/>
              </a:spcBef>
              <a:spcAft>
                <a:spcPts val="600"/>
              </a:spcAft>
            </a:pPr>
            <a:r>
              <a:rPr lang="en-US" sz="1600" b="1" dirty="0"/>
              <a:t>SI Standard</a:t>
            </a:r>
          </a:p>
          <a:p>
            <a:pPr marL="457200" lvl="1">
              <a:spcBef>
                <a:spcPts val="0"/>
              </a:spcBef>
              <a:spcAft>
                <a:spcPts val="600"/>
              </a:spcAft>
            </a:pPr>
            <a:r>
              <a:rPr lang="en-US" sz="1600" b="1" dirty="0"/>
              <a:t>scale invented in 1848</a:t>
            </a:r>
          </a:p>
          <a:p>
            <a:endParaRPr lang="en-US" sz="1400" b="1" dirty="0"/>
          </a:p>
        </p:txBody>
      </p:sp>
      <p:pic>
        <p:nvPicPr>
          <p:cNvPr id="8" name="Picture 7"/>
          <p:cNvPicPr>
            <a:picLocks noChangeAspect="1"/>
          </p:cNvPicPr>
          <p:nvPr/>
        </p:nvPicPr>
        <p:blipFill>
          <a:blip r:embed="rId2"/>
          <a:stretch>
            <a:fillRect/>
          </a:stretch>
        </p:blipFill>
        <p:spPr>
          <a:xfrm>
            <a:off x="9950184" y="1347508"/>
            <a:ext cx="1740431" cy="1983282"/>
          </a:xfrm>
          <a:prstGeom prst="rect">
            <a:avLst/>
          </a:prstGeom>
        </p:spPr>
      </p:pic>
      <p:pic>
        <p:nvPicPr>
          <p:cNvPr id="9" name="Picture 8"/>
          <p:cNvPicPr>
            <a:picLocks noChangeAspect="1"/>
          </p:cNvPicPr>
          <p:nvPr/>
        </p:nvPicPr>
        <p:blipFill>
          <a:blip r:embed="rId3"/>
          <a:stretch>
            <a:fillRect/>
          </a:stretch>
        </p:blipFill>
        <p:spPr>
          <a:xfrm>
            <a:off x="10000632" y="3586491"/>
            <a:ext cx="1697135" cy="2125661"/>
          </a:xfrm>
          <a:prstGeom prst="rect">
            <a:avLst/>
          </a:prstGeom>
        </p:spPr>
      </p:pic>
      <p:pic>
        <p:nvPicPr>
          <p:cNvPr id="10" name="Picture 9"/>
          <p:cNvPicPr>
            <a:picLocks noChangeAspect="1"/>
          </p:cNvPicPr>
          <p:nvPr/>
        </p:nvPicPr>
        <p:blipFill>
          <a:blip r:embed="rId4"/>
          <a:stretch>
            <a:fillRect/>
          </a:stretch>
        </p:blipFill>
        <p:spPr>
          <a:xfrm>
            <a:off x="4164851" y="3580847"/>
            <a:ext cx="1709440" cy="2242491"/>
          </a:xfrm>
          <a:prstGeom prst="rect">
            <a:avLst/>
          </a:prstGeom>
        </p:spPr>
      </p:pic>
      <p:sp>
        <p:nvSpPr>
          <p:cNvPr id="6" name="TextBox 5">
            <a:extLst>
              <a:ext uri="{FF2B5EF4-FFF2-40B4-BE49-F238E27FC236}">
                <a16:creationId xmlns:a16="http://schemas.microsoft.com/office/drawing/2014/main" id="{E5751D57-345D-443A-8CF4-8952DDD8ED20}"/>
              </a:ext>
            </a:extLst>
          </p:cNvPr>
          <p:cNvSpPr txBox="1"/>
          <p:nvPr/>
        </p:nvSpPr>
        <p:spPr>
          <a:xfrm>
            <a:off x="541861" y="6073396"/>
            <a:ext cx="11148754" cy="584775"/>
          </a:xfrm>
          <a:prstGeom prst="rect">
            <a:avLst/>
          </a:prstGeom>
          <a:noFill/>
        </p:spPr>
        <p:txBody>
          <a:bodyPr wrap="square" rtlCol="0">
            <a:spAutoFit/>
          </a:bodyPr>
          <a:lstStyle/>
          <a:p>
            <a:pPr algn="just"/>
            <a:r>
              <a:rPr lang="en-US" sz="1600" b="1" dirty="0"/>
              <a:t>Note:  Fahrenheit remains the official scale for the following countries: the Bahamas, Belize, the Cayman Islands, Palau and the United States and associated territories (Puerto Rico, Guam and the U.S. Virgin Islands). </a:t>
            </a:r>
          </a:p>
        </p:txBody>
      </p:sp>
      <p:pic>
        <p:nvPicPr>
          <p:cNvPr id="12" name="Picture 11" descr="A person with long hair&#10;&#10;Description automatically generated with low confidence">
            <a:extLst>
              <a:ext uri="{FF2B5EF4-FFF2-40B4-BE49-F238E27FC236}">
                <a16:creationId xmlns:a16="http://schemas.microsoft.com/office/drawing/2014/main" id="{C305D67C-2955-0130-7164-32028CD326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7122" y="1347508"/>
            <a:ext cx="1711600" cy="1983282"/>
          </a:xfrm>
          <a:prstGeom prst="rect">
            <a:avLst/>
          </a:prstGeom>
        </p:spPr>
      </p:pic>
    </p:spTree>
    <p:extLst>
      <p:ext uri="{BB962C8B-B14F-4D97-AF65-F5344CB8AC3E}">
        <p14:creationId xmlns:p14="http://schemas.microsoft.com/office/powerpoint/2010/main" val="4149614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9233" y="4067646"/>
            <a:ext cx="2781300" cy="2085975"/>
          </a:xfrm>
          <a:prstGeom prst="rect">
            <a:avLst/>
          </a:prstGeom>
        </p:spPr>
      </p:pic>
      <p:sp>
        <p:nvSpPr>
          <p:cNvPr id="2" name="Title 1"/>
          <p:cNvSpPr>
            <a:spLocks noGrp="1"/>
          </p:cNvSpPr>
          <p:nvPr>
            <p:ph type="title"/>
          </p:nvPr>
        </p:nvSpPr>
        <p:spPr>
          <a:xfrm>
            <a:off x="769043" y="-12784"/>
            <a:ext cx="10515600" cy="1325563"/>
          </a:xfrm>
        </p:spPr>
        <p:txBody>
          <a:bodyPr/>
          <a:lstStyle/>
          <a:p>
            <a:r>
              <a:rPr lang="en-US" dirty="0"/>
              <a:t>Réaumur – Honorable Mention</a:t>
            </a:r>
          </a:p>
        </p:txBody>
      </p:sp>
      <p:sp>
        <p:nvSpPr>
          <p:cNvPr id="3" name="Content Placeholder 2"/>
          <p:cNvSpPr>
            <a:spLocks noGrp="1"/>
          </p:cNvSpPr>
          <p:nvPr>
            <p:ph idx="1"/>
          </p:nvPr>
        </p:nvSpPr>
        <p:spPr>
          <a:xfrm>
            <a:off x="2300998" y="1144687"/>
            <a:ext cx="6327358" cy="3654024"/>
          </a:xfrm>
        </p:spPr>
        <p:txBody>
          <a:bodyPr>
            <a:noAutofit/>
          </a:bodyPr>
          <a:lstStyle/>
          <a:p>
            <a:pPr>
              <a:lnSpc>
                <a:spcPct val="120000"/>
              </a:lnSpc>
              <a:spcBef>
                <a:spcPts val="600"/>
              </a:spcBef>
            </a:pPr>
            <a:r>
              <a:rPr lang="en-US" sz="1800" dirty="0"/>
              <a:t>Rene Antoine Ferchault de Réaumur (1683 – 1757)</a:t>
            </a:r>
          </a:p>
          <a:p>
            <a:pPr>
              <a:lnSpc>
                <a:spcPct val="120000"/>
              </a:lnSpc>
              <a:spcBef>
                <a:spcPts val="600"/>
              </a:spcBef>
            </a:pPr>
            <a:r>
              <a:rPr lang="en-US" sz="1800" dirty="0"/>
              <a:t>Freezing water is 0 degrees and boiling water is 80 degrees</a:t>
            </a:r>
          </a:p>
          <a:p>
            <a:pPr>
              <a:lnSpc>
                <a:spcPct val="120000"/>
              </a:lnSpc>
              <a:spcBef>
                <a:spcPts val="600"/>
              </a:spcBef>
            </a:pPr>
            <a:r>
              <a:rPr lang="en-US" sz="1800" dirty="0"/>
              <a:t>Still finds use among European cheesemakers.  It is used in a dairy to control the vat temperature during the making of Parmigiano-Reggiano; for some reason those factories still employ the Reaumur scale. </a:t>
            </a:r>
          </a:p>
          <a:p>
            <a:pPr>
              <a:lnSpc>
                <a:spcPct val="120000"/>
              </a:lnSpc>
              <a:spcBef>
                <a:spcPts val="600"/>
              </a:spcBef>
            </a:pPr>
            <a:r>
              <a:rPr lang="en-US" sz="1800" dirty="0"/>
              <a:t>Réaumur often shows up in nineteenth-century Russian and French literature (see Chapter IX in Tolstoy’s War and Peace):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893" y="1098816"/>
            <a:ext cx="1972229" cy="496782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516" y="1100329"/>
            <a:ext cx="1946768" cy="2595691"/>
          </a:xfrm>
          <a:prstGeom prst="rect">
            <a:avLst/>
          </a:prstGeom>
        </p:spPr>
      </p:pic>
      <p:sp>
        <p:nvSpPr>
          <p:cNvPr id="9" name="TextBox 8">
            <a:extLst>
              <a:ext uri="{FF2B5EF4-FFF2-40B4-BE49-F238E27FC236}">
                <a16:creationId xmlns:a16="http://schemas.microsoft.com/office/drawing/2014/main" id="{2BB5F927-6131-4F7A-B55A-2E4B8E2100D1}"/>
              </a:ext>
            </a:extLst>
          </p:cNvPr>
          <p:cNvSpPr txBox="1"/>
          <p:nvPr/>
        </p:nvSpPr>
        <p:spPr>
          <a:xfrm>
            <a:off x="2300998" y="4798711"/>
            <a:ext cx="5785019" cy="1200329"/>
          </a:xfrm>
          <a:prstGeom prst="rect">
            <a:avLst/>
          </a:prstGeom>
          <a:noFill/>
        </p:spPr>
        <p:txBody>
          <a:bodyPr wrap="square">
            <a:spAutoFit/>
          </a:bodyPr>
          <a:lstStyle/>
          <a:p>
            <a:pPr marL="457200" lvl="1" indent="0" algn="just">
              <a:spcAft>
                <a:spcPts val="1200"/>
              </a:spcAft>
              <a:buNone/>
            </a:pPr>
            <a:r>
              <a:rPr lang="en-US" sz="1200" b="1" i="1" dirty="0"/>
              <a:t>Christmas came and except for the ceremonial Mass, the solemn and wearisome Christmas congratulations from neighbors and servants, and the new dresses everyone put on, there were no special festivities, though the calm frost of minus twenty degrees </a:t>
            </a:r>
            <a:r>
              <a:rPr lang="en-US" sz="1200" b="1" i="1" dirty="0">
                <a:solidFill>
                  <a:schemeClr val="accent1"/>
                </a:solidFill>
              </a:rPr>
              <a:t>Réaumur</a:t>
            </a:r>
            <a:r>
              <a:rPr lang="en-US" sz="1200" b="1" i="1" dirty="0"/>
              <a:t>, the dazzling sunshine by day, and the starlight of the winter nights seemed to call for some special celebration of the season. </a:t>
            </a:r>
          </a:p>
        </p:txBody>
      </p:sp>
    </p:spTree>
    <p:extLst>
      <p:ext uri="{BB962C8B-B14F-4D97-AF65-F5344CB8AC3E}">
        <p14:creationId xmlns:p14="http://schemas.microsoft.com/office/powerpoint/2010/main" val="692732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759" y="264117"/>
            <a:ext cx="7749802" cy="1325563"/>
          </a:xfrm>
        </p:spPr>
        <p:txBody>
          <a:bodyPr/>
          <a:lstStyle/>
          <a:p>
            <a:r>
              <a:rPr lang="en-US" dirty="0"/>
              <a:t>Oven Scales</a:t>
            </a:r>
          </a:p>
        </p:txBody>
      </p:sp>
      <p:graphicFrame>
        <p:nvGraphicFramePr>
          <p:cNvPr id="8" name="Table 7"/>
          <p:cNvGraphicFramePr>
            <a:graphicFrameLocks noGrp="1"/>
          </p:cNvGraphicFramePr>
          <p:nvPr>
            <p:extLst>
              <p:ext uri="{D42A27DB-BD31-4B8C-83A1-F6EECF244321}">
                <p14:modId xmlns:p14="http://schemas.microsoft.com/office/powerpoint/2010/main" val="800882220"/>
              </p:ext>
            </p:extLst>
          </p:nvPr>
        </p:nvGraphicFramePr>
        <p:xfrm>
          <a:off x="4235754" y="2270373"/>
          <a:ext cx="2977563" cy="4257744"/>
        </p:xfrm>
        <a:graphic>
          <a:graphicData uri="http://schemas.openxmlformats.org/drawingml/2006/table">
            <a:tbl>
              <a:tblPr/>
              <a:tblGrid>
                <a:gridCol w="992521">
                  <a:extLst>
                    <a:ext uri="{9D8B030D-6E8A-4147-A177-3AD203B41FA5}">
                      <a16:colId xmlns:a16="http://schemas.microsoft.com/office/drawing/2014/main" val="4148096404"/>
                    </a:ext>
                  </a:extLst>
                </a:gridCol>
                <a:gridCol w="992521">
                  <a:extLst>
                    <a:ext uri="{9D8B030D-6E8A-4147-A177-3AD203B41FA5}">
                      <a16:colId xmlns:a16="http://schemas.microsoft.com/office/drawing/2014/main" val="4083212363"/>
                    </a:ext>
                  </a:extLst>
                </a:gridCol>
                <a:gridCol w="992521">
                  <a:extLst>
                    <a:ext uri="{9D8B030D-6E8A-4147-A177-3AD203B41FA5}">
                      <a16:colId xmlns:a16="http://schemas.microsoft.com/office/drawing/2014/main" val="4088243517"/>
                    </a:ext>
                  </a:extLst>
                </a:gridCol>
              </a:tblGrid>
              <a:tr h="313655">
                <a:tc>
                  <a:txBody>
                    <a:bodyPr/>
                    <a:lstStyle/>
                    <a:p>
                      <a:r>
                        <a:rPr lang="en-US" sz="1600" b="1" dirty="0"/>
                        <a:t>Gas Mark</a:t>
                      </a:r>
                    </a:p>
                  </a:txBody>
                  <a:tcPr marL="90653" marR="90653" marT="45326" marB="45326" anchor="ctr">
                    <a:lnL>
                      <a:noFill/>
                    </a:lnL>
                    <a:lnR>
                      <a:noFill/>
                    </a:lnR>
                    <a:lnT>
                      <a:noFill/>
                    </a:lnT>
                    <a:lnB>
                      <a:noFill/>
                    </a:lnB>
                  </a:tcPr>
                </a:tc>
                <a:tc>
                  <a:txBody>
                    <a:bodyPr/>
                    <a:lstStyle/>
                    <a:p>
                      <a:r>
                        <a:rPr lang="en-US" sz="1600" b="1" dirty="0"/>
                        <a:t>  °F</a:t>
                      </a:r>
                    </a:p>
                  </a:txBody>
                  <a:tcPr marL="90653" marR="90653" marT="45326" marB="45326" anchor="ctr">
                    <a:lnL>
                      <a:noFill/>
                    </a:lnL>
                    <a:lnR>
                      <a:noFill/>
                    </a:lnR>
                    <a:lnT>
                      <a:noFill/>
                    </a:lnT>
                    <a:lnB>
                      <a:noFill/>
                    </a:lnB>
                  </a:tcPr>
                </a:tc>
                <a:tc>
                  <a:txBody>
                    <a:bodyPr/>
                    <a:lstStyle/>
                    <a:p>
                      <a:r>
                        <a:rPr lang="en-US" sz="1600" b="1" dirty="0"/>
                        <a:t>  °C</a:t>
                      </a:r>
                    </a:p>
                  </a:txBody>
                  <a:tcPr marL="90653" marR="90653" marT="45326" marB="45326" anchor="ctr">
                    <a:lnL>
                      <a:noFill/>
                    </a:lnL>
                    <a:lnR>
                      <a:noFill/>
                    </a:lnR>
                    <a:lnT>
                      <a:noFill/>
                    </a:lnT>
                    <a:lnB>
                      <a:noFill/>
                    </a:lnB>
                  </a:tcPr>
                </a:tc>
                <a:extLst>
                  <a:ext uri="{0D108BD9-81ED-4DB2-BD59-A6C34878D82A}">
                    <a16:rowId xmlns:a16="http://schemas.microsoft.com/office/drawing/2014/main" val="562136485"/>
                  </a:ext>
                </a:extLst>
              </a:tr>
              <a:tr h="313655">
                <a:tc>
                  <a:txBody>
                    <a:bodyPr/>
                    <a:lstStyle/>
                    <a:p>
                      <a:r>
                        <a:rPr lang="en-US" sz="1600" b="1" dirty="0"/>
                        <a:t>  ¼</a:t>
                      </a:r>
                    </a:p>
                  </a:txBody>
                  <a:tcPr marL="90653" marR="90653" marT="45326" marB="45326" anchor="ctr">
                    <a:lnL>
                      <a:noFill/>
                    </a:lnL>
                    <a:lnR>
                      <a:noFill/>
                    </a:lnR>
                    <a:lnT>
                      <a:noFill/>
                    </a:lnT>
                    <a:lnB>
                      <a:noFill/>
                    </a:lnB>
                  </a:tcPr>
                </a:tc>
                <a:tc>
                  <a:txBody>
                    <a:bodyPr/>
                    <a:lstStyle/>
                    <a:p>
                      <a:r>
                        <a:rPr lang="en-US" sz="1600" b="1" dirty="0"/>
                        <a:t>225 °F</a:t>
                      </a:r>
                    </a:p>
                  </a:txBody>
                  <a:tcPr marL="90653" marR="90653" marT="45326" marB="45326" anchor="ctr">
                    <a:lnL>
                      <a:noFill/>
                    </a:lnL>
                    <a:lnR>
                      <a:noFill/>
                    </a:lnR>
                    <a:lnT>
                      <a:noFill/>
                    </a:lnT>
                    <a:lnB>
                      <a:noFill/>
                    </a:lnB>
                  </a:tcPr>
                </a:tc>
                <a:tc>
                  <a:txBody>
                    <a:bodyPr/>
                    <a:lstStyle/>
                    <a:p>
                      <a:r>
                        <a:rPr lang="en-US" sz="1600" b="1" dirty="0"/>
                        <a:t>105 °C</a:t>
                      </a:r>
                    </a:p>
                  </a:txBody>
                  <a:tcPr marL="90653" marR="90653" marT="45326" marB="45326" anchor="ctr">
                    <a:lnL>
                      <a:noFill/>
                    </a:lnL>
                    <a:lnR>
                      <a:noFill/>
                    </a:lnR>
                    <a:lnT>
                      <a:noFill/>
                    </a:lnT>
                    <a:lnB>
                      <a:noFill/>
                    </a:lnB>
                  </a:tcPr>
                </a:tc>
                <a:extLst>
                  <a:ext uri="{0D108BD9-81ED-4DB2-BD59-A6C34878D82A}">
                    <a16:rowId xmlns:a16="http://schemas.microsoft.com/office/drawing/2014/main" val="459256102"/>
                  </a:ext>
                </a:extLst>
              </a:tr>
              <a:tr h="313655">
                <a:tc>
                  <a:txBody>
                    <a:bodyPr/>
                    <a:lstStyle/>
                    <a:p>
                      <a:r>
                        <a:rPr lang="en-US" sz="1600" b="1" dirty="0"/>
                        <a:t>  ½</a:t>
                      </a:r>
                    </a:p>
                  </a:txBody>
                  <a:tcPr marL="90653" marR="90653" marT="45326" marB="45326" anchor="ctr">
                    <a:lnL>
                      <a:noFill/>
                    </a:lnL>
                    <a:lnR>
                      <a:noFill/>
                    </a:lnR>
                    <a:lnT>
                      <a:noFill/>
                    </a:lnT>
                    <a:lnB>
                      <a:noFill/>
                    </a:lnB>
                  </a:tcPr>
                </a:tc>
                <a:tc>
                  <a:txBody>
                    <a:bodyPr/>
                    <a:lstStyle/>
                    <a:p>
                      <a:r>
                        <a:rPr lang="en-US" sz="1600" b="1" dirty="0"/>
                        <a:t>250 °F</a:t>
                      </a:r>
                    </a:p>
                  </a:txBody>
                  <a:tcPr marL="90653" marR="90653" marT="45326" marB="45326" anchor="ctr">
                    <a:lnL>
                      <a:noFill/>
                    </a:lnL>
                    <a:lnR>
                      <a:noFill/>
                    </a:lnR>
                    <a:lnT>
                      <a:noFill/>
                    </a:lnT>
                    <a:lnB>
                      <a:noFill/>
                    </a:lnB>
                  </a:tcPr>
                </a:tc>
                <a:tc>
                  <a:txBody>
                    <a:bodyPr/>
                    <a:lstStyle/>
                    <a:p>
                      <a:r>
                        <a:rPr lang="en-US" sz="1600" b="1" dirty="0"/>
                        <a:t>120 °C</a:t>
                      </a:r>
                    </a:p>
                  </a:txBody>
                  <a:tcPr marL="90653" marR="90653" marT="45326" marB="45326" anchor="ctr">
                    <a:lnL>
                      <a:noFill/>
                    </a:lnL>
                    <a:lnR>
                      <a:noFill/>
                    </a:lnR>
                    <a:lnT>
                      <a:noFill/>
                    </a:lnT>
                    <a:lnB>
                      <a:noFill/>
                    </a:lnB>
                  </a:tcPr>
                </a:tc>
                <a:extLst>
                  <a:ext uri="{0D108BD9-81ED-4DB2-BD59-A6C34878D82A}">
                    <a16:rowId xmlns:a16="http://schemas.microsoft.com/office/drawing/2014/main" val="3687793726"/>
                  </a:ext>
                </a:extLst>
              </a:tr>
              <a:tr h="313655">
                <a:tc>
                  <a:txBody>
                    <a:bodyPr/>
                    <a:lstStyle/>
                    <a:p>
                      <a:r>
                        <a:rPr lang="en-US" sz="1600" b="1" dirty="0"/>
                        <a:t>  1</a:t>
                      </a:r>
                    </a:p>
                  </a:txBody>
                  <a:tcPr marL="90653" marR="90653" marT="45326" marB="45326" anchor="ctr">
                    <a:lnL>
                      <a:noFill/>
                    </a:lnL>
                    <a:lnR>
                      <a:noFill/>
                    </a:lnR>
                    <a:lnT>
                      <a:noFill/>
                    </a:lnT>
                    <a:lnB>
                      <a:noFill/>
                    </a:lnB>
                  </a:tcPr>
                </a:tc>
                <a:tc>
                  <a:txBody>
                    <a:bodyPr/>
                    <a:lstStyle/>
                    <a:p>
                      <a:r>
                        <a:rPr lang="en-US" sz="1600" b="1" dirty="0"/>
                        <a:t>275 °F</a:t>
                      </a:r>
                    </a:p>
                  </a:txBody>
                  <a:tcPr marL="90653" marR="90653" marT="45326" marB="45326" anchor="ctr">
                    <a:lnL>
                      <a:noFill/>
                    </a:lnL>
                    <a:lnR>
                      <a:noFill/>
                    </a:lnR>
                    <a:lnT>
                      <a:noFill/>
                    </a:lnT>
                    <a:lnB>
                      <a:noFill/>
                    </a:lnB>
                  </a:tcPr>
                </a:tc>
                <a:tc>
                  <a:txBody>
                    <a:bodyPr/>
                    <a:lstStyle/>
                    <a:p>
                      <a:r>
                        <a:rPr lang="en-US" sz="1600" b="1" dirty="0"/>
                        <a:t>135 °C</a:t>
                      </a:r>
                    </a:p>
                  </a:txBody>
                  <a:tcPr marL="90653" marR="90653" marT="45326" marB="45326" anchor="ctr">
                    <a:lnL>
                      <a:noFill/>
                    </a:lnL>
                    <a:lnR>
                      <a:noFill/>
                    </a:lnR>
                    <a:lnT>
                      <a:noFill/>
                    </a:lnT>
                    <a:lnB>
                      <a:noFill/>
                    </a:lnB>
                  </a:tcPr>
                </a:tc>
                <a:extLst>
                  <a:ext uri="{0D108BD9-81ED-4DB2-BD59-A6C34878D82A}">
                    <a16:rowId xmlns:a16="http://schemas.microsoft.com/office/drawing/2014/main" val="2701405769"/>
                  </a:ext>
                </a:extLst>
              </a:tr>
              <a:tr h="313655">
                <a:tc>
                  <a:txBody>
                    <a:bodyPr/>
                    <a:lstStyle/>
                    <a:p>
                      <a:r>
                        <a:rPr lang="en-US" sz="1600" b="1" dirty="0"/>
                        <a:t>  2</a:t>
                      </a:r>
                    </a:p>
                  </a:txBody>
                  <a:tcPr marL="90653" marR="90653" marT="45326" marB="45326" anchor="ctr">
                    <a:lnL>
                      <a:noFill/>
                    </a:lnL>
                    <a:lnR>
                      <a:noFill/>
                    </a:lnR>
                    <a:lnT>
                      <a:noFill/>
                    </a:lnT>
                    <a:lnB>
                      <a:noFill/>
                    </a:lnB>
                  </a:tcPr>
                </a:tc>
                <a:tc>
                  <a:txBody>
                    <a:bodyPr/>
                    <a:lstStyle/>
                    <a:p>
                      <a:r>
                        <a:rPr lang="en-US" sz="1600" b="1" dirty="0"/>
                        <a:t>300 °F</a:t>
                      </a:r>
                    </a:p>
                  </a:txBody>
                  <a:tcPr marL="90653" marR="90653" marT="45326" marB="45326" anchor="ctr">
                    <a:lnL>
                      <a:noFill/>
                    </a:lnL>
                    <a:lnR>
                      <a:noFill/>
                    </a:lnR>
                    <a:lnT>
                      <a:noFill/>
                    </a:lnT>
                    <a:lnB>
                      <a:noFill/>
                    </a:lnB>
                  </a:tcPr>
                </a:tc>
                <a:tc>
                  <a:txBody>
                    <a:bodyPr/>
                    <a:lstStyle/>
                    <a:p>
                      <a:r>
                        <a:rPr lang="en-US" sz="1600" b="1" dirty="0"/>
                        <a:t>150 °C</a:t>
                      </a:r>
                    </a:p>
                  </a:txBody>
                  <a:tcPr marL="90653" marR="90653" marT="45326" marB="45326" anchor="ctr">
                    <a:lnL>
                      <a:noFill/>
                    </a:lnL>
                    <a:lnR>
                      <a:noFill/>
                    </a:lnR>
                    <a:lnT>
                      <a:noFill/>
                    </a:lnT>
                    <a:lnB>
                      <a:noFill/>
                    </a:lnB>
                  </a:tcPr>
                </a:tc>
                <a:extLst>
                  <a:ext uri="{0D108BD9-81ED-4DB2-BD59-A6C34878D82A}">
                    <a16:rowId xmlns:a16="http://schemas.microsoft.com/office/drawing/2014/main" val="2380542521"/>
                  </a:ext>
                </a:extLst>
              </a:tr>
              <a:tr h="313655">
                <a:tc>
                  <a:txBody>
                    <a:bodyPr/>
                    <a:lstStyle/>
                    <a:p>
                      <a:r>
                        <a:rPr lang="en-US" sz="1600" b="1" dirty="0"/>
                        <a:t>  3</a:t>
                      </a:r>
                    </a:p>
                  </a:txBody>
                  <a:tcPr marL="90653" marR="90653" marT="45326" marB="45326" anchor="ctr">
                    <a:lnL>
                      <a:noFill/>
                    </a:lnL>
                    <a:lnR>
                      <a:noFill/>
                    </a:lnR>
                    <a:lnT>
                      <a:noFill/>
                    </a:lnT>
                    <a:lnB>
                      <a:noFill/>
                    </a:lnB>
                  </a:tcPr>
                </a:tc>
                <a:tc>
                  <a:txBody>
                    <a:bodyPr/>
                    <a:lstStyle/>
                    <a:p>
                      <a:r>
                        <a:rPr lang="en-US" sz="1600" b="1" dirty="0"/>
                        <a:t>325 °F</a:t>
                      </a:r>
                    </a:p>
                  </a:txBody>
                  <a:tcPr marL="90653" marR="90653" marT="45326" marB="45326" anchor="ctr">
                    <a:lnL>
                      <a:noFill/>
                    </a:lnL>
                    <a:lnR>
                      <a:noFill/>
                    </a:lnR>
                    <a:lnT>
                      <a:noFill/>
                    </a:lnT>
                    <a:lnB>
                      <a:noFill/>
                    </a:lnB>
                  </a:tcPr>
                </a:tc>
                <a:tc>
                  <a:txBody>
                    <a:bodyPr/>
                    <a:lstStyle/>
                    <a:p>
                      <a:r>
                        <a:rPr lang="en-US" sz="1600" b="1" dirty="0"/>
                        <a:t>165 °C</a:t>
                      </a:r>
                    </a:p>
                  </a:txBody>
                  <a:tcPr marL="90653" marR="90653" marT="45326" marB="45326" anchor="ctr">
                    <a:lnL>
                      <a:noFill/>
                    </a:lnL>
                    <a:lnR>
                      <a:noFill/>
                    </a:lnR>
                    <a:lnT>
                      <a:noFill/>
                    </a:lnT>
                    <a:lnB>
                      <a:noFill/>
                    </a:lnB>
                  </a:tcPr>
                </a:tc>
                <a:extLst>
                  <a:ext uri="{0D108BD9-81ED-4DB2-BD59-A6C34878D82A}">
                    <a16:rowId xmlns:a16="http://schemas.microsoft.com/office/drawing/2014/main" val="1892739003"/>
                  </a:ext>
                </a:extLst>
              </a:tr>
              <a:tr h="313655">
                <a:tc>
                  <a:txBody>
                    <a:bodyPr/>
                    <a:lstStyle/>
                    <a:p>
                      <a:r>
                        <a:rPr lang="en-US" sz="1600" b="1" dirty="0"/>
                        <a:t>  4</a:t>
                      </a:r>
                    </a:p>
                  </a:txBody>
                  <a:tcPr marL="90653" marR="90653" marT="45326" marB="45326" anchor="ctr">
                    <a:lnL>
                      <a:noFill/>
                    </a:lnL>
                    <a:lnR>
                      <a:noFill/>
                    </a:lnR>
                    <a:lnT>
                      <a:noFill/>
                    </a:lnT>
                    <a:lnB>
                      <a:noFill/>
                    </a:lnB>
                  </a:tcPr>
                </a:tc>
                <a:tc>
                  <a:txBody>
                    <a:bodyPr/>
                    <a:lstStyle/>
                    <a:p>
                      <a:r>
                        <a:rPr lang="en-US" sz="1600" b="1" dirty="0"/>
                        <a:t>350 °F</a:t>
                      </a:r>
                    </a:p>
                  </a:txBody>
                  <a:tcPr marL="90653" marR="90653" marT="45326" marB="45326" anchor="ctr">
                    <a:lnL>
                      <a:noFill/>
                    </a:lnL>
                    <a:lnR>
                      <a:noFill/>
                    </a:lnR>
                    <a:lnT>
                      <a:noFill/>
                    </a:lnT>
                    <a:lnB>
                      <a:noFill/>
                    </a:lnB>
                  </a:tcPr>
                </a:tc>
                <a:tc>
                  <a:txBody>
                    <a:bodyPr/>
                    <a:lstStyle/>
                    <a:p>
                      <a:r>
                        <a:rPr lang="en-US" sz="1600" b="1" dirty="0"/>
                        <a:t>175 °C</a:t>
                      </a:r>
                    </a:p>
                  </a:txBody>
                  <a:tcPr marL="90653" marR="90653" marT="45326" marB="45326" anchor="ctr">
                    <a:lnL>
                      <a:noFill/>
                    </a:lnL>
                    <a:lnR>
                      <a:noFill/>
                    </a:lnR>
                    <a:lnT>
                      <a:noFill/>
                    </a:lnT>
                    <a:lnB>
                      <a:noFill/>
                    </a:lnB>
                  </a:tcPr>
                </a:tc>
                <a:extLst>
                  <a:ext uri="{0D108BD9-81ED-4DB2-BD59-A6C34878D82A}">
                    <a16:rowId xmlns:a16="http://schemas.microsoft.com/office/drawing/2014/main" val="1885845744"/>
                  </a:ext>
                </a:extLst>
              </a:tr>
              <a:tr h="313655">
                <a:tc>
                  <a:txBody>
                    <a:bodyPr/>
                    <a:lstStyle/>
                    <a:p>
                      <a:r>
                        <a:rPr lang="en-US" sz="1600" b="1" dirty="0"/>
                        <a:t>  5</a:t>
                      </a:r>
                    </a:p>
                  </a:txBody>
                  <a:tcPr marL="90653" marR="90653" marT="45326" marB="45326" anchor="ctr">
                    <a:lnL>
                      <a:noFill/>
                    </a:lnL>
                    <a:lnR>
                      <a:noFill/>
                    </a:lnR>
                    <a:lnT>
                      <a:noFill/>
                    </a:lnT>
                    <a:lnB>
                      <a:noFill/>
                    </a:lnB>
                  </a:tcPr>
                </a:tc>
                <a:tc>
                  <a:txBody>
                    <a:bodyPr/>
                    <a:lstStyle/>
                    <a:p>
                      <a:r>
                        <a:rPr lang="en-US" sz="1600" b="1" dirty="0"/>
                        <a:t>375 °F</a:t>
                      </a:r>
                    </a:p>
                  </a:txBody>
                  <a:tcPr marL="90653" marR="90653" marT="45326" marB="45326" anchor="ctr">
                    <a:lnL>
                      <a:noFill/>
                    </a:lnL>
                    <a:lnR>
                      <a:noFill/>
                    </a:lnR>
                    <a:lnT>
                      <a:noFill/>
                    </a:lnT>
                    <a:lnB>
                      <a:noFill/>
                    </a:lnB>
                  </a:tcPr>
                </a:tc>
                <a:tc>
                  <a:txBody>
                    <a:bodyPr/>
                    <a:lstStyle/>
                    <a:p>
                      <a:r>
                        <a:rPr lang="en-US" sz="1600" b="1" dirty="0"/>
                        <a:t>190 °C</a:t>
                      </a:r>
                    </a:p>
                  </a:txBody>
                  <a:tcPr marL="90653" marR="90653" marT="45326" marB="45326" anchor="ctr">
                    <a:lnL>
                      <a:noFill/>
                    </a:lnL>
                    <a:lnR>
                      <a:noFill/>
                    </a:lnR>
                    <a:lnT>
                      <a:noFill/>
                    </a:lnT>
                    <a:lnB>
                      <a:noFill/>
                    </a:lnB>
                  </a:tcPr>
                </a:tc>
                <a:extLst>
                  <a:ext uri="{0D108BD9-81ED-4DB2-BD59-A6C34878D82A}">
                    <a16:rowId xmlns:a16="http://schemas.microsoft.com/office/drawing/2014/main" val="1803926537"/>
                  </a:ext>
                </a:extLst>
              </a:tr>
              <a:tr h="313655">
                <a:tc>
                  <a:txBody>
                    <a:bodyPr/>
                    <a:lstStyle/>
                    <a:p>
                      <a:r>
                        <a:rPr lang="en-US" sz="1600" b="1" dirty="0"/>
                        <a:t>  6</a:t>
                      </a:r>
                    </a:p>
                  </a:txBody>
                  <a:tcPr marL="90653" marR="90653" marT="45326" marB="45326" anchor="ctr">
                    <a:lnL>
                      <a:noFill/>
                    </a:lnL>
                    <a:lnR>
                      <a:noFill/>
                    </a:lnR>
                    <a:lnT>
                      <a:noFill/>
                    </a:lnT>
                    <a:lnB>
                      <a:noFill/>
                    </a:lnB>
                  </a:tcPr>
                </a:tc>
                <a:tc>
                  <a:txBody>
                    <a:bodyPr/>
                    <a:lstStyle/>
                    <a:p>
                      <a:r>
                        <a:rPr lang="en-US" sz="1600" b="1" dirty="0"/>
                        <a:t>400 °F</a:t>
                      </a:r>
                    </a:p>
                  </a:txBody>
                  <a:tcPr marL="90653" marR="90653" marT="45326" marB="45326" anchor="ctr">
                    <a:lnL>
                      <a:noFill/>
                    </a:lnL>
                    <a:lnR>
                      <a:noFill/>
                    </a:lnR>
                    <a:lnT>
                      <a:noFill/>
                    </a:lnT>
                    <a:lnB>
                      <a:noFill/>
                    </a:lnB>
                  </a:tcPr>
                </a:tc>
                <a:tc>
                  <a:txBody>
                    <a:bodyPr/>
                    <a:lstStyle/>
                    <a:p>
                      <a:r>
                        <a:rPr lang="en-US" sz="1600" b="1" dirty="0"/>
                        <a:t>205 °C</a:t>
                      </a:r>
                    </a:p>
                  </a:txBody>
                  <a:tcPr marL="90653" marR="90653" marT="45326" marB="45326" anchor="ctr">
                    <a:lnL>
                      <a:noFill/>
                    </a:lnL>
                    <a:lnR>
                      <a:noFill/>
                    </a:lnR>
                    <a:lnT>
                      <a:noFill/>
                    </a:lnT>
                    <a:lnB>
                      <a:noFill/>
                    </a:lnB>
                  </a:tcPr>
                </a:tc>
                <a:extLst>
                  <a:ext uri="{0D108BD9-81ED-4DB2-BD59-A6C34878D82A}">
                    <a16:rowId xmlns:a16="http://schemas.microsoft.com/office/drawing/2014/main" val="2926574687"/>
                  </a:ext>
                </a:extLst>
              </a:tr>
              <a:tr h="313655">
                <a:tc>
                  <a:txBody>
                    <a:bodyPr/>
                    <a:lstStyle/>
                    <a:p>
                      <a:r>
                        <a:rPr lang="en-US" sz="1600" b="1" dirty="0"/>
                        <a:t>  7</a:t>
                      </a:r>
                    </a:p>
                  </a:txBody>
                  <a:tcPr marL="90653" marR="90653" marT="45326" marB="45326" anchor="ctr">
                    <a:lnL>
                      <a:noFill/>
                    </a:lnL>
                    <a:lnR>
                      <a:noFill/>
                    </a:lnR>
                    <a:lnT>
                      <a:noFill/>
                    </a:lnT>
                    <a:lnB>
                      <a:noFill/>
                    </a:lnB>
                  </a:tcPr>
                </a:tc>
                <a:tc>
                  <a:txBody>
                    <a:bodyPr/>
                    <a:lstStyle/>
                    <a:p>
                      <a:r>
                        <a:rPr lang="en-US" sz="1600" b="1" dirty="0"/>
                        <a:t>425 °F</a:t>
                      </a:r>
                    </a:p>
                  </a:txBody>
                  <a:tcPr marL="90653" marR="90653" marT="45326" marB="45326" anchor="ctr">
                    <a:lnL>
                      <a:noFill/>
                    </a:lnL>
                    <a:lnR>
                      <a:noFill/>
                    </a:lnR>
                    <a:lnT>
                      <a:noFill/>
                    </a:lnT>
                    <a:lnB>
                      <a:noFill/>
                    </a:lnB>
                  </a:tcPr>
                </a:tc>
                <a:tc>
                  <a:txBody>
                    <a:bodyPr/>
                    <a:lstStyle/>
                    <a:p>
                      <a:r>
                        <a:rPr lang="en-US" sz="1600" b="1" dirty="0"/>
                        <a:t>220 °C</a:t>
                      </a:r>
                    </a:p>
                  </a:txBody>
                  <a:tcPr marL="90653" marR="90653" marT="45326" marB="45326" anchor="ctr">
                    <a:lnL>
                      <a:noFill/>
                    </a:lnL>
                    <a:lnR>
                      <a:noFill/>
                    </a:lnR>
                    <a:lnT>
                      <a:noFill/>
                    </a:lnT>
                    <a:lnB>
                      <a:noFill/>
                    </a:lnB>
                  </a:tcPr>
                </a:tc>
                <a:extLst>
                  <a:ext uri="{0D108BD9-81ED-4DB2-BD59-A6C34878D82A}">
                    <a16:rowId xmlns:a16="http://schemas.microsoft.com/office/drawing/2014/main" val="3077432010"/>
                  </a:ext>
                </a:extLst>
              </a:tr>
              <a:tr h="0">
                <a:tc>
                  <a:txBody>
                    <a:bodyPr/>
                    <a:lstStyle/>
                    <a:p>
                      <a:r>
                        <a:rPr lang="en-US" sz="1600" b="1" dirty="0"/>
                        <a:t>  8</a:t>
                      </a:r>
                    </a:p>
                  </a:txBody>
                  <a:tcPr marL="90653" marR="90653" marT="45326" marB="45326" anchor="ctr">
                    <a:lnL>
                      <a:noFill/>
                    </a:lnL>
                    <a:lnR>
                      <a:noFill/>
                    </a:lnR>
                    <a:lnT>
                      <a:noFill/>
                    </a:lnT>
                    <a:lnB>
                      <a:noFill/>
                    </a:lnB>
                  </a:tcPr>
                </a:tc>
                <a:tc>
                  <a:txBody>
                    <a:bodyPr/>
                    <a:lstStyle/>
                    <a:p>
                      <a:r>
                        <a:rPr lang="en-US" sz="1600" b="1" dirty="0"/>
                        <a:t>450 °F</a:t>
                      </a:r>
                    </a:p>
                  </a:txBody>
                  <a:tcPr marL="90653" marR="90653" marT="45326" marB="45326" anchor="ctr">
                    <a:lnL>
                      <a:noFill/>
                    </a:lnL>
                    <a:lnR>
                      <a:noFill/>
                    </a:lnR>
                    <a:lnT>
                      <a:noFill/>
                    </a:lnT>
                    <a:lnB>
                      <a:noFill/>
                    </a:lnB>
                  </a:tcPr>
                </a:tc>
                <a:tc>
                  <a:txBody>
                    <a:bodyPr/>
                    <a:lstStyle/>
                    <a:p>
                      <a:r>
                        <a:rPr lang="en-US" sz="1600" b="1" dirty="0"/>
                        <a:t>230 °C</a:t>
                      </a:r>
                    </a:p>
                  </a:txBody>
                  <a:tcPr marL="90653" marR="90653" marT="45326" marB="45326" anchor="ctr">
                    <a:lnL>
                      <a:noFill/>
                    </a:lnL>
                    <a:lnR>
                      <a:noFill/>
                    </a:lnR>
                    <a:lnT>
                      <a:noFill/>
                    </a:lnT>
                    <a:lnB>
                      <a:noFill/>
                    </a:lnB>
                  </a:tcPr>
                </a:tc>
                <a:extLst>
                  <a:ext uri="{0D108BD9-81ED-4DB2-BD59-A6C34878D82A}">
                    <a16:rowId xmlns:a16="http://schemas.microsoft.com/office/drawing/2014/main" val="3333098297"/>
                  </a:ext>
                </a:extLst>
              </a:tr>
              <a:tr h="313655">
                <a:tc>
                  <a:txBody>
                    <a:bodyPr/>
                    <a:lstStyle/>
                    <a:p>
                      <a:r>
                        <a:rPr lang="en-US" sz="1600" b="1" dirty="0"/>
                        <a:t>  9</a:t>
                      </a:r>
                    </a:p>
                  </a:txBody>
                  <a:tcPr marL="90653" marR="90653" marT="45326" marB="45326" anchor="ctr">
                    <a:lnL>
                      <a:noFill/>
                    </a:lnL>
                    <a:lnR>
                      <a:noFill/>
                    </a:lnR>
                    <a:lnT>
                      <a:noFill/>
                    </a:lnT>
                    <a:lnB>
                      <a:noFill/>
                    </a:lnB>
                  </a:tcPr>
                </a:tc>
                <a:tc>
                  <a:txBody>
                    <a:bodyPr/>
                    <a:lstStyle/>
                    <a:p>
                      <a:r>
                        <a:rPr lang="en-US" sz="1600" b="1" dirty="0"/>
                        <a:t>475 °F</a:t>
                      </a:r>
                    </a:p>
                  </a:txBody>
                  <a:tcPr marL="90653" marR="90653" marT="45326" marB="45326" anchor="ctr">
                    <a:lnL>
                      <a:noFill/>
                    </a:lnL>
                    <a:lnR>
                      <a:noFill/>
                    </a:lnR>
                    <a:lnT>
                      <a:noFill/>
                    </a:lnT>
                    <a:lnB>
                      <a:noFill/>
                    </a:lnB>
                  </a:tcPr>
                </a:tc>
                <a:tc>
                  <a:txBody>
                    <a:bodyPr/>
                    <a:lstStyle/>
                    <a:p>
                      <a:r>
                        <a:rPr lang="en-US" sz="1600" b="1" dirty="0"/>
                        <a:t>245 °C</a:t>
                      </a:r>
                    </a:p>
                  </a:txBody>
                  <a:tcPr marL="90653" marR="90653" marT="45326" marB="45326" anchor="ctr">
                    <a:lnL>
                      <a:noFill/>
                    </a:lnL>
                    <a:lnR>
                      <a:noFill/>
                    </a:lnR>
                    <a:lnT>
                      <a:noFill/>
                    </a:lnT>
                    <a:lnB>
                      <a:noFill/>
                    </a:lnB>
                  </a:tcPr>
                </a:tc>
                <a:extLst>
                  <a:ext uri="{0D108BD9-81ED-4DB2-BD59-A6C34878D82A}">
                    <a16:rowId xmlns:a16="http://schemas.microsoft.com/office/drawing/2014/main" val="362096281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49206140"/>
              </p:ext>
            </p:extLst>
          </p:nvPr>
        </p:nvGraphicFramePr>
        <p:xfrm>
          <a:off x="8059451" y="2439135"/>
          <a:ext cx="3257547" cy="3920220"/>
        </p:xfrm>
        <a:graphic>
          <a:graphicData uri="http://schemas.openxmlformats.org/drawingml/2006/table">
            <a:tbl>
              <a:tblPr/>
              <a:tblGrid>
                <a:gridCol w="1085849">
                  <a:extLst>
                    <a:ext uri="{9D8B030D-6E8A-4147-A177-3AD203B41FA5}">
                      <a16:colId xmlns:a16="http://schemas.microsoft.com/office/drawing/2014/main" val="2160957351"/>
                    </a:ext>
                  </a:extLst>
                </a:gridCol>
                <a:gridCol w="1085849">
                  <a:extLst>
                    <a:ext uri="{9D8B030D-6E8A-4147-A177-3AD203B41FA5}">
                      <a16:colId xmlns:a16="http://schemas.microsoft.com/office/drawing/2014/main" val="2560674501"/>
                    </a:ext>
                  </a:extLst>
                </a:gridCol>
                <a:gridCol w="1085849">
                  <a:extLst>
                    <a:ext uri="{9D8B030D-6E8A-4147-A177-3AD203B41FA5}">
                      <a16:colId xmlns:a16="http://schemas.microsoft.com/office/drawing/2014/main" val="300327101"/>
                    </a:ext>
                  </a:extLst>
                </a:gridCol>
              </a:tblGrid>
              <a:tr h="392022">
                <a:tc>
                  <a:txBody>
                    <a:bodyPr/>
                    <a:lstStyle/>
                    <a:p>
                      <a:r>
                        <a:rPr lang="en-US" sz="1300" b="1" dirty="0"/>
                        <a:t>Thermostat</a:t>
                      </a:r>
                    </a:p>
                  </a:txBody>
                  <a:tcPr anchor="ctr">
                    <a:lnL>
                      <a:noFill/>
                    </a:lnL>
                    <a:lnR>
                      <a:noFill/>
                    </a:lnR>
                    <a:lnT>
                      <a:noFill/>
                    </a:lnT>
                    <a:lnB>
                      <a:noFill/>
                    </a:lnB>
                  </a:tcPr>
                </a:tc>
                <a:tc>
                  <a:txBody>
                    <a:bodyPr/>
                    <a:lstStyle/>
                    <a:p>
                      <a:r>
                        <a:rPr lang="en-US" sz="1600" b="1" dirty="0"/>
                        <a:t>   °C</a:t>
                      </a:r>
                    </a:p>
                  </a:txBody>
                  <a:tcPr anchor="ctr">
                    <a:lnL>
                      <a:noFill/>
                    </a:lnL>
                    <a:lnR>
                      <a:noFill/>
                    </a:lnR>
                    <a:lnT>
                      <a:noFill/>
                    </a:lnT>
                    <a:lnB>
                      <a:noFill/>
                    </a:lnB>
                  </a:tcPr>
                </a:tc>
                <a:tc>
                  <a:txBody>
                    <a:bodyPr/>
                    <a:lstStyle/>
                    <a:p>
                      <a:r>
                        <a:rPr lang="en-US" sz="1600" b="1" dirty="0"/>
                        <a:t>   °F</a:t>
                      </a:r>
                    </a:p>
                  </a:txBody>
                  <a:tcPr anchor="ctr">
                    <a:lnL>
                      <a:noFill/>
                    </a:lnL>
                    <a:lnR>
                      <a:noFill/>
                    </a:lnR>
                    <a:lnT>
                      <a:noFill/>
                    </a:lnT>
                    <a:lnB>
                      <a:noFill/>
                    </a:lnB>
                  </a:tcPr>
                </a:tc>
                <a:extLst>
                  <a:ext uri="{0D108BD9-81ED-4DB2-BD59-A6C34878D82A}">
                    <a16:rowId xmlns:a16="http://schemas.microsoft.com/office/drawing/2014/main" val="2295677550"/>
                  </a:ext>
                </a:extLst>
              </a:tr>
              <a:tr h="392022">
                <a:tc>
                  <a:txBody>
                    <a:bodyPr/>
                    <a:lstStyle/>
                    <a:p>
                      <a:r>
                        <a:rPr lang="en-US" sz="1600" b="1" dirty="0"/>
                        <a:t>     Th1</a:t>
                      </a:r>
                    </a:p>
                  </a:txBody>
                  <a:tcPr anchor="ctr">
                    <a:lnL>
                      <a:noFill/>
                    </a:lnL>
                    <a:lnR>
                      <a:noFill/>
                    </a:lnR>
                    <a:lnT>
                      <a:noFill/>
                    </a:lnT>
                    <a:lnB>
                      <a:noFill/>
                    </a:lnB>
                  </a:tcPr>
                </a:tc>
                <a:tc>
                  <a:txBody>
                    <a:bodyPr/>
                    <a:lstStyle/>
                    <a:p>
                      <a:r>
                        <a:rPr lang="en-US" sz="1600" b="1" dirty="0"/>
                        <a:t>  30 °C</a:t>
                      </a:r>
                    </a:p>
                  </a:txBody>
                  <a:tcPr anchor="ctr">
                    <a:lnL>
                      <a:noFill/>
                    </a:lnL>
                    <a:lnR>
                      <a:noFill/>
                    </a:lnR>
                    <a:lnT>
                      <a:noFill/>
                    </a:lnT>
                    <a:lnB>
                      <a:noFill/>
                    </a:lnB>
                  </a:tcPr>
                </a:tc>
                <a:tc>
                  <a:txBody>
                    <a:bodyPr/>
                    <a:lstStyle/>
                    <a:p>
                      <a:r>
                        <a:rPr lang="en-US" sz="1600" b="1" dirty="0"/>
                        <a:t>  85 °F</a:t>
                      </a:r>
                    </a:p>
                  </a:txBody>
                  <a:tcPr anchor="ctr">
                    <a:lnL>
                      <a:noFill/>
                    </a:lnL>
                    <a:lnR>
                      <a:noFill/>
                    </a:lnR>
                    <a:lnT>
                      <a:noFill/>
                    </a:lnT>
                    <a:lnB>
                      <a:noFill/>
                    </a:lnB>
                  </a:tcPr>
                </a:tc>
                <a:extLst>
                  <a:ext uri="{0D108BD9-81ED-4DB2-BD59-A6C34878D82A}">
                    <a16:rowId xmlns:a16="http://schemas.microsoft.com/office/drawing/2014/main" val="1076173313"/>
                  </a:ext>
                </a:extLst>
              </a:tr>
              <a:tr h="392022">
                <a:tc>
                  <a:txBody>
                    <a:bodyPr/>
                    <a:lstStyle/>
                    <a:p>
                      <a:r>
                        <a:rPr lang="en-US" sz="1600" b="1" dirty="0"/>
                        <a:t>     Th2</a:t>
                      </a:r>
                    </a:p>
                  </a:txBody>
                  <a:tcPr anchor="ctr">
                    <a:lnL>
                      <a:noFill/>
                    </a:lnL>
                    <a:lnR>
                      <a:noFill/>
                    </a:lnR>
                    <a:lnT>
                      <a:noFill/>
                    </a:lnT>
                    <a:lnB>
                      <a:noFill/>
                    </a:lnB>
                  </a:tcPr>
                </a:tc>
                <a:tc>
                  <a:txBody>
                    <a:bodyPr/>
                    <a:lstStyle/>
                    <a:p>
                      <a:r>
                        <a:rPr lang="en-US" sz="1600" b="1" dirty="0"/>
                        <a:t>  60 °C</a:t>
                      </a:r>
                    </a:p>
                  </a:txBody>
                  <a:tcPr anchor="ctr">
                    <a:lnL>
                      <a:noFill/>
                    </a:lnL>
                    <a:lnR>
                      <a:noFill/>
                    </a:lnR>
                    <a:lnT>
                      <a:noFill/>
                    </a:lnT>
                    <a:lnB>
                      <a:noFill/>
                    </a:lnB>
                  </a:tcPr>
                </a:tc>
                <a:tc>
                  <a:txBody>
                    <a:bodyPr/>
                    <a:lstStyle/>
                    <a:p>
                      <a:r>
                        <a:rPr lang="en-US" sz="1600" b="1" dirty="0"/>
                        <a:t>140 °F</a:t>
                      </a:r>
                    </a:p>
                  </a:txBody>
                  <a:tcPr anchor="ctr">
                    <a:lnL>
                      <a:noFill/>
                    </a:lnL>
                    <a:lnR>
                      <a:noFill/>
                    </a:lnR>
                    <a:lnT>
                      <a:noFill/>
                    </a:lnT>
                    <a:lnB>
                      <a:noFill/>
                    </a:lnB>
                  </a:tcPr>
                </a:tc>
                <a:extLst>
                  <a:ext uri="{0D108BD9-81ED-4DB2-BD59-A6C34878D82A}">
                    <a16:rowId xmlns:a16="http://schemas.microsoft.com/office/drawing/2014/main" val="2557801740"/>
                  </a:ext>
                </a:extLst>
              </a:tr>
              <a:tr h="392022">
                <a:tc>
                  <a:txBody>
                    <a:bodyPr/>
                    <a:lstStyle/>
                    <a:p>
                      <a:r>
                        <a:rPr lang="en-US" sz="1600" b="1" dirty="0"/>
                        <a:t>     Th3</a:t>
                      </a:r>
                    </a:p>
                  </a:txBody>
                  <a:tcPr anchor="ctr">
                    <a:lnL>
                      <a:noFill/>
                    </a:lnL>
                    <a:lnR>
                      <a:noFill/>
                    </a:lnR>
                    <a:lnT>
                      <a:noFill/>
                    </a:lnT>
                    <a:lnB>
                      <a:noFill/>
                    </a:lnB>
                  </a:tcPr>
                </a:tc>
                <a:tc>
                  <a:txBody>
                    <a:bodyPr/>
                    <a:lstStyle/>
                    <a:p>
                      <a:r>
                        <a:rPr lang="en-US" sz="1600" b="1" dirty="0"/>
                        <a:t>  90 °C</a:t>
                      </a:r>
                    </a:p>
                  </a:txBody>
                  <a:tcPr anchor="ctr">
                    <a:lnL>
                      <a:noFill/>
                    </a:lnL>
                    <a:lnR>
                      <a:noFill/>
                    </a:lnR>
                    <a:lnT>
                      <a:noFill/>
                    </a:lnT>
                    <a:lnB>
                      <a:noFill/>
                    </a:lnB>
                  </a:tcPr>
                </a:tc>
                <a:tc>
                  <a:txBody>
                    <a:bodyPr/>
                    <a:lstStyle/>
                    <a:p>
                      <a:r>
                        <a:rPr lang="en-US" sz="1600" b="1" dirty="0"/>
                        <a:t>195 °F</a:t>
                      </a:r>
                    </a:p>
                  </a:txBody>
                  <a:tcPr anchor="ctr">
                    <a:lnL>
                      <a:noFill/>
                    </a:lnL>
                    <a:lnR>
                      <a:noFill/>
                    </a:lnR>
                    <a:lnT>
                      <a:noFill/>
                    </a:lnT>
                    <a:lnB>
                      <a:noFill/>
                    </a:lnB>
                  </a:tcPr>
                </a:tc>
                <a:extLst>
                  <a:ext uri="{0D108BD9-81ED-4DB2-BD59-A6C34878D82A}">
                    <a16:rowId xmlns:a16="http://schemas.microsoft.com/office/drawing/2014/main" val="3525484537"/>
                  </a:ext>
                </a:extLst>
              </a:tr>
              <a:tr h="392022">
                <a:tc>
                  <a:txBody>
                    <a:bodyPr/>
                    <a:lstStyle/>
                    <a:p>
                      <a:r>
                        <a:rPr lang="en-US" sz="1600" b="1" dirty="0"/>
                        <a:t>     Th4</a:t>
                      </a:r>
                    </a:p>
                  </a:txBody>
                  <a:tcPr anchor="ctr">
                    <a:lnL>
                      <a:noFill/>
                    </a:lnL>
                    <a:lnR>
                      <a:noFill/>
                    </a:lnR>
                    <a:lnT>
                      <a:noFill/>
                    </a:lnT>
                    <a:lnB>
                      <a:noFill/>
                    </a:lnB>
                  </a:tcPr>
                </a:tc>
                <a:tc>
                  <a:txBody>
                    <a:bodyPr/>
                    <a:lstStyle/>
                    <a:p>
                      <a:r>
                        <a:rPr lang="en-US" sz="1600" b="1" dirty="0"/>
                        <a:t>120 °C</a:t>
                      </a:r>
                    </a:p>
                  </a:txBody>
                  <a:tcPr anchor="ctr">
                    <a:lnL>
                      <a:noFill/>
                    </a:lnL>
                    <a:lnR>
                      <a:noFill/>
                    </a:lnR>
                    <a:lnT>
                      <a:noFill/>
                    </a:lnT>
                    <a:lnB>
                      <a:noFill/>
                    </a:lnB>
                  </a:tcPr>
                </a:tc>
                <a:tc>
                  <a:txBody>
                    <a:bodyPr/>
                    <a:lstStyle/>
                    <a:p>
                      <a:r>
                        <a:rPr lang="en-US" sz="1600" b="1" dirty="0"/>
                        <a:t>250 °F</a:t>
                      </a:r>
                    </a:p>
                  </a:txBody>
                  <a:tcPr anchor="ctr">
                    <a:lnL>
                      <a:noFill/>
                    </a:lnL>
                    <a:lnR>
                      <a:noFill/>
                    </a:lnR>
                    <a:lnT>
                      <a:noFill/>
                    </a:lnT>
                    <a:lnB>
                      <a:noFill/>
                    </a:lnB>
                  </a:tcPr>
                </a:tc>
                <a:extLst>
                  <a:ext uri="{0D108BD9-81ED-4DB2-BD59-A6C34878D82A}">
                    <a16:rowId xmlns:a16="http://schemas.microsoft.com/office/drawing/2014/main" val="3363121571"/>
                  </a:ext>
                </a:extLst>
              </a:tr>
              <a:tr h="392022">
                <a:tc>
                  <a:txBody>
                    <a:bodyPr/>
                    <a:lstStyle/>
                    <a:p>
                      <a:r>
                        <a:rPr lang="en-US" sz="1600" b="1" dirty="0"/>
                        <a:t>     Th5</a:t>
                      </a:r>
                    </a:p>
                  </a:txBody>
                  <a:tcPr anchor="ctr">
                    <a:lnL>
                      <a:noFill/>
                    </a:lnL>
                    <a:lnR>
                      <a:noFill/>
                    </a:lnR>
                    <a:lnT>
                      <a:noFill/>
                    </a:lnT>
                    <a:lnB>
                      <a:noFill/>
                    </a:lnB>
                  </a:tcPr>
                </a:tc>
                <a:tc>
                  <a:txBody>
                    <a:bodyPr/>
                    <a:lstStyle/>
                    <a:p>
                      <a:r>
                        <a:rPr lang="en-US" sz="1600" b="1" dirty="0"/>
                        <a:t>150 °C</a:t>
                      </a:r>
                    </a:p>
                  </a:txBody>
                  <a:tcPr anchor="ctr">
                    <a:lnL>
                      <a:noFill/>
                    </a:lnL>
                    <a:lnR>
                      <a:noFill/>
                    </a:lnR>
                    <a:lnT>
                      <a:noFill/>
                    </a:lnT>
                    <a:lnB>
                      <a:noFill/>
                    </a:lnB>
                  </a:tcPr>
                </a:tc>
                <a:tc>
                  <a:txBody>
                    <a:bodyPr/>
                    <a:lstStyle/>
                    <a:p>
                      <a:r>
                        <a:rPr lang="en-US" sz="1600" b="1" dirty="0"/>
                        <a:t>300 °F</a:t>
                      </a:r>
                    </a:p>
                  </a:txBody>
                  <a:tcPr anchor="ctr">
                    <a:lnL>
                      <a:noFill/>
                    </a:lnL>
                    <a:lnR>
                      <a:noFill/>
                    </a:lnR>
                    <a:lnT>
                      <a:noFill/>
                    </a:lnT>
                    <a:lnB>
                      <a:noFill/>
                    </a:lnB>
                  </a:tcPr>
                </a:tc>
                <a:extLst>
                  <a:ext uri="{0D108BD9-81ED-4DB2-BD59-A6C34878D82A}">
                    <a16:rowId xmlns:a16="http://schemas.microsoft.com/office/drawing/2014/main" val="895026200"/>
                  </a:ext>
                </a:extLst>
              </a:tr>
              <a:tr h="392022">
                <a:tc>
                  <a:txBody>
                    <a:bodyPr/>
                    <a:lstStyle/>
                    <a:p>
                      <a:r>
                        <a:rPr lang="en-US" sz="1600" b="1" dirty="0"/>
                        <a:t>     Th6</a:t>
                      </a:r>
                    </a:p>
                  </a:txBody>
                  <a:tcPr anchor="ctr">
                    <a:lnL>
                      <a:noFill/>
                    </a:lnL>
                    <a:lnR>
                      <a:noFill/>
                    </a:lnR>
                    <a:lnT>
                      <a:noFill/>
                    </a:lnT>
                    <a:lnB>
                      <a:noFill/>
                    </a:lnB>
                  </a:tcPr>
                </a:tc>
                <a:tc>
                  <a:txBody>
                    <a:bodyPr/>
                    <a:lstStyle/>
                    <a:p>
                      <a:r>
                        <a:rPr lang="en-US" sz="1600" b="1" dirty="0"/>
                        <a:t>180 °C</a:t>
                      </a:r>
                    </a:p>
                  </a:txBody>
                  <a:tcPr anchor="ctr">
                    <a:lnL>
                      <a:noFill/>
                    </a:lnL>
                    <a:lnR>
                      <a:noFill/>
                    </a:lnR>
                    <a:lnT>
                      <a:noFill/>
                    </a:lnT>
                    <a:lnB>
                      <a:noFill/>
                    </a:lnB>
                  </a:tcPr>
                </a:tc>
                <a:tc>
                  <a:txBody>
                    <a:bodyPr/>
                    <a:lstStyle/>
                    <a:p>
                      <a:r>
                        <a:rPr lang="en-US" sz="1600" b="1" dirty="0"/>
                        <a:t>355 °F</a:t>
                      </a:r>
                    </a:p>
                  </a:txBody>
                  <a:tcPr anchor="ctr">
                    <a:lnL>
                      <a:noFill/>
                    </a:lnL>
                    <a:lnR>
                      <a:noFill/>
                    </a:lnR>
                    <a:lnT>
                      <a:noFill/>
                    </a:lnT>
                    <a:lnB>
                      <a:noFill/>
                    </a:lnB>
                  </a:tcPr>
                </a:tc>
                <a:extLst>
                  <a:ext uri="{0D108BD9-81ED-4DB2-BD59-A6C34878D82A}">
                    <a16:rowId xmlns:a16="http://schemas.microsoft.com/office/drawing/2014/main" val="1505474789"/>
                  </a:ext>
                </a:extLst>
              </a:tr>
              <a:tr h="392022">
                <a:tc>
                  <a:txBody>
                    <a:bodyPr/>
                    <a:lstStyle/>
                    <a:p>
                      <a:r>
                        <a:rPr lang="en-US" sz="1600" b="1" dirty="0"/>
                        <a:t>     Th7</a:t>
                      </a:r>
                    </a:p>
                  </a:txBody>
                  <a:tcPr anchor="ctr">
                    <a:lnL>
                      <a:noFill/>
                    </a:lnL>
                    <a:lnR>
                      <a:noFill/>
                    </a:lnR>
                    <a:lnT>
                      <a:noFill/>
                    </a:lnT>
                    <a:lnB>
                      <a:noFill/>
                    </a:lnB>
                  </a:tcPr>
                </a:tc>
                <a:tc>
                  <a:txBody>
                    <a:bodyPr/>
                    <a:lstStyle/>
                    <a:p>
                      <a:r>
                        <a:rPr lang="en-US" sz="1600" b="1" dirty="0"/>
                        <a:t>210 °C</a:t>
                      </a:r>
                    </a:p>
                  </a:txBody>
                  <a:tcPr anchor="ctr">
                    <a:lnL>
                      <a:noFill/>
                    </a:lnL>
                    <a:lnR>
                      <a:noFill/>
                    </a:lnR>
                    <a:lnT>
                      <a:noFill/>
                    </a:lnT>
                    <a:lnB>
                      <a:noFill/>
                    </a:lnB>
                  </a:tcPr>
                </a:tc>
                <a:tc>
                  <a:txBody>
                    <a:bodyPr/>
                    <a:lstStyle/>
                    <a:p>
                      <a:r>
                        <a:rPr lang="en-US" sz="1600" b="1" dirty="0"/>
                        <a:t>410 °F</a:t>
                      </a:r>
                    </a:p>
                  </a:txBody>
                  <a:tcPr anchor="ctr">
                    <a:lnL>
                      <a:noFill/>
                    </a:lnL>
                    <a:lnR>
                      <a:noFill/>
                    </a:lnR>
                    <a:lnT>
                      <a:noFill/>
                    </a:lnT>
                    <a:lnB>
                      <a:noFill/>
                    </a:lnB>
                  </a:tcPr>
                </a:tc>
                <a:extLst>
                  <a:ext uri="{0D108BD9-81ED-4DB2-BD59-A6C34878D82A}">
                    <a16:rowId xmlns:a16="http://schemas.microsoft.com/office/drawing/2014/main" val="3847854246"/>
                  </a:ext>
                </a:extLst>
              </a:tr>
              <a:tr h="392022">
                <a:tc>
                  <a:txBody>
                    <a:bodyPr/>
                    <a:lstStyle/>
                    <a:p>
                      <a:r>
                        <a:rPr lang="en-US" sz="1600" b="1" dirty="0"/>
                        <a:t>     Th8</a:t>
                      </a:r>
                    </a:p>
                  </a:txBody>
                  <a:tcPr anchor="ctr">
                    <a:lnL>
                      <a:noFill/>
                    </a:lnL>
                    <a:lnR>
                      <a:noFill/>
                    </a:lnR>
                    <a:lnT>
                      <a:noFill/>
                    </a:lnT>
                    <a:lnB>
                      <a:noFill/>
                    </a:lnB>
                  </a:tcPr>
                </a:tc>
                <a:tc>
                  <a:txBody>
                    <a:bodyPr/>
                    <a:lstStyle/>
                    <a:p>
                      <a:r>
                        <a:rPr lang="en-US" sz="1600" b="1" dirty="0"/>
                        <a:t>240 °C</a:t>
                      </a:r>
                    </a:p>
                  </a:txBody>
                  <a:tcPr anchor="ctr">
                    <a:lnL>
                      <a:noFill/>
                    </a:lnL>
                    <a:lnR>
                      <a:noFill/>
                    </a:lnR>
                    <a:lnT>
                      <a:noFill/>
                    </a:lnT>
                    <a:lnB>
                      <a:noFill/>
                    </a:lnB>
                  </a:tcPr>
                </a:tc>
                <a:tc>
                  <a:txBody>
                    <a:bodyPr/>
                    <a:lstStyle/>
                    <a:p>
                      <a:r>
                        <a:rPr lang="en-US" sz="1600" b="1" dirty="0"/>
                        <a:t>465 °F</a:t>
                      </a:r>
                    </a:p>
                  </a:txBody>
                  <a:tcPr anchor="ctr">
                    <a:lnL>
                      <a:noFill/>
                    </a:lnL>
                    <a:lnR>
                      <a:noFill/>
                    </a:lnR>
                    <a:lnT>
                      <a:noFill/>
                    </a:lnT>
                    <a:lnB>
                      <a:noFill/>
                    </a:lnB>
                  </a:tcPr>
                </a:tc>
                <a:extLst>
                  <a:ext uri="{0D108BD9-81ED-4DB2-BD59-A6C34878D82A}">
                    <a16:rowId xmlns:a16="http://schemas.microsoft.com/office/drawing/2014/main" val="1149563343"/>
                  </a:ext>
                </a:extLst>
              </a:tr>
              <a:tr h="392022">
                <a:tc>
                  <a:txBody>
                    <a:bodyPr/>
                    <a:lstStyle/>
                    <a:p>
                      <a:r>
                        <a:rPr lang="en-US" sz="1600" b="1" dirty="0"/>
                        <a:t>     Th9</a:t>
                      </a:r>
                    </a:p>
                  </a:txBody>
                  <a:tcPr anchor="ctr">
                    <a:lnL>
                      <a:noFill/>
                    </a:lnL>
                    <a:lnR>
                      <a:noFill/>
                    </a:lnR>
                    <a:lnT>
                      <a:noFill/>
                    </a:lnT>
                    <a:lnB>
                      <a:noFill/>
                    </a:lnB>
                  </a:tcPr>
                </a:tc>
                <a:tc>
                  <a:txBody>
                    <a:bodyPr/>
                    <a:lstStyle/>
                    <a:p>
                      <a:r>
                        <a:rPr lang="en-US" sz="1600" b="1" dirty="0"/>
                        <a:t>270 °C</a:t>
                      </a:r>
                    </a:p>
                  </a:txBody>
                  <a:tcPr anchor="ctr">
                    <a:lnL>
                      <a:noFill/>
                    </a:lnL>
                    <a:lnR>
                      <a:noFill/>
                    </a:lnR>
                    <a:lnT>
                      <a:noFill/>
                    </a:lnT>
                    <a:lnB>
                      <a:noFill/>
                    </a:lnB>
                  </a:tcPr>
                </a:tc>
                <a:tc>
                  <a:txBody>
                    <a:bodyPr/>
                    <a:lstStyle/>
                    <a:p>
                      <a:r>
                        <a:rPr lang="en-US" sz="1600" b="1" dirty="0"/>
                        <a:t>520 °F</a:t>
                      </a:r>
                    </a:p>
                  </a:txBody>
                  <a:tcPr anchor="ctr">
                    <a:lnL>
                      <a:noFill/>
                    </a:lnL>
                    <a:lnR>
                      <a:noFill/>
                    </a:lnR>
                    <a:lnT>
                      <a:noFill/>
                    </a:lnT>
                    <a:lnB>
                      <a:noFill/>
                    </a:lnB>
                  </a:tcPr>
                </a:tc>
                <a:extLst>
                  <a:ext uri="{0D108BD9-81ED-4DB2-BD59-A6C34878D82A}">
                    <a16:rowId xmlns:a16="http://schemas.microsoft.com/office/drawing/2014/main" val="71832387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688925373"/>
              </p:ext>
            </p:extLst>
          </p:nvPr>
        </p:nvGraphicFramePr>
        <p:xfrm>
          <a:off x="513070" y="2413213"/>
          <a:ext cx="2876550" cy="4079727"/>
        </p:xfrm>
        <a:graphic>
          <a:graphicData uri="http://schemas.openxmlformats.org/drawingml/2006/table">
            <a:tbl>
              <a:tblPr/>
              <a:tblGrid>
                <a:gridCol w="964575">
                  <a:extLst>
                    <a:ext uri="{9D8B030D-6E8A-4147-A177-3AD203B41FA5}">
                      <a16:colId xmlns:a16="http://schemas.microsoft.com/office/drawing/2014/main" val="238252811"/>
                    </a:ext>
                  </a:extLst>
                </a:gridCol>
                <a:gridCol w="953125">
                  <a:extLst>
                    <a:ext uri="{9D8B030D-6E8A-4147-A177-3AD203B41FA5}">
                      <a16:colId xmlns:a16="http://schemas.microsoft.com/office/drawing/2014/main" val="2071503985"/>
                    </a:ext>
                  </a:extLst>
                </a:gridCol>
                <a:gridCol w="958850">
                  <a:extLst>
                    <a:ext uri="{9D8B030D-6E8A-4147-A177-3AD203B41FA5}">
                      <a16:colId xmlns:a16="http://schemas.microsoft.com/office/drawing/2014/main" val="812280929"/>
                    </a:ext>
                  </a:extLst>
                </a:gridCol>
              </a:tblGrid>
              <a:tr h="453303">
                <a:tc>
                  <a:txBody>
                    <a:bodyPr/>
                    <a:lstStyle/>
                    <a:p>
                      <a:r>
                        <a:rPr lang="en-US" sz="1600" b="1" dirty="0"/>
                        <a:t> Stufe</a:t>
                      </a:r>
                    </a:p>
                  </a:txBody>
                  <a:tcPr anchor="ctr">
                    <a:lnL>
                      <a:noFill/>
                    </a:lnL>
                    <a:lnR>
                      <a:noFill/>
                    </a:lnR>
                    <a:lnT>
                      <a:noFill/>
                    </a:lnT>
                    <a:lnB>
                      <a:noFill/>
                    </a:lnB>
                  </a:tcPr>
                </a:tc>
                <a:tc>
                  <a:txBody>
                    <a:bodyPr/>
                    <a:lstStyle/>
                    <a:p>
                      <a:r>
                        <a:rPr lang="en-US" sz="1600" b="1" dirty="0"/>
                        <a:t>   °C</a:t>
                      </a:r>
                    </a:p>
                  </a:txBody>
                  <a:tcPr anchor="ctr">
                    <a:lnL>
                      <a:noFill/>
                    </a:lnL>
                    <a:lnR>
                      <a:noFill/>
                    </a:lnR>
                    <a:lnT>
                      <a:noFill/>
                    </a:lnT>
                    <a:lnB>
                      <a:noFill/>
                    </a:lnB>
                  </a:tcPr>
                </a:tc>
                <a:tc>
                  <a:txBody>
                    <a:bodyPr/>
                    <a:lstStyle/>
                    <a:p>
                      <a:r>
                        <a:rPr lang="en-US" sz="1600" b="1" dirty="0"/>
                        <a:t>  °F</a:t>
                      </a:r>
                    </a:p>
                  </a:txBody>
                  <a:tcPr anchor="ctr">
                    <a:lnL>
                      <a:noFill/>
                    </a:lnL>
                    <a:lnR>
                      <a:noFill/>
                    </a:lnR>
                    <a:lnT>
                      <a:noFill/>
                    </a:lnT>
                    <a:lnB>
                      <a:noFill/>
                    </a:lnB>
                  </a:tcPr>
                </a:tc>
                <a:extLst>
                  <a:ext uri="{0D108BD9-81ED-4DB2-BD59-A6C34878D82A}">
                    <a16:rowId xmlns:a16="http://schemas.microsoft.com/office/drawing/2014/main" val="699892384"/>
                  </a:ext>
                </a:extLst>
              </a:tr>
              <a:tr h="453303">
                <a:tc>
                  <a:txBody>
                    <a:bodyPr/>
                    <a:lstStyle/>
                    <a:p>
                      <a:r>
                        <a:rPr lang="en-US" sz="1600" b="1" dirty="0"/>
                        <a:t>Stufe 1</a:t>
                      </a:r>
                    </a:p>
                  </a:txBody>
                  <a:tcPr anchor="ctr">
                    <a:lnL>
                      <a:noFill/>
                    </a:lnL>
                    <a:lnR>
                      <a:noFill/>
                    </a:lnR>
                    <a:lnT>
                      <a:noFill/>
                    </a:lnT>
                    <a:lnB>
                      <a:noFill/>
                    </a:lnB>
                  </a:tcPr>
                </a:tc>
                <a:tc>
                  <a:txBody>
                    <a:bodyPr/>
                    <a:lstStyle/>
                    <a:p>
                      <a:r>
                        <a:rPr lang="en-US" sz="1600" b="1" dirty="0"/>
                        <a:t>150 °C</a:t>
                      </a:r>
                    </a:p>
                  </a:txBody>
                  <a:tcPr anchor="ctr">
                    <a:lnL>
                      <a:noFill/>
                    </a:lnL>
                    <a:lnR>
                      <a:noFill/>
                    </a:lnR>
                    <a:lnT>
                      <a:noFill/>
                    </a:lnT>
                    <a:lnB>
                      <a:noFill/>
                    </a:lnB>
                  </a:tcPr>
                </a:tc>
                <a:tc>
                  <a:txBody>
                    <a:bodyPr/>
                    <a:lstStyle/>
                    <a:p>
                      <a:r>
                        <a:rPr lang="en-US" sz="1600" b="1" dirty="0"/>
                        <a:t>300 °F</a:t>
                      </a:r>
                    </a:p>
                  </a:txBody>
                  <a:tcPr anchor="ctr">
                    <a:lnL>
                      <a:noFill/>
                    </a:lnL>
                    <a:lnR>
                      <a:noFill/>
                    </a:lnR>
                    <a:lnT>
                      <a:noFill/>
                    </a:lnT>
                    <a:lnB>
                      <a:noFill/>
                    </a:lnB>
                  </a:tcPr>
                </a:tc>
                <a:extLst>
                  <a:ext uri="{0D108BD9-81ED-4DB2-BD59-A6C34878D82A}">
                    <a16:rowId xmlns:a16="http://schemas.microsoft.com/office/drawing/2014/main" val="1711079344"/>
                  </a:ext>
                </a:extLst>
              </a:tr>
              <a:tr h="453303">
                <a:tc>
                  <a:txBody>
                    <a:bodyPr/>
                    <a:lstStyle/>
                    <a:p>
                      <a:r>
                        <a:rPr lang="en-US" sz="1600" b="1" dirty="0"/>
                        <a:t>Stufe 2</a:t>
                      </a:r>
                    </a:p>
                  </a:txBody>
                  <a:tcPr anchor="ctr">
                    <a:lnL>
                      <a:noFill/>
                    </a:lnL>
                    <a:lnR>
                      <a:noFill/>
                    </a:lnR>
                    <a:lnT>
                      <a:noFill/>
                    </a:lnT>
                    <a:lnB>
                      <a:noFill/>
                    </a:lnB>
                  </a:tcPr>
                </a:tc>
                <a:tc>
                  <a:txBody>
                    <a:bodyPr/>
                    <a:lstStyle/>
                    <a:p>
                      <a:r>
                        <a:rPr lang="en-US" sz="1600" b="1" dirty="0"/>
                        <a:t>160 °C</a:t>
                      </a:r>
                    </a:p>
                  </a:txBody>
                  <a:tcPr anchor="ctr">
                    <a:lnL>
                      <a:noFill/>
                    </a:lnL>
                    <a:lnR>
                      <a:noFill/>
                    </a:lnR>
                    <a:lnT>
                      <a:noFill/>
                    </a:lnT>
                    <a:lnB>
                      <a:noFill/>
                    </a:lnB>
                  </a:tcPr>
                </a:tc>
                <a:tc>
                  <a:txBody>
                    <a:bodyPr/>
                    <a:lstStyle/>
                    <a:p>
                      <a:r>
                        <a:rPr lang="en-US" sz="1600" b="1" dirty="0"/>
                        <a:t>320 °F</a:t>
                      </a:r>
                    </a:p>
                  </a:txBody>
                  <a:tcPr anchor="ctr">
                    <a:lnL>
                      <a:noFill/>
                    </a:lnL>
                    <a:lnR>
                      <a:noFill/>
                    </a:lnR>
                    <a:lnT>
                      <a:noFill/>
                    </a:lnT>
                    <a:lnB>
                      <a:noFill/>
                    </a:lnB>
                  </a:tcPr>
                </a:tc>
                <a:extLst>
                  <a:ext uri="{0D108BD9-81ED-4DB2-BD59-A6C34878D82A}">
                    <a16:rowId xmlns:a16="http://schemas.microsoft.com/office/drawing/2014/main" val="3223915121"/>
                  </a:ext>
                </a:extLst>
              </a:tr>
              <a:tr h="453303">
                <a:tc>
                  <a:txBody>
                    <a:bodyPr/>
                    <a:lstStyle/>
                    <a:p>
                      <a:r>
                        <a:rPr lang="en-US" sz="1600" b="1" dirty="0"/>
                        <a:t>Stufe 3</a:t>
                      </a:r>
                    </a:p>
                  </a:txBody>
                  <a:tcPr anchor="ctr">
                    <a:lnL>
                      <a:noFill/>
                    </a:lnL>
                    <a:lnR>
                      <a:noFill/>
                    </a:lnR>
                    <a:lnT>
                      <a:noFill/>
                    </a:lnT>
                    <a:lnB>
                      <a:noFill/>
                    </a:lnB>
                  </a:tcPr>
                </a:tc>
                <a:tc>
                  <a:txBody>
                    <a:bodyPr/>
                    <a:lstStyle/>
                    <a:p>
                      <a:r>
                        <a:rPr lang="en-US" sz="1600" b="1" dirty="0"/>
                        <a:t>180 °C</a:t>
                      </a:r>
                    </a:p>
                  </a:txBody>
                  <a:tcPr anchor="ctr">
                    <a:lnL>
                      <a:noFill/>
                    </a:lnL>
                    <a:lnR>
                      <a:noFill/>
                    </a:lnR>
                    <a:lnT>
                      <a:noFill/>
                    </a:lnT>
                    <a:lnB>
                      <a:noFill/>
                    </a:lnB>
                  </a:tcPr>
                </a:tc>
                <a:tc>
                  <a:txBody>
                    <a:bodyPr/>
                    <a:lstStyle/>
                    <a:p>
                      <a:r>
                        <a:rPr lang="en-US" sz="1600" b="1" dirty="0"/>
                        <a:t>355 °F</a:t>
                      </a:r>
                    </a:p>
                  </a:txBody>
                  <a:tcPr anchor="ctr">
                    <a:lnL>
                      <a:noFill/>
                    </a:lnL>
                    <a:lnR>
                      <a:noFill/>
                    </a:lnR>
                    <a:lnT>
                      <a:noFill/>
                    </a:lnT>
                    <a:lnB>
                      <a:noFill/>
                    </a:lnB>
                  </a:tcPr>
                </a:tc>
                <a:extLst>
                  <a:ext uri="{0D108BD9-81ED-4DB2-BD59-A6C34878D82A}">
                    <a16:rowId xmlns:a16="http://schemas.microsoft.com/office/drawing/2014/main" val="2720626914"/>
                  </a:ext>
                </a:extLst>
              </a:tr>
              <a:tr h="453303">
                <a:tc>
                  <a:txBody>
                    <a:bodyPr/>
                    <a:lstStyle/>
                    <a:p>
                      <a:r>
                        <a:rPr lang="en-US" sz="1600" b="1" dirty="0"/>
                        <a:t>Stufe 4</a:t>
                      </a:r>
                    </a:p>
                  </a:txBody>
                  <a:tcPr anchor="ctr">
                    <a:lnL>
                      <a:noFill/>
                    </a:lnL>
                    <a:lnR>
                      <a:noFill/>
                    </a:lnR>
                    <a:lnT>
                      <a:noFill/>
                    </a:lnT>
                    <a:lnB>
                      <a:noFill/>
                    </a:lnB>
                  </a:tcPr>
                </a:tc>
                <a:tc>
                  <a:txBody>
                    <a:bodyPr/>
                    <a:lstStyle/>
                    <a:p>
                      <a:r>
                        <a:rPr lang="en-US" sz="1600" b="1" dirty="0"/>
                        <a:t>200 °C</a:t>
                      </a:r>
                    </a:p>
                  </a:txBody>
                  <a:tcPr anchor="ctr">
                    <a:lnL>
                      <a:noFill/>
                    </a:lnL>
                    <a:lnR>
                      <a:noFill/>
                    </a:lnR>
                    <a:lnT>
                      <a:noFill/>
                    </a:lnT>
                    <a:lnB>
                      <a:noFill/>
                    </a:lnB>
                  </a:tcPr>
                </a:tc>
                <a:tc>
                  <a:txBody>
                    <a:bodyPr/>
                    <a:lstStyle/>
                    <a:p>
                      <a:r>
                        <a:rPr lang="en-US" sz="1600" b="1" dirty="0"/>
                        <a:t>390 °F</a:t>
                      </a:r>
                    </a:p>
                  </a:txBody>
                  <a:tcPr anchor="ctr">
                    <a:lnL>
                      <a:noFill/>
                    </a:lnL>
                    <a:lnR>
                      <a:noFill/>
                    </a:lnR>
                    <a:lnT>
                      <a:noFill/>
                    </a:lnT>
                    <a:lnB>
                      <a:noFill/>
                    </a:lnB>
                  </a:tcPr>
                </a:tc>
                <a:extLst>
                  <a:ext uri="{0D108BD9-81ED-4DB2-BD59-A6C34878D82A}">
                    <a16:rowId xmlns:a16="http://schemas.microsoft.com/office/drawing/2014/main" val="3045102022"/>
                  </a:ext>
                </a:extLst>
              </a:tr>
              <a:tr h="453303">
                <a:tc>
                  <a:txBody>
                    <a:bodyPr/>
                    <a:lstStyle/>
                    <a:p>
                      <a:r>
                        <a:rPr lang="en-US" sz="1600" b="1" dirty="0"/>
                        <a:t>Stufe 5</a:t>
                      </a:r>
                    </a:p>
                  </a:txBody>
                  <a:tcPr anchor="ctr">
                    <a:lnL>
                      <a:noFill/>
                    </a:lnL>
                    <a:lnR>
                      <a:noFill/>
                    </a:lnR>
                    <a:lnT>
                      <a:noFill/>
                    </a:lnT>
                    <a:lnB>
                      <a:noFill/>
                    </a:lnB>
                  </a:tcPr>
                </a:tc>
                <a:tc>
                  <a:txBody>
                    <a:bodyPr/>
                    <a:lstStyle/>
                    <a:p>
                      <a:r>
                        <a:rPr lang="en-US" sz="1600" b="1" dirty="0"/>
                        <a:t>220 °C</a:t>
                      </a:r>
                    </a:p>
                  </a:txBody>
                  <a:tcPr anchor="ctr">
                    <a:lnL>
                      <a:noFill/>
                    </a:lnL>
                    <a:lnR>
                      <a:noFill/>
                    </a:lnR>
                    <a:lnT>
                      <a:noFill/>
                    </a:lnT>
                    <a:lnB>
                      <a:noFill/>
                    </a:lnB>
                  </a:tcPr>
                </a:tc>
                <a:tc>
                  <a:txBody>
                    <a:bodyPr/>
                    <a:lstStyle/>
                    <a:p>
                      <a:r>
                        <a:rPr lang="en-US" sz="1600" b="1" dirty="0"/>
                        <a:t>430 °F</a:t>
                      </a:r>
                    </a:p>
                  </a:txBody>
                  <a:tcPr anchor="ctr">
                    <a:lnL>
                      <a:noFill/>
                    </a:lnL>
                    <a:lnR>
                      <a:noFill/>
                    </a:lnR>
                    <a:lnT>
                      <a:noFill/>
                    </a:lnT>
                    <a:lnB>
                      <a:noFill/>
                    </a:lnB>
                  </a:tcPr>
                </a:tc>
                <a:extLst>
                  <a:ext uri="{0D108BD9-81ED-4DB2-BD59-A6C34878D82A}">
                    <a16:rowId xmlns:a16="http://schemas.microsoft.com/office/drawing/2014/main" val="3455025767"/>
                  </a:ext>
                </a:extLst>
              </a:tr>
              <a:tr h="453303">
                <a:tc>
                  <a:txBody>
                    <a:bodyPr/>
                    <a:lstStyle/>
                    <a:p>
                      <a:r>
                        <a:rPr lang="en-US" sz="1600" b="1" dirty="0"/>
                        <a:t>Stufe 6</a:t>
                      </a:r>
                    </a:p>
                  </a:txBody>
                  <a:tcPr anchor="ctr">
                    <a:lnL>
                      <a:noFill/>
                    </a:lnL>
                    <a:lnR>
                      <a:noFill/>
                    </a:lnR>
                    <a:lnT>
                      <a:noFill/>
                    </a:lnT>
                    <a:lnB>
                      <a:noFill/>
                    </a:lnB>
                  </a:tcPr>
                </a:tc>
                <a:tc>
                  <a:txBody>
                    <a:bodyPr/>
                    <a:lstStyle/>
                    <a:p>
                      <a:r>
                        <a:rPr lang="en-US" sz="1600" b="1" dirty="0"/>
                        <a:t>240 °C</a:t>
                      </a:r>
                    </a:p>
                  </a:txBody>
                  <a:tcPr anchor="ctr">
                    <a:lnL>
                      <a:noFill/>
                    </a:lnL>
                    <a:lnR>
                      <a:noFill/>
                    </a:lnR>
                    <a:lnT>
                      <a:noFill/>
                    </a:lnT>
                    <a:lnB>
                      <a:noFill/>
                    </a:lnB>
                  </a:tcPr>
                </a:tc>
                <a:tc>
                  <a:txBody>
                    <a:bodyPr/>
                    <a:lstStyle/>
                    <a:p>
                      <a:r>
                        <a:rPr lang="en-US" sz="1600" b="1" dirty="0"/>
                        <a:t>465 °F</a:t>
                      </a:r>
                    </a:p>
                  </a:txBody>
                  <a:tcPr anchor="ctr">
                    <a:lnL>
                      <a:noFill/>
                    </a:lnL>
                    <a:lnR>
                      <a:noFill/>
                    </a:lnR>
                    <a:lnT>
                      <a:noFill/>
                    </a:lnT>
                    <a:lnB>
                      <a:noFill/>
                    </a:lnB>
                  </a:tcPr>
                </a:tc>
                <a:extLst>
                  <a:ext uri="{0D108BD9-81ED-4DB2-BD59-A6C34878D82A}">
                    <a16:rowId xmlns:a16="http://schemas.microsoft.com/office/drawing/2014/main" val="2792725402"/>
                  </a:ext>
                </a:extLst>
              </a:tr>
              <a:tr h="453303">
                <a:tc>
                  <a:txBody>
                    <a:bodyPr/>
                    <a:lstStyle/>
                    <a:p>
                      <a:r>
                        <a:rPr lang="en-US" sz="1600" b="1" dirty="0"/>
                        <a:t>Stufe 7</a:t>
                      </a:r>
                    </a:p>
                  </a:txBody>
                  <a:tcPr anchor="ctr">
                    <a:lnL>
                      <a:noFill/>
                    </a:lnL>
                    <a:lnR>
                      <a:noFill/>
                    </a:lnR>
                    <a:lnT>
                      <a:noFill/>
                    </a:lnT>
                    <a:lnB>
                      <a:noFill/>
                    </a:lnB>
                  </a:tcPr>
                </a:tc>
                <a:tc>
                  <a:txBody>
                    <a:bodyPr/>
                    <a:lstStyle/>
                    <a:p>
                      <a:r>
                        <a:rPr lang="en-US" sz="1600" b="1" dirty="0"/>
                        <a:t>260 °C</a:t>
                      </a:r>
                    </a:p>
                  </a:txBody>
                  <a:tcPr anchor="ctr">
                    <a:lnL>
                      <a:noFill/>
                    </a:lnL>
                    <a:lnR>
                      <a:noFill/>
                    </a:lnR>
                    <a:lnT>
                      <a:noFill/>
                    </a:lnT>
                    <a:lnB>
                      <a:noFill/>
                    </a:lnB>
                  </a:tcPr>
                </a:tc>
                <a:tc>
                  <a:txBody>
                    <a:bodyPr/>
                    <a:lstStyle/>
                    <a:p>
                      <a:r>
                        <a:rPr lang="en-US" sz="1600" b="1" dirty="0"/>
                        <a:t>500 °F</a:t>
                      </a:r>
                    </a:p>
                  </a:txBody>
                  <a:tcPr anchor="ctr">
                    <a:lnL>
                      <a:noFill/>
                    </a:lnL>
                    <a:lnR>
                      <a:noFill/>
                    </a:lnR>
                    <a:lnT>
                      <a:noFill/>
                    </a:lnT>
                    <a:lnB>
                      <a:noFill/>
                    </a:lnB>
                  </a:tcPr>
                </a:tc>
                <a:extLst>
                  <a:ext uri="{0D108BD9-81ED-4DB2-BD59-A6C34878D82A}">
                    <a16:rowId xmlns:a16="http://schemas.microsoft.com/office/drawing/2014/main" val="3334213214"/>
                  </a:ext>
                </a:extLst>
              </a:tr>
              <a:tr h="453303">
                <a:tc>
                  <a:txBody>
                    <a:bodyPr/>
                    <a:lstStyle/>
                    <a:p>
                      <a:r>
                        <a:rPr lang="en-US" sz="1600" b="1" dirty="0"/>
                        <a:t>Stufe 8</a:t>
                      </a:r>
                    </a:p>
                  </a:txBody>
                  <a:tcPr anchor="ctr">
                    <a:lnL>
                      <a:noFill/>
                    </a:lnL>
                    <a:lnR>
                      <a:noFill/>
                    </a:lnR>
                    <a:lnT>
                      <a:noFill/>
                    </a:lnT>
                    <a:lnB>
                      <a:noFill/>
                    </a:lnB>
                  </a:tcPr>
                </a:tc>
                <a:tc>
                  <a:txBody>
                    <a:bodyPr/>
                    <a:lstStyle/>
                    <a:p>
                      <a:r>
                        <a:rPr lang="en-US" sz="1600" b="1" dirty="0"/>
                        <a:t>280 °C</a:t>
                      </a:r>
                    </a:p>
                  </a:txBody>
                  <a:tcPr anchor="ctr">
                    <a:lnL>
                      <a:noFill/>
                    </a:lnL>
                    <a:lnR>
                      <a:noFill/>
                    </a:lnR>
                    <a:lnT>
                      <a:noFill/>
                    </a:lnT>
                    <a:lnB>
                      <a:noFill/>
                    </a:lnB>
                  </a:tcPr>
                </a:tc>
                <a:tc>
                  <a:txBody>
                    <a:bodyPr/>
                    <a:lstStyle/>
                    <a:p>
                      <a:r>
                        <a:rPr lang="en-US" sz="1600" b="1" dirty="0"/>
                        <a:t>535 °F</a:t>
                      </a:r>
                    </a:p>
                  </a:txBody>
                  <a:tcPr anchor="ctr">
                    <a:lnL>
                      <a:noFill/>
                    </a:lnL>
                    <a:lnR>
                      <a:noFill/>
                    </a:lnR>
                    <a:lnT>
                      <a:noFill/>
                    </a:lnT>
                    <a:lnB>
                      <a:noFill/>
                    </a:lnB>
                  </a:tcPr>
                </a:tc>
                <a:extLst>
                  <a:ext uri="{0D108BD9-81ED-4DB2-BD59-A6C34878D82A}">
                    <a16:rowId xmlns:a16="http://schemas.microsoft.com/office/drawing/2014/main" val="2239628771"/>
                  </a:ext>
                </a:extLst>
              </a:tr>
            </a:tbl>
          </a:graphicData>
        </a:graphic>
      </p:graphicFrame>
      <p:sp>
        <p:nvSpPr>
          <p:cNvPr id="11" name="Content Placeholder 10"/>
          <p:cNvSpPr>
            <a:spLocks noGrp="1"/>
          </p:cNvSpPr>
          <p:nvPr>
            <p:ph idx="1"/>
          </p:nvPr>
        </p:nvSpPr>
        <p:spPr>
          <a:xfrm>
            <a:off x="513070" y="1854402"/>
            <a:ext cx="10515600" cy="1863790"/>
          </a:xfrm>
        </p:spPr>
        <p:txBody>
          <a:bodyPr/>
          <a:lstStyle/>
          <a:p>
            <a:pPr marL="0" indent="0">
              <a:buNone/>
            </a:pPr>
            <a:r>
              <a:rPr lang="en-US" dirty="0"/>
              <a:t>  Germany                    United Kingdom                   France</a:t>
            </a:r>
          </a:p>
        </p:txBody>
      </p:sp>
      <p:pic>
        <p:nvPicPr>
          <p:cNvPr id="12" name="Picture 11">
            <a:extLst>
              <a:ext uri="{FF2B5EF4-FFF2-40B4-BE49-F238E27FC236}">
                <a16:creationId xmlns:a16="http://schemas.microsoft.com/office/drawing/2014/main" id="{F45CA69B-0DE9-4365-B805-D29B94659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9771" y="239146"/>
            <a:ext cx="1753390" cy="1375504"/>
          </a:xfrm>
          <a:prstGeom prst="rect">
            <a:avLst/>
          </a:prstGeom>
        </p:spPr>
      </p:pic>
    </p:spTree>
    <p:extLst>
      <p:ext uri="{BB962C8B-B14F-4D97-AF65-F5344CB8AC3E}">
        <p14:creationId xmlns:p14="http://schemas.microsoft.com/office/powerpoint/2010/main" val="65735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777240" y="202566"/>
            <a:ext cx="10515600" cy="842464"/>
          </a:xfrm>
        </p:spPr>
        <p:txBody>
          <a:bodyPr/>
          <a:lstStyle/>
          <a:p>
            <a:r>
              <a:rPr lang="en-US" dirty="0"/>
              <a:t>Comprehensive List of Temperature Scales</a:t>
            </a:r>
          </a:p>
        </p:txBody>
      </p:sp>
      <p:sp>
        <p:nvSpPr>
          <p:cNvPr id="11" name="Rectangle 10"/>
          <p:cNvSpPr/>
          <p:nvPr/>
        </p:nvSpPr>
        <p:spPr>
          <a:xfrm>
            <a:off x="284924" y="831167"/>
            <a:ext cx="9483634" cy="5478423"/>
          </a:xfrm>
          <a:prstGeom prst="rect">
            <a:avLst/>
          </a:prstGeom>
        </p:spPr>
        <p:txBody>
          <a:bodyPr wrap="square">
            <a:spAutoFit/>
          </a:bodyPr>
          <a:lstStyle/>
          <a:p>
            <a:endParaRPr lang="en-US" sz="1400" b="1" dirty="0">
              <a:latin typeface="Courier New" panose="02070309020205020404" pitchFamily="49" charset="0"/>
            </a:endParaRPr>
          </a:p>
          <a:p>
            <a:r>
              <a:rPr lang="en-US" sz="1400" b="1" dirty="0">
                <a:latin typeface="Courier New" panose="02070309020205020404" pitchFamily="49" charset="0"/>
              </a:rPr>
              <a:t>   </a:t>
            </a:r>
            <a:r>
              <a:rPr lang="it-IT" sz="1400" b="1" dirty="0">
                <a:latin typeface="Courier New" panose="02070309020205020404" pitchFamily="49" charset="0"/>
              </a:rPr>
              <a:t> 1   Amonton            25   Edinburgh               49   Mariotte             </a:t>
            </a:r>
          </a:p>
          <a:p>
            <a:r>
              <a:rPr lang="en-US" sz="1400" b="1" dirty="0">
                <a:latin typeface="Courier New" panose="02070309020205020404" pitchFamily="49" charset="0"/>
              </a:rPr>
              <a:t>    2   Barnsdorf          26   </a:t>
            </a:r>
            <a:r>
              <a:rPr lang="en-US" sz="1400" b="1" dirty="0">
                <a:solidFill>
                  <a:srgbClr val="FF0000"/>
                </a:solidFill>
                <a:latin typeface="Courier New" panose="02070309020205020404" pitchFamily="49" charset="0"/>
              </a:rPr>
              <a:t>electron Volts          </a:t>
            </a:r>
            <a:r>
              <a:rPr lang="en-US" sz="1400" b="1" dirty="0">
                <a:latin typeface="Courier New" panose="02070309020205020404" pitchFamily="49" charset="0"/>
              </a:rPr>
              <a:t>50   Miles                </a:t>
            </a:r>
          </a:p>
          <a:p>
            <a:r>
              <a:rPr lang="de-DE" sz="1400" b="1" dirty="0">
                <a:latin typeface="Courier New" panose="02070309020205020404" pitchFamily="49" charset="0"/>
              </a:rPr>
              <a:t>    3   Beaumuir           27   </a:t>
            </a:r>
            <a:r>
              <a:rPr lang="de-DE" sz="1400" b="1" dirty="0">
                <a:solidFill>
                  <a:srgbClr val="FF0000"/>
                </a:solidFill>
                <a:latin typeface="Courier New" panose="02070309020205020404" pitchFamily="49" charset="0"/>
              </a:rPr>
              <a:t>Fahrenheit</a:t>
            </a:r>
            <a:r>
              <a:rPr lang="de-DE" sz="1400" b="1" dirty="0">
                <a:latin typeface="Courier New" panose="02070309020205020404" pitchFamily="49" charset="0"/>
              </a:rPr>
              <a:t>              51   Murray               </a:t>
            </a:r>
          </a:p>
          <a:p>
            <a:r>
              <a:rPr lang="de-DE" sz="1400" b="1" dirty="0">
                <a:latin typeface="Courier New" panose="02070309020205020404" pitchFamily="49" charset="0"/>
              </a:rPr>
              <a:t>    4   Benart             28   Fahrenheit [Pre-1707]   52   Newton               </a:t>
            </a:r>
          </a:p>
          <a:p>
            <a:r>
              <a:rPr lang="en-US" sz="1400" b="1" dirty="0">
                <a:latin typeface="Courier New" panose="02070309020205020404" pitchFamily="49" charset="0"/>
              </a:rPr>
              <a:t>    5   Bergen             29   Florentine [Large]      53   Oertel               </a:t>
            </a:r>
          </a:p>
          <a:p>
            <a:r>
              <a:rPr lang="en-US" sz="1400" b="1" dirty="0">
                <a:latin typeface="Courier New" panose="02070309020205020404" pitchFamily="49" charset="0"/>
              </a:rPr>
              <a:t>    6   Brisson            30   Florentine [Small]      54   Paris                </a:t>
            </a:r>
          </a:p>
          <a:p>
            <a:r>
              <a:rPr lang="en-US" sz="1400" b="1" dirty="0">
                <a:latin typeface="Courier New" panose="02070309020205020404" pitchFamily="49" charset="0"/>
              </a:rPr>
              <a:t>    7   </a:t>
            </a:r>
            <a:r>
              <a:rPr lang="en-US" sz="1400" b="1" dirty="0">
                <a:solidFill>
                  <a:srgbClr val="FF0000"/>
                </a:solidFill>
                <a:latin typeface="Courier New" panose="02070309020205020404" pitchFamily="49" charset="0"/>
              </a:rPr>
              <a:t>Celsius</a:t>
            </a:r>
            <a:r>
              <a:rPr lang="en-US" sz="1400" b="1" dirty="0">
                <a:latin typeface="Courier New" panose="02070309020205020404" pitchFamily="49" charset="0"/>
              </a:rPr>
              <a:t>            31   Florentine [Magnum]     55   Plancks              </a:t>
            </a:r>
          </a:p>
          <a:p>
            <a:r>
              <a:rPr lang="en-US" sz="1400" b="1" dirty="0">
                <a:latin typeface="Courier New" panose="02070309020205020404" pitchFamily="49" charset="0"/>
              </a:rPr>
              <a:t>    8   Cimento            32   Fowler                  56   Poleni               </a:t>
            </a:r>
          </a:p>
          <a:p>
            <a:r>
              <a:rPr lang="en-US" sz="1400" b="1" dirty="0">
                <a:latin typeface="Courier New" panose="02070309020205020404" pitchFamily="49" charset="0"/>
              </a:rPr>
              <a:t>    9   Cruquius           33   Frick                   57   </a:t>
            </a:r>
            <a:r>
              <a:rPr lang="en-US" sz="1400" b="1" dirty="0">
                <a:solidFill>
                  <a:srgbClr val="FF0000"/>
                </a:solidFill>
                <a:latin typeface="Courier New" panose="02070309020205020404" pitchFamily="49" charset="0"/>
              </a:rPr>
              <a:t>Reaumur</a:t>
            </a:r>
            <a:r>
              <a:rPr lang="en-US" sz="1400" b="1" dirty="0">
                <a:latin typeface="Courier New" panose="02070309020205020404" pitchFamily="49" charset="0"/>
              </a:rPr>
              <a:t>              </a:t>
            </a:r>
          </a:p>
          <a:p>
            <a:r>
              <a:rPr lang="en-US" sz="1400" b="1" dirty="0">
                <a:latin typeface="Courier New" panose="02070309020205020404" pitchFamily="49" charset="0"/>
              </a:rPr>
              <a:t>   10   Dalence            34   </a:t>
            </a:r>
            <a:r>
              <a:rPr lang="en-US" sz="1400" b="1" dirty="0">
                <a:solidFill>
                  <a:srgbClr val="FF0000"/>
                </a:solidFill>
                <a:latin typeface="Courier New" panose="02070309020205020404" pitchFamily="49" charset="0"/>
              </a:rPr>
              <a:t>Gas Mark </a:t>
            </a:r>
            <a:r>
              <a:rPr lang="en-US" sz="1400" b="1" dirty="0">
                <a:latin typeface="Courier New" panose="02070309020205020404" pitchFamily="49" charset="0"/>
              </a:rPr>
              <a:t>               58   Romer                </a:t>
            </a:r>
          </a:p>
          <a:p>
            <a:r>
              <a:rPr lang="en-US" sz="1400" b="1" dirty="0">
                <a:latin typeface="Courier New" panose="02070309020205020404" pitchFamily="49" charset="0"/>
              </a:rPr>
              <a:t>   11   Dalton             35   Goubert                 59   </a:t>
            </a:r>
            <a:r>
              <a:rPr lang="en-US" sz="1400" b="1" dirty="0">
                <a:solidFill>
                  <a:srgbClr val="FF0000"/>
                </a:solidFill>
                <a:latin typeface="Courier New" panose="02070309020205020404" pitchFamily="49" charset="0"/>
              </a:rPr>
              <a:t>Rankine</a:t>
            </a:r>
            <a:r>
              <a:rPr lang="en-US" sz="1400" b="1" dirty="0">
                <a:latin typeface="Courier New" panose="02070309020205020404" pitchFamily="49" charset="0"/>
              </a:rPr>
              <a:t>              </a:t>
            </a:r>
          </a:p>
          <a:p>
            <a:r>
              <a:rPr lang="de-DE" sz="1400" b="1" dirty="0">
                <a:latin typeface="Courier New" panose="02070309020205020404" pitchFamily="49" charset="0"/>
              </a:rPr>
              <a:t>   12   Daniell            36   Hales                   60   Richter              </a:t>
            </a:r>
          </a:p>
          <a:p>
            <a:r>
              <a:rPr lang="it-IT" sz="1400" b="1" dirty="0">
                <a:latin typeface="Courier New" panose="02070309020205020404" pitchFamily="49" charset="0"/>
              </a:rPr>
              <a:t>   13   De la Hire         37   Hanow [Newer]           61   Rinaldini            </a:t>
            </a:r>
          </a:p>
          <a:p>
            <a:r>
              <a:rPr lang="en-US" sz="1400" b="1" dirty="0">
                <a:latin typeface="Courier New" panose="02070309020205020404" pitchFamily="49" charset="0"/>
              </a:rPr>
              <a:t>   14   De la Ville        38   Hanow [Older]           62   Rosenthal            </a:t>
            </a:r>
          </a:p>
          <a:p>
            <a:r>
              <a:rPr lang="en-US" sz="1400" b="1" dirty="0">
                <a:latin typeface="Courier New" panose="02070309020205020404" pitchFamily="49" charset="0"/>
              </a:rPr>
              <a:t>   15   Delisle [Newer]    39   Hauksbee                63   Royal Soc. of London </a:t>
            </a:r>
          </a:p>
          <a:p>
            <a:r>
              <a:rPr lang="en-US" sz="1400" b="1" dirty="0">
                <a:latin typeface="Courier New" panose="02070309020205020404" pitchFamily="49" charset="0"/>
              </a:rPr>
              <a:t>   16   Delisle [Older]    40   Jacobs-Holborn          64   Sagredo              </a:t>
            </a:r>
          </a:p>
          <a:p>
            <a:r>
              <a:rPr lang="fr-FR" sz="1400" b="1" dirty="0">
                <a:latin typeface="Courier New" panose="02070309020205020404" pitchFamily="49" charset="0"/>
              </a:rPr>
              <a:t>   17   De Luc             41   </a:t>
            </a:r>
            <a:r>
              <a:rPr lang="fr-FR" sz="1400" b="1" dirty="0">
                <a:solidFill>
                  <a:srgbClr val="FF0000"/>
                </a:solidFill>
                <a:latin typeface="Courier New" panose="02070309020205020404" pitchFamily="49" charset="0"/>
              </a:rPr>
              <a:t>Kelvin</a:t>
            </a:r>
            <a:r>
              <a:rPr lang="fr-FR" sz="1400" b="1" dirty="0">
                <a:latin typeface="Courier New" panose="02070309020205020404" pitchFamily="49" charset="0"/>
              </a:rPr>
              <a:t>                  65   Saint-Patrice        </a:t>
            </a:r>
          </a:p>
          <a:p>
            <a:r>
              <a:rPr lang="de-DE" sz="1400" b="1" dirty="0">
                <a:latin typeface="Courier New" panose="02070309020205020404" pitchFamily="49" charset="0"/>
              </a:rPr>
              <a:t>   18   De Lyon            42   Kirch [Christine]       66   </a:t>
            </a:r>
            <a:r>
              <a:rPr lang="de-DE" sz="1400" b="1" dirty="0">
                <a:solidFill>
                  <a:srgbClr val="FF0000"/>
                </a:solidFill>
                <a:latin typeface="Courier New" panose="02070309020205020404" pitchFamily="49" charset="0"/>
              </a:rPr>
              <a:t>Stufe </a:t>
            </a:r>
            <a:r>
              <a:rPr lang="de-DE" sz="1400" b="1" dirty="0">
                <a:latin typeface="Courier New" panose="02070309020205020404" pitchFamily="49" charset="0"/>
              </a:rPr>
              <a:t>               </a:t>
            </a:r>
          </a:p>
          <a:p>
            <a:r>
              <a:rPr lang="sv-SE" sz="1400" b="1" dirty="0">
                <a:latin typeface="Courier New" panose="02070309020205020404" pitchFamily="49" charset="0"/>
              </a:rPr>
              <a:t>   19   de Revillas        43   Kirch [Gottfried]       67   Sulzer               </a:t>
            </a:r>
          </a:p>
          <a:p>
            <a:r>
              <a:rPr lang="en-US" sz="1400" b="1" dirty="0">
                <a:latin typeface="Courier New" panose="02070309020205020404" pitchFamily="49" charset="0"/>
              </a:rPr>
              <a:t>   20   Derham [I]         44   La Court                68   </a:t>
            </a:r>
            <a:r>
              <a:rPr lang="en-US" sz="1400" b="1" dirty="0">
                <a:solidFill>
                  <a:srgbClr val="FF0000"/>
                </a:solidFill>
                <a:latin typeface="Courier New" panose="02070309020205020404" pitchFamily="49" charset="0"/>
              </a:rPr>
              <a:t>Thermostat</a:t>
            </a:r>
            <a:r>
              <a:rPr lang="en-US" sz="1400" b="1" dirty="0">
                <a:latin typeface="Courier New" panose="02070309020205020404" pitchFamily="49" charset="0"/>
              </a:rPr>
              <a:t>           </a:t>
            </a:r>
          </a:p>
          <a:p>
            <a:r>
              <a:rPr lang="en-US" sz="1400" b="1" dirty="0">
                <a:latin typeface="Courier New" panose="02070309020205020404" pitchFamily="49" charset="0"/>
              </a:rPr>
              <a:t>   21   Derham [II]        45   Lambert                 69   Wedgwood [Original]  </a:t>
            </a:r>
          </a:p>
          <a:p>
            <a:r>
              <a:rPr lang="nl-NL" sz="1400" b="1" dirty="0">
                <a:latin typeface="Courier New" panose="02070309020205020404" pitchFamily="49" charset="0"/>
              </a:rPr>
              <a:t>   22   de Suede           46   Lange                   70   Wedgwood [Modernized]</a:t>
            </a:r>
          </a:p>
          <a:p>
            <a:r>
              <a:rPr lang="nb-NO" sz="1400" b="1" dirty="0">
                <a:latin typeface="Courier New" panose="02070309020205020404" pitchFamily="49" charset="0"/>
              </a:rPr>
              <a:t>   23   de Villeneuve      47   Leiden               </a:t>
            </a:r>
          </a:p>
          <a:p>
            <a:r>
              <a:rPr lang="fr-FR" sz="1400" b="1" dirty="0">
                <a:latin typeface="Courier New" panose="02070309020205020404" pitchFamily="49" charset="0"/>
              </a:rPr>
              <a:t>   24   Du Crest           48   Ludolf               </a:t>
            </a:r>
          </a:p>
        </p:txBody>
      </p:sp>
      <p:sp>
        <p:nvSpPr>
          <p:cNvPr id="4" name="Rectangle 3"/>
          <p:cNvSpPr/>
          <p:nvPr/>
        </p:nvSpPr>
        <p:spPr>
          <a:xfrm>
            <a:off x="2423442" y="6309590"/>
            <a:ext cx="7223196" cy="307777"/>
          </a:xfrm>
          <a:prstGeom prst="rect">
            <a:avLst/>
          </a:prstGeom>
        </p:spPr>
        <p:txBody>
          <a:bodyPr wrap="none">
            <a:spAutoFit/>
          </a:bodyPr>
          <a:lstStyle/>
          <a:p>
            <a:r>
              <a:rPr lang="en-US" sz="1400" b="1" dirty="0">
                <a:hlinkClick r:id="rId2"/>
              </a:rPr>
              <a:t>http://www.curiousnotions.com/temperature-conversion/</a:t>
            </a:r>
            <a:r>
              <a:rPr lang="en-US" sz="1400" b="1" dirty="0"/>
              <a:t>  date accessed: 20170815</a:t>
            </a:r>
          </a:p>
        </p:txBody>
      </p:sp>
      <p:sp>
        <p:nvSpPr>
          <p:cNvPr id="2" name="TextBox 1"/>
          <p:cNvSpPr txBox="1"/>
          <p:nvPr/>
        </p:nvSpPr>
        <p:spPr>
          <a:xfrm>
            <a:off x="9448800" y="4552250"/>
            <a:ext cx="1492187" cy="646331"/>
          </a:xfrm>
          <a:prstGeom prst="rect">
            <a:avLst/>
          </a:prstGeom>
          <a:noFill/>
          <a:ln w="19050">
            <a:solidFill>
              <a:schemeClr val="tx1"/>
            </a:solidFill>
          </a:ln>
        </p:spPr>
        <p:txBody>
          <a:bodyPr wrap="square" rtlCol="0">
            <a:spAutoFit/>
          </a:bodyPr>
          <a:lstStyle/>
          <a:p>
            <a:pPr algn="ctr"/>
            <a:r>
              <a:rPr lang="en-US" sz="1200" b="1" dirty="0">
                <a:solidFill>
                  <a:srgbClr val="FF0000"/>
                </a:solidFill>
              </a:rPr>
              <a:t>Scales highlight in red are in current use.</a:t>
            </a:r>
            <a:endParaRPr lang="en-US" sz="1200" dirty="0"/>
          </a:p>
        </p:txBody>
      </p:sp>
      <p:sp>
        <p:nvSpPr>
          <p:cNvPr id="5" name="TextBox 4">
            <a:extLst>
              <a:ext uri="{FF2B5EF4-FFF2-40B4-BE49-F238E27FC236}">
                <a16:creationId xmlns:a16="http://schemas.microsoft.com/office/drawing/2014/main" id="{D76386E9-193E-484F-9679-9B6BB8123A2F}"/>
              </a:ext>
            </a:extLst>
          </p:cNvPr>
          <p:cNvSpPr txBox="1"/>
          <p:nvPr/>
        </p:nvSpPr>
        <p:spPr>
          <a:xfrm>
            <a:off x="8855544" y="1371209"/>
            <a:ext cx="2085443" cy="1569660"/>
          </a:xfrm>
          <a:prstGeom prst="rect">
            <a:avLst/>
          </a:prstGeom>
          <a:noFill/>
          <a:ln>
            <a:solidFill>
              <a:schemeClr val="tx1"/>
            </a:solidFill>
          </a:ln>
        </p:spPr>
        <p:txBody>
          <a:bodyPr wrap="none" rtlCol="0">
            <a:spAutoFit/>
          </a:bodyPr>
          <a:lstStyle/>
          <a:p>
            <a:pPr algn="ctr"/>
            <a:r>
              <a:rPr lang="en-US" sz="1600" b="1" u="sng" dirty="0">
                <a:latin typeface="Calibri" panose="020F0502020204030204" pitchFamily="34" charset="0"/>
                <a:cs typeface="Calibri" panose="020F0502020204030204" pitchFamily="34" charset="0"/>
              </a:rPr>
              <a:t>Recent Additions </a:t>
            </a:r>
          </a:p>
          <a:p>
            <a:pPr algn="ctr"/>
            <a:r>
              <a:rPr lang="en-US" sz="1400" b="1" u="sng" dirty="0">
                <a:latin typeface="Calibri" panose="020F0502020204030204" pitchFamily="34" charset="0"/>
                <a:cs typeface="Calibri" panose="020F0502020204030204" pitchFamily="34" charset="0"/>
              </a:rPr>
              <a:t>(since 2017)</a:t>
            </a:r>
          </a:p>
          <a:p>
            <a:endParaRPr lang="en-US" sz="1600" b="1" u="sng"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71    Hoffmann CG</a:t>
            </a:r>
          </a:p>
          <a:p>
            <a:r>
              <a:rPr lang="en-US" sz="1600" b="1" dirty="0">
                <a:latin typeface="Calibri" panose="020F0502020204030204" pitchFamily="34" charset="0"/>
                <a:cs typeface="Calibri" panose="020F0502020204030204" pitchFamily="34" charset="0"/>
              </a:rPr>
              <a:t>72    Kirch [Christfried]</a:t>
            </a:r>
          </a:p>
          <a:p>
            <a:r>
              <a:rPr lang="en-US" sz="1600" b="1" dirty="0">
                <a:latin typeface="Calibri" panose="020F0502020204030204" pitchFamily="34" charset="0"/>
                <a:cs typeface="Calibri" panose="020F0502020204030204" pitchFamily="34" charset="0"/>
              </a:rPr>
              <a:t>73    Kirch [Maria]</a:t>
            </a:r>
            <a:endParaRPr lang="en-US" dirty="0"/>
          </a:p>
        </p:txBody>
      </p:sp>
    </p:spTree>
    <p:extLst>
      <p:ext uri="{BB962C8B-B14F-4D97-AF65-F5344CB8AC3E}">
        <p14:creationId xmlns:p14="http://schemas.microsoft.com/office/powerpoint/2010/main" val="3046842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871"/>
            <a:ext cx="10515600" cy="1131165"/>
          </a:xfrm>
        </p:spPr>
        <p:txBody>
          <a:bodyPr>
            <a:normAutofit/>
          </a:bodyPr>
          <a:lstStyle/>
          <a:p>
            <a:r>
              <a:rPr lang="en-US" dirty="0"/>
              <a:t> ASTM International</a:t>
            </a:r>
          </a:p>
        </p:txBody>
      </p:sp>
      <p:sp>
        <p:nvSpPr>
          <p:cNvPr id="3" name="Content Placeholder 2"/>
          <p:cNvSpPr>
            <a:spLocks noGrp="1"/>
          </p:cNvSpPr>
          <p:nvPr>
            <p:ph sz="half" idx="1"/>
          </p:nvPr>
        </p:nvSpPr>
        <p:spPr>
          <a:xfrm>
            <a:off x="545990" y="1319083"/>
            <a:ext cx="5550010" cy="3188379"/>
          </a:xfrm>
        </p:spPr>
        <p:txBody>
          <a:bodyPr>
            <a:noAutofit/>
          </a:bodyPr>
          <a:lstStyle/>
          <a:p>
            <a:pPr>
              <a:lnSpc>
                <a:spcPct val="120000"/>
              </a:lnSpc>
              <a:spcBef>
                <a:spcPts val="600"/>
              </a:spcBef>
            </a:pPr>
            <a:r>
              <a:rPr lang="en-US" sz="1600" b="1" dirty="0"/>
              <a:t>ASTM International works together with NIST to provide best practice documents and NIST provides critical measurement solutions for commerce.</a:t>
            </a:r>
          </a:p>
          <a:p>
            <a:pPr>
              <a:lnSpc>
                <a:spcPct val="120000"/>
              </a:lnSpc>
              <a:spcBef>
                <a:spcPts val="600"/>
              </a:spcBef>
            </a:pPr>
            <a:r>
              <a:rPr lang="en-US" sz="1600" b="1" dirty="0"/>
              <a:t>ASTM International has about 30,000 volunteers in 135 countries that support 150 committees and are custodians of about 17,300 standards. </a:t>
            </a:r>
          </a:p>
          <a:p>
            <a:pPr>
              <a:lnSpc>
                <a:spcPct val="120000"/>
              </a:lnSpc>
              <a:spcBef>
                <a:spcPts val="600"/>
              </a:spcBef>
            </a:pPr>
            <a:r>
              <a:rPr lang="en-US" sz="1600" b="1" dirty="0"/>
              <a:t>ASTM Committee E20 on Temperature Measurement has a current membership of approximately 120 with jurisdiction over 43 standards. Members meet regularly to review and update standards within this committee.</a:t>
            </a:r>
          </a:p>
          <a:p>
            <a:pPr>
              <a:lnSpc>
                <a:spcPct val="120000"/>
              </a:lnSpc>
              <a:spcBef>
                <a:spcPts val="600"/>
              </a:spcBef>
            </a:pPr>
            <a:r>
              <a:rPr lang="en-US" sz="1600" b="1" dirty="0"/>
              <a:t>ASTM standards are available at no cost to NASA credentialed individuals (</a:t>
            </a:r>
            <a:r>
              <a:rPr lang="en-US" sz="1600" b="1" dirty="0">
                <a:hlinkClick r:id="rId2"/>
              </a:rPr>
              <a:t>https://standards.nasa.gov</a:t>
            </a:r>
            <a:r>
              <a:rPr lang="en-US" sz="1600" b="1" dirty="0"/>
              <a:t>) and instructions for access are provided at the end of this presentation.</a:t>
            </a:r>
          </a:p>
          <a:p>
            <a:pPr marL="0" indent="0">
              <a:lnSpc>
                <a:spcPct val="120000"/>
              </a:lnSpc>
              <a:spcBef>
                <a:spcPts val="600"/>
              </a:spcBef>
              <a:buNone/>
            </a:pPr>
            <a:endParaRPr lang="en-US" sz="1600" b="1" dirty="0"/>
          </a:p>
        </p:txBody>
      </p:sp>
      <p:sp>
        <p:nvSpPr>
          <p:cNvPr id="4" name="Content Placeholder 3"/>
          <p:cNvSpPr>
            <a:spLocks noGrp="1"/>
          </p:cNvSpPr>
          <p:nvPr>
            <p:ph sz="half" idx="2"/>
          </p:nvPr>
        </p:nvSpPr>
        <p:spPr>
          <a:xfrm>
            <a:off x="6302197" y="1394653"/>
            <a:ext cx="5414839" cy="4385165"/>
          </a:xfrm>
          <a:ln w="12700">
            <a:solidFill>
              <a:schemeClr val="tx1"/>
            </a:solidFill>
          </a:ln>
        </p:spPr>
        <p:txBody>
          <a:bodyPr>
            <a:normAutofit fontScale="25000" lnSpcReduction="20000"/>
          </a:bodyPr>
          <a:lstStyle/>
          <a:p>
            <a:pPr marL="0" indent="0" algn="ctr">
              <a:lnSpc>
                <a:spcPct val="120000"/>
              </a:lnSpc>
              <a:spcBef>
                <a:spcPts val="0"/>
              </a:spcBef>
              <a:buNone/>
            </a:pPr>
            <a:r>
              <a:rPr lang="en-US" sz="6400" b="1" dirty="0"/>
              <a:t>Temperature Measurement Governing Body (E20)</a:t>
            </a:r>
          </a:p>
          <a:p>
            <a:pPr marL="0" indent="0" algn="ctr">
              <a:lnSpc>
                <a:spcPct val="120000"/>
              </a:lnSpc>
              <a:spcBef>
                <a:spcPts val="0"/>
              </a:spcBef>
              <a:buNone/>
            </a:pPr>
            <a:endParaRPr lang="en-US" sz="4900" b="1" dirty="0"/>
          </a:p>
          <a:p>
            <a:pPr marL="0" indent="0" algn="ctr">
              <a:lnSpc>
                <a:spcPct val="120000"/>
              </a:lnSpc>
              <a:spcBef>
                <a:spcPts val="0"/>
              </a:spcBef>
              <a:buNone/>
            </a:pPr>
            <a:r>
              <a:rPr lang="en-US" sz="5600" b="1" dirty="0"/>
              <a:t>Subcommittees and Standards</a:t>
            </a:r>
          </a:p>
          <a:p>
            <a:pPr marL="0" indent="-274320">
              <a:lnSpc>
                <a:spcPct val="120000"/>
              </a:lnSpc>
              <a:spcAft>
                <a:spcPts val="1200"/>
              </a:spcAft>
              <a:buNone/>
            </a:pPr>
            <a:r>
              <a:rPr lang="en-US" sz="5600" b="1" dirty="0"/>
              <a:t>E20.02	Radiation Thermometry</a:t>
            </a:r>
            <a:br>
              <a:rPr lang="en-US" sz="5600" b="1" dirty="0"/>
            </a:br>
            <a:r>
              <a:rPr lang="en-US" sz="5600" b="1" dirty="0"/>
              <a:t>E20.03	Resistance Thermometers</a:t>
            </a:r>
            <a:br>
              <a:rPr lang="en-US" sz="5600" b="1" dirty="0"/>
            </a:br>
            <a:r>
              <a:rPr lang="en-US" sz="5600" b="1" dirty="0"/>
              <a:t>E20.05	Liquid-in-Glass Thermometers and Hydrometers</a:t>
            </a:r>
            <a:br>
              <a:rPr lang="en-US" sz="5600" b="1" dirty="0"/>
            </a:br>
            <a:r>
              <a:rPr lang="en-US" sz="5600" b="1" dirty="0"/>
              <a:t>E20.07	Fundamentals in Thermometry</a:t>
            </a:r>
            <a:br>
              <a:rPr lang="en-US" sz="5600" b="1" dirty="0"/>
            </a:br>
            <a:r>
              <a:rPr lang="en-US" sz="5600" b="1" dirty="0"/>
              <a:t>E20.09	Digital Contact Thermometers</a:t>
            </a:r>
            <a:br>
              <a:rPr lang="en-US" sz="5600" b="1" dirty="0"/>
            </a:br>
            <a:r>
              <a:rPr lang="en-US" sz="5600" b="1" dirty="0"/>
              <a:t>E20.11	Thermocouples - Calibration</a:t>
            </a:r>
            <a:br>
              <a:rPr lang="en-US" sz="5600" b="1" dirty="0"/>
            </a:br>
            <a:r>
              <a:rPr lang="en-US" sz="5600" b="1" dirty="0"/>
              <a:t>E20.12	Thermocouples - Specifications</a:t>
            </a:r>
            <a:br>
              <a:rPr lang="en-US" sz="5600" b="1" dirty="0"/>
            </a:br>
            <a:r>
              <a:rPr lang="en-US" sz="5600" b="1" dirty="0"/>
              <a:t>E20.13	Thermocouples - Materials and Accessories 	 Specifications</a:t>
            </a:r>
            <a:br>
              <a:rPr lang="en-US" sz="5600" b="1" dirty="0"/>
            </a:br>
            <a:r>
              <a:rPr lang="en-US" sz="5600" b="1" dirty="0"/>
              <a:t>E20.14	Thermocouples - Testing</a:t>
            </a:r>
            <a:br>
              <a:rPr lang="en-US" sz="5600" b="1" dirty="0"/>
            </a:br>
            <a:r>
              <a:rPr lang="en-US" sz="5600" b="1" dirty="0"/>
              <a:t>E20.90	Executive</a:t>
            </a:r>
            <a:br>
              <a:rPr lang="en-US" sz="5600" b="1" dirty="0"/>
            </a:br>
            <a:r>
              <a:rPr lang="en-US" sz="5600" b="1" dirty="0"/>
              <a:t>E20.91	Editorial and Terminology</a:t>
            </a:r>
            <a:br>
              <a:rPr lang="en-US" sz="5600" b="1" dirty="0"/>
            </a:br>
            <a:r>
              <a:rPr lang="en-US" sz="5600" b="1" dirty="0"/>
              <a:t>E20.94	Publication</a:t>
            </a:r>
            <a:br>
              <a:rPr lang="en-US" sz="5600" b="1" dirty="0"/>
            </a:br>
            <a:r>
              <a:rPr lang="en-US" sz="5600" b="1" dirty="0"/>
              <a:t>E20.96	Temperature Measurement Techniques Open 	Forum Workshop/Formal Colloquium</a:t>
            </a:r>
          </a:p>
        </p:txBody>
      </p:sp>
      <p:sp>
        <p:nvSpPr>
          <p:cNvPr id="6" name="TextBox 5">
            <a:extLst>
              <a:ext uri="{FF2B5EF4-FFF2-40B4-BE49-F238E27FC236}">
                <a16:creationId xmlns:a16="http://schemas.microsoft.com/office/drawing/2014/main" id="{77A720D5-387E-FF53-EB34-BC76F4022A81}"/>
              </a:ext>
            </a:extLst>
          </p:cNvPr>
          <p:cNvSpPr txBox="1"/>
          <p:nvPr/>
        </p:nvSpPr>
        <p:spPr>
          <a:xfrm>
            <a:off x="1194954" y="6150114"/>
            <a:ext cx="9802092" cy="707886"/>
          </a:xfrm>
          <a:prstGeom prst="rect">
            <a:avLst/>
          </a:prstGeom>
          <a:noFill/>
        </p:spPr>
        <p:txBody>
          <a:bodyPr wrap="square" rtlCol="0">
            <a:spAutoFit/>
          </a:bodyPr>
          <a:lstStyle/>
          <a:p>
            <a:pPr algn="ctr"/>
            <a:r>
              <a:rPr lang="en-US" sz="1400" b="1" dirty="0"/>
              <a:t>ASTM International was formerly known as the American Society for Testing and Materials. </a:t>
            </a:r>
          </a:p>
          <a:p>
            <a:pPr algn="ctr"/>
            <a:r>
              <a:rPr lang="en-US" sz="1400" b="1" dirty="0"/>
              <a:t>National Institute for Standards and Technology (NIST) was formerly known as the National Bureau of Standards.</a:t>
            </a:r>
          </a:p>
          <a:p>
            <a:pPr algn="ctr"/>
            <a:endParaRPr lang="en-US" sz="1200" dirty="0"/>
          </a:p>
        </p:txBody>
      </p:sp>
    </p:spTree>
    <p:extLst>
      <p:ext uri="{BB962C8B-B14F-4D97-AF65-F5344CB8AC3E}">
        <p14:creationId xmlns:p14="http://schemas.microsoft.com/office/powerpoint/2010/main" val="1528711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a:extLst>
              <a:ext uri="{FF2B5EF4-FFF2-40B4-BE49-F238E27FC236}">
                <a16:creationId xmlns:a16="http://schemas.microsoft.com/office/drawing/2014/main" id="{79CFFC74-DC6C-44D0-A5B3-1F4931FE7A7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6" name="Rectangle 3">
            <a:extLst>
              <a:ext uri="{FF2B5EF4-FFF2-40B4-BE49-F238E27FC236}">
                <a16:creationId xmlns:a16="http://schemas.microsoft.com/office/drawing/2014/main" id="{8D8CD613-3961-4123-835A-7F657C9F5A8E}"/>
              </a:ext>
            </a:extLst>
          </p:cNvPr>
          <p:cNvSpPr>
            <a:spLocks noChangeArrowheads="1"/>
          </p:cNvSpPr>
          <p:nvPr/>
        </p:nvSpPr>
        <p:spPr bwMode="auto">
          <a:xfrm>
            <a:off x="560440" y="789816"/>
            <a:ext cx="10923637" cy="527836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0" algn="l"/>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0" algn="l"/>
                <a:tab pos="457200" algn="l"/>
              </a:tabLst>
            </a:pPr>
            <a:r>
              <a:rPr kumimoji="0" lang="en-US" altLang="en-US" b="1" i="0" strike="noStrike" cap="none" normalizeH="0" baseline="0" dirty="0">
                <a:ln>
                  <a:noFill/>
                </a:ln>
                <a:solidFill>
                  <a:srgbClr val="232F3A"/>
                </a:solidFill>
                <a:effectLst/>
                <a:latin typeface="+mn-lt"/>
                <a:ea typeface="Times New Roman" panose="02020603050405020304" pitchFamily="18" charset="0"/>
                <a:cs typeface="Arial" panose="020B0604020202020204" pitchFamily="34" charset="0"/>
              </a:rPr>
              <a:t>	Subcommittee E21.08 on Thermal Protection</a:t>
            </a:r>
          </a:p>
          <a:p>
            <a:pPr marL="0" marR="0" lvl="0" indent="0" algn="l" defTabSz="914400" rtl="0" eaLnBrk="0" fontAlgn="base" latinLnBrk="0" hangingPunct="0">
              <a:lnSpc>
                <a:spcPct val="100000"/>
              </a:lnSpc>
              <a:spcBef>
                <a:spcPct val="0"/>
              </a:spcBef>
              <a:spcAft>
                <a:spcPct val="0"/>
              </a:spcAft>
              <a:buClrTx/>
              <a:buSzTx/>
              <a:buFontTx/>
              <a:buNone/>
              <a:tabLst>
                <a:tab pos="0" algn="l"/>
                <a:tab pos="457200" algn="l"/>
              </a:tabLst>
            </a:pPr>
            <a:endParaRPr kumimoji="0" lang="en-US" altLang="en-US" sz="1600" b="0" i="0"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E285-08(2020) Standard Test Method for Oxyacetylene Ablation Testing of Thermal Insulation Materials</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E341-08(2020) Standard Practice for Measuring Plasma Arc Gas Enthalpy by Energy Balance</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E377-08(2020) Standard Practice for Internal Temperature Measurements in Low-Conductivity Materials</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E422-22 Standard Test Method for Measuring Net Heat Flux Using a Water-Cooled Calorimeter</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E457-08(2020) Standard Test Method for Measuring Heat-Transfer Rate Using a Thermal Capacitance (Slug) Calorimeter</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E458-08(2020) Standard Test Method for Heat of Ablation</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E459-22 Standard Test Method for Measuring Heat Transfer Rate Using a Thin-Skin Calorimeter</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E471-96(2016) Standard Test Method for Obtaining Char Density Profile of Ablative Materials by Machining and Weighing</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E511-07(2020) Standard Test Method for Measuring Heat Flux Using a Copper-Constantan Circular Foil, Heat-Flux Transducer</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E598-08(2020) Standard Test Method for Measuring Extreme Heat-Transfer Rates from High-Energy Environments Using a Transient, Null-Point Calorimeter</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solidFill>
                  <a:schemeClr val="accent1"/>
                </a:solidFill>
                <a:effectLst/>
                <a:latin typeface="+mn-lt"/>
                <a:ea typeface="Times New Roman" panose="02020603050405020304" pitchFamily="18" charset="0"/>
                <a:cs typeface="Arial" panose="020B0604020202020204" pitchFamily="34" charset="0"/>
              </a:rPr>
              <a:t>E637-05(2016) Standard Test Method for Calculation of Stagnation Enthalpy from Heat Transfer Theory and Experimental Measurements of Stagnation-Point Heat Transfer and Pressure</a:t>
            </a:r>
            <a:endParaRPr kumimoji="0" lang="en-US" altLang="en-US" sz="1400" b="1" i="0" strike="noStrike" cap="none" normalizeH="0" baseline="0" dirty="0">
              <a:ln>
                <a:noFill/>
              </a:ln>
              <a:solidFill>
                <a:schemeClr val="accent1"/>
              </a:solidFill>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E2683-17 Standard Test Method for Measuring Heat Flux Using Flush-Mounted Insert Temperature-Gradient Gages</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E2684-17 Standard Test Method for Measuring Heat Flux Using Surface-Mounted One-Dimensional Flat Gages</a:t>
            </a:r>
            <a:endParaRPr kumimoji="0" lang="en-US" altLang="en-US" sz="1400" b="1" i="0"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ts val="600"/>
              </a:spcAft>
              <a:buClrTx/>
              <a:buSzTx/>
              <a:tabLst>
                <a:tab pos="0" algn="l"/>
                <a:tab pos="457200" algn="l"/>
              </a:tabLst>
            </a:pPr>
            <a:r>
              <a:rPr kumimoji="0" lang="en-US" altLang="en-US" sz="1400" b="1" i="0" strike="noStrike" cap="none" normalizeH="0" baseline="0" dirty="0">
                <a:ln>
                  <a:noFill/>
                </a:ln>
                <a:effectLst/>
                <a:latin typeface="+mn-lt"/>
                <a:ea typeface="Times New Roman" panose="02020603050405020304" pitchFamily="18" charset="0"/>
                <a:cs typeface="Arial" panose="020B0604020202020204" pitchFamily="34" charset="0"/>
              </a:rPr>
              <a:t>E3057-19 Standard Test Method for Measuring Heat Flux Using Directional Flame Thermometers with Advanced Data Analysis Techniques</a:t>
            </a:r>
            <a:endParaRPr kumimoji="0" lang="en-US" altLang="en-US" sz="1400" b="1" i="0" strike="noStrike" cap="none" normalizeH="0" baseline="0" dirty="0">
              <a:ln>
                <a:noFill/>
              </a:ln>
              <a:effectLst/>
              <a:latin typeface="+mn-lt"/>
            </a:endParaRPr>
          </a:p>
        </p:txBody>
      </p:sp>
      <p:pic>
        <p:nvPicPr>
          <p:cNvPr id="3073" name="Picture 1">
            <a:extLst>
              <a:ext uri="{FF2B5EF4-FFF2-40B4-BE49-F238E27FC236}">
                <a16:creationId xmlns:a16="http://schemas.microsoft.com/office/drawing/2014/main" id="{79889170-536C-47FB-8BF3-F7B429A22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3858" y="352531"/>
            <a:ext cx="3814916" cy="758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79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DCBFCB1-69A6-493B-9297-A2B6521FEA86}"/>
              </a:ext>
            </a:extLst>
          </p:cNvPr>
          <p:cNvSpPr>
            <a:spLocks noGrp="1"/>
          </p:cNvSpPr>
          <p:nvPr>
            <p:ph type="title"/>
          </p:nvPr>
        </p:nvSpPr>
        <p:spPr>
          <a:xfrm>
            <a:off x="838200" y="729307"/>
            <a:ext cx="10515600" cy="1325563"/>
          </a:xfrm>
        </p:spPr>
        <p:txBody>
          <a:bodyPr>
            <a:normAutofit fontScale="90000"/>
          </a:bodyPr>
          <a:lstStyle/>
          <a:p>
            <a:r>
              <a:rPr lang="en-US" sz="4000" dirty="0">
                <a:solidFill>
                  <a:srgbClr val="222222"/>
                </a:solidFill>
                <a:latin typeface="Calibri" panose="020F0502020204030204" pitchFamily="34" charset="0"/>
                <a:cs typeface="Calibri" panose="020F0502020204030204" pitchFamily="34" charset="0"/>
              </a:rPr>
              <a:t>ASTM C1055-20 </a:t>
            </a:r>
            <a:br>
              <a:rPr lang="en-US" dirty="0">
                <a:solidFill>
                  <a:srgbClr val="222222"/>
                </a:solidFill>
                <a:latin typeface="Calibri" panose="020F0502020204030204" pitchFamily="34" charset="0"/>
                <a:cs typeface="Calibri" panose="020F0502020204030204" pitchFamily="34" charset="0"/>
              </a:rPr>
            </a:br>
            <a:r>
              <a:rPr lang="en-US" sz="2700" b="1" dirty="0">
                <a:solidFill>
                  <a:srgbClr val="222222"/>
                </a:solidFill>
                <a:latin typeface="Calibri" panose="020F0502020204030204" pitchFamily="34" charset="0"/>
                <a:cs typeface="Calibri" panose="020F0502020204030204" pitchFamily="34" charset="0"/>
              </a:rPr>
              <a:t>(Standard Guide for Heated System Surface Conditions </a:t>
            </a:r>
            <a:br>
              <a:rPr lang="en-US" sz="2700" b="1" dirty="0">
                <a:solidFill>
                  <a:srgbClr val="222222"/>
                </a:solidFill>
                <a:latin typeface="Calibri" panose="020F0502020204030204" pitchFamily="34" charset="0"/>
                <a:cs typeface="Calibri" panose="020F0502020204030204" pitchFamily="34" charset="0"/>
              </a:rPr>
            </a:br>
            <a:r>
              <a:rPr lang="en-US" sz="2700" b="1" dirty="0">
                <a:solidFill>
                  <a:srgbClr val="222222"/>
                </a:solidFill>
                <a:latin typeface="Calibri" panose="020F0502020204030204" pitchFamily="34" charset="0"/>
                <a:cs typeface="Calibri" panose="020F0502020204030204" pitchFamily="34" charset="0"/>
              </a:rPr>
              <a:t>that Produce Contact Burn Injuries)</a:t>
            </a:r>
            <a:br>
              <a:rPr lang="en-US" sz="3100" b="1" dirty="0">
                <a:solidFill>
                  <a:srgbClr val="222222"/>
                </a:solidFill>
                <a:latin typeface="Calibri" panose="020F0502020204030204" pitchFamily="34" charset="0"/>
                <a:cs typeface="Calibri" panose="020F0502020204030204" pitchFamily="34" charset="0"/>
              </a:rPr>
            </a:br>
            <a:br>
              <a:rPr lang="en-US" dirty="0">
                <a:solidFill>
                  <a:srgbClr val="222222"/>
                </a:solidFill>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E677C76F-0D99-42A4-BCC4-6BDBC5F5BEA6}"/>
              </a:ext>
            </a:extLst>
          </p:cNvPr>
          <p:cNvSpPr/>
          <p:nvPr/>
        </p:nvSpPr>
        <p:spPr>
          <a:xfrm>
            <a:off x="318459" y="1998024"/>
            <a:ext cx="4247803" cy="2462213"/>
          </a:xfrm>
          <a:prstGeom prst="rect">
            <a:avLst/>
          </a:prstGeom>
          <a:ln>
            <a:solidFill>
              <a:srgbClr val="000000"/>
            </a:solidFill>
          </a:ln>
        </p:spPr>
        <p:txBody>
          <a:bodyPr wrap="square">
            <a:spAutoFit/>
          </a:bodyPr>
          <a:lstStyle/>
          <a:p>
            <a:pPr algn="ctr"/>
            <a:r>
              <a:rPr lang="en-US" sz="2200" b="1" dirty="0">
                <a:solidFill>
                  <a:srgbClr val="222222"/>
                </a:solidFill>
                <a:latin typeface="Calibri" panose="020F0502020204030204" pitchFamily="34" charset="0"/>
                <a:cs typeface="Calibri" panose="020F0502020204030204" pitchFamily="34" charset="0"/>
              </a:rPr>
              <a:t>ASTM C1055-20 recommends that pipe surface temperatures remain at or below 140 °F. The reason for this is that the average person can touch a 140 °F surface for up to five seconds without sustaining irreversible burn damage.</a:t>
            </a:r>
            <a:endParaRPr lang="en-US" sz="2200" b="1"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E8304E9-88CB-4711-9B12-127BC6EF0FED}"/>
              </a:ext>
            </a:extLst>
          </p:cNvPr>
          <p:cNvSpPr txBox="1"/>
          <p:nvPr/>
        </p:nvSpPr>
        <p:spPr>
          <a:xfrm>
            <a:off x="257852" y="4745993"/>
            <a:ext cx="4369017" cy="1197187"/>
          </a:xfrm>
          <a:prstGeom prst="rect">
            <a:avLst/>
          </a:prstGeom>
          <a:noFill/>
        </p:spPr>
        <p:txBody>
          <a:bodyPr wrap="none" rtlCol="0">
            <a:spAutoFit/>
          </a:bodyPr>
          <a:lstStyle/>
          <a:p>
            <a:pPr algn="ctr">
              <a:lnSpc>
                <a:spcPct val="130000"/>
              </a:lnSpc>
            </a:pPr>
            <a:r>
              <a:rPr lang="en-US" sz="2000" b="1" u="sng" dirty="0">
                <a:solidFill>
                  <a:srgbClr val="FF0000"/>
                </a:solidFill>
              </a:rPr>
              <a:t>Exposure Limits</a:t>
            </a:r>
          </a:p>
          <a:p>
            <a:pPr algn="ctr">
              <a:lnSpc>
                <a:spcPct val="120000"/>
              </a:lnSpc>
            </a:pPr>
            <a:r>
              <a:rPr lang="en-US" sz="2000" b="1" dirty="0">
                <a:solidFill>
                  <a:srgbClr val="FF0000"/>
                </a:solidFill>
              </a:rPr>
              <a:t>Short term (5 seconds) – 140 ˚F</a:t>
            </a:r>
          </a:p>
          <a:p>
            <a:pPr algn="ctr">
              <a:lnSpc>
                <a:spcPct val="120000"/>
              </a:lnSpc>
            </a:pPr>
            <a:r>
              <a:rPr lang="en-US" sz="2000" b="1" dirty="0">
                <a:solidFill>
                  <a:srgbClr val="FF0000"/>
                </a:solidFill>
              </a:rPr>
              <a:t>Long term (up to 6 hours) – 111 ˚F</a:t>
            </a:r>
          </a:p>
        </p:txBody>
      </p:sp>
      <p:pic>
        <p:nvPicPr>
          <p:cNvPr id="13" name="Picture 12">
            <a:extLst>
              <a:ext uri="{FF2B5EF4-FFF2-40B4-BE49-F238E27FC236}">
                <a16:creationId xmlns:a16="http://schemas.microsoft.com/office/drawing/2014/main" id="{C26CBF18-C815-452C-8F1E-E0017DA27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5536" y="1933731"/>
            <a:ext cx="6558835" cy="4038956"/>
          </a:xfrm>
          <a:prstGeom prst="rect">
            <a:avLst/>
          </a:prstGeom>
          <a:noFill/>
          <a:ln w="22225">
            <a:solidFill>
              <a:schemeClr val="tx1"/>
            </a:solidFill>
          </a:ln>
        </p:spPr>
      </p:pic>
    </p:spTree>
    <p:extLst>
      <p:ext uri="{BB962C8B-B14F-4D97-AF65-F5344CB8AC3E}">
        <p14:creationId xmlns:p14="http://schemas.microsoft.com/office/powerpoint/2010/main" val="160432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AC43-0266-8B21-3FB0-FD9D0821CA07}"/>
              </a:ext>
            </a:extLst>
          </p:cNvPr>
          <p:cNvSpPr>
            <a:spLocks noGrp="1"/>
          </p:cNvSpPr>
          <p:nvPr>
            <p:ph type="title"/>
          </p:nvPr>
        </p:nvSpPr>
        <p:spPr>
          <a:xfrm>
            <a:off x="950042" y="259735"/>
            <a:ext cx="10291916" cy="1007127"/>
          </a:xfrm>
        </p:spPr>
        <p:txBody>
          <a:bodyPr>
            <a:normAutofit/>
          </a:bodyPr>
          <a:lstStyle/>
          <a:p>
            <a:r>
              <a:rPr lang="en-US" sz="2800" b="1" i="0" u="none" strike="noStrike" dirty="0">
                <a:solidFill>
                  <a:srgbClr val="000000"/>
                </a:solidFill>
                <a:effectLst/>
                <a:latin typeface="Calibri" panose="020F0502020204030204" pitchFamily="34" charset="0"/>
              </a:rPr>
              <a:t>Rule of Thumb for Heat Tint (temper) Color </a:t>
            </a:r>
            <a:br>
              <a:rPr lang="en-US" sz="2800" b="1" i="0" u="none" strike="noStrike" dirty="0">
                <a:solidFill>
                  <a:srgbClr val="000000"/>
                </a:solidFill>
                <a:effectLst/>
                <a:latin typeface="Calibri" panose="020F0502020204030204" pitchFamily="34" charset="0"/>
              </a:rPr>
            </a:br>
            <a:r>
              <a:rPr lang="en-US" sz="2800" b="1" i="0" u="none" strike="noStrike" dirty="0">
                <a:solidFill>
                  <a:srgbClr val="000000"/>
                </a:solidFill>
                <a:effectLst/>
                <a:latin typeface="Calibri" panose="020F0502020204030204" pitchFamily="34" charset="0"/>
              </a:rPr>
              <a:t>on Stainless Steel Surfaces Heated in Air</a:t>
            </a:r>
            <a:endParaRPr lang="en-US" sz="2800" dirty="0"/>
          </a:p>
        </p:txBody>
      </p:sp>
      <p:sp>
        <p:nvSpPr>
          <p:cNvPr id="6" name="TextBox 5">
            <a:extLst>
              <a:ext uri="{FF2B5EF4-FFF2-40B4-BE49-F238E27FC236}">
                <a16:creationId xmlns:a16="http://schemas.microsoft.com/office/drawing/2014/main" id="{98301058-AD03-F1B5-8569-ED44D4F321ED}"/>
              </a:ext>
            </a:extLst>
          </p:cNvPr>
          <p:cNvSpPr txBox="1"/>
          <p:nvPr/>
        </p:nvSpPr>
        <p:spPr>
          <a:xfrm>
            <a:off x="6510992" y="5700484"/>
            <a:ext cx="4861309" cy="584775"/>
          </a:xfrm>
          <a:prstGeom prst="rect">
            <a:avLst/>
          </a:prstGeom>
          <a:noFill/>
        </p:spPr>
        <p:txBody>
          <a:bodyPr wrap="square">
            <a:spAutoFit/>
          </a:bodyPr>
          <a:lstStyle/>
          <a:p>
            <a:pPr algn="ctr"/>
            <a:r>
              <a:rPr lang="fr-FR" sz="1600" b="1" i="0" strike="noStrike" dirty="0">
                <a:solidFill>
                  <a:srgbClr val="000000"/>
                </a:solidFill>
                <a:effectLst/>
                <a:latin typeface="Calibri" panose="020F0502020204030204" pitchFamily="34" charset="0"/>
              </a:rPr>
              <a:t>https://bssa.org.uk/bssa_articles/heat-tint-temper-colours-on-stainless-steel-surface-heated-in-air/</a:t>
            </a:r>
            <a:endParaRPr lang="en-US" sz="1600" dirty="0"/>
          </a:p>
        </p:txBody>
      </p:sp>
      <p:sp>
        <p:nvSpPr>
          <p:cNvPr id="7" name="TextBox 6">
            <a:extLst>
              <a:ext uri="{FF2B5EF4-FFF2-40B4-BE49-F238E27FC236}">
                <a16:creationId xmlns:a16="http://schemas.microsoft.com/office/drawing/2014/main" id="{735C251B-2CA7-408C-A5D5-9DA1605E9496}"/>
              </a:ext>
            </a:extLst>
          </p:cNvPr>
          <p:cNvSpPr txBox="1"/>
          <p:nvPr/>
        </p:nvSpPr>
        <p:spPr>
          <a:xfrm>
            <a:off x="742539" y="1437779"/>
            <a:ext cx="5220940" cy="4555093"/>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2000" b="1" i="0" dirty="0">
                <a:solidFill>
                  <a:srgbClr val="202122"/>
                </a:solidFill>
                <a:effectLst/>
                <a:latin typeface="Arial" panose="020B0604020202020204" pitchFamily="34" charset="0"/>
              </a:rPr>
              <a:t>Not all standards are formal. Some are derived by practical experience.</a:t>
            </a:r>
          </a:p>
          <a:p>
            <a:pPr marL="285750" indent="-285750">
              <a:spcAft>
                <a:spcPts val="1200"/>
              </a:spcAft>
              <a:buFont typeface="Arial" panose="020B0604020202020204" pitchFamily="34" charset="0"/>
              <a:buChar char="•"/>
            </a:pPr>
            <a:r>
              <a:rPr lang="en-US" sz="2000" b="1" i="0" dirty="0">
                <a:solidFill>
                  <a:srgbClr val="202122"/>
                </a:solidFill>
                <a:effectLst/>
                <a:latin typeface="Arial" panose="020B0604020202020204" pitchFamily="34" charset="0"/>
              </a:rPr>
              <a:t>The </a:t>
            </a:r>
            <a:r>
              <a:rPr lang="en-US" sz="2000" b="1" i="1" dirty="0">
                <a:solidFill>
                  <a:srgbClr val="202122"/>
                </a:solidFill>
                <a:effectLst/>
                <a:latin typeface="Arial" panose="020B0604020202020204" pitchFamily="34" charset="0"/>
              </a:rPr>
              <a:t>rule of thumb </a:t>
            </a:r>
            <a:r>
              <a:rPr lang="en-US" sz="2000" b="1" i="0" dirty="0">
                <a:solidFill>
                  <a:srgbClr val="202122"/>
                </a:solidFill>
                <a:effectLst/>
                <a:latin typeface="Arial" panose="020B0604020202020204" pitchFamily="34" charset="0"/>
              </a:rPr>
              <a:t>concept was first cited in a 1685 text which quoted </a:t>
            </a:r>
            <a:r>
              <a:rPr lang="en-US" sz="2000" b="1" dirty="0">
                <a:solidFill>
                  <a:srgbClr val="202122"/>
                </a:solidFill>
                <a:latin typeface="Arial" panose="020B0604020202020204" pitchFamily="34" charset="0"/>
              </a:rPr>
              <a:t>James Durham of Scotland: </a:t>
            </a:r>
            <a:endParaRPr lang="en-US" sz="2000" b="1" i="0" dirty="0">
              <a:solidFill>
                <a:srgbClr val="202122"/>
              </a:solidFill>
              <a:effectLst/>
              <a:latin typeface="Arial" panose="020B0604020202020204" pitchFamily="34" charset="0"/>
            </a:endParaRPr>
          </a:p>
          <a:p>
            <a:pPr lvl="1">
              <a:spcAft>
                <a:spcPts val="1200"/>
              </a:spcAft>
            </a:pPr>
            <a:r>
              <a:rPr lang="en-US" sz="2000" b="1" i="0" dirty="0">
                <a:solidFill>
                  <a:srgbClr val="202122"/>
                </a:solidFill>
                <a:effectLst/>
                <a:latin typeface="Arial" panose="020B0604020202020204" pitchFamily="34" charset="0"/>
              </a:rPr>
              <a:t>“… foolish builders, who build by guess, and by rule of thumb … and not by Square and Rule"</a:t>
            </a:r>
          </a:p>
          <a:p>
            <a:pPr marL="285750" indent="-285750">
              <a:spcAft>
                <a:spcPts val="600"/>
              </a:spcAft>
              <a:buFont typeface="Arial" panose="020B0604020202020204" pitchFamily="34" charset="0"/>
              <a:buChar char="•"/>
            </a:pPr>
            <a:r>
              <a:rPr lang="en-US" sz="2000" b="1" dirty="0">
                <a:solidFill>
                  <a:srgbClr val="202122"/>
                </a:solidFill>
                <a:latin typeface="Arial" panose="020B0604020202020204" pitchFamily="34" charset="0"/>
              </a:rPr>
              <a:t>Although not an exact measurement, the color tint table has been observed to be a good indicator of the maximum temperature reached by steel surfaces in high temperature wind tunnel tests.</a:t>
            </a:r>
          </a:p>
        </p:txBody>
      </p:sp>
      <p:graphicFrame>
        <p:nvGraphicFramePr>
          <p:cNvPr id="8" name="Object 7">
            <a:extLst>
              <a:ext uri="{FF2B5EF4-FFF2-40B4-BE49-F238E27FC236}">
                <a16:creationId xmlns:a16="http://schemas.microsoft.com/office/drawing/2014/main" id="{E390347C-8025-48A4-A33A-0F92231764C0}"/>
              </a:ext>
            </a:extLst>
          </p:cNvPr>
          <p:cNvGraphicFramePr>
            <a:graphicFrameLocks noChangeAspect="1"/>
          </p:cNvGraphicFramePr>
          <p:nvPr>
            <p:extLst>
              <p:ext uri="{D42A27DB-BD31-4B8C-83A1-F6EECF244321}">
                <p14:modId xmlns:p14="http://schemas.microsoft.com/office/powerpoint/2010/main" val="1019975707"/>
              </p:ext>
            </p:extLst>
          </p:nvPr>
        </p:nvGraphicFramePr>
        <p:xfrm>
          <a:off x="6278140" y="1598970"/>
          <a:ext cx="5227794" cy="3841248"/>
        </p:xfrm>
        <a:graphic>
          <a:graphicData uri="http://schemas.openxmlformats.org/presentationml/2006/ole">
            <mc:AlternateContent xmlns:mc="http://schemas.openxmlformats.org/markup-compatibility/2006">
              <mc:Choice xmlns:v="urn:schemas-microsoft-com:vml" Requires="v">
                <p:oleObj spid="_x0000_s1028" name="Worksheet" r:id="rId3" imgW="3232261" imgH="2375075" progId="Excel.Sheet.12">
                  <p:embed/>
                </p:oleObj>
              </mc:Choice>
              <mc:Fallback>
                <p:oleObj name="Worksheet" r:id="rId3" imgW="3232261" imgH="2375075" progId="Excel.Sheet.12">
                  <p:embed/>
                  <p:pic>
                    <p:nvPicPr>
                      <p:cNvPr id="0" name=""/>
                      <p:cNvPicPr/>
                      <p:nvPr/>
                    </p:nvPicPr>
                    <p:blipFill>
                      <a:blip r:embed="rId4"/>
                      <a:stretch>
                        <a:fillRect/>
                      </a:stretch>
                    </p:blipFill>
                    <p:spPr>
                      <a:xfrm>
                        <a:off x="6278140" y="1598970"/>
                        <a:ext cx="5227794" cy="3841248"/>
                      </a:xfrm>
                      <a:prstGeom prst="rect">
                        <a:avLst/>
                      </a:prstGeom>
                    </p:spPr>
                  </p:pic>
                </p:oleObj>
              </mc:Fallback>
            </mc:AlternateContent>
          </a:graphicData>
        </a:graphic>
      </p:graphicFrame>
    </p:spTree>
    <p:extLst>
      <p:ext uri="{BB962C8B-B14F-4D97-AF65-F5344CB8AC3E}">
        <p14:creationId xmlns:p14="http://schemas.microsoft.com/office/powerpoint/2010/main" val="406376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1728-BC02-442F-8E03-769ADE0477E0}"/>
              </a:ext>
            </a:extLst>
          </p:cNvPr>
          <p:cNvSpPr>
            <a:spLocks noGrp="1"/>
          </p:cNvSpPr>
          <p:nvPr>
            <p:ph type="title"/>
          </p:nvPr>
        </p:nvSpPr>
        <p:spPr>
          <a:xfrm>
            <a:off x="838200" y="365126"/>
            <a:ext cx="10515600" cy="669208"/>
          </a:xfrm>
        </p:spPr>
        <p:txBody>
          <a:bodyPr>
            <a:normAutofit/>
          </a:bodyPr>
          <a:lstStyle/>
          <a:p>
            <a:r>
              <a:rPr lang="en-US" sz="3200" dirty="0"/>
              <a:t>What is a Thermocouple?</a:t>
            </a:r>
          </a:p>
        </p:txBody>
      </p:sp>
      <p:sp>
        <p:nvSpPr>
          <p:cNvPr id="3" name="Content Placeholder 2">
            <a:extLst>
              <a:ext uri="{FF2B5EF4-FFF2-40B4-BE49-F238E27FC236}">
                <a16:creationId xmlns:a16="http://schemas.microsoft.com/office/drawing/2014/main" id="{10BBE0B6-4347-4EA3-ABD7-8198A52F81F0}"/>
              </a:ext>
            </a:extLst>
          </p:cNvPr>
          <p:cNvSpPr>
            <a:spLocks noGrp="1"/>
          </p:cNvSpPr>
          <p:nvPr>
            <p:ph sz="half" idx="1"/>
          </p:nvPr>
        </p:nvSpPr>
        <p:spPr>
          <a:xfrm>
            <a:off x="1357830" y="4674213"/>
            <a:ext cx="9934303" cy="2035928"/>
          </a:xfrm>
        </p:spPr>
        <p:txBody>
          <a:bodyPr>
            <a:noAutofit/>
          </a:bodyPr>
          <a:lstStyle/>
          <a:p>
            <a:pPr>
              <a:lnSpc>
                <a:spcPct val="130000"/>
              </a:lnSpc>
              <a:spcBef>
                <a:spcPts val="600"/>
              </a:spcBef>
            </a:pPr>
            <a:r>
              <a:rPr lang="en-US" sz="1600" b="1" dirty="0"/>
              <a:t>A temperature-measuring device consisting of two wires of different metals joined at each end. </a:t>
            </a:r>
          </a:p>
          <a:p>
            <a:pPr>
              <a:lnSpc>
                <a:spcPct val="120000"/>
              </a:lnSpc>
              <a:spcBef>
                <a:spcPts val="600"/>
              </a:spcBef>
            </a:pPr>
            <a:r>
              <a:rPr lang="en-US" sz="1600" b="1" dirty="0"/>
              <a:t>One junction is placed where the temperature is to be measured.</a:t>
            </a:r>
          </a:p>
          <a:p>
            <a:pPr>
              <a:lnSpc>
                <a:spcPct val="130000"/>
              </a:lnSpc>
              <a:spcBef>
                <a:spcPts val="600"/>
              </a:spcBef>
            </a:pPr>
            <a:r>
              <a:rPr lang="en-US" sz="1600" b="1" dirty="0"/>
              <a:t>The other end is kept at a constant lower temperature (i.e., an ice bath or a reference temperature). </a:t>
            </a:r>
          </a:p>
          <a:p>
            <a:pPr>
              <a:lnSpc>
                <a:spcPct val="130000"/>
              </a:lnSpc>
              <a:spcBef>
                <a:spcPts val="600"/>
              </a:spcBef>
            </a:pPr>
            <a:r>
              <a:rPr lang="en-US" sz="1600" b="1" dirty="0"/>
              <a:t>A measuring instrument is connected to the circuit which converts voltage to a temperature.</a:t>
            </a:r>
          </a:p>
          <a:p>
            <a:endParaRPr lang="en-US" sz="1600" dirty="0"/>
          </a:p>
        </p:txBody>
      </p:sp>
      <p:grpSp>
        <p:nvGrpSpPr>
          <p:cNvPr id="38" name="Group 37"/>
          <p:cNvGrpSpPr/>
          <p:nvPr/>
        </p:nvGrpSpPr>
        <p:grpSpPr>
          <a:xfrm>
            <a:off x="2500160" y="1311450"/>
            <a:ext cx="7472456" cy="3101189"/>
            <a:chOff x="2689346" y="1334814"/>
            <a:chExt cx="7472456" cy="3101189"/>
          </a:xfrm>
        </p:grpSpPr>
        <p:sp>
          <p:nvSpPr>
            <p:cNvPr id="8" name="TextBox 7">
              <a:extLst>
                <a:ext uri="{FF2B5EF4-FFF2-40B4-BE49-F238E27FC236}">
                  <a16:creationId xmlns:a16="http://schemas.microsoft.com/office/drawing/2014/main" id="{C5417270-9411-4867-9A9C-ABE78FF01EDB}"/>
                </a:ext>
              </a:extLst>
            </p:cNvPr>
            <p:cNvSpPr txBox="1"/>
            <p:nvPr/>
          </p:nvSpPr>
          <p:spPr>
            <a:xfrm>
              <a:off x="7197529" y="4189782"/>
              <a:ext cx="2964273" cy="246221"/>
            </a:xfrm>
            <a:prstGeom prst="rect">
              <a:avLst/>
            </a:prstGeom>
            <a:noFill/>
          </p:spPr>
          <p:txBody>
            <a:bodyPr wrap="none" rtlCol="0">
              <a:spAutoFit/>
            </a:bodyPr>
            <a:lstStyle/>
            <a:p>
              <a:r>
                <a:rPr lang="en-US" sz="1000" b="1" dirty="0"/>
                <a:t>Instrumentationtools.com accessed </a:t>
              </a:r>
              <a:r>
                <a:rPr lang="en-US" sz="900" b="1" dirty="0"/>
                <a:t>20170816</a:t>
              </a: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556" y="1724449"/>
              <a:ext cx="3307349" cy="221158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9346" y="1334814"/>
              <a:ext cx="2092568" cy="2646069"/>
            </a:xfrm>
            <a:prstGeom prst="rect">
              <a:avLst/>
            </a:prstGeom>
          </p:spPr>
        </p:pic>
        <p:sp>
          <p:nvSpPr>
            <p:cNvPr id="12" name="Rectangle 11"/>
            <p:cNvSpPr/>
            <p:nvPr/>
          </p:nvSpPr>
          <p:spPr>
            <a:xfrm>
              <a:off x="7374504" y="1465247"/>
              <a:ext cx="2610324" cy="2635213"/>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2689346" y="1336192"/>
              <a:ext cx="1494283" cy="2644691"/>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343295" y="2081648"/>
              <a:ext cx="512716" cy="745569"/>
            </a:xfrm>
            <a:prstGeom prst="rect">
              <a:avLst/>
            </a:prstGeom>
            <a:noFill/>
            <a:ln w="349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6783820" y="1891636"/>
              <a:ext cx="536112" cy="766213"/>
            </a:xfrm>
            <a:prstGeom prst="rect">
              <a:avLst/>
            </a:prstGeom>
            <a:noFill/>
            <a:ln w="349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Arrow Connector 17"/>
            <p:cNvCxnSpPr/>
            <p:nvPr/>
          </p:nvCxnSpPr>
          <p:spPr>
            <a:xfrm>
              <a:off x="4856011" y="2292441"/>
              <a:ext cx="1927809" cy="689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6912313" y="2224798"/>
              <a:ext cx="59601" cy="745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p:nvPr/>
          </p:nvCxnSpPr>
          <p:spPr>
            <a:xfrm>
              <a:off x="4183629" y="3115702"/>
              <a:ext cx="3190875" cy="869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297300" y="1946602"/>
              <a:ext cx="1083546" cy="330813"/>
            </a:xfrm>
            <a:prstGeom prst="rect">
              <a:avLst/>
            </a:prstGeom>
            <a:noFill/>
          </p:spPr>
          <p:txBody>
            <a:bodyPr wrap="none" rtlCol="0">
              <a:spAutoFit/>
            </a:bodyPr>
            <a:lstStyle/>
            <a:p>
              <a:r>
                <a:rPr lang="en-US" b="1" dirty="0">
                  <a:solidFill>
                    <a:srgbClr val="C00000"/>
                  </a:solidFill>
                </a:rPr>
                <a:t>Junction</a:t>
              </a:r>
            </a:p>
          </p:txBody>
        </p:sp>
        <p:sp>
          <p:nvSpPr>
            <p:cNvPr id="32" name="TextBox 31"/>
            <p:cNvSpPr txBox="1"/>
            <p:nvPr/>
          </p:nvSpPr>
          <p:spPr>
            <a:xfrm>
              <a:off x="5163978" y="2743390"/>
              <a:ext cx="1350190" cy="330813"/>
            </a:xfrm>
            <a:prstGeom prst="rect">
              <a:avLst/>
            </a:prstGeom>
            <a:noFill/>
          </p:spPr>
          <p:txBody>
            <a:bodyPr wrap="none" rtlCol="0">
              <a:spAutoFit/>
            </a:bodyPr>
            <a:lstStyle/>
            <a:p>
              <a:r>
                <a:rPr lang="en-US" b="1" dirty="0">
                  <a:solidFill>
                    <a:schemeClr val="accent4"/>
                  </a:solidFill>
                </a:rPr>
                <a:t>Electronics</a:t>
              </a:r>
            </a:p>
          </p:txBody>
        </p:sp>
      </p:grpSp>
    </p:spTree>
    <p:extLst>
      <p:ext uri="{BB962C8B-B14F-4D97-AF65-F5344CB8AC3E}">
        <p14:creationId xmlns:p14="http://schemas.microsoft.com/office/powerpoint/2010/main" val="721844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685" y="207911"/>
            <a:ext cx="10515600" cy="1325563"/>
          </a:xfrm>
        </p:spPr>
        <p:txBody>
          <a:bodyPr>
            <a:normAutofit/>
          </a:bodyPr>
          <a:lstStyle/>
          <a:p>
            <a:r>
              <a:rPr lang="en-US" sz="3200" dirty="0"/>
              <a:t>Governing Law of Thermocouples</a:t>
            </a:r>
            <a:br>
              <a:rPr lang="en-US" dirty="0"/>
            </a:br>
            <a:r>
              <a:rPr lang="en-US" sz="2000" dirty="0"/>
              <a:t>(The Law of Homogeneous Materials)</a:t>
            </a:r>
            <a:br>
              <a:rPr lang="en-US" sz="2000" dirty="0"/>
            </a:br>
            <a:endParaRPr lang="en-US" sz="2000" dirty="0"/>
          </a:p>
        </p:txBody>
      </p:sp>
      <p:sp>
        <p:nvSpPr>
          <p:cNvPr id="8" name="Rectangle 7"/>
          <p:cNvSpPr/>
          <p:nvPr/>
        </p:nvSpPr>
        <p:spPr>
          <a:xfrm>
            <a:off x="547489" y="1217785"/>
            <a:ext cx="5747446" cy="394210"/>
          </a:xfrm>
          <a:prstGeom prst="rect">
            <a:avLst/>
          </a:prstGeom>
        </p:spPr>
        <p:txBody>
          <a:bodyPr wrap="square">
            <a:spAutoFit/>
          </a:bodyPr>
          <a:lstStyle/>
          <a:p>
            <a:pPr marL="285750" indent="-285750">
              <a:lnSpc>
                <a:spcPct val="120000"/>
              </a:lnSpc>
              <a:spcBef>
                <a:spcPts val="600"/>
              </a:spcBef>
              <a:buFont typeface="Arial" panose="020B0604020202020204" pitchFamily="34" charset="0"/>
              <a:buChar char="•"/>
            </a:pPr>
            <a:endParaRPr lang="en-US" b="1" dirty="0"/>
          </a:p>
        </p:txBody>
      </p:sp>
      <p:sp>
        <p:nvSpPr>
          <p:cNvPr id="3" name="Rectangle 2">
            <a:extLst>
              <a:ext uri="{FF2B5EF4-FFF2-40B4-BE49-F238E27FC236}">
                <a16:creationId xmlns:a16="http://schemas.microsoft.com/office/drawing/2014/main" id="{B0854213-CE42-4A23-8404-A29BD074B6B5}"/>
              </a:ext>
            </a:extLst>
          </p:cNvPr>
          <p:cNvSpPr/>
          <p:nvPr/>
        </p:nvSpPr>
        <p:spPr>
          <a:xfrm>
            <a:off x="2488092" y="6015626"/>
            <a:ext cx="7056783" cy="523220"/>
          </a:xfrm>
          <a:prstGeom prst="rect">
            <a:avLst/>
          </a:prstGeom>
        </p:spPr>
        <p:txBody>
          <a:bodyPr wrap="square">
            <a:spAutoFit/>
          </a:bodyPr>
          <a:lstStyle/>
          <a:p>
            <a:pPr algn="ctr"/>
            <a:r>
              <a:rPr lang="en-US" sz="1400" b="1" dirty="0"/>
              <a:t>Excerpts from “How to Prevent Temperature Measurement Errors When Installing Thermocouple Sensors and Transmitters.” White Paper by Acromag. </a:t>
            </a:r>
          </a:p>
        </p:txBody>
      </p:sp>
      <p:sp>
        <p:nvSpPr>
          <p:cNvPr id="5" name="Rectangle 4">
            <a:extLst>
              <a:ext uri="{FF2B5EF4-FFF2-40B4-BE49-F238E27FC236}">
                <a16:creationId xmlns:a16="http://schemas.microsoft.com/office/drawing/2014/main" id="{2691D66C-72E3-4664-AFD4-EA17AD58802E}"/>
              </a:ext>
            </a:extLst>
          </p:cNvPr>
          <p:cNvSpPr/>
          <p:nvPr/>
        </p:nvSpPr>
        <p:spPr>
          <a:xfrm>
            <a:off x="1157403" y="1398978"/>
            <a:ext cx="9718159" cy="4616648"/>
          </a:xfrm>
          <a:prstGeom prst="rect">
            <a:avLst/>
          </a:prstGeom>
        </p:spPr>
        <p:txBody>
          <a:bodyPr wrap="square">
            <a:spAutoFit/>
          </a:bodyPr>
          <a:lstStyle/>
          <a:p>
            <a:pPr>
              <a:lnSpc>
                <a:spcPct val="120000"/>
              </a:lnSpc>
              <a:spcBef>
                <a:spcPts val="600"/>
              </a:spcBef>
            </a:pPr>
            <a:r>
              <a:rPr lang="en-US" sz="2000" b="1" i="1" dirty="0">
                <a:solidFill>
                  <a:schemeClr val="accent2">
                    <a:lumMod val="75000"/>
                  </a:schemeClr>
                </a:solidFill>
              </a:rPr>
              <a:t>A thermoelectric current cannot be sustained in a circuit composed of a single homogeneous material by the application of heat alone, and regardless of how the material may vary in cross-section.</a:t>
            </a:r>
          </a:p>
          <a:p>
            <a:pPr>
              <a:lnSpc>
                <a:spcPct val="120000"/>
              </a:lnSpc>
              <a:spcBef>
                <a:spcPts val="600"/>
              </a:spcBef>
            </a:pPr>
            <a:endParaRPr lang="en-US" sz="1200" b="1" dirty="0"/>
          </a:p>
          <a:p>
            <a:pPr>
              <a:lnSpc>
                <a:spcPct val="120000"/>
              </a:lnSpc>
              <a:spcBef>
                <a:spcPts val="600"/>
              </a:spcBef>
            </a:pPr>
            <a:r>
              <a:rPr lang="en-US" sz="2000" b="1" dirty="0"/>
              <a:t>This law tells us four important things about thermocouples:</a:t>
            </a:r>
          </a:p>
          <a:p>
            <a:pPr marL="914400" lvl="1" indent="-457200">
              <a:lnSpc>
                <a:spcPct val="120000"/>
              </a:lnSpc>
              <a:spcBef>
                <a:spcPts val="600"/>
              </a:spcBef>
              <a:buFont typeface="+mj-lt"/>
              <a:buAutoNum type="arabicPeriod"/>
            </a:pPr>
            <a:r>
              <a:rPr lang="en-US" sz="2000" b="1" dirty="0"/>
              <a:t>No current flows in a thermocouple circuit made of a single metal material by the application of heat alone.</a:t>
            </a:r>
          </a:p>
          <a:p>
            <a:pPr marL="914400" lvl="1" indent="-457200">
              <a:lnSpc>
                <a:spcPct val="120000"/>
              </a:lnSpc>
              <a:spcBef>
                <a:spcPts val="600"/>
              </a:spcBef>
              <a:buFont typeface="+mj-lt"/>
              <a:buAutoNum type="arabicPeriod"/>
            </a:pPr>
            <a:r>
              <a:rPr lang="en-US" sz="2000" b="1" dirty="0"/>
              <a:t>Two different metals are required to form a thermocouple.</a:t>
            </a:r>
          </a:p>
          <a:p>
            <a:pPr marL="914400" lvl="1" indent="-457200">
              <a:lnSpc>
                <a:spcPct val="120000"/>
              </a:lnSpc>
              <a:spcBef>
                <a:spcPts val="600"/>
              </a:spcBef>
              <a:buFont typeface="+mj-lt"/>
              <a:buAutoNum type="arabicPeriod"/>
            </a:pPr>
            <a:r>
              <a:rPr lang="en-US" sz="2000" b="1" dirty="0"/>
              <a:t>The size or gage of the wire does not affect the voltage produced.</a:t>
            </a:r>
          </a:p>
          <a:p>
            <a:pPr marL="914400" lvl="1" indent="-457200">
              <a:lnSpc>
                <a:spcPct val="120000"/>
              </a:lnSpc>
              <a:spcBef>
                <a:spcPts val="600"/>
              </a:spcBef>
              <a:buFont typeface="+mj-lt"/>
              <a:buAutoNum type="arabicPeriod"/>
            </a:pPr>
            <a:r>
              <a:rPr lang="en-US" sz="2000" b="1" dirty="0"/>
              <a:t>The voltage signal produced is independent of the temperature variations along its path. </a:t>
            </a:r>
          </a:p>
        </p:txBody>
      </p:sp>
    </p:spTree>
    <p:extLst>
      <p:ext uri="{BB962C8B-B14F-4D97-AF65-F5344CB8AC3E}">
        <p14:creationId xmlns:p14="http://schemas.microsoft.com/office/powerpoint/2010/main" val="3525226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832" y="425154"/>
            <a:ext cx="5181600" cy="1325563"/>
          </a:xfrm>
        </p:spPr>
        <p:txBody>
          <a:bodyPr>
            <a:normAutofit/>
          </a:bodyPr>
          <a:lstStyle/>
          <a:p>
            <a:r>
              <a:rPr lang="en-US" sz="3200" dirty="0"/>
              <a:t>Types of Thermocouples</a:t>
            </a:r>
          </a:p>
        </p:txBody>
      </p:sp>
      <p:sp>
        <p:nvSpPr>
          <p:cNvPr id="6" name="Content Placeholder 5"/>
          <p:cNvSpPr>
            <a:spLocks noGrp="1"/>
          </p:cNvSpPr>
          <p:nvPr>
            <p:ph sz="half" idx="1"/>
          </p:nvPr>
        </p:nvSpPr>
        <p:spPr>
          <a:xfrm>
            <a:off x="908743" y="1939702"/>
            <a:ext cx="4771777" cy="3425644"/>
          </a:xfrm>
        </p:spPr>
        <p:txBody>
          <a:bodyPr>
            <a:noAutofit/>
          </a:bodyPr>
          <a:lstStyle/>
          <a:p>
            <a:pPr>
              <a:lnSpc>
                <a:spcPct val="120000"/>
              </a:lnSpc>
            </a:pPr>
            <a:r>
              <a:rPr lang="en-US" sz="1800" b="1" dirty="0"/>
              <a:t>The most common (and inexpensive) thermocouple is the Type K.  Range is        -270 ˚C to 1372 ˚C (-454 ˚F to 2501 ˚F).</a:t>
            </a:r>
          </a:p>
          <a:p>
            <a:pPr>
              <a:lnSpc>
                <a:spcPct val="120000"/>
              </a:lnSpc>
            </a:pPr>
            <a:r>
              <a:rPr lang="en-US" sz="1800" b="1" dirty="0"/>
              <a:t>Platinum (Type B) can be used up to    1820 ˚C (3308 ˚F).</a:t>
            </a:r>
          </a:p>
          <a:p>
            <a:pPr>
              <a:lnSpc>
                <a:spcPct val="120000"/>
              </a:lnSpc>
            </a:pPr>
            <a:r>
              <a:rPr lang="en-US" sz="1800" b="1" dirty="0"/>
              <a:t>See NIST Monograph 175 for reference tables.  This report is 640 pages long.</a:t>
            </a:r>
          </a:p>
          <a:p>
            <a:pPr>
              <a:lnSpc>
                <a:spcPct val="120000"/>
              </a:lnSpc>
            </a:pPr>
            <a:r>
              <a:rPr lang="en-US" sz="1800" b="1" dirty="0"/>
              <a:t>Tungsten thermocouples (not part of the Monograph 175) can be used up to 2320 ˚C (4208 ˚F).</a:t>
            </a:r>
          </a:p>
        </p:txBody>
      </p:sp>
      <p:graphicFrame>
        <p:nvGraphicFramePr>
          <p:cNvPr id="3" name="Table 2"/>
          <p:cNvGraphicFramePr>
            <a:graphicFrameLocks noGrp="1"/>
          </p:cNvGraphicFramePr>
          <p:nvPr>
            <p:extLst>
              <p:ext uri="{D42A27DB-BD31-4B8C-83A1-F6EECF244321}">
                <p14:modId xmlns:p14="http://schemas.microsoft.com/office/powerpoint/2010/main" val="1986580255"/>
              </p:ext>
            </p:extLst>
          </p:nvPr>
        </p:nvGraphicFramePr>
        <p:xfrm>
          <a:off x="6228805" y="1087936"/>
          <a:ext cx="5388429" cy="4857599"/>
        </p:xfrm>
        <a:graphic>
          <a:graphicData uri="http://schemas.openxmlformats.org/drawingml/2006/table">
            <a:tbl>
              <a:tblPr/>
              <a:tblGrid>
                <a:gridCol w="859971">
                  <a:extLst>
                    <a:ext uri="{9D8B030D-6E8A-4147-A177-3AD203B41FA5}">
                      <a16:colId xmlns:a16="http://schemas.microsoft.com/office/drawing/2014/main" val="2559772321"/>
                    </a:ext>
                  </a:extLst>
                </a:gridCol>
                <a:gridCol w="3091543">
                  <a:extLst>
                    <a:ext uri="{9D8B030D-6E8A-4147-A177-3AD203B41FA5}">
                      <a16:colId xmlns:a16="http://schemas.microsoft.com/office/drawing/2014/main" val="2619770984"/>
                    </a:ext>
                  </a:extLst>
                </a:gridCol>
                <a:gridCol w="1436915">
                  <a:extLst>
                    <a:ext uri="{9D8B030D-6E8A-4147-A177-3AD203B41FA5}">
                      <a16:colId xmlns:a16="http://schemas.microsoft.com/office/drawing/2014/main" val="569712588"/>
                    </a:ext>
                  </a:extLst>
                </a:gridCol>
              </a:tblGrid>
              <a:tr h="264815">
                <a:tc gridSpan="3">
                  <a:txBody>
                    <a:bodyPr/>
                    <a:lstStyle/>
                    <a:p>
                      <a:pPr algn="ctr"/>
                      <a:r>
                        <a:rPr lang="en-US" sz="1400" b="1" dirty="0">
                          <a:solidFill>
                            <a:schemeClr val="bg1"/>
                          </a:solidFill>
                        </a:rPr>
                        <a:t>THERMOCOUPLES </a:t>
                      </a:r>
                      <a:endParaRPr lang="en-US" sz="1400" dirty="0">
                        <a:solidFill>
                          <a:schemeClr val="bg1"/>
                        </a:solidFill>
                      </a:endParaRPr>
                    </a:p>
                  </a:txBody>
                  <a:tcPr marL="28575" marR="28575" marT="28575" marB="28575" anchor="ctr">
                    <a:lnL>
                      <a:noFill/>
                    </a:lnL>
                    <a:lnR>
                      <a:noFill/>
                    </a:lnR>
                    <a:lnT>
                      <a:noFill/>
                    </a:lnT>
                    <a:lnB>
                      <a:noFill/>
                    </a:lnB>
                    <a:solidFill>
                      <a:srgbClr val="844D18"/>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8662675"/>
                  </a:ext>
                </a:extLst>
              </a:tr>
              <a:tr h="483971">
                <a:tc>
                  <a:txBody>
                    <a:bodyPr/>
                    <a:lstStyle/>
                    <a:p>
                      <a:pPr algn="ctr"/>
                      <a:r>
                        <a:rPr lang="en-US" sz="1400" b="1" dirty="0">
                          <a:solidFill>
                            <a:schemeClr val="bg1"/>
                          </a:solidFill>
                        </a:rPr>
                        <a:t>Type </a:t>
                      </a:r>
                      <a:endParaRPr lang="en-US" sz="1400" dirty="0">
                        <a:solidFill>
                          <a:schemeClr val="bg1"/>
                        </a:solidFill>
                      </a:endParaRPr>
                    </a:p>
                  </a:txBody>
                  <a:tcPr marL="28575" marR="28575" marT="28575" marB="28575" anchor="ctr">
                    <a:lnL>
                      <a:noFill/>
                    </a:lnL>
                    <a:lnR>
                      <a:noFill/>
                    </a:lnR>
                    <a:lnT>
                      <a:noFill/>
                    </a:lnT>
                    <a:lnB>
                      <a:noFill/>
                    </a:lnB>
                    <a:solidFill>
                      <a:srgbClr val="844D18"/>
                    </a:solidFill>
                  </a:tcPr>
                </a:tc>
                <a:tc>
                  <a:txBody>
                    <a:bodyPr/>
                    <a:lstStyle/>
                    <a:p>
                      <a:pPr algn="ctr"/>
                      <a:r>
                        <a:rPr lang="en-US" sz="1400" b="1" dirty="0">
                          <a:solidFill>
                            <a:schemeClr val="bg1"/>
                          </a:solidFill>
                        </a:rPr>
                        <a:t>Composition </a:t>
                      </a:r>
                      <a:endParaRPr lang="en-US" sz="1400" dirty="0">
                        <a:solidFill>
                          <a:schemeClr val="bg1"/>
                        </a:solidFill>
                      </a:endParaRPr>
                    </a:p>
                  </a:txBody>
                  <a:tcPr marL="28575" marR="28575" marT="28575" marB="28575" anchor="ctr">
                    <a:lnL>
                      <a:noFill/>
                    </a:lnL>
                    <a:lnR>
                      <a:noFill/>
                    </a:lnR>
                    <a:lnT>
                      <a:noFill/>
                    </a:lnT>
                    <a:lnB>
                      <a:noFill/>
                    </a:lnB>
                    <a:solidFill>
                      <a:srgbClr val="844D18"/>
                    </a:solidFill>
                  </a:tcPr>
                </a:tc>
                <a:tc>
                  <a:txBody>
                    <a:bodyPr/>
                    <a:lstStyle/>
                    <a:p>
                      <a:pPr algn="ctr"/>
                      <a:r>
                        <a:rPr lang="en-US" sz="1400" b="1" dirty="0">
                          <a:solidFill>
                            <a:schemeClr val="bg1"/>
                          </a:solidFill>
                        </a:rPr>
                        <a:t>Temp range, °C </a:t>
                      </a:r>
                      <a:endParaRPr lang="en-US" sz="1400" dirty="0">
                        <a:solidFill>
                          <a:schemeClr val="bg1"/>
                        </a:solidFill>
                      </a:endParaRPr>
                    </a:p>
                  </a:txBody>
                  <a:tcPr marL="28575" marR="28575" marT="28575" marB="28575" anchor="ctr">
                    <a:lnL>
                      <a:noFill/>
                    </a:lnL>
                    <a:lnR>
                      <a:noFill/>
                    </a:lnR>
                    <a:lnT>
                      <a:noFill/>
                    </a:lnT>
                    <a:lnB>
                      <a:noFill/>
                    </a:lnB>
                    <a:solidFill>
                      <a:srgbClr val="844D18"/>
                    </a:solidFill>
                  </a:tcPr>
                </a:tc>
                <a:extLst>
                  <a:ext uri="{0D108BD9-81ED-4DB2-BD59-A6C34878D82A}">
                    <a16:rowId xmlns:a16="http://schemas.microsoft.com/office/drawing/2014/main" val="3742299924"/>
                  </a:ext>
                </a:extLst>
              </a:tr>
              <a:tr h="483971">
                <a:tc>
                  <a:txBody>
                    <a:bodyPr/>
                    <a:lstStyle/>
                    <a:p>
                      <a:pPr algn="ctr"/>
                      <a:r>
                        <a:rPr lang="en-US" sz="1400" dirty="0"/>
                        <a:t>B </a:t>
                      </a:r>
                    </a:p>
                  </a:txBody>
                  <a:tcPr marL="28575" marR="28575" marT="28575" marB="28575" anchor="ctr">
                    <a:lnL>
                      <a:noFill/>
                    </a:lnL>
                    <a:lnR>
                      <a:noFill/>
                    </a:lnR>
                    <a:lnT>
                      <a:noFill/>
                    </a:lnT>
                    <a:lnB>
                      <a:noFill/>
                    </a:lnB>
                    <a:solidFill>
                      <a:srgbClr val="FFFFC6"/>
                    </a:solidFill>
                  </a:tcPr>
                </a:tc>
                <a:tc>
                  <a:txBody>
                    <a:bodyPr/>
                    <a:lstStyle/>
                    <a:p>
                      <a:pPr algn="ctr"/>
                      <a:r>
                        <a:rPr lang="de-DE" sz="1400" dirty="0"/>
                        <a:t>Pt-30% Rh versus Pt-6% Rh </a:t>
                      </a:r>
                    </a:p>
                  </a:txBody>
                  <a:tcPr marL="28575" marR="28575" marT="28575" marB="28575" anchor="ctr">
                    <a:lnL>
                      <a:noFill/>
                    </a:lnL>
                    <a:lnR>
                      <a:noFill/>
                    </a:lnR>
                    <a:lnT>
                      <a:noFill/>
                    </a:lnT>
                    <a:lnB>
                      <a:noFill/>
                    </a:lnB>
                    <a:solidFill>
                      <a:srgbClr val="FFFFC6"/>
                    </a:solidFill>
                  </a:tcPr>
                </a:tc>
                <a:tc>
                  <a:txBody>
                    <a:bodyPr/>
                    <a:lstStyle/>
                    <a:p>
                      <a:pPr algn="ctr"/>
                      <a:r>
                        <a:rPr lang="en-US" sz="1400" dirty="0"/>
                        <a:t>0 to 1820 </a:t>
                      </a:r>
                    </a:p>
                  </a:txBody>
                  <a:tcPr marL="28575" marR="28575" marT="28575" marB="28575" anchor="ctr">
                    <a:lnL>
                      <a:noFill/>
                    </a:lnL>
                    <a:lnR>
                      <a:noFill/>
                    </a:lnR>
                    <a:lnT>
                      <a:noFill/>
                    </a:lnT>
                    <a:lnB>
                      <a:noFill/>
                    </a:lnB>
                    <a:solidFill>
                      <a:srgbClr val="FFFFC6"/>
                    </a:solidFill>
                  </a:tcPr>
                </a:tc>
                <a:extLst>
                  <a:ext uri="{0D108BD9-81ED-4DB2-BD59-A6C34878D82A}">
                    <a16:rowId xmlns:a16="http://schemas.microsoft.com/office/drawing/2014/main" val="4247484901"/>
                  </a:ext>
                </a:extLst>
              </a:tr>
              <a:tr h="538731">
                <a:tc>
                  <a:txBody>
                    <a:bodyPr/>
                    <a:lstStyle/>
                    <a:p>
                      <a:pPr algn="ctr"/>
                      <a:r>
                        <a:rPr lang="en-US" sz="1400" dirty="0"/>
                        <a:t>E </a:t>
                      </a:r>
                    </a:p>
                  </a:txBody>
                  <a:tcPr marL="28575" marR="28575" marT="28575" marB="28575" anchor="ctr">
                    <a:lnL>
                      <a:noFill/>
                    </a:lnL>
                    <a:lnR>
                      <a:noFill/>
                    </a:lnR>
                    <a:lnT>
                      <a:noFill/>
                    </a:lnT>
                    <a:lnB>
                      <a:noFill/>
                    </a:lnB>
                    <a:solidFill>
                      <a:srgbClr val="FFB573"/>
                    </a:solidFill>
                  </a:tcPr>
                </a:tc>
                <a:tc>
                  <a:txBody>
                    <a:bodyPr/>
                    <a:lstStyle/>
                    <a:p>
                      <a:pPr algn="ctr"/>
                      <a:r>
                        <a:rPr lang="en-US" sz="1400" dirty="0"/>
                        <a:t>Ni-Cr alloy versus a Cu-Ni alloy </a:t>
                      </a:r>
                    </a:p>
                  </a:txBody>
                  <a:tcPr marL="28575" marR="28575" marT="28575" marB="28575" anchor="ctr">
                    <a:lnL>
                      <a:noFill/>
                    </a:lnL>
                    <a:lnR>
                      <a:noFill/>
                    </a:lnR>
                    <a:lnT>
                      <a:noFill/>
                    </a:lnT>
                    <a:lnB>
                      <a:noFill/>
                    </a:lnB>
                    <a:solidFill>
                      <a:srgbClr val="FFB573"/>
                    </a:solidFill>
                  </a:tcPr>
                </a:tc>
                <a:tc>
                  <a:txBody>
                    <a:bodyPr/>
                    <a:lstStyle/>
                    <a:p>
                      <a:pPr algn="ctr"/>
                      <a:r>
                        <a:rPr lang="en-US" sz="1400" dirty="0"/>
                        <a:t>-270 to 1000 </a:t>
                      </a:r>
                    </a:p>
                  </a:txBody>
                  <a:tcPr marL="28575" marR="28575" marT="28575" marB="28575" anchor="ctr">
                    <a:lnL>
                      <a:noFill/>
                    </a:lnL>
                    <a:lnR>
                      <a:noFill/>
                    </a:lnR>
                    <a:lnT>
                      <a:noFill/>
                    </a:lnT>
                    <a:lnB>
                      <a:noFill/>
                    </a:lnB>
                    <a:solidFill>
                      <a:srgbClr val="FFB573"/>
                    </a:solidFill>
                  </a:tcPr>
                </a:tc>
                <a:extLst>
                  <a:ext uri="{0D108BD9-81ED-4DB2-BD59-A6C34878D82A}">
                    <a16:rowId xmlns:a16="http://schemas.microsoft.com/office/drawing/2014/main" val="4265149707"/>
                  </a:ext>
                </a:extLst>
              </a:tr>
              <a:tr h="483971">
                <a:tc>
                  <a:txBody>
                    <a:bodyPr/>
                    <a:lstStyle/>
                    <a:p>
                      <a:pPr algn="ctr"/>
                      <a:r>
                        <a:rPr lang="en-US" sz="1400" dirty="0"/>
                        <a:t>J </a:t>
                      </a:r>
                    </a:p>
                  </a:txBody>
                  <a:tcPr marL="28575" marR="28575" marT="28575" marB="28575" anchor="ctr">
                    <a:lnL>
                      <a:noFill/>
                    </a:lnL>
                    <a:lnR>
                      <a:noFill/>
                    </a:lnR>
                    <a:lnT>
                      <a:noFill/>
                    </a:lnT>
                    <a:lnB>
                      <a:noFill/>
                    </a:lnB>
                    <a:solidFill>
                      <a:srgbClr val="FFFFC6"/>
                    </a:solidFill>
                  </a:tcPr>
                </a:tc>
                <a:tc>
                  <a:txBody>
                    <a:bodyPr/>
                    <a:lstStyle/>
                    <a:p>
                      <a:pPr algn="ctr"/>
                      <a:r>
                        <a:rPr lang="en-US" sz="1400" dirty="0"/>
                        <a:t>Fe versus a Cu-Ni alloy </a:t>
                      </a:r>
                    </a:p>
                  </a:txBody>
                  <a:tcPr marL="28575" marR="28575" marT="28575" marB="28575" anchor="ctr">
                    <a:lnL>
                      <a:noFill/>
                    </a:lnL>
                    <a:lnR>
                      <a:noFill/>
                    </a:lnR>
                    <a:lnT>
                      <a:noFill/>
                    </a:lnT>
                    <a:lnB>
                      <a:noFill/>
                    </a:lnB>
                    <a:solidFill>
                      <a:srgbClr val="FFFFC6"/>
                    </a:solidFill>
                  </a:tcPr>
                </a:tc>
                <a:tc>
                  <a:txBody>
                    <a:bodyPr/>
                    <a:lstStyle/>
                    <a:p>
                      <a:pPr algn="ctr"/>
                      <a:r>
                        <a:rPr lang="en-US" sz="1400" dirty="0"/>
                        <a:t>-210 to 1200 </a:t>
                      </a:r>
                    </a:p>
                  </a:txBody>
                  <a:tcPr marL="28575" marR="28575" marT="28575" marB="28575" anchor="ctr">
                    <a:lnL>
                      <a:noFill/>
                    </a:lnL>
                    <a:lnR>
                      <a:noFill/>
                    </a:lnR>
                    <a:lnT>
                      <a:noFill/>
                    </a:lnT>
                    <a:lnB>
                      <a:noFill/>
                    </a:lnB>
                    <a:solidFill>
                      <a:srgbClr val="FFFFC6"/>
                    </a:solidFill>
                  </a:tcPr>
                </a:tc>
                <a:extLst>
                  <a:ext uri="{0D108BD9-81ED-4DB2-BD59-A6C34878D82A}">
                    <a16:rowId xmlns:a16="http://schemas.microsoft.com/office/drawing/2014/main" val="4190319"/>
                  </a:ext>
                </a:extLst>
              </a:tr>
              <a:tr h="578475">
                <a:tc>
                  <a:txBody>
                    <a:bodyPr/>
                    <a:lstStyle/>
                    <a:p>
                      <a:pPr algn="ctr"/>
                      <a:r>
                        <a:rPr lang="en-US" sz="1400" dirty="0"/>
                        <a:t>K </a:t>
                      </a:r>
                    </a:p>
                  </a:txBody>
                  <a:tcPr marL="28575" marR="28575" marT="28575" marB="28575" anchor="ctr">
                    <a:lnL>
                      <a:noFill/>
                    </a:lnL>
                    <a:lnR>
                      <a:noFill/>
                    </a:lnR>
                    <a:lnT>
                      <a:noFill/>
                    </a:lnT>
                    <a:lnB>
                      <a:noFill/>
                    </a:lnB>
                    <a:solidFill>
                      <a:srgbClr val="FFB573"/>
                    </a:solidFill>
                  </a:tcPr>
                </a:tc>
                <a:tc>
                  <a:txBody>
                    <a:bodyPr/>
                    <a:lstStyle/>
                    <a:p>
                      <a:pPr algn="ctr"/>
                      <a:r>
                        <a:rPr lang="es-ES" sz="1400" dirty="0"/>
                        <a:t>Ni-Cr alloy versus Ni-Al alloy </a:t>
                      </a:r>
                    </a:p>
                  </a:txBody>
                  <a:tcPr marL="28575" marR="28575" marT="28575" marB="28575" anchor="ctr">
                    <a:lnL>
                      <a:noFill/>
                    </a:lnL>
                    <a:lnR>
                      <a:noFill/>
                    </a:lnR>
                    <a:lnT>
                      <a:noFill/>
                    </a:lnT>
                    <a:lnB>
                      <a:noFill/>
                    </a:lnB>
                    <a:solidFill>
                      <a:srgbClr val="FFB573"/>
                    </a:solidFill>
                  </a:tcPr>
                </a:tc>
                <a:tc>
                  <a:txBody>
                    <a:bodyPr/>
                    <a:lstStyle/>
                    <a:p>
                      <a:pPr algn="ctr"/>
                      <a:r>
                        <a:rPr lang="en-US" sz="1400" dirty="0"/>
                        <a:t>-270 to 1372 </a:t>
                      </a:r>
                    </a:p>
                  </a:txBody>
                  <a:tcPr marL="28575" marR="28575" marT="28575" marB="28575" anchor="ctr">
                    <a:lnL>
                      <a:noFill/>
                    </a:lnL>
                    <a:lnR>
                      <a:noFill/>
                    </a:lnR>
                    <a:lnT>
                      <a:noFill/>
                    </a:lnT>
                    <a:lnB>
                      <a:noFill/>
                    </a:lnB>
                    <a:solidFill>
                      <a:srgbClr val="FFB573"/>
                    </a:solidFill>
                  </a:tcPr>
                </a:tc>
                <a:extLst>
                  <a:ext uri="{0D108BD9-81ED-4DB2-BD59-A6C34878D82A}">
                    <a16:rowId xmlns:a16="http://schemas.microsoft.com/office/drawing/2014/main" val="2258249889"/>
                  </a:ext>
                </a:extLst>
              </a:tr>
              <a:tr h="566057">
                <a:tc>
                  <a:txBody>
                    <a:bodyPr/>
                    <a:lstStyle/>
                    <a:p>
                      <a:pPr algn="ctr"/>
                      <a:r>
                        <a:rPr lang="en-US" sz="1400" dirty="0"/>
                        <a:t>N </a:t>
                      </a:r>
                    </a:p>
                  </a:txBody>
                  <a:tcPr marL="28575" marR="28575" marT="28575" marB="28575" anchor="ctr">
                    <a:lnL>
                      <a:noFill/>
                    </a:lnL>
                    <a:lnR>
                      <a:noFill/>
                    </a:lnR>
                    <a:lnT>
                      <a:noFill/>
                    </a:lnT>
                    <a:lnB>
                      <a:noFill/>
                    </a:lnB>
                    <a:solidFill>
                      <a:srgbClr val="FFFFC6"/>
                    </a:solidFill>
                  </a:tcPr>
                </a:tc>
                <a:tc>
                  <a:txBody>
                    <a:bodyPr/>
                    <a:lstStyle/>
                    <a:p>
                      <a:pPr algn="ctr"/>
                      <a:r>
                        <a:rPr lang="es-ES" sz="1400" dirty="0"/>
                        <a:t>Ni-Cr-Si alloy versus Ni-Si-Mg alloy </a:t>
                      </a:r>
                    </a:p>
                  </a:txBody>
                  <a:tcPr marL="28575" marR="28575" marT="28575" marB="28575" anchor="ctr">
                    <a:lnL>
                      <a:noFill/>
                    </a:lnL>
                    <a:lnR>
                      <a:noFill/>
                    </a:lnR>
                    <a:lnT>
                      <a:noFill/>
                    </a:lnT>
                    <a:lnB>
                      <a:noFill/>
                    </a:lnB>
                    <a:solidFill>
                      <a:srgbClr val="FFFFC6"/>
                    </a:solidFill>
                  </a:tcPr>
                </a:tc>
                <a:tc>
                  <a:txBody>
                    <a:bodyPr/>
                    <a:lstStyle/>
                    <a:p>
                      <a:pPr algn="ctr"/>
                      <a:r>
                        <a:rPr lang="en-US" sz="1400" dirty="0"/>
                        <a:t>-270 to 1300 </a:t>
                      </a:r>
                    </a:p>
                  </a:txBody>
                  <a:tcPr marL="28575" marR="28575" marT="28575" marB="28575" anchor="ctr">
                    <a:lnL>
                      <a:noFill/>
                    </a:lnL>
                    <a:lnR>
                      <a:noFill/>
                    </a:lnR>
                    <a:lnT>
                      <a:noFill/>
                    </a:lnT>
                    <a:lnB>
                      <a:noFill/>
                    </a:lnB>
                    <a:solidFill>
                      <a:srgbClr val="FFFFC6"/>
                    </a:solidFill>
                  </a:tcPr>
                </a:tc>
                <a:extLst>
                  <a:ext uri="{0D108BD9-81ED-4DB2-BD59-A6C34878D82A}">
                    <a16:rowId xmlns:a16="http://schemas.microsoft.com/office/drawing/2014/main" val="1160079380"/>
                  </a:ext>
                </a:extLst>
              </a:tr>
              <a:tr h="483971">
                <a:tc>
                  <a:txBody>
                    <a:bodyPr/>
                    <a:lstStyle/>
                    <a:p>
                      <a:pPr algn="ctr"/>
                      <a:r>
                        <a:rPr lang="en-US" sz="1400" dirty="0"/>
                        <a:t>R </a:t>
                      </a:r>
                    </a:p>
                  </a:txBody>
                  <a:tcPr marL="28575" marR="28575" marT="28575" marB="28575" anchor="ctr">
                    <a:lnL>
                      <a:noFill/>
                    </a:lnL>
                    <a:lnR>
                      <a:noFill/>
                    </a:lnR>
                    <a:lnT>
                      <a:noFill/>
                    </a:lnT>
                    <a:lnB>
                      <a:noFill/>
                    </a:lnB>
                    <a:solidFill>
                      <a:srgbClr val="FFB573"/>
                    </a:solidFill>
                  </a:tcPr>
                </a:tc>
                <a:tc>
                  <a:txBody>
                    <a:bodyPr/>
                    <a:lstStyle/>
                    <a:p>
                      <a:pPr algn="ctr"/>
                      <a:r>
                        <a:rPr lang="en-US" sz="1400" dirty="0"/>
                        <a:t>Pt-13% Rh versus Pt </a:t>
                      </a:r>
                    </a:p>
                  </a:txBody>
                  <a:tcPr marL="28575" marR="28575" marT="28575" marB="28575" anchor="ctr">
                    <a:lnL>
                      <a:noFill/>
                    </a:lnL>
                    <a:lnR>
                      <a:noFill/>
                    </a:lnR>
                    <a:lnT>
                      <a:noFill/>
                    </a:lnT>
                    <a:lnB>
                      <a:noFill/>
                    </a:lnB>
                    <a:solidFill>
                      <a:srgbClr val="FFB573"/>
                    </a:solidFill>
                  </a:tcPr>
                </a:tc>
                <a:tc>
                  <a:txBody>
                    <a:bodyPr/>
                    <a:lstStyle/>
                    <a:p>
                      <a:pPr algn="ctr"/>
                      <a:r>
                        <a:rPr lang="en-US" sz="1400" dirty="0"/>
                        <a:t>-50 to 1768 </a:t>
                      </a:r>
                    </a:p>
                  </a:txBody>
                  <a:tcPr marL="28575" marR="28575" marT="28575" marB="28575" anchor="ctr">
                    <a:lnL>
                      <a:noFill/>
                    </a:lnL>
                    <a:lnR>
                      <a:noFill/>
                    </a:lnR>
                    <a:lnT>
                      <a:noFill/>
                    </a:lnT>
                    <a:lnB>
                      <a:noFill/>
                    </a:lnB>
                    <a:solidFill>
                      <a:srgbClr val="FFB573"/>
                    </a:solidFill>
                  </a:tcPr>
                </a:tc>
                <a:extLst>
                  <a:ext uri="{0D108BD9-81ED-4DB2-BD59-A6C34878D82A}">
                    <a16:rowId xmlns:a16="http://schemas.microsoft.com/office/drawing/2014/main" val="2300886636"/>
                  </a:ext>
                </a:extLst>
              </a:tr>
              <a:tr h="483971">
                <a:tc>
                  <a:txBody>
                    <a:bodyPr/>
                    <a:lstStyle/>
                    <a:p>
                      <a:pPr algn="ctr"/>
                      <a:r>
                        <a:rPr lang="en-US" sz="1400" dirty="0"/>
                        <a:t>S </a:t>
                      </a:r>
                    </a:p>
                  </a:txBody>
                  <a:tcPr marL="28575" marR="28575" marT="28575" marB="28575" anchor="ctr">
                    <a:lnL>
                      <a:noFill/>
                    </a:lnL>
                    <a:lnR>
                      <a:noFill/>
                    </a:lnR>
                    <a:lnT>
                      <a:noFill/>
                    </a:lnT>
                    <a:lnB>
                      <a:noFill/>
                    </a:lnB>
                    <a:solidFill>
                      <a:srgbClr val="FFFFC6"/>
                    </a:solidFill>
                  </a:tcPr>
                </a:tc>
                <a:tc>
                  <a:txBody>
                    <a:bodyPr/>
                    <a:lstStyle/>
                    <a:p>
                      <a:pPr algn="ctr"/>
                      <a:r>
                        <a:rPr lang="en-US" sz="1400" dirty="0"/>
                        <a:t>Pt-10% Rh versus Pt </a:t>
                      </a:r>
                    </a:p>
                  </a:txBody>
                  <a:tcPr marL="28575" marR="28575" marT="28575" marB="28575" anchor="ctr">
                    <a:lnL>
                      <a:noFill/>
                    </a:lnL>
                    <a:lnR>
                      <a:noFill/>
                    </a:lnR>
                    <a:lnT>
                      <a:noFill/>
                    </a:lnT>
                    <a:lnB>
                      <a:noFill/>
                    </a:lnB>
                    <a:solidFill>
                      <a:srgbClr val="FFFFC6"/>
                    </a:solidFill>
                  </a:tcPr>
                </a:tc>
                <a:tc>
                  <a:txBody>
                    <a:bodyPr/>
                    <a:lstStyle/>
                    <a:p>
                      <a:pPr algn="ctr"/>
                      <a:r>
                        <a:rPr lang="en-US" sz="1400" dirty="0"/>
                        <a:t>-50 to 1768 </a:t>
                      </a:r>
                    </a:p>
                  </a:txBody>
                  <a:tcPr marL="28575" marR="28575" marT="28575" marB="28575" anchor="ctr">
                    <a:lnL>
                      <a:noFill/>
                    </a:lnL>
                    <a:lnR>
                      <a:noFill/>
                    </a:lnR>
                    <a:lnT>
                      <a:noFill/>
                    </a:lnT>
                    <a:lnB>
                      <a:noFill/>
                    </a:lnB>
                    <a:solidFill>
                      <a:srgbClr val="FFFFC6"/>
                    </a:solidFill>
                  </a:tcPr>
                </a:tc>
                <a:extLst>
                  <a:ext uri="{0D108BD9-81ED-4DB2-BD59-A6C34878D82A}">
                    <a16:rowId xmlns:a16="http://schemas.microsoft.com/office/drawing/2014/main" val="450243778"/>
                  </a:ext>
                </a:extLst>
              </a:tr>
              <a:tr h="483971">
                <a:tc>
                  <a:txBody>
                    <a:bodyPr/>
                    <a:lstStyle/>
                    <a:p>
                      <a:pPr algn="ctr"/>
                      <a:r>
                        <a:rPr lang="en-US" sz="1400" dirty="0"/>
                        <a:t>T </a:t>
                      </a:r>
                    </a:p>
                  </a:txBody>
                  <a:tcPr marL="28575" marR="28575" marT="28575" marB="28575" anchor="ctr">
                    <a:lnL>
                      <a:noFill/>
                    </a:lnL>
                    <a:lnR>
                      <a:noFill/>
                    </a:lnR>
                    <a:lnT>
                      <a:noFill/>
                    </a:lnT>
                    <a:lnB>
                      <a:noFill/>
                    </a:lnB>
                    <a:solidFill>
                      <a:srgbClr val="FFB573"/>
                    </a:solidFill>
                  </a:tcPr>
                </a:tc>
                <a:tc>
                  <a:txBody>
                    <a:bodyPr/>
                    <a:lstStyle/>
                    <a:p>
                      <a:pPr algn="ctr"/>
                      <a:r>
                        <a:rPr lang="en-US" sz="1400" dirty="0"/>
                        <a:t>Cu versus a Cu-Ni alloy </a:t>
                      </a:r>
                    </a:p>
                  </a:txBody>
                  <a:tcPr marL="28575" marR="28575" marT="28575" marB="28575" anchor="ctr">
                    <a:lnL>
                      <a:noFill/>
                    </a:lnL>
                    <a:lnR>
                      <a:noFill/>
                    </a:lnR>
                    <a:lnT>
                      <a:noFill/>
                    </a:lnT>
                    <a:lnB>
                      <a:noFill/>
                    </a:lnB>
                    <a:solidFill>
                      <a:srgbClr val="FFB573"/>
                    </a:solidFill>
                  </a:tcPr>
                </a:tc>
                <a:tc>
                  <a:txBody>
                    <a:bodyPr/>
                    <a:lstStyle/>
                    <a:p>
                      <a:pPr algn="ctr"/>
                      <a:r>
                        <a:rPr lang="en-US" sz="1400" dirty="0"/>
                        <a:t>-270 to 400 </a:t>
                      </a:r>
                    </a:p>
                  </a:txBody>
                  <a:tcPr marL="28575" marR="28575" marT="28575" marB="28575" anchor="ctr">
                    <a:lnL>
                      <a:noFill/>
                    </a:lnL>
                    <a:lnR>
                      <a:noFill/>
                    </a:lnR>
                    <a:lnT>
                      <a:noFill/>
                    </a:lnT>
                    <a:lnB>
                      <a:noFill/>
                    </a:lnB>
                    <a:solidFill>
                      <a:srgbClr val="FFB573"/>
                    </a:solidFill>
                  </a:tcPr>
                </a:tc>
                <a:extLst>
                  <a:ext uri="{0D108BD9-81ED-4DB2-BD59-A6C34878D82A}">
                    <a16:rowId xmlns:a16="http://schemas.microsoft.com/office/drawing/2014/main" val="823617373"/>
                  </a:ext>
                </a:extLst>
              </a:tr>
            </a:tbl>
          </a:graphicData>
        </a:graphic>
      </p:graphicFrame>
    </p:spTree>
    <p:extLst>
      <p:ext uri="{BB962C8B-B14F-4D97-AF65-F5344CB8AC3E}">
        <p14:creationId xmlns:p14="http://schemas.microsoft.com/office/powerpoint/2010/main" val="1969636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723B-5915-4C3E-93FD-F2EAFFEAED07}"/>
              </a:ext>
            </a:extLst>
          </p:cNvPr>
          <p:cNvSpPr>
            <a:spLocks noGrp="1"/>
          </p:cNvSpPr>
          <p:nvPr>
            <p:ph type="title"/>
          </p:nvPr>
        </p:nvSpPr>
        <p:spPr>
          <a:xfrm>
            <a:off x="413468" y="226630"/>
            <a:ext cx="11473732" cy="905891"/>
          </a:xfrm>
        </p:spPr>
        <p:txBody>
          <a:bodyPr>
            <a:normAutofit/>
          </a:bodyPr>
          <a:lstStyle/>
          <a:p>
            <a:r>
              <a:rPr lang="en-US" sz="2800" dirty="0">
                <a:latin typeface="Arial Black" charset="0"/>
                <a:ea typeface="Arial Black" charset="0"/>
                <a:cs typeface="Arial Black" charset="0"/>
              </a:rPr>
              <a:t>Multiple Measurements Are Needed for Complex Systems</a:t>
            </a:r>
            <a:endParaRPr lang="en-US" sz="2800" dirty="0"/>
          </a:p>
        </p:txBody>
      </p:sp>
      <p:sp>
        <p:nvSpPr>
          <p:cNvPr id="3" name="Content Placeholder 2">
            <a:extLst>
              <a:ext uri="{FF2B5EF4-FFF2-40B4-BE49-F238E27FC236}">
                <a16:creationId xmlns:a16="http://schemas.microsoft.com/office/drawing/2014/main" id="{0E196C48-D91B-4AEC-B8ED-9F67C9751637}"/>
              </a:ext>
            </a:extLst>
          </p:cNvPr>
          <p:cNvSpPr>
            <a:spLocks noGrp="1"/>
          </p:cNvSpPr>
          <p:nvPr>
            <p:ph sz="half" idx="1"/>
          </p:nvPr>
        </p:nvSpPr>
        <p:spPr>
          <a:xfrm>
            <a:off x="523374" y="1289955"/>
            <a:ext cx="6522886" cy="5020040"/>
          </a:xfrm>
        </p:spPr>
        <p:txBody>
          <a:bodyPr>
            <a:noAutofit/>
          </a:bodyPr>
          <a:lstStyle/>
          <a:p>
            <a:r>
              <a:rPr lang="en-US" sz="2200" b="1" dirty="0"/>
              <a:t>Even with something as common as taking our body temperature, a single measurement does not tell the whole story. </a:t>
            </a:r>
          </a:p>
          <a:p>
            <a:r>
              <a:rPr lang="en-US" sz="2200" b="1" dirty="0"/>
              <a:t>Scramjet propulsion tests are highly focused on mapping engine flow path pressures. This can lead to dedicating only limited resources (time, money, and hardware volume) for other types of measurements like temperature, total heat flux, radiance, strain, acoustics, acceleration, etc.</a:t>
            </a:r>
          </a:p>
          <a:p>
            <a:r>
              <a:rPr lang="en-US" sz="2200" b="1" dirty="0"/>
              <a:t>Complex mechanical systems that incorporate many components and heating sources require an array of measurements to accurately map the temperature and heating environment.</a:t>
            </a:r>
          </a:p>
        </p:txBody>
      </p:sp>
      <p:pic>
        <p:nvPicPr>
          <p:cNvPr id="8" name="Picture 7">
            <a:extLst>
              <a:ext uri="{FF2B5EF4-FFF2-40B4-BE49-F238E27FC236}">
                <a16:creationId xmlns:a16="http://schemas.microsoft.com/office/drawing/2014/main" id="{88F157C2-66F4-4608-A657-02DAD5033756}"/>
              </a:ext>
            </a:extLst>
          </p:cNvPr>
          <p:cNvPicPr>
            <a:picLocks noChangeAspect="1"/>
          </p:cNvPicPr>
          <p:nvPr/>
        </p:nvPicPr>
        <p:blipFill>
          <a:blip r:embed="rId2"/>
          <a:stretch>
            <a:fillRect/>
          </a:stretch>
        </p:blipFill>
        <p:spPr>
          <a:xfrm>
            <a:off x="7118795" y="1710424"/>
            <a:ext cx="4866743" cy="3849670"/>
          </a:xfrm>
          <a:prstGeom prst="rect">
            <a:avLst/>
          </a:prstGeom>
        </p:spPr>
      </p:pic>
    </p:spTree>
    <p:extLst>
      <p:ext uri="{BB962C8B-B14F-4D97-AF65-F5344CB8AC3E}">
        <p14:creationId xmlns:p14="http://schemas.microsoft.com/office/powerpoint/2010/main" val="1322488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979"/>
            <a:ext cx="10515600" cy="865995"/>
          </a:xfrm>
        </p:spPr>
        <p:txBody>
          <a:bodyPr>
            <a:normAutofit/>
          </a:bodyPr>
          <a:lstStyle/>
          <a:p>
            <a:r>
              <a:rPr lang="en-US" dirty="0"/>
              <a:t>Two Key Questions</a:t>
            </a:r>
            <a:endParaRPr lang="en-US" sz="1800" dirty="0"/>
          </a:p>
        </p:txBody>
      </p:sp>
      <p:sp>
        <p:nvSpPr>
          <p:cNvPr id="5" name="Content Placeholder 4"/>
          <p:cNvSpPr>
            <a:spLocks noGrp="1"/>
          </p:cNvSpPr>
          <p:nvPr>
            <p:ph sz="half" idx="1"/>
          </p:nvPr>
        </p:nvSpPr>
        <p:spPr>
          <a:xfrm>
            <a:off x="657777" y="1436962"/>
            <a:ext cx="4705472" cy="4458323"/>
          </a:xfrm>
        </p:spPr>
        <p:txBody>
          <a:bodyPr>
            <a:noAutofit/>
          </a:bodyPr>
          <a:lstStyle/>
          <a:p>
            <a:pPr>
              <a:lnSpc>
                <a:spcPct val="120000"/>
              </a:lnSpc>
              <a:spcBef>
                <a:spcPts val="600"/>
              </a:spcBef>
            </a:pPr>
            <a:r>
              <a:rPr lang="en-US" sz="1800" b="1" dirty="0"/>
              <a:t>How many measurements are enough? </a:t>
            </a:r>
          </a:p>
          <a:p>
            <a:pPr marL="754380" lvl="1" indent="-342900">
              <a:lnSpc>
                <a:spcPct val="120000"/>
              </a:lnSpc>
              <a:spcBef>
                <a:spcPts val="600"/>
              </a:spcBef>
            </a:pPr>
            <a:r>
              <a:rPr lang="en-US" sz="1800" b="1" dirty="0"/>
              <a:t>You can’t have enough measurements. </a:t>
            </a:r>
          </a:p>
          <a:p>
            <a:pPr marL="754380" lvl="1" indent="-342900">
              <a:lnSpc>
                <a:spcPct val="120000"/>
              </a:lnSpc>
              <a:spcBef>
                <a:spcPts val="600"/>
              </a:spcBef>
            </a:pPr>
            <a:r>
              <a:rPr lang="en-US" sz="1800" b="1" dirty="0"/>
              <a:t>But you might not have access to important compartments or be able to drill “thru holes” for skin measurements.</a:t>
            </a:r>
          </a:p>
          <a:p>
            <a:pPr marL="754380" lvl="1" indent="-342900">
              <a:lnSpc>
                <a:spcPct val="120000"/>
              </a:lnSpc>
              <a:spcBef>
                <a:spcPts val="600"/>
              </a:spcBef>
            </a:pPr>
            <a:r>
              <a:rPr lang="en-US" sz="1800" b="1" dirty="0"/>
              <a:t>And you might run out of room to fit all the cables.</a:t>
            </a:r>
          </a:p>
          <a:p>
            <a:pPr marL="457200" lvl="1" indent="0">
              <a:lnSpc>
                <a:spcPct val="120000"/>
              </a:lnSpc>
              <a:spcBef>
                <a:spcPts val="600"/>
              </a:spcBef>
              <a:buNone/>
            </a:pPr>
            <a:endParaRPr lang="en-US" sz="1800" b="1" dirty="0"/>
          </a:p>
          <a:p>
            <a:pPr>
              <a:lnSpc>
                <a:spcPct val="120000"/>
              </a:lnSpc>
              <a:spcBef>
                <a:spcPts val="600"/>
              </a:spcBef>
            </a:pPr>
            <a:r>
              <a:rPr lang="en-US" sz="1800" b="1" dirty="0"/>
              <a:t>Can I trust my thermocouple reading?</a:t>
            </a:r>
          </a:p>
          <a:p>
            <a:pPr marL="754380" lvl="1" indent="-342900">
              <a:lnSpc>
                <a:spcPct val="120000"/>
              </a:lnSpc>
              <a:spcBef>
                <a:spcPts val="600"/>
              </a:spcBef>
            </a:pPr>
            <a:r>
              <a:rPr lang="en-US" sz="1800" b="1" dirty="0"/>
              <a:t> Was it installed properly?</a:t>
            </a:r>
          </a:p>
          <a:p>
            <a:pPr marL="754380" lvl="1" indent="-342900">
              <a:lnSpc>
                <a:spcPct val="120000"/>
              </a:lnSpc>
              <a:spcBef>
                <a:spcPts val="600"/>
              </a:spcBef>
            </a:pPr>
            <a:r>
              <a:rPr lang="en-US" sz="1800" b="1" dirty="0"/>
              <a:t> Has it been damaged in any way?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9998" y="1436962"/>
            <a:ext cx="5752904" cy="3845392"/>
          </a:xfrm>
          <a:prstGeom prst="rect">
            <a:avLst/>
          </a:prstGeom>
        </p:spPr>
      </p:pic>
      <p:sp>
        <p:nvSpPr>
          <p:cNvPr id="6" name="TextBox 5">
            <a:extLst>
              <a:ext uri="{FF2B5EF4-FFF2-40B4-BE49-F238E27FC236}">
                <a16:creationId xmlns:a16="http://schemas.microsoft.com/office/drawing/2014/main" id="{B4F7881D-1FB4-425D-9EAB-AF7253A68BA1}"/>
              </a:ext>
            </a:extLst>
          </p:cNvPr>
          <p:cNvSpPr txBox="1"/>
          <p:nvPr/>
        </p:nvSpPr>
        <p:spPr>
          <a:xfrm>
            <a:off x="6223962" y="5488195"/>
            <a:ext cx="5204976" cy="923330"/>
          </a:xfrm>
          <a:prstGeom prst="rect">
            <a:avLst/>
          </a:prstGeom>
          <a:noFill/>
        </p:spPr>
        <p:txBody>
          <a:bodyPr wrap="square" rtlCol="0">
            <a:spAutoFit/>
          </a:bodyPr>
          <a:lstStyle/>
          <a:p>
            <a:pPr algn="just"/>
            <a:r>
              <a:rPr lang="en-US" b="1" dirty="0"/>
              <a:t>Hundreds of static pressure taps and K-type thermocouples were required to map engine performance over a range of flight conditions.</a:t>
            </a:r>
          </a:p>
        </p:txBody>
      </p:sp>
    </p:spTree>
    <p:extLst>
      <p:ext uri="{BB962C8B-B14F-4D97-AF65-F5344CB8AC3E}">
        <p14:creationId xmlns:p14="http://schemas.microsoft.com/office/powerpoint/2010/main" val="889564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050" y="193675"/>
            <a:ext cx="10515600" cy="1044575"/>
          </a:xfrm>
        </p:spPr>
        <p:txBody>
          <a:bodyPr/>
          <a:lstStyle/>
          <a:p>
            <a:r>
              <a:rPr lang="en-US" dirty="0"/>
              <a:t>Thermocouple Connections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9232" y="1156746"/>
            <a:ext cx="5690590" cy="2272883"/>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5320" y="3607945"/>
            <a:ext cx="5690590" cy="2062241"/>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2888" y="1781096"/>
            <a:ext cx="1674350" cy="414590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554" y="1549716"/>
            <a:ext cx="2654571" cy="4073108"/>
          </a:xfrm>
          <a:prstGeom prst="rect">
            <a:avLst/>
          </a:prstGeom>
        </p:spPr>
      </p:pic>
      <p:cxnSp>
        <p:nvCxnSpPr>
          <p:cNvPr id="5" name="Straight Arrow Connector 4">
            <a:extLst>
              <a:ext uri="{FF2B5EF4-FFF2-40B4-BE49-F238E27FC236}">
                <a16:creationId xmlns:a16="http://schemas.microsoft.com/office/drawing/2014/main" id="{C2224C42-1911-4115-B4BD-36C70A387BEB}"/>
              </a:ext>
            </a:extLst>
          </p:cNvPr>
          <p:cNvCxnSpPr>
            <a:cxnSpLocks/>
          </p:cNvCxnSpPr>
          <p:nvPr/>
        </p:nvCxnSpPr>
        <p:spPr>
          <a:xfrm>
            <a:off x="1816968" y="1844667"/>
            <a:ext cx="668595" cy="9570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FD97CC-0DFE-45C6-9BBD-8EC4E25D89A8}"/>
              </a:ext>
            </a:extLst>
          </p:cNvPr>
          <p:cNvCxnSpPr>
            <a:cxnSpLocks/>
          </p:cNvCxnSpPr>
          <p:nvPr/>
        </p:nvCxnSpPr>
        <p:spPr>
          <a:xfrm>
            <a:off x="1794615" y="1900865"/>
            <a:ext cx="0" cy="63676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4A31948-7B4C-4154-A326-F9789F21CE60}"/>
              </a:ext>
            </a:extLst>
          </p:cNvPr>
          <p:cNvSpPr/>
          <p:nvPr/>
        </p:nvSpPr>
        <p:spPr>
          <a:xfrm>
            <a:off x="3677013" y="5799324"/>
            <a:ext cx="5415755" cy="646331"/>
          </a:xfrm>
          <a:prstGeom prst="rect">
            <a:avLst/>
          </a:prstGeom>
          <a:solidFill>
            <a:schemeClr val="bg1"/>
          </a:solidFill>
          <a:ln>
            <a:solidFill>
              <a:schemeClr val="tx1"/>
            </a:solidFill>
          </a:ln>
        </p:spPr>
        <p:txBody>
          <a:bodyPr wrap="square">
            <a:spAutoFit/>
          </a:bodyPr>
          <a:lstStyle/>
          <a:p>
            <a:pPr algn="ctr"/>
            <a:r>
              <a:rPr lang="en-US" b="1" dirty="0">
                <a:solidFill>
                  <a:schemeClr val="tx1">
                    <a:lumMod val="85000"/>
                    <a:lumOff val="15000"/>
                  </a:schemeClr>
                </a:solidFill>
              </a:rPr>
              <a:t>Leads need to be isolated and not allowed to come into contact with a conducting material</a:t>
            </a:r>
            <a:endParaRPr lang="en-US" dirty="0">
              <a:solidFill>
                <a:schemeClr val="tx1">
                  <a:lumMod val="85000"/>
                  <a:lumOff val="15000"/>
                </a:schemeClr>
              </a:solidFill>
            </a:endParaRPr>
          </a:p>
        </p:txBody>
      </p:sp>
      <p:cxnSp>
        <p:nvCxnSpPr>
          <p:cNvPr id="24" name="Straight Arrow Connector 23">
            <a:extLst>
              <a:ext uri="{FF2B5EF4-FFF2-40B4-BE49-F238E27FC236}">
                <a16:creationId xmlns:a16="http://schemas.microsoft.com/office/drawing/2014/main" id="{39B08128-0953-4F11-902C-6F18D6D7B92C}"/>
              </a:ext>
            </a:extLst>
          </p:cNvPr>
          <p:cNvCxnSpPr>
            <a:cxnSpLocks/>
          </p:cNvCxnSpPr>
          <p:nvPr/>
        </p:nvCxnSpPr>
        <p:spPr>
          <a:xfrm flipH="1" flipV="1">
            <a:off x="4897994" y="4937760"/>
            <a:ext cx="1034755" cy="8626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B752034-5B01-4EFF-A45F-57ABBEB02CA4}"/>
              </a:ext>
            </a:extLst>
          </p:cNvPr>
          <p:cNvCxnSpPr>
            <a:cxnSpLocks/>
          </p:cNvCxnSpPr>
          <p:nvPr/>
        </p:nvCxnSpPr>
        <p:spPr>
          <a:xfrm flipH="1" flipV="1">
            <a:off x="4961605" y="4731026"/>
            <a:ext cx="971144" cy="10413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E0F95752-0BC9-4C7A-AD63-3A401A3C9EFF}"/>
              </a:ext>
            </a:extLst>
          </p:cNvPr>
          <p:cNvSpPr/>
          <p:nvPr/>
        </p:nvSpPr>
        <p:spPr>
          <a:xfrm>
            <a:off x="9527743" y="1468765"/>
            <a:ext cx="2121681" cy="1477328"/>
          </a:xfrm>
          <a:prstGeom prst="rect">
            <a:avLst/>
          </a:prstGeom>
          <a:solidFill>
            <a:schemeClr val="bg1"/>
          </a:solidFill>
          <a:ln>
            <a:solidFill>
              <a:schemeClr val="tx1"/>
            </a:solidFill>
          </a:ln>
        </p:spPr>
        <p:txBody>
          <a:bodyPr wrap="square">
            <a:spAutoFit/>
          </a:bodyPr>
          <a:lstStyle/>
          <a:p>
            <a:pPr algn="ctr"/>
            <a:r>
              <a:rPr lang="en-US" b="1" dirty="0">
                <a:solidFill>
                  <a:schemeClr val="tx1">
                    <a:lumMod val="85000"/>
                    <a:lumOff val="15000"/>
                  </a:schemeClr>
                </a:solidFill>
              </a:rPr>
              <a:t>Wire-wrapped miniplugs ensures connection integrity</a:t>
            </a:r>
            <a:endParaRPr lang="en-US" dirty="0">
              <a:solidFill>
                <a:schemeClr val="tx1">
                  <a:lumMod val="85000"/>
                  <a:lumOff val="15000"/>
                </a:schemeClr>
              </a:solidFill>
            </a:endParaRPr>
          </a:p>
        </p:txBody>
      </p:sp>
      <p:sp>
        <p:nvSpPr>
          <p:cNvPr id="31" name="TextBox 30">
            <a:extLst>
              <a:ext uri="{FF2B5EF4-FFF2-40B4-BE49-F238E27FC236}">
                <a16:creationId xmlns:a16="http://schemas.microsoft.com/office/drawing/2014/main" id="{49CA4853-A23C-45FB-A22A-0634BCC8A3D1}"/>
              </a:ext>
            </a:extLst>
          </p:cNvPr>
          <p:cNvSpPr txBox="1"/>
          <p:nvPr/>
        </p:nvSpPr>
        <p:spPr>
          <a:xfrm>
            <a:off x="664781" y="5754313"/>
            <a:ext cx="2457122" cy="923330"/>
          </a:xfrm>
          <a:prstGeom prst="rect">
            <a:avLst/>
          </a:prstGeom>
          <a:solidFill>
            <a:schemeClr val="bg1"/>
          </a:solidFill>
          <a:ln>
            <a:solidFill>
              <a:schemeClr val="tx1"/>
            </a:solidFill>
          </a:ln>
        </p:spPr>
        <p:txBody>
          <a:bodyPr wrap="square" rtlCol="0">
            <a:spAutoFit/>
          </a:bodyPr>
          <a:lstStyle/>
          <a:p>
            <a:pPr algn="ctr"/>
            <a:r>
              <a:rPr lang="en-US" b="1" dirty="0"/>
              <a:t>RTV prevents leads from contacting opposing connector</a:t>
            </a:r>
          </a:p>
        </p:txBody>
      </p:sp>
      <p:cxnSp>
        <p:nvCxnSpPr>
          <p:cNvPr id="33" name="Straight Arrow Connector 32">
            <a:extLst>
              <a:ext uri="{FF2B5EF4-FFF2-40B4-BE49-F238E27FC236}">
                <a16:creationId xmlns:a16="http://schemas.microsoft.com/office/drawing/2014/main" id="{DD50D835-4BD8-4EA7-B9C5-16651E32CAC3}"/>
              </a:ext>
            </a:extLst>
          </p:cNvPr>
          <p:cNvCxnSpPr>
            <a:cxnSpLocks/>
          </p:cNvCxnSpPr>
          <p:nvPr/>
        </p:nvCxnSpPr>
        <p:spPr>
          <a:xfrm flipH="1" flipV="1">
            <a:off x="1309815" y="4813722"/>
            <a:ext cx="539525" cy="843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138F8E3-2313-42EF-AC03-FF3462AC43DE}"/>
              </a:ext>
            </a:extLst>
          </p:cNvPr>
          <p:cNvCxnSpPr>
            <a:cxnSpLocks/>
          </p:cNvCxnSpPr>
          <p:nvPr/>
        </p:nvCxnSpPr>
        <p:spPr>
          <a:xfrm flipH="1">
            <a:off x="6588767" y="1932439"/>
            <a:ext cx="734292" cy="5294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3BEE3DA-FFAF-4696-8A9A-3C16D97DC217}"/>
              </a:ext>
            </a:extLst>
          </p:cNvPr>
          <p:cNvSpPr/>
          <p:nvPr/>
        </p:nvSpPr>
        <p:spPr>
          <a:xfrm>
            <a:off x="5138556" y="1309231"/>
            <a:ext cx="3634714" cy="655322"/>
          </a:xfrm>
          <a:prstGeom prst="rect">
            <a:avLst/>
          </a:prstGeom>
          <a:solidFill>
            <a:schemeClr val="bg1"/>
          </a:solidFill>
          <a:ln>
            <a:solidFill>
              <a:schemeClr val="tx1"/>
            </a:solidFill>
          </a:ln>
        </p:spPr>
        <p:txBody>
          <a:bodyPr wrap="square">
            <a:spAutoFit/>
          </a:bodyPr>
          <a:lstStyle/>
          <a:p>
            <a:pPr algn="ctr"/>
            <a:r>
              <a:rPr lang="en-US" b="1" dirty="0">
                <a:solidFill>
                  <a:schemeClr val="tx1">
                    <a:lumMod val="85000"/>
                    <a:lumOff val="15000"/>
                  </a:schemeClr>
                </a:solidFill>
              </a:rPr>
              <a:t>Platinum Thermocouple protected with ceramic shroud</a:t>
            </a:r>
            <a:endParaRPr lang="en-US" dirty="0">
              <a:solidFill>
                <a:schemeClr val="tx1">
                  <a:lumMod val="85000"/>
                  <a:lumOff val="15000"/>
                </a:schemeClr>
              </a:solidFill>
            </a:endParaRPr>
          </a:p>
        </p:txBody>
      </p:sp>
      <p:sp>
        <p:nvSpPr>
          <p:cNvPr id="7" name="TextBox 6">
            <a:extLst>
              <a:ext uri="{FF2B5EF4-FFF2-40B4-BE49-F238E27FC236}">
                <a16:creationId xmlns:a16="http://schemas.microsoft.com/office/drawing/2014/main" id="{AC279970-77EC-4181-958C-F6F09B1BA45B}"/>
              </a:ext>
            </a:extLst>
          </p:cNvPr>
          <p:cNvSpPr txBox="1"/>
          <p:nvPr/>
        </p:nvSpPr>
        <p:spPr>
          <a:xfrm>
            <a:off x="709899" y="997355"/>
            <a:ext cx="2412004" cy="923330"/>
          </a:xfrm>
          <a:prstGeom prst="rect">
            <a:avLst/>
          </a:prstGeom>
          <a:solidFill>
            <a:schemeClr val="bg1"/>
          </a:solidFill>
          <a:ln>
            <a:solidFill>
              <a:schemeClr val="tx1"/>
            </a:solidFill>
          </a:ln>
        </p:spPr>
        <p:txBody>
          <a:bodyPr wrap="square" rtlCol="0">
            <a:spAutoFit/>
          </a:bodyPr>
          <a:lstStyle/>
          <a:p>
            <a:pPr algn="ctr"/>
            <a:r>
              <a:rPr lang="en-US" b="1" dirty="0"/>
              <a:t>Leads need to be connected to the appropriate terminal</a:t>
            </a:r>
          </a:p>
        </p:txBody>
      </p:sp>
    </p:spTree>
    <p:extLst>
      <p:ext uri="{BB962C8B-B14F-4D97-AF65-F5344CB8AC3E}">
        <p14:creationId xmlns:p14="http://schemas.microsoft.com/office/powerpoint/2010/main" val="938323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A991-87FB-4AF8-A30D-0792A4130C3B}"/>
              </a:ext>
            </a:extLst>
          </p:cNvPr>
          <p:cNvSpPr>
            <a:spLocks noGrp="1"/>
          </p:cNvSpPr>
          <p:nvPr>
            <p:ph type="title"/>
          </p:nvPr>
        </p:nvSpPr>
        <p:spPr>
          <a:xfrm>
            <a:off x="838200" y="365126"/>
            <a:ext cx="10515600" cy="1020096"/>
          </a:xfrm>
        </p:spPr>
        <p:txBody>
          <a:bodyPr/>
          <a:lstStyle/>
          <a:p>
            <a:r>
              <a:rPr lang="en-US" dirty="0"/>
              <a:t>Thermocouple Checkout</a:t>
            </a:r>
          </a:p>
        </p:txBody>
      </p:sp>
      <p:sp>
        <p:nvSpPr>
          <p:cNvPr id="3" name="Content Placeholder 2">
            <a:extLst>
              <a:ext uri="{FF2B5EF4-FFF2-40B4-BE49-F238E27FC236}">
                <a16:creationId xmlns:a16="http://schemas.microsoft.com/office/drawing/2014/main" id="{DDBC698A-C63E-4F40-B21B-B7939A0CE312}"/>
              </a:ext>
            </a:extLst>
          </p:cNvPr>
          <p:cNvSpPr>
            <a:spLocks noGrp="1"/>
          </p:cNvSpPr>
          <p:nvPr>
            <p:ph idx="1"/>
          </p:nvPr>
        </p:nvSpPr>
        <p:spPr>
          <a:xfrm>
            <a:off x="1154335" y="1509489"/>
            <a:ext cx="9720223" cy="4351338"/>
          </a:xfrm>
        </p:spPr>
        <p:txBody>
          <a:bodyPr>
            <a:noAutofit/>
          </a:bodyPr>
          <a:lstStyle/>
          <a:p>
            <a:pPr>
              <a:lnSpc>
                <a:spcPct val="140000"/>
              </a:lnSpc>
              <a:spcBef>
                <a:spcPts val="600"/>
              </a:spcBef>
            </a:pPr>
            <a:r>
              <a:rPr lang="en-US" sz="1800" dirty="0"/>
              <a:t>It is necessary to check the installation of every thermocouple to ensure that it has been properly installed.</a:t>
            </a:r>
          </a:p>
          <a:p>
            <a:pPr>
              <a:lnSpc>
                <a:spcPct val="140000"/>
              </a:lnSpc>
              <a:spcBef>
                <a:spcPts val="600"/>
              </a:spcBef>
            </a:pPr>
            <a:r>
              <a:rPr lang="en-US" sz="1800" dirty="0"/>
              <a:t>A heat gun can be used to provide a thermal load to the thermocouple junction.  Reading the output of the thermocouple with a digital thermometer will indicate if the electrical connection is present.</a:t>
            </a:r>
          </a:p>
          <a:p>
            <a:pPr>
              <a:lnSpc>
                <a:spcPct val="140000"/>
              </a:lnSpc>
              <a:spcBef>
                <a:spcPts val="600"/>
              </a:spcBef>
            </a:pPr>
            <a:r>
              <a:rPr lang="en-US" sz="1800" dirty="0"/>
              <a:t>A fast response will indicate a proper junction.  </a:t>
            </a:r>
          </a:p>
          <a:p>
            <a:pPr>
              <a:lnSpc>
                <a:spcPct val="140000"/>
              </a:lnSpc>
              <a:spcBef>
                <a:spcPts val="600"/>
              </a:spcBef>
            </a:pPr>
            <a:r>
              <a:rPr lang="en-US" sz="1800" dirty="0"/>
              <a:t>A slow response may indicate multiple junctions. Applying the heat source along the entire cable run can detect unwanted junctions prior to the desired sensing element.</a:t>
            </a:r>
          </a:p>
          <a:p>
            <a:pPr>
              <a:lnSpc>
                <a:spcPct val="140000"/>
              </a:lnSpc>
              <a:spcBef>
                <a:spcPts val="600"/>
              </a:spcBef>
            </a:pPr>
            <a:r>
              <a:rPr lang="en-US" sz="1800" dirty="0"/>
              <a:t>No reading may indicate either a broken junction, a loose connection, or the thermal load was applied to the wrong sensor.</a:t>
            </a:r>
          </a:p>
        </p:txBody>
      </p:sp>
    </p:spTree>
    <p:extLst>
      <p:ext uri="{BB962C8B-B14F-4D97-AF65-F5344CB8AC3E}">
        <p14:creationId xmlns:p14="http://schemas.microsoft.com/office/powerpoint/2010/main" val="318302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895" y="178364"/>
            <a:ext cx="10515600" cy="1325563"/>
          </a:xfrm>
        </p:spPr>
        <p:txBody>
          <a:bodyPr/>
          <a:lstStyle/>
          <a:p>
            <a:r>
              <a:rPr lang="en-US" dirty="0"/>
              <a:t>Unwanted Junction (1)</a:t>
            </a:r>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960165" y="1609944"/>
            <a:ext cx="5549562" cy="4092850"/>
          </a:xfrm>
        </p:spPr>
      </p:pic>
      <p:sp>
        <p:nvSpPr>
          <p:cNvPr id="6" name="Content Placeholder 5"/>
          <p:cNvSpPr>
            <a:spLocks noGrp="1"/>
          </p:cNvSpPr>
          <p:nvPr>
            <p:ph sz="half" idx="2"/>
          </p:nvPr>
        </p:nvSpPr>
        <p:spPr>
          <a:xfrm>
            <a:off x="566529" y="1503927"/>
            <a:ext cx="5181600" cy="4351338"/>
          </a:xfrm>
        </p:spPr>
        <p:txBody>
          <a:bodyPr>
            <a:normAutofit fontScale="70000" lnSpcReduction="20000"/>
          </a:bodyPr>
          <a:lstStyle/>
          <a:p>
            <a:pPr>
              <a:lnSpc>
                <a:spcPct val="140000"/>
              </a:lnSpc>
            </a:pPr>
            <a:r>
              <a:rPr lang="en-US" b="1" dirty="0"/>
              <a:t>The goal in establishing a thermocouple junction is to have the two conducting wires isolated from each other until they connect at the location of interest (the junction).</a:t>
            </a:r>
          </a:p>
          <a:p>
            <a:pPr>
              <a:lnSpc>
                <a:spcPct val="140000"/>
              </a:lnSpc>
            </a:pPr>
            <a:r>
              <a:rPr lang="en-US" b="1" dirty="0"/>
              <a:t>Unwanted junctions occur when electrical contact is made prior to the desired junction.</a:t>
            </a:r>
          </a:p>
          <a:p>
            <a:pPr>
              <a:lnSpc>
                <a:spcPct val="140000"/>
              </a:lnSpc>
            </a:pPr>
            <a:r>
              <a:rPr lang="en-US" b="1" dirty="0"/>
              <a:t>On occasion, even rust can seep into a connector and create a junction.</a:t>
            </a:r>
          </a:p>
        </p:txBody>
      </p:sp>
      <p:sp>
        <p:nvSpPr>
          <p:cNvPr id="7" name="TextBox 6"/>
          <p:cNvSpPr txBox="1"/>
          <p:nvPr/>
        </p:nvSpPr>
        <p:spPr>
          <a:xfrm>
            <a:off x="901533" y="5971036"/>
            <a:ext cx="10488323" cy="646331"/>
          </a:xfrm>
          <a:prstGeom prst="rect">
            <a:avLst/>
          </a:prstGeom>
          <a:noFill/>
        </p:spPr>
        <p:txBody>
          <a:bodyPr wrap="square" rtlCol="0">
            <a:spAutoFit/>
          </a:bodyPr>
          <a:lstStyle/>
          <a:p>
            <a:pPr algn="ctr"/>
            <a:r>
              <a:rPr lang="en-US" b="1" dirty="0">
                <a:solidFill>
                  <a:srgbClr val="FF0000"/>
                </a:solidFill>
              </a:rPr>
              <a:t>How did this happen?  The apparatus was in storage for an extended period of time and the thermocouple miniplugs were covered with a shroud which prevented visual inspection.</a:t>
            </a:r>
          </a:p>
        </p:txBody>
      </p:sp>
    </p:spTree>
    <p:extLst>
      <p:ext uri="{BB962C8B-B14F-4D97-AF65-F5344CB8AC3E}">
        <p14:creationId xmlns:p14="http://schemas.microsoft.com/office/powerpoint/2010/main" val="3389900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895" y="178364"/>
            <a:ext cx="10515600" cy="1325563"/>
          </a:xfrm>
        </p:spPr>
        <p:txBody>
          <a:bodyPr/>
          <a:lstStyle/>
          <a:p>
            <a:r>
              <a:rPr lang="en-US" dirty="0"/>
              <a:t>Unwanted Junction (2)</a:t>
            </a:r>
          </a:p>
        </p:txBody>
      </p:sp>
      <p:sp>
        <p:nvSpPr>
          <p:cNvPr id="6" name="Content Placeholder 5"/>
          <p:cNvSpPr>
            <a:spLocks noGrp="1"/>
          </p:cNvSpPr>
          <p:nvPr>
            <p:ph sz="half" idx="2"/>
          </p:nvPr>
        </p:nvSpPr>
        <p:spPr>
          <a:xfrm>
            <a:off x="619538" y="1711602"/>
            <a:ext cx="4752469" cy="4351338"/>
          </a:xfrm>
        </p:spPr>
        <p:txBody>
          <a:bodyPr>
            <a:normAutofit fontScale="62500" lnSpcReduction="20000"/>
          </a:bodyPr>
          <a:lstStyle/>
          <a:p>
            <a:pPr>
              <a:lnSpc>
                <a:spcPct val="140000"/>
              </a:lnSpc>
            </a:pPr>
            <a:r>
              <a:rPr lang="en-US" b="1" dirty="0"/>
              <a:t>Miniplug connections are designed to have the correct lead attached to the correct terminal.</a:t>
            </a:r>
          </a:p>
          <a:p>
            <a:pPr>
              <a:lnSpc>
                <a:spcPct val="140000"/>
              </a:lnSpc>
            </a:pPr>
            <a:r>
              <a:rPr lang="en-US" b="1" dirty="0"/>
              <a:t>Switching leads will result in an erroneous reading.</a:t>
            </a:r>
          </a:p>
          <a:p>
            <a:pPr>
              <a:lnSpc>
                <a:spcPct val="140000"/>
              </a:lnSpc>
            </a:pPr>
            <a:r>
              <a:rPr lang="en-US" b="1" dirty="0"/>
              <a:t>Sometimes a wire will make electrical contact with the opposing lead and create a junction at the miniplug.  This type of error is more likely with braided wire when one of the braids bridges the gap between terminals.</a:t>
            </a: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663354" y="1503927"/>
            <a:ext cx="3035460" cy="1413601"/>
          </a:xfr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6299" y="3078662"/>
            <a:ext cx="3151967" cy="121043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0624" y="4548940"/>
            <a:ext cx="3345336" cy="1119007"/>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244051" y="2161341"/>
            <a:ext cx="4526722" cy="2854319"/>
          </a:xfrm>
          <a:prstGeom prst="rect">
            <a:avLst/>
          </a:prstGeom>
        </p:spPr>
      </p:pic>
      <p:sp>
        <p:nvSpPr>
          <p:cNvPr id="15" name="TextBox 14"/>
          <p:cNvSpPr txBox="1"/>
          <p:nvPr/>
        </p:nvSpPr>
        <p:spPr>
          <a:xfrm>
            <a:off x="1240612" y="5962541"/>
            <a:ext cx="9710776" cy="646331"/>
          </a:xfrm>
          <a:prstGeom prst="rect">
            <a:avLst/>
          </a:prstGeom>
          <a:noFill/>
        </p:spPr>
        <p:txBody>
          <a:bodyPr wrap="square" rtlCol="0">
            <a:spAutoFit/>
          </a:bodyPr>
          <a:lstStyle/>
          <a:p>
            <a:pPr algn="ctr"/>
            <a:r>
              <a:rPr lang="en-US" b="1" dirty="0">
                <a:solidFill>
                  <a:srgbClr val="FF0000"/>
                </a:solidFill>
              </a:rPr>
              <a:t>How can this happen?  Some types of two-conductor wire are insulated with fiberglass which can hide the fact that both wires are in contact with the same terminal.</a:t>
            </a:r>
          </a:p>
        </p:txBody>
      </p:sp>
    </p:spTree>
    <p:extLst>
      <p:ext uri="{BB962C8B-B14F-4D97-AF65-F5344CB8AC3E}">
        <p14:creationId xmlns:p14="http://schemas.microsoft.com/office/powerpoint/2010/main" val="2240948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895" y="178364"/>
            <a:ext cx="10515600" cy="1325563"/>
          </a:xfrm>
        </p:spPr>
        <p:txBody>
          <a:bodyPr/>
          <a:lstStyle/>
          <a:p>
            <a:r>
              <a:rPr lang="en-US" dirty="0"/>
              <a:t>Unwanted Junction (3)</a:t>
            </a:r>
          </a:p>
        </p:txBody>
      </p:sp>
      <p:sp>
        <p:nvSpPr>
          <p:cNvPr id="6" name="Content Placeholder 5"/>
          <p:cNvSpPr>
            <a:spLocks noGrp="1"/>
          </p:cNvSpPr>
          <p:nvPr>
            <p:ph sz="half" idx="2"/>
          </p:nvPr>
        </p:nvSpPr>
        <p:spPr>
          <a:xfrm>
            <a:off x="609601" y="1547039"/>
            <a:ext cx="5181600" cy="4351338"/>
          </a:xfrm>
        </p:spPr>
        <p:txBody>
          <a:bodyPr>
            <a:normAutofit fontScale="77500" lnSpcReduction="20000"/>
          </a:bodyPr>
          <a:lstStyle/>
          <a:p>
            <a:pPr>
              <a:lnSpc>
                <a:spcPct val="140000"/>
              </a:lnSpc>
              <a:spcBef>
                <a:spcPts val="600"/>
              </a:spcBef>
            </a:pPr>
            <a:r>
              <a:rPr lang="en-US" b="1" dirty="0"/>
              <a:t>Stainless steel tubing and braided wire are often used to protect thermocouple leads against temperature extremes and abrasion.</a:t>
            </a:r>
          </a:p>
          <a:p>
            <a:pPr>
              <a:lnSpc>
                <a:spcPct val="140000"/>
              </a:lnSpc>
              <a:spcBef>
                <a:spcPts val="600"/>
              </a:spcBef>
            </a:pPr>
            <a:r>
              <a:rPr lang="en-US" b="1" dirty="0"/>
              <a:t>If the tubing or braided wire is accidently bent or crushed to where the insulation is unable to electrically isolate the leads, a new junction will be created.</a:t>
            </a:r>
          </a:p>
          <a:p>
            <a:endParaRPr lang="en-US" b="1" dirty="0"/>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989982" y="2044992"/>
            <a:ext cx="5724939" cy="3082323"/>
          </a:xfrm>
        </p:spPr>
      </p:pic>
      <p:sp>
        <p:nvSpPr>
          <p:cNvPr id="8" name="TextBox 7"/>
          <p:cNvSpPr txBox="1"/>
          <p:nvPr/>
        </p:nvSpPr>
        <p:spPr>
          <a:xfrm>
            <a:off x="5989982" y="4253947"/>
            <a:ext cx="5724939" cy="646331"/>
          </a:xfrm>
          <a:prstGeom prst="rect">
            <a:avLst/>
          </a:prstGeom>
          <a:noFill/>
        </p:spPr>
        <p:txBody>
          <a:bodyPr wrap="square" rtlCol="0">
            <a:spAutoFit/>
          </a:bodyPr>
          <a:lstStyle/>
          <a:p>
            <a:pPr algn="ctr"/>
            <a:r>
              <a:rPr lang="en-US" b="1" dirty="0"/>
              <a:t>Braided wire was crimped and resulted in a junction.  Testing with a heat gun can confirm this.</a:t>
            </a:r>
          </a:p>
        </p:txBody>
      </p:sp>
      <p:cxnSp>
        <p:nvCxnSpPr>
          <p:cNvPr id="10" name="Straight Arrow Connector 9"/>
          <p:cNvCxnSpPr/>
          <p:nvPr/>
        </p:nvCxnSpPr>
        <p:spPr>
          <a:xfrm flipV="1">
            <a:off x="8481391" y="3117142"/>
            <a:ext cx="543340" cy="1211132"/>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369899" y="5937830"/>
            <a:ext cx="7551591" cy="646331"/>
          </a:xfrm>
          <a:prstGeom prst="rect">
            <a:avLst/>
          </a:prstGeom>
          <a:noFill/>
        </p:spPr>
        <p:txBody>
          <a:bodyPr wrap="square" rtlCol="0">
            <a:spAutoFit/>
          </a:bodyPr>
          <a:lstStyle/>
          <a:p>
            <a:pPr algn="ctr"/>
            <a:r>
              <a:rPr lang="en-US" b="1" dirty="0">
                <a:solidFill>
                  <a:srgbClr val="FF0000"/>
                </a:solidFill>
              </a:rPr>
              <a:t>How can this happen?  When pulling cable bundles through a model, wires can “catch” on other sensors, connectors, etc.   </a:t>
            </a:r>
          </a:p>
        </p:txBody>
      </p:sp>
    </p:spTree>
    <p:extLst>
      <p:ext uri="{BB962C8B-B14F-4D97-AF65-F5344CB8AC3E}">
        <p14:creationId xmlns:p14="http://schemas.microsoft.com/office/powerpoint/2010/main" val="1641905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787218" y="1607414"/>
            <a:ext cx="6104789" cy="4184892"/>
          </a:xfrm>
        </p:spPr>
        <p:txBody>
          <a:bodyPr>
            <a:noAutofit/>
          </a:bodyPr>
          <a:lstStyle/>
          <a:p>
            <a:pPr>
              <a:lnSpc>
                <a:spcPct val="120000"/>
              </a:lnSpc>
              <a:spcBef>
                <a:spcPts val="600"/>
              </a:spcBef>
            </a:pPr>
            <a:r>
              <a:rPr lang="en-US" sz="1800" b="1" dirty="0"/>
              <a:t>Equipment used for temperature measurement within a model should be rated higher than the maximum expected temperature for a test. </a:t>
            </a:r>
          </a:p>
          <a:p>
            <a:pPr>
              <a:lnSpc>
                <a:spcPct val="120000"/>
              </a:lnSpc>
              <a:spcBef>
                <a:spcPts val="600"/>
              </a:spcBef>
            </a:pPr>
            <a:r>
              <a:rPr lang="en-US" sz="1800" b="1" dirty="0"/>
              <a:t>Items rated for </a:t>
            </a:r>
            <a:r>
              <a:rPr lang="en-US" sz="1800" b="1" dirty="0">
                <a:solidFill>
                  <a:schemeClr val="accent1"/>
                </a:solidFill>
              </a:rPr>
              <a:t>500 ˚F</a:t>
            </a:r>
            <a:r>
              <a:rPr lang="en-US" sz="1800" b="1" dirty="0"/>
              <a:t> do not do well when exposed to </a:t>
            </a:r>
            <a:r>
              <a:rPr lang="en-US" sz="1800" b="1" dirty="0">
                <a:solidFill>
                  <a:srgbClr val="FF0000"/>
                </a:solidFill>
              </a:rPr>
              <a:t>1000 ˚F.</a:t>
            </a:r>
          </a:p>
          <a:p>
            <a:pPr>
              <a:lnSpc>
                <a:spcPct val="120000"/>
              </a:lnSpc>
              <a:spcBef>
                <a:spcPts val="600"/>
              </a:spcBef>
            </a:pPr>
            <a:r>
              <a:rPr lang="en-US" sz="1800" b="1" dirty="0"/>
              <a:t>Thermal blankets can help to reduce                               the thermal load to internal equipment.</a:t>
            </a:r>
          </a:p>
          <a:p>
            <a:pPr>
              <a:lnSpc>
                <a:spcPct val="120000"/>
              </a:lnSpc>
              <a:spcBef>
                <a:spcPts val="600"/>
              </a:spcBef>
            </a:pPr>
            <a:r>
              <a:rPr lang="en-US" sz="1800" b="1" dirty="0"/>
              <a:t>Don’t neglect the effects of thermal buildup which can occur long after a test has been completed.  (The hottest temperature on the Space Shuttle aluminum skin occurred after landing!)</a:t>
            </a:r>
          </a:p>
        </p:txBody>
      </p:sp>
      <p:sp>
        <p:nvSpPr>
          <p:cNvPr id="2" name="Title 1"/>
          <p:cNvSpPr>
            <a:spLocks noGrp="1"/>
          </p:cNvSpPr>
          <p:nvPr>
            <p:ph type="title"/>
          </p:nvPr>
        </p:nvSpPr>
        <p:spPr>
          <a:xfrm>
            <a:off x="887895" y="178364"/>
            <a:ext cx="10515600" cy="1325563"/>
          </a:xfrm>
        </p:spPr>
        <p:txBody>
          <a:bodyPr/>
          <a:lstStyle/>
          <a:p>
            <a:r>
              <a:rPr lang="en-US" dirty="0"/>
              <a:t>Exceeded the Temperature Rating</a:t>
            </a: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7680125" y="1407107"/>
            <a:ext cx="3537349" cy="4457687"/>
          </a:xfrm>
        </p:spPr>
      </p:pic>
      <p:sp>
        <p:nvSpPr>
          <p:cNvPr id="8" name="TextBox 7"/>
          <p:cNvSpPr txBox="1"/>
          <p:nvPr/>
        </p:nvSpPr>
        <p:spPr>
          <a:xfrm>
            <a:off x="9501047" y="4160053"/>
            <a:ext cx="1219116" cy="369332"/>
          </a:xfrm>
          <a:prstGeom prst="rect">
            <a:avLst/>
          </a:prstGeom>
          <a:noFill/>
        </p:spPr>
        <p:txBody>
          <a:bodyPr wrap="none" rtlCol="0">
            <a:spAutoFit/>
          </a:bodyPr>
          <a:lstStyle/>
          <a:p>
            <a:r>
              <a:rPr lang="en-US" b="1" dirty="0">
                <a:solidFill>
                  <a:schemeClr val="bg1"/>
                </a:solidFill>
              </a:rPr>
              <a:t>Post-Test</a:t>
            </a:r>
          </a:p>
        </p:txBody>
      </p:sp>
      <p:sp>
        <p:nvSpPr>
          <p:cNvPr id="11" name="TextBox 10"/>
          <p:cNvSpPr txBox="1"/>
          <p:nvPr/>
        </p:nvSpPr>
        <p:spPr>
          <a:xfrm>
            <a:off x="7879715" y="4642156"/>
            <a:ext cx="966931" cy="369332"/>
          </a:xfrm>
          <a:prstGeom prst="rect">
            <a:avLst/>
          </a:prstGeom>
          <a:noFill/>
        </p:spPr>
        <p:txBody>
          <a:bodyPr wrap="none" rtlCol="0">
            <a:spAutoFit/>
          </a:bodyPr>
          <a:lstStyle/>
          <a:p>
            <a:r>
              <a:rPr lang="en-US" b="1" dirty="0"/>
              <a:t>Pretest</a:t>
            </a:r>
          </a:p>
        </p:txBody>
      </p:sp>
      <p:sp>
        <p:nvSpPr>
          <p:cNvPr id="3" name="TextBox 2"/>
          <p:cNvSpPr txBox="1"/>
          <p:nvPr/>
        </p:nvSpPr>
        <p:spPr>
          <a:xfrm>
            <a:off x="1348408" y="5968281"/>
            <a:ext cx="9594573" cy="646331"/>
          </a:xfrm>
          <a:prstGeom prst="rect">
            <a:avLst/>
          </a:prstGeom>
          <a:noFill/>
        </p:spPr>
        <p:txBody>
          <a:bodyPr wrap="square" rtlCol="0">
            <a:spAutoFit/>
          </a:bodyPr>
          <a:lstStyle/>
          <a:p>
            <a:pPr algn="ctr"/>
            <a:r>
              <a:rPr lang="en-US" b="1" dirty="0">
                <a:solidFill>
                  <a:srgbClr val="FF0000"/>
                </a:solidFill>
              </a:rPr>
              <a:t>How can this happen?  If the test series is going well, the test engineer may decide to try for a longer run time or a higher enthalpy condition than originally planned.</a:t>
            </a:r>
          </a:p>
        </p:txBody>
      </p:sp>
      <p:pic>
        <p:nvPicPr>
          <p:cNvPr id="14" name="Picture 13">
            <a:extLst>
              <a:ext uri="{FF2B5EF4-FFF2-40B4-BE49-F238E27FC236}">
                <a16:creationId xmlns:a16="http://schemas.microsoft.com/office/drawing/2014/main" id="{BA4A85FB-E068-4F59-AE4D-BAE0B78A0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307" y="297345"/>
            <a:ext cx="574376" cy="1113728"/>
          </a:xfrm>
          <a:prstGeom prst="rect">
            <a:avLst/>
          </a:prstGeom>
        </p:spPr>
      </p:pic>
      <p:pic>
        <p:nvPicPr>
          <p:cNvPr id="20" name="Picture 19">
            <a:extLst>
              <a:ext uri="{FF2B5EF4-FFF2-40B4-BE49-F238E27FC236}">
                <a16:creationId xmlns:a16="http://schemas.microsoft.com/office/drawing/2014/main" id="{7B9B2FB5-F2BB-4D0D-9A85-DFF22A7310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8449" y="3136883"/>
            <a:ext cx="1035101" cy="998133"/>
          </a:xfrm>
          <a:prstGeom prst="rect">
            <a:avLst/>
          </a:prstGeom>
        </p:spPr>
      </p:pic>
    </p:spTree>
    <p:extLst>
      <p:ext uri="{BB962C8B-B14F-4D97-AF65-F5344CB8AC3E}">
        <p14:creationId xmlns:p14="http://schemas.microsoft.com/office/powerpoint/2010/main" val="3770352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902" y="256724"/>
            <a:ext cx="10515600" cy="929293"/>
          </a:xfrm>
        </p:spPr>
        <p:txBody>
          <a:bodyPr>
            <a:normAutofit/>
          </a:bodyPr>
          <a:lstStyle/>
          <a:p>
            <a:r>
              <a:rPr lang="en-US" dirty="0"/>
              <a:t>Bond Layer Failure</a:t>
            </a:r>
          </a:p>
        </p:txBody>
      </p:sp>
      <p:sp>
        <p:nvSpPr>
          <p:cNvPr id="4" name="Content Placeholder 3"/>
          <p:cNvSpPr>
            <a:spLocks noGrp="1"/>
          </p:cNvSpPr>
          <p:nvPr>
            <p:ph sz="half" idx="1"/>
          </p:nvPr>
        </p:nvSpPr>
        <p:spPr>
          <a:xfrm>
            <a:off x="448630" y="1320645"/>
            <a:ext cx="4924415" cy="4351338"/>
          </a:xfrm>
        </p:spPr>
        <p:txBody>
          <a:bodyPr>
            <a:noAutofit/>
          </a:bodyPr>
          <a:lstStyle/>
          <a:p>
            <a:pPr>
              <a:lnSpc>
                <a:spcPct val="140000"/>
              </a:lnSpc>
              <a:spcBef>
                <a:spcPts val="600"/>
              </a:spcBef>
            </a:pPr>
            <a:r>
              <a:rPr lang="en-US" sz="1800" b="1" dirty="0"/>
              <a:t>In a recent test, two thermocouples were included in the nose section of a model.</a:t>
            </a:r>
          </a:p>
          <a:p>
            <a:pPr>
              <a:lnSpc>
                <a:spcPct val="140000"/>
              </a:lnSpc>
              <a:spcBef>
                <a:spcPts val="600"/>
              </a:spcBef>
            </a:pPr>
            <a:r>
              <a:rPr lang="en-US" sz="1800" b="1" dirty="0"/>
              <a:t>One thermocouple was designated as an environmental measurement (test gas temperature - blue line) and one was “epoxied = bonded” to the model to provide a skin temperature (red line).</a:t>
            </a:r>
          </a:p>
          <a:p>
            <a:pPr>
              <a:lnSpc>
                <a:spcPct val="140000"/>
              </a:lnSpc>
              <a:spcBef>
                <a:spcPts val="600"/>
              </a:spcBef>
            </a:pPr>
            <a:r>
              <a:rPr lang="en-US" sz="1800" b="1" dirty="0"/>
              <a:t>At 175 seconds, the epoxy exceeded its maximum use temperature and failed. The thermocouple popped off the skin and essentially became the second test gas temperature measurement.</a:t>
            </a:r>
          </a:p>
        </p:txBody>
      </p:sp>
      <p:pic>
        <p:nvPicPr>
          <p:cNvPr id="5" name="Picture 4">
            <a:extLst>
              <a:ext uri="{FF2B5EF4-FFF2-40B4-BE49-F238E27FC236}">
                <a16:creationId xmlns:a16="http://schemas.microsoft.com/office/drawing/2014/main" id="{866C90E6-24CB-42CF-BCB8-FBE096C1D731}"/>
              </a:ext>
            </a:extLst>
          </p:cNvPr>
          <p:cNvPicPr>
            <a:picLocks noChangeAspect="1"/>
          </p:cNvPicPr>
          <p:nvPr/>
        </p:nvPicPr>
        <p:blipFill>
          <a:blip r:embed="rId2"/>
          <a:stretch>
            <a:fillRect/>
          </a:stretch>
        </p:blipFill>
        <p:spPr>
          <a:xfrm>
            <a:off x="5435776" y="1764146"/>
            <a:ext cx="6091134" cy="3796146"/>
          </a:xfrm>
          <a:prstGeom prst="rect">
            <a:avLst/>
          </a:prstGeom>
        </p:spPr>
      </p:pic>
    </p:spTree>
    <p:extLst>
      <p:ext uri="{BB962C8B-B14F-4D97-AF65-F5344CB8AC3E}">
        <p14:creationId xmlns:p14="http://schemas.microsoft.com/office/powerpoint/2010/main" val="427985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34CF-9F4F-4C56-B527-BBD1DCDF3199}"/>
              </a:ext>
            </a:extLst>
          </p:cNvPr>
          <p:cNvSpPr>
            <a:spLocks noGrp="1"/>
          </p:cNvSpPr>
          <p:nvPr>
            <p:ph type="title"/>
          </p:nvPr>
        </p:nvSpPr>
        <p:spPr>
          <a:xfrm>
            <a:off x="838200" y="115744"/>
            <a:ext cx="10515600" cy="828885"/>
          </a:xfrm>
        </p:spPr>
        <p:txBody>
          <a:bodyPr/>
          <a:lstStyle/>
          <a:p>
            <a:r>
              <a:rPr lang="en-US" dirty="0"/>
              <a:t>Maximum Use Temperatures</a:t>
            </a:r>
          </a:p>
        </p:txBody>
      </p:sp>
      <p:graphicFrame>
        <p:nvGraphicFramePr>
          <p:cNvPr id="4" name="Object 3">
            <a:extLst>
              <a:ext uri="{FF2B5EF4-FFF2-40B4-BE49-F238E27FC236}">
                <a16:creationId xmlns:a16="http://schemas.microsoft.com/office/drawing/2014/main" id="{57C854C3-2954-4ED8-8A47-AAF774007F67}"/>
              </a:ext>
            </a:extLst>
          </p:cNvPr>
          <p:cNvGraphicFramePr>
            <a:graphicFrameLocks noChangeAspect="1"/>
          </p:cNvGraphicFramePr>
          <p:nvPr>
            <p:extLst>
              <p:ext uri="{D42A27DB-BD31-4B8C-83A1-F6EECF244321}">
                <p14:modId xmlns:p14="http://schemas.microsoft.com/office/powerpoint/2010/main" val="933940197"/>
              </p:ext>
            </p:extLst>
          </p:nvPr>
        </p:nvGraphicFramePr>
        <p:xfrm>
          <a:off x="1698625" y="915988"/>
          <a:ext cx="8794750" cy="5700712"/>
        </p:xfrm>
        <a:graphic>
          <a:graphicData uri="http://schemas.openxmlformats.org/presentationml/2006/ole">
            <mc:AlternateContent xmlns:mc="http://schemas.openxmlformats.org/markup-compatibility/2006">
              <mc:Choice xmlns:v="urn:schemas-microsoft-com:vml" Requires="v">
                <p:oleObj spid="_x0000_s2052" name="Worksheet" r:id="rId3" imgW="9861710" imgH="6394494" progId="Excel.Sheet.12">
                  <p:embed/>
                </p:oleObj>
              </mc:Choice>
              <mc:Fallback>
                <p:oleObj name="Worksheet" r:id="rId3" imgW="9861710" imgH="6394494" progId="Excel.Sheet.12">
                  <p:embed/>
                  <p:pic>
                    <p:nvPicPr>
                      <p:cNvPr id="0" name=""/>
                      <p:cNvPicPr/>
                      <p:nvPr/>
                    </p:nvPicPr>
                    <p:blipFill>
                      <a:blip r:embed="rId4"/>
                      <a:stretch>
                        <a:fillRect/>
                      </a:stretch>
                    </p:blipFill>
                    <p:spPr>
                      <a:xfrm>
                        <a:off x="1698625" y="915988"/>
                        <a:ext cx="8794750" cy="5700712"/>
                      </a:xfrm>
                      <a:prstGeom prst="rect">
                        <a:avLst/>
                      </a:prstGeom>
                    </p:spPr>
                  </p:pic>
                </p:oleObj>
              </mc:Fallback>
            </mc:AlternateContent>
          </a:graphicData>
        </a:graphic>
      </p:graphicFrame>
    </p:spTree>
    <p:extLst>
      <p:ext uri="{BB962C8B-B14F-4D97-AF65-F5344CB8AC3E}">
        <p14:creationId xmlns:p14="http://schemas.microsoft.com/office/powerpoint/2010/main" val="311148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70"/>
            <a:ext cx="10515600" cy="1027360"/>
          </a:xfrm>
        </p:spPr>
        <p:txBody>
          <a:bodyPr>
            <a:noAutofit/>
          </a:bodyPr>
          <a:lstStyle/>
          <a:p>
            <a:r>
              <a:rPr lang="en-US" dirty="0"/>
              <a:t>Thermocouple Response Diagnostics</a:t>
            </a:r>
          </a:p>
        </p:txBody>
      </p:sp>
      <p:sp>
        <p:nvSpPr>
          <p:cNvPr id="3" name="TextBox 2">
            <a:extLst>
              <a:ext uri="{FF2B5EF4-FFF2-40B4-BE49-F238E27FC236}">
                <a16:creationId xmlns:a16="http://schemas.microsoft.com/office/drawing/2014/main" id="{A243F063-F7A2-4135-80FA-9674314180F2}"/>
              </a:ext>
            </a:extLst>
          </p:cNvPr>
          <p:cNvSpPr txBox="1"/>
          <p:nvPr/>
        </p:nvSpPr>
        <p:spPr>
          <a:xfrm>
            <a:off x="663656" y="1787011"/>
            <a:ext cx="4163525" cy="3416320"/>
          </a:xfrm>
          <a:prstGeom prst="rect">
            <a:avLst/>
          </a:prstGeom>
          <a:noFill/>
        </p:spPr>
        <p:txBody>
          <a:bodyPr wrap="square" rtlCol="0">
            <a:spAutoFit/>
          </a:bodyPr>
          <a:lstStyle/>
          <a:p>
            <a:pPr marL="285750" indent="-285750">
              <a:buFont typeface="Arial" panose="020B0604020202020204" pitchFamily="34" charset="0"/>
              <a:buChar char="•"/>
            </a:pPr>
            <a:r>
              <a:rPr lang="en-US" sz="2400" b="1" dirty="0"/>
              <a:t>This plot shows the expected thermocouple response on a test model during a wind tunnel run.</a:t>
            </a:r>
          </a:p>
          <a:p>
            <a:endParaRPr lang="en-US" sz="2400" b="1" dirty="0"/>
          </a:p>
          <a:p>
            <a:pPr marL="285750" indent="-285750">
              <a:buFont typeface="Arial" panose="020B0604020202020204" pitchFamily="34" charset="0"/>
              <a:buChar char="•"/>
            </a:pPr>
            <a:r>
              <a:rPr lang="en-US" sz="2400" b="1" dirty="0"/>
              <a:t>The next two slides will show different responses with probable causes for the errors.</a:t>
            </a:r>
          </a:p>
        </p:txBody>
      </p:sp>
      <p:pic>
        <p:nvPicPr>
          <p:cNvPr id="5" name="Picture 4">
            <a:extLst>
              <a:ext uri="{FF2B5EF4-FFF2-40B4-BE49-F238E27FC236}">
                <a16:creationId xmlns:a16="http://schemas.microsoft.com/office/drawing/2014/main" id="{D8DA06A6-7645-4859-82E5-6A5ACD6D9556}"/>
              </a:ext>
            </a:extLst>
          </p:cNvPr>
          <p:cNvPicPr>
            <a:picLocks noChangeAspect="1"/>
          </p:cNvPicPr>
          <p:nvPr/>
        </p:nvPicPr>
        <p:blipFill>
          <a:blip r:embed="rId2"/>
          <a:stretch>
            <a:fillRect/>
          </a:stretch>
        </p:blipFill>
        <p:spPr>
          <a:xfrm>
            <a:off x="4954597" y="1787011"/>
            <a:ext cx="6573747" cy="3515659"/>
          </a:xfrm>
          <a:prstGeom prst="rect">
            <a:avLst/>
          </a:prstGeom>
        </p:spPr>
      </p:pic>
    </p:spTree>
    <p:extLst>
      <p:ext uri="{BB962C8B-B14F-4D97-AF65-F5344CB8AC3E}">
        <p14:creationId xmlns:p14="http://schemas.microsoft.com/office/powerpoint/2010/main" val="1485403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63F01-F138-4690-9D2D-D9C882C0907C}"/>
              </a:ext>
            </a:extLst>
          </p:cNvPr>
          <p:cNvSpPr>
            <a:spLocks noGrp="1"/>
          </p:cNvSpPr>
          <p:nvPr>
            <p:ph type="title"/>
          </p:nvPr>
        </p:nvSpPr>
        <p:spPr>
          <a:xfrm>
            <a:off x="472819" y="156987"/>
            <a:ext cx="8089505" cy="1325563"/>
          </a:xfrm>
        </p:spPr>
        <p:txBody>
          <a:bodyPr>
            <a:normAutofit/>
          </a:bodyPr>
          <a:lstStyle/>
          <a:p>
            <a:r>
              <a:rPr lang="en-US" sz="3200" dirty="0"/>
              <a:t>Potential Causes</a:t>
            </a:r>
          </a:p>
        </p:txBody>
      </p:sp>
      <p:sp>
        <p:nvSpPr>
          <p:cNvPr id="3" name="Content Placeholder 2">
            <a:extLst>
              <a:ext uri="{FF2B5EF4-FFF2-40B4-BE49-F238E27FC236}">
                <a16:creationId xmlns:a16="http://schemas.microsoft.com/office/drawing/2014/main" id="{15DBCB9D-4D22-4656-9F52-C4C0A390CC87}"/>
              </a:ext>
            </a:extLst>
          </p:cNvPr>
          <p:cNvSpPr>
            <a:spLocks noGrp="1"/>
          </p:cNvSpPr>
          <p:nvPr>
            <p:ph idx="1"/>
          </p:nvPr>
        </p:nvSpPr>
        <p:spPr>
          <a:xfrm>
            <a:off x="1080122" y="1391481"/>
            <a:ext cx="6870405" cy="4652055"/>
          </a:xfrm>
        </p:spPr>
        <p:txBody>
          <a:bodyPr>
            <a:normAutofit fontScale="70000" lnSpcReduction="20000"/>
          </a:bodyPr>
          <a:lstStyle/>
          <a:p>
            <a:pPr>
              <a:lnSpc>
                <a:spcPct val="130000"/>
              </a:lnSpc>
              <a:spcBef>
                <a:spcPts val="600"/>
              </a:spcBef>
            </a:pPr>
            <a:r>
              <a:rPr lang="en-US" dirty="0"/>
              <a:t>Sluggish Response</a:t>
            </a:r>
          </a:p>
          <a:p>
            <a:pPr lvl="1">
              <a:lnSpc>
                <a:spcPct val="130000"/>
              </a:lnSpc>
              <a:spcBef>
                <a:spcPts val="600"/>
              </a:spcBef>
            </a:pPr>
            <a:r>
              <a:rPr lang="en-US" dirty="0"/>
              <a:t>A sluggish response may mean that the measurement is an average of two or more junctions along the circuit.  Check along entire circuit with a heat gun.  At any point (other than the intended junction), if a response is observed, a secondary junction may be present.</a:t>
            </a:r>
          </a:p>
          <a:p>
            <a:pPr>
              <a:lnSpc>
                <a:spcPct val="130000"/>
              </a:lnSpc>
              <a:spcBef>
                <a:spcPts val="600"/>
              </a:spcBef>
            </a:pPr>
            <a:r>
              <a:rPr lang="en-US" dirty="0"/>
              <a:t>Signal Dropout</a:t>
            </a:r>
          </a:p>
          <a:p>
            <a:pPr lvl="1">
              <a:lnSpc>
                <a:spcPct val="130000"/>
              </a:lnSpc>
              <a:spcBef>
                <a:spcPts val="600"/>
              </a:spcBef>
            </a:pPr>
            <a:r>
              <a:rPr lang="en-US" dirty="0"/>
              <a:t>Thermocouple bead (junction) may have separated from its attachment point due to thermal expansion.  Note that the signal was lost and then reestablished at about the same temperature.</a:t>
            </a:r>
          </a:p>
          <a:p>
            <a:pPr>
              <a:lnSpc>
                <a:spcPct val="130000"/>
              </a:lnSpc>
              <a:spcBef>
                <a:spcPts val="600"/>
              </a:spcBef>
            </a:pPr>
            <a:r>
              <a:rPr lang="en-US" dirty="0"/>
              <a:t>Inverted Response</a:t>
            </a:r>
          </a:p>
          <a:p>
            <a:pPr lvl="1">
              <a:lnSpc>
                <a:spcPct val="130000"/>
              </a:lnSpc>
              <a:spcBef>
                <a:spcPts val="600"/>
              </a:spcBef>
            </a:pPr>
            <a:r>
              <a:rPr lang="en-US" dirty="0"/>
              <a:t>The thermocouple leads may have been reversed.  Check polarity on all attachment points and at every connector.</a:t>
            </a:r>
          </a:p>
          <a:p>
            <a:endParaRPr lang="en-US" dirty="0"/>
          </a:p>
          <a:p>
            <a:endParaRPr lang="en-US" dirty="0"/>
          </a:p>
        </p:txBody>
      </p:sp>
      <p:pic>
        <p:nvPicPr>
          <p:cNvPr id="7" name="Picture 6">
            <a:extLst>
              <a:ext uri="{FF2B5EF4-FFF2-40B4-BE49-F238E27FC236}">
                <a16:creationId xmlns:a16="http://schemas.microsoft.com/office/drawing/2014/main" id="{4EDAD383-D2E0-4DE0-9BF9-0572141CCBCE}"/>
              </a:ext>
            </a:extLst>
          </p:cNvPr>
          <p:cNvPicPr>
            <a:picLocks noChangeAspect="1"/>
          </p:cNvPicPr>
          <p:nvPr/>
        </p:nvPicPr>
        <p:blipFill>
          <a:blip r:embed="rId2"/>
          <a:stretch>
            <a:fillRect/>
          </a:stretch>
        </p:blipFill>
        <p:spPr>
          <a:xfrm>
            <a:off x="8274817" y="1023988"/>
            <a:ext cx="2968327" cy="1784154"/>
          </a:xfrm>
          <a:prstGeom prst="rect">
            <a:avLst/>
          </a:prstGeom>
        </p:spPr>
      </p:pic>
      <p:pic>
        <p:nvPicPr>
          <p:cNvPr id="8" name="Picture 7">
            <a:extLst>
              <a:ext uri="{FF2B5EF4-FFF2-40B4-BE49-F238E27FC236}">
                <a16:creationId xmlns:a16="http://schemas.microsoft.com/office/drawing/2014/main" id="{7BE4D595-260C-44E7-BFFE-CBB6B8A33545}"/>
              </a:ext>
            </a:extLst>
          </p:cNvPr>
          <p:cNvPicPr>
            <a:picLocks noChangeAspect="1"/>
          </p:cNvPicPr>
          <p:nvPr/>
        </p:nvPicPr>
        <p:blipFill>
          <a:blip r:embed="rId3"/>
          <a:stretch>
            <a:fillRect/>
          </a:stretch>
        </p:blipFill>
        <p:spPr>
          <a:xfrm>
            <a:off x="8274816" y="2967060"/>
            <a:ext cx="2968327" cy="1678261"/>
          </a:xfrm>
          <a:prstGeom prst="rect">
            <a:avLst/>
          </a:prstGeom>
        </p:spPr>
      </p:pic>
      <p:pic>
        <p:nvPicPr>
          <p:cNvPr id="12" name="Picture 11">
            <a:extLst>
              <a:ext uri="{FF2B5EF4-FFF2-40B4-BE49-F238E27FC236}">
                <a16:creationId xmlns:a16="http://schemas.microsoft.com/office/drawing/2014/main" id="{668058CE-0F9B-4B0A-B54C-77359D014643}"/>
              </a:ext>
            </a:extLst>
          </p:cNvPr>
          <p:cNvPicPr>
            <a:picLocks noChangeAspect="1"/>
          </p:cNvPicPr>
          <p:nvPr/>
        </p:nvPicPr>
        <p:blipFill>
          <a:blip r:embed="rId4"/>
          <a:stretch>
            <a:fillRect/>
          </a:stretch>
        </p:blipFill>
        <p:spPr>
          <a:xfrm>
            <a:off x="8274816" y="4804240"/>
            <a:ext cx="2968327" cy="1587470"/>
          </a:xfrm>
          <a:prstGeom prst="rect">
            <a:avLst/>
          </a:prstGeom>
        </p:spPr>
      </p:pic>
    </p:spTree>
    <p:extLst>
      <p:ext uri="{BB962C8B-B14F-4D97-AF65-F5344CB8AC3E}">
        <p14:creationId xmlns:p14="http://schemas.microsoft.com/office/powerpoint/2010/main" val="1436141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DBCB9D-4D22-4656-9F52-C4C0A390CC87}"/>
              </a:ext>
            </a:extLst>
          </p:cNvPr>
          <p:cNvSpPr>
            <a:spLocks noGrp="1"/>
          </p:cNvSpPr>
          <p:nvPr>
            <p:ph idx="1"/>
          </p:nvPr>
        </p:nvSpPr>
        <p:spPr>
          <a:xfrm>
            <a:off x="858134" y="1324124"/>
            <a:ext cx="7257506" cy="4967297"/>
          </a:xfrm>
        </p:spPr>
        <p:txBody>
          <a:bodyPr>
            <a:normAutofit fontScale="70000" lnSpcReduction="20000"/>
          </a:bodyPr>
          <a:lstStyle/>
          <a:p>
            <a:pPr>
              <a:lnSpc>
                <a:spcPct val="130000"/>
              </a:lnSpc>
              <a:spcBef>
                <a:spcPts val="600"/>
              </a:spcBef>
            </a:pPr>
            <a:r>
              <a:rPr lang="en-US" dirty="0"/>
              <a:t>Delayed Response</a:t>
            </a:r>
          </a:p>
          <a:p>
            <a:pPr lvl="1">
              <a:lnSpc>
                <a:spcPct val="130000"/>
              </a:lnSpc>
              <a:spcBef>
                <a:spcPts val="600"/>
              </a:spcBef>
            </a:pPr>
            <a:r>
              <a:rPr lang="en-US" dirty="0"/>
              <a:t>This type of response was observed when a Type B thermocouple was connected with Type K leads.  The Platinum (Type B) wire should have had copper extension wire instead of Chromel or alumina.  High temperature thermocouples are slow to respond at ambient temperatures.</a:t>
            </a:r>
          </a:p>
          <a:p>
            <a:pPr>
              <a:lnSpc>
                <a:spcPct val="130000"/>
              </a:lnSpc>
              <a:spcBef>
                <a:spcPts val="600"/>
              </a:spcBef>
            </a:pPr>
            <a:r>
              <a:rPr lang="en-US" dirty="0"/>
              <a:t>Elevated Response</a:t>
            </a:r>
          </a:p>
          <a:p>
            <a:pPr lvl="1">
              <a:lnSpc>
                <a:spcPct val="130000"/>
              </a:lnSpc>
              <a:spcBef>
                <a:spcPts val="600"/>
              </a:spcBef>
            </a:pPr>
            <a:r>
              <a:rPr lang="en-US" dirty="0"/>
              <a:t>This kind of response was observed when the thermocouple popped off the surface of a panel in a highly energetic flow.  The response was no longer indicating the wall temperature, but the flow temperature. </a:t>
            </a:r>
          </a:p>
          <a:p>
            <a:pPr>
              <a:lnSpc>
                <a:spcPct val="130000"/>
              </a:lnSpc>
              <a:spcBef>
                <a:spcPts val="600"/>
              </a:spcBef>
            </a:pPr>
            <a:r>
              <a:rPr lang="en-US" dirty="0"/>
              <a:t>Sporadic Response</a:t>
            </a:r>
          </a:p>
          <a:p>
            <a:pPr lvl="1">
              <a:lnSpc>
                <a:spcPct val="130000"/>
              </a:lnSpc>
              <a:spcBef>
                <a:spcPts val="600"/>
              </a:spcBef>
            </a:pPr>
            <a:r>
              <a:rPr lang="en-US" dirty="0"/>
              <a:t>Who knows?  Loose connection, electronic noise, ungrounded connection, bad thermocouple junction.  Might be time to call in a professional.</a:t>
            </a:r>
          </a:p>
          <a:p>
            <a:endParaRPr lang="en-US" dirty="0"/>
          </a:p>
          <a:p>
            <a:endParaRPr lang="en-US" dirty="0"/>
          </a:p>
        </p:txBody>
      </p:sp>
      <p:sp>
        <p:nvSpPr>
          <p:cNvPr id="11" name="Title 1">
            <a:extLst>
              <a:ext uri="{FF2B5EF4-FFF2-40B4-BE49-F238E27FC236}">
                <a16:creationId xmlns:a16="http://schemas.microsoft.com/office/drawing/2014/main" id="{AE76F22F-ED3F-48D2-BCE4-AD7A6ADC2969}"/>
              </a:ext>
            </a:extLst>
          </p:cNvPr>
          <p:cNvSpPr>
            <a:spLocks noGrp="1"/>
          </p:cNvSpPr>
          <p:nvPr>
            <p:ph type="title"/>
          </p:nvPr>
        </p:nvSpPr>
        <p:spPr>
          <a:xfrm>
            <a:off x="406559" y="258195"/>
            <a:ext cx="8160657" cy="1065929"/>
          </a:xfrm>
        </p:spPr>
        <p:txBody>
          <a:bodyPr>
            <a:normAutofit/>
          </a:bodyPr>
          <a:lstStyle/>
          <a:p>
            <a:r>
              <a:rPr lang="en-US" sz="3200" dirty="0"/>
              <a:t>Potential Causes</a:t>
            </a:r>
          </a:p>
        </p:txBody>
      </p:sp>
      <p:pic>
        <p:nvPicPr>
          <p:cNvPr id="5" name="Picture 4">
            <a:extLst>
              <a:ext uri="{FF2B5EF4-FFF2-40B4-BE49-F238E27FC236}">
                <a16:creationId xmlns:a16="http://schemas.microsoft.com/office/drawing/2014/main" id="{CE0DA32A-89F0-4A1B-A486-CFEC2EC17492}"/>
              </a:ext>
            </a:extLst>
          </p:cNvPr>
          <p:cNvPicPr>
            <a:picLocks noChangeAspect="1"/>
          </p:cNvPicPr>
          <p:nvPr/>
        </p:nvPicPr>
        <p:blipFill>
          <a:blip r:embed="rId2"/>
          <a:stretch>
            <a:fillRect/>
          </a:stretch>
        </p:blipFill>
        <p:spPr>
          <a:xfrm>
            <a:off x="8441644" y="3036125"/>
            <a:ext cx="2923725" cy="1699027"/>
          </a:xfrm>
          <a:prstGeom prst="rect">
            <a:avLst/>
          </a:prstGeom>
        </p:spPr>
      </p:pic>
      <p:pic>
        <p:nvPicPr>
          <p:cNvPr id="6" name="Picture 5">
            <a:extLst>
              <a:ext uri="{FF2B5EF4-FFF2-40B4-BE49-F238E27FC236}">
                <a16:creationId xmlns:a16="http://schemas.microsoft.com/office/drawing/2014/main" id="{0F7DCCFB-423C-4038-A1DD-38C342F4F363}"/>
              </a:ext>
            </a:extLst>
          </p:cNvPr>
          <p:cNvPicPr>
            <a:picLocks noChangeAspect="1"/>
          </p:cNvPicPr>
          <p:nvPr/>
        </p:nvPicPr>
        <p:blipFill>
          <a:blip r:embed="rId3"/>
          <a:stretch>
            <a:fillRect/>
          </a:stretch>
        </p:blipFill>
        <p:spPr>
          <a:xfrm>
            <a:off x="8441644" y="4954587"/>
            <a:ext cx="2923725" cy="1563617"/>
          </a:xfrm>
          <a:prstGeom prst="rect">
            <a:avLst/>
          </a:prstGeom>
        </p:spPr>
      </p:pic>
      <p:pic>
        <p:nvPicPr>
          <p:cNvPr id="7" name="Picture 6">
            <a:extLst>
              <a:ext uri="{FF2B5EF4-FFF2-40B4-BE49-F238E27FC236}">
                <a16:creationId xmlns:a16="http://schemas.microsoft.com/office/drawing/2014/main" id="{A7DC3D38-A3D3-BB69-46E1-2962A6CB350D}"/>
              </a:ext>
            </a:extLst>
          </p:cNvPr>
          <p:cNvPicPr>
            <a:picLocks noChangeAspect="1"/>
          </p:cNvPicPr>
          <p:nvPr/>
        </p:nvPicPr>
        <p:blipFill>
          <a:blip r:embed="rId4"/>
          <a:stretch>
            <a:fillRect/>
          </a:stretch>
        </p:blipFill>
        <p:spPr>
          <a:xfrm>
            <a:off x="8441644" y="1137594"/>
            <a:ext cx="2923725" cy="1687363"/>
          </a:xfrm>
          <a:prstGeom prst="rect">
            <a:avLst/>
          </a:prstGeom>
        </p:spPr>
      </p:pic>
    </p:spTree>
    <p:extLst>
      <p:ext uri="{BB962C8B-B14F-4D97-AF65-F5344CB8AC3E}">
        <p14:creationId xmlns:p14="http://schemas.microsoft.com/office/powerpoint/2010/main" val="1984001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995"/>
            <a:ext cx="10515600" cy="926264"/>
          </a:xfrm>
        </p:spPr>
        <p:txBody>
          <a:bodyPr>
            <a:normAutofit/>
          </a:bodyPr>
          <a:lstStyle/>
          <a:p>
            <a:pPr>
              <a:lnSpc>
                <a:spcPts val="3000"/>
              </a:lnSpc>
              <a:spcBef>
                <a:spcPts val="0"/>
              </a:spcBef>
            </a:pPr>
            <a:r>
              <a:rPr lang="en-US" dirty="0"/>
              <a:t>Top 5 Lessons Learned</a:t>
            </a:r>
            <a:br>
              <a:rPr lang="en-US" dirty="0"/>
            </a:br>
            <a:r>
              <a:rPr lang="en-US" sz="2200" dirty="0"/>
              <a:t>(or better titled: Learn from my mistakes)</a:t>
            </a:r>
          </a:p>
        </p:txBody>
      </p:sp>
      <p:sp>
        <p:nvSpPr>
          <p:cNvPr id="3" name="Content Placeholder 2"/>
          <p:cNvSpPr>
            <a:spLocks noGrp="1"/>
          </p:cNvSpPr>
          <p:nvPr>
            <p:ph idx="1"/>
          </p:nvPr>
        </p:nvSpPr>
        <p:spPr>
          <a:xfrm>
            <a:off x="1133206" y="1359092"/>
            <a:ext cx="9925587" cy="4673500"/>
          </a:xfrm>
        </p:spPr>
        <p:txBody>
          <a:bodyPr>
            <a:noAutofit/>
          </a:bodyPr>
          <a:lstStyle/>
          <a:p>
            <a:pPr marL="342900" marR="0" lvl="0" indent="-342900">
              <a:lnSpc>
                <a:spcPct val="120000"/>
              </a:lnSpc>
              <a:spcBef>
                <a:spcPts val="600"/>
              </a:spcBef>
              <a:spcAft>
                <a:spcPts val="0"/>
              </a:spcAft>
              <a:buFont typeface="+mj-lt"/>
              <a:buAutoNum type="arabicPeriod"/>
            </a:pPr>
            <a:r>
              <a:rPr lang="en-US" sz="1600" dirty="0">
                <a:ea typeface="Calibri" panose="020F0502020204030204" pitchFamily="34" charset="0"/>
                <a:cs typeface="Times New Roman" panose="02020603050405020304" pitchFamily="18" charset="0"/>
              </a:rPr>
              <a:t>Outline analytical efforts needed to ensure that both methods and instrumentation will provide the required information needed for the thermal analyst.  Often thermal instruments are purchased without understanding their limitations or use in analytical methods. </a:t>
            </a:r>
          </a:p>
          <a:p>
            <a:pPr marL="342900" indent="-342900">
              <a:lnSpc>
                <a:spcPct val="120000"/>
              </a:lnSpc>
              <a:spcBef>
                <a:spcPts val="600"/>
              </a:spcBef>
              <a:buFont typeface="+mj-lt"/>
              <a:buAutoNum type="arabicPeriod"/>
            </a:pPr>
            <a:r>
              <a:rPr lang="en-US" sz="1600" dirty="0">
                <a:solidFill>
                  <a:srgbClr val="000000"/>
                </a:solidFill>
                <a:ea typeface="Times New Roman" panose="02020603050405020304" pitchFamily="18" charset="0"/>
                <a:cs typeface="Times New Roman" panose="02020603050405020304" pitchFamily="18" charset="0"/>
              </a:rPr>
              <a:t>Identify the key people (by name) who will be using the data. They should be in the room when instrumentation decisions are being made.</a:t>
            </a:r>
            <a:endParaRPr lang="en-US" sz="1600" dirty="0">
              <a:ea typeface="Calibri" panose="020F0502020204030204" pitchFamily="34" charset="0"/>
              <a:cs typeface="Times New Roman" panose="02020603050405020304" pitchFamily="18" charset="0"/>
            </a:endParaRPr>
          </a:p>
          <a:p>
            <a:pPr marL="342900" marR="0" lvl="0" indent="-342900">
              <a:lnSpc>
                <a:spcPct val="120000"/>
              </a:lnSpc>
              <a:spcBef>
                <a:spcPts val="600"/>
              </a:spcBef>
              <a:spcAft>
                <a:spcPts val="0"/>
              </a:spcAft>
              <a:buFont typeface="+mj-lt"/>
              <a:buAutoNum type="arabicPeriod"/>
            </a:pPr>
            <a:r>
              <a:rPr lang="en-US" sz="1600" dirty="0">
                <a:ea typeface="Calibri" panose="020F0502020204030204" pitchFamily="34" charset="0"/>
                <a:cs typeface="Times New Roman" panose="02020603050405020304" pitchFamily="18" charset="0"/>
              </a:rPr>
              <a:t>Make sure that all components (wiring, connectors, tapes, adhesives, blankets, etc.) are rated to at least the highest expected temperature of any proposed test.  If a high temperature rated sensor requires the use of an epoxy (or tape), it may become detached at a much lower temperature (epoxies are typically rated for ~550 </a:t>
            </a:r>
            <a:r>
              <a:rPr lang="en-US" sz="1600" b="1" dirty="0"/>
              <a:t>˚</a:t>
            </a:r>
            <a:r>
              <a:rPr lang="en-US" sz="1600" dirty="0">
                <a:ea typeface="Calibri" panose="020F0502020204030204" pitchFamily="34" charset="0"/>
                <a:cs typeface="Times New Roman" panose="02020603050405020304" pitchFamily="18" charset="0"/>
              </a:rPr>
              <a:t>F).</a:t>
            </a:r>
          </a:p>
          <a:p>
            <a:pPr marL="342900" marR="0" lvl="0" indent="-342900">
              <a:lnSpc>
                <a:spcPct val="120000"/>
              </a:lnSpc>
              <a:spcBef>
                <a:spcPts val="600"/>
              </a:spcBef>
              <a:spcAft>
                <a:spcPts val="0"/>
              </a:spcAft>
              <a:buFont typeface="+mj-lt"/>
              <a:buAutoNum type="arabicPeriod"/>
            </a:pPr>
            <a:r>
              <a:rPr lang="en-US" sz="1600" dirty="0">
                <a:solidFill>
                  <a:srgbClr val="000000"/>
                </a:solidFill>
                <a:ea typeface="Times New Roman" panose="02020603050405020304" pitchFamily="18" charset="0"/>
                <a:cs typeface="Times New Roman" panose="02020603050405020304" pitchFamily="18" charset="0"/>
              </a:rPr>
              <a:t>Instrument access can be an issue once the test article has been built. Disassembly of a test article to repair one sensor can easily contribute to the loss of other sensors</a:t>
            </a:r>
          </a:p>
          <a:p>
            <a:pPr marL="342900" indent="-342900">
              <a:lnSpc>
                <a:spcPct val="120000"/>
              </a:lnSpc>
              <a:spcBef>
                <a:spcPts val="600"/>
              </a:spcBef>
              <a:buFont typeface="+mj-lt"/>
              <a:buAutoNum type="arabicPeriod"/>
            </a:pPr>
            <a:r>
              <a:rPr lang="en-US" sz="1600" dirty="0">
                <a:ea typeface="Calibri" panose="020F0502020204030204" pitchFamily="34" charset="0"/>
                <a:cs typeface="Times New Roman" panose="02020603050405020304" pitchFamily="18" charset="0"/>
              </a:rPr>
              <a:t>Configuration control is important.  As-designed, as-built, as-modeled, as-tested, as-flown (cold), and as-flown (thermally deformed) are typically all different versions of the same design. </a:t>
            </a:r>
          </a:p>
        </p:txBody>
      </p:sp>
      <p:sp>
        <p:nvSpPr>
          <p:cNvPr id="5" name="TextBox 4">
            <a:extLst>
              <a:ext uri="{FF2B5EF4-FFF2-40B4-BE49-F238E27FC236}">
                <a16:creationId xmlns:a16="http://schemas.microsoft.com/office/drawing/2014/main" id="{318A79DE-6A4A-4256-BBD2-E5FD9DF1AECD}"/>
              </a:ext>
            </a:extLst>
          </p:cNvPr>
          <p:cNvSpPr txBox="1"/>
          <p:nvPr/>
        </p:nvSpPr>
        <p:spPr>
          <a:xfrm>
            <a:off x="1716075" y="5885759"/>
            <a:ext cx="9142504" cy="584775"/>
          </a:xfrm>
          <a:prstGeom prst="rect">
            <a:avLst/>
          </a:prstGeom>
          <a:noFill/>
        </p:spPr>
        <p:txBody>
          <a:bodyPr wrap="none" rtlCol="0">
            <a:spAutoFit/>
          </a:bodyPr>
          <a:lstStyle/>
          <a:p>
            <a:pPr algn="ctr"/>
            <a:r>
              <a:rPr lang="en-US" sz="1600" b="1" dirty="0"/>
              <a:t>NASA has a Lessons Learned Website:  </a:t>
            </a:r>
            <a:r>
              <a:rPr lang="en-US" sz="1600" b="1" u="sng" dirty="0">
                <a:solidFill>
                  <a:schemeClr val="accent1">
                    <a:lumMod val="75000"/>
                  </a:schemeClr>
                </a:solidFill>
              </a:rPr>
              <a:t>h</a:t>
            </a:r>
            <a:r>
              <a:rPr lang="en-US" sz="1600" b="1" dirty="0">
                <a:hlinkClick r:id="rId2"/>
              </a:rPr>
              <a:t>ttps://www.nasa.gov/offices/oce/functions/lessons</a:t>
            </a:r>
            <a:endParaRPr lang="en-US" sz="1600" b="1" dirty="0"/>
          </a:p>
          <a:p>
            <a:pPr algn="ctr"/>
            <a:r>
              <a:rPr lang="en-US" sz="1600" b="1" dirty="0"/>
              <a:t>Over 2100 individual entries as of July 13, 2022</a:t>
            </a:r>
          </a:p>
        </p:txBody>
      </p:sp>
    </p:spTree>
    <p:extLst>
      <p:ext uri="{BB962C8B-B14F-4D97-AF65-F5344CB8AC3E}">
        <p14:creationId xmlns:p14="http://schemas.microsoft.com/office/powerpoint/2010/main" val="601763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81FA-80CE-7838-407C-DE644203D686}"/>
              </a:ext>
            </a:extLst>
          </p:cNvPr>
          <p:cNvSpPr>
            <a:spLocks noGrp="1"/>
          </p:cNvSpPr>
          <p:nvPr>
            <p:ph type="title"/>
          </p:nvPr>
        </p:nvSpPr>
        <p:spPr>
          <a:xfrm>
            <a:off x="838200" y="2418043"/>
            <a:ext cx="10515600" cy="1325563"/>
          </a:xfrm>
        </p:spPr>
        <p:txBody>
          <a:bodyPr/>
          <a:lstStyle/>
          <a:p>
            <a:r>
              <a:rPr lang="en-US" dirty="0"/>
              <a:t>Solid Rocket Motor Materials Test</a:t>
            </a:r>
          </a:p>
        </p:txBody>
      </p:sp>
    </p:spTree>
    <p:extLst>
      <p:ext uri="{BB962C8B-B14F-4D97-AF65-F5344CB8AC3E}">
        <p14:creationId xmlns:p14="http://schemas.microsoft.com/office/powerpoint/2010/main" val="1049865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vcuda\Desktop\Pictur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6267" y="1023709"/>
            <a:ext cx="8397966" cy="54705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13129" y="3124200"/>
            <a:ext cx="697627" cy="369332"/>
          </a:xfrm>
          <a:prstGeom prst="rect">
            <a:avLst/>
          </a:prstGeom>
          <a:noFill/>
        </p:spPr>
        <p:txBody>
          <a:bodyPr wrap="none" rtlCol="0">
            <a:spAutoFit/>
          </a:bodyPr>
          <a:lstStyle/>
          <a:p>
            <a:r>
              <a:rPr lang="en-US" b="1" dirty="0"/>
              <a:t>PITP</a:t>
            </a:r>
          </a:p>
        </p:txBody>
      </p:sp>
      <p:sp>
        <p:nvSpPr>
          <p:cNvPr id="38" name="TextBox 37"/>
          <p:cNvSpPr txBox="1"/>
          <p:nvPr/>
        </p:nvSpPr>
        <p:spPr>
          <a:xfrm>
            <a:off x="2348345" y="2133600"/>
            <a:ext cx="1364476" cy="369332"/>
          </a:xfrm>
          <a:prstGeom prst="rect">
            <a:avLst/>
          </a:prstGeom>
          <a:noFill/>
        </p:spPr>
        <p:txBody>
          <a:bodyPr wrap="none" rtlCol="0">
            <a:spAutoFit/>
          </a:bodyPr>
          <a:lstStyle/>
          <a:p>
            <a:r>
              <a:rPr lang="en-US" b="1" kern="0" dirty="0"/>
              <a:t>SRTMV-N2</a:t>
            </a:r>
            <a:endParaRPr lang="en-US" dirty="0"/>
          </a:p>
        </p:txBody>
      </p:sp>
      <p:sp>
        <p:nvSpPr>
          <p:cNvPr id="39" name="TextBox 38"/>
          <p:cNvSpPr txBox="1"/>
          <p:nvPr/>
        </p:nvSpPr>
        <p:spPr>
          <a:xfrm>
            <a:off x="6786405" y="4911803"/>
            <a:ext cx="1300356" cy="646331"/>
          </a:xfrm>
          <a:prstGeom prst="rect">
            <a:avLst/>
          </a:prstGeom>
          <a:noFill/>
        </p:spPr>
        <p:txBody>
          <a:bodyPr wrap="none" rtlCol="0">
            <a:spAutoFit/>
          </a:bodyPr>
          <a:lstStyle/>
          <a:p>
            <a:pPr algn="ctr"/>
            <a:r>
              <a:rPr lang="en-US" b="1" dirty="0"/>
              <a:t>SUPPORT</a:t>
            </a:r>
          </a:p>
          <a:p>
            <a:pPr algn="ctr"/>
            <a:r>
              <a:rPr lang="en-US" b="1" dirty="0"/>
              <a:t>STAND</a:t>
            </a:r>
          </a:p>
        </p:txBody>
      </p:sp>
      <p:sp>
        <p:nvSpPr>
          <p:cNvPr id="4" name="TextBox 3"/>
          <p:cNvSpPr txBox="1"/>
          <p:nvPr/>
        </p:nvSpPr>
        <p:spPr>
          <a:xfrm>
            <a:off x="2433166" y="4653938"/>
            <a:ext cx="3436124" cy="1200329"/>
          </a:xfrm>
          <a:prstGeom prst="rect">
            <a:avLst/>
          </a:prstGeom>
          <a:noFill/>
          <a:ln>
            <a:solidFill>
              <a:schemeClr val="tx1"/>
            </a:solidFill>
          </a:ln>
        </p:spPr>
        <p:txBody>
          <a:bodyPr wrap="square" rtlCol="0">
            <a:spAutoFit/>
          </a:bodyPr>
          <a:lstStyle/>
          <a:p>
            <a:pPr algn="just"/>
            <a:r>
              <a:rPr lang="en-US" b="1" dirty="0"/>
              <a:t>The test panel was positioned so that plume impingement would occur about halfway along the test panel.</a:t>
            </a:r>
          </a:p>
        </p:txBody>
      </p:sp>
      <p:cxnSp>
        <p:nvCxnSpPr>
          <p:cNvPr id="6" name="Straight Connector 5"/>
          <p:cNvCxnSpPr/>
          <p:nvPr/>
        </p:nvCxnSpPr>
        <p:spPr bwMode="auto">
          <a:xfrm>
            <a:off x="5181600" y="2743200"/>
            <a:ext cx="2478978" cy="298604"/>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flipV="1">
            <a:off x="5181600" y="1828800"/>
            <a:ext cx="2478978" cy="30480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8" name="Rectangle 7"/>
          <p:cNvSpPr/>
          <p:nvPr/>
        </p:nvSpPr>
        <p:spPr>
          <a:xfrm>
            <a:off x="1624760" y="228601"/>
            <a:ext cx="8814640" cy="830997"/>
          </a:xfrm>
          <a:prstGeom prst="rect">
            <a:avLst/>
          </a:prstGeom>
        </p:spPr>
        <p:txBody>
          <a:bodyPr wrap="square">
            <a:spAutoFit/>
          </a:bodyPr>
          <a:lstStyle/>
          <a:p>
            <a:pPr algn="ctr" eaLnBrk="0" hangingPunct="0">
              <a:defRPr/>
            </a:pPr>
            <a:r>
              <a:rPr lang="en-US" sz="2400" b="1" kern="0" dirty="0"/>
              <a:t>Plume Impingement Test Panel (PITP) Planform View for the Solid Rocket Test Motor V Nozzle 2 (SRTMV-N2) Test</a:t>
            </a:r>
          </a:p>
        </p:txBody>
      </p:sp>
    </p:spTree>
    <p:extLst>
      <p:ext uri="{BB962C8B-B14F-4D97-AF65-F5344CB8AC3E}">
        <p14:creationId xmlns:p14="http://schemas.microsoft.com/office/powerpoint/2010/main" val="24175934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28600"/>
            <a:ext cx="7543800" cy="609600"/>
          </a:xfrm>
        </p:spPr>
        <p:txBody>
          <a:bodyPr>
            <a:normAutofit/>
          </a:bodyPr>
          <a:lstStyle/>
          <a:p>
            <a:pPr algn="ctr"/>
            <a:r>
              <a:rPr lang="en-US" sz="3600" dirty="0"/>
              <a:t>Thermal Instruments</a:t>
            </a:r>
          </a:p>
        </p:txBody>
      </p:sp>
      <p:pic>
        <p:nvPicPr>
          <p:cNvPr id="13" name="Picture 12" descr="Graphical user interface&#10;&#10;Description automatically generated">
            <a:extLst>
              <a:ext uri="{FF2B5EF4-FFF2-40B4-BE49-F238E27FC236}">
                <a16:creationId xmlns:a16="http://schemas.microsoft.com/office/drawing/2014/main" id="{1CE99A2F-C061-57A1-4ED6-068963854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712" y="962025"/>
            <a:ext cx="8334375" cy="56673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vcuda\Desktop\InstrumentPlacement_backside_with_PID_thermal.jpg"/>
          <p:cNvPicPr>
            <a:picLocks noChangeAspect="1" noChangeArrowheads="1"/>
          </p:cNvPicPr>
          <p:nvPr/>
        </p:nvPicPr>
        <p:blipFill>
          <a:blip r:embed="rId2" cstate="print"/>
          <a:srcRect/>
          <a:stretch>
            <a:fillRect/>
          </a:stretch>
        </p:blipFill>
        <p:spPr bwMode="auto">
          <a:xfrm>
            <a:off x="1243913" y="597505"/>
            <a:ext cx="8966887" cy="5069266"/>
          </a:xfrm>
          <a:prstGeom prst="rect">
            <a:avLst/>
          </a:prstGeom>
          <a:noFill/>
          <a:ln w="9525">
            <a:noFill/>
            <a:miter lim="800000"/>
            <a:headEnd/>
            <a:tailEnd/>
          </a:ln>
        </p:spPr>
      </p:pic>
      <p:sp>
        <p:nvSpPr>
          <p:cNvPr id="49155" name="Title 2"/>
          <p:cNvSpPr>
            <a:spLocks noGrp="1"/>
          </p:cNvSpPr>
          <p:nvPr>
            <p:ph type="title"/>
          </p:nvPr>
        </p:nvSpPr>
        <p:spPr bwMode="auto">
          <a:xfrm>
            <a:off x="2285999" y="207985"/>
            <a:ext cx="7543800" cy="609600"/>
          </a:xfrm>
          <a:noFill/>
          <a:ln>
            <a:miter lim="800000"/>
            <a:headEnd/>
            <a:tailEnd/>
          </a:ln>
        </p:spPr>
        <p:txBody>
          <a:bodyPr vert="horz" wrap="square" lIns="91440" tIns="45720" rIns="91440" bIns="45720" numCol="1" rtlCol="0" anchor="t" anchorCtr="0" compatLnSpc="1">
            <a:prstTxWarp prst="textNoShape">
              <a:avLst/>
            </a:prstTxWarp>
            <a:normAutofit/>
          </a:bodyPr>
          <a:lstStyle/>
          <a:p>
            <a:pPr algn="ctr"/>
            <a:r>
              <a:rPr lang="en-US" sz="3200" dirty="0"/>
              <a:t>Instrument Layout</a:t>
            </a:r>
          </a:p>
        </p:txBody>
      </p:sp>
      <p:sp>
        <p:nvSpPr>
          <p:cNvPr id="49156" name="TextBox 3"/>
          <p:cNvSpPr txBox="1">
            <a:spLocks noChangeArrowheads="1"/>
          </p:cNvSpPr>
          <p:nvPr/>
        </p:nvSpPr>
        <p:spPr bwMode="auto">
          <a:xfrm>
            <a:off x="909838" y="5727601"/>
            <a:ext cx="10038249" cy="830997"/>
          </a:xfrm>
          <a:prstGeom prst="rect">
            <a:avLst/>
          </a:prstGeom>
          <a:noFill/>
          <a:ln w="9525">
            <a:solidFill>
              <a:srgbClr val="000000"/>
            </a:solidFill>
            <a:miter lim="800000"/>
            <a:headEnd/>
            <a:tailEnd/>
          </a:ln>
        </p:spPr>
        <p:txBody>
          <a:bodyPr wrap="square">
            <a:spAutoFit/>
          </a:bodyPr>
          <a:lstStyle/>
          <a:p>
            <a:pPr algn="just"/>
            <a:r>
              <a:rPr lang="en-US" sz="1600" b="1" dirty="0"/>
              <a:t>A total of 192 sensors represented ten different types of measurements for the PITP test. The instrument suite included 87 thermal measurements which provided a unique opportunity to estimate heat flux at coincident locations using a variety of instrument types and analytical methods. </a:t>
            </a:r>
          </a:p>
        </p:txBody>
      </p:sp>
      <p:cxnSp>
        <p:nvCxnSpPr>
          <p:cNvPr id="6" name="Straight Arrow Connector 5"/>
          <p:cNvCxnSpPr/>
          <p:nvPr/>
        </p:nvCxnSpPr>
        <p:spPr>
          <a:xfrm>
            <a:off x="7365110" y="3029842"/>
            <a:ext cx="9906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9158" name="TextBox 6"/>
          <p:cNvSpPr txBox="1">
            <a:spLocks noChangeArrowheads="1"/>
          </p:cNvSpPr>
          <p:nvPr/>
        </p:nvSpPr>
        <p:spPr bwMode="auto">
          <a:xfrm>
            <a:off x="8203310" y="2725042"/>
            <a:ext cx="2057400" cy="738188"/>
          </a:xfrm>
          <a:prstGeom prst="rect">
            <a:avLst/>
          </a:prstGeom>
          <a:noFill/>
          <a:ln w="9525">
            <a:noFill/>
            <a:miter lim="800000"/>
            <a:headEnd/>
            <a:tailEnd/>
          </a:ln>
        </p:spPr>
        <p:txBody>
          <a:bodyPr>
            <a:spAutoFit/>
          </a:bodyPr>
          <a:lstStyle/>
          <a:p>
            <a:pPr algn="ctr"/>
            <a:r>
              <a:rPr lang="en-US" sz="1400" b="1" dirty="0"/>
              <a:t>Measurements were concentrated on the panel centerline</a:t>
            </a:r>
          </a:p>
        </p:txBody>
      </p:sp>
      <p:cxnSp>
        <p:nvCxnSpPr>
          <p:cNvPr id="9" name="Straight Arrow Connector 8"/>
          <p:cNvCxnSpPr>
            <a:cxnSpLocks/>
          </p:cNvCxnSpPr>
          <p:nvPr/>
        </p:nvCxnSpPr>
        <p:spPr>
          <a:xfrm>
            <a:off x="5169005" y="3398748"/>
            <a:ext cx="3060595" cy="1630452"/>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553200" y="3657600"/>
            <a:ext cx="1676400" cy="137160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9161" name="TextBox 13"/>
          <p:cNvSpPr txBox="1">
            <a:spLocks noChangeArrowheads="1"/>
          </p:cNvSpPr>
          <p:nvPr/>
        </p:nvSpPr>
        <p:spPr bwMode="auto">
          <a:xfrm>
            <a:off x="8077200" y="4495801"/>
            <a:ext cx="2057400" cy="954107"/>
          </a:xfrm>
          <a:prstGeom prst="rect">
            <a:avLst/>
          </a:prstGeom>
          <a:noFill/>
          <a:ln w="9525">
            <a:noFill/>
            <a:miter lim="800000"/>
            <a:headEnd/>
            <a:tailEnd/>
          </a:ln>
        </p:spPr>
        <p:txBody>
          <a:bodyPr>
            <a:spAutoFit/>
          </a:bodyPr>
          <a:lstStyle/>
          <a:p>
            <a:pPr algn="ctr"/>
            <a:r>
              <a:rPr lang="en-US" sz="1400" b="1" dirty="0"/>
              <a:t>Instrument arrays were positioned to locate the plume centerline</a:t>
            </a:r>
          </a:p>
        </p:txBody>
      </p:sp>
      <p:grpSp>
        <p:nvGrpSpPr>
          <p:cNvPr id="2" name="Group 14"/>
          <p:cNvGrpSpPr/>
          <p:nvPr/>
        </p:nvGrpSpPr>
        <p:grpSpPr>
          <a:xfrm>
            <a:off x="1496959" y="3002159"/>
            <a:ext cx="1242820" cy="533400"/>
            <a:chOff x="323604" y="2945081"/>
            <a:chExt cx="1242820" cy="533400"/>
          </a:xfrm>
        </p:grpSpPr>
        <p:sp>
          <p:nvSpPr>
            <p:cNvPr id="12" name="Notched Right Arrow 570"/>
            <p:cNvSpPr>
              <a:spLocks noChangeArrowheads="1"/>
            </p:cNvSpPr>
            <p:nvPr/>
          </p:nvSpPr>
          <p:spPr bwMode="auto">
            <a:xfrm>
              <a:off x="323604" y="2945081"/>
              <a:ext cx="1143000" cy="533400"/>
            </a:xfrm>
            <a:prstGeom prst="notchedRightArrow">
              <a:avLst>
                <a:gd name="adj1" fmla="val 50000"/>
                <a:gd name="adj2" fmla="val 50004"/>
              </a:avLst>
            </a:prstGeom>
            <a:solidFill>
              <a:schemeClr val="bg2"/>
            </a:solidFill>
            <a:ln w="9525" algn="ctr">
              <a:solidFill>
                <a:schemeClr val="tx1"/>
              </a:solidFill>
              <a:round/>
              <a:headEnd/>
              <a:tailEnd/>
            </a:ln>
          </p:spPr>
          <p:txBody>
            <a:bodyPr wrap="none" anchor="ctr"/>
            <a:lstStyle/>
            <a:p>
              <a:pPr algn="ctr" eaLnBrk="0" hangingPunct="0"/>
              <a:endParaRPr lang="en-US" sz="2400" dirty="0">
                <a:latin typeface="Times" pitchFamily="18" charset="0"/>
              </a:endParaRPr>
            </a:p>
          </p:txBody>
        </p:sp>
        <p:sp>
          <p:nvSpPr>
            <p:cNvPr id="13" name="TextBox 159"/>
            <p:cNvSpPr txBox="1">
              <a:spLocks noChangeArrowheads="1"/>
            </p:cNvSpPr>
            <p:nvPr/>
          </p:nvSpPr>
          <p:spPr bwMode="auto">
            <a:xfrm>
              <a:off x="457200" y="3048000"/>
              <a:ext cx="1109224" cy="307777"/>
            </a:xfrm>
            <a:prstGeom prst="rect">
              <a:avLst/>
            </a:prstGeom>
            <a:noFill/>
            <a:ln w="9525">
              <a:noFill/>
              <a:miter lim="800000"/>
              <a:headEnd/>
              <a:tailEnd/>
            </a:ln>
          </p:spPr>
          <p:txBody>
            <a:bodyPr>
              <a:spAutoFit/>
            </a:bodyPr>
            <a:lstStyle/>
            <a:p>
              <a:r>
                <a:rPr lang="en-US" sz="1400" b="1" dirty="0">
                  <a:solidFill>
                    <a:schemeClr val="bg1"/>
                  </a:solidFill>
                </a:rPr>
                <a:t>FLOW</a:t>
              </a:r>
            </a:p>
          </p:txBody>
        </p:sp>
      </p:grpSp>
      <p:sp>
        <p:nvSpPr>
          <p:cNvPr id="14" name="TextBox 6">
            <a:extLst>
              <a:ext uri="{FF2B5EF4-FFF2-40B4-BE49-F238E27FC236}">
                <a16:creationId xmlns:a16="http://schemas.microsoft.com/office/drawing/2014/main" id="{74FA49F3-1445-4EC0-86A9-09919E0381A1}"/>
              </a:ext>
            </a:extLst>
          </p:cNvPr>
          <p:cNvSpPr txBox="1">
            <a:spLocks noChangeArrowheads="1"/>
          </p:cNvSpPr>
          <p:nvPr/>
        </p:nvSpPr>
        <p:spPr bwMode="auto">
          <a:xfrm>
            <a:off x="2739779" y="4695403"/>
            <a:ext cx="4155295" cy="338554"/>
          </a:xfrm>
          <a:prstGeom prst="rect">
            <a:avLst/>
          </a:prstGeom>
          <a:noFill/>
          <a:ln w="9525">
            <a:noFill/>
            <a:miter lim="800000"/>
            <a:headEnd/>
            <a:tailEnd/>
          </a:ln>
        </p:spPr>
        <p:txBody>
          <a:bodyPr wrap="square">
            <a:spAutoFit/>
          </a:bodyPr>
          <a:lstStyle/>
          <a:p>
            <a:pPr algn="ctr"/>
            <a:r>
              <a:rPr lang="en-US" sz="1600" b="1" dirty="0"/>
              <a:t>Test Panel Dimensions 36” x 30” x 1”</a:t>
            </a:r>
          </a:p>
        </p:txBody>
      </p:sp>
      <p:sp>
        <p:nvSpPr>
          <p:cNvPr id="15" name="TextBox 6">
            <a:extLst>
              <a:ext uri="{FF2B5EF4-FFF2-40B4-BE49-F238E27FC236}">
                <a16:creationId xmlns:a16="http://schemas.microsoft.com/office/drawing/2014/main" id="{7BB1F344-EDB0-4C09-8A22-A989909F48E6}"/>
              </a:ext>
            </a:extLst>
          </p:cNvPr>
          <p:cNvSpPr txBox="1">
            <a:spLocks noChangeArrowheads="1"/>
          </p:cNvSpPr>
          <p:nvPr/>
        </p:nvSpPr>
        <p:spPr bwMode="auto">
          <a:xfrm>
            <a:off x="2703721" y="1626604"/>
            <a:ext cx="2261519" cy="338554"/>
          </a:xfrm>
          <a:prstGeom prst="rect">
            <a:avLst/>
          </a:prstGeom>
          <a:noFill/>
          <a:ln w="9525">
            <a:noFill/>
            <a:miter lim="800000"/>
            <a:headEnd/>
            <a:tailEnd/>
          </a:ln>
        </p:spPr>
        <p:txBody>
          <a:bodyPr wrap="square">
            <a:spAutoFit/>
          </a:bodyPr>
          <a:lstStyle/>
          <a:p>
            <a:pPr algn="ctr"/>
            <a:r>
              <a:rPr lang="en-US" sz="1600" b="1" dirty="0"/>
              <a:t>15-5 Stainless Steel</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08452"/>
            <a:ext cx="7543800" cy="609600"/>
          </a:xfrm>
        </p:spPr>
        <p:txBody>
          <a:bodyPr>
            <a:normAutofit/>
          </a:bodyPr>
          <a:lstStyle/>
          <a:p>
            <a:pPr algn="ctr"/>
            <a:r>
              <a:rPr lang="en-US" sz="3600" dirty="0"/>
              <a:t>Instrument Installation</a:t>
            </a:r>
          </a:p>
        </p:txBody>
      </p:sp>
      <p:pic>
        <p:nvPicPr>
          <p:cNvPr id="6" name="Picture 5" descr="A picture containing text, engine&#10;&#10;Description automatically generated">
            <a:extLst>
              <a:ext uri="{FF2B5EF4-FFF2-40B4-BE49-F238E27FC236}">
                <a16:creationId xmlns:a16="http://schemas.microsoft.com/office/drawing/2014/main" id="{D0A92508-C5E6-DC5E-9C8D-CEB66FDED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2187" y="838200"/>
            <a:ext cx="8108104" cy="5091346"/>
          </a:xfrm>
          <a:prstGeom prst="rect">
            <a:avLst/>
          </a:prstGeom>
        </p:spPr>
      </p:pic>
      <p:cxnSp>
        <p:nvCxnSpPr>
          <p:cNvPr id="5" name="Straight Arrow Connector 4">
            <a:extLst>
              <a:ext uri="{FF2B5EF4-FFF2-40B4-BE49-F238E27FC236}">
                <a16:creationId xmlns:a16="http://schemas.microsoft.com/office/drawing/2014/main" id="{B0E697CE-A342-47C0-933E-0604103A16B6}"/>
              </a:ext>
            </a:extLst>
          </p:cNvPr>
          <p:cNvCxnSpPr>
            <a:cxnSpLocks/>
          </p:cNvCxnSpPr>
          <p:nvPr/>
        </p:nvCxnSpPr>
        <p:spPr>
          <a:xfrm>
            <a:off x="2405849" y="3596805"/>
            <a:ext cx="1065320" cy="1292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1E61318-07FE-4910-88D1-1FFF1FC4D34A}"/>
              </a:ext>
            </a:extLst>
          </p:cNvPr>
          <p:cNvSpPr txBox="1"/>
          <p:nvPr/>
        </p:nvSpPr>
        <p:spPr>
          <a:xfrm>
            <a:off x="91633" y="3066434"/>
            <a:ext cx="2314216" cy="1200329"/>
          </a:xfrm>
          <a:prstGeom prst="rect">
            <a:avLst/>
          </a:prstGeom>
          <a:noFill/>
        </p:spPr>
        <p:txBody>
          <a:bodyPr wrap="square" rtlCol="0">
            <a:spAutoFit/>
          </a:bodyPr>
          <a:lstStyle/>
          <a:p>
            <a:pPr algn="ctr"/>
            <a:r>
              <a:rPr lang="en-US" b="1" dirty="0"/>
              <a:t>Bundle of 96 SS tubes to measure panel surface static pressure</a:t>
            </a:r>
          </a:p>
        </p:txBody>
      </p:sp>
      <p:sp>
        <p:nvSpPr>
          <p:cNvPr id="11" name="TextBox 10">
            <a:extLst>
              <a:ext uri="{FF2B5EF4-FFF2-40B4-BE49-F238E27FC236}">
                <a16:creationId xmlns:a16="http://schemas.microsoft.com/office/drawing/2014/main" id="{FC1357A2-E7C4-46C7-B23F-50CD70655940}"/>
              </a:ext>
            </a:extLst>
          </p:cNvPr>
          <p:cNvSpPr txBox="1"/>
          <p:nvPr/>
        </p:nvSpPr>
        <p:spPr>
          <a:xfrm>
            <a:off x="178982" y="1329992"/>
            <a:ext cx="2457385" cy="1200329"/>
          </a:xfrm>
          <a:prstGeom prst="rect">
            <a:avLst/>
          </a:prstGeom>
          <a:noFill/>
        </p:spPr>
        <p:txBody>
          <a:bodyPr wrap="square" rtlCol="0">
            <a:spAutoFit/>
          </a:bodyPr>
          <a:lstStyle/>
          <a:p>
            <a:pPr algn="ctr"/>
            <a:r>
              <a:rPr lang="en-US" b="1" dirty="0"/>
              <a:t>Manifolds for water cooling of 12 Heat flux gages and 4 radiometers</a:t>
            </a:r>
          </a:p>
        </p:txBody>
      </p:sp>
      <p:cxnSp>
        <p:nvCxnSpPr>
          <p:cNvPr id="12" name="Straight Arrow Connector 11">
            <a:extLst>
              <a:ext uri="{FF2B5EF4-FFF2-40B4-BE49-F238E27FC236}">
                <a16:creationId xmlns:a16="http://schemas.microsoft.com/office/drawing/2014/main" id="{C0FC35C7-7B89-4F59-B389-EE60497F2429}"/>
              </a:ext>
            </a:extLst>
          </p:cNvPr>
          <p:cNvCxnSpPr>
            <a:cxnSpLocks/>
          </p:cNvCxnSpPr>
          <p:nvPr/>
        </p:nvCxnSpPr>
        <p:spPr>
          <a:xfrm flipV="1">
            <a:off x="2612067" y="1285120"/>
            <a:ext cx="1240842" cy="455175"/>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A651C87-45CF-440F-B721-B3BC5A8B7797}"/>
              </a:ext>
            </a:extLst>
          </p:cNvPr>
          <p:cNvSpPr txBox="1"/>
          <p:nvPr/>
        </p:nvSpPr>
        <p:spPr>
          <a:xfrm>
            <a:off x="178982" y="4841382"/>
            <a:ext cx="2139518" cy="1200329"/>
          </a:xfrm>
          <a:prstGeom prst="rect">
            <a:avLst/>
          </a:prstGeom>
          <a:noFill/>
        </p:spPr>
        <p:txBody>
          <a:bodyPr wrap="square" rtlCol="0">
            <a:spAutoFit/>
          </a:bodyPr>
          <a:lstStyle/>
          <a:p>
            <a:pPr algn="ctr"/>
            <a:r>
              <a:rPr lang="en-US" b="1" dirty="0"/>
              <a:t>Pretest bundles of 43 coaxial thermocouple connectors</a:t>
            </a:r>
          </a:p>
        </p:txBody>
      </p:sp>
      <p:cxnSp>
        <p:nvCxnSpPr>
          <p:cNvPr id="15" name="Straight Arrow Connector 14">
            <a:extLst>
              <a:ext uri="{FF2B5EF4-FFF2-40B4-BE49-F238E27FC236}">
                <a16:creationId xmlns:a16="http://schemas.microsoft.com/office/drawing/2014/main" id="{915C2B72-4EC9-48AF-81C9-ED57E56D0023}"/>
              </a:ext>
            </a:extLst>
          </p:cNvPr>
          <p:cNvCxnSpPr>
            <a:cxnSpLocks/>
          </p:cNvCxnSpPr>
          <p:nvPr/>
        </p:nvCxnSpPr>
        <p:spPr>
          <a:xfrm flipV="1">
            <a:off x="2286000" y="4802876"/>
            <a:ext cx="3306932" cy="61798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881502-D149-41BD-8F05-9E2BE43B55EE}"/>
              </a:ext>
            </a:extLst>
          </p:cNvPr>
          <p:cNvSpPr txBox="1"/>
          <p:nvPr/>
        </p:nvSpPr>
        <p:spPr>
          <a:xfrm>
            <a:off x="3227583" y="6019800"/>
            <a:ext cx="4730697" cy="646331"/>
          </a:xfrm>
          <a:prstGeom prst="rect">
            <a:avLst/>
          </a:prstGeom>
          <a:noFill/>
        </p:spPr>
        <p:txBody>
          <a:bodyPr wrap="square" rtlCol="0">
            <a:spAutoFit/>
          </a:bodyPr>
          <a:lstStyle/>
          <a:p>
            <a:pPr algn="ctr"/>
            <a:r>
              <a:rPr lang="en-US" b="1" dirty="0"/>
              <a:t>Panel interior as shipped from LaRC model shop to rocket test stand in MSFC.</a:t>
            </a:r>
          </a:p>
        </p:txBody>
      </p:sp>
      <p:sp>
        <p:nvSpPr>
          <p:cNvPr id="19" name="TextBox 18">
            <a:extLst>
              <a:ext uri="{FF2B5EF4-FFF2-40B4-BE49-F238E27FC236}">
                <a16:creationId xmlns:a16="http://schemas.microsoft.com/office/drawing/2014/main" id="{7AC8D712-9986-462C-B875-C2C4193AFDE7}"/>
              </a:ext>
            </a:extLst>
          </p:cNvPr>
          <p:cNvSpPr txBox="1"/>
          <p:nvPr/>
        </p:nvSpPr>
        <p:spPr>
          <a:xfrm>
            <a:off x="7858234" y="6009094"/>
            <a:ext cx="3683127" cy="646331"/>
          </a:xfrm>
          <a:prstGeom prst="rect">
            <a:avLst/>
          </a:prstGeom>
          <a:noFill/>
        </p:spPr>
        <p:txBody>
          <a:bodyPr wrap="square" rtlCol="0">
            <a:spAutoFit/>
          </a:bodyPr>
          <a:lstStyle/>
          <a:p>
            <a:pPr algn="ctr"/>
            <a:r>
              <a:rPr lang="en-US" b="1" dirty="0"/>
              <a:t>Panel interior after all connections were made.</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vincecuda\Desktop\before and after\after - cropped.jpg"/>
          <p:cNvPicPr>
            <a:picLocks noChangeAspect="1" noChangeArrowheads="1"/>
          </p:cNvPicPr>
          <p:nvPr/>
        </p:nvPicPr>
        <p:blipFill>
          <a:blip r:embed="rId2" cstate="print"/>
          <a:srcRect/>
          <a:stretch>
            <a:fillRect/>
          </a:stretch>
        </p:blipFill>
        <p:spPr bwMode="auto">
          <a:xfrm>
            <a:off x="263219" y="3215689"/>
            <a:ext cx="6808296" cy="3198128"/>
          </a:xfrm>
          <a:prstGeom prst="rect">
            <a:avLst/>
          </a:prstGeom>
          <a:noFill/>
        </p:spPr>
      </p:pic>
      <p:sp>
        <p:nvSpPr>
          <p:cNvPr id="9" name="TextBox 8"/>
          <p:cNvSpPr txBox="1"/>
          <p:nvPr/>
        </p:nvSpPr>
        <p:spPr>
          <a:xfrm>
            <a:off x="2994317" y="271444"/>
            <a:ext cx="6203365" cy="646331"/>
          </a:xfrm>
          <a:prstGeom prst="rect">
            <a:avLst/>
          </a:prstGeom>
          <a:noFill/>
        </p:spPr>
        <p:txBody>
          <a:bodyPr wrap="none" rtlCol="0">
            <a:spAutoFit/>
          </a:bodyPr>
          <a:lstStyle/>
          <a:p>
            <a:r>
              <a:rPr lang="en-US" sz="3600" b="1" dirty="0"/>
              <a:t>Motor Test - March 14, 2012</a:t>
            </a:r>
          </a:p>
        </p:txBody>
      </p:sp>
      <p:sp>
        <p:nvSpPr>
          <p:cNvPr id="10" name="TextBox 9"/>
          <p:cNvSpPr txBox="1"/>
          <p:nvPr/>
        </p:nvSpPr>
        <p:spPr>
          <a:xfrm>
            <a:off x="7333129" y="5193533"/>
            <a:ext cx="4398164" cy="1200329"/>
          </a:xfrm>
          <a:prstGeom prst="rect">
            <a:avLst/>
          </a:prstGeom>
          <a:solidFill>
            <a:schemeClr val="bg1">
              <a:lumMod val="95000"/>
            </a:schemeClr>
          </a:solidFill>
          <a:ln>
            <a:solidFill>
              <a:schemeClr val="tx1"/>
            </a:solidFill>
          </a:ln>
        </p:spPr>
        <p:txBody>
          <a:bodyPr wrap="square" rtlCol="0">
            <a:spAutoFit/>
          </a:bodyPr>
          <a:lstStyle/>
          <a:p>
            <a:pPr algn="ctr"/>
            <a:r>
              <a:rPr lang="en-US" b="1" dirty="0"/>
              <a:t>Challenging Measurement Environment – Nozzle exit temperature is approximately </a:t>
            </a:r>
          </a:p>
          <a:p>
            <a:pPr algn="ctr"/>
            <a:r>
              <a:rPr lang="en-US" b="1" dirty="0"/>
              <a:t>½ the sun’s surface temperature</a:t>
            </a:r>
          </a:p>
        </p:txBody>
      </p:sp>
      <p:sp>
        <p:nvSpPr>
          <p:cNvPr id="17" name="TextBox 16"/>
          <p:cNvSpPr txBox="1"/>
          <p:nvPr/>
        </p:nvSpPr>
        <p:spPr>
          <a:xfrm>
            <a:off x="7333129" y="1145145"/>
            <a:ext cx="4398164" cy="369332"/>
          </a:xfrm>
          <a:prstGeom prst="rect">
            <a:avLst/>
          </a:prstGeom>
          <a:solidFill>
            <a:schemeClr val="bg1">
              <a:lumMod val="95000"/>
            </a:schemeClr>
          </a:solidFill>
          <a:ln>
            <a:solidFill>
              <a:schemeClr val="tx1"/>
            </a:solidFill>
          </a:ln>
        </p:spPr>
        <p:txBody>
          <a:bodyPr wrap="square" rtlCol="0">
            <a:spAutoFit/>
          </a:bodyPr>
          <a:lstStyle/>
          <a:p>
            <a:pPr algn="ctr"/>
            <a:r>
              <a:rPr lang="en-US" b="1" dirty="0"/>
              <a:t>20,000 lbs of thrust</a:t>
            </a:r>
          </a:p>
        </p:txBody>
      </p:sp>
      <p:pic>
        <p:nvPicPr>
          <p:cNvPr id="1030" name="Picture 6" descr="C:\Users\vincecuda\Desktop\630255main_PB114-N2-005_946-710.jpg"/>
          <p:cNvPicPr>
            <a:picLocks noChangeAspect="1" noChangeArrowheads="1"/>
          </p:cNvPicPr>
          <p:nvPr/>
        </p:nvPicPr>
        <p:blipFill>
          <a:blip r:embed="rId3" cstate="print"/>
          <a:srcRect/>
          <a:stretch>
            <a:fillRect/>
          </a:stretch>
        </p:blipFill>
        <p:spPr bwMode="auto">
          <a:xfrm>
            <a:off x="7333129" y="1703290"/>
            <a:ext cx="4398164" cy="3343835"/>
          </a:xfrm>
          <a:prstGeom prst="rect">
            <a:avLst/>
          </a:prstGeom>
          <a:noFill/>
        </p:spPr>
      </p:pic>
      <p:sp>
        <p:nvSpPr>
          <p:cNvPr id="11" name="TextBox 10">
            <a:extLst>
              <a:ext uri="{FF2B5EF4-FFF2-40B4-BE49-F238E27FC236}">
                <a16:creationId xmlns:a16="http://schemas.microsoft.com/office/drawing/2014/main" id="{BF34C065-CA9D-5BC1-3BD8-A247B8AD2C17}"/>
              </a:ext>
            </a:extLst>
          </p:cNvPr>
          <p:cNvSpPr txBox="1"/>
          <p:nvPr/>
        </p:nvSpPr>
        <p:spPr>
          <a:xfrm>
            <a:off x="1733230" y="5779366"/>
            <a:ext cx="3366249" cy="369332"/>
          </a:xfrm>
          <a:prstGeom prst="rect">
            <a:avLst/>
          </a:prstGeom>
          <a:solidFill>
            <a:schemeClr val="accent1">
              <a:lumMod val="50000"/>
            </a:schemeClr>
          </a:solidFill>
          <a:effectLst>
            <a:softEdge rad="317500"/>
          </a:effectLst>
        </p:spPr>
        <p:txBody>
          <a:bodyPr wrap="square">
            <a:spAutoFit/>
          </a:bodyPr>
          <a:lstStyle/>
          <a:p>
            <a:r>
              <a:rPr lang="en-US" sz="1800" b="1" dirty="0">
                <a:solidFill>
                  <a:schemeClr val="bg1"/>
                </a:solidFill>
                <a:latin typeface="Arial" panose="020B0604020202020204" pitchFamily="34" charset="0"/>
                <a:cs typeface="Arial" panose="020B0604020202020204" pitchFamily="34" charset="0"/>
              </a:rPr>
              <a:t>LaRC, MSFC, JSC Test Team</a:t>
            </a:r>
          </a:p>
        </p:txBody>
      </p:sp>
      <p:sp>
        <p:nvSpPr>
          <p:cNvPr id="2" name="TextBox 1">
            <a:extLst>
              <a:ext uri="{FF2B5EF4-FFF2-40B4-BE49-F238E27FC236}">
                <a16:creationId xmlns:a16="http://schemas.microsoft.com/office/drawing/2014/main" id="{9AF907E0-FB62-F86F-AF67-A1F54E674FB9}"/>
              </a:ext>
            </a:extLst>
          </p:cNvPr>
          <p:cNvSpPr txBox="1"/>
          <p:nvPr/>
        </p:nvSpPr>
        <p:spPr>
          <a:xfrm>
            <a:off x="263219" y="1142688"/>
            <a:ext cx="6793889" cy="1939505"/>
          </a:xfrm>
          <a:prstGeom prst="rect">
            <a:avLst/>
          </a:prstGeom>
          <a:solidFill>
            <a:schemeClr val="bg1">
              <a:lumMod val="95000"/>
            </a:schemeClr>
          </a:solidFill>
          <a:ln>
            <a:solidFill>
              <a:schemeClr val="tx1"/>
            </a:solidFill>
          </a:ln>
        </p:spPr>
        <p:txBody>
          <a:bodyPr wrap="square" rtlCol="0">
            <a:spAutoFit/>
          </a:bodyPr>
          <a:lstStyle/>
          <a:p>
            <a:pPr algn="ctr">
              <a:lnSpc>
                <a:spcPct val="150000"/>
              </a:lnSpc>
            </a:pPr>
            <a:r>
              <a:rPr lang="en-US" b="1" u="sng" dirty="0"/>
              <a:t>Test Objectives</a:t>
            </a:r>
          </a:p>
          <a:p>
            <a:pPr algn="ctr">
              <a:lnSpc>
                <a:spcPct val="150000"/>
              </a:lnSpc>
            </a:pPr>
            <a:r>
              <a:rPr lang="en-US" sz="1600" b="1" dirty="0">
                <a:solidFill>
                  <a:srgbClr val="FF0000"/>
                </a:solidFill>
              </a:rPr>
              <a:t>Rocket Nozzle Liner Materials </a:t>
            </a:r>
            <a:r>
              <a:rPr lang="en-US" sz="1600" b="1" dirty="0"/>
              <a:t>Test (MSFC)</a:t>
            </a:r>
          </a:p>
          <a:p>
            <a:pPr algn="ctr">
              <a:lnSpc>
                <a:spcPct val="150000"/>
              </a:lnSpc>
            </a:pPr>
            <a:r>
              <a:rPr lang="en-US" sz="1600" b="1" dirty="0"/>
              <a:t>Orion Abort Motor Plume Environment Test (NESC LaRC)</a:t>
            </a:r>
          </a:p>
          <a:p>
            <a:pPr algn="ctr">
              <a:lnSpc>
                <a:spcPct val="150000"/>
              </a:lnSpc>
            </a:pPr>
            <a:r>
              <a:rPr lang="en-US" sz="1600" b="1" dirty="0"/>
              <a:t>Acoustic Environment Test (MSFC)</a:t>
            </a:r>
          </a:p>
          <a:p>
            <a:pPr algn="ctr">
              <a:lnSpc>
                <a:spcPct val="150000"/>
              </a:lnSpc>
            </a:pPr>
            <a:r>
              <a:rPr lang="en-US" sz="1600" b="1" dirty="0">
                <a:solidFill>
                  <a:srgbClr val="FF0000"/>
                </a:solidFill>
              </a:rPr>
              <a:t>Materials Test: P-50 cork, VAMAC</a:t>
            </a:r>
            <a:r>
              <a:rPr lang="en-US" sz="1600" b="1" i="0" baseline="30000" dirty="0">
                <a:solidFill>
                  <a:srgbClr val="FF0000"/>
                </a:solidFill>
                <a:effectLst/>
                <a:latin typeface="Roboto" panose="02000000000000000000" pitchFamily="2" charset="0"/>
              </a:rPr>
              <a:t>®</a:t>
            </a:r>
            <a:r>
              <a:rPr lang="en-US" sz="1600" b="1" dirty="0">
                <a:solidFill>
                  <a:srgbClr val="FF0000"/>
                </a:solidFill>
              </a:rPr>
              <a:t> </a:t>
            </a:r>
            <a:r>
              <a:rPr lang="en-US" sz="1600" b="1" dirty="0"/>
              <a:t>(NESC LaRC, JSC)</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a:xfrm>
            <a:off x="2286000" y="228600"/>
            <a:ext cx="7543800" cy="609600"/>
          </a:xfrm>
          <a:noFill/>
          <a:ln>
            <a:miter lim="800000"/>
            <a:headEnd/>
            <a:tailEnd/>
          </a:ln>
        </p:spPr>
        <p:txBody>
          <a:bodyPr vert="horz" wrap="square" lIns="91440" tIns="45720" rIns="91440" bIns="45720" numCol="1" rtlCol="0" anchor="t" anchorCtr="0" compatLnSpc="1">
            <a:prstTxWarp prst="textNoShape">
              <a:avLst/>
            </a:prstTxWarp>
            <a:normAutofit/>
          </a:bodyPr>
          <a:lstStyle/>
          <a:p>
            <a:pPr algn="ctr"/>
            <a:r>
              <a:rPr lang="en-US" dirty="0"/>
              <a:t>Test Panel – Before and After</a:t>
            </a:r>
          </a:p>
        </p:txBody>
      </p:sp>
      <p:sp>
        <p:nvSpPr>
          <p:cNvPr id="53253" name="TextBox 4"/>
          <p:cNvSpPr txBox="1">
            <a:spLocks noChangeArrowheads="1"/>
          </p:cNvSpPr>
          <p:nvPr/>
        </p:nvSpPr>
        <p:spPr bwMode="auto">
          <a:xfrm>
            <a:off x="828595" y="5551341"/>
            <a:ext cx="10331393" cy="954107"/>
          </a:xfrm>
          <a:prstGeom prst="rect">
            <a:avLst/>
          </a:prstGeom>
          <a:noFill/>
          <a:ln w="9525">
            <a:solidFill>
              <a:srgbClr val="000000"/>
            </a:solidFill>
            <a:miter lim="800000"/>
            <a:headEnd/>
            <a:tailEnd/>
          </a:ln>
        </p:spPr>
        <p:txBody>
          <a:bodyPr wrap="square">
            <a:spAutoFit/>
          </a:bodyPr>
          <a:lstStyle/>
          <a:p>
            <a:pPr algn="just"/>
            <a:r>
              <a:rPr lang="en-US" sz="1400" b="1" dirty="0"/>
              <a:t>Post-test examination of the panel revealed significant recession of both the P-50 cork and VAMAC</a:t>
            </a:r>
            <a:r>
              <a:rPr lang="en-US" sz="1400" b="1" i="0" baseline="30000" dirty="0">
                <a:effectLst/>
              </a:rPr>
              <a:t>®</a:t>
            </a:r>
            <a:r>
              <a:rPr lang="en-US" sz="1400" b="1" dirty="0"/>
              <a:t> thermal protection materials.  Cork char was removed to estimate the remaining material thickness. The VAMAC</a:t>
            </a:r>
            <a:r>
              <a:rPr lang="en-US" sz="1400" b="1" i="0" baseline="30000" dirty="0">
                <a:effectLst/>
              </a:rPr>
              <a:t>®</a:t>
            </a:r>
            <a:r>
              <a:rPr lang="en-US" sz="1400" b="1" dirty="0"/>
              <a:t> sample consisted of three equal thickness layers with intermediate bonding adhesive. The bond layer between two layers is visible due to ablation. Propellant aluminum deposition occurred below the plate centerline near the back end of the panel.  </a:t>
            </a:r>
          </a:p>
        </p:txBody>
      </p:sp>
      <p:grpSp>
        <p:nvGrpSpPr>
          <p:cNvPr id="28" name="Group 27">
            <a:extLst>
              <a:ext uri="{FF2B5EF4-FFF2-40B4-BE49-F238E27FC236}">
                <a16:creationId xmlns:a16="http://schemas.microsoft.com/office/drawing/2014/main" id="{18488E2E-659F-42A1-B3EE-90565C4F4138}"/>
              </a:ext>
            </a:extLst>
          </p:cNvPr>
          <p:cNvGrpSpPr/>
          <p:nvPr/>
        </p:nvGrpSpPr>
        <p:grpSpPr>
          <a:xfrm>
            <a:off x="1069702" y="838200"/>
            <a:ext cx="9494722" cy="4302535"/>
            <a:chOff x="1330697" y="1200394"/>
            <a:chExt cx="9288651" cy="4136425"/>
          </a:xfrm>
        </p:grpSpPr>
        <p:pic>
          <p:nvPicPr>
            <p:cNvPr id="53251" name="Picture 4" descr="C:\Users\vcuda\Desktop\post-test.jpg"/>
            <p:cNvPicPr>
              <a:picLocks noChangeAspect="1" noChangeArrowheads="1"/>
            </p:cNvPicPr>
            <p:nvPr/>
          </p:nvPicPr>
          <p:blipFill>
            <a:blip r:embed="rId2" cstate="print"/>
            <a:srcRect/>
            <a:stretch>
              <a:fillRect/>
            </a:stretch>
          </p:blipFill>
          <p:spPr bwMode="auto">
            <a:xfrm>
              <a:off x="5976235" y="1200395"/>
              <a:ext cx="4643113" cy="4136424"/>
            </a:xfrm>
            <a:prstGeom prst="rect">
              <a:avLst/>
            </a:prstGeom>
            <a:noFill/>
            <a:ln w="9525">
              <a:noFill/>
              <a:miter lim="800000"/>
              <a:headEnd/>
              <a:tailEnd/>
            </a:ln>
          </p:spPr>
        </p:pic>
        <p:pic>
          <p:nvPicPr>
            <p:cNvPr id="53252" name="Picture 5" descr="C:\Users\vcuda\Desktop\pre-test.jpg"/>
            <p:cNvPicPr>
              <a:picLocks noChangeAspect="1" noChangeArrowheads="1"/>
            </p:cNvPicPr>
            <p:nvPr/>
          </p:nvPicPr>
          <p:blipFill>
            <a:blip r:embed="rId3" cstate="print"/>
            <a:srcRect/>
            <a:stretch>
              <a:fillRect/>
            </a:stretch>
          </p:blipFill>
          <p:spPr bwMode="auto">
            <a:xfrm>
              <a:off x="1330697" y="1200394"/>
              <a:ext cx="4461763" cy="4136425"/>
            </a:xfrm>
            <a:prstGeom prst="rect">
              <a:avLst/>
            </a:prstGeom>
            <a:noFill/>
            <a:ln w="9525">
              <a:noFill/>
              <a:miter lim="800000"/>
              <a:headEnd/>
              <a:tailEnd/>
            </a:ln>
          </p:spPr>
        </p:pic>
      </p:grpSp>
      <p:grpSp>
        <p:nvGrpSpPr>
          <p:cNvPr id="22" name="Group 21">
            <a:extLst>
              <a:ext uri="{FF2B5EF4-FFF2-40B4-BE49-F238E27FC236}">
                <a16:creationId xmlns:a16="http://schemas.microsoft.com/office/drawing/2014/main" id="{08BE3CF1-5350-4A5C-9EC3-A9AF0F128D47}"/>
              </a:ext>
            </a:extLst>
          </p:cNvPr>
          <p:cNvGrpSpPr/>
          <p:nvPr/>
        </p:nvGrpSpPr>
        <p:grpSpPr>
          <a:xfrm>
            <a:off x="2187877" y="1162869"/>
            <a:ext cx="9622753" cy="3204998"/>
            <a:chOff x="2450636" y="1315853"/>
            <a:chExt cx="9413903" cy="3081261"/>
          </a:xfrm>
        </p:grpSpPr>
        <p:grpSp>
          <p:nvGrpSpPr>
            <p:cNvPr id="2" name="Group 10"/>
            <p:cNvGrpSpPr/>
            <p:nvPr/>
          </p:nvGrpSpPr>
          <p:grpSpPr>
            <a:xfrm>
              <a:off x="10374547" y="2790452"/>
              <a:ext cx="1489992" cy="590770"/>
              <a:chOff x="7520180" y="2394189"/>
              <a:chExt cx="1257470" cy="533400"/>
            </a:xfrm>
          </p:grpSpPr>
          <p:sp>
            <p:nvSpPr>
              <p:cNvPr id="9" name="Notched Right Arrow 570"/>
              <p:cNvSpPr>
                <a:spLocks noChangeArrowheads="1"/>
              </p:cNvSpPr>
              <p:nvPr/>
            </p:nvSpPr>
            <p:spPr bwMode="auto">
              <a:xfrm rot="10800000">
                <a:off x="7520180" y="2394189"/>
                <a:ext cx="1143000" cy="533400"/>
              </a:xfrm>
              <a:prstGeom prst="notchedRightArrow">
                <a:avLst>
                  <a:gd name="adj1" fmla="val 50000"/>
                  <a:gd name="adj2" fmla="val 50004"/>
                </a:avLst>
              </a:prstGeom>
              <a:solidFill>
                <a:schemeClr val="bg2"/>
              </a:solidFill>
              <a:ln w="9525" algn="ctr">
                <a:solidFill>
                  <a:schemeClr val="tx1"/>
                </a:solidFill>
                <a:round/>
                <a:headEnd/>
                <a:tailEnd/>
              </a:ln>
            </p:spPr>
            <p:txBody>
              <a:bodyPr wrap="none" anchor="ctr"/>
              <a:lstStyle/>
              <a:p>
                <a:pPr algn="ctr" eaLnBrk="0" hangingPunct="0"/>
                <a:endParaRPr lang="en-US" sz="2400" dirty="0">
                  <a:latin typeface="Times" pitchFamily="18" charset="0"/>
                </a:endParaRPr>
              </a:p>
            </p:txBody>
          </p:sp>
          <p:sp>
            <p:nvSpPr>
              <p:cNvPr id="10" name="TextBox 159"/>
              <p:cNvSpPr txBox="1">
                <a:spLocks noChangeArrowheads="1"/>
              </p:cNvSpPr>
              <p:nvPr/>
            </p:nvSpPr>
            <p:spPr bwMode="auto">
              <a:xfrm>
                <a:off x="7668426" y="2532525"/>
                <a:ext cx="1109224" cy="250101"/>
              </a:xfrm>
              <a:prstGeom prst="rect">
                <a:avLst/>
              </a:prstGeom>
              <a:noFill/>
              <a:ln w="9525">
                <a:noFill/>
                <a:miter lim="800000"/>
                <a:headEnd/>
                <a:tailEnd/>
              </a:ln>
            </p:spPr>
            <p:txBody>
              <a:bodyPr>
                <a:spAutoFit/>
              </a:bodyPr>
              <a:lstStyle/>
              <a:p>
                <a:r>
                  <a:rPr lang="en-US" sz="1200" b="1" dirty="0"/>
                  <a:t>Plume Flow</a:t>
                </a:r>
              </a:p>
            </p:txBody>
          </p:sp>
        </p:grpSp>
        <p:sp>
          <p:nvSpPr>
            <p:cNvPr id="3" name="TextBox 2">
              <a:extLst>
                <a:ext uri="{FF2B5EF4-FFF2-40B4-BE49-F238E27FC236}">
                  <a16:creationId xmlns:a16="http://schemas.microsoft.com/office/drawing/2014/main" id="{4094BABE-0EDC-4673-B9CE-03BB8A69FA35}"/>
                </a:ext>
              </a:extLst>
            </p:cNvPr>
            <p:cNvSpPr txBox="1"/>
            <p:nvPr/>
          </p:nvSpPr>
          <p:spPr>
            <a:xfrm>
              <a:off x="2450636" y="3990109"/>
              <a:ext cx="2273379" cy="338554"/>
            </a:xfrm>
            <a:prstGeom prst="rect">
              <a:avLst/>
            </a:prstGeom>
            <a:noFill/>
          </p:spPr>
          <p:txBody>
            <a:bodyPr wrap="none" rtlCol="0">
              <a:spAutoFit/>
            </a:bodyPr>
            <a:lstStyle/>
            <a:p>
              <a:r>
                <a:rPr lang="en-US" sz="1600" b="1" dirty="0"/>
                <a:t>1” thick 15-5 SS plate</a:t>
              </a:r>
            </a:p>
          </p:txBody>
        </p:sp>
        <p:sp>
          <p:nvSpPr>
            <p:cNvPr id="11" name="TextBox 10">
              <a:extLst>
                <a:ext uri="{FF2B5EF4-FFF2-40B4-BE49-F238E27FC236}">
                  <a16:creationId xmlns:a16="http://schemas.microsoft.com/office/drawing/2014/main" id="{18F7FE51-64D0-4FF3-A1A4-4BAF4F0CC239}"/>
                </a:ext>
              </a:extLst>
            </p:cNvPr>
            <p:cNvSpPr txBox="1"/>
            <p:nvPr/>
          </p:nvSpPr>
          <p:spPr>
            <a:xfrm>
              <a:off x="3855249" y="1969254"/>
              <a:ext cx="1107996" cy="338554"/>
            </a:xfrm>
            <a:prstGeom prst="rect">
              <a:avLst/>
            </a:prstGeom>
            <a:noFill/>
          </p:spPr>
          <p:txBody>
            <a:bodyPr wrap="none" rtlCol="0">
              <a:spAutoFit/>
            </a:bodyPr>
            <a:lstStyle/>
            <a:p>
              <a:r>
                <a:rPr lang="en-US" sz="1600" b="1" dirty="0"/>
                <a:t>P-50 cork</a:t>
              </a:r>
            </a:p>
          </p:txBody>
        </p:sp>
        <p:cxnSp>
          <p:nvCxnSpPr>
            <p:cNvPr id="5" name="Straight Arrow Connector 4">
              <a:extLst>
                <a:ext uri="{FF2B5EF4-FFF2-40B4-BE49-F238E27FC236}">
                  <a16:creationId xmlns:a16="http://schemas.microsoft.com/office/drawing/2014/main" id="{A12AB806-FA38-445C-AF23-871D7052D8B0}"/>
                </a:ext>
              </a:extLst>
            </p:cNvPr>
            <p:cNvCxnSpPr>
              <a:cxnSpLocks/>
            </p:cNvCxnSpPr>
            <p:nvPr/>
          </p:nvCxnSpPr>
          <p:spPr>
            <a:xfrm flipH="1" flipV="1">
              <a:off x="3226850" y="1315853"/>
              <a:ext cx="659680" cy="83806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66FD0EA-B94C-42D2-8D2C-6A32365E4097}"/>
                </a:ext>
              </a:extLst>
            </p:cNvPr>
            <p:cNvCxnSpPr>
              <a:cxnSpLocks/>
            </p:cNvCxnSpPr>
            <p:nvPr/>
          </p:nvCxnSpPr>
          <p:spPr>
            <a:xfrm flipH="1">
              <a:off x="3043076" y="2153920"/>
              <a:ext cx="843454" cy="15240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C527389-1C76-42EE-BC88-62F99D26CBE7}"/>
                </a:ext>
              </a:extLst>
            </p:cNvPr>
            <p:cNvCxnSpPr>
              <a:cxnSpLocks/>
              <a:stCxn id="19" idx="1"/>
            </p:cNvCxnSpPr>
            <p:nvPr/>
          </p:nvCxnSpPr>
          <p:spPr>
            <a:xfrm flipH="1" flipV="1">
              <a:off x="3043077" y="2827993"/>
              <a:ext cx="812173" cy="5086"/>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37DAC4F-F8D6-426D-923D-D9B22F05C05A}"/>
                </a:ext>
              </a:extLst>
            </p:cNvPr>
            <p:cNvSpPr txBox="1"/>
            <p:nvPr/>
          </p:nvSpPr>
          <p:spPr>
            <a:xfrm>
              <a:off x="3855249" y="2670337"/>
              <a:ext cx="1004722" cy="325483"/>
            </a:xfrm>
            <a:prstGeom prst="rect">
              <a:avLst/>
            </a:prstGeom>
            <a:noFill/>
          </p:spPr>
          <p:txBody>
            <a:bodyPr wrap="none" rtlCol="0">
              <a:spAutoFit/>
            </a:bodyPr>
            <a:lstStyle/>
            <a:p>
              <a:r>
                <a:rPr lang="en-US" sz="1600" b="1" dirty="0"/>
                <a:t>VAMAC</a:t>
              </a:r>
              <a:r>
                <a:rPr lang="en-US" sz="1600" b="1" i="0" baseline="30000" dirty="0">
                  <a:effectLst/>
                  <a:latin typeface="Roboto" panose="02000000000000000000" pitchFamily="2" charset="0"/>
                </a:rPr>
                <a:t>®</a:t>
              </a:r>
              <a:endParaRPr lang="en-US" sz="1600" b="1" baseline="30000" dirty="0"/>
            </a:p>
          </p:txBody>
        </p:sp>
        <p:sp>
          <p:nvSpPr>
            <p:cNvPr id="23" name="TextBox 22">
              <a:extLst>
                <a:ext uri="{FF2B5EF4-FFF2-40B4-BE49-F238E27FC236}">
                  <a16:creationId xmlns:a16="http://schemas.microsoft.com/office/drawing/2014/main" id="{8B27077A-5913-4466-B47F-9260AC55B405}"/>
                </a:ext>
              </a:extLst>
            </p:cNvPr>
            <p:cNvSpPr txBox="1"/>
            <p:nvPr/>
          </p:nvSpPr>
          <p:spPr>
            <a:xfrm>
              <a:off x="8562866" y="2024444"/>
              <a:ext cx="617477" cy="338554"/>
            </a:xfrm>
            <a:prstGeom prst="rect">
              <a:avLst/>
            </a:prstGeom>
            <a:noFill/>
          </p:spPr>
          <p:txBody>
            <a:bodyPr wrap="none" rtlCol="0">
              <a:spAutoFit/>
            </a:bodyPr>
            <a:lstStyle/>
            <a:p>
              <a:r>
                <a:rPr lang="en-US" sz="1600" b="1" dirty="0"/>
                <a:t>char</a:t>
              </a:r>
            </a:p>
          </p:txBody>
        </p:sp>
        <p:cxnSp>
          <p:nvCxnSpPr>
            <p:cNvPr id="24" name="Straight Arrow Connector 23">
              <a:extLst>
                <a:ext uri="{FF2B5EF4-FFF2-40B4-BE49-F238E27FC236}">
                  <a16:creationId xmlns:a16="http://schemas.microsoft.com/office/drawing/2014/main" id="{C3CEE4BD-ABFD-4B70-9C86-871E30AE0062}"/>
                </a:ext>
              </a:extLst>
            </p:cNvPr>
            <p:cNvCxnSpPr>
              <a:cxnSpLocks/>
            </p:cNvCxnSpPr>
            <p:nvPr/>
          </p:nvCxnSpPr>
          <p:spPr>
            <a:xfrm flipH="1" flipV="1">
              <a:off x="7934467" y="1371043"/>
              <a:ext cx="659680" cy="838067"/>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30F4DEE-DB98-4612-89FF-70D46F1F3984}"/>
                </a:ext>
              </a:extLst>
            </p:cNvPr>
            <p:cNvCxnSpPr>
              <a:cxnSpLocks/>
            </p:cNvCxnSpPr>
            <p:nvPr/>
          </p:nvCxnSpPr>
          <p:spPr>
            <a:xfrm flipH="1">
              <a:off x="7750693" y="2209110"/>
              <a:ext cx="843454" cy="15240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A9292A-6362-4AF7-8426-772940D54F83}"/>
                </a:ext>
              </a:extLst>
            </p:cNvPr>
            <p:cNvSpPr txBox="1"/>
            <p:nvPr/>
          </p:nvSpPr>
          <p:spPr>
            <a:xfrm>
              <a:off x="8365964" y="2662696"/>
              <a:ext cx="1151277" cy="338554"/>
            </a:xfrm>
            <a:prstGeom prst="rect">
              <a:avLst/>
            </a:prstGeom>
            <a:noFill/>
          </p:spPr>
          <p:txBody>
            <a:bodyPr wrap="none" rtlCol="0">
              <a:spAutoFit/>
            </a:bodyPr>
            <a:lstStyle/>
            <a:p>
              <a:r>
                <a:rPr lang="en-US" sz="1600" b="1" i="0" dirty="0">
                  <a:effectLst/>
                  <a:latin typeface="Roboto" panose="02000000000000000000" pitchFamily="2" charset="0"/>
                </a:rPr>
                <a:t>bond layer</a:t>
              </a:r>
              <a:endParaRPr lang="en-US" sz="1600" b="1" dirty="0"/>
            </a:p>
          </p:txBody>
        </p:sp>
        <p:cxnSp>
          <p:nvCxnSpPr>
            <p:cNvPr id="27" name="Straight Arrow Connector 26">
              <a:extLst>
                <a:ext uri="{FF2B5EF4-FFF2-40B4-BE49-F238E27FC236}">
                  <a16:creationId xmlns:a16="http://schemas.microsoft.com/office/drawing/2014/main" id="{A4F83B3E-A50E-4EBC-A03E-C7E2B9863825}"/>
                </a:ext>
              </a:extLst>
            </p:cNvPr>
            <p:cNvCxnSpPr>
              <a:cxnSpLocks/>
            </p:cNvCxnSpPr>
            <p:nvPr/>
          </p:nvCxnSpPr>
          <p:spPr>
            <a:xfrm flipH="1">
              <a:off x="7125323" y="2816584"/>
              <a:ext cx="1251388" cy="17273"/>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54C7F699-5C0A-4DD6-9C61-3A8F4A8F4267}"/>
                </a:ext>
              </a:extLst>
            </p:cNvPr>
            <p:cNvSpPr txBox="1"/>
            <p:nvPr/>
          </p:nvSpPr>
          <p:spPr>
            <a:xfrm>
              <a:off x="7885304" y="3598200"/>
              <a:ext cx="2211936" cy="798914"/>
            </a:xfrm>
            <a:prstGeom prst="rect">
              <a:avLst/>
            </a:prstGeom>
            <a:noFill/>
          </p:spPr>
          <p:txBody>
            <a:bodyPr wrap="square" rtlCol="0">
              <a:spAutoFit/>
            </a:bodyPr>
            <a:lstStyle/>
            <a:p>
              <a:pPr algn="ctr"/>
              <a:r>
                <a:rPr lang="en-US" sz="1600" b="1" dirty="0"/>
                <a:t>aluminum deposition</a:t>
              </a:r>
            </a:p>
            <a:p>
              <a:pPr algn="ctr"/>
              <a:r>
                <a:rPr lang="en-US" sz="1600" b="1" dirty="0"/>
                <a:t>from rocket motor propellant</a:t>
              </a:r>
            </a:p>
          </p:txBody>
        </p:sp>
        <p:cxnSp>
          <p:nvCxnSpPr>
            <p:cNvPr id="30" name="Straight Arrow Connector 29">
              <a:extLst>
                <a:ext uri="{FF2B5EF4-FFF2-40B4-BE49-F238E27FC236}">
                  <a16:creationId xmlns:a16="http://schemas.microsoft.com/office/drawing/2014/main" id="{D6AC8FCB-EAFA-4290-87CA-F4825950F7E2}"/>
                </a:ext>
              </a:extLst>
            </p:cNvPr>
            <p:cNvCxnSpPr>
              <a:cxnSpLocks/>
              <a:stCxn id="29" idx="1"/>
            </p:cNvCxnSpPr>
            <p:nvPr/>
          </p:nvCxnSpPr>
          <p:spPr>
            <a:xfrm flipH="1" flipV="1">
              <a:off x="6808880" y="3430807"/>
              <a:ext cx="1076424" cy="56685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EBBAC5AB-E9F7-4C90-8017-96B747726D0A}"/>
              </a:ext>
            </a:extLst>
          </p:cNvPr>
          <p:cNvGrpSpPr/>
          <p:nvPr/>
        </p:nvGrpSpPr>
        <p:grpSpPr>
          <a:xfrm>
            <a:off x="520016" y="1350335"/>
            <a:ext cx="4616302" cy="4187162"/>
            <a:chOff x="807797" y="1508555"/>
            <a:chExt cx="4516111" cy="4025506"/>
          </a:xfrm>
        </p:grpSpPr>
        <p:cxnSp>
          <p:nvCxnSpPr>
            <p:cNvPr id="6" name="Straight Arrow Connector 5">
              <a:extLst>
                <a:ext uri="{FF2B5EF4-FFF2-40B4-BE49-F238E27FC236}">
                  <a16:creationId xmlns:a16="http://schemas.microsoft.com/office/drawing/2014/main" id="{BAB8C79E-F7E6-4487-B15B-57DB9F7E2D4A}"/>
                </a:ext>
              </a:extLst>
            </p:cNvPr>
            <p:cNvCxnSpPr>
              <a:cxnSpLocks/>
            </p:cNvCxnSpPr>
            <p:nvPr/>
          </p:nvCxnSpPr>
          <p:spPr>
            <a:xfrm>
              <a:off x="1069247" y="1508555"/>
              <a:ext cx="0" cy="3035953"/>
            </a:xfrm>
            <a:prstGeom prst="straightConnector1">
              <a:avLst/>
            </a:prstGeom>
            <a:ln w="2222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8886835-8918-4955-8EAE-0AE138254184}"/>
                </a:ext>
              </a:extLst>
            </p:cNvPr>
            <p:cNvCxnSpPr>
              <a:cxnSpLocks/>
            </p:cNvCxnSpPr>
            <p:nvPr/>
          </p:nvCxnSpPr>
          <p:spPr>
            <a:xfrm flipH="1">
              <a:off x="1880916" y="5326328"/>
              <a:ext cx="3442992" cy="0"/>
            </a:xfrm>
            <a:prstGeom prst="straightConnector1">
              <a:avLst/>
            </a:prstGeom>
            <a:ln w="2222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B9A619-9281-4B3C-9A39-D2F4F5086F77}"/>
                </a:ext>
              </a:extLst>
            </p:cNvPr>
            <p:cNvSpPr txBox="1"/>
            <p:nvPr/>
          </p:nvSpPr>
          <p:spPr>
            <a:xfrm>
              <a:off x="3371093" y="5164729"/>
              <a:ext cx="522900" cy="369332"/>
            </a:xfrm>
            <a:prstGeom prst="rect">
              <a:avLst/>
            </a:prstGeom>
            <a:solidFill>
              <a:schemeClr val="bg1"/>
            </a:solidFill>
          </p:spPr>
          <p:txBody>
            <a:bodyPr wrap="none" rtlCol="0">
              <a:spAutoFit/>
            </a:bodyPr>
            <a:lstStyle/>
            <a:p>
              <a:r>
                <a:rPr lang="en-US" dirty="0"/>
                <a:t>36”</a:t>
              </a:r>
            </a:p>
          </p:txBody>
        </p:sp>
        <p:sp>
          <p:nvSpPr>
            <p:cNvPr id="32" name="TextBox 31">
              <a:extLst>
                <a:ext uri="{FF2B5EF4-FFF2-40B4-BE49-F238E27FC236}">
                  <a16:creationId xmlns:a16="http://schemas.microsoft.com/office/drawing/2014/main" id="{AE760281-5FCC-484B-AEC1-72630D0A5052}"/>
                </a:ext>
              </a:extLst>
            </p:cNvPr>
            <p:cNvSpPr txBox="1"/>
            <p:nvPr/>
          </p:nvSpPr>
          <p:spPr>
            <a:xfrm>
              <a:off x="807797" y="2908386"/>
              <a:ext cx="522900" cy="369332"/>
            </a:xfrm>
            <a:prstGeom prst="rect">
              <a:avLst/>
            </a:prstGeom>
            <a:solidFill>
              <a:schemeClr val="bg1"/>
            </a:solidFill>
          </p:spPr>
          <p:txBody>
            <a:bodyPr wrap="none" rtlCol="0">
              <a:spAutoFit/>
            </a:bodyPr>
            <a:lstStyle/>
            <a:p>
              <a:r>
                <a:rPr lang="en-US" dirty="0"/>
                <a:t>30”</a:t>
              </a:r>
            </a:p>
          </p:txBody>
        </p:sp>
      </p:gr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49750" y="180605"/>
            <a:ext cx="6897625" cy="892552"/>
          </a:xfrm>
          <a:prstGeom prst="rect">
            <a:avLst/>
          </a:prstGeom>
          <a:solidFill>
            <a:schemeClr val="bg1"/>
          </a:solidFill>
        </p:spPr>
        <p:txBody>
          <a:bodyPr wrap="square" rtlCol="0">
            <a:spAutoFit/>
          </a:bodyPr>
          <a:lstStyle/>
          <a:p>
            <a:pPr algn="ctr"/>
            <a:r>
              <a:rPr lang="en-US" sz="3600" b="1" dirty="0"/>
              <a:t>Post-test Instrument Retrieval</a:t>
            </a:r>
          </a:p>
          <a:p>
            <a:pPr algn="ctr"/>
            <a:r>
              <a:rPr lang="en-US" sz="1600" b="1" dirty="0"/>
              <a:t>(expensive instruments should be repurposed)</a:t>
            </a:r>
          </a:p>
        </p:txBody>
      </p:sp>
      <p:sp>
        <p:nvSpPr>
          <p:cNvPr id="8" name="TextBox 7">
            <a:extLst>
              <a:ext uri="{FF2B5EF4-FFF2-40B4-BE49-F238E27FC236}">
                <a16:creationId xmlns:a16="http://schemas.microsoft.com/office/drawing/2014/main" id="{755C85F1-CF6F-AB10-2765-3C40EC74D8E0}"/>
              </a:ext>
            </a:extLst>
          </p:cNvPr>
          <p:cNvSpPr txBox="1"/>
          <p:nvPr/>
        </p:nvSpPr>
        <p:spPr>
          <a:xfrm>
            <a:off x="7370858" y="3484768"/>
            <a:ext cx="4548397" cy="3277820"/>
          </a:xfrm>
          <a:prstGeom prst="rect">
            <a:avLst/>
          </a:prstGeom>
          <a:noFill/>
        </p:spPr>
        <p:txBody>
          <a:bodyPr wrap="square">
            <a:spAutoFit/>
          </a:bodyPr>
          <a:lstStyle/>
          <a:p>
            <a:pPr algn="ctr"/>
            <a:r>
              <a:rPr lang="en-US" sz="1400" b="1" dirty="0">
                <a:latin typeface="Arial" panose="020B0604020202020204" pitchFamily="34" charset="0"/>
                <a:cs typeface="Arial" panose="020B0604020202020204" pitchFamily="34" charset="0"/>
              </a:rPr>
              <a:t>Thermal Instrument Suite</a:t>
            </a:r>
          </a:p>
          <a:p>
            <a:pPr algn="ctr">
              <a:spcAft>
                <a:spcPts val="1200"/>
              </a:spcAft>
            </a:pPr>
            <a:r>
              <a:rPr lang="en-US" sz="1400" b="1" dirty="0">
                <a:latin typeface="Arial" panose="020B0604020202020204" pitchFamily="34" charset="0"/>
                <a:cs typeface="Arial" panose="020B0604020202020204" pitchFamily="34" charset="0"/>
              </a:rPr>
              <a:t>(exposed panel surface only)</a:t>
            </a:r>
          </a:p>
          <a:p>
            <a:pPr algn="ctr"/>
            <a:r>
              <a:rPr lang="en-US" sz="1400" b="1" dirty="0">
                <a:latin typeface="Arial" panose="020B0604020202020204" pitchFamily="34" charset="0"/>
                <a:cs typeface="Arial" panose="020B0604020202020204" pitchFamily="34" charset="0"/>
              </a:rPr>
              <a:t>43 coaxial thermocouples</a:t>
            </a:r>
          </a:p>
          <a:p>
            <a:pPr algn="ctr"/>
            <a:r>
              <a:rPr lang="en-US" sz="1400" b="1" dirty="0">
                <a:latin typeface="Arial" panose="020B0604020202020204" pitchFamily="34" charset="0"/>
                <a:cs typeface="Arial" panose="020B0604020202020204" pitchFamily="34" charset="0"/>
              </a:rPr>
              <a:t>12 heat flux gages</a:t>
            </a:r>
          </a:p>
          <a:p>
            <a:pPr algn="ctr"/>
            <a:r>
              <a:rPr lang="en-US" sz="1400" b="1" dirty="0">
                <a:latin typeface="Arial" panose="020B0604020202020204" pitchFamily="34" charset="0"/>
                <a:cs typeface="Arial" panose="020B0604020202020204" pitchFamily="34" charset="0"/>
              </a:rPr>
              <a:t>4 radiometers</a:t>
            </a:r>
          </a:p>
          <a:p>
            <a:pPr algn="ctr"/>
            <a:r>
              <a:rPr lang="en-US" sz="1400" b="1" dirty="0">
                <a:latin typeface="Arial" panose="020B0604020202020204" pitchFamily="34" charset="0"/>
                <a:cs typeface="Arial" panose="020B0604020202020204" pitchFamily="34" charset="0"/>
              </a:rPr>
              <a:t>3 tri-coaxial thermocouples</a:t>
            </a:r>
          </a:p>
          <a:p>
            <a:pPr algn="ctr"/>
            <a:endParaRPr lang="en-US" sz="1400" b="1" dirty="0">
              <a:latin typeface="Arial" panose="020B0604020202020204" pitchFamily="34" charset="0"/>
              <a:cs typeface="Arial" panose="020B0604020202020204" pitchFamily="34" charset="0"/>
            </a:endParaRPr>
          </a:p>
          <a:p>
            <a:pPr algn="ctr">
              <a:spcAft>
                <a:spcPts val="1800"/>
              </a:spcAft>
            </a:pPr>
            <a:r>
              <a:rPr lang="en-US" sz="1400" b="1" dirty="0">
                <a:latin typeface="Arial" panose="020B0604020202020204" pitchFamily="34" charset="0"/>
                <a:cs typeface="Arial" panose="020B0604020202020204" pitchFamily="34" charset="0"/>
              </a:rPr>
              <a:t>Instrument cost: $51,000</a:t>
            </a:r>
          </a:p>
          <a:p>
            <a:pPr algn="just">
              <a:spcAft>
                <a:spcPts val="1800"/>
              </a:spcAft>
            </a:pPr>
            <a:r>
              <a:rPr lang="en-US" sz="1400" b="1" dirty="0">
                <a:solidFill>
                  <a:schemeClr val="accent6"/>
                </a:solidFill>
                <a:latin typeface="Arial" panose="020B0604020202020204" pitchFamily="34" charset="0"/>
                <a:cs typeface="Arial" panose="020B0604020202020204" pitchFamily="34" charset="0"/>
              </a:rPr>
              <a:t>All instruments survived, were retrieved, and recalibrated for further use! Several instruments were installed in a wind tunnel flow path to measure engine combustor temperatures (test completed in March 2023)</a:t>
            </a:r>
          </a:p>
        </p:txBody>
      </p:sp>
      <p:pic>
        <p:nvPicPr>
          <p:cNvPr id="9" name="Picture 8">
            <a:extLst>
              <a:ext uri="{FF2B5EF4-FFF2-40B4-BE49-F238E27FC236}">
                <a16:creationId xmlns:a16="http://schemas.microsoft.com/office/drawing/2014/main" id="{77423E0A-847F-FE99-59A7-CB8EEC7814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750" y="1170592"/>
            <a:ext cx="6226832" cy="4670123"/>
          </a:xfrm>
          <a:prstGeom prst="rect">
            <a:avLst/>
          </a:prstGeom>
        </p:spPr>
      </p:pic>
      <p:pic>
        <p:nvPicPr>
          <p:cNvPr id="4" name="Picture 3" descr="A picture containing person, outdoor, equipment&#10;&#10;Description automatically generated">
            <a:extLst>
              <a:ext uri="{FF2B5EF4-FFF2-40B4-BE49-F238E27FC236}">
                <a16:creationId xmlns:a16="http://schemas.microsoft.com/office/drawing/2014/main" id="{27BE3F5D-5236-603F-F9E9-B7374E31CB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7025" y="621852"/>
            <a:ext cx="3962000" cy="2820193"/>
          </a:xfrm>
          <a:prstGeom prst="rect">
            <a:avLst/>
          </a:prstGeom>
        </p:spPr>
      </p:pic>
      <p:sp>
        <p:nvSpPr>
          <p:cNvPr id="7" name="TextBox 6">
            <a:extLst>
              <a:ext uri="{FF2B5EF4-FFF2-40B4-BE49-F238E27FC236}">
                <a16:creationId xmlns:a16="http://schemas.microsoft.com/office/drawing/2014/main" id="{725D8FD8-964D-03B9-064A-BF32D83039FB}"/>
              </a:ext>
            </a:extLst>
          </p:cNvPr>
          <p:cNvSpPr txBox="1"/>
          <p:nvPr/>
        </p:nvSpPr>
        <p:spPr>
          <a:xfrm>
            <a:off x="922351" y="5872519"/>
            <a:ext cx="5414839" cy="769441"/>
          </a:xfrm>
          <a:prstGeom prst="rect">
            <a:avLst/>
          </a:prstGeom>
          <a:noFill/>
        </p:spPr>
        <p:txBody>
          <a:bodyPr wrap="square">
            <a:spAutoFit/>
          </a:bodyPr>
          <a:lstStyle/>
          <a:p>
            <a:pPr algn="just"/>
            <a:r>
              <a:rPr lang="en-US" sz="1100" b="1" kern="0" dirty="0">
                <a:ea typeface="+mj-ea"/>
                <a:cs typeface="+mj-cs"/>
              </a:rPr>
              <a:t>Results presented to</a:t>
            </a:r>
            <a:r>
              <a:rPr lang="en-US" sz="1100" b="1" dirty="0"/>
              <a:t> ASTM Subcommittee E21.08 – Thermal Protection Meeting, November 29, 2012, NIST, Gaithersburg MD and </a:t>
            </a:r>
            <a:r>
              <a:rPr lang="en-US" sz="1100" b="1" kern="0" dirty="0">
                <a:ea typeface="+mj-ea"/>
                <a:cs typeface="+mj-cs"/>
              </a:rPr>
              <a:t>to the </a:t>
            </a:r>
            <a:r>
              <a:rPr lang="en-US" sz="1100" b="1" dirty="0"/>
              <a:t>Thermal and Fluids Analysis Workshop August 4-8, 2014, Cleveland, Ohio as “</a:t>
            </a:r>
            <a:r>
              <a:rPr lang="en-US" sz="1100" b="1" dirty="0">
                <a:solidFill>
                  <a:schemeClr val="tx1"/>
                </a:solidFill>
              </a:rPr>
              <a:t>Thermal Analysis for the SRTMV-N2 Plume Impingement Test Panel” </a:t>
            </a:r>
            <a:r>
              <a:rPr lang="en-US" sz="1100" b="1" dirty="0"/>
              <a:t>(Public Release).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3EA1-2E19-42D0-A7EB-D1F976D23421}"/>
              </a:ext>
            </a:extLst>
          </p:cNvPr>
          <p:cNvSpPr>
            <a:spLocks noGrp="1"/>
          </p:cNvSpPr>
          <p:nvPr>
            <p:ph type="title"/>
          </p:nvPr>
        </p:nvSpPr>
        <p:spPr>
          <a:xfrm>
            <a:off x="838199" y="399534"/>
            <a:ext cx="10515600" cy="1153574"/>
          </a:xfrm>
        </p:spPr>
        <p:txBody>
          <a:bodyPr/>
          <a:lstStyle/>
          <a:p>
            <a:r>
              <a:rPr lang="en-US" dirty="0"/>
              <a:t>For Further Information</a:t>
            </a:r>
            <a:endParaRPr lang="en-US" sz="2000" dirty="0"/>
          </a:p>
        </p:txBody>
      </p:sp>
      <p:graphicFrame>
        <p:nvGraphicFramePr>
          <p:cNvPr id="5" name="Content Placeholder 4">
            <a:extLst>
              <a:ext uri="{FF2B5EF4-FFF2-40B4-BE49-F238E27FC236}">
                <a16:creationId xmlns:a16="http://schemas.microsoft.com/office/drawing/2014/main" id="{B5087652-D871-47A4-87EF-3BB2B827205E}"/>
              </a:ext>
            </a:extLst>
          </p:cNvPr>
          <p:cNvGraphicFramePr>
            <a:graphicFrameLocks noGrp="1"/>
          </p:cNvGraphicFramePr>
          <p:nvPr>
            <p:ph idx="1"/>
            <p:extLst>
              <p:ext uri="{D42A27DB-BD31-4B8C-83A1-F6EECF244321}">
                <p14:modId xmlns:p14="http://schemas.microsoft.com/office/powerpoint/2010/main" val="969729272"/>
              </p:ext>
            </p:extLst>
          </p:nvPr>
        </p:nvGraphicFramePr>
        <p:xfrm>
          <a:off x="3667820" y="1597775"/>
          <a:ext cx="4856358" cy="3662449"/>
        </p:xfrm>
        <a:graphic>
          <a:graphicData uri="http://schemas.openxmlformats.org/drawingml/2006/table">
            <a:tbl>
              <a:tblPr/>
              <a:tblGrid>
                <a:gridCol w="4856358">
                  <a:extLst>
                    <a:ext uri="{9D8B030D-6E8A-4147-A177-3AD203B41FA5}">
                      <a16:colId xmlns:a16="http://schemas.microsoft.com/office/drawing/2014/main" val="4143132022"/>
                    </a:ext>
                  </a:extLst>
                </a:gridCol>
              </a:tblGrid>
              <a:tr h="3662449">
                <a:tc>
                  <a:txBody>
                    <a:bodyPr/>
                    <a:lstStyle/>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Thermocouple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Thermocouple Technical Reference Section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Thermocouples - A Reference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Infrared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Handheld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Transmitter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Recorder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RTD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Calibrator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Panel Meter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Controller Selection Guide </a:t>
                      </a:r>
                    </a:p>
                    <a:p>
                      <a:pPr marL="285750" indent="-285750" algn="l">
                        <a:buFont typeface="Arial" panose="020B0604020202020204" pitchFamily="34" charset="0"/>
                        <a:buChar char="•"/>
                      </a:pPr>
                      <a:r>
                        <a:rPr lang="en-US" sz="2000" b="1" dirty="0">
                          <a:latin typeface="Calibri" panose="020F0502020204030204" pitchFamily="34" charset="0"/>
                          <a:cs typeface="Calibri" panose="020F0502020204030204" pitchFamily="34" charset="0"/>
                        </a:rPr>
                        <a:t>Test and Measurement Selection Guide</a:t>
                      </a:r>
                    </a:p>
                  </a:txBody>
                  <a:tcPr marL="0" marR="0" marT="0" marB="0">
                    <a:lnL>
                      <a:noFill/>
                    </a:lnL>
                    <a:lnR>
                      <a:noFill/>
                    </a:lnR>
                    <a:lnT>
                      <a:noFill/>
                    </a:lnT>
                    <a:lnB>
                      <a:noFill/>
                    </a:lnB>
                  </a:tcPr>
                </a:tc>
                <a:extLst>
                  <a:ext uri="{0D108BD9-81ED-4DB2-BD59-A6C34878D82A}">
                    <a16:rowId xmlns:a16="http://schemas.microsoft.com/office/drawing/2014/main" val="1115635415"/>
                  </a:ext>
                </a:extLst>
              </a:tr>
            </a:tbl>
          </a:graphicData>
        </a:graphic>
      </p:graphicFrame>
      <p:sp>
        <p:nvSpPr>
          <p:cNvPr id="6" name="Rectangle 5">
            <a:extLst>
              <a:ext uri="{FF2B5EF4-FFF2-40B4-BE49-F238E27FC236}">
                <a16:creationId xmlns:a16="http://schemas.microsoft.com/office/drawing/2014/main" id="{6DE50044-1F2B-46B0-BBDF-07A3FE4A7A39}"/>
              </a:ext>
            </a:extLst>
          </p:cNvPr>
          <p:cNvSpPr/>
          <p:nvPr/>
        </p:nvSpPr>
        <p:spPr>
          <a:xfrm>
            <a:off x="3507277" y="6089134"/>
            <a:ext cx="5177443" cy="369332"/>
          </a:xfrm>
          <a:prstGeom prst="rect">
            <a:avLst/>
          </a:prstGeom>
        </p:spPr>
        <p:txBody>
          <a:bodyPr wrap="none">
            <a:spAutoFit/>
          </a:bodyPr>
          <a:lstStyle/>
          <a:p>
            <a:r>
              <a:rPr lang="en-US" b="1" dirty="0"/>
              <a:t>http://www.omega.com/techref/Z-section.html</a:t>
            </a:r>
          </a:p>
        </p:txBody>
      </p:sp>
    </p:spTree>
    <p:extLst>
      <p:ext uri="{BB962C8B-B14F-4D97-AF65-F5344CB8AC3E}">
        <p14:creationId xmlns:p14="http://schemas.microsoft.com/office/powerpoint/2010/main" val="1155817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CFC8-8426-4C56-9597-58535CA4E338}"/>
              </a:ext>
            </a:extLst>
          </p:cNvPr>
          <p:cNvSpPr>
            <a:spLocks noGrp="1"/>
          </p:cNvSpPr>
          <p:nvPr>
            <p:ph type="title"/>
          </p:nvPr>
        </p:nvSpPr>
        <p:spPr>
          <a:xfrm>
            <a:off x="777744" y="2766218"/>
            <a:ext cx="10515600" cy="1325563"/>
          </a:xfrm>
        </p:spPr>
        <p:txBody>
          <a:bodyPr/>
          <a:lstStyle/>
          <a:p>
            <a:r>
              <a:rPr lang="en-US" dirty="0"/>
              <a:t>Additional Slides</a:t>
            </a:r>
          </a:p>
        </p:txBody>
      </p:sp>
    </p:spTree>
    <p:extLst>
      <p:ext uri="{BB962C8B-B14F-4D97-AF65-F5344CB8AC3E}">
        <p14:creationId xmlns:p14="http://schemas.microsoft.com/office/powerpoint/2010/main" val="3222843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1568" y="29984"/>
            <a:ext cx="10515600" cy="1325563"/>
          </a:xfrm>
        </p:spPr>
        <p:txBody>
          <a:bodyPr>
            <a:normAutofit/>
          </a:bodyPr>
          <a:lstStyle/>
          <a:p>
            <a:r>
              <a:rPr lang="en-US" sz="3200" dirty="0"/>
              <a:t>International Temperature Scale of 1990 (ITS-90)</a:t>
            </a:r>
          </a:p>
        </p:txBody>
      </p:sp>
      <p:sp>
        <p:nvSpPr>
          <p:cNvPr id="5" name="Content Placeholder 4"/>
          <p:cNvSpPr>
            <a:spLocks noGrp="1"/>
          </p:cNvSpPr>
          <p:nvPr>
            <p:ph idx="1"/>
          </p:nvPr>
        </p:nvSpPr>
        <p:spPr>
          <a:xfrm>
            <a:off x="1050925" y="1518232"/>
            <a:ext cx="5045075" cy="4474546"/>
          </a:xfrm>
        </p:spPr>
        <p:txBody>
          <a:bodyPr>
            <a:normAutofit fontScale="92500" lnSpcReduction="10000"/>
          </a:bodyPr>
          <a:lstStyle/>
          <a:p>
            <a:pPr>
              <a:lnSpc>
                <a:spcPct val="120000"/>
              </a:lnSpc>
              <a:spcBef>
                <a:spcPts val="600"/>
              </a:spcBef>
            </a:pPr>
            <a:r>
              <a:rPr lang="en-US" sz="2000" dirty="0"/>
              <a:t>ITS-90 published by the Consultative Committee for Thermometry of the International Committee for Weights and Measures is an equipment calibration standard for making measurements on the Kelvin and Celsius temperature scales. </a:t>
            </a:r>
          </a:p>
          <a:p>
            <a:pPr>
              <a:lnSpc>
                <a:spcPct val="120000"/>
              </a:lnSpc>
              <a:spcBef>
                <a:spcPts val="600"/>
              </a:spcBef>
            </a:pPr>
            <a:r>
              <a:rPr lang="en-US" sz="2000" dirty="0"/>
              <a:t>ITS–90 is an approximation of the thermodynamic temperature scale that facilitates the comparability and compatibility of temperature measurements internationally. </a:t>
            </a:r>
          </a:p>
          <a:p>
            <a:pPr>
              <a:lnSpc>
                <a:spcPct val="120000"/>
              </a:lnSpc>
              <a:spcBef>
                <a:spcPts val="600"/>
              </a:spcBef>
            </a:pPr>
            <a:r>
              <a:rPr lang="en-US" sz="2000" dirty="0"/>
              <a:t>It specifies fourteen calibration points.</a:t>
            </a:r>
          </a:p>
        </p:txBody>
      </p:sp>
      <p:graphicFrame>
        <p:nvGraphicFramePr>
          <p:cNvPr id="8" name="Object 7"/>
          <p:cNvGraphicFramePr>
            <a:graphicFrameLocks noChangeAspect="1"/>
          </p:cNvGraphicFramePr>
          <p:nvPr>
            <p:extLst>
              <p:ext uri="{D42A27DB-BD31-4B8C-83A1-F6EECF244321}">
                <p14:modId xmlns:p14="http://schemas.microsoft.com/office/powerpoint/2010/main" val="3137351660"/>
              </p:ext>
            </p:extLst>
          </p:nvPr>
        </p:nvGraphicFramePr>
        <p:xfrm>
          <a:off x="6832227" y="1483034"/>
          <a:ext cx="4775274" cy="4626890"/>
        </p:xfrm>
        <a:graphic>
          <a:graphicData uri="http://schemas.openxmlformats.org/presentationml/2006/ole">
            <mc:AlternateContent xmlns:mc="http://schemas.openxmlformats.org/markup-compatibility/2006">
              <mc:Choice xmlns:v="urn:schemas-microsoft-com:vml" Requires="v">
                <p:oleObj spid="_x0000_s3076" name="Worksheet" r:id="rId3" imgW="3371898" imgH="3267200" progId="Excel.Sheet.12">
                  <p:embed/>
                </p:oleObj>
              </mc:Choice>
              <mc:Fallback>
                <p:oleObj name="Worksheet" r:id="rId3" imgW="3371898" imgH="3267200" progId="Excel.Sheet.12">
                  <p:embed/>
                  <p:pic>
                    <p:nvPicPr>
                      <p:cNvPr id="0" name=""/>
                      <p:cNvPicPr/>
                      <p:nvPr/>
                    </p:nvPicPr>
                    <p:blipFill>
                      <a:blip r:embed="rId4"/>
                      <a:stretch>
                        <a:fillRect/>
                      </a:stretch>
                    </p:blipFill>
                    <p:spPr>
                      <a:xfrm>
                        <a:off x="6832227" y="1483034"/>
                        <a:ext cx="4775274" cy="4626890"/>
                      </a:xfrm>
                      <a:prstGeom prst="rect">
                        <a:avLst/>
                      </a:prstGeom>
                    </p:spPr>
                  </p:pic>
                </p:oleObj>
              </mc:Fallback>
            </mc:AlternateContent>
          </a:graphicData>
        </a:graphic>
      </p:graphicFrame>
      <p:sp>
        <p:nvSpPr>
          <p:cNvPr id="2" name="Rectangle 1"/>
          <p:cNvSpPr/>
          <p:nvPr/>
        </p:nvSpPr>
        <p:spPr>
          <a:xfrm>
            <a:off x="6832227" y="6237412"/>
            <a:ext cx="4897495" cy="307777"/>
          </a:xfrm>
          <a:prstGeom prst="rect">
            <a:avLst/>
          </a:prstGeom>
        </p:spPr>
        <p:txBody>
          <a:bodyPr wrap="none">
            <a:spAutoFit/>
          </a:bodyPr>
          <a:lstStyle/>
          <a:p>
            <a:r>
              <a:rPr lang="en-US" sz="1400" b="1" dirty="0">
                <a:hlinkClick r:id="rId5"/>
              </a:rPr>
              <a:t>https://srdata.nist.gov/its90/main/</a:t>
            </a:r>
            <a:r>
              <a:rPr lang="en-US" sz="1400" b="1" dirty="0"/>
              <a:t> </a:t>
            </a:r>
            <a:r>
              <a:rPr lang="en-US" sz="1200" b="1" dirty="0"/>
              <a:t>date accessed: 20170815</a:t>
            </a:r>
          </a:p>
        </p:txBody>
      </p:sp>
    </p:spTree>
    <p:extLst>
      <p:ext uri="{BB962C8B-B14F-4D97-AF65-F5344CB8AC3E}">
        <p14:creationId xmlns:p14="http://schemas.microsoft.com/office/powerpoint/2010/main" val="1312145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542BED26-A46D-4D9C-B4E3-FC5070763B0A}"/>
              </a:ext>
            </a:extLst>
          </p:cNvPr>
          <p:cNvGraphicFramePr>
            <a:graphicFrameLocks noChangeAspect="1"/>
          </p:cNvGraphicFramePr>
          <p:nvPr>
            <p:extLst>
              <p:ext uri="{D42A27DB-BD31-4B8C-83A1-F6EECF244321}">
                <p14:modId xmlns:p14="http://schemas.microsoft.com/office/powerpoint/2010/main" val="3102561020"/>
              </p:ext>
            </p:extLst>
          </p:nvPr>
        </p:nvGraphicFramePr>
        <p:xfrm>
          <a:off x="1960562" y="683302"/>
          <a:ext cx="8270875" cy="5651500"/>
        </p:xfrm>
        <a:graphic>
          <a:graphicData uri="http://schemas.openxmlformats.org/presentationml/2006/ole">
            <mc:AlternateContent xmlns:mc="http://schemas.openxmlformats.org/markup-compatibility/2006">
              <mc:Choice xmlns:v="urn:schemas-microsoft-com:vml" Requires="v">
                <p:oleObj spid="_x0000_s4100" name="Worksheet" r:id="rId3" imgW="6223049" imgH="4203875" progId="Excel.Sheet.12">
                  <p:embed/>
                </p:oleObj>
              </mc:Choice>
              <mc:Fallback>
                <p:oleObj name="Worksheet" r:id="rId3" imgW="6223049" imgH="4203875" progId="Excel.Sheet.12">
                  <p:embed/>
                  <p:pic>
                    <p:nvPicPr>
                      <p:cNvPr id="0" name=""/>
                      <p:cNvPicPr/>
                      <p:nvPr/>
                    </p:nvPicPr>
                    <p:blipFill>
                      <a:blip r:embed="rId4"/>
                      <a:stretch>
                        <a:fillRect/>
                      </a:stretch>
                    </p:blipFill>
                    <p:spPr>
                      <a:xfrm>
                        <a:off x="1960562" y="683302"/>
                        <a:ext cx="8270875" cy="5651500"/>
                      </a:xfrm>
                      <a:prstGeom prst="rect">
                        <a:avLst/>
                      </a:prstGeom>
                    </p:spPr>
                  </p:pic>
                </p:oleObj>
              </mc:Fallback>
            </mc:AlternateContent>
          </a:graphicData>
        </a:graphic>
      </p:graphicFrame>
    </p:spTree>
    <p:extLst>
      <p:ext uri="{BB962C8B-B14F-4D97-AF65-F5344CB8AC3E}">
        <p14:creationId xmlns:p14="http://schemas.microsoft.com/office/powerpoint/2010/main" val="25836672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80025"/>
          </a:xfrm>
        </p:spPr>
        <p:txBody>
          <a:bodyPr>
            <a:normAutofit/>
          </a:bodyPr>
          <a:lstStyle/>
          <a:p>
            <a:r>
              <a:rPr lang="en-US" sz="3200" dirty="0"/>
              <a:t>Degrees of Frost</a:t>
            </a:r>
          </a:p>
        </p:txBody>
      </p:sp>
      <p:sp>
        <p:nvSpPr>
          <p:cNvPr id="4" name="Rectangle 3"/>
          <p:cNvSpPr/>
          <p:nvPr/>
        </p:nvSpPr>
        <p:spPr>
          <a:xfrm>
            <a:off x="1239351" y="1509319"/>
            <a:ext cx="10239769" cy="4524315"/>
          </a:xfrm>
          <a:prstGeom prst="rect">
            <a:avLst/>
          </a:prstGeom>
        </p:spPr>
        <p:txBody>
          <a:bodyPr wrap="square">
            <a:spAutoFit/>
          </a:bodyPr>
          <a:lstStyle/>
          <a:p>
            <a:r>
              <a:rPr lang="en-US" b="1" dirty="0"/>
              <a:t>A </a:t>
            </a:r>
            <a:r>
              <a:rPr lang="en-US" b="1" u="sng" dirty="0"/>
              <a:t>degree of frost </a:t>
            </a:r>
            <a:r>
              <a:rPr lang="en-US" b="1" dirty="0"/>
              <a:t>is a nonstandard unit of measure for air temperature meaning degrees below melting point (also known as "freezing point") of water (0 degrees Celsius or 32 degrees Fahrenheit). "Degree" in this case can refer to degree Celsius or degree Fahrenheit.</a:t>
            </a:r>
          </a:p>
          <a:p>
            <a:endParaRPr lang="en-US" b="1" dirty="0"/>
          </a:p>
          <a:p>
            <a:r>
              <a:rPr lang="en-US" b="1" dirty="0"/>
              <a:t>When based on Celsius, 0 degrees of frost is the same as 0 °C, and any other value is simply the negative of the Celsius temperature. When based on Fahrenheit, 0 degrees of frost is equal to 32 °F. Conversion formulas:</a:t>
            </a:r>
          </a:p>
          <a:p>
            <a:endParaRPr lang="en-US" b="1" dirty="0"/>
          </a:p>
          <a:p>
            <a:pPr algn="ctr"/>
            <a:r>
              <a:rPr lang="en-US" b="1" dirty="0"/>
              <a:t>T [degrees of frost] = 32 °F − T [°F]</a:t>
            </a:r>
          </a:p>
          <a:p>
            <a:pPr algn="ctr"/>
            <a:r>
              <a:rPr lang="en-US" b="1" dirty="0"/>
              <a:t>T [°F] = 32 °F − T [degrees of frost]</a:t>
            </a:r>
          </a:p>
          <a:p>
            <a:endParaRPr lang="en-US" b="1" dirty="0"/>
          </a:p>
          <a:p>
            <a:r>
              <a:rPr lang="en-US" b="1" dirty="0"/>
              <a:t>The term "degrees of frost" was widely used in accounts of the Heroic Age of Antarctic Exploration in the early 20th century. The term appears frequently in Ernest Shackleton's books </a:t>
            </a:r>
            <a:r>
              <a:rPr lang="en-US" b="1" i="1" dirty="0"/>
              <a:t>South</a:t>
            </a:r>
            <a:r>
              <a:rPr lang="en-US" b="1" dirty="0"/>
              <a:t> and </a:t>
            </a:r>
            <a:r>
              <a:rPr lang="en-US" b="1" i="1" dirty="0"/>
              <a:t>Heart of the Antarctic</a:t>
            </a:r>
            <a:r>
              <a:rPr lang="en-US" b="1" dirty="0"/>
              <a:t>, Apsley Cherry-Garrard's account of his Antarctic adventures in </a:t>
            </a:r>
            <a:r>
              <a:rPr lang="en-US" b="1" i="1" dirty="0"/>
              <a:t>The Worst Journey in the World</a:t>
            </a:r>
            <a:r>
              <a:rPr lang="en-US" b="1" dirty="0"/>
              <a:t> (wherein he recorded 109.5 degrees [Fahrenheit] of frost, –77.5 °F or –60.8 °C), as well as Admiral Richard E. Byrd's book </a:t>
            </a:r>
            <a:r>
              <a:rPr lang="en-US" b="1" i="1" dirty="0"/>
              <a:t>Alone</a:t>
            </a:r>
            <a:r>
              <a:rPr lang="en-US" b="1" dirty="0"/>
              <a:t>.</a:t>
            </a:r>
          </a:p>
        </p:txBody>
      </p:sp>
    </p:spTree>
    <p:extLst>
      <p:ext uri="{BB962C8B-B14F-4D97-AF65-F5344CB8AC3E}">
        <p14:creationId xmlns:p14="http://schemas.microsoft.com/office/powerpoint/2010/main" val="226772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687" y="0"/>
            <a:ext cx="10515600" cy="1325563"/>
          </a:xfrm>
        </p:spPr>
        <p:txBody>
          <a:bodyPr/>
          <a:lstStyle/>
          <a:p>
            <a:r>
              <a:rPr lang="en-US" dirty="0"/>
              <a:t>Thermocouple Output</a:t>
            </a:r>
          </a:p>
        </p:txBody>
      </p:sp>
      <p:sp>
        <p:nvSpPr>
          <p:cNvPr id="8" name="Rectangle 7"/>
          <p:cNvSpPr/>
          <p:nvPr/>
        </p:nvSpPr>
        <p:spPr>
          <a:xfrm>
            <a:off x="638929" y="1751185"/>
            <a:ext cx="5747446" cy="3828677"/>
          </a:xfrm>
          <a:prstGeom prst="rect">
            <a:avLst/>
          </a:prstGeom>
        </p:spPr>
        <p:txBody>
          <a:bodyPr wrap="square">
            <a:spAutoFit/>
          </a:bodyPr>
          <a:lstStyle/>
          <a:p>
            <a:pPr marL="285750" indent="-285750">
              <a:lnSpc>
                <a:spcPct val="120000"/>
              </a:lnSpc>
              <a:spcBef>
                <a:spcPts val="600"/>
              </a:spcBef>
              <a:buFont typeface="Arial" panose="020B0604020202020204" pitchFamily="34" charset="0"/>
              <a:buChar char="•"/>
            </a:pPr>
            <a:r>
              <a:rPr lang="en-US" sz="2000" b="1" dirty="0"/>
              <a:t>The temperature difference between the unknown temperature and the reference temperature causes the development of an electromotive force (Seebeck effect) that is approximately proportional to the difference between the temperatures of the two junctions.</a:t>
            </a:r>
          </a:p>
          <a:p>
            <a:pPr marL="285750" indent="-285750">
              <a:lnSpc>
                <a:spcPct val="120000"/>
              </a:lnSpc>
              <a:spcBef>
                <a:spcPts val="600"/>
              </a:spcBef>
              <a:buFont typeface="Arial" panose="020B0604020202020204" pitchFamily="34" charset="0"/>
              <a:buChar char="•"/>
            </a:pPr>
            <a:r>
              <a:rPr lang="en-US" sz="2000" b="1" dirty="0"/>
              <a:t>Temperature can be read from standard tables, or the measuring instrument can be calibrated to read temperature directly.</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212" y="1204638"/>
            <a:ext cx="4974273" cy="5225268"/>
          </a:xfrm>
          <a:prstGeom prst="rect">
            <a:avLst/>
          </a:prstGeom>
        </p:spPr>
      </p:pic>
      <p:sp>
        <p:nvSpPr>
          <p:cNvPr id="3" name="Rectangle 2">
            <a:extLst>
              <a:ext uri="{FF2B5EF4-FFF2-40B4-BE49-F238E27FC236}">
                <a16:creationId xmlns:a16="http://schemas.microsoft.com/office/drawing/2014/main" id="{B0854213-CE42-4A23-8404-A29BD074B6B5}"/>
              </a:ext>
            </a:extLst>
          </p:cNvPr>
          <p:cNvSpPr/>
          <p:nvPr/>
        </p:nvSpPr>
        <p:spPr>
          <a:xfrm>
            <a:off x="985630" y="6429906"/>
            <a:ext cx="10061713" cy="307777"/>
          </a:xfrm>
          <a:prstGeom prst="rect">
            <a:avLst/>
          </a:prstGeom>
        </p:spPr>
        <p:txBody>
          <a:bodyPr wrap="square">
            <a:spAutoFit/>
          </a:bodyPr>
          <a:lstStyle/>
          <a:p>
            <a:r>
              <a:rPr lang="en-US" sz="1400" b="1" dirty="0">
                <a:hlinkClick r:id="rId3"/>
              </a:rPr>
              <a:t>https://reotemp.com/wp-content/uploads/2015/12/type-k-thermocouple-reference-table.pdf</a:t>
            </a:r>
            <a:r>
              <a:rPr lang="en-US" sz="1400" b="1" dirty="0"/>
              <a:t> date accessed: 20170815</a:t>
            </a:r>
          </a:p>
        </p:txBody>
      </p:sp>
    </p:spTree>
    <p:extLst>
      <p:ext uri="{BB962C8B-B14F-4D97-AF65-F5344CB8AC3E}">
        <p14:creationId xmlns:p14="http://schemas.microsoft.com/office/powerpoint/2010/main" val="3142845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itle 1"/>
          <p:cNvSpPr>
            <a:spLocks noGrp="1"/>
          </p:cNvSpPr>
          <p:nvPr>
            <p:ph type="title"/>
          </p:nvPr>
        </p:nvSpPr>
        <p:spPr bwMode="auto">
          <a:xfrm>
            <a:off x="1128432" y="331128"/>
            <a:ext cx="7543800" cy="609600"/>
          </a:xfrm>
          <a:noFill/>
          <a:ln>
            <a:miter lim="800000"/>
            <a:headEnd/>
            <a:tailEnd/>
          </a:ln>
        </p:spPr>
        <p:txBody>
          <a:bodyPr vert="horz" wrap="square" lIns="91440" tIns="45720" rIns="91440" bIns="45720" numCol="1" rtlCol="0" anchor="t" anchorCtr="0" compatLnSpc="1">
            <a:prstTxWarp prst="textNoShape">
              <a:avLst/>
            </a:prstTxWarp>
            <a:normAutofit/>
          </a:bodyPr>
          <a:lstStyle/>
          <a:p>
            <a:pPr algn="ctr"/>
            <a:r>
              <a:rPr lang="en-US" sz="3600" dirty="0"/>
              <a:t>Semi-Infinite Analytical Method</a:t>
            </a:r>
          </a:p>
        </p:txBody>
      </p:sp>
      <p:sp>
        <p:nvSpPr>
          <p:cNvPr id="1029"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en-US" dirty="0"/>
          </a:p>
        </p:txBody>
      </p:sp>
      <p:sp>
        <p:nvSpPr>
          <p:cNvPr id="1030" name="Rectangle 13"/>
          <p:cNvSpPr>
            <a:spLocks noChangeArrowheads="1"/>
          </p:cNvSpPr>
          <p:nvPr/>
        </p:nvSpPr>
        <p:spPr bwMode="auto">
          <a:xfrm>
            <a:off x="9086851" y="436842"/>
            <a:ext cx="2736739" cy="6124754"/>
          </a:xfrm>
          <a:prstGeom prst="rect">
            <a:avLst/>
          </a:prstGeom>
          <a:noFill/>
          <a:ln w="9525">
            <a:noFill/>
            <a:miter lim="800000"/>
            <a:headEnd/>
            <a:tailEnd/>
          </a:ln>
        </p:spPr>
        <p:txBody>
          <a:bodyPr wrap="square">
            <a:spAutoFit/>
          </a:bodyPr>
          <a:lstStyle/>
          <a:p>
            <a:r>
              <a:rPr lang="en-US" sz="700" dirty="0"/>
              <a:t>                  TIME DEPENDENT HEAT FLUX PROFILE</a:t>
            </a:r>
          </a:p>
          <a:p>
            <a:r>
              <a:rPr lang="en-US" sz="700" dirty="0"/>
              <a:t>  </a:t>
            </a:r>
          </a:p>
          <a:p>
            <a:r>
              <a:rPr lang="en-US" sz="700" dirty="0"/>
              <a:t>      Time         |-- Temperature --|            |----- Heat Flux -----|     </a:t>
            </a:r>
          </a:p>
          <a:p>
            <a:r>
              <a:rPr lang="en-US" sz="700" dirty="0"/>
              <a:t>      [sec]           [</a:t>
            </a:r>
            <a:r>
              <a:rPr lang="en-US" sz="800" b="1" dirty="0"/>
              <a:t>˚</a:t>
            </a:r>
            <a:r>
              <a:rPr lang="en-US" sz="700" dirty="0"/>
              <a:t>F]           [</a:t>
            </a:r>
            <a:r>
              <a:rPr lang="en-US" sz="800" b="1" dirty="0"/>
              <a:t>˚</a:t>
            </a:r>
            <a:r>
              <a:rPr lang="en-US" sz="700" dirty="0"/>
              <a:t>R]             [Btu/ft2-s]       [Watts/m2]     </a:t>
            </a:r>
          </a:p>
          <a:p>
            <a:r>
              <a:rPr lang="en-US" sz="700" dirty="0"/>
              <a:t>  </a:t>
            </a:r>
          </a:p>
          <a:p>
            <a:r>
              <a:rPr lang="en-US" sz="700" dirty="0"/>
              <a:t>      0.000     540.000    999.670     -----------------------</a:t>
            </a:r>
          </a:p>
          <a:p>
            <a:r>
              <a:rPr lang="en-US" sz="700" dirty="0"/>
              <a:t>      0.100     547.700   1007.370     0.1078E+01   0.1224E+05</a:t>
            </a:r>
          </a:p>
          <a:p>
            <a:r>
              <a:rPr lang="en-US" sz="700" dirty="0"/>
              <a:t>      0.200     551.500   1011.170     0.9781E+00   0.1111E+05</a:t>
            </a:r>
          </a:p>
          <a:p>
            <a:r>
              <a:rPr lang="en-US" sz="700" dirty="0"/>
              <a:t>      0.300     554.400   1014.070     0.9686E+00   0.1100E+05</a:t>
            </a:r>
          </a:p>
          <a:p>
            <a:r>
              <a:rPr lang="en-US" sz="700" dirty="0"/>
              <a:t>      0.400     556.800   1016.470     0.9617E+00   0.1092E+05</a:t>
            </a:r>
          </a:p>
          <a:p>
            <a:r>
              <a:rPr lang="en-US" sz="700" dirty="0"/>
              <a:t>      0.500     558.900   1018.570     0.9589E+00   0.1089E+05</a:t>
            </a:r>
          </a:p>
          <a:p>
            <a:r>
              <a:rPr lang="en-US" sz="700" dirty="0"/>
              <a:t>      0.600     560.900   1020.570     0.9726E+00   0.1105E+05</a:t>
            </a:r>
          </a:p>
          <a:p>
            <a:r>
              <a:rPr lang="en-US" sz="700" dirty="0"/>
              <a:t>      0.700     562.600   1022.270     0.9580E+00   0.1088E+05</a:t>
            </a:r>
          </a:p>
          <a:p>
            <a:r>
              <a:rPr lang="en-US" sz="700" dirty="0"/>
              <a:t>      0.800     564.300   1023.970     0.9713E+00   0.1103E+05</a:t>
            </a:r>
          </a:p>
          <a:p>
            <a:r>
              <a:rPr lang="en-US" sz="700" dirty="0"/>
              <a:t>      0.900     565.900   1025.570     0.9758E+00   0.1108E+05</a:t>
            </a:r>
          </a:p>
          <a:p>
            <a:r>
              <a:rPr lang="en-US" sz="700" dirty="0"/>
              <a:t>      1.000     567.300   1026.970     0.9630E+00   0.1094E+05</a:t>
            </a:r>
          </a:p>
          <a:p>
            <a:r>
              <a:rPr lang="en-US" sz="700" dirty="0"/>
              <a:t>      1.100     568.700   1028.370     0.9692E+00   0.1101E+05</a:t>
            </a:r>
          </a:p>
          <a:p>
            <a:r>
              <a:rPr lang="en-US" sz="700" dirty="0"/>
              <a:t>      1.200     570.100   1029.770     0.9794E+00   0.1112E+05</a:t>
            </a:r>
          </a:p>
          <a:p>
            <a:r>
              <a:rPr lang="en-US" sz="700" dirty="0"/>
              <a:t>      1.300     571.400   1031.070     0.9777E+00   0.1110E+05</a:t>
            </a:r>
          </a:p>
          <a:p>
            <a:r>
              <a:rPr lang="en-US" sz="700" dirty="0"/>
              <a:t>      1.400     572.600   1032.270     0.9715E+00   0.1103E+05</a:t>
            </a:r>
          </a:p>
          <a:p>
            <a:r>
              <a:rPr lang="en-US" sz="700" dirty="0"/>
              <a:t>      1.500     573.800   1033.470     0.9757E+00   0.1108E+05</a:t>
            </a:r>
          </a:p>
          <a:p>
            <a:r>
              <a:rPr lang="en-US" sz="700" dirty="0"/>
              <a:t>      1.600     575.000   1034.670     0.9824E+00   0.1116E+05</a:t>
            </a:r>
          </a:p>
          <a:p>
            <a:r>
              <a:rPr lang="en-US" sz="700" dirty="0"/>
              <a:t>      1.700     576.100   1035.770     0.9767E+00   0.1109E+05</a:t>
            </a:r>
          </a:p>
          <a:p>
            <a:r>
              <a:rPr lang="en-US" sz="700" dirty="0"/>
              <a:t>      1.800     577.200   1036.870     0.9800E+00   0.1113E+05</a:t>
            </a:r>
          </a:p>
          <a:p>
            <a:r>
              <a:rPr lang="en-US" sz="700" dirty="0"/>
              <a:t>      1.900     578.200   1037.870     0.9715E+00   0.1103E+05</a:t>
            </a:r>
          </a:p>
          <a:p>
            <a:r>
              <a:rPr lang="en-US" sz="700" dirty="0"/>
              <a:t>      2.000     579.300   1038.970     0.9862E+00   0.1120E+05</a:t>
            </a:r>
          </a:p>
          <a:p>
            <a:r>
              <a:rPr lang="en-US" sz="700" dirty="0"/>
              <a:t>      2.100     580.300   1039.970     0.9810E+00   0.1114E+05</a:t>
            </a:r>
          </a:p>
          <a:p>
            <a:r>
              <a:rPr lang="en-US" sz="700" dirty="0"/>
              <a:t>      2.200     581.200   1040.870     0.9698E+00   0.1101E+05</a:t>
            </a:r>
          </a:p>
          <a:p>
            <a:r>
              <a:rPr lang="en-US" sz="700" dirty="0"/>
              <a:t>      2.300     582.200   1041.870     0.9824E+00   0.1116E+05</a:t>
            </a:r>
          </a:p>
          <a:p>
            <a:r>
              <a:rPr lang="en-US" sz="700" dirty="0"/>
              <a:t>      2.400     583.100   1042.770     0.9749E+00   0.1107E+05</a:t>
            </a:r>
          </a:p>
          <a:p>
            <a:r>
              <a:rPr lang="en-US" sz="700" dirty="0"/>
              <a:t>      2.500     584.100   1043.770     0.9897E+00   0.1124E+05</a:t>
            </a:r>
          </a:p>
          <a:p>
            <a:r>
              <a:rPr lang="en-US" sz="700" dirty="0"/>
              <a:t>      2.600     585.000   1044.670     0.9838E+00   0.1117E+05</a:t>
            </a:r>
          </a:p>
          <a:p>
            <a:r>
              <a:rPr lang="en-US" sz="700" dirty="0"/>
              <a:t>      2.700     585.800   1045.470     0.9717E+00   0.1103E+05</a:t>
            </a:r>
          </a:p>
          <a:p>
            <a:r>
              <a:rPr lang="en-US" sz="700" dirty="0"/>
              <a:t>      2.800     586.700   1046.370     0.9830E+00   0.1116E+05</a:t>
            </a:r>
          </a:p>
          <a:p>
            <a:r>
              <a:rPr lang="en-US" sz="700" dirty="0"/>
              <a:t>      2.900     587.600   1047.270     0.9882E+00   0.1122E+05</a:t>
            </a:r>
          </a:p>
          <a:p>
            <a:r>
              <a:rPr lang="en-US" sz="700" dirty="0"/>
              <a:t>      3.000     588.400   1048.070     0.9793E+00   0.1112E+05</a:t>
            </a:r>
          </a:p>
          <a:p>
            <a:r>
              <a:rPr lang="en-US" sz="700" dirty="0"/>
              <a:t>      3.100     589.200   1048.870     0.9788E+00   0.1112E+05</a:t>
            </a:r>
          </a:p>
          <a:p>
            <a:r>
              <a:rPr lang="en-US" sz="700" dirty="0"/>
              <a:t>      3.200     590.000   1049.670     0.9797E+00   0.1113E+05</a:t>
            </a:r>
          </a:p>
          <a:p>
            <a:r>
              <a:rPr lang="en-US" sz="700" dirty="0"/>
              <a:t>      3.300     590.800   1050.470     0.9815E+00   0.1115E+05</a:t>
            </a:r>
          </a:p>
          <a:p>
            <a:r>
              <a:rPr lang="en-US" sz="700" dirty="0"/>
              <a:t>      3.400     591.600   1051.270     0.9839E+00   0.1117E+05</a:t>
            </a:r>
          </a:p>
          <a:p>
            <a:r>
              <a:rPr lang="en-US" sz="700" dirty="0"/>
              <a:t>      3.500     592.400   1052.070     0.9867E+00   0.1121E+05</a:t>
            </a:r>
          </a:p>
          <a:p>
            <a:r>
              <a:rPr lang="en-US" sz="700" dirty="0"/>
              <a:t>      3.600     593.200   1052.870     0.9899E+00   0.1124E+05</a:t>
            </a:r>
          </a:p>
          <a:p>
            <a:r>
              <a:rPr lang="en-US" sz="700" dirty="0"/>
              <a:t>      3.700     593.900   1053.570     0.9793E+00   0.1112E+05</a:t>
            </a:r>
          </a:p>
          <a:p>
            <a:r>
              <a:rPr lang="en-US" sz="700" dirty="0"/>
              <a:t>      3.800     594.700   1054.370     0.9912E+00   0.1126E+05</a:t>
            </a:r>
          </a:p>
          <a:p>
            <a:r>
              <a:rPr lang="en-US" sz="700" dirty="0"/>
              <a:t>      3.900     595.400   1055.070     0.9824E+00   0.1116E+05</a:t>
            </a:r>
          </a:p>
          <a:p>
            <a:r>
              <a:rPr lang="en-US" sz="700" dirty="0"/>
              <a:t>      4.000     596.100   1055.770     0.9814E+00   0.1115E+05</a:t>
            </a:r>
          </a:p>
          <a:p>
            <a:r>
              <a:rPr lang="en-US" sz="700" dirty="0"/>
              <a:t>      4.100     596.800   1056.470     0.9816E+00   0.1115E+05</a:t>
            </a:r>
          </a:p>
          <a:p>
            <a:r>
              <a:rPr lang="en-US" sz="700" dirty="0"/>
              <a:t>      4.200     597.500   1057.170     0.9824E+00   0.1116E+05</a:t>
            </a:r>
          </a:p>
          <a:p>
            <a:r>
              <a:rPr lang="en-US" sz="700" dirty="0"/>
              <a:t>      4.300     598.200   1057.870     0.9838E+00   0.1117E+05</a:t>
            </a:r>
          </a:p>
          <a:p>
            <a:r>
              <a:rPr lang="en-US" sz="700" dirty="0"/>
              <a:t>      4.400     598.900   1058.570     0.9855E+00   0.1119E+05</a:t>
            </a:r>
          </a:p>
          <a:p>
            <a:r>
              <a:rPr lang="en-US" sz="700" dirty="0"/>
              <a:t>      4.500     599.600   1059.270     0.9875E+00   0.1121E+05</a:t>
            </a:r>
          </a:p>
          <a:p>
            <a:r>
              <a:rPr lang="en-US" sz="700" dirty="0"/>
              <a:t>      4.600     600.300   1059.970     0.9897E+00   0.1124E+05</a:t>
            </a:r>
          </a:p>
          <a:p>
            <a:r>
              <a:rPr lang="en-US" sz="700" dirty="0"/>
              <a:t>      4.700     600.900   1060.570     0.9781E+00   0.1111E+05</a:t>
            </a:r>
          </a:p>
          <a:p>
            <a:r>
              <a:rPr lang="en-US" sz="700" dirty="0"/>
              <a:t>      4.800     601.600   1061.270     0.9889E+00   0.1123E+05</a:t>
            </a:r>
          </a:p>
          <a:p>
            <a:r>
              <a:rPr lang="en-US" sz="700" dirty="0"/>
              <a:t>      4.900     602.300   1061.970     0.9930E+00   0.1128E+05</a:t>
            </a:r>
          </a:p>
          <a:p>
            <a:r>
              <a:rPr lang="en-US" sz="700" dirty="0"/>
              <a:t>      5.000     602.900   1062.570     0.9825E+00   0.1116E+05</a:t>
            </a:r>
          </a:p>
        </p:txBody>
      </p:sp>
      <p:sp>
        <p:nvSpPr>
          <p:cNvPr id="15" name="Content Placeholder 1"/>
          <p:cNvSpPr txBox="1">
            <a:spLocks/>
          </p:cNvSpPr>
          <p:nvPr/>
        </p:nvSpPr>
        <p:spPr>
          <a:xfrm>
            <a:off x="744036" y="1145054"/>
            <a:ext cx="8021174" cy="4162052"/>
          </a:xfrm>
          <a:prstGeom prst="rect">
            <a:avLst/>
          </a:prstGeom>
        </p:spPr>
        <p:txBody>
          <a:bodyPr>
            <a:normAutofit lnSpcReduction="10000"/>
          </a:bodyPr>
          <a:lstStyle/>
          <a:p>
            <a:pPr>
              <a:spcBef>
                <a:spcPct val="20000"/>
              </a:spcBef>
              <a:defRPr/>
            </a:pPr>
            <a:r>
              <a:rPr lang="en-US" sz="1600" b="1" dirty="0"/>
              <a:t>Approach</a:t>
            </a:r>
          </a:p>
          <a:p>
            <a:pPr marL="742950" lvl="1" indent="-285750">
              <a:spcBef>
                <a:spcPts val="600"/>
              </a:spcBef>
              <a:buFont typeface="Arial" pitchFamily="34" charset="0"/>
              <a:buChar char="–"/>
              <a:defRPr/>
            </a:pPr>
            <a:r>
              <a:rPr lang="en-US" sz="1600" b="1" dirty="0"/>
              <a:t>This is an established method for inferring heat-transfer rates from flows using surface coaxial thermocouple measurements.  (see Cook, W. J and Felderman, E. J., “Reduction of Data from Thin Film Heat Transfer Gages:  A concise Numerical Technique,” AIAA Journal, Vol. 4, No. 3, 1966, pp. 561-562.)</a:t>
            </a:r>
          </a:p>
          <a:p>
            <a:pPr marL="742950" lvl="1" indent="-285750">
              <a:spcBef>
                <a:spcPts val="600"/>
              </a:spcBef>
              <a:buFont typeface="Arial" pitchFamily="34" charset="0"/>
              <a:buChar char="–"/>
              <a:defRPr/>
            </a:pPr>
            <a:r>
              <a:rPr lang="en-US" sz="1600" b="1" dirty="0"/>
              <a:t>the thermal product of the thermocouple, </a:t>
            </a:r>
            <a:r>
              <a:rPr lang="en-US" sz="1600" b="1" dirty="0">
                <a:latin typeface="Symbol" pitchFamily="18" charset="2"/>
              </a:rPr>
              <a:t>b, </a:t>
            </a:r>
            <a:r>
              <a:rPr lang="en-US" sz="1600" b="1" dirty="0">
                <a:latin typeface="+mj-lt"/>
              </a:rPr>
              <a:t>is adjusted as it increases with increasing temperature</a:t>
            </a:r>
          </a:p>
          <a:p>
            <a:pPr marL="742950" lvl="1" indent="-285750">
              <a:spcBef>
                <a:spcPts val="600"/>
              </a:spcBef>
              <a:buFont typeface="Arial" pitchFamily="34" charset="0"/>
              <a:buChar char="–"/>
              <a:defRPr/>
            </a:pPr>
            <a:r>
              <a:rPr lang="en-US" sz="1600" b="1" dirty="0">
                <a:latin typeface="+mj-lt"/>
              </a:rPr>
              <a:t>The thermocouple and test plate should be thermally matched (similar </a:t>
            </a:r>
            <a:r>
              <a:rPr lang="en-US" sz="1600" b="1" dirty="0">
                <a:latin typeface="Symbol" pitchFamily="18" charset="2"/>
              </a:rPr>
              <a:t>b=b</a:t>
            </a:r>
            <a:r>
              <a:rPr lang="en-US" sz="1600" b="1" dirty="0">
                <a:latin typeface="+mj-lt"/>
              </a:rPr>
              <a:t>(T))</a:t>
            </a:r>
          </a:p>
          <a:p>
            <a:pPr marL="742950" lvl="1" indent="-285750">
              <a:spcBef>
                <a:spcPts val="600"/>
              </a:spcBef>
              <a:buFont typeface="Arial" pitchFamily="34" charset="0"/>
              <a:buChar char="–"/>
              <a:defRPr/>
            </a:pPr>
            <a:r>
              <a:rPr lang="en-US" sz="1600" b="1" dirty="0">
                <a:latin typeface="+mj-lt"/>
              </a:rPr>
              <a:t>Accuracy increases with the number of terms used.  20 terms yields about a 0.1% variance from an exact solution (Cook, et.al.)</a:t>
            </a:r>
          </a:p>
          <a:p>
            <a:pPr marL="342900" indent="-342900">
              <a:spcBef>
                <a:spcPct val="20000"/>
              </a:spcBef>
              <a:buFont typeface="Arial" pitchFamily="34" charset="0"/>
              <a:buChar char="•"/>
              <a:defRPr/>
            </a:pPr>
            <a:endParaRPr lang="en-US" sz="1600" b="1" dirty="0"/>
          </a:p>
          <a:p>
            <a:pPr>
              <a:spcBef>
                <a:spcPct val="20000"/>
              </a:spcBef>
              <a:defRPr/>
            </a:pPr>
            <a:r>
              <a:rPr lang="en-US" sz="1600" b="1" dirty="0"/>
              <a:t>Requirement for the use of this analytical method</a:t>
            </a:r>
          </a:p>
          <a:p>
            <a:pPr marL="742950" lvl="1" indent="-285750">
              <a:spcBef>
                <a:spcPts val="600"/>
              </a:spcBef>
              <a:buFont typeface="Arial" pitchFamily="34" charset="0"/>
              <a:buChar char="–"/>
              <a:defRPr/>
            </a:pPr>
            <a:r>
              <a:rPr lang="en-US" sz="1600" b="1" dirty="0"/>
              <a:t>the medium must be treated as a semi-infinite solid</a:t>
            </a:r>
          </a:p>
          <a:p>
            <a:pPr marL="742950" lvl="1" indent="-285750">
              <a:spcBef>
                <a:spcPts val="600"/>
              </a:spcBef>
              <a:buFont typeface="Arial" pitchFamily="34" charset="0"/>
              <a:buChar char="–"/>
              <a:defRPr/>
            </a:pPr>
            <a:r>
              <a:rPr lang="en-US" sz="1600" b="1" dirty="0"/>
              <a:t>this assumption was valid for the chosen time-slice for the PITP test</a:t>
            </a:r>
          </a:p>
          <a:p>
            <a:pPr marL="742950" lvl="1" indent="-285750">
              <a:spcBef>
                <a:spcPts val="600"/>
              </a:spcBef>
              <a:defRPr/>
            </a:pPr>
            <a:endParaRPr lang="en-US" sz="1600" b="1" dirty="0">
              <a:latin typeface="+mj-lt"/>
            </a:endParaRPr>
          </a:p>
          <a:p>
            <a:pPr marL="342900" indent="-342900">
              <a:spcBef>
                <a:spcPct val="20000"/>
              </a:spcBef>
              <a:buFont typeface="Arial" pitchFamily="34" charset="0"/>
              <a:buChar char="•"/>
              <a:defRPr/>
            </a:pPr>
            <a:endParaRPr lang="en-US" sz="1900" b="1" dirty="0"/>
          </a:p>
          <a:p>
            <a:pPr marL="342900" indent="-342900">
              <a:spcBef>
                <a:spcPct val="20000"/>
              </a:spcBef>
              <a:buFont typeface="Arial" pitchFamily="34" charset="0"/>
              <a:buChar char="•"/>
              <a:defRPr/>
            </a:pPr>
            <a:endParaRPr lang="en-US" sz="3200" dirty="0"/>
          </a:p>
          <a:p>
            <a:pPr marL="342900" indent="-342900">
              <a:spcBef>
                <a:spcPct val="20000"/>
              </a:spcBef>
              <a:defRPr/>
            </a:pPr>
            <a:endParaRPr lang="en-US" sz="3200" dirty="0"/>
          </a:p>
          <a:p>
            <a:pPr marL="742950" lvl="1" indent="-285750">
              <a:spcBef>
                <a:spcPct val="20000"/>
              </a:spcBef>
              <a:defRPr/>
            </a:pPr>
            <a:endParaRPr lang="en-US" sz="2800" dirty="0"/>
          </a:p>
        </p:txBody>
      </p:sp>
      <p:graphicFrame>
        <p:nvGraphicFramePr>
          <p:cNvPr id="1026" name="Object 1"/>
          <p:cNvGraphicFramePr>
            <a:graphicFrameLocks noChangeAspect="1"/>
          </p:cNvGraphicFramePr>
          <p:nvPr>
            <p:extLst>
              <p:ext uri="{D42A27DB-BD31-4B8C-83A1-F6EECF244321}">
                <p14:modId xmlns:p14="http://schemas.microsoft.com/office/powerpoint/2010/main" val="394224123"/>
              </p:ext>
            </p:extLst>
          </p:nvPr>
        </p:nvGraphicFramePr>
        <p:xfrm>
          <a:off x="1610117" y="5565222"/>
          <a:ext cx="4576897" cy="937185"/>
        </p:xfrm>
        <a:graphic>
          <a:graphicData uri="http://schemas.openxmlformats.org/presentationml/2006/ole">
            <mc:AlternateContent xmlns:mc="http://schemas.openxmlformats.org/markup-compatibility/2006">
              <mc:Choice xmlns:v="urn:schemas-microsoft-com:vml" Requires="v">
                <p:oleObj spid="_x0000_s5126" name="Equation" r:id="rId3" imgW="2349360" imgH="482400" progId="Equation.3">
                  <p:embed/>
                </p:oleObj>
              </mc:Choice>
              <mc:Fallback>
                <p:oleObj name="Equation" r:id="rId3" imgW="2349360" imgH="482400" progId="Equation.3">
                  <p:embed/>
                  <p:pic>
                    <p:nvPicPr>
                      <p:cNvPr id="1026"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0117" y="5565222"/>
                        <a:ext cx="4576897" cy="937185"/>
                      </a:xfrm>
                      <a:prstGeom prst="rect">
                        <a:avLst/>
                      </a:prstGeom>
                      <a:solidFill>
                        <a:srgbClr val="EAEAEA"/>
                      </a:solidFill>
                      <a:ln w="9525">
                        <a:solidFill>
                          <a:schemeClr val="tx1"/>
                        </a:solidFill>
                        <a:miter lim="800000"/>
                        <a:headEnd/>
                        <a:tailEnd/>
                      </a:ln>
                    </p:spPr>
                  </p:pic>
                </p:oleObj>
              </mc:Fallback>
            </mc:AlternateContent>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2502702258"/>
              </p:ext>
            </p:extLst>
          </p:nvPr>
        </p:nvGraphicFramePr>
        <p:xfrm>
          <a:off x="6701114" y="5717808"/>
          <a:ext cx="1643840" cy="632012"/>
        </p:xfrm>
        <a:graphic>
          <a:graphicData uri="http://schemas.openxmlformats.org/presentationml/2006/ole">
            <mc:AlternateContent xmlns:mc="http://schemas.openxmlformats.org/markup-compatibility/2006">
              <mc:Choice xmlns:v="urn:schemas-microsoft-com:vml" Requires="v">
                <p:oleObj spid="_x0000_s5127" name="Equation" r:id="rId5" imgW="660240" imgH="253800" progId="Equation.3">
                  <p:embed/>
                </p:oleObj>
              </mc:Choice>
              <mc:Fallback>
                <p:oleObj name="Equation" r:id="rId5" imgW="660240" imgH="253800" progId="Equation.3">
                  <p:embed/>
                  <p:pic>
                    <p:nvPicPr>
                      <p:cNvPr id="102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1114" y="5717808"/>
                        <a:ext cx="1643840" cy="632012"/>
                      </a:xfrm>
                      <a:prstGeom prst="rect">
                        <a:avLst/>
                      </a:prstGeom>
                      <a:solidFill>
                        <a:srgbClr val="EAEAEA"/>
                      </a:solidFill>
                      <a:ln w="9525">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16956313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97601" y="312666"/>
            <a:ext cx="5396798" cy="861774"/>
          </a:xfrm>
          <a:prstGeom prst="rect">
            <a:avLst/>
          </a:prstGeom>
          <a:noFill/>
        </p:spPr>
        <p:txBody>
          <a:bodyPr wrap="none" rtlCol="0">
            <a:spAutoFit/>
          </a:bodyPr>
          <a:lstStyle/>
          <a:p>
            <a:pPr algn="ctr"/>
            <a:r>
              <a:rPr lang="en-US" sz="3200" b="1" dirty="0">
                <a:latin typeface="Calibri" panose="020F0502020204030204" pitchFamily="34" charset="0"/>
              </a:rPr>
              <a:t>The Minard Chart</a:t>
            </a:r>
          </a:p>
          <a:p>
            <a:pPr algn="ctr"/>
            <a:r>
              <a:rPr lang="en-US" b="1" dirty="0">
                <a:latin typeface="Calibri" panose="020F0502020204030204" pitchFamily="34" charset="0"/>
              </a:rPr>
              <a:t>One of the most interesting charts few have ever seen.</a:t>
            </a:r>
          </a:p>
        </p:txBody>
      </p:sp>
      <p:pic>
        <p:nvPicPr>
          <p:cNvPr id="4" name="Picture 3"/>
          <p:cNvPicPr>
            <a:picLocks noChangeAspect="1"/>
          </p:cNvPicPr>
          <p:nvPr/>
        </p:nvPicPr>
        <p:blipFill>
          <a:blip r:embed="rId2"/>
          <a:stretch>
            <a:fillRect/>
          </a:stretch>
        </p:blipFill>
        <p:spPr>
          <a:xfrm>
            <a:off x="3272192" y="1446494"/>
            <a:ext cx="8667907" cy="4411964"/>
          </a:xfrm>
          <a:prstGeom prst="rect">
            <a:avLst/>
          </a:prstGeom>
        </p:spPr>
      </p:pic>
      <p:sp>
        <p:nvSpPr>
          <p:cNvPr id="3" name="TextBox 2">
            <a:extLst>
              <a:ext uri="{FF2B5EF4-FFF2-40B4-BE49-F238E27FC236}">
                <a16:creationId xmlns:a16="http://schemas.microsoft.com/office/drawing/2014/main" id="{1F0EA1CC-6921-43E0-B144-0CC4F2826B10}"/>
              </a:ext>
            </a:extLst>
          </p:cNvPr>
          <p:cNvSpPr txBox="1"/>
          <p:nvPr/>
        </p:nvSpPr>
        <p:spPr>
          <a:xfrm>
            <a:off x="135432" y="1744762"/>
            <a:ext cx="2936952" cy="4185761"/>
          </a:xfrm>
          <a:prstGeom prst="rect">
            <a:avLst/>
          </a:prstGeom>
          <a:noFill/>
          <a:ln>
            <a:solidFill>
              <a:srgbClr val="000000"/>
            </a:solidFill>
          </a:ln>
        </p:spPr>
        <p:txBody>
          <a:bodyPr wrap="square" rtlCol="0">
            <a:spAutoFit/>
          </a:bodyPr>
          <a:lstStyle/>
          <a:p>
            <a:pPr marL="285750" indent="-285750">
              <a:buFont typeface="Arial" panose="020B0604020202020204" pitchFamily="34" charset="0"/>
              <a:buChar char="•"/>
            </a:pPr>
            <a:r>
              <a:rPr lang="en-US" sz="1400" b="1" dirty="0"/>
              <a:t>This chart shows the attrition of Napoleon’s Army during the Russian winter campaign.</a:t>
            </a:r>
          </a:p>
          <a:p>
            <a:pPr marL="285750" indent="-285750">
              <a:buFont typeface="Arial" panose="020B0604020202020204" pitchFamily="34" charset="0"/>
              <a:buChar char="•"/>
            </a:pPr>
            <a:endParaRPr lang="en-US" sz="1400" b="1" dirty="0"/>
          </a:p>
          <a:p>
            <a:pPr marL="285750" indent="-285750">
              <a:buFont typeface="Arial" panose="020B0604020202020204" pitchFamily="34" charset="0"/>
              <a:buChar char="•"/>
            </a:pPr>
            <a:r>
              <a:rPr lang="en-US" sz="1400" b="1" dirty="0"/>
              <a:t>Ignoring the 6000 soldiers held in reserve, Napoleon entered the campaign with 416,000 soldiers and regrouped with only 4,000 combatants. An attrition of 99%.</a:t>
            </a:r>
          </a:p>
          <a:p>
            <a:pPr marL="285750" indent="-285750">
              <a:buFont typeface="Arial" panose="020B0604020202020204" pitchFamily="34" charset="0"/>
              <a:buChar char="•"/>
            </a:pPr>
            <a:endParaRPr lang="en-US" sz="1400" b="1" dirty="0"/>
          </a:p>
          <a:p>
            <a:pPr marL="285750" indent="-285750">
              <a:buFont typeface="Arial" panose="020B0604020202020204" pitchFamily="34" charset="0"/>
              <a:buChar char="•"/>
            </a:pPr>
            <a:r>
              <a:rPr lang="en-US" sz="1400" b="1" dirty="0"/>
              <a:t>The plot highlights the declining temperature during the retreat which contributed to these losses. Temperature is recorded in degrees </a:t>
            </a:r>
            <a:r>
              <a:rPr lang="en-US" sz="1400" b="1" dirty="0">
                <a:solidFill>
                  <a:srgbClr val="FF0000"/>
                </a:solidFill>
              </a:rPr>
              <a:t>Reaumur.</a:t>
            </a:r>
          </a:p>
        </p:txBody>
      </p:sp>
    </p:spTree>
    <p:extLst>
      <p:ext uri="{BB962C8B-B14F-4D97-AF65-F5344CB8AC3E}">
        <p14:creationId xmlns:p14="http://schemas.microsoft.com/office/powerpoint/2010/main" val="4072484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6414"/>
          </a:xfrm>
        </p:spPr>
        <p:txBody>
          <a:bodyPr>
            <a:noAutofit/>
          </a:bodyPr>
          <a:lstStyle/>
          <a:p>
            <a:pPr>
              <a:spcAft>
                <a:spcPts val="1200"/>
              </a:spcAft>
            </a:pPr>
            <a:r>
              <a:rPr lang="en-US" dirty="0"/>
              <a:t>Early Thermometers</a:t>
            </a:r>
            <a:endParaRPr lang="en-US" sz="2400" dirty="0"/>
          </a:p>
        </p:txBody>
      </p:sp>
      <p:sp>
        <p:nvSpPr>
          <p:cNvPr id="6" name="Content Placeholder 5"/>
          <p:cNvSpPr>
            <a:spLocks noGrp="1"/>
          </p:cNvSpPr>
          <p:nvPr>
            <p:ph idx="1"/>
          </p:nvPr>
        </p:nvSpPr>
        <p:spPr>
          <a:xfrm>
            <a:off x="641027" y="1559813"/>
            <a:ext cx="4808418" cy="3043718"/>
          </a:xfrm>
        </p:spPr>
        <p:txBody>
          <a:bodyPr>
            <a:noAutofit/>
          </a:bodyPr>
          <a:lstStyle/>
          <a:p>
            <a:pPr>
              <a:lnSpc>
                <a:spcPct val="120000"/>
              </a:lnSpc>
              <a:spcBef>
                <a:spcPts val="0"/>
              </a:spcBef>
              <a:spcAft>
                <a:spcPts val="600"/>
              </a:spcAft>
            </a:pPr>
            <a:r>
              <a:rPr lang="en-US" sz="2400" dirty="0"/>
              <a:t>Incorporated graduated glass tubes.</a:t>
            </a:r>
          </a:p>
          <a:p>
            <a:pPr>
              <a:lnSpc>
                <a:spcPct val="120000"/>
              </a:lnSpc>
              <a:spcBef>
                <a:spcPts val="0"/>
              </a:spcBef>
              <a:spcAft>
                <a:spcPts val="600"/>
              </a:spcAft>
            </a:pPr>
            <a:r>
              <a:rPr lang="en-US" sz="2400" dirty="0"/>
              <a:t>Consisted of a working fluid. </a:t>
            </a:r>
          </a:p>
          <a:p>
            <a:pPr lvl="1">
              <a:lnSpc>
                <a:spcPct val="110000"/>
              </a:lnSpc>
              <a:spcBef>
                <a:spcPts val="0"/>
              </a:spcBef>
              <a:spcAft>
                <a:spcPts val="600"/>
              </a:spcAft>
              <a:buFont typeface="Wingdings" panose="05000000000000000000" pitchFamily="2" charset="2"/>
              <a:buChar char="Ø"/>
            </a:pPr>
            <a:r>
              <a:rPr lang="en-US" dirty="0"/>
              <a:t> alcohol</a:t>
            </a:r>
          </a:p>
          <a:p>
            <a:pPr lvl="1">
              <a:lnSpc>
                <a:spcPct val="110000"/>
              </a:lnSpc>
              <a:spcBef>
                <a:spcPts val="0"/>
              </a:spcBef>
              <a:spcAft>
                <a:spcPts val="600"/>
              </a:spcAft>
              <a:buFont typeface="Wingdings" panose="05000000000000000000" pitchFamily="2" charset="2"/>
              <a:buChar char="Ø"/>
            </a:pPr>
            <a:r>
              <a:rPr lang="en-US" dirty="0"/>
              <a:t> mercury</a:t>
            </a:r>
          </a:p>
          <a:p>
            <a:pPr lvl="1">
              <a:lnSpc>
                <a:spcPct val="110000"/>
              </a:lnSpc>
              <a:spcBef>
                <a:spcPts val="0"/>
              </a:spcBef>
              <a:spcAft>
                <a:spcPts val="600"/>
              </a:spcAft>
              <a:buFont typeface="Wingdings" panose="05000000000000000000" pitchFamily="2" charset="2"/>
              <a:buChar char="Ø"/>
            </a:pPr>
            <a:r>
              <a:rPr lang="en-US" dirty="0"/>
              <a:t> water</a:t>
            </a:r>
          </a:p>
          <a:p>
            <a:pPr>
              <a:lnSpc>
                <a:spcPct val="120000"/>
              </a:lnSpc>
              <a:spcBef>
                <a:spcPts val="0"/>
              </a:spcBef>
              <a:spcAft>
                <a:spcPts val="600"/>
              </a:spcAft>
            </a:pPr>
            <a:r>
              <a:rPr lang="en-US" sz="2400" dirty="0"/>
              <a:t>Thermal expansion or contraction of fluid was directly related to the change in temperature.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229" y="1559813"/>
            <a:ext cx="4498086" cy="4879281"/>
          </a:xfrm>
          <a:prstGeom prst="rect">
            <a:avLst/>
          </a:prstGeom>
        </p:spPr>
      </p:pic>
      <p:pic>
        <p:nvPicPr>
          <p:cNvPr id="7" name="Picture 6">
            <a:extLst>
              <a:ext uri="{FF2B5EF4-FFF2-40B4-BE49-F238E27FC236}">
                <a16:creationId xmlns:a16="http://schemas.microsoft.com/office/drawing/2014/main" id="{79147F98-C65A-45F9-BE9A-7366A58C3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9683" y="1140907"/>
            <a:ext cx="1495312" cy="5476460"/>
          </a:xfrm>
          <a:prstGeom prst="rect">
            <a:avLst/>
          </a:prstGeom>
        </p:spPr>
      </p:pic>
    </p:spTree>
    <p:extLst>
      <p:ext uri="{BB962C8B-B14F-4D97-AF65-F5344CB8AC3E}">
        <p14:creationId xmlns:p14="http://schemas.microsoft.com/office/powerpoint/2010/main" val="1811319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123103" y="1157632"/>
            <a:ext cx="1850767" cy="2617752"/>
          </a:xfrm>
          <a:prstGeom prst="rect">
            <a:avLst/>
          </a:prstGeom>
        </p:spPr>
      </p:pic>
      <p:sp>
        <p:nvSpPr>
          <p:cNvPr id="4" name="Title 3"/>
          <p:cNvSpPr>
            <a:spLocks noGrp="1"/>
          </p:cNvSpPr>
          <p:nvPr>
            <p:ph type="title"/>
          </p:nvPr>
        </p:nvSpPr>
        <p:spPr>
          <a:xfrm>
            <a:off x="838200" y="365125"/>
            <a:ext cx="8148638" cy="1325563"/>
          </a:xfrm>
        </p:spPr>
        <p:txBody>
          <a:bodyPr/>
          <a:lstStyle/>
          <a:p>
            <a:r>
              <a:rPr lang="en-US" dirty="0"/>
              <a:t>Non-Linear Scales</a:t>
            </a:r>
          </a:p>
        </p:txBody>
      </p:sp>
      <p:sp>
        <p:nvSpPr>
          <p:cNvPr id="5" name="Content Placeholder 4"/>
          <p:cNvSpPr>
            <a:spLocks noGrp="1"/>
          </p:cNvSpPr>
          <p:nvPr>
            <p:ph idx="1"/>
          </p:nvPr>
        </p:nvSpPr>
        <p:spPr>
          <a:xfrm>
            <a:off x="558859" y="1747992"/>
            <a:ext cx="7781877" cy="4351338"/>
          </a:xfrm>
        </p:spPr>
        <p:txBody>
          <a:bodyPr>
            <a:noAutofit/>
          </a:bodyPr>
          <a:lstStyle/>
          <a:p>
            <a:pPr>
              <a:lnSpc>
                <a:spcPct val="120000"/>
              </a:lnSpc>
              <a:spcBef>
                <a:spcPts val="600"/>
              </a:spcBef>
            </a:pPr>
            <a:r>
              <a:rPr lang="en-US" sz="2000" dirty="0"/>
              <a:t>In all but one case, the temperature scales are entirely linear. </a:t>
            </a:r>
          </a:p>
          <a:p>
            <a:pPr>
              <a:lnSpc>
                <a:spcPct val="120000"/>
              </a:lnSpc>
              <a:spcBef>
                <a:spcPts val="600"/>
              </a:spcBef>
            </a:pPr>
            <a:r>
              <a:rPr lang="en-US" sz="2000" dirty="0"/>
              <a:t>John Dalton’s system is logarithmic. This is useful when you’re plotting temperatures that vary exponentially, such as among different star types.</a:t>
            </a:r>
          </a:p>
          <a:p>
            <a:pPr>
              <a:lnSpc>
                <a:spcPct val="120000"/>
              </a:lnSpc>
              <a:spcBef>
                <a:spcPts val="600"/>
              </a:spcBef>
            </a:pPr>
            <a:r>
              <a:rPr lang="en-US" sz="2000" dirty="0"/>
              <a:t>Absolute zero is negative infinity in the Dalton scale, freezing is 0.0 Dalton, water boils at 100, and lead melts at around 253.</a:t>
            </a:r>
          </a:p>
          <a:p>
            <a:pPr>
              <a:lnSpc>
                <a:spcPct val="120000"/>
              </a:lnSpc>
              <a:spcBef>
                <a:spcPts val="600"/>
              </a:spcBef>
            </a:pPr>
            <a:r>
              <a:rPr lang="en-US" sz="2000" dirty="0"/>
              <a:t>The Dalton scale is not currently used.</a:t>
            </a:r>
          </a:p>
        </p:txBody>
      </p:sp>
      <p:pic>
        <p:nvPicPr>
          <p:cNvPr id="9" name="Picture 8"/>
          <p:cNvPicPr>
            <a:picLocks noChangeAspect="1"/>
          </p:cNvPicPr>
          <p:nvPr/>
        </p:nvPicPr>
        <p:blipFill>
          <a:blip r:embed="rId3"/>
          <a:stretch>
            <a:fillRect/>
          </a:stretch>
        </p:blipFill>
        <p:spPr>
          <a:xfrm>
            <a:off x="8233634" y="4071938"/>
            <a:ext cx="3471863" cy="2200275"/>
          </a:xfrm>
          <a:prstGeom prst="rect">
            <a:avLst/>
          </a:prstGeom>
        </p:spPr>
      </p:pic>
      <p:sp>
        <p:nvSpPr>
          <p:cNvPr id="10" name="Rectangle 9"/>
          <p:cNvSpPr/>
          <p:nvPr/>
        </p:nvSpPr>
        <p:spPr>
          <a:xfrm>
            <a:off x="838200" y="5699071"/>
            <a:ext cx="7223196" cy="307777"/>
          </a:xfrm>
          <a:prstGeom prst="rect">
            <a:avLst/>
          </a:prstGeom>
        </p:spPr>
        <p:txBody>
          <a:bodyPr wrap="none">
            <a:spAutoFit/>
          </a:bodyPr>
          <a:lstStyle/>
          <a:p>
            <a:r>
              <a:rPr lang="en-US" sz="1400" b="1" dirty="0">
                <a:hlinkClick r:id="rId4"/>
              </a:rPr>
              <a:t>http://www.curiousnotions.com/temperature-conversion/</a:t>
            </a:r>
            <a:r>
              <a:rPr lang="en-US" sz="1400" b="1" dirty="0"/>
              <a:t>  date accessed: 20170815</a:t>
            </a:r>
          </a:p>
        </p:txBody>
      </p:sp>
    </p:spTree>
    <p:extLst>
      <p:ext uri="{BB962C8B-B14F-4D97-AF65-F5344CB8AC3E}">
        <p14:creationId xmlns:p14="http://schemas.microsoft.com/office/powerpoint/2010/main" val="22760441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376"/>
            <a:ext cx="10515600" cy="1325563"/>
          </a:xfrm>
        </p:spPr>
        <p:txBody>
          <a:bodyPr/>
          <a:lstStyle/>
          <a:p>
            <a:r>
              <a:rPr lang="en-US" dirty="0"/>
              <a:t>Thermocouples and Thermometers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1035" y="1177290"/>
            <a:ext cx="8932422" cy="5440077"/>
          </a:xfrm>
          <a:prstGeom prst="rect">
            <a:avLst/>
          </a:prstGeom>
        </p:spPr>
      </p:pic>
      <p:sp>
        <p:nvSpPr>
          <p:cNvPr id="6" name="TextBox 5"/>
          <p:cNvSpPr txBox="1"/>
          <p:nvPr/>
        </p:nvSpPr>
        <p:spPr>
          <a:xfrm>
            <a:off x="4881839" y="5210096"/>
            <a:ext cx="2270814" cy="369332"/>
          </a:xfrm>
          <a:prstGeom prst="rect">
            <a:avLst/>
          </a:prstGeom>
          <a:noFill/>
        </p:spPr>
        <p:txBody>
          <a:bodyPr wrap="none" rtlCol="0">
            <a:spAutoFit/>
          </a:bodyPr>
          <a:lstStyle/>
          <a:p>
            <a:r>
              <a:rPr lang="en-US" dirty="0">
                <a:solidFill>
                  <a:schemeClr val="bg1"/>
                </a:solidFill>
              </a:rPr>
              <a:t>Digital Thermometer</a:t>
            </a:r>
          </a:p>
        </p:txBody>
      </p:sp>
      <p:sp>
        <p:nvSpPr>
          <p:cNvPr id="7" name="TextBox 6"/>
          <p:cNvSpPr txBox="1"/>
          <p:nvPr/>
        </p:nvSpPr>
        <p:spPr>
          <a:xfrm>
            <a:off x="1988758" y="1588234"/>
            <a:ext cx="1774845" cy="369332"/>
          </a:xfrm>
          <a:prstGeom prst="rect">
            <a:avLst/>
          </a:prstGeom>
          <a:noFill/>
        </p:spPr>
        <p:txBody>
          <a:bodyPr wrap="none" rtlCol="0">
            <a:spAutoFit/>
          </a:bodyPr>
          <a:lstStyle/>
          <a:p>
            <a:r>
              <a:rPr lang="en-US" dirty="0">
                <a:solidFill>
                  <a:schemeClr val="bg1"/>
                </a:solidFill>
              </a:rPr>
              <a:t>Thermocouples</a:t>
            </a:r>
          </a:p>
        </p:txBody>
      </p:sp>
      <p:sp>
        <p:nvSpPr>
          <p:cNvPr id="8" name="TextBox 7"/>
          <p:cNvSpPr txBox="1"/>
          <p:nvPr/>
        </p:nvSpPr>
        <p:spPr>
          <a:xfrm>
            <a:off x="7431325" y="5673078"/>
            <a:ext cx="2424703" cy="369332"/>
          </a:xfrm>
          <a:prstGeom prst="rect">
            <a:avLst/>
          </a:prstGeom>
          <a:noFill/>
        </p:spPr>
        <p:txBody>
          <a:bodyPr wrap="none" rtlCol="0">
            <a:spAutoFit/>
          </a:bodyPr>
          <a:lstStyle/>
          <a:p>
            <a:r>
              <a:rPr lang="en-US" dirty="0">
                <a:solidFill>
                  <a:schemeClr val="bg1"/>
                </a:solidFill>
              </a:rPr>
              <a:t>Infrared Thermometer</a:t>
            </a:r>
          </a:p>
        </p:txBody>
      </p:sp>
    </p:spTree>
    <p:extLst>
      <p:ext uri="{BB962C8B-B14F-4D97-AF65-F5344CB8AC3E}">
        <p14:creationId xmlns:p14="http://schemas.microsoft.com/office/powerpoint/2010/main" val="11107860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Use of a Temperature Scale</a:t>
            </a:r>
          </a:p>
        </p:txBody>
      </p:sp>
      <p:sp>
        <p:nvSpPr>
          <p:cNvPr id="4" name="Rectangle 3"/>
          <p:cNvSpPr/>
          <p:nvPr/>
        </p:nvSpPr>
        <p:spPr>
          <a:xfrm>
            <a:off x="629920" y="1541384"/>
            <a:ext cx="5958840" cy="3970318"/>
          </a:xfrm>
          <a:prstGeom prst="rect">
            <a:avLst/>
          </a:prstGeom>
        </p:spPr>
        <p:txBody>
          <a:bodyPr wrap="square">
            <a:spAutoFit/>
          </a:bodyPr>
          <a:lstStyle/>
          <a:p>
            <a:pPr algn="ctr"/>
            <a:r>
              <a:rPr lang="en-US" b="1" dirty="0"/>
              <a:t>Vermont Weather Report Tries to Heat Things Up  </a:t>
            </a:r>
          </a:p>
          <a:p>
            <a:pPr algn="ctr"/>
            <a:r>
              <a:rPr lang="en-US" b="1" dirty="0"/>
              <a:t>By Liz Fields - Mar 7, 2014 </a:t>
            </a:r>
          </a:p>
          <a:p>
            <a:endParaRPr lang="en-US" b="1" dirty="0"/>
          </a:p>
          <a:p>
            <a:r>
              <a:rPr lang="en-US" b="1" dirty="0"/>
              <a:t>If spring hasn’t sprung, why not tailor it slightly?</a:t>
            </a:r>
          </a:p>
          <a:p>
            <a:r>
              <a:rPr lang="en-US" b="1" dirty="0"/>
              <a:t>That’s what one Vermont television station has done two years in a row, posting winter temperatures in Kelvin, a unit of measurement which starts at zero.</a:t>
            </a:r>
          </a:p>
          <a:p>
            <a:endParaRPr lang="en-US" b="1" dirty="0"/>
          </a:p>
          <a:p>
            <a:r>
              <a:rPr lang="en-US" b="1" dirty="0"/>
              <a:t>“To be more positive, we give up on the Fahrenheit scale and instead go with the Kelvin scale,” WCAX-TV weatherman, Gary posted on Facebook. “There are no negative numbers on the Kelvin scale … Doesn’t that just make you feel better seeing numbers like this?”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8760" y="1778746"/>
            <a:ext cx="5243022" cy="3456425"/>
          </a:xfrm>
          <a:prstGeom prst="rect">
            <a:avLst/>
          </a:prstGeom>
        </p:spPr>
      </p:pic>
    </p:spTree>
    <p:extLst>
      <p:ext uri="{BB962C8B-B14F-4D97-AF65-F5344CB8AC3E}">
        <p14:creationId xmlns:p14="http://schemas.microsoft.com/office/powerpoint/2010/main" val="718882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4096</TotalTime>
  <Words>5584</Words>
  <Application>Microsoft Office PowerPoint</Application>
  <PresentationFormat>Widescreen</PresentationFormat>
  <Paragraphs>552</Paragraphs>
  <Slides>49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49</vt:i4>
      </vt:variant>
    </vt:vector>
  </HeadingPairs>
  <TitlesOfParts>
    <vt:vector size="61" baseType="lpstr">
      <vt:lpstr>Arial</vt:lpstr>
      <vt:lpstr>Arial Black</vt:lpstr>
      <vt:lpstr>Calibri</vt:lpstr>
      <vt:lpstr>Courier New</vt:lpstr>
      <vt:lpstr>Roboto</vt:lpstr>
      <vt:lpstr>Symbol</vt:lpstr>
      <vt:lpstr>Times</vt:lpstr>
      <vt:lpstr>Wingdings</vt:lpstr>
      <vt:lpstr>Office Theme</vt:lpstr>
      <vt:lpstr>Worksheet</vt:lpstr>
      <vt:lpstr>Microsoft Excel Worksheet</vt:lpstr>
      <vt:lpstr>Equation</vt:lpstr>
      <vt:lpstr>Temperature Measurement  by  Vincent Cuda, Jr. Ph.D., P.E. AMA/NASA LaRC</vt:lpstr>
      <vt:lpstr>Outline</vt:lpstr>
      <vt:lpstr>Test your Temperature Scale Knowledge</vt:lpstr>
      <vt:lpstr>Early Pioneers (The power of collaboration, mentoring and leaving a legacy)</vt:lpstr>
      <vt:lpstr>More Recent Pioneers</vt:lpstr>
      <vt:lpstr>Réaumur – Honorable Mention</vt:lpstr>
      <vt:lpstr>Oven Scales</vt:lpstr>
      <vt:lpstr>Comprehensive List of Temperature Scales</vt:lpstr>
      <vt:lpstr> ASTM International</vt:lpstr>
      <vt:lpstr>PowerPoint Presentation</vt:lpstr>
      <vt:lpstr>ASTM C1055-20  (Standard Guide for Heated System Surface Conditions  that Produce Contact Burn Injuries)  </vt:lpstr>
      <vt:lpstr>Rule of Thumb for Heat Tint (temper) Color  on Stainless Steel Surfaces Heated in Air</vt:lpstr>
      <vt:lpstr>What is a Thermocouple?</vt:lpstr>
      <vt:lpstr>Governing Law of Thermocouples (The Law of Homogeneous Materials) </vt:lpstr>
      <vt:lpstr>Types of Thermocouples</vt:lpstr>
      <vt:lpstr>Multiple Measurements Are Needed for Complex Systems</vt:lpstr>
      <vt:lpstr>Two Key Questions</vt:lpstr>
      <vt:lpstr>Thermocouple Connections</vt:lpstr>
      <vt:lpstr>Thermocouple Checkout</vt:lpstr>
      <vt:lpstr>Unwanted Junction (1)</vt:lpstr>
      <vt:lpstr>Unwanted Junction (2)</vt:lpstr>
      <vt:lpstr>Unwanted Junction (3)</vt:lpstr>
      <vt:lpstr>Exceeded the Temperature Rating</vt:lpstr>
      <vt:lpstr>Bond Layer Failure</vt:lpstr>
      <vt:lpstr>Maximum Use Temperatures</vt:lpstr>
      <vt:lpstr>Thermocouple Response Diagnostics</vt:lpstr>
      <vt:lpstr>Potential Causes</vt:lpstr>
      <vt:lpstr>Potential Causes</vt:lpstr>
      <vt:lpstr>Top 5 Lessons Learned (or better titled: Learn from my mistakes)</vt:lpstr>
      <vt:lpstr>Solid Rocket Motor Materials Test</vt:lpstr>
      <vt:lpstr>PowerPoint Presentation</vt:lpstr>
      <vt:lpstr>Thermal Instruments</vt:lpstr>
      <vt:lpstr>Instrument Layout</vt:lpstr>
      <vt:lpstr>Instrument Installation</vt:lpstr>
      <vt:lpstr>PowerPoint Presentation</vt:lpstr>
      <vt:lpstr>Test Panel – Before and After</vt:lpstr>
      <vt:lpstr>PowerPoint Presentation</vt:lpstr>
      <vt:lpstr>For Further Information</vt:lpstr>
      <vt:lpstr>Additional Slides</vt:lpstr>
      <vt:lpstr>International Temperature Scale of 1990 (ITS-90)</vt:lpstr>
      <vt:lpstr>PowerPoint Presentation</vt:lpstr>
      <vt:lpstr>Degrees of Frost</vt:lpstr>
      <vt:lpstr>Thermocouple Output</vt:lpstr>
      <vt:lpstr>Semi-Infinite Analytical Method</vt:lpstr>
      <vt:lpstr>PowerPoint Presentation</vt:lpstr>
      <vt:lpstr>Early Thermometers</vt:lpstr>
      <vt:lpstr>Non-Linear Scales</vt:lpstr>
      <vt:lpstr>Thermocouples and Thermometers</vt:lpstr>
      <vt:lpstr>Selective Use of a Temperature Scale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Atmosphere</dc:title>
  <dc:creator>Cuda, Vincent (LARC-D306)[TEAMS2]</dc:creator>
  <cp:lastModifiedBy>Vincent Cuda</cp:lastModifiedBy>
  <cp:revision>600</cp:revision>
  <cp:lastPrinted>2017-09-07T14:14:55Z</cp:lastPrinted>
  <dcterms:created xsi:type="dcterms:W3CDTF">2017-05-17T15:42:07Z</dcterms:created>
  <dcterms:modified xsi:type="dcterms:W3CDTF">2023-04-15T00:29:13Z</dcterms:modified>
</cp:coreProperties>
</file>