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8" r:id="rId2"/>
    <p:sldId id="257" r:id="rId3"/>
    <p:sldId id="316" r:id="rId4"/>
    <p:sldId id="303" r:id="rId5"/>
    <p:sldId id="295" r:id="rId6"/>
    <p:sldId id="259" r:id="rId7"/>
    <p:sldId id="261" r:id="rId8"/>
    <p:sldId id="265" r:id="rId9"/>
    <p:sldId id="260" r:id="rId10"/>
    <p:sldId id="267" r:id="rId11"/>
    <p:sldId id="291" r:id="rId12"/>
    <p:sldId id="262" r:id="rId13"/>
    <p:sldId id="264" r:id="rId14"/>
    <p:sldId id="263" r:id="rId15"/>
    <p:sldId id="296" r:id="rId16"/>
    <p:sldId id="256" r:id="rId17"/>
    <p:sldId id="298" r:id="rId18"/>
    <p:sldId id="272" r:id="rId19"/>
    <p:sldId id="301" r:id="rId20"/>
    <p:sldId id="287" r:id="rId21"/>
    <p:sldId id="271" r:id="rId22"/>
    <p:sldId id="292" r:id="rId23"/>
    <p:sldId id="274" r:id="rId24"/>
    <p:sldId id="273" r:id="rId25"/>
    <p:sldId id="302" r:id="rId26"/>
    <p:sldId id="300" r:id="rId27"/>
    <p:sldId id="297" r:id="rId28"/>
    <p:sldId id="276" r:id="rId29"/>
    <p:sldId id="277" r:id="rId30"/>
    <p:sldId id="278" r:id="rId31"/>
    <p:sldId id="279" r:id="rId32"/>
    <p:sldId id="281" r:id="rId33"/>
    <p:sldId id="282" r:id="rId34"/>
    <p:sldId id="284" r:id="rId35"/>
    <p:sldId id="283" r:id="rId36"/>
    <p:sldId id="321" r:id="rId37"/>
    <p:sldId id="288" r:id="rId38"/>
    <p:sldId id="317" r:id="rId39"/>
    <p:sldId id="319" r:id="rId40"/>
    <p:sldId id="286" r:id="rId4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48" autoAdjust="0"/>
    <p:restoredTop sz="94660"/>
  </p:normalViewPr>
  <p:slideViewPr>
    <p:cSldViewPr snapToGrid="0">
      <p:cViewPr varScale="1">
        <p:scale>
          <a:sx n="85" d="100"/>
          <a:sy n="85" d="100"/>
        </p:scale>
        <p:origin x="499" y="67"/>
      </p:cViewPr>
      <p:guideLst/>
    </p:cSldViewPr>
  </p:slid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vcuda\Documents\Vince\PE\_SOURCE\air\air%20mass%20fraction.xls"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oleObject" Target="file:///C:\Users\vcuda\Documents\Vince\PE\_SOURCE\ideal%20&amp;%20real%20gases\real%20gas%20effects%20comparison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75" b="1" i="0" u="none" strike="noStrike" baseline="0">
                <a:solidFill>
                  <a:srgbClr val="000000"/>
                </a:solidFill>
                <a:latin typeface="Arial"/>
                <a:ea typeface="Arial"/>
                <a:cs typeface="Arial"/>
              </a:defRPr>
            </a:pPr>
            <a:r>
              <a:rPr lang="en-US" dirty="0"/>
              <a:t>Composition of Equilibrium Air</a:t>
            </a:r>
          </a:p>
        </c:rich>
      </c:tx>
      <c:layout>
        <c:manualLayout>
          <c:xMode val="edge"/>
          <c:yMode val="edge"/>
          <c:x val="0.25683420747875002"/>
          <c:y val="3.1578841106400198E-2"/>
        </c:manualLayout>
      </c:layout>
      <c:overlay val="0"/>
      <c:spPr>
        <a:noFill/>
        <a:ln w="25400">
          <a:noFill/>
        </a:ln>
      </c:spPr>
    </c:title>
    <c:autoTitleDeleted val="0"/>
    <c:plotArea>
      <c:layout>
        <c:manualLayout>
          <c:layoutTarget val="inner"/>
          <c:xMode val="edge"/>
          <c:yMode val="edge"/>
          <c:x val="0.15063520871143399"/>
          <c:y val="0.15340753078942099"/>
          <c:w val="0.75803833720103597"/>
          <c:h val="0.63606602059357997"/>
        </c:manualLayout>
      </c:layout>
      <c:scatterChart>
        <c:scatterStyle val="smoothMarker"/>
        <c:varyColors val="0"/>
        <c:ser>
          <c:idx val="0"/>
          <c:order val="0"/>
          <c:tx>
            <c:strRef>
              <c:f>'mass fraction plot'!$D$3</c:f>
              <c:strCache>
                <c:ptCount val="1"/>
                <c:pt idx="0">
                  <c:v>N2</c:v>
                </c:pt>
              </c:strCache>
            </c:strRef>
          </c:tx>
          <c:spPr>
            <a:ln w="25400">
              <a:solidFill>
                <a:srgbClr val="000080"/>
              </a:solidFill>
              <a:prstDash val="solid"/>
            </a:ln>
          </c:spPr>
          <c:marker>
            <c:symbol val="none"/>
          </c:marker>
          <c:xVal>
            <c:numRef>
              <c:f>'mass fraction plot'!$B$4:$B$22</c:f>
              <c:numCache>
                <c:formatCode>General</c:formatCode>
                <c:ptCount val="19"/>
                <c:pt idx="0">
                  <c:v>530</c:v>
                </c:pt>
                <c:pt idx="1">
                  <c:v>1000</c:v>
                </c:pt>
                <c:pt idx="2">
                  <c:v>2000</c:v>
                </c:pt>
                <c:pt idx="3">
                  <c:v>3000</c:v>
                </c:pt>
                <c:pt idx="4">
                  <c:v>4000</c:v>
                </c:pt>
                <c:pt idx="5">
                  <c:v>5000</c:v>
                </c:pt>
                <c:pt idx="6">
                  <c:v>6000</c:v>
                </c:pt>
                <c:pt idx="7">
                  <c:v>7000</c:v>
                </c:pt>
                <c:pt idx="8">
                  <c:v>8000</c:v>
                </c:pt>
                <c:pt idx="9">
                  <c:v>9000</c:v>
                </c:pt>
                <c:pt idx="10">
                  <c:v>10000</c:v>
                </c:pt>
                <c:pt idx="11">
                  <c:v>11000</c:v>
                </c:pt>
                <c:pt idx="12">
                  <c:v>12000</c:v>
                </c:pt>
                <c:pt idx="13">
                  <c:v>13000</c:v>
                </c:pt>
                <c:pt idx="14">
                  <c:v>14000</c:v>
                </c:pt>
                <c:pt idx="15">
                  <c:v>15000</c:v>
                </c:pt>
                <c:pt idx="16">
                  <c:v>16000</c:v>
                </c:pt>
                <c:pt idx="17">
                  <c:v>17000</c:v>
                </c:pt>
                <c:pt idx="18">
                  <c:v>18000</c:v>
                </c:pt>
              </c:numCache>
            </c:numRef>
          </c:xVal>
          <c:yVal>
            <c:numRef>
              <c:f>'mass fraction plot'!$D$4:$D$22</c:f>
              <c:numCache>
                <c:formatCode>0.000</c:formatCode>
                <c:ptCount val="19"/>
                <c:pt idx="0">
                  <c:v>0.75531999999999999</c:v>
                </c:pt>
                <c:pt idx="1">
                  <c:v>0.75531999999999999</c:v>
                </c:pt>
                <c:pt idx="2">
                  <c:v>0.75527</c:v>
                </c:pt>
                <c:pt idx="3">
                  <c:v>0.754</c:v>
                </c:pt>
                <c:pt idx="4">
                  <c:v>0.74872000000000005</c:v>
                </c:pt>
                <c:pt idx="5">
                  <c:v>0.73878999999999995</c:v>
                </c:pt>
                <c:pt idx="6">
                  <c:v>0.72923000000000004</c:v>
                </c:pt>
                <c:pt idx="7">
                  <c:v>0.72958000000000001</c:v>
                </c:pt>
                <c:pt idx="8">
                  <c:v>0.73475000000000001</c:v>
                </c:pt>
                <c:pt idx="9">
                  <c:v>0.72923000000000004</c:v>
                </c:pt>
                <c:pt idx="10">
                  <c:v>0.69894999999999996</c:v>
                </c:pt>
                <c:pt idx="11">
                  <c:v>0.62385999999999997</c:v>
                </c:pt>
                <c:pt idx="12">
                  <c:v>0.48554999999999998</c:v>
                </c:pt>
                <c:pt idx="13">
                  <c:v>0.30309000000000003</c:v>
                </c:pt>
                <c:pt idx="14">
                  <c:v>0.14788999999999999</c:v>
                </c:pt>
                <c:pt idx="15">
                  <c:v>6.2520000000000006E-2</c:v>
                </c:pt>
                <c:pt idx="16">
                  <c:v>2.5729999999999999E-2</c:v>
                </c:pt>
                <c:pt idx="17">
                  <c:v>1.094E-2</c:v>
                </c:pt>
                <c:pt idx="18">
                  <c:v>4.84E-4</c:v>
                </c:pt>
              </c:numCache>
            </c:numRef>
          </c:yVal>
          <c:smooth val="1"/>
          <c:extLst>
            <c:ext xmlns:c16="http://schemas.microsoft.com/office/drawing/2014/chart" uri="{C3380CC4-5D6E-409C-BE32-E72D297353CC}">
              <c16:uniqueId val="{00000000-B29B-439C-A62C-EFF45A63A6BF}"/>
            </c:ext>
          </c:extLst>
        </c:ser>
        <c:ser>
          <c:idx val="1"/>
          <c:order val="1"/>
          <c:tx>
            <c:strRef>
              <c:f>'mass fraction plot'!$E$3</c:f>
              <c:strCache>
                <c:ptCount val="1"/>
                <c:pt idx="0">
                  <c:v>O2</c:v>
                </c:pt>
              </c:strCache>
            </c:strRef>
          </c:tx>
          <c:spPr>
            <a:ln w="25400">
              <a:solidFill>
                <a:srgbClr val="FF00FF"/>
              </a:solidFill>
              <a:prstDash val="solid"/>
            </a:ln>
          </c:spPr>
          <c:marker>
            <c:symbol val="none"/>
          </c:marker>
          <c:xVal>
            <c:numRef>
              <c:f>'mass fraction plot'!$B$4:$B$22</c:f>
              <c:numCache>
                <c:formatCode>General</c:formatCode>
                <c:ptCount val="19"/>
                <c:pt idx="0">
                  <c:v>530</c:v>
                </c:pt>
                <c:pt idx="1">
                  <c:v>1000</c:v>
                </c:pt>
                <c:pt idx="2">
                  <c:v>2000</c:v>
                </c:pt>
                <c:pt idx="3">
                  <c:v>3000</c:v>
                </c:pt>
                <c:pt idx="4">
                  <c:v>4000</c:v>
                </c:pt>
                <c:pt idx="5">
                  <c:v>5000</c:v>
                </c:pt>
                <c:pt idx="6">
                  <c:v>6000</c:v>
                </c:pt>
                <c:pt idx="7">
                  <c:v>7000</c:v>
                </c:pt>
                <c:pt idx="8">
                  <c:v>8000</c:v>
                </c:pt>
                <c:pt idx="9">
                  <c:v>9000</c:v>
                </c:pt>
                <c:pt idx="10">
                  <c:v>10000</c:v>
                </c:pt>
                <c:pt idx="11">
                  <c:v>11000</c:v>
                </c:pt>
                <c:pt idx="12">
                  <c:v>12000</c:v>
                </c:pt>
                <c:pt idx="13">
                  <c:v>13000</c:v>
                </c:pt>
                <c:pt idx="14">
                  <c:v>14000</c:v>
                </c:pt>
                <c:pt idx="15">
                  <c:v>15000</c:v>
                </c:pt>
                <c:pt idx="16">
                  <c:v>16000</c:v>
                </c:pt>
                <c:pt idx="17">
                  <c:v>17000</c:v>
                </c:pt>
                <c:pt idx="18">
                  <c:v>18000</c:v>
                </c:pt>
              </c:numCache>
            </c:numRef>
          </c:xVal>
          <c:yVal>
            <c:numRef>
              <c:f>'mass fraction plot'!$E$4:$E$22</c:f>
              <c:numCache>
                <c:formatCode>0.000</c:formatCode>
                <c:ptCount val="19"/>
                <c:pt idx="0">
                  <c:v>0.23144000000000001</c:v>
                </c:pt>
                <c:pt idx="1">
                  <c:v>0.23144000000000001</c:v>
                </c:pt>
                <c:pt idx="2">
                  <c:v>0.23138</c:v>
                </c:pt>
                <c:pt idx="3">
                  <c:v>0.22993</c:v>
                </c:pt>
                <c:pt idx="4">
                  <c:v>0.22314000000000001</c:v>
                </c:pt>
                <c:pt idx="5">
                  <c:v>0.20088</c:v>
                </c:pt>
                <c:pt idx="6">
                  <c:v>0.13852</c:v>
                </c:pt>
                <c:pt idx="7">
                  <c:v>5.1709999999999999E-2</c:v>
                </c:pt>
                <c:pt idx="8">
                  <c:v>1.192E-2</c:v>
                </c:pt>
                <c:pt idx="9">
                  <c:v>2.8800000000000002E-3</c:v>
                </c:pt>
                <c:pt idx="10">
                  <c:v>8.52E-4</c:v>
                </c:pt>
                <c:pt idx="11">
                  <c:v>2.9799999999999999E-5</c:v>
                </c:pt>
                <c:pt idx="12">
                  <c:v>1.17E-4</c:v>
                </c:pt>
                <c:pt idx="13">
                  <c:v>5.1100000000000002E-5</c:v>
                </c:pt>
                <c:pt idx="14">
                  <c:v>0</c:v>
                </c:pt>
                <c:pt idx="15">
                  <c:v>0</c:v>
                </c:pt>
                <c:pt idx="16">
                  <c:v>0</c:v>
                </c:pt>
                <c:pt idx="17">
                  <c:v>0</c:v>
                </c:pt>
                <c:pt idx="18">
                  <c:v>0</c:v>
                </c:pt>
              </c:numCache>
            </c:numRef>
          </c:yVal>
          <c:smooth val="1"/>
          <c:extLst>
            <c:ext xmlns:c16="http://schemas.microsoft.com/office/drawing/2014/chart" uri="{C3380CC4-5D6E-409C-BE32-E72D297353CC}">
              <c16:uniqueId val="{00000001-B29B-439C-A62C-EFF45A63A6BF}"/>
            </c:ext>
          </c:extLst>
        </c:ser>
        <c:ser>
          <c:idx val="2"/>
          <c:order val="2"/>
          <c:tx>
            <c:strRef>
              <c:f>'mass fraction plot'!$F$3</c:f>
              <c:strCache>
                <c:ptCount val="1"/>
                <c:pt idx="0">
                  <c:v>N</c:v>
                </c:pt>
              </c:strCache>
            </c:strRef>
          </c:tx>
          <c:spPr>
            <a:ln w="25400">
              <a:solidFill>
                <a:srgbClr val="339966"/>
              </a:solidFill>
              <a:prstDash val="solid"/>
            </a:ln>
          </c:spPr>
          <c:marker>
            <c:symbol val="none"/>
          </c:marker>
          <c:xVal>
            <c:numRef>
              <c:f>'mass fraction plot'!$B$4:$B$22</c:f>
              <c:numCache>
                <c:formatCode>General</c:formatCode>
                <c:ptCount val="19"/>
                <c:pt idx="0">
                  <c:v>530</c:v>
                </c:pt>
                <c:pt idx="1">
                  <c:v>1000</c:v>
                </c:pt>
                <c:pt idx="2">
                  <c:v>2000</c:v>
                </c:pt>
                <c:pt idx="3">
                  <c:v>3000</c:v>
                </c:pt>
                <c:pt idx="4">
                  <c:v>4000</c:v>
                </c:pt>
                <c:pt idx="5">
                  <c:v>5000</c:v>
                </c:pt>
                <c:pt idx="6">
                  <c:v>6000</c:v>
                </c:pt>
                <c:pt idx="7">
                  <c:v>7000</c:v>
                </c:pt>
                <c:pt idx="8">
                  <c:v>8000</c:v>
                </c:pt>
                <c:pt idx="9">
                  <c:v>9000</c:v>
                </c:pt>
                <c:pt idx="10">
                  <c:v>10000</c:v>
                </c:pt>
                <c:pt idx="11">
                  <c:v>11000</c:v>
                </c:pt>
                <c:pt idx="12">
                  <c:v>12000</c:v>
                </c:pt>
                <c:pt idx="13">
                  <c:v>13000</c:v>
                </c:pt>
                <c:pt idx="14">
                  <c:v>14000</c:v>
                </c:pt>
                <c:pt idx="15">
                  <c:v>15000</c:v>
                </c:pt>
                <c:pt idx="16">
                  <c:v>16000</c:v>
                </c:pt>
                <c:pt idx="17">
                  <c:v>17000</c:v>
                </c:pt>
                <c:pt idx="18">
                  <c:v>18000</c:v>
                </c:pt>
              </c:numCache>
            </c:numRef>
          </c:xVal>
          <c:yVal>
            <c:numRef>
              <c:f>'mass fraction plot'!$F$4:$F$22</c:f>
              <c:numCache>
                <c:formatCode>0.000</c:formatCode>
                <c:ptCount val="19"/>
                <c:pt idx="0">
                  <c:v>0</c:v>
                </c:pt>
                <c:pt idx="1">
                  <c:v>0</c:v>
                </c:pt>
                <c:pt idx="2">
                  <c:v>0</c:v>
                </c:pt>
                <c:pt idx="3">
                  <c:v>0</c:v>
                </c:pt>
                <c:pt idx="4">
                  <c:v>0</c:v>
                </c:pt>
                <c:pt idx="5">
                  <c:v>1.2500000000000001E-6</c:v>
                </c:pt>
                <c:pt idx="6">
                  <c:v>4.1300000000000001E-5</c:v>
                </c:pt>
                <c:pt idx="7">
                  <c:v>5.1999999999999995E-4</c:v>
                </c:pt>
                <c:pt idx="8">
                  <c:v>3.48E-3</c:v>
                </c:pt>
                <c:pt idx="9">
                  <c:v>1.52E-2</c:v>
                </c:pt>
                <c:pt idx="10">
                  <c:v>4.9230000000000003E-2</c:v>
                </c:pt>
                <c:pt idx="11">
                  <c:v>0.12675</c:v>
                </c:pt>
                <c:pt idx="12">
                  <c:v>0.26678000000000002</c:v>
                </c:pt>
                <c:pt idx="13">
                  <c:v>0.45047999999999999</c:v>
                </c:pt>
                <c:pt idx="14">
                  <c:v>0.60648000000000002</c:v>
                </c:pt>
                <c:pt idx="15">
                  <c:v>0.69230000000000003</c:v>
                </c:pt>
                <c:pt idx="16">
                  <c:v>0.72931999999999997</c:v>
                </c:pt>
                <c:pt idx="17">
                  <c:v>0.74422999999999995</c:v>
                </c:pt>
                <c:pt idx="18">
                  <c:v>0.75039</c:v>
                </c:pt>
              </c:numCache>
            </c:numRef>
          </c:yVal>
          <c:smooth val="1"/>
          <c:extLst>
            <c:ext xmlns:c16="http://schemas.microsoft.com/office/drawing/2014/chart" uri="{C3380CC4-5D6E-409C-BE32-E72D297353CC}">
              <c16:uniqueId val="{00000002-B29B-439C-A62C-EFF45A63A6BF}"/>
            </c:ext>
          </c:extLst>
        </c:ser>
        <c:ser>
          <c:idx val="3"/>
          <c:order val="3"/>
          <c:tx>
            <c:strRef>
              <c:f>'mass fraction plot'!$G$3</c:f>
              <c:strCache>
                <c:ptCount val="1"/>
                <c:pt idx="0">
                  <c:v>O</c:v>
                </c:pt>
              </c:strCache>
            </c:strRef>
          </c:tx>
          <c:spPr>
            <a:ln w="25400">
              <a:solidFill>
                <a:srgbClr val="0000FF"/>
              </a:solidFill>
              <a:prstDash val="solid"/>
            </a:ln>
          </c:spPr>
          <c:marker>
            <c:symbol val="none"/>
          </c:marker>
          <c:xVal>
            <c:numRef>
              <c:f>'mass fraction plot'!$B$4:$B$22</c:f>
              <c:numCache>
                <c:formatCode>General</c:formatCode>
                <c:ptCount val="19"/>
                <c:pt idx="0">
                  <c:v>530</c:v>
                </c:pt>
                <c:pt idx="1">
                  <c:v>1000</c:v>
                </c:pt>
                <c:pt idx="2">
                  <c:v>2000</c:v>
                </c:pt>
                <c:pt idx="3">
                  <c:v>3000</c:v>
                </c:pt>
                <c:pt idx="4">
                  <c:v>4000</c:v>
                </c:pt>
                <c:pt idx="5">
                  <c:v>5000</c:v>
                </c:pt>
                <c:pt idx="6">
                  <c:v>6000</c:v>
                </c:pt>
                <c:pt idx="7">
                  <c:v>7000</c:v>
                </c:pt>
                <c:pt idx="8">
                  <c:v>8000</c:v>
                </c:pt>
                <c:pt idx="9">
                  <c:v>9000</c:v>
                </c:pt>
                <c:pt idx="10">
                  <c:v>10000</c:v>
                </c:pt>
                <c:pt idx="11">
                  <c:v>11000</c:v>
                </c:pt>
                <c:pt idx="12">
                  <c:v>12000</c:v>
                </c:pt>
                <c:pt idx="13">
                  <c:v>13000</c:v>
                </c:pt>
                <c:pt idx="14">
                  <c:v>14000</c:v>
                </c:pt>
                <c:pt idx="15">
                  <c:v>15000</c:v>
                </c:pt>
                <c:pt idx="16">
                  <c:v>16000</c:v>
                </c:pt>
                <c:pt idx="17">
                  <c:v>17000</c:v>
                </c:pt>
                <c:pt idx="18">
                  <c:v>18000</c:v>
                </c:pt>
              </c:numCache>
            </c:numRef>
          </c:xVal>
          <c:yVal>
            <c:numRef>
              <c:f>'mass fraction plot'!$G$4:$G$22</c:f>
              <c:numCache>
                <c:formatCode>0.000</c:formatCode>
                <c:ptCount val="19"/>
                <c:pt idx="0">
                  <c:v>0</c:v>
                </c:pt>
                <c:pt idx="1">
                  <c:v>0</c:v>
                </c:pt>
                <c:pt idx="2">
                  <c:v>0</c:v>
                </c:pt>
                <c:pt idx="3">
                  <c:v>0</c:v>
                </c:pt>
                <c:pt idx="4">
                  <c:v>7.6400000000000003E-4</c:v>
                </c:pt>
                <c:pt idx="5">
                  <c:v>1.1679999999999999E-2</c:v>
                </c:pt>
                <c:pt idx="6">
                  <c:v>6.3170000000000004E-2</c:v>
                </c:pt>
                <c:pt idx="7">
                  <c:v>0.15092</c:v>
                </c:pt>
                <c:pt idx="8">
                  <c:v>0.20000999999999999</c:v>
                </c:pt>
                <c:pt idx="9">
                  <c:v>0.21612999999999999</c:v>
                </c:pt>
                <c:pt idx="10">
                  <c:v>0.22245000000000001</c:v>
                </c:pt>
                <c:pt idx="11">
                  <c:v>0.22577</c:v>
                </c:pt>
                <c:pt idx="12">
                  <c:v>0.22792000000000001</c:v>
                </c:pt>
                <c:pt idx="13">
                  <c:v>0.22939999999999999</c:v>
                </c:pt>
                <c:pt idx="14">
                  <c:v>0.23035</c:v>
                </c:pt>
                <c:pt idx="15">
                  <c:v>0.23086999999999999</c:v>
                </c:pt>
                <c:pt idx="16">
                  <c:v>0.23114000000000001</c:v>
                </c:pt>
                <c:pt idx="17">
                  <c:v>0.23127</c:v>
                </c:pt>
                <c:pt idx="18">
                  <c:v>0.23135</c:v>
                </c:pt>
              </c:numCache>
            </c:numRef>
          </c:yVal>
          <c:smooth val="1"/>
          <c:extLst>
            <c:ext xmlns:c16="http://schemas.microsoft.com/office/drawing/2014/chart" uri="{C3380CC4-5D6E-409C-BE32-E72D297353CC}">
              <c16:uniqueId val="{00000003-B29B-439C-A62C-EFF45A63A6BF}"/>
            </c:ext>
          </c:extLst>
        </c:ser>
        <c:ser>
          <c:idx val="4"/>
          <c:order val="4"/>
          <c:tx>
            <c:strRef>
              <c:f>'mass fraction plot'!$H$3</c:f>
              <c:strCache>
                <c:ptCount val="1"/>
                <c:pt idx="0">
                  <c:v>NO</c:v>
                </c:pt>
              </c:strCache>
            </c:strRef>
          </c:tx>
          <c:spPr>
            <a:ln w="25400">
              <a:solidFill>
                <a:srgbClr val="800080"/>
              </a:solidFill>
              <a:prstDash val="solid"/>
            </a:ln>
          </c:spPr>
          <c:marker>
            <c:symbol val="none"/>
          </c:marker>
          <c:xVal>
            <c:numRef>
              <c:f>'mass fraction plot'!$B$4:$B$22</c:f>
              <c:numCache>
                <c:formatCode>General</c:formatCode>
                <c:ptCount val="19"/>
                <c:pt idx="0">
                  <c:v>530</c:v>
                </c:pt>
                <c:pt idx="1">
                  <c:v>1000</c:v>
                </c:pt>
                <c:pt idx="2">
                  <c:v>2000</c:v>
                </c:pt>
                <c:pt idx="3">
                  <c:v>3000</c:v>
                </c:pt>
                <c:pt idx="4">
                  <c:v>4000</c:v>
                </c:pt>
                <c:pt idx="5">
                  <c:v>5000</c:v>
                </c:pt>
                <c:pt idx="6">
                  <c:v>6000</c:v>
                </c:pt>
                <c:pt idx="7">
                  <c:v>7000</c:v>
                </c:pt>
                <c:pt idx="8">
                  <c:v>8000</c:v>
                </c:pt>
                <c:pt idx="9">
                  <c:v>9000</c:v>
                </c:pt>
                <c:pt idx="10">
                  <c:v>10000</c:v>
                </c:pt>
                <c:pt idx="11">
                  <c:v>11000</c:v>
                </c:pt>
                <c:pt idx="12">
                  <c:v>12000</c:v>
                </c:pt>
                <c:pt idx="13">
                  <c:v>13000</c:v>
                </c:pt>
                <c:pt idx="14">
                  <c:v>14000</c:v>
                </c:pt>
                <c:pt idx="15">
                  <c:v>15000</c:v>
                </c:pt>
                <c:pt idx="16">
                  <c:v>16000</c:v>
                </c:pt>
                <c:pt idx="17">
                  <c:v>17000</c:v>
                </c:pt>
                <c:pt idx="18">
                  <c:v>18000</c:v>
                </c:pt>
              </c:numCache>
            </c:numRef>
          </c:xVal>
          <c:yVal>
            <c:numRef>
              <c:f>'mass fraction plot'!$H$4:$H$22</c:f>
              <c:numCache>
                <c:formatCode>0.000</c:formatCode>
                <c:ptCount val="19"/>
                <c:pt idx="0">
                  <c:v>0</c:v>
                </c:pt>
                <c:pt idx="1">
                  <c:v>0</c:v>
                </c:pt>
                <c:pt idx="2">
                  <c:v>1.08E-4</c:v>
                </c:pt>
                <c:pt idx="3">
                  <c:v>2.81E-3</c:v>
                </c:pt>
                <c:pt idx="4">
                  <c:v>1.4109999999999999E-2</c:v>
                </c:pt>
                <c:pt idx="5">
                  <c:v>3.5369999999999999E-2</c:v>
                </c:pt>
                <c:pt idx="6">
                  <c:v>5.5780000000000003E-2</c:v>
                </c:pt>
                <c:pt idx="7">
                  <c:v>5.4010000000000002E-2</c:v>
                </c:pt>
                <c:pt idx="8">
                  <c:v>3.6600000000000001E-2</c:v>
                </c:pt>
                <c:pt idx="9">
                  <c:v>2.332E-2</c:v>
                </c:pt>
                <c:pt idx="10">
                  <c:v>1.528E-2</c:v>
                </c:pt>
                <c:pt idx="11">
                  <c:v>1.008E-2</c:v>
                </c:pt>
                <c:pt idx="12">
                  <c:v>6.3899999999999998E-3</c:v>
                </c:pt>
                <c:pt idx="13">
                  <c:v>3.7299999999999998E-3</c:v>
                </c:pt>
                <c:pt idx="14">
                  <c:v>3.0100000000000001E-3</c:v>
                </c:pt>
                <c:pt idx="15">
                  <c:v>1.0499999999999999E-3</c:v>
                </c:pt>
                <c:pt idx="16">
                  <c:v>5.62E-4</c:v>
                </c:pt>
                <c:pt idx="17">
                  <c:v>3.1E-4</c:v>
                </c:pt>
                <c:pt idx="18">
                  <c:v>1.76E-4</c:v>
                </c:pt>
              </c:numCache>
            </c:numRef>
          </c:yVal>
          <c:smooth val="1"/>
          <c:extLst>
            <c:ext xmlns:c16="http://schemas.microsoft.com/office/drawing/2014/chart" uri="{C3380CC4-5D6E-409C-BE32-E72D297353CC}">
              <c16:uniqueId val="{00000004-B29B-439C-A62C-EFF45A63A6BF}"/>
            </c:ext>
          </c:extLst>
        </c:ser>
        <c:dLbls>
          <c:showLegendKey val="0"/>
          <c:showVal val="0"/>
          <c:showCatName val="0"/>
          <c:showSerName val="0"/>
          <c:showPercent val="0"/>
          <c:showBubbleSize val="0"/>
        </c:dLbls>
        <c:axId val="-1242769936"/>
        <c:axId val="-1248050768"/>
      </c:scatterChart>
      <c:valAx>
        <c:axId val="-1242769936"/>
        <c:scaling>
          <c:orientation val="minMax"/>
          <c:max val="18000"/>
        </c:scaling>
        <c:delete val="0"/>
        <c:axPos val="b"/>
        <c:title>
          <c:tx>
            <c:rich>
              <a:bodyPr/>
              <a:lstStyle/>
              <a:p>
                <a:pPr>
                  <a:defRPr sz="1400" b="1" i="0" u="none" strike="noStrike" baseline="0">
                    <a:solidFill>
                      <a:srgbClr val="000000"/>
                    </a:solidFill>
                    <a:latin typeface="Arial"/>
                    <a:ea typeface="Arial"/>
                    <a:cs typeface="Arial"/>
                  </a:defRPr>
                </a:pPr>
                <a:r>
                  <a:rPr lang="en-US" sz="1400" dirty="0"/>
                  <a:t>Temperature [</a:t>
                </a:r>
                <a:r>
                  <a:rPr lang="en-US" sz="1400" dirty="0">
                    <a:latin typeface="Calibri" panose="020F0502020204030204" pitchFamily="34" charset="0"/>
                    <a:cs typeface="Calibri" panose="020F0502020204030204" pitchFamily="34" charset="0"/>
                  </a:rPr>
                  <a:t>˚</a:t>
                </a:r>
                <a:r>
                  <a:rPr lang="en-US" sz="1400" dirty="0"/>
                  <a:t>R, K] </a:t>
                </a:r>
              </a:p>
            </c:rich>
          </c:tx>
          <c:layout>
            <c:manualLayout>
              <c:xMode val="edge"/>
              <c:yMode val="edge"/>
              <c:x val="0.39427454873081202"/>
              <c:y val="0.90985160508782603"/>
            </c:manualLayout>
          </c:layout>
          <c:overlay val="0"/>
          <c:spPr>
            <a:noFill/>
            <a:ln w="25400">
              <a:noFill/>
            </a:ln>
          </c:spPr>
        </c:title>
        <c:numFmt formatCode="General" sourceLinked="1"/>
        <c:majorTickMark val="in"/>
        <c:minorTickMark val="none"/>
        <c:tickLblPos val="nextTo"/>
        <c:spPr>
          <a:ln w="3175">
            <a:solidFill>
              <a:srgbClr val="000000"/>
            </a:solidFill>
            <a:prstDash val="solid"/>
          </a:ln>
        </c:spPr>
        <c:txPr>
          <a:bodyPr rot="0" vert="horz"/>
          <a:lstStyle/>
          <a:p>
            <a:pPr>
              <a:defRPr sz="1200" b="1" i="0" u="none" strike="noStrike" baseline="0">
                <a:solidFill>
                  <a:srgbClr val="000000"/>
                </a:solidFill>
                <a:latin typeface="Arial"/>
                <a:ea typeface="Arial"/>
                <a:cs typeface="Arial"/>
              </a:defRPr>
            </a:pPr>
            <a:endParaRPr lang="en-US"/>
          </a:p>
        </c:txPr>
        <c:crossAx val="-1248050768"/>
        <c:crosses val="autoZero"/>
        <c:crossBetween val="midCat"/>
        <c:majorUnit val="4500"/>
      </c:valAx>
      <c:valAx>
        <c:axId val="-1248050768"/>
        <c:scaling>
          <c:orientation val="minMax"/>
          <c:min val="0"/>
        </c:scaling>
        <c:delete val="0"/>
        <c:axPos val="l"/>
        <c:majorGridlines>
          <c:spPr>
            <a:ln w="3175">
              <a:solidFill>
                <a:srgbClr val="000000"/>
              </a:solidFill>
              <a:prstDash val="solid"/>
            </a:ln>
          </c:spPr>
        </c:majorGridlines>
        <c:title>
          <c:tx>
            <c:rich>
              <a:bodyPr/>
              <a:lstStyle/>
              <a:p>
                <a:pPr>
                  <a:defRPr sz="1400" b="1" i="0" u="none" strike="noStrike" baseline="0">
                    <a:solidFill>
                      <a:srgbClr val="000000"/>
                    </a:solidFill>
                    <a:latin typeface="Arial"/>
                    <a:ea typeface="Arial"/>
                    <a:cs typeface="Arial"/>
                  </a:defRPr>
                </a:pPr>
                <a:r>
                  <a:rPr lang="en-US" sz="1400" dirty="0"/>
                  <a:t>Mass Fraction</a:t>
                </a:r>
              </a:p>
            </c:rich>
          </c:tx>
          <c:layout>
            <c:manualLayout>
              <c:xMode val="edge"/>
              <c:yMode val="edge"/>
              <c:x val="2.9038082335108399E-2"/>
              <c:y val="0.32115384615384601"/>
            </c:manualLayout>
          </c:layout>
          <c:overlay val="0"/>
          <c:spPr>
            <a:noFill/>
            <a:ln w="25400">
              <a:noFill/>
            </a:ln>
          </c:spPr>
        </c:title>
        <c:numFmt formatCode="0.0" sourceLinked="0"/>
        <c:majorTickMark val="in"/>
        <c:minorTickMark val="none"/>
        <c:tickLblPos val="nextTo"/>
        <c:spPr>
          <a:ln w="3175">
            <a:solidFill>
              <a:srgbClr val="000000"/>
            </a:solidFill>
            <a:prstDash val="solid"/>
          </a:ln>
        </c:spPr>
        <c:txPr>
          <a:bodyPr rot="0" vert="horz"/>
          <a:lstStyle/>
          <a:p>
            <a:pPr>
              <a:defRPr sz="1200" b="1" i="0" u="none" strike="noStrike" baseline="0">
                <a:solidFill>
                  <a:srgbClr val="000000"/>
                </a:solidFill>
                <a:latin typeface="Arial"/>
                <a:ea typeface="Arial"/>
                <a:cs typeface="Arial"/>
              </a:defRPr>
            </a:pPr>
            <a:endParaRPr lang="en-US"/>
          </a:p>
        </c:txPr>
        <c:crossAx val="-1242769936"/>
        <c:crossesAt val="0"/>
        <c:crossBetween val="midCat"/>
      </c:valAx>
      <c:spPr>
        <a:noFill/>
        <a:ln w="12700">
          <a:solidFill>
            <a:srgbClr val="808080"/>
          </a:solidFill>
          <a:prstDash val="solid"/>
        </a:ln>
      </c:spPr>
    </c:plotArea>
    <c:legend>
      <c:legendPos val="r"/>
      <c:layout>
        <c:manualLayout>
          <c:xMode val="edge"/>
          <c:yMode val="edge"/>
          <c:x val="0.24080931110187001"/>
          <c:y val="0.24531041792852801"/>
          <c:w val="0.11433750508614"/>
          <c:h val="0.31842115889360001"/>
        </c:manualLayout>
      </c:layout>
      <c:overlay val="0"/>
      <c:spPr>
        <a:solidFill>
          <a:srgbClr val="FFFFFF"/>
        </a:solidFill>
        <a:ln w="3175">
          <a:solidFill>
            <a:srgbClr val="000000"/>
          </a:solidFill>
          <a:prstDash val="solid"/>
        </a:ln>
      </c:spPr>
      <c:txPr>
        <a:bodyPr/>
        <a:lstStyle/>
        <a:p>
          <a:pPr>
            <a:defRPr sz="1100" b="1"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532139740523001"/>
          <c:y val="6.1023680702202897E-2"/>
          <c:w val="0.76777979142280495"/>
          <c:h val="0.750000720888365"/>
        </c:manualLayout>
      </c:layout>
      <c:scatterChart>
        <c:scatterStyle val="smoothMarker"/>
        <c:varyColors val="0"/>
        <c:ser>
          <c:idx val="0"/>
          <c:order val="0"/>
          <c:spPr>
            <a:ln w="12700">
              <a:solidFill>
                <a:srgbClr val="000080"/>
              </a:solidFill>
              <a:prstDash val="solid"/>
            </a:ln>
          </c:spPr>
          <c:marker>
            <c:symbol val="diamond"/>
            <c:size val="5"/>
            <c:spPr>
              <a:solidFill>
                <a:srgbClr val="000080"/>
              </a:solidFill>
              <a:ln>
                <a:solidFill>
                  <a:srgbClr val="000080"/>
                </a:solidFill>
                <a:prstDash val="solid"/>
              </a:ln>
            </c:spPr>
          </c:marker>
          <c:xVal>
            <c:numRef>
              <c:f>'no curve fit'!$A$3:$A$31</c:f>
              <c:numCache>
                <c:formatCode>General</c:formatCode>
                <c:ptCount val="29"/>
                <c:pt idx="0">
                  <c:v>86</c:v>
                </c:pt>
                <c:pt idx="1">
                  <c:v>90</c:v>
                </c:pt>
                <c:pt idx="2">
                  <c:v>100</c:v>
                </c:pt>
                <c:pt idx="3">
                  <c:v>110</c:v>
                </c:pt>
                <c:pt idx="4">
                  <c:v>120</c:v>
                </c:pt>
                <c:pt idx="5">
                  <c:v>130</c:v>
                </c:pt>
                <c:pt idx="6">
                  <c:v>140</c:v>
                </c:pt>
                <c:pt idx="7">
                  <c:v>150</c:v>
                </c:pt>
                <c:pt idx="8">
                  <c:v>160</c:v>
                </c:pt>
                <c:pt idx="9">
                  <c:v>170</c:v>
                </c:pt>
                <c:pt idx="10">
                  <c:v>180</c:v>
                </c:pt>
                <c:pt idx="11">
                  <c:v>190</c:v>
                </c:pt>
                <c:pt idx="12">
                  <c:v>200</c:v>
                </c:pt>
                <c:pt idx="13">
                  <c:v>250</c:v>
                </c:pt>
                <c:pt idx="14">
                  <c:v>300</c:v>
                </c:pt>
                <c:pt idx="15">
                  <c:v>350</c:v>
                </c:pt>
                <c:pt idx="16">
                  <c:v>400</c:v>
                </c:pt>
                <c:pt idx="17">
                  <c:v>450</c:v>
                </c:pt>
                <c:pt idx="18">
                  <c:v>500</c:v>
                </c:pt>
                <c:pt idx="19">
                  <c:v>550</c:v>
                </c:pt>
                <c:pt idx="20">
                  <c:v>600</c:v>
                </c:pt>
                <c:pt idx="21">
                  <c:v>650</c:v>
                </c:pt>
                <c:pt idx="22">
                  <c:v>700</c:v>
                </c:pt>
                <c:pt idx="23">
                  <c:v>750</c:v>
                </c:pt>
                <c:pt idx="24">
                  <c:v>800</c:v>
                </c:pt>
                <c:pt idx="25">
                  <c:v>850</c:v>
                </c:pt>
                <c:pt idx="26">
                  <c:v>900</c:v>
                </c:pt>
                <c:pt idx="27">
                  <c:v>950</c:v>
                </c:pt>
                <c:pt idx="28">
                  <c:v>1000</c:v>
                </c:pt>
              </c:numCache>
            </c:numRef>
          </c:xVal>
          <c:yVal>
            <c:numRef>
              <c:f>'no curve fit'!$B$3:$B$31</c:f>
              <c:numCache>
                <c:formatCode>General</c:formatCode>
                <c:ptCount val="29"/>
                <c:pt idx="0">
                  <c:v>28.95</c:v>
                </c:pt>
                <c:pt idx="1">
                  <c:v>28.91</c:v>
                </c:pt>
                <c:pt idx="2">
                  <c:v>28.4</c:v>
                </c:pt>
                <c:pt idx="3">
                  <c:v>27.27</c:v>
                </c:pt>
                <c:pt idx="4">
                  <c:v>26.2</c:v>
                </c:pt>
                <c:pt idx="5">
                  <c:v>25.44</c:v>
                </c:pt>
                <c:pt idx="6">
                  <c:v>24.75</c:v>
                </c:pt>
                <c:pt idx="7">
                  <c:v>24.1</c:v>
                </c:pt>
                <c:pt idx="8">
                  <c:v>23.49</c:v>
                </c:pt>
                <c:pt idx="9">
                  <c:v>22.9</c:v>
                </c:pt>
                <c:pt idx="10">
                  <c:v>22.34</c:v>
                </c:pt>
                <c:pt idx="11">
                  <c:v>21.81</c:v>
                </c:pt>
                <c:pt idx="12">
                  <c:v>21.3</c:v>
                </c:pt>
                <c:pt idx="13">
                  <c:v>19.190000000000001</c:v>
                </c:pt>
                <c:pt idx="14">
                  <c:v>17.73</c:v>
                </c:pt>
                <c:pt idx="15">
                  <c:v>16.739999999999991</c:v>
                </c:pt>
                <c:pt idx="16">
                  <c:v>15.98</c:v>
                </c:pt>
                <c:pt idx="17">
                  <c:v>15.25</c:v>
                </c:pt>
                <c:pt idx="18">
                  <c:v>14.33</c:v>
                </c:pt>
                <c:pt idx="19">
                  <c:v>13.09</c:v>
                </c:pt>
                <c:pt idx="20">
                  <c:v>11.51</c:v>
                </c:pt>
                <c:pt idx="21">
                  <c:v>9.7199999999999989</c:v>
                </c:pt>
                <c:pt idx="22">
                  <c:v>8</c:v>
                </c:pt>
                <c:pt idx="23">
                  <c:v>6.58</c:v>
                </c:pt>
                <c:pt idx="24">
                  <c:v>5.54</c:v>
                </c:pt>
                <c:pt idx="25">
                  <c:v>4.8499999999999996</c:v>
                </c:pt>
                <c:pt idx="26">
                  <c:v>4.4000000000000004</c:v>
                </c:pt>
                <c:pt idx="27">
                  <c:v>4.1199999999999992</c:v>
                </c:pt>
                <c:pt idx="28">
                  <c:v>3.94</c:v>
                </c:pt>
              </c:numCache>
            </c:numRef>
          </c:yVal>
          <c:smooth val="1"/>
          <c:extLst>
            <c:ext xmlns:c16="http://schemas.microsoft.com/office/drawing/2014/chart" uri="{C3380CC4-5D6E-409C-BE32-E72D297353CC}">
              <c16:uniqueId val="{00000000-BE03-42B2-9AF7-44870DEB8883}"/>
            </c:ext>
          </c:extLst>
        </c:ser>
        <c:dLbls>
          <c:showLegendKey val="0"/>
          <c:showVal val="0"/>
          <c:showCatName val="0"/>
          <c:showSerName val="0"/>
          <c:showPercent val="0"/>
          <c:showBubbleSize val="0"/>
        </c:dLbls>
        <c:axId val="-1279032928"/>
        <c:axId val="-1239571568"/>
      </c:scatterChart>
      <c:valAx>
        <c:axId val="-1279032928"/>
        <c:scaling>
          <c:orientation val="minMax"/>
          <c:max val="1000"/>
        </c:scaling>
        <c:delete val="0"/>
        <c:axPos val="b"/>
        <c:title>
          <c:tx>
            <c:rich>
              <a:bodyPr/>
              <a:lstStyle/>
              <a:p>
                <a:pPr>
                  <a:defRPr sz="1475" b="1" i="0" u="none" strike="noStrike" baseline="0">
                    <a:solidFill>
                      <a:srgbClr val="000000"/>
                    </a:solidFill>
                    <a:latin typeface="Arial"/>
                    <a:ea typeface="Arial"/>
                    <a:cs typeface="Arial"/>
                  </a:defRPr>
                </a:pPr>
                <a:r>
                  <a:rPr lang="en-US" dirty="0"/>
                  <a:t>Altitude [km]</a:t>
                </a:r>
              </a:p>
            </c:rich>
          </c:tx>
          <c:layout>
            <c:manualLayout>
              <c:xMode val="edge"/>
              <c:yMode val="edge"/>
              <c:x val="0.44736842105263203"/>
              <c:y val="0.899607163900217"/>
            </c:manualLayout>
          </c:layout>
          <c:overlay val="0"/>
          <c:spPr>
            <a:noFill/>
            <a:ln w="25400">
              <a:noFill/>
            </a:ln>
          </c:spPr>
        </c:title>
        <c:numFmt formatCode="General" sourceLinked="1"/>
        <c:majorTickMark val="in"/>
        <c:minorTickMark val="in"/>
        <c:tickLblPos val="nextTo"/>
        <c:spPr>
          <a:ln w="3175">
            <a:solidFill>
              <a:srgbClr val="000000"/>
            </a:solidFill>
            <a:prstDash val="solid"/>
          </a:ln>
        </c:spPr>
        <c:txPr>
          <a:bodyPr rot="0" vert="horz"/>
          <a:lstStyle/>
          <a:p>
            <a:pPr>
              <a:defRPr sz="1475" b="1" i="0" u="none" strike="noStrike" baseline="0">
                <a:solidFill>
                  <a:srgbClr val="000000"/>
                </a:solidFill>
                <a:latin typeface="Arial"/>
                <a:ea typeface="Arial"/>
                <a:cs typeface="Arial"/>
              </a:defRPr>
            </a:pPr>
            <a:endParaRPr lang="en-US"/>
          </a:p>
        </c:txPr>
        <c:crossAx val="-1239571568"/>
        <c:crosses val="autoZero"/>
        <c:crossBetween val="midCat"/>
      </c:valAx>
      <c:valAx>
        <c:axId val="-1239571568"/>
        <c:scaling>
          <c:orientation val="minMax"/>
          <c:max val="30"/>
        </c:scaling>
        <c:delete val="0"/>
        <c:axPos val="l"/>
        <c:majorGridlines>
          <c:spPr>
            <a:ln w="3175">
              <a:solidFill>
                <a:srgbClr val="000000"/>
              </a:solidFill>
              <a:prstDash val="solid"/>
            </a:ln>
          </c:spPr>
        </c:majorGridlines>
        <c:title>
          <c:tx>
            <c:rich>
              <a:bodyPr/>
              <a:lstStyle/>
              <a:p>
                <a:pPr>
                  <a:defRPr sz="1475" b="1" i="0" u="none" strike="noStrike" baseline="0">
                    <a:solidFill>
                      <a:srgbClr val="000000"/>
                    </a:solidFill>
                    <a:latin typeface="Arial"/>
                    <a:ea typeface="Arial"/>
                    <a:cs typeface="Arial"/>
                  </a:defRPr>
                </a:pPr>
                <a:r>
                  <a:rPr lang="en-US" dirty="0"/>
                  <a:t>MW [kmoles/kg]</a:t>
                </a:r>
              </a:p>
            </c:rich>
          </c:tx>
          <c:layout>
            <c:manualLayout>
              <c:xMode val="edge"/>
              <c:yMode val="edge"/>
              <c:x val="2.2160664819944598E-2"/>
              <c:y val="0.27362231024536199"/>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475" b="1" i="0" u="none" strike="noStrike" baseline="0">
                <a:solidFill>
                  <a:srgbClr val="000000"/>
                </a:solidFill>
                <a:latin typeface="Arial"/>
                <a:ea typeface="Arial"/>
                <a:cs typeface="Arial"/>
              </a:defRPr>
            </a:pPr>
            <a:endParaRPr lang="en-US"/>
          </a:p>
        </c:txPr>
        <c:crossAx val="-1279032928"/>
        <c:crosses val="autoZero"/>
        <c:crossBetween val="midCat"/>
      </c:valAx>
      <c:spPr>
        <a:no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1475"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r>
              <a:rPr lang="en-US" b="1" dirty="0">
                <a:solidFill>
                  <a:sysClr val="windowText" lastClr="000000"/>
                </a:solidFill>
              </a:rPr>
              <a:t>Stagnation Temperature*</a:t>
            </a:r>
          </a:p>
        </c:rich>
      </c:tx>
      <c:overlay val="0"/>
      <c:spPr>
        <a:noFill/>
        <a:ln>
          <a:noFill/>
        </a:ln>
        <a:effectLst/>
      </c:spPr>
      <c:txPr>
        <a:bodyPr rot="0" spcFirstLastPara="1" vertOverflow="ellipsis" vert="horz" wrap="square" anchor="ctr" anchorCtr="1"/>
        <a:lstStyle/>
        <a:p>
          <a:pPr>
            <a:defRPr sz="1400" b="1" i="0" u="none" strike="noStrike" kern="1200" spc="0" baseline="0">
              <a:solidFill>
                <a:sysClr val="windowText" lastClr="000000"/>
              </a:solidFill>
              <a:latin typeface="+mn-lt"/>
              <a:ea typeface="+mn-ea"/>
              <a:cs typeface="+mn-cs"/>
            </a:defRPr>
          </a:pPr>
          <a:endParaRPr lang="en-US"/>
        </a:p>
      </c:txPr>
    </c:title>
    <c:autoTitleDeleted val="0"/>
    <c:plotArea>
      <c:layout>
        <c:manualLayout>
          <c:layoutTarget val="inner"/>
          <c:xMode val="edge"/>
          <c:yMode val="edge"/>
          <c:x val="0.16035196632947599"/>
          <c:y val="0.12671417618018699"/>
          <c:w val="0.77414628431032595"/>
          <c:h val="0.71115886172471798"/>
        </c:manualLayout>
      </c:layout>
      <c:scatterChart>
        <c:scatterStyle val="lineMarker"/>
        <c:varyColors val="0"/>
        <c:ser>
          <c:idx val="0"/>
          <c:order val="0"/>
          <c:tx>
            <c:strRef>
              <c:f>'source-stag up to M10'!$D$3:$D$4</c:f>
              <c:strCache>
                <c:ptCount val="2"/>
                <c:pt idx="0">
                  <c:v>no chemistry</c:v>
                </c:pt>
                <c:pt idx="1">
                  <c:v>[cp = constant]</c:v>
                </c:pt>
              </c:strCache>
            </c:strRef>
          </c:tx>
          <c:spPr>
            <a:ln w="19050" cap="rnd">
              <a:solidFill>
                <a:schemeClr val="accent1"/>
              </a:solidFill>
              <a:prstDash val="sysDot"/>
              <a:round/>
            </a:ln>
            <a:effectLst/>
          </c:spPr>
          <c:marker>
            <c:symbol val="triangle"/>
            <c:size val="5"/>
            <c:spPr>
              <a:solidFill>
                <a:schemeClr val="accent1"/>
              </a:solidFill>
              <a:ln w="9525">
                <a:solidFill>
                  <a:schemeClr val="accent1"/>
                </a:solidFill>
              </a:ln>
              <a:effectLst/>
            </c:spPr>
          </c:marker>
          <c:xVal>
            <c:numRef>
              <c:f>'source-stag up to M10'!$C$5:$C$13</c:f>
              <c:numCache>
                <c:formatCode>General</c:formatCode>
                <c:ptCount val="9"/>
                <c:pt idx="0">
                  <c:v>2</c:v>
                </c:pt>
                <c:pt idx="1">
                  <c:v>3</c:v>
                </c:pt>
                <c:pt idx="2">
                  <c:v>4</c:v>
                </c:pt>
                <c:pt idx="3">
                  <c:v>5</c:v>
                </c:pt>
                <c:pt idx="4">
                  <c:v>6</c:v>
                </c:pt>
                <c:pt idx="5">
                  <c:v>7</c:v>
                </c:pt>
                <c:pt idx="6">
                  <c:v>8</c:v>
                </c:pt>
                <c:pt idx="7">
                  <c:v>9</c:v>
                </c:pt>
                <c:pt idx="8">
                  <c:v>10</c:v>
                </c:pt>
              </c:numCache>
            </c:numRef>
          </c:xVal>
          <c:yVal>
            <c:numRef>
              <c:f>'source-stag up to M10'!$D$5:$D$13</c:f>
              <c:numCache>
                <c:formatCode>General</c:formatCode>
                <c:ptCount val="9"/>
                <c:pt idx="0">
                  <c:v>703</c:v>
                </c:pt>
                <c:pt idx="1">
                  <c:v>1094</c:v>
                </c:pt>
                <c:pt idx="2">
                  <c:v>1654</c:v>
                </c:pt>
                <c:pt idx="3">
                  <c:v>2394</c:v>
                </c:pt>
                <c:pt idx="4">
                  <c:v>3308</c:v>
                </c:pt>
                <c:pt idx="5">
                  <c:v>4396</c:v>
                </c:pt>
                <c:pt idx="6">
                  <c:v>5662</c:v>
                </c:pt>
                <c:pt idx="7">
                  <c:v>7116</c:v>
                </c:pt>
                <c:pt idx="8">
                  <c:v>8839</c:v>
                </c:pt>
              </c:numCache>
            </c:numRef>
          </c:yVal>
          <c:smooth val="0"/>
          <c:extLst>
            <c:ext xmlns:c16="http://schemas.microsoft.com/office/drawing/2014/chart" uri="{C3380CC4-5D6E-409C-BE32-E72D297353CC}">
              <c16:uniqueId val="{00000000-E9C1-4C5A-8C13-D2BF47A65ED6}"/>
            </c:ext>
          </c:extLst>
        </c:ser>
        <c:ser>
          <c:idx val="1"/>
          <c:order val="1"/>
          <c:tx>
            <c:strRef>
              <c:f>'source-stag up to M10'!$E$3:$E$4</c:f>
              <c:strCache>
                <c:ptCount val="2"/>
                <c:pt idx="0">
                  <c:v>no chemistry</c:v>
                </c:pt>
                <c:pt idx="1">
                  <c:v>[cp = cp(T)]</c:v>
                </c:pt>
              </c:strCache>
            </c:strRef>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'source-stag up to M10'!$C$5:$C$13</c:f>
              <c:numCache>
                <c:formatCode>General</c:formatCode>
                <c:ptCount val="9"/>
                <c:pt idx="0">
                  <c:v>2</c:v>
                </c:pt>
                <c:pt idx="1">
                  <c:v>3</c:v>
                </c:pt>
                <c:pt idx="2">
                  <c:v>4</c:v>
                </c:pt>
                <c:pt idx="3">
                  <c:v>5</c:v>
                </c:pt>
                <c:pt idx="4">
                  <c:v>6</c:v>
                </c:pt>
                <c:pt idx="5">
                  <c:v>7</c:v>
                </c:pt>
                <c:pt idx="6">
                  <c:v>8</c:v>
                </c:pt>
                <c:pt idx="7">
                  <c:v>9</c:v>
                </c:pt>
                <c:pt idx="8">
                  <c:v>10</c:v>
                </c:pt>
              </c:numCache>
            </c:numRef>
          </c:xVal>
          <c:yVal>
            <c:numRef>
              <c:f>'source-stag up to M10'!$E$5:$E$13</c:f>
              <c:numCache>
                <c:formatCode>General</c:formatCode>
                <c:ptCount val="9"/>
                <c:pt idx="0">
                  <c:v>702</c:v>
                </c:pt>
                <c:pt idx="1">
                  <c:v>1083</c:v>
                </c:pt>
                <c:pt idx="2">
                  <c:v>1600</c:v>
                </c:pt>
                <c:pt idx="3">
                  <c:v>2244</c:v>
                </c:pt>
                <c:pt idx="4">
                  <c:v>3004</c:v>
                </c:pt>
                <c:pt idx="5">
                  <c:v>3881</c:v>
                </c:pt>
                <c:pt idx="6">
                  <c:v>4879</c:v>
                </c:pt>
                <c:pt idx="7">
                  <c:v>6005</c:v>
                </c:pt>
                <c:pt idx="8">
                  <c:v>7320</c:v>
                </c:pt>
              </c:numCache>
            </c:numRef>
          </c:yVal>
          <c:smooth val="0"/>
          <c:extLst>
            <c:ext xmlns:c16="http://schemas.microsoft.com/office/drawing/2014/chart" uri="{C3380CC4-5D6E-409C-BE32-E72D297353CC}">
              <c16:uniqueId val="{00000001-E9C1-4C5A-8C13-D2BF47A65ED6}"/>
            </c:ext>
          </c:extLst>
        </c:ser>
        <c:ser>
          <c:idx val="3"/>
          <c:order val="2"/>
          <c:tx>
            <c:strRef>
              <c:f>'source-stag up to M10'!$G$3:$G$4</c:f>
              <c:strCache>
                <c:ptCount val="2"/>
                <c:pt idx="0">
                  <c:v>chemistry</c:v>
                </c:pt>
                <c:pt idx="1">
                  <c:v>[cp = cp(T)]</c:v>
                </c:pt>
              </c:strCache>
            </c:strRef>
          </c:tx>
          <c:spPr>
            <a:ln w="19050" cap="rnd">
              <a:solidFill>
                <a:schemeClr val="accent4"/>
              </a:solidFill>
              <a:round/>
            </a:ln>
            <a:effectLst/>
          </c:spPr>
          <c:marker>
            <c:symbol val="circle"/>
            <c:size val="5"/>
            <c:spPr>
              <a:solidFill>
                <a:schemeClr val="accent4"/>
              </a:solidFill>
              <a:ln w="9525">
                <a:solidFill>
                  <a:schemeClr val="accent4"/>
                </a:solidFill>
              </a:ln>
              <a:effectLst/>
            </c:spPr>
          </c:marker>
          <c:xVal>
            <c:numRef>
              <c:f>'source-stag up to M10'!$C$5:$C$13</c:f>
              <c:numCache>
                <c:formatCode>General</c:formatCode>
                <c:ptCount val="9"/>
                <c:pt idx="0">
                  <c:v>2</c:v>
                </c:pt>
                <c:pt idx="1">
                  <c:v>3</c:v>
                </c:pt>
                <c:pt idx="2">
                  <c:v>4</c:v>
                </c:pt>
                <c:pt idx="3">
                  <c:v>5</c:v>
                </c:pt>
                <c:pt idx="4">
                  <c:v>6</c:v>
                </c:pt>
                <c:pt idx="5">
                  <c:v>7</c:v>
                </c:pt>
                <c:pt idx="6">
                  <c:v>8</c:v>
                </c:pt>
                <c:pt idx="7">
                  <c:v>9</c:v>
                </c:pt>
                <c:pt idx="8">
                  <c:v>10</c:v>
                </c:pt>
              </c:numCache>
            </c:numRef>
          </c:xVal>
          <c:yVal>
            <c:numRef>
              <c:f>'source-stag up to M10'!$G$5:$G$13</c:f>
              <c:numCache>
                <c:formatCode>General</c:formatCode>
                <c:ptCount val="9"/>
                <c:pt idx="0">
                  <c:v>702</c:v>
                </c:pt>
                <c:pt idx="1">
                  <c:v>1082</c:v>
                </c:pt>
                <c:pt idx="2">
                  <c:v>1599</c:v>
                </c:pt>
                <c:pt idx="3">
                  <c:v>2242</c:v>
                </c:pt>
                <c:pt idx="4">
                  <c:v>2990</c:v>
                </c:pt>
                <c:pt idx="5">
                  <c:v>3822</c:v>
                </c:pt>
                <c:pt idx="6">
                  <c:v>4640</c:v>
                </c:pt>
                <c:pt idx="7">
                  <c:v>5307</c:v>
                </c:pt>
                <c:pt idx="8">
                  <c:v>5857</c:v>
                </c:pt>
              </c:numCache>
            </c:numRef>
          </c:yVal>
          <c:smooth val="0"/>
          <c:extLst>
            <c:ext xmlns:c16="http://schemas.microsoft.com/office/drawing/2014/chart" uri="{C3380CC4-5D6E-409C-BE32-E72D297353CC}">
              <c16:uniqueId val="{00000002-E9C1-4C5A-8C13-D2BF47A65ED6}"/>
            </c:ext>
          </c:extLst>
        </c:ser>
        <c:dLbls>
          <c:showLegendKey val="0"/>
          <c:showVal val="0"/>
          <c:showCatName val="0"/>
          <c:showSerName val="0"/>
          <c:showPercent val="0"/>
          <c:showBubbleSize val="0"/>
        </c:dLbls>
        <c:axId val="-851306832"/>
        <c:axId val="-904441456"/>
      </c:scatterChart>
      <c:valAx>
        <c:axId val="-851306832"/>
        <c:scaling>
          <c:orientation val="minMax"/>
          <c:max val="1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sz="1400" b="1" dirty="0">
                    <a:solidFill>
                      <a:sysClr val="windowText" lastClr="000000"/>
                    </a:solidFill>
                  </a:rPr>
                  <a:t>Mach</a:t>
                </a: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904441456"/>
        <c:crosses val="autoZero"/>
        <c:crossBetween val="midCat"/>
        <c:majorUnit val="1"/>
      </c:valAx>
      <c:valAx>
        <c:axId val="-90444145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sz="1400" b="1" dirty="0">
                    <a:solidFill>
                      <a:sysClr val="windowText" lastClr="000000"/>
                    </a:solidFill>
                  </a:rPr>
                  <a:t>Stagnation Temperature [</a:t>
                </a:r>
                <a:r>
                  <a:rPr lang="en-US" sz="1400" b="1" dirty="0">
                    <a:solidFill>
                      <a:sysClr val="windowText" lastClr="000000"/>
                    </a:solidFill>
                    <a:latin typeface="Calibri" panose="020F0502020204030204" pitchFamily="34" charset="0"/>
                    <a:cs typeface="Calibri" panose="020F0502020204030204" pitchFamily="34" charset="0"/>
                  </a:rPr>
                  <a:t>˚</a:t>
                </a:r>
                <a:r>
                  <a:rPr lang="en-US" sz="1400" b="1" dirty="0">
                    <a:solidFill>
                      <a:sysClr val="windowText" lastClr="000000"/>
                    </a:solidFill>
                  </a:rPr>
                  <a:t>R]</a:t>
                </a:r>
              </a:p>
            </c:rich>
          </c:tx>
          <c:layout>
            <c:manualLayout>
              <c:xMode val="edge"/>
              <c:yMode val="edge"/>
              <c:x val="2.07325886908362E-2"/>
              <c:y val="0.21789043861842899"/>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851306832"/>
        <c:crosses val="autoZero"/>
        <c:crossBetween val="midCat"/>
      </c:valAx>
      <c:spPr>
        <a:noFill/>
        <a:ln>
          <a:noFill/>
        </a:ln>
        <a:effectLst/>
      </c:spPr>
    </c:plotArea>
    <c:legend>
      <c:legendPos val="r"/>
      <c:layout>
        <c:manualLayout>
          <c:xMode val="edge"/>
          <c:yMode val="edge"/>
          <c:x val="0.181940424586399"/>
          <c:y val="0.15939047809541701"/>
          <c:w val="0.46410050666138003"/>
          <c:h val="0.30083810903448499"/>
        </c:manualLayout>
      </c:layout>
      <c:overlay val="0"/>
      <c:spPr>
        <a:solidFill>
          <a:schemeClr val="bg1"/>
        </a:solidFill>
        <a:ln>
          <a:solidFill>
            <a:schemeClr val="tx1"/>
          </a:solidFill>
        </a:ln>
        <a:effectLst>
          <a:outerShdw blurRad="50800" dist="50800" dir="5400000" algn="ctr" rotWithShape="0">
            <a:schemeClr val="bg1"/>
          </a:outerShdw>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0.29538</cdr:x>
      <cdr:y>0.84375</cdr:y>
    </cdr:from>
    <cdr:to>
      <cdr:x>0.39702</cdr:x>
      <cdr:y>0.92067</cdr:y>
    </cdr:to>
    <cdr:sp macro="" textlink="">
      <cdr:nvSpPr>
        <cdr:cNvPr id="2" name="TextBox 1"/>
        <cdr:cNvSpPr txBox="1"/>
      </cdr:nvSpPr>
      <cdr:spPr>
        <a:xfrm xmlns:a="http://schemas.openxmlformats.org/drawingml/2006/main">
          <a:off x="1651501" y="3343284"/>
          <a:ext cx="568287" cy="304788"/>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300" b="1" dirty="0"/>
            <a:t>2500</a:t>
          </a:r>
        </a:p>
      </cdr:txBody>
    </cdr:sp>
  </cdr:relSizeAnchor>
  <cdr:relSizeAnchor xmlns:cdr="http://schemas.openxmlformats.org/drawingml/2006/chartDrawing">
    <cdr:from>
      <cdr:x>0.48429</cdr:x>
      <cdr:y>0.84456</cdr:y>
    </cdr:from>
    <cdr:to>
      <cdr:x>0.58592</cdr:x>
      <cdr:y>0.92148</cdr:y>
    </cdr:to>
    <cdr:sp macro="" textlink="">
      <cdr:nvSpPr>
        <cdr:cNvPr id="3" name="TextBox 1"/>
        <cdr:cNvSpPr txBox="1"/>
      </cdr:nvSpPr>
      <cdr:spPr>
        <a:xfrm xmlns:a="http://schemas.openxmlformats.org/drawingml/2006/main">
          <a:off x="2707730" y="3346469"/>
          <a:ext cx="568231" cy="30478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300" b="1" dirty="0"/>
            <a:t>5000</a:t>
          </a:r>
        </a:p>
      </cdr:txBody>
    </cdr:sp>
  </cdr:relSizeAnchor>
  <cdr:relSizeAnchor xmlns:cdr="http://schemas.openxmlformats.org/drawingml/2006/chartDrawing">
    <cdr:from>
      <cdr:x>0.67463</cdr:x>
      <cdr:y>0.84696</cdr:y>
    </cdr:from>
    <cdr:to>
      <cdr:x>0.77626</cdr:x>
      <cdr:y>0.92388</cdr:y>
    </cdr:to>
    <cdr:sp macro="" textlink="">
      <cdr:nvSpPr>
        <cdr:cNvPr id="4" name="TextBox 1"/>
        <cdr:cNvSpPr txBox="1"/>
      </cdr:nvSpPr>
      <cdr:spPr>
        <a:xfrm xmlns:a="http://schemas.openxmlformats.org/drawingml/2006/main">
          <a:off x="3771963" y="3355975"/>
          <a:ext cx="568250" cy="30480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300" b="1" dirty="0"/>
            <a:t>7500</a:t>
          </a:r>
        </a:p>
      </cdr:txBody>
    </cdr:sp>
  </cdr:relSizeAnchor>
  <cdr:relSizeAnchor xmlns:cdr="http://schemas.openxmlformats.org/drawingml/2006/chartDrawing">
    <cdr:from>
      <cdr:x>0.8559</cdr:x>
      <cdr:y>0.84696</cdr:y>
    </cdr:from>
    <cdr:to>
      <cdr:x>0.95753</cdr:x>
      <cdr:y>0.92388</cdr:y>
    </cdr:to>
    <cdr:sp macro="" textlink="">
      <cdr:nvSpPr>
        <cdr:cNvPr id="5" name="TextBox 1"/>
        <cdr:cNvSpPr txBox="1"/>
      </cdr:nvSpPr>
      <cdr:spPr>
        <a:xfrm xmlns:a="http://schemas.openxmlformats.org/drawingml/2006/main">
          <a:off x="4785467" y="3355979"/>
          <a:ext cx="568231" cy="30478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300" b="1" dirty="0"/>
            <a:t>10000</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383" cy="471348"/>
          </a:xfrm>
          <a:prstGeom prst="rect">
            <a:avLst/>
          </a:prstGeom>
        </p:spPr>
        <p:txBody>
          <a:bodyPr vert="horz" lIns="92464" tIns="46232" rIns="92464" bIns="46232" rtlCol="0"/>
          <a:lstStyle>
            <a:lvl1pPr algn="l">
              <a:defRPr sz="1200"/>
            </a:lvl1pPr>
          </a:lstStyle>
          <a:p>
            <a:endParaRPr lang="en-US"/>
          </a:p>
        </p:txBody>
      </p:sp>
      <p:sp>
        <p:nvSpPr>
          <p:cNvPr id="3" name="Date Placeholder 2"/>
          <p:cNvSpPr>
            <a:spLocks noGrp="1"/>
          </p:cNvSpPr>
          <p:nvPr>
            <p:ph type="dt" idx="1"/>
          </p:nvPr>
        </p:nvSpPr>
        <p:spPr>
          <a:xfrm>
            <a:off x="4022485" y="0"/>
            <a:ext cx="3078383" cy="471348"/>
          </a:xfrm>
          <a:prstGeom prst="rect">
            <a:avLst/>
          </a:prstGeom>
        </p:spPr>
        <p:txBody>
          <a:bodyPr vert="horz" lIns="92464" tIns="46232" rIns="92464" bIns="46232" rtlCol="0"/>
          <a:lstStyle>
            <a:lvl1pPr algn="r">
              <a:defRPr sz="1200"/>
            </a:lvl1pPr>
          </a:lstStyle>
          <a:p>
            <a:fld id="{F3FE08B6-5EF7-EF4C-A5E1-EF093C67223C}" type="datetimeFigureOut">
              <a:rPr lang="en-US" smtClean="0"/>
              <a:t>4/14/2023</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2464" tIns="46232" rIns="92464" bIns="46232" rtlCol="0" anchor="ctr"/>
          <a:lstStyle/>
          <a:p>
            <a:endParaRPr lang="en-US"/>
          </a:p>
        </p:txBody>
      </p:sp>
      <p:sp>
        <p:nvSpPr>
          <p:cNvPr id="5" name="Notes Placeholder 4"/>
          <p:cNvSpPr>
            <a:spLocks noGrp="1"/>
          </p:cNvSpPr>
          <p:nvPr>
            <p:ph type="body" sz="quarter" idx="3"/>
          </p:nvPr>
        </p:nvSpPr>
        <p:spPr>
          <a:xfrm>
            <a:off x="710891" y="4517883"/>
            <a:ext cx="5680693" cy="3697033"/>
          </a:xfrm>
          <a:prstGeom prst="rect">
            <a:avLst/>
          </a:prstGeom>
        </p:spPr>
        <p:txBody>
          <a:bodyPr vert="horz" lIns="92464" tIns="46232" rIns="92464" bIns="4623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128"/>
            <a:ext cx="3078383" cy="471348"/>
          </a:xfrm>
          <a:prstGeom prst="rect">
            <a:avLst/>
          </a:prstGeom>
        </p:spPr>
        <p:txBody>
          <a:bodyPr vert="horz" lIns="92464" tIns="46232" rIns="92464" bIns="46232" rtlCol="0" anchor="b"/>
          <a:lstStyle>
            <a:lvl1pPr algn="l">
              <a:defRPr sz="1200"/>
            </a:lvl1pPr>
          </a:lstStyle>
          <a:p>
            <a:endParaRPr lang="en-US"/>
          </a:p>
        </p:txBody>
      </p:sp>
      <p:sp>
        <p:nvSpPr>
          <p:cNvPr id="7" name="Slide Number Placeholder 6"/>
          <p:cNvSpPr>
            <a:spLocks noGrp="1"/>
          </p:cNvSpPr>
          <p:nvPr>
            <p:ph type="sldNum" sz="quarter" idx="5"/>
          </p:nvPr>
        </p:nvSpPr>
        <p:spPr>
          <a:xfrm>
            <a:off x="4022485" y="8917128"/>
            <a:ext cx="3078383" cy="471348"/>
          </a:xfrm>
          <a:prstGeom prst="rect">
            <a:avLst/>
          </a:prstGeom>
        </p:spPr>
        <p:txBody>
          <a:bodyPr vert="horz" lIns="92464" tIns="46232" rIns="92464" bIns="46232" rtlCol="0" anchor="b"/>
          <a:lstStyle>
            <a:lvl1pPr algn="r">
              <a:defRPr sz="1200"/>
            </a:lvl1pPr>
          </a:lstStyle>
          <a:p>
            <a:fld id="{D262F396-6C38-5D4C-BBA1-869A49DCDE9A}" type="slidenum">
              <a:rPr lang="en-US" smtClean="0"/>
              <a:t>‹#›</a:t>
            </a:fld>
            <a:endParaRPr lang="en-US"/>
          </a:p>
        </p:txBody>
      </p:sp>
    </p:spTree>
    <p:extLst>
      <p:ext uri="{BB962C8B-B14F-4D97-AF65-F5344CB8AC3E}">
        <p14:creationId xmlns:p14="http://schemas.microsoft.com/office/powerpoint/2010/main" val="1120989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262F396-6C38-5D4C-BBA1-869A49DCDE9A}" type="slidenum">
              <a:rPr lang="en-US" smtClean="0"/>
              <a:t>37</a:t>
            </a:fld>
            <a:endParaRPr lang="en-US" dirty="0"/>
          </a:p>
        </p:txBody>
      </p:sp>
    </p:spTree>
    <p:extLst>
      <p:ext uri="{BB962C8B-B14F-4D97-AF65-F5344CB8AC3E}">
        <p14:creationId xmlns:p14="http://schemas.microsoft.com/office/powerpoint/2010/main" val="8730410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48907406-16A7-4A68-B300-340D4DD21EC0}" type="datetime1">
              <a:rPr lang="en-US" smtClean="0"/>
              <a:t>4/14/2023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41110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3600" b="1">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defRPr b="1">
                <a:latin typeface="+mn-lt"/>
              </a:defRPr>
            </a:lvl1pPr>
            <a:lvl2pPr>
              <a:defRPr b="1">
                <a:latin typeface="+mn-lt"/>
              </a:defRPr>
            </a:lvl2pPr>
            <a:lvl3pPr>
              <a:defRPr b="1">
                <a:latin typeface="+mn-lt"/>
              </a:defRPr>
            </a:lvl3pPr>
            <a:lvl4pPr>
              <a:defRPr b="1">
                <a:latin typeface="+mn-lt"/>
              </a:defRPr>
            </a:lvl4pPr>
            <a:lvl5pPr>
              <a:defRPr b="1">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F256D28-CA02-4EF8-BEA5-FCF0471FFE6E}" type="datetime1">
              <a:rPr lang="en-US" smtClean="0"/>
              <a:t>4/14/2023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05223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lgn="ct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853D609-FAA6-4020-8449-E334B2D2AC55}" type="datetime1">
              <a:rPr lang="en-US" smtClean="0"/>
              <a:t>4/14/2023</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393818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3600" b="1" baseline="0"/>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DCECFD1-E172-4431-B812-971DEF5134E0}" type="datetime1">
              <a:rPr lang="en-US" smtClean="0"/>
              <a:t>4/14/2023</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5189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ctr">
              <a:defRPr sz="3600" b="1">
                <a:latin typeface="+mn-lt"/>
              </a:defRPr>
            </a:lvl1pPr>
          </a:lstStyle>
          <a:p>
            <a:r>
              <a:rPr lang="en-US" dirty="0"/>
              <a:t>Click to edit Master title style</a:t>
            </a:r>
          </a:p>
        </p:txBody>
      </p:sp>
      <p:sp>
        <p:nvSpPr>
          <p:cNvPr id="3" name="Date Placeholder 2"/>
          <p:cNvSpPr>
            <a:spLocks noGrp="1"/>
          </p:cNvSpPr>
          <p:nvPr>
            <p:ph type="dt" sz="half" idx="10"/>
          </p:nvPr>
        </p:nvSpPr>
        <p:spPr/>
        <p:txBody>
          <a:bodyPr/>
          <a:lstStyle/>
          <a:p>
            <a:fld id="{C16CA727-9A3D-4FF0-8A0C-2F5DABA67C29}" type="datetime1">
              <a:rPr lang="en-US" smtClean="0"/>
              <a:t>4/14/2023</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92782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626170-17C5-4FFB-B4A7-781169D37822}" type="datetime1">
              <a:rPr lang="en-US" smtClean="0"/>
              <a:t>4/14/2023</a:t>
            </a:fld>
            <a:endParaRPr lang="en-US"/>
          </a:p>
        </p:txBody>
      </p:sp>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967878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34E658-9993-4955-AFC7-EBC5138BBF29}" type="datetime1">
              <a:rPr lang="en-US" smtClean="0"/>
              <a:t>4/14/2023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TextBox 7">
            <a:extLst>
              <a:ext uri="{FF2B5EF4-FFF2-40B4-BE49-F238E27FC236}">
                <a16:creationId xmlns:a16="http://schemas.microsoft.com/office/drawing/2014/main" id="{41791985-D7E9-42C2-907A-45A461746DFF}"/>
              </a:ext>
            </a:extLst>
          </p:cNvPr>
          <p:cNvSpPr txBox="1"/>
          <p:nvPr userDrawn="1"/>
        </p:nvSpPr>
        <p:spPr>
          <a:xfrm>
            <a:off x="11687174" y="6362700"/>
            <a:ext cx="360044" cy="369332"/>
          </a:xfrm>
          <a:prstGeom prst="rect">
            <a:avLst/>
          </a:prstGeom>
          <a:noFill/>
        </p:spPr>
        <p:txBody>
          <a:bodyPr wrap="square" rtlCol="0">
            <a:spAutoFit/>
          </a:bodyPr>
          <a:lstStyle/>
          <a:p>
            <a:endParaRPr lang="en-US" dirty="0"/>
          </a:p>
        </p:txBody>
      </p:sp>
      <p:sp>
        <p:nvSpPr>
          <p:cNvPr id="6" name="TextBox 5">
            <a:extLst>
              <a:ext uri="{FF2B5EF4-FFF2-40B4-BE49-F238E27FC236}">
                <a16:creationId xmlns:a16="http://schemas.microsoft.com/office/drawing/2014/main" id="{81F189AD-B1FB-684B-76A2-53BFEFE1992F}"/>
              </a:ext>
            </a:extLst>
          </p:cNvPr>
          <p:cNvSpPr txBox="1"/>
          <p:nvPr userDrawn="1"/>
        </p:nvSpPr>
        <p:spPr>
          <a:xfrm>
            <a:off x="11623832" y="6435400"/>
            <a:ext cx="467554" cy="246221"/>
          </a:xfrm>
          <a:prstGeom prst="rect">
            <a:avLst/>
          </a:prstGeom>
          <a:noFill/>
        </p:spPr>
        <p:txBody>
          <a:bodyPr wrap="square" rtlCol="0">
            <a:spAutoFit/>
          </a:bodyPr>
          <a:lstStyle/>
          <a:p>
            <a:fld id="{428E872D-17CB-4BF3-BC09-44313D4AE15B}" type="slidenum">
              <a:rPr lang="en-US" sz="1000" smtClean="0"/>
              <a:t>‹#›</a:t>
            </a:fld>
            <a:endParaRPr lang="en-US" sz="1000" dirty="0"/>
          </a:p>
        </p:txBody>
      </p:sp>
    </p:spTree>
    <p:extLst>
      <p:ext uri="{BB962C8B-B14F-4D97-AF65-F5344CB8AC3E}">
        <p14:creationId xmlns:p14="http://schemas.microsoft.com/office/powerpoint/2010/main" val="1585523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Lst>
  <p:hf hdr="0" ftr="0" dt="0"/>
  <p:txStyles>
    <p:titleStyle>
      <a:lvl1pPr algn="ctr" defTabSz="914400" rtl="0" eaLnBrk="1" latinLnBrk="0" hangingPunct="1">
        <a:lnSpc>
          <a:spcPct val="90000"/>
        </a:lnSpc>
        <a:spcBef>
          <a:spcPct val="0"/>
        </a:spcBef>
        <a:buNone/>
        <a:defRPr sz="44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6.xml"/><Relationship Id="rId4" Type="http://schemas.openxmlformats.org/officeDocument/2006/relationships/image" Target="../media/image3.wmf"/></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1.bin"/><Relationship Id="rId1" Type="http://schemas.openxmlformats.org/officeDocument/2006/relationships/slideLayout" Target="../slideLayouts/slideLayout4.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2.bin"/><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package" Target="../embeddings/Microsoft_Word_Document.docx"/><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oleObject" Target="../embeddings/oleObject3.bin"/><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oleObject" Target="../embeddings/oleObject4.bin"/><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oleObject" Target="../embeddings/oleObject5.bin"/><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18920"/>
            <a:ext cx="9144000" cy="2387600"/>
          </a:xfrm>
        </p:spPr>
        <p:txBody>
          <a:bodyPr>
            <a:normAutofit fontScale="90000"/>
          </a:bodyPr>
          <a:lstStyle/>
          <a:p>
            <a:pPr>
              <a:lnSpc>
                <a:spcPts val="5000"/>
              </a:lnSpc>
              <a:spcBef>
                <a:spcPts val="0"/>
              </a:spcBef>
            </a:pPr>
            <a:r>
              <a:rPr lang="en-US" sz="4900" dirty="0">
                <a:latin typeface="Arial Black" charset="0"/>
                <a:ea typeface="Arial Black" charset="0"/>
                <a:cs typeface="Arial Black" charset="0"/>
              </a:rPr>
              <a:t>Compressible Flow Analysis for High-Speed Vehicles</a:t>
            </a:r>
            <a:br>
              <a:rPr lang="en-US" sz="4800" dirty="0">
                <a:latin typeface="+mn-lt"/>
              </a:rPr>
            </a:br>
            <a:endParaRPr lang="en-US" sz="2200" dirty="0"/>
          </a:p>
        </p:txBody>
      </p:sp>
      <p:sp>
        <p:nvSpPr>
          <p:cNvPr id="3" name="TextBox 2">
            <a:extLst>
              <a:ext uri="{FF2B5EF4-FFF2-40B4-BE49-F238E27FC236}">
                <a16:creationId xmlns:a16="http://schemas.microsoft.com/office/drawing/2014/main" id="{329A50DD-193B-481B-8991-CEFF7FF8E3D7}"/>
              </a:ext>
            </a:extLst>
          </p:cNvPr>
          <p:cNvSpPr txBox="1"/>
          <p:nvPr/>
        </p:nvSpPr>
        <p:spPr>
          <a:xfrm>
            <a:off x="3231885" y="4257040"/>
            <a:ext cx="5728236" cy="1195199"/>
          </a:xfrm>
          <a:prstGeom prst="rect">
            <a:avLst/>
          </a:prstGeom>
          <a:noFill/>
        </p:spPr>
        <p:txBody>
          <a:bodyPr wrap="none" rtlCol="0">
            <a:spAutoFit/>
          </a:bodyPr>
          <a:lstStyle/>
          <a:p>
            <a:pPr algn="ctr">
              <a:lnSpc>
                <a:spcPct val="150000"/>
              </a:lnSpc>
              <a:spcBef>
                <a:spcPts val="1800"/>
              </a:spcBef>
            </a:pPr>
            <a:r>
              <a:rPr lang="en-US" sz="3200" b="1" dirty="0"/>
              <a:t>Vincent Cuda, Jr., Ph.D., P.E.</a:t>
            </a:r>
            <a:br>
              <a:rPr lang="en-US" sz="3200" b="1" dirty="0"/>
            </a:br>
            <a:r>
              <a:rPr lang="en-US" b="1" dirty="0"/>
              <a:t>AMA/NASA LaRC</a:t>
            </a:r>
          </a:p>
        </p:txBody>
      </p:sp>
    </p:spTree>
    <p:extLst>
      <p:ext uri="{BB962C8B-B14F-4D97-AF65-F5344CB8AC3E}">
        <p14:creationId xmlns:p14="http://schemas.microsoft.com/office/powerpoint/2010/main" val="19916189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47412"/>
          </a:xfrm>
        </p:spPr>
        <p:txBody>
          <a:bodyPr>
            <a:normAutofit/>
          </a:bodyPr>
          <a:lstStyle/>
          <a:p>
            <a:pPr algn="ctr"/>
            <a:r>
              <a:rPr lang="en-US" sz="3600" b="1" dirty="0">
                <a:latin typeface="+mn-lt"/>
              </a:rPr>
              <a:t>Important Questions</a:t>
            </a:r>
          </a:p>
        </p:txBody>
      </p:sp>
      <p:sp>
        <p:nvSpPr>
          <p:cNvPr id="3" name="Content Placeholder 2"/>
          <p:cNvSpPr>
            <a:spLocks noGrp="1"/>
          </p:cNvSpPr>
          <p:nvPr>
            <p:ph idx="1"/>
          </p:nvPr>
        </p:nvSpPr>
        <p:spPr>
          <a:xfrm>
            <a:off x="1466849" y="1272741"/>
            <a:ext cx="8782051" cy="4993923"/>
          </a:xfrm>
        </p:spPr>
        <p:txBody>
          <a:bodyPr>
            <a:normAutofit fontScale="40000" lnSpcReduction="20000"/>
          </a:bodyPr>
          <a:lstStyle/>
          <a:p>
            <a:pPr>
              <a:lnSpc>
                <a:spcPct val="120000"/>
              </a:lnSpc>
              <a:spcBef>
                <a:spcPts val="600"/>
              </a:spcBef>
            </a:pPr>
            <a:r>
              <a:rPr lang="en-US" sz="4000" b="1" u="sng" dirty="0"/>
              <a:t>Integrated Approach For Hypersonic Vehicle Designs</a:t>
            </a:r>
          </a:p>
          <a:p>
            <a:pPr lvl="1">
              <a:lnSpc>
                <a:spcPct val="120000"/>
              </a:lnSpc>
              <a:spcBef>
                <a:spcPts val="600"/>
              </a:spcBef>
            </a:pPr>
            <a:r>
              <a:rPr lang="en-US" sz="3800" dirty="0"/>
              <a:t>What constitutes a complete research effort?</a:t>
            </a:r>
          </a:p>
          <a:p>
            <a:pPr lvl="1">
              <a:lnSpc>
                <a:spcPct val="120000"/>
              </a:lnSpc>
              <a:spcBef>
                <a:spcPts val="600"/>
              </a:spcBef>
            </a:pPr>
            <a:r>
              <a:rPr lang="en-US" sz="3800" b="1" dirty="0"/>
              <a:t>How do various Systems Disciplines interact?</a:t>
            </a:r>
          </a:p>
          <a:p>
            <a:pPr>
              <a:lnSpc>
                <a:spcPct val="120000"/>
              </a:lnSpc>
              <a:spcBef>
                <a:spcPts val="600"/>
              </a:spcBef>
            </a:pPr>
            <a:r>
              <a:rPr lang="en-US" sz="4000" b="1" u="sng" dirty="0"/>
              <a:t>Air Models</a:t>
            </a:r>
          </a:p>
          <a:p>
            <a:pPr lvl="1">
              <a:lnSpc>
                <a:spcPct val="120000"/>
              </a:lnSpc>
              <a:spcBef>
                <a:spcPts val="600"/>
              </a:spcBef>
            </a:pPr>
            <a:r>
              <a:rPr lang="en-US" sz="3800" b="1" dirty="0"/>
              <a:t>How is air defined?</a:t>
            </a:r>
          </a:p>
          <a:p>
            <a:pPr lvl="1">
              <a:lnSpc>
                <a:spcPct val="120000"/>
              </a:lnSpc>
              <a:spcBef>
                <a:spcPts val="600"/>
              </a:spcBef>
            </a:pPr>
            <a:r>
              <a:rPr lang="en-US" sz="3800" dirty="0"/>
              <a:t>How many species are required to accurately model air?</a:t>
            </a:r>
          </a:p>
          <a:p>
            <a:pPr>
              <a:lnSpc>
                <a:spcPct val="120000"/>
              </a:lnSpc>
              <a:spcBef>
                <a:spcPts val="600"/>
              </a:spcBef>
            </a:pPr>
            <a:r>
              <a:rPr lang="en-US" sz="4000" b="1" u="sng" dirty="0"/>
              <a:t>Ideal and Real Gases</a:t>
            </a:r>
          </a:p>
          <a:p>
            <a:pPr lvl="1">
              <a:lnSpc>
                <a:spcPct val="120000"/>
              </a:lnSpc>
              <a:spcBef>
                <a:spcPts val="600"/>
              </a:spcBef>
            </a:pPr>
            <a:r>
              <a:rPr lang="en-US" sz="3800" b="1" dirty="0"/>
              <a:t>What is a calorically perfect gas? A thermally perfect gas? </a:t>
            </a:r>
          </a:p>
          <a:p>
            <a:pPr lvl="1">
              <a:lnSpc>
                <a:spcPct val="120000"/>
              </a:lnSpc>
              <a:spcBef>
                <a:spcPts val="600"/>
              </a:spcBef>
            </a:pPr>
            <a:r>
              <a:rPr lang="en-US" sz="3800" b="1" dirty="0"/>
              <a:t>When do these assumptions fail?</a:t>
            </a:r>
          </a:p>
          <a:p>
            <a:pPr lvl="1">
              <a:lnSpc>
                <a:spcPct val="120000"/>
              </a:lnSpc>
              <a:spcBef>
                <a:spcPts val="600"/>
              </a:spcBef>
            </a:pPr>
            <a:r>
              <a:rPr lang="en-US" sz="3800" dirty="0"/>
              <a:t>When are nonequilibrium effects important?</a:t>
            </a:r>
            <a:endParaRPr lang="en-US" sz="3800" b="1" dirty="0"/>
          </a:p>
          <a:p>
            <a:pPr>
              <a:lnSpc>
                <a:spcPct val="120000"/>
              </a:lnSpc>
              <a:spcBef>
                <a:spcPts val="600"/>
              </a:spcBef>
            </a:pPr>
            <a:r>
              <a:rPr lang="en-US" altLang="en-US" sz="4000" u="sng" dirty="0"/>
              <a:t>Test Gases</a:t>
            </a:r>
          </a:p>
          <a:p>
            <a:pPr lvl="1">
              <a:lnSpc>
                <a:spcPct val="120000"/>
              </a:lnSpc>
              <a:spcBef>
                <a:spcPts val="600"/>
              </a:spcBef>
            </a:pPr>
            <a:r>
              <a:rPr lang="en-US" altLang="en-US" sz="3800" dirty="0"/>
              <a:t>Do wind tunnel test gases behave the same as clean air?</a:t>
            </a:r>
          </a:p>
          <a:p>
            <a:pPr lvl="1">
              <a:lnSpc>
                <a:spcPct val="120000"/>
              </a:lnSpc>
              <a:spcBef>
                <a:spcPts val="600"/>
              </a:spcBef>
            </a:pPr>
            <a:r>
              <a:rPr lang="en-US" altLang="en-US" sz="3800" dirty="0"/>
              <a:t>When matching wind tunnel conditions to flight conditions, which properties are the best choice for heat transfer results?</a:t>
            </a:r>
          </a:p>
          <a:p>
            <a:pPr>
              <a:lnSpc>
                <a:spcPct val="120000"/>
              </a:lnSpc>
              <a:spcBef>
                <a:spcPts val="600"/>
              </a:spcBef>
            </a:pPr>
            <a:r>
              <a:rPr lang="en-US" altLang="en-US" sz="4000" u="sng" dirty="0"/>
              <a:t>Example</a:t>
            </a:r>
            <a:endParaRPr lang="en-US" sz="4000" b="1" dirty="0"/>
          </a:p>
          <a:p>
            <a:endParaRPr lang="en-US" b="1" dirty="0"/>
          </a:p>
        </p:txBody>
      </p:sp>
    </p:spTree>
    <p:extLst>
      <p:ext uri="{BB962C8B-B14F-4D97-AF65-F5344CB8AC3E}">
        <p14:creationId xmlns:p14="http://schemas.microsoft.com/office/powerpoint/2010/main" val="1024824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7" name="Rectangle 2">
            <a:extLst>
              <a:ext uri="{FF2B5EF4-FFF2-40B4-BE49-F238E27FC236}">
                <a16:creationId xmlns:a16="http://schemas.microsoft.com/office/drawing/2014/main" id="{493C9CE8-0A8A-4D85-8ECC-E24B332FBA23}"/>
              </a:ext>
            </a:extLst>
          </p:cNvPr>
          <p:cNvSpPr>
            <a:spLocks noChangeArrowheads="1"/>
          </p:cNvSpPr>
          <p:nvPr/>
        </p:nvSpPr>
        <p:spPr bwMode="auto">
          <a:xfrm>
            <a:off x="7924800" y="2743200"/>
            <a:ext cx="184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3600">
              <a:solidFill>
                <a:srgbClr val="000000"/>
              </a:solidFill>
              <a:latin typeface="+mn-lt"/>
            </a:endParaRPr>
          </a:p>
        </p:txBody>
      </p:sp>
      <p:sp>
        <p:nvSpPr>
          <p:cNvPr id="45062" name="Rectangle 3">
            <a:extLst>
              <a:ext uri="{FF2B5EF4-FFF2-40B4-BE49-F238E27FC236}">
                <a16:creationId xmlns:a16="http://schemas.microsoft.com/office/drawing/2014/main" id="{10520D31-236C-4EF9-8D57-327AD0BBA963}"/>
              </a:ext>
            </a:extLst>
          </p:cNvPr>
          <p:cNvSpPr>
            <a:spLocks noChangeArrowheads="1"/>
          </p:cNvSpPr>
          <p:nvPr/>
        </p:nvSpPr>
        <p:spPr bwMode="auto">
          <a:xfrm>
            <a:off x="1760664" y="396987"/>
            <a:ext cx="86868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449263">
              <a:spcBef>
                <a:spcPct val="20000"/>
              </a:spcBef>
              <a:buChar char="•"/>
              <a:tabLst>
                <a:tab pos="723900" algn="l"/>
                <a:tab pos="1447800" algn="l"/>
                <a:tab pos="2171700" algn="l"/>
                <a:tab pos="2895600" algn="l"/>
                <a:tab pos="3619500" algn="l"/>
                <a:tab pos="4343400" algn="l"/>
                <a:tab pos="5067300" algn="l"/>
                <a:tab pos="5791200" algn="l"/>
                <a:tab pos="6515100" algn="l"/>
                <a:tab pos="7239000" algn="l"/>
              </a:tabLst>
              <a:defRPr sz="3200">
                <a:solidFill>
                  <a:schemeClr val="tx1"/>
                </a:solidFill>
                <a:latin typeface="Times New Roman" panose="02020603050405020304" pitchFamily="18" charset="0"/>
              </a:defRPr>
            </a:lvl1pPr>
            <a:lvl2pPr marL="742950" indent="-285750" defTabSz="449263">
              <a:spcBef>
                <a:spcPct val="20000"/>
              </a:spcBef>
              <a:buChar char="–"/>
              <a:tabLst>
                <a:tab pos="723900" algn="l"/>
                <a:tab pos="1447800" algn="l"/>
                <a:tab pos="2171700" algn="l"/>
                <a:tab pos="2895600" algn="l"/>
                <a:tab pos="3619500" algn="l"/>
                <a:tab pos="4343400" algn="l"/>
                <a:tab pos="5067300" algn="l"/>
                <a:tab pos="5791200" algn="l"/>
                <a:tab pos="6515100" algn="l"/>
                <a:tab pos="7239000" algn="l"/>
              </a:tabLst>
              <a:defRPr sz="2800">
                <a:solidFill>
                  <a:schemeClr val="tx1"/>
                </a:solidFill>
                <a:latin typeface="Times New Roman" panose="02020603050405020304" pitchFamily="18" charset="0"/>
              </a:defRPr>
            </a:lvl2pPr>
            <a:lvl3pPr marL="1143000" indent="-228600" defTabSz="449263">
              <a:spcBef>
                <a:spcPct val="20000"/>
              </a:spcBef>
              <a:buChar char="•"/>
              <a:tabLst>
                <a:tab pos="723900" algn="l"/>
                <a:tab pos="1447800" algn="l"/>
                <a:tab pos="2171700" algn="l"/>
                <a:tab pos="2895600" algn="l"/>
                <a:tab pos="3619500" algn="l"/>
                <a:tab pos="4343400" algn="l"/>
                <a:tab pos="5067300" algn="l"/>
                <a:tab pos="5791200" algn="l"/>
                <a:tab pos="6515100" algn="l"/>
                <a:tab pos="7239000" algn="l"/>
              </a:tabLst>
              <a:defRPr sz="2400">
                <a:solidFill>
                  <a:schemeClr val="tx1"/>
                </a:solidFill>
                <a:latin typeface="Times New Roman" panose="02020603050405020304" pitchFamily="18" charset="0"/>
              </a:defRPr>
            </a:lvl3pPr>
            <a:lvl4pPr marL="1600200" indent="-228600" defTabSz="449263">
              <a:spcBef>
                <a:spcPct val="20000"/>
              </a:spcBef>
              <a:buChar char="–"/>
              <a:tabLst>
                <a:tab pos="723900" algn="l"/>
                <a:tab pos="1447800" algn="l"/>
                <a:tab pos="2171700" algn="l"/>
                <a:tab pos="2895600" algn="l"/>
                <a:tab pos="3619500" algn="l"/>
                <a:tab pos="4343400" algn="l"/>
                <a:tab pos="5067300" algn="l"/>
                <a:tab pos="5791200" algn="l"/>
                <a:tab pos="6515100" algn="l"/>
                <a:tab pos="7239000" algn="l"/>
              </a:tabLst>
              <a:defRPr sz="2000">
                <a:solidFill>
                  <a:schemeClr val="tx1"/>
                </a:solidFill>
                <a:latin typeface="Times New Roman" panose="02020603050405020304" pitchFamily="18" charset="0"/>
              </a:defRPr>
            </a:lvl4pPr>
            <a:lvl5pPr marL="2057400" indent="-228600" defTabSz="449263">
              <a:spcBef>
                <a:spcPct val="20000"/>
              </a:spcBef>
              <a:buChar char="»"/>
              <a:tabLst>
                <a:tab pos="723900" algn="l"/>
                <a:tab pos="1447800" algn="l"/>
                <a:tab pos="2171700" algn="l"/>
                <a:tab pos="2895600" algn="l"/>
                <a:tab pos="3619500" algn="l"/>
                <a:tab pos="4343400" algn="l"/>
                <a:tab pos="5067300" algn="l"/>
                <a:tab pos="5791200" algn="l"/>
                <a:tab pos="6515100" algn="l"/>
                <a:tab pos="7239000" algn="l"/>
              </a:tabLst>
              <a:defRPr sz="2000">
                <a:solidFill>
                  <a:schemeClr val="tx1"/>
                </a:solidFill>
                <a:latin typeface="Times New Roman" panose="02020603050405020304" pitchFamily="18" charset="0"/>
              </a:defRPr>
            </a:lvl5pPr>
            <a:lvl6pPr marL="2514600" indent="-228600" defTabSz="449263" eaLnBrk="0" fontAlgn="base" hangingPunct="0">
              <a:spcBef>
                <a:spcPct val="20000"/>
              </a:spcBef>
              <a:spcAft>
                <a:spcPct val="0"/>
              </a:spcAft>
              <a:buChar char="»"/>
              <a:tabLst>
                <a:tab pos="723900" algn="l"/>
                <a:tab pos="1447800" algn="l"/>
                <a:tab pos="2171700" algn="l"/>
                <a:tab pos="2895600" algn="l"/>
                <a:tab pos="3619500" algn="l"/>
                <a:tab pos="4343400" algn="l"/>
                <a:tab pos="5067300" algn="l"/>
                <a:tab pos="5791200" algn="l"/>
                <a:tab pos="6515100" algn="l"/>
                <a:tab pos="7239000" algn="l"/>
              </a:tabLst>
              <a:defRPr sz="2000">
                <a:solidFill>
                  <a:schemeClr val="tx1"/>
                </a:solidFill>
                <a:latin typeface="Times New Roman" panose="02020603050405020304" pitchFamily="18" charset="0"/>
              </a:defRPr>
            </a:lvl6pPr>
            <a:lvl7pPr marL="2971800" indent="-228600" defTabSz="449263" eaLnBrk="0" fontAlgn="base" hangingPunct="0">
              <a:spcBef>
                <a:spcPct val="20000"/>
              </a:spcBef>
              <a:spcAft>
                <a:spcPct val="0"/>
              </a:spcAft>
              <a:buChar char="»"/>
              <a:tabLst>
                <a:tab pos="723900" algn="l"/>
                <a:tab pos="1447800" algn="l"/>
                <a:tab pos="2171700" algn="l"/>
                <a:tab pos="2895600" algn="l"/>
                <a:tab pos="3619500" algn="l"/>
                <a:tab pos="4343400" algn="l"/>
                <a:tab pos="5067300" algn="l"/>
                <a:tab pos="5791200" algn="l"/>
                <a:tab pos="6515100" algn="l"/>
                <a:tab pos="7239000" algn="l"/>
              </a:tabLst>
              <a:defRPr sz="2000">
                <a:solidFill>
                  <a:schemeClr val="tx1"/>
                </a:solidFill>
                <a:latin typeface="Times New Roman" panose="02020603050405020304" pitchFamily="18" charset="0"/>
              </a:defRPr>
            </a:lvl7pPr>
            <a:lvl8pPr marL="3429000" indent="-228600" defTabSz="449263" eaLnBrk="0" fontAlgn="base" hangingPunct="0">
              <a:spcBef>
                <a:spcPct val="20000"/>
              </a:spcBef>
              <a:spcAft>
                <a:spcPct val="0"/>
              </a:spcAft>
              <a:buChar char="»"/>
              <a:tabLst>
                <a:tab pos="723900" algn="l"/>
                <a:tab pos="1447800" algn="l"/>
                <a:tab pos="2171700" algn="l"/>
                <a:tab pos="2895600" algn="l"/>
                <a:tab pos="3619500" algn="l"/>
                <a:tab pos="4343400" algn="l"/>
                <a:tab pos="5067300" algn="l"/>
                <a:tab pos="5791200" algn="l"/>
                <a:tab pos="6515100" algn="l"/>
                <a:tab pos="7239000" algn="l"/>
              </a:tabLst>
              <a:defRPr sz="2000">
                <a:solidFill>
                  <a:schemeClr val="tx1"/>
                </a:solidFill>
                <a:latin typeface="Times New Roman" panose="02020603050405020304" pitchFamily="18" charset="0"/>
              </a:defRPr>
            </a:lvl8pPr>
            <a:lvl9pPr marL="3886200" indent="-228600" defTabSz="449263" eaLnBrk="0" fontAlgn="base" hangingPunct="0">
              <a:spcBef>
                <a:spcPct val="20000"/>
              </a:spcBef>
              <a:spcAft>
                <a:spcPct val="0"/>
              </a:spcAft>
              <a:buChar char="»"/>
              <a:tabLst>
                <a:tab pos="723900" algn="l"/>
                <a:tab pos="1447800" algn="l"/>
                <a:tab pos="2171700" algn="l"/>
                <a:tab pos="2895600" algn="l"/>
                <a:tab pos="3619500" algn="l"/>
                <a:tab pos="4343400" algn="l"/>
                <a:tab pos="5067300" algn="l"/>
                <a:tab pos="5791200" algn="l"/>
                <a:tab pos="6515100" algn="l"/>
                <a:tab pos="7239000" algn="l"/>
              </a:tabLst>
              <a:defRPr sz="2000">
                <a:solidFill>
                  <a:schemeClr val="tx1"/>
                </a:solidFill>
                <a:latin typeface="Times New Roman" panose="02020603050405020304" pitchFamily="18" charset="0"/>
              </a:defRPr>
            </a:lvl9pPr>
          </a:lstStyle>
          <a:p>
            <a:pPr algn="ctr" eaLnBrk="1" hangingPunct="1">
              <a:lnSpc>
                <a:spcPct val="102000"/>
              </a:lnSpc>
              <a:spcBef>
                <a:spcPct val="0"/>
              </a:spcBef>
              <a:buFontTx/>
              <a:buNone/>
              <a:defRPr/>
            </a:pPr>
            <a:r>
              <a:rPr lang="en-US" altLang="en-US" b="1" dirty="0">
                <a:latin typeface="Arial" panose="020B0604020202020204" pitchFamily="34" charset="0"/>
                <a:cs typeface="Calibri" panose="020F0502020204030204" pitchFamily="34" charset="0"/>
              </a:rPr>
              <a:t>Hypersonic Scramjet Flowpath Development</a:t>
            </a:r>
          </a:p>
        </p:txBody>
      </p:sp>
      <p:pic>
        <p:nvPicPr>
          <p:cNvPr id="49159" name="Picture 4">
            <a:extLst>
              <a:ext uri="{FF2B5EF4-FFF2-40B4-BE49-F238E27FC236}">
                <a16:creationId xmlns:a16="http://schemas.microsoft.com/office/drawing/2014/main" id="{0BC66513-BF20-4766-88D6-BA876BE45D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4343400"/>
            <a:ext cx="2395538" cy="1436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9160" name="Picture 5" descr="lower right">
            <a:extLst>
              <a:ext uri="{FF2B5EF4-FFF2-40B4-BE49-F238E27FC236}">
                <a16:creationId xmlns:a16="http://schemas.microsoft.com/office/drawing/2014/main" id="{F5A945E5-7E53-4740-8DD9-CE29E754BE23}"/>
              </a:ext>
            </a:extLst>
          </p:cNvPr>
          <p:cNvPicPr>
            <a:picLocks noChangeAspect="1" noChangeArrowheads="1"/>
          </p:cNvPicPr>
          <p:nvPr/>
        </p:nvPicPr>
        <p:blipFill>
          <a:blip r:embed="rId3">
            <a:lum bright="6000" contrast="6000"/>
            <a:extLst>
              <a:ext uri="{28A0092B-C50C-407E-A947-70E740481C1C}">
                <a14:useLocalDpi xmlns:a14="http://schemas.microsoft.com/office/drawing/2010/main" val="0"/>
              </a:ext>
            </a:extLst>
          </a:blip>
          <a:srcRect l="8382" t="19646" b="33418"/>
          <a:stretch>
            <a:fillRect/>
          </a:stretch>
        </p:blipFill>
        <p:spPr bwMode="auto">
          <a:xfrm>
            <a:off x="4876801" y="1371600"/>
            <a:ext cx="3400425" cy="1263650"/>
          </a:xfrm>
          <a:prstGeom prst="rect">
            <a:avLst/>
          </a:prstGeom>
          <a:noFill/>
          <a:ln>
            <a:noFill/>
          </a:ln>
          <a:effectLst>
            <a:outerShdw dist="35921" dir="2700000" algn="ctr" rotWithShape="0">
              <a:srgbClr val="808080"/>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6">
            <a:extLst>
              <a:ext uri="{FF2B5EF4-FFF2-40B4-BE49-F238E27FC236}">
                <a16:creationId xmlns:a16="http://schemas.microsoft.com/office/drawing/2014/main" id="{04498613-08E5-4BD9-929A-F4F676BA91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200" y="4114800"/>
            <a:ext cx="2459038" cy="18034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pic>
      <p:sp>
        <p:nvSpPr>
          <p:cNvPr id="49162" name="Text Box 7">
            <a:extLst>
              <a:ext uri="{FF2B5EF4-FFF2-40B4-BE49-F238E27FC236}">
                <a16:creationId xmlns:a16="http://schemas.microsoft.com/office/drawing/2014/main" id="{74D6C829-E51A-4105-83F9-44B1823941E6}"/>
              </a:ext>
            </a:extLst>
          </p:cNvPr>
          <p:cNvSpPr txBox="1">
            <a:spLocks noChangeArrowheads="1"/>
          </p:cNvSpPr>
          <p:nvPr/>
        </p:nvSpPr>
        <p:spPr bwMode="auto">
          <a:xfrm>
            <a:off x="3127084" y="1456679"/>
            <a:ext cx="1715150"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b="1" dirty="0">
                <a:latin typeface="+mn-lt"/>
              </a:rPr>
              <a:t>Flight Test</a:t>
            </a:r>
          </a:p>
        </p:txBody>
      </p:sp>
      <p:sp>
        <p:nvSpPr>
          <p:cNvPr id="49163" name="Text Box 8">
            <a:extLst>
              <a:ext uri="{FF2B5EF4-FFF2-40B4-BE49-F238E27FC236}">
                <a16:creationId xmlns:a16="http://schemas.microsoft.com/office/drawing/2014/main" id="{5543D2F4-ABE9-4D23-99FB-B9BD547FC20E}"/>
              </a:ext>
            </a:extLst>
          </p:cNvPr>
          <p:cNvSpPr txBox="1">
            <a:spLocks noChangeArrowheads="1"/>
          </p:cNvSpPr>
          <p:nvPr/>
        </p:nvSpPr>
        <p:spPr bwMode="auto">
          <a:xfrm>
            <a:off x="8458201" y="5943600"/>
            <a:ext cx="1989263"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b="1" dirty="0">
                <a:latin typeface="+mn-lt"/>
              </a:rPr>
              <a:t>Ground Test</a:t>
            </a:r>
          </a:p>
        </p:txBody>
      </p:sp>
      <p:sp>
        <p:nvSpPr>
          <p:cNvPr id="49164" name="Rectangle 9">
            <a:extLst>
              <a:ext uri="{FF2B5EF4-FFF2-40B4-BE49-F238E27FC236}">
                <a16:creationId xmlns:a16="http://schemas.microsoft.com/office/drawing/2014/main" id="{8DA7E782-3EA2-4D4D-8871-132B2EB89BC8}"/>
              </a:ext>
            </a:extLst>
          </p:cNvPr>
          <p:cNvSpPr>
            <a:spLocks noChangeArrowheads="1"/>
          </p:cNvSpPr>
          <p:nvPr/>
        </p:nvSpPr>
        <p:spPr bwMode="auto">
          <a:xfrm>
            <a:off x="1295400" y="3581400"/>
            <a:ext cx="1835150" cy="46166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n-US" altLang="en-US" sz="2400" b="1" dirty="0">
                <a:latin typeface="+mn-lt"/>
              </a:rPr>
              <a:t>Simulation</a:t>
            </a:r>
          </a:p>
        </p:txBody>
      </p:sp>
      <p:sp>
        <p:nvSpPr>
          <p:cNvPr id="49165" name="Line 10">
            <a:extLst>
              <a:ext uri="{FF2B5EF4-FFF2-40B4-BE49-F238E27FC236}">
                <a16:creationId xmlns:a16="http://schemas.microsoft.com/office/drawing/2014/main" id="{29818F52-6B5F-4B02-A6F3-0A887BBAF5FF}"/>
              </a:ext>
            </a:extLst>
          </p:cNvPr>
          <p:cNvSpPr>
            <a:spLocks noChangeShapeType="1"/>
          </p:cNvSpPr>
          <p:nvPr/>
        </p:nvSpPr>
        <p:spPr bwMode="auto">
          <a:xfrm flipV="1">
            <a:off x="3429000" y="5715000"/>
            <a:ext cx="4419600" cy="0"/>
          </a:xfrm>
          <a:prstGeom prst="line">
            <a:avLst/>
          </a:prstGeom>
          <a:noFill/>
          <a:ln w="44450">
            <a:solidFill>
              <a:srgbClr val="FF7C8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6" name="Text Box 11">
            <a:extLst>
              <a:ext uri="{FF2B5EF4-FFF2-40B4-BE49-F238E27FC236}">
                <a16:creationId xmlns:a16="http://schemas.microsoft.com/office/drawing/2014/main" id="{C986D413-65F6-4233-A62A-CB0432E660DC}"/>
              </a:ext>
            </a:extLst>
          </p:cNvPr>
          <p:cNvSpPr txBox="1">
            <a:spLocks noChangeArrowheads="1"/>
          </p:cNvSpPr>
          <p:nvPr/>
        </p:nvSpPr>
        <p:spPr bwMode="auto">
          <a:xfrm>
            <a:off x="3901638" y="3853190"/>
            <a:ext cx="3538538" cy="52322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400" b="1" dirty="0">
                <a:solidFill>
                  <a:schemeClr val="accent2"/>
                </a:solidFill>
                <a:latin typeface="+mn-lt"/>
              </a:rPr>
              <a:t>Verification of flight bridging</a:t>
            </a:r>
          </a:p>
          <a:p>
            <a:pPr algn="ctr">
              <a:spcBef>
                <a:spcPct val="0"/>
              </a:spcBef>
              <a:buFontTx/>
              <a:buNone/>
            </a:pPr>
            <a:r>
              <a:rPr lang="en-US" altLang="en-US" sz="1400" b="1" dirty="0">
                <a:solidFill>
                  <a:schemeClr val="accent2"/>
                </a:solidFill>
                <a:latin typeface="+mn-lt"/>
              </a:rPr>
              <a:t>Data for analytical model development</a:t>
            </a:r>
          </a:p>
        </p:txBody>
      </p:sp>
      <p:sp>
        <p:nvSpPr>
          <p:cNvPr id="49167" name="Line 12">
            <a:extLst>
              <a:ext uri="{FF2B5EF4-FFF2-40B4-BE49-F238E27FC236}">
                <a16:creationId xmlns:a16="http://schemas.microsoft.com/office/drawing/2014/main" id="{EDB4637F-4C91-4924-B383-E8D0145464E7}"/>
              </a:ext>
            </a:extLst>
          </p:cNvPr>
          <p:cNvSpPr>
            <a:spLocks noChangeShapeType="1"/>
          </p:cNvSpPr>
          <p:nvPr/>
        </p:nvSpPr>
        <p:spPr bwMode="auto">
          <a:xfrm flipV="1">
            <a:off x="2590800" y="2743200"/>
            <a:ext cx="2057400" cy="1676400"/>
          </a:xfrm>
          <a:prstGeom prst="line">
            <a:avLst/>
          </a:prstGeom>
          <a:noFill/>
          <a:ln w="44450">
            <a:solidFill>
              <a:srgbClr val="FF7C80"/>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68" name="Text Box 13">
            <a:extLst>
              <a:ext uri="{FF2B5EF4-FFF2-40B4-BE49-F238E27FC236}">
                <a16:creationId xmlns:a16="http://schemas.microsoft.com/office/drawing/2014/main" id="{9E524B99-C9DB-4482-8EC3-49E625F8FC4E}"/>
              </a:ext>
            </a:extLst>
          </p:cNvPr>
          <p:cNvSpPr txBox="1">
            <a:spLocks noChangeArrowheads="1"/>
          </p:cNvSpPr>
          <p:nvPr/>
        </p:nvSpPr>
        <p:spPr bwMode="auto">
          <a:xfrm>
            <a:off x="776429" y="2457643"/>
            <a:ext cx="3325672" cy="738664"/>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400" b="1" dirty="0">
                <a:solidFill>
                  <a:srgbClr val="FF7C80"/>
                </a:solidFill>
                <a:latin typeface="+mn-lt"/>
              </a:rPr>
              <a:t>Design database and trade studies. Test interpretation and analysis of off-trajectory points</a:t>
            </a:r>
          </a:p>
        </p:txBody>
      </p:sp>
      <p:sp>
        <p:nvSpPr>
          <p:cNvPr id="49169" name="Text Box 14">
            <a:extLst>
              <a:ext uri="{FF2B5EF4-FFF2-40B4-BE49-F238E27FC236}">
                <a16:creationId xmlns:a16="http://schemas.microsoft.com/office/drawing/2014/main" id="{72AED0AC-8106-451A-B17B-CDC326721D3C}"/>
              </a:ext>
            </a:extLst>
          </p:cNvPr>
          <p:cNvSpPr txBox="1">
            <a:spLocks noChangeArrowheads="1"/>
          </p:cNvSpPr>
          <p:nvPr/>
        </p:nvSpPr>
        <p:spPr bwMode="auto">
          <a:xfrm>
            <a:off x="8978900" y="2678113"/>
            <a:ext cx="2035029" cy="58477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400" b="1" dirty="0">
                <a:solidFill>
                  <a:schemeClr val="accent2"/>
                </a:solidFill>
                <a:latin typeface="+mn-lt"/>
              </a:rPr>
              <a:t>Quantification of facility/model effects</a:t>
            </a:r>
            <a:r>
              <a:rPr lang="en-US" altLang="en-US" sz="1800" b="1" dirty="0">
                <a:solidFill>
                  <a:schemeClr val="accent2"/>
                </a:solidFill>
                <a:latin typeface="+mn-lt"/>
              </a:rPr>
              <a:t> </a:t>
            </a:r>
          </a:p>
        </p:txBody>
      </p:sp>
      <p:sp>
        <p:nvSpPr>
          <p:cNvPr id="49170" name="Line 15">
            <a:extLst>
              <a:ext uri="{FF2B5EF4-FFF2-40B4-BE49-F238E27FC236}">
                <a16:creationId xmlns:a16="http://schemas.microsoft.com/office/drawing/2014/main" id="{FA449C74-2723-4AC4-B6C2-20E619E71106}"/>
              </a:ext>
            </a:extLst>
          </p:cNvPr>
          <p:cNvSpPr>
            <a:spLocks noChangeShapeType="1"/>
          </p:cNvSpPr>
          <p:nvPr/>
        </p:nvSpPr>
        <p:spPr bwMode="auto">
          <a:xfrm>
            <a:off x="8458200" y="2667000"/>
            <a:ext cx="1447800" cy="1219200"/>
          </a:xfrm>
          <a:prstGeom prst="line">
            <a:avLst/>
          </a:prstGeom>
          <a:noFill/>
          <a:ln w="44450">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71" name="Line 16">
            <a:extLst>
              <a:ext uri="{FF2B5EF4-FFF2-40B4-BE49-F238E27FC236}">
                <a16:creationId xmlns:a16="http://schemas.microsoft.com/office/drawing/2014/main" id="{FA384799-4DD2-42BA-BEB0-F60D2A1527B6}"/>
              </a:ext>
            </a:extLst>
          </p:cNvPr>
          <p:cNvSpPr>
            <a:spLocks noChangeShapeType="1"/>
          </p:cNvSpPr>
          <p:nvPr/>
        </p:nvSpPr>
        <p:spPr bwMode="auto">
          <a:xfrm flipH="1">
            <a:off x="3200400" y="3048000"/>
            <a:ext cx="1600200" cy="1371600"/>
          </a:xfrm>
          <a:prstGeom prst="line">
            <a:avLst/>
          </a:prstGeom>
          <a:noFill/>
          <a:ln w="44450">
            <a:solidFill>
              <a:schemeClr val="accent2"/>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72" name="Text Box 17">
            <a:extLst>
              <a:ext uri="{FF2B5EF4-FFF2-40B4-BE49-F238E27FC236}">
                <a16:creationId xmlns:a16="http://schemas.microsoft.com/office/drawing/2014/main" id="{329F23C0-315E-4479-9B9D-F8FFCA1B35F8}"/>
              </a:ext>
            </a:extLst>
          </p:cNvPr>
          <p:cNvSpPr txBox="1">
            <a:spLocks noChangeArrowheads="1"/>
          </p:cNvSpPr>
          <p:nvPr/>
        </p:nvSpPr>
        <p:spPr bwMode="auto">
          <a:xfrm>
            <a:off x="3273604" y="5831416"/>
            <a:ext cx="4571999" cy="52322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400" b="1" dirty="0">
                <a:solidFill>
                  <a:srgbClr val="FF7C80"/>
                </a:solidFill>
                <a:latin typeface="+mn-lt"/>
              </a:rPr>
              <a:t>Facility/model configuration assessment and gauge placement. Data consistency and test interpretation</a:t>
            </a:r>
          </a:p>
        </p:txBody>
      </p:sp>
      <p:sp>
        <p:nvSpPr>
          <p:cNvPr id="49173" name="Line 18">
            <a:extLst>
              <a:ext uri="{FF2B5EF4-FFF2-40B4-BE49-F238E27FC236}">
                <a16:creationId xmlns:a16="http://schemas.microsoft.com/office/drawing/2014/main" id="{C625ACE1-E8E2-4B06-BBFF-EBC8CA3207B3}"/>
              </a:ext>
            </a:extLst>
          </p:cNvPr>
          <p:cNvSpPr>
            <a:spLocks noChangeShapeType="1"/>
          </p:cNvSpPr>
          <p:nvPr/>
        </p:nvSpPr>
        <p:spPr bwMode="auto">
          <a:xfrm flipH="1" flipV="1">
            <a:off x="3810000" y="4876800"/>
            <a:ext cx="3733800" cy="0"/>
          </a:xfrm>
          <a:prstGeom prst="line">
            <a:avLst/>
          </a:prstGeom>
          <a:noFill/>
          <a:ln w="44450">
            <a:solidFill>
              <a:schemeClr val="accent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74" name="Line 19">
            <a:extLst>
              <a:ext uri="{FF2B5EF4-FFF2-40B4-BE49-F238E27FC236}">
                <a16:creationId xmlns:a16="http://schemas.microsoft.com/office/drawing/2014/main" id="{E62731EF-7329-4F18-8665-3F1220E8558D}"/>
              </a:ext>
            </a:extLst>
          </p:cNvPr>
          <p:cNvSpPr>
            <a:spLocks noChangeShapeType="1"/>
          </p:cNvSpPr>
          <p:nvPr/>
        </p:nvSpPr>
        <p:spPr bwMode="auto">
          <a:xfrm flipH="1" flipV="1">
            <a:off x="8153400" y="2743200"/>
            <a:ext cx="1371600" cy="1219200"/>
          </a:xfrm>
          <a:prstGeom prst="line">
            <a:avLst/>
          </a:prstGeom>
          <a:noFill/>
          <a:ln w="44450">
            <a:solidFill>
              <a:schemeClr val="accent1"/>
            </a:solidFill>
            <a:round/>
            <a:headEnd/>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75" name="Text Box 20">
            <a:extLst>
              <a:ext uri="{FF2B5EF4-FFF2-40B4-BE49-F238E27FC236}">
                <a16:creationId xmlns:a16="http://schemas.microsoft.com/office/drawing/2014/main" id="{1C026764-104E-4352-8584-A0E542387EEB}"/>
              </a:ext>
            </a:extLst>
          </p:cNvPr>
          <p:cNvSpPr txBox="1">
            <a:spLocks noChangeArrowheads="1"/>
          </p:cNvSpPr>
          <p:nvPr/>
        </p:nvSpPr>
        <p:spPr bwMode="auto">
          <a:xfrm>
            <a:off x="3727807" y="4988379"/>
            <a:ext cx="3886200" cy="52322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400" b="1" dirty="0">
                <a:solidFill>
                  <a:schemeClr val="accent1"/>
                </a:solidFill>
                <a:latin typeface="+mn-lt"/>
              </a:rPr>
              <a:t>Verification of computational methodology.</a:t>
            </a:r>
          </a:p>
          <a:p>
            <a:pPr algn="ctr">
              <a:spcBef>
                <a:spcPct val="0"/>
              </a:spcBef>
              <a:buFontTx/>
              <a:buNone/>
            </a:pPr>
            <a:r>
              <a:rPr lang="en-US" altLang="en-US" sz="1400" b="1" dirty="0">
                <a:solidFill>
                  <a:schemeClr val="accent1"/>
                </a:solidFill>
                <a:latin typeface="+mn-lt"/>
              </a:rPr>
              <a:t>Data for analytical model development.</a:t>
            </a:r>
          </a:p>
        </p:txBody>
      </p:sp>
      <p:sp>
        <p:nvSpPr>
          <p:cNvPr id="49176" name="Text Box 21">
            <a:extLst>
              <a:ext uri="{FF2B5EF4-FFF2-40B4-BE49-F238E27FC236}">
                <a16:creationId xmlns:a16="http://schemas.microsoft.com/office/drawing/2014/main" id="{A98F3D89-7AB9-48C9-A43A-5E35492BE32F}"/>
              </a:ext>
            </a:extLst>
          </p:cNvPr>
          <p:cNvSpPr txBox="1">
            <a:spLocks noChangeArrowheads="1"/>
          </p:cNvSpPr>
          <p:nvPr/>
        </p:nvSpPr>
        <p:spPr bwMode="auto">
          <a:xfrm>
            <a:off x="4718050" y="3154767"/>
            <a:ext cx="4191000" cy="523220"/>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en-US" sz="1400" b="1" dirty="0">
                <a:solidFill>
                  <a:schemeClr val="accent1"/>
                </a:solidFill>
                <a:latin typeface="+mn-lt"/>
              </a:rPr>
              <a:t>Design database and parametric testing</a:t>
            </a:r>
          </a:p>
          <a:p>
            <a:pPr algn="ctr">
              <a:spcBef>
                <a:spcPct val="0"/>
              </a:spcBef>
              <a:buFontTx/>
              <a:buNone/>
            </a:pPr>
            <a:r>
              <a:rPr lang="en-US" altLang="en-US" sz="1400" b="1" dirty="0">
                <a:solidFill>
                  <a:schemeClr val="accent1"/>
                </a:solidFill>
                <a:latin typeface="+mn-lt"/>
              </a:rPr>
              <a:t>Viable scramjet operation that meets objectives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iagram&#10;&#10;Description automatically generated">
            <a:extLst>
              <a:ext uri="{FF2B5EF4-FFF2-40B4-BE49-F238E27FC236}">
                <a16:creationId xmlns:a16="http://schemas.microsoft.com/office/drawing/2014/main" id="{580A2D51-C3AB-4203-A49B-E8010ABA3D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5349" y="1294331"/>
            <a:ext cx="10532982" cy="4676119"/>
          </a:xfrm>
          <a:prstGeom prst="rect">
            <a:avLst/>
          </a:prstGeom>
        </p:spPr>
      </p:pic>
      <p:sp>
        <p:nvSpPr>
          <p:cNvPr id="2" name="Rectangle 1"/>
          <p:cNvSpPr/>
          <p:nvPr/>
        </p:nvSpPr>
        <p:spPr>
          <a:xfrm>
            <a:off x="2363877" y="648000"/>
            <a:ext cx="7668491" cy="6234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3D155EA-4094-4580-8D73-8497F084C20B}"/>
              </a:ext>
            </a:extLst>
          </p:cNvPr>
          <p:cNvSpPr txBox="1"/>
          <p:nvPr/>
        </p:nvSpPr>
        <p:spPr>
          <a:xfrm>
            <a:off x="1877290" y="313396"/>
            <a:ext cx="8381999" cy="646331"/>
          </a:xfrm>
          <a:prstGeom prst="rect">
            <a:avLst/>
          </a:prstGeom>
          <a:noFill/>
        </p:spPr>
        <p:txBody>
          <a:bodyPr wrap="square" rtlCol="0">
            <a:spAutoFit/>
          </a:bodyPr>
          <a:lstStyle/>
          <a:p>
            <a:r>
              <a:rPr lang="en-US" sz="3600" b="1" dirty="0"/>
              <a:t>Integrated Systems Design Approach</a:t>
            </a:r>
          </a:p>
        </p:txBody>
      </p:sp>
      <p:pic>
        <p:nvPicPr>
          <p:cNvPr id="12" name="Picture 11">
            <a:extLst>
              <a:ext uri="{FF2B5EF4-FFF2-40B4-BE49-F238E27FC236}">
                <a16:creationId xmlns:a16="http://schemas.microsoft.com/office/drawing/2014/main" id="{8707FED4-DC81-4614-B3EC-9057BD99CD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142568" y="2688423"/>
            <a:ext cx="739035" cy="538440"/>
          </a:xfrm>
          <a:prstGeom prst="rect">
            <a:avLst/>
          </a:prstGeom>
        </p:spPr>
      </p:pic>
    </p:spTree>
    <p:extLst>
      <p:ext uri="{BB962C8B-B14F-4D97-AF65-F5344CB8AC3E}">
        <p14:creationId xmlns:p14="http://schemas.microsoft.com/office/powerpoint/2010/main" val="2301992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07464" y="2516655"/>
            <a:ext cx="10515600" cy="1325563"/>
          </a:xfrm>
        </p:spPr>
        <p:txBody>
          <a:bodyPr/>
          <a:lstStyle/>
          <a:p>
            <a:r>
              <a:rPr lang="en-US" sz="4400" dirty="0">
                <a:latin typeface="Arial Black" charset="0"/>
                <a:ea typeface="Arial Black" charset="0"/>
                <a:cs typeface="Arial Black" charset="0"/>
              </a:rPr>
              <a:t>Air</a:t>
            </a:r>
            <a:endParaRPr lang="en-US" dirty="0">
              <a:latin typeface="Arial Black" charset="0"/>
              <a:ea typeface="Arial Black" charset="0"/>
              <a:cs typeface="Arial Black" charset="0"/>
            </a:endParaRPr>
          </a:p>
        </p:txBody>
      </p:sp>
    </p:spTree>
    <p:extLst>
      <p:ext uri="{BB962C8B-B14F-4D97-AF65-F5344CB8AC3E}">
        <p14:creationId xmlns:p14="http://schemas.microsoft.com/office/powerpoint/2010/main" val="3773009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015440"/>
          </a:xfrm>
        </p:spPr>
        <p:txBody>
          <a:bodyPr/>
          <a:lstStyle/>
          <a:p>
            <a:r>
              <a:rPr lang="en-US" dirty="0"/>
              <a:t>Air Standards</a:t>
            </a:r>
          </a:p>
        </p:txBody>
      </p:sp>
      <p:sp>
        <p:nvSpPr>
          <p:cNvPr id="3" name="Content Placeholder 2"/>
          <p:cNvSpPr>
            <a:spLocks noGrp="1"/>
          </p:cNvSpPr>
          <p:nvPr>
            <p:ph idx="1"/>
          </p:nvPr>
        </p:nvSpPr>
        <p:spPr>
          <a:xfrm>
            <a:off x="1398493" y="1715308"/>
            <a:ext cx="9345707" cy="4351338"/>
          </a:xfrm>
        </p:spPr>
        <p:txBody>
          <a:bodyPr>
            <a:normAutofit/>
          </a:bodyPr>
          <a:lstStyle/>
          <a:p>
            <a:pPr>
              <a:spcAft>
                <a:spcPts val="1200"/>
              </a:spcAft>
            </a:pPr>
            <a:r>
              <a:rPr lang="en-US" sz="2400" dirty="0"/>
              <a:t>In chemistry,  the International Union of Pure and Applied Chemistry (IUPAC) established standard temperature and pressure (abbreviated as STP) as a temperature of 273.15 K (0 °C, 32 °F) and an absolute pressure of exactly 100,000 Pa (1 bar, 14.5 psi, 0.9869 atmosphere).</a:t>
            </a:r>
          </a:p>
          <a:p>
            <a:pPr>
              <a:spcAft>
                <a:spcPts val="1200"/>
              </a:spcAft>
            </a:pPr>
            <a:r>
              <a:rPr lang="en-US" sz="2400" dirty="0"/>
              <a:t>The National Institute of Standards and Technology (NIST) uses a temperature of 20 °C (293.15 K, 68 °F) and an absolute pressure of 1 atmosphere (14.696 psi, 101.325 kPa). This standard is also called normal temperature and pressure (abbreviated as NTP).  </a:t>
            </a:r>
          </a:p>
          <a:p>
            <a:pPr marL="0" indent="0">
              <a:spcAft>
                <a:spcPts val="1200"/>
              </a:spcAft>
              <a:buNone/>
            </a:pPr>
            <a:endParaRPr lang="en-US" sz="2400" dirty="0"/>
          </a:p>
        </p:txBody>
      </p:sp>
    </p:spTree>
    <p:extLst>
      <p:ext uri="{BB962C8B-B14F-4D97-AF65-F5344CB8AC3E}">
        <p14:creationId xmlns:p14="http://schemas.microsoft.com/office/powerpoint/2010/main" val="4149614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0313"/>
            <a:ext cx="10515600" cy="582893"/>
          </a:xfrm>
        </p:spPr>
        <p:txBody>
          <a:bodyPr>
            <a:normAutofit fontScale="90000"/>
          </a:bodyPr>
          <a:lstStyle/>
          <a:p>
            <a:r>
              <a:rPr lang="en-US" dirty="0"/>
              <a:t>Air Models</a:t>
            </a:r>
          </a:p>
        </p:txBody>
      </p:sp>
      <p:sp>
        <p:nvSpPr>
          <p:cNvPr id="3" name="Content Placeholder 2"/>
          <p:cNvSpPr>
            <a:spLocks noGrp="1"/>
          </p:cNvSpPr>
          <p:nvPr>
            <p:ph idx="1"/>
          </p:nvPr>
        </p:nvSpPr>
        <p:spPr>
          <a:xfrm>
            <a:off x="510988" y="995083"/>
            <a:ext cx="11295530" cy="5518344"/>
          </a:xfrm>
        </p:spPr>
        <p:txBody>
          <a:bodyPr>
            <a:normAutofit/>
          </a:bodyPr>
          <a:lstStyle/>
          <a:p>
            <a:r>
              <a:rPr lang="en-US" sz="2400" dirty="0"/>
              <a:t>U.S. Standard Atmosphere (NASA TM-X-74335, 1976)</a:t>
            </a:r>
          </a:p>
          <a:p>
            <a:pPr lvl="1">
              <a:buFont typeface="Wingdings" charset="2"/>
              <a:buChar char="Ø"/>
            </a:pPr>
            <a:r>
              <a:rPr lang="en-US" sz="1800" dirty="0"/>
              <a:t>Releases were made in 1958, 1962, 1966 supplement, and 1976.</a:t>
            </a:r>
          </a:p>
          <a:p>
            <a:pPr lvl="1">
              <a:buFont typeface="Wingdings" charset="2"/>
              <a:buChar char="Ø"/>
            </a:pPr>
            <a:r>
              <a:rPr lang="en-US" sz="1800" dirty="0"/>
              <a:t>It is a relatively simple model and is easy to implement.  </a:t>
            </a:r>
          </a:p>
          <a:p>
            <a:pPr lvl="1">
              <a:buFont typeface="Wingdings" charset="2"/>
              <a:buChar char="Ø"/>
            </a:pPr>
            <a:r>
              <a:rPr lang="en-US" sz="1800" dirty="0"/>
              <a:t>There are minimal differences between the two major releases (1962 and 1976) below altitudes of 100 km.</a:t>
            </a:r>
          </a:p>
          <a:p>
            <a:r>
              <a:rPr lang="en-US" sz="2400" dirty="0"/>
              <a:t>NASA Earth Global Reference Atmospheric Model (Earth-GRAM 2016)</a:t>
            </a:r>
          </a:p>
          <a:p>
            <a:pPr lvl="1">
              <a:buFont typeface="Wingdings" charset="2"/>
              <a:buChar char="Ø"/>
            </a:pPr>
            <a:r>
              <a:rPr lang="en-US" sz="1800" dirty="0"/>
              <a:t>Accounts for geographical variability and seasonal variability.</a:t>
            </a:r>
          </a:p>
          <a:p>
            <a:pPr lvl="1">
              <a:buFont typeface="Wingdings" charset="2"/>
              <a:buChar char="Ø"/>
            </a:pPr>
            <a:r>
              <a:rPr lang="en-US" sz="1800" dirty="0"/>
              <a:t>More stringent design criteria as environment is tuned to a specific time of year and geographical location.</a:t>
            </a:r>
          </a:p>
          <a:p>
            <a:r>
              <a:rPr lang="en-US" sz="2400" dirty="0"/>
              <a:t>Military Standard (MIL-HDBK-310, 23 June 1997)</a:t>
            </a:r>
          </a:p>
          <a:p>
            <a:pPr lvl="1">
              <a:buFont typeface="Wingdings" charset="2"/>
              <a:buChar char="Ø"/>
            </a:pPr>
            <a:r>
              <a:rPr lang="en-US" sz="1800" dirty="0"/>
              <a:t>Extensive description of various climates including temperature, humidity, rain, wind, ice, hail, snow load, sand, dust, and freeze-thaw conditions.  </a:t>
            </a:r>
          </a:p>
          <a:p>
            <a:pPr lvl="1">
              <a:buFont typeface="Wingdings" charset="2"/>
              <a:buChar char="Ø"/>
            </a:pPr>
            <a:r>
              <a:rPr lang="en-US" sz="1800" dirty="0"/>
              <a:t>Includes 1, 5, 10, and 20% temperature and pressure extremes vs. altitude which may end up as part of a design requirement in hardware development. </a:t>
            </a:r>
          </a:p>
          <a:p>
            <a:r>
              <a:rPr lang="en-US" sz="2400" dirty="0"/>
              <a:t>The 1976 U.S. Standard Atmosphere is incorporated in most of the engineering and CFD codes at NASA/LaRC.</a:t>
            </a:r>
          </a:p>
          <a:p>
            <a:pPr lvl="1"/>
            <a:endParaRPr lang="en-US" sz="1800" dirty="0"/>
          </a:p>
        </p:txBody>
      </p:sp>
    </p:spTree>
    <p:extLst>
      <p:ext uri="{BB962C8B-B14F-4D97-AF65-F5344CB8AC3E}">
        <p14:creationId xmlns:p14="http://schemas.microsoft.com/office/powerpoint/2010/main" val="1570566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3236"/>
            <a:ext cx="10515600" cy="865975"/>
          </a:xfrm>
        </p:spPr>
        <p:txBody>
          <a:bodyPr>
            <a:normAutofit/>
          </a:bodyPr>
          <a:lstStyle/>
          <a:p>
            <a:r>
              <a:rPr lang="en-US" dirty="0">
                <a:latin typeface="+mn-lt"/>
              </a:rPr>
              <a:t>Atmospheric Constituents</a:t>
            </a:r>
            <a:br>
              <a:rPr lang="en-US" dirty="0">
                <a:latin typeface="+mn-lt"/>
              </a:rPr>
            </a:br>
            <a:r>
              <a:rPr lang="en-US" sz="1800" dirty="0">
                <a:latin typeface="+mn-lt"/>
              </a:rPr>
              <a:t> (1976 U.S. Atmosphere)</a:t>
            </a:r>
          </a:p>
        </p:txBody>
      </p:sp>
      <p:graphicFrame>
        <p:nvGraphicFramePr>
          <p:cNvPr id="3" name="Table 2"/>
          <p:cNvGraphicFramePr>
            <a:graphicFrameLocks noGrp="1"/>
          </p:cNvGraphicFramePr>
          <p:nvPr/>
        </p:nvGraphicFramePr>
        <p:xfrm>
          <a:off x="705971" y="1316734"/>
          <a:ext cx="10647829" cy="5279138"/>
        </p:xfrm>
        <a:graphic>
          <a:graphicData uri="http://schemas.openxmlformats.org/drawingml/2006/table">
            <a:tbl>
              <a:tblPr>
                <a:tableStyleId>{5C22544A-7EE6-4342-B048-85BDC9FD1C3A}</a:tableStyleId>
              </a:tblPr>
              <a:tblGrid>
                <a:gridCol w="1097091">
                  <a:extLst>
                    <a:ext uri="{9D8B030D-6E8A-4147-A177-3AD203B41FA5}">
                      <a16:colId xmlns:a16="http://schemas.microsoft.com/office/drawing/2014/main" val="2446118493"/>
                    </a:ext>
                  </a:extLst>
                </a:gridCol>
                <a:gridCol w="1497187">
                  <a:extLst>
                    <a:ext uri="{9D8B030D-6E8A-4147-A177-3AD203B41FA5}">
                      <a16:colId xmlns:a16="http://schemas.microsoft.com/office/drawing/2014/main" val="4247561754"/>
                    </a:ext>
                  </a:extLst>
                </a:gridCol>
                <a:gridCol w="1583368">
                  <a:extLst>
                    <a:ext uri="{9D8B030D-6E8A-4147-A177-3AD203B41FA5}">
                      <a16:colId xmlns:a16="http://schemas.microsoft.com/office/drawing/2014/main" val="55148046"/>
                    </a:ext>
                  </a:extLst>
                </a:gridCol>
                <a:gridCol w="1572182">
                  <a:extLst>
                    <a:ext uri="{9D8B030D-6E8A-4147-A177-3AD203B41FA5}">
                      <a16:colId xmlns:a16="http://schemas.microsoft.com/office/drawing/2014/main" val="2534717714"/>
                    </a:ext>
                  </a:extLst>
                </a:gridCol>
                <a:gridCol w="1408129">
                  <a:extLst>
                    <a:ext uri="{9D8B030D-6E8A-4147-A177-3AD203B41FA5}">
                      <a16:colId xmlns:a16="http://schemas.microsoft.com/office/drawing/2014/main" val="948720520"/>
                    </a:ext>
                  </a:extLst>
                </a:gridCol>
                <a:gridCol w="1744936">
                  <a:extLst>
                    <a:ext uri="{9D8B030D-6E8A-4147-A177-3AD203B41FA5}">
                      <a16:colId xmlns:a16="http://schemas.microsoft.com/office/drawing/2014/main" val="49985094"/>
                    </a:ext>
                  </a:extLst>
                </a:gridCol>
                <a:gridCol w="1744936">
                  <a:extLst>
                    <a:ext uri="{9D8B030D-6E8A-4147-A177-3AD203B41FA5}">
                      <a16:colId xmlns:a16="http://schemas.microsoft.com/office/drawing/2014/main" val="2217856"/>
                    </a:ext>
                  </a:extLst>
                </a:gridCol>
              </a:tblGrid>
              <a:tr h="1191251">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b="1" dirty="0">
                          <a:effectLst/>
                        </a:rPr>
                        <a:t>Gas Species</a:t>
                      </a:r>
                      <a:endParaRPr lang="en-US" sz="1800" b="1" dirty="0">
                        <a:effectLst/>
                        <a:latin typeface="MS Sans Serif"/>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pPr>
                      <a:r>
                        <a:rPr lang="en-US" sz="1800" b="1" dirty="0">
                          <a:effectLst/>
                        </a:rPr>
                        <a:t>Molecular Weight</a:t>
                      </a:r>
                      <a:endParaRPr lang="en-US" sz="1800" b="1" dirty="0">
                        <a:effectLst/>
                        <a:latin typeface="MS Sans Serif"/>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pPr>
                      <a:r>
                        <a:rPr lang="en-US" sz="1800" b="1" dirty="0">
                          <a:effectLst/>
                        </a:rPr>
                        <a:t>Volume</a:t>
                      </a:r>
                    </a:p>
                    <a:p>
                      <a:pPr marL="0" marR="0" algn="ctr" hangingPunct="0">
                        <a:spcBef>
                          <a:spcPts val="0"/>
                        </a:spcBef>
                        <a:spcAft>
                          <a:spcPts val="0"/>
                        </a:spcAft>
                      </a:pPr>
                      <a:r>
                        <a:rPr lang="en-US" sz="1800" b="1" dirty="0">
                          <a:effectLst/>
                        </a:rPr>
                        <a:t> (or mole or #)</a:t>
                      </a:r>
                      <a:endParaRPr lang="en-US" sz="1800" b="1" dirty="0">
                        <a:effectLst/>
                        <a:latin typeface="MS Sans Serif"/>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pPr>
                      <a:r>
                        <a:rPr lang="en-US" sz="1800" b="1" dirty="0">
                          <a:effectLst/>
                        </a:rPr>
                        <a:t>MW * Volume Fraction</a:t>
                      </a:r>
                      <a:endParaRPr lang="en-US" sz="1800" b="1" dirty="0">
                        <a:effectLst/>
                        <a:latin typeface="MS Sans Serif"/>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pPr>
                      <a:r>
                        <a:rPr lang="en-US" sz="1800" b="1" dirty="0">
                          <a:effectLst/>
                        </a:rPr>
                        <a:t>Mass Fraction </a:t>
                      </a:r>
                      <a:endParaRPr lang="en-US" sz="1800" b="1" dirty="0">
                        <a:effectLst/>
                        <a:latin typeface="MS Sans Serif"/>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b="1" dirty="0">
                          <a:effectLst/>
                        </a:rPr>
                        <a:t>Sea Level </a:t>
                      </a:r>
                    </a:p>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b="1" dirty="0">
                          <a:effectLst/>
                        </a:rPr>
                        <a:t># Density [#/m</a:t>
                      </a:r>
                      <a:r>
                        <a:rPr lang="en-US" sz="1800" b="1" baseline="30000" dirty="0">
                          <a:effectLst/>
                        </a:rPr>
                        <a:t>3</a:t>
                      </a:r>
                      <a:r>
                        <a:rPr lang="en-US" sz="1800" b="1" dirty="0">
                          <a:effectLst/>
                        </a:rPr>
                        <a:t>]</a:t>
                      </a:r>
                      <a:endParaRPr lang="en-US" sz="1800" b="1" dirty="0">
                        <a:effectLst/>
                        <a:latin typeface="MS Sans Serif"/>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pPr>
                      <a:r>
                        <a:rPr lang="en-US" sz="1800" b="1" dirty="0">
                          <a:effectLst/>
                        </a:rPr>
                        <a:t>86 Km</a:t>
                      </a:r>
                    </a:p>
                    <a:p>
                      <a:pPr marL="0" marR="0" lvl="0" indent="0" algn="ctr" defTabSz="914400" rtl="0" eaLnBrk="1" fontAlgn="auto" latinLnBrk="0" hangingPunct="0">
                        <a:lnSpc>
                          <a:spcPct val="100000"/>
                        </a:lnSpc>
                        <a:spcBef>
                          <a:spcPts val="0"/>
                        </a:spcBef>
                        <a:spcAft>
                          <a:spcPts val="0"/>
                        </a:spcAft>
                        <a:buClrTx/>
                        <a:buSzTx/>
                        <a:buFontTx/>
                        <a:buNone/>
                        <a:tabLst/>
                        <a:defRPr/>
                      </a:pPr>
                      <a:r>
                        <a:rPr lang="en-US" sz="1800" b="1" dirty="0">
                          <a:effectLst/>
                        </a:rPr>
                        <a:t># Density [#/m</a:t>
                      </a:r>
                      <a:r>
                        <a:rPr lang="en-US" sz="1800" b="1" baseline="30000" dirty="0">
                          <a:effectLst/>
                        </a:rPr>
                        <a:t>3</a:t>
                      </a:r>
                      <a:r>
                        <a:rPr lang="en-US" sz="1800" b="1" dirty="0">
                          <a:effectLst/>
                        </a:rPr>
                        <a:t>]</a:t>
                      </a:r>
                      <a:endParaRPr lang="en-US" sz="1800" b="1" dirty="0">
                        <a:effectLst/>
                        <a:latin typeface="MS Sans Serif"/>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689626472"/>
                  </a:ext>
                </a:extLst>
              </a:tr>
              <a:tr h="394730">
                <a:tc>
                  <a:txBody>
                    <a:bodyPr/>
                    <a:lstStyle/>
                    <a:p>
                      <a:pPr marL="0" marR="0" algn="ctr" hangingPunct="0">
                        <a:spcBef>
                          <a:spcPts val="0"/>
                        </a:spcBef>
                        <a:spcAft>
                          <a:spcPts val="0"/>
                        </a:spcAft>
                      </a:pPr>
                      <a:r>
                        <a:rPr lang="en-US" sz="1800" b="1" dirty="0">
                          <a:ln w="9525">
                            <a:noFill/>
                          </a:ln>
                          <a:effectLst/>
                        </a:rPr>
                        <a:t>N</a:t>
                      </a:r>
                      <a:r>
                        <a:rPr lang="en-US" sz="1800" b="1" baseline="-25000" dirty="0">
                          <a:ln w="9525">
                            <a:noFill/>
                          </a:ln>
                          <a:effectLst/>
                        </a:rPr>
                        <a:t>2</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28.0134</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0.780840</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21.873983</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0.755202</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1.9888E+25</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1.1299E+20</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5901180"/>
                  </a:ext>
                </a:extLst>
              </a:tr>
              <a:tr h="394730">
                <a:tc>
                  <a:txBody>
                    <a:bodyPr/>
                    <a:lstStyle/>
                    <a:p>
                      <a:pPr marL="0" marR="0" algn="ctr" hangingPunct="0">
                        <a:spcBef>
                          <a:spcPts val="0"/>
                        </a:spcBef>
                        <a:spcAft>
                          <a:spcPts val="0"/>
                        </a:spcAft>
                      </a:pPr>
                      <a:r>
                        <a:rPr lang="en-US" sz="1800" b="1" dirty="0">
                          <a:ln w="9525">
                            <a:noFill/>
                          </a:ln>
                          <a:effectLst/>
                        </a:rPr>
                        <a:t>O</a:t>
                      </a:r>
                      <a:r>
                        <a:rPr lang="en-US" sz="1800" b="1" baseline="-25000" dirty="0">
                          <a:ln w="9525">
                            <a:noFill/>
                          </a:ln>
                          <a:effectLst/>
                        </a:rPr>
                        <a:t>2</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31.9988</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0.209476</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6.702981</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0.231421</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5.3354E+24</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3.0311E+19</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47987330"/>
                  </a:ext>
                </a:extLst>
              </a:tr>
              <a:tr h="337136">
                <a:tc>
                  <a:txBody>
                    <a:bodyPr/>
                    <a:lstStyle/>
                    <a:p>
                      <a:pPr marL="0" marR="0" algn="ctr" hangingPunct="0">
                        <a:spcBef>
                          <a:spcPts val="0"/>
                        </a:spcBef>
                        <a:spcAft>
                          <a:spcPts val="0"/>
                        </a:spcAft>
                      </a:pPr>
                      <a:r>
                        <a:rPr lang="en-US" sz="1800" b="1" dirty="0">
                          <a:ln w="9525">
                            <a:noFill/>
                          </a:ln>
                          <a:effectLst/>
                        </a:rPr>
                        <a:t>Ar</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39.948</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0.009340</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0.373114</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0.012882</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2.3789E+23</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1.3515E+18</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34365817"/>
                  </a:ext>
                </a:extLst>
              </a:tr>
              <a:tr h="394730">
                <a:tc>
                  <a:txBody>
                    <a:bodyPr/>
                    <a:lstStyle/>
                    <a:p>
                      <a:pPr marL="0" marR="0" algn="ctr" hangingPunct="0">
                        <a:spcBef>
                          <a:spcPts val="0"/>
                        </a:spcBef>
                        <a:spcAft>
                          <a:spcPts val="0"/>
                        </a:spcAft>
                      </a:pPr>
                      <a:r>
                        <a:rPr lang="en-US" sz="1800" b="1" dirty="0">
                          <a:ln w="9525">
                            <a:noFill/>
                          </a:ln>
                          <a:effectLst/>
                        </a:rPr>
                        <a:t>CO</a:t>
                      </a:r>
                      <a:r>
                        <a:rPr lang="en-US" sz="1800" b="1" baseline="-25000" dirty="0">
                          <a:ln w="9525">
                            <a:noFill/>
                          </a:ln>
                          <a:effectLst/>
                        </a:rPr>
                        <a:t>2</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44.00995</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0.000314</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0.013819</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0.000477</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7.9976E+21</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4.5436E+16</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704491627"/>
                  </a:ext>
                </a:extLst>
              </a:tr>
              <a:tr h="337136">
                <a:tc>
                  <a:txBody>
                    <a:bodyPr/>
                    <a:lstStyle/>
                    <a:p>
                      <a:pPr marL="0" marR="0" algn="ctr" hangingPunct="0">
                        <a:spcBef>
                          <a:spcPts val="0"/>
                        </a:spcBef>
                        <a:spcAft>
                          <a:spcPts val="0"/>
                        </a:spcAft>
                      </a:pPr>
                      <a:r>
                        <a:rPr lang="en-US" sz="1800" b="1" dirty="0">
                          <a:ln w="9525">
                            <a:noFill/>
                          </a:ln>
                          <a:effectLst/>
                        </a:rPr>
                        <a:t>Ne</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20.183</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0.00001818</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0.000367</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0.000013</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4.6304E+20</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2.6306E+15</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36164"/>
                  </a:ext>
                </a:extLst>
              </a:tr>
              <a:tr h="337136">
                <a:tc>
                  <a:txBody>
                    <a:bodyPr/>
                    <a:lstStyle/>
                    <a:p>
                      <a:pPr marL="0" marR="0" algn="ctr" hangingPunct="0">
                        <a:spcBef>
                          <a:spcPts val="0"/>
                        </a:spcBef>
                        <a:spcAft>
                          <a:spcPts val="0"/>
                        </a:spcAft>
                      </a:pPr>
                      <a:r>
                        <a:rPr lang="en-US" sz="1800" b="1" dirty="0">
                          <a:ln w="9525">
                            <a:noFill/>
                          </a:ln>
                          <a:effectLst/>
                        </a:rPr>
                        <a:t>He</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4.0026</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0.00000524</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0.000021</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0.000001</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1.3346E+20</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7.5823E+14</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35482625"/>
                  </a:ext>
                </a:extLst>
              </a:tr>
              <a:tr h="337136">
                <a:tc>
                  <a:txBody>
                    <a:bodyPr/>
                    <a:lstStyle/>
                    <a:p>
                      <a:pPr marL="0" marR="0" algn="ctr" hangingPunct="0">
                        <a:spcBef>
                          <a:spcPts val="0"/>
                        </a:spcBef>
                        <a:spcAft>
                          <a:spcPts val="0"/>
                        </a:spcAft>
                      </a:pPr>
                      <a:r>
                        <a:rPr lang="en-US" sz="1800" b="1" dirty="0">
                          <a:ln w="9525">
                            <a:noFill/>
                          </a:ln>
                          <a:effectLst/>
                        </a:rPr>
                        <a:t>Kr</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83.80</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0.00000114</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0.000096</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0.000003</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2.9036E+19</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1.6496E+14</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2142958"/>
                  </a:ext>
                </a:extLst>
              </a:tr>
              <a:tr h="337136">
                <a:tc>
                  <a:txBody>
                    <a:bodyPr/>
                    <a:lstStyle/>
                    <a:p>
                      <a:pPr marL="0" marR="0" algn="ctr" hangingPunct="0">
                        <a:spcBef>
                          <a:spcPts val="0"/>
                        </a:spcBef>
                        <a:spcAft>
                          <a:spcPts val="0"/>
                        </a:spcAft>
                      </a:pPr>
                      <a:r>
                        <a:rPr lang="en-US" sz="1800" b="1" dirty="0">
                          <a:ln w="9525">
                            <a:noFill/>
                          </a:ln>
                          <a:effectLst/>
                        </a:rPr>
                        <a:t>Xe</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131.30</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0.000000087</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0.000011</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0.000000</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2.2159E+18</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1.2589E+13</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96105586"/>
                  </a:ext>
                </a:extLst>
              </a:tr>
              <a:tr h="394730">
                <a:tc>
                  <a:txBody>
                    <a:bodyPr/>
                    <a:lstStyle/>
                    <a:p>
                      <a:pPr marL="0" marR="0" algn="ctr" hangingPunct="0">
                        <a:spcBef>
                          <a:spcPts val="0"/>
                        </a:spcBef>
                        <a:spcAft>
                          <a:spcPts val="0"/>
                        </a:spcAft>
                      </a:pPr>
                      <a:r>
                        <a:rPr lang="en-US" sz="1800" b="1" dirty="0">
                          <a:ln w="9525">
                            <a:noFill/>
                          </a:ln>
                          <a:effectLst/>
                        </a:rPr>
                        <a:t>CH</a:t>
                      </a:r>
                      <a:r>
                        <a:rPr lang="en-US" sz="1800" b="1" baseline="-25000" dirty="0">
                          <a:ln w="9525">
                            <a:noFill/>
                          </a:ln>
                          <a:effectLst/>
                        </a:rPr>
                        <a:t>4</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16.04303</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0.000002</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0.000032</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0.000001</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5.0940E+19</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dirty="0">
                          <a:ln w="9525">
                            <a:noFill/>
                          </a:ln>
                          <a:effectLst/>
                        </a:rPr>
                        <a:t>2.8940E+14</a:t>
                      </a:r>
                      <a:endParaRPr lang="en-US" sz="1800" b="1"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82384815"/>
                  </a:ext>
                </a:extLst>
              </a:tr>
              <a:tr h="347799">
                <a:tc>
                  <a:txBody>
                    <a:bodyPr/>
                    <a:lstStyle/>
                    <a:p>
                      <a:pPr marL="0" marR="0" algn="ctr" hangingPunct="0">
                        <a:spcBef>
                          <a:spcPts val="0"/>
                        </a:spcBef>
                        <a:spcAft>
                          <a:spcPts val="0"/>
                        </a:spcAft>
                      </a:pPr>
                      <a:r>
                        <a:rPr lang="en-US" sz="1800" b="1" u="none" dirty="0">
                          <a:ln w="9525">
                            <a:noFill/>
                          </a:ln>
                          <a:effectLst/>
                        </a:rPr>
                        <a:t>H</a:t>
                      </a:r>
                      <a:r>
                        <a:rPr lang="en-US" sz="1800" b="1" u="none" baseline="-25000" dirty="0">
                          <a:ln w="9525">
                            <a:noFill/>
                          </a:ln>
                          <a:effectLst/>
                        </a:rPr>
                        <a:t>2</a:t>
                      </a:r>
                      <a:endParaRPr lang="en-US" sz="1800" b="1" u="none"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u="none" dirty="0">
                          <a:ln w="9525">
                            <a:noFill/>
                          </a:ln>
                          <a:effectLst/>
                        </a:rPr>
                        <a:t>2.01594</a:t>
                      </a:r>
                      <a:endParaRPr lang="en-US" sz="1800" b="1" u="none"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u="none" dirty="0">
                          <a:ln w="9525">
                            <a:noFill/>
                          </a:ln>
                          <a:effectLst/>
                        </a:rPr>
                        <a:t>0.0000005</a:t>
                      </a:r>
                      <a:endParaRPr lang="en-US" sz="1800" b="1" u="none"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u="none" dirty="0">
                          <a:ln w="9525">
                            <a:noFill/>
                          </a:ln>
                          <a:effectLst/>
                        </a:rPr>
                        <a:t>0.000001</a:t>
                      </a:r>
                      <a:endParaRPr lang="en-US" sz="1800" b="1" u="none"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u="none" dirty="0">
                          <a:ln w="9525">
                            <a:noFill/>
                          </a:ln>
                          <a:effectLst/>
                        </a:rPr>
                        <a:t>0.000000</a:t>
                      </a:r>
                      <a:endParaRPr lang="en-US" sz="1800" b="1" u="none"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u="none" dirty="0">
                          <a:ln w="9525">
                            <a:noFill/>
                          </a:ln>
                          <a:effectLst/>
                        </a:rPr>
                        <a:t>1.2735E+19</a:t>
                      </a:r>
                      <a:endParaRPr lang="en-US" sz="1800" b="1" u="none"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tc>
                  <a:txBody>
                    <a:bodyPr/>
                    <a:lstStyle/>
                    <a:p>
                      <a:pPr marL="0" marR="0" algn="ctr" hangingPunct="0">
                        <a:spcBef>
                          <a:spcPts val="0"/>
                        </a:spcBef>
                        <a:spcAft>
                          <a:spcPts val="0"/>
                        </a:spcAft>
                      </a:pPr>
                      <a:r>
                        <a:rPr lang="en-US" sz="1800" b="1" u="none" dirty="0">
                          <a:ln w="9525">
                            <a:noFill/>
                          </a:ln>
                          <a:effectLst/>
                        </a:rPr>
                        <a:t>7.2350E+13</a:t>
                      </a:r>
                      <a:endParaRPr lang="en-US" sz="1800" b="1" u="none" dirty="0">
                        <a:ln w="9525">
                          <a:noFill/>
                        </a:ln>
                        <a:effectLst/>
                        <a:latin typeface="MS Sans Serif"/>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73827817"/>
                  </a:ext>
                </a:extLst>
              </a:tr>
              <a:tr h="475488">
                <a:tc>
                  <a:txBody>
                    <a:bodyPr/>
                    <a:lstStyle/>
                    <a:p>
                      <a:pPr marL="0" marR="0" algn="ctr" hangingPunct="0">
                        <a:spcBef>
                          <a:spcPts val="0"/>
                        </a:spcBef>
                        <a:spcAft>
                          <a:spcPts val="0"/>
                        </a:spcAft>
                      </a:pPr>
                      <a:r>
                        <a:rPr lang="en-US" sz="2000" b="1" dirty="0">
                          <a:solidFill>
                            <a:schemeClr val="accent5">
                              <a:lumMod val="50000"/>
                            </a:schemeClr>
                          </a:solidFill>
                          <a:effectLst/>
                        </a:rPr>
                        <a:t> AIR</a:t>
                      </a:r>
                      <a:endParaRPr lang="en-US" sz="2000" b="1" dirty="0">
                        <a:solidFill>
                          <a:schemeClr val="accent5">
                            <a:lumMod val="50000"/>
                          </a:schemeClr>
                        </a:solidFill>
                        <a:effectLst/>
                        <a:latin typeface="MS Sans Serif"/>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pPr>
                      <a:r>
                        <a:rPr lang="en-US" sz="2000" b="1" dirty="0">
                          <a:solidFill>
                            <a:schemeClr val="accent5">
                              <a:lumMod val="50000"/>
                            </a:schemeClr>
                          </a:solidFill>
                          <a:effectLst/>
                        </a:rPr>
                        <a:t>28.964425</a:t>
                      </a:r>
                      <a:endParaRPr lang="en-US" sz="2000" b="1" dirty="0">
                        <a:solidFill>
                          <a:schemeClr val="accent5">
                            <a:lumMod val="50000"/>
                          </a:schemeClr>
                        </a:solidFill>
                        <a:effectLst/>
                        <a:latin typeface="MS Sans Serif"/>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pPr>
                      <a:r>
                        <a:rPr lang="en-US" sz="2000" b="1" dirty="0">
                          <a:solidFill>
                            <a:schemeClr val="accent5">
                              <a:lumMod val="50000"/>
                            </a:schemeClr>
                          </a:solidFill>
                          <a:effectLst/>
                        </a:rPr>
                        <a:t>0.999997</a:t>
                      </a:r>
                      <a:endParaRPr lang="en-US" sz="2000" b="1" dirty="0">
                        <a:solidFill>
                          <a:schemeClr val="accent5">
                            <a:lumMod val="50000"/>
                          </a:schemeClr>
                        </a:solidFill>
                        <a:effectLst/>
                        <a:latin typeface="MS Sans Serif"/>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pPr>
                      <a:r>
                        <a:rPr lang="en-US" sz="2000" b="1" dirty="0">
                          <a:solidFill>
                            <a:schemeClr val="accent5">
                              <a:lumMod val="50000"/>
                            </a:schemeClr>
                          </a:solidFill>
                          <a:effectLst/>
                        </a:rPr>
                        <a:t>28.964425</a:t>
                      </a:r>
                      <a:endParaRPr lang="en-US" sz="2000" b="1" dirty="0">
                        <a:solidFill>
                          <a:schemeClr val="accent5">
                            <a:lumMod val="50000"/>
                          </a:schemeClr>
                        </a:solidFill>
                        <a:effectLst/>
                        <a:latin typeface="MS Sans Serif"/>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pPr>
                      <a:r>
                        <a:rPr lang="en-US" sz="2000" b="1" dirty="0">
                          <a:solidFill>
                            <a:schemeClr val="accent5">
                              <a:lumMod val="50000"/>
                            </a:schemeClr>
                          </a:solidFill>
                          <a:effectLst/>
                        </a:rPr>
                        <a:t>1.000000</a:t>
                      </a:r>
                      <a:endParaRPr lang="en-US" sz="2000" b="1" dirty="0">
                        <a:solidFill>
                          <a:schemeClr val="accent5">
                            <a:lumMod val="50000"/>
                          </a:schemeClr>
                        </a:solidFill>
                        <a:effectLst/>
                        <a:latin typeface="MS Sans Serif"/>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pPr>
                      <a:r>
                        <a:rPr lang="en-US" sz="2000" b="1" dirty="0">
                          <a:solidFill>
                            <a:schemeClr val="accent5">
                              <a:lumMod val="50000"/>
                            </a:schemeClr>
                          </a:solidFill>
                          <a:effectLst/>
                        </a:rPr>
                        <a:t>2.5470E+25</a:t>
                      </a:r>
                      <a:endParaRPr lang="en-US" sz="2000" b="1" dirty="0">
                        <a:solidFill>
                          <a:schemeClr val="accent5">
                            <a:lumMod val="50000"/>
                          </a:schemeClr>
                        </a:solidFill>
                        <a:effectLst/>
                        <a:latin typeface="MS Sans Serif"/>
                        <a:ea typeface="Times New Roman" panose="02020603050405020304" pitchFamily="18" charset="0"/>
                        <a:cs typeface="Times New Roman" panose="02020603050405020304" pitchFamily="18" charset="0"/>
                      </a:endParaRPr>
                    </a:p>
                  </a:txBody>
                  <a:tcPr marL="68580" marR="68580" marT="0" marB="0" anchor="ctr"/>
                </a:tc>
                <a:tc>
                  <a:txBody>
                    <a:bodyPr/>
                    <a:lstStyle/>
                    <a:p>
                      <a:pPr marL="0" marR="0" algn="ctr" hangingPunct="0">
                        <a:spcBef>
                          <a:spcPts val="0"/>
                        </a:spcBef>
                        <a:spcAft>
                          <a:spcPts val="0"/>
                        </a:spcAft>
                      </a:pPr>
                      <a:r>
                        <a:rPr lang="en-US" sz="2000" b="1" dirty="0">
                          <a:solidFill>
                            <a:schemeClr val="accent5">
                              <a:lumMod val="50000"/>
                            </a:schemeClr>
                          </a:solidFill>
                          <a:effectLst/>
                        </a:rPr>
                        <a:t>1.4470E+20</a:t>
                      </a:r>
                      <a:endParaRPr lang="en-US" sz="2000" b="1" dirty="0">
                        <a:solidFill>
                          <a:schemeClr val="accent5">
                            <a:lumMod val="50000"/>
                          </a:schemeClr>
                        </a:solidFill>
                        <a:effectLst/>
                        <a:latin typeface="MS Sans Serif"/>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090977099"/>
                  </a:ext>
                </a:extLst>
              </a:tr>
            </a:tbl>
          </a:graphicData>
        </a:graphic>
      </p:graphicFrame>
    </p:spTree>
    <p:extLst>
      <p:ext uri="{BB962C8B-B14F-4D97-AF65-F5344CB8AC3E}">
        <p14:creationId xmlns:p14="http://schemas.microsoft.com/office/powerpoint/2010/main" val="3477985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01531" y="375883"/>
            <a:ext cx="5766612" cy="1325563"/>
          </a:xfrm>
        </p:spPr>
        <p:txBody>
          <a:bodyPr>
            <a:normAutofit/>
          </a:bodyPr>
          <a:lstStyle/>
          <a:p>
            <a:r>
              <a:rPr lang="en-US" sz="2800" dirty="0">
                <a:latin typeface="+mn-lt"/>
              </a:rPr>
              <a:t>U.S. Standard Atmosphere 1976</a:t>
            </a:r>
          </a:p>
        </p:txBody>
      </p:sp>
      <p:sp>
        <p:nvSpPr>
          <p:cNvPr id="5" name="Content Placeholder 4"/>
          <p:cNvSpPr>
            <a:spLocks noGrp="1"/>
          </p:cNvSpPr>
          <p:nvPr>
            <p:ph sz="half" idx="1"/>
          </p:nvPr>
        </p:nvSpPr>
        <p:spPr>
          <a:xfrm>
            <a:off x="838200" y="1559859"/>
            <a:ext cx="5399868" cy="4616216"/>
          </a:xfrm>
        </p:spPr>
        <p:txBody>
          <a:bodyPr>
            <a:normAutofit lnSpcReduction="10000"/>
          </a:bodyPr>
          <a:lstStyle/>
          <a:p>
            <a:r>
              <a:rPr lang="en-US" sz="2000" b="1" dirty="0"/>
              <a:t>air is a clean, dry, perfect gas mixture </a:t>
            </a:r>
          </a:p>
          <a:p>
            <a:r>
              <a:rPr lang="en-US" sz="2000" b="1" dirty="0"/>
              <a:t>specific heat ratio (</a:t>
            </a:r>
            <a:r>
              <a:rPr lang="en-US" sz="2000" b="1" dirty="0">
                <a:latin typeface="Symbol" panose="05050102010706020507" pitchFamily="18" charset="2"/>
              </a:rPr>
              <a:t>g</a:t>
            </a:r>
            <a:r>
              <a:rPr lang="en-US" sz="2000" b="1" dirty="0"/>
              <a:t>) = 1.40</a:t>
            </a:r>
          </a:p>
          <a:p>
            <a:r>
              <a:rPr lang="en-US" sz="2000" b="1" dirty="0"/>
              <a:t>molecular weight = 28.9644 [</a:t>
            </a:r>
            <a:r>
              <a:rPr lang="en-US" sz="2000" b="1" dirty="0" err="1"/>
              <a:t>kmoles</a:t>
            </a:r>
            <a:r>
              <a:rPr lang="en-US" sz="2000" b="1" dirty="0"/>
              <a:t>/kg] from sea level to 85.5 km</a:t>
            </a:r>
          </a:p>
          <a:p>
            <a:r>
              <a:rPr lang="en-US" sz="2000" b="1" dirty="0"/>
              <a:t>top three constituents account for 99.95% of the mass: </a:t>
            </a:r>
          </a:p>
          <a:p>
            <a:pPr marL="457200" lvl="1" indent="0" defTabSz="457200">
              <a:buNone/>
            </a:pPr>
            <a:r>
              <a:rPr lang="en-US" sz="1800" b="1" dirty="0"/>
              <a:t>N</a:t>
            </a:r>
            <a:r>
              <a:rPr lang="en-US" sz="1800" b="1" baseline="-25000" dirty="0"/>
              <a:t>2</a:t>
            </a:r>
            <a:r>
              <a:rPr lang="en-US" sz="1800" b="1" dirty="0"/>
              <a:t>	 	75.5202 % </a:t>
            </a:r>
          </a:p>
          <a:p>
            <a:pPr marL="457200" lvl="1" indent="0" defTabSz="457200">
              <a:buNone/>
            </a:pPr>
            <a:r>
              <a:rPr lang="en-US" sz="1800" b="1" dirty="0"/>
              <a:t>O</a:t>
            </a:r>
            <a:r>
              <a:rPr lang="en-US" sz="1800" b="1" baseline="-25000" dirty="0"/>
              <a:t>2</a:t>
            </a:r>
            <a:r>
              <a:rPr lang="en-US" sz="1800" b="1" dirty="0"/>
              <a:t>	 	23.1421 %</a:t>
            </a:r>
          </a:p>
          <a:p>
            <a:pPr marL="457200" lvl="1" indent="0" defTabSz="457200">
              <a:buNone/>
            </a:pPr>
            <a:r>
              <a:rPr lang="en-US" sz="1800" b="1" dirty="0"/>
              <a:t>Ar	    	  1.2882 %</a:t>
            </a:r>
          </a:p>
          <a:p>
            <a:r>
              <a:rPr lang="en-US" sz="2000" b="1" dirty="0"/>
              <a:t>standard sea level (SSL) condition: </a:t>
            </a:r>
          </a:p>
          <a:p>
            <a:pPr marL="457200" lvl="1" indent="0">
              <a:buNone/>
            </a:pPr>
            <a:r>
              <a:rPr lang="en-US" sz="1800" b="1" dirty="0"/>
              <a:t>P = 14.696 lbf/in</a:t>
            </a:r>
            <a:r>
              <a:rPr lang="en-US" sz="1800" b="1" baseline="30000" dirty="0"/>
              <a:t>2 </a:t>
            </a:r>
            <a:r>
              <a:rPr lang="en-US" sz="1800" b="1" dirty="0"/>
              <a:t>[101,325 Pa)</a:t>
            </a:r>
          </a:p>
          <a:p>
            <a:pPr marL="457200" lvl="1" indent="0">
              <a:buNone/>
            </a:pPr>
            <a:r>
              <a:rPr lang="en-US" sz="1800" b="1" dirty="0"/>
              <a:t>T = 59 °F [15 °C]</a:t>
            </a:r>
          </a:p>
          <a:p>
            <a:r>
              <a:rPr lang="en-US" sz="2000" b="1" dirty="0"/>
              <a:t>properties are provided for air up to 1000 kilometers in altitude</a:t>
            </a:r>
          </a:p>
          <a:p>
            <a:pPr marL="0" indent="0">
              <a:buNone/>
            </a:pPr>
            <a:endParaRPr lang="en-US" sz="2000" b="1" dirty="0"/>
          </a:p>
          <a:p>
            <a:pPr marL="457200" lvl="1" indent="0">
              <a:buNone/>
            </a:pPr>
            <a:endParaRPr lang="en-US" sz="1800" b="1" dirty="0"/>
          </a:p>
        </p:txBody>
      </p:sp>
      <p:pic>
        <p:nvPicPr>
          <p:cNvPr id="7" name="Content Placeholder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45044" y="639800"/>
            <a:ext cx="4668818" cy="5763073"/>
          </a:xfrm>
        </p:spPr>
      </p:pic>
    </p:spTree>
    <p:extLst>
      <p:ext uri="{BB962C8B-B14F-4D97-AF65-F5344CB8AC3E}">
        <p14:creationId xmlns:p14="http://schemas.microsoft.com/office/powerpoint/2010/main" val="1136721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3931"/>
            <a:ext cx="10515600" cy="697193"/>
          </a:xfrm>
        </p:spPr>
        <p:txBody>
          <a:bodyPr/>
          <a:lstStyle/>
          <a:p>
            <a:r>
              <a:rPr lang="en-US" dirty="0"/>
              <a:t>Modeled Species</a:t>
            </a:r>
          </a:p>
        </p:txBody>
      </p:sp>
      <p:sp>
        <p:nvSpPr>
          <p:cNvPr id="3" name="Content Placeholder 2"/>
          <p:cNvSpPr>
            <a:spLocks noGrp="1"/>
          </p:cNvSpPr>
          <p:nvPr>
            <p:ph idx="1"/>
          </p:nvPr>
        </p:nvSpPr>
        <p:spPr>
          <a:xfrm>
            <a:off x="1000125" y="921124"/>
            <a:ext cx="10029825" cy="5109882"/>
          </a:xfrm>
        </p:spPr>
        <p:txBody>
          <a:bodyPr>
            <a:noAutofit/>
          </a:bodyPr>
          <a:lstStyle/>
          <a:p>
            <a:pPr>
              <a:lnSpc>
                <a:spcPct val="120000"/>
              </a:lnSpc>
            </a:pPr>
            <a:r>
              <a:rPr lang="en-US" sz="1800" i="1" dirty="0">
                <a:solidFill>
                  <a:schemeClr val="accent2">
                    <a:lumMod val="75000"/>
                  </a:schemeClr>
                </a:solidFill>
              </a:rPr>
              <a:t>In addition to different atmospheric models existing, an assumption of the number of species that are needed to accurately represent air will be required for computational models. </a:t>
            </a:r>
          </a:p>
          <a:p>
            <a:pPr>
              <a:lnSpc>
                <a:spcPct val="120000"/>
              </a:lnSpc>
            </a:pPr>
            <a:r>
              <a:rPr lang="en-US" sz="1800" dirty="0"/>
              <a:t>The most basic air model can be represented by a single species (a composite of multiple species). The “air” 1-species model is a nonreacting model.</a:t>
            </a:r>
          </a:p>
          <a:p>
            <a:pPr>
              <a:lnSpc>
                <a:spcPct val="120000"/>
              </a:lnSpc>
            </a:pPr>
            <a:r>
              <a:rPr lang="en-US" sz="1800" dirty="0"/>
              <a:t>A 2-species model of N</a:t>
            </a:r>
            <a:r>
              <a:rPr lang="en-US" sz="1800" baseline="-25000" dirty="0"/>
              <a:t>2</a:t>
            </a:r>
            <a:r>
              <a:rPr lang="en-US" sz="1800" dirty="0"/>
              <a:t> and O</a:t>
            </a:r>
            <a:r>
              <a:rPr lang="en-US" sz="1800" baseline="-25000" dirty="0"/>
              <a:t>2</a:t>
            </a:r>
            <a:r>
              <a:rPr lang="en-US" sz="1800" dirty="0"/>
              <a:t> is almost identical to a 1-species “air” model.</a:t>
            </a:r>
          </a:p>
          <a:p>
            <a:pPr>
              <a:lnSpc>
                <a:spcPct val="120000"/>
              </a:lnSpc>
            </a:pPr>
            <a:r>
              <a:rPr lang="en-US" sz="1800" dirty="0"/>
              <a:t>A 5-species reacting model (</a:t>
            </a:r>
            <a:r>
              <a:rPr lang="pt-BR" sz="1800" dirty="0"/>
              <a:t>N</a:t>
            </a:r>
            <a:r>
              <a:rPr lang="pt-BR" sz="1800" baseline="-25000" dirty="0"/>
              <a:t>2</a:t>
            </a:r>
            <a:r>
              <a:rPr lang="pt-BR" sz="1800" dirty="0"/>
              <a:t>, O</a:t>
            </a:r>
            <a:r>
              <a:rPr lang="pt-BR" sz="1800" baseline="-25000" dirty="0"/>
              <a:t>2</a:t>
            </a:r>
            <a:r>
              <a:rPr lang="pt-BR" sz="1800" dirty="0"/>
              <a:t>, N, O, NO) </a:t>
            </a:r>
            <a:r>
              <a:rPr lang="en-US" sz="1800" dirty="0"/>
              <a:t>accounts for diatomic gas decomposition of the 2-species model. </a:t>
            </a:r>
          </a:p>
          <a:p>
            <a:pPr>
              <a:lnSpc>
                <a:spcPct val="120000"/>
              </a:lnSpc>
            </a:pPr>
            <a:r>
              <a:rPr lang="en-US" sz="1800" dirty="0"/>
              <a:t>For the 2- and 5-species models, Argon is excluded because it only accounts for 1% of the gas at sea level, and it does not react at moderate temperatures (less than 1% of Ar is converted to Ar</a:t>
            </a:r>
            <a:r>
              <a:rPr lang="en-US" sz="1800" baseline="30000" dirty="0"/>
              <a:t>+</a:t>
            </a:r>
            <a:r>
              <a:rPr lang="en-US" sz="1800" dirty="0"/>
              <a:t> below 20000 R).</a:t>
            </a:r>
          </a:p>
          <a:p>
            <a:pPr>
              <a:lnSpc>
                <a:spcPct val="120000"/>
              </a:lnSpc>
            </a:pPr>
            <a:r>
              <a:rPr lang="en-US" sz="1800" dirty="0"/>
              <a:t>An 11-species model (</a:t>
            </a:r>
            <a:r>
              <a:rPr lang="pt-BR" sz="1800" dirty="0"/>
              <a:t>N</a:t>
            </a:r>
            <a:r>
              <a:rPr lang="pt-BR" sz="1800" baseline="-25000" dirty="0"/>
              <a:t>2</a:t>
            </a:r>
            <a:r>
              <a:rPr lang="pt-BR" sz="1800" dirty="0"/>
              <a:t>, O</a:t>
            </a:r>
            <a:r>
              <a:rPr lang="pt-BR" sz="1800" baseline="-25000" dirty="0"/>
              <a:t>2</a:t>
            </a:r>
            <a:r>
              <a:rPr lang="pt-BR" sz="1800" dirty="0"/>
              <a:t>, N, O, NO, Ar, NO</a:t>
            </a:r>
            <a:r>
              <a:rPr lang="pt-BR" sz="1800" baseline="30000" dirty="0"/>
              <a:t>+</a:t>
            </a:r>
            <a:r>
              <a:rPr lang="pt-BR" sz="1800" dirty="0"/>
              <a:t>, e</a:t>
            </a:r>
            <a:r>
              <a:rPr lang="pt-BR" sz="1800" baseline="30000" dirty="0"/>
              <a:t>-</a:t>
            </a:r>
            <a:r>
              <a:rPr lang="pt-BR" sz="1800" dirty="0"/>
              <a:t>, N</a:t>
            </a:r>
            <a:r>
              <a:rPr lang="pt-BR" sz="1800" baseline="30000" dirty="0"/>
              <a:t>+</a:t>
            </a:r>
            <a:r>
              <a:rPr lang="pt-BR" sz="1800" dirty="0"/>
              <a:t>, O</a:t>
            </a:r>
            <a:r>
              <a:rPr lang="pt-BR" sz="1800" baseline="30000" dirty="0"/>
              <a:t>+</a:t>
            </a:r>
            <a:r>
              <a:rPr lang="pt-BR" sz="1800" dirty="0"/>
              <a:t>, Ar</a:t>
            </a:r>
            <a:r>
              <a:rPr lang="pt-BR" sz="1800" baseline="30000" dirty="0"/>
              <a:t>+</a:t>
            </a:r>
            <a:r>
              <a:rPr lang="en-US" sz="1800" dirty="0"/>
              <a:t>) is often used to account for ionization that occurs at higher temperatures (over 10,000 R, see Prabhu and Erickson).</a:t>
            </a:r>
          </a:p>
          <a:p>
            <a:pPr marL="0" indent="0">
              <a:lnSpc>
                <a:spcPct val="120000"/>
              </a:lnSpc>
              <a:buNone/>
            </a:pPr>
            <a:r>
              <a:rPr lang="en-US" sz="1800" i="1" dirty="0"/>
              <a:t>Note:  CFD simulation speed is greatly reduced as the number of species increases.</a:t>
            </a:r>
          </a:p>
        </p:txBody>
      </p:sp>
    </p:spTree>
    <p:extLst>
      <p:ext uri="{BB962C8B-B14F-4D97-AF65-F5344CB8AC3E}">
        <p14:creationId xmlns:p14="http://schemas.microsoft.com/office/powerpoint/2010/main" val="1852591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791322"/>
          </a:xfrm>
        </p:spPr>
        <p:txBody>
          <a:bodyPr/>
          <a:lstStyle/>
          <a:p>
            <a:r>
              <a:rPr lang="en-US" dirty="0"/>
              <a:t>Air Models in Selected NASA/LaRC Codes</a:t>
            </a:r>
          </a:p>
        </p:txBody>
      </p:sp>
      <p:sp>
        <p:nvSpPr>
          <p:cNvPr id="3" name="Content Placeholder 2"/>
          <p:cNvSpPr>
            <a:spLocks noGrp="1"/>
          </p:cNvSpPr>
          <p:nvPr>
            <p:ph idx="1"/>
          </p:nvPr>
        </p:nvSpPr>
        <p:spPr>
          <a:xfrm>
            <a:off x="1252817" y="1371187"/>
            <a:ext cx="9686365" cy="5031441"/>
          </a:xfrm>
        </p:spPr>
        <p:txBody>
          <a:bodyPr>
            <a:noAutofit/>
          </a:bodyPr>
          <a:lstStyle/>
          <a:p>
            <a:pPr marL="0" indent="0">
              <a:lnSpc>
                <a:spcPct val="120000"/>
              </a:lnSpc>
              <a:spcAft>
                <a:spcPts val="600"/>
              </a:spcAft>
              <a:buNone/>
            </a:pPr>
            <a:r>
              <a:rPr lang="en-US" sz="1800" dirty="0"/>
              <a:t>In general, codes can accommodate any combination of constituents and reactions. The user needs to supply the properties of the species and the various reactions expected for the flow. Some common selections include:</a:t>
            </a:r>
          </a:p>
          <a:p>
            <a:pPr>
              <a:lnSpc>
                <a:spcPct val="100000"/>
              </a:lnSpc>
              <a:spcBef>
                <a:spcPts val="1200"/>
              </a:spcBef>
              <a:spcAft>
                <a:spcPts val="600"/>
              </a:spcAft>
            </a:pPr>
            <a:r>
              <a:rPr lang="en-US" sz="1800" dirty="0"/>
              <a:t>Selected CFD codes at LaRC have the following options:</a:t>
            </a:r>
          </a:p>
          <a:p>
            <a:pPr lvl="1">
              <a:lnSpc>
                <a:spcPct val="100000"/>
              </a:lnSpc>
              <a:spcBef>
                <a:spcPts val="0"/>
              </a:spcBef>
              <a:spcAft>
                <a:spcPts val="600"/>
              </a:spcAft>
            </a:pPr>
            <a:r>
              <a:rPr lang="en-US" sz="1800" dirty="0"/>
              <a:t>One species (Air), nonreacting.</a:t>
            </a:r>
          </a:p>
          <a:p>
            <a:pPr lvl="1">
              <a:lnSpc>
                <a:spcPct val="100000"/>
              </a:lnSpc>
              <a:spcBef>
                <a:spcPts val="0"/>
              </a:spcBef>
              <a:spcAft>
                <a:spcPts val="600"/>
              </a:spcAft>
            </a:pPr>
            <a:r>
              <a:rPr lang="en-US" sz="1800" dirty="0"/>
              <a:t>Four species (</a:t>
            </a:r>
            <a:r>
              <a:rPr lang="pt-BR" sz="1800" dirty="0"/>
              <a:t>N</a:t>
            </a:r>
            <a:r>
              <a:rPr lang="pt-BR" sz="1800" baseline="-25000" dirty="0"/>
              <a:t>2</a:t>
            </a:r>
            <a:r>
              <a:rPr lang="pt-BR" sz="1800" dirty="0"/>
              <a:t>, O</a:t>
            </a:r>
            <a:r>
              <a:rPr lang="pt-BR" sz="1800" baseline="-25000" dirty="0"/>
              <a:t>2</a:t>
            </a:r>
            <a:r>
              <a:rPr lang="pt-BR" sz="1800" dirty="0"/>
              <a:t>, CO</a:t>
            </a:r>
            <a:r>
              <a:rPr lang="pt-BR" sz="1800" baseline="-25000" dirty="0"/>
              <a:t>2</a:t>
            </a:r>
            <a:r>
              <a:rPr lang="pt-BR" sz="1800" dirty="0"/>
              <a:t>, Ar), nonreacting.</a:t>
            </a:r>
          </a:p>
          <a:p>
            <a:pPr lvl="1">
              <a:lnSpc>
                <a:spcPct val="100000"/>
              </a:lnSpc>
              <a:spcBef>
                <a:spcPts val="0"/>
              </a:spcBef>
              <a:spcAft>
                <a:spcPts val="600"/>
              </a:spcAft>
            </a:pPr>
            <a:r>
              <a:rPr lang="pt-BR" sz="1800" dirty="0"/>
              <a:t>Five species (N</a:t>
            </a:r>
            <a:r>
              <a:rPr lang="pt-BR" sz="1800" baseline="-25000" dirty="0"/>
              <a:t>2</a:t>
            </a:r>
            <a:r>
              <a:rPr lang="pt-BR" sz="1800" dirty="0"/>
              <a:t>, O</a:t>
            </a:r>
            <a:r>
              <a:rPr lang="pt-BR" sz="1800" baseline="-25000" dirty="0"/>
              <a:t>2</a:t>
            </a:r>
            <a:r>
              <a:rPr lang="pt-BR" sz="1800" dirty="0"/>
              <a:t>, N, O, NO), five reactions.</a:t>
            </a:r>
          </a:p>
          <a:p>
            <a:pPr lvl="1">
              <a:lnSpc>
                <a:spcPct val="100000"/>
              </a:lnSpc>
              <a:spcBef>
                <a:spcPts val="0"/>
              </a:spcBef>
              <a:spcAft>
                <a:spcPts val="600"/>
              </a:spcAft>
            </a:pPr>
            <a:r>
              <a:rPr lang="pt-BR" sz="1800" dirty="0"/>
              <a:t>Ten species (N</a:t>
            </a:r>
            <a:r>
              <a:rPr lang="pt-BR" sz="1800" baseline="-25000" dirty="0"/>
              <a:t>2</a:t>
            </a:r>
            <a:r>
              <a:rPr lang="pt-BR" sz="1800" dirty="0"/>
              <a:t>, O</a:t>
            </a:r>
            <a:r>
              <a:rPr lang="pt-BR" sz="1800" baseline="-25000" dirty="0"/>
              <a:t>2</a:t>
            </a:r>
            <a:r>
              <a:rPr lang="pt-BR" sz="1800" dirty="0"/>
              <a:t>, N, O, NO, N</a:t>
            </a:r>
            <a:r>
              <a:rPr lang="pt-BR" sz="1800" baseline="-25000" dirty="0"/>
              <a:t>2</a:t>
            </a:r>
            <a:r>
              <a:rPr lang="pt-BR" sz="1800" dirty="0"/>
              <a:t>O, NO</a:t>
            </a:r>
            <a:r>
              <a:rPr lang="pt-BR" sz="1800" baseline="-25000" dirty="0"/>
              <a:t>2</a:t>
            </a:r>
            <a:r>
              <a:rPr lang="pt-BR" sz="1800" dirty="0"/>
              <a:t>, CO, CO</a:t>
            </a:r>
            <a:r>
              <a:rPr lang="pt-BR" sz="1800" baseline="-25000" dirty="0"/>
              <a:t>2, </a:t>
            </a:r>
            <a:r>
              <a:rPr lang="pt-BR" sz="1800" dirty="0"/>
              <a:t>Ar), sixteen reactions.</a:t>
            </a:r>
          </a:p>
          <a:p>
            <a:pPr lvl="1">
              <a:lnSpc>
                <a:spcPct val="100000"/>
              </a:lnSpc>
              <a:spcBef>
                <a:spcPts val="0"/>
              </a:spcBef>
              <a:spcAft>
                <a:spcPts val="600"/>
              </a:spcAft>
            </a:pPr>
            <a:r>
              <a:rPr lang="en-US" sz="1800" dirty="0"/>
              <a:t>Eleven species (</a:t>
            </a:r>
            <a:r>
              <a:rPr lang="pt-BR" sz="1800" dirty="0"/>
              <a:t>N</a:t>
            </a:r>
            <a:r>
              <a:rPr lang="pt-BR" sz="1800" baseline="-25000" dirty="0"/>
              <a:t>2</a:t>
            </a:r>
            <a:r>
              <a:rPr lang="pt-BR" sz="1800" dirty="0"/>
              <a:t>, O</a:t>
            </a:r>
            <a:r>
              <a:rPr lang="pt-BR" sz="1800" baseline="-25000" dirty="0"/>
              <a:t>2</a:t>
            </a:r>
            <a:r>
              <a:rPr lang="pt-BR" sz="1800" dirty="0"/>
              <a:t>, N, O, NO, Ar, NO</a:t>
            </a:r>
            <a:r>
              <a:rPr lang="pt-BR" sz="1800" baseline="30000" dirty="0"/>
              <a:t>+</a:t>
            </a:r>
            <a:r>
              <a:rPr lang="pt-BR" sz="1800" dirty="0"/>
              <a:t>, e</a:t>
            </a:r>
            <a:r>
              <a:rPr lang="pt-BR" sz="1800" baseline="30000" dirty="0"/>
              <a:t>-</a:t>
            </a:r>
            <a:r>
              <a:rPr lang="pt-BR" sz="1800" dirty="0"/>
              <a:t>, N</a:t>
            </a:r>
            <a:r>
              <a:rPr lang="pt-BR" sz="1800" baseline="30000" dirty="0"/>
              <a:t>+</a:t>
            </a:r>
            <a:r>
              <a:rPr lang="pt-BR" sz="1800" dirty="0"/>
              <a:t>, O</a:t>
            </a:r>
            <a:r>
              <a:rPr lang="pt-BR" sz="1800" baseline="30000" dirty="0"/>
              <a:t>+</a:t>
            </a:r>
            <a:r>
              <a:rPr lang="pt-BR" sz="1800" dirty="0"/>
              <a:t>, Ar</a:t>
            </a:r>
            <a:r>
              <a:rPr lang="pt-BR" sz="1800" baseline="30000" dirty="0"/>
              <a:t>+</a:t>
            </a:r>
            <a:r>
              <a:rPr lang="en-US" sz="1800" dirty="0"/>
              <a:t>), seven reactions.</a:t>
            </a:r>
            <a:endParaRPr lang="pt-BR" sz="1800" dirty="0"/>
          </a:p>
          <a:p>
            <a:pPr>
              <a:lnSpc>
                <a:spcPct val="100000"/>
              </a:lnSpc>
              <a:spcBef>
                <a:spcPts val="1200"/>
              </a:spcBef>
              <a:spcAft>
                <a:spcPts val="600"/>
              </a:spcAft>
            </a:pPr>
            <a:r>
              <a:rPr lang="pt-BR" sz="1800" dirty="0"/>
              <a:t>STAGHEAT (Cuda - 1999) - Leading edge engineering code has two options:</a:t>
            </a:r>
          </a:p>
          <a:p>
            <a:pPr lvl="1">
              <a:lnSpc>
                <a:spcPct val="100000"/>
              </a:lnSpc>
              <a:spcBef>
                <a:spcPts val="0"/>
              </a:spcBef>
              <a:spcAft>
                <a:spcPts val="600"/>
              </a:spcAft>
            </a:pPr>
            <a:r>
              <a:rPr lang="pt-BR" sz="1800" dirty="0"/>
              <a:t>One species (Air), nonreacting.</a:t>
            </a:r>
          </a:p>
          <a:p>
            <a:pPr lvl="1">
              <a:lnSpc>
                <a:spcPct val="100000"/>
              </a:lnSpc>
              <a:spcBef>
                <a:spcPts val="0"/>
              </a:spcBef>
              <a:spcAft>
                <a:spcPts val="600"/>
              </a:spcAft>
            </a:pPr>
            <a:r>
              <a:rPr lang="en-US" sz="1800" dirty="0"/>
              <a:t>Eleven species (</a:t>
            </a:r>
            <a:r>
              <a:rPr lang="pt-BR" sz="1800" dirty="0"/>
              <a:t>N</a:t>
            </a:r>
            <a:r>
              <a:rPr lang="pt-BR" sz="1800" baseline="-25000" dirty="0"/>
              <a:t>2</a:t>
            </a:r>
            <a:r>
              <a:rPr lang="pt-BR" sz="1800" dirty="0"/>
              <a:t>, O</a:t>
            </a:r>
            <a:r>
              <a:rPr lang="pt-BR" sz="1800" baseline="-25000" dirty="0"/>
              <a:t>2</a:t>
            </a:r>
            <a:r>
              <a:rPr lang="pt-BR" sz="1800" dirty="0"/>
              <a:t>, N, O, NO, Ar, NO</a:t>
            </a:r>
            <a:r>
              <a:rPr lang="pt-BR" sz="1800" baseline="30000" dirty="0"/>
              <a:t>+</a:t>
            </a:r>
            <a:r>
              <a:rPr lang="pt-BR" sz="1800" dirty="0"/>
              <a:t>, e</a:t>
            </a:r>
            <a:r>
              <a:rPr lang="pt-BR" sz="1800" baseline="30000" dirty="0"/>
              <a:t>-</a:t>
            </a:r>
            <a:r>
              <a:rPr lang="pt-BR" sz="1800" dirty="0"/>
              <a:t>, N</a:t>
            </a:r>
            <a:r>
              <a:rPr lang="pt-BR" sz="1800" baseline="30000" dirty="0"/>
              <a:t>+</a:t>
            </a:r>
            <a:r>
              <a:rPr lang="pt-BR" sz="1800" dirty="0"/>
              <a:t>, O</a:t>
            </a:r>
            <a:r>
              <a:rPr lang="pt-BR" sz="1800" baseline="30000" dirty="0"/>
              <a:t>+</a:t>
            </a:r>
            <a:r>
              <a:rPr lang="pt-BR" sz="1800" dirty="0"/>
              <a:t>, Ar</a:t>
            </a:r>
            <a:r>
              <a:rPr lang="pt-BR" sz="1800" baseline="30000" dirty="0"/>
              <a:t>+</a:t>
            </a:r>
            <a:r>
              <a:rPr lang="en-US" sz="1800" dirty="0"/>
              <a:t>), seven reactions.</a:t>
            </a:r>
            <a:endParaRPr lang="pt-BR" sz="1800" dirty="0"/>
          </a:p>
        </p:txBody>
      </p:sp>
    </p:spTree>
    <p:extLst>
      <p:ext uri="{BB962C8B-B14F-4D97-AF65-F5344CB8AC3E}">
        <p14:creationId xmlns:p14="http://schemas.microsoft.com/office/powerpoint/2010/main" val="29636758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47201"/>
            <a:ext cx="10515600" cy="1325563"/>
          </a:xfrm>
        </p:spPr>
        <p:txBody>
          <a:bodyPr/>
          <a:lstStyle/>
          <a:p>
            <a:r>
              <a:rPr lang="en-US" dirty="0"/>
              <a:t>N</a:t>
            </a:r>
            <a:r>
              <a:rPr lang="en-US" baseline="-25000" dirty="0"/>
              <a:t>2</a:t>
            </a:r>
            <a:r>
              <a:rPr lang="en-US" dirty="0"/>
              <a:t> and O</a:t>
            </a:r>
            <a:r>
              <a:rPr lang="en-US" baseline="-25000" dirty="0"/>
              <a:t>2</a:t>
            </a:r>
            <a:r>
              <a:rPr lang="en-US" dirty="0"/>
              <a:t> Decomposition vs. Temperature</a:t>
            </a:r>
            <a:br>
              <a:rPr lang="en-US" dirty="0"/>
            </a:br>
            <a:r>
              <a:rPr lang="en-US" sz="2400" dirty="0"/>
              <a:t>(5 species, reacting air model)</a:t>
            </a:r>
          </a:p>
        </p:txBody>
      </p:sp>
      <p:sp>
        <p:nvSpPr>
          <p:cNvPr id="2" name="TextBox 1"/>
          <p:cNvSpPr txBox="1"/>
          <p:nvPr/>
        </p:nvSpPr>
        <p:spPr>
          <a:xfrm>
            <a:off x="1061884" y="6149134"/>
            <a:ext cx="10068232" cy="461665"/>
          </a:xfrm>
          <a:prstGeom prst="rect">
            <a:avLst/>
          </a:prstGeom>
          <a:noFill/>
        </p:spPr>
        <p:txBody>
          <a:bodyPr wrap="square" rtlCol="0">
            <a:spAutoFit/>
          </a:bodyPr>
          <a:lstStyle/>
          <a:p>
            <a:pPr algn="just"/>
            <a:r>
              <a:rPr lang="en-US" sz="1200" b="1" dirty="0"/>
              <a:t>Note: The total mass fraction is less than 1.000 as minor species are discarded from this model.  One approach to account for the total mass is to add the mass fractions of the remaining species to N</a:t>
            </a:r>
            <a:r>
              <a:rPr lang="en-US" sz="1200" b="1" baseline="-25000" dirty="0"/>
              <a:t>2</a:t>
            </a:r>
            <a:r>
              <a:rPr lang="en-US" sz="1200" b="1" dirty="0"/>
              <a:t> as it doesn’t participate in reactions with fuel studies.</a:t>
            </a:r>
          </a:p>
        </p:txBody>
      </p:sp>
      <p:graphicFrame>
        <p:nvGraphicFramePr>
          <p:cNvPr id="9" name="Object 8"/>
          <p:cNvGraphicFramePr>
            <a:graphicFrameLocks noChangeAspect="1"/>
          </p:cNvGraphicFramePr>
          <p:nvPr>
            <p:extLst>
              <p:ext uri="{D42A27DB-BD31-4B8C-83A1-F6EECF244321}">
                <p14:modId xmlns:p14="http://schemas.microsoft.com/office/powerpoint/2010/main" val="3022214774"/>
              </p:ext>
            </p:extLst>
          </p:nvPr>
        </p:nvGraphicFramePr>
        <p:xfrm>
          <a:off x="285750" y="1573213"/>
          <a:ext cx="5668963" cy="4337050"/>
        </p:xfrm>
        <a:graphic>
          <a:graphicData uri="http://schemas.openxmlformats.org/presentationml/2006/ole">
            <mc:AlternateContent xmlns:mc="http://schemas.openxmlformats.org/markup-compatibility/2006">
              <mc:Choice xmlns:v="urn:schemas-microsoft-com:vml" Requires="v">
                <p:oleObj name="Worksheet" r:id="rId2" imgW="4597449" imgH="3518075" progId="Excel.Sheet.8">
                  <p:embed/>
                </p:oleObj>
              </mc:Choice>
              <mc:Fallback>
                <p:oleObj name="Worksheet" r:id="rId2" imgW="4597449" imgH="3518075" progId="Excel.Sheet.8">
                  <p:embed/>
                  <p:pic>
                    <p:nvPicPr>
                      <p:cNvPr id="0" name=""/>
                      <p:cNvPicPr/>
                      <p:nvPr/>
                    </p:nvPicPr>
                    <p:blipFill>
                      <a:blip r:embed="rId3"/>
                      <a:stretch>
                        <a:fillRect/>
                      </a:stretch>
                    </p:blipFill>
                    <p:spPr>
                      <a:xfrm>
                        <a:off x="285750" y="1573213"/>
                        <a:ext cx="5668963" cy="4337050"/>
                      </a:xfrm>
                      <a:prstGeom prst="rect">
                        <a:avLst/>
                      </a:prstGeom>
                    </p:spPr>
                  </p:pic>
                </p:oleObj>
              </mc:Fallback>
            </mc:AlternateContent>
          </a:graphicData>
        </a:graphic>
      </p:graphicFrame>
      <p:graphicFrame>
        <p:nvGraphicFramePr>
          <p:cNvPr id="10" name="Chart 9"/>
          <p:cNvGraphicFramePr>
            <a:graphicFrameLocks/>
          </p:cNvGraphicFramePr>
          <p:nvPr>
            <p:extLst>
              <p:ext uri="{D42A27DB-BD31-4B8C-83A1-F6EECF244321}">
                <p14:modId xmlns:p14="http://schemas.microsoft.com/office/powerpoint/2010/main" val="2961836887"/>
              </p:ext>
            </p:extLst>
          </p:nvPr>
        </p:nvGraphicFramePr>
        <p:xfrm>
          <a:off x="5916021" y="1572763"/>
          <a:ext cx="5854221" cy="426354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96057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6"/>
            <a:ext cx="10515600" cy="764428"/>
          </a:xfrm>
        </p:spPr>
        <p:txBody>
          <a:bodyPr/>
          <a:lstStyle/>
          <a:p>
            <a:r>
              <a:rPr lang="en-US" dirty="0"/>
              <a:t>Air Molecular Weight vs. Altitude</a:t>
            </a:r>
          </a:p>
        </p:txBody>
      </p:sp>
      <p:sp>
        <p:nvSpPr>
          <p:cNvPr id="2" name="Content Placeholder 1"/>
          <p:cNvSpPr>
            <a:spLocks noGrp="1"/>
          </p:cNvSpPr>
          <p:nvPr>
            <p:ph sz="half" idx="1"/>
          </p:nvPr>
        </p:nvSpPr>
        <p:spPr>
          <a:xfrm>
            <a:off x="472891" y="1364883"/>
            <a:ext cx="5255559" cy="4732085"/>
          </a:xfrm>
        </p:spPr>
        <p:txBody>
          <a:bodyPr>
            <a:noAutofit/>
          </a:bodyPr>
          <a:lstStyle/>
          <a:p>
            <a:r>
              <a:rPr lang="en-US" sz="2000" b="1" dirty="0"/>
              <a:t>For flight profiles above 85.5 km (typical of reentry from space), the constituents for air change.</a:t>
            </a:r>
          </a:p>
          <a:p>
            <a:r>
              <a:rPr lang="en-US" sz="2000" b="1" dirty="0"/>
              <a:t>The higher the altitude, the lower the molecular weight of the gas.  </a:t>
            </a:r>
          </a:p>
          <a:p>
            <a:r>
              <a:rPr lang="en-US" sz="2000" b="1" dirty="0"/>
              <a:t>Some of the chemical processes that contribute to this decrease include:</a:t>
            </a:r>
          </a:p>
          <a:p>
            <a:pPr lvl="1">
              <a:buFont typeface="Wingdings" charset="2"/>
              <a:buChar char="Ø"/>
            </a:pPr>
            <a:r>
              <a:rPr lang="en-US" sz="1800" b="1" dirty="0"/>
              <a:t>Strong absorption of UV solar radiation by N</a:t>
            </a:r>
            <a:r>
              <a:rPr lang="en-US" sz="1800" b="1" baseline="-25000" dirty="0"/>
              <a:t>2</a:t>
            </a:r>
            <a:r>
              <a:rPr lang="en-US" sz="1800" b="1" dirty="0"/>
              <a:t> and O</a:t>
            </a:r>
            <a:r>
              <a:rPr lang="en-US" sz="1800" b="1" baseline="-25000" dirty="0"/>
              <a:t>2</a:t>
            </a:r>
            <a:r>
              <a:rPr lang="en-US" sz="1800" b="1" dirty="0"/>
              <a:t>, resulting in a significant atmospheric temperature rise (600 to 3000 F depending upon solar activity)</a:t>
            </a:r>
          </a:p>
          <a:p>
            <a:pPr lvl="1">
              <a:buFont typeface="Wingdings" charset="2"/>
              <a:buChar char="Ø"/>
            </a:pPr>
            <a:r>
              <a:rPr lang="en-US" sz="1800" b="1" dirty="0"/>
              <a:t>Dissociation of molecular oxygen</a:t>
            </a:r>
          </a:p>
          <a:p>
            <a:pPr lvl="1">
              <a:buFont typeface="Wingdings" charset="2"/>
              <a:buChar char="Ø"/>
            </a:pPr>
            <a:r>
              <a:rPr lang="en-US" sz="1800" b="1" dirty="0"/>
              <a:t>Molecular diffusion</a:t>
            </a:r>
          </a:p>
          <a:p>
            <a:r>
              <a:rPr lang="en-US" sz="2000" b="1" dirty="0"/>
              <a:t>At 1000 km, which is the region where helium dominates, the molecular weight approaches a value near 4.</a:t>
            </a:r>
          </a:p>
          <a:p>
            <a:pPr lvl="1"/>
            <a:endParaRPr lang="en-US" sz="1800" b="1" dirty="0"/>
          </a:p>
        </p:txBody>
      </p:sp>
      <p:graphicFrame>
        <p:nvGraphicFramePr>
          <p:cNvPr id="6" name="Chart 5"/>
          <p:cNvGraphicFramePr>
            <a:graphicFrameLocks/>
          </p:cNvGraphicFramePr>
          <p:nvPr>
            <p:extLst>
              <p:ext uri="{D42A27DB-BD31-4B8C-83A1-F6EECF244321}">
                <p14:modId xmlns:p14="http://schemas.microsoft.com/office/powerpoint/2010/main" val="882198348"/>
              </p:ext>
            </p:extLst>
          </p:nvPr>
        </p:nvGraphicFramePr>
        <p:xfrm>
          <a:off x="6203576" y="1364883"/>
          <a:ext cx="5639015" cy="484378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45608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65125"/>
            <a:ext cx="10515600" cy="670299"/>
          </a:xfrm>
        </p:spPr>
        <p:txBody>
          <a:bodyPr/>
          <a:lstStyle/>
          <a:p>
            <a:r>
              <a:rPr lang="en-US" dirty="0">
                <a:latin typeface="+mn-lt"/>
              </a:rPr>
              <a:t>Atmosphere-Space Interface</a:t>
            </a:r>
          </a:p>
        </p:txBody>
      </p:sp>
      <p:sp>
        <p:nvSpPr>
          <p:cNvPr id="7" name="Content Placeholder 6"/>
          <p:cNvSpPr>
            <a:spLocks noGrp="1"/>
          </p:cNvSpPr>
          <p:nvPr>
            <p:ph sz="half" idx="1"/>
          </p:nvPr>
        </p:nvSpPr>
        <p:spPr>
          <a:xfrm>
            <a:off x="506401" y="1227703"/>
            <a:ext cx="6087140" cy="5157194"/>
          </a:xfrm>
        </p:spPr>
        <p:txBody>
          <a:bodyPr>
            <a:noAutofit/>
          </a:bodyPr>
          <a:lstStyle/>
          <a:p>
            <a:pPr>
              <a:lnSpc>
                <a:spcPct val="120000"/>
              </a:lnSpc>
            </a:pPr>
            <a:r>
              <a:rPr lang="en-US" sz="1600" b="1" dirty="0"/>
              <a:t>85.5 km is the last altitude within the 1976 US Standard Atmosphere where the molecular weight of each gas species remains the same as that of sea level.</a:t>
            </a:r>
          </a:p>
          <a:p>
            <a:pPr>
              <a:lnSpc>
                <a:spcPct val="120000"/>
              </a:lnSpc>
            </a:pPr>
            <a:r>
              <a:rPr lang="en-US" sz="1600" b="1" dirty="0"/>
              <a:t>The Fédération Aéronautique Internationale set the beginning of space at 100 km (62.14 miles). This altitude is known as the “Kármán line.”</a:t>
            </a:r>
          </a:p>
          <a:p>
            <a:pPr>
              <a:lnSpc>
                <a:spcPct val="120000"/>
              </a:lnSpc>
            </a:pPr>
            <a:r>
              <a:rPr lang="en-US" sz="1600" b="1" dirty="0"/>
              <a:t>The highest altitude achieved by the X-15 was 67.08 miles on August 22, 1963. Aerodynamic controls were effective up to 150,000 feet (28.41 miles).  “Reaction control system is needed when dynamic pressure is less than 50 lbf/ft</a:t>
            </a:r>
            <a:r>
              <a:rPr lang="en-US" sz="1600" b="1" baseline="30000" dirty="0"/>
              <a:t>2</a:t>
            </a:r>
            <a:r>
              <a:rPr lang="en-US" sz="1600" b="1" dirty="0"/>
              <a:t>”  rule of thumb – N. Armstrong, see Jenkins</a:t>
            </a:r>
          </a:p>
          <a:p>
            <a:pPr>
              <a:lnSpc>
                <a:spcPct val="120000"/>
              </a:lnSpc>
            </a:pPr>
            <a:r>
              <a:rPr lang="en-US" sz="1600" b="1" dirty="0"/>
              <a:t>400,000 ft is the nominal entry point for a spacecraft simulation to begin a heating assessment.</a:t>
            </a:r>
          </a:p>
          <a:p>
            <a:pPr>
              <a:lnSpc>
                <a:spcPct val="120000"/>
              </a:lnSpc>
            </a:pPr>
            <a:r>
              <a:rPr lang="en-US" sz="1600" b="1" dirty="0"/>
              <a:t>A low earth orbit is about 160 km (99.42 miles). At this altitude, the orbital period is 88 minutes. </a:t>
            </a:r>
          </a:p>
        </p:txBody>
      </p:sp>
      <p:graphicFrame>
        <p:nvGraphicFramePr>
          <p:cNvPr id="3" name="Object 2"/>
          <p:cNvGraphicFramePr>
            <a:graphicFrameLocks noChangeAspect="1"/>
          </p:cNvGraphicFramePr>
          <p:nvPr>
            <p:extLst>
              <p:ext uri="{D42A27DB-BD31-4B8C-83A1-F6EECF244321}">
                <p14:modId xmlns:p14="http://schemas.microsoft.com/office/powerpoint/2010/main" val="4154564427"/>
              </p:ext>
            </p:extLst>
          </p:nvPr>
        </p:nvGraphicFramePr>
        <p:xfrm>
          <a:off x="6997718" y="1269918"/>
          <a:ext cx="4356082" cy="5072764"/>
        </p:xfrm>
        <a:graphic>
          <a:graphicData uri="http://schemas.openxmlformats.org/presentationml/2006/ole">
            <mc:AlternateContent xmlns:mc="http://schemas.openxmlformats.org/markup-compatibility/2006">
              <mc:Choice xmlns:v="urn:schemas-microsoft-com:vml" Requires="v">
                <p:oleObj name="Worksheet" r:id="rId2" imgW="3705262" imgH="4314825" progId="Excel.Sheet.12">
                  <p:embed/>
                </p:oleObj>
              </mc:Choice>
              <mc:Fallback>
                <p:oleObj name="Worksheet" r:id="rId2" imgW="3705262" imgH="4314825" progId="Excel.Sheet.12">
                  <p:embed/>
                  <p:pic>
                    <p:nvPicPr>
                      <p:cNvPr id="0" name=""/>
                      <p:cNvPicPr/>
                      <p:nvPr/>
                    </p:nvPicPr>
                    <p:blipFill>
                      <a:blip r:embed="rId3"/>
                      <a:stretch>
                        <a:fillRect/>
                      </a:stretch>
                    </p:blipFill>
                    <p:spPr>
                      <a:xfrm>
                        <a:off x="6997718" y="1269918"/>
                        <a:ext cx="4356082" cy="5072764"/>
                      </a:xfrm>
                      <a:prstGeom prst="rect">
                        <a:avLst/>
                      </a:prstGeom>
                    </p:spPr>
                  </p:pic>
                </p:oleObj>
              </mc:Fallback>
            </mc:AlternateContent>
          </a:graphicData>
        </a:graphic>
      </p:graphicFrame>
    </p:spTree>
    <p:extLst>
      <p:ext uri="{BB962C8B-B14F-4D97-AF65-F5344CB8AC3E}">
        <p14:creationId xmlns:p14="http://schemas.microsoft.com/office/powerpoint/2010/main" val="31002738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07464" y="2516655"/>
            <a:ext cx="10515600" cy="1325563"/>
          </a:xfrm>
        </p:spPr>
        <p:txBody>
          <a:bodyPr/>
          <a:lstStyle/>
          <a:p>
            <a:pPr>
              <a:lnSpc>
                <a:spcPct val="120000"/>
              </a:lnSpc>
              <a:spcBef>
                <a:spcPts val="600"/>
              </a:spcBef>
            </a:pPr>
            <a:r>
              <a:rPr lang="en-US" dirty="0">
                <a:latin typeface="Arial Black" charset="0"/>
                <a:ea typeface="Arial Black" charset="0"/>
                <a:cs typeface="Arial Black" charset="0"/>
              </a:rPr>
              <a:t>Real Gases and Compressible Flows</a:t>
            </a:r>
          </a:p>
        </p:txBody>
      </p:sp>
    </p:spTree>
    <p:extLst>
      <p:ext uri="{BB962C8B-B14F-4D97-AF65-F5344CB8AC3E}">
        <p14:creationId xmlns:p14="http://schemas.microsoft.com/office/powerpoint/2010/main" val="3307827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2E8D20F-AE8F-489F-B35D-D01B19F71F77}"/>
              </a:ext>
            </a:extLst>
          </p:cNvPr>
          <p:cNvSpPr txBox="1"/>
          <p:nvPr/>
        </p:nvSpPr>
        <p:spPr>
          <a:xfrm>
            <a:off x="6687319" y="4733365"/>
            <a:ext cx="4887242" cy="1569660"/>
          </a:xfrm>
          <a:prstGeom prst="rect">
            <a:avLst/>
          </a:prstGeom>
          <a:noFill/>
        </p:spPr>
        <p:txBody>
          <a:bodyPr wrap="square">
            <a:spAutoFit/>
          </a:bodyPr>
          <a:lstStyle/>
          <a:p>
            <a:pPr algn="just"/>
            <a:r>
              <a:rPr lang="en-US" sz="1600" b="1" i="0" dirty="0">
                <a:solidFill>
                  <a:srgbClr val="000000"/>
                </a:solidFill>
                <a:effectLst/>
                <a:latin typeface="Helvetica Neue"/>
              </a:rPr>
              <a:t>Photograph of 4X4 Supersonic Pressure Tunnel staff taken in the 1950s, with 'human computers' in the front row: L. Doris Barron; Amy Swann; Virginia Finch, Peggy White; Jean Pond; Evalyn Wells; Mary </a:t>
            </a:r>
            <a:r>
              <a:rPr lang="en-US" sz="1600" b="1" i="0" dirty="0" err="1">
                <a:solidFill>
                  <a:srgbClr val="000000"/>
                </a:solidFill>
                <a:effectLst/>
                <a:latin typeface="Helvetica Neue"/>
              </a:rPr>
              <a:t>Korycinski</a:t>
            </a:r>
            <a:r>
              <a:rPr lang="en-US" sz="1600" b="1" i="0" dirty="0">
                <a:solidFill>
                  <a:srgbClr val="000000"/>
                </a:solidFill>
                <a:effectLst/>
                <a:latin typeface="Helvetica Neue"/>
              </a:rPr>
              <a:t>; Doris Blanchard; Phyllis Henry; Mary Jackson.</a:t>
            </a:r>
            <a:endParaRPr lang="en-US" sz="1600" b="1" dirty="0"/>
          </a:p>
        </p:txBody>
      </p:sp>
      <p:pic>
        <p:nvPicPr>
          <p:cNvPr id="7" name="Picture 6" descr="A group of women posing for a photo outside a building&#10;&#10;Description automatically generated with medium confidence">
            <a:extLst>
              <a:ext uri="{FF2B5EF4-FFF2-40B4-BE49-F238E27FC236}">
                <a16:creationId xmlns:a16="http://schemas.microsoft.com/office/drawing/2014/main" id="{61851C94-594D-43BA-B257-41641B1DCD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87319" y="999948"/>
            <a:ext cx="4791992" cy="3654987"/>
          </a:xfrm>
          <a:prstGeom prst="rect">
            <a:avLst/>
          </a:prstGeom>
        </p:spPr>
      </p:pic>
      <p:pic>
        <p:nvPicPr>
          <p:cNvPr id="3" name="Picture 2" descr="Shape, arrow&#10;&#10;Description automatically generated">
            <a:extLst>
              <a:ext uri="{FF2B5EF4-FFF2-40B4-BE49-F238E27FC236}">
                <a16:creationId xmlns:a16="http://schemas.microsoft.com/office/drawing/2014/main" id="{0C3A41E1-2375-119F-43DF-038AEC5F08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0592" y="891472"/>
            <a:ext cx="5311944" cy="5476078"/>
          </a:xfrm>
          <a:prstGeom prst="rect">
            <a:avLst/>
          </a:prstGeom>
        </p:spPr>
      </p:pic>
      <p:sp>
        <p:nvSpPr>
          <p:cNvPr id="8" name="Title 1">
            <a:extLst>
              <a:ext uri="{FF2B5EF4-FFF2-40B4-BE49-F238E27FC236}">
                <a16:creationId xmlns:a16="http://schemas.microsoft.com/office/drawing/2014/main" id="{3A0240EF-2B99-6DE3-675E-E11BCDB53487}"/>
              </a:ext>
            </a:extLst>
          </p:cNvPr>
          <p:cNvSpPr txBox="1">
            <a:spLocks/>
          </p:cNvSpPr>
          <p:nvPr/>
        </p:nvSpPr>
        <p:spPr>
          <a:xfrm>
            <a:off x="838200" y="199403"/>
            <a:ext cx="10515600" cy="910209"/>
          </a:xfrm>
          <a:prstGeom prst="rect">
            <a:avLst/>
          </a:prstGeom>
        </p:spPr>
        <p:txBody>
          <a:bodyPr/>
          <a:lstStyle>
            <a:lvl1pPr algn="ctr" defTabSz="914400" rtl="0" eaLnBrk="1" latinLnBrk="0" hangingPunct="1">
              <a:lnSpc>
                <a:spcPct val="90000"/>
              </a:lnSpc>
              <a:spcBef>
                <a:spcPct val="0"/>
              </a:spcBef>
              <a:buNone/>
              <a:defRPr sz="4400" b="1" kern="1200">
                <a:solidFill>
                  <a:schemeClr val="tx1"/>
                </a:solidFill>
                <a:latin typeface="+mn-lt"/>
                <a:ea typeface="+mj-ea"/>
                <a:cs typeface="+mj-cs"/>
              </a:defRPr>
            </a:lvl1pPr>
          </a:lstStyle>
          <a:p>
            <a:r>
              <a:rPr lang="en-US" sz="3600" dirty="0"/>
              <a:t>4x4 Supersonic Pressure Tunnel</a:t>
            </a:r>
          </a:p>
        </p:txBody>
      </p:sp>
    </p:spTree>
    <p:extLst>
      <p:ext uri="{BB962C8B-B14F-4D97-AF65-F5344CB8AC3E}">
        <p14:creationId xmlns:p14="http://schemas.microsoft.com/office/powerpoint/2010/main" val="14959661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350E6-8021-48AF-9477-B476A43C5AAF}"/>
              </a:ext>
            </a:extLst>
          </p:cNvPr>
          <p:cNvSpPr>
            <a:spLocks noGrp="1"/>
          </p:cNvSpPr>
          <p:nvPr>
            <p:ph type="title"/>
          </p:nvPr>
        </p:nvSpPr>
        <p:spPr>
          <a:xfrm>
            <a:off x="838200" y="136073"/>
            <a:ext cx="10515600" cy="1029052"/>
          </a:xfrm>
        </p:spPr>
        <p:txBody>
          <a:bodyPr/>
          <a:lstStyle/>
          <a:p>
            <a:r>
              <a:rPr lang="en-US" dirty="0"/>
              <a:t>How was the Ideal Gas Law was Discovered?</a:t>
            </a:r>
          </a:p>
        </p:txBody>
      </p:sp>
      <p:sp>
        <p:nvSpPr>
          <p:cNvPr id="5" name="TextBox 4">
            <a:extLst>
              <a:ext uri="{FF2B5EF4-FFF2-40B4-BE49-F238E27FC236}">
                <a16:creationId xmlns:a16="http://schemas.microsoft.com/office/drawing/2014/main" id="{C177C355-593B-417B-8434-A3AF53474B3B}"/>
              </a:ext>
            </a:extLst>
          </p:cNvPr>
          <p:cNvSpPr txBox="1"/>
          <p:nvPr/>
        </p:nvSpPr>
        <p:spPr>
          <a:xfrm>
            <a:off x="646429" y="1317524"/>
            <a:ext cx="3737312" cy="4770537"/>
          </a:xfrm>
          <a:prstGeom prst="rect">
            <a:avLst/>
          </a:prstGeom>
          <a:noFill/>
        </p:spPr>
        <p:txBody>
          <a:bodyPr wrap="square">
            <a:spAutoFit/>
          </a:bodyPr>
          <a:lstStyle/>
          <a:p>
            <a:r>
              <a:rPr lang="en-US" sz="1600" b="1" i="0" u="none" strike="noStrike" baseline="0" dirty="0">
                <a:solidFill>
                  <a:srgbClr val="000000"/>
                </a:solidFill>
              </a:rPr>
              <a:t>Based on four variables, there are six different possible trends that can be established for two properties while holding the other two constant (varying two of P, V, T, n while holding the other two constant; note that the gas constant, R, does not vary). Four of these six trends were named. After the named trends were discovered, the comprehensive ideal gas law expression was developed which satisfies each of the original studies.</a:t>
            </a:r>
          </a:p>
          <a:p>
            <a:endParaRPr lang="en-US" sz="1600" b="1" dirty="0">
              <a:solidFill>
                <a:srgbClr val="000000"/>
              </a:solidFill>
            </a:endParaRPr>
          </a:p>
          <a:p>
            <a:r>
              <a:rPr lang="en-US" sz="1600" b="1" i="0" u="none" strike="noStrike" baseline="0" dirty="0">
                <a:solidFill>
                  <a:srgbClr val="000000"/>
                </a:solidFill>
              </a:rPr>
              <a:t>P – Absolute Pressure [Pa]</a:t>
            </a:r>
          </a:p>
          <a:p>
            <a:r>
              <a:rPr lang="en-US" sz="1600" b="1" dirty="0">
                <a:solidFill>
                  <a:srgbClr val="000000"/>
                </a:solidFill>
              </a:rPr>
              <a:t>V – Volume [m</a:t>
            </a:r>
            <a:r>
              <a:rPr lang="en-US" sz="1600" b="1" baseline="30000" dirty="0">
                <a:solidFill>
                  <a:srgbClr val="000000"/>
                </a:solidFill>
              </a:rPr>
              <a:t>3</a:t>
            </a:r>
            <a:r>
              <a:rPr lang="en-US" sz="1600" b="1" dirty="0">
                <a:solidFill>
                  <a:srgbClr val="000000"/>
                </a:solidFill>
              </a:rPr>
              <a:t>]</a:t>
            </a:r>
          </a:p>
          <a:p>
            <a:r>
              <a:rPr lang="en-US" sz="1600" b="1" i="0" u="none" strike="noStrike" baseline="0" dirty="0">
                <a:solidFill>
                  <a:srgbClr val="000000"/>
                </a:solidFill>
              </a:rPr>
              <a:t>T – Absolute Temperature [K]</a:t>
            </a:r>
          </a:p>
          <a:p>
            <a:r>
              <a:rPr lang="en-US" sz="1600" b="1" i="0" u="none" strike="noStrike" baseline="0" dirty="0">
                <a:solidFill>
                  <a:srgbClr val="000000"/>
                </a:solidFill>
              </a:rPr>
              <a:t>n – number of moles [moles]</a:t>
            </a:r>
          </a:p>
          <a:p>
            <a:r>
              <a:rPr lang="en-US" sz="1600" b="1" dirty="0">
                <a:solidFill>
                  <a:srgbClr val="000000"/>
                </a:solidFill>
              </a:rPr>
              <a:t>R – Gas Constant 8.314 [J/moles-K]</a:t>
            </a:r>
            <a:endParaRPr lang="en-US" sz="1600" b="1" i="0" u="none" strike="noStrike" baseline="0" dirty="0">
              <a:solidFill>
                <a:srgbClr val="000000"/>
              </a:solidFill>
            </a:endParaRPr>
          </a:p>
        </p:txBody>
      </p:sp>
      <p:pic>
        <p:nvPicPr>
          <p:cNvPr id="8" name="Picture 7">
            <a:extLst>
              <a:ext uri="{FF2B5EF4-FFF2-40B4-BE49-F238E27FC236}">
                <a16:creationId xmlns:a16="http://schemas.microsoft.com/office/drawing/2014/main" id="{FA83E575-8978-4485-ABF5-3A7DB7605A77}"/>
              </a:ext>
            </a:extLst>
          </p:cNvPr>
          <p:cNvPicPr>
            <a:picLocks noChangeAspect="1"/>
          </p:cNvPicPr>
          <p:nvPr/>
        </p:nvPicPr>
        <p:blipFill>
          <a:blip r:embed="rId2"/>
          <a:stretch>
            <a:fillRect/>
          </a:stretch>
        </p:blipFill>
        <p:spPr>
          <a:xfrm>
            <a:off x="4456497" y="-339272"/>
            <a:ext cx="7303329" cy="6742497"/>
          </a:xfrm>
          <a:prstGeom prst="rect">
            <a:avLst/>
          </a:prstGeom>
        </p:spPr>
      </p:pic>
    </p:spTree>
    <p:extLst>
      <p:ext uri="{BB962C8B-B14F-4D97-AF65-F5344CB8AC3E}">
        <p14:creationId xmlns:p14="http://schemas.microsoft.com/office/powerpoint/2010/main" val="15642236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6280" y="42577"/>
            <a:ext cx="10515600" cy="1093586"/>
          </a:xfrm>
        </p:spPr>
        <p:txBody>
          <a:bodyPr/>
          <a:lstStyle/>
          <a:p>
            <a:r>
              <a:rPr lang="en-US" dirty="0"/>
              <a:t>The Universal Gas Constant (R*)</a:t>
            </a:r>
            <a:br>
              <a:rPr lang="en-US" dirty="0"/>
            </a:br>
            <a:r>
              <a:rPr lang="en-US" sz="1600" dirty="0"/>
              <a:t>(and some helpful conversions)</a:t>
            </a:r>
          </a:p>
        </p:txBody>
      </p:sp>
      <p:sp>
        <p:nvSpPr>
          <p:cNvPr id="3" name="Rectangle 2"/>
          <p:cNvSpPr/>
          <p:nvPr/>
        </p:nvSpPr>
        <p:spPr>
          <a:xfrm>
            <a:off x="933435" y="2044442"/>
            <a:ext cx="2607928" cy="4278094"/>
          </a:xfrm>
          <a:prstGeom prst="rect">
            <a:avLst/>
          </a:prstGeom>
        </p:spPr>
        <p:txBody>
          <a:bodyPr wrap="square">
            <a:spAutoFit/>
          </a:bodyPr>
          <a:lstStyle/>
          <a:p>
            <a:pPr>
              <a:tabLst>
                <a:tab pos="2743200" algn="ctr"/>
                <a:tab pos="5486400" algn="r"/>
                <a:tab pos="457200" algn="l"/>
              </a:tabLst>
            </a:pPr>
            <a:r>
              <a:rPr lang="en-US" sz="1600" b="1" dirty="0">
                <a:ea typeface="Times New Roman" panose="02020603050405020304" pitchFamily="18" charset="0"/>
              </a:rPr>
              <a:t>         </a:t>
            </a:r>
            <a:r>
              <a:rPr lang="en-US" sz="1600" b="1" u="sng" dirty="0">
                <a:ea typeface="Times New Roman" panose="02020603050405020304" pitchFamily="18" charset="0"/>
              </a:rPr>
              <a:t>Metric System</a:t>
            </a:r>
            <a:endParaRPr lang="en-US" sz="1600" b="1" dirty="0">
              <a:ea typeface="Times New Roman" panose="02020603050405020304" pitchFamily="18" charset="0"/>
            </a:endParaRPr>
          </a:p>
          <a:p>
            <a:pPr>
              <a:tabLst>
                <a:tab pos="2743200" algn="ctr"/>
                <a:tab pos="5486400" algn="r"/>
                <a:tab pos="457200" algn="l"/>
              </a:tabLst>
            </a:pPr>
            <a:r>
              <a:rPr lang="en-US" sz="1600" b="1" dirty="0">
                <a:solidFill>
                  <a:srgbClr val="FF0000"/>
                </a:solidFill>
                <a:ea typeface="Times New Roman" panose="02020603050405020304" pitchFamily="18" charset="0"/>
              </a:rPr>
              <a:t>8.3143 J/mol-K</a:t>
            </a:r>
          </a:p>
          <a:p>
            <a:pPr>
              <a:tabLst>
                <a:tab pos="2743200" algn="ctr"/>
                <a:tab pos="5486400" algn="r"/>
                <a:tab pos="457200" algn="l"/>
              </a:tabLst>
            </a:pPr>
            <a:r>
              <a:rPr lang="en-US" sz="1600" b="1" dirty="0">
                <a:ea typeface="Times New Roman" panose="02020603050405020304" pitchFamily="18" charset="0"/>
              </a:rPr>
              <a:t>0.08206 atm-m</a:t>
            </a:r>
            <a:r>
              <a:rPr lang="en-US" sz="1600" b="1" baseline="30000" dirty="0">
                <a:ea typeface="Times New Roman" panose="02020603050405020304" pitchFamily="18" charset="0"/>
              </a:rPr>
              <a:t>3</a:t>
            </a:r>
            <a:r>
              <a:rPr lang="en-US" sz="1600" b="1" dirty="0">
                <a:ea typeface="Times New Roman" panose="02020603050405020304" pitchFamily="18" charset="0"/>
              </a:rPr>
              <a:t>/kmol-K</a:t>
            </a:r>
          </a:p>
          <a:p>
            <a:r>
              <a:rPr lang="en-US" sz="1600" b="1" dirty="0">
                <a:ea typeface="Times New Roman" panose="02020603050405020304" pitchFamily="18" charset="0"/>
              </a:rPr>
              <a:t>0.08206 atm-L/mol-K</a:t>
            </a:r>
          </a:p>
          <a:p>
            <a:r>
              <a:rPr lang="en-US" sz="1600" b="1" dirty="0">
                <a:ea typeface="Times New Roman" panose="02020603050405020304" pitchFamily="18" charset="0"/>
              </a:rPr>
              <a:t>1.986 cal/mol-K</a:t>
            </a:r>
          </a:p>
          <a:p>
            <a:r>
              <a:rPr lang="en-US" sz="1600" b="1" dirty="0">
                <a:ea typeface="Times New Roman" panose="02020603050405020304" pitchFamily="18" charset="0"/>
              </a:rPr>
              <a:t>82.06 atm-cm</a:t>
            </a:r>
            <a:r>
              <a:rPr lang="en-US" sz="1600" b="1" baseline="30000" dirty="0">
                <a:ea typeface="Times New Roman" panose="02020603050405020304" pitchFamily="18" charset="0"/>
              </a:rPr>
              <a:t>3</a:t>
            </a:r>
            <a:r>
              <a:rPr lang="en-US" sz="1600" b="1" dirty="0">
                <a:ea typeface="Times New Roman" panose="02020603050405020304" pitchFamily="18" charset="0"/>
              </a:rPr>
              <a:t>/mol-K</a:t>
            </a:r>
          </a:p>
          <a:p>
            <a:r>
              <a:rPr lang="en-US" sz="1600" b="1" dirty="0">
                <a:ea typeface="Times New Roman" panose="02020603050405020304" pitchFamily="18" charset="0"/>
              </a:rPr>
              <a:t>8314.3 J/kmol-K</a:t>
            </a:r>
          </a:p>
          <a:p>
            <a:r>
              <a:rPr lang="en-US" sz="1600" b="1" dirty="0">
                <a:ea typeface="Times New Roman" panose="02020603050405020304" pitchFamily="18" charset="0"/>
              </a:rPr>
              <a:t>8314.3 kg-m</a:t>
            </a:r>
            <a:r>
              <a:rPr lang="en-US" sz="1600" b="1" baseline="30000" dirty="0">
                <a:ea typeface="Times New Roman" panose="02020603050405020304" pitchFamily="18" charset="0"/>
              </a:rPr>
              <a:t>2</a:t>
            </a:r>
            <a:r>
              <a:rPr lang="en-US" sz="1600" b="1" dirty="0">
                <a:ea typeface="Times New Roman" panose="02020603050405020304" pitchFamily="18" charset="0"/>
              </a:rPr>
              <a:t>/s</a:t>
            </a:r>
            <a:r>
              <a:rPr lang="en-US" sz="1600" b="1" baseline="30000" dirty="0">
                <a:ea typeface="Times New Roman" panose="02020603050405020304" pitchFamily="18" charset="0"/>
              </a:rPr>
              <a:t>2</a:t>
            </a:r>
            <a:r>
              <a:rPr lang="en-US" sz="1600" b="1" dirty="0">
                <a:ea typeface="Times New Roman" panose="02020603050405020304" pitchFamily="18" charset="0"/>
              </a:rPr>
              <a:t>-kmol-K</a:t>
            </a:r>
          </a:p>
          <a:p>
            <a:r>
              <a:rPr lang="en-US" sz="1600" b="1" dirty="0">
                <a:ea typeface="Times New Roman" panose="02020603050405020304" pitchFamily="18" charset="0"/>
              </a:rPr>
              <a:t>8314.3 m</a:t>
            </a:r>
            <a:r>
              <a:rPr lang="en-US" sz="1600" b="1" baseline="30000" dirty="0">
                <a:ea typeface="Times New Roman" panose="02020603050405020304" pitchFamily="18" charset="0"/>
              </a:rPr>
              <a:t>3</a:t>
            </a:r>
            <a:r>
              <a:rPr lang="en-US" sz="1600" b="1" dirty="0">
                <a:ea typeface="Times New Roman" panose="02020603050405020304" pitchFamily="18" charset="0"/>
              </a:rPr>
              <a:t>-Pa/</a:t>
            </a:r>
            <a:r>
              <a:rPr lang="en-US" sz="1600" b="1" dirty="0" err="1">
                <a:ea typeface="Times New Roman" panose="02020603050405020304" pitchFamily="18" charset="0"/>
              </a:rPr>
              <a:t>kmol</a:t>
            </a:r>
            <a:r>
              <a:rPr lang="en-US" sz="1600" b="1" dirty="0">
                <a:ea typeface="Times New Roman" panose="02020603050405020304" pitchFamily="18" charset="0"/>
              </a:rPr>
              <a:t>-K</a:t>
            </a:r>
          </a:p>
          <a:p>
            <a:r>
              <a:rPr lang="en-US" sz="1600" b="1" dirty="0">
                <a:ea typeface="Times New Roman" panose="02020603050405020304" pitchFamily="18" charset="0"/>
              </a:rPr>
              <a:t>8.314E+07 erg/</a:t>
            </a:r>
            <a:r>
              <a:rPr lang="en-US" sz="1600" b="1" dirty="0" err="1">
                <a:ea typeface="Times New Roman" panose="02020603050405020304" pitchFamily="18" charset="0"/>
              </a:rPr>
              <a:t>mol</a:t>
            </a:r>
            <a:r>
              <a:rPr lang="en-US" sz="1600" b="1" dirty="0">
                <a:ea typeface="Times New Roman" panose="02020603050405020304" pitchFamily="18" charset="0"/>
              </a:rPr>
              <a:t>-K</a:t>
            </a:r>
          </a:p>
          <a:p>
            <a:br>
              <a:rPr lang="en-US" sz="1600" b="1" dirty="0">
                <a:ea typeface="Times New Roman" panose="02020603050405020304" pitchFamily="18" charset="0"/>
              </a:rPr>
            </a:br>
            <a:r>
              <a:rPr lang="en-US" sz="1600" b="1" dirty="0">
                <a:ea typeface="Times New Roman" panose="02020603050405020304" pitchFamily="18" charset="0"/>
              </a:rPr>
              <a:t>      </a:t>
            </a:r>
            <a:r>
              <a:rPr lang="en-US" sz="1600" b="1" u="sng" dirty="0">
                <a:ea typeface="Times New Roman" panose="02020603050405020304" pitchFamily="18" charset="0"/>
              </a:rPr>
              <a:t>English System</a:t>
            </a:r>
          </a:p>
          <a:p>
            <a:r>
              <a:rPr lang="en-US" sz="1600" b="1" dirty="0">
                <a:ea typeface="Times New Roman" panose="02020603050405020304" pitchFamily="18" charset="0"/>
              </a:rPr>
              <a:t>0.7302 atm-ft</a:t>
            </a:r>
            <a:r>
              <a:rPr lang="en-US" sz="1600" b="1" baseline="30000" dirty="0">
                <a:ea typeface="Times New Roman" panose="02020603050405020304" pitchFamily="18" charset="0"/>
              </a:rPr>
              <a:t>3</a:t>
            </a:r>
            <a:r>
              <a:rPr lang="en-US" sz="1600" b="1" dirty="0">
                <a:ea typeface="Times New Roman" panose="02020603050405020304" pitchFamily="18" charset="0"/>
              </a:rPr>
              <a:t>/</a:t>
            </a:r>
            <a:r>
              <a:rPr lang="en-US" sz="1600" b="1" dirty="0" err="1">
                <a:ea typeface="Times New Roman" panose="02020603050405020304" pitchFamily="18" charset="0"/>
              </a:rPr>
              <a:t>lbmol</a:t>
            </a:r>
            <a:r>
              <a:rPr lang="en-US" sz="1600" b="1" dirty="0">
                <a:ea typeface="Times New Roman" panose="02020603050405020304" pitchFamily="18" charset="0"/>
              </a:rPr>
              <a:t>-R</a:t>
            </a:r>
          </a:p>
          <a:p>
            <a:r>
              <a:rPr lang="en-US" sz="1600" b="1" dirty="0">
                <a:ea typeface="Times New Roman" panose="02020603050405020304" pitchFamily="18" charset="0"/>
              </a:rPr>
              <a:t>1.986 Btu/</a:t>
            </a:r>
            <a:r>
              <a:rPr lang="en-US" sz="1600" b="1" dirty="0" err="1">
                <a:ea typeface="Times New Roman" panose="02020603050405020304" pitchFamily="18" charset="0"/>
              </a:rPr>
              <a:t>lbmol</a:t>
            </a:r>
            <a:r>
              <a:rPr lang="en-US" sz="1600" b="1" dirty="0">
                <a:ea typeface="Times New Roman" panose="02020603050405020304" pitchFamily="18" charset="0"/>
              </a:rPr>
              <a:t>-R</a:t>
            </a:r>
          </a:p>
          <a:p>
            <a:r>
              <a:rPr lang="en-US" sz="1600" b="1" dirty="0">
                <a:ea typeface="Times New Roman" panose="02020603050405020304" pitchFamily="18" charset="0"/>
              </a:rPr>
              <a:t>10.73 ft</a:t>
            </a:r>
            <a:r>
              <a:rPr lang="en-US" sz="1600" b="1" baseline="30000" dirty="0">
                <a:ea typeface="Times New Roman" panose="02020603050405020304" pitchFamily="18" charset="0"/>
              </a:rPr>
              <a:t>3</a:t>
            </a:r>
            <a:r>
              <a:rPr lang="en-US" sz="1600" b="1" dirty="0">
                <a:ea typeface="Times New Roman" panose="02020603050405020304" pitchFamily="18" charset="0"/>
              </a:rPr>
              <a:t>-lbf/in</a:t>
            </a:r>
            <a:r>
              <a:rPr lang="en-US" sz="1600" b="1" baseline="30000" dirty="0">
                <a:ea typeface="Times New Roman" panose="02020603050405020304" pitchFamily="18" charset="0"/>
              </a:rPr>
              <a:t>2</a:t>
            </a:r>
            <a:r>
              <a:rPr lang="en-US" sz="1600" b="1" dirty="0">
                <a:ea typeface="Times New Roman" panose="02020603050405020304" pitchFamily="18" charset="0"/>
              </a:rPr>
              <a:t>-lbmol-R</a:t>
            </a:r>
          </a:p>
          <a:p>
            <a:r>
              <a:rPr lang="en-US" sz="1600" b="1" dirty="0">
                <a:ea typeface="Times New Roman" panose="02020603050405020304" pitchFamily="18" charset="0"/>
              </a:rPr>
              <a:t>1545.33 ft-lbf/</a:t>
            </a:r>
            <a:r>
              <a:rPr lang="en-US" sz="1600" b="1" dirty="0" err="1">
                <a:ea typeface="Times New Roman" panose="02020603050405020304" pitchFamily="18" charset="0"/>
              </a:rPr>
              <a:t>lbmol</a:t>
            </a:r>
            <a:r>
              <a:rPr lang="en-US" sz="1600" b="1" dirty="0">
                <a:ea typeface="Times New Roman" panose="02020603050405020304" pitchFamily="18" charset="0"/>
              </a:rPr>
              <a:t>-R</a:t>
            </a:r>
          </a:p>
          <a:p>
            <a:r>
              <a:rPr lang="en-US" sz="1600" b="1" dirty="0">
                <a:ea typeface="Times New Roman" panose="02020603050405020304" pitchFamily="18" charset="0"/>
              </a:rPr>
              <a:t> </a:t>
            </a:r>
            <a:endParaRPr lang="en-US" sz="1600" b="1" dirty="0">
              <a:effectLst/>
              <a:ea typeface="Times New Roman" panose="02020603050405020304" pitchFamily="18" charset="0"/>
            </a:endParaRPr>
          </a:p>
        </p:txBody>
      </p:sp>
      <p:sp>
        <p:nvSpPr>
          <p:cNvPr id="10" name="Rectangle 9"/>
          <p:cNvSpPr/>
          <p:nvPr/>
        </p:nvSpPr>
        <p:spPr>
          <a:xfrm>
            <a:off x="3323843" y="3891856"/>
            <a:ext cx="7993861" cy="1815882"/>
          </a:xfrm>
          <a:prstGeom prst="rect">
            <a:avLst/>
          </a:prstGeom>
        </p:spPr>
        <p:txBody>
          <a:bodyPr wrap="square">
            <a:spAutoFit/>
          </a:bodyPr>
          <a:lstStyle/>
          <a:p>
            <a:pPr algn="ctr"/>
            <a:r>
              <a:rPr lang="en-US" sz="1600" b="1" u="sng" dirty="0">
                <a:ea typeface="Times New Roman" panose="02020603050405020304" pitchFamily="18" charset="0"/>
              </a:rPr>
              <a:t>Gas constant for air (recast in alternate English units):</a:t>
            </a:r>
            <a:endParaRPr lang="en-US" sz="1600" b="1" dirty="0">
              <a:ea typeface="Times New Roman" panose="02020603050405020304" pitchFamily="18" charset="0"/>
            </a:endParaRPr>
          </a:p>
          <a:p>
            <a:pPr algn="just"/>
            <a:r>
              <a:rPr lang="en-US" sz="1600" b="1" dirty="0">
                <a:ea typeface="Times New Roman" panose="02020603050405020304" pitchFamily="18" charset="0"/>
              </a:rPr>
              <a:t> </a:t>
            </a:r>
          </a:p>
          <a:p>
            <a:pPr algn="just"/>
            <a:r>
              <a:rPr lang="en-US" sz="1600" b="1" dirty="0">
                <a:ea typeface="Times New Roman" panose="02020603050405020304" pitchFamily="18" charset="0"/>
              </a:rPr>
              <a:t>	    </a:t>
            </a:r>
            <a:r>
              <a:rPr lang="en-US" sz="1600" b="1" dirty="0" err="1">
                <a:ea typeface="Times New Roman" panose="02020603050405020304" pitchFamily="18" charset="0"/>
              </a:rPr>
              <a:t>R</a:t>
            </a:r>
            <a:r>
              <a:rPr lang="en-US" sz="1600" b="1" baseline="-25000" dirty="0" err="1">
                <a:ea typeface="Times New Roman" panose="02020603050405020304" pitchFamily="18" charset="0"/>
              </a:rPr>
              <a:t>air</a:t>
            </a:r>
            <a:r>
              <a:rPr lang="en-US" sz="1600" b="1" dirty="0">
                <a:ea typeface="Times New Roman" panose="02020603050405020304" pitchFamily="18" charset="0"/>
              </a:rPr>
              <a:t>  = R</a:t>
            </a:r>
            <a:r>
              <a:rPr lang="en-US" sz="1600" b="1" baseline="30000" dirty="0">
                <a:ea typeface="Times New Roman" panose="02020603050405020304" pitchFamily="18" charset="0"/>
              </a:rPr>
              <a:t>*</a:t>
            </a:r>
            <a:r>
              <a:rPr lang="en-US" sz="1600" b="1" dirty="0">
                <a:ea typeface="Times New Roman" panose="02020603050405020304" pitchFamily="18" charset="0"/>
              </a:rPr>
              <a:t> x </a:t>
            </a:r>
            <a:r>
              <a:rPr lang="en-US" sz="1600" b="1" dirty="0" err="1">
                <a:ea typeface="Times New Roman" panose="02020603050405020304" pitchFamily="18" charset="0"/>
              </a:rPr>
              <a:t>G</a:t>
            </a:r>
            <a:r>
              <a:rPr lang="en-US" sz="1600" b="1" baseline="-25000" dirty="0" err="1">
                <a:ea typeface="Times New Roman" panose="02020603050405020304" pitchFamily="18" charset="0"/>
              </a:rPr>
              <a:t>c</a:t>
            </a:r>
            <a:r>
              <a:rPr lang="en-US" sz="1600" b="1" dirty="0">
                <a:ea typeface="Times New Roman" panose="02020603050405020304" pitchFamily="18" charset="0"/>
              </a:rPr>
              <a:t> = 53.35 [ft-lbf/lbm-R] x 32.174 [lbm-ft/lbf-sec</a:t>
            </a:r>
            <a:r>
              <a:rPr lang="en-US" sz="1600" b="1" baseline="30000" dirty="0">
                <a:ea typeface="Times New Roman" panose="02020603050405020304" pitchFamily="18" charset="0"/>
              </a:rPr>
              <a:t>2</a:t>
            </a:r>
            <a:r>
              <a:rPr lang="en-US" sz="1600" b="1" dirty="0">
                <a:ea typeface="Times New Roman" panose="02020603050405020304" pitchFamily="18" charset="0"/>
              </a:rPr>
              <a:t>]</a:t>
            </a:r>
          </a:p>
          <a:p>
            <a:pPr algn="just"/>
            <a:r>
              <a:rPr lang="en-US" sz="1600" b="1" dirty="0">
                <a:ea typeface="Times New Roman" panose="02020603050405020304" pitchFamily="18" charset="0"/>
              </a:rPr>
              <a:t>	            = 1716.5 [ft</a:t>
            </a:r>
            <a:r>
              <a:rPr lang="en-US" sz="1600" b="1" baseline="30000" dirty="0">
                <a:ea typeface="Times New Roman" panose="02020603050405020304" pitchFamily="18" charset="0"/>
              </a:rPr>
              <a:t>2</a:t>
            </a:r>
            <a:r>
              <a:rPr lang="en-US" sz="1600" b="1" dirty="0">
                <a:ea typeface="Times New Roman" panose="02020603050405020304" pitchFamily="18" charset="0"/>
              </a:rPr>
              <a:t>/sec</a:t>
            </a:r>
            <a:r>
              <a:rPr lang="en-US" sz="1600" b="1" baseline="30000" dirty="0">
                <a:ea typeface="Times New Roman" panose="02020603050405020304" pitchFamily="18" charset="0"/>
              </a:rPr>
              <a:t>2</a:t>
            </a:r>
            <a:r>
              <a:rPr lang="en-US" sz="1600" b="1" dirty="0">
                <a:ea typeface="Times New Roman" panose="02020603050405020304" pitchFamily="18" charset="0"/>
              </a:rPr>
              <a:t>-R]</a:t>
            </a:r>
          </a:p>
          <a:p>
            <a:pPr algn="just"/>
            <a:r>
              <a:rPr lang="en-US" sz="1600" b="1" dirty="0">
                <a:ea typeface="Times New Roman" panose="02020603050405020304" pitchFamily="18" charset="0"/>
              </a:rPr>
              <a:t> </a:t>
            </a:r>
          </a:p>
          <a:p>
            <a:pPr algn="just"/>
            <a:r>
              <a:rPr lang="en-US" sz="1600" b="1" dirty="0">
                <a:ea typeface="Times New Roman" panose="02020603050405020304" pitchFamily="18" charset="0"/>
              </a:rPr>
              <a:t>	    </a:t>
            </a:r>
            <a:r>
              <a:rPr lang="en-US" sz="1600" b="1" dirty="0" err="1">
                <a:ea typeface="Times New Roman" panose="02020603050405020304" pitchFamily="18" charset="0"/>
              </a:rPr>
              <a:t>R</a:t>
            </a:r>
            <a:r>
              <a:rPr lang="en-US" sz="1600" b="1" baseline="-25000" dirty="0" err="1">
                <a:ea typeface="Times New Roman" panose="02020603050405020304" pitchFamily="18" charset="0"/>
              </a:rPr>
              <a:t>air</a:t>
            </a:r>
            <a:r>
              <a:rPr lang="en-US" sz="1600" b="1" dirty="0">
                <a:ea typeface="Times New Roman" panose="02020603050405020304" pitchFamily="18" charset="0"/>
              </a:rPr>
              <a:t>   = R</a:t>
            </a:r>
            <a:r>
              <a:rPr lang="en-US" sz="1600" b="1" baseline="30000" dirty="0">
                <a:ea typeface="Times New Roman" panose="02020603050405020304" pitchFamily="18" charset="0"/>
              </a:rPr>
              <a:t>*</a:t>
            </a:r>
            <a:r>
              <a:rPr lang="en-US" sz="1600" b="1" dirty="0">
                <a:ea typeface="Times New Roman" panose="02020603050405020304" pitchFamily="18" charset="0"/>
              </a:rPr>
              <a:t> / Joule = 53.35 [ft-lbf/lbm-R] / 778.17 [ft-lbf/BTU]</a:t>
            </a:r>
          </a:p>
          <a:p>
            <a:pPr algn="just"/>
            <a:r>
              <a:rPr lang="en-US" sz="1600" b="1" dirty="0">
                <a:ea typeface="Times New Roman" panose="02020603050405020304" pitchFamily="18" charset="0"/>
              </a:rPr>
              <a:t>	             = 0.0686 [BTU/lbm-R]</a:t>
            </a:r>
            <a:endParaRPr lang="en-US" sz="1600" b="1" dirty="0">
              <a:effectLst/>
              <a:ea typeface="Times New Roman" panose="02020603050405020304" pitchFamily="18" charset="0"/>
            </a:endParaRPr>
          </a:p>
        </p:txBody>
      </p:sp>
      <p:pic>
        <p:nvPicPr>
          <p:cNvPr id="23" name="Picture 22"/>
          <p:cNvPicPr>
            <a:picLocks noChangeAspect="1"/>
          </p:cNvPicPr>
          <p:nvPr/>
        </p:nvPicPr>
        <p:blipFill>
          <a:blip r:embed="rId2"/>
          <a:stretch>
            <a:fillRect/>
          </a:stretch>
        </p:blipFill>
        <p:spPr>
          <a:xfrm>
            <a:off x="3401927" y="5816341"/>
            <a:ext cx="5946886" cy="381600"/>
          </a:xfrm>
          <a:prstGeom prst="rect">
            <a:avLst/>
          </a:prstGeom>
        </p:spPr>
      </p:pic>
      <p:sp>
        <p:nvSpPr>
          <p:cNvPr id="4" name="TextBox 3"/>
          <p:cNvSpPr txBox="1"/>
          <p:nvPr/>
        </p:nvSpPr>
        <p:spPr>
          <a:xfrm>
            <a:off x="3805338" y="6322536"/>
            <a:ext cx="7015062" cy="307777"/>
          </a:xfrm>
          <a:prstGeom prst="rect">
            <a:avLst/>
          </a:prstGeom>
          <a:noFill/>
        </p:spPr>
        <p:txBody>
          <a:bodyPr wrap="none" rtlCol="0">
            <a:spAutoFit/>
          </a:bodyPr>
          <a:lstStyle/>
          <a:p>
            <a:r>
              <a:rPr lang="en-US" sz="1400" b="1" dirty="0">
                <a:solidFill>
                  <a:srgbClr val="FF0000"/>
                </a:solidFill>
              </a:rPr>
              <a:t>Note: according to one source, there are over 900 unique forms to represent R*. </a:t>
            </a:r>
          </a:p>
        </p:txBody>
      </p:sp>
      <p:sp>
        <p:nvSpPr>
          <p:cNvPr id="5" name="TextBox 4"/>
          <p:cNvSpPr txBox="1"/>
          <p:nvPr/>
        </p:nvSpPr>
        <p:spPr>
          <a:xfrm>
            <a:off x="832022" y="1172798"/>
            <a:ext cx="2430161" cy="769441"/>
          </a:xfrm>
          <a:prstGeom prst="rect">
            <a:avLst/>
          </a:prstGeom>
          <a:noFill/>
        </p:spPr>
        <p:txBody>
          <a:bodyPr wrap="square" rtlCol="0">
            <a:spAutoFit/>
          </a:bodyPr>
          <a:lstStyle/>
          <a:p>
            <a:pPr algn="ctr"/>
            <a:r>
              <a:rPr lang="en-US" sz="1600" b="1" u="sng" dirty="0"/>
              <a:t>Some forms of the universal gas constant </a:t>
            </a:r>
            <a:r>
              <a:rPr lang="en-US" sz="1200" b="1" dirty="0"/>
              <a:t>(See note below)</a:t>
            </a:r>
          </a:p>
        </p:txBody>
      </p:sp>
      <p:pic>
        <p:nvPicPr>
          <p:cNvPr id="7" name="Picture 6"/>
          <p:cNvPicPr>
            <a:picLocks noChangeAspect="1"/>
          </p:cNvPicPr>
          <p:nvPr/>
        </p:nvPicPr>
        <p:blipFill>
          <a:blip r:embed="rId3"/>
          <a:stretch>
            <a:fillRect/>
          </a:stretch>
        </p:blipFill>
        <p:spPr>
          <a:xfrm>
            <a:off x="4325523" y="1260758"/>
            <a:ext cx="6725940" cy="2334041"/>
          </a:xfrm>
          <a:prstGeom prst="rect">
            <a:avLst/>
          </a:prstGeom>
        </p:spPr>
      </p:pic>
    </p:spTree>
    <p:extLst>
      <p:ext uri="{BB962C8B-B14F-4D97-AF65-F5344CB8AC3E}">
        <p14:creationId xmlns:p14="http://schemas.microsoft.com/office/powerpoint/2010/main" val="620783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50466-FE53-436F-BFB7-DE5410A35BFA}"/>
              </a:ext>
            </a:extLst>
          </p:cNvPr>
          <p:cNvSpPr>
            <a:spLocks noGrp="1"/>
          </p:cNvSpPr>
          <p:nvPr>
            <p:ph type="title"/>
          </p:nvPr>
        </p:nvSpPr>
        <p:spPr>
          <a:xfrm>
            <a:off x="838200" y="20573"/>
            <a:ext cx="10515600" cy="1325563"/>
          </a:xfrm>
        </p:spPr>
        <p:txBody>
          <a:bodyPr/>
          <a:lstStyle/>
          <a:p>
            <a:r>
              <a:rPr lang="en-US" dirty="0"/>
              <a:t>Forms of the Ideal Gas Law</a:t>
            </a:r>
          </a:p>
        </p:txBody>
      </p:sp>
      <p:graphicFrame>
        <p:nvGraphicFramePr>
          <p:cNvPr id="4" name="Object 3">
            <a:extLst>
              <a:ext uri="{FF2B5EF4-FFF2-40B4-BE49-F238E27FC236}">
                <a16:creationId xmlns:a16="http://schemas.microsoft.com/office/drawing/2014/main" id="{12C1933F-42CB-4154-B459-1AD5C9E8D58E}"/>
              </a:ext>
            </a:extLst>
          </p:cNvPr>
          <p:cNvGraphicFramePr>
            <a:graphicFrameLocks noChangeAspect="1"/>
          </p:cNvGraphicFramePr>
          <p:nvPr>
            <p:extLst>
              <p:ext uri="{D42A27DB-BD31-4B8C-83A1-F6EECF244321}">
                <p14:modId xmlns:p14="http://schemas.microsoft.com/office/powerpoint/2010/main" val="1125490075"/>
              </p:ext>
            </p:extLst>
          </p:nvPr>
        </p:nvGraphicFramePr>
        <p:xfrm>
          <a:off x="838200" y="1346136"/>
          <a:ext cx="10424870" cy="4990608"/>
        </p:xfrm>
        <a:graphic>
          <a:graphicData uri="http://schemas.openxmlformats.org/presentationml/2006/ole">
            <mc:AlternateContent xmlns:mc="http://schemas.openxmlformats.org/markup-compatibility/2006">
              <mc:Choice xmlns:v="urn:schemas-microsoft-com:vml" Requires="v">
                <p:oleObj name="Document" r:id="rId2" imgW="8243869" imgH="3946899" progId="Word.Document.12">
                  <p:embed/>
                </p:oleObj>
              </mc:Choice>
              <mc:Fallback>
                <p:oleObj name="Document" r:id="rId2" imgW="8243869" imgH="3946899" progId="Word.Document.12">
                  <p:embed/>
                  <p:pic>
                    <p:nvPicPr>
                      <p:cNvPr id="0" name=""/>
                      <p:cNvPicPr/>
                      <p:nvPr/>
                    </p:nvPicPr>
                    <p:blipFill>
                      <a:blip r:embed="rId3"/>
                      <a:stretch>
                        <a:fillRect/>
                      </a:stretch>
                    </p:blipFill>
                    <p:spPr>
                      <a:xfrm>
                        <a:off x="838200" y="1346136"/>
                        <a:ext cx="10424870" cy="4990608"/>
                      </a:xfrm>
                      <a:prstGeom prst="rect">
                        <a:avLst/>
                      </a:prstGeom>
                    </p:spPr>
                  </p:pic>
                </p:oleObj>
              </mc:Fallback>
            </mc:AlternateContent>
          </a:graphicData>
        </a:graphic>
      </p:graphicFrame>
    </p:spTree>
    <p:extLst>
      <p:ext uri="{BB962C8B-B14F-4D97-AF65-F5344CB8AC3E}">
        <p14:creationId xmlns:p14="http://schemas.microsoft.com/office/powerpoint/2010/main" val="904937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4441" y="187872"/>
            <a:ext cx="10515600" cy="1131794"/>
          </a:xfrm>
        </p:spPr>
        <p:txBody>
          <a:bodyPr>
            <a:normAutofit/>
          </a:bodyPr>
          <a:lstStyle/>
          <a:p>
            <a:r>
              <a:rPr lang="en-US" dirty="0"/>
              <a:t>Terminology</a:t>
            </a:r>
          </a:p>
        </p:txBody>
      </p:sp>
      <p:sp>
        <p:nvSpPr>
          <p:cNvPr id="7" name="Content Placeholder 6"/>
          <p:cNvSpPr>
            <a:spLocks noGrp="1"/>
          </p:cNvSpPr>
          <p:nvPr>
            <p:ph sz="half" idx="1"/>
          </p:nvPr>
        </p:nvSpPr>
        <p:spPr>
          <a:xfrm>
            <a:off x="256055" y="1379823"/>
            <a:ext cx="6293110" cy="4551393"/>
          </a:xfrm>
        </p:spPr>
        <p:txBody>
          <a:bodyPr>
            <a:noAutofit/>
          </a:bodyPr>
          <a:lstStyle/>
          <a:p>
            <a:r>
              <a:rPr lang="en-US" sz="1600" b="1" dirty="0"/>
              <a:t>A </a:t>
            </a:r>
            <a:r>
              <a:rPr lang="en-US" sz="1600" b="1" u="sng" dirty="0"/>
              <a:t>calorically perfect gas</a:t>
            </a:r>
            <a:r>
              <a:rPr lang="en-US" sz="1600" b="1" dirty="0"/>
              <a:t> implies that the specific heats and the gas constant are not functions of temperature.</a:t>
            </a:r>
          </a:p>
          <a:p>
            <a:r>
              <a:rPr lang="en-US" sz="1600" b="1" dirty="0"/>
              <a:t>A </a:t>
            </a:r>
            <a:r>
              <a:rPr lang="en-US" sz="1600" b="1" u="sng" dirty="0"/>
              <a:t>thermally perfect gas </a:t>
            </a:r>
            <a:r>
              <a:rPr lang="en-US" sz="1600" b="1" dirty="0"/>
              <a:t>implies that the specific heats are functions of temperature only.</a:t>
            </a:r>
          </a:p>
          <a:p>
            <a:r>
              <a:rPr lang="en-US" sz="1600" b="1" dirty="0"/>
              <a:t>A </a:t>
            </a:r>
            <a:r>
              <a:rPr lang="en-US" sz="1600" b="1" u="sng" dirty="0"/>
              <a:t>calorically and thermally imperfect gas</a:t>
            </a:r>
            <a:r>
              <a:rPr lang="en-US" sz="1600" b="1" dirty="0"/>
              <a:t> (also known as a real gas) implies that the specific heats are functions of both temperature and pressure.</a:t>
            </a:r>
          </a:p>
          <a:p>
            <a:r>
              <a:rPr lang="en-US" sz="1600" b="1" dirty="0"/>
              <a:t>A perfect gas implies that the </a:t>
            </a:r>
            <a:r>
              <a:rPr lang="en-US" sz="1600" b="1" u="sng" dirty="0"/>
              <a:t>equation of state</a:t>
            </a:r>
            <a:r>
              <a:rPr lang="en-US" sz="1600" b="1" dirty="0"/>
              <a:t>, P=</a:t>
            </a:r>
            <a:r>
              <a:rPr lang="en-US" sz="1600" b="1" dirty="0">
                <a:latin typeface="Symbol" panose="05050102010706020507" pitchFamily="18" charset="2"/>
              </a:rPr>
              <a:t>r</a:t>
            </a:r>
            <a:r>
              <a:rPr lang="en-US" sz="1600" b="1" dirty="0"/>
              <a:t>RT, is valid.  Since this relation does not hold for an imperfect gas, an alternate equation of state is required.</a:t>
            </a:r>
          </a:p>
          <a:p>
            <a:r>
              <a:rPr lang="en-US" sz="1600" b="1" dirty="0"/>
              <a:t>An </a:t>
            </a:r>
            <a:r>
              <a:rPr lang="en-US" sz="1600" b="1" u="sng" dirty="0"/>
              <a:t>adiabatic constraint</a:t>
            </a:r>
            <a:r>
              <a:rPr lang="en-US" sz="1600" b="1" dirty="0"/>
              <a:t> requires that the flow process must take place without heat transfer; equations so marked may be applied to flow across a shock wave.</a:t>
            </a:r>
          </a:p>
          <a:p>
            <a:r>
              <a:rPr lang="en-US" sz="1600" b="1" dirty="0"/>
              <a:t>An </a:t>
            </a:r>
            <a:r>
              <a:rPr lang="en-US" sz="1600" b="1" u="sng" dirty="0"/>
              <a:t>isentropic</a:t>
            </a:r>
            <a:r>
              <a:rPr lang="en-US" sz="1600" b="1" dirty="0"/>
              <a:t> </a:t>
            </a:r>
            <a:r>
              <a:rPr lang="en-US" sz="1600" b="1" u="sng" dirty="0"/>
              <a:t>constraint</a:t>
            </a:r>
            <a:r>
              <a:rPr lang="en-US" sz="1600" b="1" dirty="0"/>
              <a:t> requires that the flow process is both reversible and adiabatic; equations so marked may not be applied to flow across a shock wave.</a:t>
            </a:r>
          </a:p>
          <a:p>
            <a:pPr marL="182880" lvl="1" indent="0">
              <a:buNone/>
            </a:pPr>
            <a:endParaRPr lang="en-US" sz="1200" b="1" dirty="0">
              <a:solidFill>
                <a:srgbClr val="FF0000"/>
              </a:solidFill>
            </a:endParaRPr>
          </a:p>
          <a:p>
            <a:pPr marL="182880" lvl="1" indent="0">
              <a:buNone/>
            </a:pPr>
            <a:r>
              <a:rPr lang="en-US" sz="1200" b="1" dirty="0">
                <a:solidFill>
                  <a:srgbClr val="FF0000"/>
                </a:solidFill>
              </a:rPr>
              <a:t>Note:  Some researchers use the terms “thermally perfect gas” and “real gas” synonymously. In this presentation, the two terms will be treated as satisfying two different sets of conditions.</a:t>
            </a:r>
          </a:p>
        </p:txBody>
      </p:sp>
      <p:sp>
        <p:nvSpPr>
          <p:cNvPr id="25" name="Rectangle 24"/>
          <p:cNvSpPr/>
          <p:nvPr/>
        </p:nvSpPr>
        <p:spPr>
          <a:xfrm>
            <a:off x="6857529" y="5898955"/>
            <a:ext cx="4662450" cy="461665"/>
          </a:xfrm>
          <a:prstGeom prst="rect">
            <a:avLst/>
          </a:prstGeom>
        </p:spPr>
        <p:txBody>
          <a:bodyPr wrap="square">
            <a:spAutoFit/>
          </a:bodyPr>
          <a:lstStyle/>
          <a:p>
            <a:r>
              <a:rPr lang="en-US" sz="1200" b="1" dirty="0">
                <a:latin typeface="Calibri" panose="020F0502020204030204" pitchFamily="34" charset="0"/>
                <a:ea typeface="Times New Roman" panose="02020603050405020304" pitchFamily="18" charset="0"/>
                <a:cs typeface="Times New Roman" panose="02020603050405020304" pitchFamily="18" charset="0"/>
              </a:rPr>
              <a:t>* Individual species gas constants (R) do not change, but the overall mixture gas constant (R</a:t>
            </a:r>
            <a:r>
              <a:rPr lang="en-US" sz="1200" b="1" baseline="-25000" dirty="0">
                <a:latin typeface="Calibri" panose="020F0502020204030204" pitchFamily="34" charset="0"/>
                <a:ea typeface="Times New Roman" panose="02020603050405020304" pitchFamily="18" charset="0"/>
                <a:cs typeface="Times New Roman" panose="02020603050405020304" pitchFamily="18" charset="0"/>
              </a:rPr>
              <a:t>mix</a:t>
            </a:r>
            <a:r>
              <a:rPr lang="en-US" sz="1200" b="1" dirty="0">
                <a:latin typeface="Calibri" panose="020F0502020204030204" pitchFamily="34" charset="0"/>
                <a:ea typeface="Times New Roman" panose="02020603050405020304" pitchFamily="18" charset="0"/>
                <a:cs typeface="Times New Roman" panose="02020603050405020304" pitchFamily="18" charset="0"/>
              </a:rPr>
              <a:t>) will change when chemical reactions occur.</a:t>
            </a:r>
            <a:endParaRPr lang="en-US" sz="1200" dirty="0"/>
          </a:p>
        </p:txBody>
      </p:sp>
      <p:graphicFrame>
        <p:nvGraphicFramePr>
          <p:cNvPr id="3" name="Object 2"/>
          <p:cNvGraphicFramePr>
            <a:graphicFrameLocks noChangeAspect="1"/>
          </p:cNvGraphicFramePr>
          <p:nvPr>
            <p:extLst>
              <p:ext uri="{D42A27DB-BD31-4B8C-83A1-F6EECF244321}">
                <p14:modId xmlns:p14="http://schemas.microsoft.com/office/powerpoint/2010/main" val="3363829257"/>
              </p:ext>
            </p:extLst>
          </p:nvPr>
        </p:nvGraphicFramePr>
        <p:xfrm>
          <a:off x="4810577" y="1379823"/>
          <a:ext cx="8543474" cy="4671710"/>
        </p:xfrm>
        <a:graphic>
          <a:graphicData uri="http://schemas.openxmlformats.org/presentationml/2006/ole">
            <mc:AlternateContent xmlns:mc="http://schemas.openxmlformats.org/markup-compatibility/2006">
              <mc:Choice xmlns:v="urn:schemas-microsoft-com:vml" Requires="v">
                <p:oleObj name="Document" r:id="rId2" imgW="5949456" imgH="3066691" progId="Word.Document.12">
                  <p:embed/>
                </p:oleObj>
              </mc:Choice>
              <mc:Fallback>
                <p:oleObj name="Document" r:id="rId2" imgW="5949456" imgH="3066691" progId="Word.Document.12">
                  <p:embed/>
                  <p:pic>
                    <p:nvPicPr>
                      <p:cNvPr id="0" name=""/>
                      <p:cNvPicPr/>
                      <p:nvPr/>
                    </p:nvPicPr>
                    <p:blipFill>
                      <a:blip r:embed="rId3"/>
                      <a:stretch>
                        <a:fillRect/>
                      </a:stretch>
                    </p:blipFill>
                    <p:spPr>
                      <a:xfrm>
                        <a:off x="4810577" y="1379823"/>
                        <a:ext cx="8543474" cy="4671710"/>
                      </a:xfrm>
                      <a:prstGeom prst="rect">
                        <a:avLst/>
                      </a:prstGeom>
                    </p:spPr>
                  </p:pic>
                </p:oleObj>
              </mc:Fallback>
            </mc:AlternateContent>
          </a:graphicData>
        </a:graphic>
      </p:graphicFrame>
    </p:spTree>
    <p:extLst>
      <p:ext uri="{BB962C8B-B14F-4D97-AF65-F5344CB8AC3E}">
        <p14:creationId xmlns:p14="http://schemas.microsoft.com/office/powerpoint/2010/main" val="807325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95943"/>
            <a:ext cx="10515600" cy="1102055"/>
          </a:xfrm>
        </p:spPr>
        <p:txBody>
          <a:bodyPr/>
          <a:lstStyle/>
          <a:p>
            <a:r>
              <a:rPr lang="en-US" sz="3200" dirty="0"/>
              <a:t>Compressible Flow Governing Equations</a:t>
            </a:r>
            <a:br>
              <a:rPr lang="en-US" sz="3200" dirty="0"/>
            </a:br>
            <a:endParaRPr lang="en-US" sz="1800" dirty="0"/>
          </a:p>
        </p:txBody>
      </p:sp>
      <p:sp>
        <p:nvSpPr>
          <p:cNvPr id="6" name="Rectangle 5"/>
          <p:cNvSpPr/>
          <p:nvPr/>
        </p:nvSpPr>
        <p:spPr>
          <a:xfrm>
            <a:off x="195616" y="3136225"/>
            <a:ext cx="3887100" cy="3077766"/>
          </a:xfrm>
          <a:prstGeom prst="rect">
            <a:avLst/>
          </a:prstGeom>
        </p:spPr>
        <p:txBody>
          <a:bodyPr wrap="square">
            <a:spAutoFit/>
          </a:bodyPr>
          <a:lstStyle/>
          <a:p>
            <a:pPr>
              <a:spcAft>
                <a:spcPts val="1200"/>
              </a:spcAft>
              <a:tabLst>
                <a:tab pos="2743200" algn="ctr"/>
                <a:tab pos="5486400" algn="r"/>
                <a:tab pos="457200" algn="l"/>
              </a:tabLst>
            </a:pPr>
            <a:r>
              <a:rPr lang="en-US" sz="1600" b="1" u="sng" dirty="0">
                <a:latin typeface="Arial" charset="0"/>
                <a:ea typeface="Arial" charset="0"/>
                <a:cs typeface="Arial" charset="0"/>
              </a:rPr>
              <a:t>Thermally Perfect Solution Approach</a:t>
            </a:r>
            <a:endParaRPr lang="en-US" sz="1600" dirty="0">
              <a:latin typeface="Arial" charset="0"/>
              <a:ea typeface="Arial" charset="0"/>
              <a:cs typeface="Arial" charset="0"/>
            </a:endParaRPr>
          </a:p>
          <a:p>
            <a:pPr marL="342900" marR="0" lvl="0" indent="-342900">
              <a:spcBef>
                <a:spcPts val="0"/>
              </a:spcBef>
              <a:spcAft>
                <a:spcPts val="1200"/>
              </a:spcAft>
              <a:buFont typeface="Courier New" panose="02070309020205020404" pitchFamily="49" charset="0"/>
              <a:buChar char="o"/>
              <a:tabLst>
                <a:tab pos="2743200" algn="ctr"/>
                <a:tab pos="5486400" algn="r"/>
                <a:tab pos="685800" algn="l"/>
              </a:tabLst>
            </a:pPr>
            <a:r>
              <a:rPr lang="en-US" sz="1600" b="1" dirty="0">
                <a:latin typeface="Arial" charset="0"/>
                <a:ea typeface="Arial" charset="0"/>
                <a:cs typeface="Arial" charset="0"/>
              </a:rPr>
              <a:t>Guess total temperature</a:t>
            </a:r>
            <a:endParaRPr lang="en-US" sz="1600" dirty="0">
              <a:latin typeface="Arial" charset="0"/>
              <a:ea typeface="Arial" charset="0"/>
              <a:cs typeface="Arial" charset="0"/>
            </a:endParaRPr>
          </a:p>
          <a:p>
            <a:pPr marL="342900" indent="-342900">
              <a:spcAft>
                <a:spcPts val="1200"/>
              </a:spcAft>
              <a:buFont typeface="Courier New" panose="02070309020205020404" pitchFamily="49" charset="0"/>
              <a:buChar char="o"/>
              <a:tabLst>
                <a:tab pos="2743200" algn="ctr"/>
                <a:tab pos="5486400" algn="r"/>
                <a:tab pos="685800" algn="l"/>
              </a:tabLst>
            </a:pPr>
            <a:r>
              <a:rPr lang="en-US" sz="1600" b="1" dirty="0">
                <a:latin typeface="Arial" charset="0"/>
                <a:ea typeface="Arial" charset="0"/>
                <a:cs typeface="Arial" charset="0"/>
              </a:rPr>
              <a:t>Evaluate c</a:t>
            </a:r>
            <a:r>
              <a:rPr lang="en-US" sz="1600" b="1" baseline="-25000" dirty="0">
                <a:latin typeface="Arial" charset="0"/>
                <a:ea typeface="Arial" charset="0"/>
                <a:cs typeface="Arial" charset="0"/>
              </a:rPr>
              <a:t>p </a:t>
            </a:r>
            <a:r>
              <a:rPr lang="en-US" sz="1600" b="1" dirty="0">
                <a:latin typeface="Arial" charset="0"/>
                <a:ea typeface="Arial" charset="0"/>
                <a:cs typeface="Arial" charset="0"/>
              </a:rPr>
              <a:t>= c</a:t>
            </a:r>
            <a:r>
              <a:rPr lang="en-US" sz="1600" b="1" baseline="-25000" dirty="0">
                <a:latin typeface="Arial" charset="0"/>
                <a:ea typeface="Arial" charset="0"/>
                <a:cs typeface="Arial" charset="0"/>
              </a:rPr>
              <a:t>p</a:t>
            </a:r>
            <a:r>
              <a:rPr lang="en-US" sz="1600" b="1" dirty="0">
                <a:latin typeface="Arial" charset="0"/>
                <a:ea typeface="Arial" charset="0"/>
                <a:cs typeface="Arial" charset="0"/>
              </a:rPr>
              <a:t> (T) via gas tables (see McBride)</a:t>
            </a:r>
            <a:endParaRPr lang="en-US" sz="1600" dirty="0">
              <a:latin typeface="Arial" charset="0"/>
              <a:ea typeface="Arial" charset="0"/>
              <a:cs typeface="Arial" charset="0"/>
            </a:endParaRPr>
          </a:p>
          <a:p>
            <a:pPr marL="342900" marR="0" lvl="0" indent="-342900">
              <a:spcBef>
                <a:spcPts val="0"/>
              </a:spcBef>
              <a:spcAft>
                <a:spcPts val="1200"/>
              </a:spcAft>
              <a:buFont typeface="Courier New" panose="02070309020205020404" pitchFamily="49" charset="0"/>
              <a:buChar char="o"/>
              <a:tabLst>
                <a:tab pos="2743200" algn="ctr"/>
                <a:tab pos="5486400" algn="r"/>
                <a:tab pos="685800" algn="l"/>
              </a:tabLst>
            </a:pPr>
            <a:r>
              <a:rPr lang="en-US" sz="1600" b="1" dirty="0">
                <a:latin typeface="Arial" charset="0"/>
                <a:ea typeface="Arial" charset="0"/>
                <a:cs typeface="Arial" charset="0"/>
              </a:rPr>
              <a:t>Determine total enthalpy</a:t>
            </a:r>
            <a:endParaRPr lang="en-US" sz="1600" dirty="0">
              <a:latin typeface="Arial" charset="0"/>
              <a:ea typeface="Arial" charset="0"/>
              <a:cs typeface="Arial" charset="0"/>
            </a:endParaRPr>
          </a:p>
          <a:p>
            <a:pPr marL="342900" marR="0" lvl="0" indent="-342900">
              <a:spcBef>
                <a:spcPts val="0"/>
              </a:spcBef>
              <a:spcAft>
                <a:spcPts val="1200"/>
              </a:spcAft>
              <a:buFont typeface="Courier New" panose="02070309020205020404" pitchFamily="49" charset="0"/>
              <a:buChar char="o"/>
              <a:tabLst>
                <a:tab pos="2743200" algn="ctr"/>
                <a:tab pos="5486400" algn="r"/>
                <a:tab pos="685800" algn="l"/>
              </a:tabLst>
            </a:pPr>
            <a:r>
              <a:rPr lang="en-US" sz="1600" b="1" dirty="0">
                <a:latin typeface="Arial" charset="0"/>
                <a:ea typeface="Arial" charset="0"/>
                <a:cs typeface="Arial" charset="0"/>
              </a:rPr>
              <a:t>Test for total enthalpy convergence</a:t>
            </a:r>
            <a:endParaRPr lang="en-US" sz="1600" dirty="0">
              <a:latin typeface="Arial" charset="0"/>
              <a:ea typeface="Arial" charset="0"/>
              <a:cs typeface="Arial" charset="0"/>
            </a:endParaRPr>
          </a:p>
          <a:p>
            <a:pPr marL="342900" marR="0" lvl="0" indent="-342900">
              <a:spcBef>
                <a:spcPts val="0"/>
              </a:spcBef>
              <a:spcAft>
                <a:spcPts val="1200"/>
              </a:spcAft>
              <a:buFont typeface="Courier New" panose="02070309020205020404" pitchFamily="49" charset="0"/>
              <a:buChar char="o"/>
              <a:tabLst>
                <a:tab pos="2743200" algn="ctr"/>
                <a:tab pos="5486400" algn="r"/>
                <a:tab pos="685800" algn="l"/>
              </a:tabLst>
            </a:pPr>
            <a:r>
              <a:rPr lang="en-US" sz="1600" b="1" dirty="0">
                <a:latin typeface="Arial" charset="0"/>
                <a:ea typeface="Arial" charset="0"/>
                <a:cs typeface="Arial" charset="0"/>
              </a:rPr>
              <a:t>Adjust total temperature until convergence</a:t>
            </a:r>
            <a:endParaRPr lang="en-US" sz="1600" dirty="0">
              <a:effectLst/>
              <a:latin typeface="Arial" charset="0"/>
              <a:ea typeface="Arial" charset="0"/>
              <a:cs typeface="Arial" charset="0"/>
            </a:endParaRPr>
          </a:p>
        </p:txBody>
      </p:sp>
      <p:sp>
        <p:nvSpPr>
          <p:cNvPr id="7" name="Rectangle 6"/>
          <p:cNvSpPr/>
          <p:nvPr/>
        </p:nvSpPr>
        <p:spPr>
          <a:xfrm>
            <a:off x="195616" y="1336630"/>
            <a:ext cx="3887100" cy="1631216"/>
          </a:xfrm>
          <a:prstGeom prst="rect">
            <a:avLst/>
          </a:prstGeom>
        </p:spPr>
        <p:txBody>
          <a:bodyPr wrap="square">
            <a:spAutoFit/>
          </a:bodyPr>
          <a:lstStyle/>
          <a:p>
            <a:pPr>
              <a:spcAft>
                <a:spcPts val="1200"/>
              </a:spcAft>
              <a:tabLst>
                <a:tab pos="2743200" algn="ctr"/>
                <a:tab pos="5486400" algn="r"/>
                <a:tab pos="457200" algn="l"/>
              </a:tabLst>
            </a:pPr>
            <a:r>
              <a:rPr lang="en-US" sz="1600" b="1" u="sng" dirty="0">
                <a:latin typeface="Arial" charset="0"/>
                <a:ea typeface="Arial" charset="0"/>
                <a:cs typeface="Arial" charset="0"/>
              </a:rPr>
              <a:t>Calorically Perfect Solution Approach</a:t>
            </a:r>
            <a:endParaRPr lang="en-US" sz="1600" dirty="0">
              <a:latin typeface="Arial" charset="0"/>
              <a:ea typeface="Arial" charset="0"/>
              <a:cs typeface="Arial" charset="0"/>
            </a:endParaRPr>
          </a:p>
          <a:p>
            <a:pPr marL="342900" marR="0" lvl="0" indent="-342900">
              <a:spcBef>
                <a:spcPts val="0"/>
              </a:spcBef>
              <a:spcAft>
                <a:spcPts val="1200"/>
              </a:spcAft>
              <a:buFont typeface="Courier New" panose="02070309020205020404" pitchFamily="49" charset="0"/>
              <a:buChar char="o"/>
              <a:tabLst>
                <a:tab pos="2743200" algn="ctr"/>
                <a:tab pos="5486400" algn="r"/>
                <a:tab pos="685800" algn="l"/>
              </a:tabLst>
            </a:pPr>
            <a:r>
              <a:rPr lang="en-US" sz="1600" b="1" dirty="0">
                <a:latin typeface="Arial" charset="0"/>
                <a:ea typeface="Arial" charset="0"/>
                <a:cs typeface="Arial" charset="0"/>
              </a:rPr>
              <a:t>Noniterative</a:t>
            </a:r>
            <a:endParaRPr lang="en-US" sz="1600" dirty="0">
              <a:latin typeface="Arial" charset="0"/>
              <a:ea typeface="Arial" charset="0"/>
              <a:cs typeface="Arial" charset="0"/>
            </a:endParaRPr>
          </a:p>
          <a:p>
            <a:pPr marL="342900" marR="0" lvl="0" indent="-342900">
              <a:spcBef>
                <a:spcPts val="0"/>
              </a:spcBef>
              <a:spcAft>
                <a:spcPts val="1200"/>
              </a:spcAft>
              <a:buFont typeface="Courier New" panose="02070309020205020404" pitchFamily="49" charset="0"/>
              <a:buChar char="o"/>
              <a:tabLst>
                <a:tab pos="2743200" algn="ctr"/>
                <a:tab pos="5486400" algn="r"/>
                <a:tab pos="685800" algn="l"/>
              </a:tabLst>
            </a:pPr>
            <a:r>
              <a:rPr lang="en-US" sz="1600" b="1" dirty="0">
                <a:latin typeface="Arial" charset="0"/>
                <a:ea typeface="Arial" charset="0"/>
                <a:cs typeface="Arial" charset="0"/>
              </a:rPr>
              <a:t>Solve for governing equations using static conditions and constant property specific heats</a:t>
            </a:r>
            <a:endParaRPr lang="en-US" sz="1600" dirty="0">
              <a:effectLst/>
              <a:latin typeface="Arial" charset="0"/>
              <a:ea typeface="Arial" charset="0"/>
              <a:cs typeface="Arial"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484547910"/>
              </p:ext>
            </p:extLst>
          </p:nvPr>
        </p:nvGraphicFramePr>
        <p:xfrm>
          <a:off x="4018130" y="1228257"/>
          <a:ext cx="8342312" cy="4605337"/>
        </p:xfrm>
        <a:graphic>
          <a:graphicData uri="http://schemas.openxmlformats.org/presentationml/2006/ole">
            <mc:AlternateContent xmlns:mc="http://schemas.openxmlformats.org/markup-compatibility/2006">
              <mc:Choice xmlns:v="urn:schemas-microsoft-com:vml" Requires="v">
                <p:oleObj name="Document" r:id="rId2" imgW="8342027" imgH="4605742" progId="Word.Document.12">
                  <p:embed/>
                </p:oleObj>
              </mc:Choice>
              <mc:Fallback>
                <p:oleObj name="Document" r:id="rId2" imgW="8342027" imgH="4605742" progId="Word.Document.12">
                  <p:embed/>
                  <p:pic>
                    <p:nvPicPr>
                      <p:cNvPr id="0" name=""/>
                      <p:cNvPicPr/>
                      <p:nvPr/>
                    </p:nvPicPr>
                    <p:blipFill>
                      <a:blip r:embed="rId3"/>
                      <a:stretch>
                        <a:fillRect/>
                      </a:stretch>
                    </p:blipFill>
                    <p:spPr>
                      <a:xfrm>
                        <a:off x="4018130" y="1228257"/>
                        <a:ext cx="8342312" cy="4605337"/>
                      </a:xfrm>
                      <a:prstGeom prst="rect">
                        <a:avLst/>
                      </a:prstGeom>
                    </p:spPr>
                  </p:pic>
                </p:oleObj>
              </mc:Fallback>
            </mc:AlternateContent>
          </a:graphicData>
        </a:graphic>
      </p:graphicFrame>
      <p:sp>
        <p:nvSpPr>
          <p:cNvPr id="8" name="TextBox 7"/>
          <p:cNvSpPr txBox="1"/>
          <p:nvPr/>
        </p:nvSpPr>
        <p:spPr>
          <a:xfrm>
            <a:off x="5626951" y="1228257"/>
            <a:ext cx="4787786" cy="646331"/>
          </a:xfrm>
          <a:prstGeom prst="rect">
            <a:avLst/>
          </a:prstGeom>
          <a:noFill/>
        </p:spPr>
        <p:txBody>
          <a:bodyPr wrap="none" rtlCol="0">
            <a:spAutoFit/>
          </a:bodyPr>
          <a:lstStyle/>
          <a:p>
            <a:r>
              <a:rPr lang="en-US" b="1" dirty="0"/>
              <a:t>Relationship between total and static properties</a:t>
            </a:r>
            <a:endParaRPr lang="en-US" dirty="0"/>
          </a:p>
          <a:p>
            <a:endParaRPr lang="en-US" dirty="0"/>
          </a:p>
        </p:txBody>
      </p:sp>
      <p:sp>
        <p:nvSpPr>
          <p:cNvPr id="9" name="TextBox 8">
            <a:extLst>
              <a:ext uri="{FF2B5EF4-FFF2-40B4-BE49-F238E27FC236}">
                <a16:creationId xmlns:a16="http://schemas.microsoft.com/office/drawing/2014/main" id="{FB23A857-8C08-4996-836F-3DAD7DC3624F}"/>
              </a:ext>
            </a:extLst>
          </p:cNvPr>
          <p:cNvSpPr txBox="1"/>
          <p:nvPr/>
        </p:nvSpPr>
        <p:spPr>
          <a:xfrm>
            <a:off x="4235163" y="5887051"/>
            <a:ext cx="6179574" cy="276999"/>
          </a:xfrm>
          <a:prstGeom prst="rect">
            <a:avLst/>
          </a:prstGeom>
          <a:noFill/>
        </p:spPr>
        <p:txBody>
          <a:bodyPr wrap="square">
            <a:spAutoFit/>
          </a:bodyPr>
          <a:lstStyle/>
          <a:p>
            <a:r>
              <a:rPr lang="en-US" sz="1200" b="1" dirty="0"/>
              <a:t>*numbers in parentheses refer to equations as found in NACA Report 1135</a:t>
            </a:r>
          </a:p>
        </p:txBody>
      </p:sp>
    </p:spTree>
    <p:extLst>
      <p:ext uri="{BB962C8B-B14F-4D97-AF65-F5344CB8AC3E}">
        <p14:creationId xmlns:p14="http://schemas.microsoft.com/office/powerpoint/2010/main" val="755235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70117"/>
          </a:xfrm>
        </p:spPr>
        <p:txBody>
          <a:bodyPr>
            <a:normAutofit/>
          </a:bodyPr>
          <a:lstStyle/>
          <a:p>
            <a:r>
              <a:rPr lang="en-US" sz="3200" dirty="0"/>
              <a:t>Compressible Flow Governing Equations Continued</a:t>
            </a:r>
            <a:br>
              <a:rPr lang="en-US" dirty="0"/>
            </a:br>
            <a:r>
              <a:rPr lang="en-US" sz="1800" dirty="0"/>
              <a:t>(equations in brackets from NACA Report 1135)</a:t>
            </a:r>
          </a:p>
        </p:txBody>
      </p:sp>
      <p:graphicFrame>
        <p:nvGraphicFramePr>
          <p:cNvPr id="4" name="Object 3"/>
          <p:cNvGraphicFramePr>
            <a:graphicFrameLocks noChangeAspect="1"/>
          </p:cNvGraphicFramePr>
          <p:nvPr>
            <p:extLst>
              <p:ext uri="{D42A27DB-BD31-4B8C-83A1-F6EECF244321}">
                <p14:modId xmlns:p14="http://schemas.microsoft.com/office/powerpoint/2010/main" val="3716919997"/>
              </p:ext>
            </p:extLst>
          </p:nvPr>
        </p:nvGraphicFramePr>
        <p:xfrm>
          <a:off x="1359791" y="1442295"/>
          <a:ext cx="9356852" cy="4858054"/>
        </p:xfrm>
        <a:graphic>
          <a:graphicData uri="http://schemas.openxmlformats.org/presentationml/2006/ole">
            <mc:AlternateContent xmlns:mc="http://schemas.openxmlformats.org/markup-compatibility/2006">
              <mc:Choice xmlns:v="urn:schemas-microsoft-com:vml" Requires="v">
                <p:oleObj name="Document" r:id="rId2" imgW="8227575" imgH="4271323" progId="Word.Document.12">
                  <p:embed/>
                </p:oleObj>
              </mc:Choice>
              <mc:Fallback>
                <p:oleObj name="Document" r:id="rId2" imgW="8227575" imgH="4271323" progId="Word.Document.12">
                  <p:embed/>
                  <p:pic>
                    <p:nvPicPr>
                      <p:cNvPr id="0" name=""/>
                      <p:cNvPicPr/>
                      <p:nvPr/>
                    </p:nvPicPr>
                    <p:blipFill>
                      <a:blip r:embed="rId3"/>
                      <a:stretch>
                        <a:fillRect/>
                      </a:stretch>
                    </p:blipFill>
                    <p:spPr>
                      <a:xfrm>
                        <a:off x="1359791" y="1442295"/>
                        <a:ext cx="9356852" cy="4858054"/>
                      </a:xfrm>
                      <a:prstGeom prst="rect">
                        <a:avLst/>
                      </a:prstGeom>
                    </p:spPr>
                  </p:pic>
                </p:oleObj>
              </mc:Fallback>
            </mc:AlternateContent>
          </a:graphicData>
        </a:graphic>
      </p:graphicFrame>
      <p:sp>
        <p:nvSpPr>
          <p:cNvPr id="6" name="TextBox 5"/>
          <p:cNvSpPr txBox="1"/>
          <p:nvPr/>
        </p:nvSpPr>
        <p:spPr>
          <a:xfrm>
            <a:off x="1318089" y="1573845"/>
            <a:ext cx="9555822" cy="400110"/>
          </a:xfrm>
          <a:prstGeom prst="rect">
            <a:avLst/>
          </a:prstGeom>
          <a:noFill/>
        </p:spPr>
        <p:txBody>
          <a:bodyPr wrap="none" rtlCol="0">
            <a:spAutoFit/>
          </a:bodyPr>
          <a:lstStyle/>
          <a:p>
            <a:pPr algn="ctr"/>
            <a:r>
              <a:rPr lang="en-US" sz="2000" b="1" dirty="0"/>
              <a:t>Thermally perfect solution approach for normal and oblique shock crossings</a:t>
            </a:r>
          </a:p>
        </p:txBody>
      </p:sp>
    </p:spTree>
    <p:extLst>
      <p:ext uri="{BB962C8B-B14F-4D97-AF65-F5344CB8AC3E}">
        <p14:creationId xmlns:p14="http://schemas.microsoft.com/office/powerpoint/2010/main" val="997029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2690" y="215669"/>
            <a:ext cx="8515724" cy="1325563"/>
          </a:xfrm>
        </p:spPr>
        <p:txBody>
          <a:bodyPr>
            <a:noAutofit/>
          </a:bodyPr>
          <a:lstStyle/>
          <a:p>
            <a:r>
              <a:rPr lang="en-US" sz="3200" dirty="0"/>
              <a:t>When do Variable Properties and </a:t>
            </a:r>
            <a:br>
              <a:rPr lang="en-US" sz="3200" dirty="0"/>
            </a:br>
            <a:r>
              <a:rPr lang="en-US" sz="3200" dirty="0"/>
              <a:t>Chemical Effects Become Important?</a:t>
            </a:r>
          </a:p>
        </p:txBody>
      </p:sp>
      <p:sp>
        <p:nvSpPr>
          <p:cNvPr id="4" name="Content Placeholder 3"/>
          <p:cNvSpPr>
            <a:spLocks noGrp="1"/>
          </p:cNvSpPr>
          <p:nvPr>
            <p:ph sz="half" idx="1"/>
          </p:nvPr>
        </p:nvSpPr>
        <p:spPr>
          <a:xfrm>
            <a:off x="296779" y="1825625"/>
            <a:ext cx="5343275" cy="4351338"/>
          </a:xfrm>
        </p:spPr>
        <p:txBody>
          <a:bodyPr>
            <a:normAutofit fontScale="85000" lnSpcReduction="10000"/>
          </a:bodyPr>
          <a:lstStyle/>
          <a:p>
            <a:pPr>
              <a:lnSpc>
                <a:spcPct val="110000"/>
              </a:lnSpc>
            </a:pPr>
            <a:r>
              <a:rPr lang="en-US" sz="2400" b="1" dirty="0"/>
              <a:t>Consider the case of stagnation heating on a blunt body in atmospheric air.</a:t>
            </a:r>
          </a:p>
          <a:p>
            <a:pPr>
              <a:lnSpc>
                <a:spcPct val="110000"/>
              </a:lnSpc>
            </a:pPr>
            <a:r>
              <a:rPr lang="en-US" sz="2400" b="1" dirty="0"/>
              <a:t>Three models are illustrated:</a:t>
            </a:r>
          </a:p>
          <a:p>
            <a:pPr lvl="1" indent="-342900">
              <a:lnSpc>
                <a:spcPct val="110000"/>
              </a:lnSpc>
              <a:buFont typeface="Wingdings" charset="2"/>
              <a:buChar char="Ø"/>
            </a:pPr>
            <a:r>
              <a:rPr lang="en-US" sz="2000" b="1" dirty="0"/>
              <a:t>No chemical reactions with constant specific heat</a:t>
            </a:r>
          </a:p>
          <a:p>
            <a:pPr lvl="1" indent="-342900">
              <a:lnSpc>
                <a:spcPct val="110000"/>
              </a:lnSpc>
              <a:buFont typeface="Wingdings" charset="2"/>
              <a:buChar char="Ø"/>
            </a:pPr>
            <a:r>
              <a:rPr lang="en-US" sz="2000" b="1" dirty="0"/>
              <a:t>No chemical reactions with variable specific heat</a:t>
            </a:r>
          </a:p>
          <a:p>
            <a:pPr lvl="1" indent="-342900">
              <a:lnSpc>
                <a:spcPct val="110000"/>
              </a:lnSpc>
              <a:buFont typeface="Wingdings" charset="2"/>
              <a:buChar char="Ø"/>
            </a:pPr>
            <a:r>
              <a:rPr lang="en-US" sz="2000" b="1" dirty="0"/>
              <a:t>Chemical reactions with variable specific heat</a:t>
            </a:r>
          </a:p>
          <a:p>
            <a:pPr>
              <a:lnSpc>
                <a:spcPct val="110000"/>
              </a:lnSpc>
            </a:pPr>
            <a:r>
              <a:rPr lang="en-US" sz="2400" b="1" dirty="0"/>
              <a:t>Above Mach 5, variable specific heat must be considered.</a:t>
            </a:r>
          </a:p>
          <a:p>
            <a:pPr>
              <a:lnSpc>
                <a:spcPct val="110000"/>
              </a:lnSpc>
            </a:pPr>
            <a:r>
              <a:rPr lang="en-US" sz="2400" b="1" dirty="0"/>
              <a:t>Above Mach 8, chemical reactions must be considered.</a:t>
            </a:r>
          </a:p>
        </p:txBody>
      </p:sp>
      <p:graphicFrame>
        <p:nvGraphicFramePr>
          <p:cNvPr id="9" name="Chart 8"/>
          <p:cNvGraphicFramePr>
            <a:graphicFrameLocks/>
          </p:cNvGraphicFramePr>
          <p:nvPr>
            <p:extLst>
              <p:ext uri="{D42A27DB-BD31-4B8C-83A1-F6EECF244321}">
                <p14:modId xmlns:p14="http://schemas.microsoft.com/office/powerpoint/2010/main" val="3281848330"/>
              </p:ext>
            </p:extLst>
          </p:nvPr>
        </p:nvGraphicFramePr>
        <p:xfrm>
          <a:off x="5745497" y="1743740"/>
          <a:ext cx="6375856" cy="4242389"/>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p:cNvSpPr txBox="1"/>
          <p:nvPr/>
        </p:nvSpPr>
        <p:spPr>
          <a:xfrm>
            <a:off x="5828637" y="5950741"/>
            <a:ext cx="6427531" cy="261610"/>
          </a:xfrm>
          <a:prstGeom prst="rect">
            <a:avLst/>
          </a:prstGeom>
          <a:noFill/>
        </p:spPr>
        <p:txBody>
          <a:bodyPr wrap="square" rtlCol="0">
            <a:spAutoFit/>
          </a:bodyPr>
          <a:lstStyle/>
          <a:p>
            <a:r>
              <a:rPr lang="en-US" sz="1100" b="1" dirty="0"/>
              <a:t>*Note:  Stagnation temperature is insensitive to dynamic pressure and leading-edge radius.</a:t>
            </a:r>
          </a:p>
        </p:txBody>
      </p:sp>
    </p:spTree>
    <p:extLst>
      <p:ext uri="{BB962C8B-B14F-4D97-AF65-F5344CB8AC3E}">
        <p14:creationId xmlns:p14="http://schemas.microsoft.com/office/powerpoint/2010/main" val="16062338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61650"/>
          </a:xfrm>
        </p:spPr>
        <p:txBody>
          <a:bodyPr>
            <a:normAutofit/>
          </a:bodyPr>
          <a:lstStyle/>
          <a:p>
            <a:pPr>
              <a:lnSpc>
                <a:spcPts val="2600"/>
              </a:lnSpc>
              <a:spcBef>
                <a:spcPts val="600"/>
              </a:spcBef>
              <a:spcAft>
                <a:spcPts val="600"/>
              </a:spcAft>
            </a:pPr>
            <a:r>
              <a:rPr lang="en-US" dirty="0"/>
              <a:t>Thermally Imperfect Gases</a:t>
            </a:r>
            <a:br>
              <a:rPr lang="en-US" dirty="0"/>
            </a:br>
            <a:r>
              <a:rPr lang="en-US" sz="2000" dirty="0"/>
              <a:t>(aka Real Gases)</a:t>
            </a:r>
          </a:p>
        </p:txBody>
      </p:sp>
      <p:sp>
        <p:nvSpPr>
          <p:cNvPr id="4" name="Content Placeholder 3"/>
          <p:cNvSpPr>
            <a:spLocks noGrp="1"/>
          </p:cNvSpPr>
          <p:nvPr>
            <p:ph idx="1"/>
          </p:nvPr>
        </p:nvSpPr>
        <p:spPr>
          <a:xfrm>
            <a:off x="669757" y="1446306"/>
            <a:ext cx="11069171" cy="3822606"/>
          </a:xfrm>
        </p:spPr>
        <p:txBody>
          <a:bodyPr>
            <a:noAutofit/>
          </a:bodyPr>
          <a:lstStyle/>
          <a:p>
            <a:pPr>
              <a:lnSpc>
                <a:spcPct val="110000"/>
              </a:lnSpc>
            </a:pPr>
            <a:r>
              <a:rPr lang="en-US" sz="2400" dirty="0"/>
              <a:t>A thermally imperfect gas is defined as:  Z = P/</a:t>
            </a:r>
            <a:r>
              <a:rPr lang="en-US" sz="2400" dirty="0">
                <a:latin typeface="Symbol" panose="05050102010706020507" pitchFamily="18" charset="2"/>
              </a:rPr>
              <a:t>r</a:t>
            </a:r>
            <a:r>
              <a:rPr lang="en-US" sz="2400" dirty="0"/>
              <a:t>RT where Z ≠1.000.</a:t>
            </a:r>
          </a:p>
          <a:p>
            <a:pPr>
              <a:lnSpc>
                <a:spcPct val="110000"/>
              </a:lnSpc>
            </a:pPr>
            <a:r>
              <a:rPr lang="en-US" sz="2400" dirty="0"/>
              <a:t>To model these flows, the equation of state needs to be modified to account for the influence of molecule size and internal structure.</a:t>
            </a:r>
          </a:p>
          <a:p>
            <a:pPr>
              <a:lnSpc>
                <a:spcPct val="110000"/>
              </a:lnSpc>
            </a:pPr>
            <a:r>
              <a:rPr lang="en-US" sz="2400" dirty="0"/>
              <a:t>Various models that account for real gas effects include:</a:t>
            </a:r>
          </a:p>
          <a:p>
            <a:pPr marL="747713" lvl="1" indent="-290513">
              <a:lnSpc>
                <a:spcPct val="110000"/>
              </a:lnSpc>
              <a:buFont typeface="Wingdings" charset="2"/>
              <a:buChar char="Ø"/>
            </a:pPr>
            <a:r>
              <a:rPr lang="en-US" sz="2000" dirty="0"/>
              <a:t>Clausius</a:t>
            </a:r>
          </a:p>
          <a:p>
            <a:pPr marL="747713" lvl="1" indent="-290513">
              <a:lnSpc>
                <a:spcPct val="110000"/>
              </a:lnSpc>
              <a:buFont typeface="Wingdings" charset="2"/>
              <a:buChar char="Ø"/>
            </a:pPr>
            <a:r>
              <a:rPr lang="en-US" sz="2000" dirty="0"/>
              <a:t>Van der Waals</a:t>
            </a:r>
          </a:p>
          <a:p>
            <a:pPr marL="747713" lvl="1" indent="-290513">
              <a:lnSpc>
                <a:spcPct val="110000"/>
              </a:lnSpc>
              <a:buFont typeface="Wingdings" charset="2"/>
              <a:buChar char="Ø"/>
            </a:pPr>
            <a:r>
              <a:rPr lang="en-US" sz="2000" dirty="0"/>
              <a:t>Beattie-Bridgmann</a:t>
            </a:r>
          </a:p>
          <a:p>
            <a:pPr>
              <a:lnSpc>
                <a:spcPct val="110000"/>
              </a:lnSpc>
            </a:pPr>
            <a:r>
              <a:rPr lang="en-US" sz="2400" dirty="0"/>
              <a:t>Typically, real gas effects are not considered in aerodynamic simulations.</a:t>
            </a:r>
          </a:p>
          <a:p>
            <a:pPr>
              <a:lnSpc>
                <a:spcPct val="110000"/>
              </a:lnSpc>
            </a:pPr>
            <a:r>
              <a:rPr lang="en-US" sz="2400" dirty="0"/>
              <a:t>However, when working with scramjet hydrocarbon combustion, real gas effects may become important.</a:t>
            </a:r>
          </a:p>
          <a:p>
            <a:pPr>
              <a:lnSpc>
                <a:spcPct val="110000"/>
              </a:lnSpc>
            </a:pPr>
            <a:endParaRPr lang="en-US" sz="2400" dirty="0"/>
          </a:p>
        </p:txBody>
      </p:sp>
    </p:spTree>
    <p:extLst>
      <p:ext uri="{BB962C8B-B14F-4D97-AF65-F5344CB8AC3E}">
        <p14:creationId xmlns:p14="http://schemas.microsoft.com/office/powerpoint/2010/main" val="3224155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C73C8-EA24-4270-B43B-2195ED717EF8}"/>
              </a:ext>
            </a:extLst>
          </p:cNvPr>
          <p:cNvSpPr>
            <a:spLocks noGrp="1"/>
          </p:cNvSpPr>
          <p:nvPr>
            <p:ph type="title"/>
          </p:nvPr>
        </p:nvSpPr>
        <p:spPr>
          <a:xfrm>
            <a:off x="838200" y="474455"/>
            <a:ext cx="10515600" cy="1325563"/>
          </a:xfrm>
        </p:spPr>
        <p:txBody>
          <a:bodyPr/>
          <a:lstStyle/>
          <a:p>
            <a:r>
              <a:rPr lang="en-US" dirty="0"/>
              <a:t>Additional Considerations</a:t>
            </a:r>
          </a:p>
        </p:txBody>
      </p:sp>
      <p:sp>
        <p:nvSpPr>
          <p:cNvPr id="6" name="Content Placeholder 3">
            <a:extLst>
              <a:ext uri="{FF2B5EF4-FFF2-40B4-BE49-F238E27FC236}">
                <a16:creationId xmlns:a16="http://schemas.microsoft.com/office/drawing/2014/main" id="{32002F85-B8A8-4B5A-A99C-739A3D7CA9B4}"/>
              </a:ext>
            </a:extLst>
          </p:cNvPr>
          <p:cNvSpPr txBox="1">
            <a:spLocks/>
          </p:cNvSpPr>
          <p:nvPr/>
        </p:nvSpPr>
        <p:spPr>
          <a:xfrm>
            <a:off x="2073934" y="2236479"/>
            <a:ext cx="7087995" cy="2155838"/>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3200" b="1" dirty="0"/>
              <a:t>Nonequilibrium Flows</a:t>
            </a:r>
          </a:p>
          <a:p>
            <a:pPr>
              <a:lnSpc>
                <a:spcPct val="110000"/>
              </a:lnSpc>
            </a:pPr>
            <a:r>
              <a:rPr lang="en-US" sz="3200" b="1" dirty="0"/>
              <a:t>Thermally Imperfect Gases</a:t>
            </a:r>
          </a:p>
          <a:p>
            <a:pPr>
              <a:lnSpc>
                <a:spcPct val="110000"/>
              </a:lnSpc>
            </a:pPr>
            <a:r>
              <a:rPr lang="en-US" sz="3200" b="1" dirty="0"/>
              <a:t>Regions Requiring Special Attention</a:t>
            </a:r>
          </a:p>
        </p:txBody>
      </p:sp>
    </p:spTree>
    <p:extLst>
      <p:ext uri="{BB962C8B-B14F-4D97-AF65-F5344CB8AC3E}">
        <p14:creationId xmlns:p14="http://schemas.microsoft.com/office/powerpoint/2010/main" val="3227830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AE023-59AB-4D19-A245-CA9BEFC79895}"/>
              </a:ext>
            </a:extLst>
          </p:cNvPr>
          <p:cNvSpPr>
            <a:spLocks noGrp="1"/>
          </p:cNvSpPr>
          <p:nvPr>
            <p:ph type="title"/>
          </p:nvPr>
        </p:nvSpPr>
        <p:spPr/>
        <p:txBody>
          <a:bodyPr>
            <a:normAutofit/>
          </a:bodyPr>
          <a:lstStyle/>
          <a:p>
            <a:r>
              <a:rPr lang="en-US" dirty="0"/>
              <a:t>Nonequilibrium Temperature and Chemistry</a:t>
            </a:r>
          </a:p>
        </p:txBody>
      </p:sp>
      <p:graphicFrame>
        <p:nvGraphicFramePr>
          <p:cNvPr id="5" name="Table 4">
            <a:extLst>
              <a:ext uri="{FF2B5EF4-FFF2-40B4-BE49-F238E27FC236}">
                <a16:creationId xmlns:a16="http://schemas.microsoft.com/office/drawing/2014/main" id="{F17E863A-A49F-4401-A349-8F9F8D8785C5}"/>
              </a:ext>
            </a:extLst>
          </p:cNvPr>
          <p:cNvGraphicFramePr>
            <a:graphicFrameLocks noGrp="1"/>
          </p:cNvGraphicFramePr>
          <p:nvPr>
            <p:extLst>
              <p:ext uri="{D42A27DB-BD31-4B8C-83A1-F6EECF244321}">
                <p14:modId xmlns:p14="http://schemas.microsoft.com/office/powerpoint/2010/main" val="2291710563"/>
              </p:ext>
            </p:extLst>
          </p:nvPr>
        </p:nvGraphicFramePr>
        <p:xfrm>
          <a:off x="663388" y="1690688"/>
          <a:ext cx="10859636" cy="4168240"/>
        </p:xfrm>
        <a:graphic>
          <a:graphicData uri="http://schemas.openxmlformats.org/drawingml/2006/table">
            <a:tbl>
              <a:tblPr firstRow="1" firstCol="1" bandRow="1"/>
              <a:tblGrid>
                <a:gridCol w="1638330">
                  <a:extLst>
                    <a:ext uri="{9D8B030D-6E8A-4147-A177-3AD203B41FA5}">
                      <a16:colId xmlns:a16="http://schemas.microsoft.com/office/drawing/2014/main" val="1460260449"/>
                    </a:ext>
                  </a:extLst>
                </a:gridCol>
                <a:gridCol w="2921601">
                  <a:extLst>
                    <a:ext uri="{9D8B030D-6E8A-4147-A177-3AD203B41FA5}">
                      <a16:colId xmlns:a16="http://schemas.microsoft.com/office/drawing/2014/main" val="3015363088"/>
                    </a:ext>
                  </a:extLst>
                </a:gridCol>
                <a:gridCol w="6299705">
                  <a:extLst>
                    <a:ext uri="{9D8B030D-6E8A-4147-A177-3AD203B41FA5}">
                      <a16:colId xmlns:a16="http://schemas.microsoft.com/office/drawing/2014/main" val="807934164"/>
                    </a:ext>
                  </a:extLst>
                </a:gridCol>
              </a:tblGrid>
              <a:tr h="589760">
                <a:tc>
                  <a:txBody>
                    <a:bodyPr/>
                    <a:lstStyle/>
                    <a:p>
                      <a:pPr marL="0" marR="0" algn="ctr">
                        <a:lnSpc>
                          <a:spcPct val="107000"/>
                        </a:lnSpc>
                        <a:spcBef>
                          <a:spcPts val="0"/>
                        </a:spcBef>
                        <a:spcAft>
                          <a:spcPts val="0"/>
                        </a:spcAft>
                      </a:pPr>
                      <a:r>
                        <a:rPr lang="en-US" sz="1800" b="1" dirty="0" err="1">
                          <a:effectLst/>
                          <a:latin typeface="+mn-lt"/>
                          <a:ea typeface="Calibri" panose="020F0502020204030204" pitchFamily="34" charset="0"/>
                          <a:cs typeface="Calibri" panose="020F0502020204030204" pitchFamily="34" charset="0"/>
                        </a:rPr>
                        <a:t>Preshock</a:t>
                      </a:r>
                      <a:r>
                        <a:rPr lang="en-US" sz="1800" b="1" dirty="0">
                          <a:effectLst/>
                          <a:latin typeface="+mn-lt"/>
                          <a:ea typeface="Calibri" panose="020F0502020204030204" pitchFamily="34" charset="0"/>
                          <a:cs typeface="Calibri" panose="020F0502020204030204" pitchFamily="34" charset="0"/>
                        </a:rPr>
                        <a:t> Conditions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dirty="0">
                          <a:effectLst/>
                          <a:latin typeface="+mn-lt"/>
                          <a:ea typeface="Calibri" panose="020F0502020204030204" pitchFamily="34" charset="0"/>
                          <a:cs typeface="Calibri" panose="020F0502020204030204" pitchFamily="34" charset="0"/>
                        </a:rPr>
                        <a:t>Post-shock Conditions</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800" b="1">
                          <a:effectLst/>
                          <a:latin typeface="+mn-lt"/>
                          <a:ea typeface="Calibri" panose="020F0502020204030204" pitchFamily="34" charset="0"/>
                          <a:cs typeface="Calibri" panose="020F0502020204030204" pitchFamily="34" charset="0"/>
                        </a:rPr>
                        <a:t>Wall Conditions</a:t>
                      </a:r>
                      <a:endParaRPr lang="en-US" sz="18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1517200"/>
                  </a:ext>
                </a:extLst>
              </a:tr>
              <a:tr h="1192827">
                <a:tc>
                  <a:txBody>
                    <a:bodyPr/>
                    <a:lstStyle/>
                    <a:p>
                      <a:pPr marL="0" marR="0" algn="ctr">
                        <a:lnSpc>
                          <a:spcPct val="107000"/>
                        </a:lnSpc>
                        <a:spcBef>
                          <a:spcPts val="0"/>
                        </a:spcBef>
                        <a:spcAft>
                          <a:spcPts val="0"/>
                        </a:spcAft>
                      </a:pPr>
                      <a:r>
                        <a:rPr lang="en-US" sz="1800" b="1" dirty="0">
                          <a:effectLst/>
                          <a:latin typeface="+mn-lt"/>
                          <a:ea typeface="Calibri" panose="020F0502020204030204" pitchFamily="34" charset="0"/>
                          <a:cs typeface="Calibri" panose="020F0502020204030204" pitchFamily="34" charset="0"/>
                        </a:rPr>
                        <a:t>Temperature Equilibrium</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07000"/>
                        </a:lnSpc>
                        <a:spcBef>
                          <a:spcPts val="0"/>
                        </a:spcBef>
                        <a:spcAft>
                          <a:spcPts val="0"/>
                        </a:spcAft>
                        <a:buFont typeface="Symbol" panose="05050102010706020507" pitchFamily="18" charset="2"/>
                        <a:buChar char=""/>
                        <a:tabLst>
                          <a:tab pos="457200" algn="l"/>
                        </a:tabLst>
                      </a:pPr>
                      <a:r>
                        <a:rPr lang="en-US" sz="1800" b="1" dirty="0">
                          <a:effectLst/>
                          <a:latin typeface="+mn-lt"/>
                          <a:ea typeface="Calibri" panose="020F0502020204030204" pitchFamily="34" charset="0"/>
                          <a:cs typeface="Calibri" panose="020F0502020204030204" pitchFamily="34" charset="0"/>
                        </a:rPr>
                        <a:t>Equilibrium </a:t>
                      </a:r>
                      <a:endParaRPr lang="en-US" sz="1800" dirty="0">
                        <a:effectLst/>
                        <a:latin typeface="+mn-lt"/>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tabLst>
                          <a:tab pos="457200" algn="l"/>
                        </a:tabLst>
                      </a:pPr>
                      <a:r>
                        <a:rPr lang="en-US" sz="1800" b="1" dirty="0">
                          <a:effectLst/>
                          <a:latin typeface="+mn-lt"/>
                          <a:ea typeface="Calibri" panose="020F0502020204030204" pitchFamily="34" charset="0"/>
                          <a:cs typeface="Calibri" panose="020F0502020204030204" pitchFamily="34" charset="0"/>
                        </a:rPr>
                        <a:t>Nonequilibrium</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07000"/>
                        </a:lnSpc>
                        <a:spcBef>
                          <a:spcPts val="0"/>
                        </a:spcBef>
                        <a:spcAft>
                          <a:spcPts val="0"/>
                        </a:spcAft>
                        <a:buFont typeface="Symbol" panose="05050102010706020507" pitchFamily="18" charset="2"/>
                        <a:buChar char=""/>
                        <a:tabLst>
                          <a:tab pos="228600" algn="l"/>
                          <a:tab pos="457200" algn="l"/>
                        </a:tabLst>
                      </a:pPr>
                      <a:r>
                        <a:rPr lang="en-US" sz="1600" b="1" dirty="0">
                          <a:effectLst/>
                          <a:latin typeface="+mn-lt"/>
                          <a:ea typeface="Calibri" panose="020F0502020204030204" pitchFamily="34" charset="0"/>
                          <a:cs typeface="Calibri" panose="020F0502020204030204" pitchFamily="34" charset="0"/>
                        </a:rPr>
                        <a:t>No accommodation (</a:t>
                      </a:r>
                      <a:r>
                        <a:rPr lang="en-US" sz="1600" b="1" dirty="0" err="1">
                          <a:effectLst/>
                          <a:latin typeface="+mn-lt"/>
                          <a:ea typeface="Calibri" panose="020F0502020204030204" pitchFamily="34" charset="0"/>
                          <a:cs typeface="Calibri" panose="020F0502020204030204" pitchFamily="34" charset="0"/>
                        </a:rPr>
                        <a:t>T</a:t>
                      </a:r>
                      <a:r>
                        <a:rPr lang="en-US" sz="1600" b="1" baseline="-25000" dirty="0" err="1">
                          <a:effectLst/>
                          <a:latin typeface="+mn-lt"/>
                          <a:ea typeface="Calibri" panose="020F0502020204030204" pitchFamily="34" charset="0"/>
                          <a:cs typeface="Calibri" panose="020F0502020204030204" pitchFamily="34" charset="0"/>
                        </a:rPr>
                        <a:t>gas</a:t>
                      </a:r>
                      <a:r>
                        <a:rPr lang="en-US" sz="1600" b="1" dirty="0">
                          <a:effectLst/>
                          <a:latin typeface="+mn-lt"/>
                          <a:ea typeface="Calibri" panose="020F0502020204030204" pitchFamily="34" charset="0"/>
                          <a:cs typeface="Calibri" panose="020F0502020204030204" pitchFamily="34" charset="0"/>
                        </a:rPr>
                        <a:t> not equal to </a:t>
                      </a:r>
                      <a:r>
                        <a:rPr lang="en-US" sz="1600" b="1" dirty="0" err="1">
                          <a:effectLst/>
                          <a:latin typeface="+mn-lt"/>
                          <a:ea typeface="Calibri" panose="020F0502020204030204" pitchFamily="34" charset="0"/>
                          <a:cs typeface="Calibri" panose="020F0502020204030204" pitchFamily="34" charset="0"/>
                        </a:rPr>
                        <a:t>T</a:t>
                      </a:r>
                      <a:r>
                        <a:rPr lang="en-US" sz="1600" b="1" baseline="-25000" dirty="0" err="1">
                          <a:effectLst/>
                          <a:latin typeface="+mn-lt"/>
                          <a:ea typeface="Calibri" panose="020F0502020204030204" pitchFamily="34" charset="0"/>
                          <a:cs typeface="Calibri" panose="020F0502020204030204" pitchFamily="34" charset="0"/>
                        </a:rPr>
                        <a:t>wall</a:t>
                      </a:r>
                      <a:r>
                        <a:rPr lang="en-US" sz="1600" b="1" dirty="0">
                          <a:effectLst/>
                          <a:latin typeface="+mn-lt"/>
                          <a:ea typeface="Calibri" panose="020F0502020204030204" pitchFamily="34" charset="0"/>
                          <a:cs typeface="Calibri" panose="020F0502020204030204" pitchFamily="34" charset="0"/>
                        </a:rPr>
                        <a:t>)</a:t>
                      </a:r>
                      <a:endParaRPr lang="en-US" sz="1600" dirty="0">
                        <a:effectLst/>
                        <a:latin typeface="+mn-lt"/>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tabLst>
                          <a:tab pos="228600" algn="l"/>
                          <a:tab pos="457200" algn="l"/>
                        </a:tabLst>
                      </a:pPr>
                      <a:r>
                        <a:rPr lang="en-US" sz="1600" b="1" dirty="0">
                          <a:effectLst/>
                          <a:latin typeface="+mn-lt"/>
                          <a:ea typeface="Calibri" panose="020F0502020204030204" pitchFamily="34" charset="0"/>
                          <a:cs typeface="Calibri" panose="020F0502020204030204" pitchFamily="34" charset="0"/>
                        </a:rPr>
                        <a:t>Partial accommodation (</a:t>
                      </a:r>
                      <a:r>
                        <a:rPr lang="en-US" sz="1600" b="1" dirty="0" err="1">
                          <a:effectLst/>
                          <a:latin typeface="+mn-lt"/>
                          <a:ea typeface="Calibri" panose="020F0502020204030204" pitchFamily="34" charset="0"/>
                          <a:cs typeface="Calibri" panose="020F0502020204030204" pitchFamily="34" charset="0"/>
                        </a:rPr>
                        <a:t>T</a:t>
                      </a:r>
                      <a:r>
                        <a:rPr lang="en-US" sz="1600" b="1" baseline="-25000" dirty="0" err="1">
                          <a:effectLst/>
                          <a:latin typeface="+mn-lt"/>
                          <a:ea typeface="Calibri" panose="020F0502020204030204" pitchFamily="34" charset="0"/>
                          <a:cs typeface="Calibri" panose="020F0502020204030204" pitchFamily="34" charset="0"/>
                        </a:rPr>
                        <a:t>gas</a:t>
                      </a:r>
                      <a:r>
                        <a:rPr lang="en-US" sz="1600" b="1" dirty="0">
                          <a:effectLst/>
                          <a:latin typeface="+mn-lt"/>
                          <a:ea typeface="Calibri" panose="020F0502020204030204" pitchFamily="34" charset="0"/>
                          <a:cs typeface="Calibri" panose="020F0502020204030204" pitchFamily="34" charset="0"/>
                        </a:rPr>
                        <a:t> is partially adjusted to </a:t>
                      </a:r>
                      <a:r>
                        <a:rPr lang="en-US" sz="1600" b="1" dirty="0" err="1">
                          <a:effectLst/>
                          <a:latin typeface="+mn-lt"/>
                          <a:ea typeface="Calibri" panose="020F0502020204030204" pitchFamily="34" charset="0"/>
                          <a:cs typeface="Calibri" panose="020F0502020204030204" pitchFamily="34" charset="0"/>
                        </a:rPr>
                        <a:t>T</a:t>
                      </a:r>
                      <a:r>
                        <a:rPr lang="en-US" sz="1600" b="1" baseline="-25000" dirty="0" err="1">
                          <a:effectLst/>
                          <a:latin typeface="+mn-lt"/>
                          <a:ea typeface="Calibri" panose="020F0502020204030204" pitchFamily="34" charset="0"/>
                          <a:cs typeface="Calibri" panose="020F0502020204030204" pitchFamily="34" charset="0"/>
                        </a:rPr>
                        <a:t>wall</a:t>
                      </a:r>
                      <a:r>
                        <a:rPr lang="en-US" sz="1600" b="1" dirty="0">
                          <a:effectLst/>
                          <a:latin typeface="+mn-lt"/>
                          <a:ea typeface="Calibri" panose="020F0502020204030204" pitchFamily="34" charset="0"/>
                          <a:cs typeface="Calibri" panose="020F0502020204030204" pitchFamily="34" charset="0"/>
                        </a:rPr>
                        <a:t>)</a:t>
                      </a:r>
                      <a:endParaRPr lang="en-US" sz="1600" dirty="0">
                        <a:effectLst/>
                        <a:latin typeface="+mn-lt"/>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tabLst>
                          <a:tab pos="228600" algn="l"/>
                        </a:tabLst>
                      </a:pPr>
                      <a:r>
                        <a:rPr lang="en-US" sz="1600" b="1" dirty="0">
                          <a:effectLst/>
                          <a:latin typeface="+mn-lt"/>
                          <a:ea typeface="Calibri" panose="020F0502020204030204" pitchFamily="34" charset="0"/>
                          <a:cs typeface="Calibri" panose="020F0502020204030204" pitchFamily="34" charset="0"/>
                        </a:rPr>
                        <a:t>Full accommodation (</a:t>
                      </a:r>
                      <a:r>
                        <a:rPr lang="en-US" sz="1600" b="1" dirty="0" err="1">
                          <a:effectLst/>
                          <a:latin typeface="+mn-lt"/>
                          <a:ea typeface="Calibri" panose="020F0502020204030204" pitchFamily="34" charset="0"/>
                          <a:cs typeface="Calibri" panose="020F0502020204030204" pitchFamily="34" charset="0"/>
                        </a:rPr>
                        <a:t>T</a:t>
                      </a:r>
                      <a:r>
                        <a:rPr lang="en-US" sz="1600" b="1" baseline="-25000" dirty="0" err="1">
                          <a:effectLst/>
                          <a:latin typeface="+mn-lt"/>
                          <a:ea typeface="Calibri" panose="020F0502020204030204" pitchFamily="34" charset="0"/>
                          <a:cs typeface="Calibri" panose="020F0502020204030204" pitchFamily="34" charset="0"/>
                        </a:rPr>
                        <a:t>gas</a:t>
                      </a:r>
                      <a:r>
                        <a:rPr lang="en-US" sz="1600" b="1" dirty="0">
                          <a:effectLst/>
                          <a:latin typeface="+mn-lt"/>
                          <a:ea typeface="Calibri" panose="020F0502020204030204" pitchFamily="34" charset="0"/>
                          <a:cs typeface="Calibri" panose="020F0502020204030204" pitchFamily="34" charset="0"/>
                        </a:rPr>
                        <a:t> = </a:t>
                      </a:r>
                      <a:r>
                        <a:rPr lang="en-US" sz="1600" b="1" dirty="0" err="1">
                          <a:effectLst/>
                          <a:latin typeface="+mn-lt"/>
                          <a:ea typeface="Calibri" panose="020F0502020204030204" pitchFamily="34" charset="0"/>
                          <a:cs typeface="Calibri" panose="020F0502020204030204" pitchFamily="34" charset="0"/>
                        </a:rPr>
                        <a:t>T</a:t>
                      </a:r>
                      <a:r>
                        <a:rPr lang="en-US" sz="1600" b="1" baseline="-25000" dirty="0" err="1">
                          <a:effectLst/>
                          <a:latin typeface="+mn-lt"/>
                          <a:ea typeface="Calibri" panose="020F0502020204030204" pitchFamily="34" charset="0"/>
                          <a:cs typeface="Calibri" panose="020F0502020204030204" pitchFamily="34" charset="0"/>
                        </a:rPr>
                        <a:t>wall</a:t>
                      </a:r>
                      <a:r>
                        <a:rPr lang="en-US" sz="1600" b="1" dirty="0">
                          <a:effectLst/>
                          <a:latin typeface="+mn-lt"/>
                          <a:ea typeface="Calibri" panose="020F0502020204030204" pitchFamily="34" charset="0"/>
                          <a:cs typeface="Calibri" panose="020F0502020204030204" pitchFamily="34" charset="0"/>
                        </a:rPr>
                        <a:t>)</a:t>
                      </a:r>
                      <a:endParaRPr lang="en-US" sz="16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6782889"/>
                  </a:ext>
                </a:extLst>
              </a:tr>
              <a:tr h="1494360">
                <a:tc>
                  <a:txBody>
                    <a:bodyPr/>
                    <a:lstStyle/>
                    <a:p>
                      <a:pPr marL="0" marR="0" algn="ctr">
                        <a:lnSpc>
                          <a:spcPct val="107000"/>
                        </a:lnSpc>
                        <a:spcBef>
                          <a:spcPts val="0"/>
                        </a:spcBef>
                        <a:spcAft>
                          <a:spcPts val="0"/>
                        </a:spcAft>
                      </a:pPr>
                      <a:r>
                        <a:rPr lang="en-US" sz="1800" b="1">
                          <a:effectLst/>
                          <a:latin typeface="+mn-lt"/>
                          <a:ea typeface="Calibri" panose="020F0502020204030204" pitchFamily="34" charset="0"/>
                          <a:cs typeface="Calibri" panose="020F0502020204030204" pitchFamily="34" charset="0"/>
                        </a:rPr>
                        <a:t>Chemistry Equilibrium</a:t>
                      </a:r>
                      <a:endParaRPr lang="en-US" sz="18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07000"/>
                        </a:lnSpc>
                        <a:spcBef>
                          <a:spcPts val="0"/>
                        </a:spcBef>
                        <a:spcAft>
                          <a:spcPts val="0"/>
                        </a:spcAft>
                        <a:buFont typeface="Symbol" panose="05050102010706020507" pitchFamily="18" charset="2"/>
                        <a:buChar char=""/>
                        <a:tabLst>
                          <a:tab pos="457200" algn="l"/>
                        </a:tabLst>
                      </a:pPr>
                      <a:r>
                        <a:rPr lang="en-US" sz="1800" b="1">
                          <a:effectLst/>
                          <a:latin typeface="+mn-lt"/>
                          <a:ea typeface="Calibri" panose="020F0502020204030204" pitchFamily="34" charset="0"/>
                          <a:cs typeface="Calibri" panose="020F0502020204030204" pitchFamily="34" charset="0"/>
                        </a:rPr>
                        <a:t>Frozen Flow</a:t>
                      </a:r>
                      <a:endParaRPr lang="en-US" sz="1800">
                        <a:effectLst/>
                        <a:latin typeface="+mn-lt"/>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tabLst>
                          <a:tab pos="457200" algn="l"/>
                        </a:tabLst>
                      </a:pPr>
                      <a:r>
                        <a:rPr lang="en-US" sz="1800" b="1">
                          <a:effectLst/>
                          <a:latin typeface="+mn-lt"/>
                          <a:ea typeface="Calibri" panose="020F0502020204030204" pitchFamily="34" charset="0"/>
                          <a:cs typeface="Calibri" panose="020F0502020204030204" pitchFamily="34" charset="0"/>
                        </a:rPr>
                        <a:t>Finite Rate Chemistry</a:t>
                      </a:r>
                      <a:endParaRPr lang="en-US" sz="1800">
                        <a:effectLst/>
                        <a:latin typeface="+mn-lt"/>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tabLst>
                          <a:tab pos="457200" algn="l"/>
                        </a:tabLst>
                      </a:pPr>
                      <a:r>
                        <a:rPr lang="en-US" sz="1800" b="1">
                          <a:effectLst/>
                          <a:latin typeface="+mn-lt"/>
                          <a:ea typeface="Calibri" panose="020F0502020204030204" pitchFamily="34" charset="0"/>
                          <a:cs typeface="Calibri" panose="020F0502020204030204" pitchFamily="34" charset="0"/>
                        </a:rPr>
                        <a:t>Equilibrium Chemistry</a:t>
                      </a:r>
                      <a:endParaRPr lang="en-US" sz="180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42900" marR="0" lvl="0" indent="-342900" algn="l">
                        <a:lnSpc>
                          <a:spcPct val="107000"/>
                        </a:lnSpc>
                        <a:spcBef>
                          <a:spcPts val="0"/>
                        </a:spcBef>
                        <a:spcAft>
                          <a:spcPts val="0"/>
                        </a:spcAft>
                        <a:buFont typeface="Symbol" panose="05050102010706020507" pitchFamily="18" charset="2"/>
                        <a:buChar char=""/>
                      </a:pPr>
                      <a:r>
                        <a:rPr lang="en-US" sz="1800" b="1" dirty="0">
                          <a:effectLst/>
                          <a:latin typeface="+mn-lt"/>
                          <a:ea typeface="Calibri" panose="020F0502020204030204" pitchFamily="34" charset="0"/>
                          <a:cs typeface="Calibri" panose="020F0502020204030204" pitchFamily="34" charset="0"/>
                        </a:rPr>
                        <a:t>Noncatalytic</a:t>
                      </a:r>
                      <a:endParaRPr lang="en-US" sz="1800" dirty="0">
                        <a:effectLst/>
                        <a:latin typeface="+mn-lt"/>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800" b="1" dirty="0">
                          <a:effectLst/>
                          <a:latin typeface="+mn-lt"/>
                          <a:ea typeface="Calibri" panose="020F0502020204030204" pitchFamily="34" charset="0"/>
                          <a:cs typeface="Calibri" panose="020F0502020204030204" pitchFamily="34" charset="0"/>
                        </a:rPr>
                        <a:t>Partially Catalytic</a:t>
                      </a:r>
                      <a:endParaRPr lang="en-US" sz="1800" dirty="0">
                        <a:effectLst/>
                        <a:latin typeface="+mn-lt"/>
                        <a:ea typeface="Calibri" panose="020F0502020204030204" pitchFamily="34" charset="0"/>
                        <a:cs typeface="Times New Roman" panose="02020603050405020304" pitchFamily="18" charset="0"/>
                      </a:endParaRPr>
                    </a:p>
                    <a:p>
                      <a:pPr marL="342900" marR="0" lvl="0" indent="-342900" algn="l">
                        <a:lnSpc>
                          <a:spcPct val="107000"/>
                        </a:lnSpc>
                        <a:spcBef>
                          <a:spcPts val="0"/>
                        </a:spcBef>
                        <a:spcAft>
                          <a:spcPts val="0"/>
                        </a:spcAft>
                        <a:buFont typeface="Symbol" panose="05050102010706020507" pitchFamily="18" charset="2"/>
                        <a:buChar char=""/>
                      </a:pPr>
                      <a:r>
                        <a:rPr lang="en-US" sz="1800" b="1" dirty="0">
                          <a:effectLst/>
                          <a:latin typeface="+mn-lt"/>
                          <a:ea typeface="Calibri" panose="020F0502020204030204" pitchFamily="34" charset="0"/>
                          <a:cs typeface="Calibri" panose="020F0502020204030204" pitchFamily="34" charset="0"/>
                        </a:rPr>
                        <a:t>Full catalytic </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553529"/>
                  </a:ext>
                </a:extLst>
              </a:tr>
              <a:tr h="891293">
                <a:tc gridSpan="3">
                  <a:txBody>
                    <a:bodyPr/>
                    <a:lstStyle/>
                    <a:p>
                      <a:pPr marL="0" marR="0" algn="l">
                        <a:lnSpc>
                          <a:spcPct val="107000"/>
                        </a:lnSpc>
                        <a:spcBef>
                          <a:spcPts val="0"/>
                        </a:spcBef>
                        <a:spcAft>
                          <a:spcPts val="0"/>
                        </a:spcAft>
                      </a:pPr>
                      <a:r>
                        <a:rPr lang="en-US" sz="1800" b="1" dirty="0">
                          <a:effectLst/>
                          <a:latin typeface="+mn-lt"/>
                          <a:ea typeface="Calibri" panose="020F0502020204030204" pitchFamily="34" charset="0"/>
                          <a:cs typeface="Calibri" panose="020F0502020204030204" pitchFamily="34" charset="0"/>
                        </a:rPr>
                        <a:t>Wall accommodation and catalytic models attempt to describe the energy transfer processes of a fluid to a wall.  These effects depend upon the wall material and surface conditions. Inaccurate wall models can adversely overestimate or underestimate the heat transfer of a fluid to a wall. </a:t>
                      </a:r>
                      <a:endParaRPr lang="en-US" sz="1800" dirty="0">
                        <a:effectLst/>
                        <a:latin typeface="+mn-lt"/>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49216423"/>
                  </a:ext>
                </a:extLst>
              </a:tr>
            </a:tbl>
          </a:graphicData>
        </a:graphic>
      </p:graphicFrame>
    </p:spTree>
    <p:extLst>
      <p:ext uri="{BB962C8B-B14F-4D97-AF65-F5344CB8AC3E}">
        <p14:creationId xmlns:p14="http://schemas.microsoft.com/office/powerpoint/2010/main" val="37025811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07464" y="2516655"/>
            <a:ext cx="10515600" cy="1325563"/>
          </a:xfrm>
        </p:spPr>
        <p:txBody>
          <a:bodyPr/>
          <a:lstStyle/>
          <a:p>
            <a:pPr>
              <a:lnSpc>
                <a:spcPct val="120000"/>
              </a:lnSpc>
              <a:spcBef>
                <a:spcPts val="600"/>
              </a:spcBef>
            </a:pPr>
            <a:r>
              <a:rPr lang="en-US" altLang="en-US" dirty="0">
                <a:latin typeface="Arial Black" charset="0"/>
                <a:ea typeface="Arial Black" charset="0"/>
                <a:cs typeface="Arial Black" charset="0"/>
              </a:rPr>
              <a:t>Ground Test Gases</a:t>
            </a:r>
          </a:p>
        </p:txBody>
      </p:sp>
    </p:spTree>
    <p:extLst>
      <p:ext uri="{BB962C8B-B14F-4D97-AF65-F5344CB8AC3E}">
        <p14:creationId xmlns:p14="http://schemas.microsoft.com/office/powerpoint/2010/main" val="251168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782" y="452935"/>
            <a:ext cx="10515600" cy="750222"/>
          </a:xfrm>
        </p:spPr>
        <p:txBody>
          <a:bodyPr/>
          <a:lstStyle/>
          <a:p>
            <a:r>
              <a:rPr lang="en-US" dirty="0"/>
              <a:t>Test Gases are Different from Atmospheric Air</a:t>
            </a:r>
          </a:p>
        </p:txBody>
      </p:sp>
      <p:sp>
        <p:nvSpPr>
          <p:cNvPr id="3" name="Content Placeholder 2"/>
          <p:cNvSpPr>
            <a:spLocks noGrp="1"/>
          </p:cNvSpPr>
          <p:nvPr>
            <p:ph idx="1"/>
          </p:nvPr>
        </p:nvSpPr>
        <p:spPr>
          <a:xfrm>
            <a:off x="468866" y="1443791"/>
            <a:ext cx="11526253" cy="5414209"/>
          </a:xfrm>
        </p:spPr>
        <p:txBody>
          <a:bodyPr>
            <a:normAutofit fontScale="92500"/>
          </a:bodyPr>
          <a:lstStyle/>
          <a:p>
            <a:pPr>
              <a:lnSpc>
                <a:spcPct val="110000"/>
              </a:lnSpc>
              <a:spcBef>
                <a:spcPts val="2200"/>
              </a:spcBef>
            </a:pPr>
            <a:r>
              <a:rPr lang="en-US" dirty="0"/>
              <a:t>In order to generate the desired high enthalpy conditions associated with hypersonic flight, various methods are used to heat the air.</a:t>
            </a:r>
          </a:p>
          <a:p>
            <a:pPr>
              <a:lnSpc>
                <a:spcPct val="110000"/>
              </a:lnSpc>
              <a:spcBef>
                <a:spcPts val="2200"/>
              </a:spcBef>
            </a:pPr>
            <a:r>
              <a:rPr lang="en-US" dirty="0"/>
              <a:t>Each test gas must be evaluated for the various contaminants (vitiates) that are generated to produce the desired flow conditions.</a:t>
            </a:r>
          </a:p>
          <a:p>
            <a:pPr>
              <a:lnSpc>
                <a:spcPct val="110000"/>
              </a:lnSpc>
              <a:spcBef>
                <a:spcPts val="2200"/>
              </a:spcBef>
            </a:pPr>
            <a:r>
              <a:rPr lang="en-US" dirty="0"/>
              <a:t>Methane combustion, as used in the 8-Ft. High Temperature Tunnel, produces H</a:t>
            </a:r>
            <a:r>
              <a:rPr lang="en-US" baseline="-25000" dirty="0"/>
              <a:t>2</a:t>
            </a:r>
            <a:r>
              <a:rPr lang="en-US" dirty="0"/>
              <a:t>O and CO</a:t>
            </a:r>
            <a:r>
              <a:rPr lang="en-US" baseline="-25000" dirty="0"/>
              <a:t>2</a:t>
            </a:r>
            <a:r>
              <a:rPr lang="en-US" dirty="0"/>
              <a:t> byproducts which change the chemical makeup of the air.</a:t>
            </a:r>
          </a:p>
          <a:p>
            <a:pPr>
              <a:lnSpc>
                <a:spcPct val="110000"/>
              </a:lnSpc>
              <a:spcBef>
                <a:spcPts val="2200"/>
              </a:spcBef>
            </a:pPr>
            <a:r>
              <a:rPr lang="en-US" dirty="0"/>
              <a:t>When trying to compare atmospheric air to a test gas, compromises will be unavoidable when matching test conditions.</a:t>
            </a:r>
          </a:p>
          <a:p>
            <a:pPr>
              <a:lnSpc>
                <a:spcPct val="110000"/>
              </a:lnSpc>
              <a:spcBef>
                <a:spcPts val="2200"/>
              </a:spcBef>
            </a:pPr>
            <a:endParaRPr lang="en-US" dirty="0"/>
          </a:p>
        </p:txBody>
      </p:sp>
    </p:spTree>
    <p:extLst>
      <p:ext uri="{BB962C8B-B14F-4D97-AF65-F5344CB8AC3E}">
        <p14:creationId xmlns:p14="http://schemas.microsoft.com/office/powerpoint/2010/main" val="1467691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0421"/>
            <a:ext cx="10515600" cy="1034717"/>
          </a:xfrm>
        </p:spPr>
        <p:txBody>
          <a:bodyPr>
            <a:normAutofit/>
          </a:bodyPr>
          <a:lstStyle/>
          <a:p>
            <a:r>
              <a:rPr lang="en-US" dirty="0"/>
              <a:t>Baseline Case</a:t>
            </a:r>
            <a:br>
              <a:rPr lang="en-US" dirty="0"/>
            </a:br>
            <a:r>
              <a:rPr lang="en-US" sz="2400" dirty="0"/>
              <a:t>(clean air)</a:t>
            </a:r>
          </a:p>
        </p:txBody>
      </p:sp>
      <p:pic>
        <p:nvPicPr>
          <p:cNvPr id="4" name="Content Placeholder 3"/>
          <p:cNvPicPr>
            <a:picLocks noGrp="1" noChangeAspect="1"/>
          </p:cNvPicPr>
          <p:nvPr>
            <p:ph sz="half" idx="1"/>
          </p:nvPr>
        </p:nvPicPr>
        <p:blipFill>
          <a:blip r:embed="rId2"/>
          <a:stretch>
            <a:fillRect/>
          </a:stretch>
        </p:blipFill>
        <p:spPr>
          <a:xfrm>
            <a:off x="4222943" y="1556084"/>
            <a:ext cx="7770274" cy="4098758"/>
          </a:xfrm>
          <a:prstGeom prst="rect">
            <a:avLst/>
          </a:prstGeom>
        </p:spPr>
      </p:pic>
      <p:sp>
        <p:nvSpPr>
          <p:cNvPr id="3" name="Content Placeholder 2"/>
          <p:cNvSpPr>
            <a:spLocks noGrp="1"/>
          </p:cNvSpPr>
          <p:nvPr>
            <p:ph sz="half" idx="2"/>
          </p:nvPr>
        </p:nvSpPr>
        <p:spPr>
          <a:xfrm>
            <a:off x="242591" y="946484"/>
            <a:ext cx="3800749" cy="5317957"/>
          </a:xfrm>
        </p:spPr>
        <p:txBody>
          <a:bodyPr>
            <a:noAutofit/>
          </a:bodyPr>
          <a:lstStyle/>
          <a:p>
            <a:pPr>
              <a:lnSpc>
                <a:spcPct val="120000"/>
              </a:lnSpc>
            </a:pPr>
            <a:r>
              <a:rPr lang="en-US" sz="1800" b="1" dirty="0"/>
              <a:t>To support a proposed engine test, consider a Mach 5, dynamic pressure of 2400 lbf/ft</a:t>
            </a:r>
            <a:r>
              <a:rPr lang="en-US" sz="1800" b="1" baseline="30000" dirty="0"/>
              <a:t>2</a:t>
            </a:r>
            <a:r>
              <a:rPr lang="en-US" sz="1800" b="1" dirty="0"/>
              <a:t> flight condition.  It is desired to know what the heating rate will be for a flat plate with a 10-degree incline to the flow (see Cuda and Gaffney, 2008).</a:t>
            </a:r>
          </a:p>
          <a:p>
            <a:pPr>
              <a:lnSpc>
                <a:spcPct val="120000"/>
              </a:lnSpc>
            </a:pPr>
            <a:r>
              <a:rPr lang="en-US" sz="1800" b="1" dirty="0"/>
              <a:t>The goal is to determine which parameters are the best to match so that the heating rate of the panel in the wind tunnel will closely represent the same heating rate of the panel if it were flown in clean air.</a:t>
            </a:r>
          </a:p>
        </p:txBody>
      </p:sp>
    </p:spTree>
    <p:extLst>
      <p:ext uri="{BB962C8B-B14F-4D97-AF65-F5344CB8AC3E}">
        <p14:creationId xmlns:p14="http://schemas.microsoft.com/office/powerpoint/2010/main" val="10961705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9218"/>
            <a:ext cx="10515600" cy="757297"/>
          </a:xfrm>
        </p:spPr>
        <p:txBody>
          <a:bodyPr/>
          <a:lstStyle/>
          <a:p>
            <a:r>
              <a:rPr lang="en-US" altLang="en-US" dirty="0"/>
              <a:t>Gas Model Mole Fractions</a:t>
            </a:r>
            <a:endParaRPr lang="en-US" dirty="0"/>
          </a:p>
        </p:txBody>
      </p:sp>
      <p:pic>
        <p:nvPicPr>
          <p:cNvPr id="4" name="Content Placeholder 3"/>
          <p:cNvPicPr>
            <a:picLocks noGrp="1" noChangeAspect="1"/>
          </p:cNvPicPr>
          <p:nvPr>
            <p:ph sz="half" idx="1"/>
          </p:nvPr>
        </p:nvPicPr>
        <p:blipFill>
          <a:blip r:embed="rId2"/>
          <a:stretch>
            <a:fillRect/>
          </a:stretch>
        </p:blipFill>
        <p:spPr>
          <a:xfrm>
            <a:off x="5720544" y="1639730"/>
            <a:ext cx="6295811" cy="3327785"/>
          </a:xfrm>
          <a:prstGeom prst="rect">
            <a:avLst/>
          </a:prstGeom>
        </p:spPr>
      </p:pic>
      <p:sp>
        <p:nvSpPr>
          <p:cNvPr id="6" name="Content Placeholder 5"/>
          <p:cNvSpPr>
            <a:spLocks noGrp="1"/>
          </p:cNvSpPr>
          <p:nvPr>
            <p:ph sz="half" idx="2"/>
          </p:nvPr>
        </p:nvSpPr>
        <p:spPr>
          <a:xfrm>
            <a:off x="80211" y="1157358"/>
            <a:ext cx="5487966" cy="5205511"/>
          </a:xfrm>
        </p:spPr>
        <p:txBody>
          <a:bodyPr>
            <a:noAutofit/>
          </a:bodyPr>
          <a:lstStyle/>
          <a:p>
            <a:pPr>
              <a:lnSpc>
                <a:spcPct val="100000"/>
              </a:lnSpc>
              <a:spcBef>
                <a:spcPts val="0"/>
              </a:spcBef>
              <a:spcAft>
                <a:spcPts val="600"/>
              </a:spcAft>
            </a:pPr>
            <a:r>
              <a:rPr lang="en-US" sz="2000" b="1" dirty="0"/>
              <a:t>For the baseline case, clean air (N</a:t>
            </a:r>
            <a:r>
              <a:rPr lang="en-US" sz="2000" b="1" baseline="-25000" dirty="0"/>
              <a:t>2</a:t>
            </a:r>
            <a:r>
              <a:rPr lang="en-US" sz="2000" b="1" dirty="0"/>
              <a:t>,</a:t>
            </a:r>
            <a:r>
              <a:rPr lang="en-US" sz="2000" b="1" baseline="-25000" dirty="0"/>
              <a:t> </a:t>
            </a:r>
            <a:r>
              <a:rPr lang="en-US" sz="2000" b="1" dirty="0"/>
              <a:t>O</a:t>
            </a:r>
            <a:r>
              <a:rPr lang="en-US" sz="2000" b="1" baseline="-25000" dirty="0"/>
              <a:t>2</a:t>
            </a:r>
            <a:r>
              <a:rPr lang="en-US" sz="2000" b="1" dirty="0"/>
              <a:t>,</a:t>
            </a:r>
            <a:r>
              <a:rPr lang="en-US" sz="2000" b="1" baseline="-25000" dirty="0"/>
              <a:t> </a:t>
            </a:r>
            <a:r>
              <a:rPr lang="en-US" sz="2000" b="1" dirty="0"/>
              <a:t>Ar) was heated via methane (CH</a:t>
            </a:r>
            <a:r>
              <a:rPr lang="en-US" sz="2000" b="1" baseline="-25000" dirty="0"/>
              <a:t>4</a:t>
            </a:r>
            <a:r>
              <a:rPr lang="en-US" sz="2000" b="1" dirty="0"/>
              <a:t>) combustion to achieve the required flight enthalpy.</a:t>
            </a:r>
          </a:p>
          <a:p>
            <a:pPr>
              <a:lnSpc>
                <a:spcPct val="100000"/>
              </a:lnSpc>
              <a:spcBef>
                <a:spcPts val="0"/>
              </a:spcBef>
              <a:spcAft>
                <a:spcPts val="600"/>
              </a:spcAft>
            </a:pPr>
            <a:r>
              <a:rPr lang="en-US" sz="2000" b="1" dirty="0"/>
              <a:t>The products of combustion (CO</a:t>
            </a:r>
            <a:r>
              <a:rPr lang="en-US" sz="2000" b="1" baseline="-25000" dirty="0"/>
              <a:t>2</a:t>
            </a:r>
            <a:r>
              <a:rPr lang="en-US" sz="2000" b="1" dirty="0"/>
              <a:t>, H</a:t>
            </a:r>
            <a:r>
              <a:rPr lang="en-US" sz="2000" b="1" baseline="-25000" dirty="0"/>
              <a:t>2</a:t>
            </a:r>
            <a:r>
              <a:rPr lang="en-US" sz="2000" b="1" dirty="0"/>
              <a:t>O) contaminated the clean air.</a:t>
            </a:r>
          </a:p>
          <a:p>
            <a:pPr>
              <a:lnSpc>
                <a:spcPct val="100000"/>
              </a:lnSpc>
              <a:spcBef>
                <a:spcPts val="0"/>
              </a:spcBef>
              <a:spcAft>
                <a:spcPts val="600"/>
              </a:spcAft>
            </a:pPr>
            <a:r>
              <a:rPr lang="en-US" sz="2000" b="1" dirty="0"/>
              <a:t>Oxygen (O</a:t>
            </a:r>
            <a:r>
              <a:rPr lang="en-US" sz="2000" b="1" baseline="-25000" dirty="0"/>
              <a:t>2</a:t>
            </a:r>
            <a:r>
              <a:rPr lang="en-US" sz="2000" b="1" dirty="0"/>
              <a:t>) was reintroduced to bring the test gas up to the pretest clean air oxygen concentration.  This is typically done for combustion tests.</a:t>
            </a:r>
          </a:p>
          <a:p>
            <a:pPr>
              <a:lnSpc>
                <a:spcPct val="100000"/>
              </a:lnSpc>
              <a:spcBef>
                <a:spcPts val="0"/>
              </a:spcBef>
              <a:spcAft>
                <a:spcPts val="600"/>
              </a:spcAft>
            </a:pPr>
            <a:r>
              <a:rPr lang="en-US" sz="2000" b="1" dirty="0"/>
              <a:t>With the addition of the vitiates (CO</a:t>
            </a:r>
            <a:r>
              <a:rPr lang="en-US" sz="2000" b="1" baseline="-25000" dirty="0"/>
              <a:t>2, </a:t>
            </a:r>
            <a:r>
              <a:rPr lang="en-US" sz="2000" b="1" dirty="0"/>
              <a:t>H</a:t>
            </a:r>
            <a:r>
              <a:rPr lang="en-US" sz="2000" b="1" baseline="-25000" dirty="0"/>
              <a:t>2</a:t>
            </a:r>
            <a:r>
              <a:rPr lang="en-US" sz="2000" b="1" dirty="0"/>
              <a:t>O) and the added O</a:t>
            </a:r>
            <a:r>
              <a:rPr lang="en-US" sz="2000" b="1" baseline="-25000" dirty="0"/>
              <a:t>2</a:t>
            </a:r>
            <a:r>
              <a:rPr lang="en-US" sz="2000" b="1" dirty="0"/>
              <a:t>, the resultant gas had a lower concentration of N</a:t>
            </a:r>
            <a:r>
              <a:rPr lang="en-US" sz="2000" b="1" baseline="-25000" dirty="0"/>
              <a:t>2</a:t>
            </a:r>
            <a:r>
              <a:rPr lang="en-US" sz="2000" b="1" dirty="0"/>
              <a:t>.</a:t>
            </a:r>
          </a:p>
          <a:p>
            <a:pPr>
              <a:lnSpc>
                <a:spcPct val="100000"/>
              </a:lnSpc>
              <a:spcBef>
                <a:spcPts val="0"/>
              </a:spcBef>
              <a:spcAft>
                <a:spcPts val="600"/>
              </a:spcAft>
            </a:pPr>
            <a:r>
              <a:rPr lang="en-US" sz="2000" b="1" dirty="0"/>
              <a:t>It was shown that by changing the gas composition, a different heating profile resulted for the airframe.</a:t>
            </a:r>
          </a:p>
        </p:txBody>
      </p:sp>
      <p:sp>
        <p:nvSpPr>
          <p:cNvPr id="3" name="TextBox 2"/>
          <p:cNvSpPr txBox="1"/>
          <p:nvPr/>
        </p:nvSpPr>
        <p:spPr>
          <a:xfrm>
            <a:off x="7482628" y="4877372"/>
            <a:ext cx="2906117" cy="369332"/>
          </a:xfrm>
          <a:prstGeom prst="rect">
            <a:avLst/>
          </a:prstGeom>
          <a:noFill/>
        </p:spPr>
        <p:txBody>
          <a:bodyPr wrap="none" rtlCol="0">
            <a:spAutoFit/>
          </a:bodyPr>
          <a:lstStyle/>
          <a:p>
            <a:r>
              <a:rPr lang="en-US" b="1" dirty="0"/>
              <a:t>*8-Ft. HTT Test Run T162R20</a:t>
            </a:r>
          </a:p>
        </p:txBody>
      </p:sp>
      <p:pic>
        <p:nvPicPr>
          <p:cNvPr id="7" name="Picture 6"/>
          <p:cNvPicPr>
            <a:picLocks noChangeAspect="1"/>
          </p:cNvPicPr>
          <p:nvPr/>
        </p:nvPicPr>
        <p:blipFill>
          <a:blip r:embed="rId3"/>
          <a:stretch>
            <a:fillRect/>
          </a:stretch>
        </p:blipFill>
        <p:spPr>
          <a:xfrm>
            <a:off x="5720544" y="5453524"/>
            <a:ext cx="6280521" cy="677834"/>
          </a:xfrm>
          <a:prstGeom prst="rect">
            <a:avLst/>
          </a:prstGeom>
        </p:spPr>
      </p:pic>
    </p:spTree>
    <p:extLst>
      <p:ext uri="{BB962C8B-B14F-4D97-AF65-F5344CB8AC3E}">
        <p14:creationId xmlns:p14="http://schemas.microsoft.com/office/powerpoint/2010/main" val="37458373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10222"/>
          </a:xfrm>
        </p:spPr>
        <p:txBody>
          <a:bodyPr/>
          <a:lstStyle/>
          <a:p>
            <a:r>
              <a:rPr lang="en-US" altLang="en-US" dirty="0"/>
              <a:t>Selection of “Matched Parameters”</a:t>
            </a:r>
            <a:endParaRPr lang="en-US" dirty="0"/>
          </a:p>
        </p:txBody>
      </p:sp>
      <p:sp>
        <p:nvSpPr>
          <p:cNvPr id="5" name="Content Placeholder 4"/>
          <p:cNvSpPr>
            <a:spLocks noGrp="1"/>
          </p:cNvSpPr>
          <p:nvPr>
            <p:ph sz="half" idx="2"/>
          </p:nvPr>
        </p:nvSpPr>
        <p:spPr>
          <a:xfrm>
            <a:off x="493660" y="1426289"/>
            <a:ext cx="4235116" cy="4124079"/>
          </a:xfrm>
        </p:spPr>
        <p:txBody>
          <a:bodyPr>
            <a:noAutofit/>
          </a:bodyPr>
          <a:lstStyle/>
          <a:p>
            <a:r>
              <a:rPr lang="en-US" sz="2400" b="1" dirty="0"/>
              <a:t>As part of the study, a combination of parameters were prescribed while allowing the remainder to vary.</a:t>
            </a:r>
          </a:p>
          <a:p>
            <a:r>
              <a:rPr lang="en-US" sz="2400" b="1" dirty="0"/>
              <a:t>One parameter from each of the columns was picked and held fixed, while allowing the others in that column to adjust.</a:t>
            </a:r>
          </a:p>
          <a:p>
            <a:r>
              <a:rPr lang="en-US" sz="2400" b="1" dirty="0"/>
              <a:t>Twelve unique combinations of test conditions were evaluated.</a:t>
            </a:r>
          </a:p>
        </p:txBody>
      </p:sp>
      <p:pic>
        <p:nvPicPr>
          <p:cNvPr id="6" name="Picture 5"/>
          <p:cNvPicPr>
            <a:picLocks noChangeAspect="1"/>
          </p:cNvPicPr>
          <p:nvPr/>
        </p:nvPicPr>
        <p:blipFill>
          <a:blip r:embed="rId2"/>
          <a:stretch>
            <a:fillRect/>
          </a:stretch>
        </p:blipFill>
        <p:spPr>
          <a:xfrm>
            <a:off x="4999606" y="2382254"/>
            <a:ext cx="6812375" cy="3001552"/>
          </a:xfrm>
          <a:prstGeom prst="rect">
            <a:avLst/>
          </a:prstGeom>
        </p:spPr>
      </p:pic>
    </p:spTree>
    <p:extLst>
      <p:ext uri="{BB962C8B-B14F-4D97-AF65-F5344CB8AC3E}">
        <p14:creationId xmlns:p14="http://schemas.microsoft.com/office/powerpoint/2010/main" val="362694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dirty="0"/>
              <a:t>Heat Transfer Rate Comparisons</a:t>
            </a:r>
            <a:br>
              <a:rPr lang="en-US" altLang="en-US" dirty="0"/>
            </a:br>
            <a:r>
              <a:rPr lang="en-US" altLang="en-US" sz="2400" dirty="0"/>
              <a:t>(10-degree wedge)</a:t>
            </a:r>
            <a:br>
              <a:rPr lang="en-US" altLang="en-US" sz="2400" dirty="0"/>
            </a:br>
            <a:endParaRPr lang="en-US" dirty="0"/>
          </a:p>
        </p:txBody>
      </p:sp>
      <p:pic>
        <p:nvPicPr>
          <p:cNvPr id="8" name="Content Placeholder 7"/>
          <p:cNvPicPr>
            <a:picLocks noGrp="1" noChangeAspect="1"/>
          </p:cNvPicPr>
          <p:nvPr>
            <p:ph sz="half" idx="1"/>
          </p:nvPr>
        </p:nvPicPr>
        <p:blipFill>
          <a:blip r:embed="rId2"/>
          <a:stretch>
            <a:fillRect/>
          </a:stretch>
        </p:blipFill>
        <p:spPr>
          <a:xfrm>
            <a:off x="5523571" y="1831937"/>
            <a:ext cx="6363063" cy="3878528"/>
          </a:xfrm>
          <a:prstGeom prst="rect">
            <a:avLst/>
          </a:prstGeom>
        </p:spPr>
      </p:pic>
      <p:sp>
        <p:nvSpPr>
          <p:cNvPr id="3" name="Content Placeholder 2"/>
          <p:cNvSpPr>
            <a:spLocks noGrp="1"/>
          </p:cNvSpPr>
          <p:nvPr>
            <p:ph sz="half" idx="2"/>
          </p:nvPr>
        </p:nvSpPr>
        <p:spPr>
          <a:xfrm>
            <a:off x="307861" y="1831937"/>
            <a:ext cx="4820721" cy="4338405"/>
          </a:xfrm>
        </p:spPr>
        <p:txBody>
          <a:bodyPr>
            <a:noAutofit/>
          </a:bodyPr>
          <a:lstStyle/>
          <a:p>
            <a:r>
              <a:rPr lang="en-US" sz="2000" b="1" dirty="0"/>
              <a:t>Two sets of simulations were run for the 12 test conditions.</a:t>
            </a:r>
          </a:p>
          <a:p>
            <a:r>
              <a:rPr lang="en-US" sz="2000" b="1" dirty="0"/>
              <a:t>CALIPER is an engineering level thermal code which uses a reference enthalpy method to determine heating rates (see Cuda).</a:t>
            </a:r>
          </a:p>
          <a:p>
            <a:r>
              <a:rPr lang="en-US" sz="2000" b="1" dirty="0"/>
              <a:t>VULCAN is a full 3-D Navier-Stokes CFD code (see White).</a:t>
            </a:r>
          </a:p>
          <a:p>
            <a:r>
              <a:rPr lang="en-US" sz="2000" b="1" dirty="0"/>
              <a:t>Results between the two codes were similar and provided trends to highlight which matched parameters were best for this study.</a:t>
            </a:r>
          </a:p>
        </p:txBody>
      </p:sp>
    </p:spTree>
    <p:extLst>
      <p:ext uri="{BB962C8B-B14F-4D97-AF65-F5344CB8AC3E}">
        <p14:creationId xmlns:p14="http://schemas.microsoft.com/office/powerpoint/2010/main" val="8217285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60421"/>
            <a:ext cx="10515600" cy="1010653"/>
          </a:xfrm>
        </p:spPr>
        <p:txBody>
          <a:bodyPr>
            <a:normAutofit/>
          </a:bodyPr>
          <a:lstStyle/>
          <a:p>
            <a:r>
              <a:rPr lang="en-US" altLang="en-US" dirty="0"/>
              <a:t>Matched Properties Ranking</a:t>
            </a:r>
            <a:br>
              <a:rPr lang="en-US" altLang="en-US" dirty="0"/>
            </a:br>
            <a:r>
              <a:rPr lang="en-US" altLang="en-US" sz="2400" dirty="0"/>
              <a:t>(10-degree wedge)</a:t>
            </a:r>
            <a:endParaRPr lang="en-US" dirty="0"/>
          </a:p>
        </p:txBody>
      </p:sp>
      <p:pic>
        <p:nvPicPr>
          <p:cNvPr id="5" name="Picture 4">
            <a:extLst>
              <a:ext uri="{FF2B5EF4-FFF2-40B4-BE49-F238E27FC236}">
                <a16:creationId xmlns:a16="http://schemas.microsoft.com/office/drawing/2014/main" id="{41528FA6-A747-4995-BB0F-6FB2CFD33461}"/>
              </a:ext>
            </a:extLst>
          </p:cNvPr>
          <p:cNvPicPr>
            <a:picLocks noChangeAspect="1"/>
          </p:cNvPicPr>
          <p:nvPr/>
        </p:nvPicPr>
        <p:blipFill>
          <a:blip r:embed="rId2"/>
          <a:stretch>
            <a:fillRect/>
          </a:stretch>
        </p:blipFill>
        <p:spPr>
          <a:xfrm>
            <a:off x="2804883" y="1296782"/>
            <a:ext cx="6582233" cy="5194877"/>
          </a:xfrm>
          <a:prstGeom prst="rect">
            <a:avLst/>
          </a:prstGeom>
        </p:spPr>
      </p:pic>
    </p:spTree>
    <p:extLst>
      <p:ext uri="{BB962C8B-B14F-4D97-AF65-F5344CB8AC3E}">
        <p14:creationId xmlns:p14="http://schemas.microsoft.com/office/powerpoint/2010/main" val="18584484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159478"/>
            <a:ext cx="10515600" cy="1050759"/>
          </a:xfrm>
        </p:spPr>
        <p:txBody>
          <a:bodyPr/>
          <a:lstStyle/>
          <a:p>
            <a:r>
              <a:rPr lang="en-US" dirty="0"/>
              <a:t>What conditions are best to match?</a:t>
            </a:r>
          </a:p>
        </p:txBody>
      </p:sp>
      <p:sp>
        <p:nvSpPr>
          <p:cNvPr id="4" name="Content Placeholder 3"/>
          <p:cNvSpPr>
            <a:spLocks noGrp="1"/>
          </p:cNvSpPr>
          <p:nvPr>
            <p:ph idx="1"/>
          </p:nvPr>
        </p:nvSpPr>
        <p:spPr>
          <a:xfrm>
            <a:off x="765312" y="1219202"/>
            <a:ext cx="10588488" cy="5333998"/>
          </a:xfrm>
        </p:spPr>
        <p:txBody>
          <a:bodyPr>
            <a:noAutofit/>
          </a:bodyPr>
          <a:lstStyle/>
          <a:p>
            <a:r>
              <a:rPr lang="en-US" sz="2400" dirty="0"/>
              <a:t>As illustrated in the previous example which focused on an engine test, seven different combinations matched closely. In general, most high-speed flight research efforts seek to match enthalpy, dynamic pressure, and Mach number.</a:t>
            </a:r>
          </a:p>
          <a:p>
            <a:r>
              <a:rPr lang="en-US" sz="2400" dirty="0"/>
              <a:t>In addition to matching the flow conditions, other combinations of variables which are relevant to the airframe should be considered.</a:t>
            </a:r>
          </a:p>
          <a:p>
            <a:r>
              <a:rPr lang="en-US" sz="2400" dirty="0"/>
              <a:t>For low-speed aerodynamic tests, Reynolds number and dynamic pressure are important parameters.</a:t>
            </a:r>
          </a:p>
          <a:p>
            <a:r>
              <a:rPr lang="en-US" sz="2400" dirty="0"/>
              <a:t>For reentry problems concerned with surface ablation, heat flux and shear stress are important considerations.</a:t>
            </a:r>
          </a:p>
          <a:p>
            <a:r>
              <a:rPr lang="en-US" sz="2400" dirty="0"/>
              <a:t>As part of any analytical effort using wind tunnel data, it is essential to determine which set of variables are best to match so that a test gas over a wind tunnel model will behave like atmospheric air over a flight article.</a:t>
            </a:r>
          </a:p>
        </p:txBody>
      </p:sp>
    </p:spTree>
    <p:extLst>
      <p:ext uri="{BB962C8B-B14F-4D97-AF65-F5344CB8AC3E}">
        <p14:creationId xmlns:p14="http://schemas.microsoft.com/office/powerpoint/2010/main" val="7432095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Gas Summary</a:t>
            </a:r>
          </a:p>
        </p:txBody>
      </p:sp>
      <p:sp>
        <p:nvSpPr>
          <p:cNvPr id="3" name="Content Placeholder 2"/>
          <p:cNvSpPr>
            <a:spLocks noGrp="1"/>
          </p:cNvSpPr>
          <p:nvPr>
            <p:ph idx="1"/>
          </p:nvPr>
        </p:nvSpPr>
        <p:spPr>
          <a:xfrm>
            <a:off x="1540329" y="1788660"/>
            <a:ext cx="8313964" cy="4130447"/>
          </a:xfrm>
        </p:spPr>
        <p:txBody>
          <a:bodyPr>
            <a:normAutofit/>
          </a:bodyPr>
          <a:lstStyle/>
          <a:p>
            <a:pPr>
              <a:lnSpc>
                <a:spcPct val="80000"/>
              </a:lnSpc>
            </a:pPr>
            <a:r>
              <a:rPr lang="en-US" altLang="en-US" sz="2600" dirty="0"/>
              <a:t>When testing in atmospheres other than clean air, account for the influence of contaminants in the calculated heat transfer estimates. </a:t>
            </a:r>
          </a:p>
          <a:p>
            <a:pPr>
              <a:lnSpc>
                <a:spcPct val="50000"/>
              </a:lnSpc>
              <a:spcBef>
                <a:spcPts val="0"/>
              </a:spcBef>
              <a:buFontTx/>
              <a:buNone/>
            </a:pPr>
            <a:endParaRPr lang="en-US" altLang="en-US" sz="2600" dirty="0"/>
          </a:p>
          <a:p>
            <a:pPr>
              <a:lnSpc>
                <a:spcPct val="80000"/>
              </a:lnSpc>
            </a:pPr>
            <a:r>
              <a:rPr lang="en-US" altLang="en-US" sz="2600" dirty="0"/>
              <a:t>For some combinations of “matched” parameters, the variation in heat flux between clean air and a methane vitiated test gas can be as little as 2% and as high as 10%.</a:t>
            </a:r>
          </a:p>
          <a:p>
            <a:pPr>
              <a:lnSpc>
                <a:spcPct val="50000"/>
              </a:lnSpc>
              <a:spcBef>
                <a:spcPts val="0"/>
              </a:spcBef>
              <a:buFontTx/>
              <a:buNone/>
            </a:pPr>
            <a:endParaRPr lang="en-US" altLang="en-US" sz="2600" dirty="0"/>
          </a:p>
          <a:p>
            <a:pPr>
              <a:lnSpc>
                <a:spcPct val="80000"/>
              </a:lnSpc>
            </a:pPr>
            <a:r>
              <a:rPr lang="en-US" altLang="en-US" sz="2600" dirty="0"/>
              <a:t>Matching total sensible enthalpy, dynamic pressure and velocity (or Mach number) provides the least variance for the case study.</a:t>
            </a:r>
          </a:p>
          <a:p>
            <a:endParaRPr lang="en-US" dirty="0"/>
          </a:p>
        </p:txBody>
      </p:sp>
    </p:spTree>
    <p:extLst>
      <p:ext uri="{BB962C8B-B14F-4D97-AF65-F5344CB8AC3E}">
        <p14:creationId xmlns:p14="http://schemas.microsoft.com/office/powerpoint/2010/main" val="27876806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07464" y="2516655"/>
            <a:ext cx="10515600" cy="1325563"/>
          </a:xfrm>
        </p:spPr>
        <p:txBody>
          <a:bodyPr/>
          <a:lstStyle/>
          <a:p>
            <a:pPr>
              <a:lnSpc>
                <a:spcPct val="120000"/>
              </a:lnSpc>
              <a:spcBef>
                <a:spcPts val="600"/>
              </a:spcBef>
            </a:pPr>
            <a:r>
              <a:rPr lang="en-US" altLang="en-US" dirty="0">
                <a:latin typeface="Arial Black" charset="0"/>
                <a:ea typeface="Arial Black" charset="0"/>
                <a:cs typeface="Arial Black" charset="0"/>
              </a:rPr>
              <a:t>Example: Hyper-X</a:t>
            </a:r>
          </a:p>
        </p:txBody>
      </p:sp>
    </p:spTree>
    <p:extLst>
      <p:ext uri="{BB962C8B-B14F-4D97-AF65-F5344CB8AC3E}">
        <p14:creationId xmlns:p14="http://schemas.microsoft.com/office/powerpoint/2010/main" val="928577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9E7FDFA-E5BE-4E67-BA30-CE14AEC46A22}"/>
              </a:ext>
            </a:extLst>
          </p:cNvPr>
          <p:cNvGrpSpPr/>
          <p:nvPr/>
        </p:nvGrpSpPr>
        <p:grpSpPr>
          <a:xfrm>
            <a:off x="3922004" y="2516806"/>
            <a:ext cx="8057269" cy="3898234"/>
            <a:chOff x="1190558" y="1377104"/>
            <a:chExt cx="9111101" cy="4103792"/>
          </a:xfrm>
        </p:grpSpPr>
        <p:pic>
          <p:nvPicPr>
            <p:cNvPr id="11" name="Picture 10">
              <a:extLst>
                <a:ext uri="{FF2B5EF4-FFF2-40B4-BE49-F238E27FC236}">
                  <a16:creationId xmlns:a16="http://schemas.microsoft.com/office/drawing/2014/main" id="{B4E806C1-C03F-4938-BE3B-213FEDAF35CC}"/>
                </a:ext>
              </a:extLst>
            </p:cNvPr>
            <p:cNvPicPr>
              <a:picLocks noChangeAspect="1"/>
            </p:cNvPicPr>
            <p:nvPr/>
          </p:nvPicPr>
          <p:blipFill>
            <a:blip r:embed="rId3"/>
            <a:stretch>
              <a:fillRect/>
            </a:stretch>
          </p:blipFill>
          <p:spPr>
            <a:xfrm>
              <a:off x="1890340" y="1377104"/>
              <a:ext cx="8411319" cy="4103792"/>
            </a:xfrm>
            <a:prstGeom prst="rect">
              <a:avLst/>
            </a:prstGeom>
          </p:spPr>
        </p:pic>
        <p:sp>
          <p:nvSpPr>
            <p:cNvPr id="12" name="Rectangle 11">
              <a:extLst>
                <a:ext uri="{FF2B5EF4-FFF2-40B4-BE49-F238E27FC236}">
                  <a16:creationId xmlns:a16="http://schemas.microsoft.com/office/drawing/2014/main" id="{377D648B-2BCF-48BB-8FBF-D057BF6934B6}"/>
                </a:ext>
              </a:extLst>
            </p:cNvPr>
            <p:cNvSpPr/>
            <p:nvPr/>
          </p:nvSpPr>
          <p:spPr>
            <a:xfrm>
              <a:off x="6509857" y="1996580"/>
              <a:ext cx="1224793" cy="3355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3B8D2F1-EDD4-4BEE-B472-EA8283AC4407}"/>
                </a:ext>
              </a:extLst>
            </p:cNvPr>
            <p:cNvSpPr/>
            <p:nvPr/>
          </p:nvSpPr>
          <p:spPr>
            <a:xfrm>
              <a:off x="8574947" y="1586918"/>
              <a:ext cx="1399563" cy="267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EC464FA-6E46-449B-8051-3EFB30271FE5}"/>
                </a:ext>
              </a:extLst>
            </p:cNvPr>
            <p:cNvSpPr/>
            <p:nvPr/>
          </p:nvSpPr>
          <p:spPr>
            <a:xfrm>
              <a:off x="5810075" y="5213846"/>
              <a:ext cx="2201411" cy="267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29673CC-DB25-480A-8822-BDC8143D79AA}"/>
                </a:ext>
              </a:extLst>
            </p:cNvPr>
            <p:cNvSpPr/>
            <p:nvPr/>
          </p:nvSpPr>
          <p:spPr>
            <a:xfrm>
              <a:off x="1190558" y="2938944"/>
              <a:ext cx="1399563" cy="267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838200" y="192506"/>
            <a:ext cx="10515600" cy="751796"/>
          </a:xfrm>
        </p:spPr>
        <p:txBody>
          <a:bodyPr>
            <a:normAutofit/>
          </a:bodyPr>
          <a:lstStyle/>
          <a:p>
            <a:r>
              <a:rPr lang="en-US" dirty="0"/>
              <a:t>Heating Profile for the X-43</a:t>
            </a:r>
            <a:endParaRPr lang="en-US" sz="2400" dirty="0"/>
          </a:p>
        </p:txBody>
      </p:sp>
      <p:sp>
        <p:nvSpPr>
          <p:cNvPr id="3" name="Content Placeholder 2"/>
          <p:cNvSpPr>
            <a:spLocks noGrp="1"/>
          </p:cNvSpPr>
          <p:nvPr>
            <p:ph sz="half" idx="1"/>
          </p:nvPr>
        </p:nvSpPr>
        <p:spPr>
          <a:xfrm>
            <a:off x="212726" y="2337507"/>
            <a:ext cx="4196624" cy="4054585"/>
          </a:xfrm>
        </p:spPr>
        <p:txBody>
          <a:bodyPr>
            <a:noAutofit/>
          </a:bodyPr>
          <a:lstStyle/>
          <a:p>
            <a:pPr>
              <a:lnSpc>
                <a:spcPct val="120000"/>
              </a:lnSpc>
            </a:pPr>
            <a:r>
              <a:rPr lang="en-US" sz="2000" b="1" dirty="0"/>
              <a:t>Regions associated with high gas temperatures or combustion required more extensive modeling to account for varying specific heat, chemical reactions, and heating augmentation:</a:t>
            </a:r>
          </a:p>
          <a:p>
            <a:pPr lvl="1">
              <a:lnSpc>
                <a:spcPct val="120000"/>
              </a:lnSpc>
              <a:buFont typeface="Wingdings" charset="2"/>
              <a:buChar char="Ø"/>
            </a:pPr>
            <a:r>
              <a:rPr lang="en-US" sz="1800" b="1" dirty="0"/>
              <a:t>Engine combustor</a:t>
            </a:r>
          </a:p>
          <a:p>
            <a:pPr lvl="1">
              <a:lnSpc>
                <a:spcPct val="120000"/>
              </a:lnSpc>
              <a:buFont typeface="Wingdings" charset="2"/>
              <a:buChar char="Ø"/>
            </a:pPr>
            <a:r>
              <a:rPr lang="en-US" sz="1800" b="1" dirty="0"/>
              <a:t>Leading edges</a:t>
            </a:r>
          </a:p>
          <a:p>
            <a:pPr lvl="1">
              <a:lnSpc>
                <a:spcPct val="120000"/>
              </a:lnSpc>
              <a:buFont typeface="Wingdings" charset="2"/>
              <a:buChar char="Ø"/>
            </a:pPr>
            <a:r>
              <a:rPr lang="en-US" sz="1800" b="1" dirty="0"/>
              <a:t>Shock-shock interactions</a:t>
            </a:r>
          </a:p>
          <a:p>
            <a:pPr lvl="1">
              <a:lnSpc>
                <a:spcPct val="120000"/>
              </a:lnSpc>
              <a:buFont typeface="Wingdings" charset="2"/>
              <a:buChar char="Ø"/>
            </a:pPr>
            <a:r>
              <a:rPr lang="en-US" sz="1800" b="1" dirty="0"/>
              <a:t>Complex geometry</a:t>
            </a:r>
          </a:p>
        </p:txBody>
      </p:sp>
      <p:sp>
        <p:nvSpPr>
          <p:cNvPr id="7" name="Content Placeholder 2"/>
          <p:cNvSpPr>
            <a:spLocks noGrp="1"/>
          </p:cNvSpPr>
          <p:nvPr>
            <p:ph sz="half" idx="1"/>
          </p:nvPr>
        </p:nvSpPr>
        <p:spPr>
          <a:xfrm>
            <a:off x="212726" y="961113"/>
            <a:ext cx="11541952" cy="1385725"/>
          </a:xfrm>
        </p:spPr>
        <p:txBody>
          <a:bodyPr>
            <a:noAutofit/>
          </a:bodyPr>
          <a:lstStyle/>
          <a:p>
            <a:pPr>
              <a:lnSpc>
                <a:spcPct val="120000"/>
              </a:lnSpc>
            </a:pPr>
            <a:r>
              <a:rPr lang="en-US" sz="2000" b="1" dirty="0"/>
              <a:t>The X-43 was evaluated for heating over the entire outer surface and the engine flowpath.</a:t>
            </a:r>
          </a:p>
          <a:p>
            <a:pPr>
              <a:lnSpc>
                <a:spcPct val="120000"/>
              </a:lnSpc>
            </a:pPr>
            <a:r>
              <a:rPr lang="en-US" sz="2000" b="1" dirty="0"/>
              <a:t>Some regions (at appropriate design conditions) could be modeled with a calorically perfect gas assumption as local temperatures did not approach a Mach 5 enthalpy.</a:t>
            </a:r>
          </a:p>
          <a:p>
            <a:pPr>
              <a:lnSpc>
                <a:spcPct val="120000"/>
              </a:lnSpc>
            </a:pPr>
            <a:endParaRPr lang="en-US" sz="2000" b="1" dirty="0"/>
          </a:p>
        </p:txBody>
      </p:sp>
    </p:spTree>
    <p:extLst>
      <p:ext uri="{BB962C8B-B14F-4D97-AF65-F5344CB8AC3E}">
        <p14:creationId xmlns:p14="http://schemas.microsoft.com/office/powerpoint/2010/main" val="20568961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CE04DEE-7004-45A1-B86B-C43B5AF7B8CA}"/>
              </a:ext>
            </a:extLst>
          </p:cNvPr>
          <p:cNvGrpSpPr/>
          <p:nvPr/>
        </p:nvGrpSpPr>
        <p:grpSpPr>
          <a:xfrm>
            <a:off x="960574" y="346509"/>
            <a:ext cx="10391601" cy="5959640"/>
            <a:chOff x="1439752" y="561889"/>
            <a:chExt cx="8947649" cy="5499944"/>
          </a:xfrm>
        </p:grpSpPr>
        <p:sp>
          <p:nvSpPr>
            <p:cNvPr id="3" name="Flowchart: Delay 2">
              <a:extLst>
                <a:ext uri="{FF2B5EF4-FFF2-40B4-BE49-F238E27FC236}">
                  <a16:creationId xmlns:a16="http://schemas.microsoft.com/office/drawing/2014/main" id="{3219744B-4495-47A8-9CED-A7C1EBC46F1F}"/>
                </a:ext>
              </a:extLst>
            </p:cNvPr>
            <p:cNvSpPr/>
            <p:nvPr/>
          </p:nvSpPr>
          <p:spPr>
            <a:xfrm rot="10800000">
              <a:off x="7448550" y="1778099"/>
              <a:ext cx="1695450" cy="1959274"/>
            </a:xfrm>
            <a:prstGeom prst="flowChartDelay">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4" name="Moon 3">
              <a:extLst>
                <a:ext uri="{FF2B5EF4-FFF2-40B4-BE49-F238E27FC236}">
                  <a16:creationId xmlns:a16="http://schemas.microsoft.com/office/drawing/2014/main" id="{78648CA9-DF6A-4291-B524-89894AF45A22}"/>
                </a:ext>
              </a:extLst>
            </p:cNvPr>
            <p:cNvSpPr/>
            <p:nvPr/>
          </p:nvSpPr>
          <p:spPr>
            <a:xfrm>
              <a:off x="5786005" y="1638116"/>
              <a:ext cx="138545" cy="2239240"/>
            </a:xfrm>
            <a:prstGeom prst="moon">
              <a:avLst/>
            </a:prstGeom>
            <a:solidFill>
              <a:srgbClr val="FF999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cxnSp>
          <p:nvCxnSpPr>
            <p:cNvPr id="6" name="Straight Arrow Connector 5">
              <a:extLst>
                <a:ext uri="{FF2B5EF4-FFF2-40B4-BE49-F238E27FC236}">
                  <a16:creationId xmlns:a16="http://schemas.microsoft.com/office/drawing/2014/main" id="{003887BC-C7B5-4B3C-9005-883E36B82AA6}"/>
                </a:ext>
              </a:extLst>
            </p:cNvPr>
            <p:cNvCxnSpPr/>
            <p:nvPr/>
          </p:nvCxnSpPr>
          <p:spPr>
            <a:xfrm>
              <a:off x="2445842" y="3180299"/>
              <a:ext cx="1939636"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B4821C07-F13B-488F-8396-1794E3A8BF73}"/>
                </a:ext>
              </a:extLst>
            </p:cNvPr>
            <p:cNvCxnSpPr/>
            <p:nvPr/>
          </p:nvCxnSpPr>
          <p:spPr>
            <a:xfrm>
              <a:off x="2445842" y="2757736"/>
              <a:ext cx="1939636"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146DDA1-52C5-474E-ADE7-931D6198DB03}"/>
                </a:ext>
              </a:extLst>
            </p:cNvPr>
            <p:cNvCxnSpPr/>
            <p:nvPr/>
          </p:nvCxnSpPr>
          <p:spPr>
            <a:xfrm>
              <a:off x="2445842" y="2355955"/>
              <a:ext cx="1939636" cy="0"/>
            </a:xfrm>
            <a:prstGeom prst="straightConnector1">
              <a:avLst/>
            </a:prstGeom>
            <a:ln w="508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8A494EE-5F74-49EA-8895-3B2C9BA4D743}"/>
                </a:ext>
              </a:extLst>
            </p:cNvPr>
            <p:cNvSpPr txBox="1"/>
            <p:nvPr/>
          </p:nvSpPr>
          <p:spPr>
            <a:xfrm>
              <a:off x="1439752" y="5181321"/>
              <a:ext cx="3713340" cy="880512"/>
            </a:xfrm>
            <a:prstGeom prst="rect">
              <a:avLst/>
            </a:prstGeom>
            <a:noFill/>
          </p:spPr>
          <p:txBody>
            <a:bodyPr wrap="none" rtlCol="0">
              <a:spAutoFit/>
            </a:bodyPr>
            <a:lstStyle/>
            <a:p>
              <a:pPr algn="ctr"/>
              <a:r>
                <a:rPr lang="en-US" sz="2800" b="1" dirty="0" err="1"/>
                <a:t>Preshock</a:t>
              </a:r>
              <a:r>
                <a:rPr lang="en-US" sz="2800" b="1" dirty="0"/>
                <a:t> Conditions</a:t>
              </a:r>
            </a:p>
            <a:p>
              <a:pPr algn="ctr"/>
              <a:r>
                <a:rPr lang="en-US" sz="2800" b="1" dirty="0"/>
                <a:t>T = </a:t>
              </a:r>
              <a:r>
                <a:rPr lang="en-US" sz="2800" b="1" dirty="0">
                  <a:solidFill>
                    <a:schemeClr val="accent5"/>
                  </a:solidFill>
                </a:rPr>
                <a:t>-</a:t>
              </a:r>
              <a:r>
                <a:rPr lang="en-US" sz="2800" b="1" dirty="0">
                  <a:solidFill>
                    <a:schemeClr val="accent1"/>
                  </a:solidFill>
                </a:rPr>
                <a:t>40 </a:t>
              </a:r>
              <a:r>
                <a:rPr lang="en-US" sz="2800" b="1" dirty="0">
                  <a:solidFill>
                    <a:schemeClr val="accent1"/>
                  </a:solidFill>
                  <a:latin typeface="Calibri" panose="020F0502020204030204" pitchFamily="34" charset="0"/>
                  <a:cs typeface="Calibri" panose="020F0502020204030204" pitchFamily="34" charset="0"/>
                </a:rPr>
                <a:t>˚</a:t>
              </a:r>
              <a:r>
                <a:rPr lang="en-US" sz="2800" b="1" dirty="0">
                  <a:solidFill>
                    <a:schemeClr val="accent1"/>
                  </a:solidFill>
                </a:rPr>
                <a:t>F</a:t>
              </a:r>
              <a:r>
                <a:rPr lang="en-US" sz="2800" b="1" dirty="0"/>
                <a:t>, P = 0.007 atm.</a:t>
              </a:r>
            </a:p>
          </p:txBody>
        </p:sp>
        <p:sp>
          <p:nvSpPr>
            <p:cNvPr id="13" name="TextBox 12">
              <a:extLst>
                <a:ext uri="{FF2B5EF4-FFF2-40B4-BE49-F238E27FC236}">
                  <a16:creationId xmlns:a16="http://schemas.microsoft.com/office/drawing/2014/main" id="{24E388B2-9A37-4F48-94DB-EAF8E7150E0E}"/>
                </a:ext>
              </a:extLst>
            </p:cNvPr>
            <p:cNvSpPr txBox="1"/>
            <p:nvPr/>
          </p:nvSpPr>
          <p:spPr>
            <a:xfrm>
              <a:off x="1756931" y="561889"/>
              <a:ext cx="8058150" cy="738494"/>
            </a:xfrm>
            <a:prstGeom prst="rect">
              <a:avLst/>
            </a:prstGeom>
            <a:noFill/>
          </p:spPr>
          <p:txBody>
            <a:bodyPr wrap="square" rtlCol="0">
              <a:spAutoFit/>
            </a:bodyPr>
            <a:lstStyle/>
            <a:p>
              <a:pPr algn="ctr"/>
              <a:r>
                <a:rPr lang="en-US" sz="3200" b="1" dirty="0"/>
                <a:t>X-43 at Mach 10, 110,000 ft. altitude</a:t>
              </a:r>
            </a:p>
            <a:p>
              <a:pPr algn="ctr"/>
              <a:r>
                <a:rPr lang="en-US" sz="1400" b="1" dirty="0"/>
                <a:t>(Thermally Perfect Air Model – 11 species, 7 reactions)</a:t>
              </a:r>
            </a:p>
          </p:txBody>
        </p:sp>
        <p:sp>
          <p:nvSpPr>
            <p:cNvPr id="14" name="TextBox 13">
              <a:extLst>
                <a:ext uri="{FF2B5EF4-FFF2-40B4-BE49-F238E27FC236}">
                  <a16:creationId xmlns:a16="http://schemas.microsoft.com/office/drawing/2014/main" id="{E8D8943F-EC5D-4FF4-9E5E-246A74073184}"/>
                </a:ext>
              </a:extLst>
            </p:cNvPr>
            <p:cNvSpPr txBox="1"/>
            <p:nvPr/>
          </p:nvSpPr>
          <p:spPr>
            <a:xfrm>
              <a:off x="6605048" y="5156186"/>
              <a:ext cx="3782353" cy="880512"/>
            </a:xfrm>
            <a:prstGeom prst="rect">
              <a:avLst/>
            </a:prstGeom>
            <a:noFill/>
          </p:spPr>
          <p:txBody>
            <a:bodyPr wrap="none" rtlCol="0">
              <a:spAutoFit/>
            </a:bodyPr>
            <a:lstStyle/>
            <a:p>
              <a:pPr algn="ctr"/>
              <a:r>
                <a:rPr lang="en-US" sz="2800" b="1" dirty="0"/>
                <a:t>Post-Shock Conditions</a:t>
              </a:r>
            </a:p>
            <a:p>
              <a:pPr algn="ctr"/>
              <a:r>
                <a:rPr lang="en-US" sz="2800" b="1" dirty="0"/>
                <a:t>T = </a:t>
              </a:r>
              <a:r>
                <a:rPr lang="en-US" sz="2800" b="1" dirty="0">
                  <a:solidFill>
                    <a:srgbClr val="FF0000"/>
                  </a:solidFill>
                </a:rPr>
                <a:t>5400 </a:t>
              </a:r>
              <a:r>
                <a:rPr lang="en-US" sz="2800" b="1" dirty="0">
                  <a:solidFill>
                    <a:srgbClr val="FF0000"/>
                  </a:solidFill>
                  <a:latin typeface="Calibri" panose="020F0502020204030204" pitchFamily="34" charset="0"/>
                  <a:cs typeface="Calibri" panose="020F0502020204030204" pitchFamily="34" charset="0"/>
                </a:rPr>
                <a:t>˚</a:t>
              </a:r>
              <a:r>
                <a:rPr lang="en-US" sz="2800" b="1" dirty="0">
                  <a:solidFill>
                    <a:srgbClr val="FF0000"/>
                  </a:solidFill>
                </a:rPr>
                <a:t>F,</a:t>
              </a:r>
              <a:r>
                <a:rPr lang="en-US" sz="2800" b="1" dirty="0"/>
                <a:t> P = 0.85 atm.</a:t>
              </a:r>
            </a:p>
          </p:txBody>
        </p:sp>
        <p:sp>
          <p:nvSpPr>
            <p:cNvPr id="15" name="TextBox 14">
              <a:extLst>
                <a:ext uri="{FF2B5EF4-FFF2-40B4-BE49-F238E27FC236}">
                  <a16:creationId xmlns:a16="http://schemas.microsoft.com/office/drawing/2014/main" id="{9A98DDBE-700C-464C-A396-95279409135E}"/>
                </a:ext>
              </a:extLst>
            </p:cNvPr>
            <p:cNvSpPr txBox="1"/>
            <p:nvPr/>
          </p:nvSpPr>
          <p:spPr>
            <a:xfrm>
              <a:off x="2324040" y="4140154"/>
              <a:ext cx="1648307" cy="482861"/>
            </a:xfrm>
            <a:prstGeom prst="rect">
              <a:avLst/>
            </a:prstGeom>
            <a:noFill/>
          </p:spPr>
          <p:txBody>
            <a:bodyPr wrap="none" rtlCol="0">
              <a:spAutoFit/>
            </a:bodyPr>
            <a:lstStyle/>
            <a:p>
              <a:r>
                <a:rPr lang="en-US" sz="2800" b="1" dirty="0"/>
                <a:t>Mach = 10</a:t>
              </a:r>
            </a:p>
          </p:txBody>
        </p:sp>
        <p:sp>
          <p:nvSpPr>
            <p:cNvPr id="16" name="TextBox 15">
              <a:extLst>
                <a:ext uri="{FF2B5EF4-FFF2-40B4-BE49-F238E27FC236}">
                  <a16:creationId xmlns:a16="http://schemas.microsoft.com/office/drawing/2014/main" id="{BEC07EDC-ADDA-48E6-84AF-BC9B1382B764}"/>
                </a:ext>
              </a:extLst>
            </p:cNvPr>
            <p:cNvSpPr txBox="1"/>
            <p:nvPr/>
          </p:nvSpPr>
          <p:spPr>
            <a:xfrm>
              <a:off x="7231756" y="4146458"/>
              <a:ext cx="1906415" cy="482861"/>
            </a:xfrm>
            <a:prstGeom prst="rect">
              <a:avLst/>
            </a:prstGeom>
            <a:noFill/>
          </p:spPr>
          <p:txBody>
            <a:bodyPr wrap="none" rtlCol="0">
              <a:spAutoFit/>
            </a:bodyPr>
            <a:lstStyle/>
            <a:p>
              <a:r>
                <a:rPr lang="en-US" sz="2800" b="1" dirty="0"/>
                <a:t>Mach = 0.32</a:t>
              </a:r>
            </a:p>
          </p:txBody>
        </p:sp>
        <p:sp>
          <p:nvSpPr>
            <p:cNvPr id="2" name="TextBox 1">
              <a:extLst>
                <a:ext uri="{FF2B5EF4-FFF2-40B4-BE49-F238E27FC236}">
                  <a16:creationId xmlns:a16="http://schemas.microsoft.com/office/drawing/2014/main" id="{9438DF63-4CBC-4490-A271-C455141C1534}"/>
                </a:ext>
              </a:extLst>
            </p:cNvPr>
            <p:cNvSpPr txBox="1"/>
            <p:nvPr/>
          </p:nvSpPr>
          <p:spPr>
            <a:xfrm>
              <a:off x="5416696" y="4247875"/>
              <a:ext cx="1087921" cy="482861"/>
            </a:xfrm>
            <a:prstGeom prst="rect">
              <a:avLst/>
            </a:prstGeom>
            <a:noFill/>
          </p:spPr>
          <p:txBody>
            <a:bodyPr wrap="none" rtlCol="0">
              <a:spAutoFit/>
            </a:bodyPr>
            <a:lstStyle/>
            <a:p>
              <a:r>
                <a:rPr lang="en-US" sz="2800" b="1" dirty="0"/>
                <a:t>Shock</a:t>
              </a:r>
            </a:p>
          </p:txBody>
        </p:sp>
      </p:grpSp>
    </p:spTree>
    <p:extLst>
      <p:ext uri="{BB962C8B-B14F-4D97-AF65-F5344CB8AC3E}">
        <p14:creationId xmlns:p14="http://schemas.microsoft.com/office/powerpoint/2010/main" val="1729602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02D129C-1CEB-429B-B96F-B7DDCE2B30EB}"/>
              </a:ext>
            </a:extLst>
          </p:cNvPr>
          <p:cNvPicPr>
            <a:picLocks noChangeAspect="1"/>
          </p:cNvPicPr>
          <p:nvPr/>
        </p:nvPicPr>
        <p:blipFill>
          <a:blip r:embed="rId2"/>
          <a:stretch>
            <a:fillRect/>
          </a:stretch>
        </p:blipFill>
        <p:spPr>
          <a:xfrm>
            <a:off x="410523" y="432051"/>
            <a:ext cx="3995932" cy="5993898"/>
          </a:xfrm>
          <a:prstGeom prst="rect">
            <a:avLst/>
          </a:prstGeom>
        </p:spPr>
      </p:pic>
      <p:pic>
        <p:nvPicPr>
          <p:cNvPr id="6" name="Picture 5" descr="Text&#10;&#10;Description automatically generated">
            <a:extLst>
              <a:ext uri="{FF2B5EF4-FFF2-40B4-BE49-F238E27FC236}">
                <a16:creationId xmlns:a16="http://schemas.microsoft.com/office/drawing/2014/main" id="{A9AF65BB-626D-4942-B907-0CBCE6E1D39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4319" y="432051"/>
            <a:ext cx="3978585" cy="5993900"/>
          </a:xfrm>
          <a:prstGeom prst="rect">
            <a:avLst/>
          </a:prstGeom>
        </p:spPr>
      </p:pic>
      <p:sp>
        <p:nvSpPr>
          <p:cNvPr id="7" name="TextBox 6">
            <a:extLst>
              <a:ext uri="{FF2B5EF4-FFF2-40B4-BE49-F238E27FC236}">
                <a16:creationId xmlns:a16="http://schemas.microsoft.com/office/drawing/2014/main" id="{28F7C706-3E86-42A6-B363-9CAEE38761A5}"/>
              </a:ext>
            </a:extLst>
          </p:cNvPr>
          <p:cNvSpPr txBox="1"/>
          <p:nvPr/>
        </p:nvSpPr>
        <p:spPr>
          <a:xfrm>
            <a:off x="4598366" y="871406"/>
            <a:ext cx="3064042" cy="4708981"/>
          </a:xfrm>
          <a:prstGeom prst="rect">
            <a:avLst/>
          </a:prstGeom>
          <a:noFill/>
        </p:spPr>
        <p:txBody>
          <a:bodyPr wrap="square" rtlCol="0">
            <a:spAutoFit/>
          </a:bodyPr>
          <a:lstStyle/>
          <a:p>
            <a:r>
              <a:rPr lang="en-US" sz="2000" b="1" dirty="0"/>
              <a:t>Our March 2004 flight earned us the Guinness World Record for fastest air-breathing aircraft. </a:t>
            </a:r>
          </a:p>
          <a:p>
            <a:endParaRPr lang="en-US" sz="2000" b="1" dirty="0"/>
          </a:p>
          <a:p>
            <a:r>
              <a:rPr lang="en-US" sz="2000" b="1" dirty="0"/>
              <a:t>Not satisfied with just </a:t>
            </a:r>
            <a:r>
              <a:rPr lang="en-US" sz="2000" b="1" dirty="0">
                <a:solidFill>
                  <a:schemeClr val="accent1"/>
                </a:solidFill>
              </a:rPr>
              <a:t>Mach 6.83</a:t>
            </a:r>
            <a:r>
              <a:rPr lang="en-US" sz="2000" b="1" dirty="0"/>
              <a:t>, we broke our own record that same year by achieving scramjet combustion at </a:t>
            </a:r>
            <a:r>
              <a:rPr lang="en-US" sz="2000" b="1" dirty="0">
                <a:solidFill>
                  <a:schemeClr val="accent1"/>
                </a:solidFill>
              </a:rPr>
              <a:t>Mach 9.68</a:t>
            </a:r>
            <a:r>
              <a:rPr lang="en-US" sz="2000" b="1" dirty="0"/>
              <a:t>. </a:t>
            </a:r>
          </a:p>
          <a:p>
            <a:endParaRPr lang="en-US" sz="2000" b="1" dirty="0"/>
          </a:p>
          <a:p>
            <a:r>
              <a:rPr lang="en-US" sz="2000" b="1" dirty="0">
                <a:solidFill>
                  <a:schemeClr val="accent6">
                    <a:lumMod val="75000"/>
                  </a:schemeClr>
                </a:solidFill>
              </a:rPr>
              <a:t>This record still stands!</a:t>
            </a:r>
          </a:p>
          <a:p>
            <a:r>
              <a:rPr lang="en-US" sz="2000" b="1" dirty="0"/>
              <a:t> … </a:t>
            </a:r>
            <a:r>
              <a:rPr lang="en-US" sz="2000" b="1" dirty="0">
                <a:solidFill>
                  <a:srgbClr val="FF0000"/>
                </a:solidFill>
              </a:rPr>
              <a:t>as far as we know</a:t>
            </a:r>
            <a:r>
              <a:rPr lang="en-US" sz="2000" b="1" dirty="0"/>
              <a:t>.</a:t>
            </a:r>
          </a:p>
        </p:txBody>
      </p:sp>
    </p:spTree>
    <p:extLst>
      <p:ext uri="{BB962C8B-B14F-4D97-AF65-F5344CB8AC3E}">
        <p14:creationId xmlns:p14="http://schemas.microsoft.com/office/powerpoint/2010/main" val="15746982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7012"/>
            <a:ext cx="10515600" cy="936901"/>
          </a:xfrm>
        </p:spPr>
        <p:txBody>
          <a:bodyPr/>
          <a:lstStyle/>
          <a:p>
            <a:r>
              <a:rPr lang="en-US" dirty="0"/>
              <a:t>References</a:t>
            </a:r>
          </a:p>
        </p:txBody>
      </p:sp>
      <p:sp>
        <p:nvSpPr>
          <p:cNvPr id="3" name="Content Placeholder 2"/>
          <p:cNvSpPr>
            <a:spLocks noGrp="1"/>
          </p:cNvSpPr>
          <p:nvPr>
            <p:ph idx="1"/>
          </p:nvPr>
        </p:nvSpPr>
        <p:spPr>
          <a:xfrm>
            <a:off x="838199" y="1239768"/>
            <a:ext cx="10880035" cy="5051702"/>
          </a:xfrm>
        </p:spPr>
        <p:txBody>
          <a:bodyPr>
            <a:normAutofit fontScale="47500" lnSpcReduction="20000"/>
          </a:bodyPr>
          <a:lstStyle/>
          <a:p>
            <a:pPr>
              <a:lnSpc>
                <a:spcPct val="120000"/>
              </a:lnSpc>
              <a:spcBef>
                <a:spcPts val="600"/>
              </a:spcBef>
              <a:spcAft>
                <a:spcPts val="600"/>
              </a:spcAft>
            </a:pPr>
            <a:r>
              <a:rPr lang="en-US" sz="3400" dirty="0">
                <a:latin typeface="+mj-lt"/>
                <a:cs typeface="Calibri" panose="020F0502020204030204" pitchFamily="34" charset="0"/>
              </a:rPr>
              <a:t>U.S. Standard Atmosphere, 1976, NOAA, NASA, USAF, Washington D.C., October 1975.</a:t>
            </a:r>
          </a:p>
          <a:p>
            <a:pPr>
              <a:lnSpc>
                <a:spcPct val="120000"/>
              </a:lnSpc>
              <a:spcBef>
                <a:spcPts val="600"/>
              </a:spcBef>
              <a:spcAft>
                <a:spcPts val="600"/>
              </a:spcAft>
            </a:pPr>
            <a:r>
              <a:rPr lang="en-US" sz="3400" dirty="0">
                <a:latin typeface="+mj-lt"/>
                <a:cs typeface="Calibri" panose="020F0502020204030204" pitchFamily="34" charset="0"/>
              </a:rPr>
              <a:t>Dennis R. Jenkins, </a:t>
            </a:r>
            <a:r>
              <a:rPr lang="en-US" sz="3400" u="sng" dirty="0">
                <a:latin typeface="+mj-lt"/>
                <a:cs typeface="Calibri" panose="020F0502020204030204" pitchFamily="34" charset="0"/>
              </a:rPr>
              <a:t>X-15, Extending the Frontiers of Flight</a:t>
            </a:r>
            <a:r>
              <a:rPr lang="en-US" sz="3400" dirty="0">
                <a:latin typeface="+mj-lt"/>
                <a:cs typeface="Calibri" panose="020F0502020204030204" pitchFamily="34" charset="0"/>
              </a:rPr>
              <a:t>, NASA SP-2007-562, p 166.</a:t>
            </a:r>
          </a:p>
          <a:p>
            <a:pPr>
              <a:lnSpc>
                <a:spcPct val="120000"/>
              </a:lnSpc>
              <a:spcBef>
                <a:spcPts val="600"/>
              </a:spcBef>
              <a:spcAft>
                <a:spcPts val="600"/>
              </a:spcAft>
            </a:pPr>
            <a:r>
              <a:rPr lang="en-US" sz="3400" dirty="0">
                <a:latin typeface="+mj-lt"/>
                <a:cs typeface="Calibri" panose="020F0502020204030204" pitchFamily="34" charset="0"/>
              </a:rPr>
              <a:t>NACA Report 1135, Equations, Tables, and Charts for Compressible Flow, by AMES Research Staff, 1953.</a:t>
            </a:r>
          </a:p>
          <a:p>
            <a:pPr>
              <a:lnSpc>
                <a:spcPct val="120000"/>
              </a:lnSpc>
              <a:spcBef>
                <a:spcPts val="600"/>
              </a:spcBef>
              <a:spcAft>
                <a:spcPts val="600"/>
              </a:spcAft>
            </a:pPr>
            <a:r>
              <a:rPr lang="en-US" sz="3400" dirty="0">
                <a:latin typeface="+mj-lt"/>
                <a:cs typeface="Calibri" panose="020F0502020204030204" pitchFamily="34" charset="0"/>
              </a:rPr>
              <a:t>Cuda, V., “Stagnation Point Heating Loads for the Hyper-X Vehicle”, Hyper-X Mach 10 Design Notice 99-004.</a:t>
            </a:r>
          </a:p>
          <a:p>
            <a:pPr>
              <a:lnSpc>
                <a:spcPct val="120000"/>
              </a:lnSpc>
              <a:spcBef>
                <a:spcPts val="600"/>
              </a:spcBef>
              <a:spcAft>
                <a:spcPts val="600"/>
              </a:spcAft>
            </a:pPr>
            <a:r>
              <a:rPr lang="en-US" sz="3400" dirty="0">
                <a:latin typeface="+mj-lt"/>
                <a:cs typeface="Calibri" panose="020F0502020204030204" pitchFamily="34" charset="0"/>
              </a:rPr>
              <a:t>Cuda, V., “The CALIPER Code,” Technical Note 08-508, January 28, 2008.</a:t>
            </a:r>
          </a:p>
          <a:p>
            <a:pPr>
              <a:lnSpc>
                <a:spcPct val="120000"/>
              </a:lnSpc>
              <a:spcBef>
                <a:spcPts val="600"/>
              </a:spcBef>
              <a:spcAft>
                <a:spcPts val="600"/>
              </a:spcAft>
            </a:pPr>
            <a:r>
              <a:rPr lang="en-US" sz="3400" dirty="0">
                <a:latin typeface="+mj-lt"/>
                <a:cs typeface="Calibri" panose="020F0502020204030204" pitchFamily="34" charset="0"/>
              </a:rPr>
              <a:t>Cuda, V. and Gaffney, R. I., Jr., “Analysis of the Effects of Vitiates on Surface Heat Flux in Ground Tests of Hypersonic Vehicles,” Presented at the 55th JANNAF Propulsion Meeting etc, May 12-16, 2008, Newton Massachusetts.</a:t>
            </a:r>
          </a:p>
          <a:p>
            <a:pPr>
              <a:lnSpc>
                <a:spcPct val="120000"/>
              </a:lnSpc>
              <a:spcBef>
                <a:spcPts val="600"/>
              </a:spcBef>
              <a:spcAft>
                <a:spcPts val="600"/>
              </a:spcAft>
            </a:pPr>
            <a:r>
              <a:rPr lang="en-US" sz="3400" dirty="0">
                <a:latin typeface="+mj-lt"/>
                <a:cs typeface="Calibri" panose="020F0502020204030204" pitchFamily="34" charset="0"/>
              </a:rPr>
              <a:t>McBride, B. J., Zehe, M. J., and Gordon, S., “NASA Glenn Coefficients for Calculating Thermodynamic Properties of Individual Species,” NAA/TP-2002-211556, September 2002. </a:t>
            </a:r>
          </a:p>
          <a:p>
            <a:pPr>
              <a:lnSpc>
                <a:spcPct val="120000"/>
              </a:lnSpc>
              <a:spcBef>
                <a:spcPts val="600"/>
              </a:spcBef>
              <a:spcAft>
                <a:spcPts val="600"/>
              </a:spcAft>
            </a:pPr>
            <a:r>
              <a:rPr lang="en-US" sz="3400" dirty="0">
                <a:latin typeface="+mj-lt"/>
                <a:cs typeface="Calibri" panose="020F0502020204030204" pitchFamily="34" charset="0"/>
              </a:rPr>
              <a:t>Prabhu, R. K. and Erickson, W. D., “A Rapid Method for the Computation of Equilibrium Chemical Composition of Air to 15,000 K”, NAS Technical Paper 2792, March 1988.</a:t>
            </a:r>
          </a:p>
          <a:p>
            <a:pPr>
              <a:lnSpc>
                <a:spcPct val="120000"/>
              </a:lnSpc>
              <a:spcBef>
                <a:spcPts val="600"/>
              </a:spcBef>
              <a:spcAft>
                <a:spcPts val="600"/>
              </a:spcAft>
            </a:pPr>
            <a:r>
              <a:rPr lang="en-US" sz="3400" dirty="0">
                <a:latin typeface="+mj-lt"/>
                <a:cs typeface="Calibri" panose="020F0502020204030204" pitchFamily="34" charset="0"/>
              </a:rPr>
              <a:t>White, J. A. and Morrison, J. H., “A Pseudo-Temporal Multi-Grid Relaxation Scheme for Solving the Parabolized Navier-Stokes,” AIAA paper 99-3360, June, 1999.</a:t>
            </a:r>
            <a:endParaRPr lang="en-US" sz="1800" dirty="0"/>
          </a:p>
        </p:txBody>
      </p:sp>
    </p:spTree>
    <p:extLst>
      <p:ext uri="{BB962C8B-B14F-4D97-AF65-F5344CB8AC3E}">
        <p14:creationId xmlns:p14="http://schemas.microsoft.com/office/powerpoint/2010/main" val="35688297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2442</TotalTime>
  <Words>3694</Words>
  <Application>Microsoft Office PowerPoint</Application>
  <PresentationFormat>Widescreen</PresentationFormat>
  <Paragraphs>369</Paragraphs>
  <Slides>40</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51" baseType="lpstr">
      <vt:lpstr>Arial</vt:lpstr>
      <vt:lpstr>Arial Black</vt:lpstr>
      <vt:lpstr>Calibri</vt:lpstr>
      <vt:lpstr>Courier New</vt:lpstr>
      <vt:lpstr>Helvetica Neue</vt:lpstr>
      <vt:lpstr>MS Sans Serif</vt:lpstr>
      <vt:lpstr>Symbol</vt:lpstr>
      <vt:lpstr>Wingdings</vt:lpstr>
      <vt:lpstr>Office Theme</vt:lpstr>
      <vt:lpstr>Worksheet</vt:lpstr>
      <vt:lpstr>Document</vt:lpstr>
      <vt:lpstr>Compressible Flow Analysis for High-Speed Vehicles </vt:lpstr>
      <vt:lpstr>Important Questions</vt:lpstr>
      <vt:lpstr>PowerPoint Presentation</vt:lpstr>
      <vt:lpstr>PowerPoint Presentation</vt:lpstr>
      <vt:lpstr>Air</vt:lpstr>
      <vt:lpstr>Air Standards</vt:lpstr>
      <vt:lpstr>Air Models</vt:lpstr>
      <vt:lpstr>Atmospheric Constituents  (1976 U.S. Atmosphere)</vt:lpstr>
      <vt:lpstr>U.S. Standard Atmosphere 1976</vt:lpstr>
      <vt:lpstr>Modeled Species</vt:lpstr>
      <vt:lpstr>Air Models in Selected NASA/LaRC Codes</vt:lpstr>
      <vt:lpstr>N2 and O2 Decomposition vs. Temperature (5 species, reacting air model)</vt:lpstr>
      <vt:lpstr>Air Molecular Weight vs. Altitude</vt:lpstr>
      <vt:lpstr>Atmosphere-Space Interface</vt:lpstr>
      <vt:lpstr>Real Gases and Compressible Flows</vt:lpstr>
      <vt:lpstr>PowerPoint Presentation</vt:lpstr>
      <vt:lpstr>How was the Ideal Gas Law was Discovered?</vt:lpstr>
      <vt:lpstr>The Universal Gas Constant (R*) (and some helpful conversions)</vt:lpstr>
      <vt:lpstr>Forms of the Ideal Gas Law</vt:lpstr>
      <vt:lpstr>Terminology</vt:lpstr>
      <vt:lpstr>Compressible Flow Governing Equations </vt:lpstr>
      <vt:lpstr>Compressible Flow Governing Equations Continued (equations in brackets from NACA Report 1135)</vt:lpstr>
      <vt:lpstr>When do Variable Properties and  Chemical Effects Become Important?</vt:lpstr>
      <vt:lpstr>Thermally Imperfect Gases (aka Real Gases)</vt:lpstr>
      <vt:lpstr>Additional Considerations</vt:lpstr>
      <vt:lpstr>Nonequilibrium Temperature and Chemistry</vt:lpstr>
      <vt:lpstr>Ground Test Gases</vt:lpstr>
      <vt:lpstr>Test Gases are Different from Atmospheric Air</vt:lpstr>
      <vt:lpstr>Baseline Case (clean air)</vt:lpstr>
      <vt:lpstr>Gas Model Mole Fractions</vt:lpstr>
      <vt:lpstr>Selection of “Matched Parameters”</vt:lpstr>
      <vt:lpstr>Heat Transfer Rate Comparisons (10-degree wedge) </vt:lpstr>
      <vt:lpstr>Matched Properties Ranking (10-degree wedge)</vt:lpstr>
      <vt:lpstr>What conditions are best to match?</vt:lpstr>
      <vt:lpstr>Test Gas Summary</vt:lpstr>
      <vt:lpstr>Example: Hyper-X</vt:lpstr>
      <vt:lpstr>Heating Profile for the X-43</vt:lpstr>
      <vt:lpstr>PowerPoint Presentation</vt:lpstr>
      <vt:lpstr>PowerPoint Presentation</vt:lpstr>
      <vt:lpstr>References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Atmosphere</dc:title>
  <dc:creator>Cuda, Vincent (LARC-D306)[TEAMS2]</dc:creator>
  <cp:lastModifiedBy>vince cuda</cp:lastModifiedBy>
  <cp:revision>312</cp:revision>
  <cp:lastPrinted>2022-06-13T15:22:22Z</cp:lastPrinted>
  <dcterms:created xsi:type="dcterms:W3CDTF">2017-05-17T15:42:07Z</dcterms:created>
  <dcterms:modified xsi:type="dcterms:W3CDTF">2023-04-15T02:02:32Z</dcterms:modified>
</cp:coreProperties>
</file>