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9"/>
  </p:notesMasterIdLst>
  <p:sldIdLst>
    <p:sldId id="256" r:id="rId6"/>
    <p:sldId id="266" r:id="rId7"/>
    <p:sldId id="267" r:id="rId8"/>
    <p:sldId id="276" r:id="rId9"/>
    <p:sldId id="281" r:id="rId10"/>
    <p:sldId id="280" r:id="rId11"/>
    <p:sldId id="274" r:id="rId12"/>
    <p:sldId id="275" r:id="rId13"/>
    <p:sldId id="282" r:id="rId14"/>
    <p:sldId id="272" r:id="rId15"/>
    <p:sldId id="270" r:id="rId16"/>
    <p:sldId id="271" r:id="rId17"/>
    <p:sldId id="277"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 Bogardu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1111"/>
    <a:srgbClr val="B9D9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96327"/>
  </p:normalViewPr>
  <p:slideViewPr>
    <p:cSldViewPr snapToGrid="0">
      <p:cViewPr varScale="1">
        <p:scale>
          <a:sx n="75" d="100"/>
          <a:sy n="75" d="100"/>
        </p:scale>
        <p:origin x="536" y="5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EF3544-CD58-50AF-4D40-291AC45DF6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8FBC3F7-B0B7-CB69-6CDD-957A9D637B6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D8535CD-53F6-5847-B6EA-32F45EE5D4FE}" type="datetimeFigureOut">
              <a:rPr lang="en-US"/>
              <a:pPr>
                <a:defRPr/>
              </a:pPr>
              <a:t>4/27/2023</a:t>
            </a:fld>
            <a:endParaRPr lang="en-US"/>
          </a:p>
        </p:txBody>
      </p:sp>
      <p:sp>
        <p:nvSpPr>
          <p:cNvPr id="4" name="Slide Image Placeholder 3">
            <a:extLst>
              <a:ext uri="{FF2B5EF4-FFF2-40B4-BE49-F238E27FC236}">
                <a16:creationId xmlns:a16="http://schemas.microsoft.com/office/drawing/2014/main" id="{773E4144-8E21-FE9D-6E96-B1D90317D18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9303F84-E40F-F030-FBD0-BC25C1960E8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1420F8A-FE2E-7E2C-FF76-4D0BA2EB34F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023AE1B-9643-CAFF-A214-D6AA6C5569C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3154506-7D01-604F-ABBF-EC994DE2A7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16C226C-E3B0-747B-DD1F-976F57023A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A picture containing text&#10;&#10;Description automatically generated">
            <a:extLst>
              <a:ext uri="{FF2B5EF4-FFF2-40B4-BE49-F238E27FC236}">
                <a16:creationId xmlns:a16="http://schemas.microsoft.com/office/drawing/2014/main" id="{091A0C1E-08A2-94CD-8B65-E9105C83716F}"/>
              </a:ext>
            </a:extLst>
          </p:cNvPr>
          <p:cNvPicPr>
            <a:picLocks noChangeAspect="1" noChangeArrowheads="1"/>
          </p:cNvPicPr>
          <p:nvPr userDrawn="1"/>
        </p:nvPicPr>
        <p:blipFill>
          <a:blip r:embed="rId3">
            <a:alphaModFix/>
            <a:extLst>
              <a:ext uri="{BEBA8EAE-BF5A-486C-A8C5-ECC9F3942E4B}">
                <a14:imgProps xmlns:a14="http://schemas.microsoft.com/office/drawing/2010/main">
                  <a14:imgLayer r:embed="rId4">
                    <a14:imgEffect>
                      <a14:saturation sat="0"/>
                    </a14:imgEffect>
                    <a14:imgEffect>
                      <a14:brightnessContrast bright="-38000" contrast="100000"/>
                    </a14:imgEffect>
                  </a14:imgLayer>
                </a14:imgProps>
              </a:ext>
              <a:ext uri="{28A0092B-C50C-407E-A947-70E740481C1C}">
                <a14:useLocalDpi xmlns:a14="http://schemas.microsoft.com/office/drawing/2010/main" val="0"/>
              </a:ext>
            </a:extLst>
          </a:blip>
          <a:srcRect/>
          <a:stretch>
            <a:fillRect/>
          </a:stretch>
        </p:blipFill>
        <p:spPr bwMode="auto">
          <a:xfrm>
            <a:off x="9463088" y="252413"/>
            <a:ext cx="24193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D84F0FB9-C211-4438-A2FC-5E0D0F28706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9562" y="243620"/>
            <a:ext cx="1178716" cy="41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76460" y="1219200"/>
            <a:ext cx="6715539" cy="2994991"/>
          </a:xfrm>
        </p:spPr>
        <p:txBody>
          <a:bodyPr anchor="b">
            <a:normAutofit/>
          </a:bodyPr>
          <a:lstStyle>
            <a:lvl1pPr algn="l">
              <a:defRPr sz="5400" b="1">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5476460" y="4323522"/>
            <a:ext cx="6715540" cy="1109869"/>
          </a:xfrm>
        </p:spPr>
        <p:txBody>
          <a:bodyPr>
            <a:normAutofit/>
          </a:bodyPr>
          <a:lstStyle>
            <a:lvl1pPr marL="0" indent="0" algn="l">
              <a:buNone/>
              <a:defRPr sz="320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7">
            <a:extLst>
              <a:ext uri="{FF2B5EF4-FFF2-40B4-BE49-F238E27FC236}">
                <a16:creationId xmlns:a16="http://schemas.microsoft.com/office/drawing/2014/main" id="{EAE6FFE9-142E-62A8-A981-A4CF54CA51FC}"/>
              </a:ext>
            </a:extLst>
          </p:cNvPr>
          <p:cNvPicPr>
            <a:picLocks noChangeAspect="1" noChangeArrowheads="1"/>
          </p:cNvPicPr>
          <p:nvPr userDrawn="1"/>
        </p:nvPicPr>
        <p:blipFill>
          <a:blip r:embed="rId6">
            <a:lum bright="70000" contras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t="26826" b="33736"/>
          <a:stretch>
            <a:fillRect/>
          </a:stretch>
        </p:blipFill>
        <p:spPr bwMode="auto">
          <a:xfrm>
            <a:off x="10046969" y="5943601"/>
            <a:ext cx="232389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90132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BB023B8-5F4E-730C-8515-4F425C8794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6826" b="33736"/>
          <a:stretch>
            <a:fillRect/>
          </a:stretch>
        </p:blipFill>
        <p:spPr bwMode="auto">
          <a:xfrm>
            <a:off x="-66675" y="6251575"/>
            <a:ext cx="14605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308C74A0-0AB0-65EA-DB9E-A5337DD32BCF}"/>
              </a:ext>
            </a:extLst>
          </p:cNvPr>
          <p:cNvCxnSpPr>
            <a:cxnSpLocks/>
          </p:cNvCxnSpPr>
          <p:nvPr userDrawn="1"/>
        </p:nvCxnSpPr>
        <p:spPr>
          <a:xfrm>
            <a:off x="542925" y="1320800"/>
            <a:ext cx="11195050" cy="0"/>
          </a:xfrm>
          <a:prstGeom prst="line">
            <a:avLst/>
          </a:prstGeom>
          <a:ln w="38100">
            <a:solidFill>
              <a:srgbClr val="18275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nSpc>
                <a:spcPct val="95000"/>
              </a:lnSpc>
              <a:defRPr>
                <a:solidFill>
                  <a:schemeClr val="tx2">
                    <a:lumMod val="50000"/>
                  </a:schemeClr>
                </a:solidFill>
                <a:effectLst/>
              </a:defRPr>
            </a:lvl1pPr>
          </a:lstStyle>
          <a:p>
            <a:r>
              <a:rPr lang="en-US" dirty="0"/>
              <a:t>Click to edit Master title style</a:t>
            </a:r>
          </a:p>
        </p:txBody>
      </p:sp>
      <p:sp>
        <p:nvSpPr>
          <p:cNvPr id="3" name="Content Placeholder 2"/>
          <p:cNvSpPr>
            <a:spLocks noGrp="1"/>
          </p:cNvSpPr>
          <p:nvPr>
            <p:ph idx="1"/>
          </p:nvPr>
        </p:nvSpPr>
        <p:spPr>
          <a:xfrm>
            <a:off x="498475" y="1425575"/>
            <a:ext cx="11214100" cy="4751387"/>
          </a:xfrm>
        </p:spPr>
        <p:txBody>
          <a:bodyPr/>
          <a:lstStyle>
            <a:lvl1pPr>
              <a:lnSpc>
                <a:spcPct val="95000"/>
              </a:lnSpc>
              <a:spcBef>
                <a:spcPts val="1800"/>
              </a:spcBef>
              <a:buClr>
                <a:schemeClr val="tx1"/>
              </a:buClr>
              <a:defRPr>
                <a:effectLst/>
              </a:defRPr>
            </a:lvl1pPr>
            <a:lvl2pPr marL="685800" indent="-228600">
              <a:lnSpc>
                <a:spcPct val="95000"/>
              </a:lnSpc>
              <a:spcBef>
                <a:spcPts val="200"/>
              </a:spcBef>
              <a:buClr>
                <a:schemeClr val="tx2"/>
              </a:buClr>
              <a:buFont typeface="Arial" panose="020B0604020202020204" pitchFamily="34" charset="0"/>
              <a:buChar char="-"/>
              <a:defRPr>
                <a:effectLst/>
              </a:defRPr>
            </a:lvl2pPr>
            <a:lvl3pPr marL="1143000" indent="-228600">
              <a:lnSpc>
                <a:spcPct val="95000"/>
              </a:lnSpc>
              <a:buClr>
                <a:schemeClr val="tx2"/>
              </a:buClr>
              <a:buFont typeface="Wingdings" panose="05000000000000000000" pitchFamily="2" charset="2"/>
              <a:buChar char="§"/>
              <a:defRPr>
                <a:effectLst/>
              </a:defRPr>
            </a:lvl3pPr>
            <a:lvl4pPr>
              <a:lnSpc>
                <a:spcPct val="95000"/>
              </a:lnSpc>
              <a:buClr>
                <a:schemeClr val="tx1"/>
              </a:buClr>
              <a:defRPr>
                <a:effectLst/>
              </a:defRPr>
            </a:lvl4pPr>
            <a:lvl5pPr>
              <a:lnSpc>
                <a:spcPct val="95000"/>
              </a:lnSpc>
              <a:buClr>
                <a:schemeClr val="tx1"/>
              </a:buCl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498475" y="931863"/>
            <a:ext cx="11214100" cy="355600"/>
          </a:xfrm>
        </p:spPr>
        <p:txBody>
          <a:bodyPr/>
          <a:lstStyle>
            <a:lvl1pPr marL="0" indent="0">
              <a:buNone/>
              <a:defRPr sz="2200" i="1">
                <a:solidFill>
                  <a:schemeClr val="bg2">
                    <a:lumMod val="10000"/>
                  </a:schemeClr>
                </a:solidFill>
              </a:defRPr>
            </a:lvl1pPr>
          </a:lstStyle>
          <a:p>
            <a:pPr lvl="0"/>
            <a:r>
              <a:rPr lang="en-US"/>
              <a:t>Click to edit Master text styles</a:t>
            </a:r>
          </a:p>
        </p:txBody>
      </p:sp>
      <p:sp>
        <p:nvSpPr>
          <p:cNvPr id="12" name="Footer Placeholder 4">
            <a:extLst>
              <a:ext uri="{FF2B5EF4-FFF2-40B4-BE49-F238E27FC236}">
                <a16:creationId xmlns:a16="http://schemas.microsoft.com/office/drawing/2014/main" id="{893C3B85-FD1A-44CA-B42E-F678933DA013}"/>
              </a:ext>
            </a:extLst>
          </p:cNvPr>
          <p:cNvSpPr>
            <a:spLocks noGrp="1"/>
          </p:cNvSpPr>
          <p:nvPr>
            <p:ph type="ftr" sz="quarter" idx="12"/>
          </p:nvPr>
        </p:nvSpPr>
        <p:spPr>
          <a:xfrm>
            <a:off x="1393826" y="6356350"/>
            <a:ext cx="8777288" cy="365125"/>
          </a:xfrm>
        </p:spPr>
        <p:txBody>
          <a:bodyPr/>
          <a:lstStyle>
            <a:lvl1pPr algn="l" eaLnBrk="1" fontAlgn="auto" hangingPunct="1">
              <a:spcBef>
                <a:spcPts val="0"/>
              </a:spcBef>
              <a:spcAft>
                <a:spcPts val="0"/>
              </a:spcAft>
              <a:defRPr sz="1200" dirty="0">
                <a:solidFill>
                  <a:schemeClr val="bg2">
                    <a:lumMod val="10000"/>
                  </a:schemeClr>
                </a:solidFill>
                <a:latin typeface="+mn-lt"/>
              </a:defRPr>
            </a:lvl1pPr>
          </a:lstStyle>
          <a:p>
            <a:pPr>
              <a:defRPr/>
            </a:pPr>
            <a:r>
              <a:rPr lang="en-US" dirty="0"/>
              <a:t>Reactor Parametric Assessments for Alternative Propellant Nuclear Thermal Propulsion Engines  </a:t>
            </a:r>
          </a:p>
          <a:p>
            <a:pPr>
              <a:defRPr/>
            </a:pPr>
            <a:r>
              <a:rPr lang="en-US" dirty="0"/>
              <a:t>Nuclear and Emerging Technologies for Space (NETS) Conference 2023</a:t>
            </a:r>
          </a:p>
        </p:txBody>
      </p:sp>
      <p:sp>
        <p:nvSpPr>
          <p:cNvPr id="13" name="Slide Number Placeholder 5">
            <a:extLst>
              <a:ext uri="{FF2B5EF4-FFF2-40B4-BE49-F238E27FC236}">
                <a16:creationId xmlns:a16="http://schemas.microsoft.com/office/drawing/2014/main" id="{9C8C8BE6-06F3-42E8-AFC3-3145003D5925}"/>
              </a:ext>
            </a:extLst>
          </p:cNvPr>
          <p:cNvSpPr>
            <a:spLocks noGrp="1"/>
          </p:cNvSpPr>
          <p:nvPr>
            <p:ph type="sldNum" sz="quarter" idx="13"/>
          </p:nvPr>
        </p:nvSpPr>
        <p:spPr>
          <a:xfrm>
            <a:off x="7812088" y="6356350"/>
            <a:ext cx="2743200" cy="365125"/>
          </a:xfrm>
        </p:spPr>
        <p:txBody>
          <a:bodyPr/>
          <a:lstStyle>
            <a:lvl1pPr algn="r" eaLnBrk="1" fontAlgn="auto" hangingPunct="1">
              <a:spcBef>
                <a:spcPts val="0"/>
              </a:spcBef>
              <a:spcAft>
                <a:spcPts val="0"/>
              </a:spcAft>
              <a:defRPr sz="1200" smtClean="0">
                <a:solidFill>
                  <a:schemeClr val="bg2">
                    <a:lumMod val="10000"/>
                  </a:schemeClr>
                </a:solidFill>
                <a:latin typeface="+mn-lt"/>
              </a:defRPr>
            </a:lvl1pPr>
          </a:lstStyle>
          <a:p>
            <a:pPr>
              <a:defRPr/>
            </a:pPr>
            <a:fld id="{DE1C6611-1896-4494-B5A7-A8317A24DCD2}" type="slidenum">
              <a:rPr lang="en-US"/>
              <a:pPr>
                <a:defRPr/>
              </a:pPr>
              <a:t>‹#›</a:t>
            </a:fld>
            <a:endParaRPr lang="en-US" dirty="0"/>
          </a:p>
        </p:txBody>
      </p:sp>
    </p:spTree>
    <p:extLst>
      <p:ext uri="{BB962C8B-B14F-4D97-AF65-F5344CB8AC3E}">
        <p14:creationId xmlns:p14="http://schemas.microsoft.com/office/powerpoint/2010/main" val="423930003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BB023B8-5F4E-730C-8515-4F425C8794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6826" b="33736"/>
          <a:stretch>
            <a:fillRect/>
          </a:stretch>
        </p:blipFill>
        <p:spPr bwMode="auto">
          <a:xfrm>
            <a:off x="-66675" y="6251575"/>
            <a:ext cx="14605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308C74A0-0AB0-65EA-DB9E-A5337DD32BCF}"/>
              </a:ext>
            </a:extLst>
          </p:cNvPr>
          <p:cNvCxnSpPr>
            <a:cxnSpLocks/>
          </p:cNvCxnSpPr>
          <p:nvPr userDrawn="1"/>
        </p:nvCxnSpPr>
        <p:spPr>
          <a:xfrm>
            <a:off x="542925" y="1320800"/>
            <a:ext cx="11195050" cy="0"/>
          </a:xfrm>
          <a:prstGeom prst="line">
            <a:avLst/>
          </a:prstGeom>
          <a:ln w="38100">
            <a:solidFill>
              <a:srgbClr val="18275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nSpc>
                <a:spcPct val="95000"/>
              </a:lnSpc>
              <a:defRPr>
                <a:solidFill>
                  <a:schemeClr val="tx2">
                    <a:lumMod val="50000"/>
                  </a:schemeClr>
                </a:solidFill>
                <a:effectLst/>
              </a:defRPr>
            </a:lvl1pPr>
          </a:lstStyle>
          <a:p>
            <a:r>
              <a:rPr lang="en-US" dirty="0"/>
              <a:t>Click to edit Master title style</a:t>
            </a:r>
          </a:p>
        </p:txBody>
      </p:sp>
      <p:sp>
        <p:nvSpPr>
          <p:cNvPr id="3" name="Content Placeholder 2"/>
          <p:cNvSpPr>
            <a:spLocks noGrp="1"/>
          </p:cNvSpPr>
          <p:nvPr>
            <p:ph idx="1"/>
          </p:nvPr>
        </p:nvSpPr>
        <p:spPr>
          <a:xfrm>
            <a:off x="498475" y="1425576"/>
            <a:ext cx="11214100" cy="4751387"/>
          </a:xfrm>
        </p:spPr>
        <p:txBody>
          <a:bodyPr/>
          <a:lstStyle>
            <a:lvl1pPr>
              <a:lnSpc>
                <a:spcPct val="95000"/>
              </a:lnSpc>
              <a:spcBef>
                <a:spcPts val="1800"/>
              </a:spcBef>
              <a:buClr>
                <a:schemeClr val="tx1"/>
              </a:buClr>
              <a:defRPr>
                <a:effectLst/>
              </a:defRPr>
            </a:lvl1pPr>
            <a:lvl2pPr marL="685800" indent="-228600">
              <a:lnSpc>
                <a:spcPct val="95000"/>
              </a:lnSpc>
              <a:spcBef>
                <a:spcPts val="200"/>
              </a:spcBef>
              <a:buClr>
                <a:schemeClr val="tx2"/>
              </a:buClr>
              <a:buFont typeface="Arial" panose="020B0604020202020204" pitchFamily="34" charset="0"/>
              <a:buChar char="-"/>
              <a:defRPr>
                <a:effectLst/>
              </a:defRPr>
            </a:lvl2pPr>
            <a:lvl3pPr marL="1143000" indent="-228600">
              <a:lnSpc>
                <a:spcPct val="95000"/>
              </a:lnSpc>
              <a:buClr>
                <a:schemeClr val="tx2"/>
              </a:buClr>
              <a:buFont typeface="Wingdings" panose="05000000000000000000" pitchFamily="2" charset="2"/>
              <a:buChar char="§"/>
              <a:defRPr>
                <a:effectLst/>
              </a:defRPr>
            </a:lvl3pPr>
            <a:lvl4pPr>
              <a:lnSpc>
                <a:spcPct val="95000"/>
              </a:lnSpc>
              <a:buClr>
                <a:schemeClr val="tx1"/>
              </a:buClr>
              <a:defRPr>
                <a:effectLst/>
              </a:defRPr>
            </a:lvl4pPr>
            <a:lvl5pPr>
              <a:lnSpc>
                <a:spcPct val="95000"/>
              </a:lnSpc>
              <a:buClr>
                <a:schemeClr val="tx1"/>
              </a:buCl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498475" y="931863"/>
            <a:ext cx="11214100" cy="355600"/>
          </a:xfrm>
        </p:spPr>
        <p:txBody>
          <a:bodyPr/>
          <a:lstStyle>
            <a:lvl1pPr marL="0" indent="0">
              <a:buNone/>
              <a:defRPr sz="2200" i="1">
                <a:solidFill>
                  <a:schemeClr val="bg2">
                    <a:lumMod val="10000"/>
                  </a:schemeClr>
                </a:solidFill>
              </a:defRPr>
            </a:lvl1pPr>
          </a:lstStyle>
          <a:p>
            <a:pPr lvl="0"/>
            <a:r>
              <a:rPr lang="en-US"/>
              <a:t>Click to edit Master text styles</a:t>
            </a:r>
          </a:p>
        </p:txBody>
      </p:sp>
      <p:sp>
        <p:nvSpPr>
          <p:cNvPr id="12" name="Footer Placeholder 4">
            <a:extLst>
              <a:ext uri="{FF2B5EF4-FFF2-40B4-BE49-F238E27FC236}">
                <a16:creationId xmlns:a16="http://schemas.microsoft.com/office/drawing/2014/main" id="{999F4374-D520-421D-96A0-EA0A6B041F29}"/>
              </a:ext>
            </a:extLst>
          </p:cNvPr>
          <p:cNvSpPr>
            <a:spLocks noGrp="1"/>
          </p:cNvSpPr>
          <p:nvPr>
            <p:ph type="ftr" sz="quarter" idx="12"/>
          </p:nvPr>
        </p:nvSpPr>
        <p:spPr>
          <a:xfrm>
            <a:off x="1393826" y="6356350"/>
            <a:ext cx="8777288" cy="365125"/>
          </a:xfrm>
        </p:spPr>
        <p:txBody>
          <a:bodyPr/>
          <a:lstStyle>
            <a:lvl1pPr algn="l" eaLnBrk="1" fontAlgn="auto" hangingPunct="1">
              <a:spcBef>
                <a:spcPts val="0"/>
              </a:spcBef>
              <a:spcAft>
                <a:spcPts val="0"/>
              </a:spcAft>
              <a:defRPr sz="1200" dirty="0">
                <a:solidFill>
                  <a:schemeClr val="bg2">
                    <a:lumMod val="10000"/>
                  </a:schemeClr>
                </a:solidFill>
                <a:latin typeface="+mn-lt"/>
              </a:defRPr>
            </a:lvl1pPr>
          </a:lstStyle>
          <a:p>
            <a:pPr>
              <a:defRPr/>
            </a:pPr>
            <a:r>
              <a:rPr lang="en-US" dirty="0"/>
              <a:t>Reactor Parametric Assessments for Alternative Propellant Nuclear Thermal Propulsion Engines  </a:t>
            </a:r>
          </a:p>
          <a:p>
            <a:pPr>
              <a:defRPr/>
            </a:pPr>
            <a:r>
              <a:rPr lang="en-US" dirty="0"/>
              <a:t>Nuclear and Emerging Technologies for Space (NETS) Conference 2023</a:t>
            </a:r>
          </a:p>
        </p:txBody>
      </p:sp>
      <p:sp>
        <p:nvSpPr>
          <p:cNvPr id="13" name="Slide Number Placeholder 5">
            <a:extLst>
              <a:ext uri="{FF2B5EF4-FFF2-40B4-BE49-F238E27FC236}">
                <a16:creationId xmlns:a16="http://schemas.microsoft.com/office/drawing/2014/main" id="{8E1C4F1E-ADB9-4509-874F-7841811F4690}"/>
              </a:ext>
            </a:extLst>
          </p:cNvPr>
          <p:cNvSpPr>
            <a:spLocks noGrp="1"/>
          </p:cNvSpPr>
          <p:nvPr>
            <p:ph type="sldNum" sz="quarter" idx="13"/>
          </p:nvPr>
        </p:nvSpPr>
        <p:spPr>
          <a:xfrm>
            <a:off x="7812088" y="6356350"/>
            <a:ext cx="2743200" cy="365125"/>
          </a:xfrm>
        </p:spPr>
        <p:txBody>
          <a:bodyPr/>
          <a:lstStyle>
            <a:lvl1pPr algn="r" eaLnBrk="1" fontAlgn="auto" hangingPunct="1">
              <a:spcBef>
                <a:spcPts val="0"/>
              </a:spcBef>
              <a:spcAft>
                <a:spcPts val="0"/>
              </a:spcAft>
              <a:defRPr sz="1200" smtClean="0">
                <a:solidFill>
                  <a:schemeClr val="bg2">
                    <a:lumMod val="10000"/>
                  </a:schemeClr>
                </a:solidFill>
                <a:latin typeface="+mn-lt"/>
              </a:defRPr>
            </a:lvl1pPr>
          </a:lstStyle>
          <a:p>
            <a:pPr>
              <a:defRPr/>
            </a:pPr>
            <a:fld id="{DE1C6611-1896-4494-B5A7-A8317A24DCD2}" type="slidenum">
              <a:rPr lang="en-US"/>
              <a:pPr>
                <a:defRPr/>
              </a:pPr>
              <a:t>‹#›</a:t>
            </a:fld>
            <a:endParaRPr lang="en-US" dirty="0"/>
          </a:p>
        </p:txBody>
      </p:sp>
    </p:spTree>
    <p:extLst>
      <p:ext uri="{BB962C8B-B14F-4D97-AF65-F5344CB8AC3E}">
        <p14:creationId xmlns:p14="http://schemas.microsoft.com/office/powerpoint/2010/main" val="178523637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BB023B8-5F4E-730C-8515-4F425C8794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6826" b="33736"/>
          <a:stretch>
            <a:fillRect/>
          </a:stretch>
        </p:blipFill>
        <p:spPr bwMode="auto">
          <a:xfrm>
            <a:off x="-66675" y="6251575"/>
            <a:ext cx="14605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a:extLst>
              <a:ext uri="{FF2B5EF4-FFF2-40B4-BE49-F238E27FC236}">
                <a16:creationId xmlns:a16="http://schemas.microsoft.com/office/drawing/2014/main" id="{999F4374-D520-421D-96A0-EA0A6B041F29}"/>
              </a:ext>
            </a:extLst>
          </p:cNvPr>
          <p:cNvSpPr>
            <a:spLocks noGrp="1"/>
          </p:cNvSpPr>
          <p:nvPr>
            <p:ph type="ftr" sz="quarter" idx="12"/>
          </p:nvPr>
        </p:nvSpPr>
        <p:spPr>
          <a:xfrm>
            <a:off x="1393826" y="6356350"/>
            <a:ext cx="8777288" cy="365125"/>
          </a:xfrm>
        </p:spPr>
        <p:txBody>
          <a:bodyPr/>
          <a:lstStyle>
            <a:lvl1pPr algn="l" eaLnBrk="1" fontAlgn="auto" hangingPunct="1">
              <a:spcBef>
                <a:spcPts val="0"/>
              </a:spcBef>
              <a:spcAft>
                <a:spcPts val="0"/>
              </a:spcAft>
              <a:defRPr sz="1200" dirty="0">
                <a:solidFill>
                  <a:schemeClr val="bg2">
                    <a:lumMod val="10000"/>
                  </a:schemeClr>
                </a:solidFill>
                <a:latin typeface="+mn-lt"/>
              </a:defRPr>
            </a:lvl1pPr>
          </a:lstStyle>
          <a:p>
            <a:pPr>
              <a:defRPr/>
            </a:pPr>
            <a:r>
              <a:rPr lang="en-US" dirty="0"/>
              <a:t>Reactor Parametric Assessments for Alternative Propellant Nuclear Thermal Propulsion Engines  </a:t>
            </a:r>
          </a:p>
          <a:p>
            <a:pPr>
              <a:defRPr/>
            </a:pPr>
            <a:r>
              <a:rPr lang="en-US" dirty="0"/>
              <a:t>Nuclear and Emerging Technologies for Space (NETS) Conference 2023</a:t>
            </a:r>
          </a:p>
        </p:txBody>
      </p:sp>
      <p:sp>
        <p:nvSpPr>
          <p:cNvPr id="13" name="Slide Number Placeholder 5">
            <a:extLst>
              <a:ext uri="{FF2B5EF4-FFF2-40B4-BE49-F238E27FC236}">
                <a16:creationId xmlns:a16="http://schemas.microsoft.com/office/drawing/2014/main" id="{8E1C4F1E-ADB9-4509-874F-7841811F4690}"/>
              </a:ext>
            </a:extLst>
          </p:cNvPr>
          <p:cNvSpPr>
            <a:spLocks noGrp="1"/>
          </p:cNvSpPr>
          <p:nvPr>
            <p:ph type="sldNum" sz="quarter" idx="13"/>
          </p:nvPr>
        </p:nvSpPr>
        <p:spPr>
          <a:xfrm>
            <a:off x="7812088" y="6356350"/>
            <a:ext cx="2743200" cy="365125"/>
          </a:xfrm>
        </p:spPr>
        <p:txBody>
          <a:bodyPr/>
          <a:lstStyle>
            <a:lvl1pPr algn="r" eaLnBrk="1" fontAlgn="auto" hangingPunct="1">
              <a:spcBef>
                <a:spcPts val="0"/>
              </a:spcBef>
              <a:spcAft>
                <a:spcPts val="0"/>
              </a:spcAft>
              <a:defRPr sz="1200" smtClean="0">
                <a:solidFill>
                  <a:schemeClr val="bg2">
                    <a:lumMod val="10000"/>
                  </a:schemeClr>
                </a:solidFill>
                <a:latin typeface="+mn-lt"/>
              </a:defRPr>
            </a:lvl1pPr>
          </a:lstStyle>
          <a:p>
            <a:pPr>
              <a:defRPr/>
            </a:pPr>
            <a:fld id="{DE1C6611-1896-4494-B5A7-A8317A24DCD2}" type="slidenum">
              <a:rPr lang="en-US"/>
              <a:pPr>
                <a:defRPr/>
              </a:pPr>
              <a:t>‹#›</a:t>
            </a:fld>
            <a:endParaRPr lang="en-US" dirty="0"/>
          </a:p>
        </p:txBody>
      </p:sp>
    </p:spTree>
    <p:extLst>
      <p:ext uri="{BB962C8B-B14F-4D97-AF65-F5344CB8AC3E}">
        <p14:creationId xmlns:p14="http://schemas.microsoft.com/office/powerpoint/2010/main" val="28050739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704F3746-B995-670F-7C0E-6A2C857995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5288" y="6302375"/>
            <a:ext cx="1204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BCAEDCD9-8265-1A2C-CE57-E23C3144C7DE}"/>
              </a:ext>
            </a:extLst>
          </p:cNvPr>
          <p:cNvSpPr>
            <a:spLocks noGrp="1" noChangeArrowheads="1"/>
          </p:cNvSpPr>
          <p:nvPr>
            <p:ph type="title"/>
          </p:nvPr>
        </p:nvSpPr>
        <p:spPr bwMode="auto">
          <a:xfrm>
            <a:off x="498475" y="365126"/>
            <a:ext cx="11214100" cy="60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a:extLst>
              <a:ext uri="{FF2B5EF4-FFF2-40B4-BE49-F238E27FC236}">
                <a16:creationId xmlns:a16="http://schemas.microsoft.com/office/drawing/2014/main" id="{7A982ADE-40DF-6EA5-703A-4EA08F8ECA29}"/>
              </a:ext>
            </a:extLst>
          </p:cNvPr>
          <p:cNvSpPr>
            <a:spLocks noGrp="1" noChangeArrowheads="1"/>
          </p:cNvSpPr>
          <p:nvPr>
            <p:ph type="body" idx="1"/>
          </p:nvPr>
        </p:nvSpPr>
        <p:spPr bwMode="auto">
          <a:xfrm>
            <a:off x="498475" y="1446415"/>
            <a:ext cx="11214100" cy="473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796375E7-03D5-5DFC-D7F8-4F8F21B43E68}"/>
              </a:ext>
            </a:extLst>
          </p:cNvPr>
          <p:cNvSpPr>
            <a:spLocks noGrp="1"/>
          </p:cNvSpPr>
          <p:nvPr>
            <p:ph type="ftr" sz="quarter" idx="3"/>
          </p:nvPr>
        </p:nvSpPr>
        <p:spPr>
          <a:xfrm>
            <a:off x="1393825" y="6356350"/>
            <a:ext cx="6759574"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defRPr>
            </a:lvl1pPr>
          </a:lstStyle>
          <a:p>
            <a:pPr>
              <a:defRPr/>
            </a:pPr>
            <a:r>
              <a:rPr lang="en-US" dirty="0"/>
              <a:t>Reactor Parametric Assessments for Alternative Propellant Nuclear Thermal Propulsion Engines  Nuclear and Emerging Technologies for Space (NETS) Conference 2023</a:t>
            </a:r>
          </a:p>
        </p:txBody>
      </p:sp>
      <p:sp>
        <p:nvSpPr>
          <p:cNvPr id="6" name="Slide Number Placeholder 5">
            <a:extLst>
              <a:ext uri="{FF2B5EF4-FFF2-40B4-BE49-F238E27FC236}">
                <a16:creationId xmlns:a16="http://schemas.microsoft.com/office/drawing/2014/main" id="{58B6E438-86D0-BE6D-5074-715F94D0F191}"/>
              </a:ext>
            </a:extLst>
          </p:cNvPr>
          <p:cNvSpPr>
            <a:spLocks noGrp="1"/>
          </p:cNvSpPr>
          <p:nvPr>
            <p:ph type="sldNum" sz="quarter" idx="4"/>
          </p:nvPr>
        </p:nvSpPr>
        <p:spPr>
          <a:xfrm>
            <a:off x="7812088"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40CE3FE7-4F40-F140-81B4-966C6D49E7F3}" type="slidenum">
              <a:rPr lang="en-US"/>
              <a:pPr>
                <a:defRPr/>
              </a:pPr>
              <a:t>‹#›</a:t>
            </a:fld>
            <a:endParaRPr lang="en-US"/>
          </a:p>
        </p:txBody>
      </p:sp>
      <p:pic>
        <p:nvPicPr>
          <p:cNvPr id="8" name="Picture 7">
            <a:extLst>
              <a:ext uri="{FF2B5EF4-FFF2-40B4-BE49-F238E27FC236}">
                <a16:creationId xmlns:a16="http://schemas.microsoft.com/office/drawing/2014/main" id="{F3E13E30-5B40-4189-92D6-DED477196E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t="26826" b="33736"/>
          <a:stretch>
            <a:fillRect/>
          </a:stretch>
        </p:blipFill>
        <p:spPr bwMode="auto">
          <a:xfrm>
            <a:off x="-66675" y="6251575"/>
            <a:ext cx="14605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00" r:id="rId4"/>
  </p:sldLayoutIdLst>
  <p:transition spd="med">
    <p:fade/>
  </p:transition>
  <p:hf hdr="0" dt="0"/>
  <p:txStyles>
    <p:titleStyle>
      <a:lvl1pPr algn="l" rtl="0" eaLnBrk="0" fontAlgn="base" hangingPunct="0">
        <a:lnSpc>
          <a:spcPct val="95000"/>
        </a:lnSpc>
        <a:spcBef>
          <a:spcPct val="0"/>
        </a:spcBef>
        <a:spcAft>
          <a:spcPct val="0"/>
        </a:spcAft>
        <a:defRPr sz="3600" b="1" kern="1200">
          <a:solidFill>
            <a:srgbClr val="163B4B"/>
          </a:solidFill>
          <a:latin typeface="+mj-lt"/>
          <a:ea typeface="+mj-ea"/>
          <a:cs typeface="+mj-cs"/>
        </a:defRPr>
      </a:lvl1pPr>
      <a:lvl2pPr algn="l" rtl="0" eaLnBrk="0" fontAlgn="base" hangingPunct="0">
        <a:lnSpc>
          <a:spcPct val="95000"/>
        </a:lnSpc>
        <a:spcBef>
          <a:spcPct val="0"/>
        </a:spcBef>
        <a:spcAft>
          <a:spcPct val="0"/>
        </a:spcAft>
        <a:defRPr sz="3600">
          <a:solidFill>
            <a:srgbClr val="163B4B"/>
          </a:solidFill>
          <a:latin typeface="Arial" panose="020B0604020202020204" pitchFamily="34" charset="0"/>
        </a:defRPr>
      </a:lvl2pPr>
      <a:lvl3pPr algn="l" rtl="0" eaLnBrk="0" fontAlgn="base" hangingPunct="0">
        <a:lnSpc>
          <a:spcPct val="95000"/>
        </a:lnSpc>
        <a:spcBef>
          <a:spcPct val="0"/>
        </a:spcBef>
        <a:spcAft>
          <a:spcPct val="0"/>
        </a:spcAft>
        <a:defRPr sz="3600">
          <a:solidFill>
            <a:srgbClr val="163B4B"/>
          </a:solidFill>
          <a:latin typeface="Arial" panose="020B0604020202020204" pitchFamily="34" charset="0"/>
        </a:defRPr>
      </a:lvl3pPr>
      <a:lvl4pPr algn="l" rtl="0" eaLnBrk="0" fontAlgn="base" hangingPunct="0">
        <a:lnSpc>
          <a:spcPct val="95000"/>
        </a:lnSpc>
        <a:spcBef>
          <a:spcPct val="0"/>
        </a:spcBef>
        <a:spcAft>
          <a:spcPct val="0"/>
        </a:spcAft>
        <a:defRPr sz="3600">
          <a:solidFill>
            <a:srgbClr val="163B4B"/>
          </a:solidFill>
          <a:latin typeface="Arial" panose="020B0604020202020204" pitchFamily="34" charset="0"/>
        </a:defRPr>
      </a:lvl4pPr>
      <a:lvl5pPr algn="l" rtl="0" eaLnBrk="0" fontAlgn="base" hangingPunct="0">
        <a:lnSpc>
          <a:spcPct val="95000"/>
        </a:lnSpc>
        <a:spcBef>
          <a:spcPct val="0"/>
        </a:spcBef>
        <a:spcAft>
          <a:spcPct val="0"/>
        </a:spcAft>
        <a:defRPr sz="3600">
          <a:solidFill>
            <a:srgbClr val="163B4B"/>
          </a:solidFill>
          <a:latin typeface="Arial" panose="020B0604020202020204" pitchFamily="34" charset="0"/>
        </a:defRPr>
      </a:lvl5pPr>
      <a:lvl6pPr marL="457200" algn="l" rtl="0" fontAlgn="base">
        <a:lnSpc>
          <a:spcPct val="95000"/>
        </a:lnSpc>
        <a:spcBef>
          <a:spcPct val="0"/>
        </a:spcBef>
        <a:spcAft>
          <a:spcPct val="0"/>
        </a:spcAft>
        <a:defRPr sz="3600">
          <a:solidFill>
            <a:srgbClr val="81BC00"/>
          </a:solidFill>
          <a:latin typeface="Arial" panose="020B0604020202020204" pitchFamily="34" charset="0"/>
        </a:defRPr>
      </a:lvl6pPr>
      <a:lvl7pPr marL="914400" algn="l" rtl="0" fontAlgn="base">
        <a:lnSpc>
          <a:spcPct val="95000"/>
        </a:lnSpc>
        <a:spcBef>
          <a:spcPct val="0"/>
        </a:spcBef>
        <a:spcAft>
          <a:spcPct val="0"/>
        </a:spcAft>
        <a:defRPr sz="3600">
          <a:solidFill>
            <a:srgbClr val="81BC00"/>
          </a:solidFill>
          <a:latin typeface="Arial" panose="020B0604020202020204" pitchFamily="34" charset="0"/>
        </a:defRPr>
      </a:lvl7pPr>
      <a:lvl8pPr marL="1371600" algn="l" rtl="0" fontAlgn="base">
        <a:lnSpc>
          <a:spcPct val="95000"/>
        </a:lnSpc>
        <a:spcBef>
          <a:spcPct val="0"/>
        </a:spcBef>
        <a:spcAft>
          <a:spcPct val="0"/>
        </a:spcAft>
        <a:defRPr sz="3600">
          <a:solidFill>
            <a:srgbClr val="81BC00"/>
          </a:solidFill>
          <a:latin typeface="Arial" panose="020B0604020202020204" pitchFamily="34" charset="0"/>
        </a:defRPr>
      </a:lvl8pPr>
      <a:lvl9pPr marL="1828800" algn="l" rtl="0" fontAlgn="base">
        <a:lnSpc>
          <a:spcPct val="95000"/>
        </a:lnSpc>
        <a:spcBef>
          <a:spcPct val="0"/>
        </a:spcBef>
        <a:spcAft>
          <a:spcPct val="0"/>
        </a:spcAft>
        <a:defRPr sz="3600">
          <a:solidFill>
            <a:srgbClr val="81BC00"/>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chemeClr val="tx1"/>
        </a:buClr>
        <a:buFont typeface="Arial" panose="020B0604020202020204" pitchFamily="34" charset="0"/>
        <a:buChar char="•"/>
        <a:defRPr lang="en-US" sz="2800" kern="1200" dirty="0">
          <a:solidFill>
            <a:srgbClr val="000000"/>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en-US" sz="2400" kern="1200" dirty="0">
          <a:solidFill>
            <a:srgbClr val="000000"/>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en-US" sz="2000" kern="1200" dirty="0">
          <a:solidFill>
            <a:srgbClr val="000000"/>
          </a:solidFill>
          <a:latin typeface="+mn-lt"/>
          <a:ea typeface="+mn-ea"/>
          <a:cs typeface="+mn-cs"/>
        </a:defRPr>
      </a:lvl3pPr>
      <a:lvl4pPr marL="1600200" indent="-228600" algn="l" rtl="0" eaLnBrk="0" fontAlgn="base" hangingPunct="0">
        <a:lnSpc>
          <a:spcPct val="90000"/>
        </a:lnSpc>
        <a:spcBef>
          <a:spcPts val="500"/>
        </a:spcBef>
        <a:spcAft>
          <a:spcPct val="0"/>
        </a:spcAft>
        <a:buClr>
          <a:schemeClr val="tx1"/>
        </a:buClr>
        <a:buFont typeface="Arial" panose="020B0604020202020204" pitchFamily="34" charset="0"/>
        <a:buChar char="•"/>
        <a:defRPr kern="1200">
          <a:solidFill>
            <a:srgbClr val="000000"/>
          </a:solidFill>
          <a:latin typeface="+mn-lt"/>
          <a:ea typeface="+mn-ea"/>
          <a:cs typeface="+mn-cs"/>
        </a:defRPr>
      </a:lvl4pPr>
      <a:lvl5pPr marL="2057400" indent="-228600" algn="l" rtl="0" eaLnBrk="0" fontAlgn="base" hangingPunct="0">
        <a:lnSpc>
          <a:spcPct val="90000"/>
        </a:lnSpc>
        <a:spcBef>
          <a:spcPts val="500"/>
        </a:spcBef>
        <a:spcAft>
          <a:spcPct val="0"/>
        </a:spcAft>
        <a:buClr>
          <a:schemeClr val="tx2"/>
        </a:buClr>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orey.d.smith@nasa.gov" TargetMode="External"/><Relationship Id="rId2" Type="http://schemas.openxmlformats.org/officeDocument/2006/relationships/hyperlink" Target="mailto:corey.d.smith@ama-inc.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0.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9A2B726D-1775-5901-B701-5EF0D9594EF0}"/>
              </a:ext>
            </a:extLst>
          </p:cNvPr>
          <p:cNvSpPr>
            <a:spLocks noGrp="1" noChangeArrowheads="1"/>
          </p:cNvSpPr>
          <p:nvPr>
            <p:ph type="ctrTitle"/>
          </p:nvPr>
        </p:nvSpPr>
        <p:spPr>
          <a:xfrm>
            <a:off x="4876800" y="1903631"/>
            <a:ext cx="7254240" cy="2485489"/>
          </a:xfrm>
        </p:spPr>
        <p:txBody>
          <a:bodyPr anchor="ctr">
            <a:noAutofit/>
          </a:bodyPr>
          <a:lstStyle/>
          <a:p>
            <a:pPr eaLnBrk="1" hangingPunct="1"/>
            <a:r>
              <a:rPr lang="en-US" altLang="en-US" sz="3500" dirty="0"/>
              <a:t>Reactor Parametric Assessments for Alternative Propellant Nuclear Thermal Propulsion Engines</a:t>
            </a:r>
          </a:p>
        </p:txBody>
      </p:sp>
      <p:sp>
        <p:nvSpPr>
          <p:cNvPr id="3" name="Subtitle 2">
            <a:extLst>
              <a:ext uri="{FF2B5EF4-FFF2-40B4-BE49-F238E27FC236}">
                <a16:creationId xmlns:a16="http://schemas.microsoft.com/office/drawing/2014/main" id="{DFD8C20B-F416-40CA-8529-D349EEE2E244}"/>
              </a:ext>
            </a:extLst>
          </p:cNvPr>
          <p:cNvSpPr>
            <a:spLocks noGrp="1"/>
          </p:cNvSpPr>
          <p:nvPr>
            <p:ph type="subTitle" idx="1"/>
          </p:nvPr>
        </p:nvSpPr>
        <p:spPr>
          <a:xfrm>
            <a:off x="4876800" y="4168947"/>
            <a:ext cx="7254240" cy="1874802"/>
          </a:xfrm>
        </p:spPr>
        <p:txBody>
          <a:bodyPr rtlCol="0">
            <a:normAutofit/>
          </a:bodyPr>
          <a:lstStyle/>
          <a:p>
            <a:pPr eaLnBrk="1" fontAlgn="auto" hangingPunct="1">
              <a:spcAft>
                <a:spcPts val="0"/>
              </a:spcAft>
              <a:defRPr/>
            </a:pPr>
            <a:r>
              <a:rPr dirty="0"/>
              <a:t>Corey Smith</a:t>
            </a:r>
          </a:p>
          <a:p>
            <a:pPr eaLnBrk="1" fontAlgn="auto" hangingPunct="1">
              <a:spcAft>
                <a:spcPts val="0"/>
              </a:spcAft>
              <a:defRPr/>
            </a:pPr>
            <a:r>
              <a:rPr sz="2400" i="1" dirty="0"/>
              <a:t>Daria Nikitaeva, Jacob Stonehill, Matthew Duchek</a:t>
            </a:r>
          </a:p>
          <a:p>
            <a:pPr eaLnBrk="1" fontAlgn="auto" hangingPunct="1">
              <a:spcAft>
                <a:spcPts val="0"/>
              </a:spcAft>
              <a:defRPr/>
            </a:pPr>
            <a:r>
              <a:rPr sz="2000" i="1" dirty="0"/>
              <a:t>Analytical Mechanics Associates, Inc.</a:t>
            </a:r>
            <a:endParaRPr sz="2400" i="1" dirty="0"/>
          </a:p>
        </p:txBody>
      </p:sp>
      <p:sp>
        <p:nvSpPr>
          <p:cNvPr id="2" name="TextBox 1">
            <a:extLst>
              <a:ext uri="{FF2B5EF4-FFF2-40B4-BE49-F238E27FC236}">
                <a16:creationId xmlns:a16="http://schemas.microsoft.com/office/drawing/2014/main" id="{8281A832-535D-B8D5-59FC-A108C77B11E5}"/>
              </a:ext>
            </a:extLst>
          </p:cNvPr>
          <p:cNvSpPr txBox="1"/>
          <p:nvPr/>
        </p:nvSpPr>
        <p:spPr>
          <a:xfrm>
            <a:off x="9351818" y="1257300"/>
            <a:ext cx="2633445" cy="646331"/>
          </a:xfrm>
          <a:prstGeom prst="rect">
            <a:avLst/>
          </a:prstGeom>
          <a:noFill/>
        </p:spPr>
        <p:txBody>
          <a:bodyPr wrap="square" rtlCol="0">
            <a:spAutoFit/>
          </a:bodyPr>
          <a:lstStyle/>
          <a:p>
            <a:r>
              <a:rPr lang="en-US" dirty="0">
                <a:solidFill>
                  <a:srgbClr val="B9D9EC"/>
                </a:solidFill>
                <a:latin typeface="Franklin Gothic Medium Cond" panose="020B0606030402020204" pitchFamily="34" charset="0"/>
              </a:rPr>
              <a:t>Powering the Next Era of Space Exploration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57A4B-C3D4-4DA7-B96D-1A16919902C1}"/>
              </a:ext>
            </a:extLst>
          </p:cNvPr>
          <p:cNvSpPr>
            <a:spLocks noGrp="1"/>
          </p:cNvSpPr>
          <p:nvPr>
            <p:ph type="title"/>
          </p:nvPr>
        </p:nvSpPr>
        <p:spPr/>
        <p:txBody>
          <a:bodyPr/>
          <a:lstStyle/>
          <a:p>
            <a:r>
              <a:rPr lang="en-US" dirty="0"/>
              <a:t>Conclusions and Forward Work</a:t>
            </a:r>
          </a:p>
        </p:txBody>
      </p:sp>
      <p:sp>
        <p:nvSpPr>
          <p:cNvPr id="3" name="Content Placeholder 2">
            <a:extLst>
              <a:ext uri="{FF2B5EF4-FFF2-40B4-BE49-F238E27FC236}">
                <a16:creationId xmlns:a16="http://schemas.microsoft.com/office/drawing/2014/main" id="{CF481A35-2E40-4A92-AA4E-FE88CA7526D5}"/>
              </a:ext>
            </a:extLst>
          </p:cNvPr>
          <p:cNvSpPr>
            <a:spLocks noGrp="1"/>
          </p:cNvSpPr>
          <p:nvPr>
            <p:ph idx="1"/>
          </p:nvPr>
        </p:nvSpPr>
        <p:spPr/>
        <p:txBody>
          <a:bodyPr/>
          <a:lstStyle/>
          <a:p>
            <a:pPr>
              <a:spcBef>
                <a:spcPts val="600"/>
              </a:spcBef>
            </a:pPr>
            <a:r>
              <a:rPr lang="en-US" sz="2000" b="1" dirty="0"/>
              <a:t>Impacts on neutron multiplication factor, excess reactivity and shutdown margin, and system and HALEU mass are analyzed for each alternative propellant option</a:t>
            </a:r>
          </a:p>
          <a:p>
            <a:pPr lvl="1">
              <a:spcBef>
                <a:spcPts val="600"/>
              </a:spcBef>
            </a:pPr>
            <a:r>
              <a:rPr lang="en-US" sz="1800" dirty="0"/>
              <a:t>Ammonia is currently the most viable alternative propellant even without understanding of dissociation</a:t>
            </a:r>
          </a:p>
          <a:p>
            <a:pPr lvl="1">
              <a:spcBef>
                <a:spcPts val="600"/>
              </a:spcBef>
            </a:pPr>
            <a:r>
              <a:rPr lang="en-US" sz="1800" dirty="0"/>
              <a:t>Enriched diborane has been de-emphasized due to storage and performance concerns</a:t>
            </a:r>
          </a:p>
          <a:p>
            <a:pPr lvl="1">
              <a:spcBef>
                <a:spcPts val="600"/>
              </a:spcBef>
            </a:pPr>
            <a:r>
              <a:rPr lang="en-US" sz="1800" dirty="0"/>
              <a:t>Water and methane pose engine compatibility concerns; helium is difficult to store</a:t>
            </a:r>
          </a:p>
          <a:p>
            <a:pPr>
              <a:spcBef>
                <a:spcPts val="600"/>
              </a:spcBef>
            </a:pPr>
            <a:r>
              <a:rPr lang="en-US" sz="2000" b="1" dirty="0"/>
              <a:t>Ammonia and 99.9% enriched diborane propellants do not enable a critical system with the baseline reactor configuration; small design changes can improve reactivity </a:t>
            </a:r>
          </a:p>
          <a:p>
            <a:pPr lvl="1">
              <a:spcBef>
                <a:spcPts val="600"/>
              </a:spcBef>
            </a:pPr>
            <a:r>
              <a:rPr lang="en-US" sz="1800" dirty="0"/>
              <a:t>Decrease moderator to fuel ratio, increase average fuel volume loading</a:t>
            </a:r>
          </a:p>
          <a:p>
            <a:pPr lvl="1">
              <a:spcBef>
                <a:spcPts val="600"/>
              </a:spcBef>
            </a:pPr>
            <a:r>
              <a:rPr lang="en-US" sz="1800" dirty="0"/>
              <a:t>For diborane, increasing the enrichment quantity above 99.95% can enable k</a:t>
            </a:r>
            <a:r>
              <a:rPr lang="en-US" sz="1800" baseline="-25000" dirty="0"/>
              <a:t>eff</a:t>
            </a:r>
            <a:r>
              <a:rPr lang="en-US" sz="1800" dirty="0"/>
              <a:t> &gt; 1</a:t>
            </a:r>
          </a:p>
          <a:p>
            <a:pPr>
              <a:spcBef>
                <a:spcPts val="600"/>
              </a:spcBef>
            </a:pPr>
            <a:r>
              <a:rPr lang="en-US" sz="2000" b="1" dirty="0"/>
              <a:t>Future work scope includes fully integrated reactor / engine analyses to determine the impact of X-NTP engines on various mission architectures</a:t>
            </a:r>
          </a:p>
          <a:p>
            <a:pPr lvl="1">
              <a:spcBef>
                <a:spcPts val="600"/>
              </a:spcBef>
            </a:pPr>
            <a:r>
              <a:rPr lang="en-US" sz="1800" dirty="0"/>
              <a:t>Cislunar and conjunction- / opposition-class Martian trajectories</a:t>
            </a:r>
          </a:p>
          <a:p>
            <a:pPr lvl="1">
              <a:spcBef>
                <a:spcPts val="600"/>
              </a:spcBef>
            </a:pPr>
            <a:r>
              <a:rPr lang="en-US" sz="1800" dirty="0"/>
              <a:t>Performance scalability (mass, thrust, specific impulse, safety coefficients, etc.)</a:t>
            </a:r>
          </a:p>
        </p:txBody>
      </p:sp>
      <p:sp>
        <p:nvSpPr>
          <p:cNvPr id="5" name="Footer Placeholder 4">
            <a:extLst>
              <a:ext uri="{FF2B5EF4-FFF2-40B4-BE49-F238E27FC236}">
                <a16:creationId xmlns:a16="http://schemas.microsoft.com/office/drawing/2014/main" id="{B7547AA5-A02A-4473-868F-EC44072C7FB2}"/>
              </a:ext>
            </a:extLst>
          </p:cNvPr>
          <p:cNvSpPr>
            <a:spLocks noGrp="1"/>
          </p:cNvSpPr>
          <p:nvPr>
            <p:ph type="ftr" sz="quarter" idx="12"/>
          </p:nvPr>
        </p:nvSpPr>
        <p:spPr/>
        <p:txBody>
          <a:bodyPr/>
          <a:lstStyle/>
          <a:p>
            <a:pPr>
              <a:defRPr/>
            </a:pPr>
            <a:r>
              <a:rPr lang="en-US"/>
              <a:t>Reactor Parametric Assessments for Alternative Propellant Nuclear Thermal Propulsion Engines  </a:t>
            </a:r>
          </a:p>
          <a:p>
            <a:pPr>
              <a:defRPr/>
            </a:pPr>
            <a:r>
              <a:rPr lang="en-US"/>
              <a:t>Nuclear and Emerging Technologies for Space (NETS) Conference 2023</a:t>
            </a:r>
            <a:endParaRPr lang="en-US" dirty="0"/>
          </a:p>
        </p:txBody>
      </p:sp>
      <p:sp>
        <p:nvSpPr>
          <p:cNvPr id="6" name="Slide Number Placeholder 5">
            <a:extLst>
              <a:ext uri="{FF2B5EF4-FFF2-40B4-BE49-F238E27FC236}">
                <a16:creationId xmlns:a16="http://schemas.microsoft.com/office/drawing/2014/main" id="{B2F6C41F-1201-4BD6-94E4-959112F4AD07}"/>
              </a:ext>
            </a:extLst>
          </p:cNvPr>
          <p:cNvSpPr>
            <a:spLocks noGrp="1"/>
          </p:cNvSpPr>
          <p:nvPr>
            <p:ph type="sldNum" sz="quarter" idx="13"/>
          </p:nvPr>
        </p:nvSpPr>
        <p:spPr/>
        <p:txBody>
          <a:bodyPr/>
          <a:lstStyle/>
          <a:p>
            <a:pPr>
              <a:defRPr/>
            </a:pPr>
            <a:fld id="{DE1C6611-1896-4494-B5A7-A8317A24DCD2}" type="slidenum">
              <a:rPr lang="en-US" smtClean="0"/>
              <a:pPr>
                <a:defRPr/>
              </a:pPr>
              <a:t>10</a:t>
            </a:fld>
            <a:endParaRPr lang="en-US" dirty="0"/>
          </a:p>
        </p:txBody>
      </p:sp>
    </p:spTree>
    <p:extLst>
      <p:ext uri="{BB962C8B-B14F-4D97-AF65-F5344CB8AC3E}">
        <p14:creationId xmlns:p14="http://schemas.microsoft.com/office/powerpoint/2010/main" val="368664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9EF22B9-F267-4905-8E63-BAD21C563A0C}"/>
              </a:ext>
            </a:extLst>
          </p:cNvPr>
          <p:cNvSpPr>
            <a:spLocks noGrp="1"/>
          </p:cNvSpPr>
          <p:nvPr>
            <p:ph type="ftr" sz="quarter" idx="12"/>
          </p:nvPr>
        </p:nvSpPr>
        <p:spPr/>
        <p:txBody>
          <a:bodyPr/>
          <a:lstStyle/>
          <a:p>
            <a:pPr>
              <a:defRPr/>
            </a:pPr>
            <a:r>
              <a:rPr lang="en-US"/>
              <a:t>Reactor Parametric Assessments for Alternative Propellant Nuclear Thermal Propulsion Engines  </a:t>
            </a:r>
          </a:p>
          <a:p>
            <a:pPr>
              <a:defRPr/>
            </a:pPr>
            <a:r>
              <a:rPr lang="en-US"/>
              <a:t>Nuclear and Emerging Technologies for Space (NETS) Conference 2023</a:t>
            </a:r>
            <a:endParaRPr lang="en-US" dirty="0"/>
          </a:p>
        </p:txBody>
      </p:sp>
      <p:sp>
        <p:nvSpPr>
          <p:cNvPr id="6" name="Slide Number Placeholder 5">
            <a:extLst>
              <a:ext uri="{FF2B5EF4-FFF2-40B4-BE49-F238E27FC236}">
                <a16:creationId xmlns:a16="http://schemas.microsoft.com/office/drawing/2014/main" id="{8501160F-C5BB-4693-8BCF-176A69AE78B0}"/>
              </a:ext>
            </a:extLst>
          </p:cNvPr>
          <p:cNvSpPr>
            <a:spLocks noGrp="1"/>
          </p:cNvSpPr>
          <p:nvPr>
            <p:ph type="sldNum" sz="quarter" idx="13"/>
          </p:nvPr>
        </p:nvSpPr>
        <p:spPr/>
        <p:txBody>
          <a:bodyPr/>
          <a:lstStyle/>
          <a:p>
            <a:pPr>
              <a:defRPr/>
            </a:pPr>
            <a:fld id="{DE1C6611-1896-4494-B5A7-A8317A24DCD2}" type="slidenum">
              <a:rPr lang="en-US" smtClean="0"/>
              <a:pPr>
                <a:defRPr/>
              </a:pPr>
              <a:t>11</a:t>
            </a:fld>
            <a:endParaRPr lang="en-US" dirty="0"/>
          </a:p>
        </p:txBody>
      </p:sp>
      <p:sp>
        <p:nvSpPr>
          <p:cNvPr id="7" name="Title 1">
            <a:extLst>
              <a:ext uri="{FF2B5EF4-FFF2-40B4-BE49-F238E27FC236}">
                <a16:creationId xmlns:a16="http://schemas.microsoft.com/office/drawing/2014/main" id="{B0A892E8-609C-4D6F-A53A-CE442DB45DCD}"/>
              </a:ext>
            </a:extLst>
          </p:cNvPr>
          <p:cNvSpPr>
            <a:spLocks noGrp="1"/>
          </p:cNvSpPr>
          <p:nvPr>
            <p:ph type="title"/>
          </p:nvPr>
        </p:nvSpPr>
        <p:spPr>
          <a:xfrm>
            <a:off x="498475" y="365126"/>
            <a:ext cx="11214100" cy="608542"/>
          </a:xfrm>
        </p:spPr>
        <p:txBody>
          <a:bodyPr/>
          <a:lstStyle/>
          <a:p>
            <a:pPr algn="ctr">
              <a:defRPr/>
            </a:pPr>
            <a:r>
              <a:rPr lang="en-US" dirty="0"/>
              <a:t>Additional Acknowledgements and References</a:t>
            </a:r>
          </a:p>
        </p:txBody>
      </p:sp>
      <p:sp>
        <p:nvSpPr>
          <p:cNvPr id="10" name="Content Placeholder 2">
            <a:extLst>
              <a:ext uri="{FF2B5EF4-FFF2-40B4-BE49-F238E27FC236}">
                <a16:creationId xmlns:a16="http://schemas.microsoft.com/office/drawing/2014/main" id="{06860689-9BBB-49BD-A9C1-D2D3F20D637B}"/>
              </a:ext>
            </a:extLst>
          </p:cNvPr>
          <p:cNvSpPr>
            <a:spLocks noGrp="1"/>
          </p:cNvSpPr>
          <p:nvPr>
            <p:ph idx="1"/>
          </p:nvPr>
        </p:nvSpPr>
        <p:spPr>
          <a:xfrm>
            <a:off x="498475" y="1445623"/>
            <a:ext cx="11214100" cy="4731340"/>
          </a:xfrm>
        </p:spPr>
        <p:txBody>
          <a:bodyPr anchor="t"/>
          <a:lstStyle/>
          <a:p>
            <a:pPr marL="0" indent="0" algn="ctr">
              <a:spcBef>
                <a:spcPts val="600"/>
              </a:spcBef>
              <a:buFont typeface="Arial" panose="020B0604020202020204" pitchFamily="34" charset="0"/>
              <a:buNone/>
              <a:defRPr/>
            </a:pPr>
            <a:r>
              <a:rPr lang="en-US" sz="2000" b="1" dirty="0">
                <a:latin typeface="+mj-lt"/>
                <a:ea typeface="Calibri" panose="020F0502020204030204" pitchFamily="34" charset="0"/>
              </a:rPr>
              <a:t>This research made use of Idaho National Laboratory computing resources which are supported by the Office of Nuclear Energy of the U.S. Department of Energy and the Nuclear Science User Facilities under Contract No. DE-AC07-05ID14517.</a:t>
            </a:r>
          </a:p>
          <a:p>
            <a:pPr marL="0" indent="0" algn="ctr">
              <a:spcBef>
                <a:spcPts val="600"/>
              </a:spcBef>
              <a:buFont typeface="Arial" panose="020B0604020202020204" pitchFamily="34" charset="0"/>
              <a:buNone/>
              <a:defRPr/>
            </a:pPr>
            <a:endParaRPr lang="en-US" sz="1000" b="1" dirty="0">
              <a:latin typeface="+mj-lt"/>
              <a:ea typeface="Calibri" panose="020F0502020204030204" pitchFamily="34" charset="0"/>
            </a:endParaRPr>
          </a:p>
          <a:p>
            <a:pPr marL="0" indent="0" algn="ctr">
              <a:spcBef>
                <a:spcPts val="600"/>
              </a:spcBef>
              <a:buFont typeface="Arial" panose="020B0604020202020204" pitchFamily="34" charset="0"/>
              <a:buNone/>
              <a:defRPr/>
            </a:pPr>
            <a:r>
              <a:rPr lang="en-US" sz="2000" b="1" dirty="0">
                <a:latin typeface="+mj-lt"/>
                <a:ea typeface="Calibri" panose="020F0502020204030204" pitchFamily="34" charset="0"/>
              </a:rPr>
              <a:t>REFERENCES</a:t>
            </a:r>
          </a:p>
          <a:p>
            <a:pPr marL="0" indent="0">
              <a:spcBef>
                <a:spcPts val="600"/>
              </a:spcBef>
              <a:buNone/>
            </a:pPr>
            <a:r>
              <a:rPr lang="en-US" sz="1100" b="0" i="0" u="none" strike="noStrike" baseline="0" dirty="0">
                <a:solidFill>
                  <a:srgbClr val="000000"/>
                </a:solidFill>
                <a:latin typeface="Times New Roman" panose="02020603050405020304" pitchFamily="18" charset="0"/>
              </a:rPr>
              <a:t>[1] S. D. Heister, W. E. Anderson and T. L. Pourpoint, Rocket Propulsion, Cambridge: Cambridge University Press, 2019. 	</a:t>
            </a:r>
          </a:p>
          <a:p>
            <a:pPr marL="0" indent="0">
              <a:spcBef>
                <a:spcPts val="600"/>
              </a:spcBef>
              <a:buNone/>
            </a:pPr>
            <a:r>
              <a:rPr lang="en-US" sz="1100" b="0" i="0" u="none" strike="noStrike" baseline="0" dirty="0">
                <a:solidFill>
                  <a:srgbClr val="000000"/>
                </a:solidFill>
                <a:latin typeface="Times New Roman" panose="02020603050405020304" pitchFamily="18" charset="0"/>
              </a:rPr>
              <a:t>[2] I. H. Bell, J. </a:t>
            </a:r>
            <a:r>
              <a:rPr lang="en-US" sz="1100" b="0" i="0" u="none" strike="noStrike" baseline="0" dirty="0" err="1">
                <a:solidFill>
                  <a:srgbClr val="000000"/>
                </a:solidFill>
                <a:latin typeface="Times New Roman" panose="02020603050405020304" pitchFamily="18" charset="0"/>
              </a:rPr>
              <a:t>Wronski</a:t>
            </a:r>
            <a:r>
              <a:rPr lang="en-US" sz="1100" b="0" i="0" u="none" strike="noStrike" baseline="0" dirty="0">
                <a:solidFill>
                  <a:srgbClr val="000000"/>
                </a:solidFill>
                <a:latin typeface="Times New Roman" panose="02020603050405020304" pitchFamily="18" charset="0"/>
              </a:rPr>
              <a:t>, S. </a:t>
            </a:r>
            <a:r>
              <a:rPr lang="en-US" sz="1100" b="0" i="0" u="none" strike="noStrike" baseline="0" dirty="0" err="1">
                <a:solidFill>
                  <a:srgbClr val="000000"/>
                </a:solidFill>
                <a:latin typeface="Times New Roman" panose="02020603050405020304" pitchFamily="18" charset="0"/>
              </a:rPr>
              <a:t>Quoilin</a:t>
            </a:r>
            <a:r>
              <a:rPr lang="en-US" sz="1100" b="0" i="0" u="none" strike="noStrike" baseline="0" dirty="0">
                <a:solidFill>
                  <a:srgbClr val="000000"/>
                </a:solidFill>
                <a:latin typeface="Times New Roman" panose="02020603050405020304" pitchFamily="18" charset="0"/>
              </a:rPr>
              <a:t> and V. Pourpoint, "Pure and Pseudo-Pure Fluid Thermophysical Property Evaluation and the Open-Source Property Library CoolProp," </a:t>
            </a:r>
            <a:r>
              <a:rPr lang="en-US" sz="1100" b="0" i="1" u="none" strike="noStrike" baseline="0" dirty="0">
                <a:solidFill>
                  <a:srgbClr val="000000"/>
                </a:solidFill>
                <a:latin typeface="Times New Roman" panose="02020603050405020304" pitchFamily="18" charset="0"/>
              </a:rPr>
              <a:t>Industrial and Engineering Chemistry Research, </a:t>
            </a:r>
            <a:r>
              <a:rPr lang="en-US" sz="1100" b="0" i="0" u="none" strike="noStrike" baseline="0" dirty="0">
                <a:solidFill>
                  <a:srgbClr val="000000"/>
                </a:solidFill>
                <a:latin typeface="Times New Roman" panose="02020603050405020304" pitchFamily="18" charset="0"/>
              </a:rPr>
              <a:t>vol. 53, no. 6, pp. 2498-2508, 2014. 	</a:t>
            </a:r>
          </a:p>
          <a:p>
            <a:pPr marL="0" indent="0">
              <a:spcBef>
                <a:spcPts val="600"/>
              </a:spcBef>
              <a:buNone/>
            </a:pPr>
            <a:r>
              <a:rPr lang="en-US" sz="1100" b="0" i="0" u="none" strike="noStrike" baseline="0" dirty="0">
                <a:solidFill>
                  <a:srgbClr val="000000"/>
                </a:solidFill>
                <a:latin typeface="Times New Roman" panose="02020603050405020304" pitchFamily="18" charset="0"/>
              </a:rPr>
              <a:t>[3] E. C. </a:t>
            </a:r>
            <a:r>
              <a:rPr lang="en-US" sz="1100" b="0" i="0" u="none" strike="noStrike" baseline="0" dirty="0" err="1">
                <a:solidFill>
                  <a:srgbClr val="000000"/>
                </a:solidFill>
                <a:latin typeface="Times New Roman" panose="02020603050405020304" pitchFamily="18" charset="0"/>
              </a:rPr>
              <a:t>Selcow</a:t>
            </a:r>
            <a:r>
              <a:rPr lang="en-US" sz="1100" b="0" i="0" u="none" strike="noStrike" baseline="0" dirty="0">
                <a:solidFill>
                  <a:srgbClr val="000000"/>
                </a:solidFill>
                <a:latin typeface="Times New Roman" panose="02020603050405020304" pitchFamily="18" charset="0"/>
              </a:rPr>
              <a:t>, R. E. Davis, K. R. Perkins, H. Ludwig and R. J. </a:t>
            </a:r>
            <a:r>
              <a:rPr lang="en-US" sz="1100" b="0" i="0" u="none" strike="noStrike" baseline="0" dirty="0" err="1">
                <a:solidFill>
                  <a:srgbClr val="000000"/>
                </a:solidFill>
                <a:latin typeface="Times New Roman" panose="02020603050405020304" pitchFamily="18" charset="0"/>
              </a:rPr>
              <a:t>Cerbone</a:t>
            </a:r>
            <a:r>
              <a:rPr lang="en-US" sz="1100" b="0" i="0" u="none" strike="noStrike" baseline="0" dirty="0">
                <a:solidFill>
                  <a:srgbClr val="000000"/>
                </a:solidFill>
                <a:latin typeface="Times New Roman" panose="02020603050405020304" pitchFamily="18" charset="0"/>
              </a:rPr>
              <a:t>, "Assessment of the Use of H2, CH4, NH3, and CO2 as NTR Propellants," in </a:t>
            </a:r>
            <a:r>
              <a:rPr lang="en-US" sz="1100" b="0" i="1" u="none" strike="noStrike" baseline="0" dirty="0">
                <a:solidFill>
                  <a:srgbClr val="000000"/>
                </a:solidFill>
                <a:latin typeface="Times New Roman" panose="02020603050405020304" pitchFamily="18" charset="0"/>
              </a:rPr>
              <a:t>American Institute of Physics</a:t>
            </a:r>
            <a:r>
              <a:rPr lang="en-US" sz="1100" b="0" i="0" u="none" strike="noStrike" baseline="0" dirty="0">
                <a:solidFill>
                  <a:srgbClr val="000000"/>
                </a:solidFill>
                <a:latin typeface="Times New Roman" panose="02020603050405020304" pitchFamily="18" charset="0"/>
              </a:rPr>
              <a:t>, Albuquerque, 1992. </a:t>
            </a:r>
          </a:p>
          <a:p>
            <a:pPr marL="0" indent="0">
              <a:spcBef>
                <a:spcPts val="600"/>
              </a:spcBef>
              <a:buNone/>
            </a:pPr>
            <a:r>
              <a:rPr lang="en-US" sz="1100" b="0" i="0" u="none" strike="noStrike" baseline="0" dirty="0">
                <a:solidFill>
                  <a:srgbClr val="000000"/>
                </a:solidFill>
                <a:latin typeface="Times New Roman" panose="02020603050405020304" pitchFamily="18" charset="0"/>
              </a:rPr>
              <a:t>[4] D. Nikitaeva, C. D. Smith and M. Duchek, "Effects of Heat Transfer Coefficient Variation on Nuclear Thermal Propulsion Engine Performance," in </a:t>
            </a:r>
            <a:r>
              <a:rPr lang="en-US" sz="1100" b="0" i="1" u="none" strike="noStrike" baseline="0" dirty="0">
                <a:solidFill>
                  <a:srgbClr val="000000"/>
                </a:solidFill>
                <a:latin typeface="Times New Roman" panose="02020603050405020304" pitchFamily="18" charset="0"/>
              </a:rPr>
              <a:t>Nuclear and Emerging Technologies for Space</a:t>
            </a:r>
            <a:r>
              <a:rPr lang="en-US" sz="1100" b="0" i="0" u="none" strike="noStrike" baseline="0" dirty="0">
                <a:solidFill>
                  <a:srgbClr val="000000"/>
                </a:solidFill>
                <a:latin typeface="Times New Roman" panose="02020603050405020304" pitchFamily="18" charset="0"/>
              </a:rPr>
              <a:t>, Idaho Falls, 2023. 	</a:t>
            </a:r>
          </a:p>
          <a:p>
            <a:pPr marL="0" indent="0">
              <a:spcBef>
                <a:spcPts val="600"/>
              </a:spcBef>
              <a:buNone/>
            </a:pPr>
            <a:r>
              <a:rPr lang="en-US" sz="1100" b="0" i="0" u="none" strike="noStrike" baseline="0" dirty="0">
                <a:solidFill>
                  <a:srgbClr val="000000"/>
                </a:solidFill>
                <a:latin typeface="Times New Roman" panose="02020603050405020304" pitchFamily="18" charset="0"/>
              </a:rPr>
              <a:t>[5] D. Nikitaev and D. L. Thomas, "Alternative Propellant Nuclear Thermal Propulsion Engine Architectures," </a:t>
            </a:r>
            <a:r>
              <a:rPr lang="en-US" sz="1100" b="0" i="1" u="none" strike="noStrike" baseline="0" dirty="0">
                <a:solidFill>
                  <a:srgbClr val="000000"/>
                </a:solidFill>
                <a:latin typeface="Times New Roman" panose="02020603050405020304" pitchFamily="18" charset="0"/>
              </a:rPr>
              <a:t>Journal of Spacecraft and Rockets, </a:t>
            </a:r>
            <a:r>
              <a:rPr lang="en-US" sz="1100" b="0" i="0" u="none" strike="noStrike" baseline="0" dirty="0">
                <a:solidFill>
                  <a:srgbClr val="000000"/>
                </a:solidFill>
                <a:latin typeface="Times New Roman" panose="02020603050405020304" pitchFamily="18" charset="0"/>
              </a:rPr>
              <a:t>2022. 	</a:t>
            </a:r>
          </a:p>
          <a:p>
            <a:pPr marL="0" indent="0">
              <a:spcBef>
                <a:spcPts val="600"/>
              </a:spcBef>
              <a:buNone/>
            </a:pPr>
            <a:r>
              <a:rPr lang="en-US" sz="1100" b="0" i="0" u="none" strike="noStrike" baseline="0" dirty="0">
                <a:solidFill>
                  <a:srgbClr val="000000"/>
                </a:solidFill>
                <a:latin typeface="Times New Roman" panose="02020603050405020304" pitchFamily="18" charset="0"/>
              </a:rPr>
              <a:t>[6] D. Nikitaev and D. L. Thomas, "Impacts of In-Situ Alternative Propellant on Nuclear Thermal Propulsion Mars Vehicle Architectures," </a:t>
            </a:r>
            <a:r>
              <a:rPr lang="en-US" sz="1100" b="0" i="1" u="none" strike="noStrike" baseline="0" dirty="0">
                <a:solidFill>
                  <a:srgbClr val="000000"/>
                </a:solidFill>
                <a:latin typeface="Times New Roman" panose="02020603050405020304" pitchFamily="18" charset="0"/>
              </a:rPr>
              <a:t>Journal of Spacecraft and Rockets, </a:t>
            </a:r>
            <a:r>
              <a:rPr lang="en-US" sz="1100" b="0" i="0" u="none" strike="noStrike" baseline="0" dirty="0">
                <a:solidFill>
                  <a:srgbClr val="000000"/>
                </a:solidFill>
                <a:latin typeface="Times New Roman" panose="02020603050405020304" pitchFamily="18" charset="0"/>
              </a:rPr>
              <a:t>vol. 59, no. 6, pp. 2038-2052, 2022. 	</a:t>
            </a:r>
          </a:p>
          <a:p>
            <a:pPr marL="0" indent="0">
              <a:spcBef>
                <a:spcPts val="600"/>
              </a:spcBef>
              <a:buNone/>
            </a:pPr>
            <a:r>
              <a:rPr lang="en-US" sz="1100" b="0" i="0" u="none" strike="noStrike" baseline="0" dirty="0">
                <a:solidFill>
                  <a:srgbClr val="000000"/>
                </a:solidFill>
                <a:latin typeface="Times New Roman" panose="02020603050405020304" pitchFamily="18" charset="0"/>
              </a:rPr>
              <a:t>[7] Los Alamos National Laboratory, "Lib80x—Library based on ENDF/B-VIII.0," 2022. 	</a:t>
            </a:r>
          </a:p>
          <a:p>
            <a:pPr marL="0" indent="0">
              <a:spcBef>
                <a:spcPts val="600"/>
              </a:spcBef>
              <a:buNone/>
            </a:pPr>
            <a:r>
              <a:rPr lang="en-US" sz="1100" b="0" i="0" u="none" strike="noStrike" baseline="0" dirty="0">
                <a:solidFill>
                  <a:srgbClr val="000000"/>
                </a:solidFill>
                <a:latin typeface="Times New Roman" panose="02020603050405020304" pitchFamily="18" charset="0"/>
              </a:rPr>
              <a:t>[8] D. Nikitaev, C. Smith and K. Palomares, "Nuclear Thermal Propulsion Turbomachinery Modeling," in </a:t>
            </a:r>
            <a:r>
              <a:rPr lang="en-US" sz="1100" b="0" i="1" u="none" strike="noStrike" baseline="0" dirty="0">
                <a:solidFill>
                  <a:srgbClr val="000000"/>
                </a:solidFill>
                <a:latin typeface="Times New Roman" panose="02020603050405020304" pitchFamily="18" charset="0"/>
              </a:rPr>
              <a:t>Nuclear and Emerging Technologies for Space Conference</a:t>
            </a:r>
            <a:r>
              <a:rPr lang="en-US" sz="1100" b="0" i="0" u="none" strike="noStrike" baseline="0" dirty="0">
                <a:solidFill>
                  <a:srgbClr val="000000"/>
                </a:solidFill>
                <a:latin typeface="Times New Roman" panose="02020603050405020304" pitchFamily="18" charset="0"/>
              </a:rPr>
              <a:t>, Cleveland, 2022. 	</a:t>
            </a:r>
          </a:p>
          <a:p>
            <a:pPr marL="0" indent="0">
              <a:spcBef>
                <a:spcPts val="600"/>
              </a:spcBef>
              <a:buNone/>
            </a:pPr>
            <a:r>
              <a:rPr lang="en-US" sz="1100" b="0" i="0" u="none" strike="noStrike" baseline="0" dirty="0">
                <a:solidFill>
                  <a:srgbClr val="000000"/>
                </a:solidFill>
                <a:latin typeface="Times New Roman" panose="02020603050405020304" pitchFamily="18" charset="0"/>
              </a:rPr>
              <a:t>[9] J. Gustafson, M. Krecicki, R. Swanson, B. Zilka and J. K. .. Witter, "Space Nuclear Propulsion Fuel and Moderator Development Plan Conceptual Testing Reference Design," in </a:t>
            </a:r>
            <a:r>
              <a:rPr lang="en-US" sz="1100" b="0" i="1" u="none" strike="noStrike" baseline="0" dirty="0">
                <a:solidFill>
                  <a:srgbClr val="000000"/>
                </a:solidFill>
                <a:latin typeface="Times New Roman" panose="02020603050405020304" pitchFamily="18" charset="0"/>
              </a:rPr>
              <a:t>Nuclear and Emerging Technologies for Space</a:t>
            </a:r>
            <a:r>
              <a:rPr lang="en-US" sz="1100" b="0" i="0" u="none" strike="noStrike" baseline="0" dirty="0">
                <a:solidFill>
                  <a:srgbClr val="000000"/>
                </a:solidFill>
                <a:latin typeface="Times New Roman" panose="02020603050405020304" pitchFamily="18" charset="0"/>
              </a:rPr>
              <a:t>, Virtual Event, 2021. </a:t>
            </a:r>
          </a:p>
          <a:p>
            <a:pPr marL="0" indent="0">
              <a:spcBef>
                <a:spcPts val="600"/>
              </a:spcBef>
              <a:buNone/>
            </a:pPr>
            <a:r>
              <a:rPr lang="en-US" sz="1100" b="0" i="0" u="none" strike="noStrike" baseline="0" dirty="0">
                <a:solidFill>
                  <a:srgbClr val="000000"/>
                </a:solidFill>
                <a:latin typeface="Times New Roman" panose="02020603050405020304" pitchFamily="18" charset="0"/>
              </a:rPr>
              <a:t>[10] J. </a:t>
            </a:r>
            <a:r>
              <a:rPr lang="en-US" sz="1100" b="0" i="0" u="none" strike="noStrike" baseline="0" dirty="0" err="1">
                <a:solidFill>
                  <a:srgbClr val="000000"/>
                </a:solidFill>
                <a:latin typeface="Times New Roman" panose="02020603050405020304" pitchFamily="18" charset="0"/>
              </a:rPr>
              <a:t>Leppanen</a:t>
            </a:r>
            <a:r>
              <a:rPr lang="en-US" sz="1100" b="0" i="0" u="none" strike="noStrike" baseline="0" dirty="0">
                <a:solidFill>
                  <a:srgbClr val="000000"/>
                </a:solidFill>
                <a:latin typeface="Times New Roman" panose="02020603050405020304" pitchFamily="18" charset="0"/>
              </a:rPr>
              <a:t>, M. </a:t>
            </a:r>
            <a:r>
              <a:rPr lang="en-US" sz="1100" b="0" i="0" u="none" strike="noStrike" baseline="0" dirty="0" err="1">
                <a:solidFill>
                  <a:srgbClr val="000000"/>
                </a:solidFill>
                <a:latin typeface="Times New Roman" panose="02020603050405020304" pitchFamily="18" charset="0"/>
              </a:rPr>
              <a:t>Pusa</a:t>
            </a:r>
            <a:r>
              <a:rPr lang="en-US" sz="1100" b="0" i="0" u="none" strike="noStrike" baseline="0" dirty="0">
                <a:solidFill>
                  <a:srgbClr val="000000"/>
                </a:solidFill>
                <a:latin typeface="Times New Roman" panose="02020603050405020304" pitchFamily="18" charset="0"/>
              </a:rPr>
              <a:t>, T. </a:t>
            </a:r>
            <a:r>
              <a:rPr lang="en-US" sz="1100" b="0" i="0" u="none" strike="noStrike" baseline="0" dirty="0" err="1">
                <a:solidFill>
                  <a:srgbClr val="000000"/>
                </a:solidFill>
                <a:latin typeface="Times New Roman" panose="02020603050405020304" pitchFamily="18" charset="0"/>
              </a:rPr>
              <a:t>Viitanen</a:t>
            </a:r>
            <a:r>
              <a:rPr lang="en-US" sz="1100" b="0" i="0" u="none" strike="noStrike" baseline="0" dirty="0">
                <a:solidFill>
                  <a:srgbClr val="000000"/>
                </a:solidFill>
                <a:latin typeface="Times New Roman" panose="02020603050405020304" pitchFamily="18" charset="0"/>
              </a:rPr>
              <a:t>, V. </a:t>
            </a:r>
            <a:r>
              <a:rPr lang="en-US" sz="1100" b="0" i="0" u="none" strike="noStrike" baseline="0" dirty="0" err="1">
                <a:solidFill>
                  <a:srgbClr val="000000"/>
                </a:solidFill>
                <a:latin typeface="Times New Roman" panose="02020603050405020304" pitchFamily="18" charset="0"/>
              </a:rPr>
              <a:t>Valtavirta</a:t>
            </a:r>
            <a:r>
              <a:rPr lang="en-US" sz="1100" b="0" i="0" u="none" strike="noStrike" baseline="0" dirty="0">
                <a:solidFill>
                  <a:srgbClr val="000000"/>
                </a:solidFill>
                <a:latin typeface="Times New Roman" panose="02020603050405020304" pitchFamily="18" charset="0"/>
              </a:rPr>
              <a:t> and T. </a:t>
            </a:r>
            <a:r>
              <a:rPr lang="en-US" sz="1100" b="0" i="0" u="none" strike="noStrike" baseline="0" dirty="0" err="1">
                <a:solidFill>
                  <a:srgbClr val="000000"/>
                </a:solidFill>
                <a:latin typeface="Times New Roman" panose="02020603050405020304" pitchFamily="18" charset="0"/>
              </a:rPr>
              <a:t>Kaltiaisenaho</a:t>
            </a:r>
            <a:r>
              <a:rPr lang="en-US" sz="1100" b="0" i="0" u="none" strike="noStrike" baseline="0" dirty="0">
                <a:solidFill>
                  <a:srgbClr val="000000"/>
                </a:solidFill>
                <a:latin typeface="Times New Roman" panose="02020603050405020304" pitchFamily="18" charset="0"/>
              </a:rPr>
              <a:t>, "The Serpent Monte Carlo code: Status, development and applications in 2013," </a:t>
            </a:r>
            <a:r>
              <a:rPr lang="en-US" sz="1100" b="0" i="1" u="none" strike="noStrike" baseline="0" dirty="0">
                <a:solidFill>
                  <a:srgbClr val="000000"/>
                </a:solidFill>
                <a:latin typeface="Times New Roman" panose="02020603050405020304" pitchFamily="18" charset="0"/>
              </a:rPr>
              <a:t>Annals of Nuclear Energy, </a:t>
            </a:r>
            <a:r>
              <a:rPr lang="en-US" sz="1100" b="0" i="0" u="none" strike="noStrike" baseline="0" dirty="0">
                <a:solidFill>
                  <a:srgbClr val="000000"/>
                </a:solidFill>
                <a:latin typeface="Times New Roman" panose="02020603050405020304" pitchFamily="18" charset="0"/>
              </a:rPr>
              <a:t>vol. 82, pp. 142-150, 2015. 	</a:t>
            </a:r>
          </a:p>
          <a:p>
            <a:pPr marL="0" indent="0">
              <a:spcBef>
                <a:spcPts val="600"/>
              </a:spcBef>
              <a:buNone/>
            </a:pPr>
            <a:r>
              <a:rPr lang="en-US" sz="1100" b="0" i="0" u="none" strike="noStrike" baseline="0" dirty="0">
                <a:solidFill>
                  <a:srgbClr val="000000"/>
                </a:solidFill>
                <a:latin typeface="Times New Roman" panose="02020603050405020304" pitchFamily="18" charset="0"/>
              </a:rPr>
              <a:t>	</a:t>
            </a:r>
          </a:p>
          <a:p>
            <a:pPr marL="0" indent="0" algn="ctr">
              <a:spcBef>
                <a:spcPts val="600"/>
              </a:spcBef>
              <a:buFont typeface="Arial" panose="020B0604020202020204" pitchFamily="34" charset="0"/>
              <a:buNone/>
              <a:defRPr/>
            </a:pPr>
            <a:endParaRPr lang="en-US" sz="2000" b="1" dirty="0">
              <a:latin typeface="+mj-lt"/>
              <a:ea typeface="Calibri" panose="020F0502020204030204" pitchFamily="34" charset="0"/>
            </a:endParaRPr>
          </a:p>
        </p:txBody>
      </p:sp>
    </p:spTree>
    <p:extLst>
      <p:ext uri="{BB962C8B-B14F-4D97-AF65-F5344CB8AC3E}">
        <p14:creationId xmlns:p14="http://schemas.microsoft.com/office/powerpoint/2010/main" val="2793341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9EF22B9-F267-4905-8E63-BAD21C563A0C}"/>
              </a:ext>
            </a:extLst>
          </p:cNvPr>
          <p:cNvSpPr>
            <a:spLocks noGrp="1"/>
          </p:cNvSpPr>
          <p:nvPr>
            <p:ph type="ftr" sz="quarter" idx="12"/>
          </p:nvPr>
        </p:nvSpPr>
        <p:spPr/>
        <p:txBody>
          <a:bodyPr/>
          <a:lstStyle/>
          <a:p>
            <a:pPr>
              <a:defRPr/>
            </a:pPr>
            <a:r>
              <a:rPr lang="en-US"/>
              <a:t>Reactor Parametric Assessments for Alternative Propellant Nuclear Thermal Propulsion Engines  </a:t>
            </a:r>
          </a:p>
          <a:p>
            <a:pPr>
              <a:defRPr/>
            </a:pPr>
            <a:r>
              <a:rPr lang="en-US"/>
              <a:t>Nuclear and Emerging Technologies for Space (NETS) Conference 2023</a:t>
            </a:r>
            <a:endParaRPr lang="en-US" dirty="0"/>
          </a:p>
        </p:txBody>
      </p:sp>
      <p:sp>
        <p:nvSpPr>
          <p:cNvPr id="6" name="Slide Number Placeholder 5">
            <a:extLst>
              <a:ext uri="{FF2B5EF4-FFF2-40B4-BE49-F238E27FC236}">
                <a16:creationId xmlns:a16="http://schemas.microsoft.com/office/drawing/2014/main" id="{8501160F-C5BB-4693-8BCF-176A69AE78B0}"/>
              </a:ext>
            </a:extLst>
          </p:cNvPr>
          <p:cNvSpPr>
            <a:spLocks noGrp="1"/>
          </p:cNvSpPr>
          <p:nvPr>
            <p:ph type="sldNum" sz="quarter" idx="13"/>
          </p:nvPr>
        </p:nvSpPr>
        <p:spPr/>
        <p:txBody>
          <a:bodyPr/>
          <a:lstStyle/>
          <a:p>
            <a:pPr>
              <a:defRPr/>
            </a:pPr>
            <a:fld id="{DE1C6611-1896-4494-B5A7-A8317A24DCD2}" type="slidenum">
              <a:rPr lang="en-US" smtClean="0"/>
              <a:pPr>
                <a:defRPr/>
              </a:pPr>
              <a:t>12</a:t>
            </a:fld>
            <a:endParaRPr lang="en-US" dirty="0"/>
          </a:p>
        </p:txBody>
      </p:sp>
      <p:sp>
        <p:nvSpPr>
          <p:cNvPr id="7" name="Title 1">
            <a:extLst>
              <a:ext uri="{FF2B5EF4-FFF2-40B4-BE49-F238E27FC236}">
                <a16:creationId xmlns:a16="http://schemas.microsoft.com/office/drawing/2014/main" id="{B0A892E8-609C-4D6F-A53A-CE442DB45DCD}"/>
              </a:ext>
            </a:extLst>
          </p:cNvPr>
          <p:cNvSpPr>
            <a:spLocks noGrp="1"/>
          </p:cNvSpPr>
          <p:nvPr>
            <p:ph type="title"/>
          </p:nvPr>
        </p:nvSpPr>
        <p:spPr>
          <a:xfrm>
            <a:off x="498475" y="365126"/>
            <a:ext cx="11214100" cy="608542"/>
          </a:xfrm>
        </p:spPr>
        <p:txBody>
          <a:bodyPr/>
          <a:lstStyle/>
          <a:p>
            <a:pPr algn="ctr">
              <a:defRPr/>
            </a:pPr>
            <a:r>
              <a:rPr lang="en-US" dirty="0"/>
              <a:t>Questions?</a:t>
            </a:r>
          </a:p>
        </p:txBody>
      </p:sp>
      <p:sp>
        <p:nvSpPr>
          <p:cNvPr id="10" name="Content Placeholder 2">
            <a:extLst>
              <a:ext uri="{FF2B5EF4-FFF2-40B4-BE49-F238E27FC236}">
                <a16:creationId xmlns:a16="http://schemas.microsoft.com/office/drawing/2014/main" id="{06860689-9BBB-49BD-A9C1-D2D3F20D637B}"/>
              </a:ext>
            </a:extLst>
          </p:cNvPr>
          <p:cNvSpPr>
            <a:spLocks noGrp="1"/>
          </p:cNvSpPr>
          <p:nvPr>
            <p:ph idx="1"/>
          </p:nvPr>
        </p:nvSpPr>
        <p:spPr>
          <a:xfrm>
            <a:off x="498475" y="1445623"/>
            <a:ext cx="11214100" cy="4731340"/>
          </a:xfrm>
        </p:spPr>
        <p:txBody>
          <a:bodyPr anchor="ctr"/>
          <a:lstStyle/>
          <a:p>
            <a:pPr marL="0" indent="0" algn="ctr">
              <a:buFont typeface="Arial" panose="020B0604020202020204" pitchFamily="34" charset="0"/>
              <a:buNone/>
              <a:defRPr/>
            </a:pPr>
            <a:r>
              <a:rPr lang="en-US" sz="4000" b="1" dirty="0">
                <a:latin typeface="+mj-lt"/>
              </a:rPr>
              <a:t>Corey Smith</a:t>
            </a:r>
          </a:p>
          <a:p>
            <a:pPr marL="0" indent="0" algn="ctr">
              <a:buFont typeface="Arial" panose="020B0604020202020204" pitchFamily="34" charset="0"/>
              <a:buNone/>
              <a:defRPr/>
            </a:pPr>
            <a:r>
              <a:rPr lang="en-US" sz="3200" b="1" dirty="0">
                <a:latin typeface="+mj-lt"/>
                <a:hlinkClick r:id="rId2"/>
              </a:rPr>
              <a:t>corey.d.smith@ama-inc.com</a:t>
            </a:r>
            <a:endParaRPr lang="en-US" sz="3200" b="1" dirty="0">
              <a:latin typeface="+mj-lt"/>
            </a:endParaRPr>
          </a:p>
          <a:p>
            <a:pPr marL="0" indent="0" algn="ctr">
              <a:buFont typeface="Arial" panose="020B0604020202020204" pitchFamily="34" charset="0"/>
              <a:buNone/>
              <a:defRPr/>
            </a:pPr>
            <a:r>
              <a:rPr lang="en-US" sz="3200" b="1" i="0" u="none" strike="noStrike" baseline="0" dirty="0">
                <a:solidFill>
                  <a:srgbClr val="000000"/>
                </a:solidFill>
                <a:latin typeface="+mj-lt"/>
                <a:hlinkClick r:id="rId3"/>
              </a:rPr>
              <a:t>corey.d.smith@nasa.gov</a:t>
            </a:r>
            <a:r>
              <a:rPr lang="en-US" sz="3200" b="1" i="0" u="none" strike="noStrike" baseline="0" dirty="0">
                <a:solidFill>
                  <a:srgbClr val="000000"/>
                </a:solidFill>
                <a:latin typeface="+mj-lt"/>
              </a:rPr>
              <a:t> </a:t>
            </a:r>
            <a:endParaRPr lang="en-US" sz="1600" b="0" i="0" u="none" strike="noStrike" baseline="0" dirty="0">
              <a:solidFill>
                <a:srgbClr val="000000"/>
              </a:solidFill>
              <a:latin typeface="Times New Roman" panose="02020603050405020304" pitchFamily="18" charset="0"/>
            </a:endParaRPr>
          </a:p>
          <a:p>
            <a:pPr marL="0" indent="0" algn="ctr">
              <a:buFont typeface="Arial" panose="020B0604020202020204" pitchFamily="34" charset="0"/>
              <a:buNone/>
              <a:defRPr/>
            </a:pPr>
            <a:endParaRPr lang="en-US" sz="2000" b="1" dirty="0">
              <a:latin typeface="+mj-lt"/>
              <a:ea typeface="Calibri" panose="020F0502020204030204" pitchFamily="34" charset="0"/>
            </a:endParaRPr>
          </a:p>
        </p:txBody>
      </p:sp>
    </p:spTree>
    <p:extLst>
      <p:ext uri="{BB962C8B-B14F-4D97-AF65-F5344CB8AC3E}">
        <p14:creationId xmlns:p14="http://schemas.microsoft.com/office/powerpoint/2010/main" val="2213847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61701-B1B7-4E38-9ECA-DFDE7747A7B1}"/>
              </a:ext>
            </a:extLst>
          </p:cNvPr>
          <p:cNvSpPr>
            <a:spLocks noGrp="1"/>
          </p:cNvSpPr>
          <p:nvPr>
            <p:ph type="title"/>
          </p:nvPr>
        </p:nvSpPr>
        <p:spPr/>
        <p:txBody>
          <a:bodyPr/>
          <a:lstStyle/>
          <a:p>
            <a:r>
              <a:rPr lang="en-US" dirty="0" err="1"/>
              <a:t>Isp</a:t>
            </a:r>
            <a:r>
              <a:rPr lang="en-US" dirty="0"/>
              <a:t> Calculation Details</a:t>
            </a:r>
            <a:endParaRPr lang="en-US" dirty="0">
              <a:solidFill>
                <a:srgbClr val="FF0000"/>
              </a:solidFill>
            </a:endParaRPr>
          </a:p>
        </p:txBody>
      </p:sp>
      <p:sp>
        <p:nvSpPr>
          <p:cNvPr id="5" name="Footer Placeholder 4">
            <a:extLst>
              <a:ext uri="{FF2B5EF4-FFF2-40B4-BE49-F238E27FC236}">
                <a16:creationId xmlns:a16="http://schemas.microsoft.com/office/drawing/2014/main" id="{EFFF0D70-E701-476A-82D7-38A62B11D787}"/>
              </a:ext>
            </a:extLst>
          </p:cNvPr>
          <p:cNvSpPr>
            <a:spLocks noGrp="1"/>
          </p:cNvSpPr>
          <p:nvPr>
            <p:ph type="ftr" sz="quarter" idx="12"/>
          </p:nvPr>
        </p:nvSpPr>
        <p:spPr/>
        <p:txBody>
          <a:bodyPr/>
          <a:lstStyle/>
          <a:p>
            <a:pPr>
              <a:defRPr/>
            </a:pPr>
            <a:r>
              <a:rPr lang="en-US"/>
              <a:t>Reactor Parametric Assessments for Alternative Propellant Nuclear Thermal Propulsion Engines  </a:t>
            </a:r>
          </a:p>
          <a:p>
            <a:pPr>
              <a:defRPr/>
            </a:pPr>
            <a:r>
              <a:rPr lang="en-US"/>
              <a:t>Nuclear and Emerging Technologies for Space (NETS) Conference 2023</a:t>
            </a:r>
            <a:endParaRPr lang="en-US" dirty="0"/>
          </a:p>
        </p:txBody>
      </p:sp>
      <p:sp>
        <p:nvSpPr>
          <p:cNvPr id="6" name="Slide Number Placeholder 5">
            <a:extLst>
              <a:ext uri="{FF2B5EF4-FFF2-40B4-BE49-F238E27FC236}">
                <a16:creationId xmlns:a16="http://schemas.microsoft.com/office/drawing/2014/main" id="{3585FC43-06E3-4362-847B-6AE6878FB6B6}"/>
              </a:ext>
            </a:extLst>
          </p:cNvPr>
          <p:cNvSpPr>
            <a:spLocks noGrp="1"/>
          </p:cNvSpPr>
          <p:nvPr>
            <p:ph type="sldNum" sz="quarter" idx="13"/>
          </p:nvPr>
        </p:nvSpPr>
        <p:spPr/>
        <p:txBody>
          <a:bodyPr/>
          <a:lstStyle/>
          <a:p>
            <a:pPr>
              <a:defRPr/>
            </a:pPr>
            <a:fld id="{DE1C6611-1896-4494-B5A7-A8317A24DCD2}" type="slidenum">
              <a:rPr lang="en-US" smtClean="0"/>
              <a:pPr>
                <a:defRPr/>
              </a:pPr>
              <a:t>13</a:t>
            </a:fld>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3D195F6-E1DA-4822-91C7-2A0E2DADB47E}"/>
                  </a:ext>
                </a:extLst>
              </p:cNvPr>
              <p:cNvSpPr txBox="1"/>
              <p:nvPr/>
            </p:nvSpPr>
            <p:spPr>
              <a:xfrm>
                <a:off x="8259088" y="1383551"/>
                <a:ext cx="3538661" cy="818366"/>
              </a:xfrm>
              <a:prstGeom prst="rect">
                <a:avLst/>
              </a:prstGeom>
              <a:noFill/>
            </p:spPr>
            <p:txBody>
              <a:bodyPr wrap="none" lIns="0" tIns="0" rIns="0" bIns="0" rtlCol="0">
                <a:spAutoFit/>
              </a:bodyPr>
              <a:lstStyle/>
              <a:p>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𝐼</m:t>
                        </m:r>
                      </m:e>
                      <m:sub>
                        <m:r>
                          <a:rPr lang="en-US" b="0" i="1" smtClean="0">
                            <a:solidFill>
                              <a:srgbClr val="000000"/>
                            </a:solidFill>
                            <a:latin typeface="Cambria Math" panose="02040503050406030204" pitchFamily="18" charset="0"/>
                          </a:rPr>
                          <m:t>𝑠𝑝</m:t>
                        </m:r>
                      </m:sub>
                    </m:sSub>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𝑣</m:t>
                            </m:r>
                          </m:e>
                          <m:sub>
                            <m:r>
                              <a:rPr lang="en-US" b="0" i="1" smtClean="0">
                                <a:solidFill>
                                  <a:srgbClr val="000000"/>
                                </a:solidFill>
                                <a:latin typeface="Cambria Math" panose="02040503050406030204" pitchFamily="18" charset="0"/>
                              </a:rPr>
                              <m:t>𝑒</m:t>
                            </m:r>
                          </m:sub>
                        </m:sSub>
                      </m:num>
                      <m:den>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𝑔</m:t>
                            </m:r>
                          </m:e>
                          <m:sub>
                            <m:r>
                              <a:rPr lang="en-US" b="0" i="1" smtClean="0">
                                <a:solidFill>
                                  <a:srgbClr val="000000"/>
                                </a:solidFill>
                                <a:latin typeface="Cambria Math" panose="02040503050406030204" pitchFamily="18" charset="0"/>
                              </a:rPr>
                              <m:t>𝑜</m:t>
                            </m:r>
                          </m:sub>
                        </m:sSub>
                      </m:den>
                    </m:f>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1</m:t>
                        </m:r>
                      </m:num>
                      <m:den>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𝑔</m:t>
                            </m:r>
                          </m:e>
                          <m:sub>
                            <m:r>
                              <a:rPr lang="en-US" b="0" i="1" smtClean="0">
                                <a:solidFill>
                                  <a:srgbClr val="000000"/>
                                </a:solidFill>
                                <a:latin typeface="Cambria Math" panose="02040503050406030204" pitchFamily="18" charset="0"/>
                              </a:rPr>
                              <m:t>𝑜</m:t>
                            </m:r>
                          </m:sub>
                        </m:sSub>
                      </m:den>
                    </m:f>
                    <m:rad>
                      <m:radPr>
                        <m:degHide m:val="on"/>
                        <m:ctrlPr>
                          <a:rPr lang="en-US" b="0" i="1" smtClean="0">
                            <a:solidFill>
                              <a:srgbClr val="000000"/>
                            </a:solidFill>
                            <a:latin typeface="Cambria Math" panose="02040503050406030204" pitchFamily="18" charset="0"/>
                          </a:rPr>
                        </m:ctrlPr>
                      </m:radPr>
                      <m:deg/>
                      <m:e>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2</m:t>
                            </m:r>
                            <m:r>
                              <a:rPr lang="en-US" b="0" i="1" smtClean="0">
                                <a:solidFill>
                                  <a:srgbClr val="000000"/>
                                </a:solidFill>
                                <a:latin typeface="Cambria Math" panose="02040503050406030204" pitchFamily="18" charset="0"/>
                              </a:rPr>
                              <m:t>𝛾</m:t>
                            </m:r>
                          </m:num>
                          <m:den>
                            <m:r>
                              <a:rPr lang="en-US" b="0" i="1" smtClean="0">
                                <a:solidFill>
                                  <a:srgbClr val="000000"/>
                                </a:solidFill>
                                <a:latin typeface="Cambria Math" panose="02040503050406030204" pitchFamily="18" charset="0"/>
                              </a:rPr>
                              <m:t>𝛾</m:t>
                            </m:r>
                            <m:r>
                              <a:rPr lang="en-US" b="0" i="1" smtClean="0">
                                <a:solidFill>
                                  <a:srgbClr val="000000"/>
                                </a:solidFill>
                                <a:latin typeface="Cambria Math" panose="02040503050406030204" pitchFamily="18" charset="0"/>
                              </a:rPr>
                              <m:t>−1</m:t>
                            </m:r>
                          </m:den>
                        </m:f>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𝑅</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𝑇</m:t>
                                </m:r>
                              </m:e>
                              <m:sub>
                                <m:r>
                                  <a:rPr lang="en-US" b="0" i="1" smtClean="0">
                                    <a:solidFill>
                                      <a:srgbClr val="000000"/>
                                    </a:solidFill>
                                    <a:latin typeface="Cambria Math" panose="02040503050406030204" pitchFamily="18" charset="0"/>
                                  </a:rPr>
                                  <m:t>𝑐</m:t>
                                </m:r>
                              </m:sub>
                            </m:sSub>
                          </m:num>
                          <m:den>
                            <m:r>
                              <a:rPr lang="en-US" b="0" i="1" smtClean="0">
                                <a:solidFill>
                                  <a:srgbClr val="000000"/>
                                </a:solidFill>
                                <a:latin typeface="Cambria Math" panose="02040503050406030204" pitchFamily="18" charset="0"/>
                              </a:rPr>
                              <m:t>𝑚𝑤</m:t>
                            </m:r>
                          </m:den>
                        </m:f>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sSup>
                              <m:sSupPr>
                                <m:ctrlPr>
                                  <a:rPr lang="en-US" b="0" i="1" smtClean="0">
                                    <a:solidFill>
                                      <a:srgbClr val="000000"/>
                                    </a:solidFill>
                                    <a:latin typeface="Cambria Math" panose="02040503050406030204" pitchFamily="18" charset="0"/>
                                  </a:rPr>
                                </m:ctrlPr>
                              </m:sSupPr>
                              <m:e>
                                <m:d>
                                  <m:dPr>
                                    <m:ctrlPr>
                                      <a:rPr lang="en-US" b="0" i="1" smtClean="0">
                                        <a:solidFill>
                                          <a:srgbClr val="000000"/>
                                        </a:solidFill>
                                        <a:latin typeface="Cambria Math" panose="02040503050406030204" pitchFamily="18" charset="0"/>
                                      </a:rPr>
                                    </m:ctrlPr>
                                  </m:dPr>
                                  <m:e>
                                    <m:f>
                                      <m:fPr>
                                        <m:ctrlPr>
                                          <a:rPr lang="en-US" b="0" i="1" smtClean="0">
                                            <a:solidFill>
                                              <a:srgbClr val="000000"/>
                                            </a:solidFill>
                                            <a:latin typeface="Cambria Math" panose="02040503050406030204" pitchFamily="18" charset="0"/>
                                          </a:rPr>
                                        </m:ctrlPr>
                                      </m:fPr>
                                      <m:num>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𝑒</m:t>
                                            </m:r>
                                          </m:sub>
                                        </m:sSub>
                                      </m:num>
                                      <m:den>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𝐶</m:t>
                                            </m:r>
                                          </m:sub>
                                        </m:sSub>
                                      </m:den>
                                    </m:f>
                                  </m:e>
                                </m:d>
                              </m:e>
                              <m:sup>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𝛾</m:t>
                                    </m:r>
                                    <m:r>
                                      <a:rPr lang="en-US" b="0" i="1" smtClean="0">
                                        <a:solidFill>
                                          <a:srgbClr val="000000"/>
                                        </a:solidFill>
                                        <a:latin typeface="Cambria Math" panose="02040503050406030204" pitchFamily="18" charset="0"/>
                                      </a:rPr>
                                      <m:t>−1</m:t>
                                    </m:r>
                                  </m:num>
                                  <m:den>
                                    <m:r>
                                      <a:rPr lang="en-US" b="0" i="1" smtClean="0">
                                        <a:solidFill>
                                          <a:srgbClr val="000000"/>
                                        </a:solidFill>
                                        <a:latin typeface="Cambria Math" panose="02040503050406030204" pitchFamily="18" charset="0"/>
                                      </a:rPr>
                                      <m:t>𝛾</m:t>
                                    </m:r>
                                  </m:den>
                                </m:f>
                              </m:sup>
                            </m:sSup>
                          </m:e>
                        </m:d>
                      </m:e>
                    </m:rad>
                  </m:oMath>
                </a14:m>
                <a:r>
                  <a:rPr lang="en-US" dirty="0">
                    <a:solidFill>
                      <a:srgbClr val="000000"/>
                    </a:solidFill>
                  </a:rPr>
                  <a:t> </a:t>
                </a:r>
              </a:p>
            </p:txBody>
          </p:sp>
        </mc:Choice>
        <mc:Fallback xmlns="">
          <p:sp>
            <p:nvSpPr>
              <p:cNvPr id="10" name="TextBox 9">
                <a:extLst>
                  <a:ext uri="{FF2B5EF4-FFF2-40B4-BE49-F238E27FC236}">
                    <a16:creationId xmlns:a16="http://schemas.microsoft.com/office/drawing/2014/main" id="{73D195F6-E1DA-4822-91C7-2A0E2DADB47E}"/>
                  </a:ext>
                </a:extLst>
              </p:cNvPr>
              <p:cNvSpPr txBox="1">
                <a:spLocks noRot="1" noChangeAspect="1" noMove="1" noResize="1" noEditPoints="1" noAdjustHandles="1" noChangeArrowheads="1" noChangeShapeType="1" noTextEdit="1"/>
              </p:cNvSpPr>
              <p:nvPr/>
            </p:nvSpPr>
            <p:spPr>
              <a:xfrm>
                <a:off x="8259088" y="1383551"/>
                <a:ext cx="3538661" cy="818366"/>
              </a:xfrm>
              <a:prstGeom prst="rect">
                <a:avLst/>
              </a:prstGeom>
              <a:blipFill>
                <a:blip r:embed="rId3"/>
                <a:stretch>
                  <a:fillRect b="-746"/>
                </a:stretch>
              </a:blipFill>
            </p:spPr>
            <p:txBody>
              <a:bodyPr/>
              <a:lstStyle/>
              <a:p>
                <a:r>
                  <a:rPr lang="en-US">
                    <a:noFill/>
                  </a:rPr>
                  <a:t> </a:t>
                </a:r>
              </a:p>
            </p:txBody>
          </p:sp>
        </mc:Fallback>
      </mc:AlternateContent>
      <p:sp>
        <p:nvSpPr>
          <p:cNvPr id="11" name="Text Placeholder 10">
            <a:extLst>
              <a:ext uri="{FF2B5EF4-FFF2-40B4-BE49-F238E27FC236}">
                <a16:creationId xmlns:a16="http://schemas.microsoft.com/office/drawing/2014/main" id="{3C2D58C9-AAD8-B845-FD5C-26E8567FA383}"/>
              </a:ext>
            </a:extLst>
          </p:cNvPr>
          <p:cNvSpPr>
            <a:spLocks noGrp="1"/>
          </p:cNvSpPr>
          <p:nvPr>
            <p:ph type="body" sz="quarter" idx="10"/>
          </p:nvPr>
        </p:nvSpPr>
        <p:spPr/>
        <p:txBody>
          <a:bodyPr/>
          <a:lstStyle/>
          <a:p>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DD6614D-AF68-B295-52ED-91954395FB1E}"/>
                  </a:ext>
                </a:extLst>
              </p:cNvPr>
              <p:cNvSpPr txBox="1"/>
              <p:nvPr/>
            </p:nvSpPr>
            <p:spPr>
              <a:xfrm>
                <a:off x="7910688" y="3403765"/>
                <a:ext cx="3162300" cy="11663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𝐴</m:t>
                              </m:r>
                            </m:e>
                            <m:sup>
                              <m:r>
                                <a:rPr lang="en-US" i="0">
                                  <a:solidFill>
                                    <a:srgbClr val="000000"/>
                                  </a:solidFill>
                                  <a:latin typeface="Cambria Math" panose="02040503050406030204" pitchFamily="18" charset="0"/>
                                </a:rPr>
                                <m:t>∗</m:t>
                              </m:r>
                            </m:sup>
                          </m:sSup>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𝑥</m:t>
                              </m:r>
                            </m:sub>
                          </m:sSub>
                        </m:den>
                      </m:f>
                      <m:r>
                        <a:rPr lang="en-US" i="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𝑥</m:t>
                          </m:r>
                        </m:sub>
                      </m:sSub>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𝛾</m:t>
                                      </m:r>
                                      <m:r>
                                        <a:rPr lang="en-US" i="0">
                                          <a:solidFill>
                                            <a:srgbClr val="000000"/>
                                          </a:solidFill>
                                          <a:latin typeface="Cambria Math" panose="02040503050406030204" pitchFamily="18" charset="0"/>
                                        </a:rPr>
                                        <m:t>+1</m:t>
                                      </m:r>
                                    </m:num>
                                    <m:den>
                                      <m:r>
                                        <a:rPr lang="en-US" i="0">
                                          <a:solidFill>
                                            <a:srgbClr val="000000"/>
                                          </a:solidFill>
                                          <a:latin typeface="Cambria Math" panose="02040503050406030204" pitchFamily="18" charset="0"/>
                                        </a:rPr>
                                        <m:t>2</m:t>
                                      </m:r>
                                    </m:den>
                                  </m:f>
                                </m:num>
                                <m:den>
                                  <m:r>
                                    <a:rPr lang="en-US" i="0">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𝛾</m:t>
                                      </m:r>
                                      <m:r>
                                        <a:rPr lang="en-US" i="0">
                                          <a:solidFill>
                                            <a:srgbClr val="000000"/>
                                          </a:solidFill>
                                          <a:latin typeface="Cambria Math" panose="02040503050406030204" pitchFamily="18" charset="0"/>
                                        </a:rPr>
                                        <m:t>−1</m:t>
                                      </m:r>
                                    </m:num>
                                    <m:den>
                                      <m:r>
                                        <a:rPr lang="en-US" i="0">
                                          <a:solidFill>
                                            <a:srgbClr val="000000"/>
                                          </a:solidFill>
                                          <a:latin typeface="Cambria Math" panose="02040503050406030204" pitchFamily="18" charset="0"/>
                                        </a:rPr>
                                        <m:t>2</m:t>
                                      </m:r>
                                    </m:den>
                                  </m:f>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𝑥</m:t>
                                      </m:r>
                                    </m:sub>
                                    <m:sup>
                                      <m:r>
                                        <a:rPr lang="en-US" i="0">
                                          <a:solidFill>
                                            <a:srgbClr val="000000"/>
                                          </a:solidFill>
                                          <a:latin typeface="Cambria Math" panose="02040503050406030204" pitchFamily="18" charset="0"/>
                                        </a:rPr>
                                        <m:t>2</m:t>
                                      </m:r>
                                    </m:sup>
                                  </m:sSubSup>
                                </m:den>
                              </m:f>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𝛾</m:t>
                              </m:r>
                              <m:r>
                                <a:rPr lang="en-US" i="0">
                                  <a:solidFill>
                                    <a:srgbClr val="000000"/>
                                  </a:solidFill>
                                  <a:latin typeface="Cambria Math" panose="02040503050406030204" pitchFamily="18" charset="0"/>
                                </a:rPr>
                                <m:t>+1</m:t>
                              </m:r>
                            </m:num>
                            <m:den>
                              <m:r>
                                <a:rPr lang="en-US" i="0">
                                  <a:solidFill>
                                    <a:srgbClr val="000000"/>
                                  </a:solidFill>
                                  <a:latin typeface="Cambria Math" panose="02040503050406030204" pitchFamily="18" charset="0"/>
                                </a:rPr>
                                <m:t>2</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𝛾</m:t>
                                  </m:r>
                                  <m:r>
                                    <a:rPr lang="en-US" i="0">
                                      <a:solidFill>
                                        <a:srgbClr val="000000"/>
                                      </a:solidFill>
                                      <a:latin typeface="Cambria Math" panose="02040503050406030204" pitchFamily="18" charset="0"/>
                                    </a:rPr>
                                    <m:t>−1</m:t>
                                  </m:r>
                                </m:e>
                              </m:d>
                            </m:den>
                          </m:f>
                        </m:sup>
                      </m:sSup>
                    </m:oMath>
                  </m:oMathPara>
                </a14:m>
                <a:endParaRPr lang="en-US" dirty="0">
                  <a:solidFill>
                    <a:srgbClr val="000000"/>
                  </a:solidFill>
                </a:endParaRPr>
              </a:p>
            </p:txBody>
          </p:sp>
        </mc:Choice>
        <mc:Fallback xmlns="">
          <p:sp>
            <p:nvSpPr>
              <p:cNvPr id="12" name="TextBox 11">
                <a:extLst>
                  <a:ext uri="{FF2B5EF4-FFF2-40B4-BE49-F238E27FC236}">
                    <a16:creationId xmlns:a16="http://schemas.microsoft.com/office/drawing/2014/main" id="{1DD6614D-AF68-B295-52ED-91954395FB1E}"/>
                  </a:ext>
                </a:extLst>
              </p:cNvPr>
              <p:cNvSpPr txBox="1">
                <a:spLocks noRot="1" noChangeAspect="1" noMove="1" noResize="1" noEditPoints="1" noAdjustHandles="1" noChangeArrowheads="1" noChangeShapeType="1" noTextEdit="1"/>
              </p:cNvSpPr>
              <p:nvPr/>
            </p:nvSpPr>
            <p:spPr>
              <a:xfrm>
                <a:off x="7910688" y="3403765"/>
                <a:ext cx="3162300" cy="116634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BE05CA-6DA6-D568-B239-EBEF9AAC84ED}"/>
                  </a:ext>
                </a:extLst>
              </p:cNvPr>
              <p:cNvSpPr txBox="1"/>
              <p:nvPr/>
            </p:nvSpPr>
            <p:spPr>
              <a:xfrm>
                <a:off x="8259088" y="2512541"/>
                <a:ext cx="3092286" cy="8452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0">
                                  <a:solidFill>
                                    <a:srgbClr val="000000"/>
                                  </a:solidFill>
                                  <a:latin typeface="Cambria Math" panose="02040503050406030204" pitchFamily="18" charset="0"/>
                                </a:rPr>
                                <m:t>0</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𝑥</m:t>
                              </m:r>
                            </m:sub>
                          </m:sSub>
                        </m:den>
                      </m:f>
                      <m:r>
                        <a:rPr lang="en-US" i="0">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0">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𝛾</m:t>
                                  </m:r>
                                  <m:r>
                                    <a:rPr lang="en-US" i="0">
                                      <a:solidFill>
                                        <a:srgbClr val="000000"/>
                                      </a:solidFill>
                                      <a:latin typeface="Cambria Math" panose="02040503050406030204" pitchFamily="18" charset="0"/>
                                    </a:rPr>
                                    <m:t>−1</m:t>
                                  </m:r>
                                </m:num>
                                <m:den>
                                  <m:r>
                                    <a:rPr lang="en-US" i="0">
                                      <a:solidFill>
                                        <a:srgbClr val="000000"/>
                                      </a:solidFill>
                                      <a:latin typeface="Cambria Math" panose="02040503050406030204" pitchFamily="18" charset="0"/>
                                    </a:rPr>
                                    <m:t>2</m:t>
                                  </m:r>
                                </m:den>
                              </m:f>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𝑀</m:t>
                                  </m:r>
                                </m:e>
                                <m:sub>
                                  <m:r>
                                    <a:rPr lang="en-US" i="1">
                                      <a:solidFill>
                                        <a:srgbClr val="000000"/>
                                      </a:solidFill>
                                      <a:latin typeface="Cambria Math" panose="02040503050406030204" pitchFamily="18" charset="0"/>
                                    </a:rPr>
                                    <m:t>𝑥</m:t>
                                  </m:r>
                                </m:sub>
                                <m:sup>
                                  <m:r>
                                    <a:rPr lang="en-US" i="0">
                                      <a:solidFill>
                                        <a:srgbClr val="000000"/>
                                      </a:solidFill>
                                      <a:latin typeface="Cambria Math" panose="02040503050406030204" pitchFamily="18" charset="0"/>
                                    </a:rPr>
                                    <m:t>2</m:t>
                                  </m:r>
                                </m:sup>
                              </m:sSubSup>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𝛾</m:t>
                              </m:r>
                            </m:num>
                            <m:den>
                              <m:r>
                                <a:rPr lang="en-US" i="1">
                                  <a:solidFill>
                                    <a:srgbClr val="000000"/>
                                  </a:solidFill>
                                  <a:latin typeface="Cambria Math" panose="02040503050406030204" pitchFamily="18" charset="0"/>
                                </a:rPr>
                                <m:t>𝛾</m:t>
                              </m:r>
                              <m:r>
                                <a:rPr lang="en-US" i="0">
                                  <a:solidFill>
                                    <a:srgbClr val="000000"/>
                                  </a:solidFill>
                                  <a:latin typeface="Cambria Math" panose="02040503050406030204" pitchFamily="18" charset="0"/>
                                </a:rPr>
                                <m:t>−1</m:t>
                              </m:r>
                            </m:den>
                          </m:f>
                        </m:sup>
                      </m:sSup>
                    </m:oMath>
                  </m:oMathPara>
                </a14:m>
                <a:endParaRPr lang="en-US" dirty="0">
                  <a:solidFill>
                    <a:srgbClr val="000000"/>
                  </a:solidFill>
                </a:endParaRPr>
              </a:p>
            </p:txBody>
          </p:sp>
        </mc:Choice>
        <mc:Fallback xmlns="">
          <p:sp>
            <p:nvSpPr>
              <p:cNvPr id="14" name="TextBox 13">
                <a:extLst>
                  <a:ext uri="{FF2B5EF4-FFF2-40B4-BE49-F238E27FC236}">
                    <a16:creationId xmlns:a16="http://schemas.microsoft.com/office/drawing/2014/main" id="{50BE05CA-6DA6-D568-B239-EBEF9AAC84ED}"/>
                  </a:ext>
                </a:extLst>
              </p:cNvPr>
              <p:cNvSpPr txBox="1">
                <a:spLocks noRot="1" noChangeAspect="1" noMove="1" noResize="1" noEditPoints="1" noAdjustHandles="1" noChangeArrowheads="1" noChangeShapeType="1" noTextEdit="1"/>
              </p:cNvSpPr>
              <p:nvPr/>
            </p:nvSpPr>
            <p:spPr>
              <a:xfrm>
                <a:off x="8259088" y="2512541"/>
                <a:ext cx="3092286" cy="845231"/>
              </a:xfrm>
              <a:prstGeom prst="rect">
                <a:avLst/>
              </a:prstGeom>
              <a:blipFill>
                <a:blip r:embed="rId5"/>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9B7D2322-A616-E91E-BD0C-F0A135486385}"/>
              </a:ext>
            </a:extLst>
          </p:cNvPr>
          <p:cNvSpPr txBox="1"/>
          <p:nvPr/>
        </p:nvSpPr>
        <p:spPr>
          <a:xfrm>
            <a:off x="498475" y="1540405"/>
            <a:ext cx="5123727"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00"/>
                </a:solidFill>
              </a:rPr>
              <a:t>Chamber Pressure: 4.5 MPa</a:t>
            </a:r>
          </a:p>
          <a:p>
            <a:pPr marL="285750" indent="-285750">
              <a:buFont typeface="Arial" panose="020B0604020202020204" pitchFamily="34" charset="0"/>
              <a:buChar char="•"/>
            </a:pPr>
            <a:r>
              <a:rPr lang="en-US" dirty="0">
                <a:solidFill>
                  <a:srgbClr val="000000"/>
                </a:solidFill>
              </a:rPr>
              <a:t>Chamber Temperature: 2700 K</a:t>
            </a:r>
          </a:p>
          <a:p>
            <a:pPr marL="285750" indent="-285750">
              <a:buFont typeface="Arial" panose="020B0604020202020204" pitchFamily="34" charset="0"/>
              <a:buChar char="•"/>
            </a:pPr>
            <a:r>
              <a:rPr lang="en-US" dirty="0">
                <a:solidFill>
                  <a:srgbClr val="000000"/>
                </a:solidFill>
              </a:rPr>
              <a:t>Area Ratio: 381:1</a:t>
            </a:r>
          </a:p>
          <a:p>
            <a:pPr marL="285750" indent="-285750">
              <a:buFont typeface="Arial" panose="020B0604020202020204" pitchFamily="34" charset="0"/>
              <a:buChar char="•"/>
            </a:pPr>
            <a:r>
              <a:rPr lang="en-US" dirty="0">
                <a:solidFill>
                  <a:srgbClr val="000000"/>
                </a:solidFill>
              </a:rPr>
              <a:t>Ratio of specific heats bounds</a:t>
            </a:r>
          </a:p>
          <a:p>
            <a:pPr marL="742950" lvl="1" indent="-285750">
              <a:buFont typeface="Arial" panose="020B0604020202020204" pitchFamily="34" charset="0"/>
              <a:buChar char="•"/>
            </a:pPr>
            <a:r>
              <a:rPr lang="en-US" dirty="0">
                <a:solidFill>
                  <a:srgbClr val="000000"/>
                </a:solidFill>
              </a:rPr>
              <a:t>Upper: 1.6667 (monoatomic)</a:t>
            </a:r>
          </a:p>
          <a:p>
            <a:pPr marL="742950" lvl="1" indent="-285750">
              <a:buFont typeface="Arial" panose="020B0604020202020204" pitchFamily="34" charset="0"/>
              <a:buChar char="•"/>
            </a:pPr>
            <a:r>
              <a:rPr lang="en-US" dirty="0">
                <a:solidFill>
                  <a:srgbClr val="000000"/>
                </a:solidFill>
              </a:rPr>
              <a:t>Lower: 1.1 (polyatomic)</a:t>
            </a:r>
          </a:p>
        </p:txBody>
      </p:sp>
    </p:spTree>
    <p:extLst>
      <p:ext uri="{BB962C8B-B14F-4D97-AF65-F5344CB8AC3E}">
        <p14:creationId xmlns:p14="http://schemas.microsoft.com/office/powerpoint/2010/main" val="2538825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9EF22B9-F267-4905-8E63-BAD21C563A0C}"/>
              </a:ext>
            </a:extLst>
          </p:cNvPr>
          <p:cNvSpPr>
            <a:spLocks noGrp="1"/>
          </p:cNvSpPr>
          <p:nvPr>
            <p:ph type="ftr" sz="quarter" idx="12"/>
          </p:nvPr>
        </p:nvSpPr>
        <p:spPr/>
        <p:txBody>
          <a:bodyPr/>
          <a:lstStyle/>
          <a:p>
            <a:pPr>
              <a:defRPr/>
            </a:pPr>
            <a:r>
              <a:rPr lang="en-US"/>
              <a:t>Reactor Parametric Assessments for Alternative Propellant Nuclear Thermal Propulsion Engines  </a:t>
            </a:r>
          </a:p>
          <a:p>
            <a:pPr>
              <a:defRPr/>
            </a:pPr>
            <a:r>
              <a:rPr lang="en-US"/>
              <a:t>Nuclear and Emerging Technologies for Space (NETS) Conference 2023</a:t>
            </a:r>
            <a:endParaRPr lang="en-US" dirty="0"/>
          </a:p>
        </p:txBody>
      </p:sp>
      <p:sp>
        <p:nvSpPr>
          <p:cNvPr id="6" name="Slide Number Placeholder 5">
            <a:extLst>
              <a:ext uri="{FF2B5EF4-FFF2-40B4-BE49-F238E27FC236}">
                <a16:creationId xmlns:a16="http://schemas.microsoft.com/office/drawing/2014/main" id="{8501160F-C5BB-4693-8BCF-176A69AE78B0}"/>
              </a:ext>
            </a:extLst>
          </p:cNvPr>
          <p:cNvSpPr>
            <a:spLocks noGrp="1"/>
          </p:cNvSpPr>
          <p:nvPr>
            <p:ph type="sldNum" sz="quarter" idx="13"/>
          </p:nvPr>
        </p:nvSpPr>
        <p:spPr/>
        <p:txBody>
          <a:bodyPr/>
          <a:lstStyle/>
          <a:p>
            <a:pPr>
              <a:defRPr/>
            </a:pPr>
            <a:fld id="{DE1C6611-1896-4494-B5A7-A8317A24DCD2}" type="slidenum">
              <a:rPr lang="en-US" smtClean="0"/>
              <a:pPr>
                <a:defRPr/>
              </a:pPr>
              <a:t>2</a:t>
            </a:fld>
            <a:endParaRPr lang="en-US" dirty="0"/>
          </a:p>
        </p:txBody>
      </p:sp>
      <p:sp>
        <p:nvSpPr>
          <p:cNvPr id="7" name="Title 1">
            <a:extLst>
              <a:ext uri="{FF2B5EF4-FFF2-40B4-BE49-F238E27FC236}">
                <a16:creationId xmlns:a16="http://schemas.microsoft.com/office/drawing/2014/main" id="{B0A892E8-609C-4D6F-A53A-CE442DB45DCD}"/>
              </a:ext>
            </a:extLst>
          </p:cNvPr>
          <p:cNvSpPr>
            <a:spLocks noGrp="1"/>
          </p:cNvSpPr>
          <p:nvPr>
            <p:ph type="title"/>
          </p:nvPr>
        </p:nvSpPr>
        <p:spPr>
          <a:xfrm>
            <a:off x="498475" y="365126"/>
            <a:ext cx="11214100" cy="608542"/>
          </a:xfrm>
        </p:spPr>
        <p:txBody>
          <a:bodyPr/>
          <a:lstStyle/>
          <a:p>
            <a:pPr algn="ctr">
              <a:defRPr/>
            </a:pPr>
            <a:r>
              <a:rPr lang="en-US" dirty="0"/>
              <a:t>Acknowledgements</a:t>
            </a:r>
          </a:p>
        </p:txBody>
      </p:sp>
      <p:sp>
        <p:nvSpPr>
          <p:cNvPr id="10" name="Content Placeholder 2">
            <a:extLst>
              <a:ext uri="{FF2B5EF4-FFF2-40B4-BE49-F238E27FC236}">
                <a16:creationId xmlns:a16="http://schemas.microsoft.com/office/drawing/2014/main" id="{06860689-9BBB-49BD-A9C1-D2D3F20D637B}"/>
              </a:ext>
            </a:extLst>
          </p:cNvPr>
          <p:cNvSpPr>
            <a:spLocks noGrp="1"/>
          </p:cNvSpPr>
          <p:nvPr>
            <p:ph idx="1"/>
          </p:nvPr>
        </p:nvSpPr>
        <p:spPr>
          <a:xfrm>
            <a:off x="498475" y="1825625"/>
            <a:ext cx="11214100" cy="4351338"/>
          </a:xfrm>
        </p:spPr>
        <p:txBody>
          <a:bodyPr anchor="ctr"/>
          <a:lstStyle/>
          <a:p>
            <a:pPr marL="0" indent="0" algn="ctr">
              <a:spcBef>
                <a:spcPts val="600"/>
              </a:spcBef>
              <a:buFont typeface="Arial" panose="020B0604020202020204" pitchFamily="34" charset="0"/>
              <a:buNone/>
              <a:defRPr/>
            </a:pPr>
            <a:r>
              <a:rPr sz="3200" b="1" dirty="0">
                <a:latin typeface="+mj-lt"/>
                <a:ea typeface="Calibri" panose="020F0502020204030204" pitchFamily="34" charset="0"/>
              </a:rPr>
              <a:t>This work was supported by NASA’s Space Technology Mission Directorate (STMD) through the Space Nuclear Propulsion (SNP) Project</a:t>
            </a:r>
          </a:p>
          <a:p>
            <a:pPr marL="0" indent="0" algn="ctr">
              <a:spcBef>
                <a:spcPts val="600"/>
              </a:spcBef>
              <a:buFont typeface="Arial" panose="020B0604020202020204" pitchFamily="34" charset="0"/>
              <a:buNone/>
              <a:defRPr/>
            </a:pPr>
            <a:endParaRPr sz="1800" dirty="0">
              <a:latin typeface="+mj-lt"/>
              <a:ea typeface="Calibri" panose="020F0502020204030204" pitchFamily="34" charset="0"/>
            </a:endParaRPr>
          </a:p>
          <a:p>
            <a:pPr marL="0" indent="0" algn="ctr">
              <a:spcBef>
                <a:spcPts val="600"/>
              </a:spcBef>
              <a:buFont typeface="Arial" panose="020B0604020202020204" pitchFamily="34" charset="0"/>
              <a:buNone/>
              <a:defRPr/>
            </a:pPr>
            <a:r>
              <a:rPr sz="1800" dirty="0">
                <a:latin typeface="+mj-lt"/>
              </a:rPr>
              <a:t>Contract No. 80LARC17C0003</a:t>
            </a:r>
          </a:p>
          <a:p>
            <a:pPr marL="0" indent="0" algn="ctr">
              <a:spcBef>
                <a:spcPts val="600"/>
              </a:spcBef>
              <a:buFont typeface="Arial" panose="020B0604020202020204" pitchFamily="34" charset="0"/>
              <a:buNone/>
              <a:defRPr/>
            </a:pPr>
            <a:r>
              <a:rPr sz="1800" dirty="0">
                <a:latin typeface="+mj-lt"/>
              </a:rPr>
              <a:t>Task No. 10.020.000</a:t>
            </a:r>
          </a:p>
        </p:txBody>
      </p:sp>
    </p:spTree>
    <p:extLst>
      <p:ext uri="{BB962C8B-B14F-4D97-AF65-F5344CB8AC3E}">
        <p14:creationId xmlns:p14="http://schemas.microsoft.com/office/powerpoint/2010/main" val="2875471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61701-B1B7-4E38-9ECA-DFDE7747A7B1}"/>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841AEBFE-0706-44A1-9BB2-31EB18E56044}"/>
              </a:ext>
            </a:extLst>
          </p:cNvPr>
          <p:cNvSpPr>
            <a:spLocks noGrp="1"/>
          </p:cNvSpPr>
          <p:nvPr>
            <p:ph idx="1"/>
          </p:nvPr>
        </p:nvSpPr>
        <p:spPr>
          <a:xfrm>
            <a:off x="498474" y="1425576"/>
            <a:ext cx="6268085" cy="4254499"/>
          </a:xfrm>
        </p:spPr>
        <p:txBody>
          <a:bodyPr/>
          <a:lstStyle/>
          <a:p>
            <a:pPr>
              <a:spcBef>
                <a:spcPts val="600"/>
              </a:spcBef>
            </a:pPr>
            <a:r>
              <a:rPr lang="en-US" sz="2000" b="1" dirty="0"/>
              <a:t>Motivations and Objectives</a:t>
            </a:r>
            <a:endParaRPr lang="en-US" sz="1800" b="1" dirty="0"/>
          </a:p>
          <a:p>
            <a:pPr lvl="1">
              <a:spcBef>
                <a:spcPts val="600"/>
              </a:spcBef>
            </a:pPr>
            <a:r>
              <a:rPr lang="en-US" sz="1800" dirty="0"/>
              <a:t>Alternative Propellant Options</a:t>
            </a:r>
          </a:p>
          <a:p>
            <a:pPr>
              <a:spcBef>
                <a:spcPts val="600"/>
              </a:spcBef>
            </a:pPr>
            <a:r>
              <a:rPr lang="en-US" sz="2000" b="1" dirty="0"/>
              <a:t>Engine / Reactor Modeling Methodology</a:t>
            </a:r>
          </a:p>
          <a:p>
            <a:pPr lvl="1">
              <a:spcBef>
                <a:spcPts val="600"/>
              </a:spcBef>
            </a:pPr>
            <a:r>
              <a:rPr lang="en-US" sz="1800" dirty="0"/>
              <a:t>H-NTP vs. A-NTP Engine Cycles</a:t>
            </a:r>
          </a:p>
          <a:p>
            <a:pPr lvl="1">
              <a:spcBef>
                <a:spcPts val="600"/>
              </a:spcBef>
            </a:pPr>
            <a:r>
              <a:rPr lang="en-US" sz="1800" dirty="0"/>
              <a:t>Reactor Modeling Algorithm</a:t>
            </a:r>
          </a:p>
          <a:p>
            <a:pPr>
              <a:spcBef>
                <a:spcPts val="600"/>
              </a:spcBef>
            </a:pPr>
            <a:r>
              <a:rPr lang="en-US" sz="2000" b="1" dirty="0"/>
              <a:t>Sensitivity Results</a:t>
            </a:r>
          </a:p>
          <a:p>
            <a:pPr lvl="1">
              <a:spcBef>
                <a:spcPts val="600"/>
              </a:spcBef>
            </a:pPr>
            <a:r>
              <a:rPr lang="en-US" sz="1800" dirty="0"/>
              <a:t>Criticality and Control Drum Worth Investigation</a:t>
            </a:r>
          </a:p>
          <a:p>
            <a:pPr lvl="1">
              <a:spcBef>
                <a:spcPts val="600"/>
              </a:spcBef>
            </a:pPr>
            <a:r>
              <a:rPr lang="en-US" sz="1800" dirty="0"/>
              <a:t>Geometry Extensibility Results</a:t>
            </a:r>
          </a:p>
          <a:p>
            <a:pPr>
              <a:spcBef>
                <a:spcPts val="600"/>
              </a:spcBef>
            </a:pPr>
            <a:r>
              <a:rPr lang="en-US" sz="2000" b="1" dirty="0"/>
              <a:t>Conclusions and Forward Work</a:t>
            </a:r>
          </a:p>
        </p:txBody>
      </p:sp>
      <p:sp>
        <p:nvSpPr>
          <p:cNvPr id="5" name="Footer Placeholder 4">
            <a:extLst>
              <a:ext uri="{FF2B5EF4-FFF2-40B4-BE49-F238E27FC236}">
                <a16:creationId xmlns:a16="http://schemas.microsoft.com/office/drawing/2014/main" id="{EFFF0D70-E701-476A-82D7-38A62B11D787}"/>
              </a:ext>
            </a:extLst>
          </p:cNvPr>
          <p:cNvSpPr>
            <a:spLocks noGrp="1"/>
          </p:cNvSpPr>
          <p:nvPr>
            <p:ph type="ftr" sz="quarter" idx="12"/>
          </p:nvPr>
        </p:nvSpPr>
        <p:spPr/>
        <p:txBody>
          <a:bodyPr/>
          <a:lstStyle/>
          <a:p>
            <a:pPr>
              <a:defRPr/>
            </a:pPr>
            <a:r>
              <a:rPr lang="en-US"/>
              <a:t>Reactor Parametric Assessments for Alternative Propellant Nuclear Thermal Propulsion Engines  </a:t>
            </a:r>
          </a:p>
          <a:p>
            <a:pPr>
              <a:defRPr/>
            </a:pPr>
            <a:r>
              <a:rPr lang="en-US"/>
              <a:t>Nuclear and Emerging Technologies for Space (NETS) Conference 2023</a:t>
            </a:r>
            <a:endParaRPr lang="en-US" dirty="0"/>
          </a:p>
        </p:txBody>
      </p:sp>
      <p:sp>
        <p:nvSpPr>
          <p:cNvPr id="6" name="Slide Number Placeholder 5">
            <a:extLst>
              <a:ext uri="{FF2B5EF4-FFF2-40B4-BE49-F238E27FC236}">
                <a16:creationId xmlns:a16="http://schemas.microsoft.com/office/drawing/2014/main" id="{3585FC43-06E3-4362-847B-6AE6878FB6B6}"/>
              </a:ext>
            </a:extLst>
          </p:cNvPr>
          <p:cNvSpPr>
            <a:spLocks noGrp="1"/>
          </p:cNvSpPr>
          <p:nvPr>
            <p:ph type="sldNum" sz="quarter" idx="13"/>
          </p:nvPr>
        </p:nvSpPr>
        <p:spPr/>
        <p:txBody>
          <a:bodyPr/>
          <a:lstStyle/>
          <a:p>
            <a:pPr>
              <a:defRPr/>
            </a:pPr>
            <a:fld id="{DE1C6611-1896-4494-B5A7-A8317A24DCD2}" type="slidenum">
              <a:rPr lang="en-US" smtClean="0"/>
              <a:pPr>
                <a:defRPr/>
              </a:pPr>
              <a:t>3</a:t>
            </a:fld>
            <a:endParaRPr lang="en-US" dirty="0"/>
          </a:p>
        </p:txBody>
      </p:sp>
      <p:pic>
        <p:nvPicPr>
          <p:cNvPr id="9" name="Picture 8">
            <a:extLst>
              <a:ext uri="{FF2B5EF4-FFF2-40B4-BE49-F238E27FC236}">
                <a16:creationId xmlns:a16="http://schemas.microsoft.com/office/drawing/2014/main" id="{E6A2184F-B49D-47E8-84F5-EBB66B76AC8C}"/>
              </a:ext>
            </a:extLst>
          </p:cNvPr>
          <p:cNvPicPr>
            <a:picLocks noChangeAspect="1"/>
          </p:cNvPicPr>
          <p:nvPr/>
        </p:nvPicPr>
        <p:blipFill>
          <a:blip r:embed="rId2"/>
          <a:stretch>
            <a:fillRect/>
          </a:stretch>
        </p:blipFill>
        <p:spPr>
          <a:xfrm>
            <a:off x="6386888" y="1861393"/>
            <a:ext cx="5593599" cy="3135213"/>
          </a:xfrm>
          <a:prstGeom prst="rect">
            <a:avLst/>
          </a:prstGeom>
        </p:spPr>
      </p:pic>
    </p:spTree>
    <p:extLst>
      <p:ext uri="{BB962C8B-B14F-4D97-AF65-F5344CB8AC3E}">
        <p14:creationId xmlns:p14="http://schemas.microsoft.com/office/powerpoint/2010/main" val="738969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4799-E976-401B-BA99-B88AD08FCCE6}"/>
              </a:ext>
            </a:extLst>
          </p:cNvPr>
          <p:cNvSpPr>
            <a:spLocks noGrp="1"/>
          </p:cNvSpPr>
          <p:nvPr>
            <p:ph type="title"/>
          </p:nvPr>
        </p:nvSpPr>
        <p:spPr/>
        <p:txBody>
          <a:bodyPr/>
          <a:lstStyle/>
          <a:p>
            <a:r>
              <a:rPr lang="en-US" dirty="0"/>
              <a:t>Motivations and Objectives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DBC8B5-D19B-418E-96DF-0C44F0F897A6}"/>
                  </a:ext>
                </a:extLst>
              </p:cNvPr>
              <p:cNvSpPr>
                <a:spLocks noGrp="1"/>
              </p:cNvSpPr>
              <p:nvPr>
                <p:ph idx="1"/>
              </p:nvPr>
            </p:nvSpPr>
            <p:spPr>
              <a:xfrm>
                <a:off x="498475" y="1425576"/>
                <a:ext cx="7552859" cy="4751387"/>
              </a:xfrm>
            </p:spPr>
            <p:txBody>
              <a:bodyPr/>
              <a:lstStyle/>
              <a:p>
                <a:pPr>
                  <a:spcBef>
                    <a:spcPts val="600"/>
                  </a:spcBef>
                </a:pPr>
                <a:r>
                  <a:rPr lang="en-US" sz="1800" b="1" dirty="0"/>
                  <a:t>Traditional nuclear thermal propulsion (NTP) engines rely on hydrogen as the propellant and primary reactor coolant to maximize the specific impulse </a:t>
                </a:r>
                <a14:m>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m:t>
                        </m:r>
                        <m:r>
                          <a:rPr lang="en-US" sz="1800" b="1" i="1" smtClean="0">
                            <a:latin typeface="Cambria Math" panose="02040503050406030204" pitchFamily="18" charset="0"/>
                          </a:rPr>
                          <m:t>𝑰</m:t>
                        </m:r>
                      </m:e>
                      <m:sub>
                        <m:r>
                          <a:rPr lang="en-US" sz="1800" b="1" i="1" smtClean="0">
                            <a:latin typeface="Cambria Math" panose="02040503050406030204" pitchFamily="18" charset="0"/>
                          </a:rPr>
                          <m:t>𝒔𝒑</m:t>
                        </m:r>
                      </m:sub>
                    </m:sSub>
                    <m:r>
                      <a:rPr lang="en-US" sz="1800" b="1" i="1" smtClean="0">
                        <a:latin typeface="Cambria Math" panose="02040503050406030204" pitchFamily="18" charset="0"/>
                      </a:rPr>
                      <m:t>)</m:t>
                    </m:r>
                  </m:oMath>
                </a14:m>
                <a:r>
                  <a:rPr lang="en-US" sz="1800" b="1" dirty="0"/>
                  <a:t> of the propulsion system</a:t>
                </a:r>
              </a:p>
              <a:p>
                <a:pPr lvl="1">
                  <a:spcBef>
                    <a:spcPts val="600"/>
                  </a:spcBef>
                </a:pPr>
                <a:r>
                  <a:rPr lang="en-US" sz="1600" dirty="0"/>
                  <a:t>Referred as H-NTP in this work</a:t>
                </a:r>
              </a:p>
              <a:p>
                <a:pPr lvl="1">
                  <a:spcBef>
                    <a:spcPts val="600"/>
                  </a:spcBef>
                </a:pPr>
                <a:r>
                  <a:rPr lang="en-US" sz="1600" dirty="0"/>
                  <a:t>The government Testing Reference Design (TRD) serves as the baseline engine model</a:t>
                </a:r>
              </a:p>
              <a:p>
                <a:pPr lvl="1">
                  <a:spcBef>
                    <a:spcPts val="600"/>
                  </a:spcBef>
                </a:pPr>
                <a:r>
                  <a:rPr lang="en-US" sz="1600" dirty="0"/>
                  <a:t>Storage and in-core compatibility concerns are present</a:t>
                </a:r>
                <a:endParaRPr lang="en-US" sz="1800" b="1" dirty="0"/>
              </a:p>
              <a:p>
                <a:pPr>
                  <a:spcBef>
                    <a:spcPts val="600"/>
                  </a:spcBef>
                </a:pPr>
                <a:r>
                  <a:rPr lang="en-US" sz="1800" b="1" dirty="0"/>
                  <a:t>While hydrogen is the primary option under scrutiny by SNP, alternative propellants have been investigated as possible options to remove some of the consequences of H-NTP</a:t>
                </a:r>
              </a:p>
              <a:p>
                <a:pPr lvl="1">
                  <a:spcBef>
                    <a:spcPts val="600"/>
                  </a:spcBef>
                </a:pPr>
                <a:r>
                  <a:rPr lang="en-US" sz="1600" dirty="0"/>
                  <a:t>Referred as A-NTP in this work</a:t>
                </a:r>
              </a:p>
              <a:p>
                <a:pPr lvl="1">
                  <a:spcBef>
                    <a:spcPts val="600"/>
                  </a:spcBef>
                </a:pPr>
                <a:r>
                  <a:rPr lang="en-US" sz="1600" dirty="0"/>
                  <a:t>Sacrifices specific impulse performance to relieve H-NTP challenges</a:t>
                </a:r>
              </a:p>
              <a:p>
                <a:pPr lvl="1">
                  <a:spcBef>
                    <a:spcPts val="600"/>
                  </a:spcBef>
                </a:pPr>
                <a:r>
                  <a:rPr lang="en-US" sz="1600" dirty="0"/>
                  <a:t>Each working fluid has associated programmatic and technical challenges that must be accounted for in the design process</a:t>
                </a:r>
              </a:p>
            </p:txBody>
          </p:sp>
        </mc:Choice>
        <mc:Fallback xmlns="">
          <p:sp>
            <p:nvSpPr>
              <p:cNvPr id="3" name="Content Placeholder 2">
                <a:extLst>
                  <a:ext uri="{FF2B5EF4-FFF2-40B4-BE49-F238E27FC236}">
                    <a16:creationId xmlns:a16="http://schemas.microsoft.com/office/drawing/2014/main" id="{07DBC8B5-D19B-418E-96DF-0C44F0F897A6}"/>
                  </a:ext>
                </a:extLst>
              </p:cNvPr>
              <p:cNvSpPr>
                <a:spLocks noGrp="1" noRot="1" noChangeAspect="1" noMove="1" noResize="1" noEditPoints="1" noAdjustHandles="1" noChangeArrowheads="1" noChangeShapeType="1" noTextEdit="1"/>
              </p:cNvSpPr>
              <p:nvPr>
                <p:ph idx="1"/>
              </p:nvPr>
            </p:nvSpPr>
            <p:spPr>
              <a:xfrm>
                <a:off x="498475" y="1425576"/>
                <a:ext cx="7552859" cy="4751387"/>
              </a:xfrm>
              <a:blipFill>
                <a:blip r:embed="rId2"/>
                <a:stretch>
                  <a:fillRect l="-565" t="-1027" r="-565"/>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CD7B47A5-E41E-400B-8355-5BD76AD767C6}"/>
              </a:ext>
            </a:extLst>
          </p:cNvPr>
          <p:cNvSpPr>
            <a:spLocks noGrp="1"/>
          </p:cNvSpPr>
          <p:nvPr>
            <p:ph type="body" sz="quarter" idx="10"/>
          </p:nvPr>
        </p:nvSpPr>
        <p:spPr/>
        <p:txBody>
          <a:bodyPr/>
          <a:lstStyle/>
          <a:p>
            <a:r>
              <a:rPr lang="en-US" sz="2000" dirty="0"/>
              <a:t>NTP is a viable nuclear-powered technology to enable cislunar and Martian mission architectures.</a:t>
            </a:r>
          </a:p>
        </p:txBody>
      </p:sp>
      <p:sp>
        <p:nvSpPr>
          <p:cNvPr id="5" name="Footer Placeholder 4">
            <a:extLst>
              <a:ext uri="{FF2B5EF4-FFF2-40B4-BE49-F238E27FC236}">
                <a16:creationId xmlns:a16="http://schemas.microsoft.com/office/drawing/2014/main" id="{333C90F4-29EA-4D34-9402-67ABFFF90624}"/>
              </a:ext>
            </a:extLst>
          </p:cNvPr>
          <p:cNvSpPr>
            <a:spLocks noGrp="1"/>
          </p:cNvSpPr>
          <p:nvPr>
            <p:ph type="ftr" sz="quarter" idx="12"/>
          </p:nvPr>
        </p:nvSpPr>
        <p:spPr/>
        <p:txBody>
          <a:bodyPr/>
          <a:lstStyle/>
          <a:p>
            <a:pPr>
              <a:defRPr/>
            </a:pPr>
            <a:r>
              <a:rPr lang="en-US"/>
              <a:t>Reactor Parametric Assessments for Alternative Propellant Nuclear Thermal Propulsion Engines  </a:t>
            </a:r>
          </a:p>
          <a:p>
            <a:pPr>
              <a:defRPr/>
            </a:pPr>
            <a:r>
              <a:rPr lang="en-US"/>
              <a:t>Nuclear and Emerging Technologies for Space (NETS) Conference 2023</a:t>
            </a:r>
            <a:endParaRPr lang="en-US" dirty="0"/>
          </a:p>
        </p:txBody>
      </p:sp>
      <p:sp>
        <p:nvSpPr>
          <p:cNvPr id="6" name="Slide Number Placeholder 5">
            <a:extLst>
              <a:ext uri="{FF2B5EF4-FFF2-40B4-BE49-F238E27FC236}">
                <a16:creationId xmlns:a16="http://schemas.microsoft.com/office/drawing/2014/main" id="{02CC0E8A-0AD2-4A77-A246-BE3291571A5D}"/>
              </a:ext>
            </a:extLst>
          </p:cNvPr>
          <p:cNvSpPr>
            <a:spLocks noGrp="1"/>
          </p:cNvSpPr>
          <p:nvPr>
            <p:ph type="sldNum" sz="quarter" idx="13"/>
          </p:nvPr>
        </p:nvSpPr>
        <p:spPr/>
        <p:txBody>
          <a:bodyPr/>
          <a:lstStyle/>
          <a:p>
            <a:pPr>
              <a:defRPr/>
            </a:pPr>
            <a:fld id="{DE1C6611-1896-4494-B5A7-A8317A24DCD2}" type="slidenum">
              <a:rPr lang="en-US" smtClean="0"/>
              <a:pPr>
                <a:defRPr/>
              </a:pPr>
              <a:t>4</a:t>
            </a:fld>
            <a:endParaRPr lang="en-US" dirty="0"/>
          </a:p>
        </p:txBody>
      </p:sp>
      <p:pic>
        <p:nvPicPr>
          <p:cNvPr id="8" name="Picture 7">
            <a:extLst>
              <a:ext uri="{FF2B5EF4-FFF2-40B4-BE49-F238E27FC236}">
                <a16:creationId xmlns:a16="http://schemas.microsoft.com/office/drawing/2014/main" id="{E35081FD-AB45-480B-AAB8-E7AA041B4F87}"/>
              </a:ext>
            </a:extLst>
          </p:cNvPr>
          <p:cNvPicPr>
            <a:picLocks noChangeAspect="1"/>
          </p:cNvPicPr>
          <p:nvPr/>
        </p:nvPicPr>
        <p:blipFill rotWithShape="1">
          <a:blip r:embed="rId3"/>
          <a:srcRect t="3698" r="9149" b="10605"/>
          <a:stretch/>
        </p:blipFill>
        <p:spPr>
          <a:xfrm>
            <a:off x="8351139" y="1854200"/>
            <a:ext cx="3639949" cy="1701005"/>
          </a:xfrm>
          <a:prstGeom prst="rect">
            <a:avLst/>
          </a:prstGeom>
        </p:spPr>
      </p:pic>
      <p:pic>
        <p:nvPicPr>
          <p:cNvPr id="10" name="Picture 9">
            <a:extLst>
              <a:ext uri="{FF2B5EF4-FFF2-40B4-BE49-F238E27FC236}">
                <a16:creationId xmlns:a16="http://schemas.microsoft.com/office/drawing/2014/main" id="{0545D79F-85DC-4764-9AAF-16CF0C315334}"/>
              </a:ext>
            </a:extLst>
          </p:cNvPr>
          <p:cNvPicPr>
            <a:picLocks noChangeAspect="1"/>
          </p:cNvPicPr>
          <p:nvPr/>
        </p:nvPicPr>
        <p:blipFill>
          <a:blip r:embed="rId4"/>
          <a:stretch>
            <a:fillRect/>
          </a:stretch>
        </p:blipFill>
        <p:spPr>
          <a:xfrm>
            <a:off x="8201237" y="3555205"/>
            <a:ext cx="3939754" cy="2052795"/>
          </a:xfrm>
          <a:prstGeom prst="rect">
            <a:avLst/>
          </a:prstGeom>
        </p:spPr>
      </p:pic>
      <p:sp>
        <p:nvSpPr>
          <p:cNvPr id="11" name="Rectangle 10">
            <a:extLst>
              <a:ext uri="{FF2B5EF4-FFF2-40B4-BE49-F238E27FC236}">
                <a16:creationId xmlns:a16="http://schemas.microsoft.com/office/drawing/2014/main" id="{F50D1F04-A2B6-4BCC-B3AA-FE34442BEAC7}"/>
              </a:ext>
            </a:extLst>
          </p:cNvPr>
          <p:cNvSpPr/>
          <p:nvPr/>
        </p:nvSpPr>
        <p:spPr>
          <a:xfrm>
            <a:off x="8473941" y="2806855"/>
            <a:ext cx="735019" cy="61023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36CC03C6-9C61-41BC-97AB-CD1DA143BE94}"/>
              </a:ext>
            </a:extLst>
          </p:cNvPr>
          <p:cNvCxnSpPr>
            <a:cxnSpLocks/>
          </p:cNvCxnSpPr>
          <p:nvPr/>
        </p:nvCxnSpPr>
        <p:spPr>
          <a:xfrm>
            <a:off x="8897926" y="3422498"/>
            <a:ext cx="559583" cy="37877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93FC999-732E-4078-9EEA-0C63741C3F60}"/>
              </a:ext>
            </a:extLst>
          </p:cNvPr>
          <p:cNvSpPr txBox="1"/>
          <p:nvPr/>
        </p:nvSpPr>
        <p:spPr>
          <a:xfrm>
            <a:off x="1971431" y="5673450"/>
            <a:ext cx="8268188" cy="523220"/>
          </a:xfrm>
          <a:prstGeom prst="rect">
            <a:avLst/>
          </a:prstGeom>
          <a:solidFill>
            <a:schemeClr val="tx1">
              <a:lumMod val="20000"/>
              <a:lumOff val="80000"/>
            </a:schemeClr>
          </a:solidFill>
          <a:ln w="19050">
            <a:solidFill>
              <a:schemeClr val="accent2">
                <a:lumMod val="10000"/>
              </a:schemeClr>
            </a:solidFill>
          </a:ln>
        </p:spPr>
        <p:txBody>
          <a:bodyPr wrap="square">
            <a:spAutoFit/>
          </a:bodyPr>
          <a:lstStyle/>
          <a:p>
            <a:pPr algn="ctr">
              <a:defRPr/>
            </a:pPr>
            <a:r>
              <a:rPr lang="en-US" sz="1400" b="1" i="1" dirty="0">
                <a:solidFill>
                  <a:schemeClr val="tx1">
                    <a:lumMod val="50000"/>
                  </a:schemeClr>
                </a:solidFill>
              </a:rPr>
              <a:t>Each propellant option has benefits and consequences related to the engine key performance parameters, specifically with respect to neutronics, mass scaling, and specific impulse / thrust.</a:t>
            </a:r>
          </a:p>
        </p:txBody>
      </p:sp>
    </p:spTree>
    <p:extLst>
      <p:ext uri="{BB962C8B-B14F-4D97-AF65-F5344CB8AC3E}">
        <p14:creationId xmlns:p14="http://schemas.microsoft.com/office/powerpoint/2010/main" val="24588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hart&#10;&#10;Description automatically generated with low confidence">
            <a:extLst>
              <a:ext uri="{FF2B5EF4-FFF2-40B4-BE49-F238E27FC236}">
                <a16:creationId xmlns:a16="http://schemas.microsoft.com/office/drawing/2014/main" id="{B56C7009-E41C-47CF-9AEE-116FCA4232C2}"/>
              </a:ext>
            </a:extLst>
          </p:cNvPr>
          <p:cNvPicPr>
            <a:picLocks noChangeAspect="1"/>
          </p:cNvPicPr>
          <p:nvPr/>
        </p:nvPicPr>
        <p:blipFill rotWithShape="1">
          <a:blip r:embed="rId2">
            <a:extLst>
              <a:ext uri="{28A0092B-C50C-407E-A947-70E740481C1C}">
                <a14:useLocalDpi xmlns:a14="http://schemas.microsoft.com/office/drawing/2010/main" val="0"/>
              </a:ext>
            </a:extLst>
          </a:blip>
          <a:srcRect t="1696"/>
          <a:stretch/>
        </p:blipFill>
        <p:spPr>
          <a:xfrm>
            <a:off x="6301446" y="1360503"/>
            <a:ext cx="5567485" cy="4104803"/>
          </a:xfrm>
          <a:prstGeom prst="rect">
            <a:avLst/>
          </a:prstGeom>
        </p:spPr>
      </p:pic>
      <p:sp>
        <p:nvSpPr>
          <p:cNvPr id="2" name="Title 1">
            <a:extLst>
              <a:ext uri="{FF2B5EF4-FFF2-40B4-BE49-F238E27FC236}">
                <a16:creationId xmlns:a16="http://schemas.microsoft.com/office/drawing/2014/main" id="{5C661701-B1B7-4E38-9ECA-DFDE7747A7B1}"/>
              </a:ext>
            </a:extLst>
          </p:cNvPr>
          <p:cNvSpPr>
            <a:spLocks noGrp="1"/>
          </p:cNvSpPr>
          <p:nvPr>
            <p:ph type="title"/>
          </p:nvPr>
        </p:nvSpPr>
        <p:spPr>
          <a:xfrm>
            <a:off x="498475" y="97188"/>
            <a:ext cx="11214100" cy="1383654"/>
          </a:xfrm>
        </p:spPr>
        <p:txBody>
          <a:bodyPr/>
          <a:lstStyle/>
          <a:p>
            <a:r>
              <a:rPr lang="en-US" sz="2800" dirty="0"/>
              <a:t>Alternative Propellant Options: Hydrogen, Ammonia</a:t>
            </a:r>
            <a:r>
              <a:rPr lang="en-US" sz="2400" dirty="0"/>
              <a:t>, </a:t>
            </a:r>
            <a:r>
              <a:rPr lang="en-US" sz="2800" dirty="0"/>
              <a:t>Enriched</a:t>
            </a:r>
            <a:r>
              <a:rPr lang="en-US" sz="2400" dirty="0"/>
              <a:t> </a:t>
            </a:r>
            <a:r>
              <a:rPr lang="en-US" sz="2800" dirty="0"/>
              <a:t>Diborane, Helium, Methane, Water</a:t>
            </a:r>
            <a:br>
              <a:rPr lang="en-US" sz="2800" dirty="0"/>
            </a:br>
            <a:endParaRPr lang="en-US" sz="2800" dirty="0">
              <a:solidFill>
                <a:srgbClr val="FF0000"/>
              </a:solidFill>
            </a:endParaRPr>
          </a:p>
        </p:txBody>
      </p:sp>
      <p:sp>
        <p:nvSpPr>
          <p:cNvPr id="5" name="Footer Placeholder 4">
            <a:extLst>
              <a:ext uri="{FF2B5EF4-FFF2-40B4-BE49-F238E27FC236}">
                <a16:creationId xmlns:a16="http://schemas.microsoft.com/office/drawing/2014/main" id="{EFFF0D70-E701-476A-82D7-38A62B11D787}"/>
              </a:ext>
            </a:extLst>
          </p:cNvPr>
          <p:cNvSpPr>
            <a:spLocks noGrp="1"/>
          </p:cNvSpPr>
          <p:nvPr>
            <p:ph type="ftr" sz="quarter" idx="12"/>
          </p:nvPr>
        </p:nvSpPr>
        <p:spPr/>
        <p:txBody>
          <a:bodyPr/>
          <a:lstStyle/>
          <a:p>
            <a:pPr>
              <a:defRPr/>
            </a:pPr>
            <a:r>
              <a:rPr lang="en-US" dirty="0"/>
              <a:t>Reactor Parametric Assessments for Alternative Propellant Nuclear Thermal Propulsion Engines  </a:t>
            </a:r>
          </a:p>
          <a:p>
            <a:pPr>
              <a:defRPr/>
            </a:pPr>
            <a:r>
              <a:rPr lang="en-US" dirty="0"/>
              <a:t>Nuclear and Emerging Technologies for Space (NETS) Conference 2023</a:t>
            </a:r>
          </a:p>
        </p:txBody>
      </p:sp>
      <p:sp>
        <p:nvSpPr>
          <p:cNvPr id="6" name="Slide Number Placeholder 5">
            <a:extLst>
              <a:ext uri="{FF2B5EF4-FFF2-40B4-BE49-F238E27FC236}">
                <a16:creationId xmlns:a16="http://schemas.microsoft.com/office/drawing/2014/main" id="{3585FC43-06E3-4362-847B-6AE6878FB6B6}"/>
              </a:ext>
            </a:extLst>
          </p:cNvPr>
          <p:cNvSpPr>
            <a:spLocks noGrp="1"/>
          </p:cNvSpPr>
          <p:nvPr>
            <p:ph type="sldNum" sz="quarter" idx="13"/>
          </p:nvPr>
        </p:nvSpPr>
        <p:spPr/>
        <p:txBody>
          <a:bodyPr/>
          <a:lstStyle/>
          <a:p>
            <a:pPr>
              <a:defRPr/>
            </a:pPr>
            <a:fld id="{DE1C6611-1896-4494-B5A7-A8317A24DCD2}" type="slidenum">
              <a:rPr lang="en-US" smtClean="0"/>
              <a:pPr>
                <a:defRPr/>
              </a:pPr>
              <a:t>5</a:t>
            </a:fld>
            <a:endParaRPr lang="en-US" dirty="0"/>
          </a:p>
        </p:txBody>
      </p:sp>
      <p:sp>
        <p:nvSpPr>
          <p:cNvPr id="7" name="Text Placeholder 3">
            <a:extLst>
              <a:ext uri="{FF2B5EF4-FFF2-40B4-BE49-F238E27FC236}">
                <a16:creationId xmlns:a16="http://schemas.microsoft.com/office/drawing/2014/main" id="{9F699F39-59AE-4CC4-A1BA-E386A819A6AA}"/>
              </a:ext>
            </a:extLst>
          </p:cNvPr>
          <p:cNvSpPr>
            <a:spLocks noGrp="1"/>
          </p:cNvSpPr>
          <p:nvPr>
            <p:ph type="body" sz="quarter" idx="10"/>
          </p:nvPr>
        </p:nvSpPr>
        <p:spPr>
          <a:xfrm>
            <a:off x="498475" y="987227"/>
            <a:ext cx="11631486" cy="300235"/>
          </a:xfrm>
        </p:spPr>
        <p:txBody>
          <a:bodyPr/>
          <a:lstStyle/>
          <a:p>
            <a:r>
              <a:rPr lang="en-US" sz="1500" dirty="0"/>
              <a:t>Increasing engine chamber temperature and decreasing effective molecular weight (including dissociation) increases specific impulse.</a:t>
            </a:r>
          </a:p>
        </p:txBody>
      </p:sp>
      <p:pic>
        <p:nvPicPr>
          <p:cNvPr id="4" name="Picture 3">
            <a:extLst>
              <a:ext uri="{FF2B5EF4-FFF2-40B4-BE49-F238E27FC236}">
                <a16:creationId xmlns:a16="http://schemas.microsoft.com/office/drawing/2014/main" id="{582255D4-100C-4CD7-9A10-F61EFA3BF6B1}"/>
              </a:ext>
            </a:extLst>
          </p:cNvPr>
          <p:cNvPicPr>
            <a:picLocks noChangeAspect="1"/>
          </p:cNvPicPr>
          <p:nvPr/>
        </p:nvPicPr>
        <p:blipFill>
          <a:blip r:embed="rId3"/>
          <a:stretch>
            <a:fillRect/>
          </a:stretch>
        </p:blipFill>
        <p:spPr>
          <a:xfrm>
            <a:off x="937819" y="1392694"/>
            <a:ext cx="4952737" cy="4039127"/>
          </a:xfrm>
          <a:prstGeom prst="rect">
            <a:avLst/>
          </a:prstGeom>
        </p:spPr>
      </p:pic>
      <p:pic>
        <p:nvPicPr>
          <p:cNvPr id="11" name="Picture 10">
            <a:extLst>
              <a:ext uri="{FF2B5EF4-FFF2-40B4-BE49-F238E27FC236}">
                <a16:creationId xmlns:a16="http://schemas.microsoft.com/office/drawing/2014/main" id="{E5D816EA-B9F0-64AB-F295-31A1343B72FE}"/>
              </a:ext>
            </a:extLst>
          </p:cNvPr>
          <p:cNvPicPr>
            <a:picLocks noChangeAspect="1"/>
          </p:cNvPicPr>
          <p:nvPr/>
        </p:nvPicPr>
        <p:blipFill rotWithShape="1">
          <a:blip r:embed="rId4"/>
          <a:srcRect l="-2246" r="-1"/>
          <a:stretch/>
        </p:blipFill>
        <p:spPr>
          <a:xfrm>
            <a:off x="4436689" y="5516351"/>
            <a:ext cx="3318622" cy="755469"/>
          </a:xfrm>
          <a:prstGeom prst="rect">
            <a:avLst/>
          </a:prstGeom>
          <a:ln>
            <a:solidFill>
              <a:srgbClr val="000000"/>
            </a:solidFill>
          </a:ln>
        </p:spPr>
      </p:pic>
    </p:spTree>
    <p:extLst>
      <p:ext uri="{BB962C8B-B14F-4D97-AF65-F5344CB8AC3E}">
        <p14:creationId xmlns:p14="http://schemas.microsoft.com/office/powerpoint/2010/main" val="3039097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10F9069-1F88-4892-A05B-F473C437D712}"/>
              </a:ext>
            </a:extLst>
          </p:cNvPr>
          <p:cNvSpPr>
            <a:spLocks noGrp="1"/>
          </p:cNvSpPr>
          <p:nvPr>
            <p:ph type="ftr" sz="quarter" idx="12"/>
          </p:nvPr>
        </p:nvSpPr>
        <p:spPr/>
        <p:txBody>
          <a:bodyPr/>
          <a:lstStyle/>
          <a:p>
            <a:pPr>
              <a:defRPr/>
            </a:pPr>
            <a:r>
              <a:rPr lang="en-US"/>
              <a:t>Reactor Parametric Assessments for Alternative Propellant Nuclear Thermal Propulsion Engines  </a:t>
            </a:r>
          </a:p>
          <a:p>
            <a:pPr>
              <a:defRPr/>
            </a:pPr>
            <a:r>
              <a:rPr lang="en-US"/>
              <a:t>Nuclear and Emerging Technologies for Space (NETS) Conference 2023</a:t>
            </a:r>
            <a:endParaRPr lang="en-US" dirty="0"/>
          </a:p>
        </p:txBody>
      </p:sp>
      <p:sp>
        <p:nvSpPr>
          <p:cNvPr id="6" name="Slide Number Placeholder 5">
            <a:extLst>
              <a:ext uri="{FF2B5EF4-FFF2-40B4-BE49-F238E27FC236}">
                <a16:creationId xmlns:a16="http://schemas.microsoft.com/office/drawing/2014/main" id="{FAAB5419-F3C6-49A5-9308-5D4F35E330F9}"/>
              </a:ext>
            </a:extLst>
          </p:cNvPr>
          <p:cNvSpPr>
            <a:spLocks noGrp="1"/>
          </p:cNvSpPr>
          <p:nvPr>
            <p:ph type="sldNum" sz="quarter" idx="13"/>
          </p:nvPr>
        </p:nvSpPr>
        <p:spPr/>
        <p:txBody>
          <a:bodyPr/>
          <a:lstStyle/>
          <a:p>
            <a:pPr>
              <a:defRPr/>
            </a:pPr>
            <a:fld id="{DE1C6611-1896-4494-B5A7-A8317A24DCD2}" type="slidenum">
              <a:rPr lang="en-US" smtClean="0"/>
              <a:pPr>
                <a:defRPr/>
              </a:pPr>
              <a:t>6</a:t>
            </a:fld>
            <a:endParaRPr lang="en-US" dirty="0"/>
          </a:p>
        </p:txBody>
      </p:sp>
      <p:pic>
        <p:nvPicPr>
          <p:cNvPr id="9" name="Picture 8">
            <a:extLst>
              <a:ext uri="{FF2B5EF4-FFF2-40B4-BE49-F238E27FC236}">
                <a16:creationId xmlns:a16="http://schemas.microsoft.com/office/drawing/2014/main" id="{1EE7D48D-0298-40D4-8EEA-7F95E32BB62D}"/>
              </a:ext>
            </a:extLst>
          </p:cNvPr>
          <p:cNvPicPr>
            <a:picLocks noChangeAspect="1"/>
          </p:cNvPicPr>
          <p:nvPr/>
        </p:nvPicPr>
        <p:blipFill>
          <a:blip r:embed="rId2"/>
          <a:stretch>
            <a:fillRect/>
          </a:stretch>
        </p:blipFill>
        <p:spPr>
          <a:xfrm>
            <a:off x="87236" y="113079"/>
            <a:ext cx="3908059" cy="6161659"/>
          </a:xfrm>
          <a:prstGeom prst="rect">
            <a:avLst/>
          </a:prstGeom>
        </p:spPr>
      </p:pic>
      <p:pic>
        <p:nvPicPr>
          <p:cNvPr id="12" name="Picture 11">
            <a:extLst>
              <a:ext uri="{FF2B5EF4-FFF2-40B4-BE49-F238E27FC236}">
                <a16:creationId xmlns:a16="http://schemas.microsoft.com/office/drawing/2014/main" id="{92CFEC6C-7737-4107-ACAC-16AB3E806560}"/>
              </a:ext>
            </a:extLst>
          </p:cNvPr>
          <p:cNvPicPr>
            <a:picLocks noChangeAspect="1"/>
          </p:cNvPicPr>
          <p:nvPr/>
        </p:nvPicPr>
        <p:blipFill>
          <a:blip r:embed="rId3"/>
          <a:stretch>
            <a:fillRect/>
          </a:stretch>
        </p:blipFill>
        <p:spPr>
          <a:xfrm>
            <a:off x="8649432" y="113079"/>
            <a:ext cx="3464660" cy="6161660"/>
          </a:xfrm>
          <a:prstGeom prst="rect">
            <a:avLst/>
          </a:prstGeom>
        </p:spPr>
      </p:pic>
      <p:sp>
        <p:nvSpPr>
          <p:cNvPr id="15" name="Content Placeholder 2">
            <a:extLst>
              <a:ext uri="{FF2B5EF4-FFF2-40B4-BE49-F238E27FC236}">
                <a16:creationId xmlns:a16="http://schemas.microsoft.com/office/drawing/2014/main" id="{6191ED51-9524-4E0D-ACFF-9743D7A861C6}"/>
              </a:ext>
            </a:extLst>
          </p:cNvPr>
          <p:cNvSpPr txBox="1">
            <a:spLocks/>
          </p:cNvSpPr>
          <p:nvPr/>
        </p:nvSpPr>
        <p:spPr>
          <a:xfrm>
            <a:off x="4120342" y="1544100"/>
            <a:ext cx="4654136" cy="3299615"/>
          </a:xfrm>
          <a:prstGeom prst="rect">
            <a:avLst/>
          </a:prstGeom>
        </p:spPr>
        <p:txBody>
          <a:bodyPr/>
          <a:lstStyle>
            <a:lvl1pPr marL="228600" indent="-228600" algn="l" rtl="0" eaLnBrk="0" fontAlgn="base" hangingPunct="0">
              <a:lnSpc>
                <a:spcPct val="90000"/>
              </a:lnSpc>
              <a:spcBef>
                <a:spcPts val="1000"/>
              </a:spcBef>
              <a:spcAft>
                <a:spcPct val="0"/>
              </a:spcAft>
              <a:buClr>
                <a:schemeClr val="tx1"/>
              </a:buClr>
              <a:buFont typeface="Arial" panose="020B0604020202020204" pitchFamily="34" charset="0"/>
              <a:buChar char="•"/>
              <a:defRPr lang="en-US" sz="2800" kern="1200" dirty="0">
                <a:solidFill>
                  <a:srgbClr val="000000"/>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en-US" sz="2400" kern="1200" dirty="0">
                <a:solidFill>
                  <a:srgbClr val="000000"/>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en-US" sz="2000" kern="1200" dirty="0">
                <a:solidFill>
                  <a:srgbClr val="000000"/>
                </a:solidFill>
                <a:latin typeface="+mn-lt"/>
                <a:ea typeface="+mn-ea"/>
                <a:cs typeface="+mn-cs"/>
              </a:defRPr>
            </a:lvl3pPr>
            <a:lvl4pPr marL="1600200" indent="-228600" algn="l" rtl="0" eaLnBrk="0" fontAlgn="base" hangingPunct="0">
              <a:lnSpc>
                <a:spcPct val="90000"/>
              </a:lnSpc>
              <a:spcBef>
                <a:spcPts val="500"/>
              </a:spcBef>
              <a:spcAft>
                <a:spcPct val="0"/>
              </a:spcAft>
              <a:buClr>
                <a:schemeClr val="tx1"/>
              </a:buClr>
              <a:buFont typeface="Arial" panose="020B0604020202020204" pitchFamily="34" charset="0"/>
              <a:buChar char="•"/>
              <a:defRPr kern="1200">
                <a:solidFill>
                  <a:srgbClr val="000000"/>
                </a:solidFill>
                <a:latin typeface="+mn-lt"/>
                <a:ea typeface="+mn-ea"/>
                <a:cs typeface="+mn-cs"/>
              </a:defRPr>
            </a:lvl4pPr>
            <a:lvl5pPr marL="2057400" indent="-228600" algn="l" rtl="0" eaLnBrk="0" fontAlgn="base" hangingPunct="0">
              <a:lnSpc>
                <a:spcPct val="90000"/>
              </a:lnSpc>
              <a:spcBef>
                <a:spcPts val="500"/>
              </a:spcBef>
              <a:spcAft>
                <a:spcPct val="0"/>
              </a:spcAft>
              <a:buClr>
                <a:schemeClr val="tx2"/>
              </a:buClr>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US" sz="2400" b="1" dirty="0"/>
              <a:t>H-NTP vs. A-NTP</a:t>
            </a:r>
          </a:p>
          <a:p>
            <a:pPr>
              <a:lnSpc>
                <a:spcPct val="95000"/>
              </a:lnSpc>
              <a:spcBef>
                <a:spcPts val="600"/>
              </a:spcBef>
              <a:buClr>
                <a:srgbClr val="2F5496"/>
              </a:buClr>
              <a:buFont typeface="Arial" panose="020B0604020202020204" pitchFamily="34" charset="0"/>
              <a:buChar char="-"/>
              <a:defRPr/>
            </a:pPr>
            <a:r>
              <a:rPr lang="en-US" sz="1800" dirty="0">
                <a:latin typeface="Arial" panose="020B0604020202020204"/>
              </a:rPr>
              <a:t>Fluid Preheating:</a:t>
            </a:r>
          </a:p>
          <a:p>
            <a:pPr marL="914400" lvl="1" indent="-457200">
              <a:spcBef>
                <a:spcPts val="600"/>
              </a:spcBef>
              <a:buFont typeface="Wingdings" panose="05000000000000000000" pitchFamily="2" charset="2"/>
              <a:buChar char="§"/>
            </a:pPr>
            <a:r>
              <a:rPr lang="en-US" sz="1600" dirty="0"/>
              <a:t>Enthalpy gain from the moderator, reflector, and regenerative nozzle flows are not sufficient to reach a supercritical state</a:t>
            </a:r>
          </a:p>
          <a:p>
            <a:pPr>
              <a:lnSpc>
                <a:spcPct val="95000"/>
              </a:lnSpc>
              <a:spcBef>
                <a:spcPts val="600"/>
              </a:spcBef>
              <a:buClr>
                <a:srgbClr val="2F5496"/>
              </a:buClr>
              <a:buFont typeface="Arial" panose="020B0604020202020204" pitchFamily="34" charset="0"/>
              <a:buChar char="-"/>
              <a:defRPr/>
            </a:pPr>
            <a:r>
              <a:rPr lang="en-US" sz="1800" dirty="0">
                <a:latin typeface="Arial" panose="020B0604020202020204"/>
              </a:rPr>
              <a:t>Parallel vs. Serial:</a:t>
            </a:r>
          </a:p>
          <a:p>
            <a:pPr marL="914400" lvl="1" indent="-457200">
              <a:spcBef>
                <a:spcPts val="600"/>
              </a:spcBef>
              <a:buFont typeface="Wingdings" panose="05000000000000000000" pitchFamily="2" charset="2"/>
              <a:buChar char="§"/>
            </a:pPr>
            <a:r>
              <a:rPr lang="en-US" sz="1600" dirty="0"/>
              <a:t>Routing control drums and moderator element in parallel or serially</a:t>
            </a:r>
          </a:p>
          <a:p>
            <a:pPr marL="914400" lvl="1" indent="-457200">
              <a:spcBef>
                <a:spcPts val="600"/>
              </a:spcBef>
              <a:buFont typeface="Wingdings" panose="05000000000000000000" pitchFamily="2" charset="2"/>
              <a:buChar char="§"/>
            </a:pPr>
            <a:r>
              <a:rPr lang="en-US" sz="1600" dirty="0"/>
              <a:t>Primarily used for flow scheduling and obtain location of initial reactor flow discharge</a:t>
            </a:r>
          </a:p>
          <a:p>
            <a:pPr marL="0" indent="0">
              <a:spcBef>
                <a:spcPts val="600"/>
              </a:spcBef>
              <a:buFont typeface="Arial" panose="020B0604020202020204" pitchFamily="34" charset="0"/>
              <a:buNone/>
            </a:pPr>
            <a:endParaRPr lang="en-US" sz="1800" dirty="0"/>
          </a:p>
        </p:txBody>
      </p:sp>
      <p:sp>
        <p:nvSpPr>
          <p:cNvPr id="16" name="Rectangle: Rounded Corners 15">
            <a:extLst>
              <a:ext uri="{FF2B5EF4-FFF2-40B4-BE49-F238E27FC236}">
                <a16:creationId xmlns:a16="http://schemas.microsoft.com/office/drawing/2014/main" id="{E889F113-A53A-472D-BA67-FC3AA90167AB}"/>
              </a:ext>
            </a:extLst>
          </p:cNvPr>
          <p:cNvSpPr/>
          <p:nvPr/>
        </p:nvSpPr>
        <p:spPr>
          <a:xfrm>
            <a:off x="156308" y="640862"/>
            <a:ext cx="3016738" cy="1672491"/>
          </a:xfrm>
          <a:prstGeom prst="roundRect">
            <a:avLst>
              <a:gd name="adj" fmla="val 9658"/>
            </a:avLst>
          </a:prstGeom>
          <a:noFill/>
          <a:ln w="57150">
            <a:solidFill>
              <a:srgbClr val="FF1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B09B1506-8DE1-4603-A9A1-D443D66FF817}"/>
              </a:ext>
            </a:extLst>
          </p:cNvPr>
          <p:cNvSpPr/>
          <p:nvPr/>
        </p:nvSpPr>
        <p:spPr>
          <a:xfrm>
            <a:off x="8649431" y="667050"/>
            <a:ext cx="3026753" cy="716273"/>
          </a:xfrm>
          <a:prstGeom prst="roundRect">
            <a:avLst>
              <a:gd name="adj" fmla="val 9658"/>
            </a:avLst>
          </a:prstGeom>
          <a:noFill/>
          <a:ln w="57150">
            <a:solidFill>
              <a:srgbClr val="FF1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0865D152-343C-47FA-98C2-F6853F394283}"/>
              </a:ext>
            </a:extLst>
          </p:cNvPr>
          <p:cNvSpPr/>
          <p:nvPr/>
        </p:nvSpPr>
        <p:spPr>
          <a:xfrm>
            <a:off x="1301485" y="2978331"/>
            <a:ext cx="2460618" cy="2248039"/>
          </a:xfrm>
          <a:prstGeom prst="roundRect">
            <a:avLst>
              <a:gd name="adj" fmla="val 9658"/>
            </a:avLst>
          </a:prstGeom>
          <a:noFill/>
          <a:ln w="57150">
            <a:solidFill>
              <a:srgbClr val="FF1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350FC2F-6FCF-4510-8DDE-726E20E67137}"/>
              </a:ext>
            </a:extLst>
          </p:cNvPr>
          <p:cNvSpPr/>
          <p:nvPr/>
        </p:nvSpPr>
        <p:spPr>
          <a:xfrm>
            <a:off x="9324978" y="2203269"/>
            <a:ext cx="2789113" cy="2557194"/>
          </a:xfrm>
          <a:prstGeom prst="roundRect">
            <a:avLst>
              <a:gd name="adj" fmla="val 9658"/>
            </a:avLst>
          </a:prstGeom>
          <a:noFill/>
          <a:ln w="57150">
            <a:solidFill>
              <a:srgbClr val="FF1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903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6" grpId="1" animBg="1"/>
      <p:bldP spid="17" grpId="0" animBg="1"/>
      <p:bldP spid="17" grpId="1" animBg="1"/>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8B62E-02FC-4F3B-BAB3-D06052C4C928}"/>
              </a:ext>
            </a:extLst>
          </p:cNvPr>
          <p:cNvSpPr>
            <a:spLocks noGrp="1"/>
          </p:cNvSpPr>
          <p:nvPr>
            <p:ph type="title"/>
          </p:nvPr>
        </p:nvSpPr>
        <p:spPr/>
        <p:txBody>
          <a:bodyPr/>
          <a:lstStyle/>
          <a:p>
            <a:r>
              <a:rPr lang="en-US" dirty="0"/>
              <a:t>X-NTP Reactor Modeling Methodology</a:t>
            </a:r>
          </a:p>
        </p:txBody>
      </p:sp>
      <p:sp>
        <p:nvSpPr>
          <p:cNvPr id="3" name="Content Placeholder 2">
            <a:extLst>
              <a:ext uri="{FF2B5EF4-FFF2-40B4-BE49-F238E27FC236}">
                <a16:creationId xmlns:a16="http://schemas.microsoft.com/office/drawing/2014/main" id="{C6AB65C8-58D2-463A-9B27-8B998C04F094}"/>
              </a:ext>
            </a:extLst>
          </p:cNvPr>
          <p:cNvSpPr>
            <a:spLocks noGrp="1"/>
          </p:cNvSpPr>
          <p:nvPr>
            <p:ph idx="1"/>
          </p:nvPr>
        </p:nvSpPr>
        <p:spPr>
          <a:xfrm>
            <a:off x="498475" y="1446212"/>
            <a:ext cx="8090633" cy="4751387"/>
          </a:xfrm>
        </p:spPr>
        <p:txBody>
          <a:bodyPr/>
          <a:lstStyle/>
          <a:p>
            <a:pPr>
              <a:spcBef>
                <a:spcPts val="400"/>
              </a:spcBef>
            </a:pPr>
            <a:r>
              <a:rPr lang="en-US" sz="2000" b="1" dirty="0"/>
              <a:t>This algorithm investigates various reactor parametric studies that can be performed to reach desired thermal hydraulic and neutronic performance</a:t>
            </a:r>
          </a:p>
          <a:p>
            <a:pPr lvl="1">
              <a:spcBef>
                <a:spcPts val="400"/>
              </a:spcBef>
            </a:pPr>
            <a:r>
              <a:rPr lang="en-US" sz="1800" dirty="0"/>
              <a:t>Thermal Hydraulics: AMA reactor / engine Simulink model</a:t>
            </a:r>
          </a:p>
          <a:p>
            <a:pPr lvl="1">
              <a:spcBef>
                <a:spcPts val="400"/>
              </a:spcBef>
            </a:pPr>
            <a:r>
              <a:rPr lang="en-US" sz="1800" dirty="0"/>
              <a:t>Neutronics: Serpent (Monte Carlo reactor physics modeling tool)</a:t>
            </a:r>
          </a:p>
          <a:p>
            <a:pPr>
              <a:spcBef>
                <a:spcPts val="400"/>
              </a:spcBef>
            </a:pPr>
            <a:r>
              <a:rPr lang="en-US" sz="2000" b="1" dirty="0"/>
              <a:t>Control Variables:</a:t>
            </a:r>
          </a:p>
          <a:p>
            <a:pPr lvl="1">
              <a:spcBef>
                <a:spcPts val="400"/>
              </a:spcBef>
            </a:pPr>
            <a:r>
              <a:rPr lang="en-US" sz="1800" dirty="0"/>
              <a:t>Reactor Unit Cell</a:t>
            </a:r>
          </a:p>
          <a:p>
            <a:pPr lvl="1">
              <a:spcBef>
                <a:spcPts val="400"/>
              </a:spcBef>
            </a:pPr>
            <a:r>
              <a:rPr lang="en-US" sz="1800" dirty="0"/>
              <a:t>Control Drum Quantity and Geometry</a:t>
            </a:r>
          </a:p>
          <a:p>
            <a:pPr lvl="1">
              <a:spcBef>
                <a:spcPts val="400"/>
              </a:spcBef>
            </a:pPr>
            <a:r>
              <a:rPr lang="en-US" sz="1800" dirty="0"/>
              <a:t>Reflector Thickness</a:t>
            </a:r>
          </a:p>
          <a:p>
            <a:pPr lvl="1">
              <a:spcBef>
                <a:spcPts val="400"/>
              </a:spcBef>
            </a:pPr>
            <a:r>
              <a:rPr lang="en-US" sz="1800" dirty="0"/>
              <a:t>Subcomponents</a:t>
            </a:r>
          </a:p>
          <a:p>
            <a:pPr>
              <a:spcBef>
                <a:spcPts val="400"/>
              </a:spcBef>
            </a:pPr>
            <a:r>
              <a:rPr lang="en-US" sz="2000" b="1" dirty="0"/>
              <a:t>Parametric Variables:</a:t>
            </a:r>
          </a:p>
          <a:p>
            <a:pPr lvl="1">
              <a:spcBef>
                <a:spcPts val="400"/>
              </a:spcBef>
            </a:pPr>
            <a:r>
              <a:rPr lang="en-US" sz="1800" dirty="0"/>
              <a:t>Working Fluid </a:t>
            </a:r>
          </a:p>
          <a:p>
            <a:pPr lvl="1">
              <a:spcBef>
                <a:spcPts val="400"/>
              </a:spcBef>
            </a:pPr>
            <a:r>
              <a:rPr lang="en-US" sz="1800" dirty="0"/>
              <a:t>Fuel Assembly Pitch / Moderator Block Radius</a:t>
            </a:r>
          </a:p>
          <a:p>
            <a:pPr lvl="1">
              <a:spcBef>
                <a:spcPts val="400"/>
              </a:spcBef>
            </a:pPr>
            <a:r>
              <a:rPr lang="en-US" sz="1800" dirty="0"/>
              <a:t>Control Drum Rotation</a:t>
            </a:r>
          </a:p>
          <a:p>
            <a:pPr lvl="1">
              <a:spcBef>
                <a:spcPts val="400"/>
              </a:spcBef>
            </a:pPr>
            <a:r>
              <a:rPr lang="en-US" sz="1800" dirty="0"/>
              <a:t>Reactor Length</a:t>
            </a:r>
          </a:p>
        </p:txBody>
      </p:sp>
      <p:sp>
        <p:nvSpPr>
          <p:cNvPr id="4" name="Text Placeholder 3">
            <a:extLst>
              <a:ext uri="{FF2B5EF4-FFF2-40B4-BE49-F238E27FC236}">
                <a16:creationId xmlns:a16="http://schemas.microsoft.com/office/drawing/2014/main" id="{5C21F344-80C4-40CC-BFDA-9CAC5AAB1669}"/>
              </a:ext>
            </a:extLst>
          </p:cNvPr>
          <p:cNvSpPr>
            <a:spLocks noGrp="1"/>
          </p:cNvSpPr>
          <p:nvPr>
            <p:ph type="body" sz="quarter" idx="10"/>
          </p:nvPr>
        </p:nvSpPr>
        <p:spPr/>
        <p:txBody>
          <a:bodyPr/>
          <a:lstStyle/>
          <a:p>
            <a:r>
              <a:rPr lang="en-US" sz="2000" dirty="0"/>
              <a:t>Assessing bulk reactor test cases requires an in-depth multiphysics modeling approach.</a:t>
            </a:r>
          </a:p>
        </p:txBody>
      </p:sp>
      <p:sp>
        <p:nvSpPr>
          <p:cNvPr id="5" name="Footer Placeholder 4">
            <a:extLst>
              <a:ext uri="{FF2B5EF4-FFF2-40B4-BE49-F238E27FC236}">
                <a16:creationId xmlns:a16="http://schemas.microsoft.com/office/drawing/2014/main" id="{E574512C-5333-41AC-9FEB-4F6A13AD6346}"/>
              </a:ext>
            </a:extLst>
          </p:cNvPr>
          <p:cNvSpPr>
            <a:spLocks noGrp="1"/>
          </p:cNvSpPr>
          <p:nvPr>
            <p:ph type="ftr" sz="quarter" idx="12"/>
          </p:nvPr>
        </p:nvSpPr>
        <p:spPr/>
        <p:txBody>
          <a:bodyPr/>
          <a:lstStyle/>
          <a:p>
            <a:pPr>
              <a:defRPr/>
            </a:pPr>
            <a:r>
              <a:rPr lang="en-US"/>
              <a:t>Reactor Parametric Assessments for Alternative Propellant Nuclear Thermal Propulsion Engines  </a:t>
            </a:r>
          </a:p>
          <a:p>
            <a:pPr>
              <a:defRPr/>
            </a:pPr>
            <a:r>
              <a:rPr lang="en-US"/>
              <a:t>Nuclear and Emerging Technologies for Space (NETS) Conference 2023</a:t>
            </a:r>
            <a:endParaRPr lang="en-US" dirty="0"/>
          </a:p>
        </p:txBody>
      </p:sp>
      <p:sp>
        <p:nvSpPr>
          <p:cNvPr id="6" name="Slide Number Placeholder 5">
            <a:extLst>
              <a:ext uri="{FF2B5EF4-FFF2-40B4-BE49-F238E27FC236}">
                <a16:creationId xmlns:a16="http://schemas.microsoft.com/office/drawing/2014/main" id="{78A551FB-8C4C-422C-ADC4-198507ECF61D}"/>
              </a:ext>
            </a:extLst>
          </p:cNvPr>
          <p:cNvSpPr>
            <a:spLocks noGrp="1"/>
          </p:cNvSpPr>
          <p:nvPr>
            <p:ph type="sldNum" sz="quarter" idx="13"/>
          </p:nvPr>
        </p:nvSpPr>
        <p:spPr/>
        <p:txBody>
          <a:bodyPr/>
          <a:lstStyle/>
          <a:p>
            <a:pPr>
              <a:defRPr/>
            </a:pPr>
            <a:fld id="{DE1C6611-1896-4494-B5A7-A8317A24DCD2}" type="slidenum">
              <a:rPr lang="en-US" smtClean="0"/>
              <a:pPr>
                <a:defRPr/>
              </a:pPr>
              <a:t>7</a:t>
            </a:fld>
            <a:endParaRPr lang="en-US" dirty="0"/>
          </a:p>
        </p:txBody>
      </p:sp>
      <p:pic>
        <p:nvPicPr>
          <p:cNvPr id="8" name="Picture 7">
            <a:extLst>
              <a:ext uri="{FF2B5EF4-FFF2-40B4-BE49-F238E27FC236}">
                <a16:creationId xmlns:a16="http://schemas.microsoft.com/office/drawing/2014/main" id="{A8770719-6337-4565-9927-AE2F95108FE4}"/>
              </a:ext>
            </a:extLst>
          </p:cNvPr>
          <p:cNvPicPr>
            <a:picLocks noChangeAspect="1"/>
          </p:cNvPicPr>
          <p:nvPr/>
        </p:nvPicPr>
        <p:blipFill>
          <a:blip r:embed="rId2"/>
          <a:stretch>
            <a:fillRect/>
          </a:stretch>
        </p:blipFill>
        <p:spPr>
          <a:xfrm>
            <a:off x="8303819" y="1375886"/>
            <a:ext cx="3734589" cy="4892040"/>
          </a:xfrm>
          <a:prstGeom prst="rect">
            <a:avLst/>
          </a:prstGeom>
        </p:spPr>
      </p:pic>
    </p:spTree>
    <p:extLst>
      <p:ext uri="{BB962C8B-B14F-4D97-AF65-F5344CB8AC3E}">
        <p14:creationId xmlns:p14="http://schemas.microsoft.com/office/powerpoint/2010/main" val="1762946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64FF-F884-4C37-BA99-1272F7ECA743}"/>
              </a:ext>
            </a:extLst>
          </p:cNvPr>
          <p:cNvSpPr>
            <a:spLocks noGrp="1"/>
          </p:cNvSpPr>
          <p:nvPr>
            <p:ph type="title"/>
          </p:nvPr>
        </p:nvSpPr>
        <p:spPr/>
        <p:txBody>
          <a:bodyPr/>
          <a:lstStyle/>
          <a:p>
            <a:r>
              <a:rPr lang="en-US" dirty="0"/>
              <a:t>Criticality and Control Drum Worth Investigation</a:t>
            </a:r>
          </a:p>
        </p:txBody>
      </p:sp>
      <p:sp>
        <p:nvSpPr>
          <p:cNvPr id="3" name="Content Placeholder 2">
            <a:extLst>
              <a:ext uri="{FF2B5EF4-FFF2-40B4-BE49-F238E27FC236}">
                <a16:creationId xmlns:a16="http://schemas.microsoft.com/office/drawing/2014/main" id="{2FF5EDC5-8A77-4D13-8BE3-55AAAE3B9DDF}"/>
              </a:ext>
            </a:extLst>
          </p:cNvPr>
          <p:cNvSpPr>
            <a:spLocks noGrp="1"/>
          </p:cNvSpPr>
          <p:nvPr>
            <p:ph idx="1"/>
          </p:nvPr>
        </p:nvSpPr>
        <p:spPr>
          <a:xfrm>
            <a:off x="344568" y="1425576"/>
            <a:ext cx="6474243" cy="4751387"/>
          </a:xfrm>
        </p:spPr>
        <p:txBody>
          <a:bodyPr/>
          <a:lstStyle/>
          <a:p>
            <a:pPr>
              <a:spcBef>
                <a:spcPts val="600"/>
              </a:spcBef>
            </a:pPr>
            <a:r>
              <a:rPr lang="en-US" sz="1800" b="1" dirty="0"/>
              <a:t>Initial parametric assessment focuses on the effects of X-NTP and control drum rotation on k</a:t>
            </a:r>
            <a:r>
              <a:rPr lang="en-US" sz="1800" b="1" baseline="-25000" dirty="0"/>
              <a:t>eff</a:t>
            </a:r>
            <a:endParaRPr lang="en-US" sz="1600" dirty="0"/>
          </a:p>
          <a:p>
            <a:pPr lvl="1">
              <a:spcBef>
                <a:spcPts val="600"/>
              </a:spcBef>
            </a:pPr>
            <a:r>
              <a:rPr lang="en-US" sz="1600" dirty="0"/>
              <a:t>5-degree increments between fully out (0</a:t>
            </a:r>
            <a:r>
              <a:rPr lang="en-US" sz="1600" dirty="0">
                <a:latin typeface="Calibri" panose="020F0502020204030204" pitchFamily="34" charset="0"/>
              </a:rPr>
              <a:t>°</a:t>
            </a:r>
            <a:r>
              <a:rPr lang="en-US" sz="1600" dirty="0">
                <a:latin typeface="Helvetica" panose="020B0604020202020204" pitchFamily="34" charset="0"/>
                <a:cs typeface="Helvetica" panose="020B0604020202020204" pitchFamily="34" charset="0"/>
              </a:rPr>
              <a:t>) and fully in (18</a:t>
            </a:r>
            <a:r>
              <a:rPr lang="en-US" sz="1600" dirty="0"/>
              <a:t>0</a:t>
            </a:r>
            <a:r>
              <a:rPr lang="en-US" sz="1600" dirty="0">
                <a:latin typeface="Calibri" panose="020F0502020204030204" pitchFamily="34" charset="0"/>
              </a:rPr>
              <a:t>°</a:t>
            </a:r>
            <a:r>
              <a:rPr lang="en-US" sz="1600" dirty="0">
                <a:latin typeface="Helvetica" panose="020B0604020202020204" pitchFamily="34" charset="0"/>
                <a:cs typeface="Helvetica" panose="020B0604020202020204" pitchFamily="34" charset="0"/>
              </a:rPr>
              <a:t>) are analyzed</a:t>
            </a:r>
          </a:p>
          <a:p>
            <a:pPr lvl="1">
              <a:spcBef>
                <a:spcPts val="600"/>
              </a:spcBef>
            </a:pPr>
            <a:r>
              <a:rPr lang="en-US" sz="1600" dirty="0">
                <a:latin typeface="Helvetica" panose="020B0604020202020204" pitchFamily="34" charset="0"/>
                <a:cs typeface="Helvetica" panose="020B0604020202020204" pitchFamily="34" charset="0"/>
              </a:rPr>
              <a:t>Parahydrogen (black curve) serves as the main comparison point for the other propellants</a:t>
            </a:r>
          </a:p>
          <a:p>
            <a:pPr>
              <a:spcBef>
                <a:spcPts val="600"/>
              </a:spcBef>
            </a:pPr>
            <a:r>
              <a:rPr lang="en-US" sz="1800" b="1" dirty="0">
                <a:latin typeface="Helvetica" panose="020B0604020202020204" pitchFamily="34" charset="0"/>
                <a:cs typeface="Helvetica" panose="020B0604020202020204" pitchFamily="34" charset="0"/>
              </a:rPr>
              <a:t>Ammonia and diborane are shown to be subcritical for the baseline reactor and all drum rotation angles</a:t>
            </a:r>
          </a:p>
          <a:p>
            <a:pPr lvl="1">
              <a:spcBef>
                <a:spcPts val="600"/>
              </a:spcBef>
            </a:pPr>
            <a:r>
              <a:rPr lang="en-US" sz="1600" dirty="0"/>
              <a:t>To enable a critical system, core designers may vary core length, reflector thickness, fissile material volume, fuel assembly pitch, and / or propellant enrichment</a:t>
            </a:r>
          </a:p>
          <a:p>
            <a:pPr lvl="1">
              <a:spcBef>
                <a:spcPts val="600"/>
              </a:spcBef>
            </a:pPr>
            <a:r>
              <a:rPr lang="en-US" sz="1600" dirty="0"/>
              <a:t>Remaining sensitivities in this work focus on these options</a:t>
            </a:r>
          </a:p>
          <a:p>
            <a:pPr>
              <a:spcBef>
                <a:spcPts val="600"/>
              </a:spcBef>
            </a:pPr>
            <a:r>
              <a:rPr lang="en-US" sz="1800" b="1" dirty="0"/>
              <a:t>Concerns over shutdown margin may be present, especially for off-nominal reactor transients</a:t>
            </a:r>
          </a:p>
          <a:p>
            <a:pPr lvl="1">
              <a:spcBef>
                <a:spcPts val="600"/>
              </a:spcBef>
            </a:pPr>
            <a:r>
              <a:rPr lang="en-US" sz="1600" dirty="0"/>
              <a:t>One or more drum failure (stuck in position)</a:t>
            </a:r>
          </a:p>
        </p:txBody>
      </p:sp>
      <p:sp>
        <p:nvSpPr>
          <p:cNvPr id="4" name="Text Placeholder 3">
            <a:extLst>
              <a:ext uri="{FF2B5EF4-FFF2-40B4-BE49-F238E27FC236}">
                <a16:creationId xmlns:a16="http://schemas.microsoft.com/office/drawing/2014/main" id="{163C7D07-4D1A-41B9-92CD-18CFDF1474CC}"/>
              </a:ext>
            </a:extLst>
          </p:cNvPr>
          <p:cNvSpPr>
            <a:spLocks noGrp="1"/>
          </p:cNvSpPr>
          <p:nvPr>
            <p:ph type="body" sz="quarter" idx="10"/>
          </p:nvPr>
        </p:nvSpPr>
        <p:spPr/>
        <p:txBody>
          <a:bodyPr/>
          <a:lstStyle/>
          <a:p>
            <a:r>
              <a:rPr lang="en-US" sz="1800" dirty="0"/>
              <a:t>Neutron multiplication factor (k</a:t>
            </a:r>
            <a:r>
              <a:rPr lang="en-US" sz="1800" baseline="-25000" dirty="0"/>
              <a:t>eff</a:t>
            </a:r>
            <a:r>
              <a:rPr lang="en-US" sz="1800" dirty="0"/>
              <a:t>) is assessed for the baseline reactor using each alternative propellant.</a:t>
            </a:r>
          </a:p>
        </p:txBody>
      </p:sp>
      <p:sp>
        <p:nvSpPr>
          <p:cNvPr id="5" name="Footer Placeholder 4">
            <a:extLst>
              <a:ext uri="{FF2B5EF4-FFF2-40B4-BE49-F238E27FC236}">
                <a16:creationId xmlns:a16="http://schemas.microsoft.com/office/drawing/2014/main" id="{0340D1C8-54A3-4125-80A7-F089FC303CA1}"/>
              </a:ext>
            </a:extLst>
          </p:cNvPr>
          <p:cNvSpPr>
            <a:spLocks noGrp="1"/>
          </p:cNvSpPr>
          <p:nvPr>
            <p:ph type="ftr" sz="quarter" idx="12"/>
          </p:nvPr>
        </p:nvSpPr>
        <p:spPr/>
        <p:txBody>
          <a:bodyPr/>
          <a:lstStyle/>
          <a:p>
            <a:pPr>
              <a:defRPr/>
            </a:pPr>
            <a:r>
              <a:rPr lang="en-US"/>
              <a:t>Reactor Parametric Assessments for Alternative Propellant </a:t>
            </a:r>
            <a:r>
              <a:rPr lang="en-US" dirty="0"/>
              <a:t>NTP</a:t>
            </a:r>
            <a:r>
              <a:rPr lang="en-US"/>
              <a:t> Engines  </a:t>
            </a:r>
          </a:p>
          <a:p>
            <a:pPr>
              <a:defRPr/>
            </a:pPr>
            <a:r>
              <a:rPr lang="en-US"/>
              <a:t>Nuclear and Emerging Technologies for Space (NETS) Conference 2023</a:t>
            </a:r>
            <a:endParaRPr lang="en-US" dirty="0"/>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7860ED02-C86D-41BD-99F3-FD1EBF4D5CEC}"/>
                  </a:ext>
                </a:extLst>
              </p:cNvPr>
              <p:cNvGraphicFramePr>
                <a:graphicFrameLocks noGrp="1"/>
              </p:cNvGraphicFramePr>
              <p:nvPr>
                <p:extLst>
                  <p:ext uri="{D42A27DB-BD31-4B8C-83A1-F6EECF244321}">
                    <p14:modId xmlns:p14="http://schemas.microsoft.com/office/powerpoint/2010/main" val="897745620"/>
                  </p:ext>
                </p:extLst>
              </p:nvPr>
            </p:nvGraphicFramePr>
            <p:xfrm>
              <a:off x="6998727" y="1466850"/>
              <a:ext cx="4694798" cy="1663920"/>
            </p:xfrm>
            <a:graphic>
              <a:graphicData uri="http://schemas.openxmlformats.org/drawingml/2006/table">
                <a:tbl>
                  <a:tblPr firstRow="1" firstCol="1" bandRow="1">
                    <a:tableStyleId>{5202B0CA-FC54-4496-8BCA-5EF66A818D29}</a:tableStyleId>
                  </a:tblPr>
                  <a:tblGrid>
                    <a:gridCol w="889108">
                      <a:extLst>
                        <a:ext uri="{9D8B030D-6E8A-4147-A177-3AD203B41FA5}">
                          <a16:colId xmlns:a16="http://schemas.microsoft.com/office/drawing/2014/main" val="2421948849"/>
                        </a:ext>
                      </a:extLst>
                    </a:gridCol>
                    <a:gridCol w="901083">
                      <a:extLst>
                        <a:ext uri="{9D8B030D-6E8A-4147-A177-3AD203B41FA5}">
                          <a16:colId xmlns:a16="http://schemas.microsoft.com/office/drawing/2014/main" val="1304328478"/>
                        </a:ext>
                      </a:extLst>
                    </a:gridCol>
                    <a:gridCol w="1515292">
                      <a:extLst>
                        <a:ext uri="{9D8B030D-6E8A-4147-A177-3AD203B41FA5}">
                          <a16:colId xmlns:a16="http://schemas.microsoft.com/office/drawing/2014/main" val="2994482422"/>
                        </a:ext>
                      </a:extLst>
                    </a:gridCol>
                    <a:gridCol w="775063">
                      <a:extLst>
                        <a:ext uri="{9D8B030D-6E8A-4147-A177-3AD203B41FA5}">
                          <a16:colId xmlns:a16="http://schemas.microsoft.com/office/drawing/2014/main" val="3509309342"/>
                        </a:ext>
                      </a:extLst>
                    </a:gridCol>
                    <a:gridCol w="614252">
                      <a:extLst>
                        <a:ext uri="{9D8B030D-6E8A-4147-A177-3AD203B41FA5}">
                          <a16:colId xmlns:a16="http://schemas.microsoft.com/office/drawing/2014/main" val="1132544689"/>
                        </a:ext>
                      </a:extLst>
                    </a:gridCol>
                  </a:tblGrid>
                  <a:tr h="434046">
                    <a:tc>
                      <a:txBody>
                        <a:bodyPr/>
                        <a:lstStyle/>
                        <a:p>
                          <a:pPr marL="0" marR="0" algn="ctr">
                            <a:spcBef>
                              <a:spcPts val="0"/>
                            </a:spcBef>
                            <a:spcAft>
                              <a:spcPts val="0"/>
                            </a:spcAft>
                          </a:pPr>
                          <a:r>
                            <a:rPr lang="en-US" sz="1200" b="1">
                              <a:solidFill>
                                <a:schemeClr val="bg1"/>
                              </a:solidFill>
                              <a:effectLst/>
                            </a:rPr>
                            <a:t>Propellant</a:t>
                          </a:r>
                          <a:endParaRPr lang="en-US"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solidFill>
                                <a:schemeClr val="bg1"/>
                              </a:solidFill>
                              <a:effectLst/>
                            </a:rPr>
                            <a:t>Preheat Required?</a:t>
                          </a:r>
                          <a:endParaRPr lang="en-US"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solidFill>
                                <a:schemeClr val="bg1"/>
                              </a:solidFill>
                              <a:effectLst/>
                            </a:rPr>
                            <a:t>k</a:t>
                          </a:r>
                          <a:r>
                            <a:rPr lang="en-US" sz="1200" b="1" baseline="-25000">
                              <a:solidFill>
                                <a:schemeClr val="bg1"/>
                              </a:solidFill>
                              <a:effectLst/>
                            </a:rPr>
                            <a:t>eff</a:t>
                          </a:r>
                          <a:endParaRPr lang="en-US"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14:m>
                            <m:oMath xmlns:m="http://schemas.openxmlformats.org/officeDocument/2006/math">
                              <m:sSub>
                                <m:sSubPr>
                                  <m:ctrlPr>
                                    <a:rPr lang="en-US" sz="1600" b="1" i="1" smtClean="0">
                                      <a:solidFill>
                                        <a:schemeClr val="bg1"/>
                                      </a:solidFill>
                                      <a:effectLst/>
                                      <a:latin typeface="Cambria Math" panose="02040503050406030204" pitchFamily="18" charset="0"/>
                                    </a:rPr>
                                  </m:ctrlPr>
                                </m:sSubPr>
                                <m:e>
                                  <m:r>
                                    <a:rPr lang="en-US" sz="1600" b="1">
                                      <a:solidFill>
                                        <a:schemeClr val="bg1"/>
                                      </a:solidFill>
                                      <a:effectLst/>
                                      <a:latin typeface="Cambria Math" panose="02040503050406030204" pitchFamily="18" charset="0"/>
                                    </a:rPr>
                                    <m:t>𝑰</m:t>
                                  </m:r>
                                </m:e>
                                <m:sub>
                                  <m:r>
                                    <a:rPr lang="en-US" sz="1600" b="1">
                                      <a:solidFill>
                                        <a:schemeClr val="bg1"/>
                                      </a:solidFill>
                                      <a:effectLst/>
                                      <a:latin typeface="Cambria Math" panose="02040503050406030204" pitchFamily="18" charset="0"/>
                                    </a:rPr>
                                    <m:t>𝒔𝒑</m:t>
                                  </m:r>
                                </m:sub>
                              </m:sSub>
                            </m:oMath>
                          </a14:m>
                          <a:r>
                            <a:rPr lang="en-US" sz="1200" b="1" baseline="-25000" dirty="0">
                              <a:solidFill>
                                <a:schemeClr val="bg1"/>
                              </a:solidFill>
                              <a:effectLst/>
                            </a:rPr>
                            <a:t> </a:t>
                          </a:r>
                          <a:r>
                            <a:rPr lang="en-US" sz="1200" b="1" dirty="0">
                              <a:solidFill>
                                <a:schemeClr val="bg1"/>
                              </a:solidFill>
                              <a:effectLst/>
                            </a:rPr>
                            <a:t>(s)</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dirty="0">
                              <a:solidFill>
                                <a:schemeClr val="bg1"/>
                              </a:solidFill>
                              <a:effectLst/>
                            </a:rPr>
                            <a:t>Thrust</a:t>
                          </a:r>
                          <a:endParaRPr lang="en-US" sz="1600" dirty="0">
                            <a:solidFill>
                              <a:schemeClr val="bg1"/>
                            </a:solidFill>
                            <a:effectLst/>
                          </a:endParaRPr>
                        </a:p>
                        <a:p>
                          <a:pPr marL="0" marR="0" algn="ctr">
                            <a:spcBef>
                              <a:spcPts val="0"/>
                            </a:spcBef>
                            <a:spcAft>
                              <a:spcPts val="0"/>
                            </a:spcAft>
                          </a:pPr>
                          <a:r>
                            <a:rPr lang="en-US" sz="1200" b="1" dirty="0">
                              <a:solidFill>
                                <a:schemeClr val="bg1"/>
                              </a:solidFill>
                              <a:effectLst/>
                            </a:rPr>
                            <a:t>(klbf)</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69539541"/>
                      </a:ext>
                    </a:extLst>
                  </a:tr>
                  <a:tr h="204979">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b="1" i="1">
                                        <a:solidFill>
                                          <a:srgbClr val="000000"/>
                                        </a:solidFill>
                                        <a:effectLst/>
                                        <a:latin typeface="Cambria Math" panose="02040503050406030204" pitchFamily="18" charset="0"/>
                                      </a:rPr>
                                    </m:ctrlPr>
                                  </m:sSubPr>
                                  <m:e>
                                    <m:r>
                                      <a:rPr lang="en-US" sz="1200" b="1">
                                        <a:solidFill>
                                          <a:srgbClr val="000000"/>
                                        </a:solidFill>
                                        <a:effectLst/>
                                        <a:latin typeface="Cambria Math" panose="02040503050406030204" pitchFamily="18" charset="0"/>
                                      </a:rPr>
                                      <m:t>𝑯</m:t>
                                    </m:r>
                                  </m:e>
                                  <m:sub>
                                    <m:r>
                                      <a:rPr lang="en-US" sz="1200" b="1">
                                        <a:solidFill>
                                          <a:srgbClr val="000000"/>
                                        </a:solidFill>
                                        <a:effectLst/>
                                        <a:latin typeface="Cambria Math" panose="02040503050406030204" pitchFamily="18" charset="0"/>
                                      </a:rPr>
                                      <m:t>𝟐</m:t>
                                    </m:r>
                                  </m:sub>
                                </m:sSub>
                              </m:oMath>
                            </m:oMathPara>
                          </a14:m>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rPr>
                            <a:t>No</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1.00130 ± 0.00039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900.0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rPr>
                            <a:t>15.0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7181404"/>
                      </a:ext>
                    </a:extLst>
                  </a:tr>
                  <a:tr h="204979">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200" b="1">
                                    <a:solidFill>
                                      <a:srgbClr val="000000"/>
                                    </a:solidFill>
                                    <a:effectLst/>
                                    <a:latin typeface="Cambria Math" panose="02040503050406030204" pitchFamily="18" charset="0"/>
                                  </a:rPr>
                                  <m:t>𝑵</m:t>
                                </m:r>
                                <m:sSub>
                                  <m:sSubPr>
                                    <m:ctrlPr>
                                      <a:rPr lang="en-US" sz="1200" b="1" i="1">
                                        <a:solidFill>
                                          <a:srgbClr val="000000"/>
                                        </a:solidFill>
                                        <a:effectLst/>
                                        <a:latin typeface="Cambria Math" panose="02040503050406030204" pitchFamily="18" charset="0"/>
                                      </a:rPr>
                                    </m:ctrlPr>
                                  </m:sSubPr>
                                  <m:e>
                                    <m:r>
                                      <a:rPr lang="en-US" sz="1200" b="1">
                                        <a:solidFill>
                                          <a:srgbClr val="000000"/>
                                        </a:solidFill>
                                        <a:effectLst/>
                                        <a:latin typeface="Cambria Math" panose="02040503050406030204" pitchFamily="18" charset="0"/>
                                      </a:rPr>
                                      <m:t>𝑯</m:t>
                                    </m:r>
                                  </m:e>
                                  <m:sub>
                                    <m:r>
                                      <a:rPr lang="en-US" sz="1200" b="1">
                                        <a:solidFill>
                                          <a:srgbClr val="000000"/>
                                        </a:solidFill>
                                        <a:effectLst/>
                                        <a:latin typeface="Cambria Math" panose="02040503050406030204" pitchFamily="18" charset="0"/>
                                      </a:rPr>
                                      <m:t>𝟑</m:t>
                                    </m:r>
                                  </m:sub>
                                </m:sSub>
                              </m:oMath>
                            </m:oMathPara>
                          </a14:m>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Yes</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0.98503 ± 0.00037</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369.5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rPr>
                            <a:t>24.8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45518699"/>
                      </a:ext>
                    </a:extLst>
                  </a:tr>
                  <a:tr h="204979">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200" b="1">
                                    <a:solidFill>
                                      <a:srgbClr val="000000"/>
                                    </a:solidFill>
                                    <a:effectLst/>
                                    <a:latin typeface="Cambria Math" panose="02040503050406030204" pitchFamily="18" charset="0"/>
                                  </a:rPr>
                                  <m:t>𝑯𝒆</m:t>
                                </m:r>
                              </m:oMath>
                            </m:oMathPara>
                          </a14:m>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No</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rPr>
                            <a:t>1.00876 ± 0.00038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511.4</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rPr>
                            <a:t>27.4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3336939"/>
                      </a:ext>
                    </a:extLst>
                  </a:tr>
                  <a:tr h="204979">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b="1" i="1">
                                        <a:solidFill>
                                          <a:srgbClr val="000000"/>
                                        </a:solidFill>
                                        <a:effectLst/>
                                        <a:latin typeface="Cambria Math" panose="02040503050406030204" pitchFamily="18" charset="0"/>
                                      </a:rPr>
                                    </m:ctrlPr>
                                  </m:sSubPr>
                                  <m:e>
                                    <m:r>
                                      <a:rPr lang="en-US" sz="1200" b="1">
                                        <a:solidFill>
                                          <a:srgbClr val="000000"/>
                                        </a:solidFill>
                                        <a:effectLst/>
                                        <a:latin typeface="Cambria Math" panose="02040503050406030204" pitchFamily="18" charset="0"/>
                                      </a:rPr>
                                      <m:t>𝑯</m:t>
                                    </m:r>
                                  </m:e>
                                  <m:sub>
                                    <m:r>
                                      <a:rPr lang="en-US" sz="1200" b="1">
                                        <a:solidFill>
                                          <a:srgbClr val="000000"/>
                                        </a:solidFill>
                                        <a:effectLst/>
                                        <a:latin typeface="Cambria Math" panose="02040503050406030204" pitchFamily="18" charset="0"/>
                                      </a:rPr>
                                      <m:t>𝟐</m:t>
                                    </m:r>
                                  </m:sub>
                                </m:sSub>
                                <m:r>
                                  <a:rPr lang="en-US" sz="1200" b="1">
                                    <a:solidFill>
                                      <a:srgbClr val="000000"/>
                                    </a:solidFill>
                                    <a:effectLst/>
                                    <a:latin typeface="Cambria Math" panose="02040503050406030204" pitchFamily="18" charset="0"/>
                                  </a:rPr>
                                  <m:t>𝑶</m:t>
                                </m:r>
                              </m:oMath>
                            </m:oMathPara>
                          </a14:m>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Yes</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rPr>
                            <a:t>1.01515 ± 0.00040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335.9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28.0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80150107"/>
                      </a:ext>
                    </a:extLst>
                  </a:tr>
                  <a:tr h="204979">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b="1" i="1">
                                        <a:solidFill>
                                          <a:srgbClr val="000000"/>
                                        </a:solidFill>
                                        <a:effectLst/>
                                        <a:latin typeface="Cambria Math" panose="02040503050406030204" pitchFamily="18" charset="0"/>
                                      </a:rPr>
                                    </m:ctrlPr>
                                  </m:sSubPr>
                                  <m:e>
                                    <m:r>
                                      <a:rPr lang="en-US" sz="1200" b="1">
                                        <a:solidFill>
                                          <a:srgbClr val="000000"/>
                                        </a:solidFill>
                                        <a:effectLst/>
                                        <a:latin typeface="Cambria Math" panose="02040503050406030204" pitchFamily="18" charset="0"/>
                                      </a:rPr>
                                      <m:t>𝑪𝑯</m:t>
                                    </m:r>
                                  </m:e>
                                  <m:sub>
                                    <m:r>
                                      <a:rPr lang="en-US" sz="1200" b="1">
                                        <a:solidFill>
                                          <a:srgbClr val="000000"/>
                                        </a:solidFill>
                                        <a:effectLst/>
                                        <a:latin typeface="Cambria Math" panose="02040503050406030204" pitchFamily="18" charset="0"/>
                                      </a:rPr>
                                      <m:t>𝟒</m:t>
                                    </m:r>
                                  </m:sub>
                                </m:sSub>
                              </m:oMath>
                            </m:oMathPara>
                          </a14:m>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Yes</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1.00709 ± 0.00036</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571.1</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19.7</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31527043"/>
                      </a:ext>
                    </a:extLst>
                  </a:tr>
                  <a:tr h="204979">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b="1" i="1">
                                        <a:solidFill>
                                          <a:srgbClr val="000000"/>
                                        </a:solidFill>
                                        <a:effectLst/>
                                        <a:latin typeface="Cambria Math" panose="02040503050406030204" pitchFamily="18" charset="0"/>
                                      </a:rPr>
                                    </m:ctrlPr>
                                  </m:sSubPr>
                                  <m:e>
                                    <m:r>
                                      <a:rPr lang="en-US" sz="1200" b="1">
                                        <a:solidFill>
                                          <a:srgbClr val="000000"/>
                                        </a:solidFill>
                                        <a:effectLst/>
                                        <a:latin typeface="Cambria Math" panose="02040503050406030204" pitchFamily="18" charset="0"/>
                                      </a:rPr>
                                      <m:t>𝑩</m:t>
                                    </m:r>
                                  </m:e>
                                  <m:sub>
                                    <m:r>
                                      <a:rPr lang="en-US" sz="1200" b="1">
                                        <a:solidFill>
                                          <a:srgbClr val="000000"/>
                                        </a:solidFill>
                                        <a:effectLst/>
                                        <a:latin typeface="Cambria Math" panose="02040503050406030204" pitchFamily="18" charset="0"/>
                                      </a:rPr>
                                      <m:t>𝟐</m:t>
                                    </m:r>
                                  </m:sub>
                                </m:sSub>
                                <m:sSub>
                                  <m:sSubPr>
                                    <m:ctrlPr>
                                      <a:rPr lang="en-US" sz="1200" b="1" i="1">
                                        <a:solidFill>
                                          <a:srgbClr val="000000"/>
                                        </a:solidFill>
                                        <a:effectLst/>
                                        <a:latin typeface="Cambria Math" panose="02040503050406030204" pitchFamily="18" charset="0"/>
                                      </a:rPr>
                                    </m:ctrlPr>
                                  </m:sSubPr>
                                  <m:e>
                                    <m:r>
                                      <a:rPr lang="en-US" sz="1200" b="1">
                                        <a:solidFill>
                                          <a:srgbClr val="000000"/>
                                        </a:solidFill>
                                        <a:effectLst/>
                                        <a:latin typeface="Cambria Math" panose="02040503050406030204" pitchFamily="18" charset="0"/>
                                      </a:rPr>
                                      <m:t>𝑯</m:t>
                                    </m:r>
                                  </m:e>
                                  <m:sub>
                                    <m:r>
                                      <a:rPr lang="en-US" sz="1200" b="1">
                                        <a:solidFill>
                                          <a:srgbClr val="000000"/>
                                        </a:solidFill>
                                        <a:effectLst/>
                                        <a:latin typeface="Cambria Math" panose="02040503050406030204" pitchFamily="18" charset="0"/>
                                      </a:rPr>
                                      <m:t>𝟔</m:t>
                                    </m:r>
                                  </m:sub>
                                </m:sSub>
                              </m:oMath>
                            </m:oMathPara>
                          </a14:m>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Yes</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0.95616 ± 0.00038</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546.2</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rPr>
                            <a:t>21.0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48111531"/>
                      </a:ext>
                    </a:extLst>
                  </a:tr>
                </a:tbl>
              </a:graphicData>
            </a:graphic>
          </p:graphicFrame>
        </mc:Choice>
        <mc:Fallback xmlns="">
          <p:graphicFrame>
            <p:nvGraphicFramePr>
              <p:cNvPr id="9" name="Table 8">
                <a:extLst>
                  <a:ext uri="{FF2B5EF4-FFF2-40B4-BE49-F238E27FC236}">
                    <a16:creationId xmlns:a16="http://schemas.microsoft.com/office/drawing/2014/main" id="{7860ED02-C86D-41BD-99F3-FD1EBF4D5CEC}"/>
                  </a:ext>
                </a:extLst>
              </p:cNvPr>
              <p:cNvGraphicFramePr>
                <a:graphicFrameLocks noGrp="1"/>
              </p:cNvGraphicFramePr>
              <p:nvPr>
                <p:extLst>
                  <p:ext uri="{D42A27DB-BD31-4B8C-83A1-F6EECF244321}">
                    <p14:modId xmlns:p14="http://schemas.microsoft.com/office/powerpoint/2010/main" val="897745620"/>
                  </p:ext>
                </p:extLst>
              </p:nvPr>
            </p:nvGraphicFramePr>
            <p:xfrm>
              <a:off x="6998727" y="1466850"/>
              <a:ext cx="4694798" cy="1663920"/>
            </p:xfrm>
            <a:graphic>
              <a:graphicData uri="http://schemas.openxmlformats.org/drawingml/2006/table">
                <a:tbl>
                  <a:tblPr firstRow="1" firstCol="1" bandRow="1">
                    <a:tableStyleId>{5202B0CA-FC54-4496-8BCA-5EF66A818D29}</a:tableStyleId>
                  </a:tblPr>
                  <a:tblGrid>
                    <a:gridCol w="889108">
                      <a:extLst>
                        <a:ext uri="{9D8B030D-6E8A-4147-A177-3AD203B41FA5}">
                          <a16:colId xmlns:a16="http://schemas.microsoft.com/office/drawing/2014/main" val="2421948849"/>
                        </a:ext>
                      </a:extLst>
                    </a:gridCol>
                    <a:gridCol w="901083">
                      <a:extLst>
                        <a:ext uri="{9D8B030D-6E8A-4147-A177-3AD203B41FA5}">
                          <a16:colId xmlns:a16="http://schemas.microsoft.com/office/drawing/2014/main" val="1304328478"/>
                        </a:ext>
                      </a:extLst>
                    </a:gridCol>
                    <a:gridCol w="1515292">
                      <a:extLst>
                        <a:ext uri="{9D8B030D-6E8A-4147-A177-3AD203B41FA5}">
                          <a16:colId xmlns:a16="http://schemas.microsoft.com/office/drawing/2014/main" val="2994482422"/>
                        </a:ext>
                      </a:extLst>
                    </a:gridCol>
                    <a:gridCol w="775063">
                      <a:extLst>
                        <a:ext uri="{9D8B030D-6E8A-4147-A177-3AD203B41FA5}">
                          <a16:colId xmlns:a16="http://schemas.microsoft.com/office/drawing/2014/main" val="3509309342"/>
                        </a:ext>
                      </a:extLst>
                    </a:gridCol>
                    <a:gridCol w="614252">
                      <a:extLst>
                        <a:ext uri="{9D8B030D-6E8A-4147-A177-3AD203B41FA5}">
                          <a16:colId xmlns:a16="http://schemas.microsoft.com/office/drawing/2014/main" val="1132544689"/>
                        </a:ext>
                      </a:extLst>
                    </a:gridCol>
                  </a:tblGrid>
                  <a:tr h="434046">
                    <a:tc>
                      <a:txBody>
                        <a:bodyPr/>
                        <a:lstStyle/>
                        <a:p>
                          <a:pPr marL="0" marR="0" algn="ctr">
                            <a:spcBef>
                              <a:spcPts val="0"/>
                            </a:spcBef>
                            <a:spcAft>
                              <a:spcPts val="0"/>
                            </a:spcAft>
                          </a:pPr>
                          <a:r>
                            <a:rPr lang="en-US" sz="1200" b="1">
                              <a:solidFill>
                                <a:schemeClr val="bg1"/>
                              </a:solidFill>
                              <a:effectLst/>
                            </a:rPr>
                            <a:t>Propellant</a:t>
                          </a:r>
                          <a:endParaRPr lang="en-US"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solidFill>
                                <a:schemeClr val="bg1"/>
                              </a:solidFill>
                              <a:effectLst/>
                            </a:rPr>
                            <a:t>Preheat Required?</a:t>
                          </a:r>
                          <a:endParaRPr lang="en-US"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solidFill>
                                <a:schemeClr val="bg1"/>
                              </a:solidFill>
                              <a:effectLst/>
                            </a:rPr>
                            <a:t>k</a:t>
                          </a:r>
                          <a:r>
                            <a:rPr lang="en-US" sz="1200" b="1" baseline="-25000">
                              <a:solidFill>
                                <a:schemeClr val="bg1"/>
                              </a:solidFill>
                              <a:effectLst/>
                            </a:rPr>
                            <a:t>eff</a:t>
                          </a:r>
                          <a:endParaRPr lang="en-US"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427559" t="-4225" r="-79528" b="-302817"/>
                          </a:stretch>
                        </a:blipFill>
                      </a:tcPr>
                    </a:tc>
                    <a:tc>
                      <a:txBody>
                        <a:bodyPr/>
                        <a:lstStyle/>
                        <a:p>
                          <a:pPr marL="0" marR="0" algn="ctr">
                            <a:spcBef>
                              <a:spcPts val="0"/>
                            </a:spcBef>
                            <a:spcAft>
                              <a:spcPts val="0"/>
                            </a:spcAft>
                          </a:pPr>
                          <a:r>
                            <a:rPr lang="en-US" sz="1200" b="1" dirty="0">
                              <a:solidFill>
                                <a:schemeClr val="bg1"/>
                              </a:solidFill>
                              <a:effectLst/>
                            </a:rPr>
                            <a:t>Thrust</a:t>
                          </a:r>
                          <a:endParaRPr lang="en-US" sz="1600" dirty="0">
                            <a:solidFill>
                              <a:schemeClr val="bg1"/>
                            </a:solidFill>
                            <a:effectLst/>
                          </a:endParaRPr>
                        </a:p>
                        <a:p>
                          <a:pPr marL="0" marR="0" algn="ctr">
                            <a:spcBef>
                              <a:spcPts val="0"/>
                            </a:spcBef>
                            <a:spcAft>
                              <a:spcPts val="0"/>
                            </a:spcAft>
                          </a:pPr>
                          <a:r>
                            <a:rPr lang="en-US" sz="1200" b="1" dirty="0">
                              <a:solidFill>
                                <a:schemeClr val="bg1"/>
                              </a:solidFill>
                              <a:effectLst/>
                            </a:rPr>
                            <a:t>(klbf)</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69539541"/>
                      </a:ext>
                    </a:extLst>
                  </a:tr>
                  <a:tr h="204979">
                    <a:tc>
                      <a:txBody>
                        <a:bodyPr/>
                        <a:lstStyle/>
                        <a:p>
                          <a:endParaRPr lang="en-US"/>
                        </a:p>
                      </a:txBody>
                      <a:tcPr marL="68580" marR="68580" marT="0" marB="0" anchor="ctr">
                        <a:blipFill>
                          <a:blip r:embed="rId2"/>
                          <a:stretch>
                            <a:fillRect t="-217647" r="-428082" b="-532353"/>
                          </a:stretch>
                        </a:blipFill>
                      </a:tcPr>
                    </a:tc>
                    <a:tc>
                      <a:txBody>
                        <a:bodyPr/>
                        <a:lstStyle/>
                        <a:p>
                          <a:pPr marL="0" marR="0" algn="ctr">
                            <a:spcBef>
                              <a:spcPts val="0"/>
                            </a:spcBef>
                            <a:spcAft>
                              <a:spcPts val="0"/>
                            </a:spcAft>
                          </a:pPr>
                          <a:r>
                            <a:rPr lang="en-US" sz="1200" dirty="0">
                              <a:solidFill>
                                <a:srgbClr val="000000"/>
                              </a:solidFill>
                              <a:effectLst/>
                            </a:rPr>
                            <a:t>No</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1.00130 ± 0.00039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900.0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rPr>
                            <a:t>15.0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7181404"/>
                      </a:ext>
                    </a:extLst>
                  </a:tr>
                  <a:tr h="204979">
                    <a:tc>
                      <a:txBody>
                        <a:bodyPr/>
                        <a:lstStyle/>
                        <a:p>
                          <a:endParaRPr lang="en-US"/>
                        </a:p>
                      </a:txBody>
                      <a:tcPr marL="68580" marR="68580" marT="0" marB="0" anchor="ctr">
                        <a:blipFill>
                          <a:blip r:embed="rId2"/>
                          <a:stretch>
                            <a:fillRect t="-317647" r="-428082" b="-432353"/>
                          </a:stretch>
                        </a:blipFill>
                      </a:tcPr>
                    </a:tc>
                    <a:tc>
                      <a:txBody>
                        <a:bodyPr/>
                        <a:lstStyle/>
                        <a:p>
                          <a:pPr marL="0" marR="0" algn="ctr">
                            <a:spcBef>
                              <a:spcPts val="0"/>
                            </a:spcBef>
                            <a:spcAft>
                              <a:spcPts val="0"/>
                            </a:spcAft>
                          </a:pPr>
                          <a:r>
                            <a:rPr lang="en-US" sz="1200">
                              <a:solidFill>
                                <a:srgbClr val="000000"/>
                              </a:solidFill>
                              <a:effectLst/>
                            </a:rPr>
                            <a:t>Yes</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0.98503 ± 0.00037</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369.5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rPr>
                            <a:t>24.8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45518699"/>
                      </a:ext>
                    </a:extLst>
                  </a:tr>
                  <a:tr h="204979">
                    <a:tc>
                      <a:txBody>
                        <a:bodyPr/>
                        <a:lstStyle/>
                        <a:p>
                          <a:endParaRPr lang="en-US"/>
                        </a:p>
                      </a:txBody>
                      <a:tcPr marL="68580" marR="68580" marT="0" marB="0" anchor="ctr">
                        <a:blipFill>
                          <a:blip r:embed="rId2"/>
                          <a:stretch>
                            <a:fillRect t="-417647" r="-428082" b="-332353"/>
                          </a:stretch>
                        </a:blipFill>
                      </a:tcPr>
                    </a:tc>
                    <a:tc>
                      <a:txBody>
                        <a:bodyPr/>
                        <a:lstStyle/>
                        <a:p>
                          <a:pPr marL="0" marR="0" algn="ctr">
                            <a:spcBef>
                              <a:spcPts val="0"/>
                            </a:spcBef>
                            <a:spcAft>
                              <a:spcPts val="0"/>
                            </a:spcAft>
                          </a:pPr>
                          <a:r>
                            <a:rPr lang="en-US" sz="1200">
                              <a:solidFill>
                                <a:srgbClr val="000000"/>
                              </a:solidFill>
                              <a:effectLst/>
                            </a:rPr>
                            <a:t>No</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rPr>
                            <a:t>1.00876 ± 0.00038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511.4</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rPr>
                            <a:t>27.4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3336939"/>
                      </a:ext>
                    </a:extLst>
                  </a:tr>
                  <a:tr h="204979">
                    <a:tc>
                      <a:txBody>
                        <a:bodyPr/>
                        <a:lstStyle/>
                        <a:p>
                          <a:endParaRPr lang="en-US"/>
                        </a:p>
                      </a:txBody>
                      <a:tcPr marL="68580" marR="68580" marT="0" marB="0" anchor="ctr">
                        <a:blipFill>
                          <a:blip r:embed="rId2"/>
                          <a:stretch>
                            <a:fillRect t="-533333" r="-428082" b="-242424"/>
                          </a:stretch>
                        </a:blipFill>
                      </a:tcPr>
                    </a:tc>
                    <a:tc>
                      <a:txBody>
                        <a:bodyPr/>
                        <a:lstStyle/>
                        <a:p>
                          <a:pPr marL="0" marR="0" algn="ctr">
                            <a:spcBef>
                              <a:spcPts val="0"/>
                            </a:spcBef>
                            <a:spcAft>
                              <a:spcPts val="0"/>
                            </a:spcAft>
                          </a:pPr>
                          <a:r>
                            <a:rPr lang="en-US" sz="1200">
                              <a:solidFill>
                                <a:srgbClr val="000000"/>
                              </a:solidFill>
                              <a:effectLst/>
                            </a:rPr>
                            <a:t>Yes</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rPr>
                            <a:t>1.01515 ± 0.00040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335.9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28.0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80150107"/>
                      </a:ext>
                    </a:extLst>
                  </a:tr>
                  <a:tr h="204979">
                    <a:tc>
                      <a:txBody>
                        <a:bodyPr/>
                        <a:lstStyle/>
                        <a:p>
                          <a:endParaRPr lang="en-US"/>
                        </a:p>
                      </a:txBody>
                      <a:tcPr marL="68580" marR="68580" marT="0" marB="0" anchor="ctr">
                        <a:blipFill>
                          <a:blip r:embed="rId2"/>
                          <a:stretch>
                            <a:fillRect t="-614706" r="-428082" b="-135294"/>
                          </a:stretch>
                        </a:blipFill>
                      </a:tcPr>
                    </a:tc>
                    <a:tc>
                      <a:txBody>
                        <a:bodyPr/>
                        <a:lstStyle/>
                        <a:p>
                          <a:pPr marL="0" marR="0" algn="ctr">
                            <a:spcBef>
                              <a:spcPts val="0"/>
                            </a:spcBef>
                            <a:spcAft>
                              <a:spcPts val="0"/>
                            </a:spcAft>
                          </a:pPr>
                          <a:r>
                            <a:rPr lang="en-US" sz="1200">
                              <a:solidFill>
                                <a:srgbClr val="000000"/>
                              </a:solidFill>
                              <a:effectLst/>
                            </a:rPr>
                            <a:t>Yes</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1.00709 ± 0.00036</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571.1</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19.7</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31527043"/>
                      </a:ext>
                    </a:extLst>
                  </a:tr>
                  <a:tr h="204979">
                    <a:tc>
                      <a:txBody>
                        <a:bodyPr/>
                        <a:lstStyle/>
                        <a:p>
                          <a:endParaRPr lang="en-US"/>
                        </a:p>
                      </a:txBody>
                      <a:tcPr marL="68580" marR="68580" marT="0" marB="0" anchor="ctr">
                        <a:blipFill>
                          <a:blip r:embed="rId2"/>
                          <a:stretch>
                            <a:fillRect t="-714706" r="-428082" b="-35294"/>
                          </a:stretch>
                        </a:blipFill>
                      </a:tcPr>
                    </a:tc>
                    <a:tc>
                      <a:txBody>
                        <a:bodyPr/>
                        <a:lstStyle/>
                        <a:p>
                          <a:pPr marL="0" marR="0" algn="ctr">
                            <a:spcBef>
                              <a:spcPts val="0"/>
                            </a:spcBef>
                            <a:spcAft>
                              <a:spcPts val="0"/>
                            </a:spcAft>
                          </a:pPr>
                          <a:r>
                            <a:rPr lang="en-US" sz="1200">
                              <a:solidFill>
                                <a:srgbClr val="000000"/>
                              </a:solidFill>
                              <a:effectLst/>
                            </a:rPr>
                            <a:t>Yes</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0.95616 ± 0.00038</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rgbClr val="000000"/>
                              </a:solidFill>
                              <a:effectLst/>
                            </a:rPr>
                            <a:t>546.2</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000000"/>
                              </a:solidFill>
                              <a:effectLst/>
                            </a:rPr>
                            <a:t>21.0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48111531"/>
                      </a:ext>
                    </a:extLst>
                  </a:tr>
                </a:tbl>
              </a:graphicData>
            </a:graphic>
          </p:graphicFrame>
        </mc:Fallback>
      </mc:AlternateContent>
      <p:grpSp>
        <p:nvGrpSpPr>
          <p:cNvPr id="7" name="Group 6">
            <a:extLst>
              <a:ext uri="{FF2B5EF4-FFF2-40B4-BE49-F238E27FC236}">
                <a16:creationId xmlns:a16="http://schemas.microsoft.com/office/drawing/2014/main" id="{535E7E39-36C0-90BE-A2AA-93EF12E37826}"/>
              </a:ext>
            </a:extLst>
          </p:cNvPr>
          <p:cNvGrpSpPr/>
          <p:nvPr/>
        </p:nvGrpSpPr>
        <p:grpSpPr>
          <a:xfrm>
            <a:off x="6998727" y="3130770"/>
            <a:ext cx="5069660" cy="3679678"/>
            <a:chOff x="7563129" y="3220463"/>
            <a:chExt cx="4196880" cy="3046194"/>
          </a:xfrm>
        </p:grpSpPr>
        <p:pic>
          <p:nvPicPr>
            <p:cNvPr id="8" name="Picture 7">
              <a:extLst>
                <a:ext uri="{FF2B5EF4-FFF2-40B4-BE49-F238E27FC236}">
                  <a16:creationId xmlns:a16="http://schemas.microsoft.com/office/drawing/2014/main" id="{E4E87C51-022C-4671-BBD6-1B7637AAAE26}"/>
                </a:ext>
              </a:extLst>
            </p:cNvPr>
            <p:cNvPicPr>
              <a:picLocks noChangeAspect="1"/>
            </p:cNvPicPr>
            <p:nvPr/>
          </p:nvPicPr>
          <p:blipFill>
            <a:blip r:embed="rId3"/>
            <a:stretch>
              <a:fillRect/>
            </a:stretch>
          </p:blipFill>
          <p:spPr>
            <a:xfrm>
              <a:off x="7563129" y="3278755"/>
              <a:ext cx="4196880" cy="2987902"/>
            </a:xfrm>
            <a:prstGeom prst="rect">
              <a:avLst/>
            </a:prstGeom>
          </p:spPr>
        </p:pic>
        <p:cxnSp>
          <p:nvCxnSpPr>
            <p:cNvPr id="10" name="Straight Connector 9">
              <a:extLst>
                <a:ext uri="{FF2B5EF4-FFF2-40B4-BE49-F238E27FC236}">
                  <a16:creationId xmlns:a16="http://schemas.microsoft.com/office/drawing/2014/main" id="{2E1B9789-F7E3-45F2-8B55-8D94A39B69D8}"/>
                </a:ext>
              </a:extLst>
            </p:cNvPr>
            <p:cNvCxnSpPr/>
            <p:nvPr/>
          </p:nvCxnSpPr>
          <p:spPr>
            <a:xfrm>
              <a:off x="9239792" y="3287464"/>
              <a:ext cx="0" cy="2643074"/>
            </a:xfrm>
            <a:prstGeom prst="line">
              <a:avLst/>
            </a:prstGeom>
            <a:ln w="571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F1C94A6-CE3B-4C69-9035-B2BF95416341}"/>
                </a:ext>
              </a:extLst>
            </p:cNvPr>
            <p:cNvCxnSpPr>
              <a:cxnSpLocks/>
            </p:cNvCxnSpPr>
            <p:nvPr/>
          </p:nvCxnSpPr>
          <p:spPr>
            <a:xfrm flipV="1">
              <a:off x="9295807" y="3220463"/>
              <a:ext cx="492627" cy="39142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491B389D-A154-4497-91F1-FE2568C1262E}"/>
              </a:ext>
            </a:extLst>
          </p:cNvPr>
          <p:cNvSpPr>
            <a:spLocks noGrp="1"/>
          </p:cNvSpPr>
          <p:nvPr>
            <p:ph type="sldNum" sz="quarter" idx="13"/>
          </p:nvPr>
        </p:nvSpPr>
        <p:spPr>
          <a:xfrm>
            <a:off x="9448800" y="6492875"/>
            <a:ext cx="2743200" cy="365125"/>
          </a:xfrm>
        </p:spPr>
        <p:txBody>
          <a:bodyPr/>
          <a:lstStyle/>
          <a:p>
            <a:pPr>
              <a:defRPr/>
            </a:pPr>
            <a:fld id="{DE1C6611-1896-4494-B5A7-A8317A24DCD2}" type="slidenum">
              <a:rPr lang="en-US" smtClean="0"/>
              <a:pPr>
                <a:defRPr/>
              </a:pPr>
              <a:t>8</a:t>
            </a:fld>
            <a:endParaRPr lang="en-US" dirty="0"/>
          </a:p>
        </p:txBody>
      </p:sp>
    </p:spTree>
    <p:extLst>
      <p:ext uri="{BB962C8B-B14F-4D97-AF65-F5344CB8AC3E}">
        <p14:creationId xmlns:p14="http://schemas.microsoft.com/office/powerpoint/2010/main" val="2840367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15BD0988-BC94-446F-A268-73D154E0FBD8}"/>
              </a:ext>
            </a:extLst>
          </p:cNvPr>
          <p:cNvPicPr>
            <a:picLocks noChangeAspect="1"/>
          </p:cNvPicPr>
          <p:nvPr/>
        </p:nvPicPr>
        <p:blipFill rotWithShape="1">
          <a:blip r:embed="rId2">
            <a:extLst>
              <a:ext uri="{28A0092B-C50C-407E-A947-70E740481C1C}">
                <a14:useLocalDpi xmlns:a14="http://schemas.microsoft.com/office/drawing/2010/main" val="0"/>
              </a:ext>
            </a:extLst>
          </a:blip>
          <a:srcRect l="3638"/>
          <a:stretch/>
        </p:blipFill>
        <p:spPr>
          <a:xfrm>
            <a:off x="8174758" y="4088256"/>
            <a:ext cx="3971937" cy="2688336"/>
          </a:xfrm>
          <a:prstGeom prst="rect">
            <a:avLst/>
          </a:prstGeom>
        </p:spPr>
      </p:pic>
      <p:sp>
        <p:nvSpPr>
          <p:cNvPr id="2" name="Title 1">
            <a:extLst>
              <a:ext uri="{FF2B5EF4-FFF2-40B4-BE49-F238E27FC236}">
                <a16:creationId xmlns:a16="http://schemas.microsoft.com/office/drawing/2014/main" id="{31DDE6BC-6DEF-4EBC-A673-244B86788E1C}"/>
              </a:ext>
            </a:extLst>
          </p:cNvPr>
          <p:cNvSpPr>
            <a:spLocks noGrp="1"/>
          </p:cNvSpPr>
          <p:nvPr>
            <p:ph type="title"/>
          </p:nvPr>
        </p:nvSpPr>
        <p:spPr/>
        <p:txBody>
          <a:bodyPr/>
          <a:lstStyle/>
          <a:p>
            <a:r>
              <a:rPr lang="en-US" b="1" dirty="0"/>
              <a:t>Geometry Extensibility Results</a:t>
            </a:r>
          </a:p>
        </p:txBody>
      </p:sp>
      <p:sp>
        <p:nvSpPr>
          <p:cNvPr id="4" name="Text Placeholder 3">
            <a:extLst>
              <a:ext uri="{FF2B5EF4-FFF2-40B4-BE49-F238E27FC236}">
                <a16:creationId xmlns:a16="http://schemas.microsoft.com/office/drawing/2014/main" id="{AD4C4978-89C2-4601-B90E-D24FE777A3E1}"/>
              </a:ext>
            </a:extLst>
          </p:cNvPr>
          <p:cNvSpPr>
            <a:spLocks noGrp="1"/>
          </p:cNvSpPr>
          <p:nvPr>
            <p:ph type="body" sz="quarter" idx="10"/>
          </p:nvPr>
        </p:nvSpPr>
        <p:spPr/>
        <p:txBody>
          <a:bodyPr/>
          <a:lstStyle/>
          <a:p>
            <a:r>
              <a:rPr lang="en-US" sz="2000" dirty="0"/>
              <a:t>Parametric variation of the reactor sizing with ammonia and enriched diborane propellants.</a:t>
            </a:r>
          </a:p>
        </p:txBody>
      </p:sp>
      <p:sp>
        <p:nvSpPr>
          <p:cNvPr id="5" name="Footer Placeholder 4">
            <a:extLst>
              <a:ext uri="{FF2B5EF4-FFF2-40B4-BE49-F238E27FC236}">
                <a16:creationId xmlns:a16="http://schemas.microsoft.com/office/drawing/2014/main" id="{1550E838-F363-4DA8-91F4-CE6A4C20D222}"/>
              </a:ext>
            </a:extLst>
          </p:cNvPr>
          <p:cNvSpPr>
            <a:spLocks noGrp="1"/>
          </p:cNvSpPr>
          <p:nvPr>
            <p:ph type="ftr" sz="quarter" idx="12"/>
          </p:nvPr>
        </p:nvSpPr>
        <p:spPr/>
        <p:txBody>
          <a:bodyPr/>
          <a:lstStyle/>
          <a:p>
            <a:pPr>
              <a:defRPr/>
            </a:pPr>
            <a:r>
              <a:rPr lang="en-US"/>
              <a:t>Reactor Parametric Assessments for Alternative Propellant Nuclear Thermal Propulsion Engines  </a:t>
            </a:r>
          </a:p>
          <a:p>
            <a:pPr>
              <a:defRPr/>
            </a:pPr>
            <a:r>
              <a:rPr lang="en-US"/>
              <a:t>Nuclear and Emerging Technologies for Space (NETS) Conference 2023</a:t>
            </a:r>
            <a:endParaRPr lang="en-US" dirty="0"/>
          </a:p>
        </p:txBody>
      </p:sp>
      <p:sp>
        <p:nvSpPr>
          <p:cNvPr id="10" name="Content Placeholder 9">
            <a:extLst>
              <a:ext uri="{FF2B5EF4-FFF2-40B4-BE49-F238E27FC236}">
                <a16:creationId xmlns:a16="http://schemas.microsoft.com/office/drawing/2014/main" id="{EF4C3005-8D0D-4ACB-BA44-833158915AF8}"/>
              </a:ext>
            </a:extLst>
          </p:cNvPr>
          <p:cNvSpPr>
            <a:spLocks noGrp="1"/>
          </p:cNvSpPr>
          <p:nvPr>
            <p:ph idx="1"/>
          </p:nvPr>
        </p:nvSpPr>
        <p:spPr>
          <a:xfrm>
            <a:off x="498475" y="1425576"/>
            <a:ext cx="7313613" cy="4751387"/>
          </a:xfrm>
        </p:spPr>
        <p:txBody>
          <a:bodyPr/>
          <a:lstStyle/>
          <a:p>
            <a:pPr>
              <a:spcBef>
                <a:spcPts val="600"/>
              </a:spcBef>
            </a:pPr>
            <a:r>
              <a:rPr lang="en-US" sz="1800" b="1" dirty="0"/>
              <a:t>Preliminary geometry sensitivity for the ammonia and 99.9% enriched diborane test cases using the TRD configuration</a:t>
            </a:r>
          </a:p>
          <a:p>
            <a:pPr lvl="1">
              <a:spcBef>
                <a:spcPts val="600"/>
              </a:spcBef>
            </a:pPr>
            <a:r>
              <a:rPr lang="en-US" sz="1600" dirty="0"/>
              <a:t>Update active core length / radius to affect the moderator-to-fuel ratio</a:t>
            </a:r>
          </a:p>
          <a:p>
            <a:pPr lvl="1">
              <a:spcBef>
                <a:spcPts val="600"/>
              </a:spcBef>
            </a:pPr>
            <a:r>
              <a:rPr lang="en-US" sz="1600" dirty="0"/>
              <a:t>All subcomponents around the core are scaled appropriately</a:t>
            </a:r>
          </a:p>
          <a:p>
            <a:pPr lvl="1">
              <a:spcBef>
                <a:spcPts val="600"/>
              </a:spcBef>
            </a:pPr>
            <a:r>
              <a:rPr lang="en-US" sz="1600" dirty="0"/>
              <a:t>Each test case has the fuel volume loading pattern and a 60-degree control drum rotation angle present in the baseline reactor configuration</a:t>
            </a:r>
          </a:p>
          <a:p>
            <a:pPr>
              <a:spcBef>
                <a:spcPts val="600"/>
              </a:spcBef>
            </a:pPr>
            <a:r>
              <a:rPr lang="en-US" sz="1800" b="1" dirty="0"/>
              <a:t>Key observations:</a:t>
            </a:r>
          </a:p>
          <a:p>
            <a:pPr marL="800100" lvl="1" indent="-342900">
              <a:spcBef>
                <a:spcPts val="600"/>
              </a:spcBef>
              <a:buFont typeface="+mj-lt"/>
              <a:buAutoNum type="arabicPeriod"/>
            </a:pPr>
            <a:r>
              <a:rPr lang="en-US" sz="1600" dirty="0"/>
              <a:t>The criticality vs. moderator-to-fuel ratio reaches a relative extremum around 29.5 cm, as seen by the sharp bend in the contours</a:t>
            </a:r>
          </a:p>
          <a:p>
            <a:pPr marL="800100" lvl="1" indent="-342900">
              <a:spcBef>
                <a:spcPts val="600"/>
              </a:spcBef>
              <a:buFont typeface="+mj-lt"/>
              <a:buAutoNum type="arabicPeriod"/>
            </a:pPr>
            <a:r>
              <a:rPr lang="en-US" sz="1600" dirty="0"/>
              <a:t>Increasing radius above the extrema will cause a sharp decrease in criticality due to significant over-moderation</a:t>
            </a:r>
          </a:p>
          <a:p>
            <a:pPr marL="800100" lvl="1" indent="-342900">
              <a:spcBef>
                <a:spcPts val="600"/>
              </a:spcBef>
              <a:buFont typeface="+mj-lt"/>
              <a:buAutoNum type="arabicPeriod"/>
            </a:pPr>
            <a:r>
              <a:rPr lang="en-US" sz="1600" dirty="0"/>
              <a:t>Increasing core length will see increases to criticality due to the increased fissile volume  </a:t>
            </a:r>
          </a:p>
          <a:p>
            <a:pPr marL="800100" lvl="1" indent="-342900">
              <a:spcBef>
                <a:spcPts val="600"/>
              </a:spcBef>
              <a:buFont typeface="+mj-lt"/>
              <a:buAutoNum type="arabicPeriod"/>
            </a:pPr>
            <a:r>
              <a:rPr lang="en-US" sz="1600" dirty="0"/>
              <a:t>System mass follows the geometry changes, so optimizing the criticality is ideal</a:t>
            </a:r>
          </a:p>
          <a:p>
            <a:endParaRPr lang="en-US" sz="2400" dirty="0"/>
          </a:p>
        </p:txBody>
      </p:sp>
      <p:pic>
        <p:nvPicPr>
          <p:cNvPr id="7" name="Picture 6" descr="Graphical user interface, chart&#10;&#10;Description automatically generated">
            <a:extLst>
              <a:ext uri="{FF2B5EF4-FFF2-40B4-BE49-F238E27FC236}">
                <a16:creationId xmlns:a16="http://schemas.microsoft.com/office/drawing/2014/main" id="{CA196D74-C014-4A66-883B-73B5D6344E49}"/>
              </a:ext>
            </a:extLst>
          </p:cNvPr>
          <p:cNvPicPr>
            <a:picLocks noChangeAspect="1"/>
          </p:cNvPicPr>
          <p:nvPr/>
        </p:nvPicPr>
        <p:blipFill rotWithShape="1">
          <a:blip r:embed="rId3">
            <a:extLst>
              <a:ext uri="{28A0092B-C50C-407E-A947-70E740481C1C}">
                <a14:useLocalDpi xmlns:a14="http://schemas.microsoft.com/office/drawing/2010/main" val="0"/>
              </a:ext>
            </a:extLst>
          </a:blip>
          <a:srcRect l="4189" t="1991" r="1113"/>
          <a:stretch/>
        </p:blipFill>
        <p:spPr>
          <a:xfrm>
            <a:off x="8174758" y="1396744"/>
            <a:ext cx="3971937" cy="2691512"/>
          </a:xfrm>
          <a:prstGeom prst="rect">
            <a:avLst/>
          </a:prstGeom>
        </p:spPr>
      </p:pic>
      <p:sp>
        <p:nvSpPr>
          <p:cNvPr id="6" name="Slide Number Placeholder 5">
            <a:extLst>
              <a:ext uri="{FF2B5EF4-FFF2-40B4-BE49-F238E27FC236}">
                <a16:creationId xmlns:a16="http://schemas.microsoft.com/office/drawing/2014/main" id="{35C858CF-C1C2-4266-BBF9-76AFE0407CB5}"/>
              </a:ext>
            </a:extLst>
          </p:cNvPr>
          <p:cNvSpPr>
            <a:spLocks noGrp="1"/>
          </p:cNvSpPr>
          <p:nvPr>
            <p:ph type="sldNum" sz="quarter" idx="13"/>
          </p:nvPr>
        </p:nvSpPr>
        <p:spPr>
          <a:xfrm>
            <a:off x="9448800" y="6492875"/>
            <a:ext cx="2743200" cy="365125"/>
          </a:xfrm>
        </p:spPr>
        <p:txBody>
          <a:bodyPr/>
          <a:lstStyle/>
          <a:p>
            <a:pPr>
              <a:defRPr/>
            </a:pPr>
            <a:fld id="{DE1C6611-1896-4494-B5A7-A8317A24DCD2}" type="slidenum">
              <a:rPr lang="en-US" smtClean="0"/>
              <a:pPr>
                <a:defRPr/>
              </a:pPr>
              <a:t>9</a:t>
            </a:fld>
            <a:endParaRPr lang="en-US" dirty="0"/>
          </a:p>
        </p:txBody>
      </p:sp>
    </p:spTree>
    <p:extLst>
      <p:ext uri="{BB962C8B-B14F-4D97-AF65-F5344CB8AC3E}">
        <p14:creationId xmlns:p14="http://schemas.microsoft.com/office/powerpoint/2010/main" val="20566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NS 16x9_02_ NEW">
  <a:themeElements>
    <a:clrScheme name="Custom 2">
      <a:dk1>
        <a:srgbClr val="2F5496"/>
      </a:dk1>
      <a:lt1>
        <a:srgbClr val="FFFFFF"/>
      </a:lt1>
      <a:dk2>
        <a:srgbClr val="2F5496"/>
      </a:dk2>
      <a:lt2>
        <a:srgbClr val="E7E6E6"/>
      </a:lt2>
      <a:accent1>
        <a:srgbClr val="2F5496"/>
      </a:accent1>
      <a:accent2>
        <a:srgbClr val="70AD47"/>
      </a:accent2>
      <a:accent3>
        <a:srgbClr val="FFC000"/>
      </a:accent3>
      <a:accent4>
        <a:srgbClr val="8F45C7"/>
      </a:accent4>
      <a:accent5>
        <a:srgbClr val="70AD47"/>
      </a:accent5>
      <a:accent6>
        <a:srgbClr val="BFBFB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Document</p:Name>
  <p:Description/>
  <p:Statement/>
  <p:PolicyItems>
    <p:PolicyItem featureId="Microsoft.Office.RecordsManagement.PolicyFeatures.PolicyAudit" staticId="0x010100A41186190E25B441B912164BCBC8C616|937198175" UniqueId="0d427d74-446d-4f68-b907-6356fd3927b6">
      <p:Name>Auditing</p:Name>
      <p:Description>Audits user actions on documents and list items to the Audit Log.</p:Description>
      <p:CustomData>
        <Audit>
          <View/>
        </Audit>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Document" ma:contentTypeID="0x010100A41186190E25B441B912164BCBC8C616" ma:contentTypeVersion="7" ma:contentTypeDescription="Create a new document." ma:contentTypeScope="" ma:versionID="7d49a9ef3bc3b22626366dd5cbeb1a4c">
  <xsd:schema xmlns:xsd="http://www.w3.org/2001/XMLSchema" xmlns:xs="http://www.w3.org/2001/XMLSchema" xmlns:p="http://schemas.microsoft.com/office/2006/metadata/properties" xmlns:ns1="http://schemas.microsoft.com/sharepoint/v3" xmlns:ns2="5488d16d-0c5b-4323-8f13-6b84d7f6ae95" targetNamespace="http://schemas.microsoft.com/office/2006/metadata/properties" ma:root="true" ma:fieldsID="c3ac3f970c59fb5b8df2aaaa0c805646" ns1:_="" ns2:_="">
    <xsd:import namespace="http://schemas.microsoft.com/sharepoint/v3"/>
    <xsd:import namespace="5488d16d-0c5b-4323-8f13-6b84d7f6ae95"/>
    <xsd:element name="properties">
      <xsd:complexType>
        <xsd:sequence>
          <xsd:element name="documentManagement">
            <xsd:complexType>
              <xsd:all>
                <xsd:element ref="ns2:SharedWithUsers" minOccurs="0"/>
                <xsd:element ref="ns2:SharedWithDetails"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88d16d-0c5b-4323-8f13-6b84d7f6ae9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013B40-85BC-411A-9B83-2459A2C68C40}">
  <ds:schemaRefs>
    <ds:schemaRef ds:uri="office.server.policy"/>
  </ds:schemaRefs>
</ds:datastoreItem>
</file>

<file path=customXml/itemProps2.xml><?xml version="1.0" encoding="utf-8"?>
<ds:datastoreItem xmlns:ds="http://schemas.openxmlformats.org/officeDocument/2006/customXml" ds:itemID="{CC05EFD5-E632-4109-8680-974ED01A63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88d16d-0c5b-4323-8f13-6b84d7f6ae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012E98-698E-408F-815B-BFB6BB4476F0}">
  <ds:schemaRefs>
    <ds:schemaRef ds:uri="http://schemas.microsoft.com/office/2006/documentManagement/types"/>
    <ds:schemaRef ds:uri="http://www.w3.org/XML/1998/namespace"/>
    <ds:schemaRef ds:uri="http://purl.org/dc/dcmitype/"/>
    <ds:schemaRef ds:uri="http://purl.org/dc/terms/"/>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5488d16d-0c5b-4323-8f13-6b84d7f6ae95"/>
    <ds:schemaRef ds:uri="http://purl.org/dc/elements/1.1/"/>
  </ds:schemaRefs>
</ds:datastoreItem>
</file>

<file path=customXml/itemProps4.xml><?xml version="1.0" encoding="utf-8"?>
<ds:datastoreItem xmlns:ds="http://schemas.openxmlformats.org/officeDocument/2006/customXml" ds:itemID="{92C2CC6B-BAA5-4D4B-9BAC-63314938A4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ANS 16x9_02_ NEW</Template>
  <TotalTime>26333</TotalTime>
  <Words>1760</Words>
  <Application>Microsoft Office PowerPoint</Application>
  <PresentationFormat>Widescreen</PresentationFormat>
  <Paragraphs>187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Cambria Math</vt:lpstr>
      <vt:lpstr>Franklin Gothic Medium Cond</vt:lpstr>
      <vt:lpstr>Helvetica</vt:lpstr>
      <vt:lpstr>Times New Roman</vt:lpstr>
      <vt:lpstr>Wingdings</vt:lpstr>
      <vt:lpstr>ANS 16x9_02_ NEW</vt:lpstr>
      <vt:lpstr>Reactor Parametric Assessments for Alternative Propellant Nuclear Thermal Propulsion Engines</vt:lpstr>
      <vt:lpstr>Acknowledgements</vt:lpstr>
      <vt:lpstr>Agenda</vt:lpstr>
      <vt:lpstr>Motivations and Objectives</vt:lpstr>
      <vt:lpstr>Alternative Propellant Options: Hydrogen, Ammonia, Enriched Diborane, Helium, Methane, Water </vt:lpstr>
      <vt:lpstr>PowerPoint Presentation</vt:lpstr>
      <vt:lpstr>X-NTP Reactor Modeling Methodology</vt:lpstr>
      <vt:lpstr>Criticality and Control Drum Worth Investigation</vt:lpstr>
      <vt:lpstr>Geometry Extensibility Results</vt:lpstr>
      <vt:lpstr>Conclusions and Forward Work</vt:lpstr>
      <vt:lpstr>Additional Acknowledgements and References</vt:lpstr>
      <vt:lpstr>Questions?</vt:lpstr>
      <vt:lpstr>Isp Calculation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Gravley</dc:creator>
  <cp:lastModifiedBy>Smith, Corey D. (LARC-A3)[TEAMS3]</cp:lastModifiedBy>
  <cp:revision>61</cp:revision>
  <dcterms:created xsi:type="dcterms:W3CDTF">2017-01-30T20:04:56Z</dcterms:created>
  <dcterms:modified xsi:type="dcterms:W3CDTF">2023-04-27T20:18:30Z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0x010100A41186190E25B441B912164BCBC8C616</vt:lpwstr>
  </property>
</Properties>
</file>