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0" r:id="rId1"/>
  </p:sldMasterIdLst>
  <p:notesMasterIdLst>
    <p:notesMasterId r:id="rId15"/>
  </p:notesMasterIdLst>
  <p:handoutMasterIdLst>
    <p:handoutMasterId r:id="rId16"/>
  </p:handoutMasterIdLst>
  <p:sldIdLst>
    <p:sldId id="966" r:id="rId2"/>
    <p:sldId id="968" r:id="rId3"/>
    <p:sldId id="978" r:id="rId4"/>
    <p:sldId id="967" r:id="rId5"/>
    <p:sldId id="973" r:id="rId6"/>
    <p:sldId id="980" r:id="rId7"/>
    <p:sldId id="972" r:id="rId8"/>
    <p:sldId id="969" r:id="rId9"/>
    <p:sldId id="976" r:id="rId10"/>
    <p:sldId id="975" r:id="rId11"/>
    <p:sldId id="977" r:id="rId12"/>
    <p:sldId id="971" r:id="rId13"/>
    <p:sldId id="979" r:id="rId14"/>
  </p:sldIdLst>
  <p:sldSz cx="9144000" cy="5143500" type="screen16x9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399FF"/>
    <a:srgbClr val="EF9337"/>
    <a:srgbClr val="CC6600"/>
    <a:srgbClr val="FFF9CC"/>
    <a:srgbClr val="00CCFF"/>
    <a:srgbClr val="E7E7E7"/>
    <a:srgbClr val="F5FFA7"/>
    <a:srgbClr val="FFFF66"/>
    <a:srgbClr val="CCFF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72" autoAdjust="0"/>
    <p:restoredTop sz="97966" autoAdjust="0"/>
  </p:normalViewPr>
  <p:slideViewPr>
    <p:cSldViewPr snapToGrid="0" snapToObjects="1">
      <p:cViewPr varScale="1">
        <p:scale>
          <a:sx n="114" d="100"/>
          <a:sy n="114" d="100"/>
        </p:scale>
        <p:origin x="340" y="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3568"/>
    </p:cViewPr>
  </p:sorterViewPr>
  <p:notesViewPr>
    <p:cSldViewPr snapToGrid="0" snapToObjects="1">
      <p:cViewPr varScale="1">
        <p:scale>
          <a:sx n="92" d="100"/>
          <a:sy n="92" d="100"/>
        </p:scale>
        <p:origin x="-4432" y="-11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tts, Michael C. (LARC-E304)" userId="dde6430f-4bdc-405f-8a32-4cc761cc4ebd" providerId="ADAL" clId="{71CCC705-F63E-4E95-97FD-9D95F6D2D556}"/>
    <pc:docChg chg="undo custSel modSld modMainMaster">
      <pc:chgData name="Pitts, Michael C. (LARC-E304)" userId="dde6430f-4bdc-405f-8a32-4cc761cc4ebd" providerId="ADAL" clId="{71CCC705-F63E-4E95-97FD-9D95F6D2D556}" dt="2023-04-10T15:06:55.217" v="88" actId="478"/>
      <pc:docMkLst>
        <pc:docMk/>
      </pc:docMkLst>
      <pc:sldChg chg="modSp mod">
        <pc:chgData name="Pitts, Michael C. (LARC-E304)" userId="dde6430f-4bdc-405f-8a32-4cc761cc4ebd" providerId="ADAL" clId="{71CCC705-F63E-4E95-97FD-9D95F6D2D556}" dt="2023-04-10T15:04:00.015" v="69" actId="20577"/>
        <pc:sldMkLst>
          <pc:docMk/>
          <pc:sldMk cId="0" sldId="966"/>
        </pc:sldMkLst>
        <pc:spChg chg="mod">
          <ac:chgData name="Pitts, Michael C. (LARC-E304)" userId="dde6430f-4bdc-405f-8a32-4cc761cc4ebd" providerId="ADAL" clId="{71CCC705-F63E-4E95-97FD-9D95F6D2D556}" dt="2023-04-10T15:04:00.015" v="69" actId="20577"/>
          <ac:spMkLst>
            <pc:docMk/>
            <pc:sldMk cId="0" sldId="966"/>
            <ac:spMk id="8194" creationId="{00000000-0000-0000-0000-000000000000}"/>
          </ac:spMkLst>
        </pc:spChg>
      </pc:sldChg>
      <pc:sldChg chg="delSp mod">
        <pc:chgData name="Pitts, Michael C. (LARC-E304)" userId="dde6430f-4bdc-405f-8a32-4cc761cc4ebd" providerId="ADAL" clId="{71CCC705-F63E-4E95-97FD-9D95F6D2D556}" dt="2023-04-10T15:06:19.405" v="78" actId="478"/>
        <pc:sldMkLst>
          <pc:docMk/>
          <pc:sldMk cId="0" sldId="967"/>
        </pc:sldMkLst>
        <pc:spChg chg="del">
          <ac:chgData name="Pitts, Michael C. (LARC-E304)" userId="dde6430f-4bdc-405f-8a32-4cc761cc4ebd" providerId="ADAL" clId="{71CCC705-F63E-4E95-97FD-9D95F6D2D556}" dt="2023-04-10T15:06:19.405" v="78" actId="478"/>
          <ac:spMkLst>
            <pc:docMk/>
            <pc:sldMk cId="0" sldId="967"/>
            <ac:spMk id="4" creationId="{00000000-0000-0000-0000-000000000000}"/>
          </ac:spMkLst>
        </pc:spChg>
      </pc:sldChg>
      <pc:sldChg chg="delSp mod">
        <pc:chgData name="Pitts, Michael C. (LARC-E304)" userId="dde6430f-4bdc-405f-8a32-4cc761cc4ebd" providerId="ADAL" clId="{71CCC705-F63E-4E95-97FD-9D95F6D2D556}" dt="2023-04-10T15:05:29.528" v="72" actId="478"/>
        <pc:sldMkLst>
          <pc:docMk/>
          <pc:sldMk cId="3280396007" sldId="968"/>
        </pc:sldMkLst>
        <pc:spChg chg="del">
          <ac:chgData name="Pitts, Michael C. (LARC-E304)" userId="dde6430f-4bdc-405f-8a32-4cc761cc4ebd" providerId="ADAL" clId="{71CCC705-F63E-4E95-97FD-9D95F6D2D556}" dt="2023-04-10T15:05:29.528" v="72" actId="478"/>
          <ac:spMkLst>
            <pc:docMk/>
            <pc:sldMk cId="3280396007" sldId="968"/>
            <ac:spMk id="4" creationId="{00000000-0000-0000-0000-000000000000}"/>
          </ac:spMkLst>
        </pc:spChg>
      </pc:sldChg>
      <pc:sldChg chg="delSp modSp mod">
        <pc:chgData name="Pitts, Michael C. (LARC-E304)" userId="dde6430f-4bdc-405f-8a32-4cc761cc4ebd" providerId="ADAL" clId="{71CCC705-F63E-4E95-97FD-9D95F6D2D556}" dt="2023-04-10T15:06:37.628" v="84" actId="478"/>
        <pc:sldMkLst>
          <pc:docMk/>
          <pc:sldMk cId="2424910120" sldId="969"/>
        </pc:sldMkLst>
        <pc:spChg chg="del mod">
          <ac:chgData name="Pitts, Michael C. (LARC-E304)" userId="dde6430f-4bdc-405f-8a32-4cc761cc4ebd" providerId="ADAL" clId="{71CCC705-F63E-4E95-97FD-9D95F6D2D556}" dt="2023-04-10T15:06:37.628" v="84" actId="478"/>
          <ac:spMkLst>
            <pc:docMk/>
            <pc:sldMk cId="2424910120" sldId="969"/>
            <ac:spMk id="4" creationId="{00000000-0000-0000-0000-000000000000}"/>
          </ac:spMkLst>
        </pc:spChg>
      </pc:sldChg>
      <pc:sldChg chg="delSp mod">
        <pc:chgData name="Pitts, Michael C. (LARC-E304)" userId="dde6430f-4bdc-405f-8a32-4cc761cc4ebd" providerId="ADAL" clId="{71CCC705-F63E-4E95-97FD-9D95F6D2D556}" dt="2023-04-10T15:06:50.277" v="87" actId="478"/>
        <pc:sldMkLst>
          <pc:docMk/>
          <pc:sldMk cId="455373215" sldId="971"/>
        </pc:sldMkLst>
        <pc:spChg chg="del">
          <ac:chgData name="Pitts, Michael C. (LARC-E304)" userId="dde6430f-4bdc-405f-8a32-4cc761cc4ebd" providerId="ADAL" clId="{71CCC705-F63E-4E95-97FD-9D95F6D2D556}" dt="2023-04-10T15:06:50.277" v="87" actId="478"/>
          <ac:spMkLst>
            <pc:docMk/>
            <pc:sldMk cId="455373215" sldId="971"/>
            <ac:spMk id="4" creationId="{00000000-0000-0000-0000-000000000000}"/>
          </ac:spMkLst>
        </pc:spChg>
      </pc:sldChg>
      <pc:sldChg chg="delSp mod">
        <pc:chgData name="Pitts, Michael C. (LARC-E304)" userId="dde6430f-4bdc-405f-8a32-4cc761cc4ebd" providerId="ADAL" clId="{71CCC705-F63E-4E95-97FD-9D95F6D2D556}" dt="2023-04-10T15:06:27.881" v="81" actId="478"/>
        <pc:sldMkLst>
          <pc:docMk/>
          <pc:sldMk cId="4230646552" sldId="972"/>
        </pc:sldMkLst>
        <pc:spChg chg="del">
          <ac:chgData name="Pitts, Michael C. (LARC-E304)" userId="dde6430f-4bdc-405f-8a32-4cc761cc4ebd" providerId="ADAL" clId="{71CCC705-F63E-4E95-97FD-9D95F6D2D556}" dt="2023-04-10T15:06:27.881" v="81" actId="478"/>
          <ac:spMkLst>
            <pc:docMk/>
            <pc:sldMk cId="4230646552" sldId="972"/>
            <ac:spMk id="4" creationId="{00000000-0000-0000-0000-000000000000}"/>
          </ac:spMkLst>
        </pc:spChg>
      </pc:sldChg>
      <pc:sldChg chg="delSp mod">
        <pc:chgData name="Pitts, Michael C. (LARC-E304)" userId="dde6430f-4bdc-405f-8a32-4cc761cc4ebd" providerId="ADAL" clId="{71CCC705-F63E-4E95-97FD-9D95F6D2D556}" dt="2023-04-10T15:06:22.659" v="79" actId="478"/>
        <pc:sldMkLst>
          <pc:docMk/>
          <pc:sldMk cId="4000793397" sldId="973"/>
        </pc:sldMkLst>
        <pc:spChg chg="del">
          <ac:chgData name="Pitts, Michael C. (LARC-E304)" userId="dde6430f-4bdc-405f-8a32-4cc761cc4ebd" providerId="ADAL" clId="{71CCC705-F63E-4E95-97FD-9D95F6D2D556}" dt="2023-04-10T15:06:22.659" v="79" actId="478"/>
          <ac:spMkLst>
            <pc:docMk/>
            <pc:sldMk cId="4000793397" sldId="973"/>
            <ac:spMk id="4" creationId="{00000000-0000-0000-0000-000000000000}"/>
          </ac:spMkLst>
        </pc:spChg>
      </pc:sldChg>
      <pc:sldChg chg="delSp mod">
        <pc:chgData name="Pitts, Michael C. (LARC-E304)" userId="dde6430f-4bdc-405f-8a32-4cc761cc4ebd" providerId="ADAL" clId="{71CCC705-F63E-4E95-97FD-9D95F6D2D556}" dt="2023-04-10T15:06:43.258" v="85" actId="478"/>
        <pc:sldMkLst>
          <pc:docMk/>
          <pc:sldMk cId="103131312" sldId="975"/>
        </pc:sldMkLst>
        <pc:spChg chg="del">
          <ac:chgData name="Pitts, Michael C. (LARC-E304)" userId="dde6430f-4bdc-405f-8a32-4cc761cc4ebd" providerId="ADAL" clId="{71CCC705-F63E-4E95-97FD-9D95F6D2D556}" dt="2023-04-10T15:06:43.258" v="85" actId="478"/>
          <ac:spMkLst>
            <pc:docMk/>
            <pc:sldMk cId="103131312" sldId="975"/>
            <ac:spMk id="4" creationId="{00000000-0000-0000-0000-000000000000}"/>
          </ac:spMkLst>
        </pc:spChg>
      </pc:sldChg>
      <pc:sldChg chg="delSp mod">
        <pc:chgData name="Pitts, Michael C. (LARC-E304)" userId="dde6430f-4bdc-405f-8a32-4cc761cc4ebd" providerId="ADAL" clId="{71CCC705-F63E-4E95-97FD-9D95F6D2D556}" dt="2023-04-10T15:06:33.713" v="83" actId="478"/>
        <pc:sldMkLst>
          <pc:docMk/>
          <pc:sldMk cId="3013877794" sldId="976"/>
        </pc:sldMkLst>
        <pc:spChg chg="del">
          <ac:chgData name="Pitts, Michael C. (LARC-E304)" userId="dde6430f-4bdc-405f-8a32-4cc761cc4ebd" providerId="ADAL" clId="{71CCC705-F63E-4E95-97FD-9D95F6D2D556}" dt="2023-04-10T15:06:33.713" v="83" actId="478"/>
          <ac:spMkLst>
            <pc:docMk/>
            <pc:sldMk cId="3013877794" sldId="976"/>
            <ac:spMk id="4" creationId="{00000000-0000-0000-0000-000000000000}"/>
          </ac:spMkLst>
        </pc:spChg>
      </pc:sldChg>
      <pc:sldChg chg="delSp mod">
        <pc:chgData name="Pitts, Michael C. (LARC-E304)" userId="dde6430f-4bdc-405f-8a32-4cc761cc4ebd" providerId="ADAL" clId="{71CCC705-F63E-4E95-97FD-9D95F6D2D556}" dt="2023-04-10T15:06:46.892" v="86" actId="478"/>
        <pc:sldMkLst>
          <pc:docMk/>
          <pc:sldMk cId="276856286" sldId="977"/>
        </pc:sldMkLst>
        <pc:spChg chg="del">
          <ac:chgData name="Pitts, Michael C. (LARC-E304)" userId="dde6430f-4bdc-405f-8a32-4cc761cc4ebd" providerId="ADAL" clId="{71CCC705-F63E-4E95-97FD-9D95F6D2D556}" dt="2023-04-10T15:06:46.892" v="86" actId="478"/>
          <ac:spMkLst>
            <pc:docMk/>
            <pc:sldMk cId="276856286" sldId="977"/>
            <ac:spMk id="4" creationId="{00000000-0000-0000-0000-000000000000}"/>
          </ac:spMkLst>
        </pc:spChg>
      </pc:sldChg>
      <pc:sldChg chg="delSp mod">
        <pc:chgData name="Pitts, Michael C. (LARC-E304)" userId="dde6430f-4bdc-405f-8a32-4cc761cc4ebd" providerId="ADAL" clId="{71CCC705-F63E-4E95-97FD-9D95F6D2D556}" dt="2023-04-10T15:05:32.574" v="73" actId="478"/>
        <pc:sldMkLst>
          <pc:docMk/>
          <pc:sldMk cId="2073277675" sldId="978"/>
        </pc:sldMkLst>
        <pc:spChg chg="del">
          <ac:chgData name="Pitts, Michael C. (LARC-E304)" userId="dde6430f-4bdc-405f-8a32-4cc761cc4ebd" providerId="ADAL" clId="{71CCC705-F63E-4E95-97FD-9D95F6D2D556}" dt="2023-04-10T15:05:32.574" v="73" actId="478"/>
          <ac:spMkLst>
            <pc:docMk/>
            <pc:sldMk cId="2073277675" sldId="978"/>
            <ac:spMk id="4" creationId="{00000000-0000-0000-0000-000000000000}"/>
          </ac:spMkLst>
        </pc:spChg>
      </pc:sldChg>
      <pc:sldChg chg="delSp mod">
        <pc:chgData name="Pitts, Michael C. (LARC-E304)" userId="dde6430f-4bdc-405f-8a32-4cc761cc4ebd" providerId="ADAL" clId="{71CCC705-F63E-4E95-97FD-9D95F6D2D556}" dt="2023-04-10T15:06:55.217" v="88" actId="478"/>
        <pc:sldMkLst>
          <pc:docMk/>
          <pc:sldMk cId="3500040357" sldId="979"/>
        </pc:sldMkLst>
        <pc:spChg chg="del">
          <ac:chgData name="Pitts, Michael C. (LARC-E304)" userId="dde6430f-4bdc-405f-8a32-4cc761cc4ebd" providerId="ADAL" clId="{71CCC705-F63E-4E95-97FD-9D95F6D2D556}" dt="2023-04-10T15:06:55.217" v="88" actId="478"/>
          <ac:spMkLst>
            <pc:docMk/>
            <pc:sldMk cId="3500040357" sldId="979"/>
            <ac:spMk id="4" creationId="{00000000-0000-0000-0000-000000000000}"/>
          </ac:spMkLst>
        </pc:spChg>
      </pc:sldChg>
      <pc:sldChg chg="delSp mod">
        <pc:chgData name="Pitts, Michael C. (LARC-E304)" userId="dde6430f-4bdc-405f-8a32-4cc761cc4ebd" providerId="ADAL" clId="{71CCC705-F63E-4E95-97FD-9D95F6D2D556}" dt="2023-04-10T15:06:25.240" v="80" actId="478"/>
        <pc:sldMkLst>
          <pc:docMk/>
          <pc:sldMk cId="3511149461" sldId="980"/>
        </pc:sldMkLst>
        <pc:spChg chg="del">
          <ac:chgData name="Pitts, Michael C. (LARC-E304)" userId="dde6430f-4bdc-405f-8a32-4cc761cc4ebd" providerId="ADAL" clId="{71CCC705-F63E-4E95-97FD-9D95F6D2D556}" dt="2023-04-10T15:06:25.240" v="80" actId="478"/>
          <ac:spMkLst>
            <pc:docMk/>
            <pc:sldMk cId="3511149461" sldId="980"/>
            <ac:spMk id="4" creationId="{00000000-0000-0000-0000-000000000000}"/>
          </ac:spMkLst>
        </pc:spChg>
      </pc:sldChg>
      <pc:sldMasterChg chg="delSp modSp mod modSldLayout">
        <pc:chgData name="Pitts, Michael C. (LARC-E304)" userId="dde6430f-4bdc-405f-8a32-4cc761cc4ebd" providerId="ADAL" clId="{71CCC705-F63E-4E95-97FD-9D95F6D2D556}" dt="2023-04-10T15:06:02.043" v="77" actId="1076"/>
        <pc:sldMasterMkLst>
          <pc:docMk/>
          <pc:sldMasterMk cId="0" sldId="2147483860"/>
        </pc:sldMasterMkLst>
        <pc:spChg chg="del">
          <ac:chgData name="Pitts, Michael C. (LARC-E304)" userId="dde6430f-4bdc-405f-8a32-4cc761cc4ebd" providerId="ADAL" clId="{71CCC705-F63E-4E95-97FD-9D95F6D2D556}" dt="2023-04-10T15:05:02.979" v="71" actId="478"/>
          <ac:spMkLst>
            <pc:docMk/>
            <pc:sldMasterMk cId="0" sldId="2147483860"/>
            <ac:spMk id="13" creationId="{00000000-0000-0000-0000-000000000000}"/>
          </ac:spMkLst>
        </pc:spChg>
        <pc:picChg chg="mod">
          <ac:chgData name="Pitts, Michael C. (LARC-E304)" userId="dde6430f-4bdc-405f-8a32-4cc761cc4ebd" providerId="ADAL" clId="{71CCC705-F63E-4E95-97FD-9D95F6D2D556}" dt="2023-04-10T15:06:02.043" v="77" actId="1076"/>
          <ac:picMkLst>
            <pc:docMk/>
            <pc:sldMasterMk cId="0" sldId="2147483860"/>
            <ac:picMk id="7" creationId="{CC508B32-7FBB-B642-A944-C33966F695D0}"/>
          </ac:picMkLst>
        </pc:picChg>
        <pc:sldLayoutChg chg="modSp mod">
          <pc:chgData name="Pitts, Michael C. (LARC-E304)" userId="dde6430f-4bdc-405f-8a32-4cc761cc4ebd" providerId="ADAL" clId="{71CCC705-F63E-4E95-97FD-9D95F6D2D556}" dt="2023-04-10T15:05:50.523" v="75" actId="1076"/>
          <pc:sldLayoutMkLst>
            <pc:docMk/>
            <pc:sldMasterMk cId="0" sldId="2147483860"/>
            <pc:sldLayoutMk cId="0" sldId="2147484394"/>
          </pc:sldLayoutMkLst>
          <pc:picChg chg="mod">
            <ac:chgData name="Pitts, Michael C. (LARC-E304)" userId="dde6430f-4bdc-405f-8a32-4cc761cc4ebd" providerId="ADAL" clId="{71CCC705-F63E-4E95-97FD-9D95F6D2D556}" dt="2023-04-10T15:05:50.523" v="75" actId="1076"/>
            <ac:picMkLst>
              <pc:docMk/>
              <pc:sldMasterMk cId="0" sldId="2147483860"/>
              <pc:sldLayoutMk cId="0" sldId="2147484394"/>
              <ac:picMk id="4" creationId="{58F6010B-E521-C04B-8767-A542D4AC6AC3}"/>
            </ac:picMkLst>
          </pc:picChg>
        </pc:sldLayoutChg>
        <pc:sldLayoutChg chg="delSp mod">
          <pc:chgData name="Pitts, Michael C. (LARC-E304)" userId="dde6430f-4bdc-405f-8a32-4cc761cc4ebd" providerId="ADAL" clId="{71CCC705-F63E-4E95-97FD-9D95F6D2D556}" dt="2023-04-10T15:04:31.035" v="70" actId="478"/>
          <pc:sldLayoutMkLst>
            <pc:docMk/>
            <pc:sldMasterMk cId="0" sldId="2147483860"/>
            <pc:sldLayoutMk cId="0" sldId="2147484395"/>
          </pc:sldLayoutMkLst>
          <pc:spChg chg="del">
            <ac:chgData name="Pitts, Michael C. (LARC-E304)" userId="dde6430f-4bdc-405f-8a32-4cc761cc4ebd" providerId="ADAL" clId="{71CCC705-F63E-4E95-97FD-9D95F6D2D556}" dt="2023-04-10T15:04:31.035" v="70" actId="478"/>
            <ac:spMkLst>
              <pc:docMk/>
              <pc:sldMasterMk cId="0" sldId="2147483860"/>
              <pc:sldLayoutMk cId="0" sldId="2147484395"/>
              <ac:spMk id="10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>
                <a:latin typeface="Arial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7E168CBA-4836-7348-9E63-9910E380FFEC}" type="datetime1">
              <a:rPr lang="en-US"/>
              <a:pPr>
                <a:defRPr/>
              </a:pPr>
              <a:t>4/10/2023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8600"/>
            <a:ext cx="3170238" cy="481013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>
                <a:latin typeface="Arial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18600"/>
            <a:ext cx="3170238" cy="481013"/>
          </a:xfrm>
          <a:prstGeom prst="rect">
            <a:avLst/>
          </a:prstGeom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ED7C180A-9D03-A642-9BCC-C8E6EBD61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8796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CAFDBD19-563A-ED44-9BF6-14C99DC72223}" type="datetime1">
              <a:rPr lang="en-US"/>
              <a:pPr>
                <a:defRPr/>
              </a:pPr>
              <a:t>4/10/2023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21175"/>
          </a:xfrm>
          <a:prstGeom prst="rect">
            <a:avLst/>
          </a:prstGeom>
        </p:spPr>
        <p:txBody>
          <a:bodyPr vert="horz" lIns="96653" tIns="48327" rIns="96653" bIns="48327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8600"/>
            <a:ext cx="3170238" cy="481013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18600"/>
            <a:ext cx="3170238" cy="481013"/>
          </a:xfrm>
          <a:prstGeom prst="rect">
            <a:avLst/>
          </a:prstGeom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F8B449A7-3F4A-FD46-A554-2A5EC93D50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45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09" charset="-128"/>
        <a:cs typeface="ヒラギノ角ゴ Pro W3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0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ＭＳ Ｐゴシック" pitchFamily="-105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19138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ヒラギノ角ゴ Pro W3" pitchFamily="29" charset="-128"/>
              <a:cs typeface="ヒラギノ角ゴ Pro W3" pitchFamily="29" charset="-128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3965946-E493-E942-950F-69580B6EDE0A}" type="slidenum">
              <a:rPr lang="en-US">
                <a:latin typeface="Calibri" pitchFamily="29" charset="0"/>
                <a:ea typeface="ヒラギノ角ゴ Pro W3" pitchFamily="29" charset="-128"/>
                <a:cs typeface="ヒラギノ角ゴ Pro W3" pitchFamily="29" charset="-128"/>
              </a:rPr>
              <a:pPr/>
              <a:t>1</a:t>
            </a:fld>
            <a:endParaRPr lang="en-US">
              <a:latin typeface="Calibri" pitchFamily="29" charset="0"/>
              <a:ea typeface="ヒラギノ角ゴ Pro W3" pitchFamily="29" charset="-128"/>
              <a:cs typeface="ヒラギノ角ゴ Pro W3" pitchFamily="2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028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F6010B-E521-C04B-8767-A542D4AC6A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57251"/>
            <a:ext cx="8991600" cy="4012406"/>
          </a:xfrm>
          <a:prstGeom prst="rect">
            <a:avLst/>
          </a:prstGeom>
        </p:spPr>
        <p:txBody>
          <a:bodyPr/>
          <a:lstStyle>
            <a:lvl1pPr>
              <a:buClr>
                <a:schemeClr val="accent2">
                  <a:lumMod val="75000"/>
                </a:schemeClr>
              </a:buClr>
              <a:defRPr>
                <a:latin typeface="Arial"/>
                <a:cs typeface="Arial"/>
              </a:defRPr>
            </a:lvl1pPr>
            <a:lvl2pPr>
              <a:buClr>
                <a:schemeClr val="accent1"/>
              </a:buCl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6932613" y="4970860"/>
            <a:ext cx="2133600" cy="171450"/>
          </a:xfrm>
          <a:prstGeom prst="rect">
            <a:avLst/>
          </a:prstGeom>
        </p:spPr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fld id="{17F8D5CB-F081-0044-A0CB-882F132F8FAA}" type="slidenum">
              <a:rPr lang="en-US" sz="750" smtClean="0">
                <a:solidFill>
                  <a:srgbClr val="000000"/>
                </a:solidFill>
                <a:latin typeface="Calibri" charset="0"/>
                <a:ea typeface="ヒラギノ角ゴ Pro W3" charset="-128"/>
                <a:cs typeface="ヒラギノ角ゴ Pro W3" charset="-128"/>
              </a:rPr>
              <a:pPr algn="r">
                <a:defRPr/>
              </a:pPr>
              <a:t>‹#›</a:t>
            </a:fld>
            <a:endParaRPr lang="en-US" sz="750" dirty="0">
              <a:solidFill>
                <a:srgbClr val="000000"/>
              </a:solidFill>
              <a:latin typeface="Calibri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7" name="Title Placeholder 10"/>
          <p:cNvSpPr>
            <a:spLocks noGrp="1"/>
          </p:cNvSpPr>
          <p:nvPr>
            <p:ph type="title"/>
          </p:nvPr>
        </p:nvSpPr>
        <p:spPr>
          <a:xfrm>
            <a:off x="1221746" y="91154"/>
            <a:ext cx="6679410" cy="484748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C508B32-7FBB-B642-A944-C33966F695D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437"/>
            <a:ext cx="9144000" cy="51435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4972050"/>
            <a:ext cx="2133600" cy="1714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750">
                <a:solidFill>
                  <a:srgbClr val="000000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2DCE6D5B-4AB6-3147-B0D9-B784D301F89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1209678" y="17437"/>
            <a:ext cx="6791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</a:t>
            </a:r>
          </a:p>
        </p:txBody>
      </p:sp>
      <p:pic>
        <p:nvPicPr>
          <p:cNvPr id="1029" name="Picture 9" descr="NASA Meatball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290381" y="109539"/>
            <a:ext cx="793293" cy="626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>
            <a:cxnSpLocks noChangeShapeType="1"/>
          </p:cNvCxnSpPr>
          <p:nvPr userDrawn="1"/>
        </p:nvCxnSpPr>
        <p:spPr bwMode="auto">
          <a:xfrm>
            <a:off x="1191840" y="529504"/>
            <a:ext cx="6791325" cy="119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10" name="Picture 9" descr="SAGE III LOGO no Latin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40203" y="120254"/>
            <a:ext cx="680096" cy="70275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94" r:id="rId1"/>
    <p:sldLayoutId id="2147484395" r:id="rId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000090"/>
          </a:solidFill>
          <a:latin typeface="Arial"/>
          <a:ea typeface="ヒラギノ角ゴ Pro W3" pitchFamily="-109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0090"/>
          </a:solidFill>
          <a:latin typeface="Calibri" pitchFamily="34" charset="0"/>
          <a:ea typeface="ヒラギノ角ゴ Pro W3" pitchFamily="-109" charset="-128"/>
          <a:cs typeface="ヒラギノ角ゴ Pro W3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0090"/>
          </a:solidFill>
          <a:latin typeface="Calibri" pitchFamily="34" charset="0"/>
          <a:ea typeface="ヒラギノ角ゴ Pro W3" pitchFamily="-109" charset="-128"/>
          <a:cs typeface="ヒラギノ角ゴ Pro W3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0090"/>
          </a:solidFill>
          <a:latin typeface="Calibri" pitchFamily="34" charset="0"/>
          <a:ea typeface="ヒラギノ角ゴ Pro W3" pitchFamily="-109" charset="-128"/>
          <a:cs typeface="ヒラギノ角ゴ Pro W3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0090"/>
          </a:solidFill>
          <a:latin typeface="Calibri" pitchFamily="34" charset="0"/>
          <a:ea typeface="ヒラギノ角ゴ Pro W3" pitchFamily="-109" charset="-128"/>
          <a:cs typeface="ヒラギノ角ゴ Pro W3" pitchFamily="-109" charset="-128"/>
        </a:defRPr>
      </a:lvl5pPr>
      <a:lvl6pPr marL="342892" algn="ctr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Calibri" pitchFamily="34" charset="0"/>
        </a:defRPr>
      </a:lvl6pPr>
      <a:lvl7pPr marL="685783" algn="ctr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Calibri" pitchFamily="34" charset="0"/>
        </a:defRPr>
      </a:lvl7pPr>
      <a:lvl8pPr marL="1028675" algn="ctr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Calibri" pitchFamily="34" charset="0"/>
        </a:defRPr>
      </a:lvl8pPr>
      <a:lvl9pPr marL="1371566" algn="ctr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Calibri" pitchFamily="34" charset="0"/>
        </a:defRPr>
      </a:lvl9pPr>
    </p:titleStyle>
    <p:bodyStyle>
      <a:lvl1pPr marL="257168" indent="-257168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itchFamily="29" charset="2"/>
        <a:buChar char="Ø"/>
        <a:defRPr sz="2100" b="1" kern="1200">
          <a:solidFill>
            <a:schemeClr val="tx1"/>
          </a:solidFill>
          <a:latin typeface="+mn-lt"/>
          <a:ea typeface="ヒラギノ角ゴ Pro W3" pitchFamily="-109" charset="-128"/>
          <a:cs typeface="ヒラギノ角ゴ Pro W3" pitchFamily="-109" charset="-128"/>
        </a:defRPr>
      </a:lvl1pPr>
      <a:lvl2pPr marL="557199" indent="-214308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Font typeface="Arial" pitchFamily="29" charset="0"/>
        <a:buChar char="•"/>
        <a:defRPr sz="1800" kern="1200">
          <a:solidFill>
            <a:schemeClr val="tx1"/>
          </a:solidFill>
          <a:latin typeface="+mn-lt"/>
          <a:ea typeface="ヒラギノ角ゴ Pro W3" pitchFamily="-109" charset="-128"/>
          <a:cs typeface="+mn-cs"/>
        </a:defRPr>
      </a:lvl2pPr>
      <a:lvl3pPr marL="857228" indent="-171446" algn="l" rtl="0" eaLnBrk="0" fontAlgn="base" hangingPunct="0">
        <a:spcBef>
          <a:spcPct val="20000"/>
        </a:spcBef>
        <a:spcAft>
          <a:spcPct val="0"/>
        </a:spcAft>
        <a:buFont typeface="Wingdings" pitchFamily="29" charset="2"/>
        <a:buChar char="§"/>
        <a:defRPr sz="1500" kern="1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3pPr>
      <a:lvl4pPr marL="1200120" indent="-171446" algn="l" rtl="0" eaLnBrk="0" fontAlgn="base" hangingPunct="0">
        <a:spcBef>
          <a:spcPct val="20000"/>
        </a:spcBef>
        <a:spcAft>
          <a:spcPct val="0"/>
        </a:spcAft>
        <a:buFont typeface="Courier New" pitchFamily="29" charset="0"/>
        <a:buChar char="o"/>
        <a:defRPr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4pPr>
      <a:lvl5pPr marL="1543012" indent="-171446" algn="l" rtl="0" eaLnBrk="0" fontAlgn="base" hangingPunct="0">
        <a:spcBef>
          <a:spcPct val="20000"/>
        </a:spcBef>
        <a:spcAft>
          <a:spcPct val="0"/>
        </a:spcAft>
        <a:buFont typeface="Arial" pitchFamily="29" charset="0"/>
        <a:buChar char="•"/>
        <a:defRPr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"/>
          <p:cNvSpPr txBox="1">
            <a:spLocks noChangeArrowheads="1"/>
          </p:cNvSpPr>
          <p:nvPr/>
        </p:nvSpPr>
        <p:spPr bwMode="auto">
          <a:xfrm>
            <a:off x="1756317" y="2770967"/>
            <a:ext cx="7237142" cy="805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spcBef>
                <a:spcPts val="450"/>
              </a:spcBef>
            </a:pPr>
            <a:r>
              <a:rPr lang="en-US" sz="1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 assessment of the SAGE III/ISS temperature and pressure research products</a:t>
            </a:r>
            <a:endParaRPr lang="en-US" sz="1500" b="1" dirty="0">
              <a:solidFill>
                <a:srgbClr val="FFFF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r">
              <a:spcBef>
                <a:spcPts val="450"/>
              </a:spcBef>
            </a:pPr>
            <a:r>
              <a:rPr lang="en-US" sz="1200" b="1" dirty="0">
                <a:solidFill>
                  <a:srgbClr val="EF933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Michael Pitts, Larry Thomason, David Flittner, and Robert Manion</a:t>
            </a:r>
          </a:p>
          <a:p>
            <a:pPr algn="r">
              <a:spcBef>
                <a:spcPts val="450"/>
              </a:spcBef>
            </a:pPr>
            <a:r>
              <a:rPr lang="en-US" sz="1200" b="1" dirty="0">
                <a:solidFill>
                  <a:srgbClr val="EF933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NASA Langley Research Center, Hampton, Virginia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Aerosol and Ozone Fitting</a:t>
            </a:r>
          </a:p>
        </p:txBody>
      </p:sp>
      <p:sp>
        <p:nvSpPr>
          <p:cNvPr id="14" name="Rectangle 7171">
            <a:extLst>
              <a:ext uri="{FF2B5EF4-FFF2-40B4-BE49-F238E27FC236}">
                <a16:creationId xmlns:a16="http://schemas.microsoft.com/office/drawing/2014/main" id="{A30D7DDB-5868-4F24-A4B9-D16CC80DE9C7}"/>
              </a:ext>
            </a:extLst>
          </p:cNvPr>
          <p:cNvSpPr txBox="1">
            <a:spLocks noChangeArrowheads="1"/>
          </p:cNvSpPr>
          <p:nvPr/>
        </p:nvSpPr>
        <p:spPr>
          <a:xfrm>
            <a:off x="892350" y="4473757"/>
            <a:ext cx="7996134" cy="484749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9" charset="2"/>
              <a:buChar char="Ø"/>
              <a:defRPr sz="2100" b="1" kern="1200">
                <a:solidFill>
                  <a:schemeClr val="tx1"/>
                </a:solidFill>
                <a:latin typeface="+mn-lt"/>
                <a:ea typeface="ヒラギノ角ゴ Pro W3" pitchFamily="-109" charset="-128"/>
                <a:cs typeface="ヒラギノ角ゴ Pro W3" pitchFamily="-109" charset="-128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Font typeface="Arial" pitchFamily="29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ヒラギノ角ゴ Pro W3" pitchFamily="-109" charset="-128"/>
                <a:cs typeface="+mn-cs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9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ＭＳ Ｐゴシック" pitchFamily="-105" charset="-128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29" charset="0"/>
              <a:buChar char="o"/>
              <a:defRPr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+mn-cs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29" charset="0"/>
              <a:buChar char="•"/>
              <a:defRPr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pitchFamily="29" charset="2"/>
              <a:buNone/>
            </a:pPr>
            <a:r>
              <a:rPr lang="en-US" alt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Retrieved aerosol and ozone components compared with measurements (aerosol interpolated from aerosol channels and AO3 ozone product)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B46555-F669-4885-AE32-08CFD87313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863418"/>
            <a:ext cx="4290526" cy="3416663"/>
          </a:xfrm>
          <a:prstGeom prst="rect">
            <a:avLst/>
          </a:prstGeom>
        </p:spPr>
      </p:pic>
      <p:pic>
        <p:nvPicPr>
          <p:cNvPr id="8" name="Picture 7" descr="Chart&#10;&#10;Description automatically generated with low confidence">
            <a:extLst>
              <a:ext uri="{FF2B5EF4-FFF2-40B4-BE49-F238E27FC236}">
                <a16:creationId xmlns:a16="http://schemas.microsoft.com/office/drawing/2014/main" id="{61606EB5-C6FC-4187-A875-4A073331BA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601" y="863418"/>
            <a:ext cx="4290526" cy="341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31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09675" y="0"/>
            <a:ext cx="6679410" cy="484748"/>
          </a:xfrm>
        </p:spPr>
        <p:txBody>
          <a:bodyPr/>
          <a:lstStyle/>
          <a:p>
            <a:r>
              <a:rPr lang="en-US" sz="2200" dirty="0"/>
              <a:t>O</a:t>
            </a:r>
            <a:r>
              <a:rPr lang="en-US" sz="2200" baseline="-25000" dirty="0"/>
              <a:t>2</a:t>
            </a:r>
            <a:r>
              <a:rPr lang="en-US" sz="2200" dirty="0"/>
              <a:t> + Rayleigh Fitting</a:t>
            </a:r>
          </a:p>
        </p:txBody>
      </p:sp>
      <p:sp>
        <p:nvSpPr>
          <p:cNvPr id="14" name="Rectangle 7171">
            <a:extLst>
              <a:ext uri="{FF2B5EF4-FFF2-40B4-BE49-F238E27FC236}">
                <a16:creationId xmlns:a16="http://schemas.microsoft.com/office/drawing/2014/main" id="{A30D7DDB-5868-4F24-A4B9-D16CC80DE9C7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961332"/>
            <a:ext cx="2068830" cy="484749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9" charset="2"/>
              <a:buChar char="Ø"/>
              <a:defRPr sz="2100" b="1" kern="1200">
                <a:solidFill>
                  <a:schemeClr val="tx1"/>
                </a:solidFill>
                <a:latin typeface="+mn-lt"/>
                <a:ea typeface="ヒラギノ角ゴ Pro W3" pitchFamily="-109" charset="-128"/>
                <a:cs typeface="ヒラギノ角ゴ Pro W3" pitchFamily="-109" charset="-128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Font typeface="Arial" pitchFamily="29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ヒラギノ角ゴ Pro W3" pitchFamily="-109" charset="-128"/>
                <a:cs typeface="+mn-cs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9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ＭＳ Ｐゴシック" pitchFamily="-105" charset="-128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29" charset="0"/>
              <a:buChar char="o"/>
              <a:defRPr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+mn-cs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29" charset="0"/>
              <a:buChar char="•"/>
              <a:defRPr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ClrTx/>
              <a:buFont typeface="Wingdings" panose="05000000000000000000" pitchFamily="2" charset="2"/>
              <a:buChar char="§"/>
            </a:pPr>
            <a:r>
              <a:rPr lang="en-US" alt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Mean measured vs. modeled O</a:t>
            </a:r>
            <a:r>
              <a:rPr lang="en-US" altLang="en-US" sz="1400" b="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 absorption + Rayleigh scattering for 30 SS events</a:t>
            </a:r>
          </a:p>
          <a:p>
            <a:pPr>
              <a:lnSpc>
                <a:spcPct val="90000"/>
              </a:lnSpc>
              <a:buClrTx/>
              <a:buFont typeface="Wingdings" panose="05000000000000000000" pitchFamily="2" charset="2"/>
              <a:buChar char="§"/>
            </a:pPr>
            <a:endParaRPr lang="en-US" altLang="en-US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ClrTx/>
              <a:buFont typeface="Wingdings" panose="05000000000000000000" pitchFamily="2" charset="2"/>
              <a:buChar char="§"/>
            </a:pPr>
            <a:r>
              <a:rPr lang="en-US" alt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Forward model parameters:</a:t>
            </a:r>
          </a:p>
          <a:p>
            <a:pPr>
              <a:lnSpc>
                <a:spcPct val="90000"/>
              </a:lnSpc>
              <a:buClrTx/>
              <a:buFont typeface="Wingdings" panose="05000000000000000000" pitchFamily="2" charset="2"/>
              <a:buChar char="§"/>
            </a:pPr>
            <a:r>
              <a:rPr lang="en-US" altLang="en-US" sz="1400" b="0" dirty="0">
                <a:latin typeface="Symbol" panose="05050102010706020507" pitchFamily="18" charset="2"/>
                <a:cs typeface="Arial" panose="020B0604020202020204" pitchFamily="34" charset="0"/>
              </a:rPr>
              <a:t>Dl </a:t>
            </a:r>
            <a:r>
              <a:rPr lang="en-US" alt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= -0.063</a:t>
            </a:r>
          </a:p>
          <a:p>
            <a:pPr>
              <a:lnSpc>
                <a:spcPct val="90000"/>
              </a:lnSpc>
              <a:buClrTx/>
              <a:buFont typeface="Wingdings" panose="05000000000000000000" pitchFamily="2" charset="2"/>
              <a:buChar char="§"/>
            </a:pPr>
            <a:r>
              <a:rPr lang="en-US" alt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PSF Factor = 0.95 </a:t>
            </a:r>
          </a:p>
          <a:p>
            <a:pPr>
              <a:lnSpc>
                <a:spcPct val="90000"/>
              </a:lnSpc>
              <a:buClrTx/>
              <a:buFont typeface="Wingdings" panose="05000000000000000000" pitchFamily="2" charset="2"/>
              <a:buChar char="§"/>
            </a:pPr>
            <a:endParaRPr lang="en-US" altLang="en-US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ClrTx/>
              <a:buFont typeface="Wingdings" panose="05000000000000000000" pitchFamily="2" charset="2"/>
              <a:buChar char="§"/>
            </a:pPr>
            <a:r>
              <a:rPr lang="en-US" alt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Systematic shape of residuals may indicate that some component is not being properly fitted </a:t>
            </a:r>
          </a:p>
        </p:txBody>
      </p:sp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80F71047-3F95-4EE0-94E4-52D423B56A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401" y="655596"/>
            <a:ext cx="5664200" cy="439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56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SAGE III/ISS vs. Merra-2 zonal cross sections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ECCA53D-DE24-41AD-85FD-A5BFB6695BA6}"/>
              </a:ext>
            </a:extLst>
          </p:cNvPr>
          <p:cNvGrpSpPr/>
          <p:nvPr/>
        </p:nvGrpSpPr>
        <p:grpSpPr>
          <a:xfrm>
            <a:off x="677792" y="841244"/>
            <a:ext cx="7767318" cy="2766212"/>
            <a:chOff x="626381" y="1172299"/>
            <a:chExt cx="7274775" cy="25908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AEB435B-8366-4A0A-A95F-5081BEE39C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89" t="5666" r="50170" b="51196"/>
            <a:stretch/>
          </p:blipFill>
          <p:spPr>
            <a:xfrm>
              <a:off x="626381" y="1176149"/>
              <a:ext cx="3300188" cy="250359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6084D62-7208-427A-94B2-D3515B0EBD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89" t="5813" r="3375" b="51049"/>
            <a:stretch/>
          </p:blipFill>
          <p:spPr>
            <a:xfrm>
              <a:off x="4610642" y="1172299"/>
              <a:ext cx="3290514" cy="2590800"/>
            </a:xfrm>
            <a:prstGeom prst="rect">
              <a:avLst/>
            </a:prstGeom>
          </p:spPr>
        </p:pic>
      </p:grpSp>
      <p:sp>
        <p:nvSpPr>
          <p:cNvPr id="8" name="Content Placeholder 16">
            <a:extLst>
              <a:ext uri="{FF2B5EF4-FFF2-40B4-BE49-F238E27FC236}">
                <a16:creationId xmlns:a16="http://schemas.microsoft.com/office/drawing/2014/main" id="{97EEBBCA-1362-45A3-B243-367ED6A3C1AA}"/>
              </a:ext>
            </a:extLst>
          </p:cNvPr>
          <p:cNvSpPr txBox="1">
            <a:spLocks/>
          </p:cNvSpPr>
          <p:nvPr/>
        </p:nvSpPr>
        <p:spPr>
          <a:xfrm>
            <a:off x="214685" y="3811903"/>
            <a:ext cx="8579457" cy="1030441"/>
          </a:xfrm>
          <a:prstGeom prst="rect">
            <a:avLst/>
          </a:prstGeom>
          <a:solidFill>
            <a:srgbClr val="FFFFFF"/>
          </a:solidFill>
        </p:spPr>
        <p:txBody>
          <a:bodyPr tIns="91440" rIns="0" bIns="91440"/>
          <a:lstStyle>
            <a:lvl1pPr marL="306091" indent="-30609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3197" indent="-25507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tx1"/>
                </a:solidFill>
                <a:latin typeface="+mn-lt"/>
              </a:defRPr>
            </a:lvl2pPr>
            <a:lvl3pPr marL="1020303" indent="-20406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428424" indent="-20406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1836545" indent="-20406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244666" indent="-20406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652787" indent="-20406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060908" indent="-20406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469029" indent="-20406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 defTabSz="914400">
              <a:spcBef>
                <a:spcPts val="600"/>
              </a:spcBef>
              <a:buNone/>
              <a:defRPr/>
            </a:pPr>
            <a:r>
              <a:rPr lang="en-US" sz="1400" kern="0" dirty="0">
                <a:solidFill>
                  <a:srgbClr val="000000"/>
                </a:solidFill>
                <a:latin typeface="Arial"/>
              </a:rPr>
              <a:t>MERRA-2 (left) and SAGE III/ISS (right) meridional temperature distributions compiled from sunrise events over the period 1 January -15 February 2018.  The SAGE III/ISS temperature distribution captures the general temperature structure seen in MERRA-2, but is colder at the tropopause and stratopause, and somewhat noisier at higher altitudes.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64CB7E-1D56-4797-A545-92CD2AFBE8FF}"/>
              </a:ext>
            </a:extLst>
          </p:cNvPr>
          <p:cNvSpPr txBox="1"/>
          <p:nvPr/>
        </p:nvSpPr>
        <p:spPr>
          <a:xfrm>
            <a:off x="2011680" y="597946"/>
            <a:ext cx="1653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MERRA-2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8940F7-33F8-4A6F-B451-6CD4D91C6B28}"/>
              </a:ext>
            </a:extLst>
          </p:cNvPr>
          <p:cNvSpPr txBox="1"/>
          <p:nvPr/>
        </p:nvSpPr>
        <p:spPr>
          <a:xfrm>
            <a:off x="6279812" y="597946"/>
            <a:ext cx="1653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SAGE III/ISS</a:t>
            </a:r>
          </a:p>
        </p:txBody>
      </p:sp>
    </p:spTree>
    <p:extLst>
      <p:ext uri="{BB962C8B-B14F-4D97-AF65-F5344CB8AC3E}">
        <p14:creationId xmlns:p14="http://schemas.microsoft.com/office/powerpoint/2010/main" val="45537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Summary and </a:t>
            </a:r>
            <a:r>
              <a:rPr lang="en-US" sz="2200"/>
              <a:t>Future Work</a:t>
            </a:r>
            <a:endParaRPr lang="en-US" sz="2200" dirty="0"/>
          </a:p>
        </p:txBody>
      </p:sp>
      <p:sp>
        <p:nvSpPr>
          <p:cNvPr id="6" name="Content Placeholder 16">
            <a:extLst>
              <a:ext uri="{FF2B5EF4-FFF2-40B4-BE49-F238E27FC236}">
                <a16:creationId xmlns:a16="http://schemas.microsoft.com/office/drawing/2014/main" id="{0F1B9B6A-0F66-409E-9D8E-7DC1C5B7FC15}"/>
              </a:ext>
            </a:extLst>
          </p:cNvPr>
          <p:cNvSpPr txBox="1">
            <a:spLocks/>
          </p:cNvSpPr>
          <p:nvPr/>
        </p:nvSpPr>
        <p:spPr>
          <a:xfrm>
            <a:off x="142875" y="902352"/>
            <a:ext cx="8444534" cy="468789"/>
          </a:xfrm>
          <a:prstGeom prst="rect">
            <a:avLst/>
          </a:prstGeom>
          <a:solidFill>
            <a:srgbClr val="FFFFFF"/>
          </a:solidFill>
        </p:spPr>
        <p:txBody>
          <a:bodyPr tIns="57150" rIns="0" bIns="57150"/>
          <a:lstStyle>
            <a:lvl1pPr marL="306091" indent="-30609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3197" indent="-25507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tx1"/>
                </a:solidFill>
                <a:latin typeface="+mn-lt"/>
              </a:defRPr>
            </a:lvl2pPr>
            <a:lvl3pPr marL="1020303" indent="-20406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428424" indent="-20406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1836545" indent="-20406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244666" indent="-20406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652787" indent="-20406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060908" indent="-20406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469029" indent="-20406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algn="just" defTabSz="571554">
              <a:spcBef>
                <a:spcPts val="375"/>
              </a:spcBef>
              <a:defRPr/>
            </a:pPr>
            <a:r>
              <a:rPr lang="en-US" sz="1400" b="1" kern="0" dirty="0">
                <a:solidFill>
                  <a:srgbClr val="000000"/>
                </a:solidFill>
                <a:latin typeface="Arial"/>
              </a:rPr>
              <a:t>Forward Model Assessment:</a:t>
            </a:r>
            <a:endParaRPr lang="en-US" sz="1400" kern="0" dirty="0">
              <a:solidFill>
                <a:srgbClr val="000000"/>
              </a:solidFill>
              <a:latin typeface="Arial"/>
            </a:endParaRPr>
          </a:p>
          <a:p>
            <a:pPr lvl="1" algn="just" defTabSz="571554">
              <a:spcBef>
                <a:spcPts val="375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rial"/>
              </a:rPr>
              <a:t>Small wavelength shifts are apparent in A-band spectra relative to baseline registration (approximately -0.018 nm for sunset and -0.063 nm for sunrise events)</a:t>
            </a:r>
          </a:p>
          <a:p>
            <a:pPr lvl="1" algn="just" defTabSz="571554">
              <a:spcBef>
                <a:spcPts val="375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rial"/>
              </a:rPr>
              <a:t>Baseline PSFs too broad- fits are improved using narrower (0.95 x baseline) widths</a:t>
            </a:r>
          </a:p>
          <a:p>
            <a:pPr algn="just" defTabSz="571554">
              <a:spcBef>
                <a:spcPts val="375"/>
              </a:spcBef>
              <a:defRPr/>
            </a:pPr>
            <a:r>
              <a:rPr lang="en-US" sz="1400" b="1" kern="0" dirty="0">
                <a:solidFill>
                  <a:srgbClr val="000000"/>
                </a:solidFill>
                <a:latin typeface="Arial"/>
              </a:rPr>
              <a:t>Retrievals with adjusted forward model parameters look encouraging with </a:t>
            </a:r>
            <a:r>
              <a:rPr lang="en-US" sz="1400" b="1" i="1" kern="0" dirty="0">
                <a:solidFill>
                  <a:srgbClr val="000000"/>
                </a:solidFill>
                <a:latin typeface="Arial"/>
              </a:rPr>
              <a:t>near science quality </a:t>
            </a:r>
            <a:r>
              <a:rPr lang="en-US" sz="1400" b="1" kern="0" dirty="0">
                <a:solidFill>
                  <a:srgbClr val="000000"/>
                </a:solidFill>
                <a:latin typeface="Arial"/>
              </a:rPr>
              <a:t>temperature products, but some issues remain, especially in pressure product</a:t>
            </a:r>
          </a:p>
          <a:p>
            <a:pPr algn="just" defTabSz="571554">
              <a:spcBef>
                <a:spcPts val="375"/>
              </a:spcBef>
              <a:defRPr/>
            </a:pPr>
            <a:r>
              <a:rPr lang="en-US" sz="1400" b="1" kern="0" dirty="0">
                <a:solidFill>
                  <a:srgbClr val="000000"/>
                </a:solidFill>
                <a:latin typeface="Arial"/>
              </a:rPr>
              <a:t>Future Work:</a:t>
            </a:r>
          </a:p>
          <a:p>
            <a:pPr lvl="1" algn="just" defTabSz="571554">
              <a:spcBef>
                <a:spcPts val="375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rial"/>
              </a:rPr>
              <a:t>Continue examining sensitivity to forward model parameters</a:t>
            </a:r>
          </a:p>
          <a:p>
            <a:pPr lvl="2" algn="just" defTabSz="571554">
              <a:spcBef>
                <a:spcPts val="375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rial"/>
              </a:rPr>
              <a:t>Bandpass (width, wings, etc.)</a:t>
            </a:r>
          </a:p>
          <a:p>
            <a:pPr lvl="2" algn="just" defTabSz="571554">
              <a:spcBef>
                <a:spcPts val="375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rial"/>
              </a:rPr>
              <a:t>Spectroscopy (line intensities, line shape)</a:t>
            </a:r>
          </a:p>
          <a:p>
            <a:pPr lvl="2" algn="just" defTabSz="571554">
              <a:spcBef>
                <a:spcPts val="375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rial"/>
              </a:rPr>
              <a:t>Potential altitude offset</a:t>
            </a:r>
          </a:p>
          <a:p>
            <a:pPr lvl="2" algn="just" defTabSz="571554">
              <a:spcBef>
                <a:spcPts val="375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rial"/>
              </a:rPr>
              <a:t>Aerosol + O</a:t>
            </a:r>
            <a:r>
              <a:rPr lang="en-US" sz="1400" kern="0" baseline="-25000" dirty="0">
                <a:solidFill>
                  <a:srgbClr val="000000"/>
                </a:solidFill>
                <a:latin typeface="Arial"/>
              </a:rPr>
              <a:t>3</a:t>
            </a:r>
            <a:r>
              <a:rPr lang="en-US" sz="1400" kern="0" dirty="0">
                <a:solidFill>
                  <a:srgbClr val="000000"/>
                </a:solidFill>
                <a:latin typeface="Arial"/>
              </a:rPr>
              <a:t> components    </a:t>
            </a:r>
          </a:p>
          <a:p>
            <a:pPr lvl="1" algn="just" defTabSz="571554">
              <a:spcBef>
                <a:spcPts val="375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rial"/>
              </a:rPr>
              <a:t>Exclude weaker channels</a:t>
            </a:r>
          </a:p>
          <a:p>
            <a:pPr lvl="1" algn="just" defTabSz="571554">
              <a:spcBef>
                <a:spcPts val="375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rial"/>
              </a:rPr>
              <a:t>Explore alternative retrieval approaches to L-M (e.g., Newton-Raphson) </a:t>
            </a:r>
          </a:p>
          <a:p>
            <a:pPr lvl="1" algn="just" defTabSz="571554">
              <a:spcBef>
                <a:spcPts val="375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rial"/>
              </a:rPr>
              <a:t>Perform more detailed comparisons with correlative measurements (</a:t>
            </a:r>
            <a:r>
              <a:rPr lang="en-US" sz="1400" kern="0" dirty="0" err="1">
                <a:solidFill>
                  <a:srgbClr val="000000"/>
                </a:solidFill>
                <a:latin typeface="Arial"/>
              </a:rPr>
              <a:t>e.g.,radiosondes</a:t>
            </a:r>
            <a:r>
              <a:rPr lang="en-US" sz="1400" kern="0" dirty="0">
                <a:solidFill>
                  <a:srgbClr val="000000"/>
                </a:solidFill>
                <a:latin typeface="Arial"/>
              </a:rPr>
              <a:t>, lidar, MLS, and global analyses) to quantify precision and accuracy of T/p products</a:t>
            </a:r>
          </a:p>
        </p:txBody>
      </p:sp>
    </p:spTree>
    <p:extLst>
      <p:ext uri="{BB962C8B-B14F-4D97-AF65-F5344CB8AC3E}">
        <p14:creationId xmlns:p14="http://schemas.microsoft.com/office/powerpoint/2010/main" val="350004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Strategy for Temperature/Pressure Retrievals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C25D531F-75B0-4985-AEDF-DDC7065F2BA7}"/>
              </a:ext>
            </a:extLst>
          </p:cNvPr>
          <p:cNvSpPr txBox="1">
            <a:spLocks noChangeArrowheads="1"/>
          </p:cNvSpPr>
          <p:nvPr/>
        </p:nvSpPr>
        <p:spPr>
          <a:xfrm>
            <a:off x="288467" y="759936"/>
            <a:ext cx="3798189" cy="1634902"/>
          </a:xfrm>
          <a:prstGeom prst="rect">
            <a:avLst/>
          </a:prstGeom>
        </p:spPr>
        <p:txBody>
          <a:bodyPr>
            <a:noAutofit/>
          </a:bodyPr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9" charset="2"/>
              <a:buChar char="Ø"/>
              <a:defRPr sz="2100" b="1" kern="1200">
                <a:solidFill>
                  <a:schemeClr val="tx1"/>
                </a:solidFill>
                <a:latin typeface="+mn-lt"/>
                <a:ea typeface="ヒラギノ角ゴ Pro W3" pitchFamily="-109" charset="-128"/>
                <a:cs typeface="ヒラギノ角ゴ Pro W3" pitchFamily="-109" charset="-128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Font typeface="Arial" pitchFamily="29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ヒラギノ角ゴ Pro W3" pitchFamily="-109" charset="-128"/>
                <a:cs typeface="+mn-cs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9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ＭＳ Ｐゴシック" pitchFamily="-105" charset="-128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29" charset="0"/>
              <a:buChar char="o"/>
              <a:defRPr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+mn-cs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29" charset="0"/>
              <a:buChar char="•"/>
              <a:defRPr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Iterative approach required due to non-linear nature of problem </a:t>
            </a:r>
          </a:p>
          <a:p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Uses non-linear least squares fitting routine (Levenberg-Marquardt)</a:t>
            </a:r>
          </a:p>
          <a:p>
            <a:pPr lvl="1"/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Simultaneously fits measured A-band spectra from all 14 channels and 90 tangent altitudes</a:t>
            </a:r>
          </a:p>
          <a:p>
            <a:pPr lvl="2"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Includes O</a:t>
            </a:r>
            <a:r>
              <a:rPr lang="en-US" sz="1100" baseline="-25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absorption, Rayleigh scattering, aerosol extinction, and O</a:t>
            </a:r>
            <a:r>
              <a:rPr lang="en-US" sz="11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absorption components</a:t>
            </a:r>
          </a:p>
          <a:p>
            <a:pPr lvl="1">
              <a:buClr>
                <a:srgbClr val="000099"/>
              </a:buClr>
            </a:pP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Solves for successive adjustments to trial </a:t>
            </a:r>
            <a:r>
              <a:rPr lang="en-US" sz="1350" dirty="0" err="1">
                <a:latin typeface="Arial" panose="020B0604020202020204" pitchFamily="34" charset="0"/>
                <a:cs typeface="Arial" panose="020B0604020202020204" pitchFamily="34" charset="0"/>
              </a:rPr>
              <a:t>T,p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 profiles by minimizing residuals between measured and modeled absorption</a:t>
            </a:r>
          </a:p>
          <a:p>
            <a:pPr lvl="1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91" lvl="1" indent="0"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Includes non-rigid hydrostatic constraint </a:t>
            </a:r>
          </a:p>
          <a:p>
            <a:pPr lvl="1"/>
            <a:endParaRPr lang="en-US" sz="1400" dirty="0"/>
          </a:p>
        </p:txBody>
      </p:sp>
      <p:pic>
        <p:nvPicPr>
          <p:cNvPr id="12" name="Picture 5" descr="E:\Dissertation\Figures\sage3_channels.tif">
            <a:extLst>
              <a:ext uri="{FF2B5EF4-FFF2-40B4-BE49-F238E27FC236}">
                <a16:creationId xmlns:a16="http://schemas.microsoft.com/office/drawing/2014/main" id="{D1D21467-1B98-4B6F-9008-D9389BEFE8B0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989" y="955183"/>
            <a:ext cx="4538160" cy="326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id="{286690D8-22CA-4738-9164-8BDAAA16B2AE}"/>
              </a:ext>
            </a:extLst>
          </p:cNvPr>
          <p:cNvSpPr txBox="1">
            <a:spLocks noChangeArrowheads="1"/>
          </p:cNvSpPr>
          <p:nvPr/>
        </p:nvSpPr>
        <p:spPr>
          <a:xfrm>
            <a:off x="4489704" y="4255247"/>
            <a:ext cx="4389171" cy="614377"/>
          </a:xfrm>
          <a:prstGeom prst="rect">
            <a:avLst/>
          </a:prstGeom>
        </p:spPr>
        <p:txBody>
          <a:bodyPr>
            <a:noAutofit/>
          </a:bodyPr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9" charset="2"/>
              <a:buChar char="Ø"/>
              <a:defRPr sz="2100" b="1" kern="1200">
                <a:solidFill>
                  <a:schemeClr val="tx1"/>
                </a:solidFill>
                <a:latin typeface="+mn-lt"/>
                <a:ea typeface="ヒラギノ角ゴ Pro W3" pitchFamily="-109" charset="-128"/>
                <a:cs typeface="ヒラギノ角ゴ Pro W3" pitchFamily="-109" charset="-128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Font typeface="Arial" pitchFamily="29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ヒラギノ角ゴ Pro W3" pitchFamily="-109" charset="-128"/>
                <a:cs typeface="+mn-cs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9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ＭＳ Ｐゴシック" pitchFamily="-105" charset="-128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29" charset="0"/>
              <a:buChar char="o"/>
              <a:defRPr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+mn-cs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29" charset="0"/>
              <a:buChar char="•"/>
              <a:defRPr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9" charset="2"/>
              <a:buNone/>
            </a:pPr>
            <a:r>
              <a:rPr lang="en-US" sz="1200" b="0">
                <a:latin typeface="Arial" panose="020B0604020202020204" pitchFamily="34" charset="0"/>
                <a:cs typeface="Arial" panose="020B0604020202020204" pitchFamily="34" charset="0"/>
              </a:rPr>
              <a:t>A-band contains ~290 individual absorption lines with the distinctive R-branch and P-branch structure.  Broad features are still visible at SAGE III resolution (red line) </a:t>
            </a: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AE13CA-0BDD-46AB-BFEB-750F15AEA88E}"/>
              </a:ext>
            </a:extLst>
          </p:cNvPr>
          <p:cNvSpPr txBox="1"/>
          <p:nvPr/>
        </p:nvSpPr>
        <p:spPr>
          <a:xfrm>
            <a:off x="4837176" y="1037479"/>
            <a:ext cx="3787640" cy="5770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14 Channels at ~ 1-nm intervals</a:t>
            </a:r>
          </a:p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FWHM ~ 1.4 nm</a:t>
            </a:r>
          </a:p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SNR ~ 1500</a:t>
            </a:r>
          </a:p>
        </p:txBody>
      </p:sp>
      <p:graphicFrame>
        <p:nvGraphicFramePr>
          <p:cNvPr id="21" name="Object 1">
            <a:extLst>
              <a:ext uri="{FF2B5EF4-FFF2-40B4-BE49-F238E27FC236}">
                <a16:creationId xmlns:a16="http://schemas.microsoft.com/office/drawing/2014/main" id="{F4D4573C-D0F1-4366-BFFF-30F1978BFB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1164362"/>
              </p:ext>
            </p:extLst>
          </p:nvPr>
        </p:nvGraphicFramePr>
        <p:xfrm>
          <a:off x="1274677" y="3668714"/>
          <a:ext cx="1825768" cy="71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85720" imgH="583920" progId="Equation.3">
                  <p:embed/>
                </p:oleObj>
              </mc:Choice>
              <mc:Fallback>
                <p:oleObj name="Equation" r:id="rId3" imgW="1485720" imgH="583920" progId="Equation.3">
                  <p:embed/>
                  <p:pic>
                    <p:nvPicPr>
                      <p:cNvPr id="21" name="Object 1">
                        <a:extLst>
                          <a:ext uri="{FF2B5EF4-FFF2-40B4-BE49-F238E27FC236}">
                            <a16:creationId xmlns:a16="http://schemas.microsoft.com/office/drawing/2014/main" id="{F4D4573C-D0F1-4366-BFFF-30F1978BFB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4677" y="3668714"/>
                        <a:ext cx="1825768" cy="71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0396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Forward Model Elements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C25D531F-75B0-4985-AEDF-DDC7065F2BA7}"/>
              </a:ext>
            </a:extLst>
          </p:cNvPr>
          <p:cNvSpPr txBox="1">
            <a:spLocks noChangeArrowheads="1"/>
          </p:cNvSpPr>
          <p:nvPr/>
        </p:nvSpPr>
        <p:spPr>
          <a:xfrm>
            <a:off x="98425" y="936848"/>
            <a:ext cx="4740275" cy="1634902"/>
          </a:xfrm>
          <a:prstGeom prst="rect">
            <a:avLst/>
          </a:prstGeom>
        </p:spPr>
        <p:txBody>
          <a:bodyPr>
            <a:noAutofit/>
          </a:bodyPr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9" charset="2"/>
              <a:buChar char="Ø"/>
              <a:defRPr sz="2100" b="1" kern="1200">
                <a:solidFill>
                  <a:schemeClr val="tx1"/>
                </a:solidFill>
                <a:latin typeface="+mn-lt"/>
                <a:ea typeface="ヒラギノ角ゴ Pro W3" pitchFamily="-109" charset="-128"/>
                <a:cs typeface="ヒラギノ角ゴ Pro W3" pitchFamily="-109" charset="-128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Font typeface="Arial" pitchFamily="29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ヒラギノ角ゴ Pro W3" pitchFamily="-109" charset="-128"/>
                <a:cs typeface="+mn-cs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9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ＭＳ Ｐゴシック" pitchFamily="-105" charset="-128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29" charset="0"/>
              <a:buChar char="o"/>
              <a:defRPr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+mn-cs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29" charset="0"/>
              <a:buChar char="•"/>
              <a:defRPr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Forward model simulates SAGE III/ISS LOS transmission measurements in 14 O</a:t>
            </a:r>
            <a:r>
              <a:rPr lang="en-US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A-band channels using LBL radiative transfer calculations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Inputs: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Initial guess T/p profiles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Pathlength matrix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Spectroscopic parameters (HITRAN 2016)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Initial guess aerosol (linear fit: slope + intercept)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Initial guess ozone (cross sections + ozone number density)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Channel wavelength map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Channel point spread function (PSF)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Outputs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LOS transmission (O</a:t>
            </a:r>
            <a:r>
              <a:rPr lang="en-US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+ Rayleigh + aerosol + O</a:t>
            </a:r>
            <a:r>
              <a:rPr lang="en-US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342891" lvl="1" indent="0"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286690D8-22CA-4738-9164-8BDAAA16B2AE}"/>
              </a:ext>
            </a:extLst>
          </p:cNvPr>
          <p:cNvSpPr txBox="1">
            <a:spLocks noChangeArrowheads="1"/>
          </p:cNvSpPr>
          <p:nvPr/>
        </p:nvSpPr>
        <p:spPr>
          <a:xfrm>
            <a:off x="4978400" y="3933446"/>
            <a:ext cx="4008425" cy="614377"/>
          </a:xfrm>
          <a:prstGeom prst="rect">
            <a:avLst/>
          </a:prstGeom>
        </p:spPr>
        <p:txBody>
          <a:bodyPr>
            <a:noAutofit/>
          </a:bodyPr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9" charset="2"/>
              <a:buChar char="Ø"/>
              <a:defRPr sz="2100" b="1" kern="1200">
                <a:solidFill>
                  <a:schemeClr val="tx1"/>
                </a:solidFill>
                <a:latin typeface="+mn-lt"/>
                <a:ea typeface="ヒラギノ角ゴ Pro W3" pitchFamily="-109" charset="-128"/>
                <a:cs typeface="ヒラギノ角ゴ Pro W3" pitchFamily="-109" charset="-128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Font typeface="Arial" pitchFamily="29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ヒラギノ角ゴ Pro W3" pitchFamily="-109" charset="-128"/>
                <a:cs typeface="+mn-cs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9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ＭＳ Ｐゴシック" pitchFamily="-105" charset="-128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29" charset="0"/>
              <a:buChar char="o"/>
              <a:defRPr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+mn-cs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29" charset="0"/>
              <a:buChar char="•"/>
              <a:defRPr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9" charset="2"/>
              <a:buNone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A-band contains ~290 individual absorption lines with the distinctive R-branch and P-branch structure.  Broad features are still visible at SAGE III resolution (red line)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D2121EF-FA64-412F-B9AC-22F76272F3CD}"/>
              </a:ext>
            </a:extLst>
          </p:cNvPr>
          <p:cNvGrpSpPr/>
          <p:nvPr/>
        </p:nvGrpSpPr>
        <p:grpSpPr>
          <a:xfrm>
            <a:off x="4787900" y="899991"/>
            <a:ext cx="3932138" cy="2827122"/>
            <a:chOff x="4268989" y="955183"/>
            <a:chExt cx="4538160" cy="3262838"/>
          </a:xfrm>
        </p:grpSpPr>
        <p:pic>
          <p:nvPicPr>
            <p:cNvPr id="12" name="Picture 5" descr="E:\Dissertation\Figures\sage3_channels.tif">
              <a:extLst>
                <a:ext uri="{FF2B5EF4-FFF2-40B4-BE49-F238E27FC236}">
                  <a16:creationId xmlns:a16="http://schemas.microsoft.com/office/drawing/2014/main" id="{D1D21467-1B98-4B6F-9008-D9389BEFE8B0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8989" y="955183"/>
              <a:ext cx="4538160" cy="3262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BAE13CA-0BDD-46AB-BFEB-750F15AEA88E}"/>
                </a:ext>
              </a:extLst>
            </p:cNvPr>
            <p:cNvSpPr txBox="1"/>
            <p:nvPr/>
          </p:nvSpPr>
          <p:spPr>
            <a:xfrm>
              <a:off x="4837176" y="1037479"/>
              <a:ext cx="3787640" cy="57708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14 Channels at ~ 1-nm intervals</a:t>
              </a:r>
            </a:p>
            <a:p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FWHM ~ 1.4 nm</a:t>
              </a:r>
            </a:p>
            <a:p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SNR ~ 1500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340631C-43BB-4941-B661-F1809EC1EE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7"/>
            <a:stretch/>
          </p:blipFill>
          <p:spPr>
            <a:xfrm>
              <a:off x="7208722" y="1061395"/>
              <a:ext cx="1427842" cy="1031984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BB37669-5A01-4DA6-A6DE-B2F249747412}"/>
                </a:ext>
              </a:extLst>
            </p:cNvPr>
            <p:cNvSpPr txBox="1"/>
            <p:nvPr/>
          </p:nvSpPr>
          <p:spPr>
            <a:xfrm>
              <a:off x="7874290" y="1104401"/>
              <a:ext cx="499886" cy="2841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PSF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3277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32295" y="44884"/>
            <a:ext cx="6679410" cy="484748"/>
          </a:xfrm>
        </p:spPr>
        <p:txBody>
          <a:bodyPr/>
          <a:lstStyle/>
          <a:p>
            <a:r>
              <a:rPr lang="en-US" sz="2200" dirty="0"/>
              <a:t>Baseline Retrievals (Sunrise Events) </a:t>
            </a:r>
          </a:p>
        </p:txBody>
      </p:sp>
      <p:pic>
        <p:nvPicPr>
          <p:cNvPr id="13" name="Picture 12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3EF6CFA0-2DC6-4A41-91B1-C9862DC28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434" y="594533"/>
            <a:ext cx="5521159" cy="4376327"/>
          </a:xfrm>
          <a:prstGeom prst="rect">
            <a:avLst/>
          </a:prstGeom>
        </p:spPr>
      </p:pic>
      <p:sp>
        <p:nvSpPr>
          <p:cNvPr id="16" name="Rectangle 7171">
            <a:extLst>
              <a:ext uri="{FF2B5EF4-FFF2-40B4-BE49-F238E27FC236}">
                <a16:creationId xmlns:a16="http://schemas.microsoft.com/office/drawing/2014/main" id="{0FB87C31-AF3C-4823-9E54-835B7B798902}"/>
              </a:ext>
            </a:extLst>
          </p:cNvPr>
          <p:cNvSpPr txBox="1">
            <a:spLocks noChangeArrowheads="1"/>
          </p:cNvSpPr>
          <p:nvPr/>
        </p:nvSpPr>
        <p:spPr>
          <a:xfrm>
            <a:off x="184482" y="1721244"/>
            <a:ext cx="1938516" cy="772925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9" charset="2"/>
              <a:buChar char="Ø"/>
              <a:defRPr sz="2100" b="1" kern="1200">
                <a:solidFill>
                  <a:schemeClr val="tx1"/>
                </a:solidFill>
                <a:latin typeface="+mn-lt"/>
                <a:ea typeface="ヒラギノ角ゴ Pro W3" pitchFamily="-109" charset="-128"/>
                <a:cs typeface="ヒラギノ角ゴ Pro W3" pitchFamily="-109" charset="-128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Font typeface="Arial" pitchFamily="29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ヒラギノ角ゴ Pro W3" pitchFamily="-109" charset="-128"/>
                <a:cs typeface="+mn-cs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9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ＭＳ Ｐゴシック" pitchFamily="-105" charset="-128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29" charset="0"/>
              <a:buChar char="o"/>
              <a:defRPr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+mn-cs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29" charset="0"/>
              <a:buChar char="•"/>
              <a:defRPr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pitchFamily="29" charset="2"/>
              <a:buNone/>
            </a:pPr>
            <a:r>
              <a:rPr lang="en-US" alt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Mean SAGE III/ISS retrieved temperature and pressure profiles from 30 sunrise events during March 2018 with baseline wavelength map and PSF factor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32295" y="44884"/>
            <a:ext cx="6679410" cy="484748"/>
          </a:xfrm>
        </p:spPr>
        <p:txBody>
          <a:bodyPr/>
          <a:lstStyle/>
          <a:p>
            <a:r>
              <a:rPr lang="en-US" sz="2200" dirty="0"/>
              <a:t>Baseline Retrievals (Sunset Events)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BD74419-2C42-4E4A-BCBF-F231A3E88D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033" y="597698"/>
            <a:ext cx="5521159" cy="4376327"/>
          </a:xfrm>
          <a:prstGeom prst="rect">
            <a:avLst/>
          </a:prstGeom>
        </p:spPr>
      </p:pic>
      <p:sp>
        <p:nvSpPr>
          <p:cNvPr id="12" name="Rectangle 7171">
            <a:extLst>
              <a:ext uri="{FF2B5EF4-FFF2-40B4-BE49-F238E27FC236}">
                <a16:creationId xmlns:a16="http://schemas.microsoft.com/office/drawing/2014/main" id="{DA01C92F-B4F6-4E69-B0DC-F616DB54B16F}"/>
              </a:ext>
            </a:extLst>
          </p:cNvPr>
          <p:cNvSpPr txBox="1">
            <a:spLocks noChangeArrowheads="1"/>
          </p:cNvSpPr>
          <p:nvPr/>
        </p:nvSpPr>
        <p:spPr>
          <a:xfrm>
            <a:off x="184482" y="1721244"/>
            <a:ext cx="1938516" cy="772925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9" charset="2"/>
              <a:buChar char="Ø"/>
              <a:defRPr sz="2100" b="1" kern="1200">
                <a:solidFill>
                  <a:schemeClr val="tx1"/>
                </a:solidFill>
                <a:latin typeface="+mn-lt"/>
                <a:ea typeface="ヒラギノ角ゴ Pro W3" pitchFamily="-109" charset="-128"/>
                <a:cs typeface="ヒラギノ角ゴ Pro W3" pitchFamily="-109" charset="-128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Font typeface="Arial" pitchFamily="29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ヒラギノ角ゴ Pro W3" pitchFamily="-109" charset="-128"/>
                <a:cs typeface="+mn-cs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9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ＭＳ Ｐゴシック" pitchFamily="-105" charset="-128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29" charset="0"/>
              <a:buChar char="o"/>
              <a:defRPr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+mn-cs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29" charset="0"/>
              <a:buChar char="•"/>
              <a:defRPr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pitchFamily="29" charset="2"/>
              <a:buNone/>
            </a:pPr>
            <a:r>
              <a:rPr lang="en-US" alt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Mean SAGE III/ISS retrieved temperature and pressure profiles from 30 sunset events during March 2018 with baseline wavelength map and PSF factor</a:t>
            </a:r>
          </a:p>
        </p:txBody>
      </p:sp>
    </p:spTree>
    <p:extLst>
      <p:ext uri="{BB962C8B-B14F-4D97-AF65-F5344CB8AC3E}">
        <p14:creationId xmlns:p14="http://schemas.microsoft.com/office/powerpoint/2010/main" val="4000793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09674" y="0"/>
            <a:ext cx="7019925" cy="484748"/>
          </a:xfrm>
        </p:spPr>
        <p:txBody>
          <a:bodyPr/>
          <a:lstStyle/>
          <a:p>
            <a:r>
              <a:rPr lang="en-US" sz="2200" dirty="0"/>
              <a:t>Measured vs. Modeled O</a:t>
            </a:r>
            <a:r>
              <a:rPr lang="en-US" sz="2200" baseline="-25000" dirty="0"/>
              <a:t>2</a:t>
            </a:r>
            <a:r>
              <a:rPr lang="en-US" sz="2200" dirty="0"/>
              <a:t> + Rayleigh Components</a:t>
            </a:r>
          </a:p>
        </p:txBody>
      </p:sp>
      <p:sp>
        <p:nvSpPr>
          <p:cNvPr id="14" name="Rectangle 7171">
            <a:extLst>
              <a:ext uri="{FF2B5EF4-FFF2-40B4-BE49-F238E27FC236}">
                <a16:creationId xmlns:a16="http://schemas.microsoft.com/office/drawing/2014/main" id="{A30D7DDB-5868-4F24-A4B9-D16CC80DE9C7}"/>
              </a:ext>
            </a:extLst>
          </p:cNvPr>
          <p:cNvSpPr txBox="1">
            <a:spLocks noChangeArrowheads="1"/>
          </p:cNvSpPr>
          <p:nvPr/>
        </p:nvSpPr>
        <p:spPr>
          <a:xfrm>
            <a:off x="1683679" y="571069"/>
            <a:ext cx="6071914" cy="484749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9" charset="2"/>
              <a:buChar char="Ø"/>
              <a:defRPr sz="2100" b="1" kern="1200">
                <a:solidFill>
                  <a:schemeClr val="tx1"/>
                </a:solidFill>
                <a:latin typeface="+mn-lt"/>
                <a:ea typeface="ヒラギノ角ゴ Pro W3" pitchFamily="-109" charset="-128"/>
                <a:cs typeface="ヒラギノ角ゴ Pro W3" pitchFamily="-109" charset="-128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Font typeface="Arial" pitchFamily="29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ヒラギノ角ゴ Pro W3" pitchFamily="-109" charset="-128"/>
                <a:cs typeface="+mn-cs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9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ＭＳ Ｐゴシック" pitchFamily="-105" charset="-128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29" charset="0"/>
              <a:buChar char="o"/>
              <a:defRPr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+mn-cs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29" charset="0"/>
              <a:buChar char="•"/>
              <a:defRPr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pitchFamily="29" charset="2"/>
              <a:buNone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Baseline wavelength registration and instrument response functions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47D8A472-B860-4A06-BE1C-468BB96376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5" y="2888465"/>
            <a:ext cx="7268550" cy="1840020"/>
          </a:xfrm>
          <a:prstGeom prst="rect">
            <a:avLst/>
          </a:prstGeom>
        </p:spPr>
      </p:pic>
      <p:sp>
        <p:nvSpPr>
          <p:cNvPr id="8" name="Rectangle 7171">
            <a:extLst>
              <a:ext uri="{FF2B5EF4-FFF2-40B4-BE49-F238E27FC236}">
                <a16:creationId xmlns:a16="http://schemas.microsoft.com/office/drawing/2014/main" id="{A06E3197-EC3D-4D3A-B14D-E2FC4CAF080A}"/>
              </a:ext>
            </a:extLst>
          </p:cNvPr>
          <p:cNvSpPr txBox="1">
            <a:spLocks noChangeArrowheads="1"/>
          </p:cNvSpPr>
          <p:nvPr/>
        </p:nvSpPr>
        <p:spPr>
          <a:xfrm>
            <a:off x="1683679" y="4728485"/>
            <a:ext cx="6071914" cy="484749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9" charset="2"/>
              <a:buChar char="Ø"/>
              <a:defRPr sz="2100" b="1" kern="1200">
                <a:solidFill>
                  <a:schemeClr val="tx1"/>
                </a:solidFill>
                <a:latin typeface="+mn-lt"/>
                <a:ea typeface="ヒラギノ角ゴ Pro W3" pitchFamily="-109" charset="-128"/>
                <a:cs typeface="ヒラギノ角ゴ Pro W3" pitchFamily="-109" charset="-128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Font typeface="Arial" pitchFamily="29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ヒラギノ角ゴ Pro W3" pitchFamily="-109" charset="-128"/>
                <a:cs typeface="+mn-cs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9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ＭＳ Ｐゴシック" pitchFamily="-105" charset="-128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29" charset="0"/>
              <a:buChar char="o"/>
              <a:defRPr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+mn-cs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29" charset="0"/>
              <a:buChar char="•"/>
              <a:defRPr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Modeled spectra too broad and misregistered in wavelength</a:t>
            </a: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08B8A34B-6A93-441C-81EB-173DAC2D84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5" y="931522"/>
            <a:ext cx="7251700" cy="183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149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Wavelength and PSF Factor Adjustments</a:t>
            </a:r>
          </a:p>
        </p:txBody>
      </p:sp>
      <p:sp>
        <p:nvSpPr>
          <p:cNvPr id="14" name="Rectangle 7171">
            <a:extLst>
              <a:ext uri="{FF2B5EF4-FFF2-40B4-BE49-F238E27FC236}">
                <a16:creationId xmlns:a16="http://schemas.microsoft.com/office/drawing/2014/main" id="{A30D7DDB-5868-4F24-A4B9-D16CC80DE9C7}"/>
              </a:ext>
            </a:extLst>
          </p:cNvPr>
          <p:cNvSpPr txBox="1">
            <a:spLocks noChangeArrowheads="1"/>
          </p:cNvSpPr>
          <p:nvPr/>
        </p:nvSpPr>
        <p:spPr>
          <a:xfrm>
            <a:off x="5372734" y="1342031"/>
            <a:ext cx="3606166" cy="312937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9" charset="2"/>
              <a:buChar char="Ø"/>
              <a:defRPr sz="2100" b="1" kern="1200">
                <a:solidFill>
                  <a:schemeClr val="tx1"/>
                </a:solidFill>
                <a:latin typeface="+mn-lt"/>
                <a:ea typeface="ヒラギノ角ゴ Pro W3" pitchFamily="-109" charset="-128"/>
                <a:cs typeface="ヒラギノ角ゴ Pro W3" pitchFamily="-109" charset="-128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Font typeface="Arial" pitchFamily="29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ヒラギノ角ゴ Pro W3" pitchFamily="-109" charset="-128"/>
                <a:cs typeface="+mn-cs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9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ＭＳ Ｐゴシック" pitchFamily="-105" charset="-128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29" charset="0"/>
              <a:buChar char="o"/>
              <a:defRPr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+mn-cs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29" charset="0"/>
              <a:buChar char="•"/>
              <a:defRPr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Assume Merra-2 T/p profiles are truth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Retrieved adjustments to baseline wavelength map and PSF widths (mean ± 1 </a:t>
            </a:r>
            <a:r>
              <a:rPr lang="en-US" altLang="en-US" sz="1400" dirty="0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 required to best fit measured spectra</a:t>
            </a:r>
          </a:p>
        </p:txBody>
      </p: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8BA23AF3-3724-41A2-87FF-6EA249A0A8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83" y="1032597"/>
            <a:ext cx="4672360" cy="34684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9D9BCE-3C55-4D3F-BF8B-705EF902FD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7"/>
          <a:stretch/>
        </p:blipFill>
        <p:spPr>
          <a:xfrm>
            <a:off x="6612374" y="2972541"/>
            <a:ext cx="1427842" cy="10319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8B4381B-70C6-4E00-9A96-DE62031AF4BF}"/>
              </a:ext>
            </a:extLst>
          </p:cNvPr>
          <p:cNvSpPr txBox="1"/>
          <p:nvPr/>
        </p:nvSpPr>
        <p:spPr>
          <a:xfrm>
            <a:off x="6854851" y="2716376"/>
            <a:ext cx="9781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Channel PSF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29C437A-742F-4C24-92D5-3CE2FC7DD367}"/>
              </a:ext>
            </a:extLst>
          </p:cNvPr>
          <p:cNvCxnSpPr/>
          <p:nvPr/>
        </p:nvCxnSpPr>
        <p:spPr>
          <a:xfrm>
            <a:off x="7218344" y="3409950"/>
            <a:ext cx="1778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0646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Retrievals Using Adjusted Wavelength &amp; PSF</a:t>
            </a:r>
          </a:p>
        </p:txBody>
      </p:sp>
      <p:sp>
        <p:nvSpPr>
          <p:cNvPr id="14" name="Rectangle 7171">
            <a:extLst>
              <a:ext uri="{FF2B5EF4-FFF2-40B4-BE49-F238E27FC236}">
                <a16:creationId xmlns:a16="http://schemas.microsoft.com/office/drawing/2014/main" id="{A30D7DDB-5868-4F24-A4B9-D16CC80DE9C7}"/>
              </a:ext>
            </a:extLst>
          </p:cNvPr>
          <p:cNvSpPr txBox="1">
            <a:spLocks noChangeArrowheads="1"/>
          </p:cNvSpPr>
          <p:nvPr/>
        </p:nvSpPr>
        <p:spPr>
          <a:xfrm>
            <a:off x="184482" y="1721244"/>
            <a:ext cx="2216012" cy="772925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9" charset="2"/>
              <a:buChar char="Ø"/>
              <a:defRPr sz="2100" b="1" kern="1200">
                <a:solidFill>
                  <a:schemeClr val="tx1"/>
                </a:solidFill>
                <a:latin typeface="+mn-lt"/>
                <a:ea typeface="ヒラギノ角ゴ Pro W3" pitchFamily="-109" charset="-128"/>
                <a:cs typeface="ヒラギノ角ゴ Pro W3" pitchFamily="-109" charset="-128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Font typeface="Arial" pitchFamily="29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ヒラギノ角ゴ Pro W3" pitchFamily="-109" charset="-128"/>
                <a:cs typeface="+mn-cs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9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ＭＳ Ｐゴシック" pitchFamily="-105" charset="-128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29" charset="0"/>
              <a:buChar char="o"/>
              <a:defRPr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+mn-cs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29" charset="0"/>
              <a:buChar char="•"/>
              <a:defRPr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pitchFamily="29" charset="2"/>
              <a:buNone/>
            </a:pPr>
            <a:r>
              <a:rPr lang="en-US" alt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Mean SAGE III/ISS retrieved temperature and pressure profiles from 30 sunrise events during March 2018 with adjusted wavelength map (-0.018 nm) and PSF factor (0.95) </a:t>
            </a:r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31D8A91E-7A84-4397-B1B6-43B8495ED6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890" y="602484"/>
            <a:ext cx="5521159" cy="437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910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Retrievals Using Adjusted Wavelength &amp; PSF</a:t>
            </a:r>
          </a:p>
        </p:txBody>
      </p:sp>
      <p:sp>
        <p:nvSpPr>
          <p:cNvPr id="14" name="Rectangle 7171">
            <a:extLst>
              <a:ext uri="{FF2B5EF4-FFF2-40B4-BE49-F238E27FC236}">
                <a16:creationId xmlns:a16="http://schemas.microsoft.com/office/drawing/2014/main" id="{A30D7DDB-5868-4F24-A4B9-D16CC80DE9C7}"/>
              </a:ext>
            </a:extLst>
          </p:cNvPr>
          <p:cNvSpPr txBox="1">
            <a:spLocks noChangeArrowheads="1"/>
          </p:cNvSpPr>
          <p:nvPr/>
        </p:nvSpPr>
        <p:spPr>
          <a:xfrm>
            <a:off x="184482" y="1721244"/>
            <a:ext cx="2216012" cy="772925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9" charset="2"/>
              <a:buChar char="Ø"/>
              <a:defRPr sz="2100" b="1" kern="1200">
                <a:solidFill>
                  <a:schemeClr val="tx1"/>
                </a:solidFill>
                <a:latin typeface="+mn-lt"/>
                <a:ea typeface="ヒラギノ角ゴ Pro W3" pitchFamily="-109" charset="-128"/>
                <a:cs typeface="ヒラギノ角ゴ Pro W3" pitchFamily="-109" charset="-128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Font typeface="Arial" pitchFamily="29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ヒラギノ角ゴ Pro W3" pitchFamily="-109" charset="-128"/>
                <a:cs typeface="+mn-cs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9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ＭＳ Ｐゴシック" pitchFamily="-105" charset="-128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29" charset="0"/>
              <a:buChar char="o"/>
              <a:defRPr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+mn-cs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29" charset="0"/>
              <a:buChar char="•"/>
              <a:defRPr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pitchFamily="29" charset="2"/>
              <a:buNone/>
            </a:pPr>
            <a:r>
              <a:rPr lang="en-US" alt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Mean SAGE III/ISS retrieved temperature and pressure profiles from 30 sunset events during March 2018 with adjusted wavelength map (-0.063 nm) and PSF factor (0.95)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D3876F-9BA8-4FE1-8F21-D3167BE69B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475" y="604460"/>
            <a:ext cx="5521159" cy="437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87779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odex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Metadata/LabelInfo.xml><?xml version="1.0" encoding="utf-8"?>
<clbl:labelList xmlns:clbl="http://schemas.microsoft.com/office/2020/mipLabelMetadata">
  <clbl:label id="{7005d458-45be-48ae-8140-d43da96dd17b}" enabled="0" method="" siteId="{7005d458-45be-48ae-8140-d43da96dd17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58945</TotalTime>
  <Words>765</Words>
  <Application>Microsoft Office PowerPoint</Application>
  <PresentationFormat>On-screen Show (16:9)</PresentationFormat>
  <Paragraphs>78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Courier New</vt:lpstr>
      <vt:lpstr>Helvetica Neue</vt:lpstr>
      <vt:lpstr>Symbol</vt:lpstr>
      <vt:lpstr>Wingdings</vt:lpstr>
      <vt:lpstr>1_Office Theme</vt:lpstr>
      <vt:lpstr>Equation</vt:lpstr>
      <vt:lpstr>PowerPoint Presentation</vt:lpstr>
      <vt:lpstr>Strategy for Temperature/Pressure Retrievals</vt:lpstr>
      <vt:lpstr>Forward Model Elements</vt:lpstr>
      <vt:lpstr>Baseline Retrievals (Sunrise Events) </vt:lpstr>
      <vt:lpstr>Baseline Retrievals (Sunset Events) </vt:lpstr>
      <vt:lpstr>Measured vs. Modeled O2 + Rayleigh Components</vt:lpstr>
      <vt:lpstr>Wavelength and PSF Factor Adjustments</vt:lpstr>
      <vt:lpstr>Retrievals Using Adjusted Wavelength &amp; PSF</vt:lpstr>
      <vt:lpstr>Retrievals Using Adjusted Wavelength &amp; PSF</vt:lpstr>
      <vt:lpstr>Aerosol and Ozone Fitting</vt:lpstr>
      <vt:lpstr>O2 + Rayleigh Fitting</vt:lpstr>
      <vt:lpstr>SAGE III/ISS vs. Merra-2 zonal cross sections</vt:lpstr>
      <vt:lpstr>Summary and Future Work</vt:lpstr>
    </vt:vector>
  </TitlesOfParts>
  <Company>ODIN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Behun</dc:creator>
  <cp:lastModifiedBy>Pitts, Michael C. (LARC-E304)</cp:lastModifiedBy>
  <cp:revision>1115</cp:revision>
  <cp:lastPrinted>2011-12-08T16:21:20Z</cp:lastPrinted>
  <dcterms:created xsi:type="dcterms:W3CDTF">2012-04-24T19:27:23Z</dcterms:created>
  <dcterms:modified xsi:type="dcterms:W3CDTF">2023-04-10T15:06:55Z</dcterms:modified>
</cp:coreProperties>
</file>