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tmp" ContentType="image/png"/>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58"/>
  </p:notesMasterIdLst>
  <p:handoutMasterIdLst>
    <p:handoutMasterId r:id="rId59"/>
  </p:handoutMasterIdLst>
  <p:sldIdLst>
    <p:sldId id="257" r:id="rId6"/>
    <p:sldId id="258" r:id="rId7"/>
    <p:sldId id="259" r:id="rId8"/>
    <p:sldId id="260" r:id="rId9"/>
    <p:sldId id="261" r:id="rId10"/>
    <p:sldId id="262" r:id="rId11"/>
    <p:sldId id="316" r:id="rId12"/>
    <p:sldId id="265" r:id="rId13"/>
    <p:sldId id="300" r:id="rId14"/>
    <p:sldId id="321" r:id="rId15"/>
    <p:sldId id="267" r:id="rId16"/>
    <p:sldId id="268" r:id="rId17"/>
    <p:sldId id="269" r:id="rId18"/>
    <p:sldId id="271" r:id="rId19"/>
    <p:sldId id="297" r:id="rId20"/>
    <p:sldId id="298" r:id="rId21"/>
    <p:sldId id="299" r:id="rId22"/>
    <p:sldId id="317" r:id="rId23"/>
    <p:sldId id="272" r:id="rId24"/>
    <p:sldId id="301" r:id="rId25"/>
    <p:sldId id="304" r:id="rId26"/>
    <p:sldId id="319" r:id="rId27"/>
    <p:sldId id="320" r:id="rId28"/>
    <p:sldId id="309" r:id="rId29"/>
    <p:sldId id="302" r:id="rId30"/>
    <p:sldId id="324" r:id="rId31"/>
    <p:sldId id="325" r:id="rId32"/>
    <p:sldId id="326" r:id="rId33"/>
    <p:sldId id="327" r:id="rId34"/>
    <p:sldId id="328" r:id="rId35"/>
    <p:sldId id="329" r:id="rId36"/>
    <p:sldId id="312" r:id="rId37"/>
    <p:sldId id="313" r:id="rId38"/>
    <p:sldId id="314" r:id="rId39"/>
    <p:sldId id="273" r:id="rId40"/>
    <p:sldId id="274" r:id="rId41"/>
    <p:sldId id="275" r:id="rId42"/>
    <p:sldId id="294" r:id="rId43"/>
    <p:sldId id="277" r:id="rId44"/>
    <p:sldId id="278" r:id="rId45"/>
    <p:sldId id="279" r:id="rId46"/>
    <p:sldId id="280" r:id="rId47"/>
    <p:sldId id="281" r:id="rId48"/>
    <p:sldId id="315" r:id="rId49"/>
    <p:sldId id="291" r:id="rId50"/>
    <p:sldId id="282" r:id="rId51"/>
    <p:sldId id="283" r:id="rId52"/>
    <p:sldId id="284" r:id="rId53"/>
    <p:sldId id="285" r:id="rId54"/>
    <p:sldId id="286" r:id="rId55"/>
    <p:sldId id="287" r:id="rId56"/>
    <p:sldId id="318"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83B7DF"/>
    <a:srgbClr val="4D6B82"/>
    <a:srgbClr val="3602CA"/>
    <a:srgbClr val="0000FF"/>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90" autoAdjust="0"/>
    <p:restoredTop sz="85736" autoAdjust="0"/>
  </p:normalViewPr>
  <p:slideViewPr>
    <p:cSldViewPr snapToGrid="0">
      <p:cViewPr varScale="1">
        <p:scale>
          <a:sx n="73" d="100"/>
          <a:sy n="73" d="100"/>
        </p:scale>
        <p:origin x="1771" y="72"/>
      </p:cViewPr>
      <p:guideLst/>
    </p:cSldViewPr>
  </p:slideViewPr>
  <p:notesTextViewPr>
    <p:cViewPr>
      <p:scale>
        <a:sx n="1" d="1"/>
        <a:sy n="1" d="1"/>
      </p:scale>
      <p:origin x="0" y="0"/>
    </p:cViewPr>
  </p:notesTextViewPr>
  <p:notesViewPr>
    <p:cSldViewPr snapToGrid="0">
      <p:cViewPr varScale="1">
        <p:scale>
          <a:sx n="52" d="100"/>
          <a:sy n="52" d="100"/>
        </p:scale>
        <p:origin x="2680"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notesMaster" Target="notesMasters/notesMaster1.xml"/><Relationship Id="rId5" Type="http://schemas.openxmlformats.org/officeDocument/2006/relationships/slideMaster" Target="slideMasters/slideMaster1.xml"/><Relationship Id="rId61" Type="http://schemas.openxmlformats.org/officeDocument/2006/relationships/viewProps" Target="view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E71BF8E-BFC6-46A4-B0F4-48E8C67161E7}" type="datetimeFigureOut">
              <a:rPr lang="en-US" smtClean="0"/>
              <a:t>4/24/2023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B6FDAD1-13A8-4F02-87C1-F32671AC9505}" type="slidenum">
              <a:rPr lang="en-US" smtClean="0"/>
              <a:t>‹#›</a:t>
            </a:fld>
            <a:endParaRPr lang="en-US"/>
          </a:p>
        </p:txBody>
      </p:sp>
    </p:spTree>
    <p:extLst>
      <p:ext uri="{BB962C8B-B14F-4D97-AF65-F5344CB8AC3E}">
        <p14:creationId xmlns:p14="http://schemas.microsoft.com/office/powerpoint/2010/main" val="25718554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6C0152-D177-44CF-8DCB-D20F9E4C3941}" type="datetimeFigureOut">
              <a:rPr lang="en-US" smtClean="0"/>
              <a:t>4/24/2023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85A761-37F8-439B-AFBE-50C95B85435E}" type="slidenum">
              <a:rPr lang="en-US" smtClean="0"/>
              <a:t>‹#›</a:t>
            </a:fld>
            <a:endParaRPr lang="en-US"/>
          </a:p>
        </p:txBody>
      </p:sp>
    </p:spTree>
    <p:extLst>
      <p:ext uri="{BB962C8B-B14F-4D97-AF65-F5344CB8AC3E}">
        <p14:creationId xmlns:p14="http://schemas.microsoft.com/office/powerpoint/2010/main" val="3405249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2</a:t>
            </a:fld>
            <a:endParaRPr lang="en-US"/>
          </a:p>
        </p:txBody>
      </p:sp>
    </p:spTree>
    <p:extLst>
      <p:ext uri="{BB962C8B-B14F-4D97-AF65-F5344CB8AC3E}">
        <p14:creationId xmlns:p14="http://schemas.microsoft.com/office/powerpoint/2010/main" val="3391705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3</a:t>
            </a:fld>
            <a:endParaRPr lang="en-US"/>
          </a:p>
        </p:txBody>
      </p:sp>
    </p:spTree>
    <p:extLst>
      <p:ext uri="{BB962C8B-B14F-4D97-AF65-F5344CB8AC3E}">
        <p14:creationId xmlns:p14="http://schemas.microsoft.com/office/powerpoint/2010/main" val="2412008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4</a:t>
            </a:fld>
            <a:endParaRPr lang="en-US"/>
          </a:p>
        </p:txBody>
      </p:sp>
    </p:spTree>
    <p:extLst>
      <p:ext uri="{BB962C8B-B14F-4D97-AF65-F5344CB8AC3E}">
        <p14:creationId xmlns:p14="http://schemas.microsoft.com/office/powerpoint/2010/main" val="120104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5</a:t>
            </a:fld>
            <a:endParaRPr lang="en-US"/>
          </a:p>
        </p:txBody>
      </p:sp>
    </p:spTree>
    <p:extLst>
      <p:ext uri="{BB962C8B-B14F-4D97-AF65-F5344CB8AC3E}">
        <p14:creationId xmlns:p14="http://schemas.microsoft.com/office/powerpoint/2010/main" val="3028488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6</a:t>
            </a:fld>
            <a:endParaRPr lang="en-US"/>
          </a:p>
        </p:txBody>
      </p:sp>
    </p:spTree>
    <p:extLst>
      <p:ext uri="{BB962C8B-B14F-4D97-AF65-F5344CB8AC3E}">
        <p14:creationId xmlns:p14="http://schemas.microsoft.com/office/powerpoint/2010/main" val="2384508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7</a:t>
            </a:fld>
            <a:endParaRPr lang="en-US"/>
          </a:p>
        </p:txBody>
      </p:sp>
    </p:spTree>
    <p:extLst>
      <p:ext uri="{BB962C8B-B14F-4D97-AF65-F5344CB8AC3E}">
        <p14:creationId xmlns:p14="http://schemas.microsoft.com/office/powerpoint/2010/main" val="9997949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FC0E7B-1F2B-4801-980E-7A9479340A2C}" type="slidenum">
              <a:rPr lang="en-US" smtClean="0"/>
              <a:t>8</a:t>
            </a:fld>
            <a:endParaRPr lang="en-US"/>
          </a:p>
        </p:txBody>
      </p:sp>
    </p:spTree>
    <p:extLst>
      <p:ext uri="{BB962C8B-B14F-4D97-AF65-F5344CB8AC3E}">
        <p14:creationId xmlns:p14="http://schemas.microsoft.com/office/powerpoint/2010/main" val="2990123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9</a:t>
            </a:fld>
            <a:endParaRPr lang="en-US"/>
          </a:p>
        </p:txBody>
      </p:sp>
    </p:spTree>
    <p:extLst>
      <p:ext uri="{BB962C8B-B14F-4D97-AF65-F5344CB8AC3E}">
        <p14:creationId xmlns:p14="http://schemas.microsoft.com/office/powerpoint/2010/main" val="17253999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10</a:t>
            </a:fld>
            <a:endParaRPr lang="en-US"/>
          </a:p>
        </p:txBody>
      </p:sp>
    </p:spTree>
    <p:extLst>
      <p:ext uri="{BB962C8B-B14F-4D97-AF65-F5344CB8AC3E}">
        <p14:creationId xmlns:p14="http://schemas.microsoft.com/office/powerpoint/2010/main" val="3451107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11</a:t>
            </a:fld>
            <a:endParaRPr lang="en-US"/>
          </a:p>
        </p:txBody>
      </p:sp>
    </p:spTree>
    <p:extLst>
      <p:ext uri="{BB962C8B-B14F-4D97-AF65-F5344CB8AC3E}">
        <p14:creationId xmlns:p14="http://schemas.microsoft.com/office/powerpoint/2010/main" val="2561596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12</a:t>
            </a:fld>
            <a:endParaRPr lang="en-US"/>
          </a:p>
        </p:txBody>
      </p:sp>
    </p:spTree>
    <p:extLst>
      <p:ext uri="{BB962C8B-B14F-4D97-AF65-F5344CB8AC3E}">
        <p14:creationId xmlns:p14="http://schemas.microsoft.com/office/powerpoint/2010/main" val="13487632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13</a:t>
            </a:fld>
            <a:endParaRPr lang="en-US"/>
          </a:p>
        </p:txBody>
      </p:sp>
    </p:spTree>
    <p:extLst>
      <p:ext uri="{BB962C8B-B14F-4D97-AF65-F5344CB8AC3E}">
        <p14:creationId xmlns:p14="http://schemas.microsoft.com/office/powerpoint/2010/main" val="21407614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14</a:t>
            </a:fld>
            <a:endParaRPr lang="en-US"/>
          </a:p>
        </p:txBody>
      </p:sp>
    </p:spTree>
    <p:extLst>
      <p:ext uri="{BB962C8B-B14F-4D97-AF65-F5344CB8AC3E}">
        <p14:creationId xmlns:p14="http://schemas.microsoft.com/office/powerpoint/2010/main" val="2860405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Main</a:t>
            </a:r>
            <a:r>
              <a:rPr lang="en-US" baseline="0" dirty="0"/>
              <a:t> impact to payloads from GPS Lock-ups, lockups can also impact position and velocity data (all PVT can be affected)</a:t>
            </a:r>
          </a:p>
          <a:p>
            <a:r>
              <a:rPr lang="en-US" baseline="0" dirty="0"/>
              <a:t>GPS time correction = GPS time – C&amp;C time</a:t>
            </a:r>
            <a:endParaRPr lang="en-US" dirty="0"/>
          </a:p>
        </p:txBody>
      </p:sp>
      <p:sp>
        <p:nvSpPr>
          <p:cNvPr id="4" name="Slide Number Placeholder 3"/>
          <p:cNvSpPr>
            <a:spLocks noGrp="1"/>
          </p:cNvSpPr>
          <p:nvPr>
            <p:ph type="sldNum" sz="quarter" idx="10"/>
          </p:nvPr>
        </p:nvSpPr>
        <p:spPr/>
        <p:txBody>
          <a:bodyPr/>
          <a:lstStyle/>
          <a:p>
            <a:fld id="{9CFC0E7B-1F2B-4801-980E-7A9479340A2C}" type="slidenum">
              <a:rPr lang="en-US" smtClean="0"/>
              <a:t>15</a:t>
            </a:fld>
            <a:endParaRPr lang="en-US"/>
          </a:p>
        </p:txBody>
      </p:sp>
    </p:spTree>
    <p:extLst>
      <p:ext uri="{BB962C8B-B14F-4D97-AF65-F5344CB8AC3E}">
        <p14:creationId xmlns:p14="http://schemas.microsoft.com/office/powerpoint/2010/main" val="25373509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Mention that ADCO can see this plot</a:t>
            </a:r>
          </a:p>
        </p:txBody>
      </p:sp>
      <p:sp>
        <p:nvSpPr>
          <p:cNvPr id="4" name="Slide Number Placeholder 3"/>
          <p:cNvSpPr>
            <a:spLocks noGrp="1"/>
          </p:cNvSpPr>
          <p:nvPr>
            <p:ph type="sldNum" sz="quarter" idx="10"/>
          </p:nvPr>
        </p:nvSpPr>
        <p:spPr/>
        <p:txBody>
          <a:bodyPr/>
          <a:lstStyle/>
          <a:p>
            <a:fld id="{9CFC0E7B-1F2B-4801-980E-7A9479340A2C}" type="slidenum">
              <a:rPr lang="en-US" smtClean="0"/>
              <a:t>16</a:t>
            </a:fld>
            <a:endParaRPr lang="en-US"/>
          </a:p>
        </p:txBody>
      </p:sp>
    </p:spTree>
    <p:extLst>
      <p:ext uri="{BB962C8B-B14F-4D97-AF65-F5344CB8AC3E}">
        <p14:creationId xmlns:p14="http://schemas.microsoft.com/office/powerpoint/2010/main" val="33495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17</a:t>
            </a:fld>
            <a:endParaRPr lang="en-US"/>
          </a:p>
        </p:txBody>
      </p:sp>
    </p:spTree>
    <p:extLst>
      <p:ext uri="{BB962C8B-B14F-4D97-AF65-F5344CB8AC3E}">
        <p14:creationId xmlns:p14="http://schemas.microsoft.com/office/powerpoint/2010/main" val="20457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18</a:t>
            </a:fld>
            <a:endParaRPr lang="en-US"/>
          </a:p>
        </p:txBody>
      </p:sp>
    </p:spTree>
    <p:extLst>
      <p:ext uri="{BB962C8B-B14F-4D97-AF65-F5344CB8AC3E}">
        <p14:creationId xmlns:p14="http://schemas.microsoft.com/office/powerpoint/2010/main" val="41922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19</a:t>
            </a:fld>
            <a:endParaRPr lang="en-US"/>
          </a:p>
        </p:txBody>
      </p:sp>
    </p:spTree>
    <p:extLst>
      <p:ext uri="{BB962C8B-B14F-4D97-AF65-F5344CB8AC3E}">
        <p14:creationId xmlns:p14="http://schemas.microsoft.com/office/powerpoint/2010/main" val="3790453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20</a:t>
            </a:fld>
            <a:endParaRPr lang="en-US"/>
          </a:p>
        </p:txBody>
      </p:sp>
    </p:spTree>
    <p:extLst>
      <p:ext uri="{BB962C8B-B14F-4D97-AF65-F5344CB8AC3E}">
        <p14:creationId xmlns:p14="http://schemas.microsoft.com/office/powerpoint/2010/main" val="19128225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21</a:t>
            </a:fld>
            <a:endParaRPr lang="en-US"/>
          </a:p>
        </p:txBody>
      </p:sp>
    </p:spTree>
    <p:extLst>
      <p:ext uri="{BB962C8B-B14F-4D97-AF65-F5344CB8AC3E}">
        <p14:creationId xmlns:p14="http://schemas.microsoft.com/office/powerpoint/2010/main" val="8938999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22</a:t>
            </a:fld>
            <a:endParaRPr lang="en-US"/>
          </a:p>
        </p:txBody>
      </p:sp>
    </p:spTree>
    <p:extLst>
      <p:ext uri="{BB962C8B-B14F-4D97-AF65-F5344CB8AC3E}">
        <p14:creationId xmlns:p14="http://schemas.microsoft.com/office/powerpoint/2010/main" val="10179441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23</a:t>
            </a:fld>
            <a:endParaRPr lang="en-US"/>
          </a:p>
        </p:txBody>
      </p:sp>
    </p:spTree>
    <p:extLst>
      <p:ext uri="{BB962C8B-B14F-4D97-AF65-F5344CB8AC3E}">
        <p14:creationId xmlns:p14="http://schemas.microsoft.com/office/powerpoint/2010/main" val="40539117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24</a:t>
            </a:fld>
            <a:endParaRPr lang="en-US"/>
          </a:p>
        </p:txBody>
      </p:sp>
    </p:spTree>
    <p:extLst>
      <p:ext uri="{BB962C8B-B14F-4D97-AF65-F5344CB8AC3E}">
        <p14:creationId xmlns:p14="http://schemas.microsoft.com/office/powerpoint/2010/main" val="14433334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25</a:t>
            </a:fld>
            <a:endParaRPr lang="en-US"/>
          </a:p>
        </p:txBody>
      </p:sp>
    </p:spTree>
    <p:extLst>
      <p:ext uri="{BB962C8B-B14F-4D97-AF65-F5344CB8AC3E}">
        <p14:creationId xmlns:p14="http://schemas.microsoft.com/office/powerpoint/2010/main" val="20549944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26</a:t>
            </a:fld>
            <a:endParaRPr lang="en-US"/>
          </a:p>
        </p:txBody>
      </p:sp>
    </p:spTree>
    <p:extLst>
      <p:ext uri="{BB962C8B-B14F-4D97-AF65-F5344CB8AC3E}">
        <p14:creationId xmlns:p14="http://schemas.microsoft.com/office/powerpoint/2010/main" val="27943122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27</a:t>
            </a:fld>
            <a:endParaRPr lang="en-US"/>
          </a:p>
        </p:txBody>
      </p:sp>
    </p:spTree>
    <p:extLst>
      <p:ext uri="{BB962C8B-B14F-4D97-AF65-F5344CB8AC3E}">
        <p14:creationId xmlns:p14="http://schemas.microsoft.com/office/powerpoint/2010/main" val="14016678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28</a:t>
            </a:fld>
            <a:endParaRPr lang="en-US"/>
          </a:p>
        </p:txBody>
      </p:sp>
    </p:spTree>
    <p:extLst>
      <p:ext uri="{BB962C8B-B14F-4D97-AF65-F5344CB8AC3E}">
        <p14:creationId xmlns:p14="http://schemas.microsoft.com/office/powerpoint/2010/main" val="32496904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29</a:t>
            </a:fld>
            <a:endParaRPr lang="en-US"/>
          </a:p>
        </p:txBody>
      </p:sp>
    </p:spTree>
    <p:extLst>
      <p:ext uri="{BB962C8B-B14F-4D97-AF65-F5344CB8AC3E}">
        <p14:creationId xmlns:p14="http://schemas.microsoft.com/office/powerpoint/2010/main" val="25503418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30</a:t>
            </a:fld>
            <a:endParaRPr lang="en-US"/>
          </a:p>
        </p:txBody>
      </p:sp>
    </p:spTree>
    <p:extLst>
      <p:ext uri="{BB962C8B-B14F-4D97-AF65-F5344CB8AC3E}">
        <p14:creationId xmlns:p14="http://schemas.microsoft.com/office/powerpoint/2010/main" val="21346751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31</a:t>
            </a:fld>
            <a:endParaRPr lang="en-US"/>
          </a:p>
        </p:txBody>
      </p:sp>
    </p:spTree>
    <p:extLst>
      <p:ext uri="{BB962C8B-B14F-4D97-AF65-F5344CB8AC3E}">
        <p14:creationId xmlns:p14="http://schemas.microsoft.com/office/powerpoint/2010/main" val="1137046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32</a:t>
            </a:fld>
            <a:endParaRPr lang="en-US"/>
          </a:p>
        </p:txBody>
      </p:sp>
    </p:spTree>
    <p:extLst>
      <p:ext uri="{BB962C8B-B14F-4D97-AF65-F5344CB8AC3E}">
        <p14:creationId xmlns:p14="http://schemas.microsoft.com/office/powerpoint/2010/main" val="27672802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33</a:t>
            </a:fld>
            <a:endParaRPr lang="en-US"/>
          </a:p>
        </p:txBody>
      </p:sp>
    </p:spTree>
    <p:extLst>
      <p:ext uri="{BB962C8B-B14F-4D97-AF65-F5344CB8AC3E}">
        <p14:creationId xmlns:p14="http://schemas.microsoft.com/office/powerpoint/2010/main" val="28685651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34</a:t>
            </a:fld>
            <a:endParaRPr lang="en-US"/>
          </a:p>
        </p:txBody>
      </p:sp>
    </p:spTree>
    <p:extLst>
      <p:ext uri="{BB962C8B-B14F-4D97-AF65-F5344CB8AC3E}">
        <p14:creationId xmlns:p14="http://schemas.microsoft.com/office/powerpoint/2010/main" val="22517711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35</a:t>
            </a:fld>
            <a:endParaRPr lang="en-US"/>
          </a:p>
        </p:txBody>
      </p:sp>
    </p:spTree>
    <p:extLst>
      <p:ext uri="{BB962C8B-B14F-4D97-AF65-F5344CB8AC3E}">
        <p14:creationId xmlns:p14="http://schemas.microsoft.com/office/powerpoint/2010/main" val="19143879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36</a:t>
            </a:fld>
            <a:endParaRPr lang="en-US"/>
          </a:p>
        </p:txBody>
      </p:sp>
    </p:spTree>
    <p:extLst>
      <p:ext uri="{BB962C8B-B14F-4D97-AF65-F5344CB8AC3E}">
        <p14:creationId xmlns:p14="http://schemas.microsoft.com/office/powerpoint/2010/main" val="5874561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37</a:t>
            </a:fld>
            <a:endParaRPr lang="en-US"/>
          </a:p>
        </p:txBody>
      </p:sp>
    </p:spTree>
    <p:extLst>
      <p:ext uri="{BB962C8B-B14F-4D97-AF65-F5344CB8AC3E}">
        <p14:creationId xmlns:p14="http://schemas.microsoft.com/office/powerpoint/2010/main" val="8886805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38</a:t>
            </a:fld>
            <a:endParaRPr lang="en-US"/>
          </a:p>
        </p:txBody>
      </p:sp>
    </p:spTree>
    <p:extLst>
      <p:ext uri="{BB962C8B-B14F-4D97-AF65-F5344CB8AC3E}">
        <p14:creationId xmlns:p14="http://schemas.microsoft.com/office/powerpoint/2010/main" val="11135980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39</a:t>
            </a:fld>
            <a:endParaRPr lang="en-US"/>
          </a:p>
        </p:txBody>
      </p:sp>
    </p:spTree>
    <p:extLst>
      <p:ext uri="{BB962C8B-B14F-4D97-AF65-F5344CB8AC3E}">
        <p14:creationId xmlns:p14="http://schemas.microsoft.com/office/powerpoint/2010/main" val="6992714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40</a:t>
            </a:fld>
            <a:endParaRPr lang="en-US"/>
          </a:p>
        </p:txBody>
      </p:sp>
    </p:spTree>
    <p:extLst>
      <p:ext uri="{BB962C8B-B14F-4D97-AF65-F5344CB8AC3E}">
        <p14:creationId xmlns:p14="http://schemas.microsoft.com/office/powerpoint/2010/main" val="39507899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41</a:t>
            </a:fld>
            <a:endParaRPr lang="en-US"/>
          </a:p>
        </p:txBody>
      </p:sp>
    </p:spTree>
    <p:extLst>
      <p:ext uri="{BB962C8B-B14F-4D97-AF65-F5344CB8AC3E}">
        <p14:creationId xmlns:p14="http://schemas.microsoft.com/office/powerpoint/2010/main" val="30290512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42</a:t>
            </a:fld>
            <a:endParaRPr lang="en-US"/>
          </a:p>
        </p:txBody>
      </p:sp>
    </p:spTree>
    <p:extLst>
      <p:ext uri="{BB962C8B-B14F-4D97-AF65-F5344CB8AC3E}">
        <p14:creationId xmlns:p14="http://schemas.microsoft.com/office/powerpoint/2010/main" val="28662554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43</a:t>
            </a:fld>
            <a:endParaRPr lang="en-US"/>
          </a:p>
        </p:txBody>
      </p:sp>
    </p:spTree>
    <p:extLst>
      <p:ext uri="{BB962C8B-B14F-4D97-AF65-F5344CB8AC3E}">
        <p14:creationId xmlns:p14="http://schemas.microsoft.com/office/powerpoint/2010/main" val="33284981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FC0E7B-1F2B-4801-980E-7A9479340A2C}" type="slidenum">
              <a:rPr lang="en-US" smtClean="0"/>
              <a:t>44</a:t>
            </a:fld>
            <a:endParaRPr lang="en-US"/>
          </a:p>
        </p:txBody>
      </p:sp>
    </p:spTree>
    <p:extLst>
      <p:ext uri="{BB962C8B-B14F-4D97-AF65-F5344CB8AC3E}">
        <p14:creationId xmlns:p14="http://schemas.microsoft.com/office/powerpoint/2010/main" val="23780957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45</a:t>
            </a:fld>
            <a:endParaRPr lang="en-US"/>
          </a:p>
        </p:txBody>
      </p:sp>
    </p:spTree>
    <p:extLst>
      <p:ext uri="{BB962C8B-B14F-4D97-AF65-F5344CB8AC3E}">
        <p14:creationId xmlns:p14="http://schemas.microsoft.com/office/powerpoint/2010/main" val="30344476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46</a:t>
            </a:fld>
            <a:endParaRPr lang="en-US"/>
          </a:p>
        </p:txBody>
      </p:sp>
    </p:spTree>
    <p:extLst>
      <p:ext uri="{BB962C8B-B14F-4D97-AF65-F5344CB8AC3E}">
        <p14:creationId xmlns:p14="http://schemas.microsoft.com/office/powerpoint/2010/main" val="35405019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47</a:t>
            </a:fld>
            <a:endParaRPr lang="en-US"/>
          </a:p>
        </p:txBody>
      </p:sp>
    </p:spTree>
    <p:extLst>
      <p:ext uri="{BB962C8B-B14F-4D97-AF65-F5344CB8AC3E}">
        <p14:creationId xmlns:p14="http://schemas.microsoft.com/office/powerpoint/2010/main" val="13256063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48</a:t>
            </a:fld>
            <a:endParaRPr lang="en-US"/>
          </a:p>
        </p:txBody>
      </p:sp>
    </p:spTree>
    <p:extLst>
      <p:ext uri="{BB962C8B-B14F-4D97-AF65-F5344CB8AC3E}">
        <p14:creationId xmlns:p14="http://schemas.microsoft.com/office/powerpoint/2010/main" val="25534604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49</a:t>
            </a:fld>
            <a:endParaRPr lang="en-US"/>
          </a:p>
        </p:txBody>
      </p:sp>
    </p:spTree>
    <p:extLst>
      <p:ext uri="{BB962C8B-B14F-4D97-AF65-F5344CB8AC3E}">
        <p14:creationId xmlns:p14="http://schemas.microsoft.com/office/powerpoint/2010/main" val="13822994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50</a:t>
            </a:fld>
            <a:endParaRPr lang="en-US"/>
          </a:p>
        </p:txBody>
      </p:sp>
    </p:spTree>
    <p:extLst>
      <p:ext uri="{BB962C8B-B14F-4D97-AF65-F5344CB8AC3E}">
        <p14:creationId xmlns:p14="http://schemas.microsoft.com/office/powerpoint/2010/main" val="20329792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51</a:t>
            </a:fld>
            <a:endParaRPr lang="en-US"/>
          </a:p>
        </p:txBody>
      </p:sp>
    </p:spTree>
    <p:extLst>
      <p:ext uri="{BB962C8B-B14F-4D97-AF65-F5344CB8AC3E}">
        <p14:creationId xmlns:p14="http://schemas.microsoft.com/office/powerpoint/2010/main" val="33919496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CFC0E7B-1F2B-4801-980E-7A9479340A2C}" type="slidenum">
              <a:rPr lang="en-US" smtClean="0"/>
              <a:t>52</a:t>
            </a:fld>
            <a:endParaRPr lang="en-US"/>
          </a:p>
        </p:txBody>
      </p:sp>
    </p:spTree>
    <p:extLst>
      <p:ext uri="{BB962C8B-B14F-4D97-AF65-F5344CB8AC3E}">
        <p14:creationId xmlns:p14="http://schemas.microsoft.com/office/powerpoint/2010/main" val="38819026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Slide Number Placeholder 5"/>
          <p:cNvSpPr>
            <a:spLocks noGrp="1"/>
          </p:cNvSpPr>
          <p:nvPr>
            <p:ph type="sldNum" sz="quarter" idx="12"/>
          </p:nvPr>
        </p:nvSpPr>
        <p:spPr/>
        <p:txBody>
          <a:bodyPr/>
          <a:lstStyle/>
          <a:p>
            <a:fld id="{AF4D3AEF-8D52-4F14-83D3-42D941DDED6E}" type="slidenum">
              <a:rPr lang="en-US" smtClean="0"/>
              <a:t>‹#›</a:t>
            </a:fld>
            <a:endParaRPr lang="en-US"/>
          </a:p>
        </p:txBody>
      </p:sp>
    </p:spTree>
    <p:extLst>
      <p:ext uri="{BB962C8B-B14F-4D97-AF65-F5344CB8AC3E}">
        <p14:creationId xmlns:p14="http://schemas.microsoft.com/office/powerpoint/2010/main" val="3684755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128DA9-DF18-442C-B6C3-63B4748B2AA4}" type="datetimeFigureOut">
              <a:rPr lang="en-US" smtClean="0"/>
              <a:t>4/24/2023</a:t>
            </a:fld>
            <a:endParaRPr lang="en-US"/>
          </a:p>
        </p:txBody>
      </p:sp>
      <p:sp>
        <p:nvSpPr>
          <p:cNvPr id="5" name="Footer Placeholder 4"/>
          <p:cNvSpPr>
            <a:spLocks noGrp="1"/>
          </p:cNvSpPr>
          <p:nvPr>
            <p:ph type="ftr" sz="quarter" idx="11"/>
          </p:nvPr>
        </p:nvSpPr>
        <p:spPr>
          <a:xfrm>
            <a:off x="2447636" y="6448423"/>
            <a:ext cx="4248728" cy="409577"/>
          </a:xfrm>
        </p:spPr>
        <p:txBody>
          <a:bodyPr/>
          <a:lstStyle>
            <a:lvl1pPr>
              <a:defRPr>
                <a:solidFill>
                  <a:schemeClr val="tx1"/>
                </a:solidFill>
              </a:defRPr>
            </a:lvl1pPr>
          </a:lstStyle>
          <a:p>
            <a:r>
              <a:rPr lang="en-US" dirty="0"/>
              <a:t>This document is export controlled. See cover for full disclosure.</a:t>
            </a:r>
          </a:p>
        </p:txBody>
      </p:sp>
      <p:sp>
        <p:nvSpPr>
          <p:cNvPr id="6" name="Slide Number Placeholder 5"/>
          <p:cNvSpPr>
            <a:spLocks noGrp="1"/>
          </p:cNvSpPr>
          <p:nvPr>
            <p:ph type="sldNum" sz="quarter" idx="12"/>
          </p:nvPr>
        </p:nvSpPr>
        <p:spPr/>
        <p:txBody>
          <a:bodyPr/>
          <a:lstStyle/>
          <a:p>
            <a:fld id="{AF4D3AEF-8D52-4F14-83D3-42D941DDED6E}" type="slidenum">
              <a:rPr lang="en-US" smtClean="0"/>
              <a:t>‹#›</a:t>
            </a:fld>
            <a:endParaRPr lang="en-US"/>
          </a:p>
        </p:txBody>
      </p:sp>
    </p:spTree>
    <p:extLst>
      <p:ext uri="{BB962C8B-B14F-4D97-AF65-F5344CB8AC3E}">
        <p14:creationId xmlns:p14="http://schemas.microsoft.com/office/powerpoint/2010/main" val="539467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128DA9-DF18-442C-B6C3-63B4748B2AA4}" type="datetimeFigureOut">
              <a:rPr lang="en-US" smtClean="0"/>
              <a:t>4/24/2023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4D3AEF-8D52-4F14-83D3-42D941DDED6E}" type="slidenum">
              <a:rPr lang="en-US" smtClean="0"/>
              <a:t>‹#›</a:t>
            </a:fld>
            <a:endParaRPr lang="en-US"/>
          </a:p>
        </p:txBody>
      </p:sp>
      <p:sp>
        <p:nvSpPr>
          <p:cNvPr id="7" name="Footer Placeholder 4"/>
          <p:cNvSpPr txBox="1">
            <a:spLocks/>
          </p:cNvSpPr>
          <p:nvPr userDrawn="1"/>
        </p:nvSpPr>
        <p:spPr>
          <a:xfrm>
            <a:off x="2447636" y="6448423"/>
            <a:ext cx="4248728" cy="409577"/>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This document is export controlled. See cover for full disclosure.</a:t>
            </a:r>
            <a:endParaRPr lang="en-US" dirty="0"/>
          </a:p>
        </p:txBody>
      </p:sp>
    </p:spTree>
    <p:extLst>
      <p:ext uri="{BB962C8B-B14F-4D97-AF65-F5344CB8AC3E}">
        <p14:creationId xmlns:p14="http://schemas.microsoft.com/office/powerpoint/2010/main" val="2792502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9128DA9-DF18-442C-B6C3-63B4748B2AA4}" type="datetimeFigureOut">
              <a:rPr lang="en-US" smtClean="0"/>
              <a:t>4/24/2023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4D3AEF-8D52-4F14-83D3-42D941DDED6E}" type="slidenum">
              <a:rPr lang="en-US" smtClean="0"/>
              <a:t>‹#›</a:t>
            </a:fld>
            <a:endParaRPr lang="en-US"/>
          </a:p>
        </p:txBody>
      </p:sp>
      <p:sp>
        <p:nvSpPr>
          <p:cNvPr id="8" name="Footer Placeholder 4"/>
          <p:cNvSpPr txBox="1">
            <a:spLocks/>
          </p:cNvSpPr>
          <p:nvPr userDrawn="1"/>
        </p:nvSpPr>
        <p:spPr>
          <a:xfrm>
            <a:off x="2447636" y="6448423"/>
            <a:ext cx="4248728" cy="409577"/>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This document is export controlled. See cover for full disclosure.</a:t>
            </a:r>
            <a:endParaRPr lang="en-US" dirty="0"/>
          </a:p>
        </p:txBody>
      </p:sp>
    </p:spTree>
    <p:extLst>
      <p:ext uri="{BB962C8B-B14F-4D97-AF65-F5344CB8AC3E}">
        <p14:creationId xmlns:p14="http://schemas.microsoft.com/office/powerpoint/2010/main" val="409556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9128DA9-DF18-442C-B6C3-63B4748B2AA4}" type="datetimeFigureOut">
              <a:rPr lang="en-US" smtClean="0"/>
              <a:t>4/24/2023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4D3AEF-8D52-4F14-83D3-42D941DDED6E}" type="slidenum">
              <a:rPr lang="en-US" smtClean="0"/>
              <a:t>‹#›</a:t>
            </a:fld>
            <a:endParaRPr lang="en-US"/>
          </a:p>
        </p:txBody>
      </p:sp>
      <p:sp>
        <p:nvSpPr>
          <p:cNvPr id="10" name="Footer Placeholder 4"/>
          <p:cNvSpPr txBox="1">
            <a:spLocks/>
          </p:cNvSpPr>
          <p:nvPr userDrawn="1"/>
        </p:nvSpPr>
        <p:spPr>
          <a:xfrm>
            <a:off x="2447636" y="6448423"/>
            <a:ext cx="4248728" cy="409577"/>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This document is export controlled. See cover for full disclosure.</a:t>
            </a:r>
            <a:endParaRPr lang="en-US" dirty="0"/>
          </a:p>
        </p:txBody>
      </p:sp>
    </p:spTree>
    <p:extLst>
      <p:ext uri="{BB962C8B-B14F-4D97-AF65-F5344CB8AC3E}">
        <p14:creationId xmlns:p14="http://schemas.microsoft.com/office/powerpoint/2010/main" val="3468015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9128DA9-DF18-442C-B6C3-63B4748B2AA4}" type="datetimeFigureOut">
              <a:rPr lang="en-US" smtClean="0"/>
              <a:t>4/24/2023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4D3AEF-8D52-4F14-83D3-42D941DDED6E}" type="slidenum">
              <a:rPr lang="en-US" smtClean="0"/>
              <a:t>‹#›</a:t>
            </a:fld>
            <a:endParaRPr lang="en-US"/>
          </a:p>
        </p:txBody>
      </p:sp>
      <p:sp>
        <p:nvSpPr>
          <p:cNvPr id="6" name="Footer Placeholder 4"/>
          <p:cNvSpPr txBox="1">
            <a:spLocks/>
          </p:cNvSpPr>
          <p:nvPr userDrawn="1"/>
        </p:nvSpPr>
        <p:spPr>
          <a:xfrm>
            <a:off x="2447636" y="6448423"/>
            <a:ext cx="4248728" cy="409577"/>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This document is export controlled. See cover for full disclosure.</a:t>
            </a:r>
            <a:endParaRPr lang="en-US" dirty="0"/>
          </a:p>
        </p:txBody>
      </p:sp>
    </p:spTree>
    <p:extLst>
      <p:ext uri="{BB962C8B-B14F-4D97-AF65-F5344CB8AC3E}">
        <p14:creationId xmlns:p14="http://schemas.microsoft.com/office/powerpoint/2010/main" val="3756224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128DA9-DF18-442C-B6C3-63B4748B2AA4}" type="datetimeFigureOut">
              <a:rPr lang="en-US" smtClean="0"/>
              <a:t>4/24/2023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F4D3AEF-8D52-4F14-83D3-42D941DDED6E}" type="slidenum">
              <a:rPr lang="en-US" smtClean="0"/>
              <a:t>‹#›</a:t>
            </a:fld>
            <a:endParaRPr lang="en-US"/>
          </a:p>
        </p:txBody>
      </p:sp>
      <p:sp>
        <p:nvSpPr>
          <p:cNvPr id="5" name="Footer Placeholder 4"/>
          <p:cNvSpPr txBox="1">
            <a:spLocks/>
          </p:cNvSpPr>
          <p:nvPr userDrawn="1"/>
        </p:nvSpPr>
        <p:spPr>
          <a:xfrm>
            <a:off x="2447636" y="6448423"/>
            <a:ext cx="4248728" cy="409577"/>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This document is export controlled. See cover for full disclosure.</a:t>
            </a:r>
            <a:endParaRPr lang="en-US" dirty="0"/>
          </a:p>
        </p:txBody>
      </p:sp>
    </p:spTree>
    <p:extLst>
      <p:ext uri="{BB962C8B-B14F-4D97-AF65-F5344CB8AC3E}">
        <p14:creationId xmlns:p14="http://schemas.microsoft.com/office/powerpoint/2010/main" val="516618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9128DA9-DF18-442C-B6C3-63B4748B2AA4}" type="datetimeFigureOut">
              <a:rPr lang="en-US" smtClean="0"/>
              <a:t>4/24/2023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4D3AEF-8D52-4F14-83D3-42D941DDED6E}" type="slidenum">
              <a:rPr lang="en-US" smtClean="0"/>
              <a:t>‹#›</a:t>
            </a:fld>
            <a:endParaRPr lang="en-US"/>
          </a:p>
        </p:txBody>
      </p:sp>
      <p:sp>
        <p:nvSpPr>
          <p:cNvPr id="8" name="Footer Placeholder 4"/>
          <p:cNvSpPr txBox="1">
            <a:spLocks/>
          </p:cNvSpPr>
          <p:nvPr userDrawn="1"/>
        </p:nvSpPr>
        <p:spPr>
          <a:xfrm>
            <a:off x="2447636" y="6448423"/>
            <a:ext cx="4248728" cy="409577"/>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This document is export controlled. See cover for full disclosure.</a:t>
            </a:r>
            <a:endParaRPr lang="en-US" dirty="0"/>
          </a:p>
        </p:txBody>
      </p:sp>
    </p:spTree>
    <p:extLst>
      <p:ext uri="{BB962C8B-B14F-4D97-AF65-F5344CB8AC3E}">
        <p14:creationId xmlns:p14="http://schemas.microsoft.com/office/powerpoint/2010/main" val="778338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9128DA9-DF18-442C-B6C3-63B4748B2AA4}" type="datetimeFigureOut">
              <a:rPr lang="en-US" smtClean="0"/>
              <a:t>4/24/2023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4D3AEF-8D52-4F14-83D3-42D941DDED6E}" type="slidenum">
              <a:rPr lang="en-US" smtClean="0"/>
              <a:t>‹#›</a:t>
            </a:fld>
            <a:endParaRPr lang="en-US"/>
          </a:p>
        </p:txBody>
      </p:sp>
    </p:spTree>
    <p:extLst>
      <p:ext uri="{BB962C8B-B14F-4D97-AF65-F5344CB8AC3E}">
        <p14:creationId xmlns:p14="http://schemas.microsoft.com/office/powerpoint/2010/main" val="2219812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128DA9-DF18-442C-B6C3-63B4748B2AA4}" type="datetimeFigureOut">
              <a:rPr lang="en-US" smtClean="0"/>
              <a:t>4/24/2023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4D3AEF-8D52-4F14-83D3-42D941DDED6E}" type="slidenum">
              <a:rPr lang="en-US" smtClean="0"/>
              <a:t>‹#›</a:t>
            </a:fld>
            <a:endParaRPr lang="en-US"/>
          </a:p>
        </p:txBody>
      </p:sp>
      <p:sp>
        <p:nvSpPr>
          <p:cNvPr id="7" name="Footer Placeholder 4"/>
          <p:cNvSpPr txBox="1">
            <a:spLocks/>
          </p:cNvSpPr>
          <p:nvPr userDrawn="1"/>
        </p:nvSpPr>
        <p:spPr>
          <a:xfrm>
            <a:off x="2447636" y="6448423"/>
            <a:ext cx="4248728" cy="409577"/>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This document is export controlled. See cover for full disclosure.</a:t>
            </a:r>
            <a:endParaRPr lang="en-US" dirty="0"/>
          </a:p>
        </p:txBody>
      </p:sp>
    </p:spTree>
    <p:extLst>
      <p:ext uri="{BB962C8B-B14F-4D97-AF65-F5344CB8AC3E}">
        <p14:creationId xmlns:p14="http://schemas.microsoft.com/office/powerpoint/2010/main" val="3968071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128DA9-DF18-442C-B6C3-63B4748B2AA4}" type="datetimeFigureOut">
              <a:rPr lang="en-US" smtClean="0"/>
              <a:t>4/24/2023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4D3AEF-8D52-4F14-83D3-42D941DDED6E}" type="slidenum">
              <a:rPr lang="en-US" smtClean="0"/>
              <a:t>‹#›</a:t>
            </a:fld>
            <a:endParaRPr lang="en-US"/>
          </a:p>
        </p:txBody>
      </p:sp>
      <p:sp>
        <p:nvSpPr>
          <p:cNvPr id="7" name="Footer Placeholder 4"/>
          <p:cNvSpPr txBox="1">
            <a:spLocks/>
          </p:cNvSpPr>
          <p:nvPr userDrawn="1"/>
        </p:nvSpPr>
        <p:spPr>
          <a:xfrm>
            <a:off x="2447636" y="6448423"/>
            <a:ext cx="4248728" cy="409577"/>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This document is export controlled. See cover for full disclosure.</a:t>
            </a:r>
            <a:endParaRPr lang="en-US" dirty="0"/>
          </a:p>
        </p:txBody>
      </p:sp>
    </p:spTree>
    <p:extLst>
      <p:ext uri="{BB962C8B-B14F-4D97-AF65-F5344CB8AC3E}">
        <p14:creationId xmlns:p14="http://schemas.microsoft.com/office/powerpoint/2010/main" val="3437065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128DA9-DF18-442C-B6C3-63B4748B2AA4}" type="datetimeFigureOut">
              <a:rPr lang="en-US" smtClean="0"/>
              <a:t>4/24/2023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4D3AEF-8D52-4F14-83D3-42D941DDED6E}" type="slidenum">
              <a:rPr lang="en-US" smtClean="0"/>
              <a:t>‹#›</a:t>
            </a:fld>
            <a:endParaRPr lang="en-US"/>
          </a:p>
        </p:txBody>
      </p:sp>
    </p:spTree>
    <p:extLst>
      <p:ext uri="{BB962C8B-B14F-4D97-AF65-F5344CB8AC3E}">
        <p14:creationId xmlns:p14="http://schemas.microsoft.com/office/powerpoint/2010/main" val="37645002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notesSlide" Target="../notesSlides/notesSlide5.xml"/><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0.wmf"/><Relationship Id="rId5" Type="http://schemas.openxmlformats.org/officeDocument/2006/relationships/oleObject" Target="../embeddings/oleObject1.bin"/><Relationship Id="rId10" Type="http://schemas.openxmlformats.org/officeDocument/2006/relationships/image" Target="../media/image3.png"/><Relationship Id="rId4" Type="http://schemas.openxmlformats.org/officeDocument/2006/relationships/image" Target="../media/image11.png"/><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cmHamp0IIyE"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3.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3.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3.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3.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mailto:JSC-ADCO@nasa.gov" TargetMode="External"/><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hyperlink" Target="mailto:jsc-dl-fod-cm5-sme-team-payloads-coordination@mail.nasa.gov"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fod1.sp.jsc.nasa.gov/FOD/CM/CM54/crew/Crew%20Training%20Notebook/MCS%20Crew%20Training%20Notebook.pdf" TargetMode="External"/><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hyperlink" Target="https://ops.jsc.nasa.gov/data/adco/ops1/MCS-flt-info.html"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3.png"/><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7.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hyperlink" Target="https://home.iss.nasa.gov/om/team-viper/index-4/dewgtable/"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28.tmp"/><Relationship Id="rId5" Type="http://schemas.openxmlformats.org/officeDocument/2006/relationships/image" Target="../media/image3.png"/><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hyperlink" Target="https://fod1.sp.jsc.nasa.gov/FOD/CO/CO13/OIP/GEN_OIP/Generic/Gen_07_05_06.docx"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3.png"/><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3.png"/><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49.xml"/><Relationship Id="rId7" Type="http://schemas.openxmlformats.org/officeDocument/2006/relationships/image" Target="../media/image30.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31.wmf"/></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png"/><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3442523"/>
            <a:ext cx="9144000" cy="222984"/>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61578" y="3673119"/>
            <a:ext cx="3749984" cy="144655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Operations &amp; Upcoming Events</a:t>
            </a:r>
          </a:p>
          <a:p>
            <a:r>
              <a:rPr lang="en-US" dirty="0">
                <a:latin typeface="Arial" panose="020B0604020202020204" pitchFamily="34" charset="0"/>
                <a:cs typeface="Arial" panose="020B0604020202020204" pitchFamily="34" charset="0"/>
              </a:rPr>
              <a:t>POIWG External Payloads Splinter</a:t>
            </a:r>
          </a:p>
          <a:p>
            <a:endParaRPr lang="en-US" sz="1600"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ADCO / E. Wieczorek</a:t>
            </a:r>
          </a:p>
          <a:p>
            <a:r>
              <a:rPr lang="en-US" dirty="0">
                <a:latin typeface="Arial" panose="020B0604020202020204" pitchFamily="34" charset="0"/>
                <a:cs typeface="Arial" panose="020B0604020202020204" pitchFamily="34" charset="0"/>
              </a:rPr>
              <a:t>ADCO / S. Mitchell</a:t>
            </a:r>
          </a:p>
        </p:txBody>
      </p:sp>
      <p:pic>
        <p:nvPicPr>
          <p:cNvPr id="20" name="Picture 19"/>
          <p:cNvPicPr>
            <a:picLocks noChangeAspect="1"/>
          </p:cNvPicPr>
          <p:nvPr/>
        </p:nvPicPr>
        <p:blipFill>
          <a:blip r:embed="rId2"/>
          <a:stretch>
            <a:fillRect/>
          </a:stretch>
        </p:blipFill>
        <p:spPr>
          <a:xfrm>
            <a:off x="6295274" y="6066488"/>
            <a:ext cx="693689" cy="644568"/>
          </a:xfrm>
          <a:prstGeom prst="rect">
            <a:avLst/>
          </a:prstGeom>
        </p:spPr>
      </p:pic>
      <p:cxnSp>
        <p:nvCxnSpPr>
          <p:cNvPr id="21" name="Straight Connector 20"/>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20320" y="3640347"/>
            <a:ext cx="9164320" cy="85231"/>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2" name="Picture 1"/>
          <p:cNvPicPr>
            <a:picLocks noChangeAspect="1"/>
          </p:cNvPicPr>
          <p:nvPr/>
        </p:nvPicPr>
        <p:blipFill>
          <a:blip r:embed="rId4"/>
          <a:stretch>
            <a:fillRect/>
          </a:stretch>
        </p:blipFill>
        <p:spPr>
          <a:xfrm>
            <a:off x="2054026" y="6006418"/>
            <a:ext cx="909372" cy="767207"/>
          </a:xfrm>
          <a:prstGeom prst="rect">
            <a:avLst/>
          </a:prstGeom>
        </p:spPr>
      </p:pic>
      <p:pic>
        <p:nvPicPr>
          <p:cNvPr id="29" name="Picture 28"/>
          <p:cNvPicPr>
            <a:picLocks noChangeAspect="1"/>
          </p:cNvPicPr>
          <p:nvPr/>
        </p:nvPicPr>
        <p:blipFill rotWithShape="1">
          <a:blip r:embed="rId5">
            <a:duotone>
              <a:prstClr val="black"/>
              <a:schemeClr val="accent1">
                <a:tint val="45000"/>
                <a:satMod val="400000"/>
              </a:schemeClr>
            </a:duotone>
            <a:extLst>
              <a:ext uri="{28A0092B-C50C-407E-A947-70E740481C1C}">
                <a14:useLocalDpi xmlns:a14="http://schemas.microsoft.com/office/drawing/2010/main" val="0"/>
              </a:ext>
            </a:extLst>
          </a:blip>
          <a:srcRect l="12333" t="24256" r="12500" b="27122"/>
          <a:stretch/>
        </p:blipFill>
        <p:spPr>
          <a:xfrm>
            <a:off x="-20320" y="1"/>
            <a:ext cx="9164320" cy="3442524"/>
          </a:xfrm>
          <a:prstGeom prst="rect">
            <a:avLst/>
          </a:prstGeom>
        </p:spPr>
      </p:pic>
      <p:sp>
        <p:nvSpPr>
          <p:cNvPr id="9" name="TextBox 8"/>
          <p:cNvSpPr txBox="1"/>
          <p:nvPr/>
        </p:nvSpPr>
        <p:spPr>
          <a:xfrm>
            <a:off x="261578" y="5014356"/>
            <a:ext cx="3106766" cy="523220"/>
          </a:xfrm>
          <a:prstGeom prst="rect">
            <a:avLst/>
          </a:prstGeom>
          <a:noFill/>
        </p:spPr>
        <p:txBody>
          <a:bodyPr wrap="square" rtlCol="0">
            <a:spAutoFit/>
          </a:bodyPr>
          <a:lstStyle/>
          <a:p>
            <a:r>
              <a:rPr lang="en-US" sz="1400" i="1" dirty="0">
                <a:solidFill>
                  <a:schemeClr val="accent1">
                    <a:lumMod val="50000"/>
                  </a:schemeClr>
                </a:solidFill>
              </a:rPr>
              <a:t>Flight Operations Directorate</a:t>
            </a:r>
          </a:p>
          <a:p>
            <a:r>
              <a:rPr lang="en-US" sz="1400" i="1" dirty="0">
                <a:solidFill>
                  <a:schemeClr val="accent1">
                    <a:lumMod val="50000"/>
                  </a:schemeClr>
                </a:solidFill>
              </a:rPr>
              <a:t>Johnson Space Center</a:t>
            </a:r>
          </a:p>
        </p:txBody>
      </p:sp>
      <p:sp>
        <p:nvSpPr>
          <p:cNvPr id="3" name="TextBox 2"/>
          <p:cNvSpPr txBox="1"/>
          <p:nvPr/>
        </p:nvSpPr>
        <p:spPr>
          <a:xfrm>
            <a:off x="4011562" y="3788331"/>
            <a:ext cx="4994786" cy="2031325"/>
          </a:xfrm>
          <a:prstGeom prst="rect">
            <a:avLst/>
          </a:prstGeom>
          <a:solidFill>
            <a:srgbClr val="83B7DF">
              <a:alpha val="20000"/>
            </a:srgbClr>
          </a:solidFill>
          <a:ln>
            <a:solidFill>
              <a:srgbClr val="000000"/>
            </a:solidFill>
          </a:ln>
        </p:spPr>
        <p:txBody>
          <a:bodyPr wrap="square" rtlCol="0">
            <a:spAutoFit/>
          </a:bodyPr>
          <a:lstStyle/>
          <a:p>
            <a:r>
              <a:rPr lang="en-US" sz="1800" dirty="0">
                <a:solidFill>
                  <a:srgbClr val="000000"/>
                </a:solidFill>
                <a:effectLst/>
                <a:latin typeface="Roboto" panose="02000000000000000000" pitchFamily="2" charset="0"/>
                <a:ea typeface="Calibri" panose="020F0502020204030204" pitchFamily="34" charset="0"/>
                <a:cs typeface="Calibri" panose="020F0502020204030204" pitchFamily="34" charset="0"/>
              </a:rPr>
              <a:t>Approved for Public Release: This document has been reviewed for Proprietary, CUI, and Export Control (ITAR/EAR) and has been determined to be non-sensitive. It has been released to the public via the NASA Scientific and Technical Information (STI) </a:t>
            </a:r>
            <a:r>
              <a:rPr lang="en-US" sz="1800">
                <a:solidFill>
                  <a:srgbClr val="000000"/>
                </a:solidFill>
                <a:effectLst/>
                <a:latin typeface="Roboto" panose="02000000000000000000" pitchFamily="2" charset="0"/>
                <a:ea typeface="Calibri" panose="020F0502020204030204" pitchFamily="34" charset="0"/>
                <a:cs typeface="Calibri" panose="020F0502020204030204" pitchFamily="34" charset="0"/>
              </a:rPr>
              <a:t>Process DAA20230005236. </a:t>
            </a:r>
            <a:endParaRPr lang="en-US" sz="1200" dirty="0"/>
          </a:p>
        </p:txBody>
      </p:sp>
      <p:sp>
        <p:nvSpPr>
          <p:cNvPr id="4" name="TextBox 3"/>
          <p:cNvSpPr txBox="1"/>
          <p:nvPr/>
        </p:nvSpPr>
        <p:spPr>
          <a:xfrm>
            <a:off x="-20320" y="2673082"/>
            <a:ext cx="9164319" cy="769441"/>
          </a:xfrm>
          <a:prstGeom prst="rect">
            <a:avLst/>
          </a:prstGeom>
          <a:solidFill>
            <a:srgbClr val="4D6B82">
              <a:alpha val="74902"/>
            </a:srgbClr>
          </a:solidFill>
          <a:ln>
            <a:noFill/>
          </a:ln>
        </p:spPr>
        <p:txBody>
          <a:bodyPr wrap="square" rtlCol="0">
            <a:spAutoFit/>
          </a:bodyPr>
          <a:lstStyle/>
          <a:p>
            <a:pPr algn="ctr"/>
            <a:r>
              <a:rPr lang="en-US" sz="4400" b="1" dirty="0">
                <a:solidFill>
                  <a:schemeClr val="bg1"/>
                </a:solidFill>
              </a:rPr>
              <a:t>ISS Motion Control System</a:t>
            </a:r>
          </a:p>
        </p:txBody>
      </p:sp>
    </p:spTree>
    <p:extLst>
      <p:ext uri="{BB962C8B-B14F-4D97-AF65-F5344CB8AC3E}">
        <p14:creationId xmlns:p14="http://schemas.microsoft.com/office/powerpoint/2010/main" val="4282708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p:cNvSpPr>
            <a:spLocks noGrp="1"/>
          </p:cNvSpPr>
          <p:nvPr>
            <p:ph type="sldNum" sz="quarter" idx="12"/>
          </p:nvPr>
        </p:nvSpPr>
        <p:spPr>
          <a:xfrm>
            <a:off x="6136623" y="6385024"/>
            <a:ext cx="2743200" cy="365125"/>
          </a:xfrm>
        </p:spPr>
        <p:txBody>
          <a:bodyPr/>
          <a:lstStyle/>
          <a:p>
            <a:fld id="{51577B53-6792-4EA1-8CB8-9264A0BEC278}" type="slidenum">
              <a:rPr lang="en-US" smtClean="0"/>
              <a:t>2</a:t>
            </a:fld>
            <a:endParaRPr lang="en-US"/>
          </a:p>
        </p:txBody>
      </p:sp>
      <p:sp>
        <p:nvSpPr>
          <p:cNvPr id="23" name="Rectangle 22"/>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Outline</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25" name="Rectangle 24"/>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a:blip r:embed="rId3"/>
          <a:stretch>
            <a:fillRect/>
          </a:stretch>
        </p:blipFill>
        <p:spPr>
          <a:xfrm>
            <a:off x="6295274" y="6066488"/>
            <a:ext cx="693689" cy="644568"/>
          </a:xfrm>
          <a:prstGeom prst="rect">
            <a:avLst/>
          </a:prstGeom>
        </p:spPr>
      </p:pic>
      <p:cxnSp>
        <p:nvCxnSpPr>
          <p:cNvPr id="22" name="Straight Connector 21"/>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29"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30" name="Picture 29"/>
          <p:cNvPicPr>
            <a:picLocks noChangeAspect="1"/>
          </p:cNvPicPr>
          <p:nvPr/>
        </p:nvPicPr>
        <p:blipFill>
          <a:blip r:embed="rId5"/>
          <a:stretch>
            <a:fillRect/>
          </a:stretch>
        </p:blipFill>
        <p:spPr>
          <a:xfrm>
            <a:off x="2054026" y="6006418"/>
            <a:ext cx="909372" cy="767207"/>
          </a:xfrm>
          <a:prstGeom prst="rect">
            <a:avLst/>
          </a:prstGeom>
        </p:spPr>
      </p:pic>
      <p:sp>
        <p:nvSpPr>
          <p:cNvPr id="32" name="Content Placeholder 7"/>
          <p:cNvSpPr txBox="1">
            <a:spLocks/>
          </p:cNvSpPr>
          <p:nvPr/>
        </p:nvSpPr>
        <p:spPr>
          <a:xfrm>
            <a:off x="3986875" y="1828800"/>
            <a:ext cx="5157125" cy="42376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189" indent="-457189" algn="l">
              <a:buFont typeface="Wingdings" panose="05000000000000000000" pitchFamily="2" charset="2"/>
              <a:buChar char="Ø"/>
            </a:pPr>
            <a:r>
              <a:rPr lang="en-US" dirty="0"/>
              <a:t>Motion Control System (MCS) overview</a:t>
            </a:r>
          </a:p>
          <a:p>
            <a:pPr marL="800080" lvl="1" indent="-342891" algn="l">
              <a:buFont typeface="Wingdings" panose="05000000000000000000" pitchFamily="2" charset="2"/>
              <a:buChar char="Ø"/>
            </a:pPr>
            <a:r>
              <a:rPr lang="en-US" dirty="0"/>
              <a:t>CMG and Attitude Control basics</a:t>
            </a:r>
          </a:p>
          <a:p>
            <a:pPr marL="800080" lvl="1" indent="-342891" algn="l">
              <a:buFont typeface="Wingdings" panose="05000000000000000000" pitchFamily="2" charset="2"/>
              <a:buChar char="Ø"/>
            </a:pPr>
            <a:r>
              <a:rPr lang="en-US" dirty="0"/>
              <a:t>Torque Equilibrium Attitude (TEA) definition</a:t>
            </a:r>
          </a:p>
          <a:p>
            <a:pPr marL="800080" lvl="1" indent="-342891" algn="l">
              <a:buFont typeface="Wingdings" panose="05000000000000000000" pitchFamily="2" charset="2"/>
              <a:buChar char="Ø"/>
            </a:pPr>
            <a:r>
              <a:rPr lang="en-US" dirty="0"/>
              <a:t>MCS control types</a:t>
            </a:r>
          </a:p>
          <a:p>
            <a:pPr marL="800080" lvl="1" indent="-342891" algn="l">
              <a:buFont typeface="Wingdings" panose="05000000000000000000" pitchFamily="2" charset="2"/>
              <a:buChar char="Ø"/>
            </a:pPr>
            <a:r>
              <a:rPr lang="en-US" dirty="0"/>
              <a:t>GPS FDIR</a:t>
            </a:r>
          </a:p>
          <a:p>
            <a:pPr marL="800080" lvl="1" indent="-342891" algn="l">
              <a:buFont typeface="Wingdings" panose="05000000000000000000" pitchFamily="2" charset="2"/>
              <a:buChar char="Ø"/>
            </a:pPr>
            <a:r>
              <a:rPr lang="en-US" dirty="0"/>
              <a:t>Common operations</a:t>
            </a:r>
          </a:p>
          <a:p>
            <a:pPr marL="800080" lvl="1" indent="-342891" algn="l">
              <a:buFont typeface="Wingdings" panose="05000000000000000000" pitchFamily="2" charset="2"/>
              <a:buChar char="Ø"/>
            </a:pPr>
            <a:r>
              <a:rPr lang="en-US" dirty="0"/>
              <a:t>Interpreting the ATL</a:t>
            </a:r>
          </a:p>
          <a:p>
            <a:pPr marL="457189" indent="-457189" algn="l">
              <a:buFont typeface="Wingdings" panose="05000000000000000000" pitchFamily="2" charset="2"/>
              <a:buChar char="Ø"/>
            </a:pPr>
            <a:r>
              <a:rPr lang="en-US" dirty="0"/>
              <a:t>Planning products</a:t>
            </a:r>
          </a:p>
          <a:p>
            <a:pPr marL="457189" indent="-457189" algn="l">
              <a:buFont typeface="Wingdings" panose="05000000000000000000" pitchFamily="2" charset="2"/>
              <a:buChar char="Ø"/>
            </a:pPr>
            <a:r>
              <a:rPr lang="en-US" dirty="0"/>
              <a:t>Planned Increment 69 events</a:t>
            </a:r>
          </a:p>
          <a:p>
            <a:endParaRPr lang="en-US" sz="2800" dirty="0"/>
          </a:p>
        </p:txBody>
      </p:sp>
      <p:pic>
        <p:nvPicPr>
          <p:cNvPr id="33" name="Picture 32"/>
          <p:cNvPicPr>
            <a:picLocks noChangeAspect="1"/>
          </p:cNvPicPr>
          <p:nvPr/>
        </p:nvPicPr>
        <p:blipFill rotWithShape="1">
          <a:blip r:embed="rId6" cstate="print">
            <a:extLst>
              <a:ext uri="{28A0092B-C50C-407E-A947-70E740481C1C}">
                <a14:useLocalDpi xmlns:a14="http://schemas.microsoft.com/office/drawing/2010/main" val="0"/>
              </a:ext>
            </a:extLst>
          </a:blip>
          <a:srcRect l="25229" t="36834" r="3838" b="665"/>
          <a:stretch/>
        </p:blipFill>
        <p:spPr>
          <a:xfrm>
            <a:off x="455987" y="1922253"/>
            <a:ext cx="3398808" cy="2508415"/>
          </a:xfrm>
          <a:prstGeom prst="rect">
            <a:avLst/>
          </a:prstGeom>
        </p:spPr>
      </p:pic>
    </p:spTree>
    <p:extLst>
      <p:ext uri="{BB962C8B-B14F-4D97-AF65-F5344CB8AC3E}">
        <p14:creationId xmlns:p14="http://schemas.microsoft.com/office/powerpoint/2010/main" val="350075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Attitude Control Basics</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pic>
        <p:nvPicPr>
          <p:cNvPr id="16" name="Picture 15"/>
          <p:cNvPicPr/>
          <p:nvPr/>
        </p:nvPicPr>
        <p:blipFill>
          <a:blip r:embed="rId3"/>
          <a:stretch>
            <a:fillRect/>
          </a:stretch>
        </p:blipFill>
        <p:spPr>
          <a:xfrm>
            <a:off x="2405211" y="2737915"/>
            <a:ext cx="4205503" cy="3047903"/>
          </a:xfrm>
          <a:prstGeom prst="rect">
            <a:avLst/>
          </a:prstGeom>
          <a:effectLst/>
        </p:spPr>
      </p:pic>
      <p:sp>
        <p:nvSpPr>
          <p:cNvPr id="2" name="TextBox 1"/>
          <p:cNvSpPr txBox="1"/>
          <p:nvPr/>
        </p:nvSpPr>
        <p:spPr>
          <a:xfrm>
            <a:off x="689865" y="1870980"/>
            <a:ext cx="7843611" cy="646331"/>
          </a:xfrm>
          <a:prstGeom prst="rect">
            <a:avLst/>
          </a:prstGeom>
          <a:noFill/>
        </p:spPr>
        <p:txBody>
          <a:bodyPr wrap="square" rtlCol="0">
            <a:spAutoFit/>
          </a:bodyPr>
          <a:lstStyle/>
          <a:p>
            <a:pPr algn="ctr"/>
            <a:r>
              <a:rPr lang="en-US" b="1" dirty="0"/>
              <a:t>Attitude Control: </a:t>
            </a:r>
            <a:r>
              <a:rPr lang="en-US" dirty="0"/>
              <a:t>The ability to maintain a spacecraft’s rotational orientation despite external disturbances. </a:t>
            </a:r>
          </a:p>
        </p:txBody>
      </p:sp>
      <p:sp>
        <p:nvSpPr>
          <p:cNvPr id="18" name="TextBox 17"/>
          <p:cNvSpPr txBox="1"/>
          <p:nvPr/>
        </p:nvSpPr>
        <p:spPr>
          <a:xfrm>
            <a:off x="648902" y="1194646"/>
            <a:ext cx="7843611" cy="646331"/>
          </a:xfrm>
          <a:prstGeom prst="rect">
            <a:avLst/>
          </a:prstGeom>
          <a:noFill/>
        </p:spPr>
        <p:txBody>
          <a:bodyPr wrap="square" rtlCol="0">
            <a:spAutoFit/>
          </a:bodyPr>
          <a:lstStyle/>
          <a:p>
            <a:pPr algn="ctr"/>
            <a:r>
              <a:rPr lang="en-US" sz="3600" b="1" u="sng" dirty="0"/>
              <a:t>A</a:t>
            </a:r>
            <a:r>
              <a:rPr lang="en-US" b="1" dirty="0"/>
              <a:t>ttitude</a:t>
            </a:r>
            <a:r>
              <a:rPr lang="en-US" sz="3600" b="1" dirty="0"/>
              <a:t> </a:t>
            </a:r>
            <a:r>
              <a:rPr lang="en-US" sz="3600" b="1" u="sng" dirty="0"/>
              <a:t>D</a:t>
            </a:r>
            <a:r>
              <a:rPr lang="en-US" b="1" dirty="0"/>
              <a:t>etermination</a:t>
            </a:r>
            <a:r>
              <a:rPr lang="en-US" sz="3600" b="1" dirty="0"/>
              <a:t> </a:t>
            </a:r>
            <a:r>
              <a:rPr lang="en-US" b="1" dirty="0"/>
              <a:t>and</a:t>
            </a:r>
            <a:r>
              <a:rPr lang="en-US" sz="3600" b="1" dirty="0"/>
              <a:t> </a:t>
            </a:r>
            <a:r>
              <a:rPr lang="en-US" sz="3600" b="1" u="sng" dirty="0"/>
              <a:t>C</a:t>
            </a:r>
            <a:r>
              <a:rPr lang="en-US" b="1" dirty="0"/>
              <a:t>ontrol</a:t>
            </a:r>
            <a:r>
              <a:rPr lang="en-US" sz="3600" b="1" dirty="0"/>
              <a:t> </a:t>
            </a:r>
            <a:r>
              <a:rPr lang="en-US" sz="3600" b="1" u="sng" dirty="0"/>
              <a:t>O</a:t>
            </a:r>
            <a:r>
              <a:rPr lang="en-US" b="1" dirty="0"/>
              <a:t>fficer</a:t>
            </a:r>
            <a:endParaRPr lang="en-US" dirty="0"/>
          </a:p>
        </p:txBody>
      </p:sp>
      <p:sp>
        <p:nvSpPr>
          <p:cNvPr id="3" name="Arc 2"/>
          <p:cNvSpPr/>
          <p:nvPr/>
        </p:nvSpPr>
        <p:spPr>
          <a:xfrm rot="18251193">
            <a:off x="3652339" y="3139643"/>
            <a:ext cx="1913072" cy="1778204"/>
          </a:xfrm>
          <a:prstGeom prst="arc">
            <a:avLst/>
          </a:prstGeom>
          <a:ln w="762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Arc 19"/>
          <p:cNvSpPr/>
          <p:nvPr/>
        </p:nvSpPr>
        <p:spPr>
          <a:xfrm rot="7477818">
            <a:off x="3752783" y="3499891"/>
            <a:ext cx="1913072" cy="1778204"/>
          </a:xfrm>
          <a:prstGeom prst="arc">
            <a:avLst/>
          </a:prstGeom>
          <a:ln w="762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4" name="TextBox 33"/>
          <p:cNvSpPr txBox="1"/>
          <p:nvPr/>
        </p:nvSpPr>
        <p:spPr>
          <a:xfrm>
            <a:off x="3621119" y="5404057"/>
            <a:ext cx="2395517" cy="369332"/>
          </a:xfrm>
          <a:prstGeom prst="rect">
            <a:avLst/>
          </a:prstGeom>
          <a:noFill/>
        </p:spPr>
        <p:txBody>
          <a:bodyPr wrap="square" rtlCol="0">
            <a:spAutoFit/>
          </a:bodyPr>
          <a:lstStyle/>
          <a:p>
            <a:pPr algn="ctr"/>
            <a:r>
              <a:rPr lang="en-US" b="1" dirty="0"/>
              <a:t>Disturbance</a:t>
            </a:r>
            <a:endParaRPr lang="en-US" dirty="0"/>
          </a:p>
        </p:txBody>
      </p:sp>
      <p:sp>
        <p:nvSpPr>
          <p:cNvPr id="35" name="TextBox 34"/>
          <p:cNvSpPr txBox="1"/>
          <p:nvPr/>
        </p:nvSpPr>
        <p:spPr>
          <a:xfrm>
            <a:off x="3117491" y="2663740"/>
            <a:ext cx="2395517" cy="369332"/>
          </a:xfrm>
          <a:prstGeom prst="rect">
            <a:avLst/>
          </a:prstGeom>
          <a:noFill/>
        </p:spPr>
        <p:txBody>
          <a:bodyPr wrap="square" rtlCol="0">
            <a:spAutoFit/>
          </a:bodyPr>
          <a:lstStyle/>
          <a:p>
            <a:pPr algn="ctr"/>
            <a:r>
              <a:rPr lang="en-US" b="1" dirty="0"/>
              <a:t>Control</a:t>
            </a:r>
            <a:endParaRPr lang="en-US" dirty="0"/>
          </a:p>
        </p:txBody>
      </p:sp>
      <p:sp>
        <p:nvSpPr>
          <p:cNvPr id="38" name="Slide Number Placeholder 11"/>
          <p:cNvSpPr>
            <a:spLocks noGrp="1"/>
          </p:cNvSpPr>
          <p:nvPr>
            <p:ph type="sldNum" sz="quarter" idx="12"/>
          </p:nvPr>
        </p:nvSpPr>
        <p:spPr>
          <a:xfrm>
            <a:off x="6136623" y="6385024"/>
            <a:ext cx="2743200" cy="365125"/>
          </a:xfrm>
        </p:spPr>
        <p:txBody>
          <a:bodyPr/>
          <a:lstStyle/>
          <a:p>
            <a:r>
              <a:rPr lang="en-US" dirty="0"/>
              <a:t>3</a:t>
            </a:r>
          </a:p>
        </p:txBody>
      </p:sp>
      <p:pic>
        <p:nvPicPr>
          <p:cNvPr id="39" name="Picture 38"/>
          <p:cNvPicPr>
            <a:picLocks noChangeAspect="1"/>
          </p:cNvPicPr>
          <p:nvPr/>
        </p:nvPicPr>
        <p:blipFill>
          <a:blip r:embed="rId4"/>
          <a:stretch>
            <a:fillRect/>
          </a:stretch>
        </p:blipFill>
        <p:spPr>
          <a:xfrm>
            <a:off x="6295274" y="6066488"/>
            <a:ext cx="693689" cy="644568"/>
          </a:xfrm>
          <a:prstGeom prst="rect">
            <a:avLst/>
          </a:prstGeom>
        </p:spPr>
      </p:pic>
      <p:cxnSp>
        <p:nvCxnSpPr>
          <p:cNvPr id="40" name="Straight Connector 39"/>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44" name="Picture 4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45" name="Picture 44"/>
          <p:cNvPicPr>
            <a:picLocks noChangeAspect="1"/>
          </p:cNvPicPr>
          <p:nvPr/>
        </p:nvPicPr>
        <p:blipFill>
          <a:blip r:embed="rId6"/>
          <a:stretch>
            <a:fillRect/>
          </a:stretch>
        </p:blipFill>
        <p:spPr>
          <a:xfrm>
            <a:off x="2054026" y="6006418"/>
            <a:ext cx="909372" cy="767207"/>
          </a:xfrm>
          <a:prstGeom prst="rect">
            <a:avLst/>
          </a:prstGeom>
        </p:spPr>
      </p:pic>
    </p:spTree>
    <p:extLst>
      <p:ext uri="{BB962C8B-B14F-4D97-AF65-F5344CB8AC3E}">
        <p14:creationId xmlns:p14="http://schemas.microsoft.com/office/powerpoint/2010/main" val="1301388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ISS Attitude Control Effectors</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pic>
        <p:nvPicPr>
          <p:cNvPr id="32" name="Picture 31"/>
          <p:cNvPicPr>
            <a:picLocks noChangeAspect="1"/>
          </p:cNvPicPr>
          <p:nvPr/>
        </p:nvPicPr>
        <p:blipFill>
          <a:blip r:embed="rId3"/>
          <a:stretch>
            <a:fillRect/>
          </a:stretch>
        </p:blipFill>
        <p:spPr>
          <a:xfrm>
            <a:off x="1198045" y="2106119"/>
            <a:ext cx="2122205" cy="1703743"/>
          </a:xfrm>
          <a:prstGeom prst="rect">
            <a:avLst/>
          </a:prstGeom>
          <a:effectLst/>
        </p:spPr>
      </p:pic>
      <p:pic>
        <p:nvPicPr>
          <p:cNvPr id="33" name="Picture 32"/>
          <p:cNvPicPr>
            <a:picLocks noChangeAspect="1"/>
          </p:cNvPicPr>
          <p:nvPr/>
        </p:nvPicPr>
        <p:blipFill>
          <a:blip r:embed="rId4"/>
          <a:stretch>
            <a:fillRect/>
          </a:stretch>
        </p:blipFill>
        <p:spPr>
          <a:xfrm rot="3835105">
            <a:off x="6527084" y="2138839"/>
            <a:ext cx="638175" cy="1638300"/>
          </a:xfrm>
          <a:prstGeom prst="rect">
            <a:avLst/>
          </a:prstGeom>
        </p:spPr>
      </p:pic>
      <p:sp>
        <p:nvSpPr>
          <p:cNvPr id="36" name="TextBox 35"/>
          <p:cNvSpPr txBox="1"/>
          <p:nvPr/>
        </p:nvSpPr>
        <p:spPr>
          <a:xfrm>
            <a:off x="620843" y="1275124"/>
            <a:ext cx="3276600" cy="830997"/>
          </a:xfrm>
          <a:prstGeom prst="rect">
            <a:avLst/>
          </a:prstGeom>
          <a:noFill/>
        </p:spPr>
        <p:txBody>
          <a:bodyPr wrap="square" rtlCol="0">
            <a:spAutoFit/>
          </a:bodyPr>
          <a:lstStyle/>
          <a:p>
            <a:pPr algn="ctr"/>
            <a:r>
              <a:rPr lang="en-US" sz="2400" b="1" dirty="0">
                <a:solidFill>
                  <a:schemeClr val="accent1">
                    <a:lumMod val="50000"/>
                  </a:schemeClr>
                </a:solidFill>
              </a:rPr>
              <a:t>Control Moment Gyroscopes (CMGs)</a:t>
            </a:r>
          </a:p>
        </p:txBody>
      </p:sp>
      <p:sp>
        <p:nvSpPr>
          <p:cNvPr id="37" name="TextBox 36"/>
          <p:cNvSpPr txBox="1"/>
          <p:nvPr/>
        </p:nvSpPr>
        <p:spPr>
          <a:xfrm>
            <a:off x="5207867" y="1271539"/>
            <a:ext cx="3276600" cy="830997"/>
          </a:xfrm>
          <a:prstGeom prst="rect">
            <a:avLst/>
          </a:prstGeom>
          <a:noFill/>
        </p:spPr>
        <p:txBody>
          <a:bodyPr wrap="square" rtlCol="0">
            <a:spAutoFit/>
          </a:bodyPr>
          <a:lstStyle/>
          <a:p>
            <a:pPr algn="ctr"/>
            <a:r>
              <a:rPr lang="en-US" sz="2400" b="1" dirty="0">
                <a:solidFill>
                  <a:schemeClr val="accent1">
                    <a:lumMod val="50000"/>
                  </a:schemeClr>
                </a:solidFill>
              </a:rPr>
              <a:t>Thruster</a:t>
            </a:r>
          </a:p>
          <a:p>
            <a:pPr algn="ctr"/>
            <a:r>
              <a:rPr lang="en-US" sz="2400" b="1" dirty="0">
                <a:solidFill>
                  <a:schemeClr val="accent1">
                    <a:lumMod val="50000"/>
                  </a:schemeClr>
                </a:solidFill>
              </a:rPr>
              <a:t>Control</a:t>
            </a:r>
            <a:endParaRPr lang="en-US" sz="2800" b="1" dirty="0">
              <a:solidFill>
                <a:schemeClr val="accent1">
                  <a:lumMod val="50000"/>
                </a:schemeClr>
              </a:solidFill>
            </a:endParaRPr>
          </a:p>
        </p:txBody>
      </p:sp>
      <p:sp>
        <p:nvSpPr>
          <p:cNvPr id="38" name="TextBox 37"/>
          <p:cNvSpPr txBox="1"/>
          <p:nvPr/>
        </p:nvSpPr>
        <p:spPr>
          <a:xfrm>
            <a:off x="625325" y="4011603"/>
            <a:ext cx="3276600" cy="830997"/>
          </a:xfrm>
          <a:prstGeom prst="rect">
            <a:avLst/>
          </a:prstGeom>
          <a:noFill/>
        </p:spPr>
        <p:txBody>
          <a:bodyPr wrap="square" rtlCol="0">
            <a:spAutoFit/>
          </a:bodyPr>
          <a:lstStyle/>
          <a:p>
            <a:pPr marL="342891" indent="-342891" algn="ctr">
              <a:buFont typeface="Wingdings" panose="05000000000000000000" pitchFamily="2" charset="2"/>
              <a:buChar char="Ø"/>
            </a:pPr>
            <a:r>
              <a:rPr lang="en-US" sz="2400" dirty="0"/>
              <a:t>Non Propulsive Attitude Control</a:t>
            </a:r>
          </a:p>
        </p:txBody>
      </p:sp>
      <p:sp>
        <p:nvSpPr>
          <p:cNvPr id="39" name="TextBox 38"/>
          <p:cNvSpPr txBox="1"/>
          <p:nvPr/>
        </p:nvSpPr>
        <p:spPr>
          <a:xfrm>
            <a:off x="5207867" y="4011602"/>
            <a:ext cx="3276600" cy="830997"/>
          </a:xfrm>
          <a:prstGeom prst="rect">
            <a:avLst/>
          </a:prstGeom>
          <a:noFill/>
        </p:spPr>
        <p:txBody>
          <a:bodyPr wrap="square" rtlCol="0">
            <a:spAutoFit/>
          </a:bodyPr>
          <a:lstStyle/>
          <a:p>
            <a:pPr marL="342891" indent="-342891" algn="ctr">
              <a:buFont typeface="Wingdings" panose="05000000000000000000" pitchFamily="2" charset="2"/>
              <a:buChar char="Ø"/>
            </a:pPr>
            <a:r>
              <a:rPr lang="en-US" sz="2400" dirty="0"/>
              <a:t>Propulsive Attitude Control</a:t>
            </a:r>
          </a:p>
        </p:txBody>
      </p:sp>
      <p:sp>
        <p:nvSpPr>
          <p:cNvPr id="40" name="TextBox 39"/>
          <p:cNvSpPr txBox="1"/>
          <p:nvPr/>
        </p:nvSpPr>
        <p:spPr>
          <a:xfrm>
            <a:off x="620843" y="5013859"/>
            <a:ext cx="3276600" cy="830997"/>
          </a:xfrm>
          <a:prstGeom prst="rect">
            <a:avLst/>
          </a:prstGeom>
          <a:noFill/>
        </p:spPr>
        <p:txBody>
          <a:bodyPr wrap="square" rtlCol="0">
            <a:spAutoFit/>
          </a:bodyPr>
          <a:lstStyle/>
          <a:p>
            <a:pPr marL="342891" indent="-342891" algn="ctr">
              <a:buFont typeface="Wingdings" panose="05000000000000000000" pitchFamily="2" charset="2"/>
              <a:buChar char="Ø"/>
            </a:pPr>
            <a:r>
              <a:rPr lang="en-US" sz="2400" dirty="0"/>
              <a:t>Provide Microgravity Environment </a:t>
            </a:r>
          </a:p>
        </p:txBody>
      </p:sp>
      <p:sp>
        <p:nvSpPr>
          <p:cNvPr id="41" name="TextBox 40"/>
          <p:cNvSpPr txBox="1"/>
          <p:nvPr/>
        </p:nvSpPr>
        <p:spPr>
          <a:xfrm>
            <a:off x="5207867" y="5034064"/>
            <a:ext cx="3276600" cy="830997"/>
          </a:xfrm>
          <a:prstGeom prst="rect">
            <a:avLst/>
          </a:prstGeom>
          <a:noFill/>
        </p:spPr>
        <p:txBody>
          <a:bodyPr wrap="square" rtlCol="0">
            <a:spAutoFit/>
          </a:bodyPr>
          <a:lstStyle/>
          <a:p>
            <a:pPr marL="342891" indent="-342891" algn="ctr">
              <a:buFont typeface="Wingdings" panose="05000000000000000000" pitchFamily="2" charset="2"/>
              <a:buChar char="Ø"/>
            </a:pPr>
            <a:r>
              <a:rPr lang="en-US" sz="2400" dirty="0"/>
              <a:t>Strongest Control Authority</a:t>
            </a:r>
          </a:p>
        </p:txBody>
      </p:sp>
      <p:cxnSp>
        <p:nvCxnSpPr>
          <p:cNvPr id="42" name="Straight Connector 41"/>
          <p:cNvCxnSpPr/>
          <p:nvPr/>
        </p:nvCxnSpPr>
        <p:spPr>
          <a:xfrm flipH="1">
            <a:off x="4609380" y="1264336"/>
            <a:ext cx="8627" cy="466992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Slide Number Placeholder 11"/>
          <p:cNvSpPr>
            <a:spLocks noGrp="1"/>
          </p:cNvSpPr>
          <p:nvPr>
            <p:ph type="sldNum" sz="quarter" idx="12"/>
          </p:nvPr>
        </p:nvSpPr>
        <p:spPr>
          <a:xfrm>
            <a:off x="6136623" y="6385024"/>
            <a:ext cx="2743200" cy="365125"/>
          </a:xfrm>
        </p:spPr>
        <p:txBody>
          <a:bodyPr/>
          <a:lstStyle/>
          <a:p>
            <a:r>
              <a:rPr lang="en-US" dirty="0"/>
              <a:t>4</a:t>
            </a:r>
          </a:p>
        </p:txBody>
      </p:sp>
      <p:pic>
        <p:nvPicPr>
          <p:cNvPr id="46" name="Picture 45"/>
          <p:cNvPicPr>
            <a:picLocks noChangeAspect="1"/>
          </p:cNvPicPr>
          <p:nvPr/>
        </p:nvPicPr>
        <p:blipFill>
          <a:blip r:embed="rId5"/>
          <a:stretch>
            <a:fillRect/>
          </a:stretch>
        </p:blipFill>
        <p:spPr>
          <a:xfrm>
            <a:off x="6295274" y="6066488"/>
            <a:ext cx="693689" cy="644568"/>
          </a:xfrm>
          <a:prstGeom prst="rect">
            <a:avLst/>
          </a:prstGeom>
        </p:spPr>
      </p:pic>
      <p:cxnSp>
        <p:nvCxnSpPr>
          <p:cNvPr id="47" name="Straight Connector 46"/>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51" name="Picture 5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52" name="Picture 51"/>
          <p:cNvPicPr>
            <a:picLocks noChangeAspect="1"/>
          </p:cNvPicPr>
          <p:nvPr/>
        </p:nvPicPr>
        <p:blipFill>
          <a:blip r:embed="rId7"/>
          <a:stretch>
            <a:fillRect/>
          </a:stretch>
        </p:blipFill>
        <p:spPr>
          <a:xfrm>
            <a:off x="2054026" y="6006418"/>
            <a:ext cx="909372" cy="767207"/>
          </a:xfrm>
          <a:prstGeom prst="rect">
            <a:avLst/>
          </a:prstGeom>
        </p:spPr>
      </p:pic>
    </p:spTree>
    <p:extLst>
      <p:ext uri="{BB962C8B-B14F-4D97-AF65-F5344CB8AC3E}">
        <p14:creationId xmlns:p14="http://schemas.microsoft.com/office/powerpoint/2010/main" val="3374474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MCS Overview - CMG Basics</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pic>
        <p:nvPicPr>
          <p:cNvPr id="34" name="Picture 4" descr="s118e09844_ppt"/>
          <p:cNvPicPr>
            <a:picLocks noChangeAspect="1" noChangeArrowheads="1"/>
          </p:cNvPicPr>
          <p:nvPr/>
        </p:nvPicPr>
        <p:blipFill>
          <a:blip r:embed="rId3" cstate="screen"/>
          <a:srcRect/>
          <a:stretch>
            <a:fillRect/>
          </a:stretch>
        </p:blipFill>
        <p:spPr bwMode="auto">
          <a:xfrm>
            <a:off x="1397838" y="1265888"/>
            <a:ext cx="6224500" cy="4668375"/>
          </a:xfrm>
          <a:prstGeom prst="rect">
            <a:avLst/>
          </a:prstGeom>
          <a:noFill/>
          <a:ln w="9525">
            <a:noFill/>
            <a:miter lim="800000"/>
            <a:headEnd/>
            <a:tailEnd/>
          </a:ln>
        </p:spPr>
      </p:pic>
      <p:sp>
        <p:nvSpPr>
          <p:cNvPr id="43" name="Rectangle 42"/>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Slide Number Placeholder 11"/>
          <p:cNvSpPr>
            <a:spLocks noGrp="1"/>
          </p:cNvSpPr>
          <p:nvPr>
            <p:ph type="sldNum" sz="quarter" idx="12"/>
          </p:nvPr>
        </p:nvSpPr>
        <p:spPr>
          <a:xfrm>
            <a:off x="6136623" y="6385024"/>
            <a:ext cx="2743200" cy="365125"/>
          </a:xfrm>
        </p:spPr>
        <p:txBody>
          <a:bodyPr/>
          <a:lstStyle/>
          <a:p>
            <a:r>
              <a:rPr lang="en-US" dirty="0"/>
              <a:t>5</a:t>
            </a:r>
          </a:p>
        </p:txBody>
      </p:sp>
      <p:pic>
        <p:nvPicPr>
          <p:cNvPr id="45" name="Picture 44"/>
          <p:cNvPicPr>
            <a:picLocks noChangeAspect="1"/>
          </p:cNvPicPr>
          <p:nvPr/>
        </p:nvPicPr>
        <p:blipFill>
          <a:blip r:embed="rId4"/>
          <a:stretch>
            <a:fillRect/>
          </a:stretch>
        </p:blipFill>
        <p:spPr>
          <a:xfrm>
            <a:off x="6295274" y="6066488"/>
            <a:ext cx="693689" cy="644568"/>
          </a:xfrm>
          <a:prstGeom prst="rect">
            <a:avLst/>
          </a:prstGeom>
        </p:spPr>
      </p:pic>
      <p:cxnSp>
        <p:nvCxnSpPr>
          <p:cNvPr id="46" name="Straight Connector 45"/>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50" name="Picture 4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51" name="Picture 50"/>
          <p:cNvPicPr>
            <a:picLocks noChangeAspect="1"/>
          </p:cNvPicPr>
          <p:nvPr/>
        </p:nvPicPr>
        <p:blipFill>
          <a:blip r:embed="rId6"/>
          <a:stretch>
            <a:fillRect/>
          </a:stretch>
        </p:blipFill>
        <p:spPr>
          <a:xfrm>
            <a:off x="2054026" y="6006418"/>
            <a:ext cx="909372" cy="767207"/>
          </a:xfrm>
          <a:prstGeom prst="rect">
            <a:avLst/>
          </a:prstGeom>
        </p:spPr>
      </p:pic>
    </p:spTree>
    <p:extLst>
      <p:ext uri="{BB962C8B-B14F-4D97-AF65-F5344CB8AC3E}">
        <p14:creationId xmlns:p14="http://schemas.microsoft.com/office/powerpoint/2010/main" val="922113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MCS Overview - CMG Basics</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grpSp>
        <p:nvGrpSpPr>
          <p:cNvPr id="15" name="Group 14"/>
          <p:cNvGrpSpPr/>
          <p:nvPr/>
        </p:nvGrpSpPr>
        <p:grpSpPr>
          <a:xfrm>
            <a:off x="563816" y="1219841"/>
            <a:ext cx="7978252" cy="4267120"/>
            <a:chOff x="294624" y="1838072"/>
            <a:chExt cx="8723881" cy="4665916"/>
          </a:xfrm>
        </p:grpSpPr>
        <p:pic>
          <p:nvPicPr>
            <p:cNvPr id="16" name="Picture 4"/>
            <p:cNvPicPr>
              <a:picLocks noChangeAspect="1" noChangeArrowheads="1"/>
            </p:cNvPicPr>
            <p:nvPr/>
          </p:nvPicPr>
          <p:blipFill>
            <a:blip r:embed="rId4" cstate="screen"/>
            <a:srcRect/>
            <a:stretch>
              <a:fillRect/>
            </a:stretch>
          </p:blipFill>
          <p:spPr bwMode="auto">
            <a:xfrm>
              <a:off x="370086" y="2387600"/>
              <a:ext cx="6172202" cy="4116388"/>
            </a:xfrm>
            <a:prstGeom prst="rect">
              <a:avLst/>
            </a:prstGeom>
            <a:noFill/>
            <a:ln w="9525">
              <a:noFill/>
              <a:miter lim="800000"/>
              <a:headEnd type="none" w="sm" len="sm"/>
              <a:tailEnd type="none" w="sm" len="sm"/>
            </a:ln>
          </p:spPr>
        </p:pic>
        <p:sp>
          <p:nvSpPr>
            <p:cNvPr id="17" name="Rectangle 5"/>
            <p:cNvSpPr>
              <a:spLocks noChangeArrowheads="1"/>
            </p:cNvSpPr>
            <p:nvPr/>
          </p:nvSpPr>
          <p:spPr bwMode="auto">
            <a:xfrm>
              <a:off x="294624" y="1838072"/>
              <a:ext cx="5867398" cy="572823"/>
            </a:xfrm>
            <a:prstGeom prst="rect">
              <a:avLst/>
            </a:prstGeom>
            <a:noFill/>
            <a:ln w="9525">
              <a:noFill/>
              <a:miter lim="800000"/>
              <a:headEnd/>
              <a:tailEnd/>
            </a:ln>
          </p:spPr>
          <p:txBody>
            <a:bodyPr lIns="92075" tIns="46039" rIns="92075" bIns="46039">
              <a:spAutoFit/>
            </a:bodyPr>
            <a:lstStyle/>
            <a:p>
              <a:pPr eaLnBrk="0" hangingPunct="0">
                <a:spcBef>
                  <a:spcPct val="50000"/>
                </a:spcBef>
              </a:pPr>
              <a:r>
                <a:rPr lang="en-US" sz="2800" b="1" dirty="0">
                  <a:solidFill>
                    <a:srgbClr val="FF3300"/>
                  </a:solidFill>
                </a:rPr>
                <a:t>CMG</a:t>
              </a:r>
              <a:r>
                <a:rPr lang="en-US" sz="2000" b="1" dirty="0">
                  <a:solidFill>
                    <a:srgbClr val="0099FF"/>
                  </a:solidFill>
                </a:rPr>
                <a:t> : </a:t>
              </a:r>
              <a:r>
                <a:rPr lang="en-US" sz="2400" b="1" dirty="0">
                  <a:solidFill>
                    <a:srgbClr val="FF3300"/>
                  </a:solidFill>
                </a:rPr>
                <a:t>C</a:t>
              </a:r>
              <a:r>
                <a:rPr lang="en-US" sz="2000" b="1" dirty="0">
                  <a:solidFill>
                    <a:srgbClr val="0099FF"/>
                  </a:solidFill>
                </a:rPr>
                <a:t>ontrol</a:t>
              </a:r>
              <a:r>
                <a:rPr lang="en-US" sz="2000" b="1" dirty="0">
                  <a:solidFill>
                    <a:srgbClr val="0000FF"/>
                  </a:solidFill>
                </a:rPr>
                <a:t> </a:t>
              </a:r>
              <a:r>
                <a:rPr lang="en-US" sz="2400" b="1" dirty="0">
                  <a:solidFill>
                    <a:srgbClr val="FF3300"/>
                  </a:solidFill>
                </a:rPr>
                <a:t>M</a:t>
              </a:r>
              <a:r>
                <a:rPr lang="en-US" sz="2000" b="1" dirty="0">
                  <a:solidFill>
                    <a:srgbClr val="0099FF"/>
                  </a:solidFill>
                </a:rPr>
                <a:t>oment</a:t>
              </a:r>
              <a:r>
                <a:rPr lang="en-US" sz="2000" b="1" dirty="0">
                  <a:solidFill>
                    <a:srgbClr val="0000FF"/>
                  </a:solidFill>
                </a:rPr>
                <a:t> </a:t>
              </a:r>
              <a:r>
                <a:rPr lang="en-US" sz="2400" b="1" dirty="0">
                  <a:solidFill>
                    <a:srgbClr val="FF3300"/>
                  </a:solidFill>
                </a:rPr>
                <a:t>G</a:t>
              </a:r>
              <a:r>
                <a:rPr lang="en-US" sz="2000" b="1" dirty="0">
                  <a:solidFill>
                    <a:srgbClr val="0099FF"/>
                  </a:solidFill>
                </a:rPr>
                <a:t>yroscopes</a:t>
              </a:r>
            </a:p>
          </p:txBody>
        </p:sp>
        <p:graphicFrame>
          <p:nvGraphicFramePr>
            <p:cNvPr id="18" name="Object 6"/>
            <p:cNvGraphicFramePr>
              <a:graphicFrameLocks/>
            </p:cNvGraphicFramePr>
            <p:nvPr>
              <p:extLst>
                <p:ext uri="{D42A27DB-BD31-4B8C-83A1-F6EECF244321}">
                  <p14:modId xmlns:p14="http://schemas.microsoft.com/office/powerpoint/2010/main" val="905853699"/>
                </p:ext>
              </p:extLst>
            </p:nvPr>
          </p:nvGraphicFramePr>
          <p:xfrm>
            <a:off x="6538830" y="1908274"/>
            <a:ext cx="2479675" cy="2152650"/>
          </p:xfrm>
          <a:graphic>
            <a:graphicData uri="http://schemas.openxmlformats.org/presentationml/2006/ole">
              <mc:AlternateContent xmlns:mc="http://schemas.openxmlformats.org/markup-compatibility/2006">
                <mc:Choice xmlns:v="urn:schemas-microsoft-com:vml" Requires="v">
                  <p:oleObj spid="_x0000_s24593" name="Document" r:id="rId5" imgW="1812925" imgH="1603375" progId="Word.Document.8">
                    <p:embed/>
                  </p:oleObj>
                </mc:Choice>
                <mc:Fallback>
                  <p:oleObj name="Document" r:id="rId5" imgW="1812925" imgH="1603375" progId="Word.Document.8">
                    <p:embed/>
                    <p:pic>
                      <p:nvPicPr>
                        <p:cNvPr id="18" name="Object 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38830" y="1908274"/>
                          <a:ext cx="2479675" cy="21526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 name="Text Box 7"/>
            <p:cNvSpPr txBox="1">
              <a:spLocks noChangeArrowheads="1"/>
            </p:cNvSpPr>
            <p:nvPr/>
          </p:nvSpPr>
          <p:spPr bwMode="auto">
            <a:xfrm>
              <a:off x="1600199" y="5029201"/>
              <a:ext cx="575275" cy="774044"/>
            </a:xfrm>
            <a:prstGeom prst="rect">
              <a:avLst/>
            </a:prstGeom>
            <a:noFill/>
            <a:ln w="9525">
              <a:noFill/>
              <a:miter lim="800000"/>
              <a:headEnd/>
              <a:tailEnd/>
            </a:ln>
          </p:spPr>
          <p:txBody>
            <a:bodyPr wrap="none">
              <a:spAutoFit/>
            </a:bodyPr>
            <a:lstStyle/>
            <a:p>
              <a:r>
                <a:rPr lang="en-US" sz="4000" dirty="0">
                  <a:solidFill>
                    <a:srgbClr val="FFFF66"/>
                  </a:solidFill>
                  <a:latin typeface="Arial Black" pitchFamily="34" charset="0"/>
                </a:rPr>
                <a:t>1</a:t>
              </a:r>
            </a:p>
          </p:txBody>
        </p:sp>
        <p:sp>
          <p:nvSpPr>
            <p:cNvPr id="20" name="Text Box 8"/>
            <p:cNvSpPr txBox="1">
              <a:spLocks noChangeArrowheads="1"/>
            </p:cNvSpPr>
            <p:nvPr/>
          </p:nvSpPr>
          <p:spPr bwMode="auto">
            <a:xfrm>
              <a:off x="1676400" y="3200400"/>
              <a:ext cx="575275" cy="774044"/>
            </a:xfrm>
            <a:prstGeom prst="rect">
              <a:avLst/>
            </a:prstGeom>
            <a:noFill/>
            <a:ln w="9525">
              <a:noFill/>
              <a:miter lim="800000"/>
              <a:headEnd/>
              <a:tailEnd/>
            </a:ln>
          </p:spPr>
          <p:txBody>
            <a:bodyPr wrap="none">
              <a:spAutoFit/>
            </a:bodyPr>
            <a:lstStyle/>
            <a:p>
              <a:r>
                <a:rPr lang="en-US" sz="4000" dirty="0">
                  <a:solidFill>
                    <a:srgbClr val="FFFF66"/>
                  </a:solidFill>
                  <a:latin typeface="Arial Black" pitchFamily="34" charset="0"/>
                </a:rPr>
                <a:t>2</a:t>
              </a:r>
            </a:p>
          </p:txBody>
        </p:sp>
        <p:sp>
          <p:nvSpPr>
            <p:cNvPr id="32" name="Text Box 9"/>
            <p:cNvSpPr txBox="1">
              <a:spLocks noChangeArrowheads="1"/>
            </p:cNvSpPr>
            <p:nvPr/>
          </p:nvSpPr>
          <p:spPr bwMode="auto">
            <a:xfrm>
              <a:off x="3657600" y="3124200"/>
              <a:ext cx="575275" cy="774044"/>
            </a:xfrm>
            <a:prstGeom prst="rect">
              <a:avLst/>
            </a:prstGeom>
            <a:noFill/>
            <a:ln w="9525">
              <a:noFill/>
              <a:miter lim="800000"/>
              <a:headEnd/>
              <a:tailEnd/>
            </a:ln>
          </p:spPr>
          <p:txBody>
            <a:bodyPr wrap="none">
              <a:spAutoFit/>
            </a:bodyPr>
            <a:lstStyle/>
            <a:p>
              <a:r>
                <a:rPr lang="en-US" sz="4000" dirty="0">
                  <a:solidFill>
                    <a:srgbClr val="FFFF66"/>
                  </a:solidFill>
                  <a:latin typeface="Arial Black" pitchFamily="34" charset="0"/>
                </a:rPr>
                <a:t>3</a:t>
              </a:r>
            </a:p>
          </p:txBody>
        </p:sp>
        <p:sp>
          <p:nvSpPr>
            <p:cNvPr id="33" name="Text Box 10"/>
            <p:cNvSpPr txBox="1">
              <a:spLocks noChangeArrowheads="1"/>
            </p:cNvSpPr>
            <p:nvPr/>
          </p:nvSpPr>
          <p:spPr bwMode="auto">
            <a:xfrm>
              <a:off x="3733801" y="4953000"/>
              <a:ext cx="575275" cy="774044"/>
            </a:xfrm>
            <a:prstGeom prst="rect">
              <a:avLst/>
            </a:prstGeom>
            <a:noFill/>
            <a:ln w="9525">
              <a:noFill/>
              <a:miter lim="800000"/>
              <a:headEnd/>
              <a:tailEnd/>
            </a:ln>
          </p:spPr>
          <p:txBody>
            <a:bodyPr wrap="none">
              <a:spAutoFit/>
            </a:bodyPr>
            <a:lstStyle/>
            <a:p>
              <a:r>
                <a:rPr lang="en-US" sz="4000" dirty="0">
                  <a:solidFill>
                    <a:srgbClr val="FFFF66"/>
                  </a:solidFill>
                  <a:latin typeface="Arial Black" pitchFamily="34" charset="0"/>
                </a:rPr>
                <a:t>4</a:t>
              </a:r>
            </a:p>
          </p:txBody>
        </p:sp>
      </p:grpSp>
      <p:pic>
        <p:nvPicPr>
          <p:cNvPr id="35" name="Picture 34"/>
          <p:cNvPicPr/>
          <p:nvPr/>
        </p:nvPicPr>
        <p:blipFill>
          <a:blip r:embed="rId7"/>
          <a:stretch>
            <a:fillRect/>
          </a:stretch>
        </p:blipFill>
        <p:spPr>
          <a:xfrm>
            <a:off x="6142486" y="3674646"/>
            <a:ext cx="3209095" cy="2483680"/>
          </a:xfrm>
          <a:prstGeom prst="rect">
            <a:avLst/>
          </a:prstGeom>
          <a:effectLst/>
        </p:spPr>
      </p:pic>
      <p:sp>
        <p:nvSpPr>
          <p:cNvPr id="36" name="TextBox 35"/>
          <p:cNvSpPr txBox="1"/>
          <p:nvPr/>
        </p:nvSpPr>
        <p:spPr>
          <a:xfrm>
            <a:off x="6108734" y="3203546"/>
            <a:ext cx="3276600" cy="461665"/>
          </a:xfrm>
          <a:prstGeom prst="rect">
            <a:avLst/>
          </a:prstGeom>
          <a:noFill/>
        </p:spPr>
        <p:txBody>
          <a:bodyPr wrap="square" rtlCol="0">
            <a:spAutoFit/>
          </a:bodyPr>
          <a:lstStyle/>
          <a:p>
            <a:pPr algn="ctr"/>
            <a:r>
              <a:rPr lang="en-US" sz="2400" b="1" dirty="0">
                <a:solidFill>
                  <a:schemeClr val="accent1"/>
                </a:solidFill>
              </a:rPr>
              <a:t>Z1 Truss</a:t>
            </a:r>
          </a:p>
        </p:txBody>
      </p:sp>
      <p:sp>
        <p:nvSpPr>
          <p:cNvPr id="37" name="Isosceles Triangle 36"/>
          <p:cNvSpPr/>
          <p:nvPr/>
        </p:nvSpPr>
        <p:spPr>
          <a:xfrm rot="10800000">
            <a:off x="6949167" y="3234344"/>
            <a:ext cx="1499357" cy="1662595"/>
          </a:xfrm>
          <a:prstGeom prst="triangle">
            <a:avLst>
              <a:gd name="adj" fmla="val 45192"/>
            </a:avLst>
          </a:prstGeom>
          <a:solidFill>
            <a:srgbClr val="000086">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Slide Number Placeholder 11"/>
          <p:cNvSpPr>
            <a:spLocks noGrp="1"/>
          </p:cNvSpPr>
          <p:nvPr>
            <p:ph type="sldNum" sz="quarter" idx="12"/>
          </p:nvPr>
        </p:nvSpPr>
        <p:spPr>
          <a:xfrm>
            <a:off x="6136623" y="6385024"/>
            <a:ext cx="2743200" cy="365125"/>
          </a:xfrm>
        </p:spPr>
        <p:txBody>
          <a:bodyPr/>
          <a:lstStyle/>
          <a:p>
            <a:r>
              <a:rPr lang="en-US" dirty="0"/>
              <a:t>6</a:t>
            </a:r>
          </a:p>
        </p:txBody>
      </p:sp>
      <p:pic>
        <p:nvPicPr>
          <p:cNvPr id="41" name="Picture 40"/>
          <p:cNvPicPr>
            <a:picLocks noChangeAspect="1"/>
          </p:cNvPicPr>
          <p:nvPr/>
        </p:nvPicPr>
        <p:blipFill>
          <a:blip r:embed="rId8"/>
          <a:stretch>
            <a:fillRect/>
          </a:stretch>
        </p:blipFill>
        <p:spPr>
          <a:xfrm>
            <a:off x="6295274" y="6066488"/>
            <a:ext cx="693689" cy="644568"/>
          </a:xfrm>
          <a:prstGeom prst="rect">
            <a:avLst/>
          </a:prstGeom>
        </p:spPr>
      </p:pic>
      <p:cxnSp>
        <p:nvCxnSpPr>
          <p:cNvPr id="42" name="Straight Connector 41"/>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46" name="Picture 4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47" name="Picture 46"/>
          <p:cNvPicPr>
            <a:picLocks noChangeAspect="1"/>
          </p:cNvPicPr>
          <p:nvPr/>
        </p:nvPicPr>
        <p:blipFill>
          <a:blip r:embed="rId10"/>
          <a:stretch>
            <a:fillRect/>
          </a:stretch>
        </p:blipFill>
        <p:spPr>
          <a:xfrm>
            <a:off x="2054026" y="6006418"/>
            <a:ext cx="909372" cy="767207"/>
          </a:xfrm>
          <a:prstGeom prst="rect">
            <a:avLst/>
          </a:prstGeom>
        </p:spPr>
      </p:pic>
    </p:spTree>
    <p:extLst>
      <p:ext uri="{BB962C8B-B14F-4D97-AF65-F5344CB8AC3E}">
        <p14:creationId xmlns:p14="http://schemas.microsoft.com/office/powerpoint/2010/main" val="337622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MCS Overview - CMG Basics</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39" name="Rectangle 3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Slide Number Placeholder 11"/>
          <p:cNvSpPr>
            <a:spLocks noGrp="1"/>
          </p:cNvSpPr>
          <p:nvPr>
            <p:ph type="sldNum" sz="quarter" idx="12"/>
          </p:nvPr>
        </p:nvSpPr>
        <p:spPr>
          <a:xfrm>
            <a:off x="6136623" y="6385024"/>
            <a:ext cx="2743200" cy="365125"/>
          </a:xfrm>
        </p:spPr>
        <p:txBody>
          <a:bodyPr/>
          <a:lstStyle/>
          <a:p>
            <a:r>
              <a:rPr lang="en-US" dirty="0"/>
              <a:t>7</a:t>
            </a:r>
          </a:p>
        </p:txBody>
      </p:sp>
      <p:pic>
        <p:nvPicPr>
          <p:cNvPr id="41" name="Picture 40"/>
          <p:cNvPicPr>
            <a:picLocks noChangeAspect="1"/>
          </p:cNvPicPr>
          <p:nvPr/>
        </p:nvPicPr>
        <p:blipFill>
          <a:blip r:embed="rId3"/>
          <a:stretch>
            <a:fillRect/>
          </a:stretch>
        </p:blipFill>
        <p:spPr>
          <a:xfrm>
            <a:off x="6295274" y="6066488"/>
            <a:ext cx="693689" cy="644568"/>
          </a:xfrm>
          <a:prstGeom prst="rect">
            <a:avLst/>
          </a:prstGeom>
        </p:spPr>
      </p:pic>
      <p:cxnSp>
        <p:nvCxnSpPr>
          <p:cNvPr id="42" name="Straight Connector 41"/>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46" name="Picture 4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47" name="Picture 46"/>
          <p:cNvPicPr>
            <a:picLocks noChangeAspect="1"/>
          </p:cNvPicPr>
          <p:nvPr/>
        </p:nvPicPr>
        <p:blipFill>
          <a:blip r:embed="rId5"/>
          <a:stretch>
            <a:fillRect/>
          </a:stretch>
        </p:blipFill>
        <p:spPr>
          <a:xfrm>
            <a:off x="2054026" y="6006418"/>
            <a:ext cx="909372" cy="767207"/>
          </a:xfrm>
          <a:prstGeom prst="rect">
            <a:avLst/>
          </a:prstGeom>
        </p:spPr>
      </p:pic>
      <p:sp>
        <p:nvSpPr>
          <p:cNvPr id="3" name="Rectangle 2"/>
          <p:cNvSpPr/>
          <p:nvPr/>
        </p:nvSpPr>
        <p:spPr>
          <a:xfrm>
            <a:off x="4450813" y="3244334"/>
            <a:ext cx="242374" cy="369332"/>
          </a:xfrm>
          <a:prstGeom prst="rect">
            <a:avLst/>
          </a:prstGeom>
        </p:spPr>
        <p:txBody>
          <a:bodyPr wrap="none">
            <a:spAutoFit/>
          </a:bodyPr>
          <a:lstStyle/>
          <a:p>
            <a:r>
              <a:rPr lang="en-US" dirty="0">
                <a:solidFill>
                  <a:srgbClr val="000000"/>
                </a:solidFill>
                <a:latin typeface="Times New Roman" panose="02020603050405020304" pitchFamily="18" charset="0"/>
              </a:rPr>
              <a:t> </a:t>
            </a:r>
            <a:endParaRPr lang="en-US" dirty="0"/>
          </a:p>
        </p:txBody>
      </p:sp>
      <p:pic>
        <p:nvPicPr>
          <p:cNvPr id="27" name="Picture 26"/>
          <p:cNvPicPr>
            <a:picLocks noChangeAspect="1"/>
          </p:cNvPicPr>
          <p:nvPr/>
        </p:nvPicPr>
        <p:blipFill rotWithShape="1">
          <a:blip r:embed="rId6"/>
          <a:srcRect b="78623"/>
          <a:stretch/>
        </p:blipFill>
        <p:spPr>
          <a:xfrm>
            <a:off x="58668" y="4192939"/>
            <a:ext cx="3401863" cy="1365781"/>
          </a:xfrm>
          <a:prstGeom prst="rect">
            <a:avLst/>
          </a:prstGeom>
        </p:spPr>
      </p:pic>
      <p:pic>
        <p:nvPicPr>
          <p:cNvPr id="28" name="Picture 27"/>
          <p:cNvPicPr>
            <a:picLocks noChangeAspect="1"/>
          </p:cNvPicPr>
          <p:nvPr/>
        </p:nvPicPr>
        <p:blipFill rotWithShape="1">
          <a:blip r:embed="rId6"/>
          <a:srcRect t="21187" b="44226"/>
          <a:stretch/>
        </p:blipFill>
        <p:spPr>
          <a:xfrm>
            <a:off x="2954268" y="3200400"/>
            <a:ext cx="3401863" cy="2209800"/>
          </a:xfrm>
          <a:prstGeom prst="rect">
            <a:avLst/>
          </a:prstGeom>
        </p:spPr>
      </p:pic>
      <p:pic>
        <p:nvPicPr>
          <p:cNvPr id="29" name="Picture 28"/>
          <p:cNvPicPr>
            <a:picLocks noChangeAspect="1"/>
          </p:cNvPicPr>
          <p:nvPr/>
        </p:nvPicPr>
        <p:blipFill rotWithShape="1">
          <a:blip r:embed="rId6"/>
          <a:srcRect l="17920" t="56807" r="10401" b="-184"/>
          <a:stretch/>
        </p:blipFill>
        <p:spPr>
          <a:xfrm>
            <a:off x="6324600" y="2638838"/>
            <a:ext cx="2438400" cy="2771362"/>
          </a:xfrm>
          <a:prstGeom prst="rect">
            <a:avLst/>
          </a:prstGeom>
        </p:spPr>
      </p:pic>
      <p:sp>
        <p:nvSpPr>
          <p:cNvPr id="4" name="TextBox 3"/>
          <p:cNvSpPr txBox="1"/>
          <p:nvPr/>
        </p:nvSpPr>
        <p:spPr>
          <a:xfrm>
            <a:off x="647112" y="1351920"/>
            <a:ext cx="7263442" cy="923330"/>
          </a:xfrm>
          <a:prstGeom prst="rect">
            <a:avLst/>
          </a:prstGeom>
          <a:noFill/>
        </p:spPr>
        <p:txBody>
          <a:bodyPr wrap="square" rtlCol="0">
            <a:spAutoFit/>
          </a:bodyPr>
          <a:lstStyle/>
          <a:p>
            <a:r>
              <a:rPr lang="en-US" dirty="0"/>
              <a:t>A spinning wheel has angular momentum. </a:t>
            </a:r>
          </a:p>
          <a:p>
            <a:endParaRPr lang="en-US" dirty="0"/>
          </a:p>
          <a:p>
            <a:r>
              <a:rPr lang="en-US" dirty="0"/>
              <a:t>Changing the net angular momentum vector of the CMGs creates a torque.</a:t>
            </a:r>
          </a:p>
        </p:txBody>
      </p:sp>
    </p:spTree>
    <p:extLst>
      <p:ext uri="{BB962C8B-B14F-4D97-AF65-F5344CB8AC3E}">
        <p14:creationId xmlns:p14="http://schemas.microsoft.com/office/powerpoint/2010/main" val="1399965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Rectangle 112"/>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MCS Overview - CMG Desaturations</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15" name="Rectangle 14"/>
          <p:cNvSpPr>
            <a:spLocks noChangeArrowheads="1"/>
          </p:cNvSpPr>
          <p:nvPr/>
        </p:nvSpPr>
        <p:spPr bwMode="auto">
          <a:xfrm>
            <a:off x="5834052" y="1894715"/>
            <a:ext cx="2309815" cy="1981200"/>
          </a:xfrm>
          <a:prstGeom prst="rect">
            <a:avLst/>
          </a:prstGeom>
          <a:solidFill>
            <a:srgbClr val="DDDDDD"/>
          </a:solidFill>
          <a:ln w="9525">
            <a:solidFill>
              <a:schemeClr val="tx1"/>
            </a:solidFill>
            <a:miter lim="800000"/>
            <a:headEnd/>
            <a:tailEnd/>
          </a:ln>
        </p:spPr>
        <p:txBody>
          <a:bodyPr wrap="none" anchor="ctr"/>
          <a:lstStyle/>
          <a:p>
            <a:endParaRPr lang="en-US" dirty="0"/>
          </a:p>
        </p:txBody>
      </p:sp>
      <p:sp>
        <p:nvSpPr>
          <p:cNvPr id="16" name="Rectangle 30"/>
          <p:cNvSpPr>
            <a:spLocks noChangeArrowheads="1"/>
          </p:cNvSpPr>
          <p:nvPr/>
        </p:nvSpPr>
        <p:spPr bwMode="auto">
          <a:xfrm>
            <a:off x="6319827" y="2547179"/>
            <a:ext cx="1155700" cy="184151"/>
          </a:xfrm>
          <a:prstGeom prst="rect">
            <a:avLst/>
          </a:prstGeom>
          <a:solidFill>
            <a:schemeClr val="bg1"/>
          </a:solidFill>
          <a:ln w="9525">
            <a:solidFill>
              <a:schemeClr val="tx1"/>
            </a:solidFill>
            <a:miter lim="800000"/>
            <a:headEnd/>
            <a:tailEnd/>
          </a:ln>
        </p:spPr>
        <p:txBody>
          <a:bodyPr wrap="none" anchor="ctr"/>
          <a:lstStyle/>
          <a:p>
            <a:endParaRPr lang="en-US" dirty="0"/>
          </a:p>
        </p:txBody>
      </p:sp>
      <p:sp>
        <p:nvSpPr>
          <p:cNvPr id="17" name="Rectangle 66"/>
          <p:cNvSpPr>
            <a:spLocks noChangeArrowheads="1"/>
          </p:cNvSpPr>
          <p:nvPr/>
        </p:nvSpPr>
        <p:spPr bwMode="auto">
          <a:xfrm>
            <a:off x="6338877" y="2551944"/>
            <a:ext cx="400051" cy="176213"/>
          </a:xfrm>
          <a:prstGeom prst="rect">
            <a:avLst/>
          </a:prstGeom>
          <a:solidFill>
            <a:srgbClr val="66FF33"/>
          </a:solidFill>
          <a:ln w="9525">
            <a:noFill/>
            <a:miter lim="800000"/>
            <a:headEnd/>
            <a:tailEnd/>
          </a:ln>
        </p:spPr>
        <p:txBody>
          <a:bodyPr wrap="none" anchor="ctr"/>
          <a:lstStyle/>
          <a:p>
            <a:endParaRPr lang="en-US" dirty="0"/>
          </a:p>
        </p:txBody>
      </p:sp>
      <p:sp>
        <p:nvSpPr>
          <p:cNvPr id="18" name="AutoShape 7"/>
          <p:cNvSpPr>
            <a:spLocks noChangeArrowheads="1"/>
          </p:cNvSpPr>
          <p:nvPr/>
        </p:nvSpPr>
        <p:spPr bwMode="auto">
          <a:xfrm>
            <a:off x="2022644" y="2221036"/>
            <a:ext cx="1447800" cy="457200"/>
          </a:xfrm>
          <a:prstGeom prst="upArrow">
            <a:avLst>
              <a:gd name="adj1" fmla="val 50000"/>
              <a:gd name="adj2" fmla="val 25000"/>
            </a:avLst>
          </a:prstGeom>
          <a:solidFill>
            <a:srgbClr val="FF3300"/>
          </a:solidFill>
          <a:ln w="9525">
            <a:noFill/>
            <a:miter lim="800000"/>
            <a:headEnd/>
            <a:tailEnd/>
          </a:ln>
        </p:spPr>
        <p:txBody>
          <a:bodyPr vert="eaVert" wrap="none" anchor="ctr"/>
          <a:lstStyle/>
          <a:p>
            <a:endParaRPr lang="en-US" dirty="0"/>
          </a:p>
        </p:txBody>
      </p:sp>
      <p:grpSp>
        <p:nvGrpSpPr>
          <p:cNvPr id="19" name="Group 8"/>
          <p:cNvGrpSpPr>
            <a:grpSpLocks/>
          </p:cNvGrpSpPr>
          <p:nvPr/>
        </p:nvGrpSpPr>
        <p:grpSpPr bwMode="auto">
          <a:xfrm>
            <a:off x="-34756" y="1382836"/>
            <a:ext cx="2514600" cy="2438400"/>
            <a:chOff x="1008" y="2208"/>
            <a:chExt cx="1584" cy="1536"/>
          </a:xfrm>
        </p:grpSpPr>
        <p:sp>
          <p:nvSpPr>
            <p:cNvPr id="20" name="Oval 9"/>
            <p:cNvSpPr>
              <a:spLocks noChangeArrowheads="1"/>
            </p:cNvSpPr>
            <p:nvPr/>
          </p:nvSpPr>
          <p:spPr bwMode="auto">
            <a:xfrm rot="6112858">
              <a:off x="1056" y="2208"/>
              <a:ext cx="1536" cy="1536"/>
            </a:xfrm>
            <a:prstGeom prst="ellipse">
              <a:avLst/>
            </a:prstGeom>
            <a:solidFill>
              <a:srgbClr val="FFFF00"/>
            </a:solidFill>
            <a:ln w="9525">
              <a:round/>
              <a:headEnd/>
              <a:tailEnd/>
            </a:ln>
            <a:scene3d>
              <a:camera prst="legacyObliqueTopRight">
                <a:rot lat="20399993" lon="3900000" rev="0"/>
              </a:camera>
              <a:lightRig rig="legacyFlat3" dir="b"/>
            </a:scene3d>
            <a:sp3d extrusionH="430200" prstMaterial="legacyMatte">
              <a:bevelT w="13500" h="13500" prst="angle"/>
              <a:bevelB w="13500" h="13500" prst="angle"/>
              <a:extrusionClr>
                <a:srgbClr val="FFFF00"/>
              </a:extrusionClr>
            </a:sp3d>
          </p:spPr>
          <p:txBody>
            <a:bodyPr wrap="none" anchor="ctr">
              <a:flatTx/>
            </a:bodyPr>
            <a:lstStyle/>
            <a:p>
              <a:endParaRPr lang="en-US" dirty="0"/>
            </a:p>
          </p:txBody>
        </p:sp>
        <p:sp>
          <p:nvSpPr>
            <p:cNvPr id="32" name="AutoShape 10"/>
            <p:cNvSpPr>
              <a:spLocks noChangeArrowheads="1"/>
            </p:cNvSpPr>
            <p:nvPr/>
          </p:nvSpPr>
          <p:spPr bwMode="auto">
            <a:xfrm rot="356812">
              <a:off x="1008" y="2880"/>
              <a:ext cx="816" cy="96"/>
            </a:xfrm>
            <a:prstGeom prst="leftArrow">
              <a:avLst>
                <a:gd name="adj1" fmla="val 50000"/>
                <a:gd name="adj2" fmla="val 212500"/>
              </a:avLst>
            </a:prstGeom>
            <a:solidFill>
              <a:srgbClr val="FF3300"/>
            </a:solidFill>
            <a:ln w="9525">
              <a:solidFill>
                <a:schemeClr val="tx1"/>
              </a:solidFill>
              <a:miter lim="800000"/>
              <a:headEnd/>
              <a:tailEnd/>
            </a:ln>
          </p:spPr>
          <p:txBody>
            <a:bodyPr wrap="none" anchor="ctr"/>
            <a:lstStyle/>
            <a:p>
              <a:endParaRPr lang="en-US" dirty="0"/>
            </a:p>
          </p:txBody>
        </p:sp>
      </p:grpSp>
      <p:grpSp>
        <p:nvGrpSpPr>
          <p:cNvPr id="33" name="Group 11"/>
          <p:cNvGrpSpPr>
            <a:grpSpLocks/>
          </p:cNvGrpSpPr>
          <p:nvPr/>
        </p:nvGrpSpPr>
        <p:grpSpPr bwMode="auto">
          <a:xfrm>
            <a:off x="2860844" y="1382836"/>
            <a:ext cx="2514600" cy="2438400"/>
            <a:chOff x="2783" y="2160"/>
            <a:chExt cx="1584" cy="1536"/>
          </a:xfrm>
        </p:grpSpPr>
        <p:sp>
          <p:nvSpPr>
            <p:cNvPr id="35" name="Oval 12"/>
            <p:cNvSpPr>
              <a:spLocks noChangeArrowheads="1"/>
            </p:cNvSpPr>
            <p:nvPr/>
          </p:nvSpPr>
          <p:spPr bwMode="auto">
            <a:xfrm rot="-4687141">
              <a:off x="2783" y="2160"/>
              <a:ext cx="1536" cy="1536"/>
            </a:xfrm>
            <a:prstGeom prst="ellipse">
              <a:avLst/>
            </a:prstGeom>
            <a:solidFill>
              <a:srgbClr val="FFFF00"/>
            </a:solidFill>
            <a:ln w="9525">
              <a:round/>
              <a:headEnd/>
              <a:tailEnd/>
            </a:ln>
            <a:scene3d>
              <a:camera prst="legacyObliqueTopLeft">
                <a:rot lat="0" lon="17699992" rev="0"/>
              </a:camera>
              <a:lightRig rig="legacyFlat3" dir="t"/>
            </a:scene3d>
            <a:sp3d extrusionH="430200" prstMaterial="legacyMatte">
              <a:bevelT w="13500" h="13500" prst="angle"/>
              <a:bevelB w="13500" h="13500" prst="angle"/>
              <a:extrusionClr>
                <a:srgbClr val="FFFF00"/>
              </a:extrusionClr>
            </a:sp3d>
          </p:spPr>
          <p:txBody>
            <a:bodyPr wrap="none" anchor="ctr">
              <a:flatTx/>
            </a:bodyPr>
            <a:lstStyle/>
            <a:p>
              <a:endParaRPr lang="en-US" dirty="0"/>
            </a:p>
          </p:txBody>
        </p:sp>
        <p:sp>
          <p:nvSpPr>
            <p:cNvPr id="36" name="AutoShape 13"/>
            <p:cNvSpPr>
              <a:spLocks noChangeArrowheads="1"/>
            </p:cNvSpPr>
            <p:nvPr/>
          </p:nvSpPr>
          <p:spPr bwMode="auto">
            <a:xfrm rot="-10443188">
              <a:off x="3551" y="2928"/>
              <a:ext cx="816" cy="96"/>
            </a:xfrm>
            <a:prstGeom prst="leftArrow">
              <a:avLst>
                <a:gd name="adj1" fmla="val 50000"/>
                <a:gd name="adj2" fmla="val 212500"/>
              </a:avLst>
            </a:prstGeom>
            <a:solidFill>
              <a:srgbClr val="FF3300"/>
            </a:solidFill>
            <a:ln w="9525">
              <a:solidFill>
                <a:schemeClr val="tx1"/>
              </a:solidFill>
              <a:miter lim="800000"/>
              <a:headEnd/>
              <a:tailEnd/>
            </a:ln>
          </p:spPr>
          <p:txBody>
            <a:bodyPr wrap="none" anchor="ctr"/>
            <a:lstStyle/>
            <a:p>
              <a:endParaRPr lang="en-US" dirty="0"/>
            </a:p>
          </p:txBody>
        </p:sp>
      </p:grpSp>
      <p:sp>
        <p:nvSpPr>
          <p:cNvPr id="37" name="Rectangle 14"/>
          <p:cNvSpPr>
            <a:spLocks noChangeArrowheads="1"/>
          </p:cNvSpPr>
          <p:nvPr/>
        </p:nvSpPr>
        <p:spPr bwMode="auto">
          <a:xfrm>
            <a:off x="6319827" y="3448879"/>
            <a:ext cx="1155700" cy="184151"/>
          </a:xfrm>
          <a:prstGeom prst="rect">
            <a:avLst/>
          </a:prstGeom>
          <a:solidFill>
            <a:schemeClr val="tx1"/>
          </a:solidFill>
          <a:ln w="9525">
            <a:solidFill>
              <a:schemeClr val="tx1"/>
            </a:solidFill>
            <a:miter lim="800000"/>
            <a:headEnd/>
            <a:tailEnd/>
          </a:ln>
        </p:spPr>
        <p:txBody>
          <a:bodyPr wrap="none" anchor="ctr"/>
          <a:lstStyle/>
          <a:p>
            <a:endParaRPr lang="en-US" dirty="0"/>
          </a:p>
        </p:txBody>
      </p:sp>
      <p:sp>
        <p:nvSpPr>
          <p:cNvPr id="38" name="Rectangle 15"/>
          <p:cNvSpPr>
            <a:spLocks noChangeArrowheads="1"/>
          </p:cNvSpPr>
          <p:nvPr/>
        </p:nvSpPr>
        <p:spPr bwMode="auto">
          <a:xfrm>
            <a:off x="6323003" y="3452052"/>
            <a:ext cx="1149351" cy="177800"/>
          </a:xfrm>
          <a:prstGeom prst="rect">
            <a:avLst/>
          </a:prstGeom>
          <a:solidFill>
            <a:srgbClr val="66FF33"/>
          </a:solidFill>
          <a:ln w="9525">
            <a:noFill/>
            <a:miter lim="800000"/>
            <a:headEnd/>
            <a:tailEnd/>
          </a:ln>
        </p:spPr>
        <p:txBody>
          <a:bodyPr wrap="none" anchor="ctr"/>
          <a:lstStyle/>
          <a:p>
            <a:endParaRPr lang="en-US" dirty="0"/>
          </a:p>
        </p:txBody>
      </p:sp>
      <p:grpSp>
        <p:nvGrpSpPr>
          <p:cNvPr id="39" name="Group 16"/>
          <p:cNvGrpSpPr>
            <a:grpSpLocks/>
          </p:cNvGrpSpPr>
          <p:nvPr/>
        </p:nvGrpSpPr>
        <p:grpSpPr bwMode="auto">
          <a:xfrm>
            <a:off x="6326177" y="3579057"/>
            <a:ext cx="1136651" cy="60325"/>
            <a:chOff x="3924" y="1190"/>
            <a:chExt cx="716" cy="38"/>
          </a:xfrm>
        </p:grpSpPr>
        <p:sp>
          <p:nvSpPr>
            <p:cNvPr id="40" name="Line 17"/>
            <p:cNvSpPr>
              <a:spLocks noChangeShapeType="1"/>
            </p:cNvSpPr>
            <p:nvPr/>
          </p:nvSpPr>
          <p:spPr bwMode="auto">
            <a:xfrm>
              <a:off x="3924" y="1194"/>
              <a:ext cx="0" cy="34"/>
            </a:xfrm>
            <a:prstGeom prst="line">
              <a:avLst/>
            </a:prstGeom>
            <a:noFill/>
            <a:ln w="19050">
              <a:solidFill>
                <a:schemeClr val="tx1"/>
              </a:solidFill>
              <a:round/>
              <a:headEnd/>
              <a:tailEnd/>
            </a:ln>
          </p:spPr>
          <p:txBody>
            <a:bodyPr/>
            <a:lstStyle/>
            <a:p>
              <a:endParaRPr lang="en-US" dirty="0"/>
            </a:p>
          </p:txBody>
        </p:sp>
        <p:sp>
          <p:nvSpPr>
            <p:cNvPr id="41" name="Line 18"/>
            <p:cNvSpPr>
              <a:spLocks noChangeShapeType="1"/>
            </p:cNvSpPr>
            <p:nvPr/>
          </p:nvSpPr>
          <p:spPr bwMode="auto">
            <a:xfrm>
              <a:off x="3990" y="1194"/>
              <a:ext cx="0" cy="34"/>
            </a:xfrm>
            <a:prstGeom prst="line">
              <a:avLst/>
            </a:prstGeom>
            <a:noFill/>
            <a:ln w="19050">
              <a:solidFill>
                <a:schemeClr val="tx1"/>
              </a:solidFill>
              <a:round/>
              <a:headEnd/>
              <a:tailEnd/>
            </a:ln>
          </p:spPr>
          <p:txBody>
            <a:bodyPr/>
            <a:lstStyle/>
            <a:p>
              <a:endParaRPr lang="en-US" dirty="0"/>
            </a:p>
          </p:txBody>
        </p:sp>
        <p:sp>
          <p:nvSpPr>
            <p:cNvPr id="42" name="Line 19"/>
            <p:cNvSpPr>
              <a:spLocks noChangeShapeType="1"/>
            </p:cNvSpPr>
            <p:nvPr/>
          </p:nvSpPr>
          <p:spPr bwMode="auto">
            <a:xfrm>
              <a:off x="4062" y="1192"/>
              <a:ext cx="0" cy="34"/>
            </a:xfrm>
            <a:prstGeom prst="line">
              <a:avLst/>
            </a:prstGeom>
            <a:noFill/>
            <a:ln w="19050">
              <a:solidFill>
                <a:schemeClr val="tx1"/>
              </a:solidFill>
              <a:round/>
              <a:headEnd/>
              <a:tailEnd/>
            </a:ln>
          </p:spPr>
          <p:txBody>
            <a:bodyPr/>
            <a:lstStyle/>
            <a:p>
              <a:endParaRPr lang="en-US" dirty="0"/>
            </a:p>
          </p:txBody>
        </p:sp>
        <p:sp>
          <p:nvSpPr>
            <p:cNvPr id="43" name="Line 20"/>
            <p:cNvSpPr>
              <a:spLocks noChangeShapeType="1"/>
            </p:cNvSpPr>
            <p:nvPr/>
          </p:nvSpPr>
          <p:spPr bwMode="auto">
            <a:xfrm>
              <a:off x="4134" y="1192"/>
              <a:ext cx="0" cy="34"/>
            </a:xfrm>
            <a:prstGeom prst="line">
              <a:avLst/>
            </a:prstGeom>
            <a:noFill/>
            <a:ln w="19050">
              <a:solidFill>
                <a:schemeClr val="tx1"/>
              </a:solidFill>
              <a:round/>
              <a:headEnd/>
              <a:tailEnd/>
            </a:ln>
          </p:spPr>
          <p:txBody>
            <a:bodyPr/>
            <a:lstStyle/>
            <a:p>
              <a:endParaRPr lang="en-US" dirty="0"/>
            </a:p>
          </p:txBody>
        </p:sp>
        <p:sp>
          <p:nvSpPr>
            <p:cNvPr id="44" name="Line 21"/>
            <p:cNvSpPr>
              <a:spLocks noChangeShapeType="1"/>
            </p:cNvSpPr>
            <p:nvPr/>
          </p:nvSpPr>
          <p:spPr bwMode="auto">
            <a:xfrm>
              <a:off x="4208" y="1192"/>
              <a:ext cx="0" cy="34"/>
            </a:xfrm>
            <a:prstGeom prst="line">
              <a:avLst/>
            </a:prstGeom>
            <a:noFill/>
            <a:ln w="19050">
              <a:solidFill>
                <a:schemeClr val="tx1"/>
              </a:solidFill>
              <a:round/>
              <a:headEnd/>
              <a:tailEnd/>
            </a:ln>
          </p:spPr>
          <p:txBody>
            <a:bodyPr/>
            <a:lstStyle/>
            <a:p>
              <a:endParaRPr lang="en-US" dirty="0"/>
            </a:p>
          </p:txBody>
        </p:sp>
        <p:sp>
          <p:nvSpPr>
            <p:cNvPr id="45" name="Line 22"/>
            <p:cNvSpPr>
              <a:spLocks noChangeShapeType="1"/>
            </p:cNvSpPr>
            <p:nvPr/>
          </p:nvSpPr>
          <p:spPr bwMode="auto">
            <a:xfrm>
              <a:off x="4280" y="1192"/>
              <a:ext cx="0" cy="34"/>
            </a:xfrm>
            <a:prstGeom prst="line">
              <a:avLst/>
            </a:prstGeom>
            <a:noFill/>
            <a:ln w="19050">
              <a:solidFill>
                <a:schemeClr val="tx1"/>
              </a:solidFill>
              <a:round/>
              <a:headEnd/>
              <a:tailEnd/>
            </a:ln>
          </p:spPr>
          <p:txBody>
            <a:bodyPr/>
            <a:lstStyle/>
            <a:p>
              <a:endParaRPr lang="en-US" dirty="0"/>
            </a:p>
          </p:txBody>
        </p:sp>
        <p:sp>
          <p:nvSpPr>
            <p:cNvPr id="46" name="Line 23"/>
            <p:cNvSpPr>
              <a:spLocks noChangeShapeType="1"/>
            </p:cNvSpPr>
            <p:nvPr/>
          </p:nvSpPr>
          <p:spPr bwMode="auto">
            <a:xfrm>
              <a:off x="4358" y="1190"/>
              <a:ext cx="0" cy="34"/>
            </a:xfrm>
            <a:prstGeom prst="line">
              <a:avLst/>
            </a:prstGeom>
            <a:noFill/>
            <a:ln w="19050">
              <a:solidFill>
                <a:schemeClr val="tx1"/>
              </a:solidFill>
              <a:round/>
              <a:headEnd/>
              <a:tailEnd/>
            </a:ln>
          </p:spPr>
          <p:txBody>
            <a:bodyPr/>
            <a:lstStyle/>
            <a:p>
              <a:endParaRPr lang="en-US" dirty="0"/>
            </a:p>
          </p:txBody>
        </p:sp>
        <p:sp>
          <p:nvSpPr>
            <p:cNvPr id="47" name="Line 24"/>
            <p:cNvSpPr>
              <a:spLocks noChangeShapeType="1"/>
            </p:cNvSpPr>
            <p:nvPr/>
          </p:nvSpPr>
          <p:spPr bwMode="auto">
            <a:xfrm>
              <a:off x="4432" y="1190"/>
              <a:ext cx="0" cy="34"/>
            </a:xfrm>
            <a:prstGeom prst="line">
              <a:avLst/>
            </a:prstGeom>
            <a:noFill/>
            <a:ln w="19050">
              <a:solidFill>
                <a:schemeClr val="tx1"/>
              </a:solidFill>
              <a:round/>
              <a:headEnd/>
              <a:tailEnd/>
            </a:ln>
          </p:spPr>
          <p:txBody>
            <a:bodyPr/>
            <a:lstStyle/>
            <a:p>
              <a:endParaRPr lang="en-US" dirty="0"/>
            </a:p>
          </p:txBody>
        </p:sp>
        <p:sp>
          <p:nvSpPr>
            <p:cNvPr id="48" name="Line 25"/>
            <p:cNvSpPr>
              <a:spLocks noChangeShapeType="1"/>
            </p:cNvSpPr>
            <p:nvPr/>
          </p:nvSpPr>
          <p:spPr bwMode="auto">
            <a:xfrm>
              <a:off x="4502" y="1192"/>
              <a:ext cx="0" cy="34"/>
            </a:xfrm>
            <a:prstGeom prst="line">
              <a:avLst/>
            </a:prstGeom>
            <a:noFill/>
            <a:ln w="19050">
              <a:solidFill>
                <a:schemeClr val="tx1"/>
              </a:solidFill>
              <a:round/>
              <a:headEnd/>
              <a:tailEnd/>
            </a:ln>
          </p:spPr>
          <p:txBody>
            <a:bodyPr/>
            <a:lstStyle/>
            <a:p>
              <a:endParaRPr lang="en-US" dirty="0"/>
            </a:p>
          </p:txBody>
        </p:sp>
        <p:sp>
          <p:nvSpPr>
            <p:cNvPr id="49" name="Line 26"/>
            <p:cNvSpPr>
              <a:spLocks noChangeShapeType="1"/>
            </p:cNvSpPr>
            <p:nvPr/>
          </p:nvSpPr>
          <p:spPr bwMode="auto">
            <a:xfrm>
              <a:off x="4574" y="1192"/>
              <a:ext cx="0" cy="34"/>
            </a:xfrm>
            <a:prstGeom prst="line">
              <a:avLst/>
            </a:prstGeom>
            <a:noFill/>
            <a:ln w="19050">
              <a:solidFill>
                <a:schemeClr val="tx1"/>
              </a:solidFill>
              <a:round/>
              <a:headEnd/>
              <a:tailEnd/>
            </a:ln>
          </p:spPr>
          <p:txBody>
            <a:bodyPr/>
            <a:lstStyle/>
            <a:p>
              <a:endParaRPr lang="en-US" dirty="0"/>
            </a:p>
          </p:txBody>
        </p:sp>
        <p:sp>
          <p:nvSpPr>
            <p:cNvPr id="50" name="Line 27"/>
            <p:cNvSpPr>
              <a:spLocks noChangeShapeType="1"/>
            </p:cNvSpPr>
            <p:nvPr/>
          </p:nvSpPr>
          <p:spPr bwMode="auto">
            <a:xfrm>
              <a:off x="4640" y="1194"/>
              <a:ext cx="0" cy="34"/>
            </a:xfrm>
            <a:prstGeom prst="line">
              <a:avLst/>
            </a:prstGeom>
            <a:noFill/>
            <a:ln w="19050">
              <a:solidFill>
                <a:schemeClr val="tx1"/>
              </a:solidFill>
              <a:round/>
              <a:headEnd/>
              <a:tailEnd/>
            </a:ln>
          </p:spPr>
          <p:txBody>
            <a:bodyPr/>
            <a:lstStyle/>
            <a:p>
              <a:endParaRPr lang="en-US" dirty="0"/>
            </a:p>
          </p:txBody>
        </p:sp>
      </p:grpSp>
      <p:sp>
        <p:nvSpPr>
          <p:cNvPr id="51" name="Text Box 28"/>
          <p:cNvSpPr txBox="1">
            <a:spLocks noChangeArrowheads="1"/>
          </p:cNvSpPr>
          <p:nvPr/>
        </p:nvSpPr>
        <p:spPr bwMode="auto">
          <a:xfrm>
            <a:off x="7446951" y="3431417"/>
            <a:ext cx="352982" cy="215444"/>
          </a:xfrm>
          <a:prstGeom prst="rect">
            <a:avLst/>
          </a:prstGeom>
          <a:noFill/>
          <a:ln w="9525">
            <a:noFill/>
            <a:miter lim="800000"/>
            <a:headEnd/>
            <a:tailEnd/>
          </a:ln>
        </p:spPr>
        <p:txBody>
          <a:bodyPr wrap="none">
            <a:spAutoFit/>
          </a:bodyPr>
          <a:lstStyle/>
          <a:p>
            <a:r>
              <a:rPr lang="en-US" sz="800" dirty="0">
                <a:latin typeface="Tahoma" pitchFamily="34" charset="0"/>
              </a:rPr>
              <a:t>100</a:t>
            </a:r>
            <a:endParaRPr lang="ru-RU" sz="800">
              <a:latin typeface="Tahoma" pitchFamily="34" charset="0"/>
            </a:endParaRPr>
          </a:p>
        </p:txBody>
      </p:sp>
      <p:sp>
        <p:nvSpPr>
          <p:cNvPr id="52" name="Text Box 29"/>
          <p:cNvSpPr txBox="1">
            <a:spLocks noChangeArrowheads="1"/>
          </p:cNvSpPr>
          <p:nvPr/>
        </p:nvSpPr>
        <p:spPr bwMode="auto">
          <a:xfrm>
            <a:off x="6113455" y="3429827"/>
            <a:ext cx="240772" cy="215444"/>
          </a:xfrm>
          <a:prstGeom prst="rect">
            <a:avLst/>
          </a:prstGeom>
          <a:noFill/>
          <a:ln w="9525">
            <a:noFill/>
            <a:miter lim="800000"/>
            <a:headEnd/>
            <a:tailEnd/>
          </a:ln>
        </p:spPr>
        <p:txBody>
          <a:bodyPr wrap="none">
            <a:spAutoFit/>
          </a:bodyPr>
          <a:lstStyle/>
          <a:p>
            <a:r>
              <a:rPr lang="en-US" sz="800" dirty="0">
                <a:latin typeface="Tahoma" pitchFamily="34" charset="0"/>
              </a:rPr>
              <a:t>0</a:t>
            </a:r>
            <a:endParaRPr lang="ru-RU" sz="800">
              <a:latin typeface="Tahoma" pitchFamily="34" charset="0"/>
            </a:endParaRPr>
          </a:p>
        </p:txBody>
      </p:sp>
      <p:sp>
        <p:nvSpPr>
          <p:cNvPr id="53" name="Rectangle 31"/>
          <p:cNvSpPr>
            <a:spLocks noChangeArrowheads="1"/>
          </p:cNvSpPr>
          <p:nvPr/>
        </p:nvSpPr>
        <p:spPr bwMode="auto">
          <a:xfrm>
            <a:off x="6284906" y="2551944"/>
            <a:ext cx="512763" cy="176213"/>
          </a:xfrm>
          <a:prstGeom prst="rect">
            <a:avLst/>
          </a:prstGeom>
          <a:solidFill>
            <a:srgbClr val="66FF33"/>
          </a:solidFill>
          <a:ln w="9525">
            <a:noFill/>
            <a:miter lim="800000"/>
            <a:headEnd/>
            <a:tailEnd/>
          </a:ln>
        </p:spPr>
        <p:txBody>
          <a:bodyPr wrap="none" anchor="ctr"/>
          <a:lstStyle/>
          <a:p>
            <a:endParaRPr lang="en-US" dirty="0"/>
          </a:p>
        </p:txBody>
      </p:sp>
      <p:grpSp>
        <p:nvGrpSpPr>
          <p:cNvPr id="54" name="Group 32"/>
          <p:cNvGrpSpPr>
            <a:grpSpLocks/>
          </p:cNvGrpSpPr>
          <p:nvPr/>
        </p:nvGrpSpPr>
        <p:grpSpPr bwMode="auto">
          <a:xfrm>
            <a:off x="6326177" y="2677357"/>
            <a:ext cx="1136651" cy="60325"/>
            <a:chOff x="3924" y="1190"/>
            <a:chExt cx="716" cy="38"/>
          </a:xfrm>
        </p:grpSpPr>
        <p:sp>
          <p:nvSpPr>
            <p:cNvPr id="55" name="Line 33"/>
            <p:cNvSpPr>
              <a:spLocks noChangeShapeType="1"/>
            </p:cNvSpPr>
            <p:nvPr/>
          </p:nvSpPr>
          <p:spPr bwMode="auto">
            <a:xfrm>
              <a:off x="3924" y="1194"/>
              <a:ext cx="0" cy="34"/>
            </a:xfrm>
            <a:prstGeom prst="line">
              <a:avLst/>
            </a:prstGeom>
            <a:noFill/>
            <a:ln w="19050">
              <a:solidFill>
                <a:schemeClr val="tx1"/>
              </a:solidFill>
              <a:round/>
              <a:headEnd/>
              <a:tailEnd/>
            </a:ln>
          </p:spPr>
          <p:txBody>
            <a:bodyPr/>
            <a:lstStyle/>
            <a:p>
              <a:endParaRPr lang="en-US" dirty="0"/>
            </a:p>
          </p:txBody>
        </p:sp>
        <p:sp>
          <p:nvSpPr>
            <p:cNvPr id="56" name="Line 34"/>
            <p:cNvSpPr>
              <a:spLocks noChangeShapeType="1"/>
            </p:cNvSpPr>
            <p:nvPr/>
          </p:nvSpPr>
          <p:spPr bwMode="auto">
            <a:xfrm>
              <a:off x="3990" y="1194"/>
              <a:ext cx="0" cy="34"/>
            </a:xfrm>
            <a:prstGeom prst="line">
              <a:avLst/>
            </a:prstGeom>
            <a:noFill/>
            <a:ln w="19050">
              <a:solidFill>
                <a:schemeClr val="tx1"/>
              </a:solidFill>
              <a:round/>
              <a:headEnd/>
              <a:tailEnd/>
            </a:ln>
          </p:spPr>
          <p:txBody>
            <a:bodyPr/>
            <a:lstStyle/>
            <a:p>
              <a:endParaRPr lang="en-US" dirty="0"/>
            </a:p>
          </p:txBody>
        </p:sp>
        <p:sp>
          <p:nvSpPr>
            <p:cNvPr id="57" name="Line 35"/>
            <p:cNvSpPr>
              <a:spLocks noChangeShapeType="1"/>
            </p:cNvSpPr>
            <p:nvPr/>
          </p:nvSpPr>
          <p:spPr bwMode="auto">
            <a:xfrm>
              <a:off x="4062" y="1192"/>
              <a:ext cx="0" cy="34"/>
            </a:xfrm>
            <a:prstGeom prst="line">
              <a:avLst/>
            </a:prstGeom>
            <a:noFill/>
            <a:ln w="19050">
              <a:solidFill>
                <a:schemeClr val="tx1"/>
              </a:solidFill>
              <a:round/>
              <a:headEnd/>
              <a:tailEnd/>
            </a:ln>
          </p:spPr>
          <p:txBody>
            <a:bodyPr/>
            <a:lstStyle/>
            <a:p>
              <a:endParaRPr lang="en-US" dirty="0"/>
            </a:p>
          </p:txBody>
        </p:sp>
        <p:sp>
          <p:nvSpPr>
            <p:cNvPr id="58" name="Line 36"/>
            <p:cNvSpPr>
              <a:spLocks noChangeShapeType="1"/>
            </p:cNvSpPr>
            <p:nvPr/>
          </p:nvSpPr>
          <p:spPr bwMode="auto">
            <a:xfrm>
              <a:off x="4134" y="1192"/>
              <a:ext cx="0" cy="34"/>
            </a:xfrm>
            <a:prstGeom prst="line">
              <a:avLst/>
            </a:prstGeom>
            <a:noFill/>
            <a:ln w="19050">
              <a:solidFill>
                <a:schemeClr val="tx1"/>
              </a:solidFill>
              <a:round/>
              <a:headEnd/>
              <a:tailEnd/>
            </a:ln>
          </p:spPr>
          <p:txBody>
            <a:bodyPr/>
            <a:lstStyle/>
            <a:p>
              <a:endParaRPr lang="en-US" dirty="0"/>
            </a:p>
          </p:txBody>
        </p:sp>
        <p:sp>
          <p:nvSpPr>
            <p:cNvPr id="59" name="Line 37"/>
            <p:cNvSpPr>
              <a:spLocks noChangeShapeType="1"/>
            </p:cNvSpPr>
            <p:nvPr/>
          </p:nvSpPr>
          <p:spPr bwMode="auto">
            <a:xfrm>
              <a:off x="4208" y="1192"/>
              <a:ext cx="0" cy="34"/>
            </a:xfrm>
            <a:prstGeom prst="line">
              <a:avLst/>
            </a:prstGeom>
            <a:noFill/>
            <a:ln w="19050">
              <a:solidFill>
                <a:schemeClr val="tx1"/>
              </a:solidFill>
              <a:round/>
              <a:headEnd/>
              <a:tailEnd/>
            </a:ln>
          </p:spPr>
          <p:txBody>
            <a:bodyPr/>
            <a:lstStyle/>
            <a:p>
              <a:endParaRPr lang="en-US" dirty="0"/>
            </a:p>
          </p:txBody>
        </p:sp>
        <p:sp>
          <p:nvSpPr>
            <p:cNvPr id="60" name="Line 38"/>
            <p:cNvSpPr>
              <a:spLocks noChangeShapeType="1"/>
            </p:cNvSpPr>
            <p:nvPr/>
          </p:nvSpPr>
          <p:spPr bwMode="auto">
            <a:xfrm>
              <a:off x="4280" y="1192"/>
              <a:ext cx="0" cy="34"/>
            </a:xfrm>
            <a:prstGeom prst="line">
              <a:avLst/>
            </a:prstGeom>
            <a:noFill/>
            <a:ln w="19050">
              <a:solidFill>
                <a:schemeClr val="tx1"/>
              </a:solidFill>
              <a:round/>
              <a:headEnd/>
              <a:tailEnd/>
            </a:ln>
          </p:spPr>
          <p:txBody>
            <a:bodyPr/>
            <a:lstStyle/>
            <a:p>
              <a:endParaRPr lang="en-US" dirty="0"/>
            </a:p>
          </p:txBody>
        </p:sp>
        <p:sp>
          <p:nvSpPr>
            <p:cNvPr id="61" name="Line 39"/>
            <p:cNvSpPr>
              <a:spLocks noChangeShapeType="1"/>
            </p:cNvSpPr>
            <p:nvPr/>
          </p:nvSpPr>
          <p:spPr bwMode="auto">
            <a:xfrm>
              <a:off x="4358" y="1190"/>
              <a:ext cx="0" cy="34"/>
            </a:xfrm>
            <a:prstGeom prst="line">
              <a:avLst/>
            </a:prstGeom>
            <a:noFill/>
            <a:ln w="19050">
              <a:solidFill>
                <a:schemeClr val="tx1"/>
              </a:solidFill>
              <a:round/>
              <a:headEnd/>
              <a:tailEnd/>
            </a:ln>
          </p:spPr>
          <p:txBody>
            <a:bodyPr/>
            <a:lstStyle/>
            <a:p>
              <a:endParaRPr lang="en-US" dirty="0"/>
            </a:p>
          </p:txBody>
        </p:sp>
        <p:sp>
          <p:nvSpPr>
            <p:cNvPr id="62" name="Line 40"/>
            <p:cNvSpPr>
              <a:spLocks noChangeShapeType="1"/>
            </p:cNvSpPr>
            <p:nvPr/>
          </p:nvSpPr>
          <p:spPr bwMode="auto">
            <a:xfrm>
              <a:off x="4432" y="1190"/>
              <a:ext cx="0" cy="34"/>
            </a:xfrm>
            <a:prstGeom prst="line">
              <a:avLst/>
            </a:prstGeom>
            <a:noFill/>
            <a:ln w="19050">
              <a:solidFill>
                <a:schemeClr val="tx1"/>
              </a:solidFill>
              <a:round/>
              <a:headEnd/>
              <a:tailEnd/>
            </a:ln>
          </p:spPr>
          <p:txBody>
            <a:bodyPr/>
            <a:lstStyle/>
            <a:p>
              <a:endParaRPr lang="en-US" dirty="0"/>
            </a:p>
          </p:txBody>
        </p:sp>
        <p:sp>
          <p:nvSpPr>
            <p:cNvPr id="63" name="Line 41"/>
            <p:cNvSpPr>
              <a:spLocks noChangeShapeType="1"/>
            </p:cNvSpPr>
            <p:nvPr/>
          </p:nvSpPr>
          <p:spPr bwMode="auto">
            <a:xfrm>
              <a:off x="4502" y="1192"/>
              <a:ext cx="0" cy="34"/>
            </a:xfrm>
            <a:prstGeom prst="line">
              <a:avLst/>
            </a:prstGeom>
            <a:noFill/>
            <a:ln w="19050">
              <a:solidFill>
                <a:schemeClr val="tx1"/>
              </a:solidFill>
              <a:round/>
              <a:headEnd/>
              <a:tailEnd/>
            </a:ln>
          </p:spPr>
          <p:txBody>
            <a:bodyPr/>
            <a:lstStyle/>
            <a:p>
              <a:endParaRPr lang="en-US" dirty="0"/>
            </a:p>
          </p:txBody>
        </p:sp>
        <p:sp>
          <p:nvSpPr>
            <p:cNvPr id="64" name="Line 42"/>
            <p:cNvSpPr>
              <a:spLocks noChangeShapeType="1"/>
            </p:cNvSpPr>
            <p:nvPr/>
          </p:nvSpPr>
          <p:spPr bwMode="auto">
            <a:xfrm>
              <a:off x="4574" y="1192"/>
              <a:ext cx="0" cy="34"/>
            </a:xfrm>
            <a:prstGeom prst="line">
              <a:avLst/>
            </a:prstGeom>
            <a:noFill/>
            <a:ln w="19050">
              <a:solidFill>
                <a:schemeClr val="tx1"/>
              </a:solidFill>
              <a:round/>
              <a:headEnd/>
              <a:tailEnd/>
            </a:ln>
          </p:spPr>
          <p:txBody>
            <a:bodyPr/>
            <a:lstStyle/>
            <a:p>
              <a:endParaRPr lang="en-US" dirty="0"/>
            </a:p>
          </p:txBody>
        </p:sp>
        <p:sp>
          <p:nvSpPr>
            <p:cNvPr id="65" name="Line 43"/>
            <p:cNvSpPr>
              <a:spLocks noChangeShapeType="1"/>
            </p:cNvSpPr>
            <p:nvPr/>
          </p:nvSpPr>
          <p:spPr bwMode="auto">
            <a:xfrm>
              <a:off x="4640" y="1194"/>
              <a:ext cx="0" cy="34"/>
            </a:xfrm>
            <a:prstGeom prst="line">
              <a:avLst/>
            </a:prstGeom>
            <a:noFill/>
            <a:ln w="19050">
              <a:solidFill>
                <a:schemeClr val="tx1"/>
              </a:solidFill>
              <a:round/>
              <a:headEnd/>
              <a:tailEnd/>
            </a:ln>
          </p:spPr>
          <p:txBody>
            <a:bodyPr/>
            <a:lstStyle/>
            <a:p>
              <a:endParaRPr lang="en-US" dirty="0"/>
            </a:p>
          </p:txBody>
        </p:sp>
      </p:grpSp>
      <p:sp>
        <p:nvSpPr>
          <p:cNvPr id="66" name="Text Box 44"/>
          <p:cNvSpPr txBox="1">
            <a:spLocks noChangeArrowheads="1"/>
          </p:cNvSpPr>
          <p:nvPr/>
        </p:nvSpPr>
        <p:spPr bwMode="auto">
          <a:xfrm>
            <a:off x="7446951" y="2529717"/>
            <a:ext cx="352982" cy="215444"/>
          </a:xfrm>
          <a:prstGeom prst="rect">
            <a:avLst/>
          </a:prstGeom>
          <a:noFill/>
          <a:ln w="9525">
            <a:noFill/>
            <a:miter lim="800000"/>
            <a:headEnd/>
            <a:tailEnd/>
          </a:ln>
        </p:spPr>
        <p:txBody>
          <a:bodyPr wrap="none">
            <a:spAutoFit/>
          </a:bodyPr>
          <a:lstStyle/>
          <a:p>
            <a:r>
              <a:rPr lang="en-US" sz="800" dirty="0">
                <a:latin typeface="Tahoma" pitchFamily="34" charset="0"/>
              </a:rPr>
              <a:t>100</a:t>
            </a:r>
            <a:endParaRPr lang="ru-RU" sz="800">
              <a:latin typeface="Tahoma" pitchFamily="34" charset="0"/>
            </a:endParaRPr>
          </a:p>
        </p:txBody>
      </p:sp>
      <p:sp>
        <p:nvSpPr>
          <p:cNvPr id="67" name="Text Box 45"/>
          <p:cNvSpPr txBox="1">
            <a:spLocks noChangeArrowheads="1"/>
          </p:cNvSpPr>
          <p:nvPr/>
        </p:nvSpPr>
        <p:spPr bwMode="auto">
          <a:xfrm>
            <a:off x="6110279" y="2275717"/>
            <a:ext cx="1077539" cy="215444"/>
          </a:xfrm>
          <a:prstGeom prst="rect">
            <a:avLst/>
          </a:prstGeom>
          <a:noFill/>
          <a:ln w="9525">
            <a:noFill/>
            <a:miter lim="800000"/>
            <a:headEnd/>
            <a:tailEnd/>
          </a:ln>
        </p:spPr>
        <p:txBody>
          <a:bodyPr wrap="none">
            <a:spAutoFit/>
          </a:bodyPr>
          <a:lstStyle/>
          <a:p>
            <a:r>
              <a:rPr lang="en-US" sz="800" dirty="0">
                <a:latin typeface="Tahoma" pitchFamily="34" charset="0"/>
              </a:rPr>
              <a:t>On Line Momentum</a:t>
            </a:r>
            <a:endParaRPr lang="ru-RU" sz="800">
              <a:latin typeface="Tahoma" pitchFamily="34" charset="0"/>
            </a:endParaRPr>
          </a:p>
        </p:txBody>
      </p:sp>
      <p:sp>
        <p:nvSpPr>
          <p:cNvPr id="68" name="Text Box 46"/>
          <p:cNvSpPr txBox="1">
            <a:spLocks noChangeArrowheads="1"/>
          </p:cNvSpPr>
          <p:nvPr/>
        </p:nvSpPr>
        <p:spPr bwMode="auto">
          <a:xfrm>
            <a:off x="6119807" y="2848801"/>
            <a:ext cx="1048685" cy="215444"/>
          </a:xfrm>
          <a:prstGeom prst="rect">
            <a:avLst/>
          </a:prstGeom>
          <a:noFill/>
          <a:ln w="9525">
            <a:noFill/>
            <a:miter lim="800000"/>
            <a:headEnd/>
            <a:tailEnd/>
          </a:ln>
        </p:spPr>
        <p:txBody>
          <a:bodyPr wrap="none">
            <a:spAutoFit/>
          </a:bodyPr>
          <a:lstStyle/>
          <a:p>
            <a:r>
              <a:rPr lang="en-US" sz="800" dirty="0">
                <a:latin typeface="Tahoma" pitchFamily="34" charset="0"/>
              </a:rPr>
              <a:t>CMG Desat In Prog</a:t>
            </a:r>
            <a:endParaRPr lang="ru-RU" sz="800" dirty="0">
              <a:latin typeface="Tahoma" pitchFamily="34" charset="0"/>
            </a:endParaRPr>
          </a:p>
        </p:txBody>
      </p:sp>
      <p:sp>
        <p:nvSpPr>
          <p:cNvPr id="69" name="Text Box 47"/>
          <p:cNvSpPr txBox="1">
            <a:spLocks noChangeArrowheads="1"/>
          </p:cNvSpPr>
          <p:nvPr/>
        </p:nvSpPr>
        <p:spPr bwMode="auto">
          <a:xfrm>
            <a:off x="6119806" y="3010727"/>
            <a:ext cx="912429" cy="215444"/>
          </a:xfrm>
          <a:prstGeom prst="rect">
            <a:avLst/>
          </a:prstGeom>
          <a:noFill/>
          <a:ln w="9525">
            <a:noFill/>
            <a:miter lim="800000"/>
            <a:headEnd/>
            <a:tailEnd/>
          </a:ln>
        </p:spPr>
        <p:txBody>
          <a:bodyPr wrap="none">
            <a:spAutoFit/>
          </a:bodyPr>
          <a:lstStyle/>
          <a:p>
            <a:r>
              <a:rPr lang="en-US" sz="800" dirty="0">
                <a:latin typeface="Tahoma" pitchFamily="34" charset="0"/>
              </a:rPr>
              <a:t>RS Desat Status</a:t>
            </a:r>
            <a:endParaRPr lang="ru-RU" sz="800" dirty="0">
              <a:latin typeface="Tahoma" pitchFamily="34" charset="0"/>
            </a:endParaRPr>
          </a:p>
        </p:txBody>
      </p:sp>
      <p:sp>
        <p:nvSpPr>
          <p:cNvPr id="70" name="Text Box 48"/>
          <p:cNvSpPr txBox="1">
            <a:spLocks noChangeArrowheads="1"/>
          </p:cNvSpPr>
          <p:nvPr/>
        </p:nvSpPr>
        <p:spPr bwMode="auto">
          <a:xfrm>
            <a:off x="6122980" y="3169477"/>
            <a:ext cx="1297150" cy="215444"/>
          </a:xfrm>
          <a:prstGeom prst="rect">
            <a:avLst/>
          </a:prstGeom>
          <a:noFill/>
          <a:ln w="9525">
            <a:noFill/>
            <a:miter lim="800000"/>
            <a:headEnd/>
            <a:tailEnd/>
          </a:ln>
        </p:spPr>
        <p:txBody>
          <a:bodyPr wrap="none">
            <a:spAutoFit/>
          </a:bodyPr>
          <a:lstStyle/>
          <a:p>
            <a:r>
              <a:rPr lang="en-US" sz="800" dirty="0">
                <a:latin typeface="Tahoma" pitchFamily="34" charset="0"/>
              </a:rPr>
              <a:t>Thruster Pulse Complete</a:t>
            </a:r>
            <a:endParaRPr lang="ru-RU" sz="800">
              <a:latin typeface="Tahoma" pitchFamily="34" charset="0"/>
            </a:endParaRPr>
          </a:p>
        </p:txBody>
      </p:sp>
      <p:sp>
        <p:nvSpPr>
          <p:cNvPr id="71" name="Rectangle 49"/>
          <p:cNvSpPr>
            <a:spLocks noChangeArrowheads="1"/>
          </p:cNvSpPr>
          <p:nvPr/>
        </p:nvSpPr>
        <p:spPr bwMode="auto">
          <a:xfrm>
            <a:off x="7569190" y="2366203"/>
            <a:ext cx="323851" cy="114300"/>
          </a:xfrm>
          <a:prstGeom prst="rect">
            <a:avLst/>
          </a:prstGeom>
          <a:solidFill>
            <a:schemeClr val="bg1"/>
          </a:solidFill>
          <a:ln w="9525">
            <a:noFill/>
            <a:miter lim="800000"/>
            <a:headEnd/>
            <a:tailEnd/>
          </a:ln>
        </p:spPr>
        <p:txBody>
          <a:bodyPr wrap="none" lIns="0" anchor="ctr"/>
          <a:lstStyle/>
          <a:p>
            <a:pPr algn="r"/>
            <a:r>
              <a:rPr lang="en-US" sz="700" dirty="0">
                <a:latin typeface="Tahoma" pitchFamily="34" charset="0"/>
              </a:rPr>
              <a:t>45</a:t>
            </a:r>
            <a:endParaRPr lang="ru-RU" sz="700">
              <a:latin typeface="Tahoma" pitchFamily="34" charset="0"/>
            </a:endParaRPr>
          </a:p>
        </p:txBody>
      </p:sp>
      <p:sp>
        <p:nvSpPr>
          <p:cNvPr id="72" name="Text Box 50"/>
          <p:cNvSpPr txBox="1">
            <a:spLocks noChangeArrowheads="1"/>
          </p:cNvSpPr>
          <p:nvPr/>
        </p:nvSpPr>
        <p:spPr bwMode="auto">
          <a:xfrm>
            <a:off x="7824779" y="2297939"/>
            <a:ext cx="296876" cy="230832"/>
          </a:xfrm>
          <a:prstGeom prst="rect">
            <a:avLst/>
          </a:prstGeom>
          <a:noFill/>
          <a:ln w="9525">
            <a:noFill/>
            <a:miter lim="800000"/>
            <a:headEnd/>
            <a:tailEnd/>
          </a:ln>
        </p:spPr>
        <p:txBody>
          <a:bodyPr wrap="none">
            <a:spAutoFit/>
          </a:bodyPr>
          <a:lstStyle/>
          <a:p>
            <a:r>
              <a:rPr lang="en-US" sz="900" dirty="0">
                <a:latin typeface="Tahoma" pitchFamily="34" charset="0"/>
              </a:rPr>
              <a:t>%</a:t>
            </a:r>
            <a:endParaRPr lang="ru-RU" sz="900">
              <a:latin typeface="Tahoma" pitchFamily="34" charset="0"/>
            </a:endParaRPr>
          </a:p>
        </p:txBody>
      </p:sp>
      <p:sp>
        <p:nvSpPr>
          <p:cNvPr id="73" name="Rectangle 51"/>
          <p:cNvSpPr>
            <a:spLocks noChangeArrowheads="1"/>
          </p:cNvSpPr>
          <p:nvPr/>
        </p:nvSpPr>
        <p:spPr bwMode="auto">
          <a:xfrm>
            <a:off x="7566014" y="3228215"/>
            <a:ext cx="323851" cy="114300"/>
          </a:xfrm>
          <a:prstGeom prst="rect">
            <a:avLst/>
          </a:prstGeom>
          <a:solidFill>
            <a:schemeClr val="bg1"/>
          </a:solidFill>
          <a:ln w="9525">
            <a:noFill/>
            <a:miter lim="800000"/>
            <a:headEnd/>
            <a:tailEnd/>
          </a:ln>
        </p:spPr>
        <p:txBody>
          <a:bodyPr wrap="none" lIns="0" anchor="ctr"/>
          <a:lstStyle/>
          <a:p>
            <a:pPr algn="r"/>
            <a:r>
              <a:rPr lang="en-US" sz="700" dirty="0">
                <a:latin typeface="Tahoma" pitchFamily="34" charset="0"/>
              </a:rPr>
              <a:t>100</a:t>
            </a:r>
            <a:endParaRPr lang="ru-RU" sz="700">
              <a:latin typeface="Tahoma" pitchFamily="34" charset="0"/>
            </a:endParaRPr>
          </a:p>
        </p:txBody>
      </p:sp>
      <p:sp>
        <p:nvSpPr>
          <p:cNvPr id="74" name="Text Box 52"/>
          <p:cNvSpPr txBox="1">
            <a:spLocks noChangeArrowheads="1"/>
          </p:cNvSpPr>
          <p:nvPr/>
        </p:nvSpPr>
        <p:spPr bwMode="auto">
          <a:xfrm>
            <a:off x="7821604" y="3159952"/>
            <a:ext cx="296876" cy="230832"/>
          </a:xfrm>
          <a:prstGeom prst="rect">
            <a:avLst/>
          </a:prstGeom>
          <a:noFill/>
          <a:ln w="9525">
            <a:noFill/>
            <a:miter lim="800000"/>
            <a:headEnd/>
            <a:tailEnd/>
          </a:ln>
        </p:spPr>
        <p:txBody>
          <a:bodyPr wrap="none">
            <a:spAutoFit/>
          </a:bodyPr>
          <a:lstStyle/>
          <a:p>
            <a:r>
              <a:rPr lang="en-US" sz="900" dirty="0">
                <a:latin typeface="Tahoma" pitchFamily="34" charset="0"/>
              </a:rPr>
              <a:t>%</a:t>
            </a:r>
            <a:endParaRPr lang="ru-RU" sz="900">
              <a:latin typeface="Tahoma" pitchFamily="34" charset="0"/>
            </a:endParaRPr>
          </a:p>
        </p:txBody>
      </p:sp>
      <p:sp>
        <p:nvSpPr>
          <p:cNvPr id="75" name="Rectangle 53"/>
          <p:cNvSpPr>
            <a:spLocks noChangeArrowheads="1"/>
          </p:cNvSpPr>
          <p:nvPr/>
        </p:nvSpPr>
        <p:spPr bwMode="auto">
          <a:xfrm>
            <a:off x="7254864" y="2913890"/>
            <a:ext cx="685800" cy="114300"/>
          </a:xfrm>
          <a:prstGeom prst="rect">
            <a:avLst/>
          </a:prstGeom>
          <a:solidFill>
            <a:schemeClr val="bg1"/>
          </a:solidFill>
          <a:ln w="9525">
            <a:noFill/>
            <a:miter lim="800000"/>
            <a:headEnd/>
            <a:tailEnd/>
          </a:ln>
        </p:spPr>
        <p:txBody>
          <a:bodyPr wrap="none" lIns="0" anchor="ctr"/>
          <a:lstStyle/>
          <a:p>
            <a:r>
              <a:rPr lang="en-US" sz="700" dirty="0">
                <a:latin typeface="Tahoma" pitchFamily="34" charset="0"/>
              </a:rPr>
              <a:t>No</a:t>
            </a:r>
            <a:endParaRPr lang="ru-RU" sz="700">
              <a:latin typeface="Tahoma" pitchFamily="34" charset="0"/>
            </a:endParaRPr>
          </a:p>
        </p:txBody>
      </p:sp>
      <p:sp>
        <p:nvSpPr>
          <p:cNvPr id="76" name="Rectangle 54"/>
          <p:cNvSpPr>
            <a:spLocks noChangeArrowheads="1"/>
          </p:cNvSpPr>
          <p:nvPr/>
        </p:nvSpPr>
        <p:spPr bwMode="auto">
          <a:xfrm>
            <a:off x="7258039" y="3077403"/>
            <a:ext cx="685800" cy="114300"/>
          </a:xfrm>
          <a:prstGeom prst="rect">
            <a:avLst/>
          </a:prstGeom>
          <a:solidFill>
            <a:schemeClr val="bg1"/>
          </a:solidFill>
          <a:ln w="9525">
            <a:noFill/>
            <a:miter lim="800000"/>
            <a:headEnd/>
            <a:tailEnd/>
          </a:ln>
        </p:spPr>
        <p:txBody>
          <a:bodyPr wrap="none" lIns="0" anchor="ctr"/>
          <a:lstStyle/>
          <a:p>
            <a:r>
              <a:rPr lang="en-US" sz="700" dirty="0">
                <a:latin typeface="Tahoma" pitchFamily="34" charset="0"/>
              </a:rPr>
              <a:t>Inactive</a:t>
            </a:r>
            <a:endParaRPr lang="ru-RU" sz="700">
              <a:latin typeface="Tahoma" pitchFamily="34" charset="0"/>
            </a:endParaRPr>
          </a:p>
        </p:txBody>
      </p:sp>
      <p:grpSp>
        <p:nvGrpSpPr>
          <p:cNvPr id="77" name="Group 55"/>
          <p:cNvGrpSpPr>
            <a:grpSpLocks/>
          </p:cNvGrpSpPr>
          <p:nvPr/>
        </p:nvGrpSpPr>
        <p:grpSpPr bwMode="auto">
          <a:xfrm>
            <a:off x="7278677" y="2064578"/>
            <a:ext cx="730251" cy="171451"/>
            <a:chOff x="2227" y="2258"/>
            <a:chExt cx="595" cy="108"/>
          </a:xfrm>
        </p:grpSpPr>
        <p:sp>
          <p:nvSpPr>
            <p:cNvPr id="78" name="Rectangle 56"/>
            <p:cNvSpPr>
              <a:spLocks noChangeArrowheads="1"/>
            </p:cNvSpPr>
            <p:nvPr/>
          </p:nvSpPr>
          <p:spPr bwMode="auto">
            <a:xfrm>
              <a:off x="2232" y="2263"/>
              <a:ext cx="588" cy="99"/>
            </a:xfrm>
            <a:prstGeom prst="rect">
              <a:avLst/>
            </a:prstGeom>
            <a:solidFill>
              <a:srgbClr val="EAEAEA"/>
            </a:solidFill>
            <a:ln w="3175">
              <a:noFill/>
              <a:miter lim="800000"/>
              <a:headEnd/>
              <a:tailEnd/>
            </a:ln>
          </p:spPr>
          <p:txBody>
            <a:bodyPr wrap="none" anchor="ctr"/>
            <a:lstStyle/>
            <a:p>
              <a:endParaRPr lang="en-US" dirty="0"/>
            </a:p>
          </p:txBody>
        </p:sp>
        <p:sp>
          <p:nvSpPr>
            <p:cNvPr id="79" name="AutoShape 57"/>
            <p:cNvSpPr>
              <a:spLocks noChangeArrowheads="1"/>
            </p:cNvSpPr>
            <p:nvPr/>
          </p:nvSpPr>
          <p:spPr bwMode="auto">
            <a:xfrm flipH="1">
              <a:off x="2227" y="2299"/>
              <a:ext cx="86" cy="67"/>
            </a:xfrm>
            <a:prstGeom prst="rtTriangle">
              <a:avLst/>
            </a:prstGeom>
            <a:solidFill>
              <a:srgbClr val="808080"/>
            </a:solidFill>
            <a:ln w="9525">
              <a:noFill/>
              <a:miter lim="800000"/>
              <a:headEnd/>
              <a:tailEnd/>
            </a:ln>
          </p:spPr>
          <p:txBody>
            <a:bodyPr wrap="none" anchor="ctr"/>
            <a:lstStyle/>
            <a:p>
              <a:endParaRPr lang="en-US" dirty="0"/>
            </a:p>
          </p:txBody>
        </p:sp>
        <p:sp>
          <p:nvSpPr>
            <p:cNvPr id="80" name="AutoShape 58"/>
            <p:cNvSpPr>
              <a:spLocks noChangeArrowheads="1"/>
            </p:cNvSpPr>
            <p:nvPr/>
          </p:nvSpPr>
          <p:spPr bwMode="auto">
            <a:xfrm flipH="1">
              <a:off x="2664" y="2258"/>
              <a:ext cx="158" cy="105"/>
            </a:xfrm>
            <a:prstGeom prst="rtTriangle">
              <a:avLst/>
            </a:prstGeom>
            <a:solidFill>
              <a:srgbClr val="808080"/>
            </a:solidFill>
            <a:ln w="9525">
              <a:noFill/>
              <a:miter lim="800000"/>
              <a:headEnd/>
              <a:tailEnd/>
            </a:ln>
          </p:spPr>
          <p:txBody>
            <a:bodyPr wrap="none" anchor="ctr"/>
            <a:lstStyle/>
            <a:p>
              <a:endParaRPr lang="en-US" dirty="0"/>
            </a:p>
          </p:txBody>
        </p:sp>
        <p:sp>
          <p:nvSpPr>
            <p:cNvPr id="81" name="Rectangle 59"/>
            <p:cNvSpPr>
              <a:spLocks noChangeArrowheads="1"/>
            </p:cNvSpPr>
            <p:nvPr/>
          </p:nvSpPr>
          <p:spPr bwMode="auto">
            <a:xfrm>
              <a:off x="2299" y="2317"/>
              <a:ext cx="444" cy="47"/>
            </a:xfrm>
            <a:prstGeom prst="rect">
              <a:avLst/>
            </a:prstGeom>
            <a:solidFill>
              <a:srgbClr val="808080"/>
            </a:solidFill>
            <a:ln w="9525">
              <a:noFill/>
              <a:miter lim="800000"/>
              <a:headEnd/>
              <a:tailEnd/>
            </a:ln>
          </p:spPr>
          <p:txBody>
            <a:bodyPr wrap="none" anchor="ctr"/>
            <a:lstStyle/>
            <a:p>
              <a:endParaRPr lang="en-US" dirty="0"/>
            </a:p>
          </p:txBody>
        </p:sp>
        <p:sp>
          <p:nvSpPr>
            <p:cNvPr id="82" name="Rectangle 60"/>
            <p:cNvSpPr>
              <a:spLocks noChangeArrowheads="1"/>
            </p:cNvSpPr>
            <p:nvPr/>
          </p:nvSpPr>
          <p:spPr bwMode="auto">
            <a:xfrm>
              <a:off x="2248" y="2275"/>
              <a:ext cx="554" cy="75"/>
            </a:xfrm>
            <a:prstGeom prst="rect">
              <a:avLst/>
            </a:prstGeom>
            <a:solidFill>
              <a:srgbClr val="C0C0C0"/>
            </a:solidFill>
            <a:ln w="3175">
              <a:noFill/>
              <a:miter lim="800000"/>
              <a:headEnd/>
              <a:tailEnd/>
            </a:ln>
          </p:spPr>
          <p:txBody>
            <a:bodyPr wrap="none" anchor="ctr"/>
            <a:lstStyle/>
            <a:p>
              <a:pPr algn="ctr"/>
              <a:r>
                <a:rPr lang="en-US" sz="700" dirty="0">
                  <a:latin typeface="Tahoma" pitchFamily="34" charset="0"/>
                </a:rPr>
                <a:t>Momentum</a:t>
              </a:r>
              <a:endParaRPr lang="ru-RU" sz="700">
                <a:latin typeface="Tahoma" pitchFamily="34" charset="0"/>
              </a:endParaRPr>
            </a:p>
          </p:txBody>
        </p:sp>
      </p:grpSp>
      <p:sp>
        <p:nvSpPr>
          <p:cNvPr id="83" name="Text Box 61"/>
          <p:cNvSpPr txBox="1">
            <a:spLocks noChangeArrowheads="1"/>
          </p:cNvSpPr>
          <p:nvPr/>
        </p:nvSpPr>
        <p:spPr bwMode="auto">
          <a:xfrm>
            <a:off x="6034079" y="1970915"/>
            <a:ext cx="1218603" cy="261610"/>
          </a:xfrm>
          <a:prstGeom prst="rect">
            <a:avLst/>
          </a:prstGeom>
          <a:noFill/>
          <a:ln w="9525">
            <a:noFill/>
            <a:miter lim="800000"/>
            <a:headEnd/>
            <a:tailEnd/>
          </a:ln>
        </p:spPr>
        <p:txBody>
          <a:bodyPr wrap="none">
            <a:spAutoFit/>
          </a:bodyPr>
          <a:lstStyle/>
          <a:p>
            <a:r>
              <a:rPr lang="en-US" sz="1100" dirty="0">
                <a:latin typeface="Tahoma" pitchFamily="34" charset="0"/>
              </a:rPr>
              <a:t>CMG Momentum</a:t>
            </a:r>
            <a:endParaRPr lang="ru-RU" sz="1100">
              <a:latin typeface="Tahoma" pitchFamily="34" charset="0"/>
            </a:endParaRPr>
          </a:p>
        </p:txBody>
      </p:sp>
      <p:sp>
        <p:nvSpPr>
          <p:cNvPr id="84" name="Rectangle 62"/>
          <p:cNvSpPr>
            <a:spLocks noChangeArrowheads="1"/>
          </p:cNvSpPr>
          <p:nvPr/>
        </p:nvSpPr>
        <p:spPr bwMode="auto">
          <a:xfrm>
            <a:off x="5881676" y="2504315"/>
            <a:ext cx="457200" cy="304800"/>
          </a:xfrm>
          <a:prstGeom prst="rect">
            <a:avLst/>
          </a:prstGeom>
          <a:solidFill>
            <a:srgbClr val="DDDDDD"/>
          </a:solidFill>
          <a:ln w="9525">
            <a:noFill/>
            <a:miter lim="800000"/>
            <a:headEnd/>
            <a:tailEnd/>
          </a:ln>
        </p:spPr>
        <p:txBody>
          <a:bodyPr wrap="none" anchor="ctr"/>
          <a:lstStyle/>
          <a:p>
            <a:endParaRPr lang="en-US" dirty="0"/>
          </a:p>
        </p:txBody>
      </p:sp>
      <p:sp>
        <p:nvSpPr>
          <p:cNvPr id="85" name="Text Box 63"/>
          <p:cNvSpPr txBox="1">
            <a:spLocks noChangeArrowheads="1"/>
          </p:cNvSpPr>
          <p:nvPr/>
        </p:nvSpPr>
        <p:spPr bwMode="auto">
          <a:xfrm>
            <a:off x="6113457" y="2528127"/>
            <a:ext cx="225425" cy="215444"/>
          </a:xfrm>
          <a:prstGeom prst="rect">
            <a:avLst/>
          </a:prstGeom>
          <a:noFill/>
          <a:ln w="9525">
            <a:noFill/>
            <a:miter lim="800000"/>
            <a:headEnd/>
            <a:tailEnd/>
          </a:ln>
        </p:spPr>
        <p:txBody>
          <a:bodyPr>
            <a:spAutoFit/>
          </a:bodyPr>
          <a:lstStyle/>
          <a:p>
            <a:r>
              <a:rPr lang="en-US" sz="800" dirty="0">
                <a:latin typeface="Tahoma" pitchFamily="34" charset="0"/>
              </a:rPr>
              <a:t>0</a:t>
            </a:r>
            <a:endParaRPr lang="ru-RU" sz="800">
              <a:latin typeface="Tahoma" pitchFamily="34" charset="0"/>
            </a:endParaRPr>
          </a:p>
        </p:txBody>
      </p:sp>
      <p:sp>
        <p:nvSpPr>
          <p:cNvPr id="86" name="AutoShape 65"/>
          <p:cNvSpPr>
            <a:spLocks noChangeArrowheads="1"/>
          </p:cNvSpPr>
          <p:nvPr/>
        </p:nvSpPr>
        <p:spPr bwMode="auto">
          <a:xfrm>
            <a:off x="427139" y="4637233"/>
            <a:ext cx="1219200" cy="914400"/>
          </a:xfrm>
          <a:prstGeom prst="upArrow">
            <a:avLst>
              <a:gd name="adj1" fmla="val 50000"/>
              <a:gd name="adj2" fmla="val 25000"/>
            </a:avLst>
          </a:prstGeom>
          <a:solidFill>
            <a:srgbClr val="FF9900"/>
          </a:solidFill>
          <a:ln w="9525">
            <a:noFill/>
            <a:miter lim="800000"/>
            <a:headEnd/>
            <a:tailEnd/>
          </a:ln>
        </p:spPr>
        <p:txBody>
          <a:bodyPr vert="eaVert" wrap="none" anchor="ctr"/>
          <a:lstStyle/>
          <a:p>
            <a:endParaRPr lang="en-US" dirty="0"/>
          </a:p>
        </p:txBody>
      </p:sp>
      <p:sp>
        <p:nvSpPr>
          <p:cNvPr id="87" name="Rectangle 86"/>
          <p:cNvSpPr>
            <a:spLocks noChangeArrowheads="1"/>
          </p:cNvSpPr>
          <p:nvPr/>
        </p:nvSpPr>
        <p:spPr bwMode="auto">
          <a:xfrm>
            <a:off x="7254864" y="2909127"/>
            <a:ext cx="685800" cy="114300"/>
          </a:xfrm>
          <a:prstGeom prst="rect">
            <a:avLst/>
          </a:prstGeom>
          <a:solidFill>
            <a:schemeClr val="bg1"/>
          </a:solidFill>
          <a:ln w="9525">
            <a:noFill/>
            <a:miter lim="800000"/>
            <a:headEnd/>
            <a:tailEnd/>
          </a:ln>
        </p:spPr>
        <p:txBody>
          <a:bodyPr wrap="none" lIns="0" anchor="ctr"/>
          <a:lstStyle/>
          <a:p>
            <a:r>
              <a:rPr lang="en-US" sz="700" dirty="0">
                <a:latin typeface="Tahoma" pitchFamily="34" charset="0"/>
              </a:rPr>
              <a:t>Yes</a:t>
            </a:r>
            <a:endParaRPr lang="ru-RU" sz="700">
              <a:latin typeface="Tahoma" pitchFamily="34" charset="0"/>
            </a:endParaRPr>
          </a:p>
        </p:txBody>
      </p:sp>
      <p:sp>
        <p:nvSpPr>
          <p:cNvPr id="88" name="Rectangle 87"/>
          <p:cNvSpPr>
            <a:spLocks noChangeArrowheads="1"/>
          </p:cNvSpPr>
          <p:nvPr/>
        </p:nvSpPr>
        <p:spPr bwMode="auto">
          <a:xfrm>
            <a:off x="7254864" y="3075815"/>
            <a:ext cx="685800" cy="114300"/>
          </a:xfrm>
          <a:prstGeom prst="rect">
            <a:avLst/>
          </a:prstGeom>
          <a:solidFill>
            <a:schemeClr val="bg1"/>
          </a:solidFill>
          <a:ln w="9525">
            <a:noFill/>
            <a:miter lim="800000"/>
            <a:headEnd/>
            <a:tailEnd/>
          </a:ln>
        </p:spPr>
        <p:txBody>
          <a:bodyPr wrap="none" lIns="0" anchor="ctr"/>
          <a:lstStyle/>
          <a:p>
            <a:r>
              <a:rPr lang="en-US" sz="700" dirty="0">
                <a:latin typeface="Tahoma" pitchFamily="34" charset="0"/>
              </a:rPr>
              <a:t>Active</a:t>
            </a:r>
            <a:endParaRPr lang="ru-RU" sz="700">
              <a:latin typeface="Tahoma" pitchFamily="34" charset="0"/>
            </a:endParaRPr>
          </a:p>
        </p:txBody>
      </p:sp>
      <p:sp>
        <p:nvSpPr>
          <p:cNvPr id="89" name="Rectangle 88"/>
          <p:cNvSpPr>
            <a:spLocks noChangeArrowheads="1"/>
          </p:cNvSpPr>
          <p:nvPr/>
        </p:nvSpPr>
        <p:spPr bwMode="auto">
          <a:xfrm>
            <a:off x="7573952" y="2361439"/>
            <a:ext cx="323851" cy="114300"/>
          </a:xfrm>
          <a:prstGeom prst="rect">
            <a:avLst/>
          </a:prstGeom>
          <a:solidFill>
            <a:schemeClr val="bg1"/>
          </a:solidFill>
          <a:ln w="9525">
            <a:noFill/>
            <a:miter lim="800000"/>
            <a:headEnd/>
            <a:tailEnd/>
          </a:ln>
        </p:spPr>
        <p:txBody>
          <a:bodyPr wrap="none" lIns="0" anchor="ctr"/>
          <a:lstStyle/>
          <a:p>
            <a:pPr algn="r"/>
            <a:r>
              <a:rPr lang="en-US" sz="700" dirty="0">
                <a:latin typeface="Tahoma" pitchFamily="34" charset="0"/>
              </a:rPr>
              <a:t>55</a:t>
            </a:r>
            <a:endParaRPr lang="ru-RU" sz="700">
              <a:latin typeface="Tahoma" pitchFamily="34" charset="0"/>
            </a:endParaRPr>
          </a:p>
        </p:txBody>
      </p:sp>
      <p:sp>
        <p:nvSpPr>
          <p:cNvPr id="90" name="Rectangle 89"/>
          <p:cNvSpPr>
            <a:spLocks noChangeArrowheads="1"/>
          </p:cNvSpPr>
          <p:nvPr/>
        </p:nvSpPr>
        <p:spPr bwMode="auto">
          <a:xfrm>
            <a:off x="7569190" y="2361439"/>
            <a:ext cx="323851" cy="114300"/>
          </a:xfrm>
          <a:prstGeom prst="rect">
            <a:avLst/>
          </a:prstGeom>
          <a:solidFill>
            <a:schemeClr val="bg1"/>
          </a:solidFill>
          <a:ln w="9525">
            <a:noFill/>
            <a:miter lim="800000"/>
            <a:headEnd/>
            <a:tailEnd/>
          </a:ln>
        </p:spPr>
        <p:txBody>
          <a:bodyPr wrap="none" lIns="0" anchor="ctr"/>
          <a:lstStyle/>
          <a:p>
            <a:pPr algn="r"/>
            <a:r>
              <a:rPr lang="en-US" sz="700" dirty="0">
                <a:latin typeface="Tahoma" pitchFamily="34" charset="0"/>
              </a:rPr>
              <a:t>65</a:t>
            </a:r>
            <a:endParaRPr lang="ru-RU" sz="700">
              <a:latin typeface="Tahoma" pitchFamily="34" charset="0"/>
            </a:endParaRPr>
          </a:p>
        </p:txBody>
      </p:sp>
      <p:sp>
        <p:nvSpPr>
          <p:cNvPr id="91" name="Rectangle 90"/>
          <p:cNvSpPr>
            <a:spLocks noChangeArrowheads="1"/>
          </p:cNvSpPr>
          <p:nvPr/>
        </p:nvSpPr>
        <p:spPr bwMode="auto">
          <a:xfrm>
            <a:off x="7569190" y="2366203"/>
            <a:ext cx="323851" cy="114300"/>
          </a:xfrm>
          <a:prstGeom prst="rect">
            <a:avLst/>
          </a:prstGeom>
          <a:solidFill>
            <a:schemeClr val="bg1"/>
          </a:solidFill>
          <a:ln w="9525">
            <a:noFill/>
            <a:miter lim="800000"/>
            <a:headEnd/>
            <a:tailEnd/>
          </a:ln>
        </p:spPr>
        <p:txBody>
          <a:bodyPr wrap="none" lIns="0" anchor="ctr"/>
          <a:lstStyle/>
          <a:p>
            <a:pPr algn="r"/>
            <a:r>
              <a:rPr lang="en-US" sz="700" dirty="0">
                <a:latin typeface="Tahoma" pitchFamily="34" charset="0"/>
              </a:rPr>
              <a:t>75</a:t>
            </a:r>
            <a:endParaRPr lang="ru-RU" sz="700">
              <a:latin typeface="Tahoma" pitchFamily="34" charset="0"/>
            </a:endParaRPr>
          </a:p>
        </p:txBody>
      </p:sp>
      <p:sp>
        <p:nvSpPr>
          <p:cNvPr id="92" name="Rectangle 91"/>
          <p:cNvSpPr>
            <a:spLocks noChangeArrowheads="1"/>
          </p:cNvSpPr>
          <p:nvPr/>
        </p:nvSpPr>
        <p:spPr bwMode="auto">
          <a:xfrm>
            <a:off x="7569190" y="2361439"/>
            <a:ext cx="323851" cy="114300"/>
          </a:xfrm>
          <a:prstGeom prst="rect">
            <a:avLst/>
          </a:prstGeom>
          <a:solidFill>
            <a:schemeClr val="bg1"/>
          </a:solidFill>
          <a:ln w="9525">
            <a:noFill/>
            <a:miter lim="800000"/>
            <a:headEnd/>
            <a:tailEnd/>
          </a:ln>
        </p:spPr>
        <p:txBody>
          <a:bodyPr wrap="none" lIns="0" anchor="ctr"/>
          <a:lstStyle/>
          <a:p>
            <a:pPr algn="r"/>
            <a:r>
              <a:rPr lang="en-US" sz="700" dirty="0">
                <a:latin typeface="Tahoma" pitchFamily="34" charset="0"/>
              </a:rPr>
              <a:t>85</a:t>
            </a:r>
            <a:endParaRPr lang="ru-RU" sz="700">
              <a:latin typeface="Tahoma" pitchFamily="34" charset="0"/>
            </a:endParaRPr>
          </a:p>
        </p:txBody>
      </p:sp>
      <p:sp>
        <p:nvSpPr>
          <p:cNvPr id="93" name="Rectangle 92"/>
          <p:cNvSpPr>
            <a:spLocks noChangeArrowheads="1"/>
          </p:cNvSpPr>
          <p:nvPr/>
        </p:nvSpPr>
        <p:spPr bwMode="auto">
          <a:xfrm>
            <a:off x="7573952" y="2361439"/>
            <a:ext cx="323851" cy="114300"/>
          </a:xfrm>
          <a:prstGeom prst="rect">
            <a:avLst/>
          </a:prstGeom>
          <a:solidFill>
            <a:schemeClr val="bg1"/>
          </a:solidFill>
          <a:ln w="9525">
            <a:noFill/>
            <a:miter lim="800000"/>
            <a:headEnd/>
            <a:tailEnd/>
          </a:ln>
        </p:spPr>
        <p:txBody>
          <a:bodyPr wrap="none" lIns="0" anchor="ctr"/>
          <a:lstStyle/>
          <a:p>
            <a:pPr algn="r"/>
            <a:r>
              <a:rPr lang="en-US" sz="700" dirty="0">
                <a:latin typeface="Tahoma" pitchFamily="34" charset="0"/>
              </a:rPr>
              <a:t>95</a:t>
            </a:r>
            <a:endParaRPr lang="ru-RU" sz="700">
              <a:latin typeface="Tahoma" pitchFamily="34" charset="0"/>
            </a:endParaRPr>
          </a:p>
        </p:txBody>
      </p:sp>
      <p:grpSp>
        <p:nvGrpSpPr>
          <p:cNvPr id="94" name="Group 320"/>
          <p:cNvGrpSpPr>
            <a:grpSpLocks/>
          </p:cNvGrpSpPr>
          <p:nvPr/>
        </p:nvGrpSpPr>
        <p:grpSpPr bwMode="auto">
          <a:xfrm>
            <a:off x="1736037" y="4713435"/>
            <a:ext cx="4841875" cy="1143000"/>
            <a:chOff x="-600" y="2904"/>
            <a:chExt cx="3050" cy="720"/>
          </a:xfrm>
        </p:grpSpPr>
        <p:sp>
          <p:nvSpPr>
            <p:cNvPr id="95" name="Oval 85"/>
            <p:cNvSpPr>
              <a:spLocks noChangeArrowheads="1"/>
            </p:cNvSpPr>
            <p:nvPr/>
          </p:nvSpPr>
          <p:spPr bwMode="auto">
            <a:xfrm flipH="1">
              <a:off x="241" y="3054"/>
              <a:ext cx="460" cy="409"/>
            </a:xfrm>
            <a:prstGeom prst="ellipse">
              <a:avLst/>
            </a:prstGeom>
            <a:solidFill>
              <a:schemeClr val="tx1"/>
            </a:solidFill>
            <a:ln w="3175">
              <a:solidFill>
                <a:schemeClr val="bg2">
                  <a:lumMod val="25000"/>
                </a:schemeClr>
              </a:solidFill>
              <a:round/>
              <a:headEnd/>
              <a:tailEnd/>
            </a:ln>
          </p:spPr>
          <p:txBody>
            <a:bodyPr wrap="none" anchor="ctr"/>
            <a:lstStyle/>
            <a:p>
              <a:endParaRPr lang="en-US" dirty="0"/>
            </a:p>
          </p:txBody>
        </p:sp>
        <p:sp>
          <p:nvSpPr>
            <p:cNvPr id="96" name="AutoShape 86"/>
            <p:cNvSpPr>
              <a:spLocks noChangeArrowheads="1"/>
            </p:cNvSpPr>
            <p:nvPr/>
          </p:nvSpPr>
          <p:spPr bwMode="auto">
            <a:xfrm rot="16200000" flipH="1">
              <a:off x="-2" y="3169"/>
              <a:ext cx="471" cy="19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4 w 21600"/>
                <a:gd name="T13" fmla="*/ 4547 h 21600"/>
                <a:gd name="T14" fmla="*/ 17106 w 21600"/>
                <a:gd name="T15" fmla="*/ 17053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3175">
              <a:solidFill>
                <a:schemeClr val="bg2">
                  <a:lumMod val="25000"/>
                </a:schemeClr>
              </a:solidFill>
              <a:miter lim="800000"/>
              <a:headEnd/>
              <a:tailEnd/>
            </a:ln>
          </p:spPr>
          <p:txBody>
            <a:bodyPr wrap="none" anchor="ctr"/>
            <a:lstStyle/>
            <a:p>
              <a:endParaRPr lang="en-US" dirty="0"/>
            </a:p>
          </p:txBody>
        </p:sp>
        <p:sp>
          <p:nvSpPr>
            <p:cNvPr id="97" name="Rectangle 87"/>
            <p:cNvSpPr>
              <a:spLocks noChangeArrowheads="1"/>
            </p:cNvSpPr>
            <p:nvPr/>
          </p:nvSpPr>
          <p:spPr bwMode="auto">
            <a:xfrm flipH="1">
              <a:off x="-407" y="3035"/>
              <a:ext cx="554" cy="464"/>
            </a:xfrm>
            <a:prstGeom prst="rect">
              <a:avLst/>
            </a:prstGeom>
            <a:solidFill>
              <a:schemeClr val="tx1"/>
            </a:solidFill>
            <a:ln w="3175">
              <a:solidFill>
                <a:schemeClr val="bg2">
                  <a:lumMod val="25000"/>
                </a:schemeClr>
              </a:solidFill>
              <a:miter lim="800000"/>
              <a:headEnd/>
              <a:tailEnd/>
            </a:ln>
          </p:spPr>
          <p:txBody>
            <a:bodyPr wrap="none" anchor="ctr"/>
            <a:lstStyle/>
            <a:p>
              <a:endParaRPr lang="en-US" dirty="0"/>
            </a:p>
          </p:txBody>
        </p:sp>
        <p:sp>
          <p:nvSpPr>
            <p:cNvPr id="98" name="AutoShape 88"/>
            <p:cNvSpPr>
              <a:spLocks noChangeArrowheads="1"/>
            </p:cNvSpPr>
            <p:nvPr/>
          </p:nvSpPr>
          <p:spPr bwMode="auto">
            <a:xfrm rot="16200000" flipH="1">
              <a:off x="-812" y="3165"/>
              <a:ext cx="617" cy="193"/>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081 w 21600"/>
                <a:gd name="T13" fmla="*/ 3134 h 21600"/>
                <a:gd name="T14" fmla="*/ 18519 w 21600"/>
                <a:gd name="T15" fmla="*/ 18466 h 21600"/>
              </a:gdLst>
              <a:ahLst/>
              <a:cxnLst>
                <a:cxn ang="T8">
                  <a:pos x="T0" y="T1"/>
                </a:cxn>
                <a:cxn ang="T9">
                  <a:pos x="T2" y="T3"/>
                </a:cxn>
                <a:cxn ang="T10">
                  <a:pos x="T4" y="T5"/>
                </a:cxn>
                <a:cxn ang="T11">
                  <a:pos x="T6" y="T7"/>
                </a:cxn>
              </a:cxnLst>
              <a:rect l="T12" t="T13" r="T14" b="T15"/>
              <a:pathLst>
                <a:path w="21600" h="21600">
                  <a:moveTo>
                    <a:pt x="0" y="0"/>
                  </a:moveTo>
                  <a:lnTo>
                    <a:pt x="2572" y="21600"/>
                  </a:lnTo>
                  <a:lnTo>
                    <a:pt x="19028" y="21600"/>
                  </a:lnTo>
                  <a:lnTo>
                    <a:pt x="21600" y="0"/>
                  </a:lnTo>
                  <a:close/>
                </a:path>
              </a:pathLst>
            </a:custGeom>
            <a:solidFill>
              <a:schemeClr val="bg1"/>
            </a:solidFill>
            <a:ln w="3175">
              <a:solidFill>
                <a:schemeClr val="bg2">
                  <a:lumMod val="25000"/>
                </a:schemeClr>
              </a:solidFill>
              <a:miter lim="800000"/>
              <a:headEnd/>
              <a:tailEnd/>
            </a:ln>
          </p:spPr>
          <p:txBody>
            <a:bodyPr wrap="none" anchor="ctr"/>
            <a:lstStyle/>
            <a:p>
              <a:endParaRPr lang="en-US" dirty="0"/>
            </a:p>
          </p:txBody>
        </p:sp>
        <p:sp>
          <p:nvSpPr>
            <p:cNvPr id="99" name="Rectangle 89"/>
            <p:cNvSpPr>
              <a:spLocks noChangeArrowheads="1"/>
            </p:cNvSpPr>
            <p:nvPr/>
          </p:nvSpPr>
          <p:spPr bwMode="auto">
            <a:xfrm flipH="1">
              <a:off x="-413" y="3028"/>
              <a:ext cx="258" cy="463"/>
            </a:xfrm>
            <a:prstGeom prst="rect">
              <a:avLst/>
            </a:prstGeom>
            <a:solidFill>
              <a:schemeClr val="bg1"/>
            </a:solidFill>
            <a:ln w="3175">
              <a:solidFill>
                <a:schemeClr val="bg2">
                  <a:lumMod val="25000"/>
                </a:schemeClr>
              </a:solidFill>
              <a:miter lim="800000"/>
              <a:headEnd/>
              <a:tailEnd/>
            </a:ln>
          </p:spPr>
          <p:txBody>
            <a:bodyPr wrap="none" anchor="ctr"/>
            <a:lstStyle/>
            <a:p>
              <a:endParaRPr lang="en-US" dirty="0"/>
            </a:p>
          </p:txBody>
        </p:sp>
        <p:sp>
          <p:nvSpPr>
            <p:cNvPr id="100" name="Rectangle 280"/>
            <p:cNvSpPr>
              <a:spLocks noChangeArrowheads="1"/>
            </p:cNvSpPr>
            <p:nvPr/>
          </p:nvSpPr>
          <p:spPr bwMode="auto">
            <a:xfrm rot="16200000" flipH="1">
              <a:off x="2283" y="3254"/>
              <a:ext cx="289" cy="44"/>
            </a:xfrm>
            <a:prstGeom prst="rect">
              <a:avLst/>
            </a:prstGeom>
            <a:solidFill>
              <a:srgbClr val="DED0C0"/>
            </a:solidFill>
            <a:ln w="3175">
              <a:solidFill>
                <a:schemeClr val="bg2">
                  <a:lumMod val="25000"/>
                </a:schemeClr>
              </a:solidFill>
              <a:miter lim="800000"/>
              <a:headEnd/>
              <a:tailEnd/>
            </a:ln>
          </p:spPr>
          <p:txBody>
            <a:bodyPr wrap="none" anchor="ctr"/>
            <a:lstStyle/>
            <a:p>
              <a:endParaRPr lang="en-US" dirty="0"/>
            </a:p>
          </p:txBody>
        </p:sp>
        <p:sp>
          <p:nvSpPr>
            <p:cNvPr id="101" name="Rectangle 281"/>
            <p:cNvSpPr>
              <a:spLocks noChangeArrowheads="1"/>
            </p:cNvSpPr>
            <p:nvPr/>
          </p:nvSpPr>
          <p:spPr bwMode="auto">
            <a:xfrm rot="16200000" flipH="1">
              <a:off x="1973" y="3233"/>
              <a:ext cx="289" cy="47"/>
            </a:xfrm>
            <a:prstGeom prst="rect">
              <a:avLst/>
            </a:prstGeom>
            <a:solidFill>
              <a:srgbClr val="DED0C0"/>
            </a:solidFill>
            <a:ln w="3175">
              <a:solidFill>
                <a:schemeClr val="bg2">
                  <a:lumMod val="25000"/>
                </a:schemeClr>
              </a:solidFill>
              <a:miter lim="800000"/>
              <a:headEnd/>
              <a:tailEnd/>
            </a:ln>
          </p:spPr>
          <p:txBody>
            <a:bodyPr wrap="none" anchor="ctr"/>
            <a:lstStyle/>
            <a:p>
              <a:endParaRPr lang="en-US" dirty="0"/>
            </a:p>
          </p:txBody>
        </p:sp>
        <p:sp>
          <p:nvSpPr>
            <p:cNvPr id="102" name="Oval 282"/>
            <p:cNvSpPr>
              <a:spLocks noChangeArrowheads="1"/>
            </p:cNvSpPr>
            <p:nvPr/>
          </p:nvSpPr>
          <p:spPr bwMode="auto">
            <a:xfrm flipH="1">
              <a:off x="2115" y="3062"/>
              <a:ext cx="335" cy="412"/>
            </a:xfrm>
            <a:prstGeom prst="ellipse">
              <a:avLst/>
            </a:prstGeom>
            <a:solidFill>
              <a:srgbClr val="DED0C0"/>
            </a:solidFill>
            <a:ln w="3175">
              <a:solidFill>
                <a:schemeClr val="bg2">
                  <a:lumMod val="25000"/>
                </a:schemeClr>
              </a:solidFill>
              <a:round/>
              <a:headEnd/>
              <a:tailEnd/>
            </a:ln>
          </p:spPr>
          <p:txBody>
            <a:bodyPr wrap="none" anchor="ctr"/>
            <a:lstStyle/>
            <a:p>
              <a:endParaRPr lang="en-US" dirty="0"/>
            </a:p>
          </p:txBody>
        </p:sp>
        <p:sp>
          <p:nvSpPr>
            <p:cNvPr id="103" name="Rectangle 283"/>
            <p:cNvSpPr>
              <a:spLocks noChangeArrowheads="1"/>
            </p:cNvSpPr>
            <p:nvPr/>
          </p:nvSpPr>
          <p:spPr bwMode="auto">
            <a:xfrm flipH="1">
              <a:off x="2159" y="3416"/>
              <a:ext cx="250" cy="53"/>
            </a:xfrm>
            <a:prstGeom prst="rect">
              <a:avLst/>
            </a:prstGeom>
            <a:solidFill>
              <a:srgbClr val="DED0C0"/>
            </a:solidFill>
            <a:ln w="3175">
              <a:solidFill>
                <a:schemeClr val="bg2">
                  <a:lumMod val="25000"/>
                </a:schemeClr>
              </a:solidFill>
              <a:miter lim="800000"/>
              <a:headEnd/>
              <a:tailEnd/>
            </a:ln>
          </p:spPr>
          <p:txBody>
            <a:bodyPr wrap="none" anchor="ctr"/>
            <a:lstStyle/>
            <a:p>
              <a:endParaRPr lang="en-US" dirty="0"/>
            </a:p>
          </p:txBody>
        </p:sp>
        <p:sp>
          <p:nvSpPr>
            <p:cNvPr id="104" name="Rectangle 284"/>
            <p:cNvSpPr>
              <a:spLocks noChangeArrowheads="1"/>
            </p:cNvSpPr>
            <p:nvPr/>
          </p:nvSpPr>
          <p:spPr bwMode="auto">
            <a:xfrm flipH="1">
              <a:off x="2154" y="3047"/>
              <a:ext cx="250" cy="56"/>
            </a:xfrm>
            <a:prstGeom prst="rect">
              <a:avLst/>
            </a:prstGeom>
            <a:solidFill>
              <a:srgbClr val="DED0C0"/>
            </a:solidFill>
            <a:ln w="3175">
              <a:solidFill>
                <a:schemeClr val="bg2">
                  <a:lumMod val="25000"/>
                </a:schemeClr>
              </a:solidFill>
              <a:miter lim="800000"/>
              <a:headEnd/>
              <a:tailEnd/>
            </a:ln>
          </p:spPr>
          <p:txBody>
            <a:bodyPr wrap="none" anchor="ctr"/>
            <a:lstStyle/>
            <a:p>
              <a:endParaRPr lang="en-US" dirty="0"/>
            </a:p>
          </p:txBody>
        </p:sp>
        <p:sp>
          <p:nvSpPr>
            <p:cNvPr id="105" name="AutoShape 285"/>
            <p:cNvSpPr>
              <a:spLocks noChangeArrowheads="1"/>
            </p:cNvSpPr>
            <p:nvPr/>
          </p:nvSpPr>
          <p:spPr bwMode="auto">
            <a:xfrm rot="16200000" flipH="1">
              <a:off x="1759" y="3166"/>
              <a:ext cx="471"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4 w 21600"/>
                <a:gd name="T13" fmla="*/ 4500 h 21600"/>
                <a:gd name="T14" fmla="*/ 17106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DED0C0"/>
            </a:solidFill>
            <a:ln w="3175">
              <a:solidFill>
                <a:schemeClr val="bg2">
                  <a:lumMod val="25000"/>
                </a:schemeClr>
              </a:solidFill>
              <a:miter lim="800000"/>
              <a:headEnd/>
              <a:tailEnd/>
            </a:ln>
          </p:spPr>
          <p:txBody>
            <a:bodyPr wrap="none" anchor="ctr"/>
            <a:lstStyle/>
            <a:p>
              <a:endParaRPr lang="en-US" dirty="0"/>
            </a:p>
          </p:txBody>
        </p:sp>
        <p:sp>
          <p:nvSpPr>
            <p:cNvPr id="106" name="Rectangle 286"/>
            <p:cNvSpPr>
              <a:spLocks noChangeArrowheads="1"/>
            </p:cNvSpPr>
            <p:nvPr/>
          </p:nvSpPr>
          <p:spPr bwMode="auto">
            <a:xfrm flipH="1">
              <a:off x="1344" y="2990"/>
              <a:ext cx="555" cy="552"/>
            </a:xfrm>
            <a:prstGeom prst="rect">
              <a:avLst/>
            </a:prstGeom>
            <a:solidFill>
              <a:srgbClr val="DED0C0"/>
            </a:solidFill>
            <a:ln w="3175">
              <a:solidFill>
                <a:schemeClr val="bg2">
                  <a:lumMod val="25000"/>
                </a:schemeClr>
              </a:solidFill>
              <a:miter lim="800000"/>
              <a:headEnd/>
              <a:tailEnd/>
            </a:ln>
          </p:spPr>
          <p:txBody>
            <a:bodyPr wrap="none" anchor="ctr"/>
            <a:lstStyle/>
            <a:p>
              <a:endParaRPr lang="en-US" dirty="0"/>
            </a:p>
          </p:txBody>
        </p:sp>
        <p:sp>
          <p:nvSpPr>
            <p:cNvPr id="107" name="AutoShape 287"/>
            <p:cNvSpPr>
              <a:spLocks noChangeArrowheads="1"/>
            </p:cNvSpPr>
            <p:nvPr/>
          </p:nvSpPr>
          <p:spPr bwMode="auto">
            <a:xfrm rot="16200000" flipH="1">
              <a:off x="894" y="3167"/>
              <a:ext cx="718"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099 w 21600"/>
                <a:gd name="T13" fmla="*/ 3038 h 21600"/>
                <a:gd name="T14" fmla="*/ 18501 w 21600"/>
                <a:gd name="T15" fmla="*/ 18563 h 21600"/>
              </a:gdLst>
              <a:ahLst/>
              <a:cxnLst>
                <a:cxn ang="T8">
                  <a:pos x="T0" y="T1"/>
                </a:cxn>
                <a:cxn ang="T9">
                  <a:pos x="T2" y="T3"/>
                </a:cxn>
                <a:cxn ang="T10">
                  <a:pos x="T4" y="T5"/>
                </a:cxn>
                <a:cxn ang="T11">
                  <a:pos x="T6" y="T7"/>
                </a:cxn>
              </a:cxnLst>
              <a:rect l="T12" t="T13" r="T14" b="T15"/>
              <a:pathLst>
                <a:path w="21600" h="21600">
                  <a:moveTo>
                    <a:pt x="0" y="0"/>
                  </a:moveTo>
                  <a:lnTo>
                    <a:pt x="2572" y="21600"/>
                  </a:lnTo>
                  <a:lnTo>
                    <a:pt x="19028" y="21600"/>
                  </a:lnTo>
                  <a:lnTo>
                    <a:pt x="21600" y="0"/>
                  </a:lnTo>
                  <a:close/>
                </a:path>
              </a:pathLst>
            </a:custGeom>
            <a:solidFill>
              <a:schemeClr val="bg1"/>
            </a:solidFill>
            <a:ln w="3175">
              <a:solidFill>
                <a:schemeClr val="bg2">
                  <a:lumMod val="25000"/>
                </a:schemeClr>
              </a:solidFill>
              <a:miter lim="800000"/>
              <a:headEnd/>
              <a:tailEnd/>
            </a:ln>
          </p:spPr>
          <p:txBody>
            <a:bodyPr wrap="none" anchor="ctr"/>
            <a:lstStyle/>
            <a:p>
              <a:endParaRPr lang="en-US" dirty="0"/>
            </a:p>
          </p:txBody>
        </p:sp>
        <p:sp>
          <p:nvSpPr>
            <p:cNvPr id="108" name="Rectangle 288"/>
            <p:cNvSpPr>
              <a:spLocks noChangeArrowheads="1"/>
            </p:cNvSpPr>
            <p:nvPr/>
          </p:nvSpPr>
          <p:spPr bwMode="auto">
            <a:xfrm flipH="1">
              <a:off x="608" y="2904"/>
              <a:ext cx="551" cy="715"/>
            </a:xfrm>
            <a:prstGeom prst="rect">
              <a:avLst/>
            </a:prstGeom>
            <a:solidFill>
              <a:srgbClr val="DED0C0"/>
            </a:solidFill>
            <a:ln w="3175">
              <a:solidFill>
                <a:schemeClr val="bg2">
                  <a:lumMod val="25000"/>
                </a:schemeClr>
              </a:solidFill>
              <a:miter lim="800000"/>
              <a:headEnd/>
              <a:tailEnd/>
            </a:ln>
          </p:spPr>
          <p:txBody>
            <a:bodyPr wrap="none" anchor="ctr"/>
            <a:lstStyle/>
            <a:p>
              <a:endParaRPr lang="en-US" dirty="0"/>
            </a:p>
          </p:txBody>
        </p:sp>
        <p:sp>
          <p:nvSpPr>
            <p:cNvPr id="109" name="Rectangle 289"/>
            <p:cNvSpPr>
              <a:spLocks noChangeArrowheads="1"/>
            </p:cNvSpPr>
            <p:nvPr/>
          </p:nvSpPr>
          <p:spPr bwMode="auto">
            <a:xfrm flipH="1">
              <a:off x="808" y="2908"/>
              <a:ext cx="357" cy="716"/>
            </a:xfrm>
            <a:prstGeom prst="rect">
              <a:avLst/>
            </a:prstGeom>
            <a:solidFill>
              <a:schemeClr val="bg1"/>
            </a:solidFill>
            <a:ln w="3175">
              <a:solidFill>
                <a:schemeClr val="bg2">
                  <a:lumMod val="25000"/>
                </a:schemeClr>
              </a:solidFill>
              <a:miter lim="800000"/>
              <a:headEnd/>
              <a:tailEnd/>
            </a:ln>
          </p:spPr>
          <p:txBody>
            <a:bodyPr wrap="none" anchor="ctr"/>
            <a:lstStyle/>
            <a:p>
              <a:endParaRPr lang="en-US" dirty="0"/>
            </a:p>
          </p:txBody>
        </p:sp>
        <p:sp>
          <p:nvSpPr>
            <p:cNvPr id="110" name="Rectangle 290"/>
            <p:cNvSpPr>
              <a:spLocks noChangeArrowheads="1"/>
            </p:cNvSpPr>
            <p:nvPr/>
          </p:nvSpPr>
          <p:spPr bwMode="auto">
            <a:xfrm flipH="1">
              <a:off x="1344" y="2990"/>
              <a:ext cx="260" cy="542"/>
            </a:xfrm>
            <a:prstGeom prst="rect">
              <a:avLst/>
            </a:prstGeom>
            <a:solidFill>
              <a:schemeClr val="bg1"/>
            </a:solidFill>
            <a:ln w="3175">
              <a:solidFill>
                <a:schemeClr val="bg2">
                  <a:lumMod val="25000"/>
                </a:schemeClr>
              </a:solidFill>
              <a:miter lim="800000"/>
              <a:headEnd/>
              <a:tailEnd/>
            </a:ln>
          </p:spPr>
          <p:txBody>
            <a:bodyPr wrap="none" anchor="ctr"/>
            <a:lstStyle/>
            <a:p>
              <a:endParaRPr lang="en-US" dirty="0"/>
            </a:p>
          </p:txBody>
        </p:sp>
      </p:grpSp>
      <p:sp>
        <p:nvSpPr>
          <p:cNvPr id="111" name="AutoShape 321"/>
          <p:cNvSpPr>
            <a:spLocks noChangeArrowheads="1"/>
          </p:cNvSpPr>
          <p:nvPr/>
        </p:nvSpPr>
        <p:spPr bwMode="auto">
          <a:xfrm>
            <a:off x="3687869" y="4297510"/>
            <a:ext cx="301625" cy="419100"/>
          </a:xfrm>
          <a:custGeom>
            <a:avLst/>
            <a:gdLst>
              <a:gd name="T0" fmla="*/ 718647667 w 21600"/>
              <a:gd name="T1" fmla="*/ 1530661302 h 21600"/>
              <a:gd name="T2" fmla="*/ 410657038 w 21600"/>
              <a:gd name="T3" fmla="*/ 2147483647 h 21600"/>
              <a:gd name="T4" fmla="*/ 102663589 w 21600"/>
              <a:gd name="T5" fmla="*/ 1530661302 h 21600"/>
              <a:gd name="T6" fmla="*/ 410657038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gradFill rotWithShape="1">
            <a:gsLst>
              <a:gs pos="0">
                <a:srgbClr val="FFFFCC"/>
              </a:gs>
              <a:gs pos="100000">
                <a:srgbClr val="FF9900"/>
              </a:gs>
            </a:gsLst>
            <a:lin ang="5400000" scaled="1"/>
          </a:gradFill>
          <a:ln w="9525">
            <a:noFill/>
            <a:miter lim="800000"/>
            <a:headEnd/>
            <a:tailEnd/>
          </a:ln>
        </p:spPr>
        <p:txBody>
          <a:bodyPr wrap="none" anchor="ctr"/>
          <a:lstStyle/>
          <a:p>
            <a:endParaRPr lang="en-US" dirty="0"/>
          </a:p>
        </p:txBody>
      </p:sp>
      <p:sp>
        <p:nvSpPr>
          <p:cNvPr id="112" name="AutoShape 322"/>
          <p:cNvSpPr>
            <a:spLocks noChangeArrowheads="1"/>
          </p:cNvSpPr>
          <p:nvPr/>
        </p:nvSpPr>
        <p:spPr bwMode="auto">
          <a:xfrm rot="10800000">
            <a:off x="3698186" y="5873900"/>
            <a:ext cx="280987" cy="390525"/>
          </a:xfrm>
          <a:custGeom>
            <a:avLst/>
            <a:gdLst>
              <a:gd name="T0" fmla="*/ 541242583 w 21600"/>
              <a:gd name="T1" fmla="*/ 1153997776 h 21600"/>
              <a:gd name="T2" fmla="*/ 309282175 w 21600"/>
              <a:gd name="T3" fmla="*/ 2147483647 h 21600"/>
              <a:gd name="T4" fmla="*/ 77319451 w 21600"/>
              <a:gd name="T5" fmla="*/ 1153997776 h 21600"/>
              <a:gd name="T6" fmla="*/ 309282175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gradFill rotWithShape="1">
            <a:gsLst>
              <a:gs pos="0">
                <a:srgbClr val="FFFFCC"/>
              </a:gs>
              <a:gs pos="100000">
                <a:srgbClr val="FF9900"/>
              </a:gs>
            </a:gsLst>
            <a:lin ang="5400000" scaled="1"/>
          </a:gradFill>
          <a:ln w="9525">
            <a:noFill/>
            <a:miter lim="800000"/>
            <a:headEnd/>
            <a:tailEnd/>
          </a:ln>
        </p:spPr>
        <p:txBody>
          <a:bodyPr wrap="none" anchor="ctr"/>
          <a:lstStyle/>
          <a:p>
            <a:endParaRPr lang="en-US" dirty="0"/>
          </a:p>
        </p:txBody>
      </p:sp>
      <p:sp>
        <p:nvSpPr>
          <p:cNvPr id="114" name="Rectangle 113"/>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Slide Number Placeholder 11"/>
          <p:cNvSpPr>
            <a:spLocks noGrp="1"/>
          </p:cNvSpPr>
          <p:nvPr>
            <p:ph type="sldNum" sz="quarter" idx="12"/>
          </p:nvPr>
        </p:nvSpPr>
        <p:spPr>
          <a:xfrm>
            <a:off x="6136623" y="6385024"/>
            <a:ext cx="2743200" cy="365125"/>
          </a:xfrm>
        </p:spPr>
        <p:txBody>
          <a:bodyPr/>
          <a:lstStyle/>
          <a:p>
            <a:r>
              <a:rPr lang="en-US" dirty="0"/>
              <a:t>8</a:t>
            </a:r>
          </a:p>
        </p:txBody>
      </p:sp>
      <p:pic>
        <p:nvPicPr>
          <p:cNvPr id="116" name="Picture 115"/>
          <p:cNvPicPr>
            <a:picLocks noChangeAspect="1"/>
          </p:cNvPicPr>
          <p:nvPr/>
        </p:nvPicPr>
        <p:blipFill>
          <a:blip r:embed="rId3"/>
          <a:stretch>
            <a:fillRect/>
          </a:stretch>
        </p:blipFill>
        <p:spPr>
          <a:xfrm>
            <a:off x="6295274" y="6066488"/>
            <a:ext cx="693689" cy="644568"/>
          </a:xfrm>
          <a:prstGeom prst="rect">
            <a:avLst/>
          </a:prstGeom>
        </p:spPr>
      </p:pic>
      <p:cxnSp>
        <p:nvCxnSpPr>
          <p:cNvPr id="117" name="Straight Connector 116"/>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21" name="Picture 1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22" name="Picture 121"/>
          <p:cNvPicPr>
            <a:picLocks noChangeAspect="1"/>
          </p:cNvPicPr>
          <p:nvPr/>
        </p:nvPicPr>
        <p:blipFill>
          <a:blip r:embed="rId5"/>
          <a:stretch>
            <a:fillRect/>
          </a:stretch>
        </p:blipFill>
        <p:spPr>
          <a:xfrm>
            <a:off x="2054026" y="6006418"/>
            <a:ext cx="909372" cy="767207"/>
          </a:xfrm>
          <a:prstGeom prst="rect">
            <a:avLst/>
          </a:prstGeom>
        </p:spPr>
      </p:pic>
    </p:spTree>
    <p:extLst>
      <p:ext uri="{BB962C8B-B14F-4D97-AF65-F5344CB8AC3E}">
        <p14:creationId xmlns:p14="http://schemas.microsoft.com/office/powerpoint/2010/main" val="3758293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5400000">
                                      <p:cBhvr>
                                        <p:cTn id="6" dur="2000" fill="hold"/>
                                        <p:tgtEl>
                                          <p:spTgt spid="19"/>
                                        </p:tgtEl>
                                        <p:attrNameLst>
                                          <p:attrName>r</p:attrName>
                                        </p:attrNameLst>
                                      </p:cBhvr>
                                    </p:animRot>
                                  </p:childTnLst>
                                </p:cTn>
                              </p:par>
                              <p:par>
                                <p:cTn id="7" presetID="8" presetClass="emph" presetSubtype="0" fill="hold" nodeType="withEffect">
                                  <p:stCondLst>
                                    <p:cond delay="0"/>
                                  </p:stCondLst>
                                  <p:childTnLst>
                                    <p:animRot by="-5400000">
                                      <p:cBhvr>
                                        <p:cTn id="8" dur="2000" fill="hold"/>
                                        <p:tgtEl>
                                          <p:spTgt spid="33"/>
                                        </p:tgtEl>
                                        <p:attrNameLst>
                                          <p:attrName>r</p:attrName>
                                        </p:attrNameLst>
                                      </p:cBhvr>
                                    </p:animRot>
                                  </p:childTnLst>
                                </p:cTn>
                              </p:par>
                              <p:par>
                                <p:cTn id="9" presetID="6" presetClass="emph" presetSubtype="0" fill="hold" grpId="0" nodeType="withEffect">
                                  <p:stCondLst>
                                    <p:cond delay="0"/>
                                  </p:stCondLst>
                                  <p:childTnLst>
                                    <p:animScale>
                                      <p:cBhvr>
                                        <p:cTn id="10" dur="2000" fill="hold"/>
                                        <p:tgtEl>
                                          <p:spTgt spid="18"/>
                                        </p:tgtEl>
                                      </p:cBhvr>
                                      <p:by x="100000" y="400000"/>
                                    </p:animScale>
                                  </p:childTnLst>
                                </p:cTn>
                              </p:par>
                              <p:par>
                                <p:cTn id="11" presetID="6" presetClass="emph" presetSubtype="0" fill="hold" grpId="0" nodeType="withEffect">
                                  <p:stCondLst>
                                    <p:cond delay="0"/>
                                  </p:stCondLst>
                                  <p:childTnLst>
                                    <p:animScale>
                                      <p:cBhvr>
                                        <p:cTn id="12" dur="2000" fill="hold"/>
                                        <p:tgtEl>
                                          <p:spTgt spid="53"/>
                                        </p:tgtEl>
                                      </p:cBhvr>
                                      <p:by x="200000" y="100000"/>
                                    </p:animScale>
                                  </p:childTnLst>
                                </p:cTn>
                              </p:par>
                              <p:par>
                                <p:cTn id="13" presetID="63" presetClass="path" presetSubtype="0" accel="50000" decel="50000" fill="hold" grpId="1" nodeType="withEffect">
                                  <p:stCondLst>
                                    <p:cond delay="0"/>
                                  </p:stCondLst>
                                  <p:childTnLst>
                                    <p:animMotion origin="layout" path="M 5E-6 3.7037E-7 L 0.0349 0.00069 " pathEditMode="relative" rAng="0" ptsTypes="AA">
                                      <p:cBhvr>
                                        <p:cTn id="14" dur="2000" fill="hold"/>
                                        <p:tgtEl>
                                          <p:spTgt spid="53"/>
                                        </p:tgtEl>
                                        <p:attrNameLst>
                                          <p:attrName>ppt_x</p:attrName>
                                          <p:attrName>ppt_y</p:attrName>
                                        </p:attrNameLst>
                                      </p:cBhvr>
                                      <p:rCtr x="1736" y="23"/>
                                    </p:animMotion>
                                  </p:childTnLst>
                                </p:cTn>
                              </p:par>
                              <p:par>
                                <p:cTn id="15" presetID="10" presetClass="entr" presetSubtype="0" fill="hold" grpId="0" nodeType="withEffect">
                                  <p:stCondLst>
                                    <p:cond delay="0"/>
                                  </p:stCondLst>
                                  <p:childTnLst>
                                    <p:set>
                                      <p:cBhvr>
                                        <p:cTn id="16" dur="1" fill="hold">
                                          <p:stCondLst>
                                            <p:cond delay="0"/>
                                          </p:stCondLst>
                                        </p:cTn>
                                        <p:tgtEl>
                                          <p:spTgt spid="89"/>
                                        </p:tgtEl>
                                        <p:attrNameLst>
                                          <p:attrName>style.visibility</p:attrName>
                                        </p:attrNameLst>
                                      </p:cBhvr>
                                      <p:to>
                                        <p:strVal val="visible"/>
                                      </p:to>
                                    </p:set>
                                    <p:animEffect transition="in" filter="fade">
                                      <p:cBhvr>
                                        <p:cTn id="17" dur="500"/>
                                        <p:tgtEl>
                                          <p:spTgt spid="89"/>
                                        </p:tgtEl>
                                      </p:cBhvr>
                                    </p:animEffect>
                                  </p:childTnLst>
                                </p:cTn>
                              </p:par>
                              <p:par>
                                <p:cTn id="18" presetID="10" presetClass="entr" presetSubtype="0" fill="hold" grpId="0" nodeType="withEffect">
                                  <p:stCondLst>
                                    <p:cond delay="300"/>
                                  </p:stCondLst>
                                  <p:childTnLst>
                                    <p:set>
                                      <p:cBhvr>
                                        <p:cTn id="19" dur="1" fill="hold">
                                          <p:stCondLst>
                                            <p:cond delay="0"/>
                                          </p:stCondLst>
                                        </p:cTn>
                                        <p:tgtEl>
                                          <p:spTgt spid="90"/>
                                        </p:tgtEl>
                                        <p:attrNameLst>
                                          <p:attrName>style.visibility</p:attrName>
                                        </p:attrNameLst>
                                      </p:cBhvr>
                                      <p:to>
                                        <p:strVal val="visible"/>
                                      </p:to>
                                    </p:set>
                                    <p:animEffect transition="in" filter="fade">
                                      <p:cBhvr>
                                        <p:cTn id="20" dur="500"/>
                                        <p:tgtEl>
                                          <p:spTgt spid="90"/>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91"/>
                                        </p:tgtEl>
                                        <p:attrNameLst>
                                          <p:attrName>style.visibility</p:attrName>
                                        </p:attrNameLst>
                                      </p:cBhvr>
                                      <p:to>
                                        <p:strVal val="visible"/>
                                      </p:to>
                                    </p:set>
                                    <p:animEffect transition="in" filter="fade">
                                      <p:cBhvr>
                                        <p:cTn id="23" dur="500"/>
                                        <p:tgtEl>
                                          <p:spTgt spid="91"/>
                                        </p:tgtEl>
                                      </p:cBhvr>
                                    </p:animEffect>
                                  </p:childTnLst>
                                </p:cTn>
                              </p:par>
                              <p:par>
                                <p:cTn id="24" presetID="10" presetClass="entr" presetSubtype="0" fill="hold" grpId="0" nodeType="withEffect">
                                  <p:stCondLst>
                                    <p:cond delay="800"/>
                                  </p:stCondLst>
                                  <p:childTnLst>
                                    <p:set>
                                      <p:cBhvr>
                                        <p:cTn id="25" dur="1" fill="hold">
                                          <p:stCondLst>
                                            <p:cond delay="0"/>
                                          </p:stCondLst>
                                        </p:cTn>
                                        <p:tgtEl>
                                          <p:spTgt spid="92"/>
                                        </p:tgtEl>
                                        <p:attrNameLst>
                                          <p:attrName>style.visibility</p:attrName>
                                        </p:attrNameLst>
                                      </p:cBhvr>
                                      <p:to>
                                        <p:strVal val="visible"/>
                                      </p:to>
                                    </p:set>
                                    <p:animEffect transition="in" filter="fade">
                                      <p:cBhvr>
                                        <p:cTn id="26" dur="500"/>
                                        <p:tgtEl>
                                          <p:spTgt spid="92"/>
                                        </p:tgtEl>
                                      </p:cBhvr>
                                    </p:animEffect>
                                  </p:childTnLst>
                                </p:cTn>
                              </p:par>
                              <p:par>
                                <p:cTn id="27" presetID="10" presetClass="entr" presetSubtype="0" fill="hold" grpId="0" nodeType="withEffect">
                                  <p:stCondLst>
                                    <p:cond delay="1000"/>
                                  </p:stCondLst>
                                  <p:childTnLst>
                                    <p:set>
                                      <p:cBhvr>
                                        <p:cTn id="28" dur="1" fill="hold">
                                          <p:stCondLst>
                                            <p:cond delay="0"/>
                                          </p:stCondLst>
                                        </p:cTn>
                                        <p:tgtEl>
                                          <p:spTgt spid="93"/>
                                        </p:tgtEl>
                                        <p:attrNameLst>
                                          <p:attrName>style.visibility</p:attrName>
                                        </p:attrNameLst>
                                      </p:cBhvr>
                                      <p:to>
                                        <p:strVal val="visible"/>
                                      </p:to>
                                    </p:set>
                                    <p:animEffect transition="in" filter="fade">
                                      <p:cBhvr>
                                        <p:cTn id="29" dur="500"/>
                                        <p:tgtEl>
                                          <p:spTgt spid="93"/>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mph" presetSubtype="0" fill="hold" grpId="1" nodeType="clickEffect">
                                  <p:stCondLst>
                                    <p:cond delay="0"/>
                                  </p:stCondLst>
                                  <p:childTnLst>
                                    <p:animScale>
                                      <p:cBhvr>
                                        <p:cTn id="33" dur="2000" fill="hold"/>
                                        <p:tgtEl>
                                          <p:spTgt spid="18"/>
                                        </p:tgtEl>
                                      </p:cBhvr>
                                      <p:by x="100000" y="50000"/>
                                    </p:animScale>
                                  </p:childTnLst>
                                </p:cTn>
                              </p:par>
                              <p:par>
                                <p:cTn id="34" presetID="8" presetClass="emph" presetSubtype="0" fill="hold" nodeType="withEffect">
                                  <p:stCondLst>
                                    <p:cond delay="0"/>
                                  </p:stCondLst>
                                  <p:childTnLst>
                                    <p:animRot by="-5400000">
                                      <p:cBhvr>
                                        <p:cTn id="35" dur="2000" fill="hold"/>
                                        <p:tgtEl>
                                          <p:spTgt spid="19"/>
                                        </p:tgtEl>
                                        <p:attrNameLst>
                                          <p:attrName>r</p:attrName>
                                        </p:attrNameLst>
                                      </p:cBhvr>
                                    </p:animRot>
                                  </p:childTnLst>
                                </p:cTn>
                              </p:par>
                              <p:par>
                                <p:cTn id="36" presetID="8" presetClass="emph" presetSubtype="0" fill="hold" nodeType="withEffect">
                                  <p:stCondLst>
                                    <p:cond delay="0"/>
                                  </p:stCondLst>
                                  <p:childTnLst>
                                    <p:animRot by="5400000">
                                      <p:cBhvr>
                                        <p:cTn id="37" dur="2000" fill="hold"/>
                                        <p:tgtEl>
                                          <p:spTgt spid="33"/>
                                        </p:tgtEl>
                                        <p:attrNameLst>
                                          <p:attrName>r</p:attrName>
                                        </p:attrNameLst>
                                      </p:cBhvr>
                                    </p:animRot>
                                  </p:childTnLst>
                                </p:cTn>
                              </p:par>
                              <p:par>
                                <p:cTn id="38" presetID="10" presetClass="exit" presetSubtype="0" fill="hold" grpId="1" nodeType="withEffect">
                                  <p:stCondLst>
                                    <p:cond delay="200"/>
                                  </p:stCondLst>
                                  <p:childTnLst>
                                    <p:animEffect transition="out" filter="fade">
                                      <p:cBhvr>
                                        <p:cTn id="39" dur="2000"/>
                                        <p:tgtEl>
                                          <p:spTgt spid="93"/>
                                        </p:tgtEl>
                                      </p:cBhvr>
                                    </p:animEffect>
                                    <p:set>
                                      <p:cBhvr>
                                        <p:cTn id="40" dur="1" fill="hold">
                                          <p:stCondLst>
                                            <p:cond delay="1999"/>
                                          </p:stCondLst>
                                        </p:cTn>
                                        <p:tgtEl>
                                          <p:spTgt spid="93"/>
                                        </p:tgtEl>
                                        <p:attrNameLst>
                                          <p:attrName>style.visibility</p:attrName>
                                        </p:attrNameLst>
                                      </p:cBhvr>
                                      <p:to>
                                        <p:strVal val="hidden"/>
                                      </p:to>
                                    </p:set>
                                  </p:childTnLst>
                                </p:cTn>
                              </p:par>
                              <p:par>
                                <p:cTn id="41" presetID="10" presetClass="exit" presetSubtype="0" fill="hold" grpId="1" nodeType="withEffect">
                                  <p:stCondLst>
                                    <p:cond delay="200"/>
                                  </p:stCondLst>
                                  <p:childTnLst>
                                    <p:animEffect transition="out" filter="fade">
                                      <p:cBhvr>
                                        <p:cTn id="42" dur="2000"/>
                                        <p:tgtEl>
                                          <p:spTgt spid="92"/>
                                        </p:tgtEl>
                                      </p:cBhvr>
                                    </p:animEffect>
                                    <p:set>
                                      <p:cBhvr>
                                        <p:cTn id="43" dur="1" fill="hold">
                                          <p:stCondLst>
                                            <p:cond delay="1999"/>
                                          </p:stCondLst>
                                        </p:cTn>
                                        <p:tgtEl>
                                          <p:spTgt spid="92"/>
                                        </p:tgtEl>
                                        <p:attrNameLst>
                                          <p:attrName>style.visibility</p:attrName>
                                        </p:attrNameLst>
                                      </p:cBhvr>
                                      <p:to>
                                        <p:strVal val="hidden"/>
                                      </p:to>
                                    </p:set>
                                  </p:childTnLst>
                                </p:cTn>
                              </p:par>
                              <p:par>
                                <p:cTn id="44" presetID="10" presetClass="exit" presetSubtype="0" fill="hold" grpId="1" nodeType="withEffect">
                                  <p:stCondLst>
                                    <p:cond delay="500"/>
                                  </p:stCondLst>
                                  <p:childTnLst>
                                    <p:animEffect transition="out" filter="fade">
                                      <p:cBhvr>
                                        <p:cTn id="45" dur="2000"/>
                                        <p:tgtEl>
                                          <p:spTgt spid="91"/>
                                        </p:tgtEl>
                                      </p:cBhvr>
                                    </p:animEffect>
                                    <p:set>
                                      <p:cBhvr>
                                        <p:cTn id="46" dur="1" fill="hold">
                                          <p:stCondLst>
                                            <p:cond delay="1999"/>
                                          </p:stCondLst>
                                        </p:cTn>
                                        <p:tgtEl>
                                          <p:spTgt spid="91"/>
                                        </p:tgtEl>
                                        <p:attrNameLst>
                                          <p:attrName>style.visibility</p:attrName>
                                        </p:attrNameLst>
                                      </p:cBhvr>
                                      <p:to>
                                        <p:strVal val="hidden"/>
                                      </p:to>
                                    </p:set>
                                  </p:childTnLst>
                                </p:cTn>
                              </p:par>
                              <p:par>
                                <p:cTn id="47" presetID="10" presetClass="exit" presetSubtype="0" fill="hold" grpId="1" nodeType="withEffect">
                                  <p:stCondLst>
                                    <p:cond delay="1000"/>
                                  </p:stCondLst>
                                  <p:childTnLst>
                                    <p:animEffect transition="out" filter="fade">
                                      <p:cBhvr>
                                        <p:cTn id="48" dur="2000"/>
                                        <p:tgtEl>
                                          <p:spTgt spid="90"/>
                                        </p:tgtEl>
                                      </p:cBhvr>
                                    </p:animEffect>
                                    <p:set>
                                      <p:cBhvr>
                                        <p:cTn id="49" dur="1" fill="hold">
                                          <p:stCondLst>
                                            <p:cond delay="1999"/>
                                          </p:stCondLst>
                                        </p:cTn>
                                        <p:tgtEl>
                                          <p:spTgt spid="90"/>
                                        </p:tgtEl>
                                        <p:attrNameLst>
                                          <p:attrName>style.visibility</p:attrName>
                                        </p:attrNameLst>
                                      </p:cBhvr>
                                      <p:to>
                                        <p:strVal val="hidden"/>
                                      </p:to>
                                    </p:set>
                                  </p:childTnLst>
                                </p:cTn>
                              </p:par>
                              <p:par>
                                <p:cTn id="50" presetID="10" presetClass="exit" presetSubtype="0" fill="hold" grpId="1" nodeType="withEffect">
                                  <p:stCondLst>
                                    <p:cond delay="1300"/>
                                  </p:stCondLst>
                                  <p:childTnLst>
                                    <p:animEffect transition="out" filter="fade">
                                      <p:cBhvr>
                                        <p:cTn id="51" dur="2000"/>
                                        <p:tgtEl>
                                          <p:spTgt spid="89"/>
                                        </p:tgtEl>
                                      </p:cBhvr>
                                    </p:animEffect>
                                    <p:set>
                                      <p:cBhvr>
                                        <p:cTn id="52" dur="1" fill="hold">
                                          <p:stCondLst>
                                            <p:cond delay="1999"/>
                                          </p:stCondLst>
                                        </p:cTn>
                                        <p:tgtEl>
                                          <p:spTgt spid="89"/>
                                        </p:tgtEl>
                                        <p:attrNameLst>
                                          <p:attrName>style.visibility</p:attrName>
                                        </p:attrNameLst>
                                      </p:cBhvr>
                                      <p:to>
                                        <p:strVal val="hidden"/>
                                      </p:to>
                                    </p:set>
                                  </p:childTnLst>
                                </p:cTn>
                              </p:par>
                              <p:par>
                                <p:cTn id="53" presetID="6" presetClass="emph" presetSubtype="0" fill="hold" grpId="2" nodeType="withEffect">
                                  <p:stCondLst>
                                    <p:cond delay="0"/>
                                  </p:stCondLst>
                                  <p:childTnLst>
                                    <p:animScale>
                                      <p:cBhvr>
                                        <p:cTn id="54" dur="2000" fill="hold"/>
                                        <p:tgtEl>
                                          <p:spTgt spid="53"/>
                                        </p:tgtEl>
                                      </p:cBhvr>
                                      <p:by x="40000" y="100000"/>
                                    </p:animScale>
                                  </p:childTnLst>
                                </p:cTn>
                              </p:par>
                              <p:par>
                                <p:cTn id="55" presetID="55" presetClass="entr" presetSubtype="0" fill="hold" grpId="0" nodeType="withEffect">
                                  <p:stCondLst>
                                    <p:cond delay="0"/>
                                  </p:stCondLst>
                                  <p:childTnLst>
                                    <p:set>
                                      <p:cBhvr>
                                        <p:cTn id="56" dur="1" fill="hold">
                                          <p:stCondLst>
                                            <p:cond delay="0"/>
                                          </p:stCondLst>
                                        </p:cTn>
                                        <p:tgtEl>
                                          <p:spTgt spid="111"/>
                                        </p:tgtEl>
                                        <p:attrNameLst>
                                          <p:attrName>style.visibility</p:attrName>
                                        </p:attrNameLst>
                                      </p:cBhvr>
                                      <p:to>
                                        <p:strVal val="visible"/>
                                      </p:to>
                                    </p:set>
                                    <p:anim calcmode="lin" valueType="num">
                                      <p:cBhvr>
                                        <p:cTn id="57" dur="1000" fill="hold"/>
                                        <p:tgtEl>
                                          <p:spTgt spid="111"/>
                                        </p:tgtEl>
                                        <p:attrNameLst>
                                          <p:attrName>ppt_w</p:attrName>
                                        </p:attrNameLst>
                                      </p:cBhvr>
                                      <p:tavLst>
                                        <p:tav tm="0">
                                          <p:val>
                                            <p:strVal val="#ppt_w*0.70"/>
                                          </p:val>
                                        </p:tav>
                                        <p:tav tm="100000">
                                          <p:val>
                                            <p:strVal val="#ppt_w"/>
                                          </p:val>
                                        </p:tav>
                                      </p:tavLst>
                                    </p:anim>
                                    <p:anim calcmode="lin" valueType="num">
                                      <p:cBhvr>
                                        <p:cTn id="58" dur="1000" fill="hold"/>
                                        <p:tgtEl>
                                          <p:spTgt spid="111"/>
                                        </p:tgtEl>
                                        <p:attrNameLst>
                                          <p:attrName>ppt_h</p:attrName>
                                        </p:attrNameLst>
                                      </p:cBhvr>
                                      <p:tavLst>
                                        <p:tav tm="0">
                                          <p:val>
                                            <p:strVal val="#ppt_h"/>
                                          </p:val>
                                        </p:tav>
                                        <p:tav tm="100000">
                                          <p:val>
                                            <p:strVal val="#ppt_h"/>
                                          </p:val>
                                        </p:tav>
                                      </p:tavLst>
                                    </p:anim>
                                    <p:animEffect transition="in" filter="fade">
                                      <p:cBhvr>
                                        <p:cTn id="59" dur="1000"/>
                                        <p:tgtEl>
                                          <p:spTgt spid="111"/>
                                        </p:tgtEl>
                                      </p:cBhvr>
                                    </p:animEffect>
                                  </p:childTnLst>
                                </p:cTn>
                              </p:par>
                              <p:par>
                                <p:cTn id="60" presetID="55" presetClass="entr" presetSubtype="0" fill="hold" grpId="0" nodeType="withEffect">
                                  <p:stCondLst>
                                    <p:cond delay="0"/>
                                  </p:stCondLst>
                                  <p:childTnLst>
                                    <p:set>
                                      <p:cBhvr>
                                        <p:cTn id="61" dur="1" fill="hold">
                                          <p:stCondLst>
                                            <p:cond delay="0"/>
                                          </p:stCondLst>
                                        </p:cTn>
                                        <p:tgtEl>
                                          <p:spTgt spid="112"/>
                                        </p:tgtEl>
                                        <p:attrNameLst>
                                          <p:attrName>style.visibility</p:attrName>
                                        </p:attrNameLst>
                                      </p:cBhvr>
                                      <p:to>
                                        <p:strVal val="visible"/>
                                      </p:to>
                                    </p:set>
                                    <p:anim calcmode="lin" valueType="num">
                                      <p:cBhvr>
                                        <p:cTn id="62" dur="1000" fill="hold"/>
                                        <p:tgtEl>
                                          <p:spTgt spid="112"/>
                                        </p:tgtEl>
                                        <p:attrNameLst>
                                          <p:attrName>ppt_w</p:attrName>
                                        </p:attrNameLst>
                                      </p:cBhvr>
                                      <p:tavLst>
                                        <p:tav tm="0">
                                          <p:val>
                                            <p:strVal val="#ppt_w*0.70"/>
                                          </p:val>
                                        </p:tav>
                                        <p:tav tm="100000">
                                          <p:val>
                                            <p:strVal val="#ppt_w"/>
                                          </p:val>
                                        </p:tav>
                                      </p:tavLst>
                                    </p:anim>
                                    <p:anim calcmode="lin" valueType="num">
                                      <p:cBhvr>
                                        <p:cTn id="63" dur="1000" fill="hold"/>
                                        <p:tgtEl>
                                          <p:spTgt spid="112"/>
                                        </p:tgtEl>
                                        <p:attrNameLst>
                                          <p:attrName>ppt_h</p:attrName>
                                        </p:attrNameLst>
                                      </p:cBhvr>
                                      <p:tavLst>
                                        <p:tav tm="0">
                                          <p:val>
                                            <p:strVal val="#ppt_h"/>
                                          </p:val>
                                        </p:tav>
                                        <p:tav tm="100000">
                                          <p:val>
                                            <p:strVal val="#ppt_h"/>
                                          </p:val>
                                        </p:tav>
                                      </p:tavLst>
                                    </p:anim>
                                    <p:animEffect transition="in" filter="fade">
                                      <p:cBhvr>
                                        <p:cTn id="64" dur="1000"/>
                                        <p:tgtEl>
                                          <p:spTgt spid="112"/>
                                        </p:tgtEl>
                                      </p:cBhvr>
                                    </p:animEffect>
                                  </p:childTnLst>
                                </p:cTn>
                              </p:par>
                              <p:par>
                                <p:cTn id="65" presetID="10" presetClass="exit" presetSubtype="0" fill="hold" grpId="1" nodeType="withEffect">
                                  <p:stCondLst>
                                    <p:cond delay="2000"/>
                                  </p:stCondLst>
                                  <p:childTnLst>
                                    <p:animEffect transition="out" filter="fade">
                                      <p:cBhvr>
                                        <p:cTn id="66" dur="2000"/>
                                        <p:tgtEl>
                                          <p:spTgt spid="111"/>
                                        </p:tgtEl>
                                      </p:cBhvr>
                                    </p:animEffect>
                                    <p:set>
                                      <p:cBhvr>
                                        <p:cTn id="67" dur="1" fill="hold">
                                          <p:stCondLst>
                                            <p:cond delay="1999"/>
                                          </p:stCondLst>
                                        </p:cTn>
                                        <p:tgtEl>
                                          <p:spTgt spid="111"/>
                                        </p:tgtEl>
                                        <p:attrNameLst>
                                          <p:attrName>style.visibility</p:attrName>
                                        </p:attrNameLst>
                                      </p:cBhvr>
                                      <p:to>
                                        <p:strVal val="hidden"/>
                                      </p:to>
                                    </p:set>
                                  </p:childTnLst>
                                </p:cTn>
                              </p:par>
                              <p:par>
                                <p:cTn id="68" presetID="10" presetClass="exit" presetSubtype="0" fill="hold" grpId="1" nodeType="withEffect">
                                  <p:stCondLst>
                                    <p:cond delay="2000"/>
                                  </p:stCondLst>
                                  <p:childTnLst>
                                    <p:animEffect transition="out" filter="fade">
                                      <p:cBhvr>
                                        <p:cTn id="69" dur="2000"/>
                                        <p:tgtEl>
                                          <p:spTgt spid="112"/>
                                        </p:tgtEl>
                                      </p:cBhvr>
                                    </p:animEffect>
                                    <p:set>
                                      <p:cBhvr>
                                        <p:cTn id="70" dur="1" fill="hold">
                                          <p:stCondLst>
                                            <p:cond delay="1999"/>
                                          </p:stCondLst>
                                        </p:cTn>
                                        <p:tgtEl>
                                          <p:spTgt spid="112"/>
                                        </p:tgtEl>
                                        <p:attrNameLst>
                                          <p:attrName>style.visibility</p:attrName>
                                        </p:attrNameLst>
                                      </p:cBhvr>
                                      <p:to>
                                        <p:strVal val="hidden"/>
                                      </p:to>
                                    </p:set>
                                  </p:childTnLst>
                                </p:cTn>
                              </p:par>
                              <p:par>
                                <p:cTn id="71" presetID="1" presetClass="entr" presetSubtype="0" fill="hold" grpId="0" nodeType="withEffect">
                                  <p:stCondLst>
                                    <p:cond delay="0"/>
                                  </p:stCondLst>
                                  <p:childTnLst>
                                    <p:set>
                                      <p:cBhvr>
                                        <p:cTn id="72" dur="1" fill="hold">
                                          <p:stCondLst>
                                            <p:cond delay="0"/>
                                          </p:stCondLst>
                                        </p:cTn>
                                        <p:tgtEl>
                                          <p:spTgt spid="8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88"/>
                                        </p:tgtEl>
                                        <p:attrNameLst>
                                          <p:attrName>style.visibility</p:attrName>
                                        </p:attrNameLst>
                                      </p:cBhvr>
                                      <p:to>
                                        <p:strVal val="visible"/>
                                      </p:to>
                                    </p:set>
                                  </p:childTnLst>
                                </p:cTn>
                              </p:par>
                              <p:par>
                                <p:cTn id="75" presetID="17" presetClass="entr" presetSubtype="4" fill="hold" grpId="0" nodeType="withEffect">
                                  <p:stCondLst>
                                    <p:cond delay="0"/>
                                  </p:stCondLst>
                                  <p:childTnLst>
                                    <p:set>
                                      <p:cBhvr>
                                        <p:cTn id="76" dur="1" fill="hold">
                                          <p:stCondLst>
                                            <p:cond delay="0"/>
                                          </p:stCondLst>
                                        </p:cTn>
                                        <p:tgtEl>
                                          <p:spTgt spid="86"/>
                                        </p:tgtEl>
                                        <p:attrNameLst>
                                          <p:attrName>style.visibility</p:attrName>
                                        </p:attrNameLst>
                                      </p:cBhvr>
                                      <p:to>
                                        <p:strVal val="visible"/>
                                      </p:to>
                                    </p:set>
                                    <p:anim calcmode="lin" valueType="num">
                                      <p:cBhvr>
                                        <p:cTn id="77" dur="500" fill="hold"/>
                                        <p:tgtEl>
                                          <p:spTgt spid="86"/>
                                        </p:tgtEl>
                                        <p:attrNameLst>
                                          <p:attrName>ppt_x</p:attrName>
                                        </p:attrNameLst>
                                      </p:cBhvr>
                                      <p:tavLst>
                                        <p:tav tm="0">
                                          <p:val>
                                            <p:strVal val="#ppt_x"/>
                                          </p:val>
                                        </p:tav>
                                        <p:tav tm="100000">
                                          <p:val>
                                            <p:strVal val="#ppt_x"/>
                                          </p:val>
                                        </p:tav>
                                      </p:tavLst>
                                    </p:anim>
                                    <p:anim calcmode="lin" valueType="num">
                                      <p:cBhvr>
                                        <p:cTn id="78" dur="500" fill="hold"/>
                                        <p:tgtEl>
                                          <p:spTgt spid="86"/>
                                        </p:tgtEl>
                                        <p:attrNameLst>
                                          <p:attrName>ppt_y</p:attrName>
                                        </p:attrNameLst>
                                      </p:cBhvr>
                                      <p:tavLst>
                                        <p:tav tm="0">
                                          <p:val>
                                            <p:strVal val="#ppt_y+#ppt_h/2"/>
                                          </p:val>
                                        </p:tav>
                                        <p:tav tm="100000">
                                          <p:val>
                                            <p:strVal val="#ppt_y"/>
                                          </p:val>
                                        </p:tav>
                                      </p:tavLst>
                                    </p:anim>
                                    <p:anim calcmode="lin" valueType="num">
                                      <p:cBhvr>
                                        <p:cTn id="79" dur="500" fill="hold"/>
                                        <p:tgtEl>
                                          <p:spTgt spid="86"/>
                                        </p:tgtEl>
                                        <p:attrNameLst>
                                          <p:attrName>ppt_w</p:attrName>
                                        </p:attrNameLst>
                                      </p:cBhvr>
                                      <p:tavLst>
                                        <p:tav tm="0">
                                          <p:val>
                                            <p:strVal val="#ppt_w"/>
                                          </p:val>
                                        </p:tav>
                                        <p:tav tm="100000">
                                          <p:val>
                                            <p:strVal val="#ppt_w"/>
                                          </p:val>
                                        </p:tav>
                                      </p:tavLst>
                                    </p:anim>
                                    <p:anim calcmode="lin" valueType="num">
                                      <p:cBhvr>
                                        <p:cTn id="80" dur="500" fill="hold"/>
                                        <p:tgtEl>
                                          <p:spTgt spid="86"/>
                                        </p:tgtEl>
                                        <p:attrNameLst>
                                          <p:attrName>ppt_h</p:attrName>
                                        </p:attrNameLst>
                                      </p:cBhvr>
                                      <p:tavLst>
                                        <p:tav tm="0">
                                          <p:val>
                                            <p:fltVal val="0"/>
                                          </p:val>
                                        </p:tav>
                                        <p:tav tm="100000">
                                          <p:val>
                                            <p:strVal val="#ppt_h"/>
                                          </p:val>
                                        </p:tav>
                                      </p:tavLst>
                                    </p:anim>
                                  </p:childTnLst>
                                </p:cTn>
                              </p:par>
                            </p:childTnLst>
                          </p:cTn>
                        </p:par>
                        <p:par>
                          <p:cTn id="81" fill="hold">
                            <p:stCondLst>
                              <p:cond delay="4000"/>
                            </p:stCondLst>
                            <p:childTnLst>
                              <p:par>
                                <p:cTn id="82" presetID="1" presetClass="exit" presetSubtype="0" fill="hold" grpId="1" nodeType="afterEffect">
                                  <p:stCondLst>
                                    <p:cond delay="0"/>
                                  </p:stCondLst>
                                  <p:childTnLst>
                                    <p:set>
                                      <p:cBhvr>
                                        <p:cTn id="83" dur="1" fill="hold">
                                          <p:stCondLst>
                                            <p:cond delay="0"/>
                                          </p:stCondLst>
                                        </p:cTn>
                                        <p:tgtEl>
                                          <p:spTgt spid="88"/>
                                        </p:tgtEl>
                                        <p:attrNameLst>
                                          <p:attrName>style.visibility</p:attrName>
                                        </p:attrNameLst>
                                      </p:cBhvr>
                                      <p:to>
                                        <p:strVal val="hidden"/>
                                      </p:to>
                                    </p:set>
                                  </p:childTnLst>
                                </p:cTn>
                              </p:par>
                              <p:par>
                                <p:cTn id="84" presetID="1" presetClass="exit" presetSubtype="0" fill="hold" grpId="1" nodeType="withEffect">
                                  <p:stCondLst>
                                    <p:cond delay="0"/>
                                  </p:stCondLst>
                                  <p:childTnLst>
                                    <p:set>
                                      <p:cBhvr>
                                        <p:cTn id="85" dur="1" fill="hold">
                                          <p:stCondLst>
                                            <p:cond delay="0"/>
                                          </p:stCondLst>
                                        </p:cTn>
                                        <p:tgtEl>
                                          <p:spTgt spid="87"/>
                                        </p:tgtEl>
                                        <p:attrNameLst>
                                          <p:attrName>style.visibility</p:attrName>
                                        </p:attrNameLst>
                                      </p:cBhvr>
                                      <p:to>
                                        <p:strVal val="hidden"/>
                                      </p:to>
                                    </p:set>
                                  </p:childTnLst>
                                </p:cTn>
                              </p:par>
                              <p:par>
                                <p:cTn id="86" presetID="10" presetClass="exit" presetSubtype="0" fill="hold" grpId="1" nodeType="withEffect">
                                  <p:stCondLst>
                                    <p:cond delay="0"/>
                                  </p:stCondLst>
                                  <p:childTnLst>
                                    <p:animEffect transition="out" filter="fade">
                                      <p:cBhvr>
                                        <p:cTn id="87" dur="2000"/>
                                        <p:tgtEl>
                                          <p:spTgt spid="86"/>
                                        </p:tgtEl>
                                      </p:cBhvr>
                                    </p:animEffect>
                                    <p:set>
                                      <p:cBhvr>
                                        <p:cTn id="88" dur="1" fill="hold">
                                          <p:stCondLst>
                                            <p:cond delay="1999"/>
                                          </p:stCondLst>
                                        </p:cTn>
                                        <p:tgtEl>
                                          <p:spTgt spid="8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53" grpId="0" animBg="1"/>
      <p:bldP spid="53" grpId="1" animBg="1"/>
      <p:bldP spid="53" grpId="2" animBg="1"/>
      <p:bldP spid="86" grpId="0" animBg="1"/>
      <p:bldP spid="86" grpId="1" animBg="1"/>
      <p:bldP spid="87" grpId="0" animBg="1"/>
      <p:bldP spid="87" grpId="1" animBg="1"/>
      <p:bldP spid="88" grpId="0" animBg="1"/>
      <p:bldP spid="88" grpId="1" animBg="1"/>
      <p:bldP spid="89" grpId="0" animBg="1"/>
      <p:bldP spid="89" grpId="1" animBg="1"/>
      <p:bldP spid="90" grpId="0" animBg="1"/>
      <p:bldP spid="90" grpId="1" animBg="1"/>
      <p:bldP spid="91" grpId="0" animBg="1"/>
      <p:bldP spid="91" grpId="1" animBg="1"/>
      <p:bldP spid="92" grpId="0" animBg="1"/>
      <p:bldP spid="92" grpId="1" animBg="1"/>
      <p:bldP spid="93" grpId="0" animBg="1"/>
      <p:bldP spid="93" grpId="1" animBg="1"/>
      <p:bldP spid="111" grpId="0" animBg="1"/>
      <p:bldP spid="111" grpId="1" animBg="1"/>
      <p:bldP spid="112" grpId="0" animBg="1"/>
      <p:bldP spid="112"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 name="Rectangle 324"/>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Torque Equilibrium Attitude</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grpSp>
        <p:nvGrpSpPr>
          <p:cNvPr id="15" name="Group 248"/>
          <p:cNvGrpSpPr>
            <a:grpSpLocks/>
          </p:cNvGrpSpPr>
          <p:nvPr/>
        </p:nvGrpSpPr>
        <p:grpSpPr bwMode="auto">
          <a:xfrm rot="-1194832">
            <a:off x="2057200" y="1869227"/>
            <a:ext cx="6070600" cy="2481263"/>
            <a:chOff x="4656" y="3120"/>
            <a:chExt cx="1592" cy="634"/>
          </a:xfrm>
        </p:grpSpPr>
        <p:sp>
          <p:nvSpPr>
            <p:cNvPr id="16" name="Rectangle 249"/>
            <p:cNvSpPr>
              <a:spLocks noChangeArrowheads="1"/>
            </p:cNvSpPr>
            <p:nvPr/>
          </p:nvSpPr>
          <p:spPr bwMode="auto">
            <a:xfrm>
              <a:off x="5270" y="3510"/>
              <a:ext cx="22" cy="29"/>
            </a:xfrm>
            <a:prstGeom prst="rect">
              <a:avLst/>
            </a:prstGeom>
            <a:solidFill>
              <a:srgbClr val="B2B2B2"/>
            </a:solidFill>
            <a:ln w="3175">
              <a:solidFill>
                <a:schemeClr val="tx1"/>
              </a:solidFill>
              <a:miter lim="800000"/>
              <a:headEnd/>
              <a:tailEnd/>
            </a:ln>
          </p:spPr>
          <p:txBody>
            <a:bodyPr wrap="none" anchor="ctr"/>
            <a:lstStyle/>
            <a:p>
              <a:endParaRPr lang="en-US"/>
            </a:p>
          </p:txBody>
        </p:sp>
        <p:sp>
          <p:nvSpPr>
            <p:cNvPr id="17" name="Oval 250"/>
            <p:cNvSpPr>
              <a:spLocks noChangeArrowheads="1"/>
            </p:cNvSpPr>
            <p:nvPr/>
          </p:nvSpPr>
          <p:spPr bwMode="auto">
            <a:xfrm>
              <a:off x="5410" y="3492"/>
              <a:ext cx="11" cy="24"/>
            </a:xfrm>
            <a:prstGeom prst="ellipse">
              <a:avLst/>
            </a:prstGeom>
            <a:solidFill>
              <a:srgbClr val="B2B2B2"/>
            </a:solidFill>
            <a:ln w="3175">
              <a:solidFill>
                <a:schemeClr val="tx1"/>
              </a:solidFill>
              <a:round/>
              <a:headEnd/>
              <a:tailEnd/>
            </a:ln>
          </p:spPr>
          <p:txBody>
            <a:bodyPr wrap="none" anchor="ctr"/>
            <a:lstStyle/>
            <a:p>
              <a:endParaRPr lang="en-US"/>
            </a:p>
          </p:txBody>
        </p:sp>
        <p:sp>
          <p:nvSpPr>
            <p:cNvPr id="18" name="Oval 251"/>
            <p:cNvSpPr>
              <a:spLocks noChangeArrowheads="1"/>
            </p:cNvSpPr>
            <p:nvPr/>
          </p:nvSpPr>
          <p:spPr bwMode="auto">
            <a:xfrm>
              <a:off x="5410" y="3463"/>
              <a:ext cx="11" cy="23"/>
            </a:xfrm>
            <a:prstGeom prst="ellipse">
              <a:avLst/>
            </a:prstGeom>
            <a:solidFill>
              <a:srgbClr val="B2B2B2"/>
            </a:solidFill>
            <a:ln w="3175">
              <a:solidFill>
                <a:schemeClr val="tx1"/>
              </a:solidFill>
              <a:round/>
              <a:headEnd/>
              <a:tailEnd/>
            </a:ln>
          </p:spPr>
          <p:txBody>
            <a:bodyPr wrap="none" anchor="ctr"/>
            <a:lstStyle/>
            <a:p>
              <a:endParaRPr lang="en-US"/>
            </a:p>
          </p:txBody>
        </p:sp>
        <p:sp>
          <p:nvSpPr>
            <p:cNvPr id="19" name="Oval 252"/>
            <p:cNvSpPr>
              <a:spLocks noChangeArrowheads="1"/>
            </p:cNvSpPr>
            <p:nvPr/>
          </p:nvSpPr>
          <p:spPr bwMode="auto">
            <a:xfrm>
              <a:off x="5803" y="3699"/>
              <a:ext cx="48" cy="13"/>
            </a:xfrm>
            <a:prstGeom prst="ellipse">
              <a:avLst/>
            </a:prstGeom>
            <a:solidFill>
              <a:schemeClr val="bg1"/>
            </a:solidFill>
            <a:ln w="3175">
              <a:solidFill>
                <a:schemeClr val="tx1"/>
              </a:solidFill>
              <a:round/>
              <a:headEnd/>
              <a:tailEnd/>
            </a:ln>
          </p:spPr>
          <p:txBody>
            <a:bodyPr wrap="none" anchor="ctr"/>
            <a:lstStyle/>
            <a:p>
              <a:endParaRPr lang="en-US"/>
            </a:p>
          </p:txBody>
        </p:sp>
        <p:grpSp>
          <p:nvGrpSpPr>
            <p:cNvPr id="20" name="Group 253"/>
            <p:cNvGrpSpPr>
              <a:grpSpLocks/>
            </p:cNvGrpSpPr>
            <p:nvPr/>
          </p:nvGrpSpPr>
          <p:grpSpPr bwMode="auto">
            <a:xfrm rot="5400000">
              <a:off x="5777" y="3625"/>
              <a:ext cx="101" cy="59"/>
              <a:chOff x="7728" y="3312"/>
              <a:chExt cx="912" cy="624"/>
            </a:xfrm>
          </p:grpSpPr>
          <p:sp>
            <p:nvSpPr>
              <p:cNvPr id="310" name="Oval 254"/>
              <p:cNvSpPr>
                <a:spLocks noChangeArrowheads="1"/>
              </p:cNvSpPr>
              <p:nvPr/>
            </p:nvSpPr>
            <p:spPr bwMode="auto">
              <a:xfrm>
                <a:off x="7728" y="3360"/>
                <a:ext cx="480" cy="528"/>
              </a:xfrm>
              <a:prstGeom prst="ellipse">
                <a:avLst/>
              </a:prstGeom>
              <a:solidFill>
                <a:schemeClr val="bg1"/>
              </a:solidFill>
              <a:ln w="3175">
                <a:solidFill>
                  <a:schemeClr val="tx1"/>
                </a:solidFill>
                <a:round/>
                <a:headEnd/>
                <a:tailEnd/>
              </a:ln>
            </p:spPr>
            <p:txBody>
              <a:bodyPr wrap="none" anchor="ctr"/>
              <a:lstStyle/>
              <a:p>
                <a:endParaRPr lang="en-US"/>
              </a:p>
            </p:txBody>
          </p:sp>
          <p:sp>
            <p:nvSpPr>
              <p:cNvPr id="311" name="Oval 255"/>
              <p:cNvSpPr>
                <a:spLocks noChangeArrowheads="1"/>
              </p:cNvSpPr>
              <p:nvPr/>
            </p:nvSpPr>
            <p:spPr bwMode="auto">
              <a:xfrm>
                <a:off x="7968" y="3312"/>
                <a:ext cx="480" cy="624"/>
              </a:xfrm>
              <a:prstGeom prst="ellipse">
                <a:avLst/>
              </a:prstGeom>
              <a:solidFill>
                <a:schemeClr val="bg1"/>
              </a:solidFill>
              <a:ln w="3175">
                <a:solidFill>
                  <a:schemeClr val="tx1"/>
                </a:solidFill>
                <a:round/>
                <a:headEnd/>
                <a:tailEnd/>
              </a:ln>
            </p:spPr>
            <p:txBody>
              <a:bodyPr wrap="none" anchor="ctr"/>
              <a:lstStyle/>
              <a:p>
                <a:endParaRPr lang="en-US"/>
              </a:p>
            </p:txBody>
          </p:sp>
          <p:sp>
            <p:nvSpPr>
              <p:cNvPr id="312" name="Rectangle 256"/>
              <p:cNvSpPr>
                <a:spLocks noChangeArrowheads="1"/>
              </p:cNvSpPr>
              <p:nvPr/>
            </p:nvSpPr>
            <p:spPr bwMode="auto">
              <a:xfrm>
                <a:off x="8304" y="3338"/>
                <a:ext cx="336" cy="567"/>
              </a:xfrm>
              <a:prstGeom prst="rect">
                <a:avLst/>
              </a:prstGeom>
              <a:solidFill>
                <a:schemeClr val="bg1"/>
              </a:solidFill>
              <a:ln w="3175">
                <a:solidFill>
                  <a:schemeClr val="tx1"/>
                </a:solidFill>
                <a:miter lim="800000"/>
                <a:headEnd/>
                <a:tailEnd/>
              </a:ln>
            </p:spPr>
            <p:txBody>
              <a:bodyPr wrap="none" anchor="ctr"/>
              <a:lstStyle/>
              <a:p>
                <a:endParaRPr lang="en-US"/>
              </a:p>
            </p:txBody>
          </p:sp>
        </p:grpSp>
        <p:sp>
          <p:nvSpPr>
            <p:cNvPr id="32" name="Rectangle 257"/>
            <p:cNvSpPr>
              <a:spLocks noChangeArrowheads="1"/>
            </p:cNvSpPr>
            <p:nvPr/>
          </p:nvSpPr>
          <p:spPr bwMode="auto">
            <a:xfrm>
              <a:off x="6184" y="3576"/>
              <a:ext cx="32" cy="53"/>
            </a:xfrm>
            <a:prstGeom prst="rect">
              <a:avLst/>
            </a:prstGeom>
            <a:solidFill>
              <a:schemeClr val="accent2"/>
            </a:solidFill>
            <a:ln w="3175">
              <a:solidFill>
                <a:schemeClr val="tx1"/>
              </a:solidFill>
              <a:miter lim="800000"/>
              <a:headEnd/>
              <a:tailEnd/>
            </a:ln>
          </p:spPr>
          <p:txBody>
            <a:bodyPr wrap="none" anchor="ctr"/>
            <a:lstStyle/>
            <a:p>
              <a:endParaRPr lang="en-US"/>
            </a:p>
          </p:txBody>
        </p:sp>
        <p:sp>
          <p:nvSpPr>
            <p:cNvPr id="33" name="Oval 258"/>
            <p:cNvSpPr>
              <a:spLocks noChangeArrowheads="1"/>
            </p:cNvSpPr>
            <p:nvPr/>
          </p:nvSpPr>
          <p:spPr bwMode="auto">
            <a:xfrm>
              <a:off x="6058" y="3550"/>
              <a:ext cx="67" cy="56"/>
            </a:xfrm>
            <a:prstGeom prst="ellipse">
              <a:avLst/>
            </a:prstGeom>
            <a:solidFill>
              <a:schemeClr val="tx1"/>
            </a:solidFill>
            <a:ln w="3175">
              <a:solidFill>
                <a:schemeClr val="tx1"/>
              </a:solidFill>
              <a:round/>
              <a:headEnd/>
              <a:tailEnd/>
            </a:ln>
          </p:spPr>
          <p:txBody>
            <a:bodyPr wrap="none" anchor="ctr"/>
            <a:lstStyle/>
            <a:p>
              <a:endParaRPr lang="en-US"/>
            </a:p>
          </p:txBody>
        </p:sp>
        <p:sp>
          <p:nvSpPr>
            <p:cNvPr id="35" name="AutoShape 259"/>
            <p:cNvSpPr>
              <a:spLocks noChangeArrowheads="1"/>
            </p:cNvSpPr>
            <p:nvPr/>
          </p:nvSpPr>
          <p:spPr bwMode="auto">
            <a:xfrm rot="5400000">
              <a:off x="6093" y="3565"/>
              <a:ext cx="65" cy="2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652 w 21600"/>
                <a:gd name="T13" fmla="*/ 4629 h 21600"/>
                <a:gd name="T14" fmla="*/ 16948 w 21600"/>
                <a:gd name="T15" fmla="*/ 16971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1"/>
            </a:solidFill>
            <a:ln w="3175">
              <a:solidFill>
                <a:schemeClr val="tx1"/>
              </a:solidFill>
              <a:miter lim="800000"/>
              <a:headEnd/>
              <a:tailEnd/>
            </a:ln>
          </p:spPr>
          <p:txBody>
            <a:bodyPr wrap="none" anchor="ctr"/>
            <a:lstStyle/>
            <a:p>
              <a:endParaRPr lang="en-US"/>
            </a:p>
          </p:txBody>
        </p:sp>
        <p:sp>
          <p:nvSpPr>
            <p:cNvPr id="36" name="Rectangle 260"/>
            <p:cNvSpPr>
              <a:spLocks noChangeArrowheads="1"/>
            </p:cNvSpPr>
            <p:nvPr/>
          </p:nvSpPr>
          <p:spPr bwMode="auto">
            <a:xfrm>
              <a:off x="6139" y="3547"/>
              <a:ext cx="81" cy="64"/>
            </a:xfrm>
            <a:prstGeom prst="rect">
              <a:avLst/>
            </a:prstGeom>
            <a:solidFill>
              <a:schemeClr val="tx1"/>
            </a:solidFill>
            <a:ln w="3175">
              <a:solidFill>
                <a:schemeClr val="tx1"/>
              </a:solidFill>
              <a:miter lim="800000"/>
              <a:headEnd/>
              <a:tailEnd/>
            </a:ln>
          </p:spPr>
          <p:txBody>
            <a:bodyPr wrap="none" anchor="ctr"/>
            <a:lstStyle/>
            <a:p>
              <a:endParaRPr lang="en-US"/>
            </a:p>
          </p:txBody>
        </p:sp>
        <p:sp>
          <p:nvSpPr>
            <p:cNvPr id="37" name="AutoShape 261"/>
            <p:cNvSpPr>
              <a:spLocks noChangeArrowheads="1"/>
            </p:cNvSpPr>
            <p:nvPr/>
          </p:nvSpPr>
          <p:spPr bwMode="auto">
            <a:xfrm rot="5400000">
              <a:off x="6191" y="3565"/>
              <a:ext cx="85" cy="2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049 w 21600"/>
                <a:gd name="T13" fmla="*/ 3086 h 21600"/>
                <a:gd name="T14" fmla="*/ 18551 w 21600"/>
                <a:gd name="T15" fmla="*/ 18514 h 21600"/>
              </a:gdLst>
              <a:ahLst/>
              <a:cxnLst>
                <a:cxn ang="T8">
                  <a:pos x="T0" y="T1"/>
                </a:cxn>
                <a:cxn ang="T9">
                  <a:pos x="T2" y="T3"/>
                </a:cxn>
                <a:cxn ang="T10">
                  <a:pos x="T4" y="T5"/>
                </a:cxn>
                <a:cxn ang="T11">
                  <a:pos x="T6" y="T7"/>
                </a:cxn>
              </a:cxnLst>
              <a:rect l="T12" t="T13" r="T14" b="T15"/>
              <a:pathLst>
                <a:path w="21600" h="21600">
                  <a:moveTo>
                    <a:pt x="0" y="0"/>
                  </a:moveTo>
                  <a:lnTo>
                    <a:pt x="2572" y="21600"/>
                  </a:lnTo>
                  <a:lnTo>
                    <a:pt x="19028" y="21600"/>
                  </a:lnTo>
                  <a:lnTo>
                    <a:pt x="21600" y="0"/>
                  </a:lnTo>
                  <a:close/>
                </a:path>
              </a:pathLst>
            </a:custGeom>
            <a:solidFill>
              <a:schemeClr val="bg1"/>
            </a:solidFill>
            <a:ln w="3175">
              <a:solidFill>
                <a:schemeClr val="tx1"/>
              </a:solidFill>
              <a:miter lim="800000"/>
              <a:headEnd/>
              <a:tailEnd/>
            </a:ln>
          </p:spPr>
          <p:txBody>
            <a:bodyPr wrap="none" anchor="ctr"/>
            <a:lstStyle/>
            <a:p>
              <a:endParaRPr lang="en-US"/>
            </a:p>
          </p:txBody>
        </p:sp>
        <p:sp>
          <p:nvSpPr>
            <p:cNvPr id="38" name="Rectangle 262"/>
            <p:cNvSpPr>
              <a:spLocks noChangeArrowheads="1"/>
            </p:cNvSpPr>
            <p:nvPr/>
          </p:nvSpPr>
          <p:spPr bwMode="auto">
            <a:xfrm>
              <a:off x="6183" y="3546"/>
              <a:ext cx="38" cy="64"/>
            </a:xfrm>
            <a:prstGeom prst="rect">
              <a:avLst/>
            </a:prstGeom>
            <a:solidFill>
              <a:schemeClr val="bg1"/>
            </a:solidFill>
            <a:ln w="3175">
              <a:solidFill>
                <a:schemeClr val="tx1"/>
              </a:solidFill>
              <a:miter lim="800000"/>
              <a:headEnd/>
              <a:tailEnd/>
            </a:ln>
          </p:spPr>
          <p:txBody>
            <a:bodyPr wrap="none" anchor="ctr"/>
            <a:lstStyle/>
            <a:p>
              <a:endParaRPr lang="en-US"/>
            </a:p>
          </p:txBody>
        </p:sp>
        <p:sp>
          <p:nvSpPr>
            <p:cNvPr id="39" name="Rectangle 263"/>
            <p:cNvSpPr>
              <a:spLocks noChangeArrowheads="1"/>
            </p:cNvSpPr>
            <p:nvPr/>
          </p:nvSpPr>
          <p:spPr bwMode="auto">
            <a:xfrm>
              <a:off x="6184" y="3515"/>
              <a:ext cx="32" cy="53"/>
            </a:xfrm>
            <a:prstGeom prst="rect">
              <a:avLst/>
            </a:prstGeom>
            <a:solidFill>
              <a:schemeClr val="accent2"/>
            </a:solidFill>
            <a:ln w="3175">
              <a:solidFill>
                <a:schemeClr val="tx1"/>
              </a:solidFill>
              <a:miter lim="800000"/>
              <a:headEnd/>
              <a:tailEnd/>
            </a:ln>
          </p:spPr>
          <p:txBody>
            <a:bodyPr wrap="none" anchor="ctr"/>
            <a:lstStyle/>
            <a:p>
              <a:endParaRPr lang="en-US"/>
            </a:p>
          </p:txBody>
        </p:sp>
        <p:sp>
          <p:nvSpPr>
            <p:cNvPr id="40" name="AutoShape 264"/>
            <p:cNvSpPr>
              <a:spLocks noChangeArrowheads="1"/>
            </p:cNvSpPr>
            <p:nvPr/>
          </p:nvSpPr>
          <p:spPr bwMode="auto">
            <a:xfrm rot="5400000">
              <a:off x="5519" y="3559"/>
              <a:ext cx="71" cy="43"/>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63 w 21600"/>
                <a:gd name="T13" fmla="*/ 4521 h 21600"/>
                <a:gd name="T14" fmla="*/ 17037 w 21600"/>
                <a:gd name="T15" fmla="*/ 1707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DED0C0"/>
            </a:solidFill>
            <a:ln w="3175">
              <a:solidFill>
                <a:schemeClr val="tx1"/>
              </a:solidFill>
              <a:miter lim="800000"/>
              <a:headEnd/>
              <a:tailEnd/>
            </a:ln>
          </p:spPr>
          <p:txBody>
            <a:bodyPr wrap="none" anchor="ctr"/>
            <a:lstStyle/>
            <a:p>
              <a:endParaRPr lang="en-US"/>
            </a:p>
          </p:txBody>
        </p:sp>
        <p:sp>
          <p:nvSpPr>
            <p:cNvPr id="41" name="Rectangle 265"/>
            <p:cNvSpPr>
              <a:spLocks noChangeArrowheads="1"/>
            </p:cNvSpPr>
            <p:nvPr/>
          </p:nvSpPr>
          <p:spPr bwMode="auto">
            <a:xfrm rot="5400000">
              <a:off x="5510" y="3576"/>
              <a:ext cx="41" cy="7"/>
            </a:xfrm>
            <a:prstGeom prst="rect">
              <a:avLst/>
            </a:prstGeom>
            <a:solidFill>
              <a:srgbClr val="DED0C0"/>
            </a:solidFill>
            <a:ln w="3175">
              <a:solidFill>
                <a:schemeClr val="tx1"/>
              </a:solidFill>
              <a:miter lim="800000"/>
              <a:headEnd/>
              <a:tailEnd/>
            </a:ln>
          </p:spPr>
          <p:txBody>
            <a:bodyPr wrap="none" anchor="ctr"/>
            <a:lstStyle/>
            <a:p>
              <a:endParaRPr lang="en-US"/>
            </a:p>
          </p:txBody>
        </p:sp>
        <p:sp>
          <p:nvSpPr>
            <p:cNvPr id="42" name="Oval 266"/>
            <p:cNvSpPr>
              <a:spLocks noChangeArrowheads="1"/>
            </p:cNvSpPr>
            <p:nvPr/>
          </p:nvSpPr>
          <p:spPr bwMode="auto">
            <a:xfrm>
              <a:off x="5482" y="3553"/>
              <a:ext cx="49" cy="56"/>
            </a:xfrm>
            <a:prstGeom prst="ellipse">
              <a:avLst/>
            </a:prstGeom>
            <a:solidFill>
              <a:srgbClr val="DED0C0"/>
            </a:solidFill>
            <a:ln w="3175">
              <a:solidFill>
                <a:schemeClr val="tx1"/>
              </a:solidFill>
              <a:round/>
              <a:headEnd/>
              <a:tailEnd/>
            </a:ln>
          </p:spPr>
          <p:txBody>
            <a:bodyPr wrap="none" anchor="ctr"/>
            <a:lstStyle/>
            <a:p>
              <a:endParaRPr lang="en-US"/>
            </a:p>
          </p:txBody>
        </p:sp>
        <p:sp>
          <p:nvSpPr>
            <p:cNvPr id="43" name="Rectangle 267"/>
            <p:cNvSpPr>
              <a:spLocks noChangeArrowheads="1"/>
            </p:cNvSpPr>
            <p:nvPr/>
          </p:nvSpPr>
          <p:spPr bwMode="auto">
            <a:xfrm>
              <a:off x="5333" y="3540"/>
              <a:ext cx="97" cy="100"/>
            </a:xfrm>
            <a:prstGeom prst="rect">
              <a:avLst/>
            </a:prstGeom>
            <a:gradFill rotWithShape="1">
              <a:gsLst>
                <a:gs pos="0">
                  <a:srgbClr val="B2B2B2"/>
                </a:gs>
                <a:gs pos="50000">
                  <a:schemeClr val="bg1"/>
                </a:gs>
                <a:gs pos="100000">
                  <a:srgbClr val="B2B2B2"/>
                </a:gs>
              </a:gsLst>
              <a:lin ang="5400000" scaled="1"/>
            </a:gradFill>
            <a:ln w="3175">
              <a:solidFill>
                <a:schemeClr val="tx1"/>
              </a:solidFill>
              <a:miter lim="800000"/>
              <a:headEnd/>
              <a:tailEnd/>
            </a:ln>
            <a:effectLst/>
          </p:spPr>
          <p:txBody>
            <a:bodyPr wrap="none" anchor="ctr"/>
            <a:lstStyle/>
            <a:p>
              <a:pPr>
                <a:defRPr/>
              </a:pPr>
              <a:endParaRPr lang="en-US"/>
            </a:p>
          </p:txBody>
        </p:sp>
        <p:sp>
          <p:nvSpPr>
            <p:cNvPr id="44" name="AutoShape 268"/>
            <p:cNvSpPr>
              <a:spLocks noChangeArrowheads="1"/>
            </p:cNvSpPr>
            <p:nvPr/>
          </p:nvSpPr>
          <p:spPr bwMode="auto">
            <a:xfrm rot="5400000">
              <a:off x="5274" y="3584"/>
              <a:ext cx="100" cy="11"/>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B2B2B2"/>
                </a:gs>
                <a:gs pos="50000">
                  <a:schemeClr val="bg1"/>
                </a:gs>
                <a:gs pos="100000">
                  <a:srgbClr val="B2B2B2"/>
                </a:gs>
              </a:gsLst>
              <a:lin ang="0" scaled="1"/>
            </a:gradFill>
            <a:ln w="3175">
              <a:solidFill>
                <a:schemeClr val="tx1"/>
              </a:solidFill>
              <a:miter lim="800000"/>
              <a:headEnd/>
              <a:tailEnd/>
            </a:ln>
            <a:effectLst/>
          </p:spPr>
          <p:txBody>
            <a:bodyPr wrap="none" anchor="ctr"/>
            <a:lstStyle/>
            <a:p>
              <a:pPr>
                <a:defRPr/>
              </a:pPr>
              <a:endParaRPr lang="en-US"/>
            </a:p>
          </p:txBody>
        </p:sp>
        <p:sp>
          <p:nvSpPr>
            <p:cNvPr id="45" name="AutoShape 269"/>
            <p:cNvSpPr>
              <a:spLocks noChangeArrowheads="1"/>
            </p:cNvSpPr>
            <p:nvPr/>
          </p:nvSpPr>
          <p:spPr bwMode="auto">
            <a:xfrm rot="16200000">
              <a:off x="5385" y="3585"/>
              <a:ext cx="100" cy="1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B2B2B2"/>
                </a:gs>
                <a:gs pos="50000">
                  <a:schemeClr val="bg1"/>
                </a:gs>
                <a:gs pos="100000">
                  <a:srgbClr val="B2B2B2"/>
                </a:gs>
              </a:gsLst>
              <a:lin ang="0" scaled="1"/>
            </a:gradFill>
            <a:ln w="3175">
              <a:solidFill>
                <a:schemeClr val="tx1"/>
              </a:solidFill>
              <a:miter lim="800000"/>
              <a:headEnd/>
              <a:tailEnd/>
            </a:ln>
            <a:effectLst/>
          </p:spPr>
          <p:txBody>
            <a:bodyPr wrap="none" anchor="ctr"/>
            <a:lstStyle/>
            <a:p>
              <a:pPr>
                <a:defRPr/>
              </a:pPr>
              <a:endParaRPr lang="en-US"/>
            </a:p>
          </p:txBody>
        </p:sp>
        <p:grpSp>
          <p:nvGrpSpPr>
            <p:cNvPr id="46" name="Group 270"/>
            <p:cNvGrpSpPr>
              <a:grpSpLocks/>
            </p:cNvGrpSpPr>
            <p:nvPr/>
          </p:nvGrpSpPr>
          <p:grpSpPr bwMode="auto">
            <a:xfrm>
              <a:off x="5333" y="3540"/>
              <a:ext cx="32" cy="12"/>
              <a:chOff x="4176" y="2928"/>
              <a:chExt cx="288" cy="288"/>
            </a:xfrm>
          </p:grpSpPr>
          <p:sp>
            <p:nvSpPr>
              <p:cNvPr id="307" name="Rectangle 271"/>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308" name="Line 272"/>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309" name="Line 273"/>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47" name="Group 274"/>
            <p:cNvGrpSpPr>
              <a:grpSpLocks/>
            </p:cNvGrpSpPr>
            <p:nvPr/>
          </p:nvGrpSpPr>
          <p:grpSpPr bwMode="auto">
            <a:xfrm>
              <a:off x="5333" y="3552"/>
              <a:ext cx="32" cy="35"/>
              <a:chOff x="4176" y="2928"/>
              <a:chExt cx="288" cy="288"/>
            </a:xfrm>
          </p:grpSpPr>
          <p:sp>
            <p:nvSpPr>
              <p:cNvPr id="304" name="Rectangle 275"/>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305" name="Line 276"/>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306" name="Line 277"/>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48" name="Group 278"/>
            <p:cNvGrpSpPr>
              <a:grpSpLocks/>
            </p:cNvGrpSpPr>
            <p:nvPr/>
          </p:nvGrpSpPr>
          <p:grpSpPr bwMode="auto">
            <a:xfrm>
              <a:off x="5333" y="3587"/>
              <a:ext cx="32" cy="36"/>
              <a:chOff x="4176" y="2928"/>
              <a:chExt cx="288" cy="288"/>
            </a:xfrm>
          </p:grpSpPr>
          <p:sp>
            <p:nvSpPr>
              <p:cNvPr id="301" name="Rectangle 279"/>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302" name="Line 280"/>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303" name="Line 281"/>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49" name="Group 282"/>
            <p:cNvGrpSpPr>
              <a:grpSpLocks/>
            </p:cNvGrpSpPr>
            <p:nvPr/>
          </p:nvGrpSpPr>
          <p:grpSpPr bwMode="auto">
            <a:xfrm>
              <a:off x="5333" y="3623"/>
              <a:ext cx="32" cy="17"/>
              <a:chOff x="4176" y="2928"/>
              <a:chExt cx="288" cy="288"/>
            </a:xfrm>
          </p:grpSpPr>
          <p:sp>
            <p:nvSpPr>
              <p:cNvPr id="298" name="Rectangle 283"/>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99" name="Line 284"/>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300" name="Line 285"/>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50" name="Group 286"/>
            <p:cNvGrpSpPr>
              <a:grpSpLocks/>
            </p:cNvGrpSpPr>
            <p:nvPr/>
          </p:nvGrpSpPr>
          <p:grpSpPr bwMode="auto">
            <a:xfrm>
              <a:off x="5365" y="3540"/>
              <a:ext cx="32" cy="12"/>
              <a:chOff x="4176" y="2928"/>
              <a:chExt cx="288" cy="288"/>
            </a:xfrm>
          </p:grpSpPr>
          <p:sp>
            <p:nvSpPr>
              <p:cNvPr id="295" name="Rectangle 287"/>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96" name="Line 288"/>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97" name="Line 289"/>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51" name="Group 290"/>
            <p:cNvGrpSpPr>
              <a:grpSpLocks/>
            </p:cNvGrpSpPr>
            <p:nvPr/>
          </p:nvGrpSpPr>
          <p:grpSpPr bwMode="auto">
            <a:xfrm>
              <a:off x="5365" y="3552"/>
              <a:ext cx="32" cy="35"/>
              <a:chOff x="4176" y="2928"/>
              <a:chExt cx="288" cy="288"/>
            </a:xfrm>
          </p:grpSpPr>
          <p:sp>
            <p:nvSpPr>
              <p:cNvPr id="292" name="Rectangle 291"/>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93" name="Line 292"/>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94" name="Line 293"/>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52" name="Group 294"/>
            <p:cNvGrpSpPr>
              <a:grpSpLocks/>
            </p:cNvGrpSpPr>
            <p:nvPr/>
          </p:nvGrpSpPr>
          <p:grpSpPr bwMode="auto">
            <a:xfrm>
              <a:off x="5365" y="3587"/>
              <a:ext cx="32" cy="36"/>
              <a:chOff x="4176" y="2928"/>
              <a:chExt cx="288" cy="288"/>
            </a:xfrm>
          </p:grpSpPr>
          <p:sp>
            <p:nvSpPr>
              <p:cNvPr id="289" name="Rectangle 295"/>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90" name="Line 296"/>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91" name="Line 297"/>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53" name="Group 298"/>
            <p:cNvGrpSpPr>
              <a:grpSpLocks/>
            </p:cNvGrpSpPr>
            <p:nvPr/>
          </p:nvGrpSpPr>
          <p:grpSpPr bwMode="auto">
            <a:xfrm>
              <a:off x="5365" y="3623"/>
              <a:ext cx="32" cy="17"/>
              <a:chOff x="4176" y="2928"/>
              <a:chExt cx="288" cy="288"/>
            </a:xfrm>
          </p:grpSpPr>
          <p:sp>
            <p:nvSpPr>
              <p:cNvPr id="286" name="Rectangle 299"/>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87" name="Line 300"/>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88" name="Line 301"/>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54" name="Group 302"/>
            <p:cNvGrpSpPr>
              <a:grpSpLocks/>
            </p:cNvGrpSpPr>
            <p:nvPr/>
          </p:nvGrpSpPr>
          <p:grpSpPr bwMode="auto">
            <a:xfrm>
              <a:off x="5397" y="3540"/>
              <a:ext cx="33" cy="12"/>
              <a:chOff x="4176" y="2928"/>
              <a:chExt cx="288" cy="288"/>
            </a:xfrm>
          </p:grpSpPr>
          <p:sp>
            <p:nvSpPr>
              <p:cNvPr id="283" name="Rectangle 303"/>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84" name="Line 304"/>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85" name="Line 305"/>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55" name="Group 306"/>
            <p:cNvGrpSpPr>
              <a:grpSpLocks/>
            </p:cNvGrpSpPr>
            <p:nvPr/>
          </p:nvGrpSpPr>
          <p:grpSpPr bwMode="auto">
            <a:xfrm>
              <a:off x="5397" y="3552"/>
              <a:ext cx="33" cy="35"/>
              <a:chOff x="4176" y="2928"/>
              <a:chExt cx="288" cy="288"/>
            </a:xfrm>
          </p:grpSpPr>
          <p:sp>
            <p:nvSpPr>
              <p:cNvPr id="280" name="Rectangle 307"/>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81" name="Line 308"/>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82" name="Line 309"/>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56" name="Group 310"/>
            <p:cNvGrpSpPr>
              <a:grpSpLocks/>
            </p:cNvGrpSpPr>
            <p:nvPr/>
          </p:nvGrpSpPr>
          <p:grpSpPr bwMode="auto">
            <a:xfrm>
              <a:off x="5397" y="3587"/>
              <a:ext cx="33" cy="36"/>
              <a:chOff x="4176" y="2928"/>
              <a:chExt cx="288" cy="288"/>
            </a:xfrm>
          </p:grpSpPr>
          <p:sp>
            <p:nvSpPr>
              <p:cNvPr id="277" name="Rectangle 311"/>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78" name="Line 312"/>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79" name="Line 313"/>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57" name="Group 314"/>
            <p:cNvGrpSpPr>
              <a:grpSpLocks/>
            </p:cNvGrpSpPr>
            <p:nvPr/>
          </p:nvGrpSpPr>
          <p:grpSpPr bwMode="auto">
            <a:xfrm>
              <a:off x="5397" y="3623"/>
              <a:ext cx="33" cy="17"/>
              <a:chOff x="4176" y="2928"/>
              <a:chExt cx="288" cy="288"/>
            </a:xfrm>
          </p:grpSpPr>
          <p:sp>
            <p:nvSpPr>
              <p:cNvPr id="274" name="Rectangle 315"/>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75" name="Line 316"/>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76" name="Line 317"/>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sp>
          <p:nvSpPr>
            <p:cNvPr id="58" name="Oval 318"/>
            <p:cNvSpPr>
              <a:spLocks noChangeArrowheads="1"/>
            </p:cNvSpPr>
            <p:nvPr/>
          </p:nvSpPr>
          <p:spPr bwMode="auto">
            <a:xfrm>
              <a:off x="5354" y="3557"/>
              <a:ext cx="54" cy="59"/>
            </a:xfrm>
            <a:prstGeom prst="ellipse">
              <a:avLst/>
            </a:prstGeom>
            <a:solidFill>
              <a:srgbClr val="B2B2B2"/>
            </a:solidFill>
            <a:ln w="3175">
              <a:solidFill>
                <a:schemeClr val="tx1"/>
              </a:solidFill>
              <a:round/>
              <a:headEnd/>
              <a:tailEnd/>
            </a:ln>
          </p:spPr>
          <p:txBody>
            <a:bodyPr wrap="none" anchor="ctr"/>
            <a:lstStyle/>
            <a:p>
              <a:endParaRPr lang="en-US"/>
            </a:p>
          </p:txBody>
        </p:sp>
        <p:sp>
          <p:nvSpPr>
            <p:cNvPr id="59" name="Oval 319"/>
            <p:cNvSpPr>
              <a:spLocks noChangeArrowheads="1"/>
            </p:cNvSpPr>
            <p:nvPr/>
          </p:nvSpPr>
          <p:spPr bwMode="auto">
            <a:xfrm>
              <a:off x="5357" y="3560"/>
              <a:ext cx="48" cy="54"/>
            </a:xfrm>
            <a:prstGeom prst="ellipse">
              <a:avLst/>
            </a:prstGeom>
            <a:solidFill>
              <a:srgbClr val="B2B2B2"/>
            </a:solidFill>
            <a:ln w="3175">
              <a:solidFill>
                <a:schemeClr val="tx1"/>
              </a:solidFill>
              <a:round/>
              <a:headEnd/>
              <a:tailEnd/>
            </a:ln>
          </p:spPr>
          <p:txBody>
            <a:bodyPr wrap="none" anchor="ctr"/>
            <a:lstStyle/>
            <a:p>
              <a:endParaRPr lang="en-US"/>
            </a:p>
          </p:txBody>
        </p:sp>
        <p:sp>
          <p:nvSpPr>
            <p:cNvPr id="60" name="AutoShape 320"/>
            <p:cNvSpPr>
              <a:spLocks noChangeArrowheads="1"/>
            </p:cNvSpPr>
            <p:nvPr/>
          </p:nvSpPr>
          <p:spPr bwMode="auto">
            <a:xfrm>
              <a:off x="5368" y="3572"/>
              <a:ext cx="26" cy="32"/>
            </a:xfrm>
            <a:prstGeom prst="roundRect">
              <a:avLst>
                <a:gd name="adj" fmla="val 16667"/>
              </a:avLst>
            </a:prstGeom>
            <a:solidFill>
              <a:srgbClr val="B2B2B2"/>
            </a:solidFill>
            <a:ln w="3175">
              <a:solidFill>
                <a:schemeClr val="tx1"/>
              </a:solidFill>
              <a:round/>
              <a:headEnd/>
              <a:tailEnd/>
            </a:ln>
          </p:spPr>
          <p:txBody>
            <a:bodyPr wrap="none" anchor="ctr"/>
            <a:lstStyle/>
            <a:p>
              <a:endParaRPr lang="en-US"/>
            </a:p>
          </p:txBody>
        </p:sp>
        <p:grpSp>
          <p:nvGrpSpPr>
            <p:cNvPr id="61" name="Group 321"/>
            <p:cNvGrpSpPr>
              <a:grpSpLocks/>
            </p:cNvGrpSpPr>
            <p:nvPr/>
          </p:nvGrpSpPr>
          <p:grpSpPr bwMode="auto">
            <a:xfrm>
              <a:off x="5098" y="3539"/>
              <a:ext cx="224" cy="101"/>
              <a:chOff x="1152" y="2592"/>
              <a:chExt cx="1999" cy="816"/>
            </a:xfrm>
          </p:grpSpPr>
          <p:sp>
            <p:nvSpPr>
              <p:cNvPr id="174" name="Rectangle 322"/>
              <p:cNvSpPr>
                <a:spLocks noChangeArrowheads="1"/>
              </p:cNvSpPr>
              <p:nvPr/>
            </p:nvSpPr>
            <p:spPr bwMode="auto">
              <a:xfrm>
                <a:off x="1237" y="2571"/>
                <a:ext cx="1728" cy="816"/>
              </a:xfrm>
              <a:prstGeom prst="rect">
                <a:avLst/>
              </a:prstGeom>
              <a:gradFill rotWithShape="1">
                <a:gsLst>
                  <a:gs pos="0">
                    <a:srgbClr val="B2B2B2"/>
                  </a:gs>
                  <a:gs pos="50000">
                    <a:schemeClr val="bg1"/>
                  </a:gs>
                  <a:gs pos="100000">
                    <a:srgbClr val="B2B2B2"/>
                  </a:gs>
                </a:gsLst>
                <a:lin ang="5400000" scaled="1"/>
              </a:gradFill>
              <a:ln w="3175">
                <a:solidFill>
                  <a:schemeClr val="tx1"/>
                </a:solidFill>
                <a:miter lim="800000"/>
                <a:headEnd/>
                <a:tailEnd/>
              </a:ln>
              <a:effectLst/>
            </p:spPr>
            <p:txBody>
              <a:bodyPr wrap="none" anchor="ctr"/>
              <a:lstStyle/>
              <a:p>
                <a:pPr>
                  <a:defRPr/>
                </a:pPr>
                <a:endParaRPr lang="en-US"/>
              </a:p>
            </p:txBody>
          </p:sp>
          <p:sp>
            <p:nvSpPr>
              <p:cNvPr id="175" name="AutoShape 323"/>
              <p:cNvSpPr>
                <a:spLocks noChangeArrowheads="1"/>
              </p:cNvSpPr>
              <p:nvPr/>
            </p:nvSpPr>
            <p:spPr bwMode="auto">
              <a:xfrm rot="5400000">
                <a:off x="782" y="2939"/>
                <a:ext cx="816" cy="9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B2B2B2"/>
                  </a:gs>
                  <a:gs pos="50000">
                    <a:schemeClr val="bg1"/>
                  </a:gs>
                  <a:gs pos="100000">
                    <a:srgbClr val="B2B2B2"/>
                  </a:gs>
                </a:gsLst>
                <a:lin ang="0" scaled="1"/>
              </a:gradFill>
              <a:ln w="3175">
                <a:solidFill>
                  <a:schemeClr val="tx1"/>
                </a:solidFill>
                <a:miter lim="800000"/>
                <a:headEnd/>
                <a:tailEnd/>
              </a:ln>
              <a:effectLst/>
            </p:spPr>
            <p:txBody>
              <a:bodyPr wrap="none" anchor="ctr"/>
              <a:lstStyle/>
              <a:p>
                <a:pPr>
                  <a:defRPr/>
                </a:pPr>
                <a:endParaRPr lang="en-US"/>
              </a:p>
            </p:txBody>
          </p:sp>
          <p:sp>
            <p:nvSpPr>
              <p:cNvPr id="176" name="AutoShape 324"/>
              <p:cNvSpPr>
                <a:spLocks noChangeArrowheads="1"/>
              </p:cNvSpPr>
              <p:nvPr/>
            </p:nvSpPr>
            <p:spPr bwMode="auto">
              <a:xfrm rot="16200000">
                <a:off x="2607" y="2933"/>
                <a:ext cx="816" cy="97"/>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B2B2B2"/>
                  </a:gs>
                  <a:gs pos="50000">
                    <a:schemeClr val="bg1"/>
                  </a:gs>
                  <a:gs pos="100000">
                    <a:srgbClr val="B2B2B2"/>
                  </a:gs>
                </a:gsLst>
                <a:lin ang="0" scaled="1"/>
              </a:gradFill>
              <a:ln w="3175">
                <a:solidFill>
                  <a:schemeClr val="tx1"/>
                </a:solidFill>
                <a:miter lim="800000"/>
                <a:headEnd/>
                <a:tailEnd/>
              </a:ln>
              <a:effectLst/>
            </p:spPr>
            <p:txBody>
              <a:bodyPr wrap="none" anchor="ctr"/>
              <a:lstStyle/>
              <a:p>
                <a:pPr>
                  <a:defRPr/>
                </a:pPr>
                <a:endParaRPr lang="en-US"/>
              </a:p>
            </p:txBody>
          </p:sp>
          <p:grpSp>
            <p:nvGrpSpPr>
              <p:cNvPr id="177" name="Group 325"/>
              <p:cNvGrpSpPr>
                <a:grpSpLocks/>
              </p:cNvGrpSpPr>
              <p:nvPr/>
            </p:nvGrpSpPr>
            <p:grpSpPr bwMode="auto">
              <a:xfrm>
                <a:off x="1248" y="2592"/>
                <a:ext cx="288" cy="96"/>
                <a:chOff x="4176" y="2928"/>
                <a:chExt cx="288" cy="288"/>
              </a:xfrm>
            </p:grpSpPr>
            <p:sp>
              <p:nvSpPr>
                <p:cNvPr id="271" name="Rectangle 326"/>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72" name="Line 327"/>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73" name="Line 328"/>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78" name="Group 329"/>
              <p:cNvGrpSpPr>
                <a:grpSpLocks/>
              </p:cNvGrpSpPr>
              <p:nvPr/>
            </p:nvGrpSpPr>
            <p:grpSpPr bwMode="auto">
              <a:xfrm>
                <a:off x="1248" y="2688"/>
                <a:ext cx="288" cy="288"/>
                <a:chOff x="4176" y="2928"/>
                <a:chExt cx="288" cy="288"/>
              </a:xfrm>
            </p:grpSpPr>
            <p:sp>
              <p:nvSpPr>
                <p:cNvPr id="268" name="Rectangle 330"/>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69" name="Line 331"/>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70" name="Line 332"/>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79" name="Group 333"/>
              <p:cNvGrpSpPr>
                <a:grpSpLocks/>
              </p:cNvGrpSpPr>
              <p:nvPr/>
            </p:nvGrpSpPr>
            <p:grpSpPr bwMode="auto">
              <a:xfrm>
                <a:off x="1248" y="2976"/>
                <a:ext cx="288" cy="288"/>
                <a:chOff x="4176" y="2928"/>
                <a:chExt cx="288" cy="288"/>
              </a:xfrm>
            </p:grpSpPr>
            <p:sp>
              <p:nvSpPr>
                <p:cNvPr id="265" name="Rectangle 334"/>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66" name="Line 335"/>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67" name="Line 336"/>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80" name="Group 337"/>
              <p:cNvGrpSpPr>
                <a:grpSpLocks/>
              </p:cNvGrpSpPr>
              <p:nvPr/>
            </p:nvGrpSpPr>
            <p:grpSpPr bwMode="auto">
              <a:xfrm>
                <a:off x="1248" y="3264"/>
                <a:ext cx="288" cy="144"/>
                <a:chOff x="4176" y="2928"/>
                <a:chExt cx="288" cy="288"/>
              </a:xfrm>
            </p:grpSpPr>
            <p:sp>
              <p:nvSpPr>
                <p:cNvPr id="262" name="Rectangle 338"/>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63" name="Line 339"/>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64" name="Line 340"/>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81" name="Group 341"/>
              <p:cNvGrpSpPr>
                <a:grpSpLocks/>
              </p:cNvGrpSpPr>
              <p:nvPr/>
            </p:nvGrpSpPr>
            <p:grpSpPr bwMode="auto">
              <a:xfrm>
                <a:off x="1536" y="2592"/>
                <a:ext cx="288" cy="96"/>
                <a:chOff x="4176" y="2928"/>
                <a:chExt cx="288" cy="288"/>
              </a:xfrm>
            </p:grpSpPr>
            <p:sp>
              <p:nvSpPr>
                <p:cNvPr id="259" name="Rectangle 342"/>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60" name="Line 343"/>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61" name="Line 344"/>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82" name="Group 345"/>
              <p:cNvGrpSpPr>
                <a:grpSpLocks/>
              </p:cNvGrpSpPr>
              <p:nvPr/>
            </p:nvGrpSpPr>
            <p:grpSpPr bwMode="auto">
              <a:xfrm>
                <a:off x="1536" y="2688"/>
                <a:ext cx="288" cy="288"/>
                <a:chOff x="4176" y="2928"/>
                <a:chExt cx="288" cy="288"/>
              </a:xfrm>
            </p:grpSpPr>
            <p:sp>
              <p:nvSpPr>
                <p:cNvPr id="256" name="Rectangle 346"/>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57" name="Line 347"/>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58" name="Line 348"/>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83" name="Group 349"/>
              <p:cNvGrpSpPr>
                <a:grpSpLocks/>
              </p:cNvGrpSpPr>
              <p:nvPr/>
            </p:nvGrpSpPr>
            <p:grpSpPr bwMode="auto">
              <a:xfrm>
                <a:off x="1536" y="2976"/>
                <a:ext cx="288" cy="288"/>
                <a:chOff x="4176" y="2928"/>
                <a:chExt cx="288" cy="288"/>
              </a:xfrm>
            </p:grpSpPr>
            <p:sp>
              <p:nvSpPr>
                <p:cNvPr id="253" name="Rectangle 350"/>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54" name="Line 351"/>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55" name="Line 352"/>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84" name="Group 353"/>
              <p:cNvGrpSpPr>
                <a:grpSpLocks/>
              </p:cNvGrpSpPr>
              <p:nvPr/>
            </p:nvGrpSpPr>
            <p:grpSpPr bwMode="auto">
              <a:xfrm>
                <a:off x="1536" y="3264"/>
                <a:ext cx="288" cy="144"/>
                <a:chOff x="4176" y="2928"/>
                <a:chExt cx="288" cy="288"/>
              </a:xfrm>
            </p:grpSpPr>
            <p:sp>
              <p:nvSpPr>
                <p:cNvPr id="250" name="Rectangle 354"/>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51" name="Line 355"/>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52" name="Line 356"/>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85" name="Group 357"/>
              <p:cNvGrpSpPr>
                <a:grpSpLocks/>
              </p:cNvGrpSpPr>
              <p:nvPr/>
            </p:nvGrpSpPr>
            <p:grpSpPr bwMode="auto">
              <a:xfrm>
                <a:off x="1824" y="2592"/>
                <a:ext cx="288" cy="96"/>
                <a:chOff x="4176" y="2928"/>
                <a:chExt cx="288" cy="288"/>
              </a:xfrm>
            </p:grpSpPr>
            <p:sp>
              <p:nvSpPr>
                <p:cNvPr id="247" name="Rectangle 358"/>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48" name="Line 359"/>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49" name="Line 360"/>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86" name="Group 361"/>
              <p:cNvGrpSpPr>
                <a:grpSpLocks/>
              </p:cNvGrpSpPr>
              <p:nvPr/>
            </p:nvGrpSpPr>
            <p:grpSpPr bwMode="auto">
              <a:xfrm>
                <a:off x="1824" y="2688"/>
                <a:ext cx="288" cy="288"/>
                <a:chOff x="4176" y="2928"/>
                <a:chExt cx="288" cy="288"/>
              </a:xfrm>
            </p:grpSpPr>
            <p:sp>
              <p:nvSpPr>
                <p:cNvPr id="244" name="Rectangle 362"/>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45" name="Line 363"/>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46" name="Line 364"/>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87" name="Group 365"/>
              <p:cNvGrpSpPr>
                <a:grpSpLocks/>
              </p:cNvGrpSpPr>
              <p:nvPr/>
            </p:nvGrpSpPr>
            <p:grpSpPr bwMode="auto">
              <a:xfrm>
                <a:off x="1824" y="2976"/>
                <a:ext cx="288" cy="288"/>
                <a:chOff x="4176" y="2928"/>
                <a:chExt cx="288" cy="288"/>
              </a:xfrm>
            </p:grpSpPr>
            <p:sp>
              <p:nvSpPr>
                <p:cNvPr id="241" name="Rectangle 366"/>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42" name="Line 367"/>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43" name="Line 368"/>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88" name="Group 369"/>
              <p:cNvGrpSpPr>
                <a:grpSpLocks/>
              </p:cNvGrpSpPr>
              <p:nvPr/>
            </p:nvGrpSpPr>
            <p:grpSpPr bwMode="auto">
              <a:xfrm>
                <a:off x="1824" y="3264"/>
                <a:ext cx="288" cy="144"/>
                <a:chOff x="4176" y="2928"/>
                <a:chExt cx="288" cy="288"/>
              </a:xfrm>
            </p:grpSpPr>
            <p:sp>
              <p:nvSpPr>
                <p:cNvPr id="238" name="Rectangle 370"/>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39" name="Line 371"/>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40" name="Line 372"/>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89" name="Group 373"/>
              <p:cNvGrpSpPr>
                <a:grpSpLocks/>
              </p:cNvGrpSpPr>
              <p:nvPr/>
            </p:nvGrpSpPr>
            <p:grpSpPr bwMode="auto">
              <a:xfrm>
                <a:off x="2112" y="2592"/>
                <a:ext cx="288" cy="96"/>
                <a:chOff x="4176" y="2928"/>
                <a:chExt cx="288" cy="288"/>
              </a:xfrm>
            </p:grpSpPr>
            <p:sp>
              <p:nvSpPr>
                <p:cNvPr id="235" name="Rectangle 374"/>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36" name="Line 375"/>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37" name="Line 376"/>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90" name="Group 377"/>
              <p:cNvGrpSpPr>
                <a:grpSpLocks/>
              </p:cNvGrpSpPr>
              <p:nvPr/>
            </p:nvGrpSpPr>
            <p:grpSpPr bwMode="auto">
              <a:xfrm>
                <a:off x="2112" y="2688"/>
                <a:ext cx="288" cy="288"/>
                <a:chOff x="4176" y="2928"/>
                <a:chExt cx="288" cy="288"/>
              </a:xfrm>
            </p:grpSpPr>
            <p:sp>
              <p:nvSpPr>
                <p:cNvPr id="232" name="Rectangle 378"/>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33" name="Line 379"/>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34" name="Line 380"/>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91" name="Group 381"/>
              <p:cNvGrpSpPr>
                <a:grpSpLocks/>
              </p:cNvGrpSpPr>
              <p:nvPr/>
            </p:nvGrpSpPr>
            <p:grpSpPr bwMode="auto">
              <a:xfrm>
                <a:off x="2112" y="2976"/>
                <a:ext cx="288" cy="288"/>
                <a:chOff x="4176" y="2928"/>
                <a:chExt cx="288" cy="288"/>
              </a:xfrm>
            </p:grpSpPr>
            <p:sp>
              <p:nvSpPr>
                <p:cNvPr id="229" name="Rectangle 382"/>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30" name="Line 383"/>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31" name="Line 384"/>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92" name="Group 385"/>
              <p:cNvGrpSpPr>
                <a:grpSpLocks/>
              </p:cNvGrpSpPr>
              <p:nvPr/>
            </p:nvGrpSpPr>
            <p:grpSpPr bwMode="auto">
              <a:xfrm>
                <a:off x="2112" y="3264"/>
                <a:ext cx="288" cy="144"/>
                <a:chOff x="4176" y="2928"/>
                <a:chExt cx="288" cy="288"/>
              </a:xfrm>
            </p:grpSpPr>
            <p:sp>
              <p:nvSpPr>
                <p:cNvPr id="226" name="Rectangle 386"/>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27" name="Line 387"/>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28" name="Line 388"/>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93" name="Group 389"/>
              <p:cNvGrpSpPr>
                <a:grpSpLocks/>
              </p:cNvGrpSpPr>
              <p:nvPr/>
            </p:nvGrpSpPr>
            <p:grpSpPr bwMode="auto">
              <a:xfrm>
                <a:off x="2400" y="2592"/>
                <a:ext cx="288" cy="96"/>
                <a:chOff x="4176" y="2928"/>
                <a:chExt cx="288" cy="288"/>
              </a:xfrm>
            </p:grpSpPr>
            <p:sp>
              <p:nvSpPr>
                <p:cNvPr id="223" name="Rectangle 390"/>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24" name="Line 391"/>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25" name="Line 392"/>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94" name="Group 393"/>
              <p:cNvGrpSpPr>
                <a:grpSpLocks/>
              </p:cNvGrpSpPr>
              <p:nvPr/>
            </p:nvGrpSpPr>
            <p:grpSpPr bwMode="auto">
              <a:xfrm>
                <a:off x="2400" y="2688"/>
                <a:ext cx="288" cy="288"/>
                <a:chOff x="4176" y="2928"/>
                <a:chExt cx="288" cy="288"/>
              </a:xfrm>
            </p:grpSpPr>
            <p:sp>
              <p:nvSpPr>
                <p:cNvPr id="220" name="Rectangle 394"/>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21" name="Line 395"/>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22" name="Line 396"/>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95" name="Group 397"/>
              <p:cNvGrpSpPr>
                <a:grpSpLocks/>
              </p:cNvGrpSpPr>
              <p:nvPr/>
            </p:nvGrpSpPr>
            <p:grpSpPr bwMode="auto">
              <a:xfrm>
                <a:off x="2400" y="2976"/>
                <a:ext cx="288" cy="288"/>
                <a:chOff x="4176" y="2928"/>
                <a:chExt cx="288" cy="288"/>
              </a:xfrm>
            </p:grpSpPr>
            <p:sp>
              <p:nvSpPr>
                <p:cNvPr id="217" name="Rectangle 398"/>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18" name="Line 399"/>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19" name="Line 400"/>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96" name="Group 401"/>
              <p:cNvGrpSpPr>
                <a:grpSpLocks/>
              </p:cNvGrpSpPr>
              <p:nvPr/>
            </p:nvGrpSpPr>
            <p:grpSpPr bwMode="auto">
              <a:xfrm>
                <a:off x="2400" y="3264"/>
                <a:ext cx="288" cy="144"/>
                <a:chOff x="4176" y="2928"/>
                <a:chExt cx="288" cy="288"/>
              </a:xfrm>
            </p:grpSpPr>
            <p:sp>
              <p:nvSpPr>
                <p:cNvPr id="214" name="Rectangle 402"/>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15" name="Line 403"/>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16" name="Line 404"/>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97" name="Group 405"/>
              <p:cNvGrpSpPr>
                <a:grpSpLocks/>
              </p:cNvGrpSpPr>
              <p:nvPr/>
            </p:nvGrpSpPr>
            <p:grpSpPr bwMode="auto">
              <a:xfrm>
                <a:off x="2688" y="2592"/>
                <a:ext cx="288" cy="96"/>
                <a:chOff x="4176" y="2928"/>
                <a:chExt cx="288" cy="288"/>
              </a:xfrm>
            </p:grpSpPr>
            <p:sp>
              <p:nvSpPr>
                <p:cNvPr id="211" name="Rectangle 406"/>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12" name="Line 407"/>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13" name="Line 408"/>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98" name="Group 409"/>
              <p:cNvGrpSpPr>
                <a:grpSpLocks/>
              </p:cNvGrpSpPr>
              <p:nvPr/>
            </p:nvGrpSpPr>
            <p:grpSpPr bwMode="auto">
              <a:xfrm>
                <a:off x="2688" y="2688"/>
                <a:ext cx="288" cy="288"/>
                <a:chOff x="4176" y="2928"/>
                <a:chExt cx="288" cy="288"/>
              </a:xfrm>
            </p:grpSpPr>
            <p:sp>
              <p:nvSpPr>
                <p:cNvPr id="208" name="Rectangle 410"/>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09" name="Line 411"/>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10" name="Line 412"/>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99" name="Group 413"/>
              <p:cNvGrpSpPr>
                <a:grpSpLocks/>
              </p:cNvGrpSpPr>
              <p:nvPr/>
            </p:nvGrpSpPr>
            <p:grpSpPr bwMode="auto">
              <a:xfrm>
                <a:off x="2688" y="2976"/>
                <a:ext cx="288" cy="288"/>
                <a:chOff x="4176" y="2928"/>
                <a:chExt cx="288" cy="288"/>
              </a:xfrm>
            </p:grpSpPr>
            <p:sp>
              <p:nvSpPr>
                <p:cNvPr id="205" name="Rectangle 414"/>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06" name="Line 415"/>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07" name="Line 416"/>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200" name="Group 417"/>
              <p:cNvGrpSpPr>
                <a:grpSpLocks/>
              </p:cNvGrpSpPr>
              <p:nvPr/>
            </p:nvGrpSpPr>
            <p:grpSpPr bwMode="auto">
              <a:xfrm>
                <a:off x="2688" y="3264"/>
                <a:ext cx="288" cy="144"/>
                <a:chOff x="4176" y="2928"/>
                <a:chExt cx="288" cy="288"/>
              </a:xfrm>
            </p:grpSpPr>
            <p:sp>
              <p:nvSpPr>
                <p:cNvPr id="202" name="Rectangle 418"/>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203" name="Line 419"/>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204" name="Line 420"/>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sp>
            <p:nvSpPr>
              <p:cNvPr id="201" name="Rectangle 421"/>
              <p:cNvSpPr>
                <a:spLocks noChangeArrowheads="1"/>
              </p:cNvSpPr>
              <p:nvPr/>
            </p:nvSpPr>
            <p:spPr bwMode="auto">
              <a:xfrm>
                <a:off x="3072" y="2832"/>
                <a:ext cx="79" cy="360"/>
              </a:xfrm>
              <a:prstGeom prst="rect">
                <a:avLst/>
              </a:prstGeom>
              <a:solidFill>
                <a:srgbClr val="B2B2B2"/>
              </a:solidFill>
              <a:ln w="3175">
                <a:solidFill>
                  <a:srgbClr val="B2B2B2"/>
                </a:solidFill>
                <a:miter lim="800000"/>
                <a:headEnd/>
                <a:tailEnd/>
              </a:ln>
            </p:spPr>
            <p:txBody>
              <a:bodyPr wrap="none" anchor="ctr"/>
              <a:lstStyle/>
              <a:p>
                <a:endParaRPr lang="en-US"/>
              </a:p>
            </p:txBody>
          </p:sp>
        </p:grpSp>
        <p:grpSp>
          <p:nvGrpSpPr>
            <p:cNvPr id="62" name="Group 422"/>
            <p:cNvGrpSpPr>
              <a:grpSpLocks/>
            </p:cNvGrpSpPr>
            <p:nvPr/>
          </p:nvGrpSpPr>
          <p:grpSpPr bwMode="auto">
            <a:xfrm>
              <a:off x="4930" y="3563"/>
              <a:ext cx="50" cy="53"/>
              <a:chOff x="703" y="2784"/>
              <a:chExt cx="443" cy="435"/>
            </a:xfrm>
          </p:grpSpPr>
          <p:sp>
            <p:nvSpPr>
              <p:cNvPr id="168" name="Rectangle 423"/>
              <p:cNvSpPr>
                <a:spLocks noChangeArrowheads="1"/>
              </p:cNvSpPr>
              <p:nvPr/>
            </p:nvSpPr>
            <p:spPr bwMode="auto">
              <a:xfrm>
                <a:off x="1056" y="2784"/>
                <a:ext cx="89" cy="414"/>
              </a:xfrm>
              <a:prstGeom prst="rect">
                <a:avLst/>
              </a:prstGeom>
              <a:solidFill>
                <a:srgbClr val="B2B2B2"/>
              </a:solidFill>
              <a:ln w="3175">
                <a:solidFill>
                  <a:schemeClr val="tx1"/>
                </a:solidFill>
                <a:miter lim="800000"/>
                <a:headEnd/>
                <a:tailEnd/>
              </a:ln>
            </p:spPr>
            <p:txBody>
              <a:bodyPr wrap="none" anchor="ctr"/>
              <a:lstStyle/>
              <a:p>
                <a:endParaRPr lang="en-US"/>
              </a:p>
            </p:txBody>
          </p:sp>
          <p:grpSp>
            <p:nvGrpSpPr>
              <p:cNvPr id="169" name="Group 424"/>
              <p:cNvGrpSpPr>
                <a:grpSpLocks/>
              </p:cNvGrpSpPr>
              <p:nvPr/>
            </p:nvGrpSpPr>
            <p:grpSpPr bwMode="auto">
              <a:xfrm>
                <a:off x="703" y="2887"/>
                <a:ext cx="443" cy="332"/>
                <a:chOff x="703" y="2887"/>
                <a:chExt cx="443" cy="332"/>
              </a:xfrm>
            </p:grpSpPr>
            <p:sp>
              <p:nvSpPr>
                <p:cNvPr id="172" name="AutoShape 425"/>
                <p:cNvSpPr>
                  <a:spLocks noChangeArrowheads="1"/>
                </p:cNvSpPr>
                <p:nvPr/>
              </p:nvSpPr>
              <p:spPr bwMode="auto">
                <a:xfrm rot="-2148832">
                  <a:off x="703" y="2887"/>
                  <a:ext cx="443" cy="193"/>
                </a:xfrm>
                <a:prstGeom prst="parallelogram">
                  <a:avLst>
                    <a:gd name="adj" fmla="val 71166"/>
                  </a:avLst>
                </a:prstGeom>
                <a:solidFill>
                  <a:schemeClr val="tx1"/>
                </a:solidFill>
                <a:ln w="3175">
                  <a:solidFill>
                    <a:schemeClr val="tx1"/>
                  </a:solidFill>
                  <a:miter lim="800000"/>
                  <a:headEnd/>
                  <a:tailEnd/>
                </a:ln>
              </p:spPr>
              <p:txBody>
                <a:bodyPr wrap="none" anchor="ctr"/>
                <a:lstStyle/>
                <a:p>
                  <a:endParaRPr lang="en-US"/>
                </a:p>
              </p:txBody>
            </p:sp>
            <p:sp>
              <p:nvSpPr>
                <p:cNvPr id="173" name="Rectangle 426"/>
                <p:cNvSpPr>
                  <a:spLocks noChangeArrowheads="1"/>
                </p:cNvSpPr>
                <p:nvPr/>
              </p:nvSpPr>
              <p:spPr bwMode="auto">
                <a:xfrm>
                  <a:off x="720" y="2928"/>
                  <a:ext cx="337" cy="291"/>
                </a:xfrm>
                <a:prstGeom prst="rect">
                  <a:avLst/>
                </a:prstGeom>
                <a:solidFill>
                  <a:schemeClr val="tx1"/>
                </a:solidFill>
                <a:ln w="3175">
                  <a:solidFill>
                    <a:schemeClr val="tx1"/>
                  </a:solidFill>
                  <a:miter lim="800000"/>
                  <a:headEnd/>
                  <a:tailEnd/>
                </a:ln>
              </p:spPr>
              <p:txBody>
                <a:bodyPr wrap="none" anchor="ctr"/>
                <a:lstStyle/>
                <a:p>
                  <a:endParaRPr lang="en-US"/>
                </a:p>
              </p:txBody>
            </p:sp>
          </p:grpSp>
          <p:sp>
            <p:nvSpPr>
              <p:cNvPr id="170" name="Line 427"/>
              <p:cNvSpPr>
                <a:spLocks noChangeShapeType="1"/>
              </p:cNvSpPr>
              <p:nvPr/>
            </p:nvSpPr>
            <p:spPr bwMode="auto">
              <a:xfrm>
                <a:off x="816" y="2928"/>
                <a:ext cx="0" cy="288"/>
              </a:xfrm>
              <a:prstGeom prst="line">
                <a:avLst/>
              </a:prstGeom>
              <a:noFill/>
              <a:ln w="3175">
                <a:solidFill>
                  <a:srgbClr val="B2B2B2"/>
                </a:solidFill>
                <a:round/>
                <a:headEnd/>
                <a:tailEnd/>
              </a:ln>
            </p:spPr>
            <p:txBody>
              <a:bodyPr/>
              <a:lstStyle/>
              <a:p>
                <a:endParaRPr lang="en-US"/>
              </a:p>
            </p:txBody>
          </p:sp>
          <p:sp>
            <p:nvSpPr>
              <p:cNvPr id="171" name="Line 428"/>
              <p:cNvSpPr>
                <a:spLocks noChangeShapeType="1"/>
              </p:cNvSpPr>
              <p:nvPr/>
            </p:nvSpPr>
            <p:spPr bwMode="auto">
              <a:xfrm flipV="1">
                <a:off x="816" y="2976"/>
                <a:ext cx="240" cy="96"/>
              </a:xfrm>
              <a:prstGeom prst="line">
                <a:avLst/>
              </a:prstGeom>
              <a:noFill/>
              <a:ln w="3175">
                <a:solidFill>
                  <a:srgbClr val="B2B2B2"/>
                </a:solidFill>
                <a:round/>
                <a:headEnd/>
                <a:tailEnd/>
              </a:ln>
            </p:spPr>
            <p:txBody>
              <a:bodyPr/>
              <a:lstStyle/>
              <a:p>
                <a:endParaRPr lang="en-US"/>
              </a:p>
            </p:txBody>
          </p:sp>
        </p:grpSp>
        <p:grpSp>
          <p:nvGrpSpPr>
            <p:cNvPr id="63" name="Group 429"/>
            <p:cNvGrpSpPr>
              <a:grpSpLocks/>
            </p:cNvGrpSpPr>
            <p:nvPr/>
          </p:nvGrpSpPr>
          <p:grpSpPr bwMode="auto">
            <a:xfrm rot="10800000">
              <a:off x="5440" y="3562"/>
              <a:ext cx="50" cy="54"/>
              <a:chOff x="703" y="2784"/>
              <a:chExt cx="443" cy="435"/>
            </a:xfrm>
          </p:grpSpPr>
          <p:sp>
            <p:nvSpPr>
              <p:cNvPr id="162" name="Rectangle 430"/>
              <p:cNvSpPr>
                <a:spLocks noChangeArrowheads="1"/>
              </p:cNvSpPr>
              <p:nvPr/>
            </p:nvSpPr>
            <p:spPr bwMode="auto">
              <a:xfrm>
                <a:off x="1056" y="2784"/>
                <a:ext cx="89" cy="414"/>
              </a:xfrm>
              <a:prstGeom prst="rect">
                <a:avLst/>
              </a:prstGeom>
              <a:solidFill>
                <a:srgbClr val="B2B2B2"/>
              </a:solidFill>
              <a:ln w="3175">
                <a:solidFill>
                  <a:schemeClr val="tx1"/>
                </a:solidFill>
                <a:miter lim="800000"/>
                <a:headEnd/>
                <a:tailEnd/>
              </a:ln>
            </p:spPr>
            <p:txBody>
              <a:bodyPr wrap="none" anchor="ctr"/>
              <a:lstStyle/>
              <a:p>
                <a:endParaRPr lang="en-US"/>
              </a:p>
            </p:txBody>
          </p:sp>
          <p:grpSp>
            <p:nvGrpSpPr>
              <p:cNvPr id="163" name="Group 431"/>
              <p:cNvGrpSpPr>
                <a:grpSpLocks/>
              </p:cNvGrpSpPr>
              <p:nvPr/>
            </p:nvGrpSpPr>
            <p:grpSpPr bwMode="auto">
              <a:xfrm>
                <a:off x="703" y="2887"/>
                <a:ext cx="443" cy="332"/>
                <a:chOff x="703" y="2887"/>
                <a:chExt cx="443" cy="332"/>
              </a:xfrm>
            </p:grpSpPr>
            <p:sp>
              <p:nvSpPr>
                <p:cNvPr id="166" name="AutoShape 432"/>
                <p:cNvSpPr>
                  <a:spLocks noChangeArrowheads="1"/>
                </p:cNvSpPr>
                <p:nvPr/>
              </p:nvSpPr>
              <p:spPr bwMode="auto">
                <a:xfrm rot="-2148832">
                  <a:off x="703" y="2887"/>
                  <a:ext cx="443" cy="193"/>
                </a:xfrm>
                <a:prstGeom prst="parallelogram">
                  <a:avLst>
                    <a:gd name="adj" fmla="val 71166"/>
                  </a:avLst>
                </a:prstGeom>
                <a:solidFill>
                  <a:schemeClr val="tx1"/>
                </a:solidFill>
                <a:ln w="3175">
                  <a:solidFill>
                    <a:schemeClr val="tx1"/>
                  </a:solidFill>
                  <a:miter lim="800000"/>
                  <a:headEnd/>
                  <a:tailEnd/>
                </a:ln>
              </p:spPr>
              <p:txBody>
                <a:bodyPr wrap="none" anchor="ctr"/>
                <a:lstStyle/>
                <a:p>
                  <a:endParaRPr lang="en-US"/>
                </a:p>
              </p:txBody>
            </p:sp>
            <p:sp>
              <p:nvSpPr>
                <p:cNvPr id="167" name="Rectangle 433"/>
                <p:cNvSpPr>
                  <a:spLocks noChangeArrowheads="1"/>
                </p:cNvSpPr>
                <p:nvPr/>
              </p:nvSpPr>
              <p:spPr bwMode="auto">
                <a:xfrm>
                  <a:off x="720" y="2928"/>
                  <a:ext cx="337" cy="291"/>
                </a:xfrm>
                <a:prstGeom prst="rect">
                  <a:avLst/>
                </a:prstGeom>
                <a:solidFill>
                  <a:schemeClr val="tx1"/>
                </a:solidFill>
                <a:ln w="3175">
                  <a:solidFill>
                    <a:schemeClr val="tx1"/>
                  </a:solidFill>
                  <a:miter lim="800000"/>
                  <a:headEnd/>
                  <a:tailEnd/>
                </a:ln>
              </p:spPr>
              <p:txBody>
                <a:bodyPr wrap="none" anchor="ctr"/>
                <a:lstStyle/>
                <a:p>
                  <a:endParaRPr lang="en-US"/>
                </a:p>
              </p:txBody>
            </p:sp>
          </p:grpSp>
          <p:sp>
            <p:nvSpPr>
              <p:cNvPr id="164" name="Line 434"/>
              <p:cNvSpPr>
                <a:spLocks noChangeShapeType="1"/>
              </p:cNvSpPr>
              <p:nvPr/>
            </p:nvSpPr>
            <p:spPr bwMode="auto">
              <a:xfrm>
                <a:off x="816" y="2928"/>
                <a:ext cx="0" cy="288"/>
              </a:xfrm>
              <a:prstGeom prst="line">
                <a:avLst/>
              </a:prstGeom>
              <a:noFill/>
              <a:ln w="3175">
                <a:solidFill>
                  <a:srgbClr val="B2B2B2"/>
                </a:solidFill>
                <a:round/>
                <a:headEnd/>
                <a:tailEnd/>
              </a:ln>
            </p:spPr>
            <p:txBody>
              <a:bodyPr/>
              <a:lstStyle/>
              <a:p>
                <a:endParaRPr lang="en-US"/>
              </a:p>
            </p:txBody>
          </p:sp>
          <p:sp>
            <p:nvSpPr>
              <p:cNvPr id="165" name="Line 435"/>
              <p:cNvSpPr>
                <a:spLocks noChangeShapeType="1"/>
              </p:cNvSpPr>
              <p:nvPr/>
            </p:nvSpPr>
            <p:spPr bwMode="auto">
              <a:xfrm flipV="1">
                <a:off x="816" y="2976"/>
                <a:ext cx="240" cy="96"/>
              </a:xfrm>
              <a:prstGeom prst="line">
                <a:avLst/>
              </a:prstGeom>
              <a:noFill/>
              <a:ln w="3175">
                <a:solidFill>
                  <a:srgbClr val="B2B2B2"/>
                </a:solidFill>
                <a:round/>
                <a:headEnd/>
                <a:tailEnd/>
              </a:ln>
            </p:spPr>
            <p:txBody>
              <a:bodyPr/>
              <a:lstStyle/>
              <a:p>
                <a:endParaRPr lang="en-US"/>
              </a:p>
            </p:txBody>
          </p:sp>
        </p:grpSp>
        <p:sp>
          <p:nvSpPr>
            <p:cNvPr id="64" name="Rectangle 436"/>
            <p:cNvSpPr>
              <a:spLocks noChangeArrowheads="1"/>
            </p:cNvSpPr>
            <p:nvPr/>
          </p:nvSpPr>
          <p:spPr bwMode="auto">
            <a:xfrm>
              <a:off x="5488" y="3601"/>
              <a:ext cx="36" cy="8"/>
            </a:xfrm>
            <a:prstGeom prst="rect">
              <a:avLst/>
            </a:prstGeom>
            <a:solidFill>
              <a:srgbClr val="DED0C0"/>
            </a:solidFill>
            <a:ln w="3175">
              <a:solidFill>
                <a:schemeClr val="tx1"/>
              </a:solidFill>
              <a:miter lim="800000"/>
              <a:headEnd/>
              <a:tailEnd/>
            </a:ln>
          </p:spPr>
          <p:txBody>
            <a:bodyPr wrap="none" anchor="ctr"/>
            <a:lstStyle/>
            <a:p>
              <a:endParaRPr lang="en-US"/>
            </a:p>
          </p:txBody>
        </p:sp>
        <p:sp>
          <p:nvSpPr>
            <p:cNvPr id="65" name="Rectangle 437"/>
            <p:cNvSpPr>
              <a:spLocks noChangeArrowheads="1"/>
            </p:cNvSpPr>
            <p:nvPr/>
          </p:nvSpPr>
          <p:spPr bwMode="auto">
            <a:xfrm>
              <a:off x="5489" y="3551"/>
              <a:ext cx="36" cy="7"/>
            </a:xfrm>
            <a:prstGeom prst="rect">
              <a:avLst/>
            </a:prstGeom>
            <a:solidFill>
              <a:srgbClr val="DED0C0"/>
            </a:solidFill>
            <a:ln w="3175">
              <a:solidFill>
                <a:schemeClr val="tx1"/>
              </a:solidFill>
              <a:miter lim="800000"/>
              <a:headEnd/>
              <a:tailEnd/>
            </a:ln>
          </p:spPr>
          <p:txBody>
            <a:bodyPr wrap="none" anchor="ctr"/>
            <a:lstStyle/>
            <a:p>
              <a:endParaRPr lang="en-US"/>
            </a:p>
          </p:txBody>
        </p:sp>
        <p:sp>
          <p:nvSpPr>
            <p:cNvPr id="66" name="AutoShape 438"/>
            <p:cNvSpPr>
              <a:spLocks noChangeArrowheads="1"/>
            </p:cNvSpPr>
            <p:nvPr/>
          </p:nvSpPr>
          <p:spPr bwMode="auto">
            <a:xfrm rot="5400000">
              <a:off x="5532" y="3575"/>
              <a:ext cx="94" cy="1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298 w 21600"/>
                <a:gd name="T13" fmla="*/ 1964 h 21600"/>
                <a:gd name="T14" fmla="*/ 19302 w 21600"/>
                <a:gd name="T15" fmla="*/ 19636 h 21600"/>
              </a:gdLst>
              <a:ahLst/>
              <a:cxnLst>
                <a:cxn ang="T8">
                  <a:pos x="T0" y="T1"/>
                </a:cxn>
                <a:cxn ang="T9">
                  <a:pos x="T2" y="T3"/>
                </a:cxn>
                <a:cxn ang="T10">
                  <a:pos x="T4" y="T5"/>
                </a:cxn>
                <a:cxn ang="T11">
                  <a:pos x="T6" y="T7"/>
                </a:cxn>
              </a:cxnLst>
              <a:rect l="T12" t="T13" r="T14" b="T15"/>
              <a:pathLst>
                <a:path w="21600" h="21600">
                  <a:moveTo>
                    <a:pt x="0" y="0"/>
                  </a:moveTo>
                  <a:lnTo>
                    <a:pt x="862" y="21600"/>
                  </a:lnTo>
                  <a:lnTo>
                    <a:pt x="20738" y="21600"/>
                  </a:lnTo>
                  <a:lnTo>
                    <a:pt x="21600" y="0"/>
                  </a:lnTo>
                  <a:close/>
                </a:path>
              </a:pathLst>
            </a:custGeom>
            <a:solidFill>
              <a:srgbClr val="DED0C0"/>
            </a:solidFill>
            <a:ln w="3175">
              <a:solidFill>
                <a:schemeClr val="tx1"/>
              </a:solidFill>
              <a:miter lim="800000"/>
              <a:headEnd/>
              <a:tailEnd/>
            </a:ln>
          </p:spPr>
          <p:txBody>
            <a:bodyPr wrap="none" anchor="ctr"/>
            <a:lstStyle/>
            <a:p>
              <a:endParaRPr lang="en-US"/>
            </a:p>
          </p:txBody>
        </p:sp>
        <p:sp>
          <p:nvSpPr>
            <p:cNvPr id="67" name="Rectangle 439"/>
            <p:cNvSpPr>
              <a:spLocks noChangeArrowheads="1"/>
            </p:cNvSpPr>
            <p:nvPr/>
          </p:nvSpPr>
          <p:spPr bwMode="auto">
            <a:xfrm>
              <a:off x="5582" y="3539"/>
              <a:ext cx="194" cy="83"/>
            </a:xfrm>
            <a:prstGeom prst="rect">
              <a:avLst/>
            </a:prstGeom>
            <a:solidFill>
              <a:srgbClr val="DED0C0"/>
            </a:solidFill>
            <a:ln w="3175">
              <a:solidFill>
                <a:schemeClr val="tx1"/>
              </a:solidFill>
              <a:miter lim="800000"/>
              <a:headEnd/>
              <a:tailEnd/>
            </a:ln>
          </p:spPr>
          <p:txBody>
            <a:bodyPr wrap="none" anchor="ctr"/>
            <a:lstStyle/>
            <a:p>
              <a:endParaRPr lang="en-US"/>
            </a:p>
          </p:txBody>
        </p:sp>
        <p:sp>
          <p:nvSpPr>
            <p:cNvPr id="68" name="Rectangle 440"/>
            <p:cNvSpPr>
              <a:spLocks noChangeArrowheads="1"/>
            </p:cNvSpPr>
            <p:nvPr/>
          </p:nvSpPr>
          <p:spPr bwMode="auto">
            <a:xfrm>
              <a:off x="5675" y="3583"/>
              <a:ext cx="101" cy="26"/>
            </a:xfrm>
            <a:prstGeom prst="rect">
              <a:avLst/>
            </a:prstGeom>
            <a:solidFill>
              <a:schemeClr val="bg1"/>
            </a:solidFill>
            <a:ln w="3175">
              <a:solidFill>
                <a:schemeClr val="tx1"/>
              </a:solidFill>
              <a:miter lim="800000"/>
              <a:headEnd/>
              <a:tailEnd/>
            </a:ln>
          </p:spPr>
          <p:txBody>
            <a:bodyPr wrap="none" anchor="ctr"/>
            <a:lstStyle/>
            <a:p>
              <a:endParaRPr lang="en-US"/>
            </a:p>
          </p:txBody>
        </p:sp>
        <p:sp>
          <p:nvSpPr>
            <p:cNvPr id="69" name="Rectangle 441"/>
            <p:cNvSpPr>
              <a:spLocks noChangeArrowheads="1"/>
            </p:cNvSpPr>
            <p:nvPr/>
          </p:nvSpPr>
          <p:spPr bwMode="auto">
            <a:xfrm>
              <a:off x="5582" y="3584"/>
              <a:ext cx="81" cy="26"/>
            </a:xfrm>
            <a:prstGeom prst="rect">
              <a:avLst/>
            </a:prstGeom>
            <a:solidFill>
              <a:schemeClr val="bg1"/>
            </a:solidFill>
            <a:ln w="3175">
              <a:solidFill>
                <a:schemeClr val="tx1"/>
              </a:solidFill>
              <a:miter lim="800000"/>
              <a:headEnd/>
              <a:tailEnd/>
            </a:ln>
          </p:spPr>
          <p:txBody>
            <a:bodyPr wrap="none" anchor="ctr"/>
            <a:lstStyle/>
            <a:p>
              <a:endParaRPr lang="en-US"/>
            </a:p>
          </p:txBody>
        </p:sp>
        <p:sp>
          <p:nvSpPr>
            <p:cNvPr id="70" name="Rectangle 442"/>
            <p:cNvSpPr>
              <a:spLocks noChangeArrowheads="1"/>
            </p:cNvSpPr>
            <p:nvPr/>
          </p:nvSpPr>
          <p:spPr bwMode="auto">
            <a:xfrm>
              <a:off x="5674" y="3533"/>
              <a:ext cx="101" cy="12"/>
            </a:xfrm>
            <a:prstGeom prst="rect">
              <a:avLst/>
            </a:prstGeom>
            <a:solidFill>
              <a:schemeClr val="bg1"/>
            </a:solidFill>
            <a:ln w="3175">
              <a:solidFill>
                <a:schemeClr val="tx1"/>
              </a:solidFill>
              <a:miter lim="800000"/>
              <a:headEnd/>
              <a:tailEnd/>
            </a:ln>
          </p:spPr>
          <p:txBody>
            <a:bodyPr wrap="none" anchor="ctr"/>
            <a:lstStyle/>
            <a:p>
              <a:endParaRPr lang="en-US"/>
            </a:p>
          </p:txBody>
        </p:sp>
        <p:sp>
          <p:nvSpPr>
            <p:cNvPr id="71" name="Rectangle 443"/>
            <p:cNvSpPr>
              <a:spLocks noChangeArrowheads="1"/>
            </p:cNvSpPr>
            <p:nvPr/>
          </p:nvSpPr>
          <p:spPr bwMode="auto">
            <a:xfrm>
              <a:off x="5582" y="3533"/>
              <a:ext cx="81" cy="12"/>
            </a:xfrm>
            <a:prstGeom prst="rect">
              <a:avLst/>
            </a:prstGeom>
            <a:solidFill>
              <a:schemeClr val="bg1"/>
            </a:solidFill>
            <a:ln w="3175">
              <a:solidFill>
                <a:schemeClr val="tx1"/>
              </a:solidFill>
              <a:miter lim="800000"/>
              <a:headEnd/>
              <a:tailEnd/>
            </a:ln>
          </p:spPr>
          <p:txBody>
            <a:bodyPr wrap="none" anchor="ctr"/>
            <a:lstStyle/>
            <a:p>
              <a:endParaRPr lang="en-US"/>
            </a:p>
          </p:txBody>
        </p:sp>
        <p:sp>
          <p:nvSpPr>
            <p:cNvPr id="72" name="Rectangle 444"/>
            <p:cNvSpPr>
              <a:spLocks noChangeArrowheads="1"/>
            </p:cNvSpPr>
            <p:nvPr/>
          </p:nvSpPr>
          <p:spPr bwMode="auto">
            <a:xfrm>
              <a:off x="5675" y="3616"/>
              <a:ext cx="101" cy="12"/>
            </a:xfrm>
            <a:prstGeom prst="rect">
              <a:avLst/>
            </a:prstGeom>
            <a:solidFill>
              <a:schemeClr val="bg1"/>
            </a:solidFill>
            <a:ln w="3175">
              <a:solidFill>
                <a:schemeClr val="tx1"/>
              </a:solidFill>
              <a:miter lim="800000"/>
              <a:headEnd/>
              <a:tailEnd/>
            </a:ln>
          </p:spPr>
          <p:txBody>
            <a:bodyPr wrap="none" anchor="ctr"/>
            <a:lstStyle/>
            <a:p>
              <a:endParaRPr lang="en-US"/>
            </a:p>
          </p:txBody>
        </p:sp>
        <p:sp>
          <p:nvSpPr>
            <p:cNvPr id="73" name="Rectangle 445"/>
            <p:cNvSpPr>
              <a:spLocks noChangeArrowheads="1"/>
            </p:cNvSpPr>
            <p:nvPr/>
          </p:nvSpPr>
          <p:spPr bwMode="auto">
            <a:xfrm>
              <a:off x="5583" y="3616"/>
              <a:ext cx="81" cy="12"/>
            </a:xfrm>
            <a:prstGeom prst="rect">
              <a:avLst/>
            </a:prstGeom>
            <a:solidFill>
              <a:schemeClr val="bg1"/>
            </a:solidFill>
            <a:ln w="3175">
              <a:solidFill>
                <a:schemeClr val="tx1"/>
              </a:solidFill>
              <a:miter lim="800000"/>
              <a:headEnd/>
              <a:tailEnd/>
            </a:ln>
          </p:spPr>
          <p:txBody>
            <a:bodyPr wrap="none" anchor="ctr"/>
            <a:lstStyle/>
            <a:p>
              <a:endParaRPr lang="en-US"/>
            </a:p>
          </p:txBody>
        </p:sp>
        <p:sp>
          <p:nvSpPr>
            <p:cNvPr id="74" name="Oval 446"/>
            <p:cNvSpPr>
              <a:spLocks noChangeArrowheads="1"/>
            </p:cNvSpPr>
            <p:nvPr/>
          </p:nvSpPr>
          <p:spPr bwMode="auto">
            <a:xfrm>
              <a:off x="5615" y="3572"/>
              <a:ext cx="11" cy="12"/>
            </a:xfrm>
            <a:prstGeom prst="ellipse">
              <a:avLst/>
            </a:prstGeom>
            <a:solidFill>
              <a:schemeClr val="accent1"/>
            </a:solidFill>
            <a:ln w="3175">
              <a:solidFill>
                <a:schemeClr val="tx1"/>
              </a:solidFill>
              <a:round/>
              <a:headEnd/>
              <a:tailEnd/>
            </a:ln>
          </p:spPr>
          <p:txBody>
            <a:bodyPr wrap="none" anchor="ctr"/>
            <a:lstStyle/>
            <a:p>
              <a:endParaRPr lang="en-US"/>
            </a:p>
          </p:txBody>
        </p:sp>
        <p:sp>
          <p:nvSpPr>
            <p:cNvPr id="75" name="Rectangle 447"/>
            <p:cNvSpPr>
              <a:spLocks noChangeArrowheads="1"/>
            </p:cNvSpPr>
            <p:nvPr/>
          </p:nvSpPr>
          <p:spPr bwMode="auto">
            <a:xfrm rot="-2406054">
              <a:off x="5572" y="3575"/>
              <a:ext cx="96" cy="6"/>
            </a:xfrm>
            <a:prstGeom prst="rect">
              <a:avLst/>
            </a:prstGeom>
            <a:solidFill>
              <a:schemeClr val="accent2"/>
            </a:solidFill>
            <a:ln w="3175">
              <a:solidFill>
                <a:schemeClr val="tx1"/>
              </a:solidFill>
              <a:miter lim="800000"/>
              <a:headEnd/>
              <a:tailEnd/>
            </a:ln>
          </p:spPr>
          <p:txBody>
            <a:bodyPr wrap="none" anchor="ctr"/>
            <a:lstStyle/>
            <a:p>
              <a:endParaRPr lang="en-US"/>
            </a:p>
          </p:txBody>
        </p:sp>
        <p:sp>
          <p:nvSpPr>
            <p:cNvPr id="76" name="Rectangle 448"/>
            <p:cNvSpPr>
              <a:spLocks noChangeArrowheads="1"/>
            </p:cNvSpPr>
            <p:nvPr/>
          </p:nvSpPr>
          <p:spPr bwMode="auto">
            <a:xfrm>
              <a:off x="5706" y="3549"/>
              <a:ext cx="43" cy="32"/>
            </a:xfrm>
            <a:prstGeom prst="rect">
              <a:avLst/>
            </a:prstGeom>
            <a:solidFill>
              <a:schemeClr val="bg1"/>
            </a:solidFill>
            <a:ln w="3175">
              <a:solidFill>
                <a:schemeClr val="tx1"/>
              </a:solidFill>
              <a:miter lim="800000"/>
              <a:headEnd/>
              <a:tailEnd/>
            </a:ln>
          </p:spPr>
          <p:txBody>
            <a:bodyPr wrap="none" anchor="ctr"/>
            <a:lstStyle/>
            <a:p>
              <a:endParaRPr lang="en-US"/>
            </a:p>
          </p:txBody>
        </p:sp>
        <p:sp>
          <p:nvSpPr>
            <p:cNvPr id="77" name="Rectangle 449"/>
            <p:cNvSpPr>
              <a:spLocks noChangeArrowheads="1"/>
            </p:cNvSpPr>
            <p:nvPr/>
          </p:nvSpPr>
          <p:spPr bwMode="auto">
            <a:xfrm>
              <a:off x="5708" y="3552"/>
              <a:ext cx="41" cy="13"/>
            </a:xfrm>
            <a:prstGeom prst="rect">
              <a:avLst/>
            </a:prstGeom>
            <a:solidFill>
              <a:schemeClr val="accent2"/>
            </a:solidFill>
            <a:ln w="3175">
              <a:solidFill>
                <a:schemeClr val="tx1"/>
              </a:solidFill>
              <a:miter lim="800000"/>
              <a:headEnd/>
              <a:tailEnd/>
            </a:ln>
          </p:spPr>
          <p:txBody>
            <a:bodyPr wrap="none" anchor="ctr"/>
            <a:lstStyle/>
            <a:p>
              <a:endParaRPr lang="en-US"/>
            </a:p>
          </p:txBody>
        </p:sp>
        <p:sp>
          <p:nvSpPr>
            <p:cNvPr id="78" name="Line 450"/>
            <p:cNvSpPr>
              <a:spLocks noChangeShapeType="1"/>
            </p:cNvSpPr>
            <p:nvPr/>
          </p:nvSpPr>
          <p:spPr bwMode="auto">
            <a:xfrm flipV="1">
              <a:off x="5722" y="3557"/>
              <a:ext cx="17" cy="18"/>
            </a:xfrm>
            <a:prstGeom prst="line">
              <a:avLst/>
            </a:prstGeom>
            <a:noFill/>
            <a:ln w="3175">
              <a:solidFill>
                <a:srgbClr val="FF0000"/>
              </a:solidFill>
              <a:round/>
              <a:headEnd/>
              <a:tailEnd/>
            </a:ln>
          </p:spPr>
          <p:txBody>
            <a:bodyPr/>
            <a:lstStyle/>
            <a:p>
              <a:endParaRPr lang="en-US"/>
            </a:p>
          </p:txBody>
        </p:sp>
        <p:sp>
          <p:nvSpPr>
            <p:cNvPr id="79" name="Line 451"/>
            <p:cNvSpPr>
              <a:spLocks noChangeShapeType="1"/>
            </p:cNvSpPr>
            <p:nvPr/>
          </p:nvSpPr>
          <p:spPr bwMode="auto">
            <a:xfrm flipH="1">
              <a:off x="5738" y="3556"/>
              <a:ext cx="3" cy="15"/>
            </a:xfrm>
            <a:prstGeom prst="line">
              <a:avLst/>
            </a:prstGeom>
            <a:noFill/>
            <a:ln w="3175">
              <a:solidFill>
                <a:srgbClr val="FF0000"/>
              </a:solidFill>
              <a:round/>
              <a:headEnd/>
              <a:tailEnd/>
            </a:ln>
          </p:spPr>
          <p:txBody>
            <a:bodyPr/>
            <a:lstStyle/>
            <a:p>
              <a:endParaRPr lang="en-US"/>
            </a:p>
          </p:txBody>
        </p:sp>
        <p:sp>
          <p:nvSpPr>
            <p:cNvPr id="80" name="AutoShape 452"/>
            <p:cNvSpPr>
              <a:spLocks noChangeArrowheads="1"/>
            </p:cNvSpPr>
            <p:nvPr/>
          </p:nvSpPr>
          <p:spPr bwMode="auto">
            <a:xfrm rot="-5400000">
              <a:off x="5742" y="3567"/>
              <a:ext cx="95" cy="2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47 w 21600"/>
                <a:gd name="T13" fmla="*/ 4800 h 21600"/>
                <a:gd name="T14" fmla="*/ 17053 w 21600"/>
                <a:gd name="T15" fmla="*/ 168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DED0C0"/>
            </a:solidFill>
            <a:ln w="3175">
              <a:solidFill>
                <a:schemeClr val="tx1"/>
              </a:solidFill>
              <a:miter lim="800000"/>
              <a:headEnd/>
              <a:tailEnd/>
            </a:ln>
          </p:spPr>
          <p:txBody>
            <a:bodyPr wrap="none" anchor="ctr"/>
            <a:lstStyle/>
            <a:p>
              <a:endParaRPr lang="en-US"/>
            </a:p>
          </p:txBody>
        </p:sp>
        <p:sp>
          <p:nvSpPr>
            <p:cNvPr id="81" name="Rectangle 453"/>
            <p:cNvSpPr>
              <a:spLocks noChangeArrowheads="1"/>
            </p:cNvSpPr>
            <p:nvPr/>
          </p:nvSpPr>
          <p:spPr bwMode="auto">
            <a:xfrm rot="5400000">
              <a:off x="5787" y="3576"/>
              <a:ext cx="40" cy="7"/>
            </a:xfrm>
            <a:prstGeom prst="rect">
              <a:avLst/>
            </a:prstGeom>
            <a:solidFill>
              <a:srgbClr val="DED0C0"/>
            </a:solidFill>
            <a:ln w="3175">
              <a:solidFill>
                <a:schemeClr val="tx1"/>
              </a:solidFill>
              <a:miter lim="800000"/>
              <a:headEnd/>
              <a:tailEnd/>
            </a:ln>
          </p:spPr>
          <p:txBody>
            <a:bodyPr wrap="none" anchor="ctr"/>
            <a:lstStyle/>
            <a:p>
              <a:endParaRPr lang="en-US"/>
            </a:p>
          </p:txBody>
        </p:sp>
        <p:sp>
          <p:nvSpPr>
            <p:cNvPr id="82" name="Rectangle 454"/>
            <p:cNvSpPr>
              <a:spLocks noChangeArrowheads="1"/>
            </p:cNvSpPr>
            <p:nvPr/>
          </p:nvSpPr>
          <p:spPr bwMode="auto">
            <a:xfrm rot="5400000">
              <a:off x="5832" y="3574"/>
              <a:ext cx="40" cy="7"/>
            </a:xfrm>
            <a:prstGeom prst="rect">
              <a:avLst/>
            </a:prstGeom>
            <a:solidFill>
              <a:srgbClr val="DED0C0"/>
            </a:solidFill>
            <a:ln w="3175">
              <a:solidFill>
                <a:schemeClr val="tx1"/>
              </a:solidFill>
              <a:miter lim="800000"/>
              <a:headEnd/>
              <a:tailEnd/>
            </a:ln>
          </p:spPr>
          <p:txBody>
            <a:bodyPr wrap="none" anchor="ctr"/>
            <a:lstStyle/>
            <a:p>
              <a:endParaRPr lang="en-US"/>
            </a:p>
          </p:txBody>
        </p:sp>
        <p:sp>
          <p:nvSpPr>
            <p:cNvPr id="83" name="Oval 455"/>
            <p:cNvSpPr>
              <a:spLocks noChangeArrowheads="1"/>
            </p:cNvSpPr>
            <p:nvPr/>
          </p:nvSpPr>
          <p:spPr bwMode="auto">
            <a:xfrm>
              <a:off x="5803" y="3551"/>
              <a:ext cx="49" cy="57"/>
            </a:xfrm>
            <a:prstGeom prst="ellipse">
              <a:avLst/>
            </a:prstGeom>
            <a:solidFill>
              <a:srgbClr val="DED0C0"/>
            </a:solidFill>
            <a:ln w="3175">
              <a:solidFill>
                <a:schemeClr val="tx1"/>
              </a:solidFill>
              <a:round/>
              <a:headEnd/>
              <a:tailEnd/>
            </a:ln>
          </p:spPr>
          <p:txBody>
            <a:bodyPr wrap="none" anchor="ctr"/>
            <a:lstStyle/>
            <a:p>
              <a:endParaRPr lang="en-US"/>
            </a:p>
          </p:txBody>
        </p:sp>
        <p:sp>
          <p:nvSpPr>
            <p:cNvPr id="84" name="Rectangle 456"/>
            <p:cNvSpPr>
              <a:spLocks noChangeArrowheads="1"/>
            </p:cNvSpPr>
            <p:nvPr/>
          </p:nvSpPr>
          <p:spPr bwMode="auto">
            <a:xfrm>
              <a:off x="5809" y="3600"/>
              <a:ext cx="37" cy="7"/>
            </a:xfrm>
            <a:prstGeom prst="rect">
              <a:avLst/>
            </a:prstGeom>
            <a:solidFill>
              <a:srgbClr val="DED0C0"/>
            </a:solidFill>
            <a:ln w="3175">
              <a:solidFill>
                <a:schemeClr val="tx1"/>
              </a:solidFill>
              <a:miter lim="800000"/>
              <a:headEnd/>
              <a:tailEnd/>
            </a:ln>
          </p:spPr>
          <p:txBody>
            <a:bodyPr wrap="none" anchor="ctr"/>
            <a:lstStyle/>
            <a:p>
              <a:endParaRPr lang="en-US"/>
            </a:p>
          </p:txBody>
        </p:sp>
        <p:sp>
          <p:nvSpPr>
            <p:cNvPr id="85" name="Rectangle 457"/>
            <p:cNvSpPr>
              <a:spLocks noChangeArrowheads="1"/>
            </p:cNvSpPr>
            <p:nvPr/>
          </p:nvSpPr>
          <p:spPr bwMode="auto">
            <a:xfrm>
              <a:off x="5810" y="3549"/>
              <a:ext cx="37" cy="8"/>
            </a:xfrm>
            <a:prstGeom prst="rect">
              <a:avLst/>
            </a:prstGeom>
            <a:solidFill>
              <a:srgbClr val="DED0C0"/>
            </a:solidFill>
            <a:ln w="3175">
              <a:solidFill>
                <a:schemeClr val="tx1"/>
              </a:solidFill>
              <a:miter lim="800000"/>
              <a:headEnd/>
              <a:tailEnd/>
            </a:ln>
          </p:spPr>
          <p:txBody>
            <a:bodyPr wrap="none" anchor="ctr"/>
            <a:lstStyle/>
            <a:p>
              <a:endParaRPr lang="en-US"/>
            </a:p>
          </p:txBody>
        </p:sp>
        <p:sp>
          <p:nvSpPr>
            <p:cNvPr id="86" name="AutoShape 458"/>
            <p:cNvSpPr>
              <a:spLocks noChangeArrowheads="1"/>
            </p:cNvSpPr>
            <p:nvPr/>
          </p:nvSpPr>
          <p:spPr bwMode="auto">
            <a:xfrm rot="5400000">
              <a:off x="5837" y="3565"/>
              <a:ext cx="65" cy="2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652 w 21600"/>
                <a:gd name="T13" fmla="*/ 4629 h 21600"/>
                <a:gd name="T14" fmla="*/ 16948 w 21600"/>
                <a:gd name="T15" fmla="*/ 16971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DED0C0"/>
            </a:solidFill>
            <a:ln w="3175">
              <a:solidFill>
                <a:schemeClr val="tx1"/>
              </a:solidFill>
              <a:miter lim="800000"/>
              <a:headEnd/>
              <a:tailEnd/>
            </a:ln>
          </p:spPr>
          <p:txBody>
            <a:bodyPr wrap="none" anchor="ctr"/>
            <a:lstStyle/>
            <a:p>
              <a:endParaRPr lang="en-US"/>
            </a:p>
          </p:txBody>
        </p:sp>
        <p:sp>
          <p:nvSpPr>
            <p:cNvPr id="87" name="Rectangle 459"/>
            <p:cNvSpPr>
              <a:spLocks noChangeArrowheads="1"/>
            </p:cNvSpPr>
            <p:nvPr/>
          </p:nvSpPr>
          <p:spPr bwMode="auto">
            <a:xfrm>
              <a:off x="5884" y="3541"/>
              <a:ext cx="80" cy="76"/>
            </a:xfrm>
            <a:prstGeom prst="rect">
              <a:avLst/>
            </a:prstGeom>
            <a:solidFill>
              <a:srgbClr val="DED0C0"/>
            </a:solidFill>
            <a:ln w="3175">
              <a:solidFill>
                <a:schemeClr val="tx1"/>
              </a:solidFill>
              <a:miter lim="800000"/>
              <a:headEnd/>
              <a:tailEnd/>
            </a:ln>
          </p:spPr>
          <p:txBody>
            <a:bodyPr wrap="none" anchor="ctr"/>
            <a:lstStyle/>
            <a:p>
              <a:endParaRPr lang="en-US"/>
            </a:p>
          </p:txBody>
        </p:sp>
        <p:sp>
          <p:nvSpPr>
            <p:cNvPr id="88" name="AutoShape 460"/>
            <p:cNvSpPr>
              <a:spLocks noChangeArrowheads="1"/>
            </p:cNvSpPr>
            <p:nvPr/>
          </p:nvSpPr>
          <p:spPr bwMode="auto">
            <a:xfrm rot="5400000">
              <a:off x="5928" y="3565"/>
              <a:ext cx="99" cy="2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055 w 21600"/>
                <a:gd name="T13" fmla="*/ 3086 h 21600"/>
                <a:gd name="T14" fmla="*/ 18545 w 21600"/>
                <a:gd name="T15" fmla="*/ 18514 h 21600"/>
              </a:gdLst>
              <a:ahLst/>
              <a:cxnLst>
                <a:cxn ang="T8">
                  <a:pos x="T0" y="T1"/>
                </a:cxn>
                <a:cxn ang="T9">
                  <a:pos x="T2" y="T3"/>
                </a:cxn>
                <a:cxn ang="T10">
                  <a:pos x="T4" y="T5"/>
                </a:cxn>
                <a:cxn ang="T11">
                  <a:pos x="T6" y="T7"/>
                </a:cxn>
              </a:cxnLst>
              <a:rect l="T12" t="T13" r="T14" b="T15"/>
              <a:pathLst>
                <a:path w="21600" h="21600">
                  <a:moveTo>
                    <a:pt x="0" y="0"/>
                  </a:moveTo>
                  <a:lnTo>
                    <a:pt x="2572" y="21600"/>
                  </a:lnTo>
                  <a:lnTo>
                    <a:pt x="19028" y="21600"/>
                  </a:lnTo>
                  <a:lnTo>
                    <a:pt x="21600" y="0"/>
                  </a:lnTo>
                  <a:close/>
                </a:path>
              </a:pathLst>
            </a:custGeom>
            <a:solidFill>
              <a:schemeClr val="bg1"/>
            </a:solidFill>
            <a:ln w="3175">
              <a:solidFill>
                <a:schemeClr val="tx1"/>
              </a:solidFill>
              <a:miter lim="800000"/>
              <a:headEnd/>
              <a:tailEnd/>
            </a:ln>
          </p:spPr>
          <p:txBody>
            <a:bodyPr wrap="none" anchor="ctr"/>
            <a:lstStyle/>
            <a:p>
              <a:endParaRPr lang="en-US"/>
            </a:p>
          </p:txBody>
        </p:sp>
        <p:sp>
          <p:nvSpPr>
            <p:cNvPr id="89" name="Rectangle 461"/>
            <p:cNvSpPr>
              <a:spLocks noChangeArrowheads="1"/>
            </p:cNvSpPr>
            <p:nvPr/>
          </p:nvSpPr>
          <p:spPr bwMode="auto">
            <a:xfrm>
              <a:off x="5991" y="3529"/>
              <a:ext cx="81" cy="99"/>
            </a:xfrm>
            <a:prstGeom prst="rect">
              <a:avLst/>
            </a:prstGeom>
            <a:solidFill>
              <a:srgbClr val="DED0C0"/>
            </a:solidFill>
            <a:ln w="3175">
              <a:solidFill>
                <a:schemeClr val="tx1"/>
              </a:solidFill>
              <a:miter lim="800000"/>
              <a:headEnd/>
              <a:tailEnd/>
            </a:ln>
          </p:spPr>
          <p:txBody>
            <a:bodyPr wrap="none" anchor="ctr"/>
            <a:lstStyle/>
            <a:p>
              <a:endParaRPr lang="en-US"/>
            </a:p>
          </p:txBody>
        </p:sp>
        <p:sp>
          <p:nvSpPr>
            <p:cNvPr id="90" name="Rectangle 462"/>
            <p:cNvSpPr>
              <a:spLocks noChangeArrowheads="1"/>
            </p:cNvSpPr>
            <p:nvPr/>
          </p:nvSpPr>
          <p:spPr bwMode="auto">
            <a:xfrm>
              <a:off x="5991" y="3530"/>
              <a:ext cx="52" cy="98"/>
            </a:xfrm>
            <a:prstGeom prst="rect">
              <a:avLst/>
            </a:prstGeom>
            <a:solidFill>
              <a:schemeClr val="bg1"/>
            </a:solidFill>
            <a:ln w="3175">
              <a:solidFill>
                <a:schemeClr val="tx1"/>
              </a:solidFill>
              <a:miter lim="800000"/>
              <a:headEnd/>
              <a:tailEnd/>
            </a:ln>
          </p:spPr>
          <p:txBody>
            <a:bodyPr wrap="none" anchor="ctr"/>
            <a:lstStyle/>
            <a:p>
              <a:endParaRPr lang="en-US"/>
            </a:p>
          </p:txBody>
        </p:sp>
        <p:sp>
          <p:nvSpPr>
            <p:cNvPr id="91" name="Rectangle 463"/>
            <p:cNvSpPr>
              <a:spLocks noChangeArrowheads="1"/>
            </p:cNvSpPr>
            <p:nvPr/>
          </p:nvSpPr>
          <p:spPr bwMode="auto">
            <a:xfrm>
              <a:off x="5927" y="3541"/>
              <a:ext cx="37" cy="75"/>
            </a:xfrm>
            <a:prstGeom prst="rect">
              <a:avLst/>
            </a:prstGeom>
            <a:solidFill>
              <a:schemeClr val="bg1"/>
            </a:solidFill>
            <a:ln w="3175">
              <a:solidFill>
                <a:schemeClr val="tx1"/>
              </a:solidFill>
              <a:miter lim="800000"/>
              <a:headEnd/>
              <a:tailEnd/>
            </a:ln>
          </p:spPr>
          <p:txBody>
            <a:bodyPr wrap="none" anchor="ctr"/>
            <a:lstStyle/>
            <a:p>
              <a:endParaRPr lang="en-US"/>
            </a:p>
          </p:txBody>
        </p:sp>
        <p:sp>
          <p:nvSpPr>
            <p:cNvPr id="92" name="Oval 464"/>
            <p:cNvSpPr>
              <a:spLocks noChangeArrowheads="1"/>
            </p:cNvSpPr>
            <p:nvPr/>
          </p:nvSpPr>
          <p:spPr bwMode="auto">
            <a:xfrm>
              <a:off x="5938" y="3572"/>
              <a:ext cx="10" cy="11"/>
            </a:xfrm>
            <a:prstGeom prst="ellipse">
              <a:avLst/>
            </a:prstGeom>
            <a:solidFill>
              <a:schemeClr val="accent1"/>
            </a:solidFill>
            <a:ln w="3175">
              <a:solidFill>
                <a:schemeClr val="tx1"/>
              </a:solidFill>
              <a:round/>
              <a:headEnd/>
              <a:tailEnd/>
            </a:ln>
          </p:spPr>
          <p:txBody>
            <a:bodyPr wrap="none" anchor="ctr"/>
            <a:lstStyle/>
            <a:p>
              <a:endParaRPr lang="en-US"/>
            </a:p>
          </p:txBody>
        </p:sp>
        <p:sp>
          <p:nvSpPr>
            <p:cNvPr id="93" name="Rectangle 465"/>
            <p:cNvSpPr>
              <a:spLocks noChangeArrowheads="1"/>
            </p:cNvSpPr>
            <p:nvPr/>
          </p:nvSpPr>
          <p:spPr bwMode="auto">
            <a:xfrm rot="-2406054">
              <a:off x="5895" y="3575"/>
              <a:ext cx="96" cy="6"/>
            </a:xfrm>
            <a:prstGeom prst="rect">
              <a:avLst/>
            </a:prstGeom>
            <a:solidFill>
              <a:schemeClr val="accent2"/>
            </a:solidFill>
            <a:ln w="3175">
              <a:solidFill>
                <a:schemeClr val="tx1"/>
              </a:solidFill>
              <a:miter lim="800000"/>
              <a:headEnd/>
              <a:tailEnd/>
            </a:ln>
          </p:spPr>
          <p:txBody>
            <a:bodyPr wrap="none" anchor="ctr"/>
            <a:lstStyle/>
            <a:p>
              <a:endParaRPr lang="en-US"/>
            </a:p>
          </p:txBody>
        </p:sp>
        <p:sp>
          <p:nvSpPr>
            <p:cNvPr id="94" name="Oval 466"/>
            <p:cNvSpPr>
              <a:spLocks noChangeArrowheads="1"/>
            </p:cNvSpPr>
            <p:nvPr/>
          </p:nvSpPr>
          <p:spPr bwMode="auto">
            <a:xfrm>
              <a:off x="5835" y="3640"/>
              <a:ext cx="22" cy="41"/>
            </a:xfrm>
            <a:prstGeom prst="ellipse">
              <a:avLst/>
            </a:prstGeom>
            <a:solidFill>
              <a:schemeClr val="bg1"/>
            </a:solidFill>
            <a:ln w="3175">
              <a:solidFill>
                <a:schemeClr val="tx1"/>
              </a:solidFill>
              <a:round/>
              <a:headEnd/>
              <a:tailEnd/>
            </a:ln>
          </p:spPr>
          <p:txBody>
            <a:bodyPr wrap="none" anchor="ctr"/>
            <a:lstStyle/>
            <a:p>
              <a:endParaRPr lang="en-US"/>
            </a:p>
          </p:txBody>
        </p:sp>
        <p:sp>
          <p:nvSpPr>
            <p:cNvPr id="95" name="Rectangle 467"/>
            <p:cNvSpPr>
              <a:spLocks noChangeArrowheads="1"/>
            </p:cNvSpPr>
            <p:nvPr/>
          </p:nvSpPr>
          <p:spPr bwMode="auto">
            <a:xfrm>
              <a:off x="5825" y="3610"/>
              <a:ext cx="5" cy="94"/>
            </a:xfrm>
            <a:prstGeom prst="rect">
              <a:avLst/>
            </a:prstGeom>
            <a:solidFill>
              <a:schemeClr val="bg1"/>
            </a:solidFill>
            <a:ln w="3175">
              <a:solidFill>
                <a:schemeClr val="tx1"/>
              </a:solidFill>
              <a:miter lim="800000"/>
              <a:headEnd/>
              <a:tailEnd/>
            </a:ln>
          </p:spPr>
          <p:txBody>
            <a:bodyPr wrap="none" anchor="ctr"/>
            <a:lstStyle/>
            <a:p>
              <a:endParaRPr lang="en-US"/>
            </a:p>
          </p:txBody>
        </p:sp>
        <p:sp>
          <p:nvSpPr>
            <p:cNvPr id="96" name="Rectangle 468"/>
            <p:cNvSpPr>
              <a:spLocks noChangeArrowheads="1"/>
            </p:cNvSpPr>
            <p:nvPr/>
          </p:nvSpPr>
          <p:spPr bwMode="auto">
            <a:xfrm>
              <a:off x="5355" y="3534"/>
              <a:ext cx="55" cy="5"/>
            </a:xfrm>
            <a:prstGeom prst="rect">
              <a:avLst/>
            </a:prstGeom>
            <a:solidFill>
              <a:srgbClr val="B2B2B2"/>
            </a:solidFill>
            <a:ln w="3175">
              <a:solidFill>
                <a:schemeClr val="tx1"/>
              </a:solidFill>
              <a:miter lim="800000"/>
              <a:headEnd/>
              <a:tailEnd/>
            </a:ln>
          </p:spPr>
          <p:txBody>
            <a:bodyPr wrap="none" anchor="ctr"/>
            <a:lstStyle/>
            <a:p>
              <a:endParaRPr lang="en-US"/>
            </a:p>
          </p:txBody>
        </p:sp>
        <p:sp>
          <p:nvSpPr>
            <p:cNvPr id="97" name="Rectangle 469"/>
            <p:cNvSpPr>
              <a:spLocks noChangeArrowheads="1"/>
            </p:cNvSpPr>
            <p:nvPr/>
          </p:nvSpPr>
          <p:spPr bwMode="auto">
            <a:xfrm>
              <a:off x="5335" y="3439"/>
              <a:ext cx="81" cy="94"/>
            </a:xfrm>
            <a:prstGeom prst="rect">
              <a:avLst/>
            </a:prstGeom>
            <a:gradFill rotWithShape="1">
              <a:gsLst>
                <a:gs pos="0">
                  <a:schemeClr val="bg1"/>
                </a:gs>
                <a:gs pos="50000">
                  <a:schemeClr val="bg1">
                    <a:gamma/>
                    <a:shade val="46275"/>
                    <a:invGamma/>
                  </a:schemeClr>
                </a:gs>
                <a:gs pos="100000">
                  <a:schemeClr val="bg1"/>
                </a:gs>
              </a:gsLst>
              <a:lin ang="18900000" scaled="1"/>
            </a:gradFill>
            <a:ln w="3175">
              <a:solidFill>
                <a:schemeClr val="tx1"/>
              </a:solidFill>
              <a:miter lim="800000"/>
              <a:headEnd/>
              <a:tailEnd/>
            </a:ln>
            <a:effectLst/>
          </p:spPr>
          <p:txBody>
            <a:bodyPr wrap="none" anchor="ctr"/>
            <a:lstStyle/>
            <a:p>
              <a:pPr>
                <a:defRPr/>
              </a:pPr>
              <a:endParaRPr lang="en-US"/>
            </a:p>
          </p:txBody>
        </p:sp>
        <p:sp>
          <p:nvSpPr>
            <p:cNvPr id="98" name="Rectangle 470"/>
            <p:cNvSpPr>
              <a:spLocks noChangeArrowheads="1"/>
            </p:cNvSpPr>
            <p:nvPr/>
          </p:nvSpPr>
          <p:spPr bwMode="auto">
            <a:xfrm>
              <a:off x="5335" y="3522"/>
              <a:ext cx="81" cy="5"/>
            </a:xfrm>
            <a:prstGeom prst="rect">
              <a:avLst/>
            </a:prstGeom>
            <a:solidFill>
              <a:srgbClr val="B2B2B2"/>
            </a:solidFill>
            <a:ln w="3175">
              <a:solidFill>
                <a:schemeClr val="tx1"/>
              </a:solidFill>
              <a:miter lim="800000"/>
              <a:headEnd/>
              <a:tailEnd/>
            </a:ln>
          </p:spPr>
          <p:txBody>
            <a:bodyPr wrap="none" anchor="ctr"/>
            <a:lstStyle/>
            <a:p>
              <a:endParaRPr lang="en-US"/>
            </a:p>
          </p:txBody>
        </p:sp>
        <p:sp>
          <p:nvSpPr>
            <p:cNvPr id="99" name="Rectangle 471"/>
            <p:cNvSpPr>
              <a:spLocks noChangeArrowheads="1"/>
            </p:cNvSpPr>
            <p:nvPr/>
          </p:nvSpPr>
          <p:spPr bwMode="auto">
            <a:xfrm>
              <a:off x="5335" y="3451"/>
              <a:ext cx="81" cy="6"/>
            </a:xfrm>
            <a:prstGeom prst="rect">
              <a:avLst/>
            </a:prstGeom>
            <a:solidFill>
              <a:srgbClr val="B2B2B2"/>
            </a:solidFill>
            <a:ln w="3175">
              <a:solidFill>
                <a:schemeClr val="tx1"/>
              </a:solidFill>
              <a:miter lim="800000"/>
              <a:headEnd/>
              <a:tailEnd/>
            </a:ln>
          </p:spPr>
          <p:txBody>
            <a:bodyPr wrap="none" anchor="ctr"/>
            <a:lstStyle/>
            <a:p>
              <a:endParaRPr lang="en-US"/>
            </a:p>
          </p:txBody>
        </p:sp>
        <p:sp>
          <p:nvSpPr>
            <p:cNvPr id="100" name="Rectangle 472"/>
            <p:cNvSpPr>
              <a:spLocks noChangeArrowheads="1"/>
            </p:cNvSpPr>
            <p:nvPr/>
          </p:nvSpPr>
          <p:spPr bwMode="auto">
            <a:xfrm>
              <a:off x="5394" y="3457"/>
              <a:ext cx="6" cy="65"/>
            </a:xfrm>
            <a:prstGeom prst="rect">
              <a:avLst/>
            </a:prstGeom>
            <a:solidFill>
              <a:srgbClr val="B2B2B2"/>
            </a:solidFill>
            <a:ln w="3175">
              <a:solidFill>
                <a:schemeClr val="tx1"/>
              </a:solidFill>
              <a:miter lim="800000"/>
              <a:headEnd/>
              <a:tailEnd/>
            </a:ln>
          </p:spPr>
          <p:txBody>
            <a:bodyPr wrap="none" anchor="ctr"/>
            <a:lstStyle/>
            <a:p>
              <a:endParaRPr lang="en-US"/>
            </a:p>
          </p:txBody>
        </p:sp>
        <p:sp>
          <p:nvSpPr>
            <p:cNvPr id="101" name="AutoShape 473"/>
            <p:cNvSpPr>
              <a:spLocks noChangeArrowheads="1"/>
            </p:cNvSpPr>
            <p:nvPr/>
          </p:nvSpPr>
          <p:spPr bwMode="auto">
            <a:xfrm rot="5400000">
              <a:off x="5190" y="3453"/>
              <a:ext cx="129" cy="4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chemeClr val="bg1"/>
                </a:gs>
                <a:gs pos="50000">
                  <a:srgbClr val="B2B2B2"/>
                </a:gs>
                <a:gs pos="100000">
                  <a:schemeClr val="bg1"/>
                </a:gs>
              </a:gsLst>
              <a:lin ang="2700000" scaled="1"/>
            </a:gradFill>
            <a:ln w="3175">
              <a:solidFill>
                <a:schemeClr val="tx1"/>
              </a:solidFill>
              <a:miter lim="800000"/>
              <a:headEnd/>
              <a:tailEnd/>
            </a:ln>
            <a:effectLst/>
          </p:spPr>
          <p:txBody>
            <a:bodyPr wrap="none" anchor="ctr"/>
            <a:lstStyle/>
            <a:p>
              <a:pPr>
                <a:defRPr/>
              </a:pPr>
              <a:endParaRPr lang="en-US"/>
            </a:p>
          </p:txBody>
        </p:sp>
        <p:sp>
          <p:nvSpPr>
            <p:cNvPr id="102" name="AutoShape 474"/>
            <p:cNvSpPr>
              <a:spLocks noChangeArrowheads="1"/>
            </p:cNvSpPr>
            <p:nvPr/>
          </p:nvSpPr>
          <p:spPr bwMode="auto">
            <a:xfrm rot="-5400000">
              <a:off x="5233" y="3458"/>
              <a:ext cx="118" cy="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chemeClr val="bg1"/>
                </a:gs>
                <a:gs pos="50000">
                  <a:srgbClr val="B2B2B2"/>
                </a:gs>
                <a:gs pos="100000">
                  <a:schemeClr val="bg1"/>
                </a:gs>
              </a:gsLst>
              <a:lin ang="2700000" scaled="1"/>
            </a:gradFill>
            <a:ln w="3175">
              <a:solidFill>
                <a:schemeClr val="tx1"/>
              </a:solidFill>
              <a:miter lim="800000"/>
              <a:headEnd/>
              <a:tailEnd/>
            </a:ln>
            <a:effectLst/>
          </p:spPr>
          <p:txBody>
            <a:bodyPr wrap="none" anchor="ctr"/>
            <a:lstStyle/>
            <a:p>
              <a:pPr>
                <a:defRPr/>
              </a:pPr>
              <a:endParaRPr lang="en-US"/>
            </a:p>
          </p:txBody>
        </p:sp>
        <p:sp>
          <p:nvSpPr>
            <p:cNvPr id="103" name="Oval 475"/>
            <p:cNvSpPr>
              <a:spLocks noChangeArrowheads="1"/>
            </p:cNvSpPr>
            <p:nvPr/>
          </p:nvSpPr>
          <p:spPr bwMode="auto">
            <a:xfrm>
              <a:off x="5240" y="3436"/>
              <a:ext cx="65" cy="71"/>
            </a:xfrm>
            <a:prstGeom prst="ellipse">
              <a:avLst/>
            </a:prstGeom>
            <a:solidFill>
              <a:srgbClr val="B2B2B2"/>
            </a:solidFill>
            <a:ln w="3175">
              <a:solidFill>
                <a:schemeClr val="tx1"/>
              </a:solidFill>
              <a:round/>
              <a:headEnd/>
              <a:tailEnd/>
            </a:ln>
          </p:spPr>
          <p:txBody>
            <a:bodyPr wrap="none" anchor="ctr"/>
            <a:lstStyle/>
            <a:p>
              <a:endParaRPr lang="en-US"/>
            </a:p>
          </p:txBody>
        </p:sp>
        <p:sp>
          <p:nvSpPr>
            <p:cNvPr id="104" name="Oval 476"/>
            <p:cNvSpPr>
              <a:spLocks noChangeArrowheads="1"/>
            </p:cNvSpPr>
            <p:nvPr/>
          </p:nvSpPr>
          <p:spPr bwMode="auto">
            <a:xfrm>
              <a:off x="5248" y="3442"/>
              <a:ext cx="50" cy="58"/>
            </a:xfrm>
            <a:prstGeom prst="ellipse">
              <a:avLst/>
            </a:prstGeom>
            <a:solidFill>
              <a:srgbClr val="B2B2B2"/>
            </a:solidFill>
            <a:ln w="3175">
              <a:solidFill>
                <a:schemeClr val="tx1"/>
              </a:solidFill>
              <a:round/>
              <a:headEnd/>
              <a:tailEnd/>
            </a:ln>
          </p:spPr>
          <p:txBody>
            <a:bodyPr wrap="none" anchor="ctr"/>
            <a:lstStyle/>
            <a:p>
              <a:endParaRPr lang="en-US"/>
            </a:p>
          </p:txBody>
        </p:sp>
        <p:sp>
          <p:nvSpPr>
            <p:cNvPr id="105" name="Rectangle 477"/>
            <p:cNvSpPr>
              <a:spLocks noChangeArrowheads="1"/>
            </p:cNvSpPr>
            <p:nvPr/>
          </p:nvSpPr>
          <p:spPr bwMode="auto">
            <a:xfrm>
              <a:off x="4991" y="3537"/>
              <a:ext cx="97" cy="100"/>
            </a:xfrm>
            <a:prstGeom prst="rect">
              <a:avLst/>
            </a:prstGeom>
            <a:gradFill rotWithShape="1">
              <a:gsLst>
                <a:gs pos="0">
                  <a:srgbClr val="B2B2B2"/>
                </a:gs>
                <a:gs pos="50000">
                  <a:schemeClr val="bg1"/>
                </a:gs>
                <a:gs pos="100000">
                  <a:srgbClr val="B2B2B2"/>
                </a:gs>
              </a:gsLst>
              <a:lin ang="5400000" scaled="1"/>
            </a:gradFill>
            <a:ln w="3175">
              <a:solidFill>
                <a:schemeClr val="tx1"/>
              </a:solidFill>
              <a:miter lim="800000"/>
              <a:headEnd/>
              <a:tailEnd/>
            </a:ln>
            <a:effectLst/>
          </p:spPr>
          <p:txBody>
            <a:bodyPr wrap="none" anchor="ctr"/>
            <a:lstStyle/>
            <a:p>
              <a:pPr>
                <a:defRPr/>
              </a:pPr>
              <a:endParaRPr lang="en-US"/>
            </a:p>
          </p:txBody>
        </p:sp>
        <p:sp>
          <p:nvSpPr>
            <p:cNvPr id="106" name="AutoShape 478"/>
            <p:cNvSpPr>
              <a:spLocks noChangeArrowheads="1"/>
            </p:cNvSpPr>
            <p:nvPr/>
          </p:nvSpPr>
          <p:spPr bwMode="auto">
            <a:xfrm rot="5400000">
              <a:off x="4932" y="3582"/>
              <a:ext cx="100" cy="11"/>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B2B2B2"/>
                </a:gs>
                <a:gs pos="50000">
                  <a:schemeClr val="bg1"/>
                </a:gs>
                <a:gs pos="100000">
                  <a:srgbClr val="B2B2B2"/>
                </a:gs>
              </a:gsLst>
              <a:lin ang="0" scaled="1"/>
            </a:gradFill>
            <a:ln w="3175">
              <a:solidFill>
                <a:schemeClr val="tx1"/>
              </a:solidFill>
              <a:miter lim="800000"/>
              <a:headEnd/>
              <a:tailEnd/>
            </a:ln>
            <a:effectLst/>
          </p:spPr>
          <p:txBody>
            <a:bodyPr wrap="none" anchor="ctr"/>
            <a:lstStyle/>
            <a:p>
              <a:pPr>
                <a:defRPr/>
              </a:pPr>
              <a:endParaRPr lang="en-US"/>
            </a:p>
          </p:txBody>
        </p:sp>
        <p:sp>
          <p:nvSpPr>
            <p:cNvPr id="107" name="AutoShape 479"/>
            <p:cNvSpPr>
              <a:spLocks noChangeArrowheads="1"/>
            </p:cNvSpPr>
            <p:nvPr/>
          </p:nvSpPr>
          <p:spPr bwMode="auto">
            <a:xfrm rot="16200000">
              <a:off x="5043" y="3583"/>
              <a:ext cx="100" cy="1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B2B2B2"/>
                </a:gs>
                <a:gs pos="50000">
                  <a:schemeClr val="bg1"/>
                </a:gs>
                <a:gs pos="100000">
                  <a:srgbClr val="B2B2B2"/>
                </a:gs>
              </a:gsLst>
              <a:lin ang="0" scaled="1"/>
            </a:gradFill>
            <a:ln w="3175">
              <a:solidFill>
                <a:schemeClr val="tx1"/>
              </a:solidFill>
              <a:miter lim="800000"/>
              <a:headEnd/>
              <a:tailEnd/>
            </a:ln>
            <a:effectLst/>
          </p:spPr>
          <p:txBody>
            <a:bodyPr wrap="none" anchor="ctr"/>
            <a:lstStyle/>
            <a:p>
              <a:pPr>
                <a:defRPr/>
              </a:pPr>
              <a:endParaRPr lang="en-US"/>
            </a:p>
          </p:txBody>
        </p:sp>
        <p:grpSp>
          <p:nvGrpSpPr>
            <p:cNvPr id="108" name="Group 480"/>
            <p:cNvGrpSpPr>
              <a:grpSpLocks/>
            </p:cNvGrpSpPr>
            <p:nvPr/>
          </p:nvGrpSpPr>
          <p:grpSpPr bwMode="auto">
            <a:xfrm>
              <a:off x="4991" y="3538"/>
              <a:ext cx="32" cy="12"/>
              <a:chOff x="4176" y="2928"/>
              <a:chExt cx="288" cy="288"/>
            </a:xfrm>
          </p:grpSpPr>
          <p:sp>
            <p:nvSpPr>
              <p:cNvPr id="159" name="Rectangle 481"/>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160" name="Line 482"/>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161" name="Line 483"/>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09" name="Group 484"/>
            <p:cNvGrpSpPr>
              <a:grpSpLocks/>
            </p:cNvGrpSpPr>
            <p:nvPr/>
          </p:nvGrpSpPr>
          <p:grpSpPr bwMode="auto">
            <a:xfrm>
              <a:off x="4991" y="3550"/>
              <a:ext cx="32" cy="35"/>
              <a:chOff x="4176" y="2928"/>
              <a:chExt cx="288" cy="288"/>
            </a:xfrm>
          </p:grpSpPr>
          <p:sp>
            <p:nvSpPr>
              <p:cNvPr id="156" name="Rectangle 485"/>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157" name="Line 486"/>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158" name="Line 487"/>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10" name="Group 488"/>
            <p:cNvGrpSpPr>
              <a:grpSpLocks/>
            </p:cNvGrpSpPr>
            <p:nvPr/>
          </p:nvGrpSpPr>
          <p:grpSpPr bwMode="auto">
            <a:xfrm>
              <a:off x="4991" y="3585"/>
              <a:ext cx="32" cy="36"/>
              <a:chOff x="4176" y="2928"/>
              <a:chExt cx="288" cy="288"/>
            </a:xfrm>
          </p:grpSpPr>
          <p:sp>
            <p:nvSpPr>
              <p:cNvPr id="153" name="Rectangle 489"/>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154" name="Line 490"/>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155" name="Line 491"/>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11" name="Group 492"/>
            <p:cNvGrpSpPr>
              <a:grpSpLocks/>
            </p:cNvGrpSpPr>
            <p:nvPr/>
          </p:nvGrpSpPr>
          <p:grpSpPr bwMode="auto">
            <a:xfrm>
              <a:off x="4991" y="3621"/>
              <a:ext cx="32" cy="17"/>
              <a:chOff x="4176" y="2928"/>
              <a:chExt cx="288" cy="288"/>
            </a:xfrm>
          </p:grpSpPr>
          <p:sp>
            <p:nvSpPr>
              <p:cNvPr id="150" name="Rectangle 493"/>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151" name="Line 494"/>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152" name="Line 495"/>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12" name="Group 496"/>
            <p:cNvGrpSpPr>
              <a:grpSpLocks/>
            </p:cNvGrpSpPr>
            <p:nvPr/>
          </p:nvGrpSpPr>
          <p:grpSpPr bwMode="auto">
            <a:xfrm>
              <a:off x="5023" y="3538"/>
              <a:ext cx="32" cy="12"/>
              <a:chOff x="4176" y="2928"/>
              <a:chExt cx="288" cy="288"/>
            </a:xfrm>
          </p:grpSpPr>
          <p:sp>
            <p:nvSpPr>
              <p:cNvPr id="147" name="Rectangle 497"/>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148" name="Line 498"/>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149" name="Line 499"/>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13" name="Group 500"/>
            <p:cNvGrpSpPr>
              <a:grpSpLocks/>
            </p:cNvGrpSpPr>
            <p:nvPr/>
          </p:nvGrpSpPr>
          <p:grpSpPr bwMode="auto">
            <a:xfrm>
              <a:off x="5023" y="3550"/>
              <a:ext cx="32" cy="35"/>
              <a:chOff x="4176" y="2928"/>
              <a:chExt cx="288" cy="288"/>
            </a:xfrm>
          </p:grpSpPr>
          <p:sp>
            <p:nvSpPr>
              <p:cNvPr id="144" name="Rectangle 501"/>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145" name="Line 502"/>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146" name="Line 503"/>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14" name="Group 504"/>
            <p:cNvGrpSpPr>
              <a:grpSpLocks/>
            </p:cNvGrpSpPr>
            <p:nvPr/>
          </p:nvGrpSpPr>
          <p:grpSpPr bwMode="auto">
            <a:xfrm>
              <a:off x="5023" y="3585"/>
              <a:ext cx="32" cy="36"/>
              <a:chOff x="4176" y="2928"/>
              <a:chExt cx="288" cy="288"/>
            </a:xfrm>
          </p:grpSpPr>
          <p:sp>
            <p:nvSpPr>
              <p:cNvPr id="141" name="Rectangle 505"/>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142" name="Line 506"/>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143" name="Line 507"/>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15" name="Group 508"/>
            <p:cNvGrpSpPr>
              <a:grpSpLocks/>
            </p:cNvGrpSpPr>
            <p:nvPr/>
          </p:nvGrpSpPr>
          <p:grpSpPr bwMode="auto">
            <a:xfrm>
              <a:off x="5023" y="3621"/>
              <a:ext cx="32" cy="17"/>
              <a:chOff x="4176" y="2928"/>
              <a:chExt cx="288" cy="288"/>
            </a:xfrm>
          </p:grpSpPr>
          <p:sp>
            <p:nvSpPr>
              <p:cNvPr id="138" name="Rectangle 509"/>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139" name="Line 510"/>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140" name="Line 511"/>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16" name="Group 512"/>
            <p:cNvGrpSpPr>
              <a:grpSpLocks/>
            </p:cNvGrpSpPr>
            <p:nvPr/>
          </p:nvGrpSpPr>
          <p:grpSpPr bwMode="auto">
            <a:xfrm>
              <a:off x="5055" y="3538"/>
              <a:ext cx="33" cy="12"/>
              <a:chOff x="4176" y="2928"/>
              <a:chExt cx="288" cy="288"/>
            </a:xfrm>
          </p:grpSpPr>
          <p:sp>
            <p:nvSpPr>
              <p:cNvPr id="135" name="Rectangle 513"/>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136" name="Line 514"/>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137" name="Line 515"/>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17" name="Group 516"/>
            <p:cNvGrpSpPr>
              <a:grpSpLocks/>
            </p:cNvGrpSpPr>
            <p:nvPr/>
          </p:nvGrpSpPr>
          <p:grpSpPr bwMode="auto">
            <a:xfrm>
              <a:off x="5055" y="3550"/>
              <a:ext cx="33" cy="35"/>
              <a:chOff x="4176" y="2928"/>
              <a:chExt cx="288" cy="288"/>
            </a:xfrm>
          </p:grpSpPr>
          <p:sp>
            <p:nvSpPr>
              <p:cNvPr id="132" name="Rectangle 517"/>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133" name="Line 518"/>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134" name="Line 519"/>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18" name="Group 520"/>
            <p:cNvGrpSpPr>
              <a:grpSpLocks/>
            </p:cNvGrpSpPr>
            <p:nvPr/>
          </p:nvGrpSpPr>
          <p:grpSpPr bwMode="auto">
            <a:xfrm>
              <a:off x="5055" y="3585"/>
              <a:ext cx="33" cy="36"/>
              <a:chOff x="4176" y="2928"/>
              <a:chExt cx="288" cy="288"/>
            </a:xfrm>
          </p:grpSpPr>
          <p:sp>
            <p:nvSpPr>
              <p:cNvPr id="129" name="Rectangle 521"/>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130" name="Line 522"/>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131" name="Line 523"/>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grpSp>
          <p:nvGrpSpPr>
            <p:cNvPr id="119" name="Group 524"/>
            <p:cNvGrpSpPr>
              <a:grpSpLocks/>
            </p:cNvGrpSpPr>
            <p:nvPr/>
          </p:nvGrpSpPr>
          <p:grpSpPr bwMode="auto">
            <a:xfrm>
              <a:off x="5055" y="3621"/>
              <a:ext cx="33" cy="17"/>
              <a:chOff x="4176" y="2928"/>
              <a:chExt cx="288" cy="288"/>
            </a:xfrm>
          </p:grpSpPr>
          <p:sp>
            <p:nvSpPr>
              <p:cNvPr id="126" name="Rectangle 525"/>
              <p:cNvSpPr>
                <a:spLocks noChangeArrowheads="1"/>
              </p:cNvSpPr>
              <p:nvPr/>
            </p:nvSpPr>
            <p:spPr bwMode="auto">
              <a:xfrm>
                <a:off x="4176" y="2928"/>
                <a:ext cx="288" cy="288"/>
              </a:xfrm>
              <a:prstGeom prst="rect">
                <a:avLst/>
              </a:prstGeom>
              <a:noFill/>
              <a:ln w="3175">
                <a:solidFill>
                  <a:schemeClr val="bg2"/>
                </a:solidFill>
                <a:miter lim="800000"/>
                <a:headEnd/>
                <a:tailEnd/>
              </a:ln>
            </p:spPr>
            <p:txBody>
              <a:bodyPr wrap="none" anchor="ctr"/>
              <a:lstStyle/>
              <a:p>
                <a:endParaRPr lang="en-US"/>
              </a:p>
            </p:txBody>
          </p:sp>
          <p:sp>
            <p:nvSpPr>
              <p:cNvPr id="127" name="Line 526"/>
              <p:cNvSpPr>
                <a:spLocks noChangeShapeType="1"/>
              </p:cNvSpPr>
              <p:nvPr/>
            </p:nvSpPr>
            <p:spPr bwMode="auto">
              <a:xfrm flipV="1">
                <a:off x="4176" y="2928"/>
                <a:ext cx="288" cy="288"/>
              </a:xfrm>
              <a:prstGeom prst="line">
                <a:avLst/>
              </a:prstGeom>
              <a:noFill/>
              <a:ln w="3175">
                <a:solidFill>
                  <a:schemeClr val="bg2"/>
                </a:solidFill>
                <a:round/>
                <a:headEnd/>
                <a:tailEnd/>
              </a:ln>
            </p:spPr>
            <p:txBody>
              <a:bodyPr/>
              <a:lstStyle/>
              <a:p>
                <a:endParaRPr lang="en-US"/>
              </a:p>
            </p:txBody>
          </p:sp>
          <p:sp>
            <p:nvSpPr>
              <p:cNvPr id="128" name="Line 527"/>
              <p:cNvSpPr>
                <a:spLocks noChangeShapeType="1"/>
              </p:cNvSpPr>
              <p:nvPr/>
            </p:nvSpPr>
            <p:spPr bwMode="auto">
              <a:xfrm>
                <a:off x="4176" y="2928"/>
                <a:ext cx="288" cy="288"/>
              </a:xfrm>
              <a:prstGeom prst="line">
                <a:avLst/>
              </a:prstGeom>
              <a:noFill/>
              <a:ln w="3175">
                <a:solidFill>
                  <a:schemeClr val="bg2"/>
                </a:solidFill>
                <a:round/>
                <a:headEnd/>
                <a:tailEnd/>
              </a:ln>
            </p:spPr>
            <p:txBody>
              <a:bodyPr/>
              <a:lstStyle/>
              <a:p>
                <a:endParaRPr lang="en-US"/>
              </a:p>
            </p:txBody>
          </p:sp>
        </p:grpSp>
        <p:sp>
          <p:nvSpPr>
            <p:cNvPr id="120" name="Oval 528"/>
            <p:cNvSpPr>
              <a:spLocks noChangeArrowheads="1"/>
            </p:cNvSpPr>
            <p:nvPr/>
          </p:nvSpPr>
          <p:spPr bwMode="auto">
            <a:xfrm>
              <a:off x="5012" y="3555"/>
              <a:ext cx="54" cy="59"/>
            </a:xfrm>
            <a:prstGeom prst="ellipse">
              <a:avLst/>
            </a:prstGeom>
            <a:solidFill>
              <a:srgbClr val="B2B2B2"/>
            </a:solidFill>
            <a:ln w="3175">
              <a:solidFill>
                <a:schemeClr val="tx1"/>
              </a:solidFill>
              <a:round/>
              <a:headEnd/>
              <a:tailEnd/>
            </a:ln>
          </p:spPr>
          <p:txBody>
            <a:bodyPr wrap="none" anchor="ctr"/>
            <a:lstStyle/>
            <a:p>
              <a:endParaRPr lang="en-US"/>
            </a:p>
          </p:txBody>
        </p:sp>
        <p:sp>
          <p:nvSpPr>
            <p:cNvPr id="121" name="Oval 529"/>
            <p:cNvSpPr>
              <a:spLocks noChangeArrowheads="1"/>
            </p:cNvSpPr>
            <p:nvPr/>
          </p:nvSpPr>
          <p:spPr bwMode="auto">
            <a:xfrm>
              <a:off x="5015" y="3558"/>
              <a:ext cx="48" cy="54"/>
            </a:xfrm>
            <a:prstGeom prst="ellipse">
              <a:avLst/>
            </a:prstGeom>
            <a:solidFill>
              <a:srgbClr val="B2B2B2"/>
            </a:solidFill>
            <a:ln w="3175">
              <a:solidFill>
                <a:schemeClr val="tx1"/>
              </a:solidFill>
              <a:round/>
              <a:headEnd/>
              <a:tailEnd/>
            </a:ln>
          </p:spPr>
          <p:txBody>
            <a:bodyPr wrap="none" anchor="ctr"/>
            <a:lstStyle/>
            <a:p>
              <a:endParaRPr lang="en-US"/>
            </a:p>
          </p:txBody>
        </p:sp>
        <p:sp>
          <p:nvSpPr>
            <p:cNvPr id="122" name="AutoShape 530"/>
            <p:cNvSpPr>
              <a:spLocks noChangeArrowheads="1"/>
            </p:cNvSpPr>
            <p:nvPr/>
          </p:nvSpPr>
          <p:spPr bwMode="auto">
            <a:xfrm>
              <a:off x="5026" y="3570"/>
              <a:ext cx="26" cy="32"/>
            </a:xfrm>
            <a:prstGeom prst="roundRect">
              <a:avLst>
                <a:gd name="adj" fmla="val 16667"/>
              </a:avLst>
            </a:prstGeom>
            <a:solidFill>
              <a:srgbClr val="B2B2B2"/>
            </a:solidFill>
            <a:ln w="3175">
              <a:solidFill>
                <a:schemeClr val="tx1"/>
              </a:solidFill>
              <a:round/>
              <a:headEnd/>
              <a:tailEnd/>
            </a:ln>
          </p:spPr>
          <p:txBody>
            <a:bodyPr wrap="none" anchor="ctr"/>
            <a:lstStyle/>
            <a:p>
              <a:endParaRPr lang="en-US"/>
            </a:p>
          </p:txBody>
        </p:sp>
        <p:sp>
          <p:nvSpPr>
            <p:cNvPr id="123" name="Rectangle 531"/>
            <p:cNvSpPr>
              <a:spLocks noChangeArrowheads="1"/>
            </p:cNvSpPr>
            <p:nvPr/>
          </p:nvSpPr>
          <p:spPr bwMode="auto">
            <a:xfrm>
              <a:off x="5013" y="3532"/>
              <a:ext cx="55" cy="5"/>
            </a:xfrm>
            <a:prstGeom prst="rect">
              <a:avLst/>
            </a:prstGeom>
            <a:solidFill>
              <a:srgbClr val="B2B2B2"/>
            </a:solidFill>
            <a:ln w="3175">
              <a:solidFill>
                <a:schemeClr val="tx1"/>
              </a:solidFill>
              <a:miter lim="800000"/>
              <a:headEnd/>
              <a:tailEnd/>
            </a:ln>
          </p:spPr>
          <p:txBody>
            <a:bodyPr wrap="none" anchor="ctr"/>
            <a:lstStyle/>
            <a:p>
              <a:endParaRPr lang="en-US"/>
            </a:p>
          </p:txBody>
        </p:sp>
        <p:sp>
          <p:nvSpPr>
            <p:cNvPr id="124" name="Line 532"/>
            <p:cNvSpPr>
              <a:spLocks noChangeShapeType="1"/>
            </p:cNvSpPr>
            <p:nvPr/>
          </p:nvSpPr>
          <p:spPr bwMode="auto">
            <a:xfrm flipV="1">
              <a:off x="4656" y="3120"/>
              <a:ext cx="1316" cy="634"/>
            </a:xfrm>
            <a:prstGeom prst="line">
              <a:avLst/>
            </a:prstGeom>
            <a:noFill/>
            <a:ln w="19050">
              <a:solidFill>
                <a:srgbClr val="0066FF"/>
              </a:solidFill>
              <a:round/>
              <a:headEnd/>
              <a:tailEnd/>
            </a:ln>
          </p:spPr>
          <p:txBody>
            <a:bodyPr/>
            <a:lstStyle/>
            <a:p>
              <a:endParaRPr lang="en-US"/>
            </a:p>
          </p:txBody>
        </p:sp>
        <p:sp>
          <p:nvSpPr>
            <p:cNvPr id="125" name="Oval 533"/>
            <p:cNvSpPr>
              <a:spLocks noChangeArrowheads="1"/>
            </p:cNvSpPr>
            <p:nvPr/>
          </p:nvSpPr>
          <p:spPr bwMode="auto">
            <a:xfrm>
              <a:off x="5254" y="3448"/>
              <a:ext cx="41" cy="46"/>
            </a:xfrm>
            <a:prstGeom prst="ellipse">
              <a:avLst/>
            </a:prstGeom>
            <a:solidFill>
              <a:srgbClr val="B2B2B2"/>
            </a:solidFill>
            <a:ln w="3175">
              <a:solidFill>
                <a:schemeClr val="tx1"/>
              </a:solidFill>
              <a:round/>
              <a:headEnd/>
              <a:tailEnd/>
            </a:ln>
          </p:spPr>
          <p:txBody>
            <a:bodyPr wrap="none" anchor="ctr"/>
            <a:lstStyle/>
            <a:p>
              <a:endParaRPr lang="en-US"/>
            </a:p>
          </p:txBody>
        </p:sp>
      </p:grpSp>
      <p:sp>
        <p:nvSpPr>
          <p:cNvPr id="313" name="AutoShape 536"/>
          <p:cNvSpPr>
            <a:spLocks noChangeArrowheads="1"/>
          </p:cNvSpPr>
          <p:nvPr/>
        </p:nvSpPr>
        <p:spPr bwMode="auto">
          <a:xfrm>
            <a:off x="2968430" y="4644180"/>
            <a:ext cx="1404937" cy="1392237"/>
          </a:xfrm>
          <a:prstGeom prst="downArrow">
            <a:avLst>
              <a:gd name="adj1" fmla="val 50000"/>
              <a:gd name="adj2" fmla="val 25000"/>
            </a:avLst>
          </a:prstGeom>
          <a:solidFill>
            <a:srgbClr val="00B050">
              <a:alpha val="70195"/>
            </a:srgbClr>
          </a:solidFill>
          <a:ln w="9525">
            <a:noFill/>
            <a:miter lim="800000"/>
            <a:headEnd/>
            <a:tailEnd/>
          </a:ln>
        </p:spPr>
        <p:txBody>
          <a:bodyPr wrap="none" anchor="ctr"/>
          <a:lstStyle/>
          <a:p>
            <a:endParaRPr lang="en-US"/>
          </a:p>
        </p:txBody>
      </p:sp>
      <p:sp>
        <p:nvSpPr>
          <p:cNvPr id="314" name="AutoShape 538"/>
          <p:cNvSpPr>
            <a:spLocks noChangeArrowheads="1"/>
          </p:cNvSpPr>
          <p:nvPr/>
        </p:nvSpPr>
        <p:spPr bwMode="auto">
          <a:xfrm>
            <a:off x="2054027" y="3075730"/>
            <a:ext cx="1338263" cy="1317625"/>
          </a:xfrm>
          <a:prstGeom prst="rightArrow">
            <a:avLst>
              <a:gd name="adj1" fmla="val 50000"/>
              <a:gd name="adj2" fmla="val 25392"/>
            </a:avLst>
          </a:prstGeom>
          <a:solidFill>
            <a:srgbClr val="0070C0"/>
          </a:solidFill>
          <a:ln w="9525">
            <a:noFill/>
            <a:miter lim="800000"/>
            <a:headEnd/>
            <a:tailEnd/>
          </a:ln>
        </p:spPr>
        <p:txBody>
          <a:bodyPr wrap="none" anchor="ctr"/>
          <a:lstStyle/>
          <a:p>
            <a:endParaRPr lang="en-US"/>
          </a:p>
        </p:txBody>
      </p:sp>
      <p:sp>
        <p:nvSpPr>
          <p:cNvPr id="315" name="AutoShape 539"/>
          <p:cNvSpPr>
            <a:spLocks noChangeArrowheads="1"/>
          </p:cNvSpPr>
          <p:nvPr/>
        </p:nvSpPr>
        <p:spPr bwMode="auto">
          <a:xfrm>
            <a:off x="7607105" y="3185263"/>
            <a:ext cx="795337" cy="749300"/>
          </a:xfrm>
          <a:prstGeom prst="downArrow">
            <a:avLst>
              <a:gd name="adj1" fmla="val 50000"/>
              <a:gd name="adj2" fmla="val 25000"/>
            </a:avLst>
          </a:prstGeom>
          <a:solidFill>
            <a:srgbClr val="00B050">
              <a:alpha val="70195"/>
            </a:srgbClr>
          </a:solidFill>
          <a:ln w="9525">
            <a:noFill/>
            <a:miter lim="800000"/>
            <a:headEnd/>
            <a:tailEnd/>
          </a:ln>
        </p:spPr>
        <p:txBody>
          <a:bodyPr wrap="none" anchor="ctr"/>
          <a:lstStyle/>
          <a:p>
            <a:endParaRPr lang="en-US"/>
          </a:p>
        </p:txBody>
      </p:sp>
      <p:sp>
        <p:nvSpPr>
          <p:cNvPr id="316" name="AutoShape 540"/>
          <p:cNvSpPr>
            <a:spLocks noChangeArrowheads="1"/>
          </p:cNvSpPr>
          <p:nvPr/>
        </p:nvSpPr>
        <p:spPr bwMode="auto">
          <a:xfrm>
            <a:off x="6472037" y="1997814"/>
            <a:ext cx="674688" cy="654051"/>
          </a:xfrm>
          <a:prstGeom prst="rightArrow">
            <a:avLst>
              <a:gd name="adj1" fmla="val 50000"/>
              <a:gd name="adj2" fmla="val 25789"/>
            </a:avLst>
          </a:prstGeom>
          <a:solidFill>
            <a:srgbClr val="0070C0"/>
          </a:solidFill>
          <a:ln w="9525">
            <a:noFill/>
            <a:miter lim="800000"/>
            <a:headEnd/>
            <a:tailEnd/>
          </a:ln>
        </p:spPr>
        <p:txBody>
          <a:bodyPr wrap="none" anchor="ctr"/>
          <a:lstStyle/>
          <a:p>
            <a:endParaRPr lang="en-US"/>
          </a:p>
        </p:txBody>
      </p:sp>
      <p:sp>
        <p:nvSpPr>
          <p:cNvPr id="317" name="AutoShape 541"/>
          <p:cNvSpPr>
            <a:spLocks noChangeArrowheads="1"/>
          </p:cNvSpPr>
          <p:nvPr/>
        </p:nvSpPr>
        <p:spPr bwMode="auto">
          <a:xfrm rot="18560177" flipH="1">
            <a:off x="266503" y="1340590"/>
            <a:ext cx="1425575" cy="1492251"/>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cubicBezTo>
                  <a:pt x="5399" y="13283"/>
                  <a:pt x="7094" y="15447"/>
                  <a:pt x="9506" y="16042"/>
                </a:cubicBezTo>
                <a:lnTo>
                  <a:pt x="8212" y="21285"/>
                </a:lnTo>
                <a:cubicBezTo>
                  <a:pt x="3389" y="20095"/>
                  <a:pt x="0" y="15767"/>
                  <a:pt x="0" y="10800"/>
                </a:cubicBezTo>
                <a:cubicBezTo>
                  <a:pt x="0" y="4835"/>
                  <a:pt x="4835" y="0"/>
                  <a:pt x="10800" y="0"/>
                </a:cubicBezTo>
                <a:cubicBezTo>
                  <a:pt x="16764" y="-1"/>
                  <a:pt x="21599" y="4835"/>
                  <a:pt x="21600" y="10799"/>
                </a:cubicBezTo>
                <a:lnTo>
                  <a:pt x="21600" y="10800"/>
                </a:lnTo>
                <a:lnTo>
                  <a:pt x="24300" y="10800"/>
                </a:lnTo>
                <a:lnTo>
                  <a:pt x="18900" y="16200"/>
                </a:lnTo>
                <a:lnTo>
                  <a:pt x="13500" y="10800"/>
                </a:lnTo>
                <a:lnTo>
                  <a:pt x="16200" y="10800"/>
                </a:lnTo>
                <a:close/>
              </a:path>
            </a:pathLst>
          </a:custGeom>
          <a:solidFill>
            <a:srgbClr val="00B050">
              <a:alpha val="79999"/>
            </a:srgbClr>
          </a:solidFill>
          <a:ln w="9525">
            <a:solidFill>
              <a:schemeClr val="tx1"/>
            </a:solidFill>
            <a:miter lim="800000"/>
            <a:headEnd/>
            <a:tailEnd/>
          </a:ln>
        </p:spPr>
        <p:txBody>
          <a:bodyPr wrap="none" anchor="ctr"/>
          <a:lstStyle/>
          <a:p>
            <a:endParaRPr lang="en-US"/>
          </a:p>
        </p:txBody>
      </p:sp>
      <p:sp>
        <p:nvSpPr>
          <p:cNvPr id="318" name="AutoShape 542"/>
          <p:cNvSpPr>
            <a:spLocks noChangeArrowheads="1"/>
          </p:cNvSpPr>
          <p:nvPr/>
        </p:nvSpPr>
        <p:spPr bwMode="auto">
          <a:xfrm rot="18560177" flipH="1">
            <a:off x="1952427" y="1339002"/>
            <a:ext cx="1425575" cy="1492251"/>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cubicBezTo>
                  <a:pt x="5399" y="13283"/>
                  <a:pt x="7094" y="15447"/>
                  <a:pt x="9506" y="16042"/>
                </a:cubicBezTo>
                <a:lnTo>
                  <a:pt x="8212" y="21285"/>
                </a:lnTo>
                <a:cubicBezTo>
                  <a:pt x="3389" y="20095"/>
                  <a:pt x="0" y="15767"/>
                  <a:pt x="0" y="10800"/>
                </a:cubicBezTo>
                <a:cubicBezTo>
                  <a:pt x="0" y="4835"/>
                  <a:pt x="4835" y="0"/>
                  <a:pt x="10800" y="0"/>
                </a:cubicBezTo>
                <a:cubicBezTo>
                  <a:pt x="16764" y="-1"/>
                  <a:pt x="21599" y="4835"/>
                  <a:pt x="21600" y="10799"/>
                </a:cubicBezTo>
                <a:lnTo>
                  <a:pt x="21600" y="10800"/>
                </a:lnTo>
                <a:lnTo>
                  <a:pt x="24300" y="10800"/>
                </a:lnTo>
                <a:lnTo>
                  <a:pt x="18900" y="16200"/>
                </a:lnTo>
                <a:lnTo>
                  <a:pt x="13500" y="10800"/>
                </a:lnTo>
                <a:lnTo>
                  <a:pt x="16200" y="10800"/>
                </a:lnTo>
                <a:close/>
              </a:path>
            </a:pathLst>
          </a:custGeom>
          <a:solidFill>
            <a:srgbClr val="0070C0">
              <a:alpha val="79999"/>
            </a:srgbClr>
          </a:solidFill>
          <a:ln w="9525">
            <a:solidFill>
              <a:schemeClr val="tx1"/>
            </a:solidFill>
            <a:miter lim="800000"/>
            <a:headEnd/>
            <a:tailEnd/>
          </a:ln>
        </p:spPr>
        <p:txBody>
          <a:bodyPr wrap="none" anchor="ctr"/>
          <a:lstStyle/>
          <a:p>
            <a:endParaRPr lang="en-US"/>
          </a:p>
        </p:txBody>
      </p:sp>
      <p:grpSp>
        <p:nvGrpSpPr>
          <p:cNvPr id="319" name="Group 547"/>
          <p:cNvGrpSpPr>
            <a:grpSpLocks/>
          </p:cNvGrpSpPr>
          <p:nvPr/>
        </p:nvGrpSpPr>
        <p:grpSpPr bwMode="auto">
          <a:xfrm>
            <a:off x="216491" y="4216550"/>
            <a:ext cx="1393721" cy="685800"/>
            <a:chOff x="288" y="768"/>
            <a:chExt cx="768" cy="432"/>
          </a:xfrm>
          <a:solidFill>
            <a:srgbClr val="0070C0"/>
          </a:solidFill>
        </p:grpSpPr>
        <p:sp>
          <p:nvSpPr>
            <p:cNvPr id="320" name="Rectangle 548"/>
            <p:cNvSpPr>
              <a:spLocks noChangeArrowheads="1"/>
            </p:cNvSpPr>
            <p:nvPr/>
          </p:nvSpPr>
          <p:spPr bwMode="auto">
            <a:xfrm>
              <a:off x="288" y="768"/>
              <a:ext cx="768" cy="432"/>
            </a:xfrm>
            <a:prstGeom prst="rect">
              <a:avLst/>
            </a:prstGeom>
            <a:grpFill/>
            <a:ln w="9525">
              <a:solidFill>
                <a:schemeClr val="tx1"/>
              </a:solidFill>
              <a:miter lim="800000"/>
              <a:headEnd/>
              <a:tailEnd/>
            </a:ln>
          </p:spPr>
          <p:txBody>
            <a:bodyPr wrap="none" anchor="ctr"/>
            <a:lstStyle/>
            <a:p>
              <a:endParaRPr lang="en-US"/>
            </a:p>
          </p:txBody>
        </p:sp>
        <p:sp>
          <p:nvSpPr>
            <p:cNvPr id="321" name="Text Box 549"/>
            <p:cNvSpPr txBox="1">
              <a:spLocks noChangeArrowheads="1"/>
            </p:cNvSpPr>
            <p:nvPr/>
          </p:nvSpPr>
          <p:spPr bwMode="auto">
            <a:xfrm>
              <a:off x="416" y="816"/>
              <a:ext cx="484" cy="330"/>
            </a:xfrm>
            <a:prstGeom prst="rect">
              <a:avLst/>
            </a:prstGeom>
            <a:grpFill/>
            <a:ln w="9525">
              <a:noFill/>
              <a:miter lim="800000"/>
              <a:headEnd/>
              <a:tailEnd/>
            </a:ln>
          </p:spPr>
          <p:txBody>
            <a:bodyPr wrap="none">
              <a:spAutoFit/>
            </a:bodyPr>
            <a:lstStyle/>
            <a:p>
              <a:r>
                <a:rPr lang="en-US" sz="2800" dirty="0">
                  <a:solidFill>
                    <a:schemeClr val="bg1"/>
                  </a:solidFill>
                  <a:latin typeface="Impact" pitchFamily="34" charset="0"/>
                </a:rPr>
                <a:t>Drag</a:t>
              </a:r>
            </a:p>
          </p:txBody>
        </p:sp>
      </p:grpSp>
      <p:grpSp>
        <p:nvGrpSpPr>
          <p:cNvPr id="322" name="Group 550"/>
          <p:cNvGrpSpPr>
            <a:grpSpLocks/>
          </p:cNvGrpSpPr>
          <p:nvPr/>
        </p:nvGrpSpPr>
        <p:grpSpPr bwMode="auto">
          <a:xfrm>
            <a:off x="213711" y="4969617"/>
            <a:ext cx="1396503" cy="705383"/>
            <a:chOff x="300" y="1248"/>
            <a:chExt cx="768" cy="432"/>
          </a:xfrm>
          <a:solidFill>
            <a:srgbClr val="00B050"/>
          </a:solidFill>
        </p:grpSpPr>
        <p:sp>
          <p:nvSpPr>
            <p:cNvPr id="323" name="Rectangle 551"/>
            <p:cNvSpPr>
              <a:spLocks noChangeArrowheads="1"/>
            </p:cNvSpPr>
            <p:nvPr/>
          </p:nvSpPr>
          <p:spPr bwMode="auto">
            <a:xfrm>
              <a:off x="300" y="1248"/>
              <a:ext cx="768" cy="432"/>
            </a:xfrm>
            <a:prstGeom prst="rect">
              <a:avLst/>
            </a:prstGeom>
            <a:grpFill/>
            <a:ln w="9525">
              <a:solidFill>
                <a:schemeClr val="tx1"/>
              </a:solidFill>
              <a:miter lim="800000"/>
              <a:headEnd/>
              <a:tailEnd/>
            </a:ln>
          </p:spPr>
          <p:txBody>
            <a:bodyPr wrap="none" anchor="ctr"/>
            <a:lstStyle/>
            <a:p>
              <a:endParaRPr lang="en-US"/>
            </a:p>
          </p:txBody>
        </p:sp>
        <p:sp>
          <p:nvSpPr>
            <p:cNvPr id="324" name="Text Box 552"/>
            <p:cNvSpPr txBox="1">
              <a:spLocks noChangeArrowheads="1"/>
            </p:cNvSpPr>
            <p:nvPr/>
          </p:nvSpPr>
          <p:spPr bwMode="auto">
            <a:xfrm>
              <a:off x="338" y="1297"/>
              <a:ext cx="691" cy="320"/>
            </a:xfrm>
            <a:prstGeom prst="rect">
              <a:avLst/>
            </a:prstGeom>
            <a:grpFill/>
            <a:ln w="9525">
              <a:noFill/>
              <a:miter lim="800000"/>
              <a:headEnd/>
              <a:tailEnd/>
            </a:ln>
          </p:spPr>
          <p:txBody>
            <a:bodyPr wrap="square">
              <a:spAutoFit/>
            </a:bodyPr>
            <a:lstStyle/>
            <a:p>
              <a:r>
                <a:rPr lang="en-US" sz="2800" dirty="0">
                  <a:solidFill>
                    <a:schemeClr val="bg1"/>
                  </a:solidFill>
                  <a:latin typeface="Impact" pitchFamily="34" charset="0"/>
                </a:rPr>
                <a:t>Gravity</a:t>
              </a:r>
            </a:p>
          </p:txBody>
        </p:sp>
      </p:grpSp>
      <p:sp>
        <p:nvSpPr>
          <p:cNvPr id="326" name="Rectangle 325"/>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Slide Number Placeholder 11"/>
          <p:cNvSpPr>
            <a:spLocks noGrp="1"/>
          </p:cNvSpPr>
          <p:nvPr>
            <p:ph type="sldNum" sz="quarter" idx="12"/>
          </p:nvPr>
        </p:nvSpPr>
        <p:spPr>
          <a:xfrm>
            <a:off x="6130607" y="6366459"/>
            <a:ext cx="2743200" cy="365125"/>
          </a:xfrm>
        </p:spPr>
        <p:txBody>
          <a:bodyPr/>
          <a:lstStyle/>
          <a:p>
            <a:r>
              <a:rPr lang="en-US" dirty="0"/>
              <a:t>9</a:t>
            </a:r>
          </a:p>
        </p:txBody>
      </p:sp>
      <p:pic>
        <p:nvPicPr>
          <p:cNvPr id="328" name="Picture 327"/>
          <p:cNvPicPr>
            <a:picLocks noChangeAspect="1"/>
          </p:cNvPicPr>
          <p:nvPr/>
        </p:nvPicPr>
        <p:blipFill>
          <a:blip r:embed="rId3"/>
          <a:stretch>
            <a:fillRect/>
          </a:stretch>
        </p:blipFill>
        <p:spPr>
          <a:xfrm>
            <a:off x="6295274" y="6066488"/>
            <a:ext cx="693689" cy="644568"/>
          </a:xfrm>
          <a:prstGeom prst="rect">
            <a:avLst/>
          </a:prstGeom>
        </p:spPr>
      </p:pic>
      <p:cxnSp>
        <p:nvCxnSpPr>
          <p:cNvPr id="329" name="Straight Connector 328"/>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0" name="Straight Connector 329"/>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1" name="Straight Connector 330"/>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2" name="Straight Connector 331"/>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333" name="Picture 3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334" name="Picture 333"/>
          <p:cNvPicPr>
            <a:picLocks noChangeAspect="1"/>
          </p:cNvPicPr>
          <p:nvPr/>
        </p:nvPicPr>
        <p:blipFill>
          <a:blip r:embed="rId5"/>
          <a:stretch>
            <a:fillRect/>
          </a:stretch>
        </p:blipFill>
        <p:spPr>
          <a:xfrm>
            <a:off x="2054026" y="6006418"/>
            <a:ext cx="909372" cy="767207"/>
          </a:xfrm>
          <a:prstGeom prst="rect">
            <a:avLst/>
          </a:prstGeom>
        </p:spPr>
      </p:pic>
      <p:pic>
        <p:nvPicPr>
          <p:cNvPr id="2" name="Picture 1"/>
          <p:cNvPicPr>
            <a:picLocks noChangeAspect="1"/>
          </p:cNvPicPr>
          <p:nvPr/>
        </p:nvPicPr>
        <p:blipFill>
          <a:blip r:embed="rId6"/>
          <a:stretch>
            <a:fillRect/>
          </a:stretch>
        </p:blipFill>
        <p:spPr>
          <a:xfrm>
            <a:off x="4980030" y="3302657"/>
            <a:ext cx="767894" cy="736031"/>
          </a:xfrm>
          <a:prstGeom prst="rect">
            <a:avLst/>
          </a:prstGeom>
        </p:spPr>
      </p:pic>
      <mc:AlternateContent xmlns:mc="http://schemas.openxmlformats.org/markup-compatibility/2006" xmlns:a14="http://schemas.microsoft.com/office/drawing/2010/main">
        <mc:Choice Requires="a14">
          <p:sp>
            <p:nvSpPr>
              <p:cNvPr id="4" name="TextBox 3"/>
              <p:cNvSpPr txBox="1"/>
              <p:nvPr/>
            </p:nvSpPr>
            <p:spPr>
              <a:xfrm>
                <a:off x="4874040" y="4575412"/>
                <a:ext cx="3157916" cy="6720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1" i="1" smtClean="0">
                              <a:latin typeface="Cambria Math" panose="02040503050406030204" pitchFamily="18" charset="0"/>
                            </a:rPr>
                          </m:ctrlPr>
                        </m:naryPr>
                        <m:sub>
                          <m:r>
                            <m:rPr>
                              <m:brk m:alnAt="7"/>
                            </m:rPr>
                            <a:rPr lang="en-US" b="1" i="1" smtClean="0">
                              <a:latin typeface="Cambria Math" panose="02040503050406030204" pitchFamily="18" charset="0"/>
                            </a:rPr>
                            <m:t>𝟏</m:t>
                          </m:r>
                          <m:r>
                            <a:rPr lang="en-US" b="1" i="1" smtClean="0">
                              <a:latin typeface="Cambria Math" panose="02040503050406030204" pitchFamily="18" charset="0"/>
                            </a:rPr>
                            <m:t> </m:t>
                          </m:r>
                          <m:r>
                            <a:rPr lang="en-US" b="1" i="1" smtClean="0">
                              <a:latin typeface="Cambria Math" panose="02040503050406030204" pitchFamily="18" charset="0"/>
                            </a:rPr>
                            <m:t>𝑶𝒓𝒃𝒊𝒕</m:t>
                          </m:r>
                        </m:sub>
                        <m:sup/>
                        <m:e>
                          <m:r>
                            <a:rPr lang="en-US" b="1" i="1" smtClean="0">
                              <a:latin typeface="Cambria Math" panose="02040503050406030204" pitchFamily="18" charset="0"/>
                            </a:rPr>
                            <m:t>𝑬𝒙𝒕𝒆𝒓𝒏𝒂𝒍</m:t>
                          </m:r>
                          <m:r>
                            <a:rPr lang="en-US" b="1" i="1" smtClean="0">
                              <a:latin typeface="Cambria Math" panose="02040503050406030204" pitchFamily="18" charset="0"/>
                            </a:rPr>
                            <m:t> </m:t>
                          </m:r>
                          <m:r>
                            <a:rPr lang="en-US" b="1" i="1" smtClean="0">
                              <a:latin typeface="Cambria Math" panose="02040503050406030204" pitchFamily="18" charset="0"/>
                            </a:rPr>
                            <m:t>𝑻𝒐𝒓𝒒𝒖𝒆𝒔</m:t>
                          </m:r>
                          <m:r>
                            <a:rPr lang="en-US" b="1" i="1" smtClean="0">
                              <a:latin typeface="Cambria Math" panose="02040503050406030204" pitchFamily="18" charset="0"/>
                            </a:rPr>
                            <m:t> ≅</m:t>
                          </m:r>
                          <m:r>
                            <a:rPr lang="en-US" b="1" i="1" smtClean="0">
                              <a:latin typeface="Cambria Math" panose="02040503050406030204" pitchFamily="18" charset="0"/>
                              <a:ea typeface="Cambria Math" panose="02040503050406030204" pitchFamily="18" charset="0"/>
                            </a:rPr>
                            <m:t>𝟎</m:t>
                          </m:r>
                        </m:e>
                      </m:nary>
                    </m:oMath>
                  </m:oMathPara>
                </a14:m>
                <a:endParaRPr lang="en-US" b="1" dirty="0"/>
              </a:p>
            </p:txBody>
          </p:sp>
        </mc:Choice>
        <mc:Fallback xmlns="">
          <p:sp>
            <p:nvSpPr>
              <p:cNvPr id="4" name="TextBox 3"/>
              <p:cNvSpPr txBox="1">
                <a:spLocks noRot="1" noChangeAspect="1" noMove="1" noResize="1" noEditPoints="1" noAdjustHandles="1" noChangeArrowheads="1" noChangeShapeType="1" noTextEdit="1"/>
              </p:cNvSpPr>
              <p:nvPr/>
            </p:nvSpPr>
            <p:spPr>
              <a:xfrm>
                <a:off x="4874040" y="4575412"/>
                <a:ext cx="3157916" cy="672043"/>
              </a:xfrm>
              <a:prstGeom prst="rect">
                <a:avLst/>
              </a:prstGeom>
              <a:blipFill rotWithShape="0">
                <a:blip r:embed="rId7"/>
                <a:stretch>
                  <a:fillRect/>
                </a:stretch>
              </a:blipFill>
            </p:spPr>
            <p:txBody>
              <a:bodyPr/>
              <a:lstStyle/>
              <a:p>
                <a:r>
                  <a:rPr lang="en-US">
                    <a:noFill/>
                  </a:rPr>
                  <a:t> </a:t>
                </a:r>
              </a:p>
            </p:txBody>
          </p:sp>
        </mc:Fallback>
      </mc:AlternateContent>
      <p:sp>
        <p:nvSpPr>
          <p:cNvPr id="5" name="Rounded Rectangle 4"/>
          <p:cNvSpPr/>
          <p:nvPr/>
        </p:nvSpPr>
        <p:spPr>
          <a:xfrm>
            <a:off x="4721356" y="4554687"/>
            <a:ext cx="3560002" cy="785611"/>
          </a:xfrm>
          <a:prstGeom prst="roundRect">
            <a:avLst/>
          </a:prstGeom>
          <a:solidFill>
            <a:srgbClr val="FFC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88889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13"/>
                                        </p:tgtEl>
                                        <p:attrNameLst>
                                          <p:attrName>style.visibility</p:attrName>
                                        </p:attrNameLst>
                                      </p:cBhvr>
                                      <p:to>
                                        <p:strVal val="visible"/>
                                      </p:to>
                                    </p:set>
                                    <p:animEffect transition="in" filter="wipe(up)">
                                      <p:cBhvr>
                                        <p:cTn id="7" dur="1000"/>
                                        <p:tgtEl>
                                          <p:spTgt spid="313"/>
                                        </p:tgtEl>
                                      </p:cBhvr>
                                    </p:animEffect>
                                  </p:childTnLst>
                                </p:cTn>
                              </p:par>
                              <p:par>
                                <p:cTn id="8" presetID="26" presetClass="emph" presetSubtype="0" repeatCount="indefinite" fill="hold" grpId="1" nodeType="withEffect">
                                  <p:stCondLst>
                                    <p:cond delay="0"/>
                                  </p:stCondLst>
                                  <p:childTnLst>
                                    <p:animEffect transition="out" filter="fade">
                                      <p:cBhvr>
                                        <p:cTn id="9" dur="2000" tmFilter="0, 0; .2, .5; .8, .5; 1, 0"/>
                                        <p:tgtEl>
                                          <p:spTgt spid="313"/>
                                        </p:tgtEl>
                                      </p:cBhvr>
                                    </p:animEffect>
                                    <p:animScale>
                                      <p:cBhvr>
                                        <p:cTn id="10" dur="1000" autoRev="1" fill="hold"/>
                                        <p:tgtEl>
                                          <p:spTgt spid="313"/>
                                        </p:tgtEl>
                                      </p:cBhvr>
                                      <p:by x="105000" y="105000"/>
                                    </p:animScale>
                                  </p:childTnLst>
                                </p:cTn>
                              </p:par>
                              <p:par>
                                <p:cTn id="11" presetID="22" presetClass="entr" presetSubtype="1" fill="hold" grpId="0" nodeType="withEffect">
                                  <p:stCondLst>
                                    <p:cond delay="0"/>
                                  </p:stCondLst>
                                  <p:childTnLst>
                                    <p:set>
                                      <p:cBhvr>
                                        <p:cTn id="12" dur="1" fill="hold">
                                          <p:stCondLst>
                                            <p:cond delay="0"/>
                                          </p:stCondLst>
                                        </p:cTn>
                                        <p:tgtEl>
                                          <p:spTgt spid="315"/>
                                        </p:tgtEl>
                                        <p:attrNameLst>
                                          <p:attrName>style.visibility</p:attrName>
                                        </p:attrNameLst>
                                      </p:cBhvr>
                                      <p:to>
                                        <p:strVal val="visible"/>
                                      </p:to>
                                    </p:set>
                                    <p:animEffect transition="in" filter="wipe(up)">
                                      <p:cBhvr>
                                        <p:cTn id="13" dur="1000"/>
                                        <p:tgtEl>
                                          <p:spTgt spid="315"/>
                                        </p:tgtEl>
                                      </p:cBhvr>
                                    </p:animEffect>
                                  </p:childTnLst>
                                </p:cTn>
                              </p:par>
                              <p:par>
                                <p:cTn id="14" presetID="26" presetClass="emph" presetSubtype="0" repeatCount="indefinite" fill="hold" grpId="1" nodeType="withEffect">
                                  <p:stCondLst>
                                    <p:cond delay="0"/>
                                  </p:stCondLst>
                                  <p:childTnLst>
                                    <p:animEffect transition="out" filter="fade">
                                      <p:cBhvr>
                                        <p:cTn id="15" dur="2000" tmFilter="0, 0; .2, .5; .8, .5; 1, 0"/>
                                        <p:tgtEl>
                                          <p:spTgt spid="315"/>
                                        </p:tgtEl>
                                      </p:cBhvr>
                                    </p:animEffect>
                                    <p:animScale>
                                      <p:cBhvr>
                                        <p:cTn id="16" dur="1000" autoRev="1" fill="hold"/>
                                        <p:tgtEl>
                                          <p:spTgt spid="315"/>
                                        </p:tgtEl>
                                      </p:cBhvr>
                                      <p:by x="105000" y="105000"/>
                                    </p:animScale>
                                  </p:childTnLst>
                                </p:cTn>
                              </p:par>
                              <p:par>
                                <p:cTn id="17" presetID="22" presetClass="entr" presetSubtype="8" fill="hold" grpId="0" nodeType="withEffect">
                                  <p:stCondLst>
                                    <p:cond delay="0"/>
                                  </p:stCondLst>
                                  <p:childTnLst>
                                    <p:set>
                                      <p:cBhvr>
                                        <p:cTn id="18" dur="1" fill="hold">
                                          <p:stCondLst>
                                            <p:cond delay="0"/>
                                          </p:stCondLst>
                                        </p:cTn>
                                        <p:tgtEl>
                                          <p:spTgt spid="314"/>
                                        </p:tgtEl>
                                        <p:attrNameLst>
                                          <p:attrName>style.visibility</p:attrName>
                                        </p:attrNameLst>
                                      </p:cBhvr>
                                      <p:to>
                                        <p:strVal val="visible"/>
                                      </p:to>
                                    </p:set>
                                    <p:animEffect transition="in" filter="wipe(left)">
                                      <p:cBhvr>
                                        <p:cTn id="19" dur="500"/>
                                        <p:tgtEl>
                                          <p:spTgt spid="314"/>
                                        </p:tgtEl>
                                      </p:cBhvr>
                                    </p:animEffect>
                                  </p:childTnLst>
                                </p:cTn>
                              </p:par>
                              <p:par>
                                <p:cTn id="20" presetID="26" presetClass="emph" presetSubtype="0" repeatCount="indefinite" fill="hold" grpId="1" nodeType="withEffect">
                                  <p:stCondLst>
                                    <p:cond delay="0"/>
                                  </p:stCondLst>
                                  <p:endCondLst>
                                    <p:cond evt="onNext" delay="0">
                                      <p:tgtEl>
                                        <p:sldTgt/>
                                      </p:tgtEl>
                                    </p:cond>
                                  </p:endCondLst>
                                  <p:childTnLst>
                                    <p:animEffect transition="out" filter="fade">
                                      <p:cBhvr>
                                        <p:cTn id="21" dur="2000" tmFilter="0, 0; .2, .5; .8, .5; 1, 0"/>
                                        <p:tgtEl>
                                          <p:spTgt spid="314"/>
                                        </p:tgtEl>
                                      </p:cBhvr>
                                    </p:animEffect>
                                    <p:animScale>
                                      <p:cBhvr>
                                        <p:cTn id="22" dur="1000" autoRev="1" fill="hold"/>
                                        <p:tgtEl>
                                          <p:spTgt spid="314"/>
                                        </p:tgtEl>
                                      </p:cBhvr>
                                      <p:by x="105000" y="105000"/>
                                    </p:animScale>
                                  </p:childTnLst>
                                </p:cTn>
                              </p:par>
                              <p:par>
                                <p:cTn id="23" presetID="22" presetClass="entr" presetSubtype="8" fill="hold" grpId="0" nodeType="withEffect">
                                  <p:stCondLst>
                                    <p:cond delay="0"/>
                                  </p:stCondLst>
                                  <p:childTnLst>
                                    <p:set>
                                      <p:cBhvr>
                                        <p:cTn id="24" dur="1" fill="hold">
                                          <p:stCondLst>
                                            <p:cond delay="0"/>
                                          </p:stCondLst>
                                        </p:cTn>
                                        <p:tgtEl>
                                          <p:spTgt spid="316"/>
                                        </p:tgtEl>
                                        <p:attrNameLst>
                                          <p:attrName>style.visibility</p:attrName>
                                        </p:attrNameLst>
                                      </p:cBhvr>
                                      <p:to>
                                        <p:strVal val="visible"/>
                                      </p:to>
                                    </p:set>
                                    <p:animEffect transition="in" filter="wipe(left)">
                                      <p:cBhvr>
                                        <p:cTn id="25" dur="500"/>
                                        <p:tgtEl>
                                          <p:spTgt spid="316"/>
                                        </p:tgtEl>
                                      </p:cBhvr>
                                    </p:animEffect>
                                  </p:childTnLst>
                                </p:cTn>
                              </p:par>
                              <p:par>
                                <p:cTn id="26" presetID="26" presetClass="emph" presetSubtype="0" repeatCount="indefinite" fill="hold" grpId="1" nodeType="withEffect">
                                  <p:stCondLst>
                                    <p:cond delay="0"/>
                                  </p:stCondLst>
                                  <p:endCondLst>
                                    <p:cond evt="onNext" delay="0">
                                      <p:tgtEl>
                                        <p:sldTgt/>
                                      </p:tgtEl>
                                    </p:cond>
                                  </p:endCondLst>
                                  <p:childTnLst>
                                    <p:animEffect transition="out" filter="fade">
                                      <p:cBhvr>
                                        <p:cTn id="27" dur="2000" tmFilter="0, 0; .2, .5; .8, .5; 1, 0"/>
                                        <p:tgtEl>
                                          <p:spTgt spid="316"/>
                                        </p:tgtEl>
                                      </p:cBhvr>
                                    </p:animEffect>
                                    <p:animScale>
                                      <p:cBhvr>
                                        <p:cTn id="28" dur="1000" autoRev="1" fill="hold"/>
                                        <p:tgtEl>
                                          <p:spTgt spid="316"/>
                                        </p:tgtEl>
                                      </p:cBhvr>
                                      <p:by x="105000" y="105000"/>
                                    </p:animScale>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317"/>
                                        </p:tgtEl>
                                        <p:attrNameLst>
                                          <p:attrName>style.visibility</p:attrName>
                                        </p:attrNameLst>
                                      </p:cBhvr>
                                      <p:to>
                                        <p:strVal val="visible"/>
                                      </p:to>
                                    </p:set>
                                    <p:animEffect transition="in" filter="fade">
                                      <p:cBhvr>
                                        <p:cTn id="32" dur="2000"/>
                                        <p:tgtEl>
                                          <p:spTgt spid="31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18"/>
                                        </p:tgtEl>
                                        <p:attrNameLst>
                                          <p:attrName>style.visibility</p:attrName>
                                        </p:attrNameLst>
                                      </p:cBhvr>
                                      <p:to>
                                        <p:strVal val="visible"/>
                                      </p:to>
                                    </p:set>
                                    <p:animEffect transition="in" filter="fade">
                                      <p:cBhvr>
                                        <p:cTn id="35" dur="2000"/>
                                        <p:tgtEl>
                                          <p:spTgt spid="318"/>
                                        </p:tgtEl>
                                      </p:cBhvr>
                                    </p:animEffect>
                                  </p:childTnLst>
                                </p:cTn>
                              </p:par>
                            </p:childTnLst>
                          </p:cTn>
                        </p:par>
                      </p:childTnLst>
                    </p:cTn>
                  </p:par>
                  <p:par>
                    <p:cTn id="36" fill="hold">
                      <p:stCondLst>
                        <p:cond delay="indefinite"/>
                      </p:stCondLst>
                      <p:childTnLst>
                        <p:par>
                          <p:cTn id="37" fill="hold">
                            <p:stCondLst>
                              <p:cond delay="0"/>
                            </p:stCondLst>
                            <p:childTnLst>
                              <p:par>
                                <p:cTn id="38" presetID="8" presetClass="emph" presetSubtype="0" fill="hold" nodeType="clickEffect">
                                  <p:stCondLst>
                                    <p:cond delay="0"/>
                                  </p:stCondLst>
                                  <p:childTnLst>
                                    <p:animRot by="1140000">
                                      <p:cBhvr>
                                        <p:cTn id="39" dur="2000" fill="hold"/>
                                        <p:tgtEl>
                                          <p:spTgt spid="15"/>
                                        </p:tgtEl>
                                        <p:attrNameLst>
                                          <p:attrName>r</p:attrName>
                                        </p:attrNameLst>
                                      </p:cBhvr>
                                    </p:animRot>
                                  </p:childTnLst>
                                </p:cTn>
                              </p:par>
                              <p:par>
                                <p:cTn id="40" presetID="10" presetClass="exit" presetSubtype="0" fill="hold" grpId="2" nodeType="withEffect">
                                  <p:stCondLst>
                                    <p:cond delay="0"/>
                                  </p:stCondLst>
                                  <p:childTnLst>
                                    <p:animEffect transition="out" filter="fade">
                                      <p:cBhvr>
                                        <p:cTn id="41" dur="2000"/>
                                        <p:tgtEl>
                                          <p:spTgt spid="314"/>
                                        </p:tgtEl>
                                      </p:cBhvr>
                                    </p:animEffect>
                                    <p:set>
                                      <p:cBhvr>
                                        <p:cTn id="42" dur="1" fill="hold">
                                          <p:stCondLst>
                                            <p:cond delay="1999"/>
                                          </p:stCondLst>
                                        </p:cTn>
                                        <p:tgtEl>
                                          <p:spTgt spid="314"/>
                                        </p:tgtEl>
                                        <p:attrNameLst>
                                          <p:attrName>style.visibility</p:attrName>
                                        </p:attrNameLst>
                                      </p:cBhvr>
                                      <p:to>
                                        <p:strVal val="hidden"/>
                                      </p:to>
                                    </p:set>
                                  </p:childTnLst>
                                </p:cTn>
                              </p:par>
                              <p:par>
                                <p:cTn id="43" presetID="10" presetClass="exit" presetSubtype="0" fill="hold" grpId="2" nodeType="withEffect">
                                  <p:stCondLst>
                                    <p:cond delay="0"/>
                                  </p:stCondLst>
                                  <p:childTnLst>
                                    <p:animEffect transition="out" filter="fade">
                                      <p:cBhvr>
                                        <p:cTn id="44" dur="2000"/>
                                        <p:tgtEl>
                                          <p:spTgt spid="313"/>
                                        </p:tgtEl>
                                      </p:cBhvr>
                                    </p:animEffect>
                                    <p:set>
                                      <p:cBhvr>
                                        <p:cTn id="45" dur="1" fill="hold">
                                          <p:stCondLst>
                                            <p:cond delay="1999"/>
                                          </p:stCondLst>
                                        </p:cTn>
                                        <p:tgtEl>
                                          <p:spTgt spid="313"/>
                                        </p:tgtEl>
                                        <p:attrNameLst>
                                          <p:attrName>style.visibility</p:attrName>
                                        </p:attrNameLst>
                                      </p:cBhvr>
                                      <p:to>
                                        <p:strVal val="hidden"/>
                                      </p:to>
                                    </p:set>
                                  </p:childTnLst>
                                </p:cTn>
                              </p:par>
                              <p:par>
                                <p:cTn id="46" presetID="10" presetClass="exit" presetSubtype="0" fill="hold" grpId="2" nodeType="withEffect">
                                  <p:stCondLst>
                                    <p:cond delay="0"/>
                                  </p:stCondLst>
                                  <p:childTnLst>
                                    <p:animEffect transition="out" filter="fade">
                                      <p:cBhvr>
                                        <p:cTn id="47" dur="2000"/>
                                        <p:tgtEl>
                                          <p:spTgt spid="316"/>
                                        </p:tgtEl>
                                      </p:cBhvr>
                                    </p:animEffect>
                                    <p:set>
                                      <p:cBhvr>
                                        <p:cTn id="48" dur="1" fill="hold">
                                          <p:stCondLst>
                                            <p:cond delay="1999"/>
                                          </p:stCondLst>
                                        </p:cTn>
                                        <p:tgtEl>
                                          <p:spTgt spid="316"/>
                                        </p:tgtEl>
                                        <p:attrNameLst>
                                          <p:attrName>style.visibility</p:attrName>
                                        </p:attrNameLst>
                                      </p:cBhvr>
                                      <p:to>
                                        <p:strVal val="hidden"/>
                                      </p:to>
                                    </p:set>
                                  </p:childTnLst>
                                </p:cTn>
                              </p:par>
                              <p:par>
                                <p:cTn id="49" presetID="10" presetClass="exit" presetSubtype="0" fill="hold" grpId="2" nodeType="withEffect">
                                  <p:stCondLst>
                                    <p:cond delay="0"/>
                                  </p:stCondLst>
                                  <p:childTnLst>
                                    <p:animEffect transition="out" filter="fade">
                                      <p:cBhvr>
                                        <p:cTn id="50" dur="2000"/>
                                        <p:tgtEl>
                                          <p:spTgt spid="315"/>
                                        </p:tgtEl>
                                      </p:cBhvr>
                                    </p:animEffect>
                                    <p:set>
                                      <p:cBhvr>
                                        <p:cTn id="51" dur="1" fill="hold">
                                          <p:stCondLst>
                                            <p:cond delay="1999"/>
                                          </p:stCondLst>
                                        </p:cTn>
                                        <p:tgtEl>
                                          <p:spTgt spid="315"/>
                                        </p:tgtEl>
                                        <p:attrNameLst>
                                          <p:attrName>style.visibility</p:attrName>
                                        </p:attrNameLst>
                                      </p:cBhvr>
                                      <p:to>
                                        <p:strVal val="hidden"/>
                                      </p:to>
                                    </p:set>
                                  </p:childTnLst>
                                </p:cTn>
                              </p:par>
                              <p:par>
                                <p:cTn id="52" presetID="10" presetClass="exit" presetSubtype="0" fill="hold" grpId="1" nodeType="withEffect">
                                  <p:stCondLst>
                                    <p:cond delay="0"/>
                                  </p:stCondLst>
                                  <p:childTnLst>
                                    <p:animEffect transition="out" filter="fade">
                                      <p:cBhvr>
                                        <p:cTn id="53" dur="2000"/>
                                        <p:tgtEl>
                                          <p:spTgt spid="317"/>
                                        </p:tgtEl>
                                      </p:cBhvr>
                                    </p:animEffect>
                                    <p:set>
                                      <p:cBhvr>
                                        <p:cTn id="54" dur="1" fill="hold">
                                          <p:stCondLst>
                                            <p:cond delay="1999"/>
                                          </p:stCondLst>
                                        </p:cTn>
                                        <p:tgtEl>
                                          <p:spTgt spid="317"/>
                                        </p:tgtEl>
                                        <p:attrNameLst>
                                          <p:attrName>style.visibility</p:attrName>
                                        </p:attrNameLst>
                                      </p:cBhvr>
                                      <p:to>
                                        <p:strVal val="hidden"/>
                                      </p:to>
                                    </p:set>
                                  </p:childTnLst>
                                </p:cTn>
                              </p:par>
                              <p:par>
                                <p:cTn id="55" presetID="10" presetClass="exit" presetSubtype="0" fill="hold" grpId="1" nodeType="withEffect">
                                  <p:stCondLst>
                                    <p:cond delay="0"/>
                                  </p:stCondLst>
                                  <p:childTnLst>
                                    <p:animEffect transition="out" filter="fade">
                                      <p:cBhvr>
                                        <p:cTn id="56" dur="2000"/>
                                        <p:tgtEl>
                                          <p:spTgt spid="318"/>
                                        </p:tgtEl>
                                      </p:cBhvr>
                                    </p:animEffect>
                                    <p:set>
                                      <p:cBhvr>
                                        <p:cTn id="57" dur="1" fill="hold">
                                          <p:stCondLst>
                                            <p:cond delay="1999"/>
                                          </p:stCondLst>
                                        </p:cTn>
                                        <p:tgtEl>
                                          <p:spTgt spid="3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 grpId="0" animBg="1"/>
      <p:bldP spid="313" grpId="1" animBg="1"/>
      <p:bldP spid="313" grpId="2" animBg="1"/>
      <p:bldP spid="314" grpId="0" animBg="1"/>
      <p:bldP spid="314" grpId="1" animBg="1"/>
      <p:bldP spid="314" grpId="2" animBg="1"/>
      <p:bldP spid="315" grpId="0" animBg="1"/>
      <p:bldP spid="315" grpId="1" animBg="1"/>
      <p:bldP spid="315" grpId="2" animBg="1"/>
      <p:bldP spid="316" grpId="0" animBg="1"/>
      <p:bldP spid="316" grpId="1" animBg="1"/>
      <p:bldP spid="316" grpId="2" animBg="1"/>
      <p:bldP spid="317" grpId="0" animBg="1"/>
      <p:bldP spid="317" grpId="1" animBg="1"/>
      <p:bldP spid="318" grpId="0" animBg="1"/>
      <p:bldP spid="318"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 name="Rectangle 324"/>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Torque Equilibrium Attitude</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326" name="Rectangle 325"/>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Slide Number Placeholder 11"/>
          <p:cNvSpPr>
            <a:spLocks noGrp="1"/>
          </p:cNvSpPr>
          <p:nvPr>
            <p:ph type="sldNum" sz="quarter" idx="12"/>
          </p:nvPr>
        </p:nvSpPr>
        <p:spPr>
          <a:xfrm>
            <a:off x="6136623" y="6385024"/>
            <a:ext cx="2743200" cy="365125"/>
          </a:xfrm>
        </p:spPr>
        <p:txBody>
          <a:bodyPr/>
          <a:lstStyle/>
          <a:p>
            <a:r>
              <a:rPr lang="en-US" dirty="0"/>
              <a:t>10</a:t>
            </a:r>
          </a:p>
        </p:txBody>
      </p:sp>
      <p:pic>
        <p:nvPicPr>
          <p:cNvPr id="328" name="Picture 327"/>
          <p:cNvPicPr>
            <a:picLocks noChangeAspect="1"/>
          </p:cNvPicPr>
          <p:nvPr/>
        </p:nvPicPr>
        <p:blipFill>
          <a:blip r:embed="rId3"/>
          <a:stretch>
            <a:fillRect/>
          </a:stretch>
        </p:blipFill>
        <p:spPr>
          <a:xfrm>
            <a:off x="6295274" y="6066488"/>
            <a:ext cx="693689" cy="644568"/>
          </a:xfrm>
          <a:prstGeom prst="rect">
            <a:avLst/>
          </a:prstGeom>
        </p:spPr>
      </p:pic>
      <p:cxnSp>
        <p:nvCxnSpPr>
          <p:cNvPr id="329" name="Straight Connector 328"/>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0" name="Straight Connector 329"/>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1" name="Straight Connector 330"/>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2" name="Straight Connector 331"/>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333" name="Picture 3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334" name="Picture 333"/>
          <p:cNvPicPr>
            <a:picLocks noChangeAspect="1"/>
          </p:cNvPicPr>
          <p:nvPr/>
        </p:nvPicPr>
        <p:blipFill>
          <a:blip r:embed="rId5"/>
          <a:stretch>
            <a:fillRect/>
          </a:stretch>
        </p:blipFill>
        <p:spPr>
          <a:xfrm>
            <a:off x="2054026" y="6006418"/>
            <a:ext cx="909372" cy="767207"/>
          </a:xfrm>
          <a:prstGeom prst="rect">
            <a:avLst/>
          </a:prstGeom>
        </p:spPr>
      </p:pic>
      <p:sp>
        <p:nvSpPr>
          <p:cNvPr id="3" name="TextBox 2">
            <a:extLst>
              <a:ext uri="{FF2B5EF4-FFF2-40B4-BE49-F238E27FC236}">
                <a16:creationId xmlns:a16="http://schemas.microsoft.com/office/drawing/2014/main" id="{1026A797-8561-4C78-BF1A-6C1CAE66A5D3}"/>
              </a:ext>
            </a:extLst>
          </p:cNvPr>
          <p:cNvSpPr txBox="1"/>
          <p:nvPr/>
        </p:nvSpPr>
        <p:spPr>
          <a:xfrm>
            <a:off x="593387" y="1420238"/>
            <a:ext cx="7762673" cy="3693319"/>
          </a:xfrm>
          <a:prstGeom prst="rect">
            <a:avLst/>
          </a:prstGeom>
          <a:noFill/>
        </p:spPr>
        <p:txBody>
          <a:bodyPr wrap="square" rtlCol="0" anchor="t">
            <a:spAutoFit/>
          </a:bodyPr>
          <a:lstStyle/>
          <a:p>
            <a:pPr marL="342900" indent="-342900">
              <a:buFont typeface="Wingdings" panose="05000000000000000000" pitchFamily="2" charset="2"/>
              <a:buChar char="Ø"/>
            </a:pPr>
            <a:r>
              <a:rPr lang="en-US" sz="2400" dirty="0"/>
              <a:t>The ISS TEA is dependent on what ports have visiting vehicles docked to them</a:t>
            </a:r>
          </a:p>
          <a:p>
            <a:pPr marL="342900" indent="-342900">
              <a:buFont typeface="Wingdings" panose="05000000000000000000" pitchFamily="2" charset="2"/>
              <a:buChar char="Ø"/>
            </a:pPr>
            <a:r>
              <a:rPr lang="en-US" sz="2400" dirty="0"/>
              <a:t>Current +XVV TEA: (-4, x</a:t>
            </a:r>
            <a:r>
              <a:rPr lang="en-US" sz="2400"/>
              <a:t>, 0.9) </a:t>
            </a:r>
            <a:r>
              <a:rPr lang="en-US" sz="2400" dirty="0"/>
              <a:t>Yaw, Pitch, Roll</a:t>
            </a:r>
          </a:p>
          <a:p>
            <a:pPr marL="342900" indent="-342900">
              <a:buFont typeface="Wingdings" panose="05000000000000000000" pitchFamily="2" charset="2"/>
              <a:buChar char="Ø"/>
            </a:pPr>
            <a:r>
              <a:rPr lang="en-US" sz="2400" dirty="0"/>
              <a:t>x (Pitch angle) is between -12.0 and -2.0 deg depending on port configuration</a:t>
            </a:r>
          </a:p>
          <a:p>
            <a:pPr marL="342900" indent="-342900">
              <a:buFont typeface="Wingdings" panose="05000000000000000000" pitchFamily="2" charset="2"/>
              <a:buChar char="Ø"/>
            </a:pPr>
            <a:r>
              <a:rPr lang="en-US" sz="2400" dirty="0"/>
              <a:t>Typically, ISS is pitched down further than it was prior to the addition of MLM</a:t>
            </a:r>
          </a:p>
          <a:p>
            <a:pPr marL="342900" indent="-342900">
              <a:buFont typeface="Wingdings" panose="05000000000000000000" pitchFamily="2" charset="2"/>
              <a:buChar char="Ø"/>
            </a:pPr>
            <a:r>
              <a:rPr lang="en-US" sz="2400" dirty="0"/>
              <a:t>The analyzed thermal envelope that ISS is cleared to fly in (Flight Rule B2-57) is unchanged</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497212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MCS Control Types</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50" name="Rounded Rectangle 49"/>
          <p:cNvSpPr/>
          <p:nvPr/>
        </p:nvSpPr>
        <p:spPr>
          <a:xfrm>
            <a:off x="741680" y="1248768"/>
            <a:ext cx="3276600" cy="2631959"/>
          </a:xfrm>
          <a:prstGeom prst="roundRect">
            <a:avLst/>
          </a:prstGeom>
          <a:solidFill>
            <a:srgbClr val="92D050"/>
          </a:solidFill>
          <a:ln w="25400" cap="flat" cmpd="sng" algn="ctr">
            <a:solidFill>
              <a:srgbClr val="000086">
                <a:shade val="50000"/>
              </a:srgbClr>
            </a:solidFill>
            <a:prstDash val="solid"/>
          </a:ln>
          <a:effectLst/>
        </p:spPr>
        <p:txBody>
          <a:bodyPr rtlCol="0" anchor="ctr"/>
          <a:lstStyle/>
          <a:p>
            <a:pPr algn="ctr"/>
            <a:endParaRPr lang="en-US" kern="0">
              <a:solidFill>
                <a:prstClr val="white"/>
              </a:solidFill>
              <a:latin typeface="Calibri"/>
            </a:endParaRPr>
          </a:p>
        </p:txBody>
      </p:sp>
      <p:sp>
        <p:nvSpPr>
          <p:cNvPr id="51" name="Rounded Rectangle 50"/>
          <p:cNvSpPr/>
          <p:nvPr/>
        </p:nvSpPr>
        <p:spPr>
          <a:xfrm>
            <a:off x="4589781" y="1245602"/>
            <a:ext cx="3848100" cy="3508363"/>
          </a:xfrm>
          <a:prstGeom prst="roundRect">
            <a:avLst/>
          </a:prstGeom>
          <a:solidFill>
            <a:srgbClr val="1F497D">
              <a:lumMod val="40000"/>
              <a:lumOff val="60000"/>
            </a:srgbClr>
          </a:solidFill>
          <a:ln w="25400" cap="flat" cmpd="sng" algn="ctr">
            <a:solidFill>
              <a:srgbClr val="000086">
                <a:shade val="50000"/>
              </a:srgbClr>
            </a:solidFill>
            <a:prstDash val="solid"/>
          </a:ln>
          <a:effectLst/>
        </p:spPr>
        <p:txBody>
          <a:bodyPr rtlCol="0" anchor="ctr"/>
          <a:lstStyle/>
          <a:p>
            <a:pPr algn="ctr"/>
            <a:endParaRPr lang="en-US" kern="0">
              <a:solidFill>
                <a:prstClr val="white"/>
              </a:solidFill>
              <a:latin typeface="Calibri"/>
            </a:endParaRPr>
          </a:p>
        </p:txBody>
      </p:sp>
      <p:sp>
        <p:nvSpPr>
          <p:cNvPr id="52" name="TextBox 51"/>
          <p:cNvSpPr txBox="1"/>
          <p:nvPr/>
        </p:nvSpPr>
        <p:spPr>
          <a:xfrm>
            <a:off x="741680" y="1324964"/>
            <a:ext cx="3276600" cy="369332"/>
          </a:xfrm>
          <a:prstGeom prst="rect">
            <a:avLst/>
          </a:prstGeom>
          <a:noFill/>
        </p:spPr>
        <p:txBody>
          <a:bodyPr wrap="square" rtlCol="0">
            <a:spAutoFit/>
          </a:bodyPr>
          <a:lstStyle/>
          <a:p>
            <a:pPr algn="ctr"/>
            <a:r>
              <a:rPr lang="en-US" kern="0" dirty="0">
                <a:solidFill>
                  <a:prstClr val="black"/>
                </a:solidFill>
              </a:rPr>
              <a:t>Nominal (Quiescent)</a:t>
            </a:r>
          </a:p>
        </p:txBody>
      </p:sp>
      <p:sp>
        <p:nvSpPr>
          <p:cNvPr id="53" name="TextBox 52"/>
          <p:cNvSpPr txBox="1"/>
          <p:nvPr/>
        </p:nvSpPr>
        <p:spPr>
          <a:xfrm>
            <a:off x="4869619" y="1269825"/>
            <a:ext cx="3276600" cy="369332"/>
          </a:xfrm>
          <a:prstGeom prst="rect">
            <a:avLst/>
          </a:prstGeom>
          <a:noFill/>
        </p:spPr>
        <p:txBody>
          <a:bodyPr wrap="square" rtlCol="0">
            <a:spAutoFit/>
          </a:bodyPr>
          <a:lstStyle/>
          <a:p>
            <a:pPr algn="ctr"/>
            <a:r>
              <a:rPr lang="en-US" kern="0" dirty="0">
                <a:solidFill>
                  <a:prstClr val="black"/>
                </a:solidFill>
              </a:rPr>
              <a:t>Dynamic Events</a:t>
            </a:r>
          </a:p>
        </p:txBody>
      </p:sp>
      <p:sp>
        <p:nvSpPr>
          <p:cNvPr id="54" name="TextBox 53"/>
          <p:cNvSpPr txBox="1"/>
          <p:nvPr/>
        </p:nvSpPr>
        <p:spPr>
          <a:xfrm>
            <a:off x="741680" y="1694300"/>
            <a:ext cx="3276600" cy="830997"/>
          </a:xfrm>
          <a:prstGeom prst="rect">
            <a:avLst/>
          </a:prstGeom>
          <a:noFill/>
        </p:spPr>
        <p:txBody>
          <a:bodyPr wrap="square" rtlCol="0">
            <a:spAutoFit/>
          </a:bodyPr>
          <a:lstStyle/>
          <a:p>
            <a:pPr algn="ctr"/>
            <a:r>
              <a:rPr lang="en-US" sz="2400" b="1" kern="0" dirty="0">
                <a:solidFill>
                  <a:srgbClr val="000086"/>
                </a:solidFill>
              </a:rPr>
              <a:t>Momentum Management (MM)</a:t>
            </a:r>
          </a:p>
        </p:txBody>
      </p:sp>
      <p:sp>
        <p:nvSpPr>
          <p:cNvPr id="55" name="TextBox 54"/>
          <p:cNvSpPr txBox="1"/>
          <p:nvPr/>
        </p:nvSpPr>
        <p:spPr>
          <a:xfrm>
            <a:off x="4869619" y="1629740"/>
            <a:ext cx="3276600" cy="461665"/>
          </a:xfrm>
          <a:prstGeom prst="rect">
            <a:avLst/>
          </a:prstGeom>
          <a:noFill/>
        </p:spPr>
        <p:txBody>
          <a:bodyPr wrap="square" rtlCol="0">
            <a:spAutoFit/>
          </a:bodyPr>
          <a:lstStyle/>
          <a:p>
            <a:pPr algn="ctr"/>
            <a:r>
              <a:rPr lang="en-US" sz="2400" b="1" kern="0" dirty="0">
                <a:solidFill>
                  <a:srgbClr val="000086"/>
                </a:solidFill>
              </a:rPr>
              <a:t>Attitude Hold (AH)</a:t>
            </a:r>
          </a:p>
        </p:txBody>
      </p:sp>
      <p:sp>
        <p:nvSpPr>
          <p:cNvPr id="56" name="TextBox 55"/>
          <p:cNvSpPr txBox="1"/>
          <p:nvPr/>
        </p:nvSpPr>
        <p:spPr>
          <a:xfrm>
            <a:off x="4551680" y="3709023"/>
            <a:ext cx="2133600" cy="461665"/>
          </a:xfrm>
          <a:prstGeom prst="rect">
            <a:avLst/>
          </a:prstGeom>
          <a:noFill/>
        </p:spPr>
        <p:txBody>
          <a:bodyPr wrap="square" rtlCol="0">
            <a:spAutoFit/>
          </a:bodyPr>
          <a:lstStyle/>
          <a:p>
            <a:pPr algn="ctr"/>
            <a:r>
              <a:rPr lang="en-US" sz="2400" b="1" kern="0" dirty="0">
                <a:solidFill>
                  <a:srgbClr val="000086"/>
                </a:solidFill>
              </a:rPr>
              <a:t>CMG AH</a:t>
            </a:r>
          </a:p>
        </p:txBody>
      </p:sp>
      <p:sp>
        <p:nvSpPr>
          <p:cNvPr id="57" name="TextBox 56"/>
          <p:cNvSpPr txBox="1"/>
          <p:nvPr/>
        </p:nvSpPr>
        <p:spPr>
          <a:xfrm>
            <a:off x="6456680" y="3709025"/>
            <a:ext cx="2133600" cy="461665"/>
          </a:xfrm>
          <a:prstGeom prst="rect">
            <a:avLst/>
          </a:prstGeom>
          <a:noFill/>
        </p:spPr>
        <p:txBody>
          <a:bodyPr wrap="square" rtlCol="0">
            <a:spAutoFit/>
          </a:bodyPr>
          <a:lstStyle/>
          <a:p>
            <a:pPr algn="ctr"/>
            <a:r>
              <a:rPr lang="en-US" sz="2400" b="1" kern="0" dirty="0">
                <a:solidFill>
                  <a:srgbClr val="000086"/>
                </a:solidFill>
              </a:rPr>
              <a:t>USTO</a:t>
            </a:r>
          </a:p>
        </p:txBody>
      </p:sp>
      <p:cxnSp>
        <p:nvCxnSpPr>
          <p:cNvPr id="58" name="Straight Arrow Connector 57"/>
          <p:cNvCxnSpPr/>
          <p:nvPr/>
        </p:nvCxnSpPr>
        <p:spPr>
          <a:xfrm flipH="1">
            <a:off x="5441118" y="2841738"/>
            <a:ext cx="1015563" cy="851521"/>
          </a:xfrm>
          <a:prstGeom prst="straightConnector1">
            <a:avLst/>
          </a:prstGeom>
          <a:noFill/>
          <a:ln w="9525" cap="flat" cmpd="sng" algn="ctr">
            <a:solidFill>
              <a:srgbClr val="000086">
                <a:shade val="95000"/>
                <a:satMod val="105000"/>
              </a:srgbClr>
            </a:solidFill>
            <a:prstDash val="solid"/>
            <a:tailEnd type="triangle"/>
          </a:ln>
          <a:effectLst/>
        </p:spPr>
      </p:cxnSp>
      <p:sp>
        <p:nvSpPr>
          <p:cNvPr id="59" name="Rounded Rectangle 58"/>
          <p:cNvSpPr/>
          <p:nvPr/>
        </p:nvSpPr>
        <p:spPr>
          <a:xfrm>
            <a:off x="741680" y="4372964"/>
            <a:ext cx="3276600" cy="1600200"/>
          </a:xfrm>
          <a:prstGeom prst="roundRect">
            <a:avLst/>
          </a:prstGeom>
          <a:solidFill>
            <a:srgbClr val="F79646">
              <a:lumMod val="60000"/>
              <a:lumOff val="40000"/>
            </a:srgbClr>
          </a:solidFill>
          <a:ln w="25400" cap="flat" cmpd="sng" algn="ctr">
            <a:solidFill>
              <a:srgbClr val="000086">
                <a:shade val="50000"/>
              </a:srgbClr>
            </a:solidFill>
            <a:prstDash val="solid"/>
          </a:ln>
          <a:effectLst/>
        </p:spPr>
        <p:txBody>
          <a:bodyPr rtlCol="0" anchor="ctr"/>
          <a:lstStyle/>
          <a:p>
            <a:pPr algn="ctr"/>
            <a:endParaRPr lang="en-US" kern="0">
              <a:solidFill>
                <a:prstClr val="white"/>
              </a:solidFill>
              <a:latin typeface="Calibri"/>
            </a:endParaRPr>
          </a:p>
        </p:txBody>
      </p:sp>
      <p:cxnSp>
        <p:nvCxnSpPr>
          <p:cNvPr id="60" name="Straight Arrow Connector 59"/>
          <p:cNvCxnSpPr/>
          <p:nvPr/>
        </p:nvCxnSpPr>
        <p:spPr>
          <a:xfrm>
            <a:off x="6447836" y="2841738"/>
            <a:ext cx="1068024" cy="865095"/>
          </a:xfrm>
          <a:prstGeom prst="straightConnector1">
            <a:avLst/>
          </a:prstGeom>
          <a:noFill/>
          <a:ln w="9525" cap="flat" cmpd="sng" algn="ctr">
            <a:solidFill>
              <a:srgbClr val="000086">
                <a:shade val="95000"/>
                <a:satMod val="105000"/>
              </a:srgbClr>
            </a:solidFill>
            <a:prstDash val="solid"/>
            <a:tailEnd type="triangle"/>
          </a:ln>
          <a:effectLst/>
        </p:spPr>
      </p:cxnSp>
      <p:sp>
        <p:nvSpPr>
          <p:cNvPr id="61" name="TextBox 60"/>
          <p:cNvSpPr txBox="1"/>
          <p:nvPr/>
        </p:nvSpPr>
        <p:spPr>
          <a:xfrm>
            <a:off x="665480" y="4799499"/>
            <a:ext cx="3276600" cy="461665"/>
          </a:xfrm>
          <a:prstGeom prst="rect">
            <a:avLst/>
          </a:prstGeom>
          <a:noFill/>
        </p:spPr>
        <p:txBody>
          <a:bodyPr wrap="square" rtlCol="0">
            <a:spAutoFit/>
          </a:bodyPr>
          <a:lstStyle/>
          <a:p>
            <a:pPr algn="ctr"/>
            <a:r>
              <a:rPr lang="en-US" sz="2400" b="1" kern="0" dirty="0">
                <a:solidFill>
                  <a:srgbClr val="000086"/>
                </a:solidFill>
              </a:rPr>
              <a:t>RS Thrusters</a:t>
            </a:r>
          </a:p>
        </p:txBody>
      </p:sp>
      <p:sp>
        <p:nvSpPr>
          <p:cNvPr id="62" name="TextBox 61"/>
          <p:cNvSpPr txBox="1"/>
          <p:nvPr/>
        </p:nvSpPr>
        <p:spPr>
          <a:xfrm>
            <a:off x="741680" y="4481889"/>
            <a:ext cx="3276600" cy="369332"/>
          </a:xfrm>
          <a:prstGeom prst="rect">
            <a:avLst/>
          </a:prstGeom>
          <a:noFill/>
        </p:spPr>
        <p:txBody>
          <a:bodyPr wrap="square" rtlCol="0">
            <a:spAutoFit/>
          </a:bodyPr>
          <a:lstStyle/>
          <a:p>
            <a:pPr algn="ctr"/>
            <a:r>
              <a:rPr lang="en-US" kern="0" dirty="0">
                <a:solidFill>
                  <a:prstClr val="black"/>
                </a:solidFill>
              </a:rPr>
              <a:t>Dynamic Events and Contingency</a:t>
            </a:r>
          </a:p>
        </p:txBody>
      </p:sp>
      <p:sp>
        <p:nvSpPr>
          <p:cNvPr id="63" name="TextBox 62"/>
          <p:cNvSpPr txBox="1"/>
          <p:nvPr/>
        </p:nvSpPr>
        <p:spPr>
          <a:xfrm>
            <a:off x="741680" y="2552020"/>
            <a:ext cx="3276600" cy="1077218"/>
          </a:xfrm>
          <a:prstGeom prst="rect">
            <a:avLst/>
          </a:prstGeom>
          <a:noFill/>
        </p:spPr>
        <p:txBody>
          <a:bodyPr wrap="square" rtlCol="0">
            <a:spAutoFit/>
          </a:bodyPr>
          <a:lstStyle/>
          <a:p>
            <a:pPr algn="ctr"/>
            <a:r>
              <a:rPr lang="en-US" sz="1600" i="1" kern="0" dirty="0">
                <a:solidFill>
                  <a:prstClr val="black"/>
                </a:solidFill>
              </a:rPr>
              <a:t>Maintain attitude while conserving momentum.</a:t>
            </a:r>
          </a:p>
          <a:p>
            <a:pPr algn="ctr"/>
            <a:r>
              <a:rPr lang="en-US" sz="1600" i="1" kern="0" dirty="0">
                <a:solidFill>
                  <a:prstClr val="black"/>
                </a:solidFill>
              </a:rPr>
              <a:t>Expect attitude error to keep momentum stable.</a:t>
            </a:r>
          </a:p>
        </p:txBody>
      </p:sp>
      <p:sp>
        <p:nvSpPr>
          <p:cNvPr id="64" name="TextBox 63"/>
          <p:cNvSpPr txBox="1"/>
          <p:nvPr/>
        </p:nvSpPr>
        <p:spPr>
          <a:xfrm>
            <a:off x="5295288" y="2115706"/>
            <a:ext cx="2425263" cy="584775"/>
          </a:xfrm>
          <a:prstGeom prst="rect">
            <a:avLst/>
          </a:prstGeom>
          <a:noFill/>
        </p:spPr>
        <p:txBody>
          <a:bodyPr wrap="square" rtlCol="0">
            <a:spAutoFit/>
          </a:bodyPr>
          <a:lstStyle/>
          <a:p>
            <a:pPr algn="ctr"/>
            <a:r>
              <a:rPr lang="en-US" sz="1600" i="1" kern="0" dirty="0">
                <a:solidFill>
                  <a:prstClr val="black"/>
                </a:solidFill>
              </a:rPr>
              <a:t>Keep attitude error as low as possible.</a:t>
            </a:r>
          </a:p>
        </p:txBody>
      </p:sp>
      <p:sp>
        <p:nvSpPr>
          <p:cNvPr id="65" name="TextBox 64"/>
          <p:cNvSpPr txBox="1"/>
          <p:nvPr/>
        </p:nvSpPr>
        <p:spPr>
          <a:xfrm>
            <a:off x="4817067" y="4117026"/>
            <a:ext cx="1563415" cy="584775"/>
          </a:xfrm>
          <a:prstGeom prst="rect">
            <a:avLst/>
          </a:prstGeom>
          <a:noFill/>
        </p:spPr>
        <p:txBody>
          <a:bodyPr wrap="square" rtlCol="0">
            <a:spAutoFit/>
          </a:bodyPr>
          <a:lstStyle/>
          <a:p>
            <a:pPr algn="ctr"/>
            <a:r>
              <a:rPr lang="en-US" sz="1600" i="1" kern="0" dirty="0">
                <a:solidFill>
                  <a:prstClr val="black"/>
                </a:solidFill>
              </a:rPr>
              <a:t>Hold attitude using CMGS</a:t>
            </a:r>
          </a:p>
        </p:txBody>
      </p:sp>
      <p:sp>
        <p:nvSpPr>
          <p:cNvPr id="66" name="TextBox 65"/>
          <p:cNvSpPr txBox="1"/>
          <p:nvPr/>
        </p:nvSpPr>
        <p:spPr>
          <a:xfrm>
            <a:off x="6737834" y="4117025"/>
            <a:ext cx="1563415" cy="584775"/>
          </a:xfrm>
          <a:prstGeom prst="rect">
            <a:avLst/>
          </a:prstGeom>
          <a:noFill/>
        </p:spPr>
        <p:txBody>
          <a:bodyPr wrap="square" rtlCol="0">
            <a:spAutoFit/>
          </a:bodyPr>
          <a:lstStyle/>
          <a:p>
            <a:pPr algn="ctr"/>
            <a:r>
              <a:rPr lang="en-US" sz="1600" i="1" kern="0" dirty="0">
                <a:solidFill>
                  <a:prstClr val="black"/>
                </a:solidFill>
              </a:rPr>
              <a:t>Hold attitude using thrusters</a:t>
            </a:r>
          </a:p>
        </p:txBody>
      </p:sp>
      <p:sp>
        <p:nvSpPr>
          <p:cNvPr id="67" name="TextBox 66"/>
          <p:cNvSpPr txBox="1"/>
          <p:nvPr/>
        </p:nvSpPr>
        <p:spPr>
          <a:xfrm>
            <a:off x="1017580" y="5251479"/>
            <a:ext cx="2572407" cy="584775"/>
          </a:xfrm>
          <a:prstGeom prst="rect">
            <a:avLst/>
          </a:prstGeom>
          <a:noFill/>
        </p:spPr>
        <p:txBody>
          <a:bodyPr wrap="square" rtlCol="0">
            <a:spAutoFit/>
          </a:bodyPr>
          <a:lstStyle/>
          <a:p>
            <a:pPr algn="ctr"/>
            <a:r>
              <a:rPr lang="en-US" sz="1600" i="1" kern="0" dirty="0">
                <a:solidFill>
                  <a:prstClr val="black"/>
                </a:solidFill>
              </a:rPr>
              <a:t>Hold attitude with highest control authority</a:t>
            </a:r>
          </a:p>
        </p:txBody>
      </p:sp>
      <p:sp>
        <p:nvSpPr>
          <p:cNvPr id="68" name="TextBox 67"/>
          <p:cNvSpPr txBox="1"/>
          <p:nvPr/>
        </p:nvSpPr>
        <p:spPr>
          <a:xfrm>
            <a:off x="4869619" y="5109802"/>
            <a:ext cx="3276600" cy="646331"/>
          </a:xfrm>
          <a:prstGeom prst="rect">
            <a:avLst/>
          </a:prstGeom>
          <a:noFill/>
        </p:spPr>
        <p:txBody>
          <a:bodyPr wrap="square" rtlCol="0">
            <a:spAutoFit/>
          </a:bodyPr>
          <a:lstStyle/>
          <a:p>
            <a:pPr algn="ctr"/>
            <a:r>
              <a:rPr lang="en-US" i="1" kern="0" dirty="0">
                <a:solidFill>
                  <a:prstClr val="black"/>
                </a:solidFill>
              </a:rPr>
              <a:t>More details on control modes in backup charts.</a:t>
            </a:r>
          </a:p>
        </p:txBody>
      </p:sp>
      <p:sp>
        <p:nvSpPr>
          <p:cNvPr id="69" name="TextBox 68"/>
          <p:cNvSpPr txBox="1"/>
          <p:nvPr/>
        </p:nvSpPr>
        <p:spPr>
          <a:xfrm rot="19212437">
            <a:off x="5110051" y="2914767"/>
            <a:ext cx="1563415" cy="338554"/>
          </a:xfrm>
          <a:prstGeom prst="rect">
            <a:avLst/>
          </a:prstGeom>
          <a:noFill/>
        </p:spPr>
        <p:txBody>
          <a:bodyPr wrap="square" rtlCol="0">
            <a:spAutoFit/>
          </a:bodyPr>
          <a:lstStyle/>
          <a:p>
            <a:pPr algn="ctr"/>
            <a:r>
              <a:rPr lang="en-US" sz="1600" kern="0" dirty="0">
                <a:solidFill>
                  <a:prstClr val="black"/>
                </a:solidFill>
              </a:rPr>
              <a:t>Use CMGs</a:t>
            </a:r>
          </a:p>
        </p:txBody>
      </p:sp>
      <p:sp>
        <p:nvSpPr>
          <p:cNvPr id="70" name="TextBox 69"/>
          <p:cNvSpPr txBox="1"/>
          <p:nvPr/>
        </p:nvSpPr>
        <p:spPr>
          <a:xfrm rot="2332488">
            <a:off x="6331759" y="2967152"/>
            <a:ext cx="1563415" cy="338554"/>
          </a:xfrm>
          <a:prstGeom prst="rect">
            <a:avLst/>
          </a:prstGeom>
          <a:noFill/>
        </p:spPr>
        <p:txBody>
          <a:bodyPr wrap="square" rtlCol="0">
            <a:spAutoFit/>
          </a:bodyPr>
          <a:lstStyle/>
          <a:p>
            <a:pPr algn="ctr"/>
            <a:r>
              <a:rPr lang="en-US" sz="1600" kern="0" dirty="0">
                <a:solidFill>
                  <a:prstClr val="black"/>
                </a:solidFill>
              </a:rPr>
              <a:t>Use Thrusters</a:t>
            </a:r>
          </a:p>
        </p:txBody>
      </p:sp>
      <p:pic>
        <p:nvPicPr>
          <p:cNvPr id="71" name="Picture 70"/>
          <p:cNvPicPr>
            <a:picLocks noChangeAspect="1"/>
          </p:cNvPicPr>
          <p:nvPr/>
        </p:nvPicPr>
        <p:blipFill>
          <a:blip r:embed="rId3"/>
          <a:stretch>
            <a:fillRect/>
          </a:stretch>
        </p:blipFill>
        <p:spPr>
          <a:xfrm>
            <a:off x="4750131" y="2470139"/>
            <a:ext cx="877487" cy="704461"/>
          </a:xfrm>
          <a:prstGeom prst="rect">
            <a:avLst/>
          </a:prstGeom>
          <a:effectLst/>
        </p:spPr>
      </p:pic>
      <p:pic>
        <p:nvPicPr>
          <p:cNvPr id="72" name="Picture 71"/>
          <p:cNvPicPr>
            <a:picLocks noChangeAspect="1"/>
          </p:cNvPicPr>
          <p:nvPr/>
        </p:nvPicPr>
        <p:blipFill>
          <a:blip r:embed="rId4"/>
          <a:stretch>
            <a:fillRect/>
          </a:stretch>
        </p:blipFill>
        <p:spPr>
          <a:xfrm rot="3835105">
            <a:off x="7595199" y="2363806"/>
            <a:ext cx="417900" cy="1072817"/>
          </a:xfrm>
          <a:prstGeom prst="rect">
            <a:avLst/>
          </a:prstGeom>
          <a:effectLst>
            <a:glow rad="63500">
              <a:srgbClr val="7F7F7F">
                <a:satMod val="175000"/>
                <a:alpha val="40000"/>
              </a:srgbClr>
            </a:glow>
          </a:effectLst>
        </p:spPr>
      </p:pic>
      <p:sp>
        <p:nvSpPr>
          <p:cNvPr id="74" name="Rectangle 73"/>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Slide Number Placeholder 11"/>
          <p:cNvSpPr>
            <a:spLocks noGrp="1"/>
          </p:cNvSpPr>
          <p:nvPr>
            <p:ph type="sldNum" sz="quarter" idx="12"/>
          </p:nvPr>
        </p:nvSpPr>
        <p:spPr>
          <a:xfrm>
            <a:off x="6136623" y="6385024"/>
            <a:ext cx="2743200" cy="365125"/>
          </a:xfrm>
        </p:spPr>
        <p:txBody>
          <a:bodyPr/>
          <a:lstStyle/>
          <a:p>
            <a:r>
              <a:rPr lang="en-US" dirty="0"/>
              <a:t>11</a:t>
            </a:r>
          </a:p>
        </p:txBody>
      </p:sp>
      <p:pic>
        <p:nvPicPr>
          <p:cNvPr id="76" name="Picture 75"/>
          <p:cNvPicPr>
            <a:picLocks noChangeAspect="1"/>
          </p:cNvPicPr>
          <p:nvPr/>
        </p:nvPicPr>
        <p:blipFill>
          <a:blip r:embed="rId5"/>
          <a:stretch>
            <a:fillRect/>
          </a:stretch>
        </p:blipFill>
        <p:spPr>
          <a:xfrm>
            <a:off x="6295274" y="6066488"/>
            <a:ext cx="693689" cy="644568"/>
          </a:xfrm>
          <a:prstGeom prst="rect">
            <a:avLst/>
          </a:prstGeom>
        </p:spPr>
      </p:pic>
      <p:cxnSp>
        <p:nvCxnSpPr>
          <p:cNvPr id="77" name="Straight Connector 76"/>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81" name="Picture 8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82" name="Picture 81"/>
          <p:cNvPicPr>
            <a:picLocks noChangeAspect="1"/>
          </p:cNvPicPr>
          <p:nvPr/>
        </p:nvPicPr>
        <p:blipFill>
          <a:blip r:embed="rId7"/>
          <a:stretch>
            <a:fillRect/>
          </a:stretch>
        </p:blipFill>
        <p:spPr>
          <a:xfrm>
            <a:off x="2054026" y="6006418"/>
            <a:ext cx="909372" cy="767207"/>
          </a:xfrm>
          <a:prstGeom prst="rect">
            <a:avLst/>
          </a:prstGeom>
        </p:spPr>
      </p:pic>
    </p:spTree>
    <p:extLst>
      <p:ext uri="{BB962C8B-B14F-4D97-AF65-F5344CB8AC3E}">
        <p14:creationId xmlns:p14="http://schemas.microsoft.com/office/powerpoint/2010/main" val="3403327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61" grpId="0"/>
      <p:bldP spid="63" grpId="0"/>
      <p:bldP spid="64" grpId="0"/>
      <p:bldP spid="65" grpId="0"/>
      <p:bldP spid="66" grpId="0"/>
      <p:bldP spid="67" grpId="0"/>
      <p:bldP spid="69" grpId="0"/>
      <p:bldP spid="7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60"/>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Momentum Management Control</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44" name="Freeform 43"/>
          <p:cNvSpPr/>
          <p:nvPr/>
        </p:nvSpPr>
        <p:spPr>
          <a:xfrm>
            <a:off x="792051" y="2948452"/>
            <a:ext cx="7330167" cy="522504"/>
          </a:xfrm>
          <a:custGeom>
            <a:avLst/>
            <a:gdLst>
              <a:gd name="connsiteX0" fmla="*/ 0 w 8477250"/>
              <a:gd name="connsiteY0" fmla="*/ 958850 h 2273300"/>
              <a:gd name="connsiteX1" fmla="*/ 2057400 w 8477250"/>
              <a:gd name="connsiteY1" fmla="*/ 139700 h 2273300"/>
              <a:gd name="connsiteX2" fmla="*/ 3486150 w 8477250"/>
              <a:gd name="connsiteY2" fmla="*/ 1797050 h 2273300"/>
              <a:gd name="connsiteX3" fmla="*/ 4914900 w 8477250"/>
              <a:gd name="connsiteY3" fmla="*/ 387350 h 2273300"/>
              <a:gd name="connsiteX4" fmla="*/ 6038850 w 8477250"/>
              <a:gd name="connsiteY4" fmla="*/ 2197100 h 2273300"/>
              <a:gd name="connsiteX5" fmla="*/ 7467600 w 8477250"/>
              <a:gd name="connsiteY5" fmla="*/ 844550 h 2273300"/>
              <a:gd name="connsiteX6" fmla="*/ 8477250 w 8477250"/>
              <a:gd name="connsiteY6" fmla="*/ 2235200 h 2273300"/>
              <a:gd name="connsiteX7" fmla="*/ 8477250 w 8477250"/>
              <a:gd name="connsiteY7" fmla="*/ 2235200 h 2273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77250" h="2273300">
                <a:moveTo>
                  <a:pt x="0" y="958850"/>
                </a:moveTo>
                <a:cubicBezTo>
                  <a:pt x="738187" y="479425"/>
                  <a:pt x="1476375" y="0"/>
                  <a:pt x="2057400" y="139700"/>
                </a:cubicBezTo>
                <a:cubicBezTo>
                  <a:pt x="2638425" y="279400"/>
                  <a:pt x="3009900" y="1755775"/>
                  <a:pt x="3486150" y="1797050"/>
                </a:cubicBezTo>
                <a:cubicBezTo>
                  <a:pt x="3962400" y="1838325"/>
                  <a:pt x="4489450" y="320675"/>
                  <a:pt x="4914900" y="387350"/>
                </a:cubicBezTo>
                <a:cubicBezTo>
                  <a:pt x="5340350" y="454025"/>
                  <a:pt x="5613400" y="2120900"/>
                  <a:pt x="6038850" y="2197100"/>
                </a:cubicBezTo>
                <a:cubicBezTo>
                  <a:pt x="6464300" y="2273300"/>
                  <a:pt x="7061200" y="838200"/>
                  <a:pt x="7467600" y="844550"/>
                </a:cubicBezTo>
                <a:cubicBezTo>
                  <a:pt x="7874000" y="850900"/>
                  <a:pt x="8477250" y="2235200"/>
                  <a:pt x="8477250" y="2235200"/>
                </a:cubicBezTo>
                <a:lnTo>
                  <a:pt x="8477250" y="2235200"/>
                </a:lnTo>
              </a:path>
            </a:pathLst>
          </a:custGeom>
          <a:noFill/>
          <a:ln w="76200" cap="flat" cmpd="sng" algn="ctr">
            <a:solidFill>
              <a:srgbClr val="C00000"/>
            </a:solidFill>
            <a:prstDash val="solid"/>
          </a:ln>
          <a:effectLst/>
        </p:spPr>
        <p:txBody>
          <a:bodyPr rtlCol="0" anchor="ctr"/>
          <a:lstStyle/>
          <a:p>
            <a:pPr algn="ctr"/>
            <a:endParaRPr lang="en-US" kern="0">
              <a:solidFill>
                <a:prstClr val="black"/>
              </a:solidFill>
              <a:latin typeface="Calibri"/>
            </a:endParaRPr>
          </a:p>
        </p:txBody>
      </p:sp>
      <p:cxnSp>
        <p:nvCxnSpPr>
          <p:cNvPr id="45" name="Straight Connector 44"/>
          <p:cNvCxnSpPr/>
          <p:nvPr/>
        </p:nvCxnSpPr>
        <p:spPr>
          <a:xfrm rot="5400000">
            <a:off x="-100127" y="2650909"/>
            <a:ext cx="1814286" cy="0"/>
          </a:xfrm>
          <a:prstGeom prst="line">
            <a:avLst/>
          </a:prstGeom>
          <a:noFill/>
          <a:ln w="76200" cap="flat" cmpd="sng" algn="ctr">
            <a:solidFill>
              <a:srgbClr val="000086">
                <a:shade val="95000"/>
                <a:satMod val="105000"/>
              </a:srgbClr>
            </a:solidFill>
            <a:prstDash val="solid"/>
          </a:ln>
          <a:effectLst/>
        </p:spPr>
      </p:cxnSp>
      <p:cxnSp>
        <p:nvCxnSpPr>
          <p:cNvPr id="46" name="Straight Connector 45"/>
          <p:cNvCxnSpPr/>
          <p:nvPr/>
        </p:nvCxnSpPr>
        <p:spPr>
          <a:xfrm>
            <a:off x="821530" y="3558052"/>
            <a:ext cx="7300686" cy="0"/>
          </a:xfrm>
          <a:prstGeom prst="line">
            <a:avLst/>
          </a:prstGeom>
          <a:noFill/>
          <a:ln w="76200" cap="flat" cmpd="sng" algn="ctr">
            <a:solidFill>
              <a:srgbClr val="000086">
                <a:shade val="95000"/>
                <a:satMod val="105000"/>
              </a:srgbClr>
            </a:solidFill>
            <a:prstDash val="solid"/>
          </a:ln>
          <a:effectLst/>
        </p:spPr>
      </p:cxnSp>
      <p:sp>
        <p:nvSpPr>
          <p:cNvPr id="47" name="TextBox 46"/>
          <p:cNvSpPr txBox="1"/>
          <p:nvPr/>
        </p:nvSpPr>
        <p:spPr>
          <a:xfrm>
            <a:off x="371592" y="3369372"/>
            <a:ext cx="470000" cy="369332"/>
          </a:xfrm>
          <a:prstGeom prst="rect">
            <a:avLst/>
          </a:prstGeom>
          <a:noFill/>
        </p:spPr>
        <p:txBody>
          <a:bodyPr wrap="none" rtlCol="0">
            <a:spAutoFit/>
          </a:bodyPr>
          <a:lstStyle/>
          <a:p>
            <a:r>
              <a:rPr lang="en-US" b="1" kern="0" dirty="0">
                <a:solidFill>
                  <a:srgbClr val="0070C0"/>
                </a:solidFill>
              </a:rPr>
              <a:t>0%</a:t>
            </a:r>
          </a:p>
        </p:txBody>
      </p:sp>
      <p:sp>
        <p:nvSpPr>
          <p:cNvPr id="48" name="TextBox 47"/>
          <p:cNvSpPr txBox="1"/>
          <p:nvPr/>
        </p:nvSpPr>
        <p:spPr>
          <a:xfrm>
            <a:off x="132116" y="1591410"/>
            <a:ext cx="704039" cy="369332"/>
          </a:xfrm>
          <a:prstGeom prst="rect">
            <a:avLst/>
          </a:prstGeom>
          <a:noFill/>
        </p:spPr>
        <p:txBody>
          <a:bodyPr wrap="none" rtlCol="0">
            <a:spAutoFit/>
          </a:bodyPr>
          <a:lstStyle/>
          <a:p>
            <a:r>
              <a:rPr lang="en-US" b="1" kern="0" dirty="0">
                <a:solidFill>
                  <a:srgbClr val="0070C0"/>
                </a:solidFill>
              </a:rPr>
              <a:t>100%</a:t>
            </a:r>
          </a:p>
        </p:txBody>
      </p:sp>
      <p:sp>
        <p:nvSpPr>
          <p:cNvPr id="49" name="TextBox 48"/>
          <p:cNvSpPr txBox="1"/>
          <p:nvPr/>
        </p:nvSpPr>
        <p:spPr>
          <a:xfrm>
            <a:off x="8100451" y="3333089"/>
            <a:ext cx="264816" cy="369332"/>
          </a:xfrm>
          <a:prstGeom prst="rect">
            <a:avLst/>
          </a:prstGeom>
          <a:noFill/>
        </p:spPr>
        <p:txBody>
          <a:bodyPr wrap="none" rtlCol="0">
            <a:spAutoFit/>
          </a:bodyPr>
          <a:lstStyle/>
          <a:p>
            <a:r>
              <a:rPr lang="en-US" b="1" kern="0" dirty="0">
                <a:solidFill>
                  <a:srgbClr val="0070C0"/>
                </a:solidFill>
              </a:rPr>
              <a:t>t</a:t>
            </a:r>
          </a:p>
        </p:txBody>
      </p:sp>
      <p:grpSp>
        <p:nvGrpSpPr>
          <p:cNvPr id="50" name="Group 15"/>
          <p:cNvGrpSpPr/>
          <p:nvPr/>
        </p:nvGrpSpPr>
        <p:grpSpPr>
          <a:xfrm>
            <a:off x="6074504" y="4698643"/>
            <a:ext cx="1403542" cy="1304903"/>
            <a:chOff x="4571207" y="3429000"/>
            <a:chExt cx="1848643" cy="1839118"/>
          </a:xfrm>
        </p:grpSpPr>
        <p:cxnSp>
          <p:nvCxnSpPr>
            <p:cNvPr id="51" name="Straight Arrow Connector 50"/>
            <p:cNvCxnSpPr/>
            <p:nvPr/>
          </p:nvCxnSpPr>
          <p:spPr>
            <a:xfrm>
              <a:off x="4572000" y="3429000"/>
              <a:ext cx="1847850" cy="1588"/>
            </a:xfrm>
            <a:prstGeom prst="straightConnector1">
              <a:avLst/>
            </a:prstGeom>
            <a:noFill/>
            <a:ln w="76200" cap="flat" cmpd="sng" algn="ctr">
              <a:solidFill>
                <a:srgbClr val="00FF00"/>
              </a:solidFill>
              <a:prstDash val="solid"/>
              <a:tailEnd type="arrow"/>
            </a:ln>
            <a:effectLst/>
          </p:spPr>
        </p:cxnSp>
        <p:cxnSp>
          <p:nvCxnSpPr>
            <p:cNvPr id="52" name="Straight Arrow Connector 51"/>
            <p:cNvCxnSpPr/>
            <p:nvPr/>
          </p:nvCxnSpPr>
          <p:spPr>
            <a:xfrm rot="5400000">
              <a:off x="3652838" y="4348162"/>
              <a:ext cx="1838325" cy="1588"/>
            </a:xfrm>
            <a:prstGeom prst="straightConnector1">
              <a:avLst/>
            </a:prstGeom>
            <a:noFill/>
            <a:ln w="76200" cap="flat" cmpd="sng" algn="ctr">
              <a:solidFill>
                <a:srgbClr val="00FF00"/>
              </a:solidFill>
              <a:prstDash val="solid"/>
              <a:tailEnd type="arrow"/>
            </a:ln>
            <a:effectLst/>
          </p:spPr>
        </p:cxnSp>
      </p:grpSp>
      <p:grpSp>
        <p:nvGrpSpPr>
          <p:cNvPr id="53" name="Group 18"/>
          <p:cNvGrpSpPr/>
          <p:nvPr/>
        </p:nvGrpSpPr>
        <p:grpSpPr>
          <a:xfrm>
            <a:off x="5015153" y="3946144"/>
            <a:ext cx="1898824" cy="1597840"/>
            <a:chOff x="3175907" y="2368437"/>
            <a:chExt cx="2500993" cy="2251981"/>
          </a:xfrm>
        </p:grpSpPr>
        <p:pic>
          <p:nvPicPr>
            <p:cNvPr id="54" name="Picture 2"/>
            <p:cNvPicPr>
              <a:picLocks noChangeAspect="1" noChangeArrowheads="1"/>
            </p:cNvPicPr>
            <p:nvPr/>
          </p:nvPicPr>
          <p:blipFill>
            <a:blip r:embed="rId3" cstate="screen"/>
            <a:srcRect/>
            <a:stretch>
              <a:fillRect/>
            </a:stretch>
          </p:blipFill>
          <p:spPr bwMode="auto">
            <a:xfrm rot="10800000">
              <a:off x="3175907" y="2368437"/>
              <a:ext cx="2044983" cy="2121126"/>
            </a:xfrm>
            <a:prstGeom prst="rect">
              <a:avLst/>
            </a:prstGeom>
            <a:noFill/>
            <a:ln w="9525">
              <a:noFill/>
              <a:miter lim="800000"/>
              <a:headEnd/>
              <a:tailEnd/>
            </a:ln>
            <a:effectLst/>
          </p:spPr>
        </p:pic>
        <p:cxnSp>
          <p:nvCxnSpPr>
            <p:cNvPr id="55" name="Straight Arrow Connector 54"/>
            <p:cNvCxnSpPr/>
            <p:nvPr/>
          </p:nvCxnSpPr>
          <p:spPr>
            <a:xfrm>
              <a:off x="4572000" y="3429000"/>
              <a:ext cx="1104900" cy="1588"/>
            </a:xfrm>
            <a:prstGeom prst="straightConnector1">
              <a:avLst/>
            </a:prstGeom>
            <a:noFill/>
            <a:ln w="76200" cap="flat" cmpd="sng" algn="ctr">
              <a:solidFill>
                <a:srgbClr val="0000FF"/>
              </a:solidFill>
              <a:prstDash val="solid"/>
              <a:tailEnd type="arrow"/>
            </a:ln>
            <a:effectLst/>
          </p:spPr>
        </p:cxnSp>
        <p:cxnSp>
          <p:nvCxnSpPr>
            <p:cNvPr id="56" name="Straight Arrow Connector 55"/>
            <p:cNvCxnSpPr/>
            <p:nvPr/>
          </p:nvCxnSpPr>
          <p:spPr>
            <a:xfrm rot="5400000">
              <a:off x="3975894" y="4023518"/>
              <a:ext cx="1192213" cy="1588"/>
            </a:xfrm>
            <a:prstGeom prst="straightConnector1">
              <a:avLst/>
            </a:prstGeom>
            <a:noFill/>
            <a:ln w="76200" cap="flat" cmpd="sng" algn="ctr">
              <a:solidFill>
                <a:srgbClr val="0000FF"/>
              </a:solidFill>
              <a:prstDash val="solid"/>
              <a:tailEnd type="arrow"/>
            </a:ln>
            <a:effectLst/>
          </p:spPr>
        </p:cxnSp>
      </p:grpSp>
      <p:sp>
        <p:nvSpPr>
          <p:cNvPr id="57" name="TextBox 56"/>
          <p:cNvSpPr txBox="1"/>
          <p:nvPr/>
        </p:nvSpPr>
        <p:spPr>
          <a:xfrm>
            <a:off x="1001967" y="4204834"/>
            <a:ext cx="3102901" cy="707886"/>
          </a:xfrm>
          <a:prstGeom prst="rect">
            <a:avLst/>
          </a:prstGeom>
          <a:noFill/>
        </p:spPr>
        <p:txBody>
          <a:bodyPr wrap="none" rtlCol="0">
            <a:spAutoFit/>
          </a:bodyPr>
          <a:lstStyle/>
          <a:p>
            <a:r>
              <a:rPr lang="en-US" sz="4000" b="1" kern="0" dirty="0" err="1">
                <a:solidFill>
                  <a:srgbClr val="0070C0"/>
                </a:solidFill>
              </a:rPr>
              <a:t>Att</a:t>
            </a:r>
            <a:r>
              <a:rPr lang="en-US" sz="4000" b="1" kern="0" dirty="0">
                <a:solidFill>
                  <a:srgbClr val="0070C0"/>
                </a:solidFill>
              </a:rPr>
              <a:t> Error: &lt;3⁰ </a:t>
            </a:r>
          </a:p>
        </p:txBody>
      </p:sp>
      <p:sp>
        <p:nvSpPr>
          <p:cNvPr id="58" name="TextBox 57"/>
          <p:cNvSpPr txBox="1"/>
          <p:nvPr/>
        </p:nvSpPr>
        <p:spPr>
          <a:xfrm>
            <a:off x="836155" y="5030021"/>
            <a:ext cx="3396171" cy="461665"/>
          </a:xfrm>
          <a:prstGeom prst="rect">
            <a:avLst/>
          </a:prstGeom>
          <a:noFill/>
        </p:spPr>
        <p:txBody>
          <a:bodyPr wrap="square" rtlCol="0">
            <a:spAutoFit/>
          </a:bodyPr>
          <a:lstStyle/>
          <a:p>
            <a:r>
              <a:rPr lang="en-US" sz="1200" i="1" kern="0" dirty="0">
                <a:solidFill>
                  <a:prstClr val="black"/>
                </a:solidFill>
              </a:rPr>
              <a:t>*Note: Performance usually much better at &lt;1</a:t>
            </a:r>
            <a:r>
              <a:rPr lang="en-US" sz="1200" b="1" kern="0" dirty="0">
                <a:solidFill>
                  <a:prstClr val="black"/>
                </a:solidFill>
              </a:rPr>
              <a:t> ⁰</a:t>
            </a:r>
            <a:r>
              <a:rPr lang="en-US" sz="1200" i="1" kern="0" dirty="0">
                <a:solidFill>
                  <a:prstClr val="black"/>
                </a:solidFill>
              </a:rPr>
              <a:t>. Roll varies most, usually 0.5</a:t>
            </a:r>
            <a:r>
              <a:rPr lang="en-US" sz="1200" b="1" kern="0" dirty="0">
                <a:solidFill>
                  <a:prstClr val="black"/>
                </a:solidFill>
              </a:rPr>
              <a:t> ⁰</a:t>
            </a:r>
            <a:r>
              <a:rPr lang="en-US" sz="1200" i="1" kern="0" dirty="0">
                <a:solidFill>
                  <a:prstClr val="black"/>
                </a:solidFill>
              </a:rPr>
              <a:t> up and down per orbit</a:t>
            </a:r>
          </a:p>
        </p:txBody>
      </p:sp>
      <p:sp>
        <p:nvSpPr>
          <p:cNvPr id="59" name="TextBox 58"/>
          <p:cNvSpPr txBox="1"/>
          <p:nvPr/>
        </p:nvSpPr>
        <p:spPr>
          <a:xfrm>
            <a:off x="2833573" y="1218660"/>
            <a:ext cx="3276600" cy="461665"/>
          </a:xfrm>
          <a:prstGeom prst="rect">
            <a:avLst/>
          </a:prstGeom>
          <a:noFill/>
        </p:spPr>
        <p:txBody>
          <a:bodyPr wrap="square" rtlCol="0">
            <a:spAutoFit/>
          </a:bodyPr>
          <a:lstStyle/>
          <a:p>
            <a:pPr algn="ctr"/>
            <a:r>
              <a:rPr lang="en-US" sz="2400" b="1" kern="0" dirty="0">
                <a:solidFill>
                  <a:srgbClr val="000086"/>
                </a:solidFill>
              </a:rPr>
              <a:t>Momentum Percentage</a:t>
            </a:r>
          </a:p>
        </p:txBody>
      </p:sp>
      <p:sp>
        <p:nvSpPr>
          <p:cNvPr id="60" name="Rectangle 59"/>
          <p:cNvSpPr/>
          <p:nvPr/>
        </p:nvSpPr>
        <p:spPr>
          <a:xfrm>
            <a:off x="878911" y="1673986"/>
            <a:ext cx="7258272" cy="1814879"/>
          </a:xfrm>
          <a:prstGeom prst="rect">
            <a:avLst/>
          </a:prstGeom>
          <a:solidFill>
            <a:sysClr val="window" lastClr="FFFFFF"/>
          </a:solidFill>
          <a:ln w="25400" cap="flat" cmpd="sng" algn="ctr">
            <a:solidFill>
              <a:sysClr val="window" lastClr="FFFFFF"/>
            </a:solidFill>
            <a:prstDash val="solid"/>
          </a:ln>
          <a:effectLst/>
        </p:spPr>
        <p:txBody>
          <a:bodyPr rtlCol="0" anchor="ctr"/>
          <a:lstStyle/>
          <a:p>
            <a:pPr algn="ctr"/>
            <a:endParaRPr lang="en-US" kern="0">
              <a:solidFill>
                <a:prstClr val="white"/>
              </a:solidFill>
              <a:latin typeface="Calibri"/>
            </a:endParaRPr>
          </a:p>
        </p:txBody>
      </p:sp>
      <p:sp>
        <p:nvSpPr>
          <p:cNvPr id="62" name="Rectangle 61"/>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Slide Number Placeholder 11"/>
          <p:cNvSpPr>
            <a:spLocks noGrp="1"/>
          </p:cNvSpPr>
          <p:nvPr>
            <p:ph type="sldNum" sz="quarter" idx="12"/>
          </p:nvPr>
        </p:nvSpPr>
        <p:spPr>
          <a:xfrm>
            <a:off x="6136623" y="6385024"/>
            <a:ext cx="2743200" cy="365125"/>
          </a:xfrm>
        </p:spPr>
        <p:txBody>
          <a:bodyPr/>
          <a:lstStyle/>
          <a:p>
            <a:r>
              <a:rPr lang="en-US" dirty="0"/>
              <a:t>12</a:t>
            </a:r>
          </a:p>
        </p:txBody>
      </p:sp>
      <p:pic>
        <p:nvPicPr>
          <p:cNvPr id="64" name="Picture 63"/>
          <p:cNvPicPr>
            <a:picLocks noChangeAspect="1"/>
          </p:cNvPicPr>
          <p:nvPr/>
        </p:nvPicPr>
        <p:blipFill>
          <a:blip r:embed="rId4"/>
          <a:stretch>
            <a:fillRect/>
          </a:stretch>
        </p:blipFill>
        <p:spPr>
          <a:xfrm>
            <a:off x="6295274" y="6066488"/>
            <a:ext cx="693689" cy="644568"/>
          </a:xfrm>
          <a:prstGeom prst="rect">
            <a:avLst/>
          </a:prstGeom>
        </p:spPr>
      </p:pic>
      <p:cxnSp>
        <p:nvCxnSpPr>
          <p:cNvPr id="65" name="Straight Connector 64"/>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69" name="Picture 6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70" name="Picture 69"/>
          <p:cNvPicPr>
            <a:picLocks noChangeAspect="1"/>
          </p:cNvPicPr>
          <p:nvPr/>
        </p:nvPicPr>
        <p:blipFill>
          <a:blip r:embed="rId6"/>
          <a:stretch>
            <a:fillRect/>
          </a:stretch>
        </p:blipFill>
        <p:spPr>
          <a:xfrm>
            <a:off x="2054026" y="6006418"/>
            <a:ext cx="909372" cy="767207"/>
          </a:xfrm>
          <a:prstGeom prst="rect">
            <a:avLst/>
          </a:prstGeom>
        </p:spPr>
      </p:pic>
    </p:spTree>
    <p:extLst>
      <p:ext uri="{BB962C8B-B14F-4D97-AF65-F5344CB8AC3E}">
        <p14:creationId xmlns:p14="http://schemas.microsoft.com/office/powerpoint/2010/main" val="271877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0"/>
                                        <p:tgtEl>
                                          <p:spTgt spid="60"/>
                                        </p:tgtEl>
                                      </p:cBhvr>
                                    </p:animEffect>
                                    <p:set>
                                      <p:cBhvr>
                                        <p:cTn id="7" dur="1" fill="hold">
                                          <p:stCondLst>
                                            <p:cond delay="4999"/>
                                          </p:stCondLst>
                                        </p:cTn>
                                        <p:tgtEl>
                                          <p:spTgt spid="60"/>
                                        </p:tgtEl>
                                        <p:attrNameLst>
                                          <p:attrName>style.visibility</p:attrName>
                                        </p:attrNameLst>
                                      </p:cBhvr>
                                      <p:to>
                                        <p:strVal val="hidden"/>
                                      </p:to>
                                    </p:set>
                                  </p:childTnLst>
                                </p:cTn>
                              </p:par>
                              <p:par>
                                <p:cTn id="8" presetID="8" presetClass="emph" presetSubtype="0" fill="hold" nodeType="withEffect">
                                  <p:stCondLst>
                                    <p:cond delay="0"/>
                                  </p:stCondLst>
                                  <p:childTnLst>
                                    <p:animRot by="900000">
                                      <p:cBhvr>
                                        <p:cTn id="9" dur="2000" fill="hold"/>
                                        <p:tgtEl>
                                          <p:spTgt spid="53"/>
                                        </p:tgtEl>
                                        <p:attrNameLst>
                                          <p:attrName>r</p:attrName>
                                        </p:attrNameLst>
                                      </p:cBhvr>
                                    </p:animRot>
                                  </p:childTnLst>
                                </p:cTn>
                              </p:par>
                              <p:par>
                                <p:cTn id="10" presetID="8" presetClass="emph" presetSubtype="0" fill="hold" nodeType="withEffect">
                                  <p:stCondLst>
                                    <p:cond delay="2000"/>
                                  </p:stCondLst>
                                  <p:childTnLst>
                                    <p:animRot by="-1800000">
                                      <p:cBhvr>
                                        <p:cTn id="11" dur="2000" fill="hold"/>
                                        <p:tgtEl>
                                          <p:spTgt spid="53"/>
                                        </p:tgtEl>
                                        <p:attrNameLst>
                                          <p:attrName>r</p:attrName>
                                        </p:attrNameLst>
                                      </p:cBhvr>
                                    </p:animRot>
                                  </p:childTnLst>
                                </p:cTn>
                              </p:par>
                              <p:par>
                                <p:cTn id="12" presetID="8" presetClass="emph" presetSubtype="0" fill="hold" nodeType="withEffect">
                                  <p:stCondLst>
                                    <p:cond delay="4000"/>
                                  </p:stCondLst>
                                  <p:childTnLst>
                                    <p:animRot by="900000">
                                      <p:cBhvr>
                                        <p:cTn id="13" dur="2000" fill="hold"/>
                                        <p:tgtEl>
                                          <p:spTgt spid="5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angle 75"/>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2" y="126461"/>
            <a:ext cx="9364239" cy="1138773"/>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CMG Attitude Hold Control</a:t>
            </a:r>
          </a:p>
          <a:p>
            <a:pPr algn="ctr"/>
            <a:r>
              <a:rPr lang="en-US" sz="2000" b="1" dirty="0">
                <a:solidFill>
                  <a:schemeClr val="bg1"/>
                </a:solidFill>
                <a:latin typeface="Arial" panose="020B0604020202020204" pitchFamily="34" charset="0"/>
                <a:cs typeface="Arial" panose="020B0604020202020204" pitchFamily="34" charset="0"/>
              </a:rPr>
              <a:t>With Desaturations Enabled</a:t>
            </a:r>
            <a:endParaRPr lang="en-US" sz="20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50" name="Freeform 49"/>
          <p:cNvSpPr/>
          <p:nvPr/>
        </p:nvSpPr>
        <p:spPr>
          <a:xfrm>
            <a:off x="772888" y="2077530"/>
            <a:ext cx="1509485" cy="1451428"/>
          </a:xfrm>
          <a:custGeom>
            <a:avLst/>
            <a:gdLst>
              <a:gd name="connsiteX0" fmla="*/ 0 w 1509485"/>
              <a:gd name="connsiteY0" fmla="*/ 1451428 h 1451428"/>
              <a:gd name="connsiteX1" fmla="*/ 319314 w 1509485"/>
              <a:gd name="connsiteY1" fmla="*/ 1277257 h 1451428"/>
              <a:gd name="connsiteX2" fmla="*/ 566057 w 1509485"/>
              <a:gd name="connsiteY2" fmla="*/ 972457 h 1451428"/>
              <a:gd name="connsiteX3" fmla="*/ 1103085 w 1509485"/>
              <a:gd name="connsiteY3" fmla="*/ 508000 h 1451428"/>
              <a:gd name="connsiteX4" fmla="*/ 1509485 w 1509485"/>
              <a:gd name="connsiteY4" fmla="*/ 0 h 145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9485" h="1451428">
                <a:moveTo>
                  <a:pt x="0" y="1451428"/>
                </a:moveTo>
                <a:cubicBezTo>
                  <a:pt x="112485" y="1404257"/>
                  <a:pt x="224971" y="1357086"/>
                  <a:pt x="319314" y="1277257"/>
                </a:cubicBezTo>
                <a:cubicBezTo>
                  <a:pt x="413657" y="1197429"/>
                  <a:pt x="435429" y="1100666"/>
                  <a:pt x="566057" y="972457"/>
                </a:cubicBezTo>
                <a:cubicBezTo>
                  <a:pt x="696685" y="844248"/>
                  <a:pt x="945847" y="670076"/>
                  <a:pt x="1103085" y="508000"/>
                </a:cubicBezTo>
                <a:cubicBezTo>
                  <a:pt x="1260323" y="345924"/>
                  <a:pt x="1384904" y="172962"/>
                  <a:pt x="1509485" y="0"/>
                </a:cubicBezTo>
              </a:path>
            </a:pathLst>
          </a:custGeom>
          <a:noFill/>
          <a:ln w="76200" cap="flat" cmpd="sng" algn="ctr">
            <a:solidFill>
              <a:srgbClr val="FF0000"/>
            </a:solidFill>
            <a:prstDash val="solid"/>
          </a:ln>
          <a:effectLst/>
        </p:spPr>
        <p:txBody>
          <a:bodyPr rtlCol="0" anchor="ctr"/>
          <a:lstStyle/>
          <a:p>
            <a:pPr algn="ctr"/>
            <a:endParaRPr lang="en-US" kern="0">
              <a:solidFill>
                <a:prstClr val="black"/>
              </a:solidFill>
              <a:latin typeface="Calibri"/>
            </a:endParaRPr>
          </a:p>
        </p:txBody>
      </p:sp>
      <p:sp>
        <p:nvSpPr>
          <p:cNvPr id="51" name="Freeform 50"/>
          <p:cNvSpPr/>
          <p:nvPr/>
        </p:nvSpPr>
        <p:spPr>
          <a:xfrm>
            <a:off x="2594398" y="2113818"/>
            <a:ext cx="1509485" cy="1451428"/>
          </a:xfrm>
          <a:custGeom>
            <a:avLst/>
            <a:gdLst>
              <a:gd name="connsiteX0" fmla="*/ 0 w 1509485"/>
              <a:gd name="connsiteY0" fmla="*/ 1451428 h 1451428"/>
              <a:gd name="connsiteX1" fmla="*/ 319314 w 1509485"/>
              <a:gd name="connsiteY1" fmla="*/ 1277257 h 1451428"/>
              <a:gd name="connsiteX2" fmla="*/ 566057 w 1509485"/>
              <a:gd name="connsiteY2" fmla="*/ 972457 h 1451428"/>
              <a:gd name="connsiteX3" fmla="*/ 1103085 w 1509485"/>
              <a:gd name="connsiteY3" fmla="*/ 508000 h 1451428"/>
              <a:gd name="connsiteX4" fmla="*/ 1509485 w 1509485"/>
              <a:gd name="connsiteY4" fmla="*/ 0 h 145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9485" h="1451428">
                <a:moveTo>
                  <a:pt x="0" y="1451428"/>
                </a:moveTo>
                <a:cubicBezTo>
                  <a:pt x="112485" y="1404257"/>
                  <a:pt x="224971" y="1357086"/>
                  <a:pt x="319314" y="1277257"/>
                </a:cubicBezTo>
                <a:cubicBezTo>
                  <a:pt x="413657" y="1197429"/>
                  <a:pt x="435429" y="1100666"/>
                  <a:pt x="566057" y="972457"/>
                </a:cubicBezTo>
                <a:cubicBezTo>
                  <a:pt x="696685" y="844248"/>
                  <a:pt x="945847" y="670076"/>
                  <a:pt x="1103085" y="508000"/>
                </a:cubicBezTo>
                <a:cubicBezTo>
                  <a:pt x="1260323" y="345924"/>
                  <a:pt x="1384904" y="172962"/>
                  <a:pt x="1509485" y="0"/>
                </a:cubicBezTo>
              </a:path>
            </a:pathLst>
          </a:custGeom>
          <a:noFill/>
          <a:ln w="76200" cap="flat" cmpd="sng" algn="ctr">
            <a:solidFill>
              <a:srgbClr val="FF0000"/>
            </a:solidFill>
            <a:prstDash val="solid"/>
          </a:ln>
          <a:effectLst/>
        </p:spPr>
        <p:txBody>
          <a:bodyPr rtlCol="0" anchor="ctr"/>
          <a:lstStyle/>
          <a:p>
            <a:pPr algn="ctr"/>
            <a:endParaRPr lang="en-US" kern="0">
              <a:solidFill>
                <a:prstClr val="black"/>
              </a:solidFill>
              <a:latin typeface="Calibri"/>
            </a:endParaRPr>
          </a:p>
        </p:txBody>
      </p:sp>
      <p:sp>
        <p:nvSpPr>
          <p:cNvPr id="52" name="Freeform 51"/>
          <p:cNvSpPr/>
          <p:nvPr/>
        </p:nvSpPr>
        <p:spPr>
          <a:xfrm>
            <a:off x="4575562" y="2092050"/>
            <a:ext cx="1509485" cy="1451428"/>
          </a:xfrm>
          <a:custGeom>
            <a:avLst/>
            <a:gdLst>
              <a:gd name="connsiteX0" fmla="*/ 0 w 1509485"/>
              <a:gd name="connsiteY0" fmla="*/ 1451428 h 1451428"/>
              <a:gd name="connsiteX1" fmla="*/ 319314 w 1509485"/>
              <a:gd name="connsiteY1" fmla="*/ 1277257 h 1451428"/>
              <a:gd name="connsiteX2" fmla="*/ 566057 w 1509485"/>
              <a:gd name="connsiteY2" fmla="*/ 972457 h 1451428"/>
              <a:gd name="connsiteX3" fmla="*/ 1103085 w 1509485"/>
              <a:gd name="connsiteY3" fmla="*/ 508000 h 1451428"/>
              <a:gd name="connsiteX4" fmla="*/ 1509485 w 1509485"/>
              <a:gd name="connsiteY4" fmla="*/ 0 h 145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9485" h="1451428">
                <a:moveTo>
                  <a:pt x="0" y="1451428"/>
                </a:moveTo>
                <a:cubicBezTo>
                  <a:pt x="112485" y="1404257"/>
                  <a:pt x="224971" y="1357086"/>
                  <a:pt x="319314" y="1277257"/>
                </a:cubicBezTo>
                <a:cubicBezTo>
                  <a:pt x="413657" y="1197429"/>
                  <a:pt x="435429" y="1100666"/>
                  <a:pt x="566057" y="972457"/>
                </a:cubicBezTo>
                <a:cubicBezTo>
                  <a:pt x="696685" y="844248"/>
                  <a:pt x="945847" y="670076"/>
                  <a:pt x="1103085" y="508000"/>
                </a:cubicBezTo>
                <a:cubicBezTo>
                  <a:pt x="1260323" y="345924"/>
                  <a:pt x="1384904" y="172962"/>
                  <a:pt x="1509485" y="0"/>
                </a:cubicBezTo>
              </a:path>
            </a:pathLst>
          </a:custGeom>
          <a:noFill/>
          <a:ln w="76200" cap="flat" cmpd="sng" algn="ctr">
            <a:solidFill>
              <a:srgbClr val="FF0000"/>
            </a:solidFill>
            <a:prstDash val="solid"/>
          </a:ln>
          <a:effectLst/>
        </p:spPr>
        <p:txBody>
          <a:bodyPr rtlCol="0" anchor="ctr"/>
          <a:lstStyle/>
          <a:p>
            <a:pPr algn="ctr"/>
            <a:endParaRPr lang="en-US" kern="0">
              <a:solidFill>
                <a:prstClr val="black"/>
              </a:solidFill>
              <a:latin typeface="Calibri"/>
            </a:endParaRPr>
          </a:p>
        </p:txBody>
      </p:sp>
      <p:sp>
        <p:nvSpPr>
          <p:cNvPr id="53" name="Freeform 52"/>
          <p:cNvSpPr/>
          <p:nvPr/>
        </p:nvSpPr>
        <p:spPr>
          <a:xfrm>
            <a:off x="6593083" y="2095673"/>
            <a:ext cx="1509485" cy="1451428"/>
          </a:xfrm>
          <a:custGeom>
            <a:avLst/>
            <a:gdLst>
              <a:gd name="connsiteX0" fmla="*/ 0 w 1509485"/>
              <a:gd name="connsiteY0" fmla="*/ 1451428 h 1451428"/>
              <a:gd name="connsiteX1" fmla="*/ 319314 w 1509485"/>
              <a:gd name="connsiteY1" fmla="*/ 1277257 h 1451428"/>
              <a:gd name="connsiteX2" fmla="*/ 566057 w 1509485"/>
              <a:gd name="connsiteY2" fmla="*/ 972457 h 1451428"/>
              <a:gd name="connsiteX3" fmla="*/ 1103085 w 1509485"/>
              <a:gd name="connsiteY3" fmla="*/ 508000 h 1451428"/>
              <a:gd name="connsiteX4" fmla="*/ 1509485 w 1509485"/>
              <a:gd name="connsiteY4" fmla="*/ 0 h 145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9485" h="1451428">
                <a:moveTo>
                  <a:pt x="0" y="1451428"/>
                </a:moveTo>
                <a:cubicBezTo>
                  <a:pt x="112485" y="1404257"/>
                  <a:pt x="224971" y="1357086"/>
                  <a:pt x="319314" y="1277257"/>
                </a:cubicBezTo>
                <a:cubicBezTo>
                  <a:pt x="413657" y="1197429"/>
                  <a:pt x="435429" y="1100666"/>
                  <a:pt x="566057" y="972457"/>
                </a:cubicBezTo>
                <a:cubicBezTo>
                  <a:pt x="696685" y="844248"/>
                  <a:pt x="945847" y="670076"/>
                  <a:pt x="1103085" y="508000"/>
                </a:cubicBezTo>
                <a:cubicBezTo>
                  <a:pt x="1260323" y="345924"/>
                  <a:pt x="1384904" y="172962"/>
                  <a:pt x="1509485" y="0"/>
                </a:cubicBezTo>
              </a:path>
            </a:pathLst>
          </a:custGeom>
          <a:noFill/>
          <a:ln w="76200" cap="flat" cmpd="sng" algn="ctr">
            <a:solidFill>
              <a:srgbClr val="FF0000"/>
            </a:solidFill>
            <a:prstDash val="solid"/>
          </a:ln>
          <a:effectLst/>
        </p:spPr>
        <p:txBody>
          <a:bodyPr rtlCol="0" anchor="ctr"/>
          <a:lstStyle/>
          <a:p>
            <a:pPr algn="ctr"/>
            <a:endParaRPr lang="en-US" kern="0">
              <a:solidFill>
                <a:prstClr val="black"/>
              </a:solidFill>
              <a:latin typeface="Calibri"/>
            </a:endParaRPr>
          </a:p>
        </p:txBody>
      </p:sp>
      <p:grpSp>
        <p:nvGrpSpPr>
          <p:cNvPr id="54" name="Group 12"/>
          <p:cNvGrpSpPr/>
          <p:nvPr/>
        </p:nvGrpSpPr>
        <p:grpSpPr>
          <a:xfrm>
            <a:off x="2282372" y="2085148"/>
            <a:ext cx="4310710" cy="1487716"/>
            <a:chOff x="1940717" y="2318969"/>
            <a:chExt cx="5007896" cy="2585841"/>
          </a:xfrm>
        </p:grpSpPr>
        <p:cxnSp>
          <p:nvCxnSpPr>
            <p:cNvPr id="55" name="Straight Connector 54"/>
            <p:cNvCxnSpPr>
              <a:stCxn id="50" idx="4"/>
              <a:endCxn id="51" idx="0"/>
            </p:cNvCxnSpPr>
            <p:nvPr/>
          </p:nvCxnSpPr>
          <p:spPr>
            <a:xfrm>
              <a:off x="1940717" y="2318969"/>
              <a:ext cx="362490" cy="2585841"/>
            </a:xfrm>
            <a:prstGeom prst="line">
              <a:avLst/>
            </a:prstGeom>
            <a:noFill/>
            <a:ln w="76200" cap="flat" cmpd="sng" algn="ctr">
              <a:solidFill>
                <a:srgbClr val="FF0000"/>
              </a:solidFill>
              <a:prstDash val="solid"/>
            </a:ln>
            <a:effectLst/>
          </p:spPr>
        </p:cxnSp>
        <p:cxnSp>
          <p:nvCxnSpPr>
            <p:cNvPr id="56" name="Straight Connector 55"/>
            <p:cNvCxnSpPr>
              <a:stCxn id="51" idx="4"/>
              <a:endCxn id="52" idx="0"/>
            </p:cNvCxnSpPr>
            <p:nvPr/>
          </p:nvCxnSpPr>
          <p:spPr>
            <a:xfrm>
              <a:off x="4056826" y="2382042"/>
              <a:ext cx="547965" cy="2484933"/>
            </a:xfrm>
            <a:prstGeom prst="line">
              <a:avLst/>
            </a:prstGeom>
            <a:noFill/>
            <a:ln w="76200" cap="flat" cmpd="sng" algn="ctr">
              <a:solidFill>
                <a:srgbClr val="FF0000"/>
              </a:solidFill>
              <a:prstDash val="solid"/>
            </a:ln>
            <a:effectLst/>
          </p:spPr>
        </p:cxnSp>
        <p:cxnSp>
          <p:nvCxnSpPr>
            <p:cNvPr id="57" name="Straight Connector 56"/>
            <p:cNvCxnSpPr>
              <a:stCxn id="52" idx="4"/>
              <a:endCxn id="53" idx="0"/>
            </p:cNvCxnSpPr>
            <p:nvPr/>
          </p:nvCxnSpPr>
          <p:spPr>
            <a:xfrm>
              <a:off x="6358411" y="2344207"/>
              <a:ext cx="590202" cy="2529065"/>
            </a:xfrm>
            <a:prstGeom prst="line">
              <a:avLst/>
            </a:prstGeom>
            <a:noFill/>
            <a:ln w="76200" cap="flat" cmpd="sng" algn="ctr">
              <a:solidFill>
                <a:srgbClr val="FF0000"/>
              </a:solidFill>
              <a:prstDash val="solid"/>
            </a:ln>
            <a:effectLst/>
          </p:spPr>
        </p:cxnSp>
      </p:grpSp>
      <p:cxnSp>
        <p:nvCxnSpPr>
          <p:cNvPr id="58" name="Straight Connector 57"/>
          <p:cNvCxnSpPr/>
          <p:nvPr/>
        </p:nvCxnSpPr>
        <p:spPr>
          <a:xfrm rot="5400000">
            <a:off x="-163286" y="2810501"/>
            <a:ext cx="1814286" cy="0"/>
          </a:xfrm>
          <a:prstGeom prst="line">
            <a:avLst/>
          </a:prstGeom>
          <a:noFill/>
          <a:ln w="76200" cap="flat" cmpd="sng" algn="ctr">
            <a:solidFill>
              <a:srgbClr val="000086">
                <a:shade val="95000"/>
                <a:satMod val="105000"/>
              </a:srgbClr>
            </a:solidFill>
            <a:prstDash val="solid"/>
          </a:ln>
          <a:effectLst/>
        </p:spPr>
      </p:cxnSp>
      <p:cxnSp>
        <p:nvCxnSpPr>
          <p:cNvPr id="59" name="Straight Connector 58"/>
          <p:cNvCxnSpPr/>
          <p:nvPr/>
        </p:nvCxnSpPr>
        <p:spPr>
          <a:xfrm>
            <a:off x="758371" y="3717644"/>
            <a:ext cx="7300686" cy="0"/>
          </a:xfrm>
          <a:prstGeom prst="line">
            <a:avLst/>
          </a:prstGeom>
          <a:noFill/>
          <a:ln w="76200" cap="flat" cmpd="sng" algn="ctr">
            <a:solidFill>
              <a:srgbClr val="000086">
                <a:shade val="95000"/>
                <a:satMod val="105000"/>
              </a:srgbClr>
            </a:solidFill>
            <a:prstDash val="solid"/>
          </a:ln>
          <a:effectLst/>
        </p:spPr>
      </p:cxnSp>
      <p:sp>
        <p:nvSpPr>
          <p:cNvPr id="60" name="TextBox 59"/>
          <p:cNvSpPr txBox="1"/>
          <p:nvPr/>
        </p:nvSpPr>
        <p:spPr>
          <a:xfrm>
            <a:off x="308433" y="3528964"/>
            <a:ext cx="470000" cy="369332"/>
          </a:xfrm>
          <a:prstGeom prst="rect">
            <a:avLst/>
          </a:prstGeom>
          <a:noFill/>
        </p:spPr>
        <p:txBody>
          <a:bodyPr wrap="none" rtlCol="0">
            <a:spAutoFit/>
          </a:bodyPr>
          <a:lstStyle/>
          <a:p>
            <a:r>
              <a:rPr lang="en-US" b="1" kern="0" dirty="0">
                <a:solidFill>
                  <a:srgbClr val="0070C0"/>
                </a:solidFill>
              </a:rPr>
              <a:t>0%</a:t>
            </a:r>
          </a:p>
        </p:txBody>
      </p:sp>
      <p:sp>
        <p:nvSpPr>
          <p:cNvPr id="61" name="TextBox 60"/>
          <p:cNvSpPr txBox="1"/>
          <p:nvPr/>
        </p:nvSpPr>
        <p:spPr>
          <a:xfrm>
            <a:off x="68957" y="1751002"/>
            <a:ext cx="704039" cy="369332"/>
          </a:xfrm>
          <a:prstGeom prst="rect">
            <a:avLst/>
          </a:prstGeom>
          <a:noFill/>
        </p:spPr>
        <p:txBody>
          <a:bodyPr wrap="none" rtlCol="0">
            <a:spAutoFit/>
          </a:bodyPr>
          <a:lstStyle/>
          <a:p>
            <a:r>
              <a:rPr lang="en-US" b="1" kern="0" dirty="0">
                <a:solidFill>
                  <a:srgbClr val="0070C0"/>
                </a:solidFill>
              </a:rPr>
              <a:t>100%</a:t>
            </a:r>
          </a:p>
        </p:txBody>
      </p:sp>
      <p:sp>
        <p:nvSpPr>
          <p:cNvPr id="62" name="TextBox 61"/>
          <p:cNvSpPr txBox="1"/>
          <p:nvPr/>
        </p:nvSpPr>
        <p:spPr>
          <a:xfrm>
            <a:off x="8035077" y="3585327"/>
            <a:ext cx="264816" cy="369332"/>
          </a:xfrm>
          <a:prstGeom prst="rect">
            <a:avLst/>
          </a:prstGeom>
          <a:noFill/>
        </p:spPr>
        <p:txBody>
          <a:bodyPr wrap="none" rtlCol="0">
            <a:spAutoFit/>
          </a:bodyPr>
          <a:lstStyle/>
          <a:p>
            <a:r>
              <a:rPr lang="en-US" b="1" kern="0" dirty="0">
                <a:solidFill>
                  <a:srgbClr val="0070C0"/>
                </a:solidFill>
              </a:rPr>
              <a:t>t</a:t>
            </a:r>
          </a:p>
        </p:txBody>
      </p:sp>
      <p:grpSp>
        <p:nvGrpSpPr>
          <p:cNvPr id="63" name="Group 20"/>
          <p:cNvGrpSpPr/>
          <p:nvPr/>
        </p:nvGrpSpPr>
        <p:grpSpPr>
          <a:xfrm>
            <a:off x="5891311" y="4799932"/>
            <a:ext cx="1403542" cy="1304903"/>
            <a:chOff x="4571207" y="3429000"/>
            <a:chExt cx="1848643" cy="1839118"/>
          </a:xfrm>
        </p:grpSpPr>
        <p:cxnSp>
          <p:nvCxnSpPr>
            <p:cNvPr id="64" name="Straight Arrow Connector 63"/>
            <p:cNvCxnSpPr/>
            <p:nvPr/>
          </p:nvCxnSpPr>
          <p:spPr>
            <a:xfrm>
              <a:off x="4572000" y="3429000"/>
              <a:ext cx="1847850" cy="1588"/>
            </a:xfrm>
            <a:prstGeom prst="straightConnector1">
              <a:avLst/>
            </a:prstGeom>
            <a:noFill/>
            <a:ln w="76200" cap="flat" cmpd="sng" algn="ctr">
              <a:solidFill>
                <a:srgbClr val="00FF00"/>
              </a:solidFill>
              <a:prstDash val="solid"/>
              <a:tailEnd type="arrow"/>
            </a:ln>
            <a:effectLst/>
          </p:spPr>
        </p:cxnSp>
        <p:cxnSp>
          <p:nvCxnSpPr>
            <p:cNvPr id="65" name="Straight Arrow Connector 64"/>
            <p:cNvCxnSpPr/>
            <p:nvPr/>
          </p:nvCxnSpPr>
          <p:spPr>
            <a:xfrm rot="5400000">
              <a:off x="3652838" y="4348162"/>
              <a:ext cx="1838325" cy="1588"/>
            </a:xfrm>
            <a:prstGeom prst="straightConnector1">
              <a:avLst/>
            </a:prstGeom>
            <a:noFill/>
            <a:ln w="76200" cap="flat" cmpd="sng" algn="ctr">
              <a:solidFill>
                <a:srgbClr val="00FF00"/>
              </a:solidFill>
              <a:prstDash val="solid"/>
              <a:tailEnd type="arrow"/>
            </a:ln>
            <a:effectLst/>
          </p:spPr>
        </p:cxnSp>
      </p:grpSp>
      <p:grpSp>
        <p:nvGrpSpPr>
          <p:cNvPr id="66" name="Group 23"/>
          <p:cNvGrpSpPr/>
          <p:nvPr/>
        </p:nvGrpSpPr>
        <p:grpSpPr>
          <a:xfrm>
            <a:off x="4831960" y="4047433"/>
            <a:ext cx="1898824" cy="1597840"/>
            <a:chOff x="3175907" y="2368437"/>
            <a:chExt cx="2500993" cy="2251981"/>
          </a:xfrm>
        </p:grpSpPr>
        <p:pic>
          <p:nvPicPr>
            <p:cNvPr id="67" name="Picture 2"/>
            <p:cNvPicPr>
              <a:picLocks noChangeAspect="1" noChangeArrowheads="1"/>
            </p:cNvPicPr>
            <p:nvPr/>
          </p:nvPicPr>
          <p:blipFill>
            <a:blip r:embed="rId3" cstate="screen"/>
            <a:srcRect/>
            <a:stretch>
              <a:fillRect/>
            </a:stretch>
          </p:blipFill>
          <p:spPr bwMode="auto">
            <a:xfrm rot="10800000">
              <a:off x="3175907" y="2368437"/>
              <a:ext cx="2044983" cy="2121126"/>
            </a:xfrm>
            <a:prstGeom prst="rect">
              <a:avLst/>
            </a:prstGeom>
            <a:noFill/>
            <a:ln w="9525">
              <a:noFill/>
              <a:miter lim="800000"/>
              <a:headEnd/>
              <a:tailEnd/>
            </a:ln>
            <a:effectLst/>
          </p:spPr>
        </p:pic>
        <p:cxnSp>
          <p:nvCxnSpPr>
            <p:cNvPr id="68" name="Straight Arrow Connector 67"/>
            <p:cNvCxnSpPr/>
            <p:nvPr/>
          </p:nvCxnSpPr>
          <p:spPr>
            <a:xfrm>
              <a:off x="4572000" y="3429000"/>
              <a:ext cx="1104900" cy="1588"/>
            </a:xfrm>
            <a:prstGeom prst="straightConnector1">
              <a:avLst/>
            </a:prstGeom>
            <a:noFill/>
            <a:ln w="76200" cap="flat" cmpd="sng" algn="ctr">
              <a:solidFill>
                <a:srgbClr val="0000FF"/>
              </a:solidFill>
              <a:prstDash val="solid"/>
              <a:tailEnd type="arrow"/>
            </a:ln>
            <a:effectLst/>
          </p:spPr>
        </p:cxnSp>
        <p:cxnSp>
          <p:nvCxnSpPr>
            <p:cNvPr id="69" name="Straight Arrow Connector 68"/>
            <p:cNvCxnSpPr/>
            <p:nvPr/>
          </p:nvCxnSpPr>
          <p:spPr>
            <a:xfrm rot="5400000">
              <a:off x="3975894" y="4023518"/>
              <a:ext cx="1192213" cy="1588"/>
            </a:xfrm>
            <a:prstGeom prst="straightConnector1">
              <a:avLst/>
            </a:prstGeom>
            <a:noFill/>
            <a:ln w="76200" cap="flat" cmpd="sng" algn="ctr">
              <a:solidFill>
                <a:srgbClr val="0000FF"/>
              </a:solidFill>
              <a:prstDash val="solid"/>
              <a:tailEnd type="arrow"/>
            </a:ln>
            <a:effectLst/>
          </p:spPr>
        </p:cxnSp>
      </p:grpSp>
      <p:sp>
        <p:nvSpPr>
          <p:cNvPr id="70" name="AutoShape 137"/>
          <p:cNvSpPr>
            <a:spLocks noChangeArrowheads="1"/>
          </p:cNvSpPr>
          <p:nvPr/>
        </p:nvSpPr>
        <p:spPr bwMode="auto">
          <a:xfrm flipH="1">
            <a:off x="4834050" y="4443673"/>
            <a:ext cx="45719" cy="289560"/>
          </a:xfrm>
          <a:prstGeom prst="irregularSeal2">
            <a:avLst/>
          </a:prstGeom>
          <a:solidFill>
            <a:srgbClr val="FFFF66"/>
          </a:solidFill>
          <a:ln w="9525">
            <a:solidFill>
              <a:srgbClr val="FF3300"/>
            </a:solidFill>
            <a:miter lim="800000"/>
            <a:headEnd/>
            <a:tailEnd/>
          </a:ln>
        </p:spPr>
        <p:txBody>
          <a:bodyPr wrap="none" anchor="ctr"/>
          <a:lstStyle/>
          <a:p>
            <a:endParaRPr lang="en-US" kern="0">
              <a:solidFill>
                <a:prstClr val="black"/>
              </a:solidFill>
            </a:endParaRPr>
          </a:p>
        </p:txBody>
      </p:sp>
      <p:sp>
        <p:nvSpPr>
          <p:cNvPr id="71" name="AutoShape 137"/>
          <p:cNvSpPr>
            <a:spLocks noChangeArrowheads="1"/>
          </p:cNvSpPr>
          <p:nvPr/>
        </p:nvSpPr>
        <p:spPr bwMode="auto">
          <a:xfrm flipH="1">
            <a:off x="4834050" y="4878013"/>
            <a:ext cx="45719" cy="289560"/>
          </a:xfrm>
          <a:prstGeom prst="irregularSeal2">
            <a:avLst/>
          </a:prstGeom>
          <a:solidFill>
            <a:srgbClr val="FFFF66"/>
          </a:solidFill>
          <a:ln w="9525">
            <a:solidFill>
              <a:srgbClr val="FF3300"/>
            </a:solidFill>
            <a:miter lim="800000"/>
            <a:headEnd/>
            <a:tailEnd/>
          </a:ln>
          <a:scene3d>
            <a:camera prst="orthographicFront">
              <a:rot lat="0" lon="10800000" rev="0"/>
            </a:camera>
            <a:lightRig rig="threePt" dir="t"/>
          </a:scene3d>
        </p:spPr>
        <p:txBody>
          <a:bodyPr wrap="none" anchor="ctr"/>
          <a:lstStyle/>
          <a:p>
            <a:endParaRPr lang="en-US" kern="0">
              <a:solidFill>
                <a:prstClr val="black"/>
              </a:solidFill>
            </a:endParaRPr>
          </a:p>
        </p:txBody>
      </p:sp>
      <p:sp>
        <p:nvSpPr>
          <p:cNvPr id="72" name="AutoShape 137"/>
          <p:cNvSpPr>
            <a:spLocks noChangeArrowheads="1"/>
          </p:cNvSpPr>
          <p:nvPr/>
        </p:nvSpPr>
        <p:spPr bwMode="auto">
          <a:xfrm flipH="1">
            <a:off x="4831510" y="4436053"/>
            <a:ext cx="45719" cy="289560"/>
          </a:xfrm>
          <a:prstGeom prst="irregularSeal2">
            <a:avLst/>
          </a:prstGeom>
          <a:solidFill>
            <a:srgbClr val="FFFF66"/>
          </a:solidFill>
          <a:ln w="9525">
            <a:solidFill>
              <a:srgbClr val="FF3300"/>
            </a:solidFill>
            <a:miter lim="800000"/>
            <a:headEnd/>
            <a:tailEnd/>
          </a:ln>
        </p:spPr>
        <p:txBody>
          <a:bodyPr wrap="none" anchor="ctr"/>
          <a:lstStyle/>
          <a:p>
            <a:endParaRPr lang="en-US" kern="0">
              <a:solidFill>
                <a:prstClr val="black"/>
              </a:solidFill>
            </a:endParaRPr>
          </a:p>
        </p:txBody>
      </p:sp>
      <p:sp>
        <p:nvSpPr>
          <p:cNvPr id="73" name="TextBox 72"/>
          <p:cNvSpPr txBox="1"/>
          <p:nvPr/>
        </p:nvSpPr>
        <p:spPr>
          <a:xfrm>
            <a:off x="1134891" y="4580833"/>
            <a:ext cx="3102901" cy="707886"/>
          </a:xfrm>
          <a:prstGeom prst="rect">
            <a:avLst/>
          </a:prstGeom>
          <a:noFill/>
        </p:spPr>
        <p:txBody>
          <a:bodyPr wrap="none" rtlCol="0">
            <a:spAutoFit/>
          </a:bodyPr>
          <a:lstStyle/>
          <a:p>
            <a:r>
              <a:rPr lang="en-US" sz="4000" b="1" kern="0" dirty="0" err="1">
                <a:solidFill>
                  <a:srgbClr val="0070C0"/>
                </a:solidFill>
              </a:rPr>
              <a:t>Att</a:t>
            </a:r>
            <a:r>
              <a:rPr lang="en-US" sz="4000" b="1" kern="0" dirty="0">
                <a:solidFill>
                  <a:srgbClr val="0070C0"/>
                </a:solidFill>
              </a:rPr>
              <a:t> Error: &lt;1⁰ </a:t>
            </a:r>
          </a:p>
        </p:txBody>
      </p:sp>
      <p:sp>
        <p:nvSpPr>
          <p:cNvPr id="74" name="TextBox 73"/>
          <p:cNvSpPr txBox="1"/>
          <p:nvPr/>
        </p:nvSpPr>
        <p:spPr>
          <a:xfrm>
            <a:off x="2932406" y="1343749"/>
            <a:ext cx="3276600" cy="461665"/>
          </a:xfrm>
          <a:prstGeom prst="rect">
            <a:avLst/>
          </a:prstGeom>
          <a:noFill/>
        </p:spPr>
        <p:txBody>
          <a:bodyPr wrap="square" rtlCol="0">
            <a:spAutoFit/>
          </a:bodyPr>
          <a:lstStyle/>
          <a:p>
            <a:pPr algn="ctr"/>
            <a:r>
              <a:rPr lang="en-US" sz="2400" b="1" kern="0" dirty="0">
                <a:solidFill>
                  <a:srgbClr val="000086"/>
                </a:solidFill>
              </a:rPr>
              <a:t>Momentum Percentage</a:t>
            </a:r>
          </a:p>
        </p:txBody>
      </p:sp>
      <p:sp>
        <p:nvSpPr>
          <p:cNvPr id="75" name="Rectangle 74"/>
          <p:cNvSpPr/>
          <p:nvPr/>
        </p:nvSpPr>
        <p:spPr>
          <a:xfrm>
            <a:off x="807997" y="1774126"/>
            <a:ext cx="7404182" cy="18666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Slide Number Placeholder 11"/>
          <p:cNvSpPr>
            <a:spLocks noGrp="1"/>
          </p:cNvSpPr>
          <p:nvPr>
            <p:ph type="sldNum" sz="quarter" idx="12"/>
          </p:nvPr>
        </p:nvSpPr>
        <p:spPr>
          <a:xfrm>
            <a:off x="6136623" y="6385024"/>
            <a:ext cx="2743200" cy="365125"/>
          </a:xfrm>
        </p:spPr>
        <p:txBody>
          <a:bodyPr/>
          <a:lstStyle/>
          <a:p>
            <a:r>
              <a:rPr lang="en-US" dirty="0"/>
              <a:t>13</a:t>
            </a:r>
          </a:p>
        </p:txBody>
      </p:sp>
      <p:pic>
        <p:nvPicPr>
          <p:cNvPr id="81" name="Picture 80"/>
          <p:cNvPicPr>
            <a:picLocks noChangeAspect="1"/>
          </p:cNvPicPr>
          <p:nvPr/>
        </p:nvPicPr>
        <p:blipFill>
          <a:blip r:embed="rId4"/>
          <a:stretch>
            <a:fillRect/>
          </a:stretch>
        </p:blipFill>
        <p:spPr>
          <a:xfrm>
            <a:off x="6295274" y="6066488"/>
            <a:ext cx="693689" cy="644568"/>
          </a:xfrm>
          <a:prstGeom prst="rect">
            <a:avLst/>
          </a:prstGeom>
        </p:spPr>
      </p:pic>
      <p:cxnSp>
        <p:nvCxnSpPr>
          <p:cNvPr id="82" name="Straight Connector 81"/>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86" name="Picture 8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87" name="Picture 86"/>
          <p:cNvPicPr>
            <a:picLocks noChangeAspect="1"/>
          </p:cNvPicPr>
          <p:nvPr/>
        </p:nvPicPr>
        <p:blipFill>
          <a:blip r:embed="rId6"/>
          <a:stretch>
            <a:fillRect/>
          </a:stretch>
        </p:blipFill>
        <p:spPr>
          <a:xfrm>
            <a:off x="2054026" y="6006418"/>
            <a:ext cx="909372" cy="767207"/>
          </a:xfrm>
          <a:prstGeom prst="rect">
            <a:avLst/>
          </a:prstGeom>
        </p:spPr>
      </p:pic>
    </p:spTree>
    <p:extLst>
      <p:ext uri="{BB962C8B-B14F-4D97-AF65-F5344CB8AC3E}">
        <p14:creationId xmlns:p14="http://schemas.microsoft.com/office/powerpoint/2010/main" val="2462294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180000">
                                      <p:cBhvr>
                                        <p:cTn id="6" dur="1500" fill="hold"/>
                                        <p:tgtEl>
                                          <p:spTgt spid="66"/>
                                        </p:tgtEl>
                                        <p:attrNameLst>
                                          <p:attrName>r</p:attrName>
                                        </p:attrNameLst>
                                      </p:cBhvr>
                                    </p:animRot>
                                  </p:childTnLst>
                                </p:cTn>
                              </p:par>
                              <p:par>
                                <p:cTn id="7" presetID="17" presetClass="entr" presetSubtype="4" fill="hold" grpId="0" nodeType="withEffect">
                                  <p:stCondLst>
                                    <p:cond delay="1500"/>
                                  </p:stCondLst>
                                  <p:childTnLst>
                                    <p:set>
                                      <p:cBhvr>
                                        <p:cTn id="8" dur="1" fill="hold">
                                          <p:stCondLst>
                                            <p:cond delay="0"/>
                                          </p:stCondLst>
                                        </p:cTn>
                                        <p:tgtEl>
                                          <p:spTgt spid="70"/>
                                        </p:tgtEl>
                                        <p:attrNameLst>
                                          <p:attrName>style.visibility</p:attrName>
                                        </p:attrNameLst>
                                      </p:cBhvr>
                                      <p:to>
                                        <p:strVal val="visible"/>
                                      </p:to>
                                    </p:set>
                                    <p:anim calcmode="lin" valueType="num">
                                      <p:cBhvr>
                                        <p:cTn id="9" dur="500" fill="hold"/>
                                        <p:tgtEl>
                                          <p:spTgt spid="70"/>
                                        </p:tgtEl>
                                        <p:attrNameLst>
                                          <p:attrName>ppt_x</p:attrName>
                                        </p:attrNameLst>
                                      </p:cBhvr>
                                      <p:tavLst>
                                        <p:tav tm="0">
                                          <p:val>
                                            <p:strVal val="#ppt_x"/>
                                          </p:val>
                                        </p:tav>
                                        <p:tav tm="100000">
                                          <p:val>
                                            <p:strVal val="#ppt_x"/>
                                          </p:val>
                                        </p:tav>
                                      </p:tavLst>
                                    </p:anim>
                                    <p:anim calcmode="lin" valueType="num">
                                      <p:cBhvr>
                                        <p:cTn id="10" dur="500" fill="hold"/>
                                        <p:tgtEl>
                                          <p:spTgt spid="70"/>
                                        </p:tgtEl>
                                        <p:attrNameLst>
                                          <p:attrName>ppt_y</p:attrName>
                                        </p:attrNameLst>
                                      </p:cBhvr>
                                      <p:tavLst>
                                        <p:tav tm="0">
                                          <p:val>
                                            <p:strVal val="#ppt_y+#ppt_h/2"/>
                                          </p:val>
                                        </p:tav>
                                        <p:tav tm="100000">
                                          <p:val>
                                            <p:strVal val="#ppt_y"/>
                                          </p:val>
                                        </p:tav>
                                      </p:tavLst>
                                    </p:anim>
                                    <p:anim calcmode="lin" valueType="num">
                                      <p:cBhvr>
                                        <p:cTn id="11" dur="500" fill="hold"/>
                                        <p:tgtEl>
                                          <p:spTgt spid="70"/>
                                        </p:tgtEl>
                                        <p:attrNameLst>
                                          <p:attrName>ppt_w</p:attrName>
                                        </p:attrNameLst>
                                      </p:cBhvr>
                                      <p:tavLst>
                                        <p:tav tm="0">
                                          <p:val>
                                            <p:strVal val="#ppt_w"/>
                                          </p:val>
                                        </p:tav>
                                        <p:tav tm="100000">
                                          <p:val>
                                            <p:strVal val="#ppt_w"/>
                                          </p:val>
                                        </p:tav>
                                      </p:tavLst>
                                    </p:anim>
                                    <p:anim calcmode="lin" valueType="num">
                                      <p:cBhvr>
                                        <p:cTn id="12" dur="500" fill="hold"/>
                                        <p:tgtEl>
                                          <p:spTgt spid="70"/>
                                        </p:tgtEl>
                                        <p:attrNameLst>
                                          <p:attrName>ppt_h</p:attrName>
                                        </p:attrNameLst>
                                      </p:cBhvr>
                                      <p:tavLst>
                                        <p:tav tm="0">
                                          <p:val>
                                            <p:fltVal val="0"/>
                                          </p:val>
                                        </p:tav>
                                        <p:tav tm="100000">
                                          <p:val>
                                            <p:strVal val="#ppt_h"/>
                                          </p:val>
                                        </p:tav>
                                      </p:tavLst>
                                    </p:anim>
                                  </p:childTnLst>
                                </p:cTn>
                              </p:par>
                              <p:par>
                                <p:cTn id="13" presetID="10" presetClass="exit" presetSubtype="0" fill="hold" grpId="1" nodeType="withEffect">
                                  <p:stCondLst>
                                    <p:cond delay="2000"/>
                                  </p:stCondLst>
                                  <p:childTnLst>
                                    <p:animEffect transition="out" filter="fade">
                                      <p:cBhvr>
                                        <p:cTn id="14" dur="500"/>
                                        <p:tgtEl>
                                          <p:spTgt spid="70"/>
                                        </p:tgtEl>
                                      </p:cBhvr>
                                    </p:animEffect>
                                    <p:set>
                                      <p:cBhvr>
                                        <p:cTn id="15" dur="1" fill="hold">
                                          <p:stCondLst>
                                            <p:cond delay="499"/>
                                          </p:stCondLst>
                                        </p:cTn>
                                        <p:tgtEl>
                                          <p:spTgt spid="70"/>
                                        </p:tgtEl>
                                        <p:attrNameLst>
                                          <p:attrName>style.visibility</p:attrName>
                                        </p:attrNameLst>
                                      </p:cBhvr>
                                      <p:to>
                                        <p:strVal val="hidden"/>
                                      </p:to>
                                    </p:set>
                                  </p:childTnLst>
                                </p:cTn>
                              </p:par>
                              <p:par>
                                <p:cTn id="16" presetID="8" presetClass="emph" presetSubtype="0" fill="hold" nodeType="withEffect">
                                  <p:stCondLst>
                                    <p:cond delay="1500"/>
                                  </p:stCondLst>
                                  <p:childTnLst>
                                    <p:animRot by="-360000">
                                      <p:cBhvr>
                                        <p:cTn id="17" dur="1500" fill="hold"/>
                                        <p:tgtEl>
                                          <p:spTgt spid="66"/>
                                        </p:tgtEl>
                                        <p:attrNameLst>
                                          <p:attrName>r</p:attrName>
                                        </p:attrNameLst>
                                      </p:cBhvr>
                                    </p:animRot>
                                  </p:childTnLst>
                                </p:cTn>
                              </p:par>
                              <p:par>
                                <p:cTn id="18" presetID="17" presetClass="entr" presetSubtype="1" fill="hold" grpId="0" nodeType="withEffect">
                                  <p:stCondLst>
                                    <p:cond delay="3000"/>
                                  </p:stCondLst>
                                  <p:childTnLst>
                                    <p:set>
                                      <p:cBhvr>
                                        <p:cTn id="19" dur="1" fill="hold">
                                          <p:stCondLst>
                                            <p:cond delay="0"/>
                                          </p:stCondLst>
                                        </p:cTn>
                                        <p:tgtEl>
                                          <p:spTgt spid="71"/>
                                        </p:tgtEl>
                                        <p:attrNameLst>
                                          <p:attrName>style.visibility</p:attrName>
                                        </p:attrNameLst>
                                      </p:cBhvr>
                                      <p:to>
                                        <p:strVal val="visible"/>
                                      </p:to>
                                    </p:set>
                                    <p:anim calcmode="lin" valueType="num">
                                      <p:cBhvr>
                                        <p:cTn id="20" dur="500" fill="hold"/>
                                        <p:tgtEl>
                                          <p:spTgt spid="71"/>
                                        </p:tgtEl>
                                        <p:attrNameLst>
                                          <p:attrName>ppt_x</p:attrName>
                                        </p:attrNameLst>
                                      </p:cBhvr>
                                      <p:tavLst>
                                        <p:tav tm="0">
                                          <p:val>
                                            <p:strVal val="#ppt_x"/>
                                          </p:val>
                                        </p:tav>
                                        <p:tav tm="100000">
                                          <p:val>
                                            <p:strVal val="#ppt_x"/>
                                          </p:val>
                                        </p:tav>
                                      </p:tavLst>
                                    </p:anim>
                                    <p:anim calcmode="lin" valueType="num">
                                      <p:cBhvr>
                                        <p:cTn id="21" dur="500" fill="hold"/>
                                        <p:tgtEl>
                                          <p:spTgt spid="71"/>
                                        </p:tgtEl>
                                        <p:attrNameLst>
                                          <p:attrName>ppt_y</p:attrName>
                                        </p:attrNameLst>
                                      </p:cBhvr>
                                      <p:tavLst>
                                        <p:tav tm="0">
                                          <p:val>
                                            <p:strVal val="#ppt_y-#ppt_h/2"/>
                                          </p:val>
                                        </p:tav>
                                        <p:tav tm="100000">
                                          <p:val>
                                            <p:strVal val="#ppt_y"/>
                                          </p:val>
                                        </p:tav>
                                      </p:tavLst>
                                    </p:anim>
                                    <p:anim calcmode="lin" valueType="num">
                                      <p:cBhvr>
                                        <p:cTn id="22" dur="500" fill="hold"/>
                                        <p:tgtEl>
                                          <p:spTgt spid="71"/>
                                        </p:tgtEl>
                                        <p:attrNameLst>
                                          <p:attrName>ppt_w</p:attrName>
                                        </p:attrNameLst>
                                      </p:cBhvr>
                                      <p:tavLst>
                                        <p:tav tm="0">
                                          <p:val>
                                            <p:strVal val="#ppt_w"/>
                                          </p:val>
                                        </p:tav>
                                        <p:tav tm="100000">
                                          <p:val>
                                            <p:strVal val="#ppt_w"/>
                                          </p:val>
                                        </p:tav>
                                      </p:tavLst>
                                    </p:anim>
                                    <p:anim calcmode="lin" valueType="num">
                                      <p:cBhvr>
                                        <p:cTn id="23" dur="500" fill="hold"/>
                                        <p:tgtEl>
                                          <p:spTgt spid="71"/>
                                        </p:tgtEl>
                                        <p:attrNameLst>
                                          <p:attrName>ppt_h</p:attrName>
                                        </p:attrNameLst>
                                      </p:cBhvr>
                                      <p:tavLst>
                                        <p:tav tm="0">
                                          <p:val>
                                            <p:fltVal val="0"/>
                                          </p:val>
                                        </p:tav>
                                        <p:tav tm="100000">
                                          <p:val>
                                            <p:strVal val="#ppt_h"/>
                                          </p:val>
                                        </p:tav>
                                      </p:tavLst>
                                    </p:anim>
                                  </p:childTnLst>
                                </p:cTn>
                              </p:par>
                              <p:par>
                                <p:cTn id="24" presetID="10" presetClass="exit" presetSubtype="0" fill="hold" grpId="1" nodeType="withEffect">
                                  <p:stCondLst>
                                    <p:cond delay="3500"/>
                                  </p:stCondLst>
                                  <p:childTnLst>
                                    <p:animEffect transition="out" filter="fade">
                                      <p:cBhvr>
                                        <p:cTn id="25" dur="500"/>
                                        <p:tgtEl>
                                          <p:spTgt spid="71"/>
                                        </p:tgtEl>
                                      </p:cBhvr>
                                    </p:animEffect>
                                    <p:set>
                                      <p:cBhvr>
                                        <p:cTn id="26" dur="1" fill="hold">
                                          <p:stCondLst>
                                            <p:cond delay="499"/>
                                          </p:stCondLst>
                                        </p:cTn>
                                        <p:tgtEl>
                                          <p:spTgt spid="71"/>
                                        </p:tgtEl>
                                        <p:attrNameLst>
                                          <p:attrName>style.visibility</p:attrName>
                                        </p:attrNameLst>
                                      </p:cBhvr>
                                      <p:to>
                                        <p:strVal val="hidden"/>
                                      </p:to>
                                    </p:set>
                                  </p:childTnLst>
                                </p:cTn>
                              </p:par>
                              <p:par>
                                <p:cTn id="27" presetID="8" presetClass="emph" presetSubtype="0" fill="hold" nodeType="withEffect">
                                  <p:stCondLst>
                                    <p:cond delay="3000"/>
                                  </p:stCondLst>
                                  <p:childTnLst>
                                    <p:animRot by="360000">
                                      <p:cBhvr>
                                        <p:cTn id="28" dur="1500" fill="hold"/>
                                        <p:tgtEl>
                                          <p:spTgt spid="66"/>
                                        </p:tgtEl>
                                        <p:attrNameLst>
                                          <p:attrName>r</p:attrName>
                                        </p:attrNameLst>
                                      </p:cBhvr>
                                    </p:animRot>
                                  </p:childTnLst>
                                </p:cTn>
                              </p:par>
                              <p:par>
                                <p:cTn id="29" presetID="17" presetClass="entr" presetSubtype="4" fill="hold" grpId="0" nodeType="withEffect">
                                  <p:stCondLst>
                                    <p:cond delay="5000"/>
                                  </p:stCondLst>
                                  <p:childTnLst>
                                    <p:set>
                                      <p:cBhvr>
                                        <p:cTn id="30" dur="1" fill="hold">
                                          <p:stCondLst>
                                            <p:cond delay="0"/>
                                          </p:stCondLst>
                                        </p:cTn>
                                        <p:tgtEl>
                                          <p:spTgt spid="72"/>
                                        </p:tgtEl>
                                        <p:attrNameLst>
                                          <p:attrName>style.visibility</p:attrName>
                                        </p:attrNameLst>
                                      </p:cBhvr>
                                      <p:to>
                                        <p:strVal val="visible"/>
                                      </p:to>
                                    </p:set>
                                    <p:anim calcmode="lin" valueType="num">
                                      <p:cBhvr>
                                        <p:cTn id="31" dur="500" fill="hold"/>
                                        <p:tgtEl>
                                          <p:spTgt spid="72"/>
                                        </p:tgtEl>
                                        <p:attrNameLst>
                                          <p:attrName>ppt_x</p:attrName>
                                        </p:attrNameLst>
                                      </p:cBhvr>
                                      <p:tavLst>
                                        <p:tav tm="0">
                                          <p:val>
                                            <p:strVal val="#ppt_x"/>
                                          </p:val>
                                        </p:tav>
                                        <p:tav tm="100000">
                                          <p:val>
                                            <p:strVal val="#ppt_x"/>
                                          </p:val>
                                        </p:tav>
                                      </p:tavLst>
                                    </p:anim>
                                    <p:anim calcmode="lin" valueType="num">
                                      <p:cBhvr>
                                        <p:cTn id="32" dur="500" fill="hold"/>
                                        <p:tgtEl>
                                          <p:spTgt spid="72"/>
                                        </p:tgtEl>
                                        <p:attrNameLst>
                                          <p:attrName>ppt_y</p:attrName>
                                        </p:attrNameLst>
                                      </p:cBhvr>
                                      <p:tavLst>
                                        <p:tav tm="0">
                                          <p:val>
                                            <p:strVal val="#ppt_y+#ppt_h/2"/>
                                          </p:val>
                                        </p:tav>
                                        <p:tav tm="100000">
                                          <p:val>
                                            <p:strVal val="#ppt_y"/>
                                          </p:val>
                                        </p:tav>
                                      </p:tavLst>
                                    </p:anim>
                                    <p:anim calcmode="lin" valueType="num">
                                      <p:cBhvr>
                                        <p:cTn id="33" dur="500" fill="hold"/>
                                        <p:tgtEl>
                                          <p:spTgt spid="72"/>
                                        </p:tgtEl>
                                        <p:attrNameLst>
                                          <p:attrName>ppt_w</p:attrName>
                                        </p:attrNameLst>
                                      </p:cBhvr>
                                      <p:tavLst>
                                        <p:tav tm="0">
                                          <p:val>
                                            <p:strVal val="#ppt_w"/>
                                          </p:val>
                                        </p:tav>
                                        <p:tav tm="100000">
                                          <p:val>
                                            <p:strVal val="#ppt_w"/>
                                          </p:val>
                                        </p:tav>
                                      </p:tavLst>
                                    </p:anim>
                                    <p:anim calcmode="lin" valueType="num">
                                      <p:cBhvr>
                                        <p:cTn id="34" dur="500" fill="hold"/>
                                        <p:tgtEl>
                                          <p:spTgt spid="72"/>
                                        </p:tgtEl>
                                        <p:attrNameLst>
                                          <p:attrName>ppt_h</p:attrName>
                                        </p:attrNameLst>
                                      </p:cBhvr>
                                      <p:tavLst>
                                        <p:tav tm="0">
                                          <p:val>
                                            <p:fltVal val="0"/>
                                          </p:val>
                                        </p:tav>
                                        <p:tav tm="100000">
                                          <p:val>
                                            <p:strVal val="#ppt_h"/>
                                          </p:val>
                                        </p:tav>
                                      </p:tavLst>
                                    </p:anim>
                                  </p:childTnLst>
                                </p:cTn>
                              </p:par>
                              <p:par>
                                <p:cTn id="35" presetID="10" presetClass="exit" presetSubtype="0" fill="hold" grpId="1" nodeType="withEffect">
                                  <p:stCondLst>
                                    <p:cond delay="5500"/>
                                  </p:stCondLst>
                                  <p:childTnLst>
                                    <p:animEffect transition="out" filter="fade">
                                      <p:cBhvr>
                                        <p:cTn id="36" dur="500"/>
                                        <p:tgtEl>
                                          <p:spTgt spid="72"/>
                                        </p:tgtEl>
                                      </p:cBhvr>
                                    </p:animEffect>
                                    <p:set>
                                      <p:cBhvr>
                                        <p:cTn id="37" dur="1" fill="hold">
                                          <p:stCondLst>
                                            <p:cond delay="499"/>
                                          </p:stCondLst>
                                        </p:cTn>
                                        <p:tgtEl>
                                          <p:spTgt spid="72"/>
                                        </p:tgtEl>
                                        <p:attrNameLst>
                                          <p:attrName>style.visibility</p:attrName>
                                        </p:attrNameLst>
                                      </p:cBhvr>
                                      <p:to>
                                        <p:strVal val="hidden"/>
                                      </p:to>
                                    </p:set>
                                  </p:childTnLst>
                                </p:cTn>
                              </p:par>
                              <p:par>
                                <p:cTn id="38" presetID="8" presetClass="emph" presetSubtype="0" fill="hold" nodeType="withEffect">
                                  <p:stCondLst>
                                    <p:cond delay="4500"/>
                                  </p:stCondLst>
                                  <p:childTnLst>
                                    <p:animRot by="-180000">
                                      <p:cBhvr>
                                        <p:cTn id="39" dur="1500" fill="hold"/>
                                        <p:tgtEl>
                                          <p:spTgt spid="66"/>
                                        </p:tgtEl>
                                        <p:attrNameLst>
                                          <p:attrName>r</p:attrName>
                                        </p:attrNameLst>
                                      </p:cBhvr>
                                    </p:animRot>
                                  </p:childTnLst>
                                </p:cTn>
                              </p:par>
                            </p:childTnLst>
                          </p:cTn>
                        </p:par>
                      </p:childTnLst>
                    </p:cTn>
                  </p:par>
                  <p:par>
                    <p:cTn id="40" fill="hold">
                      <p:stCondLst>
                        <p:cond delay="indefinite"/>
                      </p:stCondLst>
                      <p:childTnLst>
                        <p:par>
                          <p:cTn id="41" fill="hold">
                            <p:stCondLst>
                              <p:cond delay="0"/>
                            </p:stCondLst>
                            <p:childTnLst>
                              <p:par>
                                <p:cTn id="42" presetID="22" presetClass="exit" presetSubtype="8" fill="hold" grpId="0" nodeType="clickEffect">
                                  <p:stCondLst>
                                    <p:cond delay="0"/>
                                  </p:stCondLst>
                                  <p:childTnLst>
                                    <p:animEffect transition="out" filter="wipe(left)">
                                      <p:cBhvr>
                                        <p:cTn id="43" dur="5000"/>
                                        <p:tgtEl>
                                          <p:spTgt spid="75"/>
                                        </p:tgtEl>
                                      </p:cBhvr>
                                    </p:animEffect>
                                    <p:set>
                                      <p:cBhvr>
                                        <p:cTn id="44" dur="1" fill="hold">
                                          <p:stCondLst>
                                            <p:cond delay="4999"/>
                                          </p:stCondLst>
                                        </p:cTn>
                                        <p:tgtEl>
                                          <p:spTgt spid="7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0" grpId="1" animBg="1"/>
      <p:bldP spid="71" grpId="0" animBg="1"/>
      <p:bldP spid="71" grpId="1" animBg="1"/>
      <p:bldP spid="72" grpId="0" animBg="1"/>
      <p:bldP spid="72" grpId="1" animBg="1"/>
      <p:bldP spid="7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USTO Control / RS Thruster Control</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grpSp>
        <p:nvGrpSpPr>
          <p:cNvPr id="14" name="Group 141"/>
          <p:cNvGrpSpPr>
            <a:grpSpLocks/>
          </p:cNvGrpSpPr>
          <p:nvPr/>
        </p:nvGrpSpPr>
        <p:grpSpPr bwMode="auto">
          <a:xfrm rot="900000">
            <a:off x="1888777" y="1610506"/>
            <a:ext cx="4995863" cy="4541838"/>
            <a:chOff x="1920" y="952"/>
            <a:chExt cx="3147" cy="2861"/>
          </a:xfrm>
        </p:grpSpPr>
        <p:sp>
          <p:nvSpPr>
            <p:cNvPr id="15" name="AutoShape 142"/>
            <p:cNvSpPr>
              <a:spLocks noChangeArrowheads="1"/>
            </p:cNvSpPr>
            <p:nvPr/>
          </p:nvSpPr>
          <p:spPr bwMode="auto">
            <a:xfrm rot="-856578">
              <a:off x="2744" y="2236"/>
              <a:ext cx="469" cy="285"/>
            </a:xfrm>
            <a:prstGeom prst="octagon">
              <a:avLst>
                <a:gd name="adj" fmla="val 29287"/>
              </a:avLst>
            </a:prstGeom>
            <a:gradFill rotWithShape="1">
              <a:gsLst>
                <a:gs pos="0">
                  <a:srgbClr val="EEECE1"/>
                </a:gs>
                <a:gs pos="50000">
                  <a:sysClr val="window" lastClr="FFFFFF"/>
                </a:gs>
                <a:gs pos="100000">
                  <a:srgbClr val="EEECE1"/>
                </a:gs>
              </a:gsLst>
              <a:lin ang="5400000" scaled="1"/>
            </a:gradFill>
            <a:ln w="9525">
              <a:solidFill>
                <a:sysClr val="windowText" lastClr="000000"/>
              </a:solidFill>
              <a:miter lim="800000"/>
              <a:headEnd/>
              <a:tailEnd/>
            </a:ln>
            <a:effectLst/>
          </p:spPr>
          <p:txBody>
            <a:bodyPr wrap="none" anchor="ctr"/>
            <a:lstStyle/>
            <a:p>
              <a:pPr>
                <a:defRPr/>
              </a:pPr>
              <a:endParaRPr lang="en-US" kern="0">
                <a:solidFill>
                  <a:prstClr val="black"/>
                </a:solidFill>
              </a:endParaRPr>
            </a:p>
          </p:txBody>
        </p:sp>
        <p:sp>
          <p:nvSpPr>
            <p:cNvPr id="16" name="AutoShape 143"/>
            <p:cNvSpPr>
              <a:spLocks noChangeArrowheads="1"/>
            </p:cNvSpPr>
            <p:nvPr/>
          </p:nvSpPr>
          <p:spPr bwMode="auto">
            <a:xfrm rot="-856578">
              <a:off x="3333" y="2041"/>
              <a:ext cx="821" cy="285"/>
            </a:xfrm>
            <a:prstGeom prst="octagon">
              <a:avLst>
                <a:gd name="adj" fmla="val 29287"/>
              </a:avLst>
            </a:prstGeom>
            <a:gradFill rotWithShape="1">
              <a:gsLst>
                <a:gs pos="0">
                  <a:srgbClr val="EEECE1"/>
                </a:gs>
                <a:gs pos="50000">
                  <a:sysClr val="window" lastClr="FFFFFF"/>
                </a:gs>
                <a:gs pos="100000">
                  <a:srgbClr val="EEECE1"/>
                </a:gs>
              </a:gsLst>
              <a:lin ang="5400000" scaled="1"/>
            </a:gradFill>
            <a:ln w="9525">
              <a:solidFill>
                <a:sysClr val="windowText" lastClr="000000"/>
              </a:solidFill>
              <a:miter lim="800000"/>
              <a:headEnd/>
              <a:tailEnd/>
            </a:ln>
            <a:effectLst/>
          </p:spPr>
          <p:txBody>
            <a:bodyPr wrap="none" anchor="ctr"/>
            <a:lstStyle/>
            <a:p>
              <a:pPr>
                <a:defRPr/>
              </a:pPr>
              <a:endParaRPr lang="en-US" kern="0">
                <a:solidFill>
                  <a:prstClr val="black"/>
                </a:solidFill>
              </a:endParaRPr>
            </a:p>
          </p:txBody>
        </p:sp>
        <p:sp>
          <p:nvSpPr>
            <p:cNvPr id="17" name="Oval 144"/>
            <p:cNvSpPr>
              <a:spLocks noChangeArrowheads="1"/>
            </p:cNvSpPr>
            <p:nvPr/>
          </p:nvSpPr>
          <p:spPr bwMode="auto">
            <a:xfrm rot="-856578">
              <a:off x="3168" y="2183"/>
              <a:ext cx="235" cy="207"/>
            </a:xfrm>
            <a:prstGeom prst="ellipse">
              <a:avLst/>
            </a:prstGeom>
            <a:gradFill rotWithShape="1">
              <a:gsLst>
                <a:gs pos="0">
                  <a:srgbClr val="EAEAEA"/>
                </a:gs>
                <a:gs pos="50000">
                  <a:srgbClr val="EEECE1"/>
                </a:gs>
                <a:gs pos="100000">
                  <a:srgbClr val="EAEAEA"/>
                </a:gs>
              </a:gsLst>
              <a:lin ang="2700000" scaled="1"/>
            </a:gradFill>
            <a:ln w="9525">
              <a:solidFill>
                <a:sysClr val="windowText" lastClr="000000"/>
              </a:solidFill>
              <a:round/>
              <a:headEnd/>
              <a:tailEnd/>
            </a:ln>
            <a:effectLst/>
          </p:spPr>
          <p:txBody>
            <a:bodyPr wrap="none" anchor="ctr"/>
            <a:lstStyle/>
            <a:p>
              <a:pPr>
                <a:defRPr/>
              </a:pPr>
              <a:endParaRPr lang="en-US" kern="0">
                <a:solidFill>
                  <a:prstClr val="black"/>
                </a:solidFill>
              </a:endParaRPr>
            </a:p>
          </p:txBody>
        </p:sp>
        <p:sp>
          <p:nvSpPr>
            <p:cNvPr id="18" name="AutoShape 145"/>
            <p:cNvSpPr>
              <a:spLocks noChangeArrowheads="1"/>
            </p:cNvSpPr>
            <p:nvPr/>
          </p:nvSpPr>
          <p:spPr bwMode="auto">
            <a:xfrm rot="-856578">
              <a:off x="4244" y="1811"/>
              <a:ext cx="821" cy="285"/>
            </a:xfrm>
            <a:prstGeom prst="octagon">
              <a:avLst>
                <a:gd name="adj" fmla="val 29287"/>
              </a:avLst>
            </a:prstGeom>
            <a:gradFill rotWithShape="1">
              <a:gsLst>
                <a:gs pos="0">
                  <a:srgbClr val="EEECE1"/>
                </a:gs>
                <a:gs pos="50000">
                  <a:sysClr val="window" lastClr="FFFFFF"/>
                </a:gs>
                <a:gs pos="100000">
                  <a:srgbClr val="EEECE1"/>
                </a:gs>
              </a:gsLst>
              <a:lin ang="5400000" scaled="1"/>
            </a:gradFill>
            <a:ln w="9525">
              <a:solidFill>
                <a:sysClr val="windowText" lastClr="000000"/>
              </a:solidFill>
              <a:miter lim="800000"/>
              <a:headEnd/>
              <a:tailEnd/>
            </a:ln>
            <a:effectLst/>
          </p:spPr>
          <p:txBody>
            <a:bodyPr wrap="none" anchor="ctr"/>
            <a:lstStyle/>
            <a:p>
              <a:pPr>
                <a:defRPr/>
              </a:pPr>
              <a:endParaRPr lang="en-US" kern="0">
                <a:solidFill>
                  <a:prstClr val="black"/>
                </a:solidFill>
              </a:endParaRPr>
            </a:p>
          </p:txBody>
        </p:sp>
        <p:sp>
          <p:nvSpPr>
            <p:cNvPr id="19" name="AutoShape 146"/>
            <p:cNvSpPr>
              <a:spLocks noChangeArrowheads="1"/>
            </p:cNvSpPr>
            <p:nvPr/>
          </p:nvSpPr>
          <p:spPr bwMode="auto">
            <a:xfrm rot="-856578">
              <a:off x="1946" y="2396"/>
              <a:ext cx="821" cy="285"/>
            </a:xfrm>
            <a:prstGeom prst="octagon">
              <a:avLst>
                <a:gd name="adj" fmla="val 29287"/>
              </a:avLst>
            </a:prstGeom>
            <a:gradFill rotWithShape="1">
              <a:gsLst>
                <a:gs pos="0">
                  <a:srgbClr val="EEECE1"/>
                </a:gs>
                <a:gs pos="50000">
                  <a:sysClr val="window" lastClr="FFFFFF"/>
                </a:gs>
                <a:gs pos="100000">
                  <a:srgbClr val="EEECE1"/>
                </a:gs>
              </a:gsLst>
              <a:lin ang="5400000" scaled="1"/>
            </a:gradFill>
            <a:ln w="9525">
              <a:solidFill>
                <a:sysClr val="windowText" lastClr="000000"/>
              </a:solidFill>
              <a:miter lim="800000"/>
              <a:headEnd/>
              <a:tailEnd/>
            </a:ln>
            <a:effectLst/>
          </p:spPr>
          <p:txBody>
            <a:bodyPr wrap="none" anchor="ctr"/>
            <a:lstStyle/>
            <a:p>
              <a:pPr>
                <a:defRPr/>
              </a:pPr>
              <a:endParaRPr lang="en-US" kern="0">
                <a:solidFill>
                  <a:prstClr val="black"/>
                </a:solidFill>
              </a:endParaRPr>
            </a:p>
          </p:txBody>
        </p:sp>
        <p:sp>
          <p:nvSpPr>
            <p:cNvPr id="20" name="Rectangle 147"/>
            <p:cNvSpPr>
              <a:spLocks noChangeArrowheads="1"/>
            </p:cNvSpPr>
            <p:nvPr/>
          </p:nvSpPr>
          <p:spPr bwMode="auto">
            <a:xfrm rot="-856578">
              <a:off x="3443" y="1361"/>
              <a:ext cx="264" cy="639"/>
            </a:xfrm>
            <a:prstGeom prst="rect">
              <a:avLst/>
            </a:prstGeom>
            <a:gradFill rotWithShape="1">
              <a:gsLst>
                <a:gs pos="0">
                  <a:srgbClr val="FFCC00"/>
                </a:gs>
                <a:gs pos="50000">
                  <a:srgbClr val="CC9900"/>
                </a:gs>
                <a:gs pos="100000">
                  <a:srgbClr val="FFCC00"/>
                </a:gs>
              </a:gsLst>
              <a:lin ang="2700000" scaled="1"/>
            </a:gra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32" name="Rectangle 148"/>
            <p:cNvSpPr>
              <a:spLocks noChangeArrowheads="1"/>
            </p:cNvSpPr>
            <p:nvPr/>
          </p:nvSpPr>
          <p:spPr bwMode="auto">
            <a:xfrm rot="-856578">
              <a:off x="3406" y="1394"/>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33" name="Rectangle 149"/>
            <p:cNvSpPr>
              <a:spLocks noChangeArrowheads="1"/>
            </p:cNvSpPr>
            <p:nvPr/>
          </p:nvSpPr>
          <p:spPr bwMode="auto">
            <a:xfrm rot="-856578">
              <a:off x="3425" y="1470"/>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34" name="Rectangle 150"/>
            <p:cNvSpPr>
              <a:spLocks noChangeArrowheads="1"/>
            </p:cNvSpPr>
            <p:nvPr/>
          </p:nvSpPr>
          <p:spPr bwMode="auto">
            <a:xfrm rot="-856578">
              <a:off x="3445" y="1546"/>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35" name="Rectangle 151"/>
            <p:cNvSpPr>
              <a:spLocks noChangeArrowheads="1"/>
            </p:cNvSpPr>
            <p:nvPr/>
          </p:nvSpPr>
          <p:spPr bwMode="auto">
            <a:xfrm rot="-856578">
              <a:off x="3464" y="1621"/>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36" name="Rectangle 152"/>
            <p:cNvSpPr>
              <a:spLocks noChangeArrowheads="1"/>
            </p:cNvSpPr>
            <p:nvPr/>
          </p:nvSpPr>
          <p:spPr bwMode="auto">
            <a:xfrm rot="-856578">
              <a:off x="3483" y="1696"/>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37" name="Rectangle 153"/>
            <p:cNvSpPr>
              <a:spLocks noChangeArrowheads="1"/>
            </p:cNvSpPr>
            <p:nvPr/>
          </p:nvSpPr>
          <p:spPr bwMode="auto">
            <a:xfrm rot="-856578">
              <a:off x="3502" y="1771"/>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38" name="Rectangle 154"/>
            <p:cNvSpPr>
              <a:spLocks noChangeArrowheads="1"/>
            </p:cNvSpPr>
            <p:nvPr/>
          </p:nvSpPr>
          <p:spPr bwMode="auto">
            <a:xfrm rot="-856578">
              <a:off x="3521" y="1847"/>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39" name="Rectangle 155"/>
            <p:cNvSpPr>
              <a:spLocks noChangeArrowheads="1"/>
            </p:cNvSpPr>
            <p:nvPr/>
          </p:nvSpPr>
          <p:spPr bwMode="auto">
            <a:xfrm rot="-856578">
              <a:off x="3541" y="1923"/>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40" name="Rectangle 156"/>
            <p:cNvSpPr>
              <a:spLocks noChangeArrowheads="1"/>
            </p:cNvSpPr>
            <p:nvPr/>
          </p:nvSpPr>
          <p:spPr bwMode="auto">
            <a:xfrm rot="-856578">
              <a:off x="3637" y="1991"/>
              <a:ext cx="39" cy="60"/>
            </a:xfrm>
            <a:prstGeom prst="rect">
              <a:avLst/>
            </a:prstGeom>
            <a:solidFill>
              <a:srgbClr val="C0C0C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41" name="Rectangle 157"/>
            <p:cNvSpPr>
              <a:spLocks noChangeArrowheads="1"/>
            </p:cNvSpPr>
            <p:nvPr/>
          </p:nvSpPr>
          <p:spPr bwMode="auto">
            <a:xfrm rot="9943422">
              <a:off x="3700" y="2374"/>
              <a:ext cx="264" cy="639"/>
            </a:xfrm>
            <a:prstGeom prst="rect">
              <a:avLst/>
            </a:prstGeom>
            <a:gradFill rotWithShape="1">
              <a:gsLst>
                <a:gs pos="0">
                  <a:srgbClr val="FFCC00"/>
                </a:gs>
                <a:gs pos="50000">
                  <a:srgbClr val="CC9900"/>
                </a:gs>
                <a:gs pos="100000">
                  <a:srgbClr val="FFCC00"/>
                </a:gs>
              </a:gsLst>
              <a:lin ang="2700000" scaled="1"/>
            </a:gra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42" name="Rectangle 158"/>
            <p:cNvSpPr>
              <a:spLocks noChangeArrowheads="1"/>
            </p:cNvSpPr>
            <p:nvPr/>
          </p:nvSpPr>
          <p:spPr bwMode="auto">
            <a:xfrm rot="9943422">
              <a:off x="3795" y="2927"/>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43" name="Rectangle 159"/>
            <p:cNvSpPr>
              <a:spLocks noChangeArrowheads="1"/>
            </p:cNvSpPr>
            <p:nvPr/>
          </p:nvSpPr>
          <p:spPr bwMode="auto">
            <a:xfrm rot="9943422">
              <a:off x="3776" y="2852"/>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44" name="Rectangle 160"/>
            <p:cNvSpPr>
              <a:spLocks noChangeArrowheads="1"/>
            </p:cNvSpPr>
            <p:nvPr/>
          </p:nvSpPr>
          <p:spPr bwMode="auto">
            <a:xfrm rot="9943422">
              <a:off x="3757" y="2777"/>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45" name="Rectangle 161"/>
            <p:cNvSpPr>
              <a:spLocks noChangeArrowheads="1"/>
            </p:cNvSpPr>
            <p:nvPr/>
          </p:nvSpPr>
          <p:spPr bwMode="auto">
            <a:xfrm rot="9943422">
              <a:off x="3738" y="2701"/>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46" name="Rectangle 162"/>
            <p:cNvSpPr>
              <a:spLocks noChangeArrowheads="1"/>
            </p:cNvSpPr>
            <p:nvPr/>
          </p:nvSpPr>
          <p:spPr bwMode="auto">
            <a:xfrm rot="9943422">
              <a:off x="3718" y="2626"/>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47" name="Rectangle 163"/>
            <p:cNvSpPr>
              <a:spLocks noChangeArrowheads="1"/>
            </p:cNvSpPr>
            <p:nvPr/>
          </p:nvSpPr>
          <p:spPr bwMode="auto">
            <a:xfrm rot="9943422">
              <a:off x="3699" y="2551"/>
              <a:ext cx="205" cy="51"/>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48" name="Rectangle 164"/>
            <p:cNvSpPr>
              <a:spLocks noChangeArrowheads="1"/>
            </p:cNvSpPr>
            <p:nvPr/>
          </p:nvSpPr>
          <p:spPr bwMode="auto">
            <a:xfrm rot="9943422">
              <a:off x="3680" y="2475"/>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49" name="Rectangle 165"/>
            <p:cNvSpPr>
              <a:spLocks noChangeArrowheads="1"/>
            </p:cNvSpPr>
            <p:nvPr/>
          </p:nvSpPr>
          <p:spPr bwMode="auto">
            <a:xfrm rot="9943422">
              <a:off x="3661" y="2400"/>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50" name="Rectangle 166"/>
            <p:cNvSpPr>
              <a:spLocks noChangeArrowheads="1"/>
            </p:cNvSpPr>
            <p:nvPr/>
          </p:nvSpPr>
          <p:spPr bwMode="auto">
            <a:xfrm rot="9943422">
              <a:off x="3731" y="2323"/>
              <a:ext cx="39" cy="61"/>
            </a:xfrm>
            <a:prstGeom prst="rect">
              <a:avLst/>
            </a:prstGeom>
            <a:solidFill>
              <a:srgbClr val="C0C0C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51" name="Rectangle 167"/>
            <p:cNvSpPr>
              <a:spLocks noChangeArrowheads="1"/>
            </p:cNvSpPr>
            <p:nvPr/>
          </p:nvSpPr>
          <p:spPr bwMode="auto">
            <a:xfrm rot="-856578">
              <a:off x="4316" y="1112"/>
              <a:ext cx="264" cy="639"/>
            </a:xfrm>
            <a:prstGeom prst="rect">
              <a:avLst/>
            </a:prstGeom>
            <a:gradFill rotWithShape="1">
              <a:gsLst>
                <a:gs pos="0">
                  <a:srgbClr val="CC9900"/>
                </a:gs>
                <a:gs pos="100000">
                  <a:srgbClr val="FFCC00"/>
                </a:gs>
              </a:gsLst>
              <a:lin ang="2700000" scaled="1"/>
            </a:gra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52" name="Rectangle 168"/>
            <p:cNvSpPr>
              <a:spLocks noChangeArrowheads="1"/>
            </p:cNvSpPr>
            <p:nvPr/>
          </p:nvSpPr>
          <p:spPr bwMode="auto">
            <a:xfrm rot="-856578">
              <a:off x="4280" y="1146"/>
              <a:ext cx="205" cy="51"/>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53" name="Rectangle 169"/>
            <p:cNvSpPr>
              <a:spLocks noChangeArrowheads="1"/>
            </p:cNvSpPr>
            <p:nvPr/>
          </p:nvSpPr>
          <p:spPr bwMode="auto">
            <a:xfrm rot="-856578">
              <a:off x="4299" y="1221"/>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54" name="Rectangle 170"/>
            <p:cNvSpPr>
              <a:spLocks noChangeArrowheads="1"/>
            </p:cNvSpPr>
            <p:nvPr/>
          </p:nvSpPr>
          <p:spPr bwMode="auto">
            <a:xfrm rot="-856578">
              <a:off x="4318" y="1297"/>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55" name="Rectangle 171"/>
            <p:cNvSpPr>
              <a:spLocks noChangeArrowheads="1"/>
            </p:cNvSpPr>
            <p:nvPr/>
          </p:nvSpPr>
          <p:spPr bwMode="auto">
            <a:xfrm rot="-856578">
              <a:off x="4337" y="1372"/>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56" name="Rectangle 172"/>
            <p:cNvSpPr>
              <a:spLocks noChangeArrowheads="1"/>
            </p:cNvSpPr>
            <p:nvPr/>
          </p:nvSpPr>
          <p:spPr bwMode="auto">
            <a:xfrm rot="-856578">
              <a:off x="4357" y="1448"/>
              <a:ext cx="205" cy="51"/>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57" name="Rectangle 173"/>
            <p:cNvSpPr>
              <a:spLocks noChangeArrowheads="1"/>
            </p:cNvSpPr>
            <p:nvPr/>
          </p:nvSpPr>
          <p:spPr bwMode="auto">
            <a:xfrm rot="-856578">
              <a:off x="4376" y="1522"/>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58" name="Rectangle 174"/>
            <p:cNvSpPr>
              <a:spLocks noChangeArrowheads="1"/>
            </p:cNvSpPr>
            <p:nvPr/>
          </p:nvSpPr>
          <p:spPr bwMode="auto">
            <a:xfrm rot="-856578">
              <a:off x="4395" y="1598"/>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59" name="Rectangle 175"/>
            <p:cNvSpPr>
              <a:spLocks noChangeArrowheads="1"/>
            </p:cNvSpPr>
            <p:nvPr/>
          </p:nvSpPr>
          <p:spPr bwMode="auto">
            <a:xfrm rot="-856578">
              <a:off x="4414" y="1674"/>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60" name="Rectangle 176"/>
            <p:cNvSpPr>
              <a:spLocks noChangeArrowheads="1"/>
            </p:cNvSpPr>
            <p:nvPr/>
          </p:nvSpPr>
          <p:spPr bwMode="auto">
            <a:xfrm rot="-856578">
              <a:off x="4516" y="1744"/>
              <a:ext cx="39" cy="61"/>
            </a:xfrm>
            <a:prstGeom prst="rect">
              <a:avLst/>
            </a:prstGeom>
            <a:solidFill>
              <a:srgbClr val="C0C0C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61" name="Rectangle 177"/>
            <p:cNvSpPr>
              <a:spLocks noChangeArrowheads="1"/>
            </p:cNvSpPr>
            <p:nvPr/>
          </p:nvSpPr>
          <p:spPr bwMode="auto">
            <a:xfrm rot="9943422">
              <a:off x="4580" y="2150"/>
              <a:ext cx="264" cy="639"/>
            </a:xfrm>
            <a:prstGeom prst="rect">
              <a:avLst/>
            </a:prstGeom>
            <a:gradFill rotWithShape="1">
              <a:gsLst>
                <a:gs pos="0">
                  <a:srgbClr val="FFCC00"/>
                </a:gs>
                <a:gs pos="50000">
                  <a:srgbClr val="CC9900"/>
                </a:gs>
                <a:gs pos="100000">
                  <a:srgbClr val="FFCC00"/>
                </a:gs>
              </a:gsLst>
              <a:lin ang="2700000" scaled="1"/>
            </a:gra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62" name="Rectangle 178"/>
            <p:cNvSpPr>
              <a:spLocks noChangeArrowheads="1"/>
            </p:cNvSpPr>
            <p:nvPr/>
          </p:nvSpPr>
          <p:spPr bwMode="auto">
            <a:xfrm rot="9943422">
              <a:off x="4676" y="2703"/>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63" name="Rectangle 179"/>
            <p:cNvSpPr>
              <a:spLocks noChangeArrowheads="1"/>
            </p:cNvSpPr>
            <p:nvPr/>
          </p:nvSpPr>
          <p:spPr bwMode="auto">
            <a:xfrm rot="9943422">
              <a:off x="4657" y="2628"/>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64" name="Rectangle 180"/>
            <p:cNvSpPr>
              <a:spLocks noChangeArrowheads="1"/>
            </p:cNvSpPr>
            <p:nvPr/>
          </p:nvSpPr>
          <p:spPr bwMode="auto">
            <a:xfrm rot="9943422">
              <a:off x="4638" y="2553"/>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65" name="Rectangle 181"/>
            <p:cNvSpPr>
              <a:spLocks noChangeArrowheads="1"/>
            </p:cNvSpPr>
            <p:nvPr/>
          </p:nvSpPr>
          <p:spPr bwMode="auto">
            <a:xfrm rot="9943422">
              <a:off x="4619" y="2477"/>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66" name="Rectangle 182"/>
            <p:cNvSpPr>
              <a:spLocks noChangeArrowheads="1"/>
            </p:cNvSpPr>
            <p:nvPr/>
          </p:nvSpPr>
          <p:spPr bwMode="auto">
            <a:xfrm rot="9943422">
              <a:off x="4599" y="2401"/>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67" name="Rectangle 183"/>
            <p:cNvSpPr>
              <a:spLocks noChangeArrowheads="1"/>
            </p:cNvSpPr>
            <p:nvPr/>
          </p:nvSpPr>
          <p:spPr bwMode="auto">
            <a:xfrm rot="9943422">
              <a:off x="4580" y="2327"/>
              <a:ext cx="205" cy="51"/>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68" name="Rectangle 184"/>
            <p:cNvSpPr>
              <a:spLocks noChangeArrowheads="1"/>
            </p:cNvSpPr>
            <p:nvPr/>
          </p:nvSpPr>
          <p:spPr bwMode="auto">
            <a:xfrm rot="9943422">
              <a:off x="4561" y="2251"/>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69" name="Rectangle 185"/>
            <p:cNvSpPr>
              <a:spLocks noChangeArrowheads="1"/>
            </p:cNvSpPr>
            <p:nvPr/>
          </p:nvSpPr>
          <p:spPr bwMode="auto">
            <a:xfrm rot="9943422">
              <a:off x="4541" y="2176"/>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70" name="Rectangle 186"/>
            <p:cNvSpPr>
              <a:spLocks noChangeArrowheads="1"/>
            </p:cNvSpPr>
            <p:nvPr/>
          </p:nvSpPr>
          <p:spPr bwMode="auto">
            <a:xfrm rot="9943422">
              <a:off x="4611" y="2099"/>
              <a:ext cx="39" cy="61"/>
            </a:xfrm>
            <a:prstGeom prst="rect">
              <a:avLst/>
            </a:prstGeom>
            <a:solidFill>
              <a:srgbClr val="C0C0C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71" name="Rectangle 187"/>
            <p:cNvSpPr>
              <a:spLocks noChangeArrowheads="1"/>
            </p:cNvSpPr>
            <p:nvPr/>
          </p:nvSpPr>
          <p:spPr bwMode="auto">
            <a:xfrm rot="-856578">
              <a:off x="2864" y="2263"/>
              <a:ext cx="235" cy="233"/>
            </a:xfrm>
            <a:prstGeom prst="rect">
              <a:avLst/>
            </a:prstGeom>
            <a:solidFill>
              <a:srgbClr val="EAEAEA"/>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72" name="Rectangle 188"/>
            <p:cNvSpPr>
              <a:spLocks noChangeArrowheads="1"/>
            </p:cNvSpPr>
            <p:nvPr/>
          </p:nvSpPr>
          <p:spPr bwMode="auto">
            <a:xfrm rot="-856578">
              <a:off x="2876" y="2136"/>
              <a:ext cx="117" cy="130"/>
            </a:xfrm>
            <a:prstGeom prst="rect">
              <a:avLst/>
            </a:prstGeom>
            <a:gradFill rotWithShape="1">
              <a:gsLst>
                <a:gs pos="0">
                  <a:srgbClr val="EAEAEA"/>
                </a:gs>
                <a:gs pos="50000">
                  <a:srgbClr val="EEECE1"/>
                </a:gs>
                <a:gs pos="100000">
                  <a:srgbClr val="EAEAEA"/>
                </a:gs>
              </a:gsLst>
              <a:lin ang="0" scaled="1"/>
            </a:gradFill>
            <a:ln w="9525">
              <a:solidFill>
                <a:sysClr val="windowText" lastClr="000000"/>
              </a:solidFill>
              <a:miter lim="800000"/>
              <a:headEnd/>
              <a:tailEnd/>
            </a:ln>
            <a:effectLst/>
          </p:spPr>
          <p:txBody>
            <a:bodyPr wrap="none" anchor="ctr"/>
            <a:lstStyle/>
            <a:p>
              <a:pPr>
                <a:defRPr/>
              </a:pPr>
              <a:endParaRPr lang="en-US" kern="0">
                <a:solidFill>
                  <a:prstClr val="black"/>
                </a:solidFill>
              </a:endParaRPr>
            </a:p>
          </p:txBody>
        </p:sp>
        <p:grpSp>
          <p:nvGrpSpPr>
            <p:cNvPr id="73" name="Group 189"/>
            <p:cNvGrpSpPr>
              <a:grpSpLocks/>
            </p:cNvGrpSpPr>
            <p:nvPr/>
          </p:nvGrpSpPr>
          <p:grpSpPr bwMode="auto">
            <a:xfrm>
              <a:off x="2780" y="2601"/>
              <a:ext cx="823" cy="1212"/>
              <a:chOff x="2781" y="2578"/>
              <a:chExt cx="823" cy="1212"/>
            </a:xfrm>
          </p:grpSpPr>
          <p:sp>
            <p:nvSpPr>
              <p:cNvPr id="123" name="Rectangle 190"/>
              <p:cNvSpPr>
                <a:spLocks noChangeArrowheads="1"/>
              </p:cNvSpPr>
              <p:nvPr/>
            </p:nvSpPr>
            <p:spPr bwMode="auto">
              <a:xfrm rot="9943422">
                <a:off x="2876" y="2676"/>
                <a:ext cx="264" cy="1114"/>
              </a:xfrm>
              <a:prstGeom prst="rect">
                <a:avLst/>
              </a:prstGeom>
              <a:gradFill rotWithShape="1">
                <a:gsLst>
                  <a:gs pos="0">
                    <a:srgbClr val="FFCC00"/>
                  </a:gs>
                  <a:gs pos="50000">
                    <a:srgbClr val="CC9900"/>
                  </a:gs>
                  <a:gs pos="100000">
                    <a:srgbClr val="FFCC00"/>
                  </a:gs>
                </a:gsLst>
                <a:lin ang="2700000" scaled="1"/>
              </a:gra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24" name="Rectangle 191"/>
              <p:cNvSpPr>
                <a:spLocks noChangeArrowheads="1"/>
              </p:cNvSpPr>
              <p:nvPr/>
            </p:nvSpPr>
            <p:spPr bwMode="auto">
              <a:xfrm rot="9943422">
                <a:off x="2915" y="3245"/>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25" name="Rectangle 192"/>
              <p:cNvSpPr>
                <a:spLocks noChangeArrowheads="1"/>
              </p:cNvSpPr>
              <p:nvPr/>
            </p:nvSpPr>
            <p:spPr bwMode="auto">
              <a:xfrm rot="9943422">
                <a:off x="2896" y="3169"/>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26" name="Rectangle 193"/>
              <p:cNvSpPr>
                <a:spLocks noChangeArrowheads="1"/>
              </p:cNvSpPr>
              <p:nvPr/>
            </p:nvSpPr>
            <p:spPr bwMode="auto">
              <a:xfrm rot="9943422">
                <a:off x="2877" y="3094"/>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27" name="Rectangle 194"/>
              <p:cNvSpPr>
                <a:spLocks noChangeArrowheads="1"/>
              </p:cNvSpPr>
              <p:nvPr/>
            </p:nvSpPr>
            <p:spPr bwMode="auto">
              <a:xfrm rot="9943422">
                <a:off x="2857" y="3018"/>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28" name="Rectangle 195"/>
              <p:cNvSpPr>
                <a:spLocks noChangeArrowheads="1"/>
              </p:cNvSpPr>
              <p:nvPr/>
            </p:nvSpPr>
            <p:spPr bwMode="auto">
              <a:xfrm rot="9943422">
                <a:off x="2838" y="2943"/>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29" name="Rectangle 196"/>
              <p:cNvSpPr>
                <a:spLocks noChangeArrowheads="1"/>
              </p:cNvSpPr>
              <p:nvPr/>
            </p:nvSpPr>
            <p:spPr bwMode="auto">
              <a:xfrm rot="9943422">
                <a:off x="2819" y="2868"/>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30" name="Rectangle 197"/>
              <p:cNvSpPr>
                <a:spLocks noChangeArrowheads="1"/>
              </p:cNvSpPr>
              <p:nvPr/>
            </p:nvSpPr>
            <p:spPr bwMode="auto">
              <a:xfrm rot="9943422">
                <a:off x="2800" y="2792"/>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31" name="Rectangle 198"/>
              <p:cNvSpPr>
                <a:spLocks noChangeArrowheads="1"/>
              </p:cNvSpPr>
              <p:nvPr/>
            </p:nvSpPr>
            <p:spPr bwMode="auto">
              <a:xfrm rot="9943422">
                <a:off x="2781" y="2717"/>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32" name="Rectangle 199"/>
              <p:cNvSpPr>
                <a:spLocks noChangeArrowheads="1"/>
              </p:cNvSpPr>
              <p:nvPr/>
            </p:nvSpPr>
            <p:spPr bwMode="auto">
              <a:xfrm rot="9943422">
                <a:off x="2934" y="3319"/>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33" name="Rectangle 200"/>
              <p:cNvSpPr>
                <a:spLocks noChangeArrowheads="1"/>
              </p:cNvSpPr>
              <p:nvPr/>
            </p:nvSpPr>
            <p:spPr bwMode="auto">
              <a:xfrm rot="9943422">
                <a:off x="2953" y="3395"/>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34" name="Rectangle 201"/>
              <p:cNvSpPr>
                <a:spLocks noChangeArrowheads="1"/>
              </p:cNvSpPr>
              <p:nvPr/>
            </p:nvSpPr>
            <p:spPr bwMode="auto">
              <a:xfrm rot="9943422">
                <a:off x="2972" y="3471"/>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35" name="Rectangle 202"/>
              <p:cNvSpPr>
                <a:spLocks noChangeArrowheads="1"/>
              </p:cNvSpPr>
              <p:nvPr/>
            </p:nvSpPr>
            <p:spPr bwMode="auto">
              <a:xfrm rot="9943422">
                <a:off x="2992" y="3546"/>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36" name="Rectangle 203"/>
              <p:cNvSpPr>
                <a:spLocks noChangeArrowheads="1"/>
              </p:cNvSpPr>
              <p:nvPr/>
            </p:nvSpPr>
            <p:spPr bwMode="auto">
              <a:xfrm rot="9943422">
                <a:off x="3011" y="3621"/>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37" name="Rectangle 204"/>
              <p:cNvSpPr>
                <a:spLocks noChangeArrowheads="1"/>
              </p:cNvSpPr>
              <p:nvPr/>
            </p:nvSpPr>
            <p:spPr bwMode="auto">
              <a:xfrm rot="9943422">
                <a:off x="3030" y="3696"/>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38" name="Rectangle 205"/>
              <p:cNvSpPr>
                <a:spLocks noChangeArrowheads="1"/>
              </p:cNvSpPr>
              <p:nvPr/>
            </p:nvSpPr>
            <p:spPr bwMode="auto">
              <a:xfrm rot="9943422">
                <a:off x="3246" y="2582"/>
                <a:ext cx="264" cy="1114"/>
              </a:xfrm>
              <a:prstGeom prst="rect">
                <a:avLst/>
              </a:prstGeom>
              <a:gradFill rotWithShape="1">
                <a:gsLst>
                  <a:gs pos="0">
                    <a:srgbClr val="FFCC00"/>
                  </a:gs>
                  <a:gs pos="50000">
                    <a:srgbClr val="CC9900"/>
                  </a:gs>
                  <a:gs pos="100000">
                    <a:srgbClr val="FFCC00"/>
                  </a:gs>
                </a:gsLst>
                <a:lin ang="2700000" scaled="1"/>
              </a:gra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39" name="Rectangle 206"/>
              <p:cNvSpPr>
                <a:spLocks noChangeArrowheads="1"/>
              </p:cNvSpPr>
              <p:nvPr/>
            </p:nvSpPr>
            <p:spPr bwMode="auto">
              <a:xfrm rot="9943422">
                <a:off x="3284" y="3151"/>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40" name="Rectangle 207"/>
              <p:cNvSpPr>
                <a:spLocks noChangeArrowheads="1"/>
              </p:cNvSpPr>
              <p:nvPr/>
            </p:nvSpPr>
            <p:spPr bwMode="auto">
              <a:xfrm rot="9943422">
                <a:off x="3265" y="3075"/>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41" name="Rectangle 208"/>
              <p:cNvSpPr>
                <a:spLocks noChangeArrowheads="1"/>
              </p:cNvSpPr>
              <p:nvPr/>
            </p:nvSpPr>
            <p:spPr bwMode="auto">
              <a:xfrm rot="9943422">
                <a:off x="3246" y="3000"/>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42" name="Rectangle 209"/>
              <p:cNvSpPr>
                <a:spLocks noChangeArrowheads="1"/>
              </p:cNvSpPr>
              <p:nvPr/>
            </p:nvSpPr>
            <p:spPr bwMode="auto">
              <a:xfrm rot="9943422">
                <a:off x="3227" y="2924"/>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43" name="Rectangle 210"/>
              <p:cNvSpPr>
                <a:spLocks noChangeArrowheads="1"/>
              </p:cNvSpPr>
              <p:nvPr/>
            </p:nvSpPr>
            <p:spPr bwMode="auto">
              <a:xfrm rot="9943422">
                <a:off x="3208" y="2849"/>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44" name="Rectangle 211"/>
              <p:cNvSpPr>
                <a:spLocks noChangeArrowheads="1"/>
              </p:cNvSpPr>
              <p:nvPr/>
            </p:nvSpPr>
            <p:spPr bwMode="auto">
              <a:xfrm rot="9943422">
                <a:off x="3188" y="2774"/>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45" name="Rectangle 212"/>
              <p:cNvSpPr>
                <a:spLocks noChangeArrowheads="1"/>
              </p:cNvSpPr>
              <p:nvPr/>
            </p:nvSpPr>
            <p:spPr bwMode="auto">
              <a:xfrm rot="9943422">
                <a:off x="3169" y="2698"/>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46" name="Rectangle 213"/>
              <p:cNvSpPr>
                <a:spLocks noChangeArrowheads="1"/>
              </p:cNvSpPr>
              <p:nvPr/>
            </p:nvSpPr>
            <p:spPr bwMode="auto">
              <a:xfrm rot="9943422">
                <a:off x="3150" y="2623"/>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47" name="Rectangle 214"/>
              <p:cNvSpPr>
                <a:spLocks noChangeArrowheads="1"/>
              </p:cNvSpPr>
              <p:nvPr/>
            </p:nvSpPr>
            <p:spPr bwMode="auto">
              <a:xfrm rot="9943422">
                <a:off x="3303" y="3225"/>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48" name="Rectangle 215"/>
              <p:cNvSpPr>
                <a:spLocks noChangeArrowheads="1"/>
              </p:cNvSpPr>
              <p:nvPr/>
            </p:nvSpPr>
            <p:spPr bwMode="auto">
              <a:xfrm rot="9943422">
                <a:off x="3322" y="3301"/>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49" name="Rectangle 216"/>
              <p:cNvSpPr>
                <a:spLocks noChangeArrowheads="1"/>
              </p:cNvSpPr>
              <p:nvPr/>
            </p:nvSpPr>
            <p:spPr bwMode="auto">
              <a:xfrm rot="9943422">
                <a:off x="3342" y="3377"/>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50" name="Rectangle 217"/>
              <p:cNvSpPr>
                <a:spLocks noChangeArrowheads="1"/>
              </p:cNvSpPr>
              <p:nvPr/>
            </p:nvSpPr>
            <p:spPr bwMode="auto">
              <a:xfrm rot="9943422">
                <a:off x="3361" y="3452"/>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51" name="Rectangle 218"/>
              <p:cNvSpPr>
                <a:spLocks noChangeArrowheads="1"/>
              </p:cNvSpPr>
              <p:nvPr/>
            </p:nvSpPr>
            <p:spPr bwMode="auto">
              <a:xfrm rot="9943422">
                <a:off x="3380" y="3527"/>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52" name="Rectangle 219"/>
              <p:cNvSpPr>
                <a:spLocks noChangeArrowheads="1"/>
              </p:cNvSpPr>
              <p:nvPr/>
            </p:nvSpPr>
            <p:spPr bwMode="auto">
              <a:xfrm rot="9943422">
                <a:off x="3399" y="3602"/>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53" name="Rectangle 220"/>
              <p:cNvSpPr>
                <a:spLocks noChangeArrowheads="1"/>
              </p:cNvSpPr>
              <p:nvPr/>
            </p:nvSpPr>
            <p:spPr bwMode="auto">
              <a:xfrm rot="9943422">
                <a:off x="3155" y="2573"/>
                <a:ext cx="59" cy="1166"/>
              </a:xfrm>
              <a:prstGeom prst="rect">
                <a:avLst/>
              </a:prstGeom>
              <a:gradFill rotWithShape="1">
                <a:gsLst>
                  <a:gs pos="0">
                    <a:srgbClr val="EAEAEA"/>
                  </a:gs>
                  <a:gs pos="50000">
                    <a:srgbClr val="EEECE1"/>
                  </a:gs>
                  <a:gs pos="100000">
                    <a:srgbClr val="EAEAEA"/>
                  </a:gs>
                </a:gsLst>
                <a:lin ang="0" scaled="1"/>
              </a:gradFill>
              <a:ln w="9525">
                <a:solidFill>
                  <a:sysClr val="windowText" lastClr="000000"/>
                </a:solidFill>
                <a:miter lim="800000"/>
                <a:headEnd/>
                <a:tailEnd/>
              </a:ln>
              <a:effectLst/>
            </p:spPr>
            <p:txBody>
              <a:bodyPr wrap="none" anchor="ctr"/>
              <a:lstStyle/>
              <a:p>
                <a:pPr>
                  <a:defRPr/>
                </a:pPr>
                <a:endParaRPr lang="en-US" kern="0">
                  <a:solidFill>
                    <a:prstClr val="black"/>
                  </a:solidFill>
                </a:endParaRPr>
              </a:p>
            </p:txBody>
          </p:sp>
        </p:grpSp>
        <p:sp>
          <p:nvSpPr>
            <p:cNvPr id="74" name="Rectangle 221"/>
            <p:cNvSpPr>
              <a:spLocks noChangeArrowheads="1"/>
            </p:cNvSpPr>
            <p:nvPr/>
          </p:nvSpPr>
          <p:spPr bwMode="auto">
            <a:xfrm rot="-856578">
              <a:off x="2881" y="2302"/>
              <a:ext cx="88" cy="78"/>
            </a:xfrm>
            <a:prstGeom prst="rect">
              <a:avLst/>
            </a:prstGeom>
            <a:solidFill>
              <a:srgbClr val="C0C0C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75" name="Rectangle 222"/>
            <p:cNvSpPr>
              <a:spLocks noChangeArrowheads="1"/>
            </p:cNvSpPr>
            <p:nvPr/>
          </p:nvSpPr>
          <p:spPr bwMode="auto">
            <a:xfrm rot="-856578">
              <a:off x="2992" y="2380"/>
              <a:ext cx="88" cy="78"/>
            </a:xfrm>
            <a:prstGeom prst="rect">
              <a:avLst/>
            </a:prstGeom>
            <a:solidFill>
              <a:srgbClr val="C0C0C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76" name="AutoShape 223"/>
            <p:cNvSpPr>
              <a:spLocks noChangeArrowheads="1"/>
            </p:cNvSpPr>
            <p:nvPr/>
          </p:nvSpPr>
          <p:spPr bwMode="auto">
            <a:xfrm rot="4543422">
              <a:off x="4344" y="1842"/>
              <a:ext cx="363" cy="26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EEECE1"/>
                </a:gs>
                <a:gs pos="50000">
                  <a:srgbClr val="EAEAEA"/>
                </a:gs>
                <a:gs pos="100000">
                  <a:srgbClr val="EEECE1"/>
                </a:gs>
              </a:gsLst>
              <a:lin ang="0" scaled="1"/>
            </a:gradFill>
            <a:ln w="9525">
              <a:solidFill>
                <a:sysClr val="windowText" lastClr="000000"/>
              </a:solidFill>
              <a:miter lim="800000"/>
              <a:headEnd/>
              <a:tailEnd/>
            </a:ln>
            <a:effectLst/>
          </p:spPr>
          <p:txBody>
            <a:bodyPr wrap="none" anchor="ctr"/>
            <a:lstStyle/>
            <a:p>
              <a:pPr>
                <a:defRPr/>
              </a:pPr>
              <a:endParaRPr lang="en-US" kern="0">
                <a:solidFill>
                  <a:prstClr val="black"/>
                </a:solidFill>
              </a:endParaRPr>
            </a:p>
          </p:txBody>
        </p:sp>
        <p:sp>
          <p:nvSpPr>
            <p:cNvPr id="77" name="Rectangle 224"/>
            <p:cNvSpPr>
              <a:spLocks noChangeArrowheads="1"/>
            </p:cNvSpPr>
            <p:nvPr/>
          </p:nvSpPr>
          <p:spPr bwMode="auto">
            <a:xfrm rot="-856578">
              <a:off x="4646" y="1706"/>
              <a:ext cx="410" cy="363"/>
            </a:xfrm>
            <a:prstGeom prst="rect">
              <a:avLst/>
            </a:prstGeom>
            <a:gradFill rotWithShape="1">
              <a:gsLst>
                <a:gs pos="0">
                  <a:srgbClr val="EEECE1"/>
                </a:gs>
                <a:gs pos="50000">
                  <a:sysClr val="window" lastClr="FFFFFF"/>
                </a:gs>
                <a:gs pos="100000">
                  <a:srgbClr val="EEECE1"/>
                </a:gs>
              </a:gsLst>
              <a:lin ang="5400000" scaled="1"/>
            </a:gradFill>
            <a:ln w="9525">
              <a:solidFill>
                <a:sysClr val="windowText" lastClr="000000"/>
              </a:solidFill>
              <a:miter lim="800000"/>
              <a:headEnd/>
              <a:tailEnd/>
            </a:ln>
            <a:effectLst/>
          </p:spPr>
          <p:txBody>
            <a:bodyPr wrap="none" anchor="ctr"/>
            <a:lstStyle/>
            <a:p>
              <a:pPr>
                <a:defRPr/>
              </a:pPr>
              <a:endParaRPr lang="en-US" kern="0">
                <a:solidFill>
                  <a:prstClr val="black"/>
                </a:solidFill>
              </a:endParaRPr>
            </a:p>
          </p:txBody>
        </p:sp>
        <p:sp>
          <p:nvSpPr>
            <p:cNvPr id="78" name="Rectangle 225"/>
            <p:cNvSpPr>
              <a:spLocks noChangeArrowheads="1"/>
            </p:cNvSpPr>
            <p:nvPr/>
          </p:nvSpPr>
          <p:spPr bwMode="auto">
            <a:xfrm rot="-856578">
              <a:off x="3775" y="2022"/>
              <a:ext cx="29" cy="285"/>
            </a:xfrm>
            <a:prstGeom prst="rect">
              <a:avLst/>
            </a:prstGeom>
            <a:solidFill>
              <a:srgbClr val="C0C0C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79" name="Rectangle 226"/>
            <p:cNvSpPr>
              <a:spLocks noChangeArrowheads="1"/>
            </p:cNvSpPr>
            <p:nvPr/>
          </p:nvSpPr>
          <p:spPr bwMode="auto">
            <a:xfrm rot="-856578">
              <a:off x="3438" y="2114"/>
              <a:ext cx="234" cy="52"/>
            </a:xfrm>
            <a:prstGeom prst="rect">
              <a:avLst/>
            </a:prstGeom>
            <a:solidFill>
              <a:srgbClr val="EEECE1"/>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80" name="Rectangle 227"/>
            <p:cNvSpPr>
              <a:spLocks noChangeArrowheads="1"/>
            </p:cNvSpPr>
            <p:nvPr/>
          </p:nvSpPr>
          <p:spPr bwMode="auto">
            <a:xfrm rot="-856578">
              <a:off x="3457" y="2190"/>
              <a:ext cx="234" cy="51"/>
            </a:xfrm>
            <a:prstGeom prst="rect">
              <a:avLst/>
            </a:prstGeom>
            <a:solidFill>
              <a:srgbClr val="EAEAEA"/>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81" name="Rectangle 228"/>
            <p:cNvSpPr>
              <a:spLocks noChangeArrowheads="1"/>
            </p:cNvSpPr>
            <p:nvPr/>
          </p:nvSpPr>
          <p:spPr bwMode="auto">
            <a:xfrm rot="-856578">
              <a:off x="3476" y="2265"/>
              <a:ext cx="234" cy="52"/>
            </a:xfrm>
            <a:prstGeom prst="rect">
              <a:avLst/>
            </a:prstGeom>
            <a:solidFill>
              <a:srgbClr val="EEECE1"/>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82" name="Rectangle 229"/>
            <p:cNvSpPr>
              <a:spLocks noChangeArrowheads="1"/>
            </p:cNvSpPr>
            <p:nvPr/>
          </p:nvSpPr>
          <p:spPr bwMode="auto">
            <a:xfrm rot="-856578">
              <a:off x="1920" y="2608"/>
              <a:ext cx="29" cy="77"/>
            </a:xfrm>
            <a:prstGeom prst="rect">
              <a:avLst/>
            </a:prstGeom>
            <a:solidFill>
              <a:srgbClr val="EEECE1"/>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83" name="Rectangle 230"/>
            <p:cNvSpPr>
              <a:spLocks noChangeArrowheads="1"/>
            </p:cNvSpPr>
            <p:nvPr/>
          </p:nvSpPr>
          <p:spPr bwMode="auto">
            <a:xfrm rot="-856578">
              <a:off x="2967" y="2490"/>
              <a:ext cx="117" cy="130"/>
            </a:xfrm>
            <a:prstGeom prst="rect">
              <a:avLst/>
            </a:prstGeom>
            <a:gradFill rotWithShape="1">
              <a:gsLst>
                <a:gs pos="0">
                  <a:srgbClr val="EAEAEA"/>
                </a:gs>
                <a:gs pos="50000">
                  <a:srgbClr val="EEECE1"/>
                </a:gs>
                <a:gs pos="100000">
                  <a:srgbClr val="EAEAEA"/>
                </a:gs>
              </a:gsLst>
              <a:lin ang="0" scaled="1"/>
            </a:gradFill>
            <a:ln w="9525">
              <a:solidFill>
                <a:sysClr val="windowText" lastClr="000000"/>
              </a:solidFill>
              <a:miter lim="800000"/>
              <a:headEnd/>
              <a:tailEnd/>
            </a:ln>
            <a:effectLst/>
          </p:spPr>
          <p:txBody>
            <a:bodyPr wrap="none" anchor="ctr"/>
            <a:lstStyle/>
            <a:p>
              <a:pPr>
                <a:defRPr/>
              </a:pPr>
              <a:endParaRPr lang="en-US" kern="0">
                <a:solidFill>
                  <a:prstClr val="black"/>
                </a:solidFill>
              </a:endParaRPr>
            </a:p>
          </p:txBody>
        </p:sp>
        <p:sp>
          <p:nvSpPr>
            <p:cNvPr id="84" name="Oval 231"/>
            <p:cNvSpPr>
              <a:spLocks noChangeArrowheads="1"/>
            </p:cNvSpPr>
            <p:nvPr/>
          </p:nvSpPr>
          <p:spPr bwMode="auto">
            <a:xfrm rot="-856578">
              <a:off x="4078" y="1952"/>
              <a:ext cx="235" cy="207"/>
            </a:xfrm>
            <a:prstGeom prst="ellipse">
              <a:avLst/>
            </a:prstGeom>
            <a:gradFill rotWithShape="1">
              <a:gsLst>
                <a:gs pos="0">
                  <a:srgbClr val="EAEAEA"/>
                </a:gs>
                <a:gs pos="50000">
                  <a:srgbClr val="EEECE1"/>
                </a:gs>
                <a:gs pos="100000">
                  <a:srgbClr val="EAEAEA"/>
                </a:gs>
              </a:gsLst>
              <a:lin ang="2700000" scaled="1"/>
            </a:gradFill>
            <a:ln w="9525">
              <a:solidFill>
                <a:sysClr val="windowText" lastClr="000000"/>
              </a:solidFill>
              <a:round/>
              <a:headEnd/>
              <a:tailEnd/>
            </a:ln>
            <a:effectLst/>
          </p:spPr>
          <p:txBody>
            <a:bodyPr wrap="none" anchor="ctr"/>
            <a:lstStyle/>
            <a:p>
              <a:pPr>
                <a:defRPr/>
              </a:pPr>
              <a:endParaRPr lang="en-US" kern="0">
                <a:solidFill>
                  <a:prstClr val="black"/>
                </a:solidFill>
              </a:endParaRPr>
            </a:p>
          </p:txBody>
        </p:sp>
        <p:sp>
          <p:nvSpPr>
            <p:cNvPr id="85" name="Rectangle 232"/>
            <p:cNvSpPr>
              <a:spLocks noChangeArrowheads="1"/>
            </p:cNvSpPr>
            <p:nvPr/>
          </p:nvSpPr>
          <p:spPr bwMode="auto">
            <a:xfrm rot="-856578">
              <a:off x="2292" y="1597"/>
              <a:ext cx="293" cy="1815"/>
            </a:xfrm>
            <a:prstGeom prst="rect">
              <a:avLst/>
            </a:prstGeom>
            <a:gradFill rotWithShape="1">
              <a:gsLst>
                <a:gs pos="0">
                  <a:srgbClr val="EEECE1"/>
                </a:gs>
                <a:gs pos="100000">
                  <a:srgbClr val="EAEAEA"/>
                </a:gs>
              </a:gsLst>
              <a:lin ang="0" scaled="1"/>
            </a:gra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86" name="Rectangle 233"/>
            <p:cNvSpPr>
              <a:spLocks noChangeArrowheads="1"/>
            </p:cNvSpPr>
            <p:nvPr/>
          </p:nvSpPr>
          <p:spPr bwMode="auto">
            <a:xfrm rot="-856578">
              <a:off x="2158" y="1663"/>
              <a:ext cx="147" cy="415"/>
            </a:xfrm>
            <a:prstGeom prst="rect">
              <a:avLst/>
            </a:prstGeom>
            <a:no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87" name="Rectangle 234"/>
            <p:cNvSpPr>
              <a:spLocks noChangeArrowheads="1"/>
            </p:cNvSpPr>
            <p:nvPr/>
          </p:nvSpPr>
          <p:spPr bwMode="auto">
            <a:xfrm rot="-856578">
              <a:off x="2266" y="2091"/>
              <a:ext cx="147" cy="414"/>
            </a:xfrm>
            <a:prstGeom prst="rect">
              <a:avLst/>
            </a:prstGeom>
            <a:no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88" name="Rectangle 235"/>
            <p:cNvSpPr>
              <a:spLocks noChangeArrowheads="1"/>
            </p:cNvSpPr>
            <p:nvPr/>
          </p:nvSpPr>
          <p:spPr bwMode="auto">
            <a:xfrm rot="-856578">
              <a:off x="2375" y="2517"/>
              <a:ext cx="147" cy="415"/>
            </a:xfrm>
            <a:prstGeom prst="rect">
              <a:avLst/>
            </a:prstGeom>
            <a:no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89" name="Rectangle 236"/>
            <p:cNvSpPr>
              <a:spLocks noChangeArrowheads="1"/>
            </p:cNvSpPr>
            <p:nvPr/>
          </p:nvSpPr>
          <p:spPr bwMode="auto">
            <a:xfrm rot="-856578">
              <a:off x="2484" y="2945"/>
              <a:ext cx="147" cy="414"/>
            </a:xfrm>
            <a:prstGeom prst="rect">
              <a:avLst/>
            </a:prstGeom>
            <a:no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90" name="Rectangle 237"/>
            <p:cNvSpPr>
              <a:spLocks noChangeArrowheads="1"/>
            </p:cNvSpPr>
            <p:nvPr/>
          </p:nvSpPr>
          <p:spPr bwMode="auto">
            <a:xfrm rot="-856578">
              <a:off x="2554" y="2387"/>
              <a:ext cx="88" cy="181"/>
            </a:xfrm>
            <a:prstGeom prst="rect">
              <a:avLst/>
            </a:prstGeom>
            <a:solidFill>
              <a:srgbClr val="C0C0C0"/>
            </a:solidFill>
            <a:ln w="9525">
              <a:solidFill>
                <a:sysClr val="windowText" lastClr="000000"/>
              </a:solidFill>
              <a:miter lim="800000"/>
              <a:headEnd/>
              <a:tailEnd/>
            </a:ln>
          </p:spPr>
          <p:txBody>
            <a:bodyPr wrap="none" anchor="ctr"/>
            <a:lstStyle/>
            <a:p>
              <a:endParaRPr lang="en-US" kern="0">
                <a:solidFill>
                  <a:prstClr val="black"/>
                </a:solidFill>
              </a:endParaRPr>
            </a:p>
          </p:txBody>
        </p:sp>
        <p:grpSp>
          <p:nvGrpSpPr>
            <p:cNvPr id="91" name="Group 238"/>
            <p:cNvGrpSpPr>
              <a:grpSpLocks/>
            </p:cNvGrpSpPr>
            <p:nvPr/>
          </p:nvGrpSpPr>
          <p:grpSpPr bwMode="auto">
            <a:xfrm rot="10800000">
              <a:off x="2360" y="952"/>
              <a:ext cx="823" cy="1212"/>
              <a:chOff x="2781" y="2578"/>
              <a:chExt cx="823" cy="1212"/>
            </a:xfrm>
          </p:grpSpPr>
          <p:sp>
            <p:nvSpPr>
              <p:cNvPr id="92" name="Rectangle 239"/>
              <p:cNvSpPr>
                <a:spLocks noChangeArrowheads="1"/>
              </p:cNvSpPr>
              <p:nvPr/>
            </p:nvSpPr>
            <p:spPr bwMode="auto">
              <a:xfrm rot="9943422">
                <a:off x="2876" y="2676"/>
                <a:ext cx="264" cy="1114"/>
              </a:xfrm>
              <a:prstGeom prst="rect">
                <a:avLst/>
              </a:prstGeom>
              <a:gradFill rotWithShape="1">
                <a:gsLst>
                  <a:gs pos="0">
                    <a:srgbClr val="FFCC00"/>
                  </a:gs>
                  <a:gs pos="50000">
                    <a:srgbClr val="CC9900"/>
                  </a:gs>
                  <a:gs pos="100000">
                    <a:srgbClr val="FFCC00"/>
                  </a:gs>
                </a:gsLst>
                <a:lin ang="2700000" scaled="1"/>
              </a:gra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93" name="Rectangle 240"/>
              <p:cNvSpPr>
                <a:spLocks noChangeArrowheads="1"/>
              </p:cNvSpPr>
              <p:nvPr/>
            </p:nvSpPr>
            <p:spPr bwMode="auto">
              <a:xfrm rot="9943422">
                <a:off x="2915" y="3245"/>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94" name="Rectangle 241"/>
              <p:cNvSpPr>
                <a:spLocks noChangeArrowheads="1"/>
              </p:cNvSpPr>
              <p:nvPr/>
            </p:nvSpPr>
            <p:spPr bwMode="auto">
              <a:xfrm rot="9943422">
                <a:off x="2896" y="3169"/>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95" name="Rectangle 242"/>
              <p:cNvSpPr>
                <a:spLocks noChangeArrowheads="1"/>
              </p:cNvSpPr>
              <p:nvPr/>
            </p:nvSpPr>
            <p:spPr bwMode="auto">
              <a:xfrm rot="9943422">
                <a:off x="2877" y="3094"/>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96" name="Rectangle 243"/>
              <p:cNvSpPr>
                <a:spLocks noChangeArrowheads="1"/>
              </p:cNvSpPr>
              <p:nvPr/>
            </p:nvSpPr>
            <p:spPr bwMode="auto">
              <a:xfrm rot="9943422">
                <a:off x="2857" y="3018"/>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97" name="Rectangle 244"/>
              <p:cNvSpPr>
                <a:spLocks noChangeArrowheads="1"/>
              </p:cNvSpPr>
              <p:nvPr/>
            </p:nvSpPr>
            <p:spPr bwMode="auto">
              <a:xfrm rot="9943422">
                <a:off x="2838" y="2943"/>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98" name="Rectangle 245"/>
              <p:cNvSpPr>
                <a:spLocks noChangeArrowheads="1"/>
              </p:cNvSpPr>
              <p:nvPr/>
            </p:nvSpPr>
            <p:spPr bwMode="auto">
              <a:xfrm rot="9943422">
                <a:off x="2819" y="2868"/>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99" name="Rectangle 246"/>
              <p:cNvSpPr>
                <a:spLocks noChangeArrowheads="1"/>
              </p:cNvSpPr>
              <p:nvPr/>
            </p:nvSpPr>
            <p:spPr bwMode="auto">
              <a:xfrm rot="9943422">
                <a:off x="2800" y="2792"/>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00" name="Rectangle 247"/>
              <p:cNvSpPr>
                <a:spLocks noChangeArrowheads="1"/>
              </p:cNvSpPr>
              <p:nvPr/>
            </p:nvSpPr>
            <p:spPr bwMode="auto">
              <a:xfrm rot="9943422">
                <a:off x="2781" y="2717"/>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01" name="Rectangle 248"/>
              <p:cNvSpPr>
                <a:spLocks noChangeArrowheads="1"/>
              </p:cNvSpPr>
              <p:nvPr/>
            </p:nvSpPr>
            <p:spPr bwMode="auto">
              <a:xfrm rot="9943422">
                <a:off x="2934" y="3319"/>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02" name="Rectangle 249"/>
              <p:cNvSpPr>
                <a:spLocks noChangeArrowheads="1"/>
              </p:cNvSpPr>
              <p:nvPr/>
            </p:nvSpPr>
            <p:spPr bwMode="auto">
              <a:xfrm rot="9943422">
                <a:off x="2953" y="3395"/>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03" name="Rectangle 250"/>
              <p:cNvSpPr>
                <a:spLocks noChangeArrowheads="1"/>
              </p:cNvSpPr>
              <p:nvPr/>
            </p:nvSpPr>
            <p:spPr bwMode="auto">
              <a:xfrm rot="9943422">
                <a:off x="2972" y="3471"/>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04" name="Rectangle 251"/>
              <p:cNvSpPr>
                <a:spLocks noChangeArrowheads="1"/>
              </p:cNvSpPr>
              <p:nvPr/>
            </p:nvSpPr>
            <p:spPr bwMode="auto">
              <a:xfrm rot="9943422">
                <a:off x="2992" y="3546"/>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05" name="Rectangle 252"/>
              <p:cNvSpPr>
                <a:spLocks noChangeArrowheads="1"/>
              </p:cNvSpPr>
              <p:nvPr/>
            </p:nvSpPr>
            <p:spPr bwMode="auto">
              <a:xfrm rot="9943422">
                <a:off x="3011" y="3621"/>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06" name="Rectangle 253"/>
              <p:cNvSpPr>
                <a:spLocks noChangeArrowheads="1"/>
              </p:cNvSpPr>
              <p:nvPr/>
            </p:nvSpPr>
            <p:spPr bwMode="auto">
              <a:xfrm rot="9943422">
                <a:off x="3030" y="3696"/>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07" name="Rectangle 254"/>
              <p:cNvSpPr>
                <a:spLocks noChangeArrowheads="1"/>
              </p:cNvSpPr>
              <p:nvPr/>
            </p:nvSpPr>
            <p:spPr bwMode="auto">
              <a:xfrm rot="9943422">
                <a:off x="3246" y="2582"/>
                <a:ext cx="264" cy="1114"/>
              </a:xfrm>
              <a:prstGeom prst="rect">
                <a:avLst/>
              </a:prstGeom>
              <a:gradFill rotWithShape="1">
                <a:gsLst>
                  <a:gs pos="0">
                    <a:srgbClr val="FFCC00"/>
                  </a:gs>
                  <a:gs pos="50000">
                    <a:srgbClr val="CC9900"/>
                  </a:gs>
                  <a:gs pos="100000">
                    <a:srgbClr val="FFCC00"/>
                  </a:gs>
                </a:gsLst>
                <a:lin ang="2700000" scaled="1"/>
              </a:gra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08" name="Rectangle 255"/>
              <p:cNvSpPr>
                <a:spLocks noChangeArrowheads="1"/>
              </p:cNvSpPr>
              <p:nvPr/>
            </p:nvSpPr>
            <p:spPr bwMode="auto">
              <a:xfrm rot="9943422">
                <a:off x="3284" y="3151"/>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09" name="Rectangle 256"/>
              <p:cNvSpPr>
                <a:spLocks noChangeArrowheads="1"/>
              </p:cNvSpPr>
              <p:nvPr/>
            </p:nvSpPr>
            <p:spPr bwMode="auto">
              <a:xfrm rot="9943422">
                <a:off x="3265" y="3075"/>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10" name="Rectangle 257"/>
              <p:cNvSpPr>
                <a:spLocks noChangeArrowheads="1"/>
              </p:cNvSpPr>
              <p:nvPr/>
            </p:nvSpPr>
            <p:spPr bwMode="auto">
              <a:xfrm rot="9943422">
                <a:off x="3246" y="3000"/>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11" name="Rectangle 258"/>
              <p:cNvSpPr>
                <a:spLocks noChangeArrowheads="1"/>
              </p:cNvSpPr>
              <p:nvPr/>
            </p:nvSpPr>
            <p:spPr bwMode="auto">
              <a:xfrm rot="9943422">
                <a:off x="3227" y="2924"/>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12" name="Rectangle 259"/>
              <p:cNvSpPr>
                <a:spLocks noChangeArrowheads="1"/>
              </p:cNvSpPr>
              <p:nvPr/>
            </p:nvSpPr>
            <p:spPr bwMode="auto">
              <a:xfrm rot="9943422">
                <a:off x="3208" y="2849"/>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13" name="Rectangle 260"/>
              <p:cNvSpPr>
                <a:spLocks noChangeArrowheads="1"/>
              </p:cNvSpPr>
              <p:nvPr/>
            </p:nvSpPr>
            <p:spPr bwMode="auto">
              <a:xfrm rot="9943422">
                <a:off x="3188" y="2774"/>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14" name="Rectangle 261"/>
              <p:cNvSpPr>
                <a:spLocks noChangeArrowheads="1"/>
              </p:cNvSpPr>
              <p:nvPr/>
            </p:nvSpPr>
            <p:spPr bwMode="auto">
              <a:xfrm rot="9943422">
                <a:off x="3169" y="2698"/>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15" name="Rectangle 262"/>
              <p:cNvSpPr>
                <a:spLocks noChangeArrowheads="1"/>
              </p:cNvSpPr>
              <p:nvPr/>
            </p:nvSpPr>
            <p:spPr bwMode="auto">
              <a:xfrm rot="9943422">
                <a:off x="3150" y="2623"/>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16" name="Rectangle 263"/>
              <p:cNvSpPr>
                <a:spLocks noChangeArrowheads="1"/>
              </p:cNvSpPr>
              <p:nvPr/>
            </p:nvSpPr>
            <p:spPr bwMode="auto">
              <a:xfrm rot="9943422">
                <a:off x="3303" y="3225"/>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17" name="Rectangle 264"/>
              <p:cNvSpPr>
                <a:spLocks noChangeArrowheads="1"/>
              </p:cNvSpPr>
              <p:nvPr/>
            </p:nvSpPr>
            <p:spPr bwMode="auto">
              <a:xfrm rot="9943422">
                <a:off x="3322" y="3301"/>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18" name="Rectangle 265"/>
              <p:cNvSpPr>
                <a:spLocks noChangeArrowheads="1"/>
              </p:cNvSpPr>
              <p:nvPr/>
            </p:nvSpPr>
            <p:spPr bwMode="auto">
              <a:xfrm rot="9943422">
                <a:off x="3342" y="3377"/>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19" name="Rectangle 266"/>
              <p:cNvSpPr>
                <a:spLocks noChangeArrowheads="1"/>
              </p:cNvSpPr>
              <p:nvPr/>
            </p:nvSpPr>
            <p:spPr bwMode="auto">
              <a:xfrm rot="9943422">
                <a:off x="3361" y="3452"/>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20" name="Rectangle 267"/>
              <p:cNvSpPr>
                <a:spLocks noChangeArrowheads="1"/>
              </p:cNvSpPr>
              <p:nvPr/>
            </p:nvSpPr>
            <p:spPr bwMode="auto">
              <a:xfrm rot="9943422">
                <a:off x="3380" y="3527"/>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21" name="Rectangle 268"/>
              <p:cNvSpPr>
                <a:spLocks noChangeArrowheads="1"/>
              </p:cNvSpPr>
              <p:nvPr/>
            </p:nvSpPr>
            <p:spPr bwMode="auto">
              <a:xfrm rot="9943422">
                <a:off x="3399" y="3602"/>
                <a:ext cx="205" cy="52"/>
              </a:xfrm>
              <a:prstGeom prst="rect">
                <a:avLst/>
              </a:prstGeom>
              <a:solidFill>
                <a:srgbClr val="FF0000"/>
              </a:solidFill>
              <a:ln w="9525">
                <a:solidFill>
                  <a:sysClr val="windowText" lastClr="000000"/>
                </a:solidFill>
                <a:miter lim="800000"/>
                <a:headEnd/>
                <a:tailEnd/>
              </a:ln>
            </p:spPr>
            <p:txBody>
              <a:bodyPr wrap="none" anchor="ctr"/>
              <a:lstStyle/>
              <a:p>
                <a:endParaRPr lang="en-US" kern="0">
                  <a:solidFill>
                    <a:prstClr val="black"/>
                  </a:solidFill>
                </a:endParaRPr>
              </a:p>
            </p:txBody>
          </p:sp>
          <p:sp>
            <p:nvSpPr>
              <p:cNvPr id="122" name="Rectangle 269"/>
              <p:cNvSpPr>
                <a:spLocks noChangeArrowheads="1"/>
              </p:cNvSpPr>
              <p:nvPr/>
            </p:nvSpPr>
            <p:spPr bwMode="auto">
              <a:xfrm rot="9943422">
                <a:off x="3160" y="2581"/>
                <a:ext cx="59" cy="1166"/>
              </a:xfrm>
              <a:prstGeom prst="rect">
                <a:avLst/>
              </a:prstGeom>
              <a:gradFill rotWithShape="1">
                <a:gsLst>
                  <a:gs pos="0">
                    <a:srgbClr val="EAEAEA"/>
                  </a:gs>
                  <a:gs pos="50000">
                    <a:srgbClr val="EEECE1"/>
                  </a:gs>
                  <a:gs pos="100000">
                    <a:srgbClr val="EAEAEA"/>
                  </a:gs>
                </a:gsLst>
                <a:lin ang="0" scaled="1"/>
              </a:gradFill>
              <a:ln w="9525">
                <a:solidFill>
                  <a:sysClr val="windowText" lastClr="000000"/>
                </a:solidFill>
                <a:miter lim="800000"/>
                <a:headEnd/>
                <a:tailEnd/>
              </a:ln>
              <a:effectLst/>
            </p:spPr>
            <p:txBody>
              <a:bodyPr wrap="none" anchor="ctr"/>
              <a:lstStyle/>
              <a:p>
                <a:pPr>
                  <a:defRPr/>
                </a:pPr>
                <a:endParaRPr lang="en-US" kern="0">
                  <a:solidFill>
                    <a:prstClr val="black"/>
                  </a:solidFill>
                </a:endParaRPr>
              </a:p>
            </p:txBody>
          </p:sp>
        </p:grpSp>
      </p:grpSp>
      <p:sp>
        <p:nvSpPr>
          <p:cNvPr id="154" name="AutoShape 137"/>
          <p:cNvSpPr>
            <a:spLocks noChangeArrowheads="1"/>
          </p:cNvSpPr>
          <p:nvPr/>
        </p:nvSpPr>
        <p:spPr bwMode="auto">
          <a:xfrm>
            <a:off x="6841775" y="2067706"/>
            <a:ext cx="228600" cy="1371600"/>
          </a:xfrm>
          <a:prstGeom prst="irregularSeal2">
            <a:avLst/>
          </a:prstGeom>
          <a:solidFill>
            <a:srgbClr val="FFFF66"/>
          </a:solidFill>
          <a:ln w="9525">
            <a:solidFill>
              <a:srgbClr val="FF3300"/>
            </a:solidFill>
            <a:miter lim="800000"/>
            <a:headEnd/>
            <a:tailEnd/>
          </a:ln>
        </p:spPr>
        <p:txBody>
          <a:bodyPr wrap="none" anchor="ctr"/>
          <a:lstStyle/>
          <a:p>
            <a:endParaRPr lang="en-US" kern="0">
              <a:solidFill>
                <a:prstClr val="black"/>
              </a:solidFill>
            </a:endParaRPr>
          </a:p>
        </p:txBody>
      </p:sp>
      <p:sp>
        <p:nvSpPr>
          <p:cNvPr id="155" name="Oval 138"/>
          <p:cNvSpPr>
            <a:spLocks noChangeArrowheads="1"/>
          </p:cNvSpPr>
          <p:nvPr/>
        </p:nvSpPr>
        <p:spPr bwMode="auto">
          <a:xfrm>
            <a:off x="4250975" y="3591706"/>
            <a:ext cx="228600" cy="228600"/>
          </a:xfrm>
          <a:prstGeom prst="ellipse">
            <a:avLst/>
          </a:prstGeom>
          <a:solidFill>
            <a:srgbClr val="FF3300"/>
          </a:solidFill>
          <a:ln w="9525">
            <a:solidFill>
              <a:sysClr val="windowText" lastClr="000000"/>
            </a:solidFill>
            <a:round/>
            <a:headEnd/>
            <a:tailEnd/>
          </a:ln>
        </p:spPr>
        <p:txBody>
          <a:bodyPr wrap="none" anchor="ctr"/>
          <a:lstStyle/>
          <a:p>
            <a:endParaRPr lang="en-US" kern="0">
              <a:solidFill>
                <a:prstClr val="black"/>
              </a:solidFill>
            </a:endParaRPr>
          </a:p>
        </p:txBody>
      </p:sp>
      <p:sp>
        <p:nvSpPr>
          <p:cNvPr id="156" name="Line 139"/>
          <p:cNvSpPr>
            <a:spLocks noChangeShapeType="1"/>
          </p:cNvSpPr>
          <p:nvPr/>
        </p:nvSpPr>
        <p:spPr bwMode="auto">
          <a:xfrm flipH="1">
            <a:off x="1660175" y="3744106"/>
            <a:ext cx="2667000" cy="914400"/>
          </a:xfrm>
          <a:prstGeom prst="line">
            <a:avLst/>
          </a:prstGeom>
          <a:noFill/>
          <a:ln w="76200">
            <a:solidFill>
              <a:srgbClr val="FF3300"/>
            </a:solidFill>
            <a:round/>
            <a:headEnd/>
            <a:tailEnd/>
          </a:ln>
        </p:spPr>
        <p:txBody>
          <a:bodyPr/>
          <a:lstStyle/>
          <a:p>
            <a:endParaRPr lang="en-US" kern="0">
              <a:solidFill>
                <a:prstClr val="black"/>
              </a:solidFill>
            </a:endParaRPr>
          </a:p>
        </p:txBody>
      </p:sp>
      <p:sp>
        <p:nvSpPr>
          <p:cNvPr id="157" name="Text Box 140"/>
          <p:cNvSpPr txBox="1">
            <a:spLocks noChangeArrowheads="1"/>
          </p:cNvSpPr>
          <p:nvPr/>
        </p:nvSpPr>
        <p:spPr bwMode="auto">
          <a:xfrm>
            <a:off x="898175" y="4734708"/>
            <a:ext cx="1219200" cy="701675"/>
          </a:xfrm>
          <a:prstGeom prst="rect">
            <a:avLst/>
          </a:prstGeom>
          <a:noFill/>
          <a:ln w="9525">
            <a:noFill/>
            <a:miter lim="800000"/>
            <a:headEnd/>
            <a:tailEnd/>
          </a:ln>
        </p:spPr>
        <p:txBody>
          <a:bodyPr>
            <a:spAutoFit/>
          </a:bodyPr>
          <a:lstStyle/>
          <a:p>
            <a:pPr algn="ctr"/>
            <a:r>
              <a:rPr lang="en-US" sz="2000" b="1" kern="0">
                <a:solidFill>
                  <a:srgbClr val="FF3300"/>
                </a:solidFill>
              </a:rPr>
              <a:t>Center of Mass</a:t>
            </a: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1" name="Picture 160"/>
          <p:cNvPicPr>
            <a:picLocks noChangeAspect="1"/>
          </p:cNvPicPr>
          <p:nvPr/>
        </p:nvPicPr>
        <p:blipFill>
          <a:blip r:embed="rId3"/>
          <a:stretch>
            <a:fillRect/>
          </a:stretch>
        </p:blipFill>
        <p:spPr>
          <a:xfrm>
            <a:off x="6295274" y="6066488"/>
            <a:ext cx="693689" cy="644568"/>
          </a:xfrm>
          <a:prstGeom prst="rect">
            <a:avLst/>
          </a:prstGeom>
        </p:spPr>
      </p:pic>
      <p:cxnSp>
        <p:nvCxnSpPr>
          <p:cNvPr id="162" name="Straight Connector 161"/>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6" name="Picture 16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7" name="Picture 166"/>
          <p:cNvPicPr>
            <a:picLocks noChangeAspect="1"/>
          </p:cNvPicPr>
          <p:nvPr/>
        </p:nvPicPr>
        <p:blipFill>
          <a:blip r:embed="rId5"/>
          <a:stretch>
            <a:fillRect/>
          </a:stretch>
        </p:blipFill>
        <p:spPr>
          <a:xfrm>
            <a:off x="2054026" y="6006418"/>
            <a:ext cx="909372" cy="767207"/>
          </a:xfrm>
          <a:prstGeom prst="rect">
            <a:avLst/>
          </a:prstGeom>
        </p:spPr>
      </p:pic>
      <p:sp>
        <p:nvSpPr>
          <p:cNvPr id="160" name="Slide Number Placeholder 11">
            <a:extLst>
              <a:ext uri="{FF2B5EF4-FFF2-40B4-BE49-F238E27FC236}">
                <a16:creationId xmlns:a16="http://schemas.microsoft.com/office/drawing/2014/main" id="{FBFB8F27-604D-4465-9D28-58FD06B02EB7}"/>
              </a:ext>
            </a:extLst>
          </p:cNvPr>
          <p:cNvSpPr>
            <a:spLocks noGrp="1"/>
          </p:cNvSpPr>
          <p:nvPr>
            <p:ph type="sldNum" sz="quarter" idx="12"/>
          </p:nvPr>
        </p:nvSpPr>
        <p:spPr>
          <a:xfrm>
            <a:off x="6136623" y="6385024"/>
            <a:ext cx="2743200" cy="365125"/>
          </a:xfrm>
        </p:spPr>
        <p:txBody>
          <a:bodyPr/>
          <a:lstStyle/>
          <a:p>
            <a:r>
              <a:rPr lang="en-US" dirty="0"/>
              <a:t>14</a:t>
            </a:r>
          </a:p>
        </p:txBody>
      </p:sp>
    </p:spTree>
    <p:extLst>
      <p:ext uri="{BB962C8B-B14F-4D97-AF65-F5344CB8AC3E}">
        <p14:creationId xmlns:p14="http://schemas.microsoft.com/office/powerpoint/2010/main" val="620425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4" fill="hold" grpId="0" nodeType="clickEffect">
                                  <p:stCondLst>
                                    <p:cond delay="0"/>
                                  </p:stCondLst>
                                  <p:childTnLst>
                                    <p:set>
                                      <p:cBhvr>
                                        <p:cTn id="6" dur="1" fill="hold">
                                          <p:stCondLst>
                                            <p:cond delay="0"/>
                                          </p:stCondLst>
                                        </p:cTn>
                                        <p:tgtEl>
                                          <p:spTgt spid="154"/>
                                        </p:tgtEl>
                                        <p:attrNameLst>
                                          <p:attrName>style.visibility</p:attrName>
                                        </p:attrNameLst>
                                      </p:cBhvr>
                                      <p:to>
                                        <p:strVal val="visible"/>
                                      </p:to>
                                    </p:set>
                                    <p:anim calcmode="lin" valueType="num">
                                      <p:cBhvr>
                                        <p:cTn id="7" dur="1000" fill="hold"/>
                                        <p:tgtEl>
                                          <p:spTgt spid="154"/>
                                        </p:tgtEl>
                                        <p:attrNameLst>
                                          <p:attrName>ppt_x</p:attrName>
                                        </p:attrNameLst>
                                      </p:cBhvr>
                                      <p:tavLst>
                                        <p:tav tm="0">
                                          <p:val>
                                            <p:strVal val="#ppt_x"/>
                                          </p:val>
                                        </p:tav>
                                        <p:tav tm="100000">
                                          <p:val>
                                            <p:strVal val="#ppt_x"/>
                                          </p:val>
                                        </p:tav>
                                      </p:tavLst>
                                    </p:anim>
                                    <p:anim calcmode="lin" valueType="num">
                                      <p:cBhvr>
                                        <p:cTn id="8" dur="1000" fill="hold"/>
                                        <p:tgtEl>
                                          <p:spTgt spid="154"/>
                                        </p:tgtEl>
                                        <p:attrNameLst>
                                          <p:attrName>ppt_y</p:attrName>
                                        </p:attrNameLst>
                                      </p:cBhvr>
                                      <p:tavLst>
                                        <p:tav tm="0">
                                          <p:val>
                                            <p:strVal val="#ppt_y+#ppt_h/2"/>
                                          </p:val>
                                        </p:tav>
                                        <p:tav tm="100000">
                                          <p:val>
                                            <p:strVal val="#ppt_y"/>
                                          </p:val>
                                        </p:tav>
                                      </p:tavLst>
                                    </p:anim>
                                    <p:anim calcmode="lin" valueType="num">
                                      <p:cBhvr>
                                        <p:cTn id="9" dur="1000" fill="hold"/>
                                        <p:tgtEl>
                                          <p:spTgt spid="154"/>
                                        </p:tgtEl>
                                        <p:attrNameLst>
                                          <p:attrName>ppt_w</p:attrName>
                                        </p:attrNameLst>
                                      </p:cBhvr>
                                      <p:tavLst>
                                        <p:tav tm="0">
                                          <p:val>
                                            <p:strVal val="#ppt_w"/>
                                          </p:val>
                                        </p:tav>
                                        <p:tav tm="100000">
                                          <p:val>
                                            <p:strVal val="#ppt_w"/>
                                          </p:val>
                                        </p:tav>
                                      </p:tavLst>
                                    </p:anim>
                                    <p:anim calcmode="lin" valueType="num">
                                      <p:cBhvr>
                                        <p:cTn id="10" dur="1000" fill="hold"/>
                                        <p:tgtEl>
                                          <p:spTgt spid="154"/>
                                        </p:tgtEl>
                                        <p:attrNameLst>
                                          <p:attrName>ppt_h</p:attrName>
                                        </p:attrNameLst>
                                      </p:cBhvr>
                                      <p:tavLst>
                                        <p:tav tm="0">
                                          <p:val>
                                            <p:fltVal val="0"/>
                                          </p:val>
                                        </p:tav>
                                        <p:tav tm="100000">
                                          <p:val>
                                            <p:strVal val="#ppt_h"/>
                                          </p:val>
                                        </p:tav>
                                      </p:tavLst>
                                    </p:anim>
                                  </p:childTnLst>
                                </p:cTn>
                              </p:par>
                            </p:childTnLst>
                          </p:cTn>
                        </p:par>
                        <p:par>
                          <p:cTn id="11" fill="hold">
                            <p:stCondLst>
                              <p:cond delay="1000"/>
                            </p:stCondLst>
                            <p:childTnLst>
                              <p:par>
                                <p:cTn id="12" presetID="10" presetClass="exit" presetSubtype="0" fill="hold" grpId="1" nodeType="afterEffect">
                                  <p:stCondLst>
                                    <p:cond delay="0"/>
                                  </p:stCondLst>
                                  <p:childTnLst>
                                    <p:animEffect transition="out" filter="fade">
                                      <p:cBhvr>
                                        <p:cTn id="13" dur="1000"/>
                                        <p:tgtEl>
                                          <p:spTgt spid="154"/>
                                        </p:tgtEl>
                                      </p:cBhvr>
                                    </p:animEffect>
                                    <p:set>
                                      <p:cBhvr>
                                        <p:cTn id="14" dur="1" fill="hold">
                                          <p:stCondLst>
                                            <p:cond delay="999"/>
                                          </p:stCondLst>
                                        </p:cTn>
                                        <p:tgtEl>
                                          <p:spTgt spid="154"/>
                                        </p:tgtEl>
                                        <p:attrNameLst>
                                          <p:attrName>style.visibility</p:attrName>
                                        </p:attrNameLst>
                                      </p:cBhvr>
                                      <p:to>
                                        <p:strVal val="hidden"/>
                                      </p:to>
                                    </p:set>
                                  </p:childTnLst>
                                </p:cTn>
                              </p:par>
                              <p:par>
                                <p:cTn id="15" presetID="8" presetClass="emph" presetSubtype="0" fill="hold" nodeType="withEffect">
                                  <p:stCondLst>
                                    <p:cond delay="0"/>
                                  </p:stCondLst>
                                  <p:childTnLst>
                                    <p:animRot by="1800000">
                                      <p:cBhvr>
                                        <p:cTn id="16" dur="2000" fill="hold"/>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 grpId="0" animBg="1"/>
      <p:bldP spid="154"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p:cNvSpPr>
            <a:spLocks noGrp="1"/>
          </p:cNvSpPr>
          <p:nvPr>
            <p:ph type="sldNum" sz="quarter" idx="12"/>
          </p:nvPr>
        </p:nvSpPr>
        <p:spPr>
          <a:xfrm>
            <a:off x="6136623" y="6385024"/>
            <a:ext cx="2743200" cy="365125"/>
          </a:xfrm>
        </p:spPr>
        <p:txBody>
          <a:bodyPr/>
          <a:lstStyle/>
          <a:p>
            <a:fld id="{51577B53-6792-4EA1-8CB8-9264A0BEC278}" type="slidenum">
              <a:rPr lang="en-US" smtClean="0"/>
              <a:t>15</a:t>
            </a:fld>
            <a:endParaRPr lang="en-US"/>
          </a:p>
        </p:txBody>
      </p:sp>
      <p:sp>
        <p:nvSpPr>
          <p:cNvPr id="23" name="Rectangle 22"/>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GPS Time Overview</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25" name="Rectangle 24"/>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a:blip r:embed="rId3"/>
          <a:stretch>
            <a:fillRect/>
          </a:stretch>
        </p:blipFill>
        <p:spPr>
          <a:xfrm>
            <a:off x="6295274" y="6066488"/>
            <a:ext cx="693689" cy="644568"/>
          </a:xfrm>
          <a:prstGeom prst="rect">
            <a:avLst/>
          </a:prstGeom>
        </p:spPr>
      </p:pic>
      <p:cxnSp>
        <p:nvCxnSpPr>
          <p:cNvPr id="22" name="Straight Connector 21"/>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29"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30" name="Picture 29"/>
          <p:cNvPicPr>
            <a:picLocks noChangeAspect="1"/>
          </p:cNvPicPr>
          <p:nvPr/>
        </p:nvPicPr>
        <p:blipFill>
          <a:blip r:embed="rId5"/>
          <a:stretch>
            <a:fillRect/>
          </a:stretch>
        </p:blipFill>
        <p:spPr>
          <a:xfrm>
            <a:off x="2054026" y="6006418"/>
            <a:ext cx="909372" cy="767207"/>
          </a:xfrm>
          <a:prstGeom prst="rect">
            <a:avLst/>
          </a:prstGeom>
        </p:spPr>
      </p:pic>
      <p:pic>
        <p:nvPicPr>
          <p:cNvPr id="16" name="Picture 15"/>
          <p:cNvPicPr>
            <a:picLocks noChangeAspect="1"/>
          </p:cNvPicPr>
          <p:nvPr/>
        </p:nvPicPr>
        <p:blipFill>
          <a:blip r:embed="rId6"/>
          <a:stretch>
            <a:fillRect/>
          </a:stretch>
        </p:blipFill>
        <p:spPr>
          <a:xfrm>
            <a:off x="1852731" y="1452341"/>
            <a:ext cx="5314714" cy="4163652"/>
          </a:xfrm>
          <a:prstGeom prst="rect">
            <a:avLst/>
          </a:prstGeom>
        </p:spPr>
      </p:pic>
      <p:sp>
        <p:nvSpPr>
          <p:cNvPr id="2" name="TextBox 1"/>
          <p:cNvSpPr txBox="1"/>
          <p:nvPr/>
        </p:nvSpPr>
        <p:spPr>
          <a:xfrm>
            <a:off x="4449795" y="3272557"/>
            <a:ext cx="3720860" cy="523220"/>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r>
              <a:rPr lang="en-US" sz="1400" dirty="0"/>
              <a:t>Primary GPS for time is set by command</a:t>
            </a:r>
          </a:p>
          <a:p>
            <a:pPr marL="285750" indent="-285750">
              <a:buFont typeface="Arial" panose="020B0604020202020204" pitchFamily="34" charset="0"/>
              <a:buChar char="•"/>
            </a:pPr>
            <a:r>
              <a:rPr lang="en-US" sz="1400" dirty="0"/>
              <a:t>GPS Time Correction = GPS Time – C&amp;C Time</a:t>
            </a:r>
          </a:p>
        </p:txBody>
      </p:sp>
    </p:spTree>
    <p:extLst>
      <p:ext uri="{BB962C8B-B14F-4D97-AF65-F5344CB8AC3E}">
        <p14:creationId xmlns:p14="http://schemas.microsoft.com/office/powerpoint/2010/main" val="25028237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p:cNvSpPr>
            <a:spLocks noGrp="1"/>
          </p:cNvSpPr>
          <p:nvPr>
            <p:ph type="sldNum" sz="quarter" idx="12"/>
          </p:nvPr>
        </p:nvSpPr>
        <p:spPr>
          <a:xfrm>
            <a:off x="6136623" y="6385024"/>
            <a:ext cx="2743200" cy="365125"/>
          </a:xfrm>
        </p:spPr>
        <p:txBody>
          <a:bodyPr/>
          <a:lstStyle/>
          <a:p>
            <a:fld id="{51577B53-6792-4EA1-8CB8-9264A0BEC278}" type="slidenum">
              <a:rPr lang="en-US" smtClean="0"/>
              <a:t>16</a:t>
            </a:fld>
            <a:endParaRPr lang="en-US"/>
          </a:p>
        </p:txBody>
      </p:sp>
      <p:sp>
        <p:nvSpPr>
          <p:cNvPr id="23" name="Rectangle 22"/>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GPS Lock-up Time Impacts</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25" name="Rectangle 24"/>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a:blip r:embed="rId3"/>
          <a:stretch>
            <a:fillRect/>
          </a:stretch>
        </p:blipFill>
        <p:spPr>
          <a:xfrm>
            <a:off x="6295274" y="6066488"/>
            <a:ext cx="693689" cy="644568"/>
          </a:xfrm>
          <a:prstGeom prst="rect">
            <a:avLst/>
          </a:prstGeom>
        </p:spPr>
      </p:pic>
      <p:cxnSp>
        <p:nvCxnSpPr>
          <p:cNvPr id="22" name="Straight Connector 21"/>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29"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30" name="Picture 29"/>
          <p:cNvPicPr>
            <a:picLocks noChangeAspect="1"/>
          </p:cNvPicPr>
          <p:nvPr/>
        </p:nvPicPr>
        <p:blipFill>
          <a:blip r:embed="rId5"/>
          <a:stretch>
            <a:fillRect/>
          </a:stretch>
        </p:blipFill>
        <p:spPr>
          <a:xfrm>
            <a:off x="2054026" y="6006418"/>
            <a:ext cx="909372" cy="767207"/>
          </a:xfrm>
          <a:prstGeom prst="rect">
            <a:avLst/>
          </a:prstGeom>
        </p:spPr>
      </p:pic>
      <p:pic>
        <p:nvPicPr>
          <p:cNvPr id="5" name="Picture 4">
            <a:extLst>
              <a:ext uri="{FF2B5EF4-FFF2-40B4-BE49-F238E27FC236}">
                <a16:creationId xmlns:a16="http://schemas.microsoft.com/office/drawing/2014/main" id="{7A8D3170-B38E-4514-B996-7B87B6E829C9}"/>
              </a:ext>
            </a:extLst>
          </p:cNvPr>
          <p:cNvPicPr>
            <a:picLocks noChangeAspect="1"/>
          </p:cNvPicPr>
          <p:nvPr/>
        </p:nvPicPr>
        <p:blipFill>
          <a:blip r:embed="rId6"/>
          <a:stretch>
            <a:fillRect/>
          </a:stretch>
        </p:blipFill>
        <p:spPr>
          <a:xfrm>
            <a:off x="985837" y="1614487"/>
            <a:ext cx="7172325" cy="3629025"/>
          </a:xfrm>
          <a:prstGeom prst="rect">
            <a:avLst/>
          </a:prstGeom>
        </p:spPr>
      </p:pic>
    </p:spTree>
    <p:extLst>
      <p:ext uri="{BB962C8B-B14F-4D97-AF65-F5344CB8AC3E}">
        <p14:creationId xmlns:p14="http://schemas.microsoft.com/office/powerpoint/2010/main" val="3794945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p:cNvSpPr>
            <a:spLocks noGrp="1"/>
          </p:cNvSpPr>
          <p:nvPr>
            <p:ph type="sldNum" sz="quarter" idx="12"/>
          </p:nvPr>
        </p:nvSpPr>
        <p:spPr>
          <a:xfrm>
            <a:off x="6136623" y="6385024"/>
            <a:ext cx="2743200" cy="365125"/>
          </a:xfrm>
        </p:spPr>
        <p:txBody>
          <a:bodyPr/>
          <a:lstStyle/>
          <a:p>
            <a:fld id="{51577B53-6792-4EA1-8CB8-9264A0BEC278}" type="slidenum">
              <a:rPr lang="en-US" smtClean="0"/>
              <a:t>17</a:t>
            </a:fld>
            <a:endParaRPr lang="en-US"/>
          </a:p>
        </p:txBody>
      </p:sp>
      <p:sp>
        <p:nvSpPr>
          <p:cNvPr id="23" name="Rectangle 22"/>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Timeliner Bundle Summary</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25" name="Rectangle 24"/>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a:blip r:embed="rId3"/>
          <a:stretch>
            <a:fillRect/>
          </a:stretch>
        </p:blipFill>
        <p:spPr>
          <a:xfrm>
            <a:off x="6295274" y="6066488"/>
            <a:ext cx="693689" cy="644568"/>
          </a:xfrm>
          <a:prstGeom prst="rect">
            <a:avLst/>
          </a:prstGeom>
        </p:spPr>
      </p:pic>
      <p:cxnSp>
        <p:nvCxnSpPr>
          <p:cNvPr id="22" name="Straight Connector 21"/>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29"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30" name="Picture 29"/>
          <p:cNvPicPr>
            <a:picLocks noChangeAspect="1"/>
          </p:cNvPicPr>
          <p:nvPr/>
        </p:nvPicPr>
        <p:blipFill>
          <a:blip r:embed="rId5"/>
          <a:stretch>
            <a:fillRect/>
          </a:stretch>
        </p:blipFill>
        <p:spPr>
          <a:xfrm>
            <a:off x="2054026" y="6006418"/>
            <a:ext cx="909372" cy="767207"/>
          </a:xfrm>
          <a:prstGeom prst="rect">
            <a:avLst/>
          </a:prstGeom>
        </p:spPr>
      </p:pic>
      <p:sp>
        <p:nvSpPr>
          <p:cNvPr id="16" name="Rectangle 5"/>
          <p:cNvSpPr txBox="1">
            <a:spLocks noChangeArrowheads="1"/>
          </p:cNvSpPr>
          <p:nvPr/>
        </p:nvSpPr>
        <p:spPr>
          <a:xfrm>
            <a:off x="179223" y="1377287"/>
            <a:ext cx="8503920" cy="452596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spcBef>
                <a:spcPts val="600"/>
              </a:spcBef>
              <a:buFont typeface="Wingdings" panose="05000000000000000000" pitchFamily="2" charset="2"/>
              <a:buChar char="Ø"/>
            </a:pPr>
            <a:r>
              <a:rPr lang="en-US" altLang="en-US" sz="2000" dirty="0" err="1"/>
              <a:t>Timeliner</a:t>
            </a:r>
            <a:r>
              <a:rPr lang="en-US" altLang="en-US" sz="2000" dirty="0"/>
              <a:t> is software in the C&amp;C MDMs that can monitor given parameters and take action as needed. </a:t>
            </a:r>
          </a:p>
          <a:p>
            <a:pPr algn="l">
              <a:spcBef>
                <a:spcPts val="600"/>
              </a:spcBef>
            </a:pPr>
            <a:endParaRPr lang="en-US" altLang="en-US" sz="2000" dirty="0"/>
          </a:p>
          <a:p>
            <a:pPr marL="342900" indent="-342900" algn="l">
              <a:spcBef>
                <a:spcPts val="600"/>
              </a:spcBef>
              <a:buFont typeface="Wingdings" panose="05000000000000000000" pitchFamily="2" charset="2"/>
              <a:buChar char="Ø"/>
            </a:pPr>
            <a:r>
              <a:rPr lang="en-US" altLang="en-US" sz="2000" dirty="0"/>
              <a:t>The Timeliner bundle will monitor for anomalies in GPS time data associated with GPS lockup events.</a:t>
            </a:r>
          </a:p>
          <a:p>
            <a:pPr marL="342900" indent="-342900" algn="l">
              <a:spcBef>
                <a:spcPts val="600"/>
              </a:spcBef>
              <a:buFont typeface="Wingdings" panose="05000000000000000000" pitchFamily="2" charset="2"/>
              <a:buChar char="Ø"/>
            </a:pPr>
            <a:endParaRPr lang="en-US" altLang="en-US" sz="2000" dirty="0"/>
          </a:p>
          <a:p>
            <a:pPr marL="342900" indent="-342900" algn="l">
              <a:spcBef>
                <a:spcPts val="600"/>
              </a:spcBef>
              <a:buFont typeface="Wingdings" panose="05000000000000000000" pitchFamily="2" charset="2"/>
              <a:buChar char="Ø"/>
            </a:pPr>
            <a:r>
              <a:rPr lang="en-US" altLang="en-US" sz="2000" dirty="0"/>
              <a:t>If the GPS time in use is inaccurate, the Timeliner bundle will command the GNC to use the other GPS for time information. </a:t>
            </a:r>
          </a:p>
          <a:p>
            <a:pPr marL="342900" indent="-342900" algn="l">
              <a:spcBef>
                <a:spcPts val="600"/>
              </a:spcBef>
              <a:buFont typeface="Wingdings" panose="05000000000000000000" pitchFamily="2" charset="2"/>
              <a:buChar char="Ø"/>
            </a:pPr>
            <a:endParaRPr lang="en-US" altLang="en-US" sz="2000" dirty="0"/>
          </a:p>
          <a:p>
            <a:pPr marL="342900" indent="-342900" algn="l">
              <a:spcBef>
                <a:spcPts val="600"/>
              </a:spcBef>
              <a:buFont typeface="Wingdings" panose="05000000000000000000" pitchFamily="2" charset="2"/>
              <a:buChar char="Ø"/>
            </a:pPr>
            <a:r>
              <a:rPr lang="en-US" altLang="en-US" sz="2000" dirty="0"/>
              <a:t>The bundle will maintain the C&amp;C BAD GPS Time Correction to an accuracy of 2 seconds for payloads users. </a:t>
            </a:r>
          </a:p>
          <a:p>
            <a:pPr marL="342900" indent="-342900" algn="l">
              <a:spcBef>
                <a:spcPts val="600"/>
              </a:spcBef>
              <a:buFont typeface="Wingdings" panose="05000000000000000000" pitchFamily="2" charset="2"/>
              <a:buChar char="Ø"/>
            </a:pPr>
            <a:endParaRPr lang="en-US" altLang="en-US" sz="2000" dirty="0"/>
          </a:p>
          <a:p>
            <a:pPr marL="342900" indent="-342900" algn="l">
              <a:spcBef>
                <a:spcPts val="600"/>
              </a:spcBef>
              <a:buFont typeface="Wingdings" panose="05000000000000000000" pitchFamily="2" charset="2"/>
              <a:buChar char="Ø"/>
            </a:pPr>
            <a:r>
              <a:rPr lang="en-US" altLang="en-US" sz="2000" b="1" dirty="0"/>
              <a:t>Payloads exposure to time errors greater than 2 seconds will be limited to a 2 second window when the bundle is operating. </a:t>
            </a:r>
          </a:p>
        </p:txBody>
      </p:sp>
    </p:spTree>
    <p:extLst>
      <p:ext uri="{BB962C8B-B14F-4D97-AF65-F5344CB8AC3E}">
        <p14:creationId xmlns:p14="http://schemas.microsoft.com/office/powerpoint/2010/main" val="2454343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p:cNvSpPr>
            <a:spLocks noGrp="1"/>
          </p:cNvSpPr>
          <p:nvPr>
            <p:ph type="sldNum" sz="quarter" idx="12"/>
          </p:nvPr>
        </p:nvSpPr>
        <p:spPr>
          <a:xfrm>
            <a:off x="6136623" y="6385024"/>
            <a:ext cx="2743200" cy="365125"/>
          </a:xfrm>
        </p:spPr>
        <p:txBody>
          <a:bodyPr/>
          <a:lstStyle/>
          <a:p>
            <a:fld id="{51577B53-6792-4EA1-8CB8-9264A0BEC278}" type="slidenum">
              <a:rPr lang="en-US" smtClean="0"/>
              <a:t>18</a:t>
            </a:fld>
            <a:endParaRPr lang="en-US"/>
          </a:p>
        </p:txBody>
      </p:sp>
      <p:sp>
        <p:nvSpPr>
          <p:cNvPr id="23" name="Rectangle 22"/>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Notes on GPS Lock-ups</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25" name="Rectangle 24"/>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a:blip r:embed="rId3"/>
          <a:stretch>
            <a:fillRect/>
          </a:stretch>
        </p:blipFill>
        <p:spPr>
          <a:xfrm>
            <a:off x="6295274" y="6066488"/>
            <a:ext cx="693689" cy="644568"/>
          </a:xfrm>
          <a:prstGeom prst="rect">
            <a:avLst/>
          </a:prstGeom>
        </p:spPr>
      </p:pic>
      <p:cxnSp>
        <p:nvCxnSpPr>
          <p:cNvPr id="22" name="Straight Connector 21"/>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29"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30" name="Picture 29"/>
          <p:cNvPicPr>
            <a:picLocks noChangeAspect="1"/>
          </p:cNvPicPr>
          <p:nvPr/>
        </p:nvPicPr>
        <p:blipFill>
          <a:blip r:embed="rId5"/>
          <a:stretch>
            <a:fillRect/>
          </a:stretch>
        </p:blipFill>
        <p:spPr>
          <a:xfrm>
            <a:off x="2054026" y="6006418"/>
            <a:ext cx="909372" cy="767207"/>
          </a:xfrm>
          <a:prstGeom prst="rect">
            <a:avLst/>
          </a:prstGeom>
        </p:spPr>
      </p:pic>
      <p:sp>
        <p:nvSpPr>
          <p:cNvPr id="16" name="Rectangle 5"/>
          <p:cNvSpPr txBox="1">
            <a:spLocks noChangeArrowheads="1"/>
          </p:cNvSpPr>
          <p:nvPr/>
        </p:nvSpPr>
        <p:spPr>
          <a:xfrm>
            <a:off x="179223" y="1377287"/>
            <a:ext cx="8503920" cy="452596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spcBef>
                <a:spcPts val="600"/>
              </a:spcBef>
              <a:buFont typeface="Wingdings" panose="05000000000000000000" pitchFamily="2" charset="2"/>
              <a:buChar char="Ø"/>
            </a:pPr>
            <a:r>
              <a:rPr lang="en-US" altLang="en-US" dirty="0"/>
              <a:t>Term ‘lock-up’ used when GPS is not outputting state or attitude updates</a:t>
            </a:r>
          </a:p>
          <a:p>
            <a:pPr marL="800100" lvl="1" indent="-342900" algn="l">
              <a:spcBef>
                <a:spcPts val="600"/>
              </a:spcBef>
              <a:buFont typeface="Wingdings" panose="05000000000000000000" pitchFamily="2" charset="2"/>
              <a:buChar char="Ø"/>
            </a:pPr>
            <a:r>
              <a:rPr lang="en-US" altLang="en-US" dirty="0"/>
              <a:t>Not all lock-ups result in GPS time error increasing </a:t>
            </a:r>
          </a:p>
          <a:p>
            <a:pPr algn="l">
              <a:spcBef>
                <a:spcPts val="600"/>
              </a:spcBef>
            </a:pPr>
            <a:endParaRPr lang="en-US" altLang="en-US" sz="1800" dirty="0"/>
          </a:p>
          <a:p>
            <a:pPr marL="342900" indent="-342900" algn="l">
              <a:spcBef>
                <a:spcPts val="600"/>
              </a:spcBef>
              <a:buFont typeface="Wingdings" panose="05000000000000000000" pitchFamily="2" charset="2"/>
              <a:buChar char="Ø"/>
            </a:pPr>
            <a:r>
              <a:rPr lang="en-US" altLang="en-US" dirty="0"/>
              <a:t>In quiescent ops, GPS lock-ups are low-impact to ISS MCS operations </a:t>
            </a:r>
          </a:p>
          <a:p>
            <a:pPr marL="342900" indent="-342900" algn="l">
              <a:spcBef>
                <a:spcPts val="600"/>
              </a:spcBef>
              <a:buFont typeface="Wingdings" panose="05000000000000000000" pitchFamily="2" charset="2"/>
              <a:buChar char="Ø"/>
            </a:pPr>
            <a:endParaRPr lang="en-US" altLang="en-US" sz="1800" dirty="0"/>
          </a:p>
          <a:p>
            <a:pPr marL="342900" indent="-342900" algn="l">
              <a:spcBef>
                <a:spcPts val="600"/>
              </a:spcBef>
              <a:buFont typeface="Wingdings" panose="05000000000000000000" pitchFamily="2" charset="2"/>
              <a:buChar char="Ø"/>
            </a:pPr>
            <a:r>
              <a:rPr lang="en-US" altLang="en-US" dirty="0"/>
              <a:t>The state and attitude knowledge in the GNC MDM is propagated, valid, and provided to users</a:t>
            </a:r>
          </a:p>
          <a:p>
            <a:pPr marL="342900" indent="-342900" algn="l">
              <a:spcBef>
                <a:spcPts val="600"/>
              </a:spcBef>
              <a:buFont typeface="Wingdings" panose="05000000000000000000" pitchFamily="2" charset="2"/>
              <a:buChar char="Ø"/>
            </a:pPr>
            <a:endParaRPr lang="en-US" altLang="en-US" sz="1800" dirty="0"/>
          </a:p>
          <a:p>
            <a:pPr marL="342900" indent="-342900" algn="l">
              <a:spcBef>
                <a:spcPts val="600"/>
              </a:spcBef>
              <a:buFont typeface="Wingdings" panose="05000000000000000000" pitchFamily="2" charset="2"/>
              <a:buChar char="Ø"/>
            </a:pPr>
            <a:r>
              <a:rPr lang="en-US" altLang="en-US" dirty="0"/>
              <a:t>If the GPS locked up is first priority for time, ADCO will switch time priorities within 50 minutes of the lock-up </a:t>
            </a:r>
          </a:p>
          <a:p>
            <a:pPr marL="800100" lvl="1" indent="-342900" algn="l">
              <a:spcBef>
                <a:spcPts val="600"/>
              </a:spcBef>
              <a:buFont typeface="Wingdings" panose="05000000000000000000" pitchFamily="2" charset="2"/>
              <a:buChar char="Ø"/>
            </a:pPr>
            <a:r>
              <a:rPr lang="en-US" altLang="en-US" dirty="0" err="1"/>
              <a:t>Timeliner</a:t>
            </a:r>
            <a:r>
              <a:rPr lang="en-US" altLang="en-US" dirty="0"/>
              <a:t> bundle would take action automatically if the GPS time is inaccurate</a:t>
            </a:r>
          </a:p>
          <a:p>
            <a:pPr marL="342900" indent="-342900" algn="l">
              <a:spcBef>
                <a:spcPts val="600"/>
              </a:spcBef>
              <a:buFont typeface="Wingdings" panose="05000000000000000000" pitchFamily="2" charset="2"/>
              <a:buChar char="Ø"/>
            </a:pPr>
            <a:endParaRPr lang="en-US" altLang="en-US" b="1" dirty="0"/>
          </a:p>
          <a:p>
            <a:pPr marL="342900" indent="-342900" algn="l">
              <a:spcBef>
                <a:spcPts val="600"/>
              </a:spcBef>
              <a:buFont typeface="Wingdings" panose="05000000000000000000" pitchFamily="2" charset="2"/>
              <a:buChar char="Ø"/>
            </a:pPr>
            <a:endParaRPr lang="en-US" altLang="en-US" b="1" dirty="0"/>
          </a:p>
        </p:txBody>
      </p:sp>
    </p:spTree>
    <p:extLst>
      <p:ext uri="{BB962C8B-B14F-4D97-AF65-F5344CB8AC3E}">
        <p14:creationId xmlns:p14="http://schemas.microsoft.com/office/powerpoint/2010/main" val="103914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Rectangle 163"/>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MCS Overview – Common Operations</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161" name="Content Placeholder 2"/>
          <p:cNvSpPr txBox="1">
            <a:spLocks/>
          </p:cNvSpPr>
          <p:nvPr/>
        </p:nvSpPr>
        <p:spPr>
          <a:xfrm>
            <a:off x="436880" y="1198023"/>
            <a:ext cx="6019800" cy="5334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solidFill>
                  <a:srgbClr val="000086"/>
                </a:solidFill>
                <a:latin typeface="Calibri"/>
              </a:rPr>
              <a:t>Russian Visiting Vehicle Dockings/</a:t>
            </a:r>
            <a:r>
              <a:rPr lang="en-US" sz="1800" dirty="0" err="1">
                <a:solidFill>
                  <a:srgbClr val="000086"/>
                </a:solidFill>
                <a:latin typeface="Calibri"/>
              </a:rPr>
              <a:t>Undockings</a:t>
            </a:r>
            <a:endParaRPr lang="en-US" sz="1800" dirty="0">
              <a:solidFill>
                <a:srgbClr val="000086"/>
              </a:solidFill>
              <a:latin typeface="Calibri"/>
            </a:endParaRPr>
          </a:p>
          <a:p>
            <a:pPr lvl="1">
              <a:buFont typeface="Wingdings" panose="05000000000000000000" pitchFamily="2" charset="2"/>
              <a:buChar char="Ø"/>
            </a:pPr>
            <a:r>
              <a:rPr lang="en-US" sz="1400" dirty="0">
                <a:solidFill>
                  <a:sysClr val="windowText" lastClr="000000"/>
                </a:solidFill>
                <a:latin typeface="Calibri"/>
              </a:rPr>
              <a:t>+XVV,-XVV, +ZVV, -ZVV attitudes all possible</a:t>
            </a:r>
          </a:p>
          <a:p>
            <a:pPr lvl="1">
              <a:buFont typeface="Wingdings" panose="05000000000000000000" pitchFamily="2" charset="2"/>
              <a:buChar char="Ø"/>
            </a:pPr>
            <a:r>
              <a:rPr lang="en-US" sz="1400" dirty="0">
                <a:solidFill>
                  <a:sysClr val="windowText" lastClr="000000"/>
                </a:solidFill>
                <a:latin typeface="Calibri"/>
              </a:rPr>
              <a:t>Can be performed in all mode types; expect thruster firings</a:t>
            </a:r>
          </a:p>
          <a:p>
            <a:r>
              <a:rPr lang="en-US" sz="1800" dirty="0">
                <a:solidFill>
                  <a:srgbClr val="000086"/>
                </a:solidFill>
                <a:latin typeface="Calibri"/>
              </a:rPr>
              <a:t>Optimized Propellant Maneuvers</a:t>
            </a:r>
          </a:p>
          <a:p>
            <a:pPr lvl="1">
              <a:buFont typeface="Wingdings" panose="05000000000000000000" pitchFamily="2" charset="2"/>
              <a:buChar char="Ø"/>
            </a:pPr>
            <a:r>
              <a:rPr lang="en-US" sz="1400" dirty="0">
                <a:solidFill>
                  <a:sysClr val="windowText" lastClr="000000"/>
                </a:solidFill>
                <a:latin typeface="Calibri"/>
              </a:rPr>
              <a:t>Maneuver between +XVV and –XVV using USTO </a:t>
            </a:r>
          </a:p>
          <a:p>
            <a:r>
              <a:rPr lang="en-US" sz="1800" dirty="0">
                <a:solidFill>
                  <a:srgbClr val="000086"/>
                </a:solidFill>
                <a:latin typeface="Calibri"/>
              </a:rPr>
              <a:t>USCV Dockings/</a:t>
            </a:r>
            <a:r>
              <a:rPr lang="en-US" sz="1800" dirty="0" err="1">
                <a:solidFill>
                  <a:srgbClr val="000086"/>
                </a:solidFill>
                <a:latin typeface="Calibri"/>
              </a:rPr>
              <a:t>Undockings</a:t>
            </a:r>
            <a:r>
              <a:rPr lang="en-US" sz="1800" dirty="0">
                <a:solidFill>
                  <a:srgbClr val="000086"/>
                </a:solidFill>
                <a:latin typeface="Calibri"/>
              </a:rPr>
              <a:t> (Dragon, CST-100, HTV-X)</a:t>
            </a:r>
          </a:p>
          <a:p>
            <a:r>
              <a:rPr lang="en-US" sz="1800" dirty="0">
                <a:solidFill>
                  <a:srgbClr val="000086"/>
                </a:solidFill>
                <a:latin typeface="Calibri"/>
              </a:rPr>
              <a:t>Free-Flyer Capture/Release (Cygnus)</a:t>
            </a:r>
          </a:p>
          <a:p>
            <a:pPr lvl="1">
              <a:buFont typeface="Wingdings" panose="05000000000000000000" pitchFamily="2" charset="2"/>
              <a:buChar char="Ø"/>
            </a:pPr>
            <a:r>
              <a:rPr lang="en-US" sz="1400" dirty="0">
                <a:solidFill>
                  <a:sysClr val="windowText" lastClr="000000"/>
                </a:solidFill>
                <a:latin typeface="Calibri"/>
              </a:rPr>
              <a:t>Thruster firings and tight attitude hold periods</a:t>
            </a:r>
            <a:endParaRPr lang="en-US" sz="2000" dirty="0">
              <a:solidFill>
                <a:srgbClr val="000086"/>
              </a:solidFill>
              <a:latin typeface="Calibri"/>
            </a:endParaRPr>
          </a:p>
          <a:p>
            <a:r>
              <a:rPr lang="en-US" sz="1800" dirty="0">
                <a:solidFill>
                  <a:srgbClr val="000086"/>
                </a:solidFill>
                <a:latin typeface="Calibri"/>
              </a:rPr>
              <a:t>EVAs</a:t>
            </a:r>
          </a:p>
          <a:p>
            <a:r>
              <a:rPr lang="en-US" sz="1800" dirty="0" err="1">
                <a:solidFill>
                  <a:srgbClr val="000086"/>
                </a:solidFill>
                <a:latin typeface="Calibri"/>
              </a:rPr>
              <a:t>Reboosts</a:t>
            </a:r>
            <a:endParaRPr lang="en-US" sz="1800" dirty="0">
              <a:solidFill>
                <a:srgbClr val="000086"/>
              </a:solidFill>
              <a:latin typeface="Calibri"/>
            </a:endParaRPr>
          </a:p>
          <a:p>
            <a:pPr lvl="1">
              <a:buFont typeface="Wingdings" panose="05000000000000000000" pitchFamily="2" charset="2"/>
              <a:buChar char="Ø"/>
            </a:pPr>
            <a:r>
              <a:rPr lang="en-US" sz="1400" dirty="0">
                <a:solidFill>
                  <a:sysClr val="windowText" lastClr="000000"/>
                </a:solidFill>
                <a:latin typeface="Calibri"/>
              </a:rPr>
              <a:t>Can be performed in +XVV or -XVV</a:t>
            </a:r>
          </a:p>
          <a:p>
            <a:r>
              <a:rPr lang="en-US" sz="1800" dirty="0">
                <a:solidFill>
                  <a:srgbClr val="000086"/>
                </a:solidFill>
                <a:latin typeface="Calibri"/>
              </a:rPr>
              <a:t>Thruster Disables </a:t>
            </a:r>
            <a:r>
              <a:rPr lang="en-US" sz="1600" dirty="0">
                <a:solidFill>
                  <a:sysClr val="windowText" lastClr="000000"/>
                </a:solidFill>
                <a:latin typeface="Calibri"/>
              </a:rPr>
              <a:t>(Can be requested by IPs/PDs) </a:t>
            </a:r>
          </a:p>
          <a:p>
            <a:r>
              <a:rPr lang="en-US" sz="1800" dirty="0">
                <a:solidFill>
                  <a:srgbClr val="000086"/>
                </a:solidFill>
                <a:latin typeface="Calibri"/>
              </a:rPr>
              <a:t>Attitude maneuvers </a:t>
            </a:r>
            <a:r>
              <a:rPr lang="en-US" sz="1600" dirty="0">
                <a:solidFill>
                  <a:sysClr val="windowText" lastClr="000000"/>
                </a:solidFill>
                <a:latin typeface="Calibri"/>
              </a:rPr>
              <a:t>(Can be requested by IPs/PDs)</a:t>
            </a:r>
          </a:p>
          <a:p>
            <a:pPr lvl="1">
              <a:buFont typeface="Wingdings" panose="05000000000000000000" pitchFamily="2" charset="2"/>
              <a:buChar char="Ø"/>
            </a:pPr>
            <a:r>
              <a:rPr lang="en-US" sz="1400" dirty="0">
                <a:solidFill>
                  <a:sysClr val="windowText" lastClr="000000"/>
                </a:solidFill>
                <a:latin typeface="Calibri"/>
              </a:rPr>
              <a:t>Yaw Bias Maneuver of +/- 8 degrees for High Solar Beta periods lasting from a few days up to 2 weeks.</a:t>
            </a:r>
          </a:p>
          <a:p>
            <a:pPr lvl="1">
              <a:buFont typeface="Wingdings" panose="05000000000000000000" pitchFamily="2" charset="2"/>
              <a:buChar char="Ø"/>
            </a:pPr>
            <a:r>
              <a:rPr lang="en-US" sz="1400" dirty="0">
                <a:solidFill>
                  <a:sysClr val="windowText" lastClr="000000"/>
                </a:solidFill>
                <a:latin typeface="Calibri"/>
              </a:rPr>
              <a:t>Attitudes must be within defined attitude envelopes (Reference GEN OIP 7.5.4 ISS Attitude Change or Microgravity Request)</a:t>
            </a:r>
          </a:p>
        </p:txBody>
      </p:sp>
      <p:pic>
        <p:nvPicPr>
          <p:cNvPr id="162" name="Picture 2" descr="Image result for soyuz"/>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104" r="12382"/>
          <a:stretch/>
        </p:blipFill>
        <p:spPr bwMode="auto">
          <a:xfrm>
            <a:off x="6456680" y="1684162"/>
            <a:ext cx="2057400" cy="2226328"/>
          </a:xfrm>
          <a:prstGeom prst="rect">
            <a:avLst/>
          </a:prstGeom>
          <a:noFill/>
          <a:extLst>
            <a:ext uri="{909E8E84-426E-40DD-AFC4-6F175D3DCCD1}">
              <a14:hiddenFill xmlns:a14="http://schemas.microsoft.com/office/drawing/2010/main">
                <a:solidFill>
                  <a:srgbClr val="FFFFFF"/>
                </a:solidFill>
              </a14:hiddenFill>
            </a:ext>
          </a:extLst>
        </p:spPr>
      </p:pic>
      <p:sp>
        <p:nvSpPr>
          <p:cNvPr id="165" name="Rectangle 164"/>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Slide Number Placeholder 11"/>
          <p:cNvSpPr>
            <a:spLocks noGrp="1"/>
          </p:cNvSpPr>
          <p:nvPr>
            <p:ph type="sldNum" sz="quarter" idx="12"/>
          </p:nvPr>
        </p:nvSpPr>
        <p:spPr>
          <a:xfrm>
            <a:off x="6136623" y="6385024"/>
            <a:ext cx="2743200" cy="365125"/>
          </a:xfrm>
        </p:spPr>
        <p:txBody>
          <a:bodyPr/>
          <a:lstStyle/>
          <a:p>
            <a:r>
              <a:rPr lang="en-US" dirty="0"/>
              <a:t>19</a:t>
            </a:r>
          </a:p>
        </p:txBody>
      </p:sp>
      <p:pic>
        <p:nvPicPr>
          <p:cNvPr id="167" name="Picture 166"/>
          <p:cNvPicPr>
            <a:picLocks noChangeAspect="1"/>
          </p:cNvPicPr>
          <p:nvPr/>
        </p:nvPicPr>
        <p:blipFill>
          <a:blip r:embed="rId4"/>
          <a:stretch>
            <a:fillRect/>
          </a:stretch>
        </p:blipFill>
        <p:spPr>
          <a:xfrm>
            <a:off x="6295274" y="6066488"/>
            <a:ext cx="693689" cy="644568"/>
          </a:xfrm>
          <a:prstGeom prst="rect">
            <a:avLst/>
          </a:prstGeom>
        </p:spPr>
      </p:pic>
      <p:cxnSp>
        <p:nvCxnSpPr>
          <p:cNvPr id="168" name="Straight Connector 167"/>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72" name="Picture 17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73" name="Picture 172"/>
          <p:cNvPicPr>
            <a:picLocks noChangeAspect="1"/>
          </p:cNvPicPr>
          <p:nvPr/>
        </p:nvPicPr>
        <p:blipFill>
          <a:blip r:embed="rId6"/>
          <a:stretch>
            <a:fillRect/>
          </a:stretch>
        </p:blipFill>
        <p:spPr>
          <a:xfrm>
            <a:off x="2054026" y="6006418"/>
            <a:ext cx="909372" cy="767207"/>
          </a:xfrm>
          <a:prstGeom prst="rect">
            <a:avLst/>
          </a:prstGeom>
        </p:spPr>
      </p:pic>
      <p:pic>
        <p:nvPicPr>
          <p:cNvPr id="2" name="Picture 1"/>
          <p:cNvPicPr>
            <a:picLocks noChangeAspect="1"/>
          </p:cNvPicPr>
          <p:nvPr/>
        </p:nvPicPr>
        <p:blipFill>
          <a:blip r:embed="rId7"/>
          <a:stretch>
            <a:fillRect/>
          </a:stretch>
        </p:blipFill>
        <p:spPr>
          <a:xfrm>
            <a:off x="6456680" y="3883546"/>
            <a:ext cx="2057400" cy="2113511"/>
          </a:xfrm>
          <a:prstGeom prst="rect">
            <a:avLst/>
          </a:prstGeom>
        </p:spPr>
      </p:pic>
    </p:spTree>
    <p:extLst>
      <p:ext uri="{BB962C8B-B14F-4D97-AF65-F5344CB8AC3E}">
        <p14:creationId xmlns:p14="http://schemas.microsoft.com/office/powerpoint/2010/main" val="26797966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584775"/>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ISS Maneuvers</a:t>
            </a: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Content Placeholder 2"/>
          <p:cNvSpPr txBox="1">
            <a:spLocks/>
          </p:cNvSpPr>
          <p:nvPr/>
        </p:nvSpPr>
        <p:spPr>
          <a:xfrm>
            <a:off x="457200" y="1153408"/>
            <a:ext cx="8229600" cy="5029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US" noProof="0" dirty="0">
                <a:solidFill>
                  <a:sysClr val="windowText" lastClr="000000"/>
                </a:solidFill>
                <a:latin typeface="Calibri"/>
              </a:rPr>
              <a:t>Optimized Propellant Maneuvers (OPMs)</a:t>
            </a:r>
          </a:p>
          <a:p>
            <a:pPr lvl="1">
              <a:buFont typeface="Arial" panose="020B0604020202020204" pitchFamily="34" charset="0"/>
              <a:buChar char="•"/>
              <a:defRPr/>
            </a:pPr>
            <a:r>
              <a:rPr lang="en-US" noProof="0" dirty="0">
                <a:solidFill>
                  <a:sysClr val="windowText" lastClr="000000"/>
                </a:solidFill>
                <a:latin typeface="Calibri"/>
              </a:rPr>
              <a:t>Between +XVV and –XVV using USTO or RS Thruster Control</a:t>
            </a:r>
          </a:p>
          <a:p>
            <a:pPr lvl="1">
              <a:buFont typeface="Arial" panose="020B0604020202020204" pitchFamily="34" charset="0"/>
              <a:buChar char="•"/>
              <a:defRPr/>
            </a:pPr>
            <a:r>
              <a:rPr lang="en-US" dirty="0">
                <a:solidFill>
                  <a:sysClr val="windowText" lastClr="000000"/>
                </a:solidFill>
                <a:latin typeface="Calibri"/>
              </a:rPr>
              <a:t>NOT a purely yaw maneuver</a:t>
            </a:r>
            <a:endParaRPr kumimoji="0" lang="en-US" sz="2400" b="0" i="0" u="none" strike="noStrike" kern="1200" cap="none" spc="0" normalizeH="0" baseline="0" noProof="0" dirty="0">
              <a:ln>
                <a:noFill/>
              </a:ln>
              <a:solidFill>
                <a:sysClr val="windowText" lastClr="000000"/>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ysClr val="windowText" lastClr="000000"/>
              </a:solidFill>
              <a:effectLst/>
              <a:uLnTx/>
              <a:uFillTx/>
              <a:latin typeface="Calibri"/>
              <a:ea typeface="+mn-ea"/>
              <a:cs typeface="+mn-cs"/>
            </a:endParaRPr>
          </a:p>
        </p:txBody>
      </p:sp>
      <p:sp>
        <p:nvSpPr>
          <p:cNvPr id="162" name="Slide Number Placeholder 11"/>
          <p:cNvSpPr>
            <a:spLocks noGrp="1"/>
          </p:cNvSpPr>
          <p:nvPr>
            <p:ph type="sldNum" sz="quarter" idx="12"/>
          </p:nvPr>
        </p:nvSpPr>
        <p:spPr>
          <a:xfrm>
            <a:off x="6136623" y="6385024"/>
            <a:ext cx="2743200" cy="365125"/>
          </a:xfrm>
        </p:spPr>
        <p:txBody>
          <a:bodyPr/>
          <a:lstStyle/>
          <a:p>
            <a:r>
              <a:rPr lang="en-US" dirty="0"/>
              <a:t>20</a:t>
            </a:r>
          </a:p>
        </p:txBody>
      </p:sp>
      <p:pic>
        <p:nvPicPr>
          <p:cNvPr id="163" name="Picture 162"/>
          <p:cNvPicPr>
            <a:picLocks noChangeAspect="1"/>
          </p:cNvPicPr>
          <p:nvPr/>
        </p:nvPicPr>
        <p:blipFill>
          <a:blip r:embed="rId3"/>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5"/>
          <a:stretch>
            <a:fillRect/>
          </a:stretch>
        </p:blipFill>
        <p:spPr>
          <a:xfrm>
            <a:off x="2054026" y="6006418"/>
            <a:ext cx="909372" cy="767207"/>
          </a:xfrm>
          <a:prstGeom prst="rect">
            <a:avLst/>
          </a:prstGeom>
        </p:spPr>
      </p:pic>
    </p:spTree>
    <p:extLst>
      <p:ext uri="{BB962C8B-B14F-4D97-AF65-F5344CB8AC3E}">
        <p14:creationId xmlns:p14="http://schemas.microsoft.com/office/powerpoint/2010/main" val="54716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584775"/>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ISS Maneuvers</a:t>
            </a: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Content Placeholder 2"/>
          <p:cNvSpPr txBox="1">
            <a:spLocks/>
          </p:cNvSpPr>
          <p:nvPr/>
        </p:nvSpPr>
        <p:spPr>
          <a:xfrm>
            <a:off x="457200" y="1153408"/>
            <a:ext cx="8229600" cy="5029200"/>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US" noProof="0" dirty="0">
                <a:solidFill>
                  <a:sysClr val="windowText" lastClr="000000"/>
                </a:solidFill>
                <a:latin typeface="Calibri"/>
              </a:rPr>
              <a:t>CMG attitude maneuvers </a:t>
            </a:r>
          </a:p>
          <a:p>
            <a:pPr lvl="1">
              <a:buFont typeface="Arial" panose="020B0604020202020204" pitchFamily="34" charset="0"/>
              <a:buChar char="•"/>
              <a:defRPr/>
            </a:pPr>
            <a:r>
              <a:rPr lang="en-US" dirty="0">
                <a:solidFill>
                  <a:sysClr val="windowText" lastClr="000000"/>
                </a:solidFill>
                <a:latin typeface="Calibri"/>
              </a:rPr>
              <a:t>Slower than thruster maneuvers </a:t>
            </a:r>
          </a:p>
          <a:p>
            <a:pPr lvl="1">
              <a:buFont typeface="Arial" panose="020B0604020202020204" pitchFamily="34" charset="0"/>
              <a:buChar char="•"/>
              <a:defRPr/>
            </a:pPr>
            <a:r>
              <a:rPr lang="en-US" dirty="0">
                <a:solidFill>
                  <a:sysClr val="windowText" lastClr="000000"/>
                </a:solidFill>
                <a:latin typeface="Calibri"/>
              </a:rPr>
              <a:t>Example: 8 degree CMG maneuver to YPR (-12.0, -1.3, +0.7) took ~1 hour and 7 minutes</a:t>
            </a:r>
          </a:p>
          <a:p>
            <a:pPr marL="0" indent="0">
              <a:buNone/>
              <a:defRPr/>
            </a:pPr>
            <a:endParaRPr lang="en-US" noProof="0" dirty="0">
              <a:solidFill>
                <a:sysClr val="windowText" lastClr="000000"/>
              </a:solidFill>
              <a:latin typeface="Calibri"/>
            </a:endParaRPr>
          </a:p>
          <a:p>
            <a:pPr marL="0" indent="0">
              <a:buNone/>
              <a:defRPr/>
            </a:pPr>
            <a:r>
              <a:rPr lang="en-US" dirty="0">
                <a:solidFill>
                  <a:sysClr val="windowText" lastClr="000000"/>
                </a:solidFill>
                <a:latin typeface="Calibri"/>
              </a:rPr>
              <a:t>ISS Translational Maneuver</a:t>
            </a:r>
          </a:p>
          <a:p>
            <a:pPr lvl="1">
              <a:buFont typeface="Arial" panose="020B0604020202020204" pitchFamily="34" charset="0"/>
              <a:buChar char="•"/>
              <a:defRPr/>
            </a:pPr>
            <a:r>
              <a:rPr lang="en-US" dirty="0" err="1">
                <a:solidFill>
                  <a:sysClr val="windowText" lastClr="000000"/>
                </a:solidFill>
                <a:latin typeface="Calibri"/>
              </a:rPr>
              <a:t>Reboost</a:t>
            </a:r>
            <a:r>
              <a:rPr lang="en-US" dirty="0">
                <a:solidFill>
                  <a:sysClr val="windowText" lastClr="000000"/>
                </a:solidFill>
                <a:latin typeface="Calibri"/>
              </a:rPr>
              <a:t>, Debris Avoidance Maneuver (DAM), or PDAM </a:t>
            </a:r>
          </a:p>
          <a:p>
            <a:pPr lvl="1">
              <a:buFont typeface="Arial" panose="020B0604020202020204" pitchFamily="34" charset="0"/>
              <a:buChar char="•"/>
              <a:defRPr/>
            </a:pPr>
            <a:r>
              <a:rPr lang="en-US" noProof="0" dirty="0">
                <a:solidFill>
                  <a:sysClr val="windowText" lastClr="000000"/>
                </a:solidFill>
                <a:latin typeface="Calibri"/>
              </a:rPr>
              <a:t>Russian thrusters fire to provide delta v and change ISS orbit </a:t>
            </a:r>
          </a:p>
          <a:p>
            <a:pPr lvl="1">
              <a:buFont typeface="Arial" panose="020B0604020202020204" pitchFamily="34" charset="0"/>
              <a:buChar char="•"/>
              <a:defRPr/>
            </a:pPr>
            <a:r>
              <a:rPr lang="en-US" dirty="0">
                <a:solidFill>
                  <a:sysClr val="windowText" lastClr="000000"/>
                </a:solidFill>
                <a:latin typeface="Calibri"/>
              </a:rPr>
              <a:t>Often done in or near TEA</a:t>
            </a:r>
          </a:p>
          <a:p>
            <a:pPr lvl="1">
              <a:buFont typeface="Arial" panose="020B0604020202020204" pitchFamily="34" charset="0"/>
              <a:buChar char="•"/>
              <a:defRPr/>
            </a:pPr>
            <a:r>
              <a:rPr lang="en-US" dirty="0">
                <a:solidFill>
                  <a:sysClr val="windowText" lastClr="000000"/>
                </a:solidFill>
                <a:hlinkClick r:id="rId3"/>
              </a:rPr>
              <a:t>https://www.youtube.com/watch?v=cmHamp0IIyE</a:t>
            </a:r>
            <a:endParaRPr lang="en-US" noProof="0" dirty="0">
              <a:solidFill>
                <a:sysClr val="windowText" lastClr="000000"/>
              </a:solidFill>
              <a:latin typeface="Calibri"/>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400" b="0" i="0" u="none" strike="noStrike" kern="1200" cap="none" spc="0" normalizeH="0" baseline="0" noProof="0" dirty="0">
              <a:ln>
                <a:noFill/>
              </a:ln>
              <a:solidFill>
                <a:sysClr val="windowText" lastClr="000000"/>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ysClr val="windowText" lastClr="000000"/>
              </a:solidFill>
              <a:effectLst/>
              <a:uLnTx/>
              <a:uFillTx/>
              <a:latin typeface="Calibri"/>
              <a:ea typeface="+mn-ea"/>
              <a:cs typeface="+mn-cs"/>
            </a:endParaRPr>
          </a:p>
        </p:txBody>
      </p:sp>
      <p:sp>
        <p:nvSpPr>
          <p:cNvPr id="162" name="Slide Number Placeholder 11"/>
          <p:cNvSpPr>
            <a:spLocks noGrp="1"/>
          </p:cNvSpPr>
          <p:nvPr>
            <p:ph type="sldNum" sz="quarter" idx="12"/>
          </p:nvPr>
        </p:nvSpPr>
        <p:spPr>
          <a:xfrm>
            <a:off x="6136623" y="6385024"/>
            <a:ext cx="2743200" cy="365125"/>
          </a:xfrm>
        </p:spPr>
        <p:txBody>
          <a:bodyPr/>
          <a:lstStyle/>
          <a:p>
            <a:r>
              <a:rPr lang="en-US" dirty="0"/>
              <a:t>21</a:t>
            </a:r>
          </a:p>
        </p:txBody>
      </p:sp>
      <p:pic>
        <p:nvPicPr>
          <p:cNvPr id="163" name="Picture 162"/>
          <p:cNvPicPr>
            <a:picLocks noChangeAspect="1"/>
          </p:cNvPicPr>
          <p:nvPr/>
        </p:nvPicPr>
        <p:blipFill>
          <a:blip r:embed="rId4"/>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6"/>
          <a:stretch>
            <a:fillRect/>
          </a:stretch>
        </p:blipFill>
        <p:spPr>
          <a:xfrm>
            <a:off x="2054026" y="6006418"/>
            <a:ext cx="909372" cy="767207"/>
          </a:xfrm>
          <a:prstGeom prst="rect">
            <a:avLst/>
          </a:prstGeom>
        </p:spPr>
      </p:pic>
    </p:spTree>
    <p:extLst>
      <p:ext uri="{BB962C8B-B14F-4D97-AF65-F5344CB8AC3E}">
        <p14:creationId xmlns:p14="http://schemas.microsoft.com/office/powerpoint/2010/main" val="6562174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584775"/>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ISS Maneuvers</a:t>
            </a: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Content Placeholder 2"/>
          <p:cNvSpPr txBox="1">
            <a:spLocks/>
          </p:cNvSpPr>
          <p:nvPr/>
        </p:nvSpPr>
        <p:spPr>
          <a:xfrm>
            <a:off x="457200" y="1153408"/>
            <a:ext cx="8229600" cy="502920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US" noProof="0" dirty="0">
                <a:solidFill>
                  <a:sysClr val="windowText" lastClr="000000"/>
                </a:solidFill>
                <a:latin typeface="Calibri"/>
              </a:rPr>
              <a:t>Notes on PDAMs for Payloads</a:t>
            </a:r>
          </a:p>
          <a:p>
            <a:pPr lvl="1">
              <a:buFont typeface="Wingdings" panose="05000000000000000000" pitchFamily="2" charset="2"/>
              <a:buChar char="Ø"/>
              <a:defRPr/>
            </a:pPr>
            <a:r>
              <a:rPr lang="en-US" dirty="0">
                <a:solidFill>
                  <a:sysClr val="windowText" lastClr="000000"/>
                </a:solidFill>
                <a:latin typeface="Calibri"/>
              </a:rPr>
              <a:t>MCC-H will coordinate with POIC to ensure all payloads are </a:t>
            </a:r>
            <a:r>
              <a:rPr lang="en-US" dirty="0" err="1">
                <a:solidFill>
                  <a:sysClr val="windowText" lastClr="000000"/>
                </a:solidFill>
                <a:latin typeface="Calibri"/>
              </a:rPr>
              <a:t>safed</a:t>
            </a:r>
            <a:r>
              <a:rPr lang="en-US" dirty="0">
                <a:solidFill>
                  <a:sysClr val="windowText" lastClr="000000"/>
                </a:solidFill>
                <a:latin typeface="Calibri"/>
              </a:rPr>
              <a:t> appropriately. Typical handover time to RS Thruster control is 70 minutes prior to TIG.</a:t>
            </a:r>
          </a:p>
          <a:p>
            <a:pPr lvl="1">
              <a:buFont typeface="Wingdings" panose="05000000000000000000" pitchFamily="2" charset="2"/>
              <a:buChar char="Ø"/>
              <a:defRPr/>
            </a:pPr>
            <a:r>
              <a:rPr lang="en-US" dirty="0">
                <a:solidFill>
                  <a:sysClr val="windowText" lastClr="000000"/>
                </a:solidFill>
                <a:latin typeface="Calibri"/>
              </a:rPr>
              <a:t>A small attitude maneuver on RS Thrusters will typically occur 21 minutes prior to TIG. </a:t>
            </a:r>
          </a:p>
          <a:p>
            <a:pPr lvl="1">
              <a:buFont typeface="Wingdings" panose="05000000000000000000" pitchFamily="2" charset="2"/>
              <a:buChar char="Ø"/>
              <a:defRPr/>
            </a:pPr>
            <a:r>
              <a:rPr lang="en-US" dirty="0">
                <a:solidFill>
                  <a:sysClr val="windowText" lastClr="000000"/>
                </a:solidFill>
                <a:latin typeface="Calibri"/>
              </a:rPr>
              <a:t>Capability now exists to initiate a 180 degree yaw maneuver 65 minutes prior to TIG (a.k.a. 180deg PDAM). Unlike OPMs, this is a pure yaw maneuver on Russian Thrusters.</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lang="en-US" sz="2800" dirty="0">
              <a:solidFill>
                <a:sysClr val="windowText" lastClr="000000"/>
              </a:solidFill>
              <a:latin typeface="Calibri"/>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ysClr val="windowText" lastClr="000000"/>
              </a:solidFill>
              <a:effectLst/>
              <a:uLnTx/>
              <a:uFillTx/>
              <a:latin typeface="Calibri"/>
              <a:ea typeface="+mn-ea"/>
              <a:cs typeface="+mn-cs"/>
            </a:endParaRPr>
          </a:p>
        </p:txBody>
      </p:sp>
      <p:sp>
        <p:nvSpPr>
          <p:cNvPr id="162" name="Slide Number Placeholder 11"/>
          <p:cNvSpPr>
            <a:spLocks noGrp="1"/>
          </p:cNvSpPr>
          <p:nvPr>
            <p:ph type="sldNum" sz="quarter" idx="12"/>
          </p:nvPr>
        </p:nvSpPr>
        <p:spPr>
          <a:xfrm>
            <a:off x="6136623" y="6385024"/>
            <a:ext cx="2743200" cy="365125"/>
          </a:xfrm>
        </p:spPr>
        <p:txBody>
          <a:bodyPr/>
          <a:lstStyle/>
          <a:p>
            <a:r>
              <a:rPr lang="en-US" dirty="0"/>
              <a:t>22</a:t>
            </a:r>
          </a:p>
        </p:txBody>
      </p:sp>
      <p:pic>
        <p:nvPicPr>
          <p:cNvPr id="163" name="Picture 162"/>
          <p:cNvPicPr>
            <a:picLocks noChangeAspect="1"/>
          </p:cNvPicPr>
          <p:nvPr/>
        </p:nvPicPr>
        <p:blipFill>
          <a:blip r:embed="rId3"/>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5"/>
          <a:stretch>
            <a:fillRect/>
          </a:stretch>
        </p:blipFill>
        <p:spPr>
          <a:xfrm>
            <a:off x="2054026" y="6006418"/>
            <a:ext cx="909372" cy="767207"/>
          </a:xfrm>
          <a:prstGeom prst="rect">
            <a:avLst/>
          </a:prstGeom>
        </p:spPr>
      </p:pic>
    </p:spTree>
    <p:extLst>
      <p:ext uri="{BB962C8B-B14F-4D97-AF65-F5344CB8AC3E}">
        <p14:creationId xmlns:p14="http://schemas.microsoft.com/office/powerpoint/2010/main" val="15980005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584775"/>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ISS Loss of Attitude Control Review</a:t>
            </a: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Content Placeholder 2"/>
          <p:cNvSpPr txBox="1">
            <a:spLocks/>
          </p:cNvSpPr>
          <p:nvPr/>
        </p:nvSpPr>
        <p:spPr>
          <a:xfrm>
            <a:off x="457200" y="1153408"/>
            <a:ext cx="8229600" cy="5029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lang="en-US" noProof="0" dirty="0">
              <a:solidFill>
                <a:sysClr val="windowText" lastClr="000000"/>
              </a:solidFill>
              <a:latin typeface="Calibri"/>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400" b="0" i="0" u="none" strike="noStrike" kern="1200" cap="none" spc="0" normalizeH="0" baseline="0" noProof="0" dirty="0">
              <a:ln>
                <a:noFill/>
              </a:ln>
              <a:solidFill>
                <a:sysClr val="windowText" lastClr="000000"/>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ysClr val="windowText" lastClr="000000"/>
              </a:solidFill>
              <a:effectLst/>
              <a:uLnTx/>
              <a:uFillTx/>
              <a:latin typeface="Calibri"/>
              <a:ea typeface="+mn-ea"/>
              <a:cs typeface="+mn-cs"/>
            </a:endParaRPr>
          </a:p>
        </p:txBody>
      </p:sp>
      <p:sp>
        <p:nvSpPr>
          <p:cNvPr id="162" name="Slide Number Placeholder 11"/>
          <p:cNvSpPr>
            <a:spLocks noGrp="1"/>
          </p:cNvSpPr>
          <p:nvPr>
            <p:ph type="sldNum" sz="quarter" idx="12"/>
          </p:nvPr>
        </p:nvSpPr>
        <p:spPr>
          <a:xfrm>
            <a:off x="6136623" y="6385024"/>
            <a:ext cx="2743200" cy="365125"/>
          </a:xfrm>
        </p:spPr>
        <p:txBody>
          <a:bodyPr/>
          <a:lstStyle/>
          <a:p>
            <a:r>
              <a:rPr lang="en-US" dirty="0"/>
              <a:t>23</a:t>
            </a:r>
          </a:p>
        </p:txBody>
      </p:sp>
      <p:pic>
        <p:nvPicPr>
          <p:cNvPr id="163" name="Picture 162"/>
          <p:cNvPicPr>
            <a:picLocks noChangeAspect="1"/>
          </p:cNvPicPr>
          <p:nvPr/>
        </p:nvPicPr>
        <p:blipFill>
          <a:blip r:embed="rId3"/>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5"/>
          <a:stretch>
            <a:fillRect/>
          </a:stretch>
        </p:blipFill>
        <p:spPr>
          <a:xfrm>
            <a:off x="2054026" y="6006418"/>
            <a:ext cx="909372" cy="767207"/>
          </a:xfrm>
          <a:prstGeom prst="rect">
            <a:avLst/>
          </a:prstGeom>
        </p:spPr>
      </p:pic>
      <p:sp>
        <p:nvSpPr>
          <p:cNvPr id="2" name="TextBox 1">
            <a:extLst>
              <a:ext uri="{FF2B5EF4-FFF2-40B4-BE49-F238E27FC236}">
                <a16:creationId xmlns:a16="http://schemas.microsoft.com/office/drawing/2014/main" id="{1D083B3F-372B-4DE4-A59D-4CE370114149}"/>
              </a:ext>
            </a:extLst>
          </p:cNvPr>
          <p:cNvSpPr txBox="1"/>
          <p:nvPr/>
        </p:nvSpPr>
        <p:spPr>
          <a:xfrm>
            <a:off x="264177" y="1121323"/>
            <a:ext cx="8413215" cy="4801314"/>
          </a:xfrm>
          <a:prstGeom prst="rect">
            <a:avLst/>
          </a:prstGeom>
          <a:noFill/>
        </p:spPr>
        <p:txBody>
          <a:bodyPr wrap="square" rtlCol="0">
            <a:spAutoFit/>
          </a:bodyPr>
          <a:lstStyle/>
          <a:p>
            <a:pPr marL="285750" indent="-285750">
              <a:buFont typeface="Wingdings" panose="05000000000000000000" pitchFamily="2" charset="2"/>
              <a:buChar char="Ø"/>
            </a:pPr>
            <a:r>
              <a:rPr lang="en-US" dirty="0"/>
              <a:t>ISS lost attitude control twice in 2021</a:t>
            </a:r>
          </a:p>
          <a:p>
            <a:pPr marL="742950" lvl="1" indent="-285750">
              <a:buFont typeface="Wingdings" panose="05000000000000000000" pitchFamily="2" charset="2"/>
              <a:buChar char="Ø"/>
            </a:pPr>
            <a:r>
              <a:rPr lang="en-US" dirty="0"/>
              <a:t>One due to a stuck on MLM thruster shortly after MLM docking</a:t>
            </a:r>
          </a:p>
          <a:p>
            <a:pPr marL="742950" lvl="1" indent="-285750">
              <a:buFont typeface="Wingdings" panose="05000000000000000000" pitchFamily="2" charset="2"/>
              <a:buChar char="Ø"/>
            </a:pPr>
            <a:r>
              <a:rPr lang="en-US" dirty="0"/>
              <a:t>One due to an unintended long duration thruster firing during 64S Thruster Test</a:t>
            </a:r>
          </a:p>
          <a:p>
            <a:pPr marL="742950" lvl="1"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Result of </a:t>
            </a:r>
            <a:r>
              <a:rPr lang="en-US" dirty="0" err="1"/>
              <a:t>LoACs</a:t>
            </a:r>
            <a:r>
              <a:rPr lang="en-US" dirty="0"/>
              <a:t> (generally)</a:t>
            </a:r>
          </a:p>
          <a:p>
            <a:pPr marL="742950" lvl="1" indent="-285750">
              <a:buFont typeface="Wingdings" panose="05000000000000000000" pitchFamily="2" charset="2"/>
              <a:buChar char="Ø"/>
            </a:pPr>
            <a:r>
              <a:rPr lang="en-US" dirty="0"/>
              <a:t>ISS will be free drift for an indeterminate amount of time while ground and crew work together to safe ISS for recovery on RS thrusters</a:t>
            </a:r>
          </a:p>
          <a:p>
            <a:pPr marL="742950" lvl="1" indent="-285750">
              <a:buFont typeface="Wingdings" panose="05000000000000000000" pitchFamily="2" charset="2"/>
              <a:buChar char="Ø"/>
            </a:pPr>
            <a:r>
              <a:rPr lang="en-US" dirty="0"/>
              <a:t>ISS could leave the typical analyzed attitude envelope during this time, will return to nominal attitude once control is regained</a:t>
            </a:r>
          </a:p>
          <a:p>
            <a:pPr marL="742950" lvl="1" indent="-285750">
              <a:buFont typeface="Wingdings" panose="05000000000000000000" pitchFamily="2" charset="2"/>
              <a:buChar char="Ø"/>
            </a:pPr>
            <a:r>
              <a:rPr lang="en-US" dirty="0"/>
              <a:t>Expect rates to build on ISS until attitude control is regained</a:t>
            </a:r>
          </a:p>
          <a:p>
            <a:pPr marL="742950" lvl="1" indent="-285750">
              <a:buFont typeface="Wingdings" panose="05000000000000000000" pitchFamily="2" charset="2"/>
              <a:buChar char="Ø"/>
            </a:pPr>
            <a:r>
              <a:rPr lang="en-US" dirty="0"/>
              <a:t>Recovery back to Momentum Management in the nominal attitude could be on the order of hours</a:t>
            </a:r>
          </a:p>
          <a:p>
            <a:pPr lvl="1"/>
            <a:endParaRPr lang="en-US" dirty="0"/>
          </a:p>
          <a:p>
            <a:pPr marL="285750" indent="-285750">
              <a:buFont typeface="Wingdings" panose="05000000000000000000" pitchFamily="2" charset="2"/>
              <a:buChar char="Ø"/>
            </a:pPr>
            <a:r>
              <a:rPr lang="en-US" dirty="0"/>
              <a:t>GJOP work</a:t>
            </a:r>
          </a:p>
          <a:p>
            <a:pPr marL="742950" lvl="1" indent="-285750">
              <a:buFont typeface="Wingdings" panose="05000000000000000000" pitchFamily="2" charset="2"/>
              <a:buChar char="Ø"/>
            </a:pPr>
            <a:r>
              <a:rPr lang="en-US" dirty="0"/>
              <a:t>Crew is prime to execute the </a:t>
            </a:r>
            <a:r>
              <a:rPr lang="en-US" dirty="0" err="1"/>
              <a:t>LoAC</a:t>
            </a:r>
            <a:r>
              <a:rPr lang="en-US" dirty="0"/>
              <a:t> response</a:t>
            </a:r>
          </a:p>
          <a:p>
            <a:pPr marL="742950" lvl="1" indent="-285750">
              <a:buFont typeface="Wingdings" panose="05000000000000000000" pitchFamily="2" charset="2"/>
              <a:buChar char="Ø"/>
            </a:pPr>
            <a:r>
              <a:rPr lang="en-US" dirty="0"/>
              <a:t>Procedure updates being made to </a:t>
            </a:r>
            <a:r>
              <a:rPr lang="en-US" dirty="0" err="1"/>
              <a:t>LoAC</a:t>
            </a:r>
            <a:r>
              <a:rPr lang="en-US" dirty="0"/>
              <a:t> procedure to ensure that crew does not initiate control on RS Thrusters prior to the vehicle being </a:t>
            </a:r>
            <a:r>
              <a:rPr lang="en-US" dirty="0" err="1"/>
              <a:t>safed</a:t>
            </a:r>
            <a:endParaRPr lang="en-US" dirty="0"/>
          </a:p>
        </p:txBody>
      </p:sp>
    </p:spTree>
    <p:extLst>
      <p:ext uri="{BB962C8B-B14F-4D97-AF65-F5344CB8AC3E}">
        <p14:creationId xmlns:p14="http://schemas.microsoft.com/office/powerpoint/2010/main" val="22318436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Interpreting the ATL</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Slide Number Placeholder 11"/>
          <p:cNvSpPr>
            <a:spLocks noGrp="1"/>
          </p:cNvSpPr>
          <p:nvPr>
            <p:ph type="sldNum" sz="quarter" idx="12"/>
          </p:nvPr>
        </p:nvSpPr>
        <p:spPr>
          <a:xfrm>
            <a:off x="6136623" y="6385024"/>
            <a:ext cx="2743200" cy="365125"/>
          </a:xfrm>
        </p:spPr>
        <p:txBody>
          <a:bodyPr/>
          <a:lstStyle/>
          <a:p>
            <a:r>
              <a:rPr lang="en-US" dirty="0"/>
              <a:t>24</a:t>
            </a:r>
          </a:p>
        </p:txBody>
      </p:sp>
      <p:pic>
        <p:nvPicPr>
          <p:cNvPr id="163" name="Picture 162"/>
          <p:cNvPicPr>
            <a:picLocks noChangeAspect="1"/>
          </p:cNvPicPr>
          <p:nvPr/>
        </p:nvPicPr>
        <p:blipFill>
          <a:blip r:embed="rId3"/>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5"/>
          <a:stretch>
            <a:fillRect/>
          </a:stretch>
        </p:blipFill>
        <p:spPr>
          <a:xfrm>
            <a:off x="2054026" y="6006418"/>
            <a:ext cx="909372" cy="767207"/>
          </a:xfrm>
          <a:prstGeom prst="rect">
            <a:avLst/>
          </a:prstGeom>
        </p:spPr>
      </p:pic>
      <p:sp>
        <p:nvSpPr>
          <p:cNvPr id="5" name="TextBox 4"/>
          <p:cNvSpPr txBox="1"/>
          <p:nvPr/>
        </p:nvSpPr>
        <p:spPr>
          <a:xfrm>
            <a:off x="788933" y="1342275"/>
            <a:ext cx="7442310" cy="369332"/>
          </a:xfrm>
          <a:prstGeom prst="rect">
            <a:avLst/>
          </a:prstGeom>
          <a:noFill/>
        </p:spPr>
        <p:txBody>
          <a:bodyPr wrap="square" rtlCol="0">
            <a:spAutoFit/>
          </a:bodyPr>
          <a:lstStyle/>
          <a:p>
            <a:r>
              <a:rPr lang="en-US" dirty="0"/>
              <a:t>Attitude Timeline (ATL) accessible through ISS Gateway </a:t>
            </a:r>
          </a:p>
        </p:txBody>
      </p:sp>
      <p:pic>
        <p:nvPicPr>
          <p:cNvPr id="2" name="Picture 1"/>
          <p:cNvPicPr>
            <a:picLocks noChangeAspect="1"/>
          </p:cNvPicPr>
          <p:nvPr/>
        </p:nvPicPr>
        <p:blipFill>
          <a:blip r:embed="rId6"/>
          <a:stretch>
            <a:fillRect/>
          </a:stretch>
        </p:blipFill>
        <p:spPr>
          <a:xfrm>
            <a:off x="304809" y="1860145"/>
            <a:ext cx="8619758" cy="3920933"/>
          </a:xfrm>
          <a:prstGeom prst="rect">
            <a:avLst/>
          </a:prstGeom>
        </p:spPr>
      </p:pic>
      <p:sp>
        <p:nvSpPr>
          <p:cNvPr id="6" name="Rectangle 5"/>
          <p:cNvSpPr/>
          <p:nvPr/>
        </p:nvSpPr>
        <p:spPr>
          <a:xfrm>
            <a:off x="292568" y="3152314"/>
            <a:ext cx="1138678" cy="405577"/>
          </a:xfrm>
          <a:prstGeom prst="rect">
            <a:avLst/>
          </a:prstGeom>
          <a:noFill/>
          <a:ln w="57150">
            <a:solidFill>
              <a:srgbClr val="3602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80719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Interpreting the ATL</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Slide Number Placeholder 11"/>
          <p:cNvSpPr>
            <a:spLocks noGrp="1"/>
          </p:cNvSpPr>
          <p:nvPr>
            <p:ph type="sldNum" sz="quarter" idx="12"/>
          </p:nvPr>
        </p:nvSpPr>
        <p:spPr>
          <a:xfrm>
            <a:off x="6136623" y="6385024"/>
            <a:ext cx="2743200" cy="365125"/>
          </a:xfrm>
        </p:spPr>
        <p:txBody>
          <a:bodyPr/>
          <a:lstStyle/>
          <a:p>
            <a:r>
              <a:rPr lang="en-US" dirty="0"/>
              <a:t>25</a:t>
            </a:r>
          </a:p>
        </p:txBody>
      </p:sp>
      <p:pic>
        <p:nvPicPr>
          <p:cNvPr id="163" name="Picture 162"/>
          <p:cNvPicPr>
            <a:picLocks noChangeAspect="1"/>
          </p:cNvPicPr>
          <p:nvPr/>
        </p:nvPicPr>
        <p:blipFill>
          <a:blip r:embed="rId3"/>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5"/>
          <a:stretch>
            <a:fillRect/>
          </a:stretch>
        </p:blipFill>
        <p:spPr>
          <a:xfrm>
            <a:off x="2054026" y="6006418"/>
            <a:ext cx="909372" cy="767207"/>
          </a:xfrm>
          <a:prstGeom prst="rect">
            <a:avLst/>
          </a:prstGeom>
        </p:spPr>
      </p:pic>
      <p:sp>
        <p:nvSpPr>
          <p:cNvPr id="5" name="TextBox 4"/>
          <p:cNvSpPr txBox="1"/>
          <p:nvPr/>
        </p:nvSpPr>
        <p:spPr>
          <a:xfrm>
            <a:off x="788933" y="1117986"/>
            <a:ext cx="7442310" cy="369332"/>
          </a:xfrm>
          <a:prstGeom prst="rect">
            <a:avLst/>
          </a:prstGeom>
          <a:noFill/>
        </p:spPr>
        <p:txBody>
          <a:bodyPr wrap="square" rtlCol="0">
            <a:spAutoFit/>
          </a:bodyPr>
          <a:lstStyle/>
          <a:p>
            <a:r>
              <a:rPr lang="en-US" dirty="0"/>
              <a:t>Attitude Timeline (ATL) shows upcoming events involving changes to the MCS.</a:t>
            </a:r>
          </a:p>
        </p:txBody>
      </p:sp>
      <p:pic>
        <p:nvPicPr>
          <p:cNvPr id="10" name="Picture 9">
            <a:extLst>
              <a:ext uri="{FF2B5EF4-FFF2-40B4-BE49-F238E27FC236}">
                <a16:creationId xmlns:a16="http://schemas.microsoft.com/office/drawing/2014/main" id="{1A328F26-06B4-4D76-8435-30E834395858}"/>
              </a:ext>
            </a:extLst>
          </p:cNvPr>
          <p:cNvPicPr>
            <a:picLocks noChangeAspect="1"/>
          </p:cNvPicPr>
          <p:nvPr/>
        </p:nvPicPr>
        <p:blipFill>
          <a:blip r:embed="rId6"/>
          <a:stretch>
            <a:fillRect/>
          </a:stretch>
        </p:blipFill>
        <p:spPr>
          <a:xfrm>
            <a:off x="242887" y="4162470"/>
            <a:ext cx="8658224" cy="1789837"/>
          </a:xfrm>
          <a:prstGeom prst="rect">
            <a:avLst/>
          </a:prstGeom>
        </p:spPr>
      </p:pic>
      <p:pic>
        <p:nvPicPr>
          <p:cNvPr id="3" name="Picture 2">
            <a:extLst>
              <a:ext uri="{FF2B5EF4-FFF2-40B4-BE49-F238E27FC236}">
                <a16:creationId xmlns:a16="http://schemas.microsoft.com/office/drawing/2014/main" id="{33D0F46B-119D-47C6-A227-B9E3E25BE281}"/>
              </a:ext>
            </a:extLst>
          </p:cNvPr>
          <p:cNvPicPr>
            <a:picLocks noChangeAspect="1"/>
          </p:cNvPicPr>
          <p:nvPr/>
        </p:nvPicPr>
        <p:blipFill>
          <a:blip r:embed="rId7"/>
          <a:stretch>
            <a:fillRect/>
          </a:stretch>
        </p:blipFill>
        <p:spPr>
          <a:xfrm>
            <a:off x="242887" y="2484217"/>
            <a:ext cx="8658225" cy="1719238"/>
          </a:xfrm>
          <a:prstGeom prst="rect">
            <a:avLst/>
          </a:prstGeom>
        </p:spPr>
      </p:pic>
      <p:pic>
        <p:nvPicPr>
          <p:cNvPr id="8" name="Picture 7">
            <a:extLst>
              <a:ext uri="{FF2B5EF4-FFF2-40B4-BE49-F238E27FC236}">
                <a16:creationId xmlns:a16="http://schemas.microsoft.com/office/drawing/2014/main" id="{13B94D8A-F5D9-420A-97C1-D083011920EE}"/>
              </a:ext>
            </a:extLst>
          </p:cNvPr>
          <p:cNvPicPr>
            <a:picLocks noChangeAspect="1"/>
          </p:cNvPicPr>
          <p:nvPr/>
        </p:nvPicPr>
        <p:blipFill>
          <a:blip r:embed="rId8"/>
          <a:stretch>
            <a:fillRect/>
          </a:stretch>
        </p:blipFill>
        <p:spPr>
          <a:xfrm>
            <a:off x="242887" y="1460437"/>
            <a:ext cx="8636936" cy="1152774"/>
          </a:xfrm>
          <a:prstGeom prst="rect">
            <a:avLst/>
          </a:prstGeom>
        </p:spPr>
      </p:pic>
    </p:spTree>
    <p:extLst>
      <p:ext uri="{BB962C8B-B14F-4D97-AF65-F5344CB8AC3E}">
        <p14:creationId xmlns:p14="http://schemas.microsoft.com/office/powerpoint/2010/main" val="13225406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Interpreting the ATL</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Slide Number Placeholder 11"/>
          <p:cNvSpPr>
            <a:spLocks noGrp="1"/>
          </p:cNvSpPr>
          <p:nvPr>
            <p:ph type="sldNum" sz="quarter" idx="12"/>
          </p:nvPr>
        </p:nvSpPr>
        <p:spPr>
          <a:xfrm>
            <a:off x="6136623" y="6385024"/>
            <a:ext cx="2743200" cy="365125"/>
          </a:xfrm>
        </p:spPr>
        <p:txBody>
          <a:bodyPr/>
          <a:lstStyle/>
          <a:p>
            <a:r>
              <a:rPr lang="en-US" dirty="0"/>
              <a:t>25</a:t>
            </a:r>
          </a:p>
        </p:txBody>
      </p:sp>
      <p:pic>
        <p:nvPicPr>
          <p:cNvPr id="163" name="Picture 162"/>
          <p:cNvPicPr>
            <a:picLocks noChangeAspect="1"/>
          </p:cNvPicPr>
          <p:nvPr/>
        </p:nvPicPr>
        <p:blipFill>
          <a:blip r:embed="rId3"/>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5"/>
          <a:stretch>
            <a:fillRect/>
          </a:stretch>
        </p:blipFill>
        <p:spPr>
          <a:xfrm>
            <a:off x="2054026" y="6006418"/>
            <a:ext cx="909372" cy="767207"/>
          </a:xfrm>
          <a:prstGeom prst="rect">
            <a:avLst/>
          </a:prstGeom>
        </p:spPr>
      </p:pic>
      <p:pic>
        <p:nvPicPr>
          <p:cNvPr id="10" name="Picture 9">
            <a:extLst>
              <a:ext uri="{FF2B5EF4-FFF2-40B4-BE49-F238E27FC236}">
                <a16:creationId xmlns:a16="http://schemas.microsoft.com/office/drawing/2014/main" id="{1A328F26-06B4-4D76-8435-30E834395858}"/>
              </a:ext>
            </a:extLst>
          </p:cNvPr>
          <p:cNvPicPr>
            <a:picLocks noChangeAspect="1"/>
          </p:cNvPicPr>
          <p:nvPr/>
        </p:nvPicPr>
        <p:blipFill>
          <a:blip r:embed="rId6"/>
          <a:stretch>
            <a:fillRect/>
          </a:stretch>
        </p:blipFill>
        <p:spPr>
          <a:xfrm>
            <a:off x="242887" y="3447765"/>
            <a:ext cx="8658224" cy="1789837"/>
          </a:xfrm>
          <a:prstGeom prst="rect">
            <a:avLst/>
          </a:prstGeom>
        </p:spPr>
      </p:pic>
      <p:pic>
        <p:nvPicPr>
          <p:cNvPr id="3" name="Picture 2">
            <a:extLst>
              <a:ext uri="{FF2B5EF4-FFF2-40B4-BE49-F238E27FC236}">
                <a16:creationId xmlns:a16="http://schemas.microsoft.com/office/drawing/2014/main" id="{33D0F46B-119D-47C6-A227-B9E3E25BE281}"/>
              </a:ext>
            </a:extLst>
          </p:cNvPr>
          <p:cNvPicPr>
            <a:picLocks noChangeAspect="1"/>
          </p:cNvPicPr>
          <p:nvPr/>
        </p:nvPicPr>
        <p:blipFill>
          <a:blip r:embed="rId7"/>
          <a:stretch>
            <a:fillRect/>
          </a:stretch>
        </p:blipFill>
        <p:spPr>
          <a:xfrm>
            <a:off x="242887" y="1769512"/>
            <a:ext cx="8658225" cy="1719238"/>
          </a:xfrm>
          <a:prstGeom prst="rect">
            <a:avLst/>
          </a:prstGeom>
        </p:spPr>
      </p:pic>
      <p:sp>
        <p:nvSpPr>
          <p:cNvPr id="19" name="Rectangle 18">
            <a:extLst>
              <a:ext uri="{FF2B5EF4-FFF2-40B4-BE49-F238E27FC236}">
                <a16:creationId xmlns:a16="http://schemas.microsoft.com/office/drawing/2014/main" id="{0DC10B54-7E1D-4EBE-9A17-8C26957A7340}"/>
              </a:ext>
            </a:extLst>
          </p:cNvPr>
          <p:cNvSpPr/>
          <p:nvPr/>
        </p:nvSpPr>
        <p:spPr>
          <a:xfrm>
            <a:off x="521532" y="2181799"/>
            <a:ext cx="892127" cy="3072008"/>
          </a:xfrm>
          <a:prstGeom prst="rect">
            <a:avLst/>
          </a:prstGeom>
          <a:noFill/>
          <a:ln w="57150">
            <a:solidFill>
              <a:srgbClr val="3602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41CB8F53-5983-4806-9FBE-02B040D65E09}"/>
              </a:ext>
            </a:extLst>
          </p:cNvPr>
          <p:cNvSpPr txBox="1"/>
          <p:nvPr/>
        </p:nvSpPr>
        <p:spPr>
          <a:xfrm>
            <a:off x="253981" y="1194005"/>
            <a:ext cx="2121044" cy="369332"/>
          </a:xfrm>
          <a:prstGeom prst="rect">
            <a:avLst/>
          </a:prstGeom>
          <a:noFill/>
        </p:spPr>
        <p:txBody>
          <a:bodyPr wrap="square" rtlCol="0">
            <a:spAutoFit/>
          </a:bodyPr>
          <a:lstStyle/>
          <a:p>
            <a:r>
              <a:rPr lang="en-US" dirty="0"/>
              <a:t>Time of event (GMT)</a:t>
            </a:r>
          </a:p>
        </p:txBody>
      </p:sp>
      <p:cxnSp>
        <p:nvCxnSpPr>
          <p:cNvPr id="22" name="Straight Arrow Connector 21">
            <a:extLst>
              <a:ext uri="{FF2B5EF4-FFF2-40B4-BE49-F238E27FC236}">
                <a16:creationId xmlns:a16="http://schemas.microsoft.com/office/drawing/2014/main" id="{173A169B-BE63-42C8-BA2C-370F7D499D3D}"/>
              </a:ext>
            </a:extLst>
          </p:cNvPr>
          <p:cNvCxnSpPr/>
          <p:nvPr/>
        </p:nvCxnSpPr>
        <p:spPr>
          <a:xfrm>
            <a:off x="1100940" y="1489495"/>
            <a:ext cx="0" cy="448574"/>
          </a:xfrm>
          <a:prstGeom prst="straightConnector1">
            <a:avLst/>
          </a:prstGeom>
          <a:ln w="57150">
            <a:solidFill>
              <a:srgbClr val="3602CA"/>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E4D0F516-1D4C-4126-A58A-A87982707CF3}"/>
              </a:ext>
            </a:extLst>
          </p:cNvPr>
          <p:cNvSpPr txBox="1"/>
          <p:nvPr/>
        </p:nvSpPr>
        <p:spPr>
          <a:xfrm>
            <a:off x="2109409" y="5742633"/>
            <a:ext cx="4197367" cy="369332"/>
          </a:xfrm>
          <a:prstGeom prst="rect">
            <a:avLst/>
          </a:prstGeom>
          <a:noFill/>
        </p:spPr>
        <p:txBody>
          <a:bodyPr wrap="square" rtlCol="0">
            <a:spAutoFit/>
          </a:bodyPr>
          <a:lstStyle/>
          <a:p>
            <a:r>
              <a:rPr lang="en-US" dirty="0"/>
              <a:t>For maneuvers, start and stop time shown.</a:t>
            </a:r>
          </a:p>
        </p:txBody>
      </p:sp>
      <p:cxnSp>
        <p:nvCxnSpPr>
          <p:cNvPr id="27" name="Straight Arrow Connector 26">
            <a:extLst>
              <a:ext uri="{FF2B5EF4-FFF2-40B4-BE49-F238E27FC236}">
                <a16:creationId xmlns:a16="http://schemas.microsoft.com/office/drawing/2014/main" id="{519D17D8-793B-44D1-9EB1-634688F3C74E}"/>
              </a:ext>
            </a:extLst>
          </p:cNvPr>
          <p:cNvCxnSpPr>
            <a:cxnSpLocks/>
          </p:cNvCxnSpPr>
          <p:nvPr/>
        </p:nvCxnSpPr>
        <p:spPr>
          <a:xfrm flipH="1" flipV="1">
            <a:off x="1413659" y="5349766"/>
            <a:ext cx="1887383" cy="438188"/>
          </a:xfrm>
          <a:prstGeom prst="straightConnector1">
            <a:avLst/>
          </a:prstGeom>
          <a:ln w="57150">
            <a:solidFill>
              <a:srgbClr val="3602CA"/>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07650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Interpreting the ATL</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Slide Number Placeholder 11"/>
          <p:cNvSpPr>
            <a:spLocks noGrp="1"/>
          </p:cNvSpPr>
          <p:nvPr>
            <p:ph type="sldNum" sz="quarter" idx="12"/>
          </p:nvPr>
        </p:nvSpPr>
        <p:spPr>
          <a:xfrm>
            <a:off x="6136623" y="6385024"/>
            <a:ext cx="2743200" cy="365125"/>
          </a:xfrm>
        </p:spPr>
        <p:txBody>
          <a:bodyPr/>
          <a:lstStyle/>
          <a:p>
            <a:r>
              <a:rPr lang="en-US" dirty="0"/>
              <a:t>25</a:t>
            </a:r>
          </a:p>
        </p:txBody>
      </p:sp>
      <p:pic>
        <p:nvPicPr>
          <p:cNvPr id="163" name="Picture 162"/>
          <p:cNvPicPr>
            <a:picLocks noChangeAspect="1"/>
          </p:cNvPicPr>
          <p:nvPr/>
        </p:nvPicPr>
        <p:blipFill>
          <a:blip r:embed="rId3"/>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5"/>
          <a:stretch>
            <a:fillRect/>
          </a:stretch>
        </p:blipFill>
        <p:spPr>
          <a:xfrm>
            <a:off x="2054026" y="6006418"/>
            <a:ext cx="909372" cy="767207"/>
          </a:xfrm>
          <a:prstGeom prst="rect">
            <a:avLst/>
          </a:prstGeom>
        </p:spPr>
      </p:pic>
      <p:pic>
        <p:nvPicPr>
          <p:cNvPr id="10" name="Picture 9">
            <a:extLst>
              <a:ext uri="{FF2B5EF4-FFF2-40B4-BE49-F238E27FC236}">
                <a16:creationId xmlns:a16="http://schemas.microsoft.com/office/drawing/2014/main" id="{1A328F26-06B4-4D76-8435-30E834395858}"/>
              </a:ext>
            </a:extLst>
          </p:cNvPr>
          <p:cNvPicPr>
            <a:picLocks noChangeAspect="1"/>
          </p:cNvPicPr>
          <p:nvPr/>
        </p:nvPicPr>
        <p:blipFill>
          <a:blip r:embed="rId6"/>
          <a:stretch>
            <a:fillRect/>
          </a:stretch>
        </p:blipFill>
        <p:spPr>
          <a:xfrm>
            <a:off x="242887" y="3447765"/>
            <a:ext cx="8658224" cy="1789837"/>
          </a:xfrm>
          <a:prstGeom prst="rect">
            <a:avLst/>
          </a:prstGeom>
        </p:spPr>
      </p:pic>
      <p:pic>
        <p:nvPicPr>
          <p:cNvPr id="3" name="Picture 2">
            <a:extLst>
              <a:ext uri="{FF2B5EF4-FFF2-40B4-BE49-F238E27FC236}">
                <a16:creationId xmlns:a16="http://schemas.microsoft.com/office/drawing/2014/main" id="{33D0F46B-119D-47C6-A227-B9E3E25BE281}"/>
              </a:ext>
            </a:extLst>
          </p:cNvPr>
          <p:cNvPicPr>
            <a:picLocks noChangeAspect="1"/>
          </p:cNvPicPr>
          <p:nvPr/>
        </p:nvPicPr>
        <p:blipFill>
          <a:blip r:embed="rId7"/>
          <a:stretch>
            <a:fillRect/>
          </a:stretch>
        </p:blipFill>
        <p:spPr>
          <a:xfrm>
            <a:off x="242887" y="1769512"/>
            <a:ext cx="8658225" cy="1719238"/>
          </a:xfrm>
          <a:prstGeom prst="rect">
            <a:avLst/>
          </a:prstGeom>
        </p:spPr>
      </p:pic>
      <p:sp>
        <p:nvSpPr>
          <p:cNvPr id="17" name="Rectangle 16">
            <a:extLst>
              <a:ext uri="{FF2B5EF4-FFF2-40B4-BE49-F238E27FC236}">
                <a16:creationId xmlns:a16="http://schemas.microsoft.com/office/drawing/2014/main" id="{12D9F60E-616C-451F-AB72-500D6BEFAF3D}"/>
              </a:ext>
            </a:extLst>
          </p:cNvPr>
          <p:cNvSpPr/>
          <p:nvPr/>
        </p:nvSpPr>
        <p:spPr>
          <a:xfrm>
            <a:off x="2420417" y="2185359"/>
            <a:ext cx="1087658" cy="3052244"/>
          </a:xfrm>
          <a:prstGeom prst="rect">
            <a:avLst/>
          </a:prstGeom>
          <a:noFill/>
          <a:ln w="57150">
            <a:solidFill>
              <a:srgbClr val="3602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46A42113-CBDC-46B7-8068-8D5CD011A21D}"/>
              </a:ext>
            </a:extLst>
          </p:cNvPr>
          <p:cNvSpPr txBox="1"/>
          <p:nvPr/>
        </p:nvSpPr>
        <p:spPr>
          <a:xfrm>
            <a:off x="3106766" y="1236829"/>
            <a:ext cx="5942936" cy="646331"/>
          </a:xfrm>
          <a:prstGeom prst="rect">
            <a:avLst/>
          </a:prstGeom>
          <a:noFill/>
        </p:spPr>
        <p:txBody>
          <a:bodyPr wrap="square" rtlCol="0">
            <a:spAutoFit/>
          </a:bodyPr>
          <a:lstStyle/>
          <a:p>
            <a:r>
              <a:rPr lang="en-US" dirty="0"/>
              <a:t>Attitude name in Velocity Vector, Local Vertical nomenclature</a:t>
            </a:r>
          </a:p>
          <a:p>
            <a:r>
              <a:rPr lang="en-US" dirty="0"/>
              <a:t>TEA designation if applicable</a:t>
            </a:r>
          </a:p>
        </p:txBody>
      </p:sp>
      <p:cxnSp>
        <p:nvCxnSpPr>
          <p:cNvPr id="21" name="Straight Arrow Connector 20">
            <a:extLst>
              <a:ext uri="{FF2B5EF4-FFF2-40B4-BE49-F238E27FC236}">
                <a16:creationId xmlns:a16="http://schemas.microsoft.com/office/drawing/2014/main" id="{D0331460-7837-4B69-9F10-535CE8A764FB}"/>
              </a:ext>
            </a:extLst>
          </p:cNvPr>
          <p:cNvCxnSpPr>
            <a:cxnSpLocks/>
          </p:cNvCxnSpPr>
          <p:nvPr/>
        </p:nvCxnSpPr>
        <p:spPr>
          <a:xfrm flipH="1">
            <a:off x="3433315" y="1826195"/>
            <a:ext cx="176299" cy="307150"/>
          </a:xfrm>
          <a:prstGeom prst="straightConnector1">
            <a:avLst/>
          </a:prstGeom>
          <a:ln w="57150">
            <a:solidFill>
              <a:srgbClr val="3602CA"/>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81118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Interpreting the ATL</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Slide Number Placeholder 11"/>
          <p:cNvSpPr>
            <a:spLocks noGrp="1"/>
          </p:cNvSpPr>
          <p:nvPr>
            <p:ph type="sldNum" sz="quarter" idx="12"/>
          </p:nvPr>
        </p:nvSpPr>
        <p:spPr>
          <a:xfrm>
            <a:off x="6136623" y="6385024"/>
            <a:ext cx="2743200" cy="365125"/>
          </a:xfrm>
        </p:spPr>
        <p:txBody>
          <a:bodyPr/>
          <a:lstStyle/>
          <a:p>
            <a:r>
              <a:rPr lang="en-US" dirty="0"/>
              <a:t>25</a:t>
            </a:r>
          </a:p>
        </p:txBody>
      </p:sp>
      <p:pic>
        <p:nvPicPr>
          <p:cNvPr id="163" name="Picture 162"/>
          <p:cNvPicPr>
            <a:picLocks noChangeAspect="1"/>
          </p:cNvPicPr>
          <p:nvPr/>
        </p:nvPicPr>
        <p:blipFill>
          <a:blip r:embed="rId3"/>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5"/>
          <a:stretch>
            <a:fillRect/>
          </a:stretch>
        </p:blipFill>
        <p:spPr>
          <a:xfrm>
            <a:off x="2054026" y="6006418"/>
            <a:ext cx="909372" cy="767207"/>
          </a:xfrm>
          <a:prstGeom prst="rect">
            <a:avLst/>
          </a:prstGeom>
        </p:spPr>
      </p:pic>
      <p:pic>
        <p:nvPicPr>
          <p:cNvPr id="10" name="Picture 9">
            <a:extLst>
              <a:ext uri="{FF2B5EF4-FFF2-40B4-BE49-F238E27FC236}">
                <a16:creationId xmlns:a16="http://schemas.microsoft.com/office/drawing/2014/main" id="{1A328F26-06B4-4D76-8435-30E834395858}"/>
              </a:ext>
            </a:extLst>
          </p:cNvPr>
          <p:cNvPicPr>
            <a:picLocks noChangeAspect="1"/>
          </p:cNvPicPr>
          <p:nvPr/>
        </p:nvPicPr>
        <p:blipFill>
          <a:blip r:embed="rId6"/>
          <a:stretch>
            <a:fillRect/>
          </a:stretch>
        </p:blipFill>
        <p:spPr>
          <a:xfrm>
            <a:off x="242887" y="3447765"/>
            <a:ext cx="8658224" cy="1789837"/>
          </a:xfrm>
          <a:prstGeom prst="rect">
            <a:avLst/>
          </a:prstGeom>
        </p:spPr>
      </p:pic>
      <p:pic>
        <p:nvPicPr>
          <p:cNvPr id="3" name="Picture 2">
            <a:extLst>
              <a:ext uri="{FF2B5EF4-FFF2-40B4-BE49-F238E27FC236}">
                <a16:creationId xmlns:a16="http://schemas.microsoft.com/office/drawing/2014/main" id="{33D0F46B-119D-47C6-A227-B9E3E25BE281}"/>
              </a:ext>
            </a:extLst>
          </p:cNvPr>
          <p:cNvPicPr>
            <a:picLocks noChangeAspect="1"/>
          </p:cNvPicPr>
          <p:nvPr/>
        </p:nvPicPr>
        <p:blipFill>
          <a:blip r:embed="rId7"/>
          <a:stretch>
            <a:fillRect/>
          </a:stretch>
        </p:blipFill>
        <p:spPr>
          <a:xfrm>
            <a:off x="242887" y="1769512"/>
            <a:ext cx="8658225" cy="1719238"/>
          </a:xfrm>
          <a:prstGeom prst="rect">
            <a:avLst/>
          </a:prstGeom>
        </p:spPr>
      </p:pic>
      <p:sp>
        <p:nvSpPr>
          <p:cNvPr id="22" name="Rectangle 21">
            <a:extLst>
              <a:ext uri="{FF2B5EF4-FFF2-40B4-BE49-F238E27FC236}">
                <a16:creationId xmlns:a16="http://schemas.microsoft.com/office/drawing/2014/main" id="{BB8CFD74-851B-475F-9534-0016C0B945BD}"/>
              </a:ext>
            </a:extLst>
          </p:cNvPr>
          <p:cNvSpPr/>
          <p:nvPr/>
        </p:nvSpPr>
        <p:spPr>
          <a:xfrm>
            <a:off x="3484342" y="2181579"/>
            <a:ext cx="1360928" cy="3056024"/>
          </a:xfrm>
          <a:prstGeom prst="rect">
            <a:avLst/>
          </a:prstGeom>
          <a:noFill/>
          <a:ln w="57150">
            <a:solidFill>
              <a:srgbClr val="3602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5440AED-E48C-48D2-9930-3F35011FA9FC}"/>
              </a:ext>
            </a:extLst>
          </p:cNvPr>
          <p:cNvSpPr txBox="1"/>
          <p:nvPr/>
        </p:nvSpPr>
        <p:spPr>
          <a:xfrm>
            <a:off x="1046027" y="1208987"/>
            <a:ext cx="5539045" cy="369332"/>
          </a:xfrm>
          <a:prstGeom prst="rect">
            <a:avLst/>
          </a:prstGeom>
          <a:noFill/>
        </p:spPr>
        <p:txBody>
          <a:bodyPr wrap="square" rtlCol="0">
            <a:spAutoFit/>
          </a:bodyPr>
          <a:lstStyle/>
          <a:p>
            <a:r>
              <a:rPr lang="en-US" dirty="0"/>
              <a:t>Reference frame and commanded attitude in YPR</a:t>
            </a:r>
          </a:p>
        </p:txBody>
      </p:sp>
      <p:cxnSp>
        <p:nvCxnSpPr>
          <p:cNvPr id="25" name="Straight Arrow Connector 24">
            <a:extLst>
              <a:ext uri="{FF2B5EF4-FFF2-40B4-BE49-F238E27FC236}">
                <a16:creationId xmlns:a16="http://schemas.microsoft.com/office/drawing/2014/main" id="{86221BFF-BB4E-4071-B3F0-C4A1814075D4}"/>
              </a:ext>
            </a:extLst>
          </p:cNvPr>
          <p:cNvCxnSpPr>
            <a:cxnSpLocks/>
          </p:cNvCxnSpPr>
          <p:nvPr/>
        </p:nvCxnSpPr>
        <p:spPr>
          <a:xfrm>
            <a:off x="3761117" y="1547539"/>
            <a:ext cx="126521" cy="559620"/>
          </a:xfrm>
          <a:prstGeom prst="straightConnector1">
            <a:avLst/>
          </a:prstGeom>
          <a:ln w="57150">
            <a:solidFill>
              <a:srgbClr val="3602CA"/>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45622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Interpreting the ATL</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Slide Number Placeholder 11"/>
          <p:cNvSpPr>
            <a:spLocks noGrp="1"/>
          </p:cNvSpPr>
          <p:nvPr>
            <p:ph type="sldNum" sz="quarter" idx="12"/>
          </p:nvPr>
        </p:nvSpPr>
        <p:spPr>
          <a:xfrm>
            <a:off x="6136623" y="6385024"/>
            <a:ext cx="2743200" cy="365125"/>
          </a:xfrm>
        </p:spPr>
        <p:txBody>
          <a:bodyPr/>
          <a:lstStyle/>
          <a:p>
            <a:r>
              <a:rPr lang="en-US" dirty="0"/>
              <a:t>25</a:t>
            </a:r>
          </a:p>
        </p:txBody>
      </p:sp>
      <p:pic>
        <p:nvPicPr>
          <p:cNvPr id="163" name="Picture 162"/>
          <p:cNvPicPr>
            <a:picLocks noChangeAspect="1"/>
          </p:cNvPicPr>
          <p:nvPr/>
        </p:nvPicPr>
        <p:blipFill>
          <a:blip r:embed="rId3"/>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5"/>
          <a:stretch>
            <a:fillRect/>
          </a:stretch>
        </p:blipFill>
        <p:spPr>
          <a:xfrm>
            <a:off x="2054026" y="6006418"/>
            <a:ext cx="909372" cy="767207"/>
          </a:xfrm>
          <a:prstGeom prst="rect">
            <a:avLst/>
          </a:prstGeom>
        </p:spPr>
      </p:pic>
      <p:pic>
        <p:nvPicPr>
          <p:cNvPr id="10" name="Picture 9">
            <a:extLst>
              <a:ext uri="{FF2B5EF4-FFF2-40B4-BE49-F238E27FC236}">
                <a16:creationId xmlns:a16="http://schemas.microsoft.com/office/drawing/2014/main" id="{1A328F26-06B4-4D76-8435-30E834395858}"/>
              </a:ext>
            </a:extLst>
          </p:cNvPr>
          <p:cNvPicPr>
            <a:picLocks noChangeAspect="1"/>
          </p:cNvPicPr>
          <p:nvPr/>
        </p:nvPicPr>
        <p:blipFill>
          <a:blip r:embed="rId6"/>
          <a:stretch>
            <a:fillRect/>
          </a:stretch>
        </p:blipFill>
        <p:spPr>
          <a:xfrm>
            <a:off x="242887" y="3447765"/>
            <a:ext cx="8658224" cy="1789837"/>
          </a:xfrm>
          <a:prstGeom prst="rect">
            <a:avLst/>
          </a:prstGeom>
        </p:spPr>
      </p:pic>
      <p:pic>
        <p:nvPicPr>
          <p:cNvPr id="3" name="Picture 2">
            <a:extLst>
              <a:ext uri="{FF2B5EF4-FFF2-40B4-BE49-F238E27FC236}">
                <a16:creationId xmlns:a16="http://schemas.microsoft.com/office/drawing/2014/main" id="{33D0F46B-119D-47C6-A227-B9E3E25BE281}"/>
              </a:ext>
            </a:extLst>
          </p:cNvPr>
          <p:cNvPicPr>
            <a:picLocks noChangeAspect="1"/>
          </p:cNvPicPr>
          <p:nvPr/>
        </p:nvPicPr>
        <p:blipFill>
          <a:blip r:embed="rId7"/>
          <a:stretch>
            <a:fillRect/>
          </a:stretch>
        </p:blipFill>
        <p:spPr>
          <a:xfrm>
            <a:off x="242887" y="1769512"/>
            <a:ext cx="8658225" cy="1719238"/>
          </a:xfrm>
          <a:prstGeom prst="rect">
            <a:avLst/>
          </a:prstGeom>
        </p:spPr>
      </p:pic>
      <p:sp>
        <p:nvSpPr>
          <p:cNvPr id="21" name="Rectangle 20">
            <a:extLst>
              <a:ext uri="{FF2B5EF4-FFF2-40B4-BE49-F238E27FC236}">
                <a16:creationId xmlns:a16="http://schemas.microsoft.com/office/drawing/2014/main" id="{34F4FFEE-46E7-4BFE-A90B-1D1143F96E3B}"/>
              </a:ext>
            </a:extLst>
          </p:cNvPr>
          <p:cNvSpPr/>
          <p:nvPr/>
        </p:nvSpPr>
        <p:spPr>
          <a:xfrm flipH="1">
            <a:off x="4824246" y="2176149"/>
            <a:ext cx="524129" cy="3061454"/>
          </a:xfrm>
          <a:prstGeom prst="rect">
            <a:avLst/>
          </a:prstGeom>
          <a:noFill/>
          <a:ln w="57150">
            <a:solidFill>
              <a:srgbClr val="3602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922028C9-DDBA-4A41-8B51-B1D940EF54FB}"/>
              </a:ext>
            </a:extLst>
          </p:cNvPr>
          <p:cNvSpPr txBox="1"/>
          <p:nvPr/>
        </p:nvSpPr>
        <p:spPr>
          <a:xfrm flipH="1">
            <a:off x="1718672" y="1175369"/>
            <a:ext cx="5930082" cy="369332"/>
          </a:xfrm>
          <a:prstGeom prst="rect">
            <a:avLst/>
          </a:prstGeom>
          <a:noFill/>
        </p:spPr>
        <p:txBody>
          <a:bodyPr wrap="square" rtlCol="0">
            <a:spAutoFit/>
          </a:bodyPr>
          <a:lstStyle/>
          <a:p>
            <a:r>
              <a:rPr lang="en-US" dirty="0"/>
              <a:t>From/to config – see backup slides </a:t>
            </a:r>
            <a:r>
              <a:rPr lang="en-US"/>
              <a:t>for full decoder</a:t>
            </a:r>
            <a:endParaRPr lang="en-US" dirty="0"/>
          </a:p>
        </p:txBody>
      </p:sp>
      <p:cxnSp>
        <p:nvCxnSpPr>
          <p:cNvPr id="27" name="Straight Arrow Connector 26">
            <a:extLst>
              <a:ext uri="{FF2B5EF4-FFF2-40B4-BE49-F238E27FC236}">
                <a16:creationId xmlns:a16="http://schemas.microsoft.com/office/drawing/2014/main" id="{4661E907-A39A-4420-9671-DACB2D7F68D1}"/>
              </a:ext>
            </a:extLst>
          </p:cNvPr>
          <p:cNvCxnSpPr>
            <a:cxnSpLocks/>
          </p:cNvCxnSpPr>
          <p:nvPr/>
        </p:nvCxnSpPr>
        <p:spPr>
          <a:xfrm>
            <a:off x="4981402" y="1543265"/>
            <a:ext cx="126521" cy="559620"/>
          </a:xfrm>
          <a:prstGeom prst="straightConnector1">
            <a:avLst/>
          </a:prstGeom>
          <a:ln w="57150">
            <a:solidFill>
              <a:srgbClr val="3602CA"/>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EDC62AC9-BDCB-4F4E-99E4-347FA841DD5E}"/>
              </a:ext>
            </a:extLst>
          </p:cNvPr>
          <p:cNvSpPr txBox="1"/>
          <p:nvPr/>
        </p:nvSpPr>
        <p:spPr>
          <a:xfrm>
            <a:off x="422399" y="1636706"/>
            <a:ext cx="4289264" cy="1169551"/>
          </a:xfrm>
          <a:prstGeom prst="rect">
            <a:avLst/>
          </a:prstGeom>
          <a:solidFill>
            <a:schemeClr val="bg2">
              <a:lumMod val="90000"/>
            </a:schemeClr>
          </a:solidFill>
          <a:ln w="19050">
            <a:solidFill>
              <a:srgbClr val="3602CA"/>
            </a:solidFill>
          </a:ln>
        </p:spPr>
        <p:txBody>
          <a:bodyPr wrap="square" rtlCol="0">
            <a:spAutoFit/>
          </a:bodyPr>
          <a:lstStyle/>
          <a:p>
            <a:r>
              <a:rPr lang="en-US" sz="1400" dirty="0"/>
              <a:t>Some common ones:</a:t>
            </a:r>
          </a:p>
          <a:p>
            <a:r>
              <a:rPr lang="en-US" sz="1400" dirty="0"/>
              <a:t>MMT – Momentum Management with desats enabled</a:t>
            </a:r>
          </a:p>
          <a:p>
            <a:r>
              <a:rPr lang="en-US" sz="1400" dirty="0"/>
              <a:t>SAT – Momentum Management with desats inhibited </a:t>
            </a:r>
            <a:br>
              <a:rPr lang="en-US" sz="1400" dirty="0"/>
            </a:br>
            <a:r>
              <a:rPr lang="en-US" sz="1400" dirty="0"/>
              <a:t>THR – Russian thruster control </a:t>
            </a:r>
          </a:p>
          <a:p>
            <a:r>
              <a:rPr lang="en-US" sz="1400" dirty="0"/>
              <a:t>UST – USTO control</a:t>
            </a:r>
          </a:p>
        </p:txBody>
      </p:sp>
    </p:spTree>
    <p:extLst>
      <p:ext uri="{BB962C8B-B14F-4D97-AF65-F5344CB8AC3E}">
        <p14:creationId xmlns:p14="http://schemas.microsoft.com/office/powerpoint/2010/main" val="3460217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Interpreting the ATL</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Slide Number Placeholder 11"/>
          <p:cNvSpPr>
            <a:spLocks noGrp="1"/>
          </p:cNvSpPr>
          <p:nvPr>
            <p:ph type="sldNum" sz="quarter" idx="12"/>
          </p:nvPr>
        </p:nvSpPr>
        <p:spPr>
          <a:xfrm>
            <a:off x="6136623" y="6385024"/>
            <a:ext cx="2743200" cy="365125"/>
          </a:xfrm>
        </p:spPr>
        <p:txBody>
          <a:bodyPr/>
          <a:lstStyle/>
          <a:p>
            <a:r>
              <a:rPr lang="en-US" dirty="0"/>
              <a:t>25</a:t>
            </a:r>
          </a:p>
        </p:txBody>
      </p:sp>
      <p:pic>
        <p:nvPicPr>
          <p:cNvPr id="163" name="Picture 162"/>
          <p:cNvPicPr>
            <a:picLocks noChangeAspect="1"/>
          </p:cNvPicPr>
          <p:nvPr/>
        </p:nvPicPr>
        <p:blipFill>
          <a:blip r:embed="rId3"/>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5"/>
          <a:stretch>
            <a:fillRect/>
          </a:stretch>
        </p:blipFill>
        <p:spPr>
          <a:xfrm>
            <a:off x="2054026" y="6006418"/>
            <a:ext cx="909372" cy="767207"/>
          </a:xfrm>
          <a:prstGeom prst="rect">
            <a:avLst/>
          </a:prstGeom>
        </p:spPr>
      </p:pic>
      <p:pic>
        <p:nvPicPr>
          <p:cNvPr id="10" name="Picture 9">
            <a:extLst>
              <a:ext uri="{FF2B5EF4-FFF2-40B4-BE49-F238E27FC236}">
                <a16:creationId xmlns:a16="http://schemas.microsoft.com/office/drawing/2014/main" id="{1A328F26-06B4-4D76-8435-30E834395858}"/>
              </a:ext>
            </a:extLst>
          </p:cNvPr>
          <p:cNvPicPr>
            <a:picLocks noChangeAspect="1"/>
          </p:cNvPicPr>
          <p:nvPr/>
        </p:nvPicPr>
        <p:blipFill>
          <a:blip r:embed="rId6"/>
          <a:stretch>
            <a:fillRect/>
          </a:stretch>
        </p:blipFill>
        <p:spPr>
          <a:xfrm>
            <a:off x="242887" y="3447765"/>
            <a:ext cx="8658224" cy="1789837"/>
          </a:xfrm>
          <a:prstGeom prst="rect">
            <a:avLst/>
          </a:prstGeom>
        </p:spPr>
      </p:pic>
      <p:pic>
        <p:nvPicPr>
          <p:cNvPr id="3" name="Picture 2">
            <a:extLst>
              <a:ext uri="{FF2B5EF4-FFF2-40B4-BE49-F238E27FC236}">
                <a16:creationId xmlns:a16="http://schemas.microsoft.com/office/drawing/2014/main" id="{33D0F46B-119D-47C6-A227-B9E3E25BE281}"/>
              </a:ext>
            </a:extLst>
          </p:cNvPr>
          <p:cNvPicPr>
            <a:picLocks noChangeAspect="1"/>
          </p:cNvPicPr>
          <p:nvPr/>
        </p:nvPicPr>
        <p:blipFill>
          <a:blip r:embed="rId7"/>
          <a:stretch>
            <a:fillRect/>
          </a:stretch>
        </p:blipFill>
        <p:spPr>
          <a:xfrm>
            <a:off x="242887" y="1769512"/>
            <a:ext cx="8658225" cy="1719238"/>
          </a:xfrm>
          <a:prstGeom prst="rect">
            <a:avLst/>
          </a:prstGeom>
        </p:spPr>
      </p:pic>
      <p:sp>
        <p:nvSpPr>
          <p:cNvPr id="22" name="Rectangle 21">
            <a:extLst>
              <a:ext uri="{FF2B5EF4-FFF2-40B4-BE49-F238E27FC236}">
                <a16:creationId xmlns:a16="http://schemas.microsoft.com/office/drawing/2014/main" id="{67CDC99B-383B-47F8-820E-F7A481D785E0}"/>
              </a:ext>
            </a:extLst>
          </p:cNvPr>
          <p:cNvSpPr/>
          <p:nvPr/>
        </p:nvSpPr>
        <p:spPr>
          <a:xfrm>
            <a:off x="5286703" y="2171746"/>
            <a:ext cx="1797269" cy="2995258"/>
          </a:xfrm>
          <a:prstGeom prst="rect">
            <a:avLst/>
          </a:prstGeom>
          <a:noFill/>
          <a:ln w="57150">
            <a:solidFill>
              <a:srgbClr val="3602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284CF552-BD95-404C-95BA-67D5FDE7682A}"/>
              </a:ext>
            </a:extLst>
          </p:cNvPr>
          <p:cNvSpPr txBox="1"/>
          <p:nvPr/>
        </p:nvSpPr>
        <p:spPr>
          <a:xfrm>
            <a:off x="3954717" y="1208543"/>
            <a:ext cx="3091137" cy="369332"/>
          </a:xfrm>
          <a:prstGeom prst="rect">
            <a:avLst/>
          </a:prstGeom>
          <a:noFill/>
        </p:spPr>
        <p:txBody>
          <a:bodyPr wrap="square" rtlCol="0">
            <a:spAutoFit/>
          </a:bodyPr>
          <a:lstStyle/>
          <a:p>
            <a:r>
              <a:rPr lang="en-US" dirty="0"/>
              <a:t>Event – what is happening</a:t>
            </a:r>
          </a:p>
        </p:txBody>
      </p:sp>
      <p:cxnSp>
        <p:nvCxnSpPr>
          <p:cNvPr id="25" name="Straight Arrow Connector 24">
            <a:extLst>
              <a:ext uri="{FF2B5EF4-FFF2-40B4-BE49-F238E27FC236}">
                <a16:creationId xmlns:a16="http://schemas.microsoft.com/office/drawing/2014/main" id="{6119CFB8-8292-4981-856B-A60A053160F4}"/>
              </a:ext>
            </a:extLst>
          </p:cNvPr>
          <p:cNvCxnSpPr>
            <a:cxnSpLocks/>
          </p:cNvCxnSpPr>
          <p:nvPr/>
        </p:nvCxnSpPr>
        <p:spPr>
          <a:xfrm>
            <a:off x="5651977" y="1537706"/>
            <a:ext cx="122900" cy="458280"/>
          </a:xfrm>
          <a:prstGeom prst="straightConnector1">
            <a:avLst/>
          </a:prstGeom>
          <a:ln w="57150">
            <a:solidFill>
              <a:srgbClr val="3602CA"/>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09491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Interpreting the ATL</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Slide Number Placeholder 11"/>
          <p:cNvSpPr>
            <a:spLocks noGrp="1"/>
          </p:cNvSpPr>
          <p:nvPr>
            <p:ph type="sldNum" sz="quarter" idx="12"/>
          </p:nvPr>
        </p:nvSpPr>
        <p:spPr>
          <a:xfrm>
            <a:off x="6136623" y="6385024"/>
            <a:ext cx="2743200" cy="365125"/>
          </a:xfrm>
        </p:spPr>
        <p:txBody>
          <a:bodyPr/>
          <a:lstStyle/>
          <a:p>
            <a:r>
              <a:rPr lang="en-US" dirty="0"/>
              <a:t>25</a:t>
            </a:r>
          </a:p>
        </p:txBody>
      </p:sp>
      <p:pic>
        <p:nvPicPr>
          <p:cNvPr id="163" name="Picture 162"/>
          <p:cNvPicPr>
            <a:picLocks noChangeAspect="1"/>
          </p:cNvPicPr>
          <p:nvPr/>
        </p:nvPicPr>
        <p:blipFill>
          <a:blip r:embed="rId3"/>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5"/>
          <a:stretch>
            <a:fillRect/>
          </a:stretch>
        </p:blipFill>
        <p:spPr>
          <a:xfrm>
            <a:off x="2054026" y="6006418"/>
            <a:ext cx="909372" cy="767207"/>
          </a:xfrm>
          <a:prstGeom prst="rect">
            <a:avLst/>
          </a:prstGeom>
        </p:spPr>
      </p:pic>
      <p:pic>
        <p:nvPicPr>
          <p:cNvPr id="10" name="Picture 9">
            <a:extLst>
              <a:ext uri="{FF2B5EF4-FFF2-40B4-BE49-F238E27FC236}">
                <a16:creationId xmlns:a16="http://schemas.microsoft.com/office/drawing/2014/main" id="{1A328F26-06B4-4D76-8435-30E834395858}"/>
              </a:ext>
            </a:extLst>
          </p:cNvPr>
          <p:cNvPicPr>
            <a:picLocks noChangeAspect="1"/>
          </p:cNvPicPr>
          <p:nvPr/>
        </p:nvPicPr>
        <p:blipFill>
          <a:blip r:embed="rId6"/>
          <a:stretch>
            <a:fillRect/>
          </a:stretch>
        </p:blipFill>
        <p:spPr>
          <a:xfrm>
            <a:off x="242887" y="3447765"/>
            <a:ext cx="8658224" cy="1789837"/>
          </a:xfrm>
          <a:prstGeom prst="rect">
            <a:avLst/>
          </a:prstGeom>
        </p:spPr>
      </p:pic>
      <p:pic>
        <p:nvPicPr>
          <p:cNvPr id="3" name="Picture 2">
            <a:extLst>
              <a:ext uri="{FF2B5EF4-FFF2-40B4-BE49-F238E27FC236}">
                <a16:creationId xmlns:a16="http://schemas.microsoft.com/office/drawing/2014/main" id="{33D0F46B-119D-47C6-A227-B9E3E25BE281}"/>
              </a:ext>
            </a:extLst>
          </p:cNvPr>
          <p:cNvPicPr>
            <a:picLocks noChangeAspect="1"/>
          </p:cNvPicPr>
          <p:nvPr/>
        </p:nvPicPr>
        <p:blipFill>
          <a:blip r:embed="rId7"/>
          <a:stretch>
            <a:fillRect/>
          </a:stretch>
        </p:blipFill>
        <p:spPr>
          <a:xfrm>
            <a:off x="242887" y="1769512"/>
            <a:ext cx="8658225" cy="1719238"/>
          </a:xfrm>
          <a:prstGeom prst="rect">
            <a:avLst/>
          </a:prstGeom>
        </p:spPr>
      </p:pic>
      <p:sp>
        <p:nvSpPr>
          <p:cNvPr id="21" name="Rectangle 20">
            <a:extLst>
              <a:ext uri="{FF2B5EF4-FFF2-40B4-BE49-F238E27FC236}">
                <a16:creationId xmlns:a16="http://schemas.microsoft.com/office/drawing/2014/main" id="{B681877C-CE22-4F6C-B9F2-36A4B2E552A6}"/>
              </a:ext>
            </a:extLst>
          </p:cNvPr>
          <p:cNvSpPr/>
          <p:nvPr/>
        </p:nvSpPr>
        <p:spPr>
          <a:xfrm>
            <a:off x="6988964" y="2171746"/>
            <a:ext cx="1890860" cy="3065856"/>
          </a:xfrm>
          <a:prstGeom prst="rect">
            <a:avLst/>
          </a:prstGeom>
          <a:noFill/>
          <a:ln w="57150">
            <a:solidFill>
              <a:srgbClr val="3602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4B4C55E2-B134-4AC0-9F32-7A830E53E96E}"/>
              </a:ext>
            </a:extLst>
          </p:cNvPr>
          <p:cNvSpPr txBox="1"/>
          <p:nvPr/>
        </p:nvSpPr>
        <p:spPr>
          <a:xfrm>
            <a:off x="5614459" y="1184899"/>
            <a:ext cx="3354897" cy="369332"/>
          </a:xfrm>
          <a:prstGeom prst="rect">
            <a:avLst/>
          </a:prstGeom>
          <a:noFill/>
        </p:spPr>
        <p:txBody>
          <a:bodyPr wrap="square" rtlCol="0">
            <a:spAutoFit/>
          </a:bodyPr>
          <a:lstStyle/>
          <a:p>
            <a:r>
              <a:rPr lang="en-US" dirty="0"/>
              <a:t>Remarks – additional information</a:t>
            </a:r>
          </a:p>
        </p:txBody>
      </p:sp>
      <p:cxnSp>
        <p:nvCxnSpPr>
          <p:cNvPr id="27" name="Straight Arrow Connector 26">
            <a:extLst>
              <a:ext uri="{FF2B5EF4-FFF2-40B4-BE49-F238E27FC236}">
                <a16:creationId xmlns:a16="http://schemas.microsoft.com/office/drawing/2014/main" id="{2F7086B3-CA14-4771-A5B2-008F6ED63D1B}"/>
              </a:ext>
            </a:extLst>
          </p:cNvPr>
          <p:cNvCxnSpPr/>
          <p:nvPr/>
        </p:nvCxnSpPr>
        <p:spPr>
          <a:xfrm>
            <a:off x="7926252" y="1515988"/>
            <a:ext cx="126521" cy="559620"/>
          </a:xfrm>
          <a:prstGeom prst="straightConnector1">
            <a:avLst/>
          </a:prstGeom>
          <a:ln w="57150">
            <a:solidFill>
              <a:srgbClr val="3602CA"/>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91312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70C385F-0A9D-42B1-A869-21AC2FF3CAC7}"/>
              </a:ext>
            </a:extLst>
          </p:cNvPr>
          <p:cNvPicPr>
            <a:picLocks noChangeAspect="1"/>
          </p:cNvPicPr>
          <p:nvPr/>
        </p:nvPicPr>
        <p:blipFill>
          <a:blip r:embed="rId3"/>
          <a:stretch>
            <a:fillRect/>
          </a:stretch>
        </p:blipFill>
        <p:spPr>
          <a:xfrm>
            <a:off x="928965" y="2070976"/>
            <a:ext cx="7162245" cy="3049635"/>
          </a:xfrm>
          <a:prstGeom prst="rect">
            <a:avLst/>
          </a:prstGeom>
        </p:spPr>
      </p:pic>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Maneuvers in the ATL</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Slide Number Placeholder 11"/>
          <p:cNvSpPr>
            <a:spLocks noGrp="1"/>
          </p:cNvSpPr>
          <p:nvPr>
            <p:ph type="sldNum" sz="quarter" idx="12"/>
          </p:nvPr>
        </p:nvSpPr>
        <p:spPr>
          <a:xfrm>
            <a:off x="6136623" y="6385024"/>
            <a:ext cx="2743200" cy="365125"/>
          </a:xfrm>
        </p:spPr>
        <p:txBody>
          <a:bodyPr/>
          <a:lstStyle/>
          <a:p>
            <a:r>
              <a:rPr lang="en-US" dirty="0"/>
              <a:t>32</a:t>
            </a:r>
          </a:p>
        </p:txBody>
      </p:sp>
      <p:pic>
        <p:nvPicPr>
          <p:cNvPr id="163" name="Picture 162"/>
          <p:cNvPicPr>
            <a:picLocks noChangeAspect="1"/>
          </p:cNvPicPr>
          <p:nvPr/>
        </p:nvPicPr>
        <p:blipFill>
          <a:blip r:embed="rId4"/>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6"/>
          <a:stretch>
            <a:fillRect/>
          </a:stretch>
        </p:blipFill>
        <p:spPr>
          <a:xfrm>
            <a:off x="2054026" y="6006418"/>
            <a:ext cx="909372" cy="767207"/>
          </a:xfrm>
          <a:prstGeom prst="rect">
            <a:avLst/>
          </a:prstGeom>
        </p:spPr>
      </p:pic>
      <p:sp>
        <p:nvSpPr>
          <p:cNvPr id="5" name="Rectangle 4"/>
          <p:cNvSpPr/>
          <p:nvPr/>
        </p:nvSpPr>
        <p:spPr>
          <a:xfrm>
            <a:off x="967098" y="2070976"/>
            <a:ext cx="1086928" cy="322625"/>
          </a:xfrm>
          <a:prstGeom prst="rect">
            <a:avLst/>
          </a:prstGeom>
          <a:noFill/>
          <a:ln w="38100">
            <a:solidFill>
              <a:srgbClr val="3602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019842" y="5240218"/>
            <a:ext cx="7083994" cy="646331"/>
          </a:xfrm>
          <a:prstGeom prst="rect">
            <a:avLst/>
          </a:prstGeom>
          <a:noFill/>
        </p:spPr>
        <p:txBody>
          <a:bodyPr wrap="square" rtlCol="0">
            <a:spAutoFit/>
          </a:bodyPr>
          <a:lstStyle/>
          <a:p>
            <a:r>
              <a:rPr lang="en-US" dirty="0"/>
              <a:t>OPMs can look misleading in attitude name and the commanded attitude.</a:t>
            </a:r>
            <a:br>
              <a:rPr lang="en-US" dirty="0"/>
            </a:br>
            <a:r>
              <a:rPr lang="en-US" dirty="0"/>
              <a:t>Remarks remind users that this is not a pure Eigen axis rotation.</a:t>
            </a:r>
          </a:p>
        </p:txBody>
      </p:sp>
      <p:sp>
        <p:nvSpPr>
          <p:cNvPr id="26" name="Rectangle 25"/>
          <p:cNvSpPr/>
          <p:nvPr/>
        </p:nvSpPr>
        <p:spPr>
          <a:xfrm>
            <a:off x="2785241" y="2982970"/>
            <a:ext cx="941780" cy="975194"/>
          </a:xfrm>
          <a:prstGeom prst="rect">
            <a:avLst/>
          </a:prstGeom>
          <a:noFill/>
          <a:ln w="38100">
            <a:solidFill>
              <a:srgbClr val="3602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193049" y="1463328"/>
            <a:ext cx="4737579" cy="584775"/>
          </a:xfrm>
          <a:prstGeom prst="rect">
            <a:avLst/>
          </a:prstGeom>
          <a:noFill/>
        </p:spPr>
        <p:txBody>
          <a:bodyPr wrap="none" rtlCol="0">
            <a:spAutoFit/>
          </a:bodyPr>
          <a:lstStyle/>
          <a:p>
            <a:r>
              <a:rPr lang="en-US" sz="3200" dirty="0"/>
              <a:t>RS OPM from +XVV to -XVV</a:t>
            </a:r>
          </a:p>
        </p:txBody>
      </p:sp>
    </p:spTree>
    <p:extLst>
      <p:ext uri="{BB962C8B-B14F-4D97-AF65-F5344CB8AC3E}">
        <p14:creationId xmlns:p14="http://schemas.microsoft.com/office/powerpoint/2010/main" val="27148908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CCC92A-07AF-4253-9494-341E35039927}"/>
              </a:ext>
            </a:extLst>
          </p:cNvPr>
          <p:cNvPicPr>
            <a:picLocks noChangeAspect="1"/>
          </p:cNvPicPr>
          <p:nvPr/>
        </p:nvPicPr>
        <p:blipFill>
          <a:blip r:embed="rId3"/>
          <a:stretch>
            <a:fillRect/>
          </a:stretch>
        </p:blipFill>
        <p:spPr>
          <a:xfrm>
            <a:off x="193695" y="2933662"/>
            <a:ext cx="8553957" cy="1134709"/>
          </a:xfrm>
          <a:prstGeom prst="rect">
            <a:avLst/>
          </a:prstGeom>
        </p:spPr>
      </p:pic>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Maneuvers in the ATL</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Slide Number Placeholder 11"/>
          <p:cNvSpPr>
            <a:spLocks noGrp="1"/>
          </p:cNvSpPr>
          <p:nvPr>
            <p:ph type="sldNum" sz="quarter" idx="12"/>
          </p:nvPr>
        </p:nvSpPr>
        <p:spPr>
          <a:xfrm>
            <a:off x="6136623" y="6385024"/>
            <a:ext cx="2743200" cy="365125"/>
          </a:xfrm>
        </p:spPr>
        <p:txBody>
          <a:bodyPr/>
          <a:lstStyle/>
          <a:p>
            <a:r>
              <a:rPr lang="en-US" dirty="0"/>
              <a:t>33</a:t>
            </a:r>
          </a:p>
        </p:txBody>
      </p:sp>
      <p:pic>
        <p:nvPicPr>
          <p:cNvPr id="163" name="Picture 162"/>
          <p:cNvPicPr>
            <a:picLocks noChangeAspect="1"/>
          </p:cNvPicPr>
          <p:nvPr/>
        </p:nvPicPr>
        <p:blipFill>
          <a:blip r:embed="rId4"/>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6"/>
          <a:stretch>
            <a:fillRect/>
          </a:stretch>
        </p:blipFill>
        <p:spPr>
          <a:xfrm>
            <a:off x="2054026" y="6006418"/>
            <a:ext cx="909372" cy="767207"/>
          </a:xfrm>
          <a:prstGeom prst="rect">
            <a:avLst/>
          </a:prstGeom>
        </p:spPr>
      </p:pic>
      <p:sp>
        <p:nvSpPr>
          <p:cNvPr id="22" name="Rectangle 21"/>
          <p:cNvSpPr/>
          <p:nvPr/>
        </p:nvSpPr>
        <p:spPr>
          <a:xfrm>
            <a:off x="6988964" y="3351030"/>
            <a:ext cx="1682070" cy="763088"/>
          </a:xfrm>
          <a:prstGeom prst="rect">
            <a:avLst/>
          </a:prstGeom>
          <a:noFill/>
          <a:ln w="38100">
            <a:solidFill>
              <a:srgbClr val="3602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036590" y="5327712"/>
            <a:ext cx="4517367" cy="369332"/>
          </a:xfrm>
          <a:prstGeom prst="rect">
            <a:avLst/>
          </a:prstGeom>
          <a:noFill/>
        </p:spPr>
        <p:txBody>
          <a:bodyPr wrap="square" rtlCol="0">
            <a:spAutoFit/>
          </a:bodyPr>
          <a:lstStyle/>
          <a:p>
            <a:r>
              <a:rPr lang="en-US" dirty="0"/>
              <a:t>Maneuver rate provided in Remarks column</a:t>
            </a:r>
          </a:p>
        </p:txBody>
      </p:sp>
      <p:sp>
        <p:nvSpPr>
          <p:cNvPr id="9" name="TextBox 8"/>
          <p:cNvSpPr txBox="1"/>
          <p:nvPr/>
        </p:nvSpPr>
        <p:spPr>
          <a:xfrm>
            <a:off x="3081497" y="1413601"/>
            <a:ext cx="2974084" cy="584775"/>
          </a:xfrm>
          <a:prstGeom prst="rect">
            <a:avLst/>
          </a:prstGeom>
          <a:noFill/>
        </p:spPr>
        <p:txBody>
          <a:bodyPr wrap="none" rtlCol="0">
            <a:spAutoFit/>
          </a:bodyPr>
          <a:lstStyle/>
          <a:p>
            <a:r>
              <a:rPr lang="en-US" sz="3200" dirty="0"/>
              <a:t>CMG Maneuvers</a:t>
            </a:r>
          </a:p>
        </p:txBody>
      </p:sp>
      <p:cxnSp>
        <p:nvCxnSpPr>
          <p:cNvPr id="7" name="Straight Arrow Connector 6"/>
          <p:cNvCxnSpPr>
            <a:cxnSpLocks/>
          </p:cNvCxnSpPr>
          <p:nvPr/>
        </p:nvCxnSpPr>
        <p:spPr>
          <a:xfrm flipV="1">
            <a:off x="6866626" y="4159864"/>
            <a:ext cx="330685" cy="1261879"/>
          </a:xfrm>
          <a:prstGeom prst="straightConnector1">
            <a:avLst/>
          </a:prstGeom>
          <a:ln w="38100">
            <a:solidFill>
              <a:srgbClr val="3602CA"/>
            </a:solidFill>
            <a:tailEnd type="triangle"/>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4797179" y="3454538"/>
            <a:ext cx="460075" cy="565400"/>
          </a:xfrm>
          <a:prstGeom prst="rect">
            <a:avLst/>
          </a:prstGeom>
          <a:noFill/>
          <a:ln w="38100">
            <a:solidFill>
              <a:srgbClr val="3602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2020149" y="2443705"/>
            <a:ext cx="4517367" cy="369332"/>
          </a:xfrm>
          <a:prstGeom prst="rect">
            <a:avLst/>
          </a:prstGeom>
          <a:noFill/>
        </p:spPr>
        <p:txBody>
          <a:bodyPr wrap="square" rtlCol="0">
            <a:spAutoFit/>
          </a:bodyPr>
          <a:lstStyle/>
          <a:p>
            <a:r>
              <a:rPr lang="en-US" dirty="0"/>
              <a:t>Momentum Management used for maneuver</a:t>
            </a:r>
          </a:p>
        </p:txBody>
      </p:sp>
      <p:cxnSp>
        <p:nvCxnSpPr>
          <p:cNvPr id="27" name="Straight Arrow Connector 26"/>
          <p:cNvCxnSpPr/>
          <p:nvPr/>
        </p:nvCxnSpPr>
        <p:spPr>
          <a:xfrm>
            <a:off x="4760888" y="2768053"/>
            <a:ext cx="266329" cy="506366"/>
          </a:xfrm>
          <a:prstGeom prst="straightConnector1">
            <a:avLst/>
          </a:prstGeom>
          <a:ln w="38100">
            <a:solidFill>
              <a:srgbClr val="3602CA"/>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249204" y="3064086"/>
            <a:ext cx="1039007" cy="270474"/>
          </a:xfrm>
          <a:prstGeom prst="rect">
            <a:avLst/>
          </a:prstGeom>
          <a:noFill/>
          <a:ln w="38100">
            <a:solidFill>
              <a:srgbClr val="3602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2644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DC0FEA9-6483-418E-BCDC-F485ADCF60FF}"/>
              </a:ext>
            </a:extLst>
          </p:cNvPr>
          <p:cNvPicPr>
            <a:picLocks noChangeAspect="1"/>
          </p:cNvPicPr>
          <p:nvPr/>
        </p:nvPicPr>
        <p:blipFill>
          <a:blip r:embed="rId3"/>
          <a:stretch>
            <a:fillRect/>
          </a:stretch>
        </p:blipFill>
        <p:spPr>
          <a:xfrm>
            <a:off x="229559" y="2329124"/>
            <a:ext cx="8637131" cy="3140775"/>
          </a:xfrm>
          <a:prstGeom prst="rect">
            <a:avLst/>
          </a:prstGeom>
        </p:spPr>
      </p:pic>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Maneuvers in the ATL</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Slide Number Placeholder 11"/>
          <p:cNvSpPr>
            <a:spLocks noGrp="1"/>
          </p:cNvSpPr>
          <p:nvPr>
            <p:ph type="sldNum" sz="quarter" idx="12"/>
          </p:nvPr>
        </p:nvSpPr>
        <p:spPr>
          <a:xfrm>
            <a:off x="6136623" y="6385024"/>
            <a:ext cx="2743200" cy="365125"/>
          </a:xfrm>
        </p:spPr>
        <p:txBody>
          <a:bodyPr/>
          <a:lstStyle/>
          <a:p>
            <a:r>
              <a:rPr lang="en-US" dirty="0"/>
              <a:t>34</a:t>
            </a:r>
          </a:p>
        </p:txBody>
      </p:sp>
      <p:pic>
        <p:nvPicPr>
          <p:cNvPr id="163" name="Picture 162"/>
          <p:cNvPicPr>
            <a:picLocks noChangeAspect="1"/>
          </p:cNvPicPr>
          <p:nvPr/>
        </p:nvPicPr>
        <p:blipFill>
          <a:blip r:embed="rId4"/>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6"/>
          <a:stretch>
            <a:fillRect/>
          </a:stretch>
        </p:blipFill>
        <p:spPr>
          <a:xfrm>
            <a:off x="2054026" y="6006418"/>
            <a:ext cx="909372" cy="767207"/>
          </a:xfrm>
          <a:prstGeom prst="rect">
            <a:avLst/>
          </a:prstGeom>
        </p:spPr>
      </p:pic>
      <p:sp>
        <p:nvSpPr>
          <p:cNvPr id="22" name="Rectangle 21"/>
          <p:cNvSpPr/>
          <p:nvPr/>
        </p:nvSpPr>
        <p:spPr>
          <a:xfrm>
            <a:off x="7038929" y="3533710"/>
            <a:ext cx="1827761" cy="577155"/>
          </a:xfrm>
          <a:prstGeom prst="rect">
            <a:avLst/>
          </a:prstGeom>
          <a:noFill/>
          <a:ln w="38100">
            <a:solidFill>
              <a:srgbClr val="3602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678001" y="5425860"/>
            <a:ext cx="6201822" cy="369332"/>
          </a:xfrm>
          <a:prstGeom prst="rect">
            <a:avLst/>
          </a:prstGeom>
          <a:noFill/>
        </p:spPr>
        <p:txBody>
          <a:bodyPr wrap="square" rtlCol="0">
            <a:spAutoFit/>
          </a:bodyPr>
          <a:lstStyle/>
          <a:p>
            <a:r>
              <a:rPr lang="en-US" dirty="0"/>
              <a:t>Time of Ignition (TIG) and duration included in Remarks column</a:t>
            </a:r>
          </a:p>
        </p:txBody>
      </p:sp>
      <p:sp>
        <p:nvSpPr>
          <p:cNvPr id="9" name="TextBox 8"/>
          <p:cNvSpPr txBox="1"/>
          <p:nvPr/>
        </p:nvSpPr>
        <p:spPr>
          <a:xfrm>
            <a:off x="3505543" y="1440409"/>
            <a:ext cx="1546577" cy="584775"/>
          </a:xfrm>
          <a:prstGeom prst="rect">
            <a:avLst/>
          </a:prstGeom>
          <a:noFill/>
        </p:spPr>
        <p:txBody>
          <a:bodyPr wrap="none" rtlCol="0">
            <a:spAutoFit/>
          </a:bodyPr>
          <a:lstStyle/>
          <a:p>
            <a:r>
              <a:rPr lang="en-US" sz="3200" dirty="0" err="1"/>
              <a:t>Reboost</a:t>
            </a:r>
            <a:endParaRPr lang="en-US" sz="3200" dirty="0"/>
          </a:p>
        </p:txBody>
      </p:sp>
      <p:cxnSp>
        <p:nvCxnSpPr>
          <p:cNvPr id="7" name="Straight Arrow Connector 6"/>
          <p:cNvCxnSpPr>
            <a:cxnSpLocks/>
          </p:cNvCxnSpPr>
          <p:nvPr/>
        </p:nvCxnSpPr>
        <p:spPr>
          <a:xfrm flipV="1">
            <a:off x="7083854" y="4250144"/>
            <a:ext cx="243398" cy="1183520"/>
          </a:xfrm>
          <a:prstGeom prst="straightConnector1">
            <a:avLst/>
          </a:prstGeom>
          <a:ln w="38100">
            <a:solidFill>
              <a:srgbClr val="3602CA"/>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277309" y="2520346"/>
            <a:ext cx="899849" cy="236634"/>
          </a:xfrm>
          <a:prstGeom prst="rect">
            <a:avLst/>
          </a:prstGeom>
          <a:noFill/>
          <a:ln w="38100">
            <a:solidFill>
              <a:srgbClr val="3602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4175453" y="2842239"/>
            <a:ext cx="703357" cy="2641321"/>
          </a:xfrm>
          <a:prstGeom prst="rect">
            <a:avLst/>
          </a:prstGeom>
          <a:noFill/>
          <a:ln w="38100">
            <a:solidFill>
              <a:srgbClr val="3602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1514066" y="1946131"/>
            <a:ext cx="4517367" cy="369332"/>
          </a:xfrm>
          <a:prstGeom prst="rect">
            <a:avLst/>
          </a:prstGeom>
          <a:noFill/>
        </p:spPr>
        <p:txBody>
          <a:bodyPr wrap="square" rtlCol="0">
            <a:spAutoFit/>
          </a:bodyPr>
          <a:lstStyle/>
          <a:p>
            <a:r>
              <a:rPr lang="en-US" dirty="0"/>
              <a:t>ISS attitude not changing – </a:t>
            </a:r>
            <a:r>
              <a:rPr lang="en-US" dirty="0" err="1"/>
              <a:t>reboost</a:t>
            </a:r>
            <a:r>
              <a:rPr lang="en-US" dirty="0"/>
              <a:t> in the TEA.</a:t>
            </a:r>
          </a:p>
        </p:txBody>
      </p:sp>
      <p:cxnSp>
        <p:nvCxnSpPr>
          <p:cNvPr id="30" name="Straight Arrow Connector 29"/>
          <p:cNvCxnSpPr/>
          <p:nvPr/>
        </p:nvCxnSpPr>
        <p:spPr>
          <a:xfrm>
            <a:off x="4002301" y="2250614"/>
            <a:ext cx="266329" cy="506366"/>
          </a:xfrm>
          <a:prstGeom prst="straightConnector1">
            <a:avLst/>
          </a:prstGeom>
          <a:ln w="38100">
            <a:solidFill>
              <a:srgbClr val="3602CA"/>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58271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Planning Products</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Content Placeholder 2"/>
          <p:cNvSpPr txBox="1">
            <a:spLocks/>
          </p:cNvSpPr>
          <p:nvPr/>
        </p:nvSpPr>
        <p:spPr>
          <a:xfrm>
            <a:off x="457200" y="1153408"/>
            <a:ext cx="8229600" cy="5029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sysClr val="windowText" lastClr="000000"/>
                </a:solidFill>
                <a:effectLst/>
                <a:uLnTx/>
                <a:uFillTx/>
                <a:latin typeface="Calibri"/>
                <a:ea typeface="+mn-ea"/>
                <a:cs typeface="+mn-cs"/>
              </a:rPr>
              <a:t>Long-range planning</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ysClr val="windowText" lastClr="000000"/>
                </a:solidFill>
                <a:effectLst/>
                <a:uLnTx/>
                <a:uFillTx/>
                <a:latin typeface="Calibri"/>
                <a:ea typeface="+mn-ea"/>
                <a:cs typeface="+mn-cs"/>
              </a:rPr>
              <a:t>Flight Program Integration Panel (FPIP)*</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ysClr val="windowText" lastClr="000000"/>
                </a:solidFill>
                <a:effectLst/>
                <a:uLnTx/>
                <a:uFillTx/>
                <a:latin typeface="Calibri"/>
                <a:ea typeface="+mn-ea"/>
                <a:cs typeface="+mn-cs"/>
              </a:rPr>
              <a:t>Only dock/undock dates are generally known long-term</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sysClr val="windowText" lastClr="000000"/>
                </a:solidFill>
                <a:effectLst/>
                <a:uLnTx/>
                <a:uFillTx/>
                <a:latin typeface="Calibri"/>
                <a:ea typeface="+mn-ea"/>
                <a:cs typeface="+mn-cs"/>
              </a:rPr>
              <a:t>Medium-range planning</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ysClr val="windowText" lastClr="000000"/>
                </a:solidFill>
                <a:effectLst/>
                <a:uLnTx/>
                <a:uFillTx/>
                <a:latin typeface="Calibri"/>
                <a:ea typeface="+mn-ea"/>
                <a:cs typeface="+mn-cs"/>
              </a:rPr>
              <a:t>Dynamics Events Working Group (DEWG)*</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ysClr val="windowText" lastClr="000000"/>
                </a:solidFill>
                <a:effectLst/>
                <a:uLnTx/>
                <a:uFillTx/>
                <a:latin typeface="Calibri"/>
                <a:ea typeface="+mn-ea"/>
                <a:cs typeface="+mn-cs"/>
              </a:rPr>
              <a:t>DEWG table published ~6 months ahead</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ysClr val="windowText" lastClr="000000"/>
                </a:solidFill>
                <a:effectLst/>
                <a:uLnTx/>
                <a:uFillTx/>
                <a:latin typeface="Calibri"/>
                <a:ea typeface="+mn-ea"/>
                <a:cs typeface="+mn-cs"/>
              </a:rPr>
              <a:t>Adds events such as prop purges, thruster tests, EVAs, and maneuvers</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ysClr val="windowText" lastClr="000000"/>
              </a:solidFill>
              <a:effectLst/>
              <a:uLnTx/>
              <a:uFillTx/>
              <a:latin typeface="Calibri"/>
              <a:ea typeface="+mn-ea"/>
              <a:cs typeface="+mn-cs"/>
            </a:endParaRPr>
          </a:p>
        </p:txBody>
      </p:sp>
      <p:sp>
        <p:nvSpPr>
          <p:cNvPr id="162" name="Slide Number Placeholder 11"/>
          <p:cNvSpPr>
            <a:spLocks noGrp="1"/>
          </p:cNvSpPr>
          <p:nvPr>
            <p:ph type="sldNum" sz="quarter" idx="12"/>
          </p:nvPr>
        </p:nvSpPr>
        <p:spPr>
          <a:xfrm>
            <a:off x="6136623" y="6385024"/>
            <a:ext cx="2743200" cy="365125"/>
          </a:xfrm>
        </p:spPr>
        <p:txBody>
          <a:bodyPr/>
          <a:lstStyle/>
          <a:p>
            <a:r>
              <a:rPr lang="en-US" dirty="0"/>
              <a:t>35</a:t>
            </a:r>
          </a:p>
        </p:txBody>
      </p:sp>
      <p:pic>
        <p:nvPicPr>
          <p:cNvPr id="163" name="Picture 162"/>
          <p:cNvPicPr>
            <a:picLocks noChangeAspect="1"/>
          </p:cNvPicPr>
          <p:nvPr/>
        </p:nvPicPr>
        <p:blipFill>
          <a:blip r:embed="rId3"/>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5"/>
          <a:stretch>
            <a:fillRect/>
          </a:stretch>
        </p:blipFill>
        <p:spPr>
          <a:xfrm>
            <a:off x="2054026" y="6006418"/>
            <a:ext cx="909372" cy="767207"/>
          </a:xfrm>
          <a:prstGeom prst="rect">
            <a:avLst/>
          </a:prstGeom>
        </p:spPr>
      </p:pic>
      <p:sp>
        <p:nvSpPr>
          <p:cNvPr id="2" name="TextBox 1"/>
          <p:cNvSpPr txBox="1"/>
          <p:nvPr/>
        </p:nvSpPr>
        <p:spPr>
          <a:xfrm>
            <a:off x="1231030" y="5489617"/>
            <a:ext cx="6558116" cy="369332"/>
          </a:xfrm>
          <a:prstGeom prst="rect">
            <a:avLst/>
          </a:prstGeom>
          <a:noFill/>
        </p:spPr>
        <p:txBody>
          <a:bodyPr wrap="square" rtlCol="0">
            <a:spAutoFit/>
          </a:bodyPr>
          <a:lstStyle/>
          <a:p>
            <a:pPr algn="ctr"/>
            <a:r>
              <a:rPr lang="en-US" i="1" dirty="0"/>
              <a:t>*See backup slide for more info</a:t>
            </a:r>
          </a:p>
        </p:txBody>
      </p:sp>
    </p:spTree>
    <p:extLst>
      <p:ext uri="{BB962C8B-B14F-4D97-AF65-F5344CB8AC3E}">
        <p14:creationId xmlns:p14="http://schemas.microsoft.com/office/powerpoint/2010/main" val="24094941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Planning Products</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Slide Number Placeholder 11"/>
          <p:cNvSpPr>
            <a:spLocks noGrp="1"/>
          </p:cNvSpPr>
          <p:nvPr>
            <p:ph type="sldNum" sz="quarter" idx="12"/>
          </p:nvPr>
        </p:nvSpPr>
        <p:spPr>
          <a:xfrm>
            <a:off x="6136623" y="6385024"/>
            <a:ext cx="2743200" cy="365125"/>
          </a:xfrm>
        </p:spPr>
        <p:txBody>
          <a:bodyPr/>
          <a:lstStyle/>
          <a:p>
            <a:fld id="{51577B53-6792-4EA1-8CB8-9264A0BEC278}" type="slidenum">
              <a:rPr lang="en-US" smtClean="0"/>
              <a:t>36</a:t>
            </a:fld>
            <a:endParaRPr lang="en-US"/>
          </a:p>
        </p:txBody>
      </p:sp>
      <p:pic>
        <p:nvPicPr>
          <p:cNvPr id="163" name="Picture 162"/>
          <p:cNvPicPr>
            <a:picLocks noChangeAspect="1"/>
          </p:cNvPicPr>
          <p:nvPr/>
        </p:nvPicPr>
        <p:blipFill>
          <a:blip r:embed="rId3"/>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5"/>
          <a:stretch>
            <a:fillRect/>
          </a:stretch>
        </p:blipFill>
        <p:spPr>
          <a:xfrm>
            <a:off x="2054026" y="6006418"/>
            <a:ext cx="909372" cy="767207"/>
          </a:xfrm>
          <a:prstGeom prst="rect">
            <a:avLst/>
          </a:prstGeom>
        </p:spPr>
      </p:pic>
      <p:sp>
        <p:nvSpPr>
          <p:cNvPr id="17" name="Content Placeholder 2"/>
          <p:cNvSpPr txBox="1">
            <a:spLocks/>
          </p:cNvSpPr>
          <p:nvPr/>
        </p:nvSpPr>
        <p:spPr>
          <a:xfrm>
            <a:off x="457200" y="1275150"/>
            <a:ext cx="8229600" cy="4572000"/>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100" b="0" i="0" u="none" strike="noStrike" kern="1200" cap="none" spc="0" normalizeH="0" baseline="0" noProof="0" dirty="0">
                <a:ln>
                  <a:noFill/>
                </a:ln>
                <a:solidFill>
                  <a:sysClr val="windowText" lastClr="000000"/>
                </a:solidFill>
                <a:effectLst/>
                <a:uLnTx/>
                <a:uFillTx/>
                <a:latin typeface="Calibri"/>
                <a:ea typeface="+mn-ea"/>
                <a:cs typeface="+mn-cs"/>
              </a:rPr>
              <a:t>Short-range planning</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100" b="0" i="0" u="none" strike="noStrike" kern="1200" cap="none" spc="0" normalizeH="0" baseline="0" noProof="0" dirty="0">
                <a:ln>
                  <a:noFill/>
                </a:ln>
                <a:solidFill>
                  <a:sysClr val="windowText" lastClr="000000"/>
                </a:solidFill>
                <a:effectLst/>
                <a:uLnTx/>
                <a:uFillTx/>
                <a:latin typeface="Calibri"/>
                <a:ea typeface="+mn-ea"/>
                <a:cs typeface="+mn-cs"/>
              </a:rPr>
              <a:t>Attitude Timeline (ATL)</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100" b="0" i="0" u="none" strike="noStrike" kern="1200" cap="none" spc="0" normalizeH="0" baseline="0" noProof="0" dirty="0">
                <a:ln>
                  <a:noFill/>
                </a:ln>
                <a:solidFill>
                  <a:sysClr val="windowText" lastClr="000000"/>
                </a:solidFill>
                <a:effectLst/>
                <a:uLnTx/>
                <a:uFillTx/>
                <a:latin typeface="Calibri"/>
                <a:ea typeface="+mn-ea"/>
                <a:cs typeface="+mn-cs"/>
              </a:rPr>
              <a:t>Per agreement with Moscow, ATL published at E-30 days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100" b="0" i="0" u="none" strike="noStrike" kern="1200" cap="none" spc="0" normalizeH="0" baseline="0" noProof="0" dirty="0">
                <a:ln>
                  <a:noFill/>
                </a:ln>
                <a:solidFill>
                  <a:sysClr val="windowText" lastClr="000000"/>
                </a:solidFill>
                <a:effectLst/>
                <a:uLnTx/>
                <a:uFillTx/>
                <a:latin typeface="Calibri"/>
                <a:ea typeface="+mn-ea"/>
                <a:cs typeface="+mn-cs"/>
              </a:rPr>
              <a:t>Adds </a:t>
            </a:r>
            <a:r>
              <a:rPr kumimoji="0" lang="en-US" sz="3100" b="0" i="1" u="none" strike="noStrike" kern="1200" cap="none" spc="0" normalizeH="0" baseline="0" noProof="0" dirty="0">
                <a:ln>
                  <a:noFill/>
                </a:ln>
                <a:solidFill>
                  <a:sysClr val="windowText" lastClr="000000"/>
                </a:solidFill>
                <a:effectLst/>
                <a:uLnTx/>
                <a:uFillTx/>
                <a:latin typeface="Calibri"/>
                <a:ea typeface="+mn-ea"/>
                <a:cs typeface="+mn-cs"/>
              </a:rPr>
              <a:t>more</a:t>
            </a:r>
            <a:r>
              <a:rPr kumimoji="0" lang="en-US" sz="3100" b="0" i="0" u="none" strike="noStrike" kern="1200" cap="none" spc="0" normalizeH="0" baseline="0" noProof="0" dirty="0">
                <a:ln>
                  <a:noFill/>
                </a:ln>
                <a:solidFill>
                  <a:sysClr val="windowText" lastClr="000000"/>
                </a:solidFill>
                <a:effectLst/>
                <a:uLnTx/>
                <a:uFillTx/>
                <a:latin typeface="Calibri"/>
                <a:ea typeface="+mn-ea"/>
                <a:cs typeface="+mn-cs"/>
              </a:rPr>
              <a:t> events such as </a:t>
            </a:r>
            <a:r>
              <a:rPr kumimoji="0" lang="en-US" sz="3100" b="0" i="0" u="none" strike="noStrike" kern="1200" cap="none" spc="0" normalizeH="0" baseline="0" noProof="0" dirty="0" err="1">
                <a:ln>
                  <a:noFill/>
                </a:ln>
                <a:solidFill>
                  <a:sysClr val="windowText" lastClr="000000"/>
                </a:solidFill>
                <a:effectLst/>
                <a:uLnTx/>
                <a:uFillTx/>
                <a:latin typeface="Calibri"/>
                <a:ea typeface="+mn-ea"/>
                <a:cs typeface="+mn-cs"/>
              </a:rPr>
              <a:t>reboosts</a:t>
            </a:r>
            <a:r>
              <a:rPr kumimoji="0" lang="en-US" sz="3100" b="0" i="0" u="none" strike="noStrike" kern="1200" cap="none" spc="0" normalizeH="0" baseline="0" noProof="0" dirty="0">
                <a:ln>
                  <a:noFill/>
                </a:ln>
                <a:solidFill>
                  <a:sysClr val="windowText" lastClr="000000"/>
                </a:solidFill>
                <a:effectLst/>
                <a:uLnTx/>
                <a:uFillTx/>
                <a:latin typeface="Calibri"/>
                <a:ea typeface="+mn-ea"/>
                <a:cs typeface="+mn-cs"/>
              </a:rPr>
              <a:t>, thruster disables, or anything that comes up late</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100" b="0" i="0" u="none" strike="noStrike" kern="1200" cap="none" spc="0" normalizeH="0" baseline="0" noProof="0" dirty="0">
                <a:ln>
                  <a:noFill/>
                </a:ln>
                <a:solidFill>
                  <a:sysClr val="windowText" lastClr="000000"/>
                </a:solidFill>
                <a:effectLst/>
                <a:uLnTx/>
                <a:uFillTx/>
                <a:latin typeface="Calibri"/>
                <a:ea typeface="+mn-ea"/>
                <a:cs typeface="+mn-cs"/>
              </a:rPr>
              <a:t>Payload inputs (Gen OIP 7.5.4)</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100" b="0" i="0" u="none" strike="noStrike" kern="1200" cap="none" spc="0" normalizeH="0" baseline="0" noProof="0" dirty="0">
                <a:ln>
                  <a:noFill/>
                </a:ln>
                <a:solidFill>
                  <a:sysClr val="windowText" lastClr="000000"/>
                </a:solidFill>
                <a:effectLst/>
                <a:uLnTx/>
                <a:uFillTx/>
                <a:latin typeface="Calibri"/>
                <a:ea typeface="+mn-ea"/>
                <a:cs typeface="+mn-cs"/>
              </a:rPr>
              <a:t>OIP 7.5.4 ISS Attitude Change or Microgravity Request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100" b="0" i="0" u="none" strike="noStrike" kern="1200" cap="none" spc="0" normalizeH="0" baseline="0" noProof="0" dirty="0">
                <a:ln>
                  <a:noFill/>
                </a:ln>
                <a:solidFill>
                  <a:sysClr val="windowText" lastClr="000000"/>
                </a:solidFill>
                <a:effectLst/>
                <a:uLnTx/>
                <a:uFillTx/>
                <a:latin typeface="Calibri"/>
                <a:ea typeface="+mn-ea"/>
                <a:cs typeface="+mn-cs"/>
              </a:rPr>
              <a:t>Allows payloads to request thruster disable or attitude maneuver</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19837990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nchor="t">
            <a:spAutoFit/>
          </a:bodyPr>
          <a:lstStyle/>
          <a:p>
            <a:pPr algn="ctr"/>
            <a:r>
              <a:rPr lang="en-US" sz="3200" b="1" dirty="0">
                <a:solidFill>
                  <a:schemeClr val="bg1"/>
                </a:solidFill>
                <a:latin typeface="Arial" panose="020B0604020202020204" pitchFamily="34" charset="0"/>
                <a:cs typeface="Arial" panose="020B0604020202020204" pitchFamily="34" charset="0"/>
              </a:rPr>
              <a:t>Increment 69 Dynamic Events</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Slide Number Placeholder 11"/>
          <p:cNvSpPr>
            <a:spLocks noGrp="1"/>
          </p:cNvSpPr>
          <p:nvPr>
            <p:ph type="sldNum" sz="quarter" idx="12"/>
          </p:nvPr>
        </p:nvSpPr>
        <p:spPr>
          <a:xfrm>
            <a:off x="6136623" y="6385024"/>
            <a:ext cx="2743200" cy="365125"/>
          </a:xfrm>
        </p:spPr>
        <p:txBody>
          <a:bodyPr/>
          <a:lstStyle/>
          <a:p>
            <a:fld id="{51577B53-6792-4EA1-8CB8-9264A0BEC278}" type="slidenum">
              <a:rPr lang="en-US" smtClean="0"/>
              <a:t>37</a:t>
            </a:fld>
            <a:endParaRPr lang="en-US"/>
          </a:p>
        </p:txBody>
      </p:sp>
      <p:pic>
        <p:nvPicPr>
          <p:cNvPr id="163" name="Picture 162"/>
          <p:cNvPicPr>
            <a:picLocks noChangeAspect="1"/>
          </p:cNvPicPr>
          <p:nvPr/>
        </p:nvPicPr>
        <p:blipFill>
          <a:blip r:embed="rId3"/>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2094045579"/>
              </p:ext>
            </p:extLst>
          </p:nvPr>
        </p:nvGraphicFramePr>
        <p:xfrm>
          <a:off x="0" y="883920"/>
          <a:ext cx="9144000" cy="5941318"/>
        </p:xfrm>
        <a:graphic>
          <a:graphicData uri="http://schemas.openxmlformats.org/drawingml/2006/table">
            <a:tbl>
              <a:tblPr firstRow="1" bandRow="1">
                <a:tableStyleId>{E8034E78-7F5D-4C2E-B375-FC64B27BC917}</a:tableStyleId>
              </a:tblPr>
              <a:tblGrid>
                <a:gridCol w="1418251">
                  <a:extLst>
                    <a:ext uri="{9D8B030D-6E8A-4147-A177-3AD203B41FA5}">
                      <a16:colId xmlns:a16="http://schemas.microsoft.com/office/drawing/2014/main" val="1530428637"/>
                    </a:ext>
                  </a:extLst>
                </a:gridCol>
                <a:gridCol w="1884784">
                  <a:extLst>
                    <a:ext uri="{9D8B030D-6E8A-4147-A177-3AD203B41FA5}">
                      <a16:colId xmlns:a16="http://schemas.microsoft.com/office/drawing/2014/main" val="3780502158"/>
                    </a:ext>
                  </a:extLst>
                </a:gridCol>
                <a:gridCol w="1810139">
                  <a:extLst>
                    <a:ext uri="{9D8B030D-6E8A-4147-A177-3AD203B41FA5}">
                      <a16:colId xmlns:a16="http://schemas.microsoft.com/office/drawing/2014/main" val="1835059385"/>
                    </a:ext>
                  </a:extLst>
                </a:gridCol>
                <a:gridCol w="2202026">
                  <a:extLst>
                    <a:ext uri="{9D8B030D-6E8A-4147-A177-3AD203B41FA5}">
                      <a16:colId xmlns:a16="http://schemas.microsoft.com/office/drawing/2014/main" val="546108739"/>
                    </a:ext>
                  </a:extLst>
                </a:gridCol>
                <a:gridCol w="1828800">
                  <a:extLst>
                    <a:ext uri="{9D8B030D-6E8A-4147-A177-3AD203B41FA5}">
                      <a16:colId xmlns:a16="http://schemas.microsoft.com/office/drawing/2014/main" val="1924790111"/>
                    </a:ext>
                  </a:extLst>
                </a:gridCol>
              </a:tblGrid>
              <a:tr h="627139">
                <a:tc>
                  <a:txBody>
                    <a:bodyPr/>
                    <a:lstStyle/>
                    <a:p>
                      <a:endParaRPr lang="en-US" sz="1600" dirty="0"/>
                    </a:p>
                  </a:txBody>
                  <a:tcPr/>
                </a:tc>
                <a:tc>
                  <a:txBody>
                    <a:bodyPr/>
                    <a:lstStyle/>
                    <a:p>
                      <a:r>
                        <a:rPr lang="en-US" sz="1600" dirty="0"/>
                        <a:t>RS VV Dockings/</a:t>
                      </a:r>
                    </a:p>
                    <a:p>
                      <a:r>
                        <a:rPr lang="en-US" sz="1600" dirty="0"/>
                        <a:t>Undockings</a:t>
                      </a:r>
                    </a:p>
                  </a:txBody>
                  <a:tcPr/>
                </a:tc>
                <a:tc>
                  <a:txBody>
                    <a:bodyPr/>
                    <a:lstStyle/>
                    <a:p>
                      <a:r>
                        <a:rPr lang="en-US" sz="1600" dirty="0"/>
                        <a:t>US Docking/</a:t>
                      </a:r>
                    </a:p>
                    <a:p>
                      <a:r>
                        <a:rPr lang="en-US" sz="1600" dirty="0"/>
                        <a:t>Undockings</a:t>
                      </a:r>
                    </a:p>
                  </a:txBody>
                  <a:tcPr/>
                </a:tc>
                <a:tc>
                  <a:txBody>
                    <a:bodyPr/>
                    <a:lstStyle/>
                    <a:p>
                      <a:r>
                        <a:rPr lang="en-US" sz="1600" dirty="0"/>
                        <a:t>US &amp; RS EVAs</a:t>
                      </a:r>
                    </a:p>
                  </a:txBody>
                  <a:tcPr/>
                </a:tc>
                <a:tc>
                  <a:txBody>
                    <a:bodyPr/>
                    <a:lstStyle/>
                    <a:p>
                      <a:r>
                        <a:rPr lang="en-US" sz="1600" dirty="0"/>
                        <a:t>Free-</a:t>
                      </a:r>
                      <a:r>
                        <a:rPr lang="en-US" sz="1600" baseline="0" dirty="0"/>
                        <a:t>Flyer Capture/</a:t>
                      </a:r>
                    </a:p>
                    <a:p>
                      <a:r>
                        <a:rPr lang="en-US" sz="1600" baseline="0" dirty="0"/>
                        <a:t>Release</a:t>
                      </a:r>
                      <a:endParaRPr lang="en-US" sz="1600" dirty="0"/>
                    </a:p>
                  </a:txBody>
                  <a:tcPr/>
                </a:tc>
                <a:extLst>
                  <a:ext uri="{0D108BD9-81ED-4DB2-BD59-A6C34878D82A}">
                    <a16:rowId xmlns:a16="http://schemas.microsoft.com/office/drawing/2014/main" val="716193752"/>
                  </a:ext>
                </a:extLst>
              </a:tr>
              <a:tr h="3267725">
                <a:tc>
                  <a:txBody>
                    <a:bodyPr/>
                    <a:lstStyle/>
                    <a:p>
                      <a:pPr marL="0" algn="l" defTabSz="914400" rtl="0" eaLnBrk="1" latinLnBrk="0" hangingPunct="1"/>
                      <a:r>
                        <a:rPr lang="en-US" sz="1600" kern="1200" dirty="0"/>
                        <a:t>Expected Events</a:t>
                      </a:r>
                      <a:endParaRPr lang="en-US" sz="1600" b="1" kern="1200" dirty="0">
                        <a:solidFill>
                          <a:schemeClr val="lt1"/>
                        </a:solidFill>
                        <a:latin typeface="+mn-lt"/>
                        <a:ea typeface="+mn-ea"/>
                        <a:cs typeface="+mn-cs"/>
                      </a:endParaRPr>
                    </a:p>
                  </a:txBody>
                  <a:tcPr>
                    <a:solidFill>
                      <a:schemeClr val="tx1"/>
                    </a:solidFill>
                  </a:tcPr>
                </a:tc>
                <a:tc>
                  <a:txBody>
                    <a:bodyPr/>
                    <a:lstStyle/>
                    <a:p>
                      <a:pPr marL="285750" lvl="0" indent="-285750">
                        <a:buFont typeface="Wingdings" panose="05000000000000000000" pitchFamily="2" charset="2"/>
                        <a:buChar char="Ø"/>
                      </a:pPr>
                      <a:r>
                        <a:rPr lang="en-US" sz="1600" baseline="0" dirty="0">
                          <a:solidFill>
                            <a:srgbClr val="000000"/>
                          </a:solidFill>
                        </a:rPr>
                        <a:t>68S Undocking</a:t>
                      </a:r>
                    </a:p>
                    <a:p>
                      <a:pPr marL="285750" lvl="0" indent="-285750">
                        <a:buFont typeface="Wingdings" panose="05000000000000000000" pitchFamily="2" charset="2"/>
                        <a:buChar char="Ø"/>
                      </a:pPr>
                      <a:r>
                        <a:rPr lang="en-US" sz="1600" baseline="0" dirty="0">
                          <a:solidFill>
                            <a:srgbClr val="000000"/>
                          </a:solidFill>
                        </a:rPr>
                        <a:t>69S Port Relocate</a:t>
                      </a:r>
                    </a:p>
                    <a:p>
                      <a:pPr marL="285750" lvl="0" indent="-285750">
                        <a:buFont typeface="Wingdings" panose="05000000000000000000" pitchFamily="2" charset="2"/>
                        <a:buChar char="Ø"/>
                      </a:pPr>
                      <a:r>
                        <a:rPr lang="en-US" sz="1600" baseline="0" dirty="0">
                          <a:solidFill>
                            <a:srgbClr val="000000"/>
                          </a:solidFill>
                        </a:rPr>
                        <a:t>84P Docking</a:t>
                      </a:r>
                    </a:p>
                    <a:p>
                      <a:pPr marL="285750" lvl="0" indent="-285750">
                        <a:buFont typeface="Wingdings" panose="05000000000000000000" pitchFamily="2" charset="2"/>
                        <a:buChar char="Ø"/>
                      </a:pPr>
                      <a:r>
                        <a:rPr lang="en-US" sz="1600" baseline="0" dirty="0">
                          <a:solidFill>
                            <a:srgbClr val="000000"/>
                          </a:solidFill>
                        </a:rPr>
                        <a:t>83P Undocking</a:t>
                      </a:r>
                    </a:p>
                    <a:p>
                      <a:pPr marL="285750" lvl="0" indent="-285750">
                        <a:buFont typeface="Wingdings" panose="05000000000000000000" pitchFamily="2" charset="2"/>
                        <a:buChar char="Ø"/>
                      </a:pPr>
                      <a:r>
                        <a:rPr lang="en-US" sz="1600" baseline="0" dirty="0">
                          <a:solidFill>
                            <a:srgbClr val="000000"/>
                          </a:solidFill>
                        </a:rPr>
                        <a:t>85P Docking</a:t>
                      </a:r>
                    </a:p>
                    <a:p>
                      <a:pPr marL="285750" lvl="0" indent="-285750">
                        <a:buFont typeface="Wingdings" panose="05000000000000000000" pitchFamily="2" charset="2"/>
                        <a:buChar char="Ø"/>
                      </a:pPr>
                      <a:r>
                        <a:rPr lang="en-US" sz="1600" baseline="0" dirty="0">
                          <a:solidFill>
                            <a:srgbClr val="000000"/>
                          </a:solidFill>
                        </a:rPr>
                        <a:t>70S Docking</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600" baseline="0" dirty="0">
                          <a:solidFill>
                            <a:srgbClr val="000000"/>
                          </a:solidFill>
                        </a:rPr>
                        <a:t>69S Undocking</a:t>
                      </a:r>
                      <a:endParaRPr lang="en-US" sz="1600" dirty="0">
                        <a:solidFill>
                          <a:schemeClr val="tx1"/>
                        </a:solidFill>
                      </a:endParaRPr>
                    </a:p>
                    <a:p>
                      <a:pPr marL="285750" lvl="0" indent="-285750">
                        <a:buFont typeface="Wingdings" panose="05000000000000000000" pitchFamily="2" charset="2"/>
                        <a:buChar char="Ø"/>
                      </a:pPr>
                      <a:endParaRPr lang="en-US" sz="1600" baseline="0" dirty="0">
                        <a:solidFill>
                          <a:srgbClr val="000000"/>
                        </a:solidFill>
                      </a:endParaRPr>
                    </a:p>
                    <a:p>
                      <a:pPr marL="285750" indent="-285750">
                        <a:buFont typeface="Wingdings" panose="05000000000000000000" pitchFamily="2" charset="2"/>
                        <a:buChar char="Ø"/>
                      </a:pPr>
                      <a:endParaRPr lang="en-US" sz="1600" dirty="0">
                        <a:solidFill>
                          <a:schemeClr val="tx1"/>
                        </a:solidFill>
                      </a:endParaRPr>
                    </a:p>
                  </a:txBody>
                  <a:tcPr/>
                </a:tc>
                <a:tc>
                  <a:txBody>
                    <a:bodyPr/>
                    <a:lstStyle/>
                    <a:p>
                      <a:pPr marL="285750" lvl="0" indent="-285750" algn="l" defTabSz="914400" eaLnBrk="1" latinLnBrk="0" hangingPunct="1">
                        <a:buFont typeface="Wingdings" panose="05000000000000000000" pitchFamily="2" charset="2"/>
                        <a:buChar char="Ø"/>
                      </a:pPr>
                      <a:r>
                        <a:rPr lang="en-US" sz="1600" kern="1200" dirty="0">
                          <a:solidFill>
                            <a:srgbClr val="000000"/>
                          </a:solidFill>
                          <a:latin typeface="+mn-lt"/>
                          <a:ea typeface="+mn-ea"/>
                          <a:cs typeface="+mn-cs"/>
                        </a:rPr>
                        <a:t>SpX-27 Undocking</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600" kern="1200" dirty="0" err="1">
                          <a:solidFill>
                            <a:srgbClr val="000000"/>
                          </a:solidFill>
                          <a:latin typeface="+mn-lt"/>
                          <a:ea typeface="+mn-ea"/>
                          <a:cs typeface="+mn-cs"/>
                        </a:rPr>
                        <a:t>Boe</a:t>
                      </a:r>
                      <a:r>
                        <a:rPr lang="en-US" sz="1600" kern="1200" dirty="0">
                          <a:solidFill>
                            <a:srgbClr val="000000"/>
                          </a:solidFill>
                          <a:latin typeface="+mn-lt"/>
                          <a:ea typeface="+mn-ea"/>
                          <a:cs typeface="+mn-cs"/>
                        </a:rPr>
                        <a:t>-CFT</a:t>
                      </a:r>
                    </a:p>
                    <a:p>
                      <a:pPr marL="285750" lvl="0" indent="-285750" algn="l" defTabSz="914400" eaLnBrk="1" latinLnBrk="0" hangingPunct="1">
                        <a:buFont typeface="Wingdings" panose="05000000000000000000" pitchFamily="2" charset="2"/>
                        <a:buChar char="Ø"/>
                      </a:pPr>
                      <a:r>
                        <a:rPr lang="en-US" sz="1600" kern="1200" dirty="0">
                          <a:solidFill>
                            <a:srgbClr val="000000"/>
                          </a:solidFill>
                          <a:latin typeface="+mn-lt"/>
                          <a:ea typeface="+mn-ea"/>
                          <a:cs typeface="+mn-cs"/>
                        </a:rPr>
                        <a:t>Ax-2</a:t>
                      </a:r>
                    </a:p>
                    <a:p>
                      <a:pPr marL="285750" lvl="0" indent="-285750" algn="l" defTabSz="914400" eaLnBrk="1" latinLnBrk="0" hangingPunct="1">
                        <a:buFont typeface="Wingdings" panose="05000000000000000000" pitchFamily="2" charset="2"/>
                        <a:buChar char="Ø"/>
                      </a:pPr>
                      <a:r>
                        <a:rPr lang="en-US" sz="1600" kern="1200" dirty="0">
                          <a:solidFill>
                            <a:srgbClr val="000000"/>
                          </a:solidFill>
                          <a:latin typeface="+mn-lt"/>
                          <a:ea typeface="+mn-ea"/>
                          <a:cs typeface="+mn-cs"/>
                        </a:rPr>
                        <a:t>Crew-6 </a:t>
                      </a:r>
                      <a:r>
                        <a:rPr lang="en-US" sz="1600" kern="1200">
                          <a:solidFill>
                            <a:srgbClr val="000000"/>
                          </a:solidFill>
                          <a:latin typeface="+mn-lt"/>
                          <a:ea typeface="+mn-ea"/>
                          <a:cs typeface="+mn-cs"/>
                        </a:rPr>
                        <a:t>Port Relocate</a:t>
                      </a:r>
                      <a:endParaRPr lang="en-US" sz="1600" kern="1200" dirty="0">
                        <a:solidFill>
                          <a:srgbClr val="000000"/>
                        </a:solidFill>
                        <a:latin typeface="+mn-lt"/>
                        <a:ea typeface="+mn-ea"/>
                        <a:cs typeface="+mn-cs"/>
                      </a:endParaRPr>
                    </a:p>
                    <a:p>
                      <a:pPr marL="285750" lvl="0" indent="-285750" algn="l" defTabSz="914400" eaLnBrk="1" latinLnBrk="0" hangingPunct="1">
                        <a:buFont typeface="Wingdings" panose="05000000000000000000" pitchFamily="2" charset="2"/>
                        <a:buChar char="Ø"/>
                      </a:pPr>
                      <a:r>
                        <a:rPr lang="en-US" sz="1600" kern="1200" dirty="0">
                          <a:solidFill>
                            <a:srgbClr val="000000"/>
                          </a:solidFill>
                          <a:latin typeface="+mn-lt"/>
                          <a:ea typeface="+mn-ea"/>
                          <a:cs typeface="+mn-cs"/>
                        </a:rPr>
                        <a:t>Crew-6 Undocking</a:t>
                      </a:r>
                    </a:p>
                    <a:p>
                      <a:pPr marL="285750" lvl="0" indent="-285750" algn="l" defTabSz="914400" eaLnBrk="1" latinLnBrk="0" hangingPunct="1">
                        <a:buFont typeface="Wingdings" panose="05000000000000000000" pitchFamily="2" charset="2"/>
                        <a:buChar char="Ø"/>
                      </a:pPr>
                      <a:r>
                        <a:rPr lang="en-US" sz="1600" kern="1200" dirty="0">
                          <a:solidFill>
                            <a:srgbClr val="000000"/>
                          </a:solidFill>
                          <a:latin typeface="+mn-lt"/>
                          <a:ea typeface="+mn-ea"/>
                          <a:cs typeface="+mn-cs"/>
                        </a:rPr>
                        <a:t>Crew-7 Docking</a:t>
                      </a:r>
                    </a:p>
                    <a:p>
                      <a:pPr marL="285750" lvl="0" indent="-285750" algn="l" defTabSz="914400" eaLnBrk="1" latinLnBrk="0" hangingPunct="1">
                        <a:buFont typeface="Wingdings" panose="05000000000000000000" pitchFamily="2" charset="2"/>
                        <a:buChar char="Ø"/>
                      </a:pPr>
                      <a:endParaRPr lang="en-US" sz="1600" kern="1200" dirty="0">
                        <a:solidFill>
                          <a:srgbClr val="000000"/>
                        </a:solidFill>
                        <a:latin typeface="+mn-lt"/>
                        <a:ea typeface="+mn-ea"/>
                        <a:cs typeface="+mn-cs"/>
                      </a:endParaRPr>
                    </a:p>
                    <a:p>
                      <a:pPr marL="285750" indent="-285750" algn="l" defTabSz="914400" rtl="0" eaLnBrk="1" latinLnBrk="0" hangingPunct="1">
                        <a:buFont typeface="Wingdings" panose="05000000000000000000" pitchFamily="2" charset="2"/>
                        <a:buChar char="Ø"/>
                      </a:pPr>
                      <a:endParaRPr lang="en-US" sz="1600" kern="1200" dirty="0">
                        <a:solidFill>
                          <a:srgbClr val="000000"/>
                        </a:solidFill>
                        <a:latin typeface="+mn-lt"/>
                        <a:ea typeface="+mn-ea"/>
                        <a:cs typeface="+mn-cs"/>
                      </a:endParaRPr>
                    </a:p>
                  </a:txBody>
                  <a:tcPr/>
                </a:tc>
                <a:tc>
                  <a:txBody>
                    <a:bodyPr/>
                    <a:lstStyle/>
                    <a:p>
                      <a:pPr marL="285750" indent="-285750">
                        <a:buFont typeface="Wingdings" panose="05000000000000000000" pitchFamily="2" charset="2"/>
                        <a:buChar char="Ø"/>
                      </a:pPr>
                      <a:r>
                        <a:rPr lang="en-US" sz="1600" baseline="0" dirty="0">
                          <a:solidFill>
                            <a:srgbClr val="000000"/>
                          </a:solidFill>
                        </a:rPr>
                        <a:t>US IROSA 1A &amp; 1B</a:t>
                      </a:r>
                      <a:endParaRPr lang="en-US" sz="1600" baseline="0" dirty="0">
                        <a:solidFill>
                          <a:schemeClr val="tx1"/>
                        </a:solidFill>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600" baseline="0" dirty="0">
                          <a:solidFill>
                            <a:srgbClr val="000000"/>
                          </a:solidFill>
                        </a:rPr>
                        <a:t>RS EVA 56</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600" baseline="0" dirty="0">
                          <a:solidFill>
                            <a:srgbClr val="000000"/>
                          </a:solidFill>
                        </a:rPr>
                        <a:t>RS EVA 57</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600" baseline="0" dirty="0">
                          <a:solidFill>
                            <a:srgbClr val="000000"/>
                          </a:solidFill>
                        </a:rPr>
                        <a:t>RS EVA 58</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600" baseline="0" dirty="0">
                          <a:solidFill>
                            <a:srgbClr val="000000"/>
                          </a:solidFill>
                        </a:rPr>
                        <a:t>RS EVA 59</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600" baseline="0" dirty="0">
                          <a:solidFill>
                            <a:srgbClr val="000000"/>
                          </a:solidFill>
                        </a:rPr>
                        <a:t>RS EVA 60</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sz="1600" baseline="0" dirty="0">
                        <a:solidFill>
                          <a:srgbClr val="000000"/>
                        </a:solidFill>
                      </a:endParaRPr>
                    </a:p>
                    <a:p>
                      <a:pPr marL="285750" indent="-285750">
                        <a:buFont typeface="Wingdings" panose="05000000000000000000" pitchFamily="2" charset="2"/>
                        <a:buChar char="Ø"/>
                      </a:pPr>
                      <a:endParaRPr lang="en-US" sz="1600" baseline="0" dirty="0">
                        <a:solidFill>
                          <a:schemeClr val="tx1"/>
                        </a:solidFill>
                      </a:endParaRPr>
                    </a:p>
                  </a:txBody>
                  <a:tcPr/>
                </a:tc>
                <a:tc>
                  <a:txBody>
                    <a:bodyPr/>
                    <a:lstStyle/>
                    <a:p>
                      <a:pPr marL="342900" indent="-342900">
                        <a:buFont typeface="Wingdings" panose="05000000000000000000" pitchFamily="2" charset="2"/>
                        <a:buChar char="Ø"/>
                      </a:pPr>
                      <a:r>
                        <a:rPr lang="en-US" sz="1600" dirty="0">
                          <a:solidFill>
                            <a:srgbClr val="000000"/>
                          </a:solidFill>
                        </a:rPr>
                        <a:t>NG-19</a:t>
                      </a:r>
                    </a:p>
                  </a:txBody>
                  <a:tcPr/>
                </a:tc>
                <a:extLst>
                  <a:ext uri="{0D108BD9-81ED-4DB2-BD59-A6C34878D82A}">
                    <a16:rowId xmlns:a16="http://schemas.microsoft.com/office/drawing/2014/main" val="2803965502"/>
                  </a:ext>
                </a:extLst>
              </a:tr>
              <a:tr h="1155256">
                <a:tc>
                  <a:txBody>
                    <a:bodyPr/>
                    <a:lstStyle/>
                    <a:p>
                      <a:pPr marL="0" algn="l" defTabSz="914400" rtl="0" eaLnBrk="1" latinLnBrk="0" hangingPunct="1"/>
                      <a:r>
                        <a:rPr lang="en-US" sz="1600" kern="1200" dirty="0"/>
                        <a:t>Control Type</a:t>
                      </a:r>
                      <a:endParaRPr lang="en-US" sz="1600" b="1" kern="1200" dirty="0">
                        <a:solidFill>
                          <a:schemeClr val="lt1"/>
                        </a:solidFill>
                        <a:latin typeface="+mn-lt"/>
                        <a:ea typeface="+mn-ea"/>
                        <a:cs typeface="+mn-cs"/>
                      </a:endParaRPr>
                    </a:p>
                  </a:txBody>
                  <a:tcPr>
                    <a:solidFill>
                      <a:schemeClr val="tx1"/>
                    </a:solidFill>
                  </a:tcPr>
                </a:tc>
                <a:tc>
                  <a:txBody>
                    <a:bodyPr/>
                    <a:lstStyle/>
                    <a:p>
                      <a:r>
                        <a:rPr lang="en-US" sz="1600" dirty="0">
                          <a:solidFill>
                            <a:schemeClr val="tx1"/>
                          </a:solidFill>
                        </a:rPr>
                        <a:t>Can be performed in all mode types; expect thruster firings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Can be performed in all mode types; expect thruster firings</a:t>
                      </a:r>
                    </a:p>
                  </a:txBody>
                  <a:tcPr/>
                </a:tc>
                <a:tc>
                  <a:txBody>
                    <a:bodyPr/>
                    <a:lstStyle/>
                    <a:p>
                      <a:r>
                        <a:rPr lang="en-US" sz="1600" dirty="0">
                          <a:solidFill>
                            <a:schemeClr val="tx1"/>
                          </a:solidFill>
                        </a:rPr>
                        <a:t>CMG Momentu</a:t>
                      </a:r>
                      <a:r>
                        <a:rPr lang="en-US" sz="1600" baseline="0" dirty="0">
                          <a:solidFill>
                            <a:schemeClr val="tx1"/>
                          </a:solidFill>
                        </a:rPr>
                        <a:t>m Management; Thrusters Disabled*</a:t>
                      </a:r>
                      <a:endParaRPr lang="en-US" sz="1600" dirty="0">
                        <a:solidFill>
                          <a:schemeClr val="tx1"/>
                        </a:solidFill>
                      </a:endParaRPr>
                    </a:p>
                  </a:txBody>
                  <a:tcPr/>
                </a:tc>
                <a:tc>
                  <a:txBody>
                    <a:bodyPr/>
                    <a:lstStyle/>
                    <a:p>
                      <a:r>
                        <a:rPr lang="en-US" sz="1600" dirty="0">
                          <a:solidFill>
                            <a:schemeClr val="tx1"/>
                          </a:solidFill>
                        </a:rPr>
                        <a:t>USTO &amp; CMG Attitude Hold</a:t>
                      </a:r>
                    </a:p>
                  </a:txBody>
                  <a:tcPr/>
                </a:tc>
                <a:extLst>
                  <a:ext uri="{0D108BD9-81ED-4DB2-BD59-A6C34878D82A}">
                    <a16:rowId xmlns:a16="http://schemas.microsoft.com/office/drawing/2014/main" val="665907790"/>
                  </a:ext>
                </a:extLst>
              </a:tr>
              <a:tr h="891198">
                <a:tc>
                  <a:txBody>
                    <a:bodyPr/>
                    <a:lstStyle/>
                    <a:p>
                      <a:pPr marL="0" algn="l" defTabSz="914400" rtl="0" eaLnBrk="1" latinLnBrk="0" hangingPunct="1"/>
                      <a:r>
                        <a:rPr lang="en-US" sz="1600" kern="1200" dirty="0"/>
                        <a:t>Expected Attitudes</a:t>
                      </a:r>
                      <a:endParaRPr lang="en-US" sz="1600" b="1" kern="1200" dirty="0">
                        <a:solidFill>
                          <a:schemeClr val="lt1"/>
                        </a:solidFill>
                        <a:latin typeface="+mn-lt"/>
                        <a:ea typeface="+mn-ea"/>
                        <a:cs typeface="+mn-cs"/>
                      </a:endParaRPr>
                    </a:p>
                  </a:txBody>
                  <a:tcPr>
                    <a:solidFill>
                      <a:schemeClr val="tx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+XVV,-XVV, +ZVV,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-ZVV attitudes all possible</a:t>
                      </a:r>
                    </a:p>
                  </a:txBody>
                  <a:tcPr/>
                </a:tc>
                <a:tc>
                  <a:txBody>
                    <a:bodyPr/>
                    <a:lstStyle/>
                    <a:p>
                      <a:r>
                        <a:rPr lang="en-US" sz="1600" dirty="0">
                          <a:solidFill>
                            <a:schemeClr val="tx1"/>
                          </a:solidFill>
                        </a:rPr>
                        <a:t>Expect +XVV</a:t>
                      </a:r>
                    </a:p>
                  </a:txBody>
                  <a:tcPr/>
                </a:tc>
                <a:tc>
                  <a:txBody>
                    <a:bodyPr/>
                    <a:lstStyle/>
                    <a:p>
                      <a:r>
                        <a:rPr lang="en-US" sz="1600" dirty="0">
                          <a:solidFill>
                            <a:schemeClr val="tx1"/>
                          </a:solidFill>
                        </a:rPr>
                        <a:t>+XVV</a:t>
                      </a:r>
                    </a:p>
                  </a:txBody>
                  <a:tcPr/>
                </a:tc>
                <a:tc>
                  <a:txBody>
                    <a:bodyPr/>
                    <a:lstStyle/>
                    <a:p>
                      <a:r>
                        <a:rPr lang="en-US" sz="1600" dirty="0">
                          <a:solidFill>
                            <a:schemeClr val="tx1"/>
                          </a:solidFill>
                        </a:rPr>
                        <a:t>+XVV</a:t>
                      </a:r>
                    </a:p>
                  </a:txBody>
                  <a:tcPr/>
                </a:tc>
                <a:extLst>
                  <a:ext uri="{0D108BD9-81ED-4DB2-BD59-A6C34878D82A}">
                    <a16:rowId xmlns:a16="http://schemas.microsoft.com/office/drawing/2014/main" val="3889680538"/>
                  </a:ext>
                </a:extLst>
              </a:tr>
            </a:tbl>
          </a:graphicData>
        </a:graphic>
      </p:graphicFrame>
    </p:spTree>
    <p:extLst>
      <p:ext uri="{BB962C8B-B14F-4D97-AF65-F5344CB8AC3E}">
        <p14:creationId xmlns:p14="http://schemas.microsoft.com/office/powerpoint/2010/main" val="25593795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Slide Number Placeholder 11"/>
          <p:cNvSpPr>
            <a:spLocks noGrp="1"/>
          </p:cNvSpPr>
          <p:nvPr>
            <p:ph type="sldNum" sz="quarter" idx="12"/>
          </p:nvPr>
        </p:nvSpPr>
        <p:spPr>
          <a:xfrm>
            <a:off x="6136623" y="6385024"/>
            <a:ext cx="2743200" cy="365125"/>
          </a:xfrm>
        </p:spPr>
        <p:txBody>
          <a:bodyPr/>
          <a:lstStyle/>
          <a:p>
            <a:fld id="{51577B53-6792-4EA1-8CB8-9264A0BEC278}" type="slidenum">
              <a:rPr lang="en-US" smtClean="0"/>
              <a:t>38</a:t>
            </a:fld>
            <a:endParaRPr lang="en-US"/>
          </a:p>
        </p:txBody>
      </p:sp>
      <p:pic>
        <p:nvPicPr>
          <p:cNvPr id="163" name="Picture 162"/>
          <p:cNvPicPr>
            <a:picLocks noChangeAspect="1"/>
          </p:cNvPicPr>
          <p:nvPr/>
        </p:nvPicPr>
        <p:blipFill>
          <a:blip r:embed="rId3"/>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5"/>
          <a:stretch>
            <a:fillRect/>
          </a:stretch>
        </p:blipFill>
        <p:spPr>
          <a:xfrm>
            <a:off x="2054026" y="6006418"/>
            <a:ext cx="909372" cy="767207"/>
          </a:xfrm>
          <a:prstGeom prst="rect">
            <a:avLst/>
          </a:prstGeom>
        </p:spPr>
      </p:pic>
      <p:sp>
        <p:nvSpPr>
          <p:cNvPr id="15" name="TextBox 14"/>
          <p:cNvSpPr txBox="1"/>
          <p:nvPr/>
        </p:nvSpPr>
        <p:spPr>
          <a:xfrm>
            <a:off x="-172031" y="249127"/>
            <a:ext cx="9364239" cy="584775"/>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Trade Fair</a:t>
            </a:r>
            <a:endParaRPr lang="en-US" sz="1600" dirty="0">
              <a:latin typeface="Arial" panose="020B0604020202020204" pitchFamily="34" charset="0"/>
              <a:cs typeface="Arial" panose="020B0604020202020204" pitchFamily="34" charset="0"/>
            </a:endParaRPr>
          </a:p>
        </p:txBody>
      </p:sp>
      <p:sp>
        <p:nvSpPr>
          <p:cNvPr id="7" name="TextBox 6"/>
          <p:cNvSpPr txBox="1"/>
          <p:nvPr/>
        </p:nvSpPr>
        <p:spPr>
          <a:xfrm>
            <a:off x="647571" y="4597816"/>
            <a:ext cx="473206" cy="923330"/>
          </a:xfrm>
          <a:prstGeom prst="rect">
            <a:avLst/>
          </a:prstGeom>
          <a:noFill/>
        </p:spPr>
        <p:txBody>
          <a:bodyPr wrap="none" rtlCol="0">
            <a:spAutoFit/>
          </a:bodyPr>
          <a:lstStyle/>
          <a:p>
            <a:pPr marL="285750" indent="-285750">
              <a:buFontTx/>
              <a:buChar char="-"/>
            </a:pPr>
            <a:endParaRPr lang="en-US" dirty="0"/>
          </a:p>
          <a:p>
            <a:pPr marL="285750" indent="-285750">
              <a:buFontTx/>
              <a:buChar char="-"/>
            </a:pPr>
            <a:endParaRPr lang="en-US" dirty="0"/>
          </a:p>
          <a:p>
            <a:pPr marL="285750" indent="-285750">
              <a:buFontTx/>
              <a:buChar char="-"/>
            </a:pPr>
            <a:endParaRPr lang="en-US" dirty="0"/>
          </a:p>
        </p:txBody>
      </p:sp>
      <p:sp>
        <p:nvSpPr>
          <p:cNvPr id="4" name="Rectangle 3"/>
          <p:cNvSpPr/>
          <p:nvPr/>
        </p:nvSpPr>
        <p:spPr>
          <a:xfrm>
            <a:off x="388783" y="1375120"/>
            <a:ext cx="6808528" cy="1292662"/>
          </a:xfrm>
          <a:prstGeom prst="rect">
            <a:avLst/>
          </a:prstGeom>
        </p:spPr>
        <p:txBody>
          <a:bodyPr wrap="square">
            <a:spAutoFit/>
          </a:bodyPr>
          <a:lstStyle/>
          <a:p>
            <a:pPr lvl="0"/>
            <a:r>
              <a:rPr lang="en-US" sz="2400" dirty="0">
                <a:solidFill>
                  <a:prstClr val="black"/>
                </a:solidFill>
              </a:rPr>
              <a:t>Trade Fair Booth</a:t>
            </a:r>
            <a:endParaRPr lang="en-US" sz="2400" b="1" dirty="0">
              <a:solidFill>
                <a:prstClr val="black"/>
              </a:solidFill>
            </a:endParaRPr>
          </a:p>
          <a:p>
            <a:pPr marL="285750" indent="-285750">
              <a:buFontTx/>
              <a:buChar char="-"/>
            </a:pPr>
            <a:r>
              <a:rPr lang="en-US" dirty="0"/>
              <a:t>ADCO, POINTING, and TOPO available for questions</a:t>
            </a:r>
          </a:p>
          <a:p>
            <a:pPr marL="285750" indent="-285750">
              <a:buFontTx/>
              <a:buChar char="-"/>
            </a:pPr>
            <a:endParaRPr lang="en-US" dirty="0"/>
          </a:p>
          <a:p>
            <a:pPr marL="285750" indent="-285750">
              <a:buFontTx/>
              <a:buChar char="-"/>
            </a:pPr>
            <a:endParaRPr lang="en-US" dirty="0"/>
          </a:p>
        </p:txBody>
      </p:sp>
    </p:spTree>
    <p:extLst>
      <p:ext uri="{BB962C8B-B14F-4D97-AF65-F5344CB8AC3E}">
        <p14:creationId xmlns:p14="http://schemas.microsoft.com/office/powerpoint/2010/main" val="28890026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ADCO Contact Information</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Slide Number Placeholder 11"/>
          <p:cNvSpPr>
            <a:spLocks noGrp="1"/>
          </p:cNvSpPr>
          <p:nvPr>
            <p:ph type="sldNum" sz="quarter" idx="12"/>
          </p:nvPr>
        </p:nvSpPr>
        <p:spPr>
          <a:xfrm>
            <a:off x="6136623" y="6385024"/>
            <a:ext cx="2743200" cy="365125"/>
          </a:xfrm>
        </p:spPr>
        <p:txBody>
          <a:bodyPr/>
          <a:lstStyle/>
          <a:p>
            <a:fld id="{51577B53-6792-4EA1-8CB8-9264A0BEC278}" type="slidenum">
              <a:rPr lang="en-US" smtClean="0"/>
              <a:t>39</a:t>
            </a:fld>
            <a:endParaRPr lang="en-US"/>
          </a:p>
        </p:txBody>
      </p:sp>
      <p:pic>
        <p:nvPicPr>
          <p:cNvPr id="163" name="Picture 162"/>
          <p:cNvPicPr>
            <a:picLocks noChangeAspect="1"/>
          </p:cNvPicPr>
          <p:nvPr/>
        </p:nvPicPr>
        <p:blipFill>
          <a:blip r:embed="rId3"/>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5"/>
          <a:stretch>
            <a:fillRect/>
          </a:stretch>
        </p:blipFill>
        <p:spPr>
          <a:xfrm>
            <a:off x="2054026" y="6006418"/>
            <a:ext cx="909372" cy="767207"/>
          </a:xfrm>
          <a:prstGeom prst="rect">
            <a:avLst/>
          </a:prstGeom>
        </p:spPr>
      </p:pic>
      <p:sp>
        <p:nvSpPr>
          <p:cNvPr id="16" name="Content Placeholder 2"/>
          <p:cNvSpPr txBox="1">
            <a:spLocks/>
          </p:cNvSpPr>
          <p:nvPr/>
        </p:nvSpPr>
        <p:spPr>
          <a:xfrm>
            <a:off x="819073" y="1487403"/>
            <a:ext cx="8229600" cy="5029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a:ln>
                  <a:noFill/>
                </a:ln>
                <a:solidFill>
                  <a:sysClr val="windowText" lastClr="000000"/>
                </a:solidFill>
                <a:effectLst/>
                <a:uLnTx/>
                <a:uFillTx/>
                <a:latin typeface="Calibri"/>
                <a:ea typeface="+mn-ea"/>
                <a:cs typeface="+mn-cs"/>
              </a:rPr>
              <a:t>Contact info for </a:t>
            </a:r>
            <a:r>
              <a:rPr kumimoji="0" lang="en-US" sz="3200" b="0" i="0" u="none" strike="noStrike" kern="1200" cap="none" spc="0" normalizeH="0" baseline="0" noProof="0" dirty="0">
                <a:ln>
                  <a:noFill/>
                </a:ln>
                <a:effectLst/>
                <a:uLnTx/>
                <a:uFillTx/>
                <a:latin typeface="Calibri"/>
                <a:ea typeface="+mn-ea"/>
                <a:cs typeface="+mn-cs"/>
              </a:rPr>
              <a:t>ADCO Payloads Integration Team</a:t>
            </a:r>
          </a:p>
          <a:p>
            <a:pPr lvl="1">
              <a:defRPr/>
            </a:pPr>
            <a:r>
              <a:rPr lang="en-US" sz="2000" dirty="0">
                <a:hlinkClick r:id="rId6"/>
              </a:rPr>
              <a:t>jsc-dl-fod-cm5-sme-team-payloads-coordination@mail.nasa.gov</a:t>
            </a:r>
            <a:endParaRPr lang="en-US" sz="2000" dirty="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a:ln>
                  <a:noFill/>
                </a:ln>
                <a:solidFill>
                  <a:sysClr val="windowText" lastClr="000000"/>
                </a:solidFill>
                <a:effectLst/>
                <a:uLnTx/>
                <a:uFillTx/>
                <a:latin typeface="Calibri"/>
                <a:ea typeface="+mn-ea"/>
                <a:cs typeface="+mn-cs"/>
              </a:rPr>
              <a:t>Contact info for ADCO console (24/7/365)</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latin typeface="Calibri"/>
                <a:ea typeface="+mn-ea"/>
                <a:cs typeface="+mn-cs"/>
                <a:hlinkClick r:id="rId7"/>
              </a:rPr>
              <a:t>JSC-ADCO@nasa.gov</a:t>
            </a:r>
            <a:endParaRPr kumimoji="0" lang="en-US" sz="2000" b="0" i="0" u="none" strike="noStrike" kern="1200" cap="none" spc="0" normalizeH="0" baseline="0" noProof="0" dirty="0">
              <a:ln>
                <a:noFill/>
              </a:ln>
              <a:solidFill>
                <a:sysClr val="windowText" lastClr="000000"/>
              </a:solidFill>
              <a:effectLst/>
              <a:uLnTx/>
              <a:uFillTx/>
              <a:latin typeface="Calibri"/>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latin typeface="Calibri"/>
                <a:ea typeface="+mn-ea"/>
                <a:cs typeface="+mn-cs"/>
              </a:rPr>
              <a:t>(281) 244-5292</a:t>
            </a:r>
          </a:p>
          <a:p>
            <a:pPr lvl="1">
              <a:defRPr/>
            </a:pPr>
            <a:r>
              <a:rPr lang="en-US" sz="2000" dirty="0">
                <a:solidFill>
                  <a:sysClr val="windowText" lastClr="000000"/>
                </a:solidFill>
              </a:rPr>
              <a:t>Loops: FCR SYS 1, ADCO 1</a:t>
            </a:r>
          </a:p>
          <a:p>
            <a:pPr lvl="1">
              <a:defRPr/>
            </a:pPr>
            <a:r>
              <a:rPr lang="en-US" sz="2000" dirty="0" err="1">
                <a:solidFill>
                  <a:sysClr val="windowText" lastClr="000000"/>
                </a:solidFill>
              </a:rPr>
              <a:t>ADCO</a:t>
            </a:r>
            <a:r>
              <a:rPr lang="en-US" sz="2000" dirty="0">
                <a:solidFill>
                  <a:sysClr val="windowText" lastClr="000000"/>
                </a:solidFill>
              </a:rPr>
              <a:t> and OC also converse on OC1 and OC2 loops</a:t>
            </a:r>
          </a:p>
        </p:txBody>
      </p:sp>
    </p:spTree>
    <p:extLst>
      <p:ext uri="{BB962C8B-B14F-4D97-AF65-F5344CB8AC3E}">
        <p14:creationId xmlns:p14="http://schemas.microsoft.com/office/powerpoint/2010/main" val="31160647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Slide Number Placeholder 11"/>
          <p:cNvSpPr>
            <a:spLocks noGrp="1"/>
          </p:cNvSpPr>
          <p:nvPr>
            <p:ph type="sldNum" sz="quarter" idx="12"/>
          </p:nvPr>
        </p:nvSpPr>
        <p:spPr>
          <a:xfrm>
            <a:off x="6136623" y="6385024"/>
            <a:ext cx="2743200" cy="365125"/>
          </a:xfrm>
        </p:spPr>
        <p:txBody>
          <a:bodyPr/>
          <a:lstStyle/>
          <a:p>
            <a:fld id="{51577B53-6792-4EA1-8CB8-9264A0BEC278}" type="slidenum">
              <a:rPr lang="en-US" smtClean="0"/>
              <a:t>40</a:t>
            </a:fld>
            <a:endParaRPr lang="en-US"/>
          </a:p>
        </p:txBody>
      </p:sp>
      <p:pic>
        <p:nvPicPr>
          <p:cNvPr id="163" name="Picture 162"/>
          <p:cNvPicPr>
            <a:picLocks noChangeAspect="1"/>
          </p:cNvPicPr>
          <p:nvPr/>
        </p:nvPicPr>
        <p:blipFill>
          <a:blip r:embed="rId3"/>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5"/>
          <a:stretch>
            <a:fillRect/>
          </a:stretch>
        </p:blipFill>
        <p:spPr>
          <a:xfrm>
            <a:off x="2054026" y="6006418"/>
            <a:ext cx="909372" cy="767207"/>
          </a:xfrm>
          <a:prstGeom prst="rect">
            <a:avLst/>
          </a:prstGeom>
        </p:spPr>
      </p:pic>
      <p:sp>
        <p:nvSpPr>
          <p:cNvPr id="15" name="Content Placeholder 2"/>
          <p:cNvSpPr txBox="1">
            <a:spLocks/>
          </p:cNvSpPr>
          <p:nvPr/>
        </p:nvSpPr>
        <p:spPr>
          <a:xfrm>
            <a:off x="2514600" y="2667000"/>
            <a:ext cx="4114800" cy="6096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400"/>
              <a:t>Q&amp;A</a:t>
            </a:r>
            <a:endParaRPr lang="en-US" sz="4400" dirty="0"/>
          </a:p>
        </p:txBody>
      </p:sp>
    </p:spTree>
    <p:extLst>
      <p:ext uri="{BB962C8B-B14F-4D97-AF65-F5344CB8AC3E}">
        <p14:creationId xmlns:p14="http://schemas.microsoft.com/office/powerpoint/2010/main" val="34222325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Presentation Resources</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Slide Number Placeholder 11"/>
          <p:cNvSpPr>
            <a:spLocks noGrp="1"/>
          </p:cNvSpPr>
          <p:nvPr>
            <p:ph type="sldNum" sz="quarter" idx="12"/>
          </p:nvPr>
        </p:nvSpPr>
        <p:spPr>
          <a:xfrm>
            <a:off x="6136623" y="6385024"/>
            <a:ext cx="2743200" cy="365125"/>
          </a:xfrm>
        </p:spPr>
        <p:txBody>
          <a:bodyPr/>
          <a:lstStyle/>
          <a:p>
            <a:fld id="{51577B53-6792-4EA1-8CB8-9264A0BEC278}" type="slidenum">
              <a:rPr lang="en-US" smtClean="0"/>
              <a:t>41</a:t>
            </a:fld>
            <a:endParaRPr lang="en-US"/>
          </a:p>
        </p:txBody>
      </p:sp>
      <p:pic>
        <p:nvPicPr>
          <p:cNvPr id="163" name="Picture 162"/>
          <p:cNvPicPr>
            <a:picLocks noChangeAspect="1"/>
          </p:cNvPicPr>
          <p:nvPr/>
        </p:nvPicPr>
        <p:blipFill>
          <a:blip r:embed="rId3"/>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5"/>
          <a:stretch>
            <a:fillRect/>
          </a:stretch>
        </p:blipFill>
        <p:spPr>
          <a:xfrm>
            <a:off x="2054026" y="6006418"/>
            <a:ext cx="909372" cy="767207"/>
          </a:xfrm>
          <a:prstGeom prst="rect">
            <a:avLst/>
          </a:prstGeom>
        </p:spPr>
      </p:pic>
      <p:sp>
        <p:nvSpPr>
          <p:cNvPr id="14" name="Content Placeholder 2"/>
          <p:cNvSpPr txBox="1">
            <a:spLocks/>
          </p:cNvSpPr>
          <p:nvPr/>
        </p:nvSpPr>
        <p:spPr>
          <a:xfrm>
            <a:off x="477520" y="1291519"/>
            <a:ext cx="7772400" cy="5334000"/>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1" indent="-342900" algn="l" defTabSz="914400" rtl="0" eaLnBrk="1" fontAlgn="auto" latinLnBrk="0" hangingPunct="1">
              <a:lnSpc>
                <a:spcPct val="100000"/>
              </a:lnSpc>
              <a:spcBef>
                <a:spcPct val="20000"/>
              </a:spcBef>
              <a:spcAft>
                <a:spcPts val="0"/>
              </a:spcAft>
              <a:buClrTx/>
              <a:buSzPct val="85000"/>
              <a:buFont typeface="Arial" pitchFamily="34" charset="0"/>
              <a:buChar char="•"/>
              <a:tabLst/>
              <a:defRPr/>
            </a:pPr>
            <a:r>
              <a:rPr lang="en-US" sz="3100" dirty="0">
                <a:solidFill>
                  <a:sysClr val="windowText" lastClr="000000"/>
                </a:solidFill>
                <a:latin typeface="Calibri"/>
                <a:hlinkClick r:id="rId6"/>
              </a:rPr>
              <a:t>MCS flight info page</a:t>
            </a:r>
            <a:endParaRPr lang="en-US" sz="3100" dirty="0">
              <a:solidFill>
                <a:sysClr val="windowText" lastClr="000000"/>
              </a:solidFill>
              <a:latin typeface="Calibri"/>
            </a:endParaRPr>
          </a:p>
          <a:p>
            <a:pPr marL="342900" marR="0" lvl="1" indent="-342900" algn="l" defTabSz="914400" rtl="0" eaLnBrk="1" fontAlgn="auto" latinLnBrk="0" hangingPunct="1">
              <a:lnSpc>
                <a:spcPct val="100000"/>
              </a:lnSpc>
              <a:spcBef>
                <a:spcPct val="20000"/>
              </a:spcBef>
              <a:spcAft>
                <a:spcPts val="0"/>
              </a:spcAft>
              <a:buClrTx/>
              <a:buSzPct val="85000"/>
              <a:buFont typeface="Arial" pitchFamily="34" charset="0"/>
              <a:buChar char="•"/>
              <a:tabLst/>
              <a:defRPr/>
            </a:pPr>
            <a:r>
              <a:rPr kumimoji="0" lang="en-US" sz="3200" b="0" i="0" u="none" strike="noStrike" kern="1200" cap="none" spc="0" normalizeH="0" baseline="0" noProof="0" dirty="0">
                <a:ln>
                  <a:noFill/>
                </a:ln>
                <a:effectLst/>
                <a:uLnTx/>
                <a:uFillTx/>
                <a:latin typeface="Calibri"/>
                <a:ea typeface="+mn-ea"/>
                <a:cs typeface="+mn-cs"/>
                <a:hlinkClick r:id="rId7"/>
              </a:rPr>
              <a:t>Crew Training Notebook </a:t>
            </a:r>
            <a:r>
              <a:rPr kumimoji="0" lang="en-US" sz="3200" b="0" i="0" u="none" strike="noStrike" kern="1200" cap="none" spc="0" normalizeH="0" baseline="0" noProof="0" dirty="0">
                <a:ln>
                  <a:noFill/>
                </a:ln>
                <a:solidFill>
                  <a:sysClr val="windowText" lastClr="000000"/>
                </a:solidFill>
                <a:effectLst/>
                <a:uLnTx/>
                <a:uFillTx/>
                <a:latin typeface="Calibri"/>
                <a:ea typeface="+mn-ea"/>
                <a:cs typeface="+mn-cs"/>
              </a:rPr>
              <a:t>– pages 4 &amp; 5, 8-10 ,12 &amp; 13</a:t>
            </a:r>
            <a:endParaRPr kumimoji="0" lang="en-US" sz="2900" b="0" i="0" u="none" strike="noStrike" kern="1200" cap="none" spc="0" normalizeH="0" baseline="0" noProof="0" dirty="0">
              <a:ln>
                <a:noFill/>
              </a:ln>
              <a:solidFill>
                <a:sysClr val="windowText" lastClr="000000"/>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Pct val="85000"/>
              <a:buFont typeface="Arial" pitchFamily="34" charset="0"/>
              <a:buChar char="•"/>
              <a:tabLst/>
              <a:defRPr/>
            </a:pPr>
            <a:r>
              <a:rPr kumimoji="0" lang="en-US" sz="3200" b="0" i="0" u="none" strike="noStrike" kern="1200" cap="none" spc="0" normalizeH="0" baseline="0" noProof="0" dirty="0">
                <a:ln>
                  <a:noFill/>
                </a:ln>
                <a:solidFill>
                  <a:sysClr val="windowText" lastClr="000000"/>
                </a:solidFill>
                <a:effectLst/>
                <a:uLnTx/>
                <a:uFillTx/>
                <a:latin typeface="Calibri"/>
                <a:ea typeface="+mn-ea"/>
                <a:cs typeface="+mn-cs"/>
              </a:rPr>
              <a:t>The data incorporated in this presentation is from the DEWG website.  Please refer to the following website for the latest 6 month attitude plan:</a:t>
            </a:r>
          </a:p>
          <a:p>
            <a:pPr marL="742950" marR="0" lvl="1" indent="-285750" algn="l" defTabSz="914400" rtl="0" eaLnBrk="1" fontAlgn="auto" latinLnBrk="0" hangingPunct="1">
              <a:lnSpc>
                <a:spcPct val="100000"/>
              </a:lnSpc>
              <a:spcBef>
                <a:spcPct val="20000"/>
              </a:spcBef>
              <a:spcAft>
                <a:spcPts val="0"/>
              </a:spcAft>
              <a:buClrTx/>
              <a:buSzPct val="85000"/>
              <a:buFont typeface="Arial"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a:ea typeface="+mn-ea"/>
                <a:cs typeface="+mn-cs"/>
              </a:rPr>
              <a:t>Viperweb.jsc.nasa.gov/</a:t>
            </a:r>
            <a:r>
              <a:rPr kumimoji="0" lang="en-US" sz="2800" b="0" i="0" u="none" strike="noStrike" kern="1200" cap="none" spc="0" normalizeH="0" baseline="0" noProof="0" dirty="0" err="1">
                <a:ln>
                  <a:noFill/>
                </a:ln>
                <a:solidFill>
                  <a:sysClr val="windowText" lastClr="000000"/>
                </a:solidFill>
                <a:effectLst/>
                <a:uLnTx/>
                <a:uFillTx/>
                <a:latin typeface="Calibri"/>
                <a:ea typeface="+mn-ea"/>
                <a:cs typeface="+mn-cs"/>
              </a:rPr>
              <a:t>team_viper</a:t>
            </a:r>
            <a:r>
              <a:rPr kumimoji="0" lang="en-US" sz="2800" b="0" i="0" u="none" strike="noStrike" kern="1200" cap="none" spc="0" normalizeH="0" baseline="0" noProof="0" dirty="0">
                <a:ln>
                  <a:noFill/>
                </a:ln>
                <a:solidFill>
                  <a:sysClr val="windowText" lastClr="000000"/>
                </a:solidFill>
                <a:effectLst/>
                <a:uLnTx/>
                <a:uFillTx/>
                <a:latin typeface="Calibri"/>
                <a:ea typeface="+mn-ea"/>
                <a:cs typeface="+mn-cs"/>
              </a:rPr>
              <a:t>/web/DEWGTable.shtml</a:t>
            </a:r>
          </a:p>
          <a:p>
            <a:pPr marL="342900" marR="0" lvl="0" indent="-342900" algn="l" defTabSz="914400" rtl="0" eaLnBrk="1" fontAlgn="auto" latinLnBrk="0" hangingPunct="1">
              <a:lnSpc>
                <a:spcPct val="100000"/>
              </a:lnSpc>
              <a:spcBef>
                <a:spcPct val="20000"/>
              </a:spcBef>
              <a:spcAft>
                <a:spcPts val="0"/>
              </a:spcAft>
              <a:buClrTx/>
              <a:buSzPct val="85000"/>
              <a:buFont typeface="Arial" pitchFamily="34" charset="0"/>
              <a:buChar char="•"/>
              <a:tabLst/>
              <a:defRPr/>
            </a:pPr>
            <a:r>
              <a:rPr kumimoji="0" lang="en-US" sz="3200" b="0" i="0" u="none" strike="noStrike" kern="1200" cap="none" spc="0" normalizeH="0" baseline="0" noProof="0" dirty="0">
                <a:ln>
                  <a:noFill/>
                </a:ln>
                <a:solidFill>
                  <a:sysClr val="windowText" lastClr="000000"/>
                </a:solidFill>
                <a:effectLst/>
                <a:uLnTx/>
                <a:uFillTx/>
                <a:latin typeface="Calibri"/>
                <a:ea typeface="+mn-ea"/>
                <a:cs typeface="+mn-cs"/>
              </a:rPr>
              <a:t>The current VIPER Baseplate can be found at:</a:t>
            </a:r>
          </a:p>
          <a:p>
            <a:pPr marL="742950" marR="0" lvl="1" indent="-285750" algn="l" defTabSz="914400" rtl="0" eaLnBrk="1" fontAlgn="auto" latinLnBrk="0" hangingPunct="1">
              <a:lnSpc>
                <a:spcPct val="100000"/>
              </a:lnSpc>
              <a:spcBef>
                <a:spcPct val="20000"/>
              </a:spcBef>
              <a:spcAft>
                <a:spcPts val="0"/>
              </a:spcAft>
              <a:buClrTx/>
              <a:buSzPct val="85000"/>
              <a:buFont typeface="Arial"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a:ea typeface="+mn-ea"/>
                <a:cs typeface="+mn-cs"/>
              </a:rPr>
              <a:t>viperweb.jsc.nasa.gov/</a:t>
            </a:r>
            <a:r>
              <a:rPr kumimoji="0" lang="en-US" sz="2800" b="0" i="0" u="none" strike="noStrike" kern="1200" cap="none" spc="0" normalizeH="0" baseline="0" noProof="0" dirty="0" err="1">
                <a:ln>
                  <a:noFill/>
                </a:ln>
                <a:solidFill>
                  <a:sysClr val="windowText" lastClr="000000"/>
                </a:solidFill>
                <a:effectLst/>
                <a:uLnTx/>
                <a:uFillTx/>
                <a:latin typeface="Calibri"/>
                <a:ea typeface="+mn-ea"/>
                <a:cs typeface="+mn-cs"/>
              </a:rPr>
              <a:t>team_viper</a:t>
            </a:r>
            <a:r>
              <a:rPr kumimoji="0" lang="en-US" sz="2800" b="0" i="0" u="none" strike="noStrike" kern="1200" cap="none" spc="0" normalizeH="0" baseline="0" noProof="0" dirty="0">
                <a:ln>
                  <a:noFill/>
                </a:ln>
                <a:solidFill>
                  <a:sysClr val="windowText" lastClr="000000"/>
                </a:solidFill>
                <a:effectLst/>
                <a:uLnTx/>
                <a:uFillTx/>
                <a:latin typeface="Calibri"/>
                <a:ea typeface="+mn-ea"/>
                <a:cs typeface="+mn-cs"/>
              </a:rPr>
              <a:t>/web/baseplate.shtml</a:t>
            </a:r>
          </a:p>
          <a:p>
            <a:pPr marL="742950" marR="0" lvl="1" indent="-285750" algn="l" defTabSz="914400" rtl="0" eaLnBrk="1" fontAlgn="auto" latinLnBrk="0" hangingPunct="1">
              <a:lnSpc>
                <a:spcPct val="100000"/>
              </a:lnSpc>
              <a:spcBef>
                <a:spcPct val="20000"/>
              </a:spcBef>
              <a:spcAft>
                <a:spcPts val="0"/>
              </a:spcAft>
              <a:buClrTx/>
              <a:buSzPct val="85000"/>
              <a:buFont typeface="Arial"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a:ea typeface="+mn-ea"/>
                <a:cs typeface="+mn-cs"/>
              </a:rPr>
              <a:t>“Reading the BASEPLATE Tutorial” and “Test Your BASEPLATE knowledge” can be found at:</a:t>
            </a:r>
          </a:p>
          <a:p>
            <a:pPr marL="1143000" marR="0" lvl="2" indent="-228600" algn="l" defTabSz="914400" rtl="0" eaLnBrk="1" fontAlgn="auto" latinLnBrk="0" hangingPunct="1">
              <a:lnSpc>
                <a:spcPct val="100000"/>
              </a:lnSpc>
              <a:spcBef>
                <a:spcPct val="20000"/>
              </a:spcBef>
              <a:spcAft>
                <a:spcPts val="0"/>
              </a:spcAft>
              <a:buClrTx/>
              <a:buSzPct val="85000"/>
              <a:buFont typeface="Arial" pitchFamily="34" charset="0"/>
              <a:buChar char="•"/>
              <a:tabLst/>
              <a:defRPr/>
            </a:pPr>
            <a:r>
              <a:rPr kumimoji="0" lang="en-US" sz="2400" b="0" i="0" u="none" strike="noStrike" kern="1200" cap="none" spc="0" normalizeH="0" baseline="0" noProof="0" dirty="0">
                <a:ln>
                  <a:noFill/>
                </a:ln>
                <a:solidFill>
                  <a:sysClr val="windowText" lastClr="000000"/>
                </a:solidFill>
                <a:effectLst/>
                <a:uLnTx/>
                <a:uFillTx/>
                <a:latin typeface="Calibri"/>
                <a:ea typeface="+mn-ea"/>
                <a:cs typeface="+mn-cs"/>
              </a:rPr>
              <a:t>viperweb.jsc.nasa.gov/</a:t>
            </a:r>
            <a:r>
              <a:rPr kumimoji="0" lang="en-US" sz="2400" b="0" i="0" u="none" strike="noStrike" kern="1200" cap="none" spc="0" normalizeH="0" baseline="0" noProof="0" dirty="0" err="1">
                <a:ln>
                  <a:noFill/>
                </a:ln>
                <a:solidFill>
                  <a:sysClr val="windowText" lastClr="000000"/>
                </a:solidFill>
                <a:effectLst/>
                <a:uLnTx/>
                <a:uFillTx/>
                <a:latin typeface="Calibri"/>
                <a:ea typeface="+mn-ea"/>
                <a:cs typeface="+mn-cs"/>
              </a:rPr>
              <a:t>team_viper</a:t>
            </a:r>
            <a:r>
              <a:rPr kumimoji="0" lang="en-US" sz="2400" b="0" i="0" u="none" strike="noStrike" kern="1200" cap="none" spc="0" normalizeH="0" baseline="0" noProof="0" dirty="0">
                <a:ln>
                  <a:noFill/>
                </a:ln>
                <a:solidFill>
                  <a:sysClr val="windowText" lastClr="000000"/>
                </a:solidFill>
                <a:effectLst/>
                <a:uLnTx/>
                <a:uFillTx/>
                <a:latin typeface="Calibri"/>
                <a:ea typeface="+mn-ea"/>
                <a:cs typeface="+mn-cs"/>
              </a:rPr>
              <a:t>/web/tutorials.shtml</a:t>
            </a:r>
          </a:p>
          <a:p>
            <a:pPr marL="342900" marR="0" lvl="0" indent="-342900" algn="l" defTabSz="914400" rtl="0" eaLnBrk="1" fontAlgn="auto" latinLnBrk="0" hangingPunct="1">
              <a:lnSpc>
                <a:spcPct val="100000"/>
              </a:lnSpc>
              <a:spcBef>
                <a:spcPct val="20000"/>
              </a:spcBef>
              <a:spcAft>
                <a:spcPts val="0"/>
              </a:spcAft>
              <a:buClrTx/>
              <a:buSzPct val="85000"/>
              <a:buFont typeface="Arial" pitchFamily="34" charset="0"/>
              <a:buChar char="•"/>
              <a:tabLst/>
              <a:defRPr/>
            </a:pPr>
            <a:r>
              <a:rPr kumimoji="0" lang="en-US" sz="3200" b="0" i="0" u="none" strike="noStrike" kern="1200" cap="none" spc="0" normalizeH="0" baseline="0" noProof="0" dirty="0">
                <a:ln>
                  <a:noFill/>
                </a:ln>
                <a:solidFill>
                  <a:sysClr val="windowText" lastClr="000000"/>
                </a:solidFill>
                <a:effectLst/>
                <a:uLnTx/>
                <a:uFillTx/>
                <a:latin typeface="Calibri"/>
                <a:ea typeface="+mn-ea"/>
                <a:cs typeface="+mn-cs"/>
              </a:rPr>
              <a:t>The current ISS Flight Plan Graphic can be found at:</a:t>
            </a:r>
          </a:p>
          <a:p>
            <a:pPr marL="742950" marR="0" lvl="1" indent="-285750" algn="l" defTabSz="914400" rtl="0" eaLnBrk="1" fontAlgn="auto" latinLnBrk="0" hangingPunct="1">
              <a:lnSpc>
                <a:spcPct val="100000"/>
              </a:lnSpc>
              <a:spcBef>
                <a:spcPct val="20000"/>
              </a:spcBef>
              <a:spcAft>
                <a:spcPts val="0"/>
              </a:spcAft>
              <a:buClrTx/>
              <a:buSzPct val="85000"/>
              <a:buFont typeface="Arial"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a:ea typeface="+mn-ea"/>
                <a:cs typeface="+mn-cs"/>
              </a:rPr>
              <a:t>https://iss-www.jsc.nasa.gov/nwo/mio/riit/fpwg/web/</a:t>
            </a:r>
          </a:p>
          <a:p>
            <a:pPr marL="342900" marR="0" lvl="0" indent="-342900" algn="l" defTabSz="914400" rtl="0" eaLnBrk="1" fontAlgn="auto" latinLnBrk="0" hangingPunct="1">
              <a:lnSpc>
                <a:spcPct val="100000"/>
              </a:lnSpc>
              <a:spcBef>
                <a:spcPct val="20000"/>
              </a:spcBef>
              <a:spcAft>
                <a:spcPts val="0"/>
              </a:spcAft>
              <a:buClrTx/>
              <a:buSzPct val="85000"/>
              <a:buFont typeface="Arial" pitchFamily="34" charset="0"/>
              <a:buChar char="•"/>
              <a:tabLst/>
              <a:defRPr/>
            </a:pPr>
            <a:r>
              <a:rPr kumimoji="0" lang="en-US" sz="3200" b="0" i="0" u="none" strike="noStrike" kern="1200" cap="none" spc="0" normalizeH="0" baseline="0" noProof="0" dirty="0">
                <a:ln>
                  <a:noFill/>
                </a:ln>
                <a:solidFill>
                  <a:sysClr val="windowText" lastClr="000000"/>
                </a:solidFill>
                <a:effectLst/>
                <a:uLnTx/>
                <a:uFillTx/>
                <a:latin typeface="Calibri"/>
                <a:ea typeface="+mn-ea"/>
                <a:cs typeface="+mn-cs"/>
              </a:rPr>
              <a:t>The data in this presentation is in the planning stages and is therefore subject to change, please confirm using the published ISS operational products</a:t>
            </a:r>
          </a:p>
        </p:txBody>
      </p:sp>
      <p:sp>
        <p:nvSpPr>
          <p:cNvPr id="16" name="TextBox 15">
            <a:extLst>
              <a:ext uri="{FF2B5EF4-FFF2-40B4-BE49-F238E27FC236}">
                <a16:creationId xmlns:a16="http://schemas.microsoft.com/office/drawing/2014/main" id="{CC2DA208-42BB-49B7-82B8-1D5B7FEF60C4}"/>
              </a:ext>
            </a:extLst>
          </p:cNvPr>
          <p:cNvSpPr txBox="1"/>
          <p:nvPr/>
        </p:nvSpPr>
        <p:spPr>
          <a:xfrm>
            <a:off x="3621116" y="1240124"/>
            <a:ext cx="4894385" cy="523220"/>
          </a:xfrm>
          <a:prstGeom prst="rect">
            <a:avLst/>
          </a:prstGeom>
          <a:noFill/>
        </p:spPr>
        <p:txBody>
          <a:bodyPr wrap="square" rtlCol="0">
            <a:spAutoFit/>
          </a:bodyPr>
          <a:lstStyle/>
          <a:p>
            <a:pPr marL="0" lvl="1"/>
            <a:r>
              <a:rPr lang="en-US" sz="1200" dirty="0">
                <a:solidFill>
                  <a:srgbClr val="FF0000"/>
                </a:solidFill>
              </a:rPr>
              <a:t>Access to these links may be restricted.</a:t>
            </a:r>
          </a:p>
          <a:p>
            <a:endParaRPr lang="en-US" sz="1600" dirty="0"/>
          </a:p>
        </p:txBody>
      </p:sp>
    </p:spTree>
    <p:extLst>
      <p:ext uri="{BB962C8B-B14F-4D97-AF65-F5344CB8AC3E}">
        <p14:creationId xmlns:p14="http://schemas.microsoft.com/office/powerpoint/2010/main" val="3701426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Control Type Details</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Slide Number Placeholder 11"/>
          <p:cNvSpPr>
            <a:spLocks noGrp="1"/>
          </p:cNvSpPr>
          <p:nvPr>
            <p:ph type="sldNum" sz="quarter" idx="12"/>
          </p:nvPr>
        </p:nvSpPr>
        <p:spPr>
          <a:xfrm>
            <a:off x="6136623" y="6385024"/>
            <a:ext cx="2743200" cy="365125"/>
          </a:xfrm>
        </p:spPr>
        <p:txBody>
          <a:bodyPr/>
          <a:lstStyle/>
          <a:p>
            <a:fld id="{51577B53-6792-4EA1-8CB8-9264A0BEC278}" type="slidenum">
              <a:rPr lang="en-US" smtClean="0"/>
              <a:t>42</a:t>
            </a:fld>
            <a:endParaRPr lang="en-US"/>
          </a:p>
        </p:txBody>
      </p:sp>
      <p:pic>
        <p:nvPicPr>
          <p:cNvPr id="163" name="Picture 162"/>
          <p:cNvPicPr>
            <a:picLocks noChangeAspect="1"/>
          </p:cNvPicPr>
          <p:nvPr/>
        </p:nvPicPr>
        <p:blipFill>
          <a:blip r:embed="rId3"/>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5"/>
          <a:stretch>
            <a:fillRect/>
          </a:stretch>
        </p:blipFill>
        <p:spPr>
          <a:xfrm>
            <a:off x="2054026" y="6006418"/>
            <a:ext cx="909372" cy="767207"/>
          </a:xfrm>
          <a:prstGeom prst="rect">
            <a:avLst/>
          </a:prstGeom>
        </p:spPr>
      </p:pic>
      <p:sp>
        <p:nvSpPr>
          <p:cNvPr id="15" name="Content Placeholder 2"/>
          <p:cNvSpPr txBox="1">
            <a:spLocks/>
          </p:cNvSpPr>
          <p:nvPr/>
        </p:nvSpPr>
        <p:spPr>
          <a:xfrm>
            <a:off x="457200" y="1275545"/>
            <a:ext cx="8229600" cy="5029200"/>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0" i="0" u="none" strike="noStrike" kern="1200" cap="none" spc="0" normalizeH="0" baseline="0" noProof="0" dirty="0">
                <a:ln>
                  <a:noFill/>
                </a:ln>
                <a:solidFill>
                  <a:sysClr val="windowText" lastClr="000000"/>
                </a:solidFill>
                <a:effectLst/>
                <a:uLnTx/>
                <a:uFillTx/>
                <a:latin typeface="Calibri"/>
                <a:ea typeface="+mn-ea"/>
                <a:cs typeface="+mn-cs"/>
              </a:rPr>
              <a:t>ISS attitude control is performed by Control Moment Gyroscopes (CMGs), Russian Segment (RS) thruster firings, or a combination</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a:ln>
                  <a:noFill/>
                </a:ln>
                <a:solidFill>
                  <a:srgbClr val="000086"/>
                </a:solidFill>
                <a:effectLst/>
                <a:uLnTx/>
                <a:uFillTx/>
                <a:latin typeface="Calibri"/>
                <a:ea typeface="+mn-ea"/>
                <a:cs typeface="+mn-cs"/>
              </a:rPr>
              <a:t>CMG Momentum Management (MM)</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latin typeface="Calibri"/>
                <a:ea typeface="+mn-ea"/>
                <a:cs typeface="+mn-cs"/>
              </a:rPr>
              <a:t>CMGs are used to balance and manage external torques on ISS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latin typeface="Calibri"/>
                <a:ea typeface="+mn-ea"/>
                <a:cs typeface="+mn-cs"/>
              </a:rPr>
              <a:t>ISS controls to the Torque Equilibrium Attitude (TEA)</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latin typeface="Calibri"/>
                <a:ea typeface="+mn-ea"/>
                <a:cs typeface="+mn-cs"/>
              </a:rPr>
              <a:t>Some attitude error is allowed to keep momentum vector stable</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latin typeface="Calibri"/>
                <a:ea typeface="+mn-ea"/>
                <a:cs typeface="+mn-cs"/>
              </a:rPr>
              <a:t>RS thrusters available to provide desaturation firings (desats) to the CMGs</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a:ln>
                  <a:noFill/>
                </a:ln>
                <a:solidFill>
                  <a:srgbClr val="000086"/>
                </a:solidFill>
                <a:effectLst/>
                <a:uLnTx/>
                <a:uFillTx/>
                <a:latin typeface="Calibri"/>
                <a:ea typeface="+mn-ea"/>
                <a:cs typeface="+mn-cs"/>
              </a:rPr>
              <a:t>CMG Attitude Hold (AH)</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latin typeface="Calibri"/>
                <a:ea typeface="+mn-ea"/>
                <a:cs typeface="+mn-cs"/>
              </a:rPr>
              <a:t>Tight attitude tolerances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latin typeface="Calibri"/>
                <a:ea typeface="+mn-ea"/>
                <a:cs typeface="+mn-cs"/>
              </a:rPr>
              <a:t>Time-limited without thruster assist</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latin typeface="Calibri"/>
                <a:ea typeface="+mn-ea"/>
                <a:cs typeface="+mn-cs"/>
              </a:rPr>
              <a:t>Desats may or may not be available, depending on operation</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a:ln>
                  <a:noFill/>
                </a:ln>
                <a:solidFill>
                  <a:srgbClr val="000086"/>
                </a:solidFill>
                <a:effectLst/>
                <a:uLnTx/>
                <a:uFillTx/>
                <a:latin typeface="Calibri"/>
                <a:ea typeface="+mn-ea"/>
                <a:cs typeface="+mn-cs"/>
              </a:rPr>
              <a:t>USTO (US Thrusters Only)</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latin typeface="Calibri"/>
                <a:ea typeface="+mn-ea"/>
                <a:cs typeface="+mn-cs"/>
              </a:rPr>
              <a:t>US segment software controls attitude using RS thrusters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latin typeface="Calibri"/>
                <a:ea typeface="+mn-ea"/>
                <a:cs typeface="+mn-cs"/>
              </a:rPr>
              <a:t>CMGs do not provide attitude control torques</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a:ln>
                  <a:noFill/>
                </a:ln>
                <a:solidFill>
                  <a:srgbClr val="000086"/>
                </a:solidFill>
                <a:effectLst/>
                <a:uLnTx/>
                <a:uFillTx/>
                <a:latin typeface="Calibri"/>
                <a:ea typeface="+mn-ea"/>
                <a:cs typeface="+mn-cs"/>
              </a:rPr>
              <a:t>RS Thruster Control</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latin typeface="Calibri"/>
                <a:ea typeface="+mn-ea"/>
                <a:cs typeface="+mn-cs"/>
              </a:rPr>
              <a:t>RS in complete attitude control of ISS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latin typeface="Calibri"/>
                <a:ea typeface="+mn-ea"/>
                <a:cs typeface="+mn-cs"/>
              </a:rPr>
              <a:t>CMGs do not provide attitude control torques</a:t>
            </a:r>
          </a:p>
        </p:txBody>
      </p:sp>
    </p:spTree>
    <p:extLst>
      <p:ext uri="{BB962C8B-B14F-4D97-AF65-F5344CB8AC3E}">
        <p14:creationId xmlns:p14="http://schemas.microsoft.com/office/powerpoint/2010/main" val="6941873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Slide Number Placeholder 11"/>
          <p:cNvSpPr>
            <a:spLocks noGrp="1"/>
          </p:cNvSpPr>
          <p:nvPr>
            <p:ph type="sldNum" sz="quarter" idx="12"/>
          </p:nvPr>
        </p:nvSpPr>
        <p:spPr>
          <a:xfrm>
            <a:off x="6136623" y="6385024"/>
            <a:ext cx="2743200" cy="365125"/>
          </a:xfrm>
        </p:spPr>
        <p:txBody>
          <a:bodyPr/>
          <a:lstStyle/>
          <a:p>
            <a:fld id="{51577B53-6792-4EA1-8CB8-9264A0BEC278}" type="slidenum">
              <a:rPr lang="en-US" smtClean="0"/>
              <a:t>43</a:t>
            </a:fld>
            <a:endParaRPr lang="en-US"/>
          </a:p>
        </p:txBody>
      </p:sp>
      <p:pic>
        <p:nvPicPr>
          <p:cNvPr id="163" name="Picture 162"/>
          <p:cNvPicPr>
            <a:picLocks noChangeAspect="1"/>
          </p:cNvPicPr>
          <p:nvPr/>
        </p:nvPicPr>
        <p:blipFill>
          <a:blip r:embed="rId3"/>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5"/>
          <a:stretch>
            <a:fillRect/>
          </a:stretch>
        </p:blipFill>
        <p:spPr>
          <a:xfrm>
            <a:off x="2054026" y="6006418"/>
            <a:ext cx="909372" cy="767207"/>
          </a:xfrm>
          <a:prstGeom prst="rect">
            <a:avLst/>
          </a:prstGeom>
        </p:spPr>
      </p:pic>
      <p:sp>
        <p:nvSpPr>
          <p:cNvPr id="14" name="Content Placeholder 2"/>
          <p:cNvSpPr txBox="1">
            <a:spLocks/>
          </p:cNvSpPr>
          <p:nvPr/>
        </p:nvSpPr>
        <p:spPr>
          <a:xfrm>
            <a:off x="457200" y="1169792"/>
            <a:ext cx="8229600" cy="487382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500" b="0" i="0" u="sng" strike="noStrike" kern="1200" cap="none" spc="0" normalizeH="0" baseline="0" noProof="0" dirty="0">
                <a:ln>
                  <a:noFill/>
                </a:ln>
                <a:solidFill>
                  <a:srgbClr val="000086"/>
                </a:solidFill>
                <a:effectLst/>
                <a:uLnTx/>
                <a:uFillTx/>
                <a:latin typeface="Calibri"/>
                <a:ea typeface="+mn-ea"/>
                <a:cs typeface="+mn-cs"/>
              </a:rPr>
              <a:t>How accurately does ISS navigate?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500" b="0" i="0" u="none" strike="noStrike" kern="1200" cap="none" spc="0" normalizeH="0" baseline="0" noProof="0" dirty="0">
                <a:ln>
                  <a:noFill/>
                </a:ln>
                <a:solidFill>
                  <a:sysClr val="windowText" lastClr="000000"/>
                </a:solidFill>
                <a:effectLst/>
                <a:uLnTx/>
                <a:uFillTx/>
                <a:latin typeface="Calibri"/>
                <a:ea typeface="+mn-ea"/>
                <a:cs typeface="+mn-cs"/>
              </a:rPr>
              <a:t>Depends on source of navigation data (US GPS, Russian GPS, or propagation)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500" b="0" i="0" u="none" strike="noStrike" kern="1200" cap="none" spc="0" normalizeH="0" baseline="0" noProof="0" dirty="0">
                <a:ln>
                  <a:noFill/>
                </a:ln>
                <a:solidFill>
                  <a:sysClr val="windowText" lastClr="000000"/>
                </a:solidFill>
                <a:effectLst/>
                <a:uLnTx/>
                <a:uFillTx/>
                <a:latin typeface="Calibri"/>
                <a:ea typeface="+mn-ea"/>
                <a:cs typeface="+mn-cs"/>
              </a:rPr>
              <a:t>ISS attitude data provided to BAD* is typically accurate to within ±0.3 </a:t>
            </a:r>
            <a:r>
              <a:rPr kumimoji="0" lang="en-US" sz="1500" b="0" i="0" u="none" strike="noStrike" kern="1200" cap="none" spc="0" normalizeH="0" baseline="0" noProof="0" dirty="0" err="1">
                <a:ln>
                  <a:noFill/>
                </a:ln>
                <a:solidFill>
                  <a:sysClr val="windowText" lastClr="000000"/>
                </a:solidFill>
                <a:effectLst/>
                <a:uLnTx/>
                <a:uFillTx/>
                <a:latin typeface="Calibri"/>
                <a:ea typeface="+mn-ea"/>
                <a:cs typeface="+mn-cs"/>
              </a:rPr>
              <a:t>deg</a:t>
            </a:r>
            <a:endParaRPr kumimoji="0" lang="en-US" sz="1500" b="0" i="0" u="sng" strike="noStrike" kern="1200" cap="none" spc="0" normalizeH="0" baseline="0" noProof="0" dirty="0">
              <a:ln>
                <a:noFill/>
              </a:ln>
              <a:solidFill>
                <a:srgbClr val="000086"/>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500" b="0" i="0" u="sng" strike="noStrike" kern="1200" cap="none" spc="0" normalizeH="0" baseline="0" noProof="0" dirty="0">
                <a:ln>
                  <a:noFill/>
                </a:ln>
                <a:solidFill>
                  <a:srgbClr val="000086"/>
                </a:solidFill>
                <a:effectLst/>
                <a:uLnTx/>
                <a:uFillTx/>
                <a:latin typeface="Calibri"/>
                <a:ea typeface="+mn-ea"/>
                <a:cs typeface="+mn-cs"/>
              </a:rPr>
              <a:t>How accurate does ISS control?</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500" b="0" i="0" u="none" strike="noStrike" kern="1200" cap="none" spc="0" normalizeH="0" baseline="0" noProof="0" dirty="0">
                <a:ln>
                  <a:noFill/>
                </a:ln>
                <a:solidFill>
                  <a:sysClr val="windowText" lastClr="000000"/>
                </a:solidFill>
                <a:effectLst/>
                <a:uLnTx/>
                <a:uFillTx/>
                <a:latin typeface="Calibri"/>
                <a:ea typeface="+mn-ea"/>
                <a:cs typeface="+mn-cs"/>
              </a:rPr>
              <a:t>Depends on control mode (see previous slides) – quiescent ops is CMG MM</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500" b="0" i="0" u="none" strike="noStrike" kern="1200" cap="none" spc="0" normalizeH="0" baseline="0" noProof="0" dirty="0">
                <a:ln>
                  <a:noFill/>
                </a:ln>
                <a:solidFill>
                  <a:sysClr val="windowText" lastClr="000000"/>
                </a:solidFill>
                <a:effectLst/>
                <a:uLnTx/>
                <a:uFillTx/>
                <a:latin typeface="Calibri"/>
                <a:ea typeface="+mn-ea"/>
                <a:cs typeface="+mn-cs"/>
              </a:rPr>
              <a:t>CMG MM certified to ±3 </a:t>
            </a:r>
            <a:r>
              <a:rPr kumimoji="0" lang="en-US" sz="1500" b="0" i="0" u="none" strike="noStrike" kern="1200" cap="none" spc="0" normalizeH="0" baseline="0" noProof="0" dirty="0" err="1">
                <a:ln>
                  <a:noFill/>
                </a:ln>
                <a:solidFill>
                  <a:sysClr val="windowText" lastClr="000000"/>
                </a:solidFill>
                <a:effectLst/>
                <a:uLnTx/>
                <a:uFillTx/>
                <a:latin typeface="Calibri"/>
                <a:ea typeface="+mn-ea"/>
                <a:cs typeface="+mn-cs"/>
              </a:rPr>
              <a:t>deg</a:t>
            </a:r>
            <a:r>
              <a:rPr kumimoji="0" lang="en-US" sz="1500" b="0" i="0" u="none" strike="noStrike" kern="1200" cap="none" spc="0" normalizeH="0" baseline="0" noProof="0" dirty="0">
                <a:ln>
                  <a:noFill/>
                </a:ln>
                <a:solidFill>
                  <a:sysClr val="windowText" lastClr="000000"/>
                </a:solidFill>
                <a:effectLst/>
                <a:uLnTx/>
                <a:uFillTx/>
                <a:latin typeface="Calibri"/>
                <a:ea typeface="+mn-ea"/>
                <a:cs typeface="+mn-cs"/>
              </a:rPr>
              <a:t> but performance is usually ±1 </a:t>
            </a:r>
            <a:r>
              <a:rPr kumimoji="0" lang="en-US" sz="1500" b="0" i="0" u="none" strike="noStrike" kern="1200" cap="none" spc="0" normalizeH="0" baseline="0" noProof="0" dirty="0" err="1">
                <a:ln>
                  <a:noFill/>
                </a:ln>
                <a:solidFill>
                  <a:sysClr val="windowText" lastClr="000000"/>
                </a:solidFill>
                <a:effectLst/>
                <a:uLnTx/>
                <a:uFillTx/>
                <a:latin typeface="Calibri"/>
                <a:ea typeface="+mn-ea"/>
                <a:cs typeface="+mn-cs"/>
              </a:rPr>
              <a:t>deg</a:t>
            </a:r>
            <a:r>
              <a:rPr kumimoji="0" lang="en-US" sz="1500" b="0" i="0" u="none" strike="noStrike" kern="1200" cap="none" spc="0" normalizeH="0" baseline="0" noProof="0" dirty="0">
                <a:ln>
                  <a:noFill/>
                </a:ln>
                <a:solidFill>
                  <a:sysClr val="windowText" lastClr="000000"/>
                </a:solidFill>
                <a:effectLst/>
                <a:uLnTx/>
                <a:uFillTx/>
                <a:latin typeface="Calibri"/>
                <a:ea typeface="+mn-ea"/>
                <a:cs typeface="+mn-cs"/>
              </a:rPr>
              <a:t> or less</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500" b="0" i="0" u="sng" strike="noStrike" kern="1200" cap="none" spc="0" normalizeH="0" baseline="0" noProof="0" dirty="0">
                <a:ln>
                  <a:noFill/>
                </a:ln>
                <a:solidFill>
                  <a:srgbClr val="000086"/>
                </a:solidFill>
                <a:effectLst/>
                <a:uLnTx/>
                <a:uFillTx/>
                <a:latin typeface="Calibri"/>
                <a:ea typeface="+mn-ea"/>
                <a:cs typeface="+mn-cs"/>
              </a:rPr>
              <a:t>Nominal Attitude Performance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500" b="0" i="0" u="none" strike="noStrike" kern="1200" cap="none" spc="0" normalizeH="0" baseline="0" noProof="0" dirty="0">
                <a:ln>
                  <a:noFill/>
                </a:ln>
                <a:effectLst/>
                <a:uLnTx/>
                <a:uFillTx/>
                <a:latin typeface="Calibri"/>
                <a:ea typeface="+mn-ea"/>
                <a:cs typeface="+mn-cs"/>
              </a:rPr>
              <a:t>Total attitude accuracy is summation of instantaneous control error and </a:t>
            </a:r>
            <a:r>
              <a:rPr kumimoji="0" lang="en-US" sz="1500" b="0" i="0" u="none" strike="noStrike" kern="1200" cap="none" spc="0" normalizeH="0" baseline="0" noProof="0" dirty="0" err="1">
                <a:ln>
                  <a:noFill/>
                </a:ln>
                <a:effectLst/>
                <a:uLnTx/>
                <a:uFillTx/>
                <a:latin typeface="Calibri"/>
                <a:ea typeface="+mn-ea"/>
                <a:cs typeface="+mn-cs"/>
              </a:rPr>
              <a:t>nav</a:t>
            </a:r>
            <a:r>
              <a:rPr kumimoji="0" lang="en-US" sz="1500" b="0" i="0" u="none" strike="noStrike" kern="1200" cap="none" spc="0" normalizeH="0" baseline="0" noProof="0" dirty="0">
                <a:ln>
                  <a:noFill/>
                </a:ln>
                <a:effectLst/>
                <a:uLnTx/>
                <a:uFillTx/>
                <a:latin typeface="Calibri"/>
                <a:ea typeface="+mn-ea"/>
                <a:cs typeface="+mn-cs"/>
              </a:rPr>
              <a:t> error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500" b="0" i="0" u="none" strike="noStrike" kern="1200" cap="none" spc="0" normalizeH="0" baseline="0" noProof="0" dirty="0">
                <a:ln>
                  <a:noFill/>
                </a:ln>
                <a:effectLst/>
                <a:uLnTx/>
                <a:uFillTx/>
                <a:latin typeface="Calibri"/>
                <a:ea typeface="+mn-ea"/>
                <a:cs typeface="+mn-cs"/>
              </a:rPr>
              <a:t>Expect accuracy up to ±1 </a:t>
            </a:r>
            <a:r>
              <a:rPr kumimoji="0" lang="en-US" sz="1500" b="0" i="0" u="none" strike="noStrike" kern="1200" cap="none" spc="0" normalizeH="0" baseline="0" noProof="0" dirty="0" err="1">
                <a:ln>
                  <a:noFill/>
                </a:ln>
                <a:effectLst/>
                <a:uLnTx/>
                <a:uFillTx/>
                <a:latin typeface="Calibri"/>
                <a:ea typeface="+mn-ea"/>
                <a:cs typeface="+mn-cs"/>
              </a:rPr>
              <a:t>deg</a:t>
            </a:r>
            <a:r>
              <a:rPr kumimoji="0" lang="en-US" sz="1500" b="0" i="0" u="none" strike="noStrike" kern="1200" cap="none" spc="0" normalizeH="0" baseline="0" noProof="0" dirty="0">
                <a:ln>
                  <a:noFill/>
                </a:ln>
                <a:effectLst/>
                <a:uLnTx/>
                <a:uFillTx/>
                <a:latin typeface="Calibri"/>
                <a:ea typeface="+mn-ea"/>
                <a:cs typeface="+mn-cs"/>
              </a:rPr>
              <a:t> (several miles of ground pointing error)</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500" b="0" i="0" u="sng" strike="noStrike" kern="1200" cap="none" spc="0" normalizeH="0" baseline="0" noProof="0" dirty="0">
                <a:ln>
                  <a:noFill/>
                </a:ln>
                <a:solidFill>
                  <a:srgbClr val="000086"/>
                </a:solidFill>
                <a:effectLst/>
                <a:uLnTx/>
                <a:uFillTx/>
                <a:latin typeface="Calibri"/>
                <a:ea typeface="+mn-ea"/>
                <a:cs typeface="+mn-cs"/>
              </a:rPr>
              <a:t>What attitudes do we fly?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500" b="0" i="0" u="none" strike="noStrike" kern="1200" cap="none" spc="0" normalizeH="0" baseline="0" noProof="0" dirty="0">
                <a:ln>
                  <a:noFill/>
                </a:ln>
                <a:solidFill>
                  <a:sysClr val="windowText" lastClr="000000"/>
                </a:solidFill>
                <a:effectLst/>
                <a:uLnTx/>
                <a:uFillTx/>
                <a:latin typeface="Calibri"/>
                <a:ea typeface="+mn-ea"/>
                <a:cs typeface="+mn-cs"/>
              </a:rPr>
              <a:t>Flight Rule B2-57 defines thermally analyzed attitude envelopes for LVLH ±XVV, ±YVV and ±ZVV attitudes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500" b="0" i="0" u="none" strike="noStrike" kern="1200" cap="none" spc="0" normalizeH="0" baseline="0" noProof="0" dirty="0">
                <a:ln>
                  <a:noFill/>
                </a:ln>
                <a:solidFill>
                  <a:sysClr val="windowText" lastClr="000000"/>
                </a:solidFill>
                <a:effectLst/>
                <a:uLnTx/>
                <a:uFillTx/>
                <a:latin typeface="Calibri"/>
                <a:ea typeface="+mn-ea"/>
                <a:cs typeface="+mn-cs"/>
              </a:rPr>
              <a:t>Quiescent microgravity operations are in the LVLH ±XVV +ZLV envelope</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500" b="0" i="0" u="sng" strike="noStrike" kern="1200" cap="none" spc="0" normalizeH="0" baseline="0" noProof="0" dirty="0">
                <a:ln>
                  <a:noFill/>
                </a:ln>
                <a:solidFill>
                  <a:srgbClr val="000086"/>
                </a:solidFill>
                <a:effectLst/>
                <a:uLnTx/>
                <a:uFillTx/>
                <a:latin typeface="Calibri"/>
                <a:ea typeface="+mn-ea"/>
                <a:cs typeface="+mn-cs"/>
              </a:rPr>
              <a:t>Can the envelopes or attitudes change?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500" b="0" i="0" u="none" strike="noStrike" kern="1200" cap="none" spc="0" normalizeH="0" baseline="0" noProof="0" dirty="0">
                <a:ln>
                  <a:noFill/>
                </a:ln>
                <a:solidFill>
                  <a:sysClr val="windowText" lastClr="000000"/>
                </a:solidFill>
                <a:effectLst/>
                <a:uLnTx/>
                <a:uFillTx/>
                <a:latin typeface="Calibri"/>
                <a:ea typeface="+mn-ea"/>
                <a:cs typeface="+mn-cs"/>
              </a:rPr>
              <a:t>Envelope: updated thermal analysis or ISS Module additions (both rare)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500" b="0" i="0" u="none" strike="noStrike" kern="1200" cap="none" spc="0" normalizeH="0" baseline="0" noProof="0" dirty="0">
                <a:ln>
                  <a:noFill/>
                </a:ln>
                <a:solidFill>
                  <a:sysClr val="windowText" lastClr="000000"/>
                </a:solidFill>
                <a:effectLst/>
                <a:uLnTx/>
                <a:uFillTx/>
                <a:latin typeface="Calibri"/>
                <a:ea typeface="+mn-ea"/>
                <a:cs typeface="+mn-cs"/>
              </a:rPr>
              <a:t>Attitude: slight tweak to attitude as vehicles come and go (frequent)</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500" b="0" i="0" u="sng" strike="noStrike" kern="1200" cap="none" spc="0" normalizeH="0" baseline="0" noProof="0" dirty="0">
                <a:ln>
                  <a:noFill/>
                </a:ln>
                <a:solidFill>
                  <a:srgbClr val="FF0000">
                    <a:lumMod val="50000"/>
                  </a:srgbClr>
                </a:solidFill>
                <a:effectLst/>
                <a:uLnTx/>
                <a:uFillTx/>
                <a:latin typeface="Calibri"/>
                <a:ea typeface="+mn-ea"/>
                <a:cs typeface="+mn-cs"/>
              </a:rPr>
              <a:t>DISCLAIMER: Navigation Data my be impacted by GPS failures. Subscribers to NAV Data should be aware of and prepared for periodic dropouts in NAV Data.</a:t>
            </a:r>
          </a:p>
        </p:txBody>
      </p:sp>
      <p:sp>
        <p:nvSpPr>
          <p:cNvPr id="16" name="TextBox 15"/>
          <p:cNvSpPr txBox="1"/>
          <p:nvPr/>
        </p:nvSpPr>
        <p:spPr>
          <a:xfrm>
            <a:off x="-172031" y="106887"/>
            <a:ext cx="9364239" cy="1138773"/>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Navigation and Control  </a:t>
            </a:r>
          </a:p>
          <a:p>
            <a:pPr algn="ctr"/>
            <a:r>
              <a:rPr lang="en-US" sz="2000" b="1" dirty="0">
                <a:solidFill>
                  <a:schemeClr val="bg1"/>
                </a:solidFill>
                <a:latin typeface="Arial" panose="020B0604020202020204" pitchFamily="34" charset="0"/>
                <a:cs typeface="Arial" panose="020B0604020202020204" pitchFamily="34" charset="0"/>
              </a:rPr>
              <a:t>Performance Envelopes</a:t>
            </a:r>
            <a:endParaRPr lang="en-US" sz="20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61623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584775"/>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ATL From/To Config Decoder</a:t>
            </a: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Slide Number Placeholder 11"/>
          <p:cNvSpPr>
            <a:spLocks noGrp="1"/>
          </p:cNvSpPr>
          <p:nvPr>
            <p:ph type="sldNum" sz="quarter" idx="12"/>
          </p:nvPr>
        </p:nvSpPr>
        <p:spPr>
          <a:xfrm>
            <a:off x="6136623" y="6385024"/>
            <a:ext cx="2743200" cy="365125"/>
          </a:xfrm>
        </p:spPr>
        <p:txBody>
          <a:bodyPr/>
          <a:lstStyle/>
          <a:p>
            <a:fld id="{51577B53-6792-4EA1-8CB8-9264A0BEC278}" type="slidenum">
              <a:rPr lang="en-US" smtClean="0"/>
              <a:t>44</a:t>
            </a:fld>
            <a:endParaRPr lang="en-US"/>
          </a:p>
        </p:txBody>
      </p:sp>
      <p:pic>
        <p:nvPicPr>
          <p:cNvPr id="163" name="Picture 162"/>
          <p:cNvPicPr>
            <a:picLocks noChangeAspect="1"/>
          </p:cNvPicPr>
          <p:nvPr/>
        </p:nvPicPr>
        <p:blipFill>
          <a:blip r:embed="rId3"/>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5"/>
          <a:stretch>
            <a:fillRect/>
          </a:stretch>
        </p:blipFill>
        <p:spPr>
          <a:xfrm>
            <a:off x="2054026" y="6006418"/>
            <a:ext cx="909372" cy="767207"/>
          </a:xfrm>
          <a:prstGeom prst="rect">
            <a:avLst/>
          </a:prstGeom>
        </p:spPr>
      </p:pic>
      <p:pic>
        <p:nvPicPr>
          <p:cNvPr id="3" name="Picture 2"/>
          <p:cNvPicPr>
            <a:picLocks noChangeAspect="1"/>
          </p:cNvPicPr>
          <p:nvPr/>
        </p:nvPicPr>
        <p:blipFill>
          <a:blip r:embed="rId6"/>
          <a:stretch>
            <a:fillRect/>
          </a:stretch>
        </p:blipFill>
        <p:spPr>
          <a:xfrm>
            <a:off x="1351951" y="1267208"/>
            <a:ext cx="6519435" cy="4655837"/>
          </a:xfrm>
          <a:prstGeom prst="rect">
            <a:avLst/>
          </a:prstGeom>
        </p:spPr>
      </p:pic>
    </p:spTree>
    <p:extLst>
      <p:ext uri="{BB962C8B-B14F-4D97-AF65-F5344CB8AC3E}">
        <p14:creationId xmlns:p14="http://schemas.microsoft.com/office/powerpoint/2010/main" val="18195071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Slide Number Placeholder 11"/>
          <p:cNvSpPr>
            <a:spLocks noGrp="1"/>
          </p:cNvSpPr>
          <p:nvPr>
            <p:ph type="sldNum" sz="quarter" idx="12"/>
          </p:nvPr>
        </p:nvSpPr>
        <p:spPr>
          <a:xfrm>
            <a:off x="6136623" y="6385024"/>
            <a:ext cx="2743200" cy="365125"/>
          </a:xfrm>
        </p:spPr>
        <p:txBody>
          <a:bodyPr/>
          <a:lstStyle/>
          <a:p>
            <a:fld id="{51577B53-6792-4EA1-8CB8-9264A0BEC278}" type="slidenum">
              <a:rPr lang="en-US" smtClean="0"/>
              <a:t>45</a:t>
            </a:fld>
            <a:endParaRPr lang="en-US"/>
          </a:p>
        </p:txBody>
      </p:sp>
      <p:pic>
        <p:nvPicPr>
          <p:cNvPr id="163" name="Picture 162"/>
          <p:cNvPicPr>
            <a:picLocks noChangeAspect="1"/>
          </p:cNvPicPr>
          <p:nvPr/>
        </p:nvPicPr>
        <p:blipFill>
          <a:blip r:embed="rId3"/>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5"/>
          <a:stretch>
            <a:fillRect/>
          </a:stretch>
        </p:blipFill>
        <p:spPr>
          <a:xfrm>
            <a:off x="2054026" y="6006418"/>
            <a:ext cx="909372" cy="767207"/>
          </a:xfrm>
          <a:prstGeom prst="rect">
            <a:avLst/>
          </a:prstGeom>
        </p:spPr>
      </p:pic>
      <p:sp>
        <p:nvSpPr>
          <p:cNvPr id="16" name="TextBox 15"/>
          <p:cNvSpPr txBox="1"/>
          <p:nvPr/>
        </p:nvSpPr>
        <p:spPr>
          <a:xfrm>
            <a:off x="-172031" y="10688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Planning Product Process References</a:t>
            </a:r>
            <a:endParaRPr lang="en-US" sz="20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15" name="TextBox 14"/>
          <p:cNvSpPr txBox="1"/>
          <p:nvPr/>
        </p:nvSpPr>
        <p:spPr>
          <a:xfrm>
            <a:off x="614517" y="1345163"/>
            <a:ext cx="7467600" cy="584775"/>
          </a:xfrm>
          <a:prstGeom prst="rect">
            <a:avLst/>
          </a:prstGeom>
          <a:noFill/>
        </p:spPr>
        <p:txBody>
          <a:bodyPr wrap="square" rtlCol="0">
            <a:spAutoFit/>
          </a:bodyPr>
          <a:lstStyle/>
          <a:p>
            <a:r>
              <a:rPr lang="en-US" sz="1600" b="1" dirty="0"/>
              <a:t>FPIP = Flight Program Integration Panel </a:t>
            </a:r>
            <a:r>
              <a:rPr lang="en-US" sz="1600" dirty="0"/>
              <a:t>sets the flight plan (</a:t>
            </a:r>
            <a:r>
              <a:rPr lang="en-US" sz="1600" dirty="0" err="1"/>
              <a:t>ie</a:t>
            </a:r>
            <a:r>
              <a:rPr lang="en-US" sz="1600" dirty="0"/>
              <a:t>, when are vehicles coming and going) and creates the useful graphic to show it</a:t>
            </a:r>
          </a:p>
        </p:txBody>
      </p:sp>
      <p:sp>
        <p:nvSpPr>
          <p:cNvPr id="17" name="TextBox 16"/>
          <p:cNvSpPr txBox="1"/>
          <p:nvPr/>
        </p:nvSpPr>
        <p:spPr>
          <a:xfrm>
            <a:off x="614517" y="4808614"/>
            <a:ext cx="7467600" cy="1077218"/>
          </a:xfrm>
          <a:prstGeom prst="rect">
            <a:avLst/>
          </a:prstGeom>
          <a:noFill/>
        </p:spPr>
        <p:txBody>
          <a:bodyPr wrap="square" rtlCol="0">
            <a:spAutoFit/>
          </a:bodyPr>
          <a:lstStyle/>
          <a:p>
            <a:endParaRPr lang="en-US" sz="1600" dirty="0"/>
          </a:p>
          <a:p>
            <a:r>
              <a:rPr lang="en-US" sz="1600" b="1" dirty="0"/>
              <a:t>DEWG = Dynamic Events Working Group </a:t>
            </a:r>
            <a:r>
              <a:rPr lang="en-US" sz="1600" dirty="0"/>
              <a:t>Bi-lateral working group to determine details for upcoming events: docking attitude, thruster configuration, solar array angles, etc. (see </a:t>
            </a:r>
            <a:r>
              <a:rPr lang="en-US" sz="1600" dirty="0">
                <a:hlinkClick r:id="rId6"/>
              </a:rPr>
              <a:t>https://home.iss.nasa.gov/om/team-viper/index-4/dewgtable/</a:t>
            </a:r>
            <a:r>
              <a:rPr lang="en-US" sz="1600" dirty="0"/>
              <a:t>)</a:t>
            </a:r>
          </a:p>
        </p:txBody>
      </p:sp>
      <p:pic>
        <p:nvPicPr>
          <p:cNvPr id="2" name="Picture 1"/>
          <p:cNvPicPr>
            <a:picLocks noChangeAspect="1"/>
          </p:cNvPicPr>
          <p:nvPr/>
        </p:nvPicPr>
        <p:blipFill>
          <a:blip r:embed="rId7"/>
          <a:stretch>
            <a:fillRect/>
          </a:stretch>
        </p:blipFill>
        <p:spPr>
          <a:xfrm>
            <a:off x="2264097" y="1929938"/>
            <a:ext cx="4029472" cy="3039827"/>
          </a:xfrm>
          <a:prstGeom prst="rect">
            <a:avLst/>
          </a:prstGeom>
        </p:spPr>
      </p:pic>
    </p:spTree>
    <p:extLst>
      <p:ext uri="{BB962C8B-B14F-4D97-AF65-F5344CB8AC3E}">
        <p14:creationId xmlns:p14="http://schemas.microsoft.com/office/powerpoint/2010/main" val="31163244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MCS Flight Info</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Slide Number Placeholder 11"/>
          <p:cNvSpPr>
            <a:spLocks noGrp="1"/>
          </p:cNvSpPr>
          <p:nvPr>
            <p:ph type="sldNum" sz="quarter" idx="12"/>
          </p:nvPr>
        </p:nvSpPr>
        <p:spPr>
          <a:xfrm>
            <a:off x="6136623" y="6385024"/>
            <a:ext cx="2743200" cy="365125"/>
          </a:xfrm>
        </p:spPr>
        <p:txBody>
          <a:bodyPr/>
          <a:lstStyle/>
          <a:p>
            <a:fld id="{51577B53-6792-4EA1-8CB8-9264A0BEC278}" type="slidenum">
              <a:rPr lang="en-US" smtClean="0"/>
              <a:t>46</a:t>
            </a:fld>
            <a:endParaRPr lang="en-US"/>
          </a:p>
        </p:txBody>
      </p:sp>
      <p:pic>
        <p:nvPicPr>
          <p:cNvPr id="163" name="Picture 162"/>
          <p:cNvPicPr>
            <a:picLocks noChangeAspect="1"/>
          </p:cNvPicPr>
          <p:nvPr/>
        </p:nvPicPr>
        <p:blipFill>
          <a:blip r:embed="rId3"/>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5"/>
          <a:stretch>
            <a:fillRect/>
          </a:stretch>
        </p:blipFill>
        <p:spPr>
          <a:xfrm>
            <a:off x="2054026" y="6006418"/>
            <a:ext cx="909372" cy="767207"/>
          </a:xfrm>
          <a:prstGeom prst="rect">
            <a:avLst/>
          </a:prstGeom>
        </p:spPr>
      </p:pic>
      <p:pic>
        <p:nvPicPr>
          <p:cNvPr id="14" name="Picture 13"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78833" y="1198248"/>
            <a:ext cx="4279795" cy="4794956"/>
          </a:xfrm>
          <a:prstGeom prst="rect">
            <a:avLst/>
          </a:prstGeom>
        </p:spPr>
      </p:pic>
      <p:sp>
        <p:nvSpPr>
          <p:cNvPr id="15" name="TextBox 14"/>
          <p:cNvSpPr txBox="1"/>
          <p:nvPr/>
        </p:nvSpPr>
        <p:spPr>
          <a:xfrm>
            <a:off x="694743" y="2177960"/>
            <a:ext cx="3429000" cy="2893100"/>
          </a:xfrm>
          <a:prstGeom prst="rect">
            <a:avLst/>
          </a:prstGeom>
          <a:noFill/>
        </p:spPr>
        <p:txBody>
          <a:bodyPr wrap="square" rtlCol="0">
            <a:spAutoFit/>
          </a:bodyPr>
          <a:lstStyle/>
          <a:p>
            <a:r>
              <a:rPr lang="en-US" sz="1400" b="1" dirty="0"/>
              <a:t>Links include:</a:t>
            </a:r>
          </a:p>
          <a:p>
            <a:pPr marL="285750" indent="-285750">
              <a:buFont typeface="Arial" panose="020B0604020202020204" pitchFamily="34" charset="0"/>
              <a:buChar char="•"/>
            </a:pPr>
            <a:r>
              <a:rPr lang="en-US" sz="1400" dirty="0"/>
              <a:t>Current </a:t>
            </a:r>
            <a:r>
              <a:rPr lang="en-US" sz="1400" dirty="0" err="1"/>
              <a:t>ATL</a:t>
            </a:r>
            <a:endParaRPr lang="en-US" sz="1400" dirty="0"/>
          </a:p>
          <a:p>
            <a:pPr marL="285750" indent="-285750">
              <a:buFont typeface="Arial" panose="020B0604020202020204" pitchFamily="34" charset="0"/>
              <a:buChar char="•"/>
            </a:pPr>
            <a:r>
              <a:rPr lang="en-US" sz="1400" dirty="0"/>
              <a:t>Backup </a:t>
            </a:r>
            <a:r>
              <a:rPr lang="en-US" sz="1400" dirty="0" err="1"/>
              <a:t>ATL</a:t>
            </a:r>
            <a:endParaRPr lang="en-US" sz="1400" dirty="0"/>
          </a:p>
          <a:p>
            <a:pPr marL="742950" lvl="1" indent="-285750">
              <a:buFont typeface="Arial" panose="020B0604020202020204" pitchFamily="34" charset="0"/>
              <a:buChar char="•"/>
            </a:pPr>
            <a:r>
              <a:rPr lang="en-US" sz="1400" dirty="0"/>
              <a:t>Same format as </a:t>
            </a:r>
            <a:r>
              <a:rPr lang="en-US" sz="1400" dirty="0" err="1"/>
              <a:t>ATL</a:t>
            </a:r>
            <a:r>
              <a:rPr lang="en-US" sz="1400" dirty="0"/>
              <a:t>, but for contingency events</a:t>
            </a:r>
          </a:p>
          <a:p>
            <a:pPr marL="285750" indent="-285750">
              <a:buFont typeface="Arial" panose="020B0604020202020204" pitchFamily="34" charset="0"/>
              <a:buChar char="•"/>
            </a:pPr>
            <a:r>
              <a:rPr lang="en-US" sz="1400" dirty="0"/>
              <a:t>As-Flown </a:t>
            </a:r>
            <a:r>
              <a:rPr lang="en-US" sz="1400" dirty="0" err="1"/>
              <a:t>ATL</a:t>
            </a:r>
            <a:endParaRPr lang="en-US" sz="1400" dirty="0"/>
          </a:p>
          <a:p>
            <a:pPr marL="285750" indent="-285750">
              <a:buFont typeface="Arial" panose="020B0604020202020204" pitchFamily="34" charset="0"/>
              <a:buChar char="•"/>
            </a:pPr>
            <a:r>
              <a:rPr lang="en-US" sz="1400" dirty="0"/>
              <a:t>MCS Ops Timeline</a:t>
            </a:r>
          </a:p>
          <a:p>
            <a:pPr marL="285750" indent="-285750">
              <a:buFont typeface="Arial" panose="020B0604020202020204" pitchFamily="34" charset="0"/>
              <a:buChar char="•"/>
            </a:pPr>
            <a:r>
              <a:rPr lang="en-US" sz="1400" dirty="0"/>
              <a:t>Thruster Reconfiguration Timeline (</a:t>
            </a:r>
            <a:r>
              <a:rPr lang="en-US" sz="1400" dirty="0" err="1"/>
              <a:t>TRTL</a:t>
            </a:r>
            <a:r>
              <a:rPr lang="en-US" sz="1400" dirty="0"/>
              <a:t>)</a:t>
            </a:r>
          </a:p>
          <a:p>
            <a:pPr marL="285750" indent="-285750">
              <a:buFont typeface="Arial" panose="020B0604020202020204" pitchFamily="34" charset="0"/>
              <a:buChar char="•"/>
            </a:pPr>
            <a:r>
              <a:rPr lang="en-US" sz="1400" dirty="0"/>
              <a:t>Contingency </a:t>
            </a:r>
            <a:r>
              <a:rPr lang="en-US" sz="1400" dirty="0" err="1"/>
              <a:t>TRTL</a:t>
            </a:r>
            <a:endParaRPr lang="en-US" sz="1400" dirty="0"/>
          </a:p>
          <a:p>
            <a:pPr marL="285750" indent="-285750">
              <a:buFont typeface="Arial" panose="020B0604020202020204" pitchFamily="34" charset="0"/>
              <a:buChar char="•"/>
            </a:pPr>
            <a:r>
              <a:rPr lang="en-US" sz="1400" dirty="0"/>
              <a:t>As-Flown </a:t>
            </a:r>
            <a:r>
              <a:rPr lang="en-US" sz="1400" dirty="0" err="1"/>
              <a:t>TRTL</a:t>
            </a:r>
            <a:endParaRPr lang="en-US" sz="1400" dirty="0"/>
          </a:p>
          <a:p>
            <a:pPr marL="285750" indent="-285750">
              <a:buFont typeface="Arial" panose="020B0604020202020204" pitchFamily="34" charset="0"/>
              <a:buChar char="•"/>
            </a:pPr>
            <a:r>
              <a:rPr lang="en-US" sz="1400" dirty="0"/>
              <a:t>Prop Consumption Spreadsheet</a:t>
            </a:r>
          </a:p>
          <a:p>
            <a:pPr marL="285750" indent="-285750">
              <a:buFont typeface="Arial" panose="020B0604020202020204" pitchFamily="34" charset="0"/>
              <a:buChar char="•"/>
            </a:pPr>
            <a:r>
              <a:rPr lang="en-US" sz="1400" dirty="0" err="1"/>
              <a:t>RAC</a:t>
            </a:r>
            <a:r>
              <a:rPr lang="en-US" sz="1400" dirty="0"/>
              <a:t> form and database</a:t>
            </a:r>
          </a:p>
          <a:p>
            <a:pPr marL="285750" indent="-285750">
              <a:buFont typeface="Arial" panose="020B0604020202020204" pitchFamily="34" charset="0"/>
              <a:buChar char="•"/>
            </a:pPr>
            <a:r>
              <a:rPr lang="en-US" sz="1400" dirty="0"/>
              <a:t>TOPO Data File</a:t>
            </a:r>
          </a:p>
        </p:txBody>
      </p:sp>
      <p:sp>
        <p:nvSpPr>
          <p:cNvPr id="16" name="TextBox 15"/>
          <p:cNvSpPr txBox="1"/>
          <p:nvPr/>
        </p:nvSpPr>
        <p:spPr>
          <a:xfrm>
            <a:off x="688881" y="1339761"/>
            <a:ext cx="4894385" cy="523220"/>
          </a:xfrm>
          <a:prstGeom prst="rect">
            <a:avLst/>
          </a:prstGeom>
          <a:noFill/>
        </p:spPr>
        <p:txBody>
          <a:bodyPr wrap="square" rtlCol="0">
            <a:spAutoFit/>
          </a:bodyPr>
          <a:lstStyle/>
          <a:p>
            <a:pPr marL="0" lvl="1"/>
            <a:r>
              <a:rPr lang="en-US" sz="1200" dirty="0">
                <a:solidFill>
                  <a:srgbClr val="FF0000"/>
                </a:solidFill>
              </a:rPr>
              <a:t>Access to MCS Flight Info and associated links may be restricted.</a:t>
            </a:r>
          </a:p>
          <a:p>
            <a:endParaRPr lang="en-US" sz="1600" dirty="0"/>
          </a:p>
        </p:txBody>
      </p:sp>
    </p:spTree>
    <p:extLst>
      <p:ext uri="{BB962C8B-B14F-4D97-AF65-F5344CB8AC3E}">
        <p14:creationId xmlns:p14="http://schemas.microsoft.com/office/powerpoint/2010/main" val="21520560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OIP 7.5.4 – Request for Attitude Change</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Slide Number Placeholder 11"/>
          <p:cNvSpPr>
            <a:spLocks noGrp="1"/>
          </p:cNvSpPr>
          <p:nvPr>
            <p:ph type="sldNum" sz="quarter" idx="12"/>
          </p:nvPr>
        </p:nvSpPr>
        <p:spPr>
          <a:xfrm>
            <a:off x="6136623" y="6385024"/>
            <a:ext cx="2743200" cy="365125"/>
          </a:xfrm>
        </p:spPr>
        <p:txBody>
          <a:bodyPr/>
          <a:lstStyle/>
          <a:p>
            <a:fld id="{51577B53-6792-4EA1-8CB8-9264A0BEC278}" type="slidenum">
              <a:rPr lang="en-US" smtClean="0"/>
              <a:t>47</a:t>
            </a:fld>
            <a:endParaRPr lang="en-US"/>
          </a:p>
        </p:txBody>
      </p:sp>
      <p:pic>
        <p:nvPicPr>
          <p:cNvPr id="163" name="Picture 162"/>
          <p:cNvPicPr>
            <a:picLocks noChangeAspect="1"/>
          </p:cNvPicPr>
          <p:nvPr/>
        </p:nvPicPr>
        <p:blipFill>
          <a:blip r:embed="rId3"/>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5"/>
          <a:stretch>
            <a:fillRect/>
          </a:stretch>
        </p:blipFill>
        <p:spPr>
          <a:xfrm>
            <a:off x="2054026" y="6006418"/>
            <a:ext cx="909372" cy="767207"/>
          </a:xfrm>
          <a:prstGeom prst="rect">
            <a:avLst/>
          </a:prstGeom>
        </p:spPr>
      </p:pic>
      <p:sp>
        <p:nvSpPr>
          <p:cNvPr id="14" name="TextBox 13"/>
          <p:cNvSpPr txBox="1"/>
          <p:nvPr/>
        </p:nvSpPr>
        <p:spPr>
          <a:xfrm>
            <a:off x="861907" y="1549008"/>
            <a:ext cx="7505225" cy="3693319"/>
          </a:xfrm>
          <a:prstGeom prst="rect">
            <a:avLst/>
          </a:prstGeom>
          <a:noFill/>
        </p:spPr>
        <p:txBody>
          <a:bodyPr wrap="square" rtlCol="0">
            <a:spAutoFit/>
          </a:bodyPr>
          <a:lstStyle/>
          <a:p>
            <a:r>
              <a:rPr lang="en-US" dirty="0"/>
              <a:t>“It may be necessary for Payload Developers (PD) or IPs to request changes to the ISS Attitude Timeline (ATL).  There are three types of changes that can be requested:</a:t>
            </a:r>
          </a:p>
          <a:p>
            <a:pPr marL="342900" indent="-342900">
              <a:buFont typeface="+mj-lt"/>
              <a:buAutoNum type="arabicPeriod"/>
            </a:pPr>
            <a:r>
              <a:rPr lang="en-US" dirty="0"/>
              <a:t>Specific ISS LVLH commanded attitude </a:t>
            </a:r>
          </a:p>
          <a:p>
            <a:pPr marL="342900" indent="-342900">
              <a:buFont typeface="+mj-lt"/>
              <a:buAutoNum type="arabicPeriod"/>
            </a:pPr>
            <a:r>
              <a:rPr lang="en-US" dirty="0"/>
              <a:t>Microgravity operations (thruster inhibit) </a:t>
            </a:r>
          </a:p>
          <a:p>
            <a:pPr marL="342900" indent="-342900">
              <a:buFont typeface="+mj-lt"/>
              <a:buAutoNum type="arabicPeriod"/>
            </a:pPr>
            <a:r>
              <a:rPr lang="en-US" dirty="0"/>
              <a:t>CCDB parameter update </a:t>
            </a:r>
          </a:p>
          <a:p>
            <a:r>
              <a:rPr lang="en-US" dirty="0"/>
              <a:t>Justification for a request will come through the Program Office and will be documented in the IDRD or CSRD depending on the timing of the request.  The process for implementing these changes is documented below.  Requests approved through the Attitude Change Request or Thruster inhibit procedures require an Attitude Change Request (ACR) be sent to MCC-M using Generic OIP </a:t>
            </a:r>
            <a:r>
              <a:rPr lang="en-US" u="sng" dirty="0">
                <a:hlinkClick r:id="rId6"/>
              </a:rPr>
              <a:t>7.5.6</a:t>
            </a:r>
            <a:r>
              <a:rPr lang="en-US" dirty="0"/>
              <a:t>, Attitude Plan Coordination and Notification During ISS Operations.  This data exchange is required to occur per OIP by 30 days prior to execution.”</a:t>
            </a:r>
          </a:p>
        </p:txBody>
      </p:sp>
    </p:spTree>
    <p:extLst>
      <p:ext uri="{BB962C8B-B14F-4D97-AF65-F5344CB8AC3E}">
        <p14:creationId xmlns:p14="http://schemas.microsoft.com/office/powerpoint/2010/main" val="17664045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Reference Frames: ISS Body</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Slide Number Placeholder 11"/>
          <p:cNvSpPr>
            <a:spLocks noGrp="1"/>
          </p:cNvSpPr>
          <p:nvPr>
            <p:ph type="sldNum" sz="quarter" idx="12"/>
          </p:nvPr>
        </p:nvSpPr>
        <p:spPr>
          <a:xfrm>
            <a:off x="6136623" y="6385024"/>
            <a:ext cx="2743200" cy="365125"/>
          </a:xfrm>
        </p:spPr>
        <p:txBody>
          <a:bodyPr/>
          <a:lstStyle/>
          <a:p>
            <a:fld id="{51577B53-6792-4EA1-8CB8-9264A0BEC278}" type="slidenum">
              <a:rPr lang="en-US" smtClean="0"/>
              <a:t>48</a:t>
            </a:fld>
            <a:endParaRPr lang="en-US"/>
          </a:p>
        </p:txBody>
      </p:sp>
      <p:pic>
        <p:nvPicPr>
          <p:cNvPr id="163" name="Picture 162"/>
          <p:cNvPicPr>
            <a:picLocks noChangeAspect="1"/>
          </p:cNvPicPr>
          <p:nvPr/>
        </p:nvPicPr>
        <p:blipFill>
          <a:blip r:embed="rId3"/>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5"/>
          <a:stretch>
            <a:fillRect/>
          </a:stretch>
        </p:blipFill>
        <p:spPr>
          <a:xfrm>
            <a:off x="2054026" y="6006418"/>
            <a:ext cx="909372" cy="767207"/>
          </a:xfrm>
          <a:prstGeom prst="rect">
            <a:avLst/>
          </a:prstGeom>
        </p:spPr>
      </p:pic>
      <p:grpSp>
        <p:nvGrpSpPr>
          <p:cNvPr id="51" name="Group 50"/>
          <p:cNvGrpSpPr/>
          <p:nvPr/>
        </p:nvGrpSpPr>
        <p:grpSpPr>
          <a:xfrm>
            <a:off x="346086" y="1508439"/>
            <a:ext cx="6553617" cy="4117656"/>
            <a:chOff x="359709" y="844550"/>
            <a:chExt cx="1924704" cy="1209297"/>
          </a:xfrm>
        </p:grpSpPr>
        <p:grpSp>
          <p:nvGrpSpPr>
            <p:cNvPr id="52" name="Group 288"/>
            <p:cNvGrpSpPr>
              <a:grpSpLocks/>
            </p:cNvGrpSpPr>
            <p:nvPr/>
          </p:nvGrpSpPr>
          <p:grpSpPr bwMode="auto">
            <a:xfrm>
              <a:off x="365125" y="844550"/>
              <a:ext cx="1919288" cy="1162050"/>
              <a:chOff x="576644" y="5095939"/>
              <a:chExt cx="1918335" cy="1162367"/>
            </a:xfrm>
          </p:grpSpPr>
          <p:grpSp>
            <p:nvGrpSpPr>
              <p:cNvPr id="65" name="Group 317"/>
              <p:cNvGrpSpPr>
                <a:grpSpLocks/>
              </p:cNvGrpSpPr>
              <p:nvPr/>
            </p:nvGrpSpPr>
            <p:grpSpPr bwMode="auto">
              <a:xfrm>
                <a:off x="576644" y="5177854"/>
                <a:ext cx="1743075" cy="1080452"/>
                <a:chOff x="3022664" y="5206429"/>
                <a:chExt cx="1743075" cy="1080452"/>
              </a:xfrm>
            </p:grpSpPr>
            <p:grpSp>
              <p:nvGrpSpPr>
                <p:cNvPr id="73" name="Group 307"/>
                <p:cNvGrpSpPr>
                  <a:grpSpLocks/>
                </p:cNvGrpSpPr>
                <p:nvPr/>
              </p:nvGrpSpPr>
              <p:grpSpPr bwMode="auto">
                <a:xfrm>
                  <a:off x="3022664" y="5206429"/>
                  <a:ext cx="1743075" cy="1080452"/>
                  <a:chOff x="1295718" y="5135563"/>
                  <a:chExt cx="1743075" cy="1080452"/>
                </a:xfrm>
              </p:grpSpPr>
              <p:pic>
                <p:nvPicPr>
                  <p:cNvPr id="77" name="Picture 294" descr="REVW_M069_1JAI1_SHADE"/>
                  <p:cNvPicPr>
                    <a:picLocks noChangeAspect="1" noChangeArrowheads="1"/>
                  </p:cNvPicPr>
                  <p:nvPr/>
                </p:nvPicPr>
                <p:blipFill>
                  <a:blip r:embed="rId6" cstate="print">
                    <a:clrChange>
                      <a:clrFrom>
                        <a:srgbClr val="FFFFFF"/>
                      </a:clrFrom>
                      <a:clrTo>
                        <a:srgbClr val="FFFFFF">
                          <a:alpha val="0"/>
                        </a:srgbClr>
                      </a:clrTo>
                    </a:clrChange>
                  </a:blip>
                  <a:srcRect l="5048" t="21875" r="6970" b="23798"/>
                  <a:stretch>
                    <a:fillRect/>
                  </a:stretch>
                </p:blipFill>
                <p:spPr bwMode="auto">
                  <a:xfrm>
                    <a:off x="1295718" y="5135563"/>
                    <a:ext cx="1743075" cy="1076325"/>
                  </a:xfrm>
                  <a:prstGeom prst="rect">
                    <a:avLst/>
                  </a:prstGeom>
                  <a:noFill/>
                  <a:ln w="9525">
                    <a:noFill/>
                    <a:miter lim="800000"/>
                    <a:headEnd/>
                    <a:tailEnd/>
                  </a:ln>
                </p:spPr>
              </p:pic>
              <p:sp>
                <p:nvSpPr>
                  <p:cNvPr id="78" name="Rectangle 77"/>
                  <p:cNvSpPr/>
                  <p:nvPr/>
                </p:nvSpPr>
                <p:spPr>
                  <a:xfrm>
                    <a:off x="2189037" y="5873021"/>
                    <a:ext cx="331622" cy="131799"/>
                  </a:xfrm>
                  <a:prstGeom prst="rect">
                    <a:avLst/>
                  </a:prstGeom>
                  <a:solidFill>
                    <a:sysClr val="window" lastClr="FFFFFF"/>
                  </a:solidFill>
                  <a:ln w="25400" cap="flat" cmpd="sng" algn="ctr">
                    <a:solidFill>
                      <a:sysClr val="window" lastClr="FFFFFF"/>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0" b="0" i="0" u="none" strike="noStrike" kern="0" cap="none" spc="0" normalizeH="0" baseline="0" noProof="0" dirty="0">
                      <a:ln>
                        <a:noFill/>
                      </a:ln>
                      <a:solidFill>
                        <a:prstClr val="white"/>
                      </a:solidFill>
                      <a:effectLst/>
                      <a:uLnTx/>
                      <a:uFillTx/>
                      <a:latin typeface="Calibri"/>
                      <a:ea typeface="+mn-ea"/>
                      <a:cs typeface="+mn-cs"/>
                    </a:endParaRPr>
                  </a:p>
                </p:txBody>
              </p:sp>
              <p:sp>
                <p:nvSpPr>
                  <p:cNvPr id="79" name="Rectangle 78"/>
                  <p:cNvSpPr/>
                  <p:nvPr/>
                </p:nvSpPr>
                <p:spPr>
                  <a:xfrm>
                    <a:off x="2143022" y="6011172"/>
                    <a:ext cx="331623" cy="130211"/>
                  </a:xfrm>
                  <a:prstGeom prst="rect">
                    <a:avLst/>
                  </a:prstGeom>
                  <a:solidFill>
                    <a:sysClr val="window" lastClr="FFFFFF"/>
                  </a:solidFill>
                  <a:ln w="25400" cap="flat" cmpd="sng" algn="ctr">
                    <a:solidFill>
                      <a:sysClr val="window" lastClr="FFFFFF"/>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0" b="0" i="0" u="none" strike="noStrike" kern="0" cap="none" spc="0" normalizeH="0" baseline="0" noProof="0" dirty="0">
                      <a:ln>
                        <a:noFill/>
                      </a:ln>
                      <a:solidFill>
                        <a:prstClr val="white"/>
                      </a:solidFill>
                      <a:effectLst/>
                      <a:uLnTx/>
                      <a:uFillTx/>
                      <a:latin typeface="Calibri"/>
                      <a:ea typeface="+mn-ea"/>
                      <a:cs typeface="+mn-cs"/>
                    </a:endParaRPr>
                  </a:p>
                </p:txBody>
              </p:sp>
              <p:sp>
                <p:nvSpPr>
                  <p:cNvPr id="80" name="Rectangle 79"/>
                  <p:cNvSpPr/>
                  <p:nvPr/>
                </p:nvSpPr>
                <p:spPr>
                  <a:xfrm>
                    <a:off x="2101768" y="6084217"/>
                    <a:ext cx="331623" cy="131798"/>
                  </a:xfrm>
                  <a:prstGeom prst="rect">
                    <a:avLst/>
                  </a:prstGeom>
                  <a:solidFill>
                    <a:sysClr val="window" lastClr="FFFFFF"/>
                  </a:solidFill>
                  <a:ln w="25400" cap="flat" cmpd="sng" algn="ctr">
                    <a:solidFill>
                      <a:sysClr val="window" lastClr="FFFFFF"/>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0" b="0" i="0" u="none" strike="noStrike" kern="0" cap="none" spc="0" normalizeH="0" baseline="0" noProof="0" dirty="0">
                      <a:ln>
                        <a:noFill/>
                      </a:ln>
                      <a:solidFill>
                        <a:prstClr val="white"/>
                      </a:solidFill>
                      <a:effectLst/>
                      <a:uLnTx/>
                      <a:uFillTx/>
                      <a:latin typeface="Calibri"/>
                      <a:ea typeface="+mn-ea"/>
                      <a:cs typeface="+mn-cs"/>
                    </a:endParaRPr>
                  </a:p>
                </p:txBody>
              </p:sp>
              <p:sp>
                <p:nvSpPr>
                  <p:cNvPr id="81" name="Rectangle 80"/>
                  <p:cNvSpPr/>
                  <p:nvPr/>
                </p:nvSpPr>
                <p:spPr>
                  <a:xfrm rot="19957715">
                    <a:off x="2160476" y="5838087"/>
                    <a:ext cx="239593" cy="130211"/>
                  </a:xfrm>
                  <a:prstGeom prst="rect">
                    <a:avLst/>
                  </a:prstGeom>
                  <a:solidFill>
                    <a:sysClr val="window" lastClr="FFFFFF"/>
                  </a:solidFill>
                  <a:ln w="25400" cap="flat" cmpd="sng" algn="ctr">
                    <a:solidFill>
                      <a:sysClr val="window" lastClr="FFFFFF"/>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0" b="0" i="0" u="none" strike="noStrike" kern="0" cap="none" spc="0" normalizeH="0" baseline="0" noProof="0" dirty="0">
                      <a:ln>
                        <a:noFill/>
                      </a:ln>
                      <a:solidFill>
                        <a:prstClr val="white"/>
                      </a:solidFill>
                      <a:effectLst/>
                      <a:uLnTx/>
                      <a:uFillTx/>
                      <a:latin typeface="Calibri"/>
                      <a:ea typeface="+mn-ea"/>
                      <a:cs typeface="+mn-cs"/>
                    </a:endParaRPr>
                  </a:p>
                </p:txBody>
              </p:sp>
              <p:sp>
                <p:nvSpPr>
                  <p:cNvPr id="82" name="Rectangle 81"/>
                  <p:cNvSpPr/>
                  <p:nvPr/>
                </p:nvSpPr>
                <p:spPr>
                  <a:xfrm rot="20394291">
                    <a:off x="2228704" y="5711052"/>
                    <a:ext cx="47601" cy="60341"/>
                  </a:xfrm>
                  <a:prstGeom prst="rect">
                    <a:avLst/>
                  </a:prstGeom>
                  <a:solidFill>
                    <a:sysClr val="window" lastClr="FFFFFF"/>
                  </a:solidFill>
                  <a:ln w="25400" cap="flat" cmpd="sng" algn="ctr">
                    <a:solidFill>
                      <a:sysClr val="window" lastClr="FFFFFF"/>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4" name="Rectangle 73"/>
                <p:cNvSpPr/>
                <p:nvPr/>
              </p:nvSpPr>
              <p:spPr>
                <a:xfrm rot="2053524">
                  <a:off x="3273364" y="5496090"/>
                  <a:ext cx="798116" cy="446210"/>
                </a:xfrm>
                <a:prstGeom prst="rect">
                  <a:avLst/>
                </a:prstGeom>
                <a:solidFill>
                  <a:sysClr val="window" lastClr="FFFFFF"/>
                </a:solidFill>
                <a:ln w="25400" cap="flat" cmpd="sng" algn="ctr">
                  <a:solidFill>
                    <a:sysClr val="window" lastClr="FFFFFF"/>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0" b="1" i="0" u="none" strike="noStrike" kern="0" cap="none" spc="0" normalizeH="0" baseline="0" noProof="0" dirty="0">
                    <a:ln>
                      <a:noFill/>
                    </a:ln>
                    <a:solidFill>
                      <a:prstClr val="white"/>
                    </a:solidFill>
                    <a:effectLst/>
                    <a:uLnTx/>
                    <a:uFillTx/>
                    <a:latin typeface="Calibri"/>
                    <a:ea typeface="+mn-ea"/>
                    <a:cs typeface="+mn-cs"/>
                  </a:endParaRPr>
                </a:p>
              </p:txBody>
            </p:sp>
            <p:sp>
              <p:nvSpPr>
                <p:cNvPr id="75" name="Rectangle 74"/>
                <p:cNvSpPr/>
                <p:nvPr/>
              </p:nvSpPr>
              <p:spPr>
                <a:xfrm rot="2721323">
                  <a:off x="3670529" y="5397017"/>
                  <a:ext cx="797143" cy="445865"/>
                </a:xfrm>
                <a:prstGeom prst="rect">
                  <a:avLst/>
                </a:prstGeom>
                <a:solidFill>
                  <a:sysClr val="window" lastClr="FFFFFF"/>
                </a:solidFill>
                <a:ln w="25400" cap="flat" cmpd="sng" algn="ctr">
                  <a:solidFill>
                    <a:sysClr val="window" lastClr="FFFFFF"/>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0" b="1" i="0" u="none" strike="noStrike" kern="0" cap="none" spc="0" normalizeH="0" baseline="0" noProof="0" dirty="0">
                    <a:ln>
                      <a:noFill/>
                    </a:ln>
                    <a:solidFill>
                      <a:prstClr val="white"/>
                    </a:solidFill>
                    <a:effectLst/>
                    <a:uLnTx/>
                    <a:uFillTx/>
                    <a:latin typeface="Calibri"/>
                    <a:ea typeface="+mn-ea"/>
                    <a:cs typeface="+mn-cs"/>
                  </a:endParaRPr>
                </a:p>
              </p:txBody>
            </p:sp>
            <p:sp>
              <p:nvSpPr>
                <p:cNvPr id="76" name="Rectangle 75"/>
                <p:cNvSpPr/>
                <p:nvPr/>
              </p:nvSpPr>
              <p:spPr>
                <a:xfrm rot="2214528">
                  <a:off x="3819193" y="5397638"/>
                  <a:ext cx="915533" cy="446210"/>
                </a:xfrm>
                <a:prstGeom prst="rect">
                  <a:avLst/>
                </a:prstGeom>
                <a:solidFill>
                  <a:sysClr val="window" lastClr="FFFFFF"/>
                </a:solidFill>
                <a:ln w="25400" cap="flat" cmpd="sng" algn="ctr">
                  <a:solidFill>
                    <a:sysClr val="window" lastClr="FFFFFF"/>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66" name="Group 297"/>
              <p:cNvGrpSpPr>
                <a:grpSpLocks/>
              </p:cNvGrpSpPr>
              <p:nvPr/>
            </p:nvGrpSpPr>
            <p:grpSpPr bwMode="auto">
              <a:xfrm>
                <a:off x="751904" y="5095939"/>
                <a:ext cx="1743075" cy="1080452"/>
                <a:chOff x="1295718" y="5135563"/>
                <a:chExt cx="1743075" cy="1080452"/>
              </a:xfrm>
            </p:grpSpPr>
            <p:pic>
              <p:nvPicPr>
                <p:cNvPr id="67" name="Picture 294" descr="REVW_M069_1JAI1_SHADE"/>
                <p:cNvPicPr>
                  <a:picLocks noChangeAspect="1" noChangeArrowheads="1"/>
                </p:cNvPicPr>
                <p:nvPr/>
              </p:nvPicPr>
              <p:blipFill>
                <a:blip r:embed="rId6" cstate="print">
                  <a:clrChange>
                    <a:clrFrom>
                      <a:srgbClr val="FFFFFF"/>
                    </a:clrFrom>
                    <a:clrTo>
                      <a:srgbClr val="FFFFFF">
                        <a:alpha val="0"/>
                      </a:srgbClr>
                    </a:clrTo>
                  </a:clrChange>
                </a:blip>
                <a:srcRect l="5048" t="21875" r="6970" b="23798"/>
                <a:stretch>
                  <a:fillRect/>
                </a:stretch>
              </p:blipFill>
              <p:spPr bwMode="auto">
                <a:xfrm>
                  <a:off x="1295718" y="5135563"/>
                  <a:ext cx="1743075" cy="1076325"/>
                </a:xfrm>
                <a:prstGeom prst="rect">
                  <a:avLst/>
                </a:prstGeom>
                <a:noFill/>
                <a:ln w="9525">
                  <a:noFill/>
                  <a:miter lim="800000"/>
                  <a:headEnd/>
                  <a:tailEnd/>
                </a:ln>
              </p:spPr>
            </p:pic>
            <p:sp>
              <p:nvSpPr>
                <p:cNvPr id="68" name="Rectangle 67"/>
                <p:cNvSpPr/>
                <p:nvPr/>
              </p:nvSpPr>
              <p:spPr>
                <a:xfrm>
                  <a:off x="2188316" y="5872364"/>
                  <a:ext cx="331622" cy="131799"/>
                </a:xfrm>
                <a:prstGeom prst="rect">
                  <a:avLst/>
                </a:prstGeom>
                <a:solidFill>
                  <a:sysClr val="window" lastClr="FFFFFF"/>
                </a:solidFill>
                <a:ln w="25400" cap="flat" cmpd="sng" algn="ctr">
                  <a:solidFill>
                    <a:sysClr val="window" lastClr="FFFFFF"/>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0" b="0" i="0" u="none" strike="noStrike" kern="0" cap="none" spc="0" normalizeH="0" baseline="0" noProof="0" dirty="0">
                    <a:ln>
                      <a:noFill/>
                    </a:ln>
                    <a:solidFill>
                      <a:prstClr val="white"/>
                    </a:solidFill>
                    <a:effectLst/>
                    <a:uLnTx/>
                    <a:uFillTx/>
                    <a:latin typeface="Calibri"/>
                    <a:ea typeface="+mn-ea"/>
                    <a:cs typeface="+mn-cs"/>
                  </a:endParaRPr>
                </a:p>
              </p:txBody>
            </p:sp>
            <p:sp>
              <p:nvSpPr>
                <p:cNvPr id="69" name="Rectangle 68"/>
                <p:cNvSpPr/>
                <p:nvPr/>
              </p:nvSpPr>
              <p:spPr>
                <a:xfrm>
                  <a:off x="2142300" y="6010515"/>
                  <a:ext cx="331623" cy="130211"/>
                </a:xfrm>
                <a:prstGeom prst="rect">
                  <a:avLst/>
                </a:prstGeom>
                <a:solidFill>
                  <a:sysClr val="window" lastClr="FFFFFF"/>
                </a:solidFill>
                <a:ln w="25400" cap="flat" cmpd="sng" algn="ctr">
                  <a:solidFill>
                    <a:sysClr val="window" lastClr="FFFFFF"/>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0" b="0" i="0" u="none" strike="noStrike" kern="0" cap="none" spc="0" normalizeH="0" baseline="0" noProof="0" dirty="0">
                    <a:ln>
                      <a:noFill/>
                    </a:ln>
                    <a:solidFill>
                      <a:prstClr val="white"/>
                    </a:solidFill>
                    <a:effectLst/>
                    <a:uLnTx/>
                    <a:uFillTx/>
                    <a:latin typeface="Calibri"/>
                    <a:ea typeface="+mn-ea"/>
                    <a:cs typeface="+mn-cs"/>
                  </a:endParaRPr>
                </a:p>
              </p:txBody>
            </p:sp>
            <p:sp>
              <p:nvSpPr>
                <p:cNvPr id="70" name="Rectangle 69"/>
                <p:cNvSpPr/>
                <p:nvPr/>
              </p:nvSpPr>
              <p:spPr>
                <a:xfrm>
                  <a:off x="2101046" y="6083560"/>
                  <a:ext cx="331623" cy="131798"/>
                </a:xfrm>
                <a:prstGeom prst="rect">
                  <a:avLst/>
                </a:prstGeom>
                <a:solidFill>
                  <a:sysClr val="window" lastClr="FFFFFF"/>
                </a:solidFill>
                <a:ln w="25400" cap="flat" cmpd="sng" algn="ctr">
                  <a:solidFill>
                    <a:sysClr val="window" lastClr="FFFFFF"/>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0" b="0" i="0" u="none" strike="noStrike" kern="0" cap="none" spc="0" normalizeH="0" baseline="0" noProof="0" dirty="0">
                    <a:ln>
                      <a:noFill/>
                    </a:ln>
                    <a:solidFill>
                      <a:prstClr val="white"/>
                    </a:solidFill>
                    <a:effectLst/>
                    <a:uLnTx/>
                    <a:uFillTx/>
                    <a:latin typeface="Calibri"/>
                    <a:ea typeface="+mn-ea"/>
                    <a:cs typeface="+mn-cs"/>
                  </a:endParaRPr>
                </a:p>
              </p:txBody>
            </p:sp>
            <p:sp>
              <p:nvSpPr>
                <p:cNvPr id="71" name="Rectangle 70"/>
                <p:cNvSpPr/>
                <p:nvPr/>
              </p:nvSpPr>
              <p:spPr>
                <a:xfrm rot="19957715">
                  <a:off x="2159755" y="5837430"/>
                  <a:ext cx="239593" cy="130211"/>
                </a:xfrm>
                <a:prstGeom prst="rect">
                  <a:avLst/>
                </a:prstGeom>
                <a:solidFill>
                  <a:sysClr val="window" lastClr="FFFFFF"/>
                </a:solidFill>
                <a:ln w="25400" cap="flat" cmpd="sng" algn="ctr">
                  <a:solidFill>
                    <a:sysClr val="window" lastClr="FFFFFF"/>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rot="20394291">
                  <a:off x="2227983" y="5710395"/>
                  <a:ext cx="47601" cy="60341"/>
                </a:xfrm>
                <a:prstGeom prst="rect">
                  <a:avLst/>
                </a:prstGeom>
                <a:solidFill>
                  <a:sysClr val="window" lastClr="FFFFFF"/>
                </a:solidFill>
                <a:ln w="25400" cap="flat" cmpd="sng" algn="ctr">
                  <a:solidFill>
                    <a:sysClr val="window" lastClr="FFFFFF"/>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0" b="0" i="0" u="none" strike="noStrike" kern="0" cap="none" spc="0" normalizeH="0" baseline="0" noProof="0" dirty="0">
                    <a:ln>
                      <a:noFill/>
                    </a:ln>
                    <a:solidFill>
                      <a:prstClr val="white"/>
                    </a:solidFill>
                    <a:effectLst/>
                    <a:uLnTx/>
                    <a:uFillTx/>
                    <a:latin typeface="Calibri"/>
                    <a:ea typeface="+mn-ea"/>
                    <a:cs typeface="+mn-cs"/>
                  </a:endParaRPr>
                </a:p>
              </p:txBody>
            </p:sp>
          </p:grpSp>
        </p:grpSp>
        <p:sp>
          <p:nvSpPr>
            <p:cNvPr id="53" name="AutoShape 297"/>
            <p:cNvSpPr>
              <a:spLocks noChangeArrowheads="1"/>
            </p:cNvSpPr>
            <p:nvPr/>
          </p:nvSpPr>
          <p:spPr bwMode="auto">
            <a:xfrm rot="10800000">
              <a:off x="1287441" y="1876776"/>
              <a:ext cx="95250" cy="85725"/>
            </a:xfrm>
            <a:prstGeom prst="triangle">
              <a:avLst>
                <a:gd name="adj" fmla="val 50000"/>
              </a:avLst>
            </a:prstGeom>
            <a:solidFill>
              <a:srgbClr val="66FF33"/>
            </a:solidFill>
            <a:ln w="9525">
              <a:miter lim="800000"/>
              <a:headEnd/>
              <a:tailEnd/>
            </a:ln>
            <a:scene3d>
              <a:camera prst="legacyObliqueTopRight">
                <a:rot lat="0" lon="600000" rev="0"/>
              </a:camera>
              <a:lightRig rig="legacyFlat3" dir="b"/>
            </a:scene3d>
            <a:sp3d extrusionH="87300" prstMaterial="legacyMatte">
              <a:bevelT w="13500" h="13500" prst="angle"/>
              <a:bevelB w="13500" h="13500" prst="angle"/>
              <a:extrusionClr>
                <a:srgbClr val="66FF33"/>
              </a:extrusionClr>
            </a:sp3d>
          </p:spPr>
          <p:txBody>
            <a:bodyPr wrap="none" anchor="ctr">
              <a:flatTx/>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8000" b="0" i="0" u="none" strike="noStrike" kern="0" cap="none" spc="0" normalizeH="0" baseline="0" noProof="0" dirty="0">
                <a:ln>
                  <a:noFill/>
                </a:ln>
                <a:solidFill>
                  <a:prstClr val="black"/>
                </a:solidFill>
                <a:effectLst/>
                <a:uLnTx/>
                <a:uFillTx/>
              </a:endParaRPr>
            </a:p>
          </p:txBody>
        </p:sp>
        <p:sp>
          <p:nvSpPr>
            <p:cNvPr id="54" name="Oval 298"/>
            <p:cNvSpPr>
              <a:spLocks noChangeArrowheads="1"/>
            </p:cNvSpPr>
            <p:nvPr/>
          </p:nvSpPr>
          <p:spPr bwMode="auto">
            <a:xfrm>
              <a:off x="1308100" y="1395413"/>
              <a:ext cx="41275" cy="41275"/>
            </a:xfrm>
            <a:prstGeom prst="ellipse">
              <a:avLst/>
            </a:prstGeom>
            <a:solidFill>
              <a:srgbClr val="66FF33"/>
            </a:solidFill>
            <a:ln w="9525">
              <a:round/>
              <a:headEnd/>
              <a:tailEnd/>
            </a:ln>
            <a:scene3d>
              <a:camera prst="legacyObliqueTopRight">
                <a:rot lat="16499979" lon="0" rev="0"/>
              </a:camera>
              <a:lightRig rig="legacyFlat3" dir="b"/>
            </a:scene3d>
            <a:sp3d extrusionH="1568450" prstMaterial="legacyMatte">
              <a:bevelT w="13500" h="13500" prst="angle"/>
              <a:bevelB w="13500" h="13500" prst="angle"/>
              <a:extrusionClr>
                <a:srgbClr val="66FF33"/>
              </a:extrusionClr>
            </a:sp3d>
          </p:spPr>
          <p:txBody>
            <a:bodyPr wrap="none" anchor="ctr">
              <a:flatTx/>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8000" b="0" i="0" u="none" strike="noStrike" kern="0" cap="none" spc="0" normalizeH="0" baseline="0" noProof="0" dirty="0">
                <a:ln>
                  <a:noFill/>
                </a:ln>
                <a:solidFill>
                  <a:prstClr val="black"/>
                </a:solidFill>
                <a:effectLst/>
                <a:uLnTx/>
                <a:uFillTx/>
              </a:endParaRPr>
            </a:p>
          </p:txBody>
        </p:sp>
        <p:sp>
          <p:nvSpPr>
            <p:cNvPr id="55" name="Rectangle 299"/>
            <p:cNvSpPr>
              <a:spLocks noChangeArrowheads="1"/>
            </p:cNvSpPr>
            <p:nvPr/>
          </p:nvSpPr>
          <p:spPr bwMode="auto">
            <a:xfrm rot="21448507">
              <a:off x="1350898" y="1861591"/>
              <a:ext cx="152532" cy="190007"/>
            </a:xfrm>
            <a:prstGeom prst="rect">
              <a:avLst/>
            </a:prstGeom>
            <a:noFill/>
            <a:ln w="9525">
              <a:noFill/>
              <a:miter lim="800000"/>
              <a:headEnd/>
              <a:tailEnd/>
            </a:ln>
            <a:effectLst>
              <a:outerShdw dist="17961" dir="2700000" algn="ctr" rotWithShape="0">
                <a:sysClr val="windowText" lastClr="000000"/>
              </a:outerShdw>
            </a:effectLst>
          </p:spPr>
          <p:txBody>
            <a:bodyPr wrap="none" lIns="92075" tIns="46038" rIns="92075" bIns="46038">
              <a:spAutoFit/>
            </a:bodyPr>
            <a:lstStyle/>
            <a:p>
              <a:pPr marL="0" marR="0" lvl="0" indent="0" defTabSz="914400" eaLnBrk="0" fontAlgn="auto" latinLnBrk="0" hangingPunct="0">
                <a:lnSpc>
                  <a:spcPct val="100000"/>
                </a:lnSpc>
                <a:spcBef>
                  <a:spcPct val="50000"/>
                </a:spcBef>
                <a:spcAft>
                  <a:spcPts val="0"/>
                </a:spcAft>
                <a:buClrTx/>
                <a:buSzTx/>
                <a:buFontTx/>
                <a:buNone/>
                <a:tabLst/>
                <a:defRPr/>
              </a:pPr>
              <a:r>
                <a:rPr kumimoji="0" lang="en-US" sz="3600" b="0" i="0" u="none" strike="noStrike" kern="0" cap="none" spc="0" normalizeH="0" baseline="0" noProof="0" dirty="0">
                  <a:ln>
                    <a:noFill/>
                  </a:ln>
                  <a:solidFill>
                    <a:srgbClr val="00FF00"/>
                  </a:solidFill>
                  <a:effectLst/>
                  <a:uLnTx/>
                  <a:uFillTx/>
                  <a:latin typeface="Arial Black" pitchFamily="34" charset="0"/>
                </a:rPr>
                <a:t>Z</a:t>
              </a:r>
            </a:p>
          </p:txBody>
        </p:sp>
        <p:sp>
          <p:nvSpPr>
            <p:cNvPr id="56" name="Rectangle 300"/>
            <p:cNvSpPr>
              <a:spLocks noChangeArrowheads="1"/>
            </p:cNvSpPr>
            <p:nvPr/>
          </p:nvSpPr>
          <p:spPr bwMode="auto">
            <a:xfrm rot="21448507">
              <a:off x="1721782" y="1598065"/>
              <a:ext cx="160065" cy="190007"/>
            </a:xfrm>
            <a:prstGeom prst="rect">
              <a:avLst/>
            </a:prstGeom>
            <a:noFill/>
            <a:ln w="9525">
              <a:noFill/>
              <a:miter lim="800000"/>
              <a:headEnd/>
              <a:tailEnd/>
            </a:ln>
            <a:effectLst>
              <a:outerShdw dist="17961" dir="2700000" algn="ctr" rotWithShape="0">
                <a:sysClr val="windowText" lastClr="000000"/>
              </a:outerShdw>
            </a:effectLst>
          </p:spPr>
          <p:txBody>
            <a:bodyPr wrap="none" lIns="92075" tIns="46038" rIns="92075" bIns="46038">
              <a:spAutoFit/>
            </a:bodyPr>
            <a:lstStyle/>
            <a:p>
              <a:pPr marL="0" marR="0" lvl="0" indent="0" defTabSz="914400" eaLnBrk="0" fontAlgn="auto" latinLnBrk="0" hangingPunct="0">
                <a:lnSpc>
                  <a:spcPct val="100000"/>
                </a:lnSpc>
                <a:spcBef>
                  <a:spcPct val="50000"/>
                </a:spcBef>
                <a:spcAft>
                  <a:spcPts val="0"/>
                </a:spcAft>
                <a:buClrTx/>
                <a:buSzTx/>
                <a:buFontTx/>
                <a:buNone/>
                <a:tabLst/>
                <a:defRPr/>
              </a:pPr>
              <a:r>
                <a:rPr kumimoji="0" lang="en-US" sz="3600" b="0" i="0" u="none" strike="noStrike" kern="0" cap="none" spc="0" normalizeH="0" baseline="0" noProof="0" dirty="0">
                  <a:ln>
                    <a:noFill/>
                  </a:ln>
                  <a:solidFill>
                    <a:srgbClr val="00FF00"/>
                  </a:solidFill>
                  <a:effectLst/>
                  <a:uLnTx/>
                  <a:uFillTx/>
                  <a:latin typeface="Arial Black" pitchFamily="34" charset="0"/>
                </a:rPr>
                <a:t>X</a:t>
              </a:r>
            </a:p>
          </p:txBody>
        </p:sp>
        <p:sp>
          <p:nvSpPr>
            <p:cNvPr id="57" name="Rectangle 301"/>
            <p:cNvSpPr>
              <a:spLocks noChangeArrowheads="1"/>
            </p:cNvSpPr>
            <p:nvPr/>
          </p:nvSpPr>
          <p:spPr bwMode="auto">
            <a:xfrm rot="21448507">
              <a:off x="359709" y="1599655"/>
              <a:ext cx="160065" cy="190007"/>
            </a:xfrm>
            <a:prstGeom prst="rect">
              <a:avLst/>
            </a:prstGeom>
            <a:noFill/>
            <a:ln w="9525">
              <a:noFill/>
              <a:miter lim="800000"/>
              <a:headEnd/>
              <a:tailEnd/>
            </a:ln>
            <a:effectLst>
              <a:outerShdw dist="17961" dir="2700000" algn="ctr" rotWithShape="0">
                <a:sysClr val="windowText" lastClr="000000"/>
              </a:outerShdw>
            </a:effectLst>
          </p:spPr>
          <p:txBody>
            <a:bodyPr wrap="none" lIns="92075" tIns="46038" rIns="92075" bIns="46038">
              <a:spAutoFit/>
            </a:bodyPr>
            <a:lstStyle/>
            <a:p>
              <a:pPr marL="0" marR="0" lvl="0" indent="0" defTabSz="914400" eaLnBrk="0" fontAlgn="auto" latinLnBrk="0" hangingPunct="0">
                <a:lnSpc>
                  <a:spcPct val="100000"/>
                </a:lnSpc>
                <a:spcBef>
                  <a:spcPct val="50000"/>
                </a:spcBef>
                <a:spcAft>
                  <a:spcPts val="0"/>
                </a:spcAft>
                <a:buClrTx/>
                <a:buSzTx/>
                <a:buFontTx/>
                <a:buNone/>
                <a:tabLst/>
                <a:defRPr/>
              </a:pPr>
              <a:r>
                <a:rPr kumimoji="0" lang="en-US" sz="3600" b="0" i="0" u="none" strike="noStrike" kern="0" cap="none" spc="0" normalizeH="0" baseline="0" noProof="0" dirty="0">
                  <a:ln>
                    <a:noFill/>
                  </a:ln>
                  <a:solidFill>
                    <a:srgbClr val="00FF00"/>
                  </a:solidFill>
                  <a:effectLst/>
                  <a:uLnTx/>
                  <a:uFillTx/>
                  <a:latin typeface="Arial Black" pitchFamily="34" charset="0"/>
                </a:rPr>
                <a:t>Y</a:t>
              </a:r>
            </a:p>
          </p:txBody>
        </p:sp>
        <p:sp>
          <p:nvSpPr>
            <p:cNvPr id="58" name="Rectangle 302"/>
            <p:cNvSpPr>
              <a:spLocks noChangeArrowheads="1"/>
            </p:cNvSpPr>
            <p:nvPr/>
          </p:nvSpPr>
          <p:spPr bwMode="auto">
            <a:xfrm rot="21448507">
              <a:off x="1828405" y="1675187"/>
              <a:ext cx="164302" cy="135773"/>
            </a:xfrm>
            <a:prstGeom prst="rect">
              <a:avLst/>
            </a:prstGeom>
            <a:noFill/>
            <a:ln w="9525">
              <a:noFill/>
              <a:miter lim="800000"/>
              <a:headEnd/>
              <a:tailEnd/>
            </a:ln>
          </p:spPr>
          <p:txBody>
            <a:bodyPr wrap="none" lIns="92075" tIns="46038" rIns="92075" bIns="46038">
              <a:spAutoFit/>
            </a:bodyPr>
            <a:lstStyle/>
            <a:p>
              <a:pPr marL="0" marR="0" lvl="0" indent="0" defTabSz="914400" eaLnBrk="0" fontAlgn="auto" latinLnBrk="0" hangingPunct="0">
                <a:lnSpc>
                  <a:spcPct val="100000"/>
                </a:lnSpc>
                <a:spcBef>
                  <a:spcPct val="50000"/>
                </a:spcBef>
                <a:spcAft>
                  <a:spcPts val="0"/>
                </a:spcAft>
                <a:buClrTx/>
                <a:buSzTx/>
                <a:buFontTx/>
                <a:buNone/>
                <a:tabLst/>
                <a:defRPr/>
              </a:pPr>
              <a:r>
                <a:rPr kumimoji="0" lang="en-US" sz="2400" b="1" i="0" u="none" strike="noStrike" kern="0" cap="none" spc="0" normalizeH="0" baseline="0" noProof="0" dirty="0">
                  <a:ln>
                    <a:noFill/>
                  </a:ln>
                  <a:solidFill>
                    <a:srgbClr val="339933"/>
                  </a:solidFill>
                  <a:effectLst/>
                  <a:uLnTx/>
                  <a:uFillTx/>
                </a:rPr>
                <a:t>ISS</a:t>
              </a:r>
            </a:p>
          </p:txBody>
        </p:sp>
        <p:sp>
          <p:nvSpPr>
            <p:cNvPr id="59" name="Rectangle 303"/>
            <p:cNvSpPr>
              <a:spLocks noChangeArrowheads="1"/>
            </p:cNvSpPr>
            <p:nvPr/>
          </p:nvSpPr>
          <p:spPr bwMode="auto">
            <a:xfrm rot="21448507">
              <a:off x="1456932" y="1918074"/>
              <a:ext cx="164302" cy="135773"/>
            </a:xfrm>
            <a:prstGeom prst="rect">
              <a:avLst/>
            </a:prstGeom>
            <a:noFill/>
            <a:ln w="9525">
              <a:noFill/>
              <a:miter lim="800000"/>
              <a:headEnd/>
              <a:tailEnd/>
            </a:ln>
          </p:spPr>
          <p:txBody>
            <a:bodyPr wrap="none" lIns="92075" tIns="46038" rIns="92075" bIns="46038">
              <a:spAutoFit/>
            </a:bodyPr>
            <a:lstStyle/>
            <a:p>
              <a:pPr marL="0" marR="0" lvl="0" indent="0" defTabSz="914400" eaLnBrk="0" fontAlgn="auto" latinLnBrk="0" hangingPunct="0">
                <a:lnSpc>
                  <a:spcPct val="100000"/>
                </a:lnSpc>
                <a:spcBef>
                  <a:spcPct val="50000"/>
                </a:spcBef>
                <a:spcAft>
                  <a:spcPts val="0"/>
                </a:spcAft>
                <a:buClrTx/>
                <a:buSzTx/>
                <a:buFontTx/>
                <a:buNone/>
                <a:tabLst/>
                <a:defRPr/>
              </a:pPr>
              <a:r>
                <a:rPr kumimoji="0" lang="en-US" sz="2400" b="1" i="0" u="none" strike="noStrike" kern="0" cap="none" spc="0" normalizeH="0" baseline="0" noProof="0" dirty="0">
                  <a:ln>
                    <a:noFill/>
                  </a:ln>
                  <a:solidFill>
                    <a:srgbClr val="339933"/>
                  </a:solidFill>
                  <a:effectLst/>
                  <a:uLnTx/>
                  <a:uFillTx/>
                </a:rPr>
                <a:t>ISS</a:t>
              </a:r>
            </a:p>
          </p:txBody>
        </p:sp>
        <p:sp>
          <p:nvSpPr>
            <p:cNvPr id="60" name="Rectangle 304"/>
            <p:cNvSpPr>
              <a:spLocks noChangeArrowheads="1"/>
            </p:cNvSpPr>
            <p:nvPr/>
          </p:nvSpPr>
          <p:spPr bwMode="auto">
            <a:xfrm rot="21448507">
              <a:off x="418706" y="1711699"/>
              <a:ext cx="164302" cy="135773"/>
            </a:xfrm>
            <a:prstGeom prst="rect">
              <a:avLst/>
            </a:prstGeom>
            <a:noFill/>
            <a:ln w="9525">
              <a:noFill/>
              <a:miter lim="800000"/>
              <a:headEnd/>
              <a:tailEnd/>
            </a:ln>
          </p:spPr>
          <p:txBody>
            <a:bodyPr wrap="none" lIns="92075" tIns="46038" rIns="92075" bIns="46038">
              <a:spAutoFit/>
            </a:bodyPr>
            <a:lstStyle/>
            <a:p>
              <a:pPr marL="0" marR="0" lvl="0" indent="0" defTabSz="914400" eaLnBrk="0" fontAlgn="auto" latinLnBrk="0" hangingPunct="0">
                <a:lnSpc>
                  <a:spcPct val="100000"/>
                </a:lnSpc>
                <a:spcBef>
                  <a:spcPct val="50000"/>
                </a:spcBef>
                <a:spcAft>
                  <a:spcPts val="0"/>
                </a:spcAft>
                <a:buClrTx/>
                <a:buSzTx/>
                <a:buFontTx/>
                <a:buNone/>
                <a:tabLst/>
                <a:defRPr/>
              </a:pPr>
              <a:r>
                <a:rPr kumimoji="0" lang="en-US" sz="2400" b="1" i="0" u="none" strike="noStrike" kern="0" cap="none" spc="0" normalizeH="0" baseline="0" noProof="0" dirty="0">
                  <a:ln>
                    <a:noFill/>
                  </a:ln>
                  <a:solidFill>
                    <a:srgbClr val="339933"/>
                  </a:solidFill>
                  <a:effectLst/>
                  <a:uLnTx/>
                  <a:uFillTx/>
                </a:rPr>
                <a:t>ISS</a:t>
              </a:r>
            </a:p>
          </p:txBody>
        </p:sp>
        <p:sp>
          <p:nvSpPr>
            <p:cNvPr id="61" name="Oval 315"/>
            <p:cNvSpPr>
              <a:spLocks noChangeArrowheads="1"/>
            </p:cNvSpPr>
            <p:nvPr/>
          </p:nvSpPr>
          <p:spPr bwMode="auto">
            <a:xfrm>
              <a:off x="1641475" y="1581150"/>
              <a:ext cx="33338" cy="39688"/>
            </a:xfrm>
            <a:prstGeom prst="ellipse">
              <a:avLst/>
            </a:prstGeom>
            <a:solidFill>
              <a:srgbClr val="66FF33"/>
            </a:solidFill>
            <a:ln w="9525">
              <a:round/>
              <a:headEnd/>
              <a:tailEnd/>
            </a:ln>
            <a:scene3d>
              <a:camera prst="legacyObliqueTopRight">
                <a:rot lat="21299970" lon="19199990" rev="0"/>
              </a:camera>
              <a:lightRig rig="legacyFlat3" dir="b"/>
            </a:scene3d>
            <a:sp3d extrusionH="2921000" prstMaterial="legacyMatte">
              <a:bevelT w="13500" h="13500" prst="angle"/>
              <a:bevelB w="13500" h="13500" prst="angle"/>
              <a:extrusionClr>
                <a:srgbClr val="66FF33"/>
              </a:extrusionClr>
            </a:sp3d>
          </p:spPr>
          <p:txBody>
            <a:bodyPr wrap="none" anchor="ctr">
              <a:flatTx/>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8000" b="0" i="0" u="none" strike="noStrike" kern="0" cap="none" spc="0" normalizeH="0" baseline="0" noProof="0" dirty="0">
                <a:ln>
                  <a:noFill/>
                </a:ln>
                <a:solidFill>
                  <a:prstClr val="black"/>
                </a:solidFill>
                <a:effectLst/>
                <a:uLnTx/>
                <a:uFillTx/>
              </a:endParaRPr>
            </a:p>
          </p:txBody>
        </p:sp>
        <p:sp>
          <p:nvSpPr>
            <p:cNvPr id="62" name="AutoShape 316"/>
            <p:cNvSpPr>
              <a:spLocks noChangeArrowheads="1"/>
            </p:cNvSpPr>
            <p:nvPr/>
          </p:nvSpPr>
          <p:spPr bwMode="auto">
            <a:xfrm rot="5400000">
              <a:off x="1635760" y="1571451"/>
              <a:ext cx="96837" cy="85725"/>
            </a:xfrm>
            <a:prstGeom prst="triangle">
              <a:avLst>
                <a:gd name="adj" fmla="val 50000"/>
              </a:avLst>
            </a:prstGeom>
            <a:solidFill>
              <a:srgbClr val="66FF33"/>
            </a:solidFill>
            <a:ln w="9525">
              <a:miter lim="800000"/>
              <a:headEnd/>
              <a:tailEnd/>
            </a:ln>
            <a:scene3d>
              <a:camera prst="legacyObliqueTopRight">
                <a:rot lat="0" lon="899994" rev="0"/>
              </a:camera>
              <a:lightRig rig="legacyFlat3" dir="b"/>
            </a:scene3d>
            <a:sp3d extrusionH="87300" prstMaterial="legacyMatte">
              <a:bevelT w="13500" h="13500" prst="angle"/>
              <a:bevelB w="13500" h="13500" prst="angle"/>
              <a:extrusionClr>
                <a:srgbClr val="66FF33"/>
              </a:extrusionClr>
            </a:sp3d>
          </p:spPr>
          <p:txBody>
            <a:bodyPr wrap="none" anchor="ctr">
              <a:flatTx/>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8000" b="0" i="0" u="none" strike="noStrike" kern="0" cap="none" spc="0" normalizeH="0" baseline="0" noProof="0" dirty="0">
                <a:ln>
                  <a:noFill/>
                </a:ln>
                <a:solidFill>
                  <a:prstClr val="black"/>
                </a:solidFill>
                <a:effectLst/>
                <a:uLnTx/>
                <a:uFillTx/>
              </a:endParaRPr>
            </a:p>
          </p:txBody>
        </p:sp>
        <p:sp>
          <p:nvSpPr>
            <p:cNvPr id="63" name="Oval 317"/>
            <p:cNvSpPr>
              <a:spLocks noChangeArrowheads="1"/>
            </p:cNvSpPr>
            <p:nvPr/>
          </p:nvSpPr>
          <p:spPr bwMode="auto">
            <a:xfrm>
              <a:off x="612775" y="1692275"/>
              <a:ext cx="41275" cy="41275"/>
            </a:xfrm>
            <a:prstGeom prst="ellipse">
              <a:avLst/>
            </a:prstGeom>
            <a:solidFill>
              <a:srgbClr val="66FF33"/>
            </a:solidFill>
            <a:ln w="9525">
              <a:round/>
              <a:headEnd/>
              <a:tailEnd/>
            </a:ln>
            <a:scene3d>
              <a:camera prst="legacyObliqueTopRight">
                <a:rot lat="0" lon="1500000" rev="0"/>
              </a:camera>
              <a:lightRig rig="legacyFlat3" dir="b"/>
            </a:scene3d>
            <a:sp3d extrusionH="3143250" prstMaterial="legacyMatte">
              <a:bevelT w="13500" h="13500" prst="angle"/>
              <a:bevelB w="13500" h="13500" prst="angle"/>
              <a:extrusionClr>
                <a:srgbClr val="66FF33"/>
              </a:extrusionClr>
            </a:sp3d>
          </p:spPr>
          <p:txBody>
            <a:bodyPr wrap="none" anchor="ctr">
              <a:flatTx/>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8000" b="0" i="0" u="none" strike="noStrike" kern="0" cap="none" spc="0" normalizeH="0" baseline="0" noProof="0" dirty="0">
                <a:ln>
                  <a:noFill/>
                </a:ln>
                <a:solidFill>
                  <a:prstClr val="black"/>
                </a:solidFill>
                <a:effectLst/>
                <a:uLnTx/>
                <a:uFillTx/>
              </a:endParaRPr>
            </a:p>
          </p:txBody>
        </p:sp>
        <p:sp>
          <p:nvSpPr>
            <p:cNvPr id="64" name="AutoShape 318"/>
            <p:cNvSpPr>
              <a:spLocks noChangeArrowheads="1"/>
            </p:cNvSpPr>
            <p:nvPr/>
          </p:nvSpPr>
          <p:spPr bwMode="auto">
            <a:xfrm rot="-5400000">
              <a:off x="577057" y="1686719"/>
              <a:ext cx="96837" cy="85725"/>
            </a:xfrm>
            <a:prstGeom prst="triangle">
              <a:avLst>
                <a:gd name="adj" fmla="val 50000"/>
              </a:avLst>
            </a:prstGeom>
            <a:solidFill>
              <a:srgbClr val="66FF33"/>
            </a:solidFill>
            <a:ln w="9525">
              <a:miter lim="800000"/>
              <a:headEnd/>
              <a:tailEnd/>
            </a:ln>
            <a:scene3d>
              <a:camera prst="legacyObliqueTopRight">
                <a:rot lat="0" lon="18600000" rev="0"/>
              </a:camera>
              <a:lightRig rig="legacyFlat3" dir="b"/>
            </a:scene3d>
            <a:sp3d extrusionH="100000" prstMaterial="legacyMatte">
              <a:bevelT w="13500" h="13500" prst="angle"/>
              <a:bevelB w="13500" h="13500" prst="angle"/>
              <a:extrusionClr>
                <a:srgbClr val="66FF33"/>
              </a:extrusionClr>
            </a:sp3d>
          </p:spPr>
          <p:txBody>
            <a:bodyPr wrap="none" anchor="ctr">
              <a:flatTx/>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8000" b="0" i="0" u="none" strike="noStrike" kern="0" cap="none" spc="0" normalizeH="0" baseline="0" noProof="0" dirty="0">
                <a:ln>
                  <a:noFill/>
                </a:ln>
                <a:solidFill>
                  <a:prstClr val="black"/>
                </a:solidFill>
                <a:effectLst/>
                <a:uLnTx/>
                <a:uFillTx/>
              </a:endParaRPr>
            </a:p>
          </p:txBody>
        </p:sp>
      </p:grpSp>
      <p:sp>
        <p:nvSpPr>
          <p:cNvPr id="83" name="Text Box 52"/>
          <p:cNvSpPr txBox="1">
            <a:spLocks noChangeArrowheads="1"/>
          </p:cNvSpPr>
          <p:nvPr/>
        </p:nvSpPr>
        <p:spPr bwMode="auto">
          <a:xfrm>
            <a:off x="6899703" y="1502308"/>
            <a:ext cx="1775609" cy="1323439"/>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rPr>
              <a:t>X-axis: Forward, runs parallel with ISS stack</a:t>
            </a:r>
          </a:p>
        </p:txBody>
      </p:sp>
      <p:sp>
        <p:nvSpPr>
          <p:cNvPr id="84" name="Text Box 52"/>
          <p:cNvSpPr txBox="1">
            <a:spLocks noChangeArrowheads="1"/>
          </p:cNvSpPr>
          <p:nvPr/>
        </p:nvSpPr>
        <p:spPr bwMode="auto">
          <a:xfrm>
            <a:off x="6932612" y="3035452"/>
            <a:ext cx="1775609" cy="1323439"/>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rPr>
              <a:t>Y-axis: Starboard, runs parallel with truss</a:t>
            </a:r>
          </a:p>
        </p:txBody>
      </p:sp>
      <p:sp>
        <p:nvSpPr>
          <p:cNvPr id="85" name="Text Box 52"/>
          <p:cNvSpPr txBox="1">
            <a:spLocks noChangeArrowheads="1"/>
          </p:cNvSpPr>
          <p:nvPr/>
        </p:nvSpPr>
        <p:spPr bwMode="auto">
          <a:xfrm>
            <a:off x="6899703" y="4681010"/>
            <a:ext cx="1775609" cy="707886"/>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rPr>
              <a:t>Z-axis: Deck, completes RHR</a:t>
            </a:r>
          </a:p>
        </p:txBody>
      </p:sp>
    </p:spTree>
    <p:extLst>
      <p:ext uri="{BB962C8B-B14F-4D97-AF65-F5344CB8AC3E}">
        <p14:creationId xmlns:p14="http://schemas.microsoft.com/office/powerpoint/2010/main" val="25058113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Reference Frames: LVLH</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Slide Number Placeholder 11"/>
          <p:cNvSpPr>
            <a:spLocks noGrp="1"/>
          </p:cNvSpPr>
          <p:nvPr>
            <p:ph type="sldNum" sz="quarter" idx="12"/>
          </p:nvPr>
        </p:nvSpPr>
        <p:spPr>
          <a:xfrm>
            <a:off x="6136623" y="6385024"/>
            <a:ext cx="2743200" cy="365125"/>
          </a:xfrm>
        </p:spPr>
        <p:txBody>
          <a:bodyPr/>
          <a:lstStyle/>
          <a:p>
            <a:fld id="{51577B53-6792-4EA1-8CB8-9264A0BEC278}" type="slidenum">
              <a:rPr lang="en-US" smtClean="0"/>
              <a:t>49</a:t>
            </a:fld>
            <a:endParaRPr lang="en-US"/>
          </a:p>
        </p:txBody>
      </p:sp>
      <p:pic>
        <p:nvPicPr>
          <p:cNvPr id="163" name="Picture 162"/>
          <p:cNvPicPr>
            <a:picLocks noChangeAspect="1"/>
          </p:cNvPicPr>
          <p:nvPr/>
        </p:nvPicPr>
        <p:blipFill>
          <a:blip r:embed="rId3"/>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5"/>
          <a:stretch>
            <a:fillRect/>
          </a:stretch>
        </p:blipFill>
        <p:spPr>
          <a:xfrm>
            <a:off x="2054026" y="6006418"/>
            <a:ext cx="909372" cy="767207"/>
          </a:xfrm>
          <a:prstGeom prst="rect">
            <a:avLst/>
          </a:prstGeom>
        </p:spPr>
      </p:pic>
      <p:grpSp>
        <p:nvGrpSpPr>
          <p:cNvPr id="15" name="Group 14"/>
          <p:cNvGrpSpPr/>
          <p:nvPr/>
        </p:nvGrpSpPr>
        <p:grpSpPr>
          <a:xfrm>
            <a:off x="1920081" y="1313778"/>
            <a:ext cx="5180013" cy="4199385"/>
            <a:chOff x="458787" y="1066800"/>
            <a:chExt cx="4276722" cy="3467096"/>
          </a:xfrm>
        </p:grpSpPr>
        <p:grpSp>
          <p:nvGrpSpPr>
            <p:cNvPr id="16" name="Group 15"/>
            <p:cNvGrpSpPr/>
            <p:nvPr/>
          </p:nvGrpSpPr>
          <p:grpSpPr>
            <a:xfrm>
              <a:off x="458787" y="1066800"/>
              <a:ext cx="4276722" cy="3467096"/>
              <a:chOff x="3313113" y="604838"/>
              <a:chExt cx="1733897" cy="1405653"/>
            </a:xfrm>
          </p:grpSpPr>
          <p:sp>
            <p:nvSpPr>
              <p:cNvPr id="18" name="AutoShape 90"/>
              <p:cNvSpPr>
                <a:spLocks noChangeArrowheads="1"/>
              </p:cNvSpPr>
              <p:nvPr/>
            </p:nvSpPr>
            <p:spPr bwMode="auto">
              <a:xfrm rot="-8035803">
                <a:off x="4166394" y="785019"/>
                <a:ext cx="671512" cy="311150"/>
              </a:xfrm>
              <a:prstGeom prst="curvedUpArrow">
                <a:avLst>
                  <a:gd name="adj1" fmla="val 15257"/>
                  <a:gd name="adj2" fmla="val 62976"/>
                  <a:gd name="adj3" fmla="val 30792"/>
                </a:avLst>
              </a:prstGeom>
              <a:solidFill>
                <a:srgbClr val="FF0000"/>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6600" b="0" i="0" u="none" strike="noStrike" kern="0" cap="none" spc="0" normalizeH="0" baseline="0" noProof="0" dirty="0">
                  <a:ln>
                    <a:noFill/>
                  </a:ln>
                  <a:solidFill>
                    <a:prstClr val="black"/>
                  </a:solidFill>
                  <a:effectLst/>
                  <a:uLnTx/>
                  <a:uFillTx/>
                </a:endParaRPr>
              </a:p>
            </p:txBody>
          </p:sp>
          <p:sp>
            <p:nvSpPr>
              <p:cNvPr id="19" name="Rectangle 92"/>
              <p:cNvSpPr>
                <a:spLocks noChangeArrowheads="1"/>
              </p:cNvSpPr>
              <p:nvPr/>
            </p:nvSpPr>
            <p:spPr bwMode="auto">
              <a:xfrm>
                <a:off x="4316760" y="1546297"/>
                <a:ext cx="730250" cy="216560"/>
              </a:xfrm>
              <a:prstGeom prst="rect">
                <a:avLst/>
              </a:prstGeom>
              <a:noFill/>
              <a:ln w="9525">
                <a:noFill/>
                <a:miter lim="800000"/>
                <a:headEnd/>
                <a:tailEnd/>
              </a:ln>
            </p:spPr>
            <p:txBody>
              <a:bodyPr lIns="92075" tIns="46038" rIns="92075" bIns="46038">
                <a:spAutoFit/>
              </a:bodyPr>
              <a:lstStyle/>
              <a:p>
                <a:pPr marL="0" marR="0" lvl="0" indent="0" algn="ctr" defTabSz="914400" eaLnBrk="0" fontAlgn="auto" latinLnBrk="0" hangingPunct="0">
                  <a:lnSpc>
                    <a:spcPct val="100000"/>
                  </a:lnSpc>
                  <a:spcBef>
                    <a:spcPct val="5000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rPr>
                  <a:t>Pitch at 4° per minute</a:t>
                </a:r>
              </a:p>
            </p:txBody>
          </p:sp>
          <p:sp>
            <p:nvSpPr>
              <p:cNvPr id="20" name="Rectangle 94"/>
              <p:cNvSpPr>
                <a:spLocks noChangeArrowheads="1"/>
              </p:cNvSpPr>
              <p:nvPr/>
            </p:nvSpPr>
            <p:spPr bwMode="auto">
              <a:xfrm>
                <a:off x="4502150" y="1265179"/>
                <a:ext cx="137899" cy="195956"/>
              </a:xfrm>
              <a:prstGeom prst="rect">
                <a:avLst/>
              </a:prstGeom>
              <a:noFill/>
              <a:ln w="9525">
                <a:noFill/>
                <a:miter lim="800000"/>
                <a:headEnd/>
                <a:tailEnd/>
              </a:ln>
            </p:spPr>
            <p:txBody>
              <a:bodyPr wrap="none" lIns="92075" tIns="46038" rIns="92075" bIns="46038">
                <a:spAutoFit/>
              </a:bodyPr>
              <a:lstStyle/>
              <a:p>
                <a:pPr marL="0" marR="0" lvl="0" indent="0" defTabSz="914400" eaLnBrk="0" fontAlgn="auto" latinLnBrk="0" hangingPunct="0">
                  <a:lnSpc>
                    <a:spcPct val="100000"/>
                  </a:lnSpc>
                  <a:spcBef>
                    <a:spcPct val="50000"/>
                  </a:spcBef>
                  <a:spcAft>
                    <a:spcPts val="0"/>
                  </a:spcAft>
                  <a:buClrTx/>
                  <a:buSzTx/>
                  <a:buFontTx/>
                  <a:buNone/>
                  <a:tabLst/>
                  <a:defRPr/>
                </a:pPr>
                <a:r>
                  <a:rPr kumimoji="0" lang="en-US" sz="3200" b="1" i="0" u="none" strike="noStrike" kern="0" cap="none" spc="0" normalizeH="0" baseline="0" noProof="0" dirty="0">
                    <a:ln>
                      <a:noFill/>
                    </a:ln>
                    <a:solidFill>
                      <a:srgbClr val="FF3300"/>
                    </a:solidFill>
                    <a:effectLst/>
                    <a:uLnTx/>
                    <a:uFillTx/>
                  </a:rPr>
                  <a:t>X</a:t>
                </a:r>
              </a:p>
            </p:txBody>
          </p:sp>
          <p:sp>
            <p:nvSpPr>
              <p:cNvPr id="21" name="Rectangle 95"/>
              <p:cNvSpPr>
                <a:spLocks noChangeArrowheads="1"/>
              </p:cNvSpPr>
              <p:nvPr/>
            </p:nvSpPr>
            <p:spPr bwMode="auto">
              <a:xfrm>
                <a:off x="4524693" y="1814535"/>
                <a:ext cx="151572" cy="195956"/>
              </a:xfrm>
              <a:prstGeom prst="rect">
                <a:avLst/>
              </a:prstGeom>
              <a:noFill/>
              <a:ln w="9525">
                <a:noFill/>
                <a:miter lim="800000"/>
                <a:headEnd/>
                <a:tailEnd/>
              </a:ln>
            </p:spPr>
            <p:txBody>
              <a:bodyPr wrap="square" lIns="92075" tIns="46038" rIns="92075" bIns="46038">
                <a:spAutoFit/>
              </a:bodyPr>
              <a:lstStyle/>
              <a:p>
                <a:pPr marL="0" marR="0" lvl="0" indent="0" defTabSz="914400" eaLnBrk="0" fontAlgn="auto" latinLnBrk="0" hangingPunct="0">
                  <a:lnSpc>
                    <a:spcPct val="100000"/>
                  </a:lnSpc>
                  <a:spcBef>
                    <a:spcPct val="50000"/>
                  </a:spcBef>
                  <a:spcAft>
                    <a:spcPts val="0"/>
                  </a:spcAft>
                  <a:buClrTx/>
                  <a:buSzTx/>
                  <a:buFontTx/>
                  <a:buNone/>
                  <a:tabLst/>
                  <a:defRPr/>
                </a:pPr>
                <a:r>
                  <a:rPr kumimoji="0" lang="en-US" sz="3200" b="1" i="0" u="none" strike="noStrike" kern="0" cap="none" spc="0" normalizeH="0" baseline="0" noProof="0" dirty="0">
                    <a:ln>
                      <a:noFill/>
                    </a:ln>
                    <a:solidFill>
                      <a:srgbClr val="FF3300"/>
                    </a:solidFill>
                    <a:effectLst/>
                    <a:uLnTx/>
                    <a:uFillTx/>
                  </a:rPr>
                  <a:t>Y</a:t>
                </a:r>
              </a:p>
            </p:txBody>
          </p:sp>
          <p:sp>
            <p:nvSpPr>
              <p:cNvPr id="22" name="AutoShape 96"/>
              <p:cNvSpPr>
                <a:spLocks noChangeArrowheads="1"/>
              </p:cNvSpPr>
              <p:nvPr/>
            </p:nvSpPr>
            <p:spPr bwMode="auto">
              <a:xfrm rot="19189521" flipV="1">
                <a:off x="3321050" y="1184275"/>
                <a:ext cx="1419225" cy="550863"/>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475 h 21600"/>
                </a:gdLst>
                <a:ahLst/>
                <a:cxnLst>
                  <a:cxn ang="T8">
                    <a:pos x="T0" y="T1"/>
                  </a:cxn>
                  <a:cxn ang="T9">
                    <a:pos x="T2" y="T3"/>
                  </a:cxn>
                  <a:cxn ang="T10">
                    <a:pos x="T4" y="T5"/>
                  </a:cxn>
                  <a:cxn ang="T11">
                    <a:pos x="T6" y="T7"/>
                  </a:cxn>
                </a:cxnLst>
                <a:rect l="T12" t="T13" r="T14" b="T15"/>
                <a:pathLst>
                  <a:path w="21600" h="21600">
                    <a:moveTo>
                      <a:pt x="10753" y="17738"/>
                    </a:moveTo>
                    <a:cubicBezTo>
                      <a:pt x="6939" y="17713"/>
                      <a:pt x="3861" y="14613"/>
                      <a:pt x="3861" y="10800"/>
                    </a:cubicBezTo>
                    <a:cubicBezTo>
                      <a:pt x="3861" y="6967"/>
                      <a:pt x="6967" y="3861"/>
                      <a:pt x="10800" y="3861"/>
                    </a:cubicBezTo>
                    <a:cubicBezTo>
                      <a:pt x="14632" y="3861"/>
                      <a:pt x="17739" y="6967"/>
                      <a:pt x="17739" y="10800"/>
                    </a:cubicBezTo>
                    <a:cubicBezTo>
                      <a:pt x="17739" y="14613"/>
                      <a:pt x="14660" y="17713"/>
                      <a:pt x="10846" y="17738"/>
                    </a:cubicBezTo>
                    <a:lnTo>
                      <a:pt x="10873" y="21599"/>
                    </a:lnTo>
                    <a:cubicBezTo>
                      <a:pt x="16809" y="21559"/>
                      <a:pt x="21600" y="16736"/>
                      <a:pt x="21600" y="10800"/>
                    </a:cubicBezTo>
                    <a:cubicBezTo>
                      <a:pt x="21600" y="4835"/>
                      <a:pt x="16764" y="0"/>
                      <a:pt x="10800" y="0"/>
                    </a:cubicBezTo>
                    <a:cubicBezTo>
                      <a:pt x="4835" y="0"/>
                      <a:pt x="0" y="4835"/>
                      <a:pt x="0" y="10800"/>
                    </a:cubicBezTo>
                    <a:cubicBezTo>
                      <a:pt x="-1" y="16736"/>
                      <a:pt x="4790" y="21559"/>
                      <a:pt x="10726" y="21599"/>
                    </a:cubicBezTo>
                    <a:close/>
                  </a:path>
                </a:pathLst>
              </a:custGeom>
              <a:gradFill rotWithShape="1">
                <a:gsLst>
                  <a:gs pos="0">
                    <a:srgbClr val="7C94E2">
                      <a:alpha val="79999"/>
                    </a:srgbClr>
                  </a:gs>
                  <a:gs pos="100000">
                    <a:srgbClr val="394469">
                      <a:alpha val="79999"/>
                    </a:srgbClr>
                  </a:gs>
                </a:gsLst>
                <a:lin ang="5400000" scaled="1"/>
              </a:gradFill>
              <a:ln w="9525">
                <a:round/>
                <a:headEnd/>
                <a:tailEnd/>
              </a:ln>
              <a:scene3d>
                <a:camera prst="legacyPerspectiveFront">
                  <a:rot lat="20099957" lon="1500000" rev="0"/>
                </a:camera>
                <a:lightRig rig="legacyFlat4" dir="b"/>
              </a:scene3d>
              <a:sp3d extrusionH="61900" prstMaterial="legacyMatte">
                <a:bevelT w="13500" h="13500" prst="angle"/>
                <a:bevelB w="13500" h="13500" prst="angle"/>
                <a:extrusionClr>
                  <a:srgbClr val="7C94E2"/>
                </a:extrusionClr>
              </a:sp3d>
            </p:spPr>
            <p:txBody>
              <a:bodyPr wrap="none" anchor="ctr">
                <a:flatTx/>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6600" b="0" i="0" u="none" strike="noStrike" kern="0" cap="none" spc="0" normalizeH="0" baseline="0" noProof="0" dirty="0">
                  <a:ln>
                    <a:noFill/>
                  </a:ln>
                  <a:solidFill>
                    <a:prstClr val="black"/>
                  </a:solidFill>
                  <a:effectLst/>
                  <a:uLnTx/>
                  <a:uFillTx/>
                </a:endParaRPr>
              </a:p>
            </p:txBody>
          </p:sp>
          <p:pic>
            <p:nvPicPr>
              <p:cNvPr id="23" name="Picture 97" descr="erth5"/>
              <p:cNvPicPr>
                <a:picLocks noChangeAspect="1" noChangeArrowheads="1"/>
              </p:cNvPicPr>
              <p:nvPr/>
            </p:nvPicPr>
            <p:blipFill>
              <a:blip r:embed="rId6" cstate="print"/>
              <a:srcRect/>
              <a:stretch>
                <a:fillRect/>
              </a:stretch>
            </p:blipFill>
            <p:spPr bwMode="auto">
              <a:xfrm>
                <a:off x="3652838" y="1092200"/>
                <a:ext cx="749300" cy="738188"/>
              </a:xfrm>
              <a:prstGeom prst="rect">
                <a:avLst/>
              </a:prstGeom>
              <a:noFill/>
              <a:ln w="9525">
                <a:noFill/>
                <a:miter lim="800000"/>
                <a:headEnd/>
                <a:tailEnd/>
              </a:ln>
            </p:spPr>
          </p:pic>
          <p:sp>
            <p:nvSpPr>
              <p:cNvPr id="25" name="AutoShape 98"/>
              <p:cNvSpPr>
                <a:spLocks noChangeArrowheads="1"/>
              </p:cNvSpPr>
              <p:nvPr/>
            </p:nvSpPr>
            <p:spPr bwMode="auto">
              <a:xfrm rot="19189521" flipV="1">
                <a:off x="3313113" y="1182688"/>
                <a:ext cx="1419225" cy="55245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6 w 21600"/>
                  <a:gd name="T13" fmla="*/ 0 h 21600"/>
                  <a:gd name="T14" fmla="*/ 21594 w 21600"/>
                  <a:gd name="T15" fmla="*/ 11038 h 21600"/>
                </a:gdLst>
                <a:ahLst/>
                <a:cxnLst>
                  <a:cxn ang="T8">
                    <a:pos x="T0" y="T1"/>
                  </a:cxn>
                  <a:cxn ang="T9">
                    <a:pos x="T2" y="T3"/>
                  </a:cxn>
                  <a:cxn ang="T10">
                    <a:pos x="T4" y="T5"/>
                  </a:cxn>
                  <a:cxn ang="T11">
                    <a:pos x="T6" y="T7"/>
                  </a:cxn>
                </a:cxnLst>
                <a:rect l="T12" t="T13" r="T14" b="T15"/>
                <a:pathLst>
                  <a:path w="21600" h="21600">
                    <a:moveTo>
                      <a:pt x="3837" y="9133"/>
                    </a:moveTo>
                    <a:cubicBezTo>
                      <a:pt x="4608" y="5912"/>
                      <a:pt x="7488" y="3640"/>
                      <a:pt x="10800" y="3641"/>
                    </a:cubicBezTo>
                    <a:cubicBezTo>
                      <a:pt x="14111" y="3641"/>
                      <a:pt x="16991" y="5912"/>
                      <a:pt x="17762" y="9133"/>
                    </a:cubicBezTo>
                    <a:lnTo>
                      <a:pt x="21303" y="8285"/>
                    </a:lnTo>
                    <a:cubicBezTo>
                      <a:pt x="20139" y="3426"/>
                      <a:pt x="15796" y="-1"/>
                      <a:pt x="10799" y="0"/>
                    </a:cubicBezTo>
                    <a:cubicBezTo>
                      <a:pt x="5803" y="0"/>
                      <a:pt x="1460" y="3426"/>
                      <a:pt x="296" y="8285"/>
                    </a:cubicBezTo>
                    <a:close/>
                  </a:path>
                </a:pathLst>
              </a:custGeom>
              <a:gradFill rotWithShape="1">
                <a:gsLst>
                  <a:gs pos="0">
                    <a:srgbClr val="7C94E2">
                      <a:alpha val="79999"/>
                    </a:srgbClr>
                  </a:gs>
                  <a:gs pos="100000">
                    <a:srgbClr val="394469">
                      <a:alpha val="79999"/>
                    </a:srgbClr>
                  </a:gs>
                </a:gsLst>
                <a:lin ang="5400000" scaled="1"/>
              </a:gradFill>
              <a:ln w="9525">
                <a:round/>
                <a:headEnd/>
                <a:tailEnd/>
              </a:ln>
              <a:scene3d>
                <a:camera prst="legacyPerspectiveFront">
                  <a:rot lat="20099957" lon="1500000" rev="0"/>
                </a:camera>
                <a:lightRig rig="legacyFlat4" dir="b"/>
              </a:scene3d>
              <a:sp3d extrusionH="61900" prstMaterial="legacyMatte">
                <a:bevelT w="13500" h="13500" prst="angle"/>
                <a:bevelB w="13500" h="13500" prst="angle"/>
                <a:extrusionClr>
                  <a:srgbClr val="7C94E2"/>
                </a:extrusionClr>
              </a:sp3d>
            </p:spPr>
            <p:txBody>
              <a:bodyPr wrap="none" anchor="ctr">
                <a:flatTx/>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6600" b="0" i="0" u="none" strike="noStrike" kern="0" cap="none" spc="0" normalizeH="0" baseline="0" noProof="0" dirty="0">
                  <a:ln>
                    <a:noFill/>
                  </a:ln>
                  <a:solidFill>
                    <a:prstClr val="black"/>
                  </a:solidFill>
                  <a:effectLst/>
                  <a:uLnTx/>
                  <a:uFillTx/>
                </a:endParaRPr>
              </a:p>
            </p:txBody>
          </p:sp>
          <p:sp>
            <p:nvSpPr>
              <p:cNvPr id="26" name="AutoShape 99"/>
              <p:cNvSpPr>
                <a:spLocks noChangeArrowheads="1"/>
              </p:cNvSpPr>
              <p:nvPr/>
            </p:nvSpPr>
            <p:spPr bwMode="auto">
              <a:xfrm rot="18603201">
                <a:off x="4125469" y="1453637"/>
                <a:ext cx="431800" cy="66675"/>
              </a:xfrm>
              <a:prstGeom prst="rightArrow">
                <a:avLst>
                  <a:gd name="adj1" fmla="val 50000"/>
                  <a:gd name="adj2" fmla="val 161905"/>
                </a:avLst>
              </a:prstGeom>
              <a:solidFill>
                <a:srgbClr val="FF0000"/>
              </a:solidFill>
              <a:ln w="9525">
                <a:miter lim="800000"/>
                <a:headEnd/>
                <a:tailEnd/>
              </a:ln>
              <a:scene3d>
                <a:camera prst="legacyObliqueTopLeft"/>
                <a:lightRig rig="legacyFlat3" dir="t"/>
              </a:scene3d>
              <a:sp3d extrusionH="36500" prstMaterial="legacyMatte">
                <a:bevelT w="13500" h="13500" prst="angle"/>
                <a:bevelB w="13500" h="13500" prst="angle"/>
                <a:extrusionClr>
                  <a:srgbClr val="FF0000"/>
                </a:extrusionClr>
              </a:sp3d>
            </p:spPr>
            <p:txBody>
              <a:bodyPr wrap="none" anchor="ctr">
                <a:flatTx/>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6600" b="0" i="0" u="none" strike="noStrike" kern="0" cap="none" spc="0" normalizeH="0" baseline="0" noProof="0" dirty="0">
                  <a:ln>
                    <a:noFill/>
                  </a:ln>
                  <a:solidFill>
                    <a:prstClr val="black"/>
                  </a:solidFill>
                  <a:effectLst/>
                  <a:uLnTx/>
                  <a:uFillTx/>
                </a:endParaRPr>
              </a:p>
            </p:txBody>
          </p:sp>
          <p:sp>
            <p:nvSpPr>
              <p:cNvPr id="27" name="AutoShape 100"/>
              <p:cNvSpPr>
                <a:spLocks noChangeArrowheads="1"/>
              </p:cNvSpPr>
              <p:nvPr/>
            </p:nvSpPr>
            <p:spPr bwMode="auto">
              <a:xfrm rot="2417119">
                <a:off x="4164187" y="1729789"/>
                <a:ext cx="419100" cy="73025"/>
              </a:xfrm>
              <a:prstGeom prst="rightArrow">
                <a:avLst>
                  <a:gd name="adj1" fmla="val 50000"/>
                  <a:gd name="adj2" fmla="val 143478"/>
                </a:avLst>
              </a:prstGeom>
              <a:solidFill>
                <a:srgbClr val="FF0000"/>
              </a:solidFill>
              <a:ln w="9525">
                <a:miter lim="800000"/>
                <a:headEnd/>
                <a:tailEnd/>
              </a:ln>
              <a:scene3d>
                <a:camera prst="legacyObliqueTopLeft">
                  <a:rot lat="20099957" lon="21299970" rev="0"/>
                </a:camera>
                <a:lightRig rig="legacyFlat3" dir="t"/>
              </a:scene3d>
              <a:sp3d extrusionH="36500" prstMaterial="legacyMatte">
                <a:bevelT w="13500" h="13500" prst="angle"/>
                <a:bevelB w="13500" h="13500" prst="angle"/>
                <a:extrusionClr>
                  <a:srgbClr val="FF0000"/>
                </a:extrusionClr>
              </a:sp3d>
            </p:spPr>
            <p:txBody>
              <a:bodyPr wrap="none" anchor="ctr">
                <a:flatTx/>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6600" b="0" i="0" u="none" strike="noStrike" kern="0" cap="none" spc="0" normalizeH="0" baseline="0" noProof="0" dirty="0">
                  <a:ln>
                    <a:noFill/>
                  </a:ln>
                  <a:solidFill>
                    <a:prstClr val="black"/>
                  </a:solidFill>
                  <a:effectLst/>
                  <a:uLnTx/>
                  <a:uFillTx/>
                </a:endParaRPr>
              </a:p>
            </p:txBody>
          </p:sp>
          <p:sp>
            <p:nvSpPr>
              <p:cNvPr id="28" name="AutoShape 101"/>
              <p:cNvSpPr>
                <a:spLocks noChangeArrowheads="1"/>
              </p:cNvSpPr>
              <p:nvPr/>
            </p:nvSpPr>
            <p:spPr bwMode="auto">
              <a:xfrm rot="13188074" flipV="1">
                <a:off x="4027488" y="1530350"/>
                <a:ext cx="214312" cy="76200"/>
              </a:xfrm>
              <a:prstGeom prst="rightArrow">
                <a:avLst>
                  <a:gd name="adj1" fmla="val 50000"/>
                  <a:gd name="adj2" fmla="val 70312"/>
                </a:avLst>
              </a:prstGeom>
              <a:solidFill>
                <a:srgbClr val="FF0000">
                  <a:alpha val="50195"/>
                </a:srgbClr>
              </a:solidFill>
              <a:ln w="9525">
                <a:miter lim="800000"/>
                <a:headEnd/>
                <a:tailEnd/>
              </a:ln>
              <a:scene3d>
                <a:camera prst="legacyObliqueTopLeft">
                  <a:rot lat="21299970" lon="21299970" rev="0"/>
                </a:camera>
                <a:lightRig rig="legacyFlat3" dir="t"/>
              </a:scene3d>
              <a:sp3d extrusionH="74600" prstMaterial="legacyMatte">
                <a:bevelT w="13500" h="13500" prst="angle"/>
                <a:bevelB w="13500" h="13500" prst="angle"/>
                <a:extrusionClr>
                  <a:srgbClr val="FF0000"/>
                </a:extrusionClr>
              </a:sp3d>
            </p:spPr>
            <p:txBody>
              <a:bodyPr wrap="none" anchor="ctr">
                <a:flatTx/>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6600" b="0" i="0" u="none" strike="noStrike" kern="0" cap="none" spc="0" normalizeH="0" baseline="0" noProof="0" dirty="0">
                  <a:ln>
                    <a:noFill/>
                  </a:ln>
                  <a:solidFill>
                    <a:prstClr val="black"/>
                  </a:solidFill>
                  <a:effectLst/>
                  <a:uLnTx/>
                  <a:uFillTx/>
                </a:endParaRPr>
              </a:p>
            </p:txBody>
          </p:sp>
          <p:sp>
            <p:nvSpPr>
              <p:cNvPr id="29" name="Rectangle 102"/>
              <p:cNvSpPr>
                <a:spLocks noChangeArrowheads="1"/>
              </p:cNvSpPr>
              <p:nvPr/>
            </p:nvSpPr>
            <p:spPr bwMode="auto">
              <a:xfrm>
                <a:off x="3938134" y="1332372"/>
                <a:ext cx="155532" cy="195956"/>
              </a:xfrm>
              <a:prstGeom prst="rect">
                <a:avLst/>
              </a:prstGeom>
              <a:noFill/>
              <a:ln w="9525">
                <a:noFill/>
                <a:miter lim="800000"/>
                <a:headEnd/>
                <a:tailEnd/>
              </a:ln>
            </p:spPr>
            <p:txBody>
              <a:bodyPr wrap="square" lIns="92075" tIns="46038" rIns="92075" bIns="46038">
                <a:spAutoFit/>
              </a:bodyPr>
              <a:lstStyle/>
              <a:p>
                <a:pPr marL="0" marR="0" lvl="0" indent="0" defTabSz="914400" eaLnBrk="0" fontAlgn="auto" latinLnBrk="0" hangingPunct="0">
                  <a:lnSpc>
                    <a:spcPct val="100000"/>
                  </a:lnSpc>
                  <a:spcBef>
                    <a:spcPct val="50000"/>
                  </a:spcBef>
                  <a:spcAft>
                    <a:spcPts val="0"/>
                  </a:spcAft>
                  <a:buClrTx/>
                  <a:buSzTx/>
                  <a:buFontTx/>
                  <a:buNone/>
                  <a:tabLst/>
                  <a:defRPr/>
                </a:pPr>
                <a:r>
                  <a:rPr kumimoji="0" lang="en-US" sz="3200" b="1" i="0" u="none" strike="noStrike" kern="0" cap="none" spc="0" normalizeH="0" baseline="0" noProof="0" dirty="0">
                    <a:ln>
                      <a:noFill/>
                    </a:ln>
                    <a:solidFill>
                      <a:srgbClr val="FF3300"/>
                    </a:solidFill>
                    <a:effectLst/>
                    <a:uLnTx/>
                    <a:uFillTx/>
                  </a:rPr>
                  <a:t>Z</a:t>
                </a:r>
              </a:p>
            </p:txBody>
          </p:sp>
        </p:grpSp>
        <p:sp>
          <p:nvSpPr>
            <p:cNvPr id="17" name="Rectangle 92"/>
            <p:cNvSpPr>
              <a:spLocks noChangeArrowheads="1"/>
            </p:cNvSpPr>
            <p:nvPr/>
          </p:nvSpPr>
          <p:spPr bwMode="auto">
            <a:xfrm>
              <a:off x="3332859" y="1375542"/>
              <a:ext cx="1162942" cy="305458"/>
            </a:xfrm>
            <a:prstGeom prst="rect">
              <a:avLst/>
            </a:prstGeom>
            <a:noFill/>
            <a:ln w="9525">
              <a:noFill/>
              <a:miter lim="800000"/>
              <a:headEnd/>
              <a:tailEnd/>
            </a:ln>
          </p:spPr>
          <p:txBody>
            <a:bodyPr wrap="square" lIns="92075" tIns="46038" rIns="92075" bIns="46038">
              <a:spAutoFit/>
            </a:bodyPr>
            <a:lstStyle/>
            <a:p>
              <a:pPr marL="0" marR="0" lvl="0" indent="0" algn="ctr" defTabSz="914400" eaLnBrk="0" fontAlgn="auto" latinLnBrk="0" hangingPunct="0">
                <a:lnSpc>
                  <a:spcPct val="100000"/>
                </a:lnSpc>
                <a:spcBef>
                  <a:spcPct val="5000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rPr>
                <a:t>Orbit</a:t>
              </a:r>
            </a:p>
          </p:txBody>
        </p:sp>
      </p:grpSp>
    </p:spTree>
    <p:extLst>
      <p:ext uri="{BB962C8B-B14F-4D97-AF65-F5344CB8AC3E}">
        <p14:creationId xmlns:p14="http://schemas.microsoft.com/office/powerpoint/2010/main" val="28240017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Reference Frames: Inertial</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Slide Number Placeholder 11"/>
          <p:cNvSpPr>
            <a:spLocks noGrp="1"/>
          </p:cNvSpPr>
          <p:nvPr>
            <p:ph type="sldNum" sz="quarter" idx="12"/>
          </p:nvPr>
        </p:nvSpPr>
        <p:spPr>
          <a:xfrm>
            <a:off x="6136623" y="6385024"/>
            <a:ext cx="2743200" cy="365125"/>
          </a:xfrm>
        </p:spPr>
        <p:txBody>
          <a:bodyPr/>
          <a:lstStyle/>
          <a:p>
            <a:fld id="{51577B53-6792-4EA1-8CB8-9264A0BEC278}" type="slidenum">
              <a:rPr lang="en-US" smtClean="0"/>
              <a:t>50</a:t>
            </a:fld>
            <a:endParaRPr lang="en-US"/>
          </a:p>
        </p:txBody>
      </p:sp>
      <p:pic>
        <p:nvPicPr>
          <p:cNvPr id="163" name="Picture 162"/>
          <p:cNvPicPr>
            <a:picLocks noChangeAspect="1"/>
          </p:cNvPicPr>
          <p:nvPr/>
        </p:nvPicPr>
        <p:blipFill>
          <a:blip r:embed="rId4"/>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6"/>
          <a:stretch>
            <a:fillRect/>
          </a:stretch>
        </p:blipFill>
        <p:spPr>
          <a:xfrm>
            <a:off x="2054026" y="6006418"/>
            <a:ext cx="909372" cy="767207"/>
          </a:xfrm>
          <a:prstGeom prst="rect">
            <a:avLst/>
          </a:prstGeom>
        </p:spPr>
      </p:pic>
      <p:sp>
        <p:nvSpPr>
          <p:cNvPr id="31" name="Content Placeholder 2"/>
          <p:cNvSpPr txBox="1">
            <a:spLocks/>
          </p:cNvSpPr>
          <p:nvPr/>
        </p:nvSpPr>
        <p:spPr>
          <a:xfrm>
            <a:off x="650223" y="1171660"/>
            <a:ext cx="8229600" cy="5029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a:ln>
                  <a:noFill/>
                </a:ln>
                <a:solidFill>
                  <a:sysClr val="windowText" lastClr="000000"/>
                </a:solidFill>
                <a:effectLst/>
                <a:uLnTx/>
                <a:uFillTx/>
                <a:latin typeface="Calibri"/>
                <a:ea typeface="+mn-ea"/>
                <a:cs typeface="+mn-cs"/>
              </a:rPr>
              <a:t>There are a couple of inertial reference frames used in ISS program</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a:ln>
                  <a:noFill/>
                </a:ln>
                <a:solidFill>
                  <a:sysClr val="windowText" lastClr="000000"/>
                </a:solidFill>
                <a:effectLst/>
                <a:uLnTx/>
                <a:uFillTx/>
                <a:latin typeface="Calibri"/>
                <a:ea typeface="+mn-ea"/>
                <a:cs typeface="+mn-cs"/>
              </a:rPr>
              <a:t>They are Earth-centered and not very useful for describing attitudes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a:ln>
                  <a:noFill/>
                </a:ln>
                <a:solidFill>
                  <a:sysClr val="windowText" lastClr="000000"/>
                </a:solidFill>
                <a:effectLst/>
                <a:uLnTx/>
                <a:uFillTx/>
                <a:latin typeface="Calibri"/>
                <a:ea typeface="+mn-ea"/>
                <a:cs typeface="+mn-cs"/>
              </a:rPr>
              <a:t>They are used for describing position and velocity around the Earth</a:t>
            </a:r>
            <a:endParaRPr kumimoji="0" lang="en-US" sz="2000" b="0" i="0" u="none" strike="noStrike" kern="1200" cap="none" spc="0" normalizeH="0" baseline="0" noProof="0" dirty="0">
              <a:ln>
                <a:noFill/>
              </a:ln>
              <a:solidFill>
                <a:sysClr val="windowText" lastClr="000000"/>
              </a:solidFill>
              <a:effectLst/>
              <a:uLnTx/>
              <a:uFillTx/>
              <a:latin typeface="Calibri"/>
              <a:ea typeface="+mn-ea"/>
              <a:cs typeface="+mn-cs"/>
            </a:endParaRPr>
          </a:p>
        </p:txBody>
      </p:sp>
      <p:pic>
        <p:nvPicPr>
          <p:cNvPr id="32" name="Picture 2095" descr="erth5"/>
          <p:cNvPicPr>
            <a:picLocks noChangeAspect="1" noChangeArrowheads="1"/>
          </p:cNvPicPr>
          <p:nvPr/>
        </p:nvPicPr>
        <p:blipFill>
          <a:blip r:embed="rId7" cstate="print"/>
          <a:srcRect/>
          <a:stretch>
            <a:fillRect/>
          </a:stretch>
        </p:blipFill>
        <p:spPr bwMode="auto">
          <a:xfrm>
            <a:off x="2874311" y="3014748"/>
            <a:ext cx="3019425" cy="3046412"/>
          </a:xfrm>
          <a:prstGeom prst="rect">
            <a:avLst/>
          </a:prstGeom>
          <a:noFill/>
          <a:ln w="9525">
            <a:noFill/>
            <a:miter lim="800000"/>
            <a:headEnd/>
            <a:tailEnd/>
          </a:ln>
        </p:spPr>
      </p:pic>
      <p:sp>
        <p:nvSpPr>
          <p:cNvPr id="33" name="AutoShape 2096"/>
          <p:cNvSpPr>
            <a:spLocks noChangeArrowheads="1"/>
          </p:cNvSpPr>
          <p:nvPr/>
        </p:nvSpPr>
        <p:spPr bwMode="auto">
          <a:xfrm rot="21458665">
            <a:off x="4320523" y="4170448"/>
            <a:ext cx="3262313" cy="484187"/>
          </a:xfrm>
          <a:prstGeom prst="rightArrow">
            <a:avLst>
              <a:gd name="adj1" fmla="val 27435"/>
              <a:gd name="adj2" fmla="val 83878"/>
            </a:avLst>
          </a:prstGeom>
          <a:solidFill>
            <a:srgbClr val="FFFF00"/>
          </a:solidFill>
          <a:ln w="9525">
            <a:miter lim="800000"/>
            <a:headEnd/>
            <a:tailEnd/>
          </a:ln>
          <a:scene3d>
            <a:camera prst="legacyObliqueTopRight">
              <a:rot lat="0" lon="20999991" rev="0"/>
            </a:camera>
            <a:lightRig rig="legacyFlat3" dir="b"/>
          </a:scene3d>
          <a:sp3d extrusionH="100000" prstMaterial="legacyMatte">
            <a:bevelT w="13500" h="13500" prst="angle"/>
            <a:bevelB w="13500" h="13500" prst="angle"/>
            <a:extrusionClr>
              <a:srgbClr val="FFFF00"/>
            </a:extrusionClr>
          </a:sp3d>
        </p:spPr>
        <p:txBody>
          <a:bodyPr wrap="none" anchor="ctr">
            <a:flatTx/>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4" name="AutoShape 2097"/>
          <p:cNvSpPr>
            <a:spLocks noChangeArrowheads="1"/>
          </p:cNvSpPr>
          <p:nvPr/>
        </p:nvSpPr>
        <p:spPr bwMode="auto">
          <a:xfrm rot="16267357">
            <a:off x="3099736" y="3138573"/>
            <a:ext cx="2357437" cy="484187"/>
          </a:xfrm>
          <a:prstGeom prst="rightArrow">
            <a:avLst>
              <a:gd name="adj1" fmla="val 27778"/>
              <a:gd name="adj2" fmla="val 125982"/>
            </a:avLst>
          </a:prstGeom>
          <a:solidFill>
            <a:srgbClr val="FFFF00"/>
          </a:solidFill>
          <a:ln w="9525">
            <a:miter lim="800000"/>
            <a:headEnd/>
            <a:tailEnd/>
          </a:ln>
          <a:scene3d>
            <a:camera prst="legacyObliqueTopRight">
              <a:rot lat="0" lon="2700000" rev="0"/>
            </a:camera>
            <a:lightRig rig="legacyFlat3" dir="b"/>
          </a:scene3d>
          <a:sp3d extrusionH="100000" prstMaterial="legacyMatte">
            <a:bevelT w="13500" h="13500" prst="angle"/>
            <a:bevelB w="13500" h="13500" prst="angle"/>
            <a:extrusionClr>
              <a:srgbClr val="FFFF00"/>
            </a:extrusionClr>
          </a:sp3d>
        </p:spPr>
        <p:txBody>
          <a:bodyPr wrap="none" anchor="ctr">
            <a:flatTx/>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5" name="AutoShape 2098"/>
          <p:cNvSpPr>
            <a:spLocks noChangeArrowheads="1"/>
          </p:cNvSpPr>
          <p:nvPr/>
        </p:nvSpPr>
        <p:spPr bwMode="auto">
          <a:xfrm rot="821792">
            <a:off x="3344211" y="4986423"/>
            <a:ext cx="2867025" cy="484187"/>
          </a:xfrm>
          <a:prstGeom prst="rightArrow">
            <a:avLst>
              <a:gd name="adj1" fmla="val 27778"/>
              <a:gd name="adj2" fmla="val 153214"/>
            </a:avLst>
          </a:prstGeom>
          <a:solidFill>
            <a:srgbClr val="FFFF00"/>
          </a:solidFill>
          <a:ln w="9525">
            <a:miter lim="800000"/>
            <a:headEnd/>
            <a:tailEnd/>
          </a:ln>
          <a:scene3d>
            <a:camera prst="legacyObliqueTopRight">
              <a:rot lat="0" lon="3000000" rev="0"/>
            </a:camera>
            <a:lightRig rig="legacyFlat3" dir="b"/>
          </a:scene3d>
          <a:sp3d extrusionH="100000" prstMaterial="legacyMatte">
            <a:bevelT w="13500" h="13500" prst="angle"/>
            <a:bevelB w="13500" h="13500" prst="angle"/>
            <a:extrusionClr>
              <a:srgbClr val="FFFF00"/>
            </a:extrusionClr>
          </a:sp3d>
        </p:spPr>
        <p:txBody>
          <a:bodyPr wrap="none" anchor="ctr">
            <a:flatTx/>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6" name="Freeform 2101"/>
          <p:cNvSpPr>
            <a:spLocks/>
          </p:cNvSpPr>
          <p:nvPr/>
        </p:nvSpPr>
        <p:spPr bwMode="auto">
          <a:xfrm>
            <a:off x="2105961" y="3470360"/>
            <a:ext cx="4703762" cy="2460625"/>
          </a:xfrm>
          <a:custGeom>
            <a:avLst/>
            <a:gdLst>
              <a:gd name="T0" fmla="*/ 2147483647 w 2963"/>
              <a:gd name="T1" fmla="*/ 2147483647 h 1550"/>
              <a:gd name="T2" fmla="*/ 2147483647 w 2963"/>
              <a:gd name="T3" fmla="*/ 2147483647 h 1550"/>
              <a:gd name="T4" fmla="*/ 2147483647 w 2963"/>
              <a:gd name="T5" fmla="*/ 2147483647 h 1550"/>
              <a:gd name="T6" fmla="*/ 2147483647 w 2963"/>
              <a:gd name="T7" fmla="*/ 2147483647 h 1550"/>
              <a:gd name="T8" fmla="*/ 2147483647 w 2963"/>
              <a:gd name="T9" fmla="*/ 2147483647 h 1550"/>
              <a:gd name="T10" fmla="*/ 2147483647 w 2963"/>
              <a:gd name="T11" fmla="*/ 2147483647 h 1550"/>
              <a:gd name="T12" fmla="*/ 2147483647 w 2963"/>
              <a:gd name="T13" fmla="*/ 2147483647 h 1550"/>
              <a:gd name="T14" fmla="*/ 2147483647 w 2963"/>
              <a:gd name="T15" fmla="*/ 2147483647 h 1550"/>
              <a:gd name="T16" fmla="*/ 2147483647 w 2963"/>
              <a:gd name="T17" fmla="*/ 2147483647 h 1550"/>
              <a:gd name="T18" fmla="*/ 2147483647 w 2963"/>
              <a:gd name="T19" fmla="*/ 2147483647 h 1550"/>
              <a:gd name="T20" fmla="*/ 2147483647 w 2963"/>
              <a:gd name="T21" fmla="*/ 2147483647 h 1550"/>
              <a:gd name="T22" fmla="*/ 2147483647 w 2963"/>
              <a:gd name="T23" fmla="*/ 2147483647 h 1550"/>
              <a:gd name="T24" fmla="*/ 2147483647 w 2963"/>
              <a:gd name="T25" fmla="*/ 2147483647 h 1550"/>
              <a:gd name="T26" fmla="*/ 2147483647 w 2963"/>
              <a:gd name="T27" fmla="*/ 2147483647 h 1550"/>
              <a:gd name="T28" fmla="*/ 2147483647 w 2963"/>
              <a:gd name="T29" fmla="*/ 2147483647 h 1550"/>
              <a:gd name="T30" fmla="*/ 2147483647 w 2963"/>
              <a:gd name="T31" fmla="*/ 2147483647 h 1550"/>
              <a:gd name="T32" fmla="*/ 2147483647 w 2963"/>
              <a:gd name="T33" fmla="*/ 2147483647 h 1550"/>
              <a:gd name="T34" fmla="*/ 2147483647 w 2963"/>
              <a:gd name="T35" fmla="*/ 2147483647 h 1550"/>
              <a:gd name="T36" fmla="*/ 2147483647 w 2963"/>
              <a:gd name="T37" fmla="*/ 2147483647 h 1550"/>
              <a:gd name="T38" fmla="*/ 2147483647 w 2963"/>
              <a:gd name="T39" fmla="*/ 2147483647 h 1550"/>
              <a:gd name="T40" fmla="*/ 2147483647 w 2963"/>
              <a:gd name="T41" fmla="*/ 2147483647 h 1550"/>
              <a:gd name="T42" fmla="*/ 2147483647 w 2963"/>
              <a:gd name="T43" fmla="*/ 2147483647 h 1550"/>
              <a:gd name="T44" fmla="*/ 2147483647 w 2963"/>
              <a:gd name="T45" fmla="*/ 2147483647 h 1550"/>
              <a:gd name="T46" fmla="*/ 2147483647 w 2963"/>
              <a:gd name="T47" fmla="*/ 2147483647 h 1550"/>
              <a:gd name="T48" fmla="*/ 2147483647 w 2963"/>
              <a:gd name="T49" fmla="*/ 2147483647 h 1550"/>
              <a:gd name="T50" fmla="*/ 2147483647 w 2963"/>
              <a:gd name="T51" fmla="*/ 2147483647 h 1550"/>
              <a:gd name="T52" fmla="*/ 2147483647 w 2963"/>
              <a:gd name="T53" fmla="*/ 2147483647 h 1550"/>
              <a:gd name="T54" fmla="*/ 2147483647 w 2963"/>
              <a:gd name="T55" fmla="*/ 2147483647 h 1550"/>
              <a:gd name="T56" fmla="*/ 2147483647 w 2963"/>
              <a:gd name="T57" fmla="*/ 2147483647 h 1550"/>
              <a:gd name="T58" fmla="*/ 2147483647 w 2963"/>
              <a:gd name="T59" fmla="*/ 2147483647 h 1550"/>
              <a:gd name="T60" fmla="*/ 2147483647 w 2963"/>
              <a:gd name="T61" fmla="*/ 2147483647 h 1550"/>
              <a:gd name="T62" fmla="*/ 2147483647 w 2963"/>
              <a:gd name="T63" fmla="*/ 2147483647 h 1550"/>
              <a:gd name="T64" fmla="*/ 2147483647 w 2963"/>
              <a:gd name="T65" fmla="*/ 2147483647 h 1550"/>
              <a:gd name="T66" fmla="*/ 2147483647 w 2963"/>
              <a:gd name="T67" fmla="*/ 2147483647 h 1550"/>
              <a:gd name="T68" fmla="*/ 2147483647 w 2963"/>
              <a:gd name="T69" fmla="*/ 2147483647 h 1550"/>
              <a:gd name="T70" fmla="*/ 2147483647 w 2963"/>
              <a:gd name="T71" fmla="*/ 2147483647 h 1550"/>
              <a:gd name="T72" fmla="*/ 0 w 2963"/>
              <a:gd name="T73" fmla="*/ 2147483647 h 1550"/>
              <a:gd name="T74" fmla="*/ 2147483647 w 2963"/>
              <a:gd name="T75" fmla="*/ 2147483647 h 155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963"/>
              <a:gd name="T115" fmla="*/ 0 h 1550"/>
              <a:gd name="T116" fmla="*/ 2963 w 2963"/>
              <a:gd name="T117" fmla="*/ 1550 h 155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963" h="1550">
                <a:moveTo>
                  <a:pt x="23" y="1533"/>
                </a:moveTo>
                <a:lnTo>
                  <a:pt x="59" y="1544"/>
                </a:lnTo>
                <a:lnTo>
                  <a:pt x="107" y="1550"/>
                </a:lnTo>
                <a:lnTo>
                  <a:pt x="176" y="1548"/>
                </a:lnTo>
                <a:lnTo>
                  <a:pt x="252" y="1540"/>
                </a:lnTo>
                <a:lnTo>
                  <a:pt x="334" y="1528"/>
                </a:lnTo>
                <a:lnTo>
                  <a:pt x="429" y="1512"/>
                </a:lnTo>
                <a:lnTo>
                  <a:pt x="628" y="1469"/>
                </a:lnTo>
                <a:lnTo>
                  <a:pt x="737" y="1443"/>
                </a:lnTo>
                <a:lnTo>
                  <a:pt x="867" y="1402"/>
                </a:lnTo>
                <a:lnTo>
                  <a:pt x="1002" y="1362"/>
                </a:lnTo>
                <a:lnTo>
                  <a:pt x="1152" y="1312"/>
                </a:lnTo>
                <a:lnTo>
                  <a:pt x="1447" y="1196"/>
                </a:lnTo>
                <a:lnTo>
                  <a:pt x="1591" y="1140"/>
                </a:lnTo>
                <a:lnTo>
                  <a:pt x="1770" y="1053"/>
                </a:lnTo>
                <a:lnTo>
                  <a:pt x="1857" y="1012"/>
                </a:lnTo>
                <a:lnTo>
                  <a:pt x="1991" y="937"/>
                </a:lnTo>
                <a:lnTo>
                  <a:pt x="2125" y="862"/>
                </a:lnTo>
                <a:lnTo>
                  <a:pt x="2253" y="781"/>
                </a:lnTo>
                <a:lnTo>
                  <a:pt x="2376" y="705"/>
                </a:lnTo>
                <a:lnTo>
                  <a:pt x="2492" y="628"/>
                </a:lnTo>
                <a:lnTo>
                  <a:pt x="2595" y="554"/>
                </a:lnTo>
                <a:lnTo>
                  <a:pt x="2677" y="490"/>
                </a:lnTo>
                <a:lnTo>
                  <a:pt x="2747" y="430"/>
                </a:lnTo>
                <a:lnTo>
                  <a:pt x="2811" y="381"/>
                </a:lnTo>
                <a:lnTo>
                  <a:pt x="2861" y="329"/>
                </a:lnTo>
                <a:lnTo>
                  <a:pt x="2898" y="282"/>
                </a:lnTo>
                <a:lnTo>
                  <a:pt x="2922" y="239"/>
                </a:lnTo>
                <a:lnTo>
                  <a:pt x="2946" y="202"/>
                </a:lnTo>
                <a:lnTo>
                  <a:pt x="2957" y="162"/>
                </a:lnTo>
                <a:lnTo>
                  <a:pt x="2963" y="128"/>
                </a:lnTo>
                <a:lnTo>
                  <a:pt x="2960" y="98"/>
                </a:lnTo>
                <a:lnTo>
                  <a:pt x="2952" y="68"/>
                </a:lnTo>
                <a:lnTo>
                  <a:pt x="2930" y="48"/>
                </a:lnTo>
                <a:lnTo>
                  <a:pt x="2907" y="29"/>
                </a:lnTo>
                <a:lnTo>
                  <a:pt x="2836" y="7"/>
                </a:lnTo>
                <a:lnTo>
                  <a:pt x="2744" y="0"/>
                </a:lnTo>
                <a:lnTo>
                  <a:pt x="2688" y="5"/>
                </a:lnTo>
                <a:lnTo>
                  <a:pt x="2623" y="13"/>
                </a:lnTo>
                <a:lnTo>
                  <a:pt x="2548" y="20"/>
                </a:lnTo>
                <a:lnTo>
                  <a:pt x="2465" y="39"/>
                </a:lnTo>
                <a:lnTo>
                  <a:pt x="2280" y="77"/>
                </a:lnTo>
                <a:lnTo>
                  <a:pt x="2099" y="123"/>
                </a:lnTo>
                <a:lnTo>
                  <a:pt x="2146" y="158"/>
                </a:lnTo>
                <a:lnTo>
                  <a:pt x="2182" y="209"/>
                </a:lnTo>
                <a:lnTo>
                  <a:pt x="2205" y="265"/>
                </a:lnTo>
                <a:lnTo>
                  <a:pt x="2215" y="330"/>
                </a:lnTo>
                <a:lnTo>
                  <a:pt x="2218" y="394"/>
                </a:lnTo>
                <a:lnTo>
                  <a:pt x="2216" y="457"/>
                </a:lnTo>
                <a:lnTo>
                  <a:pt x="2201" y="525"/>
                </a:lnTo>
                <a:lnTo>
                  <a:pt x="2176" y="580"/>
                </a:lnTo>
                <a:lnTo>
                  <a:pt x="2137" y="632"/>
                </a:lnTo>
                <a:lnTo>
                  <a:pt x="2092" y="685"/>
                </a:lnTo>
                <a:lnTo>
                  <a:pt x="2030" y="740"/>
                </a:lnTo>
                <a:lnTo>
                  <a:pt x="1960" y="794"/>
                </a:lnTo>
                <a:lnTo>
                  <a:pt x="1885" y="843"/>
                </a:lnTo>
                <a:lnTo>
                  <a:pt x="1804" y="889"/>
                </a:lnTo>
                <a:lnTo>
                  <a:pt x="1637" y="945"/>
                </a:lnTo>
                <a:lnTo>
                  <a:pt x="1720" y="1070"/>
                </a:lnTo>
                <a:lnTo>
                  <a:pt x="1462" y="1087"/>
                </a:lnTo>
                <a:lnTo>
                  <a:pt x="1278" y="1095"/>
                </a:lnTo>
                <a:lnTo>
                  <a:pt x="1170" y="1095"/>
                </a:lnTo>
                <a:lnTo>
                  <a:pt x="1062" y="1087"/>
                </a:lnTo>
                <a:lnTo>
                  <a:pt x="853" y="1062"/>
                </a:lnTo>
                <a:lnTo>
                  <a:pt x="620" y="1037"/>
                </a:lnTo>
                <a:lnTo>
                  <a:pt x="353" y="1003"/>
                </a:lnTo>
                <a:lnTo>
                  <a:pt x="240" y="1116"/>
                </a:lnTo>
                <a:lnTo>
                  <a:pt x="162" y="1186"/>
                </a:lnTo>
                <a:lnTo>
                  <a:pt x="127" y="1228"/>
                </a:lnTo>
                <a:lnTo>
                  <a:pt x="95" y="1275"/>
                </a:lnTo>
                <a:lnTo>
                  <a:pt x="57" y="1323"/>
                </a:lnTo>
                <a:lnTo>
                  <a:pt x="31" y="1377"/>
                </a:lnTo>
                <a:lnTo>
                  <a:pt x="6" y="1426"/>
                </a:lnTo>
                <a:lnTo>
                  <a:pt x="0" y="1472"/>
                </a:lnTo>
                <a:lnTo>
                  <a:pt x="1" y="1506"/>
                </a:lnTo>
                <a:lnTo>
                  <a:pt x="23" y="1533"/>
                </a:lnTo>
              </a:path>
            </a:pathLst>
          </a:custGeom>
          <a:solidFill>
            <a:srgbClr val="FFFF00">
              <a:alpha val="50195"/>
            </a:srgbClr>
          </a:solidFill>
          <a:ln w="12700" cap="rnd">
            <a:solidFill>
              <a:sysClr val="windowText" lastClr="000000"/>
            </a:solidFill>
            <a:round/>
            <a:headEnd type="none" w="sm" len="sm"/>
            <a:tailEnd type="none" w="sm" len="sm"/>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7" name="Rectangle 2103"/>
          <p:cNvSpPr>
            <a:spLocks noChangeArrowheads="1"/>
          </p:cNvSpPr>
          <p:nvPr/>
        </p:nvSpPr>
        <p:spPr bwMode="auto">
          <a:xfrm>
            <a:off x="4203048" y="3192548"/>
            <a:ext cx="265113" cy="1412875"/>
          </a:xfrm>
          <a:prstGeom prst="rect">
            <a:avLst/>
          </a:prstGeom>
          <a:solidFill>
            <a:srgbClr val="FF0000">
              <a:alpha val="50195"/>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8" name="Rectangle 2108"/>
          <p:cNvSpPr>
            <a:spLocks noChangeArrowheads="1"/>
          </p:cNvSpPr>
          <p:nvPr/>
        </p:nvSpPr>
        <p:spPr bwMode="auto">
          <a:xfrm rot="19687784">
            <a:off x="4366561" y="4433973"/>
            <a:ext cx="209550" cy="576262"/>
          </a:xfrm>
          <a:prstGeom prst="rect">
            <a:avLst/>
          </a:prstGeom>
          <a:solidFill>
            <a:srgbClr val="FF0000">
              <a:alpha val="50195"/>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9" name="AutoShape 2116"/>
          <p:cNvSpPr>
            <a:spLocks noChangeArrowheads="1"/>
          </p:cNvSpPr>
          <p:nvPr/>
        </p:nvSpPr>
        <p:spPr bwMode="auto">
          <a:xfrm>
            <a:off x="4523723" y="4883235"/>
            <a:ext cx="609600" cy="609600"/>
          </a:xfrm>
          <a:prstGeom prst="star4">
            <a:avLst>
              <a:gd name="adj" fmla="val 12500"/>
            </a:avLst>
          </a:prstGeom>
          <a:solidFill>
            <a:srgbClr val="FF0000">
              <a:alpha val="50195"/>
            </a:srgbClr>
          </a:solidFill>
          <a:ln w="12700">
            <a:solidFill>
              <a:sysClr val="window" lastClr="FFFFFF"/>
            </a:solidFill>
            <a:miter lim="800000"/>
            <a:headEnd type="none" w="sm" len="sm"/>
            <a:tailEnd type="none" w="sm" len="sm"/>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0" name="Rectangle 2121"/>
          <p:cNvSpPr>
            <a:spLocks noChangeArrowheads="1"/>
          </p:cNvSpPr>
          <p:nvPr/>
        </p:nvSpPr>
        <p:spPr bwMode="auto">
          <a:xfrm>
            <a:off x="4460223" y="2238460"/>
            <a:ext cx="436563" cy="519113"/>
          </a:xfrm>
          <a:prstGeom prst="rect">
            <a:avLst/>
          </a:prstGeom>
          <a:noFill/>
          <a:ln w="9525">
            <a:noFill/>
            <a:miter lim="800000"/>
            <a:headEnd/>
            <a:tailEnd/>
          </a:ln>
        </p:spPr>
        <p:txBody>
          <a:bodyPr lIns="92075" tIns="46038" rIns="92075" bIns="46038">
            <a:spAutoFit/>
          </a:bodyPr>
          <a:lstStyle/>
          <a:p>
            <a:pPr>
              <a:spcBef>
                <a:spcPct val="0"/>
              </a:spcBef>
            </a:pPr>
            <a:r>
              <a:rPr lang="en-US" sz="2800" dirty="0">
                <a:solidFill>
                  <a:srgbClr val="000086">
                    <a:lumMod val="60000"/>
                    <a:lumOff val="40000"/>
                  </a:srgbClr>
                </a:solidFill>
                <a:latin typeface="Arial" charset="0"/>
              </a:rPr>
              <a:t>Z</a:t>
            </a:r>
          </a:p>
        </p:txBody>
      </p:sp>
      <p:sp>
        <p:nvSpPr>
          <p:cNvPr id="41" name="Rectangle 2122"/>
          <p:cNvSpPr>
            <a:spLocks noChangeArrowheads="1"/>
          </p:cNvSpPr>
          <p:nvPr/>
        </p:nvSpPr>
        <p:spPr bwMode="auto">
          <a:xfrm rot="4976117">
            <a:off x="4501498" y="4149810"/>
            <a:ext cx="223838" cy="763588"/>
          </a:xfrm>
          <a:prstGeom prst="rect">
            <a:avLst/>
          </a:prstGeom>
          <a:solidFill>
            <a:srgbClr val="FF0000">
              <a:alpha val="50195"/>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2" name="Rectangle 2123"/>
          <p:cNvSpPr>
            <a:spLocks noChangeArrowheads="1"/>
          </p:cNvSpPr>
          <p:nvPr/>
        </p:nvSpPr>
        <p:spPr bwMode="auto">
          <a:xfrm rot="4976117">
            <a:off x="5231748" y="4027573"/>
            <a:ext cx="228600" cy="838200"/>
          </a:xfrm>
          <a:prstGeom prst="rect">
            <a:avLst/>
          </a:prstGeom>
          <a:solidFill>
            <a:srgbClr val="33CC33">
              <a:alpha val="50195"/>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3" name="Rectangle 2121"/>
          <p:cNvSpPr>
            <a:spLocks noChangeArrowheads="1"/>
          </p:cNvSpPr>
          <p:nvPr/>
        </p:nvSpPr>
        <p:spPr bwMode="auto">
          <a:xfrm>
            <a:off x="7780479" y="3927560"/>
            <a:ext cx="436563" cy="519113"/>
          </a:xfrm>
          <a:prstGeom prst="rect">
            <a:avLst/>
          </a:prstGeom>
          <a:noFill/>
          <a:ln w="9525">
            <a:noFill/>
            <a:miter lim="800000"/>
            <a:headEnd/>
            <a:tailEnd/>
          </a:ln>
        </p:spPr>
        <p:txBody>
          <a:bodyPr lIns="92075" tIns="46038" rIns="92075" bIns="46038">
            <a:spAutoFit/>
          </a:bodyPr>
          <a:lstStyle/>
          <a:p>
            <a:pPr>
              <a:spcBef>
                <a:spcPct val="0"/>
              </a:spcBef>
            </a:pPr>
            <a:r>
              <a:rPr lang="en-US" sz="2800" dirty="0">
                <a:solidFill>
                  <a:srgbClr val="000086">
                    <a:lumMod val="60000"/>
                    <a:lumOff val="40000"/>
                  </a:srgbClr>
                </a:solidFill>
                <a:latin typeface="Arial" charset="0"/>
              </a:rPr>
              <a:t>Y</a:t>
            </a:r>
          </a:p>
        </p:txBody>
      </p:sp>
      <p:sp>
        <p:nvSpPr>
          <p:cNvPr id="44" name="Rectangle 2121"/>
          <p:cNvSpPr>
            <a:spLocks noChangeArrowheads="1"/>
          </p:cNvSpPr>
          <p:nvPr/>
        </p:nvSpPr>
        <p:spPr bwMode="auto">
          <a:xfrm>
            <a:off x="5405921" y="5653977"/>
            <a:ext cx="436563" cy="519113"/>
          </a:xfrm>
          <a:prstGeom prst="rect">
            <a:avLst/>
          </a:prstGeom>
          <a:noFill/>
          <a:ln w="9525">
            <a:noFill/>
            <a:miter lim="800000"/>
            <a:headEnd/>
            <a:tailEnd/>
          </a:ln>
        </p:spPr>
        <p:txBody>
          <a:bodyPr lIns="92075" tIns="46038" rIns="92075" bIns="46038">
            <a:spAutoFit/>
          </a:bodyPr>
          <a:lstStyle/>
          <a:p>
            <a:pPr>
              <a:spcBef>
                <a:spcPct val="0"/>
              </a:spcBef>
            </a:pPr>
            <a:r>
              <a:rPr lang="en-US" sz="2800" dirty="0">
                <a:solidFill>
                  <a:srgbClr val="000086">
                    <a:lumMod val="60000"/>
                    <a:lumOff val="40000"/>
                  </a:srgbClr>
                </a:solidFill>
                <a:latin typeface="Arial" charset="0"/>
              </a:rPr>
              <a:t>X</a:t>
            </a:r>
          </a:p>
        </p:txBody>
      </p:sp>
      <p:graphicFrame>
        <p:nvGraphicFramePr>
          <p:cNvPr id="45" name="Object 2107"/>
          <p:cNvGraphicFramePr>
            <a:graphicFrameLocks noChangeAspect="1"/>
          </p:cNvGraphicFramePr>
          <p:nvPr>
            <p:extLst>
              <p:ext uri="{D42A27DB-BD31-4B8C-83A1-F6EECF244321}">
                <p14:modId xmlns:p14="http://schemas.microsoft.com/office/powerpoint/2010/main" val="2474799878"/>
              </p:ext>
            </p:extLst>
          </p:nvPr>
        </p:nvGraphicFramePr>
        <p:xfrm>
          <a:off x="6445290" y="3192548"/>
          <a:ext cx="666224" cy="663575"/>
        </p:xfrm>
        <a:graphic>
          <a:graphicData uri="http://schemas.openxmlformats.org/presentationml/2006/ole">
            <mc:AlternateContent xmlns:mc="http://schemas.openxmlformats.org/markup-compatibility/2006">
              <mc:Choice xmlns:v="urn:schemas-microsoft-com:vml" Requires="v">
                <p:oleObj spid="_x0000_s114705" name="Clip" r:id="rId8" imgW="907560" imgH="904320" progId="">
                  <p:embed/>
                </p:oleObj>
              </mc:Choice>
              <mc:Fallback>
                <p:oleObj name="Clip" r:id="rId8" imgW="907560" imgH="904320" progId="">
                  <p:embed/>
                  <p:pic>
                    <p:nvPicPr>
                      <p:cNvPr id="45" name="Object 210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45290" y="3192548"/>
                        <a:ext cx="666224" cy="663575"/>
                      </a:xfrm>
                      <a:prstGeom prst="rect">
                        <a:avLst/>
                      </a:prstGeom>
                      <a:noFill/>
                    </p:spPr>
                  </p:pic>
                </p:oleObj>
              </mc:Fallback>
            </mc:AlternateContent>
          </a:graphicData>
        </a:graphic>
      </p:graphicFrame>
    </p:spTree>
    <p:extLst>
      <p:ext uri="{BB962C8B-B14F-4D97-AF65-F5344CB8AC3E}">
        <p14:creationId xmlns:p14="http://schemas.microsoft.com/office/powerpoint/2010/main" val="37657282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Reference Frames: Depression Angle</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Slide Number Placeholder 11"/>
          <p:cNvSpPr>
            <a:spLocks noGrp="1"/>
          </p:cNvSpPr>
          <p:nvPr>
            <p:ph type="sldNum" sz="quarter" idx="12"/>
          </p:nvPr>
        </p:nvSpPr>
        <p:spPr>
          <a:xfrm>
            <a:off x="6136623" y="6385024"/>
            <a:ext cx="2743200" cy="365125"/>
          </a:xfrm>
        </p:spPr>
        <p:txBody>
          <a:bodyPr/>
          <a:lstStyle/>
          <a:p>
            <a:fld id="{51577B53-6792-4EA1-8CB8-9264A0BEC278}" type="slidenum">
              <a:rPr lang="en-US" smtClean="0"/>
              <a:t>51</a:t>
            </a:fld>
            <a:endParaRPr lang="en-US"/>
          </a:p>
        </p:txBody>
      </p:sp>
      <p:pic>
        <p:nvPicPr>
          <p:cNvPr id="163" name="Picture 162"/>
          <p:cNvPicPr>
            <a:picLocks noChangeAspect="1"/>
          </p:cNvPicPr>
          <p:nvPr/>
        </p:nvPicPr>
        <p:blipFill>
          <a:blip r:embed="rId3"/>
          <a:stretch>
            <a:fillRect/>
          </a:stretch>
        </p:blipFill>
        <p:spPr>
          <a:xfrm>
            <a:off x="6295274" y="6066488"/>
            <a:ext cx="693689" cy="644568"/>
          </a:xfrm>
          <a:prstGeom prst="rect">
            <a:avLst/>
          </a:prstGeom>
        </p:spPr>
      </p:pic>
      <p:cxnSp>
        <p:nvCxnSpPr>
          <p:cNvPr id="164" name="Straight Connector 163"/>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8" name="Picture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9" name="Picture 168"/>
          <p:cNvPicPr>
            <a:picLocks noChangeAspect="1"/>
          </p:cNvPicPr>
          <p:nvPr/>
        </p:nvPicPr>
        <p:blipFill>
          <a:blip r:embed="rId5"/>
          <a:stretch>
            <a:fillRect/>
          </a:stretch>
        </p:blipFill>
        <p:spPr>
          <a:xfrm>
            <a:off x="2054026" y="6006418"/>
            <a:ext cx="909372" cy="767207"/>
          </a:xfrm>
          <a:prstGeom prst="rect">
            <a:avLst/>
          </a:prstGeom>
        </p:spPr>
      </p:pic>
      <p:sp>
        <p:nvSpPr>
          <p:cNvPr id="294" name="Content Placeholder 2"/>
          <p:cNvSpPr txBox="1">
            <a:spLocks/>
          </p:cNvSpPr>
          <p:nvPr/>
        </p:nvSpPr>
        <p:spPr>
          <a:xfrm>
            <a:off x="416560" y="1221200"/>
            <a:ext cx="8229600" cy="5029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ysClr val="windowText" lastClr="000000"/>
                </a:solidFill>
                <a:effectLst/>
                <a:uLnTx/>
                <a:uFillTx/>
                <a:latin typeface="Calibri"/>
                <a:ea typeface="+mn-ea"/>
                <a:cs typeface="+mn-cs"/>
              </a:rPr>
              <a:t>ISS depression angle is about 18 degrees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ysClr val="windowText" lastClr="000000"/>
                </a:solidFill>
                <a:effectLst/>
                <a:uLnTx/>
                <a:uFillTx/>
                <a:latin typeface="Calibri"/>
                <a:ea typeface="+mn-ea"/>
                <a:cs typeface="+mn-cs"/>
              </a:rPr>
              <a:t>Thus there are periods when the station is in sunlight all orbit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ysClr val="windowText" lastClr="000000"/>
              </a:solidFill>
              <a:effectLst/>
              <a:uLnTx/>
              <a:uFillTx/>
              <a:latin typeface="Calibri"/>
              <a:ea typeface="+mn-ea"/>
              <a:cs typeface="+mn-cs"/>
            </a:endParaRPr>
          </a:p>
        </p:txBody>
      </p:sp>
      <p:grpSp>
        <p:nvGrpSpPr>
          <p:cNvPr id="295" name="Group 4"/>
          <p:cNvGrpSpPr>
            <a:grpSpLocks/>
          </p:cNvGrpSpPr>
          <p:nvPr/>
        </p:nvGrpSpPr>
        <p:grpSpPr bwMode="auto">
          <a:xfrm>
            <a:off x="6468110" y="2259425"/>
            <a:ext cx="1811337" cy="866775"/>
            <a:chOff x="240" y="864"/>
            <a:chExt cx="5184" cy="2428"/>
          </a:xfrm>
        </p:grpSpPr>
        <p:sp>
          <p:nvSpPr>
            <p:cNvPr id="296" name="Rectangle 5"/>
            <p:cNvSpPr>
              <a:spLocks noChangeArrowheads="1"/>
            </p:cNvSpPr>
            <p:nvPr/>
          </p:nvSpPr>
          <p:spPr bwMode="auto">
            <a:xfrm>
              <a:off x="1201" y="2440"/>
              <a:ext cx="93" cy="124"/>
            </a:xfrm>
            <a:prstGeom prst="rect">
              <a:avLst/>
            </a:prstGeom>
            <a:solidFill>
              <a:srgbClr val="B2B2B2"/>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297" name="Oval 6"/>
            <p:cNvSpPr>
              <a:spLocks noChangeArrowheads="1"/>
            </p:cNvSpPr>
            <p:nvPr/>
          </p:nvSpPr>
          <p:spPr bwMode="auto">
            <a:xfrm>
              <a:off x="1805" y="2365"/>
              <a:ext cx="47" cy="100"/>
            </a:xfrm>
            <a:prstGeom prst="ellipse">
              <a:avLst/>
            </a:prstGeom>
            <a:solidFill>
              <a:srgbClr val="B2B2B2"/>
            </a:solidFill>
            <a:ln w="3175">
              <a:solidFill>
                <a:sysClr val="windowText" lastClr="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298" name="Oval 7"/>
            <p:cNvSpPr>
              <a:spLocks noChangeArrowheads="1"/>
            </p:cNvSpPr>
            <p:nvPr/>
          </p:nvSpPr>
          <p:spPr bwMode="auto">
            <a:xfrm>
              <a:off x="1805" y="2241"/>
              <a:ext cx="47" cy="99"/>
            </a:xfrm>
            <a:prstGeom prst="ellipse">
              <a:avLst/>
            </a:prstGeom>
            <a:solidFill>
              <a:srgbClr val="B2B2B2"/>
            </a:solidFill>
            <a:ln w="3175">
              <a:solidFill>
                <a:sysClr val="windowText" lastClr="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299" name="Oval 8"/>
            <p:cNvSpPr>
              <a:spLocks noChangeArrowheads="1"/>
            </p:cNvSpPr>
            <p:nvPr/>
          </p:nvSpPr>
          <p:spPr bwMode="auto">
            <a:xfrm>
              <a:off x="3502" y="3236"/>
              <a:ext cx="209" cy="56"/>
            </a:xfrm>
            <a:prstGeom prst="ellipse">
              <a:avLst/>
            </a:prstGeom>
            <a:solidFill>
              <a:sysClr val="window" lastClr="FFFFFF"/>
            </a:solidFill>
            <a:ln w="3175">
              <a:solidFill>
                <a:sysClr val="windowText" lastClr="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nvGrpSpPr>
            <p:cNvPr id="300" name="Group 9"/>
            <p:cNvGrpSpPr>
              <a:grpSpLocks/>
            </p:cNvGrpSpPr>
            <p:nvPr/>
          </p:nvGrpSpPr>
          <p:grpSpPr bwMode="auto">
            <a:xfrm rot="5400000">
              <a:off x="3395" y="2922"/>
              <a:ext cx="423" cy="255"/>
              <a:chOff x="7728" y="3312"/>
              <a:chExt cx="912" cy="624"/>
            </a:xfrm>
          </p:grpSpPr>
          <p:sp>
            <p:nvSpPr>
              <p:cNvPr id="536" name="Oval 10"/>
              <p:cNvSpPr>
                <a:spLocks noChangeArrowheads="1"/>
              </p:cNvSpPr>
              <p:nvPr/>
            </p:nvSpPr>
            <p:spPr bwMode="auto">
              <a:xfrm>
                <a:off x="7728" y="3360"/>
                <a:ext cx="480" cy="528"/>
              </a:xfrm>
              <a:prstGeom prst="ellipse">
                <a:avLst/>
              </a:prstGeom>
              <a:solidFill>
                <a:sysClr val="window" lastClr="FFFFFF"/>
              </a:solidFill>
              <a:ln w="3175">
                <a:solidFill>
                  <a:sysClr val="windowText" lastClr="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37" name="Oval 11"/>
              <p:cNvSpPr>
                <a:spLocks noChangeArrowheads="1"/>
              </p:cNvSpPr>
              <p:nvPr/>
            </p:nvSpPr>
            <p:spPr bwMode="auto">
              <a:xfrm>
                <a:off x="7968" y="3312"/>
                <a:ext cx="480" cy="624"/>
              </a:xfrm>
              <a:prstGeom prst="ellipse">
                <a:avLst/>
              </a:prstGeom>
              <a:solidFill>
                <a:sysClr val="window" lastClr="FFFFFF"/>
              </a:solidFill>
              <a:ln w="3175">
                <a:solidFill>
                  <a:sysClr val="windowText" lastClr="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38" name="Rectangle 12"/>
              <p:cNvSpPr>
                <a:spLocks noChangeArrowheads="1"/>
              </p:cNvSpPr>
              <p:nvPr/>
            </p:nvSpPr>
            <p:spPr bwMode="auto">
              <a:xfrm>
                <a:off x="8304" y="3338"/>
                <a:ext cx="336" cy="567"/>
              </a:xfrm>
              <a:prstGeom prst="rect">
                <a:avLst/>
              </a:prstGeom>
              <a:solidFill>
                <a:sysClr val="window" lastClr="FFFFFF"/>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sp>
          <p:nvSpPr>
            <p:cNvPr id="301" name="Rectangle 13"/>
            <p:cNvSpPr>
              <a:spLocks noChangeArrowheads="1"/>
            </p:cNvSpPr>
            <p:nvPr/>
          </p:nvSpPr>
          <p:spPr bwMode="auto">
            <a:xfrm>
              <a:off x="5147" y="2718"/>
              <a:ext cx="139" cy="224"/>
            </a:xfrm>
            <a:prstGeom prst="rect">
              <a:avLst/>
            </a:prstGeom>
            <a:solidFill>
              <a:srgbClr val="FF0000"/>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02" name="Oval 14"/>
            <p:cNvSpPr>
              <a:spLocks noChangeArrowheads="1"/>
            </p:cNvSpPr>
            <p:nvPr/>
          </p:nvSpPr>
          <p:spPr bwMode="auto">
            <a:xfrm>
              <a:off x="4605" y="2608"/>
              <a:ext cx="289" cy="238"/>
            </a:xfrm>
            <a:prstGeom prst="ellipse">
              <a:avLst/>
            </a:prstGeom>
            <a:solidFill>
              <a:sysClr val="windowText" lastClr="000000"/>
            </a:solidFill>
            <a:ln w="3175">
              <a:solidFill>
                <a:sysClr val="windowText" lastClr="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03" name="AutoShape 15"/>
            <p:cNvSpPr>
              <a:spLocks noChangeArrowheads="1"/>
            </p:cNvSpPr>
            <p:nvPr/>
          </p:nvSpPr>
          <p:spPr bwMode="auto">
            <a:xfrm rot="5400000">
              <a:off x="4762" y="2669"/>
              <a:ext cx="274"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3 w 21600"/>
                <a:gd name="T13" fmla="*/ 4463 h 21600"/>
                <a:gd name="T14" fmla="*/ 17107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ysClr val="windowText" lastClr="000000"/>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04" name="Rectangle 16"/>
            <p:cNvSpPr>
              <a:spLocks noChangeArrowheads="1"/>
            </p:cNvSpPr>
            <p:nvPr/>
          </p:nvSpPr>
          <p:spPr bwMode="auto">
            <a:xfrm>
              <a:off x="4953" y="2597"/>
              <a:ext cx="349" cy="271"/>
            </a:xfrm>
            <a:prstGeom prst="rect">
              <a:avLst/>
            </a:prstGeom>
            <a:solidFill>
              <a:sysClr val="windowText" lastClr="000000"/>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05" name="AutoShape 17"/>
            <p:cNvSpPr>
              <a:spLocks noChangeArrowheads="1"/>
            </p:cNvSpPr>
            <p:nvPr/>
          </p:nvSpPr>
          <p:spPr bwMode="auto">
            <a:xfrm rot="5400000">
              <a:off x="5184" y="2668"/>
              <a:ext cx="358" cy="12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077 w 21600"/>
                <a:gd name="T13" fmla="*/ 3010 h 21600"/>
                <a:gd name="T14" fmla="*/ 18523 w 21600"/>
                <a:gd name="T15" fmla="*/ 18590 h 21600"/>
              </a:gdLst>
              <a:ahLst/>
              <a:cxnLst>
                <a:cxn ang="T8">
                  <a:pos x="T0" y="T1"/>
                </a:cxn>
                <a:cxn ang="T9">
                  <a:pos x="T2" y="T3"/>
                </a:cxn>
                <a:cxn ang="T10">
                  <a:pos x="T4" y="T5"/>
                </a:cxn>
                <a:cxn ang="T11">
                  <a:pos x="T6" y="T7"/>
                </a:cxn>
              </a:cxnLst>
              <a:rect l="T12" t="T13" r="T14" b="T15"/>
              <a:pathLst>
                <a:path w="21600" h="21600">
                  <a:moveTo>
                    <a:pt x="0" y="0"/>
                  </a:moveTo>
                  <a:lnTo>
                    <a:pt x="2572" y="21600"/>
                  </a:lnTo>
                  <a:lnTo>
                    <a:pt x="19028" y="21600"/>
                  </a:lnTo>
                  <a:lnTo>
                    <a:pt x="21600" y="0"/>
                  </a:lnTo>
                  <a:close/>
                </a:path>
              </a:pathLst>
            </a:custGeom>
            <a:solidFill>
              <a:sysClr val="window" lastClr="FFFFFF"/>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06" name="Rectangle 18"/>
            <p:cNvSpPr>
              <a:spLocks noChangeArrowheads="1"/>
            </p:cNvSpPr>
            <p:nvPr/>
          </p:nvSpPr>
          <p:spPr bwMode="auto">
            <a:xfrm>
              <a:off x="5143" y="2593"/>
              <a:ext cx="163" cy="269"/>
            </a:xfrm>
            <a:prstGeom prst="rect">
              <a:avLst/>
            </a:prstGeom>
            <a:solidFill>
              <a:sysClr val="window" lastClr="FFFFFF"/>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07" name="Rectangle 19"/>
            <p:cNvSpPr>
              <a:spLocks noChangeArrowheads="1"/>
            </p:cNvSpPr>
            <p:nvPr/>
          </p:nvSpPr>
          <p:spPr bwMode="auto">
            <a:xfrm>
              <a:off x="5147" y="2462"/>
              <a:ext cx="139" cy="224"/>
            </a:xfrm>
            <a:prstGeom prst="rect">
              <a:avLst/>
            </a:prstGeom>
            <a:solidFill>
              <a:srgbClr val="FF0000"/>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08" name="AutoShape 20"/>
            <p:cNvSpPr>
              <a:spLocks noChangeArrowheads="1"/>
            </p:cNvSpPr>
            <p:nvPr/>
          </p:nvSpPr>
          <p:spPr bwMode="auto">
            <a:xfrm rot="5400000">
              <a:off x="2278" y="2644"/>
              <a:ext cx="298" cy="18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4 w 21600"/>
                <a:gd name="T13" fmla="*/ 4554 h 21600"/>
                <a:gd name="T14" fmla="*/ 17106 w 21600"/>
                <a:gd name="T15" fmla="*/ 17046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DED0C0"/>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09" name="Rectangle 21"/>
            <p:cNvSpPr>
              <a:spLocks noChangeArrowheads="1"/>
            </p:cNvSpPr>
            <p:nvPr/>
          </p:nvSpPr>
          <p:spPr bwMode="auto">
            <a:xfrm rot="5400000">
              <a:off x="2240" y="2719"/>
              <a:ext cx="169" cy="30"/>
            </a:xfrm>
            <a:prstGeom prst="rect">
              <a:avLst/>
            </a:prstGeom>
            <a:solidFill>
              <a:srgbClr val="DED0C0"/>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10" name="Oval 22"/>
            <p:cNvSpPr>
              <a:spLocks noChangeArrowheads="1"/>
            </p:cNvSpPr>
            <p:nvPr/>
          </p:nvSpPr>
          <p:spPr bwMode="auto">
            <a:xfrm>
              <a:off x="2114" y="2621"/>
              <a:ext cx="213" cy="238"/>
            </a:xfrm>
            <a:prstGeom prst="ellipse">
              <a:avLst/>
            </a:prstGeom>
            <a:solidFill>
              <a:srgbClr val="DED0C0"/>
            </a:solidFill>
            <a:ln w="3175">
              <a:solidFill>
                <a:sysClr val="windowText" lastClr="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11" name="Rectangle 23"/>
            <p:cNvSpPr>
              <a:spLocks noChangeArrowheads="1"/>
            </p:cNvSpPr>
            <p:nvPr/>
          </p:nvSpPr>
          <p:spPr bwMode="auto">
            <a:xfrm>
              <a:off x="1471" y="2567"/>
              <a:ext cx="418" cy="422"/>
            </a:xfrm>
            <a:prstGeom prst="rect">
              <a:avLst/>
            </a:prstGeom>
            <a:gradFill rotWithShape="1">
              <a:gsLst>
                <a:gs pos="0">
                  <a:srgbClr val="B2B2B2"/>
                </a:gs>
                <a:gs pos="50000">
                  <a:sysClr val="window" lastClr="FFFFFF"/>
                </a:gs>
                <a:gs pos="100000">
                  <a:srgbClr val="B2B2B2"/>
                </a:gs>
              </a:gsLst>
              <a:lin ang="5400000" scaled="1"/>
            </a:gradFill>
            <a:ln w="3175">
              <a:solidFill>
                <a:sysClr val="windowText" lastClr="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12" name="AutoShape 24"/>
            <p:cNvSpPr>
              <a:spLocks noChangeArrowheads="1"/>
            </p:cNvSpPr>
            <p:nvPr/>
          </p:nvSpPr>
          <p:spPr bwMode="auto">
            <a:xfrm rot="5400000">
              <a:off x="1237" y="2756"/>
              <a:ext cx="422" cy="45"/>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B2B2B2"/>
                </a:gs>
                <a:gs pos="50000">
                  <a:sysClr val="window" lastClr="FFFFFF"/>
                </a:gs>
                <a:gs pos="100000">
                  <a:srgbClr val="B2B2B2"/>
                </a:gs>
              </a:gsLst>
              <a:lin ang="0" scaled="1"/>
            </a:gradFill>
            <a:ln w="3175">
              <a:solidFill>
                <a:sysClr val="windowText" lastClr="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13" name="AutoShape 25"/>
            <p:cNvSpPr>
              <a:spLocks noChangeArrowheads="1"/>
            </p:cNvSpPr>
            <p:nvPr/>
          </p:nvSpPr>
          <p:spPr bwMode="auto">
            <a:xfrm rot="16200000">
              <a:off x="1701" y="2756"/>
              <a:ext cx="422" cy="45"/>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B2B2B2"/>
                </a:gs>
                <a:gs pos="50000">
                  <a:sysClr val="window" lastClr="FFFFFF"/>
                </a:gs>
                <a:gs pos="100000">
                  <a:srgbClr val="B2B2B2"/>
                </a:gs>
              </a:gsLst>
              <a:lin ang="0" scaled="1"/>
            </a:gradFill>
            <a:ln w="3175">
              <a:solidFill>
                <a:sysClr val="windowText" lastClr="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nvGrpSpPr>
            <p:cNvPr id="314" name="Group 26"/>
            <p:cNvGrpSpPr>
              <a:grpSpLocks/>
            </p:cNvGrpSpPr>
            <p:nvPr/>
          </p:nvGrpSpPr>
          <p:grpSpPr bwMode="auto">
            <a:xfrm>
              <a:off x="1470" y="2567"/>
              <a:ext cx="140" cy="50"/>
              <a:chOff x="4176" y="2928"/>
              <a:chExt cx="288" cy="288"/>
            </a:xfrm>
          </p:grpSpPr>
          <p:sp>
            <p:nvSpPr>
              <p:cNvPr id="533" name="Rectangle 27"/>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34" name="Line 28"/>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35" name="Line 29"/>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315" name="Group 30"/>
            <p:cNvGrpSpPr>
              <a:grpSpLocks/>
            </p:cNvGrpSpPr>
            <p:nvPr/>
          </p:nvGrpSpPr>
          <p:grpSpPr bwMode="auto">
            <a:xfrm>
              <a:off x="1470" y="2617"/>
              <a:ext cx="140" cy="149"/>
              <a:chOff x="4176" y="2928"/>
              <a:chExt cx="288" cy="288"/>
            </a:xfrm>
          </p:grpSpPr>
          <p:sp>
            <p:nvSpPr>
              <p:cNvPr id="530" name="Rectangle 31"/>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31" name="Line 32"/>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32" name="Line 33"/>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316" name="Group 34"/>
            <p:cNvGrpSpPr>
              <a:grpSpLocks/>
            </p:cNvGrpSpPr>
            <p:nvPr/>
          </p:nvGrpSpPr>
          <p:grpSpPr bwMode="auto">
            <a:xfrm>
              <a:off x="1470" y="2766"/>
              <a:ext cx="140" cy="150"/>
              <a:chOff x="4176" y="2928"/>
              <a:chExt cx="288" cy="288"/>
            </a:xfrm>
          </p:grpSpPr>
          <p:sp>
            <p:nvSpPr>
              <p:cNvPr id="527" name="Rectangle 35"/>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28" name="Line 36"/>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29" name="Line 37"/>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317" name="Group 38"/>
            <p:cNvGrpSpPr>
              <a:grpSpLocks/>
            </p:cNvGrpSpPr>
            <p:nvPr/>
          </p:nvGrpSpPr>
          <p:grpSpPr bwMode="auto">
            <a:xfrm>
              <a:off x="1470" y="2916"/>
              <a:ext cx="140" cy="74"/>
              <a:chOff x="4176" y="2928"/>
              <a:chExt cx="288" cy="288"/>
            </a:xfrm>
          </p:grpSpPr>
          <p:sp>
            <p:nvSpPr>
              <p:cNvPr id="524" name="Rectangle 39"/>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25" name="Line 40"/>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26" name="Line 41"/>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318" name="Group 42"/>
            <p:cNvGrpSpPr>
              <a:grpSpLocks/>
            </p:cNvGrpSpPr>
            <p:nvPr/>
          </p:nvGrpSpPr>
          <p:grpSpPr bwMode="auto">
            <a:xfrm>
              <a:off x="1610" y="2567"/>
              <a:ext cx="139" cy="50"/>
              <a:chOff x="4176" y="2928"/>
              <a:chExt cx="288" cy="288"/>
            </a:xfrm>
          </p:grpSpPr>
          <p:sp>
            <p:nvSpPr>
              <p:cNvPr id="521" name="Rectangle 43"/>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22" name="Line 44"/>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23" name="Line 45"/>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319" name="Group 46"/>
            <p:cNvGrpSpPr>
              <a:grpSpLocks/>
            </p:cNvGrpSpPr>
            <p:nvPr/>
          </p:nvGrpSpPr>
          <p:grpSpPr bwMode="auto">
            <a:xfrm>
              <a:off x="1610" y="2617"/>
              <a:ext cx="139" cy="149"/>
              <a:chOff x="4176" y="2928"/>
              <a:chExt cx="288" cy="288"/>
            </a:xfrm>
          </p:grpSpPr>
          <p:sp>
            <p:nvSpPr>
              <p:cNvPr id="518" name="Rectangle 47"/>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19" name="Line 48"/>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20" name="Line 49"/>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320" name="Group 50"/>
            <p:cNvGrpSpPr>
              <a:grpSpLocks/>
            </p:cNvGrpSpPr>
            <p:nvPr/>
          </p:nvGrpSpPr>
          <p:grpSpPr bwMode="auto">
            <a:xfrm>
              <a:off x="1610" y="2766"/>
              <a:ext cx="139" cy="150"/>
              <a:chOff x="4176" y="2928"/>
              <a:chExt cx="288" cy="288"/>
            </a:xfrm>
          </p:grpSpPr>
          <p:sp>
            <p:nvSpPr>
              <p:cNvPr id="515" name="Rectangle 51"/>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16" name="Line 52"/>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17" name="Line 53"/>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321" name="Group 54"/>
            <p:cNvGrpSpPr>
              <a:grpSpLocks/>
            </p:cNvGrpSpPr>
            <p:nvPr/>
          </p:nvGrpSpPr>
          <p:grpSpPr bwMode="auto">
            <a:xfrm>
              <a:off x="1610" y="2916"/>
              <a:ext cx="139" cy="74"/>
              <a:chOff x="4176" y="2928"/>
              <a:chExt cx="288" cy="288"/>
            </a:xfrm>
          </p:grpSpPr>
          <p:sp>
            <p:nvSpPr>
              <p:cNvPr id="512" name="Rectangle 55"/>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13" name="Line 56"/>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14" name="Line 57"/>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322" name="Group 58"/>
            <p:cNvGrpSpPr>
              <a:grpSpLocks/>
            </p:cNvGrpSpPr>
            <p:nvPr/>
          </p:nvGrpSpPr>
          <p:grpSpPr bwMode="auto">
            <a:xfrm>
              <a:off x="1749" y="2567"/>
              <a:ext cx="140" cy="50"/>
              <a:chOff x="4176" y="2928"/>
              <a:chExt cx="288" cy="288"/>
            </a:xfrm>
          </p:grpSpPr>
          <p:sp>
            <p:nvSpPr>
              <p:cNvPr id="509" name="Rectangle 59"/>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10" name="Line 60"/>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11" name="Line 61"/>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323" name="Group 62"/>
            <p:cNvGrpSpPr>
              <a:grpSpLocks/>
            </p:cNvGrpSpPr>
            <p:nvPr/>
          </p:nvGrpSpPr>
          <p:grpSpPr bwMode="auto">
            <a:xfrm>
              <a:off x="1749" y="2617"/>
              <a:ext cx="140" cy="149"/>
              <a:chOff x="4176" y="2928"/>
              <a:chExt cx="288" cy="288"/>
            </a:xfrm>
          </p:grpSpPr>
          <p:sp>
            <p:nvSpPr>
              <p:cNvPr id="506" name="Rectangle 63"/>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07" name="Line 64"/>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08" name="Line 65"/>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324" name="Group 66"/>
            <p:cNvGrpSpPr>
              <a:grpSpLocks/>
            </p:cNvGrpSpPr>
            <p:nvPr/>
          </p:nvGrpSpPr>
          <p:grpSpPr bwMode="auto">
            <a:xfrm>
              <a:off x="1749" y="2766"/>
              <a:ext cx="140" cy="150"/>
              <a:chOff x="4176" y="2928"/>
              <a:chExt cx="288" cy="288"/>
            </a:xfrm>
          </p:grpSpPr>
          <p:sp>
            <p:nvSpPr>
              <p:cNvPr id="503" name="Rectangle 67"/>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04" name="Line 68"/>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05" name="Line 69"/>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325" name="Group 70"/>
            <p:cNvGrpSpPr>
              <a:grpSpLocks/>
            </p:cNvGrpSpPr>
            <p:nvPr/>
          </p:nvGrpSpPr>
          <p:grpSpPr bwMode="auto">
            <a:xfrm>
              <a:off x="1749" y="2916"/>
              <a:ext cx="140" cy="74"/>
              <a:chOff x="4176" y="2928"/>
              <a:chExt cx="288" cy="288"/>
            </a:xfrm>
          </p:grpSpPr>
          <p:sp>
            <p:nvSpPr>
              <p:cNvPr id="500" name="Rectangle 71"/>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01" name="Line 72"/>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02" name="Line 73"/>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sp>
          <p:nvSpPr>
            <p:cNvPr id="326" name="Oval 74"/>
            <p:cNvSpPr>
              <a:spLocks noChangeArrowheads="1"/>
            </p:cNvSpPr>
            <p:nvPr/>
          </p:nvSpPr>
          <p:spPr bwMode="auto">
            <a:xfrm>
              <a:off x="1563" y="2639"/>
              <a:ext cx="233" cy="249"/>
            </a:xfrm>
            <a:prstGeom prst="ellipse">
              <a:avLst/>
            </a:prstGeom>
            <a:solidFill>
              <a:srgbClr val="B2B2B2"/>
            </a:solidFill>
            <a:ln w="3175">
              <a:solidFill>
                <a:sysClr val="windowText" lastClr="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27" name="Oval 75"/>
            <p:cNvSpPr>
              <a:spLocks noChangeArrowheads="1"/>
            </p:cNvSpPr>
            <p:nvPr/>
          </p:nvSpPr>
          <p:spPr bwMode="auto">
            <a:xfrm>
              <a:off x="1574" y="2653"/>
              <a:ext cx="209" cy="224"/>
            </a:xfrm>
            <a:prstGeom prst="ellipse">
              <a:avLst/>
            </a:prstGeom>
            <a:solidFill>
              <a:srgbClr val="B2B2B2"/>
            </a:solidFill>
            <a:ln w="3175">
              <a:solidFill>
                <a:sysClr val="windowText" lastClr="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28" name="AutoShape 76"/>
            <p:cNvSpPr>
              <a:spLocks noChangeArrowheads="1"/>
            </p:cNvSpPr>
            <p:nvPr/>
          </p:nvSpPr>
          <p:spPr bwMode="auto">
            <a:xfrm>
              <a:off x="1622" y="2702"/>
              <a:ext cx="114" cy="134"/>
            </a:xfrm>
            <a:prstGeom prst="roundRect">
              <a:avLst>
                <a:gd name="adj" fmla="val 16667"/>
              </a:avLst>
            </a:prstGeom>
            <a:solidFill>
              <a:srgbClr val="B2B2B2"/>
            </a:solidFill>
            <a:ln w="3175">
              <a:solidFill>
                <a:sysClr val="windowText" lastClr="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nvGrpSpPr>
            <p:cNvPr id="329" name="Group 77"/>
            <p:cNvGrpSpPr>
              <a:grpSpLocks/>
            </p:cNvGrpSpPr>
            <p:nvPr/>
          </p:nvGrpSpPr>
          <p:grpSpPr bwMode="auto">
            <a:xfrm>
              <a:off x="457" y="2564"/>
              <a:ext cx="968" cy="423"/>
              <a:chOff x="1152" y="2592"/>
              <a:chExt cx="1999" cy="816"/>
            </a:xfrm>
          </p:grpSpPr>
          <p:sp>
            <p:nvSpPr>
              <p:cNvPr id="400" name="Rectangle 78"/>
              <p:cNvSpPr>
                <a:spLocks noChangeArrowheads="1"/>
              </p:cNvSpPr>
              <p:nvPr/>
            </p:nvSpPr>
            <p:spPr bwMode="auto">
              <a:xfrm>
                <a:off x="1248" y="2590"/>
                <a:ext cx="1726" cy="815"/>
              </a:xfrm>
              <a:prstGeom prst="rect">
                <a:avLst/>
              </a:prstGeom>
              <a:gradFill rotWithShape="1">
                <a:gsLst>
                  <a:gs pos="0">
                    <a:srgbClr val="B2B2B2"/>
                  </a:gs>
                  <a:gs pos="50000">
                    <a:sysClr val="window" lastClr="FFFFFF"/>
                  </a:gs>
                  <a:gs pos="100000">
                    <a:srgbClr val="B2B2B2"/>
                  </a:gs>
                </a:gsLst>
                <a:lin ang="5400000" scaled="1"/>
              </a:gradFill>
              <a:ln w="3175">
                <a:solidFill>
                  <a:sysClr val="windowText" lastClr="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01" name="AutoShape 79"/>
              <p:cNvSpPr>
                <a:spLocks noChangeArrowheads="1"/>
              </p:cNvSpPr>
              <p:nvPr/>
            </p:nvSpPr>
            <p:spPr bwMode="auto">
              <a:xfrm rot="5400000">
                <a:off x="794" y="2950"/>
                <a:ext cx="815" cy="9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B2B2B2"/>
                  </a:gs>
                  <a:gs pos="50000">
                    <a:sysClr val="window" lastClr="FFFFFF"/>
                  </a:gs>
                  <a:gs pos="100000">
                    <a:srgbClr val="B2B2B2"/>
                  </a:gs>
                </a:gsLst>
                <a:lin ang="0" scaled="1"/>
              </a:gradFill>
              <a:ln w="3175">
                <a:solidFill>
                  <a:sysClr val="windowText" lastClr="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02" name="AutoShape 80"/>
              <p:cNvSpPr>
                <a:spLocks noChangeArrowheads="1"/>
              </p:cNvSpPr>
              <p:nvPr/>
            </p:nvSpPr>
            <p:spPr bwMode="auto">
              <a:xfrm rot="16200000">
                <a:off x="2619" y="2945"/>
                <a:ext cx="815" cy="103"/>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B2B2B2"/>
                  </a:gs>
                  <a:gs pos="50000">
                    <a:sysClr val="window" lastClr="FFFFFF"/>
                  </a:gs>
                  <a:gs pos="100000">
                    <a:srgbClr val="B2B2B2"/>
                  </a:gs>
                </a:gsLst>
                <a:lin ang="0" scaled="1"/>
              </a:gradFill>
              <a:ln w="3175">
                <a:solidFill>
                  <a:sysClr val="windowText" lastClr="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nvGrpSpPr>
              <p:cNvPr id="403" name="Group 81"/>
              <p:cNvGrpSpPr>
                <a:grpSpLocks/>
              </p:cNvGrpSpPr>
              <p:nvPr/>
            </p:nvGrpSpPr>
            <p:grpSpPr bwMode="auto">
              <a:xfrm>
                <a:off x="1248" y="2592"/>
                <a:ext cx="288" cy="96"/>
                <a:chOff x="4176" y="2928"/>
                <a:chExt cx="288" cy="288"/>
              </a:xfrm>
            </p:grpSpPr>
            <p:sp>
              <p:nvSpPr>
                <p:cNvPr id="497" name="Rectangle 82"/>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98" name="Line 83"/>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99" name="Line 84"/>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404" name="Group 85"/>
              <p:cNvGrpSpPr>
                <a:grpSpLocks/>
              </p:cNvGrpSpPr>
              <p:nvPr/>
            </p:nvGrpSpPr>
            <p:grpSpPr bwMode="auto">
              <a:xfrm>
                <a:off x="1248" y="2688"/>
                <a:ext cx="288" cy="288"/>
                <a:chOff x="4176" y="2928"/>
                <a:chExt cx="288" cy="288"/>
              </a:xfrm>
            </p:grpSpPr>
            <p:sp>
              <p:nvSpPr>
                <p:cNvPr id="494" name="Rectangle 86"/>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95" name="Line 87"/>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96" name="Line 88"/>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405" name="Group 89"/>
              <p:cNvGrpSpPr>
                <a:grpSpLocks/>
              </p:cNvGrpSpPr>
              <p:nvPr/>
            </p:nvGrpSpPr>
            <p:grpSpPr bwMode="auto">
              <a:xfrm>
                <a:off x="1248" y="2976"/>
                <a:ext cx="288" cy="288"/>
                <a:chOff x="4176" y="2928"/>
                <a:chExt cx="288" cy="288"/>
              </a:xfrm>
            </p:grpSpPr>
            <p:sp>
              <p:nvSpPr>
                <p:cNvPr id="491" name="Rectangle 90"/>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92" name="Line 91"/>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93" name="Line 92"/>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406" name="Group 93"/>
              <p:cNvGrpSpPr>
                <a:grpSpLocks/>
              </p:cNvGrpSpPr>
              <p:nvPr/>
            </p:nvGrpSpPr>
            <p:grpSpPr bwMode="auto">
              <a:xfrm>
                <a:off x="1248" y="3264"/>
                <a:ext cx="288" cy="144"/>
                <a:chOff x="4176" y="2928"/>
                <a:chExt cx="288" cy="288"/>
              </a:xfrm>
            </p:grpSpPr>
            <p:sp>
              <p:nvSpPr>
                <p:cNvPr id="488" name="Rectangle 94"/>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89" name="Line 95"/>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90" name="Line 96"/>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407" name="Group 97"/>
              <p:cNvGrpSpPr>
                <a:grpSpLocks/>
              </p:cNvGrpSpPr>
              <p:nvPr/>
            </p:nvGrpSpPr>
            <p:grpSpPr bwMode="auto">
              <a:xfrm>
                <a:off x="1536" y="2592"/>
                <a:ext cx="288" cy="96"/>
                <a:chOff x="4176" y="2928"/>
                <a:chExt cx="288" cy="288"/>
              </a:xfrm>
            </p:grpSpPr>
            <p:sp>
              <p:nvSpPr>
                <p:cNvPr id="485" name="Rectangle 98"/>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86" name="Line 99"/>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87" name="Line 100"/>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408" name="Group 101"/>
              <p:cNvGrpSpPr>
                <a:grpSpLocks/>
              </p:cNvGrpSpPr>
              <p:nvPr/>
            </p:nvGrpSpPr>
            <p:grpSpPr bwMode="auto">
              <a:xfrm>
                <a:off x="1536" y="2688"/>
                <a:ext cx="288" cy="288"/>
                <a:chOff x="4176" y="2928"/>
                <a:chExt cx="288" cy="288"/>
              </a:xfrm>
            </p:grpSpPr>
            <p:sp>
              <p:nvSpPr>
                <p:cNvPr id="482" name="Rectangle 102"/>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83" name="Line 103"/>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84" name="Line 104"/>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409" name="Group 105"/>
              <p:cNvGrpSpPr>
                <a:grpSpLocks/>
              </p:cNvGrpSpPr>
              <p:nvPr/>
            </p:nvGrpSpPr>
            <p:grpSpPr bwMode="auto">
              <a:xfrm>
                <a:off x="1536" y="2976"/>
                <a:ext cx="288" cy="288"/>
                <a:chOff x="4176" y="2928"/>
                <a:chExt cx="288" cy="288"/>
              </a:xfrm>
            </p:grpSpPr>
            <p:sp>
              <p:nvSpPr>
                <p:cNvPr id="479" name="Rectangle 106"/>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80" name="Line 107"/>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81" name="Line 108"/>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410" name="Group 109"/>
              <p:cNvGrpSpPr>
                <a:grpSpLocks/>
              </p:cNvGrpSpPr>
              <p:nvPr/>
            </p:nvGrpSpPr>
            <p:grpSpPr bwMode="auto">
              <a:xfrm>
                <a:off x="1536" y="3264"/>
                <a:ext cx="288" cy="144"/>
                <a:chOff x="4176" y="2928"/>
                <a:chExt cx="288" cy="288"/>
              </a:xfrm>
            </p:grpSpPr>
            <p:sp>
              <p:nvSpPr>
                <p:cNvPr id="476" name="Rectangle 110"/>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77" name="Line 111"/>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78" name="Line 112"/>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411" name="Group 113"/>
              <p:cNvGrpSpPr>
                <a:grpSpLocks/>
              </p:cNvGrpSpPr>
              <p:nvPr/>
            </p:nvGrpSpPr>
            <p:grpSpPr bwMode="auto">
              <a:xfrm>
                <a:off x="1824" y="2592"/>
                <a:ext cx="288" cy="96"/>
                <a:chOff x="4176" y="2928"/>
                <a:chExt cx="288" cy="288"/>
              </a:xfrm>
            </p:grpSpPr>
            <p:sp>
              <p:nvSpPr>
                <p:cNvPr id="473" name="Rectangle 114"/>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74" name="Line 115"/>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75" name="Line 116"/>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412" name="Group 117"/>
              <p:cNvGrpSpPr>
                <a:grpSpLocks/>
              </p:cNvGrpSpPr>
              <p:nvPr/>
            </p:nvGrpSpPr>
            <p:grpSpPr bwMode="auto">
              <a:xfrm>
                <a:off x="1824" y="2688"/>
                <a:ext cx="288" cy="288"/>
                <a:chOff x="4176" y="2928"/>
                <a:chExt cx="288" cy="288"/>
              </a:xfrm>
            </p:grpSpPr>
            <p:sp>
              <p:nvSpPr>
                <p:cNvPr id="470" name="Rectangle 118"/>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71" name="Line 119"/>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72" name="Line 120"/>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413" name="Group 121"/>
              <p:cNvGrpSpPr>
                <a:grpSpLocks/>
              </p:cNvGrpSpPr>
              <p:nvPr/>
            </p:nvGrpSpPr>
            <p:grpSpPr bwMode="auto">
              <a:xfrm>
                <a:off x="1824" y="2976"/>
                <a:ext cx="288" cy="288"/>
                <a:chOff x="4176" y="2928"/>
                <a:chExt cx="288" cy="288"/>
              </a:xfrm>
            </p:grpSpPr>
            <p:sp>
              <p:nvSpPr>
                <p:cNvPr id="467" name="Rectangle 122"/>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68" name="Line 123"/>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69" name="Line 124"/>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414" name="Group 125"/>
              <p:cNvGrpSpPr>
                <a:grpSpLocks/>
              </p:cNvGrpSpPr>
              <p:nvPr/>
            </p:nvGrpSpPr>
            <p:grpSpPr bwMode="auto">
              <a:xfrm>
                <a:off x="1824" y="3264"/>
                <a:ext cx="288" cy="144"/>
                <a:chOff x="4176" y="2928"/>
                <a:chExt cx="288" cy="288"/>
              </a:xfrm>
            </p:grpSpPr>
            <p:sp>
              <p:nvSpPr>
                <p:cNvPr id="464" name="Rectangle 126"/>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65" name="Line 127"/>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66" name="Line 128"/>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415" name="Group 129"/>
              <p:cNvGrpSpPr>
                <a:grpSpLocks/>
              </p:cNvGrpSpPr>
              <p:nvPr/>
            </p:nvGrpSpPr>
            <p:grpSpPr bwMode="auto">
              <a:xfrm>
                <a:off x="2112" y="2592"/>
                <a:ext cx="288" cy="96"/>
                <a:chOff x="4176" y="2928"/>
                <a:chExt cx="288" cy="288"/>
              </a:xfrm>
            </p:grpSpPr>
            <p:sp>
              <p:nvSpPr>
                <p:cNvPr id="461" name="Rectangle 130"/>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62" name="Line 131"/>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63" name="Line 132"/>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416" name="Group 133"/>
              <p:cNvGrpSpPr>
                <a:grpSpLocks/>
              </p:cNvGrpSpPr>
              <p:nvPr/>
            </p:nvGrpSpPr>
            <p:grpSpPr bwMode="auto">
              <a:xfrm>
                <a:off x="2112" y="2688"/>
                <a:ext cx="288" cy="288"/>
                <a:chOff x="4176" y="2928"/>
                <a:chExt cx="288" cy="288"/>
              </a:xfrm>
            </p:grpSpPr>
            <p:sp>
              <p:nvSpPr>
                <p:cNvPr id="458" name="Rectangle 134"/>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59" name="Line 135"/>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60" name="Line 136"/>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417" name="Group 137"/>
              <p:cNvGrpSpPr>
                <a:grpSpLocks/>
              </p:cNvGrpSpPr>
              <p:nvPr/>
            </p:nvGrpSpPr>
            <p:grpSpPr bwMode="auto">
              <a:xfrm>
                <a:off x="2112" y="2976"/>
                <a:ext cx="288" cy="288"/>
                <a:chOff x="4176" y="2928"/>
                <a:chExt cx="288" cy="288"/>
              </a:xfrm>
            </p:grpSpPr>
            <p:sp>
              <p:nvSpPr>
                <p:cNvPr id="455" name="Rectangle 138"/>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56" name="Line 139"/>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57" name="Line 140"/>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418" name="Group 141"/>
              <p:cNvGrpSpPr>
                <a:grpSpLocks/>
              </p:cNvGrpSpPr>
              <p:nvPr/>
            </p:nvGrpSpPr>
            <p:grpSpPr bwMode="auto">
              <a:xfrm>
                <a:off x="2112" y="3264"/>
                <a:ext cx="288" cy="144"/>
                <a:chOff x="4176" y="2928"/>
                <a:chExt cx="288" cy="288"/>
              </a:xfrm>
            </p:grpSpPr>
            <p:sp>
              <p:nvSpPr>
                <p:cNvPr id="452" name="Rectangle 142"/>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53" name="Line 143"/>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54" name="Line 144"/>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419" name="Group 145"/>
              <p:cNvGrpSpPr>
                <a:grpSpLocks/>
              </p:cNvGrpSpPr>
              <p:nvPr/>
            </p:nvGrpSpPr>
            <p:grpSpPr bwMode="auto">
              <a:xfrm>
                <a:off x="2400" y="2592"/>
                <a:ext cx="288" cy="96"/>
                <a:chOff x="4176" y="2928"/>
                <a:chExt cx="288" cy="288"/>
              </a:xfrm>
            </p:grpSpPr>
            <p:sp>
              <p:nvSpPr>
                <p:cNvPr id="449" name="Rectangle 146"/>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50" name="Line 147"/>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51" name="Line 148"/>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420" name="Group 149"/>
              <p:cNvGrpSpPr>
                <a:grpSpLocks/>
              </p:cNvGrpSpPr>
              <p:nvPr/>
            </p:nvGrpSpPr>
            <p:grpSpPr bwMode="auto">
              <a:xfrm>
                <a:off x="2400" y="2688"/>
                <a:ext cx="288" cy="288"/>
                <a:chOff x="4176" y="2928"/>
                <a:chExt cx="288" cy="288"/>
              </a:xfrm>
            </p:grpSpPr>
            <p:sp>
              <p:nvSpPr>
                <p:cNvPr id="446" name="Rectangle 150"/>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47" name="Line 151"/>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48" name="Line 152"/>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421" name="Group 153"/>
              <p:cNvGrpSpPr>
                <a:grpSpLocks/>
              </p:cNvGrpSpPr>
              <p:nvPr/>
            </p:nvGrpSpPr>
            <p:grpSpPr bwMode="auto">
              <a:xfrm>
                <a:off x="2400" y="2976"/>
                <a:ext cx="288" cy="288"/>
                <a:chOff x="4176" y="2928"/>
                <a:chExt cx="288" cy="288"/>
              </a:xfrm>
            </p:grpSpPr>
            <p:sp>
              <p:nvSpPr>
                <p:cNvPr id="443" name="Rectangle 154"/>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44" name="Line 155"/>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45" name="Line 156"/>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422" name="Group 157"/>
              <p:cNvGrpSpPr>
                <a:grpSpLocks/>
              </p:cNvGrpSpPr>
              <p:nvPr/>
            </p:nvGrpSpPr>
            <p:grpSpPr bwMode="auto">
              <a:xfrm>
                <a:off x="2400" y="3264"/>
                <a:ext cx="288" cy="144"/>
                <a:chOff x="4176" y="2928"/>
                <a:chExt cx="288" cy="288"/>
              </a:xfrm>
            </p:grpSpPr>
            <p:sp>
              <p:nvSpPr>
                <p:cNvPr id="440" name="Rectangle 158"/>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41" name="Line 159"/>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42" name="Line 160"/>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423" name="Group 161"/>
              <p:cNvGrpSpPr>
                <a:grpSpLocks/>
              </p:cNvGrpSpPr>
              <p:nvPr/>
            </p:nvGrpSpPr>
            <p:grpSpPr bwMode="auto">
              <a:xfrm>
                <a:off x="2688" y="2592"/>
                <a:ext cx="288" cy="96"/>
                <a:chOff x="4176" y="2928"/>
                <a:chExt cx="288" cy="288"/>
              </a:xfrm>
            </p:grpSpPr>
            <p:sp>
              <p:nvSpPr>
                <p:cNvPr id="437" name="Rectangle 162"/>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38" name="Line 163"/>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39" name="Line 164"/>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424" name="Group 165"/>
              <p:cNvGrpSpPr>
                <a:grpSpLocks/>
              </p:cNvGrpSpPr>
              <p:nvPr/>
            </p:nvGrpSpPr>
            <p:grpSpPr bwMode="auto">
              <a:xfrm>
                <a:off x="2688" y="2688"/>
                <a:ext cx="288" cy="288"/>
                <a:chOff x="4176" y="2928"/>
                <a:chExt cx="288" cy="288"/>
              </a:xfrm>
            </p:grpSpPr>
            <p:sp>
              <p:nvSpPr>
                <p:cNvPr id="434" name="Rectangle 166"/>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35" name="Line 167"/>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36" name="Line 168"/>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425" name="Group 169"/>
              <p:cNvGrpSpPr>
                <a:grpSpLocks/>
              </p:cNvGrpSpPr>
              <p:nvPr/>
            </p:nvGrpSpPr>
            <p:grpSpPr bwMode="auto">
              <a:xfrm>
                <a:off x="2688" y="2976"/>
                <a:ext cx="288" cy="288"/>
                <a:chOff x="4176" y="2928"/>
                <a:chExt cx="288" cy="288"/>
              </a:xfrm>
            </p:grpSpPr>
            <p:sp>
              <p:nvSpPr>
                <p:cNvPr id="431" name="Rectangle 170"/>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32" name="Line 171"/>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33" name="Line 172"/>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426" name="Group 173"/>
              <p:cNvGrpSpPr>
                <a:grpSpLocks/>
              </p:cNvGrpSpPr>
              <p:nvPr/>
            </p:nvGrpSpPr>
            <p:grpSpPr bwMode="auto">
              <a:xfrm>
                <a:off x="2688" y="3264"/>
                <a:ext cx="288" cy="144"/>
                <a:chOff x="4176" y="2928"/>
                <a:chExt cx="288" cy="288"/>
              </a:xfrm>
            </p:grpSpPr>
            <p:sp>
              <p:nvSpPr>
                <p:cNvPr id="428" name="Rectangle 174"/>
                <p:cNvSpPr>
                  <a:spLocks noChangeArrowheads="1"/>
                </p:cNvSpPr>
                <p:nvPr/>
              </p:nvSpPr>
              <p:spPr bwMode="auto">
                <a:xfrm>
                  <a:off x="4176" y="2928"/>
                  <a:ext cx="288" cy="288"/>
                </a:xfrm>
                <a:prstGeom prst="rect">
                  <a:avLst/>
                </a:prstGeom>
                <a:noFill/>
                <a:ln w="3175">
                  <a:solidFill>
                    <a:srgbClr val="EEECE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29" name="Line 175"/>
                <p:cNvSpPr>
                  <a:spLocks noChangeShapeType="1"/>
                </p:cNvSpPr>
                <p:nvPr/>
              </p:nvSpPr>
              <p:spPr bwMode="auto">
                <a:xfrm flipV="1">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30" name="Line 176"/>
                <p:cNvSpPr>
                  <a:spLocks noChangeShapeType="1"/>
                </p:cNvSpPr>
                <p:nvPr/>
              </p:nvSpPr>
              <p:spPr bwMode="auto">
                <a:xfrm>
                  <a:off x="4176" y="2928"/>
                  <a:ext cx="288" cy="288"/>
                </a:xfrm>
                <a:prstGeom prst="line">
                  <a:avLst/>
                </a:prstGeom>
                <a:noFill/>
                <a:ln w="3175">
                  <a:solidFill>
                    <a:srgbClr val="EEECE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sp>
            <p:nvSpPr>
              <p:cNvPr id="427" name="Rectangle 177"/>
              <p:cNvSpPr>
                <a:spLocks noChangeArrowheads="1"/>
              </p:cNvSpPr>
              <p:nvPr/>
            </p:nvSpPr>
            <p:spPr bwMode="auto">
              <a:xfrm>
                <a:off x="3072" y="2832"/>
                <a:ext cx="79" cy="360"/>
              </a:xfrm>
              <a:prstGeom prst="rect">
                <a:avLst/>
              </a:prstGeom>
              <a:solidFill>
                <a:srgbClr val="B2B2B2"/>
              </a:solidFill>
              <a:ln w="3175">
                <a:solidFill>
                  <a:srgbClr val="B2B2B2"/>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330" name="Group 178"/>
            <p:cNvGrpSpPr>
              <a:grpSpLocks/>
            </p:cNvGrpSpPr>
            <p:nvPr/>
          </p:nvGrpSpPr>
          <p:grpSpPr bwMode="auto">
            <a:xfrm>
              <a:off x="240" y="2664"/>
              <a:ext cx="214" cy="225"/>
              <a:chOff x="703" y="2784"/>
              <a:chExt cx="443" cy="435"/>
            </a:xfrm>
          </p:grpSpPr>
          <p:sp>
            <p:nvSpPr>
              <p:cNvPr id="394" name="Rectangle 179"/>
              <p:cNvSpPr>
                <a:spLocks noChangeArrowheads="1"/>
              </p:cNvSpPr>
              <p:nvPr/>
            </p:nvSpPr>
            <p:spPr bwMode="auto">
              <a:xfrm>
                <a:off x="1056" y="2784"/>
                <a:ext cx="89" cy="414"/>
              </a:xfrm>
              <a:prstGeom prst="rect">
                <a:avLst/>
              </a:prstGeom>
              <a:solidFill>
                <a:srgbClr val="B2B2B2"/>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nvGrpSpPr>
              <p:cNvPr id="395" name="Group 180"/>
              <p:cNvGrpSpPr>
                <a:grpSpLocks/>
              </p:cNvGrpSpPr>
              <p:nvPr/>
            </p:nvGrpSpPr>
            <p:grpSpPr bwMode="auto">
              <a:xfrm>
                <a:off x="703" y="2887"/>
                <a:ext cx="443" cy="332"/>
                <a:chOff x="703" y="2887"/>
                <a:chExt cx="443" cy="332"/>
              </a:xfrm>
            </p:grpSpPr>
            <p:sp>
              <p:nvSpPr>
                <p:cNvPr id="398" name="AutoShape 181"/>
                <p:cNvSpPr>
                  <a:spLocks noChangeArrowheads="1"/>
                </p:cNvSpPr>
                <p:nvPr/>
              </p:nvSpPr>
              <p:spPr bwMode="auto">
                <a:xfrm rot="-2148832">
                  <a:off x="703" y="2887"/>
                  <a:ext cx="443" cy="193"/>
                </a:xfrm>
                <a:prstGeom prst="parallelogram">
                  <a:avLst>
                    <a:gd name="adj" fmla="val 71166"/>
                  </a:avLst>
                </a:prstGeom>
                <a:solidFill>
                  <a:sysClr val="windowText" lastClr="000000"/>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99" name="Rectangle 182"/>
                <p:cNvSpPr>
                  <a:spLocks noChangeArrowheads="1"/>
                </p:cNvSpPr>
                <p:nvPr/>
              </p:nvSpPr>
              <p:spPr bwMode="auto">
                <a:xfrm>
                  <a:off x="720" y="2928"/>
                  <a:ext cx="337" cy="291"/>
                </a:xfrm>
                <a:prstGeom prst="rect">
                  <a:avLst/>
                </a:prstGeom>
                <a:solidFill>
                  <a:sysClr val="windowText" lastClr="000000"/>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sp>
            <p:nvSpPr>
              <p:cNvPr id="396" name="Line 183"/>
              <p:cNvSpPr>
                <a:spLocks noChangeShapeType="1"/>
              </p:cNvSpPr>
              <p:nvPr/>
            </p:nvSpPr>
            <p:spPr bwMode="auto">
              <a:xfrm>
                <a:off x="816" y="2928"/>
                <a:ext cx="0" cy="288"/>
              </a:xfrm>
              <a:prstGeom prst="line">
                <a:avLst/>
              </a:prstGeom>
              <a:noFill/>
              <a:ln w="3175">
                <a:solidFill>
                  <a:srgbClr val="B2B2B2"/>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97" name="Line 184"/>
              <p:cNvSpPr>
                <a:spLocks noChangeShapeType="1"/>
              </p:cNvSpPr>
              <p:nvPr/>
            </p:nvSpPr>
            <p:spPr bwMode="auto">
              <a:xfrm flipV="1">
                <a:off x="816" y="2976"/>
                <a:ext cx="240" cy="96"/>
              </a:xfrm>
              <a:prstGeom prst="line">
                <a:avLst/>
              </a:prstGeom>
              <a:noFill/>
              <a:ln w="3175">
                <a:solidFill>
                  <a:srgbClr val="B2B2B2"/>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331" name="Group 185"/>
            <p:cNvGrpSpPr>
              <a:grpSpLocks/>
            </p:cNvGrpSpPr>
            <p:nvPr/>
          </p:nvGrpSpPr>
          <p:grpSpPr bwMode="auto">
            <a:xfrm rot="10800000">
              <a:off x="1935" y="2660"/>
              <a:ext cx="215" cy="226"/>
              <a:chOff x="703" y="2784"/>
              <a:chExt cx="443" cy="435"/>
            </a:xfrm>
          </p:grpSpPr>
          <p:sp>
            <p:nvSpPr>
              <p:cNvPr id="388" name="Rectangle 186"/>
              <p:cNvSpPr>
                <a:spLocks noChangeArrowheads="1"/>
              </p:cNvSpPr>
              <p:nvPr/>
            </p:nvSpPr>
            <p:spPr bwMode="auto">
              <a:xfrm>
                <a:off x="1056" y="2784"/>
                <a:ext cx="89" cy="414"/>
              </a:xfrm>
              <a:prstGeom prst="rect">
                <a:avLst/>
              </a:prstGeom>
              <a:solidFill>
                <a:srgbClr val="B2B2B2"/>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nvGrpSpPr>
              <p:cNvPr id="389" name="Group 187"/>
              <p:cNvGrpSpPr>
                <a:grpSpLocks/>
              </p:cNvGrpSpPr>
              <p:nvPr/>
            </p:nvGrpSpPr>
            <p:grpSpPr bwMode="auto">
              <a:xfrm>
                <a:off x="703" y="2887"/>
                <a:ext cx="443" cy="332"/>
                <a:chOff x="703" y="2887"/>
                <a:chExt cx="443" cy="332"/>
              </a:xfrm>
            </p:grpSpPr>
            <p:sp>
              <p:nvSpPr>
                <p:cNvPr id="392" name="AutoShape 188"/>
                <p:cNvSpPr>
                  <a:spLocks noChangeArrowheads="1"/>
                </p:cNvSpPr>
                <p:nvPr/>
              </p:nvSpPr>
              <p:spPr bwMode="auto">
                <a:xfrm rot="-2148832">
                  <a:off x="703" y="2887"/>
                  <a:ext cx="443" cy="193"/>
                </a:xfrm>
                <a:prstGeom prst="parallelogram">
                  <a:avLst>
                    <a:gd name="adj" fmla="val 71166"/>
                  </a:avLst>
                </a:prstGeom>
                <a:solidFill>
                  <a:sysClr val="windowText" lastClr="000000"/>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93" name="Rectangle 189"/>
                <p:cNvSpPr>
                  <a:spLocks noChangeArrowheads="1"/>
                </p:cNvSpPr>
                <p:nvPr/>
              </p:nvSpPr>
              <p:spPr bwMode="auto">
                <a:xfrm>
                  <a:off x="720" y="2928"/>
                  <a:ext cx="337" cy="291"/>
                </a:xfrm>
                <a:prstGeom prst="rect">
                  <a:avLst/>
                </a:prstGeom>
                <a:solidFill>
                  <a:sysClr val="windowText" lastClr="000000"/>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sp>
            <p:nvSpPr>
              <p:cNvPr id="390" name="Line 190"/>
              <p:cNvSpPr>
                <a:spLocks noChangeShapeType="1"/>
              </p:cNvSpPr>
              <p:nvPr/>
            </p:nvSpPr>
            <p:spPr bwMode="auto">
              <a:xfrm>
                <a:off x="816" y="2928"/>
                <a:ext cx="0" cy="288"/>
              </a:xfrm>
              <a:prstGeom prst="line">
                <a:avLst/>
              </a:prstGeom>
              <a:noFill/>
              <a:ln w="3175">
                <a:solidFill>
                  <a:srgbClr val="B2B2B2"/>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91" name="Line 191"/>
              <p:cNvSpPr>
                <a:spLocks noChangeShapeType="1"/>
              </p:cNvSpPr>
              <p:nvPr/>
            </p:nvSpPr>
            <p:spPr bwMode="auto">
              <a:xfrm flipV="1">
                <a:off x="816" y="2976"/>
                <a:ext cx="240" cy="96"/>
              </a:xfrm>
              <a:prstGeom prst="line">
                <a:avLst/>
              </a:prstGeom>
              <a:noFill/>
              <a:ln w="3175">
                <a:solidFill>
                  <a:srgbClr val="B2B2B2"/>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sp>
          <p:nvSpPr>
            <p:cNvPr id="332" name="Rectangle 192"/>
            <p:cNvSpPr>
              <a:spLocks noChangeArrowheads="1"/>
            </p:cNvSpPr>
            <p:nvPr/>
          </p:nvSpPr>
          <p:spPr bwMode="auto">
            <a:xfrm>
              <a:off x="2141" y="2826"/>
              <a:ext cx="157" cy="32"/>
            </a:xfrm>
            <a:prstGeom prst="rect">
              <a:avLst/>
            </a:prstGeom>
            <a:solidFill>
              <a:srgbClr val="DED0C0"/>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33" name="Rectangle 193"/>
            <p:cNvSpPr>
              <a:spLocks noChangeArrowheads="1"/>
            </p:cNvSpPr>
            <p:nvPr/>
          </p:nvSpPr>
          <p:spPr bwMode="auto">
            <a:xfrm>
              <a:off x="2145" y="2612"/>
              <a:ext cx="157" cy="32"/>
            </a:xfrm>
            <a:prstGeom prst="rect">
              <a:avLst/>
            </a:prstGeom>
            <a:solidFill>
              <a:srgbClr val="DED0C0"/>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34" name="AutoShape 194"/>
            <p:cNvSpPr>
              <a:spLocks noChangeArrowheads="1"/>
            </p:cNvSpPr>
            <p:nvPr/>
          </p:nvSpPr>
          <p:spPr bwMode="auto">
            <a:xfrm rot="5400000">
              <a:off x="2334" y="2717"/>
              <a:ext cx="397" cy="4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231 w 21600"/>
                <a:gd name="T13" fmla="*/ 2298 h 21600"/>
                <a:gd name="T14" fmla="*/ 19369 w 21600"/>
                <a:gd name="T15" fmla="*/ 19302 h 21600"/>
              </a:gdLst>
              <a:ahLst/>
              <a:cxnLst>
                <a:cxn ang="T8">
                  <a:pos x="T0" y="T1"/>
                </a:cxn>
                <a:cxn ang="T9">
                  <a:pos x="T2" y="T3"/>
                </a:cxn>
                <a:cxn ang="T10">
                  <a:pos x="T4" y="T5"/>
                </a:cxn>
                <a:cxn ang="T11">
                  <a:pos x="T6" y="T7"/>
                </a:cxn>
              </a:cxnLst>
              <a:rect l="T12" t="T13" r="T14" b="T15"/>
              <a:pathLst>
                <a:path w="21600" h="21600">
                  <a:moveTo>
                    <a:pt x="0" y="0"/>
                  </a:moveTo>
                  <a:lnTo>
                    <a:pt x="862" y="21600"/>
                  </a:lnTo>
                  <a:lnTo>
                    <a:pt x="20738" y="21600"/>
                  </a:lnTo>
                  <a:lnTo>
                    <a:pt x="21600" y="0"/>
                  </a:lnTo>
                  <a:close/>
                </a:path>
              </a:pathLst>
            </a:custGeom>
            <a:solidFill>
              <a:srgbClr val="DED0C0"/>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35" name="Rectangle 195"/>
            <p:cNvSpPr>
              <a:spLocks noChangeArrowheads="1"/>
            </p:cNvSpPr>
            <p:nvPr/>
          </p:nvSpPr>
          <p:spPr bwMode="auto">
            <a:xfrm>
              <a:off x="2549" y="2564"/>
              <a:ext cx="837" cy="349"/>
            </a:xfrm>
            <a:prstGeom prst="rect">
              <a:avLst/>
            </a:prstGeom>
            <a:solidFill>
              <a:srgbClr val="DED0C0"/>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36" name="Rectangle 196"/>
            <p:cNvSpPr>
              <a:spLocks noChangeArrowheads="1"/>
            </p:cNvSpPr>
            <p:nvPr/>
          </p:nvSpPr>
          <p:spPr bwMode="auto">
            <a:xfrm>
              <a:off x="2947" y="2749"/>
              <a:ext cx="439" cy="110"/>
            </a:xfrm>
            <a:prstGeom prst="rect">
              <a:avLst/>
            </a:prstGeom>
            <a:solidFill>
              <a:sysClr val="window" lastClr="FFFFFF"/>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37" name="Rectangle 197"/>
            <p:cNvSpPr>
              <a:spLocks noChangeArrowheads="1"/>
            </p:cNvSpPr>
            <p:nvPr/>
          </p:nvSpPr>
          <p:spPr bwMode="auto">
            <a:xfrm>
              <a:off x="2547" y="2752"/>
              <a:ext cx="349" cy="110"/>
            </a:xfrm>
            <a:prstGeom prst="rect">
              <a:avLst/>
            </a:prstGeom>
            <a:solidFill>
              <a:sysClr val="window" lastClr="FFFFFF"/>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38" name="Rectangle 198"/>
            <p:cNvSpPr>
              <a:spLocks noChangeArrowheads="1"/>
            </p:cNvSpPr>
            <p:nvPr/>
          </p:nvSpPr>
          <p:spPr bwMode="auto">
            <a:xfrm>
              <a:off x="2944" y="2539"/>
              <a:ext cx="438" cy="50"/>
            </a:xfrm>
            <a:prstGeom prst="rect">
              <a:avLst/>
            </a:prstGeom>
            <a:solidFill>
              <a:sysClr val="window" lastClr="FFFFFF"/>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39" name="Rectangle 199"/>
            <p:cNvSpPr>
              <a:spLocks noChangeArrowheads="1"/>
            </p:cNvSpPr>
            <p:nvPr/>
          </p:nvSpPr>
          <p:spPr bwMode="auto">
            <a:xfrm>
              <a:off x="2549" y="2539"/>
              <a:ext cx="349" cy="50"/>
            </a:xfrm>
            <a:prstGeom prst="rect">
              <a:avLst/>
            </a:prstGeom>
            <a:solidFill>
              <a:sysClr val="window" lastClr="FFFFFF"/>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40" name="Rectangle 200"/>
            <p:cNvSpPr>
              <a:spLocks noChangeArrowheads="1"/>
            </p:cNvSpPr>
            <p:nvPr/>
          </p:nvSpPr>
          <p:spPr bwMode="auto">
            <a:xfrm>
              <a:off x="2948" y="2888"/>
              <a:ext cx="438" cy="49"/>
            </a:xfrm>
            <a:prstGeom prst="rect">
              <a:avLst/>
            </a:prstGeom>
            <a:solidFill>
              <a:sysClr val="window" lastClr="FFFFFF"/>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41" name="Rectangle 201"/>
            <p:cNvSpPr>
              <a:spLocks noChangeArrowheads="1"/>
            </p:cNvSpPr>
            <p:nvPr/>
          </p:nvSpPr>
          <p:spPr bwMode="auto">
            <a:xfrm>
              <a:off x="2553" y="2888"/>
              <a:ext cx="348" cy="49"/>
            </a:xfrm>
            <a:prstGeom prst="rect">
              <a:avLst/>
            </a:prstGeom>
            <a:solidFill>
              <a:sysClr val="window" lastClr="FFFFFF"/>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42" name="Oval 202"/>
            <p:cNvSpPr>
              <a:spLocks noChangeArrowheads="1"/>
            </p:cNvSpPr>
            <p:nvPr/>
          </p:nvSpPr>
          <p:spPr bwMode="auto">
            <a:xfrm>
              <a:off x="2688" y="2703"/>
              <a:ext cx="47" cy="49"/>
            </a:xfrm>
            <a:prstGeom prst="ellipse">
              <a:avLst/>
            </a:prstGeom>
            <a:solidFill>
              <a:srgbClr val="000086"/>
            </a:solidFill>
            <a:ln w="3175">
              <a:solidFill>
                <a:sysClr val="windowText" lastClr="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43" name="Rectangle 203"/>
            <p:cNvSpPr>
              <a:spLocks noChangeArrowheads="1"/>
            </p:cNvSpPr>
            <p:nvPr/>
          </p:nvSpPr>
          <p:spPr bwMode="auto">
            <a:xfrm rot="-2406054">
              <a:off x="2502" y="2716"/>
              <a:ext cx="418" cy="24"/>
            </a:xfrm>
            <a:prstGeom prst="rect">
              <a:avLst/>
            </a:prstGeom>
            <a:solidFill>
              <a:srgbClr val="FF0000"/>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44" name="Rectangle 204"/>
            <p:cNvSpPr>
              <a:spLocks noChangeArrowheads="1"/>
            </p:cNvSpPr>
            <p:nvPr/>
          </p:nvSpPr>
          <p:spPr bwMode="auto">
            <a:xfrm>
              <a:off x="3084" y="2603"/>
              <a:ext cx="185" cy="135"/>
            </a:xfrm>
            <a:prstGeom prst="rect">
              <a:avLst/>
            </a:prstGeom>
            <a:solidFill>
              <a:sysClr val="window" lastClr="FFFFFF"/>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45" name="Rectangle 205"/>
            <p:cNvSpPr>
              <a:spLocks noChangeArrowheads="1"/>
            </p:cNvSpPr>
            <p:nvPr/>
          </p:nvSpPr>
          <p:spPr bwMode="auto">
            <a:xfrm>
              <a:off x="3090" y="2618"/>
              <a:ext cx="179" cy="54"/>
            </a:xfrm>
            <a:prstGeom prst="rect">
              <a:avLst/>
            </a:prstGeom>
            <a:solidFill>
              <a:srgbClr val="FF0000"/>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46" name="Line 206"/>
            <p:cNvSpPr>
              <a:spLocks noChangeShapeType="1"/>
            </p:cNvSpPr>
            <p:nvPr/>
          </p:nvSpPr>
          <p:spPr bwMode="auto">
            <a:xfrm flipV="1">
              <a:off x="3153" y="2639"/>
              <a:ext cx="70" cy="75"/>
            </a:xfrm>
            <a:prstGeom prst="line">
              <a:avLst/>
            </a:prstGeom>
            <a:noFill/>
            <a:ln w="3175">
              <a:solidFill>
                <a:srgbClr val="FF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47" name="Line 207"/>
            <p:cNvSpPr>
              <a:spLocks noChangeShapeType="1"/>
            </p:cNvSpPr>
            <p:nvPr/>
          </p:nvSpPr>
          <p:spPr bwMode="auto">
            <a:xfrm flipH="1">
              <a:off x="3220" y="2636"/>
              <a:ext cx="13" cy="60"/>
            </a:xfrm>
            <a:prstGeom prst="line">
              <a:avLst/>
            </a:prstGeom>
            <a:noFill/>
            <a:ln w="3175">
              <a:solidFill>
                <a:srgbClr val="FF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48" name="AutoShape 208"/>
            <p:cNvSpPr>
              <a:spLocks noChangeArrowheads="1"/>
            </p:cNvSpPr>
            <p:nvPr/>
          </p:nvSpPr>
          <p:spPr bwMode="auto">
            <a:xfrm rot="-5400000">
              <a:off x="3245" y="2680"/>
              <a:ext cx="398" cy="11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5 w 21600"/>
                <a:gd name="T13" fmla="*/ 4469 h 21600"/>
                <a:gd name="T14" fmla="*/ 17095 w 21600"/>
                <a:gd name="T15" fmla="*/ 17131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DED0C0"/>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49" name="Rectangle 209"/>
            <p:cNvSpPr>
              <a:spLocks noChangeArrowheads="1"/>
            </p:cNvSpPr>
            <p:nvPr/>
          </p:nvSpPr>
          <p:spPr bwMode="auto">
            <a:xfrm rot="5400000">
              <a:off x="3433" y="2722"/>
              <a:ext cx="168" cy="29"/>
            </a:xfrm>
            <a:prstGeom prst="rect">
              <a:avLst/>
            </a:prstGeom>
            <a:solidFill>
              <a:srgbClr val="DED0C0"/>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50" name="Rectangle 210"/>
            <p:cNvSpPr>
              <a:spLocks noChangeArrowheads="1"/>
            </p:cNvSpPr>
            <p:nvPr/>
          </p:nvSpPr>
          <p:spPr bwMode="auto">
            <a:xfrm rot="5400000">
              <a:off x="3629" y="2711"/>
              <a:ext cx="168" cy="29"/>
            </a:xfrm>
            <a:prstGeom prst="rect">
              <a:avLst/>
            </a:prstGeom>
            <a:solidFill>
              <a:srgbClr val="DED0C0"/>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51" name="Oval 211"/>
            <p:cNvSpPr>
              <a:spLocks noChangeArrowheads="1"/>
            </p:cNvSpPr>
            <p:nvPr/>
          </p:nvSpPr>
          <p:spPr bwMode="auto">
            <a:xfrm>
              <a:off x="3502" y="2614"/>
              <a:ext cx="212" cy="238"/>
            </a:xfrm>
            <a:prstGeom prst="ellipse">
              <a:avLst/>
            </a:prstGeom>
            <a:solidFill>
              <a:srgbClr val="DED0C0"/>
            </a:solidFill>
            <a:ln w="3175">
              <a:solidFill>
                <a:sysClr val="windowText" lastClr="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52" name="Rectangle 212"/>
            <p:cNvSpPr>
              <a:spLocks noChangeArrowheads="1"/>
            </p:cNvSpPr>
            <p:nvPr/>
          </p:nvSpPr>
          <p:spPr bwMode="auto">
            <a:xfrm>
              <a:off x="3528" y="2819"/>
              <a:ext cx="158" cy="31"/>
            </a:xfrm>
            <a:prstGeom prst="rect">
              <a:avLst/>
            </a:prstGeom>
            <a:solidFill>
              <a:srgbClr val="DED0C0"/>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53" name="Rectangle 213"/>
            <p:cNvSpPr>
              <a:spLocks noChangeArrowheads="1"/>
            </p:cNvSpPr>
            <p:nvPr/>
          </p:nvSpPr>
          <p:spPr bwMode="auto">
            <a:xfrm>
              <a:off x="3532" y="2605"/>
              <a:ext cx="158" cy="32"/>
            </a:xfrm>
            <a:prstGeom prst="rect">
              <a:avLst/>
            </a:prstGeom>
            <a:solidFill>
              <a:srgbClr val="DED0C0"/>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54" name="AutoShape 214"/>
            <p:cNvSpPr>
              <a:spLocks noChangeArrowheads="1"/>
            </p:cNvSpPr>
            <p:nvPr/>
          </p:nvSpPr>
          <p:spPr bwMode="auto">
            <a:xfrm rot="5400000">
              <a:off x="3653" y="2668"/>
              <a:ext cx="274"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3 w 21600"/>
                <a:gd name="T13" fmla="*/ 4463 h 21600"/>
                <a:gd name="T14" fmla="*/ 17107 w 21600"/>
                <a:gd name="T15" fmla="*/ 17137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DED0C0"/>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55" name="Rectangle 215"/>
            <p:cNvSpPr>
              <a:spLocks noChangeArrowheads="1"/>
            </p:cNvSpPr>
            <p:nvPr/>
          </p:nvSpPr>
          <p:spPr bwMode="auto">
            <a:xfrm>
              <a:off x="3850" y="2571"/>
              <a:ext cx="349" cy="321"/>
            </a:xfrm>
            <a:prstGeom prst="rect">
              <a:avLst/>
            </a:prstGeom>
            <a:solidFill>
              <a:srgbClr val="DED0C0"/>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56" name="AutoShape 216"/>
            <p:cNvSpPr>
              <a:spLocks noChangeArrowheads="1"/>
            </p:cNvSpPr>
            <p:nvPr/>
          </p:nvSpPr>
          <p:spPr bwMode="auto">
            <a:xfrm rot="5400000">
              <a:off x="4048" y="2669"/>
              <a:ext cx="418" cy="1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100 w 21600"/>
                <a:gd name="T13" fmla="*/ 3035 h 21600"/>
                <a:gd name="T14" fmla="*/ 18500 w 21600"/>
                <a:gd name="T15" fmla="*/ 18565 h 21600"/>
              </a:gdLst>
              <a:ahLst/>
              <a:cxnLst>
                <a:cxn ang="T8">
                  <a:pos x="T0" y="T1"/>
                </a:cxn>
                <a:cxn ang="T9">
                  <a:pos x="T2" y="T3"/>
                </a:cxn>
                <a:cxn ang="T10">
                  <a:pos x="T4" y="T5"/>
                </a:cxn>
                <a:cxn ang="T11">
                  <a:pos x="T6" y="T7"/>
                </a:cxn>
              </a:cxnLst>
              <a:rect l="T12" t="T13" r="T14" b="T15"/>
              <a:pathLst>
                <a:path w="21600" h="21600">
                  <a:moveTo>
                    <a:pt x="0" y="0"/>
                  </a:moveTo>
                  <a:lnTo>
                    <a:pt x="2572" y="21600"/>
                  </a:lnTo>
                  <a:lnTo>
                    <a:pt x="19028" y="21600"/>
                  </a:lnTo>
                  <a:lnTo>
                    <a:pt x="21600" y="0"/>
                  </a:lnTo>
                  <a:close/>
                </a:path>
              </a:pathLst>
            </a:custGeom>
            <a:solidFill>
              <a:sysClr val="window" lastClr="FFFFFF"/>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57" name="Rectangle 217"/>
            <p:cNvSpPr>
              <a:spLocks noChangeArrowheads="1"/>
            </p:cNvSpPr>
            <p:nvPr/>
          </p:nvSpPr>
          <p:spPr bwMode="auto">
            <a:xfrm>
              <a:off x="4315" y="2521"/>
              <a:ext cx="349" cy="416"/>
            </a:xfrm>
            <a:prstGeom prst="rect">
              <a:avLst/>
            </a:prstGeom>
            <a:solidFill>
              <a:srgbClr val="DED0C0"/>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58" name="Rectangle 218"/>
            <p:cNvSpPr>
              <a:spLocks noChangeArrowheads="1"/>
            </p:cNvSpPr>
            <p:nvPr/>
          </p:nvSpPr>
          <p:spPr bwMode="auto">
            <a:xfrm>
              <a:off x="4312" y="2524"/>
              <a:ext cx="225" cy="416"/>
            </a:xfrm>
            <a:prstGeom prst="rect">
              <a:avLst/>
            </a:prstGeom>
            <a:solidFill>
              <a:sysClr val="window" lastClr="FFFFFF"/>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59" name="Rectangle 219"/>
            <p:cNvSpPr>
              <a:spLocks noChangeArrowheads="1"/>
            </p:cNvSpPr>
            <p:nvPr/>
          </p:nvSpPr>
          <p:spPr bwMode="auto">
            <a:xfrm>
              <a:off x="4036" y="2571"/>
              <a:ext cx="163" cy="315"/>
            </a:xfrm>
            <a:prstGeom prst="rect">
              <a:avLst/>
            </a:prstGeom>
            <a:solidFill>
              <a:sysClr val="window" lastClr="FFFFFF"/>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60" name="Oval 220"/>
            <p:cNvSpPr>
              <a:spLocks noChangeArrowheads="1"/>
            </p:cNvSpPr>
            <p:nvPr/>
          </p:nvSpPr>
          <p:spPr bwMode="auto">
            <a:xfrm>
              <a:off x="4083" y="2700"/>
              <a:ext cx="47" cy="50"/>
            </a:xfrm>
            <a:prstGeom prst="ellipse">
              <a:avLst/>
            </a:prstGeom>
            <a:solidFill>
              <a:srgbClr val="000086"/>
            </a:solidFill>
            <a:ln w="3175">
              <a:solidFill>
                <a:sysClr val="windowText" lastClr="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61" name="Rectangle 221"/>
            <p:cNvSpPr>
              <a:spLocks noChangeArrowheads="1"/>
            </p:cNvSpPr>
            <p:nvPr/>
          </p:nvSpPr>
          <p:spPr bwMode="auto">
            <a:xfrm rot="-2406054">
              <a:off x="3897" y="2714"/>
              <a:ext cx="418" cy="24"/>
            </a:xfrm>
            <a:prstGeom prst="rect">
              <a:avLst/>
            </a:prstGeom>
            <a:solidFill>
              <a:srgbClr val="FF0000"/>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62" name="Oval 222"/>
            <p:cNvSpPr>
              <a:spLocks noChangeArrowheads="1"/>
            </p:cNvSpPr>
            <p:nvPr/>
          </p:nvSpPr>
          <p:spPr bwMode="auto">
            <a:xfrm>
              <a:off x="3641" y="2987"/>
              <a:ext cx="93" cy="174"/>
            </a:xfrm>
            <a:prstGeom prst="ellipse">
              <a:avLst/>
            </a:prstGeom>
            <a:solidFill>
              <a:sysClr val="window" lastClr="FFFFFF"/>
            </a:solidFill>
            <a:ln w="3175">
              <a:solidFill>
                <a:sysClr val="windowText" lastClr="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63" name="Rectangle 223"/>
            <p:cNvSpPr>
              <a:spLocks noChangeArrowheads="1"/>
            </p:cNvSpPr>
            <p:nvPr/>
          </p:nvSpPr>
          <p:spPr bwMode="auto">
            <a:xfrm>
              <a:off x="3595" y="2863"/>
              <a:ext cx="23" cy="394"/>
            </a:xfrm>
            <a:prstGeom prst="rect">
              <a:avLst/>
            </a:prstGeom>
            <a:solidFill>
              <a:sysClr val="window" lastClr="FFFFFF"/>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64" name="Rectangle 224"/>
            <p:cNvSpPr>
              <a:spLocks noChangeArrowheads="1"/>
            </p:cNvSpPr>
            <p:nvPr/>
          </p:nvSpPr>
          <p:spPr bwMode="auto">
            <a:xfrm>
              <a:off x="1565" y="2540"/>
              <a:ext cx="240" cy="24"/>
            </a:xfrm>
            <a:prstGeom prst="rect">
              <a:avLst/>
            </a:prstGeom>
            <a:solidFill>
              <a:srgbClr val="B2B2B2"/>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65" name="Rectangle 225"/>
            <p:cNvSpPr>
              <a:spLocks noChangeArrowheads="1"/>
            </p:cNvSpPr>
            <p:nvPr/>
          </p:nvSpPr>
          <p:spPr bwMode="auto">
            <a:xfrm>
              <a:off x="1480" y="2140"/>
              <a:ext cx="350" cy="400"/>
            </a:xfrm>
            <a:prstGeom prst="rect">
              <a:avLst/>
            </a:prstGeom>
            <a:gradFill rotWithShape="1">
              <a:gsLst>
                <a:gs pos="0">
                  <a:sysClr val="window" lastClr="FFFFFF"/>
                </a:gs>
                <a:gs pos="50000">
                  <a:sysClr val="window" lastClr="FFFFFF">
                    <a:gamma/>
                    <a:shade val="46275"/>
                    <a:invGamma/>
                  </a:sysClr>
                </a:gs>
                <a:gs pos="100000">
                  <a:sysClr val="window" lastClr="FFFFFF"/>
                </a:gs>
              </a:gsLst>
              <a:lin ang="18900000" scaled="1"/>
            </a:gradFill>
            <a:ln w="3175">
              <a:solidFill>
                <a:sysClr val="windowText" lastClr="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66" name="Rectangle 226"/>
            <p:cNvSpPr>
              <a:spLocks noChangeArrowheads="1"/>
            </p:cNvSpPr>
            <p:nvPr/>
          </p:nvSpPr>
          <p:spPr bwMode="auto">
            <a:xfrm>
              <a:off x="1480" y="2490"/>
              <a:ext cx="349" cy="24"/>
            </a:xfrm>
            <a:prstGeom prst="rect">
              <a:avLst/>
            </a:prstGeom>
            <a:solidFill>
              <a:srgbClr val="B2B2B2"/>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67" name="Rectangle 227"/>
            <p:cNvSpPr>
              <a:spLocks noChangeArrowheads="1"/>
            </p:cNvSpPr>
            <p:nvPr/>
          </p:nvSpPr>
          <p:spPr bwMode="auto">
            <a:xfrm>
              <a:off x="1480" y="2191"/>
              <a:ext cx="349" cy="25"/>
            </a:xfrm>
            <a:prstGeom prst="rect">
              <a:avLst/>
            </a:prstGeom>
            <a:solidFill>
              <a:srgbClr val="B2B2B2"/>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68" name="Rectangle 228"/>
            <p:cNvSpPr>
              <a:spLocks noChangeArrowheads="1"/>
            </p:cNvSpPr>
            <p:nvPr/>
          </p:nvSpPr>
          <p:spPr bwMode="auto">
            <a:xfrm>
              <a:off x="1736" y="2216"/>
              <a:ext cx="23" cy="274"/>
            </a:xfrm>
            <a:prstGeom prst="rect">
              <a:avLst/>
            </a:prstGeom>
            <a:solidFill>
              <a:srgbClr val="B2B2B2"/>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69" name="Rectangle 229"/>
            <p:cNvSpPr>
              <a:spLocks noChangeArrowheads="1"/>
            </p:cNvSpPr>
            <p:nvPr/>
          </p:nvSpPr>
          <p:spPr bwMode="auto">
            <a:xfrm>
              <a:off x="1480" y="1024"/>
              <a:ext cx="350" cy="1116"/>
            </a:xfrm>
            <a:prstGeom prst="rect">
              <a:avLst/>
            </a:prstGeom>
            <a:gradFill rotWithShape="1">
              <a:gsLst>
                <a:gs pos="0">
                  <a:sysClr val="window" lastClr="FFFFFF"/>
                </a:gs>
                <a:gs pos="50000">
                  <a:srgbClr val="B2B2B2"/>
                </a:gs>
                <a:gs pos="100000">
                  <a:sysClr val="window" lastClr="FFFFFF"/>
                </a:gs>
              </a:gsLst>
              <a:lin ang="2700000" scaled="1"/>
            </a:gradFill>
            <a:ln w="3175">
              <a:solidFill>
                <a:sysClr val="windowText" lastClr="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70" name="Rectangle 230"/>
            <p:cNvSpPr>
              <a:spLocks noChangeArrowheads="1"/>
            </p:cNvSpPr>
            <p:nvPr/>
          </p:nvSpPr>
          <p:spPr bwMode="auto">
            <a:xfrm>
              <a:off x="1510" y="1068"/>
              <a:ext cx="294" cy="543"/>
            </a:xfrm>
            <a:prstGeom prst="rect">
              <a:avLst/>
            </a:prstGeom>
            <a:no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71" name="Oval 231"/>
            <p:cNvSpPr>
              <a:spLocks noChangeArrowheads="1"/>
            </p:cNvSpPr>
            <p:nvPr/>
          </p:nvSpPr>
          <p:spPr bwMode="auto">
            <a:xfrm>
              <a:off x="1699" y="864"/>
              <a:ext cx="180" cy="193"/>
            </a:xfrm>
            <a:prstGeom prst="ellipse">
              <a:avLst/>
            </a:prstGeom>
            <a:solidFill>
              <a:srgbClr val="B2B2B2"/>
            </a:solidFill>
            <a:ln w="3175">
              <a:solidFill>
                <a:sysClr val="windowText" lastClr="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72" name="Rectangle 232"/>
            <p:cNvSpPr>
              <a:spLocks noChangeArrowheads="1"/>
            </p:cNvSpPr>
            <p:nvPr/>
          </p:nvSpPr>
          <p:spPr bwMode="auto">
            <a:xfrm rot="1716628">
              <a:off x="1136" y="920"/>
              <a:ext cx="1289" cy="47"/>
            </a:xfrm>
            <a:prstGeom prst="rect">
              <a:avLst/>
            </a:prstGeom>
            <a:solidFill>
              <a:srgbClr val="FF0000"/>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73" name="Rectangle 233"/>
            <p:cNvSpPr>
              <a:spLocks noChangeArrowheads="1"/>
            </p:cNvSpPr>
            <p:nvPr/>
          </p:nvSpPr>
          <p:spPr bwMode="auto">
            <a:xfrm>
              <a:off x="1829" y="1071"/>
              <a:ext cx="69" cy="125"/>
            </a:xfrm>
            <a:prstGeom prst="rect">
              <a:avLst/>
            </a:prstGeom>
            <a:solidFill>
              <a:srgbClr val="B2B2B2"/>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74" name="Rectangle 234"/>
            <p:cNvSpPr>
              <a:spLocks noChangeArrowheads="1"/>
            </p:cNvSpPr>
            <p:nvPr/>
          </p:nvSpPr>
          <p:spPr bwMode="auto">
            <a:xfrm>
              <a:off x="1433" y="1137"/>
              <a:ext cx="47" cy="99"/>
            </a:xfrm>
            <a:prstGeom prst="rect">
              <a:avLst/>
            </a:prstGeom>
            <a:solidFill>
              <a:srgbClr val="B2B2B2"/>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75" name="Rectangle 235"/>
            <p:cNvSpPr>
              <a:spLocks noChangeArrowheads="1"/>
            </p:cNvSpPr>
            <p:nvPr/>
          </p:nvSpPr>
          <p:spPr bwMode="auto">
            <a:xfrm>
              <a:off x="1720" y="1807"/>
              <a:ext cx="80" cy="94"/>
            </a:xfrm>
            <a:prstGeom prst="rect">
              <a:avLst/>
            </a:prstGeom>
            <a:solidFill>
              <a:srgbClr val="B2B2B2"/>
            </a:solidFill>
            <a:ln w="3175">
              <a:solidFill>
                <a:sysClr val="windowText" lastClr="000000"/>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76" name="AutoShape 236"/>
            <p:cNvSpPr>
              <a:spLocks noChangeArrowheads="1"/>
            </p:cNvSpPr>
            <p:nvPr/>
          </p:nvSpPr>
          <p:spPr bwMode="auto">
            <a:xfrm rot="5400000">
              <a:off x="859" y="2196"/>
              <a:ext cx="547" cy="18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ysClr val="window" lastClr="FFFFFF"/>
                </a:gs>
                <a:gs pos="50000">
                  <a:srgbClr val="B2B2B2"/>
                </a:gs>
                <a:gs pos="100000">
                  <a:sysClr val="window" lastClr="FFFFFF"/>
                </a:gs>
              </a:gsLst>
              <a:lin ang="2700000" scaled="1"/>
            </a:gradFill>
            <a:ln w="3175">
              <a:solidFill>
                <a:sysClr val="windowText" lastClr="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77" name="AutoShape 237"/>
            <p:cNvSpPr>
              <a:spLocks noChangeArrowheads="1"/>
            </p:cNvSpPr>
            <p:nvPr/>
          </p:nvSpPr>
          <p:spPr bwMode="auto">
            <a:xfrm rot="-5400000">
              <a:off x="1045" y="2223"/>
              <a:ext cx="498" cy="13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ysClr val="window" lastClr="FFFFFF"/>
                </a:gs>
                <a:gs pos="50000">
                  <a:srgbClr val="B2B2B2"/>
                </a:gs>
                <a:gs pos="100000">
                  <a:sysClr val="window" lastClr="FFFFFF"/>
                </a:gs>
              </a:gsLst>
              <a:lin ang="2700000" scaled="1"/>
            </a:gradFill>
            <a:ln w="3175">
              <a:solidFill>
                <a:sysClr val="windowText" lastClr="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78" name="Oval 238"/>
            <p:cNvSpPr>
              <a:spLocks noChangeArrowheads="1"/>
            </p:cNvSpPr>
            <p:nvPr/>
          </p:nvSpPr>
          <p:spPr bwMode="auto">
            <a:xfrm>
              <a:off x="1070" y="2129"/>
              <a:ext cx="279" cy="298"/>
            </a:xfrm>
            <a:prstGeom prst="ellipse">
              <a:avLst/>
            </a:prstGeom>
            <a:solidFill>
              <a:srgbClr val="B2B2B2"/>
            </a:solidFill>
            <a:ln w="3175">
              <a:solidFill>
                <a:sysClr val="windowText" lastClr="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79" name="Oval 239"/>
            <p:cNvSpPr>
              <a:spLocks noChangeArrowheads="1"/>
            </p:cNvSpPr>
            <p:nvPr/>
          </p:nvSpPr>
          <p:spPr bwMode="auto">
            <a:xfrm>
              <a:off x="1102" y="2155"/>
              <a:ext cx="218" cy="243"/>
            </a:xfrm>
            <a:prstGeom prst="ellipse">
              <a:avLst/>
            </a:prstGeom>
            <a:solidFill>
              <a:srgbClr val="B2B2B2"/>
            </a:solidFill>
            <a:ln w="3175">
              <a:solidFill>
                <a:sysClr val="windowText" lastClr="000000"/>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80" name="Rectangle 240"/>
            <p:cNvSpPr>
              <a:spLocks noChangeArrowheads="1"/>
            </p:cNvSpPr>
            <p:nvPr/>
          </p:nvSpPr>
          <p:spPr bwMode="auto">
            <a:xfrm>
              <a:off x="1871" y="1393"/>
              <a:ext cx="241" cy="285"/>
            </a:xfrm>
            <a:prstGeom prst="rect">
              <a:avLst/>
            </a:prstGeom>
            <a:gradFill rotWithShape="1">
              <a:gsLst>
                <a:gs pos="0">
                  <a:srgbClr val="DED0C0"/>
                </a:gs>
                <a:gs pos="50000">
                  <a:sysClr val="window" lastClr="FFFFFF"/>
                </a:gs>
                <a:gs pos="100000">
                  <a:srgbClr val="DED0C0"/>
                </a:gs>
              </a:gsLst>
              <a:lin ang="2700000" scaled="1"/>
            </a:gradFill>
            <a:ln w="9525">
              <a:solidFill>
                <a:sysClr val="windowText" lastClr="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81" name="Rectangle 241"/>
            <p:cNvSpPr>
              <a:spLocks noChangeArrowheads="1"/>
            </p:cNvSpPr>
            <p:nvPr/>
          </p:nvSpPr>
          <p:spPr bwMode="auto">
            <a:xfrm>
              <a:off x="2112" y="1393"/>
              <a:ext cx="241" cy="285"/>
            </a:xfrm>
            <a:prstGeom prst="rect">
              <a:avLst/>
            </a:prstGeom>
            <a:gradFill rotWithShape="1">
              <a:gsLst>
                <a:gs pos="0">
                  <a:srgbClr val="DED0C0"/>
                </a:gs>
                <a:gs pos="50000">
                  <a:sysClr val="window" lastClr="FFFFFF"/>
                </a:gs>
                <a:gs pos="100000">
                  <a:srgbClr val="DED0C0"/>
                </a:gs>
              </a:gsLst>
              <a:lin ang="2700000" scaled="1"/>
            </a:gradFill>
            <a:ln w="9525">
              <a:solidFill>
                <a:sysClr val="windowText" lastClr="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82" name="Rectangle 242"/>
            <p:cNvSpPr>
              <a:spLocks noChangeArrowheads="1"/>
            </p:cNvSpPr>
            <p:nvPr/>
          </p:nvSpPr>
          <p:spPr bwMode="auto">
            <a:xfrm>
              <a:off x="2353" y="1393"/>
              <a:ext cx="241" cy="285"/>
            </a:xfrm>
            <a:prstGeom prst="rect">
              <a:avLst/>
            </a:prstGeom>
            <a:gradFill rotWithShape="1">
              <a:gsLst>
                <a:gs pos="0">
                  <a:srgbClr val="DED0C0"/>
                </a:gs>
                <a:gs pos="50000">
                  <a:sysClr val="window" lastClr="FFFFFF"/>
                </a:gs>
                <a:gs pos="100000">
                  <a:srgbClr val="DED0C0"/>
                </a:gs>
              </a:gsLst>
              <a:lin ang="2700000" scaled="1"/>
            </a:gradFill>
            <a:ln w="9525">
              <a:solidFill>
                <a:sysClr val="windowText" lastClr="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83" name="Rectangle 243"/>
            <p:cNvSpPr>
              <a:spLocks noChangeArrowheads="1"/>
            </p:cNvSpPr>
            <p:nvPr/>
          </p:nvSpPr>
          <p:spPr bwMode="auto">
            <a:xfrm>
              <a:off x="2593" y="1393"/>
              <a:ext cx="241" cy="285"/>
            </a:xfrm>
            <a:prstGeom prst="rect">
              <a:avLst/>
            </a:prstGeom>
            <a:gradFill rotWithShape="1">
              <a:gsLst>
                <a:gs pos="0">
                  <a:srgbClr val="DED0C0"/>
                </a:gs>
                <a:gs pos="50000">
                  <a:sysClr val="window" lastClr="FFFFFF"/>
                </a:gs>
                <a:gs pos="100000">
                  <a:srgbClr val="DED0C0"/>
                </a:gs>
              </a:gsLst>
              <a:lin ang="2700000" scaled="1"/>
            </a:gradFill>
            <a:ln w="9525">
              <a:solidFill>
                <a:sysClr val="windowText" lastClr="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84" name="Rectangle 244"/>
            <p:cNvSpPr>
              <a:spLocks noChangeArrowheads="1"/>
            </p:cNvSpPr>
            <p:nvPr/>
          </p:nvSpPr>
          <p:spPr bwMode="auto">
            <a:xfrm>
              <a:off x="481" y="1344"/>
              <a:ext cx="241" cy="289"/>
            </a:xfrm>
            <a:prstGeom prst="rect">
              <a:avLst/>
            </a:prstGeom>
            <a:gradFill rotWithShape="1">
              <a:gsLst>
                <a:gs pos="0">
                  <a:srgbClr val="DED0C0"/>
                </a:gs>
                <a:gs pos="50000">
                  <a:sysClr val="window" lastClr="FFFFFF"/>
                </a:gs>
                <a:gs pos="100000">
                  <a:srgbClr val="DED0C0"/>
                </a:gs>
              </a:gsLst>
              <a:lin ang="2700000" scaled="1"/>
            </a:gradFill>
            <a:ln w="9525">
              <a:solidFill>
                <a:sysClr val="windowText" lastClr="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85" name="Rectangle 245"/>
            <p:cNvSpPr>
              <a:spLocks noChangeArrowheads="1"/>
            </p:cNvSpPr>
            <p:nvPr/>
          </p:nvSpPr>
          <p:spPr bwMode="auto">
            <a:xfrm>
              <a:off x="722" y="1344"/>
              <a:ext cx="236" cy="289"/>
            </a:xfrm>
            <a:prstGeom prst="rect">
              <a:avLst/>
            </a:prstGeom>
            <a:gradFill rotWithShape="1">
              <a:gsLst>
                <a:gs pos="0">
                  <a:srgbClr val="DED0C0"/>
                </a:gs>
                <a:gs pos="50000">
                  <a:sysClr val="window" lastClr="FFFFFF"/>
                </a:gs>
                <a:gs pos="100000">
                  <a:srgbClr val="DED0C0"/>
                </a:gs>
              </a:gsLst>
              <a:lin ang="2700000" scaled="1"/>
            </a:gradFill>
            <a:ln w="9525">
              <a:solidFill>
                <a:sysClr val="windowText" lastClr="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86" name="Rectangle 246"/>
            <p:cNvSpPr>
              <a:spLocks noChangeArrowheads="1"/>
            </p:cNvSpPr>
            <p:nvPr/>
          </p:nvSpPr>
          <p:spPr bwMode="auto">
            <a:xfrm>
              <a:off x="958" y="1344"/>
              <a:ext cx="241" cy="289"/>
            </a:xfrm>
            <a:prstGeom prst="rect">
              <a:avLst/>
            </a:prstGeom>
            <a:gradFill rotWithShape="1">
              <a:gsLst>
                <a:gs pos="0">
                  <a:srgbClr val="DED0C0"/>
                </a:gs>
                <a:gs pos="50000">
                  <a:sysClr val="window" lastClr="FFFFFF"/>
                </a:gs>
                <a:gs pos="100000">
                  <a:srgbClr val="DED0C0"/>
                </a:gs>
              </a:gsLst>
              <a:lin ang="2700000" scaled="1"/>
            </a:gradFill>
            <a:ln w="9525">
              <a:solidFill>
                <a:sysClr val="windowText" lastClr="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87" name="Rectangle 247"/>
            <p:cNvSpPr>
              <a:spLocks noChangeArrowheads="1"/>
            </p:cNvSpPr>
            <p:nvPr/>
          </p:nvSpPr>
          <p:spPr bwMode="auto">
            <a:xfrm>
              <a:off x="1199" y="1344"/>
              <a:ext cx="241" cy="289"/>
            </a:xfrm>
            <a:prstGeom prst="rect">
              <a:avLst/>
            </a:prstGeom>
            <a:gradFill rotWithShape="1">
              <a:gsLst>
                <a:gs pos="0">
                  <a:srgbClr val="DED0C0"/>
                </a:gs>
                <a:gs pos="50000">
                  <a:sysClr val="window" lastClr="FFFFFF"/>
                </a:gs>
                <a:gs pos="100000">
                  <a:srgbClr val="DED0C0"/>
                </a:gs>
              </a:gsLst>
              <a:lin ang="2700000" scaled="1"/>
            </a:gradFill>
            <a:ln w="9525">
              <a:solidFill>
                <a:sysClr val="windowText" lastClr="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pic>
        <p:nvPicPr>
          <p:cNvPr id="539" name="Picture 248" descr="Earth"/>
          <p:cNvPicPr>
            <a:picLocks noChangeAspect="1" noChangeArrowheads="1"/>
          </p:cNvPicPr>
          <p:nvPr/>
        </p:nvPicPr>
        <p:blipFill>
          <a:blip r:embed="rId6" cstate="print">
            <a:clrChange>
              <a:clrFrom>
                <a:srgbClr val="000000"/>
              </a:clrFrom>
              <a:clrTo>
                <a:srgbClr val="000000">
                  <a:alpha val="0"/>
                </a:srgbClr>
              </a:clrTo>
            </a:clrChange>
          </a:blip>
          <a:srcRect/>
          <a:stretch>
            <a:fillRect/>
          </a:stretch>
        </p:blipFill>
        <p:spPr bwMode="auto">
          <a:xfrm>
            <a:off x="5598160" y="3354800"/>
            <a:ext cx="2711450" cy="2711450"/>
          </a:xfrm>
          <a:prstGeom prst="rect">
            <a:avLst/>
          </a:prstGeom>
          <a:noFill/>
          <a:ln w="9525">
            <a:noFill/>
            <a:miter lim="800000"/>
            <a:headEnd/>
            <a:tailEnd/>
          </a:ln>
        </p:spPr>
      </p:pic>
      <p:sp>
        <p:nvSpPr>
          <p:cNvPr id="540" name="Line 250"/>
          <p:cNvSpPr>
            <a:spLocks noChangeShapeType="1"/>
          </p:cNvSpPr>
          <p:nvPr/>
        </p:nvSpPr>
        <p:spPr bwMode="auto">
          <a:xfrm flipH="1">
            <a:off x="4078922" y="2965198"/>
            <a:ext cx="3198420" cy="7014"/>
          </a:xfrm>
          <a:prstGeom prst="line">
            <a:avLst/>
          </a:prstGeom>
          <a:noFill/>
          <a:ln w="38100">
            <a:solidFill>
              <a:srgbClr val="00FF00"/>
            </a:solidFill>
            <a:round/>
            <a:headEnd/>
            <a:tailEnd type="triangle" w="med" len="med"/>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41" name="Line 253"/>
          <p:cNvSpPr>
            <a:spLocks noChangeShapeType="1"/>
          </p:cNvSpPr>
          <p:nvPr/>
        </p:nvSpPr>
        <p:spPr bwMode="auto">
          <a:xfrm flipH="1">
            <a:off x="5470613" y="2965198"/>
            <a:ext cx="1806729" cy="1004432"/>
          </a:xfrm>
          <a:prstGeom prst="line">
            <a:avLst/>
          </a:prstGeom>
          <a:noFill/>
          <a:ln w="38100">
            <a:solidFill>
              <a:srgbClr val="000086">
                <a:lumMod val="60000"/>
                <a:lumOff val="40000"/>
              </a:srgbClr>
            </a:solidFill>
            <a:round/>
            <a:headEnd/>
            <a:tailEnd type="triangle" w="med" len="med"/>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42" name="Text Box 254"/>
          <p:cNvSpPr txBox="1">
            <a:spLocks noChangeArrowheads="1"/>
          </p:cNvSpPr>
          <p:nvPr/>
        </p:nvSpPr>
        <p:spPr bwMode="auto">
          <a:xfrm>
            <a:off x="1789747" y="2726150"/>
            <a:ext cx="2217738" cy="457200"/>
          </a:xfrm>
          <a:prstGeom prst="rect">
            <a:avLst/>
          </a:prstGeom>
          <a:noFill/>
          <a:ln w="38100" algn="ctr">
            <a:noFill/>
            <a:miter lim="800000"/>
            <a:headEnd/>
            <a:tailEnd/>
          </a:ln>
        </p:spPr>
        <p:txBody>
          <a:bodyPr wrap="none">
            <a:spAutoFit/>
          </a:bodyPr>
          <a:lstStyle/>
          <a:p>
            <a:r>
              <a:rPr lang="en-US" sz="2400" dirty="0">
                <a:solidFill>
                  <a:srgbClr val="00FF00"/>
                </a:solidFill>
                <a:latin typeface="Arial" charset="0"/>
              </a:rPr>
              <a:t>Velocity Vector</a:t>
            </a:r>
          </a:p>
        </p:txBody>
      </p:sp>
      <p:sp>
        <p:nvSpPr>
          <p:cNvPr id="543" name="Freeform 257"/>
          <p:cNvSpPr>
            <a:spLocks/>
          </p:cNvSpPr>
          <p:nvPr/>
        </p:nvSpPr>
        <p:spPr bwMode="auto">
          <a:xfrm rot="20075406" flipH="1">
            <a:off x="5220481" y="3078947"/>
            <a:ext cx="642390" cy="771774"/>
          </a:xfrm>
          <a:custGeom>
            <a:avLst/>
            <a:gdLst>
              <a:gd name="T0" fmla="*/ 2147483647 w 345"/>
              <a:gd name="T1" fmla="*/ 2147483647 h 826"/>
              <a:gd name="T2" fmla="*/ 2147483647 w 345"/>
              <a:gd name="T3" fmla="*/ 2147483647 h 826"/>
              <a:gd name="T4" fmla="*/ 0 w 345"/>
              <a:gd name="T5" fmla="*/ 0 h 826"/>
              <a:gd name="T6" fmla="*/ 0 60000 65536"/>
              <a:gd name="T7" fmla="*/ 0 60000 65536"/>
              <a:gd name="T8" fmla="*/ 0 60000 65536"/>
              <a:gd name="T9" fmla="*/ 0 w 345"/>
              <a:gd name="T10" fmla="*/ 0 h 826"/>
              <a:gd name="T11" fmla="*/ 345 w 345"/>
              <a:gd name="T12" fmla="*/ 826 h 826"/>
            </a:gdLst>
            <a:ahLst/>
            <a:cxnLst>
              <a:cxn ang="T6">
                <a:pos x="T0" y="T1"/>
              </a:cxn>
              <a:cxn ang="T7">
                <a:pos x="T2" y="T3"/>
              </a:cxn>
              <a:cxn ang="T8">
                <a:pos x="T4" y="T5"/>
              </a:cxn>
            </a:cxnLst>
            <a:rect l="T9" t="T10" r="T11" b="T12"/>
            <a:pathLst>
              <a:path w="345" h="826">
                <a:moveTo>
                  <a:pt x="211" y="826"/>
                </a:moveTo>
                <a:cubicBezTo>
                  <a:pt x="227" y="742"/>
                  <a:pt x="345" y="449"/>
                  <a:pt x="310" y="311"/>
                </a:cubicBezTo>
                <a:cubicBezTo>
                  <a:pt x="275" y="173"/>
                  <a:pt x="129" y="95"/>
                  <a:pt x="0" y="0"/>
                </a:cubicBezTo>
              </a:path>
            </a:pathLst>
          </a:custGeom>
          <a:noFill/>
          <a:ln w="38100">
            <a:solidFill>
              <a:srgbClr val="FF0000"/>
            </a:solidFill>
            <a:round/>
            <a:headEnd/>
            <a:tailEnd type="arrow"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44" name="Text Box 258"/>
          <p:cNvSpPr txBox="1">
            <a:spLocks noChangeArrowheads="1"/>
          </p:cNvSpPr>
          <p:nvPr/>
        </p:nvSpPr>
        <p:spPr bwMode="auto">
          <a:xfrm>
            <a:off x="2781934" y="3464834"/>
            <a:ext cx="2593975" cy="457200"/>
          </a:xfrm>
          <a:prstGeom prst="rect">
            <a:avLst/>
          </a:prstGeom>
          <a:noFill/>
          <a:ln w="38100" algn="ctr">
            <a:noFill/>
            <a:miter lim="800000"/>
            <a:headEnd/>
            <a:tailEnd/>
          </a:ln>
        </p:spPr>
        <p:txBody>
          <a:bodyPr wrap="none">
            <a:spAutoFit/>
          </a:bodyPr>
          <a:lstStyle/>
          <a:p>
            <a:r>
              <a:rPr lang="en-US" sz="2400" dirty="0">
                <a:solidFill>
                  <a:srgbClr val="000086">
                    <a:lumMod val="60000"/>
                    <a:lumOff val="40000"/>
                  </a:srgbClr>
                </a:solidFill>
                <a:latin typeface="Arial" charset="0"/>
              </a:rPr>
              <a:t>Depression Angle</a:t>
            </a:r>
          </a:p>
        </p:txBody>
      </p:sp>
    </p:spTree>
    <p:extLst>
      <p:ext uri="{BB962C8B-B14F-4D97-AF65-F5344CB8AC3E}">
        <p14:creationId xmlns:p14="http://schemas.microsoft.com/office/powerpoint/2010/main" val="27674737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p:cNvSpPr/>
          <p:nvPr/>
        </p:nvSpPr>
        <p:spPr>
          <a:xfrm>
            <a:off x="0" y="-3246"/>
            <a:ext cx="9144000" cy="1110908"/>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2031" y="249127"/>
            <a:ext cx="9364239" cy="830997"/>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New Rapid Depress FDIR</a:t>
            </a:r>
            <a:endParaRPr lang="en-US" sz="3200" dirty="0">
              <a:solidFill>
                <a:schemeClr val="bg1"/>
              </a:solidFill>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p:txBody>
      </p:sp>
      <p:sp>
        <p:nvSpPr>
          <p:cNvPr id="159" name="Rectangle 158"/>
          <p:cNvSpPr/>
          <p:nvPr/>
        </p:nvSpPr>
        <p:spPr>
          <a:xfrm>
            <a:off x="0" y="1063718"/>
            <a:ext cx="9144000" cy="89690"/>
          </a:xfrm>
          <a:prstGeom prst="rect">
            <a:avLst/>
          </a:prstGeom>
          <a:solidFill>
            <a:srgbClr val="018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Slide Number Placeholder 11"/>
          <p:cNvSpPr>
            <a:spLocks noGrp="1"/>
          </p:cNvSpPr>
          <p:nvPr>
            <p:ph type="sldNum" sz="quarter" idx="12"/>
          </p:nvPr>
        </p:nvSpPr>
        <p:spPr>
          <a:xfrm>
            <a:off x="6136623" y="6385024"/>
            <a:ext cx="2743200" cy="365125"/>
          </a:xfrm>
        </p:spPr>
        <p:txBody>
          <a:bodyPr/>
          <a:lstStyle/>
          <a:p>
            <a:r>
              <a:rPr lang="en-US" dirty="0"/>
              <a:t>15</a:t>
            </a:r>
          </a:p>
        </p:txBody>
      </p:sp>
      <p:pic>
        <p:nvPicPr>
          <p:cNvPr id="161" name="Picture 160"/>
          <p:cNvPicPr>
            <a:picLocks noChangeAspect="1"/>
          </p:cNvPicPr>
          <p:nvPr/>
        </p:nvPicPr>
        <p:blipFill>
          <a:blip r:embed="rId3"/>
          <a:stretch>
            <a:fillRect/>
          </a:stretch>
        </p:blipFill>
        <p:spPr>
          <a:xfrm>
            <a:off x="6295274" y="6066488"/>
            <a:ext cx="693689" cy="644568"/>
          </a:xfrm>
          <a:prstGeom prst="rect">
            <a:avLst/>
          </a:prstGeom>
        </p:spPr>
      </p:pic>
      <p:cxnSp>
        <p:nvCxnSpPr>
          <p:cNvPr id="162" name="Straight Connector 161"/>
          <p:cNvCxnSpPr/>
          <p:nvPr/>
        </p:nvCxnSpPr>
        <p:spPr>
          <a:xfrm>
            <a:off x="0" y="6339277"/>
            <a:ext cx="1935192"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a:off x="7197311" y="6339277"/>
            <a:ext cx="1946689"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a:off x="3106766"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5107923" y="6339277"/>
            <a:ext cx="1028700" cy="0"/>
          </a:xfrm>
          <a:prstGeom prst="line">
            <a:avLst/>
          </a:prstGeom>
          <a:ln w="31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66" name="Picture 16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833" y="6066489"/>
            <a:ext cx="665672" cy="644568"/>
          </a:xfrm>
          <a:prstGeom prst="rect">
            <a:avLst/>
          </a:prstGeom>
        </p:spPr>
      </p:pic>
      <p:pic>
        <p:nvPicPr>
          <p:cNvPr id="167" name="Picture 166"/>
          <p:cNvPicPr>
            <a:picLocks noChangeAspect="1"/>
          </p:cNvPicPr>
          <p:nvPr/>
        </p:nvPicPr>
        <p:blipFill>
          <a:blip r:embed="rId5"/>
          <a:stretch>
            <a:fillRect/>
          </a:stretch>
        </p:blipFill>
        <p:spPr>
          <a:xfrm>
            <a:off x="2054026" y="6006418"/>
            <a:ext cx="909372" cy="767207"/>
          </a:xfrm>
          <a:prstGeom prst="rect">
            <a:avLst/>
          </a:prstGeom>
        </p:spPr>
      </p:pic>
      <p:sp>
        <p:nvSpPr>
          <p:cNvPr id="169" name="Rectangle 5"/>
          <p:cNvSpPr txBox="1">
            <a:spLocks noChangeArrowheads="1"/>
          </p:cNvSpPr>
          <p:nvPr/>
        </p:nvSpPr>
        <p:spPr>
          <a:xfrm>
            <a:off x="179223" y="1377287"/>
            <a:ext cx="8503920" cy="452596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spcBef>
                <a:spcPts val="600"/>
              </a:spcBef>
              <a:buFont typeface="Wingdings" panose="05000000000000000000" pitchFamily="2" charset="2"/>
              <a:buChar char="Ø"/>
            </a:pPr>
            <a:r>
              <a:rPr lang="en-US" altLang="en-US" dirty="0"/>
              <a:t>New software automatically configures the ISS Solar Arrays and Motion Control System in the event of a Rapid Depress </a:t>
            </a:r>
          </a:p>
          <a:p>
            <a:pPr marL="342900" indent="-342900" algn="l">
              <a:spcBef>
                <a:spcPts val="600"/>
              </a:spcBef>
              <a:buFont typeface="Wingdings" panose="05000000000000000000" pitchFamily="2" charset="2"/>
              <a:buChar char="Ø"/>
            </a:pPr>
            <a:r>
              <a:rPr lang="en-US" altLang="en-US" dirty="0"/>
              <a:t>SARJs parked at an accelerated rate </a:t>
            </a:r>
          </a:p>
          <a:p>
            <a:pPr marL="342900" indent="-342900" algn="l">
              <a:spcBef>
                <a:spcPts val="600"/>
              </a:spcBef>
              <a:buFont typeface="Wingdings" panose="05000000000000000000" pitchFamily="2" charset="2"/>
              <a:buChar char="Ø"/>
            </a:pPr>
            <a:r>
              <a:rPr lang="en-US" altLang="en-US" dirty="0"/>
              <a:t>Automatic Attitude Control Handover to Russian segment enabled when SARJs locked </a:t>
            </a:r>
            <a:r>
              <a:rPr lang="en-US" altLang="en-US" b="1" dirty="0"/>
              <a:t>or</a:t>
            </a:r>
            <a:r>
              <a:rPr lang="en-US" altLang="en-US" dirty="0"/>
              <a:t> ISS inertial rate exceeds 1 </a:t>
            </a:r>
            <a:r>
              <a:rPr lang="en-US" altLang="en-US" dirty="0" err="1"/>
              <a:t>deg</a:t>
            </a:r>
            <a:r>
              <a:rPr lang="en-US" altLang="en-US" dirty="0"/>
              <a:t>/sec</a:t>
            </a:r>
          </a:p>
          <a:p>
            <a:pPr marL="800100" lvl="1" indent="-342900" algn="l">
              <a:spcBef>
                <a:spcPts val="600"/>
              </a:spcBef>
              <a:buFont typeface="Wingdings" panose="05000000000000000000" pitchFamily="2" charset="2"/>
              <a:buChar char="Ø"/>
            </a:pPr>
            <a:r>
              <a:rPr lang="en-US" altLang="en-US" dirty="0"/>
              <a:t>Handover to Russian thruster control will occur if the ISS </a:t>
            </a:r>
            <a:r>
              <a:rPr lang="en-US" altLang="en-US" dirty="0" err="1"/>
              <a:t>LoACs</a:t>
            </a:r>
            <a:r>
              <a:rPr lang="en-US" altLang="en-US" dirty="0"/>
              <a:t> due to rates &gt; 0.1 </a:t>
            </a:r>
            <a:r>
              <a:rPr lang="en-US" altLang="en-US" dirty="0" err="1"/>
              <a:t>deg</a:t>
            </a:r>
            <a:r>
              <a:rPr lang="en-US" altLang="en-US" dirty="0"/>
              <a:t>/sec or attitude error &gt; 10 degrees</a:t>
            </a:r>
          </a:p>
        </p:txBody>
      </p:sp>
    </p:spTree>
    <p:extLst>
      <p:ext uri="{BB962C8B-B14F-4D97-AF65-F5344CB8AC3E}">
        <p14:creationId xmlns:p14="http://schemas.microsoft.com/office/powerpoint/2010/main" val="27512706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A11BB24CE55A4AB1C703833B3897DE" ma:contentTypeVersion="1" ma:contentTypeDescription="Create a new document." ma:contentTypeScope="" ma:versionID="12f54aa8497808ce33c67aad2f0e9d2b">
  <xsd:schema xmlns:xsd="http://www.w3.org/2001/XMLSchema" xmlns:xs="http://www.w3.org/2001/XMLSchema" xmlns:p="http://schemas.microsoft.com/office/2006/metadata/properties" xmlns:ns2="eda936e7-b952-45d7-9f16-5355f31ef888" targetNamespace="http://schemas.microsoft.com/office/2006/metadata/properties" ma:root="true" ma:fieldsID="e6d1624ab88c523ab07df8cf52d82c1a" ns2:_="">
    <xsd:import namespace="eda936e7-b952-45d7-9f16-5355f31ef888"/>
    <xsd:element name="properties">
      <xsd:complexType>
        <xsd:sequence>
          <xsd:element name="documentManagement">
            <xsd:complexType>
              <xsd:all>
                <xsd:element ref="ns2:SharedWithUsers"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a936e7-b952-45d7-9f16-5355f31ef88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dlc_DocId" ma:index="9" nillable="true" ma:displayName="Document ID Value" ma:description="The value of the document ID assigned to this item." ma:internalName="_dlc_DocId" ma:readOnly="true">
      <xsd:simpleType>
        <xsd:restriction base="dms:Text"/>
      </xsd:simpleType>
    </xsd:element>
    <xsd:element name="_dlc_DocIdUrl" ma:index="1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1"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eda936e7-b952-45d7-9f16-5355f31ef888">5J6VAVQUCMEA-1219215851-160</_dlc_DocId>
    <_dlc_DocIdUrl xmlns="eda936e7-b952-45d7-9f16-5355f31ef888">
      <Url>https://fod1-ntlm.sp.jsc.nasa.gov/FOD/CM/CM53/payloads/_layouts/15/DocIdRedir.aspx?ID=5J6VAVQUCMEA-1219215851-160</Url>
      <Description>5J6VAVQUCMEA-1219215851-160</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116CFFB-A1F2-4C7C-AD8B-6C0315389B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da936e7-b952-45d7-9f16-5355f31ef8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4EAA942-E967-48A1-8F5B-1104C7867931}">
  <ds:schemaRefs>
    <ds:schemaRef ds:uri="http://schemas.microsoft.com/sharepoint/events"/>
  </ds:schemaRefs>
</ds:datastoreItem>
</file>

<file path=customXml/itemProps3.xml><?xml version="1.0" encoding="utf-8"?>
<ds:datastoreItem xmlns:ds="http://schemas.openxmlformats.org/officeDocument/2006/customXml" ds:itemID="{A81C1A19-1864-44D1-8C0C-F5E288A43EEE}">
  <ds:schemaRefs>
    <ds:schemaRef ds:uri="http://schemas.microsoft.com/office/2006/metadata/properties"/>
    <ds:schemaRef ds:uri="http://schemas.microsoft.com/office/infopath/2007/PartnerControls"/>
    <ds:schemaRef ds:uri="eda936e7-b952-45d7-9f16-5355f31ef888"/>
  </ds:schemaRefs>
</ds:datastoreItem>
</file>

<file path=customXml/itemProps4.xml><?xml version="1.0" encoding="utf-8"?>
<ds:datastoreItem xmlns:ds="http://schemas.openxmlformats.org/officeDocument/2006/customXml" ds:itemID="{E87D2FD3-2A81-469D-B877-CC0E3C1DE32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1690</TotalTime>
  <Words>2880</Words>
  <Application>Microsoft Office PowerPoint</Application>
  <PresentationFormat>On-screen Show (4:3)</PresentationFormat>
  <Paragraphs>501</Paragraphs>
  <Slides>52</Slides>
  <Notes>51</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2</vt:i4>
      </vt:variant>
      <vt:variant>
        <vt:lpstr>Slide Titles</vt:lpstr>
      </vt:variant>
      <vt:variant>
        <vt:i4>52</vt:i4>
      </vt:variant>
    </vt:vector>
  </HeadingPairs>
  <TitlesOfParts>
    <vt:vector size="65" baseType="lpstr">
      <vt:lpstr>Arial</vt:lpstr>
      <vt:lpstr>Arial Black</vt:lpstr>
      <vt:lpstr>Calibri</vt:lpstr>
      <vt:lpstr>Calibri Light</vt:lpstr>
      <vt:lpstr>Cambria Math</vt:lpstr>
      <vt:lpstr>Impact</vt:lpstr>
      <vt:lpstr>Roboto</vt:lpstr>
      <vt:lpstr>Tahoma</vt:lpstr>
      <vt:lpstr>Times New Roman</vt:lpstr>
      <vt:lpstr>Wingdings</vt:lpstr>
      <vt:lpstr>Office Theme</vt:lpstr>
      <vt:lpstr>Document</vt:lpstr>
      <vt:lpstr>Clip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 Motion Control System Operations and Upcoming Events POIWG</dc:title>
  <dc:creator>Kochling, Chris {Sven} (JSC-CM511)[SGT, INC]</dc:creator>
  <cp:lastModifiedBy>Wieczorek, Evan R. (JSC-CM511)</cp:lastModifiedBy>
  <cp:revision>141</cp:revision>
  <dcterms:created xsi:type="dcterms:W3CDTF">2018-10-08T16:45:11Z</dcterms:created>
  <dcterms:modified xsi:type="dcterms:W3CDTF">2023-04-24T14:17:20Z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0x010100BDA11BB24CE55A4AB1C703833B3897DE</vt:lpwstr>
  </property>
  <property fmtid="{D5CDD505-2E9C-101B-9397-08002B2CF9AE}" pid="3" name="_dlc_DocIdItemGuid">
    <vt:lpwstr>affa4ee1-9233-47ed-b50f-a318b42e6cb0</vt:lpwstr>
  </property>
</Properties>
</file>