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589" r:id="rId3"/>
    <p:sldId id="590" r:id="rId4"/>
    <p:sldId id="591" r:id="rId5"/>
    <p:sldId id="592" r:id="rId6"/>
    <p:sldId id="593" r:id="rId7"/>
    <p:sldId id="264" r:id="rId8"/>
    <p:sldId id="588" r:id="rId9"/>
    <p:sldId id="594" r:id="rId10"/>
    <p:sldId id="5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78668" autoAdjust="0"/>
  </p:normalViewPr>
  <p:slideViewPr>
    <p:cSldViewPr snapToGrid="0">
      <p:cViewPr varScale="1">
        <p:scale>
          <a:sx n="52" d="100"/>
          <a:sy n="52" d="100"/>
        </p:scale>
        <p:origin x="4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0T11:10:43.54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0,'1919'0,"-1704"17,-41 0,-8-14,-163-3,0 0,0 0,0 1,-1-1,1 1,0 0,0 0,0 0,-1 0,1 0,-1 1,1-1,-1 1,1 0,3 3,-5-3,0-1,0 1,0 0,-1 0,1-1,0 1,-1 0,1 0,-1 0,1 0,-1-1,0 1,0 0,0 0,0 0,0 0,0 0,-1 0,1 0,-1 0,1-1,-1 1,0 0,-1 3,-2 2,1 0,-2 0,1-1,-1 1,0-1,0 0,-1-1,1 1,-1-1,-1 0,1 0,-1-1,0 0,0 0,0 0,0-1,0 0,-1-1,0 0,-14 3,-12-1,0-1,0-1,-55-5,47 1,-525-1,318 4,169-5,-140-26,14 1,175 26,-12 1,-1-3,1-2,0-1,-45-16,35 7,0 1,-55-8,75 19,-1 1,0 1,0 2,-53 6,84-5,-1 1,1-1,-1 1,1 0,0 0,-1 1,1-1,0 1,0-1,0 1,0 0,0 0,-3 4,5-5,-1 0,1 1,0-1,0 1,0-1,1 1,-1-1,0 1,0 0,1-1,-1 1,1 0,0 0,-1-1,1 1,0 0,0 0,0-1,0 1,1 0,-1 0,0-1,1 1,-1 0,1-1,-1 1,1 0,1 1,5 8,1-1,-1 1,2-2,-1 1,20 15,1 2,-13-11,0-1,1 0,21 12,-28-21,0 0,0-1,0-1,0 0,1 0,0-1,-1 0,14 1,30 0,0-2,64-6,-12 0,1063 2,-601 3,-538-1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E02D0-86FE-46A0-AA24-C14A183E64FA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AD0F63-77A0-4A32-BAA7-CA558C94F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3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D0F63-77A0-4A32-BAA7-CA558C94F1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75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D0F63-77A0-4A32-BAA7-CA558C94F1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02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D0F63-77A0-4A32-BAA7-CA558C94F1F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81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D0F63-77A0-4A32-BAA7-CA558C94F1F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95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D0F63-77A0-4A32-BAA7-CA558C94F1F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95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2A85E-70FF-4B12-B8EF-F7B087179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3219E-BE1C-44AA-9BC2-6D32F9B37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929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4F695-ED24-4305-A54F-F19DB61B8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75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DA050-96A1-4328-B091-FC5310EA7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8937"/>
            <a:ext cx="10515600" cy="50580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D5B15-9576-48CA-856D-FD5C852B33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5F8124-2921-4EAE-8415-3428FA3D6110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F8F92-05F1-4045-A084-593127882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4FD1A-9282-4632-9E00-A8D5A8879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839F60-7DBB-4394-8C9E-8D0C06EA5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61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7090A6-CCA1-4258-8FC9-FE0EAC59E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E691E-B5E8-465F-AF41-221AEC03B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8DC8DE-9451-4032-926A-8099D5DB9A9A}"/>
              </a:ext>
            </a:extLst>
          </p:cNvPr>
          <p:cNvSpPr txBox="1">
            <a:spLocks/>
          </p:cNvSpPr>
          <p:nvPr userDrawn="1"/>
        </p:nvSpPr>
        <p:spPr>
          <a:xfrm>
            <a:off x="10156077" y="6400542"/>
            <a:ext cx="1366748" cy="184639"/>
          </a:xfrm>
          <a:prstGeom prst="rect">
            <a:avLst/>
          </a:prstGeom>
        </p:spPr>
        <p:txBody>
          <a:bodyPr vert="horz" wrap="square" lIns="91440" tIns="0" rIns="9144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65C79E-C57D-4E7A-85E6-0D12B9F73A0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3D3BE3-E9ED-432E-A7E8-2427DD4108D6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57655" y="890588"/>
            <a:ext cx="106817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Picture 13" descr="NASA insigniaCMYK">
            <a:extLst>
              <a:ext uri="{FF2B5EF4-FFF2-40B4-BE49-F238E27FC236}">
                <a16:creationId xmlns:a16="http://schemas.microsoft.com/office/drawing/2014/main" id="{2478D9EE-6DD6-47E2-87F2-BD1DF741D070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7097" y="182560"/>
            <a:ext cx="881457" cy="70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343AB1-AAB9-4F45-859E-00127E3EC34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57655" y="6683255"/>
            <a:ext cx="10681796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FE75BEE-6CD5-4FF9-A2E2-6F60985BFCED}"/>
              </a:ext>
            </a:extLst>
          </p:cNvPr>
          <p:cNvSpPr txBox="1">
            <a:spLocks/>
          </p:cNvSpPr>
          <p:nvPr userDrawn="1"/>
        </p:nvSpPr>
        <p:spPr>
          <a:xfrm>
            <a:off x="2767975" y="6400542"/>
            <a:ext cx="5461156" cy="184666"/>
          </a:xfrm>
          <a:prstGeom prst="rect">
            <a:avLst/>
          </a:prstGeom>
        </p:spPr>
        <p:txBody>
          <a:bodyPr vert="horz" wrap="square" lIns="91440" tIns="0" rIns="91440" bIns="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SAE A-21 Committee Meeting            4/17/2023</a:t>
            </a:r>
          </a:p>
        </p:txBody>
      </p:sp>
    </p:spTree>
    <p:extLst>
      <p:ext uri="{BB962C8B-B14F-4D97-AF65-F5344CB8AC3E}">
        <p14:creationId xmlns:p14="http://schemas.microsoft.com/office/powerpoint/2010/main" val="229224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atthew.a.boucher@nasa.gov" TargetMode="External"/><Relationship Id="rId2" Type="http://schemas.openxmlformats.org/officeDocument/2006/relationships/hyperlink" Target="mailto:siddhartha.Krishnamurthy@nasa.gov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2514/6.2022-2839" TargetMode="External"/><Relationship Id="rId4" Type="http://schemas.openxmlformats.org/officeDocument/2006/relationships/hyperlink" Target="mailto:andrew.christian@nasa.gov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28CE9-4AD1-44A5-8DF2-108823205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" y="1122363"/>
            <a:ext cx="9931400" cy="2387600"/>
          </a:xfrm>
        </p:spPr>
        <p:txBody>
          <a:bodyPr anchor="ctr">
            <a:normAutofit/>
          </a:bodyPr>
          <a:lstStyle/>
          <a:p>
            <a:r>
              <a:rPr lang="en-US" sz="4000" b="1" dirty="0"/>
              <a:t>Update on Recent Human Response Modeling (and an NPD database)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E2849E-97AF-4704-85EB-92019D9B3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6649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Ran Cabell</a:t>
            </a:r>
          </a:p>
          <a:p>
            <a:r>
              <a:rPr lang="en-US" dirty="0"/>
              <a:t>Structural Acoustics Branch</a:t>
            </a:r>
          </a:p>
          <a:p>
            <a:r>
              <a:rPr lang="en-US" dirty="0"/>
              <a:t>NASA Langley Research Center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797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49799-20F8-4FAE-9F10-CF2A9CF00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Remote Psychoacoustic Feasibility Test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2C0BD7-DBD6-4C70-B254-2CFD01A0D386}"/>
              </a:ext>
            </a:extLst>
          </p:cNvPr>
          <p:cNvSpPr txBox="1">
            <a:spLocks/>
          </p:cNvSpPr>
          <p:nvPr/>
        </p:nvSpPr>
        <p:spPr>
          <a:xfrm>
            <a:off x="381826" y="1022684"/>
            <a:ext cx="6881960" cy="5238752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Browser-based test platform (NASA-developed)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Subjects recruited from UNWG participant companies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October 15 – 30,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48 subjects completed test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Picture 4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3D74B934-7EC9-4D40-B463-246D3257D62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17" b="15118"/>
          <a:stretch/>
        </p:blipFill>
        <p:spPr>
          <a:xfrm>
            <a:off x="308310" y="2519333"/>
            <a:ext cx="4693926" cy="331598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 descr="image">
            <a:extLst>
              <a:ext uri="{FF2B5EF4-FFF2-40B4-BE49-F238E27FC236}">
                <a16:creationId xmlns:a16="http://schemas.microsoft.com/office/drawing/2014/main" id="{58011ADD-4DF5-47C7-BFB8-91CD0B3B1A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" t="66427" r="57031" b="11396"/>
          <a:stretch/>
        </p:blipFill>
        <p:spPr bwMode="auto">
          <a:xfrm>
            <a:off x="9835366" y="1005567"/>
            <a:ext cx="1426706" cy="181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AA4240-F371-4C1F-8F26-F60AEF8AA546}"/>
              </a:ext>
            </a:extLst>
          </p:cNvPr>
          <p:cNvSpPr txBox="1"/>
          <p:nvPr/>
        </p:nvSpPr>
        <p:spPr>
          <a:xfrm>
            <a:off x="7530332" y="1219876"/>
            <a:ext cx="2672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/>
              <a:t>Self-Calibration: adjust headphone volume to match recorded and live hand rubbing sound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0806B5A-95AE-4270-9CC2-AF10DC32C868}"/>
              </a:ext>
            </a:extLst>
          </p:cNvPr>
          <p:cNvGrpSpPr/>
          <p:nvPr/>
        </p:nvGrpSpPr>
        <p:grpSpPr>
          <a:xfrm>
            <a:off x="6139175" y="3183037"/>
            <a:ext cx="4409544" cy="2806698"/>
            <a:chOff x="164316" y="4211752"/>
            <a:chExt cx="5013234" cy="3067229"/>
          </a:xfrm>
          <a:solidFill>
            <a:schemeClr val="bg1"/>
          </a:solidFill>
          <a:effectLst/>
        </p:grpSpPr>
        <p:pic>
          <p:nvPicPr>
            <p:cNvPr id="11" name="Picture 10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E60535BB-4839-47D2-9386-35E672D249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09"/>
            <a:stretch/>
          </p:blipFill>
          <p:spPr>
            <a:xfrm>
              <a:off x="164316" y="4684059"/>
              <a:ext cx="5013234" cy="259492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6D2DB21-9F2E-4FDF-B07B-7966B52E69F4}"/>
                </a:ext>
              </a:extLst>
            </p:cNvPr>
            <p:cNvSpPr txBox="1"/>
            <p:nvPr/>
          </p:nvSpPr>
          <p:spPr>
            <a:xfrm>
              <a:off x="164316" y="4211752"/>
              <a:ext cx="4923492" cy="40361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/>
                <a:t>Annoyance Response Prompt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6831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13962-2E72-4FDA-80DE-4BF18388C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Feasibility Test Results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09598C-F780-4AE7-8AAE-16E621F68C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05" t="22255" r="16060" b="3033"/>
          <a:stretch/>
        </p:blipFill>
        <p:spPr>
          <a:xfrm>
            <a:off x="606344" y="1057320"/>
            <a:ext cx="6296476" cy="5057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B58F9A-11C0-4768-9206-850999F7AF43}"/>
              </a:ext>
            </a:extLst>
          </p:cNvPr>
          <p:cNvSpPr txBox="1"/>
          <p:nvPr/>
        </p:nvSpPr>
        <p:spPr>
          <a:xfrm>
            <a:off x="7474653" y="1635660"/>
            <a:ext cx="3612447" cy="43772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Successfully replicated annoyance offset between sUAS and ground vehicles from in-person test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Contextual cue affected annoyance response to sUAS but not ground vehicles</a:t>
            </a:r>
          </a:p>
          <a:p>
            <a:pPr lvl="1"/>
            <a:r>
              <a:rPr lang="en-US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“Imagine hearing this sound several times each day while outdoors and near your home, how annoying would this sound be to you?”</a:t>
            </a:r>
          </a:p>
          <a:p>
            <a:pPr lvl="1"/>
            <a:r>
              <a:rPr lang="en-US" b="1" dirty="0">
                <a:latin typeface="Times New Roman" panose="02020603050405020304" pitchFamily="18" charset="0"/>
              </a:rPr>
              <a:t>versus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</a:rPr>
              <a:t>“How annoying was this sound to you?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123291D-115D-47B8-AB3D-1C412235B77F}"/>
              </a:ext>
            </a:extLst>
          </p:cNvPr>
          <p:cNvCxnSpPr>
            <a:cxnSpLocks/>
          </p:cNvCxnSpPr>
          <p:nvPr/>
        </p:nvCxnSpPr>
        <p:spPr>
          <a:xfrm flipH="1">
            <a:off x="6667500" y="2161309"/>
            <a:ext cx="980209" cy="950191"/>
          </a:xfrm>
          <a:prstGeom prst="straightConnector1">
            <a:avLst/>
          </a:prstGeom>
          <a:ln w="41275">
            <a:solidFill>
              <a:srgbClr val="00B050"/>
            </a:solidFill>
            <a:tailEnd type="triangle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1151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72AB0-AC48-4E7A-912D-9003333C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 of UAM Sound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EB72B-516E-42E9-B340-57C654BA5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Explored spectral &amp; temporal aspects of UAM noise to improve annoyance prediction (beyond SELA)</a:t>
            </a:r>
          </a:p>
          <a:p>
            <a:r>
              <a:rPr lang="en-US" dirty="0"/>
              <a:t>In-person test (NASA Exterior Effects Room), June 29-July 8, 2022</a:t>
            </a:r>
          </a:p>
          <a:p>
            <a:r>
              <a:rPr lang="en-US" dirty="0">
                <a:solidFill>
                  <a:prstClr val="black"/>
                </a:solidFill>
                <a:ea typeface="ＭＳ Ｐゴシック" charset="-128"/>
                <a:cs typeface="Arial Narrow"/>
              </a:rPr>
              <a:t>Subjects compared sounds against “reference” at different loudness levels to assess annoyance equivalence between loudness and other qualities (</a:t>
            </a:r>
            <a:r>
              <a:rPr lang="en-US" dirty="0"/>
              <a:t>sharpness, roughness, tonality, impulsiveness)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Results being analyzed</a:t>
            </a:r>
          </a:p>
          <a:p>
            <a:r>
              <a:rPr lang="en-US" dirty="0"/>
              <a:t>Change in annoyance due to secondary SQ metrics can be comparable to a change in loudness of 3.3 sones, equal to just over 6dB.</a:t>
            </a:r>
          </a:p>
        </p:txBody>
      </p:sp>
    </p:spTree>
    <p:extLst>
      <p:ext uri="{BB962C8B-B14F-4D97-AF65-F5344CB8AC3E}">
        <p14:creationId xmlns:p14="http://schemas.microsoft.com/office/powerpoint/2010/main" val="2152522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5C02A-FEDA-4DAD-9F3C-DDFD7F22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Noise and Number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FC230-B90F-4A3D-9B63-3EA8EE82E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022684"/>
            <a:ext cx="6324600" cy="5046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ea typeface="ＭＳ Ｐゴシック" charset="-128"/>
                <a:cs typeface="Arial Narrow"/>
              </a:rPr>
              <a:t>Annoyance to UAM noise: is </a:t>
            </a:r>
            <a:r>
              <a:rPr lang="en-US" sz="2800" dirty="0" err="1">
                <a:ea typeface="ＭＳ Ｐゴシック" charset="-128"/>
                <a:cs typeface="Arial Narrow"/>
              </a:rPr>
              <a:t>Leq</a:t>
            </a:r>
            <a:r>
              <a:rPr lang="en-US" sz="2800" dirty="0">
                <a:ea typeface="ＭＳ Ｐゴシック" charset="-128"/>
                <a:cs typeface="Arial Narrow"/>
              </a:rPr>
              <a:t> sufficient or is </a:t>
            </a:r>
            <a:r>
              <a:rPr lang="en-US" dirty="0">
                <a:ea typeface="ＭＳ Ｐゴシック" charset="-128"/>
                <a:cs typeface="Arial Narrow"/>
              </a:rPr>
              <a:t>it </a:t>
            </a:r>
            <a:r>
              <a:rPr lang="en-US" sz="2800" dirty="0">
                <a:ea typeface="ＭＳ Ｐゴシック" charset="-128"/>
                <a:cs typeface="Arial Narrow"/>
              </a:rPr>
              <a:t>dependent on the number of events in a more complex way? </a:t>
            </a:r>
          </a:p>
          <a:p>
            <a:r>
              <a:rPr lang="en-US" dirty="0">
                <a:ea typeface="ＭＳ Ｐゴシック" charset="-128"/>
                <a:cs typeface="Arial Narrow"/>
              </a:rPr>
              <a:t>In-person test (EER); Jan 25-31, 2023 </a:t>
            </a:r>
          </a:p>
          <a:p>
            <a:r>
              <a:rPr lang="en-US" dirty="0">
                <a:ea typeface="ＭＳ Ｐゴシック" charset="-128"/>
                <a:cs typeface="Arial Narrow"/>
              </a:rPr>
              <a:t>S</a:t>
            </a:r>
            <a:r>
              <a:rPr lang="en-US" sz="2800" dirty="0">
                <a:ea typeface="ＭＳ Ｐゴシック" charset="-128"/>
                <a:cs typeface="Arial Narrow"/>
              </a:rPr>
              <a:t>ubjects rated scenarios</a:t>
            </a:r>
            <a:r>
              <a:rPr lang="en-US" dirty="0">
                <a:ea typeface="ＭＳ Ｐゴシック" charset="-128"/>
                <a:cs typeface="Arial Narrow"/>
              </a:rPr>
              <a:t> containing </a:t>
            </a:r>
            <a:r>
              <a:rPr lang="en-US" sz="2800" dirty="0">
                <a:ea typeface="ＭＳ Ｐゴシック" charset="-128"/>
                <a:cs typeface="Arial Narrow"/>
              </a:rPr>
              <a:t>multiple UAM flyovers; much greater event density than typical airport</a:t>
            </a:r>
          </a:p>
          <a:p>
            <a:r>
              <a:rPr lang="en-US" dirty="0">
                <a:ea typeface="ＭＳ Ｐゴシック" charset="-128"/>
                <a:cs typeface="Arial Narrow"/>
              </a:rPr>
              <a:t>k=13 better predictor than k=10 (</a:t>
            </a:r>
            <a:r>
              <a:rPr lang="en-US" dirty="0" err="1">
                <a:ea typeface="ＭＳ Ｐゴシック" charset="-128"/>
                <a:cs typeface="Arial Narrow"/>
              </a:rPr>
              <a:t>Leq</a:t>
            </a:r>
            <a:r>
              <a:rPr lang="en-US" dirty="0">
                <a:ea typeface="ＭＳ Ｐゴシック" charset="-128"/>
                <a:cs typeface="Arial Narrow"/>
              </a:rPr>
              <a:t>) when flyovers distinct</a:t>
            </a:r>
          </a:p>
          <a:p>
            <a:r>
              <a:rPr lang="en-US" sz="2800" dirty="0">
                <a:ea typeface="ＭＳ Ｐゴシック" charset="-128"/>
                <a:cs typeface="Arial Narrow"/>
              </a:rPr>
              <a:t>Re</a:t>
            </a:r>
            <a:r>
              <a:rPr lang="en-US" dirty="0">
                <a:ea typeface="ＭＳ Ｐゴシック" charset="-128"/>
                <a:cs typeface="Arial Narrow"/>
              </a:rPr>
              <a:t>sponse likely returns to k=10 when flyovers no longer distinct</a:t>
            </a:r>
            <a:r>
              <a:rPr lang="en-US" sz="2800" dirty="0">
                <a:ea typeface="ＭＳ Ｐゴシック" charset="-128"/>
                <a:cs typeface="Arial Narrow"/>
              </a:rPr>
              <a:t>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7D612E-4963-41AD-BAC4-09587CCF25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24" r="5610"/>
          <a:stretch/>
        </p:blipFill>
        <p:spPr>
          <a:xfrm>
            <a:off x="7162800" y="1022684"/>
            <a:ext cx="4738255" cy="394854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C3D9C0A-9591-48D4-9C14-30DD62A1B7E5}"/>
                  </a:ext>
                </a:extLst>
              </p14:cNvPr>
              <p14:cNvContentPartPr/>
              <p14:nvPr/>
            </p14:nvContentPartPr>
            <p14:xfrm>
              <a:off x="9258080" y="1193840"/>
              <a:ext cx="910800" cy="117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C3D9C0A-9591-48D4-9C14-30DD62A1B7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22440" y="1121840"/>
                <a:ext cx="982440" cy="26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9442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4191A-DC51-4AA9-BDC4-07E5F46A5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Upcoming Audibility Test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D189B1-368A-4697-8A6A-32C0E4ABF2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" r="127"/>
          <a:stretch/>
        </p:blipFill>
        <p:spPr>
          <a:xfrm>
            <a:off x="7321089" y="1345748"/>
            <a:ext cx="4697869" cy="353105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2E71A61-03F8-4EFC-BBD3-9437E5A67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022684"/>
            <a:ext cx="6324600" cy="5046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ea typeface="ＭＳ Ｐゴシック" charset="-128"/>
                <a:cs typeface="Arial Narrow"/>
              </a:rPr>
              <a:t>A</a:t>
            </a:r>
            <a:r>
              <a:rPr lang="en-US" sz="2800" dirty="0">
                <a:cs typeface="Arial Narrow"/>
              </a:rPr>
              <a:t>nnoyance model developed that includes audibility</a:t>
            </a:r>
          </a:p>
          <a:p>
            <a:r>
              <a:rPr lang="en-US" dirty="0"/>
              <a:t>Uses discounted OTOB audibility as annoyance predictor (blue curve)</a:t>
            </a:r>
          </a:p>
          <a:p>
            <a:r>
              <a:rPr lang="en-US" dirty="0">
                <a:ea typeface="ＭＳ Ｐゴシック" charset="-128"/>
                <a:cs typeface="Arial Narrow"/>
              </a:rPr>
              <a:t>M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ea typeface="ＭＳ Ｐゴシック" charset="-128"/>
                <a:cs typeface="Arial Narrow"/>
              </a:rPr>
              <a:t>odel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ＭＳ Ｐゴシック" charset="-128"/>
                <a:cs typeface="Arial Narrow"/>
              </a:rPr>
              <a:t> will be calibrated using data from f</a:t>
            </a:r>
            <a:r>
              <a:rPr lang="en-US" sz="2800" dirty="0" err="1">
                <a:ea typeface="ＭＳ Ｐゴシック" charset="-128"/>
                <a:cs typeface="Arial Narrow"/>
              </a:rPr>
              <a:t>uture</a:t>
            </a:r>
            <a:r>
              <a:rPr lang="en-US" sz="2800" dirty="0">
                <a:ea typeface="ＭＳ Ｐゴシック" charset="-128"/>
                <a:cs typeface="Arial Narrow"/>
              </a:rPr>
              <a:t> EER tests. </a:t>
            </a:r>
          </a:p>
          <a:p>
            <a:r>
              <a:rPr lang="en-US" sz="2800" dirty="0">
                <a:ea typeface="ＭＳ Ｐゴシック" charset="-128"/>
                <a:cs typeface="Arial Narrow"/>
              </a:rPr>
              <a:t>When applied to route planning, the method will allow the ambient to be quantitatively taken into consideration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438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303FC-D2B7-47D0-A124-0037DDBD2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NPD Dataset Available for AEDT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C994A-6E54-4463-AE01-13097506A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591" y="1158707"/>
            <a:ext cx="6427839" cy="38361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Prediction-based approach used to generate NPDs for AEDT</a:t>
            </a:r>
          </a:p>
          <a:p>
            <a:r>
              <a:rPr lang="en-US" sz="2400" dirty="0"/>
              <a:t>Described in AIAA 2022-2839 (</a:t>
            </a:r>
            <a:r>
              <a:rPr lang="en-US" sz="2400" dirty="0" err="1"/>
              <a:t>Rizzi</a:t>
            </a:r>
            <a:r>
              <a:rPr lang="en-US" sz="2400" dirty="0"/>
              <a:t>, Letica, Boyd, Lopes)</a:t>
            </a:r>
          </a:p>
          <a:p>
            <a:r>
              <a:rPr lang="en-US" sz="2400" dirty="0"/>
              <a:t>RLVT concept vehicles (L+C and Quad)</a:t>
            </a:r>
          </a:p>
          <a:p>
            <a:r>
              <a:rPr lang="en-US" sz="2400" dirty="0"/>
              <a:t>Periodic thickness and loading and broadband self noise hemispheres for various flight velocities and climb angle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581909-B9F4-47CB-8D04-8EB29543FDED}"/>
              </a:ext>
            </a:extLst>
          </p:cNvPr>
          <p:cNvSpPr txBox="1"/>
          <p:nvPr/>
        </p:nvSpPr>
        <p:spPr>
          <a:xfrm>
            <a:off x="116286" y="5699293"/>
            <a:ext cx="114858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“Prediction-Based Approaches for Generation of Noise-Power-Distance Data with Application to Urban Air Mobility Vehicles” Rizzi et. al. AIAA Paper No. AIAA 2022-2839 https://doi.org/10.2514/6.2022-2839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8C2F87-36B0-4FF0-96FE-37D538C91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596" y="3442015"/>
            <a:ext cx="4107185" cy="15528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F238BE-6D98-4AC6-ABCB-10C804DDD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6031" y="1118057"/>
            <a:ext cx="3541380" cy="161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59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15762C2-FA5D-4481-8249-C1BE27E115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356"/>
          <a:stretch/>
        </p:blipFill>
        <p:spPr>
          <a:xfrm>
            <a:off x="2916824" y="1207842"/>
            <a:ext cx="4599903" cy="340981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0EFF65B-AF84-4448-AF40-E6344DD389CD}"/>
              </a:ext>
            </a:extLst>
          </p:cNvPr>
          <p:cNvGrpSpPr/>
          <p:nvPr/>
        </p:nvGrpSpPr>
        <p:grpSpPr>
          <a:xfrm>
            <a:off x="8844420" y="1656929"/>
            <a:ext cx="2773714" cy="2303045"/>
            <a:chOff x="8390585" y="1669882"/>
            <a:chExt cx="2773714" cy="230304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949477E-A0E5-44DC-8668-FE2E234C31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0151"/>
            <a:stretch/>
          </p:blipFill>
          <p:spPr>
            <a:xfrm>
              <a:off x="8390585" y="1669882"/>
              <a:ext cx="2773714" cy="230304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44CC72-027B-47F6-9E15-BBCC88826E34}"/>
                </a:ext>
              </a:extLst>
            </p:cNvPr>
            <p:cNvSpPr txBox="1"/>
            <p:nvPr/>
          </p:nvSpPr>
          <p:spPr>
            <a:xfrm>
              <a:off x="9096326" y="2351910"/>
              <a:ext cx="9568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030A0"/>
                  </a:solidFill>
                </a:rPr>
                <a:t>Periodic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968C311-7716-4CD0-9D6B-6216B22654DB}"/>
              </a:ext>
            </a:extLst>
          </p:cNvPr>
          <p:cNvGrpSpPr/>
          <p:nvPr/>
        </p:nvGrpSpPr>
        <p:grpSpPr>
          <a:xfrm>
            <a:off x="8951417" y="4019142"/>
            <a:ext cx="2559721" cy="2303045"/>
            <a:chOff x="8390585" y="3901727"/>
            <a:chExt cx="2559721" cy="230304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0E95B69-EC72-4842-8DA4-1789A05F9B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3996"/>
            <a:stretch/>
          </p:blipFill>
          <p:spPr>
            <a:xfrm>
              <a:off x="8390585" y="3901727"/>
              <a:ext cx="2559721" cy="230304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7D64261-4EC1-4253-8C43-CCD5C86B32B9}"/>
                </a:ext>
              </a:extLst>
            </p:cNvPr>
            <p:cNvSpPr txBox="1"/>
            <p:nvPr/>
          </p:nvSpPr>
          <p:spPr>
            <a:xfrm>
              <a:off x="8701813" y="4730085"/>
              <a:ext cx="14532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Broadband Self Noise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35C25-F94C-4BBA-A151-148385891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544" y="4488244"/>
            <a:ext cx="10515600" cy="2303045"/>
          </a:xfrm>
        </p:spPr>
        <p:txBody>
          <a:bodyPr>
            <a:noAutofit/>
          </a:bodyPr>
          <a:lstStyle/>
          <a:p>
            <a:r>
              <a:rPr lang="en-US" sz="2400" b="1" dirty="0"/>
              <a:t>CAMRAD II</a:t>
            </a:r>
            <a:r>
              <a:rPr lang="en-US" sz="2400" dirty="0"/>
              <a:t> for aerodynamics</a:t>
            </a:r>
          </a:p>
          <a:p>
            <a:r>
              <a:rPr lang="en-US" sz="2400" b="1" dirty="0"/>
              <a:t>ANOPP2 </a:t>
            </a:r>
            <a:r>
              <a:rPr lang="en-US" sz="2400" dirty="0"/>
              <a:t>Aeroacoustic Rotor Noise tool (</a:t>
            </a:r>
            <a:r>
              <a:rPr lang="en-US" sz="2400" b="1" dirty="0"/>
              <a:t>AARON</a:t>
            </a:r>
            <a:r>
              <a:rPr lang="en-US" sz="2400" dirty="0"/>
              <a:t>) for acoustics</a:t>
            </a:r>
          </a:p>
          <a:p>
            <a:pPr lvl="1"/>
            <a:r>
              <a:rPr lang="en-US" sz="2000" b="1" dirty="0"/>
              <a:t>AF1AIFM</a:t>
            </a:r>
            <a:r>
              <a:rPr lang="en-US" sz="2000" dirty="0"/>
              <a:t> and </a:t>
            </a:r>
            <a:r>
              <a:rPr lang="en-US" sz="2000" b="1" dirty="0"/>
              <a:t>ASNIFM</a:t>
            </a:r>
            <a:r>
              <a:rPr lang="en-US" sz="2000" dirty="0"/>
              <a:t> for source noise hemispheres</a:t>
            </a:r>
          </a:p>
          <a:p>
            <a:pPr lvl="1"/>
            <a:r>
              <a:rPr lang="en-US" sz="2000" b="1" dirty="0"/>
              <a:t>ASRPIFM</a:t>
            </a:r>
            <a:r>
              <a:rPr lang="en-US" sz="2000" dirty="0"/>
              <a:t> for far field propagation</a:t>
            </a:r>
          </a:p>
          <a:p>
            <a:pPr lvl="1"/>
            <a:r>
              <a:rPr lang="en-US" sz="2000" b="1" dirty="0"/>
              <a:t>AMAT</a:t>
            </a:r>
            <a:r>
              <a:rPr lang="en-US" sz="2000" dirty="0"/>
              <a:t> to generate NPDs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41E4EE-3C1B-49D2-B31A-789BB8D8481E}"/>
              </a:ext>
            </a:extLst>
          </p:cNvPr>
          <p:cNvSpPr/>
          <p:nvPr/>
        </p:nvSpPr>
        <p:spPr>
          <a:xfrm>
            <a:off x="11164299" y="2351910"/>
            <a:ext cx="529390" cy="469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18BF7B4-7196-4B5E-9EB2-0C5BE3FCC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Source Noise Hemisphere Generation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9C920E-3902-4DAB-BD29-BD26055448FA}"/>
              </a:ext>
            </a:extLst>
          </p:cNvPr>
          <p:cNvSpPr txBox="1"/>
          <p:nvPr/>
        </p:nvSpPr>
        <p:spPr>
          <a:xfrm>
            <a:off x="1829642" y="1065606"/>
            <a:ext cx="409312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Lift + Cruise vehicle operational states: airspeed/climb angle combinations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75880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A08CD-F512-45CD-8129-4296C44E9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References &amp; Points of 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4E156-9A68-4DF1-8B4D-50D169A10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Feasibility test: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Krishnamurthy et al., “Remotely Administered Psychoacoustic Test for sUAS Noise to Gauge Feasibility of Remote UAM Noise Study,” SAE Noise and Vibration Conference, May 15-18, 2023. 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POC: Siddhartha Krishnamurthy, </a:t>
            </a:r>
            <a:r>
              <a:rPr lang="en-US" sz="2000" dirty="0">
                <a:hlinkClick r:id="rId2"/>
              </a:rPr>
              <a:t>siddhartha.krishnamurthy@nasa.gov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UAM Sound Quality test: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Boucher et al., “A Psychoacoustic Test for Urban Air Mobility Vehicle Sound Quality,” SAE Noise and Vibration Conference, May 15-18, 2023.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POC: Matt Boucher,  </a:t>
            </a:r>
            <a:r>
              <a:rPr lang="en-US" sz="2000" dirty="0">
                <a:hlinkClick r:id="rId3"/>
              </a:rPr>
              <a:t>matthew.a.boucher@nasa.gov</a:t>
            </a: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UAM Noise and Number test, Audibility Test: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POCs: Matthew Boucher (matthew.a.boucher@nasa.gov) and Andrew Christian (</a:t>
            </a:r>
            <a:r>
              <a:rPr lang="en-US" sz="2000" dirty="0">
                <a:hlinkClick r:id="rId4"/>
              </a:rPr>
              <a:t>andrew.christian@nasa.gov</a:t>
            </a:r>
            <a:r>
              <a:rPr lang="en-US" sz="2000" dirty="0"/>
              <a:t>)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NPD Database</a:t>
            </a:r>
          </a:p>
          <a:p>
            <a:pPr>
              <a:spcBef>
                <a:spcPts val="0"/>
              </a:spcBef>
            </a:pPr>
            <a:r>
              <a:rPr lang="en-US" sz="2000" dirty="0" err="1"/>
              <a:t>Rizzi</a:t>
            </a:r>
            <a:r>
              <a:rPr lang="en-US" sz="2000" dirty="0"/>
              <a:t> et al., “Prediction-Based Approaches for Generation of Noise-Power-Distance Data with Application to Urban Air Mobility Vehicles” AIAA 2022-2839 </a:t>
            </a:r>
            <a:r>
              <a:rPr lang="en-US" sz="2000" dirty="0">
                <a:hlinkClick r:id="rId5"/>
              </a:rPr>
              <a:t>https://doi.org/10.2514/6.2022-2839</a:t>
            </a: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dirty="0"/>
              <a:t>POC Stephen </a:t>
            </a:r>
            <a:r>
              <a:rPr lang="en-US" sz="2000" dirty="0" err="1"/>
              <a:t>Rizzi</a:t>
            </a:r>
            <a:r>
              <a:rPr lang="en-US" sz="2000" dirty="0"/>
              <a:t>, s.a.rizzi@nasa.gov 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98773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3" descr="NASA insigniaCMYK">
            <a:extLst>
              <a:ext uri="{FF2B5EF4-FFF2-40B4-BE49-F238E27FC236}">
                <a16:creationId xmlns:a16="http://schemas.microsoft.com/office/drawing/2014/main" id="{E586BCDA-6362-42F8-B0CF-2D49B6298A9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7698" y="1777585"/>
            <a:ext cx="4656604" cy="372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B417CD9-8B26-438C-9387-ADDD03080475}"/>
              </a:ext>
            </a:extLst>
          </p:cNvPr>
          <p:cNvSpPr/>
          <p:nvPr/>
        </p:nvSpPr>
        <p:spPr>
          <a:xfrm>
            <a:off x="10825252" y="126170"/>
            <a:ext cx="1256970" cy="768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34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1881</TotalTime>
  <Words>663</Words>
  <Application>Microsoft Office PowerPoint</Application>
  <PresentationFormat>Widescreen</PresentationFormat>
  <Paragraphs>69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Update on Recent Human Response Modeling (and an NPD database)</vt:lpstr>
      <vt:lpstr>Remote Psychoacoustic Feasibility Test</vt:lpstr>
      <vt:lpstr>Feasibility Test Results</vt:lpstr>
      <vt:lpstr>Test of UAM Sound Quality</vt:lpstr>
      <vt:lpstr>Noise and Number Test</vt:lpstr>
      <vt:lpstr>Upcoming Audibility Test</vt:lpstr>
      <vt:lpstr>NPD Dataset Available for AEDT Assessments</vt:lpstr>
      <vt:lpstr>Source Noise Hemisphere Generation</vt:lpstr>
      <vt:lpstr>References &amp; Points of Contact</vt:lpstr>
      <vt:lpstr>PowerPoint Presentation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UNWG SG1 Briefing</dc:title>
  <dc:creator>LEONARD LOPES</dc:creator>
  <cp:lastModifiedBy>RANDOLPH CABELL</cp:lastModifiedBy>
  <cp:revision>50</cp:revision>
  <dcterms:created xsi:type="dcterms:W3CDTF">2023-03-14T15:07:50Z</dcterms:created>
  <dcterms:modified xsi:type="dcterms:W3CDTF">2023-04-14T15:47:27Z</dcterms:modified>
</cp:coreProperties>
</file>