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4"/>
  </p:sldMasterIdLst>
  <p:notesMasterIdLst>
    <p:notesMasterId r:id="rId22"/>
  </p:notesMasterIdLst>
  <p:handoutMasterIdLst>
    <p:handoutMasterId r:id="rId23"/>
  </p:handoutMasterIdLst>
  <p:sldIdLst>
    <p:sldId id="257" r:id="rId5"/>
    <p:sldId id="549" r:id="rId6"/>
    <p:sldId id="5233" r:id="rId7"/>
    <p:sldId id="5236" r:id="rId8"/>
    <p:sldId id="5234" r:id="rId9"/>
    <p:sldId id="5235" r:id="rId10"/>
    <p:sldId id="5237" r:id="rId11"/>
    <p:sldId id="5238" r:id="rId12"/>
    <p:sldId id="5239" r:id="rId13"/>
    <p:sldId id="5240" r:id="rId14"/>
    <p:sldId id="5242" r:id="rId15"/>
    <p:sldId id="5243" r:id="rId16"/>
    <p:sldId id="5244" r:id="rId17"/>
    <p:sldId id="5245" r:id="rId18"/>
    <p:sldId id="5246" r:id="rId19"/>
    <p:sldId id="5241" r:id="rId20"/>
    <p:sldId id="161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7BA"/>
    <a:srgbClr val="3DAE2B"/>
    <a:srgbClr val="0076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6"/>
    <p:restoredTop sz="94694"/>
  </p:normalViewPr>
  <p:slideViewPr>
    <p:cSldViewPr snapToGrid="0">
      <p:cViewPr varScale="1">
        <p:scale>
          <a:sx n="121" d="100"/>
          <a:sy n="121" d="100"/>
        </p:scale>
        <p:origin x="752" y="168"/>
      </p:cViewPr>
      <p:guideLst/>
    </p:cSldViewPr>
  </p:slideViewPr>
  <p:outlineViewPr>
    <p:cViewPr>
      <p:scale>
        <a:sx n="33" d="100"/>
        <a:sy n="33" d="100"/>
      </p:scale>
      <p:origin x="0" y="-3582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7DAF7B-CC20-8845-9345-D5ACF63098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84DB25-B132-5545-B81D-A204D75998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79AD6-F708-9543-95DB-ED4FED9404CE}" type="datetimeFigureOut">
              <a:rPr lang="en-US" smtClean="0"/>
              <a:t>4/17/23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14ED7D-DAE9-0C4C-BB19-29D0557BC2A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A3DA4D-A5B5-DB40-93E5-9293E27FC9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E2C1D-56A3-244C-999F-B15D08A53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547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BEABA5-ED06-954E-B605-DF01EA6F404D}" type="datetimeFigureOut">
              <a:rPr lang="en-US" smtClean="0"/>
              <a:t>4/17/23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AD3F6-BB0F-7043-8FFD-0D82D4BC5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61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01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428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164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024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147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980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2893BF-55DA-FF44-BA93-FF87EFCBEA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1" cy="6858000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094209"/>
            <a:ext cx="11887200" cy="49083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0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62" descr="NASA Logo">
            <a:extLst>
              <a:ext uri="{FF2B5EF4-FFF2-40B4-BE49-F238E27FC236}">
                <a16:creationId xmlns:a16="http://schemas.microsoft.com/office/drawing/2014/main" id="{F558A1E3-D5D9-4F40-AFB0-E21B2583E3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193463" y="235127"/>
            <a:ext cx="736600" cy="6096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800"/>
            </a:lvl1pPr>
            <a:lvl2pPr marL="457200" indent="0">
              <a:buFontTx/>
              <a:buNone/>
              <a:defRPr sz="800"/>
            </a:lvl2pPr>
            <a:lvl3pPr marL="914400" indent="0">
              <a:buFontTx/>
              <a:buNone/>
              <a:defRPr sz="800"/>
            </a:lvl3pPr>
            <a:lvl4pPr marL="1371600" indent="0">
              <a:buFontTx/>
              <a:buNone/>
              <a:defRPr sz="800"/>
            </a:lvl4pPr>
            <a:lvl5pPr marL="1828800" indent="0">
              <a:buFontTx/>
              <a:buNone/>
              <a:defRPr sz="800"/>
            </a:lvl5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3226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028DFED-802E-8643-9720-987B0F4950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094209"/>
            <a:ext cx="11887200" cy="49083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0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828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3805084" y="362229"/>
            <a:ext cx="4581832" cy="5801032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8A3252-98C9-5500-225B-028B1802F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679" y="6267950"/>
            <a:ext cx="4601176" cy="4376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4392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-4-Grid-Images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11936"/>
            <a:ext cx="8385976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2893BF-55DA-FF44-BA93-FF87EFCBEA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1768" y="985270"/>
            <a:ext cx="4138718" cy="2622699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FDB856F8-C806-0E43-8E64-C5F831AD60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09026" y="982691"/>
            <a:ext cx="4138718" cy="2622699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939B1A1-E00B-0A44-84DE-A5C4087F8FD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1768" y="3724434"/>
            <a:ext cx="4138719" cy="2622699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C1C2CDB-F455-6F4E-9267-DE15D73A5A6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09024" y="3721856"/>
            <a:ext cx="4138720" cy="2622700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3512681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3E950-A272-7B40-80EE-0134CFA82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976" y="2843591"/>
            <a:ext cx="1801589" cy="903656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0914BD9B-73DA-0249-AA28-9716AEDB63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500611" y="0"/>
            <a:ext cx="10748782" cy="6858000"/>
          </a:xfrm>
          <a:custGeom>
            <a:avLst/>
            <a:gdLst>
              <a:gd name="connsiteX0" fmla="*/ 0 w 10748782"/>
              <a:gd name="connsiteY0" fmla="*/ 0 h 6858000"/>
              <a:gd name="connsiteX1" fmla="*/ 3890782 w 10748782"/>
              <a:gd name="connsiteY1" fmla="*/ 0 h 6858000"/>
              <a:gd name="connsiteX2" fmla="*/ 10748782 w 10748782"/>
              <a:gd name="connsiteY2" fmla="*/ 6858000 h 6858000"/>
              <a:gd name="connsiteX3" fmla="*/ 6858000 w 1074878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48782" h="6858000">
                <a:moveTo>
                  <a:pt x="0" y="0"/>
                </a:moveTo>
                <a:lnTo>
                  <a:pt x="3890782" y="0"/>
                </a:lnTo>
                <a:lnTo>
                  <a:pt x="10748782" y="6858000"/>
                </a:lnTo>
                <a:lnTo>
                  <a:pt x="6858000" y="6858000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</p:spTree>
    <p:extLst>
      <p:ext uri="{BB962C8B-B14F-4D97-AF65-F5344CB8AC3E}">
        <p14:creationId xmlns:p14="http://schemas.microsoft.com/office/powerpoint/2010/main" val="1994302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2">
            <a:extLst>
              <a:ext uri="{FF2B5EF4-FFF2-40B4-BE49-F238E27FC236}">
                <a16:creationId xmlns:a16="http://schemas.microsoft.com/office/drawing/2014/main" id="{B7F72C18-9CCB-3D4A-86E8-98494039F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9979512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EF209F94-4825-2C4B-9EF7-B131B4BD129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137833" y="4593775"/>
            <a:ext cx="2964332" cy="226422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9" name="Picture Placeholder 4">
            <a:extLst>
              <a:ext uri="{FF2B5EF4-FFF2-40B4-BE49-F238E27FC236}">
                <a16:creationId xmlns:a16="http://schemas.microsoft.com/office/drawing/2014/main" id="{3543A7DF-22B3-1348-BCBF-08156A864BF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-1" y="4593775"/>
            <a:ext cx="2943411" cy="226422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747E8177-E151-8445-9BA3-4FF29F2A1F8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080863" y="4593775"/>
            <a:ext cx="2931464" cy="226422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D1907836-E2D6-534A-A24B-A99CABD72B9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941294"/>
            <a:ext cx="2943411" cy="2301411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1367309D-BFC4-8645-B10A-0D9D1C81CF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80863" y="941294"/>
            <a:ext cx="2931464" cy="2301411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3" name="Picture Placeholder 4">
            <a:extLst>
              <a:ext uri="{FF2B5EF4-FFF2-40B4-BE49-F238E27FC236}">
                <a16:creationId xmlns:a16="http://schemas.microsoft.com/office/drawing/2014/main" id="{D9F4E471-A1DE-C14C-96DA-543CB3A3013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37832" y="941294"/>
            <a:ext cx="2964332" cy="2301411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744E3AB2-A9B9-0046-ADB2-598B2A1E86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27669" y="941294"/>
            <a:ext cx="2964332" cy="2301411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</p:spTree>
    <p:extLst>
      <p:ext uri="{BB962C8B-B14F-4D97-AF65-F5344CB8AC3E}">
        <p14:creationId xmlns:p14="http://schemas.microsoft.com/office/powerpoint/2010/main" val="4041962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0DE5396E-699C-C44A-9955-B0BEE768266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D414F4B0-9840-2A41-A16A-0DBC7669AF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69771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F6BE757-9FB1-374F-8070-16A4EA0CD1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39542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BE1A101F-25A9-434D-B8D8-2A1445801F1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209314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243465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985247" cy="46482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7E2FC91E-2A82-9A45-8BEF-3D10335EF11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19460" y="0"/>
            <a:ext cx="2937438" cy="46482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ABA04352-04C5-1D4B-817F-B6A74C63143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91111" y="0"/>
            <a:ext cx="2937438" cy="46482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C9E02CD-FE8E-6A48-8FF7-D0BC2CBDAE7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262761" y="0"/>
            <a:ext cx="2937437" cy="46482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12991D6-D5C3-83C7-9EDF-788C9E97D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4883936"/>
            <a:ext cx="9979511" cy="4376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5206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16300"/>
            <a:ext cx="6033247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158752" y="3416300"/>
            <a:ext cx="6033248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11777832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5950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993285"/>
            <a:ext cx="6033247" cy="3571887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158752" y="1993285"/>
            <a:ext cx="6033248" cy="3571887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10435729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1999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41522"/>
            <a:ext cx="6096000" cy="3416478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3441522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5603875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692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158752" y="0"/>
            <a:ext cx="6033248" cy="6858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5603875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332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3416806"/>
            <a:ext cx="6096000" cy="3441193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2193"/>
            <a:ext cx="6096000" cy="3428999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11" name="Title 12">
            <a:extLst>
              <a:ext uri="{FF2B5EF4-FFF2-40B4-BE49-F238E27FC236}">
                <a16:creationId xmlns:a16="http://schemas.microsoft.com/office/drawing/2014/main" id="{F8B22D28-EA51-E54E-ACEE-8C29F8A5D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5433638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111385-1464-9349-BF04-A88AEB56BD1B}"/>
              </a:ext>
            </a:extLst>
          </p:cNvPr>
          <p:cNvCxnSpPr/>
          <p:nvPr userDrawn="1"/>
        </p:nvCxnSpPr>
        <p:spPr>
          <a:xfrm>
            <a:off x="-121920" y="3416808"/>
            <a:ext cx="6217920" cy="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026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Text-3-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9951615" cy="5327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2893BF-55DA-FF44-BA93-FF87EFCBEA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369864"/>
            <a:ext cx="4005435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FDB856F8-C806-0E43-8E64-C5F831AD60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93282" y="2367285"/>
            <a:ext cx="4005435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939B1A1-E00B-0A44-84DE-A5C4087F8FD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6563" y="2367285"/>
            <a:ext cx="4005437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3668042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-Text-3-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9951615" cy="5327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2893BF-55DA-FF44-BA93-FF87EFCBEA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406586"/>
            <a:ext cx="4005435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FDB856F8-C806-0E43-8E64-C5F831AD60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93282" y="1406586"/>
            <a:ext cx="4005435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939B1A1-E00B-0A44-84DE-A5C4087F8FD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6563" y="1406586"/>
            <a:ext cx="4005437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91266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0DE5396E-699C-C44A-9955-B0BEE768266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D414F4B0-9840-2A41-A16A-0DBC7669AF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69771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F6BE757-9FB1-374F-8070-16A4EA0CD1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39542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BE1A101F-25A9-434D-B8D8-2A1445801F1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209314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084120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C72BCA80-0D0F-8243-ACCE-583D86FE36D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18755" y="1314459"/>
            <a:ext cx="2231534" cy="2114541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200" b="0" i="0"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3466889-280E-584A-876A-E06E0DB703D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19075" y="3660775"/>
            <a:ext cx="2230438" cy="211455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22525E9D-B246-0A41-A345-FBB17923245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505691" y="1314450"/>
            <a:ext cx="2230438" cy="211455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1A6A5BAE-124E-274B-B501-C0381C06F9A3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5505691" y="3660775"/>
            <a:ext cx="2230438" cy="211455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1574214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953BA53D-B2FB-EF47-B528-30F6D34862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1395413"/>
            <a:ext cx="2420938" cy="180181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9F74CF5E-37FA-B44A-8A14-808B6B48C45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3246438"/>
            <a:ext cx="2420938" cy="254476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EBCA32FE-1DA4-184A-A766-B617D368C0F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2470150" y="1395413"/>
            <a:ext cx="2376488" cy="264795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27C74342-77D6-EF4A-A912-DD5D133FEB6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470150" y="4087813"/>
            <a:ext cx="2376488" cy="1703387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8" name="Picture Placeholder 16">
            <a:extLst>
              <a:ext uri="{FF2B5EF4-FFF2-40B4-BE49-F238E27FC236}">
                <a16:creationId xmlns:a16="http://schemas.microsoft.com/office/drawing/2014/main" id="{07B46007-BEC9-984E-BD93-D780E1D1D230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902200" y="1395413"/>
            <a:ext cx="4816475" cy="180181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9" name="Picture Placeholder 26">
            <a:extLst>
              <a:ext uri="{FF2B5EF4-FFF2-40B4-BE49-F238E27FC236}">
                <a16:creationId xmlns:a16="http://schemas.microsoft.com/office/drawing/2014/main" id="{6F3FC6E6-AA7F-2242-93FB-3DF24F9EE1B9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902200" y="3246438"/>
            <a:ext cx="2384425" cy="254476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40" name="Picture Placeholder 28">
            <a:extLst>
              <a:ext uri="{FF2B5EF4-FFF2-40B4-BE49-F238E27FC236}">
                <a16:creationId xmlns:a16="http://schemas.microsoft.com/office/drawing/2014/main" id="{5A9A26DD-717C-9249-98F5-D444FE2CA5C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334250" y="3246438"/>
            <a:ext cx="2384425" cy="254476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41" name="Picture Placeholder 32">
            <a:extLst>
              <a:ext uri="{FF2B5EF4-FFF2-40B4-BE49-F238E27FC236}">
                <a16:creationId xmlns:a16="http://schemas.microsoft.com/office/drawing/2014/main" id="{97E365EF-0C6E-F84E-BC9B-D504A2E3D0E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766300" y="1395413"/>
            <a:ext cx="2433638" cy="4395787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</a:t>
            </a:r>
          </a:p>
        </p:txBody>
      </p:sp>
    </p:spTree>
    <p:extLst>
      <p:ext uri="{BB962C8B-B14F-4D97-AF65-F5344CB8AC3E}">
        <p14:creationId xmlns:p14="http://schemas.microsoft.com/office/powerpoint/2010/main" val="1159636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3AD19956-7A4E-DD46-90E3-38C391870C6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18435" y="1288252"/>
            <a:ext cx="5739454" cy="3369473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D1BEF55A-DA03-344E-90AD-F756D5432A3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75375" y="1287463"/>
            <a:ext cx="5738813" cy="337026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5457122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Text-Circle-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F96DF84F-06F0-104A-87A0-770F3FF4110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086477"/>
            <a:ext cx="5143500" cy="5143500"/>
          </a:xfrm>
          <a:prstGeom prst="ellipse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EF6319-2109-56D8-8671-36E2A844C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67355"/>
            <a:ext cx="9979511" cy="4376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104090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2668686" y="1"/>
            <a:ext cx="8231633" cy="5835739"/>
          </a:xfrm>
          <a:custGeom>
            <a:avLst/>
            <a:gdLst>
              <a:gd name="connsiteX0" fmla="*/ 0 w 8231633"/>
              <a:gd name="connsiteY0" fmla="*/ 0 h 5835739"/>
              <a:gd name="connsiteX1" fmla="*/ 4791789 w 8231633"/>
              <a:gd name="connsiteY1" fmla="*/ 0 h 5835739"/>
              <a:gd name="connsiteX2" fmla="*/ 8231633 w 8231633"/>
              <a:gd name="connsiteY2" fmla="*/ 3439845 h 5835739"/>
              <a:gd name="connsiteX3" fmla="*/ 5835739 w 8231633"/>
              <a:gd name="connsiteY3" fmla="*/ 5835739 h 5835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1633" h="5835739">
                <a:moveTo>
                  <a:pt x="0" y="0"/>
                </a:moveTo>
                <a:lnTo>
                  <a:pt x="4791789" y="0"/>
                </a:lnTo>
                <a:lnTo>
                  <a:pt x="8231633" y="3439845"/>
                </a:lnTo>
                <a:lnTo>
                  <a:pt x="5835739" y="5835739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8172118" y="0"/>
            <a:ext cx="4019883" cy="4062873"/>
          </a:xfrm>
          <a:custGeom>
            <a:avLst/>
            <a:gdLst>
              <a:gd name="connsiteX0" fmla="*/ 4019882 w 4019883"/>
              <a:gd name="connsiteY0" fmla="*/ 2818042 h 4062873"/>
              <a:gd name="connsiteX1" fmla="*/ 4019882 w 4019883"/>
              <a:gd name="connsiteY1" fmla="*/ 4062873 h 4062873"/>
              <a:gd name="connsiteX2" fmla="*/ 3397466 w 4019883"/>
              <a:gd name="connsiteY2" fmla="*/ 3440458 h 4062873"/>
              <a:gd name="connsiteX3" fmla="*/ 0 w 4019883"/>
              <a:gd name="connsiteY3" fmla="*/ 0 h 4062873"/>
              <a:gd name="connsiteX4" fmla="*/ 4019883 w 4019883"/>
              <a:gd name="connsiteY4" fmla="*/ 0 h 4062873"/>
              <a:gd name="connsiteX5" fmla="*/ 4019883 w 4019883"/>
              <a:gd name="connsiteY5" fmla="*/ 2131129 h 4062873"/>
              <a:gd name="connsiteX6" fmla="*/ 3075506 w 4019883"/>
              <a:gd name="connsiteY6" fmla="*/ 3075506 h 4062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9883" h="4062873">
                <a:moveTo>
                  <a:pt x="4019882" y="2818042"/>
                </a:moveTo>
                <a:lnTo>
                  <a:pt x="4019882" y="4062873"/>
                </a:lnTo>
                <a:lnTo>
                  <a:pt x="3397466" y="3440458"/>
                </a:lnTo>
                <a:close/>
                <a:moveTo>
                  <a:pt x="0" y="0"/>
                </a:moveTo>
                <a:lnTo>
                  <a:pt x="4019883" y="0"/>
                </a:lnTo>
                <a:lnTo>
                  <a:pt x="4019883" y="2131129"/>
                </a:lnTo>
                <a:lnTo>
                  <a:pt x="3075506" y="3075506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3" hasCustomPrompt="1"/>
          </p:nvPr>
        </p:nvSpPr>
        <p:spPr>
          <a:xfrm>
            <a:off x="8852340" y="3776610"/>
            <a:ext cx="3339661" cy="3081391"/>
          </a:xfrm>
          <a:custGeom>
            <a:avLst/>
            <a:gdLst>
              <a:gd name="connsiteX0" fmla="*/ 2395894 w 3339661"/>
              <a:gd name="connsiteY0" fmla="*/ 0 h 3081391"/>
              <a:gd name="connsiteX1" fmla="*/ 3339661 w 3339661"/>
              <a:gd name="connsiteY1" fmla="*/ 943767 h 3081391"/>
              <a:gd name="connsiteX2" fmla="*/ 3339661 w 3339661"/>
              <a:gd name="connsiteY2" fmla="*/ 3081391 h 3081391"/>
              <a:gd name="connsiteX3" fmla="*/ 685497 w 3339661"/>
              <a:gd name="connsiteY3" fmla="*/ 3081391 h 3081391"/>
              <a:gd name="connsiteX4" fmla="*/ 0 w 3339661"/>
              <a:gd name="connsiteY4" fmla="*/ 2395894 h 308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9661" h="3081391">
                <a:moveTo>
                  <a:pt x="2395894" y="0"/>
                </a:moveTo>
                <a:lnTo>
                  <a:pt x="3339661" y="943767"/>
                </a:lnTo>
                <a:lnTo>
                  <a:pt x="3339661" y="3081391"/>
                </a:lnTo>
                <a:lnTo>
                  <a:pt x="685497" y="3081391"/>
                </a:lnTo>
                <a:lnTo>
                  <a:pt x="0" y="2395894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3375192-57E0-C747-8C1B-BB00C564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98" y="1631182"/>
            <a:ext cx="1801589" cy="903656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1339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9B11B0B-0500-ECD7-9657-490075CF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4773" y="1240404"/>
            <a:ext cx="4605652" cy="1038562"/>
          </a:xfrm>
        </p:spPr>
        <p:txBody>
          <a:bodyPr>
            <a:noAutofit/>
          </a:bodyPr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71942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180618"/>
            <a:ext cx="8669439" cy="4978237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10" name="Title 12">
            <a:extLst>
              <a:ext uri="{FF2B5EF4-FFF2-40B4-BE49-F238E27FC236}">
                <a16:creationId xmlns:a16="http://schemas.microsoft.com/office/drawing/2014/main" id="{2590F86B-29D2-7CCB-A32F-A8BF786C4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24035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2">
            <a:extLst>
              <a:ext uri="{FF2B5EF4-FFF2-40B4-BE49-F238E27FC236}">
                <a16:creationId xmlns:a16="http://schemas.microsoft.com/office/drawing/2014/main" id="{2590F86B-29D2-7CCB-A32F-A8BF786C4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273836"/>
            <a:ext cx="11347135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E6B1F634-1FF9-B759-AD40-A0BE3BB0A1E6}"/>
              </a:ext>
            </a:extLst>
          </p:cNvPr>
          <p:cNvSpPr>
            <a:spLocks noGrp="1"/>
          </p:cNvSpPr>
          <p:nvPr>
            <p:ph type="media" sz="quarter" idx="19" hasCustomPrompt="1"/>
          </p:nvPr>
        </p:nvSpPr>
        <p:spPr>
          <a:xfrm>
            <a:off x="3789680" y="1238491"/>
            <a:ext cx="8402320" cy="4305783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and Drop Movie</a:t>
            </a:r>
          </a:p>
        </p:txBody>
      </p:sp>
    </p:spTree>
    <p:extLst>
      <p:ext uri="{BB962C8B-B14F-4D97-AF65-F5344CB8AC3E}">
        <p14:creationId xmlns:p14="http://schemas.microsoft.com/office/powerpoint/2010/main" val="31178204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187987-B5BE-9BEB-D657-846993A7C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67354"/>
            <a:ext cx="9979511" cy="4376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6823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E5B4858B-3C65-F247-9586-7FC399F466E3}"/>
              </a:ext>
            </a:extLst>
          </p:cNvPr>
          <p:cNvSpPr>
            <a:spLocks noGrp="1"/>
          </p:cNvSpPr>
          <p:nvPr>
            <p:ph type="tbl" sz="quarter" idx="23" hasCustomPrompt="1"/>
          </p:nvPr>
        </p:nvSpPr>
        <p:spPr>
          <a:xfrm>
            <a:off x="261938" y="1081088"/>
            <a:ext cx="11596687" cy="4660900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Create Table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B084BC-FF2A-14D5-1507-08EC657FA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81209"/>
            <a:ext cx="9979511" cy="4376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483939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952500" y="1798984"/>
            <a:ext cx="3260034" cy="3260032"/>
          </a:xfrm>
          <a:custGeom>
            <a:avLst/>
            <a:gdLst>
              <a:gd name="connsiteX0" fmla="*/ 2448340 w 4896681"/>
              <a:gd name="connsiteY0" fmla="*/ 0 h 4896681"/>
              <a:gd name="connsiteX1" fmla="*/ 4896681 w 4896681"/>
              <a:gd name="connsiteY1" fmla="*/ 2448340 h 4896681"/>
              <a:gd name="connsiteX2" fmla="*/ 2448340 w 4896681"/>
              <a:gd name="connsiteY2" fmla="*/ 4896681 h 4896681"/>
              <a:gd name="connsiteX3" fmla="*/ 0 w 4896681"/>
              <a:gd name="connsiteY3" fmla="*/ 2448340 h 489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6681" h="4896681">
                <a:moveTo>
                  <a:pt x="2448340" y="0"/>
                </a:moveTo>
                <a:lnTo>
                  <a:pt x="4896681" y="2448340"/>
                </a:lnTo>
                <a:lnTo>
                  <a:pt x="2448340" y="4896681"/>
                </a:lnTo>
                <a:lnTo>
                  <a:pt x="0" y="2448340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2728290" y="0"/>
            <a:ext cx="3260034" cy="3260032"/>
          </a:xfrm>
          <a:custGeom>
            <a:avLst/>
            <a:gdLst>
              <a:gd name="connsiteX0" fmla="*/ 2448340 w 4896681"/>
              <a:gd name="connsiteY0" fmla="*/ 0 h 4896681"/>
              <a:gd name="connsiteX1" fmla="*/ 4896681 w 4896681"/>
              <a:gd name="connsiteY1" fmla="*/ 2448340 h 4896681"/>
              <a:gd name="connsiteX2" fmla="*/ 2448340 w 4896681"/>
              <a:gd name="connsiteY2" fmla="*/ 4896681 h 4896681"/>
              <a:gd name="connsiteX3" fmla="*/ 0 w 4896681"/>
              <a:gd name="connsiteY3" fmla="*/ 2448340 h 489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6681" h="4896681">
                <a:moveTo>
                  <a:pt x="2448340" y="0"/>
                </a:moveTo>
                <a:lnTo>
                  <a:pt x="4896681" y="2448340"/>
                </a:lnTo>
                <a:lnTo>
                  <a:pt x="2448340" y="4896681"/>
                </a:lnTo>
                <a:lnTo>
                  <a:pt x="0" y="2448340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2728290" y="3597968"/>
            <a:ext cx="3260034" cy="3260032"/>
          </a:xfrm>
          <a:custGeom>
            <a:avLst/>
            <a:gdLst>
              <a:gd name="connsiteX0" fmla="*/ 2448340 w 4896681"/>
              <a:gd name="connsiteY0" fmla="*/ 0 h 4896681"/>
              <a:gd name="connsiteX1" fmla="*/ 4896681 w 4896681"/>
              <a:gd name="connsiteY1" fmla="*/ 2448340 h 4896681"/>
              <a:gd name="connsiteX2" fmla="*/ 2448340 w 4896681"/>
              <a:gd name="connsiteY2" fmla="*/ 4896681 h 4896681"/>
              <a:gd name="connsiteX3" fmla="*/ 0 w 4896681"/>
              <a:gd name="connsiteY3" fmla="*/ 2448340 h 489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6681" h="4896681">
                <a:moveTo>
                  <a:pt x="2448340" y="0"/>
                </a:moveTo>
                <a:lnTo>
                  <a:pt x="4896681" y="2448340"/>
                </a:lnTo>
                <a:lnTo>
                  <a:pt x="2448340" y="4896681"/>
                </a:lnTo>
                <a:lnTo>
                  <a:pt x="0" y="2448340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918755-635A-E42E-2F1F-E8A86DA8BD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4110" y="2909454"/>
            <a:ext cx="5281352" cy="818859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7747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2476398"/>
            <a:ext cx="12192000" cy="4381602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5603875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0786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2022668"/>
            <a:ext cx="12192000" cy="4835332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10435729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22936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802774"/>
            <a:ext cx="12192000" cy="2638925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11777832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34512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3441699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11777832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12709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A413882-A888-354B-BEAC-FDFFF04453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1769" y="373626"/>
            <a:ext cx="8485187" cy="45059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rgbClr val="0047BA"/>
                </a:solidFill>
              </a:defRPr>
            </a:lvl1pPr>
            <a:lvl2pPr marL="457200" indent="0">
              <a:buFontTx/>
              <a:buNone/>
              <a:defRPr b="1"/>
            </a:lvl2pPr>
            <a:lvl3pPr marL="914400" indent="0">
              <a:buFontTx/>
              <a:buNone/>
              <a:defRPr b="1"/>
            </a:lvl3pPr>
            <a:lvl4pPr marL="1371600" indent="0">
              <a:buFontTx/>
              <a:buNone/>
              <a:defRPr b="1"/>
            </a:lvl4pPr>
            <a:lvl5pPr marL="1828800" indent="0">
              <a:buFontTx/>
              <a:buNone/>
              <a:defRPr b="1"/>
            </a:lvl5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02723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6B0380-5975-1FE3-E490-02D785E7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26920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5B4776-1920-73C0-DF32-5E1EDBDC3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526191"/>
            <a:ext cx="9979511" cy="4376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47">
            <a:extLst>
              <a:ext uri="{FF2B5EF4-FFF2-40B4-BE49-F238E27FC236}">
                <a16:creationId xmlns:a16="http://schemas.microsoft.com/office/drawing/2014/main" id="{3E624431-41FE-7B4F-BBDC-CA8E1728C3C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41146" y="2254685"/>
            <a:ext cx="11555274" cy="1741117"/>
          </a:xfrm>
          <a:custGeom>
            <a:avLst/>
            <a:gdLst/>
            <a:ahLst/>
            <a:cxnLst/>
            <a:rect l="l" t="t" r="r" b="b"/>
            <a:pathLst>
              <a:path w="9364897" h="1411077">
                <a:moveTo>
                  <a:pt x="425090" y="817625"/>
                </a:moveTo>
                <a:lnTo>
                  <a:pt x="425090" y="1093887"/>
                </a:lnTo>
                <a:lnTo>
                  <a:pt x="639961" y="1093887"/>
                </a:lnTo>
                <a:cubicBezTo>
                  <a:pt x="712514" y="1093887"/>
                  <a:pt x="763674" y="1081019"/>
                  <a:pt x="793440" y="1055285"/>
                </a:cubicBezTo>
                <a:cubicBezTo>
                  <a:pt x="823205" y="1029550"/>
                  <a:pt x="838088" y="994978"/>
                  <a:pt x="838088" y="951570"/>
                </a:cubicBezTo>
                <a:cubicBezTo>
                  <a:pt x="838088" y="911262"/>
                  <a:pt x="823360" y="878861"/>
                  <a:pt x="793904" y="854367"/>
                </a:cubicBezTo>
                <a:cubicBezTo>
                  <a:pt x="764449" y="829872"/>
                  <a:pt x="712824" y="817625"/>
                  <a:pt x="639030" y="817625"/>
                </a:cubicBezTo>
                <a:close/>
                <a:moveTo>
                  <a:pt x="5883101" y="743211"/>
                </a:moveTo>
                <a:lnTo>
                  <a:pt x="6433765" y="743211"/>
                </a:lnTo>
                <a:lnTo>
                  <a:pt x="6433765" y="1036216"/>
                </a:lnTo>
                <a:lnTo>
                  <a:pt x="5883101" y="1036216"/>
                </a:lnTo>
                <a:close/>
                <a:moveTo>
                  <a:pt x="2056358" y="376721"/>
                </a:moveTo>
                <a:lnTo>
                  <a:pt x="1906600" y="866924"/>
                </a:lnTo>
                <a:lnTo>
                  <a:pt x="2207046" y="866924"/>
                </a:lnTo>
                <a:close/>
                <a:moveTo>
                  <a:pt x="8630989" y="300447"/>
                </a:moveTo>
                <a:lnTo>
                  <a:pt x="8630989" y="604614"/>
                </a:lnTo>
                <a:lnTo>
                  <a:pt x="8734238" y="604614"/>
                </a:lnTo>
                <a:cubicBezTo>
                  <a:pt x="8815473" y="604614"/>
                  <a:pt x="8872524" y="590507"/>
                  <a:pt x="8905391" y="562291"/>
                </a:cubicBezTo>
                <a:cubicBezTo>
                  <a:pt x="8938257" y="534076"/>
                  <a:pt x="8954690" y="497954"/>
                  <a:pt x="8954690" y="453926"/>
                </a:cubicBezTo>
                <a:cubicBezTo>
                  <a:pt x="8954690" y="411138"/>
                  <a:pt x="8940427" y="374861"/>
                  <a:pt x="8911902" y="345095"/>
                </a:cubicBezTo>
                <a:cubicBezTo>
                  <a:pt x="8883376" y="315330"/>
                  <a:pt x="8829736" y="300447"/>
                  <a:pt x="8750981" y="300447"/>
                </a:cubicBezTo>
                <a:close/>
                <a:moveTo>
                  <a:pt x="425090" y="299517"/>
                </a:moveTo>
                <a:lnTo>
                  <a:pt x="425090" y="558106"/>
                </a:lnTo>
                <a:lnTo>
                  <a:pt x="608335" y="558106"/>
                </a:lnTo>
                <a:cubicBezTo>
                  <a:pt x="674067" y="558106"/>
                  <a:pt x="719800" y="546788"/>
                  <a:pt x="745536" y="524154"/>
                </a:cubicBezTo>
                <a:cubicBezTo>
                  <a:pt x="771270" y="501520"/>
                  <a:pt x="784138" y="468809"/>
                  <a:pt x="784138" y="426021"/>
                </a:cubicBezTo>
                <a:cubicBezTo>
                  <a:pt x="784138" y="386333"/>
                  <a:pt x="771270" y="355327"/>
                  <a:pt x="745536" y="333003"/>
                </a:cubicBezTo>
                <a:cubicBezTo>
                  <a:pt x="719800" y="310679"/>
                  <a:pt x="674997" y="299517"/>
                  <a:pt x="611125" y="299517"/>
                </a:cubicBezTo>
                <a:close/>
                <a:moveTo>
                  <a:pt x="8207759" y="23254"/>
                </a:moveTo>
                <a:lnTo>
                  <a:pt x="8908181" y="23254"/>
                </a:lnTo>
                <a:cubicBezTo>
                  <a:pt x="9060730" y="23254"/>
                  <a:pt x="9174986" y="59531"/>
                  <a:pt x="9250951" y="132085"/>
                </a:cubicBezTo>
                <a:cubicBezTo>
                  <a:pt x="9326915" y="204639"/>
                  <a:pt x="9364897" y="307888"/>
                  <a:pt x="9364897" y="441834"/>
                </a:cubicBezTo>
                <a:cubicBezTo>
                  <a:pt x="9364897" y="579500"/>
                  <a:pt x="9323505" y="687090"/>
                  <a:pt x="9240719" y="764605"/>
                </a:cubicBezTo>
                <a:cubicBezTo>
                  <a:pt x="9157933" y="842119"/>
                  <a:pt x="9031584" y="880877"/>
                  <a:pt x="8861672" y="880877"/>
                </a:cubicBezTo>
                <a:lnTo>
                  <a:pt x="8630989" y="880877"/>
                </a:lnTo>
                <a:lnTo>
                  <a:pt x="8630989" y="1386892"/>
                </a:lnTo>
                <a:lnTo>
                  <a:pt x="8207759" y="1386892"/>
                </a:lnTo>
                <a:close/>
                <a:moveTo>
                  <a:pt x="6619875" y="23254"/>
                </a:moveTo>
                <a:lnTo>
                  <a:pt x="7040314" y="23254"/>
                </a:lnTo>
                <a:lnTo>
                  <a:pt x="7040314" y="855762"/>
                </a:lnTo>
                <a:cubicBezTo>
                  <a:pt x="7040314" y="930176"/>
                  <a:pt x="7060932" y="988312"/>
                  <a:pt x="7102170" y="1030170"/>
                </a:cubicBezTo>
                <a:cubicBezTo>
                  <a:pt x="7143408" y="1072028"/>
                  <a:pt x="7200614" y="1092957"/>
                  <a:pt x="7273788" y="1092957"/>
                </a:cubicBezTo>
                <a:cubicBezTo>
                  <a:pt x="7346342" y="1092957"/>
                  <a:pt x="7403237" y="1072338"/>
                  <a:pt x="7444475" y="1031100"/>
                </a:cubicBezTo>
                <a:cubicBezTo>
                  <a:pt x="7485712" y="989862"/>
                  <a:pt x="7506332" y="931416"/>
                  <a:pt x="7506332" y="855762"/>
                </a:cubicBezTo>
                <a:lnTo>
                  <a:pt x="7506332" y="23254"/>
                </a:lnTo>
                <a:lnTo>
                  <a:pt x="7926772" y="23254"/>
                </a:lnTo>
                <a:lnTo>
                  <a:pt x="7926772" y="836228"/>
                </a:lnTo>
                <a:cubicBezTo>
                  <a:pt x="7926772" y="916843"/>
                  <a:pt x="7914214" y="992963"/>
                  <a:pt x="7889099" y="1064586"/>
                </a:cubicBezTo>
                <a:cubicBezTo>
                  <a:pt x="7863984" y="1136210"/>
                  <a:pt x="7824606" y="1198842"/>
                  <a:pt x="7770967" y="1252482"/>
                </a:cubicBezTo>
                <a:cubicBezTo>
                  <a:pt x="7717326" y="1306122"/>
                  <a:pt x="7661051" y="1343794"/>
                  <a:pt x="7602140" y="1365498"/>
                </a:cubicBezTo>
                <a:cubicBezTo>
                  <a:pt x="7520284" y="1395884"/>
                  <a:pt x="7421996" y="1411077"/>
                  <a:pt x="7307274" y="1411077"/>
                </a:cubicBezTo>
                <a:cubicBezTo>
                  <a:pt x="7240922" y="1411077"/>
                  <a:pt x="7168523" y="1406426"/>
                  <a:pt x="7090078" y="1397124"/>
                </a:cubicBezTo>
                <a:cubicBezTo>
                  <a:pt x="7011633" y="1387822"/>
                  <a:pt x="6946056" y="1369374"/>
                  <a:pt x="6893346" y="1341779"/>
                </a:cubicBezTo>
                <a:cubicBezTo>
                  <a:pt x="6840636" y="1314183"/>
                  <a:pt x="6792422" y="1274961"/>
                  <a:pt x="6748704" y="1224111"/>
                </a:cubicBezTo>
                <a:cubicBezTo>
                  <a:pt x="6704986" y="1173262"/>
                  <a:pt x="6675065" y="1120862"/>
                  <a:pt x="6658942" y="1066912"/>
                </a:cubicBezTo>
                <a:cubicBezTo>
                  <a:pt x="6632897" y="980095"/>
                  <a:pt x="6619875" y="903201"/>
                  <a:pt x="6619875" y="836228"/>
                </a:cubicBezTo>
                <a:close/>
                <a:moveTo>
                  <a:pt x="4391954" y="23254"/>
                </a:moveTo>
                <a:lnTo>
                  <a:pt x="4813324" y="23254"/>
                </a:lnTo>
                <a:lnTo>
                  <a:pt x="4813324" y="538572"/>
                </a:lnTo>
                <a:lnTo>
                  <a:pt x="5255157" y="23254"/>
                </a:lnTo>
                <a:lnTo>
                  <a:pt x="5815123" y="23254"/>
                </a:lnTo>
                <a:lnTo>
                  <a:pt x="5318409" y="537642"/>
                </a:lnTo>
                <a:lnTo>
                  <a:pt x="5837447" y="1386892"/>
                </a:lnTo>
                <a:lnTo>
                  <a:pt x="5318409" y="1386892"/>
                </a:lnTo>
                <a:lnTo>
                  <a:pt x="5030985" y="825996"/>
                </a:lnTo>
                <a:lnTo>
                  <a:pt x="4813324" y="1053889"/>
                </a:lnTo>
                <a:lnTo>
                  <a:pt x="4813324" y="1386892"/>
                </a:lnTo>
                <a:lnTo>
                  <a:pt x="4391954" y="1386892"/>
                </a:lnTo>
                <a:close/>
                <a:moveTo>
                  <a:pt x="1831255" y="23254"/>
                </a:moveTo>
                <a:lnTo>
                  <a:pt x="2290763" y="23254"/>
                </a:lnTo>
                <a:lnTo>
                  <a:pt x="2803289" y="1386892"/>
                </a:lnTo>
                <a:lnTo>
                  <a:pt x="2362385" y="1386892"/>
                </a:lnTo>
                <a:lnTo>
                  <a:pt x="2295413" y="1161790"/>
                </a:lnTo>
                <a:lnTo>
                  <a:pt x="1815442" y="1161790"/>
                </a:lnTo>
                <a:lnTo>
                  <a:pt x="1749400" y="1386892"/>
                </a:lnTo>
                <a:lnTo>
                  <a:pt x="1318729" y="1386892"/>
                </a:lnTo>
                <a:close/>
                <a:moveTo>
                  <a:pt x="0" y="23254"/>
                </a:moveTo>
                <a:lnTo>
                  <a:pt x="788789" y="23254"/>
                </a:lnTo>
                <a:cubicBezTo>
                  <a:pt x="920253" y="23254"/>
                  <a:pt x="1021178" y="55811"/>
                  <a:pt x="1091561" y="120923"/>
                </a:cubicBezTo>
                <a:cubicBezTo>
                  <a:pt x="1161944" y="186035"/>
                  <a:pt x="1197136" y="266651"/>
                  <a:pt x="1197136" y="362769"/>
                </a:cubicBezTo>
                <a:cubicBezTo>
                  <a:pt x="1197136" y="443384"/>
                  <a:pt x="1172021" y="512527"/>
                  <a:pt x="1121791" y="570198"/>
                </a:cubicBezTo>
                <a:cubicBezTo>
                  <a:pt x="1088305" y="608645"/>
                  <a:pt x="1039316" y="639031"/>
                  <a:pt x="974824" y="661355"/>
                </a:cubicBezTo>
                <a:cubicBezTo>
                  <a:pt x="1072802" y="684920"/>
                  <a:pt x="1144891" y="725382"/>
                  <a:pt x="1191090" y="782743"/>
                </a:cubicBezTo>
                <a:cubicBezTo>
                  <a:pt x="1237288" y="840104"/>
                  <a:pt x="1260388" y="912193"/>
                  <a:pt x="1260388" y="999009"/>
                </a:cubicBezTo>
                <a:cubicBezTo>
                  <a:pt x="1260388" y="1069702"/>
                  <a:pt x="1243955" y="1133264"/>
                  <a:pt x="1211088" y="1189695"/>
                </a:cubicBezTo>
                <a:cubicBezTo>
                  <a:pt x="1178222" y="1246126"/>
                  <a:pt x="1133264" y="1290774"/>
                  <a:pt x="1076213" y="1323640"/>
                </a:cubicBezTo>
                <a:cubicBezTo>
                  <a:pt x="1040867" y="1344104"/>
                  <a:pt x="987536" y="1358987"/>
                  <a:pt x="916223" y="1368289"/>
                </a:cubicBezTo>
                <a:cubicBezTo>
                  <a:pt x="821345" y="1380691"/>
                  <a:pt x="758403" y="1386892"/>
                  <a:pt x="727397" y="1386892"/>
                </a:cubicBezTo>
                <a:lnTo>
                  <a:pt x="0" y="1386892"/>
                </a:lnTo>
                <a:close/>
                <a:moveTo>
                  <a:pt x="3544155" y="0"/>
                </a:moveTo>
                <a:cubicBezTo>
                  <a:pt x="3715927" y="0"/>
                  <a:pt x="3850958" y="34727"/>
                  <a:pt x="3949247" y="104180"/>
                </a:cubicBezTo>
                <a:cubicBezTo>
                  <a:pt x="4047535" y="173633"/>
                  <a:pt x="4120554" y="280293"/>
                  <a:pt x="4168303" y="424160"/>
                </a:cubicBezTo>
                <a:lnTo>
                  <a:pt x="3796233" y="506946"/>
                </a:lnTo>
                <a:cubicBezTo>
                  <a:pt x="3783210" y="465398"/>
                  <a:pt x="3769567" y="435012"/>
                  <a:pt x="3755305" y="415789"/>
                </a:cubicBezTo>
                <a:cubicBezTo>
                  <a:pt x="3731740" y="383543"/>
                  <a:pt x="3702905" y="358738"/>
                  <a:pt x="3668798" y="341375"/>
                </a:cubicBezTo>
                <a:cubicBezTo>
                  <a:pt x="3634692" y="324011"/>
                  <a:pt x="3596555" y="315330"/>
                  <a:pt x="3554387" y="315330"/>
                </a:cubicBezTo>
                <a:cubicBezTo>
                  <a:pt x="3458889" y="315330"/>
                  <a:pt x="3385715" y="353777"/>
                  <a:pt x="3334865" y="430671"/>
                </a:cubicBezTo>
                <a:cubicBezTo>
                  <a:pt x="3296418" y="487722"/>
                  <a:pt x="3277194" y="577329"/>
                  <a:pt x="3277194" y="699492"/>
                </a:cubicBezTo>
                <a:cubicBezTo>
                  <a:pt x="3277194" y="850801"/>
                  <a:pt x="3300139" y="954516"/>
                  <a:pt x="3346027" y="1010636"/>
                </a:cubicBezTo>
                <a:cubicBezTo>
                  <a:pt x="3391916" y="1066757"/>
                  <a:pt x="3456408" y="1094817"/>
                  <a:pt x="3539504" y="1094817"/>
                </a:cubicBezTo>
                <a:cubicBezTo>
                  <a:pt x="3620119" y="1094817"/>
                  <a:pt x="3681045" y="1072183"/>
                  <a:pt x="3722284" y="1026914"/>
                </a:cubicBezTo>
                <a:cubicBezTo>
                  <a:pt x="3763521" y="981646"/>
                  <a:pt x="3793442" y="915913"/>
                  <a:pt x="3812046" y="829717"/>
                </a:cubicBezTo>
                <a:lnTo>
                  <a:pt x="4181326" y="941338"/>
                </a:lnTo>
                <a:cubicBezTo>
                  <a:pt x="4156521" y="1044898"/>
                  <a:pt x="4117453" y="1131404"/>
                  <a:pt x="4064124" y="1200857"/>
                </a:cubicBezTo>
                <a:cubicBezTo>
                  <a:pt x="4010793" y="1270310"/>
                  <a:pt x="3944596" y="1322710"/>
                  <a:pt x="3865531" y="1358057"/>
                </a:cubicBezTo>
                <a:cubicBezTo>
                  <a:pt x="3786466" y="1393403"/>
                  <a:pt x="3685851" y="1411077"/>
                  <a:pt x="3563689" y="1411077"/>
                </a:cubicBezTo>
                <a:cubicBezTo>
                  <a:pt x="3415480" y="1411077"/>
                  <a:pt x="3294403" y="1389528"/>
                  <a:pt x="3200455" y="1346430"/>
                </a:cubicBezTo>
                <a:cubicBezTo>
                  <a:pt x="3106507" y="1303331"/>
                  <a:pt x="3025427" y="1227522"/>
                  <a:pt x="2957214" y="1119002"/>
                </a:cubicBezTo>
                <a:cubicBezTo>
                  <a:pt x="2889001" y="1010481"/>
                  <a:pt x="2854894" y="871575"/>
                  <a:pt x="2854895" y="702283"/>
                </a:cubicBezTo>
                <a:cubicBezTo>
                  <a:pt x="2854894" y="476560"/>
                  <a:pt x="2914891" y="303082"/>
                  <a:pt x="3034884" y="181849"/>
                </a:cubicBezTo>
                <a:cubicBezTo>
                  <a:pt x="3154876" y="60617"/>
                  <a:pt x="3324633" y="0"/>
                  <a:pt x="3544155" y="0"/>
                </a:cubicBez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4425809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E725C2-FA8D-CE39-1160-AE82EDD96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664736"/>
            <a:ext cx="9979511" cy="4376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B32DC2FF-5C2E-C146-B6A9-B5069169E85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09481" y="2533135"/>
            <a:ext cx="11319517" cy="1466388"/>
          </a:xfrm>
          <a:custGeom>
            <a:avLst/>
            <a:gdLst>
              <a:gd name="connsiteX0" fmla="*/ 6436472 w 11319517"/>
              <a:gd name="connsiteY0" fmla="*/ 25078 h 1466388"/>
              <a:gd name="connsiteX1" fmla="*/ 7584209 w 11319517"/>
              <a:gd name="connsiteY1" fmla="*/ 25078 h 1466388"/>
              <a:gd name="connsiteX2" fmla="*/ 8351334 w 11319517"/>
              <a:gd name="connsiteY2" fmla="*/ 25078 h 1466388"/>
              <a:gd name="connsiteX3" fmla="*/ 8354284 w 11319517"/>
              <a:gd name="connsiteY3" fmla="*/ 25078 h 1466388"/>
              <a:gd name="connsiteX4" fmla="*/ 9488595 w 11319517"/>
              <a:gd name="connsiteY4" fmla="*/ 25078 h 1466388"/>
              <a:gd name="connsiteX5" fmla="*/ 9488595 w 11319517"/>
              <a:gd name="connsiteY5" fmla="*/ 39370 h 1466388"/>
              <a:gd name="connsiteX6" fmla="*/ 9319091 w 11319517"/>
              <a:gd name="connsiteY6" fmla="*/ 219810 h 1466388"/>
              <a:gd name="connsiteX7" fmla="*/ 8302651 w 11319517"/>
              <a:gd name="connsiteY7" fmla="*/ 219810 h 1466388"/>
              <a:gd name="connsiteX8" fmla="*/ 7933841 w 11319517"/>
              <a:gd name="connsiteY8" fmla="*/ 480927 h 1466388"/>
              <a:gd name="connsiteX9" fmla="*/ 8321829 w 11319517"/>
              <a:gd name="connsiteY9" fmla="*/ 646154 h 1466388"/>
              <a:gd name="connsiteX10" fmla="*/ 8897172 w 11319517"/>
              <a:gd name="connsiteY10" fmla="*/ 646154 h 1466388"/>
              <a:gd name="connsiteX11" fmla="*/ 9360398 w 11319517"/>
              <a:gd name="connsiteY11" fmla="*/ 961855 h 1466388"/>
              <a:gd name="connsiteX12" fmla="*/ 8717193 w 11319517"/>
              <a:gd name="connsiteY12" fmla="*/ 1442784 h 1466388"/>
              <a:gd name="connsiteX13" fmla="*/ 7469140 w 11319517"/>
              <a:gd name="connsiteY13" fmla="*/ 1442784 h 1466388"/>
              <a:gd name="connsiteX14" fmla="*/ 7653545 w 11319517"/>
              <a:gd name="connsiteY14" fmla="*/ 1249527 h 1466388"/>
              <a:gd name="connsiteX15" fmla="*/ 8767351 w 11319517"/>
              <a:gd name="connsiteY15" fmla="*/ 1249527 h 1466388"/>
              <a:gd name="connsiteX16" fmla="*/ 9136161 w 11319517"/>
              <a:gd name="connsiteY16" fmla="*/ 986935 h 1466388"/>
              <a:gd name="connsiteX17" fmla="*/ 8748173 w 11319517"/>
              <a:gd name="connsiteY17" fmla="*/ 815807 h 1466388"/>
              <a:gd name="connsiteX18" fmla="*/ 8175780 w 11319517"/>
              <a:gd name="connsiteY18" fmla="*/ 815807 h 1466388"/>
              <a:gd name="connsiteX19" fmla="*/ 7709604 w 11319517"/>
              <a:gd name="connsiteY19" fmla="*/ 495679 h 1466388"/>
              <a:gd name="connsiteX20" fmla="*/ 7795168 w 11319517"/>
              <a:gd name="connsiteY20" fmla="*/ 219810 h 1466388"/>
              <a:gd name="connsiteX21" fmla="*/ 7222775 w 11319517"/>
              <a:gd name="connsiteY21" fmla="*/ 219810 h 1466388"/>
              <a:gd name="connsiteX22" fmla="*/ 6386314 w 11319517"/>
              <a:gd name="connsiteY22" fmla="*/ 219810 h 1466388"/>
              <a:gd name="connsiteX23" fmla="*/ 6017504 w 11319517"/>
              <a:gd name="connsiteY23" fmla="*/ 480927 h 1466388"/>
              <a:gd name="connsiteX24" fmla="*/ 6405492 w 11319517"/>
              <a:gd name="connsiteY24" fmla="*/ 646154 h 1466388"/>
              <a:gd name="connsiteX25" fmla="*/ 6980836 w 11319517"/>
              <a:gd name="connsiteY25" fmla="*/ 646154 h 1466388"/>
              <a:gd name="connsiteX26" fmla="*/ 7442586 w 11319517"/>
              <a:gd name="connsiteY26" fmla="*/ 961855 h 1466388"/>
              <a:gd name="connsiteX27" fmla="*/ 6799381 w 11319517"/>
              <a:gd name="connsiteY27" fmla="*/ 1442784 h 1466388"/>
              <a:gd name="connsiteX28" fmla="*/ 5551328 w 11319517"/>
              <a:gd name="connsiteY28" fmla="*/ 1442784 h 1466388"/>
              <a:gd name="connsiteX29" fmla="*/ 5735733 w 11319517"/>
              <a:gd name="connsiteY29" fmla="*/ 1249527 h 1466388"/>
              <a:gd name="connsiteX30" fmla="*/ 6849539 w 11319517"/>
              <a:gd name="connsiteY30" fmla="*/ 1249527 h 1466388"/>
              <a:gd name="connsiteX31" fmla="*/ 7218349 w 11319517"/>
              <a:gd name="connsiteY31" fmla="*/ 986935 h 1466388"/>
              <a:gd name="connsiteX32" fmla="*/ 6830361 w 11319517"/>
              <a:gd name="connsiteY32" fmla="*/ 815807 h 1466388"/>
              <a:gd name="connsiteX33" fmla="*/ 6257968 w 11319517"/>
              <a:gd name="connsiteY33" fmla="*/ 815807 h 1466388"/>
              <a:gd name="connsiteX34" fmla="*/ 5791792 w 11319517"/>
              <a:gd name="connsiteY34" fmla="*/ 495679 h 1466388"/>
              <a:gd name="connsiteX35" fmla="*/ 6436472 w 11319517"/>
              <a:gd name="connsiteY35" fmla="*/ 25078 h 1466388"/>
              <a:gd name="connsiteX36" fmla="*/ 3757436 w 11319517"/>
              <a:gd name="connsiteY36" fmla="*/ 23603 h 1466388"/>
              <a:gd name="connsiteX37" fmla="*/ 3989049 w 11319517"/>
              <a:gd name="connsiteY37" fmla="*/ 23603 h 1466388"/>
              <a:gd name="connsiteX38" fmla="*/ 3847426 w 11319517"/>
              <a:gd name="connsiteY38" fmla="*/ 823183 h 1466388"/>
              <a:gd name="connsiteX39" fmla="*/ 2912124 w 11319517"/>
              <a:gd name="connsiteY39" fmla="*/ 1466388 h 1466388"/>
              <a:gd name="connsiteX40" fmla="*/ 2103692 w 11319517"/>
              <a:gd name="connsiteY40" fmla="*/ 966281 h 1466388"/>
              <a:gd name="connsiteX41" fmla="*/ 2116969 w 11319517"/>
              <a:gd name="connsiteY41" fmla="*/ 824659 h 1466388"/>
              <a:gd name="connsiteX42" fmla="*/ 2258592 w 11319517"/>
              <a:gd name="connsiteY42" fmla="*/ 25078 h 1466388"/>
              <a:gd name="connsiteX43" fmla="*/ 2487254 w 11319517"/>
              <a:gd name="connsiteY43" fmla="*/ 25078 h 1466388"/>
              <a:gd name="connsiteX44" fmla="*/ 2345631 w 11319517"/>
              <a:gd name="connsiteY44" fmla="*/ 824659 h 1466388"/>
              <a:gd name="connsiteX45" fmla="*/ 2335305 w 11319517"/>
              <a:gd name="connsiteY45" fmla="*/ 935302 h 1466388"/>
              <a:gd name="connsiteX46" fmla="*/ 2946054 w 11319517"/>
              <a:gd name="connsiteY46" fmla="*/ 1277557 h 1466388"/>
              <a:gd name="connsiteX47" fmla="*/ 3615813 w 11319517"/>
              <a:gd name="connsiteY47" fmla="*/ 826134 h 1466388"/>
              <a:gd name="connsiteX48" fmla="*/ 9677575 w 11319517"/>
              <a:gd name="connsiteY48" fmla="*/ 23602 h 1466388"/>
              <a:gd name="connsiteX49" fmla="*/ 11319517 w 11319517"/>
              <a:gd name="connsiteY49" fmla="*/ 23602 h 1466388"/>
              <a:gd name="connsiteX50" fmla="*/ 11135112 w 11319517"/>
              <a:gd name="connsiteY50" fmla="*/ 218334 h 1466388"/>
              <a:gd name="connsiteX51" fmla="*/ 10472729 w 11319517"/>
              <a:gd name="connsiteY51" fmla="*/ 218334 h 1466388"/>
              <a:gd name="connsiteX52" fmla="*/ 10255869 w 11319517"/>
              <a:gd name="connsiteY52" fmla="*/ 1442783 h 1466388"/>
              <a:gd name="connsiteX53" fmla="*/ 10025732 w 11319517"/>
              <a:gd name="connsiteY53" fmla="*/ 1442783 h 1466388"/>
              <a:gd name="connsiteX54" fmla="*/ 10242592 w 11319517"/>
              <a:gd name="connsiteY54" fmla="*/ 218334 h 1466388"/>
              <a:gd name="connsiteX55" fmla="*/ 9488744 w 11319517"/>
              <a:gd name="connsiteY55" fmla="*/ 218334 h 1466388"/>
              <a:gd name="connsiteX56" fmla="*/ 4223612 w 11319517"/>
              <a:gd name="connsiteY56" fmla="*/ 23602 h 1466388"/>
              <a:gd name="connsiteX57" fmla="*/ 5730982 w 11319517"/>
              <a:gd name="connsiteY57" fmla="*/ 23602 h 1466388"/>
              <a:gd name="connsiteX58" fmla="*/ 5730982 w 11319517"/>
              <a:gd name="connsiteY58" fmla="*/ 23945 h 1466388"/>
              <a:gd name="connsiteX59" fmla="*/ 5546902 w 11319517"/>
              <a:gd name="connsiteY59" fmla="*/ 218334 h 1466388"/>
              <a:gd name="connsiteX60" fmla="*/ 4419819 w 11319517"/>
              <a:gd name="connsiteY60" fmla="*/ 218334 h 1466388"/>
              <a:gd name="connsiteX61" fmla="*/ 4343106 w 11319517"/>
              <a:gd name="connsiteY61" fmla="*/ 644678 h 1466388"/>
              <a:gd name="connsiteX62" fmla="*/ 5552803 w 11319517"/>
              <a:gd name="connsiteY62" fmla="*/ 644678 h 1466388"/>
              <a:gd name="connsiteX63" fmla="*/ 5392002 w 11319517"/>
              <a:gd name="connsiteY63" fmla="*/ 814331 h 1466388"/>
              <a:gd name="connsiteX64" fmla="*/ 4313601 w 11319517"/>
              <a:gd name="connsiteY64" fmla="*/ 814331 h 1466388"/>
              <a:gd name="connsiteX65" fmla="*/ 4236889 w 11319517"/>
              <a:gd name="connsiteY65" fmla="*/ 1249527 h 1466388"/>
              <a:gd name="connsiteX66" fmla="*/ 5521823 w 11319517"/>
              <a:gd name="connsiteY66" fmla="*/ 1249527 h 1466388"/>
              <a:gd name="connsiteX67" fmla="*/ 5337418 w 11319517"/>
              <a:gd name="connsiteY67" fmla="*/ 1442783 h 1466388"/>
              <a:gd name="connsiteX68" fmla="*/ 3972821 w 11319517"/>
              <a:gd name="connsiteY68" fmla="*/ 1442783 h 1466388"/>
              <a:gd name="connsiteX69" fmla="*/ 1094627 w 11319517"/>
              <a:gd name="connsiteY69" fmla="*/ 0 h 1466388"/>
              <a:gd name="connsiteX70" fmla="*/ 1934040 w 11319517"/>
              <a:gd name="connsiteY70" fmla="*/ 590096 h 1466388"/>
              <a:gd name="connsiteX71" fmla="*/ 1818970 w 11319517"/>
              <a:gd name="connsiteY71" fmla="*/ 969233 h 1466388"/>
              <a:gd name="connsiteX72" fmla="*/ 1575556 w 11319517"/>
              <a:gd name="connsiteY72" fmla="*/ 969233 h 1466388"/>
              <a:gd name="connsiteX73" fmla="*/ 1700952 w 11319517"/>
              <a:gd name="connsiteY73" fmla="*/ 612225 h 1466388"/>
              <a:gd name="connsiteX74" fmla="*/ 1060698 w 11319517"/>
              <a:gd name="connsiteY74" fmla="*/ 191781 h 1466388"/>
              <a:gd name="connsiteX75" fmla="*/ 231613 w 11319517"/>
              <a:gd name="connsiteY75" fmla="*/ 830560 h 1466388"/>
              <a:gd name="connsiteX76" fmla="*/ 709590 w 11319517"/>
              <a:gd name="connsiteY76" fmla="*/ 1248053 h 1466388"/>
              <a:gd name="connsiteX77" fmla="*/ 1352795 w 11319517"/>
              <a:gd name="connsiteY77" fmla="*/ 1248053 h 1466388"/>
              <a:gd name="connsiteX78" fmla="*/ 964807 w 11319517"/>
              <a:gd name="connsiteY78" fmla="*/ 832036 h 1466388"/>
              <a:gd name="connsiteX79" fmla="*/ 1268707 w 11319517"/>
              <a:gd name="connsiteY79" fmla="*/ 832036 h 1466388"/>
              <a:gd name="connsiteX80" fmla="*/ 1841100 w 11319517"/>
              <a:gd name="connsiteY80" fmla="*/ 1441310 h 1466388"/>
              <a:gd name="connsiteX81" fmla="*/ 674185 w 11319517"/>
              <a:gd name="connsiteY81" fmla="*/ 1441310 h 1466388"/>
              <a:gd name="connsiteX82" fmla="*/ 674185 w 11319517"/>
              <a:gd name="connsiteY82" fmla="*/ 1442785 h 1466388"/>
              <a:gd name="connsiteX83" fmla="*/ 0 w 11319517"/>
              <a:gd name="connsiteY83" fmla="*/ 852689 h 1466388"/>
              <a:gd name="connsiteX84" fmla="*/ 1094627 w 11319517"/>
              <a:gd name="connsiteY84" fmla="*/ 0 h 146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319517" h="1466388">
                <a:moveTo>
                  <a:pt x="6436472" y="25078"/>
                </a:moveTo>
                <a:lnTo>
                  <a:pt x="7584209" y="25078"/>
                </a:lnTo>
                <a:lnTo>
                  <a:pt x="8351334" y="25078"/>
                </a:lnTo>
                <a:cubicBezTo>
                  <a:pt x="8352808" y="25078"/>
                  <a:pt x="8352808" y="25078"/>
                  <a:pt x="8354284" y="25078"/>
                </a:cubicBezTo>
                <a:lnTo>
                  <a:pt x="9488595" y="25078"/>
                </a:lnTo>
                <a:lnTo>
                  <a:pt x="9488595" y="39370"/>
                </a:lnTo>
                <a:lnTo>
                  <a:pt x="9319091" y="219810"/>
                </a:lnTo>
                <a:lnTo>
                  <a:pt x="8302651" y="219810"/>
                </a:lnTo>
                <a:cubicBezTo>
                  <a:pt x="8056286" y="219810"/>
                  <a:pt x="7933841" y="311274"/>
                  <a:pt x="7933841" y="480927"/>
                </a:cubicBezTo>
                <a:cubicBezTo>
                  <a:pt x="7933841" y="626976"/>
                  <a:pt x="8078414" y="646154"/>
                  <a:pt x="8321829" y="646154"/>
                </a:cubicBezTo>
                <a:lnTo>
                  <a:pt x="8897172" y="646154"/>
                </a:lnTo>
                <a:cubicBezTo>
                  <a:pt x="9202547" y="646154"/>
                  <a:pt x="9358922" y="752371"/>
                  <a:pt x="9360398" y="961855"/>
                </a:cubicBezTo>
                <a:cubicBezTo>
                  <a:pt x="9360398" y="1259854"/>
                  <a:pt x="9171567" y="1442784"/>
                  <a:pt x="8717193" y="1442784"/>
                </a:cubicBezTo>
                <a:lnTo>
                  <a:pt x="7469140" y="1442784"/>
                </a:lnTo>
                <a:lnTo>
                  <a:pt x="7653545" y="1249527"/>
                </a:lnTo>
                <a:lnTo>
                  <a:pt x="8767351" y="1249527"/>
                </a:lnTo>
                <a:cubicBezTo>
                  <a:pt x="9015192" y="1249527"/>
                  <a:pt x="9136161" y="1156587"/>
                  <a:pt x="9136161" y="986935"/>
                </a:cubicBezTo>
                <a:cubicBezTo>
                  <a:pt x="9136161" y="834985"/>
                  <a:pt x="8990112" y="815807"/>
                  <a:pt x="8748173" y="815807"/>
                </a:cubicBezTo>
                <a:lnTo>
                  <a:pt x="8175780" y="815807"/>
                </a:lnTo>
                <a:cubicBezTo>
                  <a:pt x="7860079" y="815807"/>
                  <a:pt x="7709604" y="700738"/>
                  <a:pt x="7709604" y="495679"/>
                </a:cubicBezTo>
                <a:cubicBezTo>
                  <a:pt x="7709604" y="387987"/>
                  <a:pt x="7737634" y="293572"/>
                  <a:pt x="7795168" y="219810"/>
                </a:cubicBezTo>
                <a:lnTo>
                  <a:pt x="7222775" y="219810"/>
                </a:lnTo>
                <a:lnTo>
                  <a:pt x="6386314" y="219810"/>
                </a:lnTo>
                <a:cubicBezTo>
                  <a:pt x="6139949" y="219810"/>
                  <a:pt x="6017504" y="311274"/>
                  <a:pt x="6017504" y="480927"/>
                </a:cubicBezTo>
                <a:cubicBezTo>
                  <a:pt x="6017504" y="626976"/>
                  <a:pt x="6162077" y="646154"/>
                  <a:pt x="6405492" y="646154"/>
                </a:cubicBezTo>
                <a:lnTo>
                  <a:pt x="6980836" y="646154"/>
                </a:lnTo>
                <a:cubicBezTo>
                  <a:pt x="7286210" y="646154"/>
                  <a:pt x="7442586" y="752371"/>
                  <a:pt x="7442586" y="961855"/>
                </a:cubicBezTo>
                <a:cubicBezTo>
                  <a:pt x="7442586" y="1259854"/>
                  <a:pt x="7253755" y="1442784"/>
                  <a:pt x="6799381" y="1442784"/>
                </a:cubicBezTo>
                <a:lnTo>
                  <a:pt x="5551328" y="1442784"/>
                </a:lnTo>
                <a:lnTo>
                  <a:pt x="5735733" y="1249527"/>
                </a:lnTo>
                <a:lnTo>
                  <a:pt x="6849539" y="1249527"/>
                </a:lnTo>
                <a:cubicBezTo>
                  <a:pt x="7097379" y="1249527"/>
                  <a:pt x="7218349" y="1156587"/>
                  <a:pt x="7218349" y="986935"/>
                </a:cubicBezTo>
                <a:cubicBezTo>
                  <a:pt x="7218349" y="834985"/>
                  <a:pt x="7072300" y="815807"/>
                  <a:pt x="6830361" y="815807"/>
                </a:cubicBezTo>
                <a:lnTo>
                  <a:pt x="6257968" y="815807"/>
                </a:lnTo>
                <a:cubicBezTo>
                  <a:pt x="5942267" y="815807"/>
                  <a:pt x="5791792" y="700738"/>
                  <a:pt x="5791792" y="495679"/>
                </a:cubicBezTo>
                <a:cubicBezTo>
                  <a:pt x="5791792" y="208008"/>
                  <a:pt x="5989474" y="25078"/>
                  <a:pt x="6436472" y="25078"/>
                </a:cubicBezTo>
                <a:close/>
                <a:moveTo>
                  <a:pt x="3757436" y="23603"/>
                </a:moveTo>
                <a:lnTo>
                  <a:pt x="3989049" y="23603"/>
                </a:lnTo>
                <a:lnTo>
                  <a:pt x="3847426" y="823183"/>
                </a:lnTo>
                <a:cubicBezTo>
                  <a:pt x="3770713" y="1251003"/>
                  <a:pt x="3460913" y="1466388"/>
                  <a:pt x="2912124" y="1466388"/>
                </a:cubicBezTo>
                <a:cubicBezTo>
                  <a:pt x="2351532" y="1466388"/>
                  <a:pt x="2103692" y="1301161"/>
                  <a:pt x="2103692" y="966281"/>
                </a:cubicBezTo>
                <a:cubicBezTo>
                  <a:pt x="2103692" y="922024"/>
                  <a:pt x="2105167" y="873341"/>
                  <a:pt x="2116969" y="824659"/>
                </a:cubicBezTo>
                <a:lnTo>
                  <a:pt x="2258592" y="25078"/>
                </a:lnTo>
                <a:lnTo>
                  <a:pt x="2487254" y="25078"/>
                </a:lnTo>
                <a:lnTo>
                  <a:pt x="2345631" y="824659"/>
                </a:lnTo>
                <a:cubicBezTo>
                  <a:pt x="2336780" y="863015"/>
                  <a:pt x="2335305" y="901371"/>
                  <a:pt x="2335305" y="935302"/>
                </a:cubicBezTo>
                <a:cubicBezTo>
                  <a:pt x="2335305" y="1172815"/>
                  <a:pt x="2518235" y="1277557"/>
                  <a:pt x="2946054" y="1277557"/>
                </a:cubicBezTo>
                <a:cubicBezTo>
                  <a:pt x="3435834" y="1277557"/>
                  <a:pt x="3561229" y="1143310"/>
                  <a:pt x="3615813" y="826134"/>
                </a:cubicBezTo>
                <a:close/>
                <a:moveTo>
                  <a:pt x="9677575" y="23602"/>
                </a:moveTo>
                <a:lnTo>
                  <a:pt x="11319517" y="23602"/>
                </a:lnTo>
                <a:lnTo>
                  <a:pt x="11135112" y="218334"/>
                </a:lnTo>
                <a:lnTo>
                  <a:pt x="10472729" y="218334"/>
                </a:lnTo>
                <a:lnTo>
                  <a:pt x="10255869" y="1442783"/>
                </a:lnTo>
                <a:lnTo>
                  <a:pt x="10025732" y="1442783"/>
                </a:lnTo>
                <a:lnTo>
                  <a:pt x="10242592" y="218334"/>
                </a:lnTo>
                <a:lnTo>
                  <a:pt x="9488744" y="218334"/>
                </a:lnTo>
                <a:close/>
                <a:moveTo>
                  <a:pt x="4223612" y="23602"/>
                </a:moveTo>
                <a:lnTo>
                  <a:pt x="5730982" y="23602"/>
                </a:lnTo>
                <a:lnTo>
                  <a:pt x="5730982" y="23945"/>
                </a:lnTo>
                <a:lnTo>
                  <a:pt x="5546902" y="218334"/>
                </a:lnTo>
                <a:lnTo>
                  <a:pt x="4419819" y="218334"/>
                </a:lnTo>
                <a:lnTo>
                  <a:pt x="4343106" y="644678"/>
                </a:lnTo>
                <a:lnTo>
                  <a:pt x="5552803" y="644678"/>
                </a:lnTo>
                <a:lnTo>
                  <a:pt x="5392002" y="814331"/>
                </a:lnTo>
                <a:lnTo>
                  <a:pt x="4313601" y="814331"/>
                </a:lnTo>
                <a:lnTo>
                  <a:pt x="4236889" y="1249527"/>
                </a:lnTo>
                <a:lnTo>
                  <a:pt x="5521823" y="1249527"/>
                </a:lnTo>
                <a:lnTo>
                  <a:pt x="5337418" y="1442783"/>
                </a:lnTo>
                <a:lnTo>
                  <a:pt x="3972821" y="1442783"/>
                </a:lnTo>
                <a:close/>
                <a:moveTo>
                  <a:pt x="1094627" y="0"/>
                </a:moveTo>
                <a:cubicBezTo>
                  <a:pt x="1650794" y="0"/>
                  <a:pt x="1934040" y="187356"/>
                  <a:pt x="1934040" y="590096"/>
                </a:cubicBezTo>
                <a:cubicBezTo>
                  <a:pt x="1934040" y="770076"/>
                  <a:pt x="1882406" y="880719"/>
                  <a:pt x="1818970" y="969233"/>
                </a:cubicBezTo>
                <a:lnTo>
                  <a:pt x="1575556" y="969233"/>
                </a:lnTo>
                <a:cubicBezTo>
                  <a:pt x="1677348" y="863015"/>
                  <a:pt x="1700952" y="747947"/>
                  <a:pt x="1700952" y="612225"/>
                </a:cubicBezTo>
                <a:cubicBezTo>
                  <a:pt x="1700952" y="303900"/>
                  <a:pt x="1497369" y="191781"/>
                  <a:pt x="1060698" y="191781"/>
                </a:cubicBezTo>
                <a:cubicBezTo>
                  <a:pt x="449948" y="191781"/>
                  <a:pt x="231613" y="380612"/>
                  <a:pt x="231613" y="830560"/>
                </a:cubicBezTo>
                <a:cubicBezTo>
                  <a:pt x="231613" y="1116757"/>
                  <a:pt x="420443" y="1248053"/>
                  <a:pt x="709590" y="1248053"/>
                </a:cubicBezTo>
                <a:lnTo>
                  <a:pt x="1352795" y="1248053"/>
                </a:lnTo>
                <a:lnTo>
                  <a:pt x="964807" y="832036"/>
                </a:lnTo>
                <a:lnTo>
                  <a:pt x="1268707" y="832036"/>
                </a:lnTo>
                <a:lnTo>
                  <a:pt x="1841100" y="1441310"/>
                </a:lnTo>
                <a:lnTo>
                  <a:pt x="674185" y="1441310"/>
                </a:lnTo>
                <a:lnTo>
                  <a:pt x="674185" y="1442785"/>
                </a:lnTo>
                <a:cubicBezTo>
                  <a:pt x="280296" y="1442785"/>
                  <a:pt x="0" y="1237727"/>
                  <a:pt x="0" y="852689"/>
                </a:cubicBezTo>
                <a:cubicBezTo>
                  <a:pt x="0" y="286197"/>
                  <a:pt x="354058" y="0"/>
                  <a:pt x="1094627" y="0"/>
                </a:cubicBez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7537868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-Large-Image-Left-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80B77553-7D76-354B-A4BC-BB06F185071E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48A18A08-E654-9A40-A281-E435A0158D0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9B11B0B-0500-ECD7-9657-490075CF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4773" y="1240404"/>
            <a:ext cx="4605652" cy="1038562"/>
          </a:xfrm>
        </p:spPr>
        <p:txBody>
          <a:bodyPr>
            <a:noAutofit/>
          </a:bodyPr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525668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28BCC12-5D92-0B42-9149-50A0C299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68083"/>
            <a:ext cx="10515600" cy="5605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3627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92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4017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62A1AF-70C0-9641-B463-44F8D4AC6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11936"/>
            <a:ext cx="9979511" cy="43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72807-630B-BF43-BDD9-0FDA4FE6C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768" y="941705"/>
            <a:ext cx="116051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147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718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717" r:id="rId15"/>
    <p:sldLayoutId id="2147483697" r:id="rId16"/>
    <p:sldLayoutId id="2147483698" r:id="rId17"/>
    <p:sldLayoutId id="2147483699" r:id="rId18"/>
    <p:sldLayoutId id="2147483700" r:id="rId19"/>
    <p:sldLayoutId id="2147483701" r:id="rId20"/>
    <p:sldLayoutId id="2147483702" r:id="rId21"/>
    <p:sldLayoutId id="2147483703" r:id="rId22"/>
    <p:sldLayoutId id="2147483704" r:id="rId23"/>
    <p:sldLayoutId id="2147483716" r:id="rId24"/>
    <p:sldLayoutId id="2147483705" r:id="rId25"/>
    <p:sldLayoutId id="2147483706" r:id="rId26"/>
    <p:sldLayoutId id="2147483707" r:id="rId27"/>
    <p:sldLayoutId id="2147483708" r:id="rId28"/>
    <p:sldLayoutId id="2147483709" r:id="rId29"/>
    <p:sldLayoutId id="2147483710" r:id="rId30"/>
    <p:sldLayoutId id="2147483711" r:id="rId31"/>
    <p:sldLayoutId id="2147483712" r:id="rId32"/>
    <p:sldLayoutId id="2147483713" r:id="rId33"/>
    <p:sldLayoutId id="2147483714" r:id="rId34"/>
    <p:sldLayoutId id="2147483715" r:id="rId35"/>
    <p:sldLayoutId id="2147483720" r:id="rId36"/>
    <p:sldLayoutId id="2147483722" r:id="rId37"/>
    <p:sldLayoutId id="2147483724" r:id="rId3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47B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9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Image of an artist illustration of the X-59 in flight over a community.">
            <a:extLst>
              <a:ext uri="{FF2B5EF4-FFF2-40B4-BE49-F238E27FC236}">
                <a16:creationId xmlns:a16="http://schemas.microsoft.com/office/drawing/2014/main" id="{CFC054B4-B6CE-DEC5-6FA8-47846D7A29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9515" t="444" r="8292" b="19032"/>
          <a:stretch/>
        </p:blipFill>
        <p:spPr>
          <a:xfrm>
            <a:off x="0" y="1"/>
            <a:ext cx="12192000" cy="6857998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F5B53A1-9CDD-8D40-8AE7-84C5AEC9C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4179809"/>
            <a:ext cx="11887200" cy="49083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X-59 Air Data Probe Calibration Wind Tunnel Test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1" name="Picture 10" descr="NASA Logo (Black and White)">
            <a:extLst>
              <a:ext uri="{FF2B5EF4-FFF2-40B4-BE49-F238E27FC236}">
                <a16:creationId xmlns:a16="http://schemas.microsoft.com/office/drawing/2014/main" id="{B8BB3540-9591-C785-E2C5-CFEA98A0D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2537" y="243122"/>
            <a:ext cx="721239" cy="596009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6283648-9B13-7349-7657-7177100DD91D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www.nasa.gov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A close up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C1127F37-742B-0E64-E833-87A72EC1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8110" y="6607629"/>
            <a:ext cx="1130862" cy="145966"/>
          </a:xfrm>
          <a:prstGeom prst="rect">
            <a:avLst/>
          </a:prstGeom>
        </p:spPr>
      </p:pic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7124AEE3-64EF-248E-146E-0DEDFAE0AC1B}"/>
              </a:ext>
            </a:extLst>
          </p:cNvPr>
          <p:cNvSpPr txBox="1">
            <a:spLocks/>
          </p:cNvSpPr>
          <p:nvPr/>
        </p:nvSpPr>
        <p:spPr>
          <a:xfrm>
            <a:off x="152041" y="4926102"/>
            <a:ext cx="9804841" cy="108581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Courtney Winski , Michael Bozeman, Alaa </a:t>
            </a:r>
            <a:r>
              <a:rPr lang="en-US" dirty="0" err="1"/>
              <a:t>Elmiligui</a:t>
            </a:r>
            <a:r>
              <a:rPr lang="en-US" dirty="0"/>
              <a:t> , Jeffrey Flamm, Lee Mears | NASA Langley Research Center</a:t>
            </a:r>
          </a:p>
          <a:p>
            <a:r>
              <a:rPr lang="en-US" dirty="0"/>
              <a:t>Kurtis Long | NASA Armstrong Flight Research Center</a:t>
            </a:r>
          </a:p>
          <a:p>
            <a:r>
              <a:rPr lang="en-US" dirty="0"/>
              <a:t>David Friedlander | NASA Glenn Research Center</a:t>
            </a:r>
          </a:p>
          <a:p>
            <a:br>
              <a:rPr lang="en-US" dirty="0"/>
            </a:br>
            <a:r>
              <a:rPr lang="en-US" dirty="0"/>
              <a:t>NASA |   AIAA SciTech | June 16, 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1FEE17-1E24-8147-E330-5AB6E85BC373}"/>
              </a:ext>
            </a:extLst>
          </p:cNvPr>
          <p:cNvSpPr txBox="1"/>
          <p:nvPr/>
        </p:nvSpPr>
        <p:spPr>
          <a:xfrm>
            <a:off x="4532337" y="6029105"/>
            <a:ext cx="312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This material is a work of the U.S. Government and is not subject to copyright protection in the United States.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B73D7B-B667-50DB-096A-B12DCEE527DA}"/>
              </a:ext>
            </a:extLst>
          </p:cNvPr>
          <p:cNvSpPr txBox="1"/>
          <p:nvPr/>
        </p:nvSpPr>
        <p:spPr>
          <a:xfrm>
            <a:off x="8040319" y="6413826"/>
            <a:ext cx="2038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err="1">
                <a:solidFill>
                  <a:schemeClr val="bg1"/>
                </a:solidFill>
              </a:rPr>
              <a:t>courtney.s.winski@nasa.gov</a:t>
            </a:r>
            <a:endParaRPr lang="en-US" sz="11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449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1B565D-4FCF-F76B-97F9-925BFB4FA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3861" y="1229894"/>
            <a:ext cx="4874760" cy="1038562"/>
          </a:xfrm>
        </p:spPr>
        <p:txBody>
          <a:bodyPr/>
          <a:lstStyle/>
          <a:p>
            <a:r>
              <a:rPr lang="en-US" dirty="0"/>
              <a:t>Presentation Overview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Picture Placeholder 9" descr="Artist illustration of the X-59 in flight over water and land.">
            <a:extLst>
              <a:ext uri="{FF2B5EF4-FFF2-40B4-BE49-F238E27FC236}">
                <a16:creationId xmlns:a16="http://schemas.microsoft.com/office/drawing/2014/main" id="{8A4FCA6F-8A01-F828-4F3A-2CB4CEECFD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12609" r="20725"/>
          <a:stretch/>
        </p:blipFill>
        <p:spPr>
          <a:xfrm>
            <a:off x="0" y="0"/>
            <a:ext cx="6112820" cy="6876923"/>
          </a:xfr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3E96C36-30C4-4759-9D9C-05DA1E4A9FC4}"/>
              </a:ext>
            </a:extLst>
          </p:cNvPr>
          <p:cNvSpPr txBox="1"/>
          <p:nvPr/>
        </p:nvSpPr>
        <p:spPr>
          <a:xfrm>
            <a:off x="6423861" y="2430536"/>
            <a:ext cx="548510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Introduction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Experimental Setup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Instrumentation and 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Calibrations and Checkouts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Test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Concluding Remarks</a:t>
            </a:r>
          </a:p>
        </p:txBody>
      </p:sp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:a16="http://schemas.microsoft.com/office/drawing/2014/main" id="{997E070C-57FD-2635-BE5C-6740B2DE8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5052" y="6595617"/>
            <a:ext cx="1136649" cy="1467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DF9A2A-1C28-38F9-B6B0-40DCB78E8B55}"/>
              </a:ext>
            </a:extLst>
          </p:cNvPr>
          <p:cNvSpPr txBox="1"/>
          <p:nvPr/>
        </p:nvSpPr>
        <p:spPr>
          <a:xfrm>
            <a:off x="3956460" y="6553557"/>
            <a:ext cx="19672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Helvetica" pitchFamily="2" charset="0"/>
              </a:rPr>
              <a:t>Illustration Credit: Lockheed Martin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B6EF064-48E9-8E98-CCEA-971748EFB045}"/>
              </a:ext>
            </a:extLst>
          </p:cNvPr>
          <p:cNvSpPr txBox="1">
            <a:spLocks/>
          </p:cNvSpPr>
          <p:nvPr/>
        </p:nvSpPr>
        <p:spPr>
          <a:xfrm>
            <a:off x="11477297" y="6410951"/>
            <a:ext cx="609726" cy="369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3E20D46-1380-4C41-8261-D13C4775C063}" type="slidenum">
              <a:rPr lang="en-US" sz="2000" smtClean="0">
                <a:solidFill>
                  <a:schemeClr val="tx1"/>
                </a:solidFill>
                <a:latin typeface="Helvetica" pitchFamily="2" charset="0"/>
              </a:rPr>
              <a:pPr algn="r"/>
              <a:t>2</a:t>
            </a:fld>
            <a:endParaRPr lang="en-US" sz="2000" dirty="0">
              <a:solidFill>
                <a:schemeClr val="tx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801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6E219132-FCB6-B1BA-3F97-94DC8DA21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>
                <a:solidFill>
                  <a:schemeClr val="accent1"/>
                </a:solidFill>
              </a:rPr>
              <a:t>I</a:t>
            </a:r>
            <a:r>
              <a:rPr lang="en-US" sz="2800" b="1">
                <a:solidFill>
                  <a:schemeClr val="accent1"/>
                </a:solidFill>
              </a:rPr>
              <a:t>ntroduction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5C5B66-F049-5292-59D7-4E77641309CF}"/>
              </a:ext>
            </a:extLst>
          </p:cNvPr>
          <p:cNvSpPr txBox="1"/>
          <p:nvPr/>
        </p:nvSpPr>
        <p:spPr>
          <a:xfrm>
            <a:off x="152400" y="844727"/>
            <a:ext cx="509903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  <a:defRPr/>
            </a:pPr>
            <a:r>
              <a:rPr lang="en-US" dirty="0">
                <a:latin typeface="Helvetica" pitchFamily="2" charset="0"/>
              </a:rPr>
              <a:t>NASA and Lockheed are working to design and build a supersonic X-plane, the X-59, that produces a gentle thump rather than a loud sonic boom</a:t>
            </a:r>
          </a:p>
          <a:p>
            <a:pPr marL="0" indent="0">
              <a:buNone/>
              <a:defRPr/>
            </a:pPr>
            <a:endParaRPr lang="en-US" dirty="0">
              <a:latin typeface="Helvetica" pitchFamily="2" charset="0"/>
            </a:endParaRPr>
          </a:p>
          <a:p>
            <a:pPr marL="0" indent="0">
              <a:buNone/>
              <a:defRPr/>
            </a:pPr>
            <a:r>
              <a:rPr lang="en-US" dirty="0">
                <a:latin typeface="Helvetica" pitchFamily="2" charset="0"/>
              </a:rPr>
              <a:t>Jeffrey Flamm et al. – Overview of the X-59 </a:t>
            </a:r>
            <a:r>
              <a:rPr lang="en-US" dirty="0" err="1">
                <a:latin typeface="Helvetica" pitchFamily="2" charset="0"/>
              </a:rPr>
              <a:t>QueSST</a:t>
            </a:r>
            <a:r>
              <a:rPr lang="en-US" dirty="0">
                <a:latin typeface="Helvetica" pitchFamily="2" charset="0"/>
              </a:rPr>
              <a:t> Phase I Mission and Air Data Nose Probe Calibration @ 9:30am</a:t>
            </a:r>
          </a:p>
          <a:p>
            <a:pPr marL="0" indent="0">
              <a:buNone/>
              <a:defRPr/>
            </a:pPr>
            <a:endParaRPr lang="en-US" dirty="0">
              <a:latin typeface="Helvetica" pitchFamily="2" charset="0"/>
            </a:endParaRPr>
          </a:p>
          <a:p>
            <a:pPr marL="0" indent="0">
              <a:buNone/>
              <a:defRPr/>
            </a:pPr>
            <a:r>
              <a:rPr lang="en-US" dirty="0">
                <a:latin typeface="Helvetica" pitchFamily="2" charset="0"/>
              </a:rPr>
              <a:t>The nose probe is the primary instrument for the flight test of the X-59 for determining angle of attack, sideslip angle, airspeed, and pressure altitude of the aircraft in flight.  It is critical for flight safety and for the sonic boom mission.</a:t>
            </a:r>
          </a:p>
          <a:p>
            <a:pPr marL="0" indent="0">
              <a:buNone/>
              <a:defRPr/>
            </a:pPr>
            <a:endParaRPr lang="en-US" dirty="0">
              <a:latin typeface="Helvetica" pitchFamily="2" charset="0"/>
            </a:endParaRPr>
          </a:p>
          <a:p>
            <a:pPr marL="0" indent="0">
              <a:buNone/>
              <a:defRPr/>
            </a:pPr>
            <a:r>
              <a:rPr lang="en-US" dirty="0">
                <a:latin typeface="Helvetica" pitchFamily="2" charset="0"/>
              </a:rPr>
              <a:t>Two wind tunnel tests were conducted in the NASA Glenn 8- by 6-Foot Supersonic Wind Tunnel (8x6) to calibrate the nose probe for the X-59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0A12A5E-8D2D-465C-6C38-C17F48670B91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www.nasa.gov</a:t>
            </a:r>
            <a:r>
              <a:rPr lang="en-US"/>
              <a:t>  </a:t>
            </a:r>
          </a:p>
        </p:txBody>
      </p:sp>
      <p:pic>
        <p:nvPicPr>
          <p:cNvPr id="7" name="Picture 6" descr="Icon&#10;&#10;Description automatically generated with low confidence">
            <a:extLst>
              <a:ext uri="{FF2B5EF4-FFF2-40B4-BE49-F238E27FC236}">
                <a16:creationId xmlns:a16="http://schemas.microsoft.com/office/drawing/2014/main" id="{747D7393-37C9-8E45-9554-34AD0DDA9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5511" y="6584164"/>
            <a:ext cx="1136649" cy="146712"/>
          </a:xfrm>
          <a:prstGeom prst="rect">
            <a:avLst/>
          </a:prstGeom>
        </p:spPr>
      </p:pic>
      <p:pic>
        <p:nvPicPr>
          <p:cNvPr id="3" name="Media Placeholder 2">
            <a:extLst>
              <a:ext uri="{FF2B5EF4-FFF2-40B4-BE49-F238E27FC236}">
                <a16:creationId xmlns:a16="http://schemas.microsoft.com/office/drawing/2014/main" id="{E03BEB0F-BA5D-1E76-713A-B24CED35116F}"/>
              </a:ext>
            </a:extLst>
          </p:cNvPr>
          <p:cNvPicPr>
            <a:picLocks noGrp="1" noChangeAspect="1"/>
          </p:cNvPicPr>
          <p:nvPr>
            <p:ph type="media" sz="quarter" idx="19"/>
          </p:nvPr>
        </p:nvPicPr>
        <p:blipFill rotWithShape="1">
          <a:blip r:embed="rId4"/>
          <a:srcRect l="-195" t="967" r="6691" b="6199"/>
          <a:stretch/>
        </p:blipFill>
        <p:spPr>
          <a:xfrm>
            <a:off x="5141516" y="844727"/>
            <a:ext cx="7050484" cy="39374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E5E357-15F7-7ED6-2960-B1D143DA9164}"/>
              </a:ext>
            </a:extLst>
          </p:cNvPr>
          <p:cNvSpPr txBox="1"/>
          <p:nvPr/>
        </p:nvSpPr>
        <p:spPr>
          <a:xfrm>
            <a:off x="7683155" y="4782207"/>
            <a:ext cx="19672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Helvetica" pitchFamily="2" charset="0"/>
              </a:rPr>
              <a:t>Illustration Credit: Lockheed Martin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32D024C-A3E6-54AF-C051-1A7632443941}"/>
              </a:ext>
            </a:extLst>
          </p:cNvPr>
          <p:cNvSpPr txBox="1">
            <a:spLocks/>
          </p:cNvSpPr>
          <p:nvPr/>
        </p:nvSpPr>
        <p:spPr>
          <a:xfrm>
            <a:off x="11477297" y="6410951"/>
            <a:ext cx="609726" cy="369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3E20D46-1380-4C41-8261-D13C4775C063}" type="slidenum">
              <a:rPr lang="en-US" sz="2000" smtClean="0">
                <a:solidFill>
                  <a:schemeClr val="tx1"/>
                </a:solidFill>
                <a:latin typeface="Helvetica" pitchFamily="2" charset="0"/>
              </a:rPr>
              <a:pPr algn="r"/>
              <a:t>3</a:t>
            </a:fld>
            <a:endParaRPr lang="en-US" sz="2000" dirty="0">
              <a:solidFill>
                <a:schemeClr val="tx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815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79FD9-D152-4440-E076-B4F446056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X-59 Multi Function Nose Probe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5FBBA9-0F06-76D6-12CC-355CAA3A325C}"/>
              </a:ext>
            </a:extLst>
          </p:cNvPr>
          <p:cNvSpPr txBox="1"/>
          <p:nvPr/>
        </p:nvSpPr>
        <p:spPr>
          <a:xfrm>
            <a:off x="152399" y="844727"/>
            <a:ext cx="11188263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Helvetica" pitchFamily="2" charset="0"/>
              </a:rPr>
              <a:t>Rosemount Collins 857CK sharp-lipped multifunction air data probe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Helvetica" pitchFamily="2" charset="0"/>
              </a:rPr>
              <a:t>Roughly 15 inches long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Helvetica" pitchFamily="2" charset="0"/>
              </a:rPr>
              <a:t>Installed 2 deg nose down on the aircraft for drainage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Helvetica" pitchFamily="2" charset="0"/>
              </a:rPr>
              <a:t>9 pressure ports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Helvetica" pitchFamily="2" charset="0"/>
              </a:rPr>
              <a:t>Angle of attack (AOA)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Helvetica" pitchFamily="2" charset="0"/>
              </a:rPr>
              <a:t>Sideslip angle (AOS)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Helvetica" pitchFamily="2" charset="0"/>
              </a:rPr>
              <a:t>Pressure altitude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Helvetica" pitchFamily="2" charset="0"/>
              </a:rPr>
              <a:t>Airspeed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Helvetica" pitchFamily="2" charset="0"/>
              </a:rPr>
              <a:t>Total pressure on the tip of the nose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Helvetica" pitchFamily="2" charset="0"/>
              </a:rPr>
              <a:t>4 flush static pressure ports on a shaped compensation bump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Helvetica" pitchFamily="2" charset="0"/>
              </a:rPr>
              <a:t>Manifolded together for static pressure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Helvetica" pitchFamily="2" charset="0"/>
              </a:rPr>
              <a:t>4 flush ports further aft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Helvetica" pitchFamily="2" charset="0"/>
              </a:rPr>
              <a:t>Independently measures AOA and AOS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en-US" dirty="0">
              <a:latin typeface="Helvetica" pitchFamily="2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en-US" dirty="0">
              <a:latin typeface="Helvetica" pitchFamily="2" charset="0"/>
            </a:endParaRPr>
          </a:p>
          <a:p>
            <a:pPr marL="0" indent="0">
              <a:buNone/>
              <a:defRPr/>
            </a:pPr>
            <a:endParaRPr lang="en-US" dirty="0">
              <a:latin typeface="Helvetica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C271D675-72FD-941A-E4E3-73BA1D444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755" y="3784865"/>
            <a:ext cx="6681846" cy="275393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A1EF6F8-5687-6777-9C2B-D67B797C1E81}"/>
              </a:ext>
            </a:extLst>
          </p:cNvPr>
          <p:cNvGrpSpPr/>
          <p:nvPr/>
        </p:nvGrpSpPr>
        <p:grpSpPr>
          <a:xfrm>
            <a:off x="6990841" y="1870235"/>
            <a:ext cx="4349821" cy="1134472"/>
            <a:chOff x="7842179" y="5674372"/>
            <a:chExt cx="4349821" cy="1134472"/>
          </a:xfrm>
          <a:solidFill>
            <a:schemeClr val="bg1"/>
          </a:solidFill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571D090-855E-3060-965F-E480059CF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42179" y="5674372"/>
              <a:ext cx="4349821" cy="1134472"/>
            </a:xfrm>
            <a:prstGeom prst="rect">
              <a:avLst/>
            </a:prstGeom>
            <a:grpFill/>
            <a:ln w="28575">
              <a:solidFill>
                <a:schemeClr val="accent1"/>
              </a:solidFill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D9A1EBC-2AAA-E171-F1CB-A317AC54A087}"/>
                </a:ext>
              </a:extLst>
            </p:cNvPr>
            <p:cNvSpPr txBox="1"/>
            <p:nvPr/>
          </p:nvSpPr>
          <p:spPr>
            <a:xfrm>
              <a:off x="7842179" y="6458533"/>
              <a:ext cx="2361026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n w="6350">
                    <a:solidFill>
                      <a:schemeClr val="tx1"/>
                    </a:solidFill>
                  </a:ln>
                </a:rPr>
                <a:t>LBFD Air Data Nose Probe</a:t>
              </a:r>
            </a:p>
          </p:txBody>
        </p:sp>
      </p:grp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588B760-63CB-8E77-6A06-B9450125790C}"/>
              </a:ext>
            </a:extLst>
          </p:cNvPr>
          <p:cNvSpPr txBox="1">
            <a:spLocks/>
          </p:cNvSpPr>
          <p:nvPr/>
        </p:nvSpPr>
        <p:spPr>
          <a:xfrm>
            <a:off x="11477297" y="6410951"/>
            <a:ext cx="609726" cy="369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3E20D46-1380-4C41-8261-D13C4775C063}" type="slidenum">
              <a:rPr lang="en-US" sz="2000" smtClean="0">
                <a:solidFill>
                  <a:schemeClr val="tx1"/>
                </a:solidFill>
                <a:latin typeface="Helvetica" pitchFamily="2" charset="0"/>
              </a:rPr>
              <a:pPr algn="r"/>
              <a:t>4</a:t>
            </a:fld>
            <a:endParaRPr lang="en-US" sz="2000" dirty="0">
              <a:solidFill>
                <a:schemeClr val="tx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140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636C-E1B7-7C4A-1AEA-F30095E00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 Tunnel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18AB1-7D43-3F50-73A6-5CBE33A1C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8" y="941705"/>
            <a:ext cx="4699115" cy="5311950"/>
          </a:xfrm>
        </p:spPr>
        <p:txBody>
          <a:bodyPr>
            <a:normAutofit fontScale="25000" lnSpcReduction="20000"/>
          </a:bodyPr>
          <a:lstStyle/>
          <a:p>
            <a:r>
              <a:rPr lang="en-US" sz="7200" dirty="0">
                <a:latin typeface="Helvetica" pitchFamily="2" charset="0"/>
              </a:rPr>
              <a:t>Two wind tunnel tests to calibrate the probe</a:t>
            </a:r>
          </a:p>
          <a:p>
            <a:r>
              <a:rPr lang="en-US" sz="7200" dirty="0">
                <a:latin typeface="Helvetica" pitchFamily="2" charset="0"/>
              </a:rPr>
              <a:t>March and June 2021</a:t>
            </a:r>
          </a:p>
          <a:p>
            <a:pPr lvl="1"/>
            <a:r>
              <a:rPr lang="en-US" sz="6400" dirty="0">
                <a:latin typeface="Helvetica" pitchFamily="2" charset="0"/>
              </a:rPr>
              <a:t>2 probes</a:t>
            </a:r>
          </a:p>
          <a:p>
            <a:r>
              <a:rPr lang="en-US" sz="7200" dirty="0">
                <a:latin typeface="Helvetica" pitchFamily="2" charset="0"/>
              </a:rPr>
              <a:t>Targeted wind tunnel calibration between tests for P</a:t>
            </a:r>
            <a:r>
              <a:rPr lang="en-US" sz="7200" baseline="-25000" dirty="0">
                <a:latin typeface="Helvetica" pitchFamily="2" charset="0"/>
              </a:rPr>
              <a:t>s</a:t>
            </a:r>
          </a:p>
          <a:p>
            <a:pPr lvl="1"/>
            <a:r>
              <a:rPr lang="en-US" sz="6400" dirty="0">
                <a:latin typeface="Helvetica" pitchFamily="2" charset="0"/>
              </a:rPr>
              <a:t>Unexpected trends seen during the first test entry</a:t>
            </a:r>
          </a:p>
          <a:p>
            <a:r>
              <a:rPr lang="en-US" sz="7200" dirty="0">
                <a:latin typeface="Helvetica" pitchFamily="2" charset="0"/>
              </a:rPr>
              <a:t>January 2022</a:t>
            </a:r>
          </a:p>
          <a:p>
            <a:pPr lvl="1"/>
            <a:r>
              <a:rPr lang="en-US" sz="6400" dirty="0">
                <a:latin typeface="Helvetica" pitchFamily="2" charset="0"/>
              </a:rPr>
              <a:t>Primary probe only</a:t>
            </a:r>
          </a:p>
          <a:p>
            <a:pPr lvl="1"/>
            <a:r>
              <a:rPr lang="en-US" sz="6400" dirty="0">
                <a:latin typeface="Helvetica" pitchFamily="2" charset="0"/>
              </a:rPr>
              <a:t>Focused on supersonic Mach numbers</a:t>
            </a:r>
          </a:p>
          <a:p>
            <a:r>
              <a:rPr lang="en-US" sz="7200" dirty="0">
                <a:latin typeface="Helvetica" pitchFamily="2" charset="0"/>
              </a:rPr>
              <a:t>19 Mach numbers between Mach 0.25 and 1.7</a:t>
            </a:r>
          </a:p>
          <a:p>
            <a:pPr lvl="1"/>
            <a:r>
              <a:rPr lang="en-US" sz="6400" dirty="0">
                <a:latin typeface="Helvetica" pitchFamily="2" charset="0"/>
              </a:rPr>
              <a:t>Landing Mach 0.2</a:t>
            </a:r>
          </a:p>
          <a:p>
            <a:pPr lvl="1"/>
            <a:r>
              <a:rPr lang="en-US" sz="6400" dirty="0">
                <a:latin typeface="Helvetica" pitchFamily="2" charset="0"/>
              </a:rPr>
              <a:t>Subsonic cruise Mach 0.9</a:t>
            </a:r>
          </a:p>
          <a:p>
            <a:pPr lvl="1"/>
            <a:r>
              <a:rPr lang="en-US" sz="6400" dirty="0">
                <a:latin typeface="Helvetica" pitchFamily="2" charset="0"/>
              </a:rPr>
              <a:t>Supersonic cruise Mach 1.4</a:t>
            </a:r>
          </a:p>
          <a:p>
            <a:r>
              <a:rPr lang="en-US" sz="7200" dirty="0">
                <a:latin typeface="Helvetica" pitchFamily="2" charset="0"/>
              </a:rPr>
              <a:t>Continuous roll sweeps at a set Mach number and pitch angle</a:t>
            </a:r>
          </a:p>
          <a:p>
            <a:pPr lvl="1"/>
            <a:r>
              <a:rPr lang="en-US" sz="6400" dirty="0">
                <a:latin typeface="Helvetica" pitchFamily="2" charset="0"/>
              </a:rPr>
              <a:t>0 deg to 360 deg roll</a:t>
            </a:r>
          </a:p>
          <a:p>
            <a:pPr lvl="1"/>
            <a:r>
              <a:rPr lang="en-US" sz="6400" dirty="0">
                <a:latin typeface="Helvetica" pitchFamily="2" charset="0"/>
              </a:rPr>
              <a:t>0 deg to -14 deg pitch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 descr="A picture containing indoor, kitchenware, grater, white goods&#10;&#10;Description automatically generated">
            <a:extLst>
              <a:ext uri="{FF2B5EF4-FFF2-40B4-BE49-F238E27FC236}">
                <a16:creationId xmlns:a16="http://schemas.microsoft.com/office/drawing/2014/main" id="{C011C993-550D-A41B-616D-A44DA3C03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217" y="2017592"/>
            <a:ext cx="6527008" cy="43513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88E22D-FFC6-F002-0BC2-C7353FA88B3B}"/>
              </a:ext>
            </a:extLst>
          </p:cNvPr>
          <p:cNvSpPr txBox="1"/>
          <p:nvPr/>
        </p:nvSpPr>
        <p:spPr>
          <a:xfrm>
            <a:off x="7855633" y="6430648"/>
            <a:ext cx="12041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Helvetica" pitchFamily="2" charset="0"/>
              </a:rPr>
              <a:t>Photo Credit: NASA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5A079C0-3F38-E98F-7F5A-66FB49DC654B}"/>
              </a:ext>
            </a:extLst>
          </p:cNvPr>
          <p:cNvSpPr txBox="1">
            <a:spLocks/>
          </p:cNvSpPr>
          <p:nvPr/>
        </p:nvSpPr>
        <p:spPr>
          <a:xfrm>
            <a:off x="11477297" y="6410951"/>
            <a:ext cx="609726" cy="369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3E20D46-1380-4C41-8261-D13C4775C063}" type="slidenum">
              <a:rPr lang="en-US" sz="2000" smtClean="0">
                <a:solidFill>
                  <a:schemeClr val="tx1"/>
                </a:solidFill>
                <a:latin typeface="Helvetica" pitchFamily="2" charset="0"/>
              </a:rPr>
              <a:pPr algn="r"/>
              <a:t>5</a:t>
            </a:fld>
            <a:endParaRPr lang="en-US" sz="2000" dirty="0">
              <a:solidFill>
                <a:schemeClr val="tx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303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79FD9-D152-4440-E076-B4F446056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NASA Glenn Research Center 8- by 6-Foot Supersonic Wind Tunnel</a:t>
            </a:r>
          </a:p>
        </p:txBody>
      </p:sp>
      <p:pic>
        <p:nvPicPr>
          <p:cNvPr id="5" name="Content Placeholder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AA6A318F-AB4F-D41E-4F3F-068A0A9B75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8475" y="963106"/>
            <a:ext cx="8241125" cy="551393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5FBBA9-0F06-76D6-12CC-355CAA3A325C}"/>
              </a:ext>
            </a:extLst>
          </p:cNvPr>
          <p:cNvSpPr txBox="1"/>
          <p:nvPr/>
        </p:nvSpPr>
        <p:spPr>
          <a:xfrm>
            <a:off x="152400" y="844727"/>
            <a:ext cx="40202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Helvetica" pitchFamily="2" charset="0"/>
              </a:rPr>
              <a:t>Atmospheric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Helvetica" pitchFamily="2" charset="0"/>
              </a:rPr>
              <a:t>Continuous flow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Helvetica" pitchFamily="2" charset="0"/>
              </a:rPr>
              <a:t>Discrete Mach numbers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Helvetica" pitchFamily="2" charset="0"/>
              </a:rPr>
              <a:t>Tested from Mach 0.25 to Mach 1.7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Helvetica" pitchFamily="2" charset="0"/>
              </a:rPr>
              <a:t>Transonic test section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Helvetica" pitchFamily="2" charset="0"/>
              </a:rPr>
              <a:t>Porous walls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Helvetica" pitchFamily="2" charset="0"/>
              </a:rPr>
              <a:t>14 feet 5 inches long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Helvetica" pitchFamily="2" charset="0"/>
              </a:rPr>
              <a:t>Supersonic test section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Helvetica" pitchFamily="2" charset="0"/>
              </a:rPr>
              <a:t>Schlieren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Helvetica" pitchFamily="2" charset="0"/>
              </a:rPr>
              <a:t>Subsonic data at position 6 in the transonic test section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Helvetica" pitchFamily="2" charset="0"/>
              </a:rPr>
              <a:t>1</a:t>
            </a:r>
            <a:r>
              <a:rPr lang="en-US" sz="1600" baseline="30000" dirty="0">
                <a:latin typeface="Helvetica" pitchFamily="2" charset="0"/>
              </a:rPr>
              <a:t>st</a:t>
            </a:r>
            <a:r>
              <a:rPr lang="en-US" sz="1600" dirty="0">
                <a:latin typeface="Helvetica" pitchFamily="2" charset="0"/>
              </a:rPr>
              <a:t> test campaign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Helvetica" pitchFamily="2" charset="0"/>
              </a:rPr>
              <a:t>Supersonic data at position 11 in the transonic test section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Helvetica" pitchFamily="2" charset="0"/>
              </a:rPr>
              <a:t>2</a:t>
            </a:r>
            <a:r>
              <a:rPr lang="en-US" sz="1600" baseline="30000" dirty="0">
                <a:latin typeface="Helvetica" pitchFamily="2" charset="0"/>
              </a:rPr>
              <a:t>nd</a:t>
            </a:r>
            <a:r>
              <a:rPr lang="en-US" sz="1600" dirty="0">
                <a:latin typeface="Helvetica" pitchFamily="2" charset="0"/>
              </a:rPr>
              <a:t> test campaign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dirty="0">
              <a:latin typeface="Helvetica" pitchFamily="2" charset="0"/>
            </a:endParaRPr>
          </a:p>
          <a:p>
            <a:pPr marL="0" indent="0">
              <a:buNone/>
              <a:defRPr/>
            </a:pPr>
            <a:endParaRPr lang="en-US" dirty="0">
              <a:latin typeface="Helvetica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871DC31-DF01-D32B-FC27-CD577F9279E7}"/>
              </a:ext>
            </a:extLst>
          </p:cNvPr>
          <p:cNvSpPr txBox="1">
            <a:spLocks/>
          </p:cNvSpPr>
          <p:nvPr/>
        </p:nvSpPr>
        <p:spPr>
          <a:xfrm>
            <a:off x="11477297" y="6410951"/>
            <a:ext cx="609726" cy="369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3E20D46-1380-4C41-8261-D13C4775C063}" type="slidenum">
              <a:rPr lang="en-US" sz="2000" smtClean="0">
                <a:solidFill>
                  <a:schemeClr val="tx1"/>
                </a:solidFill>
                <a:latin typeface="Helvetica" pitchFamily="2" charset="0"/>
              </a:rPr>
              <a:pPr algn="r"/>
              <a:t>6</a:t>
            </a:fld>
            <a:endParaRPr lang="en-US" sz="2000" dirty="0">
              <a:solidFill>
                <a:schemeClr val="tx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398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636C-E1B7-7C4A-1AEA-F30095E00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 Support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18AB1-7D43-3F50-73A6-5CBE33A1C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8" y="941704"/>
            <a:ext cx="5245653" cy="5343481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pitchFamily="2" charset="0"/>
              </a:rPr>
              <a:t>Ames Small Model Roll Mechanism (SMRM)</a:t>
            </a:r>
          </a:p>
          <a:p>
            <a:pPr lvl="1"/>
            <a:r>
              <a:rPr lang="en-US" sz="1600" dirty="0">
                <a:latin typeface="Helvetica" pitchFamily="2" charset="0"/>
              </a:rPr>
              <a:t>0 deg to 360 deg</a:t>
            </a:r>
          </a:p>
          <a:p>
            <a:r>
              <a:rPr lang="en-US" dirty="0">
                <a:latin typeface="Helvetica" pitchFamily="2" charset="0"/>
              </a:rPr>
              <a:t>Sting</a:t>
            </a:r>
          </a:p>
          <a:p>
            <a:pPr lvl="1"/>
            <a:r>
              <a:rPr lang="en-US" sz="1600" dirty="0">
                <a:latin typeface="Helvetica" pitchFamily="2" charset="0"/>
              </a:rPr>
              <a:t>Pressure tubing and connectors coming out the back of the probe were wider than the probe itself</a:t>
            </a:r>
          </a:p>
          <a:p>
            <a:pPr lvl="1"/>
            <a:r>
              <a:rPr lang="en-US" sz="1600" dirty="0">
                <a:latin typeface="Helvetica" pitchFamily="2" charset="0"/>
              </a:rPr>
              <a:t>Cut sting into 2 pieces lengthwise</a:t>
            </a:r>
          </a:p>
          <a:p>
            <a:pPr lvl="1"/>
            <a:r>
              <a:rPr lang="en-US" sz="1600" dirty="0">
                <a:latin typeface="Helvetica" pitchFamily="2" charset="0"/>
              </a:rPr>
              <a:t>Front piece bored out to fit tubing and connectors</a:t>
            </a:r>
          </a:p>
          <a:p>
            <a:pPr lvl="1"/>
            <a:r>
              <a:rPr lang="en-US" sz="1600" dirty="0">
                <a:latin typeface="Helvetica" pitchFamily="2" charset="0"/>
              </a:rPr>
              <a:t>Flange machined to fit the 2 sting pieces together with a collar</a:t>
            </a:r>
          </a:p>
          <a:p>
            <a:pPr lvl="1"/>
            <a:r>
              <a:rPr lang="en-US" sz="1600" dirty="0">
                <a:latin typeface="Helvetica" pitchFamily="2" charset="0"/>
              </a:rPr>
              <a:t>Probe inserted through the back of the front half of sting</a:t>
            </a:r>
          </a:p>
          <a:p>
            <a:r>
              <a:rPr lang="en-US" dirty="0">
                <a:latin typeface="Helvetica" pitchFamily="2" charset="0"/>
              </a:rPr>
              <a:t>Cap assembly/pressure connectors</a:t>
            </a:r>
          </a:p>
          <a:p>
            <a:pPr lvl="1"/>
            <a:r>
              <a:rPr lang="en-US" sz="1600" dirty="0">
                <a:latin typeface="Helvetica" pitchFamily="2" charset="0"/>
              </a:rPr>
              <a:t>Fabricated to attach the pressure tubing in the probe to the tunnel pressure measurement system</a:t>
            </a:r>
          </a:p>
          <a:p>
            <a:r>
              <a:rPr lang="en-US" dirty="0">
                <a:latin typeface="Helvetica" pitchFamily="2" charset="0"/>
              </a:rPr>
              <a:t>8x6 Supersonic strut</a:t>
            </a:r>
          </a:p>
        </p:txBody>
      </p:sp>
      <p:pic>
        <p:nvPicPr>
          <p:cNvPr id="6" name="Picture 5" descr="A close-up of a machine&#10;&#10;Description automatically generated with low confidence">
            <a:extLst>
              <a:ext uri="{FF2B5EF4-FFF2-40B4-BE49-F238E27FC236}">
                <a16:creationId xmlns:a16="http://schemas.microsoft.com/office/drawing/2014/main" id="{0918C98A-AA20-9E5F-3381-D9A472E6E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7406" y="193142"/>
            <a:ext cx="6381692" cy="42492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4A628C-ADE1-A8EA-6509-7916E21D3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502" y="4583864"/>
            <a:ext cx="5143500" cy="2222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220A8B-9E3D-A558-0087-2AB548230B93}"/>
              </a:ext>
            </a:extLst>
          </p:cNvPr>
          <p:cNvSpPr txBox="1"/>
          <p:nvPr/>
        </p:nvSpPr>
        <p:spPr>
          <a:xfrm>
            <a:off x="7836941" y="6575532"/>
            <a:ext cx="20826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Helvetica" pitchFamily="2" charset="0"/>
              </a:rPr>
              <a:t>Photo Credit: Modern Machine &amp;Tool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D49412-75DC-1CB8-7303-8B5BE4C9E20A}"/>
              </a:ext>
            </a:extLst>
          </p:cNvPr>
          <p:cNvSpPr txBox="1"/>
          <p:nvPr/>
        </p:nvSpPr>
        <p:spPr>
          <a:xfrm>
            <a:off x="8294195" y="4397695"/>
            <a:ext cx="12041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Helvetica" pitchFamily="2" charset="0"/>
              </a:rPr>
              <a:t>Photo Credit: NASA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AE1F3CB-5DC5-43DB-5478-51A1162B0648}"/>
              </a:ext>
            </a:extLst>
          </p:cNvPr>
          <p:cNvSpPr txBox="1">
            <a:spLocks/>
          </p:cNvSpPr>
          <p:nvPr/>
        </p:nvSpPr>
        <p:spPr>
          <a:xfrm>
            <a:off x="11477297" y="6410951"/>
            <a:ext cx="609726" cy="369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3E20D46-1380-4C41-8261-D13C4775C063}" type="slidenum">
              <a:rPr lang="en-US" sz="2000" smtClean="0">
                <a:solidFill>
                  <a:schemeClr val="tx1"/>
                </a:solidFill>
                <a:latin typeface="Helvetica" pitchFamily="2" charset="0"/>
              </a:rPr>
              <a:pPr algn="r"/>
              <a:t>7</a:t>
            </a:fld>
            <a:endParaRPr lang="en-US" sz="2000" dirty="0">
              <a:solidFill>
                <a:schemeClr val="tx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991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636C-E1B7-7C4A-1AEA-F30095E00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Run 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18AB1-7D43-3F50-73A6-5CBE33A1C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8" y="941705"/>
            <a:ext cx="8523886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pitchFamily="2" charset="0"/>
              </a:rPr>
              <a:t>Set Mach</a:t>
            </a:r>
          </a:p>
          <a:p>
            <a:pPr lvl="1"/>
            <a:r>
              <a:rPr lang="en-US" sz="1600" dirty="0">
                <a:latin typeface="Helvetica" pitchFamily="2" charset="0"/>
              </a:rPr>
              <a:t>Set theta and roll the probe</a:t>
            </a:r>
          </a:p>
          <a:p>
            <a:pPr lvl="1"/>
            <a:r>
              <a:rPr lang="en-US" sz="1600" dirty="0">
                <a:latin typeface="Helvetica" pitchFamily="2" charset="0"/>
              </a:rPr>
              <a:t>Set Phi and pitch the probe</a:t>
            </a:r>
          </a:p>
          <a:p>
            <a:r>
              <a:rPr lang="en-US" dirty="0">
                <a:latin typeface="Helvetica" pitchFamily="2" charset="0"/>
              </a:rPr>
              <a:t>All theta angles were negative in the tunnel because of the test hardware</a:t>
            </a:r>
          </a:p>
          <a:p>
            <a:r>
              <a:rPr lang="en-US" dirty="0">
                <a:latin typeface="Helvetica" pitchFamily="2" charset="0"/>
              </a:rPr>
              <a:t>Screening matrix with point-pause data</a:t>
            </a:r>
          </a:p>
          <a:p>
            <a:r>
              <a:rPr lang="en-US" dirty="0">
                <a:latin typeface="Helvetica" pitchFamily="2" charset="0"/>
              </a:rPr>
              <a:t>Continuous roll at set pitch and Mach for most testing</a:t>
            </a:r>
          </a:p>
          <a:p>
            <a:pPr lvl="1"/>
            <a:r>
              <a:rPr lang="en-US" sz="1600" dirty="0">
                <a:latin typeface="Helvetica" pitchFamily="2" charset="0"/>
              </a:rPr>
              <a:t>0 deg to 360 deg then 360 deg to 0 deg</a:t>
            </a:r>
          </a:p>
          <a:p>
            <a:pPr lvl="1"/>
            <a:r>
              <a:rPr lang="en-US" sz="1600" dirty="0">
                <a:latin typeface="Helvetica" pitchFamily="2" charset="0"/>
              </a:rPr>
              <a:t>5 minutes (1</a:t>
            </a:r>
            <a:r>
              <a:rPr lang="en-US" sz="1600" baseline="30000" dirty="0">
                <a:latin typeface="Helvetica" pitchFamily="2" charset="0"/>
              </a:rPr>
              <a:t>st</a:t>
            </a:r>
            <a:r>
              <a:rPr lang="en-US" sz="1600" dirty="0">
                <a:latin typeface="Helvetica" pitchFamily="2" charset="0"/>
              </a:rPr>
              <a:t> test entry) or 10 minutes (2</a:t>
            </a:r>
            <a:r>
              <a:rPr lang="en-US" sz="1600" baseline="30000" dirty="0">
                <a:latin typeface="Helvetica" pitchFamily="2" charset="0"/>
              </a:rPr>
              <a:t>nd</a:t>
            </a:r>
            <a:r>
              <a:rPr lang="en-US" sz="1600" dirty="0">
                <a:latin typeface="Helvetica" pitchFamily="2" charset="0"/>
              </a:rPr>
              <a:t> test entry)</a:t>
            </a:r>
          </a:p>
          <a:p>
            <a:pPr lvl="1"/>
            <a:r>
              <a:rPr lang="en-US" sz="1600" dirty="0">
                <a:latin typeface="Helvetica" pitchFamily="2" charset="0"/>
              </a:rPr>
              <a:t>12.5 Hz</a:t>
            </a:r>
          </a:p>
          <a:p>
            <a:r>
              <a:rPr lang="en-US" dirty="0">
                <a:latin typeface="Helvetica" pitchFamily="2" charset="0"/>
              </a:rPr>
              <a:t>Both probes run through the same data collection matrix</a:t>
            </a:r>
          </a:p>
          <a:p>
            <a:pPr lvl="1"/>
            <a:r>
              <a:rPr lang="en-US" sz="1600" dirty="0">
                <a:latin typeface="Helvetica" pitchFamily="2" charset="0"/>
              </a:rPr>
              <a:t>1</a:t>
            </a:r>
            <a:r>
              <a:rPr lang="en-US" sz="1600" baseline="30000" dirty="0">
                <a:latin typeface="Helvetica" pitchFamily="2" charset="0"/>
              </a:rPr>
              <a:t>st</a:t>
            </a:r>
            <a:r>
              <a:rPr lang="en-US" sz="1600" dirty="0">
                <a:latin typeface="Helvetica" pitchFamily="2" charset="0"/>
              </a:rPr>
              <a:t> entry only</a:t>
            </a:r>
          </a:p>
          <a:p>
            <a:r>
              <a:rPr lang="en-US" dirty="0">
                <a:latin typeface="Helvetica" pitchFamily="2" charset="0"/>
              </a:rPr>
              <a:t>Supersonic runs required dry air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ECA35-6781-47FB-56BA-63CAE000EBCD}"/>
              </a:ext>
            </a:extLst>
          </p:cNvPr>
          <p:cNvSpPr txBox="1">
            <a:spLocks/>
          </p:cNvSpPr>
          <p:nvPr/>
        </p:nvSpPr>
        <p:spPr>
          <a:xfrm>
            <a:off x="11477297" y="6410951"/>
            <a:ext cx="609726" cy="369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3E20D46-1380-4C41-8261-D13C4775C063}" type="slidenum">
              <a:rPr lang="en-US" sz="2000" smtClean="0">
                <a:solidFill>
                  <a:schemeClr val="tx1"/>
                </a:solidFill>
                <a:latin typeface="Helvetica" pitchFamily="2" charset="0"/>
              </a:rPr>
              <a:pPr algn="r"/>
              <a:t>8</a:t>
            </a:fld>
            <a:endParaRPr lang="en-US" sz="2000" dirty="0">
              <a:solidFill>
                <a:schemeClr val="tx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745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636C-E1B7-7C4A-1AEA-F30095E00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Instrumentation and Measurements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18AB1-7D43-3F50-73A6-5CBE33A1C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8" y="941705"/>
            <a:ext cx="6853735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pitchFamily="2" charset="0"/>
              </a:rPr>
              <a:t>Strain gauge measurements</a:t>
            </a:r>
          </a:p>
          <a:p>
            <a:pPr lvl="1"/>
            <a:r>
              <a:rPr lang="en-US" sz="1600" dirty="0">
                <a:latin typeface="Helvetica" pitchFamily="2" charset="0"/>
              </a:rPr>
              <a:t>1</a:t>
            </a:r>
            <a:r>
              <a:rPr lang="en-US" sz="1600" baseline="30000" dirty="0">
                <a:latin typeface="Helvetica" pitchFamily="2" charset="0"/>
              </a:rPr>
              <a:t>st</a:t>
            </a:r>
            <a:r>
              <a:rPr lang="en-US" sz="1600" dirty="0">
                <a:latin typeface="Helvetica" pitchFamily="2" charset="0"/>
              </a:rPr>
              <a:t> entry only</a:t>
            </a:r>
          </a:p>
          <a:p>
            <a:r>
              <a:rPr lang="en-US" dirty="0">
                <a:latin typeface="Helvetica" pitchFamily="2" charset="0"/>
              </a:rPr>
              <a:t>Pressure measurements</a:t>
            </a:r>
          </a:p>
          <a:p>
            <a:pPr lvl="1"/>
            <a:r>
              <a:rPr lang="en-US" sz="1600" dirty="0">
                <a:latin typeface="Helvetica" pitchFamily="2" charset="0"/>
              </a:rPr>
              <a:t>6 probe pressures</a:t>
            </a:r>
          </a:p>
          <a:p>
            <a:pPr lvl="2"/>
            <a:r>
              <a:rPr lang="en-US" sz="1400" dirty="0">
                <a:latin typeface="Helvetica" pitchFamily="2" charset="0"/>
              </a:rPr>
              <a:t>ESP</a:t>
            </a:r>
          </a:p>
          <a:p>
            <a:r>
              <a:rPr lang="en-US" dirty="0">
                <a:latin typeface="Helvetica" pitchFamily="2" charset="0"/>
              </a:rPr>
              <a:t>Tunnel parameters</a:t>
            </a:r>
          </a:p>
          <a:p>
            <a:r>
              <a:rPr lang="en-US" dirty="0">
                <a:latin typeface="Helvetica" pitchFamily="2" charset="0"/>
              </a:rPr>
              <a:t>Computations</a:t>
            </a:r>
          </a:p>
          <a:p>
            <a:pPr lvl="1"/>
            <a:r>
              <a:rPr lang="en-US" sz="1600" dirty="0">
                <a:latin typeface="Helvetica" pitchFamily="2" charset="0"/>
              </a:rPr>
              <a:t>Test was in theta and phi (Cartesian)</a:t>
            </a:r>
          </a:p>
          <a:p>
            <a:pPr lvl="1"/>
            <a:r>
              <a:rPr lang="en-US" sz="1600" dirty="0">
                <a:latin typeface="Helvetica" pitchFamily="2" charset="0"/>
              </a:rPr>
              <a:t>Calibration used alpha and beta (polar)</a:t>
            </a:r>
          </a:p>
          <a:p>
            <a:r>
              <a:rPr lang="en-US" dirty="0">
                <a:latin typeface="Helvetica" pitchFamily="2" charset="0"/>
              </a:rPr>
              <a:t>Coefficient of pressure 6</a:t>
            </a:r>
            <a:br>
              <a:rPr lang="en-US" dirty="0">
                <a:latin typeface="Helvetica" pitchFamily="2" charset="0"/>
              </a:rPr>
            </a:br>
            <a:r>
              <a:rPr lang="en-US" dirty="0">
                <a:latin typeface="Helvetica" pitchFamily="2" charset="0"/>
              </a:rPr>
              <a:t>(manifolded)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9E64BB3C-46FD-09F1-59AD-8F8494AE18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202" b="14349"/>
          <a:stretch/>
        </p:blipFill>
        <p:spPr>
          <a:xfrm>
            <a:off x="8444230" y="311936"/>
            <a:ext cx="3594100" cy="2421924"/>
          </a:xfrm>
          <a:prstGeom prst="rect">
            <a:avLst/>
          </a:prstGeom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FF700319-ABF1-A3D7-B9DA-78A9EE001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400" y="836085"/>
            <a:ext cx="3759200" cy="2235200"/>
          </a:xfrm>
          <a:prstGeom prst="rect">
            <a:avLst/>
          </a:prstGeom>
        </p:spPr>
      </p:pic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CDEBCA33-4163-C444-F149-C41A4B2AC9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97" y="4649363"/>
            <a:ext cx="1651000" cy="749300"/>
          </a:xfrm>
          <a:prstGeom prst="rect">
            <a:avLst/>
          </a:prstGeom>
        </p:spPr>
      </p:pic>
      <p:pic>
        <p:nvPicPr>
          <p:cNvPr id="13" name="Picture 12" descr="Table&#10;&#10;Description automatically generated">
            <a:extLst>
              <a:ext uri="{FF2B5EF4-FFF2-40B4-BE49-F238E27FC236}">
                <a16:creationId xmlns:a16="http://schemas.microsoft.com/office/drawing/2014/main" id="{7E691EFA-20B0-9FA2-A773-4F6C1F6FFF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58" y="4082080"/>
            <a:ext cx="7752372" cy="24219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BCC009-AAAA-0EEA-A05A-8922FEC7C8AD}"/>
              </a:ext>
            </a:extLst>
          </p:cNvPr>
          <p:cNvSpPr txBox="1"/>
          <p:nvPr/>
        </p:nvSpPr>
        <p:spPr>
          <a:xfrm>
            <a:off x="9639192" y="2733860"/>
            <a:ext cx="12041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Helvetica" pitchFamily="2" charset="0"/>
              </a:rPr>
              <a:t>Photo Credit: NASA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E0D05ED-3E28-085F-CDA1-CACA8EC5C156}"/>
              </a:ext>
            </a:extLst>
          </p:cNvPr>
          <p:cNvSpPr txBox="1">
            <a:spLocks/>
          </p:cNvSpPr>
          <p:nvPr/>
        </p:nvSpPr>
        <p:spPr>
          <a:xfrm>
            <a:off x="11477297" y="6410951"/>
            <a:ext cx="609726" cy="369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3E20D46-1380-4C41-8261-D13C4775C063}" type="slidenum">
              <a:rPr lang="en-US" sz="2000" smtClean="0">
                <a:solidFill>
                  <a:schemeClr val="tx1"/>
                </a:solidFill>
                <a:latin typeface="Helvetica" pitchFamily="2" charset="0"/>
              </a:rPr>
              <a:pPr algn="r"/>
              <a:t>9</a:t>
            </a:fld>
            <a:endParaRPr lang="en-US" sz="2000" dirty="0">
              <a:solidFill>
                <a:schemeClr val="tx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241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636C-E1B7-7C4A-1AEA-F30095E00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Calibrations and Checkouts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18AB1-7D43-3F50-73A6-5CBE33A1C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8" y="941705"/>
            <a:ext cx="9659998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pitchFamily="2" charset="0"/>
              </a:rPr>
              <a:t>Winter 2021 8x6 check calibration</a:t>
            </a:r>
          </a:p>
          <a:p>
            <a:pPr lvl="1"/>
            <a:r>
              <a:rPr lang="en-US" sz="1600" dirty="0">
                <a:latin typeface="Helvetica" pitchFamily="2" charset="0"/>
              </a:rPr>
              <a:t>Initial entry of the probe was outside of the tunnel x location used to calculate P</a:t>
            </a:r>
            <a:r>
              <a:rPr lang="en-US" sz="1600" baseline="-25000" dirty="0">
                <a:latin typeface="Helvetica" pitchFamily="2" charset="0"/>
              </a:rPr>
              <a:t>STS</a:t>
            </a:r>
            <a:endParaRPr lang="en-US" sz="1600" dirty="0">
              <a:latin typeface="Helvetica" pitchFamily="2" charset="0"/>
            </a:endParaRPr>
          </a:p>
          <a:p>
            <a:pPr lvl="1"/>
            <a:r>
              <a:rPr lang="en-US" sz="1600" dirty="0">
                <a:latin typeface="Helvetica" pitchFamily="2" charset="0"/>
              </a:rPr>
              <a:t>Targeted P</a:t>
            </a:r>
            <a:r>
              <a:rPr lang="en-US" sz="1600" baseline="-25000" dirty="0">
                <a:latin typeface="Helvetica" pitchFamily="2" charset="0"/>
              </a:rPr>
              <a:t>STS</a:t>
            </a:r>
            <a:r>
              <a:rPr lang="en-US" sz="1600" dirty="0">
                <a:latin typeface="Helvetica" pitchFamily="2" charset="0"/>
              </a:rPr>
              <a:t> calibration with a centerline probe to create a P</a:t>
            </a:r>
            <a:r>
              <a:rPr lang="en-US" sz="1600" baseline="-25000" dirty="0">
                <a:latin typeface="Helvetica" pitchFamily="2" charset="0"/>
              </a:rPr>
              <a:t>STS</a:t>
            </a:r>
            <a:r>
              <a:rPr lang="en-US" sz="1600" dirty="0">
                <a:latin typeface="Helvetica" pitchFamily="2" charset="0"/>
              </a:rPr>
              <a:t> lookup table based on tunnel x location</a:t>
            </a:r>
          </a:p>
          <a:p>
            <a:r>
              <a:rPr lang="en-US" dirty="0">
                <a:latin typeface="Helvetica" pitchFamily="2" charset="0"/>
              </a:rPr>
              <a:t>Faro Arm to measure misalignment angles</a:t>
            </a:r>
          </a:p>
          <a:p>
            <a:r>
              <a:rPr lang="en-US" dirty="0">
                <a:latin typeface="Helvetica" pitchFamily="2" charset="0"/>
              </a:rPr>
              <a:t>Dial gauge to check the coning angle</a:t>
            </a:r>
          </a:p>
          <a:p>
            <a:r>
              <a:rPr lang="en-US" dirty="0">
                <a:latin typeface="Helvetica" pitchFamily="2" charset="0"/>
              </a:rPr>
              <a:t>Leak check of the probe pressures</a:t>
            </a:r>
          </a:p>
          <a:p>
            <a:r>
              <a:rPr lang="en-US" dirty="0">
                <a:latin typeface="Helvetica" pitchFamily="2" charset="0"/>
              </a:rPr>
              <a:t>Sting deflections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 descr="A close-up of a circuit board&#10;&#10;Description automatically generated with low confidence">
            <a:extLst>
              <a:ext uri="{FF2B5EF4-FFF2-40B4-BE49-F238E27FC236}">
                <a16:creationId xmlns:a16="http://schemas.microsoft.com/office/drawing/2014/main" id="{AF5B16D9-38E2-18C9-F0AA-7B3189FD3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784" y="317500"/>
            <a:ext cx="1511300" cy="3111500"/>
          </a:xfrm>
          <a:prstGeom prst="rect">
            <a:avLst/>
          </a:prstGeom>
        </p:spPr>
      </p:pic>
      <p:pic>
        <p:nvPicPr>
          <p:cNvPr id="13" name="Picture 12" descr="A picture containing indoor, strainer, kitchenware, grater&#10;&#10;Description automatically generated">
            <a:extLst>
              <a:ext uri="{FF2B5EF4-FFF2-40B4-BE49-F238E27FC236}">
                <a16:creationId xmlns:a16="http://schemas.microsoft.com/office/drawing/2014/main" id="{BF448791-4B50-7A42-2C4B-B376EDFD55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169" r="15670"/>
          <a:stretch/>
        </p:blipFill>
        <p:spPr>
          <a:xfrm rot="5400000">
            <a:off x="8924709" y="3432935"/>
            <a:ext cx="2817339" cy="3193707"/>
          </a:xfrm>
          <a:prstGeom prst="rect">
            <a:avLst/>
          </a:prstGeom>
        </p:spPr>
      </p:pic>
      <p:pic>
        <p:nvPicPr>
          <p:cNvPr id="15" name="Picture 14" descr="A picture containing indoor, floor&#10;&#10;Description automatically generated">
            <a:extLst>
              <a:ext uri="{FF2B5EF4-FFF2-40B4-BE49-F238E27FC236}">
                <a16:creationId xmlns:a16="http://schemas.microsoft.com/office/drawing/2014/main" id="{3C079A46-38CE-03AF-9CF8-A368CAE03E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216" y="2577658"/>
            <a:ext cx="3543300" cy="3860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30FC2F-8FC1-0D2B-46EB-60D359BF8D6E}"/>
              </a:ext>
            </a:extLst>
          </p:cNvPr>
          <p:cNvSpPr txBox="1"/>
          <p:nvPr/>
        </p:nvSpPr>
        <p:spPr>
          <a:xfrm>
            <a:off x="9731290" y="6425084"/>
            <a:ext cx="12041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Helvetica" pitchFamily="2" charset="0"/>
              </a:rPr>
              <a:t>Photo Credit: NASA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3383D3-2538-DAD4-AA2A-FC78D2600A2A}"/>
              </a:ext>
            </a:extLst>
          </p:cNvPr>
          <p:cNvSpPr txBox="1"/>
          <p:nvPr/>
        </p:nvSpPr>
        <p:spPr>
          <a:xfrm>
            <a:off x="6029778" y="6438458"/>
            <a:ext cx="12041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Helvetica" pitchFamily="2" charset="0"/>
              </a:rPr>
              <a:t>Photo Credit: NASA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F3A6D5-726F-502B-BF9C-83D4E4F1EC96}"/>
              </a:ext>
            </a:extLst>
          </p:cNvPr>
          <p:cNvSpPr txBox="1"/>
          <p:nvPr/>
        </p:nvSpPr>
        <p:spPr>
          <a:xfrm>
            <a:off x="10741346" y="3390287"/>
            <a:ext cx="12041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Helvetica" pitchFamily="2" charset="0"/>
              </a:rPr>
              <a:t>Photo Credit: NASA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8DC302C-1BD1-F07A-A78F-037E38FCDF0D}"/>
              </a:ext>
            </a:extLst>
          </p:cNvPr>
          <p:cNvSpPr txBox="1">
            <a:spLocks/>
          </p:cNvSpPr>
          <p:nvPr/>
        </p:nvSpPr>
        <p:spPr>
          <a:xfrm>
            <a:off x="11477297" y="6410951"/>
            <a:ext cx="609726" cy="369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3E20D46-1380-4C41-8261-D13C4775C063}" type="slidenum">
              <a:rPr lang="en-US" sz="2000" smtClean="0">
                <a:solidFill>
                  <a:schemeClr val="tx1"/>
                </a:solidFill>
                <a:latin typeface="Helvetica" pitchFamily="2" charset="0"/>
              </a:rPr>
              <a:pPr algn="r"/>
              <a:t>10</a:t>
            </a:fld>
            <a:endParaRPr lang="en-US" sz="2000" dirty="0">
              <a:solidFill>
                <a:schemeClr val="tx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920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636C-E1B7-7C4A-1AEA-F30095E00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Test Results – Data Repeatability – Point-Pause and Between Probes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C90F10-FA53-C6DB-9AE6-42A2B26B8943}"/>
              </a:ext>
            </a:extLst>
          </p:cNvPr>
          <p:cNvSpPr txBox="1"/>
          <p:nvPr/>
        </p:nvSpPr>
        <p:spPr>
          <a:xfrm>
            <a:off x="152400" y="844727"/>
            <a:ext cx="31962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  <a:defRPr/>
            </a:pPr>
            <a:r>
              <a:rPr lang="en-US" dirty="0">
                <a:latin typeface="Helvetica" pitchFamily="2" charset="0"/>
              </a:rPr>
              <a:t>Repeat roll sweeps</a:t>
            </a:r>
          </a:p>
          <a:p>
            <a:pPr marL="0" indent="0">
              <a:buNone/>
              <a:defRPr/>
            </a:pPr>
            <a:r>
              <a:rPr lang="en-US" dirty="0">
                <a:latin typeface="Helvetica" pitchFamily="2" charset="0"/>
              </a:rPr>
              <a:t>Mach 1.25</a:t>
            </a:r>
          </a:p>
          <a:p>
            <a:pPr marL="0" indent="0">
              <a:buNone/>
              <a:defRPr/>
            </a:pPr>
            <a:r>
              <a:rPr lang="en-US" dirty="0" err="1">
                <a:latin typeface="Helvetica" pitchFamily="2" charset="0"/>
              </a:rPr>
              <a:t>Theta</a:t>
            </a:r>
            <a:r>
              <a:rPr lang="en-US" baseline="-25000" dirty="0" err="1">
                <a:latin typeface="Helvetica" pitchFamily="2" charset="0"/>
              </a:rPr>
              <a:t>Probe</a:t>
            </a:r>
            <a:r>
              <a:rPr lang="en-US" dirty="0">
                <a:latin typeface="Helvetica" pitchFamily="2" charset="0"/>
              </a:rPr>
              <a:t> -8 deg</a:t>
            </a:r>
          </a:p>
          <a:p>
            <a:pPr marL="0" indent="0">
              <a:buNone/>
              <a:defRPr/>
            </a:pPr>
            <a:r>
              <a:rPr lang="en-US" dirty="0">
                <a:latin typeface="Helvetica" pitchFamily="2" charset="0"/>
              </a:rPr>
              <a:t>1</a:t>
            </a:r>
            <a:r>
              <a:rPr lang="en-US" baseline="30000" dirty="0">
                <a:latin typeface="Helvetica" pitchFamily="2" charset="0"/>
              </a:rPr>
              <a:t>st</a:t>
            </a:r>
            <a:r>
              <a:rPr lang="en-US" dirty="0">
                <a:latin typeface="Helvetica" pitchFamily="2" charset="0"/>
              </a:rPr>
              <a:t> test entry</a:t>
            </a:r>
          </a:p>
          <a:p>
            <a:pPr marL="0" indent="0">
              <a:buNone/>
              <a:defRPr/>
            </a:pPr>
            <a:endParaRPr lang="en-US" dirty="0">
              <a:latin typeface="Helvetica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70B1B03-D8F3-8BCC-3104-9D94E64A1B96}"/>
              </a:ext>
            </a:extLst>
          </p:cNvPr>
          <p:cNvSpPr txBox="1">
            <a:spLocks/>
          </p:cNvSpPr>
          <p:nvPr/>
        </p:nvSpPr>
        <p:spPr>
          <a:xfrm>
            <a:off x="11477297" y="6410951"/>
            <a:ext cx="609726" cy="369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3E20D46-1380-4C41-8261-D13C4775C063}" type="slidenum">
              <a:rPr lang="en-US" sz="2000" smtClean="0">
                <a:solidFill>
                  <a:schemeClr val="tx1"/>
                </a:solidFill>
                <a:latin typeface="Helvetica" pitchFamily="2" charset="0"/>
              </a:rPr>
              <a:pPr algn="r"/>
              <a:t>11</a:t>
            </a:fld>
            <a:endParaRPr lang="en-US" sz="2000" dirty="0">
              <a:solidFill>
                <a:schemeClr val="tx1"/>
              </a:solidFill>
              <a:latin typeface="Helvetica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CC78607-D127-6AD7-F7C0-6A18DF9AD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540119"/>
            <a:ext cx="7772400" cy="600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459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636C-E1B7-7C4A-1AEA-F30095E00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Results – Data Repeatability – Calibration 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8B6C33-081E-577B-B5FE-6257F8B0E330}"/>
              </a:ext>
            </a:extLst>
          </p:cNvPr>
          <p:cNvSpPr txBox="1"/>
          <p:nvPr/>
        </p:nvSpPr>
        <p:spPr>
          <a:xfrm>
            <a:off x="152400" y="844727"/>
            <a:ext cx="31962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  <a:defRPr/>
            </a:pPr>
            <a:r>
              <a:rPr lang="en-US">
                <a:latin typeface="Helvetica" pitchFamily="2" charset="0"/>
              </a:rPr>
              <a:t>Repeat roll sweeps</a:t>
            </a:r>
          </a:p>
          <a:p>
            <a:pPr marL="0" indent="0">
              <a:buNone/>
              <a:defRPr/>
            </a:pPr>
            <a:r>
              <a:rPr lang="en-US">
                <a:latin typeface="Helvetica" pitchFamily="2" charset="0"/>
              </a:rPr>
              <a:t>Mach 1.46</a:t>
            </a:r>
          </a:p>
          <a:p>
            <a:pPr marL="0" indent="0">
              <a:buNone/>
              <a:defRPr/>
            </a:pPr>
            <a:r>
              <a:rPr lang="en-US" err="1">
                <a:latin typeface="Helvetica" pitchFamily="2" charset="0"/>
              </a:rPr>
              <a:t>Theta</a:t>
            </a:r>
            <a:r>
              <a:rPr lang="en-US" baseline="-25000" err="1">
                <a:latin typeface="Helvetica" pitchFamily="2" charset="0"/>
              </a:rPr>
              <a:t>Probe</a:t>
            </a:r>
            <a:r>
              <a:rPr lang="en-US">
                <a:latin typeface="Helvetica" pitchFamily="2" charset="0"/>
              </a:rPr>
              <a:t> -4 deg</a:t>
            </a:r>
          </a:p>
          <a:p>
            <a:pPr marL="0" indent="0">
              <a:buNone/>
              <a:defRPr/>
            </a:pPr>
            <a:r>
              <a:rPr lang="en-US">
                <a:latin typeface="Helvetica" pitchFamily="2" charset="0"/>
              </a:rPr>
              <a:t>2</a:t>
            </a:r>
            <a:r>
              <a:rPr lang="en-US" baseline="30000">
                <a:latin typeface="Helvetica" pitchFamily="2" charset="0"/>
              </a:rPr>
              <a:t>nd</a:t>
            </a:r>
            <a:r>
              <a:rPr lang="en-US">
                <a:latin typeface="Helvetica" pitchFamily="2" charset="0"/>
              </a:rPr>
              <a:t> test entry</a:t>
            </a:r>
          </a:p>
          <a:p>
            <a:pPr marL="0" indent="0">
              <a:buNone/>
              <a:defRPr/>
            </a:pPr>
            <a:endParaRPr lang="en-US">
              <a:latin typeface="Helvetica" pitchFamily="2" charset="0"/>
            </a:endParaRPr>
          </a:p>
          <a:p>
            <a:pPr algn="ctr"/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DCCDBF5-5967-AB52-AF3B-0BB0D218C3ED}"/>
              </a:ext>
            </a:extLst>
          </p:cNvPr>
          <p:cNvSpPr txBox="1">
            <a:spLocks/>
          </p:cNvSpPr>
          <p:nvPr/>
        </p:nvSpPr>
        <p:spPr>
          <a:xfrm>
            <a:off x="11477297" y="6410951"/>
            <a:ext cx="609726" cy="369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3E20D46-1380-4C41-8261-D13C4775C063}" type="slidenum">
              <a:rPr lang="en-US" sz="2000" smtClean="0">
                <a:solidFill>
                  <a:schemeClr val="tx1"/>
                </a:solidFill>
                <a:latin typeface="Helvetica" pitchFamily="2" charset="0"/>
              </a:rPr>
              <a:pPr algn="r"/>
              <a:t>12</a:t>
            </a:fld>
            <a:endParaRPr lang="en-US" sz="2000" dirty="0">
              <a:solidFill>
                <a:schemeClr val="tx1"/>
              </a:solidFill>
              <a:latin typeface="Helvetica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3BB6AB-7CD4-4AFE-B423-8BBF5D649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540119"/>
            <a:ext cx="7772400" cy="600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062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636C-E1B7-7C4A-1AEA-F30095E00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Results – Data Trends – Mach Number Effects in Pitch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AE3344-B970-C334-D69F-A2DA9F364ED6}"/>
              </a:ext>
            </a:extLst>
          </p:cNvPr>
          <p:cNvSpPr txBox="1"/>
          <p:nvPr/>
        </p:nvSpPr>
        <p:spPr>
          <a:xfrm>
            <a:off x="152400" y="844727"/>
            <a:ext cx="31962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  <a:defRPr/>
            </a:pPr>
            <a:r>
              <a:rPr lang="en-US">
                <a:latin typeface="Helvetica" pitchFamily="2" charset="0"/>
              </a:rPr>
              <a:t>Roll sweeps</a:t>
            </a:r>
          </a:p>
          <a:p>
            <a:pPr marL="0" indent="0">
              <a:buNone/>
              <a:defRPr/>
            </a:pPr>
            <a:r>
              <a:rPr lang="en-US">
                <a:latin typeface="Helvetica" pitchFamily="2" charset="0"/>
              </a:rPr>
              <a:t>Mach varied</a:t>
            </a:r>
          </a:p>
          <a:p>
            <a:pPr marL="0" indent="0">
              <a:buNone/>
              <a:defRPr/>
            </a:pPr>
            <a:r>
              <a:rPr lang="en-US">
                <a:latin typeface="Helvetica" pitchFamily="2" charset="0"/>
              </a:rPr>
              <a:t>0.26 to 1.66</a:t>
            </a:r>
          </a:p>
          <a:p>
            <a:pPr marL="0" indent="0">
              <a:buNone/>
              <a:defRPr/>
            </a:pPr>
            <a:r>
              <a:rPr lang="en-US" err="1">
                <a:latin typeface="Helvetica" pitchFamily="2" charset="0"/>
              </a:rPr>
              <a:t>Theta</a:t>
            </a:r>
            <a:r>
              <a:rPr lang="en-US" baseline="-25000" err="1">
                <a:latin typeface="Helvetica" pitchFamily="2" charset="0"/>
              </a:rPr>
              <a:t>Probe</a:t>
            </a:r>
            <a:r>
              <a:rPr lang="en-US">
                <a:latin typeface="Helvetica" pitchFamily="2" charset="0"/>
              </a:rPr>
              <a:t> -3 deg</a:t>
            </a:r>
          </a:p>
          <a:p>
            <a:pPr marL="0" indent="0">
              <a:buNone/>
              <a:defRPr/>
            </a:pPr>
            <a:endParaRPr lang="en-US">
              <a:latin typeface="Helvetica" pitchFamily="2" charset="0"/>
            </a:endParaRPr>
          </a:p>
          <a:p>
            <a:pPr algn="ctr"/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E199C57-10E1-ECE6-1C9A-8D00AD6C80BD}"/>
              </a:ext>
            </a:extLst>
          </p:cNvPr>
          <p:cNvSpPr txBox="1">
            <a:spLocks/>
          </p:cNvSpPr>
          <p:nvPr/>
        </p:nvSpPr>
        <p:spPr>
          <a:xfrm>
            <a:off x="11477297" y="6410951"/>
            <a:ext cx="609726" cy="369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3E20D46-1380-4C41-8261-D13C4775C063}" type="slidenum">
              <a:rPr lang="en-US" sz="2000" smtClean="0">
                <a:solidFill>
                  <a:schemeClr val="tx1"/>
                </a:solidFill>
                <a:latin typeface="Helvetica" pitchFamily="2" charset="0"/>
              </a:rPr>
              <a:pPr algn="r"/>
              <a:t>13</a:t>
            </a:fld>
            <a:endParaRPr lang="en-US" sz="2000" dirty="0">
              <a:solidFill>
                <a:schemeClr val="tx1"/>
              </a:solidFill>
              <a:latin typeface="Helvetica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7891B4-63BE-233F-3C84-1B793D376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540119"/>
            <a:ext cx="7772400" cy="600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2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636C-E1B7-7C4A-1AEA-F30095E00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Results – Data Trends – Probe Angle Effects in Mach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47BA7-8D4C-BE3B-62EC-63AC68A82B35}"/>
              </a:ext>
            </a:extLst>
          </p:cNvPr>
          <p:cNvSpPr txBox="1"/>
          <p:nvPr/>
        </p:nvSpPr>
        <p:spPr>
          <a:xfrm>
            <a:off x="152400" y="844726"/>
            <a:ext cx="19235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  <a:defRPr/>
            </a:pPr>
            <a:r>
              <a:rPr lang="en-US" dirty="0">
                <a:latin typeface="Helvetica" pitchFamily="2" charset="0"/>
              </a:rPr>
              <a:t>Roll sweeps</a:t>
            </a:r>
          </a:p>
          <a:p>
            <a:pPr marL="0" indent="0">
              <a:buNone/>
              <a:defRPr/>
            </a:pPr>
            <a:r>
              <a:rPr lang="en-US" dirty="0">
                <a:latin typeface="Helvetica" pitchFamily="2" charset="0"/>
              </a:rPr>
              <a:t>Mach 0.8</a:t>
            </a:r>
          </a:p>
          <a:p>
            <a:pPr marL="0" indent="0">
              <a:buNone/>
              <a:defRPr/>
            </a:pPr>
            <a:r>
              <a:rPr lang="en-US" dirty="0" err="1">
                <a:latin typeface="Helvetica" pitchFamily="2" charset="0"/>
              </a:rPr>
              <a:t>Theta</a:t>
            </a:r>
            <a:r>
              <a:rPr lang="en-US" baseline="-25000" dirty="0" err="1">
                <a:latin typeface="Helvetica" pitchFamily="2" charset="0"/>
              </a:rPr>
              <a:t>Probe</a:t>
            </a:r>
            <a:r>
              <a:rPr lang="en-US" dirty="0">
                <a:latin typeface="Helvetica" pitchFamily="2" charset="0"/>
              </a:rPr>
              <a:t> varied 0 deg to -14 deg</a:t>
            </a:r>
          </a:p>
          <a:p>
            <a:pPr marL="0" indent="0">
              <a:buNone/>
              <a:defRPr/>
            </a:pPr>
            <a:endParaRPr lang="en-US" dirty="0">
              <a:latin typeface="Helvetica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58CD092-6E8F-3BD8-DB0E-33EBBA47AE37}"/>
              </a:ext>
            </a:extLst>
          </p:cNvPr>
          <p:cNvSpPr txBox="1">
            <a:spLocks/>
          </p:cNvSpPr>
          <p:nvPr/>
        </p:nvSpPr>
        <p:spPr>
          <a:xfrm>
            <a:off x="11477297" y="6410951"/>
            <a:ext cx="609726" cy="369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3E20D46-1380-4C41-8261-D13C4775C063}" type="slidenum">
              <a:rPr lang="en-US" sz="2000" smtClean="0">
                <a:solidFill>
                  <a:schemeClr val="tx1"/>
                </a:solidFill>
                <a:latin typeface="Helvetica" pitchFamily="2" charset="0"/>
              </a:rPr>
              <a:pPr algn="r"/>
              <a:t>14</a:t>
            </a:fld>
            <a:endParaRPr lang="en-US" sz="2000" dirty="0">
              <a:solidFill>
                <a:schemeClr val="tx1"/>
              </a:solidFill>
              <a:latin typeface="Helvetica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7BA110-F50D-DAE0-A347-7C4D70AFC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540119"/>
            <a:ext cx="7772400" cy="600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783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636C-E1B7-7C4A-1AEA-F30095E00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Results – Mach Sweep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B872CA-7BCA-F6C5-D6B5-19CD0C430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749586"/>
            <a:ext cx="7772400" cy="60059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BB8BB7-EC7B-073A-B148-33DE0DCD3B70}"/>
              </a:ext>
            </a:extLst>
          </p:cNvPr>
          <p:cNvSpPr txBox="1"/>
          <p:nvPr/>
        </p:nvSpPr>
        <p:spPr>
          <a:xfrm>
            <a:off x="152400" y="844726"/>
            <a:ext cx="19235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  <a:defRPr/>
            </a:pPr>
            <a:r>
              <a:rPr lang="en-US" dirty="0">
                <a:latin typeface="Helvetica" pitchFamily="2" charset="0"/>
              </a:rPr>
              <a:t>0 deg roll data extracted from roll sweeps and averaged</a:t>
            </a:r>
          </a:p>
          <a:p>
            <a:pPr marL="0" indent="0">
              <a:buNone/>
              <a:defRPr/>
            </a:pPr>
            <a:endParaRPr lang="en-US" dirty="0">
              <a:latin typeface="Helvetica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1EF37D6-E95B-E619-5FDA-2DBCF3E924B4}"/>
              </a:ext>
            </a:extLst>
          </p:cNvPr>
          <p:cNvSpPr txBox="1">
            <a:spLocks/>
          </p:cNvSpPr>
          <p:nvPr/>
        </p:nvSpPr>
        <p:spPr>
          <a:xfrm>
            <a:off x="11477297" y="6410951"/>
            <a:ext cx="609726" cy="369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3E20D46-1380-4C41-8261-D13C4775C063}" type="slidenum">
              <a:rPr lang="en-US" sz="2000" smtClean="0">
                <a:solidFill>
                  <a:schemeClr val="tx1"/>
                </a:solidFill>
                <a:latin typeface="Helvetica" pitchFamily="2" charset="0"/>
              </a:rPr>
              <a:pPr algn="r"/>
              <a:t>15</a:t>
            </a:fld>
            <a:endParaRPr lang="en-US" sz="2000" dirty="0">
              <a:solidFill>
                <a:schemeClr val="tx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017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636C-E1B7-7C4A-1AEA-F30095E00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18AB1-7D43-3F50-73A6-5CBE33A1C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8" y="941705"/>
            <a:ext cx="10476254" cy="4351338"/>
          </a:xfrm>
        </p:spPr>
        <p:txBody>
          <a:bodyPr>
            <a:normAutofit fontScale="85000" lnSpcReduction="20000"/>
          </a:bodyPr>
          <a:lstStyle/>
          <a:p>
            <a:r>
              <a:rPr lang="en-US" sz="2100" dirty="0">
                <a:latin typeface="Helvetica" pitchFamily="2" charset="0"/>
              </a:rPr>
              <a:t>X-59 nose probe</a:t>
            </a:r>
          </a:p>
          <a:p>
            <a:pPr lvl="1"/>
            <a:r>
              <a:rPr lang="en-US" sz="1900" dirty="0">
                <a:latin typeface="Helvetica" pitchFamily="2" charset="0"/>
              </a:rPr>
              <a:t>Airspeed</a:t>
            </a:r>
          </a:p>
          <a:p>
            <a:pPr lvl="1"/>
            <a:r>
              <a:rPr lang="en-US" sz="1900" dirty="0">
                <a:latin typeface="Helvetica" pitchFamily="2" charset="0"/>
              </a:rPr>
              <a:t>Pressure altitude</a:t>
            </a:r>
          </a:p>
          <a:p>
            <a:pPr lvl="1"/>
            <a:r>
              <a:rPr lang="en-US" sz="1900" dirty="0">
                <a:latin typeface="Helvetica" pitchFamily="2" charset="0"/>
              </a:rPr>
              <a:t>Angle of attack</a:t>
            </a:r>
          </a:p>
          <a:p>
            <a:pPr lvl="1"/>
            <a:r>
              <a:rPr lang="en-US" sz="1900" dirty="0">
                <a:latin typeface="Helvetica" pitchFamily="2" charset="0"/>
              </a:rPr>
              <a:t>Sideslip angle</a:t>
            </a:r>
          </a:p>
          <a:p>
            <a:pPr lvl="1"/>
            <a:r>
              <a:rPr lang="en-US" sz="1900" dirty="0">
                <a:latin typeface="Helvetica" pitchFamily="2" charset="0"/>
              </a:rPr>
              <a:t>Critical for flight safety</a:t>
            </a:r>
          </a:p>
          <a:p>
            <a:pPr lvl="1"/>
            <a:r>
              <a:rPr lang="en-US" sz="1900" dirty="0">
                <a:latin typeface="Helvetica" pitchFamily="2" charset="0"/>
              </a:rPr>
              <a:t>Critical for the sonic boom mission</a:t>
            </a:r>
          </a:p>
          <a:p>
            <a:r>
              <a:rPr lang="en-US" sz="2100" dirty="0">
                <a:latin typeface="Helvetica" pitchFamily="2" charset="0"/>
              </a:rPr>
              <a:t>Calibrated in the NASA Glenn Research Center 8- by 6-Foot Supersonic Wind Tunnel</a:t>
            </a:r>
          </a:p>
          <a:p>
            <a:r>
              <a:rPr lang="en-US" sz="2100" dirty="0">
                <a:latin typeface="Helvetica" pitchFamily="2" charset="0"/>
              </a:rPr>
              <a:t>Two test campaigns and a targeted tunnel calibration</a:t>
            </a:r>
          </a:p>
          <a:p>
            <a:r>
              <a:rPr lang="en-US" sz="2100" dirty="0">
                <a:latin typeface="Helvetica" pitchFamily="2" charset="0"/>
              </a:rPr>
              <a:t>Most calibration data collected setting Mach and theta, and then collecting continuous data while rolling 360 deg</a:t>
            </a:r>
          </a:p>
          <a:p>
            <a:r>
              <a:rPr lang="en-US" sz="2100" dirty="0">
                <a:latin typeface="Helvetica" pitchFamily="2" charset="0"/>
              </a:rPr>
              <a:t>Best practices for the tunnel were followed</a:t>
            </a:r>
          </a:p>
          <a:p>
            <a:r>
              <a:rPr lang="en-US" sz="2100" dirty="0">
                <a:latin typeface="Helvetica" pitchFamily="2" charset="0"/>
              </a:rPr>
              <a:t>Long term repeats, probe-to-probe repeats, point-pause vs. continuous repeats were all within expected tolerance</a:t>
            </a:r>
          </a:p>
          <a:p>
            <a:r>
              <a:rPr lang="en-US" sz="2100" dirty="0">
                <a:latin typeface="Helvetica" pitchFamily="2" charset="0"/>
              </a:rPr>
              <a:t>Trends for Mach and roll at set probe pitch angles showed expected trends</a:t>
            </a:r>
          </a:p>
          <a:p>
            <a:r>
              <a:rPr lang="en-US" sz="2100" dirty="0">
                <a:latin typeface="Helvetica" pitchFamily="2" charset="0"/>
              </a:rPr>
              <a:t>Data used to calibrate the probe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E48EA-633C-4067-41A5-3EA627ADC0ED}"/>
              </a:ext>
            </a:extLst>
          </p:cNvPr>
          <p:cNvSpPr txBox="1">
            <a:spLocks/>
          </p:cNvSpPr>
          <p:nvPr/>
        </p:nvSpPr>
        <p:spPr>
          <a:xfrm>
            <a:off x="11477297" y="6410951"/>
            <a:ext cx="609726" cy="369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3E20D46-1380-4C41-8261-D13C4775C063}" type="slidenum">
              <a:rPr lang="en-US" sz="2000" smtClean="0">
                <a:solidFill>
                  <a:schemeClr val="tx1"/>
                </a:solidFill>
                <a:latin typeface="Helvetica" pitchFamily="2" charset="0"/>
              </a:rPr>
              <a:pPr algn="r"/>
              <a:t>16</a:t>
            </a:fld>
            <a:endParaRPr lang="en-US" sz="2000" dirty="0">
              <a:solidFill>
                <a:schemeClr val="tx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771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67881A-5EA4-3A42-8B4C-70B949B69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442" y="6297436"/>
            <a:ext cx="6362519" cy="560564"/>
          </a:xfrm>
        </p:spPr>
        <p:txBody>
          <a:bodyPr>
            <a:normAutofit/>
          </a:bodyPr>
          <a:lstStyle/>
          <a:p>
            <a:r>
              <a:rPr lang="en-US" b="0" err="1"/>
              <a:t>nasa.gov</a:t>
            </a:r>
            <a:r>
              <a:rPr lang="en-US" b="0"/>
              <a:t>/</a:t>
            </a:r>
            <a:r>
              <a:rPr lang="en-US" b="0" err="1"/>
              <a:t>quesst</a:t>
            </a:r>
            <a:endParaRPr lang="en-US" sz="1800" b="0"/>
          </a:p>
        </p:txBody>
      </p:sp>
      <p:pic>
        <p:nvPicPr>
          <p:cNvPr id="2" name="Picture Placeholder 14" descr="Quesst mark.">
            <a:extLst>
              <a:ext uri="{FF2B5EF4-FFF2-40B4-BE49-F238E27FC236}">
                <a16:creationId xmlns:a16="http://schemas.microsoft.com/office/drawing/2014/main" id="{26BEADB8-2D3D-311C-FEE6-5CDC11725B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5" b="45"/>
          <a:stretch/>
        </p:blipFill>
        <p:spPr>
          <a:xfrm>
            <a:off x="4017356" y="331736"/>
            <a:ext cx="4457173" cy="5643202"/>
          </a:xfrm>
          <a:prstGeom prst="rect">
            <a:avLst/>
          </a:prstGeom>
          <a:noFill/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03C0D4-8135-E66A-91D9-0CE53FD23F76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www.nasa.gov</a:t>
            </a:r>
            <a:r>
              <a:rPr lang="en-US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948799-591A-ADFE-5417-184A7388B176}"/>
              </a:ext>
            </a:extLst>
          </p:cNvPr>
          <p:cNvSpPr txBox="1"/>
          <p:nvPr/>
        </p:nvSpPr>
        <p:spPr>
          <a:xfrm>
            <a:off x="8017453" y="6474369"/>
            <a:ext cx="2038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/>
              <a:t>courtney.s.winski@nasa.gov</a:t>
            </a:r>
            <a:endParaRPr lang="en-US" sz="110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CFBF8DC-6DC2-5BBC-042D-67F8E81379A9}"/>
              </a:ext>
            </a:extLst>
          </p:cNvPr>
          <p:cNvSpPr txBox="1">
            <a:spLocks/>
          </p:cNvSpPr>
          <p:nvPr/>
        </p:nvSpPr>
        <p:spPr>
          <a:xfrm>
            <a:off x="11477297" y="6410951"/>
            <a:ext cx="609726" cy="369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3E20D46-1380-4C41-8261-D13C4775C063}" type="slidenum">
              <a:rPr lang="en-US" sz="2000" smtClean="0">
                <a:solidFill>
                  <a:schemeClr val="tx1"/>
                </a:solidFill>
                <a:latin typeface="Helvetica" pitchFamily="2" charset="0"/>
              </a:rPr>
              <a:pPr algn="r"/>
              <a:t>17</a:t>
            </a:fld>
            <a:endParaRPr lang="en-US" sz="2000" dirty="0">
              <a:solidFill>
                <a:schemeClr val="tx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47951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47BA"/>
      </a:accent1>
      <a:accent2>
        <a:srgbClr val="3CAE2B"/>
      </a:accent2>
      <a:accent3>
        <a:srgbClr val="A5A5A5"/>
      </a:accent3>
      <a:accent4>
        <a:srgbClr val="00B3FF"/>
      </a:accent4>
      <a:accent5>
        <a:srgbClr val="CAAA23"/>
      </a:accent5>
      <a:accent6>
        <a:srgbClr val="5E87FF"/>
      </a:accent6>
      <a:hlink>
        <a:srgbClr val="0047B9"/>
      </a:hlink>
      <a:folHlink>
        <a:srgbClr val="00E4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15AED393AFF7499049193087D6EDF2" ma:contentTypeVersion="5" ma:contentTypeDescription="Create a new document." ma:contentTypeScope="" ma:versionID="faf132afbb2e0594a17fe926eacdb51f">
  <xsd:schema xmlns:xsd="http://www.w3.org/2001/XMLSchema" xmlns:xs="http://www.w3.org/2001/XMLSchema" xmlns:p="http://schemas.microsoft.com/office/2006/metadata/properties" xmlns:ns2="6a0d5bde-1dbd-403c-96f2-b0bc0c1e9f43" xmlns:ns3="598cccd3-4828-434a-ab9f-4ea475949e90" targetNamespace="http://schemas.microsoft.com/office/2006/metadata/properties" ma:root="true" ma:fieldsID="48026cfcdbfa952d191952e547bd4ddd" ns2:_="" ns3:_="">
    <xsd:import namespace="6a0d5bde-1dbd-403c-96f2-b0bc0c1e9f43"/>
    <xsd:import namespace="598cccd3-4828-434a-ab9f-4ea475949e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DataClassification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0d5bde-1dbd-403c-96f2-b0bc0c1e9f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DataClassification" ma:index="12" ma:displayName="Data Classification" ma:format="Dropdown" ma:internalName="DataClassification">
      <xsd:simpleType>
        <xsd:union memberTypes="dms:Text">
          <xsd:simpleType>
            <xsd:restriction base="dms:Choice">
              <xsd:enumeration value="Nonsensitive"/>
              <xsd:enumeration value="CUI"/>
              <xsd:enumeration value="CUI/SP-EXPRT"/>
              <xsd:enumeration value="CUI/SP-PROPIN"/>
              <xsd:enumeration value="CUI/SP-PRVCY"/>
              <xsd:enumeration value="Sensitive_but_Unclassified"/>
              <xsd:enumeration value="ITAR"/>
              <xsd:enumeration value="ITAR/EAR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cccd3-4828-434a-ab9f-4ea475949e9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Classification xmlns="6a0d5bde-1dbd-403c-96f2-b0bc0c1e9f43">Nonsensitive</DataClassification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F32DD8-B98A-4707-941B-533C5182C9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0d5bde-1dbd-403c-96f2-b0bc0c1e9f43"/>
    <ds:schemaRef ds:uri="598cccd3-4828-434a-ab9f-4ea475949e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F0A2EB-573F-433E-9A2C-A5E3C10B551C}">
  <ds:schemaRefs>
    <ds:schemaRef ds:uri="http://schemas.microsoft.com/office/2006/documentManagement/types"/>
    <ds:schemaRef ds:uri="598cccd3-4828-434a-ab9f-4ea475949e90"/>
    <ds:schemaRef ds:uri="http://purl.org/dc/dcmitype/"/>
    <ds:schemaRef ds:uri="6a0d5bde-1dbd-403c-96f2-b0bc0c1e9f43"/>
    <ds:schemaRef ds:uri="http://purl.org/dc/elements/1.1/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DE7648C-4DC0-4669-BDA9-DD78D5CC021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7532</TotalTime>
  <Words>1044</Words>
  <Application>Microsoft Macintosh PowerPoint</Application>
  <PresentationFormat>Widescreen</PresentationFormat>
  <Paragraphs>188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Helvetica</vt:lpstr>
      <vt:lpstr>1_Office Theme</vt:lpstr>
      <vt:lpstr>X-59 Air Data Probe Calibration Wind Tunnel Test</vt:lpstr>
      <vt:lpstr>Presentation Overview</vt:lpstr>
      <vt:lpstr>Introduction</vt:lpstr>
      <vt:lpstr>X-59 Multi Function Nose Probe</vt:lpstr>
      <vt:lpstr>Wind Tunnel Tests</vt:lpstr>
      <vt:lpstr>NASA Glenn Research Center 8- by 6-Foot Supersonic Wind Tunnel</vt:lpstr>
      <vt:lpstr>Model Support System</vt:lpstr>
      <vt:lpstr>Run Procedure</vt:lpstr>
      <vt:lpstr>Instrumentation and Measurements</vt:lpstr>
      <vt:lpstr>Calibrations and Checkouts</vt:lpstr>
      <vt:lpstr>Test Results – Data Repeatability – Point-Pause and Between Probes</vt:lpstr>
      <vt:lpstr>Test Results – Data Repeatability – Calibration Data</vt:lpstr>
      <vt:lpstr>Test Results – Data Trends – Mach Number Effects in Pitch</vt:lpstr>
      <vt:lpstr>Test Results – Data Trends – Probe Angle Effects in Mach</vt:lpstr>
      <vt:lpstr>Test Results – Mach Sweep</vt:lpstr>
      <vt:lpstr>Conclusions </vt:lpstr>
      <vt:lpstr>nasa.gov/quesst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Gipson, Lillian (HQ-JA010)[Venesco &amp; SaiTech Joint Venture LLC]</dc:creator>
  <cp:lastModifiedBy>Winski, Courtney Spells (LARC-D301)</cp:lastModifiedBy>
  <cp:revision>116</cp:revision>
  <dcterms:created xsi:type="dcterms:W3CDTF">2022-05-05T15:28:56Z</dcterms:created>
  <dcterms:modified xsi:type="dcterms:W3CDTF">2023-04-17T19:38:19Z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0x010100DE15AED393AFF7499049193087D6EDF2</vt:lpwstr>
  </property>
</Properties>
</file>