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3" r:id="rId4"/>
  </p:sldMasterIdLst>
  <p:notesMasterIdLst>
    <p:notesMasterId r:id="rId24"/>
  </p:notesMasterIdLst>
  <p:handoutMasterIdLst>
    <p:handoutMasterId r:id="rId25"/>
  </p:handoutMasterIdLst>
  <p:sldIdLst>
    <p:sldId id="257" r:id="rId5"/>
    <p:sldId id="549" r:id="rId6"/>
    <p:sldId id="287" r:id="rId7"/>
    <p:sldId id="286" r:id="rId8"/>
    <p:sldId id="5084" r:id="rId9"/>
    <p:sldId id="1376" r:id="rId10"/>
    <p:sldId id="5155" r:id="rId11"/>
    <p:sldId id="5242" r:id="rId12"/>
    <p:sldId id="1615" r:id="rId13"/>
    <p:sldId id="1613" r:id="rId14"/>
    <p:sldId id="5234" r:id="rId15"/>
    <p:sldId id="5239" r:id="rId16"/>
    <p:sldId id="5221" r:id="rId17"/>
    <p:sldId id="5235" r:id="rId18"/>
    <p:sldId id="5241" r:id="rId19"/>
    <p:sldId id="5236" r:id="rId20"/>
    <p:sldId id="5240" r:id="rId21"/>
    <p:sldId id="5220" r:id="rId22"/>
    <p:sldId id="161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AE2B"/>
    <a:srgbClr val="0047BA"/>
    <a:srgbClr val="0076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95"/>
    <p:restoredTop sz="94720"/>
  </p:normalViewPr>
  <p:slideViewPr>
    <p:cSldViewPr snapToGrid="0">
      <p:cViewPr>
        <p:scale>
          <a:sx n="160" d="100"/>
          <a:sy n="160" d="100"/>
        </p:scale>
        <p:origin x="2168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7DAF7B-CC20-8845-9345-D5ACF63098E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84DB25-B132-5545-B81D-A204D75998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79AD6-F708-9543-95DB-ED4FED9404CE}" type="datetimeFigureOut">
              <a:rPr lang="en-US" smtClean="0"/>
              <a:t>4/21/23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14ED7D-DAE9-0C4C-BB19-29D0557BC2A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3DA4D-A5B5-DB40-93E5-9293E27FC9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E2C1D-56A3-244C-999F-B15D08A53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47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EABA5-ED06-954E-B605-DF01EA6F404D}" type="datetimeFigureOut">
              <a:rPr lang="en-US" smtClean="0"/>
              <a:t>4/21/23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D3F6-BB0F-7043-8FFD-0D82D4BC5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61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01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</a:t>
            </a:r>
            <a:r>
              <a:rPr lang="en-US" dirty="0" err="1"/>
              <a:t>mission_pages</a:t>
            </a:r>
            <a:r>
              <a:rPr lang="en-US" dirty="0"/>
              <a:t>/</a:t>
            </a:r>
            <a:r>
              <a:rPr lang="en-US" dirty="0" err="1"/>
              <a:t>lowboom</a:t>
            </a:r>
            <a:r>
              <a:rPr lang="en-US" dirty="0"/>
              <a:t>/overview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428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>
                <a:effectLst/>
                <a:latin typeface="-apple-system"/>
              </a:rPr>
              <a:t>NTRS 20210012713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600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</a:t>
            </a:r>
            <a:r>
              <a:rPr lang="en-US" dirty="0" err="1"/>
              <a:t>mission_pages</a:t>
            </a:r>
            <a:r>
              <a:rPr lang="en-US" dirty="0"/>
              <a:t>/</a:t>
            </a:r>
            <a:r>
              <a:rPr lang="en-US" dirty="0" err="1"/>
              <a:t>lowboom</a:t>
            </a:r>
            <a:r>
              <a:rPr lang="en-US" dirty="0"/>
              <a:t>/overview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42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NASA's single-seat X-59 experimental aircraft will produce a barely audible sonic thump to people on the ground when cruising at supersonic speeds. In technical terms, the X-59's sonic thump will be around 75 Perceived Level decibels (</a:t>
            </a:r>
            <a:r>
              <a:rPr lang="en-US" sz="1200" dirty="0" err="1"/>
              <a:t>PLdB</a:t>
            </a:r>
            <a:r>
              <a:rPr lang="en-US" sz="1200" dirty="0"/>
              <a:t>) or less. </a:t>
            </a:r>
            <a:r>
              <a:rPr lang="en-US" sz="1200" dirty="0" err="1"/>
              <a:t>PLdB</a:t>
            </a:r>
            <a:r>
              <a:rPr lang="en-US" sz="1200" dirty="0"/>
              <a:t> is one of numerous scales, in decibels, that is used to understand human response to sounds and is used particularly for short duration sounds. Proving a sonic boom can be reduced to a sonic thump could enable a new fleet of quiet, commercial supersonic aircraft that can fly over land. </a:t>
            </a:r>
          </a:p>
          <a:p>
            <a:endParaRPr lang="en-US" sz="1200" dirty="0"/>
          </a:p>
          <a:p>
            <a:r>
              <a:rPr lang="en-US" sz="1200" dirty="0"/>
              <a:t>Additional detail if more technical audience: AESL metric uses a reference window of 1 sec.  </a:t>
            </a:r>
            <a:r>
              <a:rPr lang="en-US" sz="1200" dirty="0" err="1"/>
              <a:t>LAF</a:t>
            </a:r>
            <a:r>
              <a:rPr lang="en-US" sz="1200" baseline="-25000" dirty="0" err="1"/>
              <a:t>max</a:t>
            </a:r>
            <a:r>
              <a:rPr lang="en-US" sz="1200" dirty="0"/>
              <a:t> metric</a:t>
            </a:r>
            <a:r>
              <a:rPr lang="en-US" sz="1200" baseline="0" dirty="0"/>
              <a:t> </a:t>
            </a:r>
            <a:r>
              <a:rPr lang="en-US" sz="1200" dirty="0"/>
              <a:t>(A-weighted, Fast, Sound Level) uses a reference window of 125 msec that tends to be more representative of rapid events like a sonic boom. For this comparison, </a:t>
            </a:r>
            <a:r>
              <a:rPr lang="en-US" sz="1200" dirty="0" err="1"/>
              <a:t>PLdB</a:t>
            </a:r>
            <a:r>
              <a:rPr lang="en-US" sz="1200" dirty="0"/>
              <a:t> will be compared to </a:t>
            </a:r>
            <a:r>
              <a:rPr lang="en-US" sz="1200" dirty="0" err="1"/>
              <a:t>LAF</a:t>
            </a:r>
            <a:r>
              <a:rPr lang="en-US" sz="1200" baseline="-25000" dirty="0" err="1"/>
              <a:t>max</a:t>
            </a:r>
            <a:r>
              <a:rPr lang="en-US" sz="1200" dirty="0"/>
              <a:t> metric which</a:t>
            </a:r>
            <a:r>
              <a:rPr lang="en-US" sz="1200" baseline="0" dirty="0"/>
              <a:t> is the most representative comparison.</a:t>
            </a:r>
            <a:endParaRPr lang="en-US" sz="1200" dirty="0"/>
          </a:p>
          <a:p>
            <a:endParaRPr lang="en-US" sz="1200" dirty="0"/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Aircraft</a:t>
            </a:r>
            <a:r>
              <a:rPr lang="en-US" dirty="0"/>
              <a:t>      		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ASEL (dB)</a:t>
            </a:r>
            <a:r>
              <a:rPr lang="en-US" sz="1200" b="1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   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LAFmax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 (dB)</a:t>
            </a:r>
            <a:r>
              <a:rPr lang="en-US" dirty="0"/>
              <a:t>     </a:t>
            </a:r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PL (dB)</a:t>
            </a:r>
            <a:r>
              <a:rPr lang="en-US" dirty="0"/>
              <a:t> </a:t>
            </a:r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Concorde</a:t>
            </a:r>
            <a:r>
              <a:rPr lang="en-US" dirty="0"/>
              <a:t>  		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94</a:t>
            </a:r>
            <a:r>
              <a:rPr lang="en-US" dirty="0"/>
              <a:t>                      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101</a:t>
            </a:r>
            <a:r>
              <a:rPr lang="en-US" dirty="0"/>
              <a:t>                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109</a:t>
            </a:r>
            <a:r>
              <a:rPr lang="en-US" dirty="0"/>
              <a:t> </a:t>
            </a:r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F-18</a:t>
            </a:r>
            <a:r>
              <a:rPr lang="en-US" dirty="0"/>
              <a:t>           		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87</a:t>
            </a:r>
            <a:r>
              <a:rPr lang="en-US" dirty="0"/>
              <a:t>                        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94</a:t>
            </a:r>
            <a:r>
              <a:rPr lang="en-US" dirty="0"/>
              <a:t>                 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102</a:t>
            </a:r>
            <a:r>
              <a:rPr lang="en-US" dirty="0"/>
              <a:t> </a:t>
            </a:r>
          </a:p>
          <a:p>
            <a:r>
              <a:rPr lang="en-US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Demonstrator</a:t>
            </a:r>
            <a:r>
              <a:rPr lang="en-US" dirty="0"/>
              <a:t>         	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60</a:t>
            </a:r>
            <a:r>
              <a:rPr lang="en-US" dirty="0"/>
              <a:t>                        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66</a:t>
            </a:r>
            <a:r>
              <a:rPr lang="en-US" dirty="0"/>
              <a:t>                  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Calibri"/>
              </a:rPr>
              <a:t>75</a:t>
            </a:r>
            <a:r>
              <a:rPr lang="en-US" dirty="0"/>
              <a:t>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26A42-63C5-D64A-91A5-9861FFA5DA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373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>
                <a:effectLst/>
                <a:latin typeface="-apple-system"/>
              </a:rPr>
              <a:t>NTRS record 20220017632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78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5CB65D2A-43F0-ED42-882E-06B88BBFDC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48AF8306-A8A5-824E-AB83-67A5532F6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  <a:latin typeface="-apple-system"/>
              </a:rPr>
              <a:t>NTRS record 20220017632</a:t>
            </a:r>
          </a:p>
          <a:p>
            <a:pPr>
              <a:spcBef>
                <a:spcPct val="0"/>
              </a:spcBef>
            </a:pPr>
            <a:r>
              <a:rPr lang="en-US" altLang="en-US" dirty="0"/>
              <a:t>https://</a:t>
            </a:r>
            <a:r>
              <a:rPr lang="en-US" altLang="en-US" dirty="0" err="1"/>
              <a:t>www.nasa.gov</a:t>
            </a:r>
            <a:r>
              <a:rPr lang="en-US" altLang="en-US" dirty="0"/>
              <a:t>/</a:t>
            </a:r>
            <a:r>
              <a:rPr lang="en-US" altLang="en-US" dirty="0" err="1"/>
              <a:t>mission_pages</a:t>
            </a:r>
            <a:r>
              <a:rPr lang="en-US" altLang="en-US" dirty="0"/>
              <a:t>/</a:t>
            </a:r>
            <a:r>
              <a:rPr lang="en-US" altLang="en-US" dirty="0" err="1"/>
              <a:t>lowboom</a:t>
            </a:r>
            <a:r>
              <a:rPr lang="en-US" altLang="en-US" dirty="0"/>
              <a:t>/overview</a:t>
            </a: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D4C6B1DA-2DF1-F94C-8B16-8960F6C747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47EDE9-C837-9A48-90C8-46666A1B60E0}" type="slidenum">
              <a:rPr lang="en-US" altLang="en-US">
                <a:latin typeface="Calibri" panose="020F050202020403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704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  <a:latin typeface="-apple-system"/>
              </a:rPr>
              <a:t>NTRS record 20220017632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26A42-63C5-D64A-91A5-9861FFA5DA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595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>
                <a:effectLst/>
                <a:latin typeface="-apple-system"/>
              </a:rPr>
              <a:t>20205002862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626A42-63C5-D64A-91A5-9861FFA5DA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7134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  <a:latin typeface="-apple-system"/>
              </a:rPr>
              <a:t>NTRS record 20220017632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  <a:latin typeface="-apple-system"/>
              </a:rPr>
              <a:t>https://</a:t>
            </a:r>
            <a:r>
              <a:rPr lang="en-US" dirty="0" err="1">
                <a:effectLst/>
                <a:latin typeface="-apple-system"/>
              </a:rPr>
              <a:t>www.nasa.gov</a:t>
            </a:r>
            <a:r>
              <a:rPr lang="en-US" dirty="0">
                <a:effectLst/>
                <a:latin typeface="-apple-system"/>
              </a:rPr>
              <a:t>/image-feature/preparing-for-the-next-generation-of-flight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D3F6-BB0F-7043-8FFD-0D82D4BC57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99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1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94209"/>
            <a:ext cx="11887200" cy="490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62" descr="NASA Logo">
            <a:extLst>
              <a:ext uri="{FF2B5EF4-FFF2-40B4-BE49-F238E27FC236}">
                <a16:creationId xmlns:a16="http://schemas.microsoft.com/office/drawing/2014/main" id="{F558A1E3-D5D9-4F40-AFB0-E21B2583E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193463" y="235127"/>
            <a:ext cx="736600" cy="6096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800"/>
            </a:lvl1pPr>
            <a:lvl2pPr marL="457200" indent="0">
              <a:buFontTx/>
              <a:buNone/>
              <a:defRPr sz="800"/>
            </a:lvl2pPr>
            <a:lvl3pPr marL="914400" indent="0">
              <a:buFontTx/>
              <a:buNone/>
              <a:defRPr sz="800"/>
            </a:lvl3pPr>
            <a:lvl4pPr marL="1371600" indent="0">
              <a:buFontTx/>
              <a:buNone/>
              <a:defRPr sz="800"/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322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028DFED-802E-8643-9720-987B0F49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5094209"/>
            <a:ext cx="11887200" cy="4908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828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805084" y="362229"/>
            <a:ext cx="4581832" cy="5801032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8A3252-98C9-5500-225B-028B1802FB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679" y="6267950"/>
            <a:ext cx="4601176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439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4-Grid-Images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8385976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61768" y="985270"/>
            <a:ext cx="4138718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9026" y="982691"/>
            <a:ext cx="4138718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61768" y="3724434"/>
            <a:ext cx="4138719" cy="2622699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C1C2CDB-F455-6F4E-9267-DE15D73A5A6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509024" y="3721856"/>
            <a:ext cx="4138720" cy="26227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12681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3E950-A272-7B40-80EE-0134CFA8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976" y="2843591"/>
            <a:ext cx="1801589" cy="90365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0914BD9B-73DA-0249-AA28-9716AEDB633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500611" y="0"/>
            <a:ext cx="10748782" cy="6858000"/>
          </a:xfrm>
          <a:custGeom>
            <a:avLst/>
            <a:gdLst>
              <a:gd name="connsiteX0" fmla="*/ 0 w 10748782"/>
              <a:gd name="connsiteY0" fmla="*/ 0 h 6858000"/>
              <a:gd name="connsiteX1" fmla="*/ 3890782 w 10748782"/>
              <a:gd name="connsiteY1" fmla="*/ 0 h 6858000"/>
              <a:gd name="connsiteX2" fmla="*/ 10748782 w 10748782"/>
              <a:gd name="connsiteY2" fmla="*/ 6858000 h 6858000"/>
              <a:gd name="connsiteX3" fmla="*/ 6858000 w 1074878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48782" h="6858000">
                <a:moveTo>
                  <a:pt x="0" y="0"/>
                </a:moveTo>
                <a:lnTo>
                  <a:pt x="3890782" y="0"/>
                </a:lnTo>
                <a:lnTo>
                  <a:pt x="10748782" y="6858000"/>
                </a:lnTo>
                <a:lnTo>
                  <a:pt x="6858000" y="685800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199430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2">
            <a:extLst>
              <a:ext uri="{FF2B5EF4-FFF2-40B4-BE49-F238E27FC236}">
                <a16:creationId xmlns:a16="http://schemas.microsoft.com/office/drawing/2014/main" id="{B7F72C18-9CCB-3D4A-86E8-98494039F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7951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EF209F94-4825-2C4B-9EF7-B131B4BD129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137833" y="4593775"/>
            <a:ext cx="2964332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9" name="Picture Placeholder 4">
            <a:extLst>
              <a:ext uri="{FF2B5EF4-FFF2-40B4-BE49-F238E27FC236}">
                <a16:creationId xmlns:a16="http://schemas.microsoft.com/office/drawing/2014/main" id="{3543A7DF-22B3-1348-BCBF-08156A864BF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-1" y="4593775"/>
            <a:ext cx="2943411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id="{747E8177-E151-8445-9BA3-4FF29F2A1F89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080863" y="4593775"/>
            <a:ext cx="2931464" cy="226422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D1907836-E2D6-534A-A24B-A99CABD72B9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941294"/>
            <a:ext cx="2943411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id="{1367309D-BFC4-8645-B10A-0D9D1C81CF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80863" y="941294"/>
            <a:ext cx="2931464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3" name="Picture Placeholder 4">
            <a:extLst>
              <a:ext uri="{FF2B5EF4-FFF2-40B4-BE49-F238E27FC236}">
                <a16:creationId xmlns:a16="http://schemas.microsoft.com/office/drawing/2014/main" id="{D9F4E471-A1DE-C14C-96DA-543CB3A301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37832" y="941294"/>
            <a:ext cx="2964332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744E3AB2-A9B9-0046-ADB2-598B2A1E86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227669" y="941294"/>
            <a:ext cx="2964332" cy="230141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</p:spTree>
    <p:extLst>
      <p:ext uri="{BB962C8B-B14F-4D97-AF65-F5344CB8AC3E}">
        <p14:creationId xmlns:p14="http://schemas.microsoft.com/office/powerpoint/2010/main" val="4041962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DE5396E-699C-C44A-9955-B0BEE76826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14F4B0-9840-2A41-A16A-0DBC7669AF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F6BE757-9FB1-374F-8070-16A4EA0CD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E1A101F-25A9-434D-B8D8-2A1445801F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243465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985247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7E2FC91E-2A82-9A45-8BEF-3D10335EF11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19460" y="0"/>
            <a:ext cx="2937438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BA04352-04C5-1D4B-817F-B6A74C63143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91111" y="0"/>
            <a:ext cx="2937438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DC9E02CD-FE8E-6A48-8FF7-D0BC2CBDAE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9262761" y="0"/>
            <a:ext cx="2937437" cy="46482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12991D6-D5C3-83C7-9EDF-788C9E97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4883936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5206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16300"/>
            <a:ext cx="6033247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3416300"/>
            <a:ext cx="6033248" cy="34417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5950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993285"/>
            <a:ext cx="6033247" cy="3571887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1993285"/>
            <a:ext cx="6033248" cy="3571887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0435729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199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41522"/>
            <a:ext cx="6096000" cy="3416478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0"/>
            <a:ext cx="6096000" cy="344152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692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158752" y="0"/>
            <a:ext cx="6033248" cy="6858000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3324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3416806"/>
            <a:ext cx="6096000" cy="3441193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-12193"/>
            <a:ext cx="6096000" cy="3428999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1" name="Title 12">
            <a:extLst>
              <a:ext uri="{FF2B5EF4-FFF2-40B4-BE49-F238E27FC236}">
                <a16:creationId xmlns:a16="http://schemas.microsoft.com/office/drawing/2014/main" id="{F8B22D28-EA51-E54E-ACEE-8C29F8A5D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433638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A111385-1464-9349-BF04-A88AEB56BD1B}"/>
              </a:ext>
            </a:extLst>
          </p:cNvPr>
          <p:cNvCxnSpPr/>
          <p:nvPr userDrawn="1"/>
        </p:nvCxnSpPr>
        <p:spPr>
          <a:xfrm>
            <a:off x="-121920" y="3416808"/>
            <a:ext cx="6217920" cy="0"/>
          </a:xfrm>
          <a:prstGeom prst="line">
            <a:avLst/>
          </a:prstGeom>
          <a:ln w="635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26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51615" cy="532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369864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93282" y="2367285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6563" y="2367285"/>
            <a:ext cx="4005437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3668042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Text-3-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9951615" cy="532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2893BF-55DA-FF44-BA93-FF87EFCBEA2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406586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FDB856F8-C806-0E43-8E64-C5F831AD605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93282" y="1406586"/>
            <a:ext cx="4005435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E939B1A1-E00B-0A44-84DE-A5C4087F8FD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86563" y="1406586"/>
            <a:ext cx="4005437" cy="2538238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&amp; Drop Picture</a:t>
            </a:r>
          </a:p>
        </p:txBody>
      </p:sp>
    </p:spTree>
    <p:extLst>
      <p:ext uri="{BB962C8B-B14F-4D97-AF65-F5344CB8AC3E}">
        <p14:creationId xmlns:p14="http://schemas.microsoft.com/office/powerpoint/2010/main" val="91266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DE5396E-699C-C44A-9955-B0BEE76826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D414F4B0-9840-2A41-A16A-0DBC7669AF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069771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F6BE757-9FB1-374F-8070-16A4EA0CD10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39542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BE1A101F-25A9-434D-B8D8-2A1445801F1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209314" y="1531122"/>
            <a:ext cx="2982686" cy="2677886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 b="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1084120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Picture Placeholder 2">
            <a:extLst>
              <a:ext uri="{FF2B5EF4-FFF2-40B4-BE49-F238E27FC236}">
                <a16:creationId xmlns:a16="http://schemas.microsoft.com/office/drawing/2014/main" id="{C72BCA80-0D0F-8243-ACCE-583D86FE36D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18755" y="1314459"/>
            <a:ext cx="2231534" cy="2114541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200" b="0" i="0">
                <a:latin typeface="+mn-lt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73466889-280E-584A-876A-E06E0DB703D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19075" y="3660775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22525E9D-B246-0A41-A345-FBB179232454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505691" y="1314450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9">
            <a:extLst>
              <a:ext uri="{FF2B5EF4-FFF2-40B4-BE49-F238E27FC236}">
                <a16:creationId xmlns:a16="http://schemas.microsoft.com/office/drawing/2014/main" id="{1A6A5BAE-124E-274B-B501-C0381C06F9A3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5691" y="3660775"/>
            <a:ext cx="2230438" cy="21145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2157421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953BA53D-B2FB-EF47-B528-30F6D348626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1395413"/>
            <a:ext cx="2420938" cy="180181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9F74CF5E-37FA-B44A-8A14-808B6B48C45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3246438"/>
            <a:ext cx="2420938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6" name="Picture Placeholder 9">
            <a:extLst>
              <a:ext uri="{FF2B5EF4-FFF2-40B4-BE49-F238E27FC236}">
                <a16:creationId xmlns:a16="http://schemas.microsoft.com/office/drawing/2014/main" id="{EBCA32FE-1DA4-184A-A766-B617D368C0F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470150" y="1395413"/>
            <a:ext cx="2376488" cy="2647950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7" name="Picture Placeholder 13">
            <a:extLst>
              <a:ext uri="{FF2B5EF4-FFF2-40B4-BE49-F238E27FC236}">
                <a16:creationId xmlns:a16="http://schemas.microsoft.com/office/drawing/2014/main" id="{27C74342-77D6-EF4A-A912-DD5D133FEB6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2470150" y="4087813"/>
            <a:ext cx="2376488" cy="1703387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8" name="Picture Placeholder 16">
            <a:extLst>
              <a:ext uri="{FF2B5EF4-FFF2-40B4-BE49-F238E27FC236}">
                <a16:creationId xmlns:a16="http://schemas.microsoft.com/office/drawing/2014/main" id="{07B46007-BEC9-984E-BD93-D780E1D1D23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902200" y="1395413"/>
            <a:ext cx="4816475" cy="180181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9" name="Picture Placeholder 26">
            <a:extLst>
              <a:ext uri="{FF2B5EF4-FFF2-40B4-BE49-F238E27FC236}">
                <a16:creationId xmlns:a16="http://schemas.microsoft.com/office/drawing/2014/main" id="{6F3FC6E6-AA7F-2242-93FB-3DF24F9EE1B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90220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0" name="Picture Placeholder 28">
            <a:extLst>
              <a:ext uri="{FF2B5EF4-FFF2-40B4-BE49-F238E27FC236}">
                <a16:creationId xmlns:a16="http://schemas.microsoft.com/office/drawing/2014/main" id="{5A9A26DD-717C-9249-98F5-D444FE2CA5C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334250" y="3246438"/>
            <a:ext cx="2384425" cy="25447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41" name="Picture Placeholder 32">
            <a:extLst>
              <a:ext uri="{FF2B5EF4-FFF2-40B4-BE49-F238E27FC236}">
                <a16:creationId xmlns:a16="http://schemas.microsoft.com/office/drawing/2014/main" id="{97E365EF-0C6E-F84E-BC9B-D504A2E3D0ED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766300" y="1395413"/>
            <a:ext cx="2433638" cy="4395787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&amp; Drop </a:t>
            </a:r>
          </a:p>
        </p:txBody>
      </p:sp>
    </p:spTree>
    <p:extLst>
      <p:ext uri="{BB962C8B-B14F-4D97-AF65-F5344CB8AC3E}">
        <p14:creationId xmlns:p14="http://schemas.microsoft.com/office/powerpoint/2010/main" val="11596363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58A446D-A688-8945-9BC7-0B048713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3AD19956-7A4E-DD46-90E3-38C391870C6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18435" y="1288252"/>
            <a:ext cx="5739454" cy="3369473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D1BEF55A-DA03-344E-90AD-F756D5432A3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175375" y="1287463"/>
            <a:ext cx="5738813" cy="3370262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val="545712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Text-Circle-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F96DF84F-06F0-104A-87A0-770F3FF4110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086477"/>
            <a:ext cx="5143500" cy="5143500"/>
          </a:xfrm>
          <a:prstGeom prst="ellipse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EF6319-2109-56D8-8671-36E2A844C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7355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0409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2668686" y="1"/>
            <a:ext cx="8231633" cy="5835739"/>
          </a:xfrm>
          <a:custGeom>
            <a:avLst/>
            <a:gdLst>
              <a:gd name="connsiteX0" fmla="*/ 0 w 8231633"/>
              <a:gd name="connsiteY0" fmla="*/ 0 h 5835739"/>
              <a:gd name="connsiteX1" fmla="*/ 4791789 w 8231633"/>
              <a:gd name="connsiteY1" fmla="*/ 0 h 5835739"/>
              <a:gd name="connsiteX2" fmla="*/ 8231633 w 8231633"/>
              <a:gd name="connsiteY2" fmla="*/ 3439845 h 5835739"/>
              <a:gd name="connsiteX3" fmla="*/ 5835739 w 8231633"/>
              <a:gd name="connsiteY3" fmla="*/ 5835739 h 5835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1633" h="5835739">
                <a:moveTo>
                  <a:pt x="0" y="0"/>
                </a:moveTo>
                <a:lnTo>
                  <a:pt x="4791789" y="0"/>
                </a:lnTo>
                <a:lnTo>
                  <a:pt x="8231633" y="3439845"/>
                </a:lnTo>
                <a:lnTo>
                  <a:pt x="5835739" y="5835739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8172118" y="0"/>
            <a:ext cx="4019883" cy="4062873"/>
          </a:xfrm>
          <a:custGeom>
            <a:avLst/>
            <a:gdLst>
              <a:gd name="connsiteX0" fmla="*/ 4019882 w 4019883"/>
              <a:gd name="connsiteY0" fmla="*/ 2818042 h 4062873"/>
              <a:gd name="connsiteX1" fmla="*/ 4019882 w 4019883"/>
              <a:gd name="connsiteY1" fmla="*/ 4062873 h 4062873"/>
              <a:gd name="connsiteX2" fmla="*/ 3397466 w 4019883"/>
              <a:gd name="connsiteY2" fmla="*/ 3440458 h 4062873"/>
              <a:gd name="connsiteX3" fmla="*/ 0 w 4019883"/>
              <a:gd name="connsiteY3" fmla="*/ 0 h 4062873"/>
              <a:gd name="connsiteX4" fmla="*/ 4019883 w 4019883"/>
              <a:gd name="connsiteY4" fmla="*/ 0 h 4062873"/>
              <a:gd name="connsiteX5" fmla="*/ 4019883 w 4019883"/>
              <a:gd name="connsiteY5" fmla="*/ 2131129 h 4062873"/>
              <a:gd name="connsiteX6" fmla="*/ 3075506 w 4019883"/>
              <a:gd name="connsiteY6" fmla="*/ 3075506 h 4062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19883" h="4062873">
                <a:moveTo>
                  <a:pt x="4019882" y="2818042"/>
                </a:moveTo>
                <a:lnTo>
                  <a:pt x="4019882" y="4062873"/>
                </a:lnTo>
                <a:lnTo>
                  <a:pt x="3397466" y="3440458"/>
                </a:lnTo>
                <a:close/>
                <a:moveTo>
                  <a:pt x="0" y="0"/>
                </a:moveTo>
                <a:lnTo>
                  <a:pt x="4019883" y="0"/>
                </a:lnTo>
                <a:lnTo>
                  <a:pt x="4019883" y="2131129"/>
                </a:lnTo>
                <a:lnTo>
                  <a:pt x="3075506" y="3075506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 hasCustomPrompt="1"/>
          </p:nvPr>
        </p:nvSpPr>
        <p:spPr>
          <a:xfrm>
            <a:off x="8852340" y="3776610"/>
            <a:ext cx="3339661" cy="3081391"/>
          </a:xfrm>
          <a:custGeom>
            <a:avLst/>
            <a:gdLst>
              <a:gd name="connsiteX0" fmla="*/ 2395894 w 3339661"/>
              <a:gd name="connsiteY0" fmla="*/ 0 h 3081391"/>
              <a:gd name="connsiteX1" fmla="*/ 3339661 w 3339661"/>
              <a:gd name="connsiteY1" fmla="*/ 943767 h 3081391"/>
              <a:gd name="connsiteX2" fmla="*/ 3339661 w 3339661"/>
              <a:gd name="connsiteY2" fmla="*/ 3081391 h 3081391"/>
              <a:gd name="connsiteX3" fmla="*/ 685497 w 3339661"/>
              <a:gd name="connsiteY3" fmla="*/ 3081391 h 3081391"/>
              <a:gd name="connsiteX4" fmla="*/ 0 w 3339661"/>
              <a:gd name="connsiteY4" fmla="*/ 2395894 h 3081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9661" h="3081391">
                <a:moveTo>
                  <a:pt x="2395894" y="0"/>
                </a:moveTo>
                <a:lnTo>
                  <a:pt x="3339661" y="943767"/>
                </a:lnTo>
                <a:lnTo>
                  <a:pt x="3339661" y="3081391"/>
                </a:lnTo>
                <a:lnTo>
                  <a:pt x="685497" y="3081391"/>
                </a:lnTo>
                <a:lnTo>
                  <a:pt x="0" y="2395894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375192-57E0-C747-8C1B-BB00C5643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98" y="1631182"/>
            <a:ext cx="1801589" cy="903656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3395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B11B0B-0500-ECD7-9657-490075CF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773" y="1240404"/>
            <a:ext cx="4605652" cy="1038562"/>
          </a:xfrm>
        </p:spPr>
        <p:txBody>
          <a:bodyPr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7194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1180618"/>
            <a:ext cx="8669439" cy="4978237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10" name="Title 12">
            <a:extLst>
              <a:ext uri="{FF2B5EF4-FFF2-40B4-BE49-F238E27FC236}">
                <a16:creationId xmlns:a16="http://schemas.microsoft.com/office/drawing/2014/main" id="{2590F86B-29D2-7CCB-A32F-A8BF786C4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273836"/>
            <a:ext cx="9951614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24035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2">
            <a:extLst>
              <a:ext uri="{FF2B5EF4-FFF2-40B4-BE49-F238E27FC236}">
                <a16:creationId xmlns:a16="http://schemas.microsoft.com/office/drawing/2014/main" id="{2590F86B-29D2-7CCB-A32F-A8BF786C4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273836"/>
            <a:ext cx="11347135" cy="5708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E6B1F634-1FF9-B759-AD40-A0BE3BB0A1E6}"/>
              </a:ext>
            </a:extLst>
          </p:cNvPr>
          <p:cNvSpPr>
            <a:spLocks noGrp="1"/>
          </p:cNvSpPr>
          <p:nvPr>
            <p:ph type="media" sz="quarter" idx="19" hasCustomPrompt="1"/>
          </p:nvPr>
        </p:nvSpPr>
        <p:spPr>
          <a:xfrm>
            <a:off x="3789680" y="1238491"/>
            <a:ext cx="8402320" cy="4305783"/>
          </a:xfr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Drag and Drop Movie</a:t>
            </a:r>
          </a:p>
        </p:txBody>
      </p:sp>
    </p:spTree>
    <p:extLst>
      <p:ext uri="{BB962C8B-B14F-4D97-AF65-F5344CB8AC3E}">
        <p14:creationId xmlns:p14="http://schemas.microsoft.com/office/powerpoint/2010/main" val="31178204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187987-B5BE-9BEB-D657-846993A7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7354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68233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E5B4858B-3C65-F247-9586-7FC399F466E3}"/>
              </a:ext>
            </a:extLst>
          </p:cNvPr>
          <p:cNvSpPr>
            <a:spLocks noGrp="1"/>
          </p:cNvSpPr>
          <p:nvPr>
            <p:ph type="tbl" sz="quarter" idx="23" hasCustomPrompt="1"/>
          </p:nvPr>
        </p:nvSpPr>
        <p:spPr>
          <a:xfrm>
            <a:off x="261938" y="1081088"/>
            <a:ext cx="11596687" cy="4660900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Create Table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B084BC-FF2A-14D5-1507-08EC657FA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81209"/>
            <a:ext cx="9979511" cy="4376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48393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952500" y="1798984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2728290" y="0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 hasCustomPrompt="1"/>
          </p:nvPr>
        </p:nvSpPr>
        <p:spPr>
          <a:xfrm>
            <a:off x="2728290" y="3597968"/>
            <a:ext cx="3260034" cy="3260032"/>
          </a:xfrm>
          <a:custGeom>
            <a:avLst/>
            <a:gdLst>
              <a:gd name="connsiteX0" fmla="*/ 2448340 w 4896681"/>
              <a:gd name="connsiteY0" fmla="*/ 0 h 4896681"/>
              <a:gd name="connsiteX1" fmla="*/ 4896681 w 4896681"/>
              <a:gd name="connsiteY1" fmla="*/ 2448340 h 4896681"/>
              <a:gd name="connsiteX2" fmla="*/ 2448340 w 4896681"/>
              <a:gd name="connsiteY2" fmla="*/ 4896681 h 4896681"/>
              <a:gd name="connsiteX3" fmla="*/ 0 w 4896681"/>
              <a:gd name="connsiteY3" fmla="*/ 2448340 h 489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6681" h="4896681">
                <a:moveTo>
                  <a:pt x="2448340" y="0"/>
                </a:moveTo>
                <a:lnTo>
                  <a:pt x="4896681" y="2448340"/>
                </a:lnTo>
                <a:lnTo>
                  <a:pt x="2448340" y="4896681"/>
                </a:lnTo>
                <a:lnTo>
                  <a:pt x="0" y="2448340"/>
                </a:ln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918755-635A-E42E-2F1F-E8A86DA8B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4110" y="2909454"/>
            <a:ext cx="5281352" cy="818859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1774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76398"/>
            <a:ext cx="12192000" cy="438160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5603875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0786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2022668"/>
            <a:ext cx="12192000" cy="4835332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0435729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22936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02774"/>
            <a:ext cx="12192000" cy="2638925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rgbClr val="0047B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34512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441699"/>
          </a:xfrm>
          <a:prstGeom prst="rect">
            <a:avLst/>
          </a:prstGeom>
          <a:pattFill prst="pct5">
            <a:fgClr>
              <a:schemeClr val="bg1">
                <a:lumMod val="6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Drag &amp; Drop Picture</a:t>
            </a:r>
          </a:p>
        </p:txBody>
      </p:sp>
      <p:sp>
        <p:nvSpPr>
          <p:cNvPr id="8" name="Title 12">
            <a:extLst>
              <a:ext uri="{FF2B5EF4-FFF2-40B4-BE49-F238E27FC236}">
                <a16:creationId xmlns:a16="http://schemas.microsoft.com/office/drawing/2014/main" id="{D195A3D5-6258-BD48-B739-A1CED80EC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8" y="311936"/>
            <a:ext cx="11777832" cy="4908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12709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A413882-A888-354B-BEAC-FDFFF04453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1769" y="373626"/>
            <a:ext cx="8485187" cy="45059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47BA"/>
                </a:solidFill>
              </a:defRPr>
            </a:lvl1pPr>
            <a:lvl2pPr marL="457200" indent="0">
              <a:buFontTx/>
              <a:buNone/>
              <a:defRPr b="1"/>
            </a:lvl2pPr>
            <a:lvl3pPr marL="914400" indent="0">
              <a:buFontTx/>
              <a:buNone/>
              <a:defRPr b="1"/>
            </a:lvl3pPr>
            <a:lvl4pPr marL="1371600" indent="0">
              <a:buFontTx/>
              <a:buNone/>
              <a:defRPr b="1"/>
            </a:lvl4pPr>
            <a:lvl5pPr marL="1828800" indent="0">
              <a:buFontTx/>
              <a:buNone/>
              <a:defRPr b="1"/>
            </a:lvl5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2723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6B0380-5975-1FE3-E490-02D785E79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26920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5B4776-1920-73C0-DF32-5E1EDBDC3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526191"/>
            <a:ext cx="9979511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47">
            <a:extLst>
              <a:ext uri="{FF2B5EF4-FFF2-40B4-BE49-F238E27FC236}">
                <a16:creationId xmlns:a16="http://schemas.microsoft.com/office/drawing/2014/main" id="{3E624431-41FE-7B4F-BBDC-CA8E1728C3C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41146" y="2254685"/>
            <a:ext cx="11555274" cy="1741117"/>
          </a:xfrm>
          <a:custGeom>
            <a:avLst/>
            <a:gdLst/>
            <a:ahLst/>
            <a:cxnLst/>
            <a:rect l="l" t="t" r="r" b="b"/>
            <a:pathLst>
              <a:path w="9364897" h="1411077">
                <a:moveTo>
                  <a:pt x="425090" y="817625"/>
                </a:moveTo>
                <a:lnTo>
                  <a:pt x="425090" y="1093887"/>
                </a:lnTo>
                <a:lnTo>
                  <a:pt x="639961" y="1093887"/>
                </a:lnTo>
                <a:cubicBezTo>
                  <a:pt x="712514" y="1093887"/>
                  <a:pt x="763674" y="1081019"/>
                  <a:pt x="793440" y="1055285"/>
                </a:cubicBezTo>
                <a:cubicBezTo>
                  <a:pt x="823205" y="1029550"/>
                  <a:pt x="838088" y="994978"/>
                  <a:pt x="838088" y="951570"/>
                </a:cubicBezTo>
                <a:cubicBezTo>
                  <a:pt x="838088" y="911262"/>
                  <a:pt x="823360" y="878861"/>
                  <a:pt x="793904" y="854367"/>
                </a:cubicBezTo>
                <a:cubicBezTo>
                  <a:pt x="764449" y="829872"/>
                  <a:pt x="712824" y="817625"/>
                  <a:pt x="639030" y="817625"/>
                </a:cubicBezTo>
                <a:close/>
                <a:moveTo>
                  <a:pt x="5883101" y="743211"/>
                </a:moveTo>
                <a:lnTo>
                  <a:pt x="6433765" y="743211"/>
                </a:lnTo>
                <a:lnTo>
                  <a:pt x="6433765" y="1036216"/>
                </a:lnTo>
                <a:lnTo>
                  <a:pt x="5883101" y="1036216"/>
                </a:lnTo>
                <a:close/>
                <a:moveTo>
                  <a:pt x="2056358" y="376721"/>
                </a:moveTo>
                <a:lnTo>
                  <a:pt x="1906600" y="866924"/>
                </a:lnTo>
                <a:lnTo>
                  <a:pt x="2207046" y="866924"/>
                </a:lnTo>
                <a:close/>
                <a:moveTo>
                  <a:pt x="8630989" y="300447"/>
                </a:moveTo>
                <a:lnTo>
                  <a:pt x="8630989" y="604614"/>
                </a:lnTo>
                <a:lnTo>
                  <a:pt x="8734238" y="604614"/>
                </a:lnTo>
                <a:cubicBezTo>
                  <a:pt x="8815473" y="604614"/>
                  <a:pt x="8872524" y="590507"/>
                  <a:pt x="8905391" y="562291"/>
                </a:cubicBezTo>
                <a:cubicBezTo>
                  <a:pt x="8938257" y="534076"/>
                  <a:pt x="8954690" y="497954"/>
                  <a:pt x="8954690" y="453926"/>
                </a:cubicBezTo>
                <a:cubicBezTo>
                  <a:pt x="8954690" y="411138"/>
                  <a:pt x="8940427" y="374861"/>
                  <a:pt x="8911902" y="345095"/>
                </a:cubicBezTo>
                <a:cubicBezTo>
                  <a:pt x="8883376" y="315330"/>
                  <a:pt x="8829736" y="300447"/>
                  <a:pt x="8750981" y="300447"/>
                </a:cubicBezTo>
                <a:close/>
                <a:moveTo>
                  <a:pt x="425090" y="299517"/>
                </a:moveTo>
                <a:lnTo>
                  <a:pt x="425090" y="558106"/>
                </a:lnTo>
                <a:lnTo>
                  <a:pt x="608335" y="558106"/>
                </a:lnTo>
                <a:cubicBezTo>
                  <a:pt x="674067" y="558106"/>
                  <a:pt x="719800" y="546788"/>
                  <a:pt x="745536" y="524154"/>
                </a:cubicBezTo>
                <a:cubicBezTo>
                  <a:pt x="771270" y="501520"/>
                  <a:pt x="784138" y="468809"/>
                  <a:pt x="784138" y="426021"/>
                </a:cubicBezTo>
                <a:cubicBezTo>
                  <a:pt x="784138" y="386333"/>
                  <a:pt x="771270" y="355327"/>
                  <a:pt x="745536" y="333003"/>
                </a:cubicBezTo>
                <a:cubicBezTo>
                  <a:pt x="719800" y="310679"/>
                  <a:pt x="674997" y="299517"/>
                  <a:pt x="611125" y="299517"/>
                </a:cubicBezTo>
                <a:close/>
                <a:moveTo>
                  <a:pt x="8207759" y="23254"/>
                </a:moveTo>
                <a:lnTo>
                  <a:pt x="8908181" y="23254"/>
                </a:lnTo>
                <a:cubicBezTo>
                  <a:pt x="9060730" y="23254"/>
                  <a:pt x="9174986" y="59531"/>
                  <a:pt x="9250951" y="132085"/>
                </a:cubicBezTo>
                <a:cubicBezTo>
                  <a:pt x="9326915" y="204639"/>
                  <a:pt x="9364897" y="307888"/>
                  <a:pt x="9364897" y="441834"/>
                </a:cubicBezTo>
                <a:cubicBezTo>
                  <a:pt x="9364897" y="579500"/>
                  <a:pt x="9323505" y="687090"/>
                  <a:pt x="9240719" y="764605"/>
                </a:cubicBezTo>
                <a:cubicBezTo>
                  <a:pt x="9157933" y="842119"/>
                  <a:pt x="9031584" y="880877"/>
                  <a:pt x="8861672" y="880877"/>
                </a:cubicBezTo>
                <a:lnTo>
                  <a:pt x="8630989" y="880877"/>
                </a:lnTo>
                <a:lnTo>
                  <a:pt x="8630989" y="1386892"/>
                </a:lnTo>
                <a:lnTo>
                  <a:pt x="8207759" y="1386892"/>
                </a:lnTo>
                <a:close/>
                <a:moveTo>
                  <a:pt x="6619875" y="23254"/>
                </a:moveTo>
                <a:lnTo>
                  <a:pt x="7040314" y="23254"/>
                </a:lnTo>
                <a:lnTo>
                  <a:pt x="7040314" y="855762"/>
                </a:lnTo>
                <a:cubicBezTo>
                  <a:pt x="7040314" y="930176"/>
                  <a:pt x="7060932" y="988312"/>
                  <a:pt x="7102170" y="1030170"/>
                </a:cubicBezTo>
                <a:cubicBezTo>
                  <a:pt x="7143408" y="1072028"/>
                  <a:pt x="7200614" y="1092957"/>
                  <a:pt x="7273788" y="1092957"/>
                </a:cubicBezTo>
                <a:cubicBezTo>
                  <a:pt x="7346342" y="1092957"/>
                  <a:pt x="7403237" y="1072338"/>
                  <a:pt x="7444475" y="1031100"/>
                </a:cubicBezTo>
                <a:cubicBezTo>
                  <a:pt x="7485712" y="989862"/>
                  <a:pt x="7506332" y="931416"/>
                  <a:pt x="7506332" y="855762"/>
                </a:cubicBezTo>
                <a:lnTo>
                  <a:pt x="7506332" y="23254"/>
                </a:lnTo>
                <a:lnTo>
                  <a:pt x="7926772" y="23254"/>
                </a:lnTo>
                <a:lnTo>
                  <a:pt x="7926772" y="836228"/>
                </a:lnTo>
                <a:cubicBezTo>
                  <a:pt x="7926772" y="916843"/>
                  <a:pt x="7914214" y="992963"/>
                  <a:pt x="7889099" y="1064586"/>
                </a:cubicBezTo>
                <a:cubicBezTo>
                  <a:pt x="7863984" y="1136210"/>
                  <a:pt x="7824606" y="1198842"/>
                  <a:pt x="7770967" y="1252482"/>
                </a:cubicBezTo>
                <a:cubicBezTo>
                  <a:pt x="7717326" y="1306122"/>
                  <a:pt x="7661051" y="1343794"/>
                  <a:pt x="7602140" y="1365498"/>
                </a:cubicBezTo>
                <a:cubicBezTo>
                  <a:pt x="7520284" y="1395884"/>
                  <a:pt x="7421996" y="1411077"/>
                  <a:pt x="7307274" y="1411077"/>
                </a:cubicBezTo>
                <a:cubicBezTo>
                  <a:pt x="7240922" y="1411077"/>
                  <a:pt x="7168523" y="1406426"/>
                  <a:pt x="7090078" y="1397124"/>
                </a:cubicBezTo>
                <a:cubicBezTo>
                  <a:pt x="7011633" y="1387822"/>
                  <a:pt x="6946056" y="1369374"/>
                  <a:pt x="6893346" y="1341779"/>
                </a:cubicBezTo>
                <a:cubicBezTo>
                  <a:pt x="6840636" y="1314183"/>
                  <a:pt x="6792422" y="1274961"/>
                  <a:pt x="6748704" y="1224111"/>
                </a:cubicBezTo>
                <a:cubicBezTo>
                  <a:pt x="6704986" y="1173262"/>
                  <a:pt x="6675065" y="1120862"/>
                  <a:pt x="6658942" y="1066912"/>
                </a:cubicBezTo>
                <a:cubicBezTo>
                  <a:pt x="6632897" y="980095"/>
                  <a:pt x="6619875" y="903201"/>
                  <a:pt x="6619875" y="836228"/>
                </a:cubicBezTo>
                <a:close/>
                <a:moveTo>
                  <a:pt x="4391954" y="23254"/>
                </a:moveTo>
                <a:lnTo>
                  <a:pt x="4813324" y="23254"/>
                </a:lnTo>
                <a:lnTo>
                  <a:pt x="4813324" y="538572"/>
                </a:lnTo>
                <a:lnTo>
                  <a:pt x="5255157" y="23254"/>
                </a:lnTo>
                <a:lnTo>
                  <a:pt x="5815123" y="23254"/>
                </a:lnTo>
                <a:lnTo>
                  <a:pt x="5318409" y="537642"/>
                </a:lnTo>
                <a:lnTo>
                  <a:pt x="5837447" y="1386892"/>
                </a:lnTo>
                <a:lnTo>
                  <a:pt x="5318409" y="1386892"/>
                </a:lnTo>
                <a:lnTo>
                  <a:pt x="5030985" y="825996"/>
                </a:lnTo>
                <a:lnTo>
                  <a:pt x="4813324" y="1053889"/>
                </a:lnTo>
                <a:lnTo>
                  <a:pt x="4813324" y="1386892"/>
                </a:lnTo>
                <a:lnTo>
                  <a:pt x="4391954" y="1386892"/>
                </a:lnTo>
                <a:close/>
                <a:moveTo>
                  <a:pt x="1831255" y="23254"/>
                </a:moveTo>
                <a:lnTo>
                  <a:pt x="2290763" y="23254"/>
                </a:lnTo>
                <a:lnTo>
                  <a:pt x="2803289" y="1386892"/>
                </a:lnTo>
                <a:lnTo>
                  <a:pt x="2362385" y="1386892"/>
                </a:lnTo>
                <a:lnTo>
                  <a:pt x="2295413" y="1161790"/>
                </a:lnTo>
                <a:lnTo>
                  <a:pt x="1815442" y="1161790"/>
                </a:lnTo>
                <a:lnTo>
                  <a:pt x="1749400" y="1386892"/>
                </a:lnTo>
                <a:lnTo>
                  <a:pt x="1318729" y="1386892"/>
                </a:lnTo>
                <a:close/>
                <a:moveTo>
                  <a:pt x="0" y="23254"/>
                </a:moveTo>
                <a:lnTo>
                  <a:pt x="788789" y="23254"/>
                </a:lnTo>
                <a:cubicBezTo>
                  <a:pt x="920253" y="23254"/>
                  <a:pt x="1021178" y="55811"/>
                  <a:pt x="1091561" y="120923"/>
                </a:cubicBezTo>
                <a:cubicBezTo>
                  <a:pt x="1161944" y="186035"/>
                  <a:pt x="1197136" y="266651"/>
                  <a:pt x="1197136" y="362769"/>
                </a:cubicBezTo>
                <a:cubicBezTo>
                  <a:pt x="1197136" y="443384"/>
                  <a:pt x="1172021" y="512527"/>
                  <a:pt x="1121791" y="570198"/>
                </a:cubicBezTo>
                <a:cubicBezTo>
                  <a:pt x="1088305" y="608645"/>
                  <a:pt x="1039316" y="639031"/>
                  <a:pt x="974824" y="661355"/>
                </a:cubicBezTo>
                <a:cubicBezTo>
                  <a:pt x="1072802" y="684920"/>
                  <a:pt x="1144891" y="725382"/>
                  <a:pt x="1191090" y="782743"/>
                </a:cubicBezTo>
                <a:cubicBezTo>
                  <a:pt x="1237288" y="840104"/>
                  <a:pt x="1260388" y="912193"/>
                  <a:pt x="1260388" y="999009"/>
                </a:cubicBezTo>
                <a:cubicBezTo>
                  <a:pt x="1260388" y="1069702"/>
                  <a:pt x="1243955" y="1133264"/>
                  <a:pt x="1211088" y="1189695"/>
                </a:cubicBezTo>
                <a:cubicBezTo>
                  <a:pt x="1178222" y="1246126"/>
                  <a:pt x="1133264" y="1290774"/>
                  <a:pt x="1076213" y="1323640"/>
                </a:cubicBezTo>
                <a:cubicBezTo>
                  <a:pt x="1040867" y="1344104"/>
                  <a:pt x="987536" y="1358987"/>
                  <a:pt x="916223" y="1368289"/>
                </a:cubicBezTo>
                <a:cubicBezTo>
                  <a:pt x="821345" y="1380691"/>
                  <a:pt x="758403" y="1386892"/>
                  <a:pt x="727397" y="1386892"/>
                </a:cubicBezTo>
                <a:lnTo>
                  <a:pt x="0" y="1386892"/>
                </a:lnTo>
                <a:close/>
                <a:moveTo>
                  <a:pt x="3544155" y="0"/>
                </a:moveTo>
                <a:cubicBezTo>
                  <a:pt x="3715927" y="0"/>
                  <a:pt x="3850958" y="34727"/>
                  <a:pt x="3949247" y="104180"/>
                </a:cubicBezTo>
                <a:cubicBezTo>
                  <a:pt x="4047535" y="173633"/>
                  <a:pt x="4120554" y="280293"/>
                  <a:pt x="4168303" y="424160"/>
                </a:cubicBezTo>
                <a:lnTo>
                  <a:pt x="3796233" y="506946"/>
                </a:lnTo>
                <a:cubicBezTo>
                  <a:pt x="3783210" y="465398"/>
                  <a:pt x="3769567" y="435012"/>
                  <a:pt x="3755305" y="415789"/>
                </a:cubicBezTo>
                <a:cubicBezTo>
                  <a:pt x="3731740" y="383543"/>
                  <a:pt x="3702905" y="358738"/>
                  <a:pt x="3668798" y="341375"/>
                </a:cubicBezTo>
                <a:cubicBezTo>
                  <a:pt x="3634692" y="324011"/>
                  <a:pt x="3596555" y="315330"/>
                  <a:pt x="3554387" y="315330"/>
                </a:cubicBezTo>
                <a:cubicBezTo>
                  <a:pt x="3458889" y="315330"/>
                  <a:pt x="3385715" y="353777"/>
                  <a:pt x="3334865" y="430671"/>
                </a:cubicBezTo>
                <a:cubicBezTo>
                  <a:pt x="3296418" y="487722"/>
                  <a:pt x="3277194" y="577329"/>
                  <a:pt x="3277194" y="699492"/>
                </a:cubicBezTo>
                <a:cubicBezTo>
                  <a:pt x="3277194" y="850801"/>
                  <a:pt x="3300139" y="954516"/>
                  <a:pt x="3346027" y="1010636"/>
                </a:cubicBezTo>
                <a:cubicBezTo>
                  <a:pt x="3391916" y="1066757"/>
                  <a:pt x="3456408" y="1094817"/>
                  <a:pt x="3539504" y="1094817"/>
                </a:cubicBezTo>
                <a:cubicBezTo>
                  <a:pt x="3620119" y="1094817"/>
                  <a:pt x="3681045" y="1072183"/>
                  <a:pt x="3722284" y="1026914"/>
                </a:cubicBezTo>
                <a:cubicBezTo>
                  <a:pt x="3763521" y="981646"/>
                  <a:pt x="3793442" y="915913"/>
                  <a:pt x="3812046" y="829717"/>
                </a:cubicBezTo>
                <a:lnTo>
                  <a:pt x="4181326" y="941338"/>
                </a:lnTo>
                <a:cubicBezTo>
                  <a:pt x="4156521" y="1044898"/>
                  <a:pt x="4117453" y="1131404"/>
                  <a:pt x="4064124" y="1200857"/>
                </a:cubicBezTo>
                <a:cubicBezTo>
                  <a:pt x="4010793" y="1270310"/>
                  <a:pt x="3944596" y="1322710"/>
                  <a:pt x="3865531" y="1358057"/>
                </a:cubicBezTo>
                <a:cubicBezTo>
                  <a:pt x="3786466" y="1393403"/>
                  <a:pt x="3685851" y="1411077"/>
                  <a:pt x="3563689" y="1411077"/>
                </a:cubicBezTo>
                <a:cubicBezTo>
                  <a:pt x="3415480" y="1411077"/>
                  <a:pt x="3294403" y="1389528"/>
                  <a:pt x="3200455" y="1346430"/>
                </a:cubicBezTo>
                <a:cubicBezTo>
                  <a:pt x="3106507" y="1303331"/>
                  <a:pt x="3025427" y="1227522"/>
                  <a:pt x="2957214" y="1119002"/>
                </a:cubicBezTo>
                <a:cubicBezTo>
                  <a:pt x="2889001" y="1010481"/>
                  <a:pt x="2854894" y="871575"/>
                  <a:pt x="2854895" y="702283"/>
                </a:cubicBezTo>
                <a:cubicBezTo>
                  <a:pt x="2854894" y="476560"/>
                  <a:pt x="2914891" y="303082"/>
                  <a:pt x="3034884" y="181849"/>
                </a:cubicBezTo>
                <a:cubicBezTo>
                  <a:pt x="3154876" y="60617"/>
                  <a:pt x="3324633" y="0"/>
                  <a:pt x="3544155" y="0"/>
                </a:cubicBez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buFontTx/>
              <a:buNone/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4425809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E725C2-FA8D-CE39-1160-AE82EDD96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664736"/>
            <a:ext cx="9979511" cy="4376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32DC2FF-5C2E-C146-B6A9-B5069169E85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09481" y="2533135"/>
            <a:ext cx="11319517" cy="1466388"/>
          </a:xfrm>
          <a:custGeom>
            <a:avLst/>
            <a:gdLst>
              <a:gd name="connsiteX0" fmla="*/ 6436472 w 11319517"/>
              <a:gd name="connsiteY0" fmla="*/ 25078 h 1466388"/>
              <a:gd name="connsiteX1" fmla="*/ 7584209 w 11319517"/>
              <a:gd name="connsiteY1" fmla="*/ 25078 h 1466388"/>
              <a:gd name="connsiteX2" fmla="*/ 8351334 w 11319517"/>
              <a:gd name="connsiteY2" fmla="*/ 25078 h 1466388"/>
              <a:gd name="connsiteX3" fmla="*/ 8354284 w 11319517"/>
              <a:gd name="connsiteY3" fmla="*/ 25078 h 1466388"/>
              <a:gd name="connsiteX4" fmla="*/ 9488595 w 11319517"/>
              <a:gd name="connsiteY4" fmla="*/ 25078 h 1466388"/>
              <a:gd name="connsiteX5" fmla="*/ 9488595 w 11319517"/>
              <a:gd name="connsiteY5" fmla="*/ 39370 h 1466388"/>
              <a:gd name="connsiteX6" fmla="*/ 9319091 w 11319517"/>
              <a:gd name="connsiteY6" fmla="*/ 219810 h 1466388"/>
              <a:gd name="connsiteX7" fmla="*/ 8302651 w 11319517"/>
              <a:gd name="connsiteY7" fmla="*/ 219810 h 1466388"/>
              <a:gd name="connsiteX8" fmla="*/ 7933841 w 11319517"/>
              <a:gd name="connsiteY8" fmla="*/ 480927 h 1466388"/>
              <a:gd name="connsiteX9" fmla="*/ 8321829 w 11319517"/>
              <a:gd name="connsiteY9" fmla="*/ 646154 h 1466388"/>
              <a:gd name="connsiteX10" fmla="*/ 8897172 w 11319517"/>
              <a:gd name="connsiteY10" fmla="*/ 646154 h 1466388"/>
              <a:gd name="connsiteX11" fmla="*/ 9360398 w 11319517"/>
              <a:gd name="connsiteY11" fmla="*/ 961855 h 1466388"/>
              <a:gd name="connsiteX12" fmla="*/ 8717193 w 11319517"/>
              <a:gd name="connsiteY12" fmla="*/ 1442784 h 1466388"/>
              <a:gd name="connsiteX13" fmla="*/ 7469140 w 11319517"/>
              <a:gd name="connsiteY13" fmla="*/ 1442784 h 1466388"/>
              <a:gd name="connsiteX14" fmla="*/ 7653545 w 11319517"/>
              <a:gd name="connsiteY14" fmla="*/ 1249527 h 1466388"/>
              <a:gd name="connsiteX15" fmla="*/ 8767351 w 11319517"/>
              <a:gd name="connsiteY15" fmla="*/ 1249527 h 1466388"/>
              <a:gd name="connsiteX16" fmla="*/ 9136161 w 11319517"/>
              <a:gd name="connsiteY16" fmla="*/ 986935 h 1466388"/>
              <a:gd name="connsiteX17" fmla="*/ 8748173 w 11319517"/>
              <a:gd name="connsiteY17" fmla="*/ 815807 h 1466388"/>
              <a:gd name="connsiteX18" fmla="*/ 8175780 w 11319517"/>
              <a:gd name="connsiteY18" fmla="*/ 815807 h 1466388"/>
              <a:gd name="connsiteX19" fmla="*/ 7709604 w 11319517"/>
              <a:gd name="connsiteY19" fmla="*/ 495679 h 1466388"/>
              <a:gd name="connsiteX20" fmla="*/ 7795168 w 11319517"/>
              <a:gd name="connsiteY20" fmla="*/ 219810 h 1466388"/>
              <a:gd name="connsiteX21" fmla="*/ 7222775 w 11319517"/>
              <a:gd name="connsiteY21" fmla="*/ 219810 h 1466388"/>
              <a:gd name="connsiteX22" fmla="*/ 6386314 w 11319517"/>
              <a:gd name="connsiteY22" fmla="*/ 219810 h 1466388"/>
              <a:gd name="connsiteX23" fmla="*/ 6017504 w 11319517"/>
              <a:gd name="connsiteY23" fmla="*/ 480927 h 1466388"/>
              <a:gd name="connsiteX24" fmla="*/ 6405492 w 11319517"/>
              <a:gd name="connsiteY24" fmla="*/ 646154 h 1466388"/>
              <a:gd name="connsiteX25" fmla="*/ 6980836 w 11319517"/>
              <a:gd name="connsiteY25" fmla="*/ 646154 h 1466388"/>
              <a:gd name="connsiteX26" fmla="*/ 7442586 w 11319517"/>
              <a:gd name="connsiteY26" fmla="*/ 961855 h 1466388"/>
              <a:gd name="connsiteX27" fmla="*/ 6799381 w 11319517"/>
              <a:gd name="connsiteY27" fmla="*/ 1442784 h 1466388"/>
              <a:gd name="connsiteX28" fmla="*/ 5551328 w 11319517"/>
              <a:gd name="connsiteY28" fmla="*/ 1442784 h 1466388"/>
              <a:gd name="connsiteX29" fmla="*/ 5735733 w 11319517"/>
              <a:gd name="connsiteY29" fmla="*/ 1249527 h 1466388"/>
              <a:gd name="connsiteX30" fmla="*/ 6849539 w 11319517"/>
              <a:gd name="connsiteY30" fmla="*/ 1249527 h 1466388"/>
              <a:gd name="connsiteX31" fmla="*/ 7218349 w 11319517"/>
              <a:gd name="connsiteY31" fmla="*/ 986935 h 1466388"/>
              <a:gd name="connsiteX32" fmla="*/ 6830361 w 11319517"/>
              <a:gd name="connsiteY32" fmla="*/ 815807 h 1466388"/>
              <a:gd name="connsiteX33" fmla="*/ 6257968 w 11319517"/>
              <a:gd name="connsiteY33" fmla="*/ 815807 h 1466388"/>
              <a:gd name="connsiteX34" fmla="*/ 5791792 w 11319517"/>
              <a:gd name="connsiteY34" fmla="*/ 495679 h 1466388"/>
              <a:gd name="connsiteX35" fmla="*/ 6436472 w 11319517"/>
              <a:gd name="connsiteY35" fmla="*/ 25078 h 1466388"/>
              <a:gd name="connsiteX36" fmla="*/ 3757436 w 11319517"/>
              <a:gd name="connsiteY36" fmla="*/ 23603 h 1466388"/>
              <a:gd name="connsiteX37" fmla="*/ 3989049 w 11319517"/>
              <a:gd name="connsiteY37" fmla="*/ 23603 h 1466388"/>
              <a:gd name="connsiteX38" fmla="*/ 3847426 w 11319517"/>
              <a:gd name="connsiteY38" fmla="*/ 823183 h 1466388"/>
              <a:gd name="connsiteX39" fmla="*/ 2912124 w 11319517"/>
              <a:gd name="connsiteY39" fmla="*/ 1466388 h 1466388"/>
              <a:gd name="connsiteX40" fmla="*/ 2103692 w 11319517"/>
              <a:gd name="connsiteY40" fmla="*/ 966281 h 1466388"/>
              <a:gd name="connsiteX41" fmla="*/ 2116969 w 11319517"/>
              <a:gd name="connsiteY41" fmla="*/ 824659 h 1466388"/>
              <a:gd name="connsiteX42" fmla="*/ 2258592 w 11319517"/>
              <a:gd name="connsiteY42" fmla="*/ 25078 h 1466388"/>
              <a:gd name="connsiteX43" fmla="*/ 2487254 w 11319517"/>
              <a:gd name="connsiteY43" fmla="*/ 25078 h 1466388"/>
              <a:gd name="connsiteX44" fmla="*/ 2345631 w 11319517"/>
              <a:gd name="connsiteY44" fmla="*/ 824659 h 1466388"/>
              <a:gd name="connsiteX45" fmla="*/ 2335305 w 11319517"/>
              <a:gd name="connsiteY45" fmla="*/ 935302 h 1466388"/>
              <a:gd name="connsiteX46" fmla="*/ 2946054 w 11319517"/>
              <a:gd name="connsiteY46" fmla="*/ 1277557 h 1466388"/>
              <a:gd name="connsiteX47" fmla="*/ 3615813 w 11319517"/>
              <a:gd name="connsiteY47" fmla="*/ 826134 h 1466388"/>
              <a:gd name="connsiteX48" fmla="*/ 9677575 w 11319517"/>
              <a:gd name="connsiteY48" fmla="*/ 23602 h 1466388"/>
              <a:gd name="connsiteX49" fmla="*/ 11319517 w 11319517"/>
              <a:gd name="connsiteY49" fmla="*/ 23602 h 1466388"/>
              <a:gd name="connsiteX50" fmla="*/ 11135112 w 11319517"/>
              <a:gd name="connsiteY50" fmla="*/ 218334 h 1466388"/>
              <a:gd name="connsiteX51" fmla="*/ 10472729 w 11319517"/>
              <a:gd name="connsiteY51" fmla="*/ 218334 h 1466388"/>
              <a:gd name="connsiteX52" fmla="*/ 10255869 w 11319517"/>
              <a:gd name="connsiteY52" fmla="*/ 1442783 h 1466388"/>
              <a:gd name="connsiteX53" fmla="*/ 10025732 w 11319517"/>
              <a:gd name="connsiteY53" fmla="*/ 1442783 h 1466388"/>
              <a:gd name="connsiteX54" fmla="*/ 10242592 w 11319517"/>
              <a:gd name="connsiteY54" fmla="*/ 218334 h 1466388"/>
              <a:gd name="connsiteX55" fmla="*/ 9488744 w 11319517"/>
              <a:gd name="connsiteY55" fmla="*/ 218334 h 1466388"/>
              <a:gd name="connsiteX56" fmla="*/ 4223612 w 11319517"/>
              <a:gd name="connsiteY56" fmla="*/ 23602 h 1466388"/>
              <a:gd name="connsiteX57" fmla="*/ 5730982 w 11319517"/>
              <a:gd name="connsiteY57" fmla="*/ 23602 h 1466388"/>
              <a:gd name="connsiteX58" fmla="*/ 5730982 w 11319517"/>
              <a:gd name="connsiteY58" fmla="*/ 23945 h 1466388"/>
              <a:gd name="connsiteX59" fmla="*/ 5546902 w 11319517"/>
              <a:gd name="connsiteY59" fmla="*/ 218334 h 1466388"/>
              <a:gd name="connsiteX60" fmla="*/ 4419819 w 11319517"/>
              <a:gd name="connsiteY60" fmla="*/ 218334 h 1466388"/>
              <a:gd name="connsiteX61" fmla="*/ 4343106 w 11319517"/>
              <a:gd name="connsiteY61" fmla="*/ 644678 h 1466388"/>
              <a:gd name="connsiteX62" fmla="*/ 5552803 w 11319517"/>
              <a:gd name="connsiteY62" fmla="*/ 644678 h 1466388"/>
              <a:gd name="connsiteX63" fmla="*/ 5392002 w 11319517"/>
              <a:gd name="connsiteY63" fmla="*/ 814331 h 1466388"/>
              <a:gd name="connsiteX64" fmla="*/ 4313601 w 11319517"/>
              <a:gd name="connsiteY64" fmla="*/ 814331 h 1466388"/>
              <a:gd name="connsiteX65" fmla="*/ 4236889 w 11319517"/>
              <a:gd name="connsiteY65" fmla="*/ 1249527 h 1466388"/>
              <a:gd name="connsiteX66" fmla="*/ 5521823 w 11319517"/>
              <a:gd name="connsiteY66" fmla="*/ 1249527 h 1466388"/>
              <a:gd name="connsiteX67" fmla="*/ 5337418 w 11319517"/>
              <a:gd name="connsiteY67" fmla="*/ 1442783 h 1466388"/>
              <a:gd name="connsiteX68" fmla="*/ 3972821 w 11319517"/>
              <a:gd name="connsiteY68" fmla="*/ 1442783 h 1466388"/>
              <a:gd name="connsiteX69" fmla="*/ 1094627 w 11319517"/>
              <a:gd name="connsiteY69" fmla="*/ 0 h 1466388"/>
              <a:gd name="connsiteX70" fmla="*/ 1934040 w 11319517"/>
              <a:gd name="connsiteY70" fmla="*/ 590096 h 1466388"/>
              <a:gd name="connsiteX71" fmla="*/ 1818970 w 11319517"/>
              <a:gd name="connsiteY71" fmla="*/ 969233 h 1466388"/>
              <a:gd name="connsiteX72" fmla="*/ 1575556 w 11319517"/>
              <a:gd name="connsiteY72" fmla="*/ 969233 h 1466388"/>
              <a:gd name="connsiteX73" fmla="*/ 1700952 w 11319517"/>
              <a:gd name="connsiteY73" fmla="*/ 612225 h 1466388"/>
              <a:gd name="connsiteX74" fmla="*/ 1060698 w 11319517"/>
              <a:gd name="connsiteY74" fmla="*/ 191781 h 1466388"/>
              <a:gd name="connsiteX75" fmla="*/ 231613 w 11319517"/>
              <a:gd name="connsiteY75" fmla="*/ 830560 h 1466388"/>
              <a:gd name="connsiteX76" fmla="*/ 709590 w 11319517"/>
              <a:gd name="connsiteY76" fmla="*/ 1248053 h 1466388"/>
              <a:gd name="connsiteX77" fmla="*/ 1352795 w 11319517"/>
              <a:gd name="connsiteY77" fmla="*/ 1248053 h 1466388"/>
              <a:gd name="connsiteX78" fmla="*/ 964807 w 11319517"/>
              <a:gd name="connsiteY78" fmla="*/ 832036 h 1466388"/>
              <a:gd name="connsiteX79" fmla="*/ 1268707 w 11319517"/>
              <a:gd name="connsiteY79" fmla="*/ 832036 h 1466388"/>
              <a:gd name="connsiteX80" fmla="*/ 1841100 w 11319517"/>
              <a:gd name="connsiteY80" fmla="*/ 1441310 h 1466388"/>
              <a:gd name="connsiteX81" fmla="*/ 674185 w 11319517"/>
              <a:gd name="connsiteY81" fmla="*/ 1441310 h 1466388"/>
              <a:gd name="connsiteX82" fmla="*/ 674185 w 11319517"/>
              <a:gd name="connsiteY82" fmla="*/ 1442785 h 1466388"/>
              <a:gd name="connsiteX83" fmla="*/ 0 w 11319517"/>
              <a:gd name="connsiteY83" fmla="*/ 852689 h 1466388"/>
              <a:gd name="connsiteX84" fmla="*/ 1094627 w 11319517"/>
              <a:gd name="connsiteY84" fmla="*/ 0 h 146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1319517" h="1466388">
                <a:moveTo>
                  <a:pt x="6436472" y="25078"/>
                </a:moveTo>
                <a:lnTo>
                  <a:pt x="7584209" y="25078"/>
                </a:lnTo>
                <a:lnTo>
                  <a:pt x="8351334" y="25078"/>
                </a:lnTo>
                <a:cubicBezTo>
                  <a:pt x="8352808" y="25078"/>
                  <a:pt x="8352808" y="25078"/>
                  <a:pt x="8354284" y="25078"/>
                </a:cubicBezTo>
                <a:lnTo>
                  <a:pt x="9488595" y="25078"/>
                </a:lnTo>
                <a:lnTo>
                  <a:pt x="9488595" y="39370"/>
                </a:lnTo>
                <a:lnTo>
                  <a:pt x="9319091" y="219810"/>
                </a:lnTo>
                <a:lnTo>
                  <a:pt x="8302651" y="219810"/>
                </a:lnTo>
                <a:cubicBezTo>
                  <a:pt x="8056286" y="219810"/>
                  <a:pt x="7933841" y="311274"/>
                  <a:pt x="7933841" y="480927"/>
                </a:cubicBezTo>
                <a:cubicBezTo>
                  <a:pt x="7933841" y="626976"/>
                  <a:pt x="8078414" y="646154"/>
                  <a:pt x="8321829" y="646154"/>
                </a:cubicBezTo>
                <a:lnTo>
                  <a:pt x="8897172" y="646154"/>
                </a:lnTo>
                <a:cubicBezTo>
                  <a:pt x="9202547" y="646154"/>
                  <a:pt x="9358922" y="752371"/>
                  <a:pt x="9360398" y="961855"/>
                </a:cubicBezTo>
                <a:cubicBezTo>
                  <a:pt x="9360398" y="1259854"/>
                  <a:pt x="9171567" y="1442784"/>
                  <a:pt x="8717193" y="1442784"/>
                </a:cubicBezTo>
                <a:lnTo>
                  <a:pt x="7469140" y="1442784"/>
                </a:lnTo>
                <a:lnTo>
                  <a:pt x="7653545" y="1249527"/>
                </a:lnTo>
                <a:lnTo>
                  <a:pt x="8767351" y="1249527"/>
                </a:lnTo>
                <a:cubicBezTo>
                  <a:pt x="9015192" y="1249527"/>
                  <a:pt x="9136161" y="1156587"/>
                  <a:pt x="9136161" y="986935"/>
                </a:cubicBezTo>
                <a:cubicBezTo>
                  <a:pt x="9136161" y="834985"/>
                  <a:pt x="8990112" y="815807"/>
                  <a:pt x="8748173" y="815807"/>
                </a:cubicBezTo>
                <a:lnTo>
                  <a:pt x="8175780" y="815807"/>
                </a:lnTo>
                <a:cubicBezTo>
                  <a:pt x="7860079" y="815807"/>
                  <a:pt x="7709604" y="700738"/>
                  <a:pt x="7709604" y="495679"/>
                </a:cubicBezTo>
                <a:cubicBezTo>
                  <a:pt x="7709604" y="387987"/>
                  <a:pt x="7737634" y="293572"/>
                  <a:pt x="7795168" y="219810"/>
                </a:cubicBezTo>
                <a:lnTo>
                  <a:pt x="7222775" y="219810"/>
                </a:lnTo>
                <a:lnTo>
                  <a:pt x="6386314" y="219810"/>
                </a:lnTo>
                <a:cubicBezTo>
                  <a:pt x="6139949" y="219810"/>
                  <a:pt x="6017504" y="311274"/>
                  <a:pt x="6017504" y="480927"/>
                </a:cubicBezTo>
                <a:cubicBezTo>
                  <a:pt x="6017504" y="626976"/>
                  <a:pt x="6162077" y="646154"/>
                  <a:pt x="6405492" y="646154"/>
                </a:cubicBezTo>
                <a:lnTo>
                  <a:pt x="6980836" y="646154"/>
                </a:lnTo>
                <a:cubicBezTo>
                  <a:pt x="7286210" y="646154"/>
                  <a:pt x="7442586" y="752371"/>
                  <a:pt x="7442586" y="961855"/>
                </a:cubicBezTo>
                <a:cubicBezTo>
                  <a:pt x="7442586" y="1259854"/>
                  <a:pt x="7253755" y="1442784"/>
                  <a:pt x="6799381" y="1442784"/>
                </a:cubicBezTo>
                <a:lnTo>
                  <a:pt x="5551328" y="1442784"/>
                </a:lnTo>
                <a:lnTo>
                  <a:pt x="5735733" y="1249527"/>
                </a:lnTo>
                <a:lnTo>
                  <a:pt x="6849539" y="1249527"/>
                </a:lnTo>
                <a:cubicBezTo>
                  <a:pt x="7097379" y="1249527"/>
                  <a:pt x="7218349" y="1156587"/>
                  <a:pt x="7218349" y="986935"/>
                </a:cubicBezTo>
                <a:cubicBezTo>
                  <a:pt x="7218349" y="834985"/>
                  <a:pt x="7072300" y="815807"/>
                  <a:pt x="6830361" y="815807"/>
                </a:cubicBezTo>
                <a:lnTo>
                  <a:pt x="6257968" y="815807"/>
                </a:lnTo>
                <a:cubicBezTo>
                  <a:pt x="5942267" y="815807"/>
                  <a:pt x="5791792" y="700738"/>
                  <a:pt x="5791792" y="495679"/>
                </a:cubicBezTo>
                <a:cubicBezTo>
                  <a:pt x="5791792" y="208008"/>
                  <a:pt x="5989474" y="25078"/>
                  <a:pt x="6436472" y="25078"/>
                </a:cubicBezTo>
                <a:close/>
                <a:moveTo>
                  <a:pt x="3757436" y="23603"/>
                </a:moveTo>
                <a:lnTo>
                  <a:pt x="3989049" y="23603"/>
                </a:lnTo>
                <a:lnTo>
                  <a:pt x="3847426" y="823183"/>
                </a:lnTo>
                <a:cubicBezTo>
                  <a:pt x="3770713" y="1251003"/>
                  <a:pt x="3460913" y="1466388"/>
                  <a:pt x="2912124" y="1466388"/>
                </a:cubicBezTo>
                <a:cubicBezTo>
                  <a:pt x="2351532" y="1466388"/>
                  <a:pt x="2103692" y="1301161"/>
                  <a:pt x="2103692" y="966281"/>
                </a:cubicBezTo>
                <a:cubicBezTo>
                  <a:pt x="2103692" y="922024"/>
                  <a:pt x="2105167" y="873341"/>
                  <a:pt x="2116969" y="824659"/>
                </a:cubicBezTo>
                <a:lnTo>
                  <a:pt x="2258592" y="25078"/>
                </a:lnTo>
                <a:lnTo>
                  <a:pt x="2487254" y="25078"/>
                </a:lnTo>
                <a:lnTo>
                  <a:pt x="2345631" y="824659"/>
                </a:lnTo>
                <a:cubicBezTo>
                  <a:pt x="2336780" y="863015"/>
                  <a:pt x="2335305" y="901371"/>
                  <a:pt x="2335305" y="935302"/>
                </a:cubicBezTo>
                <a:cubicBezTo>
                  <a:pt x="2335305" y="1172815"/>
                  <a:pt x="2518235" y="1277557"/>
                  <a:pt x="2946054" y="1277557"/>
                </a:cubicBezTo>
                <a:cubicBezTo>
                  <a:pt x="3435834" y="1277557"/>
                  <a:pt x="3561229" y="1143310"/>
                  <a:pt x="3615813" y="826134"/>
                </a:cubicBezTo>
                <a:close/>
                <a:moveTo>
                  <a:pt x="9677575" y="23602"/>
                </a:moveTo>
                <a:lnTo>
                  <a:pt x="11319517" y="23602"/>
                </a:lnTo>
                <a:lnTo>
                  <a:pt x="11135112" y="218334"/>
                </a:lnTo>
                <a:lnTo>
                  <a:pt x="10472729" y="218334"/>
                </a:lnTo>
                <a:lnTo>
                  <a:pt x="10255869" y="1442783"/>
                </a:lnTo>
                <a:lnTo>
                  <a:pt x="10025732" y="1442783"/>
                </a:lnTo>
                <a:lnTo>
                  <a:pt x="10242592" y="218334"/>
                </a:lnTo>
                <a:lnTo>
                  <a:pt x="9488744" y="218334"/>
                </a:lnTo>
                <a:close/>
                <a:moveTo>
                  <a:pt x="4223612" y="23602"/>
                </a:moveTo>
                <a:lnTo>
                  <a:pt x="5730982" y="23602"/>
                </a:lnTo>
                <a:lnTo>
                  <a:pt x="5730982" y="23945"/>
                </a:lnTo>
                <a:lnTo>
                  <a:pt x="5546902" y="218334"/>
                </a:lnTo>
                <a:lnTo>
                  <a:pt x="4419819" y="218334"/>
                </a:lnTo>
                <a:lnTo>
                  <a:pt x="4343106" y="644678"/>
                </a:lnTo>
                <a:lnTo>
                  <a:pt x="5552803" y="644678"/>
                </a:lnTo>
                <a:lnTo>
                  <a:pt x="5392002" y="814331"/>
                </a:lnTo>
                <a:lnTo>
                  <a:pt x="4313601" y="814331"/>
                </a:lnTo>
                <a:lnTo>
                  <a:pt x="4236889" y="1249527"/>
                </a:lnTo>
                <a:lnTo>
                  <a:pt x="5521823" y="1249527"/>
                </a:lnTo>
                <a:lnTo>
                  <a:pt x="5337418" y="1442783"/>
                </a:lnTo>
                <a:lnTo>
                  <a:pt x="3972821" y="1442783"/>
                </a:lnTo>
                <a:close/>
                <a:moveTo>
                  <a:pt x="1094627" y="0"/>
                </a:moveTo>
                <a:cubicBezTo>
                  <a:pt x="1650794" y="0"/>
                  <a:pt x="1934040" y="187356"/>
                  <a:pt x="1934040" y="590096"/>
                </a:cubicBezTo>
                <a:cubicBezTo>
                  <a:pt x="1934040" y="770076"/>
                  <a:pt x="1882406" y="880719"/>
                  <a:pt x="1818970" y="969233"/>
                </a:cubicBezTo>
                <a:lnTo>
                  <a:pt x="1575556" y="969233"/>
                </a:lnTo>
                <a:cubicBezTo>
                  <a:pt x="1677348" y="863015"/>
                  <a:pt x="1700952" y="747947"/>
                  <a:pt x="1700952" y="612225"/>
                </a:cubicBezTo>
                <a:cubicBezTo>
                  <a:pt x="1700952" y="303900"/>
                  <a:pt x="1497369" y="191781"/>
                  <a:pt x="1060698" y="191781"/>
                </a:cubicBezTo>
                <a:cubicBezTo>
                  <a:pt x="449948" y="191781"/>
                  <a:pt x="231613" y="380612"/>
                  <a:pt x="231613" y="830560"/>
                </a:cubicBezTo>
                <a:cubicBezTo>
                  <a:pt x="231613" y="1116757"/>
                  <a:pt x="420443" y="1248053"/>
                  <a:pt x="709590" y="1248053"/>
                </a:cubicBezTo>
                <a:lnTo>
                  <a:pt x="1352795" y="1248053"/>
                </a:lnTo>
                <a:lnTo>
                  <a:pt x="964807" y="832036"/>
                </a:lnTo>
                <a:lnTo>
                  <a:pt x="1268707" y="832036"/>
                </a:lnTo>
                <a:lnTo>
                  <a:pt x="1841100" y="1441310"/>
                </a:lnTo>
                <a:lnTo>
                  <a:pt x="674185" y="1441310"/>
                </a:lnTo>
                <a:lnTo>
                  <a:pt x="674185" y="1442785"/>
                </a:lnTo>
                <a:cubicBezTo>
                  <a:pt x="280296" y="1442785"/>
                  <a:pt x="0" y="1237727"/>
                  <a:pt x="0" y="852689"/>
                </a:cubicBezTo>
                <a:cubicBezTo>
                  <a:pt x="0" y="286197"/>
                  <a:pt x="354058" y="0"/>
                  <a:pt x="1094627" y="0"/>
                </a:cubicBezTo>
                <a:close/>
              </a:path>
            </a:pathLst>
          </a:cu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r>
              <a:rPr lang="en-US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7537868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-Large-Image-Left-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pattFill prst="pct5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 sz="1200"/>
            </a:lvl1pPr>
          </a:lstStyle>
          <a:p>
            <a:r>
              <a:rPr lang="en-US"/>
              <a:t>Drag and Drop image</a:t>
            </a:r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80B77553-7D76-354B-A4BC-BB06F185071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48A18A08-E654-9A40-A281-E435A0158D0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B11B0B-0500-ECD7-9657-490075CF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773" y="1240404"/>
            <a:ext cx="4605652" cy="1038562"/>
          </a:xfrm>
        </p:spPr>
        <p:txBody>
          <a:bodyPr>
            <a:no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5668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144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28BCC12-5D92-0B42-9149-50A0C299C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8083"/>
            <a:ext cx="10515600" cy="560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3627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54BE-9255-8049-90FB-9D14970D2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891" y="548640"/>
            <a:ext cx="10908940" cy="5605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27DD22-A8D7-444C-A5E4-B49B98F96D2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13891" y="1278199"/>
            <a:ext cx="10908940" cy="49149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9217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62A1AF-70C0-9641-B463-44F8D4AC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769" y="311936"/>
            <a:ext cx="9979511" cy="43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72807-630B-BF43-BDD9-0FDA4FE6C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768" y="941705"/>
            <a:ext cx="1160511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147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18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717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16" r:id="rId24"/>
    <p:sldLayoutId id="2147483705" r:id="rId25"/>
    <p:sldLayoutId id="2147483706" r:id="rId26"/>
    <p:sldLayoutId id="2147483707" r:id="rId27"/>
    <p:sldLayoutId id="2147483708" r:id="rId28"/>
    <p:sldLayoutId id="2147483709" r:id="rId29"/>
    <p:sldLayoutId id="2147483710" r:id="rId30"/>
    <p:sldLayoutId id="2147483711" r:id="rId31"/>
    <p:sldLayoutId id="2147483712" r:id="rId32"/>
    <p:sldLayoutId id="2147483713" r:id="rId33"/>
    <p:sldLayoutId id="2147483714" r:id="rId34"/>
    <p:sldLayoutId id="2147483715" r:id="rId35"/>
    <p:sldLayoutId id="2147483720" r:id="rId36"/>
    <p:sldLayoutId id="2147483721" r:id="rId37"/>
    <p:sldLayoutId id="2147483722" r:id="rId38"/>
    <p:sldLayoutId id="2147483725" r:id="rId3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0047BA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7.png"/><Relationship Id="rId5" Type="http://schemas.openxmlformats.org/officeDocument/2006/relationships/image" Target="../media/image16.emf"/><Relationship Id="rId10" Type="http://schemas.openxmlformats.org/officeDocument/2006/relationships/image" Target="../media/image21.jpe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4.jpeg"/><Relationship Id="rId7" Type="http://schemas.openxmlformats.org/officeDocument/2006/relationships/image" Target="../media/image28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10" Type="http://schemas.openxmlformats.org/officeDocument/2006/relationships/image" Target="../media/image7.png"/><Relationship Id="rId4" Type="http://schemas.openxmlformats.org/officeDocument/2006/relationships/image" Target="../media/image25.jpe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34.tif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Image of an artist illustration of the X-59 in flight over a community.">
            <a:extLst>
              <a:ext uri="{FF2B5EF4-FFF2-40B4-BE49-F238E27FC236}">
                <a16:creationId xmlns:a16="http://schemas.microsoft.com/office/drawing/2014/main" id="{CFC054B4-B6CE-DEC5-6FA8-47846D7A29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9515" t="444" r="8292" b="19032"/>
          <a:stretch/>
        </p:blipFill>
        <p:spPr>
          <a:xfrm>
            <a:off x="-1" y="0"/>
            <a:ext cx="12377609" cy="6962403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F5B53A1-9CDD-8D40-8AE7-84C5AEC9C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287951"/>
            <a:ext cx="11887200" cy="490839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Overview of the X-59 </a:t>
            </a:r>
            <a:r>
              <a:rPr lang="en-US" dirty="0" err="1">
                <a:solidFill>
                  <a:schemeClr val="bg1"/>
                </a:solidFill>
              </a:rPr>
              <a:t>Quesst</a:t>
            </a:r>
            <a:r>
              <a:rPr lang="en-US" dirty="0">
                <a:solidFill>
                  <a:schemeClr val="bg1"/>
                </a:solidFill>
              </a:rPr>
              <a:t> Phase I Mission and Air Data Nose Probe Preflight Calibration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B83E714A-0200-924B-81E8-885D7F6F59D5}"/>
              </a:ext>
            </a:extLst>
          </p:cNvPr>
          <p:cNvSpPr txBox="1">
            <a:spLocks/>
          </p:cNvSpPr>
          <p:nvPr/>
        </p:nvSpPr>
        <p:spPr>
          <a:xfrm>
            <a:off x="152041" y="4926102"/>
            <a:ext cx="9804841" cy="64666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Jeffrey Flamm, Courtney </a:t>
            </a:r>
            <a:r>
              <a:rPr lang="en-US" dirty="0" err="1"/>
              <a:t>Winski</a:t>
            </a:r>
            <a:r>
              <a:rPr lang="en-US" dirty="0"/>
              <a:t>, Alaa </a:t>
            </a:r>
            <a:r>
              <a:rPr lang="en-US" dirty="0" err="1"/>
              <a:t>Elmiligui</a:t>
            </a:r>
            <a:r>
              <a:rPr lang="en-US" dirty="0"/>
              <a:t>, Michael Bozeman, Lee Mears | NASA Langley Research Center</a:t>
            </a:r>
          </a:p>
          <a:p>
            <a:r>
              <a:rPr lang="en-US" dirty="0"/>
              <a:t>Kurtis Long | NASA Armstrong Flight Research Center</a:t>
            </a:r>
          </a:p>
          <a:p>
            <a:r>
              <a:rPr lang="en-US" dirty="0"/>
              <a:t>David Friedlander | NASA Glenn Research Center</a:t>
            </a:r>
          </a:p>
          <a:p>
            <a:br>
              <a:rPr lang="en-US" dirty="0"/>
            </a:br>
            <a:r>
              <a:rPr lang="en-US" dirty="0"/>
              <a:t>NASA |   June 2023</a:t>
            </a:r>
          </a:p>
        </p:txBody>
      </p:sp>
      <p:pic>
        <p:nvPicPr>
          <p:cNvPr id="11" name="Picture 10" descr="NASA Logo (Black and White)">
            <a:extLst>
              <a:ext uri="{FF2B5EF4-FFF2-40B4-BE49-F238E27FC236}">
                <a16:creationId xmlns:a16="http://schemas.microsoft.com/office/drawing/2014/main" id="{B8BB3540-9591-C785-E2C5-CFEA98A0D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2537" y="243122"/>
            <a:ext cx="721239" cy="596009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6283648-9B13-7349-7657-7177100DD91D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err="1">
                <a:solidFill>
                  <a:schemeClr val="bg1"/>
                </a:solidFill>
              </a:rPr>
              <a:t>www.nasa.gov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C1127F37-742B-0E64-E833-87A72EC1F2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8110" y="6607629"/>
            <a:ext cx="1130862" cy="14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4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1B565D-4FCF-F76B-97F9-925BFB4FA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3861" y="1229894"/>
            <a:ext cx="4605652" cy="1038562"/>
          </a:xfrm>
        </p:spPr>
        <p:txBody>
          <a:bodyPr/>
          <a:lstStyle/>
          <a:p>
            <a:r>
              <a:rPr lang="en-US" dirty="0"/>
              <a:t>Presentation Topics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Placeholder 9" descr="Artist illustration of the X-59 in flight over water and land.">
            <a:extLst>
              <a:ext uri="{FF2B5EF4-FFF2-40B4-BE49-F238E27FC236}">
                <a16:creationId xmlns:a16="http://schemas.microsoft.com/office/drawing/2014/main" id="{8A4FCA6F-8A01-F828-4F3A-2CB4CEECFD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2609" r="20725"/>
          <a:stretch/>
        </p:blipFill>
        <p:spPr>
          <a:xfrm>
            <a:off x="0" y="0"/>
            <a:ext cx="6112820" cy="6876923"/>
          </a:xfr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3E96C36-30C4-4759-9D9C-05DA1E4A9FC4}"/>
              </a:ext>
            </a:extLst>
          </p:cNvPr>
          <p:cNvSpPr txBox="1"/>
          <p:nvPr/>
        </p:nvSpPr>
        <p:spPr>
          <a:xfrm>
            <a:off x="6423861" y="2267768"/>
            <a:ext cx="5485109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Vision for Commercial Supersonic Flight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Sonic Thump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Quesst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Mission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X-59 Aircraft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Validation Efforts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Air Data Instrumentation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Accuracy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Nose Probe Source Error Calibration Overview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Acknowledgments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David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Richwine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, Melissa Carter (NASA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LaRC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); Ray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Castner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  (NASA GRC); Michael </a:t>
            </a:r>
            <a:r>
              <a:rPr lang="en-US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Aftosmis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, Wade Spurlock (NASA ARC); Lockheed Martin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:a16="http://schemas.microsoft.com/office/drawing/2014/main" id="{997E070C-57FD-2635-BE5C-6740B2DE8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DF9A2A-1C28-38F9-B6B0-40DCB78E8B55}"/>
              </a:ext>
            </a:extLst>
          </p:cNvPr>
          <p:cNvSpPr txBox="1"/>
          <p:nvPr/>
        </p:nvSpPr>
        <p:spPr>
          <a:xfrm>
            <a:off x="3956460" y="6553557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Illustration Credit: Lockheed Martin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B6EF064-48E9-8E98-CCEA-971748EFB045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b="1" kern="1200">
                <a:solidFill>
                  <a:srgbClr val="0047B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www.nasa.gov</a:t>
            </a:r>
            <a:r>
              <a:rPr lang="en-US" dirty="0">
                <a:solidFill>
                  <a:schemeClr val="bg1"/>
                </a:solidFill>
              </a:rPr>
              <a:t>  |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7BB7EA-0A5E-D6D8-9152-CEAE66044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E14E2AD-EF3C-E0AF-9B53-50872AC26F5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01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E5C75B-E5C4-67A0-15A1-A32E67D4C9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2"/>
          <a:stretch/>
        </p:blipFill>
        <p:spPr>
          <a:xfrm>
            <a:off x="0" y="3424612"/>
            <a:ext cx="6158752" cy="34417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4D303D8-A958-9743-A879-8AA963A0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Vision for Commercial Supersonic Flight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A1353B-9589-6C74-456C-2B3EBE1C949C}"/>
              </a:ext>
            </a:extLst>
          </p:cNvPr>
          <p:cNvSpPr txBox="1"/>
          <p:nvPr/>
        </p:nvSpPr>
        <p:spPr>
          <a:xfrm>
            <a:off x="256387" y="910354"/>
            <a:ext cx="5771481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>
                <a:latin typeface="Helvetica" pitchFamily="2" charset="0"/>
                <a:cs typeface="Arial" panose="020B0604020202020204" pitchFamily="34" charset="0"/>
              </a:rPr>
              <a:t>Exciting new market potential seen for supersonic civil aircraft </a:t>
            </a:r>
          </a:p>
          <a:p>
            <a:pPr marL="0" indent="0">
              <a:buNone/>
            </a:pPr>
            <a:endParaRPr lang="en-US" b="1" dirty="0">
              <a:latin typeface="Helvetica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i="1" dirty="0">
                <a:latin typeface="Helvetica" pitchFamily="2" charset="0"/>
                <a:cs typeface="Arial" panose="020B0604020202020204" pitchFamily="34" charset="0"/>
              </a:rPr>
              <a:t>E</a:t>
            </a:r>
            <a:r>
              <a:rPr lang="en-US" sz="1800" i="1" dirty="0">
                <a:latin typeface="Helvetica" pitchFamily="2" charset="0"/>
                <a:cs typeface="Arial" panose="020B0604020202020204" pitchFamily="34" charset="0"/>
              </a:rPr>
              <a:t>videnced by the appearance of several commercial programs even with existing restrictions on overland flight and other challenges</a:t>
            </a:r>
          </a:p>
          <a:p>
            <a:pPr>
              <a:spcBef>
                <a:spcPts val="1200"/>
              </a:spcBef>
            </a:pPr>
            <a:endParaRPr lang="en-US" dirty="0">
              <a:latin typeface="Helvetica" pitchFamily="2" charset="0"/>
              <a:cs typeface="Arial" panose="020B0604020202020204" pitchFamily="34" charset="0"/>
            </a:endParaRPr>
          </a:p>
          <a:p>
            <a:endParaRPr lang="en-US" dirty="0">
              <a:latin typeface="Helvetica" pitchFamily="2" charset="0"/>
              <a:cs typeface="Arial" panose="020B0604020202020204" pitchFamily="34" charset="0"/>
            </a:endParaRPr>
          </a:p>
          <a:p>
            <a:endParaRPr lang="en-US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D3B5D0-6DC6-68A7-8564-461489E1868F}"/>
              </a:ext>
            </a:extLst>
          </p:cNvPr>
          <p:cNvSpPr txBox="1"/>
          <p:nvPr/>
        </p:nvSpPr>
        <p:spPr>
          <a:xfrm>
            <a:off x="6446833" y="910354"/>
            <a:ext cx="55927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Helvetica" pitchFamily="2" charset="0"/>
                <a:cs typeface="Arial" panose="020B0604020202020204" pitchFamily="34" charset="0"/>
              </a:rPr>
              <a:t>A future where fast air travel is available for a broad spectrum of the traveling public</a:t>
            </a:r>
          </a:p>
          <a:p>
            <a:endParaRPr lang="en-US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>
                <a:solidFill>
                  <a:schemeClr val="tx1"/>
                </a:solidFill>
                <a:latin typeface="Helvetica" pitchFamily="2" charset="0"/>
                <a:cs typeface="Arial" panose="020B0604020202020204" pitchFamily="34" charset="0"/>
              </a:rPr>
              <a:t>Future supersonic aircraft should have an environmental impact that is compatible with a sustainable global aviation transportation system</a:t>
            </a:r>
            <a:endParaRPr lang="en-US">
              <a:latin typeface="Helvetica" pitchFamily="2" charset="0"/>
              <a:cs typeface="Arial" panose="020B0604020202020204" pitchFamily="34" charset="0"/>
            </a:endParaRPr>
          </a:p>
          <a:p>
            <a:endParaRPr lang="en-US">
              <a:latin typeface="Helvetica" pitchFamily="2" charset="0"/>
            </a:endParaRPr>
          </a:p>
        </p:txBody>
      </p:sp>
      <p:pic>
        <p:nvPicPr>
          <p:cNvPr id="31" name="Picture Placeholder 30" descr="Cockpit of a commercial airplane.">
            <a:extLst>
              <a:ext uri="{FF2B5EF4-FFF2-40B4-BE49-F238E27FC236}">
                <a16:creationId xmlns:a16="http://schemas.microsoft.com/office/drawing/2014/main" id="{FA5A19FB-691D-8B45-9AB0-D0405393078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7177" y="3427875"/>
            <a:ext cx="6033248" cy="3441700"/>
          </a:xfrm>
        </p:spPr>
      </p:pic>
      <p:pic>
        <p:nvPicPr>
          <p:cNvPr id="2" name="Picture 1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A0ACEE68-48AA-CF0D-0EE9-A2CFC132F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8110" y="6607629"/>
            <a:ext cx="1130862" cy="14596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FB6CC7B-8FDF-AD29-DC91-41A8E3423603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www.nasa.gov</a:t>
            </a:r>
            <a:r>
              <a:rPr lang="en-US" dirty="0">
                <a:solidFill>
                  <a:schemeClr val="bg1"/>
                </a:solidFill>
              </a:rPr>
              <a:t>   |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BA69C1B-F3CE-7AE3-1ADE-0F52FE2F4E96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31CBFE-7528-129F-A852-3B97B68CA3BB}"/>
              </a:ext>
            </a:extLst>
          </p:cNvPr>
          <p:cNvSpPr txBox="1"/>
          <p:nvPr/>
        </p:nvSpPr>
        <p:spPr>
          <a:xfrm>
            <a:off x="256387" y="2952089"/>
            <a:ext cx="117778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8"/>
            <a:r>
              <a:rPr lang="en-US" b="1">
                <a:latin typeface="Helvetica" pitchFamily="2" charset="0"/>
                <a:ea typeface="Arial" charset="0"/>
                <a:cs typeface="Arial" charset="0"/>
              </a:rPr>
              <a:t>Overland flight restrictions based on unacceptable sonic boom noise are viewed as the main barrier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7A09B-A233-6542-BADF-126D1EDBCF3C}"/>
              </a:ext>
            </a:extLst>
          </p:cNvPr>
          <p:cNvSpPr txBox="1"/>
          <p:nvPr/>
        </p:nvSpPr>
        <p:spPr>
          <a:xfrm>
            <a:off x="4002392" y="6552325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Illustration Credit: Lockheed Martin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2CC850C-3D60-1DD8-B162-DC9E82B10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829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07EDF1-F3B4-76B4-9910-81E28F133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NASA </a:t>
            </a:r>
            <a:r>
              <a:rPr lang="en-US" sz="2800" dirty="0" err="1"/>
              <a:t>Quesst</a:t>
            </a:r>
            <a:r>
              <a:rPr lang="en-US" sz="2800" dirty="0"/>
              <a:t> Mission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11950A-CFA1-0542-4B39-17B69C67E48B}"/>
              </a:ext>
            </a:extLst>
          </p:cNvPr>
          <p:cNvSpPr txBox="1"/>
          <p:nvPr/>
        </p:nvSpPr>
        <p:spPr>
          <a:xfrm>
            <a:off x="261768" y="1012022"/>
            <a:ext cx="11766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mission aims to provide U.S. and international regulators with statistically valid data required to approve new rules that could allow commercial supersonic flight over land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</a:endParaRPr>
          </a:p>
        </p:txBody>
      </p:sp>
      <p:pic>
        <p:nvPicPr>
          <p:cNvPr id="9" name="Picture Placeholder 8" descr="Artist illustration of the X-59 in flight over water and land.">
            <a:extLst>
              <a:ext uri="{FF2B5EF4-FFF2-40B4-BE49-F238E27FC236}">
                <a16:creationId xmlns:a16="http://schemas.microsoft.com/office/drawing/2014/main" id="{02B9ECB7-9D0C-531F-1D7F-C5E2B4B4F6A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30441" b="1671"/>
          <a:stretch/>
        </p:blipFill>
        <p:spPr>
          <a:xfrm>
            <a:off x="0" y="2022668"/>
            <a:ext cx="12192000" cy="4835332"/>
          </a:xfrm>
        </p:spPr>
      </p:pic>
      <p:pic>
        <p:nvPicPr>
          <p:cNvPr id="7" name="Picture 6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C00EC41F-912C-663D-53F2-610D2EDBB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110" y="6607629"/>
            <a:ext cx="1130862" cy="1459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6CE66-4364-3671-9C68-1A7211C28D01}"/>
              </a:ext>
            </a:extLst>
          </p:cNvPr>
          <p:cNvSpPr txBox="1"/>
          <p:nvPr/>
        </p:nvSpPr>
        <p:spPr>
          <a:xfrm>
            <a:off x="5066831" y="6541507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Illustration Credit: Lockheed Martin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17FAD3A7-3772-9AE1-611C-DDCAC0865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09E8611-30E5-1CAD-2AF3-370F68053B76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www.nasa.gov</a:t>
            </a:r>
            <a:r>
              <a:rPr lang="en-US" dirty="0">
                <a:solidFill>
                  <a:schemeClr val="bg1"/>
                </a:solidFill>
              </a:rPr>
              <a:t>   |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6BA93F8-F2E4-04E4-C667-113382856061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19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imeline&#10;&#10;Description automatically generated">
            <a:extLst>
              <a:ext uri="{FF2B5EF4-FFF2-40B4-BE49-F238E27FC236}">
                <a16:creationId xmlns:a16="http://schemas.microsoft.com/office/drawing/2014/main" id="{62392C97-E41B-954C-BE2F-02E1CA692D7A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397251" y="961303"/>
            <a:ext cx="11397498" cy="5457568"/>
          </a:xfr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4A84C74E-B1BC-2842-922C-D1731110B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272143"/>
            <a:ext cx="10515600" cy="560564"/>
          </a:xfrm>
        </p:spPr>
        <p:txBody>
          <a:bodyPr>
            <a:normAutofit/>
          </a:bodyPr>
          <a:lstStyle/>
          <a:p>
            <a:r>
              <a:rPr lang="en-US" sz="2800" b="1" dirty="0"/>
              <a:t>Sonic Thump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8E42191-6D0F-8348-82A8-C163DDC620EE}"/>
              </a:ext>
            </a:extLst>
          </p:cNvPr>
          <p:cNvSpPr/>
          <p:nvPr/>
        </p:nvSpPr>
        <p:spPr>
          <a:xfrm>
            <a:off x="10141527" y="832707"/>
            <a:ext cx="1653222" cy="14948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con&#10;&#10;Description automatically generated with low confidence">
            <a:extLst>
              <a:ext uri="{FF2B5EF4-FFF2-40B4-BE49-F238E27FC236}">
                <a16:creationId xmlns:a16="http://schemas.microsoft.com/office/drawing/2014/main" id="{CCE87B3B-8B96-5804-D4F8-CFC4B874F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67357487-E78D-E2EC-E7D0-710D88F2F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7717A7A-64FE-46B5-540B-5ADE23B5B22A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B16152-E14D-378F-F60C-4AF8DD571A21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9F4BBD-810D-F8FD-7972-5FF706D957ED}"/>
              </a:ext>
            </a:extLst>
          </p:cNvPr>
          <p:cNvSpPr txBox="1"/>
          <p:nvPr/>
        </p:nvSpPr>
        <p:spPr>
          <a:xfrm>
            <a:off x="745074" y="978129"/>
            <a:ext cx="602312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DAE2B"/>
                </a:solidFill>
              </a:rPr>
              <a:t>Just how quiet will the NASA X-59 be?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F1069C-57AC-8932-CB45-D458572ECAE6}"/>
              </a:ext>
            </a:extLst>
          </p:cNvPr>
          <p:cNvSpPr txBox="1"/>
          <p:nvPr/>
        </p:nvSpPr>
        <p:spPr>
          <a:xfrm>
            <a:off x="3828195" y="6541293"/>
            <a:ext cx="34034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Helvetica" pitchFamily="2" charset="0"/>
              </a:rPr>
              <a:t>Illustration Credit: Will </a:t>
            </a:r>
            <a:r>
              <a:rPr lang="en-US" sz="900" dirty="0" err="1">
                <a:latin typeface="Helvetica" pitchFamily="2" charset="0"/>
              </a:rPr>
              <a:t>Doebler</a:t>
            </a:r>
            <a:r>
              <a:rPr lang="en-US" sz="900" dirty="0">
                <a:latin typeface="Helvetica" pitchFamily="2" charset="0"/>
              </a:rPr>
              <a:t>, Jonathan </a:t>
            </a:r>
            <a:r>
              <a:rPr lang="en-US" sz="900" dirty="0" err="1">
                <a:latin typeface="Helvetica" pitchFamily="2" charset="0"/>
              </a:rPr>
              <a:t>Rathsam</a:t>
            </a:r>
            <a:r>
              <a:rPr lang="en-US" sz="900" dirty="0">
                <a:latin typeface="Helvetica" pitchFamily="2" charset="0"/>
              </a:rPr>
              <a:t>, Sasha Ellis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84A1EA-A8AE-530D-BC24-B23B61953312}"/>
              </a:ext>
            </a:extLst>
          </p:cNvPr>
          <p:cNvSpPr txBox="1"/>
          <p:nvPr/>
        </p:nvSpPr>
        <p:spPr>
          <a:xfrm>
            <a:off x="745073" y="1441921"/>
            <a:ext cx="6023123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The NASA single-seat X-59 experimental aircraft will produce a barely audible sonic thump to people on the ground when cruising at supersonic speeds. In technical terms, the X-59 sonic thump will be around 75 Perceived Level decibels (</a:t>
            </a:r>
            <a:r>
              <a:rPr lang="en-US" sz="1400" dirty="0" err="1"/>
              <a:t>PLdB</a:t>
            </a:r>
            <a:r>
              <a:rPr lang="en-US" sz="1400" dirty="0"/>
              <a:t>) or less. </a:t>
            </a:r>
            <a:r>
              <a:rPr lang="en-US" sz="1400" dirty="0" err="1"/>
              <a:t>PLdB</a:t>
            </a:r>
            <a:r>
              <a:rPr lang="en-US" sz="1400" dirty="0"/>
              <a:t> is one of numerous scales, in decibels, that is used to understand human response to sounds and is used particularly for short duration sounds.  Proving a sonic boom can be reduced to a sonic thump could enable a new fleet of quiet, commercial supersonic aircraft that can fly overland. </a:t>
            </a:r>
          </a:p>
        </p:txBody>
      </p:sp>
    </p:spTree>
    <p:extLst>
      <p:ext uri="{BB962C8B-B14F-4D97-AF65-F5344CB8AC3E}">
        <p14:creationId xmlns:p14="http://schemas.microsoft.com/office/powerpoint/2010/main" val="27810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65999D0-440D-0E4D-A4B5-20914F18ED5F}"/>
              </a:ext>
            </a:extLst>
          </p:cNvPr>
          <p:cNvSpPr txBox="1">
            <a:spLocks/>
          </p:cNvSpPr>
          <p:nvPr/>
        </p:nvSpPr>
        <p:spPr>
          <a:xfrm>
            <a:off x="302213" y="312545"/>
            <a:ext cx="10908940" cy="560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5">
                    <a:lumMod val="75000"/>
                  </a:schemeClr>
                </a:solidFill>
                <a:latin typeface="Helvetica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Quesst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 Mission Overview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E7270D-D6E1-CE44-92E0-F086A4B32E1F}"/>
              </a:ext>
            </a:extLst>
          </p:cNvPr>
          <p:cNvSpPr txBox="1"/>
          <p:nvPr/>
        </p:nvSpPr>
        <p:spPr>
          <a:xfrm>
            <a:off x="5431463" y="3166239"/>
            <a:ext cx="604400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Phase 2 – Acoustic Validation</a:t>
            </a:r>
          </a:p>
          <a:p>
            <a:pPr marL="0" marR="0" lvl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Detailed ground and flight measurements</a:t>
            </a:r>
            <a:endParaRPr kumimoji="0" lang="en-US" i="0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896518-69E5-DB49-A3C5-30C824C016A0}"/>
              </a:ext>
            </a:extLst>
          </p:cNvPr>
          <p:cNvSpPr txBox="1"/>
          <p:nvPr/>
        </p:nvSpPr>
        <p:spPr>
          <a:xfrm>
            <a:off x="8661523" y="4264296"/>
            <a:ext cx="336249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Phase 3 – Community Response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Co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mmunity response overflights, gr</a:t>
            </a:r>
            <a:r>
              <a:rPr lang="en-US" kern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ound</a:t>
            </a: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 measurements, and surveys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over representative communities across the U.S.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28BF81-3E28-334E-8319-895A25343E11}"/>
              </a:ext>
            </a:extLst>
          </p:cNvPr>
          <p:cNvSpPr txBox="1"/>
          <p:nvPr/>
        </p:nvSpPr>
        <p:spPr>
          <a:xfrm>
            <a:off x="3498466" y="1467631"/>
            <a:ext cx="482866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Phase 1 – Aircraft Development </a:t>
            </a: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Aircraft d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esign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, fabrication, and </a:t>
            </a: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g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round test</a:t>
            </a:r>
            <a:endParaRPr lang="en-US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Checkout and </a:t>
            </a: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e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nvelope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 </a:t>
            </a:r>
            <a:r>
              <a:rPr lang="en-US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e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xpansion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05E061-9EA8-1E46-86A8-264B7B6A336B}"/>
              </a:ext>
            </a:extLst>
          </p:cNvPr>
          <p:cNvSpPr/>
          <p:nvPr/>
        </p:nvSpPr>
        <p:spPr>
          <a:xfrm>
            <a:off x="530352" y="2814591"/>
            <a:ext cx="1184414" cy="64633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1BBB96F-4AB1-E043-B058-60DA2D7AA353}"/>
              </a:ext>
            </a:extLst>
          </p:cNvPr>
          <p:cNvSpPr txBox="1"/>
          <p:nvPr/>
        </p:nvSpPr>
        <p:spPr>
          <a:xfrm>
            <a:off x="462464" y="2830089"/>
            <a:ext cx="1314964" cy="6155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First Flight 2023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475954-F527-554E-B561-9803ED08218F}"/>
              </a:ext>
            </a:extLst>
          </p:cNvPr>
          <p:cNvSpPr/>
          <p:nvPr/>
        </p:nvSpPr>
        <p:spPr>
          <a:xfrm>
            <a:off x="2562607" y="5172565"/>
            <a:ext cx="839370" cy="39902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CFB66-5FAF-3C42-A073-668CC0DBA929}"/>
              </a:ext>
            </a:extLst>
          </p:cNvPr>
          <p:cNvSpPr txBox="1"/>
          <p:nvPr/>
        </p:nvSpPr>
        <p:spPr>
          <a:xfrm>
            <a:off x="2640096" y="5202259"/>
            <a:ext cx="69762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079657-A9F4-3440-9163-9288A177A354}"/>
              </a:ext>
            </a:extLst>
          </p:cNvPr>
          <p:cNvSpPr/>
          <p:nvPr/>
        </p:nvSpPr>
        <p:spPr>
          <a:xfrm>
            <a:off x="5522976" y="6176123"/>
            <a:ext cx="944541" cy="36933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FF1257-0E32-E647-A52B-C45F595CF8AC}"/>
              </a:ext>
            </a:extLst>
          </p:cNvPr>
          <p:cNvSpPr txBox="1"/>
          <p:nvPr/>
        </p:nvSpPr>
        <p:spPr>
          <a:xfrm>
            <a:off x="5637139" y="6193240"/>
            <a:ext cx="69762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0E00E9-9CEB-C948-920A-39ACA9BA9D7E}"/>
              </a:ext>
            </a:extLst>
          </p:cNvPr>
          <p:cNvSpPr txBox="1"/>
          <p:nvPr/>
        </p:nvSpPr>
        <p:spPr>
          <a:xfrm>
            <a:off x="7872984" y="2360183"/>
            <a:ext cx="3081276" cy="492443"/>
          </a:xfrm>
          <a:prstGeom prst="rect">
            <a:avLst/>
          </a:prstGeom>
          <a:solidFill>
            <a:schemeClr val="accent6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>
            <a:spAutoFit/>
          </a:bodyPr>
          <a:lstStyle/>
          <a:p>
            <a:pPr algn="r" hangingPunct="0"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Systematic Approach Leading</a:t>
            </a:r>
            <a:r>
              <a:rPr lang="en-US" sz="1600" b="1" kern="0" dirty="0"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 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"/>
              </a:rPr>
              <a:t>to Community Testing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A2B2F2-62E4-C34A-8DC1-26BBA038B722}"/>
              </a:ext>
            </a:extLst>
          </p:cNvPr>
          <p:cNvSpPr txBox="1"/>
          <p:nvPr/>
        </p:nvSpPr>
        <p:spPr>
          <a:xfrm>
            <a:off x="1948198" y="2736301"/>
            <a:ext cx="130837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Credit: Lockheed Martin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8708D-E2B1-0C3E-8EB0-AD5524F98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497" y="2973358"/>
            <a:ext cx="2845662" cy="2137214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87D3DD-A9A3-AAED-61B6-3101972CF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0065" y="4102524"/>
            <a:ext cx="3039695" cy="1992033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842290-8C06-0821-84DB-8FADC90642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096" r="7003"/>
          <a:stretch/>
        </p:blipFill>
        <p:spPr>
          <a:xfrm>
            <a:off x="470313" y="928667"/>
            <a:ext cx="2964824" cy="1816306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71A9641-F7A3-8ECF-D94A-74A27B06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Icon&#10;&#10;Description automatically generated with low confidence">
            <a:extLst>
              <a:ext uri="{FF2B5EF4-FFF2-40B4-BE49-F238E27FC236}">
                <a16:creationId xmlns:a16="http://schemas.microsoft.com/office/drawing/2014/main" id="{DD84B37A-5F22-FD66-87B0-247D21CC09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A4706D1-5805-D35A-FA6A-1BBE9CDD26EB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CED78F0-FD0B-FA83-900F-EA912278DA97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10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E0444B54-13CA-1AF9-84BF-B1C6464083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4"/>
            <a:ext cx="12192000" cy="6858000"/>
          </a:xfrm>
          <a:prstGeom prst="rect">
            <a:avLst/>
          </a:prstGeom>
        </p:spPr>
      </p:pic>
      <p:sp>
        <p:nvSpPr>
          <p:cNvPr id="33" name="Subtitle 2">
            <a:extLst>
              <a:ext uri="{FF2B5EF4-FFF2-40B4-BE49-F238E27FC236}">
                <a16:creationId xmlns:a16="http://schemas.microsoft.com/office/drawing/2014/main" id="{7345C960-4A1A-5409-18AB-C8D20395FBE0}"/>
              </a:ext>
            </a:extLst>
          </p:cNvPr>
          <p:cNvSpPr txBox="1">
            <a:spLocks/>
          </p:cNvSpPr>
          <p:nvPr/>
        </p:nvSpPr>
        <p:spPr>
          <a:xfrm>
            <a:off x="6114163" y="3712725"/>
            <a:ext cx="4024449" cy="7122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>
                <a:solidFill>
                  <a:schemeClr val="bg1"/>
                </a:solidFill>
              </a:rPr>
              <a:t>F-16 landing gear and other systems from high performance aircraft to minimize qualification cost and </a:t>
            </a:r>
            <a:r>
              <a:rPr lang="en-US" sz="1500">
                <a:solidFill>
                  <a:schemeClr val="bg1"/>
                </a:solidFill>
              </a:rPr>
              <a:t>schedule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4D03D0AC-B0ED-3711-A25B-C857D43F88BC}"/>
              </a:ext>
            </a:extLst>
          </p:cNvPr>
          <p:cNvSpPr txBox="1">
            <a:spLocks/>
          </p:cNvSpPr>
          <p:nvPr/>
        </p:nvSpPr>
        <p:spPr>
          <a:xfrm>
            <a:off x="324048" y="-85111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defRPr>
            </a:lvl1pPr>
          </a:lstStyle>
          <a:p>
            <a:r>
              <a:rPr lang="en-US" sz="2800" b="1">
                <a:solidFill>
                  <a:schemeClr val="accent1">
                    <a:lumMod val="75000"/>
                  </a:schemeClr>
                </a:solidFill>
              </a:rPr>
              <a:t>Overview of X-59 Aircraft Features</a:t>
            </a:r>
          </a:p>
        </p:txBody>
      </p:sp>
      <p:sp>
        <p:nvSpPr>
          <p:cNvPr id="35" name="Subtitle 2">
            <a:extLst>
              <a:ext uri="{FF2B5EF4-FFF2-40B4-BE49-F238E27FC236}">
                <a16:creationId xmlns:a16="http://schemas.microsoft.com/office/drawing/2014/main" id="{DB9E063B-A18E-4FF5-75C0-4B8BBB34DF80}"/>
              </a:ext>
            </a:extLst>
          </p:cNvPr>
          <p:cNvSpPr txBox="1">
            <a:spLocks/>
          </p:cNvSpPr>
          <p:nvPr/>
        </p:nvSpPr>
        <p:spPr>
          <a:xfrm>
            <a:off x="7932694" y="2442466"/>
            <a:ext cx="2359849" cy="58781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Fixed canard for nose-up trim at low-boom design point</a:t>
            </a:r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E4C35AAC-B6D5-1FD8-8EAA-46C36348A93B}"/>
              </a:ext>
            </a:extLst>
          </p:cNvPr>
          <p:cNvSpPr txBox="1">
            <a:spLocks/>
          </p:cNvSpPr>
          <p:nvPr/>
        </p:nvSpPr>
        <p:spPr>
          <a:xfrm>
            <a:off x="3941809" y="1922417"/>
            <a:ext cx="2569811" cy="7619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T-38 aft canopy and ejection seat to minimize qualification cost and schedule</a:t>
            </a:r>
          </a:p>
        </p:txBody>
      </p:sp>
      <p:sp>
        <p:nvSpPr>
          <p:cNvPr id="37" name="Subtitle 2">
            <a:extLst>
              <a:ext uri="{FF2B5EF4-FFF2-40B4-BE49-F238E27FC236}">
                <a16:creationId xmlns:a16="http://schemas.microsoft.com/office/drawing/2014/main" id="{F76B1F93-42F9-4F34-C581-A8940D985FE8}"/>
              </a:ext>
            </a:extLst>
          </p:cNvPr>
          <p:cNvSpPr txBox="1">
            <a:spLocks/>
          </p:cNvSpPr>
          <p:nvPr/>
        </p:nvSpPr>
        <p:spPr>
          <a:xfrm>
            <a:off x="6906215" y="3053167"/>
            <a:ext cx="3768635" cy="587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Large, unitized skins reduce parts count and manufacturing cost</a:t>
            </a:r>
          </a:p>
        </p:txBody>
      </p:sp>
      <p:sp>
        <p:nvSpPr>
          <p:cNvPr id="38" name="Subtitle 2">
            <a:extLst>
              <a:ext uri="{FF2B5EF4-FFF2-40B4-BE49-F238E27FC236}">
                <a16:creationId xmlns:a16="http://schemas.microsoft.com/office/drawing/2014/main" id="{26545610-D9F0-E4FA-C24C-19372A3F3EBC}"/>
              </a:ext>
            </a:extLst>
          </p:cNvPr>
          <p:cNvSpPr txBox="1">
            <a:spLocks/>
          </p:cNvSpPr>
          <p:nvPr/>
        </p:nvSpPr>
        <p:spPr>
          <a:xfrm>
            <a:off x="8386251" y="1005937"/>
            <a:ext cx="2893395" cy="587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Long nose to shape forward shock</a:t>
            </a:r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E379D2DB-ABE1-18FC-4D92-FE1BC5241B06}"/>
              </a:ext>
            </a:extLst>
          </p:cNvPr>
          <p:cNvSpPr txBox="1">
            <a:spLocks/>
          </p:cNvSpPr>
          <p:nvPr/>
        </p:nvSpPr>
        <p:spPr>
          <a:xfrm>
            <a:off x="5713230" y="4957270"/>
            <a:ext cx="2865288" cy="587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Wing shielding to minimize impact of inlet spillage on sonic boom</a:t>
            </a: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B20AFB9D-7748-3B51-7260-36B5C64E506E}"/>
              </a:ext>
            </a:extLst>
          </p:cNvPr>
          <p:cNvSpPr txBox="1">
            <a:spLocks/>
          </p:cNvSpPr>
          <p:nvPr/>
        </p:nvSpPr>
        <p:spPr>
          <a:xfrm>
            <a:off x="5800396" y="1245482"/>
            <a:ext cx="2585855" cy="5878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External and forward visions systems for forward visibility</a:t>
            </a:r>
          </a:p>
        </p:txBody>
      </p:sp>
      <p:sp>
        <p:nvSpPr>
          <p:cNvPr id="41" name="Subtitle 2">
            <a:extLst>
              <a:ext uri="{FF2B5EF4-FFF2-40B4-BE49-F238E27FC236}">
                <a16:creationId xmlns:a16="http://schemas.microsoft.com/office/drawing/2014/main" id="{4AFA72D2-92F8-24EC-E4FF-5C12D54DC26D}"/>
              </a:ext>
            </a:extLst>
          </p:cNvPr>
          <p:cNvSpPr txBox="1">
            <a:spLocks/>
          </p:cNvSpPr>
          <p:nvPr/>
        </p:nvSpPr>
        <p:spPr>
          <a:xfrm>
            <a:off x="654014" y="5641477"/>
            <a:ext cx="2379348" cy="5878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Single GE-F414 engine with standard nozzle to minimize cost and schedule</a:t>
            </a:r>
          </a:p>
        </p:txBody>
      </p:sp>
      <p:sp>
        <p:nvSpPr>
          <p:cNvPr id="42" name="Subtitle 2">
            <a:extLst>
              <a:ext uri="{FF2B5EF4-FFF2-40B4-BE49-F238E27FC236}">
                <a16:creationId xmlns:a16="http://schemas.microsoft.com/office/drawing/2014/main" id="{09E3D6C7-B830-C916-9DF5-7F46D3AC904A}"/>
              </a:ext>
            </a:extLst>
          </p:cNvPr>
          <p:cNvSpPr txBox="1">
            <a:spLocks/>
          </p:cNvSpPr>
          <p:nvPr/>
        </p:nvSpPr>
        <p:spPr>
          <a:xfrm>
            <a:off x="898856" y="2953351"/>
            <a:ext cx="1511607" cy="58781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400"/>
              <a:t>T-tail to minimize aft shock</a:t>
            </a:r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733475AD-7039-B966-657A-096EC8159555}"/>
              </a:ext>
            </a:extLst>
          </p:cNvPr>
          <p:cNvSpPr txBox="1">
            <a:spLocks/>
          </p:cNvSpPr>
          <p:nvPr/>
        </p:nvSpPr>
        <p:spPr>
          <a:xfrm>
            <a:off x="3230586" y="5484030"/>
            <a:ext cx="2569810" cy="7028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400"/>
              <a:t>Conventional tail arrangement to simplify stability and control considerations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75D4BE6-9615-52EF-8B55-921002A3268C}"/>
              </a:ext>
            </a:extLst>
          </p:cNvPr>
          <p:cNvGrpSpPr/>
          <p:nvPr/>
        </p:nvGrpSpPr>
        <p:grpSpPr>
          <a:xfrm>
            <a:off x="518486" y="899044"/>
            <a:ext cx="2002250" cy="1903497"/>
            <a:chOff x="333269" y="1281242"/>
            <a:chExt cx="2497975" cy="2401795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B206E36-B0BF-53FC-9180-BE6537B9BDC8}"/>
                </a:ext>
              </a:extLst>
            </p:cNvPr>
            <p:cNvSpPr/>
            <p:nvPr/>
          </p:nvSpPr>
          <p:spPr>
            <a:xfrm>
              <a:off x="333269" y="1281242"/>
              <a:ext cx="2497975" cy="2401795"/>
            </a:xfrm>
            <a:prstGeom prst="ellipse">
              <a:avLst/>
            </a:prstGeom>
            <a:solidFill>
              <a:srgbClr val="92B143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en-US" sz="1350" kern="1200">
                <a:solidFill>
                  <a:prstClr val="white"/>
                </a:solidFill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AB0A949-BAA7-CA25-9274-BB1A2EACCFE1}"/>
                </a:ext>
              </a:extLst>
            </p:cNvPr>
            <p:cNvSpPr txBox="1"/>
            <p:nvPr/>
          </p:nvSpPr>
          <p:spPr>
            <a:xfrm>
              <a:off x="436311" y="1459641"/>
              <a:ext cx="2291892" cy="198056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5715" algn="ctr" hangingPunct="1"/>
              <a:r>
                <a:rPr lang="en-US" sz="1600" b="1" kern="1200">
                  <a:latin typeface="Helvetica"/>
                  <a:ea typeface="Arial" charset="0"/>
                  <a:cs typeface="Arial"/>
                </a:rPr>
                <a:t>X-plane approach that meets key requirements in </a:t>
              </a:r>
              <a:r>
                <a:rPr lang="en-US" sz="1600" b="1">
                  <a:latin typeface="Helvetica"/>
                  <a:ea typeface="Arial" charset="0"/>
                  <a:cs typeface="Arial"/>
                </a:rPr>
                <a:t>a </a:t>
              </a:r>
              <a:r>
                <a:rPr lang="en-US" sz="1600" b="1" kern="1200">
                  <a:latin typeface="Helvetica"/>
                  <a:ea typeface="Arial" charset="0"/>
                  <a:cs typeface="Arial"/>
                </a:rPr>
                <a:t>cost-effective design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1DC4D96-5CF6-8404-C6D3-32B0AEC7B8E7}"/>
              </a:ext>
            </a:extLst>
          </p:cNvPr>
          <p:cNvSpPr txBox="1"/>
          <p:nvPr/>
        </p:nvSpPr>
        <p:spPr>
          <a:xfrm>
            <a:off x="5130560" y="6554293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Illustration Credit: Lockheed Martin</a:t>
            </a:r>
          </a:p>
        </p:txBody>
      </p:sp>
      <p:pic>
        <p:nvPicPr>
          <p:cNvPr id="2" name="Picture 1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2E389AA8-DA66-86A7-DD75-DB55BDFFF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8110" y="6607629"/>
            <a:ext cx="1130862" cy="14596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B5D10B4A-98C9-C0AB-C7E1-D19046ED9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CEF5FC0-7C22-8F82-1F65-1D66CE1E1C14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www.nasa.gov</a:t>
            </a:r>
            <a:r>
              <a:rPr lang="en-US" dirty="0">
                <a:solidFill>
                  <a:schemeClr val="bg1"/>
                </a:solidFill>
              </a:rPr>
              <a:t>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CE198-9542-E282-CC90-A7D74E2663D5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58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AEB426D-4649-554B-A35C-65CA0CC2388E}"/>
              </a:ext>
            </a:extLst>
          </p:cNvPr>
          <p:cNvSpPr txBox="1">
            <a:spLocks/>
          </p:cNvSpPr>
          <p:nvPr/>
        </p:nvSpPr>
        <p:spPr>
          <a:xfrm>
            <a:off x="0" y="153001"/>
            <a:ext cx="3968736" cy="64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Helvetica" pitchFamily="2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X-59 Aircraft 3-View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915026-C141-E742-9DD7-416D928372AE}"/>
              </a:ext>
            </a:extLst>
          </p:cNvPr>
          <p:cNvSpPr txBox="1"/>
          <p:nvPr/>
        </p:nvSpPr>
        <p:spPr>
          <a:xfrm>
            <a:off x="5354966" y="6589583"/>
            <a:ext cx="196720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>
                <a:latin typeface="+mj-lt"/>
              </a:rPr>
              <a:t>Illustration Credit: Lockheed Martin</a:t>
            </a:r>
          </a:p>
        </p:txBody>
      </p:sp>
      <p:pic>
        <p:nvPicPr>
          <p:cNvPr id="2" name="Picture 1" descr="Icon&#10;&#10;Description automatically generated with low confidence">
            <a:extLst>
              <a:ext uri="{FF2B5EF4-FFF2-40B4-BE49-F238E27FC236}">
                <a16:creationId xmlns:a16="http://schemas.microsoft.com/office/drawing/2014/main" id="{4FB16198-05C7-7113-76C3-1D886BD71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9536EE-57C2-189D-9E1A-26D952263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D5CF615B-B9D1-09C1-B00F-4B1CE5983603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FDB88AB-92D3-D2DD-4607-C2787512B56A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8F099586-2882-B817-ED05-328BBAC4A0B1}"/>
              </a:ext>
            </a:extLst>
          </p:cNvPr>
          <p:cNvGrpSpPr/>
          <p:nvPr/>
        </p:nvGrpSpPr>
        <p:grpSpPr>
          <a:xfrm>
            <a:off x="1225215" y="1509311"/>
            <a:ext cx="10372637" cy="5553476"/>
            <a:chOff x="1342177" y="1880231"/>
            <a:chExt cx="9172276" cy="4910807"/>
          </a:xfrm>
        </p:grpSpPr>
        <p:sp>
          <p:nvSpPr>
            <p:cNvPr id="167" name="Arc 166">
              <a:extLst>
                <a:ext uri="{FF2B5EF4-FFF2-40B4-BE49-F238E27FC236}">
                  <a16:creationId xmlns:a16="http://schemas.microsoft.com/office/drawing/2014/main" id="{65910CCF-82B1-5A3B-8213-0EBC9ED441F2}"/>
                </a:ext>
              </a:extLst>
            </p:cNvPr>
            <p:cNvSpPr/>
            <p:nvPr/>
          </p:nvSpPr>
          <p:spPr bwMode="auto">
            <a:xfrm>
              <a:off x="7560654" y="4872094"/>
              <a:ext cx="1828800" cy="1828800"/>
            </a:xfrm>
            <a:prstGeom prst="arc">
              <a:avLst>
                <a:gd name="adj1" fmla="val 20180891"/>
                <a:gd name="adj2" fmla="val 21026158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lg"/>
              <a:tailEnd type="stealth" w="med" len="lg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black"/>
                </a:solidFill>
                <a:ea typeface="ＭＳ Ｐゴシック" pitchFamily="-112" charset="-128"/>
              </a:endParaRPr>
            </a:p>
          </p:txBody>
        </p:sp>
        <p:sp>
          <p:nvSpPr>
            <p:cNvPr id="168" name="Arc 167">
              <a:extLst>
                <a:ext uri="{FF2B5EF4-FFF2-40B4-BE49-F238E27FC236}">
                  <a16:creationId xmlns:a16="http://schemas.microsoft.com/office/drawing/2014/main" id="{02639E2B-FF76-0DB9-20A0-2367349A577F}"/>
                </a:ext>
              </a:extLst>
            </p:cNvPr>
            <p:cNvSpPr/>
            <p:nvPr/>
          </p:nvSpPr>
          <p:spPr bwMode="auto">
            <a:xfrm>
              <a:off x="7560654" y="4880972"/>
              <a:ext cx="1828800" cy="1828800"/>
            </a:xfrm>
            <a:prstGeom prst="arc">
              <a:avLst>
                <a:gd name="adj1" fmla="val 21546154"/>
                <a:gd name="adj2" fmla="val 661262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lg"/>
              <a:tailEnd type="none" w="med" len="lg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black"/>
                </a:solidFill>
                <a:ea typeface="ＭＳ Ｐゴシック" pitchFamily="-112" charset="-128"/>
              </a:endParaRPr>
            </a:p>
          </p:txBody>
        </p:sp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1CA6A624-DAFE-EC9B-4BDA-8A13B1D74606}"/>
                </a:ext>
              </a:extLst>
            </p:cNvPr>
            <p:cNvGrpSpPr/>
            <p:nvPr/>
          </p:nvGrpSpPr>
          <p:grpSpPr>
            <a:xfrm>
              <a:off x="1342177" y="1880231"/>
              <a:ext cx="9172276" cy="4575455"/>
              <a:chOff x="1342177" y="1880231"/>
              <a:chExt cx="9172276" cy="4575455"/>
            </a:xfrm>
          </p:grpSpPr>
          <p:sp>
            <p:nvSpPr>
              <p:cNvPr id="131" name="Arc 130">
                <a:extLst>
                  <a:ext uri="{FF2B5EF4-FFF2-40B4-BE49-F238E27FC236}">
                    <a16:creationId xmlns:a16="http://schemas.microsoft.com/office/drawing/2014/main" id="{EB1DD652-AD4B-8EB1-353A-4E03AD7A87CF}"/>
                  </a:ext>
                </a:extLst>
              </p:cNvPr>
              <p:cNvSpPr/>
              <p:nvPr/>
            </p:nvSpPr>
            <p:spPr bwMode="auto">
              <a:xfrm>
                <a:off x="7789407" y="5084086"/>
                <a:ext cx="1371600" cy="1371600"/>
              </a:xfrm>
              <a:prstGeom prst="arc">
                <a:avLst>
                  <a:gd name="adj1" fmla="val 14173365"/>
                  <a:gd name="adj2" fmla="val 15526932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lg"/>
                <a:tailEnd type="stealth" w="med" len="lg"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black"/>
                  </a:solidFill>
                  <a:ea typeface="ＭＳ Ｐゴシック" pitchFamily="-112" charset="-128"/>
                </a:endParaRPr>
              </a:p>
            </p:txBody>
          </p:sp>
          <p:sp>
            <p:nvSpPr>
              <p:cNvPr id="132" name="Arc 131">
                <a:extLst>
                  <a:ext uri="{FF2B5EF4-FFF2-40B4-BE49-F238E27FC236}">
                    <a16:creationId xmlns:a16="http://schemas.microsoft.com/office/drawing/2014/main" id="{5E476CB4-8CB1-591F-D860-A7BCD6C57660}"/>
                  </a:ext>
                </a:extLst>
              </p:cNvPr>
              <p:cNvSpPr/>
              <p:nvPr/>
            </p:nvSpPr>
            <p:spPr bwMode="auto">
              <a:xfrm>
                <a:off x="7789407" y="5075377"/>
                <a:ext cx="1371600" cy="1371600"/>
              </a:xfrm>
              <a:prstGeom prst="arc">
                <a:avLst>
                  <a:gd name="adj1" fmla="val 16158963"/>
                  <a:gd name="adj2" fmla="val 17405792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stealth" w="med" len="lg"/>
                <a:tailEnd type="none" w="med" len="lg"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black"/>
                  </a:solidFill>
                  <a:ea typeface="ＭＳ Ｐゴシック" pitchFamily="-112" charset="-128"/>
                </a:endParaRPr>
              </a:p>
            </p:txBody>
          </p:sp>
          <p:sp>
            <p:nvSpPr>
              <p:cNvPr id="148" name="Arc 147">
                <a:extLst>
                  <a:ext uri="{FF2B5EF4-FFF2-40B4-BE49-F238E27FC236}">
                    <a16:creationId xmlns:a16="http://schemas.microsoft.com/office/drawing/2014/main" id="{914D8D55-0419-8E53-1FC8-444BD544C10A}"/>
                  </a:ext>
                </a:extLst>
              </p:cNvPr>
              <p:cNvSpPr/>
              <p:nvPr/>
            </p:nvSpPr>
            <p:spPr bwMode="auto">
              <a:xfrm>
                <a:off x="2731049" y="3531280"/>
                <a:ext cx="1280160" cy="1280160"/>
              </a:xfrm>
              <a:prstGeom prst="arc">
                <a:avLst>
                  <a:gd name="adj1" fmla="val 10765108"/>
                  <a:gd name="adj2" fmla="val 14249429"/>
                </a:avLst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stealth" w="med" len="lg"/>
                <a:tailEnd type="stealth" w="med" len="lg"/>
              </a:ln>
              <a:effectLst/>
            </p:spPr>
            <p:txBody>
              <a:bodyPr anchor="ctr"/>
              <a:lstStyle/>
              <a:p>
                <a:pPr algn="ctr" eaLnBrk="0" hangingPunct="0">
                  <a:defRPr/>
                </a:pPr>
                <a:endParaRPr lang="en-US">
                  <a:solidFill>
                    <a:prstClr val="black"/>
                  </a:solidFill>
                  <a:ea typeface="ＭＳ Ｐゴシック" pitchFamily="-112" charset="-128"/>
                </a:endParaRPr>
              </a:p>
            </p:txBody>
          </p:sp>
          <p:grpSp>
            <p:nvGrpSpPr>
              <p:cNvPr id="208" name="Group 207">
                <a:extLst>
                  <a:ext uri="{FF2B5EF4-FFF2-40B4-BE49-F238E27FC236}">
                    <a16:creationId xmlns:a16="http://schemas.microsoft.com/office/drawing/2014/main" id="{8505E503-524B-9495-D95F-6C0F64E3081E}"/>
                  </a:ext>
                </a:extLst>
              </p:cNvPr>
              <p:cNvGrpSpPr/>
              <p:nvPr/>
            </p:nvGrpSpPr>
            <p:grpSpPr>
              <a:xfrm>
                <a:off x="3445990" y="4335328"/>
                <a:ext cx="7068463" cy="2026342"/>
                <a:chOff x="3445990" y="4335328"/>
                <a:chExt cx="7068463" cy="2026342"/>
              </a:xfrm>
            </p:grpSpPr>
            <p:grpSp>
              <p:nvGrpSpPr>
                <p:cNvPr id="200" name="Group 199">
                  <a:extLst>
                    <a:ext uri="{FF2B5EF4-FFF2-40B4-BE49-F238E27FC236}">
                      <a16:creationId xmlns:a16="http://schemas.microsoft.com/office/drawing/2014/main" id="{A15469D2-0526-96C5-A05A-D24426B54786}"/>
                    </a:ext>
                  </a:extLst>
                </p:cNvPr>
                <p:cNvGrpSpPr/>
                <p:nvPr/>
              </p:nvGrpSpPr>
              <p:grpSpPr>
                <a:xfrm>
                  <a:off x="3523156" y="4335328"/>
                  <a:ext cx="6991297" cy="2026342"/>
                  <a:chOff x="3523156" y="4335328"/>
                  <a:chExt cx="6991297" cy="2026342"/>
                </a:xfrm>
              </p:grpSpPr>
              <p:cxnSp>
                <p:nvCxnSpPr>
                  <p:cNvPr id="120" name="Straight Arrow Connector 119">
                    <a:extLst>
                      <a:ext uri="{FF2B5EF4-FFF2-40B4-BE49-F238E27FC236}">
                        <a16:creationId xmlns:a16="http://schemas.microsoft.com/office/drawing/2014/main" id="{5ECBE4FD-A824-816B-6FFF-5C17EE766DE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3523156" y="4519283"/>
                    <a:ext cx="6553526" cy="0"/>
                  </a:xfrm>
                  <a:prstGeom prst="straightConnector1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stealth" w="med" len="lg"/>
                    <a:tailEnd type="stealth" w="med" len="lg"/>
                  </a:ln>
                  <a:effectLst/>
                </p:spPr>
              </p:cxn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id="{8CECA3E3-A3E0-4FFC-AAA7-4CB25690BAE5}"/>
                      </a:ext>
                    </a:extLst>
                  </p:cNvPr>
                  <p:cNvSpPr txBox="1"/>
                  <p:nvPr/>
                </p:nvSpPr>
                <p:spPr>
                  <a:xfrm>
                    <a:off x="5374657" y="4335328"/>
                    <a:ext cx="1035861" cy="353808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99’ 7” </a:t>
                    </a:r>
                  </a:p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Overall length</a:t>
                    </a:r>
                  </a:p>
                </p:txBody>
              </p: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8DFEA380-D8D2-878C-903B-F0494A1674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0076682" y="4463377"/>
                    <a:ext cx="0" cy="914400"/>
                  </a:xfrm>
                  <a:prstGeom prst="line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lg"/>
                    <a:tailEnd type="none" w="med" len="lg"/>
                  </a:ln>
                  <a:effectLst/>
                </p:spPr>
              </p:cxnSp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5B58C4CF-3A88-1593-3BCE-778DBB6315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3523156" y="4463059"/>
                    <a:ext cx="1" cy="1005840"/>
                  </a:xfrm>
                  <a:prstGeom prst="line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lg"/>
                    <a:tailEnd type="none" w="med" len="lg"/>
                  </a:ln>
                  <a:effectLst/>
                </p:spPr>
              </p:cxnSp>
              <p:cxnSp>
                <p:nvCxnSpPr>
                  <p:cNvPr id="124" name="Straight Connector 123">
                    <a:extLst>
                      <a:ext uri="{FF2B5EF4-FFF2-40B4-BE49-F238E27FC236}">
                        <a16:creationId xmlns:a16="http://schemas.microsoft.com/office/drawing/2014/main" id="{32CDA925-8F7B-1D4D-8D0F-9E1D39912F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10196096" y="4834208"/>
                    <a:ext cx="0" cy="912408"/>
                  </a:xfrm>
                  <a:prstGeom prst="line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stealth" w="med" len="lg"/>
                    <a:tailEnd type="stealth" w="med" len="lg"/>
                  </a:ln>
                  <a:effectLst/>
                </p:spPr>
              </p:cxnSp>
              <p:sp>
                <p:nvSpPr>
                  <p:cNvPr id="125" name="TextBox 124">
                    <a:extLst>
                      <a:ext uri="{FF2B5EF4-FFF2-40B4-BE49-F238E27FC236}">
                        <a16:creationId xmlns:a16="http://schemas.microsoft.com/office/drawing/2014/main" id="{C0B9A118-E598-71C2-61D0-C79D0BBDF62D}"/>
                      </a:ext>
                    </a:extLst>
                  </p:cNvPr>
                  <p:cNvSpPr txBox="1"/>
                  <p:nvPr/>
                </p:nvSpPr>
                <p:spPr>
                  <a:xfrm>
                    <a:off x="9877739" y="5796298"/>
                    <a:ext cx="636714" cy="5539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14’</a:t>
                    </a:r>
                  </a:p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Overall</a:t>
                    </a:r>
                  </a:p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height</a:t>
                    </a:r>
                  </a:p>
                </p:txBody>
              </p: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2473A462-A2B8-346A-64AB-A697873746E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>
                    <a:off x="9730789" y="4819207"/>
                    <a:ext cx="560701" cy="0"/>
                  </a:xfrm>
                  <a:prstGeom prst="straightConnector1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lg"/>
                    <a:tailEnd type="none" w="med" len="lg"/>
                  </a:ln>
                  <a:effectLst/>
                </p:spPr>
              </p:cxnSp>
              <p:sp>
                <p:nvSpPr>
                  <p:cNvPr id="127" name="TextBox 126">
                    <a:extLst>
                      <a:ext uri="{FF2B5EF4-FFF2-40B4-BE49-F238E27FC236}">
                        <a16:creationId xmlns:a16="http://schemas.microsoft.com/office/drawing/2014/main" id="{C9A402C2-1237-CD0C-489D-4C7C55CCA672}"/>
                      </a:ext>
                    </a:extLst>
                  </p:cNvPr>
                  <p:cNvSpPr txBox="1"/>
                  <p:nvPr/>
                </p:nvSpPr>
                <p:spPr>
                  <a:xfrm rot="21600000">
                    <a:off x="3754894" y="5857466"/>
                    <a:ext cx="2210863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Static ground line (0.6˚ nose-up)</a:t>
                    </a:r>
                  </a:p>
                </p:txBody>
              </p:sp>
              <p:pic>
                <p:nvPicPr>
                  <p:cNvPr id="128" name="Picture 2">
                    <a:extLst>
                      <a:ext uri="{FF2B5EF4-FFF2-40B4-BE49-F238E27FC236}">
                        <a16:creationId xmlns:a16="http://schemas.microsoft.com/office/drawing/2014/main" id="{235614BC-2792-57F9-19E1-F098F5804EA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298307" y="5413590"/>
                    <a:ext cx="106422" cy="10458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</p:pic>
              <p:cxnSp>
                <p:nvCxnSpPr>
                  <p:cNvPr id="129" name="Straight Connector 128">
                    <a:extLst>
                      <a:ext uri="{FF2B5EF4-FFF2-40B4-BE49-F238E27FC236}">
                        <a16:creationId xmlns:a16="http://schemas.microsoft.com/office/drawing/2014/main" id="{C647403B-31B2-6452-727A-489364FAB4E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474139" y="5502174"/>
                    <a:ext cx="1617629" cy="274632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lgDashDot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Straight Connector 129">
                    <a:extLst>
                      <a:ext uri="{FF2B5EF4-FFF2-40B4-BE49-F238E27FC236}">
                        <a16:creationId xmlns:a16="http://schemas.microsoft.com/office/drawing/2014/main" id="{2317E3BA-EDC9-F256-5A43-967122F1946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8475202" y="4691975"/>
                    <a:ext cx="0" cy="109728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lgDashDot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FE025572-2EAE-9682-EFAE-3491C6CF45E5}"/>
                      </a:ext>
                    </a:extLst>
                  </p:cNvPr>
                  <p:cNvSpPr txBox="1"/>
                  <p:nvPr/>
                </p:nvSpPr>
                <p:spPr>
                  <a:xfrm>
                    <a:off x="8840811" y="5961560"/>
                    <a:ext cx="111280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9.2˚ </a:t>
                    </a:r>
                  </a:p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Fuselage strike</a:t>
                    </a:r>
                  </a:p>
                </p:txBody>
              </p:sp>
              <p:sp>
                <p:nvSpPr>
                  <p:cNvPr id="134" name="TextBox 133">
                    <a:extLst>
                      <a:ext uri="{FF2B5EF4-FFF2-40B4-BE49-F238E27FC236}">
                        <a16:creationId xmlns:a16="http://schemas.microsoft.com/office/drawing/2014/main" id="{7391B5F4-E728-DE2D-8193-FB43650BDEEF}"/>
                      </a:ext>
                    </a:extLst>
                  </p:cNvPr>
                  <p:cNvSpPr txBox="1"/>
                  <p:nvPr/>
                </p:nvSpPr>
                <p:spPr>
                  <a:xfrm>
                    <a:off x="7089586" y="4721033"/>
                    <a:ext cx="994183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23.0˚ </a:t>
                    </a:r>
                    <a:r>
                      <a:rPr lang="en-US" sz="1000" b="1" dirty="0" err="1">
                        <a:solidFill>
                          <a:prstClr val="black"/>
                        </a:solidFill>
                      </a:rPr>
                      <a:t>Fwd</a:t>
                    </a:r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 CG</a:t>
                    </a:r>
                  </a:p>
                </p:txBody>
              </p:sp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4FD72F6C-3744-316A-BED7-D6057FF88D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9116150" y="4676519"/>
                    <a:ext cx="0" cy="457200"/>
                  </a:xfrm>
                  <a:prstGeom prst="line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lg"/>
                    <a:tailEnd type="none" w="med" len="lg"/>
                  </a:ln>
                  <a:effectLst/>
                </p:spPr>
              </p:cxnSp>
              <p:sp>
                <p:nvSpPr>
                  <p:cNvPr id="136" name="Arc 135">
                    <a:extLst>
                      <a:ext uri="{FF2B5EF4-FFF2-40B4-BE49-F238E27FC236}">
                        <a16:creationId xmlns:a16="http://schemas.microsoft.com/office/drawing/2014/main" id="{C9C5BCDD-E6D8-2971-32AC-09621DDEAC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55235" y="4769822"/>
                    <a:ext cx="731520" cy="731520"/>
                  </a:xfrm>
                  <a:prstGeom prst="arc">
                    <a:avLst>
                      <a:gd name="adj1" fmla="val 16127178"/>
                      <a:gd name="adj2" fmla="val 19813533"/>
                    </a:avLst>
                  </a:prstGeom>
                  <a:noFill/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stealth" w="med" len="lg"/>
                    <a:tailEnd type="stealth" w="med" len="lg"/>
                  </a:ln>
                  <a:effectLst/>
                </p:spPr>
                <p:txBody>
                  <a:bodyPr anchor="ctr"/>
                  <a:lstStyle/>
                  <a:p>
                    <a:pPr algn="ctr" eaLnBrk="0" hangingPunct="0">
                      <a:defRPr/>
                    </a:pPr>
                    <a:endParaRPr lang="en-US">
                      <a:solidFill>
                        <a:prstClr val="black"/>
                      </a:solidFill>
                      <a:ea typeface="ＭＳ Ｐゴシック" pitchFamily="-112" charset="-128"/>
                    </a:endParaRPr>
                  </a:p>
                </p:txBody>
              </p:sp>
              <p:sp>
                <p:nvSpPr>
                  <p:cNvPr id="137" name="TextBox 37">
                    <a:extLst>
                      <a:ext uri="{FF2B5EF4-FFF2-40B4-BE49-F238E27FC236}">
                        <a16:creationId xmlns:a16="http://schemas.microsoft.com/office/drawing/2014/main" id="{29E2D5EC-468B-6843-8136-332C18043A1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02351" y="4581830"/>
                    <a:ext cx="457177" cy="24622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>
                    <a:spAutoFit/>
                  </a:bodyPr>
                  <a:lstStyle>
                    <a:lvl1pPr eaLnBrk="0" hangingPunct="0"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1pPr>
                    <a:lvl2pPr marL="742950" indent="-285750" eaLnBrk="0" hangingPunct="0"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2pPr>
                    <a:lvl3pPr marL="1143000" indent="-228600" eaLnBrk="0" hangingPunct="0"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3pPr>
                    <a:lvl4pPr marL="1600200" indent="-228600" eaLnBrk="0" hangingPunct="0"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4pPr>
                    <a:lvl5pPr marL="2057400" indent="-228600" eaLnBrk="0" hangingPunct="0"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rgbClr val="FAFD00"/>
                        </a:solidFill>
                        <a:latin typeface="Arial" charset="0"/>
                        <a:ea typeface="MS PGothic" pitchFamily="34" charset="-128"/>
                      </a:defRPr>
                    </a:lvl9pPr>
                  </a:lstStyle>
                  <a:p>
                    <a:pPr algn="ctr"/>
                    <a:r>
                      <a:rPr lang="en-US" altLang="en-US" sz="1000" dirty="0">
                        <a:solidFill>
                          <a:prstClr val="black"/>
                        </a:solidFill>
                        <a:latin typeface="Calibri" panose="020F0502020204030204"/>
                      </a:rPr>
                      <a:t>59.0˚</a:t>
                    </a:r>
                  </a:p>
                </p:txBody>
              </p:sp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71BA909D-C158-1164-2A61-D4EA49AF53F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8475421" y="5807059"/>
                    <a:ext cx="544" cy="274320"/>
                  </a:xfrm>
                  <a:prstGeom prst="line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lg"/>
                    <a:tailEnd type="none" w="med" len="lg"/>
                  </a:ln>
                  <a:effectLst/>
                </p:spPr>
              </p:cxn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5B74673E-7933-BFD2-084B-DBD0A80A548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H="1">
                    <a:off x="7295879" y="5807059"/>
                    <a:ext cx="544" cy="274320"/>
                  </a:xfrm>
                  <a:prstGeom prst="line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lg"/>
                    <a:tailEnd type="none" w="med" len="lg"/>
                  </a:ln>
                  <a:effectLst/>
                </p:spPr>
              </p:cxnSp>
              <p:cxnSp>
                <p:nvCxnSpPr>
                  <p:cNvPr id="140" name="Straight Arrow Connector 139">
                    <a:extLst>
                      <a:ext uri="{FF2B5EF4-FFF2-40B4-BE49-F238E27FC236}">
                        <a16:creationId xmlns:a16="http://schemas.microsoft.com/office/drawing/2014/main" id="{04CDFA9B-81B0-25F6-CFA9-A930E959032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 bwMode="auto">
                  <a:xfrm flipV="1">
                    <a:off x="7296423" y="5992044"/>
                    <a:ext cx="1184974" cy="17353"/>
                  </a:xfrm>
                  <a:prstGeom prst="straightConnector1">
                    <a:avLst/>
                  </a:prstGeom>
                  <a:gradFill rotWithShape="0">
                    <a:gsLst>
                      <a:gs pos="0">
                        <a:schemeClr val="accent1">
                          <a:gamma/>
                          <a:shade val="46275"/>
                          <a:invGamma/>
                        </a:schemeClr>
                      </a:gs>
                      <a:gs pos="100000">
                        <a:schemeClr val="accent1"/>
                      </a:gs>
                    </a:gsLst>
                    <a:lin ang="5400000" scaled="1"/>
                  </a:gra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stealth" w="med" len="lg"/>
                    <a:tailEnd type="stealth" w="med" len="lg"/>
                  </a:ln>
                  <a:effectLst/>
                </p:spPr>
              </p:cxnSp>
              <p:sp>
                <p:nvSpPr>
                  <p:cNvPr id="141" name="TextBox 140">
                    <a:extLst>
                      <a:ext uri="{FF2B5EF4-FFF2-40B4-BE49-F238E27FC236}">
                        <a16:creationId xmlns:a16="http://schemas.microsoft.com/office/drawing/2014/main" id="{E999DA16-6EC4-7673-EE09-AE5279BA30E3}"/>
                      </a:ext>
                    </a:extLst>
                  </p:cNvPr>
                  <p:cNvSpPr txBox="1"/>
                  <p:nvPr/>
                </p:nvSpPr>
                <p:spPr>
                  <a:xfrm>
                    <a:off x="7446468" y="5891109"/>
                    <a:ext cx="851516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17’ 7”</a:t>
                    </a:r>
                  </a:p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Wheelbase</a:t>
                    </a:r>
                  </a:p>
                </p:txBody>
              </p: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7C2F883C-264B-C14D-90E1-01650481603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940000" flipV="1">
                    <a:off x="8406807" y="4970428"/>
                    <a:ext cx="0" cy="82296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lgDashDot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DFFC71EE-E5E1-0810-6869-DAD57FF546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20220000" flipV="1">
                    <a:off x="8270609" y="4734754"/>
                    <a:ext cx="0" cy="109728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  <a:prstDash val="lgDashDot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44" name="Picture 2">
                    <a:extLst>
                      <a:ext uri="{FF2B5EF4-FFF2-40B4-BE49-F238E27FC236}">
                        <a16:creationId xmlns:a16="http://schemas.microsoft.com/office/drawing/2014/main" id="{9EFC6437-BA10-50B7-A744-69BAEA6A839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372828" y="5413590"/>
                    <a:ext cx="106422" cy="10458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</p:spPr>
              </p:pic>
              <p:sp>
                <p:nvSpPr>
                  <p:cNvPr id="145" name="TextBox 144">
                    <a:extLst>
                      <a:ext uri="{FF2B5EF4-FFF2-40B4-BE49-F238E27FC236}">
                        <a16:creationId xmlns:a16="http://schemas.microsoft.com/office/drawing/2014/main" id="{0C5E7BA2-4D64-EE42-35D8-03962E338664}"/>
                      </a:ext>
                    </a:extLst>
                  </p:cNvPr>
                  <p:cNvSpPr txBox="1"/>
                  <p:nvPr/>
                </p:nvSpPr>
                <p:spPr>
                  <a:xfrm>
                    <a:off x="7226532" y="5089135"/>
                    <a:ext cx="917239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12.2˚ Aft CG</a:t>
                    </a:r>
                  </a:p>
                </p:txBody>
              </p: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C1CFC3CD-3FBD-21DE-AF06-B798BAF556B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-60000" flipV="1">
                    <a:off x="3937106" y="5811179"/>
                    <a:ext cx="6400800" cy="9799"/>
                  </a:xfrm>
                  <a:prstGeom prst="lin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round/>
                  </a:ln>
                  <a:effectLst>
                    <a:outerShdw blurRad="38100" dist="25400" dir="5400000" algn="t" rotWithShape="0">
                      <a:prstClr val="black">
                        <a:alpha val="75000"/>
                      </a:prstClr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</p:grpSp>
            <p:pic>
              <p:nvPicPr>
                <p:cNvPr id="108" name="Picture 107">
                  <a:extLst>
                    <a:ext uri="{FF2B5EF4-FFF2-40B4-BE49-F238E27FC236}">
                      <a16:creationId xmlns:a16="http://schemas.microsoft.com/office/drawing/2014/main" id="{4B949A64-FEC7-E9A3-D279-3FF56D8A59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27916" b="34795"/>
                <a:stretch/>
              </p:blipFill>
              <p:spPr>
                <a:xfrm>
                  <a:off x="3445990" y="4640059"/>
                  <a:ext cx="6852858" cy="1247756"/>
                </a:xfrm>
                <a:prstGeom prst="rect">
                  <a:avLst/>
                </a:prstGeom>
              </p:spPr>
            </p:pic>
          </p:grpSp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9FCAF897-6D09-BCBA-DA1F-6419869859D4}"/>
                  </a:ext>
                </a:extLst>
              </p:cNvPr>
              <p:cNvGrpSpPr/>
              <p:nvPr/>
            </p:nvGrpSpPr>
            <p:grpSpPr>
              <a:xfrm>
                <a:off x="1342177" y="4314830"/>
                <a:ext cx="2205626" cy="1529500"/>
                <a:chOff x="1342177" y="4314830"/>
                <a:chExt cx="2205626" cy="1529500"/>
              </a:xfrm>
            </p:grpSpPr>
            <p:pic>
              <p:nvPicPr>
                <p:cNvPr id="109" name="Picture 108">
                  <a:extLst>
                    <a:ext uri="{FF2B5EF4-FFF2-40B4-BE49-F238E27FC236}">
                      <a16:creationId xmlns:a16="http://schemas.microsoft.com/office/drawing/2014/main" id="{41EDAC4D-5FB8-B866-3E65-5C839A6819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42177" y="4767364"/>
                  <a:ext cx="2205626" cy="1076966"/>
                </a:xfrm>
                <a:prstGeom prst="rect">
                  <a:avLst/>
                </a:prstGeom>
              </p:spPr>
            </p:pic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CCD37692-5E6E-C4BB-A91B-8F0B2092C781}"/>
                    </a:ext>
                  </a:extLst>
                </p:cNvPr>
                <p:cNvSpPr txBox="1"/>
                <p:nvPr/>
              </p:nvSpPr>
              <p:spPr>
                <a:xfrm>
                  <a:off x="2059568" y="4314830"/>
                  <a:ext cx="832280" cy="4001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000" b="1" dirty="0">
                      <a:solidFill>
                        <a:prstClr val="black"/>
                      </a:solidFill>
                    </a:rPr>
                    <a:t>29’ 7” </a:t>
                  </a:r>
                </a:p>
                <a:p>
                  <a:pPr algn="ctr"/>
                  <a:r>
                    <a:rPr lang="en-US" sz="1000" b="1" dirty="0">
                      <a:solidFill>
                        <a:prstClr val="black"/>
                      </a:solidFill>
                    </a:rPr>
                    <a:t>Wing span</a:t>
                  </a:r>
                </a:p>
              </p:txBody>
            </p:sp>
          </p:grpSp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2664210A-09D3-9217-E741-C53A3F02A5B6}"/>
                  </a:ext>
                </a:extLst>
              </p:cNvPr>
              <p:cNvGrpSpPr/>
              <p:nvPr/>
            </p:nvGrpSpPr>
            <p:grpSpPr>
              <a:xfrm>
                <a:off x="2960057" y="1880231"/>
                <a:ext cx="7338791" cy="2293319"/>
                <a:chOff x="2960057" y="1880231"/>
                <a:chExt cx="7338791" cy="2293319"/>
              </a:xfrm>
            </p:grpSpPr>
            <p:pic>
              <p:nvPicPr>
                <p:cNvPr id="107" name="Picture 106">
                  <a:extLst>
                    <a:ext uri="{FF2B5EF4-FFF2-40B4-BE49-F238E27FC236}">
                      <a16:creationId xmlns:a16="http://schemas.microsoft.com/office/drawing/2014/main" id="{6FD2CE9F-4C1F-50BF-9CEB-686CF7C0F5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3292" b="21189"/>
                <a:stretch/>
              </p:blipFill>
              <p:spPr>
                <a:xfrm>
                  <a:off x="3445990" y="1880231"/>
                  <a:ext cx="6852858" cy="2192359"/>
                </a:xfrm>
                <a:prstGeom prst="rect">
                  <a:avLst/>
                </a:prstGeom>
              </p:spPr>
            </p:pic>
            <p:pic>
              <p:nvPicPr>
                <p:cNvPr id="146" name="Picture 2">
                  <a:extLst>
                    <a:ext uri="{FF2B5EF4-FFF2-40B4-BE49-F238E27FC236}">
                      <a16:creationId xmlns:a16="http://schemas.microsoft.com/office/drawing/2014/main" id="{6F7A8386-BD45-9C7F-5CD2-994850B52C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04156" y="3776321"/>
                  <a:ext cx="106422" cy="1045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</p:pic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541112CE-FF11-5C8C-37ED-3932549E331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2960057" y="3529716"/>
                  <a:ext cx="422491" cy="643834"/>
                </a:xfrm>
                <a:prstGeom prst="lin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12700" cap="flat" cmpd="sng" algn="ctr">
                  <a:solidFill>
                    <a:schemeClr val="tx1"/>
                  </a:solidFill>
                  <a:prstDash val="lgDashDot"/>
                  <a:round/>
                  <a:headEnd type="none" w="med" len="lg"/>
                  <a:tailEnd type="none" w="med" len="lg"/>
                </a:ln>
                <a:effectLst/>
              </p:spPr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20455EA4-724A-3853-BFDA-0C81775551A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8300005" y="3628347"/>
                  <a:ext cx="0" cy="457200"/>
                </a:xfrm>
                <a:prstGeom prst="lin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lg"/>
                  <a:tailEnd type="none" w="med" len="lg"/>
                </a:ln>
                <a:effectLst/>
              </p:spPr>
            </p:cxnSp>
            <p:sp>
              <p:nvSpPr>
                <p:cNvPr id="151" name="TextBox 37">
                  <a:extLst>
                    <a:ext uri="{FF2B5EF4-FFF2-40B4-BE49-F238E27FC236}">
                      <a16:creationId xmlns:a16="http://schemas.microsoft.com/office/drawing/2014/main" id="{75CFECE5-FA9B-C660-6068-7E3511FB86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440679" y="3874286"/>
                  <a:ext cx="474810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9pPr>
                </a:lstStyle>
                <a:p>
                  <a:pPr algn="ctr"/>
                  <a:r>
                    <a:rPr lang="en-US" altLang="en-US" sz="1000" dirty="0">
                      <a:solidFill>
                        <a:prstClr val="black"/>
                      </a:solidFill>
                      <a:latin typeface="Calibri" panose="020F0502020204030204"/>
                    </a:rPr>
                    <a:t>68.6˚</a:t>
                  </a:r>
                </a:p>
              </p:txBody>
            </p:sp>
            <p:cxnSp>
              <p:nvCxnSpPr>
                <p:cNvPr id="152" name="Straight Connector 151">
                  <a:extLst>
                    <a:ext uri="{FF2B5EF4-FFF2-40B4-BE49-F238E27FC236}">
                      <a16:creationId xmlns:a16="http://schemas.microsoft.com/office/drawing/2014/main" id="{12D4B189-6482-55F6-2128-5308C2550E6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7059464" y="3244345"/>
                  <a:ext cx="0" cy="457200"/>
                </a:xfrm>
                <a:prstGeom prst="lin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lg"/>
                  <a:tailEnd type="none" w="med" len="lg"/>
                </a:ln>
                <a:effectLst/>
              </p:spPr>
            </p:cxnSp>
            <p:sp>
              <p:nvSpPr>
                <p:cNvPr id="153" name="Arc 152">
                  <a:extLst>
                    <a:ext uri="{FF2B5EF4-FFF2-40B4-BE49-F238E27FC236}">
                      <a16:creationId xmlns:a16="http://schemas.microsoft.com/office/drawing/2014/main" id="{B93C66F2-1389-F4E7-8EAC-525835C37C95}"/>
                    </a:ext>
                  </a:extLst>
                </p:cNvPr>
                <p:cNvSpPr/>
                <p:nvPr/>
              </p:nvSpPr>
              <p:spPr bwMode="auto">
                <a:xfrm>
                  <a:off x="6698549" y="2880451"/>
                  <a:ext cx="731520" cy="731520"/>
                </a:xfrm>
                <a:prstGeom prst="arc">
                  <a:avLst>
                    <a:gd name="adj1" fmla="val 921379"/>
                    <a:gd name="adj2" fmla="val 5431833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stealth" w="med" len="lg"/>
                  <a:tailEnd type="stealth" w="med" len="lg"/>
                </a:ln>
                <a:effectLst/>
              </p:spPr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prstClr val="black"/>
                    </a:solidFill>
                    <a:ea typeface="ＭＳ Ｐゴシック" pitchFamily="-112" charset="-128"/>
                  </a:endParaRPr>
                </a:p>
              </p:txBody>
            </p:sp>
            <p:sp>
              <p:nvSpPr>
                <p:cNvPr id="154" name="TextBox 37">
                  <a:extLst>
                    <a:ext uri="{FF2B5EF4-FFF2-40B4-BE49-F238E27FC236}">
                      <a16:creationId xmlns:a16="http://schemas.microsoft.com/office/drawing/2014/main" id="{29F79A2C-57D8-C8FA-A21D-03B02BFE58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203066" y="3497459"/>
                  <a:ext cx="457177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9pPr>
                </a:lstStyle>
                <a:p>
                  <a:pPr algn="ctr"/>
                  <a:r>
                    <a:rPr lang="en-US" altLang="en-US" sz="1000" dirty="0">
                      <a:solidFill>
                        <a:prstClr val="black"/>
                      </a:solidFill>
                      <a:latin typeface="Calibri" panose="020F0502020204030204"/>
                    </a:rPr>
                    <a:t>74.0˚</a:t>
                  </a:r>
                </a:p>
              </p:txBody>
            </p:sp>
            <p:sp>
              <p:nvSpPr>
                <p:cNvPr id="155" name="Arc 154">
                  <a:extLst>
                    <a:ext uri="{FF2B5EF4-FFF2-40B4-BE49-F238E27FC236}">
                      <a16:creationId xmlns:a16="http://schemas.microsoft.com/office/drawing/2014/main" id="{3BA2FC99-A359-D2E0-C497-0A78412A58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922106" y="3268211"/>
                  <a:ext cx="731520" cy="731520"/>
                </a:xfrm>
                <a:prstGeom prst="arc">
                  <a:avLst>
                    <a:gd name="adj1" fmla="val 1004403"/>
                    <a:gd name="adj2" fmla="val 5273714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stealth" w="med" len="lg"/>
                  <a:tailEnd type="stealth" w="med" len="lg"/>
                </a:ln>
                <a:effectLst/>
              </p:spPr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prstClr val="black"/>
                    </a:solidFill>
                    <a:ea typeface="ＭＳ Ｐゴシック" pitchFamily="-112" charset="-128"/>
                  </a:endParaRPr>
                </a:p>
              </p:txBody>
            </p: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423CBB8C-FA2E-1DAA-CE87-832C104A11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177154" y="3123500"/>
                  <a:ext cx="0" cy="376224"/>
                </a:xfrm>
                <a:prstGeom prst="lin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lg"/>
                  <a:tailEnd type="none" w="med" len="lg"/>
                </a:ln>
                <a:effectLst/>
              </p:spPr>
            </p:cxnSp>
            <p:sp>
              <p:nvSpPr>
                <p:cNvPr id="157" name="Arc 156">
                  <a:extLst>
                    <a:ext uri="{FF2B5EF4-FFF2-40B4-BE49-F238E27FC236}">
                      <a16:creationId xmlns:a16="http://schemas.microsoft.com/office/drawing/2014/main" id="{3D42788B-7C16-6D9B-1BBC-861ACE7ABC98}"/>
                    </a:ext>
                  </a:extLst>
                </p:cNvPr>
                <p:cNvSpPr/>
                <p:nvPr/>
              </p:nvSpPr>
              <p:spPr bwMode="auto">
                <a:xfrm>
                  <a:off x="5913555" y="2848961"/>
                  <a:ext cx="548640" cy="548640"/>
                </a:xfrm>
                <a:prstGeom prst="arc">
                  <a:avLst>
                    <a:gd name="adj1" fmla="val 1617457"/>
                    <a:gd name="adj2" fmla="val 5431833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stealth" w="med" len="lg"/>
                  <a:tailEnd type="stealth" w="med" len="lg"/>
                </a:ln>
                <a:effectLst/>
              </p:spPr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prstClr val="black"/>
                    </a:solidFill>
                    <a:ea typeface="ＭＳ Ｐゴシック" pitchFamily="-112" charset="-128"/>
                  </a:endParaRPr>
                </a:p>
              </p:txBody>
            </p:sp>
            <p:sp>
              <p:nvSpPr>
                <p:cNvPr id="158" name="TextBox 37">
                  <a:extLst>
                    <a:ext uri="{FF2B5EF4-FFF2-40B4-BE49-F238E27FC236}">
                      <a16:creationId xmlns:a16="http://schemas.microsoft.com/office/drawing/2014/main" id="{AA031312-FF93-6DD4-6BC8-CD37F9629E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294344" y="3376614"/>
                  <a:ext cx="457177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9pPr>
                </a:lstStyle>
                <a:p>
                  <a:pPr algn="ctr"/>
                  <a:r>
                    <a:rPr lang="en-US" altLang="en-US" sz="1000" dirty="0">
                      <a:solidFill>
                        <a:prstClr val="black"/>
                      </a:solidFill>
                      <a:latin typeface="Calibri" panose="020F0502020204030204"/>
                    </a:rPr>
                    <a:t>63.0˚</a:t>
                  </a:r>
                </a:p>
              </p:txBody>
            </p:sp>
            <p:cxnSp>
              <p:nvCxnSpPr>
                <p:cNvPr id="159" name="Straight Connector 158">
                  <a:extLst>
                    <a:ext uri="{FF2B5EF4-FFF2-40B4-BE49-F238E27FC236}">
                      <a16:creationId xmlns:a16="http://schemas.microsoft.com/office/drawing/2014/main" id="{2EB4C68E-4D4C-FE71-C818-4AA5EFD40F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>
                  <a:off x="9446327" y="3212868"/>
                  <a:ext cx="0" cy="457200"/>
                </a:xfrm>
                <a:prstGeom prst="line">
                  <a:avLst/>
                </a:prstGeom>
                <a:gradFill rotWithShape="0">
                  <a:gsLst>
                    <a:gs pos="0">
                      <a:schemeClr val="accent1">
                        <a:gamma/>
                        <a:shade val="46275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lg"/>
                  <a:tailEnd type="none" w="med" len="lg"/>
                </a:ln>
                <a:effectLst/>
              </p:spPr>
            </p:cxnSp>
            <p:sp>
              <p:nvSpPr>
                <p:cNvPr id="160" name="Arc 159">
                  <a:extLst>
                    <a:ext uri="{FF2B5EF4-FFF2-40B4-BE49-F238E27FC236}">
                      <a16:creationId xmlns:a16="http://schemas.microsoft.com/office/drawing/2014/main" id="{CCC0F427-5C1C-269D-55A7-7F65AACF19BA}"/>
                    </a:ext>
                  </a:extLst>
                </p:cNvPr>
                <p:cNvSpPr/>
                <p:nvPr/>
              </p:nvSpPr>
              <p:spPr bwMode="auto">
                <a:xfrm>
                  <a:off x="9085412" y="2848974"/>
                  <a:ext cx="731520" cy="731520"/>
                </a:xfrm>
                <a:prstGeom prst="arc">
                  <a:avLst>
                    <a:gd name="adj1" fmla="val 1419556"/>
                    <a:gd name="adj2" fmla="val 5431833"/>
                  </a:avLst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stealth" w="med" len="lg"/>
                  <a:tailEnd type="stealth" w="med" len="lg"/>
                </a:ln>
                <a:effectLst/>
              </p:spPr>
              <p:txBody>
                <a:bodyPr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prstClr val="black"/>
                    </a:solidFill>
                    <a:ea typeface="ＭＳ Ｐゴシック" pitchFamily="-112" charset="-128"/>
                  </a:endParaRPr>
                </a:p>
              </p:txBody>
            </p:sp>
            <p:sp>
              <p:nvSpPr>
                <p:cNvPr id="161" name="TextBox 37">
                  <a:extLst>
                    <a:ext uri="{FF2B5EF4-FFF2-40B4-BE49-F238E27FC236}">
                      <a16:creationId xmlns:a16="http://schemas.microsoft.com/office/drawing/2014/main" id="{3E3A578B-2D75-6EA2-B8EC-72C63061B4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563517" y="3465982"/>
                  <a:ext cx="457177" cy="24622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1pPr>
                  <a:lvl2pPr marL="742950" indent="-28575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2pPr>
                  <a:lvl3pPr marL="11430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3pPr>
                  <a:lvl4pPr marL="16002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4pPr>
                  <a:lvl5pPr marL="2057400" indent="-228600" eaLnBrk="0" hangingPunct="0"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rgbClr val="FAFD00"/>
                      </a:solidFill>
                      <a:latin typeface="Arial" charset="0"/>
                      <a:ea typeface="MS PGothic" pitchFamily="34" charset="-128"/>
                    </a:defRPr>
                  </a:lvl9pPr>
                </a:lstStyle>
                <a:p>
                  <a:pPr algn="ctr"/>
                  <a:r>
                    <a:rPr lang="en-US" altLang="en-US" sz="1000" dirty="0">
                      <a:solidFill>
                        <a:prstClr val="black"/>
                      </a:solidFill>
                      <a:latin typeface="Calibri" panose="020F0502020204030204"/>
                    </a:rPr>
                    <a:t>63.0˚</a:t>
                  </a:r>
                </a:p>
              </p:txBody>
            </p:sp>
          </p:grpSp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2E77D3FB-95EF-E6EE-87BB-1AB4ACA78813}"/>
                  </a:ext>
                </a:extLst>
              </p:cNvPr>
              <p:cNvGrpSpPr/>
              <p:nvPr/>
            </p:nvGrpSpPr>
            <p:grpSpPr>
              <a:xfrm>
                <a:off x="1632029" y="3100640"/>
                <a:ext cx="2744418" cy="1218669"/>
                <a:chOff x="1632029" y="3100640"/>
                <a:chExt cx="2744418" cy="1218669"/>
              </a:xfrm>
            </p:grpSpPr>
            <p:pic>
              <p:nvPicPr>
                <p:cNvPr id="106" name="Picture 105">
                  <a:extLst>
                    <a:ext uri="{FF2B5EF4-FFF2-40B4-BE49-F238E27FC236}">
                      <a16:creationId xmlns:a16="http://schemas.microsoft.com/office/drawing/2014/main" id="{678306CD-AC6F-5860-1F24-7EA84EF4BE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80613" y="3100640"/>
                  <a:ext cx="2495834" cy="1218669"/>
                </a:xfrm>
                <a:prstGeom prst="rect">
                  <a:avLst/>
                </a:prstGeom>
              </p:spPr>
            </p:pic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84CB609B-3F4F-E629-0255-4B59793B367B}"/>
                    </a:ext>
                  </a:extLst>
                </p:cNvPr>
                <p:cNvGrpSpPr/>
                <p:nvPr/>
              </p:nvGrpSpPr>
              <p:grpSpPr>
                <a:xfrm>
                  <a:off x="1632029" y="3801994"/>
                  <a:ext cx="2375695" cy="400110"/>
                  <a:chOff x="1632029" y="3801994"/>
                  <a:chExt cx="2375695" cy="400110"/>
                </a:xfrm>
              </p:grpSpPr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CAFA6BF4-AA5D-D07B-3726-3983715FE833}"/>
                      </a:ext>
                    </a:extLst>
                  </p:cNvPr>
                  <p:cNvSpPr txBox="1"/>
                  <p:nvPr/>
                </p:nvSpPr>
                <p:spPr>
                  <a:xfrm>
                    <a:off x="1632029" y="3801994"/>
                    <a:ext cx="106471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55.7˚ Turnover</a:t>
                    </a:r>
                  </a:p>
                  <a:p>
                    <a:pPr algn="ctr"/>
                    <a:r>
                      <a:rPr lang="en-US" sz="1000" b="1" dirty="0" err="1">
                        <a:solidFill>
                          <a:prstClr val="black"/>
                        </a:solidFill>
                      </a:rPr>
                      <a:t>Fwd</a:t>
                    </a:r>
                    <a:r>
                      <a:rPr lang="en-US" sz="1000" b="1" dirty="0">
                        <a:solidFill>
                          <a:prstClr val="black"/>
                        </a:solidFill>
                      </a:rPr>
                      <a:t> CG</a:t>
                    </a:r>
                  </a:p>
                </p:txBody>
              </p:sp>
              <p:cxnSp>
                <p:nvCxnSpPr>
                  <p:cNvPr id="165" name="Straight Connector 164">
                    <a:extLst>
                      <a:ext uri="{FF2B5EF4-FFF2-40B4-BE49-F238E27FC236}">
                        <a16:creationId xmlns:a16="http://schemas.microsoft.com/office/drawing/2014/main" id="{ACA55911-68B9-A8C6-ABF3-6D362FC2B2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178924" y="4165892"/>
                    <a:ext cx="1828800" cy="0"/>
                  </a:xfrm>
                  <a:prstGeom prst="line">
                    <a:avLst/>
                  </a:prstGeom>
                  <a:noFill/>
                  <a:ln w="12700" cap="flat">
                    <a:solidFill>
                      <a:schemeClr val="tx1"/>
                    </a:solidFill>
                    <a:prstDash val="solid"/>
                    <a:round/>
                  </a:ln>
                  <a:effectLst>
                    <a:outerShdw blurRad="38100" dist="25400" dir="5400000" algn="t" rotWithShape="0">
                      <a:prstClr val="black"/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</p:grpSp>
          </p:grpSp>
        </p:grp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C0A10F2-22FB-309D-2566-9798F8E2958B}"/>
                </a:ext>
              </a:extLst>
            </p:cNvPr>
            <p:cNvGrpSpPr/>
            <p:nvPr/>
          </p:nvGrpSpPr>
          <p:grpSpPr>
            <a:xfrm>
              <a:off x="1448910" y="4463314"/>
              <a:ext cx="2001966" cy="2035048"/>
              <a:chOff x="1448910" y="4463314"/>
              <a:chExt cx="2001966" cy="2035048"/>
            </a:xfrm>
          </p:grpSpPr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32189BEE-7A01-15C5-1977-E824C372525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448910" y="4525649"/>
                <a:ext cx="1979205" cy="0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stealth" w="med" len="lg"/>
                <a:tailEnd type="stealth" w="med" len="lg"/>
              </a:ln>
              <a:effectLst/>
            </p:spPr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1BCEC2A-4966-1CAD-1BB3-CD90067122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48910" y="4463314"/>
                <a:ext cx="1840" cy="914400"/>
              </a:xfrm>
              <a:prstGeom prst="lin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lg"/>
                <a:tailEnd type="none" w="med" len="lg"/>
              </a:ln>
              <a:effectLst/>
            </p:spPr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55397048-8047-2DAE-5938-0A91AADE326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3450876" y="4463314"/>
                <a:ext cx="0" cy="914400"/>
              </a:xfrm>
              <a:prstGeom prst="lin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lg"/>
                <a:tailEnd type="none" w="med" len="lg"/>
              </a:ln>
              <a:effectLst/>
            </p:spPr>
          </p:cxnSp>
          <p:pic>
            <p:nvPicPr>
              <p:cNvPr id="114" name="Picture 113">
                <a:extLst>
                  <a:ext uri="{FF2B5EF4-FFF2-40B4-BE49-F238E27FC236}">
                    <a16:creationId xmlns:a16="http://schemas.microsoft.com/office/drawing/2014/main" id="{54FEDAA2-056D-806F-47F7-5D7B8F68D1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21540000">
                <a:off x="1696455" y="5289276"/>
                <a:ext cx="269480" cy="518231"/>
              </a:xfrm>
              <a:prstGeom prst="rect">
                <a:avLst/>
              </a:prstGeom>
              <a:noFill/>
            </p:spPr>
          </p:pic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9B6F75E5-6C89-08F8-3444-716CD1A27F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31195" y="6050730"/>
                <a:ext cx="336681" cy="0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lg"/>
                <a:tailEnd type="stealth" w="med" len="lg"/>
              </a:ln>
              <a:effectLst/>
            </p:spPr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25E846B0-BE6B-530F-4580-881828E5EA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167876" y="5807059"/>
                <a:ext cx="544" cy="274320"/>
              </a:xfrm>
              <a:prstGeom prst="lin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lg"/>
                <a:tailEnd type="none" w="med" len="lg"/>
              </a:ln>
              <a:effectLst/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id="{6417F0CA-097D-5426-4075-B8DFF5D124A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2703272" y="5794821"/>
                <a:ext cx="544" cy="274320"/>
              </a:xfrm>
              <a:prstGeom prst="line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lg"/>
                <a:tailEnd type="none" w="med" len="lg"/>
              </a:ln>
              <a:effectLst/>
            </p:spPr>
          </p:cxn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910C50B4-A97C-D107-2FE3-5E12B558D20A}"/>
                  </a:ext>
                </a:extLst>
              </p:cNvPr>
              <p:cNvSpPr txBox="1"/>
              <p:nvPr/>
            </p:nvSpPr>
            <p:spPr>
              <a:xfrm>
                <a:off x="2032057" y="5944364"/>
                <a:ext cx="825867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dirty="0">
                    <a:solidFill>
                      <a:prstClr val="black"/>
                    </a:solidFill>
                  </a:rPr>
                  <a:t>7’ 10”</a:t>
                </a:r>
              </a:p>
              <a:p>
                <a:pPr algn="ctr"/>
                <a:r>
                  <a:rPr lang="en-US" sz="1000" b="1" dirty="0">
                    <a:solidFill>
                      <a:prstClr val="black"/>
                    </a:solidFill>
                  </a:rPr>
                  <a:t>Wheel track</a:t>
                </a:r>
              </a:p>
            </p:txBody>
          </p: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8B0B91EE-A017-07C0-F974-4F7C428A5C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703272" y="6062513"/>
                <a:ext cx="336681" cy="0"/>
              </a:xfrm>
              <a:prstGeom prst="straightConnector1">
                <a:avLst/>
              </a:prstGeom>
              <a:gradFill rotWithShape="0">
                <a:gsLst>
                  <a:gs pos="0">
                    <a:schemeClr val="accent1">
                      <a:gamma/>
                      <a:shade val="46275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stealth" w="med" len="lg"/>
                <a:tailEnd type="none" w="med" len="lg"/>
              </a:ln>
              <a:effectLst/>
            </p:spPr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ACE47E69-3811-3B12-B5E5-198B1571763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41430" y="5778595"/>
                <a:ext cx="1828800" cy="0"/>
              </a:xfrm>
              <a:prstGeom prst="line">
                <a:avLst/>
              </a:prstGeom>
              <a:noFill/>
              <a:ln w="12700" cap="flat">
                <a:solidFill>
                  <a:schemeClr val="tx1"/>
                </a:solidFill>
                <a:prstDash val="solid"/>
                <a:round/>
              </a:ln>
              <a:effectLst>
                <a:outerShdw blurRad="38100" dist="25400" dir="5400000" algn="t" rotWithShape="0">
                  <a:prstClr val="black"/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170" name="Arc 169">
              <a:extLst>
                <a:ext uri="{FF2B5EF4-FFF2-40B4-BE49-F238E27FC236}">
                  <a16:creationId xmlns:a16="http://schemas.microsoft.com/office/drawing/2014/main" id="{E0F352B8-596E-4027-28FF-AEB68A5AF142}"/>
                </a:ext>
              </a:extLst>
            </p:cNvPr>
            <p:cNvSpPr/>
            <p:nvPr/>
          </p:nvSpPr>
          <p:spPr bwMode="auto">
            <a:xfrm>
              <a:off x="7466321" y="4779358"/>
              <a:ext cx="2011680" cy="2011680"/>
            </a:xfrm>
            <a:prstGeom prst="arc">
              <a:avLst>
                <a:gd name="adj1" fmla="val 14845156"/>
                <a:gd name="adj2" fmla="val 16215146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stealth" w="med" len="lg"/>
              <a:tailEnd type="stealth" w="med" len="lg"/>
            </a:ln>
            <a:effectLst/>
          </p:spPr>
          <p:txBody>
            <a:bodyPr anchor="ctr"/>
            <a:lstStyle/>
            <a:p>
              <a:pPr algn="ctr" eaLnBrk="0" hangingPunct="0">
                <a:defRPr/>
              </a:pPr>
              <a:endParaRPr lang="en-US">
                <a:solidFill>
                  <a:prstClr val="black"/>
                </a:solidFill>
                <a:ea typeface="ＭＳ Ｐゴシック" pitchFamily="-112" charset="-128"/>
              </a:endParaRPr>
            </a:p>
          </p:txBody>
        </p:sp>
      </p:grpSp>
      <p:graphicFrame>
        <p:nvGraphicFramePr>
          <p:cNvPr id="268" name="Table 267">
            <a:extLst>
              <a:ext uri="{FF2B5EF4-FFF2-40B4-BE49-F238E27FC236}">
                <a16:creationId xmlns:a16="http://schemas.microsoft.com/office/drawing/2014/main" id="{1D70D97C-75EC-294F-5AC1-EE09D8B4A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424863"/>
              </p:ext>
            </p:extLst>
          </p:nvPr>
        </p:nvGraphicFramePr>
        <p:xfrm>
          <a:off x="163413" y="889424"/>
          <a:ext cx="2837100" cy="192643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064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15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Configuration</a:t>
                      </a:r>
                      <a:r>
                        <a:rPr lang="en-US" sz="1100" baseline="0" dirty="0"/>
                        <a:t> C612A</a:t>
                      </a:r>
                      <a:endParaRPr lang="en-US" sz="11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02653" marR="102653" marT="51327" marB="51327"/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/>
                        <a:t>Max Ramp Weight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/>
                        <a:t>25,000 </a:t>
                      </a:r>
                      <a:r>
                        <a:rPr lang="en-US" sz="1100" b="0" dirty="0" err="1"/>
                        <a:t>lbs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Max Takeoff Weight</a:t>
                      </a: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24,300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lbs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3331531282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Max Fuel Capacity</a:t>
                      </a: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8,700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lbs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2952123316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Payload</a:t>
                      </a: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600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</a:rPr>
                        <a:t>lbs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335003312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/>
                        <a:t>Design Mach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/>
                        <a:t>1.4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/>
                        <a:t>Engine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/>
                        <a:t>1 x F414-GE-100</a:t>
                      </a:r>
                      <a:endParaRPr lang="en-US" sz="1100" b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3238">
                <a:tc>
                  <a:txBody>
                    <a:bodyPr/>
                    <a:lstStyle/>
                    <a:p>
                      <a:pPr algn="l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Landing Gear</a:t>
                      </a: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F-16 Blk25 NLG</a:t>
                      </a:r>
                    </a:p>
                    <a:p>
                      <a:pPr algn="r"/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F-16 Blk25 MLG</a:t>
                      </a: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269" name="Table 268">
            <a:extLst>
              <a:ext uri="{FF2B5EF4-FFF2-40B4-BE49-F238E27FC236}">
                <a16:creationId xmlns:a16="http://schemas.microsoft.com/office/drawing/2014/main" id="{2A70E543-14E7-3B79-A52F-618BAE99C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480408"/>
              </p:ext>
            </p:extLst>
          </p:nvPr>
        </p:nvGraphicFramePr>
        <p:xfrm>
          <a:off x="3234773" y="889424"/>
          <a:ext cx="2566329" cy="134481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908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82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4060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Control Surfaces</a:t>
                      </a:r>
                      <a:endParaRPr lang="en-US" sz="1100" b="1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102653" marR="102653" marT="51327" marB="51327"/>
                </a:tc>
                <a:tc hMerge="1">
                  <a:txBody>
                    <a:bodyPr/>
                    <a:lstStyle/>
                    <a:p>
                      <a:endParaRPr lang="en-US" sz="1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Aileron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12.9 </a:t>
                      </a:r>
                      <a:r>
                        <a:rPr lang="en-US" sz="1100" dirty="0" err="1"/>
                        <a:t>sq</a:t>
                      </a:r>
                      <a:r>
                        <a:rPr lang="en-US" sz="1100" dirty="0"/>
                        <a:t> ft/+35/-25 deg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Flap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12.4</a:t>
                      </a:r>
                      <a:r>
                        <a:rPr lang="en-US" sz="1100" baseline="0" dirty="0"/>
                        <a:t> sq ft/</a:t>
                      </a:r>
                      <a:r>
                        <a:rPr lang="en-US" sz="1100" dirty="0"/>
                        <a:t>+30/-3 deg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dirty="0" err="1"/>
                        <a:t>Stabilator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39.9 </a:t>
                      </a:r>
                      <a:r>
                        <a:rPr lang="en-US" sz="1100" dirty="0" err="1"/>
                        <a:t>sq</a:t>
                      </a:r>
                      <a:r>
                        <a:rPr lang="en-US" sz="1100" dirty="0"/>
                        <a:t> ft/+20/-15 deg</a:t>
                      </a:r>
                      <a:endParaRPr lang="en-US" sz="1100" b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Rudder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8.5 </a:t>
                      </a:r>
                      <a:r>
                        <a:rPr lang="en-US" sz="1100" dirty="0" err="1"/>
                        <a:t>sq</a:t>
                      </a:r>
                      <a:r>
                        <a:rPr lang="en-US" sz="1100" dirty="0"/>
                        <a:t> </a:t>
                      </a:r>
                      <a:r>
                        <a:rPr lang="en-US" sz="1100" dirty="0" err="1"/>
                        <a:t>ft</a:t>
                      </a:r>
                      <a:r>
                        <a:rPr lang="en-US" sz="1100" dirty="0"/>
                        <a:t>/+25/-25</a:t>
                      </a:r>
                      <a:r>
                        <a:rPr lang="en-US" sz="1100" baseline="0" dirty="0"/>
                        <a:t> </a:t>
                      </a:r>
                      <a:r>
                        <a:rPr lang="en-US" sz="1100" baseline="0" dirty="0" err="1"/>
                        <a:t>deg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2150">
                <a:tc>
                  <a:txBody>
                    <a:bodyPr/>
                    <a:lstStyle/>
                    <a:p>
                      <a:pPr algn="l"/>
                      <a:r>
                        <a:rPr lang="en-US" sz="1100" dirty="0"/>
                        <a:t>T-tail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dirty="0"/>
                        <a:t>5.7 </a:t>
                      </a:r>
                      <a:r>
                        <a:rPr lang="en-US" sz="1100" dirty="0" err="1"/>
                        <a:t>sq</a:t>
                      </a:r>
                      <a:r>
                        <a:rPr lang="en-US" sz="1100" dirty="0"/>
                        <a:t> ft/+10/-0 deg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102718" marR="102718" marT="20531" marB="2053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1645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7881A-5EA4-3A42-8B4C-70B949B6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X-59 Aircraft Assessments</a:t>
            </a:r>
          </a:p>
        </p:txBody>
      </p:sp>
      <p:sp>
        <p:nvSpPr>
          <p:cNvPr id="27" name="Shape 79">
            <a:extLst>
              <a:ext uri="{FF2B5EF4-FFF2-40B4-BE49-F238E27FC236}">
                <a16:creationId xmlns:a16="http://schemas.microsoft.com/office/drawing/2014/main" id="{D58C1133-C90B-B34E-A022-677D721201D6}"/>
              </a:ext>
            </a:extLst>
          </p:cNvPr>
          <p:cNvSpPr/>
          <p:nvPr/>
        </p:nvSpPr>
        <p:spPr>
          <a:xfrm>
            <a:off x="2724392" y="6357010"/>
            <a:ext cx="1539843" cy="200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700"/>
              <a:t>Credit: Lockheed Martin Corporation</a:t>
            </a:r>
          </a:p>
        </p:txBody>
      </p:sp>
      <p:pic>
        <p:nvPicPr>
          <p:cNvPr id="2" name="Picture 1" descr="Icon&#10;&#10;Description automatically generated with low confidence">
            <a:extLst>
              <a:ext uri="{FF2B5EF4-FFF2-40B4-BE49-F238E27FC236}">
                <a16:creationId xmlns:a16="http://schemas.microsoft.com/office/drawing/2014/main" id="{58B02A79-D2AF-CAC4-C5E9-3B696719E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83D520-AC8E-4F1B-1633-17AB6EFBC75D}"/>
              </a:ext>
            </a:extLst>
          </p:cNvPr>
          <p:cNvSpPr/>
          <p:nvPr/>
        </p:nvSpPr>
        <p:spPr>
          <a:xfrm>
            <a:off x="6096000" y="548365"/>
            <a:ext cx="1660634" cy="357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6D3A24-23CB-9AA7-2EFA-452C62CF4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2205D41-8092-02D8-0212-793E1C26C5D5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F625745-8CA7-F97D-C808-9356BD423E77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9" name="Picture 18" descr="Diagram&#10;&#10;Description automatically generated">
            <a:extLst>
              <a:ext uri="{FF2B5EF4-FFF2-40B4-BE49-F238E27FC236}">
                <a16:creationId xmlns:a16="http://schemas.microsoft.com/office/drawing/2014/main" id="{744DAD6D-953C-193A-3FE2-414C67598B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317" y="1394919"/>
            <a:ext cx="5193046" cy="437031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4644120-6E2C-6DB8-A201-2AF3EAB0DA45}"/>
              </a:ext>
            </a:extLst>
          </p:cNvPr>
          <p:cNvSpPr txBox="1"/>
          <p:nvPr/>
        </p:nvSpPr>
        <p:spPr>
          <a:xfrm>
            <a:off x="357519" y="5296420"/>
            <a:ext cx="2383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Credit: M. </a:t>
            </a:r>
            <a:r>
              <a:rPr lang="en-US" sz="1200" dirty="0" err="1"/>
              <a:t>Aftosmis</a:t>
            </a:r>
            <a:r>
              <a:rPr lang="en-US" sz="1200" dirty="0"/>
              <a:t>, W. Spurlock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8AB047-9576-E3A2-BAC8-77897CAD7A99}"/>
              </a:ext>
            </a:extLst>
          </p:cNvPr>
          <p:cNvSpPr txBox="1"/>
          <p:nvPr/>
        </p:nvSpPr>
        <p:spPr>
          <a:xfrm>
            <a:off x="10313877" y="5695311"/>
            <a:ext cx="1429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Credit: A. </a:t>
            </a:r>
            <a:r>
              <a:rPr lang="en-US" sz="1200" dirty="0" err="1"/>
              <a:t>Elmiligui</a:t>
            </a:r>
            <a:endParaRPr lang="en-US" sz="1200" dirty="0"/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0781B97F-5029-9D88-392A-FB78C1353D42}"/>
              </a:ext>
            </a:extLst>
          </p:cNvPr>
          <p:cNvSpPr txBox="1">
            <a:spLocks/>
          </p:cNvSpPr>
          <p:nvPr/>
        </p:nvSpPr>
        <p:spPr>
          <a:xfrm>
            <a:off x="7854536" y="967799"/>
            <a:ext cx="3077182" cy="572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940" tIns="50940" rIns="50940" bIns="50940" anchor="ctr">
            <a:normAutofit/>
          </a:bodyPr>
          <a:lstStyle>
            <a:lvl1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1pPr>
            <a:lvl2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2pPr>
            <a:lvl3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3pPr>
            <a:lvl4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4pPr>
            <a:lvl5pPr marL="0" marR="0" indent="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5pPr>
            <a:lvl6pPr marL="0" marR="0" indent="4572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9144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3716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828800" algn="l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hangingPunct="1"/>
            <a:r>
              <a:rPr lang="en-US" sz="1600" b="0" dirty="0">
                <a:solidFill>
                  <a:schemeClr val="accent1"/>
                </a:solidFill>
                <a:latin typeface="Helvetica" pitchFamily="2" charset="0"/>
              </a:rPr>
              <a:t>Aerodynamic Performance</a:t>
            </a: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13F74846-9728-2019-0D03-69F1C733EE47}"/>
              </a:ext>
            </a:extLst>
          </p:cNvPr>
          <p:cNvSpPr txBox="1">
            <a:spLocks/>
          </p:cNvSpPr>
          <p:nvPr/>
        </p:nvSpPr>
        <p:spPr>
          <a:xfrm>
            <a:off x="2321310" y="1004343"/>
            <a:ext cx="1564890" cy="4596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5">
                    <a:lumMod val="75000"/>
                  </a:schemeClr>
                </a:solidFill>
                <a:latin typeface="Helvetica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600" dirty="0">
                <a:solidFill>
                  <a:schemeClr val="accent1"/>
                </a:solidFill>
              </a:rPr>
              <a:t>Sonic Boom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26C2FEF-1E09-D344-4E4B-D52711E376C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52400" y="1639725"/>
            <a:ext cx="7240445" cy="368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361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“This sort of testing gives you a real experimental grounding to see how it compares to the analytical methods,” Diebler said.">
            <a:extLst>
              <a:ext uri="{FF2B5EF4-FFF2-40B4-BE49-F238E27FC236}">
                <a16:creationId xmlns:a16="http://schemas.microsoft.com/office/drawing/2014/main" id="{B6F4FC50-8ECB-7937-6959-A0EBDC3E20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430" y="4361780"/>
            <a:ext cx="3750188" cy="249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767881A-5EA4-3A42-8B4C-70B949B6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Wind Tunnel Validations</a:t>
            </a:r>
          </a:p>
        </p:txBody>
      </p:sp>
      <p:pic>
        <p:nvPicPr>
          <p:cNvPr id="21" name="image6.jpeg">
            <a:extLst>
              <a:ext uri="{FF2B5EF4-FFF2-40B4-BE49-F238E27FC236}">
                <a16:creationId xmlns:a16="http://schemas.microsoft.com/office/drawing/2014/main" id="{8059D3F6-1C49-FC45-98ED-B0969FDE3A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27"/>
          <a:stretch/>
        </p:blipFill>
        <p:spPr>
          <a:xfrm>
            <a:off x="55830" y="1685746"/>
            <a:ext cx="3269829" cy="2741088"/>
          </a:xfrm>
          <a:prstGeom prst="rect">
            <a:avLst/>
          </a:prstGeom>
          <a:ln w="6350">
            <a:noFill/>
            <a:miter lim="400000"/>
          </a:ln>
          <a:effectLst/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B9B96E6-F87B-4348-9708-F17EE552F83A}"/>
              </a:ext>
            </a:extLst>
          </p:cNvPr>
          <p:cNvSpPr/>
          <p:nvPr/>
        </p:nvSpPr>
        <p:spPr>
          <a:xfrm>
            <a:off x="304800" y="808731"/>
            <a:ext cx="10787743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spcBef>
                <a:spcPts val="200"/>
              </a:spcBef>
              <a:tabLst>
                <a:tab pos="114300" algn="l"/>
              </a:tabLst>
              <a:defRPr sz="1200"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Low-and high-speed aerodynamic and Propulsion Airframe Interaction (PAI) wind-tunnel tests validate predictions and ensure readiness of the design</a:t>
            </a:r>
          </a:p>
          <a:p>
            <a:pPr defTabSz="457200">
              <a:spcBef>
                <a:spcPts val="200"/>
              </a:spcBef>
              <a:tabLst>
                <a:tab pos="114300" algn="l"/>
              </a:tabLst>
              <a:defRPr sz="1200"/>
            </a:pP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spcBef>
                <a:spcPts val="200"/>
              </a:spcBef>
              <a:tabLst>
                <a:tab pos="114300" algn="l"/>
              </a:tabLst>
              <a:defRPr sz="1200"/>
            </a:pPr>
            <a:endParaRPr lang="en-US" sz="16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spcBef>
                <a:spcPts val="200"/>
              </a:spcBef>
              <a:tabLst>
                <a:tab pos="114300" algn="l"/>
              </a:tabLst>
              <a:defRPr sz="1200"/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B2039F5-9145-1648-8265-7A5613E5BDC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3938" y="4359203"/>
            <a:ext cx="4756241" cy="2496219"/>
          </a:xfrm>
          <a:prstGeom prst="rect">
            <a:avLst/>
          </a:prstGeom>
          <a:ln w="6350">
            <a:noFill/>
          </a:ln>
          <a:effectLst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4765C3-D070-12E7-5AB4-362A331C9B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23" y="4379399"/>
            <a:ext cx="4153458" cy="2448552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5AFFEA0-5350-A044-8280-587B22B5B4F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81"/>
          <a:stretch/>
        </p:blipFill>
        <p:spPr>
          <a:xfrm>
            <a:off x="7364560" y="1679120"/>
            <a:ext cx="4869169" cy="2724449"/>
          </a:xfrm>
          <a:prstGeom prst="rect">
            <a:avLst/>
          </a:prstGeom>
          <a:ln w="6350">
            <a:noFill/>
          </a:ln>
          <a:effectLst/>
        </p:spPr>
      </p:pic>
      <p:pic>
        <p:nvPicPr>
          <p:cNvPr id="4" name="Picture 3" descr="A close up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3CF8A0A2-4DAD-299B-9993-7FF15F8F59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8110" y="6607629"/>
            <a:ext cx="1130862" cy="14596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Shape 79">
            <a:extLst>
              <a:ext uri="{FF2B5EF4-FFF2-40B4-BE49-F238E27FC236}">
                <a16:creationId xmlns:a16="http://schemas.microsoft.com/office/drawing/2014/main" id="{9A0D8CC2-C15E-0F46-2AB2-75BC83AE7F6F}"/>
              </a:ext>
            </a:extLst>
          </p:cNvPr>
          <p:cNvSpPr/>
          <p:nvPr/>
        </p:nvSpPr>
        <p:spPr>
          <a:xfrm>
            <a:off x="2522431" y="6597119"/>
            <a:ext cx="1650450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Lockheed Martin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5DF223C-49C3-D92B-9F58-D4077E175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286" y="1685746"/>
            <a:ext cx="4075476" cy="271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E521BE73-70A7-EAE6-36EE-3A0D722FE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hape 79">
            <a:extLst>
              <a:ext uri="{FF2B5EF4-FFF2-40B4-BE49-F238E27FC236}">
                <a16:creationId xmlns:a16="http://schemas.microsoft.com/office/drawing/2014/main" id="{FAB359EF-3C8B-2659-F8C9-67616FB1F417}"/>
              </a:ext>
            </a:extLst>
          </p:cNvPr>
          <p:cNvSpPr/>
          <p:nvPr/>
        </p:nvSpPr>
        <p:spPr>
          <a:xfrm>
            <a:off x="55830" y="1705662"/>
            <a:ext cx="1111841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</a:t>
            </a:r>
            <a:r>
              <a:rPr lang="en-US" sz="900" i="0" dirty="0">
                <a:solidFill>
                  <a:schemeClr val="bg1"/>
                </a:solidFill>
              </a:rPr>
              <a:t>NASA</a:t>
            </a:r>
            <a:endParaRPr sz="900" i="0" dirty="0">
              <a:solidFill>
                <a:schemeClr val="bg1"/>
              </a:solidFill>
            </a:endParaRPr>
          </a:p>
        </p:txBody>
      </p:sp>
      <p:sp>
        <p:nvSpPr>
          <p:cNvPr id="10" name="Shape 79">
            <a:extLst>
              <a:ext uri="{FF2B5EF4-FFF2-40B4-BE49-F238E27FC236}">
                <a16:creationId xmlns:a16="http://schemas.microsoft.com/office/drawing/2014/main" id="{BC8AE204-4ED0-23D2-6723-CFCA4CA5BE86}"/>
              </a:ext>
            </a:extLst>
          </p:cNvPr>
          <p:cNvSpPr/>
          <p:nvPr/>
        </p:nvSpPr>
        <p:spPr>
          <a:xfrm>
            <a:off x="3333572" y="1672859"/>
            <a:ext cx="1111841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</a:t>
            </a:r>
            <a:r>
              <a:rPr lang="en-US" sz="900" i="0" dirty="0">
                <a:solidFill>
                  <a:schemeClr val="bg1"/>
                </a:solidFill>
              </a:rPr>
              <a:t>NASA</a:t>
            </a:r>
            <a:endParaRPr sz="900" i="0" dirty="0">
              <a:solidFill>
                <a:schemeClr val="bg1"/>
              </a:solidFill>
            </a:endParaRPr>
          </a:p>
        </p:txBody>
      </p:sp>
      <p:sp>
        <p:nvSpPr>
          <p:cNvPr id="11" name="Shape 79">
            <a:extLst>
              <a:ext uri="{FF2B5EF4-FFF2-40B4-BE49-F238E27FC236}">
                <a16:creationId xmlns:a16="http://schemas.microsoft.com/office/drawing/2014/main" id="{9CC39EDB-B998-28C2-E815-1933CD6AD518}"/>
              </a:ext>
            </a:extLst>
          </p:cNvPr>
          <p:cNvSpPr/>
          <p:nvPr/>
        </p:nvSpPr>
        <p:spPr>
          <a:xfrm>
            <a:off x="7543050" y="4125794"/>
            <a:ext cx="1111841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</a:t>
            </a:r>
            <a:r>
              <a:rPr lang="en-US" sz="900" i="0" dirty="0">
                <a:solidFill>
                  <a:schemeClr val="bg1"/>
                </a:solidFill>
              </a:rPr>
              <a:t>NASA</a:t>
            </a:r>
            <a:endParaRPr sz="900" i="0" dirty="0">
              <a:solidFill>
                <a:schemeClr val="bg1"/>
              </a:solidFill>
            </a:endParaRPr>
          </a:p>
        </p:txBody>
      </p:sp>
      <p:sp>
        <p:nvSpPr>
          <p:cNvPr id="12" name="Shape 79">
            <a:extLst>
              <a:ext uri="{FF2B5EF4-FFF2-40B4-BE49-F238E27FC236}">
                <a16:creationId xmlns:a16="http://schemas.microsoft.com/office/drawing/2014/main" id="{B012560E-CD40-3D53-AE66-7A7EF6512360}"/>
              </a:ext>
            </a:extLst>
          </p:cNvPr>
          <p:cNvSpPr/>
          <p:nvPr/>
        </p:nvSpPr>
        <p:spPr>
          <a:xfrm>
            <a:off x="4305858" y="6589917"/>
            <a:ext cx="1111841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</a:t>
            </a:r>
            <a:r>
              <a:rPr lang="en-US" sz="900" i="0" dirty="0">
                <a:solidFill>
                  <a:schemeClr val="bg1"/>
                </a:solidFill>
              </a:rPr>
              <a:t>NASA</a:t>
            </a:r>
            <a:endParaRPr sz="900" i="0" dirty="0">
              <a:solidFill>
                <a:schemeClr val="bg1"/>
              </a:solidFill>
            </a:endParaRPr>
          </a:p>
        </p:txBody>
      </p:sp>
      <p:sp>
        <p:nvSpPr>
          <p:cNvPr id="13" name="Shape 79">
            <a:extLst>
              <a:ext uri="{FF2B5EF4-FFF2-40B4-BE49-F238E27FC236}">
                <a16:creationId xmlns:a16="http://schemas.microsoft.com/office/drawing/2014/main" id="{CE32CB8D-D966-FC33-19DA-E298BD2EC1D7}"/>
              </a:ext>
            </a:extLst>
          </p:cNvPr>
          <p:cNvSpPr/>
          <p:nvPr/>
        </p:nvSpPr>
        <p:spPr>
          <a:xfrm>
            <a:off x="8953156" y="6560020"/>
            <a:ext cx="1111841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</a:t>
            </a:r>
            <a:r>
              <a:rPr lang="en-US" sz="900" i="0" dirty="0">
                <a:solidFill>
                  <a:schemeClr val="bg1"/>
                </a:solidFill>
              </a:rPr>
              <a:t>NASA</a:t>
            </a:r>
            <a:endParaRPr sz="900" i="0" dirty="0">
              <a:solidFill>
                <a:schemeClr val="bg1"/>
              </a:solidFill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4A7F99-DABC-6BE2-A380-700C6BBA0A84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www.nasa.gov</a:t>
            </a:r>
            <a:r>
              <a:rPr lang="en-US" dirty="0">
                <a:solidFill>
                  <a:schemeClr val="bg1"/>
                </a:solidFill>
              </a:rPr>
              <a:t>   |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3827636-075A-0E72-AD31-E48700F7F658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595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BF113-76DE-AC60-16A1-7E1C22BA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Data Instrumentation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47833-C0CF-48F0-2AD4-546759B702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81" y="4006513"/>
            <a:ext cx="5414772" cy="250387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129C92-F733-540A-9B64-E62FAD635E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796" b="16377"/>
          <a:stretch/>
        </p:blipFill>
        <p:spPr>
          <a:xfrm>
            <a:off x="6135408" y="3776168"/>
            <a:ext cx="5315219" cy="2503872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5" name="Shape 79">
            <a:extLst>
              <a:ext uri="{FF2B5EF4-FFF2-40B4-BE49-F238E27FC236}">
                <a16:creationId xmlns:a16="http://schemas.microsoft.com/office/drawing/2014/main" id="{43463715-C877-F504-9A70-EAE3E269138B}"/>
              </a:ext>
            </a:extLst>
          </p:cNvPr>
          <p:cNvSpPr/>
          <p:nvPr/>
        </p:nvSpPr>
        <p:spPr>
          <a:xfrm>
            <a:off x="10133602" y="6049208"/>
            <a:ext cx="1317025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900" dirty="0">
                <a:solidFill>
                  <a:schemeClr val="bg1"/>
                </a:solidFill>
              </a:rPr>
              <a:t>Credit: Lockheed Martin</a:t>
            </a: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5A3DE93A-A329-F3B7-D0DC-702513E5FDD8}"/>
              </a:ext>
            </a:extLst>
          </p:cNvPr>
          <p:cNvSpPr/>
          <p:nvPr/>
        </p:nvSpPr>
        <p:spPr>
          <a:xfrm>
            <a:off x="3405601" y="5987260"/>
            <a:ext cx="1317025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900" dirty="0">
                <a:solidFill>
                  <a:schemeClr val="tx1"/>
                </a:solidFill>
              </a:rPr>
              <a:t>Credit: Lockheed Martin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E0E78B-9734-8CD4-4FCF-F410F766A30A}"/>
              </a:ext>
            </a:extLst>
          </p:cNvPr>
          <p:cNvSpPr txBox="1"/>
          <p:nvPr/>
        </p:nvSpPr>
        <p:spPr>
          <a:xfrm>
            <a:off x="377938" y="945299"/>
            <a:ext cx="559531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Mission performance parameters (KEAS, Angle of Attack (AOA), Angle of Sideslip (AOS), Mach, Pressure Altitude)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Rosemount 857CK Sharp-Lipped Multifunction Probe (Nose Probe)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Nose Probe mounted on 20-inch extension on nose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Total length ~30 inch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front of aircraft nose</a:t>
            </a: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anted 2</a:t>
            </a:r>
            <a:r>
              <a:rPr lang="en-US" sz="18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°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down relative to the aircraft waterline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ose probe derived air data parameters (P</a:t>
            </a:r>
            <a:r>
              <a:rPr lang="en-US" sz="1800" baseline="-2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P</a:t>
            </a:r>
            <a:r>
              <a:rPr lang="en-US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AOA and AOS)</a:t>
            </a: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625C0-03FA-744D-3400-237378E50071}"/>
              </a:ext>
            </a:extLst>
          </p:cNvPr>
          <p:cNvSpPr txBox="1"/>
          <p:nvPr/>
        </p:nvSpPr>
        <p:spPr>
          <a:xfrm>
            <a:off x="5970740" y="967668"/>
            <a:ext cx="531521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Three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Aerosonic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Integrated Multifunction Probes (IMFP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Located forward of cockpit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dditional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sources of P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P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AOA 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 AOS</a:t>
            </a:r>
            <a:endParaRPr lang="en-US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health of nose probe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~26 ft aft of nose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ingle Rosemount model 0102CA2W1 probe is used to measure Total Air Temperature (TAT)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2A48E2-F226-0945-6E67-FB4AD227BFEE}"/>
              </a:ext>
            </a:extLst>
          </p:cNvPr>
          <p:cNvSpPr txBox="1"/>
          <p:nvPr/>
        </p:nvSpPr>
        <p:spPr>
          <a:xfrm>
            <a:off x="2427621" y="6357113"/>
            <a:ext cx="7582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Source: Lockheed Martin Air Data Flight Test Plan 2004-1266-06, </a:t>
            </a:r>
            <a:r>
              <a:rPr lang="fr-F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NC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pic>
        <p:nvPicPr>
          <p:cNvPr id="8" name="Picture 7" descr="Icon&#10;&#10;Description automatically generated with low confidence">
            <a:extLst>
              <a:ext uri="{FF2B5EF4-FFF2-40B4-BE49-F238E27FC236}">
                <a16:creationId xmlns:a16="http://schemas.microsoft.com/office/drawing/2014/main" id="{90B95C1C-6F71-1771-F39F-64C7D61B8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606FA0A-CA3F-E866-C423-4A9F836EA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15320E1-75F6-F780-6ED4-CDD9D724C0CC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A56F028-49A5-1DF1-8F2D-3D9C4339B548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0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BF113-76DE-AC60-16A1-7E1C22BA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Nose Probe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29F681-600D-097D-6F82-8E08FC5DB5C1}"/>
              </a:ext>
            </a:extLst>
          </p:cNvPr>
          <p:cNvSpPr txBox="1"/>
          <p:nvPr/>
        </p:nvSpPr>
        <p:spPr>
          <a:xfrm>
            <a:off x="377938" y="1016858"/>
            <a:ext cx="48505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Source Error Corrections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Two wind tunnel tests of the nose probe in NASA GRC 8x6 foot Supersonic Wind Tunnel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Position Error Corrections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Long slender nose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Probe mounted ~30” in front of nose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CFD – No correct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ions needed for 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sz="1800" baseline="-25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Mini</a:t>
            </a:r>
            <a:r>
              <a:rPr lang="en-U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mal corrections for AOA, AOS, Mach at subsonic conditions</a:t>
            </a:r>
            <a:endParaRPr lang="en-US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con&#10;&#10;Description automatically generated with low confidence">
            <a:extLst>
              <a:ext uri="{FF2B5EF4-FFF2-40B4-BE49-F238E27FC236}">
                <a16:creationId xmlns:a16="http://schemas.microsoft.com/office/drawing/2014/main" id="{9DBB40FF-96A8-B5F9-39C2-1F3B62042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1EDAD113-7BE1-A62F-DD67-C59BD29AC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2176D69-D04C-462F-18E2-CA71A7BB1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252" y="1065477"/>
            <a:ext cx="5611511" cy="499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568FA5-B60C-F8E9-3675-0011A5C010AB}"/>
              </a:ext>
            </a:extLst>
          </p:cNvPr>
          <p:cNvSpPr txBox="1"/>
          <p:nvPr/>
        </p:nvSpPr>
        <p:spPr>
          <a:xfrm>
            <a:off x="10053644" y="6012649"/>
            <a:ext cx="15335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Credit  M. Carter</a:t>
            </a: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5503C1AE-FC2A-8714-B310-0BDD43BDAD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465801" y="3160324"/>
            <a:ext cx="5509984" cy="269042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9572ED0-9EFD-C60C-6394-C88F64FF14D3}"/>
              </a:ext>
            </a:extLst>
          </p:cNvPr>
          <p:cNvSpPr/>
          <p:nvPr/>
        </p:nvSpPr>
        <p:spPr>
          <a:xfrm>
            <a:off x="505154" y="4316512"/>
            <a:ext cx="250166" cy="21619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49E063B-A25A-A801-F3BF-72412ACC3A06}"/>
              </a:ext>
            </a:extLst>
          </p:cNvPr>
          <p:cNvGrpSpPr/>
          <p:nvPr/>
        </p:nvGrpSpPr>
        <p:grpSpPr>
          <a:xfrm>
            <a:off x="630237" y="5331228"/>
            <a:ext cx="4349821" cy="1134472"/>
            <a:chOff x="7842179" y="5674372"/>
            <a:chExt cx="4349821" cy="1134472"/>
          </a:xfrm>
          <a:solidFill>
            <a:schemeClr val="bg1"/>
          </a:solidFill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AEE51A-7A1E-5EAD-43A0-963051CE4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42179" y="5674372"/>
              <a:ext cx="4349821" cy="1134472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F5B4606-DDD0-26DD-3DCD-F6DB1623E2A0}"/>
                </a:ext>
              </a:extLst>
            </p:cNvPr>
            <p:cNvSpPr txBox="1"/>
            <p:nvPr/>
          </p:nvSpPr>
          <p:spPr>
            <a:xfrm>
              <a:off x="7842179" y="6458533"/>
              <a:ext cx="2361026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n w="6350">
                    <a:solidFill>
                      <a:schemeClr val="tx1"/>
                    </a:solidFill>
                  </a:ln>
                </a:rPr>
                <a:t>LBFD Air Data Nose Probe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0A872DA-4423-E275-2331-EC748216C274}"/>
              </a:ext>
            </a:extLst>
          </p:cNvPr>
          <p:cNvSpPr txBox="1"/>
          <p:nvPr/>
        </p:nvSpPr>
        <p:spPr>
          <a:xfrm>
            <a:off x="630237" y="5423273"/>
            <a:ext cx="365768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1200" b="1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1200" b="1" dirty="0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0184120F-D6B1-21B4-0022-38575A4BC469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3370014-8897-9D30-2919-80EF4AB98610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13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BF113-76DE-AC60-16A1-7E1C22BA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 Data Accuracy Requirements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9D67CF-CD7A-375A-18A5-644A061219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31" y="871538"/>
            <a:ext cx="9351264" cy="5407373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4F48B1-D3B1-C62C-6311-94D5FA7045A6}"/>
              </a:ext>
            </a:extLst>
          </p:cNvPr>
          <p:cNvSpPr txBox="1"/>
          <p:nvPr/>
        </p:nvSpPr>
        <p:spPr>
          <a:xfrm>
            <a:off x="152400" y="6173420"/>
            <a:ext cx="7582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Source: Lockheed Martin Air Data Flight Test Plan 2004-1266-06, </a:t>
            </a:r>
            <a:r>
              <a:rPr lang="fr-FR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</a:t>
            </a:r>
            <a:r>
              <a:rPr lang="fr-FR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NC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7827107A-D352-77D5-328A-B564582AD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0EB386BC-CC2E-83D4-13BE-1C52EE66B1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F65CDAB-F6A1-B705-CD0C-A2C8EFC0BD64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59CE6C6-9762-43D6-7C8D-3CE6EA9D295D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27DDC2-F1A3-1B86-6D14-D4F8C6A10BCA}"/>
              </a:ext>
            </a:extLst>
          </p:cNvPr>
          <p:cNvSpPr txBox="1"/>
          <p:nvPr/>
        </p:nvSpPr>
        <p:spPr>
          <a:xfrm>
            <a:off x="6297437" y="4182385"/>
            <a:ext cx="311691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Research: ±0.1M, ±0.25°⍺, ±0.50°β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18344E-6856-44A6-4AA5-91FCC7AD6573}"/>
              </a:ext>
            </a:extLst>
          </p:cNvPr>
          <p:cNvSpPr txBox="1"/>
          <p:nvPr/>
        </p:nvSpPr>
        <p:spPr>
          <a:xfrm>
            <a:off x="6297437" y="4487358"/>
            <a:ext cx="4283765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RVSM (AC 91-85B, para. A.5.3.2): ±160’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46FF39-AC9F-4614-8473-ED4910064316}"/>
              </a:ext>
            </a:extLst>
          </p:cNvPr>
          <p:cNvSpPr txBox="1"/>
          <p:nvPr/>
        </p:nvSpPr>
        <p:spPr>
          <a:xfrm>
            <a:off x="6297438" y="4804244"/>
            <a:ext cx="447488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T/O &amp; landing: ±30’ per 100 KEAS (FAR 23.1323(b), ±1°⍺, ±1°β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ECC6A0-481E-562C-3F1D-D588CAEF520D}"/>
              </a:ext>
            </a:extLst>
          </p:cNvPr>
          <p:cNvSpPr txBox="1"/>
          <p:nvPr/>
        </p:nvSpPr>
        <p:spPr>
          <a:xfrm>
            <a:off x="6297437" y="5121130"/>
            <a:ext cx="3711270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/>
              <a:t>Flight test envelope: ±0.02M, ±10 KEAS, ±500’</a:t>
            </a:r>
          </a:p>
        </p:txBody>
      </p:sp>
    </p:spTree>
    <p:extLst>
      <p:ext uri="{BB962C8B-B14F-4D97-AF65-F5344CB8AC3E}">
        <p14:creationId xmlns:p14="http://schemas.microsoft.com/office/powerpoint/2010/main" val="2945857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C7660-7E7C-9D63-CBB0-AA0BD0E5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Overview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7E975068-88EA-A275-A1EE-AAAEAD88CAA1}"/>
              </a:ext>
            </a:extLst>
          </p:cNvPr>
          <p:cNvSpPr txBox="1">
            <a:spLocks/>
          </p:cNvSpPr>
          <p:nvPr/>
        </p:nvSpPr>
        <p:spPr>
          <a:xfrm>
            <a:off x="142478" y="994912"/>
            <a:ext cx="8201807" cy="5215863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/>
              <a:t>Wind tunnel test to calibrate the X-59 air data nose probe prior to flight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2 entries in the NASA Glenn 8x6-Foot Supersonic Wind Tunnel, May/June 2021 and January 2022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2 Collins 857CK multifunction air data probes (primary flight instrument and spare)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19 Mach numbers investigated between Mach 0.25 and Mach 1.7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Continuous roll angle sweeps at set Mach numbers and pitch angles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Researchers from Langley, Armstrong, and Glenn attended the test, as well as employees from Lockheed Martin Skunkworks and Collins Aerospace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/>
              <a:t>Nose probe, primary instrument for determining air speed, pressure altitude, AOA, and AOS of the X-59 aircraft in flight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Critical for flight safety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Critical data for the sonic boom research mission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dirty="0"/>
              <a:t>The calibration will be used in the flight controls system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Wind tunnel test to develop source error corrections for preflight calibration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Lockheed Martin Skunkworks will do the full preflight calibration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Neural Net check of the calibration by NASA (Ames)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Wind tunnel data will be supplemented by CFD data (Langley)</a:t>
            </a:r>
          </a:p>
          <a:p>
            <a:pPr lvl="1">
              <a:lnSpc>
                <a:spcPct val="160000"/>
              </a:lnSpc>
              <a:spcBef>
                <a:spcPts val="0"/>
              </a:spcBef>
            </a:pPr>
            <a:r>
              <a:rPr lang="en-US" sz="1400" dirty="0"/>
              <a:t>During Phase I flight testing, the air data nose probe and air data system as a whole will be further calibrated to account for additional installed effects of the airframe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sz="1600" b="1" dirty="0"/>
              <a:t>“X-59 Air Data Probe Calibration Wind Tunnel Test” – C. </a:t>
            </a:r>
            <a:r>
              <a:rPr lang="en-US" sz="1600" b="1" dirty="0" err="1"/>
              <a:t>Winski</a:t>
            </a:r>
            <a:r>
              <a:rPr lang="en-US" sz="1600" b="1" dirty="0"/>
              <a:t> et al. @ 9</a:t>
            </a:r>
            <a:r>
              <a:rPr lang="en-US" sz="1600" b="1" dirty="0">
                <a:sym typeface="Wingdings" pitchFamily="2" charset="2"/>
              </a:rPr>
              <a:t>:50</a:t>
            </a:r>
            <a:endParaRPr lang="en-US" sz="16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7C34AB-641F-0688-B98B-7A1FE9DC2D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44286" y="1331079"/>
            <a:ext cx="3564684" cy="237522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4D275F2-8D9C-14A9-6644-FDD1B9AE1953}"/>
              </a:ext>
            </a:extLst>
          </p:cNvPr>
          <p:cNvSpPr txBox="1"/>
          <p:nvPr/>
        </p:nvSpPr>
        <p:spPr>
          <a:xfrm>
            <a:off x="8161578" y="3706303"/>
            <a:ext cx="3930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n w="6350">
                  <a:solidFill>
                    <a:schemeClr val="tx1"/>
                  </a:solidFill>
                </a:ln>
              </a:rPr>
              <a:t>X-59 Air Data Nose Probe installed in the GRC 8x6 Supersonic Wind Tunnel</a:t>
            </a:r>
          </a:p>
        </p:txBody>
      </p:sp>
      <p:pic>
        <p:nvPicPr>
          <p:cNvPr id="25" name="Picture 4">
            <a:extLst>
              <a:ext uri="{FF2B5EF4-FFF2-40B4-BE49-F238E27FC236}">
                <a16:creationId xmlns:a16="http://schemas.microsoft.com/office/drawing/2014/main" id="{F137CD64-D3B5-D8D7-AD5E-75568FB1B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 descr="Icon&#10;&#10;Description automatically generated with low confidence">
            <a:extLst>
              <a:ext uri="{FF2B5EF4-FFF2-40B4-BE49-F238E27FC236}">
                <a16:creationId xmlns:a16="http://schemas.microsoft.com/office/drawing/2014/main" id="{BAEBE4A2-C1CC-BC57-A872-BE4ADECF4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sp>
        <p:nvSpPr>
          <p:cNvPr id="6" name="Shape 79">
            <a:extLst>
              <a:ext uri="{FF2B5EF4-FFF2-40B4-BE49-F238E27FC236}">
                <a16:creationId xmlns:a16="http://schemas.microsoft.com/office/drawing/2014/main" id="{50F9F2F9-50C0-636A-6ED1-F9BD133710CE}"/>
              </a:ext>
            </a:extLst>
          </p:cNvPr>
          <p:cNvSpPr/>
          <p:nvPr/>
        </p:nvSpPr>
        <p:spPr>
          <a:xfrm>
            <a:off x="8420658" y="3475471"/>
            <a:ext cx="1111841" cy="230832"/>
          </a:xfrm>
          <a:prstGeom prst="rect">
            <a:avLst/>
          </a:prstGeom>
          <a:ln w="12700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 dirty="0">
                <a:solidFill>
                  <a:schemeClr val="bg1"/>
                </a:solidFill>
              </a:rPr>
              <a:t>Photo </a:t>
            </a:r>
            <a:r>
              <a:rPr sz="900" i="0" dirty="0">
                <a:solidFill>
                  <a:schemeClr val="bg1"/>
                </a:solidFill>
              </a:rPr>
              <a:t>Credit: </a:t>
            </a:r>
            <a:r>
              <a:rPr lang="en-US" sz="900" i="0" dirty="0">
                <a:solidFill>
                  <a:schemeClr val="bg1"/>
                </a:solidFill>
              </a:rPr>
              <a:t>NASA</a:t>
            </a:r>
            <a:endParaRPr sz="900" i="0" dirty="0">
              <a:solidFill>
                <a:schemeClr val="bg1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1EDA89-A564-813D-C758-2D4CCF0DBB0F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1B8EDE-CBB9-1D3B-4E5A-E9995D126603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418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C7660-7E7C-9D63-CBB0-AA0BD0E5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Uncertainty</a:t>
            </a:r>
            <a:r>
              <a:rPr lang="en-US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383E9F-E292-C50B-6AAF-2ADA8C9268E2}"/>
              </a:ext>
            </a:extLst>
          </p:cNvPr>
          <p:cNvSpPr txBox="1"/>
          <p:nvPr/>
        </p:nvSpPr>
        <p:spPr>
          <a:xfrm>
            <a:off x="6524239" y="1379595"/>
            <a:ext cx="51835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Uncertainty in normalized air data total pressure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FF8767-36D0-80F9-6F1A-7C99F4B90E45}"/>
              </a:ext>
            </a:extLst>
          </p:cNvPr>
          <p:cNvSpPr txBox="1"/>
          <p:nvPr/>
        </p:nvSpPr>
        <p:spPr>
          <a:xfrm>
            <a:off x="198754" y="1284626"/>
            <a:ext cx="5244353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accuracy and uncertainty analyses performed regarding: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Calibrated Test Section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 number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pressure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pressure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temperature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Data Probe Pressures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Static and total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Data Probe Orientation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Yaw angle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Pitch angle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analyses showed that the two air data probes tested are statistically identical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Measurement Accuracy and Uncertainty Analysis of the X-59 Air Data Probe Calibration Test Entry One” -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Friedlander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US" sz="1800" b="1" kern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@ </a:t>
            </a:r>
            <a:r>
              <a:rPr lang="en-US" b="1" kern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10:10</a:t>
            </a:r>
            <a:endParaRPr lang="en-US" sz="1800" b="1" kern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0B394-D298-3D8E-DCFB-79D1A77D1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95B822-2E12-72FF-0E06-A8AD782478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78211" y="1983035"/>
            <a:ext cx="5183552" cy="4606881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D234C88-DFB3-A462-47C4-920A8F46D90E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FF39EBA-B5AF-01AC-6F75-7DD9AA4C9560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882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C7660-7E7C-9D63-CBB0-AA0BD0E5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CFD Overview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3D94E5-1D2D-3338-0A40-D619FC7A3B5C}"/>
              </a:ext>
            </a:extLst>
          </p:cNvPr>
          <p:cNvSpPr txBox="1"/>
          <p:nvPr/>
        </p:nvSpPr>
        <p:spPr>
          <a:xfrm>
            <a:off x="479751" y="2086487"/>
            <a:ext cx="620874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Pre- and Post-Test CFD with FUN3D Flow Solver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Grid Refinement Study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Assessment of Sting Effects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Altitude Study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Pressure Port Modeling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“FUN3D Analyses in Support of the X-59 Pitot Probe Wind Tunnel Test” – M. Bozeman et al.  @ 10:30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Icon&#10;&#10;Description automatically generated with low confidence">
            <a:extLst>
              <a:ext uri="{FF2B5EF4-FFF2-40B4-BE49-F238E27FC236}">
                <a16:creationId xmlns:a16="http://schemas.microsoft.com/office/drawing/2014/main" id="{B9BAC757-3D55-1214-5182-AE9F10C99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8A66E2-A07E-F7D4-E1E1-FAF4CF64D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2BE929C-28C3-EAA8-686B-D1B84929CEE7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415780-7FD2-19C2-57C1-7D3D34883139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207F49-5C00-0896-C9CC-A044C856A001}"/>
              </a:ext>
            </a:extLst>
          </p:cNvPr>
          <p:cNvSpPr txBox="1"/>
          <p:nvPr/>
        </p:nvSpPr>
        <p:spPr>
          <a:xfrm>
            <a:off x="7353436" y="1774991"/>
            <a:ext cx="40510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Helvetica" pitchFamily="2" charset="0"/>
                <a:cs typeface="Times New Roman" panose="02020603050405020304" pitchFamily="18" charset="0"/>
              </a:rPr>
              <a:t>Mach 0.25, Re/in = 138,417, 𝛂, 𝛃 = 0</a:t>
            </a:r>
            <a:r>
              <a:rPr lang="en-US" sz="1800" dirty="0">
                <a:latin typeface="Helvetica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84F540-495B-9FC3-39AD-2306F77BB366}"/>
              </a:ext>
            </a:extLst>
          </p:cNvPr>
          <p:cNvSpPr txBox="1"/>
          <p:nvPr/>
        </p:nvSpPr>
        <p:spPr>
          <a:xfrm>
            <a:off x="7218659" y="5202187"/>
            <a:ext cx="49733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b="1" dirty="0"/>
              <a:t>Sting Effects on Predicted Static Pressure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73B3A6D-F3A8-FC70-5645-51999D9B00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4082"/>
          <a:stretch/>
        </p:blipFill>
        <p:spPr>
          <a:xfrm>
            <a:off x="6885099" y="2101432"/>
            <a:ext cx="4871890" cy="3011735"/>
          </a:xfrm>
          <a:prstGeom prst="rect">
            <a:avLst/>
          </a:prstGeom>
        </p:spPr>
      </p:pic>
      <p:pic>
        <p:nvPicPr>
          <p:cNvPr id="20" name="Content Placeholder 7" descr="Shape&#10;&#10;Description automatically generated">
            <a:extLst>
              <a:ext uri="{FF2B5EF4-FFF2-40B4-BE49-F238E27FC236}">
                <a16:creationId xmlns:a16="http://schemas.microsoft.com/office/drawing/2014/main" id="{046978A7-0F3D-E4E9-DC66-21F8479BAC8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9" t="37945" r="6895" b="49356"/>
          <a:stretch/>
        </p:blipFill>
        <p:spPr bwMode="auto">
          <a:xfrm>
            <a:off x="8310683" y="2418009"/>
            <a:ext cx="2532356" cy="35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BA3D997-D533-D630-4974-4CCD51FDA4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3331" t="8849" r="10177" b="74620"/>
          <a:stretch/>
        </p:blipFill>
        <p:spPr>
          <a:xfrm>
            <a:off x="8980314" y="4280911"/>
            <a:ext cx="1376039" cy="621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379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C7660-7E7C-9D63-CBB0-AA0BD0E5E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 (NN) Development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A447AC-884A-4179-B864-35FC5E801083}"/>
              </a:ext>
            </a:extLst>
          </p:cNvPr>
          <p:cNvSpPr txBox="1"/>
          <p:nvPr/>
        </p:nvSpPr>
        <p:spPr>
          <a:xfrm>
            <a:off x="304798" y="1040986"/>
            <a:ext cx="6598463" cy="5029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NASA NN development is a parallel independent effort to the Lockheed Martin (LM) NN effort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Desire relating 6 probe port pressures to 5 flight parameters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Mission performance parameters (KEAS, AOA, AOS,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15 Mach numbers x 19 probe angles x 7500 probe azimuths x 11 parameters ~ 20M data points to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 number of data points, large number of inputs and outputs  &gt;&gt; use a Neural Net!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 (Neural net ~ multidimensional curve fit)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Quantify modelling errors/accuracies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LM baseline and potential higher accuracy input vs output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Robust models that are more tolerant to sensor/port degradations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“The development of neural net algorithms used to calibrate the X-59 air data system nose probe, using wind tunnel data” – K Long et al. @ 10:50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54867-28FA-4711-B988-88E2380BE053}"/>
              </a:ext>
            </a:extLst>
          </p:cNvPr>
          <p:cNvSpPr txBox="1"/>
          <p:nvPr/>
        </p:nvSpPr>
        <p:spPr>
          <a:xfrm>
            <a:off x="8682182" y="5415330"/>
            <a:ext cx="345304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Effects of Modelling Assumptions</a:t>
            </a:r>
          </a:p>
          <a:p>
            <a:pPr algn="ctr"/>
            <a:r>
              <a:rPr lang="en-US" sz="1400" b="1" dirty="0"/>
              <a:t>on X-59 Air Data Probe NN AoA Calibration Error (zero sensor error)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80B541C-1C65-4B5E-B31E-48AFB997B3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74"/>
          <a:stretch/>
        </p:blipFill>
        <p:spPr bwMode="auto">
          <a:xfrm>
            <a:off x="9536930" y="1400569"/>
            <a:ext cx="2252913" cy="179566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113FDDD-19D4-4C42-AE68-771E81B5650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17"/>
          <a:stretch/>
        </p:blipFill>
        <p:spPr bwMode="auto">
          <a:xfrm>
            <a:off x="9536930" y="3484130"/>
            <a:ext cx="2233930" cy="17709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44A4B34-0DB3-44D8-840F-F6273C641944}"/>
              </a:ext>
            </a:extLst>
          </p:cNvPr>
          <p:cNvSpPr txBox="1"/>
          <p:nvPr/>
        </p:nvSpPr>
        <p:spPr>
          <a:xfrm rot="16200000">
            <a:off x="8881943" y="2171444"/>
            <a:ext cx="1309974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50" b="1" dirty="0"/>
              <a:t>Angle of Attack, deg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CAB923-D1AB-4601-B373-4DF3ECF881D8}"/>
              </a:ext>
            </a:extLst>
          </p:cNvPr>
          <p:cNvSpPr txBox="1"/>
          <p:nvPr/>
        </p:nvSpPr>
        <p:spPr>
          <a:xfrm>
            <a:off x="9861864" y="3068793"/>
            <a:ext cx="1380506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50" b="1" dirty="0"/>
              <a:t>Angle of Sideslip, deg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16FE92-91AB-414D-B68C-A7CE713064DA}"/>
              </a:ext>
            </a:extLst>
          </p:cNvPr>
          <p:cNvSpPr txBox="1"/>
          <p:nvPr/>
        </p:nvSpPr>
        <p:spPr>
          <a:xfrm>
            <a:off x="9991203" y="5142760"/>
            <a:ext cx="1380506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50" b="1" dirty="0"/>
              <a:t>Angle of Sideslip, deg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DE8A6A-E57D-4873-A7A4-D944E46664E9}"/>
              </a:ext>
            </a:extLst>
          </p:cNvPr>
          <p:cNvSpPr txBox="1"/>
          <p:nvPr/>
        </p:nvSpPr>
        <p:spPr>
          <a:xfrm>
            <a:off x="9774226" y="1382950"/>
            <a:ext cx="1595696" cy="4693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AoA Error (deg), </a:t>
            </a:r>
            <a:r>
              <a:rPr lang="en-US" sz="1400" b="1" dirty="0"/>
              <a:t>3</a:t>
            </a:r>
            <a:r>
              <a:rPr lang="en-US" sz="1050" b="1" dirty="0"/>
              <a:t> input parameters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3C395D-C825-46F7-84D5-06A44CBD2EE8}"/>
              </a:ext>
            </a:extLst>
          </p:cNvPr>
          <p:cNvSpPr txBox="1"/>
          <p:nvPr/>
        </p:nvSpPr>
        <p:spPr>
          <a:xfrm>
            <a:off x="9804897" y="3410782"/>
            <a:ext cx="1595696" cy="4693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/>
              <a:t>AoA Error (deg), </a:t>
            </a:r>
            <a:r>
              <a:rPr lang="en-US" sz="1400" b="1" dirty="0"/>
              <a:t>6</a:t>
            </a:r>
            <a:r>
              <a:rPr lang="en-US" sz="1050" b="1" dirty="0"/>
              <a:t> input parameters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DA6478-58D8-4608-A9AE-A02899191597}"/>
              </a:ext>
            </a:extLst>
          </p:cNvPr>
          <p:cNvSpPr txBox="1"/>
          <p:nvPr/>
        </p:nvSpPr>
        <p:spPr>
          <a:xfrm>
            <a:off x="10435744" y="2798859"/>
            <a:ext cx="97334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Mach = 1.553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CE52D1-F6EE-4D0E-B12B-206ECBA14AF1}"/>
              </a:ext>
            </a:extLst>
          </p:cNvPr>
          <p:cNvSpPr txBox="1"/>
          <p:nvPr/>
        </p:nvSpPr>
        <p:spPr>
          <a:xfrm rot="16200000">
            <a:off x="8895543" y="4198487"/>
            <a:ext cx="1309974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50" b="1" dirty="0"/>
              <a:t>Angle of Attack, deg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A2E2F9-D792-4485-B0E0-5A2075D5052C}"/>
              </a:ext>
            </a:extLst>
          </p:cNvPr>
          <p:cNvSpPr txBox="1"/>
          <p:nvPr/>
        </p:nvSpPr>
        <p:spPr>
          <a:xfrm>
            <a:off x="7189030" y="976576"/>
            <a:ext cx="2252913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Larger modelling errors when fewer input parameters are used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84E6F31-DE76-4680-9CB9-58D37E1FE950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8315487" y="1715240"/>
            <a:ext cx="2231220" cy="848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5B5B1C4-9068-4069-9D2F-F069987AB8A7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8315487" y="1715240"/>
            <a:ext cx="2192003" cy="2682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91ED439-4BC1-424A-AC3B-34929C072577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8315487" y="1715240"/>
            <a:ext cx="2194171" cy="2244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DAE5404-5DF7-48D5-84C5-2B8E75CFE620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8315487" y="1715240"/>
            <a:ext cx="2231220" cy="29362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Icon&#10;&#10;Description automatically generated with low confidence">
            <a:extLst>
              <a:ext uri="{FF2B5EF4-FFF2-40B4-BE49-F238E27FC236}">
                <a16:creationId xmlns:a16="http://schemas.microsoft.com/office/drawing/2014/main" id="{4C1B550E-D664-68DC-708E-D9853D0297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9A66A381-2C6B-4B80-305B-5C549815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75D4B14-F643-DA20-56A0-2AC1E3ECBBCA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05D9C0-3989-6D95-BA5D-7081572A884D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559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7881A-5EA4-3A42-8B4C-70B949B69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" y="121599"/>
            <a:ext cx="10515600" cy="972138"/>
          </a:xfrm>
        </p:spPr>
        <p:txBody>
          <a:bodyPr>
            <a:normAutofit/>
          </a:bodyPr>
          <a:lstStyle/>
          <a:p>
            <a:r>
              <a:rPr lang="en-US" sz="2800" b="1" dirty="0"/>
              <a:t>Current Aircraft Status</a:t>
            </a:r>
          </a:p>
        </p:txBody>
      </p:sp>
      <p:sp>
        <p:nvSpPr>
          <p:cNvPr id="9" name="Shape 79">
            <a:extLst>
              <a:ext uri="{FF2B5EF4-FFF2-40B4-BE49-F238E27FC236}">
                <a16:creationId xmlns:a16="http://schemas.microsoft.com/office/drawing/2014/main" id="{3DAE6654-9748-034A-B813-01E27AB3FDD8}"/>
              </a:ext>
            </a:extLst>
          </p:cNvPr>
          <p:cNvSpPr/>
          <p:nvPr/>
        </p:nvSpPr>
        <p:spPr>
          <a:xfrm>
            <a:off x="5665390" y="6331048"/>
            <a:ext cx="1997027" cy="23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800" i="1">
                <a:solidFill>
                  <a:schemeClr val="accent3">
                    <a:lumOff val="44000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900" i="0">
                <a:solidFill>
                  <a:schemeClr val="tx1"/>
                </a:solidFill>
              </a:rPr>
              <a:t>Photo Credit: Lockheed Martin</a:t>
            </a:r>
            <a:endParaRPr sz="900" i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783F82-1C36-9415-148E-21932152DE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1066905"/>
            <a:ext cx="11711940" cy="5183427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Icon&#10;&#10;Description automatically generated with low confidence">
            <a:extLst>
              <a:ext uri="{FF2B5EF4-FFF2-40B4-BE49-F238E27FC236}">
                <a16:creationId xmlns:a16="http://schemas.microsoft.com/office/drawing/2014/main" id="{2E7A142D-551F-1223-DEBB-15D461665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21" y="6600516"/>
            <a:ext cx="1136649" cy="1467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6EBAAB-C9AB-FC16-391C-BC20DCB3B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463" y="261938"/>
            <a:ext cx="736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6EA8258-9673-08F7-A965-FED85E3419DA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AC07864-43C8-30E3-8C8F-1DBDBBE9672F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924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767881A-5EA4-3A42-8B4C-70B949B69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442" y="6297436"/>
            <a:ext cx="6362519" cy="560564"/>
          </a:xfrm>
        </p:spPr>
        <p:txBody>
          <a:bodyPr>
            <a:normAutofit/>
          </a:bodyPr>
          <a:lstStyle/>
          <a:p>
            <a:r>
              <a:rPr lang="en-US" b="0" err="1"/>
              <a:t>nasa.gov</a:t>
            </a:r>
            <a:r>
              <a:rPr lang="en-US" b="0"/>
              <a:t>/</a:t>
            </a:r>
            <a:r>
              <a:rPr lang="en-US" b="0" err="1"/>
              <a:t>quesst</a:t>
            </a:r>
            <a:endParaRPr lang="en-US" sz="1800" b="0"/>
          </a:p>
        </p:txBody>
      </p:sp>
      <p:pic>
        <p:nvPicPr>
          <p:cNvPr id="2" name="Picture Placeholder 14" descr="Quesst mark.">
            <a:extLst>
              <a:ext uri="{FF2B5EF4-FFF2-40B4-BE49-F238E27FC236}">
                <a16:creationId xmlns:a16="http://schemas.microsoft.com/office/drawing/2014/main" id="{26BEADB8-2D3D-311C-FEE6-5CDC11725B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5" b="45"/>
          <a:stretch/>
        </p:blipFill>
        <p:spPr>
          <a:xfrm>
            <a:off x="4017356" y="331736"/>
            <a:ext cx="4457173" cy="5643202"/>
          </a:xfrm>
          <a:prstGeom prst="rect">
            <a:avLst/>
          </a:pr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8C64A-DAB6-47D8-918C-7023F13F9204}"/>
              </a:ext>
            </a:extLst>
          </p:cNvPr>
          <p:cNvSpPr txBox="1">
            <a:spLocks/>
          </p:cNvSpPr>
          <p:nvPr/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www.nasa.gov</a:t>
            </a:r>
            <a:r>
              <a:rPr lang="en-US" dirty="0"/>
              <a:t>   |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32EA40A-4D60-6E99-ACEE-3E62763DE3C8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7951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7BA"/>
      </a:accent1>
      <a:accent2>
        <a:srgbClr val="3CAE2B"/>
      </a:accent2>
      <a:accent3>
        <a:srgbClr val="A5A5A5"/>
      </a:accent3>
      <a:accent4>
        <a:srgbClr val="00B3FF"/>
      </a:accent4>
      <a:accent5>
        <a:srgbClr val="CAAA23"/>
      </a:accent5>
      <a:accent6>
        <a:srgbClr val="5E87FF"/>
      </a:accent6>
      <a:hlink>
        <a:srgbClr val="0047B9"/>
      </a:hlink>
      <a:folHlink>
        <a:srgbClr val="00E4C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15AED393AFF7499049193087D6EDF2" ma:contentTypeVersion="5" ma:contentTypeDescription="Create a new document." ma:contentTypeScope="" ma:versionID="faf132afbb2e0594a17fe926eacdb51f">
  <xsd:schema xmlns:xsd="http://www.w3.org/2001/XMLSchema" xmlns:xs="http://www.w3.org/2001/XMLSchema" xmlns:p="http://schemas.microsoft.com/office/2006/metadata/properties" xmlns:ns2="6a0d5bde-1dbd-403c-96f2-b0bc0c1e9f43" xmlns:ns3="598cccd3-4828-434a-ab9f-4ea475949e90" targetNamespace="http://schemas.microsoft.com/office/2006/metadata/properties" ma:root="true" ma:fieldsID="48026cfcdbfa952d191952e547bd4ddd" ns2:_="" ns3:_="">
    <xsd:import namespace="6a0d5bde-1dbd-403c-96f2-b0bc0c1e9f43"/>
    <xsd:import namespace="598cccd3-4828-434a-ab9f-4ea475949e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DataClassifica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0d5bde-1dbd-403c-96f2-b0bc0c1e9f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ataClassification" ma:index="12" ma:displayName="Data Classification" ma:format="Dropdown" ma:internalName="DataClassification">
      <xsd:simpleType>
        <xsd:union memberTypes="dms:Text">
          <xsd:simpleType>
            <xsd:restriction base="dms:Choice">
              <xsd:enumeration value="Nonsensitive"/>
              <xsd:enumeration value="CUI"/>
              <xsd:enumeration value="CUI/SP-EXPRT"/>
              <xsd:enumeration value="CUI/SP-PROPIN"/>
              <xsd:enumeration value="CUI/SP-PRVCY"/>
              <xsd:enumeration value="Sensitive_but_Unclassified"/>
              <xsd:enumeration value="ITAR"/>
              <xsd:enumeration value="ITAR/EAR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cccd3-4828-434a-ab9f-4ea475949e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Classification xmlns="6a0d5bde-1dbd-403c-96f2-b0bc0c1e9f43">Nonsensitive</DataClassification>
  </documentManagement>
</p:properties>
</file>

<file path=customXml/itemProps1.xml><?xml version="1.0" encoding="utf-8"?>
<ds:datastoreItem xmlns:ds="http://schemas.openxmlformats.org/officeDocument/2006/customXml" ds:itemID="{2DE7648C-4DC0-4669-BDA9-DD78D5CC021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DF32DD8-B98A-4707-941B-533C5182C9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0d5bde-1dbd-403c-96f2-b0bc0c1e9f43"/>
    <ds:schemaRef ds:uri="598cccd3-4828-434a-ab9f-4ea475949e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9F0A2EB-573F-433E-9A2C-A5E3C10B551C}">
  <ds:schemaRefs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598cccd3-4828-434a-ab9f-4ea475949e90"/>
    <ds:schemaRef ds:uri="http://purl.org/dc/terms/"/>
    <ds:schemaRef ds:uri="6a0d5bde-1dbd-403c-96f2-b0bc0c1e9f43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20818</TotalTime>
  <Words>2103</Words>
  <Application>Microsoft Macintosh PowerPoint</Application>
  <PresentationFormat>Widescreen</PresentationFormat>
  <Paragraphs>296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-apple-system</vt:lpstr>
      <vt:lpstr>Arial</vt:lpstr>
      <vt:lpstr>Calibri</vt:lpstr>
      <vt:lpstr>Helvetica</vt:lpstr>
      <vt:lpstr>1_Office Theme</vt:lpstr>
      <vt:lpstr>Overview of the X-59 Quesst Phase I Mission and Air Data Nose Probe Preflight Calibration </vt:lpstr>
      <vt:lpstr>Presentation Topics</vt:lpstr>
      <vt:lpstr>Vision for Commercial Supersonic Flight</vt:lpstr>
      <vt:lpstr>The NASA Quesst Mission</vt:lpstr>
      <vt:lpstr>Sonic Thump</vt:lpstr>
      <vt:lpstr>PowerPoint Presentation</vt:lpstr>
      <vt:lpstr>PowerPoint Presentation</vt:lpstr>
      <vt:lpstr>PowerPoint Presentation</vt:lpstr>
      <vt:lpstr>X-59 Aircraft Assessments</vt:lpstr>
      <vt:lpstr>Wind Tunnel Validations</vt:lpstr>
      <vt:lpstr>Air Data Instrumentation</vt:lpstr>
      <vt:lpstr>Nose Probe</vt:lpstr>
      <vt:lpstr>Air Data Accuracy Requirements</vt:lpstr>
      <vt:lpstr>Test Overview</vt:lpstr>
      <vt:lpstr>Data Uncertainty </vt:lpstr>
      <vt:lpstr>CFD Overview</vt:lpstr>
      <vt:lpstr>Neural Net (NN) Development</vt:lpstr>
      <vt:lpstr>Current Aircraft Status</vt:lpstr>
      <vt:lpstr>nasa.gov/quesst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Gipson, Lillian (HQ-JA010)[Venesco &amp; SaiTech Joint Venture LLC]</dc:creator>
  <cp:lastModifiedBy>Flamm, Jeffrey D. (LARC-D301)</cp:lastModifiedBy>
  <cp:revision>45</cp:revision>
  <dcterms:created xsi:type="dcterms:W3CDTF">2022-05-05T15:28:56Z</dcterms:created>
  <dcterms:modified xsi:type="dcterms:W3CDTF">2023-04-27T21:25:17Z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0x010100DE15AED393AFF7499049193087D6EDF2</vt:lpwstr>
  </property>
</Properties>
</file>