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</p:sldMasterIdLst>
  <p:notesMasterIdLst>
    <p:notesMasterId r:id="rId21"/>
  </p:notesMasterIdLst>
  <p:sldIdLst>
    <p:sldId id="259" r:id="rId3"/>
    <p:sldId id="284" r:id="rId4"/>
    <p:sldId id="261" r:id="rId5"/>
    <p:sldId id="287" r:id="rId6"/>
    <p:sldId id="286" r:id="rId7"/>
    <p:sldId id="285" r:id="rId8"/>
    <p:sldId id="288" r:id="rId9"/>
    <p:sldId id="289" r:id="rId10"/>
    <p:sldId id="293" r:id="rId11"/>
    <p:sldId id="294" r:id="rId12"/>
    <p:sldId id="290" r:id="rId13"/>
    <p:sldId id="296" r:id="rId14"/>
    <p:sldId id="295" r:id="rId15"/>
    <p:sldId id="297" r:id="rId16"/>
    <p:sldId id="298" r:id="rId17"/>
    <p:sldId id="291" r:id="rId18"/>
    <p:sldId id="292" r:id="rId19"/>
    <p:sldId id="262" r:id="rId20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8CE8"/>
    <a:srgbClr val="FFFFFF"/>
    <a:srgbClr val="094A6A"/>
    <a:srgbClr val="004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93" autoAdjust="0"/>
    <p:restoredTop sz="94660"/>
  </p:normalViewPr>
  <p:slideViewPr>
    <p:cSldViewPr snapToGrid="0">
      <p:cViewPr varScale="1">
        <p:scale>
          <a:sx n="45" d="100"/>
          <a:sy n="45" d="100"/>
        </p:scale>
        <p:origin x="53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1AF09D-1168-4DC5-8CBC-78822DFEBDD7}" type="datetimeFigureOut">
              <a:rPr lang="en-US" smtClean="0"/>
              <a:t>4/14/2023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36D0F-7E2C-4649-B4AD-30702ACC35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7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3740C7-B43B-4FFA-9ABF-AB2E22F6F8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36"/>
            <a:ext cx="24384000" cy="137017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95AD4B-491B-4725-BABB-F42B2961937D}"/>
              </a:ext>
            </a:extLst>
          </p:cNvPr>
          <p:cNvSpPr txBox="1"/>
          <p:nvPr userDrawn="1"/>
        </p:nvSpPr>
        <p:spPr>
          <a:xfrm rot="16200000">
            <a:off x="20033636" y="7368315"/>
            <a:ext cx="8088885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ctr"/>
            <a:r>
              <a:rPr lang="en-US" sz="1400" dirty="0">
                <a:solidFill>
                  <a:schemeClr val="bg1"/>
                </a:solidFill>
                <a:latin typeface="Gotham Pro Light" panose="02000503030000020004" pitchFamily="50" charset="0"/>
                <a:cs typeface="Gotham Pro Light" panose="02000503030000020004" pitchFamily="50" charset="0"/>
              </a:rPr>
              <a:t>© Copyright 2023 Collier Aerospace Corporation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B293362-5F9C-4012-AC3C-4CC2AE6D2CC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31152" y="4546358"/>
            <a:ext cx="21611750" cy="231164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5700">
                <a:solidFill>
                  <a:schemeClr val="bg1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FFCEA269-19B3-4400-8C21-7065E2D284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8603" y="7120997"/>
            <a:ext cx="10554561" cy="9212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500">
                <a:solidFill>
                  <a:schemeClr val="bg1"/>
                </a:solidFill>
                <a:latin typeface="Gotham Pro" panose="02000503040000020004" pitchFamily="50" charset="0"/>
                <a:cs typeface="Gotham Pro" panose="02000503040000020004" pitchFamily="50" charset="0"/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012F41F-FD86-4D3C-B998-9C10F422A5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98" y="12689116"/>
            <a:ext cx="21701804" cy="758954"/>
          </a:xfrm>
          <a:prstGeom prst="rect">
            <a:avLst/>
          </a:prstGeom>
        </p:spPr>
      </p:pic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EC2F94DC-DA8E-4B0C-8B7D-6524818B56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28603" y="8254345"/>
            <a:ext cx="10554561" cy="36877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500">
                <a:solidFill>
                  <a:schemeClr val="bg1"/>
                </a:solidFill>
                <a:latin typeface="Gotham Pro" panose="02000503040000020004" pitchFamily="50" charset="0"/>
                <a:cs typeface="Gotham Pro" panose="02000503040000020004" pitchFamily="50" charset="0"/>
              </a:defRPr>
            </a:lvl1pPr>
          </a:lstStyle>
          <a:p>
            <a:pPr lvl="0"/>
            <a:r>
              <a:rPr lang="en-US" dirty="0"/>
              <a:t>Contact us: www.collieraerospace.com	</a:t>
            </a:r>
          </a:p>
        </p:txBody>
      </p:sp>
    </p:spTree>
    <p:extLst>
      <p:ext uri="{BB962C8B-B14F-4D97-AF65-F5344CB8AC3E}">
        <p14:creationId xmlns:p14="http://schemas.microsoft.com/office/powerpoint/2010/main" val="3712239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5D01CE-EAB5-41FB-B70A-3675A4D18F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3999" cy="13716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BFA7552-FCD0-4CF2-A32D-A45BD0AF30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31152" y="4546359"/>
            <a:ext cx="21611749" cy="230676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5700">
                <a:solidFill>
                  <a:srgbClr val="058CE8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defRPr>
            </a:lvl1pPr>
          </a:lstStyle>
          <a:p>
            <a:r>
              <a:rPr lang="en-US" dirty="0"/>
              <a:t>PRESENTATION TITLE – REPEAT AT END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DC192D-D40A-4FE5-8D6A-A051F7730D38}"/>
              </a:ext>
            </a:extLst>
          </p:cNvPr>
          <p:cNvSpPr txBox="1"/>
          <p:nvPr userDrawn="1"/>
        </p:nvSpPr>
        <p:spPr>
          <a:xfrm rot="16200000">
            <a:off x="20033636" y="7368315"/>
            <a:ext cx="8088885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ctr"/>
            <a:r>
              <a:rPr lang="en-US" sz="1400" dirty="0">
                <a:solidFill>
                  <a:srgbClr val="00408C"/>
                </a:solidFill>
                <a:latin typeface="Gotham Pro Light" panose="02000503030000020004" pitchFamily="50" charset="0"/>
                <a:cs typeface="Gotham Pro Light" panose="02000503030000020004" pitchFamily="50" charset="0"/>
              </a:rPr>
              <a:t>© Copyright 2023 Collier Aerospace Corporation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315AE4-6014-4BDC-90F8-5AC07CEFFB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98" y="12689176"/>
            <a:ext cx="21701804" cy="758954"/>
          </a:xfrm>
          <a:prstGeom prst="rect">
            <a:avLst/>
          </a:prstGeom>
        </p:spPr>
      </p:pic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05F78ACB-E502-479D-864F-F5DBD43062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28603" y="7120997"/>
            <a:ext cx="10554561" cy="92129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500">
                <a:solidFill>
                  <a:srgbClr val="058CE8"/>
                </a:solidFill>
                <a:latin typeface="Gotham Pro" panose="02000503040000020004" pitchFamily="50" charset="0"/>
                <a:cs typeface="Gotham Pro" panose="02000503040000020004" pitchFamily="50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E4842461-E324-488E-901E-6C2E06CCE5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28603" y="8254345"/>
            <a:ext cx="10554561" cy="368771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500">
                <a:solidFill>
                  <a:srgbClr val="058CE8"/>
                </a:solidFill>
                <a:latin typeface="Gotham Pro" panose="02000503040000020004" pitchFamily="50" charset="0"/>
                <a:cs typeface="Gotham Pro" panose="02000503040000020004" pitchFamily="50" charset="0"/>
              </a:defRPr>
            </a:lvl1pPr>
          </a:lstStyle>
          <a:p>
            <a:pPr lvl="0"/>
            <a:r>
              <a:rPr lang="en-US" dirty="0"/>
              <a:t>Contact us: www.collieraerospace.com	</a:t>
            </a:r>
          </a:p>
        </p:txBody>
      </p:sp>
    </p:spTree>
    <p:extLst>
      <p:ext uri="{BB962C8B-B14F-4D97-AF65-F5344CB8AC3E}">
        <p14:creationId xmlns:p14="http://schemas.microsoft.com/office/powerpoint/2010/main" val="2982184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99C52A-81EA-4989-B613-63B295BF02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" y="429920"/>
            <a:ext cx="1002794" cy="771146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634C949-AC3E-45D5-9C0B-C018D442D6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076" y="432462"/>
            <a:ext cx="21643848" cy="75031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>
              <a:buNone/>
              <a:defRPr sz="4400" baseline="0">
                <a:solidFill>
                  <a:srgbClr val="00408C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926E58D3-417F-4C22-8AF3-3B07A45C49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0076" y="1781654"/>
            <a:ext cx="21643848" cy="10453017"/>
          </a:xfrm>
          <a:prstGeom prst="rect">
            <a:avLst/>
          </a:prstGeom>
        </p:spPr>
        <p:txBody>
          <a:bodyPr lIns="0" rIns="0"/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rgbClr val="058CE8"/>
                </a:solidFill>
                <a:latin typeface="+mj-lt"/>
                <a:cs typeface="Gotham Pro Medium" panose="02000603030000020004" pitchFamily="50" charset="0"/>
              </a:defRPr>
            </a:lvl1pPr>
            <a:lvl2pPr>
              <a:defRPr sz="4000">
                <a:solidFill>
                  <a:srgbClr val="058CE8"/>
                </a:solidFill>
                <a:latin typeface="+mj-lt"/>
              </a:defRPr>
            </a:lvl2pPr>
            <a:lvl3pPr>
              <a:defRPr sz="3600">
                <a:solidFill>
                  <a:srgbClr val="058CE8"/>
                </a:solidFill>
                <a:latin typeface="+mj-lt"/>
              </a:defRPr>
            </a:lvl3pPr>
            <a:lvl4pPr>
              <a:defRPr sz="3200">
                <a:solidFill>
                  <a:srgbClr val="058CE8"/>
                </a:solidFill>
                <a:latin typeface="+mj-lt"/>
              </a:defRPr>
            </a:lvl4pPr>
            <a:lvl5pPr>
              <a:defRPr sz="2800">
                <a:solidFill>
                  <a:srgbClr val="058CE8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1"/>
            <a:r>
              <a:rPr lang="en-US" dirty="0"/>
              <a:t>Bullet 2</a:t>
            </a:r>
          </a:p>
          <a:p>
            <a:pPr lvl="2"/>
            <a:r>
              <a:rPr lang="en-US" dirty="0"/>
              <a:t>Bullet 3</a:t>
            </a:r>
          </a:p>
          <a:p>
            <a:pPr lvl="3"/>
            <a:r>
              <a:rPr lang="en-US" dirty="0"/>
              <a:t>Bullet 4</a:t>
            </a:r>
          </a:p>
          <a:p>
            <a:pPr lvl="4"/>
            <a:r>
              <a:rPr lang="en-US" dirty="0"/>
              <a:t>Bullet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E20688-DF04-49F4-8365-1C3F67EB29FE}"/>
              </a:ext>
            </a:extLst>
          </p:cNvPr>
          <p:cNvSpPr txBox="1"/>
          <p:nvPr userDrawn="1"/>
        </p:nvSpPr>
        <p:spPr>
          <a:xfrm rot="16200000">
            <a:off x="20033636" y="7368315"/>
            <a:ext cx="8088885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ctr"/>
            <a:r>
              <a:rPr lang="en-US" sz="1400" dirty="0">
                <a:solidFill>
                  <a:srgbClr val="00408C"/>
                </a:solidFill>
                <a:latin typeface="Gotham Pro Light" panose="02000503030000020004" pitchFamily="50" charset="0"/>
                <a:cs typeface="Gotham Pro Light" panose="02000503030000020004" pitchFamily="50" charset="0"/>
              </a:rPr>
              <a:t>© Copyright 2023 Collier Aerospace Corporation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2B19AD-C4EC-46AA-B242-7E8F8F424CEE}"/>
              </a:ext>
            </a:extLst>
          </p:cNvPr>
          <p:cNvCxnSpPr>
            <a:cxnSpLocks/>
          </p:cNvCxnSpPr>
          <p:nvPr userDrawn="1"/>
        </p:nvCxnSpPr>
        <p:spPr>
          <a:xfrm>
            <a:off x="1218895" y="432462"/>
            <a:ext cx="0" cy="384686"/>
          </a:xfrm>
          <a:prstGeom prst="line">
            <a:avLst/>
          </a:prstGeom>
          <a:ln w="38100">
            <a:solidFill>
              <a:srgbClr val="058C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9D23F-41AF-43D7-8E8E-75BA64F6D63F}"/>
              </a:ext>
            </a:extLst>
          </p:cNvPr>
          <p:cNvCxnSpPr>
            <a:cxnSpLocks/>
          </p:cNvCxnSpPr>
          <p:nvPr userDrawn="1"/>
        </p:nvCxnSpPr>
        <p:spPr>
          <a:xfrm>
            <a:off x="1218895" y="811430"/>
            <a:ext cx="0" cy="384686"/>
          </a:xfrm>
          <a:prstGeom prst="line">
            <a:avLst/>
          </a:prstGeom>
          <a:ln w="38100">
            <a:solidFill>
              <a:srgbClr val="004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9BCC33C-33A5-4814-8717-64FC838D38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80164" y="625291"/>
            <a:ext cx="364843" cy="369332"/>
          </a:xfrm>
          <a:prstGeom prst="rect">
            <a:avLst/>
          </a:prstGeom>
        </p:spPr>
        <p:txBody>
          <a:bodyPr wrap="none" lIns="45720" tIns="45720" rIns="45720" bIns="45720" anchor="ctr" anchorCtr="0">
            <a:spAutoFit/>
          </a:bodyPr>
          <a:lstStyle>
            <a:lvl1pPr algn="ctr">
              <a:defRPr sz="1800">
                <a:solidFill>
                  <a:srgbClr val="0040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3813C26F-A7F3-4ECD-B402-48534A69D7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C46F5-233A-4E68-AC97-8921E8106E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98" y="12689176"/>
            <a:ext cx="21701804" cy="75895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DF04A45-0409-0B4A-A7A6-4B8285A47A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953963" y="360908"/>
            <a:ext cx="2294089" cy="89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639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99C52A-81EA-4989-B613-63B295BF02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" y="429920"/>
            <a:ext cx="1002794" cy="771146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634C949-AC3E-45D5-9C0B-C018D442D6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076" y="432462"/>
            <a:ext cx="21643848" cy="75031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>
              <a:buNone/>
              <a:defRPr sz="4400" baseline="0">
                <a:solidFill>
                  <a:srgbClr val="00408C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926E58D3-417F-4C22-8AF3-3B07A45C49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0076" y="1781654"/>
            <a:ext cx="21643848" cy="10453017"/>
          </a:xfrm>
          <a:prstGeom prst="rect">
            <a:avLst/>
          </a:prstGeom>
        </p:spPr>
        <p:txBody>
          <a:bodyPr lIns="0" rIns="0"/>
          <a:lstStyle>
            <a:lvl1pPr marL="571500" indent="-571500">
              <a:buFont typeface="Arial" panose="020B0604020202020204" pitchFamily="34" charset="0"/>
              <a:buChar char="•"/>
              <a:defRPr sz="4400">
                <a:solidFill>
                  <a:srgbClr val="058CE8"/>
                </a:solidFill>
                <a:latin typeface="+mj-lt"/>
                <a:cs typeface="Gotham Pro Medium" panose="02000603030000020004" pitchFamily="50" charset="0"/>
              </a:defRPr>
            </a:lvl1pPr>
            <a:lvl2pPr>
              <a:defRPr sz="4000">
                <a:solidFill>
                  <a:srgbClr val="058CE8"/>
                </a:solidFill>
                <a:latin typeface="+mj-lt"/>
              </a:defRPr>
            </a:lvl2pPr>
            <a:lvl3pPr>
              <a:defRPr sz="3600">
                <a:solidFill>
                  <a:srgbClr val="058CE8"/>
                </a:solidFill>
                <a:latin typeface="+mj-lt"/>
              </a:defRPr>
            </a:lvl3pPr>
            <a:lvl4pPr>
              <a:defRPr sz="3200">
                <a:solidFill>
                  <a:srgbClr val="058CE8"/>
                </a:solidFill>
                <a:latin typeface="+mj-lt"/>
              </a:defRPr>
            </a:lvl4pPr>
            <a:lvl5pPr>
              <a:defRPr sz="2800">
                <a:solidFill>
                  <a:srgbClr val="058CE8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1"/>
            <a:r>
              <a:rPr lang="en-US" dirty="0"/>
              <a:t>Bullet 2</a:t>
            </a:r>
          </a:p>
          <a:p>
            <a:pPr lvl="2"/>
            <a:r>
              <a:rPr lang="en-US" dirty="0"/>
              <a:t>Bullet 3</a:t>
            </a:r>
          </a:p>
          <a:p>
            <a:pPr lvl="3"/>
            <a:r>
              <a:rPr lang="en-US" dirty="0"/>
              <a:t>Bullet 4</a:t>
            </a:r>
          </a:p>
          <a:p>
            <a:pPr lvl="4"/>
            <a:r>
              <a:rPr lang="en-US" dirty="0"/>
              <a:t>Bullet 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E20688-DF04-49F4-8365-1C3F67EB29FE}"/>
              </a:ext>
            </a:extLst>
          </p:cNvPr>
          <p:cNvSpPr txBox="1"/>
          <p:nvPr userDrawn="1"/>
        </p:nvSpPr>
        <p:spPr>
          <a:xfrm rot="16200000">
            <a:off x="20033636" y="7368315"/>
            <a:ext cx="8088885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ctr"/>
            <a:r>
              <a:rPr lang="en-US" sz="1400" dirty="0">
                <a:solidFill>
                  <a:srgbClr val="00408C"/>
                </a:solidFill>
                <a:latin typeface="Gotham Pro Light" panose="02000503030000020004" pitchFamily="50" charset="0"/>
                <a:cs typeface="Gotham Pro Light" panose="02000503030000020004" pitchFamily="50" charset="0"/>
              </a:rPr>
              <a:t>© Copyright 2023 Collier Aerospace Corporation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2B19AD-C4EC-46AA-B242-7E8F8F424CEE}"/>
              </a:ext>
            </a:extLst>
          </p:cNvPr>
          <p:cNvCxnSpPr>
            <a:cxnSpLocks/>
          </p:cNvCxnSpPr>
          <p:nvPr userDrawn="1"/>
        </p:nvCxnSpPr>
        <p:spPr>
          <a:xfrm>
            <a:off x="1218895" y="432462"/>
            <a:ext cx="0" cy="384686"/>
          </a:xfrm>
          <a:prstGeom prst="line">
            <a:avLst/>
          </a:prstGeom>
          <a:ln w="38100">
            <a:solidFill>
              <a:srgbClr val="058C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9D23F-41AF-43D7-8E8E-75BA64F6D63F}"/>
              </a:ext>
            </a:extLst>
          </p:cNvPr>
          <p:cNvCxnSpPr>
            <a:cxnSpLocks/>
          </p:cNvCxnSpPr>
          <p:nvPr userDrawn="1"/>
        </p:nvCxnSpPr>
        <p:spPr>
          <a:xfrm>
            <a:off x="1218895" y="811430"/>
            <a:ext cx="0" cy="384686"/>
          </a:xfrm>
          <a:prstGeom prst="line">
            <a:avLst/>
          </a:prstGeom>
          <a:ln w="38100">
            <a:solidFill>
              <a:srgbClr val="004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9BCC33C-33A5-4814-8717-64FC838D38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80164" y="625291"/>
            <a:ext cx="364843" cy="369332"/>
          </a:xfrm>
          <a:prstGeom prst="rect">
            <a:avLst/>
          </a:prstGeom>
        </p:spPr>
        <p:txBody>
          <a:bodyPr wrap="none" lIns="45720" tIns="45720" rIns="45720" bIns="45720" anchor="ctr" anchorCtr="0">
            <a:spAutoFit/>
          </a:bodyPr>
          <a:lstStyle>
            <a:lvl1pPr algn="ctr">
              <a:defRPr sz="1800">
                <a:solidFill>
                  <a:srgbClr val="00408C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3813C26F-A7F3-4ECD-B402-48534A69D7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C46F5-233A-4E68-AC97-8921E8106E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98" y="12689176"/>
            <a:ext cx="21701804" cy="75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490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99C52A-81EA-4989-B613-63B295BF02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" y="429920"/>
            <a:ext cx="1002794" cy="771146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634C949-AC3E-45D5-9C0B-C018D442D6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076" y="432462"/>
            <a:ext cx="21643848" cy="75031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>
              <a:buNone/>
              <a:defRPr sz="4400" baseline="0">
                <a:solidFill>
                  <a:srgbClr val="00408C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926E58D3-417F-4C22-8AF3-3B07A45C49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0076" y="1781654"/>
            <a:ext cx="21643848" cy="10453017"/>
          </a:xfrm>
          <a:prstGeom prst="rect">
            <a:avLst/>
          </a:prstGeom>
        </p:spPr>
        <p:txBody>
          <a:bodyPr lIns="0" rIns="0"/>
          <a:lstStyle>
            <a:lvl1pPr marL="742950" indent="-742950">
              <a:buFont typeface="+mj-lt"/>
              <a:buAutoNum type="arabicPeriod"/>
              <a:defRPr sz="4400">
                <a:solidFill>
                  <a:srgbClr val="058CE8"/>
                </a:solidFill>
                <a:latin typeface="+mj-lt"/>
                <a:cs typeface="Gotham Pro Medium" panose="02000603030000020004" pitchFamily="50" charset="0"/>
              </a:defRPr>
            </a:lvl1pPr>
            <a:lvl2pPr marL="1657350" indent="-742950">
              <a:buFont typeface="+mj-lt"/>
              <a:buAutoNum type="alphaLcPeriod"/>
              <a:defRPr sz="4000">
                <a:solidFill>
                  <a:srgbClr val="058CE8"/>
                </a:solidFill>
                <a:latin typeface="+mj-lt"/>
              </a:defRPr>
            </a:lvl2pPr>
            <a:lvl3pPr>
              <a:defRPr sz="3600">
                <a:solidFill>
                  <a:srgbClr val="058CE8"/>
                </a:solidFill>
                <a:latin typeface="+mj-lt"/>
              </a:defRPr>
            </a:lvl3pPr>
            <a:lvl4pPr marL="2743200" indent="0">
              <a:buNone/>
              <a:defRPr sz="3200">
                <a:solidFill>
                  <a:srgbClr val="058CE8"/>
                </a:solidFill>
                <a:latin typeface="+mj-lt"/>
              </a:defRPr>
            </a:lvl4pPr>
            <a:lvl5pPr>
              <a:defRPr sz="2800">
                <a:solidFill>
                  <a:srgbClr val="058CE8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Number 1</a:t>
            </a:r>
          </a:p>
          <a:p>
            <a:pPr lvl="0"/>
            <a:r>
              <a:rPr lang="en-US" dirty="0"/>
              <a:t>Number 2</a:t>
            </a:r>
          </a:p>
          <a:p>
            <a:pPr lvl="0"/>
            <a:r>
              <a:rPr lang="en-US" dirty="0"/>
              <a:t>Number 3</a:t>
            </a:r>
          </a:p>
          <a:p>
            <a:pPr lvl="1"/>
            <a:r>
              <a:rPr lang="en-US" dirty="0"/>
              <a:t>Number 3a</a:t>
            </a:r>
          </a:p>
          <a:p>
            <a:pPr lvl="1"/>
            <a:r>
              <a:rPr lang="en-US" dirty="0"/>
              <a:t>Number 3b</a:t>
            </a:r>
          </a:p>
          <a:p>
            <a:pPr lvl="2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E20688-DF04-49F4-8365-1C3F67EB29FE}"/>
              </a:ext>
            </a:extLst>
          </p:cNvPr>
          <p:cNvSpPr txBox="1"/>
          <p:nvPr userDrawn="1"/>
        </p:nvSpPr>
        <p:spPr>
          <a:xfrm rot="16200000">
            <a:off x="20033636" y="7368315"/>
            <a:ext cx="8088885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ctr"/>
            <a:r>
              <a:rPr lang="en-US" sz="1400" dirty="0">
                <a:solidFill>
                  <a:srgbClr val="00408C"/>
                </a:solidFill>
                <a:latin typeface="Gotham Pro Light" panose="02000503030000020004" pitchFamily="50" charset="0"/>
                <a:cs typeface="Gotham Pro Light" panose="02000503030000020004" pitchFamily="50" charset="0"/>
              </a:rPr>
              <a:t>© Copyright 2023 Collier Aerospace Corporation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2B19AD-C4EC-46AA-B242-7E8F8F424CEE}"/>
              </a:ext>
            </a:extLst>
          </p:cNvPr>
          <p:cNvCxnSpPr>
            <a:cxnSpLocks/>
          </p:cNvCxnSpPr>
          <p:nvPr userDrawn="1"/>
        </p:nvCxnSpPr>
        <p:spPr>
          <a:xfrm>
            <a:off x="1218895" y="432462"/>
            <a:ext cx="0" cy="384686"/>
          </a:xfrm>
          <a:prstGeom prst="line">
            <a:avLst/>
          </a:prstGeom>
          <a:ln w="38100">
            <a:solidFill>
              <a:srgbClr val="058C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9D23F-41AF-43D7-8E8E-75BA64F6D63F}"/>
              </a:ext>
            </a:extLst>
          </p:cNvPr>
          <p:cNvCxnSpPr>
            <a:cxnSpLocks/>
          </p:cNvCxnSpPr>
          <p:nvPr userDrawn="1"/>
        </p:nvCxnSpPr>
        <p:spPr>
          <a:xfrm>
            <a:off x="1218895" y="811430"/>
            <a:ext cx="0" cy="384686"/>
          </a:xfrm>
          <a:prstGeom prst="line">
            <a:avLst/>
          </a:prstGeom>
          <a:ln w="38100">
            <a:solidFill>
              <a:srgbClr val="004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9BCC33C-33A5-4814-8717-64FC838D38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80164" y="625291"/>
            <a:ext cx="364843" cy="369332"/>
          </a:xfrm>
          <a:prstGeom prst="rect">
            <a:avLst/>
          </a:prstGeom>
        </p:spPr>
        <p:txBody>
          <a:bodyPr wrap="none" lIns="45720" tIns="45720" rIns="45720" bIns="45720" anchor="ctr" anchorCtr="0">
            <a:spAutoFit/>
          </a:bodyPr>
          <a:lstStyle>
            <a:lvl1pPr algn="ctr">
              <a:defRPr sz="1800">
                <a:solidFill>
                  <a:srgbClr val="00408C"/>
                </a:solidFill>
                <a:latin typeface="+mn-lt"/>
                <a:cs typeface="Gotham Pro Medium" panose="02000603030000020004" pitchFamily="50" charset="0"/>
              </a:defRPr>
            </a:lvl1pPr>
          </a:lstStyle>
          <a:p>
            <a:fld id="{3813C26F-A7F3-4ECD-B402-48534A69D7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C46F5-233A-4E68-AC97-8921E8106E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98" y="12689176"/>
            <a:ext cx="21701804" cy="75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0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99C52A-81EA-4989-B613-63B295BF02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" y="429920"/>
            <a:ext cx="1002794" cy="771146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634C949-AC3E-45D5-9C0B-C018D442D6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70076" y="432462"/>
            <a:ext cx="21643848" cy="750316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>
              <a:buNone/>
              <a:defRPr sz="4400" baseline="0">
                <a:solidFill>
                  <a:srgbClr val="00408C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Text Placeholder 29">
            <a:extLst>
              <a:ext uri="{FF2B5EF4-FFF2-40B4-BE49-F238E27FC236}">
                <a16:creationId xmlns:a16="http://schemas.microsoft.com/office/drawing/2014/main" id="{926E58D3-417F-4C22-8AF3-3B07A45C49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0076" y="1781654"/>
            <a:ext cx="21643848" cy="10453017"/>
          </a:xfrm>
          <a:prstGeom prst="rect">
            <a:avLst/>
          </a:prstGeom>
        </p:spPr>
        <p:txBody>
          <a:bodyPr lIns="0" rIns="0"/>
          <a:lstStyle>
            <a:lvl1pPr marL="742950" indent="-742950">
              <a:buFont typeface="+mj-lt"/>
              <a:buAutoNum type="arabicPeriod"/>
              <a:defRPr sz="4400">
                <a:solidFill>
                  <a:srgbClr val="058CE8"/>
                </a:solidFill>
                <a:latin typeface="+mj-lt"/>
                <a:cs typeface="Gotham Pro Medium" panose="02000603030000020004" pitchFamily="50" charset="0"/>
              </a:defRPr>
            </a:lvl1pPr>
            <a:lvl2pPr marL="1657350" indent="-742950">
              <a:buFont typeface="+mj-lt"/>
              <a:buAutoNum type="alphaLcPeriod"/>
              <a:defRPr sz="4000">
                <a:solidFill>
                  <a:srgbClr val="058CE8"/>
                </a:solidFill>
                <a:latin typeface="+mj-lt"/>
              </a:defRPr>
            </a:lvl2pPr>
            <a:lvl3pPr>
              <a:defRPr sz="3600">
                <a:solidFill>
                  <a:srgbClr val="058CE8"/>
                </a:solidFill>
                <a:latin typeface="+mj-lt"/>
              </a:defRPr>
            </a:lvl3pPr>
            <a:lvl4pPr marL="2743200" indent="0">
              <a:buNone/>
              <a:defRPr sz="3200">
                <a:solidFill>
                  <a:srgbClr val="058CE8"/>
                </a:solidFill>
                <a:latin typeface="+mj-lt"/>
              </a:defRPr>
            </a:lvl4pPr>
            <a:lvl5pPr>
              <a:defRPr sz="2800">
                <a:solidFill>
                  <a:srgbClr val="058CE8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Number 1</a:t>
            </a:r>
          </a:p>
          <a:p>
            <a:pPr lvl="0"/>
            <a:r>
              <a:rPr lang="en-US" dirty="0"/>
              <a:t>Number 2</a:t>
            </a:r>
          </a:p>
          <a:p>
            <a:pPr lvl="0"/>
            <a:r>
              <a:rPr lang="en-US" dirty="0"/>
              <a:t>Number 3</a:t>
            </a:r>
          </a:p>
          <a:p>
            <a:pPr lvl="1"/>
            <a:r>
              <a:rPr lang="en-US" dirty="0"/>
              <a:t>Number 3a</a:t>
            </a:r>
          </a:p>
          <a:p>
            <a:pPr lvl="1"/>
            <a:r>
              <a:rPr lang="en-US" dirty="0"/>
              <a:t>Number 3b</a:t>
            </a:r>
          </a:p>
          <a:p>
            <a:pPr lvl="2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E20688-DF04-49F4-8365-1C3F67EB29FE}"/>
              </a:ext>
            </a:extLst>
          </p:cNvPr>
          <p:cNvSpPr txBox="1"/>
          <p:nvPr userDrawn="1"/>
        </p:nvSpPr>
        <p:spPr>
          <a:xfrm rot="16200000">
            <a:off x="20033636" y="7368315"/>
            <a:ext cx="8088885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ctr"/>
            <a:r>
              <a:rPr lang="en-US" sz="1400" dirty="0">
                <a:solidFill>
                  <a:srgbClr val="00408C"/>
                </a:solidFill>
                <a:latin typeface="Gotham Pro Light" panose="02000503030000020004" pitchFamily="50" charset="0"/>
                <a:cs typeface="Gotham Pro Light" panose="02000503030000020004" pitchFamily="50" charset="0"/>
              </a:rPr>
              <a:t>© Copyright 2023 Collier Aerospace Corporation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2B19AD-C4EC-46AA-B242-7E8F8F424CEE}"/>
              </a:ext>
            </a:extLst>
          </p:cNvPr>
          <p:cNvCxnSpPr>
            <a:cxnSpLocks/>
          </p:cNvCxnSpPr>
          <p:nvPr userDrawn="1"/>
        </p:nvCxnSpPr>
        <p:spPr>
          <a:xfrm>
            <a:off x="1218895" y="432462"/>
            <a:ext cx="0" cy="384686"/>
          </a:xfrm>
          <a:prstGeom prst="line">
            <a:avLst/>
          </a:prstGeom>
          <a:ln w="38100">
            <a:solidFill>
              <a:srgbClr val="058C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9D23F-41AF-43D7-8E8E-75BA64F6D63F}"/>
              </a:ext>
            </a:extLst>
          </p:cNvPr>
          <p:cNvCxnSpPr>
            <a:cxnSpLocks/>
          </p:cNvCxnSpPr>
          <p:nvPr userDrawn="1"/>
        </p:nvCxnSpPr>
        <p:spPr>
          <a:xfrm>
            <a:off x="1218895" y="811430"/>
            <a:ext cx="0" cy="384686"/>
          </a:xfrm>
          <a:prstGeom prst="line">
            <a:avLst/>
          </a:prstGeom>
          <a:ln w="38100">
            <a:solidFill>
              <a:srgbClr val="004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9BCC33C-33A5-4814-8717-64FC838D38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80164" y="625291"/>
            <a:ext cx="364843" cy="369332"/>
          </a:xfrm>
          <a:prstGeom prst="rect">
            <a:avLst/>
          </a:prstGeom>
        </p:spPr>
        <p:txBody>
          <a:bodyPr wrap="none" lIns="45720" tIns="45720" rIns="45720" bIns="45720" anchor="ctr" anchorCtr="0">
            <a:spAutoFit/>
          </a:bodyPr>
          <a:lstStyle>
            <a:lvl1pPr algn="ctr">
              <a:defRPr sz="1800">
                <a:solidFill>
                  <a:srgbClr val="00408C"/>
                </a:solidFill>
                <a:latin typeface="+mn-lt"/>
                <a:cs typeface="Gotham Pro Medium" panose="02000603030000020004" pitchFamily="50" charset="0"/>
              </a:defRPr>
            </a:lvl1pPr>
          </a:lstStyle>
          <a:p>
            <a:fld id="{3813C26F-A7F3-4ECD-B402-48534A69D7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C46F5-233A-4E68-AC97-8921E8106E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98" y="12689176"/>
            <a:ext cx="21701804" cy="75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99C52A-81EA-4989-B613-63B295BF02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" y="429920"/>
            <a:ext cx="1002794" cy="771146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634C949-AC3E-45D5-9C0B-C018D442D6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53451" y="4339244"/>
            <a:ext cx="21643848" cy="3291840"/>
          </a:xfrm>
          <a:prstGeom prst="rect">
            <a:avLst/>
          </a:prstGeom>
        </p:spPr>
        <p:txBody>
          <a:bodyPr lIns="0" rIns="0" anchor="ctr" anchorCtr="0">
            <a:noAutofit/>
          </a:bodyPr>
          <a:lstStyle>
            <a:lvl1pPr marL="0" indent="0" algn="ctr">
              <a:buNone/>
              <a:defRPr sz="5700" baseline="0">
                <a:solidFill>
                  <a:srgbClr val="00408C"/>
                </a:solidFill>
                <a:latin typeface="Gotham Pro Medium" panose="02000603030000020004" pitchFamily="50" charset="0"/>
                <a:cs typeface="Gotham Pro Medium" panose="02000603030000020004" pitchFamily="50" charset="0"/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E20688-DF04-49F4-8365-1C3F67EB29FE}"/>
              </a:ext>
            </a:extLst>
          </p:cNvPr>
          <p:cNvSpPr txBox="1"/>
          <p:nvPr userDrawn="1"/>
        </p:nvSpPr>
        <p:spPr>
          <a:xfrm rot="16200000">
            <a:off x="20033636" y="7368315"/>
            <a:ext cx="8088885" cy="30777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lvl="0" algn="ctr"/>
            <a:r>
              <a:rPr lang="en-US" sz="1400" dirty="0">
                <a:solidFill>
                  <a:srgbClr val="00408C"/>
                </a:solidFill>
                <a:latin typeface="Gotham Pro Light" panose="02000503030000020004" pitchFamily="50" charset="0"/>
                <a:cs typeface="Gotham Pro Light" panose="02000503030000020004" pitchFamily="50" charset="0"/>
              </a:rPr>
              <a:t>© Copyright 2023 Collier Aerospace Corporation.  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62B19AD-C4EC-46AA-B242-7E8F8F424CEE}"/>
              </a:ext>
            </a:extLst>
          </p:cNvPr>
          <p:cNvCxnSpPr>
            <a:cxnSpLocks/>
          </p:cNvCxnSpPr>
          <p:nvPr userDrawn="1"/>
        </p:nvCxnSpPr>
        <p:spPr>
          <a:xfrm>
            <a:off x="1218895" y="432462"/>
            <a:ext cx="0" cy="384686"/>
          </a:xfrm>
          <a:prstGeom prst="line">
            <a:avLst/>
          </a:prstGeom>
          <a:ln w="38100">
            <a:solidFill>
              <a:srgbClr val="058CE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FE9D23F-41AF-43D7-8E8E-75BA64F6D63F}"/>
              </a:ext>
            </a:extLst>
          </p:cNvPr>
          <p:cNvCxnSpPr>
            <a:cxnSpLocks/>
          </p:cNvCxnSpPr>
          <p:nvPr userDrawn="1"/>
        </p:nvCxnSpPr>
        <p:spPr>
          <a:xfrm>
            <a:off x="1218895" y="811430"/>
            <a:ext cx="0" cy="384686"/>
          </a:xfrm>
          <a:prstGeom prst="line">
            <a:avLst/>
          </a:prstGeom>
          <a:ln w="38100">
            <a:solidFill>
              <a:srgbClr val="00408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99BCC33C-33A5-4814-8717-64FC838D38C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80164" y="625291"/>
            <a:ext cx="364843" cy="369332"/>
          </a:xfrm>
          <a:prstGeom prst="rect">
            <a:avLst/>
          </a:prstGeom>
        </p:spPr>
        <p:txBody>
          <a:bodyPr wrap="none" lIns="45720" tIns="45720" rIns="45720" bIns="45720" anchor="ctr" anchorCtr="0">
            <a:spAutoFit/>
          </a:bodyPr>
          <a:lstStyle>
            <a:lvl1pPr algn="ctr">
              <a:defRPr sz="1800">
                <a:solidFill>
                  <a:srgbClr val="00408C"/>
                </a:solidFill>
                <a:latin typeface="+mn-lt"/>
                <a:cs typeface="Gotham Pro Medium" panose="02000603030000020004" pitchFamily="50" charset="0"/>
              </a:defRPr>
            </a:lvl1pPr>
          </a:lstStyle>
          <a:p>
            <a:fld id="{3813C26F-A7F3-4ECD-B402-48534A69D7B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C46F5-233A-4E68-AC97-8921E8106E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098" y="12689176"/>
            <a:ext cx="21701804" cy="75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7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730251"/>
            <a:ext cx="21031200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7" y="3362326"/>
            <a:ext cx="10315574" cy="1647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77" y="5010150"/>
            <a:ext cx="10315574" cy="7369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6"/>
            <a:ext cx="10366376" cy="164782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4800" b="1">
                <a:latin typeface="+mj-lt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6" cy="73691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fld id="{3CE1F586-81A8-44B6-A943-9879B14B8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38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363200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4400" y="3651250"/>
            <a:ext cx="10363200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fld id="{3CE1F586-81A8-44B6-A943-9879B14B8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fld id="{3CE1F586-81A8-44B6-A943-9879B14B8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63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fld id="{3CE1F586-81A8-44B6-A943-9879B14B8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374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6" y="1974851"/>
            <a:ext cx="12344400" cy="9747250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fld id="{3CE1F586-81A8-44B6-A943-9879B14B8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48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7" y="914400"/>
            <a:ext cx="7864474" cy="3200400"/>
          </a:xfrm>
          <a:prstGeom prst="rect">
            <a:avLst/>
          </a:prstGeo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6376" y="1974851"/>
            <a:ext cx="12344400" cy="974725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7" y="4114800"/>
            <a:ext cx="7864474" cy="76231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fld id="{3CE1F586-81A8-44B6-A943-9879B14B8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620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fld id="{3CE1F586-81A8-44B6-A943-9879B14B8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465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6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468600" cy="1162367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/>
          <a:lstStyle/>
          <a:p>
            <a:fld id="{3CE1F586-81A8-44B6-A943-9879B14B80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438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74495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649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3200403"/>
            <a:ext cx="21945600" cy="9051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1659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219200" y="549276"/>
            <a:ext cx="21945600" cy="22860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649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1219200" y="3200403"/>
            <a:ext cx="21945600" cy="90519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72FEF6-CFA6-6440-B4FB-87AD8F6B92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35961" y="12321601"/>
            <a:ext cx="2228882" cy="87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002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929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9" r:id="rId3"/>
    <p:sldLayoutId id="2147483681" r:id="rId4"/>
    <p:sldLayoutId id="2147483680" r:id="rId5"/>
    <p:sldLayoutId id="2147483682" r:id="rId6"/>
    <p:sldLayoutId id="2147483683" r:id="rId7"/>
    <p:sldLayoutId id="2147483665" r:id="rId8"/>
    <p:sldLayoutId id="2147483664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</p:sldLayoutIdLst>
  <p:hf hdr="0" ftr="0" dt="0"/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6132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txStyles>
    <p:titleStyle>
      <a:lvl1pPr algn="ctr" defTabSz="1828800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1828800" rtl="0" eaLnBrk="1" latinLnBrk="0" hangingPunct="1">
        <a:spcBef>
          <a:spcPct val="20000"/>
        </a:spcBef>
        <a:buFont typeface="Arial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defTabSz="1828800" rtl="0" eaLnBrk="1" latinLnBrk="0" hangingPunct="1">
        <a:spcBef>
          <a:spcPct val="20000"/>
        </a:spcBef>
        <a:buFont typeface="Arial" pitchFamily="34" charset="0"/>
        <a:buChar char="–"/>
        <a:defRPr sz="56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spcBef>
          <a:spcPct val="20000"/>
        </a:spcBef>
        <a:buFont typeface="Arial" pitchFamily="34" charset="0"/>
        <a:buChar char="»"/>
        <a:defRPr sz="40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3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524000" y="2818308"/>
            <a:ext cx="15544800" cy="24336"/>
          </a:xfrm>
          <a:prstGeom prst="rect">
            <a:avLst/>
          </a:prstGeom>
        </p:spPr>
        <p:txBody>
          <a:bodyPr/>
          <a:lstStyle/>
          <a:p>
            <a:pPr defTabSz="1828800">
              <a:spcBef>
                <a:spcPct val="0"/>
              </a:spcBef>
              <a:defRPr/>
            </a:pPr>
            <a:r>
              <a:rPr lang="en-US" sz="8800" b="1" dirty="0">
                <a:solidFill>
                  <a:srgbClr val="006491"/>
                </a:solidFill>
                <a:latin typeface="Arial"/>
              </a:rPr>
              <a:t>Effects of Defects Analysis and Sizing Framework for Efficient Design of Composite Structures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76400" y="8641135"/>
            <a:ext cx="15544800" cy="839292"/>
          </a:xfrm>
          <a:prstGeom prst="rect">
            <a:avLst/>
          </a:prstGeom>
        </p:spPr>
        <p:txBody>
          <a:bodyPr/>
          <a:lstStyle/>
          <a:p>
            <a:pPr defTabSz="1828800">
              <a:spcBef>
                <a:spcPct val="0"/>
              </a:spcBef>
              <a:defRPr/>
            </a:pPr>
            <a:r>
              <a:rPr lang="en-US" sz="6400" dirty="0">
                <a:solidFill>
                  <a:srgbClr val="000000"/>
                </a:solidFill>
                <a:latin typeface="Arial"/>
              </a:rPr>
              <a:t>August Noevere</a:t>
            </a:r>
          </a:p>
          <a:p>
            <a:pPr defTabSz="1828800">
              <a:spcBef>
                <a:spcPct val="0"/>
              </a:spcBef>
              <a:defRPr/>
            </a:pPr>
            <a:r>
              <a:rPr lang="en-US" sz="6400" dirty="0">
                <a:solidFill>
                  <a:srgbClr val="000000"/>
                </a:solidFill>
                <a:latin typeface="Arial"/>
              </a:rPr>
              <a:t>Collier Aerospace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E8195-1F0C-0AD9-9FE0-E2E92648F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200" y="2734255"/>
            <a:ext cx="4931434" cy="6866945"/>
          </a:xfrm>
          <a:prstGeom prst="rect">
            <a:avLst/>
          </a:prstGeom>
          <a:ln w="76200">
            <a:solidFill>
              <a:srgbClr val="094A6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B436BD-3781-6F40-CEF5-CF60BC721E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93" y="276941"/>
            <a:ext cx="6763109" cy="19342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9C8571-1B80-F23D-F4E5-783DBE86F88D}"/>
              </a:ext>
            </a:extLst>
          </p:cNvPr>
          <p:cNvSpPr/>
          <p:nvPr/>
        </p:nvSpPr>
        <p:spPr>
          <a:xfrm>
            <a:off x="0" y="1595100"/>
            <a:ext cx="24384000" cy="1402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63E1FD-0DE1-492B-B24C-2DC1E4F1E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296CF-E96F-47C9-9C33-8F771FDA8D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261388"/>
            <a:ext cx="21643848" cy="10453017"/>
          </a:xfrm>
        </p:spPr>
        <p:txBody>
          <a:bodyPr/>
          <a:lstStyle/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Background and Introduction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Integration into Commercial Stress Analysis Tool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Approach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Example with Wrinkling Data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1DF08-73E2-4C75-959B-07418E28514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396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63E1FD-0DE1-492B-B24C-2DC1E4F1E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Background: HiCAM Design for Manufacturing (DFM) Project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1DF08-73E2-4C75-959B-07418E28514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2907D1-BD4F-4745-5102-50E266B09D5A}"/>
              </a:ext>
            </a:extLst>
          </p:cNvPr>
          <p:cNvGrpSpPr/>
          <p:nvPr/>
        </p:nvGrpSpPr>
        <p:grpSpPr>
          <a:xfrm>
            <a:off x="1290753" y="1547490"/>
            <a:ext cx="21802493" cy="10621019"/>
            <a:chOff x="725434" y="903872"/>
            <a:chExt cx="11529475" cy="561654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1A0B9DF-8837-F773-0F45-AD3E2EFBF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3430" y="903872"/>
              <a:ext cx="10331770" cy="5616549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F45BBA3-83D7-35CC-3CD6-39C5F788FFD6}"/>
                </a:ext>
              </a:extLst>
            </p:cNvPr>
            <p:cNvGrpSpPr/>
            <p:nvPr/>
          </p:nvGrpSpPr>
          <p:grpSpPr>
            <a:xfrm>
              <a:off x="883236" y="2847662"/>
              <a:ext cx="2951802" cy="654840"/>
              <a:chOff x="1066800" y="2527886"/>
              <a:chExt cx="2951802" cy="654840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F56647A-BFB4-C1CF-6EF3-FE199538DDEF}"/>
                  </a:ext>
                </a:extLst>
              </p:cNvPr>
              <p:cNvSpPr/>
              <p:nvPr/>
            </p:nvSpPr>
            <p:spPr>
              <a:xfrm>
                <a:off x="1066800" y="2742898"/>
                <a:ext cx="2794000" cy="4398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2C4A9E34-A0F2-7B48-22B8-9003DA3CADDD}"/>
                  </a:ext>
                </a:extLst>
              </p:cNvPr>
              <p:cNvSpPr/>
              <p:nvPr/>
            </p:nvSpPr>
            <p:spPr>
              <a:xfrm>
                <a:off x="1224562" y="2527886"/>
                <a:ext cx="1962453" cy="56726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7E6DE42-978C-F753-AF99-32305F584C8D}"/>
                  </a:ext>
                </a:extLst>
              </p:cNvPr>
              <p:cNvSpPr/>
              <p:nvPr/>
            </p:nvSpPr>
            <p:spPr>
              <a:xfrm>
                <a:off x="3702997" y="2623759"/>
                <a:ext cx="315605" cy="13546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12" name="Picture 11" descr="A picture containing cosmetic&#10;&#10;Description automatically generated">
              <a:extLst>
                <a:ext uri="{FF2B5EF4-FFF2-40B4-BE49-F238E27FC236}">
                  <a16:creationId xmlns:a16="http://schemas.microsoft.com/office/drawing/2014/main" id="{9A271F2C-8988-734A-A4B9-9C260A2F32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65386" y="3582787"/>
              <a:ext cx="1093502" cy="109350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C830C94-B44B-34AE-2CC0-B0799A8B8084}"/>
                </a:ext>
              </a:extLst>
            </p:cNvPr>
            <p:cNvSpPr txBox="1"/>
            <p:nvPr/>
          </p:nvSpPr>
          <p:spPr>
            <a:xfrm>
              <a:off x="11035622" y="3877105"/>
              <a:ext cx="1219287" cy="374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rgbClr val="ED3F4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CAPP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7012900-C9EF-F817-C90D-03A9AB03D539}"/>
                </a:ext>
              </a:extLst>
            </p:cNvPr>
            <p:cNvSpPr/>
            <p:nvPr/>
          </p:nvSpPr>
          <p:spPr>
            <a:xfrm>
              <a:off x="725434" y="2757728"/>
              <a:ext cx="1962453" cy="567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Content Placeholder 4">
              <a:extLst>
                <a:ext uri="{FF2B5EF4-FFF2-40B4-BE49-F238E27FC236}">
                  <a16:creationId xmlns:a16="http://schemas.microsoft.com/office/drawing/2014/main" id="{04572FD8-8A54-2E3A-C081-4654ACB9F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78080" y="2851281"/>
              <a:ext cx="2023533" cy="5058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F32E656-A968-820A-54B9-4B9DF94F4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63778" y="4871888"/>
              <a:ext cx="804722" cy="804722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96DA9A6-0EEC-FF1E-519B-40CCE2362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15515" y="5717938"/>
              <a:ext cx="2361897" cy="4723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697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E8786C-2184-41C1-958D-F75000168E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Introduction and Background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CDCBF-C377-8A57-8E22-82328415FD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781654"/>
            <a:ext cx="21282890" cy="10453017"/>
          </a:xfrm>
        </p:spPr>
        <p:txBody>
          <a:bodyPr/>
          <a:lstStyle/>
          <a:p>
            <a:r>
              <a:rPr lang="en-US" dirty="0"/>
              <a:t>Previous work done in the Advanced Composite Consortium (ACC) Design for Manufacturing (DFM) project:</a:t>
            </a:r>
          </a:p>
          <a:p>
            <a:pPr lvl="1"/>
            <a:r>
              <a:rPr lang="en-US" dirty="0"/>
              <a:t>Map as-manufactured fiber directions from VCP to analysis model</a:t>
            </a:r>
          </a:p>
          <a:p>
            <a:pPr lvl="1"/>
            <a:r>
              <a:rPr lang="en-US" dirty="0"/>
              <a:t>Map lap and gap data from VCP to analysis model</a:t>
            </a:r>
          </a:p>
          <a:p>
            <a:pPr lvl="1"/>
            <a:r>
              <a:rPr lang="en-US" dirty="0"/>
              <a:t>Map simulated wrinkles from COMPRO to VCP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0327E-7C12-4D87-D15D-FA437207503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0A2D99-58AC-2722-5064-F8F509874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9607" y="5801563"/>
            <a:ext cx="13404650" cy="6351455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B4F8E02-82AE-200A-6088-4AF7DBFF0142}"/>
              </a:ext>
            </a:extLst>
          </p:cNvPr>
          <p:cNvSpPr txBox="1">
            <a:spLocks/>
          </p:cNvSpPr>
          <p:nvPr/>
        </p:nvSpPr>
        <p:spPr>
          <a:xfrm>
            <a:off x="1370077" y="5801563"/>
            <a:ext cx="8481290" cy="3929034"/>
          </a:xfrm>
          <a:prstGeom prst="rect">
            <a:avLst/>
          </a:prstGeom>
        </p:spPr>
        <p:txBody>
          <a:bodyPr lIns="0" rIns="0"/>
          <a:lstStyle>
            <a:lvl1pPr marL="571500" indent="-571500" algn="l" defTabSz="1828800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4400" kern="1200">
                <a:solidFill>
                  <a:srgbClr val="058CE8"/>
                </a:solidFill>
                <a:latin typeface="+mj-lt"/>
                <a:ea typeface="+mn-ea"/>
                <a:cs typeface="Gotham Pro Medium" panose="02000603030000020004" pitchFamily="50" charset="0"/>
              </a:defRPr>
            </a:lvl1pPr>
            <a:lvl2pPr marL="1371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rgbClr val="058CE8"/>
                </a:solidFill>
                <a:latin typeface="+mj-lt"/>
                <a:ea typeface="+mn-ea"/>
                <a:cs typeface="+mn-cs"/>
              </a:defRPr>
            </a:lvl2pPr>
            <a:lvl3pPr marL="2286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rgbClr val="058CE8"/>
                </a:solidFill>
                <a:latin typeface="+mj-lt"/>
                <a:ea typeface="+mn-ea"/>
                <a:cs typeface="+mn-cs"/>
              </a:defRPr>
            </a:lvl3pPr>
            <a:lvl4pPr marL="3200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058CE8"/>
                </a:solidFill>
                <a:latin typeface="+mj-lt"/>
                <a:ea typeface="+mn-ea"/>
                <a:cs typeface="+mn-cs"/>
              </a:defRPr>
            </a:lvl4pPr>
            <a:lvl5pPr marL="41148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58CE8"/>
                </a:solidFill>
                <a:latin typeface="+mj-lt"/>
                <a:ea typeface="+mn-ea"/>
                <a:cs typeface="+mn-cs"/>
              </a:defRPr>
            </a:lvl5pPr>
            <a:lvl6pPr marL="50292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6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0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400" indent="-457200" algn="l" defTabSz="18288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goal of the current work is to expand this defect mapping into a generalized tool that can import and analyze defects from any source</a:t>
            </a:r>
          </a:p>
          <a:p>
            <a:pPr lvl="1"/>
            <a:r>
              <a:rPr lang="en-US" dirty="0"/>
              <a:t>Manufacturing process simulations</a:t>
            </a:r>
          </a:p>
          <a:p>
            <a:pPr lvl="1"/>
            <a:r>
              <a:rPr lang="en-US" dirty="0"/>
              <a:t>Kinematic simulations</a:t>
            </a:r>
          </a:p>
          <a:p>
            <a:pPr lvl="1"/>
            <a:r>
              <a:rPr lang="en-US" dirty="0"/>
              <a:t>Real defect data – recorded in-situ or via NDE</a:t>
            </a:r>
          </a:p>
        </p:txBody>
      </p:sp>
    </p:spTree>
    <p:extLst>
      <p:ext uri="{BB962C8B-B14F-4D97-AF65-F5344CB8AC3E}">
        <p14:creationId xmlns:p14="http://schemas.microsoft.com/office/powerpoint/2010/main" val="1339479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9C8571-1B80-F23D-F4E5-783DBE86F88D}"/>
              </a:ext>
            </a:extLst>
          </p:cNvPr>
          <p:cNvSpPr/>
          <p:nvPr/>
        </p:nvSpPr>
        <p:spPr>
          <a:xfrm>
            <a:off x="0" y="3510165"/>
            <a:ext cx="24384000" cy="1402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63E1FD-0DE1-492B-B24C-2DC1E4F1E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296CF-E96F-47C9-9C33-8F771FDA8D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261388"/>
            <a:ext cx="21643848" cy="10453017"/>
          </a:xfrm>
        </p:spPr>
        <p:txBody>
          <a:bodyPr/>
          <a:lstStyle/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Background and Introduction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Integration into Commercial Stress Analysis Tool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Approach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Example with Wrinkling Data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1DF08-73E2-4C75-959B-07418E28514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452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3ED864-A706-2C52-1EA3-9E8B38722D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Integration into HyperX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828231-2357-009A-784A-0C93D6DA97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781654"/>
            <a:ext cx="7888251" cy="10453017"/>
          </a:xfrm>
        </p:spPr>
        <p:txBody>
          <a:bodyPr/>
          <a:lstStyle/>
          <a:p>
            <a:r>
              <a:rPr lang="en-US" u="sng" dirty="0"/>
              <a:t>Defect data</a:t>
            </a:r>
          </a:p>
          <a:p>
            <a:pPr lvl="1"/>
            <a:r>
              <a:rPr lang="en-US" dirty="0"/>
              <a:t>Imported from any source and mapped to the FEM</a:t>
            </a:r>
          </a:p>
          <a:p>
            <a:pPr lvl="1"/>
            <a:endParaRPr lang="en-US" dirty="0"/>
          </a:p>
          <a:p>
            <a:r>
              <a:rPr lang="en-US" u="sng" dirty="0"/>
              <a:t>Custom analysis plugins</a:t>
            </a:r>
          </a:p>
          <a:p>
            <a:pPr lvl="1"/>
            <a:r>
              <a:rPr lang="en-US" dirty="0"/>
              <a:t>(In work)</a:t>
            </a:r>
          </a:p>
          <a:p>
            <a:pPr lvl="1"/>
            <a:r>
              <a:rPr lang="en-US" dirty="0"/>
              <a:t>Define custom analysis approaches using defect data</a:t>
            </a:r>
          </a:p>
          <a:p>
            <a:pPr lvl="1"/>
            <a:r>
              <a:rPr lang="en-US" dirty="0"/>
              <a:t>View analysis results in HyperX</a:t>
            </a:r>
          </a:p>
          <a:p>
            <a:pPr lvl="1"/>
            <a:endParaRPr lang="en-US" dirty="0"/>
          </a:p>
          <a:p>
            <a:r>
              <a:rPr lang="en-US" u="sng" dirty="0"/>
              <a:t>Structural design and loads</a:t>
            </a:r>
          </a:p>
          <a:p>
            <a:pPr lvl="1"/>
            <a:r>
              <a:rPr lang="en-US" dirty="0"/>
              <a:t>Loads from FEA are stored in HyperX and used to optimize the composite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C1297D-2A62-874D-2220-0742A727CD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09D888-D19B-8433-EA2A-F678E2F4E928}"/>
              </a:ext>
            </a:extLst>
          </p:cNvPr>
          <p:cNvGrpSpPr/>
          <p:nvPr/>
        </p:nvGrpSpPr>
        <p:grpSpPr>
          <a:xfrm>
            <a:off x="9840286" y="848399"/>
            <a:ext cx="13563147" cy="11214260"/>
            <a:chOff x="5029200" y="824274"/>
            <a:chExt cx="6959600" cy="575432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B25B156-7A35-9E4C-470B-4D2063731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19388" y="3142700"/>
              <a:ext cx="2181250" cy="1239088"/>
            </a:xfrm>
            <a:prstGeom prst="roundRect">
              <a:avLst/>
            </a:prstGeom>
            <a:noFill/>
            <a:ln w="57150">
              <a:solidFill>
                <a:srgbClr val="1F497D">
                  <a:lumMod val="60000"/>
                  <a:lumOff val="40000"/>
                </a:srgbClr>
              </a:solidFill>
            </a:ln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4E126BC-DBDB-65E5-FD78-BF014E911B8F}"/>
                </a:ext>
              </a:extLst>
            </p:cNvPr>
            <p:cNvSpPr/>
            <p:nvPr/>
          </p:nvSpPr>
          <p:spPr>
            <a:xfrm>
              <a:off x="5029200" y="1193800"/>
              <a:ext cx="6959600" cy="5384800"/>
            </a:xfrm>
            <a:prstGeom prst="roundRect">
              <a:avLst>
                <a:gd name="adj" fmla="val 8578"/>
              </a:avLst>
            </a:prstGeom>
            <a:noFill/>
            <a:ln w="57150" cap="flat" cmpd="sng" algn="ctr">
              <a:solidFill>
                <a:srgbClr val="00408C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1CCF1F5-7FBD-91A5-F4BA-DEC9C84A7B9F}"/>
                </a:ext>
              </a:extLst>
            </p:cNvPr>
            <p:cNvGrpSpPr/>
            <p:nvPr/>
          </p:nvGrpSpPr>
          <p:grpSpPr>
            <a:xfrm>
              <a:off x="6841066" y="824274"/>
              <a:ext cx="3618673" cy="773741"/>
              <a:chOff x="7247466" y="976675"/>
              <a:chExt cx="3618673" cy="773741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5B7A40CF-C1C5-BBD9-03A6-5E595F0942A0}"/>
                  </a:ext>
                </a:extLst>
              </p:cNvPr>
              <p:cNvGrpSpPr/>
              <p:nvPr/>
            </p:nvGrpSpPr>
            <p:grpSpPr>
              <a:xfrm>
                <a:off x="7247466" y="976675"/>
                <a:ext cx="3618673" cy="773741"/>
                <a:chOff x="7142108" y="1126067"/>
                <a:chExt cx="3223254" cy="689192"/>
              </a:xfrm>
            </p:grpSpPr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E133707A-06EA-D398-22BA-9C17294CE9D7}"/>
                    </a:ext>
                  </a:extLst>
                </p:cNvPr>
                <p:cNvSpPr/>
                <p:nvPr/>
              </p:nvSpPr>
              <p:spPr>
                <a:xfrm>
                  <a:off x="7142108" y="1126067"/>
                  <a:ext cx="3223254" cy="689192"/>
                </a:xfrm>
                <a:prstGeom prst="roundRect">
                  <a:avLst/>
                </a:prstGeom>
                <a:solidFill>
                  <a:sysClr val="window" lastClr="FFFFFF"/>
                </a:solidFill>
                <a:ln w="57150" cap="flat" cmpd="sng" algn="ctr">
                  <a:solidFill>
                    <a:srgbClr val="00408C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pic>
              <p:nvPicPr>
                <p:cNvPr id="46" name="Content Placeholder 4">
                  <a:extLst>
                    <a:ext uri="{FF2B5EF4-FFF2-40B4-BE49-F238E27FC236}">
                      <a16:creationId xmlns:a16="http://schemas.microsoft.com/office/drawing/2014/main" id="{268C8A51-ECB5-682D-D8A4-B2DC4B7B31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 bwMode="auto">
                <a:xfrm>
                  <a:off x="7824935" y="1145816"/>
                  <a:ext cx="1732210" cy="43305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8AD8F62-D5F7-3CB8-159A-2C573AB34872}"/>
                  </a:ext>
                </a:extLst>
              </p:cNvPr>
              <p:cNvSpPr txBox="1"/>
              <p:nvPr/>
            </p:nvSpPr>
            <p:spPr>
              <a:xfrm>
                <a:off x="7395635" y="1400220"/>
                <a:ext cx="3276600" cy="332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Effect of Defects Framework</a:t>
                </a:r>
              </a:p>
            </p:txBody>
          </p:sp>
        </p:grp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5D4A876-F600-7CC9-D2CB-D1C4843BA1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6468" r="6313"/>
            <a:stretch/>
          </p:blipFill>
          <p:spPr>
            <a:xfrm>
              <a:off x="6652927" y="1691218"/>
              <a:ext cx="1658461" cy="1286662"/>
            </a:xfrm>
            <a:prstGeom prst="roundRect">
              <a:avLst>
                <a:gd name="adj" fmla="val 15299"/>
              </a:avLst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F898288-05B9-E20A-0053-97A4646558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4692" b="6598"/>
            <a:stretch/>
          </p:blipFill>
          <p:spPr>
            <a:xfrm>
              <a:off x="8408240" y="1688733"/>
              <a:ext cx="2181250" cy="1289175"/>
            </a:xfrm>
            <a:prstGeom prst="roundRect">
              <a:avLst/>
            </a:prstGeom>
            <a:ln>
              <a:noFill/>
            </a:ln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B96CFD6-5BA4-97CE-92F7-E29E22A6804D}"/>
                </a:ext>
              </a:extLst>
            </p:cNvPr>
            <p:cNvGrpSpPr/>
            <p:nvPr/>
          </p:nvGrpSpPr>
          <p:grpSpPr>
            <a:xfrm>
              <a:off x="5172307" y="4771598"/>
              <a:ext cx="2870201" cy="1696752"/>
              <a:chOff x="5460996" y="4563148"/>
              <a:chExt cx="2870201" cy="1696752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61D91959-F875-6ECA-FDB1-4F126281AF84}"/>
                  </a:ext>
                </a:extLst>
              </p:cNvPr>
              <p:cNvGrpSpPr/>
              <p:nvPr/>
            </p:nvGrpSpPr>
            <p:grpSpPr>
              <a:xfrm>
                <a:off x="5460996" y="4563148"/>
                <a:ext cx="1874051" cy="1016385"/>
                <a:chOff x="6578599" y="4563148"/>
                <a:chExt cx="1693334" cy="1016385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B7CD23CE-373E-9601-DF18-510F85C9009C}"/>
                    </a:ext>
                  </a:extLst>
                </p:cNvPr>
                <p:cNvGrpSpPr/>
                <p:nvPr/>
              </p:nvGrpSpPr>
              <p:grpSpPr>
                <a:xfrm>
                  <a:off x="6578599" y="4563148"/>
                  <a:ext cx="1693334" cy="1016385"/>
                  <a:chOff x="6578599" y="4563148"/>
                  <a:chExt cx="1693334" cy="1016385"/>
                </a:xfrm>
              </p:grpSpPr>
              <p:sp>
                <p:nvSpPr>
                  <p:cNvPr id="40" name="Rectangle: Rounded Corners 39">
                    <a:extLst>
                      <a:ext uri="{FF2B5EF4-FFF2-40B4-BE49-F238E27FC236}">
                        <a16:creationId xmlns:a16="http://schemas.microsoft.com/office/drawing/2014/main" id="{0B5400BF-B523-52F3-F0DB-E457BDB06652}"/>
                      </a:ext>
                    </a:extLst>
                  </p:cNvPr>
                  <p:cNvSpPr/>
                  <p:nvPr/>
                </p:nvSpPr>
                <p:spPr>
                  <a:xfrm>
                    <a:off x="6578599" y="4563148"/>
                    <a:ext cx="1693334" cy="1016385"/>
                  </a:xfrm>
                  <a:prstGeom prst="roundRect">
                    <a:avLst>
                      <a:gd name="adj" fmla="val 15129"/>
                    </a:avLst>
                  </a:prstGeom>
                  <a:solidFill>
                    <a:sysClr val="window" lastClr="FFFFFF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CAC14A16-63DE-A54A-AC12-B366799F93FA}"/>
                      </a:ext>
                    </a:extLst>
                  </p:cNvPr>
                  <p:cNvSpPr txBox="1"/>
                  <p:nvPr/>
                </p:nvSpPr>
                <p:spPr>
                  <a:xfrm>
                    <a:off x="6586705" y="4563148"/>
                    <a:ext cx="1685228" cy="26279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rPr>
                      <a:t>Wrinkle Analysis</a:t>
                    </a:r>
                  </a:p>
                </p:txBody>
              </p:sp>
              <p:pic>
                <p:nvPicPr>
                  <p:cNvPr id="42" name="Picture 41">
                    <a:extLst>
                      <a:ext uri="{FF2B5EF4-FFF2-40B4-BE49-F238E27FC236}">
                        <a16:creationId xmlns:a16="http://schemas.microsoft.com/office/drawing/2014/main" id="{2733FBC7-0B2A-350A-84D4-B32EE23E867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r="14332"/>
                  <a:stretch/>
                </p:blipFill>
                <p:spPr>
                  <a:xfrm>
                    <a:off x="6620932" y="4925887"/>
                    <a:ext cx="1608668" cy="550387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3A5566E1-E1EC-1761-35BE-45BC7B84FCA2}"/>
                    </a:ext>
                  </a:extLst>
                </p:cNvPr>
                <p:cNvCxnSpPr/>
                <p:nvPr/>
              </p:nvCxnSpPr>
              <p:spPr>
                <a:xfrm>
                  <a:off x="6578599" y="4862515"/>
                  <a:ext cx="1693334" cy="0"/>
                </a:xfrm>
                <a:prstGeom prst="line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</p:grp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E707EC8-7CDF-7291-3AFC-8D8686B7E8C2}"/>
                  </a:ext>
                </a:extLst>
              </p:cNvPr>
              <p:cNvGrpSpPr/>
              <p:nvPr/>
            </p:nvGrpSpPr>
            <p:grpSpPr>
              <a:xfrm>
                <a:off x="5902721" y="4906016"/>
                <a:ext cx="1874051" cy="1016385"/>
                <a:chOff x="6578599" y="4563148"/>
                <a:chExt cx="1693334" cy="1016385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24FBABF0-650E-F1BF-3ADF-C49A598D853F}"/>
                    </a:ext>
                  </a:extLst>
                </p:cNvPr>
                <p:cNvGrpSpPr/>
                <p:nvPr/>
              </p:nvGrpSpPr>
              <p:grpSpPr>
                <a:xfrm>
                  <a:off x="6578599" y="4563148"/>
                  <a:ext cx="1693334" cy="1016385"/>
                  <a:chOff x="6578599" y="4563148"/>
                  <a:chExt cx="1693334" cy="1016385"/>
                </a:xfrm>
              </p:grpSpPr>
              <p:sp>
                <p:nvSpPr>
                  <p:cNvPr id="35" name="Rectangle: Rounded Corners 34">
                    <a:extLst>
                      <a:ext uri="{FF2B5EF4-FFF2-40B4-BE49-F238E27FC236}">
                        <a16:creationId xmlns:a16="http://schemas.microsoft.com/office/drawing/2014/main" id="{92FBCB3C-3C0C-5A51-14C8-4AC98BC8F38D}"/>
                      </a:ext>
                    </a:extLst>
                  </p:cNvPr>
                  <p:cNvSpPr/>
                  <p:nvPr/>
                </p:nvSpPr>
                <p:spPr>
                  <a:xfrm>
                    <a:off x="6578599" y="4563148"/>
                    <a:ext cx="1693334" cy="1016385"/>
                  </a:xfrm>
                  <a:prstGeom prst="roundRect">
                    <a:avLst>
                      <a:gd name="adj" fmla="val 15129"/>
                    </a:avLst>
                  </a:prstGeom>
                  <a:solidFill>
                    <a:sysClr val="window" lastClr="FFFFFF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1B0F2595-FF51-9E4B-ED03-41086C4E1B50}"/>
                      </a:ext>
                    </a:extLst>
                  </p:cNvPr>
                  <p:cNvSpPr txBox="1"/>
                  <p:nvPr/>
                </p:nvSpPr>
                <p:spPr>
                  <a:xfrm>
                    <a:off x="6586705" y="4563148"/>
                    <a:ext cx="1685228" cy="26279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rPr>
                      <a:t>Gap Analysis</a:t>
                    </a:r>
                  </a:p>
                </p:txBody>
              </p:sp>
              <p:pic>
                <p:nvPicPr>
                  <p:cNvPr id="37" name="Picture 36">
                    <a:extLst>
                      <a:ext uri="{FF2B5EF4-FFF2-40B4-BE49-F238E27FC236}">
                        <a16:creationId xmlns:a16="http://schemas.microsoft.com/office/drawing/2014/main" id="{5374641B-DF1F-EBE2-81B3-C1356740079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r="14332"/>
                  <a:stretch/>
                </p:blipFill>
                <p:spPr>
                  <a:xfrm>
                    <a:off x="6620932" y="4925887"/>
                    <a:ext cx="1608668" cy="550387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BE95E601-C731-4CA7-0400-EB4D2AF9249F}"/>
                    </a:ext>
                  </a:extLst>
                </p:cNvPr>
                <p:cNvCxnSpPr/>
                <p:nvPr/>
              </p:nvCxnSpPr>
              <p:spPr>
                <a:xfrm>
                  <a:off x="6578599" y="4862515"/>
                  <a:ext cx="1693334" cy="0"/>
                </a:xfrm>
                <a:prstGeom prst="line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</p:grpSp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9381CD6D-F2A9-380F-D3BA-6CB5229077F6}"/>
                  </a:ext>
                </a:extLst>
              </p:cNvPr>
              <p:cNvGrpSpPr/>
              <p:nvPr/>
            </p:nvGrpSpPr>
            <p:grpSpPr>
              <a:xfrm>
                <a:off x="6457146" y="5243515"/>
                <a:ext cx="1874051" cy="1016385"/>
                <a:chOff x="6578599" y="4563148"/>
                <a:chExt cx="1693334" cy="1016385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41909561-7F27-8FB4-FC3F-679B5E17F26F}"/>
                    </a:ext>
                  </a:extLst>
                </p:cNvPr>
                <p:cNvGrpSpPr/>
                <p:nvPr/>
              </p:nvGrpSpPr>
              <p:grpSpPr>
                <a:xfrm>
                  <a:off x="6578599" y="4563148"/>
                  <a:ext cx="1693334" cy="1016385"/>
                  <a:chOff x="6578599" y="4563148"/>
                  <a:chExt cx="1693334" cy="1016385"/>
                </a:xfrm>
              </p:grpSpPr>
              <p:sp>
                <p:nvSpPr>
                  <p:cNvPr id="30" name="Rectangle: Rounded Corners 29">
                    <a:extLst>
                      <a:ext uri="{FF2B5EF4-FFF2-40B4-BE49-F238E27FC236}">
                        <a16:creationId xmlns:a16="http://schemas.microsoft.com/office/drawing/2014/main" id="{EEE14077-43A4-5CA1-3875-6D0D89386670}"/>
                      </a:ext>
                    </a:extLst>
                  </p:cNvPr>
                  <p:cNvSpPr/>
                  <p:nvPr/>
                </p:nvSpPr>
                <p:spPr>
                  <a:xfrm>
                    <a:off x="6578599" y="4563148"/>
                    <a:ext cx="1693334" cy="1016385"/>
                  </a:xfrm>
                  <a:prstGeom prst="roundRect">
                    <a:avLst>
                      <a:gd name="adj" fmla="val 15129"/>
                    </a:avLst>
                  </a:prstGeom>
                  <a:solidFill>
                    <a:sysClr val="window" lastClr="FFFFFF"/>
                  </a:solidFill>
                  <a:ln w="9525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A50B27CB-B7F8-0BCB-FFF3-8650A07DDD43}"/>
                      </a:ext>
                    </a:extLst>
                  </p:cNvPr>
                  <p:cNvSpPr txBox="1"/>
                  <p:nvPr/>
                </p:nvSpPr>
                <p:spPr>
                  <a:xfrm>
                    <a:off x="6586705" y="4563148"/>
                    <a:ext cx="1685228" cy="26279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rPr>
                      <a:t>Fiber Dev. Analysis</a:t>
                    </a:r>
                  </a:p>
                </p:txBody>
              </p:sp>
              <p:pic>
                <p:nvPicPr>
                  <p:cNvPr id="32" name="Picture 31">
                    <a:extLst>
                      <a:ext uri="{FF2B5EF4-FFF2-40B4-BE49-F238E27FC236}">
                        <a16:creationId xmlns:a16="http://schemas.microsoft.com/office/drawing/2014/main" id="{D03B2C62-880A-03B1-9749-E862CDAE85F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6"/>
                  <a:srcRect r="14332"/>
                  <a:stretch/>
                </p:blipFill>
                <p:spPr>
                  <a:xfrm>
                    <a:off x="6620932" y="4925887"/>
                    <a:ext cx="1608668" cy="550387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45855D05-322D-4DB4-8641-D5FF5128C876}"/>
                    </a:ext>
                  </a:extLst>
                </p:cNvPr>
                <p:cNvCxnSpPr/>
                <p:nvPr/>
              </p:nvCxnSpPr>
              <p:spPr>
                <a:xfrm>
                  <a:off x="6578599" y="4862515"/>
                  <a:ext cx="1693334" cy="0"/>
                </a:xfrm>
                <a:prstGeom prst="line">
                  <a:avLst/>
                </a:prstGeom>
                <a:solidFill>
                  <a:sysClr val="window" lastClr="FFFFFF"/>
                </a:solidFill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</p:cxnSp>
          </p:grp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EB1FB3-6B41-FE8D-88AC-1B7960F5F697}"/>
                </a:ext>
              </a:extLst>
            </p:cNvPr>
            <p:cNvSpPr txBox="1"/>
            <p:nvPr/>
          </p:nvSpPr>
          <p:spPr>
            <a:xfrm>
              <a:off x="5440604" y="4495658"/>
              <a:ext cx="2601904" cy="268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2800" b="1" dirty="0">
                  <a:solidFill>
                    <a:srgbClr val="058CE8"/>
                  </a:solidFill>
                  <a:latin typeface="Calibri"/>
                </a:rPr>
                <a:t>Custom Analysis Plugins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73FE05-8D03-B45F-2A82-E22838387706}"/>
                </a:ext>
              </a:extLst>
            </p:cNvPr>
            <p:cNvSpPr txBox="1"/>
            <p:nvPr/>
          </p:nvSpPr>
          <p:spPr>
            <a:xfrm>
              <a:off x="5225498" y="1890395"/>
              <a:ext cx="1422547" cy="489577"/>
            </a:xfrm>
            <a:prstGeom prst="rect">
              <a:avLst/>
            </a:prstGeom>
            <a:noFill/>
            <a:effectLst>
              <a:outerShdw blurRad="63500" dist="1295400" sx="110000" sy="110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r" defTabSz="914400"/>
              <a:r>
                <a:rPr lang="en-US" sz="2800" b="1" dirty="0">
                  <a:solidFill>
                    <a:srgbClr val="058CE8"/>
                  </a:solidFill>
                  <a:latin typeface="Calibri"/>
                </a:rPr>
                <a:t>Defect Data Mapped to FEM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2FFDC3E-EFC6-AC3E-51EC-0669CCE68784}"/>
                </a:ext>
              </a:extLst>
            </p:cNvPr>
            <p:cNvSpPr txBox="1"/>
            <p:nvPr/>
          </p:nvSpPr>
          <p:spPr>
            <a:xfrm>
              <a:off x="8670439" y="4495658"/>
              <a:ext cx="3030988" cy="268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2800" b="1" dirty="0">
                  <a:solidFill>
                    <a:srgbClr val="058CE8"/>
                  </a:solidFill>
                  <a:latin typeface="Calibri"/>
                </a:rPr>
                <a:t>Structural Design and Loads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A62EE52-8276-886C-B031-95DD6CD13712}"/>
                </a:ext>
              </a:extLst>
            </p:cNvPr>
            <p:cNvSpPr txBox="1"/>
            <p:nvPr/>
          </p:nvSpPr>
          <p:spPr>
            <a:xfrm>
              <a:off x="10107343" y="3436942"/>
              <a:ext cx="1725483" cy="4895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sz="2800" b="1" dirty="0">
                  <a:solidFill>
                    <a:srgbClr val="058CE8"/>
                  </a:solidFill>
                  <a:latin typeface="Calibri"/>
                </a:rPr>
                <a:t>Analysis and Margin Writing</a:t>
              </a:r>
            </a:p>
          </p:txBody>
        </p:sp>
        <p:sp>
          <p:nvSpPr>
            <p:cNvPr id="17" name="Arrow: Down 16">
              <a:extLst>
                <a:ext uri="{FF2B5EF4-FFF2-40B4-BE49-F238E27FC236}">
                  <a16:creationId xmlns:a16="http://schemas.microsoft.com/office/drawing/2014/main" id="{98F82DE8-5549-1A34-565A-3D6F0FF6EB0D}"/>
                </a:ext>
              </a:extLst>
            </p:cNvPr>
            <p:cNvSpPr/>
            <p:nvPr/>
          </p:nvSpPr>
          <p:spPr>
            <a:xfrm>
              <a:off x="8089370" y="2788487"/>
              <a:ext cx="491548" cy="515877"/>
            </a:xfrm>
            <a:prstGeom prst="downArrow">
              <a:avLst/>
            </a:prstGeom>
            <a:solidFill>
              <a:srgbClr val="058CE8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Arrow: Down 17">
              <a:extLst>
                <a:ext uri="{FF2B5EF4-FFF2-40B4-BE49-F238E27FC236}">
                  <a16:creationId xmlns:a16="http://schemas.microsoft.com/office/drawing/2014/main" id="{54662060-8F0B-DB5D-D50C-717A01A2A2AA}"/>
                </a:ext>
              </a:extLst>
            </p:cNvPr>
            <p:cNvSpPr/>
            <p:nvPr/>
          </p:nvSpPr>
          <p:spPr>
            <a:xfrm rot="13500000">
              <a:off x="7159946" y="4025006"/>
              <a:ext cx="491548" cy="515877"/>
            </a:xfrm>
            <a:prstGeom prst="downArrow">
              <a:avLst/>
            </a:prstGeom>
            <a:solidFill>
              <a:srgbClr val="058CE8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Arrow: Down 18">
              <a:extLst>
                <a:ext uri="{FF2B5EF4-FFF2-40B4-BE49-F238E27FC236}">
                  <a16:creationId xmlns:a16="http://schemas.microsoft.com/office/drawing/2014/main" id="{ACD7B0BB-9439-7DD2-258C-8042B23D4135}"/>
                </a:ext>
              </a:extLst>
            </p:cNvPr>
            <p:cNvSpPr/>
            <p:nvPr/>
          </p:nvSpPr>
          <p:spPr>
            <a:xfrm rot="8100000">
              <a:off x="9191650" y="4033885"/>
              <a:ext cx="491548" cy="515877"/>
            </a:xfrm>
            <a:prstGeom prst="downArrow">
              <a:avLst/>
            </a:prstGeom>
            <a:solidFill>
              <a:srgbClr val="058CE8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BE0B13C-37D2-8380-715D-F42325B9D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741140" y="4816317"/>
              <a:ext cx="3189344" cy="1554244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EB09A9D-E389-4F38-BF1E-AB74A371E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60073" y="4784467"/>
              <a:ext cx="1702219" cy="959885"/>
            </a:xfrm>
            <a:prstGeom prst="roundRect">
              <a:avLst>
                <a:gd name="adj" fmla="val 12529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CBBF4E7-0FD3-C8BB-96CD-189AB2C0567D}"/>
                </a:ext>
              </a:extLst>
            </p:cNvPr>
            <p:cNvGrpSpPr/>
            <p:nvPr/>
          </p:nvGrpSpPr>
          <p:grpSpPr>
            <a:xfrm>
              <a:off x="9672978" y="3083539"/>
              <a:ext cx="410580" cy="1347549"/>
              <a:chOff x="8808839" y="2590826"/>
              <a:chExt cx="766164" cy="2514600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17D72E5-22B1-02CB-E669-0ED38001B6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47815" r="47829"/>
              <a:stretch/>
            </p:blipFill>
            <p:spPr>
              <a:xfrm>
                <a:off x="9239740" y="2648677"/>
                <a:ext cx="335263" cy="2420104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F60F3E9D-058B-B552-7ECC-93C8E9E331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8808839" y="2590826"/>
                <a:ext cx="416859" cy="25146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967292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3DC86F-A7C5-A1C5-0B31-F5AAA2DA37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Defects in HyperX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8705E-5C38-12BD-6820-9988FCEFE0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3EC094-A7ED-305A-6121-D88949F2B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9703" y="1310458"/>
            <a:ext cx="19724593" cy="1109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720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9C8571-1B80-F23D-F4E5-783DBE86F88D}"/>
              </a:ext>
            </a:extLst>
          </p:cNvPr>
          <p:cNvSpPr/>
          <p:nvPr/>
        </p:nvSpPr>
        <p:spPr>
          <a:xfrm>
            <a:off x="0" y="5390724"/>
            <a:ext cx="24384000" cy="1402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63E1FD-0DE1-492B-B24C-2DC1E4F1E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296CF-E96F-47C9-9C33-8F771FDA8D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261388"/>
            <a:ext cx="21643848" cy="10453017"/>
          </a:xfrm>
        </p:spPr>
        <p:txBody>
          <a:bodyPr/>
          <a:lstStyle/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Background and Introduction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Integration into Commercial Stress Analysis Tool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Approach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Example with Wrinkling Data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1DF08-73E2-4C75-959B-07418E28514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198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1B7E85-C7A4-DF55-380A-C176CFE3755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Mapping Approach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214D0-AA46-5BC1-AE92-3A260DC234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781654"/>
            <a:ext cx="17096122" cy="10453017"/>
          </a:xfrm>
        </p:spPr>
        <p:txBody>
          <a:bodyPr/>
          <a:lstStyle/>
          <a:p>
            <a:r>
              <a:rPr lang="en-US" dirty="0"/>
              <a:t>A standard approach for mapping was implemented:</a:t>
            </a:r>
          </a:p>
          <a:p>
            <a:pPr lvl="1"/>
            <a:r>
              <a:rPr lang="en-US" dirty="0"/>
              <a:t>Defect surface is tessellated</a:t>
            </a:r>
          </a:p>
          <a:p>
            <a:pPr lvl="1"/>
            <a:r>
              <a:rPr lang="en-US" dirty="0"/>
              <a:t>Centroid of each triangle in the tessellation is projected to the FEM mesh</a:t>
            </a:r>
          </a:p>
          <a:p>
            <a:pPr lvl="1"/>
            <a:r>
              <a:rPr lang="en-US" dirty="0"/>
              <a:t>Once a FEM element is found that has a successful projection, the defect data (length, width, </a:t>
            </a:r>
            <a:r>
              <a:rPr lang="en-US" dirty="0" err="1"/>
              <a:t>etc</a:t>
            </a:r>
            <a:r>
              <a:rPr lang="en-US" dirty="0"/>
              <a:t>) is associated with that element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DEBC9-8AA6-6E9A-0B2E-E1601E2CDEB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287565D-E2D1-948D-5D38-FE6A10C2C31C}"/>
              </a:ext>
            </a:extLst>
          </p:cNvPr>
          <p:cNvGrpSpPr/>
          <p:nvPr/>
        </p:nvGrpSpPr>
        <p:grpSpPr>
          <a:xfrm>
            <a:off x="16173837" y="5241702"/>
            <a:ext cx="6558244" cy="4179705"/>
            <a:chOff x="2288644" y="2505225"/>
            <a:chExt cx="4475004" cy="2852013"/>
          </a:xfrm>
        </p:grpSpPr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25F31D9F-BAC6-FC2F-6F8D-55B75A540A28}"/>
                </a:ext>
              </a:extLst>
            </p:cNvPr>
            <p:cNvSpPr/>
            <p:nvPr/>
          </p:nvSpPr>
          <p:spPr>
            <a:xfrm rot="572505">
              <a:off x="3008720" y="3337400"/>
              <a:ext cx="3315809" cy="1473693"/>
            </a:xfrm>
            <a:prstGeom prst="triangle">
              <a:avLst>
                <a:gd name="adj" fmla="val 78704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605E519-B14B-D74C-9643-1D7704EA8192}"/>
                </a:ext>
              </a:extLst>
            </p:cNvPr>
            <p:cNvSpPr/>
            <p:nvPr/>
          </p:nvSpPr>
          <p:spPr>
            <a:xfrm>
              <a:off x="4287104" y="2895216"/>
              <a:ext cx="177553" cy="17755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F3580E2-E216-CF8C-E2F4-88DA923532EA}"/>
                </a:ext>
              </a:extLst>
            </p:cNvPr>
            <p:cNvCxnSpPr/>
            <p:nvPr/>
          </p:nvCxnSpPr>
          <p:spPr>
            <a:xfrm flipH="1" flipV="1">
              <a:off x="4389122" y="3063244"/>
              <a:ext cx="249022" cy="1235922"/>
            </a:xfrm>
            <a:prstGeom prst="straightConnector1">
              <a:avLst/>
            </a:prstGeom>
            <a:ln w="28575">
              <a:solidFill>
                <a:srgbClr val="0070C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0CAA2CC-D259-2EA2-6872-337AA42DA91D}"/>
                </a:ext>
              </a:extLst>
            </p:cNvPr>
            <p:cNvCxnSpPr>
              <a:endCxn id="7" idx="0"/>
            </p:cNvCxnSpPr>
            <p:nvPr/>
          </p:nvCxnSpPr>
          <p:spPr>
            <a:xfrm flipV="1">
              <a:off x="4666624" y="3505365"/>
              <a:ext cx="1060747" cy="8669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F39FB19-C0A3-1AC7-0642-817030EFED80}"/>
                </a:ext>
              </a:extLst>
            </p:cNvPr>
            <p:cNvCxnSpPr>
              <a:endCxn id="7" idx="4"/>
            </p:cNvCxnSpPr>
            <p:nvPr/>
          </p:nvCxnSpPr>
          <p:spPr>
            <a:xfrm>
              <a:off x="4666624" y="4381839"/>
              <a:ext cx="1512824" cy="693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CE166CF-9FD9-B9C3-72AA-ABD8D37E1DB0}"/>
                </a:ext>
              </a:extLst>
            </p:cNvPr>
            <p:cNvCxnSpPr>
              <a:stCxn id="7" idx="2"/>
            </p:cNvCxnSpPr>
            <p:nvPr/>
          </p:nvCxnSpPr>
          <p:spPr>
            <a:xfrm flipV="1">
              <a:off x="2909513" y="4371436"/>
              <a:ext cx="1757111" cy="1546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64BEDB8-E609-879C-9A0A-565F879C740A}"/>
                </a:ext>
              </a:extLst>
            </p:cNvPr>
            <p:cNvSpPr/>
            <p:nvPr/>
          </p:nvSpPr>
          <p:spPr>
            <a:xfrm>
              <a:off x="4564148" y="4288300"/>
              <a:ext cx="177553" cy="17755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4CD1806-2AA3-60FD-05D3-4B4D60A9DB94}"/>
                </a:ext>
              </a:extLst>
            </p:cNvPr>
            <p:cNvSpPr txBox="1"/>
            <p:nvPr/>
          </p:nvSpPr>
          <p:spPr>
            <a:xfrm>
              <a:off x="4468157" y="3338329"/>
              <a:ext cx="650047" cy="321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D</a:t>
              </a:r>
              <a:r>
                <a:rPr lang="en-US" sz="20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proj</a:t>
              </a:r>
              <a:endParaRPr lang="en-US" sz="2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03F5E4A-35CB-7078-5535-2A23320F200A}"/>
                </a:ext>
              </a:extLst>
            </p:cNvPr>
            <p:cNvSpPr txBox="1"/>
            <p:nvPr/>
          </p:nvSpPr>
          <p:spPr>
            <a:xfrm>
              <a:off x="5245204" y="4169114"/>
              <a:ext cx="482167" cy="321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sz="20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2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5FC5AE-D8C8-E0AF-CF2F-2B668A0E7F84}"/>
                </a:ext>
              </a:extLst>
            </p:cNvPr>
            <p:cNvSpPr txBox="1"/>
            <p:nvPr/>
          </p:nvSpPr>
          <p:spPr>
            <a:xfrm>
              <a:off x="4473746" y="4424544"/>
              <a:ext cx="482167" cy="321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sz="20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2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406EEC-F9CE-A661-BE99-C85D4948CBC8}"/>
                </a:ext>
              </a:extLst>
            </p:cNvPr>
            <p:cNvSpPr txBox="1"/>
            <p:nvPr/>
          </p:nvSpPr>
          <p:spPr>
            <a:xfrm>
              <a:off x="4149022" y="4005529"/>
              <a:ext cx="482167" cy="321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 dirty="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sz="20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2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5F87CC-7A57-1D47-6967-365DB7E42151}"/>
                </a:ext>
              </a:extLst>
            </p:cNvPr>
            <p:cNvSpPr txBox="1"/>
            <p:nvPr/>
          </p:nvSpPr>
          <p:spPr>
            <a:xfrm>
              <a:off x="2288644" y="4544115"/>
              <a:ext cx="1168400" cy="321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Node 1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85FD201-F731-7643-2864-EF11BE6A30D8}"/>
                </a:ext>
              </a:extLst>
            </p:cNvPr>
            <p:cNvSpPr txBox="1"/>
            <p:nvPr/>
          </p:nvSpPr>
          <p:spPr>
            <a:xfrm>
              <a:off x="5595248" y="5036063"/>
              <a:ext cx="1168400" cy="321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Node 2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9280F3D-2C25-8460-A092-65F46F11CC67}"/>
                </a:ext>
              </a:extLst>
            </p:cNvPr>
            <p:cNvSpPr txBox="1"/>
            <p:nvPr/>
          </p:nvSpPr>
          <p:spPr>
            <a:xfrm>
              <a:off x="5290772" y="3189190"/>
              <a:ext cx="1168400" cy="321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Node 3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E934C2-FC74-9943-CB7B-3CB77291D517}"/>
                </a:ext>
              </a:extLst>
            </p:cNvPr>
            <p:cNvSpPr txBox="1"/>
            <p:nvPr/>
          </p:nvSpPr>
          <p:spPr>
            <a:xfrm>
              <a:off x="3211793" y="2505225"/>
              <a:ext cx="1503036" cy="568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Tessellation Centroid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F427077D-1A63-2B0A-99FC-CC506F632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44334" y="9720845"/>
            <a:ext cx="6217251" cy="260649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E5831F7-C30C-8F79-105C-6E0AEBB69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1" y="5765523"/>
            <a:ext cx="14618939" cy="646914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9B39082-1C93-CA21-6397-9B5895D6C844}"/>
              </a:ext>
            </a:extLst>
          </p:cNvPr>
          <p:cNvSpPr txBox="1"/>
          <p:nvPr/>
        </p:nvSpPr>
        <p:spPr>
          <a:xfrm>
            <a:off x="8739483" y="7018822"/>
            <a:ext cx="380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FEM Mesh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F8A4A3A-B36F-96D1-FC7A-623BBDCF125D}"/>
              </a:ext>
            </a:extLst>
          </p:cNvPr>
          <p:cNvSpPr txBox="1"/>
          <p:nvPr/>
        </p:nvSpPr>
        <p:spPr>
          <a:xfrm>
            <a:off x="3045061" y="10149314"/>
            <a:ext cx="38020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/>
              <a:t>Defect Mesh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8CBC841-DD37-A041-7CCC-2B1502978D48}"/>
              </a:ext>
            </a:extLst>
          </p:cNvPr>
          <p:cNvCxnSpPr>
            <a:cxnSpLocks/>
            <a:stCxn id="26" idx="3"/>
          </p:cNvCxnSpPr>
          <p:nvPr/>
        </p:nvCxnSpPr>
        <p:spPr>
          <a:xfrm flipV="1">
            <a:off x="6847119" y="9571839"/>
            <a:ext cx="1441204" cy="90064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D773244-AFD5-98D5-55BD-4BF65B99E0F7}"/>
              </a:ext>
            </a:extLst>
          </p:cNvPr>
          <p:cNvSpPr txBox="1"/>
          <p:nvPr/>
        </p:nvSpPr>
        <p:spPr>
          <a:xfrm>
            <a:off x="18996202" y="4341353"/>
            <a:ext cx="4866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Mesh mapping with area coordinates</a:t>
            </a:r>
          </a:p>
        </p:txBody>
      </p:sp>
    </p:spTree>
    <p:extLst>
      <p:ext uri="{BB962C8B-B14F-4D97-AF65-F5344CB8AC3E}">
        <p14:creationId xmlns:p14="http://schemas.microsoft.com/office/powerpoint/2010/main" val="41093159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A73B66-AB05-29CB-8673-D1C0419222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Analysis Approach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58AC9-C80D-0824-E64B-CF0B41951A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781654"/>
            <a:ext cx="12587464" cy="10453017"/>
          </a:xfrm>
        </p:spPr>
        <p:txBody>
          <a:bodyPr/>
          <a:lstStyle/>
          <a:p>
            <a:r>
              <a:rPr lang="en-US" dirty="0"/>
              <a:t>Long-term goal is for the defect analysis approach to be fully customizable – still in work</a:t>
            </a:r>
          </a:p>
          <a:p>
            <a:r>
              <a:rPr lang="en-US" dirty="0"/>
              <a:t>Short-term: a knockdown based approach is used</a:t>
            </a:r>
          </a:p>
          <a:p>
            <a:pPr lvl="1"/>
            <a:r>
              <a:rPr lang="en-US" dirty="0"/>
              <a:t>A knockdown curve is created to define the severity as a function of a defect trait (such as area or length)</a:t>
            </a:r>
          </a:p>
          <a:p>
            <a:pPr lvl="1"/>
            <a:r>
              <a:rPr lang="en-US" dirty="0"/>
              <a:t>This curve is referenced during analysis and used to modify the composite strength allowable (ply based or laminate based)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622A5B-BBD0-B510-0BC4-855B890428E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B0782-E19A-A8E7-E71B-7FFB5C837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0394" y="1512015"/>
            <a:ext cx="9025321" cy="53613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21A169-8482-43AA-8DAE-2B208550056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20394" y="7583575"/>
            <a:ext cx="9039271" cy="536132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460019-BDF0-BA97-E24C-98FE0453413D}"/>
              </a:ext>
            </a:extLst>
          </p:cNvPr>
          <p:cNvSpPr txBox="1"/>
          <p:nvPr/>
        </p:nvSpPr>
        <p:spPr>
          <a:xfrm>
            <a:off x="17183817" y="895941"/>
            <a:ext cx="42096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58CE8"/>
                </a:solidFill>
              </a:rPr>
              <a:t>Example knockdown for gaps as a function of gap width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A24058-9F75-D45A-1205-FA6FEC0FD140}"/>
              </a:ext>
            </a:extLst>
          </p:cNvPr>
          <p:cNvSpPr txBox="1"/>
          <p:nvPr/>
        </p:nvSpPr>
        <p:spPr>
          <a:xfrm>
            <a:off x="16930574" y="6931821"/>
            <a:ext cx="4716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58CE8"/>
                </a:solidFill>
              </a:rPr>
              <a:t>Example knockdown for wrinkles as a function of wrinkle area</a:t>
            </a:r>
          </a:p>
        </p:txBody>
      </p:sp>
    </p:spTree>
    <p:extLst>
      <p:ext uri="{BB962C8B-B14F-4D97-AF65-F5344CB8AC3E}">
        <p14:creationId xmlns:p14="http://schemas.microsoft.com/office/powerpoint/2010/main" val="1817523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9C8571-1B80-F23D-F4E5-783DBE86F88D}"/>
              </a:ext>
            </a:extLst>
          </p:cNvPr>
          <p:cNvSpPr/>
          <p:nvPr/>
        </p:nvSpPr>
        <p:spPr>
          <a:xfrm>
            <a:off x="0" y="7236777"/>
            <a:ext cx="24384000" cy="1402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63E1FD-0DE1-492B-B24C-2DC1E4F1E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296CF-E96F-47C9-9C33-8F771FDA8D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261388"/>
            <a:ext cx="21643848" cy="10453017"/>
          </a:xfrm>
        </p:spPr>
        <p:txBody>
          <a:bodyPr/>
          <a:lstStyle/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Background and Introduction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Integration into Commercial Stress Analysis Tool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Approach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Example with Wrinkling Data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1DF08-73E2-4C75-959B-07418E28514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987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7BFA59-F00E-3A3F-728A-8459B7BE4C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Setup for Demonstration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04DAC-27A0-3124-016E-5CF839C40A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7" y="1781654"/>
            <a:ext cx="9607564" cy="10453017"/>
          </a:xfrm>
        </p:spPr>
        <p:txBody>
          <a:bodyPr/>
          <a:lstStyle/>
          <a:p>
            <a:r>
              <a:rPr lang="en-US" dirty="0"/>
              <a:t>The demonstration model has a “funnel” shape with double curvature</a:t>
            </a:r>
          </a:p>
          <a:p>
            <a:r>
              <a:rPr lang="en-US" dirty="0"/>
              <a:t>A FEM was built and FEA performed with three load cases to generate representative loads</a:t>
            </a:r>
          </a:p>
          <a:p>
            <a:pPr lvl="1"/>
            <a:r>
              <a:rPr lang="en-US" dirty="0"/>
              <a:t>Tension on long axis</a:t>
            </a:r>
          </a:p>
          <a:p>
            <a:pPr lvl="1"/>
            <a:r>
              <a:rPr lang="en-US" dirty="0"/>
              <a:t>Tension on short axis</a:t>
            </a:r>
          </a:p>
          <a:p>
            <a:pPr lvl="1"/>
            <a:r>
              <a:rPr lang="en-US" dirty="0"/>
              <a:t>Pressure</a:t>
            </a:r>
          </a:p>
          <a:p>
            <a:r>
              <a:rPr lang="en-US" dirty="0"/>
              <a:t>Laminate optimization was performed in HyperX to generate plies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CF66D-B2C9-0FE6-DB9B-30194DB1E74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84109A-6650-A738-6FF2-31E91BBA1B0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77641" y="1182778"/>
            <a:ext cx="12036284" cy="72895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17A335-0E4B-6B78-87B4-B17786FE701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5135" y="7517328"/>
            <a:ext cx="9750238" cy="53162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D162E0-45A6-03D7-5CD0-B5E72D500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123" y="9005978"/>
            <a:ext cx="5651946" cy="354538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77452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E7C88A-1172-CBEC-0FD7-D17DABF415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Mapping of Wrinkling Data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7BB6A7-317B-9B53-65D5-85A42C4349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781654"/>
            <a:ext cx="8205245" cy="6042013"/>
          </a:xfrm>
        </p:spPr>
        <p:txBody>
          <a:bodyPr/>
          <a:lstStyle/>
          <a:p>
            <a:r>
              <a:rPr lang="en-US" dirty="0"/>
              <a:t>Wrinkles were recorded in-situ at USC’s McNair center with the ACSIS system</a:t>
            </a:r>
          </a:p>
          <a:p>
            <a:r>
              <a:rPr lang="en-US" dirty="0"/>
              <a:t>Wrinkles were provided in a .</a:t>
            </a:r>
            <a:r>
              <a:rPr lang="en-US" dirty="0" err="1"/>
              <a:t>stp</a:t>
            </a:r>
            <a:r>
              <a:rPr lang="en-US" dirty="0"/>
              <a:t> file as surface patches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C7DF6-F0FF-118D-F285-FB1A92DF727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ACC912-2278-082A-8FC2-085F70188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8185" y="6192658"/>
            <a:ext cx="14125525" cy="60420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E340663-F203-BAAE-897D-EA0EFFEA1FC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42472" y="1781654"/>
            <a:ext cx="12309829" cy="5848747"/>
          </a:xfrm>
          <a:prstGeom prst="rect">
            <a:avLst/>
          </a:prstGeom>
        </p:spPr>
      </p:pic>
      <p:sp>
        <p:nvSpPr>
          <p:cNvPr id="8" name="Arrow: Down 7">
            <a:extLst>
              <a:ext uri="{FF2B5EF4-FFF2-40B4-BE49-F238E27FC236}">
                <a16:creationId xmlns:a16="http://schemas.microsoft.com/office/drawing/2014/main" id="{75B05884-D94A-D2DD-484F-0F602476F794}"/>
              </a:ext>
            </a:extLst>
          </p:cNvPr>
          <p:cNvSpPr/>
          <p:nvPr/>
        </p:nvSpPr>
        <p:spPr>
          <a:xfrm>
            <a:off x="18149977" y="5162461"/>
            <a:ext cx="897148" cy="1069676"/>
          </a:xfrm>
          <a:prstGeom prst="downArrow">
            <a:avLst/>
          </a:prstGeom>
          <a:solidFill>
            <a:srgbClr val="058C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3ACB6B-7C84-92CA-9B4C-465D6215B1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585" y="6085599"/>
            <a:ext cx="8189751" cy="58487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CD37F4-3183-4965-DA87-47F04260AC41}"/>
              </a:ext>
            </a:extLst>
          </p:cNvPr>
          <p:cNvSpPr txBox="1"/>
          <p:nvPr/>
        </p:nvSpPr>
        <p:spPr>
          <a:xfrm>
            <a:off x="19271412" y="5162461"/>
            <a:ext cx="16907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Mapping</a:t>
            </a:r>
          </a:p>
        </p:txBody>
      </p:sp>
    </p:spTree>
    <p:extLst>
      <p:ext uri="{BB962C8B-B14F-4D97-AF65-F5344CB8AC3E}">
        <p14:creationId xmlns:p14="http://schemas.microsoft.com/office/powerpoint/2010/main" val="613803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88F4863-8FE7-913C-3110-7159909C1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5369" y="5281536"/>
            <a:ext cx="15378808" cy="675372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6D3357-E7E1-20BB-B512-ABD526F598A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Analysis with Wrinkles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1571-624A-685C-4551-C6944107B86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781654"/>
            <a:ext cx="6859524" cy="10453017"/>
          </a:xfrm>
        </p:spPr>
        <p:txBody>
          <a:bodyPr/>
          <a:lstStyle/>
          <a:p>
            <a:r>
              <a:rPr lang="en-US" dirty="0"/>
              <a:t>Strength knockdowns per element were applied according to the area of the wrinkle covering the element</a:t>
            </a:r>
          </a:p>
          <a:p>
            <a:r>
              <a:rPr lang="en-US" dirty="0"/>
              <a:t>Ply-based analysis revealed that the wrinkles could cause structural failure (negative margins)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A940D-6DD6-7819-5C42-0ED2EEB1C4E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F9451F0-01B7-657D-C7ED-68A4461B2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6543" y="2517249"/>
            <a:ext cx="5894096" cy="296954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A702650-B9D4-D7EA-3C6C-F3C3F9A5321D}"/>
              </a:ext>
            </a:extLst>
          </p:cNvPr>
          <p:cNvGrpSpPr/>
          <p:nvPr/>
        </p:nvGrpSpPr>
        <p:grpSpPr>
          <a:xfrm>
            <a:off x="10163846" y="2414011"/>
            <a:ext cx="3722914" cy="1200318"/>
            <a:chOff x="9027886" y="5913945"/>
            <a:chExt cx="3722914" cy="1200318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881F8DF-1F41-6716-B6DA-6F6F487CF1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7886" y="6591494"/>
              <a:ext cx="3116390" cy="0"/>
            </a:xfrm>
            <a:prstGeom prst="line">
              <a:avLst/>
            </a:prstGeom>
            <a:ln w="1143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FDDBC68-8615-712A-D4F9-443DFFEF46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100734" y="6561500"/>
              <a:ext cx="552763" cy="552763"/>
            </a:xfrm>
            <a:prstGeom prst="line">
              <a:avLst/>
            </a:prstGeom>
            <a:ln w="1143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AF9E646-97D2-042E-9B4F-2E704EBC41F5}"/>
                </a:ext>
              </a:extLst>
            </p:cNvPr>
            <p:cNvSpPr txBox="1"/>
            <p:nvPr/>
          </p:nvSpPr>
          <p:spPr>
            <a:xfrm>
              <a:off x="9027886" y="5913945"/>
              <a:ext cx="37229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Effected Elements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486437-6FF7-E707-F7A8-9620702F9E0D}"/>
              </a:ext>
            </a:extLst>
          </p:cNvPr>
          <p:cNvGrpSpPr/>
          <p:nvPr/>
        </p:nvGrpSpPr>
        <p:grpSpPr>
          <a:xfrm>
            <a:off x="10857716" y="3080449"/>
            <a:ext cx="3722914" cy="1127748"/>
            <a:chOff x="10348686" y="5986515"/>
            <a:chExt cx="3722914" cy="1127748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98A2762-EFBE-4BB5-685D-FC771237C1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348686" y="6591494"/>
              <a:ext cx="1795590" cy="0"/>
            </a:xfrm>
            <a:prstGeom prst="line">
              <a:avLst/>
            </a:prstGeom>
            <a:ln w="1143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2FA1B0C-690A-0288-CE1A-EDF2B0800B5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2100734" y="6561500"/>
              <a:ext cx="552763" cy="552763"/>
            </a:xfrm>
            <a:prstGeom prst="line">
              <a:avLst/>
            </a:prstGeom>
            <a:ln w="11430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0DECA51-6DA6-AEC8-C2DA-98D02F8314F1}"/>
                </a:ext>
              </a:extLst>
            </p:cNvPr>
            <p:cNvSpPr txBox="1"/>
            <p:nvPr/>
          </p:nvSpPr>
          <p:spPr>
            <a:xfrm>
              <a:off x="10348686" y="5986515"/>
              <a:ext cx="37229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Wrinkles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25734D03-936E-8ECA-6694-F0B00E4148D7}"/>
              </a:ext>
            </a:extLst>
          </p:cNvPr>
          <p:cNvSpPr/>
          <p:nvPr/>
        </p:nvSpPr>
        <p:spPr>
          <a:xfrm>
            <a:off x="9269169" y="7602556"/>
            <a:ext cx="972457" cy="551543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417464F-D771-8116-329B-59AD93ED84F5}"/>
              </a:ext>
            </a:extLst>
          </p:cNvPr>
          <p:cNvCxnSpPr/>
          <p:nvPr/>
        </p:nvCxnSpPr>
        <p:spPr>
          <a:xfrm flipH="1">
            <a:off x="9269169" y="2517249"/>
            <a:ext cx="797374" cy="5085307"/>
          </a:xfrm>
          <a:prstGeom prst="lin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B33A25A-E1CC-0C41-A7D5-3F400A31C545}"/>
              </a:ext>
            </a:extLst>
          </p:cNvPr>
          <p:cNvCxnSpPr>
            <a:cxnSpLocks/>
          </p:cNvCxnSpPr>
          <p:nvPr/>
        </p:nvCxnSpPr>
        <p:spPr>
          <a:xfrm flipH="1">
            <a:off x="10241626" y="5486794"/>
            <a:ext cx="5719013" cy="2678962"/>
          </a:xfrm>
          <a:prstGeom prst="lin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4065101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C7E0580-0913-4784-3155-3BBB7CADCC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Resizing the Laminate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107104-02F2-784F-BFFD-44E77EA747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781654"/>
            <a:ext cx="9912381" cy="10453017"/>
          </a:xfrm>
        </p:spPr>
        <p:txBody>
          <a:bodyPr/>
          <a:lstStyle/>
          <a:p>
            <a:r>
              <a:rPr lang="en-US" dirty="0"/>
              <a:t>The laminate was resized to resolve negative margins generated by the wrinkles</a:t>
            </a:r>
          </a:p>
          <a:p>
            <a:endParaRPr lang="en-US" dirty="0"/>
          </a:p>
          <a:p>
            <a:r>
              <a:rPr lang="en-US" dirty="0"/>
              <a:t>Resizing was achieved by using the negative margins to establish “required” margins during resizing with pristine properties</a:t>
            </a:r>
          </a:p>
          <a:p>
            <a:pPr lvl="1"/>
            <a:r>
              <a:rPr lang="en-US" dirty="0"/>
              <a:t>Example: element with -10% margin would be required to have a +10% margin during resizing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D04E0-8CAA-3D7B-BE9C-E53D3D36A63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BBC258-28D6-2743-4E33-FEF9A3B614D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282457" y="7189744"/>
            <a:ext cx="12495003" cy="52047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0E05FC-A515-DB98-1B81-9CCAD2447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9614" y="1481329"/>
            <a:ext cx="12520688" cy="549855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0CFBAC-0CC4-F510-DA01-C803DF8F2B8C}"/>
              </a:ext>
            </a:extLst>
          </p:cNvPr>
          <p:cNvSpPr txBox="1"/>
          <p:nvPr/>
        </p:nvSpPr>
        <p:spPr>
          <a:xfrm>
            <a:off x="12192000" y="7688821"/>
            <a:ext cx="365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After resizing structure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1B8488-165B-7D92-4F99-74E31B726AB6}"/>
              </a:ext>
            </a:extLst>
          </p:cNvPr>
          <p:cNvSpPr txBox="1"/>
          <p:nvPr/>
        </p:nvSpPr>
        <p:spPr>
          <a:xfrm>
            <a:off x="12192000" y="2069596"/>
            <a:ext cx="365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After resizing structure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0366DE11-CB44-AD7F-C671-81A2A7D76061}"/>
              </a:ext>
            </a:extLst>
          </p:cNvPr>
          <p:cNvSpPr/>
          <p:nvPr/>
        </p:nvSpPr>
        <p:spPr>
          <a:xfrm>
            <a:off x="17087805" y="6120068"/>
            <a:ext cx="897148" cy="1069676"/>
          </a:xfrm>
          <a:prstGeom prst="downArrow">
            <a:avLst/>
          </a:prstGeom>
          <a:solidFill>
            <a:srgbClr val="058C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430C8D-36C5-4A5C-4C36-C37E9E125E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664" y="9197336"/>
            <a:ext cx="7043449" cy="311726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3BBB200-444A-6E32-9DED-7F2A812A5D55}"/>
              </a:ext>
            </a:extLst>
          </p:cNvPr>
          <p:cNvSpPr txBox="1"/>
          <p:nvPr/>
        </p:nvSpPr>
        <p:spPr>
          <a:xfrm>
            <a:off x="6900391" y="9079890"/>
            <a:ext cx="3654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Added ply</a:t>
            </a:r>
          </a:p>
        </p:txBody>
      </p:sp>
    </p:spTree>
    <p:extLst>
      <p:ext uri="{BB962C8B-B14F-4D97-AF65-F5344CB8AC3E}">
        <p14:creationId xmlns:p14="http://schemas.microsoft.com/office/powerpoint/2010/main" val="2874634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9C8571-1B80-F23D-F4E5-783DBE86F88D}"/>
              </a:ext>
            </a:extLst>
          </p:cNvPr>
          <p:cNvSpPr/>
          <p:nvPr/>
        </p:nvSpPr>
        <p:spPr>
          <a:xfrm>
            <a:off x="0" y="9082831"/>
            <a:ext cx="24384000" cy="14020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63E1FD-0DE1-492B-B24C-2DC1E4F1E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296CF-E96F-47C9-9C33-8F771FDA8D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70076" y="1261388"/>
            <a:ext cx="21643848" cy="10453017"/>
          </a:xfrm>
        </p:spPr>
        <p:txBody>
          <a:bodyPr/>
          <a:lstStyle/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Background and Introduction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Integration into Commercial Stress Analysis Tool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Approach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Example with Wrinkling Data</a:t>
            </a:r>
          </a:p>
          <a:p>
            <a:pPr marL="0" indent="0">
              <a:lnSpc>
                <a:spcPct val="200000"/>
              </a:lnSpc>
              <a:spcBef>
                <a:spcPts val="1800"/>
              </a:spcBef>
              <a:buNone/>
            </a:pPr>
            <a:r>
              <a:rPr lang="en-US" sz="5400" dirty="0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E1DF08-73E2-4C75-959B-07418E28514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532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9DF249-5828-1211-D3E9-BFD70BD60FD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Conclusions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E3FF5-02B6-407F-BB6E-438890CD10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An effects of defects framework has been planned and initiated in HyperX</a:t>
            </a:r>
          </a:p>
          <a:p>
            <a:pPr lvl="1"/>
            <a:r>
              <a:rPr lang="en-US" dirty="0"/>
              <a:t>Mapping of defects</a:t>
            </a:r>
          </a:p>
          <a:p>
            <a:pPr lvl="1"/>
            <a:r>
              <a:rPr lang="en-US" dirty="0"/>
              <a:t>Analysis with a simple knockdown based approach</a:t>
            </a:r>
          </a:p>
          <a:p>
            <a:r>
              <a:rPr lang="en-US" dirty="0"/>
              <a:t>The process was demonstrated on a model with real wrinkle data captured from in-situ scans</a:t>
            </a:r>
          </a:p>
          <a:p>
            <a:endParaRPr lang="en-US" dirty="0"/>
          </a:p>
          <a:p>
            <a:r>
              <a:rPr lang="en-US" dirty="0"/>
              <a:t>Future work: improve HyperX analysis plugins to allow fully customizable analysis of defects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96AB02-71D8-08A1-CA20-F256D2F1644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813C26F-A7F3-4ECD-B402-48534A69D7BE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760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C4FBC-5717-44DD-9489-61255087B8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9600" dirty="0"/>
              <a:t>Thank you! Questions?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6D9017-B85F-519D-DE85-27699912EFF9}"/>
              </a:ext>
            </a:extLst>
          </p:cNvPr>
          <p:cNvSpPr txBox="1"/>
          <p:nvPr/>
        </p:nvSpPr>
        <p:spPr>
          <a:xfrm>
            <a:off x="6002284" y="7740626"/>
            <a:ext cx="1246948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/>
              <a:t>Acknowledgements</a:t>
            </a:r>
          </a:p>
          <a:p>
            <a:pPr algn="ctr"/>
            <a:r>
              <a:rPr lang="en-US" sz="2800" dirty="0"/>
              <a:t>The material contained in this paper is based upon work supported by NASA under award No. 80NSSC22M0157.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Any opinions, findings, and conclusions or recommendations expressed in this material are those of the author(s) and do not necessarily reflect the views of the National Aeronautics and Space Administration.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/>
              <a:t>Thanks to the </a:t>
            </a:r>
            <a:r>
              <a:rPr lang="en-US" sz="2800" dirty="0" err="1"/>
              <a:t>McNAIR</a:t>
            </a:r>
            <a:r>
              <a:rPr lang="en-US" sz="2800" dirty="0"/>
              <a:t> Center at University of South Carolina for providing the CAD model and wrinkle scan data.</a:t>
            </a:r>
          </a:p>
        </p:txBody>
      </p:sp>
    </p:spTree>
    <p:extLst>
      <p:ext uri="{BB962C8B-B14F-4D97-AF65-F5344CB8AC3E}">
        <p14:creationId xmlns:p14="http://schemas.microsoft.com/office/powerpoint/2010/main" val="2356970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 final template" id="{DDD46DC4-BF7C-45DB-AFEB-99F6F61B212A}" vid="{7F266637-0687-48A3-A9EC-D5F81E485D22}"/>
    </a:ext>
  </a:extLst>
</a:theme>
</file>

<file path=ppt/theme/theme2.xml><?xml version="1.0" encoding="utf-8"?>
<a:theme xmlns:a="http://schemas.openxmlformats.org/drawingml/2006/main" name="1_Office Theme">
  <a:themeElements>
    <a:clrScheme name="SAMPE Theme">
      <a:dk1>
        <a:sysClr val="windowText" lastClr="000000"/>
      </a:dk1>
      <a:lt1>
        <a:srgbClr val="000000"/>
      </a:lt1>
      <a:dk2>
        <a:srgbClr val="000000"/>
      </a:dk2>
      <a:lt2>
        <a:srgbClr val="E7E6E6"/>
      </a:lt2>
      <a:accent1>
        <a:srgbClr val="006699"/>
      </a:accent1>
      <a:accent2>
        <a:srgbClr val="00A6E6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AMPE Brand 1">
      <a:majorFont>
        <a:latin typeface="Arial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2900</TotalTime>
  <Words>765</Words>
  <Application>Microsoft Office PowerPoint</Application>
  <PresentationFormat>Custom</PresentationFormat>
  <Paragraphs>141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Nova</vt:lpstr>
      <vt:lpstr>Calibri</vt:lpstr>
      <vt:lpstr>Gotham Pro</vt:lpstr>
      <vt:lpstr>Gotham Pro Light</vt:lpstr>
      <vt:lpstr>Gotham Pro Medium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mega design</dc:creator>
  <cp:lastModifiedBy>Baize, Wanda M Hickson (LARC-B713)[LAMPS 2]</cp:lastModifiedBy>
  <cp:revision>109</cp:revision>
  <dcterms:created xsi:type="dcterms:W3CDTF">2021-08-25T05:48:24Z</dcterms:created>
  <dcterms:modified xsi:type="dcterms:W3CDTF">2023-04-14T11:35:17Z</dcterms:modified>
</cp:coreProperties>
</file>