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9" r:id="rId2"/>
    <p:sldId id="804" r:id="rId3"/>
    <p:sldId id="594" r:id="rId4"/>
    <p:sldId id="593" r:id="rId5"/>
    <p:sldId id="595" r:id="rId6"/>
    <p:sldId id="610" r:id="rId7"/>
    <p:sldId id="599" r:id="rId8"/>
    <p:sldId id="597" r:id="rId9"/>
    <p:sldId id="598" r:id="rId10"/>
    <p:sldId id="600" r:id="rId11"/>
    <p:sldId id="781" r:id="rId12"/>
    <p:sldId id="782" r:id="rId13"/>
    <p:sldId id="801" r:id="rId14"/>
    <p:sldId id="604" r:id="rId15"/>
    <p:sldId id="605" r:id="rId16"/>
    <p:sldId id="802" r:id="rId17"/>
    <p:sldId id="606" r:id="rId18"/>
    <p:sldId id="607" r:id="rId19"/>
    <p:sldId id="608" r:id="rId20"/>
    <p:sldId id="806" r:id="rId21"/>
    <p:sldId id="807" r:id="rId22"/>
    <p:sldId id="808" r:id="rId23"/>
    <p:sldId id="6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8983"/>
    <a:srgbClr val="E9EBF6"/>
    <a:srgbClr val="FF0BEE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/>
    <p:restoredTop sz="94694"/>
  </p:normalViewPr>
  <p:slideViewPr>
    <p:cSldViewPr snapToGrid="0" snapToObjects="1">
      <p:cViewPr varScale="1">
        <p:scale>
          <a:sx n="142" d="100"/>
          <a:sy n="142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8" d="100"/>
          <a:sy n="108" d="100"/>
        </p:scale>
        <p:origin x="18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7592F3-145E-A2A7-6F9C-15D7706A04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293E6-3906-8D58-061C-2EE1BCA428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E349C-A4E4-8942-BFFC-3444D299260B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BB1AD-C174-F621-EEF7-A2EE67687A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2C8DE-F7D8-4909-BB0D-A973199093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FC848-A63A-3046-BEF4-A0A8A6D1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7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2B43D-5E65-F340-B3A3-E9F7AA27BDDB}" type="datetimeFigureOut">
              <a:rPr lang="en-US" smtClean="0"/>
              <a:t>4/12/23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8AD6C-599D-8842-B9DE-439D222A3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0B051-344C-8542-B896-29C4752E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F827A-0345-0E41-A8CC-A54857572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7ED8-A856-B84B-9E40-7C29AC04E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8/26/22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4F89A-919B-394A-A301-F85CC9F6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047DE-5541-4F39-75A8-66712A6AF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92875"/>
            <a:ext cx="670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Approved for public release; distribution is unlimited.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5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534E3B4-9714-FABA-2B28-6E067D0A6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8/26/22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693817-6327-7D49-E29F-2601E6F98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3529" y="6492875"/>
            <a:ext cx="63649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AB35AD4-B1C1-8754-D0A1-D68444C3D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871D-505D-7949-A54A-321C3DC6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6A80B-8911-0A4F-8A7E-540A20C4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08" y="178791"/>
            <a:ext cx="9967784" cy="737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49C44-1BD5-C543-B855-A727296E6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976" y="1237130"/>
            <a:ext cx="11672048" cy="493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DE99-C426-6A4E-AAC8-098E3F41F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8/26/22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AE5CA-0312-6F45-8D42-31ABF42D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492875"/>
            <a:ext cx="670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4A45D-0EFE-A34E-BEDB-C442DFFB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871D-505D-7949-A54A-321C3DC670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 descr="nasalogo">
            <a:extLst>
              <a:ext uri="{FF2B5EF4-FFF2-40B4-BE49-F238E27FC236}">
                <a16:creationId xmlns:a16="http://schemas.microsoft.com/office/drawing/2014/main" id="{5CFBDE60-937B-B64C-A769-B0EC8BF256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20" y="239120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A7E43-643A-1249-8FA1-98C3C9ABDD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892" y="253723"/>
            <a:ext cx="93165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5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4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1.png"/><Relationship Id="rId3" Type="http://schemas.microsoft.com/office/2007/relationships/media" Target="../media/media10.mp4"/><Relationship Id="rId7" Type="http://schemas.microsoft.com/office/2007/relationships/media" Target="../media/media1.mp4"/><Relationship Id="rId12" Type="http://schemas.openxmlformats.org/officeDocument/2006/relationships/image" Target="../media/image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media" Target="../media/media11.mp4"/><Relationship Id="rId11" Type="http://schemas.openxmlformats.org/officeDocument/2006/relationships/image" Target="../media/image30.png"/><Relationship Id="rId5" Type="http://schemas.openxmlformats.org/officeDocument/2006/relationships/video" Target="NULL" TargetMode="External"/><Relationship Id="rId10" Type="http://schemas.openxmlformats.org/officeDocument/2006/relationships/image" Target="../media/image29.png"/><Relationship Id="rId4" Type="http://schemas.openxmlformats.org/officeDocument/2006/relationships/video" Target="../media/media10.mp4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media" Target="../media/media1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43.png"/><Relationship Id="rId5" Type="http://schemas.microsoft.com/office/2007/relationships/media" Target="../media/media14.mp4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video" Target="../media/media13.mp4"/><Relationship Id="rId9" Type="http://schemas.openxmlformats.org/officeDocument/2006/relationships/image" Target="../media/image42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2.png"/><Relationship Id="rId5" Type="http://schemas.microsoft.com/office/2007/relationships/media" Target="../media/media4.mp4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" y="1122679"/>
            <a:ext cx="1104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cs typeface="Arial" charset="0"/>
              </a:rPr>
              <a:t>Modeling of particle transport and impact in transient, multiphase oxidizer-rich environments using computational fluid dynamics and </a:t>
            </a:r>
            <a:r>
              <a:rPr lang="en-US" sz="3200" dirty="0" err="1">
                <a:cs typeface="Arial" charset="0"/>
              </a:rPr>
              <a:t>Lagrangian</a:t>
            </a:r>
            <a:r>
              <a:rPr lang="en-US" sz="3200" dirty="0">
                <a:cs typeface="Arial" charset="0"/>
              </a:rPr>
              <a:t> particle tracking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108616" y="3429000"/>
            <a:ext cx="8252086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M.V. Fischels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0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M.J. Brunhart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A.J. Rips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H.Q. Yang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J.S. West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0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, and B.R. Williams</a:t>
            </a:r>
            <a:r>
              <a:rPr lang="en-US" sz="1800" baseline="30000" dirty="0">
                <a:effectLst/>
                <a:ea typeface="Times New Roman" panose="02020603050405020304" pitchFamily="18" charset="0"/>
              </a:rPr>
              <a:t>0</a:t>
            </a: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baseline="30000" dirty="0">
                <a:effectLst/>
                <a:ea typeface="Times New Roman" panose="02020603050405020304" pitchFamily="18" charset="0"/>
              </a:rPr>
              <a:t>0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ER42, Fluid Dynamics Branch</a:t>
            </a:r>
          </a:p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Jacobs Technology, Incorporated | JSEG</a:t>
            </a:r>
          </a:p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Tuskegee University | JSEG</a:t>
            </a:r>
          </a:p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baseline="30000" dirty="0">
                <a:effectLst/>
                <a:ea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CFD Research Corporation</a:t>
            </a:r>
          </a:p>
          <a:p>
            <a:pPr marL="0" marR="0" algn="ctr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NASA Marshall Space Flight Center, 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C3296-BFD7-05FC-8248-3298060D8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24981-92D5-5903-BEC3-1F0E3B33D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37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5BBCCE8-9D21-1103-4AFF-E9A1D94CEC23}"/>
              </a:ext>
            </a:extLst>
          </p:cNvPr>
          <p:cNvSpPr txBox="1">
            <a:spLocks/>
          </p:cNvSpPr>
          <p:nvPr/>
        </p:nvSpPr>
        <p:spPr>
          <a:xfrm>
            <a:off x="292608" y="1207318"/>
            <a:ext cx="6482502" cy="2590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Feed lines transfer oxidizer between tank and engine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Feed lines susceptible to particle impact ignition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In particular around bends where fluid acceleration occurs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Analysis of feed line leading into an oxidizer tank (right)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Refueling of tank on orbit, transient onrush of liquid oxidizer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Concern for particle impacts on inlet line bend and PMD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Loci/STREAM-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VoF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solver used to capture liquid interface</a:t>
            </a:r>
          </a:p>
        </p:txBody>
      </p:sp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1E39C1A8-979A-5699-48F9-41F46A0EF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08" y="4146398"/>
            <a:ext cx="4809150" cy="221207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51B76BA-7D44-7C70-BA9C-B809EC75B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49" y="1102604"/>
            <a:ext cx="5161452" cy="57553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Refueling Analysis Model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10</a:t>
            </a:fld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6E139C-4429-C1B5-3EE5-A111BFF44943}"/>
              </a:ext>
            </a:extLst>
          </p:cNvPr>
          <p:cNvSpPr/>
          <p:nvPr/>
        </p:nvSpPr>
        <p:spPr>
          <a:xfrm>
            <a:off x="7315200" y="1362456"/>
            <a:ext cx="1207008" cy="566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CD1923F-2841-AFD4-FE57-C22C421FCFEC}"/>
              </a:ext>
            </a:extLst>
          </p:cNvPr>
          <p:cNvCxnSpPr>
            <a:cxnSpLocks/>
          </p:cNvCxnSpPr>
          <p:nvPr/>
        </p:nvCxnSpPr>
        <p:spPr>
          <a:xfrm flipV="1">
            <a:off x="6788258" y="1929384"/>
            <a:ext cx="1733950" cy="442909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200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ew2_r" descr="view2_r">
            <a:hlinkClick r:id="" action="ppaction://media"/>
            <a:extLst>
              <a:ext uri="{FF2B5EF4-FFF2-40B4-BE49-F238E27FC236}">
                <a16:creationId xmlns:a16="http://schemas.microsoft.com/office/drawing/2014/main" id="{DFDB7B61-9D93-6F22-42A6-F0413952A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2533" b="17200"/>
          <a:stretch>
            <a:fillRect/>
          </a:stretch>
        </p:blipFill>
        <p:spPr>
          <a:xfrm>
            <a:off x="555074" y="1305194"/>
            <a:ext cx="11549615" cy="2130552"/>
          </a:xfrm>
          <a:prstGeom prst="rect">
            <a:avLst/>
          </a:prstGeom>
        </p:spPr>
      </p:pic>
      <p:pic>
        <p:nvPicPr>
          <p:cNvPr id="12" name="view1_r" descr="view1_r">
            <a:hlinkClick r:id="" action="ppaction://media"/>
            <a:extLst>
              <a:ext uri="{FF2B5EF4-FFF2-40B4-BE49-F238E27FC236}">
                <a16:creationId xmlns:a16="http://schemas.microsoft.com/office/drawing/2014/main" id="{2904D6C1-89E6-4EF6-3D92-0C9027843E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9588" t="2256" r="2542" b="21178"/>
          <a:stretch/>
        </p:blipFill>
        <p:spPr>
          <a:xfrm>
            <a:off x="5251262" y="3218359"/>
            <a:ext cx="6853427" cy="3639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16BF86-B487-CD0D-B076-8A67C5B143F0}"/>
              </a:ext>
            </a:extLst>
          </p:cNvPr>
          <p:cNvSpPr txBox="1"/>
          <p:nvPr/>
        </p:nvSpPr>
        <p:spPr>
          <a:xfrm>
            <a:off x="6595867" y="1761574"/>
            <a:ext cx="3870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Parabolic profile develops at the liquid front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42611D-B601-1C13-610D-CE8A82D49226}"/>
              </a:ext>
            </a:extLst>
          </p:cNvPr>
          <p:cNvCxnSpPr>
            <a:cxnSpLocks/>
          </p:cNvCxnSpPr>
          <p:nvPr/>
        </p:nvCxnSpPr>
        <p:spPr>
          <a:xfrm flipH="1" flipV="1">
            <a:off x="6381686" y="1669606"/>
            <a:ext cx="214181" cy="28593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Refueling Simulation Results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C3E4F9-AC66-B8DD-07EE-2DCC75915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8797" y="1812575"/>
            <a:ext cx="1899219" cy="6526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F89B3E-1934-E2BB-3B58-09F0D20436F5}"/>
              </a:ext>
            </a:extLst>
          </p:cNvPr>
          <p:cNvSpPr txBox="1"/>
          <p:nvPr/>
        </p:nvSpPr>
        <p:spPr>
          <a:xfrm>
            <a:off x="9417486" y="3488999"/>
            <a:ext cx="221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Liquid front splashes into extrados of corner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0C353F-E8F8-C97F-FF26-771A48688612}"/>
              </a:ext>
            </a:extLst>
          </p:cNvPr>
          <p:cNvCxnSpPr>
            <a:cxnSpLocks/>
          </p:cNvCxnSpPr>
          <p:nvPr/>
        </p:nvCxnSpPr>
        <p:spPr>
          <a:xfrm flipH="1" flipV="1">
            <a:off x="8734065" y="3508836"/>
            <a:ext cx="657715" cy="1636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78D61C-2BC4-DC1C-82EA-411D1F48B2F9}"/>
              </a:ext>
            </a:extLst>
          </p:cNvPr>
          <p:cNvSpPr txBox="1"/>
          <p:nvPr/>
        </p:nvSpPr>
        <p:spPr>
          <a:xfrm>
            <a:off x="6909424" y="3892257"/>
            <a:ext cx="1678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Liquid separates at intrados, leading to a vapor recirculation region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96DB51-F51F-D4C5-7152-A53F7D16F964}"/>
              </a:ext>
            </a:extLst>
          </p:cNvPr>
          <p:cNvCxnSpPr>
            <a:cxnSpLocks/>
          </p:cNvCxnSpPr>
          <p:nvPr/>
        </p:nvCxnSpPr>
        <p:spPr>
          <a:xfrm flipV="1">
            <a:off x="8176641" y="4135621"/>
            <a:ext cx="310346" cy="21311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0F26C5-DC0D-52A9-7666-F5695FEBC146}"/>
              </a:ext>
            </a:extLst>
          </p:cNvPr>
          <p:cNvSpPr txBox="1"/>
          <p:nvPr/>
        </p:nvSpPr>
        <p:spPr>
          <a:xfrm>
            <a:off x="7159752" y="5380240"/>
            <a:ext cx="2078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Liquid wraps around tubing after corner to develop annulus of liquid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970F82-028B-1DC9-4F5F-6180C0B31279}"/>
              </a:ext>
            </a:extLst>
          </p:cNvPr>
          <p:cNvCxnSpPr>
            <a:cxnSpLocks/>
          </p:cNvCxnSpPr>
          <p:nvPr/>
        </p:nvCxnSpPr>
        <p:spPr>
          <a:xfrm flipV="1">
            <a:off x="8929367" y="5492960"/>
            <a:ext cx="310346" cy="21311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A89B31E-6B43-7C33-4C2B-583E227E5C04}"/>
              </a:ext>
            </a:extLst>
          </p:cNvPr>
          <p:cNvSpPr txBox="1"/>
          <p:nvPr/>
        </p:nvSpPr>
        <p:spPr>
          <a:xfrm>
            <a:off x="5945554" y="904533"/>
            <a:ext cx="495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Contours on slice through center of tank/inlet line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8309897-F27C-A191-55EF-0251EBCB955D}"/>
              </a:ext>
            </a:extLst>
          </p:cNvPr>
          <p:cNvSpPr txBox="1">
            <a:spLocks/>
          </p:cNvSpPr>
          <p:nvPr/>
        </p:nvSpPr>
        <p:spPr>
          <a:xfrm>
            <a:off x="216685" y="3158866"/>
            <a:ext cx="5008871" cy="2695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Dynamics within feed line:</a:t>
            </a:r>
          </a:p>
          <a:p>
            <a:r>
              <a:rPr lang="en-US" sz="2000" b="1" dirty="0"/>
              <a:t>Liquid front develops parabolic profile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Liquid streams across the corner, impacting opposite tube wall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Liquid wraps around tubing after corner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Vapor recirculation region forms downstream of intrados</a:t>
            </a:r>
          </a:p>
        </p:txBody>
      </p:sp>
    </p:spTree>
    <p:extLst>
      <p:ext uri="{BB962C8B-B14F-4D97-AF65-F5344CB8AC3E}">
        <p14:creationId xmlns:p14="http://schemas.microsoft.com/office/powerpoint/2010/main" val="31954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ew1_isoR" descr="view1_isoR">
            <a:hlinkClick r:id="" action="ppaction://media"/>
            <a:extLst>
              <a:ext uri="{FF2B5EF4-FFF2-40B4-BE49-F238E27FC236}">
                <a16:creationId xmlns:a16="http://schemas.microsoft.com/office/drawing/2014/main" id="{8EBAF9F5-AEAC-9C14-8C36-7C1AAB6578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772" t="8800" r="6050" b="3597"/>
          <a:stretch>
            <a:fillRect/>
          </a:stretch>
        </p:blipFill>
        <p:spPr>
          <a:xfrm>
            <a:off x="18384" y="2732748"/>
            <a:ext cx="6143424" cy="3850932"/>
          </a:xfrm>
          <a:prstGeom prst="rect">
            <a:avLst/>
          </a:prstGeom>
        </p:spPr>
      </p:pic>
      <p:pic>
        <p:nvPicPr>
          <p:cNvPr id="2" name="view1_v_r" descr="view1_v_r">
            <a:hlinkClick r:id="" action="ppaction://media"/>
            <a:extLst>
              <a:ext uri="{FF2B5EF4-FFF2-40B4-BE49-F238E27FC236}">
                <a16:creationId xmlns:a16="http://schemas.microsoft.com/office/drawing/2014/main" id="{9F63E200-21F0-7B8E-997B-80F3614492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4556" t="2235" r="2080" b="975"/>
          <a:stretch>
            <a:fillRect/>
          </a:stretch>
        </p:blipFill>
        <p:spPr>
          <a:xfrm>
            <a:off x="6208776" y="2681605"/>
            <a:ext cx="5513832" cy="39020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A0E0767-55A4-94CB-EA25-B64CCF904C81}"/>
              </a:ext>
            </a:extLst>
          </p:cNvPr>
          <p:cNvSpPr txBox="1"/>
          <p:nvPr/>
        </p:nvSpPr>
        <p:spPr>
          <a:xfrm>
            <a:off x="9579462" y="2882745"/>
            <a:ext cx="2284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Higher liquid velocity  due to recirculation region and acceleration around corner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Refueling Simulation Results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3944A-1776-F226-19DB-69E281E53ED1}"/>
              </a:ext>
            </a:extLst>
          </p:cNvPr>
          <p:cNvSpPr txBox="1"/>
          <p:nvPr/>
        </p:nvSpPr>
        <p:spPr>
          <a:xfrm>
            <a:off x="75528" y="3938543"/>
            <a:ext cx="2717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Iso-surface of liquid-vapor interfaces in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Surfaces wetted by liquid are colored light red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3273E3-35A2-3A2D-8749-D837F031A7CF}"/>
              </a:ext>
            </a:extLst>
          </p:cNvPr>
          <p:cNvCxnSpPr>
            <a:cxnSpLocks/>
          </p:cNvCxnSpPr>
          <p:nvPr/>
        </p:nvCxnSpPr>
        <p:spPr>
          <a:xfrm flipH="1">
            <a:off x="9264327" y="3346704"/>
            <a:ext cx="364305" cy="28964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3F6E266-17DC-1B23-7BB3-FEF599DDA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8737" y="2217202"/>
            <a:ext cx="3383263" cy="494629"/>
          </a:xfrm>
          <a:prstGeom prst="rect">
            <a:avLst/>
          </a:prstGeom>
        </p:spPr>
      </p:pic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8DE7EDAD-B270-8408-FFC7-00273B9E26D0}"/>
              </a:ext>
            </a:extLst>
          </p:cNvPr>
          <p:cNvSpPr txBox="1">
            <a:spLocks/>
          </p:cNvSpPr>
          <p:nvPr/>
        </p:nvSpPr>
        <p:spPr>
          <a:xfrm>
            <a:off x="239268" y="1171432"/>
            <a:ext cx="11794236" cy="149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Liquid splashes and wraps around corner, vapor recirculation region volume decreases with time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Fluid velocity increase to 1.5x inlet velocity downstream of corner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Some small, transient regions with velocity &gt;3x inlet velocity</a:t>
            </a:r>
          </a:p>
        </p:txBody>
      </p:sp>
    </p:spTree>
    <p:extLst>
      <p:ext uri="{BB962C8B-B14F-4D97-AF65-F5344CB8AC3E}">
        <p14:creationId xmlns:p14="http://schemas.microsoft.com/office/powerpoint/2010/main" val="25993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ot_particles_vel_view0_all" descr="plot_particles_vel_view0_all">
            <a:hlinkClick r:id="" action="ppaction://media"/>
            <a:extLst>
              <a:ext uri="{FF2B5EF4-FFF2-40B4-BE49-F238E27FC236}">
                <a16:creationId xmlns:a16="http://schemas.microsoft.com/office/drawing/2014/main" id="{9537B157-1926-C80A-A609-545F4CD8B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652" t="1133" r="2869" b="6271"/>
          <a:stretch/>
        </p:blipFill>
        <p:spPr>
          <a:xfrm>
            <a:off x="7464375" y="2770632"/>
            <a:ext cx="4700017" cy="4050792"/>
          </a:xfrm>
          <a:prstGeom prst="rect">
            <a:avLst/>
          </a:prstGeom>
        </p:spPr>
      </p:pic>
      <p:pic>
        <p:nvPicPr>
          <p:cNvPr id="2" name="plot_particles_vel_view2_all" descr="plot_particles_vel_view2_all">
            <a:hlinkClick r:id="" action="ppaction://media"/>
            <a:extLst>
              <a:ext uri="{FF2B5EF4-FFF2-40B4-BE49-F238E27FC236}">
                <a16:creationId xmlns:a16="http://schemas.microsoft.com/office/drawing/2014/main" id="{9555EAC6-7BD7-440B-121F-B2D4C9E744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891" t="30538" r="1102" b="34110"/>
          <a:stretch/>
        </p:blipFill>
        <p:spPr>
          <a:xfrm>
            <a:off x="42386" y="2973248"/>
            <a:ext cx="5388030" cy="1745055"/>
          </a:xfrm>
          <a:prstGeom prst="rect">
            <a:avLst/>
          </a:prstGeom>
        </p:spPr>
      </p:pic>
      <p:pic>
        <p:nvPicPr>
          <p:cNvPr id="9" name="plot_particles_vel_view7_all" descr="plot_particles_vel_view7_all">
            <a:hlinkClick r:id="" action="ppaction://media"/>
            <a:extLst>
              <a:ext uri="{FF2B5EF4-FFF2-40B4-BE49-F238E27FC236}">
                <a16:creationId xmlns:a16="http://schemas.microsoft.com/office/drawing/2014/main" id="{C04E2062-CBE8-594E-A741-EF086F06DDA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16457.3104"/>
                </p14:media>
              </p:ext>
            </p:extLst>
          </p:nvPr>
        </p:nvPicPr>
        <p:blipFill rotWithShape="1">
          <a:blip r:embed="rId11"/>
          <a:srcRect l="31092" t="27883" r="28721" b="16807"/>
          <a:stretch/>
        </p:blipFill>
        <p:spPr>
          <a:xfrm>
            <a:off x="6167043" y="3782624"/>
            <a:ext cx="2475280" cy="302762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2" name="plot_particles_vel_view3_all" descr="plot_particles_vel_view3_all">
            <a:hlinkClick r:id="" action="ppaction://media"/>
            <a:extLst>
              <a:ext uri="{FF2B5EF4-FFF2-40B4-BE49-F238E27FC236}">
                <a16:creationId xmlns:a16="http://schemas.microsoft.com/office/drawing/2014/main" id="{F0FC11EF-091F-FCA6-63D9-7CEDAAE97AD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7">
                  <p14:trim st="12685.5111" end="30117.7657"/>
                </p14:media>
              </p:ext>
            </p:extLst>
          </p:nvPr>
        </p:nvPicPr>
        <p:blipFill rotWithShape="1">
          <a:blip r:embed="rId12"/>
          <a:srcRect l="32919" t="23313" r="21329" b="21604"/>
          <a:stretch/>
        </p:blipFill>
        <p:spPr>
          <a:xfrm>
            <a:off x="595490" y="3750192"/>
            <a:ext cx="2485295" cy="2659206"/>
          </a:xfrm>
          <a:prstGeom prst="rect">
            <a:avLst/>
          </a:prstGeom>
          <a:ln w="15875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5FE52-4966-7F03-BFD6-38F95D81A9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4375" y="2797385"/>
            <a:ext cx="3287668" cy="3935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Refueling DTA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13</a:t>
            </a:fld>
            <a:endParaRPr lang="en-US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8DE7EDAD-B270-8408-FFC7-00273B9E26D0}"/>
              </a:ext>
            </a:extLst>
          </p:cNvPr>
          <p:cNvSpPr txBox="1">
            <a:spLocks/>
          </p:cNvSpPr>
          <p:nvPr/>
        </p:nvSpPr>
        <p:spPr>
          <a:xfrm>
            <a:off x="239268" y="1106953"/>
            <a:ext cx="11794236" cy="15506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Transient CFD used for DTA with 100-400 micron diameter spherical particles</a:t>
            </a:r>
          </a:p>
          <a:p>
            <a:r>
              <a:rPr lang="en-US" sz="2000" b="1" dirty="0"/>
              <a:t>Liquid quickly accelerates particles to liquid velocity</a:t>
            </a:r>
          </a:p>
          <a:p>
            <a:r>
              <a:rPr lang="en-US" sz="2000" b="1" dirty="0"/>
              <a:t>Particles stream across and impact extrados of the bend, then accelerate downstream of bend</a:t>
            </a:r>
          </a:p>
          <a:p>
            <a:r>
              <a:rPr lang="en-US" sz="2000" b="1" dirty="0"/>
              <a:t>Particles coast across tank interior with liquid, decelerating slightly before reaching PMD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51ADC-8523-E914-96A3-6D425578A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2723" y="4991949"/>
            <a:ext cx="3410712" cy="408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E366AA-101C-DDC9-F1FD-0EBE0432387E}"/>
              </a:ext>
            </a:extLst>
          </p:cNvPr>
          <p:cNvSpPr/>
          <p:nvPr/>
        </p:nvSpPr>
        <p:spPr>
          <a:xfrm>
            <a:off x="4518242" y="3233032"/>
            <a:ext cx="757846" cy="8451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99E713-5649-EED2-4BC2-0C1B1D6765E4}"/>
              </a:ext>
            </a:extLst>
          </p:cNvPr>
          <p:cNvCxnSpPr>
            <a:cxnSpLocks/>
          </p:cNvCxnSpPr>
          <p:nvPr/>
        </p:nvCxnSpPr>
        <p:spPr>
          <a:xfrm flipH="1">
            <a:off x="189694" y="2956674"/>
            <a:ext cx="405796" cy="1115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492A36-199C-4CC2-2ADB-E1E3767C3D3A}"/>
              </a:ext>
            </a:extLst>
          </p:cNvPr>
          <p:cNvCxnSpPr>
            <a:cxnSpLocks/>
          </p:cNvCxnSpPr>
          <p:nvPr/>
        </p:nvCxnSpPr>
        <p:spPr>
          <a:xfrm>
            <a:off x="1911096" y="3032602"/>
            <a:ext cx="546310" cy="1674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B757C1-99B9-CEBD-5897-B0E5CDB6FC85}"/>
              </a:ext>
            </a:extLst>
          </p:cNvPr>
          <p:cNvSpPr txBox="1"/>
          <p:nvPr/>
        </p:nvSpPr>
        <p:spPr>
          <a:xfrm>
            <a:off x="595490" y="2791247"/>
            <a:ext cx="1402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FOD seed locations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CE6ACC-2878-6571-28EC-CA55A124095F}"/>
              </a:ext>
            </a:extLst>
          </p:cNvPr>
          <p:cNvSpPr/>
          <p:nvPr/>
        </p:nvSpPr>
        <p:spPr>
          <a:xfrm>
            <a:off x="10113263" y="5105149"/>
            <a:ext cx="1319961" cy="1387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C9AC79-4B44-85BD-FA9B-547EFEC61B35}"/>
              </a:ext>
            </a:extLst>
          </p:cNvPr>
          <p:cNvCxnSpPr>
            <a:cxnSpLocks/>
          </p:cNvCxnSpPr>
          <p:nvPr/>
        </p:nvCxnSpPr>
        <p:spPr>
          <a:xfrm flipH="1">
            <a:off x="1838137" y="4047472"/>
            <a:ext cx="415568" cy="2021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0A38318-7BC4-FCF3-BE7F-22B86CE5A492}"/>
              </a:ext>
            </a:extLst>
          </p:cNvPr>
          <p:cNvSpPr txBox="1"/>
          <p:nvPr/>
        </p:nvSpPr>
        <p:spPr>
          <a:xfrm>
            <a:off x="1958820" y="3790605"/>
            <a:ext cx="1088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Initial impacts</a:t>
            </a:r>
            <a:endParaRPr lang="en-US" sz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635BB30-BBEB-28C5-7519-CFB2EA24ADD1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2097344" y="4431606"/>
            <a:ext cx="27948" cy="3566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CE3E87-7946-255C-D9F0-89224209F0FB}"/>
              </a:ext>
            </a:extLst>
          </p:cNvPr>
          <p:cNvSpPr txBox="1"/>
          <p:nvPr/>
        </p:nvSpPr>
        <p:spPr>
          <a:xfrm>
            <a:off x="2125292" y="4200773"/>
            <a:ext cx="108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Acceleration, scraping wall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279ACC-8788-36BD-2168-CB45B8A16F1C}"/>
              </a:ext>
            </a:extLst>
          </p:cNvPr>
          <p:cNvSpPr txBox="1"/>
          <p:nvPr/>
        </p:nvSpPr>
        <p:spPr>
          <a:xfrm>
            <a:off x="7310047" y="3922929"/>
            <a:ext cx="150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FOD impacts and liquid oxidizer splashing on PMD</a:t>
            </a:r>
            <a:endParaRPr lang="en-US" sz="12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4E4AB8-BF8E-12B6-6CAE-072C3F26FEAA}"/>
              </a:ext>
            </a:extLst>
          </p:cNvPr>
          <p:cNvCxnSpPr>
            <a:cxnSpLocks/>
          </p:cNvCxnSpPr>
          <p:nvPr/>
        </p:nvCxnSpPr>
        <p:spPr>
          <a:xfrm flipH="1">
            <a:off x="7546685" y="4538715"/>
            <a:ext cx="207784" cy="4532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9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0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Refueling DTA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ECEF4-D3A7-D42C-6EE6-82F11B56D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019187"/>
            <a:ext cx="7617037" cy="53541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899C20-4EF0-3159-BEAE-638E81507B05}"/>
              </a:ext>
            </a:extLst>
          </p:cNvPr>
          <p:cNvCxnSpPr>
            <a:cxnSpLocks/>
          </p:cNvCxnSpPr>
          <p:nvPr/>
        </p:nvCxnSpPr>
        <p:spPr>
          <a:xfrm flipV="1">
            <a:off x="4186435" y="5516711"/>
            <a:ext cx="1426454" cy="34185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4CB052-23F2-0369-BA80-A7CA40BAD13D}"/>
              </a:ext>
            </a:extLst>
          </p:cNvPr>
          <p:cNvCxnSpPr>
            <a:cxnSpLocks/>
          </p:cNvCxnSpPr>
          <p:nvPr/>
        </p:nvCxnSpPr>
        <p:spPr>
          <a:xfrm flipV="1">
            <a:off x="4186435" y="5448840"/>
            <a:ext cx="2248379" cy="69666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915523-524F-A87F-1DFF-5C1E6461C2DA}"/>
              </a:ext>
            </a:extLst>
          </p:cNvPr>
          <p:cNvSpPr txBox="1"/>
          <p:nvPr/>
        </p:nvSpPr>
        <p:spPr>
          <a:xfrm>
            <a:off x="2615683" y="5792022"/>
            <a:ext cx="161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FF"/>
                </a:solidFill>
              </a:rPr>
              <a:t>Seed location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2EEFF-D867-77C8-EF73-0D312D2ECED1}"/>
              </a:ext>
            </a:extLst>
          </p:cNvPr>
          <p:cNvSpPr txBox="1"/>
          <p:nvPr/>
        </p:nvSpPr>
        <p:spPr>
          <a:xfrm>
            <a:off x="2617706" y="6105255"/>
            <a:ext cx="161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Seed location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491FA1-CAE8-B6E3-5208-CFD02E80D4F2}"/>
              </a:ext>
            </a:extLst>
          </p:cNvPr>
          <p:cNvSpPr txBox="1"/>
          <p:nvPr/>
        </p:nvSpPr>
        <p:spPr>
          <a:xfrm>
            <a:off x="125415" y="1619078"/>
            <a:ext cx="4289756" cy="324919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b="1" u="sng" dirty="0"/>
              <a:t>Three Regions of Interest: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</a:rPr>
              <a:t>Particles accelerate up to liquid velocity in inlet line before impacting at bend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/>
                </a:solidFill>
              </a:rPr>
              <a:t>Particles accelerate above inlet velocity after bend, impacting the line at shallow angles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6"/>
                </a:solidFill>
              </a:rPr>
              <a:t>Particles enter tank above inlet velocity and slowly decelerate before impacting PMD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396DBB-97A9-9976-1D27-3D4709218D3E}"/>
              </a:ext>
            </a:extLst>
          </p:cNvPr>
          <p:cNvCxnSpPr>
            <a:cxnSpLocks/>
          </p:cNvCxnSpPr>
          <p:nvPr/>
        </p:nvCxnSpPr>
        <p:spPr>
          <a:xfrm>
            <a:off x="5664420" y="3354376"/>
            <a:ext cx="1540787" cy="0"/>
          </a:xfrm>
          <a:prstGeom prst="straightConnector1">
            <a:avLst/>
          </a:prstGeom>
          <a:ln w="31750">
            <a:solidFill>
              <a:srgbClr val="7030A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ADA196B-ACBA-0727-D026-CA61D74EF362}"/>
              </a:ext>
            </a:extLst>
          </p:cNvPr>
          <p:cNvSpPr txBox="1"/>
          <p:nvPr/>
        </p:nvSpPr>
        <p:spPr>
          <a:xfrm>
            <a:off x="6709579" y="2989542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7B6FF0-7686-83F4-F534-2FE3E445C6FE}"/>
              </a:ext>
            </a:extLst>
          </p:cNvPr>
          <p:cNvCxnSpPr>
            <a:cxnSpLocks/>
          </p:cNvCxnSpPr>
          <p:nvPr/>
        </p:nvCxnSpPr>
        <p:spPr>
          <a:xfrm flipV="1">
            <a:off x="7181464" y="2468979"/>
            <a:ext cx="36506" cy="692978"/>
          </a:xfrm>
          <a:prstGeom prst="straightConnector1">
            <a:avLst/>
          </a:prstGeom>
          <a:ln w="31750">
            <a:solidFill>
              <a:schemeClr val="accent2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F9304A8-FCDC-F127-FDE3-00856F474704}"/>
              </a:ext>
            </a:extLst>
          </p:cNvPr>
          <p:cNvSpPr txBox="1"/>
          <p:nvPr/>
        </p:nvSpPr>
        <p:spPr>
          <a:xfrm>
            <a:off x="6802020" y="2251048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2.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7A4BB0-B9FA-6E6D-2AA5-05BBD7F465C8}"/>
              </a:ext>
            </a:extLst>
          </p:cNvPr>
          <p:cNvCxnSpPr>
            <a:cxnSpLocks/>
          </p:cNvCxnSpPr>
          <p:nvPr/>
        </p:nvCxnSpPr>
        <p:spPr>
          <a:xfrm>
            <a:off x="7462606" y="2628788"/>
            <a:ext cx="1666167" cy="329889"/>
          </a:xfrm>
          <a:prstGeom prst="straightConnector1">
            <a:avLst/>
          </a:prstGeom>
          <a:ln w="31750">
            <a:solidFill>
              <a:schemeClr val="accent6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A97C106-DF82-62C8-A77C-54ED0DDE9EAC}"/>
              </a:ext>
            </a:extLst>
          </p:cNvPr>
          <p:cNvSpPr txBox="1"/>
          <p:nvPr/>
        </p:nvSpPr>
        <p:spPr>
          <a:xfrm>
            <a:off x="8655192" y="255033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0797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CEA69-16A2-AED9-6E4E-78CD95F786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/>
          <a:stretch/>
        </p:blipFill>
        <p:spPr>
          <a:xfrm>
            <a:off x="6733222" y="1152143"/>
            <a:ext cx="5431155" cy="24188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 Bend Analyses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87" y="1207009"/>
            <a:ext cx="6635581" cy="594359"/>
          </a:xfrm>
        </p:spPr>
        <p:txBody>
          <a:bodyPr>
            <a:normAutofit/>
          </a:bodyPr>
          <a:lstStyle/>
          <a:p>
            <a:r>
              <a:rPr lang="en-US" sz="2000" b="1" dirty="0"/>
              <a:t>Overview of liquid front behavior in feed line bends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5128B-02BB-84C7-406A-9C828E741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35" y="1610816"/>
            <a:ext cx="4211684" cy="463453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FA1D6BA-9F77-143C-DBC4-56239C877C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97"/>
          <a:stretch/>
        </p:blipFill>
        <p:spPr>
          <a:xfrm>
            <a:off x="8797405" y="4165188"/>
            <a:ext cx="3366972" cy="2418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B0CB28-32A8-01F2-D478-A4A301B0E262}"/>
              </a:ext>
            </a:extLst>
          </p:cNvPr>
          <p:cNvSpPr txBox="1"/>
          <p:nvPr/>
        </p:nvSpPr>
        <p:spPr>
          <a:xfrm>
            <a:off x="77707" y="1909064"/>
            <a:ext cx="23589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1. Single bend</a:t>
            </a:r>
            <a:r>
              <a:rPr lang="en-US" u="sng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“Tongue” at extrados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to 2.5x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Depends on bend angle and radius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03B33-1282-4204-3E5B-330E63EB125B}"/>
              </a:ext>
            </a:extLst>
          </p:cNvPr>
          <p:cNvSpPr txBox="1"/>
          <p:nvPr/>
        </p:nvSpPr>
        <p:spPr>
          <a:xfrm>
            <a:off x="5987419" y="3511572"/>
            <a:ext cx="24411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2. Multiple bends</a:t>
            </a:r>
            <a:r>
              <a:rPr lang="en-US" u="sng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Front streams across bends 2 and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Annular front develops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Depends on separation and relative orientation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D10A2-FE87-2A59-556F-37B5F6630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49328" b="75259"/>
          <a:stretch/>
        </p:blipFill>
        <p:spPr>
          <a:xfrm>
            <a:off x="8970865" y="370250"/>
            <a:ext cx="1990155" cy="7955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BD5204-B65A-02BB-A72B-D68C681913AA}"/>
              </a:ext>
            </a:extLst>
          </p:cNvPr>
          <p:cNvSpPr txBox="1"/>
          <p:nvPr/>
        </p:nvSpPr>
        <p:spPr>
          <a:xfrm>
            <a:off x="9630748" y="4296402"/>
            <a:ext cx="21593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3. Particles in bends</a:t>
            </a:r>
            <a:r>
              <a:rPr lang="en-US" u="sng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Particles impact extrados of bends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Multiple impacts or scrapes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Exit the bend with higher velocity</a:t>
            </a:r>
          </a:p>
        </p:txBody>
      </p:sp>
    </p:spTree>
    <p:extLst>
      <p:ext uri="{BB962C8B-B14F-4D97-AF65-F5344CB8AC3E}">
        <p14:creationId xmlns:p14="http://schemas.microsoft.com/office/powerpoint/2010/main" val="268180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Slug Breakup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87" y="1487700"/>
            <a:ext cx="4535898" cy="4791005"/>
          </a:xfrm>
        </p:spPr>
        <p:txBody>
          <a:bodyPr>
            <a:normAutofit/>
          </a:bodyPr>
          <a:lstStyle/>
          <a:p>
            <a:r>
              <a:rPr lang="en-US" sz="2000" b="1" dirty="0"/>
              <a:t>Liquid slugs can develop in feed lines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accelerated b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y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pressurant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gas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Slugs deposit liquid on walls and decrease in length as they travel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High velocities occur as slugs get small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Breakup produces a violent high velocity “shot gunning” of liquid drops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High velocity liquid accelerates FOD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Risk for impacts on bend or other components such as valves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Behavior predicted by CFD and validated by flow visualization testing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74A5E1-64AD-0F4A-F6DD-D3E37C4C4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888" y="3960468"/>
            <a:ext cx="7324518" cy="23182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7505C-43DD-BBAE-A7F8-39C5EDD5B03E}"/>
              </a:ext>
            </a:extLst>
          </p:cNvPr>
          <p:cNvGrpSpPr/>
          <p:nvPr/>
        </p:nvGrpSpPr>
        <p:grpSpPr>
          <a:xfrm>
            <a:off x="4730885" y="1207009"/>
            <a:ext cx="7461115" cy="2221991"/>
            <a:chOff x="4319842" y="1207008"/>
            <a:chExt cx="7461115" cy="22219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EB4816-721D-6134-2AA6-8A83D8B9A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9268" y="1207008"/>
              <a:ext cx="7071689" cy="222199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64ED34-656B-2B14-D794-440DE1C78105}"/>
                </a:ext>
              </a:extLst>
            </p:cNvPr>
            <p:cNvSpPr txBox="1"/>
            <p:nvPr/>
          </p:nvSpPr>
          <p:spPr>
            <a:xfrm>
              <a:off x="4319842" y="1487699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t=0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A4AA55-26EF-76E8-2F93-C9619756EBB3}"/>
                </a:ext>
              </a:extLst>
            </p:cNvPr>
            <p:cNvSpPr txBox="1"/>
            <p:nvPr/>
          </p:nvSpPr>
          <p:spPr>
            <a:xfrm>
              <a:off x="4319842" y="2614515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t&gt;0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138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780BCC26-F46E-9ECE-61A1-38B93BA99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980" y="3904488"/>
            <a:ext cx="5394020" cy="29535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Cavitating Venturi Analysis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62" y="1195250"/>
            <a:ext cx="7549981" cy="3568774"/>
          </a:xfrm>
        </p:spPr>
        <p:txBody>
          <a:bodyPr>
            <a:normAutofit/>
          </a:bodyPr>
          <a:lstStyle/>
          <a:p>
            <a:r>
              <a:rPr lang="en-US" sz="2000" b="1" dirty="0"/>
              <a:t>Cavitating devices produce high velocities </a:t>
            </a:r>
          </a:p>
          <a:p>
            <a:pPr lvl="1"/>
            <a:r>
              <a:rPr lang="en-US" sz="1800" dirty="0"/>
              <a:t>Liquid accelerated to point where static pressure &lt; vapor pressure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Cavitating venturis limit flow rate in liquid systems</a:t>
            </a: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choked flow rate cavitation occurs at throat (see lower-right)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of cavitating venturi with a downstream elbow (below)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Part of oxidizer compatibility assessment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Concerns for particle impact on elbow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which is relatively close to throat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Priming condition of most concern (cavitation number ~1.0)</a:t>
            </a:r>
          </a:p>
          <a:p>
            <a:r>
              <a:rPr lang="en-US" sz="2000" b="1" dirty="0"/>
              <a:t>Time-accurate 3D CFD and DTA analysis using Loci/CHEM</a:t>
            </a: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 Merkle cavitation model</a:t>
            </a:r>
          </a:p>
          <a:p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2761" y="6492875"/>
            <a:ext cx="6705600" cy="365125"/>
          </a:xfrm>
        </p:spPr>
        <p:txBody>
          <a:bodyPr/>
          <a:lstStyle/>
          <a:p>
            <a:r>
              <a:rPr lang="en-US" dirty="0"/>
              <a:t>Approved for public release; distribution is unlimited.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BF75EC6-CCBC-4292-3956-64A517A9C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0001" y="4456065"/>
            <a:ext cx="3845560" cy="19362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18B3CD-5C6A-C076-2DBC-2C7315EAFB7C}"/>
                  </a:ext>
                </a:extLst>
              </p:cNvPr>
              <p:cNvSpPr txBox="1"/>
              <p:nvPr/>
            </p:nvSpPr>
            <p:spPr>
              <a:xfrm>
                <a:off x="10433897" y="1880143"/>
                <a:ext cx="1859280" cy="410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latin typeface="Cambria Math" panose="02040503050406030204" pitchFamily="18" charset="0"/>
                        </a:rPr>
                        <m:t>𝐶𝑎𝑣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1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𝑣𝑎𝑝𝑜𝑟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en-US" sz="10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18B3CD-5C6A-C076-2DBC-2C7315EAF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3897" y="1880143"/>
                <a:ext cx="1859280" cy="4103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95A397-2CF9-E0F5-4D67-4F93CCB65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888" y="1238541"/>
            <a:ext cx="3516205" cy="1950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055612-4D3F-E0C0-488E-C82FE97F00EB}"/>
              </a:ext>
            </a:extLst>
          </p:cNvPr>
          <p:cNvSpPr txBox="1"/>
          <p:nvPr/>
        </p:nvSpPr>
        <p:spPr>
          <a:xfrm>
            <a:off x="8019098" y="3324658"/>
            <a:ext cx="391178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General Behavior of Cavitating Venturis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4A0F9-7312-8DA2-31C4-EDE3D51C5E3F}"/>
              </a:ext>
            </a:extLst>
          </p:cNvPr>
          <p:cNvSpPr txBox="1"/>
          <p:nvPr/>
        </p:nvSpPr>
        <p:spPr>
          <a:xfrm>
            <a:off x="330633" y="5781622"/>
            <a:ext cx="109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Tank Pressure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A7717-7176-08EF-3164-F273D6101AA3}"/>
              </a:ext>
            </a:extLst>
          </p:cNvPr>
          <p:cNvSpPr txBox="1"/>
          <p:nvPr/>
        </p:nvSpPr>
        <p:spPr>
          <a:xfrm>
            <a:off x="5110999" y="4502414"/>
            <a:ext cx="1243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Low Pressure (near vapor pressure)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EF1884A-E551-E7C3-AB58-7F4D097C6990}"/>
              </a:ext>
            </a:extLst>
          </p:cNvPr>
          <p:cNvSpPr/>
          <p:nvPr/>
        </p:nvSpPr>
        <p:spPr>
          <a:xfrm>
            <a:off x="6730439" y="6251108"/>
            <a:ext cx="51206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ED49F-7BCA-2BA1-261E-BA5D2E5E3C8B}"/>
              </a:ext>
            </a:extLst>
          </p:cNvPr>
          <p:cNvSpPr txBox="1"/>
          <p:nvPr/>
        </p:nvSpPr>
        <p:spPr>
          <a:xfrm>
            <a:off x="6590879" y="5778615"/>
            <a:ext cx="771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Liquid Inflow</a:t>
            </a:r>
          </a:p>
        </p:txBody>
      </p:sp>
    </p:spTree>
    <p:extLst>
      <p:ext uri="{BB962C8B-B14F-4D97-AF65-F5344CB8AC3E}">
        <p14:creationId xmlns:p14="http://schemas.microsoft.com/office/powerpoint/2010/main" val="156571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Cavitating Venturi Simulation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641" y="1277680"/>
            <a:ext cx="3096853" cy="1335023"/>
          </a:xfrm>
        </p:spPr>
        <p:txBody>
          <a:bodyPr>
            <a:normAutofit/>
          </a:bodyPr>
          <a:lstStyle/>
          <a:p>
            <a:r>
              <a:rPr lang="en-US" sz="2000" b="1" dirty="0"/>
              <a:t>XXX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18</a:t>
            </a:fld>
            <a:endParaRPr lang="en-US"/>
          </a:p>
        </p:txBody>
      </p:sp>
      <p:pic>
        <p:nvPicPr>
          <p:cNvPr id="4" name="view2_vMe" descr="view2_vMe">
            <a:hlinkClick r:id="" action="ppaction://media"/>
            <a:extLst>
              <a:ext uri="{FF2B5EF4-FFF2-40B4-BE49-F238E27FC236}">
                <a16:creationId xmlns:a16="http://schemas.microsoft.com/office/drawing/2014/main" id="{150ED486-C1A4-F639-591B-B50B22A9C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4602" t="3234" r="2654" b="50388"/>
          <a:stretch/>
        </p:blipFill>
        <p:spPr>
          <a:xfrm>
            <a:off x="134280" y="3747469"/>
            <a:ext cx="5756455" cy="2593503"/>
          </a:xfrm>
          <a:prstGeom prst="rect">
            <a:avLst/>
          </a:prstGeom>
        </p:spPr>
      </p:pic>
      <p:pic>
        <p:nvPicPr>
          <p:cNvPr id="12" name="view2_vf_LNTO" descr="view2_vf_LNTO">
            <a:hlinkClick r:id="" action="ppaction://media"/>
            <a:extLst>
              <a:ext uri="{FF2B5EF4-FFF2-40B4-BE49-F238E27FC236}">
                <a16:creationId xmlns:a16="http://schemas.microsoft.com/office/drawing/2014/main" id="{201D1F26-522E-1899-77D4-4739CB3BF7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4612" t="2911" r="2666" b="50323"/>
          <a:stretch/>
        </p:blipFill>
        <p:spPr>
          <a:xfrm>
            <a:off x="6099835" y="1023959"/>
            <a:ext cx="5754554" cy="26151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89B044-DA30-DA6A-42F7-245AE7F913CC}"/>
              </a:ext>
            </a:extLst>
          </p:cNvPr>
          <p:cNvSpPr txBox="1"/>
          <p:nvPr/>
        </p:nvSpPr>
        <p:spPr>
          <a:xfrm>
            <a:off x="3403635" y="4385841"/>
            <a:ext cx="5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98939-2E43-633E-CDD5-67DFF5ED047D}"/>
              </a:ext>
            </a:extLst>
          </p:cNvPr>
          <p:cNvSpPr txBox="1"/>
          <p:nvPr/>
        </p:nvSpPr>
        <p:spPr>
          <a:xfrm>
            <a:off x="528589" y="4385690"/>
            <a:ext cx="42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3D8FC9-3A0E-8132-40FD-B60D83F7230F}"/>
                  </a:ext>
                </a:extLst>
              </p:cNvPr>
              <p:cNvSpPr txBox="1"/>
              <p:nvPr/>
            </p:nvSpPr>
            <p:spPr>
              <a:xfrm>
                <a:off x="-6448" y="4134086"/>
                <a:ext cx="656975" cy="531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𝒊𝒏𝒍𝒆𝒕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3D8FC9-3A0E-8132-40FD-B60D83F7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448" y="4134086"/>
                <a:ext cx="656975" cy="5318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F41E7E-947D-31F3-3452-DF64704D3545}"/>
              </a:ext>
            </a:extLst>
          </p:cNvPr>
          <p:cNvSpPr txBox="1"/>
          <p:nvPr/>
        </p:nvSpPr>
        <p:spPr>
          <a:xfrm>
            <a:off x="2012935" y="4385841"/>
            <a:ext cx="42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EBA20-1BE8-2031-156B-F58A1464D279}"/>
              </a:ext>
            </a:extLst>
          </p:cNvPr>
          <p:cNvSpPr txBox="1"/>
          <p:nvPr/>
        </p:nvSpPr>
        <p:spPr>
          <a:xfrm>
            <a:off x="1214514" y="4385841"/>
            <a:ext cx="5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288D70-10C7-9342-C4AB-6FA0F155194F}"/>
              </a:ext>
            </a:extLst>
          </p:cNvPr>
          <p:cNvSpPr txBox="1"/>
          <p:nvPr/>
        </p:nvSpPr>
        <p:spPr>
          <a:xfrm>
            <a:off x="10117174" y="1742866"/>
            <a:ext cx="5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899458-78AC-5823-048A-B311E05D09B7}"/>
              </a:ext>
            </a:extLst>
          </p:cNvPr>
          <p:cNvSpPr txBox="1"/>
          <p:nvPr/>
        </p:nvSpPr>
        <p:spPr>
          <a:xfrm>
            <a:off x="7246737" y="1736035"/>
            <a:ext cx="42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C16F1-E015-4A43-6DE5-5B551F8977FD}"/>
              </a:ext>
            </a:extLst>
          </p:cNvPr>
          <p:cNvSpPr txBox="1"/>
          <p:nvPr/>
        </p:nvSpPr>
        <p:spPr>
          <a:xfrm>
            <a:off x="5956261" y="1496645"/>
            <a:ext cx="14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Liquid Oxidizer Volume Fraction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04224-98E2-B009-7C6E-209787C0119E}"/>
              </a:ext>
            </a:extLst>
          </p:cNvPr>
          <p:cNvSpPr txBox="1"/>
          <p:nvPr/>
        </p:nvSpPr>
        <p:spPr>
          <a:xfrm>
            <a:off x="8714880" y="1736186"/>
            <a:ext cx="42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A917D5-CE4F-9FDB-D7E8-5BB328510E3F}"/>
              </a:ext>
            </a:extLst>
          </p:cNvPr>
          <p:cNvSpPr txBox="1"/>
          <p:nvPr/>
        </p:nvSpPr>
        <p:spPr>
          <a:xfrm>
            <a:off x="7850515" y="1736186"/>
            <a:ext cx="5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0.25</a:t>
            </a:r>
          </a:p>
        </p:txBody>
      </p:sp>
      <p:pic>
        <p:nvPicPr>
          <p:cNvPr id="23" name="Picture 22" descr="Timeline&#10;&#10;Description automatically generated">
            <a:extLst>
              <a:ext uri="{FF2B5EF4-FFF2-40B4-BE49-F238E27FC236}">
                <a16:creationId xmlns:a16="http://schemas.microsoft.com/office/drawing/2014/main" id="{48D96C02-9914-F856-497D-A57B4ED7F7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613" r="86038"/>
          <a:stretch/>
        </p:blipFill>
        <p:spPr>
          <a:xfrm rot="5400000">
            <a:off x="8796438" y="68131"/>
            <a:ext cx="227177" cy="30842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0326DC-082D-4BE3-FFBD-459B12A839EB}"/>
              </a:ext>
            </a:extLst>
          </p:cNvPr>
          <p:cNvSpPr txBox="1"/>
          <p:nvPr/>
        </p:nvSpPr>
        <p:spPr>
          <a:xfrm>
            <a:off x="9373737" y="1736186"/>
            <a:ext cx="5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0.75</a:t>
            </a:r>
          </a:p>
        </p:txBody>
      </p:sp>
      <p:pic>
        <p:nvPicPr>
          <p:cNvPr id="25" name="Picture 2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153F29D-194B-F8E9-7538-64F1FDE2C3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5" t="4458" r="87123"/>
          <a:stretch/>
        </p:blipFill>
        <p:spPr>
          <a:xfrm rot="5400000">
            <a:off x="2091275" y="2739897"/>
            <a:ext cx="163475" cy="31213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36A6D9-750F-8F69-A684-A98B81345554}"/>
              </a:ext>
            </a:extLst>
          </p:cNvPr>
          <p:cNvSpPr txBox="1"/>
          <p:nvPr/>
        </p:nvSpPr>
        <p:spPr>
          <a:xfrm>
            <a:off x="2725824" y="4385841"/>
            <a:ext cx="423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15</a:t>
            </a:r>
          </a:p>
        </p:txBody>
      </p:sp>
      <p:pic>
        <p:nvPicPr>
          <p:cNvPr id="27" name="view2_pLo" descr="view2_pLo">
            <a:hlinkClick r:id="" action="ppaction://media"/>
            <a:extLst>
              <a:ext uri="{FF2B5EF4-FFF2-40B4-BE49-F238E27FC236}">
                <a16:creationId xmlns:a16="http://schemas.microsoft.com/office/drawing/2014/main" id="{499BE1DC-AD6B-1CF0-0EFA-450B3008AD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34227" t="2800" r="2646" b="50534"/>
          <a:stretch/>
        </p:blipFill>
        <p:spPr>
          <a:xfrm>
            <a:off x="6096000" y="3747469"/>
            <a:ext cx="5756455" cy="259359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95723E-DBA7-B032-B217-54835244696E}"/>
              </a:ext>
            </a:extLst>
          </p:cNvPr>
          <p:cNvSpPr txBox="1"/>
          <p:nvPr/>
        </p:nvSpPr>
        <p:spPr>
          <a:xfrm>
            <a:off x="9637970" y="4717023"/>
            <a:ext cx="866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03C5-1DA1-96DC-F45B-2918E8EE3E65}"/>
              </a:ext>
            </a:extLst>
          </p:cNvPr>
          <p:cNvSpPr txBox="1"/>
          <p:nvPr/>
        </p:nvSpPr>
        <p:spPr>
          <a:xfrm>
            <a:off x="6798775" y="4716872"/>
            <a:ext cx="672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8DA957-6DF5-5A0E-FE51-AE897EF63395}"/>
                  </a:ext>
                </a:extLst>
              </p:cNvPr>
              <p:cNvSpPr txBox="1"/>
              <p:nvPr/>
            </p:nvSpPr>
            <p:spPr>
              <a:xfrm>
                <a:off x="6388142" y="4465268"/>
                <a:ext cx="656975" cy="531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𝒕𝒂𝒏𝒌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8DA957-6DF5-5A0E-FE51-AE897EF63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42" y="4465268"/>
                <a:ext cx="656975" cy="5318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4DC2653-A0C2-01EC-5E7F-64076EA0F339}"/>
              </a:ext>
            </a:extLst>
          </p:cNvPr>
          <p:cNvSpPr txBox="1"/>
          <p:nvPr/>
        </p:nvSpPr>
        <p:spPr>
          <a:xfrm>
            <a:off x="8283121" y="4717023"/>
            <a:ext cx="672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54F52F-3F3E-E78D-92F7-F8790BB1BD60}"/>
              </a:ext>
            </a:extLst>
          </p:cNvPr>
          <p:cNvSpPr txBox="1"/>
          <p:nvPr/>
        </p:nvSpPr>
        <p:spPr>
          <a:xfrm>
            <a:off x="7448849" y="4717023"/>
            <a:ext cx="866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0.05</a:t>
            </a:r>
          </a:p>
        </p:txBody>
      </p:sp>
      <p:pic>
        <p:nvPicPr>
          <p:cNvPr id="33" name="Picture 3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D56E9CD-7767-203F-B6B2-FF7A8C1953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5" t="4458" r="87123"/>
          <a:stretch/>
        </p:blipFill>
        <p:spPr>
          <a:xfrm rot="5400000">
            <a:off x="8485865" y="3071079"/>
            <a:ext cx="163475" cy="31213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F9275B-3CB8-2AA7-65F6-4FE5C8C7405E}"/>
              </a:ext>
            </a:extLst>
          </p:cNvPr>
          <p:cNvSpPr txBox="1"/>
          <p:nvPr/>
        </p:nvSpPr>
        <p:spPr>
          <a:xfrm>
            <a:off x="8996010" y="4717023"/>
            <a:ext cx="672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0.15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6D1F92-84A4-0BC7-8381-5776AFE4E5C3}"/>
                  </a:ext>
                </a:extLst>
              </p:cNvPr>
              <p:cNvSpPr txBox="1"/>
              <p:nvPr/>
            </p:nvSpPr>
            <p:spPr>
              <a:xfrm>
                <a:off x="7948759" y="4876945"/>
                <a:ext cx="727627" cy="324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𝑣𝑎𝑝𝑜𝑟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C6D1F92-84A4-0BC7-8381-5776AFE4E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759" y="4876945"/>
                <a:ext cx="727627" cy="32438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C0D3E6-BB2E-C836-BA81-888C176DA9A4}"/>
              </a:ext>
            </a:extLst>
          </p:cNvPr>
          <p:cNvCxnSpPr>
            <a:cxnSpLocks/>
          </p:cNvCxnSpPr>
          <p:nvPr/>
        </p:nvCxnSpPr>
        <p:spPr>
          <a:xfrm>
            <a:off x="8315485" y="4713470"/>
            <a:ext cx="0" cy="292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D45B911-2F85-0307-4FF4-152844FE494D}"/>
              </a:ext>
            </a:extLst>
          </p:cNvPr>
          <p:cNvSpPr txBox="1"/>
          <p:nvPr/>
        </p:nvSpPr>
        <p:spPr>
          <a:xfrm>
            <a:off x="5928131" y="2424758"/>
            <a:ext cx="1887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Liquid flashing to vapor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994DB1-C97A-E9DC-407E-8DA718A17551}"/>
              </a:ext>
            </a:extLst>
          </p:cNvPr>
          <p:cNvCxnSpPr>
            <a:cxnSpLocks/>
          </p:cNvCxnSpPr>
          <p:nvPr/>
        </p:nvCxnSpPr>
        <p:spPr>
          <a:xfrm>
            <a:off x="6916194" y="2697739"/>
            <a:ext cx="102035" cy="388700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49E4BE6-28BF-1355-98BB-9E26F3942932}"/>
              </a:ext>
            </a:extLst>
          </p:cNvPr>
          <p:cNvSpPr txBox="1"/>
          <p:nvPr/>
        </p:nvSpPr>
        <p:spPr>
          <a:xfrm>
            <a:off x="8779953" y="2148565"/>
            <a:ext cx="225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Around 10% liquid volume fraction at elbow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37D98D-0DBD-9EE8-A00F-284572BC3D4D}"/>
              </a:ext>
            </a:extLst>
          </p:cNvPr>
          <p:cNvCxnSpPr>
            <a:cxnSpLocks/>
          </p:cNvCxnSpPr>
          <p:nvPr/>
        </p:nvCxnSpPr>
        <p:spPr>
          <a:xfrm>
            <a:off x="10735898" y="2664108"/>
            <a:ext cx="372048" cy="227981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8B587AB-BD08-0C79-6E75-216CB4B5801A}"/>
              </a:ext>
            </a:extLst>
          </p:cNvPr>
          <p:cNvSpPr txBox="1"/>
          <p:nvPr/>
        </p:nvSpPr>
        <p:spPr>
          <a:xfrm>
            <a:off x="552061" y="4948240"/>
            <a:ext cx="225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Fluid velocity increases via supersonic expansion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D81B30F-F310-6733-82E0-107FA2F1AA06}"/>
              </a:ext>
            </a:extLst>
          </p:cNvPr>
          <p:cNvCxnSpPr>
            <a:cxnSpLocks/>
          </p:cNvCxnSpPr>
          <p:nvPr/>
        </p:nvCxnSpPr>
        <p:spPr>
          <a:xfrm>
            <a:off x="2432986" y="5450389"/>
            <a:ext cx="186024" cy="266035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28F0C0C-2CC1-583E-AA5B-99173EE0CA39}"/>
              </a:ext>
            </a:extLst>
          </p:cNvPr>
          <p:cNvSpPr txBox="1"/>
          <p:nvPr/>
        </p:nvSpPr>
        <p:spPr>
          <a:xfrm>
            <a:off x="3221398" y="4746367"/>
            <a:ext cx="2259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Fluid shocks down and separates from walls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7F540D-A29E-4BF6-1930-D02F0C4E1210}"/>
              </a:ext>
            </a:extLst>
          </p:cNvPr>
          <p:cNvCxnSpPr>
            <a:cxnSpLocks/>
          </p:cNvCxnSpPr>
          <p:nvPr/>
        </p:nvCxnSpPr>
        <p:spPr>
          <a:xfrm flipH="1">
            <a:off x="3493281" y="5250081"/>
            <a:ext cx="48882" cy="400616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0EE8D07-1667-7EE1-1D71-2CE966493AE5}"/>
              </a:ext>
            </a:extLst>
          </p:cNvPr>
          <p:cNvSpPr txBox="1"/>
          <p:nvPr/>
        </p:nvSpPr>
        <p:spPr>
          <a:xfrm>
            <a:off x="9894819" y="6380226"/>
            <a:ext cx="193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Higher pressure region on elbow at stagnation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FC1CCB8-D55B-E54B-E39F-97836D4D512D}"/>
              </a:ext>
            </a:extLst>
          </p:cNvPr>
          <p:cNvCxnSpPr>
            <a:cxnSpLocks/>
          </p:cNvCxnSpPr>
          <p:nvPr/>
        </p:nvCxnSpPr>
        <p:spPr>
          <a:xfrm flipV="1">
            <a:off x="11687504" y="6178343"/>
            <a:ext cx="110901" cy="463493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5">
            <a:extLst>
              <a:ext uri="{FF2B5EF4-FFF2-40B4-BE49-F238E27FC236}">
                <a16:creationId xmlns:a16="http://schemas.microsoft.com/office/drawing/2014/main" id="{3DA8B491-3AFD-7FE6-748E-FEED9AE16C6E}"/>
              </a:ext>
            </a:extLst>
          </p:cNvPr>
          <p:cNvSpPr txBox="1">
            <a:spLocks/>
          </p:cNvSpPr>
          <p:nvPr/>
        </p:nvSpPr>
        <p:spPr>
          <a:xfrm>
            <a:off x="69314" y="1381589"/>
            <a:ext cx="5906117" cy="2271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Liquid flashes to vapor at throat, and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slowly condenses back to liquid downstream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Velocity at throat ~15x inlet velocity, accelerates supersonically due to low multiphase sound speed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Unsteady flow and separation at exit of venturi</a:t>
            </a:r>
          </a:p>
        </p:txBody>
      </p:sp>
    </p:spTree>
    <p:extLst>
      <p:ext uri="{BB962C8B-B14F-4D97-AF65-F5344CB8AC3E}">
        <p14:creationId xmlns:p14="http://schemas.microsoft.com/office/powerpoint/2010/main" val="25595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3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3F467-4BCF-3E84-61BF-D84051967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07" y="998787"/>
            <a:ext cx="5288293" cy="58592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Cavitating Venturi DTA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88" y="1102899"/>
            <a:ext cx="6703758" cy="2372765"/>
          </a:xfrm>
        </p:spPr>
        <p:txBody>
          <a:bodyPr>
            <a:norm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100-400 micron diameter particles seeded at inlet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Particles accelerate rapidly through throat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 maintain high velocity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until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elbow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particles impact at higher velocity as they coast better through lower velocity fluid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Impacts as high as 10x inlet velocity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2922" y="6492875"/>
            <a:ext cx="6705600" cy="365125"/>
          </a:xfrm>
        </p:spPr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DB2C3-98F6-DA29-5366-86A30A5EF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" y="3579775"/>
            <a:ext cx="6898745" cy="26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B568B6F-8D75-64DC-A56B-6FE13952A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7067" r="13345" b="1425"/>
          <a:stretch/>
        </p:blipFill>
        <p:spPr>
          <a:xfrm>
            <a:off x="7681378" y="961800"/>
            <a:ext cx="4477524" cy="3113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2FBBAF-0705-5CF1-2A3B-F2B4A95EA6C7}"/>
              </a:ext>
            </a:extLst>
          </p:cNvPr>
          <p:cNvSpPr txBox="1"/>
          <p:nvPr/>
        </p:nvSpPr>
        <p:spPr>
          <a:xfrm>
            <a:off x="7773491" y="1118628"/>
            <a:ext cx="415907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Aftermath of particle impacts causing burning of the parent metal and resulting in catastrophic failure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207010"/>
            <a:ext cx="7447112" cy="3227858"/>
          </a:xfrm>
        </p:spPr>
        <p:txBody>
          <a:bodyPr>
            <a:normAutofit fontScale="92500"/>
          </a:bodyPr>
          <a:lstStyle/>
          <a:p>
            <a:r>
              <a:rPr lang="en-US" sz="2000" b="1" dirty="0"/>
              <a:t>Oxidizer-rich environments in propulsion systems present a risk for ignition and combustion, which can lead to catastrophic failure</a:t>
            </a:r>
          </a:p>
          <a:p>
            <a:pPr lvl="1"/>
            <a:r>
              <a:rPr lang="en-US" sz="1800" dirty="0"/>
              <a:t>Both cryogenic oxygen and storable oxidizer systems</a:t>
            </a:r>
          </a:p>
          <a:p>
            <a:pPr lvl="1"/>
            <a:r>
              <a:rPr lang="en-US" sz="1800" dirty="0"/>
              <a:t>Risk is dependent on oxidizer, wall material, and ignition source</a:t>
            </a:r>
          </a:p>
          <a:p>
            <a:r>
              <a:rPr lang="en-US" sz="2000" b="1" dirty="0"/>
              <a:t>Ignition sources include adiabatic compression, frictional heating, and particle impact</a:t>
            </a:r>
          </a:p>
          <a:p>
            <a:pPr lvl="1"/>
            <a:r>
              <a:rPr lang="en-US" sz="1800" dirty="0"/>
              <a:t>Present work focuses on particle impact from foreign object debris (FOD)</a:t>
            </a:r>
          </a:p>
          <a:p>
            <a:r>
              <a:rPr lang="en-US" sz="2000" b="1" dirty="0"/>
              <a:t>NASA programs conduct oxidizer compatibility assessments to determine if conditions for ignition exist and are likely</a:t>
            </a:r>
          </a:p>
          <a:p>
            <a:r>
              <a:rPr lang="en-US" sz="2000" b="1" dirty="0"/>
              <a:t>Particle impact testing used to assess ignition criteria (WSTF)</a:t>
            </a:r>
          </a:p>
          <a:p>
            <a:endParaRPr lang="en-US" sz="2000" b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20CCA6-5A0B-E4BE-D5BA-07484334DD81}"/>
              </a:ext>
            </a:extLst>
          </p:cNvPr>
          <p:cNvSpPr txBox="1"/>
          <p:nvPr/>
        </p:nvSpPr>
        <p:spPr>
          <a:xfrm>
            <a:off x="8357615" y="6599728"/>
            <a:ext cx="3574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Images courtesy of Steve Peralta/NASA WSTF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3D31D9-9407-D8E2-70D8-B62771CB2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73" y="4207331"/>
            <a:ext cx="5288229" cy="23693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268A7C9-B376-95D7-9D5E-677086C10856}"/>
              </a:ext>
            </a:extLst>
          </p:cNvPr>
          <p:cNvSpPr txBox="1"/>
          <p:nvPr/>
        </p:nvSpPr>
        <p:spPr>
          <a:xfrm>
            <a:off x="9351286" y="6139803"/>
            <a:ext cx="2711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Particles burning in liquid oxidizer 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E789637-79F2-771D-21D8-8EED00F224BE}"/>
              </a:ext>
            </a:extLst>
          </p:cNvPr>
          <p:cNvSpPr txBox="1">
            <a:spLocks/>
          </p:cNvSpPr>
          <p:nvPr/>
        </p:nvSpPr>
        <p:spPr>
          <a:xfrm>
            <a:off x="201168" y="4484373"/>
            <a:ext cx="6775704" cy="200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/>
              <a:t>Fluid dynamics branch (ER42) at NASA Marshall Space Flight Center developed capability to model oxidizer environments and predict particle impacts using CFD</a:t>
            </a:r>
          </a:p>
          <a:p>
            <a:pPr lvl="1"/>
            <a:r>
              <a:rPr lang="en-US" sz="1700" dirty="0"/>
              <a:t>Reduce need for repeated, expensive system level testing</a:t>
            </a:r>
          </a:p>
          <a:p>
            <a:pPr lvl="1"/>
            <a:r>
              <a:rPr lang="en-US" sz="1700" dirty="0"/>
              <a:t>Analysis provided for multiple compatibility assessments</a:t>
            </a:r>
          </a:p>
          <a:p>
            <a:pPr lvl="1"/>
            <a:r>
              <a:rPr lang="en-US" sz="1700" dirty="0"/>
              <a:t>Analysis for WSTF test support (test rig characterization)</a:t>
            </a:r>
          </a:p>
        </p:txBody>
      </p:sp>
    </p:spTree>
    <p:extLst>
      <p:ext uri="{BB962C8B-B14F-4D97-AF65-F5344CB8AC3E}">
        <p14:creationId xmlns:p14="http://schemas.microsoft.com/office/powerpoint/2010/main" val="1321341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BC493B7-5C8F-1E55-A5FB-76E553E3E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2" t="9666" r="9909" b="8549"/>
          <a:stretch/>
        </p:blipFill>
        <p:spPr>
          <a:xfrm>
            <a:off x="7297271" y="4412095"/>
            <a:ext cx="3713328" cy="2445905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AA92B2-879F-B1BE-224C-AB614B5674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6" t="41968" r="10977" b="37400"/>
          <a:stretch/>
        </p:blipFill>
        <p:spPr>
          <a:xfrm>
            <a:off x="254523" y="2655184"/>
            <a:ext cx="11384694" cy="1828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Characterization of WSTF Particle Impact Test Rig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23" y="996790"/>
            <a:ext cx="11584214" cy="1750894"/>
          </a:xfrm>
        </p:spPr>
        <p:txBody>
          <a:bodyPr>
            <a:normAutofit lnSpcReduction="10000"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CFD simulation and DTA of WSTF supersonic test rig to assess particle impacts</a:t>
            </a: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always possible to measure impact velocity and local impact environment during testing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Geometry model shown below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flow driven by pressurized tank and open to atmosphere on downstream side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Ideal gas fluid model with Loci/CHEM solver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52A0833-1940-1B5C-81B8-75B22C5ED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" t="31599" r="22375" b="30854"/>
          <a:stretch/>
        </p:blipFill>
        <p:spPr>
          <a:xfrm>
            <a:off x="55003" y="4375429"/>
            <a:ext cx="5519382" cy="1803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82107-F323-8481-CA52-FAEBADC22C7C}"/>
              </a:ext>
            </a:extLst>
          </p:cNvPr>
          <p:cNvSpPr txBox="1"/>
          <p:nvPr/>
        </p:nvSpPr>
        <p:spPr>
          <a:xfrm>
            <a:off x="1466505" y="6125009"/>
            <a:ext cx="20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Particle injector cup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88895-28D4-E055-0121-EAE33991C598}"/>
              </a:ext>
            </a:extLst>
          </p:cNvPr>
          <p:cNvSpPr txBox="1"/>
          <p:nvPr/>
        </p:nvSpPr>
        <p:spPr>
          <a:xfrm>
            <a:off x="7662330" y="6013234"/>
            <a:ext cx="84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B4EF1-3EE0-69AC-9848-5A9173E6E338}"/>
              </a:ext>
            </a:extLst>
          </p:cNvPr>
          <p:cNvSpPr txBox="1"/>
          <p:nvPr/>
        </p:nvSpPr>
        <p:spPr>
          <a:xfrm>
            <a:off x="6717428" y="2876682"/>
            <a:ext cx="30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Converging-Diverging Nozzle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B6908-53E0-01AA-E524-052811B0326D}"/>
              </a:ext>
            </a:extLst>
          </p:cNvPr>
          <p:cNvSpPr txBox="1"/>
          <p:nvPr/>
        </p:nvSpPr>
        <p:spPr>
          <a:xfrm>
            <a:off x="10798831" y="4033764"/>
            <a:ext cx="1441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Open to atmosphere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125B900-0966-59AF-474B-2C8027863411}"/>
              </a:ext>
            </a:extLst>
          </p:cNvPr>
          <p:cNvSpPr/>
          <p:nvPr/>
        </p:nvSpPr>
        <p:spPr>
          <a:xfrm>
            <a:off x="63968" y="3022472"/>
            <a:ext cx="563561" cy="390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Inlet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3482C8-86EB-88F7-0A4B-F5761DBF1751}"/>
              </a:ext>
            </a:extLst>
          </p:cNvPr>
          <p:cNvSpPr/>
          <p:nvPr/>
        </p:nvSpPr>
        <p:spPr>
          <a:xfrm rot="155689">
            <a:off x="6545298" y="3214098"/>
            <a:ext cx="3370264" cy="6295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F15521-75D2-5D91-EBDF-EEB6FAB75E6B}"/>
              </a:ext>
            </a:extLst>
          </p:cNvPr>
          <p:cNvCxnSpPr>
            <a:cxnSpLocks/>
          </p:cNvCxnSpPr>
          <p:nvPr/>
        </p:nvCxnSpPr>
        <p:spPr>
          <a:xfrm flipV="1">
            <a:off x="8390965" y="5623346"/>
            <a:ext cx="717177" cy="514456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F8164F11-1B68-B099-6EEA-8E9951F0642A}"/>
              </a:ext>
            </a:extLst>
          </p:cNvPr>
          <p:cNvSpPr/>
          <p:nvPr/>
        </p:nvSpPr>
        <p:spPr>
          <a:xfrm rot="19194429">
            <a:off x="10509348" y="3032449"/>
            <a:ext cx="1079260" cy="174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C9EB7C3B-D3AD-E8B0-578A-04E0A5EFA119}"/>
              </a:ext>
            </a:extLst>
          </p:cNvPr>
          <p:cNvSpPr/>
          <p:nvPr/>
        </p:nvSpPr>
        <p:spPr>
          <a:xfrm rot="4099391">
            <a:off x="10451578" y="4050613"/>
            <a:ext cx="664146" cy="174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7A4A59-FDBF-49FB-C08D-1902B8883ACA}"/>
              </a:ext>
            </a:extLst>
          </p:cNvPr>
          <p:cNvCxnSpPr>
            <a:cxnSpLocks/>
          </p:cNvCxnSpPr>
          <p:nvPr/>
        </p:nvCxnSpPr>
        <p:spPr>
          <a:xfrm flipV="1">
            <a:off x="1882588" y="5597273"/>
            <a:ext cx="679489" cy="581587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052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chart&#10;&#10;Description automatically generated">
            <a:extLst>
              <a:ext uri="{FF2B5EF4-FFF2-40B4-BE49-F238E27FC236}">
                <a16:creationId xmlns:a16="http://schemas.microsoft.com/office/drawing/2014/main" id="{3A257AF8-9263-8A47-E617-8CEC14D22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5" t="14276" r="33035" b="13109"/>
          <a:stretch/>
        </p:blipFill>
        <p:spPr>
          <a:xfrm>
            <a:off x="3044806" y="3626264"/>
            <a:ext cx="2899562" cy="2951074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8C400B-8B04-4AEF-EAEA-87ABECCA7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0" t="13364" r="32100" b="12140"/>
          <a:stretch/>
        </p:blipFill>
        <p:spPr>
          <a:xfrm>
            <a:off x="20579" y="3597389"/>
            <a:ext cx="2921965" cy="3027518"/>
          </a:xfrm>
          <a:prstGeom prst="rect">
            <a:avLst/>
          </a:prstGeom>
        </p:spPr>
      </p:pic>
      <p:pic>
        <p:nvPicPr>
          <p:cNvPr id="19" name="Picture 1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3A0648B-4F5B-39BB-D249-507F2799D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595" y="2769906"/>
            <a:ext cx="883009" cy="2910478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F115DF-7010-D6F2-B46B-DDECA5788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85" t="7545" r="171" b="7545"/>
          <a:stretch/>
        </p:blipFill>
        <p:spPr>
          <a:xfrm>
            <a:off x="6547045" y="1136411"/>
            <a:ext cx="5595501" cy="23293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WSTF Particle Impact Test Rig CFD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" y="1037471"/>
            <a:ext cx="5997177" cy="2479128"/>
          </a:xfrm>
        </p:spPr>
        <p:txBody>
          <a:bodyPr>
            <a:norm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CFD simulation results with flat and angled targets 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Both result in supersonic flow in nozzle that separates before the target due to overexpansion (right)</a:t>
            </a:r>
          </a:p>
          <a:p>
            <a:pPr lvl="1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Fluid pressure on target is non-uniform, with higher pressure at center due to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flow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stagnation (below)</a:t>
            </a:r>
          </a:p>
          <a:p>
            <a:r>
              <a:rPr lang="en-US" sz="2000" b="1" dirty="0">
                <a:latin typeface="Calibri" panose="020F0502020204030204"/>
              </a:rPr>
              <a:t>Asymmetry and unsteadiness can result in unexpected impacts or impact environments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64B260-8FFF-B8A7-C1FA-4D1DF7F073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0" t="19815" r="551" b="20481"/>
          <a:stretch/>
        </p:blipFill>
        <p:spPr>
          <a:xfrm>
            <a:off x="6537420" y="3783116"/>
            <a:ext cx="5605126" cy="23293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460D5F-85AC-81A3-6B5B-D319D0AAAB88}"/>
              </a:ext>
            </a:extLst>
          </p:cNvPr>
          <p:cNvSpPr txBox="1"/>
          <p:nvPr/>
        </p:nvSpPr>
        <p:spPr>
          <a:xfrm>
            <a:off x="8735701" y="4294268"/>
            <a:ext cx="149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Angled 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4C820-B84F-39C4-514F-9C4D6090368C}"/>
              </a:ext>
            </a:extLst>
          </p:cNvPr>
          <p:cNvSpPr txBox="1"/>
          <p:nvPr/>
        </p:nvSpPr>
        <p:spPr>
          <a:xfrm>
            <a:off x="9048799" y="1642142"/>
            <a:ext cx="118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Flat Target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7639F1-9D47-7545-3C3D-CB1EBB261861}"/>
              </a:ext>
            </a:extLst>
          </p:cNvPr>
          <p:cNvCxnSpPr>
            <a:cxnSpLocks/>
          </p:cNvCxnSpPr>
          <p:nvPr/>
        </p:nvCxnSpPr>
        <p:spPr>
          <a:xfrm>
            <a:off x="10224533" y="1897483"/>
            <a:ext cx="462120" cy="379552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8BBA95-2ACF-45D1-8684-314949EB44DD}"/>
              </a:ext>
            </a:extLst>
          </p:cNvPr>
          <p:cNvCxnSpPr>
            <a:cxnSpLocks/>
          </p:cNvCxnSpPr>
          <p:nvPr/>
        </p:nvCxnSpPr>
        <p:spPr>
          <a:xfrm>
            <a:off x="10224533" y="4577408"/>
            <a:ext cx="462120" cy="283350"/>
          </a:xfrm>
          <a:prstGeom prst="line">
            <a:avLst/>
          </a:prstGeom>
          <a:ln w="19050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75AEAAC-F084-0D96-9706-86874C14CE0E}"/>
              </a:ext>
            </a:extLst>
          </p:cNvPr>
          <p:cNvSpPr txBox="1"/>
          <p:nvPr/>
        </p:nvSpPr>
        <p:spPr>
          <a:xfrm>
            <a:off x="1481561" y="6440241"/>
            <a:ext cx="268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Fluid pressure on targets</a:t>
            </a:r>
          </a:p>
        </p:txBody>
      </p:sp>
    </p:spTree>
    <p:extLst>
      <p:ext uri="{BB962C8B-B14F-4D97-AF65-F5344CB8AC3E}">
        <p14:creationId xmlns:p14="http://schemas.microsoft.com/office/powerpoint/2010/main" val="84423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A3F60F4-5353-A9B2-B01B-BE081DA4D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t="20274" r="1554" b="32054"/>
          <a:stretch/>
        </p:blipFill>
        <p:spPr>
          <a:xfrm>
            <a:off x="6496526" y="867100"/>
            <a:ext cx="5601903" cy="2421730"/>
          </a:xfrm>
          <a:prstGeom prst="rect">
            <a:avLst/>
          </a:prstGeom>
        </p:spPr>
      </p:pic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644B6F2D-53C2-AA1A-82A8-441C34534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970" y="2988995"/>
            <a:ext cx="4346162" cy="38632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23642D-EA9B-DFD5-3C2C-BA2DD46C9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0738"/>
            <a:ext cx="9997911" cy="703387"/>
          </a:xfrm>
        </p:spPr>
        <p:txBody>
          <a:bodyPr>
            <a:normAutofit/>
          </a:bodyPr>
          <a:lstStyle/>
          <a:p>
            <a:r>
              <a:rPr lang="en-US" sz="4400" dirty="0"/>
              <a:t>WSTF Particle Impact Test Rig CFD Results</a:t>
            </a:r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5C35880-720F-9064-C0F3-B30EF9687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2" t="27904" r="2308" b="11340"/>
          <a:stretch/>
        </p:blipFill>
        <p:spPr>
          <a:xfrm>
            <a:off x="338311" y="2365719"/>
            <a:ext cx="6129376" cy="343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5410C-96E8-5B69-CCA5-BC7DDD7A4368}"/>
              </a:ext>
            </a:extLst>
          </p:cNvPr>
          <p:cNvSpPr txBox="1"/>
          <p:nvPr/>
        </p:nvSpPr>
        <p:spPr>
          <a:xfrm>
            <a:off x="1379684" y="3770241"/>
            <a:ext cx="1434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Particle seed locations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D888B-176F-FB5A-A613-B59D3EB374F9}"/>
              </a:ext>
            </a:extLst>
          </p:cNvPr>
          <p:cNvSpPr txBox="1"/>
          <p:nvPr/>
        </p:nvSpPr>
        <p:spPr>
          <a:xfrm>
            <a:off x="7630851" y="1772462"/>
            <a:ext cx="20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Particle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5435E-C73B-52F8-A908-7F718F91DC75}"/>
              </a:ext>
            </a:extLst>
          </p:cNvPr>
          <p:cNvSpPr txBox="1"/>
          <p:nvPr/>
        </p:nvSpPr>
        <p:spPr>
          <a:xfrm>
            <a:off x="8941438" y="3478326"/>
            <a:ext cx="927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50 micron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796DA-7F7E-B913-995B-B0319146AA1E}"/>
              </a:ext>
            </a:extLst>
          </p:cNvPr>
          <p:cNvSpPr txBox="1"/>
          <p:nvPr/>
        </p:nvSpPr>
        <p:spPr>
          <a:xfrm>
            <a:off x="8534266" y="4250242"/>
            <a:ext cx="101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100 micron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D0D5CD-E595-294C-05A9-EA6BDBC2E002}"/>
              </a:ext>
            </a:extLst>
          </p:cNvPr>
          <p:cNvSpPr txBox="1"/>
          <p:nvPr/>
        </p:nvSpPr>
        <p:spPr>
          <a:xfrm>
            <a:off x="8365953" y="4806890"/>
            <a:ext cx="1019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150 micron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448192-39F3-CF8B-1EC6-B490E6C28C9C}"/>
              </a:ext>
            </a:extLst>
          </p:cNvPr>
          <p:cNvCxnSpPr/>
          <p:nvPr/>
        </p:nvCxnSpPr>
        <p:spPr>
          <a:xfrm>
            <a:off x="9515599" y="3743816"/>
            <a:ext cx="314914" cy="8447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98F4B-C7F5-A330-1D97-3CB05C27860D}"/>
              </a:ext>
            </a:extLst>
          </p:cNvPr>
          <p:cNvCxnSpPr>
            <a:cxnSpLocks/>
          </p:cNvCxnSpPr>
          <p:nvPr/>
        </p:nvCxnSpPr>
        <p:spPr>
          <a:xfrm>
            <a:off x="9276920" y="4533685"/>
            <a:ext cx="343760" cy="9831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D9214DF-77C6-AFDB-C8AB-93F18C237F9C}"/>
              </a:ext>
            </a:extLst>
          </p:cNvPr>
          <p:cNvCxnSpPr/>
          <p:nvPr/>
        </p:nvCxnSpPr>
        <p:spPr>
          <a:xfrm>
            <a:off x="9210887" y="5079834"/>
            <a:ext cx="314914" cy="8447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A2569-E1C9-7AE3-8AE6-EF4001171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36DC-09CD-1D16-447C-3946633D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22</a:t>
            </a:fld>
            <a:endParaRPr lang="en-US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CC1A21A-3302-ADD2-E3F4-289ADD4FE072}"/>
              </a:ext>
            </a:extLst>
          </p:cNvPr>
          <p:cNvSpPr txBox="1">
            <a:spLocks/>
          </p:cNvSpPr>
          <p:nvPr/>
        </p:nvSpPr>
        <p:spPr>
          <a:xfrm>
            <a:off x="93571" y="986119"/>
            <a:ext cx="6412000" cy="1996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50-150 micron diameter particles seeded in injector cup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Particles accelerate to high velocity through nozzle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Don’t reach peak fluid velocity of ~2800 ft/s before target</a:t>
            </a:r>
          </a:p>
          <a:p>
            <a:pPr lvl="1"/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Smaller particles accelerate to higher velocity before impact than larger particles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B02AB8-5A47-D616-DF31-117758E7D35A}"/>
              </a:ext>
            </a:extLst>
          </p:cNvPr>
          <p:cNvSpPr txBox="1"/>
          <p:nvPr/>
        </p:nvSpPr>
        <p:spPr>
          <a:xfrm>
            <a:off x="93571" y="5574040"/>
            <a:ext cx="7030677" cy="923330"/>
          </a:xfrm>
          <a:prstGeom prst="rect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Particles do not instantaneously track fluid velocity, require some time/distance to accelerate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Without enough runway, particles will not reach desired velocity</a:t>
            </a:r>
          </a:p>
        </p:txBody>
      </p:sp>
    </p:spTree>
    <p:extLst>
      <p:ext uri="{BB962C8B-B14F-4D97-AF65-F5344CB8AC3E}">
        <p14:creationId xmlns:p14="http://schemas.microsoft.com/office/powerpoint/2010/main" val="302517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5C5483-8117-613B-59B8-2C682BAB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E7371-1C28-CB2B-B4B1-FAF6562E1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53986BCB-3F57-FC03-8076-370AD3AA5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6573BE-DEB5-E7FC-7985-AE94EC27A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1E52E34-8ED4-5729-C249-06DA6600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0" y="1092026"/>
            <a:ext cx="6838730" cy="5174012"/>
          </a:xfrm>
        </p:spPr>
        <p:txBody>
          <a:bodyPr>
            <a:normAutofit/>
          </a:bodyPr>
          <a:lstStyle/>
          <a:p>
            <a:r>
              <a:rPr lang="en-US" sz="2000" b="1" dirty="0"/>
              <a:t>Capability developed to simulate multiphase oxidizer environments for oxidizer compatibility assessments</a:t>
            </a:r>
          </a:p>
          <a:p>
            <a:pPr lvl="1"/>
            <a:r>
              <a:rPr lang="en-US" sz="1800" dirty="0"/>
              <a:t>Cavitating flows simulated with phase change model</a:t>
            </a:r>
          </a:p>
          <a:p>
            <a:pPr lvl="1"/>
            <a:r>
              <a:rPr lang="en-US" sz="1800" dirty="0"/>
              <a:t>Volume of fluids model to resolve liquid-vapor interfaces</a:t>
            </a:r>
          </a:p>
          <a:p>
            <a:r>
              <a:rPr lang="en-US" sz="2000" b="1" dirty="0"/>
              <a:t>FOD particle trajectories and impacts predicted using coupled CFD and DTA</a:t>
            </a:r>
          </a:p>
          <a:p>
            <a:r>
              <a:rPr lang="en-US" sz="2000" b="1" dirty="0"/>
              <a:t>Predicted particle impacts compared to ignition thresholds from particle impact test data to determine risk</a:t>
            </a:r>
          </a:p>
          <a:p>
            <a:pPr lvl="1"/>
            <a:r>
              <a:rPr lang="en-US" sz="1800" dirty="0"/>
              <a:t>Ignition dependent on impact velocity, energy, and angle as well as local fluid pressure and phase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all predicted by CFD/DTA</a:t>
            </a:r>
          </a:p>
          <a:p>
            <a:r>
              <a:rPr lang="en-US" sz="2000" b="1" dirty="0"/>
              <a:t>Analysis has been provided for multiple programs and resulted in direct improvements to design and operation</a:t>
            </a:r>
          </a:p>
          <a:p>
            <a:r>
              <a:rPr lang="en-US" sz="2000" b="1" dirty="0"/>
              <a:t>Test support in characterizing particle impact rig to assess particle acceleration and velocity/environment of impacts</a:t>
            </a:r>
          </a:p>
          <a:p>
            <a:pPr lvl="1"/>
            <a:r>
              <a:rPr lang="en-US" sz="1800" dirty="0"/>
              <a:t>Particles take some time to accelerate, cannot assume particle velocity equals fluid velocity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C7D6DC-8693-AEA0-1E68-5B2B234C1C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EBB4FE-8FA1-00E6-FF9C-EB173371C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0" t="17494" r="1766" b="18067"/>
          <a:stretch/>
        </p:blipFill>
        <p:spPr>
          <a:xfrm>
            <a:off x="6831387" y="1338882"/>
            <a:ext cx="5360613" cy="2153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7C5C55-2D4C-1D32-F9D1-1C3DE8DF0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" t="899" r="2736" b="26091"/>
          <a:stretch/>
        </p:blipFill>
        <p:spPr>
          <a:xfrm>
            <a:off x="6831386" y="3613944"/>
            <a:ext cx="5360614" cy="2703410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91340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Models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87" y="1207009"/>
            <a:ext cx="7242048" cy="5175503"/>
          </a:xfrm>
        </p:spPr>
        <p:txBody>
          <a:bodyPr>
            <a:normAutofit fontScale="92500"/>
          </a:bodyPr>
          <a:lstStyle/>
          <a:p>
            <a:r>
              <a:rPr lang="en-US" sz="2000" b="1" dirty="0"/>
              <a:t>CFD modeling performed with solvers based on Loci framework</a:t>
            </a:r>
          </a:p>
          <a:p>
            <a:r>
              <a:rPr lang="en-US" sz="2000" b="1" dirty="0"/>
              <a:t>Loci/CHEM solver is a density-based solver</a:t>
            </a:r>
          </a:p>
          <a:p>
            <a:pPr lvl="1"/>
            <a:r>
              <a:rPr lang="en-US" sz="1800" dirty="0"/>
              <a:t>Real fluids equations of state for liquid oxidizers using tabulated data</a:t>
            </a:r>
          </a:p>
          <a:p>
            <a:pPr lvl="1"/>
            <a:r>
              <a:rPr lang="en-US" sz="1800" dirty="0"/>
              <a:t>Merkle cavitation model for phase change</a:t>
            </a:r>
          </a:p>
          <a:p>
            <a:r>
              <a:rPr lang="en-US" sz="2000" b="1" dirty="0"/>
              <a:t>Loci/STREAM-</a:t>
            </a:r>
            <a:r>
              <a:rPr lang="en-US" sz="2000" b="1" dirty="0" err="1"/>
              <a:t>VoF</a:t>
            </a:r>
            <a:r>
              <a:rPr lang="en-US" sz="2000" b="1" dirty="0"/>
              <a:t> solver is a pressure-based solver</a:t>
            </a:r>
          </a:p>
          <a:p>
            <a:pPr lvl="1"/>
            <a:r>
              <a:rPr lang="en-US" sz="1800" dirty="0"/>
              <a:t>Volume of Fluid model tracks liquid-vapor interfaces and captures vapor bubbles and liquid droplets</a:t>
            </a:r>
          </a:p>
          <a:p>
            <a:pPr marL="228600" lvl="1">
              <a:spcBef>
                <a:spcPts val="1000"/>
              </a:spcBef>
            </a:pPr>
            <a:r>
              <a:rPr lang="en-US" sz="2000" b="1" dirty="0"/>
              <a:t>Both solvers highly parallel, unstructured, finite-volume solvers with multiple turbulence models including RANS &amp; hybrid RANS-LES</a:t>
            </a:r>
          </a:p>
          <a:p>
            <a:pPr marL="228600" lvl="1">
              <a:spcBef>
                <a:spcPts val="1000"/>
              </a:spcBef>
            </a:pPr>
            <a:r>
              <a:rPr lang="en-US" sz="2000" b="1" dirty="0"/>
              <a:t>FOD particles modeled using debris transport analysis (DTA)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One-way coupled </a:t>
            </a:r>
            <a:r>
              <a:rPr lang="en-US" sz="1800" dirty="0" err="1"/>
              <a:t>Lagrangian</a:t>
            </a:r>
            <a:r>
              <a:rPr lang="en-US" sz="1800" dirty="0"/>
              <a:t> particle tracking using CFD flow field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Multiple particle models including spheres, cylinders, and cubes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/>
              <a:t>Predicts particle impacts and reports impact velocity, energy, angle as well as local fluid environment (pressure, temperature, phase)</a:t>
            </a:r>
          </a:p>
          <a:p>
            <a:pPr marL="228600" lvl="1">
              <a:spcBef>
                <a:spcPts val="1000"/>
              </a:spcBef>
            </a:pPr>
            <a:r>
              <a:rPr lang="en-US" sz="2000" b="1" dirty="0"/>
              <a:t>CFD and DTA of several oxidizer components in following charts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3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B56793-C105-C109-857E-4403CB091EA9}"/>
              </a:ext>
            </a:extLst>
          </p:cNvPr>
          <p:cNvGrpSpPr/>
          <p:nvPr/>
        </p:nvGrpSpPr>
        <p:grpSpPr>
          <a:xfrm>
            <a:off x="7440058" y="1207009"/>
            <a:ext cx="4675742" cy="2414015"/>
            <a:chOff x="7440058" y="1207009"/>
            <a:chExt cx="4675742" cy="2414015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DD8B0D58-E67A-15B4-4C41-AAFA73363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24" t="6856" r="727" b="52899"/>
            <a:stretch/>
          </p:blipFill>
          <p:spPr>
            <a:xfrm>
              <a:off x="7827264" y="1663173"/>
              <a:ext cx="3995928" cy="887664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9EAEF184-BF75-D683-9167-305A612C8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033" r="50530" b="8471"/>
            <a:stretch/>
          </p:blipFill>
          <p:spPr>
            <a:xfrm>
              <a:off x="7827264" y="2652295"/>
              <a:ext cx="3995928" cy="8876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138708-4199-6F6C-77C5-3C2324659512}"/>
                </a:ext>
              </a:extLst>
            </p:cNvPr>
            <p:cNvSpPr txBox="1"/>
            <p:nvPr/>
          </p:nvSpPr>
          <p:spPr>
            <a:xfrm>
              <a:off x="7440058" y="1212776"/>
              <a:ext cx="4290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Loci/CHEM Simulation of Cavitating Device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579E22-F5BE-2802-965A-B51884C29AF8}"/>
                </a:ext>
              </a:extLst>
            </p:cNvPr>
            <p:cNvSpPr txBox="1"/>
            <p:nvPr/>
          </p:nvSpPr>
          <p:spPr>
            <a:xfrm>
              <a:off x="8029865" y="1561715"/>
              <a:ext cx="1931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Cavitation region, vapor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B940840-A8C0-910B-F565-A755860FD97E}"/>
                </a:ext>
              </a:extLst>
            </p:cNvPr>
            <p:cNvCxnSpPr>
              <a:cxnSpLocks/>
            </p:cNvCxnSpPr>
            <p:nvPr/>
          </p:nvCxnSpPr>
          <p:spPr>
            <a:xfrm>
              <a:off x="8588355" y="1802063"/>
              <a:ext cx="203200" cy="13859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065A-6938-FA51-99B8-E12B777946A5}"/>
                </a:ext>
              </a:extLst>
            </p:cNvPr>
            <p:cNvSpPr txBox="1"/>
            <p:nvPr/>
          </p:nvSpPr>
          <p:spPr>
            <a:xfrm>
              <a:off x="8114360" y="3242878"/>
              <a:ext cx="779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Velocity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568D4-F86A-60A7-338D-1668DA67060F}"/>
                </a:ext>
              </a:extLst>
            </p:cNvPr>
            <p:cNvSpPr txBox="1"/>
            <p:nvPr/>
          </p:nvSpPr>
          <p:spPr>
            <a:xfrm>
              <a:off x="8114360" y="2293789"/>
              <a:ext cx="748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Density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2D0BA9F-6C25-02CD-1CF8-AD84DC3B9631}"/>
                </a:ext>
              </a:extLst>
            </p:cNvPr>
            <p:cNvSpPr/>
            <p:nvPr/>
          </p:nvSpPr>
          <p:spPr>
            <a:xfrm>
              <a:off x="7440058" y="1207009"/>
              <a:ext cx="4675742" cy="241401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lot_particles_vel_view3_all" descr="plot_particles_vel_view3_all">
            <a:hlinkClick r:id="" action="ppaction://media"/>
            <a:extLst>
              <a:ext uri="{FF2B5EF4-FFF2-40B4-BE49-F238E27FC236}">
                <a16:creationId xmlns:a16="http://schemas.microsoft.com/office/drawing/2014/main" id="{827CFC75-A3C1-6C00-8820-95E9BEAF40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85.5111" end="30117.7657"/>
                </p14:media>
              </p:ext>
            </p:extLst>
          </p:nvPr>
        </p:nvPicPr>
        <p:blipFill rotWithShape="1">
          <a:blip r:embed="rId6"/>
          <a:srcRect t="22868" b="7590"/>
          <a:stretch/>
        </p:blipFill>
        <p:spPr>
          <a:xfrm>
            <a:off x="7742647" y="4016102"/>
            <a:ext cx="4062393" cy="25106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462773-32B6-00A8-E23E-7724454BFE7F}"/>
              </a:ext>
            </a:extLst>
          </p:cNvPr>
          <p:cNvSpPr txBox="1"/>
          <p:nvPr/>
        </p:nvSpPr>
        <p:spPr>
          <a:xfrm>
            <a:off x="7440058" y="3672733"/>
            <a:ext cx="475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Loci/STREAM-</a:t>
            </a:r>
            <a:r>
              <a:rPr lang="en-US" b="1" dirty="0" err="1"/>
              <a:t>VoF</a:t>
            </a:r>
            <a:r>
              <a:rPr lang="en-US" b="1" dirty="0"/>
              <a:t> Simulation of Liquid with DTA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F445A-5217-7898-399F-3C4390AAD778}"/>
              </a:ext>
            </a:extLst>
          </p:cNvPr>
          <p:cNvSpPr/>
          <p:nvPr/>
        </p:nvSpPr>
        <p:spPr>
          <a:xfrm>
            <a:off x="7440058" y="3671753"/>
            <a:ext cx="4675742" cy="2855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98B53F-02F8-763C-9C53-A39FB90E7600}"/>
              </a:ext>
            </a:extLst>
          </p:cNvPr>
          <p:cNvSpPr txBox="1"/>
          <p:nvPr/>
        </p:nvSpPr>
        <p:spPr>
          <a:xfrm>
            <a:off x="8370816" y="4608843"/>
            <a:ext cx="1456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Liquid (blue) onrush around tube bend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47C07B-7EEC-FF67-269B-CEED0855DFAB}"/>
              </a:ext>
            </a:extLst>
          </p:cNvPr>
          <p:cNvCxnSpPr>
            <a:cxnSpLocks/>
          </p:cNvCxnSpPr>
          <p:nvPr/>
        </p:nvCxnSpPr>
        <p:spPr>
          <a:xfrm flipV="1">
            <a:off x="9448800" y="4740277"/>
            <a:ext cx="319144" cy="8713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E60A5D5-2420-26D4-BB86-2EA4F11972BA}"/>
              </a:ext>
            </a:extLst>
          </p:cNvPr>
          <p:cNvSpPr txBox="1"/>
          <p:nvPr/>
        </p:nvSpPr>
        <p:spPr>
          <a:xfrm>
            <a:off x="10016458" y="3964660"/>
            <a:ext cx="160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Particle tracking, colored by velocity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44C86-BDC0-F752-09E3-5A1F41940A6B}"/>
              </a:ext>
            </a:extLst>
          </p:cNvPr>
          <p:cNvCxnSpPr>
            <a:cxnSpLocks/>
          </p:cNvCxnSpPr>
          <p:nvPr/>
        </p:nvCxnSpPr>
        <p:spPr>
          <a:xfrm flipH="1">
            <a:off x="10204704" y="4461391"/>
            <a:ext cx="119325" cy="23964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5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Analysis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87" y="1207009"/>
            <a:ext cx="11820230" cy="2784984"/>
          </a:xfrm>
        </p:spPr>
        <p:txBody>
          <a:bodyPr>
            <a:normAutofit/>
          </a:bodyPr>
          <a:lstStyle/>
          <a:p>
            <a:r>
              <a:rPr lang="en-US" sz="2000" b="1" dirty="0"/>
              <a:t>Multiple types of valves exist in oxidizer systems and can produce high particle velocities</a:t>
            </a:r>
          </a:p>
          <a:p>
            <a:r>
              <a:rPr lang="en-US" sz="2000" b="1" dirty="0"/>
              <a:t>Time-accurate 3D CFD and DTA analysis completed for ball valve below using Loci/CHEM</a:t>
            </a:r>
          </a:p>
          <a:p>
            <a:r>
              <a:rPr lang="en-US" sz="2000" b="1" dirty="0"/>
              <a:t>Priming operation occurs with valve in partially open priming position (see below)</a:t>
            </a:r>
          </a:p>
          <a:p>
            <a:r>
              <a:rPr lang="en-US" sz="2000" b="1" dirty="0"/>
              <a:t>Two fluid conditions of interest: </a:t>
            </a:r>
          </a:p>
          <a:p>
            <a:pPr lvl="1"/>
            <a:r>
              <a:rPr lang="en-US" sz="1800" dirty="0"/>
              <a:t>Pure gas oxidizer with ideal gas fluid model</a:t>
            </a:r>
          </a:p>
          <a:p>
            <a:pPr lvl="1"/>
            <a:r>
              <a:rPr lang="en-US" sz="1800" dirty="0"/>
              <a:t>Liquid oxidizer with cavitation and flashing in downstream line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Inlet is at tank pressure and outlet at near vacuum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635127" cy="365125"/>
          </a:xfrm>
        </p:spPr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4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EE6556-7533-C7AC-8F40-7F6CD9A0E3BC}"/>
              </a:ext>
            </a:extLst>
          </p:cNvPr>
          <p:cNvGrpSpPr/>
          <p:nvPr/>
        </p:nvGrpSpPr>
        <p:grpSpPr>
          <a:xfrm>
            <a:off x="2207875" y="3869309"/>
            <a:ext cx="8153920" cy="2988691"/>
            <a:chOff x="4182979" y="3560820"/>
            <a:chExt cx="8153920" cy="298869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3798433-40C4-F4AF-6D0C-144727681B51}"/>
                </a:ext>
              </a:extLst>
            </p:cNvPr>
            <p:cNvSpPr/>
            <p:nvPr/>
          </p:nvSpPr>
          <p:spPr>
            <a:xfrm>
              <a:off x="7004205" y="3972088"/>
              <a:ext cx="2223718" cy="2223718"/>
            </a:xfrm>
            <a:prstGeom prst="ellipse">
              <a:avLst/>
            </a:prstGeom>
            <a:noFill/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propeller, dryer&#10;&#10;Description automatically generated">
              <a:extLst>
                <a:ext uri="{FF2B5EF4-FFF2-40B4-BE49-F238E27FC236}">
                  <a16:creationId xmlns:a16="http://schemas.microsoft.com/office/drawing/2014/main" id="{EF8AAE67-5ADE-7373-4FDA-997703D8E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DFDFA"/>
                </a:clrFrom>
                <a:clrTo>
                  <a:srgbClr val="FDFDFA">
                    <a:alpha val="0"/>
                  </a:srgbClr>
                </a:clrTo>
              </a:clrChange>
            </a:blip>
            <a:srcRect l="207" t="18459" r="249" b="20277"/>
            <a:stretch/>
          </p:blipFill>
          <p:spPr>
            <a:xfrm>
              <a:off x="5165713" y="3836967"/>
              <a:ext cx="6014223" cy="2543029"/>
            </a:xfrm>
            <a:prstGeom prst="rect">
              <a:avLst/>
            </a:prstGeom>
          </p:spPr>
        </p:pic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CD79E4C8-02FA-B778-1776-539E7BFD3098}"/>
                </a:ext>
              </a:extLst>
            </p:cNvPr>
            <p:cNvSpPr/>
            <p:nvPr/>
          </p:nvSpPr>
          <p:spPr>
            <a:xfrm flipH="1">
              <a:off x="11185103" y="4848176"/>
              <a:ext cx="943336" cy="520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Inlet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26969C-3858-D7CA-6E75-821559325FBF}"/>
                </a:ext>
              </a:extLst>
            </p:cNvPr>
            <p:cNvSpPr txBox="1"/>
            <p:nvPr/>
          </p:nvSpPr>
          <p:spPr>
            <a:xfrm>
              <a:off x="9134263" y="3902958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Ball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076F166-AEB7-9335-9016-9C72021A70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70014" y="4145415"/>
              <a:ext cx="219780" cy="19600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C454CA8-4F04-4907-220F-3EE1F8DDB892}"/>
                </a:ext>
              </a:extLst>
            </p:cNvPr>
            <p:cNvSpPr txBox="1"/>
            <p:nvPr/>
          </p:nvSpPr>
          <p:spPr>
            <a:xfrm>
              <a:off x="5753788" y="4072235"/>
              <a:ext cx="1349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Valve Housing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6C08A3B-4D4E-B9C1-6FA3-31B522523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8442" y="4057083"/>
              <a:ext cx="294523" cy="16982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187E29-BC8E-517A-D2FD-F3205BE13603}"/>
                </a:ext>
              </a:extLst>
            </p:cNvPr>
            <p:cNvSpPr txBox="1"/>
            <p:nvPr/>
          </p:nvSpPr>
          <p:spPr>
            <a:xfrm>
              <a:off x="11204173" y="4207470"/>
              <a:ext cx="11327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Tank Pressure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283620-9575-EB3B-611E-9F32C8B934B2}"/>
                </a:ext>
              </a:extLst>
            </p:cNvPr>
            <p:cNvSpPr txBox="1"/>
            <p:nvPr/>
          </p:nvSpPr>
          <p:spPr>
            <a:xfrm>
              <a:off x="4182979" y="4207470"/>
              <a:ext cx="9827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Near Vacuum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69F74AF-28D5-91C8-AFFF-39E8E8CB1DD6}"/>
                </a:ext>
              </a:extLst>
            </p:cNvPr>
            <p:cNvSpPr txBox="1"/>
            <p:nvPr/>
          </p:nvSpPr>
          <p:spPr>
            <a:xfrm>
              <a:off x="6238453" y="5964736"/>
              <a:ext cx="1058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Priming Orifice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A251A90-B230-9EAC-0AD0-FA3408320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4502" y="5719303"/>
              <a:ext cx="207880" cy="32308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1B11244-8E58-B4B6-AD99-8DCD07857B18}"/>
                </a:ext>
              </a:extLst>
            </p:cNvPr>
            <p:cNvSpPr txBox="1"/>
            <p:nvPr/>
          </p:nvSpPr>
          <p:spPr>
            <a:xfrm>
              <a:off x="9002771" y="5964736"/>
              <a:ext cx="1207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Upstream Orifice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E9FB5A0-895A-0E23-6106-E99119816F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25955" y="5559594"/>
              <a:ext cx="187023" cy="48715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6EB9A8D-CA10-DD7F-78D0-B3185A018944}"/>
                </a:ext>
              </a:extLst>
            </p:cNvPr>
            <p:cNvSpPr txBox="1"/>
            <p:nvPr/>
          </p:nvSpPr>
          <p:spPr>
            <a:xfrm>
              <a:off x="6654592" y="3560820"/>
              <a:ext cx="2963312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Ball Valve In Priming Position</a:t>
              </a:r>
            </a:p>
          </p:txBody>
        </p:sp>
        <p:sp>
          <p:nvSpPr>
            <p:cNvPr id="56" name="Right Arrow 55">
              <a:extLst>
                <a:ext uri="{FF2B5EF4-FFF2-40B4-BE49-F238E27FC236}">
                  <a16:creationId xmlns:a16="http://schemas.microsoft.com/office/drawing/2014/main" id="{9754DBB2-E5FD-3DC3-0F67-CBACF1C6C7D5}"/>
                </a:ext>
              </a:extLst>
            </p:cNvPr>
            <p:cNvSpPr/>
            <p:nvPr/>
          </p:nvSpPr>
          <p:spPr>
            <a:xfrm flipH="1">
              <a:off x="4219204" y="4848176"/>
              <a:ext cx="943336" cy="5206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Outlet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15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view2_pHi">
            <a:hlinkClick r:id="" action="ppaction://media"/>
            <a:extLst>
              <a:ext uri="{FF2B5EF4-FFF2-40B4-BE49-F238E27FC236}">
                <a16:creationId xmlns:a16="http://schemas.microsoft.com/office/drawing/2014/main" id="{3061D022-5BE9-12EB-FC5E-3A1DDCF10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33102"/>
          <a:stretch/>
        </p:blipFill>
        <p:spPr>
          <a:xfrm>
            <a:off x="7664998" y="4153691"/>
            <a:ext cx="4480560" cy="1826990"/>
          </a:xfrm>
          <a:prstGeom prst="rect">
            <a:avLst/>
          </a:prstGeom>
        </p:spPr>
      </p:pic>
      <p:pic>
        <p:nvPicPr>
          <p:cNvPr id="3" name="view1_vHi">
            <a:hlinkClick r:id="" action="ppaction://media"/>
            <a:extLst>
              <a:ext uri="{FF2B5EF4-FFF2-40B4-BE49-F238E27FC236}">
                <a16:creationId xmlns:a16="http://schemas.microsoft.com/office/drawing/2014/main" id="{806840C0-0F46-4AAD-2864-8E225E637A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59722" b="18500"/>
          <a:stretch/>
        </p:blipFill>
        <p:spPr>
          <a:xfrm>
            <a:off x="517777" y="1168559"/>
            <a:ext cx="11252200" cy="149352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Valve: Gas Simulation Flow Field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146" y="4463661"/>
            <a:ext cx="2378724" cy="923330"/>
          </a:xfr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Two regions where high velocity FOD impacts are possible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E6CDC-9C2A-1848-7302-6E0120E82998}"/>
              </a:ext>
            </a:extLst>
          </p:cNvPr>
          <p:cNvSpPr txBox="1"/>
          <p:nvPr/>
        </p:nvSpPr>
        <p:spPr>
          <a:xfrm>
            <a:off x="7297752" y="2607500"/>
            <a:ext cx="274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Smaller orifice chokes flow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70882C-CD8F-1D37-BEC8-17BDA68BC2E5}"/>
              </a:ext>
            </a:extLst>
          </p:cNvPr>
          <p:cNvCxnSpPr>
            <a:cxnSpLocks/>
          </p:cNvCxnSpPr>
          <p:nvPr/>
        </p:nvCxnSpPr>
        <p:spPr>
          <a:xfrm flipV="1">
            <a:off x="8255677" y="2296773"/>
            <a:ext cx="0" cy="39048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C9F26E-281C-5C6A-2DBB-7B955286C82F}"/>
              </a:ext>
            </a:extLst>
          </p:cNvPr>
          <p:cNvSpPr txBox="1"/>
          <p:nvPr/>
        </p:nvSpPr>
        <p:spPr>
          <a:xfrm>
            <a:off x="1112108" y="965442"/>
            <a:ext cx="3644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Animations are from cuts through center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FF19F-5863-22A2-3D73-CC27EFDB30BA}"/>
              </a:ext>
            </a:extLst>
          </p:cNvPr>
          <p:cNvSpPr txBox="1"/>
          <p:nvPr/>
        </p:nvSpPr>
        <p:spPr>
          <a:xfrm>
            <a:off x="4641402" y="2470572"/>
            <a:ext cx="237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velocity unsteady flow downstream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308D8B2-84B4-80FD-20CD-B1DAFDBCB1AE}"/>
              </a:ext>
            </a:extLst>
          </p:cNvPr>
          <p:cNvSpPr/>
          <p:nvPr/>
        </p:nvSpPr>
        <p:spPr>
          <a:xfrm flipH="1">
            <a:off x="11022108" y="1732921"/>
            <a:ext cx="720437" cy="3843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Flow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AC9382-1C1A-0198-A9BE-9C0B8B2780E7}"/>
              </a:ext>
            </a:extLst>
          </p:cNvPr>
          <p:cNvCxnSpPr>
            <a:cxnSpLocks/>
          </p:cNvCxnSpPr>
          <p:nvPr/>
        </p:nvCxnSpPr>
        <p:spPr>
          <a:xfrm>
            <a:off x="9280618" y="4072255"/>
            <a:ext cx="392004" cy="848971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00109A-9E42-8E51-D9A2-982FFE32C85A}"/>
              </a:ext>
            </a:extLst>
          </p:cNvPr>
          <p:cNvCxnSpPr>
            <a:cxnSpLocks/>
          </p:cNvCxnSpPr>
          <p:nvPr/>
        </p:nvCxnSpPr>
        <p:spPr>
          <a:xfrm flipV="1">
            <a:off x="8669923" y="5517778"/>
            <a:ext cx="389017" cy="38794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26818E6-EA6A-253E-D58B-7F8B39F5C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425" y="2547146"/>
            <a:ext cx="3419851" cy="493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710BB585-0B0F-0F97-40C4-77B4FC282C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5641" y="6021510"/>
            <a:ext cx="3002188" cy="432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1372F0B-7A97-16A8-AFFA-95A56BEE83D7}"/>
              </a:ext>
            </a:extLst>
          </p:cNvPr>
          <p:cNvSpPr/>
          <p:nvPr/>
        </p:nvSpPr>
        <p:spPr>
          <a:xfrm>
            <a:off x="11417638" y="4012246"/>
            <a:ext cx="352339" cy="47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9C04FBB-D420-68F5-83E1-5910BDB7C0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5250" y="5846081"/>
            <a:ext cx="3178400" cy="458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view2_vLo">
            <a:hlinkClick r:id="" action="ppaction://media"/>
            <a:extLst>
              <a:ext uri="{FF2B5EF4-FFF2-40B4-BE49-F238E27FC236}">
                <a16:creationId xmlns:a16="http://schemas.microsoft.com/office/drawing/2014/main" id="{42FE0834-7313-5A07-D9AF-61E8CEAFC7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t="33333"/>
          <a:stretch/>
        </p:blipFill>
        <p:spPr>
          <a:xfrm>
            <a:off x="86410" y="3986456"/>
            <a:ext cx="4480560" cy="1820681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D0564A4C-7925-C91D-0CB7-56CD7605EADD}"/>
              </a:ext>
            </a:extLst>
          </p:cNvPr>
          <p:cNvSpPr/>
          <p:nvPr/>
        </p:nvSpPr>
        <p:spPr>
          <a:xfrm flipH="1">
            <a:off x="3835900" y="4680160"/>
            <a:ext cx="720437" cy="3843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Flow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CFC239-9CFE-6D62-AA81-98BDA3E001F2}"/>
              </a:ext>
            </a:extLst>
          </p:cNvPr>
          <p:cNvSpPr/>
          <p:nvPr/>
        </p:nvSpPr>
        <p:spPr>
          <a:xfrm>
            <a:off x="3854412" y="3852182"/>
            <a:ext cx="352339" cy="474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8C1AB-8C35-B26D-D2F9-F81E34AFB1FA}"/>
              </a:ext>
            </a:extLst>
          </p:cNvPr>
          <p:cNvSpPr txBox="1"/>
          <p:nvPr/>
        </p:nvSpPr>
        <p:spPr>
          <a:xfrm>
            <a:off x="1318884" y="3320653"/>
            <a:ext cx="322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Larger orifice increases velocity 45x over inlet velocity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DD4D812-E30E-EE76-B801-4BE78A9CF2CB}"/>
              </a:ext>
            </a:extLst>
          </p:cNvPr>
          <p:cNvCxnSpPr>
            <a:cxnSpLocks/>
          </p:cNvCxnSpPr>
          <p:nvPr/>
        </p:nvCxnSpPr>
        <p:spPr>
          <a:xfrm flipH="1">
            <a:off x="3180215" y="3911173"/>
            <a:ext cx="149488" cy="1014153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651150-7042-CABA-A10A-023BD0FA3862}"/>
              </a:ext>
            </a:extLst>
          </p:cNvPr>
          <p:cNvSpPr txBox="1"/>
          <p:nvPr/>
        </p:nvSpPr>
        <p:spPr>
          <a:xfrm>
            <a:off x="6930529" y="3431634"/>
            <a:ext cx="26249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1: Valve interior impact region at higher pressure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FB579-37B3-2FB4-F18A-DFD73366ED19}"/>
              </a:ext>
            </a:extLst>
          </p:cNvPr>
          <p:cNvSpPr txBox="1"/>
          <p:nvPr/>
        </p:nvSpPr>
        <p:spPr>
          <a:xfrm>
            <a:off x="6405862" y="5846544"/>
            <a:ext cx="251827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2: Downstream impact region at lower pressure</a:t>
            </a:r>
          </a:p>
        </p:txBody>
      </p:sp>
    </p:spTree>
    <p:extLst>
      <p:ext uri="{BB962C8B-B14F-4D97-AF65-F5344CB8AC3E}">
        <p14:creationId xmlns:p14="http://schemas.microsoft.com/office/powerpoint/2010/main" val="39144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8E820-863C-997F-AE83-45064EE1A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9" y="998474"/>
            <a:ext cx="6804212" cy="5494401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3021672-C3FE-67DF-6B10-1564013520A2}"/>
              </a:ext>
            </a:extLst>
          </p:cNvPr>
          <p:cNvSpPr txBox="1">
            <a:spLocks/>
          </p:cNvSpPr>
          <p:nvPr/>
        </p:nvSpPr>
        <p:spPr>
          <a:xfrm>
            <a:off x="143437" y="1183341"/>
            <a:ext cx="5163668" cy="5109883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Time-averaged CFD used for DTA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5-100 </a:t>
            </a:r>
            <a:r>
              <a:rPr lang="en-US" sz="2000" b="1" dirty="0">
                <a:solidFill>
                  <a:prstClr val="black"/>
                </a:solidFill>
              </a:rPr>
              <a:t>micron diameter spherical particles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seeded at inlet</a:t>
            </a:r>
          </a:p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 trajectories shown at right</a:t>
            </a:r>
            <a:endParaRPr lang="en-US" sz="2000" b="1" u="sng" dirty="0"/>
          </a:p>
          <a:p>
            <a:pPr marL="0" indent="0">
              <a:buNone/>
            </a:pPr>
            <a:endParaRPr lang="en-US" sz="2000" b="1" u="sng" dirty="0"/>
          </a:p>
          <a:p>
            <a:pPr marL="0" indent="0">
              <a:buNone/>
            </a:pPr>
            <a:r>
              <a:rPr lang="en-US" sz="2000" b="1" u="sng" dirty="0"/>
              <a:t>Particle Impacts:</a:t>
            </a:r>
          </a:p>
          <a:p>
            <a:r>
              <a:rPr lang="en-US" sz="2000" b="1" dirty="0"/>
              <a:t>Lower velocity normal impacts in valve interior near tank pressure (point 3)</a:t>
            </a:r>
          </a:p>
          <a:p>
            <a:r>
              <a:rPr lang="en-US" sz="2000" b="1" dirty="0"/>
              <a:t>Higher velocity shallow impacts at valve exit in lower pressure region (points 4-6)</a:t>
            </a:r>
          </a:p>
          <a:p>
            <a:r>
              <a:rPr lang="en-US" sz="2000" b="1" dirty="0"/>
              <a:t>Higher ignition risk at higher fluid pressure</a:t>
            </a:r>
          </a:p>
          <a:p>
            <a:pPr lvl="1"/>
            <a:r>
              <a:rPr lang="en-US" sz="1800" dirty="0"/>
              <a:t>Trade-off between particle velocity and fluid pressure</a:t>
            </a:r>
          </a:p>
          <a:p>
            <a:pPr lvl="1"/>
            <a:r>
              <a:rPr lang="en-US" sz="1800" dirty="0"/>
              <a:t>Requires impact testing over a range of fluid pressures to assess ignition risk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Valve: Gas Simulation DTA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620871" cy="365125"/>
          </a:xfrm>
        </p:spPr>
        <p:txBody>
          <a:bodyPr/>
          <a:lstStyle/>
          <a:p>
            <a:r>
              <a:rPr lang="en-US" dirty="0"/>
              <a:t>Approved for public release; distribution is unlimited.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59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Valve: Gas Simulation DTA – Particle Sensitivity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" y="1673455"/>
            <a:ext cx="3487508" cy="4731488"/>
          </a:xfrm>
        </p:spPr>
        <p:txBody>
          <a:bodyPr>
            <a:normAutofit/>
          </a:bodyPr>
          <a:lstStyle/>
          <a:p>
            <a:r>
              <a:rPr lang="en-US" sz="2000" b="1" dirty="0"/>
              <a:t>Particle size and density has significant effect on velocity</a:t>
            </a:r>
          </a:p>
          <a:p>
            <a:endParaRPr lang="en-US" sz="2000" b="1" dirty="0"/>
          </a:p>
          <a:p>
            <a:r>
              <a:rPr lang="en-US" sz="2000" b="1" dirty="0"/>
              <a:t>Despite lower velocities, larger and more dense particles have significantly higher kinetic energy</a:t>
            </a:r>
          </a:p>
          <a:p>
            <a:pPr lvl="1"/>
            <a:r>
              <a:rPr lang="en-US" sz="1800" dirty="0"/>
              <a:t>Kinetic energy directly relates to ignition</a:t>
            </a:r>
          </a:p>
          <a:p>
            <a:pPr lvl="1"/>
            <a:r>
              <a:rPr lang="en-US" sz="1800" dirty="0"/>
              <a:t>Filters are key to reducing impact kinetic energy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17B9011-67E5-5BF0-14E7-CA0B0B5B5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43" y="1222745"/>
            <a:ext cx="8793457" cy="5000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720A70-9F87-A8D6-6FDF-1607B80F49AD}"/>
              </a:ext>
            </a:extLst>
          </p:cNvPr>
          <p:cNvSpPr txBox="1"/>
          <p:nvPr/>
        </p:nvSpPr>
        <p:spPr>
          <a:xfrm>
            <a:off x="4901608" y="1673455"/>
            <a:ext cx="190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Smaller particles, higher velocity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93459A-90D9-4299-EBB2-624A62610FAF}"/>
              </a:ext>
            </a:extLst>
          </p:cNvPr>
          <p:cNvCxnSpPr>
            <a:cxnSpLocks/>
          </p:cNvCxnSpPr>
          <p:nvPr/>
        </p:nvCxnSpPr>
        <p:spPr>
          <a:xfrm flipV="1">
            <a:off x="5097807" y="2349780"/>
            <a:ext cx="0" cy="8506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9CDED9-3D17-3D52-A72A-97BE0D8AACF0}"/>
              </a:ext>
            </a:extLst>
          </p:cNvPr>
          <p:cNvSpPr txBox="1"/>
          <p:nvPr/>
        </p:nvSpPr>
        <p:spPr>
          <a:xfrm>
            <a:off x="10696352" y="1652175"/>
            <a:ext cx="1421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Larger particles, higher kinetic energy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402254-39E1-1D17-8282-3714A7B26256}"/>
              </a:ext>
            </a:extLst>
          </p:cNvPr>
          <p:cNvCxnSpPr>
            <a:cxnSpLocks/>
          </p:cNvCxnSpPr>
          <p:nvPr/>
        </p:nvCxnSpPr>
        <p:spPr>
          <a:xfrm flipV="1">
            <a:off x="10324476" y="2519901"/>
            <a:ext cx="0" cy="8506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11E2E0-9168-097E-262C-D824D29EE0C3}"/>
              </a:ext>
            </a:extLst>
          </p:cNvPr>
          <p:cNvCxnSpPr>
            <a:cxnSpLocks/>
          </p:cNvCxnSpPr>
          <p:nvPr/>
        </p:nvCxnSpPr>
        <p:spPr>
          <a:xfrm flipV="1">
            <a:off x="11849482" y="2599646"/>
            <a:ext cx="0" cy="8506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B665538-DE59-AB44-2F96-981C9D184163}"/>
              </a:ext>
            </a:extLst>
          </p:cNvPr>
          <p:cNvSpPr txBox="1"/>
          <p:nvPr/>
        </p:nvSpPr>
        <p:spPr>
          <a:xfrm>
            <a:off x="6096000" y="4599770"/>
            <a:ext cx="210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Lower particle density, higher velocity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449D7-D8B0-81DF-65D5-63349A691803}"/>
              </a:ext>
            </a:extLst>
          </p:cNvPr>
          <p:cNvSpPr txBox="1"/>
          <p:nvPr/>
        </p:nvSpPr>
        <p:spPr>
          <a:xfrm>
            <a:off x="9916635" y="6200487"/>
            <a:ext cx="210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Lower particle density, lower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3660077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97AA487-5389-41A3-3213-E1FA3A3A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3"/>
          <a:stretch/>
        </p:blipFill>
        <p:spPr>
          <a:xfrm>
            <a:off x="0" y="3534257"/>
            <a:ext cx="3976577" cy="28280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B17597B-C7F5-8323-6E30-2AB0F0F3ECF5}"/>
              </a:ext>
            </a:extLst>
          </p:cNvPr>
          <p:cNvSpPr txBox="1"/>
          <p:nvPr/>
        </p:nvSpPr>
        <p:spPr>
          <a:xfrm>
            <a:off x="585825" y="6123543"/>
            <a:ext cx="246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Liquid flashes to vapor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4D3D17-2075-43D6-5560-7CECEB786C0C}"/>
              </a:ext>
            </a:extLst>
          </p:cNvPr>
          <p:cNvCxnSpPr>
            <a:cxnSpLocks/>
          </p:cNvCxnSpPr>
          <p:nvPr/>
        </p:nvCxnSpPr>
        <p:spPr>
          <a:xfrm flipH="1" flipV="1">
            <a:off x="1932762" y="5851177"/>
            <a:ext cx="88062" cy="339311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13FE18C-7291-4452-9FE8-06B185AD0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5" y="926058"/>
            <a:ext cx="9452344" cy="259434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16A1A6-9984-6A86-0229-705940A7F376}"/>
              </a:ext>
            </a:extLst>
          </p:cNvPr>
          <p:cNvCxnSpPr>
            <a:cxnSpLocks/>
          </p:cNvCxnSpPr>
          <p:nvPr/>
        </p:nvCxnSpPr>
        <p:spPr>
          <a:xfrm flipH="1">
            <a:off x="7579026" y="1827620"/>
            <a:ext cx="190415" cy="86425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B58B339-9A38-DDB1-3D4A-9C21D18CDD82}"/>
              </a:ext>
            </a:extLst>
          </p:cNvPr>
          <p:cNvSpPr txBox="1"/>
          <p:nvPr/>
        </p:nvSpPr>
        <p:spPr>
          <a:xfrm>
            <a:off x="7361860" y="1488422"/>
            <a:ext cx="1832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40x inlet velocity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33F59B-F1FF-0D2A-F9CD-A7DDD2061BE2}"/>
              </a:ext>
            </a:extLst>
          </p:cNvPr>
          <p:cNvSpPr txBox="1"/>
          <p:nvPr/>
        </p:nvSpPr>
        <p:spPr>
          <a:xfrm>
            <a:off x="4580883" y="1680424"/>
            <a:ext cx="197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100x inlet velocity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C053CA-4382-D37A-44AE-26A3514FACCD}"/>
              </a:ext>
            </a:extLst>
          </p:cNvPr>
          <p:cNvCxnSpPr>
            <a:cxnSpLocks/>
          </p:cNvCxnSpPr>
          <p:nvPr/>
        </p:nvCxnSpPr>
        <p:spPr>
          <a:xfrm>
            <a:off x="6016717" y="1964954"/>
            <a:ext cx="444626" cy="838573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3CC6F29-5EC4-410F-BD01-4C7DFCEE20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9"/>
          <a:stretch/>
        </p:blipFill>
        <p:spPr>
          <a:xfrm>
            <a:off x="7238999" y="3579977"/>
            <a:ext cx="4953001" cy="28280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Valve: Liquid Simulation Flow Field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111" y="4517975"/>
            <a:ext cx="3083442" cy="1605568"/>
          </a:xfr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Liquid flashes to vapor exiting smaller orifice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Significant increase in velocity through orifices, similar to gas simulation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8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463061-0F3F-BBBD-DD78-B175B8BD41D3}"/>
              </a:ext>
            </a:extLst>
          </p:cNvPr>
          <p:cNvSpPr txBox="1"/>
          <p:nvPr/>
        </p:nvSpPr>
        <p:spPr>
          <a:xfrm>
            <a:off x="7238999" y="960093"/>
            <a:ext cx="50859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Note: liquid inlet velocity is three times lower than gas simulation </a:t>
            </a:r>
          </a:p>
        </p:txBody>
      </p:sp>
    </p:spTree>
    <p:extLst>
      <p:ext uri="{BB962C8B-B14F-4D97-AF65-F5344CB8AC3E}">
        <p14:creationId xmlns:p14="http://schemas.microsoft.com/office/powerpoint/2010/main" val="391664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6EFDA7-69B3-0BB0-9EAA-CAE76BFD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Valve: Liquid Simulation DTA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9A870-A012-8DF5-CDD4-AE5F6222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08" y="1081344"/>
            <a:ext cx="8449283" cy="418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Same DTA setup as gas simulation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EDB48A-002A-EA36-F984-C356BC88B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release; distribution is unlimited.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802D23-CDBE-8716-8CEB-CB5ECC1F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871D-505D-7949-A54A-321C3DC6708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8C39B-678D-5909-7EBD-577890419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126" y="1819058"/>
            <a:ext cx="4823873" cy="3895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8C8DF-EBAB-3B76-EBA7-E9E649296257}"/>
              </a:ext>
            </a:extLst>
          </p:cNvPr>
          <p:cNvSpPr txBox="1"/>
          <p:nvPr/>
        </p:nvSpPr>
        <p:spPr>
          <a:xfrm>
            <a:off x="7950971" y="5714336"/>
            <a:ext cx="365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Previous Gas Simulation DTA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84730-FB0E-813E-4709-A8F2B6251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99" y="1819058"/>
            <a:ext cx="4669664" cy="3895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A4EE73-3ED2-946A-E1C2-0483224734E3}"/>
              </a:ext>
            </a:extLst>
          </p:cNvPr>
          <p:cNvSpPr txBox="1"/>
          <p:nvPr/>
        </p:nvSpPr>
        <p:spPr>
          <a:xfrm>
            <a:off x="3603589" y="5714336"/>
            <a:ext cx="301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Liquid Simulation DTA Results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BAAEE18-E4AF-9D33-642B-AE423E116C36}"/>
              </a:ext>
            </a:extLst>
          </p:cNvPr>
          <p:cNvSpPr txBox="1">
            <a:spLocks/>
          </p:cNvSpPr>
          <p:nvPr/>
        </p:nvSpPr>
        <p:spPr>
          <a:xfrm>
            <a:off x="59036" y="1819058"/>
            <a:ext cx="2716063" cy="4245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Significant differences in FOD transport between liquid and gas: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Liquid accelerates FOD to fluid velocity quicker than gas</a:t>
            </a:r>
          </a:p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FOD coasts better through low velocity gas than low velocity liquid </a:t>
            </a:r>
          </a:p>
          <a:p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4334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86168</TotalTime>
  <Words>2152</Words>
  <Application>Microsoft Macintosh PowerPoint</Application>
  <PresentationFormat>Widescreen</PresentationFormat>
  <Paragraphs>312</Paragraphs>
  <Slides>23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PowerPoint Presentation</vt:lpstr>
      <vt:lpstr>Background</vt:lpstr>
      <vt:lpstr>Analysis Models</vt:lpstr>
      <vt:lpstr>Valve Analysis Model</vt:lpstr>
      <vt:lpstr>Valve: Gas Simulation Flow Field</vt:lpstr>
      <vt:lpstr>Valve: Gas Simulation DTA</vt:lpstr>
      <vt:lpstr>Valve: Gas Simulation DTA – Particle Sensitivity</vt:lpstr>
      <vt:lpstr>Valve: Liquid Simulation Flow Field</vt:lpstr>
      <vt:lpstr>Valve: Liquid Simulation DTA</vt:lpstr>
      <vt:lpstr>Tank Refueling Analysis Model</vt:lpstr>
      <vt:lpstr>Tank Refueling Simulation Results</vt:lpstr>
      <vt:lpstr>Tank Refueling Simulation Results</vt:lpstr>
      <vt:lpstr>Tank Refueling DTA</vt:lpstr>
      <vt:lpstr>Tank Refueling DTA</vt:lpstr>
      <vt:lpstr>Tube Bend Analyses</vt:lpstr>
      <vt:lpstr>Liquid Slug Breakup</vt:lpstr>
      <vt:lpstr>Cavitating Venturi Analysis Model</vt:lpstr>
      <vt:lpstr>Cavitating Venturi Simulation Results</vt:lpstr>
      <vt:lpstr>Cavitating Venturi DTA</vt:lpstr>
      <vt:lpstr>Characterization of WSTF Particle Impact Test Rig</vt:lpstr>
      <vt:lpstr>WSTF Particle Impact Test Rig CFD Results</vt:lpstr>
      <vt:lpstr>WSTF Particle Impact Test Rig CFD Results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Fischels, Matthew V. (MSFC-ER42)[ESSCA]</dc:creator>
  <cp:lastModifiedBy>Fischels, Matthew V. (MSFC-ER42)</cp:lastModifiedBy>
  <cp:revision>1028</cp:revision>
  <dcterms:created xsi:type="dcterms:W3CDTF">2020-05-04T16:44:47Z</dcterms:created>
  <dcterms:modified xsi:type="dcterms:W3CDTF">2023-04-12T21:06:38Z</dcterms:modified>
</cp:coreProperties>
</file>