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6"/>
  </p:notesMasterIdLst>
  <p:sldIdLst>
    <p:sldId id="256" r:id="rId6"/>
    <p:sldId id="261" r:id="rId7"/>
    <p:sldId id="258" r:id="rId8"/>
    <p:sldId id="275" r:id="rId9"/>
    <p:sldId id="276" r:id="rId10"/>
    <p:sldId id="260" r:id="rId11"/>
    <p:sldId id="277" r:id="rId12"/>
    <p:sldId id="262" r:id="rId13"/>
    <p:sldId id="265" r:id="rId14"/>
    <p:sldId id="266" r:id="rId15"/>
    <p:sldId id="263" r:id="rId16"/>
    <p:sldId id="267" r:id="rId17"/>
    <p:sldId id="264" r:id="rId18"/>
    <p:sldId id="268" r:id="rId19"/>
    <p:sldId id="273" r:id="rId20"/>
    <p:sldId id="269" r:id="rId21"/>
    <p:sldId id="281" r:id="rId22"/>
    <p:sldId id="282" r:id="rId23"/>
    <p:sldId id="274" r:id="rId24"/>
    <p:sldId id="279" r:id="rId25"/>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y Bogardu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6929"/>
    <a:srgbClr val="B9D9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06" autoAdjust="0"/>
    <p:restoredTop sz="83946"/>
  </p:normalViewPr>
  <p:slideViewPr>
    <p:cSldViewPr snapToGrid="0">
      <p:cViewPr varScale="1">
        <p:scale>
          <a:sx n="106" d="100"/>
          <a:sy n="106" d="100"/>
        </p:scale>
        <p:origin x="1192" y="1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EF3544-CD58-50AF-4D40-291AC45DF6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F8FBC3F7-B0B7-CB69-6CDD-957A9D637B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D8535CD-53F6-5847-B6EA-32F45EE5D4FE}" type="datetimeFigureOut">
              <a:rPr lang="en-US"/>
              <a:pPr>
                <a:defRPr/>
              </a:pPr>
              <a:t>4/13/23</a:t>
            </a:fld>
            <a:endParaRPr lang="en-US"/>
          </a:p>
        </p:txBody>
      </p:sp>
      <p:sp>
        <p:nvSpPr>
          <p:cNvPr id="4" name="Slide Image Placeholder 3">
            <a:extLst>
              <a:ext uri="{FF2B5EF4-FFF2-40B4-BE49-F238E27FC236}">
                <a16:creationId xmlns:a16="http://schemas.microsoft.com/office/drawing/2014/main" id="{773E4144-8E21-FE9D-6E96-B1D90317D184}"/>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9303F84-E40F-F030-FBD0-BC25C1960E83}"/>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1420F8A-FE2E-7E2C-FF76-4D0BA2EB34FE}"/>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C023AE1B-9643-CAFF-A214-D6AA6C5569CC}"/>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C3154506-7D01-604F-ABBF-EC994DE2A73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2</a:t>
            </a:fld>
            <a:endParaRPr lang="en-US"/>
          </a:p>
        </p:txBody>
      </p:sp>
    </p:spTree>
    <p:extLst>
      <p:ext uri="{BB962C8B-B14F-4D97-AF65-F5344CB8AC3E}">
        <p14:creationId xmlns:p14="http://schemas.microsoft.com/office/powerpoint/2010/main" val="655909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ntrs.nasa.gov</a:t>
            </a:r>
            <a:r>
              <a:rPr lang="en-US" dirty="0"/>
              <a:t>/</a:t>
            </a:r>
            <a:r>
              <a:rPr lang="en-US" dirty="0" err="1"/>
              <a:t>api</a:t>
            </a:r>
            <a:r>
              <a:rPr lang="en-US" dirty="0"/>
              <a:t>/citations/20140008805/downloads/20140008805.pdf</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3</a:t>
            </a:fld>
            <a:endParaRPr lang="en-US"/>
          </a:p>
        </p:txBody>
      </p:sp>
    </p:spTree>
    <p:extLst>
      <p:ext uri="{BB962C8B-B14F-4D97-AF65-F5344CB8AC3E}">
        <p14:creationId xmlns:p14="http://schemas.microsoft.com/office/powerpoint/2010/main" val="143716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www.osti.gov</a:t>
            </a:r>
            <a:r>
              <a:rPr lang="en-US" dirty="0"/>
              <a:t>/servlets/purl/4151294</a:t>
            </a:r>
          </a:p>
          <a:p>
            <a:r>
              <a:rPr lang="en-US" dirty="0"/>
              <a:t>https://</a:t>
            </a:r>
            <a:r>
              <a:rPr lang="en-US" dirty="0" err="1"/>
              <a:t>cdn.lanl.gov</a:t>
            </a:r>
            <a:r>
              <a:rPr lang="en-US" dirty="0"/>
              <a:t>/files/arq-2021-01_22d7e.pdf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4</a:t>
            </a:fld>
            <a:endParaRPr lang="en-US"/>
          </a:p>
        </p:txBody>
      </p:sp>
    </p:spTree>
    <p:extLst>
      <p:ext uri="{BB962C8B-B14F-4D97-AF65-F5344CB8AC3E}">
        <p14:creationId xmlns:p14="http://schemas.microsoft.com/office/powerpoint/2010/main" val="2085169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i="1" dirty="0">
                <a:solidFill>
                  <a:schemeClr val="tx1">
                    <a:lumMod val="50000"/>
                  </a:schemeClr>
                </a:solidFill>
              </a:rPr>
              <a:t>The nodal temperature was gathered from automatically generated interface output files in the Serpent reactor physics code, and the nodal power found using those temperatures to define a power profile.</a:t>
            </a:r>
          </a:p>
          <a:p>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8</a:t>
            </a:fld>
            <a:endParaRPr lang="en-US"/>
          </a:p>
        </p:txBody>
      </p:sp>
    </p:spTree>
    <p:extLst>
      <p:ext uri="{BB962C8B-B14F-4D97-AF65-F5344CB8AC3E}">
        <p14:creationId xmlns:p14="http://schemas.microsoft.com/office/powerpoint/2010/main" val="963144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i="1" dirty="0">
                <a:solidFill>
                  <a:schemeClr val="tx1">
                    <a:lumMod val="50000"/>
                  </a:schemeClr>
                </a:solidFill>
              </a:rPr>
              <a:t>The contour lines were smoothed with a Gaussian filter for clarity of the results.</a:t>
            </a:r>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12</a:t>
            </a:fld>
            <a:endParaRPr lang="en-US"/>
          </a:p>
        </p:txBody>
      </p:sp>
    </p:spTree>
    <p:extLst>
      <p:ext uri="{BB962C8B-B14F-4D97-AF65-F5344CB8AC3E}">
        <p14:creationId xmlns:p14="http://schemas.microsoft.com/office/powerpoint/2010/main" val="4055916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1" dirty="0">
                <a:solidFill>
                  <a:srgbClr val="002060"/>
                </a:solidFill>
                <a:effectLst/>
                <a:ea typeface="Times New Roman" panose="02020603050405020304" pitchFamily="18" charset="0"/>
                <a:cs typeface="Arial" panose="020B0604020202020204" pitchFamily="34" charset="0"/>
              </a:rPr>
              <a:t>The shielding configuration consisted of a cylindrical wall of homogeneous material surrounding the reactor. The size of this cylindrical wall was increased incrementally and the shield’s size impact on overall neutron dose outside the reactor is quantified. Layers of </a:t>
            </a:r>
            <a:r>
              <a:rPr lang="en-US" sz="1200" b="1" i="1" dirty="0">
                <a:solidFill>
                  <a:srgbClr val="002060"/>
                </a:solidFill>
                <a:ea typeface="Times New Roman" panose="02020603050405020304" pitchFamily="18" charset="0"/>
                <a:cs typeface="Arial" panose="020B0604020202020204" pitchFamily="34" charset="0"/>
              </a:rPr>
              <a:t>different homogenous </a:t>
            </a:r>
            <a:r>
              <a:rPr lang="en-US" sz="1200" b="1" i="1" dirty="0">
                <a:solidFill>
                  <a:srgbClr val="002060"/>
                </a:solidFill>
                <a:effectLst/>
                <a:ea typeface="Times New Roman" panose="02020603050405020304" pitchFamily="18" charset="0"/>
                <a:cs typeface="Arial" panose="020B0604020202020204" pitchFamily="34" charset="0"/>
              </a:rPr>
              <a:t>shielding material were also examined.</a:t>
            </a:r>
            <a:endParaRPr lang="en-US" altLang="en-US" sz="1200" b="1" i="1" dirty="0">
              <a:solidFill>
                <a:srgbClr val="002060"/>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13</a:t>
            </a:fld>
            <a:endParaRPr lang="en-US"/>
          </a:p>
        </p:txBody>
      </p:sp>
    </p:spTree>
    <p:extLst>
      <p:ext uri="{BB962C8B-B14F-4D97-AF65-F5344CB8AC3E}">
        <p14:creationId xmlns:p14="http://schemas.microsoft.com/office/powerpoint/2010/main" val="1666258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solidFill>
                  <a:srgbClr val="002060"/>
                </a:solidFill>
                <a:ea typeface="Times New Roman" panose="02020603050405020304" pitchFamily="18" charset="0"/>
                <a:cs typeface="Arial" panose="020B0604020202020204" pitchFamily="34" charset="0"/>
              </a:rPr>
              <a:t>Continued d</a:t>
            </a:r>
            <a:r>
              <a:rPr lang="en-US" sz="1200" b="1" i="1" dirty="0">
                <a:solidFill>
                  <a:srgbClr val="002060"/>
                </a:solidFill>
                <a:effectLst/>
                <a:ea typeface="Times New Roman" panose="02020603050405020304" pitchFamily="18" charset="0"/>
                <a:cs typeface="Arial" panose="020B0604020202020204" pitchFamily="34" charset="0"/>
              </a:rPr>
              <a:t>evelopment of variance reduction techniques in all reactor physics codes is underway. </a:t>
            </a:r>
            <a:endParaRPr lang="en-US" dirty="0"/>
          </a:p>
        </p:txBody>
      </p:sp>
      <p:sp>
        <p:nvSpPr>
          <p:cNvPr id="4" name="Slide Number Placeholder 3"/>
          <p:cNvSpPr>
            <a:spLocks noGrp="1"/>
          </p:cNvSpPr>
          <p:nvPr>
            <p:ph type="sldNum" sz="quarter" idx="5"/>
          </p:nvPr>
        </p:nvSpPr>
        <p:spPr/>
        <p:txBody>
          <a:bodyPr/>
          <a:lstStyle/>
          <a:p>
            <a:pPr>
              <a:defRPr/>
            </a:pPr>
            <a:fld id="{C3154506-7D01-604F-ABBF-EC994DE2A733}" type="slidenum">
              <a:rPr lang="en-US" smtClean="0"/>
              <a:pPr>
                <a:defRPr/>
              </a:pPr>
              <a:t>16</a:t>
            </a:fld>
            <a:endParaRPr lang="en-US"/>
          </a:p>
        </p:txBody>
      </p:sp>
    </p:spTree>
    <p:extLst>
      <p:ext uri="{BB962C8B-B14F-4D97-AF65-F5344CB8AC3E}">
        <p14:creationId xmlns:p14="http://schemas.microsoft.com/office/powerpoint/2010/main" val="3124848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4.emf"/><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816C226C-E3B0-747B-DD1F-976F57023A6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A picture containing text&#10;&#10;Description automatically generated">
            <a:extLst>
              <a:ext uri="{FF2B5EF4-FFF2-40B4-BE49-F238E27FC236}">
                <a16:creationId xmlns:a16="http://schemas.microsoft.com/office/drawing/2014/main" id="{091A0C1E-08A2-94CD-8B65-E9105C83716F}"/>
              </a:ext>
            </a:extLst>
          </p:cNvPr>
          <p:cNvPicPr>
            <a:picLocks noChangeAspect="1" noChangeArrowheads="1"/>
          </p:cNvPicPr>
          <p:nvPr userDrawn="1"/>
        </p:nvPicPr>
        <p:blipFill>
          <a:blip r:embed="rId3">
            <a:alphaModFix/>
            <a:extLst>
              <a:ext uri="{BEBA8EAE-BF5A-486C-A8C5-ECC9F3942E4B}">
                <a14:imgProps xmlns:a14="http://schemas.microsoft.com/office/drawing/2010/main">
                  <a14:imgLayer r:embed="rId4">
                    <a14:imgEffect>
                      <a14:saturation sat="0"/>
                    </a14:imgEffect>
                    <a14:imgEffect>
                      <a14:brightnessContrast bright="-38000" contrast="100000"/>
                    </a14:imgEffect>
                  </a14:imgLayer>
                </a14:imgProps>
              </a:ext>
              <a:ext uri="{28A0092B-C50C-407E-A947-70E740481C1C}">
                <a14:useLocalDpi xmlns:a14="http://schemas.microsoft.com/office/drawing/2010/main" val="0"/>
              </a:ext>
            </a:extLst>
          </a:blip>
          <a:srcRect/>
          <a:stretch>
            <a:fillRect/>
          </a:stretch>
        </p:blipFill>
        <p:spPr bwMode="auto">
          <a:xfrm>
            <a:off x="9463088" y="252413"/>
            <a:ext cx="2419350"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a:extLst>
              <a:ext uri="{FF2B5EF4-FFF2-40B4-BE49-F238E27FC236}">
                <a16:creationId xmlns:a16="http://schemas.microsoft.com/office/drawing/2014/main" id="{D84F0FB9-C211-4438-A2FC-5E0D0F28706D}"/>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09562" y="243620"/>
            <a:ext cx="1178716" cy="414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476460" y="1219200"/>
            <a:ext cx="6715539" cy="2994991"/>
          </a:xfrm>
        </p:spPr>
        <p:txBody>
          <a:bodyPr anchor="b">
            <a:normAutofit/>
          </a:bodyPr>
          <a:lstStyle>
            <a:lvl1pPr algn="l">
              <a:defRPr sz="5400" b="1">
                <a:solidFill>
                  <a:schemeClr val="bg1"/>
                </a:solidFill>
                <a:effectLst/>
              </a:defRPr>
            </a:lvl1pPr>
          </a:lstStyle>
          <a:p>
            <a:r>
              <a:rPr lang="en-US" dirty="0"/>
              <a:t>Click to edit Master title style</a:t>
            </a:r>
          </a:p>
        </p:txBody>
      </p:sp>
      <p:sp>
        <p:nvSpPr>
          <p:cNvPr id="3" name="Subtitle 2"/>
          <p:cNvSpPr>
            <a:spLocks noGrp="1"/>
          </p:cNvSpPr>
          <p:nvPr>
            <p:ph type="subTitle" idx="1"/>
          </p:nvPr>
        </p:nvSpPr>
        <p:spPr>
          <a:xfrm>
            <a:off x="5476460" y="4323522"/>
            <a:ext cx="6715540" cy="1109869"/>
          </a:xfrm>
        </p:spPr>
        <p:txBody>
          <a:bodyPr>
            <a:normAutofit/>
          </a:bodyPr>
          <a:lstStyle>
            <a:lvl1pPr marL="0" indent="0" algn="l">
              <a:buNone/>
              <a:defRPr sz="320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8990132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tx2"/>
                </a:solidFill>
                <a:effectLst/>
              </a:defRPr>
            </a:lvl1pPr>
          </a:lstStyle>
          <a:p>
            <a:r>
              <a:rPr lang="en-US" dirty="0"/>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277157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8D73FD-7514-8098-5920-6347C9DE6CA4}"/>
              </a:ext>
            </a:extLst>
          </p:cNvPr>
          <p:cNvSpPr>
            <a:spLocks noGrp="1"/>
          </p:cNvSpPr>
          <p:nvPr>
            <p:ph type="dt" sz="half" idx="10"/>
          </p:nvPr>
        </p:nvSpPr>
        <p:spPr/>
        <p:txBody>
          <a:bodyPr/>
          <a:lstStyle>
            <a:lvl1pPr>
              <a:defRPr/>
            </a:lvl1pPr>
          </a:lstStyle>
          <a:p>
            <a:pPr>
              <a:defRPr/>
            </a:pPr>
            <a:fld id="{C5D1234F-8227-E244-91D3-117DB4423DA0}" type="datetimeFigureOut">
              <a:rPr lang="en-US"/>
              <a:pPr>
                <a:defRPr/>
              </a:pPr>
              <a:t>4/13/23</a:t>
            </a:fld>
            <a:endParaRPr lang="en-US"/>
          </a:p>
        </p:txBody>
      </p:sp>
      <p:sp>
        <p:nvSpPr>
          <p:cNvPr id="5" name="Footer Placeholder 4">
            <a:extLst>
              <a:ext uri="{FF2B5EF4-FFF2-40B4-BE49-F238E27FC236}">
                <a16:creationId xmlns:a16="http://schemas.microsoft.com/office/drawing/2014/main" id="{EA18D637-272B-6C22-A8DE-5CAF007F2D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59B09DE-D2FE-3423-BBA0-14188039B548}"/>
              </a:ext>
            </a:extLst>
          </p:cNvPr>
          <p:cNvSpPr>
            <a:spLocks noGrp="1"/>
          </p:cNvSpPr>
          <p:nvPr>
            <p:ph type="sldNum" sz="quarter" idx="12"/>
          </p:nvPr>
        </p:nvSpPr>
        <p:spPr/>
        <p:txBody>
          <a:bodyPr/>
          <a:lstStyle>
            <a:lvl1pPr>
              <a:defRPr/>
            </a:lvl1pPr>
          </a:lstStyle>
          <a:p>
            <a:pPr>
              <a:defRPr/>
            </a:pPr>
            <a:fld id="{55B0820C-0FF0-6042-8FD1-67F5BFF0BEF6}" type="slidenum">
              <a:rPr lang="en-US"/>
              <a:pPr>
                <a:defRPr/>
              </a:pPr>
              <a:t>‹#›</a:t>
            </a:fld>
            <a:endParaRPr lang="en-US"/>
          </a:p>
        </p:txBody>
      </p:sp>
    </p:spTree>
    <p:extLst>
      <p:ext uri="{BB962C8B-B14F-4D97-AF65-F5344CB8AC3E}">
        <p14:creationId xmlns:p14="http://schemas.microsoft.com/office/powerpoint/2010/main" val="154603212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9DCFF0A-560D-8801-FA2E-8ED55E50F646}"/>
              </a:ext>
            </a:extLst>
          </p:cNvPr>
          <p:cNvSpPr>
            <a:spLocks noGrp="1"/>
          </p:cNvSpPr>
          <p:nvPr>
            <p:ph type="dt" sz="half" idx="10"/>
          </p:nvPr>
        </p:nvSpPr>
        <p:spPr/>
        <p:txBody>
          <a:bodyPr/>
          <a:lstStyle>
            <a:lvl1pPr>
              <a:defRPr/>
            </a:lvl1pPr>
          </a:lstStyle>
          <a:p>
            <a:pPr>
              <a:defRPr/>
            </a:pPr>
            <a:fld id="{DFF8989B-1086-8E4C-9F45-C118ECB52FF0}" type="datetimeFigureOut">
              <a:rPr lang="en-US"/>
              <a:pPr>
                <a:defRPr/>
              </a:pPr>
              <a:t>4/13/23</a:t>
            </a:fld>
            <a:endParaRPr lang="en-US"/>
          </a:p>
        </p:txBody>
      </p:sp>
      <p:sp>
        <p:nvSpPr>
          <p:cNvPr id="6" name="Footer Placeholder 4">
            <a:extLst>
              <a:ext uri="{FF2B5EF4-FFF2-40B4-BE49-F238E27FC236}">
                <a16:creationId xmlns:a16="http://schemas.microsoft.com/office/drawing/2014/main" id="{C440D3DC-51B8-A150-846B-EC7DED0A4AE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FA03913-45BA-05AF-51F3-0623801EA6B7}"/>
              </a:ext>
            </a:extLst>
          </p:cNvPr>
          <p:cNvSpPr>
            <a:spLocks noGrp="1"/>
          </p:cNvSpPr>
          <p:nvPr>
            <p:ph type="sldNum" sz="quarter" idx="12"/>
          </p:nvPr>
        </p:nvSpPr>
        <p:spPr/>
        <p:txBody>
          <a:bodyPr/>
          <a:lstStyle>
            <a:lvl1pPr>
              <a:defRPr/>
            </a:lvl1pPr>
          </a:lstStyle>
          <a:p>
            <a:pPr>
              <a:defRPr/>
            </a:pPr>
            <a:fld id="{ABFFA550-B290-F446-948C-E0E4FDBBB0FB}" type="slidenum">
              <a:rPr lang="en-US"/>
              <a:pPr>
                <a:defRPr/>
              </a:pPr>
              <a:t>‹#›</a:t>
            </a:fld>
            <a:endParaRPr lang="en-US"/>
          </a:p>
        </p:txBody>
      </p:sp>
    </p:spTree>
    <p:extLst>
      <p:ext uri="{BB962C8B-B14F-4D97-AF65-F5344CB8AC3E}">
        <p14:creationId xmlns:p14="http://schemas.microsoft.com/office/powerpoint/2010/main" val="3642862599"/>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39C0D94-AAF1-9B17-B805-5B395212B8B5}"/>
              </a:ext>
            </a:extLst>
          </p:cNvPr>
          <p:cNvSpPr>
            <a:spLocks noGrp="1"/>
          </p:cNvSpPr>
          <p:nvPr>
            <p:ph type="dt" sz="half" idx="10"/>
          </p:nvPr>
        </p:nvSpPr>
        <p:spPr/>
        <p:txBody>
          <a:bodyPr/>
          <a:lstStyle>
            <a:lvl1pPr>
              <a:defRPr/>
            </a:lvl1pPr>
          </a:lstStyle>
          <a:p>
            <a:pPr>
              <a:defRPr/>
            </a:pPr>
            <a:fld id="{2B44A208-8E67-D84A-BE2E-AEC8F041A537}" type="datetimeFigureOut">
              <a:rPr lang="en-US"/>
              <a:pPr>
                <a:defRPr/>
              </a:pPr>
              <a:t>4/13/23</a:t>
            </a:fld>
            <a:endParaRPr lang="en-US"/>
          </a:p>
        </p:txBody>
      </p:sp>
      <p:sp>
        <p:nvSpPr>
          <p:cNvPr id="8" name="Footer Placeholder 4">
            <a:extLst>
              <a:ext uri="{FF2B5EF4-FFF2-40B4-BE49-F238E27FC236}">
                <a16:creationId xmlns:a16="http://schemas.microsoft.com/office/drawing/2014/main" id="{181D184B-FE04-EAF9-2460-ECF6954C061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00D1BFF-5C68-25D9-D3A9-8B3840CB67D0}"/>
              </a:ext>
            </a:extLst>
          </p:cNvPr>
          <p:cNvSpPr>
            <a:spLocks noGrp="1"/>
          </p:cNvSpPr>
          <p:nvPr>
            <p:ph type="sldNum" sz="quarter" idx="12"/>
          </p:nvPr>
        </p:nvSpPr>
        <p:spPr/>
        <p:txBody>
          <a:bodyPr/>
          <a:lstStyle>
            <a:lvl1pPr>
              <a:defRPr/>
            </a:lvl1pPr>
          </a:lstStyle>
          <a:p>
            <a:pPr>
              <a:defRPr/>
            </a:pPr>
            <a:fld id="{D66B2449-1A43-084C-A9D2-86F83053B196}" type="slidenum">
              <a:rPr lang="en-US"/>
              <a:pPr>
                <a:defRPr/>
              </a:pPr>
              <a:t>‹#›</a:t>
            </a:fld>
            <a:endParaRPr lang="en-US"/>
          </a:p>
        </p:txBody>
      </p:sp>
    </p:spTree>
    <p:extLst>
      <p:ext uri="{BB962C8B-B14F-4D97-AF65-F5344CB8AC3E}">
        <p14:creationId xmlns:p14="http://schemas.microsoft.com/office/powerpoint/2010/main" val="21080158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A56F28C-9784-487D-7716-D74D3DA5DC15}"/>
              </a:ext>
            </a:extLst>
          </p:cNvPr>
          <p:cNvSpPr>
            <a:spLocks noGrp="1"/>
          </p:cNvSpPr>
          <p:nvPr>
            <p:ph type="dt" sz="half" idx="10"/>
          </p:nvPr>
        </p:nvSpPr>
        <p:spPr/>
        <p:txBody>
          <a:bodyPr/>
          <a:lstStyle>
            <a:lvl1pPr>
              <a:defRPr/>
            </a:lvl1pPr>
          </a:lstStyle>
          <a:p>
            <a:pPr>
              <a:defRPr/>
            </a:pPr>
            <a:fld id="{3865658D-D9F8-0048-9A9F-83F6A7028DEB}" type="datetimeFigureOut">
              <a:rPr lang="en-US"/>
              <a:pPr>
                <a:defRPr/>
              </a:pPr>
              <a:t>4/13/23</a:t>
            </a:fld>
            <a:endParaRPr lang="en-US"/>
          </a:p>
        </p:txBody>
      </p:sp>
      <p:sp>
        <p:nvSpPr>
          <p:cNvPr id="4" name="Footer Placeholder 4">
            <a:extLst>
              <a:ext uri="{FF2B5EF4-FFF2-40B4-BE49-F238E27FC236}">
                <a16:creationId xmlns:a16="http://schemas.microsoft.com/office/drawing/2014/main" id="{C2D95759-F93B-33D9-C6F4-B049925FC89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1EAD4C03-4DE8-3410-4A67-0568B2BF2346}"/>
              </a:ext>
            </a:extLst>
          </p:cNvPr>
          <p:cNvSpPr>
            <a:spLocks noGrp="1"/>
          </p:cNvSpPr>
          <p:nvPr>
            <p:ph type="sldNum" sz="quarter" idx="12"/>
          </p:nvPr>
        </p:nvSpPr>
        <p:spPr/>
        <p:txBody>
          <a:bodyPr/>
          <a:lstStyle>
            <a:lvl1pPr>
              <a:defRPr/>
            </a:lvl1pPr>
          </a:lstStyle>
          <a:p>
            <a:pPr>
              <a:defRPr/>
            </a:pPr>
            <a:fld id="{3CB1AFDC-95BC-D743-AA11-A2B01739F88D}" type="slidenum">
              <a:rPr lang="en-US"/>
              <a:pPr>
                <a:defRPr/>
              </a:pPr>
              <a:t>‹#›</a:t>
            </a:fld>
            <a:endParaRPr lang="en-US"/>
          </a:p>
        </p:txBody>
      </p:sp>
    </p:spTree>
    <p:extLst>
      <p:ext uri="{BB962C8B-B14F-4D97-AF65-F5344CB8AC3E}">
        <p14:creationId xmlns:p14="http://schemas.microsoft.com/office/powerpoint/2010/main" val="236000467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5491B033-60ED-1544-38F8-BF4922E742F4}"/>
              </a:ext>
            </a:extLst>
          </p:cNvPr>
          <p:cNvSpPr>
            <a:spLocks noGrp="1"/>
          </p:cNvSpPr>
          <p:nvPr>
            <p:ph type="dt" sz="half" idx="10"/>
          </p:nvPr>
        </p:nvSpPr>
        <p:spPr/>
        <p:txBody>
          <a:bodyPr/>
          <a:lstStyle>
            <a:lvl1pPr>
              <a:defRPr/>
            </a:lvl1pPr>
          </a:lstStyle>
          <a:p>
            <a:pPr>
              <a:defRPr/>
            </a:pPr>
            <a:fld id="{22154A82-8C17-1A47-8EB2-91C604E3E977}" type="datetimeFigureOut">
              <a:rPr lang="en-US"/>
              <a:pPr>
                <a:defRPr/>
              </a:pPr>
              <a:t>4/13/23</a:t>
            </a:fld>
            <a:endParaRPr lang="en-US"/>
          </a:p>
        </p:txBody>
      </p:sp>
      <p:sp>
        <p:nvSpPr>
          <p:cNvPr id="3" name="Footer Placeholder 4">
            <a:extLst>
              <a:ext uri="{FF2B5EF4-FFF2-40B4-BE49-F238E27FC236}">
                <a16:creationId xmlns:a16="http://schemas.microsoft.com/office/drawing/2014/main" id="{30014871-2D4A-A5B9-83CC-985706FD6C2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88E36D2-5E27-2803-3BC1-5F5FFEF6D4D7}"/>
              </a:ext>
            </a:extLst>
          </p:cNvPr>
          <p:cNvSpPr>
            <a:spLocks noGrp="1"/>
          </p:cNvSpPr>
          <p:nvPr>
            <p:ph type="sldNum" sz="quarter" idx="12"/>
          </p:nvPr>
        </p:nvSpPr>
        <p:spPr/>
        <p:txBody>
          <a:bodyPr/>
          <a:lstStyle>
            <a:lvl1pPr>
              <a:defRPr/>
            </a:lvl1pPr>
          </a:lstStyle>
          <a:p>
            <a:pPr>
              <a:defRPr/>
            </a:pPr>
            <a:fld id="{981458EB-1546-204A-8B38-9E10E709E7B3}" type="slidenum">
              <a:rPr lang="en-US"/>
              <a:pPr>
                <a:defRPr/>
              </a:pPr>
              <a:t>‹#›</a:t>
            </a:fld>
            <a:endParaRPr lang="en-US"/>
          </a:p>
        </p:txBody>
      </p:sp>
    </p:spTree>
    <p:extLst>
      <p:ext uri="{BB962C8B-B14F-4D97-AF65-F5344CB8AC3E}">
        <p14:creationId xmlns:p14="http://schemas.microsoft.com/office/powerpoint/2010/main" val="216935310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E91F8162-55EF-9460-21CC-254D882A4866}"/>
              </a:ext>
            </a:extLst>
          </p:cNvPr>
          <p:cNvSpPr>
            <a:spLocks noGrp="1"/>
          </p:cNvSpPr>
          <p:nvPr>
            <p:ph type="dt" sz="half" idx="10"/>
          </p:nvPr>
        </p:nvSpPr>
        <p:spPr/>
        <p:txBody>
          <a:bodyPr/>
          <a:lstStyle>
            <a:lvl1pPr>
              <a:defRPr/>
            </a:lvl1pPr>
          </a:lstStyle>
          <a:p>
            <a:pPr>
              <a:defRPr/>
            </a:pPr>
            <a:fld id="{DF2E67D5-292E-3A42-BF84-B67B932B12AF}" type="datetimeFigureOut">
              <a:rPr lang="en-US"/>
              <a:pPr>
                <a:defRPr/>
              </a:pPr>
              <a:t>4/13/23</a:t>
            </a:fld>
            <a:endParaRPr lang="en-US"/>
          </a:p>
        </p:txBody>
      </p:sp>
      <p:sp>
        <p:nvSpPr>
          <p:cNvPr id="6" name="Footer Placeholder 4">
            <a:extLst>
              <a:ext uri="{FF2B5EF4-FFF2-40B4-BE49-F238E27FC236}">
                <a16:creationId xmlns:a16="http://schemas.microsoft.com/office/drawing/2014/main" id="{09167A1C-CB8D-AD54-A00B-05028B4600D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76E01B6-DA7B-DF71-61AC-FF9421A0FE0E}"/>
              </a:ext>
            </a:extLst>
          </p:cNvPr>
          <p:cNvSpPr>
            <a:spLocks noGrp="1"/>
          </p:cNvSpPr>
          <p:nvPr>
            <p:ph type="sldNum" sz="quarter" idx="12"/>
          </p:nvPr>
        </p:nvSpPr>
        <p:spPr/>
        <p:txBody>
          <a:bodyPr/>
          <a:lstStyle>
            <a:lvl1pPr>
              <a:defRPr/>
            </a:lvl1pPr>
          </a:lstStyle>
          <a:p>
            <a:pPr>
              <a:defRPr/>
            </a:pPr>
            <a:fld id="{256084E4-C1DC-6543-8566-96B734FA5FCD}" type="slidenum">
              <a:rPr lang="en-US"/>
              <a:pPr>
                <a:defRPr/>
              </a:pPr>
              <a:t>‹#›</a:t>
            </a:fld>
            <a:endParaRPr lang="en-US"/>
          </a:p>
        </p:txBody>
      </p:sp>
    </p:spTree>
    <p:extLst>
      <p:ext uri="{BB962C8B-B14F-4D97-AF65-F5344CB8AC3E}">
        <p14:creationId xmlns:p14="http://schemas.microsoft.com/office/powerpoint/2010/main" val="3935474720"/>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563264DB-E5C9-C5EA-4A23-E1EDD46D17B0}"/>
              </a:ext>
            </a:extLst>
          </p:cNvPr>
          <p:cNvSpPr>
            <a:spLocks noGrp="1"/>
          </p:cNvSpPr>
          <p:nvPr>
            <p:ph type="dt" sz="half" idx="10"/>
          </p:nvPr>
        </p:nvSpPr>
        <p:spPr/>
        <p:txBody>
          <a:bodyPr/>
          <a:lstStyle>
            <a:lvl1pPr>
              <a:defRPr/>
            </a:lvl1pPr>
          </a:lstStyle>
          <a:p>
            <a:pPr>
              <a:defRPr/>
            </a:pPr>
            <a:fld id="{2C6E4866-CE04-E943-9A86-A1AEAC1DEFA3}" type="datetimeFigureOut">
              <a:rPr lang="en-US"/>
              <a:pPr>
                <a:defRPr/>
              </a:pPr>
              <a:t>4/13/23</a:t>
            </a:fld>
            <a:endParaRPr lang="en-US"/>
          </a:p>
        </p:txBody>
      </p:sp>
      <p:sp>
        <p:nvSpPr>
          <p:cNvPr id="6" name="Footer Placeholder 4">
            <a:extLst>
              <a:ext uri="{FF2B5EF4-FFF2-40B4-BE49-F238E27FC236}">
                <a16:creationId xmlns:a16="http://schemas.microsoft.com/office/drawing/2014/main" id="{791E394C-96A2-E4A1-B380-F55EF556895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3EFEF38-E196-0EF3-3132-775C42129DA8}"/>
              </a:ext>
            </a:extLst>
          </p:cNvPr>
          <p:cNvSpPr>
            <a:spLocks noGrp="1"/>
          </p:cNvSpPr>
          <p:nvPr>
            <p:ph type="sldNum" sz="quarter" idx="12"/>
          </p:nvPr>
        </p:nvSpPr>
        <p:spPr/>
        <p:txBody>
          <a:bodyPr/>
          <a:lstStyle>
            <a:lvl1pPr>
              <a:defRPr/>
            </a:lvl1pPr>
          </a:lstStyle>
          <a:p>
            <a:pPr>
              <a:defRPr/>
            </a:pPr>
            <a:fld id="{EB0BE966-86B6-684E-A310-3EA2D7EC5835}" type="slidenum">
              <a:rPr lang="en-US"/>
              <a:pPr>
                <a:defRPr/>
              </a:pPr>
              <a:t>‹#›</a:t>
            </a:fld>
            <a:endParaRPr lang="en-US"/>
          </a:p>
        </p:txBody>
      </p:sp>
    </p:spTree>
    <p:extLst>
      <p:ext uri="{BB962C8B-B14F-4D97-AF65-F5344CB8AC3E}">
        <p14:creationId xmlns:p14="http://schemas.microsoft.com/office/powerpoint/2010/main" val="293582085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58D2EE-6C64-2C99-3F14-8A792CB356F7}"/>
              </a:ext>
            </a:extLst>
          </p:cNvPr>
          <p:cNvSpPr>
            <a:spLocks noGrp="1"/>
          </p:cNvSpPr>
          <p:nvPr>
            <p:ph type="dt" sz="half" idx="10"/>
          </p:nvPr>
        </p:nvSpPr>
        <p:spPr/>
        <p:txBody>
          <a:bodyPr/>
          <a:lstStyle>
            <a:lvl1pPr>
              <a:defRPr/>
            </a:lvl1pPr>
          </a:lstStyle>
          <a:p>
            <a:pPr>
              <a:defRPr/>
            </a:pPr>
            <a:fld id="{52317BF1-935E-994B-AAB6-759E0DE3DD26}" type="datetimeFigureOut">
              <a:rPr lang="en-US"/>
              <a:pPr>
                <a:defRPr/>
              </a:pPr>
              <a:t>4/13/23</a:t>
            </a:fld>
            <a:endParaRPr lang="en-US"/>
          </a:p>
        </p:txBody>
      </p:sp>
      <p:sp>
        <p:nvSpPr>
          <p:cNvPr id="5" name="Footer Placeholder 4">
            <a:extLst>
              <a:ext uri="{FF2B5EF4-FFF2-40B4-BE49-F238E27FC236}">
                <a16:creationId xmlns:a16="http://schemas.microsoft.com/office/drawing/2014/main" id="{419E3A0C-9BCA-70D7-03AA-CA7ECA9F421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D4CCD9E-99D2-29EB-2EA1-CDB3AF21B196}"/>
              </a:ext>
            </a:extLst>
          </p:cNvPr>
          <p:cNvSpPr>
            <a:spLocks noGrp="1"/>
          </p:cNvSpPr>
          <p:nvPr>
            <p:ph type="sldNum" sz="quarter" idx="12"/>
          </p:nvPr>
        </p:nvSpPr>
        <p:spPr/>
        <p:txBody>
          <a:bodyPr/>
          <a:lstStyle>
            <a:lvl1pPr>
              <a:defRPr/>
            </a:lvl1pPr>
          </a:lstStyle>
          <a:p>
            <a:pPr>
              <a:defRPr/>
            </a:pPr>
            <a:fld id="{A607FF36-6D1E-DC43-B964-239DAB117E10}" type="slidenum">
              <a:rPr lang="en-US"/>
              <a:pPr>
                <a:defRPr/>
              </a:pPr>
              <a:t>‹#›</a:t>
            </a:fld>
            <a:endParaRPr lang="en-US"/>
          </a:p>
        </p:txBody>
      </p:sp>
    </p:spTree>
    <p:extLst>
      <p:ext uri="{BB962C8B-B14F-4D97-AF65-F5344CB8AC3E}">
        <p14:creationId xmlns:p14="http://schemas.microsoft.com/office/powerpoint/2010/main" val="376215555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EBC60-3906-2C6A-2F49-9BC2F5C0CA31}"/>
              </a:ext>
            </a:extLst>
          </p:cNvPr>
          <p:cNvSpPr>
            <a:spLocks noGrp="1"/>
          </p:cNvSpPr>
          <p:nvPr>
            <p:ph type="dt" sz="half" idx="10"/>
          </p:nvPr>
        </p:nvSpPr>
        <p:spPr/>
        <p:txBody>
          <a:bodyPr/>
          <a:lstStyle>
            <a:lvl1pPr>
              <a:defRPr/>
            </a:lvl1pPr>
          </a:lstStyle>
          <a:p>
            <a:pPr>
              <a:defRPr/>
            </a:pPr>
            <a:fld id="{0B6DDF62-638F-984E-BC48-8CCD4C56AB76}" type="datetimeFigureOut">
              <a:rPr lang="en-US"/>
              <a:pPr>
                <a:defRPr/>
              </a:pPr>
              <a:t>4/13/23</a:t>
            </a:fld>
            <a:endParaRPr lang="en-US"/>
          </a:p>
        </p:txBody>
      </p:sp>
      <p:sp>
        <p:nvSpPr>
          <p:cNvPr id="5" name="Footer Placeholder 4">
            <a:extLst>
              <a:ext uri="{FF2B5EF4-FFF2-40B4-BE49-F238E27FC236}">
                <a16:creationId xmlns:a16="http://schemas.microsoft.com/office/drawing/2014/main" id="{6BA6DFB7-6E24-B277-B76A-6B36252ED4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B45253-BAC0-F59F-297F-C35E73CD7B92}"/>
              </a:ext>
            </a:extLst>
          </p:cNvPr>
          <p:cNvSpPr>
            <a:spLocks noGrp="1"/>
          </p:cNvSpPr>
          <p:nvPr>
            <p:ph type="sldNum" sz="quarter" idx="12"/>
          </p:nvPr>
        </p:nvSpPr>
        <p:spPr/>
        <p:txBody>
          <a:bodyPr/>
          <a:lstStyle>
            <a:lvl1pPr>
              <a:defRPr/>
            </a:lvl1pPr>
          </a:lstStyle>
          <a:p>
            <a:pPr>
              <a:defRPr/>
            </a:pPr>
            <a:fld id="{3864A741-0D6A-824F-B06D-15E80E86C391}" type="slidenum">
              <a:rPr lang="en-US"/>
              <a:pPr>
                <a:defRPr/>
              </a:pPr>
              <a:t>‹#›</a:t>
            </a:fld>
            <a:endParaRPr lang="en-US"/>
          </a:p>
        </p:txBody>
      </p:sp>
    </p:spTree>
    <p:extLst>
      <p:ext uri="{BB962C8B-B14F-4D97-AF65-F5344CB8AC3E}">
        <p14:creationId xmlns:p14="http://schemas.microsoft.com/office/powerpoint/2010/main" val="2577759381"/>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56544B52-1742-9B44-8BB9-55270E15BB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826" b="33736"/>
          <a:stretch>
            <a:fillRect/>
          </a:stretch>
        </p:blipFill>
        <p:spPr bwMode="auto">
          <a:xfrm>
            <a:off x="-66675" y="6251575"/>
            <a:ext cx="1460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78BF3FEB-55AC-6B4F-9324-B5F4BDFEF6D0}"/>
              </a:ext>
            </a:extLst>
          </p:cNvPr>
          <p:cNvCxnSpPr>
            <a:cxnSpLocks/>
          </p:cNvCxnSpPr>
          <p:nvPr userDrawn="1"/>
        </p:nvCxnSpPr>
        <p:spPr>
          <a:xfrm>
            <a:off x="542925" y="1320800"/>
            <a:ext cx="11195050" cy="0"/>
          </a:xfrm>
          <a:prstGeom prst="line">
            <a:avLst/>
          </a:prstGeom>
          <a:ln w="38100">
            <a:solidFill>
              <a:srgbClr val="18275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nSpc>
                <a:spcPct val="95000"/>
              </a:lnSpc>
              <a:defRPr>
                <a:solidFill>
                  <a:schemeClr val="tx2">
                    <a:lumMod val="50000"/>
                  </a:schemeClr>
                </a:solidFill>
                <a:effectLs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0"/>
          </p:nvPr>
        </p:nvSpPr>
        <p:spPr>
          <a:xfrm>
            <a:off x="498475" y="931863"/>
            <a:ext cx="11214100" cy="355600"/>
          </a:xfrm>
        </p:spPr>
        <p:txBody>
          <a:bodyPr/>
          <a:lstStyle>
            <a:lvl1pPr marL="0" indent="0">
              <a:buNone/>
              <a:defRPr sz="2200" i="1">
                <a:solidFill>
                  <a:schemeClr val="bg2">
                    <a:lumMod val="10000"/>
                  </a:schemeClr>
                </a:solidFill>
              </a:defRPr>
            </a:lvl1pPr>
          </a:lstStyle>
          <a:p>
            <a:pPr lvl="0"/>
            <a:r>
              <a:rPr lang="en-US"/>
              <a:t>Click to edit Master text styles</a:t>
            </a:r>
          </a:p>
        </p:txBody>
      </p:sp>
      <p:sp>
        <p:nvSpPr>
          <p:cNvPr id="7" name="Date Placeholder 3">
            <a:extLst>
              <a:ext uri="{FF2B5EF4-FFF2-40B4-BE49-F238E27FC236}">
                <a16:creationId xmlns:a16="http://schemas.microsoft.com/office/drawing/2014/main" id="{CD3C386C-D586-484F-BDEF-3A5E030831B0}"/>
              </a:ext>
            </a:extLst>
          </p:cNvPr>
          <p:cNvSpPr>
            <a:spLocks noGrp="1"/>
          </p:cNvSpPr>
          <p:nvPr>
            <p:ph type="dt" sz="half" idx="11"/>
          </p:nvPr>
        </p:nvSpPr>
        <p:spPr>
          <a:xfrm>
            <a:off x="1276350" y="6356350"/>
            <a:ext cx="3278188" cy="365125"/>
          </a:xfrm>
        </p:spPr>
        <p:txBody>
          <a:bodyPr/>
          <a:lstStyle>
            <a:lvl1pPr algn="l" eaLnBrk="1" fontAlgn="auto" hangingPunct="1">
              <a:spcBef>
                <a:spcPts val="0"/>
              </a:spcBef>
              <a:spcAft>
                <a:spcPts val="0"/>
              </a:spcAft>
              <a:defRPr sz="1200" dirty="0">
                <a:solidFill>
                  <a:schemeClr val="bg2">
                    <a:lumMod val="10000"/>
                  </a:schemeClr>
                </a:solidFill>
                <a:latin typeface="+mn-lt"/>
              </a:defRPr>
            </a:lvl1pPr>
          </a:lstStyle>
          <a:p>
            <a:pPr>
              <a:defRPr/>
            </a:pPr>
            <a:r>
              <a:rPr lang="en-US"/>
              <a:t>&lt;Presentation Title&gt;</a:t>
            </a:r>
          </a:p>
        </p:txBody>
      </p:sp>
      <p:sp>
        <p:nvSpPr>
          <p:cNvPr id="8" name="Footer Placeholder 4">
            <a:extLst>
              <a:ext uri="{FF2B5EF4-FFF2-40B4-BE49-F238E27FC236}">
                <a16:creationId xmlns:a16="http://schemas.microsoft.com/office/drawing/2014/main" id="{0B765062-5C56-A14D-8A46-81607A2A58B8}"/>
              </a:ext>
            </a:extLst>
          </p:cNvPr>
          <p:cNvSpPr>
            <a:spLocks noGrp="1"/>
          </p:cNvSpPr>
          <p:nvPr>
            <p:ph type="ftr" sz="quarter" idx="12"/>
          </p:nvPr>
        </p:nvSpPr>
        <p:spPr>
          <a:xfrm>
            <a:off x="4554538" y="6356350"/>
            <a:ext cx="5616575" cy="365125"/>
          </a:xfrm>
        </p:spPr>
        <p:txBody>
          <a:bodyPr/>
          <a:lstStyle>
            <a:lvl1pPr algn="ctr" eaLnBrk="1" fontAlgn="auto" hangingPunct="1">
              <a:spcBef>
                <a:spcPts val="0"/>
              </a:spcBef>
              <a:spcAft>
                <a:spcPts val="0"/>
              </a:spcAft>
              <a:defRPr sz="1200" dirty="0">
                <a:solidFill>
                  <a:schemeClr val="bg2">
                    <a:lumMod val="10000"/>
                  </a:schemeClr>
                </a:solidFill>
                <a:latin typeface="+mn-lt"/>
              </a:defRPr>
            </a:lvl1pPr>
          </a:lstStyle>
          <a:p>
            <a:pPr>
              <a:defRPr/>
            </a:pPr>
            <a:r>
              <a:rPr lang="en-US"/>
              <a:t>Nuclear and Emerging Technologies for Space (NETS) Conference 2022</a:t>
            </a:r>
          </a:p>
        </p:txBody>
      </p:sp>
      <p:sp>
        <p:nvSpPr>
          <p:cNvPr id="9" name="Slide Number Placeholder 5">
            <a:extLst>
              <a:ext uri="{FF2B5EF4-FFF2-40B4-BE49-F238E27FC236}">
                <a16:creationId xmlns:a16="http://schemas.microsoft.com/office/drawing/2014/main" id="{271046FE-3DF6-A74B-8A4E-2400EFCD7497}"/>
              </a:ext>
            </a:extLst>
          </p:cNvPr>
          <p:cNvSpPr>
            <a:spLocks noGrp="1"/>
          </p:cNvSpPr>
          <p:nvPr>
            <p:ph type="sldNum" sz="quarter" idx="13"/>
          </p:nvPr>
        </p:nvSpPr>
        <p:spPr/>
        <p:txBody>
          <a:bodyPr/>
          <a:lstStyle>
            <a:lvl1pPr algn="r" eaLnBrk="1" fontAlgn="auto" hangingPunct="1">
              <a:spcBef>
                <a:spcPts val="0"/>
              </a:spcBef>
              <a:spcAft>
                <a:spcPts val="0"/>
              </a:spcAft>
              <a:defRPr sz="1200" smtClean="0">
                <a:solidFill>
                  <a:schemeClr val="bg2">
                    <a:lumMod val="10000"/>
                  </a:schemeClr>
                </a:solidFill>
                <a:latin typeface="+mn-lt"/>
              </a:defRPr>
            </a:lvl1pPr>
          </a:lstStyle>
          <a:p>
            <a:pPr>
              <a:defRPr/>
            </a:pPr>
            <a:fld id="{506C6FFE-7890-D749-8AD4-6AB2DBAFDA65}" type="slidenum">
              <a:rPr lang="en-US"/>
              <a:pPr>
                <a:defRPr/>
              </a:pPr>
              <a:t>‹#›</a:t>
            </a:fld>
            <a:endParaRPr lang="en-US" dirty="0"/>
          </a:p>
        </p:txBody>
      </p:sp>
    </p:spTree>
    <p:extLst>
      <p:ext uri="{BB962C8B-B14F-4D97-AF65-F5344CB8AC3E}">
        <p14:creationId xmlns:p14="http://schemas.microsoft.com/office/powerpoint/2010/main" val="3732936152"/>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56544B52-1742-9B44-8BB9-55270E15BB4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826" b="33736"/>
          <a:stretch>
            <a:fillRect/>
          </a:stretch>
        </p:blipFill>
        <p:spPr bwMode="auto">
          <a:xfrm>
            <a:off x="-66675" y="6251575"/>
            <a:ext cx="1460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78BF3FEB-55AC-6B4F-9324-B5F4BDFEF6D0}"/>
              </a:ext>
            </a:extLst>
          </p:cNvPr>
          <p:cNvCxnSpPr>
            <a:cxnSpLocks/>
          </p:cNvCxnSpPr>
          <p:nvPr userDrawn="1"/>
        </p:nvCxnSpPr>
        <p:spPr>
          <a:xfrm>
            <a:off x="542925" y="1320800"/>
            <a:ext cx="11195050" cy="0"/>
          </a:xfrm>
          <a:prstGeom prst="line">
            <a:avLst/>
          </a:prstGeom>
          <a:ln w="38100">
            <a:solidFill>
              <a:srgbClr val="18275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nSpc>
                <a:spcPct val="95000"/>
              </a:lnSpc>
              <a:defRPr>
                <a:solidFill>
                  <a:schemeClr val="tx2">
                    <a:lumMod val="50000"/>
                  </a:schemeClr>
                </a:solidFill>
                <a:effectLs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0"/>
          </p:nvPr>
        </p:nvSpPr>
        <p:spPr>
          <a:xfrm>
            <a:off x="498475" y="931863"/>
            <a:ext cx="11214100" cy="355600"/>
          </a:xfrm>
        </p:spPr>
        <p:txBody>
          <a:bodyPr/>
          <a:lstStyle>
            <a:lvl1pPr marL="0" indent="0">
              <a:buNone/>
              <a:defRPr sz="2200" i="1">
                <a:solidFill>
                  <a:schemeClr val="bg2">
                    <a:lumMod val="10000"/>
                  </a:schemeClr>
                </a:solidFill>
              </a:defRPr>
            </a:lvl1pPr>
          </a:lstStyle>
          <a:p>
            <a:pPr lvl="0"/>
            <a:r>
              <a:rPr lang="en-US"/>
              <a:t>Click to edit Master text styles</a:t>
            </a:r>
          </a:p>
        </p:txBody>
      </p:sp>
      <p:sp>
        <p:nvSpPr>
          <p:cNvPr id="7" name="Date Placeholder 3">
            <a:extLst>
              <a:ext uri="{FF2B5EF4-FFF2-40B4-BE49-F238E27FC236}">
                <a16:creationId xmlns:a16="http://schemas.microsoft.com/office/drawing/2014/main" id="{CD3C386C-D586-484F-BDEF-3A5E030831B0}"/>
              </a:ext>
            </a:extLst>
          </p:cNvPr>
          <p:cNvSpPr>
            <a:spLocks noGrp="1"/>
          </p:cNvSpPr>
          <p:nvPr>
            <p:ph type="dt" sz="half" idx="11"/>
          </p:nvPr>
        </p:nvSpPr>
        <p:spPr>
          <a:xfrm>
            <a:off x="1276350" y="6356350"/>
            <a:ext cx="3278188" cy="365125"/>
          </a:xfrm>
        </p:spPr>
        <p:txBody>
          <a:bodyPr/>
          <a:lstStyle>
            <a:lvl1pPr algn="l" eaLnBrk="1" fontAlgn="auto" hangingPunct="1">
              <a:spcBef>
                <a:spcPts val="0"/>
              </a:spcBef>
              <a:spcAft>
                <a:spcPts val="0"/>
              </a:spcAft>
              <a:defRPr sz="1200" dirty="0">
                <a:solidFill>
                  <a:schemeClr val="bg2">
                    <a:lumMod val="10000"/>
                  </a:schemeClr>
                </a:solidFill>
                <a:latin typeface="+mn-lt"/>
              </a:defRPr>
            </a:lvl1pPr>
          </a:lstStyle>
          <a:p>
            <a:pPr>
              <a:defRPr/>
            </a:pPr>
            <a:r>
              <a:rPr lang="en-US"/>
              <a:t>&lt;Presentation Title&gt;</a:t>
            </a:r>
          </a:p>
        </p:txBody>
      </p:sp>
      <p:sp>
        <p:nvSpPr>
          <p:cNvPr id="8" name="Footer Placeholder 4">
            <a:extLst>
              <a:ext uri="{FF2B5EF4-FFF2-40B4-BE49-F238E27FC236}">
                <a16:creationId xmlns:a16="http://schemas.microsoft.com/office/drawing/2014/main" id="{0B765062-5C56-A14D-8A46-81607A2A58B8}"/>
              </a:ext>
            </a:extLst>
          </p:cNvPr>
          <p:cNvSpPr>
            <a:spLocks noGrp="1"/>
          </p:cNvSpPr>
          <p:nvPr>
            <p:ph type="ftr" sz="quarter" idx="12"/>
          </p:nvPr>
        </p:nvSpPr>
        <p:spPr>
          <a:xfrm>
            <a:off x="4554538" y="6356350"/>
            <a:ext cx="5616575" cy="365125"/>
          </a:xfrm>
        </p:spPr>
        <p:txBody>
          <a:bodyPr/>
          <a:lstStyle>
            <a:lvl1pPr algn="ctr" eaLnBrk="1" fontAlgn="auto" hangingPunct="1">
              <a:spcBef>
                <a:spcPts val="0"/>
              </a:spcBef>
              <a:spcAft>
                <a:spcPts val="0"/>
              </a:spcAft>
              <a:defRPr sz="1200" dirty="0">
                <a:solidFill>
                  <a:schemeClr val="bg2">
                    <a:lumMod val="10000"/>
                  </a:schemeClr>
                </a:solidFill>
                <a:latin typeface="+mn-lt"/>
              </a:defRPr>
            </a:lvl1pPr>
          </a:lstStyle>
          <a:p>
            <a:pPr>
              <a:defRPr/>
            </a:pPr>
            <a:r>
              <a:rPr lang="en-US"/>
              <a:t>Nuclear and Emerging Technologies for Space (NETS) Conference 2022</a:t>
            </a:r>
          </a:p>
        </p:txBody>
      </p:sp>
      <p:sp>
        <p:nvSpPr>
          <p:cNvPr id="9" name="Slide Number Placeholder 5">
            <a:extLst>
              <a:ext uri="{FF2B5EF4-FFF2-40B4-BE49-F238E27FC236}">
                <a16:creationId xmlns:a16="http://schemas.microsoft.com/office/drawing/2014/main" id="{271046FE-3DF6-A74B-8A4E-2400EFCD7497}"/>
              </a:ext>
            </a:extLst>
          </p:cNvPr>
          <p:cNvSpPr>
            <a:spLocks noGrp="1"/>
          </p:cNvSpPr>
          <p:nvPr>
            <p:ph type="sldNum" sz="quarter" idx="13"/>
          </p:nvPr>
        </p:nvSpPr>
        <p:spPr/>
        <p:txBody>
          <a:bodyPr/>
          <a:lstStyle>
            <a:lvl1pPr algn="r" eaLnBrk="1" fontAlgn="auto" hangingPunct="1">
              <a:spcBef>
                <a:spcPts val="0"/>
              </a:spcBef>
              <a:spcAft>
                <a:spcPts val="0"/>
              </a:spcAft>
              <a:defRPr sz="1200" smtClean="0">
                <a:solidFill>
                  <a:schemeClr val="bg2">
                    <a:lumMod val="10000"/>
                  </a:schemeClr>
                </a:solidFill>
                <a:latin typeface="+mn-lt"/>
              </a:defRPr>
            </a:lvl1pPr>
          </a:lstStyle>
          <a:p>
            <a:pPr>
              <a:defRPr/>
            </a:pPr>
            <a:fld id="{506C6FFE-7890-D749-8AD4-6AB2DBAFDA65}" type="slidenum">
              <a:rPr lang="en-US"/>
              <a:pPr>
                <a:defRPr/>
              </a:pPr>
              <a:t>‹#›</a:t>
            </a:fld>
            <a:endParaRPr lang="en-US" dirty="0"/>
          </a:p>
        </p:txBody>
      </p:sp>
    </p:spTree>
    <p:extLst>
      <p:ext uri="{BB962C8B-B14F-4D97-AF65-F5344CB8AC3E}">
        <p14:creationId xmlns:p14="http://schemas.microsoft.com/office/powerpoint/2010/main" val="422471372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24BEB04-D1F0-E44B-B3C2-CAC4EAA49A72}"/>
              </a:ext>
            </a:extLst>
          </p:cNvPr>
          <p:cNvCxnSpPr>
            <a:cxnSpLocks/>
          </p:cNvCxnSpPr>
          <p:nvPr userDrawn="1"/>
        </p:nvCxnSpPr>
        <p:spPr>
          <a:xfrm>
            <a:off x="542925" y="1320800"/>
            <a:ext cx="11195050" cy="0"/>
          </a:xfrm>
          <a:prstGeom prst="line">
            <a:avLst/>
          </a:prstGeom>
          <a:ln w="38100">
            <a:solidFill>
              <a:srgbClr val="182752"/>
            </a:solidFill>
          </a:ln>
        </p:spPr>
        <p:style>
          <a:lnRef idx="1">
            <a:schemeClr val="accent1"/>
          </a:lnRef>
          <a:fillRef idx="0">
            <a:schemeClr val="accent1"/>
          </a:fillRef>
          <a:effectRef idx="0">
            <a:schemeClr val="accent1"/>
          </a:effectRef>
          <a:fontRef idx="minor">
            <a:schemeClr val="tx1"/>
          </a:fontRef>
        </p:style>
      </p:cxnSp>
      <p:pic>
        <p:nvPicPr>
          <p:cNvPr id="5" name="Picture 8">
            <a:extLst>
              <a:ext uri="{FF2B5EF4-FFF2-40B4-BE49-F238E27FC236}">
                <a16:creationId xmlns:a16="http://schemas.microsoft.com/office/drawing/2014/main" id="{E7A1FC2D-FEC8-2B4F-899F-7EA7FF2D322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826" b="33736"/>
          <a:stretch>
            <a:fillRect/>
          </a:stretch>
        </p:blipFill>
        <p:spPr bwMode="auto">
          <a:xfrm>
            <a:off x="-66675" y="6251575"/>
            <a:ext cx="1460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9" name="Text Placeholder 9"/>
          <p:cNvSpPr>
            <a:spLocks noGrp="1"/>
          </p:cNvSpPr>
          <p:nvPr>
            <p:ph type="body" sz="quarter" idx="10"/>
          </p:nvPr>
        </p:nvSpPr>
        <p:spPr>
          <a:xfrm>
            <a:off x="498475" y="931863"/>
            <a:ext cx="11214100" cy="355600"/>
          </a:xfrm>
        </p:spPr>
        <p:txBody>
          <a:bodyPr/>
          <a:lstStyle>
            <a:lvl1pPr marL="0" indent="0">
              <a:buNone/>
              <a:defRPr sz="2200" i="1">
                <a:solidFill>
                  <a:schemeClr val="bg2">
                    <a:lumMod val="10000"/>
                  </a:schemeClr>
                </a:solidFill>
              </a:defRPr>
            </a:lvl1pPr>
          </a:lstStyle>
          <a:p>
            <a:pPr lvl="0"/>
            <a:r>
              <a:rPr lang="en-US"/>
              <a:t>Click to edit Master text styles</a:t>
            </a:r>
          </a:p>
        </p:txBody>
      </p:sp>
      <p:sp>
        <p:nvSpPr>
          <p:cNvPr id="6" name="Date Placeholder 3">
            <a:extLst>
              <a:ext uri="{FF2B5EF4-FFF2-40B4-BE49-F238E27FC236}">
                <a16:creationId xmlns:a16="http://schemas.microsoft.com/office/drawing/2014/main" id="{CFCDDC5C-282F-264E-89C3-D86E558BB2AD}"/>
              </a:ext>
            </a:extLst>
          </p:cNvPr>
          <p:cNvSpPr>
            <a:spLocks noGrp="1"/>
          </p:cNvSpPr>
          <p:nvPr>
            <p:ph type="dt" sz="half" idx="11"/>
          </p:nvPr>
        </p:nvSpPr>
        <p:spPr>
          <a:xfrm>
            <a:off x="1276350" y="6356350"/>
            <a:ext cx="3278188" cy="365125"/>
          </a:xfrm>
        </p:spPr>
        <p:txBody>
          <a:bodyPr/>
          <a:lstStyle>
            <a:lvl1pPr algn="l" eaLnBrk="1" fontAlgn="auto" hangingPunct="1">
              <a:spcBef>
                <a:spcPts val="0"/>
              </a:spcBef>
              <a:spcAft>
                <a:spcPts val="0"/>
              </a:spcAft>
              <a:defRPr sz="1200" dirty="0">
                <a:solidFill>
                  <a:schemeClr val="bg2">
                    <a:lumMod val="10000"/>
                  </a:schemeClr>
                </a:solidFill>
                <a:latin typeface="+mn-lt"/>
              </a:defRPr>
            </a:lvl1pPr>
          </a:lstStyle>
          <a:p>
            <a:pPr>
              <a:defRPr/>
            </a:pPr>
            <a:r>
              <a:rPr lang="en-US"/>
              <a:t>&lt;Presentation Title&gt;</a:t>
            </a:r>
          </a:p>
        </p:txBody>
      </p:sp>
      <p:sp>
        <p:nvSpPr>
          <p:cNvPr id="7" name="Footer Placeholder 4">
            <a:extLst>
              <a:ext uri="{FF2B5EF4-FFF2-40B4-BE49-F238E27FC236}">
                <a16:creationId xmlns:a16="http://schemas.microsoft.com/office/drawing/2014/main" id="{E0EDD4D8-6070-B841-B894-A28F089E0725}"/>
              </a:ext>
            </a:extLst>
          </p:cNvPr>
          <p:cNvSpPr>
            <a:spLocks noGrp="1"/>
          </p:cNvSpPr>
          <p:nvPr>
            <p:ph type="ftr" sz="quarter" idx="12"/>
          </p:nvPr>
        </p:nvSpPr>
        <p:spPr>
          <a:xfrm>
            <a:off x="4554538" y="6356350"/>
            <a:ext cx="5616575" cy="365125"/>
          </a:xfrm>
        </p:spPr>
        <p:txBody>
          <a:bodyPr/>
          <a:lstStyle>
            <a:lvl1pPr algn="ctr" eaLnBrk="1" fontAlgn="auto" hangingPunct="1">
              <a:spcBef>
                <a:spcPts val="0"/>
              </a:spcBef>
              <a:spcAft>
                <a:spcPts val="0"/>
              </a:spcAft>
              <a:defRPr sz="1200" dirty="0">
                <a:solidFill>
                  <a:schemeClr val="bg2">
                    <a:lumMod val="10000"/>
                  </a:schemeClr>
                </a:solidFill>
                <a:latin typeface="+mn-lt"/>
              </a:defRPr>
            </a:lvl1pPr>
          </a:lstStyle>
          <a:p>
            <a:pPr>
              <a:defRPr/>
            </a:pPr>
            <a:r>
              <a:rPr lang="en-US"/>
              <a:t>Nuclear and Emerging Technologies for Space (NETS) Conference 2022</a:t>
            </a:r>
          </a:p>
        </p:txBody>
      </p:sp>
      <p:sp>
        <p:nvSpPr>
          <p:cNvPr id="8" name="Slide Number Placeholder 5">
            <a:extLst>
              <a:ext uri="{FF2B5EF4-FFF2-40B4-BE49-F238E27FC236}">
                <a16:creationId xmlns:a16="http://schemas.microsoft.com/office/drawing/2014/main" id="{CF2167A3-807E-DD4D-9AA5-9D705B3FE4B4}"/>
              </a:ext>
            </a:extLst>
          </p:cNvPr>
          <p:cNvSpPr>
            <a:spLocks noGrp="1"/>
          </p:cNvSpPr>
          <p:nvPr>
            <p:ph type="sldNum" sz="quarter" idx="13"/>
          </p:nvPr>
        </p:nvSpPr>
        <p:spPr/>
        <p:txBody>
          <a:bodyPr/>
          <a:lstStyle>
            <a:lvl1pPr algn="r" eaLnBrk="1" fontAlgn="auto" hangingPunct="1">
              <a:spcBef>
                <a:spcPts val="0"/>
              </a:spcBef>
              <a:spcAft>
                <a:spcPts val="0"/>
              </a:spcAft>
              <a:defRPr sz="1200" smtClean="0">
                <a:solidFill>
                  <a:schemeClr val="bg2">
                    <a:lumMod val="10000"/>
                  </a:schemeClr>
                </a:solidFill>
                <a:latin typeface="+mn-lt"/>
              </a:defRPr>
            </a:lvl1pPr>
          </a:lstStyle>
          <a:p>
            <a:pPr>
              <a:defRPr/>
            </a:pPr>
            <a:fld id="{267332F2-3071-8341-8701-0D2637F44921}" type="slidenum">
              <a:rPr lang="en-US"/>
              <a:pPr>
                <a:defRPr/>
              </a:pPr>
              <a:t>‹#›</a:t>
            </a:fld>
            <a:endParaRPr lang="en-US" dirty="0"/>
          </a:p>
        </p:txBody>
      </p:sp>
    </p:spTree>
    <p:extLst>
      <p:ext uri="{BB962C8B-B14F-4D97-AF65-F5344CB8AC3E}">
        <p14:creationId xmlns:p14="http://schemas.microsoft.com/office/powerpoint/2010/main" val="1376672649"/>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A63789C-F5CC-0D45-AA2D-674D7D0A661E}"/>
              </a:ext>
            </a:extLst>
          </p:cNvPr>
          <p:cNvCxnSpPr>
            <a:cxnSpLocks/>
          </p:cNvCxnSpPr>
          <p:nvPr userDrawn="1"/>
        </p:nvCxnSpPr>
        <p:spPr>
          <a:xfrm>
            <a:off x="542925" y="1320800"/>
            <a:ext cx="11195050" cy="0"/>
          </a:xfrm>
          <a:prstGeom prst="line">
            <a:avLst/>
          </a:prstGeom>
          <a:ln w="38100">
            <a:solidFill>
              <a:srgbClr val="182752"/>
            </a:solidFill>
          </a:ln>
        </p:spPr>
        <p:style>
          <a:lnRef idx="1">
            <a:schemeClr val="accent1"/>
          </a:lnRef>
          <a:fillRef idx="0">
            <a:schemeClr val="accent1"/>
          </a:fillRef>
          <a:effectRef idx="0">
            <a:schemeClr val="accent1"/>
          </a:effectRef>
          <a:fontRef idx="minor">
            <a:schemeClr val="tx1"/>
          </a:fontRef>
        </p:style>
      </p:cxnSp>
      <p:pic>
        <p:nvPicPr>
          <p:cNvPr id="7" name="Picture 8">
            <a:extLst>
              <a:ext uri="{FF2B5EF4-FFF2-40B4-BE49-F238E27FC236}">
                <a16:creationId xmlns:a16="http://schemas.microsoft.com/office/drawing/2014/main" id="{DFF85CAE-23A1-B542-A372-1C9251409F1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826" b="33736"/>
          <a:stretch>
            <a:fillRect/>
          </a:stretch>
        </p:blipFill>
        <p:spPr bwMode="auto">
          <a:xfrm>
            <a:off x="-66675" y="6251575"/>
            <a:ext cx="1460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440611"/>
            <a:ext cx="5181600" cy="473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440611"/>
            <a:ext cx="5181600" cy="473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9"/>
          <p:cNvSpPr>
            <a:spLocks noGrp="1"/>
          </p:cNvSpPr>
          <p:nvPr>
            <p:ph type="body" sz="quarter" idx="11"/>
          </p:nvPr>
        </p:nvSpPr>
        <p:spPr>
          <a:xfrm>
            <a:off x="498475" y="931863"/>
            <a:ext cx="11214100" cy="355600"/>
          </a:xfrm>
        </p:spPr>
        <p:txBody>
          <a:bodyPr/>
          <a:lstStyle>
            <a:lvl1pPr marL="0" indent="0">
              <a:buNone/>
              <a:defRPr sz="2200" i="1">
                <a:solidFill>
                  <a:schemeClr val="bg2">
                    <a:lumMod val="10000"/>
                  </a:schemeClr>
                </a:solidFill>
              </a:defRPr>
            </a:lvl1pPr>
          </a:lstStyle>
          <a:p>
            <a:pPr lvl="0"/>
            <a:r>
              <a:rPr lang="en-US"/>
              <a:t>Click to edit Master text styles</a:t>
            </a:r>
          </a:p>
        </p:txBody>
      </p:sp>
      <p:sp>
        <p:nvSpPr>
          <p:cNvPr id="8" name="Date Placeholder 3">
            <a:extLst>
              <a:ext uri="{FF2B5EF4-FFF2-40B4-BE49-F238E27FC236}">
                <a16:creationId xmlns:a16="http://schemas.microsoft.com/office/drawing/2014/main" id="{D0274919-F36A-9640-BD19-0C275B7DFB77}"/>
              </a:ext>
            </a:extLst>
          </p:cNvPr>
          <p:cNvSpPr>
            <a:spLocks noGrp="1"/>
          </p:cNvSpPr>
          <p:nvPr>
            <p:ph type="dt" sz="half" idx="12"/>
          </p:nvPr>
        </p:nvSpPr>
        <p:spPr>
          <a:xfrm>
            <a:off x="1276350" y="6356350"/>
            <a:ext cx="3278188" cy="365125"/>
          </a:xfrm>
        </p:spPr>
        <p:txBody>
          <a:bodyPr/>
          <a:lstStyle>
            <a:lvl1pPr algn="l" eaLnBrk="1" fontAlgn="auto" hangingPunct="1">
              <a:spcBef>
                <a:spcPts val="0"/>
              </a:spcBef>
              <a:spcAft>
                <a:spcPts val="0"/>
              </a:spcAft>
              <a:defRPr sz="1200" dirty="0">
                <a:solidFill>
                  <a:schemeClr val="bg2">
                    <a:lumMod val="10000"/>
                  </a:schemeClr>
                </a:solidFill>
                <a:latin typeface="+mn-lt"/>
              </a:defRPr>
            </a:lvl1pPr>
          </a:lstStyle>
          <a:p>
            <a:pPr>
              <a:defRPr/>
            </a:pPr>
            <a:r>
              <a:rPr lang="en-US"/>
              <a:t>&lt;Presentation Title&gt;</a:t>
            </a:r>
          </a:p>
        </p:txBody>
      </p:sp>
      <p:sp>
        <p:nvSpPr>
          <p:cNvPr id="9" name="Footer Placeholder 4">
            <a:extLst>
              <a:ext uri="{FF2B5EF4-FFF2-40B4-BE49-F238E27FC236}">
                <a16:creationId xmlns:a16="http://schemas.microsoft.com/office/drawing/2014/main" id="{BA0586A6-5FC5-444A-851E-E475BDD02774}"/>
              </a:ext>
            </a:extLst>
          </p:cNvPr>
          <p:cNvSpPr>
            <a:spLocks noGrp="1"/>
          </p:cNvSpPr>
          <p:nvPr>
            <p:ph type="ftr" sz="quarter" idx="13"/>
          </p:nvPr>
        </p:nvSpPr>
        <p:spPr>
          <a:xfrm>
            <a:off x="4554538" y="6356350"/>
            <a:ext cx="5616575" cy="365125"/>
          </a:xfrm>
        </p:spPr>
        <p:txBody>
          <a:bodyPr/>
          <a:lstStyle>
            <a:lvl1pPr algn="ctr" eaLnBrk="1" fontAlgn="auto" hangingPunct="1">
              <a:spcBef>
                <a:spcPts val="0"/>
              </a:spcBef>
              <a:spcAft>
                <a:spcPts val="0"/>
              </a:spcAft>
              <a:defRPr sz="1200" dirty="0">
                <a:solidFill>
                  <a:schemeClr val="bg2">
                    <a:lumMod val="10000"/>
                  </a:schemeClr>
                </a:solidFill>
                <a:latin typeface="+mn-lt"/>
              </a:defRPr>
            </a:lvl1pPr>
          </a:lstStyle>
          <a:p>
            <a:pPr>
              <a:defRPr/>
            </a:pPr>
            <a:r>
              <a:rPr lang="en-US"/>
              <a:t>Nuclear and Emerging Technologies for Space (NETS) Conference 2022</a:t>
            </a:r>
          </a:p>
        </p:txBody>
      </p:sp>
      <p:sp>
        <p:nvSpPr>
          <p:cNvPr id="10" name="Slide Number Placeholder 5">
            <a:extLst>
              <a:ext uri="{FF2B5EF4-FFF2-40B4-BE49-F238E27FC236}">
                <a16:creationId xmlns:a16="http://schemas.microsoft.com/office/drawing/2014/main" id="{B75FC3C0-EBDE-7C4F-A08D-F628D9E7A0E4}"/>
              </a:ext>
            </a:extLst>
          </p:cNvPr>
          <p:cNvSpPr>
            <a:spLocks noGrp="1"/>
          </p:cNvSpPr>
          <p:nvPr>
            <p:ph type="sldNum" sz="quarter" idx="14"/>
          </p:nvPr>
        </p:nvSpPr>
        <p:spPr/>
        <p:txBody>
          <a:bodyPr/>
          <a:lstStyle>
            <a:lvl1pPr algn="r" eaLnBrk="1" fontAlgn="auto" hangingPunct="1">
              <a:spcBef>
                <a:spcPts val="0"/>
              </a:spcBef>
              <a:spcAft>
                <a:spcPts val="0"/>
              </a:spcAft>
              <a:defRPr sz="1200" smtClean="0">
                <a:solidFill>
                  <a:schemeClr val="bg2">
                    <a:lumMod val="10000"/>
                  </a:schemeClr>
                </a:solidFill>
                <a:latin typeface="+mn-lt"/>
              </a:defRPr>
            </a:lvl1pPr>
          </a:lstStyle>
          <a:p>
            <a:pPr>
              <a:defRPr/>
            </a:pPr>
            <a:fld id="{BD1054FF-5F70-074F-8BC3-3467367FA15A}" type="slidenum">
              <a:rPr lang="en-US"/>
              <a:pPr>
                <a:defRPr/>
              </a:pPr>
              <a:t>‹#›</a:t>
            </a:fld>
            <a:endParaRPr lang="en-US" dirty="0"/>
          </a:p>
        </p:txBody>
      </p:sp>
    </p:spTree>
    <p:extLst>
      <p:ext uri="{BB962C8B-B14F-4D97-AF65-F5344CB8AC3E}">
        <p14:creationId xmlns:p14="http://schemas.microsoft.com/office/powerpoint/2010/main" val="989978536"/>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5E4287A-CE1A-3640-9615-63EB97F7B7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826" b="33736"/>
          <a:stretch>
            <a:fillRect/>
          </a:stretch>
        </p:blipFill>
        <p:spPr bwMode="auto">
          <a:xfrm>
            <a:off x="-66675" y="6251575"/>
            <a:ext cx="14605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70437" y="2605177"/>
            <a:ext cx="7451126" cy="715994"/>
          </a:xfrm>
        </p:spPr>
        <p:txBody>
          <a:bodyPr/>
          <a:lstStyle>
            <a:lvl1pPr algn="ctr">
              <a:defRPr sz="5400"/>
            </a:lvl1pPr>
          </a:lstStyle>
          <a:p>
            <a:r>
              <a:rPr lang="en-US"/>
              <a:t>Click to edit Master title style</a:t>
            </a:r>
            <a:endParaRPr lang="en-US" dirty="0"/>
          </a:p>
        </p:txBody>
      </p:sp>
      <p:sp>
        <p:nvSpPr>
          <p:cNvPr id="6" name="Text Placeholder 9"/>
          <p:cNvSpPr>
            <a:spLocks noGrp="1"/>
          </p:cNvSpPr>
          <p:nvPr>
            <p:ph type="body" sz="quarter" idx="13"/>
          </p:nvPr>
        </p:nvSpPr>
        <p:spPr>
          <a:xfrm>
            <a:off x="2370437" y="3994241"/>
            <a:ext cx="7451126" cy="355600"/>
          </a:xfrm>
        </p:spPr>
        <p:txBody>
          <a:bodyPr/>
          <a:lstStyle>
            <a:lvl1pPr marL="0" indent="0" algn="ctr">
              <a:buNone/>
              <a:defRPr sz="2200" i="0">
                <a:solidFill>
                  <a:schemeClr val="bg2">
                    <a:lumMod val="10000"/>
                  </a:schemeClr>
                </a:solidFill>
              </a:defRPr>
            </a:lvl1pPr>
          </a:lstStyle>
          <a:p>
            <a:pPr lvl="0"/>
            <a:r>
              <a:rPr lang="en-US"/>
              <a:t>Click to edit Master text styles</a:t>
            </a:r>
          </a:p>
        </p:txBody>
      </p:sp>
      <p:sp>
        <p:nvSpPr>
          <p:cNvPr id="5" name="Date Placeholder 3">
            <a:extLst>
              <a:ext uri="{FF2B5EF4-FFF2-40B4-BE49-F238E27FC236}">
                <a16:creationId xmlns:a16="http://schemas.microsoft.com/office/drawing/2014/main" id="{C3607FEB-1356-A94C-B083-D997305893F6}"/>
              </a:ext>
            </a:extLst>
          </p:cNvPr>
          <p:cNvSpPr>
            <a:spLocks noGrp="1"/>
          </p:cNvSpPr>
          <p:nvPr>
            <p:ph type="dt" sz="half" idx="14"/>
          </p:nvPr>
        </p:nvSpPr>
        <p:spPr>
          <a:xfrm>
            <a:off x="1276350" y="6356350"/>
            <a:ext cx="3278188" cy="365125"/>
          </a:xfrm>
        </p:spPr>
        <p:txBody>
          <a:bodyPr/>
          <a:lstStyle>
            <a:lvl1pPr algn="l" eaLnBrk="1" fontAlgn="auto" hangingPunct="1">
              <a:spcBef>
                <a:spcPts val="0"/>
              </a:spcBef>
              <a:spcAft>
                <a:spcPts val="0"/>
              </a:spcAft>
              <a:defRPr sz="1200" dirty="0">
                <a:solidFill>
                  <a:schemeClr val="bg2">
                    <a:lumMod val="10000"/>
                  </a:schemeClr>
                </a:solidFill>
                <a:latin typeface="+mn-lt"/>
              </a:defRPr>
            </a:lvl1pPr>
          </a:lstStyle>
          <a:p>
            <a:pPr>
              <a:defRPr/>
            </a:pPr>
            <a:r>
              <a:rPr lang="en-US"/>
              <a:t>&lt;Presentation Title&gt;</a:t>
            </a:r>
          </a:p>
        </p:txBody>
      </p:sp>
      <p:sp>
        <p:nvSpPr>
          <p:cNvPr id="7" name="Footer Placeholder 4">
            <a:extLst>
              <a:ext uri="{FF2B5EF4-FFF2-40B4-BE49-F238E27FC236}">
                <a16:creationId xmlns:a16="http://schemas.microsoft.com/office/drawing/2014/main" id="{5E2B8D6D-A719-AC40-9FE9-BDB8193A6AB6}"/>
              </a:ext>
            </a:extLst>
          </p:cNvPr>
          <p:cNvSpPr>
            <a:spLocks noGrp="1"/>
          </p:cNvSpPr>
          <p:nvPr>
            <p:ph type="ftr" sz="quarter" idx="15"/>
          </p:nvPr>
        </p:nvSpPr>
        <p:spPr>
          <a:xfrm>
            <a:off x="4554538" y="6356350"/>
            <a:ext cx="5616575" cy="365125"/>
          </a:xfrm>
        </p:spPr>
        <p:txBody>
          <a:bodyPr/>
          <a:lstStyle>
            <a:lvl1pPr algn="ctr" eaLnBrk="1" fontAlgn="auto" hangingPunct="1">
              <a:spcBef>
                <a:spcPts val="0"/>
              </a:spcBef>
              <a:spcAft>
                <a:spcPts val="0"/>
              </a:spcAft>
              <a:defRPr sz="1200" dirty="0">
                <a:solidFill>
                  <a:schemeClr val="bg2">
                    <a:lumMod val="10000"/>
                  </a:schemeClr>
                </a:solidFill>
                <a:latin typeface="+mn-lt"/>
              </a:defRPr>
            </a:lvl1pPr>
          </a:lstStyle>
          <a:p>
            <a:pPr>
              <a:defRPr/>
            </a:pPr>
            <a:r>
              <a:rPr lang="en-US"/>
              <a:t>Nuclear and Emerging Technologies for Space (NETS) Conference 2022</a:t>
            </a:r>
          </a:p>
        </p:txBody>
      </p:sp>
      <p:sp>
        <p:nvSpPr>
          <p:cNvPr id="8" name="Slide Number Placeholder 5">
            <a:extLst>
              <a:ext uri="{FF2B5EF4-FFF2-40B4-BE49-F238E27FC236}">
                <a16:creationId xmlns:a16="http://schemas.microsoft.com/office/drawing/2014/main" id="{28BD349C-A388-B74A-AC8B-AE053626C9DE}"/>
              </a:ext>
            </a:extLst>
          </p:cNvPr>
          <p:cNvSpPr>
            <a:spLocks noGrp="1"/>
          </p:cNvSpPr>
          <p:nvPr>
            <p:ph type="sldNum" sz="quarter" idx="16"/>
          </p:nvPr>
        </p:nvSpPr>
        <p:spPr/>
        <p:txBody>
          <a:bodyPr/>
          <a:lstStyle>
            <a:lvl1pPr algn="r" eaLnBrk="1" fontAlgn="auto" hangingPunct="1">
              <a:spcBef>
                <a:spcPts val="0"/>
              </a:spcBef>
              <a:spcAft>
                <a:spcPts val="0"/>
              </a:spcAft>
              <a:defRPr sz="1200" smtClean="0">
                <a:solidFill>
                  <a:schemeClr val="bg2">
                    <a:lumMod val="10000"/>
                  </a:schemeClr>
                </a:solidFill>
                <a:latin typeface="+mn-lt"/>
              </a:defRPr>
            </a:lvl1pPr>
          </a:lstStyle>
          <a:p>
            <a:pPr>
              <a:defRPr/>
            </a:pPr>
            <a:fld id="{D323AC24-6A2C-8940-AF79-4F94A32E0E5F}" type="slidenum">
              <a:rPr lang="en-US"/>
              <a:pPr>
                <a:defRPr/>
              </a:pPr>
              <a:t>‹#›</a:t>
            </a:fld>
            <a:endParaRPr lang="en-US" dirty="0"/>
          </a:p>
        </p:txBody>
      </p:sp>
    </p:spTree>
    <p:extLst>
      <p:ext uri="{BB962C8B-B14F-4D97-AF65-F5344CB8AC3E}">
        <p14:creationId xmlns:p14="http://schemas.microsoft.com/office/powerpoint/2010/main" val="1242919314"/>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a:extLst>
              <a:ext uri="{FF2B5EF4-FFF2-40B4-BE49-F238E27FC236}">
                <a16:creationId xmlns:a16="http://schemas.microsoft.com/office/drawing/2014/main" id="{704F3746-B995-670F-7C0E-6A2C8579957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555288" y="6302375"/>
            <a:ext cx="12049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BCAEDCD9-8265-1A2C-CE57-E23C3144C7DE}"/>
              </a:ext>
            </a:extLst>
          </p:cNvPr>
          <p:cNvSpPr>
            <a:spLocks noGrp="1" noChangeArrowheads="1"/>
          </p:cNvSpPr>
          <p:nvPr>
            <p:ph type="title"/>
          </p:nvPr>
        </p:nvSpPr>
        <p:spPr bwMode="auto">
          <a:xfrm>
            <a:off x="498475" y="365125"/>
            <a:ext cx="112141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7A982ADE-40DF-6EA5-703A-4EA08F8ECA29}"/>
              </a:ext>
            </a:extLst>
          </p:cNvPr>
          <p:cNvSpPr>
            <a:spLocks noGrp="1" noChangeArrowheads="1"/>
          </p:cNvSpPr>
          <p:nvPr>
            <p:ph type="body" idx="1"/>
          </p:nvPr>
        </p:nvSpPr>
        <p:spPr bwMode="auto">
          <a:xfrm>
            <a:off x="498475" y="1825625"/>
            <a:ext cx="112141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52A6060-21D9-BA43-641E-CEC9BBDF49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bg1"/>
                </a:solidFill>
                <a:latin typeface="+mn-lt"/>
              </a:defRPr>
            </a:lvl1pPr>
          </a:lstStyle>
          <a:p>
            <a:pPr>
              <a:defRPr/>
            </a:pPr>
            <a:fld id="{48BDAE11-4329-7741-BB07-42540BF58371}" type="datetimeFigureOut">
              <a:rPr lang="en-US"/>
              <a:pPr>
                <a:defRPr/>
              </a:pPr>
              <a:t>4/13/23</a:t>
            </a:fld>
            <a:endParaRPr lang="en-US"/>
          </a:p>
        </p:txBody>
      </p:sp>
      <p:sp>
        <p:nvSpPr>
          <p:cNvPr id="5" name="Footer Placeholder 4">
            <a:extLst>
              <a:ext uri="{FF2B5EF4-FFF2-40B4-BE49-F238E27FC236}">
                <a16:creationId xmlns:a16="http://schemas.microsoft.com/office/drawing/2014/main" id="{796375E7-03D5-5DFC-D7F8-4F8F21B43E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bg1"/>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8B6E438-86D0-BE6D-5074-715F94D0F191}"/>
              </a:ext>
            </a:extLst>
          </p:cNvPr>
          <p:cNvSpPr>
            <a:spLocks noGrp="1"/>
          </p:cNvSpPr>
          <p:nvPr>
            <p:ph type="sldNum" sz="quarter" idx="4"/>
          </p:nvPr>
        </p:nvSpPr>
        <p:spPr>
          <a:xfrm>
            <a:off x="7812088"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1"/>
                </a:solidFill>
                <a:latin typeface="+mn-lt"/>
              </a:defRPr>
            </a:lvl1pPr>
          </a:lstStyle>
          <a:p>
            <a:pPr>
              <a:defRPr/>
            </a:pPr>
            <a:fld id="{40CE3FE7-4F40-F140-81B4-966C6D49E7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8" r:id="rId12"/>
    <p:sldLayoutId id="2147483699" r:id="rId13"/>
    <p:sldLayoutId id="2147483700" r:id="rId14"/>
    <p:sldLayoutId id="2147483701" r:id="rId15"/>
    <p:sldLayoutId id="2147483702" r:id="rId16"/>
  </p:sldLayoutIdLst>
  <p:transition spd="med">
    <p:fade/>
  </p:transition>
  <p:txStyles>
    <p:titleStyle>
      <a:lvl1pPr algn="l" rtl="0" eaLnBrk="0" fontAlgn="base" hangingPunct="0">
        <a:lnSpc>
          <a:spcPct val="95000"/>
        </a:lnSpc>
        <a:spcBef>
          <a:spcPct val="0"/>
        </a:spcBef>
        <a:spcAft>
          <a:spcPct val="0"/>
        </a:spcAft>
        <a:defRPr sz="3600" kern="1200">
          <a:solidFill>
            <a:srgbClr val="163B4B"/>
          </a:solidFill>
          <a:latin typeface="+mj-lt"/>
          <a:ea typeface="+mj-ea"/>
          <a:cs typeface="+mj-cs"/>
        </a:defRPr>
      </a:lvl1pPr>
      <a:lvl2pPr algn="l" rtl="0" eaLnBrk="0" fontAlgn="base" hangingPunct="0">
        <a:lnSpc>
          <a:spcPct val="95000"/>
        </a:lnSpc>
        <a:spcBef>
          <a:spcPct val="0"/>
        </a:spcBef>
        <a:spcAft>
          <a:spcPct val="0"/>
        </a:spcAft>
        <a:defRPr sz="3600">
          <a:solidFill>
            <a:srgbClr val="163B4B"/>
          </a:solidFill>
          <a:latin typeface="Arial" panose="020B0604020202020204" pitchFamily="34" charset="0"/>
        </a:defRPr>
      </a:lvl2pPr>
      <a:lvl3pPr algn="l" rtl="0" eaLnBrk="0" fontAlgn="base" hangingPunct="0">
        <a:lnSpc>
          <a:spcPct val="95000"/>
        </a:lnSpc>
        <a:spcBef>
          <a:spcPct val="0"/>
        </a:spcBef>
        <a:spcAft>
          <a:spcPct val="0"/>
        </a:spcAft>
        <a:defRPr sz="3600">
          <a:solidFill>
            <a:srgbClr val="163B4B"/>
          </a:solidFill>
          <a:latin typeface="Arial" panose="020B0604020202020204" pitchFamily="34" charset="0"/>
        </a:defRPr>
      </a:lvl3pPr>
      <a:lvl4pPr algn="l" rtl="0" eaLnBrk="0" fontAlgn="base" hangingPunct="0">
        <a:lnSpc>
          <a:spcPct val="95000"/>
        </a:lnSpc>
        <a:spcBef>
          <a:spcPct val="0"/>
        </a:spcBef>
        <a:spcAft>
          <a:spcPct val="0"/>
        </a:spcAft>
        <a:defRPr sz="3600">
          <a:solidFill>
            <a:srgbClr val="163B4B"/>
          </a:solidFill>
          <a:latin typeface="Arial" panose="020B0604020202020204" pitchFamily="34" charset="0"/>
        </a:defRPr>
      </a:lvl4pPr>
      <a:lvl5pPr algn="l" rtl="0" eaLnBrk="0" fontAlgn="base" hangingPunct="0">
        <a:lnSpc>
          <a:spcPct val="95000"/>
        </a:lnSpc>
        <a:spcBef>
          <a:spcPct val="0"/>
        </a:spcBef>
        <a:spcAft>
          <a:spcPct val="0"/>
        </a:spcAft>
        <a:defRPr sz="3600">
          <a:solidFill>
            <a:srgbClr val="163B4B"/>
          </a:solidFill>
          <a:latin typeface="Arial" panose="020B0604020202020204" pitchFamily="34" charset="0"/>
        </a:defRPr>
      </a:lvl5pPr>
      <a:lvl6pPr marL="457200" algn="l" rtl="0" fontAlgn="base">
        <a:lnSpc>
          <a:spcPct val="95000"/>
        </a:lnSpc>
        <a:spcBef>
          <a:spcPct val="0"/>
        </a:spcBef>
        <a:spcAft>
          <a:spcPct val="0"/>
        </a:spcAft>
        <a:defRPr sz="3600">
          <a:solidFill>
            <a:srgbClr val="81BC00"/>
          </a:solidFill>
          <a:latin typeface="Arial" panose="020B0604020202020204" pitchFamily="34" charset="0"/>
        </a:defRPr>
      </a:lvl6pPr>
      <a:lvl7pPr marL="914400" algn="l" rtl="0" fontAlgn="base">
        <a:lnSpc>
          <a:spcPct val="95000"/>
        </a:lnSpc>
        <a:spcBef>
          <a:spcPct val="0"/>
        </a:spcBef>
        <a:spcAft>
          <a:spcPct val="0"/>
        </a:spcAft>
        <a:defRPr sz="3600">
          <a:solidFill>
            <a:srgbClr val="81BC00"/>
          </a:solidFill>
          <a:latin typeface="Arial" panose="020B0604020202020204" pitchFamily="34" charset="0"/>
        </a:defRPr>
      </a:lvl7pPr>
      <a:lvl8pPr marL="1371600" algn="l" rtl="0" fontAlgn="base">
        <a:lnSpc>
          <a:spcPct val="95000"/>
        </a:lnSpc>
        <a:spcBef>
          <a:spcPct val="0"/>
        </a:spcBef>
        <a:spcAft>
          <a:spcPct val="0"/>
        </a:spcAft>
        <a:defRPr sz="3600">
          <a:solidFill>
            <a:srgbClr val="81BC00"/>
          </a:solidFill>
          <a:latin typeface="Arial" panose="020B0604020202020204" pitchFamily="34" charset="0"/>
        </a:defRPr>
      </a:lvl8pPr>
      <a:lvl9pPr marL="1828800" algn="l" rtl="0" fontAlgn="base">
        <a:lnSpc>
          <a:spcPct val="95000"/>
        </a:lnSpc>
        <a:spcBef>
          <a:spcPct val="0"/>
        </a:spcBef>
        <a:spcAft>
          <a:spcPct val="0"/>
        </a:spcAft>
        <a:defRPr sz="3600">
          <a:solidFill>
            <a:srgbClr val="81BC00"/>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Clr>
          <a:schemeClr val="tx1"/>
        </a:buClr>
        <a:buFont typeface="Arial" panose="020B0604020202020204" pitchFamily="34" charset="0"/>
        <a:buChar char="•"/>
        <a:defRPr lang="en-US" sz="2800" kern="1200" dirty="0">
          <a:solidFill>
            <a:srgbClr val="00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lang="en-US" sz="2400" kern="1200" dirty="0">
          <a:solidFill>
            <a:srgbClr val="000000"/>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lang="en-US" sz="2000" kern="1200" dirty="0">
          <a:solidFill>
            <a:srgbClr val="000000"/>
          </a:solidFill>
          <a:latin typeface="+mn-lt"/>
          <a:ea typeface="+mn-ea"/>
          <a:cs typeface="+mn-cs"/>
        </a:defRPr>
      </a:lvl3pPr>
      <a:lvl4pPr marL="1600200" indent="-228600" algn="l" rtl="0" eaLnBrk="0" fontAlgn="base" hangingPunct="0">
        <a:lnSpc>
          <a:spcPct val="90000"/>
        </a:lnSpc>
        <a:spcBef>
          <a:spcPts val="500"/>
        </a:spcBef>
        <a:spcAft>
          <a:spcPct val="0"/>
        </a:spcAft>
        <a:buClr>
          <a:schemeClr val="tx1"/>
        </a:buClr>
        <a:buFont typeface="Arial" panose="020B0604020202020204" pitchFamily="34" charset="0"/>
        <a:buChar char="•"/>
        <a:defRPr kern="1200">
          <a:solidFill>
            <a:srgbClr val="000000"/>
          </a:solidFill>
          <a:latin typeface="+mn-lt"/>
          <a:ea typeface="+mn-ea"/>
          <a:cs typeface="+mn-cs"/>
        </a:defRPr>
      </a:lvl4pPr>
      <a:lvl5pPr marL="2057400" indent="-228600" algn="l" rtl="0" eaLnBrk="0" fontAlgn="base" hangingPunct="0">
        <a:lnSpc>
          <a:spcPct val="90000"/>
        </a:lnSpc>
        <a:spcBef>
          <a:spcPts val="500"/>
        </a:spcBef>
        <a:spcAft>
          <a:spcPct val="0"/>
        </a:spcAft>
        <a:buClr>
          <a:schemeClr val="tx2"/>
        </a:buClr>
        <a:buFont typeface="Arial" panose="020B0604020202020204" pitchFamily="34" charset="0"/>
        <a:buChar char="•"/>
        <a:defRPr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ntrs.nasa.gov/api/citations/20140008805/downloads/20140008805.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hyperlink" Target="https://cdn.lanl.gov/files/arq-2021-01_22d7e.pdf" TargetMode="External"/><Relationship Id="rId5" Type="http://schemas.openxmlformats.org/officeDocument/2006/relationships/hyperlink" Target="https://www.osti.gov/servlets/purl/4151294"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200.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190.png"/><Relationship Id="rId2" Type="http://schemas.openxmlformats.org/officeDocument/2006/relationships/notesSlide" Target="../notesSlides/notesSlide4.xml"/><Relationship Id="rId16" Type="http://schemas.openxmlformats.org/officeDocument/2006/relationships/image" Target="../media/image30.png"/><Relationship Id="rId1" Type="http://schemas.openxmlformats.org/officeDocument/2006/relationships/slideLayout" Target="../slideLayouts/slideLayout14.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19" Type="http://schemas.openxmlformats.org/officeDocument/2006/relationships/image" Target="../media/image31.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9A2B726D-1775-5901-B701-5EF0D9594EF0}"/>
              </a:ext>
            </a:extLst>
          </p:cNvPr>
          <p:cNvSpPr>
            <a:spLocks noGrp="1" noChangeArrowheads="1"/>
          </p:cNvSpPr>
          <p:nvPr>
            <p:ph type="ctrTitle"/>
          </p:nvPr>
        </p:nvSpPr>
        <p:spPr>
          <a:xfrm>
            <a:off x="5266480" y="1157468"/>
            <a:ext cx="6925519" cy="3400931"/>
          </a:xfrm>
        </p:spPr>
        <p:txBody>
          <a:bodyPr>
            <a:normAutofit/>
          </a:bodyPr>
          <a:lstStyle/>
          <a:p>
            <a:pPr eaLnBrk="1" hangingPunct="1"/>
            <a:r>
              <a:rPr lang="en-US" altLang="en-US" sz="4400" dirty="0"/>
              <a:t>Dose Impacts From Fission Products and Flux Fields for NTP Ground Testing</a:t>
            </a:r>
          </a:p>
        </p:txBody>
      </p:sp>
      <p:sp>
        <p:nvSpPr>
          <p:cNvPr id="3" name="Subtitle 2">
            <a:extLst>
              <a:ext uri="{FF2B5EF4-FFF2-40B4-BE49-F238E27FC236}">
                <a16:creationId xmlns:a16="http://schemas.microsoft.com/office/drawing/2014/main" id="{DFD8C20B-F416-40CA-8529-D349EEE2E244}"/>
              </a:ext>
            </a:extLst>
          </p:cNvPr>
          <p:cNvSpPr>
            <a:spLocks noGrp="1"/>
          </p:cNvSpPr>
          <p:nvPr>
            <p:ph type="subTitle" idx="1"/>
          </p:nvPr>
        </p:nvSpPr>
        <p:spPr>
          <a:xfrm>
            <a:off x="5255674" y="4641910"/>
            <a:ext cx="6729589" cy="2067827"/>
          </a:xfrm>
        </p:spPr>
        <p:txBody>
          <a:bodyPr rtlCol="0"/>
          <a:lstStyle/>
          <a:p>
            <a:pPr eaLnBrk="1" fontAlgn="auto" hangingPunct="1">
              <a:spcAft>
                <a:spcPts val="0"/>
              </a:spcAft>
              <a:defRPr/>
            </a:pPr>
            <a:r>
              <a:rPr lang="en-US" sz="2400" dirty="0"/>
              <a:t>Reed Herner</a:t>
            </a:r>
            <a:r>
              <a:rPr lang="en-US" sz="2400" baseline="30000" dirty="0"/>
              <a:t>1</a:t>
            </a:r>
            <a:r>
              <a:rPr lang="en-US" sz="2400" dirty="0"/>
              <a:t> </a:t>
            </a:r>
          </a:p>
          <a:p>
            <a:pPr eaLnBrk="1" fontAlgn="auto" hangingPunct="1">
              <a:spcAft>
                <a:spcPts val="0"/>
              </a:spcAft>
              <a:defRPr/>
            </a:pPr>
            <a:r>
              <a:rPr lang="en-US" sz="2000" i="1" dirty="0"/>
              <a:t>Alexander Foutch</a:t>
            </a:r>
            <a:r>
              <a:rPr lang="en-US" sz="2000" i="1" baseline="30000" dirty="0"/>
              <a:t>2</a:t>
            </a:r>
            <a:r>
              <a:rPr lang="en-US" sz="2000" i="1" dirty="0"/>
              <a:t>, </a:t>
            </a:r>
            <a:r>
              <a:rPr lang="en-US" sz="2000" i="1" dirty="0" err="1"/>
              <a:t>Kelsa</a:t>
            </a:r>
            <a:r>
              <a:rPr lang="en-US" sz="2000" i="1" dirty="0"/>
              <a:t> Palomares</a:t>
            </a:r>
            <a:r>
              <a:rPr lang="en-US" sz="2000" i="1" baseline="30000" dirty="0"/>
              <a:t>1</a:t>
            </a:r>
            <a:r>
              <a:rPr lang="en-US" sz="2000" i="1" dirty="0"/>
              <a:t>, Adam Boylston</a:t>
            </a:r>
            <a:r>
              <a:rPr lang="en-US" sz="2000" i="1" baseline="30000" dirty="0"/>
              <a:t>1</a:t>
            </a:r>
            <a:r>
              <a:rPr lang="en-US" sz="2000" i="1" dirty="0"/>
              <a:t>, Lindsey Holmes</a:t>
            </a:r>
            <a:r>
              <a:rPr lang="en-US" sz="2000" i="1" baseline="30000" dirty="0"/>
              <a:t>1</a:t>
            </a:r>
          </a:p>
          <a:p>
            <a:pPr eaLnBrk="1" fontAlgn="auto" hangingPunct="1">
              <a:spcAft>
                <a:spcPts val="0"/>
              </a:spcAft>
              <a:defRPr/>
            </a:pPr>
            <a:r>
              <a:rPr lang="en-US" sz="1800" i="1" baseline="30000" dirty="0"/>
              <a:t>1</a:t>
            </a:r>
            <a:r>
              <a:rPr lang="en-US" sz="1800" i="1" dirty="0"/>
              <a:t>Analytical Mechanics Associates</a:t>
            </a:r>
          </a:p>
          <a:p>
            <a:pPr eaLnBrk="1" fontAlgn="auto" hangingPunct="1">
              <a:spcAft>
                <a:spcPts val="0"/>
              </a:spcAft>
              <a:defRPr/>
            </a:pPr>
            <a:r>
              <a:rPr lang="en-US" sz="1800" i="1" baseline="30000" dirty="0"/>
              <a:t>2</a:t>
            </a:r>
            <a:r>
              <a:rPr lang="en-US" sz="1800" i="1" dirty="0"/>
              <a:t>Missouri University of Science and Technology</a:t>
            </a:r>
          </a:p>
        </p:txBody>
      </p:sp>
      <p:sp>
        <p:nvSpPr>
          <p:cNvPr id="2" name="TextBox 1">
            <a:extLst>
              <a:ext uri="{FF2B5EF4-FFF2-40B4-BE49-F238E27FC236}">
                <a16:creationId xmlns:a16="http://schemas.microsoft.com/office/drawing/2014/main" id="{8281A832-535D-B8D5-59FC-A108C77B11E5}"/>
              </a:ext>
            </a:extLst>
          </p:cNvPr>
          <p:cNvSpPr txBox="1"/>
          <p:nvPr/>
        </p:nvSpPr>
        <p:spPr>
          <a:xfrm>
            <a:off x="9351818" y="1257300"/>
            <a:ext cx="2633445" cy="646331"/>
          </a:xfrm>
          <a:prstGeom prst="rect">
            <a:avLst/>
          </a:prstGeom>
          <a:noFill/>
        </p:spPr>
        <p:txBody>
          <a:bodyPr wrap="square" rtlCol="0">
            <a:spAutoFit/>
          </a:bodyPr>
          <a:lstStyle/>
          <a:p>
            <a:r>
              <a:rPr lang="en-US" dirty="0">
                <a:solidFill>
                  <a:srgbClr val="B9D9EC"/>
                </a:solidFill>
                <a:latin typeface="Franklin Gothic Medium Cond" panose="020B0606030402020204" pitchFamily="34" charset="0"/>
              </a:rPr>
              <a:t>Powering the Next Era of Space Exploration</a:t>
            </a:r>
          </a:p>
        </p:txBody>
      </p:sp>
      <p:pic>
        <p:nvPicPr>
          <p:cNvPr id="4" name="Picture 4">
            <a:extLst>
              <a:ext uri="{FF2B5EF4-FFF2-40B4-BE49-F238E27FC236}">
                <a16:creationId xmlns:a16="http://schemas.microsoft.com/office/drawing/2014/main" id="{CCF3D96A-362D-62D6-D6E6-FA6958E32057}"/>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t="26826" b="33736"/>
          <a:stretch>
            <a:fillRect/>
          </a:stretch>
        </p:blipFill>
        <p:spPr bwMode="auto">
          <a:xfrm>
            <a:off x="9853696" y="5729623"/>
            <a:ext cx="2693988"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F2739-0F69-4A48-8DB9-9B45363AE263}"/>
              </a:ext>
            </a:extLst>
          </p:cNvPr>
          <p:cNvSpPr>
            <a:spLocks noGrp="1"/>
          </p:cNvSpPr>
          <p:nvPr>
            <p:ph type="title"/>
          </p:nvPr>
        </p:nvSpPr>
        <p:spPr/>
        <p:txBody>
          <a:bodyPr/>
          <a:lstStyle/>
          <a:p>
            <a:pPr algn="ctr">
              <a:defRPr/>
            </a:pPr>
            <a:r>
              <a:rPr lang="en-US" dirty="0"/>
              <a:t>Acknowledgements</a:t>
            </a:r>
          </a:p>
        </p:txBody>
      </p:sp>
      <p:sp>
        <p:nvSpPr>
          <p:cNvPr id="3" name="Content Placeholder 2">
            <a:extLst>
              <a:ext uri="{FF2B5EF4-FFF2-40B4-BE49-F238E27FC236}">
                <a16:creationId xmlns:a16="http://schemas.microsoft.com/office/drawing/2014/main" id="{ABF16999-AA92-FF45-9C68-327EE079D267}"/>
              </a:ext>
            </a:extLst>
          </p:cNvPr>
          <p:cNvSpPr>
            <a:spLocks noGrp="1"/>
          </p:cNvSpPr>
          <p:nvPr>
            <p:ph idx="1"/>
          </p:nvPr>
        </p:nvSpPr>
        <p:spPr>
          <a:xfrm>
            <a:off x="498475" y="1513108"/>
            <a:ext cx="11214100" cy="4351338"/>
          </a:xfrm>
        </p:spPr>
        <p:txBody>
          <a:bodyPr anchor="ctr"/>
          <a:lstStyle/>
          <a:p>
            <a:pPr marL="0" indent="0" algn="ctr">
              <a:buFont typeface="Arial" panose="020B0604020202020204" pitchFamily="34" charset="0"/>
              <a:buNone/>
              <a:defRPr/>
            </a:pPr>
            <a:r>
              <a:rPr b="1" dirty="0">
                <a:latin typeface="+mj-lt"/>
                <a:ea typeface="Calibri" panose="020F0502020204030204" pitchFamily="34" charset="0"/>
              </a:rPr>
              <a:t>This work was supported by NASA’s Space Technology Mission Directorate (STMD) through the Space Nuclear Propulsion (SNP) Project</a:t>
            </a:r>
            <a:endParaRPr sz="1800" dirty="0">
              <a:latin typeface="+mj-lt"/>
              <a:ea typeface="Calibri" panose="020F0502020204030204" pitchFamily="34" charset="0"/>
            </a:endParaRPr>
          </a:p>
          <a:p>
            <a:pPr marL="0" indent="0" algn="ctr">
              <a:buFont typeface="Arial" panose="020B0604020202020204" pitchFamily="34" charset="0"/>
              <a:buNone/>
              <a:defRPr/>
            </a:pPr>
            <a:r>
              <a:rPr sz="1800" dirty="0">
                <a:latin typeface="+mj-lt"/>
              </a:rPr>
              <a:t>Contract No. 80LARC17C0003</a:t>
            </a:r>
          </a:p>
          <a:p>
            <a:pPr marL="0" indent="0" algn="ctr">
              <a:buFont typeface="Arial" panose="020B0604020202020204" pitchFamily="34" charset="0"/>
              <a:buNone/>
              <a:defRPr/>
            </a:pPr>
            <a:r>
              <a:rPr sz="1800" dirty="0">
                <a:latin typeface="+mj-lt"/>
              </a:rPr>
              <a:t>Task No. 10.020.000</a:t>
            </a:r>
            <a:endParaRPr lang="en-US" sz="1800" dirty="0">
              <a:latin typeface="+mj-lt"/>
            </a:endParaRPr>
          </a:p>
          <a:p>
            <a:pPr marL="0" indent="0" algn="ctr">
              <a:buFont typeface="Arial" panose="020B0604020202020204" pitchFamily="34" charset="0"/>
              <a:buNone/>
              <a:defRPr/>
            </a:pPr>
            <a:r>
              <a:rPr lang="en-US" b="1" dirty="0">
                <a:latin typeface="+mj-lt"/>
              </a:rPr>
              <a:t>This research made use of Idaho National Laboratory computing resources which are supported by the Office of Nuclear Energy of the U.S. Department of Energy and the Nuclear Science User Facilities </a:t>
            </a:r>
          </a:p>
          <a:p>
            <a:pPr marL="0" indent="0" algn="ctr">
              <a:buFont typeface="Arial" panose="020B0604020202020204" pitchFamily="34" charset="0"/>
              <a:buNone/>
              <a:defRPr/>
            </a:pPr>
            <a:r>
              <a:rPr lang="en-US" sz="1800" dirty="0"/>
              <a:t>Contract No. DE-AC07-05ID14517.</a:t>
            </a:r>
            <a:endParaRPr sz="1800" dirty="0">
              <a:latin typeface="+mj-lt"/>
            </a:endParaRPr>
          </a:p>
        </p:txBody>
      </p:sp>
      <p:sp>
        <p:nvSpPr>
          <p:cNvPr id="9220" name="Date Placeholder 3">
            <a:extLst>
              <a:ext uri="{FF2B5EF4-FFF2-40B4-BE49-F238E27FC236}">
                <a16:creationId xmlns:a16="http://schemas.microsoft.com/office/drawing/2014/main" id="{C9A51432-0497-344C-B648-301DCA91036D}"/>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9221" name="Footer Placeholder 4">
            <a:extLst>
              <a:ext uri="{FF2B5EF4-FFF2-40B4-BE49-F238E27FC236}">
                <a16:creationId xmlns:a16="http://schemas.microsoft.com/office/drawing/2014/main" id="{7F0B100A-1D29-9240-846D-F62C4BCF494D}"/>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
        <p:nvSpPr>
          <p:cNvPr id="9222" name="Slide Number Placeholder 5">
            <a:extLst>
              <a:ext uri="{FF2B5EF4-FFF2-40B4-BE49-F238E27FC236}">
                <a16:creationId xmlns:a16="http://schemas.microsoft.com/office/drawing/2014/main" id="{F57D320E-5BE4-7649-9F04-F50995891F71}"/>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8F720DE3-D2BA-B04B-AB1F-5BA66CDB7E1C}" type="slidenum">
              <a:rPr lang="en-US" altLang="en-US">
                <a:solidFill>
                  <a:srgbClr val="181717"/>
                </a:solidFill>
              </a:rPr>
              <a:pPr fontAlgn="base">
                <a:spcBef>
                  <a:spcPct val="0"/>
                </a:spcBef>
                <a:spcAft>
                  <a:spcPct val="0"/>
                </a:spcAft>
              </a:pPr>
              <a:t>2</a:t>
            </a:fld>
            <a:endParaRPr lang="en-US" altLang="en-US" dirty="0">
              <a:solidFill>
                <a:srgbClr val="181717"/>
              </a:solidFill>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8223-A740-EC46-8B88-A34A898D5DB4}"/>
              </a:ext>
            </a:extLst>
          </p:cNvPr>
          <p:cNvSpPr>
            <a:spLocks noGrp="1"/>
          </p:cNvSpPr>
          <p:nvPr>
            <p:ph type="title"/>
          </p:nvPr>
        </p:nvSpPr>
        <p:spPr/>
        <p:txBody>
          <a:bodyPr/>
          <a:lstStyle/>
          <a:p>
            <a:pPr>
              <a:defRPr/>
            </a:pPr>
            <a:r>
              <a:rPr lang="en-US" dirty="0"/>
              <a:t>Agenda</a:t>
            </a:r>
          </a:p>
        </p:txBody>
      </p:sp>
      <p:sp>
        <p:nvSpPr>
          <p:cNvPr id="10243" name="Content Placeholder 2">
            <a:extLst>
              <a:ext uri="{FF2B5EF4-FFF2-40B4-BE49-F238E27FC236}">
                <a16:creationId xmlns:a16="http://schemas.microsoft.com/office/drawing/2014/main" id="{9BD0E559-1DF3-B840-BA4F-DFEA8D060EF9}"/>
              </a:ext>
            </a:extLst>
          </p:cNvPr>
          <p:cNvSpPr>
            <a:spLocks noGrp="1" noChangeArrowheads="1"/>
          </p:cNvSpPr>
          <p:nvPr>
            <p:ph idx="1"/>
          </p:nvPr>
        </p:nvSpPr>
        <p:spPr/>
        <p:txBody>
          <a:bodyPr/>
          <a:lstStyle/>
          <a:p>
            <a:r>
              <a:rPr lang="en-US" altLang="en-US" dirty="0"/>
              <a:t>Motivation and Background</a:t>
            </a:r>
          </a:p>
          <a:p>
            <a:r>
              <a:rPr lang="en-US" altLang="en-US" dirty="0"/>
              <a:t>Methodology</a:t>
            </a:r>
          </a:p>
          <a:p>
            <a:r>
              <a:rPr lang="en-US" altLang="en-US" dirty="0"/>
              <a:t>Axial Fractional Release</a:t>
            </a:r>
          </a:p>
          <a:p>
            <a:r>
              <a:rPr lang="en-US" altLang="en-US" dirty="0"/>
              <a:t>Flux-to-Dose Conversion</a:t>
            </a:r>
          </a:p>
          <a:p>
            <a:r>
              <a:rPr lang="en-US" altLang="en-US" dirty="0"/>
              <a:t>Shielding Analysis</a:t>
            </a:r>
          </a:p>
          <a:p>
            <a:r>
              <a:rPr lang="en-US" altLang="en-US" dirty="0"/>
              <a:t>Conclusions and Recommendations</a:t>
            </a:r>
          </a:p>
          <a:p>
            <a:r>
              <a:rPr lang="en-US" altLang="en-US" dirty="0"/>
              <a:t>Future Work</a:t>
            </a:r>
          </a:p>
        </p:txBody>
      </p:sp>
      <p:sp>
        <p:nvSpPr>
          <p:cNvPr id="10246" name="Slide Number Placeholder 5">
            <a:extLst>
              <a:ext uri="{FF2B5EF4-FFF2-40B4-BE49-F238E27FC236}">
                <a16:creationId xmlns:a16="http://schemas.microsoft.com/office/drawing/2014/main" id="{8C7E7805-4FA1-A04D-9762-080B9EBA5B9F}"/>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0A1F2892-2520-5B48-9CB6-700F4F8C51CB}" type="slidenum">
              <a:rPr lang="en-US" altLang="en-US">
                <a:solidFill>
                  <a:srgbClr val="181717"/>
                </a:solidFill>
              </a:rPr>
              <a:pPr fontAlgn="base">
                <a:spcBef>
                  <a:spcPct val="0"/>
                </a:spcBef>
                <a:spcAft>
                  <a:spcPct val="0"/>
                </a:spcAft>
              </a:pPr>
              <a:t>3</a:t>
            </a:fld>
            <a:endParaRPr lang="en-US" altLang="en-US">
              <a:solidFill>
                <a:srgbClr val="181717"/>
              </a:solidFill>
            </a:endParaRPr>
          </a:p>
        </p:txBody>
      </p:sp>
      <p:sp>
        <p:nvSpPr>
          <p:cNvPr id="3" name="Date Placeholder 3">
            <a:extLst>
              <a:ext uri="{FF2B5EF4-FFF2-40B4-BE49-F238E27FC236}">
                <a16:creationId xmlns:a16="http://schemas.microsoft.com/office/drawing/2014/main" id="{53E82FA1-02D6-3248-1F8C-C7E5F9FF2C66}"/>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4" name="Footer Placeholder 4">
            <a:extLst>
              <a:ext uri="{FF2B5EF4-FFF2-40B4-BE49-F238E27FC236}">
                <a16:creationId xmlns:a16="http://schemas.microsoft.com/office/drawing/2014/main" id="{7D749804-792C-1224-94FB-B061BEE47520}"/>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6" name="Picture 5" descr="A picture containing ground, sky, outdoor, mountain&#10;&#10;Description automatically generated">
            <a:extLst>
              <a:ext uri="{FF2B5EF4-FFF2-40B4-BE49-F238E27FC236}">
                <a16:creationId xmlns:a16="http://schemas.microsoft.com/office/drawing/2014/main" id="{4FD33F5D-E7E6-4BA8-9831-AD0C59E5F079}"/>
              </a:ext>
            </a:extLst>
          </p:cNvPr>
          <p:cNvPicPr>
            <a:picLocks noChangeAspect="1"/>
          </p:cNvPicPr>
          <p:nvPr/>
        </p:nvPicPr>
        <p:blipFill rotWithShape="1">
          <a:blip r:embed="rId3">
            <a:extLst>
              <a:ext uri="{28A0092B-C50C-407E-A947-70E740481C1C}">
                <a14:useLocalDpi xmlns:a14="http://schemas.microsoft.com/office/drawing/2010/main" val="0"/>
              </a:ext>
            </a:extLst>
          </a:blip>
          <a:srcRect b="8036"/>
          <a:stretch/>
        </p:blipFill>
        <p:spPr>
          <a:xfrm>
            <a:off x="7100563" y="1384327"/>
            <a:ext cx="4612012" cy="4217820"/>
          </a:xfrm>
          <a:prstGeom prst="rect">
            <a:avLst/>
          </a:prstGeom>
        </p:spPr>
      </p:pic>
      <p:sp>
        <p:nvSpPr>
          <p:cNvPr id="7" name="TextBox 6">
            <a:extLst>
              <a:ext uri="{FF2B5EF4-FFF2-40B4-BE49-F238E27FC236}">
                <a16:creationId xmlns:a16="http://schemas.microsoft.com/office/drawing/2014/main" id="{6A698C01-4A63-577B-658A-1C945551E785}"/>
              </a:ext>
            </a:extLst>
          </p:cNvPr>
          <p:cNvSpPr txBox="1"/>
          <p:nvPr/>
        </p:nvSpPr>
        <p:spPr>
          <a:xfrm>
            <a:off x="7019038" y="5781533"/>
            <a:ext cx="4775061" cy="338554"/>
          </a:xfrm>
          <a:prstGeom prst="rect">
            <a:avLst/>
          </a:prstGeom>
          <a:noFill/>
        </p:spPr>
        <p:txBody>
          <a:bodyPr wrap="square" rtlCol="0">
            <a:spAutoFit/>
          </a:bodyPr>
          <a:lstStyle/>
          <a:p>
            <a:pPr algn="ctr"/>
            <a:r>
              <a:rPr lang="en-US" sz="1600" dirty="0"/>
              <a:t>Nuclear Rocket Development Station Test Cell “C”</a:t>
            </a:r>
            <a:r>
              <a:rPr lang="en-US" sz="1600" baseline="30000" dirty="0"/>
              <a:t>1</a:t>
            </a:r>
          </a:p>
        </p:txBody>
      </p:sp>
      <p:sp>
        <p:nvSpPr>
          <p:cNvPr id="8" name="TextBox 7">
            <a:extLst>
              <a:ext uri="{FF2B5EF4-FFF2-40B4-BE49-F238E27FC236}">
                <a16:creationId xmlns:a16="http://schemas.microsoft.com/office/drawing/2014/main" id="{2E84E99B-10CB-4343-801E-B878AA3043A1}"/>
              </a:ext>
            </a:extLst>
          </p:cNvPr>
          <p:cNvSpPr txBox="1"/>
          <p:nvPr/>
        </p:nvSpPr>
        <p:spPr>
          <a:xfrm>
            <a:off x="1093410" y="6609431"/>
            <a:ext cx="9336088" cy="276999"/>
          </a:xfrm>
          <a:prstGeom prst="rect">
            <a:avLst/>
          </a:prstGeom>
          <a:noFill/>
        </p:spPr>
        <p:txBody>
          <a:bodyPr wrap="square" rtlCol="0">
            <a:spAutoFit/>
          </a:bodyPr>
          <a:lstStyle/>
          <a:p>
            <a:r>
              <a:rPr lang="en-US" sz="1200" dirty="0">
                <a:solidFill>
                  <a:schemeClr val="bg2">
                    <a:lumMod val="10000"/>
                  </a:schemeClr>
                </a:solidFill>
              </a:rPr>
              <a:t>1 - </a:t>
            </a:r>
            <a:r>
              <a:rPr lang="en-US" sz="1200" dirty="0">
                <a:hlinkClick r:id="rId4"/>
              </a:rPr>
              <a:t>https://ntrs.nasa.gov/api/citations/20140008805/downloads/20140008805.pdf</a:t>
            </a:r>
            <a:r>
              <a:rPr lang="en-US" sz="1200" dirty="0">
                <a:solidFill>
                  <a:schemeClr val="bg2">
                    <a:lumMod val="10000"/>
                  </a:schemeClr>
                </a:solidFill>
              </a:rPr>
              <a:t> </a:t>
            </a:r>
            <a:endParaRPr lang="en-US" sz="1200" dirty="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Motivation and Objectives</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4</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Planning for the safe ground testing of NTP engines requires an accurate estimation of fission product inventories, incident flux, and dose resulting from reactor operation.</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
        <p:nvSpPr>
          <p:cNvPr id="7" name="TextBox 6">
            <a:extLst>
              <a:ext uri="{FF2B5EF4-FFF2-40B4-BE49-F238E27FC236}">
                <a16:creationId xmlns:a16="http://schemas.microsoft.com/office/drawing/2014/main" id="{C1D8CBF2-5932-7A7B-4DAE-84DBEECEDAFC}"/>
              </a:ext>
            </a:extLst>
          </p:cNvPr>
          <p:cNvSpPr txBox="1"/>
          <p:nvPr/>
        </p:nvSpPr>
        <p:spPr>
          <a:xfrm>
            <a:off x="1789457" y="5588940"/>
            <a:ext cx="8613085"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The goal of this work is to quantify the behavior of fission products and reactor spatial flux for impacts to ground testing development needs.</a:t>
            </a:r>
          </a:p>
        </p:txBody>
      </p:sp>
      <p:sp>
        <p:nvSpPr>
          <p:cNvPr id="8" name="TextBox 7">
            <a:extLst>
              <a:ext uri="{FF2B5EF4-FFF2-40B4-BE49-F238E27FC236}">
                <a16:creationId xmlns:a16="http://schemas.microsoft.com/office/drawing/2014/main" id="{98D29C77-4248-BDA1-A291-E7474C081941}"/>
              </a:ext>
            </a:extLst>
          </p:cNvPr>
          <p:cNvSpPr txBox="1"/>
          <p:nvPr/>
        </p:nvSpPr>
        <p:spPr>
          <a:xfrm>
            <a:off x="1760954" y="4879399"/>
            <a:ext cx="4000500" cy="584775"/>
          </a:xfrm>
          <a:prstGeom prst="rect">
            <a:avLst/>
          </a:prstGeom>
          <a:noFill/>
        </p:spPr>
        <p:txBody>
          <a:bodyPr wrap="square" rtlCol="0">
            <a:spAutoFit/>
          </a:bodyPr>
          <a:lstStyle/>
          <a:p>
            <a:pPr algn="ctr"/>
            <a:r>
              <a:rPr lang="en-US" sz="1600" dirty="0"/>
              <a:t>Model of Engine Test Stand (ETS-1) from NERVA Program, 1962</a:t>
            </a:r>
            <a:r>
              <a:rPr lang="en-US" sz="1600" baseline="30000" dirty="0"/>
              <a:t>1</a:t>
            </a:r>
          </a:p>
        </p:txBody>
      </p:sp>
      <p:sp>
        <p:nvSpPr>
          <p:cNvPr id="9" name="TextBox 8">
            <a:extLst>
              <a:ext uri="{FF2B5EF4-FFF2-40B4-BE49-F238E27FC236}">
                <a16:creationId xmlns:a16="http://schemas.microsoft.com/office/drawing/2014/main" id="{001A2D8F-854B-56AE-1527-DD283D0692CE}"/>
              </a:ext>
            </a:extLst>
          </p:cNvPr>
          <p:cNvSpPr txBox="1"/>
          <p:nvPr/>
        </p:nvSpPr>
        <p:spPr>
          <a:xfrm>
            <a:off x="6461198" y="4861963"/>
            <a:ext cx="4000500" cy="584775"/>
          </a:xfrm>
          <a:prstGeom prst="rect">
            <a:avLst/>
          </a:prstGeom>
          <a:noFill/>
        </p:spPr>
        <p:txBody>
          <a:bodyPr wrap="square" rtlCol="0">
            <a:spAutoFit/>
          </a:bodyPr>
          <a:lstStyle/>
          <a:p>
            <a:pPr algn="ctr"/>
            <a:r>
              <a:rPr lang="en-US" sz="1600" dirty="0"/>
              <a:t>Phoebus-2A being prepared for testing at Lost Alamos Scientific Laboratory (LASL)</a:t>
            </a:r>
            <a:r>
              <a:rPr lang="en-US" sz="1600" baseline="30000" dirty="0"/>
              <a:t>2</a:t>
            </a:r>
          </a:p>
        </p:txBody>
      </p:sp>
      <p:pic>
        <p:nvPicPr>
          <p:cNvPr id="6" name="Picture 5" descr="A picture containing text, boat, outdoor&#10;&#10;Description automatically generated">
            <a:extLst>
              <a:ext uri="{FF2B5EF4-FFF2-40B4-BE49-F238E27FC236}">
                <a16:creationId xmlns:a16="http://schemas.microsoft.com/office/drawing/2014/main" id="{57971F00-1691-F48E-574D-40114B39F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2769" y="1521959"/>
            <a:ext cx="4296870" cy="3340004"/>
          </a:xfrm>
          <a:prstGeom prst="rect">
            <a:avLst/>
          </a:prstGeom>
        </p:spPr>
      </p:pic>
      <p:pic>
        <p:nvPicPr>
          <p:cNvPr id="13" name="Picture 12" descr="A picture containing outdoor, projector&#10;&#10;Description automatically generated">
            <a:extLst>
              <a:ext uri="{FF2B5EF4-FFF2-40B4-BE49-F238E27FC236}">
                <a16:creationId xmlns:a16="http://schemas.microsoft.com/office/drawing/2014/main" id="{8C6B1913-FF61-C589-9851-814A2383D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7884" y="1529976"/>
            <a:ext cx="4207404" cy="3349423"/>
          </a:xfrm>
          <a:prstGeom prst="rect">
            <a:avLst/>
          </a:prstGeom>
        </p:spPr>
      </p:pic>
      <p:sp>
        <p:nvSpPr>
          <p:cNvPr id="4" name="TextBox 3">
            <a:extLst>
              <a:ext uri="{FF2B5EF4-FFF2-40B4-BE49-F238E27FC236}">
                <a16:creationId xmlns:a16="http://schemas.microsoft.com/office/drawing/2014/main" id="{3D1D3BF7-500B-8C47-8837-E5BD68B11B55}"/>
              </a:ext>
            </a:extLst>
          </p:cNvPr>
          <p:cNvSpPr txBox="1"/>
          <p:nvPr/>
        </p:nvSpPr>
        <p:spPr>
          <a:xfrm>
            <a:off x="1093410" y="6609431"/>
            <a:ext cx="9336088" cy="276999"/>
          </a:xfrm>
          <a:prstGeom prst="rect">
            <a:avLst/>
          </a:prstGeom>
          <a:noFill/>
        </p:spPr>
        <p:txBody>
          <a:bodyPr wrap="square" rtlCol="0">
            <a:spAutoFit/>
          </a:bodyPr>
          <a:lstStyle/>
          <a:p>
            <a:r>
              <a:rPr lang="en-US" sz="1200" dirty="0">
                <a:solidFill>
                  <a:schemeClr val="bg2">
                    <a:lumMod val="10000"/>
                  </a:schemeClr>
                </a:solidFill>
              </a:rPr>
              <a:t>1 - </a:t>
            </a:r>
            <a:r>
              <a:rPr lang="en-US" sz="1200" dirty="0">
                <a:hlinkClick r:id="rId5"/>
              </a:rPr>
              <a:t>https://www.osti.gov/servlets/purl/4151294</a:t>
            </a:r>
            <a:r>
              <a:rPr lang="en-US" sz="1200" dirty="0"/>
              <a:t> </a:t>
            </a:r>
            <a:r>
              <a:rPr lang="en-US" sz="1200" dirty="0">
                <a:solidFill>
                  <a:schemeClr val="bg2">
                    <a:lumMod val="10000"/>
                  </a:schemeClr>
                </a:solidFill>
              </a:rPr>
              <a:t> 2 - </a:t>
            </a:r>
            <a:r>
              <a:rPr lang="en-US" sz="1200" dirty="0">
                <a:solidFill>
                  <a:schemeClr val="bg2">
                    <a:lumMod val="10000"/>
                  </a:schemeClr>
                </a:solidFill>
                <a:hlinkClick r:id="rId6"/>
              </a:rPr>
              <a:t>https://cdn.lanl.gov/files/arq-2021-01_22d7e.pdf</a:t>
            </a:r>
            <a:r>
              <a:rPr lang="en-US" sz="1200" dirty="0">
                <a:solidFill>
                  <a:schemeClr val="bg2">
                    <a:lumMod val="10000"/>
                  </a:schemeClr>
                </a:solidFill>
              </a:rPr>
              <a:t>  </a:t>
            </a:r>
          </a:p>
        </p:txBody>
      </p:sp>
    </p:spTree>
    <p:extLst>
      <p:ext uri="{BB962C8B-B14F-4D97-AF65-F5344CB8AC3E}">
        <p14:creationId xmlns:p14="http://schemas.microsoft.com/office/powerpoint/2010/main" val="29194007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Background and Assumptions</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5</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Fission products, neutron, and gamma flux are sources of radiation that need to be mitigated for any in-proximity operation of nuclear reactors, which a ground test NTP engine would require.  </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
        <p:nvSpPr>
          <p:cNvPr id="5" name="Content Placeholder 5">
            <a:extLst>
              <a:ext uri="{FF2B5EF4-FFF2-40B4-BE49-F238E27FC236}">
                <a16:creationId xmlns:a16="http://schemas.microsoft.com/office/drawing/2014/main" id="{78F1316F-2EB1-A9CC-7C3C-69A42E6E48A1}"/>
              </a:ext>
            </a:extLst>
          </p:cNvPr>
          <p:cNvSpPr txBox="1">
            <a:spLocks noChangeArrowheads="1"/>
          </p:cNvSpPr>
          <p:nvPr/>
        </p:nvSpPr>
        <p:spPr>
          <a:xfrm>
            <a:off x="498475" y="1439863"/>
            <a:ext cx="8147814" cy="3871608"/>
          </a:xfrm>
          <a:prstGeom prst="rect">
            <a:avLst/>
          </a:prstGeom>
        </p:spPr>
        <p:txBody>
          <a:bodyPr/>
          <a:lstStyle>
            <a:lvl1pPr marL="228600" indent="-228600" algn="l" rtl="0" eaLnBrk="0" fontAlgn="base" hangingPunct="0">
              <a:lnSpc>
                <a:spcPct val="90000"/>
              </a:lnSpc>
              <a:spcBef>
                <a:spcPts val="1000"/>
              </a:spcBef>
              <a:spcAft>
                <a:spcPct val="0"/>
              </a:spcAft>
              <a:buClr>
                <a:schemeClr val="tx1"/>
              </a:buClr>
              <a:buFont typeface="Arial" panose="020B0604020202020204" pitchFamily="34" charset="0"/>
              <a:buChar char="•"/>
              <a:defRPr lang="en-US" sz="2800" kern="1200" dirty="0">
                <a:solidFill>
                  <a:srgbClr val="00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lang="en-US" sz="2400" kern="1200" dirty="0">
                <a:solidFill>
                  <a:srgbClr val="000000"/>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lang="en-US" sz="2000" kern="1200" dirty="0">
                <a:solidFill>
                  <a:srgbClr val="000000"/>
                </a:solidFill>
                <a:latin typeface="+mn-lt"/>
                <a:ea typeface="+mn-ea"/>
                <a:cs typeface="+mn-cs"/>
              </a:defRPr>
            </a:lvl3pPr>
            <a:lvl4pPr marL="1600200" indent="-228600" algn="l" rtl="0" eaLnBrk="0" fontAlgn="base" hangingPunct="0">
              <a:lnSpc>
                <a:spcPct val="90000"/>
              </a:lnSpc>
              <a:spcBef>
                <a:spcPts val="500"/>
              </a:spcBef>
              <a:spcAft>
                <a:spcPct val="0"/>
              </a:spcAft>
              <a:buClr>
                <a:schemeClr val="tx1"/>
              </a:buClr>
              <a:buFont typeface="Arial" panose="020B0604020202020204" pitchFamily="34" charset="0"/>
              <a:buChar char="•"/>
              <a:defRPr kern="1200">
                <a:solidFill>
                  <a:srgbClr val="000000"/>
                </a:solidFill>
                <a:latin typeface="+mn-lt"/>
                <a:ea typeface="+mn-ea"/>
                <a:cs typeface="+mn-cs"/>
              </a:defRPr>
            </a:lvl4pPr>
            <a:lvl5pPr marL="2057400" indent="-228600" algn="l" rtl="0" eaLnBrk="0" fontAlgn="base" hangingPunct="0">
              <a:lnSpc>
                <a:spcPct val="90000"/>
              </a:lnSpc>
              <a:spcBef>
                <a:spcPts val="500"/>
              </a:spcBef>
              <a:spcAft>
                <a:spcPct val="0"/>
              </a:spcAft>
              <a:buClr>
                <a:schemeClr val="tx2"/>
              </a:buClr>
              <a:buFont typeface="Arial" panose="020B0604020202020204" pitchFamily="34" charset="0"/>
              <a:buChar char="•"/>
              <a:defRPr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800" dirty="0"/>
              <a:t>Fission Products</a:t>
            </a:r>
          </a:p>
          <a:p>
            <a:pPr lvl="1"/>
            <a:r>
              <a:rPr lang="en-US" altLang="en-US" sz="1400" dirty="0"/>
              <a:t>Produced from nuclear reactor operation, fission products undergo radioactive decay and release high energy particles that will deposit energy into materials. </a:t>
            </a:r>
          </a:p>
          <a:p>
            <a:pPr lvl="1"/>
            <a:r>
              <a:rPr lang="en-US" altLang="en-US" sz="1400" dirty="0"/>
              <a:t>Correlations for fission product diffusion behavior were compiled during the NERVA program and serve as the base assumption for diffusion rate in this work. </a:t>
            </a:r>
          </a:p>
          <a:p>
            <a:pPr lvl="1"/>
            <a:r>
              <a:rPr lang="en-US" altLang="en-US" sz="1400" dirty="0"/>
              <a:t>Dose is the amount of energy deposited in a material and dose equivalent is a modified calculation of dose that considers radiation type and biological effects.</a:t>
            </a:r>
          </a:p>
          <a:p>
            <a:r>
              <a:rPr lang="en-US" altLang="en-US" sz="1800" dirty="0"/>
              <a:t>Flux-to-Dose Conversions</a:t>
            </a:r>
          </a:p>
          <a:p>
            <a:pPr lvl="1"/>
            <a:r>
              <a:rPr lang="en-US" altLang="en-US" sz="1400" dirty="0"/>
              <a:t>For neutron and gamma radiation fields, dose can be calculated using tabulated data from the International Commission on Radiological Protection (ICRP) publications.</a:t>
            </a:r>
          </a:p>
          <a:p>
            <a:pPr lvl="1"/>
            <a:r>
              <a:rPr lang="en-US" altLang="en-US" sz="1400" dirty="0"/>
              <a:t>Using Flux-to-Dose conversion factors, the amount of dose to an individual can be quantified spatially in and around the reactor during operation.</a:t>
            </a:r>
          </a:p>
          <a:p>
            <a:pPr lvl="1"/>
            <a:r>
              <a:rPr lang="en-US" altLang="en-US" sz="1400" dirty="0"/>
              <a:t>The reactor geometry and fuel loading assumptions for this work were used from the Test Reference Design (TRD). Reactor physics models in MCNP and Serpent were constructed.</a:t>
            </a:r>
          </a:p>
          <a:p>
            <a:r>
              <a:rPr lang="en-US" altLang="en-US" sz="1800" dirty="0"/>
              <a:t>Shielding</a:t>
            </a:r>
          </a:p>
          <a:p>
            <a:pPr lvl="1"/>
            <a:r>
              <a:rPr lang="en-US" altLang="en-US" sz="1400" dirty="0"/>
              <a:t>To meet facility safety requirements and ensure radiological impacts are As Low As Reasonably Achievable (ALARA), proper shielding configurations need to be in place. </a:t>
            </a:r>
            <a:endParaRPr lang="en-US" altLang="en-US" sz="1600" dirty="0"/>
          </a:p>
          <a:p>
            <a:pPr lvl="1"/>
            <a:r>
              <a:rPr lang="en-US" altLang="en-US" sz="1400" dirty="0"/>
              <a:t>Shielding materials need to attenuate and capture incident radiation, which requires choosing the right material types and thicknesses for the reactor design. </a:t>
            </a:r>
            <a:endParaRPr lang="en-US" altLang="en-US" sz="1200" dirty="0"/>
          </a:p>
        </p:txBody>
      </p:sp>
      <p:pic>
        <p:nvPicPr>
          <p:cNvPr id="6" name="Picture 5" descr="Diagram, schematic&#10;&#10;Description automatically generated">
            <a:extLst>
              <a:ext uri="{FF2B5EF4-FFF2-40B4-BE49-F238E27FC236}">
                <a16:creationId xmlns:a16="http://schemas.microsoft.com/office/drawing/2014/main" id="{B70F4AD5-3D0A-1D68-FB94-2389452D0D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392" y="1337756"/>
            <a:ext cx="3597296" cy="4003947"/>
          </a:xfrm>
          <a:prstGeom prst="rect">
            <a:avLst/>
          </a:prstGeom>
        </p:spPr>
      </p:pic>
      <p:sp>
        <p:nvSpPr>
          <p:cNvPr id="8" name="TextBox 7">
            <a:extLst>
              <a:ext uri="{FF2B5EF4-FFF2-40B4-BE49-F238E27FC236}">
                <a16:creationId xmlns:a16="http://schemas.microsoft.com/office/drawing/2014/main" id="{2FC19A4C-F9CA-B864-E8EC-B9633BA3DAEA}"/>
              </a:ext>
            </a:extLst>
          </p:cNvPr>
          <p:cNvSpPr txBox="1"/>
          <p:nvPr/>
        </p:nvSpPr>
        <p:spPr>
          <a:xfrm>
            <a:off x="8305790" y="5311471"/>
            <a:ext cx="4000500" cy="584775"/>
          </a:xfrm>
          <a:prstGeom prst="rect">
            <a:avLst/>
          </a:prstGeom>
          <a:noFill/>
        </p:spPr>
        <p:txBody>
          <a:bodyPr wrap="square" rtlCol="0">
            <a:spAutoFit/>
          </a:bodyPr>
          <a:lstStyle/>
          <a:p>
            <a:pPr algn="ctr"/>
            <a:r>
              <a:rPr lang="en-US" sz="1600" dirty="0"/>
              <a:t>Subsurface Active Filtration of Exhaust (SAFE) Concept Diagram</a:t>
            </a:r>
          </a:p>
        </p:txBody>
      </p:sp>
    </p:spTree>
    <p:extLst>
      <p:ext uri="{BB962C8B-B14F-4D97-AF65-F5344CB8AC3E}">
        <p14:creationId xmlns:p14="http://schemas.microsoft.com/office/powerpoint/2010/main" val="2270231807"/>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Methodology – PARRAGON Framework</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6</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The </a:t>
            </a:r>
            <a:r>
              <a:rPr lang="en-US" i="1" u="sng" dirty="0" err="1">
                <a:solidFill>
                  <a:schemeClr val="bg2">
                    <a:lumMod val="10000"/>
                  </a:schemeClr>
                </a:solidFill>
              </a:rPr>
              <a:t>PA</a:t>
            </a:r>
            <a:r>
              <a:rPr lang="en-US" i="1" dirty="0" err="1">
                <a:solidFill>
                  <a:schemeClr val="bg2">
                    <a:lumMod val="10000"/>
                  </a:schemeClr>
                </a:solidFill>
              </a:rPr>
              <a:t>rametric</a:t>
            </a:r>
            <a:r>
              <a:rPr lang="en-US" i="1" dirty="0">
                <a:solidFill>
                  <a:schemeClr val="bg2">
                    <a:lumMod val="10000"/>
                  </a:schemeClr>
                </a:solidFill>
              </a:rPr>
              <a:t> </a:t>
            </a:r>
            <a:r>
              <a:rPr lang="en-US" i="1" u="sng" dirty="0">
                <a:solidFill>
                  <a:schemeClr val="bg2">
                    <a:lumMod val="10000"/>
                  </a:schemeClr>
                </a:solidFill>
              </a:rPr>
              <a:t>R</a:t>
            </a:r>
            <a:r>
              <a:rPr lang="en-US" i="1" dirty="0">
                <a:solidFill>
                  <a:schemeClr val="bg2">
                    <a:lumMod val="10000"/>
                  </a:schemeClr>
                </a:solidFill>
              </a:rPr>
              <a:t>eactor </a:t>
            </a:r>
            <a:r>
              <a:rPr lang="en-US" i="1" u="sng" dirty="0">
                <a:solidFill>
                  <a:schemeClr val="bg2">
                    <a:lumMod val="10000"/>
                  </a:schemeClr>
                </a:solidFill>
              </a:rPr>
              <a:t>R</a:t>
            </a:r>
            <a:r>
              <a:rPr lang="en-US" i="1" dirty="0">
                <a:solidFill>
                  <a:schemeClr val="bg2">
                    <a:lumMod val="10000"/>
                  </a:schemeClr>
                </a:solidFill>
              </a:rPr>
              <a:t>adiation </a:t>
            </a:r>
            <a:r>
              <a:rPr lang="en-US" i="1" u="sng" dirty="0">
                <a:solidFill>
                  <a:schemeClr val="bg2">
                    <a:lumMod val="10000"/>
                  </a:schemeClr>
                </a:solidFill>
              </a:rPr>
              <a:t>A</a:t>
            </a:r>
            <a:r>
              <a:rPr lang="en-US" i="1" dirty="0">
                <a:solidFill>
                  <a:schemeClr val="bg2">
                    <a:lumMod val="10000"/>
                  </a:schemeClr>
                </a:solidFill>
              </a:rPr>
              <a:t>ctivity </a:t>
            </a:r>
            <a:r>
              <a:rPr lang="en-US" i="1" u="sng" dirty="0">
                <a:solidFill>
                  <a:schemeClr val="bg2">
                    <a:lumMod val="10000"/>
                  </a:schemeClr>
                </a:solidFill>
              </a:rPr>
              <a:t>G</a:t>
            </a:r>
            <a:r>
              <a:rPr lang="en-US" i="1" dirty="0">
                <a:solidFill>
                  <a:schemeClr val="bg2">
                    <a:lumMod val="10000"/>
                  </a:schemeClr>
                </a:solidFill>
              </a:rPr>
              <a:t>enerator and </a:t>
            </a:r>
            <a:r>
              <a:rPr lang="en-US" i="1" u="sng" dirty="0">
                <a:solidFill>
                  <a:schemeClr val="bg2">
                    <a:lumMod val="10000"/>
                  </a:schemeClr>
                </a:solidFill>
              </a:rPr>
              <a:t>O</a:t>
            </a:r>
            <a:r>
              <a:rPr lang="en-US" i="1" dirty="0">
                <a:solidFill>
                  <a:schemeClr val="bg2">
                    <a:lumMod val="10000"/>
                  </a:schemeClr>
                </a:solidFill>
              </a:rPr>
              <a:t>utput </a:t>
            </a:r>
            <a:r>
              <a:rPr lang="en-US" i="1" u="sng" dirty="0">
                <a:solidFill>
                  <a:schemeClr val="bg2">
                    <a:lumMod val="10000"/>
                  </a:schemeClr>
                </a:solidFill>
              </a:rPr>
              <a:t>N</a:t>
            </a:r>
            <a:r>
              <a:rPr lang="en-US" i="1" dirty="0">
                <a:solidFill>
                  <a:schemeClr val="bg2">
                    <a:lumMod val="10000"/>
                  </a:schemeClr>
                </a:solidFill>
              </a:rPr>
              <a:t>ormalization (</a:t>
            </a:r>
            <a:r>
              <a:rPr lang="en-US" i="1" u="sng" dirty="0">
                <a:solidFill>
                  <a:schemeClr val="bg2">
                    <a:lumMod val="10000"/>
                  </a:schemeClr>
                </a:solidFill>
              </a:rPr>
              <a:t>PARRAGON</a:t>
            </a:r>
            <a:r>
              <a:rPr lang="en-US" i="1" dirty="0">
                <a:solidFill>
                  <a:schemeClr val="bg2">
                    <a:lumMod val="10000"/>
                  </a:schemeClr>
                </a:solidFill>
              </a:rPr>
              <a:t>) tool assess the activity, flux and dose from radiation sources with streamlined post-processing capabilities. </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7" name="Picture 6" descr="Diagram&#10;&#10;Description automatically generated">
            <a:extLst>
              <a:ext uri="{FF2B5EF4-FFF2-40B4-BE49-F238E27FC236}">
                <a16:creationId xmlns:a16="http://schemas.microsoft.com/office/drawing/2014/main" id="{A4BFF796-9104-82E1-373B-8244D91A2008}"/>
              </a:ext>
            </a:extLst>
          </p:cNvPr>
          <p:cNvPicPr>
            <a:picLocks noChangeAspect="1"/>
          </p:cNvPicPr>
          <p:nvPr/>
        </p:nvPicPr>
        <p:blipFill rotWithShape="1">
          <a:blip r:embed="rId2">
            <a:extLst>
              <a:ext uri="{28A0092B-C50C-407E-A947-70E740481C1C}">
                <a14:useLocalDpi xmlns:a14="http://schemas.microsoft.com/office/drawing/2010/main" val="0"/>
              </a:ext>
            </a:extLst>
          </a:blip>
          <a:srcRect t="5144" r="4467" b="3423"/>
          <a:stretch/>
        </p:blipFill>
        <p:spPr>
          <a:xfrm>
            <a:off x="2065868" y="1405467"/>
            <a:ext cx="7876617" cy="5041631"/>
          </a:xfrm>
          <a:prstGeom prst="rect">
            <a:avLst/>
          </a:prstGeom>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Methodology – PARRAGON Framework</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7</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Each process used in this analysis has its own series of tools and post-processing scripts, but all work in conjunction with the temperature dependent input generation of the reactor physics model. </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7" name="Picture 6" descr="Diagram&#10;&#10;Description automatically generated">
            <a:extLst>
              <a:ext uri="{FF2B5EF4-FFF2-40B4-BE49-F238E27FC236}">
                <a16:creationId xmlns:a16="http://schemas.microsoft.com/office/drawing/2014/main" id="{A4BFF796-9104-82E1-373B-8244D91A2008}"/>
              </a:ext>
            </a:extLst>
          </p:cNvPr>
          <p:cNvPicPr>
            <a:picLocks noChangeAspect="1"/>
          </p:cNvPicPr>
          <p:nvPr/>
        </p:nvPicPr>
        <p:blipFill rotWithShape="1">
          <a:blip r:embed="rId2">
            <a:extLst>
              <a:ext uri="{28A0092B-C50C-407E-A947-70E740481C1C}">
                <a14:useLocalDpi xmlns:a14="http://schemas.microsoft.com/office/drawing/2010/main" val="0"/>
              </a:ext>
            </a:extLst>
          </a:blip>
          <a:srcRect t="4823" r="4467" b="3423"/>
          <a:stretch/>
        </p:blipFill>
        <p:spPr>
          <a:xfrm>
            <a:off x="2065868" y="1387797"/>
            <a:ext cx="7876617" cy="5059301"/>
          </a:xfrm>
          <a:prstGeom prst="rect">
            <a:avLst/>
          </a:prstGeom>
        </p:spPr>
      </p:pic>
      <p:sp>
        <p:nvSpPr>
          <p:cNvPr id="5" name="TextBox 4">
            <a:extLst>
              <a:ext uri="{FF2B5EF4-FFF2-40B4-BE49-F238E27FC236}">
                <a16:creationId xmlns:a16="http://schemas.microsoft.com/office/drawing/2014/main" id="{78FA1D5D-B9A2-E1E2-340C-DDDE2AA93B43}"/>
              </a:ext>
            </a:extLst>
          </p:cNvPr>
          <p:cNvSpPr txBox="1"/>
          <p:nvPr/>
        </p:nvSpPr>
        <p:spPr>
          <a:xfrm>
            <a:off x="2442258" y="1805651"/>
            <a:ext cx="5845215" cy="1238491"/>
          </a:xfrm>
          <a:prstGeom prst="rect">
            <a:avLst/>
          </a:prstGeom>
          <a:noFill/>
          <a:ln w="63500">
            <a:solidFill>
              <a:schemeClr val="bg2">
                <a:lumMod val="10000"/>
              </a:schemeClr>
            </a:solidFill>
          </a:ln>
        </p:spPr>
        <p:txBody>
          <a:bodyPr wrap="square" rtlCol="0">
            <a:spAutoFit/>
          </a:bodyPr>
          <a:lstStyle/>
          <a:p>
            <a:endParaRPr lang="en-US" dirty="0"/>
          </a:p>
        </p:txBody>
      </p:sp>
      <p:sp>
        <p:nvSpPr>
          <p:cNvPr id="6" name="TextBox 5">
            <a:extLst>
              <a:ext uri="{FF2B5EF4-FFF2-40B4-BE49-F238E27FC236}">
                <a16:creationId xmlns:a16="http://schemas.microsoft.com/office/drawing/2014/main" id="{70489EDD-1ADB-903A-3555-2027EBF68641}"/>
              </a:ext>
            </a:extLst>
          </p:cNvPr>
          <p:cNvSpPr txBox="1"/>
          <p:nvPr/>
        </p:nvSpPr>
        <p:spPr>
          <a:xfrm>
            <a:off x="3889093" y="3404181"/>
            <a:ext cx="4198978" cy="1083457"/>
          </a:xfrm>
          <a:prstGeom prst="rect">
            <a:avLst/>
          </a:prstGeom>
          <a:noFill/>
          <a:ln w="63500">
            <a:solidFill>
              <a:schemeClr val="bg2">
                <a:lumMod val="10000"/>
              </a:schemeClr>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9CBD3740-1DE2-D5F7-6960-3C9B3D78BF38}"/>
              </a:ext>
            </a:extLst>
          </p:cNvPr>
          <p:cNvSpPr txBox="1"/>
          <p:nvPr/>
        </p:nvSpPr>
        <p:spPr>
          <a:xfrm>
            <a:off x="3889093" y="4485572"/>
            <a:ext cx="4202997" cy="1083457"/>
          </a:xfrm>
          <a:prstGeom prst="rect">
            <a:avLst/>
          </a:prstGeom>
          <a:noFill/>
          <a:ln w="63500">
            <a:solidFill>
              <a:schemeClr val="bg2">
                <a:lumMod val="10000"/>
              </a:schemeClr>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68B2E889-0A66-A6ED-6414-638CA02962E8}"/>
              </a:ext>
            </a:extLst>
          </p:cNvPr>
          <p:cNvSpPr txBox="1"/>
          <p:nvPr/>
        </p:nvSpPr>
        <p:spPr>
          <a:xfrm>
            <a:off x="5348890" y="5569030"/>
            <a:ext cx="2743200" cy="878070"/>
          </a:xfrm>
          <a:prstGeom prst="rect">
            <a:avLst/>
          </a:prstGeom>
          <a:noFill/>
          <a:ln w="63500">
            <a:solidFill>
              <a:schemeClr val="bg2">
                <a:lumMod val="10000"/>
              </a:schemeClr>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124A4B8B-266E-2153-42D1-75FA061D7596}"/>
              </a:ext>
            </a:extLst>
          </p:cNvPr>
          <p:cNvSpPr txBox="1"/>
          <p:nvPr/>
        </p:nvSpPr>
        <p:spPr>
          <a:xfrm>
            <a:off x="9045576" y="2253079"/>
            <a:ext cx="2332344" cy="369332"/>
          </a:xfrm>
          <a:prstGeom prst="rect">
            <a:avLst/>
          </a:prstGeom>
          <a:noFill/>
        </p:spPr>
        <p:txBody>
          <a:bodyPr wrap="square" rtlCol="0">
            <a:spAutoFit/>
          </a:bodyPr>
          <a:lstStyle/>
          <a:p>
            <a:r>
              <a:rPr lang="en-US" dirty="0"/>
              <a:t>Temperature Solver</a:t>
            </a:r>
          </a:p>
        </p:txBody>
      </p:sp>
      <p:sp>
        <p:nvSpPr>
          <p:cNvPr id="11" name="TextBox 10">
            <a:extLst>
              <a:ext uri="{FF2B5EF4-FFF2-40B4-BE49-F238E27FC236}">
                <a16:creationId xmlns:a16="http://schemas.microsoft.com/office/drawing/2014/main" id="{6BCF689C-7330-26D8-2044-4A16F61C7ABB}"/>
              </a:ext>
            </a:extLst>
          </p:cNvPr>
          <p:cNvSpPr txBox="1"/>
          <p:nvPr/>
        </p:nvSpPr>
        <p:spPr>
          <a:xfrm>
            <a:off x="366616" y="3733946"/>
            <a:ext cx="2332344" cy="369332"/>
          </a:xfrm>
          <a:prstGeom prst="rect">
            <a:avLst/>
          </a:prstGeom>
          <a:noFill/>
        </p:spPr>
        <p:txBody>
          <a:bodyPr wrap="square" rtlCol="0">
            <a:spAutoFit/>
          </a:bodyPr>
          <a:lstStyle/>
          <a:p>
            <a:r>
              <a:rPr lang="en-US" dirty="0"/>
              <a:t>FP Analysis</a:t>
            </a:r>
          </a:p>
        </p:txBody>
      </p:sp>
      <p:sp>
        <p:nvSpPr>
          <p:cNvPr id="12" name="TextBox 11">
            <a:extLst>
              <a:ext uri="{FF2B5EF4-FFF2-40B4-BE49-F238E27FC236}">
                <a16:creationId xmlns:a16="http://schemas.microsoft.com/office/drawing/2014/main" id="{D31C5806-5B6F-97E3-8611-2697B88EC499}"/>
              </a:ext>
            </a:extLst>
          </p:cNvPr>
          <p:cNvSpPr txBox="1"/>
          <p:nvPr/>
        </p:nvSpPr>
        <p:spPr>
          <a:xfrm>
            <a:off x="591917" y="4910953"/>
            <a:ext cx="2861650" cy="369332"/>
          </a:xfrm>
          <a:prstGeom prst="rect">
            <a:avLst/>
          </a:prstGeom>
          <a:noFill/>
        </p:spPr>
        <p:txBody>
          <a:bodyPr wrap="square" rtlCol="0">
            <a:spAutoFit/>
          </a:bodyPr>
          <a:lstStyle/>
          <a:p>
            <a:r>
              <a:rPr lang="en-US" dirty="0"/>
              <a:t>Flux-to-Dose Analysis</a:t>
            </a:r>
          </a:p>
        </p:txBody>
      </p:sp>
      <p:sp>
        <p:nvSpPr>
          <p:cNvPr id="13" name="TextBox 12">
            <a:extLst>
              <a:ext uri="{FF2B5EF4-FFF2-40B4-BE49-F238E27FC236}">
                <a16:creationId xmlns:a16="http://schemas.microsoft.com/office/drawing/2014/main" id="{69A590E0-DFD1-B48E-9892-C3290AA4884C}"/>
              </a:ext>
            </a:extLst>
          </p:cNvPr>
          <p:cNvSpPr txBox="1"/>
          <p:nvPr/>
        </p:nvSpPr>
        <p:spPr>
          <a:xfrm>
            <a:off x="8921313" y="5787398"/>
            <a:ext cx="2332344" cy="369332"/>
          </a:xfrm>
          <a:prstGeom prst="rect">
            <a:avLst/>
          </a:prstGeom>
          <a:noFill/>
        </p:spPr>
        <p:txBody>
          <a:bodyPr wrap="square" rtlCol="0">
            <a:spAutoFit/>
          </a:bodyPr>
          <a:lstStyle/>
          <a:p>
            <a:r>
              <a:rPr lang="en-US" dirty="0"/>
              <a:t>Shielding Analysis</a:t>
            </a:r>
          </a:p>
        </p:txBody>
      </p:sp>
      <p:pic>
        <p:nvPicPr>
          <p:cNvPr id="4" name="Picture 3">
            <a:extLst>
              <a:ext uri="{FF2B5EF4-FFF2-40B4-BE49-F238E27FC236}">
                <a16:creationId xmlns:a16="http://schemas.microsoft.com/office/drawing/2014/main" id="{02E98062-F653-09DC-6BCD-CA23D578595C}"/>
              </a:ext>
            </a:extLst>
          </p:cNvPr>
          <p:cNvPicPr>
            <a:picLocks noChangeAspect="1"/>
          </p:cNvPicPr>
          <p:nvPr/>
        </p:nvPicPr>
        <p:blipFill>
          <a:blip r:embed="rId3"/>
          <a:stretch>
            <a:fillRect/>
          </a:stretch>
        </p:blipFill>
        <p:spPr>
          <a:xfrm>
            <a:off x="9045576" y="1430457"/>
            <a:ext cx="2208081" cy="819415"/>
          </a:xfrm>
          <a:prstGeom prst="rect">
            <a:avLst/>
          </a:prstGeom>
        </p:spPr>
      </p:pic>
      <p:pic>
        <p:nvPicPr>
          <p:cNvPr id="15" name="Picture 14" descr="Chart, bar chart&#10;&#10;Description automatically generated">
            <a:extLst>
              <a:ext uri="{FF2B5EF4-FFF2-40B4-BE49-F238E27FC236}">
                <a16:creationId xmlns:a16="http://schemas.microsoft.com/office/drawing/2014/main" id="{DC0675DB-2902-EFB8-4FA3-0B86E3B598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9" y="2730484"/>
            <a:ext cx="2252798" cy="1083457"/>
          </a:xfrm>
          <a:prstGeom prst="rect">
            <a:avLst/>
          </a:prstGeom>
        </p:spPr>
      </p:pic>
      <p:pic>
        <p:nvPicPr>
          <p:cNvPr id="16" name="Picture 15" descr="Chart, diagram&#10;&#10;Description automatically generated">
            <a:extLst>
              <a:ext uri="{FF2B5EF4-FFF2-40B4-BE49-F238E27FC236}">
                <a16:creationId xmlns:a16="http://schemas.microsoft.com/office/drawing/2014/main" id="{BB52F873-882D-CC4F-AFC9-6F8C450FA5E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81"/>
          <a:stretch/>
        </p:blipFill>
        <p:spPr>
          <a:xfrm flipH="1">
            <a:off x="590726" y="5280285"/>
            <a:ext cx="1251032" cy="1152853"/>
          </a:xfrm>
          <a:prstGeom prst="rect">
            <a:avLst/>
          </a:prstGeom>
        </p:spPr>
      </p:pic>
      <p:pic>
        <p:nvPicPr>
          <p:cNvPr id="17" name="Picture 16" descr="Chart, diagram&#10;&#10;Description automatically generated">
            <a:extLst>
              <a:ext uri="{FF2B5EF4-FFF2-40B4-BE49-F238E27FC236}">
                <a16:creationId xmlns:a16="http://schemas.microsoft.com/office/drawing/2014/main" id="{C4284BD2-635C-84D8-EA96-2C5D634ABC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979835" y="5289164"/>
            <a:ext cx="1169451" cy="1110549"/>
          </a:xfrm>
          <a:prstGeom prst="rect">
            <a:avLst/>
          </a:prstGeom>
        </p:spPr>
      </p:pic>
      <p:sp>
        <p:nvSpPr>
          <p:cNvPr id="19" name="Rectangle 18">
            <a:extLst>
              <a:ext uri="{FF2B5EF4-FFF2-40B4-BE49-F238E27FC236}">
                <a16:creationId xmlns:a16="http://schemas.microsoft.com/office/drawing/2014/main" id="{FE055A75-0F5D-DF22-50BD-852DA9C2E30D}"/>
              </a:ext>
            </a:extLst>
          </p:cNvPr>
          <p:cNvSpPr/>
          <p:nvPr/>
        </p:nvSpPr>
        <p:spPr>
          <a:xfrm>
            <a:off x="8155686" y="3429000"/>
            <a:ext cx="1755610" cy="20412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Chart&#10;&#10;Description automatically generated">
            <a:extLst>
              <a:ext uri="{FF2B5EF4-FFF2-40B4-BE49-F238E27FC236}">
                <a16:creationId xmlns:a16="http://schemas.microsoft.com/office/drawing/2014/main" id="{521C4FA7-28B0-8B2E-CF52-337CF5BD27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6098" y="4427498"/>
            <a:ext cx="1471085" cy="1384157"/>
          </a:xfrm>
          <a:prstGeom prst="rect">
            <a:avLst/>
          </a:prstGeom>
        </p:spPr>
      </p:pic>
      <p:pic>
        <p:nvPicPr>
          <p:cNvPr id="20" name="Picture 19" descr="Chart&#10;&#10;Description automatically generated">
            <a:extLst>
              <a:ext uri="{FF2B5EF4-FFF2-40B4-BE49-F238E27FC236}">
                <a16:creationId xmlns:a16="http://schemas.microsoft.com/office/drawing/2014/main" id="{4C69FFF5-108F-5A58-7EE2-C2B64238C8C6}"/>
              </a:ext>
            </a:extLst>
          </p:cNvPr>
          <p:cNvPicPr>
            <a:picLocks noChangeAspect="1"/>
          </p:cNvPicPr>
          <p:nvPr/>
        </p:nvPicPr>
        <p:blipFill rotWithShape="1">
          <a:blip r:embed="rId8">
            <a:extLst>
              <a:ext uri="{28A0092B-C50C-407E-A947-70E740481C1C}">
                <a14:useLocalDpi xmlns:a14="http://schemas.microsoft.com/office/drawing/2010/main" val="0"/>
              </a:ext>
            </a:extLst>
          </a:blip>
          <a:srcRect l="1830" r="57729" b="3631"/>
          <a:stretch/>
        </p:blipFill>
        <p:spPr>
          <a:xfrm>
            <a:off x="9911296" y="4395607"/>
            <a:ext cx="1820616" cy="1437326"/>
          </a:xfrm>
          <a:prstGeom prst="rect">
            <a:avLst/>
          </a:prstGeom>
        </p:spPr>
      </p:pic>
      <p:cxnSp>
        <p:nvCxnSpPr>
          <p:cNvPr id="23" name="Straight Arrow Connector 22">
            <a:extLst>
              <a:ext uri="{FF2B5EF4-FFF2-40B4-BE49-F238E27FC236}">
                <a16:creationId xmlns:a16="http://schemas.microsoft.com/office/drawing/2014/main" id="{583437C0-E286-ED81-C9DB-89F0D6C87D5D}"/>
              </a:ext>
            </a:extLst>
          </p:cNvPr>
          <p:cNvCxnSpPr>
            <a:cxnSpLocks/>
            <a:stCxn id="9" idx="3"/>
            <a:endCxn id="13" idx="1"/>
          </p:cNvCxnSpPr>
          <p:nvPr/>
        </p:nvCxnSpPr>
        <p:spPr>
          <a:xfrm flipV="1">
            <a:off x="8092090" y="5972064"/>
            <a:ext cx="829223" cy="0"/>
          </a:xfrm>
          <a:prstGeom prst="straightConnector1">
            <a:avLst/>
          </a:prstGeom>
          <a:ln w="444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99C9AE-EA77-6C48-4E59-839BEC63ACD8}"/>
              </a:ext>
            </a:extLst>
          </p:cNvPr>
          <p:cNvCxnSpPr>
            <a:cxnSpLocks/>
          </p:cNvCxnSpPr>
          <p:nvPr/>
        </p:nvCxnSpPr>
        <p:spPr>
          <a:xfrm flipV="1">
            <a:off x="8265117" y="2437745"/>
            <a:ext cx="829223" cy="0"/>
          </a:xfrm>
          <a:prstGeom prst="straightConnector1">
            <a:avLst/>
          </a:prstGeom>
          <a:ln w="444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BC47249-67EB-FE3D-33DF-0967FDBC6793}"/>
              </a:ext>
            </a:extLst>
          </p:cNvPr>
          <p:cNvCxnSpPr>
            <a:cxnSpLocks/>
          </p:cNvCxnSpPr>
          <p:nvPr/>
        </p:nvCxnSpPr>
        <p:spPr>
          <a:xfrm flipH="1">
            <a:off x="1710481" y="3945909"/>
            <a:ext cx="2178612" cy="0"/>
          </a:xfrm>
          <a:prstGeom prst="straightConnector1">
            <a:avLst/>
          </a:prstGeom>
          <a:ln w="444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E31A1EB8-BB79-496A-19D3-8DDA3096AE03}"/>
              </a:ext>
            </a:extLst>
          </p:cNvPr>
          <p:cNvCxnSpPr>
            <a:cxnSpLocks/>
          </p:cNvCxnSpPr>
          <p:nvPr/>
        </p:nvCxnSpPr>
        <p:spPr>
          <a:xfrm flipH="1">
            <a:off x="2946400" y="5114270"/>
            <a:ext cx="942693" cy="0"/>
          </a:xfrm>
          <a:prstGeom prst="straightConnector1">
            <a:avLst/>
          </a:prstGeom>
          <a:ln w="44450">
            <a:solidFill>
              <a:schemeClr val="bg2">
                <a:lumMod val="1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941323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598EDC89-BF1C-BCD9-DC5E-C96324E69E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292" y="1924212"/>
            <a:ext cx="732867" cy="4027974"/>
          </a:xfrm>
          <a:prstGeom prst="rect">
            <a:avLst/>
          </a:prstGeom>
          <a:noFill/>
          <a:extLst>
            <a:ext uri="{909E8E84-426E-40DD-AFC4-6F175D3DCCD1}">
              <a14:hiddenFill xmlns:a14="http://schemas.microsoft.com/office/drawing/2010/main">
                <a:solidFill>
                  <a:srgbClr val="FFFFFF"/>
                </a:solidFill>
              </a14:hiddenFill>
            </a:ext>
          </a:extLst>
        </p:spPr>
      </p:pic>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Methodology – Fission Product Axial Release</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8</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Starting from reactor physics depletion files of activity, and using NERVA derived fractional release equations, an axial temperature dependence on FP release was developed using nodal power and temperature.</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5" name="Picture 4" descr="Diagram&#10;&#10;Description automatically generated">
            <a:extLst>
              <a:ext uri="{FF2B5EF4-FFF2-40B4-BE49-F238E27FC236}">
                <a16:creationId xmlns:a16="http://schemas.microsoft.com/office/drawing/2014/main" id="{19783A88-E2BE-FEE2-2476-9083D0146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9428" y="1361391"/>
            <a:ext cx="4142374" cy="4459445"/>
          </a:xfrm>
          <a:prstGeom prst="rect">
            <a:avLst/>
          </a:prstGeom>
        </p:spPr>
      </p:pic>
      <p:sp>
        <p:nvSpPr>
          <p:cNvPr id="6" name="TextBox 5">
            <a:extLst>
              <a:ext uri="{FF2B5EF4-FFF2-40B4-BE49-F238E27FC236}">
                <a16:creationId xmlns:a16="http://schemas.microsoft.com/office/drawing/2014/main" id="{0CA26E81-423D-5044-0A62-695D33437687}"/>
              </a:ext>
            </a:extLst>
          </p:cNvPr>
          <p:cNvSpPr txBox="1"/>
          <p:nvPr/>
        </p:nvSpPr>
        <p:spPr>
          <a:xfrm>
            <a:off x="736622" y="5633398"/>
            <a:ext cx="9140986"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This methodology creates a power, temperature, time, and spatial dependent fractional release equation compared to the only time and temperature dependent NERVA correlations. </a:t>
            </a:r>
          </a:p>
        </p:txBody>
      </p:sp>
      <p:sp>
        <p:nvSpPr>
          <p:cNvPr id="4" name="5-Point Star 3">
            <a:extLst>
              <a:ext uri="{FF2B5EF4-FFF2-40B4-BE49-F238E27FC236}">
                <a16:creationId xmlns:a16="http://schemas.microsoft.com/office/drawing/2014/main" id="{159BE2F2-A22B-C191-79CB-F36DD65385A0}"/>
              </a:ext>
            </a:extLst>
          </p:cNvPr>
          <p:cNvSpPr/>
          <p:nvPr/>
        </p:nvSpPr>
        <p:spPr>
          <a:xfrm>
            <a:off x="9949833" y="3363059"/>
            <a:ext cx="438294" cy="346031"/>
          </a:xfrm>
          <a:prstGeom prst="star5">
            <a:avLst/>
          </a:prstGeom>
          <a:solidFill>
            <a:schemeClr val="accent3"/>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E3C3E73-2110-4554-3803-336441AC7928}"/>
              </a:ext>
            </a:extLst>
          </p:cNvPr>
          <p:cNvSpPr txBox="1"/>
          <p:nvPr/>
        </p:nvSpPr>
        <p:spPr>
          <a:xfrm>
            <a:off x="311939" y="1557305"/>
            <a:ext cx="3354689" cy="369332"/>
          </a:xfrm>
          <a:prstGeom prst="rect">
            <a:avLst/>
          </a:prstGeom>
          <a:noFill/>
        </p:spPr>
        <p:txBody>
          <a:bodyPr wrap="square" rtlCol="0">
            <a:spAutoFit/>
          </a:bodyPr>
          <a:lstStyle/>
          <a:p>
            <a:pPr algn="ctr"/>
            <a:r>
              <a:rPr lang="en-US" dirty="0"/>
              <a:t>Fuel Element Axial Nodes</a:t>
            </a:r>
          </a:p>
        </p:txBody>
      </p:sp>
      <p:cxnSp>
        <p:nvCxnSpPr>
          <p:cNvPr id="9" name="Straight Connector 8">
            <a:extLst>
              <a:ext uri="{FF2B5EF4-FFF2-40B4-BE49-F238E27FC236}">
                <a16:creationId xmlns:a16="http://schemas.microsoft.com/office/drawing/2014/main" id="{B2997651-3332-9878-8BF2-8C26692972B8}"/>
              </a:ext>
            </a:extLst>
          </p:cNvPr>
          <p:cNvCxnSpPr>
            <a:cxnSpLocks/>
          </p:cNvCxnSpPr>
          <p:nvPr/>
        </p:nvCxnSpPr>
        <p:spPr>
          <a:xfrm>
            <a:off x="378367" y="2615014"/>
            <a:ext cx="2776618"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7CD8FDA-2D9B-3E2A-A63C-8648198E6F27}"/>
              </a:ext>
            </a:extLst>
          </p:cNvPr>
          <p:cNvCxnSpPr>
            <a:cxnSpLocks/>
          </p:cNvCxnSpPr>
          <p:nvPr/>
        </p:nvCxnSpPr>
        <p:spPr>
          <a:xfrm>
            <a:off x="370705" y="3306087"/>
            <a:ext cx="278428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91184D8-D192-221D-BF0B-CC43C85A6262}"/>
              </a:ext>
            </a:extLst>
          </p:cNvPr>
          <p:cNvCxnSpPr>
            <a:cxnSpLocks/>
          </p:cNvCxnSpPr>
          <p:nvPr/>
        </p:nvCxnSpPr>
        <p:spPr>
          <a:xfrm>
            <a:off x="370705" y="4046651"/>
            <a:ext cx="2784280"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B2016C-C232-FA78-AD58-59B920F164A3}"/>
              </a:ext>
            </a:extLst>
          </p:cNvPr>
          <p:cNvCxnSpPr>
            <a:cxnSpLocks/>
          </p:cNvCxnSpPr>
          <p:nvPr/>
        </p:nvCxnSpPr>
        <p:spPr>
          <a:xfrm>
            <a:off x="378367" y="4877923"/>
            <a:ext cx="2776618" cy="0"/>
          </a:xfrm>
          <a:prstGeom prst="line">
            <a:avLst/>
          </a:prstGeom>
          <a:ln w="25400">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1F2D084-A46A-DBD9-84C1-593A312F7051}"/>
              </a:ext>
            </a:extLst>
          </p:cNvPr>
          <p:cNvSpPr txBox="1"/>
          <p:nvPr/>
        </p:nvSpPr>
        <p:spPr>
          <a:xfrm>
            <a:off x="1058316" y="2231710"/>
            <a:ext cx="65" cy="276999"/>
          </a:xfrm>
          <a:prstGeom prst="rect">
            <a:avLst/>
          </a:prstGeom>
          <a:noFill/>
        </p:spPr>
        <p:txBody>
          <a:bodyPr wrap="none" lIns="0" tIns="0" rIns="0" bIns="0" rtlCol="0">
            <a:spAutoFit/>
          </a:bodyPr>
          <a:lstStyle/>
          <a:p>
            <a:endParaRPr lang="en-US" dirty="0"/>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7281ABC-C886-C05F-D46A-1DA5AD14C8FD}"/>
                  </a:ext>
                </a:extLst>
              </p:cNvPr>
              <p:cNvSpPr txBox="1"/>
              <p:nvPr/>
            </p:nvSpPr>
            <p:spPr>
              <a:xfrm>
                <a:off x="913850" y="2830026"/>
                <a:ext cx="7701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r>
                            <a:rPr lang="en-US" b="0" i="1" smtClean="0">
                              <a:latin typeface="Cambria Math" panose="02040503050406030204" pitchFamily="18" charset="0"/>
                            </a:rPr>
                            <m:t>+1</m:t>
                          </m:r>
                        </m:e>
                        <m:sub/>
                      </m:sSub>
                    </m:oMath>
                  </m:oMathPara>
                </a14:m>
                <a:endParaRPr lang="en-US" dirty="0"/>
              </a:p>
            </p:txBody>
          </p:sp>
        </mc:Choice>
        <mc:Fallback xmlns="">
          <p:sp>
            <p:nvSpPr>
              <p:cNvPr id="19" name="TextBox 18">
                <a:extLst>
                  <a:ext uri="{FF2B5EF4-FFF2-40B4-BE49-F238E27FC236}">
                    <a16:creationId xmlns:a16="http://schemas.microsoft.com/office/drawing/2014/main" id="{F7281ABC-C886-C05F-D46A-1DA5AD14C8FD}"/>
                  </a:ext>
                </a:extLst>
              </p:cNvPr>
              <p:cNvSpPr txBox="1">
                <a:spLocks noRot="1" noChangeAspect="1" noMove="1" noResize="1" noEditPoints="1" noAdjustHandles="1" noChangeArrowheads="1" noChangeShapeType="1" noTextEdit="1"/>
              </p:cNvSpPr>
              <p:nvPr/>
            </p:nvSpPr>
            <p:spPr>
              <a:xfrm>
                <a:off x="913850" y="2830026"/>
                <a:ext cx="770147" cy="276999"/>
              </a:xfrm>
              <a:prstGeom prst="rect">
                <a:avLst/>
              </a:prstGeom>
              <a:blipFill>
                <a:blip r:embed="rId5"/>
                <a:stretch>
                  <a:fillRect l="-3175"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A090AB0-1E6F-95F6-C7D9-F4B426E06BD4}"/>
                  </a:ext>
                </a:extLst>
              </p:cNvPr>
              <p:cNvSpPr txBox="1"/>
              <p:nvPr/>
            </p:nvSpPr>
            <p:spPr>
              <a:xfrm>
                <a:off x="940758" y="3581584"/>
                <a:ext cx="77014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r>
                            <a:rPr lang="en-US" b="0" i="1" smtClean="0">
                              <a:latin typeface="Cambria Math" panose="02040503050406030204" pitchFamily="18" charset="0"/>
                            </a:rPr>
                            <m:t>+2</m:t>
                          </m:r>
                        </m:e>
                        <m:sub/>
                      </m:sSub>
                    </m:oMath>
                  </m:oMathPara>
                </a14:m>
                <a:endParaRPr lang="en-US" dirty="0"/>
              </a:p>
            </p:txBody>
          </p:sp>
        </mc:Choice>
        <mc:Fallback xmlns="">
          <p:sp>
            <p:nvSpPr>
              <p:cNvPr id="20" name="TextBox 19">
                <a:extLst>
                  <a:ext uri="{FF2B5EF4-FFF2-40B4-BE49-F238E27FC236}">
                    <a16:creationId xmlns:a16="http://schemas.microsoft.com/office/drawing/2014/main" id="{5A090AB0-1E6F-95F6-C7D9-F4B426E06BD4}"/>
                  </a:ext>
                </a:extLst>
              </p:cNvPr>
              <p:cNvSpPr txBox="1">
                <a:spLocks noRot="1" noChangeAspect="1" noMove="1" noResize="1" noEditPoints="1" noAdjustHandles="1" noChangeArrowheads="1" noChangeShapeType="1" noTextEdit="1"/>
              </p:cNvSpPr>
              <p:nvPr/>
            </p:nvSpPr>
            <p:spPr>
              <a:xfrm>
                <a:off x="940758" y="3581584"/>
                <a:ext cx="770147" cy="276999"/>
              </a:xfrm>
              <a:prstGeom prst="rect">
                <a:avLst/>
              </a:prstGeom>
              <a:blipFill>
                <a:blip r:embed="rId6"/>
                <a:stretch>
                  <a:fillRect l="-3150" b="-8889"/>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A3E607B9-B5D4-4C5F-6EDA-4F23F20EC4CA}"/>
              </a:ext>
            </a:extLst>
          </p:cNvPr>
          <p:cNvSpPr txBox="1"/>
          <p:nvPr/>
        </p:nvSpPr>
        <p:spPr>
          <a:xfrm>
            <a:off x="1089491" y="3940467"/>
            <a:ext cx="536017" cy="923330"/>
          </a:xfrm>
          <a:prstGeom prst="rect">
            <a:avLst/>
          </a:prstGeom>
          <a:noFill/>
        </p:spPr>
        <p:txBody>
          <a:bodyPr wrap="square" rtlCol="0">
            <a:spAutoFit/>
          </a:bodyPr>
          <a:lstStyle/>
          <a:p>
            <a:r>
              <a:rPr lang="en-US" dirty="0"/>
              <a:t>.</a:t>
            </a:r>
          </a:p>
          <a:p>
            <a:r>
              <a:rPr lang="en-US" dirty="0"/>
              <a:t>.</a:t>
            </a:r>
          </a:p>
          <a:p>
            <a:r>
              <a:rPr lang="en-US" dirty="0"/>
              <a:t>.</a:t>
            </a: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668B012-4AE4-3B16-8202-F79FF5EC780A}"/>
                  </a:ext>
                </a:extLst>
              </p:cNvPr>
              <p:cNvSpPr txBox="1"/>
              <p:nvPr/>
            </p:nvSpPr>
            <p:spPr>
              <a:xfrm>
                <a:off x="1114989" y="2217794"/>
                <a:ext cx="3622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sSub>
                    </m:oMath>
                  </m:oMathPara>
                </a14:m>
                <a:endParaRPr lang="en-US" dirty="0"/>
              </a:p>
            </p:txBody>
          </p:sp>
        </mc:Choice>
        <mc:Fallback xmlns="">
          <p:sp>
            <p:nvSpPr>
              <p:cNvPr id="23" name="TextBox 22">
                <a:extLst>
                  <a:ext uri="{FF2B5EF4-FFF2-40B4-BE49-F238E27FC236}">
                    <a16:creationId xmlns:a16="http://schemas.microsoft.com/office/drawing/2014/main" id="{C668B012-4AE4-3B16-8202-F79FF5EC780A}"/>
                  </a:ext>
                </a:extLst>
              </p:cNvPr>
              <p:cNvSpPr txBox="1">
                <a:spLocks noRot="1" noChangeAspect="1" noMove="1" noResize="1" noEditPoints="1" noAdjustHandles="1" noChangeArrowheads="1" noChangeShapeType="1" noTextEdit="1"/>
              </p:cNvSpPr>
              <p:nvPr/>
            </p:nvSpPr>
            <p:spPr>
              <a:xfrm>
                <a:off x="1114989" y="2217794"/>
                <a:ext cx="362214" cy="276999"/>
              </a:xfrm>
              <a:prstGeom prst="rect">
                <a:avLst/>
              </a:prstGeom>
              <a:blipFill>
                <a:blip r:embed="rId7"/>
                <a:stretch>
                  <a:fillRect l="-8475" b="-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DF99702-803D-2210-00EB-97385F027C8F}"/>
                  </a:ext>
                </a:extLst>
              </p:cNvPr>
              <p:cNvSpPr txBox="1"/>
              <p:nvPr/>
            </p:nvSpPr>
            <p:spPr>
              <a:xfrm>
                <a:off x="1089491" y="5107211"/>
                <a:ext cx="3974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𝑁</m:t>
                          </m:r>
                        </m:e>
                        <m:sub/>
                      </m:sSub>
                    </m:oMath>
                  </m:oMathPara>
                </a14:m>
                <a:endParaRPr lang="en-US" dirty="0"/>
              </a:p>
            </p:txBody>
          </p:sp>
        </mc:Choice>
        <mc:Fallback xmlns="">
          <p:sp>
            <p:nvSpPr>
              <p:cNvPr id="24" name="TextBox 23">
                <a:extLst>
                  <a:ext uri="{FF2B5EF4-FFF2-40B4-BE49-F238E27FC236}">
                    <a16:creationId xmlns:a16="http://schemas.microsoft.com/office/drawing/2014/main" id="{3DF99702-803D-2210-00EB-97385F027C8F}"/>
                  </a:ext>
                </a:extLst>
              </p:cNvPr>
              <p:cNvSpPr txBox="1">
                <a:spLocks noRot="1" noChangeAspect="1" noMove="1" noResize="1" noEditPoints="1" noAdjustHandles="1" noChangeArrowheads="1" noChangeShapeType="1" noTextEdit="1"/>
              </p:cNvSpPr>
              <p:nvPr/>
            </p:nvSpPr>
            <p:spPr>
              <a:xfrm>
                <a:off x="1089491" y="5107211"/>
                <a:ext cx="397480" cy="276999"/>
              </a:xfrm>
              <a:prstGeom prst="rect">
                <a:avLst/>
              </a:prstGeom>
              <a:blipFill>
                <a:blip r:embed="rId8"/>
                <a:stretch>
                  <a:fillRect l="-13846"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9653DA9-36BC-A3F8-1AD9-F1587C7EAF76}"/>
                  </a:ext>
                </a:extLst>
              </p:cNvPr>
              <p:cNvSpPr txBox="1"/>
              <p:nvPr/>
            </p:nvSpPr>
            <p:spPr>
              <a:xfrm>
                <a:off x="1860189" y="2162510"/>
                <a:ext cx="2831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𝑛</m:t>
                          </m:r>
                        </m:sub>
                      </m:sSub>
                    </m:oMath>
                  </m:oMathPara>
                </a14:m>
                <a:endParaRPr lang="en-US" dirty="0"/>
              </a:p>
            </p:txBody>
          </p:sp>
        </mc:Choice>
        <mc:Fallback xmlns="">
          <p:sp>
            <p:nvSpPr>
              <p:cNvPr id="26" name="TextBox 25">
                <a:extLst>
                  <a:ext uri="{FF2B5EF4-FFF2-40B4-BE49-F238E27FC236}">
                    <a16:creationId xmlns:a16="http://schemas.microsoft.com/office/drawing/2014/main" id="{F9653DA9-36BC-A3F8-1AD9-F1587C7EAF76}"/>
                  </a:ext>
                </a:extLst>
              </p:cNvPr>
              <p:cNvSpPr txBox="1">
                <a:spLocks noRot="1" noChangeAspect="1" noMove="1" noResize="1" noEditPoints="1" noAdjustHandles="1" noChangeArrowheads="1" noChangeShapeType="1" noTextEdit="1"/>
              </p:cNvSpPr>
              <p:nvPr/>
            </p:nvSpPr>
            <p:spPr>
              <a:xfrm>
                <a:off x="1860189" y="2162510"/>
                <a:ext cx="283154" cy="276999"/>
              </a:xfrm>
              <a:prstGeom prst="rect">
                <a:avLst/>
              </a:prstGeom>
              <a:blipFill>
                <a:blip r:embed="rId9"/>
                <a:stretch>
                  <a:fillRect l="-17021" r="-2128"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18C29B-D091-B9D4-9464-D025B4FE5497}"/>
                  </a:ext>
                </a:extLst>
              </p:cNvPr>
              <p:cNvSpPr txBox="1"/>
              <p:nvPr/>
            </p:nvSpPr>
            <p:spPr>
              <a:xfrm>
                <a:off x="1865207" y="2822051"/>
                <a:ext cx="52302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𝑛</m:t>
                          </m:r>
                          <m:r>
                            <a:rPr lang="en-US" b="0" i="1" smtClean="0">
                              <a:latin typeface="Cambria Math" panose="02040503050406030204" pitchFamily="18" charset="0"/>
                            </a:rPr>
                            <m:t>+1</m:t>
                          </m:r>
                        </m:sub>
                      </m:sSub>
                    </m:oMath>
                  </m:oMathPara>
                </a14:m>
                <a:endParaRPr lang="en-US" dirty="0"/>
              </a:p>
            </p:txBody>
          </p:sp>
        </mc:Choice>
        <mc:Fallback xmlns="">
          <p:sp>
            <p:nvSpPr>
              <p:cNvPr id="28" name="TextBox 27">
                <a:extLst>
                  <a:ext uri="{FF2B5EF4-FFF2-40B4-BE49-F238E27FC236}">
                    <a16:creationId xmlns:a16="http://schemas.microsoft.com/office/drawing/2014/main" id="{4018C29B-D091-B9D4-9464-D025B4FE5497}"/>
                  </a:ext>
                </a:extLst>
              </p:cNvPr>
              <p:cNvSpPr txBox="1">
                <a:spLocks noRot="1" noChangeAspect="1" noMove="1" noResize="1" noEditPoints="1" noAdjustHandles="1" noChangeArrowheads="1" noChangeShapeType="1" noTextEdit="1"/>
              </p:cNvSpPr>
              <p:nvPr/>
            </p:nvSpPr>
            <p:spPr>
              <a:xfrm>
                <a:off x="1865207" y="2822051"/>
                <a:ext cx="523028" cy="276999"/>
              </a:xfrm>
              <a:prstGeom prst="rect">
                <a:avLst/>
              </a:prstGeom>
              <a:blipFill>
                <a:blip r:embed="rId10"/>
                <a:stretch>
                  <a:fillRect l="-9302" r="-2326"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0537394-AB4A-7440-049A-90C0BF9719F8}"/>
                  </a:ext>
                </a:extLst>
              </p:cNvPr>
              <p:cNvSpPr txBox="1"/>
              <p:nvPr/>
            </p:nvSpPr>
            <p:spPr>
              <a:xfrm>
                <a:off x="1860189" y="3576161"/>
                <a:ext cx="52302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𝑛</m:t>
                          </m:r>
                          <m:r>
                            <a:rPr lang="en-US" b="0" i="1" smtClean="0">
                              <a:latin typeface="Cambria Math" panose="02040503050406030204" pitchFamily="18" charset="0"/>
                            </a:rPr>
                            <m:t>+2</m:t>
                          </m:r>
                        </m:sub>
                      </m:sSub>
                    </m:oMath>
                  </m:oMathPara>
                </a14:m>
                <a:endParaRPr lang="en-US" dirty="0"/>
              </a:p>
            </p:txBody>
          </p:sp>
        </mc:Choice>
        <mc:Fallback xmlns="">
          <p:sp>
            <p:nvSpPr>
              <p:cNvPr id="29" name="TextBox 28">
                <a:extLst>
                  <a:ext uri="{FF2B5EF4-FFF2-40B4-BE49-F238E27FC236}">
                    <a16:creationId xmlns:a16="http://schemas.microsoft.com/office/drawing/2014/main" id="{80537394-AB4A-7440-049A-90C0BF9719F8}"/>
                  </a:ext>
                </a:extLst>
              </p:cNvPr>
              <p:cNvSpPr txBox="1">
                <a:spLocks noRot="1" noChangeAspect="1" noMove="1" noResize="1" noEditPoints="1" noAdjustHandles="1" noChangeArrowheads="1" noChangeShapeType="1" noTextEdit="1"/>
              </p:cNvSpPr>
              <p:nvPr/>
            </p:nvSpPr>
            <p:spPr>
              <a:xfrm>
                <a:off x="1860189" y="3576161"/>
                <a:ext cx="523028" cy="276999"/>
              </a:xfrm>
              <a:prstGeom prst="rect">
                <a:avLst/>
              </a:prstGeom>
              <a:blipFill>
                <a:blip r:embed="rId11"/>
                <a:stretch>
                  <a:fillRect l="-8140" r="-3488"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BA1EEED-EFB3-6B4D-3D4C-A31DEE98B5D8}"/>
                  </a:ext>
                </a:extLst>
              </p:cNvPr>
              <p:cNvSpPr txBox="1"/>
              <p:nvPr/>
            </p:nvSpPr>
            <p:spPr>
              <a:xfrm>
                <a:off x="1860189" y="5107211"/>
                <a:ext cx="3220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𝑁</m:t>
                          </m:r>
                        </m:sub>
                      </m:sSub>
                    </m:oMath>
                  </m:oMathPara>
                </a14:m>
                <a:endParaRPr lang="en-US" dirty="0"/>
              </a:p>
            </p:txBody>
          </p:sp>
        </mc:Choice>
        <mc:Fallback xmlns="">
          <p:sp>
            <p:nvSpPr>
              <p:cNvPr id="30" name="TextBox 29">
                <a:extLst>
                  <a:ext uri="{FF2B5EF4-FFF2-40B4-BE49-F238E27FC236}">
                    <a16:creationId xmlns:a16="http://schemas.microsoft.com/office/drawing/2014/main" id="{6BA1EEED-EFB3-6B4D-3D4C-A31DEE98B5D8}"/>
                  </a:ext>
                </a:extLst>
              </p:cNvPr>
              <p:cNvSpPr txBox="1">
                <a:spLocks noRot="1" noChangeAspect="1" noMove="1" noResize="1" noEditPoints="1" noAdjustHandles="1" noChangeArrowheads="1" noChangeShapeType="1" noTextEdit="1"/>
              </p:cNvSpPr>
              <p:nvPr/>
            </p:nvSpPr>
            <p:spPr>
              <a:xfrm>
                <a:off x="1860189" y="5107211"/>
                <a:ext cx="322075" cy="276999"/>
              </a:xfrm>
              <a:prstGeom prst="rect">
                <a:avLst/>
              </a:prstGeom>
              <a:blipFill>
                <a:blip r:embed="rId12"/>
                <a:stretch>
                  <a:fillRect l="-15094" r="-5660" b="-1777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6EB382F5-12A2-8C5C-F890-88F3107923D8}"/>
              </a:ext>
            </a:extLst>
          </p:cNvPr>
          <p:cNvSpPr txBox="1"/>
          <p:nvPr/>
        </p:nvSpPr>
        <p:spPr>
          <a:xfrm>
            <a:off x="1914255" y="3954593"/>
            <a:ext cx="536017" cy="923330"/>
          </a:xfrm>
          <a:prstGeom prst="rect">
            <a:avLst/>
          </a:prstGeom>
          <a:noFill/>
        </p:spPr>
        <p:txBody>
          <a:bodyPr wrap="square" rtlCol="0">
            <a:spAutoFit/>
          </a:bodyPr>
          <a:lstStyle/>
          <a:p>
            <a:r>
              <a:rPr lang="en-US" dirty="0"/>
              <a:t>.</a:t>
            </a:r>
          </a:p>
          <a:p>
            <a:r>
              <a:rPr lang="en-US" dirty="0"/>
              <a:t>.</a:t>
            </a:r>
          </a:p>
          <a:p>
            <a:r>
              <a:rPr lang="en-US" dirty="0"/>
              <a:t>.</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7D72BD9-D845-F53B-C041-0BA7EF619ACC}"/>
                  </a:ext>
                </a:extLst>
              </p:cNvPr>
              <p:cNvSpPr txBox="1"/>
              <p:nvPr/>
            </p:nvSpPr>
            <p:spPr>
              <a:xfrm>
                <a:off x="2564902" y="2165048"/>
                <a:ext cx="2918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𝑛</m:t>
                          </m:r>
                        </m:sub>
                      </m:sSub>
                    </m:oMath>
                  </m:oMathPara>
                </a14:m>
                <a:endParaRPr lang="en-US" dirty="0"/>
              </a:p>
            </p:txBody>
          </p:sp>
        </mc:Choice>
        <mc:Fallback xmlns="">
          <p:sp>
            <p:nvSpPr>
              <p:cNvPr id="32" name="TextBox 31">
                <a:extLst>
                  <a:ext uri="{FF2B5EF4-FFF2-40B4-BE49-F238E27FC236}">
                    <a16:creationId xmlns:a16="http://schemas.microsoft.com/office/drawing/2014/main" id="{27D72BD9-D845-F53B-C041-0BA7EF619ACC}"/>
                  </a:ext>
                </a:extLst>
              </p:cNvPr>
              <p:cNvSpPr txBox="1">
                <a:spLocks noRot="1" noChangeAspect="1" noMove="1" noResize="1" noEditPoints="1" noAdjustHandles="1" noChangeArrowheads="1" noChangeShapeType="1" noTextEdit="1"/>
              </p:cNvSpPr>
              <p:nvPr/>
            </p:nvSpPr>
            <p:spPr>
              <a:xfrm>
                <a:off x="2564902" y="2165048"/>
                <a:ext cx="291875" cy="276999"/>
              </a:xfrm>
              <a:prstGeom prst="rect">
                <a:avLst/>
              </a:prstGeom>
              <a:blipFill>
                <a:blip r:embed="rId13"/>
                <a:stretch>
                  <a:fillRect l="-18750"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81FDD43-B174-E4B1-0FBC-15CB958DBEEA}"/>
                  </a:ext>
                </a:extLst>
              </p:cNvPr>
              <p:cNvSpPr txBox="1"/>
              <p:nvPr/>
            </p:nvSpPr>
            <p:spPr>
              <a:xfrm>
                <a:off x="2569920" y="2824589"/>
                <a:ext cx="5182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𝑛</m:t>
                          </m:r>
                          <m:r>
                            <a:rPr lang="en-US" b="0" i="1" smtClean="0">
                              <a:latin typeface="Cambria Math" panose="02040503050406030204" pitchFamily="18" charset="0"/>
                            </a:rPr>
                            <m:t>+1</m:t>
                          </m:r>
                        </m:sub>
                      </m:sSub>
                    </m:oMath>
                  </m:oMathPara>
                </a14:m>
                <a:endParaRPr lang="en-US" dirty="0"/>
              </a:p>
            </p:txBody>
          </p:sp>
        </mc:Choice>
        <mc:Fallback xmlns="">
          <p:sp>
            <p:nvSpPr>
              <p:cNvPr id="33" name="TextBox 32">
                <a:extLst>
                  <a:ext uri="{FF2B5EF4-FFF2-40B4-BE49-F238E27FC236}">
                    <a16:creationId xmlns:a16="http://schemas.microsoft.com/office/drawing/2014/main" id="{D81FDD43-B174-E4B1-0FBC-15CB958DBEEA}"/>
                  </a:ext>
                </a:extLst>
              </p:cNvPr>
              <p:cNvSpPr txBox="1">
                <a:spLocks noRot="1" noChangeAspect="1" noMove="1" noResize="1" noEditPoints="1" noAdjustHandles="1" noChangeArrowheads="1" noChangeShapeType="1" noTextEdit="1"/>
              </p:cNvSpPr>
              <p:nvPr/>
            </p:nvSpPr>
            <p:spPr>
              <a:xfrm>
                <a:off x="2569920" y="2824589"/>
                <a:ext cx="518219" cy="276999"/>
              </a:xfrm>
              <a:prstGeom prst="rect">
                <a:avLst/>
              </a:prstGeom>
              <a:blipFill>
                <a:blip r:embed="rId14"/>
                <a:stretch>
                  <a:fillRect l="-9412" r="-3529"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0595A011-0525-5949-16FF-21EEBC753784}"/>
                  </a:ext>
                </a:extLst>
              </p:cNvPr>
              <p:cNvSpPr txBox="1"/>
              <p:nvPr/>
            </p:nvSpPr>
            <p:spPr>
              <a:xfrm>
                <a:off x="2564902" y="3578699"/>
                <a:ext cx="5182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𝑛</m:t>
                          </m:r>
                          <m:r>
                            <a:rPr lang="en-US" b="0" i="1" smtClean="0">
                              <a:latin typeface="Cambria Math" panose="02040503050406030204" pitchFamily="18" charset="0"/>
                            </a:rPr>
                            <m:t>+2</m:t>
                          </m:r>
                        </m:sub>
                      </m:sSub>
                    </m:oMath>
                  </m:oMathPara>
                </a14:m>
                <a:endParaRPr lang="en-US" dirty="0"/>
              </a:p>
            </p:txBody>
          </p:sp>
        </mc:Choice>
        <mc:Fallback xmlns="">
          <p:sp>
            <p:nvSpPr>
              <p:cNvPr id="34" name="TextBox 33">
                <a:extLst>
                  <a:ext uri="{FF2B5EF4-FFF2-40B4-BE49-F238E27FC236}">
                    <a16:creationId xmlns:a16="http://schemas.microsoft.com/office/drawing/2014/main" id="{0595A011-0525-5949-16FF-21EEBC753784}"/>
                  </a:ext>
                </a:extLst>
              </p:cNvPr>
              <p:cNvSpPr txBox="1">
                <a:spLocks noRot="1" noChangeAspect="1" noMove="1" noResize="1" noEditPoints="1" noAdjustHandles="1" noChangeArrowheads="1" noChangeShapeType="1" noTextEdit="1"/>
              </p:cNvSpPr>
              <p:nvPr/>
            </p:nvSpPr>
            <p:spPr>
              <a:xfrm>
                <a:off x="2564902" y="3578699"/>
                <a:ext cx="518219" cy="276999"/>
              </a:xfrm>
              <a:prstGeom prst="rect">
                <a:avLst/>
              </a:prstGeom>
              <a:blipFill>
                <a:blip r:embed="rId15"/>
                <a:stretch>
                  <a:fillRect l="-9412" r="-352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7DC1E69-2991-D98F-B411-0FE78D48FA89}"/>
                  </a:ext>
                </a:extLst>
              </p:cNvPr>
              <p:cNvSpPr txBox="1"/>
              <p:nvPr/>
            </p:nvSpPr>
            <p:spPr>
              <a:xfrm>
                <a:off x="2564902" y="5109749"/>
                <a:ext cx="3172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𝑁</m:t>
                          </m:r>
                        </m:sub>
                      </m:sSub>
                    </m:oMath>
                  </m:oMathPara>
                </a14:m>
                <a:endParaRPr lang="en-US" dirty="0"/>
              </a:p>
            </p:txBody>
          </p:sp>
        </mc:Choice>
        <mc:Fallback xmlns="">
          <p:sp>
            <p:nvSpPr>
              <p:cNvPr id="35" name="TextBox 34">
                <a:extLst>
                  <a:ext uri="{FF2B5EF4-FFF2-40B4-BE49-F238E27FC236}">
                    <a16:creationId xmlns:a16="http://schemas.microsoft.com/office/drawing/2014/main" id="{D7DC1E69-2991-D98F-B411-0FE78D48FA89}"/>
                  </a:ext>
                </a:extLst>
              </p:cNvPr>
              <p:cNvSpPr txBox="1">
                <a:spLocks noRot="1" noChangeAspect="1" noMove="1" noResize="1" noEditPoints="1" noAdjustHandles="1" noChangeArrowheads="1" noChangeShapeType="1" noTextEdit="1"/>
              </p:cNvSpPr>
              <p:nvPr/>
            </p:nvSpPr>
            <p:spPr>
              <a:xfrm>
                <a:off x="2564902" y="5109749"/>
                <a:ext cx="317266" cy="276999"/>
              </a:xfrm>
              <a:prstGeom prst="rect">
                <a:avLst/>
              </a:prstGeom>
              <a:blipFill>
                <a:blip r:embed="rId16"/>
                <a:stretch>
                  <a:fillRect l="-17308" r="-3846" b="-17391"/>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905BF0CD-4BF7-A818-1BBD-3ADAA02CB6A7}"/>
              </a:ext>
            </a:extLst>
          </p:cNvPr>
          <p:cNvSpPr txBox="1"/>
          <p:nvPr/>
        </p:nvSpPr>
        <p:spPr>
          <a:xfrm>
            <a:off x="2618968" y="3957131"/>
            <a:ext cx="536017" cy="923330"/>
          </a:xfrm>
          <a:prstGeom prst="rect">
            <a:avLst/>
          </a:prstGeom>
          <a:noFill/>
        </p:spPr>
        <p:txBody>
          <a:bodyPr wrap="square" rtlCol="0">
            <a:spAutoFit/>
          </a:bodyPr>
          <a:lstStyle/>
          <a:p>
            <a:r>
              <a:rPr lang="en-US" dirty="0"/>
              <a:t>.</a:t>
            </a:r>
          </a:p>
          <a:p>
            <a:r>
              <a:rPr lang="en-US" dirty="0"/>
              <a:t>.</a:t>
            </a:r>
          </a:p>
          <a:p>
            <a:r>
              <a:rPr lang="en-US" dirty="0"/>
              <a:t>.</a:t>
            </a:r>
          </a:p>
        </p:txBody>
      </p:sp>
      <p:sp>
        <p:nvSpPr>
          <p:cNvPr id="47" name="TextBox 46">
            <a:extLst>
              <a:ext uri="{FF2B5EF4-FFF2-40B4-BE49-F238E27FC236}">
                <a16:creationId xmlns:a16="http://schemas.microsoft.com/office/drawing/2014/main" id="{7F167524-4BD3-4C52-44D9-79661154C214}"/>
              </a:ext>
            </a:extLst>
          </p:cNvPr>
          <p:cNvSpPr txBox="1"/>
          <p:nvPr/>
        </p:nvSpPr>
        <p:spPr>
          <a:xfrm>
            <a:off x="3288261" y="1397055"/>
            <a:ext cx="5355870" cy="369332"/>
          </a:xfrm>
          <a:prstGeom prst="rect">
            <a:avLst/>
          </a:prstGeom>
          <a:noFill/>
        </p:spPr>
        <p:txBody>
          <a:bodyPr wrap="square" rtlCol="0">
            <a:spAutoFit/>
          </a:bodyPr>
          <a:lstStyle/>
          <a:p>
            <a:pPr algn="ctr"/>
            <a:r>
              <a:rPr lang="en-US" dirty="0"/>
              <a:t>Fractional Release Equations from NERVA</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5C59104B-3162-03F2-0267-5806FC35A234}"/>
                  </a:ext>
                </a:extLst>
              </p:cNvPr>
              <p:cNvSpPr txBox="1"/>
              <p:nvPr/>
            </p:nvSpPr>
            <p:spPr>
              <a:xfrm>
                <a:off x="2988711" y="1824118"/>
                <a:ext cx="612544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mtClean="0">
                          <a:latin typeface="Cambria Math" panose="02040503050406030204" pitchFamily="18" charset="0"/>
                        </a:rPr>
                        <m:t>1</m:t>
                      </m:r>
                      <m:r>
                        <a:rPr lang="en-US" i="0">
                          <a:latin typeface="Cambria Math" panose="02040503050406030204" pitchFamily="18" charset="0"/>
                        </a:rPr>
                        <m:t> − </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𝑓</m:t>
                          </m:r>
                        </m:e>
                        <m:sub>
                          <m:r>
                            <a:rPr lang="en-US" i="0">
                              <a:latin typeface="Cambria Math" panose="02040503050406030204" pitchFamily="18" charset="0"/>
                            </a:rPr>
                            <m:t>0</m:t>
                          </m:r>
                        </m:sub>
                      </m:sSub>
                      <m:sSup>
                        <m:sSupPr>
                          <m:ctrlPr>
                            <a:rPr lang="en-US" i="1">
                              <a:solidFill>
                                <a:srgbClr val="836967"/>
                              </a:solidFill>
                              <a:latin typeface="Cambria Math" panose="02040503050406030204" pitchFamily="18" charset="0"/>
                            </a:rPr>
                          </m:ctrlPr>
                        </m:sSupPr>
                        <m:e>
                          <m:r>
                            <a:rPr lang="en-US" i="1">
                              <a:latin typeface="Cambria Math" panose="02040503050406030204" pitchFamily="18" charset="0"/>
                            </a:rPr>
                            <m:t>𝑒</m:t>
                          </m:r>
                        </m:e>
                        <m:sup>
                          <m:r>
                            <a:rPr lang="en-US" i="0">
                              <a:latin typeface="Cambria Math" panose="02040503050406030204" pitchFamily="18" charset="0"/>
                            </a:rPr>
                            <m:t>−</m:t>
                          </m:r>
                          <m:r>
                            <a:rPr lang="en-US" i="1">
                              <a:latin typeface="Cambria Math" panose="02040503050406030204" pitchFamily="18" charset="0"/>
                            </a:rPr>
                            <m:t>𝐷𝑡</m:t>
                          </m:r>
                        </m:sup>
                      </m:sSup>
                      <m:r>
                        <a:rPr lang="en-US" i="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𝑅</m:t>
                          </m:r>
                        </m:sub>
                      </m:sSub>
                    </m:oMath>
                  </m:oMathPara>
                </a14:m>
                <a:endParaRPr lang="en-US" dirty="0"/>
              </a:p>
            </p:txBody>
          </p:sp>
        </mc:Choice>
        <mc:Fallback xmlns="">
          <p:sp>
            <p:nvSpPr>
              <p:cNvPr id="49" name="TextBox 48">
                <a:extLst>
                  <a:ext uri="{FF2B5EF4-FFF2-40B4-BE49-F238E27FC236}">
                    <a16:creationId xmlns:a16="http://schemas.microsoft.com/office/drawing/2014/main" id="{5C59104B-3162-03F2-0267-5806FC35A234}"/>
                  </a:ext>
                </a:extLst>
              </p:cNvPr>
              <p:cNvSpPr txBox="1">
                <a:spLocks noRot="1" noChangeAspect="1" noMove="1" noResize="1" noEditPoints="1" noAdjustHandles="1" noChangeArrowheads="1" noChangeShapeType="1" noTextEdit="1"/>
              </p:cNvSpPr>
              <p:nvPr/>
            </p:nvSpPr>
            <p:spPr>
              <a:xfrm>
                <a:off x="2988711" y="1824118"/>
                <a:ext cx="6125440" cy="369332"/>
              </a:xfrm>
              <a:prstGeom prst="rect">
                <a:avLst/>
              </a:prstGeom>
              <a:blipFill>
                <a:blip r:embed="rId17"/>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306FF7BC-3B29-33C7-E345-4CF53B8B71D4}"/>
                  </a:ext>
                </a:extLst>
              </p:cNvPr>
              <p:cNvSpPr txBox="1"/>
              <p:nvPr/>
            </p:nvSpPr>
            <p:spPr>
              <a:xfrm>
                <a:off x="5175246" y="2171820"/>
                <a:ext cx="6125440" cy="380810"/>
              </a:xfrm>
              <a:prstGeom prst="rect">
                <a:avLst/>
              </a:prstGeom>
              <a:noFill/>
            </p:spPr>
            <p:txBody>
              <a:bodyPr wrap="square">
                <a:spAutoFit/>
              </a:bodyPr>
              <a:lstStyle/>
              <a:p>
                <a14:m>
                  <m:oMath xmlns:m="http://schemas.openxmlformats.org/officeDocument/2006/math">
                    <m:r>
                      <a:rPr lang="en-US" sz="1800" b="0" i="1" smtClean="0">
                        <a:effectLst/>
                        <a:latin typeface="Cambria Math" panose="02040503050406030204" pitchFamily="18" charset="0"/>
                        <a:ea typeface="Times New Roman" panose="02020603050405020304" pitchFamily="18" charset="0"/>
                        <a:cs typeface="Times New Roman" panose="02020603050405020304" pitchFamily="18" charset="0"/>
                      </a:rPr>
                      <m:t>𝐷</m:t>
                    </m:r>
                    <m:r>
                      <a:rPr lang="en-US" sz="1800" b="0" i="1" smtClean="0">
                        <a:effectLst/>
                        <a:latin typeface="Cambria Math" panose="02040503050406030204" pitchFamily="18" charset="0"/>
                        <a:ea typeface="Times New Roman" panose="02020603050405020304" pitchFamily="18" charset="0"/>
                        <a:cs typeface="Times New Roman" panose="02020603050405020304" pitchFamily="18" charset="0"/>
                      </a:rPr>
                      <m:t> = </m:t>
                    </m:r>
                    <m:sSub>
                      <m:sSubPr>
                        <m:ctrlPr>
                          <a:rPr lang="en-US"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0</m:t>
                        </m:r>
                      </m:sub>
                    </m:sSub>
                    <m:sSup>
                      <m:sSupPr>
                        <m:ctrlPr>
                          <a:rPr lang="en-US"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𝑒</m:t>
                        </m:r>
                      </m:e>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𝐸</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𝑅𝑇</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US" sz="1800" dirty="0">
                    <a:effectLst/>
                    <a:latin typeface="Times New Roman" panose="02020603050405020304" pitchFamily="18" charset="0"/>
                    <a:ea typeface="Times New Roman" panose="02020603050405020304" pitchFamily="18" charset="0"/>
                  </a:rPr>
                  <a:t> </a:t>
                </a:r>
                <a:endParaRPr lang="en-US" dirty="0"/>
              </a:p>
            </p:txBody>
          </p:sp>
        </mc:Choice>
        <mc:Fallback xmlns="">
          <p:sp>
            <p:nvSpPr>
              <p:cNvPr id="55" name="TextBox 54">
                <a:extLst>
                  <a:ext uri="{FF2B5EF4-FFF2-40B4-BE49-F238E27FC236}">
                    <a16:creationId xmlns:a16="http://schemas.microsoft.com/office/drawing/2014/main" id="{306FF7BC-3B29-33C7-E345-4CF53B8B71D4}"/>
                  </a:ext>
                </a:extLst>
              </p:cNvPr>
              <p:cNvSpPr txBox="1">
                <a:spLocks noRot="1" noChangeAspect="1" noMove="1" noResize="1" noEditPoints="1" noAdjustHandles="1" noChangeArrowheads="1" noChangeShapeType="1" noTextEdit="1"/>
              </p:cNvSpPr>
              <p:nvPr/>
            </p:nvSpPr>
            <p:spPr>
              <a:xfrm>
                <a:off x="5175246" y="2171820"/>
                <a:ext cx="6125440" cy="380810"/>
              </a:xfrm>
              <a:prstGeom prst="rect">
                <a:avLst/>
              </a:prstGeom>
              <a:blipFill>
                <a:blip r:embed="rId18"/>
                <a:stretch>
                  <a:fillRect b="-12500"/>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068A0B29-D44C-5710-344F-1F9441EA34BF}"/>
              </a:ext>
            </a:extLst>
          </p:cNvPr>
          <p:cNvSpPr txBox="1"/>
          <p:nvPr/>
        </p:nvSpPr>
        <p:spPr>
          <a:xfrm>
            <a:off x="3775568" y="4723393"/>
            <a:ext cx="4487505" cy="646331"/>
          </a:xfrm>
          <a:prstGeom prst="rect">
            <a:avLst/>
          </a:prstGeom>
          <a:noFill/>
        </p:spPr>
        <p:txBody>
          <a:bodyPr wrap="square" rtlCol="0">
            <a:spAutoFit/>
          </a:bodyPr>
          <a:lstStyle/>
          <a:p>
            <a:pPr algn="ctr"/>
            <a:r>
              <a:rPr lang="en-US" dirty="0"/>
              <a:t>Axial Temperature Dependent Fractional Release for all isotope (</a:t>
            </a:r>
            <a:r>
              <a:rPr lang="en-US" i="1" dirty="0">
                <a:latin typeface="Cambria Math" panose="02040503050406030204" pitchFamily="18" charset="0"/>
                <a:ea typeface="Cambria Math" panose="02040503050406030204" pitchFamily="18" charset="0"/>
              </a:rPr>
              <a:t>I</a:t>
            </a:r>
            <a:r>
              <a:rPr lang="en-US" dirty="0"/>
              <a:t>) Activities</a:t>
            </a: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14E34E80-8630-EDF1-9793-F7043EA880E5}"/>
                  </a:ext>
                </a:extLst>
              </p:cNvPr>
              <p:cNvSpPr txBox="1"/>
              <p:nvPr/>
            </p:nvSpPr>
            <p:spPr>
              <a:xfrm>
                <a:off x="2540263" y="3835869"/>
                <a:ext cx="6125440" cy="87126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limLoc m:val="undOvr"/>
                          <m:ctrlPr>
                            <a:rPr lang="en-US" i="1" smtClean="0">
                              <a:latin typeface="Cambria Math" panose="02040503050406030204" pitchFamily="18" charset="0"/>
                            </a:rPr>
                          </m:ctrlPr>
                        </m:naryPr>
                        <m:sub>
                          <m:r>
                            <a:rPr lang="en-US" i="1">
                              <a:latin typeface="Cambria Math" panose="02040503050406030204" pitchFamily="18" charset="0"/>
                            </a:rPr>
                            <m:t>𝑖</m:t>
                          </m:r>
                          <m:r>
                            <a:rPr lang="en-US" i="0">
                              <a:latin typeface="Cambria Math" panose="02040503050406030204" pitchFamily="18" charset="0"/>
                            </a:rPr>
                            <m:t>=1</m:t>
                          </m:r>
                        </m:sub>
                        <m:sup>
                          <m:r>
                            <a:rPr lang="en-US" i="1">
                              <a:latin typeface="Cambria Math" panose="02040503050406030204" pitchFamily="18" charset="0"/>
                            </a:rPr>
                            <m:t>𝐼</m:t>
                          </m:r>
                        </m:sup>
                        <m:e>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0">
                                  <a:latin typeface="Cambria Math" panose="02040503050406030204" pitchFamily="18" charset="0"/>
                                </a:rPr>
                                <m:t>=1</m:t>
                              </m:r>
                            </m:sub>
                            <m:sup>
                              <m:r>
                                <a:rPr lang="en-US" i="1">
                                  <a:latin typeface="Cambria Math" panose="02040503050406030204" pitchFamily="18" charset="0"/>
                                </a:rPr>
                                <m:t>𝑁</m:t>
                              </m:r>
                            </m:sup>
                            <m:e>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𝑖</m:t>
                                  </m:r>
                                </m:sub>
                              </m:sSub>
                            </m:e>
                          </m:nary>
                        </m:e>
                      </m:nary>
                      <m:f>
                        <m:fPr>
                          <m:ctrlPr>
                            <a:rPr lang="en-US" i="1">
                              <a:solidFill>
                                <a:srgbClr val="836967"/>
                              </a:solidFill>
                              <a:latin typeface="Cambria Math" panose="02040503050406030204" pitchFamily="18" charset="0"/>
                            </a:rPr>
                          </m:ctrlPr>
                        </m:fPr>
                        <m:num>
                          <m:sSub>
                            <m:sSubPr>
                              <m:ctrlPr>
                                <a:rPr lang="en-US" i="1" smtClean="0">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𝑃</m:t>
                              </m:r>
                            </m:e>
                            <m:sub>
                              <m:r>
                                <a:rPr lang="en-US" i="1">
                                  <a:solidFill>
                                    <a:schemeClr val="tx1"/>
                                  </a:solidFill>
                                  <a:latin typeface="Cambria Math" panose="02040503050406030204" pitchFamily="18" charset="0"/>
                                </a:rPr>
                                <m:t>𝑛</m:t>
                              </m:r>
                            </m:sub>
                          </m:sSub>
                        </m:num>
                        <m:den>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𝑃</m:t>
                              </m:r>
                            </m:e>
                            <m:sub>
                              <m:r>
                                <a:rPr lang="en-US" i="1">
                                  <a:latin typeface="Cambria Math" panose="02040503050406030204" pitchFamily="18" charset="0"/>
                                </a:rPr>
                                <m:t>𝑡𝑜𝑡𝑎𝑙</m:t>
                              </m:r>
                            </m:sub>
                          </m:sSub>
                        </m:den>
                      </m:f>
                      <m:sSubSup>
                        <m:sSubSupPr>
                          <m:ctrlPr>
                            <a:rPr lang="en-US" i="1">
                              <a:solidFill>
                                <a:srgbClr val="836967"/>
                              </a:solidFill>
                              <a:latin typeface="Cambria Math" panose="02040503050406030204" pitchFamily="18" charset="0"/>
                            </a:rPr>
                          </m:ctrlPr>
                        </m:sSubSupPr>
                        <m:e>
                          <m:r>
                            <a:rPr lang="en-US" i="1">
                              <a:latin typeface="Cambria Math" panose="02040503050406030204" pitchFamily="18" charset="0"/>
                            </a:rPr>
                            <m:t>𝐹</m:t>
                          </m:r>
                        </m:e>
                        <m:sub>
                          <m:r>
                            <a:rPr lang="en-US" i="1">
                              <a:latin typeface="Cambria Math" panose="02040503050406030204" pitchFamily="18" charset="0"/>
                            </a:rPr>
                            <m:t>𝑅</m:t>
                          </m:r>
                        </m:sub>
                        <m:sup>
                          <m:r>
                            <a:rPr lang="en-US" i="1">
                              <a:latin typeface="Cambria Math" panose="02040503050406030204" pitchFamily="18" charset="0"/>
                            </a:rPr>
                            <m:t>𝑖</m:t>
                          </m:r>
                        </m:sup>
                      </m:sSubSup>
                      <m:d>
                        <m:dPr>
                          <m:ctrlPr>
                            <a:rPr lang="en-US" i="1">
                              <a:latin typeface="Cambria Math" panose="02040503050406030204" pitchFamily="18" charset="0"/>
                            </a:rPr>
                          </m:ctrlPr>
                        </m:dPr>
                        <m:e>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𝑛</m:t>
                              </m:r>
                            </m:sub>
                          </m:sSub>
                        </m:e>
                      </m:d>
                    </m:oMath>
                  </m:oMathPara>
                </a14:m>
                <a:endParaRPr lang="en-US" dirty="0"/>
              </a:p>
            </p:txBody>
          </p:sp>
        </mc:Choice>
        <mc:Fallback xmlns="">
          <p:sp>
            <p:nvSpPr>
              <p:cNvPr id="60" name="TextBox 59">
                <a:extLst>
                  <a:ext uri="{FF2B5EF4-FFF2-40B4-BE49-F238E27FC236}">
                    <a16:creationId xmlns:a16="http://schemas.microsoft.com/office/drawing/2014/main" id="{14E34E80-8630-EDF1-9793-F7043EA880E5}"/>
                  </a:ext>
                </a:extLst>
              </p:cNvPr>
              <p:cNvSpPr txBox="1">
                <a:spLocks noRot="1" noChangeAspect="1" noMove="1" noResize="1" noEditPoints="1" noAdjustHandles="1" noChangeArrowheads="1" noChangeShapeType="1" noTextEdit="1"/>
              </p:cNvSpPr>
              <p:nvPr/>
            </p:nvSpPr>
            <p:spPr>
              <a:xfrm>
                <a:off x="2540263" y="3835869"/>
                <a:ext cx="6125440" cy="871264"/>
              </a:xfrm>
              <a:prstGeom prst="rect">
                <a:avLst/>
              </a:prstGeom>
              <a:blipFill>
                <a:blip r:embed="rId19"/>
                <a:stretch>
                  <a:fillRect/>
                </a:stretch>
              </a:blipFill>
            </p:spPr>
            <p:txBody>
              <a:bodyPr/>
              <a:lstStyle/>
              <a:p>
                <a:r>
                  <a:rPr lang="en-US">
                    <a:noFill/>
                  </a:rPr>
                  <a:t> </a:t>
                </a:r>
              </a:p>
            </p:txBody>
          </p:sp>
        </mc:Fallback>
      </mc:AlternateContent>
      <p:cxnSp>
        <p:nvCxnSpPr>
          <p:cNvPr id="62" name="Straight Arrow Connector 61">
            <a:extLst>
              <a:ext uri="{FF2B5EF4-FFF2-40B4-BE49-F238E27FC236}">
                <a16:creationId xmlns:a16="http://schemas.microsoft.com/office/drawing/2014/main" id="{02DDA464-3C04-00B6-DC3D-AB04FC2979DA}"/>
              </a:ext>
            </a:extLst>
          </p:cNvPr>
          <p:cNvCxnSpPr>
            <a:cxnSpLocks/>
          </p:cNvCxnSpPr>
          <p:nvPr/>
        </p:nvCxnSpPr>
        <p:spPr>
          <a:xfrm>
            <a:off x="6369627" y="2552630"/>
            <a:ext cx="0" cy="1494021"/>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E85D5CE-77F6-A60B-2C3B-B79F29394AA6}"/>
              </a:ext>
            </a:extLst>
          </p:cNvPr>
          <p:cNvCxnSpPr>
            <a:cxnSpLocks/>
          </p:cNvCxnSpPr>
          <p:nvPr/>
        </p:nvCxnSpPr>
        <p:spPr>
          <a:xfrm>
            <a:off x="2988711" y="2370209"/>
            <a:ext cx="2485497" cy="1584384"/>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0020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Results – Max Temp vs Axial Temp Fractional Release</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9</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The goal of developing an axial temperature dependence for fractional release was to simulate more realistic diffusion conditions than a single estimated maximum temperature scenario, as assumed in past work.</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
        <p:nvSpPr>
          <p:cNvPr id="6" name="TextBox 5">
            <a:extLst>
              <a:ext uri="{FF2B5EF4-FFF2-40B4-BE49-F238E27FC236}">
                <a16:creationId xmlns:a16="http://schemas.microsoft.com/office/drawing/2014/main" id="{0CA26E81-423D-5044-0A62-695D33437687}"/>
              </a:ext>
            </a:extLst>
          </p:cNvPr>
          <p:cNvSpPr txBox="1"/>
          <p:nvPr/>
        </p:nvSpPr>
        <p:spPr>
          <a:xfrm>
            <a:off x="1324124" y="5670623"/>
            <a:ext cx="9275688"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The axial temperature dependent fractional release decreases overall dose contribution. All individual isotopes fall under 2 mrem NESHAP Exposure Limit with axial temp release.</a:t>
            </a:r>
          </a:p>
        </p:txBody>
      </p:sp>
      <p:pic>
        <p:nvPicPr>
          <p:cNvPr id="4" name="Picture 3" descr="Chart, bar chart&#10;&#10;Description automatically generated">
            <a:extLst>
              <a:ext uri="{FF2B5EF4-FFF2-40B4-BE49-F238E27FC236}">
                <a16:creationId xmlns:a16="http://schemas.microsoft.com/office/drawing/2014/main" id="{BD81B25E-1629-41D0-51E8-7DBD81C0A36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59" t="2070" b="10745"/>
          <a:stretch/>
        </p:blipFill>
        <p:spPr>
          <a:xfrm>
            <a:off x="0" y="1595503"/>
            <a:ext cx="8424503" cy="3998690"/>
          </a:xfrm>
          <a:prstGeom prst="rect">
            <a:avLst/>
          </a:prstGeom>
        </p:spPr>
      </p:pic>
      <p:sp>
        <p:nvSpPr>
          <p:cNvPr id="5" name="Rectangle 4">
            <a:extLst>
              <a:ext uri="{FF2B5EF4-FFF2-40B4-BE49-F238E27FC236}">
                <a16:creationId xmlns:a16="http://schemas.microsoft.com/office/drawing/2014/main" id="{1889B98C-0791-9D6E-11D6-8641D60AE7BB}"/>
              </a:ext>
            </a:extLst>
          </p:cNvPr>
          <p:cNvSpPr/>
          <p:nvPr/>
        </p:nvSpPr>
        <p:spPr>
          <a:xfrm>
            <a:off x="8558602" y="3919177"/>
            <a:ext cx="182880" cy="1828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CC0F891-95D3-607D-3F5B-34A1B2959634}"/>
              </a:ext>
            </a:extLst>
          </p:cNvPr>
          <p:cNvSpPr/>
          <p:nvPr/>
        </p:nvSpPr>
        <p:spPr>
          <a:xfrm>
            <a:off x="8558602" y="4339218"/>
            <a:ext cx="182880" cy="182880"/>
          </a:xfrm>
          <a:prstGeom prst="rect">
            <a:avLst/>
          </a:prstGeom>
          <a:solidFill>
            <a:srgbClr val="FC6929"/>
          </a:solidFill>
          <a:ln>
            <a:solidFill>
              <a:srgbClr val="FC6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152361A-3C5D-B7AD-F6A1-9A4DAE9BB6A0}"/>
              </a:ext>
            </a:extLst>
          </p:cNvPr>
          <p:cNvSpPr txBox="1"/>
          <p:nvPr/>
        </p:nvSpPr>
        <p:spPr>
          <a:xfrm>
            <a:off x="8720929" y="3852056"/>
            <a:ext cx="3620130" cy="738664"/>
          </a:xfrm>
          <a:prstGeom prst="rect">
            <a:avLst/>
          </a:prstGeom>
          <a:noFill/>
        </p:spPr>
        <p:txBody>
          <a:bodyPr wrap="square" rtlCol="0">
            <a:spAutoFit/>
          </a:bodyPr>
          <a:lstStyle/>
          <a:p>
            <a:r>
              <a:rPr lang="en-US" sz="1400" dirty="0"/>
              <a:t>Max Temperature Fractional Release</a:t>
            </a:r>
          </a:p>
          <a:p>
            <a:endParaRPr lang="en-US" sz="1400" dirty="0"/>
          </a:p>
          <a:p>
            <a:r>
              <a:rPr lang="en-US" sz="1400" dirty="0"/>
              <a:t>Axial Temp Dependent Fractional Release</a:t>
            </a:r>
          </a:p>
        </p:txBody>
      </p:sp>
      <p:cxnSp>
        <p:nvCxnSpPr>
          <p:cNvPr id="13" name="Straight Connector 12">
            <a:extLst>
              <a:ext uri="{FF2B5EF4-FFF2-40B4-BE49-F238E27FC236}">
                <a16:creationId xmlns:a16="http://schemas.microsoft.com/office/drawing/2014/main" id="{862AD2D2-B9A0-15E5-C5C0-BAADFB080A18}"/>
              </a:ext>
            </a:extLst>
          </p:cNvPr>
          <p:cNvCxnSpPr>
            <a:cxnSpLocks/>
          </p:cNvCxnSpPr>
          <p:nvPr/>
        </p:nvCxnSpPr>
        <p:spPr>
          <a:xfrm>
            <a:off x="8495590" y="1887517"/>
            <a:ext cx="497053" cy="0"/>
          </a:xfrm>
          <a:prstGeom prst="line">
            <a:avLst/>
          </a:prstGeom>
          <a:ln w="3175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30630EF-FF94-0980-BB5B-517A9347C7E4}"/>
              </a:ext>
            </a:extLst>
          </p:cNvPr>
          <p:cNvCxnSpPr>
            <a:cxnSpLocks/>
          </p:cNvCxnSpPr>
          <p:nvPr/>
        </p:nvCxnSpPr>
        <p:spPr>
          <a:xfrm>
            <a:off x="8495590" y="3176005"/>
            <a:ext cx="497053" cy="0"/>
          </a:xfrm>
          <a:prstGeom prst="line">
            <a:avLst/>
          </a:prstGeom>
          <a:ln w="3175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99B09CA5-9D72-E029-98F7-F82C40C5174E}"/>
              </a:ext>
            </a:extLst>
          </p:cNvPr>
          <p:cNvSpPr txBox="1"/>
          <p:nvPr/>
        </p:nvSpPr>
        <p:spPr>
          <a:xfrm>
            <a:off x="8992643" y="1734874"/>
            <a:ext cx="3214338" cy="2246769"/>
          </a:xfrm>
          <a:prstGeom prst="rect">
            <a:avLst/>
          </a:prstGeom>
          <a:noFill/>
        </p:spPr>
        <p:txBody>
          <a:bodyPr wrap="square" rtlCol="0">
            <a:spAutoFit/>
          </a:bodyPr>
          <a:lstStyle/>
          <a:p>
            <a:r>
              <a:rPr lang="en-US" sz="1400" dirty="0"/>
              <a:t>Occupational Dose Limit </a:t>
            </a:r>
          </a:p>
          <a:p>
            <a:r>
              <a:rPr lang="en-US" sz="1400" dirty="0"/>
              <a:t>(5 rem per year) </a:t>
            </a:r>
            <a:r>
              <a:rPr lang="en-US" sz="1400" u="sng" dirty="0"/>
              <a:t>General Employees from NRC</a:t>
            </a:r>
          </a:p>
          <a:p>
            <a:r>
              <a:rPr lang="en-US" sz="1400" dirty="0"/>
              <a:t>Occupational Dose Limit </a:t>
            </a:r>
          </a:p>
          <a:p>
            <a:r>
              <a:rPr lang="en-US" sz="1400" dirty="0"/>
              <a:t>(0.1 rem per year) </a:t>
            </a:r>
            <a:r>
              <a:rPr lang="en-US" sz="1400" u="sng" dirty="0"/>
              <a:t>General Public in Controlled Area from NRC</a:t>
            </a:r>
          </a:p>
          <a:p>
            <a:r>
              <a:rPr lang="en-US" sz="1400" dirty="0"/>
              <a:t>NESHAP Exposure Limit </a:t>
            </a:r>
          </a:p>
          <a:p>
            <a:r>
              <a:rPr lang="en-US" sz="1400" dirty="0"/>
              <a:t>(0.002 rem per year) </a:t>
            </a:r>
            <a:r>
              <a:rPr lang="en-US" sz="1400" u="sng" dirty="0"/>
              <a:t>Highest Exposed Individual from EPA</a:t>
            </a:r>
            <a:endParaRPr lang="en-US" sz="1400" dirty="0"/>
          </a:p>
          <a:p>
            <a:endParaRPr lang="en-US" sz="1400" u="sng" dirty="0"/>
          </a:p>
        </p:txBody>
      </p:sp>
      <p:cxnSp>
        <p:nvCxnSpPr>
          <p:cNvPr id="17" name="Straight Connector 16">
            <a:extLst>
              <a:ext uri="{FF2B5EF4-FFF2-40B4-BE49-F238E27FC236}">
                <a16:creationId xmlns:a16="http://schemas.microsoft.com/office/drawing/2014/main" id="{298F2F43-F9F2-4060-33BD-E41E3715E218}"/>
              </a:ext>
            </a:extLst>
          </p:cNvPr>
          <p:cNvCxnSpPr>
            <a:cxnSpLocks/>
          </p:cNvCxnSpPr>
          <p:nvPr/>
        </p:nvCxnSpPr>
        <p:spPr>
          <a:xfrm>
            <a:off x="8495590" y="2548117"/>
            <a:ext cx="497053" cy="0"/>
          </a:xfrm>
          <a:prstGeom prst="line">
            <a:avLst/>
          </a:prstGeom>
          <a:ln w="31750">
            <a:solidFill>
              <a:srgbClr val="FFC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206006"/>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Results – Release Height Effect on Total Dose</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10</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One of the inputs in the </a:t>
            </a:r>
            <a:r>
              <a:rPr lang="en-US" i="1" dirty="0" err="1">
                <a:solidFill>
                  <a:schemeClr val="bg2">
                    <a:lumMod val="10000"/>
                  </a:schemeClr>
                </a:solidFill>
              </a:rPr>
              <a:t>HotSpot</a:t>
            </a:r>
            <a:r>
              <a:rPr lang="en-US" i="1" dirty="0">
                <a:solidFill>
                  <a:schemeClr val="bg2">
                    <a:lumMod val="10000"/>
                  </a:schemeClr>
                </a:solidFill>
              </a:rPr>
              <a:t> source term code is “release height” or how high above ground level the release occurs. The higher the release height the lower potential dose impact occurs from radioactivity.</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
        <p:nvSpPr>
          <p:cNvPr id="6" name="TextBox 5">
            <a:extLst>
              <a:ext uri="{FF2B5EF4-FFF2-40B4-BE49-F238E27FC236}">
                <a16:creationId xmlns:a16="http://schemas.microsoft.com/office/drawing/2014/main" id="{0CA26E81-423D-5044-0A62-695D33437687}"/>
              </a:ext>
            </a:extLst>
          </p:cNvPr>
          <p:cNvSpPr txBox="1"/>
          <p:nvPr/>
        </p:nvSpPr>
        <p:spPr>
          <a:xfrm>
            <a:off x="488950" y="5650695"/>
            <a:ext cx="10265695"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Max temperature based fractional release (orange) decreases total possible dose impact (blue), but axial temperature release at 0 m and 5 m release heights (purple then green) reduce dose even further.</a:t>
            </a:r>
          </a:p>
        </p:txBody>
      </p:sp>
      <p:cxnSp>
        <p:nvCxnSpPr>
          <p:cNvPr id="7" name="Straight Connector 6">
            <a:extLst>
              <a:ext uri="{FF2B5EF4-FFF2-40B4-BE49-F238E27FC236}">
                <a16:creationId xmlns:a16="http://schemas.microsoft.com/office/drawing/2014/main" id="{5C1170A5-39B0-4E3B-8B40-2AA7734E5CF4}"/>
              </a:ext>
            </a:extLst>
          </p:cNvPr>
          <p:cNvCxnSpPr>
            <a:cxnSpLocks/>
          </p:cNvCxnSpPr>
          <p:nvPr/>
        </p:nvCxnSpPr>
        <p:spPr>
          <a:xfrm>
            <a:off x="8495590" y="1491968"/>
            <a:ext cx="497053" cy="0"/>
          </a:xfrm>
          <a:prstGeom prst="line">
            <a:avLst/>
          </a:prstGeom>
          <a:ln w="31750">
            <a:solidFill>
              <a:srgbClr val="00B05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DC23CE3-1C59-620B-32DF-D43F13CA69DB}"/>
              </a:ext>
            </a:extLst>
          </p:cNvPr>
          <p:cNvCxnSpPr>
            <a:cxnSpLocks/>
          </p:cNvCxnSpPr>
          <p:nvPr/>
        </p:nvCxnSpPr>
        <p:spPr>
          <a:xfrm>
            <a:off x="8495590" y="2780456"/>
            <a:ext cx="497053" cy="0"/>
          </a:xfrm>
          <a:prstGeom prst="line">
            <a:avLst/>
          </a:prstGeom>
          <a:ln w="31750">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C974108-DAFD-6241-8341-53DF4C96F3F3}"/>
              </a:ext>
            </a:extLst>
          </p:cNvPr>
          <p:cNvSpPr txBox="1"/>
          <p:nvPr/>
        </p:nvSpPr>
        <p:spPr>
          <a:xfrm>
            <a:off x="8992643" y="1339325"/>
            <a:ext cx="3214338" cy="2246769"/>
          </a:xfrm>
          <a:prstGeom prst="rect">
            <a:avLst/>
          </a:prstGeom>
          <a:noFill/>
        </p:spPr>
        <p:txBody>
          <a:bodyPr wrap="square" rtlCol="0">
            <a:spAutoFit/>
          </a:bodyPr>
          <a:lstStyle/>
          <a:p>
            <a:r>
              <a:rPr lang="en-US" sz="1400" dirty="0"/>
              <a:t>Occupational Dose Limit </a:t>
            </a:r>
          </a:p>
          <a:p>
            <a:r>
              <a:rPr lang="en-US" sz="1400" dirty="0"/>
              <a:t>(5 rem per year) </a:t>
            </a:r>
            <a:r>
              <a:rPr lang="en-US" sz="1400" u="sng" dirty="0"/>
              <a:t>General Employees from NRC</a:t>
            </a:r>
          </a:p>
          <a:p>
            <a:r>
              <a:rPr lang="en-US" sz="1400" dirty="0"/>
              <a:t>Occupational Dose Limit </a:t>
            </a:r>
          </a:p>
          <a:p>
            <a:r>
              <a:rPr lang="en-US" sz="1400" dirty="0"/>
              <a:t>(0.1 rem per year) </a:t>
            </a:r>
            <a:r>
              <a:rPr lang="en-US" sz="1400" u="sng" dirty="0"/>
              <a:t>General Public in Controlled Area from NRC</a:t>
            </a:r>
          </a:p>
          <a:p>
            <a:r>
              <a:rPr lang="en-US" sz="1400" dirty="0"/>
              <a:t>NESHAP Exposure Limit </a:t>
            </a:r>
          </a:p>
          <a:p>
            <a:r>
              <a:rPr lang="en-US" sz="1400" dirty="0"/>
              <a:t>(0.002 rem per year) </a:t>
            </a:r>
            <a:r>
              <a:rPr lang="en-US" sz="1400" u="sng" dirty="0"/>
              <a:t>Highest Exposed Individual from EPA</a:t>
            </a:r>
            <a:endParaRPr lang="en-US" sz="1400" dirty="0"/>
          </a:p>
          <a:p>
            <a:endParaRPr lang="en-US" sz="1400" u="sng" dirty="0"/>
          </a:p>
        </p:txBody>
      </p:sp>
      <p:cxnSp>
        <p:nvCxnSpPr>
          <p:cNvPr id="10" name="Straight Connector 9">
            <a:extLst>
              <a:ext uri="{FF2B5EF4-FFF2-40B4-BE49-F238E27FC236}">
                <a16:creationId xmlns:a16="http://schemas.microsoft.com/office/drawing/2014/main" id="{DE3F6C0E-CE76-A560-313B-2D0CD91471DE}"/>
              </a:ext>
            </a:extLst>
          </p:cNvPr>
          <p:cNvCxnSpPr>
            <a:cxnSpLocks/>
          </p:cNvCxnSpPr>
          <p:nvPr/>
        </p:nvCxnSpPr>
        <p:spPr>
          <a:xfrm>
            <a:off x="8495590" y="2152568"/>
            <a:ext cx="497053" cy="0"/>
          </a:xfrm>
          <a:prstGeom prst="line">
            <a:avLst/>
          </a:prstGeom>
          <a:ln w="31750">
            <a:solidFill>
              <a:srgbClr val="FFC000"/>
            </a:solidFill>
          </a:ln>
          <a:effectLst/>
        </p:spPr>
        <p:style>
          <a:lnRef idx="2">
            <a:schemeClr val="accent1"/>
          </a:lnRef>
          <a:fillRef idx="0">
            <a:schemeClr val="accent1"/>
          </a:fillRef>
          <a:effectRef idx="1">
            <a:schemeClr val="accent1"/>
          </a:effectRef>
          <a:fontRef idx="minor">
            <a:schemeClr val="tx1"/>
          </a:fontRef>
        </p:style>
      </p:cxnSp>
      <p:pic>
        <p:nvPicPr>
          <p:cNvPr id="22" name="Picture 21" descr="Chart, bar chart&#10;&#10;Description automatically generated">
            <a:extLst>
              <a:ext uri="{FF2B5EF4-FFF2-40B4-BE49-F238E27FC236}">
                <a16:creationId xmlns:a16="http://schemas.microsoft.com/office/drawing/2014/main" id="{F0C5552E-3FEC-BC97-9BAE-B6DBCC910EB3}"/>
              </a:ext>
            </a:extLst>
          </p:cNvPr>
          <p:cNvPicPr>
            <a:picLocks noChangeAspect="1"/>
          </p:cNvPicPr>
          <p:nvPr/>
        </p:nvPicPr>
        <p:blipFill rotWithShape="1">
          <a:blip r:embed="rId2">
            <a:extLst>
              <a:ext uri="{28A0092B-C50C-407E-A947-70E740481C1C}">
                <a14:useLocalDpi xmlns:a14="http://schemas.microsoft.com/office/drawing/2010/main" val="0"/>
              </a:ext>
            </a:extLst>
          </a:blip>
          <a:srcRect t="3002"/>
          <a:stretch/>
        </p:blipFill>
        <p:spPr>
          <a:xfrm>
            <a:off x="84433" y="1460204"/>
            <a:ext cx="8372594" cy="3905821"/>
          </a:xfrm>
          <a:prstGeom prst="rect">
            <a:avLst/>
          </a:prstGeom>
        </p:spPr>
      </p:pic>
      <p:sp>
        <p:nvSpPr>
          <p:cNvPr id="25" name="Rectangle 24">
            <a:extLst>
              <a:ext uri="{FF2B5EF4-FFF2-40B4-BE49-F238E27FC236}">
                <a16:creationId xmlns:a16="http://schemas.microsoft.com/office/drawing/2014/main" id="{AA4F4522-4157-FF2C-3ABC-16E8973C80DA}"/>
              </a:ext>
            </a:extLst>
          </p:cNvPr>
          <p:cNvSpPr/>
          <p:nvPr/>
        </p:nvSpPr>
        <p:spPr>
          <a:xfrm>
            <a:off x="8650042" y="3494654"/>
            <a:ext cx="182880" cy="18288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03A1177-23CD-A759-5077-1DD4D2DE2244}"/>
              </a:ext>
            </a:extLst>
          </p:cNvPr>
          <p:cNvSpPr/>
          <p:nvPr/>
        </p:nvSpPr>
        <p:spPr>
          <a:xfrm>
            <a:off x="8650042" y="3935382"/>
            <a:ext cx="182880" cy="182880"/>
          </a:xfrm>
          <a:prstGeom prst="rect">
            <a:avLst/>
          </a:prstGeom>
          <a:solidFill>
            <a:srgbClr val="FC6929"/>
          </a:solidFill>
          <a:ln>
            <a:solidFill>
              <a:srgbClr val="FC69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4174D61-8E88-847C-1AAD-149906C031EC}"/>
              </a:ext>
            </a:extLst>
          </p:cNvPr>
          <p:cNvSpPr/>
          <p:nvPr/>
        </p:nvSpPr>
        <p:spPr>
          <a:xfrm>
            <a:off x="8650042" y="4362207"/>
            <a:ext cx="182880" cy="18288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2E89644-4875-85C3-CA71-147FE8BE5081}"/>
              </a:ext>
            </a:extLst>
          </p:cNvPr>
          <p:cNvSpPr/>
          <p:nvPr/>
        </p:nvSpPr>
        <p:spPr>
          <a:xfrm>
            <a:off x="8650042" y="4771982"/>
            <a:ext cx="182880" cy="18288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2EEEF45-660C-9629-CE58-277C151BC468}"/>
              </a:ext>
            </a:extLst>
          </p:cNvPr>
          <p:cNvSpPr txBox="1"/>
          <p:nvPr/>
        </p:nvSpPr>
        <p:spPr>
          <a:xfrm>
            <a:off x="8938402" y="3404949"/>
            <a:ext cx="3322820" cy="1815882"/>
          </a:xfrm>
          <a:prstGeom prst="rect">
            <a:avLst/>
          </a:prstGeom>
          <a:noFill/>
        </p:spPr>
        <p:txBody>
          <a:bodyPr wrap="square" rtlCol="0">
            <a:spAutoFit/>
          </a:bodyPr>
          <a:lstStyle/>
          <a:p>
            <a:r>
              <a:rPr lang="en-US" sz="1400" dirty="0"/>
              <a:t>Maximum Possible Dose </a:t>
            </a:r>
          </a:p>
          <a:p>
            <a:r>
              <a:rPr lang="en-US" sz="1400" dirty="0"/>
              <a:t>(No FR at 0 m release height)</a:t>
            </a:r>
          </a:p>
          <a:p>
            <a:r>
              <a:rPr lang="en-US" sz="1400" dirty="0"/>
              <a:t>Dose at Max Temperature FR </a:t>
            </a:r>
          </a:p>
          <a:p>
            <a:r>
              <a:rPr lang="en-US" sz="1400" dirty="0"/>
              <a:t>(release height 0 m)</a:t>
            </a:r>
          </a:p>
          <a:p>
            <a:r>
              <a:rPr lang="en-US" sz="1400" dirty="0"/>
              <a:t>Axial Temp Dependent FR Dose </a:t>
            </a:r>
          </a:p>
          <a:p>
            <a:r>
              <a:rPr lang="en-US" sz="1400" dirty="0"/>
              <a:t>(release height 0 m)</a:t>
            </a:r>
          </a:p>
          <a:p>
            <a:r>
              <a:rPr lang="en-US" sz="1400" dirty="0"/>
              <a:t>Axial Temp Dependent FR Dose </a:t>
            </a:r>
          </a:p>
          <a:p>
            <a:r>
              <a:rPr lang="en-US" sz="1400" dirty="0"/>
              <a:t>(release height 5 m)</a:t>
            </a:r>
          </a:p>
        </p:txBody>
      </p:sp>
    </p:spTree>
    <p:extLst>
      <p:ext uri="{BB962C8B-B14F-4D97-AF65-F5344CB8AC3E}">
        <p14:creationId xmlns:p14="http://schemas.microsoft.com/office/powerpoint/2010/main" val="2274363238"/>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Methodology – Flux-to-Dose Conversion</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11</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Reactor physics calculations of spatial neutron and gamma flux are converted to dose using conversion factors. This allows for spatial mapping of the dose expected during reactor operations.</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5" name="Picture 4" descr="Diagram&#10;&#10;Description automatically generated">
            <a:extLst>
              <a:ext uri="{FF2B5EF4-FFF2-40B4-BE49-F238E27FC236}">
                <a16:creationId xmlns:a16="http://schemas.microsoft.com/office/drawing/2014/main" id="{19783A88-E2BE-FEE2-2476-9083D0146C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428" y="1361391"/>
            <a:ext cx="4142374" cy="4459445"/>
          </a:xfrm>
          <a:prstGeom prst="rect">
            <a:avLst/>
          </a:prstGeom>
        </p:spPr>
      </p:pic>
      <p:sp>
        <p:nvSpPr>
          <p:cNvPr id="6" name="TextBox 5">
            <a:extLst>
              <a:ext uri="{FF2B5EF4-FFF2-40B4-BE49-F238E27FC236}">
                <a16:creationId xmlns:a16="http://schemas.microsoft.com/office/drawing/2014/main" id="{0CA26E81-423D-5044-0A62-695D33437687}"/>
              </a:ext>
            </a:extLst>
          </p:cNvPr>
          <p:cNvSpPr txBox="1"/>
          <p:nvPr/>
        </p:nvSpPr>
        <p:spPr>
          <a:xfrm>
            <a:off x="121608" y="5346991"/>
            <a:ext cx="9634209"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Dose factors were gathered from the International Commission on Radiological Protection (ICRP) Publication 116. Assumption of isotropic directions were chosen for results in this work.</a:t>
            </a:r>
          </a:p>
        </p:txBody>
      </p:sp>
      <p:sp>
        <p:nvSpPr>
          <p:cNvPr id="4" name="5-Point Star 3">
            <a:extLst>
              <a:ext uri="{FF2B5EF4-FFF2-40B4-BE49-F238E27FC236}">
                <a16:creationId xmlns:a16="http://schemas.microsoft.com/office/drawing/2014/main" id="{159BE2F2-A22B-C191-79CB-F36DD65385A0}"/>
              </a:ext>
            </a:extLst>
          </p:cNvPr>
          <p:cNvSpPr/>
          <p:nvPr/>
        </p:nvSpPr>
        <p:spPr>
          <a:xfrm>
            <a:off x="9970615" y="4265267"/>
            <a:ext cx="438294" cy="346031"/>
          </a:xfrm>
          <a:prstGeom prst="star5">
            <a:avLst/>
          </a:prstGeom>
          <a:solidFill>
            <a:schemeClr val="accent3"/>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E3C3E73-2110-4554-3803-336441AC7928}"/>
              </a:ext>
            </a:extLst>
          </p:cNvPr>
          <p:cNvSpPr txBox="1"/>
          <p:nvPr/>
        </p:nvSpPr>
        <p:spPr>
          <a:xfrm>
            <a:off x="2736461" y="2244536"/>
            <a:ext cx="3792384" cy="369332"/>
          </a:xfrm>
          <a:prstGeom prst="rect">
            <a:avLst/>
          </a:prstGeom>
          <a:noFill/>
        </p:spPr>
        <p:txBody>
          <a:bodyPr wrap="square" rtlCol="0">
            <a:spAutoFit/>
          </a:bodyPr>
          <a:lstStyle/>
          <a:p>
            <a:pPr algn="ctr"/>
            <a:r>
              <a:rPr lang="en-US" dirty="0"/>
              <a:t>Flux to Dose Conversion Equation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5AAE4A5-94D4-1F7A-DD7C-3D5A8F4F0E63}"/>
                  </a:ext>
                </a:extLst>
              </p:cNvPr>
              <p:cNvSpPr txBox="1"/>
              <p:nvPr/>
            </p:nvSpPr>
            <p:spPr>
              <a:xfrm>
                <a:off x="1823921" y="2644365"/>
                <a:ext cx="5617464" cy="1313436"/>
              </a:xfrm>
              <a:prstGeom prst="rect">
                <a:avLst/>
              </a:prstGeom>
              <a:noFill/>
            </p:spPr>
            <p:txBody>
              <a:bodyPr wrap="square">
                <a:spAutoFit/>
              </a:bodyPr>
              <a:lstStyle/>
              <a:p>
                <a:pPr marL="0" marR="0" indent="0" algn="r">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algn="ct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𝜙</m:t>
                    </m:r>
                    <m:d>
                      <m:dPr>
                        <m:begChr m:val="["/>
                        <m:endChr m:val="]"/>
                        <m:ctrlPr>
                          <a:rPr lang="en-US" i="1">
                            <a:effectLst/>
                            <a:latin typeface="Cambria Math" panose="02040503050406030204" pitchFamily="18" charset="0"/>
                            <a:cs typeface="Arial" panose="020B0604020202020204" pitchFamily="34" charset="0"/>
                          </a:rPr>
                        </m:ctrlPr>
                      </m:dPr>
                      <m:e>
                        <m:f>
                          <m:fPr>
                            <m:ctrlPr>
                              <a:rPr lang="en-US" i="1">
                                <a:effectLst/>
                                <a:latin typeface="Cambria Math" panose="02040503050406030204" pitchFamily="18" charset="0"/>
                                <a:cs typeface="Arial" panose="020B0604020202020204" pitchFamily="34" charset="0"/>
                              </a:rPr>
                            </m:ctrlPr>
                          </m:fPr>
                          <m:num>
                            <m:r>
                              <a:rPr lang="en-US" sz="1800" i="1">
                                <a:effectLst/>
                                <a:latin typeface="Cambria Math" panose="02040503050406030204" pitchFamily="18" charset="0"/>
                                <a:ea typeface="Times New Roman" panose="02020603050405020304" pitchFamily="18" charset="0"/>
                                <a:cs typeface="Arial" panose="020B0604020202020204" pitchFamily="34" charset="0"/>
                              </a:rPr>
                              <m:t>𝑛</m:t>
                            </m:r>
                          </m:num>
                          <m:den>
                            <m:sSup>
                              <m:sSupPr>
                                <m:ctrlPr>
                                  <a:rPr lang="en-US" i="1">
                                    <a:effectLst/>
                                    <a:latin typeface="Cambria Math" panose="02040503050406030204" pitchFamily="18" charset="0"/>
                                    <a:cs typeface="Arial" panose="020B0604020202020204" pitchFamily="34" charset="0"/>
                                  </a:rPr>
                                </m:ctrlPr>
                              </m:sSupPr>
                              <m:e>
                                <m:r>
                                  <a:rPr lang="en-US" sz="1800" i="1">
                                    <a:effectLst/>
                                    <a:latin typeface="Cambria Math" panose="02040503050406030204" pitchFamily="18" charset="0"/>
                                    <a:ea typeface="Times New Roman" panose="02020603050405020304" pitchFamily="18" charset="0"/>
                                    <a:cs typeface="Arial" panose="020B0604020202020204" pitchFamily="34" charset="0"/>
                                  </a:rPr>
                                  <m:t>𝑐𝑚</m:t>
                                </m:r>
                              </m:e>
                              <m:sup>
                                <m:r>
                                  <a:rPr lang="en-US" sz="1800" i="1">
                                    <a:effectLst/>
                                    <a:latin typeface="Cambria Math" panose="02040503050406030204" pitchFamily="18" charset="0"/>
                                    <a:ea typeface="Times New Roman" panose="02020603050405020304" pitchFamily="18" charset="0"/>
                                    <a:cs typeface="Arial" panose="020B0604020202020204" pitchFamily="34" charset="0"/>
                                  </a:rPr>
                                  <m:t>2</m:t>
                                </m:r>
                              </m:sup>
                            </m:sSup>
                            <m:r>
                              <a:rPr lang="en-US" sz="1800" i="1">
                                <a:effectLst/>
                                <a:latin typeface="Cambria Math" panose="02040503050406030204" pitchFamily="18" charset="0"/>
                                <a:ea typeface="Times New Roman" panose="02020603050405020304" pitchFamily="18" charset="0"/>
                                <a:cs typeface="Arial" panose="020B0604020202020204" pitchFamily="34" charset="0"/>
                              </a:rPr>
                              <m:t>𝑠𝑒𝑐</m:t>
                            </m:r>
                          </m:den>
                        </m:f>
                      </m:e>
                    </m:d>
                  </m:oMath>
                </a14:m>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𝐷𝐹</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i="1">
                            <a:effectLst/>
                            <a:latin typeface="Cambria Math" panose="02040503050406030204" pitchFamily="18" charset="0"/>
                            <a:ea typeface="Times New Roman" panose="02020603050405020304" pitchFamily="18" charset="0"/>
                          </a:rPr>
                        </m:ctrlPr>
                      </m:dPr>
                      <m:e>
                        <m:f>
                          <m:fPr>
                            <m:ctrlPr>
                              <a:rPr lang="en-US"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𝑝𝑆𝑣</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 </m:t>
                            </m:r>
                            <m:sSup>
                              <m:sSupPr>
                                <m:ctrlPr>
                                  <a:rPr lang="en-US"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𝑐𝑚</m:t>
                                </m:r>
                              </m:e>
                              <m:sup>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2</m:t>
                                </m:r>
                              </m:sup>
                            </m:sSup>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𝑛</m:t>
                            </m:r>
                          </m:den>
                        </m:f>
                      </m:e>
                    </m:d>
                  </m:oMath>
                </a14:m>
                <a:r>
                  <a:rPr lang="en-US" sz="1800" dirty="0">
                    <a:effectLst/>
                    <a:latin typeface="Times New Roman" panose="02020603050405020304" pitchFamily="18" charset="0"/>
                    <a:ea typeface="Times New Roman" panose="02020603050405020304" pitchFamily="18" charset="0"/>
                  </a:rPr>
                  <a:t> =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Arial" panose="020B0604020202020204" pitchFamily="34" charset="0"/>
                      </a:rPr>
                      <m:t>𝜙</m:t>
                    </m:r>
                  </m:oMath>
                </a14:m>
                <a:r>
                  <a:rPr lang="en-US" sz="2000" dirty="0">
                    <a:effectLst/>
                    <a:latin typeface="Times New Roman" panose="02020603050405020304" pitchFamily="18" charset="0"/>
                    <a:ea typeface="Times New Roman" panose="02020603050405020304" pitchFamily="18" charset="0"/>
                  </a:rPr>
                  <a:t>’ </a:t>
                </a:r>
                <a14:m>
                  <m:oMath xmlns:m="http://schemas.openxmlformats.org/officeDocument/2006/math">
                    <m:d>
                      <m:dPr>
                        <m:begChr m:val="["/>
                        <m:endChr m:val="]"/>
                        <m:ctrlPr>
                          <a:rPr lang="en-US" sz="2000" i="1">
                            <a:effectLst/>
                            <a:latin typeface="Cambria Math" panose="02040503050406030204" pitchFamily="18" charset="0"/>
                            <a:ea typeface="Times New Roman" panose="02020603050405020304" pitchFamily="18" charset="0"/>
                          </a:rPr>
                        </m:ctrlPr>
                      </m:dPr>
                      <m:e>
                        <m:f>
                          <m:fPr>
                            <m:ctrlPr>
                              <a:rPr lang="en-US" sz="2000" i="1">
                                <a:effectLst/>
                                <a:latin typeface="Cambria Math" panose="02040503050406030204" pitchFamily="18" charset="0"/>
                                <a:ea typeface="Times New Roman" panose="02020603050405020304" pitchFamily="18" charset="0"/>
                              </a:rPr>
                            </m:ctrlPr>
                          </m:fPr>
                          <m:num>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𝑝𝑆𝑣</m:t>
                            </m:r>
                          </m:num>
                          <m:den>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𝑠𝑒𝑐</m:t>
                            </m:r>
                          </m:den>
                        </m:f>
                      </m:e>
                    </m:d>
                  </m:oMath>
                </a14:m>
                <a:r>
                  <a:rPr lang="en-US" sz="2000" dirty="0">
                    <a:effectLst/>
                    <a:latin typeface="Times New Roman" panose="02020603050405020304" pitchFamily="18" charset="0"/>
                    <a:ea typeface="Times New Roman" panose="02020603050405020304" pitchFamily="18" charset="0"/>
                  </a:rPr>
                  <a:t>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𝑡</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2000" i="1">
                            <a:effectLst/>
                            <a:latin typeface="Cambria Math" panose="02040503050406030204" pitchFamily="18" charset="0"/>
                            <a:ea typeface="Times New Roman" panose="02020603050405020304" pitchFamily="18" charset="0"/>
                          </a:rPr>
                        </m:ctrlPr>
                      </m:dPr>
                      <m:e>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𝑠𝑒𝑐</m:t>
                        </m:r>
                      </m:e>
                    </m:d>
                  </m:oMath>
                </a14:m>
                <a:r>
                  <a:rPr lang="en-US" sz="2000" dirty="0">
                    <a:effectLst/>
                    <a:latin typeface="Times New Roman" panose="02020603050405020304" pitchFamily="18" charset="0"/>
                    <a:ea typeface="Times New Roman" panose="02020603050405020304" pitchFamily="18" charset="0"/>
                  </a:rPr>
                  <a:t> = </a:t>
                </a:r>
                <a14:m>
                  <m:oMath xmlns:m="http://schemas.openxmlformats.org/officeDocument/2006/math">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𝐷</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2000" i="1">
                            <a:effectLst/>
                            <a:latin typeface="Cambria Math" panose="02040503050406030204" pitchFamily="18" charset="0"/>
                            <a:ea typeface="Times New Roman" panose="02020603050405020304" pitchFamily="18" charset="0"/>
                          </a:rPr>
                        </m:ctrlPr>
                      </m:dPr>
                      <m:e>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𝑝𝑆𝑣</m:t>
                        </m:r>
                      </m:e>
                    </m:d>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2000" i="1">
                            <a:effectLst/>
                            <a:latin typeface="Cambria Math" panose="02040503050406030204" pitchFamily="18" charset="0"/>
                            <a:ea typeface="Times New Roman" panose="02020603050405020304" pitchFamily="18" charset="0"/>
                          </a:rPr>
                        </m:ctrlPr>
                      </m:dPr>
                      <m:e>
                        <m:f>
                          <m:fPr>
                            <m:ctrlPr>
                              <a:rPr lang="en-US" sz="2000" i="1">
                                <a:effectLst/>
                                <a:latin typeface="Cambria Math" panose="02040503050406030204" pitchFamily="18" charset="0"/>
                                <a:ea typeface="Times New Roman" panose="02020603050405020304" pitchFamily="18" charset="0"/>
                              </a:rPr>
                            </m:ctrlPr>
                          </m:fPr>
                          <m:num>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1 </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𝑆𝑣</m:t>
                            </m:r>
                          </m:num>
                          <m:den>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1</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𝑒</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12 </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𝑝𝑆𝑣</m:t>
                            </m:r>
                          </m:den>
                        </m:f>
                      </m:e>
                    </m:d>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2000" i="1">
                            <a:effectLst/>
                            <a:latin typeface="Cambria Math" panose="02040503050406030204" pitchFamily="18" charset="0"/>
                            <a:ea typeface="Times New Roman" panose="02020603050405020304" pitchFamily="18" charset="0"/>
                          </a:rPr>
                        </m:ctrlPr>
                      </m:dPr>
                      <m:e>
                        <m:f>
                          <m:fPr>
                            <m:ctrlPr>
                              <a:rPr lang="en-US" sz="2000" i="1">
                                <a:effectLst/>
                                <a:latin typeface="Cambria Math" panose="02040503050406030204" pitchFamily="18" charset="0"/>
                                <a:ea typeface="Times New Roman" panose="02020603050405020304" pitchFamily="18" charset="0"/>
                              </a:rPr>
                            </m:ctrlPr>
                          </m:fPr>
                          <m:num>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100 </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𝑟𝑒𝑚</m:t>
                            </m:r>
                          </m:num>
                          <m:den>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1 </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𝑆𝑣</m:t>
                            </m:r>
                          </m:den>
                        </m:f>
                      </m:e>
                    </m:d>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𝐷</m:t>
                    </m:r>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2000" i="1">
                            <a:effectLst/>
                            <a:latin typeface="Cambria Math" panose="02040503050406030204" pitchFamily="18" charset="0"/>
                            <a:ea typeface="Times New Roman" panose="02020603050405020304" pitchFamily="18" charset="0"/>
                          </a:rPr>
                        </m:ctrlPr>
                      </m:dPr>
                      <m:e>
                        <m:r>
                          <a:rPr lang="en-US" sz="2000" i="1">
                            <a:effectLst/>
                            <a:latin typeface="Cambria Math" panose="02040503050406030204" pitchFamily="18" charset="0"/>
                            <a:ea typeface="Times New Roman" panose="02020603050405020304" pitchFamily="18" charset="0"/>
                            <a:cs typeface="Times New Roman" panose="02020603050405020304" pitchFamily="18" charset="0"/>
                          </a:rPr>
                          <m:t>𝑟𝑒𝑚</m:t>
                        </m:r>
                      </m:e>
                    </m:d>
                  </m:oMath>
                </a14:m>
                <a:r>
                  <a:rPr lang="en-US" sz="2000" dirty="0">
                    <a:effectLst/>
                    <a:latin typeface="Times New Roman" panose="02020603050405020304" pitchFamily="18" charset="0"/>
                    <a:ea typeface="Times New Roman" panose="02020603050405020304" pitchFamily="18" charset="0"/>
                  </a:rPr>
                  <a:t> </a:t>
                </a:r>
                <a:endParaRPr lang="en-US" dirty="0"/>
              </a:p>
            </p:txBody>
          </p:sp>
        </mc:Choice>
        <mc:Fallback xmlns="">
          <p:sp>
            <p:nvSpPr>
              <p:cNvPr id="12" name="TextBox 11">
                <a:extLst>
                  <a:ext uri="{FF2B5EF4-FFF2-40B4-BE49-F238E27FC236}">
                    <a16:creationId xmlns:a16="http://schemas.microsoft.com/office/drawing/2014/main" id="{55AAE4A5-94D4-1F7A-DD7C-3D5A8F4F0E63}"/>
                  </a:ext>
                </a:extLst>
              </p:cNvPr>
              <p:cNvSpPr txBox="1">
                <a:spLocks noRot="1" noChangeAspect="1" noMove="1" noResize="1" noEditPoints="1" noAdjustHandles="1" noChangeArrowheads="1" noChangeShapeType="1" noTextEdit="1"/>
              </p:cNvSpPr>
              <p:nvPr/>
            </p:nvSpPr>
            <p:spPr>
              <a:xfrm>
                <a:off x="1823921" y="2644365"/>
                <a:ext cx="5617464" cy="1313436"/>
              </a:xfrm>
              <a:prstGeom prst="rect">
                <a:avLst/>
              </a:prstGeom>
              <a:blipFill>
                <a:blip r:embed="rId3"/>
                <a:stretch>
                  <a:fillRect b="-2885"/>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F9EBD1C6-9FB4-EAD3-3415-B81DEC54C518}"/>
              </a:ext>
            </a:extLst>
          </p:cNvPr>
          <p:cNvSpPr txBox="1"/>
          <p:nvPr/>
        </p:nvSpPr>
        <p:spPr>
          <a:xfrm>
            <a:off x="2209421" y="4305439"/>
            <a:ext cx="4846464" cy="369332"/>
          </a:xfrm>
          <a:prstGeom prst="rect">
            <a:avLst/>
          </a:prstGeom>
          <a:noFill/>
        </p:spPr>
        <p:txBody>
          <a:bodyPr wrap="square" rtlCol="0">
            <a:spAutoFit/>
          </a:bodyPr>
          <a:lstStyle/>
          <a:p>
            <a:pPr algn="ctr"/>
            <a:r>
              <a:rPr lang="en-US" dirty="0"/>
              <a:t>Time of operation (</a:t>
            </a:r>
            <a:r>
              <a:rPr lang="en-US" i="1" dirty="0">
                <a:latin typeface="Cambria Math" panose="02040503050406030204" pitchFamily="18" charset="0"/>
                <a:ea typeface="Cambria Math" panose="02040503050406030204" pitchFamily="18" charset="0"/>
              </a:rPr>
              <a:t>t</a:t>
            </a:r>
            <a:r>
              <a:rPr lang="en-US" dirty="0"/>
              <a:t>) = 300 seconds </a:t>
            </a:r>
          </a:p>
        </p:txBody>
      </p:sp>
    </p:spTree>
    <p:extLst>
      <p:ext uri="{BB962C8B-B14F-4D97-AF65-F5344CB8AC3E}">
        <p14:creationId xmlns:p14="http://schemas.microsoft.com/office/powerpoint/2010/main" val="1116239006"/>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Results – Flux-to-Dose Visualization</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12</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Neutron and gamma fluxes were converted to dose so total effective dose equivalent (TEDE) could be quantified around the reactor geometry.</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5" name="Picture 4" descr="Diagram&#10;&#10;Description automatically generated">
            <a:extLst>
              <a:ext uri="{FF2B5EF4-FFF2-40B4-BE49-F238E27FC236}">
                <a16:creationId xmlns:a16="http://schemas.microsoft.com/office/drawing/2014/main" id="{19783A88-E2BE-FEE2-2476-9083D0146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9428" y="1361391"/>
            <a:ext cx="4142374" cy="4459445"/>
          </a:xfrm>
          <a:prstGeom prst="rect">
            <a:avLst/>
          </a:prstGeom>
        </p:spPr>
      </p:pic>
      <p:sp>
        <p:nvSpPr>
          <p:cNvPr id="6" name="TextBox 5">
            <a:extLst>
              <a:ext uri="{FF2B5EF4-FFF2-40B4-BE49-F238E27FC236}">
                <a16:creationId xmlns:a16="http://schemas.microsoft.com/office/drawing/2014/main" id="{0CA26E81-423D-5044-0A62-695D33437687}"/>
              </a:ext>
            </a:extLst>
          </p:cNvPr>
          <p:cNvSpPr txBox="1"/>
          <p:nvPr/>
        </p:nvSpPr>
        <p:spPr>
          <a:xfrm>
            <a:off x="474701" y="5588455"/>
            <a:ext cx="7735455" cy="584775"/>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altLang="en-US" sz="1600" b="1" i="1" dirty="0">
                <a:solidFill>
                  <a:schemeClr val="tx1">
                    <a:lumMod val="50000"/>
                  </a:schemeClr>
                </a:solidFill>
              </a:rPr>
              <a:t>These contour maps do not have any exterior facility or shielding components modeled to serve as a flux and dose “baseline” case. </a:t>
            </a:r>
          </a:p>
        </p:txBody>
      </p:sp>
      <p:sp>
        <p:nvSpPr>
          <p:cNvPr id="4" name="5-Point Star 3">
            <a:extLst>
              <a:ext uri="{FF2B5EF4-FFF2-40B4-BE49-F238E27FC236}">
                <a16:creationId xmlns:a16="http://schemas.microsoft.com/office/drawing/2014/main" id="{159BE2F2-A22B-C191-79CB-F36DD65385A0}"/>
              </a:ext>
            </a:extLst>
          </p:cNvPr>
          <p:cNvSpPr/>
          <p:nvPr/>
        </p:nvSpPr>
        <p:spPr>
          <a:xfrm>
            <a:off x="10926581" y="4265267"/>
            <a:ext cx="438294" cy="346031"/>
          </a:xfrm>
          <a:prstGeom prst="star5">
            <a:avLst/>
          </a:prstGeom>
          <a:solidFill>
            <a:schemeClr val="accent3"/>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hart, diagram&#10;&#10;Description automatically generated">
            <a:extLst>
              <a:ext uri="{FF2B5EF4-FFF2-40B4-BE49-F238E27FC236}">
                <a16:creationId xmlns:a16="http://schemas.microsoft.com/office/drawing/2014/main" id="{3F5ED05F-51A0-CC2C-FBC1-97FBCF73F80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81"/>
          <a:stretch/>
        </p:blipFill>
        <p:spPr>
          <a:xfrm>
            <a:off x="0" y="1361390"/>
            <a:ext cx="4254586" cy="3920693"/>
          </a:xfrm>
          <a:prstGeom prst="rect">
            <a:avLst/>
          </a:prstGeom>
        </p:spPr>
      </p:pic>
      <p:pic>
        <p:nvPicPr>
          <p:cNvPr id="9" name="Picture 8" descr="Chart, diagram&#10;&#10;Description automatically generated">
            <a:extLst>
              <a:ext uri="{FF2B5EF4-FFF2-40B4-BE49-F238E27FC236}">
                <a16:creationId xmlns:a16="http://schemas.microsoft.com/office/drawing/2014/main" id="{7096BD40-80E0-D8C3-A5E2-663E1AD8C4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11920" y="1421398"/>
            <a:ext cx="4101810" cy="3895212"/>
          </a:xfrm>
          <a:prstGeom prst="rect">
            <a:avLst/>
          </a:prstGeom>
        </p:spPr>
      </p:pic>
    </p:spTree>
    <p:extLst>
      <p:ext uri="{BB962C8B-B14F-4D97-AF65-F5344CB8AC3E}">
        <p14:creationId xmlns:p14="http://schemas.microsoft.com/office/powerpoint/2010/main" val="36003339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Methodology – Shielding Analysis</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13</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Different options for shielding were assessed to quantify impact on overall magnitude and determine “ideal” shielding combinations.</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5" name="Picture 4" descr="Diagram&#10;&#10;Description automatically generated">
            <a:extLst>
              <a:ext uri="{FF2B5EF4-FFF2-40B4-BE49-F238E27FC236}">
                <a16:creationId xmlns:a16="http://schemas.microsoft.com/office/drawing/2014/main" id="{19783A88-E2BE-FEE2-2476-9083D0146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9428" y="1361391"/>
            <a:ext cx="4142374" cy="4459445"/>
          </a:xfrm>
          <a:prstGeom prst="rect">
            <a:avLst/>
          </a:prstGeom>
        </p:spPr>
      </p:pic>
      <p:sp>
        <p:nvSpPr>
          <p:cNvPr id="4" name="5-Point Star 3">
            <a:extLst>
              <a:ext uri="{FF2B5EF4-FFF2-40B4-BE49-F238E27FC236}">
                <a16:creationId xmlns:a16="http://schemas.microsoft.com/office/drawing/2014/main" id="{159BE2F2-A22B-C191-79CB-F36DD65385A0}"/>
              </a:ext>
            </a:extLst>
          </p:cNvPr>
          <p:cNvSpPr/>
          <p:nvPr/>
        </p:nvSpPr>
        <p:spPr>
          <a:xfrm>
            <a:off x="9970615" y="5048065"/>
            <a:ext cx="438294" cy="346031"/>
          </a:xfrm>
          <a:prstGeom prst="star5">
            <a:avLst/>
          </a:prstGeom>
          <a:solidFill>
            <a:schemeClr val="accent3"/>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9">
            <a:extLst>
              <a:ext uri="{FF2B5EF4-FFF2-40B4-BE49-F238E27FC236}">
                <a16:creationId xmlns:a16="http://schemas.microsoft.com/office/drawing/2014/main" id="{60CA4F4A-E750-9C92-16BA-D9DE9149AE05}"/>
              </a:ext>
            </a:extLst>
          </p:cNvPr>
          <p:cNvGraphicFramePr>
            <a:graphicFrameLocks noGrp="1"/>
          </p:cNvGraphicFramePr>
          <p:nvPr>
            <p:extLst>
              <p:ext uri="{D42A27DB-BD31-4B8C-83A1-F6EECF244321}">
                <p14:modId xmlns:p14="http://schemas.microsoft.com/office/powerpoint/2010/main" val="3472023230"/>
              </p:ext>
            </p:extLst>
          </p:nvPr>
        </p:nvGraphicFramePr>
        <p:xfrm>
          <a:off x="561687" y="1566809"/>
          <a:ext cx="7148368" cy="3618247"/>
        </p:xfrm>
        <a:graphic>
          <a:graphicData uri="http://schemas.openxmlformats.org/drawingml/2006/table">
            <a:tbl>
              <a:tblPr firstRow="1" bandRow="1">
                <a:tableStyleId>{5C22544A-7EE6-4342-B048-85BDC9FD1C3A}</a:tableStyleId>
              </a:tblPr>
              <a:tblGrid>
                <a:gridCol w="3574184">
                  <a:extLst>
                    <a:ext uri="{9D8B030D-6E8A-4147-A177-3AD203B41FA5}">
                      <a16:colId xmlns:a16="http://schemas.microsoft.com/office/drawing/2014/main" val="2463404228"/>
                    </a:ext>
                  </a:extLst>
                </a:gridCol>
                <a:gridCol w="3574184">
                  <a:extLst>
                    <a:ext uri="{9D8B030D-6E8A-4147-A177-3AD203B41FA5}">
                      <a16:colId xmlns:a16="http://schemas.microsoft.com/office/drawing/2014/main" val="838741410"/>
                    </a:ext>
                  </a:extLst>
                </a:gridCol>
              </a:tblGrid>
              <a:tr h="571607">
                <a:tc>
                  <a:txBody>
                    <a:bodyPr/>
                    <a:lstStyle/>
                    <a:p>
                      <a:pPr algn="ctr"/>
                      <a:r>
                        <a:rPr lang="en-US" dirty="0"/>
                        <a:t>Neutron Shielding Materials</a:t>
                      </a:r>
                    </a:p>
                  </a:txBody>
                  <a:tcPr/>
                </a:tc>
                <a:tc>
                  <a:txBody>
                    <a:bodyPr/>
                    <a:lstStyle/>
                    <a:p>
                      <a:pPr algn="ctr"/>
                      <a:r>
                        <a:rPr lang="en-US" dirty="0"/>
                        <a:t>Gamma Shielding Materials</a:t>
                      </a:r>
                    </a:p>
                  </a:txBody>
                  <a:tcPr/>
                </a:tc>
                <a:extLst>
                  <a:ext uri="{0D108BD9-81ED-4DB2-BD59-A6C34878D82A}">
                    <a16:rowId xmlns:a16="http://schemas.microsoft.com/office/drawing/2014/main" val="3173195473"/>
                  </a:ext>
                </a:extLst>
              </a:tr>
              <a:tr h="304664">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Concrete, Generic</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Lead</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6484714"/>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Masonite</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Depleted Uranium</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0761362"/>
                  </a:ext>
                </a:extLst>
              </a:tr>
              <a:tr h="304664">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Boral (10B)</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Bismuth</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6447130"/>
                  </a:ext>
                </a:extLst>
              </a:tr>
              <a:tr h="304664">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Boral (5B)</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Tungsten</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3894753"/>
                  </a:ext>
                </a:extLst>
              </a:tr>
              <a:tr h="304664">
                <a:tc>
                  <a:txBody>
                    <a:bodyPr/>
                    <a:lstStyle/>
                    <a:p>
                      <a:pPr marL="0" marR="0" algn="ctr">
                        <a:lnSpc>
                          <a:spcPct val="107000"/>
                        </a:lnSpc>
                        <a:spcBef>
                          <a:spcPts val="0"/>
                        </a:spcBef>
                        <a:spcAft>
                          <a:spcPts val="500"/>
                        </a:spcAft>
                      </a:pPr>
                      <a:r>
                        <a:rPr lang="en-US"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Boral (35B4C 65Al)</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553078"/>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Polyethylene (Borated)</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92863"/>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Polyethylene (Non-Borated)</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949258"/>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Polystyrene</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1239396"/>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Polyurethane Foam</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43530435"/>
                  </a:ext>
                </a:extLst>
              </a:tr>
              <a:tr h="304664">
                <a:tc>
                  <a:txBody>
                    <a:bodyPr/>
                    <a:lstStyle/>
                    <a:p>
                      <a:pPr marL="0" marR="0" algn="ctr">
                        <a:lnSpc>
                          <a:spcPct val="107000"/>
                        </a:lnSpc>
                        <a:spcBef>
                          <a:spcPts val="0"/>
                        </a:spcBef>
                        <a:spcAft>
                          <a:spcPts val="500"/>
                        </a:spcAft>
                      </a:pPr>
                      <a:r>
                        <a:rPr lang="en-US" sz="1600">
                          <a:solidFill>
                            <a:srgbClr val="000000"/>
                          </a:solidFill>
                          <a:effectLst/>
                          <a:latin typeface="Arial" panose="020B0604020202020204" pitchFamily="34" charset="0"/>
                          <a:ea typeface="Times New Roman" panose="02020603050405020304" pitchFamily="18" charset="0"/>
                          <a:cs typeface="Arial" panose="020B0604020202020204" pitchFamily="34" charset="0"/>
                        </a:rPr>
                        <a:t>Water</a:t>
                      </a:r>
                      <a:endParaRPr lang="en-US" sz="16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500"/>
                        </a:spcAf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1134461"/>
                  </a:ext>
                </a:extLst>
              </a:tr>
            </a:tbl>
          </a:graphicData>
        </a:graphic>
      </p:graphicFrame>
      <p:sp>
        <p:nvSpPr>
          <p:cNvPr id="11" name="TextBox 10">
            <a:extLst>
              <a:ext uri="{FF2B5EF4-FFF2-40B4-BE49-F238E27FC236}">
                <a16:creationId xmlns:a16="http://schemas.microsoft.com/office/drawing/2014/main" id="{E59BCEC2-C94D-5254-E0EA-A494AB38ECAA}"/>
              </a:ext>
            </a:extLst>
          </p:cNvPr>
          <p:cNvSpPr txBox="1"/>
          <p:nvPr/>
        </p:nvSpPr>
        <p:spPr>
          <a:xfrm>
            <a:off x="561687" y="5383087"/>
            <a:ext cx="8921473" cy="830997"/>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defRPr/>
            </a:pPr>
            <a:r>
              <a:rPr lang="en-US" sz="1600" b="1" i="1" dirty="0">
                <a:solidFill>
                  <a:srgbClr val="002060"/>
                </a:solidFill>
                <a:effectLst/>
                <a:ea typeface="Times New Roman" panose="02020603050405020304" pitchFamily="18" charset="0"/>
                <a:cs typeface="Arial" panose="020B0604020202020204" pitchFamily="34" charset="0"/>
              </a:rPr>
              <a:t>The shielding configuration consisted of a cylindrical wall of homogeneous material surrounding the reactor. </a:t>
            </a:r>
            <a:r>
              <a:rPr lang="en-US" sz="1600" b="1" i="1" dirty="0">
                <a:solidFill>
                  <a:srgbClr val="002060"/>
                </a:solidFill>
                <a:ea typeface="Times New Roman" panose="02020603050405020304" pitchFamily="18" charset="0"/>
                <a:cs typeface="Arial" panose="020B0604020202020204" pitchFamily="34" charset="0"/>
              </a:rPr>
              <a:t>Isolated shielding materials as well as l</a:t>
            </a:r>
            <a:r>
              <a:rPr lang="en-US" sz="1600" b="1" i="1" dirty="0">
                <a:solidFill>
                  <a:srgbClr val="002060"/>
                </a:solidFill>
                <a:effectLst/>
                <a:ea typeface="Times New Roman" panose="02020603050405020304" pitchFamily="18" charset="0"/>
                <a:cs typeface="Arial" panose="020B0604020202020204" pitchFamily="34" charset="0"/>
              </a:rPr>
              <a:t>ayers of </a:t>
            </a:r>
            <a:r>
              <a:rPr lang="en-US" sz="1600" b="1" i="1" dirty="0">
                <a:solidFill>
                  <a:srgbClr val="002060"/>
                </a:solidFill>
                <a:ea typeface="Times New Roman" panose="02020603050405020304" pitchFamily="18" charset="0"/>
                <a:cs typeface="Arial" panose="020B0604020202020204" pitchFamily="34" charset="0"/>
              </a:rPr>
              <a:t>different homogenous </a:t>
            </a:r>
            <a:r>
              <a:rPr lang="en-US" sz="1600" b="1" i="1" dirty="0">
                <a:solidFill>
                  <a:srgbClr val="002060"/>
                </a:solidFill>
                <a:effectLst/>
                <a:ea typeface="Times New Roman" panose="02020603050405020304" pitchFamily="18" charset="0"/>
                <a:cs typeface="Arial" panose="020B0604020202020204" pitchFamily="34" charset="0"/>
              </a:rPr>
              <a:t>shielding material were also examined.</a:t>
            </a:r>
            <a:endParaRPr lang="en-US" altLang="en-US" sz="1600" b="1" i="1" dirty="0">
              <a:solidFill>
                <a:srgbClr val="002060"/>
              </a:solidFill>
              <a:cs typeface="Arial" panose="020B0604020202020204" pitchFamily="34" charset="0"/>
            </a:endParaRPr>
          </a:p>
        </p:txBody>
      </p:sp>
    </p:spTree>
    <p:extLst>
      <p:ext uri="{BB962C8B-B14F-4D97-AF65-F5344CB8AC3E}">
        <p14:creationId xmlns:p14="http://schemas.microsoft.com/office/powerpoint/2010/main" val="4056854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Results – Shielding Analysis</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14</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584775"/>
          </a:xfrm>
          <a:prstGeom prst="rect">
            <a:avLst/>
          </a:prstGeom>
          <a:noFill/>
        </p:spPr>
        <p:txBody>
          <a:bodyPr wrap="square">
            <a:spAutoFit/>
          </a:bodyPr>
          <a:lstStyle/>
          <a:p>
            <a:pPr>
              <a:defRPr/>
            </a:pPr>
            <a:r>
              <a:rPr lang="en-US" sz="1600" i="1" dirty="0">
                <a:solidFill>
                  <a:schemeClr val="bg2">
                    <a:lumMod val="10000"/>
                  </a:schemeClr>
                </a:solidFill>
              </a:rPr>
              <a:t>Varying shielding materials and thickness were assessed to determine largest reduction in total dose. Layering of neutron and gamma shields was found to be the optimal configuration, </a:t>
            </a:r>
            <a:r>
              <a:rPr lang="en-US" sz="1600" i="1" dirty="0">
                <a:solidFill>
                  <a:schemeClr val="bg2">
                    <a:lumMod val="10000"/>
                  </a:schemeClr>
                </a:solidFill>
                <a:ea typeface="Times New Roman" panose="02020603050405020304" pitchFamily="18" charset="0"/>
                <a:cs typeface="Arial" panose="020B0604020202020204" pitchFamily="34" charset="0"/>
              </a:rPr>
              <a:t>5 </a:t>
            </a:r>
            <a:r>
              <a:rPr lang="en-US" sz="1600" i="1" dirty="0">
                <a:solidFill>
                  <a:schemeClr val="bg2">
                    <a:lumMod val="10000"/>
                  </a:schemeClr>
                </a:solidFill>
                <a:effectLst/>
                <a:ea typeface="Times New Roman" panose="02020603050405020304" pitchFamily="18" charset="0"/>
                <a:cs typeface="Arial" panose="020B0604020202020204" pitchFamily="34" charset="0"/>
              </a:rPr>
              <a:t>concrete layers next to depleted uranium is shown below.</a:t>
            </a:r>
            <a:endParaRPr lang="en-US" sz="1600" i="1" dirty="0">
              <a:solidFill>
                <a:schemeClr val="bg2">
                  <a:lumMod val="10000"/>
                </a:schemeClr>
              </a:solidFill>
            </a:endParaRP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6" name="Picture 5" descr="Chart&#10;&#10;Description automatically generated">
            <a:extLst>
              <a:ext uri="{FF2B5EF4-FFF2-40B4-BE49-F238E27FC236}">
                <a16:creationId xmlns:a16="http://schemas.microsoft.com/office/drawing/2014/main" id="{F898F951-EC6B-1F68-1F81-4C6B9757BB6C}"/>
              </a:ext>
            </a:extLst>
          </p:cNvPr>
          <p:cNvPicPr>
            <a:picLocks noChangeAspect="1"/>
          </p:cNvPicPr>
          <p:nvPr/>
        </p:nvPicPr>
        <p:blipFill rotWithShape="1">
          <a:blip r:embed="rId2">
            <a:extLst>
              <a:ext uri="{28A0092B-C50C-407E-A947-70E740481C1C}">
                <a14:useLocalDpi xmlns:a14="http://schemas.microsoft.com/office/drawing/2010/main" val="0"/>
              </a:ext>
            </a:extLst>
          </a:blip>
          <a:srcRect t="1928"/>
          <a:stretch/>
        </p:blipFill>
        <p:spPr>
          <a:xfrm>
            <a:off x="626723" y="1435100"/>
            <a:ext cx="5280917" cy="4873088"/>
          </a:xfrm>
          <a:prstGeom prst="rect">
            <a:avLst/>
          </a:prstGeom>
        </p:spPr>
      </p:pic>
      <p:pic>
        <p:nvPicPr>
          <p:cNvPr id="7" name="Picture 6" descr="Chart, diagram&#10;&#10;Description automatically generated">
            <a:extLst>
              <a:ext uri="{FF2B5EF4-FFF2-40B4-BE49-F238E27FC236}">
                <a16:creationId xmlns:a16="http://schemas.microsoft.com/office/drawing/2014/main" id="{E0845464-ABA9-B41C-F7F9-8C9924BDC37A}"/>
              </a:ext>
            </a:extLst>
          </p:cNvPr>
          <p:cNvPicPr>
            <a:picLocks noChangeAspect="1"/>
          </p:cNvPicPr>
          <p:nvPr/>
        </p:nvPicPr>
        <p:blipFill rotWithShape="1">
          <a:blip r:embed="rId3">
            <a:extLst>
              <a:ext uri="{28A0092B-C50C-407E-A947-70E740481C1C}">
                <a14:useLocalDpi xmlns:a14="http://schemas.microsoft.com/office/drawing/2010/main" val="0"/>
              </a:ext>
            </a:extLst>
          </a:blip>
          <a:srcRect t="1928" b="1949"/>
          <a:stretch/>
        </p:blipFill>
        <p:spPr>
          <a:xfrm>
            <a:off x="6575461" y="1382233"/>
            <a:ext cx="5154715" cy="4860780"/>
          </a:xfrm>
          <a:prstGeom prst="rect">
            <a:avLst/>
          </a:prstGeom>
        </p:spPr>
      </p:pic>
    </p:spTree>
    <p:extLst>
      <p:ext uri="{BB962C8B-B14F-4D97-AF65-F5344CB8AC3E}">
        <p14:creationId xmlns:p14="http://schemas.microsoft.com/office/powerpoint/2010/main" val="63791973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161131"/>
            <a:ext cx="11214100" cy="1325563"/>
          </a:xfrm>
        </p:spPr>
        <p:txBody>
          <a:bodyPr/>
          <a:lstStyle/>
          <a:p>
            <a:r>
              <a:rPr lang="en-US" altLang="en-US" dirty="0"/>
              <a:t>Results – Shielding Analysis</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15</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78559" y="692994"/>
            <a:ext cx="11334296" cy="646331"/>
          </a:xfrm>
          <a:prstGeom prst="rect">
            <a:avLst/>
          </a:prstGeom>
          <a:noFill/>
        </p:spPr>
        <p:txBody>
          <a:bodyPr wrap="square">
            <a:spAutoFit/>
          </a:bodyPr>
          <a:lstStyle/>
          <a:p>
            <a:pPr>
              <a:defRPr/>
            </a:pPr>
            <a:r>
              <a:rPr lang="en-US" i="1" dirty="0">
                <a:solidFill>
                  <a:schemeClr val="bg2">
                    <a:lumMod val="10000"/>
                  </a:schemeClr>
                </a:solidFill>
              </a:rPr>
              <a:t>Masonite, concrete, and depleted uranium were found to be the most effective neutron shields; lead and depleted uranium were the most effective gamma shields.</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7" name="Picture 6" descr="Chart&#10;&#10;Description automatically generated">
            <a:extLst>
              <a:ext uri="{FF2B5EF4-FFF2-40B4-BE49-F238E27FC236}">
                <a16:creationId xmlns:a16="http://schemas.microsoft.com/office/drawing/2014/main" id="{C966DE51-EBBF-D9DF-2580-70B07006C4CC}"/>
              </a:ext>
            </a:extLst>
          </p:cNvPr>
          <p:cNvPicPr>
            <a:picLocks noChangeAspect="1"/>
          </p:cNvPicPr>
          <p:nvPr/>
        </p:nvPicPr>
        <p:blipFill rotWithShape="1">
          <a:blip r:embed="rId2">
            <a:extLst>
              <a:ext uri="{28A0092B-C50C-407E-A947-70E740481C1C}">
                <a14:useLocalDpi xmlns:a14="http://schemas.microsoft.com/office/drawing/2010/main" val="0"/>
              </a:ext>
            </a:extLst>
          </a:blip>
          <a:srcRect r="14998"/>
          <a:stretch/>
        </p:blipFill>
        <p:spPr>
          <a:xfrm>
            <a:off x="0" y="1755200"/>
            <a:ext cx="10595914" cy="3861661"/>
          </a:xfrm>
          <a:prstGeom prst="rect">
            <a:avLst/>
          </a:prstGeom>
        </p:spPr>
      </p:pic>
      <p:sp>
        <p:nvSpPr>
          <p:cNvPr id="6" name="TextBox 5">
            <a:extLst>
              <a:ext uri="{FF2B5EF4-FFF2-40B4-BE49-F238E27FC236}">
                <a16:creationId xmlns:a16="http://schemas.microsoft.com/office/drawing/2014/main" id="{D684E97D-78CD-0CAC-1DBB-0C6A77B1935D}"/>
              </a:ext>
            </a:extLst>
          </p:cNvPr>
          <p:cNvSpPr txBox="1"/>
          <p:nvPr/>
        </p:nvSpPr>
        <p:spPr>
          <a:xfrm>
            <a:off x="10278319" y="1755200"/>
            <a:ext cx="1913681" cy="3739023"/>
          </a:xfrm>
          <a:prstGeom prst="rect">
            <a:avLst/>
          </a:prstGeom>
          <a:solidFill>
            <a:schemeClr val="bg1"/>
          </a:solidFill>
          <a:ln>
            <a:noFill/>
          </a:ln>
        </p:spPr>
        <p:txBody>
          <a:bodyPr vert="horz" wrap="square" lIns="91440" tIns="45720" rIns="91440" bIns="45720" rtlCol="0" anchor="ctr">
            <a:normAutofit fontScale="85000" lnSpcReduction="10000"/>
          </a:bodyPr>
          <a:lstStyle/>
          <a:p>
            <a:pPr>
              <a:lnSpc>
                <a:spcPct val="150000"/>
              </a:lnSpc>
            </a:pPr>
            <a:r>
              <a:rPr lang="en-US" sz="2000" dirty="0">
                <a:solidFill>
                  <a:schemeClr val="tx1">
                    <a:lumMod val="75000"/>
                  </a:schemeClr>
                </a:solidFill>
              </a:rPr>
              <a:t>No Shield</a:t>
            </a:r>
          </a:p>
          <a:p>
            <a:pPr>
              <a:lnSpc>
                <a:spcPct val="150000"/>
              </a:lnSpc>
            </a:pPr>
            <a:r>
              <a:rPr lang="en-US" sz="2000" dirty="0">
                <a:solidFill>
                  <a:schemeClr val="tx1">
                    <a:lumMod val="75000"/>
                  </a:schemeClr>
                </a:solidFill>
              </a:rPr>
              <a:t>Layered Shield</a:t>
            </a:r>
          </a:p>
          <a:p>
            <a:pPr>
              <a:lnSpc>
                <a:spcPct val="150000"/>
              </a:lnSpc>
            </a:pPr>
            <a:r>
              <a:rPr lang="en-US" sz="2000" dirty="0">
                <a:solidFill>
                  <a:schemeClr val="tx1">
                    <a:lumMod val="75000"/>
                  </a:schemeClr>
                </a:solidFill>
              </a:rPr>
              <a:t>Concrete, 1x</a:t>
            </a:r>
          </a:p>
          <a:p>
            <a:pPr>
              <a:lnSpc>
                <a:spcPct val="150000"/>
              </a:lnSpc>
            </a:pPr>
            <a:r>
              <a:rPr lang="en-US" sz="2000" dirty="0">
                <a:solidFill>
                  <a:schemeClr val="tx1">
                    <a:lumMod val="75000"/>
                  </a:schemeClr>
                </a:solidFill>
              </a:rPr>
              <a:t>Concrete, 2x</a:t>
            </a:r>
          </a:p>
          <a:p>
            <a:pPr>
              <a:lnSpc>
                <a:spcPct val="150000"/>
              </a:lnSpc>
            </a:pPr>
            <a:r>
              <a:rPr lang="en-US" sz="2000" dirty="0">
                <a:solidFill>
                  <a:schemeClr val="tx1">
                    <a:lumMod val="75000"/>
                  </a:schemeClr>
                </a:solidFill>
              </a:rPr>
              <a:t>Depleted U, 1x</a:t>
            </a:r>
          </a:p>
          <a:p>
            <a:pPr>
              <a:lnSpc>
                <a:spcPct val="150000"/>
              </a:lnSpc>
            </a:pPr>
            <a:r>
              <a:rPr lang="en-US" sz="2000" dirty="0">
                <a:solidFill>
                  <a:schemeClr val="tx1">
                    <a:lumMod val="75000"/>
                  </a:schemeClr>
                </a:solidFill>
              </a:rPr>
              <a:t>Depleted U, 2x</a:t>
            </a:r>
          </a:p>
          <a:p>
            <a:pPr>
              <a:lnSpc>
                <a:spcPct val="150000"/>
              </a:lnSpc>
            </a:pPr>
            <a:r>
              <a:rPr lang="en-US" sz="2000" dirty="0">
                <a:solidFill>
                  <a:schemeClr val="tx1">
                    <a:lumMod val="75000"/>
                  </a:schemeClr>
                </a:solidFill>
              </a:rPr>
              <a:t>Lead, 1x</a:t>
            </a:r>
          </a:p>
          <a:p>
            <a:pPr>
              <a:lnSpc>
                <a:spcPct val="150000"/>
              </a:lnSpc>
            </a:pPr>
            <a:r>
              <a:rPr lang="en-US" sz="2000" dirty="0">
                <a:solidFill>
                  <a:schemeClr val="tx1">
                    <a:lumMod val="75000"/>
                  </a:schemeClr>
                </a:solidFill>
              </a:rPr>
              <a:t>Lead, 2x</a:t>
            </a:r>
          </a:p>
          <a:p>
            <a:pPr>
              <a:lnSpc>
                <a:spcPct val="150000"/>
              </a:lnSpc>
            </a:pPr>
            <a:r>
              <a:rPr lang="en-US" sz="2000" dirty="0">
                <a:solidFill>
                  <a:schemeClr val="tx1">
                    <a:lumMod val="75000"/>
                  </a:schemeClr>
                </a:solidFill>
              </a:rPr>
              <a:t>Masonite, 1x</a:t>
            </a:r>
          </a:p>
          <a:p>
            <a:pPr>
              <a:lnSpc>
                <a:spcPct val="150000"/>
              </a:lnSpc>
            </a:pPr>
            <a:r>
              <a:rPr lang="en-US" sz="2000" dirty="0">
                <a:solidFill>
                  <a:schemeClr val="tx1">
                    <a:lumMod val="75000"/>
                  </a:schemeClr>
                </a:solidFill>
              </a:rPr>
              <a:t>Masonite, 2x</a:t>
            </a:r>
          </a:p>
        </p:txBody>
      </p:sp>
      <p:pic>
        <p:nvPicPr>
          <p:cNvPr id="5" name="Picture 4" descr="Chart&#10;&#10;Description automatically generated">
            <a:extLst>
              <a:ext uri="{FF2B5EF4-FFF2-40B4-BE49-F238E27FC236}">
                <a16:creationId xmlns:a16="http://schemas.microsoft.com/office/drawing/2014/main" id="{F6DFD60D-5480-4C08-1C5D-4D97A9B30B7B}"/>
              </a:ext>
            </a:extLst>
          </p:cNvPr>
          <p:cNvPicPr>
            <a:picLocks noChangeAspect="1"/>
          </p:cNvPicPr>
          <p:nvPr/>
        </p:nvPicPr>
        <p:blipFill rotWithShape="1">
          <a:blip r:embed="rId3">
            <a:extLst>
              <a:ext uri="{28A0092B-C50C-407E-A947-70E740481C1C}">
                <a14:useLocalDpi xmlns:a14="http://schemas.microsoft.com/office/drawing/2010/main" val="0"/>
              </a:ext>
            </a:extLst>
          </a:blip>
          <a:srcRect l="1829" b="3631"/>
          <a:stretch/>
        </p:blipFill>
        <p:spPr>
          <a:xfrm>
            <a:off x="0" y="1723455"/>
            <a:ext cx="11988800" cy="3898978"/>
          </a:xfrm>
          <a:prstGeom prst="rect">
            <a:avLst/>
          </a:prstGeom>
        </p:spPr>
      </p:pic>
    </p:spTree>
    <p:extLst>
      <p:ext uri="{BB962C8B-B14F-4D97-AF65-F5344CB8AC3E}">
        <p14:creationId xmlns:p14="http://schemas.microsoft.com/office/powerpoint/2010/main" val="125941854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5">
            <a:extLst>
              <a:ext uri="{FF2B5EF4-FFF2-40B4-BE49-F238E27FC236}">
                <a16:creationId xmlns:a16="http://schemas.microsoft.com/office/drawing/2014/main" id="{5F6C8940-0835-A341-BEBC-5F3C498938ED}"/>
              </a:ext>
            </a:extLst>
          </p:cNvPr>
          <p:cNvSpPr>
            <a:spLocks noGrp="1" noChangeArrowheads="1"/>
          </p:cNvSpPr>
          <p:nvPr>
            <p:ph type="title"/>
          </p:nvPr>
        </p:nvSpPr>
        <p:spPr>
          <a:xfrm>
            <a:off x="488950" y="0"/>
            <a:ext cx="11214100" cy="974360"/>
          </a:xfrm>
        </p:spPr>
        <p:txBody>
          <a:bodyPr/>
          <a:lstStyle/>
          <a:p>
            <a:r>
              <a:rPr lang="en-US" altLang="en-US" dirty="0"/>
              <a:t>Results – Shielding Analysis with Variance Reduction</a:t>
            </a:r>
          </a:p>
        </p:txBody>
      </p:sp>
      <p:sp>
        <p:nvSpPr>
          <p:cNvPr id="13318" name="Slide Number Placeholder 5">
            <a:extLst>
              <a:ext uri="{FF2B5EF4-FFF2-40B4-BE49-F238E27FC236}">
                <a16:creationId xmlns:a16="http://schemas.microsoft.com/office/drawing/2014/main" id="{5A0ADE12-C04A-8A4C-8041-E79C29B98ADD}"/>
              </a:ext>
            </a:extLst>
          </p:cNvPr>
          <p:cNvSpPr>
            <a:spLocks noGrp="1" noChangeArrowheads="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ED6BDBAA-552F-0F41-BCB3-20D10A73CFDE}" type="slidenum">
              <a:rPr lang="en-US" altLang="en-US">
                <a:solidFill>
                  <a:srgbClr val="181717"/>
                </a:solidFill>
              </a:rPr>
              <a:pPr fontAlgn="base">
                <a:spcBef>
                  <a:spcPct val="0"/>
                </a:spcBef>
                <a:spcAft>
                  <a:spcPct val="0"/>
                </a:spcAft>
              </a:pPr>
              <a:t>16</a:t>
            </a:fld>
            <a:endParaRPr lang="en-US" altLang="en-US">
              <a:solidFill>
                <a:srgbClr val="181717"/>
              </a:solidFill>
            </a:endParaRPr>
          </a:p>
        </p:txBody>
      </p:sp>
      <p:sp>
        <p:nvSpPr>
          <p:cNvPr id="14" name="TextBox 13">
            <a:extLst>
              <a:ext uri="{FF2B5EF4-FFF2-40B4-BE49-F238E27FC236}">
                <a16:creationId xmlns:a16="http://schemas.microsoft.com/office/drawing/2014/main" id="{837D7F22-013F-8649-AE8D-D3287314CF57}"/>
              </a:ext>
            </a:extLst>
          </p:cNvPr>
          <p:cNvSpPr txBox="1"/>
          <p:nvPr/>
        </p:nvSpPr>
        <p:spPr>
          <a:xfrm>
            <a:off x="488950" y="685342"/>
            <a:ext cx="11334296" cy="646331"/>
          </a:xfrm>
          <a:prstGeom prst="rect">
            <a:avLst/>
          </a:prstGeom>
          <a:noFill/>
        </p:spPr>
        <p:txBody>
          <a:bodyPr wrap="square">
            <a:spAutoFit/>
          </a:bodyPr>
          <a:lstStyle/>
          <a:p>
            <a:pPr>
              <a:defRPr/>
            </a:pPr>
            <a:r>
              <a:rPr lang="en-US" i="1" dirty="0">
                <a:solidFill>
                  <a:schemeClr val="bg2">
                    <a:lumMod val="10000"/>
                  </a:schemeClr>
                </a:solidFill>
              </a:rPr>
              <a:t>Due to large uncertainties from initial shielding analysis, variance reduction methods were necessary. Weight windows were developed in MCNP and are being investigated for Serpent. </a:t>
            </a:r>
          </a:p>
        </p:txBody>
      </p:sp>
      <p:sp>
        <p:nvSpPr>
          <p:cNvPr id="2" name="Date Placeholder 3">
            <a:extLst>
              <a:ext uri="{FF2B5EF4-FFF2-40B4-BE49-F238E27FC236}">
                <a16:creationId xmlns:a16="http://schemas.microsoft.com/office/drawing/2014/main" id="{1892C919-3FBE-4FB3-BD37-44DF5D52AF9A}"/>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3" name="Footer Placeholder 4">
            <a:extLst>
              <a:ext uri="{FF2B5EF4-FFF2-40B4-BE49-F238E27FC236}">
                <a16:creationId xmlns:a16="http://schemas.microsoft.com/office/drawing/2014/main" id="{A3982D1C-BB91-1722-A001-1CCF9A3CDB47}"/>
              </a:ext>
            </a:extLst>
          </p:cNvPr>
          <p:cNvSpPr>
            <a:spLocks noGrp="1" noChangeArrowheads="1"/>
          </p:cNvSpPr>
          <p:nvPr>
            <p:ph type="ftr" sz="quarter" idx="12"/>
          </p:nvPr>
        </p:nvSpPr>
        <p:spPr bwMode="auto">
          <a:xfrm>
            <a:off x="4938713" y="6356349"/>
            <a:ext cx="56165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pic>
        <p:nvPicPr>
          <p:cNvPr id="8" name="Picture 7" descr="Chart&#10;&#10;Description automatically generated">
            <a:extLst>
              <a:ext uri="{FF2B5EF4-FFF2-40B4-BE49-F238E27FC236}">
                <a16:creationId xmlns:a16="http://schemas.microsoft.com/office/drawing/2014/main" id="{BC22D00F-3B55-4BEE-B1C9-23989268FD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28" y="1369774"/>
            <a:ext cx="5880402" cy="4867159"/>
          </a:xfrm>
          <a:prstGeom prst="rect">
            <a:avLst/>
          </a:prstGeom>
        </p:spPr>
      </p:pic>
      <p:pic>
        <p:nvPicPr>
          <p:cNvPr id="9" name="Picture 8" descr="Graphical user interface&#10;&#10;Description automatically generated with low confidence">
            <a:extLst>
              <a:ext uri="{FF2B5EF4-FFF2-40B4-BE49-F238E27FC236}">
                <a16:creationId xmlns:a16="http://schemas.microsoft.com/office/drawing/2014/main" id="{22CD81E5-9DDF-4476-8EB2-1C2612345F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386540"/>
            <a:ext cx="5991546" cy="4855031"/>
          </a:xfrm>
          <a:prstGeom prst="rect">
            <a:avLst/>
          </a:prstGeom>
        </p:spPr>
      </p:pic>
      <p:sp>
        <p:nvSpPr>
          <p:cNvPr id="4" name="TextBox 3">
            <a:extLst>
              <a:ext uri="{FF2B5EF4-FFF2-40B4-BE49-F238E27FC236}">
                <a16:creationId xmlns:a16="http://schemas.microsoft.com/office/drawing/2014/main" id="{8E123D71-D0F9-DE0E-2279-EE2A58FB8597}"/>
              </a:ext>
            </a:extLst>
          </p:cNvPr>
          <p:cNvSpPr txBox="1"/>
          <p:nvPr/>
        </p:nvSpPr>
        <p:spPr>
          <a:xfrm>
            <a:off x="724327" y="5303560"/>
            <a:ext cx="2460661" cy="369332"/>
          </a:xfrm>
          <a:prstGeom prst="rect">
            <a:avLst/>
          </a:prstGeom>
          <a:noFill/>
        </p:spPr>
        <p:txBody>
          <a:bodyPr wrap="square" rtlCol="0">
            <a:spAutoFit/>
          </a:bodyPr>
          <a:lstStyle/>
          <a:p>
            <a:r>
              <a:rPr lang="en-US" dirty="0">
                <a:solidFill>
                  <a:schemeClr val="bg1"/>
                </a:solidFill>
              </a:rPr>
              <a:t>With weight windows</a:t>
            </a:r>
          </a:p>
        </p:txBody>
      </p:sp>
      <p:sp>
        <p:nvSpPr>
          <p:cNvPr id="5" name="TextBox 4">
            <a:extLst>
              <a:ext uri="{FF2B5EF4-FFF2-40B4-BE49-F238E27FC236}">
                <a16:creationId xmlns:a16="http://schemas.microsoft.com/office/drawing/2014/main" id="{1B86A3FD-6568-EA75-C41F-719400DA1391}"/>
              </a:ext>
            </a:extLst>
          </p:cNvPr>
          <p:cNvSpPr txBox="1"/>
          <p:nvPr/>
        </p:nvSpPr>
        <p:spPr>
          <a:xfrm>
            <a:off x="6825769" y="5286794"/>
            <a:ext cx="2460661" cy="369332"/>
          </a:xfrm>
          <a:prstGeom prst="rect">
            <a:avLst/>
          </a:prstGeom>
          <a:noFill/>
        </p:spPr>
        <p:txBody>
          <a:bodyPr wrap="square" rtlCol="0">
            <a:spAutoFit/>
          </a:bodyPr>
          <a:lstStyle/>
          <a:p>
            <a:r>
              <a:rPr lang="en-US" dirty="0">
                <a:solidFill>
                  <a:schemeClr val="bg1"/>
                </a:solidFill>
              </a:rPr>
              <a:t>No weight windows</a:t>
            </a:r>
          </a:p>
        </p:txBody>
      </p:sp>
    </p:spTree>
    <p:extLst>
      <p:ext uri="{BB962C8B-B14F-4D97-AF65-F5344CB8AC3E}">
        <p14:creationId xmlns:p14="http://schemas.microsoft.com/office/powerpoint/2010/main" val="748441560"/>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2E9E-6726-424D-A0B7-E0E2F33BFD42}"/>
              </a:ext>
            </a:extLst>
          </p:cNvPr>
          <p:cNvSpPr>
            <a:spLocks noGrp="1"/>
          </p:cNvSpPr>
          <p:nvPr>
            <p:ph type="title"/>
          </p:nvPr>
        </p:nvSpPr>
        <p:spPr>
          <a:xfrm>
            <a:off x="498475" y="1"/>
            <a:ext cx="11214100" cy="1690688"/>
          </a:xfrm>
        </p:spPr>
        <p:txBody>
          <a:bodyPr/>
          <a:lstStyle/>
          <a:p>
            <a:r>
              <a:rPr lang="en-US" dirty="0"/>
              <a:t>Conclusions and Recommendations for Future Work</a:t>
            </a:r>
          </a:p>
        </p:txBody>
      </p:sp>
      <p:sp>
        <p:nvSpPr>
          <p:cNvPr id="3" name="Content Placeholder 2">
            <a:extLst>
              <a:ext uri="{FF2B5EF4-FFF2-40B4-BE49-F238E27FC236}">
                <a16:creationId xmlns:a16="http://schemas.microsoft.com/office/drawing/2014/main" id="{0313C92D-AF17-004E-B682-0E32E8684BD9}"/>
              </a:ext>
            </a:extLst>
          </p:cNvPr>
          <p:cNvSpPr>
            <a:spLocks noGrp="1"/>
          </p:cNvSpPr>
          <p:nvPr>
            <p:ph sz="half" idx="1"/>
          </p:nvPr>
        </p:nvSpPr>
        <p:spPr>
          <a:xfrm>
            <a:off x="488950" y="1582219"/>
            <a:ext cx="11214100" cy="4465687"/>
          </a:xfrm>
        </p:spPr>
        <p:txBody>
          <a:bodyPr/>
          <a:lstStyle/>
          <a:p>
            <a:pPr marL="0" indent="0">
              <a:buNone/>
            </a:pPr>
            <a:r>
              <a:rPr lang="en-US" sz="2000" b="1" dirty="0">
                <a:effectLst/>
                <a:latin typeface="Arial" panose="020B0604020202020204" pitchFamily="34" charset="0"/>
                <a:ea typeface="Times New Roman" panose="02020603050405020304" pitchFamily="18" charset="0"/>
                <a:cs typeface="Arial" panose="020B0604020202020204" pitchFamily="34" charset="0"/>
              </a:rPr>
              <a:t>Fission Product Analysis</a:t>
            </a:r>
          </a:p>
          <a:p>
            <a:r>
              <a:rPr lang="en-US" sz="2000" dirty="0">
                <a:effectLst/>
                <a:latin typeface="Arial" panose="020B0604020202020204" pitchFamily="34" charset="0"/>
                <a:ea typeface="Times New Roman" panose="02020603050405020304" pitchFamily="18" charset="0"/>
                <a:cs typeface="Arial" panose="020B0604020202020204" pitchFamily="34" charset="0"/>
              </a:rPr>
              <a:t>Initial results indicate that the worst-case scenario of full release of all fission products would exceed radiation exposure limits without any mitigation from shielding or exhaust filtration.</a:t>
            </a:r>
          </a:p>
          <a:p>
            <a:r>
              <a:rPr lang="en-US" sz="2000" dirty="0">
                <a:effectLst/>
                <a:latin typeface="Arial" panose="020B0604020202020204" pitchFamily="34" charset="0"/>
                <a:ea typeface="Times New Roman" panose="02020603050405020304" pitchFamily="18" charset="0"/>
                <a:cs typeface="Arial" panose="020B0604020202020204" pitchFamily="34" charset="0"/>
              </a:rPr>
              <a:t>Temperature dependent fractional release estimates show over an order of magnitude reduction in TEDE</a:t>
            </a:r>
          </a:p>
          <a:p>
            <a:r>
              <a:rPr lang="en-US" sz="2000" dirty="0">
                <a:effectLst/>
                <a:latin typeface="Arial" panose="020B0604020202020204" pitchFamily="34" charset="0"/>
                <a:ea typeface="Times New Roman" panose="02020603050405020304" pitchFamily="18" charset="0"/>
                <a:cs typeface="Arial" panose="020B0604020202020204" pitchFamily="34" charset="0"/>
              </a:rPr>
              <a:t>Initial fractional release estimates are based on NERVA diffusion data. To improve accuracy, new correlations for current fuels under development by SNP are needed. </a:t>
            </a:r>
          </a:p>
          <a:p>
            <a:pPr marL="0" indent="0">
              <a:buNone/>
            </a:pPr>
            <a:endParaRPr lang="en-US" sz="1000" b="1">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r>
              <a:rPr lang="en-US" sz="2000" b="1" dirty="0">
                <a:effectLst/>
                <a:latin typeface="Arial" panose="020B0604020202020204" pitchFamily="34" charset="0"/>
                <a:ea typeface="Times New Roman" panose="02020603050405020304" pitchFamily="18" charset="0"/>
                <a:cs typeface="Arial" panose="020B0604020202020204" pitchFamily="34" charset="0"/>
              </a:rPr>
              <a:t>Shielding Design</a:t>
            </a:r>
          </a:p>
          <a:p>
            <a:r>
              <a:rPr lang="en-US" sz="2000" dirty="0">
                <a:effectLst/>
                <a:latin typeface="Arial" panose="020B0604020202020204" pitchFamily="34" charset="0"/>
                <a:ea typeface="Times New Roman" panose="02020603050405020304" pitchFamily="18" charset="0"/>
                <a:cs typeface="Arial" panose="020B0604020202020204" pitchFamily="34" charset="0"/>
              </a:rPr>
              <a:t>To optimize shielding design, additional analysis is needed to assess flux dependence on power level and operating duration. </a:t>
            </a:r>
          </a:p>
          <a:p>
            <a:r>
              <a:rPr lang="en-US" sz="2000" dirty="0">
                <a:effectLst/>
                <a:latin typeface="Arial" panose="020B0604020202020204" pitchFamily="34" charset="0"/>
                <a:ea typeface="Times New Roman" panose="02020603050405020304" pitchFamily="18" charset="0"/>
                <a:cs typeface="Arial" panose="020B0604020202020204" pitchFamily="34" charset="0"/>
              </a:rPr>
              <a:t>Improved variance reduction techniques are also recommended to further reduce uncertainties.</a:t>
            </a:r>
          </a:p>
        </p:txBody>
      </p:sp>
      <p:sp>
        <p:nvSpPr>
          <p:cNvPr id="6" name="Slide Number Placeholder 5">
            <a:extLst>
              <a:ext uri="{FF2B5EF4-FFF2-40B4-BE49-F238E27FC236}">
                <a16:creationId xmlns:a16="http://schemas.microsoft.com/office/drawing/2014/main" id="{F982100C-5928-4449-ADDC-5571D8AB52B4}"/>
              </a:ext>
            </a:extLst>
          </p:cNvPr>
          <p:cNvSpPr>
            <a:spLocks noGrp="1"/>
          </p:cNvSpPr>
          <p:nvPr>
            <p:ph type="sldNum" sz="quarter" idx="14"/>
          </p:nvPr>
        </p:nvSpPr>
        <p:spPr/>
        <p:txBody>
          <a:bodyPr/>
          <a:lstStyle/>
          <a:p>
            <a:pPr>
              <a:defRPr/>
            </a:pPr>
            <a:fld id="{BD1054FF-5F70-074F-8BC3-3467367FA15A}" type="slidenum">
              <a:rPr lang="en-US" smtClean="0"/>
              <a:pPr>
                <a:defRPr/>
              </a:pPr>
              <a:t>17</a:t>
            </a:fld>
            <a:endParaRPr lang="en-US" dirty="0"/>
          </a:p>
        </p:txBody>
      </p:sp>
      <p:sp>
        <p:nvSpPr>
          <p:cNvPr id="4" name="Date Placeholder 3">
            <a:extLst>
              <a:ext uri="{FF2B5EF4-FFF2-40B4-BE49-F238E27FC236}">
                <a16:creationId xmlns:a16="http://schemas.microsoft.com/office/drawing/2014/main" id="{C4668EBC-4A11-5FA7-589B-069252FA7413}"/>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5" name="Footer Placeholder 4">
            <a:extLst>
              <a:ext uri="{FF2B5EF4-FFF2-40B4-BE49-F238E27FC236}">
                <a16:creationId xmlns:a16="http://schemas.microsoft.com/office/drawing/2014/main" id="{773B4F2D-083F-28F5-0964-11C2B0AD6264}"/>
              </a:ext>
            </a:extLst>
          </p:cNvPr>
          <p:cNvSpPr txBox="1">
            <a:spLocks noChangeArrowheads="1"/>
          </p:cNvSpPr>
          <p:nvPr/>
        </p:nvSpPr>
        <p:spPr bwMode="auto">
          <a:xfrm>
            <a:off x="5153890" y="6356349"/>
            <a:ext cx="56165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l" rtl="0" eaLnBrk="1" fontAlgn="auto" hangingPunct="1">
              <a:spcBef>
                <a:spcPts val="0"/>
              </a:spcBef>
              <a:spcAft>
                <a:spcPts val="0"/>
              </a:spcAft>
              <a:defRPr sz="1200"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fontAlgn="base">
              <a:spcBef>
                <a:spcPct val="0"/>
              </a:spcBef>
              <a:spcAft>
                <a:spcPct val="0"/>
              </a:spcAft>
            </a:pPr>
            <a:r>
              <a:rPr lang="en-US" altLang="en-US">
                <a:solidFill>
                  <a:srgbClr val="181717"/>
                </a:solidFill>
              </a:rPr>
              <a:t>Nuclear and Emerging Technologies for Space (NETS) Conference 2023</a:t>
            </a:r>
            <a:endParaRPr lang="en-US" altLang="en-US" dirty="0">
              <a:solidFill>
                <a:srgbClr val="181717"/>
              </a:solidFill>
            </a:endParaRPr>
          </a:p>
        </p:txBody>
      </p:sp>
    </p:spTree>
    <p:extLst>
      <p:ext uri="{BB962C8B-B14F-4D97-AF65-F5344CB8AC3E}">
        <p14:creationId xmlns:p14="http://schemas.microsoft.com/office/powerpoint/2010/main" val="351400038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2E9E-6726-424D-A0B7-E0E2F33BFD42}"/>
              </a:ext>
            </a:extLst>
          </p:cNvPr>
          <p:cNvSpPr>
            <a:spLocks noGrp="1"/>
          </p:cNvSpPr>
          <p:nvPr>
            <p:ph type="title"/>
          </p:nvPr>
        </p:nvSpPr>
        <p:spPr>
          <a:xfrm>
            <a:off x="498475" y="1"/>
            <a:ext cx="11214100" cy="1690688"/>
          </a:xfrm>
        </p:spPr>
        <p:txBody>
          <a:bodyPr/>
          <a:lstStyle/>
          <a:p>
            <a:r>
              <a:rPr lang="en-US" dirty="0"/>
              <a:t>Conclusions and Recommendations for Future Work</a:t>
            </a:r>
          </a:p>
        </p:txBody>
      </p:sp>
      <p:sp>
        <p:nvSpPr>
          <p:cNvPr id="3" name="Content Placeholder 2">
            <a:extLst>
              <a:ext uri="{FF2B5EF4-FFF2-40B4-BE49-F238E27FC236}">
                <a16:creationId xmlns:a16="http://schemas.microsoft.com/office/drawing/2014/main" id="{0313C92D-AF17-004E-B682-0E32E8684BD9}"/>
              </a:ext>
            </a:extLst>
          </p:cNvPr>
          <p:cNvSpPr>
            <a:spLocks noGrp="1"/>
          </p:cNvSpPr>
          <p:nvPr>
            <p:ph sz="half" idx="1"/>
          </p:nvPr>
        </p:nvSpPr>
        <p:spPr>
          <a:xfrm>
            <a:off x="488950" y="1582219"/>
            <a:ext cx="11214100" cy="4465687"/>
          </a:xfrm>
        </p:spPr>
        <p:txBody>
          <a:bodyPr/>
          <a:lstStyle/>
          <a:p>
            <a:pPr marL="0" indent="0">
              <a:buNone/>
            </a:pPr>
            <a:r>
              <a:rPr lang="en-US" sz="2000" b="1" dirty="0">
                <a:latin typeface="Arial" panose="020B0604020202020204" pitchFamily="34" charset="0"/>
                <a:ea typeface="Times New Roman" panose="02020603050405020304" pitchFamily="18" charset="0"/>
                <a:cs typeface="Arial" panose="020B0604020202020204" pitchFamily="34" charset="0"/>
              </a:rPr>
              <a:t>Facilities Design and Operational Considerations</a:t>
            </a:r>
            <a:endParaRPr lang="en-US" sz="2000" b="1" dirty="0">
              <a:effectLst/>
              <a:latin typeface="Arial" panose="020B0604020202020204" pitchFamily="34" charset="0"/>
              <a:ea typeface="Times New Roman" panose="02020603050405020304" pitchFamily="18" charset="0"/>
              <a:cs typeface="Arial" panose="020B0604020202020204" pitchFamily="34" charset="0"/>
            </a:endParaRPr>
          </a:p>
          <a:p>
            <a:r>
              <a:rPr lang="en-US" sz="2000" dirty="0">
                <a:effectLst/>
                <a:latin typeface="Arial" panose="020B0604020202020204" pitchFamily="34" charset="0"/>
                <a:ea typeface="Times New Roman" panose="02020603050405020304" pitchFamily="18" charset="0"/>
                <a:cs typeface="Arial" panose="020B0604020202020204" pitchFamily="34" charset="0"/>
              </a:rPr>
              <a:t>With proper filtration systems in place, fission products with high energy radioactivity can be managed without release into the environment. </a:t>
            </a:r>
          </a:p>
          <a:p>
            <a:r>
              <a:rPr lang="en-US" sz="2000" dirty="0">
                <a:effectLst/>
                <a:latin typeface="Arial" panose="020B0604020202020204" pitchFamily="34" charset="0"/>
                <a:ea typeface="Times New Roman" panose="02020603050405020304" pitchFamily="18" charset="0"/>
                <a:cs typeface="Arial" panose="020B0604020202020204" pitchFamily="34" charset="0"/>
              </a:rPr>
              <a:t>Following a cool-down period, activity from fission products will significantly decrease and allow for handling of components following operation.</a:t>
            </a:r>
          </a:p>
          <a:p>
            <a:r>
              <a:rPr lang="en-US" sz="2000" dirty="0">
                <a:effectLst/>
                <a:latin typeface="Arial" panose="020B0604020202020204" pitchFamily="34" charset="0"/>
                <a:ea typeface="Times New Roman" panose="02020603050405020304" pitchFamily="18" charset="0"/>
                <a:cs typeface="Arial" panose="020B0604020202020204" pitchFamily="34" charset="0"/>
              </a:rPr>
              <a:t>Future work should evaluate contributions from site-specific meteorological impacts on TEDE and the benefits of a filtration system on further reducing dose.</a:t>
            </a:r>
          </a:p>
          <a:p>
            <a:r>
              <a:rPr lang="en-US" sz="2000" dirty="0">
                <a:latin typeface="Arial" panose="020B0604020202020204" pitchFamily="34" charset="0"/>
                <a:ea typeface="Times New Roman" panose="02020603050405020304" pitchFamily="18" charset="0"/>
                <a:cs typeface="Arial" panose="020B0604020202020204" pitchFamily="34" charset="0"/>
              </a:rPr>
              <a:t>Future work will also evaluate time dependent fission product release rates and detector selection for radiation monitoring during an NTP engine test</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sz="2000" dirty="0">
              <a:latin typeface="Arial" panose="020B0604020202020204" pitchFamily="34" charset="0"/>
              <a:ea typeface="Times New Roman" panose="02020603050405020304" pitchFamily="18" charset="0"/>
              <a:cs typeface="Arial" panose="020B0604020202020204" pitchFamily="34" charset="0"/>
            </a:endParaRPr>
          </a:p>
        </p:txBody>
      </p:sp>
      <p:sp>
        <p:nvSpPr>
          <p:cNvPr id="6" name="Slide Number Placeholder 5">
            <a:extLst>
              <a:ext uri="{FF2B5EF4-FFF2-40B4-BE49-F238E27FC236}">
                <a16:creationId xmlns:a16="http://schemas.microsoft.com/office/drawing/2014/main" id="{F982100C-5928-4449-ADDC-5571D8AB52B4}"/>
              </a:ext>
            </a:extLst>
          </p:cNvPr>
          <p:cNvSpPr>
            <a:spLocks noGrp="1"/>
          </p:cNvSpPr>
          <p:nvPr>
            <p:ph type="sldNum" sz="quarter" idx="14"/>
          </p:nvPr>
        </p:nvSpPr>
        <p:spPr/>
        <p:txBody>
          <a:bodyPr/>
          <a:lstStyle/>
          <a:p>
            <a:pPr>
              <a:defRPr/>
            </a:pPr>
            <a:fld id="{BD1054FF-5F70-074F-8BC3-3467367FA15A}" type="slidenum">
              <a:rPr lang="en-US" smtClean="0"/>
              <a:pPr>
                <a:defRPr/>
              </a:pPr>
              <a:t>18</a:t>
            </a:fld>
            <a:endParaRPr lang="en-US" dirty="0"/>
          </a:p>
        </p:txBody>
      </p:sp>
      <p:sp>
        <p:nvSpPr>
          <p:cNvPr id="4" name="Date Placeholder 3">
            <a:extLst>
              <a:ext uri="{FF2B5EF4-FFF2-40B4-BE49-F238E27FC236}">
                <a16:creationId xmlns:a16="http://schemas.microsoft.com/office/drawing/2014/main" id="{C4668EBC-4A11-5FA7-589B-069252FA7413}"/>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5" name="Footer Placeholder 4">
            <a:extLst>
              <a:ext uri="{FF2B5EF4-FFF2-40B4-BE49-F238E27FC236}">
                <a16:creationId xmlns:a16="http://schemas.microsoft.com/office/drawing/2014/main" id="{773B4F2D-083F-28F5-0964-11C2B0AD6264}"/>
              </a:ext>
            </a:extLst>
          </p:cNvPr>
          <p:cNvSpPr txBox="1">
            <a:spLocks noChangeArrowheads="1"/>
          </p:cNvSpPr>
          <p:nvPr/>
        </p:nvSpPr>
        <p:spPr bwMode="auto">
          <a:xfrm>
            <a:off x="5153890" y="6356349"/>
            <a:ext cx="56165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l" rtl="0" eaLnBrk="1" fontAlgn="auto" hangingPunct="1">
              <a:spcBef>
                <a:spcPts val="0"/>
              </a:spcBef>
              <a:spcAft>
                <a:spcPts val="0"/>
              </a:spcAft>
              <a:defRPr sz="1200"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fontAlgn="base">
              <a:spcBef>
                <a:spcPct val="0"/>
              </a:spcBef>
              <a:spcAft>
                <a:spcPct val="0"/>
              </a:spcAft>
            </a:pPr>
            <a:r>
              <a:rPr lang="en-US" altLang="en-US">
                <a:solidFill>
                  <a:srgbClr val="181717"/>
                </a:solidFill>
              </a:rPr>
              <a:t>Nuclear and Emerging Technologies for Space (NETS) Conference 2023</a:t>
            </a:r>
            <a:endParaRPr lang="en-US" altLang="en-US" dirty="0">
              <a:solidFill>
                <a:srgbClr val="181717"/>
              </a:solidFill>
            </a:endParaRPr>
          </a:p>
        </p:txBody>
      </p:sp>
    </p:spTree>
    <p:extLst>
      <p:ext uri="{BB962C8B-B14F-4D97-AF65-F5344CB8AC3E}">
        <p14:creationId xmlns:p14="http://schemas.microsoft.com/office/powerpoint/2010/main" val="365623539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8B41-15E2-DB4A-7ED3-BE454EF6CF7A}"/>
              </a:ext>
            </a:extLst>
          </p:cNvPr>
          <p:cNvSpPr>
            <a:spLocks noGrp="1"/>
          </p:cNvSpPr>
          <p:nvPr>
            <p:ph type="title"/>
          </p:nvPr>
        </p:nvSpPr>
        <p:spPr>
          <a:xfrm>
            <a:off x="1419987" y="1916996"/>
            <a:ext cx="9350478" cy="715994"/>
          </a:xfrm>
        </p:spPr>
        <p:txBody>
          <a:bodyPr/>
          <a:lstStyle/>
          <a:p>
            <a:r>
              <a:rPr lang="en-US" dirty="0"/>
              <a:t>Thank you for your time. </a:t>
            </a:r>
            <a:br>
              <a:rPr lang="en-US" dirty="0"/>
            </a:br>
            <a:r>
              <a:rPr lang="en-US" dirty="0"/>
              <a:t>Questions?</a:t>
            </a:r>
            <a:br>
              <a:rPr lang="en-US" dirty="0"/>
            </a:br>
            <a:br>
              <a:rPr lang="en-US" dirty="0"/>
            </a:br>
            <a:r>
              <a:rPr lang="en-US" sz="4000" dirty="0"/>
              <a:t>Reed </a:t>
            </a:r>
            <a:r>
              <a:rPr lang="en-US" sz="4000" dirty="0" err="1"/>
              <a:t>Herner</a:t>
            </a:r>
            <a:br>
              <a:rPr lang="en-US" sz="4000" dirty="0"/>
            </a:br>
            <a:r>
              <a:rPr lang="en-US" sz="4000" u="sng" dirty="0" err="1"/>
              <a:t>reed.a.herner@ama-inc.com</a:t>
            </a:r>
            <a:br>
              <a:rPr lang="en-US" dirty="0"/>
            </a:br>
            <a:endParaRPr lang="en-US" dirty="0"/>
          </a:p>
        </p:txBody>
      </p:sp>
      <p:sp>
        <p:nvSpPr>
          <p:cNvPr id="3" name="Text Placeholder 2">
            <a:extLst>
              <a:ext uri="{FF2B5EF4-FFF2-40B4-BE49-F238E27FC236}">
                <a16:creationId xmlns:a16="http://schemas.microsoft.com/office/drawing/2014/main" id="{AA49B506-42BC-AA9D-8E18-833EDB2A2BCE}"/>
              </a:ext>
            </a:extLst>
          </p:cNvPr>
          <p:cNvSpPr>
            <a:spLocks noGrp="1"/>
          </p:cNvSpPr>
          <p:nvPr>
            <p:ph type="body" sz="quarter" idx="13"/>
          </p:nvPr>
        </p:nvSpPr>
        <p:spPr>
          <a:xfrm>
            <a:off x="2369663" y="4225011"/>
            <a:ext cx="7451126" cy="355600"/>
          </a:xfrm>
        </p:spPr>
        <p:txBody>
          <a:bodyPr/>
          <a:lstStyle/>
          <a:p>
            <a:r>
              <a:rPr lang="en-US" dirty="0"/>
              <a:t>A special thanks to the Nuclear Team at Analytical Mechanics Associates, Jim Werner (AMA), Jarvis Caffery (NASA MSFC), Shane Stimpson (BWXT), Herschel Smith (BWXT), Luke Cornejo (BWXT), the INL HPC, the CORE Lab at Georgia Tech, and the organizers of NETS 2023.</a:t>
            </a:r>
          </a:p>
          <a:p>
            <a:endParaRPr lang="en-US" dirty="0">
              <a:solidFill>
                <a:srgbClr val="FF0000"/>
              </a:solidFill>
              <a:highlight>
                <a:srgbClr val="FFFF00"/>
              </a:highlight>
            </a:endParaRPr>
          </a:p>
        </p:txBody>
      </p:sp>
      <p:sp>
        <p:nvSpPr>
          <p:cNvPr id="4" name="Slide Number Placeholder 3">
            <a:extLst>
              <a:ext uri="{FF2B5EF4-FFF2-40B4-BE49-F238E27FC236}">
                <a16:creationId xmlns:a16="http://schemas.microsoft.com/office/drawing/2014/main" id="{C42B67F6-7549-76B2-B9CB-82F2D0B02AA2}"/>
              </a:ext>
            </a:extLst>
          </p:cNvPr>
          <p:cNvSpPr>
            <a:spLocks noGrp="1"/>
          </p:cNvSpPr>
          <p:nvPr>
            <p:ph type="sldNum" sz="quarter" idx="16"/>
          </p:nvPr>
        </p:nvSpPr>
        <p:spPr/>
        <p:txBody>
          <a:bodyPr/>
          <a:lstStyle/>
          <a:p>
            <a:pPr>
              <a:defRPr/>
            </a:pPr>
            <a:fld id="{D323AC24-6A2C-8940-AF79-4F94A32E0E5F}" type="slidenum">
              <a:rPr lang="en-US" smtClean="0"/>
              <a:pPr>
                <a:defRPr/>
              </a:pPr>
              <a:t>19</a:t>
            </a:fld>
            <a:endParaRPr lang="en-US" dirty="0"/>
          </a:p>
        </p:txBody>
      </p:sp>
      <p:sp>
        <p:nvSpPr>
          <p:cNvPr id="7" name="Date Placeholder 3">
            <a:extLst>
              <a:ext uri="{FF2B5EF4-FFF2-40B4-BE49-F238E27FC236}">
                <a16:creationId xmlns:a16="http://schemas.microsoft.com/office/drawing/2014/main" id="{978BF2E9-F22A-1689-87CC-0E1EFC263C40}"/>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8" name="Footer Placeholder 4">
            <a:extLst>
              <a:ext uri="{FF2B5EF4-FFF2-40B4-BE49-F238E27FC236}">
                <a16:creationId xmlns:a16="http://schemas.microsoft.com/office/drawing/2014/main" id="{C71DFEB7-9C77-61C5-8024-03B4D88606C7}"/>
              </a:ext>
            </a:extLst>
          </p:cNvPr>
          <p:cNvSpPr txBox="1">
            <a:spLocks noChangeArrowheads="1"/>
          </p:cNvSpPr>
          <p:nvPr/>
        </p:nvSpPr>
        <p:spPr bwMode="auto">
          <a:xfrm>
            <a:off x="5153890" y="6392925"/>
            <a:ext cx="56165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r>
              <a:rPr lang="en-US" altLang="en-US" sz="1200" dirty="0">
                <a:solidFill>
                  <a:srgbClr val="181717"/>
                </a:solidFill>
              </a:rPr>
              <a:t>Nuclear and Emerging Technologies for Space (NETS) Conference 2023</a:t>
            </a:r>
          </a:p>
        </p:txBody>
      </p:sp>
    </p:spTree>
    <p:extLst>
      <p:ext uri="{BB962C8B-B14F-4D97-AF65-F5344CB8AC3E}">
        <p14:creationId xmlns:p14="http://schemas.microsoft.com/office/powerpoint/2010/main" val="59459963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2E9E-6726-424D-A0B7-E0E2F33BFD4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313C92D-AF17-004E-B682-0E32E8684BD9}"/>
              </a:ext>
            </a:extLst>
          </p:cNvPr>
          <p:cNvSpPr>
            <a:spLocks noGrp="1"/>
          </p:cNvSpPr>
          <p:nvPr>
            <p:ph sz="half" idx="1"/>
          </p:nvPr>
        </p:nvSpPr>
        <p:spPr>
          <a:xfrm>
            <a:off x="488950" y="1383747"/>
            <a:ext cx="11214100" cy="4736352"/>
          </a:xfrm>
        </p:spPr>
        <p:txBody>
          <a:bodyPr/>
          <a:lstStyle/>
          <a:p>
            <a:pPr>
              <a:spcBef>
                <a:spcPts val="0"/>
              </a:spcBef>
              <a:spcAft>
                <a:spcPts val="0"/>
              </a:spcAft>
            </a:pPr>
            <a:r>
              <a:rPr lang="en-US" sz="1600" dirty="0">
                <a:effectLst/>
                <a:ea typeface="Times New Roman" panose="02020603050405020304" pitchFamily="18" charset="0"/>
              </a:rPr>
              <a:t>A. JOHNSON, D. KOTLYAR, S. TERLIZZI, G. RIDLEY, “</a:t>
            </a:r>
            <a:r>
              <a:rPr lang="en-US" sz="1600" dirty="0" err="1">
                <a:effectLst/>
                <a:ea typeface="Times New Roman" panose="02020603050405020304" pitchFamily="18" charset="0"/>
              </a:rPr>
              <a:t>serpentTools</a:t>
            </a:r>
            <a:r>
              <a:rPr lang="en-US" sz="1600" dirty="0">
                <a:effectLst/>
                <a:ea typeface="Times New Roman" panose="02020603050405020304" pitchFamily="18" charset="0"/>
              </a:rPr>
              <a:t>: A Python Package for Expediting Analysis with Serpent,” </a:t>
            </a:r>
            <a:r>
              <a:rPr lang="en-US" sz="1600" dirty="0" err="1">
                <a:effectLst/>
                <a:ea typeface="Times New Roman" panose="02020603050405020304" pitchFamily="18" charset="0"/>
              </a:rPr>
              <a:t>Nuc</a:t>
            </a:r>
            <a:r>
              <a:rPr lang="en-US" sz="1600" dirty="0">
                <a:effectLst/>
                <a:ea typeface="Times New Roman" panose="02020603050405020304" pitchFamily="18" charset="0"/>
              </a:rPr>
              <a:t>. Sci. </a:t>
            </a:r>
            <a:r>
              <a:rPr lang="en-US" sz="1600" dirty="0" err="1">
                <a:effectLst/>
                <a:ea typeface="Times New Roman" panose="02020603050405020304" pitchFamily="18" charset="0"/>
              </a:rPr>
              <a:t>Eng</a:t>
            </a:r>
            <a:r>
              <a:rPr lang="en-US" sz="1600" dirty="0">
                <a:effectLst/>
                <a:ea typeface="Times New Roman" panose="02020603050405020304" pitchFamily="18" charset="0"/>
              </a:rPr>
              <a:t>, (in press) (2020).</a:t>
            </a:r>
          </a:p>
          <a:p>
            <a:pPr>
              <a:spcBef>
                <a:spcPts val="0"/>
              </a:spcBef>
              <a:spcAft>
                <a:spcPts val="0"/>
              </a:spcAft>
            </a:pPr>
            <a:r>
              <a:rPr lang="en-US" sz="1600" dirty="0">
                <a:solidFill>
                  <a:srgbClr val="000000"/>
                </a:solidFill>
                <a:effectLst/>
                <a:ea typeface="Times New Roman" panose="02020603050405020304" pitchFamily="18" charset="0"/>
              </a:rPr>
              <a:t>C. WERNER ET AL., "MCNP Users Manual – Code Version 6.2," 2017.</a:t>
            </a:r>
          </a:p>
          <a:p>
            <a:pPr>
              <a:spcBef>
                <a:spcPts val="0"/>
              </a:spcBef>
              <a:spcAft>
                <a:spcPts val="0"/>
              </a:spcAft>
            </a:pPr>
            <a:r>
              <a:rPr lang="en-US" sz="1600" dirty="0">
                <a:effectLst/>
                <a:ea typeface="Times New Roman" panose="02020603050405020304" pitchFamily="18" charset="0"/>
              </a:rPr>
              <a:t>DOE-STD-1027-2018, DEPARTMENT OF ENERGY STANDARD - HAZARD CATEGORIZATION OF DOE NUCLEAR FACILITIES, Jan. 2019</a:t>
            </a:r>
          </a:p>
          <a:p>
            <a:pPr>
              <a:spcBef>
                <a:spcPts val="0"/>
              </a:spcBef>
              <a:spcAft>
                <a:spcPts val="0"/>
              </a:spcAft>
            </a:pPr>
            <a:r>
              <a:rPr lang="en-US" sz="1600" dirty="0">
                <a:effectLst/>
                <a:ea typeface="Times New Roman" panose="02020603050405020304" pitchFamily="18" charset="0"/>
              </a:rPr>
              <a:t>G. BAUMGARTEL, "Final Environmental Impact Statement for Particle Bed Reactor Propulsion Technology Development and Validation," Space Nuclear Thermal Propulsion Program, Department of the Air Force, 1993.</a:t>
            </a:r>
          </a:p>
          <a:p>
            <a:pPr>
              <a:spcBef>
                <a:spcPts val="0"/>
              </a:spcBef>
              <a:spcAft>
                <a:spcPts val="0"/>
              </a:spcAft>
            </a:pPr>
            <a:r>
              <a:rPr lang="en-US" sz="1600" dirty="0">
                <a:effectLst/>
                <a:ea typeface="Times New Roman" panose="02020603050405020304" pitchFamily="18" charset="0"/>
              </a:rPr>
              <a:t>5. J. D. CLEARY, G. T. RYMER, “Interim Report on Fission Product Diffusion Code (FIPDIF)”. AEC Research and Development Report, WANL-TME-958, Jan. 9 1982. </a:t>
            </a:r>
          </a:p>
          <a:p>
            <a:pPr>
              <a:spcBef>
                <a:spcPts val="0"/>
              </a:spcBef>
              <a:spcAft>
                <a:spcPts val="0"/>
              </a:spcAft>
            </a:pPr>
            <a:r>
              <a:rPr lang="en-US" sz="1600" dirty="0">
                <a:solidFill>
                  <a:srgbClr val="000000"/>
                </a:solidFill>
                <a:effectLst/>
                <a:ea typeface="Times New Roman" panose="02020603050405020304" pitchFamily="18" charset="0"/>
              </a:rPr>
              <a:t>J. GUSTAFSON, J. MONITO, J. WITTER, “A SYSTEM DESIGN PROCESS FOR NASA NTP REACTOR TESTING REFERENCE DESIGN CONCEPTS,” BWX Technologies, NETS 2022.  </a:t>
            </a:r>
          </a:p>
          <a:p>
            <a:pPr>
              <a:spcBef>
                <a:spcPts val="0"/>
              </a:spcBef>
              <a:spcAft>
                <a:spcPts val="0"/>
              </a:spcAft>
            </a:pPr>
            <a:r>
              <a:rPr lang="en-US" sz="1600" dirty="0">
                <a:effectLst/>
                <a:ea typeface="Times New Roman" panose="02020603050405020304" pitchFamily="18" charset="0"/>
              </a:rPr>
              <a:t>J. LEPPÄNEN, M. PUSA, T. VIITANEN, V. VALTAVIRTA, and T. KALTIASENAHO. The Serpent Monte Carlo code: Status, development and applications in 2013. Ann. </a:t>
            </a:r>
            <a:r>
              <a:rPr lang="en-US" sz="1600" dirty="0" err="1">
                <a:effectLst/>
                <a:ea typeface="Times New Roman" panose="02020603050405020304" pitchFamily="18" charset="0"/>
              </a:rPr>
              <a:t>Nucl</a:t>
            </a:r>
            <a:r>
              <a:rPr lang="en-US" sz="1600" dirty="0">
                <a:effectLst/>
                <a:ea typeface="Times New Roman" panose="02020603050405020304" pitchFamily="18" charset="0"/>
              </a:rPr>
              <a:t>. Energy, 82. </a:t>
            </a:r>
          </a:p>
          <a:p>
            <a:pPr>
              <a:spcBef>
                <a:spcPts val="0"/>
              </a:spcBef>
              <a:spcAft>
                <a:spcPts val="0"/>
              </a:spcAft>
            </a:pPr>
            <a:r>
              <a:rPr lang="en-US" sz="1600" dirty="0">
                <a:solidFill>
                  <a:srgbClr val="000000"/>
                </a:solidFill>
                <a:effectLst/>
                <a:ea typeface="Times New Roman" panose="02020603050405020304" pitchFamily="18" charset="0"/>
              </a:rPr>
              <a:t>N. PETOUSSI-HENSS, W. BOLCH, K. ECKERMAN, A. ENDO, N. HERTEL, J. HUNT, M. PELLICCIONI, H. SCHLATTL, M. ZANKL, "Conversion Coefficients for Radiological Protection Quantities for External Radiation Exposures," ICRP Publication 116, 2010.</a:t>
            </a:r>
          </a:p>
          <a:p>
            <a:pPr>
              <a:spcBef>
                <a:spcPts val="0"/>
              </a:spcBef>
              <a:spcAft>
                <a:spcPts val="0"/>
              </a:spcAft>
            </a:pPr>
            <a:r>
              <a:rPr lang="en-US" sz="1600" dirty="0">
                <a:solidFill>
                  <a:srgbClr val="000000"/>
                </a:solidFill>
                <a:effectLst/>
                <a:ea typeface="Times New Roman" panose="02020603050405020304" pitchFamily="18" charset="0"/>
              </a:rPr>
              <a:t>N. RAO, D. A. HAGEMEYER, U. MCCORMICK, "DOE 2016 Occupational Radiation Exposure," Office of Environment, Health, Safety, and Security, 2017.</a:t>
            </a:r>
          </a:p>
          <a:p>
            <a:pPr>
              <a:spcBef>
                <a:spcPts val="0"/>
              </a:spcBef>
              <a:spcAft>
                <a:spcPts val="0"/>
              </a:spcAft>
            </a:pPr>
            <a:r>
              <a:rPr lang="en-US" sz="1600" dirty="0">
                <a:solidFill>
                  <a:srgbClr val="000000"/>
                </a:solidFill>
                <a:effectLst/>
                <a:ea typeface="Times New Roman" panose="02020603050405020304" pitchFamily="18" charset="0"/>
              </a:rPr>
              <a:t>R. HERNER ET AL. “NUCLEAR THERMAL PROPULSION (NTP) FISSION PRODUCT AND SOURCE TERM BEHAVIOR,” Analytical Mechanics Associates, NETS 2022.</a:t>
            </a:r>
          </a:p>
          <a:p>
            <a:pPr>
              <a:spcBef>
                <a:spcPts val="0"/>
              </a:spcBef>
              <a:spcAft>
                <a:spcPts val="0"/>
              </a:spcAft>
            </a:pPr>
            <a:r>
              <a:rPr lang="en-US" sz="1600" dirty="0">
                <a:effectLst/>
                <a:ea typeface="Times New Roman" panose="02020603050405020304" pitchFamily="18" charset="0"/>
              </a:rPr>
              <a:t>S. G. HOMANN, F. ALUZZI, “</a:t>
            </a:r>
            <a:r>
              <a:rPr lang="en-US" sz="1600" dirty="0" err="1">
                <a:effectLst/>
                <a:ea typeface="Times New Roman" panose="02020603050405020304" pitchFamily="18" charset="0"/>
              </a:rPr>
              <a:t>HotSpot</a:t>
            </a:r>
            <a:r>
              <a:rPr lang="en-US" sz="1600" dirty="0">
                <a:effectLst/>
                <a:ea typeface="Times New Roman" panose="02020603050405020304" pitchFamily="18" charset="0"/>
              </a:rPr>
              <a:t> Health Physics Codes Version 3.0,” National Atmospheric Release Advisory Center, Lawrence Livermore National Laboratory, Livermore CA. (2014). </a:t>
            </a:r>
          </a:p>
          <a:p>
            <a:endParaRPr lang="en-US" sz="2000" dirty="0"/>
          </a:p>
        </p:txBody>
      </p:sp>
      <p:sp>
        <p:nvSpPr>
          <p:cNvPr id="6" name="Slide Number Placeholder 5">
            <a:extLst>
              <a:ext uri="{FF2B5EF4-FFF2-40B4-BE49-F238E27FC236}">
                <a16:creationId xmlns:a16="http://schemas.microsoft.com/office/drawing/2014/main" id="{F982100C-5928-4449-ADDC-5571D8AB52B4}"/>
              </a:ext>
            </a:extLst>
          </p:cNvPr>
          <p:cNvSpPr>
            <a:spLocks noGrp="1"/>
          </p:cNvSpPr>
          <p:nvPr>
            <p:ph type="sldNum" sz="quarter" idx="14"/>
          </p:nvPr>
        </p:nvSpPr>
        <p:spPr/>
        <p:txBody>
          <a:bodyPr/>
          <a:lstStyle/>
          <a:p>
            <a:pPr>
              <a:defRPr/>
            </a:pPr>
            <a:fld id="{BD1054FF-5F70-074F-8BC3-3467367FA15A}" type="slidenum">
              <a:rPr lang="en-US" smtClean="0"/>
              <a:pPr>
                <a:defRPr/>
              </a:pPr>
              <a:t>20</a:t>
            </a:fld>
            <a:endParaRPr lang="en-US" dirty="0"/>
          </a:p>
        </p:txBody>
      </p:sp>
      <p:sp>
        <p:nvSpPr>
          <p:cNvPr id="4" name="Date Placeholder 3">
            <a:extLst>
              <a:ext uri="{FF2B5EF4-FFF2-40B4-BE49-F238E27FC236}">
                <a16:creationId xmlns:a16="http://schemas.microsoft.com/office/drawing/2014/main" id="{98A1EC27-D95F-BDF5-2670-A97AFA423A1E}"/>
              </a:ext>
            </a:extLst>
          </p:cNvPr>
          <p:cNvSpPr txBox="1">
            <a:spLocks noChangeArrowheads="1"/>
          </p:cNvSpPr>
          <p:nvPr/>
        </p:nvSpPr>
        <p:spPr bwMode="auto">
          <a:xfrm>
            <a:off x="1099704" y="6356349"/>
            <a:ext cx="4054186"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lr>
                <a:schemeClr val="tx1"/>
              </a:buClr>
              <a:buFont typeface="Arial" panose="020B0604020202020204" pitchFamily="34" charset="0"/>
              <a:buChar char="•"/>
              <a:defRPr sz="2800">
                <a:solidFill>
                  <a:srgbClr val="000000"/>
                </a:solidFill>
                <a:latin typeface="Arial" panose="020B0604020202020204" pitchFamily="34" charset="0"/>
              </a:defRPr>
            </a:lvl1pPr>
            <a:lvl2pPr indent="-228600">
              <a:lnSpc>
                <a:spcPct val="90000"/>
              </a:lnSpc>
              <a:spcBef>
                <a:spcPts val="500"/>
              </a:spcBef>
              <a:buFont typeface="Arial" panose="020B0604020202020204" pitchFamily="34" charset="0"/>
              <a:buChar char="•"/>
              <a:defRPr sz="2400">
                <a:solidFill>
                  <a:srgbClr val="000000"/>
                </a:solidFill>
                <a:latin typeface="Arial" panose="020B0604020202020204" pitchFamily="34" charset="0"/>
              </a:defRPr>
            </a:lvl2pPr>
            <a:lvl3pPr indent="-228600">
              <a:lnSpc>
                <a:spcPct val="90000"/>
              </a:lnSpc>
              <a:spcBef>
                <a:spcPts val="500"/>
              </a:spcBef>
              <a:buFont typeface="Arial" panose="020B0604020202020204" pitchFamily="34" charset="0"/>
              <a:buChar char="•"/>
              <a:defRPr sz="2000">
                <a:solidFill>
                  <a:srgbClr val="000000"/>
                </a:solidFill>
                <a:latin typeface="Arial" panose="020B0604020202020204" pitchFamily="34" charset="0"/>
              </a:defRPr>
            </a:lvl3pPr>
            <a:lvl4pPr indent="-228600">
              <a:lnSpc>
                <a:spcPct val="90000"/>
              </a:lnSpc>
              <a:spcBef>
                <a:spcPts val="500"/>
              </a:spcBef>
              <a:buClr>
                <a:schemeClr val="tx1"/>
              </a:buClr>
              <a:buFont typeface="Arial" panose="020B0604020202020204" pitchFamily="34" charset="0"/>
              <a:buChar char="•"/>
              <a:defRPr>
                <a:solidFill>
                  <a:srgbClr val="000000"/>
                </a:solidFill>
                <a:latin typeface="Arial" panose="020B0604020202020204" pitchFamily="34" charset="0"/>
              </a:defRPr>
            </a:lvl4pPr>
            <a:lvl5pPr indent="-228600">
              <a:lnSpc>
                <a:spcPct val="90000"/>
              </a:lnSpc>
              <a:spcBef>
                <a:spcPts val="500"/>
              </a:spcBef>
              <a:buClr>
                <a:schemeClr val="tx2"/>
              </a:buClr>
              <a:buFont typeface="Arial" panose="020B0604020202020204" pitchFamily="34" charset="0"/>
              <a:buChar char="•"/>
              <a:defRPr>
                <a:solidFill>
                  <a:srgbClr val="000000"/>
                </a:solidFill>
                <a:latin typeface="Arial" panose="020B0604020202020204" pitchFamily="34" charset="0"/>
              </a:defRPr>
            </a:lvl5pPr>
            <a:lvl6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6pPr>
            <a:lvl7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7pPr>
            <a:lvl8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8pPr>
            <a:lvl9pPr indent="-228600" eaLnBrk="0" fontAlgn="base" hangingPunct="0">
              <a:lnSpc>
                <a:spcPct val="90000"/>
              </a:lnSpc>
              <a:spcBef>
                <a:spcPts val="500"/>
              </a:spcBef>
              <a:spcAft>
                <a:spcPct val="0"/>
              </a:spcAft>
              <a:buClr>
                <a:schemeClr val="tx2"/>
              </a:buClr>
              <a:buFont typeface="Arial" panose="020B0604020202020204" pitchFamily="34" charset="0"/>
              <a:buChar char="•"/>
              <a:defRPr>
                <a:solidFill>
                  <a:srgbClr val="000000"/>
                </a:solidFill>
                <a:latin typeface="Arial" panose="020B0604020202020204" pitchFamily="34" charset="0"/>
              </a:defRPr>
            </a:lvl9pPr>
          </a:lstStyle>
          <a:p>
            <a:pPr eaLnBrk="1" hangingPunct="1">
              <a:lnSpc>
                <a:spcPct val="100000"/>
              </a:lnSpc>
              <a:spcBef>
                <a:spcPct val="0"/>
              </a:spcBef>
              <a:buClrTx/>
              <a:buFontTx/>
              <a:buNone/>
            </a:pPr>
            <a:r>
              <a:rPr lang="en-US" altLang="en-US" sz="1200" dirty="0">
                <a:solidFill>
                  <a:srgbClr val="181717"/>
                </a:solidFill>
              </a:rPr>
              <a:t>Dose Impacts from FP and Flux for NTP Ground Testing</a:t>
            </a:r>
          </a:p>
        </p:txBody>
      </p:sp>
      <p:sp>
        <p:nvSpPr>
          <p:cNvPr id="5" name="Footer Placeholder 4">
            <a:extLst>
              <a:ext uri="{FF2B5EF4-FFF2-40B4-BE49-F238E27FC236}">
                <a16:creationId xmlns:a16="http://schemas.microsoft.com/office/drawing/2014/main" id="{F70C823F-B9BD-0E69-F67A-234F45381CC8}"/>
              </a:ext>
            </a:extLst>
          </p:cNvPr>
          <p:cNvSpPr txBox="1">
            <a:spLocks noChangeArrowheads="1"/>
          </p:cNvSpPr>
          <p:nvPr/>
        </p:nvSpPr>
        <p:spPr bwMode="auto">
          <a:xfrm>
            <a:off x="5153890" y="6356349"/>
            <a:ext cx="561657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l" rtl="0" eaLnBrk="1" fontAlgn="auto" hangingPunct="1">
              <a:spcBef>
                <a:spcPts val="0"/>
              </a:spcBef>
              <a:spcAft>
                <a:spcPts val="0"/>
              </a:spcAft>
              <a:defRPr sz="1200"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fontAlgn="base">
              <a:spcBef>
                <a:spcPct val="0"/>
              </a:spcBef>
              <a:spcAft>
                <a:spcPct val="0"/>
              </a:spcAft>
            </a:pPr>
            <a:r>
              <a:rPr lang="en-US" altLang="en-US" dirty="0">
                <a:solidFill>
                  <a:srgbClr val="181717"/>
                </a:solidFill>
              </a:rPr>
              <a:t>Nuclear and Emerging Technologies for Space (NETS) Conference 2023</a:t>
            </a:r>
          </a:p>
        </p:txBody>
      </p:sp>
    </p:spTree>
    <p:extLst>
      <p:ext uri="{BB962C8B-B14F-4D97-AF65-F5344CB8AC3E}">
        <p14:creationId xmlns:p14="http://schemas.microsoft.com/office/powerpoint/2010/main" val="2921907297"/>
      </p:ext>
    </p:extLst>
  </p:cSld>
  <p:clrMapOvr>
    <a:masterClrMapping/>
  </p:clrMapOvr>
  <p:transition spd="med">
    <p:fade/>
  </p:transition>
</p:sld>
</file>

<file path=ppt/theme/theme1.xml><?xml version="1.0" encoding="utf-8"?>
<a:theme xmlns:a="http://schemas.openxmlformats.org/drawingml/2006/main" name="ANS 16x9_02_ NEW">
  <a:themeElements>
    <a:clrScheme name="Custom 2">
      <a:dk1>
        <a:srgbClr val="2F5496"/>
      </a:dk1>
      <a:lt1>
        <a:srgbClr val="FFFFFF"/>
      </a:lt1>
      <a:dk2>
        <a:srgbClr val="2F5496"/>
      </a:dk2>
      <a:lt2>
        <a:srgbClr val="E7E6E6"/>
      </a:lt2>
      <a:accent1>
        <a:srgbClr val="2F5496"/>
      </a:accent1>
      <a:accent2>
        <a:srgbClr val="70AD47"/>
      </a:accent2>
      <a:accent3>
        <a:srgbClr val="FFC000"/>
      </a:accent3>
      <a:accent4>
        <a:srgbClr val="8F45C7"/>
      </a:accent4>
      <a:accent5>
        <a:srgbClr val="70AD47"/>
      </a:accent5>
      <a:accent6>
        <a:srgbClr val="BFBFB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1186190E25B441B912164BCBC8C616" ma:contentTypeVersion="7" ma:contentTypeDescription="Create a new document." ma:contentTypeScope="" ma:versionID="7d49a9ef3bc3b22626366dd5cbeb1a4c">
  <xsd:schema xmlns:xsd="http://www.w3.org/2001/XMLSchema" xmlns:xs="http://www.w3.org/2001/XMLSchema" xmlns:p="http://schemas.microsoft.com/office/2006/metadata/properties" xmlns:ns1="http://schemas.microsoft.com/sharepoint/v3" xmlns:ns2="5488d16d-0c5b-4323-8f13-6b84d7f6ae95" targetNamespace="http://schemas.microsoft.com/office/2006/metadata/properties" ma:root="true" ma:fieldsID="c3ac3f970c59fb5b8df2aaaa0c805646" ns1:_="" ns2:_="">
    <xsd:import namespace="http://schemas.microsoft.com/sharepoint/v3"/>
    <xsd:import namespace="5488d16d-0c5b-4323-8f13-6b84d7f6ae95"/>
    <xsd:element name="properties">
      <xsd:complexType>
        <xsd:sequence>
          <xsd:element name="documentManagement">
            <xsd:complexType>
              <xsd:all>
                <xsd:element ref="ns2:SharedWithUsers" minOccurs="0"/>
                <xsd:element ref="ns2:SharedWithDetails" minOccurs="0"/>
                <xsd:element ref="ns1:_dlc_Exemp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10"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88d16d-0c5b-4323-8f13-6b84d7f6ae9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p:Policy xmlns:p="office.server.policy" id="" local="true">
  <p:Name>Document</p:Name>
  <p:Description/>
  <p:Statement/>
  <p:PolicyItems>
    <p:PolicyItem featureId="Microsoft.Office.RecordsManagement.PolicyFeatures.PolicyAudit" staticId="0x010100A41186190E25B441B912164BCBC8C616|937198175" UniqueId="0d427d74-446d-4f68-b907-6356fd3927b6">
      <p:Name>Auditing</p:Name>
      <p:Description>Audits user actions on documents and list items to the Audit Log.</p:Description>
      <p:CustomData>
        <Audit>
          <View/>
        </Audit>
      </p:CustomData>
    </p:PolicyItem>
  </p:PolicyItems>
</p:Policy>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02A2A1-857E-4549-AA7A-4EA402724AB9}">
  <ds:schemaRefs>
    <ds:schemaRef ds:uri="http://www.w3.org/XML/1998/namespace"/>
    <ds:schemaRef ds:uri="http://schemas.microsoft.com/sharepoint/v3"/>
    <ds:schemaRef ds:uri="http://purl.org/dc/elements/1.1/"/>
    <ds:schemaRef ds:uri="http://schemas.microsoft.com/office/2006/metadata/properties"/>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5488d16d-0c5b-4323-8f13-6b84d7f6ae95"/>
    <ds:schemaRef ds:uri="http://purl.org/dc/dcmitype/"/>
  </ds:schemaRefs>
</ds:datastoreItem>
</file>

<file path=customXml/itemProps2.xml><?xml version="1.0" encoding="utf-8"?>
<ds:datastoreItem xmlns:ds="http://schemas.openxmlformats.org/officeDocument/2006/customXml" ds:itemID="{8556C484-87B1-447A-B353-9710965089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488d16d-0c5b-4323-8f13-6b84d7f6ae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83BA86-8987-4CE5-949A-DBDB2B7893BB}">
  <ds:schemaRefs>
    <ds:schemaRef ds:uri="office.server.policy"/>
  </ds:schemaRefs>
</ds:datastoreItem>
</file>

<file path=customXml/itemProps4.xml><?xml version="1.0" encoding="utf-8"?>
<ds:datastoreItem xmlns:ds="http://schemas.openxmlformats.org/officeDocument/2006/customXml" ds:itemID="{F9692751-F603-4476-87E4-4DC0C7AAEB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ANS 16x9_02_ NEW</Template>
  <TotalTime>7101</TotalTime>
  <Words>2664</Words>
  <Application>Microsoft Macintosh PowerPoint</Application>
  <PresentationFormat>Widescreen</PresentationFormat>
  <Paragraphs>263</Paragraphs>
  <Slides>20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Cambria Math</vt:lpstr>
      <vt:lpstr>Franklin Gothic Medium Cond</vt:lpstr>
      <vt:lpstr>Times New Roman</vt:lpstr>
      <vt:lpstr>Wingdings</vt:lpstr>
      <vt:lpstr>ANS 16x9_02_ NEW</vt:lpstr>
      <vt:lpstr>Dose Impacts From Fission Products and Flux Fields for NTP Ground Testing</vt:lpstr>
      <vt:lpstr>Acknowledgements</vt:lpstr>
      <vt:lpstr>Agenda</vt:lpstr>
      <vt:lpstr>Motivation and Objectives</vt:lpstr>
      <vt:lpstr>Background and Assumptions</vt:lpstr>
      <vt:lpstr>Methodology – PARRAGON Framework</vt:lpstr>
      <vt:lpstr>Methodology – PARRAGON Framework</vt:lpstr>
      <vt:lpstr>Methodology – Fission Product Axial Release</vt:lpstr>
      <vt:lpstr>Results – Max Temp vs Axial Temp Fractional Release</vt:lpstr>
      <vt:lpstr>Results – Release Height Effect on Total Dose</vt:lpstr>
      <vt:lpstr>Methodology – Flux-to-Dose Conversion</vt:lpstr>
      <vt:lpstr>Results – Flux-to-Dose Visualization</vt:lpstr>
      <vt:lpstr>Methodology – Shielding Analysis</vt:lpstr>
      <vt:lpstr>Results – Shielding Analysis</vt:lpstr>
      <vt:lpstr>Results – Shielding Analysis</vt:lpstr>
      <vt:lpstr>Results – Shielding Analysis with Variance Reduction</vt:lpstr>
      <vt:lpstr>Conclusions and Recommendations for Future Work</vt:lpstr>
      <vt:lpstr>Conclusions and Recommendations for Future Work</vt:lpstr>
      <vt:lpstr>Thank you for your time.  Questions?  Reed Herner reed.a.herner@ama-inc.com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Gravley</dc:creator>
  <cp:lastModifiedBy>Reed A. Herner</cp:lastModifiedBy>
  <cp:revision>53</cp:revision>
  <dcterms:created xsi:type="dcterms:W3CDTF">2017-01-30T20:04:56Z</dcterms:created>
  <dcterms:modified xsi:type="dcterms:W3CDTF">2023-04-13T15:25:47Z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0x010100A41186190E25B441B912164BCBC8C616</vt:lpwstr>
  </property>
</Properties>
</file>