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sldIdLst>
    <p:sldId id="256" r:id="rId6"/>
    <p:sldId id="261" r:id="rId7"/>
    <p:sldId id="258" r:id="rId8"/>
    <p:sldId id="273" r:id="rId9"/>
    <p:sldId id="263" r:id="rId10"/>
    <p:sldId id="259" r:id="rId11"/>
    <p:sldId id="292" r:id="rId12"/>
    <p:sldId id="278" r:id="rId13"/>
    <p:sldId id="284" r:id="rId14"/>
    <p:sldId id="285" r:id="rId15"/>
    <p:sldId id="293" r:id="rId16"/>
    <p:sldId id="286" r:id="rId17"/>
    <p:sldId id="287" r:id="rId18"/>
    <p:sldId id="291" r:id="rId19"/>
    <p:sldId id="288" r:id="rId20"/>
    <p:sldId id="289" r:id="rId21"/>
    <p:sldId id="290" r:id="rId22"/>
    <p:sldId id="275" r:id="rId23"/>
    <p:sldId id="276" r:id="rId24"/>
    <p:sldId id="281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8240" autoAdjust="0"/>
  </p:normalViewPr>
  <p:slideViewPr>
    <p:cSldViewPr snapToGrid="0">
      <p:cViewPr varScale="1">
        <p:scale>
          <a:sx n="143" d="100"/>
          <a:sy n="143" d="100"/>
        </p:scale>
        <p:origin x="9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2022, AMA performed regulatory planning and analysis for the SNP project.</a:t>
            </a:r>
          </a:p>
          <a:p>
            <a:endParaRPr lang="en-US" dirty="0"/>
          </a:p>
          <a:p>
            <a:r>
              <a:rPr lang="en-US" dirty="0"/>
              <a:t>Identified </a:t>
            </a:r>
          </a:p>
          <a:p>
            <a:endParaRPr lang="en-US" dirty="0"/>
          </a:p>
          <a:p>
            <a:r>
              <a:rPr lang="en-US" dirty="0"/>
              <a:t>Note that while ground testing preferred, swim lane included for flight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roadmap – too small to really see, but the presentation will move through the “swim lanes” top to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54506-7D01-604F-ABBF-EC994DE2A7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6C226C-E3B0-747B-DD1F-976F57023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91A0C1E-08A2-94CD-8B65-E9105C83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52413"/>
            <a:ext cx="24193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84F0FB9-C211-4438-A2FC-5E0D0F287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43620"/>
            <a:ext cx="1178716" cy="4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460" y="1219200"/>
            <a:ext cx="6715539" cy="299499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460" y="4323522"/>
            <a:ext cx="6715540" cy="110986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AE6FFE9-142E-62A8-A981-A4CF54CA5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10046969" y="5943601"/>
            <a:ext cx="232389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BB023B8-5F4E-730C-8515-4F425C879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C74A0-0AB0-65EA-DB9E-A5337DD32BCF}"/>
              </a:ext>
            </a:extLst>
          </p:cNvPr>
          <p:cNvCxnSpPr>
            <a:cxnSpLocks/>
          </p:cNvCxnSpPr>
          <p:nvPr userDrawn="1"/>
        </p:nvCxnSpPr>
        <p:spPr>
          <a:xfrm>
            <a:off x="542925" y="1320800"/>
            <a:ext cx="11195050" cy="0"/>
          </a:xfrm>
          <a:prstGeom prst="line">
            <a:avLst/>
          </a:prstGeom>
          <a:ln w="38100">
            <a:solidFill>
              <a:srgbClr val="182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8475" y="931863"/>
            <a:ext cx="11214100" cy="355600"/>
          </a:xfrm>
        </p:spPr>
        <p:txBody>
          <a:bodyPr/>
          <a:lstStyle>
            <a:lvl1pPr marL="0" indent="0">
              <a:buNone/>
              <a:defRPr sz="2200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F691C3-D85B-B27A-A6F8-FF3101263BC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76350" y="6356350"/>
            <a:ext cx="3278188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Regulatory Approach for NTP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989261-38CD-3E3A-FCA5-00F722F2A3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54538" y="6356350"/>
            <a:ext cx="5616575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Nuclear and Emerging Technologies for Space (NETS) Conference 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3F83B3-64B4-E03C-D89E-953102C035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C6611-1896-4494-B5A7-A8317A24D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00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BB023B8-5F4E-730C-8515-4F425C879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C74A0-0AB0-65EA-DB9E-A5337DD32BCF}"/>
              </a:ext>
            </a:extLst>
          </p:cNvPr>
          <p:cNvCxnSpPr>
            <a:cxnSpLocks/>
          </p:cNvCxnSpPr>
          <p:nvPr userDrawn="1"/>
        </p:nvCxnSpPr>
        <p:spPr>
          <a:xfrm>
            <a:off x="542925" y="1320800"/>
            <a:ext cx="11195050" cy="0"/>
          </a:xfrm>
          <a:prstGeom prst="line">
            <a:avLst/>
          </a:prstGeom>
          <a:ln w="38100">
            <a:solidFill>
              <a:srgbClr val="182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8475" y="931863"/>
            <a:ext cx="11214100" cy="355600"/>
          </a:xfrm>
        </p:spPr>
        <p:txBody>
          <a:bodyPr/>
          <a:lstStyle>
            <a:lvl1pPr marL="0" indent="0">
              <a:buNone/>
              <a:defRPr sz="2200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F691C3-D85B-B27A-A6F8-FF3101263BC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76350" y="6356350"/>
            <a:ext cx="3278188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Regulatory Approach for NTP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989261-38CD-3E3A-FCA5-00F722F2A3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54538" y="6356350"/>
            <a:ext cx="5616575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Nuclear and Emerging Technologies for Space (NETS) Conference 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3F83B3-64B4-E03C-D89E-953102C035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C6611-1896-4494-B5A7-A8317A24D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63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BB023B8-5F4E-730C-8515-4F425C879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8C74A0-0AB0-65EA-DB9E-A5337DD32BCF}"/>
              </a:ext>
            </a:extLst>
          </p:cNvPr>
          <p:cNvCxnSpPr>
            <a:cxnSpLocks/>
          </p:cNvCxnSpPr>
          <p:nvPr userDrawn="1"/>
        </p:nvCxnSpPr>
        <p:spPr>
          <a:xfrm>
            <a:off x="542925" y="1320800"/>
            <a:ext cx="11195050" cy="0"/>
          </a:xfrm>
          <a:prstGeom prst="line">
            <a:avLst/>
          </a:prstGeom>
          <a:ln w="38100">
            <a:solidFill>
              <a:srgbClr val="182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8475" y="931863"/>
            <a:ext cx="11214100" cy="355600"/>
          </a:xfrm>
        </p:spPr>
        <p:txBody>
          <a:bodyPr/>
          <a:lstStyle>
            <a:lvl1pPr marL="0" indent="0">
              <a:buNone/>
              <a:defRPr sz="2200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F691C3-D85B-B27A-A6F8-FF3101263BC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76350" y="6356350"/>
            <a:ext cx="3278188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Regulatory Approach for NTP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989261-38CD-3E3A-FCA5-00F722F2A3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54538" y="6356350"/>
            <a:ext cx="5616575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Nuclear and Emerging Technologies for Space (NETS) Conference 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3F83B3-64B4-E03C-D89E-953102C035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C6611-1896-4494-B5A7-A8317A24D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80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DBD1D-333E-1EB3-6341-0A11535BD77F}"/>
              </a:ext>
            </a:extLst>
          </p:cNvPr>
          <p:cNvCxnSpPr>
            <a:cxnSpLocks/>
          </p:cNvCxnSpPr>
          <p:nvPr userDrawn="1"/>
        </p:nvCxnSpPr>
        <p:spPr>
          <a:xfrm>
            <a:off x="542925" y="1320800"/>
            <a:ext cx="11195050" cy="0"/>
          </a:xfrm>
          <a:prstGeom prst="line">
            <a:avLst/>
          </a:prstGeom>
          <a:ln w="38100">
            <a:solidFill>
              <a:srgbClr val="182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71DA97B2-EE21-10A2-811F-8044982E4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6" b="33736"/>
          <a:stretch>
            <a:fillRect/>
          </a:stretch>
        </p:blipFill>
        <p:spPr bwMode="auto">
          <a:xfrm>
            <a:off x="-66675" y="6251575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0611"/>
            <a:ext cx="5181600" cy="4736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0611"/>
            <a:ext cx="5181600" cy="4736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475" y="931863"/>
            <a:ext cx="11214100" cy="355600"/>
          </a:xfrm>
        </p:spPr>
        <p:txBody>
          <a:bodyPr/>
          <a:lstStyle>
            <a:lvl1pPr marL="0" indent="0">
              <a:buNone/>
              <a:defRPr sz="2200" i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11F166-607B-C3E4-DAE6-FED2FAF7119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276350" y="6356350"/>
            <a:ext cx="3278188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Regulatory Approach for NTP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4ECB43-4F9C-EAD3-21DD-0C15B2D74B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54538" y="6356350"/>
            <a:ext cx="5616575" cy="365125"/>
          </a:xfr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Nuclear and Emerging Technologies for Space (NETS) Conference 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394B50-A645-49AD-5B21-9A143F27B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A20A95-2AED-4777-BBD8-2ADEB8ECA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377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6"/>
            <a:ext cx="11214100" cy="6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er.j.pingel@ama-inc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66480" y="1157468"/>
            <a:ext cx="6925519" cy="3400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dirty="0"/>
              <a:t>Regulatory Approach for Nuclear Thermal Propulsion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674" y="4641910"/>
            <a:ext cx="6729589" cy="206782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Alexander Pingel</a:t>
            </a:r>
            <a:r>
              <a:rPr sz="2400" baseline="30000" dirty="0"/>
              <a:t>1</a:t>
            </a:r>
            <a:r>
              <a:rPr sz="2400" dirty="0"/>
              <a:t>, James Werner</a:t>
            </a:r>
            <a:r>
              <a:rPr sz="2400" baseline="30000" dirty="0"/>
              <a:t>1</a:t>
            </a:r>
            <a:r>
              <a:rPr sz="2400" dirty="0"/>
              <a:t>, Alexander Foutch</a:t>
            </a:r>
            <a:r>
              <a:rPr sz="2400" baseline="30000" dirty="0"/>
              <a:t>1, 2</a:t>
            </a:r>
            <a:endParaRPr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i="1" baseline="30000" dirty="0"/>
              <a:t>1</a:t>
            </a:r>
            <a:r>
              <a:rPr lang="en-US" sz="2000" i="1" dirty="0"/>
              <a:t>Analytical Mechanics Associates, Inc.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i="1" baseline="30000" dirty="0"/>
              <a:t>2</a:t>
            </a:r>
            <a:r>
              <a:rPr lang="en-US" sz="2000" i="1" dirty="0"/>
              <a:t>Missouri University of Science and Technology</a:t>
            </a:r>
            <a:endParaRPr lang="en-US" sz="2400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1A832-535D-B8D5-59FC-A108C77B11E5}"/>
              </a:ext>
            </a:extLst>
          </p:cNvPr>
          <p:cNvSpPr txBox="1"/>
          <p:nvPr/>
        </p:nvSpPr>
        <p:spPr>
          <a:xfrm>
            <a:off x="9351818" y="1257300"/>
            <a:ext cx="263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9D9EC"/>
                </a:solidFill>
                <a:latin typeface="Franklin Gothic Medium Cond" panose="020B0606030402020204" pitchFamily="34" charset="0"/>
              </a:rPr>
              <a:t>Powering the Next Era of Space Exploration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Cask Design Required for Transporting Entire Reactor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Development to begin after initial form factor is estimated, due to lengthy design cycle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3D9A1-C145-4775-8DBF-7A5EA29A987C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Lessons can be learned from SMR transport of complete reactors</a:t>
            </a:r>
          </a:p>
        </p:txBody>
      </p:sp>
      <p:pic>
        <p:nvPicPr>
          <p:cNvPr id="7" name="Content Placeholder 6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2B5B0433-D120-A592-7B00-CD3D1EE7B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867932"/>
            <a:ext cx="11214100" cy="3620527"/>
          </a:xfrm>
        </p:spPr>
      </p:pic>
    </p:spTree>
    <p:extLst>
      <p:ext uri="{BB962C8B-B14F-4D97-AF65-F5344CB8AC3E}">
        <p14:creationId xmlns:p14="http://schemas.microsoft.com/office/powerpoint/2010/main" val="308154660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Facilities Development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Facilities required for technology maturation</a:t>
            </a:r>
          </a:p>
          <a:p>
            <a:r>
              <a:rPr lang="en-US" altLang="en-US" dirty="0"/>
              <a:t>Existing</a:t>
            </a:r>
          </a:p>
          <a:p>
            <a:pPr lvl="1"/>
            <a:r>
              <a:rPr lang="en-US" altLang="en-US" dirty="0"/>
              <a:t>Fuel fabrication</a:t>
            </a:r>
          </a:p>
          <a:p>
            <a:pPr lvl="1"/>
            <a:r>
              <a:rPr lang="en-US" altLang="en-US" dirty="0"/>
              <a:t>Critical testing</a:t>
            </a:r>
          </a:p>
          <a:p>
            <a:pPr lvl="1"/>
            <a:r>
              <a:rPr lang="en-US" altLang="en-US" dirty="0"/>
              <a:t>Reactor fabrication</a:t>
            </a:r>
          </a:p>
          <a:p>
            <a:r>
              <a:rPr lang="en-US" altLang="en-US" dirty="0"/>
              <a:t>New</a:t>
            </a:r>
          </a:p>
          <a:p>
            <a:pPr lvl="1"/>
            <a:r>
              <a:rPr lang="en-US" altLang="en-US" dirty="0"/>
              <a:t>SMART</a:t>
            </a:r>
          </a:p>
          <a:p>
            <a:pPr lvl="1"/>
            <a:r>
              <a:rPr lang="en-US" altLang="en-US" dirty="0"/>
              <a:t>Integration</a:t>
            </a:r>
          </a:p>
          <a:p>
            <a:pPr lvl="1"/>
            <a:r>
              <a:rPr lang="en-US" altLang="en-US" dirty="0"/>
              <a:t>Ground testing</a:t>
            </a:r>
            <a:endParaRPr altLang="en-US" dirty="0"/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671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Final Fuel Quantities Require Large Production Line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8F1B4-86BB-4833-D913-F48671870579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Modification of existing licensed facility</a:t>
            </a:r>
          </a:p>
        </p:txBody>
      </p:sp>
      <p:pic>
        <p:nvPicPr>
          <p:cNvPr id="6" name="Content Placeholder 5" descr="A picture containing text, line, font, software&#10;&#10;Description automatically generated">
            <a:extLst>
              <a:ext uri="{FF2B5EF4-FFF2-40B4-BE49-F238E27FC236}">
                <a16:creationId xmlns:a16="http://schemas.microsoft.com/office/drawing/2014/main" id="{0BCDC39C-E12B-3639-2BB5-862D8904F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777866"/>
            <a:ext cx="11214100" cy="3718059"/>
          </a:xfrm>
        </p:spPr>
      </p:pic>
    </p:spTree>
    <p:extLst>
      <p:ext uri="{BB962C8B-B14F-4D97-AF65-F5344CB8AC3E}">
        <p14:creationId xmlns:p14="http://schemas.microsoft.com/office/powerpoint/2010/main" val="221558225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Critical Tests Confirm Neutronic Design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E1C29-F967-DB55-51DB-6ABCA94E4664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Critical testing for neutronic design planned early to provide feedback to reactor design</a:t>
            </a:r>
          </a:p>
        </p:txBody>
      </p:sp>
      <p:pic>
        <p:nvPicPr>
          <p:cNvPr id="10" name="Content Placeholder 9" descr="A picture containing text, font, line, number&#10;&#10;Description automatically generated">
            <a:extLst>
              <a:ext uri="{FF2B5EF4-FFF2-40B4-BE49-F238E27FC236}">
                <a16:creationId xmlns:a16="http://schemas.microsoft.com/office/drawing/2014/main" id="{10F232F0-2FF0-6433-6837-C7A57B5BB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917562"/>
            <a:ext cx="11214100" cy="3504944"/>
          </a:xfrm>
        </p:spPr>
      </p:pic>
    </p:spTree>
    <p:extLst>
      <p:ext uri="{BB962C8B-B14F-4D97-AF65-F5344CB8AC3E}">
        <p14:creationId xmlns:p14="http://schemas.microsoft.com/office/powerpoint/2010/main" val="14744171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Reactor Fabrication for Specialized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Modification from existing fabrication facility or new facility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49E76-5B3A-2F32-38F3-C72379A69A6C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Integration and assembly possible at test site or separate location</a:t>
            </a:r>
          </a:p>
        </p:txBody>
      </p:sp>
      <p:pic>
        <p:nvPicPr>
          <p:cNvPr id="8" name="Content Placeholder 7" descr="A picture containing text, font, line, number&#10;&#10;Description automatically generated">
            <a:extLst>
              <a:ext uri="{FF2B5EF4-FFF2-40B4-BE49-F238E27FC236}">
                <a16:creationId xmlns:a16="http://schemas.microsoft.com/office/drawing/2014/main" id="{390F7112-1757-9F2B-0F0B-379AFFD3A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093469"/>
            <a:ext cx="11214100" cy="3247411"/>
          </a:xfrm>
        </p:spPr>
      </p:pic>
    </p:spTree>
    <p:extLst>
      <p:ext uri="{BB962C8B-B14F-4D97-AF65-F5344CB8AC3E}">
        <p14:creationId xmlns:p14="http://schemas.microsoft.com/office/powerpoint/2010/main" val="19434878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SMART Facility Valuable, but Significant Effort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Advanced fuel testing facility can provide excellent data but adds risk and complexity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37E31-AEEC-2703-EF54-CFAABD237F2F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Advanced development options offer technical assurance at increase to cost and schedule</a:t>
            </a:r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E06C2D4-D757-A7AE-C7B2-EFCAA93CB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540405"/>
            <a:ext cx="11214100" cy="3949188"/>
          </a:xfrm>
        </p:spPr>
      </p:pic>
    </p:spTree>
    <p:extLst>
      <p:ext uri="{BB962C8B-B14F-4D97-AF65-F5344CB8AC3E}">
        <p14:creationId xmlns:p14="http://schemas.microsoft.com/office/powerpoint/2010/main" val="282574223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Design and Approach Dependent on Site,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Affordable designs with less containment possible, if testing results can support fuel performance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AAFF4-3659-7B92-04D3-7EF8AAE5B2E4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Ground demonstration facility a consideration early to set ground test requirements</a:t>
            </a:r>
          </a:p>
        </p:txBody>
      </p:sp>
      <p:pic>
        <p:nvPicPr>
          <p:cNvPr id="11" name="Content Placeholder 10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26AC913C-E501-B36A-5CA7-D80CCC51D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938088"/>
            <a:ext cx="11214100" cy="3485663"/>
          </a:xfrm>
        </p:spPr>
      </p:pic>
    </p:spTree>
    <p:extLst>
      <p:ext uri="{BB962C8B-B14F-4D97-AF65-F5344CB8AC3E}">
        <p14:creationId xmlns:p14="http://schemas.microsoft.com/office/powerpoint/2010/main" val="363600466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Flight Demonstration Option Considered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Relieves ground environment restrictions in exchange for launch requirements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2A5B0-681F-E6EE-7794-234CCE8E6D2C}"/>
              </a:ext>
            </a:extLst>
          </p:cNvPr>
          <p:cNvSpPr txBox="1"/>
          <p:nvPr/>
        </p:nvSpPr>
        <p:spPr>
          <a:xfrm>
            <a:off x="144463" y="5680075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Flight demonstration has advantages/disadvantages in regulatory space</a:t>
            </a:r>
          </a:p>
        </p:txBody>
      </p:sp>
      <p:pic>
        <p:nvPicPr>
          <p:cNvPr id="7" name="Content Placeholder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29D26BC3-83A6-8A6A-53CF-B9E21286E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442163"/>
            <a:ext cx="11214100" cy="4237912"/>
          </a:xfrm>
        </p:spPr>
      </p:pic>
    </p:spTree>
    <p:extLst>
      <p:ext uri="{BB962C8B-B14F-4D97-AF65-F5344CB8AC3E}">
        <p14:creationId xmlns:p14="http://schemas.microsoft.com/office/powerpoint/2010/main" val="3203654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Challenges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Model extrapolation</a:t>
            </a:r>
          </a:p>
          <a:p>
            <a:pPr lvl="1"/>
            <a:r>
              <a:rPr lang="en-US" altLang="en-US" dirty="0"/>
              <a:t>Large uncertainties for prospective system analysis</a:t>
            </a:r>
          </a:p>
          <a:p>
            <a:r>
              <a:rPr lang="en-US" altLang="en-US" dirty="0"/>
              <a:t>Test authorization with open system</a:t>
            </a:r>
          </a:p>
          <a:p>
            <a:pPr lvl="1"/>
            <a:r>
              <a:rPr lang="en-US" altLang="en-US" dirty="0"/>
              <a:t>Fission product release analysis requires fuel characterization</a:t>
            </a:r>
          </a:p>
          <a:p>
            <a:pPr lvl="1"/>
            <a:r>
              <a:rPr lang="en-US" altLang="en-US" dirty="0"/>
              <a:t>High speed and temperature exhaust requires extensive containment</a:t>
            </a:r>
          </a:p>
          <a:p>
            <a:pPr lvl="2"/>
            <a:r>
              <a:rPr lang="en-US" altLang="en-US" dirty="0"/>
              <a:t>Alternatively high system confidence if exhaust is not captured</a:t>
            </a:r>
          </a:p>
          <a:p>
            <a:r>
              <a:rPr lang="en-US" altLang="en-US" dirty="0"/>
              <a:t>Test results from ground test applying to space application</a:t>
            </a:r>
          </a:p>
          <a:p>
            <a:pPr lvl="1"/>
            <a:r>
              <a:rPr lang="en-US" altLang="en-US" dirty="0"/>
              <a:t>Environment changes</a:t>
            </a:r>
          </a:p>
          <a:p>
            <a:pPr lvl="1"/>
            <a:r>
              <a:rPr lang="en-US" altLang="en-US" dirty="0"/>
              <a:t>Auxiliary systems</a:t>
            </a:r>
          </a:p>
          <a:p>
            <a:pPr lvl="2"/>
            <a:r>
              <a:rPr lang="en-US" altLang="en-US" dirty="0"/>
              <a:t>Supporting terrestrial regulations and requirements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Requiring advance planning and specific consideration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532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NTP Ground Testing poses challenges, as with any novel system</a:t>
            </a:r>
          </a:p>
          <a:p>
            <a:r>
              <a:rPr lang="en-US" altLang="en-US" dirty="0"/>
              <a:t>Foresight, planning, and cooperation can:</a:t>
            </a:r>
          </a:p>
          <a:p>
            <a:pPr lvl="1"/>
            <a:r>
              <a:rPr lang="en-US" altLang="en-US" dirty="0"/>
              <a:t>Analyze proposed system</a:t>
            </a:r>
          </a:p>
          <a:p>
            <a:pPr lvl="1"/>
            <a:r>
              <a:rPr lang="en-US" altLang="en-US" dirty="0"/>
              <a:t>Assure safe operation </a:t>
            </a:r>
          </a:p>
          <a:p>
            <a:pPr lvl="1"/>
            <a:r>
              <a:rPr lang="en-US" altLang="en-US" dirty="0"/>
              <a:t>Obtain testing authorization</a:t>
            </a:r>
          </a:p>
          <a:p>
            <a:r>
              <a:rPr altLang="en-US" dirty="0"/>
              <a:t>Demonstrating capabilities is the first step</a:t>
            </a:r>
          </a:p>
          <a:p>
            <a:pPr lvl="1"/>
            <a:r>
              <a:rPr lang="en-US" altLang="en-US" dirty="0"/>
              <a:t>Flight testing</a:t>
            </a:r>
          </a:p>
          <a:p>
            <a:pPr lvl="1"/>
            <a:r>
              <a:rPr lang="en-US" altLang="en-US" dirty="0"/>
              <a:t>Technology maturation</a:t>
            </a:r>
          </a:p>
          <a:p>
            <a:pPr lvl="1"/>
            <a:r>
              <a:rPr lang="en-US" altLang="en-US" dirty="0"/>
              <a:t>Faster and more efficient space travel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89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F8CA-98B0-7A35-5CCF-F1C64AB8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C0A94-F4FF-0E8E-BB11-80526628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b="1" dirty="0">
                <a:latin typeface="+mj-lt"/>
                <a:ea typeface="Calibri" panose="020F0502020204030204" pitchFamily="34" charset="0"/>
              </a:rPr>
              <a:t>This work was supported by NASA’s Space Technology Mission Directorate (STMD) through the Space Nuclear Propulsion (SNP) Project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sz="1800" dirty="0">
              <a:latin typeface="+mj-lt"/>
              <a:ea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sz="1800" dirty="0">
                <a:latin typeface="+mj-lt"/>
              </a:rPr>
              <a:t>Contract No. 80LARC17C0003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sz="1800" dirty="0">
                <a:latin typeface="+mj-lt"/>
              </a:rPr>
              <a:t>Task No. 10.020.000</a:t>
            </a:r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91938662-9377-5FAD-4DB3-485D42CF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9221" name="Footer Placeholder 4">
            <a:extLst>
              <a:ext uri="{FF2B5EF4-FFF2-40B4-BE49-F238E27FC236}">
                <a16:creationId xmlns:a16="http://schemas.microsoft.com/office/drawing/2014/main" id="{35DF90FA-EC68-EEBC-B028-BF6C3616B1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9222" name="Slide Number Placeholder 5">
            <a:extLst>
              <a:ext uri="{FF2B5EF4-FFF2-40B4-BE49-F238E27FC236}">
                <a16:creationId xmlns:a16="http://schemas.microsoft.com/office/drawing/2014/main" id="{7B8D4434-C926-B072-09C5-41885B5254C4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FA067-C041-4A3F-8D43-D2A7B46B3F8C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 and Contact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  <a:p>
            <a:endParaRPr lang="en-US" altLang="en-US" dirty="0"/>
          </a:p>
          <a:p>
            <a:r>
              <a:rPr lang="en-US" altLang="en-US" dirty="0"/>
              <a:t>Happy to discuss further:</a:t>
            </a:r>
          </a:p>
          <a:p>
            <a:pPr lvl="1"/>
            <a:r>
              <a:rPr lang="en-US" altLang="en-US" dirty="0"/>
              <a:t>At the AMA or NASA booths</a:t>
            </a:r>
          </a:p>
          <a:p>
            <a:pPr lvl="1"/>
            <a:r>
              <a:rPr lang="en-US" altLang="en-US" dirty="0"/>
              <a:t>Email @ </a:t>
            </a:r>
            <a:r>
              <a:rPr lang="en-US" altLang="en-US" dirty="0">
                <a:hlinkClick r:id="rId2"/>
              </a:rPr>
              <a:t>alexander.j.pingel@ama-inc.com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Thank you!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641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D803-7DF4-8626-0E18-BF2FC342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Agenda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E72D33B-89AA-4B22-6D10-1993146DC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Introduction and Assumptions</a:t>
            </a:r>
          </a:p>
          <a:p>
            <a:r>
              <a:rPr lang="en-US" altLang="en-US"/>
              <a:t>Regulatory Roadmap</a:t>
            </a:r>
            <a:endParaRPr lang="en-US" altLang="en-US" dirty="0"/>
          </a:p>
          <a:p>
            <a:r>
              <a:rPr lang="en-US" altLang="en-US" dirty="0"/>
              <a:t>Challenges</a:t>
            </a:r>
          </a:p>
          <a:p>
            <a:r>
              <a:rPr lang="en-US" altLang="en-US" dirty="0"/>
              <a:t>Conclusions</a:t>
            </a:r>
          </a:p>
          <a:p>
            <a:endParaRPr altLang="en-US" dirty="0"/>
          </a:p>
        </p:txBody>
      </p:sp>
      <p:sp>
        <p:nvSpPr>
          <p:cNvPr id="10244" name="Date Placeholder 3">
            <a:extLst>
              <a:ext uri="{FF2B5EF4-FFF2-40B4-BE49-F238E27FC236}">
                <a16:creationId xmlns:a16="http://schemas.microsoft.com/office/drawing/2014/main" id="{DAF56EA8-8F41-1FA2-25CC-85ABA368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3CEBDE85-270E-2E53-D02C-0F231CAB3D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0246" name="Slide Number Placeholder 5">
            <a:extLst>
              <a:ext uri="{FF2B5EF4-FFF2-40B4-BE49-F238E27FC236}">
                <a16:creationId xmlns:a16="http://schemas.microsoft.com/office/drawing/2014/main" id="{7A9C23C8-F3F0-FB68-8F22-72AA48CEB8CF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CD35A0-91E1-4C24-BF55-5AFB859AD29B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 and Assumptions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Nuclear Thermal Propulsion (NTP) testing required to mature technology and demonstrate system performance</a:t>
            </a:r>
          </a:p>
          <a:p>
            <a:r>
              <a:rPr lang="en-US" altLang="en-US" dirty="0"/>
              <a:t>This work summarizes scoping for NTP system ground testing</a:t>
            </a:r>
          </a:p>
          <a:p>
            <a:pPr lvl="1"/>
            <a:r>
              <a:rPr lang="en-US" altLang="en-US" dirty="0"/>
              <a:t>Identifying deliverables for authorization</a:t>
            </a:r>
          </a:p>
          <a:p>
            <a:pPr lvl="1"/>
            <a:r>
              <a:rPr lang="en-US" altLang="en-US" dirty="0"/>
              <a:t>Identifying focus areas for testing to support those deliverables</a:t>
            </a:r>
          </a:p>
          <a:p>
            <a:pPr lvl="1"/>
            <a:r>
              <a:rPr lang="en-US" altLang="en-US" dirty="0"/>
              <a:t>Identifying challenges to be addressed early in project planning</a:t>
            </a:r>
          </a:p>
          <a:p>
            <a:r>
              <a:rPr lang="en-US" altLang="en-US" dirty="0"/>
              <a:t>Assumptions:</a:t>
            </a:r>
          </a:p>
          <a:p>
            <a:pPr lvl="1"/>
            <a:r>
              <a:rPr lang="en-US" altLang="en-US" dirty="0"/>
              <a:t>A ground test is the preferred option for NTP testing</a:t>
            </a:r>
          </a:p>
          <a:p>
            <a:pPr lvl="1"/>
            <a:r>
              <a:rPr lang="en-US" altLang="en-US" dirty="0"/>
              <a:t>Testing will occur at a Department of Energy (DOE) regulated site</a:t>
            </a:r>
          </a:p>
          <a:p>
            <a:pPr lvl="1"/>
            <a:endParaRPr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NTP Regulatory Approach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130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Regulatory Roadmap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Diagram intended to show, at a high level, the deliverables and dependencies through the regulatory authorization and testing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Notes the interdependence between development areas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Fuel development and testing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Reactor design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Regulatory submittals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Describes dependencies and likely development path</a:t>
            </a:r>
          </a:p>
          <a:p>
            <a:r>
              <a:rPr lang="en-US" altLang="en-US" dirty="0"/>
              <a:t>Full diagram included in Appendix to paper</a:t>
            </a:r>
            <a:endParaRPr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NTP Regulatory Approach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48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BA15AD4D-7660-B84F-5559-680A03510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Regulatory Roadmap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2E24E-38D0-31AE-92C8-B101925AC714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Overview Diagram</a:t>
            </a:r>
          </a:p>
        </p:txBody>
      </p:sp>
      <p:sp>
        <p:nvSpPr>
          <p:cNvPr id="12294" name="Date Placeholder 3">
            <a:extLst>
              <a:ext uri="{FF2B5EF4-FFF2-40B4-BE49-F238E27FC236}">
                <a16:creationId xmlns:a16="http://schemas.microsoft.com/office/drawing/2014/main" id="{EE9B8ACC-CF02-7521-7170-88B5B035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2295" name="Footer Placeholder 4">
            <a:extLst>
              <a:ext uri="{FF2B5EF4-FFF2-40B4-BE49-F238E27FC236}">
                <a16:creationId xmlns:a16="http://schemas.microsoft.com/office/drawing/2014/main" id="{3A61031D-FF13-603A-2431-503A5B8D9A81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2296" name="Slide Number Placeholder 5">
            <a:extLst>
              <a:ext uri="{FF2B5EF4-FFF2-40B4-BE49-F238E27FC236}">
                <a16:creationId xmlns:a16="http://schemas.microsoft.com/office/drawing/2014/main" id="{DC2D7948-7534-E250-2913-C80A2B87DFCD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F4075-5913-4B03-876C-1F64CE505445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solidFill>
                <a:srgbClr val="181717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966D77-33E5-428B-9E23-00B02A6B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45" y="1392502"/>
            <a:ext cx="4776050" cy="48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Reactor Design Components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4166236-9B3E-A410-F4FB-25D3A474C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Fuels</a:t>
            </a:r>
          </a:p>
          <a:p>
            <a:pPr lvl="1"/>
            <a:r>
              <a:rPr lang="en-US" altLang="en-US" dirty="0"/>
              <a:t>Development and characterization of fuels</a:t>
            </a:r>
          </a:p>
          <a:p>
            <a:pPr lvl="1"/>
            <a:r>
              <a:rPr lang="en-US" altLang="en-US" dirty="0"/>
              <a:t>Confirm performance under expected conditions</a:t>
            </a:r>
          </a:p>
          <a:p>
            <a:r>
              <a:rPr lang="en-US" altLang="en-US" dirty="0"/>
              <a:t>Reactor</a:t>
            </a:r>
          </a:p>
          <a:p>
            <a:pPr lvl="1"/>
            <a:r>
              <a:rPr lang="en-US" altLang="en-US" dirty="0"/>
              <a:t>Confirm design constraints will be satisfied</a:t>
            </a:r>
          </a:p>
          <a:p>
            <a:pPr lvl="1"/>
            <a:r>
              <a:rPr lang="en-US" altLang="en-US" dirty="0"/>
              <a:t>Confirm mission parameters will be met</a:t>
            </a:r>
          </a:p>
          <a:p>
            <a:r>
              <a:rPr lang="en-US" altLang="en-US" dirty="0"/>
              <a:t>Transportation</a:t>
            </a:r>
          </a:p>
          <a:p>
            <a:pPr lvl="1"/>
            <a:r>
              <a:rPr lang="en-US" altLang="en-US" dirty="0"/>
              <a:t>Ensure safe transportation of reactor to test site</a:t>
            </a:r>
            <a:endParaRPr altLang="en-US" dirty="0"/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Regulatory Approach for NTP</a:t>
            </a:r>
            <a:endParaRPr lang="en-US" altLang="en-US" sz="1200" dirty="0">
              <a:solidFill>
                <a:srgbClr val="181717"/>
              </a:solidFill>
            </a:endParaRP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05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Iterative Fuel Design Essential for Authorization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4EDD4-26EC-59D0-2484-D38DFF94D99A}"/>
              </a:ext>
            </a:extLst>
          </p:cNvPr>
          <p:cNvSpPr txBox="1"/>
          <p:nvPr/>
        </p:nvSpPr>
        <p:spPr>
          <a:xfrm>
            <a:off x="498475" y="931863"/>
            <a:ext cx="112141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Novel fuel usage through extensive characterization 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BEF88-8FE6-303C-3A08-523CA302DBBE}"/>
              </a:ext>
            </a:extLst>
          </p:cNvPr>
          <p:cNvSpPr txBox="1"/>
          <p:nvPr/>
        </p:nvSpPr>
        <p:spPr>
          <a:xfrm>
            <a:off x="144463" y="5772149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Fuel Design requires iteration and interfaces throughout the system design process</a:t>
            </a:r>
          </a:p>
        </p:txBody>
      </p:sp>
      <p:pic>
        <p:nvPicPr>
          <p:cNvPr id="15" name="Content Placeholder 14" descr="A picture containing text, screenshot, display, font&#10;&#10;Description automatically generated">
            <a:extLst>
              <a:ext uri="{FF2B5EF4-FFF2-40B4-BE49-F238E27FC236}">
                <a16:creationId xmlns:a16="http://schemas.microsoft.com/office/drawing/2014/main" id="{EE009635-3061-32C8-4318-EB9DDD112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39" y="1341968"/>
            <a:ext cx="8599386" cy="4351338"/>
          </a:xfr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A0E-52D8-DCBE-1DB9-289E3898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Reactor Design Options Narrow with Testing</a:t>
            </a:r>
          </a:p>
        </p:txBody>
      </p:sp>
      <p:sp>
        <p:nvSpPr>
          <p:cNvPr id="11269" name="Date Placeholder 3">
            <a:extLst>
              <a:ext uri="{FF2B5EF4-FFF2-40B4-BE49-F238E27FC236}">
                <a16:creationId xmlns:a16="http://schemas.microsoft.com/office/drawing/2014/main" id="{EC1B9FCE-62DE-57FD-E7CD-742E93E9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56350"/>
            <a:ext cx="327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81717"/>
                </a:solidFill>
              </a:rPr>
              <a:t>Regulatory Approach for NTP</a:t>
            </a:r>
          </a:p>
        </p:txBody>
      </p:sp>
      <p:sp>
        <p:nvSpPr>
          <p:cNvPr id="11270" name="Footer Placeholder 4">
            <a:extLst>
              <a:ext uri="{FF2B5EF4-FFF2-40B4-BE49-F238E27FC236}">
                <a16:creationId xmlns:a16="http://schemas.microsoft.com/office/drawing/2014/main" id="{1396628E-E88F-B5DB-BAE8-F7F5F954E3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81717"/>
                </a:solidFill>
              </a:rPr>
              <a:t>Nuclear and Emerging Technologies for Space (NETS) Conference 2023</a:t>
            </a:r>
          </a:p>
        </p:txBody>
      </p:sp>
      <p:sp>
        <p:nvSpPr>
          <p:cNvPr id="11271" name="Slide Number Placeholder 5">
            <a:extLst>
              <a:ext uri="{FF2B5EF4-FFF2-40B4-BE49-F238E27FC236}">
                <a16:creationId xmlns:a16="http://schemas.microsoft.com/office/drawing/2014/main" id="{C01D6C9E-BFD7-D3D9-BF4B-50C105B0CEC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BB300-3875-441E-B84B-BB06089A2E76}" type="slidenum">
              <a:rPr lang="en-US" altLang="en-US">
                <a:solidFill>
                  <a:srgbClr val="18171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18171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5C20-CCB3-F706-246C-56A56DACCF57}"/>
              </a:ext>
            </a:extLst>
          </p:cNvPr>
          <p:cNvSpPr txBox="1"/>
          <p:nvPr/>
        </p:nvSpPr>
        <p:spPr>
          <a:xfrm>
            <a:off x="144463" y="5772149"/>
            <a:ext cx="11650662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</a:rPr>
              <a:t>Reactor design is shaped by fuel requirements as well as mission parameters</a:t>
            </a:r>
          </a:p>
        </p:txBody>
      </p:sp>
      <p:pic>
        <p:nvPicPr>
          <p:cNvPr id="7" name="Content Placeholder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BCFCB2DE-4365-98F9-8FD8-BC21CD5B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0" y="1351738"/>
            <a:ext cx="10114559" cy="4351338"/>
          </a:xfrm>
        </p:spPr>
      </p:pic>
    </p:spTree>
    <p:extLst>
      <p:ext uri="{BB962C8B-B14F-4D97-AF65-F5344CB8AC3E}">
        <p14:creationId xmlns:p14="http://schemas.microsoft.com/office/powerpoint/2010/main" val="27837007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A41186190E25B441B912164BCBC8C616|937198175" UniqueId="0d427d74-446d-4f68-b907-6356fd3927b6">
      <p:Name>Auditing</p:Name>
      <p:Description>Audits user actions on documents and list items to the Audit Log.</p:Description>
      <p:CustomData>
        <Audit>
          <View/>
        </Audit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186190E25B441B912164BCBC8C616" ma:contentTypeVersion="7" ma:contentTypeDescription="Create a new document." ma:contentTypeScope="" ma:versionID="7d49a9ef3bc3b22626366dd5cbeb1a4c">
  <xsd:schema xmlns:xsd="http://www.w3.org/2001/XMLSchema" xmlns:xs="http://www.w3.org/2001/XMLSchema" xmlns:p="http://schemas.microsoft.com/office/2006/metadata/properties" xmlns:ns1="http://schemas.microsoft.com/sharepoint/v3" xmlns:ns2="5488d16d-0c5b-4323-8f13-6b84d7f6ae95" targetNamespace="http://schemas.microsoft.com/office/2006/metadata/properties" ma:root="true" ma:fieldsID="c3ac3f970c59fb5b8df2aaaa0c805646" ns1:_="" ns2:_="">
    <xsd:import namespace="http://schemas.microsoft.com/sharepoint/v3"/>
    <xsd:import namespace="5488d16d-0c5b-4323-8f13-6b84d7f6ae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8d16d-0c5b-4323-8f13-6b84d7f6ae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5ED8A-4886-41B4-830A-5DE7A295CEAB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7FB32AFF-8871-4A20-B595-890BAC0115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FBBB7-079E-4768-A3CB-A4C3EFFE7081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5488d16d-0c5b-4323-8f13-6b84d7f6ae9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5630EBD-EE88-42D3-908A-0E41EFE32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88d16d-0c5b-4323-8f13-6b84d7f6a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10100</TotalTime>
  <Words>980</Words>
  <Application>Microsoft Office PowerPoint</Application>
  <PresentationFormat>Widescreen</PresentationFormat>
  <Paragraphs>185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Medium Cond</vt:lpstr>
      <vt:lpstr>Wingdings</vt:lpstr>
      <vt:lpstr>ANS 16x9_02_ NEW</vt:lpstr>
      <vt:lpstr>Regulatory Approach for Nuclear Thermal Propulsion</vt:lpstr>
      <vt:lpstr>Acknowledgements</vt:lpstr>
      <vt:lpstr>Agenda</vt:lpstr>
      <vt:lpstr>Introduction and Assumptions</vt:lpstr>
      <vt:lpstr>Regulatory Roadmap</vt:lpstr>
      <vt:lpstr>Regulatory Roadmap</vt:lpstr>
      <vt:lpstr>Reactor Design Components</vt:lpstr>
      <vt:lpstr>Iterative Fuel Design Essential for Authorization</vt:lpstr>
      <vt:lpstr>Reactor Design Options Narrow with Testing</vt:lpstr>
      <vt:lpstr>Cask Design Required for Transporting Entire Reactor</vt:lpstr>
      <vt:lpstr>Facilities Development</vt:lpstr>
      <vt:lpstr>Final Fuel Quantities Require Large Production Line</vt:lpstr>
      <vt:lpstr>Critical Tests Confirm Neutronic Design</vt:lpstr>
      <vt:lpstr>Reactor Fabrication for Specialized Components</vt:lpstr>
      <vt:lpstr>SMART Facility Valuable, but Significant Effort</vt:lpstr>
      <vt:lpstr>Design and Approach Dependent on Site, Testing</vt:lpstr>
      <vt:lpstr>Flight Demonstration Option Considered</vt:lpstr>
      <vt:lpstr>Challenges</vt:lpstr>
      <vt:lpstr>Conclusions</vt:lpstr>
      <vt:lpstr>Questions and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Alexander J. Pingel</cp:lastModifiedBy>
  <cp:revision>42</cp:revision>
  <dcterms:created xsi:type="dcterms:W3CDTF">2017-01-30T20:04:56Z</dcterms:created>
  <dcterms:modified xsi:type="dcterms:W3CDTF">2023-05-05T19:47:22Z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0x010100A41186190E25B441B912164BCBC8C616</vt:lpwstr>
  </property>
</Properties>
</file>