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3" r:id="rId3"/>
  </p:sldMasterIdLst>
  <p:notesMasterIdLst>
    <p:notesMasterId r:id="rId38"/>
  </p:notesMasterIdLst>
  <p:handoutMasterIdLst>
    <p:handoutMasterId r:id="rId39"/>
  </p:handoutMasterIdLst>
  <p:sldIdLst>
    <p:sldId id="390" r:id="rId4"/>
    <p:sldId id="392" r:id="rId5"/>
    <p:sldId id="393" r:id="rId6"/>
    <p:sldId id="395" r:id="rId7"/>
    <p:sldId id="396" r:id="rId8"/>
    <p:sldId id="397" r:id="rId9"/>
    <p:sldId id="398" r:id="rId10"/>
    <p:sldId id="399" r:id="rId11"/>
    <p:sldId id="427" r:id="rId12"/>
    <p:sldId id="401" r:id="rId13"/>
    <p:sldId id="402" r:id="rId14"/>
    <p:sldId id="403" r:id="rId15"/>
    <p:sldId id="407" r:id="rId16"/>
    <p:sldId id="408" r:id="rId17"/>
    <p:sldId id="428" r:id="rId18"/>
    <p:sldId id="410" r:id="rId19"/>
    <p:sldId id="411" r:id="rId20"/>
    <p:sldId id="412" r:id="rId21"/>
    <p:sldId id="413" r:id="rId22"/>
    <p:sldId id="429" r:id="rId23"/>
    <p:sldId id="415" r:id="rId24"/>
    <p:sldId id="416" r:id="rId25"/>
    <p:sldId id="417" r:id="rId26"/>
    <p:sldId id="418" r:id="rId27"/>
    <p:sldId id="431" r:id="rId28"/>
    <p:sldId id="419" r:id="rId29"/>
    <p:sldId id="430" r:id="rId30"/>
    <p:sldId id="421" r:id="rId31"/>
    <p:sldId id="422" r:id="rId32"/>
    <p:sldId id="423" r:id="rId33"/>
    <p:sldId id="424" r:id="rId34"/>
    <p:sldId id="625" r:id="rId35"/>
    <p:sldId id="629" r:id="rId36"/>
    <p:sldId id="630" r:id="rId37"/>
  </p:sldIdLst>
  <p:sldSz cx="121793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23" userDrawn="1">
          <p15:clr>
            <a:srgbClr val="A4A3A4"/>
          </p15:clr>
        </p15:guide>
        <p15:guide id="2" pos="842" userDrawn="1">
          <p15:clr>
            <a:srgbClr val="A4A3A4"/>
          </p15:clr>
        </p15:guide>
        <p15:guide id="3" pos="35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99FF"/>
    <a:srgbClr val="00FF00"/>
    <a:srgbClr val="1A6377"/>
    <a:srgbClr val="C6E0E8"/>
    <a:srgbClr val="C9DB2B"/>
    <a:srgbClr val="4CAB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3" autoAdjust="0"/>
    <p:restoredTop sz="94803" autoAdjust="0"/>
  </p:normalViewPr>
  <p:slideViewPr>
    <p:cSldViewPr>
      <p:cViewPr varScale="1">
        <p:scale>
          <a:sx n="93" d="100"/>
          <a:sy n="93" d="100"/>
        </p:scale>
        <p:origin x="912" y="138"/>
      </p:cViewPr>
      <p:guideLst>
        <p:guide orient="horz" pos="2523"/>
        <p:guide pos="842"/>
        <p:guide pos="3564"/>
      </p:guideLst>
    </p:cSldViewPr>
  </p:slideViewPr>
  <p:outlineViewPr>
    <p:cViewPr>
      <p:scale>
        <a:sx n="33" d="100"/>
        <a:sy n="33" d="100"/>
      </p:scale>
      <p:origin x="0" y="12000"/>
    </p:cViewPr>
  </p:outlineViewPr>
  <p:notesTextViewPr>
    <p:cViewPr>
      <p:scale>
        <a:sx n="100" d="100"/>
        <a:sy n="100" d="100"/>
      </p:scale>
      <p:origin x="0" y="0"/>
    </p:cViewPr>
  </p:notesTextViewPr>
  <p:sorterViewPr>
    <p:cViewPr varScale="1">
      <p:scale>
        <a:sx n="1" d="1"/>
        <a:sy n="1" d="1"/>
      </p:scale>
      <p:origin x="0" y="-79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E04A63-F60A-1345-A37C-E440EC339C05}" type="datetimeFigureOut">
              <a:rPr lang="en-US" smtClean="0"/>
              <a:t>4/18/2023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B7CDF1-EDC6-3048-811B-7C9DBABFAE97}" type="slidenum">
              <a:rPr lang="en-US" smtClean="0"/>
              <a:t>‹#›</a:t>
            </a:fld>
            <a:endParaRPr lang="en-US" dirty="0"/>
          </a:p>
        </p:txBody>
      </p:sp>
    </p:spTree>
    <p:extLst>
      <p:ext uri="{BB962C8B-B14F-4D97-AF65-F5344CB8AC3E}">
        <p14:creationId xmlns:p14="http://schemas.microsoft.com/office/powerpoint/2010/main" val="746679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3CF0EA-F894-0A4C-B137-6490A80809E6}" type="datetimeFigureOut">
              <a:rPr lang="en-US" smtClean="0"/>
              <a:t>4/18/2023</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0592D-B3B6-9140-BB27-3AEB226835F2}" type="slidenum">
              <a:rPr lang="en-US" smtClean="0"/>
              <a:t>‹#›</a:t>
            </a:fld>
            <a:endParaRPr lang="en-US" dirty="0"/>
          </a:p>
        </p:txBody>
      </p:sp>
    </p:spTree>
    <p:extLst>
      <p:ext uri="{BB962C8B-B14F-4D97-AF65-F5344CB8AC3E}">
        <p14:creationId xmlns:p14="http://schemas.microsoft.com/office/powerpoint/2010/main" val="401637802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B20592D-B3B6-9140-BB27-3AEB226835F2}" type="slidenum">
              <a:rPr lang="en-US" smtClean="0"/>
              <a:t>0</a:t>
            </a:fld>
            <a:endParaRPr lang="en-US" dirty="0"/>
          </a:p>
        </p:txBody>
      </p:sp>
    </p:spTree>
    <p:extLst>
      <p:ext uri="{BB962C8B-B14F-4D97-AF65-F5344CB8AC3E}">
        <p14:creationId xmlns:p14="http://schemas.microsoft.com/office/powerpoint/2010/main" val="2613372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0F244D92-80C8-4769-A0ED-3726BF8885C1}"/>
              </a:ext>
            </a:extLst>
          </p:cNvPr>
          <p:cNvSpPr>
            <a:spLocks noGrp="1" noRot="1" noChangeAspect="1" noTextEdit="1"/>
          </p:cNvSpPr>
          <p:nvPr>
            <p:ph type="sldImg"/>
          </p:nvPr>
        </p:nvSpPr>
        <p:spPr>
          <a:xfrm>
            <a:off x="-952500" y="698500"/>
            <a:ext cx="8916988" cy="5021263"/>
          </a:xfrm>
          <a:ln/>
        </p:spPr>
      </p:sp>
      <p:sp>
        <p:nvSpPr>
          <p:cNvPr id="26627" name="Notes Placeholder 2">
            <a:extLst>
              <a:ext uri="{FF2B5EF4-FFF2-40B4-BE49-F238E27FC236}">
                <a16:creationId xmlns:a16="http://schemas.microsoft.com/office/drawing/2014/main" id="{20BCC4DE-F17D-40E7-BCE0-F4A56B08762C}"/>
              </a:ext>
            </a:extLst>
          </p:cNvPr>
          <p:cNvSpPr>
            <a:spLocks noGrp="1"/>
          </p:cNvSpPr>
          <p:nvPr>
            <p:ph type="body" idx="1"/>
          </p:nvPr>
        </p:nvSpPr>
        <p:spPr>
          <a:xfrm>
            <a:off x="936625" y="6710363"/>
            <a:ext cx="5146675" cy="1897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addition to single vibration measurements, the reflectometer system can measure multiple frequencies simultaneously.  To demonstrate this capability, a low quality  waveform generator that generates harmonics along with the fundamental frequency was employed.  </a:t>
            </a:r>
          </a:p>
          <a:p>
            <a:r>
              <a:rPr lang="en-US" altLang="en-US" dirty="0"/>
              <a:t>The generator was set to six fundamental frequencies: 20, 28, 32, 42, 50, and 64 Hz.</a:t>
            </a:r>
          </a:p>
        </p:txBody>
      </p:sp>
      <p:sp>
        <p:nvSpPr>
          <p:cNvPr id="26628" name="Slide Number Placeholder 3">
            <a:extLst>
              <a:ext uri="{FF2B5EF4-FFF2-40B4-BE49-F238E27FC236}">
                <a16:creationId xmlns:a16="http://schemas.microsoft.com/office/drawing/2014/main" id="{F9D808E4-8C64-47D8-AC19-5F70B42477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DA621919-B225-43E8-8A39-C45C9D42B6DE}" type="slidenum">
              <a:rPr lang="en-US" altLang="en-US" sz="1200"/>
              <a:pPr/>
              <a:t>11</a:t>
            </a:fld>
            <a:endParaRPr lang="en-US" altLang="en-US" sz="1200" dirty="0"/>
          </a:p>
        </p:txBody>
      </p:sp>
    </p:spTree>
    <p:extLst>
      <p:ext uri="{BB962C8B-B14F-4D97-AF65-F5344CB8AC3E}">
        <p14:creationId xmlns:p14="http://schemas.microsoft.com/office/powerpoint/2010/main" val="294562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B7A3ED3B-E19D-4ABC-8F09-E566A868257E}"/>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F210244B-6D5C-4A05-A045-EFC0E67FE4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experimental setup consists of a microwave reflectometer positioned to record the EM signature of a 6.4 mm wide, 250 mm long IM7 carbon fiber tape.  The EM signature of the carbon fiber tape was interrogated using a vector network analyzer connected to a 2-4 GHz, linearly polarized, octave horn antenna with an aperture of 124 mm by 164 mm. </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Here is the test rig we used.  The carbon fiber tow is attached to a plastic protractor, which is attached to a rotation rig (a lazy Susan by another name).</a:t>
            </a:r>
          </a:p>
          <a:p>
            <a:r>
              <a:rPr lang="en-US" altLang="en-US" dirty="0">
                <a:latin typeface="Arial" panose="020B0604020202020204" pitchFamily="34" charset="0"/>
              </a:rPr>
              <a:t>The tow is interrogated by a linearly polarized horn antenna.  The antenna is connected to a network analyzer and a laptop running LabVIEW was used to collect data.</a:t>
            </a:r>
          </a:p>
          <a:p>
            <a:endParaRPr lang="en-US" altLang="en-US" dirty="0">
              <a:latin typeface="Arial" panose="020B0604020202020204" pitchFamily="34" charset="0"/>
            </a:endParaRPr>
          </a:p>
          <a:p>
            <a:r>
              <a:rPr lang="en-US" altLang="en-US" dirty="0">
                <a:latin typeface="Arial" panose="020B0604020202020204" pitchFamily="34" charset="0"/>
              </a:rPr>
              <a:t>Before beginning the experiments the antenna as aligned to the marks on the board below the test rig.  It was then raised up to 0.8m above the tow.  The test rig was then placed under the antenna and aligned to the marks on the board.</a:t>
            </a:r>
          </a:p>
          <a:p>
            <a:endParaRPr lang="en-US" altLang="en-US" dirty="0"/>
          </a:p>
        </p:txBody>
      </p:sp>
      <p:sp>
        <p:nvSpPr>
          <p:cNvPr id="34820" name="Slide Number Placeholder 3">
            <a:extLst>
              <a:ext uri="{FF2B5EF4-FFF2-40B4-BE49-F238E27FC236}">
                <a16:creationId xmlns:a16="http://schemas.microsoft.com/office/drawing/2014/main" id="{81BBC795-FF2B-4CDA-8EA5-951F13CA03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defRPr>
            </a:lvl1pPr>
            <a:lvl2pPr marL="715963" indent="-274638" defTabSz="930275">
              <a:defRPr sz="2400">
                <a:solidFill>
                  <a:schemeClr val="tx1"/>
                </a:solidFill>
                <a:latin typeface="Times New Roman" panose="02020603050405020304" pitchFamily="18" charset="0"/>
              </a:defRPr>
            </a:lvl2pPr>
            <a:lvl3pPr marL="1101725" indent="-219075" defTabSz="930275">
              <a:defRPr sz="2400">
                <a:solidFill>
                  <a:schemeClr val="tx1"/>
                </a:solidFill>
                <a:latin typeface="Times New Roman" panose="02020603050405020304" pitchFamily="18" charset="0"/>
              </a:defRPr>
            </a:lvl3pPr>
            <a:lvl4pPr marL="1543050" indent="-219075" defTabSz="930275">
              <a:defRPr sz="2400">
                <a:solidFill>
                  <a:schemeClr val="tx1"/>
                </a:solidFill>
                <a:latin typeface="Times New Roman" panose="02020603050405020304" pitchFamily="18" charset="0"/>
              </a:defRPr>
            </a:lvl4pPr>
            <a:lvl5pPr marL="1984375" indent="-219075" defTabSz="930275">
              <a:defRPr sz="2400">
                <a:solidFill>
                  <a:schemeClr val="tx1"/>
                </a:solidFill>
                <a:latin typeface="Times New Roman" panose="02020603050405020304" pitchFamily="18" charset="0"/>
              </a:defRPr>
            </a:lvl5pPr>
            <a:lvl6pPr marL="244157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877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5597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1317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D999DA03-89A1-48DE-8ADC-849F46CDAC62}" type="slidenum">
              <a:rPr lang="en-US" altLang="en-US" sz="1200"/>
              <a:pPr/>
              <a:t>12</a:t>
            </a:fld>
            <a:endParaRPr lang="en-US" altLang="en-US" sz="1200" dirty="0"/>
          </a:p>
        </p:txBody>
      </p:sp>
    </p:spTree>
    <p:extLst>
      <p:ext uri="{BB962C8B-B14F-4D97-AF65-F5344CB8AC3E}">
        <p14:creationId xmlns:p14="http://schemas.microsoft.com/office/powerpoint/2010/main" val="1656293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defRPr>
            </a:lvl1pPr>
            <a:lvl2pPr marL="715963" indent="-274638" defTabSz="930275">
              <a:defRPr sz="2400">
                <a:solidFill>
                  <a:schemeClr val="tx1"/>
                </a:solidFill>
                <a:latin typeface="Times New Roman" panose="02020603050405020304" pitchFamily="18" charset="0"/>
              </a:defRPr>
            </a:lvl2pPr>
            <a:lvl3pPr marL="1101725" indent="-219075" defTabSz="930275">
              <a:defRPr sz="2400">
                <a:solidFill>
                  <a:schemeClr val="tx1"/>
                </a:solidFill>
                <a:latin typeface="Times New Roman" panose="02020603050405020304" pitchFamily="18" charset="0"/>
              </a:defRPr>
            </a:lvl3pPr>
            <a:lvl4pPr marL="1543050" indent="-219075" defTabSz="930275">
              <a:defRPr sz="2400">
                <a:solidFill>
                  <a:schemeClr val="tx1"/>
                </a:solidFill>
                <a:latin typeface="Times New Roman" panose="02020603050405020304" pitchFamily="18" charset="0"/>
              </a:defRPr>
            </a:lvl4pPr>
            <a:lvl5pPr marL="1984375" indent="-219075" defTabSz="930275">
              <a:defRPr sz="2400">
                <a:solidFill>
                  <a:schemeClr val="tx1"/>
                </a:solidFill>
                <a:latin typeface="Times New Roman" panose="02020603050405020304" pitchFamily="18" charset="0"/>
              </a:defRPr>
            </a:lvl5pPr>
            <a:lvl6pPr marL="244157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877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5597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1317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618F8123-9EF6-4ED9-99EB-D88B0A19F40A}" type="slidenum">
              <a:rPr lang="en-US" altLang="en-US" sz="1200" smtClean="0"/>
              <a:pPr/>
              <a:t>13</a:t>
            </a:fld>
            <a:endParaRPr lang="en-US" altLang="en-US" sz="1200" dirty="0"/>
          </a:p>
        </p:txBody>
      </p:sp>
    </p:spTree>
    <p:extLst>
      <p:ext uri="{BB962C8B-B14F-4D97-AF65-F5344CB8AC3E}">
        <p14:creationId xmlns:p14="http://schemas.microsoft.com/office/powerpoint/2010/main" val="2113888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a:t>
            </a:r>
            <a:r>
              <a:rPr lang="en-US" baseline="0" dirty="0"/>
              <a:t> demonstrate the detection of defects using spoof plasmons, we used the test setup shown here.  </a:t>
            </a:r>
          </a:p>
          <a:p>
            <a:pPr marL="171450" indent="-171450">
              <a:buFontTx/>
              <a:buChar char="-"/>
            </a:pPr>
            <a:endParaRPr lang="en-US" baseline="0" dirty="0"/>
          </a:p>
          <a:p>
            <a:pPr marL="171450" indent="-171450">
              <a:buFontTx/>
              <a:buChar char="-"/>
            </a:pPr>
            <a:r>
              <a:rPr lang="en-US" baseline="0" dirty="0"/>
              <a:t>The test setup is comprised of a horn antenna for transmitting, and a wire coaxial antenna for receiving, and an aluminum grooved test sample.</a:t>
            </a:r>
          </a:p>
          <a:p>
            <a:pPr marL="171450" indent="-171450">
              <a:buFontTx/>
              <a:buChar char="-"/>
            </a:pPr>
            <a:endParaRPr lang="en-US" baseline="0" dirty="0"/>
          </a:p>
          <a:p>
            <a:pPr marL="171450" indent="-171450">
              <a:buFontTx/>
              <a:buChar char="-"/>
            </a:pPr>
            <a:r>
              <a:rPr lang="en-US" baseline="0" dirty="0"/>
              <a:t>A Fieldfox VNA was used to generate and receive signals, in the 2.9 to 3.3 GHz range.</a:t>
            </a:r>
            <a:endParaRPr lang="en-US" dirty="0"/>
          </a:p>
        </p:txBody>
      </p:sp>
      <p:sp>
        <p:nvSpPr>
          <p:cNvPr id="4" name="Slide Number Placeholder 3"/>
          <p:cNvSpPr>
            <a:spLocks noGrp="1"/>
          </p:cNvSpPr>
          <p:nvPr>
            <p:ph type="sldNum" sz="quarter" idx="10"/>
          </p:nvPr>
        </p:nvSpPr>
        <p:spPr/>
        <p:txBody>
          <a:bodyPr/>
          <a:lstStyle/>
          <a:p>
            <a:fld id="{78F1648D-1304-4BD4-8D1A-D19F7C2A7F35}" type="slidenum">
              <a:rPr lang="en-US" smtClean="0"/>
              <a:t>14</a:t>
            </a:fld>
            <a:endParaRPr lang="en-US" dirty="0"/>
          </a:p>
        </p:txBody>
      </p:sp>
    </p:spTree>
    <p:extLst>
      <p:ext uri="{BB962C8B-B14F-4D97-AF65-F5344CB8AC3E}">
        <p14:creationId xmlns:p14="http://schemas.microsoft.com/office/powerpoint/2010/main" val="1454383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Defects were simulated using</a:t>
            </a:r>
            <a:r>
              <a:rPr lang="en-US" baseline="0" dirty="0"/>
              <a:t> small pieces of solid aluminum wires, that are 2, 5, 10, 15, and 25 mm long and 1.6, 2.3 and 3.1mm in diameter. So 15 defects in all.</a:t>
            </a:r>
          </a:p>
          <a:p>
            <a:pPr marL="171450" indent="-171450">
              <a:buFontTx/>
              <a:buChar char="-"/>
            </a:pPr>
            <a:endParaRPr lang="en-US" baseline="0" dirty="0"/>
          </a:p>
          <a:p>
            <a:pPr marL="171450" indent="-171450">
              <a:buFontTx/>
              <a:buChar char="-"/>
            </a:pPr>
            <a:r>
              <a:rPr lang="en-US" baseline="0" dirty="0"/>
              <a:t>These wires are placed in the grooves of the test specimen to simulate metal inclusions from the fabrication process.</a:t>
            </a:r>
          </a:p>
          <a:p>
            <a:endParaRPr lang="en-US" dirty="0"/>
          </a:p>
        </p:txBody>
      </p:sp>
      <p:sp>
        <p:nvSpPr>
          <p:cNvPr id="4" name="Slide Number Placeholder 3"/>
          <p:cNvSpPr>
            <a:spLocks noGrp="1"/>
          </p:cNvSpPr>
          <p:nvPr>
            <p:ph type="sldNum" sz="quarter" idx="10"/>
          </p:nvPr>
        </p:nvSpPr>
        <p:spPr/>
        <p:txBody>
          <a:bodyPr/>
          <a:lstStyle/>
          <a:p>
            <a:fld id="{55797A16-D93F-4A78-B453-6379525EBD1B}" type="slidenum">
              <a:rPr lang="en-US" altLang="en-US" smtClean="0"/>
              <a:pPr/>
              <a:t>15</a:t>
            </a:fld>
            <a:endParaRPr lang="en-US" altLang="en-US" dirty="0"/>
          </a:p>
        </p:txBody>
      </p:sp>
    </p:spTree>
    <p:extLst>
      <p:ext uri="{BB962C8B-B14F-4D97-AF65-F5344CB8AC3E}">
        <p14:creationId xmlns:p14="http://schemas.microsoft.com/office/powerpoint/2010/main" val="1359260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raw S21 response, however it does not change very much.  We have found that there was a larger change in the delta in impedance.  We tried several methods for reducing the dimensionality, spectral centroid, principal component analysis, correlation, however none of this methods produced results that are better than a simple summation of the delta impedance.</a:t>
            </a:r>
          </a:p>
        </p:txBody>
      </p:sp>
      <p:sp>
        <p:nvSpPr>
          <p:cNvPr id="4" name="Slide Number Placeholder 3"/>
          <p:cNvSpPr>
            <a:spLocks noGrp="1"/>
          </p:cNvSpPr>
          <p:nvPr>
            <p:ph type="sldNum" sz="quarter" idx="5"/>
          </p:nvPr>
        </p:nvSpPr>
        <p:spPr/>
        <p:txBody>
          <a:bodyPr/>
          <a:lstStyle/>
          <a:p>
            <a:fld id="{55797A16-D93F-4A78-B453-6379525EBD1B}" type="slidenum">
              <a:rPr lang="en-US" altLang="en-US" smtClean="0"/>
              <a:pPr/>
              <a:t>16</a:t>
            </a:fld>
            <a:endParaRPr lang="en-US" altLang="en-US" dirty="0"/>
          </a:p>
        </p:txBody>
      </p:sp>
    </p:spTree>
    <p:extLst>
      <p:ext uri="{BB962C8B-B14F-4D97-AF65-F5344CB8AC3E}">
        <p14:creationId xmlns:p14="http://schemas.microsoft.com/office/powerpoint/2010/main" val="3414716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100" baseline="0" dirty="0"/>
              <a:t>Here is the plot of the sum of the delta impedance for all of the data sets, where each simulated defect (15 in all) were placed in each of the 9 locations from 10 to 90 cm.</a:t>
            </a:r>
          </a:p>
          <a:p>
            <a:pPr marL="0" indent="0">
              <a:buFontTx/>
              <a:buNone/>
            </a:pPr>
            <a:endParaRPr lang="en-US" sz="1100" baseline="0" dirty="0"/>
          </a:p>
          <a:p>
            <a:pPr marL="171450" indent="-171450">
              <a:buFontTx/>
              <a:buChar char="-"/>
            </a:pPr>
            <a:r>
              <a:rPr lang="en-US" sz="1100" baseline="0" dirty="0"/>
              <a:t>As you can see, for each run there is an increase in the values when a defect is present for all locations.</a:t>
            </a:r>
          </a:p>
          <a:p>
            <a:pPr marL="171450" indent="-171450">
              <a:buFontTx/>
              <a:buChar char="-"/>
            </a:pPr>
            <a:endParaRPr lang="en-US" sz="1100" baseline="0" dirty="0"/>
          </a:p>
          <a:p>
            <a:pPr marL="171450" indent="-171450">
              <a:buFontTx/>
              <a:buChar char="-"/>
            </a:pPr>
            <a:r>
              <a:rPr lang="en-US" sz="1100" baseline="0" dirty="0"/>
              <a:t>Naturally, the smaller the defect the smaller the response.  Note that the smallest response, which is barely above the case where there are no defects.</a:t>
            </a:r>
          </a:p>
          <a:p>
            <a:pPr marL="171450" indent="-171450">
              <a:buFontTx/>
              <a:buChar char="-"/>
            </a:pPr>
            <a:endParaRPr lang="en-US" sz="1100" baseline="0" dirty="0"/>
          </a:p>
          <a:p>
            <a:pPr marL="171450" indent="-171450">
              <a:buFontTx/>
              <a:buChar char="-"/>
            </a:pPr>
            <a:r>
              <a:rPr lang="en-US" sz="1100" baseline="0" dirty="0"/>
              <a:t>We found that a threshold value of 50</a:t>
            </a:r>
            <a:r>
              <a:rPr lang="el-GR" sz="1100" baseline="0" dirty="0"/>
              <a:t>Ω</a:t>
            </a:r>
            <a:r>
              <a:rPr lang="en-US" sz="1100" baseline="0" dirty="0"/>
              <a:t> is above the no defect cases and below the values for the 2mm long 1.6mm diameter cases.</a:t>
            </a:r>
          </a:p>
          <a:p>
            <a:pPr marL="171450" indent="-171450">
              <a:buFontTx/>
              <a:buChar char="-"/>
            </a:pPr>
            <a:endParaRPr lang="en-US" sz="1100" baseline="0" dirty="0"/>
          </a:p>
          <a:p>
            <a:pPr marL="171450" indent="-171450">
              <a:buFontTx/>
              <a:buChar char="-"/>
            </a:pPr>
            <a:r>
              <a:rPr lang="en-US" sz="1100" baseline="0" dirty="0"/>
              <a:t>Using the threshold value of 50</a:t>
            </a:r>
            <a:r>
              <a:rPr lang="el-GR" sz="1100" baseline="0" dirty="0"/>
              <a:t>Ω</a:t>
            </a:r>
            <a:r>
              <a:rPr lang="en-US" sz="1100" baseline="0" dirty="0"/>
              <a:t>, we have demonstrated the ability of using spoof plasmons to detect simulated inclusion defects.</a:t>
            </a:r>
            <a:endParaRPr lang="en-US" sz="1100" dirty="0"/>
          </a:p>
          <a:p>
            <a:endParaRPr lang="en-US" dirty="0"/>
          </a:p>
        </p:txBody>
      </p:sp>
      <p:sp>
        <p:nvSpPr>
          <p:cNvPr id="4" name="Slide Number Placeholder 3"/>
          <p:cNvSpPr>
            <a:spLocks noGrp="1"/>
          </p:cNvSpPr>
          <p:nvPr>
            <p:ph type="sldNum" sz="quarter" idx="10"/>
          </p:nvPr>
        </p:nvSpPr>
        <p:spPr/>
        <p:txBody>
          <a:bodyPr/>
          <a:lstStyle/>
          <a:p>
            <a:fld id="{55797A16-D93F-4A78-B453-6379525EBD1B}" type="slidenum">
              <a:rPr lang="en-US" altLang="en-US" smtClean="0"/>
              <a:pPr/>
              <a:t>17</a:t>
            </a:fld>
            <a:endParaRPr lang="en-US" altLang="en-US" dirty="0"/>
          </a:p>
        </p:txBody>
      </p:sp>
    </p:spTree>
    <p:extLst>
      <p:ext uri="{BB962C8B-B14F-4D97-AF65-F5344CB8AC3E}">
        <p14:creationId xmlns:p14="http://schemas.microsoft.com/office/powerpoint/2010/main" val="2313726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addition to detecting</a:t>
            </a:r>
            <a:r>
              <a:rPr lang="en-US" baseline="0" dirty="0"/>
              <a:t> the presence of defects, the spoof plasmon technique can also estimate the volume of the defect.</a:t>
            </a:r>
          </a:p>
          <a:p>
            <a:pPr marL="171450" indent="-171450">
              <a:buFontTx/>
              <a:buChar char="-"/>
            </a:pPr>
            <a:endParaRPr lang="en-US" baseline="0" dirty="0"/>
          </a:p>
          <a:p>
            <a:pPr marL="171450" indent="-171450">
              <a:buFontTx/>
              <a:buChar char="-"/>
            </a:pPr>
            <a:r>
              <a:rPr lang="en-US" baseline="0" dirty="0"/>
              <a:t>The plot on the left is the average values for the data from the previous slide.  That have been fitted using a cubic fit to the volume of the simulated defect for all 15 defects.</a:t>
            </a:r>
          </a:p>
          <a:p>
            <a:pPr marL="171450" indent="-171450">
              <a:buFontTx/>
              <a:buChar char="-"/>
            </a:pPr>
            <a:endParaRPr lang="en-US" baseline="0" dirty="0"/>
          </a:p>
          <a:p>
            <a:pPr marL="171450" indent="-171450">
              <a:buFontTx/>
              <a:buChar char="-"/>
            </a:pPr>
            <a:r>
              <a:rPr lang="en-US" baseline="0" dirty="0"/>
              <a:t>The plot on the right is the averaged fitted values on a 3D volume surface where the three diameters of the defects are represented by three different colored spheres.</a:t>
            </a:r>
            <a:endParaRPr lang="en-US" dirty="0"/>
          </a:p>
        </p:txBody>
      </p:sp>
      <p:sp>
        <p:nvSpPr>
          <p:cNvPr id="4" name="Slide Number Placeholder 3"/>
          <p:cNvSpPr>
            <a:spLocks noGrp="1"/>
          </p:cNvSpPr>
          <p:nvPr>
            <p:ph type="sldNum" sz="quarter" idx="10"/>
          </p:nvPr>
        </p:nvSpPr>
        <p:spPr/>
        <p:txBody>
          <a:bodyPr/>
          <a:lstStyle/>
          <a:p>
            <a:fld id="{78F1648D-1304-4BD4-8D1A-D19F7C2A7F35}" type="slidenum">
              <a:rPr lang="en-US" smtClean="0"/>
              <a:t>18</a:t>
            </a:fld>
            <a:endParaRPr lang="en-US" dirty="0"/>
          </a:p>
        </p:txBody>
      </p:sp>
    </p:spTree>
    <p:extLst>
      <p:ext uri="{BB962C8B-B14F-4D97-AF65-F5344CB8AC3E}">
        <p14:creationId xmlns:p14="http://schemas.microsoft.com/office/powerpoint/2010/main" val="2720946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44B73009-086D-4259-BFA5-345858D7290E}"/>
              </a:ext>
            </a:extLst>
          </p:cNvPr>
          <p:cNvSpPr>
            <a:spLocks noGrp="1" noRot="1" noChangeAspect="1" noTextEdit="1"/>
          </p:cNvSpPr>
          <p:nvPr>
            <p:ph type="sldImg"/>
          </p:nvPr>
        </p:nvSpPr>
        <p:spPr>
          <a:ln/>
        </p:spPr>
      </p:sp>
      <p:sp>
        <p:nvSpPr>
          <p:cNvPr id="44035" name="Notes Placeholder 2">
            <a:extLst>
              <a:ext uri="{FF2B5EF4-FFF2-40B4-BE49-F238E27FC236}">
                <a16:creationId xmlns:a16="http://schemas.microsoft.com/office/drawing/2014/main" id="{7541FBD4-7D71-4DDD-8BA6-4B0ECA8C66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4036" name="Slide Number Placeholder 3">
            <a:extLst>
              <a:ext uri="{FF2B5EF4-FFF2-40B4-BE49-F238E27FC236}">
                <a16:creationId xmlns:a16="http://schemas.microsoft.com/office/drawing/2014/main" id="{A8F043A2-EE3F-4B5F-8647-8583CEABEE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AE407400-B996-454D-85C1-C56376636E71}" type="slidenum">
              <a:rPr lang="en-US" altLang="en-US" sz="1200"/>
              <a:pPr/>
              <a:t>23</a:t>
            </a:fld>
            <a:endParaRPr lang="en-US" altLang="en-US" sz="1200" dirty="0"/>
          </a:p>
        </p:txBody>
      </p:sp>
    </p:spTree>
    <p:extLst>
      <p:ext uri="{BB962C8B-B14F-4D97-AF65-F5344CB8AC3E}">
        <p14:creationId xmlns:p14="http://schemas.microsoft.com/office/powerpoint/2010/main" val="2169891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20592D-B3B6-9140-BB27-3AEB226835F2}" type="slidenum">
              <a:rPr lang="en-US" smtClean="0"/>
              <a:t>27</a:t>
            </a:fld>
            <a:endParaRPr lang="en-US" dirty="0"/>
          </a:p>
        </p:txBody>
      </p:sp>
    </p:spTree>
    <p:extLst>
      <p:ext uri="{BB962C8B-B14F-4D97-AF65-F5344CB8AC3E}">
        <p14:creationId xmlns:p14="http://schemas.microsoft.com/office/powerpoint/2010/main" val="2054663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9AD11FFA-8296-4830-A177-4F195327090D}"/>
              </a:ext>
            </a:extLst>
          </p:cNvPr>
          <p:cNvSpPr>
            <a:spLocks noGrp="1" noRot="1" noChangeAspect="1" noTextEdit="1"/>
          </p:cNvSpPr>
          <p:nvPr>
            <p:ph type="sldImg"/>
          </p:nvPr>
        </p:nvSpPr>
        <p:spPr>
          <a:ln/>
        </p:spPr>
      </p:sp>
      <p:sp>
        <p:nvSpPr>
          <p:cNvPr id="9219" name="Notes Placeholder 2">
            <a:extLst>
              <a:ext uri="{FF2B5EF4-FFF2-40B4-BE49-F238E27FC236}">
                <a16:creationId xmlns:a16="http://schemas.microsoft.com/office/drawing/2014/main" id="{6FDA21F9-D29E-48F0-8730-5EE0E85232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220" name="Slide Number Placeholder 3">
            <a:extLst>
              <a:ext uri="{FF2B5EF4-FFF2-40B4-BE49-F238E27FC236}">
                <a16:creationId xmlns:a16="http://schemas.microsoft.com/office/drawing/2014/main" id="{23C0FDBE-F367-443D-8091-85EF817949E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1A13B6EF-599C-45ED-B86D-D8760C3696EA}" type="slidenum">
              <a:rPr lang="en-US" altLang="en-US" sz="1200"/>
              <a:pPr/>
              <a:t>1</a:t>
            </a:fld>
            <a:endParaRPr lang="en-US" altLang="en-US" sz="1200" dirty="0"/>
          </a:p>
        </p:txBody>
      </p:sp>
    </p:spTree>
    <p:extLst>
      <p:ext uri="{BB962C8B-B14F-4D97-AF65-F5344CB8AC3E}">
        <p14:creationId xmlns:p14="http://schemas.microsoft.com/office/powerpoint/2010/main" val="287597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aseline="0" dirty="0"/>
              <a:t> </a:t>
            </a:r>
            <a:r>
              <a:rPr lang="en-US" altLang="en-US" sz="1200" b="1" dirty="0">
                <a:latin typeface="Arial" panose="020B0604020202020204" pitchFamily="34" charset="0"/>
                <a:cs typeface="Arial" panose="020B0604020202020204" pitchFamily="34" charset="0"/>
              </a:rPr>
              <a:t>NASA does not have the resources to develop all of the technologies it needs; therefore, we are looking for partners!</a:t>
            </a:r>
          </a:p>
          <a:p>
            <a:endParaRPr lang="en-US" dirty="0"/>
          </a:p>
        </p:txBody>
      </p:sp>
      <p:sp>
        <p:nvSpPr>
          <p:cNvPr id="4" name="Slide Number Placeholder 3"/>
          <p:cNvSpPr>
            <a:spLocks noGrp="1"/>
          </p:cNvSpPr>
          <p:nvPr>
            <p:ph type="sldNum" sz="quarter" idx="10"/>
          </p:nvPr>
        </p:nvSpPr>
        <p:spPr/>
        <p:txBody>
          <a:bodyPr/>
          <a:lstStyle/>
          <a:p>
            <a:fld id="{78F1648D-1304-4BD4-8D1A-D19F7C2A7F35}" type="slidenum">
              <a:rPr lang="en-US" smtClean="0"/>
              <a:t>28</a:t>
            </a:fld>
            <a:endParaRPr lang="en-US" dirty="0"/>
          </a:p>
        </p:txBody>
      </p:sp>
    </p:spTree>
    <p:extLst>
      <p:ext uri="{BB962C8B-B14F-4D97-AF65-F5344CB8AC3E}">
        <p14:creationId xmlns:p14="http://schemas.microsoft.com/office/powerpoint/2010/main" val="324800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NASA is investigating spoof plasmons for structural health monitoring.</a:t>
            </a:r>
          </a:p>
          <a:p>
            <a:pPr marL="171450" indent="-171450">
              <a:buFontTx/>
              <a:buChar char="-"/>
            </a:pPr>
            <a:endParaRPr lang="en-US" dirty="0"/>
          </a:p>
          <a:p>
            <a:pPr marL="171450" indent="-171450">
              <a:buFontTx/>
              <a:buChar char="-"/>
            </a:pPr>
            <a:r>
              <a:rPr lang="en-US" dirty="0"/>
              <a:t>Spoof</a:t>
            </a:r>
            <a:r>
              <a:rPr lang="en-US" baseline="0" dirty="0"/>
              <a:t> plasmon are electromagnetic surface waves that are non-radiative.</a:t>
            </a:r>
          </a:p>
          <a:p>
            <a:pPr marL="171450" indent="-171450">
              <a:buFontTx/>
              <a:buChar char="-"/>
            </a:pPr>
            <a:endParaRPr lang="en-US" baseline="0" dirty="0"/>
          </a:p>
          <a:p>
            <a:pPr marL="171450" indent="-171450">
              <a:buFontTx/>
              <a:buChar char="-"/>
            </a:pPr>
            <a:r>
              <a:rPr lang="en-US" baseline="0" dirty="0"/>
              <a:t>Plasmonic metamatrial act as a series chain of microwave cavity resonators.</a:t>
            </a:r>
          </a:p>
          <a:p>
            <a:pPr marL="171450" indent="-171450">
              <a:buFontTx/>
              <a:buChar char="-"/>
            </a:pPr>
            <a:endParaRPr lang="en-US" baseline="0" dirty="0"/>
          </a:p>
          <a:p>
            <a:pPr marL="171450" indent="-171450">
              <a:buFontTx/>
              <a:buChar char="-"/>
            </a:pPr>
            <a:r>
              <a:rPr lang="en-US" baseline="0" dirty="0"/>
              <a:t>The electrical impedance can be used as a means of evaluating microwave resonators. </a:t>
            </a:r>
          </a:p>
          <a:p>
            <a:pPr marL="171450" indent="-171450">
              <a:buFontTx/>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latin typeface="Arial" panose="020B0604020202020204" pitchFamily="34" charset="0"/>
                <a:cs typeface="Arial" panose="020B0604020202020204" pitchFamily="34" charset="0"/>
              </a:rPr>
              <a:t>Anything that is placed within the grooves of the plasmon grating will affect the impedance due either to the change of the cavity shape and/or a change of the dielectric coefficient.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latin typeface="Arial" panose="020B0604020202020204" pitchFamily="34" charset="0"/>
                <a:cs typeface="Arial" panose="020B0604020202020204" pitchFamily="34" charset="0"/>
              </a:rPr>
              <a:t>Our hypothesis is that any material added to the ideal grating will cause changes in the impedance, and that these changes can be used to indicate defects in manufacturing if the changes are caused by the addition of unintentional metal during manufacturing.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latin typeface="Arial" panose="020B0604020202020204" pitchFamily="34" charset="0"/>
              <a:cs typeface="Arial" panose="020B0604020202020204" pitchFamily="34"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F1648D-1304-4BD4-8D1A-D19F7C2A7F35}" type="slidenum">
              <a:rPr lang="en-US" smtClean="0"/>
              <a:t>30</a:t>
            </a:fld>
            <a:endParaRPr lang="en-US" dirty="0"/>
          </a:p>
        </p:txBody>
      </p:sp>
    </p:spTree>
    <p:extLst>
      <p:ext uri="{BB962C8B-B14F-4D97-AF65-F5344CB8AC3E}">
        <p14:creationId xmlns:p14="http://schemas.microsoft.com/office/powerpoint/2010/main" val="286108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6BBA6B84-E71E-4749-848D-B4DFD089A4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9B2887-9165-49D9-A2FB-4859B46F1C10}" type="slidenum">
              <a:rPr lang="en-US" altLang="en-US"/>
              <a:pPr>
                <a:spcBef>
                  <a:spcPct val="0"/>
                </a:spcBef>
              </a:pPr>
              <a:t>2</a:t>
            </a:fld>
            <a:endParaRPr lang="en-US" altLang="en-US" dirty="0"/>
          </a:p>
        </p:txBody>
      </p:sp>
      <p:sp>
        <p:nvSpPr>
          <p:cNvPr id="11267" name="Rectangle 2">
            <a:extLst>
              <a:ext uri="{FF2B5EF4-FFF2-40B4-BE49-F238E27FC236}">
                <a16:creationId xmlns:a16="http://schemas.microsoft.com/office/drawing/2014/main" id="{6BC8D087-AB84-4E03-94ED-FFD48FA35931}"/>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0D8A488B-7EC5-4A82-91D3-350E996A97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We would like to use Structural Health Monitoring to determine if there is a problem before someone gets onboard an aircraft.</a:t>
            </a:r>
          </a:p>
          <a:p>
            <a:pPr eaLnBrk="1" hangingPunct="1"/>
            <a:endParaRPr lang="en-US" altLang="en-US" dirty="0"/>
          </a:p>
          <a:p>
            <a:pPr eaLnBrk="1" hangingPunct="1"/>
            <a:r>
              <a:rPr lang="en-US" altLang="en-US" dirty="0"/>
              <a:t>Data from the FAA and the NTSB have shown that subsystem and component failures together contribute to 24% to onboard fatalities and are the underlying factors in many of the 26% of loss of control accidents.</a:t>
            </a:r>
          </a:p>
          <a:p>
            <a:pPr eaLnBrk="1" hangingPunct="1"/>
            <a:endParaRPr lang="en-US" altLang="en-US" dirty="0"/>
          </a:p>
          <a:p>
            <a:pPr eaLnBrk="1" hangingPunct="1"/>
            <a:r>
              <a:rPr lang="en-US" altLang="en-US" dirty="0"/>
              <a:t>Alleviating future accidents such as these is the motivation for NASA’s Aviation Safety Program.</a:t>
            </a:r>
          </a:p>
          <a:p>
            <a:pPr eaLnBrk="1" hangingPunct="1"/>
            <a:r>
              <a:rPr lang="en-US" altLang="en-US" dirty="0"/>
              <a:t>We are </a:t>
            </a:r>
          </a:p>
          <a:p>
            <a:pPr eaLnBrk="1" hangingPunct="1"/>
            <a:endParaRPr lang="en-US" altLang="en-US" dirty="0"/>
          </a:p>
        </p:txBody>
      </p:sp>
    </p:spTree>
    <p:extLst>
      <p:ext uri="{BB962C8B-B14F-4D97-AF65-F5344CB8AC3E}">
        <p14:creationId xmlns:p14="http://schemas.microsoft.com/office/powerpoint/2010/main" val="2830888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E979BF89-26C3-4198-9EC4-EC81E557B46D}"/>
              </a:ext>
            </a:extLst>
          </p:cNvPr>
          <p:cNvSpPr>
            <a:spLocks noGrp="1" noRot="1" noChangeAspect="1" noTextEdit="1"/>
          </p:cNvSpPr>
          <p:nvPr>
            <p:ph type="sldImg"/>
          </p:nvPr>
        </p:nvSpPr>
        <p:spPr>
          <a:ln/>
        </p:spPr>
      </p:sp>
      <p:sp>
        <p:nvSpPr>
          <p:cNvPr id="15363" name="Notes Placeholder 2">
            <a:extLst>
              <a:ext uri="{FF2B5EF4-FFF2-40B4-BE49-F238E27FC236}">
                <a16:creationId xmlns:a16="http://schemas.microsoft.com/office/drawing/2014/main" id="{347ECAAB-CE02-4554-83D7-C0473CDCB8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Here is our experimental setup, the composite panel is interrogated using a vector network analyzer connected to linearly polarized horn antenna located 120mm from the panel.  </a:t>
            </a:r>
          </a:p>
          <a:p>
            <a:endParaRPr lang="en-US" altLang="en-US" dirty="0"/>
          </a:p>
          <a:p>
            <a:r>
              <a:rPr lang="en-US" altLang="en-US" dirty="0"/>
              <a:t>A thermocouple is attached to the panel to measure the temperature, and a hygrometer is located above the panel to measure the humidity.  </a:t>
            </a:r>
          </a:p>
          <a:p>
            <a:endParaRPr lang="en-US" altLang="en-US" dirty="0"/>
          </a:p>
          <a:p>
            <a:r>
              <a:rPr lang="en-US" altLang="en-US" dirty="0"/>
              <a:t>All of the instrumentation is connected to a laptop via USB.  The data is collected and stored using LabVIEW software.</a:t>
            </a:r>
          </a:p>
          <a:p>
            <a:endParaRPr lang="en-US" altLang="en-US" dirty="0"/>
          </a:p>
        </p:txBody>
      </p:sp>
      <p:sp>
        <p:nvSpPr>
          <p:cNvPr id="15364" name="Slide Number Placeholder 3">
            <a:extLst>
              <a:ext uri="{FF2B5EF4-FFF2-40B4-BE49-F238E27FC236}">
                <a16:creationId xmlns:a16="http://schemas.microsoft.com/office/drawing/2014/main" id="{E3D6F8FB-6F6B-449D-A2C8-7B8B0982EF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defRPr>
            </a:lvl1pPr>
            <a:lvl2pPr marL="715963" indent="-274638" defTabSz="930275">
              <a:defRPr sz="2400">
                <a:solidFill>
                  <a:schemeClr val="tx1"/>
                </a:solidFill>
                <a:latin typeface="Times New Roman" panose="02020603050405020304" pitchFamily="18" charset="0"/>
              </a:defRPr>
            </a:lvl2pPr>
            <a:lvl3pPr marL="1101725" indent="-219075" defTabSz="930275">
              <a:defRPr sz="2400">
                <a:solidFill>
                  <a:schemeClr val="tx1"/>
                </a:solidFill>
                <a:latin typeface="Times New Roman" panose="02020603050405020304" pitchFamily="18" charset="0"/>
              </a:defRPr>
            </a:lvl3pPr>
            <a:lvl4pPr marL="1543050" indent="-219075" defTabSz="930275">
              <a:defRPr sz="2400">
                <a:solidFill>
                  <a:schemeClr val="tx1"/>
                </a:solidFill>
                <a:latin typeface="Times New Roman" panose="02020603050405020304" pitchFamily="18" charset="0"/>
              </a:defRPr>
            </a:lvl4pPr>
            <a:lvl5pPr marL="1984375" indent="-219075" defTabSz="930275">
              <a:defRPr sz="2400">
                <a:solidFill>
                  <a:schemeClr val="tx1"/>
                </a:solidFill>
                <a:latin typeface="Times New Roman" panose="02020603050405020304" pitchFamily="18" charset="0"/>
              </a:defRPr>
            </a:lvl5pPr>
            <a:lvl6pPr marL="244157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877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5597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1317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1E4432A5-0016-4907-A445-E41F57686070}" type="slidenum">
              <a:rPr lang="en-US" altLang="en-US" sz="1200"/>
              <a:pPr/>
              <a:t>3</a:t>
            </a:fld>
            <a:endParaRPr lang="en-US" altLang="en-US" sz="1200" dirty="0"/>
          </a:p>
        </p:txBody>
      </p:sp>
    </p:spTree>
    <p:extLst>
      <p:ext uri="{BB962C8B-B14F-4D97-AF65-F5344CB8AC3E}">
        <p14:creationId xmlns:p14="http://schemas.microsoft.com/office/powerpoint/2010/main" val="720455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EEA03E29-EDC4-4B09-873C-F2DCD0F0E971}"/>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577D65A7-9CD3-4DA3-88C6-0A185796B3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To prove that the compensation equation works, we performed another three runs, and used the coefficient values from the first three runs to produce this data.</a:t>
            </a:r>
          </a:p>
          <a:p>
            <a:r>
              <a:rPr lang="en-US" altLang="en-US" dirty="0"/>
              <a:t>Data matches the model fairly well, however, again, we would like to reduce the error values.</a:t>
            </a:r>
          </a:p>
          <a:p>
            <a:r>
              <a:rPr lang="en-US" altLang="en-US" dirty="0"/>
              <a:t>Note that the maximum strain for this work is only 0.507 µε; larger loading of the panel, via a load-frame for example, would most likely reduce the percentage error.</a:t>
            </a:r>
          </a:p>
        </p:txBody>
      </p:sp>
      <p:sp>
        <p:nvSpPr>
          <p:cNvPr id="17412" name="Slide Number Placeholder 3">
            <a:extLst>
              <a:ext uri="{FF2B5EF4-FFF2-40B4-BE49-F238E27FC236}">
                <a16:creationId xmlns:a16="http://schemas.microsoft.com/office/drawing/2014/main" id="{D57CAFA6-574A-49CB-BF68-001B2E9B54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defRPr>
            </a:lvl1pPr>
            <a:lvl2pPr marL="715963" indent="-274638" defTabSz="930275">
              <a:defRPr sz="2400">
                <a:solidFill>
                  <a:schemeClr val="tx1"/>
                </a:solidFill>
                <a:latin typeface="Times New Roman" panose="02020603050405020304" pitchFamily="18" charset="0"/>
              </a:defRPr>
            </a:lvl2pPr>
            <a:lvl3pPr marL="1101725" indent="-219075" defTabSz="930275">
              <a:defRPr sz="2400">
                <a:solidFill>
                  <a:schemeClr val="tx1"/>
                </a:solidFill>
                <a:latin typeface="Times New Roman" panose="02020603050405020304" pitchFamily="18" charset="0"/>
              </a:defRPr>
            </a:lvl3pPr>
            <a:lvl4pPr marL="1543050" indent="-219075" defTabSz="930275">
              <a:defRPr sz="2400">
                <a:solidFill>
                  <a:schemeClr val="tx1"/>
                </a:solidFill>
                <a:latin typeface="Times New Roman" panose="02020603050405020304" pitchFamily="18" charset="0"/>
              </a:defRPr>
            </a:lvl4pPr>
            <a:lvl5pPr marL="1984375" indent="-219075" defTabSz="930275">
              <a:defRPr sz="2400">
                <a:solidFill>
                  <a:schemeClr val="tx1"/>
                </a:solidFill>
                <a:latin typeface="Times New Roman" panose="02020603050405020304" pitchFamily="18" charset="0"/>
              </a:defRPr>
            </a:lvl5pPr>
            <a:lvl6pPr marL="244157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877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5597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1317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91C01CEA-1727-4943-8638-7DBF50B81D84}" type="slidenum">
              <a:rPr lang="en-US" altLang="en-US" sz="1200"/>
              <a:pPr/>
              <a:t>4</a:t>
            </a:fld>
            <a:endParaRPr lang="en-US" altLang="en-US" sz="1200" dirty="0"/>
          </a:p>
        </p:txBody>
      </p:sp>
    </p:spTree>
    <p:extLst>
      <p:ext uri="{BB962C8B-B14F-4D97-AF65-F5344CB8AC3E}">
        <p14:creationId xmlns:p14="http://schemas.microsoft.com/office/powerpoint/2010/main" val="2306047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20592D-B3B6-9140-BB27-3AEB226835F2}" type="slidenum">
              <a:rPr lang="en-US" smtClean="0"/>
              <a:t>6</a:t>
            </a:fld>
            <a:endParaRPr lang="en-US" dirty="0"/>
          </a:p>
        </p:txBody>
      </p:sp>
    </p:spTree>
    <p:extLst>
      <p:ext uri="{BB962C8B-B14F-4D97-AF65-F5344CB8AC3E}">
        <p14:creationId xmlns:p14="http://schemas.microsoft.com/office/powerpoint/2010/main" val="1916050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582A4C87-144E-4120-9AF1-6087A82BD1BC}"/>
              </a:ext>
            </a:extLst>
          </p:cNvPr>
          <p:cNvSpPr>
            <a:spLocks noGrp="1" noRot="1" noChangeAspect="1" noTextEdit="1"/>
          </p:cNvSpPr>
          <p:nvPr>
            <p:ph type="sldImg"/>
          </p:nvPr>
        </p:nvSpPr>
        <p:spPr>
          <a:ln/>
        </p:spPr>
      </p:sp>
      <p:sp>
        <p:nvSpPr>
          <p:cNvPr id="20483" name="Notes Placeholder 2">
            <a:extLst>
              <a:ext uri="{FF2B5EF4-FFF2-40B4-BE49-F238E27FC236}">
                <a16:creationId xmlns:a16="http://schemas.microsoft.com/office/drawing/2014/main" id="{79BE7D0A-0E81-42E8-AE0B-41BBD21B0B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0484" name="Slide Number Placeholder 3">
            <a:extLst>
              <a:ext uri="{FF2B5EF4-FFF2-40B4-BE49-F238E27FC236}">
                <a16:creationId xmlns:a16="http://schemas.microsoft.com/office/drawing/2014/main" id="{C0F6FB9A-3A91-47FA-850E-8494AC374E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0CC7A2DB-2253-403E-B7CA-AE5C586FD58D}" type="slidenum">
              <a:rPr lang="en-US" altLang="en-US" sz="1200"/>
              <a:pPr/>
              <a:t>8</a:t>
            </a:fld>
            <a:endParaRPr lang="en-US" altLang="en-US" sz="1200" dirty="0"/>
          </a:p>
        </p:txBody>
      </p:sp>
    </p:spTree>
    <p:extLst>
      <p:ext uri="{BB962C8B-B14F-4D97-AF65-F5344CB8AC3E}">
        <p14:creationId xmlns:p14="http://schemas.microsoft.com/office/powerpoint/2010/main" val="2732988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3BE34C1-00CD-45E6-9B05-14635A28079A}"/>
              </a:ext>
            </a:extLst>
          </p:cNvPr>
          <p:cNvSpPr>
            <a:spLocks noGrp="1" noRot="1" noChangeAspect="1" noTextEdit="1"/>
          </p:cNvSpPr>
          <p:nvPr>
            <p:ph type="sldImg"/>
          </p:nvPr>
        </p:nvSpPr>
        <p:spPr>
          <a:ln/>
        </p:spPr>
      </p:sp>
      <p:sp>
        <p:nvSpPr>
          <p:cNvPr id="22531" name="Notes Placeholder 2">
            <a:extLst>
              <a:ext uri="{FF2B5EF4-FFF2-40B4-BE49-F238E27FC236}">
                <a16:creationId xmlns:a16="http://schemas.microsoft.com/office/drawing/2014/main" id="{950B1624-E9C3-4C64-B82B-0B7543C9160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To investigate flutter like vibrations we have created a testbed to evaluate the use of a small, low cost reflectometer as a monostatic radar.   </a:t>
            </a:r>
          </a:p>
          <a:p>
            <a:r>
              <a:rPr lang="en-US" altLang="en-US" dirty="0"/>
              <a:t>The test setup showing the network analyzer, the horn antenna, the composite test panel, the shaker, and laser displacement sensor.</a:t>
            </a:r>
          </a:p>
          <a:p>
            <a:endParaRPr lang="en-US" altLang="en-US" dirty="0"/>
          </a:p>
          <a:p>
            <a:r>
              <a:rPr lang="en-US" altLang="en-US" dirty="0"/>
              <a:t>For this work, a Carbon fiber–reinforced polymer (CFRP) composite panel measuring 152 mm by 152 mm by 2.78 mm was fabricated at NASA Langley Research Center.  </a:t>
            </a:r>
          </a:p>
          <a:p>
            <a:r>
              <a:rPr lang="en-US" altLang="en-US" dirty="0"/>
              <a:t>The composite IM7/8552 (IM7 fibers and 8552 prepreg resin) with a 16 ply thick layup of [0/+45/−45/90]</a:t>
            </a:r>
            <a:r>
              <a:rPr lang="en-US" altLang="en-US" baseline="-25000" dirty="0"/>
              <a:t>2s</a:t>
            </a:r>
            <a:r>
              <a:rPr lang="en-US" altLang="en-US" dirty="0"/>
              <a:t>. </a:t>
            </a:r>
          </a:p>
        </p:txBody>
      </p:sp>
      <p:sp>
        <p:nvSpPr>
          <p:cNvPr id="22532" name="Slide Number Placeholder 3">
            <a:extLst>
              <a:ext uri="{FF2B5EF4-FFF2-40B4-BE49-F238E27FC236}">
                <a16:creationId xmlns:a16="http://schemas.microsoft.com/office/drawing/2014/main" id="{4F612594-6255-488E-80C1-606E9A0E14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5C01F9BC-DBB8-48E6-AE02-586710B34E06}" type="slidenum">
              <a:rPr lang="en-US" altLang="en-US" sz="1200"/>
              <a:pPr/>
              <a:t>9</a:t>
            </a:fld>
            <a:endParaRPr lang="en-US" altLang="en-US" sz="1200" dirty="0"/>
          </a:p>
        </p:txBody>
      </p:sp>
    </p:spTree>
    <p:extLst>
      <p:ext uri="{BB962C8B-B14F-4D97-AF65-F5344CB8AC3E}">
        <p14:creationId xmlns:p14="http://schemas.microsoft.com/office/powerpoint/2010/main" val="1451082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3C022754-682F-4359-98C9-CEB42649BE60}"/>
              </a:ext>
            </a:extLst>
          </p:cNvPr>
          <p:cNvSpPr>
            <a:spLocks noGrp="1" noRot="1" noChangeAspect="1" noTextEdit="1"/>
          </p:cNvSpPr>
          <p:nvPr>
            <p:ph type="sldImg"/>
          </p:nvPr>
        </p:nvSpPr>
        <p:spPr>
          <a:xfrm>
            <a:off x="-952500" y="698500"/>
            <a:ext cx="8926513" cy="5027613"/>
          </a:xfrm>
          <a:ln/>
        </p:spPr>
      </p:sp>
      <p:sp>
        <p:nvSpPr>
          <p:cNvPr id="24579" name="Notes Placeholder 2">
            <a:extLst>
              <a:ext uri="{FF2B5EF4-FFF2-40B4-BE49-F238E27FC236}">
                <a16:creationId xmlns:a16="http://schemas.microsoft.com/office/drawing/2014/main" id="{413D78B7-DBB0-4F6D-8346-933C62E6BE03}"/>
              </a:ext>
            </a:extLst>
          </p:cNvPr>
          <p:cNvSpPr>
            <a:spLocks noGrp="1"/>
          </p:cNvSpPr>
          <p:nvPr>
            <p:ph type="body" idx="1"/>
          </p:nvPr>
        </p:nvSpPr>
        <p:spPr>
          <a:xfrm>
            <a:off x="936625" y="7243763"/>
            <a:ext cx="5146675" cy="1363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After making sequential runs of data we decided to double check the data by making runs with the frequencies in random order.</a:t>
            </a:r>
          </a:p>
        </p:txBody>
      </p:sp>
      <p:sp>
        <p:nvSpPr>
          <p:cNvPr id="24580" name="Slide Number Placeholder 3">
            <a:extLst>
              <a:ext uri="{FF2B5EF4-FFF2-40B4-BE49-F238E27FC236}">
                <a16:creationId xmlns:a16="http://schemas.microsoft.com/office/drawing/2014/main" id="{03A93C6A-8379-429A-9791-2B2AAACCDC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E6ED5F20-6E84-4EFD-A28D-9DABB3D1C38A}" type="slidenum">
              <a:rPr lang="en-US" altLang="en-US" sz="1200"/>
              <a:pPr/>
              <a:t>10</a:t>
            </a:fld>
            <a:endParaRPr lang="en-US" altLang="en-US" sz="1200" dirty="0"/>
          </a:p>
        </p:txBody>
      </p:sp>
    </p:spTree>
    <p:extLst>
      <p:ext uri="{BB962C8B-B14F-4D97-AF65-F5344CB8AC3E}">
        <p14:creationId xmlns:p14="http://schemas.microsoft.com/office/powerpoint/2010/main" val="3526280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4DB36D-8E8D-2543-92E3-2EF91E646547}"/>
              </a:ext>
            </a:extLst>
          </p:cNvPr>
          <p:cNvSpPr>
            <a:spLocks noGrp="1"/>
          </p:cNvSpPr>
          <p:nvPr>
            <p:ph idx="1"/>
          </p:nvPr>
        </p:nvSpPr>
        <p:spPr>
          <a:xfrm>
            <a:off x="836613" y="2204864"/>
            <a:ext cx="10506075" cy="3688557"/>
          </a:xfrm>
          <a:prstGeom prst="rect">
            <a:avLst/>
          </a:prstGeom>
        </p:spPr>
        <p:txBody>
          <a:bodyPr/>
          <a:lstStyle>
            <a:lvl1pPr marL="342900" indent="-342900">
              <a:buClr>
                <a:schemeClr val="bg2"/>
              </a:buClr>
              <a:buFont typeface="Arial" panose="020B0604020202020204" pitchFamily="34" charset="0"/>
              <a:buChar char="•"/>
              <a:defRPr>
                <a:latin typeface="Calibri" panose="020F0502020204030204" pitchFamily="34" charset="0"/>
                <a:cs typeface="Calibri" panose="020F0502020204030204" pitchFamily="34" charset="0"/>
              </a:defRPr>
            </a:lvl1pPr>
            <a:lvl2pPr marL="742950" indent="-285750">
              <a:buClr>
                <a:schemeClr val="bg2"/>
              </a:buClr>
              <a:buFont typeface="Arial" panose="020B0604020202020204" pitchFamily="34" charset="0"/>
              <a:buChar char="•"/>
              <a:defRPr>
                <a:latin typeface="Calibri" panose="020F0502020204030204" pitchFamily="34" charset="0"/>
                <a:cs typeface="Calibri" panose="020F0502020204030204" pitchFamily="34" charset="0"/>
              </a:defRPr>
            </a:lvl2pPr>
            <a:lvl3pPr marL="1143000" indent="-228600">
              <a:buClr>
                <a:schemeClr val="bg2"/>
              </a:buClr>
              <a:buFont typeface="Arial" panose="020B0604020202020204" pitchFamily="34" charset="0"/>
              <a:buChar char="•"/>
              <a:defRPr>
                <a:latin typeface="Calibri" panose="020F0502020204030204" pitchFamily="34" charset="0"/>
                <a:cs typeface="Calibri" panose="020F0502020204030204" pitchFamily="34" charset="0"/>
              </a:defRPr>
            </a:lvl3pPr>
            <a:lvl4pPr marL="1600200" indent="-228600">
              <a:buClr>
                <a:schemeClr val="bg2"/>
              </a:buClr>
              <a:buFont typeface="Arial" panose="020B0604020202020204" pitchFamily="34" charset="0"/>
              <a:buChar char="•"/>
              <a:defRPr>
                <a:latin typeface="Calibri" panose="020F0502020204030204" pitchFamily="34" charset="0"/>
                <a:cs typeface="Calibri" panose="020F0502020204030204" pitchFamily="34" charset="0"/>
              </a:defRPr>
            </a:lvl4pPr>
            <a:lvl5pPr marL="2057400" indent="-228600">
              <a:buClr>
                <a:schemeClr val="bg2"/>
              </a:buClr>
              <a:buFont typeface="Arial" panose="020B0604020202020204" pitchFamily="34" charset="0"/>
              <a:buChar cha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6">
            <a:extLst>
              <a:ext uri="{FF2B5EF4-FFF2-40B4-BE49-F238E27FC236}">
                <a16:creationId xmlns:a16="http://schemas.microsoft.com/office/drawing/2014/main" id="{39543DF4-BF30-C14A-B01B-CB534EADF256}"/>
              </a:ext>
            </a:extLst>
          </p:cNvPr>
          <p:cNvSpPr>
            <a:spLocks noGrp="1"/>
          </p:cNvSpPr>
          <p:nvPr>
            <p:ph type="title"/>
          </p:nvPr>
        </p:nvSpPr>
        <p:spPr>
          <a:xfrm>
            <a:off x="836613" y="1052736"/>
            <a:ext cx="10506075" cy="1003622"/>
          </a:xfrm>
          <a:prstGeom prst="rect">
            <a:avLst/>
          </a:prstGeom>
        </p:spPr>
        <p:txBody>
          <a:bodyPr/>
          <a:lstStyle>
            <a:lvl1pPr algn="l">
              <a:defRPr sz="4800" b="1" i="0">
                <a:solidFill>
                  <a:schemeClr val="bg2"/>
                </a:solidFill>
                <a:latin typeface="+mn-lt"/>
              </a:defRPr>
            </a:lvl1pPr>
          </a:lstStyle>
          <a:p>
            <a:r>
              <a:rPr lang="en-US" dirty="0"/>
              <a:t>Click to edit Master title style</a:t>
            </a:r>
          </a:p>
        </p:txBody>
      </p:sp>
    </p:spTree>
    <p:extLst>
      <p:ext uri="{BB962C8B-B14F-4D97-AF65-F5344CB8AC3E}">
        <p14:creationId xmlns:p14="http://schemas.microsoft.com/office/powerpoint/2010/main" val="2134621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No Page Numberin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07DBE2-E03C-EA4A-84FC-B6197DCC3300}"/>
              </a:ext>
            </a:extLst>
          </p:cNvPr>
          <p:cNvSpPr>
            <a:spLocks noGrp="1"/>
          </p:cNvSpPr>
          <p:nvPr>
            <p:ph type="title"/>
          </p:nvPr>
        </p:nvSpPr>
        <p:spPr>
          <a:xfrm>
            <a:off x="836613" y="1484784"/>
            <a:ext cx="10506075" cy="1011426"/>
          </a:xfrm>
          <a:prstGeom prst="rect">
            <a:avLst/>
          </a:prstGeom>
        </p:spPr>
        <p:txBody>
          <a:bodyPr/>
          <a:lstStyle>
            <a:lvl1pPr algn="l">
              <a:defRPr sz="6000" b="1" i="0">
                <a:solidFill>
                  <a:schemeClr val="tx2"/>
                </a:solidFill>
                <a:latin typeface="+mn-lt"/>
              </a:defRPr>
            </a:lvl1pPr>
          </a:lstStyle>
          <a:p>
            <a:r>
              <a:rPr lang="en-US" dirty="0"/>
              <a:t>Click to edit Master title style</a:t>
            </a:r>
          </a:p>
        </p:txBody>
      </p:sp>
      <p:sp>
        <p:nvSpPr>
          <p:cNvPr id="16" name="Text Placeholder 15">
            <a:extLst>
              <a:ext uri="{FF2B5EF4-FFF2-40B4-BE49-F238E27FC236}">
                <a16:creationId xmlns:a16="http://schemas.microsoft.com/office/drawing/2014/main" id="{94778467-A2C7-7F4D-BF67-263E1939B49C}"/>
              </a:ext>
            </a:extLst>
          </p:cNvPr>
          <p:cNvSpPr>
            <a:spLocks noGrp="1"/>
          </p:cNvSpPr>
          <p:nvPr>
            <p:ph type="body" sz="quarter" idx="10"/>
          </p:nvPr>
        </p:nvSpPr>
        <p:spPr>
          <a:xfrm>
            <a:off x="836613" y="2564904"/>
            <a:ext cx="10506075" cy="2952750"/>
          </a:xfrm>
          <a:prstGeom prst="rect">
            <a:avLst/>
          </a:prstGeom>
        </p:spPr>
        <p:txBody>
          <a:bodyPr/>
          <a:lstStyle>
            <a:lvl1pPr marL="0" indent="0">
              <a:lnSpc>
                <a:spcPts val="5300"/>
              </a:lnSpc>
              <a:spcBef>
                <a:spcPts val="0"/>
              </a:spcBef>
              <a:buFontTx/>
              <a:buNone/>
              <a:defRPr sz="5000" b="1" i="0">
                <a:solidFill>
                  <a:schemeClr val="bg2"/>
                </a:solidFill>
                <a:latin typeface="+mn-lt"/>
              </a:defRPr>
            </a:lvl1pPr>
            <a:lvl2pPr marL="457200" indent="0">
              <a:buFontTx/>
              <a:buNone/>
              <a:defRPr sz="5000" b="1" i="0">
                <a:solidFill>
                  <a:schemeClr val="bg2"/>
                </a:solidFill>
                <a:latin typeface="Franklin Gothic Medium Cond" panose="020B0606030402020204" pitchFamily="34" charset="0"/>
              </a:defRPr>
            </a:lvl2pPr>
            <a:lvl3pPr marL="914400" indent="0">
              <a:buFontTx/>
              <a:buNone/>
              <a:defRPr sz="5000" b="1" i="0">
                <a:solidFill>
                  <a:schemeClr val="bg2"/>
                </a:solidFill>
                <a:latin typeface="Franklin Gothic Medium Cond" panose="020B0606030402020204" pitchFamily="34" charset="0"/>
              </a:defRPr>
            </a:lvl3pPr>
            <a:lvl4pPr marL="1371600" indent="0">
              <a:buFontTx/>
              <a:buNone/>
              <a:defRPr sz="5000" b="1" i="0">
                <a:solidFill>
                  <a:schemeClr val="bg2"/>
                </a:solidFill>
                <a:latin typeface="Franklin Gothic Medium Cond" panose="020B0606030402020204" pitchFamily="34" charset="0"/>
              </a:defRPr>
            </a:lvl4pPr>
            <a:lvl5pPr marL="1828800" indent="0">
              <a:buFontTx/>
              <a:buNone/>
              <a:defRPr sz="5000" b="1" i="0">
                <a:solidFill>
                  <a:schemeClr val="bg2"/>
                </a:solidFill>
                <a:latin typeface="Franklin Gothic Medium Cond" panose="020B0606030402020204" pitchFamily="34" charset="0"/>
              </a:defRPr>
            </a:lvl5pPr>
          </a:lstStyle>
          <a:p>
            <a:pPr lvl="0"/>
            <a:r>
              <a:rPr lang="en-US" dirty="0"/>
              <a:t>Click to edit Master text styles</a:t>
            </a:r>
          </a:p>
          <a:p>
            <a:pPr lvl="0"/>
            <a:r>
              <a:rPr lang="en-US" dirty="0"/>
              <a:t>Second level</a:t>
            </a:r>
          </a:p>
          <a:p>
            <a:pPr lvl="0"/>
            <a:r>
              <a:rPr lang="en-US" dirty="0"/>
              <a:t>Third level</a:t>
            </a:r>
          </a:p>
          <a:p>
            <a:pPr lvl="0"/>
            <a:r>
              <a:rPr lang="en-US" dirty="0"/>
              <a:t>Fourth level</a:t>
            </a:r>
          </a:p>
        </p:txBody>
      </p:sp>
    </p:spTree>
    <p:extLst>
      <p:ext uri="{BB962C8B-B14F-4D97-AF65-F5344CB8AC3E}">
        <p14:creationId xmlns:p14="http://schemas.microsoft.com/office/powerpoint/2010/main" val="4205075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8651" y="0"/>
            <a:ext cx="9705588" cy="853440"/>
          </a:xfrm>
        </p:spPr>
        <p:txBody>
          <a:bodyPr/>
          <a:lstStyle>
            <a:lvl1pPr>
              <a:defRPr b="1">
                <a:latin typeface="+mn-lt"/>
              </a:defRPr>
            </a:lvl1pPr>
          </a:lstStyle>
          <a:p>
            <a:r>
              <a:rPr lang="en-US" dirty="0"/>
              <a:t>Click to edit Master title style</a:t>
            </a:r>
          </a:p>
        </p:txBody>
      </p:sp>
      <p:sp>
        <p:nvSpPr>
          <p:cNvPr id="3" name="Content Placeholder 2"/>
          <p:cNvSpPr>
            <a:spLocks noGrp="1"/>
          </p:cNvSpPr>
          <p:nvPr>
            <p:ph idx="1"/>
          </p:nvPr>
        </p:nvSpPr>
        <p:spPr>
          <a:xfrm>
            <a:off x="608966" y="1026889"/>
            <a:ext cx="10961370" cy="495904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086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Blank_Add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9240A0D-ECEB-EB4B-B5DE-6EBA652E64B1}"/>
              </a:ext>
            </a:extLst>
          </p:cNvPr>
          <p:cNvSpPr>
            <a:spLocks noGrp="1"/>
          </p:cNvSpPr>
          <p:nvPr>
            <p:ph type="pic" sz="quarter" idx="10"/>
          </p:nvPr>
        </p:nvSpPr>
        <p:spPr>
          <a:xfrm>
            <a:off x="1697038" y="1557338"/>
            <a:ext cx="8856662" cy="4032250"/>
          </a:xfrm>
          <a:prstGeom prst="rect">
            <a:avLst/>
          </a:prstGeom>
        </p:spPr>
        <p:txBody>
          <a:bodyPr/>
          <a:lstStyle>
            <a:lvl1pPr marL="0" indent="0">
              <a:buFontTx/>
              <a:buNone/>
              <a:defRPr/>
            </a:lvl1pPr>
          </a:lstStyle>
          <a:p>
            <a:endParaRPr lang="en-US" dirty="0"/>
          </a:p>
        </p:txBody>
      </p:sp>
    </p:spTree>
    <p:extLst>
      <p:ext uri="{BB962C8B-B14F-4D97-AF65-F5344CB8AC3E}">
        <p14:creationId xmlns:p14="http://schemas.microsoft.com/office/powerpoint/2010/main" val="1964453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3448" y="1844677"/>
            <a:ext cx="10352405" cy="1470025"/>
          </a:xfrm>
        </p:spPr>
        <p:txBody>
          <a:bodyPr/>
          <a:lstStyle>
            <a:lvl1pPr>
              <a:defRPr b="1"/>
            </a:lvl1pPr>
          </a:lstStyle>
          <a:p>
            <a:r>
              <a:rPr lang="en-US" dirty="0"/>
              <a:t>&lt;Title of Presentation&gt;</a:t>
            </a:r>
          </a:p>
        </p:txBody>
      </p:sp>
      <p:sp>
        <p:nvSpPr>
          <p:cNvPr id="3" name="Subtitle 2"/>
          <p:cNvSpPr>
            <a:spLocks noGrp="1"/>
          </p:cNvSpPr>
          <p:nvPr>
            <p:ph type="subTitle" idx="1" hasCustomPrompt="1"/>
          </p:nvPr>
        </p:nvSpPr>
        <p:spPr>
          <a:xfrm>
            <a:off x="1826895" y="3886202"/>
            <a:ext cx="8525510" cy="1348409"/>
          </a:xfrm>
        </p:spPr>
        <p:txBody>
          <a:bodyPr/>
          <a:lstStyle>
            <a:lvl1pPr marL="0" indent="0" algn="ctr">
              <a:buNone/>
              <a:defRPr b="1">
                <a:solidFill>
                  <a:schemeClr val="tx1"/>
                </a:solidFill>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US" dirty="0"/>
              <a:t>&lt;Author Names&gt;</a:t>
            </a:r>
            <a:br>
              <a:rPr lang="en-US" dirty="0"/>
            </a:br>
            <a:endParaRPr lang="en-US" dirty="0"/>
          </a:p>
        </p:txBody>
      </p:sp>
      <p:sp>
        <p:nvSpPr>
          <p:cNvPr id="24" name="Text Placeholder 23"/>
          <p:cNvSpPr>
            <a:spLocks noGrp="1"/>
          </p:cNvSpPr>
          <p:nvPr>
            <p:ph type="body" sz="quarter" idx="14" hasCustomPrompt="1"/>
          </p:nvPr>
        </p:nvSpPr>
        <p:spPr>
          <a:xfrm>
            <a:off x="2029885" y="930275"/>
            <a:ext cx="7977864" cy="914400"/>
          </a:xfrm>
        </p:spPr>
        <p:txBody>
          <a:bodyPr/>
          <a:lstStyle>
            <a:lvl1pPr marL="0" indent="0" algn="ctr">
              <a:buNone/>
              <a:defRPr b="1"/>
            </a:lvl1pPr>
          </a:lstStyle>
          <a:p>
            <a:pPr lvl="0"/>
            <a:r>
              <a:rPr lang="en-US" dirty="0"/>
              <a:t>&lt;Session&gt;-&lt;Paper#&gt;</a:t>
            </a:r>
          </a:p>
        </p:txBody>
      </p:sp>
      <p:sp>
        <p:nvSpPr>
          <p:cNvPr id="30" name="Content Placeholder 29"/>
          <p:cNvSpPr>
            <a:spLocks noGrp="1"/>
          </p:cNvSpPr>
          <p:nvPr>
            <p:ph sz="quarter" idx="15" hasCustomPrompt="1"/>
          </p:nvPr>
        </p:nvSpPr>
        <p:spPr>
          <a:xfrm>
            <a:off x="1826895" y="5234609"/>
            <a:ext cx="8525510" cy="908366"/>
          </a:xfrm>
        </p:spPr>
        <p:txBody>
          <a:bodyPr/>
          <a:lstStyle>
            <a:lvl1pPr marL="0" indent="0" algn="ctr">
              <a:buNone/>
              <a:defRPr b="1"/>
            </a:lvl1pPr>
          </a:lstStyle>
          <a:p>
            <a:pPr lvl="0"/>
            <a:r>
              <a:rPr lang="en-US" dirty="0"/>
              <a:t>&lt;Affiliations&gt;</a:t>
            </a:r>
          </a:p>
        </p:txBody>
      </p:sp>
    </p:spTree>
    <p:extLst>
      <p:ext uri="{BB962C8B-B14F-4D97-AF65-F5344CB8AC3E}">
        <p14:creationId xmlns:p14="http://schemas.microsoft.com/office/powerpoint/2010/main" val="4179481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953" y="1057275"/>
            <a:ext cx="11477299" cy="5441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851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grpSp>
        <p:nvGrpSpPr>
          <p:cNvPr id="4" name="Group 15">
            <a:extLst>
              <a:ext uri="{FF2B5EF4-FFF2-40B4-BE49-F238E27FC236}">
                <a16:creationId xmlns:a16="http://schemas.microsoft.com/office/drawing/2014/main" id="{425D13A6-2D63-4C39-8925-680077642EF4}"/>
              </a:ext>
            </a:extLst>
          </p:cNvPr>
          <p:cNvGrpSpPr>
            <a:grpSpLocks/>
          </p:cNvGrpSpPr>
          <p:nvPr userDrawn="1"/>
        </p:nvGrpSpPr>
        <p:grpSpPr bwMode="auto">
          <a:xfrm>
            <a:off x="10453899" y="152401"/>
            <a:ext cx="1522413" cy="911225"/>
            <a:chOff x="4896" y="144"/>
            <a:chExt cx="720" cy="574"/>
          </a:xfrm>
        </p:grpSpPr>
        <p:sp>
          <p:nvSpPr>
            <p:cNvPr id="5" name="Oval 16">
              <a:extLst>
                <a:ext uri="{FF2B5EF4-FFF2-40B4-BE49-F238E27FC236}">
                  <a16:creationId xmlns:a16="http://schemas.microsoft.com/office/drawing/2014/main" id="{4D6B0BF8-F119-49EB-88E5-CCA46BB4E166}"/>
                </a:ext>
              </a:extLst>
            </p:cNvPr>
            <p:cNvSpPr>
              <a:spLocks noChangeArrowheads="1"/>
            </p:cNvSpPr>
            <p:nvPr userDrawn="1"/>
          </p:nvSpPr>
          <p:spPr bwMode="auto">
            <a:xfrm>
              <a:off x="4941" y="151"/>
              <a:ext cx="573" cy="55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en-US" sz="2400" dirty="0"/>
            </a:p>
          </p:txBody>
        </p:sp>
        <p:pic>
          <p:nvPicPr>
            <p:cNvPr id="6" name="Picture 17" descr="HiRes_7_Logo1">
              <a:extLst>
                <a:ext uri="{FF2B5EF4-FFF2-40B4-BE49-F238E27FC236}">
                  <a16:creationId xmlns:a16="http://schemas.microsoft.com/office/drawing/2014/main" id="{5718B22F-E243-41EF-B877-FA3F9F7B3DE3}"/>
                </a:ext>
              </a:extLst>
            </p:cNvPr>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6" y="144"/>
              <a:ext cx="720"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5651" name="Rectangle 3"/>
          <p:cNvSpPr>
            <a:spLocks noGrp="1" noChangeArrowheads="1"/>
          </p:cNvSpPr>
          <p:nvPr>
            <p:ph type="ctrTitle"/>
          </p:nvPr>
        </p:nvSpPr>
        <p:spPr>
          <a:xfrm>
            <a:off x="913448" y="2286000"/>
            <a:ext cx="10352405" cy="1143000"/>
          </a:xfrm>
        </p:spPr>
        <p:txBody>
          <a:bodyPr/>
          <a:lstStyle>
            <a:lvl1pPr>
              <a:defRPr>
                <a:solidFill>
                  <a:schemeClr val="bg1"/>
                </a:solidFill>
              </a:defRPr>
            </a:lvl1pPr>
          </a:lstStyle>
          <a:p>
            <a:r>
              <a:rPr lang="en-US"/>
              <a:t>Click to edit Master title style</a:t>
            </a:r>
          </a:p>
        </p:txBody>
      </p:sp>
      <p:sp>
        <p:nvSpPr>
          <p:cNvPr id="155652" name="Rectangle 4"/>
          <p:cNvSpPr>
            <a:spLocks noGrp="1" noChangeArrowheads="1"/>
          </p:cNvSpPr>
          <p:nvPr>
            <p:ph type="subTitle" idx="1"/>
          </p:nvPr>
        </p:nvSpPr>
        <p:spPr>
          <a:xfrm>
            <a:off x="1826895" y="3886200"/>
            <a:ext cx="8525510" cy="1752600"/>
          </a:xfrm>
        </p:spPr>
        <p:txBody>
          <a:bodyPr/>
          <a:lstStyle>
            <a:lvl1pPr marL="0" indent="0" algn="ctr">
              <a:buFontTx/>
              <a:buNone/>
              <a:defRPr/>
            </a:lvl1pPr>
          </a:lstStyle>
          <a:p>
            <a:r>
              <a:rPr lang="en-US"/>
              <a:t>Click to edit Master subtitle style</a:t>
            </a:r>
          </a:p>
        </p:txBody>
      </p:sp>
      <p:sp>
        <p:nvSpPr>
          <p:cNvPr id="7" name="Rectangle 5">
            <a:extLst>
              <a:ext uri="{FF2B5EF4-FFF2-40B4-BE49-F238E27FC236}">
                <a16:creationId xmlns:a16="http://schemas.microsoft.com/office/drawing/2014/main" id="{C48307E3-F8FC-41D9-AEEE-B29B082C76BD}"/>
              </a:ext>
            </a:extLst>
          </p:cNvPr>
          <p:cNvSpPr>
            <a:spLocks noGrp="1" noChangeArrowheads="1"/>
          </p:cNvSpPr>
          <p:nvPr>
            <p:ph type="dt" sz="half" idx="10"/>
          </p:nvPr>
        </p:nvSpPr>
        <p:spPr>
          <a:xfrm>
            <a:off x="913448" y="6248400"/>
            <a:ext cx="2537354" cy="457200"/>
          </a:xfrm>
        </p:spPr>
        <p:txBody>
          <a:bodyPr/>
          <a:lstStyle>
            <a:lvl1pPr>
              <a:defRPr/>
            </a:lvl1pPr>
          </a:lstStyle>
          <a:p>
            <a:pPr>
              <a:defRPr/>
            </a:pPr>
            <a:endParaRPr lang="en-US" dirty="0"/>
          </a:p>
        </p:txBody>
      </p:sp>
      <p:sp>
        <p:nvSpPr>
          <p:cNvPr id="8" name="Rectangle 6">
            <a:extLst>
              <a:ext uri="{FF2B5EF4-FFF2-40B4-BE49-F238E27FC236}">
                <a16:creationId xmlns:a16="http://schemas.microsoft.com/office/drawing/2014/main" id="{300FB4C7-B0FC-412F-977C-FFD8B00F9154}"/>
              </a:ext>
            </a:extLst>
          </p:cNvPr>
          <p:cNvSpPr>
            <a:spLocks noGrp="1" noChangeArrowheads="1"/>
          </p:cNvSpPr>
          <p:nvPr>
            <p:ph type="sldNum" sz="quarter" idx="11"/>
          </p:nvPr>
        </p:nvSpPr>
        <p:spPr>
          <a:xfrm>
            <a:off x="7307580" y="6324600"/>
            <a:ext cx="4567238" cy="457200"/>
          </a:xfrm>
        </p:spPr>
        <p:txBody>
          <a:bodyPr/>
          <a:lstStyle>
            <a:lvl1pPr>
              <a:defRPr/>
            </a:lvl1pPr>
          </a:lstStyle>
          <a:p>
            <a:pPr>
              <a:defRPr/>
            </a:pPr>
            <a:r>
              <a:rPr lang="en-US" dirty="0"/>
              <a:t>NESB Peer Review  Jan 23-25, 2006</a:t>
            </a:r>
          </a:p>
        </p:txBody>
      </p:sp>
    </p:spTree>
    <p:extLst>
      <p:ext uri="{BB962C8B-B14F-4D97-AF65-F5344CB8AC3E}">
        <p14:creationId xmlns:p14="http://schemas.microsoft.com/office/powerpoint/2010/main" val="1227676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552BA029-D585-4D0C-B12A-786EF65D3E0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C0064F6C-B3D0-4BAF-8597-1DC5B7484AFB}"/>
              </a:ext>
            </a:extLst>
          </p:cNvPr>
          <p:cNvSpPr>
            <a:spLocks noGrp="1" noChangeArrowheads="1"/>
          </p:cNvSpPr>
          <p:nvPr>
            <p:ph type="sldNum" sz="quarter" idx="11"/>
          </p:nvPr>
        </p:nvSpPr>
        <p:spPr>
          <a:ln/>
        </p:spPr>
        <p:txBody>
          <a:bodyPr/>
          <a:lstStyle>
            <a:lvl1pPr>
              <a:defRPr/>
            </a:lvl1pPr>
          </a:lstStyle>
          <a:p>
            <a:pPr>
              <a:defRPr/>
            </a:pPr>
            <a:r>
              <a:rPr lang="en-US" dirty="0"/>
              <a:t>NESB Peer Review  Jan 23-25, 2006</a:t>
            </a:r>
          </a:p>
        </p:txBody>
      </p:sp>
    </p:spTree>
    <p:extLst>
      <p:ext uri="{BB962C8B-B14F-4D97-AF65-F5344CB8AC3E}">
        <p14:creationId xmlns:p14="http://schemas.microsoft.com/office/powerpoint/2010/main" val="3754804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21163A-0771-4544-BA97-A26FBFD924F1}"/>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6381328"/>
            <a:ext cx="12182760" cy="507432"/>
          </a:xfrm>
          <a:prstGeom prst="rect">
            <a:avLst/>
          </a:prstGeom>
        </p:spPr>
      </p:pic>
      <p:pic>
        <p:nvPicPr>
          <p:cNvPr id="11" name="Picture 10">
            <a:extLst>
              <a:ext uri="{FF2B5EF4-FFF2-40B4-BE49-F238E27FC236}">
                <a16:creationId xmlns:a16="http://schemas.microsoft.com/office/drawing/2014/main" id="{A737AC21-D139-224F-B5F9-3D136F31E1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2707" y="131714"/>
            <a:ext cx="1949359" cy="595637"/>
          </a:xfrm>
          <a:prstGeom prst="rect">
            <a:avLst/>
          </a:prstGeom>
        </p:spPr>
      </p:pic>
      <p:pic>
        <p:nvPicPr>
          <p:cNvPr id="22" name="Picture 21" descr="Text&#10;&#10;Description automatically generated">
            <a:extLst>
              <a:ext uri="{FF2B5EF4-FFF2-40B4-BE49-F238E27FC236}">
                <a16:creationId xmlns:a16="http://schemas.microsoft.com/office/drawing/2014/main" id="{C9C1CCF8-00AD-4C30-B3FB-7A66A67A9B0D}"/>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b="48008"/>
          <a:stretch/>
        </p:blipFill>
        <p:spPr>
          <a:xfrm>
            <a:off x="92707" y="6462855"/>
            <a:ext cx="1197739" cy="349380"/>
          </a:xfrm>
          <a:prstGeom prst="rect">
            <a:avLst/>
          </a:prstGeom>
        </p:spPr>
      </p:pic>
      <p:sp>
        <p:nvSpPr>
          <p:cNvPr id="5" name="AutoShape 2">
            <a:extLst>
              <a:ext uri="{FF2B5EF4-FFF2-40B4-BE49-F238E27FC236}">
                <a16:creationId xmlns:a16="http://schemas.microsoft.com/office/drawing/2014/main" id="{82BDF71A-DDC0-7E46-9B6E-A42D109237D2}"/>
              </a:ext>
            </a:extLst>
          </p:cNvPr>
          <p:cNvSpPr>
            <a:spLocks noChangeAspect="1" noChangeArrowheads="1"/>
          </p:cNvSpPr>
          <p:nvPr userDrawn="1"/>
        </p:nvSpPr>
        <p:spPr bwMode="auto">
          <a:xfrm>
            <a:off x="4865514" y="3789040"/>
            <a:ext cx="3752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TextBox 17">
            <a:extLst>
              <a:ext uri="{FF2B5EF4-FFF2-40B4-BE49-F238E27FC236}">
                <a16:creationId xmlns:a16="http://schemas.microsoft.com/office/drawing/2014/main" id="{6B2B4499-55C2-9A4F-AC06-20F310B0880F}"/>
              </a:ext>
            </a:extLst>
          </p:cNvPr>
          <p:cNvSpPr txBox="1"/>
          <p:nvPr userDrawn="1"/>
        </p:nvSpPr>
        <p:spPr>
          <a:xfrm>
            <a:off x="4462706" y="6394805"/>
            <a:ext cx="1224136" cy="430887"/>
          </a:xfrm>
          <a:prstGeom prst="rect">
            <a:avLst/>
          </a:prstGeom>
          <a:noFill/>
        </p:spPr>
        <p:txBody>
          <a:bodyPr wrap="square" rtlCol="0">
            <a:spAutoFit/>
          </a:bodyPr>
          <a:lstStyle/>
          <a:p>
            <a:r>
              <a:rPr kumimoji="0" lang="en-US" sz="2200" b="0" i="0" u="none" strike="noStrike" kern="1200" cap="none" spc="0" normalizeH="0" baseline="0" noProof="0" dirty="0">
                <a:ln>
                  <a:noFill/>
                </a:ln>
                <a:solidFill>
                  <a:schemeClr val="bg1"/>
                </a:solidFill>
                <a:effectLst/>
                <a:uLnTx/>
                <a:uFillTx/>
                <a:latin typeface="+mn-lt"/>
                <a:ea typeface="Arial" charset="0"/>
                <a:cs typeface="Arial" charset="0"/>
              </a:rPr>
              <a:t>WME-5</a:t>
            </a:r>
            <a:endParaRPr lang="en-US" sz="2200" b="0" i="0" dirty="0">
              <a:solidFill>
                <a:schemeClr val="bg1"/>
              </a:solidFill>
              <a:latin typeface="+mn-lt"/>
              <a:ea typeface="Arial" charset="0"/>
              <a:cs typeface="Arial" charset="0"/>
            </a:endParaRPr>
          </a:p>
        </p:txBody>
      </p:sp>
      <p:sp>
        <p:nvSpPr>
          <p:cNvPr id="13" name="TextBox 12">
            <a:extLst>
              <a:ext uri="{FF2B5EF4-FFF2-40B4-BE49-F238E27FC236}">
                <a16:creationId xmlns:a16="http://schemas.microsoft.com/office/drawing/2014/main" id="{C4699908-0107-4575-AB40-26E488B68014}"/>
              </a:ext>
            </a:extLst>
          </p:cNvPr>
          <p:cNvSpPr txBox="1"/>
          <p:nvPr userDrawn="1"/>
        </p:nvSpPr>
        <p:spPr>
          <a:xfrm>
            <a:off x="8105874" y="6394805"/>
            <a:ext cx="1224136" cy="430887"/>
          </a:xfrm>
          <a:prstGeom prst="rect">
            <a:avLst/>
          </a:prstGeom>
          <a:noFill/>
        </p:spPr>
        <p:txBody>
          <a:bodyPr wrap="square" rtlCol="0">
            <a:spAutoFit/>
          </a:bodyPr>
          <a:lstStyle/>
          <a:p>
            <a:fld id="{4A43C57B-F819-4970-A618-112200EFDF34}" type="slidenum">
              <a:rPr kumimoji="0" lang="en-US" sz="2200" b="0" i="0" u="none" strike="noStrike" kern="1200" cap="none" spc="0" normalizeH="0" baseline="0" noProof="0" smtClean="0">
                <a:ln>
                  <a:noFill/>
                </a:ln>
                <a:solidFill>
                  <a:schemeClr val="bg1"/>
                </a:solidFill>
                <a:effectLst/>
                <a:uLnTx/>
                <a:uFillTx/>
                <a:latin typeface="+mn-lt"/>
                <a:ea typeface="Arial" charset="0"/>
                <a:cs typeface="Arial" charset="0"/>
              </a:rPr>
              <a:t>‹#›</a:t>
            </a:fld>
            <a:endParaRPr lang="en-US" sz="2200" b="0" i="0" dirty="0">
              <a:solidFill>
                <a:schemeClr val="bg1"/>
              </a:solidFill>
              <a:latin typeface="+mn-lt"/>
              <a:ea typeface="Arial" charset="0"/>
              <a:cs typeface="Arial" charset="0"/>
            </a:endParaRPr>
          </a:p>
        </p:txBody>
      </p:sp>
      <p:pic>
        <p:nvPicPr>
          <p:cNvPr id="3" name="Picture 2" descr="Text&#10;&#10;Description automatically generated">
            <a:extLst>
              <a:ext uri="{FF2B5EF4-FFF2-40B4-BE49-F238E27FC236}">
                <a16:creationId xmlns:a16="http://schemas.microsoft.com/office/drawing/2014/main" id="{A40DDC44-12C7-4447-B1A4-B1CB77C3C82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6813" y="6237312"/>
            <a:ext cx="1539729" cy="846486"/>
          </a:xfrm>
          <a:prstGeom prst="rect">
            <a:avLst/>
          </a:prstGeom>
        </p:spPr>
      </p:pic>
      <p:pic>
        <p:nvPicPr>
          <p:cNvPr id="4" name="Picture 3" descr="Logo, company name&#10;&#10;Description automatically generated">
            <a:extLst>
              <a:ext uri="{FF2B5EF4-FFF2-40B4-BE49-F238E27FC236}">
                <a16:creationId xmlns:a16="http://schemas.microsoft.com/office/drawing/2014/main" id="{93BF1B8E-691B-439A-91DE-CB608FFBD8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02218" y="68903"/>
            <a:ext cx="977082" cy="695801"/>
          </a:xfrm>
          <a:prstGeom prst="rect">
            <a:avLst/>
          </a:prstGeom>
        </p:spPr>
      </p:pic>
    </p:spTree>
    <p:extLst>
      <p:ext uri="{BB962C8B-B14F-4D97-AF65-F5344CB8AC3E}">
        <p14:creationId xmlns:p14="http://schemas.microsoft.com/office/powerpoint/2010/main" val="175169867"/>
      </p:ext>
    </p:extLst>
  </p:cSld>
  <p:clrMap bg1="lt1" tx1="dk1" bg2="lt2" tx2="dk2" accent1="accent1" accent2="accent2" accent3="accent3" accent4="accent4" accent5="accent5" accent6="accent6" hlink="hlink" folHlink="folHlink"/>
  <p:sldLayoutIdLst>
    <p:sldLayoutId id="2147483676" r:id="rId1"/>
    <p:sldLayoutId id="2147483675" r:id="rId2"/>
    <p:sldLayoutId id="2147483678" r:id="rId3"/>
    <p:sldLayoutId id="2147483674" r:id="rId4"/>
    <p:sldLayoutId id="2147483677" r:id="rId5"/>
    <p:sldLayoutId id="2147483679" r:id="rId6"/>
    <p:sldLayoutId id="2147483680" r:id="rId7"/>
    <p:sldLayoutId id="2147483681" r:id="rId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3.xml"/><Relationship Id="rId5" Type="http://schemas.openxmlformats.org/officeDocument/2006/relationships/image" Target="../media/image63.emf"/><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jpeg"/><Relationship Id="rId1" Type="http://schemas.openxmlformats.org/officeDocument/2006/relationships/slideLayout" Target="../slideLayouts/slideLayout3.xml"/><Relationship Id="rId4" Type="http://schemas.openxmlformats.org/officeDocument/2006/relationships/image" Target="../media/image70.emf"/></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em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20547" y="1976819"/>
            <a:ext cx="7764304" cy="1468494"/>
          </a:xfrm>
        </p:spPr>
        <p:txBody>
          <a:bodyPr>
            <a:noAutofit/>
          </a:bodyPr>
          <a:lstStyle/>
          <a:p>
            <a:r>
              <a:rPr lang="en-US" altLang="en-US" dirty="0"/>
              <a:t>RF Sensing for NASA </a:t>
            </a:r>
            <a:br>
              <a:rPr lang="en-US" altLang="en-US" dirty="0"/>
            </a:br>
            <a:r>
              <a:rPr lang="en-US" altLang="en-US" dirty="0"/>
              <a:t>NDE Applications</a:t>
            </a:r>
            <a:endParaRPr lang="en-US" dirty="0">
              <a:latin typeface="+mn-lt"/>
            </a:endParaRPr>
          </a:p>
        </p:txBody>
      </p:sp>
      <p:sp>
        <p:nvSpPr>
          <p:cNvPr id="3" name="Subtitle 2"/>
          <p:cNvSpPr>
            <a:spLocks noGrp="1"/>
          </p:cNvSpPr>
          <p:nvPr>
            <p:ph type="subTitle" idx="1"/>
          </p:nvPr>
        </p:nvSpPr>
        <p:spPr>
          <a:xfrm>
            <a:off x="2892584" y="3885725"/>
            <a:ext cx="6929152" cy="1347004"/>
          </a:xfrm>
        </p:spPr>
        <p:txBody>
          <a:bodyPr>
            <a:normAutofit/>
          </a:bodyPr>
          <a:lstStyle/>
          <a:p>
            <a:r>
              <a:rPr lang="en-US" baseline="30000" dirty="0"/>
              <a:t>1</a:t>
            </a:r>
            <a:r>
              <a:rPr lang="en-US" dirty="0"/>
              <a:t>William (Cy) Wilson</a:t>
            </a:r>
          </a:p>
        </p:txBody>
      </p:sp>
      <p:sp>
        <p:nvSpPr>
          <p:cNvPr id="4" name="Text Placeholder 3"/>
          <p:cNvSpPr>
            <a:spLocks noGrp="1"/>
          </p:cNvSpPr>
          <p:nvPr>
            <p:ph type="body" sz="quarter" idx="14"/>
          </p:nvPr>
        </p:nvSpPr>
        <p:spPr/>
        <p:txBody>
          <a:bodyPr/>
          <a:lstStyle/>
          <a:p>
            <a:r>
              <a:rPr lang="en-US" dirty="0"/>
              <a:t>WME-5</a:t>
            </a:r>
          </a:p>
        </p:txBody>
      </p:sp>
      <p:sp>
        <p:nvSpPr>
          <p:cNvPr id="5" name="Content Placeholder 4"/>
          <p:cNvSpPr>
            <a:spLocks noGrp="1"/>
          </p:cNvSpPr>
          <p:nvPr>
            <p:ph sz="quarter" idx="15"/>
          </p:nvPr>
        </p:nvSpPr>
        <p:spPr/>
        <p:txBody>
          <a:bodyPr>
            <a:normAutofit/>
          </a:bodyPr>
          <a:lstStyle/>
          <a:p>
            <a:r>
              <a:rPr lang="en-US" sz="1998" baseline="30000" dirty="0"/>
              <a:t>1</a:t>
            </a:r>
            <a:r>
              <a:rPr lang="en-US" sz="1998" dirty="0"/>
              <a:t>NASA Langley Research Center </a:t>
            </a:r>
          </a:p>
        </p:txBody>
      </p:sp>
    </p:spTree>
    <p:extLst>
      <p:ext uri="{BB962C8B-B14F-4D97-AF65-F5344CB8AC3E}">
        <p14:creationId xmlns:p14="http://schemas.microsoft.com/office/powerpoint/2010/main" val="1869250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D0BA89F-56D4-45EE-B358-6600AFEDCBAA}"/>
              </a:ext>
            </a:extLst>
          </p:cNvPr>
          <p:cNvSpPr>
            <a:spLocks noGrp="1"/>
          </p:cNvSpPr>
          <p:nvPr>
            <p:ph type="title"/>
          </p:nvPr>
        </p:nvSpPr>
        <p:spPr>
          <a:xfrm>
            <a:off x="1974850" y="-49389"/>
            <a:ext cx="8229600" cy="533400"/>
          </a:xfrm>
        </p:spPr>
        <p:txBody>
          <a:bodyPr/>
          <a:lstStyle/>
          <a:p>
            <a:r>
              <a:rPr lang="en-US" altLang="en-US" dirty="0"/>
              <a:t>Flutter Sensing Test Setup</a:t>
            </a:r>
          </a:p>
        </p:txBody>
      </p:sp>
      <p:sp>
        <p:nvSpPr>
          <p:cNvPr id="21507" name="Content Placeholder 2">
            <a:extLst>
              <a:ext uri="{FF2B5EF4-FFF2-40B4-BE49-F238E27FC236}">
                <a16:creationId xmlns:a16="http://schemas.microsoft.com/office/drawing/2014/main" id="{0431B35E-C179-4546-A80E-4C15EAA0D4E4}"/>
              </a:ext>
            </a:extLst>
          </p:cNvPr>
          <p:cNvSpPr>
            <a:spLocks noGrp="1"/>
          </p:cNvSpPr>
          <p:nvPr>
            <p:ph idx="1"/>
          </p:nvPr>
        </p:nvSpPr>
        <p:spPr>
          <a:xfrm>
            <a:off x="1250382" y="5087419"/>
            <a:ext cx="10445254" cy="731486"/>
          </a:xfrm>
        </p:spPr>
        <p:txBody>
          <a:bodyPr/>
          <a:lstStyle/>
          <a:p>
            <a:pPr marL="0" indent="0" algn="ctr">
              <a:spcBef>
                <a:spcPts val="0"/>
              </a:spcBef>
              <a:buNone/>
            </a:pPr>
            <a:r>
              <a:rPr lang="en-US" altLang="en-US" sz="2200" b="1" dirty="0"/>
              <a:t>The test setup consist of the reflectometer, the horn antenna, the composite test panel, </a:t>
            </a:r>
          </a:p>
          <a:p>
            <a:pPr marL="0" indent="0" algn="ctr">
              <a:spcBef>
                <a:spcPts val="0"/>
              </a:spcBef>
              <a:buNone/>
            </a:pPr>
            <a:r>
              <a:rPr lang="en-US" altLang="en-US" sz="2200" b="1" dirty="0"/>
              <a:t>the shaker, and laser displacement sensor</a:t>
            </a:r>
            <a:r>
              <a:rPr lang="en-US" altLang="en-US" sz="2200" dirty="0"/>
              <a:t>.</a:t>
            </a:r>
          </a:p>
        </p:txBody>
      </p:sp>
      <p:sp>
        <p:nvSpPr>
          <p:cNvPr id="4" name="TextBox 3">
            <a:extLst>
              <a:ext uri="{FF2B5EF4-FFF2-40B4-BE49-F238E27FC236}">
                <a16:creationId xmlns:a16="http://schemas.microsoft.com/office/drawing/2014/main" id="{526AF5EF-7715-4EA9-8C9A-61A0CC6123CA}"/>
              </a:ext>
            </a:extLst>
          </p:cNvPr>
          <p:cNvSpPr txBox="1"/>
          <p:nvPr/>
        </p:nvSpPr>
        <p:spPr>
          <a:xfrm>
            <a:off x="505640" y="1917885"/>
            <a:ext cx="3311525" cy="2308324"/>
          </a:xfrm>
          <a:prstGeom prst="rect">
            <a:avLst/>
          </a:prstGeom>
          <a:noFill/>
        </p:spPr>
        <p:txBody>
          <a:bodyPr>
            <a:spAutoFit/>
          </a:bodyPr>
          <a:lstStyle/>
          <a:p>
            <a:pPr>
              <a:defRPr/>
            </a:pPr>
            <a:r>
              <a:rPr lang="en-US" b="1" dirty="0"/>
              <a:t>The Far Field measurement distance from the antenna to the panel = 600 mm.</a:t>
            </a:r>
          </a:p>
          <a:p>
            <a:pPr>
              <a:defRPr/>
            </a:pPr>
            <a:endParaRPr lang="en-US" b="1" dirty="0"/>
          </a:p>
          <a:p>
            <a:pPr>
              <a:defRPr/>
            </a:pPr>
            <a:endParaRPr lang="en-US" b="1" dirty="0"/>
          </a:p>
          <a:p>
            <a:pPr>
              <a:defRPr/>
            </a:pPr>
            <a:r>
              <a:rPr lang="en-US" b="1" dirty="0"/>
              <a:t>At 1Hz vibration, the panel moves ~3.95 mm, with a max velocity of 12.39 mm/s.</a:t>
            </a:r>
          </a:p>
        </p:txBody>
      </p:sp>
      <p:sp>
        <p:nvSpPr>
          <p:cNvPr id="7" name="TextBox 6">
            <a:extLst>
              <a:ext uri="{FF2B5EF4-FFF2-40B4-BE49-F238E27FC236}">
                <a16:creationId xmlns:a16="http://schemas.microsoft.com/office/drawing/2014/main" id="{32E8BBFA-5B73-44E1-8028-19D4ADCC4BA2}"/>
              </a:ext>
            </a:extLst>
          </p:cNvPr>
          <p:cNvSpPr txBox="1"/>
          <p:nvPr/>
        </p:nvSpPr>
        <p:spPr>
          <a:xfrm>
            <a:off x="0" y="5882310"/>
            <a:ext cx="12179300" cy="523220"/>
          </a:xfrm>
          <a:prstGeom prst="rect">
            <a:avLst/>
          </a:prstGeom>
          <a:noFill/>
        </p:spPr>
        <p:txBody>
          <a:bodyPr wrap="square">
            <a:spAutoFit/>
          </a:bodyPr>
          <a:lstStyle/>
          <a:p>
            <a:r>
              <a:rPr lang="en-US" sz="1400" dirty="0">
                <a:solidFill>
                  <a:srgbClr val="0000FF"/>
                </a:solidFill>
                <a:ea typeface="Times New Roman" panose="02020603050405020304" pitchFamily="18" charset="0"/>
              </a:rPr>
              <a:t>William C. Wilson, Jason P. Moore, Peter D. Juarez, “Surface Acoustic Wave Vibration Sensors for Measuring Aircraft Flutter”, IEEE Intl Conf. on Prognostics and Health Management, Ottawa, ON, Canada, June 20-22, 2016, pp. 1-7.</a:t>
            </a:r>
          </a:p>
        </p:txBody>
      </p:sp>
      <p:grpSp>
        <p:nvGrpSpPr>
          <p:cNvPr id="2" name="Group 1"/>
          <p:cNvGrpSpPr/>
          <p:nvPr/>
        </p:nvGrpSpPr>
        <p:grpSpPr>
          <a:xfrm>
            <a:off x="4217442" y="773910"/>
            <a:ext cx="3796981" cy="4280349"/>
            <a:chOff x="3409951" y="457200"/>
            <a:chExt cx="3730625" cy="4424364"/>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9761" b="13431"/>
            <a:stretch/>
          </p:blipFill>
          <p:spPr>
            <a:xfrm>
              <a:off x="3409951" y="457200"/>
              <a:ext cx="3730625" cy="4424364"/>
            </a:xfrm>
            <a:prstGeom prst="rect">
              <a:avLst/>
            </a:prstGeom>
          </p:spPr>
        </p:pic>
        <p:sp>
          <p:nvSpPr>
            <p:cNvPr id="8" name="Freeform 8"/>
            <p:cNvSpPr>
              <a:spLocks noEditPoints="1"/>
            </p:cNvSpPr>
            <p:nvPr/>
          </p:nvSpPr>
          <p:spPr bwMode="auto">
            <a:xfrm>
              <a:off x="4297364" y="1041401"/>
              <a:ext cx="157163" cy="1139825"/>
            </a:xfrm>
            <a:custGeom>
              <a:avLst/>
              <a:gdLst>
                <a:gd name="T0" fmla="*/ 19 w 99"/>
                <a:gd name="T1" fmla="*/ 718 h 718"/>
                <a:gd name="T2" fmla="*/ 81 w 99"/>
                <a:gd name="T3" fmla="*/ 49 h 718"/>
                <a:gd name="T4" fmla="*/ 62 w 99"/>
                <a:gd name="T5" fmla="*/ 48 h 718"/>
                <a:gd name="T6" fmla="*/ 0 w 99"/>
                <a:gd name="T7" fmla="*/ 716 h 718"/>
                <a:gd name="T8" fmla="*/ 19 w 99"/>
                <a:gd name="T9" fmla="*/ 718 h 718"/>
                <a:gd name="T10" fmla="*/ 99 w 99"/>
                <a:gd name="T11" fmla="*/ 61 h 718"/>
                <a:gd name="T12" fmla="*/ 76 w 99"/>
                <a:gd name="T13" fmla="*/ 0 h 718"/>
                <a:gd name="T14" fmla="*/ 43 w 99"/>
                <a:gd name="T15" fmla="*/ 55 h 718"/>
                <a:gd name="T16" fmla="*/ 99 w 99"/>
                <a:gd name="T17" fmla="*/ 61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718">
                  <a:moveTo>
                    <a:pt x="19" y="718"/>
                  </a:moveTo>
                  <a:lnTo>
                    <a:pt x="81" y="49"/>
                  </a:lnTo>
                  <a:lnTo>
                    <a:pt x="62" y="48"/>
                  </a:lnTo>
                  <a:lnTo>
                    <a:pt x="0" y="716"/>
                  </a:lnTo>
                  <a:lnTo>
                    <a:pt x="19" y="718"/>
                  </a:lnTo>
                  <a:close/>
                  <a:moveTo>
                    <a:pt x="99" y="61"/>
                  </a:moveTo>
                  <a:lnTo>
                    <a:pt x="76" y="0"/>
                  </a:lnTo>
                  <a:lnTo>
                    <a:pt x="43" y="55"/>
                  </a:lnTo>
                  <a:lnTo>
                    <a:pt x="99" y="61"/>
                  </a:lnTo>
                  <a:close/>
                </a:path>
              </a:pathLst>
            </a:custGeom>
            <a:solidFill>
              <a:srgbClr val="FFFF00"/>
            </a:solidFill>
            <a:ln w="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noEditPoints="1"/>
            </p:cNvSpPr>
            <p:nvPr/>
          </p:nvSpPr>
          <p:spPr bwMode="auto">
            <a:xfrm>
              <a:off x="5224463" y="2881314"/>
              <a:ext cx="152400" cy="371475"/>
            </a:xfrm>
            <a:custGeom>
              <a:avLst/>
              <a:gdLst>
                <a:gd name="T0" fmla="*/ 78 w 96"/>
                <a:gd name="T1" fmla="*/ 0 h 234"/>
                <a:gd name="T2" fmla="*/ 15 w 96"/>
                <a:gd name="T3" fmla="*/ 184 h 234"/>
                <a:gd name="T4" fmla="*/ 33 w 96"/>
                <a:gd name="T5" fmla="*/ 191 h 234"/>
                <a:gd name="T6" fmla="*/ 96 w 96"/>
                <a:gd name="T7" fmla="*/ 6 h 234"/>
                <a:gd name="T8" fmla="*/ 78 w 96"/>
                <a:gd name="T9" fmla="*/ 0 h 234"/>
                <a:gd name="T10" fmla="*/ 0 w 96"/>
                <a:gd name="T11" fmla="*/ 168 h 234"/>
                <a:gd name="T12" fmla="*/ 8 w 96"/>
                <a:gd name="T13" fmla="*/ 234 h 234"/>
                <a:gd name="T14" fmla="*/ 54 w 96"/>
                <a:gd name="T15" fmla="*/ 188 h 234"/>
                <a:gd name="T16" fmla="*/ 0 w 96"/>
                <a:gd name="T17" fmla="*/ 16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234">
                  <a:moveTo>
                    <a:pt x="78" y="0"/>
                  </a:moveTo>
                  <a:lnTo>
                    <a:pt x="15" y="184"/>
                  </a:lnTo>
                  <a:lnTo>
                    <a:pt x="33" y="191"/>
                  </a:lnTo>
                  <a:lnTo>
                    <a:pt x="96" y="6"/>
                  </a:lnTo>
                  <a:lnTo>
                    <a:pt x="78" y="0"/>
                  </a:lnTo>
                  <a:close/>
                  <a:moveTo>
                    <a:pt x="0" y="168"/>
                  </a:moveTo>
                  <a:lnTo>
                    <a:pt x="8" y="234"/>
                  </a:lnTo>
                  <a:lnTo>
                    <a:pt x="54" y="188"/>
                  </a:lnTo>
                  <a:lnTo>
                    <a:pt x="0" y="168"/>
                  </a:lnTo>
                  <a:close/>
                </a:path>
              </a:pathLst>
            </a:custGeom>
            <a:solidFill>
              <a:srgbClr val="FFFF00"/>
            </a:solidFill>
            <a:ln w="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noEditPoints="1"/>
            </p:cNvSpPr>
            <p:nvPr/>
          </p:nvSpPr>
          <p:spPr bwMode="auto">
            <a:xfrm>
              <a:off x="5276850" y="4262438"/>
              <a:ext cx="171450" cy="317500"/>
            </a:xfrm>
            <a:custGeom>
              <a:avLst/>
              <a:gdLst>
                <a:gd name="T0" fmla="*/ 91 w 108"/>
                <a:gd name="T1" fmla="*/ 200 h 200"/>
                <a:gd name="T2" fmla="*/ 14 w 108"/>
                <a:gd name="T3" fmla="*/ 48 h 200"/>
                <a:gd name="T4" fmla="*/ 31 w 108"/>
                <a:gd name="T5" fmla="*/ 39 h 200"/>
                <a:gd name="T6" fmla="*/ 108 w 108"/>
                <a:gd name="T7" fmla="*/ 191 h 200"/>
                <a:gd name="T8" fmla="*/ 91 w 108"/>
                <a:gd name="T9" fmla="*/ 200 h 200"/>
                <a:gd name="T10" fmla="*/ 2 w 108"/>
                <a:gd name="T11" fmla="*/ 66 h 200"/>
                <a:gd name="T12" fmla="*/ 0 w 108"/>
                <a:gd name="T13" fmla="*/ 0 h 200"/>
                <a:gd name="T14" fmla="*/ 52 w 108"/>
                <a:gd name="T15" fmla="*/ 38 h 200"/>
                <a:gd name="T16" fmla="*/ 2 w 108"/>
                <a:gd name="T17" fmla="*/ 6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00">
                  <a:moveTo>
                    <a:pt x="91" y="200"/>
                  </a:moveTo>
                  <a:lnTo>
                    <a:pt x="14" y="48"/>
                  </a:lnTo>
                  <a:lnTo>
                    <a:pt x="31" y="39"/>
                  </a:lnTo>
                  <a:lnTo>
                    <a:pt x="108" y="191"/>
                  </a:lnTo>
                  <a:lnTo>
                    <a:pt x="91" y="200"/>
                  </a:lnTo>
                  <a:close/>
                  <a:moveTo>
                    <a:pt x="2" y="66"/>
                  </a:moveTo>
                  <a:lnTo>
                    <a:pt x="0" y="0"/>
                  </a:lnTo>
                  <a:lnTo>
                    <a:pt x="52" y="38"/>
                  </a:lnTo>
                  <a:lnTo>
                    <a:pt x="2" y="66"/>
                  </a:lnTo>
                  <a:close/>
                </a:path>
              </a:pathLst>
            </a:custGeom>
            <a:solidFill>
              <a:srgbClr val="FFFF00"/>
            </a:solidFill>
            <a:ln w="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Rectangle 12"/>
            <p:cNvSpPr>
              <a:spLocks noChangeArrowheads="1"/>
            </p:cNvSpPr>
            <p:nvPr/>
          </p:nvSpPr>
          <p:spPr bwMode="auto">
            <a:xfrm>
              <a:off x="5146676" y="4619626"/>
              <a:ext cx="64280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b="1" dirty="0">
                  <a:solidFill>
                    <a:srgbClr val="FFFF00"/>
                  </a:solidFill>
                </a:rPr>
                <a:t>Shaker</a:t>
              </a:r>
              <a:endParaRPr lang="en-US" altLang="en-US" dirty="0"/>
            </a:p>
          </p:txBody>
        </p:sp>
        <p:sp>
          <p:nvSpPr>
            <p:cNvPr id="13" name="Rectangle 13"/>
            <p:cNvSpPr>
              <a:spLocks noChangeArrowheads="1"/>
            </p:cNvSpPr>
            <p:nvPr/>
          </p:nvSpPr>
          <p:spPr bwMode="auto">
            <a:xfrm>
              <a:off x="4846638" y="2678113"/>
              <a:ext cx="108658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b="1" dirty="0">
                  <a:solidFill>
                    <a:srgbClr val="FFFF00"/>
                  </a:solidFill>
                </a:rPr>
                <a:t>CFRP Panel</a:t>
              </a:r>
              <a:endParaRPr lang="en-US" altLang="en-US" dirty="0"/>
            </a:p>
          </p:txBody>
        </p:sp>
        <p:sp>
          <p:nvSpPr>
            <p:cNvPr id="14" name="Rectangle 14"/>
            <p:cNvSpPr>
              <a:spLocks noChangeArrowheads="1"/>
            </p:cNvSpPr>
            <p:nvPr/>
          </p:nvSpPr>
          <p:spPr bwMode="auto">
            <a:xfrm>
              <a:off x="5626100" y="1965325"/>
              <a:ext cx="5017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b="1" dirty="0">
                  <a:solidFill>
                    <a:srgbClr val="FFFF00"/>
                  </a:solidFill>
                </a:rPr>
                <a:t>Horn </a:t>
              </a:r>
              <a:endParaRPr lang="en-US" altLang="en-US" dirty="0"/>
            </a:p>
          </p:txBody>
        </p:sp>
        <p:sp>
          <p:nvSpPr>
            <p:cNvPr id="15" name="Rectangle 15"/>
            <p:cNvSpPr>
              <a:spLocks noChangeArrowheads="1"/>
            </p:cNvSpPr>
            <p:nvPr/>
          </p:nvSpPr>
          <p:spPr bwMode="auto">
            <a:xfrm>
              <a:off x="5626101" y="2187575"/>
              <a:ext cx="76944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b="1" dirty="0">
                  <a:solidFill>
                    <a:srgbClr val="FFFF00"/>
                  </a:solidFill>
                </a:rPr>
                <a:t>Antenna</a:t>
              </a:r>
              <a:endParaRPr lang="en-US" altLang="en-US" dirty="0"/>
            </a:p>
          </p:txBody>
        </p:sp>
        <p:sp>
          <p:nvSpPr>
            <p:cNvPr id="16" name="Rectangle 16"/>
            <p:cNvSpPr>
              <a:spLocks noChangeArrowheads="1"/>
            </p:cNvSpPr>
            <p:nvPr/>
          </p:nvSpPr>
          <p:spPr bwMode="auto">
            <a:xfrm>
              <a:off x="4071938" y="2171700"/>
              <a:ext cx="12856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b="1" dirty="0">
                  <a:solidFill>
                    <a:srgbClr val="FFFF00"/>
                  </a:solidFill>
                </a:rPr>
                <a:t>Reflectometer</a:t>
              </a:r>
              <a:endParaRPr lang="en-US" altLang="en-US" dirty="0"/>
            </a:p>
          </p:txBody>
        </p:sp>
        <p:sp>
          <p:nvSpPr>
            <p:cNvPr id="17" name="Freeform 17"/>
            <p:cNvSpPr>
              <a:spLocks noEditPoints="1"/>
            </p:cNvSpPr>
            <p:nvPr/>
          </p:nvSpPr>
          <p:spPr bwMode="auto">
            <a:xfrm>
              <a:off x="5495925" y="857251"/>
              <a:ext cx="196850" cy="265113"/>
            </a:xfrm>
            <a:custGeom>
              <a:avLst/>
              <a:gdLst>
                <a:gd name="T0" fmla="*/ 109 w 124"/>
                <a:gd name="T1" fmla="*/ 167 h 167"/>
                <a:gd name="T2" fmla="*/ 21 w 124"/>
                <a:gd name="T3" fmla="*/ 45 h 167"/>
                <a:gd name="T4" fmla="*/ 36 w 124"/>
                <a:gd name="T5" fmla="*/ 34 h 167"/>
                <a:gd name="T6" fmla="*/ 124 w 124"/>
                <a:gd name="T7" fmla="*/ 155 h 167"/>
                <a:gd name="T8" fmla="*/ 109 w 124"/>
                <a:gd name="T9" fmla="*/ 167 h 167"/>
                <a:gd name="T10" fmla="*/ 12 w 124"/>
                <a:gd name="T11" fmla="*/ 65 h 167"/>
                <a:gd name="T12" fmla="*/ 0 w 124"/>
                <a:gd name="T13" fmla="*/ 0 h 167"/>
                <a:gd name="T14" fmla="*/ 57 w 124"/>
                <a:gd name="T15" fmla="*/ 30 h 167"/>
                <a:gd name="T16" fmla="*/ 12 w 124"/>
                <a:gd name="T17" fmla="*/ 6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67">
                  <a:moveTo>
                    <a:pt x="109" y="167"/>
                  </a:moveTo>
                  <a:lnTo>
                    <a:pt x="21" y="45"/>
                  </a:lnTo>
                  <a:lnTo>
                    <a:pt x="36" y="34"/>
                  </a:lnTo>
                  <a:lnTo>
                    <a:pt x="124" y="155"/>
                  </a:lnTo>
                  <a:lnTo>
                    <a:pt x="109" y="167"/>
                  </a:lnTo>
                  <a:close/>
                  <a:moveTo>
                    <a:pt x="12" y="65"/>
                  </a:moveTo>
                  <a:lnTo>
                    <a:pt x="0" y="0"/>
                  </a:lnTo>
                  <a:lnTo>
                    <a:pt x="57" y="30"/>
                  </a:lnTo>
                  <a:lnTo>
                    <a:pt x="12" y="65"/>
                  </a:lnTo>
                  <a:close/>
                </a:path>
              </a:pathLst>
            </a:custGeom>
            <a:solidFill>
              <a:srgbClr val="FFFF00"/>
            </a:solidFill>
            <a:ln w="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Rectangle 18"/>
            <p:cNvSpPr>
              <a:spLocks noChangeArrowheads="1"/>
            </p:cNvSpPr>
            <p:nvPr/>
          </p:nvSpPr>
          <p:spPr bwMode="auto">
            <a:xfrm>
              <a:off x="5724525" y="1065213"/>
              <a:ext cx="5145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b="1" dirty="0">
                  <a:solidFill>
                    <a:srgbClr val="FFFF00"/>
                  </a:solidFill>
                </a:rPr>
                <a:t>Laser</a:t>
              </a:r>
              <a:endParaRPr lang="en-US" altLang="en-US" dirty="0"/>
            </a:p>
          </p:txBody>
        </p:sp>
        <p:sp>
          <p:nvSpPr>
            <p:cNvPr id="19" name="Rectangle 19"/>
            <p:cNvSpPr>
              <a:spLocks noChangeArrowheads="1"/>
            </p:cNvSpPr>
            <p:nvPr/>
          </p:nvSpPr>
          <p:spPr bwMode="auto">
            <a:xfrm>
              <a:off x="5375275" y="1292225"/>
              <a:ext cx="125194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b="1" dirty="0">
                  <a:solidFill>
                    <a:srgbClr val="FFFF00"/>
                  </a:solidFill>
                </a:rPr>
                <a:t>Displacement</a:t>
              </a:r>
              <a:endParaRPr lang="en-US" altLang="en-US" dirty="0"/>
            </a:p>
          </p:txBody>
        </p:sp>
        <p:sp>
          <p:nvSpPr>
            <p:cNvPr id="20" name="Rectangle 20"/>
            <p:cNvSpPr>
              <a:spLocks noChangeArrowheads="1"/>
            </p:cNvSpPr>
            <p:nvPr/>
          </p:nvSpPr>
          <p:spPr bwMode="auto">
            <a:xfrm>
              <a:off x="5659439" y="1514475"/>
              <a:ext cx="6524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500" b="1" dirty="0">
                  <a:solidFill>
                    <a:srgbClr val="FFFF00"/>
                  </a:solidFill>
                </a:rPr>
                <a:t>Sensor</a:t>
              </a:r>
              <a:endParaRPr lang="en-US" altLang="en-US" dirty="0"/>
            </a:p>
          </p:txBody>
        </p:sp>
        <p:sp>
          <p:nvSpPr>
            <p:cNvPr id="22" name="Trapezoid 21"/>
            <p:cNvSpPr/>
            <p:nvPr/>
          </p:nvSpPr>
          <p:spPr bwMode="auto">
            <a:xfrm>
              <a:off x="5036459" y="1374940"/>
              <a:ext cx="332014" cy="504208"/>
            </a:xfrm>
            <a:prstGeom prst="trapezoid">
              <a:avLst>
                <a:gd name="adj" fmla="val 31558"/>
              </a:avLst>
            </a:prstGeom>
            <a:noFill/>
            <a:ln w="9525"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dirty="0">
                <a:latin typeface="Times New Roman" pitchFamily="18" charset="0"/>
              </a:endParaRPr>
            </a:p>
          </p:txBody>
        </p:sp>
        <p:sp>
          <p:nvSpPr>
            <p:cNvPr id="9" name="Freeform 9"/>
            <p:cNvSpPr>
              <a:spLocks noEditPoints="1"/>
            </p:cNvSpPr>
            <p:nvPr/>
          </p:nvSpPr>
          <p:spPr bwMode="auto">
            <a:xfrm>
              <a:off x="5275264" y="1833563"/>
              <a:ext cx="288925" cy="355600"/>
            </a:xfrm>
            <a:custGeom>
              <a:avLst/>
              <a:gdLst>
                <a:gd name="T0" fmla="*/ 167 w 182"/>
                <a:gd name="T1" fmla="*/ 224 h 224"/>
                <a:gd name="T2" fmla="*/ 23 w 182"/>
                <a:gd name="T3" fmla="*/ 45 h 224"/>
                <a:gd name="T4" fmla="*/ 37 w 182"/>
                <a:gd name="T5" fmla="*/ 32 h 224"/>
                <a:gd name="T6" fmla="*/ 182 w 182"/>
                <a:gd name="T7" fmla="*/ 212 h 224"/>
                <a:gd name="T8" fmla="*/ 167 w 182"/>
                <a:gd name="T9" fmla="*/ 224 h 224"/>
                <a:gd name="T10" fmla="*/ 14 w 182"/>
                <a:gd name="T11" fmla="*/ 65 h 224"/>
                <a:gd name="T12" fmla="*/ 0 w 182"/>
                <a:gd name="T13" fmla="*/ 0 h 224"/>
                <a:gd name="T14" fmla="*/ 58 w 182"/>
                <a:gd name="T15" fmla="*/ 27 h 224"/>
                <a:gd name="T16" fmla="*/ 14 w 182"/>
                <a:gd name="T17" fmla="*/ 6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224">
                  <a:moveTo>
                    <a:pt x="167" y="224"/>
                  </a:moveTo>
                  <a:lnTo>
                    <a:pt x="23" y="45"/>
                  </a:lnTo>
                  <a:lnTo>
                    <a:pt x="37" y="32"/>
                  </a:lnTo>
                  <a:lnTo>
                    <a:pt x="182" y="212"/>
                  </a:lnTo>
                  <a:lnTo>
                    <a:pt x="167" y="224"/>
                  </a:lnTo>
                  <a:close/>
                  <a:moveTo>
                    <a:pt x="14" y="65"/>
                  </a:moveTo>
                  <a:lnTo>
                    <a:pt x="0" y="0"/>
                  </a:lnTo>
                  <a:lnTo>
                    <a:pt x="58" y="27"/>
                  </a:lnTo>
                  <a:lnTo>
                    <a:pt x="14" y="65"/>
                  </a:lnTo>
                  <a:close/>
                </a:path>
              </a:pathLst>
            </a:custGeom>
            <a:solidFill>
              <a:srgbClr val="FFFF00"/>
            </a:solidFill>
            <a:ln w="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740880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EBDBA8C-5710-487D-B9A5-07FFA9A7F46F}"/>
              </a:ext>
            </a:extLst>
          </p:cNvPr>
          <p:cNvSpPr>
            <a:spLocks noGrp="1"/>
          </p:cNvSpPr>
          <p:nvPr>
            <p:ph type="title"/>
          </p:nvPr>
        </p:nvSpPr>
        <p:spPr>
          <a:xfrm>
            <a:off x="1327372" y="69129"/>
            <a:ext cx="9705588" cy="853440"/>
          </a:xfrm>
        </p:spPr>
        <p:txBody>
          <a:bodyPr/>
          <a:lstStyle/>
          <a:p>
            <a:r>
              <a:rPr lang="en-US" altLang="en-US" dirty="0"/>
              <a:t>Swept Frequency IFFT Data</a:t>
            </a:r>
          </a:p>
        </p:txBody>
      </p:sp>
      <p:sp>
        <p:nvSpPr>
          <p:cNvPr id="5" name="Content Placeholder 2">
            <a:extLst>
              <a:ext uri="{FF2B5EF4-FFF2-40B4-BE49-F238E27FC236}">
                <a16:creationId xmlns:a16="http://schemas.microsoft.com/office/drawing/2014/main" id="{E53E885D-66BB-4789-A0CB-90F6450C64FD}"/>
              </a:ext>
            </a:extLst>
          </p:cNvPr>
          <p:cNvSpPr txBox="1">
            <a:spLocks/>
          </p:cNvSpPr>
          <p:nvPr/>
        </p:nvSpPr>
        <p:spPr bwMode="auto">
          <a:xfrm>
            <a:off x="1327372" y="5373216"/>
            <a:ext cx="10009112"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2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a:lstStyle>
          <a:p>
            <a:pPr marL="0" indent="0" algn="ctr">
              <a:buNone/>
              <a:defRPr/>
            </a:pPr>
            <a:r>
              <a:rPr lang="en-US" dirty="0">
                <a:solidFill>
                  <a:schemeClr val="tx1"/>
                </a:solidFill>
              </a:rPr>
              <a:t>Spectrogram of the random data set, nine frequencies </a:t>
            </a:r>
          </a:p>
          <a:p>
            <a:pPr marL="0" indent="0" algn="ctr">
              <a:buNone/>
              <a:defRPr/>
            </a:pPr>
            <a:r>
              <a:rPr lang="en-US" dirty="0">
                <a:solidFill>
                  <a:schemeClr val="tx1"/>
                </a:solidFill>
              </a:rPr>
              <a:t>(10, 75, 125, 100, 5, 2, 50, 25, 1 Hz)</a:t>
            </a:r>
            <a:r>
              <a:rPr lang="en-US" altLang="en-US" dirty="0">
                <a:solidFill>
                  <a:schemeClr val="tx1"/>
                </a:solidFill>
              </a:rPr>
              <a:t> with 90MHz Bandwidth</a:t>
            </a:r>
            <a:r>
              <a:rPr lang="en-US" dirty="0">
                <a:solidFill>
                  <a:schemeClr val="tx1"/>
                </a:solidFill>
              </a:rPr>
              <a:t>. </a:t>
            </a:r>
            <a:endParaRPr lang="en-US" kern="0" dirty="0">
              <a:solidFill>
                <a:schemeClr val="tx1"/>
              </a:solidFill>
            </a:endParaRPr>
          </a:p>
        </p:txBody>
      </p:sp>
      <p:pic>
        <p:nvPicPr>
          <p:cNvPr id="23556" name="Picture 5">
            <a:extLst>
              <a:ext uri="{FF2B5EF4-FFF2-40B4-BE49-F238E27FC236}">
                <a16:creationId xmlns:a16="http://schemas.microsoft.com/office/drawing/2014/main" id="{E2AC87FA-F651-43B8-824C-3EA565515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44" t="4507" r="5817" b="2254"/>
          <a:stretch>
            <a:fillRect/>
          </a:stretch>
        </p:blipFill>
        <p:spPr bwMode="auto">
          <a:xfrm>
            <a:off x="6094414" y="1196752"/>
            <a:ext cx="5321118" cy="399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
            <a:extLst>
              <a:ext uri="{FF2B5EF4-FFF2-40B4-BE49-F238E27FC236}">
                <a16:creationId xmlns:a16="http://schemas.microsoft.com/office/drawing/2014/main" id="{E2E594E3-2694-4AD8-815E-57903F446A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545" y="1124744"/>
            <a:ext cx="5432332" cy="406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857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C8B541D0-C61F-44EE-A0B1-E8DD030ED179}"/>
              </a:ext>
            </a:extLst>
          </p:cNvPr>
          <p:cNvSpPr>
            <a:spLocks noGrp="1"/>
          </p:cNvSpPr>
          <p:nvPr>
            <p:ph type="title"/>
          </p:nvPr>
        </p:nvSpPr>
        <p:spPr/>
        <p:txBody>
          <a:bodyPr/>
          <a:lstStyle/>
          <a:p>
            <a:r>
              <a:rPr lang="en-US" altLang="en-US" dirty="0"/>
              <a:t>Swept Frequency IFFT Data</a:t>
            </a:r>
          </a:p>
        </p:txBody>
      </p:sp>
      <p:sp>
        <p:nvSpPr>
          <p:cNvPr id="5" name="Content Placeholder 2">
            <a:extLst>
              <a:ext uri="{FF2B5EF4-FFF2-40B4-BE49-F238E27FC236}">
                <a16:creationId xmlns:a16="http://schemas.microsoft.com/office/drawing/2014/main" id="{550FB193-F5EA-4EC9-AF00-F5BC1F693980}"/>
              </a:ext>
            </a:extLst>
          </p:cNvPr>
          <p:cNvSpPr txBox="1">
            <a:spLocks/>
          </p:cNvSpPr>
          <p:nvPr/>
        </p:nvSpPr>
        <p:spPr bwMode="auto">
          <a:xfrm>
            <a:off x="1049090" y="5387902"/>
            <a:ext cx="10801200" cy="95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2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a:lstStyle>
          <a:p>
            <a:pPr marL="0" indent="0">
              <a:buNone/>
              <a:defRPr/>
            </a:pPr>
            <a:r>
              <a:rPr lang="en-US" dirty="0">
                <a:solidFill>
                  <a:schemeClr val="tx1"/>
                </a:solidFill>
              </a:rPr>
              <a:t>Spectrogram of the harmonic data set, six fundamental frequencies </a:t>
            </a:r>
          </a:p>
          <a:p>
            <a:pPr marL="0" indent="0">
              <a:buNone/>
              <a:defRPr/>
            </a:pPr>
            <a:r>
              <a:rPr lang="en-US" dirty="0">
                <a:solidFill>
                  <a:schemeClr val="tx1"/>
                </a:solidFill>
              </a:rPr>
              <a:t>(20, 28, 32, 42, 50, 64 Hz), and harmonics </a:t>
            </a:r>
            <a:r>
              <a:rPr lang="en-US" altLang="en-US" dirty="0">
                <a:solidFill>
                  <a:schemeClr val="tx1"/>
                </a:solidFill>
              </a:rPr>
              <a:t>with 90MHz Bandwidth</a:t>
            </a:r>
            <a:r>
              <a:rPr lang="en-US" dirty="0">
                <a:solidFill>
                  <a:schemeClr val="tx1"/>
                </a:solidFill>
              </a:rPr>
              <a:t>. </a:t>
            </a:r>
            <a:endParaRPr lang="en-US" kern="0" dirty="0">
              <a:solidFill>
                <a:schemeClr val="tx1"/>
              </a:solidFill>
            </a:endParaRPr>
          </a:p>
        </p:txBody>
      </p:sp>
      <p:pic>
        <p:nvPicPr>
          <p:cNvPr id="25605" name="Picture 1">
            <a:extLst>
              <a:ext uri="{FF2B5EF4-FFF2-40B4-BE49-F238E27FC236}">
                <a16:creationId xmlns:a16="http://schemas.microsoft.com/office/drawing/2014/main" id="{DDB74671-E588-4A69-87DC-F8CC86243E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3294" y="1052737"/>
            <a:ext cx="5457144" cy="408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6043614" y="1196753"/>
            <a:ext cx="5374628" cy="3943574"/>
            <a:chOff x="6043614" y="1752601"/>
            <a:chExt cx="4581525" cy="3387725"/>
          </a:xfrm>
        </p:grpSpPr>
        <p:pic>
          <p:nvPicPr>
            <p:cNvPr id="25604" name="Picture 6">
              <a:extLst>
                <a:ext uri="{FF2B5EF4-FFF2-40B4-BE49-F238E27FC236}">
                  <a16:creationId xmlns:a16="http://schemas.microsoft.com/office/drawing/2014/main" id="{1D2EB2F2-61A8-428E-A4CD-109B516AAF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43" t="6169" r="2794" b="583"/>
            <a:stretch>
              <a:fillRect/>
            </a:stretch>
          </p:blipFill>
          <p:spPr bwMode="auto">
            <a:xfrm>
              <a:off x="6043614" y="1752601"/>
              <a:ext cx="4581525"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Oval 2">
              <a:extLst>
                <a:ext uri="{FF2B5EF4-FFF2-40B4-BE49-F238E27FC236}">
                  <a16:creationId xmlns:a16="http://schemas.microsoft.com/office/drawing/2014/main" id="{F4371FC3-3311-4237-9236-8998B8D967A0}"/>
                </a:ext>
              </a:extLst>
            </p:cNvPr>
            <p:cNvSpPr>
              <a:spLocks noChangeArrowheads="1"/>
            </p:cNvSpPr>
            <p:nvPr/>
          </p:nvSpPr>
          <p:spPr bwMode="auto">
            <a:xfrm rot="-858878">
              <a:off x="6529388" y="3821113"/>
              <a:ext cx="3230562" cy="512762"/>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2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spcBef>
                  <a:spcPct val="0"/>
                </a:spcBef>
                <a:buFontTx/>
                <a:buNone/>
              </a:pPr>
              <a:endParaRPr lang="en-US" altLang="en-US" sz="2400" dirty="0">
                <a:solidFill>
                  <a:schemeClr val="tx1"/>
                </a:solidFill>
                <a:latin typeface="Times New Roman" panose="02020603050405020304" pitchFamily="18" charset="0"/>
              </a:endParaRPr>
            </a:p>
          </p:txBody>
        </p:sp>
        <p:sp>
          <p:nvSpPr>
            <p:cNvPr id="9" name="TextBox 8">
              <a:extLst>
                <a:ext uri="{FF2B5EF4-FFF2-40B4-BE49-F238E27FC236}">
                  <a16:creationId xmlns:a16="http://schemas.microsoft.com/office/drawing/2014/main" id="{61D911E6-2715-4B50-8041-026AF4421452}"/>
                </a:ext>
              </a:extLst>
            </p:cNvPr>
            <p:cNvSpPr txBox="1"/>
            <p:nvPr/>
          </p:nvSpPr>
          <p:spPr>
            <a:xfrm>
              <a:off x="6381750" y="1787525"/>
              <a:ext cx="1495922" cy="969496"/>
            </a:xfrm>
            <a:prstGeom prst="rect">
              <a:avLst/>
            </a:prstGeom>
            <a:noFill/>
          </p:spPr>
          <p:txBody>
            <a:bodyPr wrap="none">
              <a:spAutoFit/>
            </a:bodyPr>
            <a:lstStyle/>
            <a:p>
              <a:pPr>
                <a:defRPr/>
              </a:pPr>
              <a:r>
                <a:rPr lang="en-US" sz="1900" dirty="0">
                  <a:solidFill>
                    <a:srgbClr val="FF0000"/>
                  </a:solidFill>
                </a:rPr>
                <a:t>Fundamental</a:t>
              </a:r>
            </a:p>
            <a:p>
              <a:pPr>
                <a:defRPr/>
              </a:pPr>
              <a:r>
                <a:rPr lang="en-US" sz="1900" dirty="0">
                  <a:solidFill>
                    <a:srgbClr val="66FF33"/>
                  </a:solidFill>
                </a:rPr>
                <a:t>1</a:t>
              </a:r>
              <a:r>
                <a:rPr lang="en-US" sz="1900" baseline="30000" dirty="0">
                  <a:solidFill>
                    <a:srgbClr val="66FF33"/>
                  </a:solidFill>
                </a:rPr>
                <a:t>st</a:t>
              </a:r>
              <a:r>
                <a:rPr lang="en-US" sz="1900" dirty="0">
                  <a:solidFill>
                    <a:srgbClr val="66FF33"/>
                  </a:solidFill>
                </a:rPr>
                <a:t> Harmonic</a:t>
              </a:r>
            </a:p>
            <a:p>
              <a:pPr>
                <a:defRPr/>
              </a:pPr>
              <a:r>
                <a:rPr lang="en-US" sz="1900" dirty="0">
                  <a:solidFill>
                    <a:srgbClr val="FF9933"/>
                  </a:solidFill>
                </a:rPr>
                <a:t>2</a:t>
              </a:r>
              <a:r>
                <a:rPr lang="en-US" sz="1900" baseline="30000" dirty="0">
                  <a:solidFill>
                    <a:srgbClr val="FF9933"/>
                  </a:solidFill>
                </a:rPr>
                <a:t>nd</a:t>
              </a:r>
              <a:r>
                <a:rPr lang="en-US" sz="1900" dirty="0">
                  <a:solidFill>
                    <a:srgbClr val="FF9933"/>
                  </a:solidFill>
                </a:rPr>
                <a:t> Harmonic</a:t>
              </a:r>
            </a:p>
          </p:txBody>
        </p:sp>
        <p:sp>
          <p:nvSpPr>
            <p:cNvPr id="25608" name="Freeform 9">
              <a:extLst>
                <a:ext uri="{FF2B5EF4-FFF2-40B4-BE49-F238E27FC236}">
                  <a16:creationId xmlns:a16="http://schemas.microsoft.com/office/drawing/2014/main" id="{0F998C9B-DA85-40D5-8485-3AB454E201C2}"/>
                </a:ext>
              </a:extLst>
            </p:cNvPr>
            <p:cNvSpPr>
              <a:spLocks/>
            </p:cNvSpPr>
            <p:nvPr/>
          </p:nvSpPr>
          <p:spPr bwMode="auto">
            <a:xfrm>
              <a:off x="6637339" y="2514600"/>
              <a:ext cx="1976437" cy="1303338"/>
            </a:xfrm>
            <a:custGeom>
              <a:avLst/>
              <a:gdLst>
                <a:gd name="T0" fmla="*/ 15329 w 2654325"/>
                <a:gd name="T1" fmla="*/ 888115 h 1901875"/>
                <a:gd name="T2" fmla="*/ 111425 w 2654325"/>
                <a:gd name="T3" fmla="*/ 715294 h 1901875"/>
                <a:gd name="T4" fmla="*/ 303236 w 2654325"/>
                <a:gd name="T5" fmla="*/ 581628 h 1901875"/>
                <a:gd name="T6" fmla="*/ 514612 w 2654325"/>
                <a:gd name="T7" fmla="*/ 476408 h 1901875"/>
                <a:gd name="T8" fmla="*/ 910179 w 2654325"/>
                <a:gd name="T9" fmla="*/ 255643 h 1901875"/>
                <a:gd name="T10" fmla="*/ 1149651 w 2654325"/>
                <a:gd name="T11" fmla="*/ 57029 h 1901875"/>
                <a:gd name="T12" fmla="*/ 1256748 w 2654325"/>
                <a:gd name="T13" fmla="*/ 14836 h 1901875"/>
                <a:gd name="T14" fmla="*/ 1467925 w 2654325"/>
                <a:gd name="T15" fmla="*/ 35293 h 1901875"/>
                <a:gd name="T16" fmla="*/ 1407588 w 2654325"/>
                <a:gd name="T17" fmla="*/ 198953 h 1901875"/>
                <a:gd name="T18" fmla="*/ 1169260 w 2654325"/>
                <a:gd name="T19" fmla="*/ 362614 h 1901875"/>
                <a:gd name="T20" fmla="*/ 540255 w 2654325"/>
                <a:gd name="T21" fmla="*/ 677147 h 1901875"/>
                <a:gd name="T22" fmla="*/ 454276 w 2654325"/>
                <a:gd name="T23" fmla="*/ 723177 h 1901875"/>
                <a:gd name="T24" fmla="*/ 219892 w 2654325"/>
                <a:gd name="T25" fmla="*/ 870320 h 1901875"/>
                <a:gd name="T26" fmla="*/ 15329 w 2654325"/>
                <a:gd name="T27" fmla="*/ 888115 h 19018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54325" h="1901875">
                  <a:moveTo>
                    <a:pt x="27657" y="1890313"/>
                  </a:moveTo>
                  <a:cubicBezTo>
                    <a:pt x="-79387" y="1729749"/>
                    <a:pt x="155673" y="1571456"/>
                    <a:pt x="201030" y="1522470"/>
                  </a:cubicBezTo>
                  <a:cubicBezTo>
                    <a:pt x="282673" y="1415428"/>
                    <a:pt x="411019" y="1334125"/>
                    <a:pt x="547090" y="1237968"/>
                  </a:cubicBezTo>
                  <a:cubicBezTo>
                    <a:pt x="698583" y="1169932"/>
                    <a:pt x="815057" y="1117427"/>
                    <a:pt x="928450" y="1014013"/>
                  </a:cubicBezTo>
                  <a:cubicBezTo>
                    <a:pt x="1071779" y="915134"/>
                    <a:pt x="1433478" y="721924"/>
                    <a:pt x="1642121" y="544124"/>
                  </a:cubicBezTo>
                  <a:lnTo>
                    <a:pt x="2074171" y="121384"/>
                  </a:lnTo>
                  <a:lnTo>
                    <a:pt x="2267393" y="31577"/>
                  </a:lnTo>
                  <a:cubicBezTo>
                    <a:pt x="2408000" y="-21944"/>
                    <a:pt x="2510507" y="-7429"/>
                    <a:pt x="2648393" y="75120"/>
                  </a:cubicBezTo>
                  <a:cubicBezTo>
                    <a:pt x="2680143" y="259269"/>
                    <a:pt x="2575821" y="307349"/>
                    <a:pt x="2539535" y="423463"/>
                  </a:cubicBezTo>
                  <a:lnTo>
                    <a:pt x="2109550" y="771806"/>
                  </a:lnTo>
                  <a:lnTo>
                    <a:pt x="974714" y="1441277"/>
                  </a:lnTo>
                  <a:lnTo>
                    <a:pt x="819593" y="1539248"/>
                  </a:lnTo>
                  <a:lnTo>
                    <a:pt x="396724" y="1852437"/>
                  </a:lnTo>
                  <a:cubicBezTo>
                    <a:pt x="315988" y="1876023"/>
                    <a:pt x="113835" y="1923877"/>
                    <a:pt x="27657" y="1890313"/>
                  </a:cubicBezTo>
                  <a:close/>
                </a:path>
              </a:pathLst>
            </a:custGeom>
            <a:noFill/>
            <a:ln w="19050" cap="flat" cmpd="sng" algn="ctr">
              <a:solidFill>
                <a:srgbClr val="FF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5609" name="Freeform 10">
              <a:extLst>
                <a:ext uri="{FF2B5EF4-FFF2-40B4-BE49-F238E27FC236}">
                  <a16:creationId xmlns:a16="http://schemas.microsoft.com/office/drawing/2014/main" id="{3444D5E9-EDB6-4C78-AFF3-48834FC87382}"/>
                </a:ext>
              </a:extLst>
            </p:cNvPr>
            <p:cNvSpPr>
              <a:spLocks/>
            </p:cNvSpPr>
            <p:nvPr/>
          </p:nvSpPr>
          <p:spPr bwMode="auto">
            <a:xfrm>
              <a:off x="6586538" y="2522539"/>
              <a:ext cx="3008312" cy="1635125"/>
            </a:xfrm>
            <a:custGeom>
              <a:avLst/>
              <a:gdLst>
                <a:gd name="T0" fmla="*/ 249364 w 3868672"/>
                <a:gd name="T1" fmla="*/ 1202073 h 2189639"/>
                <a:gd name="T2" fmla="*/ 50761 w 3868672"/>
                <a:gd name="T3" fmla="*/ 1217738 h 2189639"/>
                <a:gd name="T4" fmla="*/ 2124 w 3868672"/>
                <a:gd name="T5" fmla="*/ 1133677 h 2189639"/>
                <a:gd name="T6" fmla="*/ 170414 w 3868672"/>
                <a:gd name="T7" fmla="*/ 1041209 h 2189639"/>
                <a:gd name="T8" fmla="*/ 1353371 w 3868672"/>
                <a:gd name="T9" fmla="*/ 525416 h 2189639"/>
                <a:gd name="T10" fmla="*/ 1829318 w 3868672"/>
                <a:gd name="T11" fmla="*/ 247567 h 2189639"/>
                <a:gd name="T12" fmla="*/ 2048839 w 3868672"/>
                <a:gd name="T13" fmla="*/ 47761 h 2189639"/>
                <a:gd name="T14" fmla="*/ 2297742 w 3868672"/>
                <a:gd name="T15" fmla="*/ 10718 h 2189639"/>
                <a:gd name="T16" fmla="*/ 2338874 w 3868672"/>
                <a:gd name="T17" fmla="*/ 98738 h 2189639"/>
                <a:gd name="T18" fmla="*/ 2156248 w 3868672"/>
                <a:gd name="T19" fmla="*/ 321823 h 2189639"/>
                <a:gd name="T20" fmla="*/ 1937425 w 3868672"/>
                <a:gd name="T21" fmla="*/ 446028 h 2189639"/>
                <a:gd name="T22" fmla="*/ 1593559 w 3868672"/>
                <a:gd name="T23" fmla="*/ 651138 h 2189639"/>
                <a:gd name="T24" fmla="*/ 1422001 w 3868672"/>
                <a:gd name="T25" fmla="*/ 734711 h 2189639"/>
                <a:gd name="T26" fmla="*/ 1158284 w 3868672"/>
                <a:gd name="T27" fmla="*/ 867282 h 2189639"/>
                <a:gd name="T28" fmla="*/ 780787 w 3868672"/>
                <a:gd name="T29" fmla="*/ 989559 h 2189639"/>
                <a:gd name="T30" fmla="*/ 489571 w 3868672"/>
                <a:gd name="T31" fmla="*/ 1076061 h 2189639"/>
                <a:gd name="T32" fmla="*/ 249364 w 3868672"/>
                <a:gd name="T33" fmla="*/ 1202073 h 21896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68672" h="2189639">
                  <a:moveTo>
                    <a:pt x="412467" y="2155636"/>
                  </a:moveTo>
                  <a:cubicBezTo>
                    <a:pt x="282745" y="2219136"/>
                    <a:pt x="202798" y="2171935"/>
                    <a:pt x="83962" y="2183728"/>
                  </a:cubicBezTo>
                  <a:cubicBezTo>
                    <a:pt x="34976" y="2145628"/>
                    <a:pt x="-13623" y="2150148"/>
                    <a:pt x="3513" y="2032985"/>
                  </a:cubicBezTo>
                  <a:cubicBezTo>
                    <a:pt x="40706" y="1897820"/>
                    <a:pt x="190257" y="1937016"/>
                    <a:pt x="281878" y="1867166"/>
                  </a:cubicBezTo>
                  <a:lnTo>
                    <a:pt x="2238576" y="942211"/>
                  </a:lnTo>
                  <a:lnTo>
                    <a:pt x="3025829" y="443953"/>
                  </a:lnTo>
                  <a:lnTo>
                    <a:pt x="3388932" y="85648"/>
                  </a:lnTo>
                  <a:cubicBezTo>
                    <a:pt x="3484182" y="35755"/>
                    <a:pt x="3604693" y="-34300"/>
                    <a:pt x="3800636" y="19221"/>
                  </a:cubicBezTo>
                  <a:cubicBezTo>
                    <a:pt x="3885908" y="142592"/>
                    <a:pt x="3845993" y="124450"/>
                    <a:pt x="3868672" y="177064"/>
                  </a:cubicBezTo>
                  <a:cubicBezTo>
                    <a:pt x="3841458" y="272314"/>
                    <a:pt x="3667287" y="443764"/>
                    <a:pt x="3566594" y="577114"/>
                  </a:cubicBezTo>
                  <a:lnTo>
                    <a:pt x="3204644" y="799847"/>
                  </a:lnTo>
                  <a:lnTo>
                    <a:pt x="2635865" y="1167664"/>
                  </a:lnTo>
                  <a:lnTo>
                    <a:pt x="2352095" y="1317533"/>
                  </a:lnTo>
                  <a:cubicBezTo>
                    <a:pt x="2206693" y="1396778"/>
                    <a:pt x="2092658" y="1479099"/>
                    <a:pt x="1915889" y="1555267"/>
                  </a:cubicBezTo>
                  <a:cubicBezTo>
                    <a:pt x="1739120" y="1631435"/>
                    <a:pt x="1499616" y="1701451"/>
                    <a:pt x="1291479" y="1774543"/>
                  </a:cubicBezTo>
                  <a:lnTo>
                    <a:pt x="809786" y="1929664"/>
                  </a:lnTo>
                  <a:cubicBezTo>
                    <a:pt x="669179" y="1997700"/>
                    <a:pt x="523139" y="2136585"/>
                    <a:pt x="412467" y="2155636"/>
                  </a:cubicBezTo>
                  <a:close/>
                </a:path>
              </a:pathLst>
            </a:custGeom>
            <a:noFill/>
            <a:ln w="19050" cap="flat" cmpd="sng" algn="ctr">
              <a:solidFill>
                <a:srgbClr val="00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spTree>
    <p:extLst>
      <p:ext uri="{BB962C8B-B14F-4D97-AF65-F5344CB8AC3E}">
        <p14:creationId xmlns:p14="http://schemas.microsoft.com/office/powerpoint/2010/main" val="2460878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13714C4F-FFA8-4BEE-A575-6543FD0EAC62}"/>
              </a:ext>
            </a:extLst>
          </p:cNvPr>
          <p:cNvSpPr>
            <a:spLocks noGrp="1"/>
          </p:cNvSpPr>
          <p:nvPr>
            <p:ph type="title"/>
          </p:nvPr>
        </p:nvSpPr>
        <p:spPr>
          <a:xfrm>
            <a:off x="1697162" y="-27384"/>
            <a:ext cx="8867328" cy="1628800"/>
          </a:xfrm>
        </p:spPr>
        <p:txBody>
          <a:bodyPr/>
          <a:lstStyle/>
          <a:p>
            <a:r>
              <a:rPr lang="en-US" altLang="en-US" sz="4000" dirty="0"/>
              <a:t>Carbon Fiber Tow Angle Sensing </a:t>
            </a:r>
            <a:br>
              <a:rPr lang="en-US" altLang="en-US" sz="4000" dirty="0"/>
            </a:br>
            <a:r>
              <a:rPr lang="en-US" altLang="en-US" sz="4000" dirty="0"/>
              <a:t>Experimental Setup</a:t>
            </a:r>
          </a:p>
        </p:txBody>
      </p:sp>
      <p:sp>
        <p:nvSpPr>
          <p:cNvPr id="33795" name="Content Placeholder 2">
            <a:extLst>
              <a:ext uri="{FF2B5EF4-FFF2-40B4-BE49-F238E27FC236}">
                <a16:creationId xmlns:a16="http://schemas.microsoft.com/office/drawing/2014/main" id="{302CDE0D-1782-4013-BF21-E9295B1D85ED}"/>
              </a:ext>
            </a:extLst>
          </p:cNvPr>
          <p:cNvSpPr>
            <a:spLocks noGrp="1"/>
          </p:cNvSpPr>
          <p:nvPr>
            <p:ph idx="1"/>
          </p:nvPr>
        </p:nvSpPr>
        <p:spPr>
          <a:xfrm>
            <a:off x="6192348" y="2023120"/>
            <a:ext cx="5986952" cy="1630363"/>
          </a:xfrm>
        </p:spPr>
        <p:txBody>
          <a:bodyPr/>
          <a:lstStyle/>
          <a:p>
            <a:r>
              <a:rPr lang="en-US" altLang="en-US" sz="1800" b="1" dirty="0"/>
              <a:t>Planar R140 Reflectometer</a:t>
            </a:r>
          </a:p>
          <a:p>
            <a:r>
              <a:rPr lang="en-US" altLang="en-US" sz="1800" b="1" dirty="0"/>
              <a:t>A-Info 2-4 GHz, linearly polarized, octave horn antenna </a:t>
            </a:r>
          </a:p>
          <a:p>
            <a:r>
              <a:rPr lang="en-US" altLang="en-US" sz="1800" b="1" dirty="0"/>
              <a:t>Rotation ring</a:t>
            </a:r>
          </a:p>
          <a:p>
            <a:r>
              <a:rPr lang="en-US" altLang="en-US" sz="1800" b="1" dirty="0"/>
              <a:t>Carbon Fiber tow attached with Kapton tape.</a:t>
            </a:r>
          </a:p>
          <a:p>
            <a:r>
              <a:rPr lang="en-US" altLang="en-US" sz="1800" b="1" dirty="0"/>
              <a:t>Gating 400 ~ 600 mm.</a:t>
            </a:r>
          </a:p>
        </p:txBody>
      </p:sp>
      <p:pic>
        <p:nvPicPr>
          <p:cNvPr id="33796" name="Picture 3">
            <a:extLst>
              <a:ext uri="{FF2B5EF4-FFF2-40B4-BE49-F238E27FC236}">
                <a16:creationId xmlns:a16="http://schemas.microsoft.com/office/drawing/2014/main" id="{31596A6C-D07C-4286-850E-E77C440F8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89" r="12334"/>
          <a:stretch>
            <a:fillRect/>
          </a:stretch>
        </p:blipFill>
        <p:spPr bwMode="auto">
          <a:xfrm>
            <a:off x="32848" y="1258416"/>
            <a:ext cx="61595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F54A438-9CE3-4206-BA3F-92BEE08A00D8}"/>
              </a:ext>
            </a:extLst>
          </p:cNvPr>
          <p:cNvSpPr txBox="1"/>
          <p:nvPr/>
        </p:nvSpPr>
        <p:spPr>
          <a:xfrm>
            <a:off x="0" y="5445224"/>
            <a:ext cx="12179300" cy="1200329"/>
          </a:xfrm>
          <a:prstGeom prst="rect">
            <a:avLst/>
          </a:prstGeom>
          <a:noFill/>
        </p:spPr>
        <p:txBody>
          <a:bodyPr wrap="square">
            <a:spAutoFit/>
          </a:bodyPr>
          <a:lstStyle/>
          <a:p>
            <a:r>
              <a:rPr lang="en-US" sz="1200" dirty="0">
                <a:solidFill>
                  <a:srgbClr val="0000FF"/>
                </a:solidFill>
                <a:ea typeface="Times New Roman" panose="02020603050405020304" pitchFamily="18" charset="0"/>
              </a:rPr>
              <a:t>William C. Wilson, Jason Moore, Peter D. Juarez, “Carbon Fiber TOW Angle Determination using Microwave Reflectometry”, IEEE Sensors Conf., Orlando, FL, Oct. 30- Nov. 2, 2016, pp. 1-3</a:t>
            </a:r>
          </a:p>
          <a:p>
            <a:r>
              <a:rPr lang="en-US" sz="1200" dirty="0">
                <a:solidFill>
                  <a:srgbClr val="0000FF"/>
                </a:solidFill>
                <a:ea typeface="Times New Roman" panose="02020603050405020304" pitchFamily="18" charset="0"/>
              </a:rPr>
              <a:t>William C. Wilson, Jason Moore, Peter D. Juarez, “Far Field Measurements of Small Angle Carbon Fiber Misalignments”, IEEE Wireless and Microwave Tech. Conf. (WAMICON), Cocoa Beach, FL, April 24-25, 2017. Pp 1-4.</a:t>
            </a:r>
          </a:p>
          <a:p>
            <a:r>
              <a:rPr lang="en-US" sz="1200" dirty="0">
                <a:solidFill>
                  <a:srgbClr val="0000FF"/>
                </a:solidFill>
                <a:ea typeface="Times New Roman" panose="02020603050405020304" pitchFamily="18" charset="0"/>
              </a:rPr>
              <a:t>William C. Wilson, Jason Moore, and Hunter McCraw “Measurement of Sub Degree Angular Carbon Fiber Tow Misalignment”, IEEE ARFTG 90th Microwave Meas. Sym., Boulder, CO, Nov. 28 – Dec. 1, 2017.</a:t>
            </a:r>
          </a:p>
          <a:p>
            <a:endParaRPr lang="en-US" sz="1200" dirty="0">
              <a:solidFill>
                <a:srgbClr val="0000FF"/>
              </a:solidFill>
              <a:ea typeface="Times New Roman" panose="02020603050405020304" pitchFamily="18" charset="0"/>
            </a:endParaRPr>
          </a:p>
        </p:txBody>
      </p:sp>
    </p:spTree>
    <p:extLst>
      <p:ext uri="{BB962C8B-B14F-4D97-AF65-F5344CB8AC3E}">
        <p14:creationId xmlns:p14="http://schemas.microsoft.com/office/powerpoint/2010/main" val="411689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974850" y="0"/>
            <a:ext cx="8939336" cy="914400"/>
          </a:xfrm>
        </p:spPr>
        <p:txBody>
          <a:bodyPr/>
          <a:lstStyle/>
          <a:p>
            <a:r>
              <a:rPr lang="en-US" altLang="en-US" sz="4000" dirty="0"/>
              <a:t>Results of 1.0 ° and 0.1° increments </a:t>
            </a:r>
          </a:p>
        </p:txBody>
      </p:sp>
      <p:sp>
        <p:nvSpPr>
          <p:cNvPr id="3" name="Content Placeholder 2"/>
          <p:cNvSpPr>
            <a:spLocks noGrp="1"/>
          </p:cNvSpPr>
          <p:nvPr>
            <p:ph idx="1"/>
          </p:nvPr>
        </p:nvSpPr>
        <p:spPr>
          <a:xfrm>
            <a:off x="6449690" y="5005745"/>
            <a:ext cx="5009530" cy="1368152"/>
          </a:xfrm>
        </p:spPr>
        <p:txBody>
          <a:bodyPr/>
          <a:lstStyle/>
          <a:p>
            <a:pPr>
              <a:defRPr/>
            </a:pPr>
            <a:r>
              <a:rPr lang="en-US" sz="2000" dirty="0"/>
              <a:t>Change in impedance as a function of tow angle relative to 45° in increments of 0.1°.  </a:t>
            </a:r>
          </a:p>
          <a:p>
            <a:pPr>
              <a:defRPr/>
            </a:pPr>
            <a:r>
              <a:rPr lang="en-US" sz="2000" dirty="0"/>
              <a:t>The error bars indicate one standard deviation.</a:t>
            </a:r>
          </a:p>
          <a:p>
            <a:pPr marL="0" indent="0">
              <a:buNone/>
              <a:defRPr/>
            </a:pPr>
            <a:endParaRPr lang="en-US" dirty="0"/>
          </a:p>
        </p:txBody>
      </p:sp>
      <p:pic>
        <p:nvPicPr>
          <p:cNvPr id="23556" name="Picture 3"/>
          <p:cNvPicPr>
            <a:picLocks noChangeAspect="1" noChangeArrowheads="1"/>
          </p:cNvPicPr>
          <p:nvPr/>
        </p:nvPicPr>
        <p:blipFill>
          <a:blip r:embed="rId3">
            <a:extLst>
              <a:ext uri="{28A0092B-C50C-407E-A947-70E740481C1C}">
                <a14:useLocalDpi xmlns:a14="http://schemas.microsoft.com/office/drawing/2010/main" val="0"/>
              </a:ext>
            </a:extLst>
          </a:blip>
          <a:srcRect l="2068" t="5305" r="7651" b="-1369"/>
          <a:stretch>
            <a:fillRect/>
          </a:stretch>
        </p:blipFill>
        <p:spPr bwMode="auto">
          <a:xfrm>
            <a:off x="6233666" y="836712"/>
            <a:ext cx="5748338"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1CD21D87-A887-429E-B4EF-4221E0CC28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747" r="7877"/>
          <a:stretch>
            <a:fillRect/>
          </a:stretch>
        </p:blipFill>
        <p:spPr bwMode="auto">
          <a:xfrm>
            <a:off x="461927" y="952660"/>
            <a:ext cx="5294051" cy="39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C0CFAE73-41C1-4ACF-A2CF-1AFA1A71DEAE}"/>
              </a:ext>
            </a:extLst>
          </p:cNvPr>
          <p:cNvSpPr txBox="1">
            <a:spLocks/>
          </p:cNvSpPr>
          <p:nvPr/>
        </p:nvSpPr>
        <p:spPr>
          <a:xfrm>
            <a:off x="761058" y="5005745"/>
            <a:ext cx="5669904" cy="1302060"/>
          </a:xfr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defRPr/>
            </a:pPr>
            <a:r>
              <a:rPr lang="en-US" altLang="en-US" sz="2000" dirty="0"/>
              <a:t>The change in impedance as the angle of the carbon fiber tape is rotated from 40° to 50° in 1° increments.  </a:t>
            </a:r>
          </a:p>
          <a:p>
            <a:pPr marL="171450" indent="-171450">
              <a:defRPr/>
            </a:pPr>
            <a:r>
              <a:rPr lang="en-US" altLang="en-US" sz="2000" dirty="0"/>
              <a:t>The error bars indicate one standard deviation</a:t>
            </a:r>
            <a:endParaRPr lang="en-US" altLang="en-US" sz="2000" dirty="0">
              <a:ea typeface="SimSun" panose="02010600030101010101" pitchFamily="2" charset="-122"/>
              <a:cs typeface="Arial" panose="020B0604020202020204" pitchFamily="34" charset="0"/>
            </a:endParaRPr>
          </a:p>
          <a:p>
            <a:pPr marL="0" indent="0">
              <a:buFont typeface="Arial" pitchFamily="34" charset="0"/>
              <a:buNone/>
              <a:defRPr/>
            </a:pPr>
            <a:endParaRPr lang="en-US" altLang="en-US" sz="2000" dirty="0"/>
          </a:p>
        </p:txBody>
      </p:sp>
    </p:spTree>
    <p:extLst>
      <p:ext uri="{BB962C8B-B14F-4D97-AF65-F5344CB8AC3E}">
        <p14:creationId xmlns:p14="http://schemas.microsoft.com/office/powerpoint/2010/main" val="2449774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7650" y="5303928"/>
            <a:ext cx="7065244" cy="917338"/>
          </a:xfrm>
        </p:spPr>
        <p:txBody>
          <a:bodyPr>
            <a:normAutofit fontScale="47500" lnSpcReduction="20000"/>
          </a:bodyPr>
          <a:lstStyle/>
          <a:p>
            <a:r>
              <a:rPr lang="en-US" dirty="0"/>
              <a:t>Test setup for spoof plasmon polaritons showing the horn antenna, wire coaxial antenna, and grooved test specimen.</a:t>
            </a:r>
          </a:p>
          <a:p>
            <a:r>
              <a:rPr lang="en-US" dirty="0"/>
              <a:t>A Fieldfox Vector Network Analyzer (VNA) was used to generate and receive signals, in the 2.9 to 3.3 GHz range.</a:t>
            </a:r>
          </a:p>
        </p:txBody>
      </p:sp>
      <p:sp>
        <p:nvSpPr>
          <p:cNvPr id="65" name="TextBox 64">
            <a:extLst>
              <a:ext uri="{FF2B5EF4-FFF2-40B4-BE49-F238E27FC236}">
                <a16:creationId xmlns:a16="http://schemas.microsoft.com/office/drawing/2014/main" id="{F2B3116C-4161-4D6A-95A5-1134C876FBDB}"/>
              </a:ext>
            </a:extLst>
          </p:cNvPr>
          <p:cNvSpPr txBox="1"/>
          <p:nvPr/>
        </p:nvSpPr>
        <p:spPr>
          <a:xfrm>
            <a:off x="5665087" y="4216919"/>
            <a:ext cx="1506527" cy="646331"/>
          </a:xfrm>
          <a:prstGeom prst="rect">
            <a:avLst/>
          </a:prstGeom>
          <a:noFill/>
        </p:spPr>
        <p:txBody>
          <a:bodyPr wrap="square" rtlCol="0">
            <a:spAutoFit/>
          </a:bodyPr>
          <a:lstStyle/>
          <a:p>
            <a:pPr algn="ctr"/>
            <a:r>
              <a:rPr lang="en-US" dirty="0">
                <a:latin typeface="+mj-lt"/>
              </a:rPr>
              <a:t>Horn Antenna</a:t>
            </a:r>
          </a:p>
          <a:p>
            <a:pPr algn="ctr"/>
            <a:r>
              <a:rPr lang="en-US" dirty="0">
                <a:latin typeface="+mj-lt"/>
              </a:rPr>
              <a:t>(Transmitter)</a:t>
            </a:r>
          </a:p>
        </p:txBody>
      </p:sp>
      <p:grpSp>
        <p:nvGrpSpPr>
          <p:cNvPr id="4" name="Group 3">
            <a:extLst>
              <a:ext uri="{FF2B5EF4-FFF2-40B4-BE49-F238E27FC236}">
                <a16:creationId xmlns:a16="http://schemas.microsoft.com/office/drawing/2014/main" id="{8A057696-6002-4FE9-B6E3-37994BCB2809}"/>
              </a:ext>
            </a:extLst>
          </p:cNvPr>
          <p:cNvGrpSpPr/>
          <p:nvPr/>
        </p:nvGrpSpPr>
        <p:grpSpPr>
          <a:xfrm>
            <a:off x="1575942" y="1649949"/>
            <a:ext cx="6344260" cy="3166257"/>
            <a:chOff x="79709" y="1529369"/>
            <a:chExt cx="8459013" cy="4221676"/>
          </a:xfrm>
        </p:grpSpPr>
        <p:grpSp>
          <p:nvGrpSpPr>
            <p:cNvPr id="134" name="Group 133"/>
            <p:cNvGrpSpPr/>
            <p:nvPr/>
          </p:nvGrpSpPr>
          <p:grpSpPr>
            <a:xfrm>
              <a:off x="7164314" y="4344043"/>
              <a:ext cx="1374408" cy="1407002"/>
              <a:chOff x="9208558" y="3508367"/>
              <a:chExt cx="1414438" cy="1419574"/>
            </a:xfrm>
          </p:grpSpPr>
          <p:sp>
            <p:nvSpPr>
              <p:cNvPr id="8" name="Trapezoid 7">
                <a:extLst>
                  <a:ext uri="{FF2B5EF4-FFF2-40B4-BE49-F238E27FC236}">
                    <a16:creationId xmlns:a16="http://schemas.microsoft.com/office/drawing/2014/main" id="{D7DCEE63-6F10-473D-B8E8-A75939E33590}"/>
                  </a:ext>
                </a:extLst>
              </p:cNvPr>
              <p:cNvSpPr/>
              <p:nvPr/>
            </p:nvSpPr>
            <p:spPr>
              <a:xfrm rot="5400000">
                <a:off x="9179609" y="3537316"/>
                <a:ext cx="596877" cy="538980"/>
              </a:xfrm>
              <a:prstGeom prst="trapezoid">
                <a:avLst>
                  <a:gd name="adj" fmla="val 27846"/>
                </a:avLst>
              </a:prstGeom>
              <a:solidFill>
                <a:srgbClr val="FEE699"/>
              </a:solidFill>
              <a:ln>
                <a:solidFill>
                  <a:schemeClr val="tx1"/>
                </a:solidFill>
              </a:ln>
              <a:scene3d>
                <a:camera prst="orthographicFront">
                  <a:rot lat="0" lon="0"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70" name="TextBox 69">
                <a:extLst>
                  <a:ext uri="{FF2B5EF4-FFF2-40B4-BE49-F238E27FC236}">
                    <a16:creationId xmlns:a16="http://schemas.microsoft.com/office/drawing/2014/main" id="{8F1B5B92-B8E7-49DD-807F-70EED8A7728C}"/>
                  </a:ext>
                </a:extLst>
              </p:cNvPr>
              <p:cNvSpPr txBox="1"/>
              <p:nvPr/>
            </p:nvSpPr>
            <p:spPr>
              <a:xfrm>
                <a:off x="9391281" y="4235652"/>
                <a:ext cx="682313" cy="496843"/>
              </a:xfrm>
              <a:prstGeom prst="rect">
                <a:avLst/>
              </a:prstGeom>
              <a:noFill/>
            </p:spPr>
            <p:txBody>
              <a:bodyPr wrap="none" rtlCol="0">
                <a:spAutoFit/>
              </a:bodyPr>
              <a:lstStyle/>
              <a:p>
                <a:r>
                  <a:rPr lang="en-US" dirty="0">
                    <a:latin typeface="+mj-lt"/>
                  </a:rPr>
                  <a:t>45°</a:t>
                </a:r>
              </a:p>
            </p:txBody>
          </p:sp>
          <p:sp>
            <p:nvSpPr>
              <p:cNvPr id="74" name="Rectangle 73"/>
              <p:cNvSpPr/>
              <p:nvPr/>
            </p:nvSpPr>
            <p:spPr>
              <a:xfrm rot="18540000">
                <a:off x="9620939" y="3963755"/>
                <a:ext cx="275640" cy="185943"/>
              </a:xfrm>
              <a:prstGeom prst="rect">
                <a:avLst/>
              </a:prstGeom>
              <a:solidFill>
                <a:srgbClr val="FFE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cxnSp>
            <p:nvCxnSpPr>
              <p:cNvPr id="75" name="Straight Connector 74"/>
              <p:cNvCxnSpPr/>
              <p:nvPr/>
            </p:nvCxnSpPr>
            <p:spPr>
              <a:xfrm>
                <a:off x="9536107" y="4733597"/>
                <a:ext cx="1086889" cy="183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9911642" y="4178087"/>
                <a:ext cx="709123" cy="555512"/>
              </a:xfrm>
              <a:prstGeom prst="line">
                <a:avLst/>
              </a:prstGeom>
            </p:spPr>
            <p:style>
              <a:lnRef idx="1">
                <a:schemeClr val="accent1"/>
              </a:lnRef>
              <a:fillRef idx="0">
                <a:schemeClr val="accent1"/>
              </a:fillRef>
              <a:effectRef idx="0">
                <a:schemeClr val="accent1"/>
              </a:effectRef>
              <a:fontRef idx="minor">
                <a:schemeClr val="tx1"/>
              </a:fontRef>
            </p:style>
          </p:cxnSp>
          <p:sp>
            <p:nvSpPr>
              <p:cNvPr id="77" name="Arc 76"/>
              <p:cNvSpPr/>
              <p:nvPr/>
            </p:nvSpPr>
            <p:spPr>
              <a:xfrm rot="16200000">
                <a:off x="10181143" y="4605924"/>
                <a:ext cx="385010" cy="259023"/>
              </a:xfrm>
              <a:prstGeom prst="arc">
                <a:avLst>
                  <a:gd name="adj1" fmla="val 16200000"/>
                  <a:gd name="adj2" fmla="val 2158701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latin typeface="+mj-lt"/>
                </a:endParaRPr>
              </a:p>
            </p:txBody>
          </p:sp>
        </p:grpSp>
        <p:grpSp>
          <p:nvGrpSpPr>
            <p:cNvPr id="2" name="Group 1">
              <a:extLst>
                <a:ext uri="{FF2B5EF4-FFF2-40B4-BE49-F238E27FC236}">
                  <a16:creationId xmlns:a16="http://schemas.microsoft.com/office/drawing/2014/main" id="{4F134B4D-C483-4906-B00A-913A385862FB}"/>
                </a:ext>
              </a:extLst>
            </p:cNvPr>
            <p:cNvGrpSpPr/>
            <p:nvPr/>
          </p:nvGrpSpPr>
          <p:grpSpPr>
            <a:xfrm>
              <a:off x="79709" y="1529369"/>
              <a:ext cx="7534748" cy="2948688"/>
              <a:chOff x="79709" y="1529369"/>
              <a:chExt cx="7534748" cy="2948688"/>
            </a:xfrm>
          </p:grpSpPr>
          <p:sp>
            <p:nvSpPr>
              <p:cNvPr id="9" name="Rectangle 8">
                <a:extLst>
                  <a:ext uri="{FF2B5EF4-FFF2-40B4-BE49-F238E27FC236}">
                    <a16:creationId xmlns:a16="http://schemas.microsoft.com/office/drawing/2014/main" id="{8AF80A57-7258-4B63-92BA-59D8EB5F5167}"/>
                  </a:ext>
                </a:extLst>
              </p:cNvPr>
              <p:cNvSpPr/>
              <p:nvPr/>
            </p:nvSpPr>
            <p:spPr>
              <a:xfrm>
                <a:off x="657382" y="3781843"/>
                <a:ext cx="6252495" cy="470072"/>
              </a:xfrm>
              <a:prstGeom prst="rect">
                <a:avLst/>
              </a:pr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10" name="Rectangle 9">
                <a:extLst>
                  <a:ext uri="{FF2B5EF4-FFF2-40B4-BE49-F238E27FC236}">
                    <a16:creationId xmlns:a16="http://schemas.microsoft.com/office/drawing/2014/main" id="{6E914EEF-7D46-4E23-B8E2-7DA3DC86C56D}"/>
                  </a:ext>
                </a:extLst>
              </p:cNvPr>
              <p:cNvSpPr/>
              <p:nvPr/>
            </p:nvSpPr>
            <p:spPr>
              <a:xfrm>
                <a:off x="6845894" y="3544567"/>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11" name="Rectangle 10">
                <a:extLst>
                  <a:ext uri="{FF2B5EF4-FFF2-40B4-BE49-F238E27FC236}">
                    <a16:creationId xmlns:a16="http://schemas.microsoft.com/office/drawing/2014/main" id="{24CD9475-7627-4D4A-B25D-FBF3CD7188B1}"/>
                  </a:ext>
                </a:extLst>
              </p:cNvPr>
              <p:cNvSpPr/>
              <p:nvPr/>
            </p:nvSpPr>
            <p:spPr>
              <a:xfrm>
                <a:off x="6721911" y="3544566"/>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12" name="Rectangle 11">
                <a:extLst>
                  <a:ext uri="{FF2B5EF4-FFF2-40B4-BE49-F238E27FC236}">
                    <a16:creationId xmlns:a16="http://schemas.microsoft.com/office/drawing/2014/main" id="{680A526D-F161-4FCD-803B-48CC999342EF}"/>
                  </a:ext>
                </a:extLst>
              </p:cNvPr>
              <p:cNvSpPr/>
              <p:nvPr/>
            </p:nvSpPr>
            <p:spPr>
              <a:xfrm>
                <a:off x="6597928" y="3544566"/>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13" name="Rectangle 12">
                <a:extLst>
                  <a:ext uri="{FF2B5EF4-FFF2-40B4-BE49-F238E27FC236}">
                    <a16:creationId xmlns:a16="http://schemas.microsoft.com/office/drawing/2014/main" id="{AA35FA29-1D0C-451E-B6E4-878770485116}"/>
                  </a:ext>
                </a:extLst>
              </p:cNvPr>
              <p:cNvSpPr/>
              <p:nvPr/>
            </p:nvSpPr>
            <p:spPr>
              <a:xfrm>
                <a:off x="6473945" y="3544564"/>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14" name="Rectangle 13">
                <a:extLst>
                  <a:ext uri="{FF2B5EF4-FFF2-40B4-BE49-F238E27FC236}">
                    <a16:creationId xmlns:a16="http://schemas.microsoft.com/office/drawing/2014/main" id="{9B38F0FE-709D-4AA7-9F56-40C506EBE4FF}"/>
                  </a:ext>
                </a:extLst>
              </p:cNvPr>
              <p:cNvSpPr/>
              <p:nvPr/>
            </p:nvSpPr>
            <p:spPr>
              <a:xfrm>
                <a:off x="6349962" y="3544567"/>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15" name="Rectangle 14">
                <a:extLst>
                  <a:ext uri="{FF2B5EF4-FFF2-40B4-BE49-F238E27FC236}">
                    <a16:creationId xmlns:a16="http://schemas.microsoft.com/office/drawing/2014/main" id="{FB216C53-5EE9-4128-97FC-86AE251C2965}"/>
                  </a:ext>
                </a:extLst>
              </p:cNvPr>
              <p:cNvSpPr/>
              <p:nvPr/>
            </p:nvSpPr>
            <p:spPr>
              <a:xfrm>
                <a:off x="6225979" y="3544566"/>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16" name="Rectangle 15">
                <a:extLst>
                  <a:ext uri="{FF2B5EF4-FFF2-40B4-BE49-F238E27FC236}">
                    <a16:creationId xmlns:a16="http://schemas.microsoft.com/office/drawing/2014/main" id="{3DA3433F-77B7-4517-B58D-4843215F250E}"/>
                  </a:ext>
                </a:extLst>
              </p:cNvPr>
              <p:cNvSpPr/>
              <p:nvPr/>
            </p:nvSpPr>
            <p:spPr>
              <a:xfrm>
                <a:off x="6101995" y="3544566"/>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17" name="Rectangle 16">
                <a:extLst>
                  <a:ext uri="{FF2B5EF4-FFF2-40B4-BE49-F238E27FC236}">
                    <a16:creationId xmlns:a16="http://schemas.microsoft.com/office/drawing/2014/main" id="{E4BCD1F5-ABC5-4F91-91A8-63D868A86B61}"/>
                  </a:ext>
                </a:extLst>
              </p:cNvPr>
              <p:cNvSpPr/>
              <p:nvPr/>
            </p:nvSpPr>
            <p:spPr>
              <a:xfrm>
                <a:off x="5978012" y="3544564"/>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18" name="Rectangle 17">
                <a:extLst>
                  <a:ext uri="{FF2B5EF4-FFF2-40B4-BE49-F238E27FC236}">
                    <a16:creationId xmlns:a16="http://schemas.microsoft.com/office/drawing/2014/main" id="{8A69AE03-F21B-46EF-A0F1-0E0ECABB0C32}"/>
                  </a:ext>
                </a:extLst>
              </p:cNvPr>
              <p:cNvSpPr/>
              <p:nvPr/>
            </p:nvSpPr>
            <p:spPr>
              <a:xfrm>
                <a:off x="5854029" y="3545600"/>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19" name="Rectangle 18">
                <a:extLst>
                  <a:ext uri="{FF2B5EF4-FFF2-40B4-BE49-F238E27FC236}">
                    <a16:creationId xmlns:a16="http://schemas.microsoft.com/office/drawing/2014/main" id="{78BA2D6B-1B14-4294-907F-D92309954ACA}"/>
                  </a:ext>
                </a:extLst>
              </p:cNvPr>
              <p:cNvSpPr/>
              <p:nvPr/>
            </p:nvSpPr>
            <p:spPr>
              <a:xfrm>
                <a:off x="5730046" y="3545598"/>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20" name="Rectangle 19">
                <a:extLst>
                  <a:ext uri="{FF2B5EF4-FFF2-40B4-BE49-F238E27FC236}">
                    <a16:creationId xmlns:a16="http://schemas.microsoft.com/office/drawing/2014/main" id="{10A94B95-F945-4835-B191-5D054B6227E0}"/>
                  </a:ext>
                </a:extLst>
              </p:cNvPr>
              <p:cNvSpPr/>
              <p:nvPr/>
            </p:nvSpPr>
            <p:spPr>
              <a:xfrm>
                <a:off x="5606063" y="3545598"/>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21" name="Rectangle 20">
                <a:extLst>
                  <a:ext uri="{FF2B5EF4-FFF2-40B4-BE49-F238E27FC236}">
                    <a16:creationId xmlns:a16="http://schemas.microsoft.com/office/drawing/2014/main" id="{7F611EF8-EEEA-47E5-8129-DE5B0D193D37}"/>
                  </a:ext>
                </a:extLst>
              </p:cNvPr>
              <p:cNvSpPr/>
              <p:nvPr/>
            </p:nvSpPr>
            <p:spPr>
              <a:xfrm>
                <a:off x="5482080" y="3545597"/>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22" name="Rectangle 21">
                <a:extLst>
                  <a:ext uri="{FF2B5EF4-FFF2-40B4-BE49-F238E27FC236}">
                    <a16:creationId xmlns:a16="http://schemas.microsoft.com/office/drawing/2014/main" id="{069846C5-FAD7-4356-9792-33AC3CC0C1EB}"/>
                  </a:ext>
                </a:extLst>
              </p:cNvPr>
              <p:cNvSpPr/>
              <p:nvPr/>
            </p:nvSpPr>
            <p:spPr>
              <a:xfrm>
                <a:off x="5358097" y="3545600"/>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23" name="Rectangle 22">
                <a:extLst>
                  <a:ext uri="{FF2B5EF4-FFF2-40B4-BE49-F238E27FC236}">
                    <a16:creationId xmlns:a16="http://schemas.microsoft.com/office/drawing/2014/main" id="{E1076881-BDB5-4D96-BAB4-5ABB80CBCE2F}"/>
                  </a:ext>
                </a:extLst>
              </p:cNvPr>
              <p:cNvSpPr/>
              <p:nvPr/>
            </p:nvSpPr>
            <p:spPr>
              <a:xfrm>
                <a:off x="5234115" y="3545598"/>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24" name="Rectangle 23">
                <a:extLst>
                  <a:ext uri="{FF2B5EF4-FFF2-40B4-BE49-F238E27FC236}">
                    <a16:creationId xmlns:a16="http://schemas.microsoft.com/office/drawing/2014/main" id="{82FB131B-8626-412E-A3FF-CC8B9BCB2C75}"/>
                  </a:ext>
                </a:extLst>
              </p:cNvPr>
              <p:cNvSpPr/>
              <p:nvPr/>
            </p:nvSpPr>
            <p:spPr>
              <a:xfrm>
                <a:off x="5110131" y="3545598"/>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25" name="Rectangle 24">
                <a:extLst>
                  <a:ext uri="{FF2B5EF4-FFF2-40B4-BE49-F238E27FC236}">
                    <a16:creationId xmlns:a16="http://schemas.microsoft.com/office/drawing/2014/main" id="{656A3F2C-8606-42D6-88DB-63B3ACD77200}"/>
                  </a:ext>
                </a:extLst>
              </p:cNvPr>
              <p:cNvSpPr/>
              <p:nvPr/>
            </p:nvSpPr>
            <p:spPr>
              <a:xfrm>
                <a:off x="4986148" y="3545597"/>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26" name="Rectangle 25">
                <a:extLst>
                  <a:ext uri="{FF2B5EF4-FFF2-40B4-BE49-F238E27FC236}">
                    <a16:creationId xmlns:a16="http://schemas.microsoft.com/office/drawing/2014/main" id="{5399DCD4-7986-406A-B533-1AC94C0433D8}"/>
                  </a:ext>
                </a:extLst>
              </p:cNvPr>
              <p:cNvSpPr/>
              <p:nvPr/>
            </p:nvSpPr>
            <p:spPr>
              <a:xfrm>
                <a:off x="4862165" y="3547166"/>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27" name="Rectangle 26">
                <a:extLst>
                  <a:ext uri="{FF2B5EF4-FFF2-40B4-BE49-F238E27FC236}">
                    <a16:creationId xmlns:a16="http://schemas.microsoft.com/office/drawing/2014/main" id="{1C402B57-A695-4F04-99B6-05AFFF9CE81C}"/>
                  </a:ext>
                </a:extLst>
              </p:cNvPr>
              <p:cNvSpPr/>
              <p:nvPr/>
            </p:nvSpPr>
            <p:spPr>
              <a:xfrm>
                <a:off x="4738182" y="3547164"/>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28" name="Rectangle 27">
                <a:extLst>
                  <a:ext uri="{FF2B5EF4-FFF2-40B4-BE49-F238E27FC236}">
                    <a16:creationId xmlns:a16="http://schemas.microsoft.com/office/drawing/2014/main" id="{B4BA4726-7330-44F1-A805-080662C31CD8}"/>
                  </a:ext>
                </a:extLst>
              </p:cNvPr>
              <p:cNvSpPr/>
              <p:nvPr/>
            </p:nvSpPr>
            <p:spPr>
              <a:xfrm>
                <a:off x="4614199" y="3547164"/>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29" name="Rectangle 28">
                <a:extLst>
                  <a:ext uri="{FF2B5EF4-FFF2-40B4-BE49-F238E27FC236}">
                    <a16:creationId xmlns:a16="http://schemas.microsoft.com/office/drawing/2014/main" id="{1FD67C71-FDFE-4823-B730-524C3E0E03F8}"/>
                  </a:ext>
                </a:extLst>
              </p:cNvPr>
              <p:cNvSpPr/>
              <p:nvPr/>
            </p:nvSpPr>
            <p:spPr>
              <a:xfrm>
                <a:off x="4490216" y="3547163"/>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30" name="Rectangle 29">
                <a:extLst>
                  <a:ext uri="{FF2B5EF4-FFF2-40B4-BE49-F238E27FC236}">
                    <a16:creationId xmlns:a16="http://schemas.microsoft.com/office/drawing/2014/main" id="{F60B0675-2EA5-4E13-8B1D-D6124FD5FFA8}"/>
                  </a:ext>
                </a:extLst>
              </p:cNvPr>
              <p:cNvSpPr/>
              <p:nvPr/>
            </p:nvSpPr>
            <p:spPr>
              <a:xfrm>
                <a:off x="4366233" y="3547166"/>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31" name="Rectangle 30">
                <a:extLst>
                  <a:ext uri="{FF2B5EF4-FFF2-40B4-BE49-F238E27FC236}">
                    <a16:creationId xmlns:a16="http://schemas.microsoft.com/office/drawing/2014/main" id="{37215E36-0383-40B6-9DCD-E4602C67B7D9}"/>
                  </a:ext>
                </a:extLst>
              </p:cNvPr>
              <p:cNvSpPr/>
              <p:nvPr/>
            </p:nvSpPr>
            <p:spPr>
              <a:xfrm>
                <a:off x="4242249" y="3547164"/>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32" name="Rectangle 31">
                <a:extLst>
                  <a:ext uri="{FF2B5EF4-FFF2-40B4-BE49-F238E27FC236}">
                    <a16:creationId xmlns:a16="http://schemas.microsoft.com/office/drawing/2014/main" id="{A81BE0F4-3554-4EEA-A57C-ACE643F7E4D6}"/>
                  </a:ext>
                </a:extLst>
              </p:cNvPr>
              <p:cNvSpPr/>
              <p:nvPr/>
            </p:nvSpPr>
            <p:spPr>
              <a:xfrm>
                <a:off x="4118266" y="3547164"/>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33" name="Rectangle 32">
                <a:extLst>
                  <a:ext uri="{FF2B5EF4-FFF2-40B4-BE49-F238E27FC236}">
                    <a16:creationId xmlns:a16="http://schemas.microsoft.com/office/drawing/2014/main" id="{FC9DCC44-BDD8-4F66-AD1B-40FDF8C4C5F6}"/>
                  </a:ext>
                </a:extLst>
              </p:cNvPr>
              <p:cNvSpPr/>
              <p:nvPr/>
            </p:nvSpPr>
            <p:spPr>
              <a:xfrm>
                <a:off x="3994283" y="3547163"/>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34" name="Rectangle 33">
                <a:extLst>
                  <a:ext uri="{FF2B5EF4-FFF2-40B4-BE49-F238E27FC236}">
                    <a16:creationId xmlns:a16="http://schemas.microsoft.com/office/drawing/2014/main" id="{1899970D-7A53-4540-8CBF-186BE77EB4FE}"/>
                  </a:ext>
                </a:extLst>
              </p:cNvPr>
              <p:cNvSpPr/>
              <p:nvPr/>
            </p:nvSpPr>
            <p:spPr>
              <a:xfrm>
                <a:off x="3870300" y="3544564"/>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35" name="Rectangle 34">
                <a:extLst>
                  <a:ext uri="{FF2B5EF4-FFF2-40B4-BE49-F238E27FC236}">
                    <a16:creationId xmlns:a16="http://schemas.microsoft.com/office/drawing/2014/main" id="{4C379B73-A2B5-4E2A-B875-2E7C3ED9F10A}"/>
                  </a:ext>
                </a:extLst>
              </p:cNvPr>
              <p:cNvSpPr/>
              <p:nvPr/>
            </p:nvSpPr>
            <p:spPr>
              <a:xfrm>
                <a:off x="3746317" y="3544563"/>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36" name="Rectangle 35">
                <a:extLst>
                  <a:ext uri="{FF2B5EF4-FFF2-40B4-BE49-F238E27FC236}">
                    <a16:creationId xmlns:a16="http://schemas.microsoft.com/office/drawing/2014/main" id="{C3EEF65E-D4BB-40AB-925C-65289BAA1378}"/>
                  </a:ext>
                </a:extLst>
              </p:cNvPr>
              <p:cNvSpPr/>
              <p:nvPr/>
            </p:nvSpPr>
            <p:spPr>
              <a:xfrm>
                <a:off x="3622334" y="3544563"/>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37" name="Rectangle 36">
                <a:extLst>
                  <a:ext uri="{FF2B5EF4-FFF2-40B4-BE49-F238E27FC236}">
                    <a16:creationId xmlns:a16="http://schemas.microsoft.com/office/drawing/2014/main" id="{3190D65D-B425-4373-AA97-7950B98C7A5F}"/>
                  </a:ext>
                </a:extLst>
              </p:cNvPr>
              <p:cNvSpPr/>
              <p:nvPr/>
            </p:nvSpPr>
            <p:spPr>
              <a:xfrm>
                <a:off x="3498351" y="3544561"/>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38" name="Rectangle 37">
                <a:extLst>
                  <a:ext uri="{FF2B5EF4-FFF2-40B4-BE49-F238E27FC236}">
                    <a16:creationId xmlns:a16="http://schemas.microsoft.com/office/drawing/2014/main" id="{BE0373E8-6174-4179-A4C1-7EFE54D552BB}"/>
                  </a:ext>
                </a:extLst>
              </p:cNvPr>
              <p:cNvSpPr/>
              <p:nvPr/>
            </p:nvSpPr>
            <p:spPr>
              <a:xfrm>
                <a:off x="3374368" y="3544564"/>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39" name="Rectangle 38">
                <a:extLst>
                  <a:ext uri="{FF2B5EF4-FFF2-40B4-BE49-F238E27FC236}">
                    <a16:creationId xmlns:a16="http://schemas.microsoft.com/office/drawing/2014/main" id="{98D77B19-2270-4290-A547-BC4807DB2736}"/>
                  </a:ext>
                </a:extLst>
              </p:cNvPr>
              <p:cNvSpPr/>
              <p:nvPr/>
            </p:nvSpPr>
            <p:spPr>
              <a:xfrm>
                <a:off x="3250384" y="3544563"/>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40" name="Rectangle 39">
                <a:extLst>
                  <a:ext uri="{FF2B5EF4-FFF2-40B4-BE49-F238E27FC236}">
                    <a16:creationId xmlns:a16="http://schemas.microsoft.com/office/drawing/2014/main" id="{F25C0B66-1A16-499C-9F3F-55DA5C107172}"/>
                  </a:ext>
                </a:extLst>
              </p:cNvPr>
              <p:cNvSpPr/>
              <p:nvPr/>
            </p:nvSpPr>
            <p:spPr>
              <a:xfrm>
                <a:off x="3126401" y="3544563"/>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41" name="Rectangle 40">
                <a:extLst>
                  <a:ext uri="{FF2B5EF4-FFF2-40B4-BE49-F238E27FC236}">
                    <a16:creationId xmlns:a16="http://schemas.microsoft.com/office/drawing/2014/main" id="{41313463-674F-425A-8332-FCF7582A2968}"/>
                  </a:ext>
                </a:extLst>
              </p:cNvPr>
              <p:cNvSpPr/>
              <p:nvPr/>
            </p:nvSpPr>
            <p:spPr>
              <a:xfrm>
                <a:off x="3002418" y="3544561"/>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42" name="Rectangle 41">
                <a:extLst>
                  <a:ext uri="{FF2B5EF4-FFF2-40B4-BE49-F238E27FC236}">
                    <a16:creationId xmlns:a16="http://schemas.microsoft.com/office/drawing/2014/main" id="{1A4273EA-D670-48CD-9CF7-C22CA5960E1E}"/>
                  </a:ext>
                </a:extLst>
              </p:cNvPr>
              <p:cNvSpPr/>
              <p:nvPr/>
            </p:nvSpPr>
            <p:spPr>
              <a:xfrm>
                <a:off x="2878435" y="3544567"/>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43" name="Rectangle 42">
                <a:extLst>
                  <a:ext uri="{FF2B5EF4-FFF2-40B4-BE49-F238E27FC236}">
                    <a16:creationId xmlns:a16="http://schemas.microsoft.com/office/drawing/2014/main" id="{8B7BCCD7-E642-410B-AF1C-0C1DA3F65998}"/>
                  </a:ext>
                </a:extLst>
              </p:cNvPr>
              <p:cNvSpPr/>
              <p:nvPr/>
            </p:nvSpPr>
            <p:spPr>
              <a:xfrm>
                <a:off x="2754452" y="3544566"/>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44" name="Rectangle 43">
                <a:extLst>
                  <a:ext uri="{FF2B5EF4-FFF2-40B4-BE49-F238E27FC236}">
                    <a16:creationId xmlns:a16="http://schemas.microsoft.com/office/drawing/2014/main" id="{4B31FAF3-3EEF-48BE-994A-24A2A4D8BD9C}"/>
                  </a:ext>
                </a:extLst>
              </p:cNvPr>
              <p:cNvSpPr/>
              <p:nvPr/>
            </p:nvSpPr>
            <p:spPr>
              <a:xfrm>
                <a:off x="2630469" y="3544566"/>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45" name="Rectangle 44">
                <a:extLst>
                  <a:ext uri="{FF2B5EF4-FFF2-40B4-BE49-F238E27FC236}">
                    <a16:creationId xmlns:a16="http://schemas.microsoft.com/office/drawing/2014/main" id="{27085B82-7C9A-42CD-A8AA-C7C04C4780C1}"/>
                  </a:ext>
                </a:extLst>
              </p:cNvPr>
              <p:cNvSpPr/>
              <p:nvPr/>
            </p:nvSpPr>
            <p:spPr>
              <a:xfrm>
                <a:off x="2506486" y="3544564"/>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46" name="Rectangle 45">
                <a:extLst>
                  <a:ext uri="{FF2B5EF4-FFF2-40B4-BE49-F238E27FC236}">
                    <a16:creationId xmlns:a16="http://schemas.microsoft.com/office/drawing/2014/main" id="{15B8EA39-CAC4-42B3-9F18-30669AD38BB8}"/>
                  </a:ext>
                </a:extLst>
              </p:cNvPr>
              <p:cNvSpPr/>
              <p:nvPr/>
            </p:nvSpPr>
            <p:spPr>
              <a:xfrm>
                <a:off x="2382503" y="3544567"/>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47" name="Rectangle 46">
                <a:extLst>
                  <a:ext uri="{FF2B5EF4-FFF2-40B4-BE49-F238E27FC236}">
                    <a16:creationId xmlns:a16="http://schemas.microsoft.com/office/drawing/2014/main" id="{5A514DB2-3E1B-4399-84F3-4E54C0F9A188}"/>
                  </a:ext>
                </a:extLst>
              </p:cNvPr>
              <p:cNvSpPr/>
              <p:nvPr/>
            </p:nvSpPr>
            <p:spPr>
              <a:xfrm>
                <a:off x="2258519" y="3544566"/>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48" name="Rectangle 47">
                <a:extLst>
                  <a:ext uri="{FF2B5EF4-FFF2-40B4-BE49-F238E27FC236}">
                    <a16:creationId xmlns:a16="http://schemas.microsoft.com/office/drawing/2014/main" id="{2C073D1C-E8D4-4988-996F-B15C7CEC9C5B}"/>
                  </a:ext>
                </a:extLst>
              </p:cNvPr>
              <p:cNvSpPr/>
              <p:nvPr/>
            </p:nvSpPr>
            <p:spPr>
              <a:xfrm>
                <a:off x="2134536" y="3544566"/>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49" name="Rectangle 48">
                <a:extLst>
                  <a:ext uri="{FF2B5EF4-FFF2-40B4-BE49-F238E27FC236}">
                    <a16:creationId xmlns:a16="http://schemas.microsoft.com/office/drawing/2014/main" id="{850AB2DB-07D1-464B-8E9B-4A67D8BD20ED}"/>
                  </a:ext>
                </a:extLst>
              </p:cNvPr>
              <p:cNvSpPr/>
              <p:nvPr/>
            </p:nvSpPr>
            <p:spPr>
              <a:xfrm>
                <a:off x="2010554" y="3544564"/>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50" name="Rectangle 49">
                <a:extLst>
                  <a:ext uri="{FF2B5EF4-FFF2-40B4-BE49-F238E27FC236}">
                    <a16:creationId xmlns:a16="http://schemas.microsoft.com/office/drawing/2014/main" id="{0D3E7448-62AF-4553-B95A-5E7B36A9BEC1}"/>
                  </a:ext>
                </a:extLst>
              </p:cNvPr>
              <p:cNvSpPr/>
              <p:nvPr/>
            </p:nvSpPr>
            <p:spPr>
              <a:xfrm>
                <a:off x="1886571" y="3545600"/>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51" name="Rectangle 50">
                <a:extLst>
                  <a:ext uri="{FF2B5EF4-FFF2-40B4-BE49-F238E27FC236}">
                    <a16:creationId xmlns:a16="http://schemas.microsoft.com/office/drawing/2014/main" id="{916C1A92-BACD-433C-8E6F-53B9D58266CF}"/>
                  </a:ext>
                </a:extLst>
              </p:cNvPr>
              <p:cNvSpPr/>
              <p:nvPr/>
            </p:nvSpPr>
            <p:spPr>
              <a:xfrm>
                <a:off x="1762588" y="3545598"/>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52" name="Rectangle 51">
                <a:extLst>
                  <a:ext uri="{FF2B5EF4-FFF2-40B4-BE49-F238E27FC236}">
                    <a16:creationId xmlns:a16="http://schemas.microsoft.com/office/drawing/2014/main" id="{8943245D-1EC9-43B7-998F-31871143ACE1}"/>
                  </a:ext>
                </a:extLst>
              </p:cNvPr>
              <p:cNvSpPr/>
              <p:nvPr/>
            </p:nvSpPr>
            <p:spPr>
              <a:xfrm>
                <a:off x="1638605" y="3545598"/>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53" name="Rectangle 52">
                <a:extLst>
                  <a:ext uri="{FF2B5EF4-FFF2-40B4-BE49-F238E27FC236}">
                    <a16:creationId xmlns:a16="http://schemas.microsoft.com/office/drawing/2014/main" id="{7FE1A156-E3F2-4522-A04C-5E095B7149B0}"/>
                  </a:ext>
                </a:extLst>
              </p:cNvPr>
              <p:cNvSpPr/>
              <p:nvPr/>
            </p:nvSpPr>
            <p:spPr>
              <a:xfrm>
                <a:off x="1514622" y="3545597"/>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54" name="Rectangle 53">
                <a:extLst>
                  <a:ext uri="{FF2B5EF4-FFF2-40B4-BE49-F238E27FC236}">
                    <a16:creationId xmlns:a16="http://schemas.microsoft.com/office/drawing/2014/main" id="{CECE56C1-140F-4F56-AFBC-7BD2FB6A9E43}"/>
                  </a:ext>
                </a:extLst>
              </p:cNvPr>
              <p:cNvSpPr/>
              <p:nvPr/>
            </p:nvSpPr>
            <p:spPr>
              <a:xfrm>
                <a:off x="1390638" y="3545600"/>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55" name="Rectangle 54">
                <a:extLst>
                  <a:ext uri="{FF2B5EF4-FFF2-40B4-BE49-F238E27FC236}">
                    <a16:creationId xmlns:a16="http://schemas.microsoft.com/office/drawing/2014/main" id="{E8ECBFD8-1941-432F-A27C-9BEB4C463791}"/>
                  </a:ext>
                </a:extLst>
              </p:cNvPr>
              <p:cNvSpPr/>
              <p:nvPr/>
            </p:nvSpPr>
            <p:spPr>
              <a:xfrm>
                <a:off x="1266655" y="3545598"/>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56" name="Rectangle 55">
                <a:extLst>
                  <a:ext uri="{FF2B5EF4-FFF2-40B4-BE49-F238E27FC236}">
                    <a16:creationId xmlns:a16="http://schemas.microsoft.com/office/drawing/2014/main" id="{465C0BFF-C6FE-4EC9-9E22-A8B6D322D507}"/>
                  </a:ext>
                </a:extLst>
              </p:cNvPr>
              <p:cNvSpPr/>
              <p:nvPr/>
            </p:nvSpPr>
            <p:spPr>
              <a:xfrm>
                <a:off x="1142672" y="3545598"/>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57" name="Rectangle 56">
                <a:extLst>
                  <a:ext uri="{FF2B5EF4-FFF2-40B4-BE49-F238E27FC236}">
                    <a16:creationId xmlns:a16="http://schemas.microsoft.com/office/drawing/2014/main" id="{012427DC-E6F8-459B-B5C3-1B3FB31D2F98}"/>
                  </a:ext>
                </a:extLst>
              </p:cNvPr>
              <p:cNvSpPr/>
              <p:nvPr/>
            </p:nvSpPr>
            <p:spPr>
              <a:xfrm>
                <a:off x="1018689" y="3545597"/>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58" name="Rectangle 57">
                <a:extLst>
                  <a:ext uri="{FF2B5EF4-FFF2-40B4-BE49-F238E27FC236}">
                    <a16:creationId xmlns:a16="http://schemas.microsoft.com/office/drawing/2014/main" id="{89B11CE2-14ED-467F-A91C-E017BAF1E82B}"/>
                  </a:ext>
                </a:extLst>
              </p:cNvPr>
              <p:cNvSpPr/>
              <p:nvPr/>
            </p:nvSpPr>
            <p:spPr>
              <a:xfrm>
                <a:off x="894706" y="3552092"/>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59" name="Rectangle 58">
                <a:extLst>
                  <a:ext uri="{FF2B5EF4-FFF2-40B4-BE49-F238E27FC236}">
                    <a16:creationId xmlns:a16="http://schemas.microsoft.com/office/drawing/2014/main" id="{4C86DD65-A318-4E84-B74A-A44C99B30DD2}"/>
                  </a:ext>
                </a:extLst>
              </p:cNvPr>
              <p:cNvSpPr/>
              <p:nvPr/>
            </p:nvSpPr>
            <p:spPr>
              <a:xfrm>
                <a:off x="770723" y="3552091"/>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60" name="Rectangle 59">
                <a:extLst>
                  <a:ext uri="{FF2B5EF4-FFF2-40B4-BE49-F238E27FC236}">
                    <a16:creationId xmlns:a16="http://schemas.microsoft.com/office/drawing/2014/main" id="{09343902-08E2-43AF-9FC2-A9497E732242}"/>
                  </a:ext>
                </a:extLst>
              </p:cNvPr>
              <p:cNvSpPr/>
              <p:nvPr/>
            </p:nvSpPr>
            <p:spPr>
              <a:xfrm>
                <a:off x="648397" y="3552091"/>
                <a:ext cx="73546" cy="233516"/>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cxnSp>
            <p:nvCxnSpPr>
              <p:cNvPr id="61" name="Straight Arrow Connector 60">
                <a:extLst>
                  <a:ext uri="{FF2B5EF4-FFF2-40B4-BE49-F238E27FC236}">
                    <a16:creationId xmlns:a16="http://schemas.microsoft.com/office/drawing/2014/main" id="{EE34DB72-B2ED-473B-AFE4-D8018CC57600}"/>
                  </a:ext>
                </a:extLst>
              </p:cNvPr>
              <p:cNvCxnSpPr>
                <a:cxnSpLocks/>
              </p:cNvCxnSpPr>
              <p:nvPr/>
            </p:nvCxnSpPr>
            <p:spPr>
              <a:xfrm flipH="1" flipV="1">
                <a:off x="1464185" y="2536912"/>
                <a:ext cx="5455254" cy="21559"/>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7D713C-4A24-45A5-B1FD-A2E72F946AE0}"/>
                  </a:ext>
                </a:extLst>
              </p:cNvPr>
              <p:cNvCxnSpPr/>
              <p:nvPr/>
            </p:nvCxnSpPr>
            <p:spPr>
              <a:xfrm>
                <a:off x="1471576" y="2307069"/>
                <a:ext cx="0" cy="4070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24FB4AD-E9F3-466B-BCA2-65D48863EFDC}"/>
                  </a:ext>
                </a:extLst>
              </p:cNvPr>
              <p:cNvCxnSpPr>
                <a:cxnSpLocks/>
              </p:cNvCxnSpPr>
              <p:nvPr/>
            </p:nvCxnSpPr>
            <p:spPr>
              <a:xfrm>
                <a:off x="6919438" y="2289945"/>
                <a:ext cx="1" cy="11140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D7A1193-96B4-465A-A19C-DE1E8542F3C4}"/>
                  </a:ext>
                </a:extLst>
              </p:cNvPr>
              <p:cNvSpPr txBox="1"/>
              <p:nvPr/>
            </p:nvSpPr>
            <p:spPr>
              <a:xfrm>
                <a:off x="2687783" y="2109345"/>
                <a:ext cx="673689" cy="492443"/>
              </a:xfrm>
              <a:prstGeom prst="rect">
                <a:avLst/>
              </a:prstGeom>
              <a:noFill/>
            </p:spPr>
            <p:txBody>
              <a:bodyPr wrap="none" rtlCol="0">
                <a:spAutoFit/>
              </a:bodyPr>
              <a:lstStyle/>
              <a:p>
                <a:r>
                  <a:rPr lang="en-US" dirty="0">
                    <a:latin typeface="+mj-lt"/>
                  </a:rPr>
                  <a:t>1m</a:t>
                </a:r>
              </a:p>
            </p:txBody>
          </p:sp>
          <p:sp>
            <p:nvSpPr>
              <p:cNvPr id="66" name="TextBox 65">
                <a:extLst>
                  <a:ext uri="{FF2B5EF4-FFF2-40B4-BE49-F238E27FC236}">
                    <a16:creationId xmlns:a16="http://schemas.microsoft.com/office/drawing/2014/main" id="{0EDC39D4-5898-4E44-A46E-E3D11E233EAC}"/>
                  </a:ext>
                </a:extLst>
              </p:cNvPr>
              <p:cNvSpPr txBox="1"/>
              <p:nvPr/>
            </p:nvSpPr>
            <p:spPr>
              <a:xfrm>
                <a:off x="79709" y="1529369"/>
                <a:ext cx="2943369" cy="861775"/>
              </a:xfrm>
              <a:prstGeom prst="rect">
                <a:avLst/>
              </a:prstGeom>
              <a:noFill/>
            </p:spPr>
            <p:txBody>
              <a:bodyPr wrap="none" rtlCol="0">
                <a:spAutoFit/>
              </a:bodyPr>
              <a:lstStyle/>
              <a:p>
                <a:pPr algn="ctr"/>
                <a:r>
                  <a:rPr lang="en-US" dirty="0">
                    <a:latin typeface="+mj-lt"/>
                  </a:rPr>
                  <a:t>Wire Coaxial Antenna</a:t>
                </a:r>
              </a:p>
              <a:p>
                <a:pPr algn="ctr"/>
                <a:r>
                  <a:rPr lang="en-US" dirty="0">
                    <a:latin typeface="+mj-lt"/>
                  </a:rPr>
                  <a:t>(Receiver)</a:t>
                </a:r>
              </a:p>
            </p:txBody>
          </p:sp>
          <p:cxnSp>
            <p:nvCxnSpPr>
              <p:cNvPr id="67" name="Straight Arrow Connector 66">
                <a:extLst>
                  <a:ext uri="{FF2B5EF4-FFF2-40B4-BE49-F238E27FC236}">
                    <a16:creationId xmlns:a16="http://schemas.microsoft.com/office/drawing/2014/main" id="{3F5C2C5C-A59F-4F65-B6DD-E7607B690915}"/>
                  </a:ext>
                </a:extLst>
              </p:cNvPr>
              <p:cNvCxnSpPr>
                <a:cxnSpLocks/>
              </p:cNvCxnSpPr>
              <p:nvPr/>
            </p:nvCxnSpPr>
            <p:spPr>
              <a:xfrm flipH="1">
                <a:off x="4477559" y="3212645"/>
                <a:ext cx="2441879"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63A735D-6DE3-4761-8EFF-A597266E689A}"/>
                  </a:ext>
                </a:extLst>
              </p:cNvPr>
              <p:cNvCxnSpPr/>
              <p:nvPr/>
            </p:nvCxnSpPr>
            <p:spPr>
              <a:xfrm>
                <a:off x="4477559" y="2996929"/>
                <a:ext cx="0" cy="4070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8DE9274D-824F-4D88-AE55-C286F720B997}"/>
                  </a:ext>
                </a:extLst>
              </p:cNvPr>
              <p:cNvSpPr txBox="1"/>
              <p:nvPr/>
            </p:nvSpPr>
            <p:spPr>
              <a:xfrm>
                <a:off x="4526989" y="2752478"/>
                <a:ext cx="2134772" cy="492443"/>
              </a:xfrm>
              <a:prstGeom prst="rect">
                <a:avLst/>
              </a:prstGeom>
              <a:noFill/>
            </p:spPr>
            <p:txBody>
              <a:bodyPr wrap="none" rtlCol="0">
                <a:spAutoFit/>
              </a:bodyPr>
              <a:lstStyle/>
              <a:p>
                <a:r>
                  <a:rPr lang="en-US" dirty="0">
                    <a:latin typeface="+mj-lt"/>
                  </a:rPr>
                  <a:t>Defect location</a:t>
                </a:r>
              </a:p>
            </p:txBody>
          </p:sp>
          <p:cxnSp>
            <p:nvCxnSpPr>
              <p:cNvPr id="71" name="Straight Connector 70">
                <a:extLst>
                  <a:ext uri="{FF2B5EF4-FFF2-40B4-BE49-F238E27FC236}">
                    <a16:creationId xmlns:a16="http://schemas.microsoft.com/office/drawing/2014/main" id="{463A735D-6DE3-4761-8EFF-A597266E689A}"/>
                  </a:ext>
                </a:extLst>
              </p:cNvPr>
              <p:cNvCxnSpPr/>
              <p:nvPr/>
            </p:nvCxnSpPr>
            <p:spPr>
              <a:xfrm>
                <a:off x="1490549" y="3204693"/>
                <a:ext cx="0" cy="4070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31618D18-7E2E-4788-97C6-4CCE14B75B82}"/>
                  </a:ext>
                </a:extLst>
              </p:cNvPr>
              <p:cNvSpPr/>
              <p:nvPr/>
            </p:nvSpPr>
            <p:spPr>
              <a:xfrm>
                <a:off x="1360569" y="2798749"/>
                <a:ext cx="247966" cy="4138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73" name="Rectangle 72">
                <a:extLst>
                  <a:ext uri="{FF2B5EF4-FFF2-40B4-BE49-F238E27FC236}">
                    <a16:creationId xmlns:a16="http://schemas.microsoft.com/office/drawing/2014/main" id="{BA48748A-0E05-47CA-AAEF-D40CC5B4D0A2}"/>
                  </a:ext>
                </a:extLst>
              </p:cNvPr>
              <p:cNvSpPr/>
              <p:nvPr/>
            </p:nvSpPr>
            <p:spPr>
              <a:xfrm>
                <a:off x="1434115" y="3212645"/>
                <a:ext cx="100873" cy="19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cxnSp>
            <p:nvCxnSpPr>
              <p:cNvPr id="136" name="Straight Arrow Connector 135"/>
              <p:cNvCxnSpPr/>
              <p:nvPr/>
            </p:nvCxnSpPr>
            <p:spPr>
              <a:xfrm flipH="1" flipV="1">
                <a:off x="6908314" y="4262348"/>
                <a:ext cx="295446" cy="215709"/>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rot="18432958">
                <a:off x="6843306" y="3693289"/>
                <a:ext cx="1049860" cy="492443"/>
              </a:xfrm>
              <a:prstGeom prst="rect">
                <a:avLst/>
              </a:prstGeom>
              <a:noFill/>
            </p:spPr>
            <p:txBody>
              <a:bodyPr wrap="none" rtlCol="0">
                <a:spAutoFit/>
              </a:bodyPr>
              <a:lstStyle/>
              <a:p>
                <a:r>
                  <a:rPr lang="en-US" dirty="0">
                    <a:latin typeface="+mj-lt"/>
                  </a:rPr>
                  <a:t>31mm</a:t>
                </a:r>
              </a:p>
            </p:txBody>
          </p:sp>
        </p:grpSp>
      </p:gr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6757" b="23603"/>
          <a:stretch/>
        </p:blipFill>
        <p:spPr>
          <a:xfrm rot="5400000">
            <a:off x="7279825" y="2727390"/>
            <a:ext cx="4562613" cy="1698635"/>
          </a:xfrm>
          <a:prstGeom prst="rect">
            <a:avLst/>
          </a:prstGeom>
        </p:spPr>
      </p:pic>
      <p:sp>
        <p:nvSpPr>
          <p:cNvPr id="6" name="TextBox 5"/>
          <p:cNvSpPr txBox="1"/>
          <p:nvPr/>
        </p:nvSpPr>
        <p:spPr>
          <a:xfrm>
            <a:off x="3422651" y="3364468"/>
            <a:ext cx="1931939" cy="369332"/>
          </a:xfrm>
          <a:prstGeom prst="rect">
            <a:avLst/>
          </a:prstGeom>
          <a:noFill/>
        </p:spPr>
        <p:txBody>
          <a:bodyPr wrap="none" rtlCol="0">
            <a:spAutoFit/>
          </a:bodyPr>
          <a:lstStyle/>
          <a:p>
            <a:r>
              <a:rPr lang="en-US" dirty="0">
                <a:solidFill>
                  <a:schemeClr val="bg1"/>
                </a:solidFill>
                <a:latin typeface="+mj-lt"/>
              </a:rPr>
              <a:t>Aluminum (T6061)</a:t>
            </a:r>
          </a:p>
        </p:txBody>
      </p:sp>
      <p:sp>
        <p:nvSpPr>
          <p:cNvPr id="82" name="Title 1">
            <a:extLst>
              <a:ext uri="{FF2B5EF4-FFF2-40B4-BE49-F238E27FC236}">
                <a16:creationId xmlns:a16="http://schemas.microsoft.com/office/drawing/2014/main" id="{0CDD2BB4-9D5D-4730-A8BF-BC3CA98F412D}"/>
              </a:ext>
            </a:extLst>
          </p:cNvPr>
          <p:cNvSpPr>
            <a:spLocks noGrp="1"/>
          </p:cNvSpPr>
          <p:nvPr>
            <p:ph type="title"/>
          </p:nvPr>
        </p:nvSpPr>
        <p:spPr>
          <a:xfrm>
            <a:off x="1826773" y="74578"/>
            <a:ext cx="8511350" cy="914400"/>
          </a:xfrm>
        </p:spPr>
        <p:txBody>
          <a:bodyPr/>
          <a:lstStyle/>
          <a:p>
            <a:r>
              <a:rPr lang="en-US" altLang="en-US" sz="4000" dirty="0"/>
              <a:t>Defect Detection using </a:t>
            </a:r>
            <a:br>
              <a:rPr lang="en-US" altLang="en-US" sz="4000" dirty="0"/>
            </a:br>
            <a:r>
              <a:rPr lang="en-US" altLang="en-US" sz="4000" dirty="0"/>
              <a:t>Spoof Surface Plasmons</a:t>
            </a:r>
          </a:p>
        </p:txBody>
      </p:sp>
      <p:sp>
        <p:nvSpPr>
          <p:cNvPr id="83" name="TextBox 82">
            <a:extLst>
              <a:ext uri="{FF2B5EF4-FFF2-40B4-BE49-F238E27FC236}">
                <a16:creationId xmlns:a16="http://schemas.microsoft.com/office/drawing/2014/main" id="{85D2D8C6-E56D-456C-9118-6E9C88F56EFE}"/>
              </a:ext>
            </a:extLst>
          </p:cNvPr>
          <p:cNvSpPr txBox="1"/>
          <p:nvPr/>
        </p:nvSpPr>
        <p:spPr>
          <a:xfrm>
            <a:off x="1631950" y="6400801"/>
            <a:ext cx="8915400" cy="461665"/>
          </a:xfrm>
          <a:prstGeom prst="rect">
            <a:avLst/>
          </a:prstGeom>
          <a:noFill/>
        </p:spPr>
        <p:txBody>
          <a:bodyPr wrap="square">
            <a:spAutoFit/>
          </a:bodyPr>
          <a:lstStyle/>
          <a:p>
            <a:r>
              <a:rPr lang="en-US" sz="1200" dirty="0">
                <a:solidFill>
                  <a:srgbClr val="CCFFFF"/>
                </a:solidFill>
                <a:ea typeface="Times New Roman" panose="02020603050405020304" pitchFamily="18" charset="0"/>
              </a:rPr>
              <a:t>William C. Wilson, Katelyn R. Brinker, “Spoof Plasmon Sensing for NDE Applications”, IEEE Sensors Conference, Dallas, TX, Oct. 30`Nov. 2, 2022.</a:t>
            </a:r>
          </a:p>
        </p:txBody>
      </p:sp>
    </p:spTree>
    <p:extLst>
      <p:ext uri="{BB962C8B-B14F-4D97-AF65-F5344CB8AC3E}">
        <p14:creationId xmlns:p14="http://schemas.microsoft.com/office/powerpoint/2010/main" val="1404215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a:spLocks noChangeArrowheads="1"/>
          </p:cNvSpPr>
          <p:nvPr/>
        </p:nvSpPr>
        <p:spPr bwMode="auto">
          <a:xfrm>
            <a:off x="1604004" y="1821443"/>
            <a:ext cx="4820109"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85750" algn="l"/>
              </a:tabLst>
              <a:defRPr>
                <a:solidFill>
                  <a:schemeClr val="tx1"/>
                </a:solidFill>
                <a:latin typeface="Arial" panose="020B0604020202020204" pitchFamily="34" charset="0"/>
              </a:defRPr>
            </a:lvl1pPr>
            <a:lvl2pPr eaLnBrk="0" fontAlgn="base" hangingPunct="0">
              <a:spcBef>
                <a:spcPct val="0"/>
              </a:spcBef>
              <a:spcAft>
                <a:spcPct val="0"/>
              </a:spcAft>
              <a:tabLst>
                <a:tab pos="285750" algn="l"/>
              </a:tabLst>
              <a:defRPr>
                <a:solidFill>
                  <a:schemeClr val="tx1"/>
                </a:solidFill>
                <a:latin typeface="Arial" panose="020B0604020202020204" pitchFamily="34" charset="0"/>
              </a:defRPr>
            </a:lvl2pPr>
            <a:lvl3pPr eaLnBrk="0" fontAlgn="base" hangingPunct="0">
              <a:spcBef>
                <a:spcPct val="0"/>
              </a:spcBef>
              <a:spcAft>
                <a:spcPct val="0"/>
              </a:spcAft>
              <a:tabLst>
                <a:tab pos="285750" algn="l"/>
              </a:tabLst>
              <a:defRPr>
                <a:solidFill>
                  <a:schemeClr val="tx1"/>
                </a:solidFill>
                <a:latin typeface="Arial" panose="020B0604020202020204" pitchFamily="34" charset="0"/>
              </a:defRPr>
            </a:lvl3pPr>
            <a:lvl4pPr eaLnBrk="0" fontAlgn="base" hangingPunct="0">
              <a:spcBef>
                <a:spcPct val="0"/>
              </a:spcBef>
              <a:spcAft>
                <a:spcPct val="0"/>
              </a:spcAft>
              <a:tabLst>
                <a:tab pos="285750" algn="l"/>
              </a:tabLst>
              <a:defRPr>
                <a:solidFill>
                  <a:schemeClr val="tx1"/>
                </a:solidFill>
                <a:latin typeface="Arial" panose="020B0604020202020204" pitchFamily="34" charset="0"/>
              </a:defRPr>
            </a:lvl4pPr>
            <a:lvl5pPr eaLnBrk="0" fontAlgn="base" hangingPunct="0">
              <a:spcBef>
                <a:spcPct val="0"/>
              </a:spcBef>
              <a:spcAft>
                <a:spcPct val="0"/>
              </a:spcAft>
              <a:tabLst>
                <a:tab pos="285750" algn="l"/>
              </a:tabLst>
              <a:defRPr>
                <a:solidFill>
                  <a:schemeClr val="tx1"/>
                </a:solidFill>
                <a:latin typeface="Arial" panose="020B0604020202020204" pitchFamily="34" charset="0"/>
              </a:defRPr>
            </a:lvl5pPr>
            <a:lvl6pPr eaLnBrk="0" fontAlgn="base" hangingPunct="0">
              <a:spcBef>
                <a:spcPct val="0"/>
              </a:spcBef>
              <a:spcAft>
                <a:spcPct val="0"/>
              </a:spcAft>
              <a:tabLst>
                <a:tab pos="285750" algn="l"/>
              </a:tabLst>
              <a:defRPr>
                <a:solidFill>
                  <a:schemeClr val="tx1"/>
                </a:solidFill>
                <a:latin typeface="Arial" panose="020B0604020202020204" pitchFamily="34" charset="0"/>
              </a:defRPr>
            </a:lvl6pPr>
            <a:lvl7pPr eaLnBrk="0" fontAlgn="base" hangingPunct="0">
              <a:spcBef>
                <a:spcPct val="0"/>
              </a:spcBef>
              <a:spcAft>
                <a:spcPct val="0"/>
              </a:spcAft>
              <a:tabLst>
                <a:tab pos="285750" algn="l"/>
              </a:tabLst>
              <a:defRPr>
                <a:solidFill>
                  <a:schemeClr val="tx1"/>
                </a:solidFill>
                <a:latin typeface="Arial" panose="020B0604020202020204" pitchFamily="34" charset="0"/>
              </a:defRPr>
            </a:lvl7pPr>
            <a:lvl8pPr eaLnBrk="0" fontAlgn="base" hangingPunct="0">
              <a:spcBef>
                <a:spcPct val="0"/>
              </a:spcBef>
              <a:spcAft>
                <a:spcPct val="0"/>
              </a:spcAft>
              <a:tabLst>
                <a:tab pos="285750" algn="l"/>
              </a:tabLst>
              <a:defRPr>
                <a:solidFill>
                  <a:schemeClr val="tx1"/>
                </a:solidFill>
                <a:latin typeface="Arial" panose="020B0604020202020204" pitchFamily="34" charset="0"/>
              </a:defRPr>
            </a:lvl8pPr>
            <a:lvl9pPr eaLnBrk="0" fontAlgn="base" hangingPunct="0">
              <a:spcBef>
                <a:spcPct val="0"/>
              </a:spcBef>
              <a:spcAft>
                <a:spcPct val="0"/>
              </a:spcAft>
              <a:tabLst>
                <a:tab pos="285750" algn="l"/>
              </a:tabLst>
              <a:defRPr>
                <a:solidFill>
                  <a:schemeClr val="tx1"/>
                </a:solidFill>
                <a:latin typeface="Arial" panose="020B0604020202020204" pitchFamily="34" charset="0"/>
              </a:defRPr>
            </a:lvl9pPr>
          </a:lstStyle>
          <a:p>
            <a:pPr defTabSz="685800">
              <a:tabLst>
                <a:tab pos="214313" algn="l"/>
              </a:tabLst>
            </a:pPr>
            <a:r>
              <a:rPr lang="en-US" altLang="en-US" sz="1500" dirty="0">
                <a:ea typeface="SimSun" panose="02010600030101010101" pitchFamily="2" charset="-122"/>
                <a:cs typeface="Arial" panose="020B0604020202020204" pitchFamily="34" charset="0"/>
              </a:rPr>
              <a:t>Simulated Defects: solid aluminum wires that are 2, 5, 10, 15, and 25 mm long and are 1.6, 2.3 and 3.1 mm in diameter.</a:t>
            </a:r>
            <a:endParaRPr lang="en-US" altLang="en-US" sz="1500" dirty="0">
              <a:cs typeface="Arial" panose="020B0604020202020204" pitchFamily="34" charset="0"/>
            </a:endParaRPr>
          </a:p>
        </p:txBody>
      </p:sp>
      <p:sp>
        <p:nvSpPr>
          <p:cNvPr id="2" name="Rectangle 1"/>
          <p:cNvSpPr/>
          <p:nvPr/>
        </p:nvSpPr>
        <p:spPr>
          <a:xfrm>
            <a:off x="3623143" y="6028918"/>
            <a:ext cx="7274926" cy="369332"/>
          </a:xfrm>
          <a:prstGeom prst="rect">
            <a:avLst/>
          </a:prstGeom>
        </p:spPr>
        <p:txBody>
          <a:bodyPr wrap="square">
            <a:spAutoFit/>
          </a:bodyPr>
          <a:lstStyle/>
          <a:p>
            <a:pPr marL="214313" indent="-128588" algn="just">
              <a:spcBef>
                <a:spcPts val="300"/>
              </a:spcBef>
              <a:spcAft>
                <a:spcPts val="750"/>
              </a:spcAft>
              <a:tabLst>
                <a:tab pos="214313" algn="l"/>
              </a:tabLst>
            </a:pPr>
            <a:r>
              <a:rPr lang="en-US" dirty="0">
                <a:latin typeface="Arial" panose="020B0604020202020204" pitchFamily="34" charset="0"/>
                <a:ea typeface="SimSun" panose="02010600030101010101" pitchFamily="2" charset="-122"/>
                <a:cs typeface="Arial" panose="020B0604020202020204" pitchFamily="34" charset="0"/>
              </a:rPr>
              <a:t>Test specimen, aluminum (T6061), with a wire as a simulate defect.  </a:t>
            </a:r>
          </a:p>
        </p:txBody>
      </p:sp>
      <p:pic>
        <p:nvPicPr>
          <p:cNvPr id="35" name="Picture 34">
            <a:extLst>
              <a:ext uri="{FF2B5EF4-FFF2-40B4-BE49-F238E27FC236}">
                <a16:creationId xmlns:a16="http://schemas.microsoft.com/office/drawing/2014/main" id="{4AADC07F-9A43-457E-98DC-798BA9BB1860}"/>
              </a:ext>
            </a:extLst>
          </p:cNvPr>
          <p:cNvPicPr/>
          <p:nvPr/>
        </p:nvPicPr>
        <p:blipFill rotWithShape="1">
          <a:blip r:embed="rId3" cstate="print">
            <a:extLst>
              <a:ext uri="{28A0092B-C50C-407E-A947-70E740481C1C}">
                <a14:useLocalDpi xmlns:a14="http://schemas.microsoft.com/office/drawing/2010/main" val="0"/>
              </a:ext>
            </a:extLst>
          </a:blip>
          <a:srcRect l="2612"/>
          <a:stretch/>
        </p:blipFill>
        <p:spPr bwMode="auto">
          <a:xfrm>
            <a:off x="6794089" y="1250961"/>
            <a:ext cx="3721362" cy="1483449"/>
          </a:xfrm>
          <a:prstGeom prst="rect">
            <a:avLst/>
          </a:prstGeom>
          <a:noFill/>
          <a:ln>
            <a:noFill/>
          </a:ln>
          <a:extLst>
            <a:ext uri="{53640926-AAD7-44D8-BBD7-CCE9431645EC}">
              <a14:shadowObscured xmlns:a14="http://schemas.microsoft.com/office/drawing/2010/main"/>
            </a:ext>
          </a:extLst>
        </p:spPr>
      </p:pic>
      <p:grpSp>
        <p:nvGrpSpPr>
          <p:cNvPr id="36" name="Group 35">
            <a:extLst>
              <a:ext uri="{FF2B5EF4-FFF2-40B4-BE49-F238E27FC236}">
                <a16:creationId xmlns:a16="http://schemas.microsoft.com/office/drawing/2014/main" id="{3FDEF952-B38A-41EF-B6D7-39B9970EF01B}"/>
              </a:ext>
            </a:extLst>
          </p:cNvPr>
          <p:cNvGrpSpPr/>
          <p:nvPr/>
        </p:nvGrpSpPr>
        <p:grpSpPr>
          <a:xfrm>
            <a:off x="1549694" y="2971800"/>
            <a:ext cx="8883357" cy="3071086"/>
            <a:chOff x="466922" y="1255597"/>
            <a:chExt cx="10280907" cy="3683980"/>
          </a:xfrm>
        </p:grpSpPr>
        <p:sp>
          <p:nvSpPr>
            <p:cNvPr id="37" name="Rectangle 36">
              <a:extLst>
                <a:ext uri="{FF2B5EF4-FFF2-40B4-BE49-F238E27FC236}">
                  <a16:creationId xmlns:a16="http://schemas.microsoft.com/office/drawing/2014/main" id="{714173F1-529B-45E2-A25F-3A50FFB9921A}"/>
                </a:ext>
              </a:extLst>
            </p:cNvPr>
            <p:cNvSpPr/>
            <p:nvPr/>
          </p:nvSpPr>
          <p:spPr>
            <a:xfrm>
              <a:off x="1064315" y="3774184"/>
              <a:ext cx="2423405" cy="611360"/>
            </a:xfrm>
            <a:prstGeom prst="rect">
              <a:avLst/>
            </a:prstGeom>
            <a:solidFill>
              <a:srgbClr val="00CCFF"/>
            </a:solidFill>
            <a:scene3d>
              <a:camera prst="isometricLeftDown">
                <a:rot lat="1260000" lon="3810000" rev="9585"/>
              </a:camera>
              <a:lightRig rig="flat" dir="t">
                <a:rot lat="0" lon="0" rev="10800000"/>
              </a:lightRig>
            </a:scene3d>
            <a:sp3d extrusionH="73533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8" name="Straight Arrow Connector 37">
              <a:extLst>
                <a:ext uri="{FF2B5EF4-FFF2-40B4-BE49-F238E27FC236}">
                  <a16:creationId xmlns:a16="http://schemas.microsoft.com/office/drawing/2014/main" id="{C19C93A3-7DFD-45FC-84A4-85442AC90C39}"/>
                </a:ext>
              </a:extLst>
            </p:cNvPr>
            <p:cNvCxnSpPr/>
            <p:nvPr/>
          </p:nvCxnSpPr>
          <p:spPr>
            <a:xfrm flipV="1">
              <a:off x="2866571" y="3498347"/>
              <a:ext cx="7518833" cy="144123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2DC545C-83F3-4063-BAF8-98B47EA56E42}"/>
                </a:ext>
              </a:extLst>
            </p:cNvPr>
            <p:cNvCxnSpPr/>
            <p:nvPr/>
          </p:nvCxnSpPr>
          <p:spPr>
            <a:xfrm flipV="1">
              <a:off x="1553210" y="2942050"/>
              <a:ext cx="9245" cy="1123316"/>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CEE61270-32A7-4933-98B6-D44E76C3F6E0}"/>
                </a:ext>
              </a:extLst>
            </p:cNvPr>
            <p:cNvSpPr/>
            <p:nvPr/>
          </p:nvSpPr>
          <p:spPr>
            <a:xfrm>
              <a:off x="8322620" y="1850548"/>
              <a:ext cx="2425209" cy="611359"/>
            </a:xfrm>
            <a:prstGeom prst="rect">
              <a:avLst/>
            </a:prstGeom>
            <a:solidFill>
              <a:srgbClr val="00CCFF"/>
            </a:solidFill>
            <a:scene3d>
              <a:camera prst="isometricLeftDown">
                <a:rot lat="1124527" lon="3722917" rev="9586"/>
              </a:camera>
              <a:lightRig rig="flat" dir="t">
                <a:rot lat="0" lon="0" rev="10800000"/>
              </a:lightRig>
            </a:scene3d>
            <a:sp3d extrusionH="3175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41" name="Straight Arrow Connector 40">
              <a:extLst>
                <a:ext uri="{FF2B5EF4-FFF2-40B4-BE49-F238E27FC236}">
                  <a16:creationId xmlns:a16="http://schemas.microsoft.com/office/drawing/2014/main" id="{EC19AC07-80AB-4BCB-9638-48E38DD4BCBA}"/>
                </a:ext>
              </a:extLst>
            </p:cNvPr>
            <p:cNvCxnSpPr/>
            <p:nvPr/>
          </p:nvCxnSpPr>
          <p:spPr>
            <a:xfrm>
              <a:off x="1593039" y="4176276"/>
              <a:ext cx="997761" cy="649892"/>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8A97ED8-91F7-4731-8243-A8D4A0EF91FF}"/>
                </a:ext>
              </a:extLst>
            </p:cNvPr>
            <p:cNvSpPr/>
            <p:nvPr/>
          </p:nvSpPr>
          <p:spPr>
            <a:xfrm>
              <a:off x="7545443" y="2007804"/>
              <a:ext cx="2425209" cy="611359"/>
            </a:xfrm>
            <a:prstGeom prst="rect">
              <a:avLst/>
            </a:prstGeom>
            <a:solidFill>
              <a:srgbClr val="00CCFF"/>
            </a:solidFill>
            <a:scene3d>
              <a:camera prst="isometricLeftDown">
                <a:rot lat="1124527" lon="3722917" rev="9586"/>
              </a:camera>
              <a:lightRig rig="flat" dir="t">
                <a:rot lat="0" lon="0" rev="10800000"/>
              </a:lightRig>
            </a:scene3d>
            <a:sp3d extrusionH="3175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Rectangle 42">
              <a:extLst>
                <a:ext uri="{FF2B5EF4-FFF2-40B4-BE49-F238E27FC236}">
                  <a16:creationId xmlns:a16="http://schemas.microsoft.com/office/drawing/2014/main" id="{07AF7D5F-75F8-49B3-A8E1-3B3F8F48F0A3}"/>
                </a:ext>
              </a:extLst>
            </p:cNvPr>
            <p:cNvSpPr/>
            <p:nvPr/>
          </p:nvSpPr>
          <p:spPr>
            <a:xfrm>
              <a:off x="6760777" y="2140039"/>
              <a:ext cx="2425209" cy="611359"/>
            </a:xfrm>
            <a:prstGeom prst="rect">
              <a:avLst/>
            </a:prstGeom>
            <a:solidFill>
              <a:srgbClr val="00CCFF"/>
            </a:solidFill>
            <a:scene3d>
              <a:camera prst="isometricLeftDown">
                <a:rot lat="1124527" lon="3722917" rev="9586"/>
              </a:camera>
              <a:lightRig rig="flat" dir="t">
                <a:rot lat="0" lon="0" rev="10800000"/>
              </a:lightRig>
            </a:scene3d>
            <a:sp3d extrusionH="3175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Rectangle 43">
              <a:extLst>
                <a:ext uri="{FF2B5EF4-FFF2-40B4-BE49-F238E27FC236}">
                  <a16:creationId xmlns:a16="http://schemas.microsoft.com/office/drawing/2014/main" id="{36C91658-65F7-44B3-82A0-3EC8B76C48B3}"/>
                </a:ext>
              </a:extLst>
            </p:cNvPr>
            <p:cNvSpPr/>
            <p:nvPr/>
          </p:nvSpPr>
          <p:spPr>
            <a:xfrm>
              <a:off x="5983600" y="2297295"/>
              <a:ext cx="2425209" cy="611359"/>
            </a:xfrm>
            <a:prstGeom prst="rect">
              <a:avLst/>
            </a:prstGeom>
            <a:solidFill>
              <a:srgbClr val="00CCFF"/>
            </a:solidFill>
            <a:scene3d>
              <a:camera prst="isometricLeftDown">
                <a:rot lat="1124527" lon="3722917" rev="9586"/>
              </a:camera>
              <a:lightRig rig="flat" dir="t">
                <a:rot lat="0" lon="0" rev="10800000"/>
              </a:lightRig>
            </a:scene3d>
            <a:sp3d extrusionH="3175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Rectangle 44">
              <a:extLst>
                <a:ext uri="{FF2B5EF4-FFF2-40B4-BE49-F238E27FC236}">
                  <a16:creationId xmlns:a16="http://schemas.microsoft.com/office/drawing/2014/main" id="{6FEA0DE8-2617-498E-A1B8-7E003E8D0DC3}"/>
                </a:ext>
              </a:extLst>
            </p:cNvPr>
            <p:cNvSpPr/>
            <p:nvPr/>
          </p:nvSpPr>
          <p:spPr>
            <a:xfrm>
              <a:off x="5120233" y="2452740"/>
              <a:ext cx="2425209" cy="611359"/>
            </a:xfrm>
            <a:prstGeom prst="rect">
              <a:avLst/>
            </a:prstGeom>
            <a:solidFill>
              <a:srgbClr val="00CCFF"/>
            </a:solidFill>
            <a:scene3d>
              <a:camera prst="isometricLeftDown">
                <a:rot lat="1124527" lon="3722917" rev="9586"/>
              </a:camera>
              <a:lightRig rig="flat" dir="t">
                <a:rot lat="0" lon="0" rev="10800000"/>
              </a:lightRig>
            </a:scene3d>
            <a:sp3d extrusionH="3175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Rectangle 45">
              <a:extLst>
                <a:ext uri="{FF2B5EF4-FFF2-40B4-BE49-F238E27FC236}">
                  <a16:creationId xmlns:a16="http://schemas.microsoft.com/office/drawing/2014/main" id="{88700CD6-DFF2-4D45-B5FA-8D2408351D8C}"/>
                </a:ext>
              </a:extLst>
            </p:cNvPr>
            <p:cNvSpPr/>
            <p:nvPr/>
          </p:nvSpPr>
          <p:spPr>
            <a:xfrm>
              <a:off x="4343056" y="2609996"/>
              <a:ext cx="2425209" cy="611359"/>
            </a:xfrm>
            <a:prstGeom prst="rect">
              <a:avLst/>
            </a:prstGeom>
            <a:solidFill>
              <a:srgbClr val="00CCFF"/>
            </a:solidFill>
            <a:scene3d>
              <a:camera prst="isometricLeftDown">
                <a:rot lat="1124527" lon="3722917" rev="9586"/>
              </a:camera>
              <a:lightRig rig="flat" dir="t">
                <a:rot lat="0" lon="0" rev="10800000"/>
              </a:lightRig>
            </a:scene3d>
            <a:sp3d extrusionH="3175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 name="Oval 59">
              <a:extLst>
                <a:ext uri="{FF2B5EF4-FFF2-40B4-BE49-F238E27FC236}">
                  <a16:creationId xmlns:a16="http://schemas.microsoft.com/office/drawing/2014/main" id="{15D3298B-A188-4F37-8FAB-F1AF4ECF2A7D}"/>
                </a:ext>
              </a:extLst>
            </p:cNvPr>
            <p:cNvSpPr/>
            <p:nvPr/>
          </p:nvSpPr>
          <p:spPr>
            <a:xfrm>
              <a:off x="5809303" y="3312893"/>
              <a:ext cx="136478" cy="136477"/>
            </a:xfrm>
            <a:prstGeom prst="ellipse">
              <a:avLst/>
            </a:prstGeom>
            <a:solidFill>
              <a:schemeClr val="bg1">
                <a:lumMod val="85000"/>
              </a:schemeClr>
            </a:solidFill>
            <a:ln>
              <a:solidFill>
                <a:schemeClr val="bg1">
                  <a:lumMod val="85000"/>
                </a:schemeClr>
              </a:solidFill>
            </a:ln>
            <a:scene3d>
              <a:camera prst="obliqueTopLeft">
                <a:rot lat="0" lon="21060000" rev="0"/>
              </a:camera>
              <a:lightRig rig="threePt" dir="t"/>
            </a:scene3d>
            <a:sp3d extrusionH="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Rectangle 46">
              <a:extLst>
                <a:ext uri="{FF2B5EF4-FFF2-40B4-BE49-F238E27FC236}">
                  <a16:creationId xmlns:a16="http://schemas.microsoft.com/office/drawing/2014/main" id="{A77BDBA3-71E7-4074-863E-68ED15055B1F}"/>
                </a:ext>
              </a:extLst>
            </p:cNvPr>
            <p:cNvSpPr/>
            <p:nvPr/>
          </p:nvSpPr>
          <p:spPr>
            <a:xfrm>
              <a:off x="3472201" y="2757230"/>
              <a:ext cx="2425209" cy="611359"/>
            </a:xfrm>
            <a:prstGeom prst="rect">
              <a:avLst/>
            </a:prstGeom>
            <a:solidFill>
              <a:srgbClr val="00CCFF"/>
            </a:solidFill>
            <a:scene3d>
              <a:camera prst="isometricLeftDown">
                <a:rot lat="1124527" lon="3722917" rev="9586"/>
              </a:camera>
              <a:lightRig rig="flat" dir="t">
                <a:rot lat="0" lon="0" rev="10800000"/>
              </a:lightRig>
            </a:scene3d>
            <a:sp3d extrusionH="3175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Rectangle 47">
              <a:extLst>
                <a:ext uri="{FF2B5EF4-FFF2-40B4-BE49-F238E27FC236}">
                  <a16:creationId xmlns:a16="http://schemas.microsoft.com/office/drawing/2014/main" id="{43C09133-BBE9-46EF-9761-5529E22F2CB1}"/>
                </a:ext>
              </a:extLst>
            </p:cNvPr>
            <p:cNvSpPr/>
            <p:nvPr/>
          </p:nvSpPr>
          <p:spPr>
            <a:xfrm>
              <a:off x="2695024" y="2914486"/>
              <a:ext cx="2425209" cy="611359"/>
            </a:xfrm>
            <a:prstGeom prst="rect">
              <a:avLst/>
            </a:prstGeom>
            <a:solidFill>
              <a:srgbClr val="00CCFF"/>
            </a:solidFill>
            <a:scene3d>
              <a:camera prst="isometricLeftDown">
                <a:rot lat="1124527" lon="3722917" rev="9586"/>
              </a:camera>
              <a:lightRig rig="flat" dir="t">
                <a:rot lat="0" lon="0" rev="10800000"/>
              </a:lightRig>
            </a:scene3d>
            <a:sp3d extrusionH="3175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Rectangle 48">
              <a:extLst>
                <a:ext uri="{FF2B5EF4-FFF2-40B4-BE49-F238E27FC236}">
                  <a16:creationId xmlns:a16="http://schemas.microsoft.com/office/drawing/2014/main" id="{4DB571C4-A9F8-417A-8259-BB765C3C97D8}"/>
                </a:ext>
              </a:extLst>
            </p:cNvPr>
            <p:cNvSpPr/>
            <p:nvPr/>
          </p:nvSpPr>
          <p:spPr>
            <a:xfrm>
              <a:off x="1831657" y="3069931"/>
              <a:ext cx="2425209" cy="611359"/>
            </a:xfrm>
            <a:prstGeom prst="rect">
              <a:avLst/>
            </a:prstGeom>
            <a:solidFill>
              <a:srgbClr val="00CCFF"/>
            </a:solidFill>
            <a:scene3d>
              <a:camera prst="isometricLeftDown">
                <a:rot lat="1124527" lon="3722917" rev="9586"/>
              </a:camera>
              <a:lightRig rig="flat" dir="t">
                <a:rot lat="0" lon="0" rev="10800000"/>
              </a:lightRig>
            </a:scene3d>
            <a:sp3d extrusionH="3175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ectangle 49">
              <a:extLst>
                <a:ext uri="{FF2B5EF4-FFF2-40B4-BE49-F238E27FC236}">
                  <a16:creationId xmlns:a16="http://schemas.microsoft.com/office/drawing/2014/main" id="{FF8C9832-2083-43A1-B92D-0A118EC7DA5F}"/>
                </a:ext>
              </a:extLst>
            </p:cNvPr>
            <p:cNvSpPr/>
            <p:nvPr/>
          </p:nvSpPr>
          <p:spPr>
            <a:xfrm>
              <a:off x="1062431" y="3250346"/>
              <a:ext cx="2425209" cy="611359"/>
            </a:xfrm>
            <a:prstGeom prst="rect">
              <a:avLst/>
            </a:prstGeom>
            <a:solidFill>
              <a:srgbClr val="00CCFF"/>
            </a:solidFill>
            <a:ln>
              <a:noFill/>
            </a:ln>
            <a:scene3d>
              <a:camera prst="isometricLeftDown">
                <a:rot lat="1124527" lon="3840000" rev="9586"/>
              </a:camera>
              <a:lightRig rig="flat" dir="t">
                <a:rot lat="0" lon="0" rev="10800000"/>
              </a:lightRig>
            </a:scene3d>
            <a:sp3d extrusionH="3175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TextBox 50">
              <a:extLst>
                <a:ext uri="{FF2B5EF4-FFF2-40B4-BE49-F238E27FC236}">
                  <a16:creationId xmlns:a16="http://schemas.microsoft.com/office/drawing/2014/main" id="{FCC75F9E-1334-4CDD-B3F7-07EB096E1A1D}"/>
                </a:ext>
              </a:extLst>
            </p:cNvPr>
            <p:cNvSpPr txBox="1"/>
            <p:nvPr/>
          </p:nvSpPr>
          <p:spPr>
            <a:xfrm>
              <a:off x="6536377" y="4268853"/>
              <a:ext cx="1312467" cy="443039"/>
            </a:xfrm>
            <a:prstGeom prst="rect">
              <a:avLst/>
            </a:prstGeom>
            <a:noFill/>
          </p:spPr>
          <p:txBody>
            <a:bodyPr wrap="square" rtlCol="0">
              <a:spAutoFit/>
            </a:bodyPr>
            <a:lstStyle/>
            <a:p>
              <a:r>
                <a:rPr lang="en-US" dirty="0"/>
                <a:t>1212.8m</a:t>
              </a:r>
            </a:p>
          </p:txBody>
        </p:sp>
        <p:sp>
          <p:nvSpPr>
            <p:cNvPr id="52" name="TextBox 51">
              <a:extLst>
                <a:ext uri="{FF2B5EF4-FFF2-40B4-BE49-F238E27FC236}">
                  <a16:creationId xmlns:a16="http://schemas.microsoft.com/office/drawing/2014/main" id="{D16CC1E2-C42F-432F-8D25-B02355E40CF0}"/>
                </a:ext>
              </a:extLst>
            </p:cNvPr>
            <p:cNvSpPr txBox="1"/>
            <p:nvPr/>
          </p:nvSpPr>
          <p:spPr>
            <a:xfrm>
              <a:off x="1024561" y="4456837"/>
              <a:ext cx="1480517" cy="443039"/>
            </a:xfrm>
            <a:prstGeom prst="rect">
              <a:avLst/>
            </a:prstGeom>
            <a:noFill/>
          </p:spPr>
          <p:txBody>
            <a:bodyPr wrap="square" rtlCol="0">
              <a:spAutoFit/>
            </a:bodyPr>
            <a:lstStyle/>
            <a:p>
              <a:r>
                <a:rPr lang="en-US" dirty="0"/>
                <a:t>101.6mm</a:t>
              </a:r>
            </a:p>
          </p:txBody>
        </p:sp>
        <p:sp>
          <p:nvSpPr>
            <p:cNvPr id="53" name="TextBox 52">
              <a:extLst>
                <a:ext uri="{FF2B5EF4-FFF2-40B4-BE49-F238E27FC236}">
                  <a16:creationId xmlns:a16="http://schemas.microsoft.com/office/drawing/2014/main" id="{72E29AA9-6CD2-4EE8-B0A5-4F8E28127D7D}"/>
                </a:ext>
              </a:extLst>
            </p:cNvPr>
            <p:cNvSpPr txBox="1"/>
            <p:nvPr/>
          </p:nvSpPr>
          <p:spPr>
            <a:xfrm>
              <a:off x="466922" y="3298977"/>
              <a:ext cx="1190534" cy="443039"/>
            </a:xfrm>
            <a:prstGeom prst="rect">
              <a:avLst/>
            </a:prstGeom>
            <a:noFill/>
          </p:spPr>
          <p:txBody>
            <a:bodyPr wrap="square" rtlCol="0">
              <a:spAutoFit/>
            </a:bodyPr>
            <a:lstStyle/>
            <a:p>
              <a:r>
                <a:rPr lang="en-US" dirty="0"/>
                <a:t>38.1mm</a:t>
              </a:r>
            </a:p>
          </p:txBody>
        </p:sp>
        <p:cxnSp>
          <p:nvCxnSpPr>
            <p:cNvPr id="54" name="Straight Arrow Connector 53">
              <a:extLst>
                <a:ext uri="{FF2B5EF4-FFF2-40B4-BE49-F238E27FC236}">
                  <a16:creationId xmlns:a16="http://schemas.microsoft.com/office/drawing/2014/main" id="{F121A1CF-E867-4553-85E3-AACE7580DC43}"/>
                </a:ext>
              </a:extLst>
            </p:cNvPr>
            <p:cNvCxnSpPr/>
            <p:nvPr/>
          </p:nvCxnSpPr>
          <p:spPr>
            <a:xfrm flipV="1">
              <a:off x="2875834" y="2632234"/>
              <a:ext cx="464207" cy="61264"/>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014A061-5583-46E6-884B-0E0A7D0E4B19}"/>
                </a:ext>
              </a:extLst>
            </p:cNvPr>
            <p:cNvSpPr txBox="1"/>
            <p:nvPr/>
          </p:nvSpPr>
          <p:spPr>
            <a:xfrm>
              <a:off x="1131762" y="2291730"/>
              <a:ext cx="1250781" cy="443039"/>
            </a:xfrm>
            <a:prstGeom prst="rect">
              <a:avLst/>
            </a:prstGeom>
            <a:noFill/>
          </p:spPr>
          <p:txBody>
            <a:bodyPr wrap="square" rtlCol="0">
              <a:spAutoFit/>
            </a:bodyPr>
            <a:lstStyle/>
            <a:p>
              <a:r>
                <a:rPr lang="en-US" dirty="0"/>
                <a:t>6.35mm</a:t>
              </a:r>
            </a:p>
          </p:txBody>
        </p:sp>
        <p:sp>
          <p:nvSpPr>
            <p:cNvPr id="56" name="TextBox 55">
              <a:extLst>
                <a:ext uri="{FF2B5EF4-FFF2-40B4-BE49-F238E27FC236}">
                  <a16:creationId xmlns:a16="http://schemas.microsoft.com/office/drawing/2014/main" id="{F2FDFEA4-67BF-4FDE-A5DE-36EEAC0AE280}"/>
                </a:ext>
              </a:extLst>
            </p:cNvPr>
            <p:cNvSpPr txBox="1"/>
            <p:nvPr/>
          </p:nvSpPr>
          <p:spPr>
            <a:xfrm>
              <a:off x="3298839" y="3633685"/>
              <a:ext cx="1346616" cy="443039"/>
            </a:xfrm>
            <a:prstGeom prst="rect">
              <a:avLst/>
            </a:prstGeom>
            <a:noFill/>
          </p:spPr>
          <p:txBody>
            <a:bodyPr wrap="square" rtlCol="0">
              <a:spAutoFit/>
            </a:bodyPr>
            <a:lstStyle/>
            <a:p>
              <a:r>
                <a:rPr lang="en-US" dirty="0"/>
                <a:t>19.05mm</a:t>
              </a:r>
            </a:p>
          </p:txBody>
        </p:sp>
        <p:cxnSp>
          <p:nvCxnSpPr>
            <p:cNvPr id="57" name="Straight Arrow Connector 56">
              <a:extLst>
                <a:ext uri="{FF2B5EF4-FFF2-40B4-BE49-F238E27FC236}">
                  <a16:creationId xmlns:a16="http://schemas.microsoft.com/office/drawing/2014/main" id="{F20A5BC3-1AB8-4573-880A-A78D3EC7F9A7}"/>
                </a:ext>
              </a:extLst>
            </p:cNvPr>
            <p:cNvCxnSpPr/>
            <p:nvPr/>
          </p:nvCxnSpPr>
          <p:spPr>
            <a:xfrm flipV="1">
              <a:off x="3298839" y="3508660"/>
              <a:ext cx="9245" cy="579768"/>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16102CA-A249-4453-A889-C62E5176A6A9}"/>
                </a:ext>
              </a:extLst>
            </p:cNvPr>
            <p:cNvCxnSpPr/>
            <p:nvPr/>
          </p:nvCxnSpPr>
          <p:spPr>
            <a:xfrm flipV="1">
              <a:off x="1610020" y="2767047"/>
              <a:ext cx="319314" cy="39342"/>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0BBC2F0E-502A-466C-9089-C79AD302E366}"/>
                </a:ext>
              </a:extLst>
            </p:cNvPr>
            <p:cNvSpPr txBox="1"/>
            <p:nvPr/>
          </p:nvSpPr>
          <p:spPr>
            <a:xfrm>
              <a:off x="2505079" y="2203196"/>
              <a:ext cx="1216861" cy="443039"/>
            </a:xfrm>
            <a:prstGeom prst="rect">
              <a:avLst/>
            </a:prstGeom>
            <a:noFill/>
          </p:spPr>
          <p:txBody>
            <a:bodyPr wrap="square" rtlCol="0">
              <a:spAutoFit/>
            </a:bodyPr>
            <a:lstStyle/>
            <a:p>
              <a:r>
                <a:rPr lang="en-US" dirty="0"/>
                <a:t>6.35mm</a:t>
              </a:r>
            </a:p>
          </p:txBody>
        </p:sp>
        <p:sp>
          <p:nvSpPr>
            <p:cNvPr id="61" name="Rectangle 60">
              <a:extLst>
                <a:ext uri="{FF2B5EF4-FFF2-40B4-BE49-F238E27FC236}">
                  <a16:creationId xmlns:a16="http://schemas.microsoft.com/office/drawing/2014/main" id="{FDF3CBF0-9CD9-42C2-80A9-15245F587D3B}"/>
                </a:ext>
              </a:extLst>
            </p:cNvPr>
            <p:cNvSpPr/>
            <p:nvPr/>
          </p:nvSpPr>
          <p:spPr>
            <a:xfrm>
              <a:off x="5402995" y="3037222"/>
              <a:ext cx="136478" cy="461125"/>
            </a:xfrm>
            <a:prstGeom prst="rect">
              <a:avLst/>
            </a:prstGeom>
            <a:solidFill>
              <a:srgbClr val="00C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62" name="Straight Arrow Connector 61">
              <a:extLst>
                <a:ext uri="{FF2B5EF4-FFF2-40B4-BE49-F238E27FC236}">
                  <a16:creationId xmlns:a16="http://schemas.microsoft.com/office/drawing/2014/main" id="{BE9B2FD6-E86D-445F-8F44-40503C668ED0}"/>
                </a:ext>
              </a:extLst>
            </p:cNvPr>
            <p:cNvCxnSpPr>
              <a:cxnSpLocks/>
            </p:cNvCxnSpPr>
            <p:nvPr/>
          </p:nvCxnSpPr>
          <p:spPr>
            <a:xfrm flipV="1">
              <a:off x="5650807" y="2126602"/>
              <a:ext cx="0" cy="1062018"/>
            </a:xfrm>
            <a:prstGeom prst="straightConnector1">
              <a:avLst/>
            </a:prstGeom>
            <a:ln w="285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15A2D50-7260-4DBE-84A6-0856E018AD9E}"/>
                </a:ext>
              </a:extLst>
            </p:cNvPr>
            <p:cNvSpPr txBox="1"/>
            <p:nvPr/>
          </p:nvSpPr>
          <p:spPr>
            <a:xfrm>
              <a:off x="4719487" y="1255597"/>
              <a:ext cx="1795320" cy="775319"/>
            </a:xfrm>
            <a:prstGeom prst="rect">
              <a:avLst/>
            </a:prstGeom>
            <a:noFill/>
          </p:spPr>
          <p:txBody>
            <a:bodyPr wrap="square" rtlCol="0">
              <a:spAutoFit/>
            </a:bodyPr>
            <a:lstStyle/>
            <a:p>
              <a:pPr algn="ctr"/>
              <a:r>
                <a:rPr lang="en-US" dirty="0"/>
                <a:t>Simulated  Defect (wire)</a:t>
              </a:r>
            </a:p>
          </p:txBody>
        </p:sp>
      </p:grpSp>
      <p:sp>
        <p:nvSpPr>
          <p:cNvPr id="65" name="Title 1">
            <a:extLst>
              <a:ext uri="{FF2B5EF4-FFF2-40B4-BE49-F238E27FC236}">
                <a16:creationId xmlns:a16="http://schemas.microsoft.com/office/drawing/2014/main" id="{0387E940-9784-414C-B339-B53AA6D6EF35}"/>
              </a:ext>
            </a:extLst>
          </p:cNvPr>
          <p:cNvSpPr>
            <a:spLocks noGrp="1"/>
          </p:cNvSpPr>
          <p:nvPr>
            <p:ph type="title"/>
          </p:nvPr>
        </p:nvSpPr>
        <p:spPr>
          <a:xfrm>
            <a:off x="2362542" y="105651"/>
            <a:ext cx="8511350" cy="914400"/>
          </a:xfrm>
        </p:spPr>
        <p:txBody>
          <a:bodyPr/>
          <a:lstStyle/>
          <a:p>
            <a:r>
              <a:rPr lang="en-US" altLang="en-US" sz="4000" dirty="0"/>
              <a:t>Spoof Surface Plasmons Test Specimen</a:t>
            </a:r>
          </a:p>
        </p:txBody>
      </p:sp>
    </p:spTree>
    <p:extLst>
      <p:ext uri="{BB962C8B-B14F-4D97-AF65-F5344CB8AC3E}">
        <p14:creationId xmlns:p14="http://schemas.microsoft.com/office/powerpoint/2010/main" val="748445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1687237" y="4501174"/>
            <a:ext cx="4242639" cy="56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a:r>
              <a:rPr lang="en-US" altLang="en-US" sz="1600" dirty="0">
                <a:latin typeface="Arial" panose="020B0604020202020204" pitchFamily="34" charset="0"/>
                <a:ea typeface="SimSun" panose="02010600030101010101" pitchFamily="2" charset="-122"/>
                <a:cs typeface="Arial" panose="020B0604020202020204" pitchFamily="34" charset="0"/>
              </a:rPr>
              <a:t>The S</a:t>
            </a:r>
            <a:r>
              <a:rPr lang="en-US" altLang="en-US" sz="1600" baseline="-25000" dirty="0">
                <a:latin typeface="Arial" panose="020B0604020202020204" pitchFamily="34" charset="0"/>
                <a:ea typeface="SimSun" panose="02010600030101010101" pitchFamily="2" charset="-122"/>
                <a:cs typeface="Arial" panose="020B0604020202020204" pitchFamily="34" charset="0"/>
              </a:rPr>
              <a:t>21</a:t>
            </a:r>
            <a:r>
              <a:rPr lang="en-US" altLang="en-US" sz="1600" dirty="0">
                <a:latin typeface="Arial" panose="020B0604020202020204" pitchFamily="34" charset="0"/>
                <a:ea typeface="SimSun" panose="02010600030101010101" pitchFamily="2" charset="-122"/>
                <a:cs typeface="Arial" panose="020B0604020202020204" pitchFamily="34" charset="0"/>
              </a:rPr>
              <a:t> response of the test specimen without any simulated defects</a:t>
            </a:r>
            <a:r>
              <a:rPr lang="en-US" altLang="en-US" sz="1600" dirty="0">
                <a:latin typeface="Arial" panose="020B0604020202020204" pitchFamily="34" charset="0"/>
                <a:cs typeface="Arial" panose="020B0604020202020204" pitchFamily="34" charset="0"/>
              </a:rPr>
              <a:t>.</a:t>
            </a:r>
          </a:p>
        </p:txBody>
      </p:sp>
      <p:pic>
        <p:nvPicPr>
          <p:cNvPr id="1031" name="Picture 2"/>
          <p:cNvPicPr>
            <a:picLocks noChangeAspect="1" noChangeArrowheads="1"/>
          </p:cNvPicPr>
          <p:nvPr/>
        </p:nvPicPr>
        <p:blipFill>
          <a:blip r:embed="rId3">
            <a:extLst>
              <a:ext uri="{28A0092B-C50C-407E-A947-70E740481C1C}">
                <a14:useLocalDpi xmlns:a14="http://schemas.microsoft.com/office/drawing/2010/main" val="0"/>
              </a:ext>
            </a:extLst>
          </a:blip>
          <a:srcRect l="2690" t="6657" r="9125"/>
          <a:stretch>
            <a:fillRect/>
          </a:stretch>
        </p:blipFill>
        <p:spPr bwMode="auto">
          <a:xfrm>
            <a:off x="6147951" y="1168321"/>
            <a:ext cx="4427782" cy="32283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p:nvSpPr>
        <p:spPr bwMode="auto">
          <a:xfrm>
            <a:off x="6640439" y="4402724"/>
            <a:ext cx="3935294"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85750" algn="l"/>
              </a:tabLst>
              <a:defRPr>
                <a:solidFill>
                  <a:schemeClr val="tx1"/>
                </a:solidFill>
                <a:latin typeface="Arial" panose="020B0604020202020204" pitchFamily="34" charset="0"/>
              </a:defRPr>
            </a:lvl1pPr>
            <a:lvl2pPr eaLnBrk="0" fontAlgn="base" hangingPunct="0">
              <a:spcBef>
                <a:spcPct val="0"/>
              </a:spcBef>
              <a:spcAft>
                <a:spcPct val="0"/>
              </a:spcAft>
              <a:tabLst>
                <a:tab pos="285750" algn="l"/>
              </a:tabLst>
              <a:defRPr>
                <a:solidFill>
                  <a:schemeClr val="tx1"/>
                </a:solidFill>
                <a:latin typeface="Arial" panose="020B0604020202020204" pitchFamily="34" charset="0"/>
              </a:defRPr>
            </a:lvl2pPr>
            <a:lvl3pPr eaLnBrk="0" fontAlgn="base" hangingPunct="0">
              <a:spcBef>
                <a:spcPct val="0"/>
              </a:spcBef>
              <a:spcAft>
                <a:spcPct val="0"/>
              </a:spcAft>
              <a:tabLst>
                <a:tab pos="285750" algn="l"/>
              </a:tabLst>
              <a:defRPr>
                <a:solidFill>
                  <a:schemeClr val="tx1"/>
                </a:solidFill>
                <a:latin typeface="Arial" panose="020B0604020202020204" pitchFamily="34" charset="0"/>
              </a:defRPr>
            </a:lvl3pPr>
            <a:lvl4pPr eaLnBrk="0" fontAlgn="base" hangingPunct="0">
              <a:spcBef>
                <a:spcPct val="0"/>
              </a:spcBef>
              <a:spcAft>
                <a:spcPct val="0"/>
              </a:spcAft>
              <a:tabLst>
                <a:tab pos="285750" algn="l"/>
              </a:tabLst>
              <a:defRPr>
                <a:solidFill>
                  <a:schemeClr val="tx1"/>
                </a:solidFill>
                <a:latin typeface="Arial" panose="020B0604020202020204" pitchFamily="34" charset="0"/>
              </a:defRPr>
            </a:lvl4pPr>
            <a:lvl5pPr eaLnBrk="0" fontAlgn="base" hangingPunct="0">
              <a:spcBef>
                <a:spcPct val="0"/>
              </a:spcBef>
              <a:spcAft>
                <a:spcPct val="0"/>
              </a:spcAft>
              <a:tabLst>
                <a:tab pos="285750" algn="l"/>
              </a:tabLst>
              <a:defRPr>
                <a:solidFill>
                  <a:schemeClr val="tx1"/>
                </a:solidFill>
                <a:latin typeface="Arial" panose="020B0604020202020204" pitchFamily="34" charset="0"/>
              </a:defRPr>
            </a:lvl5pPr>
            <a:lvl6pPr eaLnBrk="0" fontAlgn="base" hangingPunct="0">
              <a:spcBef>
                <a:spcPct val="0"/>
              </a:spcBef>
              <a:spcAft>
                <a:spcPct val="0"/>
              </a:spcAft>
              <a:tabLst>
                <a:tab pos="285750" algn="l"/>
              </a:tabLst>
              <a:defRPr>
                <a:solidFill>
                  <a:schemeClr val="tx1"/>
                </a:solidFill>
                <a:latin typeface="Arial" panose="020B0604020202020204" pitchFamily="34" charset="0"/>
              </a:defRPr>
            </a:lvl6pPr>
            <a:lvl7pPr eaLnBrk="0" fontAlgn="base" hangingPunct="0">
              <a:spcBef>
                <a:spcPct val="0"/>
              </a:spcBef>
              <a:spcAft>
                <a:spcPct val="0"/>
              </a:spcAft>
              <a:tabLst>
                <a:tab pos="285750" algn="l"/>
              </a:tabLst>
              <a:defRPr>
                <a:solidFill>
                  <a:schemeClr val="tx1"/>
                </a:solidFill>
                <a:latin typeface="Arial" panose="020B0604020202020204" pitchFamily="34" charset="0"/>
              </a:defRPr>
            </a:lvl7pPr>
            <a:lvl8pPr eaLnBrk="0" fontAlgn="base" hangingPunct="0">
              <a:spcBef>
                <a:spcPct val="0"/>
              </a:spcBef>
              <a:spcAft>
                <a:spcPct val="0"/>
              </a:spcAft>
              <a:tabLst>
                <a:tab pos="285750" algn="l"/>
              </a:tabLst>
              <a:defRPr>
                <a:solidFill>
                  <a:schemeClr val="tx1"/>
                </a:solidFill>
                <a:latin typeface="Arial" panose="020B0604020202020204" pitchFamily="34" charset="0"/>
              </a:defRPr>
            </a:lvl8pPr>
            <a:lvl9pPr eaLnBrk="0" fontAlgn="base" hangingPunct="0">
              <a:spcBef>
                <a:spcPct val="0"/>
              </a:spcBef>
              <a:spcAft>
                <a:spcPct val="0"/>
              </a:spcAft>
              <a:tabLst>
                <a:tab pos="285750" algn="l"/>
              </a:tabLst>
              <a:defRPr>
                <a:solidFill>
                  <a:schemeClr val="tx1"/>
                </a:solidFill>
                <a:latin typeface="Arial" panose="020B0604020202020204" pitchFamily="34" charset="0"/>
              </a:defRPr>
            </a:lvl9pPr>
          </a:lstStyle>
          <a:p>
            <a:pPr defTabSz="685800">
              <a:tabLst>
                <a:tab pos="214313" algn="l"/>
              </a:tabLst>
            </a:pPr>
            <a:r>
              <a:rPr lang="en-US" altLang="en-US" sz="1600" dirty="0">
                <a:ea typeface="SimSun" panose="02010600030101010101" pitchFamily="2" charset="-122"/>
                <a:cs typeface="Times New Roman" panose="02020603050405020304" pitchFamily="18" charset="0"/>
              </a:rPr>
              <a:t>The change (delta) impedance for 9 distances with an aluminum wire as a simulated defect (1.6 diameter, 2 mm).</a:t>
            </a:r>
            <a:endParaRPr lang="en-US" altLang="en-US" sz="1600" dirty="0"/>
          </a:p>
        </p:txBody>
      </p:sp>
      <mc:AlternateContent xmlns:mc="http://schemas.openxmlformats.org/markup-compatibility/2006" xmlns:a14="http://schemas.microsoft.com/office/drawing/2010/main">
        <mc:Choice Requires="a14">
          <p:sp>
            <p:nvSpPr>
              <p:cNvPr id="9" name="Rectangle 8"/>
              <p:cNvSpPr/>
              <p:nvPr/>
            </p:nvSpPr>
            <p:spPr>
              <a:xfrm>
                <a:off x="2666704" y="5649416"/>
                <a:ext cx="2070502" cy="6751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𝒁</m:t>
                      </m:r>
                      <m:r>
                        <a:rPr lang="en-US" b="1">
                          <a:solidFill>
                            <a:schemeClr val="tx1"/>
                          </a:solidFill>
                          <a:latin typeface="Cambria Math" panose="02040503050406030204" pitchFamily="18" charset="0"/>
                        </a:rPr>
                        <m:t>=</m:t>
                      </m:r>
                      <m:sSub>
                        <m:sSubPr>
                          <m:ctrlPr>
                            <a:rPr lang="en-US" b="1" i="1">
                              <a:solidFill>
                                <a:schemeClr val="tx1"/>
                              </a:solidFill>
                              <a:latin typeface="Cambria Math" panose="02040503050406030204" pitchFamily="18" charset="0"/>
                            </a:rPr>
                          </m:ctrlPr>
                        </m:sSubPr>
                        <m:e>
                          <m:r>
                            <a:rPr lang="en-US" b="1" i="1">
                              <a:solidFill>
                                <a:schemeClr val="tx1"/>
                              </a:solidFill>
                              <a:latin typeface="Cambria Math" panose="02040503050406030204" pitchFamily="18" charset="0"/>
                            </a:rPr>
                            <m:t>𝒁</m:t>
                          </m:r>
                        </m:e>
                        <m:sub>
                          <m:r>
                            <a:rPr lang="en-US" b="1" i="1">
                              <a:solidFill>
                                <a:schemeClr val="tx1"/>
                              </a:solidFill>
                              <a:latin typeface="Cambria Math" panose="02040503050406030204" pitchFamily="18" charset="0"/>
                            </a:rPr>
                            <m:t>𝟎</m:t>
                          </m:r>
                        </m:sub>
                      </m:sSub>
                      <m:f>
                        <m:fPr>
                          <m:ctrlPr>
                            <a:rPr lang="en-US" b="1" i="1">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rPr>
                            <m:t>𝟐</m:t>
                          </m:r>
                          <m:d>
                            <m:dPr>
                              <m:ctrlPr>
                                <a:rPr lang="en-US" b="1" i="1">
                                  <a:solidFill>
                                    <a:schemeClr val="tx1"/>
                                  </a:solidFill>
                                  <a:latin typeface="Cambria Math" panose="02040503050406030204" pitchFamily="18" charset="0"/>
                                </a:rPr>
                              </m:ctrlPr>
                            </m:dPr>
                            <m:e>
                              <m:r>
                                <a:rPr lang="en-US" b="1" i="1">
                                  <a:solidFill>
                                    <a:schemeClr val="tx1"/>
                                  </a:solidFill>
                                  <a:latin typeface="Cambria Math" panose="02040503050406030204" pitchFamily="18" charset="0"/>
                                </a:rPr>
                                <m:t>𝟏</m:t>
                              </m:r>
                              <m:r>
                                <a:rPr lang="en-US" b="1">
                                  <a:solidFill>
                                    <a:schemeClr val="tx1"/>
                                  </a:solidFill>
                                  <a:latin typeface="Cambria Math" panose="02040503050406030204" pitchFamily="18" charset="0"/>
                                </a:rPr>
                                <m:t>−</m:t>
                              </m:r>
                              <m:sSub>
                                <m:sSubPr>
                                  <m:ctrlPr>
                                    <a:rPr lang="en-US" b="1" i="1">
                                      <a:solidFill>
                                        <a:schemeClr val="tx1"/>
                                      </a:solidFill>
                                      <a:latin typeface="Cambria Math" panose="02040503050406030204" pitchFamily="18" charset="0"/>
                                    </a:rPr>
                                  </m:ctrlPr>
                                </m:sSubPr>
                                <m:e>
                                  <m:r>
                                    <a:rPr lang="en-US" b="1" i="1">
                                      <a:solidFill>
                                        <a:schemeClr val="tx1"/>
                                      </a:solidFill>
                                      <a:latin typeface="Cambria Math" panose="02040503050406030204" pitchFamily="18" charset="0"/>
                                    </a:rPr>
                                    <m:t>𝑺</m:t>
                                  </m:r>
                                </m:e>
                                <m:sub>
                                  <m:r>
                                    <a:rPr lang="en-US" b="1" i="1">
                                      <a:solidFill>
                                        <a:schemeClr val="tx1"/>
                                      </a:solidFill>
                                      <a:latin typeface="Cambria Math" panose="02040503050406030204" pitchFamily="18" charset="0"/>
                                    </a:rPr>
                                    <m:t>𝟐𝟏</m:t>
                                  </m:r>
                                </m:sub>
                              </m:sSub>
                            </m:e>
                          </m:d>
                        </m:num>
                        <m:den>
                          <m:d>
                            <m:dPr>
                              <m:ctrlPr>
                                <a:rPr lang="en-US" b="1" i="1">
                                  <a:solidFill>
                                    <a:schemeClr val="tx1"/>
                                  </a:solidFill>
                                  <a:latin typeface="Cambria Math" panose="02040503050406030204" pitchFamily="18" charset="0"/>
                                </a:rPr>
                              </m:ctrlPr>
                            </m:dPr>
                            <m:e>
                              <m:sSub>
                                <m:sSubPr>
                                  <m:ctrlPr>
                                    <a:rPr lang="en-US" b="1" i="1">
                                      <a:solidFill>
                                        <a:schemeClr val="tx1"/>
                                      </a:solidFill>
                                      <a:latin typeface="Cambria Math" panose="02040503050406030204" pitchFamily="18" charset="0"/>
                                    </a:rPr>
                                  </m:ctrlPr>
                                </m:sSubPr>
                                <m:e>
                                  <m:r>
                                    <a:rPr lang="en-US" b="1" i="1">
                                      <a:solidFill>
                                        <a:schemeClr val="tx1"/>
                                      </a:solidFill>
                                      <a:latin typeface="Cambria Math" panose="02040503050406030204" pitchFamily="18" charset="0"/>
                                    </a:rPr>
                                    <m:t>𝑺</m:t>
                                  </m:r>
                                </m:e>
                                <m:sub>
                                  <m:r>
                                    <a:rPr lang="en-US" b="1" i="1">
                                      <a:solidFill>
                                        <a:schemeClr val="tx1"/>
                                      </a:solidFill>
                                      <a:latin typeface="Cambria Math" panose="02040503050406030204" pitchFamily="18" charset="0"/>
                                    </a:rPr>
                                    <m:t>𝟐𝟏</m:t>
                                  </m:r>
                                </m:sub>
                              </m:sSub>
                            </m:e>
                          </m:d>
                        </m:den>
                      </m:f>
                    </m:oMath>
                  </m:oMathPara>
                </a14:m>
                <a:endParaRPr lang="en-US" b="1"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666704" y="5649416"/>
                <a:ext cx="2070502" cy="67518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579108" y="5764109"/>
                <a:ext cx="1854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𝜟</m:t>
                      </m:r>
                      <m:r>
                        <a:rPr lang="en-US" b="1" i="1" smtClean="0">
                          <a:solidFill>
                            <a:schemeClr val="tx1"/>
                          </a:solidFill>
                          <a:latin typeface="Cambria Math" panose="02040503050406030204" pitchFamily="18" charset="0"/>
                        </a:rPr>
                        <m:t>𝒁</m:t>
                      </m:r>
                      <m:r>
                        <a:rPr lang="en-US" b="1">
                          <a:solidFill>
                            <a:schemeClr val="tx1"/>
                          </a:solidFill>
                          <a:latin typeface="Cambria Math" panose="02040503050406030204" pitchFamily="18" charset="0"/>
                        </a:rPr>
                        <m:t>=</m:t>
                      </m:r>
                      <m:sSub>
                        <m:sSubPr>
                          <m:ctrlPr>
                            <a:rPr lang="en-US" b="1" i="1">
                              <a:solidFill>
                                <a:schemeClr val="tx1"/>
                              </a:solidFill>
                              <a:latin typeface="Cambria Math" panose="02040503050406030204" pitchFamily="18" charset="0"/>
                            </a:rPr>
                          </m:ctrlPr>
                        </m:sSubPr>
                        <m:e>
                          <m:r>
                            <a:rPr lang="en-US" b="1" i="1">
                              <a:solidFill>
                                <a:schemeClr val="tx1"/>
                              </a:solidFill>
                              <a:latin typeface="Cambria Math" panose="02040503050406030204" pitchFamily="18" charset="0"/>
                            </a:rPr>
                            <m:t>𝒁</m:t>
                          </m:r>
                        </m:e>
                        <m:sub>
                          <m:r>
                            <a:rPr lang="en-US" b="1" i="1">
                              <a:solidFill>
                                <a:schemeClr val="tx1"/>
                              </a:solidFill>
                              <a:latin typeface="Cambria Math" panose="02040503050406030204" pitchFamily="18" charset="0"/>
                            </a:rPr>
                            <m:t>𝒊</m:t>
                          </m:r>
                        </m:sub>
                      </m:sSub>
                      <m:r>
                        <a:rPr lang="en-US" b="1">
                          <a:solidFill>
                            <a:schemeClr val="tx1"/>
                          </a:solidFill>
                          <a:latin typeface="Cambria Math" panose="02040503050406030204" pitchFamily="18" charset="0"/>
                        </a:rPr>
                        <m:t>−</m:t>
                      </m:r>
                      <m:sSub>
                        <m:sSubPr>
                          <m:ctrlPr>
                            <a:rPr lang="en-US" b="1" i="1">
                              <a:solidFill>
                                <a:schemeClr val="tx1"/>
                              </a:solidFill>
                              <a:latin typeface="Cambria Math" panose="02040503050406030204" pitchFamily="18" charset="0"/>
                            </a:rPr>
                          </m:ctrlPr>
                        </m:sSubPr>
                        <m:e>
                          <m:r>
                            <a:rPr lang="en-US" b="1" i="1">
                              <a:solidFill>
                                <a:schemeClr val="tx1"/>
                              </a:solidFill>
                              <a:latin typeface="Cambria Math" panose="02040503050406030204" pitchFamily="18" charset="0"/>
                            </a:rPr>
                            <m:t>𝒁𝒏𝒅</m:t>
                          </m:r>
                        </m:e>
                        <m:sub>
                          <m:r>
                            <a:rPr lang="en-US" b="1" i="1">
                              <a:solidFill>
                                <a:schemeClr val="tx1"/>
                              </a:solidFill>
                              <a:latin typeface="Cambria Math" panose="02040503050406030204" pitchFamily="18" charset="0"/>
                            </a:rPr>
                            <m:t>𝒊</m:t>
                          </m:r>
                        </m:sub>
                      </m:sSub>
                    </m:oMath>
                  </m:oMathPara>
                </a14:m>
                <a:endParaRPr lang="en-US" b="1"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5579108" y="5764109"/>
                <a:ext cx="1854867"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838098" y="5453465"/>
                <a:ext cx="2097818" cy="8779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panose="02040503050406030204" pitchFamily="18" charset="0"/>
                        </a:rPr>
                        <m:t>𝑺</m:t>
                      </m:r>
                      <m:r>
                        <a:rPr lang="en-US" b="1" i="1" smtClean="0">
                          <a:solidFill>
                            <a:schemeClr val="tx1"/>
                          </a:solidFill>
                          <a:latin typeface="Cambria Math" panose="02040503050406030204" pitchFamily="18" charset="0"/>
                        </a:rPr>
                        <m:t>𝜟</m:t>
                      </m:r>
                      <m:r>
                        <a:rPr lang="en-US" b="1" i="1" smtClean="0">
                          <a:solidFill>
                            <a:schemeClr val="tx1"/>
                          </a:solidFill>
                          <a:latin typeface="Cambria Math" panose="02040503050406030204" pitchFamily="18" charset="0"/>
                        </a:rPr>
                        <m:t>𝒁</m:t>
                      </m:r>
                      <m:r>
                        <a:rPr lang="en-US" b="1">
                          <a:solidFill>
                            <a:schemeClr val="tx1"/>
                          </a:solidFill>
                          <a:latin typeface="Cambria Math" panose="02040503050406030204" pitchFamily="18" charset="0"/>
                        </a:rPr>
                        <m:t>=</m:t>
                      </m:r>
                      <m:nary>
                        <m:naryPr>
                          <m:chr m:val="∑"/>
                          <m:limLoc m:val="undOvr"/>
                          <m:ctrlPr>
                            <a:rPr lang="en-US" b="1" i="1">
                              <a:solidFill>
                                <a:schemeClr val="tx1"/>
                              </a:solidFill>
                              <a:latin typeface="Cambria Math" panose="02040503050406030204" pitchFamily="18" charset="0"/>
                            </a:rPr>
                          </m:ctrlPr>
                        </m:naryPr>
                        <m:sub>
                          <m:r>
                            <a:rPr lang="en-US" b="1" i="1">
                              <a:solidFill>
                                <a:schemeClr val="tx1"/>
                              </a:solidFill>
                              <a:latin typeface="Cambria Math" panose="02040503050406030204" pitchFamily="18" charset="0"/>
                            </a:rPr>
                            <m:t>𝒊</m:t>
                          </m:r>
                          <m:r>
                            <a:rPr lang="en-US" b="1">
                              <a:solidFill>
                                <a:schemeClr val="tx1"/>
                              </a:solidFill>
                              <a:latin typeface="Cambria Math" panose="02040503050406030204" pitchFamily="18" charset="0"/>
                            </a:rPr>
                            <m:t>=</m:t>
                          </m:r>
                          <m:r>
                            <a:rPr lang="en-US" b="1" i="1">
                              <a:solidFill>
                                <a:schemeClr val="tx1"/>
                              </a:solidFill>
                              <a:latin typeface="Cambria Math" panose="02040503050406030204" pitchFamily="18" charset="0"/>
                            </a:rPr>
                            <m:t>𝟏</m:t>
                          </m:r>
                        </m:sub>
                        <m:sup>
                          <m:r>
                            <a:rPr lang="en-US" b="1" i="1">
                              <a:solidFill>
                                <a:schemeClr val="tx1"/>
                              </a:solidFill>
                              <a:latin typeface="Cambria Math" panose="02040503050406030204" pitchFamily="18" charset="0"/>
                            </a:rPr>
                            <m:t>𝟏𝟎𝟎𝟎𝟏</m:t>
                          </m:r>
                        </m:sup>
                        <m:e>
                          <m:d>
                            <m:dPr>
                              <m:ctrlPr>
                                <a:rPr lang="en-US" b="1" i="1">
                                  <a:solidFill>
                                    <a:schemeClr val="tx1"/>
                                  </a:solidFill>
                                  <a:latin typeface="Cambria Math" panose="02040503050406030204" pitchFamily="18" charset="0"/>
                                </a:rPr>
                              </m:ctrlPr>
                            </m:dPr>
                            <m:e>
                              <m:sSub>
                                <m:sSubPr>
                                  <m:ctrlPr>
                                    <a:rPr lang="en-US" b="1" i="1">
                                      <a:solidFill>
                                        <a:schemeClr val="tx1"/>
                                      </a:solidFill>
                                      <a:latin typeface="Cambria Math" panose="02040503050406030204" pitchFamily="18" charset="0"/>
                                    </a:rPr>
                                  </m:ctrlPr>
                                </m:sSubPr>
                                <m:e>
                                  <m:r>
                                    <a:rPr lang="en-US" b="1" i="1">
                                      <a:solidFill>
                                        <a:schemeClr val="tx1"/>
                                      </a:solidFill>
                                      <a:latin typeface="Cambria Math" panose="02040503050406030204" pitchFamily="18" charset="0"/>
                                    </a:rPr>
                                    <m:t>𝜟</m:t>
                                  </m:r>
                                  <m:r>
                                    <a:rPr lang="en-US" b="1" i="1">
                                      <a:solidFill>
                                        <a:schemeClr val="tx1"/>
                                      </a:solidFill>
                                      <a:latin typeface="Cambria Math" panose="02040503050406030204" pitchFamily="18" charset="0"/>
                                    </a:rPr>
                                    <m:t>𝒁</m:t>
                                  </m:r>
                                </m:e>
                                <m:sub>
                                  <m:r>
                                    <a:rPr lang="en-US" b="1" i="1">
                                      <a:solidFill>
                                        <a:schemeClr val="tx1"/>
                                      </a:solidFill>
                                      <a:latin typeface="Cambria Math" panose="02040503050406030204" pitchFamily="18" charset="0"/>
                                    </a:rPr>
                                    <m:t>𝒊</m:t>
                                  </m:r>
                                </m:sub>
                              </m:sSub>
                            </m:e>
                          </m:d>
                        </m:e>
                      </m:nary>
                      <m:r>
                        <a:rPr lang="en-US" b="1">
                          <a:solidFill>
                            <a:schemeClr val="tx1"/>
                          </a:solidFill>
                          <a:latin typeface="Cambria Math" panose="02040503050406030204" pitchFamily="18" charset="0"/>
                        </a:rPr>
                        <m:t> </m:t>
                      </m:r>
                    </m:oMath>
                  </m:oMathPara>
                </a14:m>
                <a:endParaRPr lang="en-US" b="1"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7838098" y="5453465"/>
                <a:ext cx="2097818" cy="877933"/>
              </a:xfrm>
              <a:prstGeom prst="rect">
                <a:avLst/>
              </a:prstGeom>
              <a:blipFill>
                <a:blip r:embed="rId6"/>
                <a:stretch>
                  <a:fillRect/>
                </a:stretch>
              </a:blipFill>
            </p:spPr>
            <p:txBody>
              <a:bodyPr/>
              <a:lstStyle/>
              <a:p>
                <a:r>
                  <a:rPr lang="en-US">
                    <a:noFill/>
                  </a:rPr>
                  <a:t> </a:t>
                </a:r>
              </a:p>
            </p:txBody>
          </p:sp>
        </mc:Fallback>
      </mc:AlternateContent>
      <p:sp>
        <p:nvSpPr>
          <p:cNvPr id="15" name="TextBox 14"/>
          <p:cNvSpPr txBox="1"/>
          <p:nvPr/>
        </p:nvSpPr>
        <p:spPr>
          <a:xfrm>
            <a:off x="4631282" y="222384"/>
            <a:ext cx="2597186" cy="553998"/>
          </a:xfrm>
          <a:prstGeom prst="rect">
            <a:avLst/>
          </a:prstGeom>
          <a:noFill/>
        </p:spPr>
        <p:txBody>
          <a:bodyPr wrap="none" rtlCol="0">
            <a:spAutoFit/>
          </a:bodyPr>
          <a:lstStyle/>
          <a:p>
            <a:r>
              <a:rPr lang="en-US" sz="3000" dirty="0">
                <a:solidFill>
                  <a:schemeClr val="bg1"/>
                </a:solidFill>
                <a:latin typeface="Arial" panose="020B0604020202020204" pitchFamily="34" charset="0"/>
                <a:cs typeface="Arial" panose="020B0604020202020204" pitchFamily="34" charset="0"/>
              </a:rPr>
              <a:t>EM Response</a:t>
            </a:r>
          </a:p>
        </p:txBody>
      </p:sp>
      <p:grpSp>
        <p:nvGrpSpPr>
          <p:cNvPr id="5" name="Group 4">
            <a:extLst>
              <a:ext uri="{FF2B5EF4-FFF2-40B4-BE49-F238E27FC236}">
                <a16:creationId xmlns:a16="http://schemas.microsoft.com/office/drawing/2014/main" id="{24DAC129-D8F9-4D80-A149-3953D4A07F53}"/>
              </a:ext>
            </a:extLst>
          </p:cNvPr>
          <p:cNvGrpSpPr/>
          <p:nvPr/>
        </p:nvGrpSpPr>
        <p:grpSpPr>
          <a:xfrm>
            <a:off x="1545451" y="1168321"/>
            <a:ext cx="4384424" cy="3228393"/>
            <a:chOff x="27801" y="1168320"/>
            <a:chExt cx="4384424" cy="3228393"/>
          </a:xfrm>
        </p:grpSpPr>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l="4617" t="4910" r="7605"/>
            <a:stretch>
              <a:fillRect/>
            </a:stretch>
          </p:blipFill>
          <p:spPr bwMode="auto">
            <a:xfrm>
              <a:off x="91340" y="1168320"/>
              <a:ext cx="4320885" cy="32283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7709" y="2408355"/>
              <a:ext cx="143754" cy="791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rot="16200000">
              <a:off x="-275557" y="2665686"/>
              <a:ext cx="883715" cy="276999"/>
            </a:xfrm>
            <a:prstGeom prst="rect">
              <a:avLst/>
            </a:prstGeom>
            <a:noFill/>
          </p:spPr>
          <p:txBody>
            <a:bodyPr wrap="square" rtlCol="0">
              <a:spAutoFit/>
            </a:bodyPr>
            <a:lstStyle/>
            <a:p>
              <a:r>
                <a:rPr lang="en-US" sz="1200" dirty="0"/>
                <a:t>S</a:t>
              </a:r>
              <a:r>
                <a:rPr lang="en-US" sz="1200" baseline="-25000" dirty="0"/>
                <a:t>21</a:t>
              </a:r>
              <a:r>
                <a:rPr lang="en-US" sz="1200" dirty="0"/>
                <a:t> (dBm)</a:t>
              </a:r>
            </a:p>
          </p:txBody>
        </p:sp>
        <p:sp>
          <p:nvSpPr>
            <p:cNvPr id="4" name="Rectangle 3">
              <a:extLst>
                <a:ext uri="{FF2B5EF4-FFF2-40B4-BE49-F238E27FC236}">
                  <a16:creationId xmlns:a16="http://schemas.microsoft.com/office/drawing/2014/main" id="{977AF1B5-9AF8-43EB-8196-AEC703AE9605}"/>
                </a:ext>
              </a:extLst>
            </p:cNvPr>
            <p:cNvSpPr/>
            <p:nvPr/>
          </p:nvSpPr>
          <p:spPr bwMode="auto">
            <a:xfrm>
              <a:off x="97709" y="2143778"/>
              <a:ext cx="143754" cy="37082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400" dirty="0">
                <a:solidFill>
                  <a:schemeClr val="bg1"/>
                </a:solidFill>
                <a:latin typeface="Times New Roman" pitchFamily="18" charset="0"/>
              </a:endParaRPr>
            </a:p>
          </p:txBody>
        </p:sp>
      </p:grpSp>
      <p:sp>
        <p:nvSpPr>
          <p:cNvPr id="14" name="Title 1">
            <a:extLst>
              <a:ext uri="{FF2B5EF4-FFF2-40B4-BE49-F238E27FC236}">
                <a16:creationId xmlns:a16="http://schemas.microsoft.com/office/drawing/2014/main" id="{0F1446D9-8C56-45C8-A656-15A89D088260}"/>
              </a:ext>
            </a:extLst>
          </p:cNvPr>
          <p:cNvSpPr>
            <a:spLocks noGrp="1"/>
          </p:cNvSpPr>
          <p:nvPr>
            <p:ph type="title"/>
          </p:nvPr>
        </p:nvSpPr>
        <p:spPr>
          <a:xfrm>
            <a:off x="1826773" y="74578"/>
            <a:ext cx="8511350" cy="914400"/>
          </a:xfrm>
        </p:spPr>
        <p:txBody>
          <a:bodyPr/>
          <a:lstStyle/>
          <a:p>
            <a:r>
              <a:rPr lang="en-US" altLang="en-US" sz="4000" dirty="0"/>
              <a:t>Spoof Surface Plasmon Results</a:t>
            </a:r>
          </a:p>
        </p:txBody>
      </p:sp>
    </p:spTree>
    <p:extLst>
      <p:ext uri="{BB962C8B-B14F-4D97-AF65-F5344CB8AC3E}">
        <p14:creationId xmlns:p14="http://schemas.microsoft.com/office/powerpoint/2010/main" val="1996883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129210" y="5661247"/>
            <a:ext cx="9097973"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85750" algn="l"/>
              </a:tabLst>
              <a:defRPr>
                <a:solidFill>
                  <a:schemeClr val="tx1"/>
                </a:solidFill>
                <a:latin typeface="Arial" panose="020B0604020202020204" pitchFamily="34" charset="0"/>
              </a:defRPr>
            </a:lvl1pPr>
            <a:lvl2pPr eaLnBrk="0" fontAlgn="base" hangingPunct="0">
              <a:spcBef>
                <a:spcPct val="0"/>
              </a:spcBef>
              <a:spcAft>
                <a:spcPct val="0"/>
              </a:spcAft>
              <a:tabLst>
                <a:tab pos="285750" algn="l"/>
              </a:tabLst>
              <a:defRPr>
                <a:solidFill>
                  <a:schemeClr val="tx1"/>
                </a:solidFill>
                <a:latin typeface="Arial" panose="020B0604020202020204" pitchFamily="34" charset="0"/>
              </a:defRPr>
            </a:lvl2pPr>
            <a:lvl3pPr eaLnBrk="0" fontAlgn="base" hangingPunct="0">
              <a:spcBef>
                <a:spcPct val="0"/>
              </a:spcBef>
              <a:spcAft>
                <a:spcPct val="0"/>
              </a:spcAft>
              <a:tabLst>
                <a:tab pos="285750" algn="l"/>
              </a:tabLst>
              <a:defRPr>
                <a:solidFill>
                  <a:schemeClr val="tx1"/>
                </a:solidFill>
                <a:latin typeface="Arial" panose="020B0604020202020204" pitchFamily="34" charset="0"/>
              </a:defRPr>
            </a:lvl3pPr>
            <a:lvl4pPr eaLnBrk="0" fontAlgn="base" hangingPunct="0">
              <a:spcBef>
                <a:spcPct val="0"/>
              </a:spcBef>
              <a:spcAft>
                <a:spcPct val="0"/>
              </a:spcAft>
              <a:tabLst>
                <a:tab pos="285750" algn="l"/>
              </a:tabLst>
              <a:defRPr>
                <a:solidFill>
                  <a:schemeClr val="tx1"/>
                </a:solidFill>
                <a:latin typeface="Arial" panose="020B0604020202020204" pitchFamily="34" charset="0"/>
              </a:defRPr>
            </a:lvl4pPr>
            <a:lvl5pPr eaLnBrk="0" fontAlgn="base" hangingPunct="0">
              <a:spcBef>
                <a:spcPct val="0"/>
              </a:spcBef>
              <a:spcAft>
                <a:spcPct val="0"/>
              </a:spcAft>
              <a:tabLst>
                <a:tab pos="285750" algn="l"/>
              </a:tabLst>
              <a:defRPr>
                <a:solidFill>
                  <a:schemeClr val="tx1"/>
                </a:solidFill>
                <a:latin typeface="Arial" panose="020B0604020202020204" pitchFamily="34" charset="0"/>
              </a:defRPr>
            </a:lvl5pPr>
            <a:lvl6pPr eaLnBrk="0" fontAlgn="base" hangingPunct="0">
              <a:spcBef>
                <a:spcPct val="0"/>
              </a:spcBef>
              <a:spcAft>
                <a:spcPct val="0"/>
              </a:spcAft>
              <a:tabLst>
                <a:tab pos="285750" algn="l"/>
              </a:tabLst>
              <a:defRPr>
                <a:solidFill>
                  <a:schemeClr val="tx1"/>
                </a:solidFill>
                <a:latin typeface="Arial" panose="020B0604020202020204" pitchFamily="34" charset="0"/>
              </a:defRPr>
            </a:lvl6pPr>
            <a:lvl7pPr eaLnBrk="0" fontAlgn="base" hangingPunct="0">
              <a:spcBef>
                <a:spcPct val="0"/>
              </a:spcBef>
              <a:spcAft>
                <a:spcPct val="0"/>
              </a:spcAft>
              <a:tabLst>
                <a:tab pos="285750" algn="l"/>
              </a:tabLst>
              <a:defRPr>
                <a:solidFill>
                  <a:schemeClr val="tx1"/>
                </a:solidFill>
                <a:latin typeface="Arial" panose="020B0604020202020204" pitchFamily="34" charset="0"/>
              </a:defRPr>
            </a:lvl7pPr>
            <a:lvl8pPr eaLnBrk="0" fontAlgn="base" hangingPunct="0">
              <a:spcBef>
                <a:spcPct val="0"/>
              </a:spcBef>
              <a:spcAft>
                <a:spcPct val="0"/>
              </a:spcAft>
              <a:tabLst>
                <a:tab pos="285750" algn="l"/>
              </a:tabLst>
              <a:defRPr>
                <a:solidFill>
                  <a:schemeClr val="tx1"/>
                </a:solidFill>
                <a:latin typeface="Arial" panose="020B0604020202020204" pitchFamily="34" charset="0"/>
              </a:defRPr>
            </a:lvl8pPr>
            <a:lvl9pPr eaLnBrk="0" fontAlgn="base" hangingPunct="0">
              <a:spcBef>
                <a:spcPct val="0"/>
              </a:spcBef>
              <a:spcAft>
                <a:spcPct val="0"/>
              </a:spcAft>
              <a:tabLst>
                <a:tab pos="285750" algn="l"/>
              </a:tabLst>
              <a:defRPr>
                <a:solidFill>
                  <a:schemeClr val="tx1"/>
                </a:solidFill>
                <a:latin typeface="Arial" panose="020B0604020202020204" pitchFamily="34" charset="0"/>
              </a:defRPr>
            </a:lvl9pPr>
          </a:lstStyle>
          <a:p>
            <a:pPr defTabSz="685800">
              <a:tabLst>
                <a:tab pos="214313" algn="l"/>
              </a:tabLst>
            </a:pPr>
            <a:r>
              <a:rPr lang="en-US" altLang="en-US" sz="1400" dirty="0">
                <a:ea typeface="SimSun" panose="02010600030101010101" pitchFamily="2" charset="-122"/>
                <a:cs typeface="Arial" panose="020B0604020202020204" pitchFamily="34" charset="0"/>
              </a:rPr>
              <a:t>The sum of the change (delta) impedance at multiple locations with wires segments simulating defects.  </a:t>
            </a:r>
          </a:p>
          <a:p>
            <a:pPr defTabSz="685800">
              <a:tabLst>
                <a:tab pos="214313" algn="l"/>
              </a:tabLst>
            </a:pPr>
            <a:r>
              <a:rPr lang="en-US" altLang="en-US" sz="1400" dirty="0">
                <a:ea typeface="SimSun" panose="02010600030101010101" pitchFamily="2" charset="-122"/>
                <a:cs typeface="Arial" panose="020B0604020202020204" pitchFamily="34" charset="0"/>
              </a:rPr>
              <a:t>The black line represents the threshold for defect detection (50).  </a:t>
            </a:r>
          </a:p>
          <a:p>
            <a:pPr defTabSz="685800">
              <a:tabLst>
                <a:tab pos="214313" algn="l"/>
              </a:tabLst>
            </a:pPr>
            <a:r>
              <a:rPr lang="en-US" altLang="en-US" sz="1400" dirty="0">
                <a:ea typeface="SimSun" panose="02010600030101010101" pitchFamily="2" charset="-122"/>
                <a:cs typeface="Arial" panose="020B0604020202020204" pitchFamily="34" charset="0"/>
              </a:rPr>
              <a:t>The simulated defects are Al wires 1.6, 2.3 and 3.1 mm in diameter, and are 2, 5, 10, 15, and 25 mm in length.</a:t>
            </a:r>
            <a:endParaRPr lang="en-US" altLang="en-US" sz="1400" dirty="0">
              <a:cs typeface="Arial" panose="020B0604020202020204" pitchFamily="34" charset="0"/>
            </a:endParaRPr>
          </a:p>
        </p:txBody>
      </p:sp>
      <p:sp>
        <p:nvSpPr>
          <p:cNvPr id="6" name="Title 1">
            <a:extLst>
              <a:ext uri="{FF2B5EF4-FFF2-40B4-BE49-F238E27FC236}">
                <a16:creationId xmlns:a16="http://schemas.microsoft.com/office/drawing/2014/main" id="{7FD57AE4-0E70-4210-9FE9-78A8B3342709}"/>
              </a:ext>
            </a:extLst>
          </p:cNvPr>
          <p:cNvSpPr>
            <a:spLocks noGrp="1"/>
          </p:cNvSpPr>
          <p:nvPr>
            <p:ph type="title"/>
          </p:nvPr>
        </p:nvSpPr>
        <p:spPr>
          <a:xfrm>
            <a:off x="1841178" y="116632"/>
            <a:ext cx="9519461" cy="618118"/>
          </a:xfrm>
        </p:spPr>
        <p:txBody>
          <a:bodyPr/>
          <a:lstStyle/>
          <a:p>
            <a:r>
              <a:rPr lang="en-US" altLang="en-US" sz="3600" dirty="0"/>
              <a:t>Defect Detection using Spoof Surface Plasmons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814" t="6028" r="7216" b="5252"/>
          <a:stretch/>
        </p:blipFill>
        <p:spPr>
          <a:xfrm>
            <a:off x="1985194" y="855269"/>
            <a:ext cx="8495492" cy="4685459"/>
          </a:xfrm>
          <a:prstGeom prst="rect">
            <a:avLst/>
          </a:prstGeom>
        </p:spPr>
      </p:pic>
    </p:spTree>
    <p:extLst>
      <p:ext uri="{BB962C8B-B14F-4D97-AF65-F5344CB8AC3E}">
        <p14:creationId xmlns:p14="http://schemas.microsoft.com/office/powerpoint/2010/main" val="1944637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1EB273-BA8F-4185-BFC1-1715B04FA540}"/>
              </a:ext>
            </a:extLst>
          </p:cNvPr>
          <p:cNvSpPr>
            <a:spLocks noGrp="1"/>
          </p:cNvSpPr>
          <p:nvPr>
            <p:ph type="title"/>
          </p:nvPr>
        </p:nvSpPr>
        <p:spPr>
          <a:xfrm>
            <a:off x="3575051" y="152401"/>
            <a:ext cx="5898975" cy="586649"/>
          </a:xfrm>
        </p:spPr>
        <p:txBody>
          <a:bodyPr/>
          <a:lstStyle/>
          <a:p>
            <a:r>
              <a:rPr lang="en-US" altLang="en-US" dirty="0"/>
              <a:t>Volume Estimation</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76" t="6314" b="3486"/>
          <a:stretch/>
        </p:blipFill>
        <p:spPr>
          <a:xfrm>
            <a:off x="6013451" y="1675005"/>
            <a:ext cx="5404791" cy="3729996"/>
          </a:xfrm>
          <a:prstGeom prst="rect">
            <a:avLst/>
          </a:prstGeom>
        </p:spPr>
      </p:pic>
      <p:sp>
        <p:nvSpPr>
          <p:cNvPr id="3" name="Oval 2"/>
          <p:cNvSpPr/>
          <p:nvPr/>
        </p:nvSpPr>
        <p:spPr>
          <a:xfrm>
            <a:off x="9037110" y="1401566"/>
            <a:ext cx="93518" cy="89485"/>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Oval 6"/>
          <p:cNvSpPr/>
          <p:nvPr/>
        </p:nvSpPr>
        <p:spPr>
          <a:xfrm>
            <a:off x="7654812" y="1389158"/>
            <a:ext cx="93518" cy="894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Oval 7"/>
          <p:cNvSpPr/>
          <p:nvPr/>
        </p:nvSpPr>
        <p:spPr>
          <a:xfrm>
            <a:off x="6165850" y="1412985"/>
            <a:ext cx="93518" cy="89485"/>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extBox 3"/>
          <p:cNvSpPr txBox="1"/>
          <p:nvPr/>
        </p:nvSpPr>
        <p:spPr>
          <a:xfrm>
            <a:off x="6274546" y="1305672"/>
            <a:ext cx="1338828" cy="369332"/>
          </a:xfrm>
          <a:prstGeom prst="rect">
            <a:avLst/>
          </a:prstGeom>
          <a:noFill/>
        </p:spPr>
        <p:txBody>
          <a:bodyPr wrap="none" rtlCol="0">
            <a:spAutoFit/>
          </a:bodyPr>
          <a:lstStyle/>
          <a:p>
            <a:r>
              <a:rPr lang="en-US" dirty="0"/>
              <a:t>1.6 mm Dia.</a:t>
            </a:r>
          </a:p>
        </p:txBody>
      </p:sp>
      <p:sp>
        <p:nvSpPr>
          <p:cNvPr id="12" name="TextBox 11"/>
          <p:cNvSpPr txBox="1"/>
          <p:nvPr/>
        </p:nvSpPr>
        <p:spPr>
          <a:xfrm>
            <a:off x="7748329" y="1295475"/>
            <a:ext cx="1338828" cy="369332"/>
          </a:xfrm>
          <a:prstGeom prst="rect">
            <a:avLst/>
          </a:prstGeom>
          <a:noFill/>
        </p:spPr>
        <p:txBody>
          <a:bodyPr wrap="none" rtlCol="0">
            <a:spAutoFit/>
          </a:bodyPr>
          <a:lstStyle/>
          <a:p>
            <a:r>
              <a:rPr lang="en-US" dirty="0"/>
              <a:t>2.3 mm Dia.</a:t>
            </a:r>
          </a:p>
        </p:txBody>
      </p:sp>
      <p:sp>
        <p:nvSpPr>
          <p:cNvPr id="13" name="TextBox 12"/>
          <p:cNvSpPr txBox="1"/>
          <p:nvPr/>
        </p:nvSpPr>
        <p:spPr>
          <a:xfrm>
            <a:off x="9130627" y="1295400"/>
            <a:ext cx="1338828" cy="369332"/>
          </a:xfrm>
          <a:prstGeom prst="rect">
            <a:avLst/>
          </a:prstGeom>
          <a:noFill/>
        </p:spPr>
        <p:txBody>
          <a:bodyPr wrap="none" rtlCol="0">
            <a:spAutoFit/>
          </a:bodyPr>
          <a:lstStyle/>
          <a:p>
            <a:r>
              <a:rPr lang="en-US" dirty="0"/>
              <a:t>3.1 mm Dia.</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459" t="5970" r="8761"/>
          <a:stretch/>
        </p:blipFill>
        <p:spPr>
          <a:xfrm>
            <a:off x="761059" y="1574138"/>
            <a:ext cx="5232524" cy="3831703"/>
          </a:xfrm>
          <a:prstGeom prst="rect">
            <a:avLst/>
          </a:prstGeom>
        </p:spPr>
      </p:pic>
      <p:sp>
        <p:nvSpPr>
          <p:cNvPr id="14" name="TextBox 13">
            <a:extLst>
              <a:ext uri="{FF2B5EF4-FFF2-40B4-BE49-F238E27FC236}">
                <a16:creationId xmlns:a16="http://schemas.microsoft.com/office/drawing/2014/main" id="{8FB7C99E-3695-4026-96C3-B2D1FFE09D14}"/>
              </a:ext>
            </a:extLst>
          </p:cNvPr>
          <p:cNvSpPr txBox="1"/>
          <p:nvPr/>
        </p:nvSpPr>
        <p:spPr>
          <a:xfrm>
            <a:off x="1816846" y="5517232"/>
            <a:ext cx="8915400" cy="830997"/>
          </a:xfrm>
          <a:prstGeom prst="rect">
            <a:avLst/>
          </a:prstGeom>
          <a:noFill/>
        </p:spPr>
        <p:txBody>
          <a:bodyPr wrap="square">
            <a:spAutoFit/>
          </a:bodyPr>
          <a:lstStyle/>
          <a:p>
            <a:r>
              <a:rPr lang="en-US" sz="2400" dirty="0">
                <a:ea typeface="SimSun" panose="02010600030101010101" pitchFamily="2" charset="-122"/>
              </a:rPr>
              <a:t>The fitted average sum of delta values for all 15 defect cases, and the fitting equation.  The error bars represent one standard deviation. </a:t>
            </a:r>
            <a:endParaRPr lang="en-US" dirty="0"/>
          </a:p>
        </p:txBody>
      </p:sp>
    </p:spTree>
    <p:extLst>
      <p:ext uri="{BB962C8B-B14F-4D97-AF65-F5344CB8AC3E}">
        <p14:creationId xmlns:p14="http://schemas.microsoft.com/office/powerpoint/2010/main" val="2380536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48FFFF68-A419-41BC-BE96-6240B4FB08A5}"/>
              </a:ext>
            </a:extLst>
          </p:cNvPr>
          <p:cNvSpPr>
            <a:spLocks noGrp="1"/>
          </p:cNvSpPr>
          <p:nvPr>
            <p:ph type="title"/>
          </p:nvPr>
        </p:nvSpPr>
        <p:spPr/>
        <p:txBody>
          <a:bodyPr/>
          <a:lstStyle/>
          <a:p>
            <a:r>
              <a:rPr lang="en-US" altLang="en-US" dirty="0"/>
              <a:t>Outline</a:t>
            </a:r>
          </a:p>
        </p:txBody>
      </p:sp>
      <p:sp>
        <p:nvSpPr>
          <p:cNvPr id="4099" name="Content Placeholder 2">
            <a:extLst>
              <a:ext uri="{FF2B5EF4-FFF2-40B4-BE49-F238E27FC236}">
                <a16:creationId xmlns:a16="http://schemas.microsoft.com/office/drawing/2014/main" id="{ADFE0FE6-F0C2-4FB0-87C1-19A4AC571A2A}"/>
              </a:ext>
            </a:extLst>
          </p:cNvPr>
          <p:cNvSpPr>
            <a:spLocks noGrp="1"/>
          </p:cNvSpPr>
          <p:nvPr>
            <p:ph idx="1"/>
          </p:nvPr>
        </p:nvSpPr>
        <p:spPr>
          <a:xfrm>
            <a:off x="1522413" y="764704"/>
            <a:ext cx="9144000" cy="4572000"/>
          </a:xfrm>
        </p:spPr>
        <p:txBody>
          <a:bodyPr/>
          <a:lstStyle/>
          <a:p>
            <a:pPr marL="169863" indent="-169863">
              <a:spcBef>
                <a:spcPct val="0"/>
              </a:spcBef>
              <a:spcAft>
                <a:spcPts val="1200"/>
              </a:spcAft>
              <a:defRPr/>
            </a:pPr>
            <a:r>
              <a:rPr lang="en-US" altLang="en-US" sz="2400" b="1" dirty="0"/>
              <a:t>Motivation</a:t>
            </a:r>
          </a:p>
          <a:p>
            <a:pPr marL="169863" indent="-169863">
              <a:spcBef>
                <a:spcPct val="0"/>
              </a:spcBef>
              <a:spcAft>
                <a:spcPts val="1200"/>
              </a:spcAft>
              <a:defRPr/>
            </a:pPr>
            <a:r>
              <a:rPr lang="en-US" altLang="en-US" sz="2400" b="1" dirty="0"/>
              <a:t>CFRP Strain Sensing</a:t>
            </a:r>
          </a:p>
          <a:p>
            <a:pPr marL="169863" indent="-169863">
              <a:spcBef>
                <a:spcPct val="0"/>
              </a:spcBef>
              <a:spcAft>
                <a:spcPts val="1200"/>
              </a:spcAft>
              <a:defRPr/>
            </a:pPr>
            <a:r>
              <a:rPr lang="en-US" altLang="en-US" sz="2400" b="1" dirty="0"/>
              <a:t>Crack Sensing using Antenna/SAW</a:t>
            </a:r>
          </a:p>
          <a:p>
            <a:pPr marL="169863" indent="-169863">
              <a:spcBef>
                <a:spcPct val="0"/>
              </a:spcBef>
              <a:spcAft>
                <a:spcPts val="1200"/>
              </a:spcAft>
              <a:defRPr/>
            </a:pPr>
            <a:r>
              <a:rPr lang="en-US" altLang="en-US" sz="2400" b="1" dirty="0"/>
              <a:t>Passive Wireless Sensors</a:t>
            </a:r>
          </a:p>
          <a:p>
            <a:pPr marL="169863" indent="-169863">
              <a:spcBef>
                <a:spcPct val="0"/>
              </a:spcBef>
              <a:spcAft>
                <a:spcPts val="1200"/>
              </a:spcAft>
              <a:defRPr/>
            </a:pPr>
            <a:r>
              <a:rPr lang="en-US" altLang="en-US" sz="2400" b="1" dirty="0"/>
              <a:t>Flutter Sensing</a:t>
            </a:r>
            <a:endParaRPr lang="en-US" altLang="en-US" sz="1800" b="1" dirty="0"/>
          </a:p>
          <a:p>
            <a:pPr marL="169863" indent="-169863">
              <a:spcBef>
                <a:spcPct val="0"/>
              </a:spcBef>
              <a:spcAft>
                <a:spcPts val="1200"/>
              </a:spcAft>
              <a:defRPr/>
            </a:pPr>
            <a:r>
              <a:rPr lang="en-US" altLang="en-US" sz="2400" b="1" dirty="0"/>
              <a:t>Carbon Fiber Tow Angle Sensing</a:t>
            </a:r>
          </a:p>
          <a:p>
            <a:pPr marL="169863" indent="-169863">
              <a:spcBef>
                <a:spcPct val="0"/>
              </a:spcBef>
              <a:spcAft>
                <a:spcPts val="1200"/>
              </a:spcAft>
              <a:defRPr/>
            </a:pPr>
            <a:r>
              <a:rPr lang="en-US" altLang="en-US" sz="2400" b="1" dirty="0"/>
              <a:t>Defect Detection using Spoof Surface Plasmons</a:t>
            </a:r>
          </a:p>
          <a:p>
            <a:pPr marL="169863" indent="-169863">
              <a:spcBef>
                <a:spcPct val="0"/>
              </a:spcBef>
              <a:spcAft>
                <a:spcPts val="1200"/>
              </a:spcAft>
              <a:defRPr/>
            </a:pPr>
            <a:r>
              <a:rPr lang="en-US" altLang="en-US" sz="2400" b="1" dirty="0"/>
              <a:t>Microwave Detection of Voids in Lunar Regolith Simulant</a:t>
            </a:r>
          </a:p>
          <a:p>
            <a:pPr marL="169863" indent="-169863">
              <a:spcBef>
                <a:spcPct val="0"/>
              </a:spcBef>
              <a:spcAft>
                <a:spcPts val="1200"/>
              </a:spcAft>
              <a:defRPr/>
            </a:pPr>
            <a:r>
              <a:rPr lang="en-US" altLang="en-US" sz="2400" b="1" dirty="0"/>
              <a:t>3D Microwave Imager for Damage Detection</a:t>
            </a:r>
          </a:p>
          <a:p>
            <a:pPr marL="169863" indent="-169863">
              <a:spcBef>
                <a:spcPct val="0"/>
              </a:spcBef>
              <a:spcAft>
                <a:spcPts val="1200"/>
              </a:spcAft>
              <a:defRPr/>
            </a:pPr>
            <a:r>
              <a:rPr lang="en-US" altLang="en-US" sz="2400" b="1" dirty="0"/>
              <a:t>Terahertz Imaging of Thermal Protection Systems</a:t>
            </a:r>
            <a:endParaRPr lang="en-US" altLang="en-US" sz="1800" b="1" dirty="0"/>
          </a:p>
          <a:p>
            <a:pPr marL="169863" indent="-169863">
              <a:spcBef>
                <a:spcPts val="0"/>
              </a:spcBef>
              <a:spcAft>
                <a:spcPts val="1200"/>
              </a:spcAft>
              <a:defRPr/>
            </a:pPr>
            <a:r>
              <a:rPr lang="en-US" altLang="en-US" sz="2400" b="1" dirty="0"/>
              <a:t>Conclusions</a:t>
            </a:r>
            <a:endParaRPr lang="en-US" altLang="en-US" sz="2400" dirty="0"/>
          </a:p>
          <a:p>
            <a:pPr>
              <a:lnSpc>
                <a:spcPct val="90000"/>
              </a:lnSpc>
              <a:spcBef>
                <a:spcPts val="1200"/>
              </a:spcBef>
              <a:defRPr/>
            </a:pPr>
            <a:endParaRPr lang="en-US" altLang="en-US" sz="2400" dirty="0"/>
          </a:p>
        </p:txBody>
      </p:sp>
    </p:spTree>
    <p:extLst>
      <p:ext uri="{BB962C8B-B14F-4D97-AF65-F5344CB8AC3E}">
        <p14:creationId xmlns:p14="http://schemas.microsoft.com/office/powerpoint/2010/main" val="3744163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421479" y="1808501"/>
            <a:ext cx="5226088" cy="3919566"/>
          </a:xfrm>
          <a:prstGeom prst="rect">
            <a:avLst/>
          </a:prstGeom>
        </p:spPr>
      </p:pic>
      <p:sp>
        <p:nvSpPr>
          <p:cNvPr id="2" name="Title 1"/>
          <p:cNvSpPr>
            <a:spLocks noGrp="1"/>
          </p:cNvSpPr>
          <p:nvPr>
            <p:ph type="title"/>
          </p:nvPr>
        </p:nvSpPr>
        <p:spPr>
          <a:xfrm>
            <a:off x="1121097" y="74191"/>
            <a:ext cx="10946629" cy="930101"/>
          </a:xfrm>
        </p:spPr>
        <p:txBody>
          <a:bodyPr/>
          <a:lstStyle/>
          <a:p>
            <a:r>
              <a:rPr lang="en-US" sz="3200" dirty="0"/>
              <a:t>Spoof Plasmons on Integrally Stiffened Cylinder (ISC)</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488" r="14064"/>
          <a:stretch/>
        </p:blipFill>
        <p:spPr>
          <a:xfrm rot="5400000">
            <a:off x="1052600" y="1125094"/>
            <a:ext cx="5374325" cy="5138142"/>
          </a:xfrm>
          <a:prstGeom prst="rect">
            <a:avLst/>
          </a:prstGeom>
        </p:spPr>
      </p:pic>
      <p:sp>
        <p:nvSpPr>
          <p:cNvPr id="7" name="TextBox 6"/>
          <p:cNvSpPr txBox="1"/>
          <p:nvPr/>
        </p:nvSpPr>
        <p:spPr>
          <a:xfrm>
            <a:off x="6469780" y="3444091"/>
            <a:ext cx="1350372" cy="922368"/>
          </a:xfrm>
          <a:prstGeom prst="rect">
            <a:avLst/>
          </a:prstGeom>
          <a:noFill/>
        </p:spPr>
        <p:txBody>
          <a:bodyPr wrap="none" rtlCol="0">
            <a:spAutoFit/>
          </a:bodyPr>
          <a:lstStyle/>
          <a:p>
            <a:pPr algn="ctr"/>
            <a:r>
              <a:rPr lang="en-US" sz="1798" dirty="0">
                <a:solidFill>
                  <a:srgbClr val="0000FF"/>
                </a:solidFill>
              </a:rPr>
              <a:t>Transmitting</a:t>
            </a:r>
          </a:p>
          <a:p>
            <a:pPr algn="ctr"/>
            <a:r>
              <a:rPr lang="en-US" sz="1798" dirty="0">
                <a:solidFill>
                  <a:srgbClr val="0000FF"/>
                </a:solidFill>
              </a:rPr>
              <a:t>Horn </a:t>
            </a:r>
          </a:p>
          <a:p>
            <a:pPr algn="ctr"/>
            <a:r>
              <a:rPr lang="en-US" sz="1798" dirty="0">
                <a:solidFill>
                  <a:srgbClr val="0000FF"/>
                </a:solidFill>
              </a:rPr>
              <a:t>Antenna</a:t>
            </a:r>
          </a:p>
        </p:txBody>
      </p:sp>
      <p:sp>
        <p:nvSpPr>
          <p:cNvPr id="8" name="TextBox 7"/>
          <p:cNvSpPr txBox="1"/>
          <p:nvPr/>
        </p:nvSpPr>
        <p:spPr>
          <a:xfrm>
            <a:off x="3299535" y="1239504"/>
            <a:ext cx="1094031" cy="368947"/>
          </a:xfrm>
          <a:prstGeom prst="rect">
            <a:avLst/>
          </a:prstGeom>
          <a:noFill/>
        </p:spPr>
        <p:txBody>
          <a:bodyPr wrap="none" rtlCol="0">
            <a:spAutoFit/>
          </a:bodyPr>
          <a:lstStyle/>
          <a:p>
            <a:r>
              <a:rPr lang="en-US" sz="1798" b="1" dirty="0">
                <a:solidFill>
                  <a:srgbClr val="FF0000"/>
                </a:solidFill>
              </a:rPr>
              <a:t>Plasmons</a:t>
            </a:r>
          </a:p>
        </p:txBody>
      </p:sp>
      <p:sp>
        <p:nvSpPr>
          <p:cNvPr id="9" name="TextBox 8"/>
          <p:cNvSpPr txBox="1"/>
          <p:nvPr/>
        </p:nvSpPr>
        <p:spPr>
          <a:xfrm>
            <a:off x="6719281" y="4434158"/>
            <a:ext cx="1073983" cy="922368"/>
          </a:xfrm>
          <a:prstGeom prst="rect">
            <a:avLst/>
          </a:prstGeom>
          <a:noFill/>
        </p:spPr>
        <p:txBody>
          <a:bodyPr wrap="none" rtlCol="0">
            <a:spAutoFit/>
          </a:bodyPr>
          <a:lstStyle/>
          <a:p>
            <a:pPr algn="ctr"/>
            <a:r>
              <a:rPr lang="en-US" sz="1798" dirty="0">
                <a:solidFill>
                  <a:srgbClr val="0000FF"/>
                </a:solidFill>
              </a:rPr>
              <a:t>Receiving</a:t>
            </a:r>
          </a:p>
          <a:p>
            <a:pPr algn="ctr"/>
            <a:r>
              <a:rPr lang="en-US" sz="1798" dirty="0">
                <a:solidFill>
                  <a:srgbClr val="0000FF"/>
                </a:solidFill>
              </a:rPr>
              <a:t>Coaxial </a:t>
            </a:r>
          </a:p>
          <a:p>
            <a:pPr algn="ctr"/>
            <a:r>
              <a:rPr lang="en-US" sz="1798" dirty="0">
                <a:solidFill>
                  <a:srgbClr val="0000FF"/>
                </a:solidFill>
              </a:rPr>
              <a:t>Antenna</a:t>
            </a:r>
          </a:p>
        </p:txBody>
      </p:sp>
      <p:cxnSp>
        <p:nvCxnSpPr>
          <p:cNvPr id="10" name="Straight Arrow Connector 9"/>
          <p:cNvCxnSpPr>
            <a:stCxn id="9" idx="3"/>
          </p:cNvCxnSpPr>
          <p:nvPr/>
        </p:nvCxnSpPr>
        <p:spPr>
          <a:xfrm flipV="1">
            <a:off x="7793264" y="4509120"/>
            <a:ext cx="1896786" cy="386222"/>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801141" y="3940519"/>
            <a:ext cx="2832598" cy="1578887"/>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1678191" y="1606070"/>
            <a:ext cx="4117177" cy="4061929"/>
          </a:xfrm>
          <a:custGeom>
            <a:avLst/>
            <a:gdLst>
              <a:gd name="connsiteX0" fmla="*/ 2424889 w 4121470"/>
              <a:gd name="connsiteY0" fmla="*/ 3976100 h 4063782"/>
              <a:gd name="connsiteX1" fmla="*/ 3445760 w 4121470"/>
              <a:gd name="connsiteY1" fmla="*/ 3581530 h 4063782"/>
              <a:gd name="connsiteX2" fmla="*/ 4021957 w 4121470"/>
              <a:gd name="connsiteY2" fmla="*/ 2729760 h 4063782"/>
              <a:gd name="connsiteX3" fmla="*/ 4103376 w 4121470"/>
              <a:gd name="connsiteY3" fmla="*/ 1765256 h 4063782"/>
              <a:gd name="connsiteX4" fmla="*/ 3821541 w 4121470"/>
              <a:gd name="connsiteY4" fmla="*/ 963591 h 4063782"/>
              <a:gd name="connsiteX5" fmla="*/ 3195239 w 4121470"/>
              <a:gd name="connsiteY5" fmla="*/ 349815 h 4063782"/>
              <a:gd name="connsiteX6" fmla="*/ 2550149 w 4121470"/>
              <a:gd name="connsiteY6" fmla="*/ 17875 h 4063782"/>
              <a:gd name="connsiteX7" fmla="*/ 1535541 w 4121470"/>
              <a:gd name="connsiteY7" fmla="*/ 93032 h 4063782"/>
              <a:gd name="connsiteX8" fmla="*/ 752664 w 4121470"/>
              <a:gd name="connsiteY8" fmla="*/ 500128 h 4063782"/>
              <a:gd name="connsiteX9" fmla="*/ 226571 w 4121470"/>
              <a:gd name="connsiteY9" fmla="*/ 1063799 h 4063782"/>
              <a:gd name="connsiteX10" fmla="*/ 1102 w 4121470"/>
              <a:gd name="connsiteY10" fmla="*/ 2015777 h 4063782"/>
              <a:gd name="connsiteX11" fmla="*/ 307990 w 4121470"/>
              <a:gd name="connsiteY11" fmla="*/ 3005333 h 4063782"/>
              <a:gd name="connsiteX12" fmla="*/ 915502 w 4121470"/>
              <a:gd name="connsiteY12" fmla="*/ 3662949 h 4063782"/>
              <a:gd name="connsiteX13" fmla="*/ 1654538 w 4121470"/>
              <a:gd name="connsiteY13" fmla="*/ 4063782 h 4063782"/>
              <a:gd name="connsiteX14" fmla="*/ 1654538 w 4121470"/>
              <a:gd name="connsiteY14" fmla="*/ 4063782 h 4063782"/>
              <a:gd name="connsiteX0" fmla="*/ 2424889 w 4121470"/>
              <a:gd name="connsiteY0" fmla="*/ 3978483 h 4066165"/>
              <a:gd name="connsiteX1" fmla="*/ 3445760 w 4121470"/>
              <a:gd name="connsiteY1" fmla="*/ 3583913 h 4066165"/>
              <a:gd name="connsiteX2" fmla="*/ 4021957 w 4121470"/>
              <a:gd name="connsiteY2" fmla="*/ 2732143 h 4066165"/>
              <a:gd name="connsiteX3" fmla="*/ 4103376 w 4121470"/>
              <a:gd name="connsiteY3" fmla="*/ 1767639 h 4066165"/>
              <a:gd name="connsiteX4" fmla="*/ 3821541 w 4121470"/>
              <a:gd name="connsiteY4" fmla="*/ 965974 h 4066165"/>
              <a:gd name="connsiteX5" fmla="*/ 3323146 w 4121470"/>
              <a:gd name="connsiteY5" fmla="*/ 384855 h 4066165"/>
              <a:gd name="connsiteX6" fmla="*/ 2550149 w 4121470"/>
              <a:gd name="connsiteY6" fmla="*/ 20258 h 4066165"/>
              <a:gd name="connsiteX7" fmla="*/ 1535541 w 4121470"/>
              <a:gd name="connsiteY7" fmla="*/ 95415 h 4066165"/>
              <a:gd name="connsiteX8" fmla="*/ 752664 w 4121470"/>
              <a:gd name="connsiteY8" fmla="*/ 502511 h 4066165"/>
              <a:gd name="connsiteX9" fmla="*/ 226571 w 4121470"/>
              <a:gd name="connsiteY9" fmla="*/ 1066182 h 4066165"/>
              <a:gd name="connsiteX10" fmla="*/ 1102 w 4121470"/>
              <a:gd name="connsiteY10" fmla="*/ 2018160 h 4066165"/>
              <a:gd name="connsiteX11" fmla="*/ 307990 w 4121470"/>
              <a:gd name="connsiteY11" fmla="*/ 3007716 h 4066165"/>
              <a:gd name="connsiteX12" fmla="*/ 915502 w 4121470"/>
              <a:gd name="connsiteY12" fmla="*/ 3665332 h 4066165"/>
              <a:gd name="connsiteX13" fmla="*/ 1654538 w 4121470"/>
              <a:gd name="connsiteY13" fmla="*/ 4066165 h 4066165"/>
              <a:gd name="connsiteX14" fmla="*/ 1654538 w 4121470"/>
              <a:gd name="connsiteY14" fmla="*/ 4066165 h 4066165"/>
              <a:gd name="connsiteX0" fmla="*/ 2424889 w 4121470"/>
              <a:gd name="connsiteY0" fmla="*/ 3978483 h 4066165"/>
              <a:gd name="connsiteX1" fmla="*/ 3445760 w 4121470"/>
              <a:gd name="connsiteY1" fmla="*/ 3583913 h 4066165"/>
              <a:gd name="connsiteX2" fmla="*/ 4021957 w 4121470"/>
              <a:gd name="connsiteY2" fmla="*/ 2732143 h 4066165"/>
              <a:gd name="connsiteX3" fmla="*/ 4103376 w 4121470"/>
              <a:gd name="connsiteY3" fmla="*/ 1767639 h 4066165"/>
              <a:gd name="connsiteX4" fmla="*/ 3821541 w 4121470"/>
              <a:gd name="connsiteY4" fmla="*/ 965974 h 4066165"/>
              <a:gd name="connsiteX5" fmla="*/ 3323146 w 4121470"/>
              <a:gd name="connsiteY5" fmla="*/ 384855 h 4066165"/>
              <a:gd name="connsiteX6" fmla="*/ 2550149 w 4121470"/>
              <a:gd name="connsiteY6" fmla="*/ 20258 h 4066165"/>
              <a:gd name="connsiteX7" fmla="*/ 1535541 w 4121470"/>
              <a:gd name="connsiteY7" fmla="*/ 95415 h 4066165"/>
              <a:gd name="connsiteX8" fmla="*/ 752664 w 4121470"/>
              <a:gd name="connsiteY8" fmla="*/ 502511 h 4066165"/>
              <a:gd name="connsiteX9" fmla="*/ 226571 w 4121470"/>
              <a:gd name="connsiteY9" fmla="*/ 1066182 h 4066165"/>
              <a:gd name="connsiteX10" fmla="*/ 1102 w 4121470"/>
              <a:gd name="connsiteY10" fmla="*/ 2018160 h 4066165"/>
              <a:gd name="connsiteX11" fmla="*/ 307990 w 4121470"/>
              <a:gd name="connsiteY11" fmla="*/ 3007716 h 4066165"/>
              <a:gd name="connsiteX12" fmla="*/ 915502 w 4121470"/>
              <a:gd name="connsiteY12" fmla="*/ 3665332 h 4066165"/>
              <a:gd name="connsiteX13" fmla="*/ 1654538 w 4121470"/>
              <a:gd name="connsiteY13" fmla="*/ 4066165 h 4066165"/>
              <a:gd name="connsiteX14" fmla="*/ 1654538 w 4121470"/>
              <a:gd name="connsiteY14" fmla="*/ 4066165 h 406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1470" h="4066165">
                <a:moveTo>
                  <a:pt x="2424889" y="3978483"/>
                </a:moveTo>
                <a:cubicBezTo>
                  <a:pt x="2802235" y="3885059"/>
                  <a:pt x="3179582" y="3791636"/>
                  <a:pt x="3445760" y="3583913"/>
                </a:cubicBezTo>
                <a:cubicBezTo>
                  <a:pt x="3711938" y="3376190"/>
                  <a:pt x="3912354" y="3034855"/>
                  <a:pt x="4021957" y="2732143"/>
                </a:cubicBezTo>
                <a:cubicBezTo>
                  <a:pt x="4131560" y="2429431"/>
                  <a:pt x="4136779" y="2062000"/>
                  <a:pt x="4103376" y="1767639"/>
                </a:cubicBezTo>
                <a:cubicBezTo>
                  <a:pt x="4069973" y="1473277"/>
                  <a:pt x="3951579" y="1196438"/>
                  <a:pt x="3821541" y="965974"/>
                </a:cubicBezTo>
                <a:cubicBezTo>
                  <a:pt x="3691503" y="735510"/>
                  <a:pt x="3608523" y="586017"/>
                  <a:pt x="3323146" y="384855"/>
                </a:cubicBezTo>
                <a:cubicBezTo>
                  <a:pt x="3037769" y="183693"/>
                  <a:pt x="2848083" y="68498"/>
                  <a:pt x="2550149" y="20258"/>
                </a:cubicBezTo>
                <a:cubicBezTo>
                  <a:pt x="2252215" y="-27982"/>
                  <a:pt x="1835122" y="15040"/>
                  <a:pt x="1535541" y="95415"/>
                </a:cubicBezTo>
                <a:cubicBezTo>
                  <a:pt x="1235960" y="175790"/>
                  <a:pt x="970826" y="340717"/>
                  <a:pt x="752664" y="502511"/>
                </a:cubicBezTo>
                <a:cubicBezTo>
                  <a:pt x="534502" y="664305"/>
                  <a:pt x="351831" y="813574"/>
                  <a:pt x="226571" y="1066182"/>
                </a:cubicBezTo>
                <a:cubicBezTo>
                  <a:pt x="101311" y="1318790"/>
                  <a:pt x="-12468" y="1694571"/>
                  <a:pt x="1102" y="2018160"/>
                </a:cubicBezTo>
                <a:cubicBezTo>
                  <a:pt x="14672" y="2341749"/>
                  <a:pt x="155590" y="2733187"/>
                  <a:pt x="307990" y="3007716"/>
                </a:cubicBezTo>
                <a:cubicBezTo>
                  <a:pt x="460390" y="3282245"/>
                  <a:pt x="691077" y="3488924"/>
                  <a:pt x="915502" y="3665332"/>
                </a:cubicBezTo>
                <a:cubicBezTo>
                  <a:pt x="1139927" y="3841740"/>
                  <a:pt x="1654538" y="4066165"/>
                  <a:pt x="1654538" y="4066165"/>
                </a:cubicBezTo>
                <a:lnTo>
                  <a:pt x="1654538" y="4066165"/>
                </a:lnTo>
              </a:path>
            </a:pathLst>
          </a:custGeom>
          <a:noFill/>
          <a:ln w="28575">
            <a:solidFill>
              <a:srgbClr val="FF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p>
        </p:txBody>
      </p:sp>
      <p:sp>
        <p:nvSpPr>
          <p:cNvPr id="18" name="Can 17"/>
          <p:cNvSpPr/>
          <p:nvPr/>
        </p:nvSpPr>
        <p:spPr>
          <a:xfrm rot="16200000">
            <a:off x="2556255" y="5302808"/>
            <a:ext cx="45671" cy="125055"/>
          </a:xfrm>
          <a:prstGeom prst="can">
            <a:avLst>
              <a:gd name="adj" fmla="val 56580"/>
            </a:avLst>
          </a:prstGeom>
          <a:solidFill>
            <a:srgbClr val="FFFF00"/>
          </a:solidFill>
          <a:ln w="3175"/>
          <a:scene3d>
            <a:camera prst="orthographicFront">
              <a:rot lat="0" lon="0" rev="3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p>
        </p:txBody>
      </p:sp>
      <p:cxnSp>
        <p:nvCxnSpPr>
          <p:cNvPr id="20" name="Straight Arrow Connector 19"/>
          <p:cNvCxnSpPr/>
          <p:nvPr/>
        </p:nvCxnSpPr>
        <p:spPr>
          <a:xfrm flipH="1" flipV="1">
            <a:off x="853307" y="4401703"/>
            <a:ext cx="1663256" cy="940795"/>
          </a:xfrm>
          <a:prstGeom prst="straightConnector1">
            <a:avLst/>
          </a:prstGeom>
          <a:ln w="28575">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646" y="4091983"/>
            <a:ext cx="981105" cy="645658"/>
          </a:xfrm>
          <a:prstGeom prst="rect">
            <a:avLst/>
          </a:prstGeom>
          <a:noFill/>
        </p:spPr>
        <p:txBody>
          <a:bodyPr wrap="none" rtlCol="0">
            <a:spAutoFit/>
          </a:bodyPr>
          <a:lstStyle/>
          <a:p>
            <a:pPr algn="ctr"/>
            <a:r>
              <a:rPr lang="en-US" sz="1798" dirty="0">
                <a:solidFill>
                  <a:srgbClr val="0000FF"/>
                </a:solidFill>
              </a:rPr>
              <a:t>Defect </a:t>
            </a:r>
          </a:p>
          <a:p>
            <a:pPr algn="ctr"/>
            <a:r>
              <a:rPr lang="en-US" sz="1798" dirty="0">
                <a:solidFill>
                  <a:srgbClr val="0000FF"/>
                </a:solidFill>
              </a:rPr>
              <a:t>Location</a:t>
            </a:r>
          </a:p>
        </p:txBody>
      </p:sp>
      <p:cxnSp>
        <p:nvCxnSpPr>
          <p:cNvPr id="14" name="Straight Arrow Connector 13"/>
          <p:cNvCxnSpPr/>
          <p:nvPr/>
        </p:nvCxnSpPr>
        <p:spPr>
          <a:xfrm>
            <a:off x="7593412" y="3873153"/>
            <a:ext cx="3104750" cy="21883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455974" y="4970465"/>
            <a:ext cx="3277212" cy="697534"/>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774290" y="5598060"/>
            <a:ext cx="1045862" cy="645658"/>
          </a:xfrm>
          <a:prstGeom prst="rect">
            <a:avLst/>
          </a:prstGeom>
          <a:noFill/>
        </p:spPr>
        <p:txBody>
          <a:bodyPr wrap="none" rtlCol="0">
            <a:spAutoFit/>
          </a:bodyPr>
          <a:lstStyle/>
          <a:p>
            <a:pPr algn="ctr"/>
            <a:r>
              <a:rPr lang="en-US" sz="1798" dirty="0">
                <a:solidFill>
                  <a:srgbClr val="0000FF"/>
                </a:solidFill>
              </a:rPr>
              <a:t>Network </a:t>
            </a:r>
          </a:p>
          <a:p>
            <a:pPr algn="ctr"/>
            <a:r>
              <a:rPr lang="en-US" sz="1798" dirty="0">
                <a:solidFill>
                  <a:srgbClr val="0000FF"/>
                </a:solidFill>
              </a:rPr>
              <a:t>Analyzer</a:t>
            </a:r>
          </a:p>
        </p:txBody>
      </p:sp>
      <p:cxnSp>
        <p:nvCxnSpPr>
          <p:cNvPr id="28" name="Straight Arrow Connector 27"/>
          <p:cNvCxnSpPr>
            <a:stCxn id="27" idx="1"/>
          </p:cNvCxnSpPr>
          <p:nvPr/>
        </p:nvCxnSpPr>
        <p:spPr>
          <a:xfrm flipH="1" flipV="1">
            <a:off x="6109574" y="5767420"/>
            <a:ext cx="664715" cy="153469"/>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018894" y="3637033"/>
            <a:ext cx="3473427" cy="0"/>
          </a:xfrm>
          <a:prstGeom prst="straightConnector1">
            <a:avLst/>
          </a:prstGeom>
          <a:ln w="38100">
            <a:solidFill>
              <a:srgbClr val="00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818620" y="3586504"/>
            <a:ext cx="1274708" cy="369012"/>
          </a:xfrm>
          <a:prstGeom prst="rect">
            <a:avLst/>
          </a:prstGeom>
          <a:noFill/>
        </p:spPr>
        <p:txBody>
          <a:bodyPr wrap="none" rtlCol="0">
            <a:spAutoFit/>
          </a:bodyPr>
          <a:lstStyle/>
          <a:p>
            <a:pPr algn="ctr"/>
            <a:r>
              <a:rPr lang="en-US" sz="1798" b="1" dirty="0">
                <a:solidFill>
                  <a:srgbClr val="00FF00"/>
                </a:solidFill>
              </a:rPr>
              <a:t>10’ (3.05m)</a:t>
            </a:r>
          </a:p>
        </p:txBody>
      </p:sp>
      <p:pic>
        <p:nvPicPr>
          <p:cNvPr id="22"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840393" y="2278839"/>
            <a:ext cx="4352925" cy="3264693"/>
          </a:xfrm>
        </p:spPr>
      </p:pic>
    </p:spTree>
    <p:extLst>
      <p:ext uri="{BB962C8B-B14F-4D97-AF65-F5344CB8AC3E}">
        <p14:creationId xmlns:p14="http://schemas.microsoft.com/office/powerpoint/2010/main" val="165284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169" y="0"/>
            <a:ext cx="9265069" cy="853440"/>
          </a:xfrm>
        </p:spPr>
        <p:txBody>
          <a:bodyPr/>
          <a:lstStyle/>
          <a:p>
            <a:r>
              <a:rPr lang="en-US" dirty="0"/>
              <a:t>12 ribs from the receiving antenna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7944" y="1172171"/>
            <a:ext cx="7073106" cy="5304830"/>
          </a:xfrm>
        </p:spPr>
      </p:pic>
      <p:pic>
        <p:nvPicPr>
          <p:cNvPr id="6" name="Picture 5">
            <a:extLst>
              <a:ext uri="{FF2B5EF4-FFF2-40B4-BE49-F238E27FC236}">
                <a16:creationId xmlns:a16="http://schemas.microsoft.com/office/drawing/2014/main" id="{3811E5B9-4A77-452C-9969-D09AB8A91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944" y="1916832"/>
            <a:ext cx="6829425" cy="4000500"/>
          </a:xfrm>
          <a:prstGeom prst="rect">
            <a:avLst/>
          </a:prstGeom>
        </p:spPr>
      </p:pic>
    </p:spTree>
    <p:extLst>
      <p:ext uri="{BB962C8B-B14F-4D97-AF65-F5344CB8AC3E}">
        <p14:creationId xmlns:p14="http://schemas.microsoft.com/office/powerpoint/2010/main" val="517525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7">
            <a:extLst>
              <a:ext uri="{FF2B5EF4-FFF2-40B4-BE49-F238E27FC236}">
                <a16:creationId xmlns:a16="http://schemas.microsoft.com/office/drawing/2014/main" id="{FCF31154-6274-4CF8-ABA1-01433646D6A2}"/>
              </a:ext>
            </a:extLst>
          </p:cNvPr>
          <p:cNvPicPr>
            <a:picLocks noChangeAspect="1"/>
          </p:cNvPicPr>
          <p:nvPr/>
        </p:nvPicPr>
        <p:blipFill>
          <a:blip r:embed="rId2">
            <a:extLst>
              <a:ext uri="{28A0092B-C50C-407E-A947-70E740481C1C}">
                <a14:useLocalDpi xmlns:a14="http://schemas.microsoft.com/office/drawing/2010/main" val="0"/>
              </a:ext>
            </a:extLst>
          </a:blip>
          <a:srcRect l="25356" r="26965"/>
          <a:stretch>
            <a:fillRect/>
          </a:stretch>
        </p:blipFill>
        <p:spPr bwMode="auto">
          <a:xfrm>
            <a:off x="1589089" y="1120776"/>
            <a:ext cx="3597275"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8">
            <a:extLst>
              <a:ext uri="{FF2B5EF4-FFF2-40B4-BE49-F238E27FC236}">
                <a16:creationId xmlns:a16="http://schemas.microsoft.com/office/drawing/2014/main" id="{40AD0F02-7578-49F7-9901-85BEAFF06D84}"/>
              </a:ext>
            </a:extLst>
          </p:cNvPr>
          <p:cNvSpPr txBox="1">
            <a:spLocks noChangeArrowheads="1"/>
          </p:cNvSpPr>
          <p:nvPr/>
        </p:nvSpPr>
        <p:spPr bwMode="auto">
          <a:xfrm>
            <a:off x="257002" y="5381626"/>
            <a:ext cx="118813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2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en-US" altLang="en-US" sz="1600" b="1" dirty="0">
                <a:solidFill>
                  <a:schemeClr val="tx1"/>
                </a:solidFill>
                <a:cs typeface="Arial" panose="020B0604020202020204" pitchFamily="34" charset="0"/>
              </a:rPr>
              <a:t>Photographs of the Lunar Test sample and the Bistatic Waveguide System during scanning performed by ISU’s CNDE Laboratory.  ISU has an Space Act Agreement (SAA) with NASA.</a:t>
            </a:r>
          </a:p>
          <a:p>
            <a:pPr>
              <a:spcBef>
                <a:spcPct val="0"/>
              </a:spcBef>
              <a:buFontTx/>
              <a:buNone/>
            </a:pPr>
            <a:r>
              <a:rPr lang="en-US" altLang="en-US" sz="1600" b="1" dirty="0">
                <a:solidFill>
                  <a:schemeClr val="tx1"/>
                </a:solidFill>
                <a:cs typeface="Arial" panose="020B0604020202020204" pitchFamily="34" charset="0"/>
              </a:rPr>
              <a:t>RWC CSA concrete per Mix 29 Log Sheet.</a:t>
            </a:r>
          </a:p>
          <a:p>
            <a:pPr>
              <a:spcBef>
                <a:spcPct val="0"/>
              </a:spcBef>
              <a:buFontTx/>
              <a:buNone/>
            </a:pPr>
            <a:r>
              <a:rPr lang="en-US" altLang="en-US" sz="1600" b="1" dirty="0">
                <a:solidFill>
                  <a:schemeClr val="tx1"/>
                </a:solidFill>
                <a:cs typeface="Arial" panose="020B0604020202020204" pitchFamily="34" charset="0"/>
              </a:rPr>
              <a:t>The left picture is a top scan, the right picture is a side B scan.  Scanned with X-band (8.2 – 12.4 GHz) </a:t>
            </a:r>
          </a:p>
        </p:txBody>
      </p:sp>
      <p:sp>
        <p:nvSpPr>
          <p:cNvPr id="40971" name="TextBox 18">
            <a:extLst>
              <a:ext uri="{FF2B5EF4-FFF2-40B4-BE49-F238E27FC236}">
                <a16:creationId xmlns:a16="http://schemas.microsoft.com/office/drawing/2014/main" id="{8EAFB750-8D3B-4124-BBFD-E27B9237ED17}"/>
              </a:ext>
            </a:extLst>
          </p:cNvPr>
          <p:cNvSpPr txBox="1">
            <a:spLocks noChangeArrowheads="1"/>
          </p:cNvSpPr>
          <p:nvPr/>
        </p:nvSpPr>
        <p:spPr bwMode="auto">
          <a:xfrm>
            <a:off x="4138613" y="3367089"/>
            <a:ext cx="90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2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en-US" altLang="en-US" sz="1800" b="1" dirty="0">
                <a:solidFill>
                  <a:srgbClr val="FFFF00"/>
                </a:solidFill>
                <a:cs typeface="Arial" panose="020B0604020202020204" pitchFamily="34" charset="0"/>
              </a:rPr>
              <a:t>Side B</a:t>
            </a:r>
          </a:p>
        </p:txBody>
      </p:sp>
      <p:cxnSp>
        <p:nvCxnSpPr>
          <p:cNvPr id="20" name="Straight Arrow Connector 19">
            <a:extLst>
              <a:ext uri="{FF2B5EF4-FFF2-40B4-BE49-F238E27FC236}">
                <a16:creationId xmlns:a16="http://schemas.microsoft.com/office/drawing/2014/main" id="{26E402B9-9F4B-4B55-B9F8-753CCC9DC502}"/>
              </a:ext>
            </a:extLst>
          </p:cNvPr>
          <p:cNvCxnSpPr/>
          <p:nvPr/>
        </p:nvCxnSpPr>
        <p:spPr>
          <a:xfrm flipH="1">
            <a:off x="3868739" y="3505200"/>
            <a:ext cx="249237"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0973" name="TextBox 20">
            <a:extLst>
              <a:ext uri="{FF2B5EF4-FFF2-40B4-BE49-F238E27FC236}">
                <a16:creationId xmlns:a16="http://schemas.microsoft.com/office/drawing/2014/main" id="{C98C7A17-F7C9-4833-B3E9-E88C629C04A0}"/>
              </a:ext>
            </a:extLst>
          </p:cNvPr>
          <p:cNvSpPr txBox="1">
            <a:spLocks noChangeArrowheads="1"/>
          </p:cNvSpPr>
          <p:nvPr/>
        </p:nvSpPr>
        <p:spPr bwMode="auto">
          <a:xfrm>
            <a:off x="1485901" y="3321050"/>
            <a:ext cx="893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2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en-US" altLang="en-US" sz="1800" b="1" dirty="0">
                <a:solidFill>
                  <a:srgbClr val="FFFF00"/>
                </a:solidFill>
                <a:cs typeface="Arial" panose="020B0604020202020204" pitchFamily="34" charset="0"/>
              </a:rPr>
              <a:t>Side A</a:t>
            </a:r>
          </a:p>
        </p:txBody>
      </p:sp>
      <p:cxnSp>
        <p:nvCxnSpPr>
          <p:cNvPr id="22" name="Straight Arrow Connector 21">
            <a:extLst>
              <a:ext uri="{FF2B5EF4-FFF2-40B4-BE49-F238E27FC236}">
                <a16:creationId xmlns:a16="http://schemas.microsoft.com/office/drawing/2014/main" id="{00AD2BDE-E209-4C11-ACAF-6687C370D39E}"/>
              </a:ext>
            </a:extLst>
          </p:cNvPr>
          <p:cNvCxnSpPr/>
          <p:nvPr/>
        </p:nvCxnSpPr>
        <p:spPr>
          <a:xfrm flipH="1">
            <a:off x="2406650" y="3505200"/>
            <a:ext cx="249238" cy="0"/>
          </a:xfrm>
          <a:prstGeom prst="straightConnector1">
            <a:avLst/>
          </a:prstGeom>
          <a:ln w="5715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0975" name="Title 1">
            <a:extLst>
              <a:ext uri="{FF2B5EF4-FFF2-40B4-BE49-F238E27FC236}">
                <a16:creationId xmlns:a16="http://schemas.microsoft.com/office/drawing/2014/main" id="{C8CFF9B6-ECAA-4B72-A822-F31E2DAE8D79}"/>
              </a:ext>
            </a:extLst>
          </p:cNvPr>
          <p:cNvSpPr>
            <a:spLocks noGrp="1"/>
          </p:cNvSpPr>
          <p:nvPr>
            <p:ph type="title"/>
          </p:nvPr>
        </p:nvSpPr>
        <p:spPr>
          <a:xfrm>
            <a:off x="1769170" y="9523"/>
            <a:ext cx="8229600" cy="819151"/>
          </a:xfrm>
        </p:spPr>
        <p:txBody>
          <a:bodyPr/>
          <a:lstStyle/>
          <a:p>
            <a:r>
              <a:rPr lang="en-US" altLang="en-US" sz="3200" dirty="0"/>
              <a:t>Bistatic Microwave Detection of Voids in </a:t>
            </a:r>
            <a:br>
              <a:rPr lang="en-US" altLang="en-US" sz="3200" dirty="0"/>
            </a:br>
            <a:r>
              <a:rPr lang="en-US" altLang="en-US" sz="3200" dirty="0"/>
              <a:t> Cementitious Lunar Regolith Simulant</a:t>
            </a:r>
            <a:br>
              <a:rPr lang="en-US" altLang="en-US" sz="3600" dirty="0"/>
            </a:br>
            <a:endParaRPr lang="en-US" altLang="en-US" sz="3600" dirty="0"/>
          </a:p>
        </p:txBody>
      </p:sp>
      <p:grpSp>
        <p:nvGrpSpPr>
          <p:cNvPr id="19" name="Group 18"/>
          <p:cNvGrpSpPr/>
          <p:nvPr/>
        </p:nvGrpSpPr>
        <p:grpSpPr>
          <a:xfrm>
            <a:off x="5299075" y="1120776"/>
            <a:ext cx="5399087" cy="4213225"/>
            <a:chOff x="5186364" y="1120776"/>
            <a:chExt cx="5399087" cy="4213225"/>
          </a:xfrm>
        </p:grpSpPr>
        <p:pic>
          <p:nvPicPr>
            <p:cNvPr id="21" name="Content Placeholder 5">
              <a:extLst>
                <a:ext uri="{FF2B5EF4-FFF2-40B4-BE49-F238E27FC236}">
                  <a16:creationId xmlns:a16="http://schemas.microsoft.com/office/drawing/2014/main" id="{D8E69FB8-2E16-45D0-8BE3-EDF2E9AE3AED}"/>
                </a:ext>
              </a:extLst>
            </p:cNvPr>
            <p:cNvPicPr>
              <a:picLocks noChangeAspect="1"/>
            </p:cNvPicPr>
            <p:nvPr/>
          </p:nvPicPr>
          <p:blipFill>
            <a:blip r:embed="rId3">
              <a:extLst>
                <a:ext uri="{28A0092B-C50C-407E-A947-70E740481C1C}">
                  <a14:useLocalDpi xmlns:a14="http://schemas.microsoft.com/office/drawing/2010/main" val="0"/>
                </a:ext>
              </a:extLst>
            </a:blip>
            <a:srcRect l="27917"/>
            <a:stretch>
              <a:fillRect/>
            </a:stretch>
          </p:blipFill>
          <p:spPr>
            <a:xfrm>
              <a:off x="5186364" y="1120776"/>
              <a:ext cx="5399087" cy="4213225"/>
            </a:xfrm>
            <a:prstGeom prst="rect">
              <a:avLst/>
            </a:prstGeom>
          </p:spPr>
        </p:pic>
        <p:sp>
          <p:nvSpPr>
            <p:cNvPr id="23" name="TextBox 9">
              <a:extLst>
                <a:ext uri="{FF2B5EF4-FFF2-40B4-BE49-F238E27FC236}">
                  <a16:creationId xmlns:a16="http://schemas.microsoft.com/office/drawing/2014/main" id="{31EC7639-B8FF-4F00-90A6-6201B638C3CD}"/>
                </a:ext>
              </a:extLst>
            </p:cNvPr>
            <p:cNvSpPr txBox="1">
              <a:spLocks noChangeArrowheads="1"/>
            </p:cNvSpPr>
            <p:nvPr/>
          </p:nvSpPr>
          <p:spPr bwMode="auto">
            <a:xfrm>
              <a:off x="9007475" y="3171825"/>
              <a:ext cx="992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2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en-US" altLang="en-US" sz="1800" b="1" dirty="0">
                  <a:solidFill>
                    <a:srgbClr val="FFFF00"/>
                  </a:solidFill>
                  <a:cs typeface="Arial" panose="020B0604020202020204" pitchFamily="34" charset="0"/>
                </a:rPr>
                <a:t>Bottom</a:t>
              </a:r>
            </a:p>
          </p:txBody>
        </p:sp>
        <p:sp>
          <p:nvSpPr>
            <p:cNvPr id="24" name="TextBox 10">
              <a:extLst>
                <a:ext uri="{FF2B5EF4-FFF2-40B4-BE49-F238E27FC236}">
                  <a16:creationId xmlns:a16="http://schemas.microsoft.com/office/drawing/2014/main" id="{42ED9BEB-5123-4E9B-84A9-AFC0E7844311}"/>
                </a:ext>
              </a:extLst>
            </p:cNvPr>
            <p:cNvSpPr txBox="1">
              <a:spLocks noChangeArrowheads="1"/>
            </p:cNvSpPr>
            <p:nvPr/>
          </p:nvSpPr>
          <p:spPr bwMode="auto">
            <a:xfrm>
              <a:off x="7926388" y="4273550"/>
              <a:ext cx="893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2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en-US" altLang="en-US" sz="1800" b="1" dirty="0">
                  <a:solidFill>
                    <a:srgbClr val="FFFF00"/>
                  </a:solidFill>
                  <a:cs typeface="Arial" panose="020B0604020202020204" pitchFamily="34" charset="0"/>
                </a:rPr>
                <a:t>Side A</a:t>
              </a:r>
            </a:p>
          </p:txBody>
        </p:sp>
        <p:sp>
          <p:nvSpPr>
            <p:cNvPr id="25" name="TextBox 11">
              <a:extLst>
                <a:ext uri="{FF2B5EF4-FFF2-40B4-BE49-F238E27FC236}">
                  <a16:creationId xmlns:a16="http://schemas.microsoft.com/office/drawing/2014/main" id="{F9413843-77C3-4B0F-B362-448E53CEAF3E}"/>
                </a:ext>
              </a:extLst>
            </p:cNvPr>
            <p:cNvSpPr txBox="1">
              <a:spLocks noChangeArrowheads="1"/>
            </p:cNvSpPr>
            <p:nvPr/>
          </p:nvSpPr>
          <p:spPr bwMode="auto">
            <a:xfrm>
              <a:off x="7394575" y="2212975"/>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2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en-US" altLang="en-US" sz="1800" b="1" dirty="0">
                  <a:solidFill>
                    <a:srgbClr val="FFFF00"/>
                  </a:solidFill>
                  <a:cs typeface="Arial" panose="020B0604020202020204" pitchFamily="34" charset="0"/>
                </a:rPr>
                <a:t>Side B</a:t>
              </a:r>
            </a:p>
          </p:txBody>
        </p:sp>
        <p:cxnSp>
          <p:nvCxnSpPr>
            <p:cNvPr id="26" name="Straight Arrow Connector 25">
              <a:extLst>
                <a:ext uri="{FF2B5EF4-FFF2-40B4-BE49-F238E27FC236}">
                  <a16:creationId xmlns:a16="http://schemas.microsoft.com/office/drawing/2014/main" id="{9EE676B3-4C05-44EB-AD3B-9B13E146B2F1}"/>
                </a:ext>
              </a:extLst>
            </p:cNvPr>
            <p:cNvCxnSpPr>
              <a:stCxn id="23" idx="1"/>
            </p:cNvCxnSpPr>
            <p:nvPr/>
          </p:nvCxnSpPr>
          <p:spPr>
            <a:xfrm flipH="1">
              <a:off x="8758239" y="3309938"/>
              <a:ext cx="249237"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03F8FE-116B-423A-87AB-9C5FC0355312}"/>
                </a:ext>
              </a:extLst>
            </p:cNvPr>
            <p:cNvCxnSpPr/>
            <p:nvPr/>
          </p:nvCxnSpPr>
          <p:spPr>
            <a:xfrm flipH="1" flipV="1">
              <a:off x="8297863" y="4071939"/>
              <a:ext cx="4762" cy="23018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2023EC4-2031-4142-AC8D-A51E6187A7F8}"/>
                </a:ext>
              </a:extLst>
            </p:cNvPr>
            <p:cNvCxnSpPr/>
            <p:nvPr/>
          </p:nvCxnSpPr>
          <p:spPr>
            <a:xfrm flipH="1" flipV="1">
              <a:off x="7843839" y="2547939"/>
              <a:ext cx="3175" cy="230187"/>
            </a:xfrm>
            <a:prstGeom prst="straightConnector1">
              <a:avLst/>
            </a:prstGeom>
            <a:ln w="5715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7" name="TextBox 11">
            <a:extLst>
              <a:ext uri="{FF2B5EF4-FFF2-40B4-BE49-F238E27FC236}">
                <a16:creationId xmlns:a16="http://schemas.microsoft.com/office/drawing/2014/main" id="{F9413843-77C3-4B0F-B362-448E53CEAF3E}"/>
              </a:ext>
            </a:extLst>
          </p:cNvPr>
          <p:cNvSpPr txBox="1">
            <a:spLocks noChangeArrowheads="1"/>
          </p:cNvSpPr>
          <p:nvPr/>
        </p:nvSpPr>
        <p:spPr bwMode="auto">
          <a:xfrm>
            <a:off x="2539320" y="1276090"/>
            <a:ext cx="24202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2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en-US" altLang="en-US" sz="1800" b="1" dirty="0">
                <a:solidFill>
                  <a:srgbClr val="FFFF00"/>
                </a:solidFill>
                <a:cs typeface="Arial" panose="020B0604020202020204" pitchFamily="34" charset="0"/>
              </a:rPr>
              <a:t>Bistatic Waveguides</a:t>
            </a:r>
          </a:p>
        </p:txBody>
      </p:sp>
      <p:sp>
        <p:nvSpPr>
          <p:cNvPr id="18" name="TextBox 11">
            <a:extLst>
              <a:ext uri="{FF2B5EF4-FFF2-40B4-BE49-F238E27FC236}">
                <a16:creationId xmlns:a16="http://schemas.microsoft.com/office/drawing/2014/main" id="{F9413843-77C3-4B0F-B362-448E53CEAF3E}"/>
              </a:ext>
            </a:extLst>
          </p:cNvPr>
          <p:cNvSpPr txBox="1">
            <a:spLocks noChangeArrowheads="1"/>
          </p:cNvSpPr>
          <p:nvPr/>
        </p:nvSpPr>
        <p:spPr bwMode="auto">
          <a:xfrm rot="21069159">
            <a:off x="5215171" y="1446840"/>
            <a:ext cx="24202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2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en-US" altLang="en-US" sz="1800" b="1" dirty="0">
                <a:solidFill>
                  <a:srgbClr val="FFFF00"/>
                </a:solidFill>
                <a:cs typeface="Arial" panose="020B0604020202020204" pitchFamily="34" charset="0"/>
              </a:rPr>
              <a:t>Bistatic Waveguides</a:t>
            </a:r>
          </a:p>
        </p:txBody>
      </p:sp>
    </p:spTree>
    <p:extLst>
      <p:ext uri="{BB962C8B-B14F-4D97-AF65-F5344CB8AC3E}">
        <p14:creationId xmlns:p14="http://schemas.microsoft.com/office/powerpoint/2010/main" val="1484542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B39AC5-9D0D-4383-B35E-104F0D6843EF}"/>
              </a:ext>
            </a:extLst>
          </p:cNvPr>
          <p:cNvSpPr txBox="1"/>
          <p:nvPr/>
        </p:nvSpPr>
        <p:spPr>
          <a:xfrm>
            <a:off x="2394372" y="5502896"/>
            <a:ext cx="8116324" cy="830997"/>
          </a:xfrm>
          <a:prstGeom prst="rect">
            <a:avLst/>
          </a:prstGeom>
          <a:noFill/>
        </p:spPr>
        <p:txBody>
          <a:bodyPr wrap="none">
            <a:spAutoFit/>
          </a:bodyPr>
          <a:lstStyle/>
          <a:p>
            <a:pPr>
              <a:defRPr/>
            </a:pPr>
            <a:r>
              <a:rPr lang="en-US" sz="1600" b="1" dirty="0"/>
              <a:t>Scan from the top surface, shows three of the defects, roughly along the center line.</a:t>
            </a:r>
          </a:p>
          <a:p>
            <a:pPr>
              <a:defRPr/>
            </a:pPr>
            <a:r>
              <a:rPr lang="en-US" sz="1600" b="1" dirty="0"/>
              <a:t>Defects are 46mm, 38mm and 20mm, from bottom to top in both images.</a:t>
            </a:r>
          </a:p>
          <a:p>
            <a:pPr>
              <a:defRPr/>
            </a:pPr>
            <a:r>
              <a:rPr lang="en-US" sz="1600" b="1" dirty="0"/>
              <a:t>Scan from the side B, shows three of the defects, which have floated towards the top surface.</a:t>
            </a:r>
          </a:p>
        </p:txBody>
      </p:sp>
      <p:pic>
        <p:nvPicPr>
          <p:cNvPr id="19" name="Content Placeholder 3">
            <a:extLst>
              <a:ext uri="{FF2B5EF4-FFF2-40B4-BE49-F238E27FC236}">
                <a16:creationId xmlns:a16="http://schemas.microsoft.com/office/drawing/2014/main" id="{A7A49B9C-B148-4A91-9A90-BB63CB72F610}"/>
              </a:ext>
            </a:extLst>
          </p:cNvPr>
          <p:cNvPicPr>
            <a:picLocks noChangeAspect="1"/>
          </p:cNvPicPr>
          <p:nvPr/>
        </p:nvPicPr>
        <p:blipFill>
          <a:blip r:embed="rId2">
            <a:extLst>
              <a:ext uri="{28A0092B-C50C-407E-A947-70E740481C1C}">
                <a14:useLocalDpi xmlns:a14="http://schemas.microsoft.com/office/drawing/2010/main" val="0"/>
              </a:ext>
            </a:extLst>
          </a:blip>
          <a:srcRect l="36472" t="17448" r="41370" b="12238"/>
          <a:stretch>
            <a:fillRect/>
          </a:stretch>
        </p:blipFill>
        <p:spPr>
          <a:xfrm>
            <a:off x="3137322" y="1231999"/>
            <a:ext cx="1758950" cy="4184650"/>
          </a:xfrm>
          <a:prstGeom prst="rect">
            <a:avLst/>
          </a:prstGeom>
        </p:spPr>
      </p:pic>
      <p:sp>
        <p:nvSpPr>
          <p:cNvPr id="20" name="TextBox 8">
            <a:extLst>
              <a:ext uri="{FF2B5EF4-FFF2-40B4-BE49-F238E27FC236}">
                <a16:creationId xmlns:a16="http://schemas.microsoft.com/office/drawing/2014/main" id="{548B09B9-088F-4506-9CA9-E954E3A96A82}"/>
              </a:ext>
            </a:extLst>
          </p:cNvPr>
          <p:cNvSpPr txBox="1">
            <a:spLocks noChangeArrowheads="1"/>
          </p:cNvSpPr>
          <p:nvPr/>
        </p:nvSpPr>
        <p:spPr bwMode="auto">
          <a:xfrm>
            <a:off x="1943522" y="3116361"/>
            <a:ext cx="901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2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en-US" altLang="en-US" sz="1800" b="1" dirty="0">
                <a:solidFill>
                  <a:schemeClr val="tx1"/>
                </a:solidFill>
                <a:cs typeface="Arial" panose="020B0604020202020204" pitchFamily="34" charset="0"/>
              </a:rPr>
              <a:t>Side B</a:t>
            </a:r>
          </a:p>
        </p:txBody>
      </p:sp>
      <p:cxnSp>
        <p:nvCxnSpPr>
          <p:cNvPr id="21" name="Straight Arrow Connector 20">
            <a:extLst>
              <a:ext uri="{FF2B5EF4-FFF2-40B4-BE49-F238E27FC236}">
                <a16:creationId xmlns:a16="http://schemas.microsoft.com/office/drawing/2014/main" id="{ECD193EB-624A-462C-BE0F-A57312124B63}"/>
              </a:ext>
            </a:extLst>
          </p:cNvPr>
          <p:cNvCxnSpPr/>
          <p:nvPr/>
        </p:nvCxnSpPr>
        <p:spPr>
          <a:xfrm flipH="1">
            <a:off x="4939135" y="3294161"/>
            <a:ext cx="2492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10">
            <a:extLst>
              <a:ext uri="{FF2B5EF4-FFF2-40B4-BE49-F238E27FC236}">
                <a16:creationId xmlns:a16="http://schemas.microsoft.com/office/drawing/2014/main" id="{CDD40B08-27EE-49AA-A35A-503084F1C002}"/>
              </a:ext>
            </a:extLst>
          </p:cNvPr>
          <p:cNvSpPr txBox="1">
            <a:spLocks noChangeArrowheads="1"/>
          </p:cNvSpPr>
          <p:nvPr/>
        </p:nvSpPr>
        <p:spPr bwMode="auto">
          <a:xfrm>
            <a:off x="6050385" y="3456086"/>
            <a:ext cx="1216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2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en-US" altLang="en-US" sz="1800" b="1" dirty="0">
                <a:solidFill>
                  <a:schemeClr val="tx1"/>
                </a:solidFill>
                <a:cs typeface="Arial" panose="020B0604020202020204" pitchFamily="34" charset="0"/>
              </a:rPr>
              <a:t>Bottom A</a:t>
            </a:r>
          </a:p>
        </p:txBody>
      </p:sp>
      <p:cxnSp>
        <p:nvCxnSpPr>
          <p:cNvPr id="23" name="Straight Arrow Connector 22">
            <a:extLst>
              <a:ext uri="{FF2B5EF4-FFF2-40B4-BE49-F238E27FC236}">
                <a16:creationId xmlns:a16="http://schemas.microsoft.com/office/drawing/2014/main" id="{8857143F-E3A4-470D-9ABB-614088486058}"/>
              </a:ext>
            </a:extLst>
          </p:cNvPr>
          <p:cNvCxnSpPr/>
          <p:nvPr/>
        </p:nvCxnSpPr>
        <p:spPr>
          <a:xfrm flipH="1">
            <a:off x="7382297" y="3644999"/>
            <a:ext cx="249238" cy="0"/>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Content Placeholder 3">
            <a:extLst>
              <a:ext uri="{FF2B5EF4-FFF2-40B4-BE49-F238E27FC236}">
                <a16:creationId xmlns:a16="http://schemas.microsoft.com/office/drawing/2014/main" id="{6517F31A-EF16-4043-94C8-DA210BFD8A6D}"/>
              </a:ext>
            </a:extLst>
          </p:cNvPr>
          <p:cNvPicPr>
            <a:picLocks noChangeAspect="1"/>
          </p:cNvPicPr>
          <p:nvPr/>
        </p:nvPicPr>
        <p:blipFill>
          <a:blip r:embed="rId3">
            <a:extLst>
              <a:ext uri="{28A0092B-C50C-407E-A947-70E740481C1C}">
                <a14:useLocalDpi xmlns:a14="http://schemas.microsoft.com/office/drawing/2010/main" val="0"/>
              </a:ext>
            </a:extLst>
          </a:blip>
          <a:srcRect l="31367" t="1962" r="40685" b="10008"/>
          <a:stretch>
            <a:fillRect/>
          </a:stretch>
        </p:blipFill>
        <p:spPr bwMode="auto">
          <a:xfrm>
            <a:off x="7688685" y="1231999"/>
            <a:ext cx="1498600" cy="4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Arrow Connector 24">
            <a:extLst>
              <a:ext uri="{FF2B5EF4-FFF2-40B4-BE49-F238E27FC236}">
                <a16:creationId xmlns:a16="http://schemas.microsoft.com/office/drawing/2014/main" id="{92412801-00CC-42FA-9446-62AE9566FDB0}"/>
              </a:ext>
            </a:extLst>
          </p:cNvPr>
          <p:cNvCxnSpPr/>
          <p:nvPr/>
        </p:nvCxnSpPr>
        <p:spPr>
          <a:xfrm flipH="1">
            <a:off x="2865860" y="3324324"/>
            <a:ext cx="249237" cy="0"/>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14">
            <a:extLst>
              <a:ext uri="{FF2B5EF4-FFF2-40B4-BE49-F238E27FC236}">
                <a16:creationId xmlns:a16="http://schemas.microsoft.com/office/drawing/2014/main" id="{E3599174-6F0B-486C-9F54-7DBA70DFFB23}"/>
              </a:ext>
            </a:extLst>
          </p:cNvPr>
          <p:cNvSpPr txBox="1">
            <a:spLocks noChangeArrowheads="1"/>
          </p:cNvSpPr>
          <p:nvPr/>
        </p:nvSpPr>
        <p:spPr bwMode="auto">
          <a:xfrm>
            <a:off x="9509547" y="3448149"/>
            <a:ext cx="590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2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en-US" altLang="en-US" sz="1800" b="1" dirty="0">
                <a:solidFill>
                  <a:schemeClr val="tx1"/>
                </a:solidFill>
                <a:cs typeface="Arial" panose="020B0604020202020204" pitchFamily="34" charset="0"/>
              </a:rPr>
              <a:t>Top</a:t>
            </a:r>
          </a:p>
        </p:txBody>
      </p:sp>
      <p:sp>
        <p:nvSpPr>
          <p:cNvPr id="27" name="TextBox 15">
            <a:extLst>
              <a:ext uri="{FF2B5EF4-FFF2-40B4-BE49-F238E27FC236}">
                <a16:creationId xmlns:a16="http://schemas.microsoft.com/office/drawing/2014/main" id="{3FDB0655-E445-46B2-B355-6F0663C1230C}"/>
              </a:ext>
            </a:extLst>
          </p:cNvPr>
          <p:cNvSpPr txBox="1">
            <a:spLocks noChangeArrowheads="1"/>
          </p:cNvSpPr>
          <p:nvPr/>
        </p:nvSpPr>
        <p:spPr bwMode="auto">
          <a:xfrm>
            <a:off x="5186785" y="3116361"/>
            <a:ext cx="893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2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en-US" altLang="en-US" sz="1800" b="1" dirty="0">
                <a:solidFill>
                  <a:schemeClr val="tx1"/>
                </a:solidFill>
                <a:cs typeface="Arial" panose="020B0604020202020204" pitchFamily="34" charset="0"/>
              </a:rPr>
              <a:t>Side A</a:t>
            </a:r>
          </a:p>
        </p:txBody>
      </p:sp>
      <p:cxnSp>
        <p:nvCxnSpPr>
          <p:cNvPr id="28" name="Straight Arrow Connector 27">
            <a:extLst>
              <a:ext uri="{FF2B5EF4-FFF2-40B4-BE49-F238E27FC236}">
                <a16:creationId xmlns:a16="http://schemas.microsoft.com/office/drawing/2014/main" id="{A91A5821-805F-442C-B508-2E9C8C755FC2}"/>
              </a:ext>
            </a:extLst>
          </p:cNvPr>
          <p:cNvCxnSpPr/>
          <p:nvPr/>
        </p:nvCxnSpPr>
        <p:spPr>
          <a:xfrm flipH="1">
            <a:off x="9239672" y="3632299"/>
            <a:ext cx="24923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C8CFF9B6-ECAA-4B72-A822-F31E2DAE8D79}"/>
              </a:ext>
            </a:extLst>
          </p:cNvPr>
          <p:cNvSpPr>
            <a:spLocks noGrp="1"/>
          </p:cNvSpPr>
          <p:nvPr>
            <p:ph type="title"/>
          </p:nvPr>
        </p:nvSpPr>
        <p:spPr>
          <a:xfrm>
            <a:off x="1730375" y="71439"/>
            <a:ext cx="8229600" cy="819151"/>
          </a:xfrm>
        </p:spPr>
        <p:txBody>
          <a:bodyPr/>
          <a:lstStyle/>
          <a:p>
            <a:r>
              <a:rPr lang="en-US" altLang="en-US" sz="3200" dirty="0"/>
              <a:t>Bistatic Microwave Detection of Voids in </a:t>
            </a:r>
            <a:br>
              <a:rPr lang="en-US" altLang="en-US" sz="3200" dirty="0"/>
            </a:br>
            <a:r>
              <a:rPr lang="en-US" altLang="en-US" sz="3200" dirty="0"/>
              <a:t> Cementitious Lunar Regolith Simulant</a:t>
            </a:r>
            <a:br>
              <a:rPr lang="en-US" altLang="en-US" sz="3200" dirty="0"/>
            </a:br>
            <a:endParaRPr lang="en-US" altLang="en-US" sz="3200" dirty="0"/>
          </a:p>
        </p:txBody>
      </p:sp>
    </p:spTree>
    <p:extLst>
      <p:ext uri="{BB962C8B-B14F-4D97-AF65-F5344CB8AC3E}">
        <p14:creationId xmlns:p14="http://schemas.microsoft.com/office/powerpoint/2010/main" val="2431297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26BECB2-71FD-48D6-89CC-CC3535709D91}"/>
              </a:ext>
            </a:extLst>
          </p:cNvPr>
          <p:cNvSpPr txBox="1"/>
          <p:nvPr/>
        </p:nvSpPr>
        <p:spPr>
          <a:xfrm>
            <a:off x="5362576" y="3282950"/>
            <a:ext cx="5299075" cy="438150"/>
          </a:xfrm>
          <a:prstGeom prst="rect">
            <a:avLst/>
          </a:prstGeom>
          <a:noFill/>
        </p:spPr>
        <p:txBody>
          <a:bodyPr>
            <a:spAutoFit/>
          </a:bodyPr>
          <a:lstStyle/>
          <a:p>
            <a:pPr>
              <a:defRPr/>
            </a:pPr>
            <a:r>
              <a:rPr lang="en-US" sz="1125" b="1" i="1" dirty="0">
                <a:latin typeface="+mj-lt"/>
              </a:rPr>
              <a:t>TRI and ISU’s multi-static imaging array developed in the Phase II SBIR effort consisting of 8 linear arrays, each with 64 antennas (width is ~ 16”). </a:t>
            </a:r>
            <a:endParaRPr lang="en-US" sz="1125" dirty="0">
              <a:latin typeface="+mj-lt"/>
            </a:endParaRPr>
          </a:p>
        </p:txBody>
      </p:sp>
      <p:sp>
        <p:nvSpPr>
          <p:cNvPr id="15" name="TextBox 14">
            <a:extLst>
              <a:ext uri="{FF2B5EF4-FFF2-40B4-BE49-F238E27FC236}">
                <a16:creationId xmlns:a16="http://schemas.microsoft.com/office/drawing/2014/main" id="{5D1B9668-1982-45D0-A169-43FC8844AE91}"/>
              </a:ext>
            </a:extLst>
          </p:cNvPr>
          <p:cNvSpPr txBox="1"/>
          <p:nvPr/>
        </p:nvSpPr>
        <p:spPr>
          <a:xfrm>
            <a:off x="5121276" y="5856416"/>
            <a:ext cx="6657006" cy="523220"/>
          </a:xfrm>
          <a:prstGeom prst="rect">
            <a:avLst/>
          </a:prstGeom>
          <a:noFill/>
        </p:spPr>
        <p:txBody>
          <a:bodyPr wrap="square">
            <a:spAutoFit/>
          </a:bodyPr>
          <a:lstStyle/>
          <a:p>
            <a:pPr algn="ctr">
              <a:defRPr/>
            </a:pPr>
            <a:r>
              <a:rPr lang="en-US" sz="1400" b="1" i="1" dirty="0"/>
              <a:t>(a) Foam calibration block with embedded rubber targets and 2D slices of the Ka-band (26.5-40 GHz) 3D SAR image at two depths; (b) surface of tile and (c) 25 mm deep. </a:t>
            </a:r>
            <a:endParaRPr lang="en-US" sz="1400" dirty="0"/>
          </a:p>
        </p:txBody>
      </p:sp>
      <p:sp>
        <p:nvSpPr>
          <p:cNvPr id="16" name="TextBox 15">
            <a:extLst>
              <a:ext uri="{FF2B5EF4-FFF2-40B4-BE49-F238E27FC236}">
                <a16:creationId xmlns:a16="http://schemas.microsoft.com/office/drawing/2014/main" id="{2483C3E1-87FC-4153-9E47-512BC455812D}"/>
              </a:ext>
            </a:extLst>
          </p:cNvPr>
          <p:cNvSpPr txBox="1"/>
          <p:nvPr/>
        </p:nvSpPr>
        <p:spPr>
          <a:xfrm>
            <a:off x="1504950" y="2566988"/>
            <a:ext cx="3911600" cy="3493264"/>
          </a:xfrm>
          <a:prstGeom prst="rect">
            <a:avLst/>
          </a:prstGeom>
          <a:noFill/>
        </p:spPr>
        <p:txBody>
          <a:bodyPr>
            <a:spAutoFit/>
          </a:bodyPr>
          <a:lstStyle/>
          <a:p>
            <a:pPr marL="88106" indent="-88106">
              <a:buFont typeface="Arial" panose="020B0604020202020204" pitchFamily="34" charset="0"/>
              <a:buChar char="•"/>
              <a:defRPr/>
            </a:pPr>
            <a:r>
              <a:rPr lang="en-US" sz="1300" b="1" dirty="0"/>
              <a:t>In a Phase II SBIR effort, TRI and ISU produced a Millimeter wave SAR imaging system.</a:t>
            </a:r>
          </a:p>
          <a:p>
            <a:pPr marL="88106" indent="-88106">
              <a:buFont typeface="Arial" panose="020B0604020202020204" pitchFamily="34" charset="0"/>
              <a:buChar char="•"/>
              <a:defRPr/>
            </a:pPr>
            <a:r>
              <a:rPr lang="en-US" sz="1300" b="1" dirty="0"/>
              <a:t>Provides high-resolution three-dimensional (3D) images.</a:t>
            </a:r>
          </a:p>
          <a:p>
            <a:pPr marL="88106" indent="-88106">
              <a:buFont typeface="Arial" panose="020B0604020202020204" pitchFamily="34" charset="0"/>
              <a:buChar char="•"/>
              <a:defRPr/>
            </a:pPr>
            <a:r>
              <a:rPr lang="en-US" sz="1300" b="1" dirty="0"/>
              <a:t>The system has 8 linear arrays, each containing 32 transmitting and 32 receiving antennas (512 total) and performs multi-static measurements. </a:t>
            </a:r>
          </a:p>
          <a:p>
            <a:pPr marL="88106" indent="-88106">
              <a:buFont typeface="Arial" panose="020B0604020202020204" pitchFamily="34" charset="0"/>
              <a:buChar char="•"/>
              <a:defRPr/>
            </a:pPr>
            <a:r>
              <a:rPr lang="en-US" sz="1300" b="1" dirty="0"/>
              <a:t>Operation frequency range of 26.5–40 GHz. Cross-range resolution (lateral directions) of ~2.5 mm and an along-range resolution of ~9.4 mm (depth direction). </a:t>
            </a:r>
          </a:p>
          <a:p>
            <a:pPr marL="88106" indent="-88106">
              <a:buFont typeface="Arial" panose="020B0604020202020204" pitchFamily="34" charset="0"/>
              <a:buChar char="•"/>
              <a:defRPr/>
            </a:pPr>
            <a:r>
              <a:rPr lang="en-US" sz="1300" b="1" dirty="0"/>
              <a:t>Resolution figures are calculated for vacuum (or air) and the resolution increases inside dielectrics.</a:t>
            </a:r>
          </a:p>
          <a:p>
            <a:pPr marL="88106" indent="-88106">
              <a:buFont typeface="Arial" panose="020B0604020202020204" pitchFamily="34" charset="0"/>
              <a:buChar char="•"/>
              <a:defRPr/>
            </a:pPr>
            <a:r>
              <a:rPr lang="en-US" sz="1300" b="1" dirty="0"/>
              <a:t>Sample image-set shown of a foam calibration block with embedded rubber targets. </a:t>
            </a:r>
          </a:p>
          <a:p>
            <a:pPr marL="88106" indent="-88106">
              <a:buFont typeface="Arial" panose="020B0604020202020204" pitchFamily="34" charset="0"/>
              <a:buChar char="•"/>
              <a:defRPr/>
            </a:pPr>
            <a:r>
              <a:rPr lang="en-US" sz="1300" b="1" dirty="0"/>
              <a:t>Using the SAR algorithm, 2D image slices were generated from the 3D data.</a:t>
            </a:r>
          </a:p>
        </p:txBody>
      </p:sp>
      <p:sp>
        <p:nvSpPr>
          <p:cNvPr id="6" name="Arrow: Right 5">
            <a:extLst>
              <a:ext uri="{FF2B5EF4-FFF2-40B4-BE49-F238E27FC236}">
                <a16:creationId xmlns:a16="http://schemas.microsoft.com/office/drawing/2014/main" id="{D99DC2B3-0687-F25B-1637-CF648BB5EB1D}"/>
              </a:ext>
            </a:extLst>
          </p:cNvPr>
          <p:cNvSpPr/>
          <p:nvPr/>
        </p:nvSpPr>
        <p:spPr>
          <a:xfrm>
            <a:off x="4478339" y="1811338"/>
            <a:ext cx="642937"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9" name="Title 1">
            <a:extLst>
              <a:ext uri="{FF2B5EF4-FFF2-40B4-BE49-F238E27FC236}">
                <a16:creationId xmlns:a16="http://schemas.microsoft.com/office/drawing/2014/main" id="{FAE42F2E-CF50-4846-89A4-8F58C643AFE6}"/>
              </a:ext>
            </a:extLst>
          </p:cNvPr>
          <p:cNvSpPr txBox="1">
            <a:spLocks/>
          </p:cNvSpPr>
          <p:nvPr/>
        </p:nvSpPr>
        <p:spPr bwMode="auto">
          <a:xfrm>
            <a:off x="2127251" y="-104516"/>
            <a:ext cx="7912856" cy="84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800" b="1">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Arial" pitchFamily="34" charset="0"/>
              </a:defRPr>
            </a:lvl2pPr>
            <a:lvl3pPr algn="ctr" rtl="0" eaLnBrk="0" fontAlgn="base" hangingPunct="0">
              <a:spcBef>
                <a:spcPct val="0"/>
              </a:spcBef>
              <a:spcAft>
                <a:spcPct val="0"/>
              </a:spcAft>
              <a:defRPr sz="2800" b="1">
                <a:solidFill>
                  <a:schemeClr val="bg1"/>
                </a:solidFill>
                <a:latin typeface="Arial" pitchFamily="34" charset="0"/>
              </a:defRPr>
            </a:lvl3pPr>
            <a:lvl4pPr algn="ctr" rtl="0" eaLnBrk="0" fontAlgn="base" hangingPunct="0">
              <a:spcBef>
                <a:spcPct val="0"/>
              </a:spcBef>
              <a:spcAft>
                <a:spcPct val="0"/>
              </a:spcAft>
              <a:defRPr sz="2800" b="1">
                <a:solidFill>
                  <a:schemeClr val="bg1"/>
                </a:solidFill>
                <a:latin typeface="Arial" pitchFamily="34" charset="0"/>
              </a:defRPr>
            </a:lvl4pPr>
            <a:lvl5pPr algn="ctr" rtl="0" eaLnBrk="0" fontAlgn="base" hangingPunct="0">
              <a:spcBef>
                <a:spcPct val="0"/>
              </a:spcBef>
              <a:spcAft>
                <a:spcPct val="0"/>
              </a:spcAft>
              <a:defRPr sz="2800" b="1">
                <a:solidFill>
                  <a:schemeClr val="bg1"/>
                </a:solidFill>
                <a:latin typeface="Arial" pitchFamily="34" charset="0"/>
              </a:defRPr>
            </a:lvl5pPr>
            <a:lvl6pPr marL="457200" algn="ctr" rtl="0" fontAlgn="base">
              <a:spcBef>
                <a:spcPct val="0"/>
              </a:spcBef>
              <a:spcAft>
                <a:spcPct val="0"/>
              </a:spcAft>
              <a:defRPr sz="2800" b="1">
                <a:solidFill>
                  <a:schemeClr val="bg1"/>
                </a:solidFill>
                <a:latin typeface="Arial" pitchFamily="34" charset="0"/>
              </a:defRPr>
            </a:lvl6pPr>
            <a:lvl7pPr marL="914400" algn="ctr" rtl="0" fontAlgn="base">
              <a:spcBef>
                <a:spcPct val="0"/>
              </a:spcBef>
              <a:spcAft>
                <a:spcPct val="0"/>
              </a:spcAft>
              <a:defRPr sz="2800" b="1">
                <a:solidFill>
                  <a:schemeClr val="bg1"/>
                </a:solidFill>
                <a:latin typeface="Arial" pitchFamily="34" charset="0"/>
              </a:defRPr>
            </a:lvl7pPr>
            <a:lvl8pPr marL="1371600" algn="ctr" rtl="0" fontAlgn="base">
              <a:spcBef>
                <a:spcPct val="0"/>
              </a:spcBef>
              <a:spcAft>
                <a:spcPct val="0"/>
              </a:spcAft>
              <a:defRPr sz="2800" b="1">
                <a:solidFill>
                  <a:schemeClr val="bg1"/>
                </a:solidFill>
                <a:latin typeface="Arial" pitchFamily="34" charset="0"/>
              </a:defRPr>
            </a:lvl8pPr>
            <a:lvl9pPr marL="1828800" algn="ctr" rtl="0" fontAlgn="base">
              <a:spcBef>
                <a:spcPct val="0"/>
              </a:spcBef>
              <a:spcAft>
                <a:spcPct val="0"/>
              </a:spcAft>
              <a:defRPr sz="2800" b="1">
                <a:solidFill>
                  <a:schemeClr val="bg1"/>
                </a:solidFill>
                <a:latin typeface="Arial" pitchFamily="34" charset="0"/>
              </a:defRPr>
            </a:lvl9pPr>
          </a:lstStyle>
          <a:p>
            <a:pPr>
              <a:defRPr/>
            </a:pPr>
            <a:r>
              <a:rPr lang="en-US" altLang="en-US" sz="3200" kern="0" dirty="0">
                <a:solidFill>
                  <a:schemeClr val="tx1"/>
                </a:solidFill>
              </a:rPr>
              <a:t>3D Microwave Imager for Damage Detection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1" y="914401"/>
            <a:ext cx="1977800" cy="158469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7424" y="1092201"/>
            <a:ext cx="5310877" cy="18319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5587" y="4224339"/>
            <a:ext cx="5119868" cy="1603375"/>
          </a:xfrm>
          <a:prstGeom prst="rect">
            <a:avLst/>
          </a:prstGeom>
        </p:spPr>
      </p:pic>
    </p:spTree>
    <p:extLst>
      <p:ext uri="{BB962C8B-B14F-4D97-AF65-F5344CB8AC3E}">
        <p14:creationId xmlns:p14="http://schemas.microsoft.com/office/powerpoint/2010/main" val="3663974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DE6C-D90E-49BA-AE25-BE07206E3972}"/>
              </a:ext>
            </a:extLst>
          </p:cNvPr>
          <p:cNvSpPr>
            <a:spLocks noGrp="1"/>
          </p:cNvSpPr>
          <p:nvPr>
            <p:ph type="title"/>
          </p:nvPr>
        </p:nvSpPr>
        <p:spPr/>
        <p:txBody>
          <a:bodyPr/>
          <a:lstStyle/>
          <a:p>
            <a:r>
              <a:rPr lang="en-US" dirty="0"/>
              <a:t>RTV Detection under Shuttle Tile</a:t>
            </a:r>
          </a:p>
        </p:txBody>
      </p:sp>
      <p:pic>
        <p:nvPicPr>
          <p:cNvPr id="7" name="Picture 6" descr="A picture containing indoor&#10;&#10;Description automatically generated">
            <a:extLst>
              <a:ext uri="{FF2B5EF4-FFF2-40B4-BE49-F238E27FC236}">
                <a16:creationId xmlns:a16="http://schemas.microsoft.com/office/drawing/2014/main" id="{66B5B16D-2691-4B97-A84A-FFECFAEDBA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150" t="16001" r="29651" b="21000"/>
          <a:stretch/>
        </p:blipFill>
        <p:spPr>
          <a:xfrm rot="5400000">
            <a:off x="742656" y="1143146"/>
            <a:ext cx="4717324" cy="4824536"/>
          </a:xfrm>
          <a:prstGeom prst="rect">
            <a:avLst/>
          </a:prstGeom>
        </p:spPr>
      </p:pic>
      <p:pic>
        <p:nvPicPr>
          <p:cNvPr id="9" name="Picture 8">
            <a:extLst>
              <a:ext uri="{FF2B5EF4-FFF2-40B4-BE49-F238E27FC236}">
                <a16:creationId xmlns:a16="http://schemas.microsoft.com/office/drawing/2014/main" id="{D5B9A5D1-A06D-4D53-BFD0-758E53195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343" y="1196752"/>
            <a:ext cx="5643331" cy="4232498"/>
          </a:xfrm>
          <a:prstGeom prst="rect">
            <a:avLst/>
          </a:prstGeom>
        </p:spPr>
      </p:pic>
      <p:sp>
        <p:nvSpPr>
          <p:cNvPr id="10" name="TextBox 9">
            <a:extLst>
              <a:ext uri="{FF2B5EF4-FFF2-40B4-BE49-F238E27FC236}">
                <a16:creationId xmlns:a16="http://schemas.microsoft.com/office/drawing/2014/main" id="{6DB93F84-51DB-4CD4-A345-E0422AB387AD}"/>
              </a:ext>
            </a:extLst>
          </p:cNvPr>
          <p:cNvSpPr txBox="1"/>
          <p:nvPr/>
        </p:nvSpPr>
        <p:spPr>
          <a:xfrm>
            <a:off x="6593706" y="5505642"/>
            <a:ext cx="5585594" cy="654844"/>
          </a:xfrm>
          <a:prstGeom prst="rect">
            <a:avLst/>
          </a:prstGeom>
          <a:noFill/>
        </p:spPr>
        <p:txBody>
          <a:bodyPr wrap="square" rtlCol="0">
            <a:spAutoFit/>
          </a:bodyPr>
          <a:lstStyle/>
          <a:p>
            <a:r>
              <a:rPr lang="en-US" dirty="0"/>
              <a:t>Image of 25.4mm square of felt with 0.16mm thick RTV on top of aluminum plate underneath shuttle tile. </a:t>
            </a:r>
          </a:p>
        </p:txBody>
      </p:sp>
    </p:spTree>
    <p:extLst>
      <p:ext uri="{BB962C8B-B14F-4D97-AF65-F5344CB8AC3E}">
        <p14:creationId xmlns:p14="http://schemas.microsoft.com/office/powerpoint/2010/main" val="1484106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650" y="1294792"/>
            <a:ext cx="4651302" cy="3100728"/>
          </a:xfrm>
          <a:prstGeom prst="rect">
            <a:avLst/>
          </a:prstGeom>
        </p:spPr>
      </p:pic>
      <p:sp>
        <p:nvSpPr>
          <p:cNvPr id="2" name="Title 1"/>
          <p:cNvSpPr>
            <a:spLocks noGrp="1"/>
          </p:cNvSpPr>
          <p:nvPr>
            <p:ph type="title"/>
          </p:nvPr>
        </p:nvSpPr>
        <p:spPr>
          <a:xfrm>
            <a:off x="1974850" y="0"/>
            <a:ext cx="8229600" cy="991192"/>
          </a:xfrm>
        </p:spPr>
        <p:txBody>
          <a:bodyPr/>
          <a:lstStyle/>
          <a:p>
            <a:r>
              <a:rPr lang="en-US" altLang="en-US" sz="3200" b="1" dirty="0"/>
              <a:t>Terahertz Imaging of </a:t>
            </a:r>
            <a:br>
              <a:rPr lang="en-US" altLang="en-US" sz="3200" b="1" dirty="0"/>
            </a:br>
            <a:r>
              <a:rPr lang="en-US" altLang="en-US" sz="3200" b="1" dirty="0"/>
              <a:t>Thermal Protection </a:t>
            </a:r>
            <a:r>
              <a:rPr lang="en-US" sz="3200" b="1" dirty="0"/>
              <a:t>Systems</a:t>
            </a:r>
          </a:p>
        </p:txBody>
      </p:sp>
      <p:sp>
        <p:nvSpPr>
          <p:cNvPr id="7" name="TextBox 6"/>
          <p:cNvSpPr txBox="1"/>
          <p:nvPr/>
        </p:nvSpPr>
        <p:spPr>
          <a:xfrm>
            <a:off x="3103564" y="1294793"/>
            <a:ext cx="1985963" cy="646331"/>
          </a:xfrm>
          <a:prstGeom prst="rect">
            <a:avLst/>
          </a:prstGeom>
          <a:solidFill>
            <a:srgbClr val="969696">
              <a:alpha val="74902"/>
            </a:srgbClr>
          </a:solidFill>
        </p:spPr>
        <p:txBody>
          <a:bodyPr wrap="square" rtlCol="0">
            <a:spAutoFit/>
          </a:bodyPr>
          <a:lstStyle/>
          <a:p>
            <a:pPr algn="ctr"/>
            <a:r>
              <a:rPr lang="en-US" dirty="0"/>
              <a:t>Orion Heat Shield - AVCOAT</a:t>
            </a:r>
          </a:p>
        </p:txBody>
      </p:sp>
      <p:sp>
        <p:nvSpPr>
          <p:cNvPr id="10" name="TextBox 9"/>
          <p:cNvSpPr txBox="1"/>
          <p:nvPr/>
        </p:nvSpPr>
        <p:spPr>
          <a:xfrm>
            <a:off x="1968387" y="4531447"/>
            <a:ext cx="4256314" cy="400110"/>
          </a:xfrm>
          <a:prstGeom prst="rect">
            <a:avLst/>
          </a:prstGeom>
          <a:noFill/>
        </p:spPr>
        <p:txBody>
          <a:bodyPr wrap="square" rtlCol="0">
            <a:spAutoFit/>
          </a:bodyPr>
          <a:lstStyle/>
          <a:p>
            <a:r>
              <a:rPr lang="en-US" sz="2000" dirty="0"/>
              <a:t>Avcoat – Ablative heat shield</a:t>
            </a:r>
          </a:p>
        </p:txBody>
      </p:sp>
      <p:sp>
        <p:nvSpPr>
          <p:cNvPr id="12" name="TextBox 11">
            <a:extLst>
              <a:ext uri="{FF2B5EF4-FFF2-40B4-BE49-F238E27FC236}">
                <a16:creationId xmlns:a16="http://schemas.microsoft.com/office/drawing/2014/main" id="{A18A05AE-9CB5-4AAC-8D84-D9D6DF0152EF}"/>
              </a:ext>
            </a:extLst>
          </p:cNvPr>
          <p:cNvSpPr txBox="1"/>
          <p:nvPr/>
        </p:nvSpPr>
        <p:spPr>
          <a:xfrm>
            <a:off x="6017642" y="4473033"/>
            <a:ext cx="5897361" cy="400110"/>
          </a:xfrm>
          <a:prstGeom prst="rect">
            <a:avLst/>
          </a:prstGeom>
          <a:noFill/>
        </p:spPr>
        <p:txBody>
          <a:bodyPr wrap="square" rtlCol="0">
            <a:spAutoFit/>
          </a:bodyPr>
          <a:lstStyle/>
          <a:p>
            <a:r>
              <a:rPr lang="en-US" sz="2000" dirty="0"/>
              <a:t>Shuttle External Tank Spray on Foam Insulation (SOFI) </a:t>
            </a:r>
          </a:p>
        </p:txBody>
      </p:sp>
      <p:sp>
        <p:nvSpPr>
          <p:cNvPr id="13" name="TextBox 12">
            <a:extLst>
              <a:ext uri="{FF2B5EF4-FFF2-40B4-BE49-F238E27FC236}">
                <a16:creationId xmlns:a16="http://schemas.microsoft.com/office/drawing/2014/main" id="{5801E192-B61D-41F7-B8BF-15DFF35DEC95}"/>
              </a:ext>
            </a:extLst>
          </p:cNvPr>
          <p:cNvSpPr txBox="1"/>
          <p:nvPr/>
        </p:nvSpPr>
        <p:spPr>
          <a:xfrm>
            <a:off x="4237548" y="5067484"/>
            <a:ext cx="3974306" cy="1323439"/>
          </a:xfrm>
          <a:prstGeom prst="rect">
            <a:avLst/>
          </a:prstGeom>
          <a:noFill/>
        </p:spPr>
        <p:txBody>
          <a:bodyPr wrap="square" rtlCol="0">
            <a:spAutoFit/>
          </a:bodyPr>
          <a:lstStyle/>
          <a:p>
            <a:r>
              <a:rPr lang="en-US" sz="2000" dirty="0"/>
              <a:t>Very low thermal conductivity</a:t>
            </a:r>
          </a:p>
          <a:p>
            <a:r>
              <a:rPr lang="en-US" sz="2000" dirty="0"/>
              <a:t>Very low electrical conductivity</a:t>
            </a:r>
          </a:p>
          <a:p>
            <a:r>
              <a:rPr lang="en-US" sz="2000" dirty="0"/>
              <a:t>Highly attenuates Ultrasound</a:t>
            </a:r>
          </a:p>
          <a:p>
            <a:r>
              <a:rPr lang="en-US" sz="2000" dirty="0"/>
              <a:t>Requires single-sided inspection</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102" b="3493"/>
          <a:stretch/>
        </p:blipFill>
        <p:spPr>
          <a:xfrm>
            <a:off x="6637512" y="1268760"/>
            <a:ext cx="4492698" cy="3126760"/>
          </a:xfrm>
          <a:prstGeom prst="rect">
            <a:avLst/>
          </a:prstGeom>
        </p:spPr>
      </p:pic>
    </p:spTree>
    <p:extLst>
      <p:ext uri="{BB962C8B-B14F-4D97-AF65-F5344CB8AC3E}">
        <p14:creationId xmlns:p14="http://schemas.microsoft.com/office/powerpoint/2010/main" val="2240857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0794" y="1671639"/>
            <a:ext cx="3399236" cy="375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250" y="1211600"/>
            <a:ext cx="4554690" cy="857249"/>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9407" y="2390852"/>
            <a:ext cx="3018745" cy="1935200"/>
          </a:xfrm>
          <a:prstGeom prst="rect">
            <a:avLst/>
          </a:prstGeom>
        </p:spPr>
      </p:pic>
      <p:cxnSp>
        <p:nvCxnSpPr>
          <p:cNvPr id="16" name="Straight Connector 15"/>
          <p:cNvCxnSpPr>
            <a:cxnSpLocks/>
            <a:stCxn id="29" idx="1"/>
          </p:cNvCxnSpPr>
          <p:nvPr/>
        </p:nvCxnSpPr>
        <p:spPr>
          <a:xfrm flipH="1">
            <a:off x="7184718" y="3450432"/>
            <a:ext cx="1231149" cy="500062"/>
          </a:xfrm>
          <a:prstGeom prst="line">
            <a:avLst/>
          </a:prstGeom>
          <a:ln w="28575">
            <a:solidFill>
              <a:srgbClr val="FF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097762" y="4334489"/>
            <a:ext cx="4038599" cy="400110"/>
          </a:xfrm>
          <a:prstGeom prst="rect">
            <a:avLst/>
          </a:prstGeom>
          <a:noFill/>
        </p:spPr>
        <p:txBody>
          <a:bodyPr wrap="square" rtlCol="0">
            <a:spAutoFit/>
          </a:bodyPr>
          <a:lstStyle/>
          <a:p>
            <a:pPr algn="ctr"/>
            <a:r>
              <a:rPr lang="en-US" sz="2000" dirty="0"/>
              <a:t>Mosaic Terahertz Scanned Image</a:t>
            </a:r>
          </a:p>
        </p:txBody>
      </p:sp>
      <p:pic>
        <p:nvPicPr>
          <p:cNvPr id="18" name="Picture 17"/>
          <p:cNvPicPr>
            <a:picLocks noChangeAspect="1"/>
          </p:cNvPicPr>
          <p:nvPr/>
        </p:nvPicPr>
        <p:blipFill rotWithShape="1">
          <a:blip r:embed="rId5"/>
          <a:srcRect l="3271" t="1823" r="2715" b="2692"/>
          <a:stretch/>
        </p:blipFill>
        <p:spPr>
          <a:xfrm>
            <a:off x="5173780" y="2954072"/>
            <a:ext cx="2035970" cy="2450306"/>
          </a:xfrm>
          <a:prstGeom prst="rect">
            <a:avLst/>
          </a:prstGeom>
          <a:solidFill>
            <a:srgbClr val="FFFFFF">
              <a:shade val="85000"/>
            </a:srgbClr>
          </a:solidFill>
          <a:ln w="1905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Rectangle 28"/>
          <p:cNvSpPr/>
          <p:nvPr/>
        </p:nvSpPr>
        <p:spPr>
          <a:xfrm>
            <a:off x="8415866" y="3200401"/>
            <a:ext cx="407194" cy="500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30" name="TextBox 29"/>
          <p:cNvSpPr txBox="1"/>
          <p:nvPr/>
        </p:nvSpPr>
        <p:spPr>
          <a:xfrm>
            <a:off x="7043723" y="5404378"/>
            <a:ext cx="3558675" cy="707886"/>
          </a:xfrm>
          <a:prstGeom prst="rect">
            <a:avLst/>
          </a:prstGeom>
          <a:noFill/>
        </p:spPr>
        <p:txBody>
          <a:bodyPr wrap="square" rtlCol="0">
            <a:spAutoFit/>
          </a:bodyPr>
          <a:lstStyle/>
          <a:p>
            <a:r>
              <a:rPr lang="en-US" sz="2000" dirty="0"/>
              <a:t>Installation/processing Defect Porosity at the bond-line</a:t>
            </a:r>
          </a:p>
        </p:txBody>
      </p:sp>
      <p:cxnSp>
        <p:nvCxnSpPr>
          <p:cNvPr id="31" name="Straight Connector 30"/>
          <p:cNvCxnSpPr>
            <a:cxnSpLocks/>
            <a:stCxn id="30" idx="1"/>
          </p:cNvCxnSpPr>
          <p:nvPr/>
        </p:nvCxnSpPr>
        <p:spPr>
          <a:xfrm flipH="1" flipV="1">
            <a:off x="6165850" y="4508847"/>
            <a:ext cx="877872" cy="1249474"/>
          </a:xfrm>
          <a:prstGeom prst="line">
            <a:avLst/>
          </a:prstGeom>
          <a:ln w="28575">
            <a:solidFill>
              <a:srgbClr val="FF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2" name="Text Box 6"/>
          <p:cNvSpPr txBox="1">
            <a:spLocks noChangeArrowheads="1"/>
          </p:cNvSpPr>
          <p:nvPr/>
        </p:nvSpPr>
        <p:spPr bwMode="auto">
          <a:xfrm>
            <a:off x="1265114" y="5596405"/>
            <a:ext cx="51560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rgbClr val="0000CC"/>
                </a:solidFill>
                <a:latin typeface="Arial" panose="020B0604020202020204" pitchFamily="34" charset="0"/>
                <a:ea typeface="MS PGothic"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i="1">
                <a:solidFill>
                  <a:srgbClr val="FF3300"/>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000" b="0" dirty="0"/>
              <a:t>Terahertz Inspection Orion EM-1 Heatshield</a:t>
            </a:r>
          </a:p>
        </p:txBody>
      </p:sp>
      <p:sp>
        <p:nvSpPr>
          <p:cNvPr id="33" name="Rectangle 32"/>
          <p:cNvSpPr/>
          <p:nvPr/>
        </p:nvSpPr>
        <p:spPr>
          <a:xfrm>
            <a:off x="4151032" y="37384"/>
            <a:ext cx="3985899" cy="707886"/>
          </a:xfrm>
          <a:prstGeom prst="rect">
            <a:avLst/>
          </a:prstGeom>
        </p:spPr>
        <p:txBody>
          <a:bodyPr wrap="none">
            <a:spAutoFit/>
          </a:bodyPr>
          <a:lstStyle/>
          <a:p>
            <a:r>
              <a:rPr lang="en-US" sz="4000" b="1" dirty="0"/>
              <a:t>Terahertz Imaging</a:t>
            </a:r>
          </a:p>
        </p:txBody>
      </p:sp>
    </p:spTree>
    <p:extLst>
      <p:ext uri="{BB962C8B-B14F-4D97-AF65-F5344CB8AC3E}">
        <p14:creationId xmlns:p14="http://schemas.microsoft.com/office/powerpoint/2010/main" val="2183218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BB1EB273-BA8F-4185-BFC1-1715B04FA540}"/>
              </a:ext>
            </a:extLst>
          </p:cNvPr>
          <p:cNvSpPr>
            <a:spLocks noGrp="1"/>
          </p:cNvSpPr>
          <p:nvPr>
            <p:ph type="title"/>
          </p:nvPr>
        </p:nvSpPr>
        <p:spPr/>
        <p:txBody>
          <a:bodyPr/>
          <a:lstStyle/>
          <a:p>
            <a:r>
              <a:rPr lang="en-US" altLang="en-US" dirty="0"/>
              <a:t>Conclusions</a:t>
            </a:r>
          </a:p>
        </p:txBody>
      </p:sp>
      <p:sp>
        <p:nvSpPr>
          <p:cNvPr id="47107" name="Content Placeholder 2">
            <a:extLst>
              <a:ext uri="{FF2B5EF4-FFF2-40B4-BE49-F238E27FC236}">
                <a16:creationId xmlns:a16="http://schemas.microsoft.com/office/drawing/2014/main" id="{7E501DC1-EC98-4848-8C13-D90116AA3F19}"/>
              </a:ext>
            </a:extLst>
          </p:cNvPr>
          <p:cNvSpPr>
            <a:spLocks noGrp="1"/>
          </p:cNvSpPr>
          <p:nvPr>
            <p:ph idx="1"/>
          </p:nvPr>
        </p:nvSpPr>
        <p:spPr>
          <a:xfrm>
            <a:off x="184292" y="836712"/>
            <a:ext cx="11994306" cy="5513040"/>
          </a:xfrm>
        </p:spPr>
        <p:txBody>
          <a:bodyPr/>
          <a:lstStyle/>
          <a:p>
            <a:r>
              <a:rPr lang="en-US" altLang="en-US" sz="2800" dirty="0"/>
              <a:t>In addition to other NDE methods, NASA Nondestructive Evaluation Sciences Branch (NESB) and its partners, are using a variety RF and Electromagnetics techniques to investigate defects and damage in structures.</a:t>
            </a:r>
          </a:p>
          <a:p>
            <a:endParaRPr lang="en-US" altLang="en-US" sz="1000" dirty="0"/>
          </a:p>
          <a:p>
            <a:r>
              <a:rPr lang="en-US" altLang="en-US" sz="2800" dirty="0"/>
              <a:t>From 900 MHz to Terahertz are being utilized.</a:t>
            </a:r>
          </a:p>
          <a:p>
            <a:endParaRPr lang="en-US" altLang="en-US" sz="1000" dirty="0"/>
          </a:p>
          <a:p>
            <a:r>
              <a:rPr lang="en-US" sz="2800" dirty="0"/>
              <a:t>Emerging electromagnetic sensing techniques have been shown to detect: </a:t>
            </a:r>
            <a:r>
              <a:rPr lang="en-US" altLang="en-US" sz="2800" dirty="0"/>
              <a:t>strain, cracks, flutter, tow angle, manufacturing defects in metal, voids in Lunar regolith simulant, and damage in dielectrics (such as thermal protection systems).</a:t>
            </a:r>
          </a:p>
          <a:p>
            <a:endParaRPr lang="en-US" altLang="en-US" sz="1000" dirty="0"/>
          </a:p>
          <a:p>
            <a:r>
              <a:rPr lang="en-US" sz="2800" dirty="0"/>
              <a:t>As NASA develops new projects within the Moon to Mars program, novel sensor applications with autonomous NDE capabilities will become more important. </a:t>
            </a:r>
          </a:p>
        </p:txBody>
      </p:sp>
    </p:spTree>
    <p:extLst>
      <p:ext uri="{BB962C8B-B14F-4D97-AF65-F5344CB8AC3E}">
        <p14:creationId xmlns:p14="http://schemas.microsoft.com/office/powerpoint/2010/main" val="2677754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210" y="116632"/>
            <a:ext cx="8655496" cy="511108"/>
          </a:xfrm>
        </p:spPr>
        <p:txBody>
          <a:bodyPr>
            <a:noAutofit/>
          </a:bodyPr>
          <a:lstStyle/>
          <a:p>
            <a:pPr>
              <a:defRPr/>
            </a:pPr>
            <a:r>
              <a:rPr lang="en-US" sz="3600" dirty="0">
                <a:ea typeface="ＭＳ Ｐゴシック" pitchFamily="34" charset="-128"/>
              </a:rPr>
              <a:t>NASA Funding/Partnership Opportunities</a:t>
            </a:r>
          </a:p>
        </p:txBody>
      </p:sp>
      <p:sp>
        <p:nvSpPr>
          <p:cNvPr id="4" name="Rectangle 3">
            <a:extLst>
              <a:ext uri="{FF2B5EF4-FFF2-40B4-BE49-F238E27FC236}">
                <a16:creationId xmlns:a16="http://schemas.microsoft.com/office/drawing/2014/main" id="{C41EB2D9-B24A-4EE2-9D32-088D009F8D66}"/>
              </a:ext>
            </a:extLst>
          </p:cNvPr>
          <p:cNvSpPr>
            <a:spLocks noGrp="1" noChangeArrowheads="1"/>
          </p:cNvSpPr>
          <p:nvPr>
            <p:ph idx="1"/>
          </p:nvPr>
        </p:nvSpPr>
        <p:spPr>
          <a:xfrm>
            <a:off x="977082" y="1412776"/>
            <a:ext cx="10297144" cy="4133056"/>
          </a:xfrm>
        </p:spPr>
        <p:txBody>
          <a:bodyPr>
            <a:normAutofit fontScale="92500" lnSpcReduction="20000"/>
          </a:bodyPr>
          <a:lstStyle/>
          <a:p>
            <a:pPr eaLnBrk="1" hangingPunct="1">
              <a:lnSpc>
                <a:spcPct val="90000"/>
              </a:lnSpc>
              <a:defRPr/>
            </a:pPr>
            <a:r>
              <a:rPr lang="en-US" altLang="en-US" sz="2800" b="1" dirty="0">
                <a:cs typeface="Arial" charset="0"/>
              </a:rPr>
              <a:t>NASA Research Opportunities (NRAs)  </a:t>
            </a:r>
          </a:p>
          <a:p>
            <a:pPr marL="457200" eaLnBrk="1" hangingPunct="1">
              <a:lnSpc>
                <a:spcPct val="90000"/>
              </a:lnSpc>
              <a:buFontTx/>
              <a:buNone/>
              <a:defRPr/>
            </a:pPr>
            <a:r>
              <a:rPr lang="en-US" altLang="en-US" sz="1800" b="1" dirty="0">
                <a:cs typeface="Arial" charset="0"/>
              </a:rPr>
              <a:t>     </a:t>
            </a:r>
            <a:r>
              <a:rPr lang="en-US" altLang="en-US" sz="2200" b="1" dirty="0">
                <a:cs typeface="Arial" charset="0"/>
              </a:rPr>
              <a:t>Grants &amp; Contracts</a:t>
            </a:r>
            <a:endParaRPr lang="en-US" altLang="en-US" sz="2200" b="1" dirty="0">
              <a:solidFill>
                <a:srgbClr val="FF0000"/>
              </a:solidFill>
              <a:cs typeface="Arial" charset="0"/>
            </a:endParaRPr>
          </a:p>
          <a:p>
            <a:pPr lvl="1" eaLnBrk="1" hangingPunct="1">
              <a:lnSpc>
                <a:spcPct val="90000"/>
              </a:lnSpc>
              <a:defRPr/>
            </a:pPr>
            <a:r>
              <a:rPr lang="en-US" altLang="en-US" sz="2200" b="1" dirty="0">
                <a:cs typeface="Arial" charset="0"/>
              </a:rPr>
              <a:t>http://nspires.nasaprs.com/</a:t>
            </a:r>
          </a:p>
          <a:p>
            <a:pPr marL="342900" lvl="1" indent="0">
              <a:buNone/>
              <a:defRPr/>
            </a:pPr>
            <a:endParaRPr lang="en-US" altLang="en-US" sz="1500" b="1" dirty="0">
              <a:cs typeface="Arial" charset="0"/>
            </a:endParaRPr>
          </a:p>
          <a:p>
            <a:pPr eaLnBrk="1" hangingPunct="1">
              <a:lnSpc>
                <a:spcPct val="90000"/>
              </a:lnSpc>
              <a:defRPr/>
            </a:pPr>
            <a:r>
              <a:rPr lang="en-US" altLang="en-US" sz="2800" b="1" dirty="0">
                <a:cs typeface="Arial" charset="0"/>
              </a:rPr>
              <a:t>Small Business Innovation Research (SBIR)</a:t>
            </a:r>
          </a:p>
          <a:p>
            <a:pPr lvl="1" eaLnBrk="1" hangingPunct="1">
              <a:lnSpc>
                <a:spcPct val="90000"/>
              </a:lnSpc>
              <a:defRPr/>
            </a:pPr>
            <a:r>
              <a:rPr lang="en-US" altLang="en-US" sz="2200" b="1" dirty="0">
                <a:cs typeface="Arial" charset="0"/>
              </a:rPr>
              <a:t>http://sbir.gsfc.nasa.gov/</a:t>
            </a:r>
          </a:p>
          <a:p>
            <a:pPr lvl="1" eaLnBrk="1" hangingPunct="1">
              <a:lnSpc>
                <a:spcPct val="90000"/>
              </a:lnSpc>
              <a:defRPr/>
            </a:pPr>
            <a:r>
              <a:rPr lang="en-US" sz="2200" b="1" dirty="0"/>
              <a:t>Z4.05 Nondestructive Evaluation (NDE) Sensors, Modeling, and Analysis</a:t>
            </a:r>
            <a:endParaRPr lang="en-US" altLang="en-US" sz="2200" b="1" dirty="0">
              <a:cs typeface="Arial" charset="0"/>
            </a:endParaRPr>
          </a:p>
          <a:p>
            <a:pPr lvl="1" eaLnBrk="1" hangingPunct="1">
              <a:lnSpc>
                <a:spcPct val="90000"/>
              </a:lnSpc>
              <a:defRPr/>
            </a:pPr>
            <a:endParaRPr lang="en-US" altLang="en-US" sz="1500" b="1" dirty="0">
              <a:cs typeface="Arial" charset="0"/>
            </a:endParaRPr>
          </a:p>
          <a:p>
            <a:pPr eaLnBrk="1" hangingPunct="1">
              <a:lnSpc>
                <a:spcPct val="90000"/>
              </a:lnSpc>
              <a:defRPr/>
            </a:pPr>
            <a:r>
              <a:rPr lang="en-US" altLang="en-US" sz="3000" b="1" dirty="0">
                <a:cs typeface="Arial" charset="0"/>
              </a:rPr>
              <a:t>Space Act Agreements (SAA)</a:t>
            </a:r>
          </a:p>
          <a:p>
            <a:pPr lvl="1" eaLnBrk="1" hangingPunct="1">
              <a:lnSpc>
                <a:spcPct val="90000"/>
              </a:lnSpc>
              <a:defRPr/>
            </a:pPr>
            <a:r>
              <a:rPr lang="en-US" altLang="en-US" sz="2200" b="1" dirty="0">
                <a:cs typeface="Arial" charset="0"/>
              </a:rPr>
              <a:t>Partnerships with and without exchange of funds</a:t>
            </a:r>
          </a:p>
          <a:p>
            <a:pPr lvl="1" eaLnBrk="1" hangingPunct="1">
              <a:lnSpc>
                <a:spcPct val="90000"/>
              </a:lnSpc>
              <a:defRPr/>
            </a:pPr>
            <a:endParaRPr lang="en-US" altLang="en-US" sz="2200" b="1" dirty="0">
              <a:cs typeface="Arial" charset="0"/>
            </a:endParaRPr>
          </a:p>
          <a:p>
            <a:pPr>
              <a:lnSpc>
                <a:spcPct val="90000"/>
              </a:lnSpc>
              <a:defRPr/>
            </a:pPr>
            <a:r>
              <a:rPr lang="en-US" sz="2800" b="1" dirty="0"/>
              <a:t>NASA Space Technology Graduate Research Opportunities (NSTGRO)</a:t>
            </a:r>
          </a:p>
          <a:p>
            <a:pPr lvl="1">
              <a:lnSpc>
                <a:spcPct val="90000"/>
              </a:lnSpc>
              <a:defRPr/>
            </a:pPr>
            <a:r>
              <a:rPr lang="en-US" altLang="en-US" sz="2200" b="1" dirty="0">
                <a:cs typeface="Arial" charset="0"/>
              </a:rPr>
              <a:t>https://www.nasa.gov/directorates/spacetech/strg/nstgro</a:t>
            </a:r>
          </a:p>
        </p:txBody>
      </p:sp>
    </p:spTree>
    <p:extLst>
      <p:ext uri="{BB962C8B-B14F-4D97-AF65-F5344CB8AC3E}">
        <p14:creationId xmlns:p14="http://schemas.microsoft.com/office/powerpoint/2010/main" val="3200577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F0B80F4-6C62-4758-9CF9-DBE8DFCC7E6B}"/>
              </a:ext>
            </a:extLst>
          </p:cNvPr>
          <p:cNvSpPr>
            <a:spLocks noGrp="1" noChangeArrowheads="1"/>
          </p:cNvSpPr>
          <p:nvPr>
            <p:ph type="title"/>
          </p:nvPr>
        </p:nvSpPr>
        <p:spPr>
          <a:xfrm>
            <a:off x="1974850" y="0"/>
            <a:ext cx="8229600" cy="685800"/>
          </a:xfrm>
        </p:spPr>
        <p:txBody>
          <a:bodyPr/>
          <a:lstStyle/>
          <a:p>
            <a:pPr eaLnBrk="1" hangingPunct="1"/>
            <a:r>
              <a:rPr lang="en-US" altLang="en-US" dirty="0"/>
              <a:t>Motivation </a:t>
            </a:r>
          </a:p>
        </p:txBody>
      </p:sp>
      <p:sp>
        <p:nvSpPr>
          <p:cNvPr id="10243" name="Text Box 11">
            <a:extLst>
              <a:ext uri="{FF2B5EF4-FFF2-40B4-BE49-F238E27FC236}">
                <a16:creationId xmlns:a16="http://schemas.microsoft.com/office/drawing/2014/main" id="{28B3C434-32ED-4173-AD8B-21067A7E4A2D}"/>
              </a:ext>
            </a:extLst>
          </p:cNvPr>
          <p:cNvSpPr txBox="1">
            <a:spLocks noChangeArrowheads="1"/>
          </p:cNvSpPr>
          <p:nvPr/>
        </p:nvSpPr>
        <p:spPr bwMode="auto">
          <a:xfrm>
            <a:off x="2303463" y="3444529"/>
            <a:ext cx="3511550" cy="1984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lvl1pPr defTabSz="820738">
              <a:spcBef>
                <a:spcPct val="20000"/>
              </a:spcBef>
              <a:buChar char="•"/>
              <a:defRPr sz="2800">
                <a:solidFill>
                  <a:schemeClr val="bg1"/>
                </a:solidFill>
                <a:latin typeface="Arial" panose="020B0604020202020204" pitchFamily="34" charset="0"/>
              </a:defRPr>
            </a:lvl1pPr>
            <a:lvl2pPr marL="742950" indent="-285750" defTabSz="820738">
              <a:spcBef>
                <a:spcPct val="20000"/>
              </a:spcBef>
              <a:buChar char="–"/>
              <a:defRPr sz="2400">
                <a:solidFill>
                  <a:schemeClr val="bg1"/>
                </a:solidFill>
                <a:latin typeface="Arial" panose="020B0604020202020204" pitchFamily="34" charset="0"/>
              </a:defRPr>
            </a:lvl2pPr>
            <a:lvl3pPr marL="1143000" indent="-228600" defTabSz="820738">
              <a:spcBef>
                <a:spcPct val="20000"/>
              </a:spcBef>
              <a:buChar char="•"/>
              <a:defRPr sz="2200">
                <a:solidFill>
                  <a:schemeClr val="bg1"/>
                </a:solidFill>
                <a:latin typeface="Arial" panose="020B0604020202020204" pitchFamily="34" charset="0"/>
              </a:defRPr>
            </a:lvl3pPr>
            <a:lvl4pPr marL="1600200" indent="-228600" defTabSz="820738">
              <a:spcBef>
                <a:spcPct val="20000"/>
              </a:spcBef>
              <a:buChar char="–"/>
              <a:defRPr sz="2000">
                <a:solidFill>
                  <a:schemeClr val="bg1"/>
                </a:solidFill>
                <a:latin typeface="Arial" panose="020B0604020202020204" pitchFamily="34" charset="0"/>
              </a:defRPr>
            </a:lvl4pPr>
            <a:lvl5pPr marL="2057400" indent="-228600" defTabSz="820738">
              <a:spcBef>
                <a:spcPct val="20000"/>
              </a:spcBef>
              <a:buChar char="»"/>
              <a:defRPr sz="2000">
                <a:solidFill>
                  <a:schemeClr val="bg1"/>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spcBef>
                <a:spcPct val="0"/>
              </a:spcBef>
              <a:buFontTx/>
              <a:buNone/>
            </a:pPr>
            <a:r>
              <a:rPr lang="en-US" altLang="en-US" sz="1100" dirty="0">
                <a:solidFill>
                  <a:schemeClr val="tx1"/>
                </a:solidFill>
                <a:ea typeface="ＭＳ Ｐゴシック" panose="020B0600070205080204" pitchFamily="34" charset="-128"/>
                <a:cs typeface="Arial" panose="020B0604020202020204" pitchFamily="34" charset="0"/>
              </a:rPr>
              <a:t>Forward fuselage, Aloha Airlines (1 person killed)</a:t>
            </a:r>
          </a:p>
        </p:txBody>
      </p:sp>
      <p:sp>
        <p:nvSpPr>
          <p:cNvPr id="10244" name="Text Box 12">
            <a:extLst>
              <a:ext uri="{FF2B5EF4-FFF2-40B4-BE49-F238E27FC236}">
                <a16:creationId xmlns:a16="http://schemas.microsoft.com/office/drawing/2014/main" id="{B949D5AA-E51E-4A3D-9B7D-0655DA8FAA0E}"/>
              </a:ext>
            </a:extLst>
          </p:cNvPr>
          <p:cNvSpPr txBox="1">
            <a:spLocks noChangeArrowheads="1"/>
          </p:cNvSpPr>
          <p:nvPr/>
        </p:nvSpPr>
        <p:spPr bwMode="auto">
          <a:xfrm>
            <a:off x="6291263" y="3425478"/>
            <a:ext cx="3408362" cy="2016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lvl1pPr defTabSz="820738">
              <a:spcBef>
                <a:spcPct val="20000"/>
              </a:spcBef>
              <a:buChar char="•"/>
              <a:defRPr sz="2800">
                <a:solidFill>
                  <a:schemeClr val="bg1"/>
                </a:solidFill>
                <a:latin typeface="Arial" panose="020B0604020202020204" pitchFamily="34" charset="0"/>
              </a:defRPr>
            </a:lvl1pPr>
            <a:lvl2pPr marL="742950" indent="-285750" defTabSz="820738">
              <a:spcBef>
                <a:spcPct val="20000"/>
              </a:spcBef>
              <a:buChar char="–"/>
              <a:defRPr sz="2400">
                <a:solidFill>
                  <a:schemeClr val="bg1"/>
                </a:solidFill>
                <a:latin typeface="Arial" panose="020B0604020202020204" pitchFamily="34" charset="0"/>
              </a:defRPr>
            </a:lvl2pPr>
            <a:lvl3pPr marL="1143000" indent="-228600" defTabSz="820738">
              <a:spcBef>
                <a:spcPct val="20000"/>
              </a:spcBef>
              <a:buChar char="•"/>
              <a:defRPr sz="2200">
                <a:solidFill>
                  <a:schemeClr val="bg1"/>
                </a:solidFill>
                <a:latin typeface="Arial" panose="020B0604020202020204" pitchFamily="34" charset="0"/>
              </a:defRPr>
            </a:lvl3pPr>
            <a:lvl4pPr marL="1600200" indent="-228600" defTabSz="820738">
              <a:spcBef>
                <a:spcPct val="20000"/>
              </a:spcBef>
              <a:buChar char="–"/>
              <a:defRPr sz="2000">
                <a:solidFill>
                  <a:schemeClr val="bg1"/>
                </a:solidFill>
                <a:latin typeface="Arial" panose="020B0604020202020204" pitchFamily="34" charset="0"/>
              </a:defRPr>
            </a:lvl4pPr>
            <a:lvl5pPr marL="2057400" indent="-228600" defTabSz="820738">
              <a:spcBef>
                <a:spcPct val="20000"/>
              </a:spcBef>
              <a:buChar char="»"/>
              <a:defRPr sz="2000">
                <a:solidFill>
                  <a:schemeClr val="bg1"/>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spcBef>
                <a:spcPct val="0"/>
              </a:spcBef>
              <a:buFontTx/>
              <a:buNone/>
            </a:pPr>
            <a:r>
              <a:rPr lang="en-US" altLang="en-US" sz="1100" dirty="0">
                <a:solidFill>
                  <a:schemeClr val="tx1"/>
                </a:solidFill>
                <a:ea typeface="ＭＳ Ｐゴシック" panose="020B0600070205080204" pitchFamily="34" charset="-128"/>
                <a:cs typeface="Arial" panose="020B0604020202020204" pitchFamily="34" charset="0"/>
              </a:rPr>
              <a:t>Vertical Tail, American Airlines Flt 587 (265 killed)</a:t>
            </a:r>
          </a:p>
        </p:txBody>
      </p:sp>
      <p:sp>
        <p:nvSpPr>
          <p:cNvPr id="10245" name="Text Box 13">
            <a:extLst>
              <a:ext uri="{FF2B5EF4-FFF2-40B4-BE49-F238E27FC236}">
                <a16:creationId xmlns:a16="http://schemas.microsoft.com/office/drawing/2014/main" id="{3D65DE32-EC0A-4486-B98F-B093375FDE8C}"/>
              </a:ext>
            </a:extLst>
          </p:cNvPr>
          <p:cNvSpPr txBox="1">
            <a:spLocks noChangeArrowheads="1"/>
          </p:cNvSpPr>
          <p:nvPr/>
        </p:nvSpPr>
        <p:spPr bwMode="auto">
          <a:xfrm>
            <a:off x="2525714" y="5968654"/>
            <a:ext cx="2814637" cy="255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lvl1pPr defTabSz="820738">
              <a:spcBef>
                <a:spcPct val="20000"/>
              </a:spcBef>
              <a:buChar char="•"/>
              <a:defRPr sz="2800">
                <a:solidFill>
                  <a:schemeClr val="bg1"/>
                </a:solidFill>
                <a:latin typeface="Arial" panose="020B0604020202020204" pitchFamily="34" charset="0"/>
              </a:defRPr>
            </a:lvl1pPr>
            <a:lvl2pPr marL="742950" indent="-285750" defTabSz="820738">
              <a:spcBef>
                <a:spcPct val="20000"/>
              </a:spcBef>
              <a:buChar char="–"/>
              <a:defRPr sz="2400">
                <a:solidFill>
                  <a:schemeClr val="bg1"/>
                </a:solidFill>
                <a:latin typeface="Arial" panose="020B0604020202020204" pitchFamily="34" charset="0"/>
              </a:defRPr>
            </a:lvl2pPr>
            <a:lvl3pPr marL="1143000" indent="-228600" defTabSz="820738">
              <a:spcBef>
                <a:spcPct val="20000"/>
              </a:spcBef>
              <a:buChar char="•"/>
              <a:defRPr sz="2200">
                <a:solidFill>
                  <a:schemeClr val="bg1"/>
                </a:solidFill>
                <a:latin typeface="Arial" panose="020B0604020202020204" pitchFamily="34" charset="0"/>
              </a:defRPr>
            </a:lvl3pPr>
            <a:lvl4pPr marL="1600200" indent="-228600" defTabSz="820738">
              <a:spcBef>
                <a:spcPct val="20000"/>
              </a:spcBef>
              <a:buChar char="–"/>
              <a:defRPr sz="2000">
                <a:solidFill>
                  <a:schemeClr val="bg1"/>
                </a:solidFill>
                <a:latin typeface="Arial" panose="020B0604020202020204" pitchFamily="34" charset="0"/>
              </a:defRPr>
            </a:lvl4pPr>
            <a:lvl5pPr marL="2057400" indent="-228600" defTabSz="820738">
              <a:spcBef>
                <a:spcPct val="20000"/>
              </a:spcBef>
              <a:buChar char="»"/>
              <a:defRPr sz="2000">
                <a:solidFill>
                  <a:schemeClr val="bg1"/>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spcBef>
                <a:spcPct val="0"/>
              </a:spcBef>
              <a:buFontTx/>
              <a:buNone/>
            </a:pPr>
            <a:r>
              <a:rPr lang="en-US" altLang="en-US" sz="1100" dirty="0">
                <a:solidFill>
                  <a:schemeClr val="tx1"/>
                </a:solidFill>
                <a:ea typeface="ＭＳ Ｐゴシック" panose="020B0600070205080204" pitchFamily="34" charset="-128"/>
                <a:cs typeface="Arial" panose="020B0604020202020204" pitchFamily="34" charset="0"/>
              </a:rPr>
              <a:t>Engine, Delta Flight 1288 (2 people killed)</a:t>
            </a:r>
          </a:p>
        </p:txBody>
      </p:sp>
      <p:sp>
        <p:nvSpPr>
          <p:cNvPr id="10246" name="Text Box 14">
            <a:extLst>
              <a:ext uri="{FF2B5EF4-FFF2-40B4-BE49-F238E27FC236}">
                <a16:creationId xmlns:a16="http://schemas.microsoft.com/office/drawing/2014/main" id="{2A83D34E-DCBF-4F4E-959F-4ED28758A041}"/>
              </a:ext>
            </a:extLst>
          </p:cNvPr>
          <p:cNvSpPr txBox="1">
            <a:spLocks noChangeArrowheads="1"/>
          </p:cNvSpPr>
          <p:nvPr/>
        </p:nvSpPr>
        <p:spPr bwMode="auto">
          <a:xfrm>
            <a:off x="6251575" y="5998816"/>
            <a:ext cx="3475038" cy="320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lvl1pPr defTabSz="820738">
              <a:spcBef>
                <a:spcPct val="20000"/>
              </a:spcBef>
              <a:buChar char="•"/>
              <a:defRPr sz="2800">
                <a:solidFill>
                  <a:schemeClr val="bg1"/>
                </a:solidFill>
                <a:latin typeface="Arial" panose="020B0604020202020204" pitchFamily="34" charset="0"/>
              </a:defRPr>
            </a:lvl1pPr>
            <a:lvl2pPr marL="742950" indent="-285750" defTabSz="820738">
              <a:spcBef>
                <a:spcPct val="20000"/>
              </a:spcBef>
              <a:buChar char="–"/>
              <a:defRPr sz="2400">
                <a:solidFill>
                  <a:schemeClr val="bg1"/>
                </a:solidFill>
                <a:latin typeface="Arial" panose="020B0604020202020204" pitchFamily="34" charset="0"/>
              </a:defRPr>
            </a:lvl2pPr>
            <a:lvl3pPr marL="1143000" indent="-228600" defTabSz="820738">
              <a:spcBef>
                <a:spcPct val="20000"/>
              </a:spcBef>
              <a:buChar char="•"/>
              <a:defRPr sz="2200">
                <a:solidFill>
                  <a:schemeClr val="bg1"/>
                </a:solidFill>
                <a:latin typeface="Arial" panose="020B0604020202020204" pitchFamily="34" charset="0"/>
              </a:defRPr>
            </a:lvl3pPr>
            <a:lvl4pPr marL="1600200" indent="-228600" defTabSz="820738">
              <a:spcBef>
                <a:spcPct val="20000"/>
              </a:spcBef>
              <a:buChar char="–"/>
              <a:defRPr sz="2000">
                <a:solidFill>
                  <a:schemeClr val="bg1"/>
                </a:solidFill>
                <a:latin typeface="Arial" panose="020B0604020202020204" pitchFamily="34" charset="0"/>
              </a:defRPr>
            </a:lvl4pPr>
            <a:lvl5pPr marL="2057400" indent="-228600" defTabSz="820738">
              <a:spcBef>
                <a:spcPct val="20000"/>
              </a:spcBef>
              <a:buChar char="»"/>
              <a:defRPr sz="2000">
                <a:solidFill>
                  <a:schemeClr val="bg1"/>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0"/>
              </a:spcBef>
              <a:buFontTx/>
              <a:buNone/>
            </a:pPr>
            <a:r>
              <a:rPr lang="en-US" altLang="en-US" sz="1100" dirty="0">
                <a:solidFill>
                  <a:schemeClr val="tx1"/>
                </a:solidFill>
                <a:ea typeface="ＭＳ Ｐゴシック" panose="020B0600070205080204" pitchFamily="34" charset="-128"/>
              </a:rPr>
              <a:t>U.S. Forest Service C-130, near Walker, CA (3 killed)</a:t>
            </a:r>
          </a:p>
        </p:txBody>
      </p:sp>
      <p:sp>
        <p:nvSpPr>
          <p:cNvPr id="10247" name="Rectangle 15">
            <a:extLst>
              <a:ext uri="{FF2B5EF4-FFF2-40B4-BE49-F238E27FC236}">
                <a16:creationId xmlns:a16="http://schemas.microsoft.com/office/drawing/2014/main" id="{600B53AB-AA32-47D0-8C47-6C1C71AB9C5D}"/>
              </a:ext>
            </a:extLst>
          </p:cNvPr>
          <p:cNvSpPr>
            <a:spLocks noChangeArrowheads="1"/>
          </p:cNvSpPr>
          <p:nvPr/>
        </p:nvSpPr>
        <p:spPr bwMode="auto">
          <a:xfrm>
            <a:off x="2127250" y="766763"/>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2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spcBef>
                <a:spcPct val="0"/>
              </a:spcBef>
              <a:buFontTx/>
              <a:buNone/>
            </a:pPr>
            <a:r>
              <a:rPr lang="en-US" altLang="en-US" sz="2000" b="1" dirty="0"/>
              <a:t>Need for Improved Aviation Safety</a:t>
            </a:r>
          </a:p>
          <a:p>
            <a:pPr algn="ctr" eaLnBrk="1" hangingPunct="1">
              <a:spcBef>
                <a:spcPct val="0"/>
              </a:spcBef>
              <a:buFontTx/>
              <a:buNone/>
            </a:pPr>
            <a:r>
              <a:rPr lang="en-US" altLang="en-US" sz="2000" b="1" dirty="0"/>
              <a:t>Can we detect changes in the structure before this happens?</a:t>
            </a:r>
          </a:p>
        </p:txBody>
      </p:sp>
      <p:pic>
        <p:nvPicPr>
          <p:cNvPr id="10248" name="Picture 11" descr="American_Airlines_Flight_587_vertical_stabilizer.jpg">
            <a:extLst>
              <a:ext uri="{FF2B5EF4-FFF2-40B4-BE49-F238E27FC236}">
                <a16:creationId xmlns:a16="http://schemas.microsoft.com/office/drawing/2014/main" id="{5661ADF6-B35C-4367-88FD-B6440DECFEF8}"/>
              </a:ext>
            </a:extLst>
          </p:cNvPr>
          <p:cNvPicPr>
            <a:picLocks noChangeAspect="1"/>
          </p:cNvPicPr>
          <p:nvPr/>
        </p:nvPicPr>
        <p:blipFill>
          <a:blip r:embed="rId3" cstate="print">
            <a:extLst>
              <a:ext uri="{28A0092B-C50C-407E-A947-70E740481C1C}">
                <a14:useLocalDpi xmlns:a14="http://schemas.microsoft.com/office/drawing/2010/main" val="0"/>
              </a:ext>
            </a:extLst>
          </a:blip>
          <a:srcRect l="333" t="8148" r="221" b="8148"/>
          <a:stretch>
            <a:fillRect/>
          </a:stretch>
        </p:blipFill>
        <p:spPr bwMode="auto">
          <a:xfrm>
            <a:off x="6292851" y="980728"/>
            <a:ext cx="3413125"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2" descr="C:\Documents and Settings\wcwilson\DataDrive\Publications\Proposed\Sensor10\Aloha_Airlines.jpg">
            <a:extLst>
              <a:ext uri="{FF2B5EF4-FFF2-40B4-BE49-F238E27FC236}">
                <a16:creationId xmlns:a16="http://schemas.microsoft.com/office/drawing/2014/main" id="{4F96FC8B-A07B-454C-8E1F-F0740CAC5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129"/>
          <a:stretch>
            <a:fillRect/>
          </a:stretch>
        </p:blipFill>
        <p:spPr bwMode="auto">
          <a:xfrm>
            <a:off x="2279650" y="995015"/>
            <a:ext cx="35575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3" descr="C:\Documents and Settings\wcwilson\DataDrive\Publications\Proposed\Sensor10\Delta_1288a.jpg">
            <a:extLst>
              <a:ext uri="{FF2B5EF4-FFF2-40B4-BE49-F238E27FC236}">
                <a16:creationId xmlns:a16="http://schemas.microsoft.com/office/drawing/2014/main" id="{200FA11B-C47C-4877-87AA-EF3C2452C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7" r="1462"/>
          <a:stretch>
            <a:fillRect/>
          </a:stretch>
        </p:blipFill>
        <p:spPr bwMode="auto">
          <a:xfrm>
            <a:off x="2289175" y="3719165"/>
            <a:ext cx="35258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4" descr="C:\Documents and Settings\wcwilson\DataDrive\Publications\Proposed\Sensor10\C130_crash2.jpg">
            <a:extLst>
              <a:ext uri="{FF2B5EF4-FFF2-40B4-BE49-F238E27FC236}">
                <a16:creationId xmlns:a16="http://schemas.microsoft.com/office/drawing/2014/main" id="{1BCECBCA-91CA-4CE1-9461-2128038BD8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6389" r="7748"/>
          <a:stretch>
            <a:fillRect/>
          </a:stretch>
        </p:blipFill>
        <p:spPr bwMode="auto">
          <a:xfrm>
            <a:off x="6242050" y="3719165"/>
            <a:ext cx="35052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679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095383-C976-41D4-8886-F632F0891C2E}"/>
              </a:ext>
            </a:extLst>
          </p:cNvPr>
          <p:cNvSpPr txBox="1">
            <a:spLocks/>
          </p:cNvSpPr>
          <p:nvPr/>
        </p:nvSpPr>
        <p:spPr bwMode="auto">
          <a:xfrm>
            <a:off x="2203450" y="2819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Arial" pitchFamily="34" charset="0"/>
              </a:defRPr>
            </a:lvl2pPr>
            <a:lvl3pPr algn="ctr" rtl="0" eaLnBrk="0" fontAlgn="base" hangingPunct="0">
              <a:spcBef>
                <a:spcPct val="0"/>
              </a:spcBef>
              <a:spcAft>
                <a:spcPct val="0"/>
              </a:spcAft>
              <a:defRPr sz="2800" b="1">
                <a:solidFill>
                  <a:schemeClr val="bg1"/>
                </a:solidFill>
                <a:latin typeface="Arial" pitchFamily="34" charset="0"/>
              </a:defRPr>
            </a:lvl3pPr>
            <a:lvl4pPr algn="ctr" rtl="0" eaLnBrk="0" fontAlgn="base" hangingPunct="0">
              <a:spcBef>
                <a:spcPct val="0"/>
              </a:spcBef>
              <a:spcAft>
                <a:spcPct val="0"/>
              </a:spcAft>
              <a:defRPr sz="2800" b="1">
                <a:solidFill>
                  <a:schemeClr val="bg1"/>
                </a:solidFill>
                <a:latin typeface="Arial" pitchFamily="34" charset="0"/>
              </a:defRPr>
            </a:lvl4pPr>
            <a:lvl5pPr algn="ctr" rtl="0" eaLnBrk="0" fontAlgn="base" hangingPunct="0">
              <a:spcBef>
                <a:spcPct val="0"/>
              </a:spcBef>
              <a:spcAft>
                <a:spcPct val="0"/>
              </a:spcAft>
              <a:defRPr sz="2800" b="1">
                <a:solidFill>
                  <a:schemeClr val="bg1"/>
                </a:solidFill>
                <a:latin typeface="Arial" pitchFamily="34" charset="0"/>
              </a:defRPr>
            </a:lvl5pPr>
            <a:lvl6pPr marL="457200" algn="ctr" rtl="0" fontAlgn="base">
              <a:spcBef>
                <a:spcPct val="0"/>
              </a:spcBef>
              <a:spcAft>
                <a:spcPct val="0"/>
              </a:spcAft>
              <a:defRPr sz="2800" b="1">
                <a:solidFill>
                  <a:schemeClr val="bg1"/>
                </a:solidFill>
                <a:latin typeface="Arial" pitchFamily="34" charset="0"/>
              </a:defRPr>
            </a:lvl6pPr>
            <a:lvl7pPr marL="914400" algn="ctr" rtl="0" fontAlgn="base">
              <a:spcBef>
                <a:spcPct val="0"/>
              </a:spcBef>
              <a:spcAft>
                <a:spcPct val="0"/>
              </a:spcAft>
              <a:defRPr sz="2800" b="1">
                <a:solidFill>
                  <a:schemeClr val="bg1"/>
                </a:solidFill>
                <a:latin typeface="Arial" pitchFamily="34" charset="0"/>
              </a:defRPr>
            </a:lvl7pPr>
            <a:lvl8pPr marL="1371600" algn="ctr" rtl="0" fontAlgn="base">
              <a:spcBef>
                <a:spcPct val="0"/>
              </a:spcBef>
              <a:spcAft>
                <a:spcPct val="0"/>
              </a:spcAft>
              <a:defRPr sz="2800" b="1">
                <a:solidFill>
                  <a:schemeClr val="bg1"/>
                </a:solidFill>
                <a:latin typeface="Arial" pitchFamily="34" charset="0"/>
              </a:defRPr>
            </a:lvl8pPr>
            <a:lvl9pPr marL="1828800" algn="ctr" rtl="0" fontAlgn="base">
              <a:spcBef>
                <a:spcPct val="0"/>
              </a:spcBef>
              <a:spcAft>
                <a:spcPct val="0"/>
              </a:spcAft>
              <a:defRPr sz="2800" b="1">
                <a:solidFill>
                  <a:schemeClr val="bg1"/>
                </a:solidFill>
                <a:latin typeface="Arial" pitchFamily="34" charset="0"/>
              </a:defRPr>
            </a:lvl9pPr>
          </a:lstStyle>
          <a:p>
            <a:r>
              <a:rPr lang="en-US" altLang="en-US" sz="4000" kern="0" dirty="0">
                <a:solidFill>
                  <a:schemeClr val="tx1"/>
                </a:solidFill>
              </a:rPr>
              <a:t>Auxiliary Slides</a:t>
            </a:r>
          </a:p>
        </p:txBody>
      </p:sp>
    </p:spTree>
    <p:extLst>
      <p:ext uri="{BB962C8B-B14F-4D97-AF65-F5344CB8AC3E}">
        <p14:creationId xmlns:p14="http://schemas.microsoft.com/office/powerpoint/2010/main" val="3274932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5606" y="6502078"/>
            <a:ext cx="8995201" cy="253916"/>
          </a:xfrm>
          <a:prstGeom prst="rect">
            <a:avLst/>
          </a:prstGeom>
        </p:spPr>
        <p:txBody>
          <a:bodyPr wrap="square">
            <a:spAutoFit/>
          </a:bodyPr>
          <a:lstStyle/>
          <a:p>
            <a:pPr algn="ctr"/>
            <a:r>
              <a:rPr lang="en-US" sz="1050" dirty="0">
                <a:solidFill>
                  <a:srgbClr val="CCFFFF"/>
                </a:solidFill>
                <a:latin typeface="Arial" panose="020B0604020202020204" pitchFamily="34" charset="0"/>
                <a:ea typeface="SimSun" panose="02010600030101010101" pitchFamily="2" charset="-122"/>
                <a:cs typeface="Arial" panose="020B0604020202020204" pitchFamily="34" charset="0"/>
              </a:rPr>
              <a:t>[1] E. M. G. Brock, "The Lateral Confinement of Microwave Surface Waves," PhD, Dept. of Physics and Astronomy, Univ. of Exeter, pp. 1-190, 2013.</a:t>
            </a:r>
          </a:p>
        </p:txBody>
      </p:sp>
      <p:sp>
        <p:nvSpPr>
          <p:cNvPr id="6" name="Rectangle 5"/>
          <p:cNvSpPr/>
          <p:nvPr/>
        </p:nvSpPr>
        <p:spPr>
          <a:xfrm>
            <a:off x="1516033" y="733004"/>
            <a:ext cx="4790181" cy="5550237"/>
          </a:xfrm>
          <a:prstGeom prst="rect">
            <a:avLst/>
          </a:prstGeom>
        </p:spPr>
        <p:txBody>
          <a:bodyPr wrap="square">
            <a:spAutoFit/>
          </a:bodyPr>
          <a:lstStyle/>
          <a:p>
            <a:pPr marL="128588" indent="-128588">
              <a:spcAft>
                <a:spcPts val="1350"/>
              </a:spcAft>
              <a:buFont typeface="Arial" panose="020B0604020202020204" pitchFamily="34" charset="0"/>
              <a:buChar char="•"/>
            </a:pPr>
            <a:r>
              <a:rPr lang="en-US" sz="1400" dirty="0">
                <a:latin typeface="Arial" panose="020B0604020202020204" pitchFamily="34" charset="0"/>
                <a:cs typeface="Arial" panose="020B0604020202020204" pitchFamily="34" charset="0"/>
              </a:rPr>
              <a:t>Spoof</a:t>
            </a:r>
            <a:r>
              <a:rPr lang="x-none" sz="1400" dirty="0">
                <a:latin typeface="Arial" panose="020B0604020202020204" pitchFamily="34" charset="0"/>
                <a:cs typeface="Arial" panose="020B0604020202020204" pitchFamily="34" charset="0"/>
              </a:rPr>
              <a:t> plasmon</a:t>
            </a:r>
            <a:r>
              <a:rPr lang="en-US" sz="1400" dirty="0">
                <a:latin typeface="Arial" panose="020B0604020202020204" pitchFamily="34" charset="0"/>
                <a:cs typeface="Arial" panose="020B0604020202020204" pitchFamily="34" charset="0"/>
              </a:rPr>
              <a:t> polariton</a:t>
            </a:r>
            <a:r>
              <a:rPr lang="x-none" sz="1400" dirty="0">
                <a:latin typeface="Arial" panose="020B0604020202020204" pitchFamily="34" charset="0"/>
                <a:cs typeface="Arial" panose="020B0604020202020204" pitchFamily="34" charset="0"/>
              </a:rPr>
              <a:t>s are </a:t>
            </a:r>
            <a:r>
              <a:rPr lang="en-US" sz="1400" dirty="0">
                <a:latin typeface="Arial" panose="020B0604020202020204" pitchFamily="34" charset="0"/>
                <a:cs typeface="Arial" panose="020B0604020202020204" pitchFamily="34" charset="0"/>
              </a:rPr>
              <a:t>EM</a:t>
            </a:r>
            <a:r>
              <a:rPr lang="x-none" sz="1400" dirty="0">
                <a:latin typeface="Arial" panose="020B0604020202020204" pitchFamily="34" charset="0"/>
                <a:cs typeface="Arial" panose="020B0604020202020204" pitchFamily="34" charset="0"/>
              </a:rPr>
              <a:t> surface wave</a:t>
            </a:r>
            <a:r>
              <a:rPr lang="en-US" sz="1400" dirty="0">
                <a:latin typeface="Arial" panose="020B0604020202020204" pitchFamily="34" charset="0"/>
                <a:cs typeface="Arial" panose="020B0604020202020204" pitchFamily="34" charset="0"/>
              </a:rPr>
              <a:t>s that exhibit a</a:t>
            </a:r>
            <a:r>
              <a:rPr lang="x-none" sz="1400" dirty="0">
                <a:latin typeface="Arial" panose="020B0604020202020204" pitchFamily="34" charset="0"/>
                <a:cs typeface="Arial" panose="020B0604020202020204" pitchFamily="34" charset="0"/>
              </a:rPr>
              <a:t> non-radiative mode where the energy of the mode is concentrated at the interface, and it decays exponentially from the interface between a dielectric and a metal.  </a:t>
            </a:r>
            <a:endParaRPr lang="en-US" sz="1400" dirty="0">
              <a:latin typeface="Arial" panose="020B0604020202020204" pitchFamily="34" charset="0"/>
              <a:cs typeface="Arial" panose="020B0604020202020204" pitchFamily="34" charset="0"/>
            </a:endParaRPr>
          </a:p>
          <a:p>
            <a:pPr marL="128588" indent="-128588">
              <a:spcAft>
                <a:spcPts val="1350"/>
              </a:spcAft>
              <a:buFont typeface="Arial" panose="020B0604020202020204" pitchFamily="34" charset="0"/>
              <a:buChar char="•"/>
            </a:pPr>
            <a:r>
              <a:rPr lang="en-US" sz="1400" dirty="0">
                <a:latin typeface="Arial" panose="020B0604020202020204" pitchFamily="34" charset="0"/>
                <a:cs typeface="Arial" panose="020B0604020202020204" pitchFamily="34" charset="0"/>
              </a:rPr>
              <a:t>The spoof plasmon polaritons act as a series chain of microwave cavity resonators. “Any array of cavities with subwavelength geometry that individually support a resonance, such as a waveguide mode, can be used as a metamaterial structure that will support a surface wave.” [1]</a:t>
            </a:r>
          </a:p>
          <a:p>
            <a:pPr marL="128588" indent="-128588">
              <a:spcAft>
                <a:spcPts val="1350"/>
              </a:spcAft>
              <a:buFont typeface="Arial" panose="020B0604020202020204" pitchFamily="34" charset="0"/>
              <a:buChar char="•"/>
            </a:pPr>
            <a:r>
              <a:rPr lang="en-US" sz="1400" dirty="0">
                <a:latin typeface="Arial" panose="020B0604020202020204" pitchFamily="34" charset="0"/>
                <a:cs typeface="Arial" panose="020B0604020202020204" pitchFamily="34" charset="0"/>
              </a:rPr>
              <a:t> Microwave resonators can be described using basic electrical properties such as the electrical impedance.  </a:t>
            </a:r>
          </a:p>
          <a:p>
            <a:pPr marL="128588" indent="-128588">
              <a:spcAft>
                <a:spcPts val="1350"/>
              </a:spcAft>
              <a:buFont typeface="Arial" panose="020B0604020202020204" pitchFamily="34" charset="0"/>
              <a:buChar char="•"/>
            </a:pPr>
            <a:r>
              <a:rPr lang="en-US" sz="1400" dirty="0">
                <a:latin typeface="Arial" panose="020B0604020202020204" pitchFamily="34" charset="0"/>
                <a:cs typeface="Arial" panose="020B0604020202020204" pitchFamily="34" charset="0"/>
              </a:rPr>
              <a:t>Anything that is placed within the grooves of the plasmon grating will affect the impedance due either to the change of the cavity shape and/or a change of the dielectric coefficient.  </a:t>
            </a:r>
          </a:p>
          <a:p>
            <a:pPr marL="128588" indent="-128588">
              <a:spcAft>
                <a:spcPts val="1350"/>
              </a:spcAft>
              <a:buFont typeface="Arial" panose="020B0604020202020204" pitchFamily="34" charset="0"/>
              <a:buChar char="•"/>
            </a:pPr>
            <a:r>
              <a:rPr lang="en-US" sz="1400" dirty="0">
                <a:latin typeface="Arial" panose="020B0604020202020204" pitchFamily="34" charset="0"/>
                <a:cs typeface="Arial" panose="020B0604020202020204" pitchFamily="34" charset="0"/>
              </a:rPr>
              <a:t>Our hypothesis is that any material added to the ideal grating will cause changes in the impedance, and that these changes can be used to indicate defects in manufacturing if the changes are caused by the addition of unintentional metal during manufacturing.</a:t>
            </a:r>
          </a:p>
        </p:txBody>
      </p:sp>
      <p:sp>
        <p:nvSpPr>
          <p:cNvPr id="8" name="Title 1">
            <a:extLst>
              <a:ext uri="{FF2B5EF4-FFF2-40B4-BE49-F238E27FC236}">
                <a16:creationId xmlns:a16="http://schemas.microsoft.com/office/drawing/2014/main" id="{BB1EB273-BA8F-4185-BFC1-1715B04FA540}"/>
              </a:ext>
            </a:extLst>
          </p:cNvPr>
          <p:cNvSpPr>
            <a:spLocks noGrp="1"/>
          </p:cNvSpPr>
          <p:nvPr>
            <p:ph type="title"/>
          </p:nvPr>
        </p:nvSpPr>
        <p:spPr>
          <a:xfrm>
            <a:off x="2085428" y="71670"/>
            <a:ext cx="7886700" cy="703323"/>
          </a:xfrm>
        </p:spPr>
        <p:txBody>
          <a:bodyPr/>
          <a:lstStyle/>
          <a:p>
            <a:r>
              <a:rPr lang="en-US" altLang="en-US" dirty="0"/>
              <a:t>Spoof Plasmon Background</a:t>
            </a:r>
          </a:p>
        </p:txBody>
      </p:sp>
      <p:grpSp>
        <p:nvGrpSpPr>
          <p:cNvPr id="134" name="Group 133"/>
          <p:cNvGrpSpPr/>
          <p:nvPr/>
        </p:nvGrpSpPr>
        <p:grpSpPr>
          <a:xfrm>
            <a:off x="6122646" y="704942"/>
            <a:ext cx="4585885" cy="3134175"/>
            <a:chOff x="2370851" y="507982"/>
            <a:chExt cx="10047394" cy="6651706"/>
          </a:xfrm>
        </p:grpSpPr>
        <p:sp>
          <p:nvSpPr>
            <p:cNvPr id="135" name="Freeform 134"/>
            <p:cNvSpPr/>
            <p:nvPr/>
          </p:nvSpPr>
          <p:spPr>
            <a:xfrm>
              <a:off x="3309259" y="970332"/>
              <a:ext cx="1325069" cy="775466"/>
            </a:xfrm>
            <a:custGeom>
              <a:avLst/>
              <a:gdLst>
                <a:gd name="connsiteX0" fmla="*/ 0 w 1287236"/>
                <a:gd name="connsiteY0" fmla="*/ 583746 h 583746"/>
                <a:gd name="connsiteX1" fmla="*/ 5443 w 1287236"/>
                <a:gd name="connsiteY1" fmla="*/ 0 h 583746"/>
                <a:gd name="connsiteX2" fmla="*/ 1287236 w 1287236"/>
                <a:gd name="connsiteY2" fmla="*/ 1361 h 583746"/>
                <a:gd name="connsiteX3" fmla="*/ 1130754 w 1287236"/>
                <a:gd name="connsiteY3" fmla="*/ 582386 h 583746"/>
                <a:gd name="connsiteX4" fmla="*/ 0 w 1287236"/>
                <a:gd name="connsiteY4" fmla="*/ 583746 h 583746"/>
                <a:gd name="connsiteX0" fmla="*/ 0 w 1325069"/>
                <a:gd name="connsiteY0" fmla="*/ 583746 h 583746"/>
                <a:gd name="connsiteX1" fmla="*/ 5443 w 1325069"/>
                <a:gd name="connsiteY1" fmla="*/ 0 h 583746"/>
                <a:gd name="connsiteX2" fmla="*/ 1325069 w 1325069"/>
                <a:gd name="connsiteY2" fmla="*/ 1361 h 583746"/>
                <a:gd name="connsiteX3" fmla="*/ 1130754 w 1325069"/>
                <a:gd name="connsiteY3" fmla="*/ 582386 h 583746"/>
                <a:gd name="connsiteX4" fmla="*/ 0 w 1325069"/>
                <a:gd name="connsiteY4" fmla="*/ 583746 h 583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069" h="583746">
                  <a:moveTo>
                    <a:pt x="0" y="583746"/>
                  </a:moveTo>
                  <a:cubicBezTo>
                    <a:pt x="1814" y="389164"/>
                    <a:pt x="3629" y="194582"/>
                    <a:pt x="5443" y="0"/>
                  </a:cubicBezTo>
                  <a:lnTo>
                    <a:pt x="1325069" y="1361"/>
                  </a:lnTo>
                  <a:lnTo>
                    <a:pt x="1130754" y="582386"/>
                  </a:lnTo>
                  <a:lnTo>
                    <a:pt x="0" y="583746"/>
                  </a:ln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6" name="Freeform 135"/>
            <p:cNvSpPr/>
            <p:nvPr/>
          </p:nvSpPr>
          <p:spPr>
            <a:xfrm>
              <a:off x="3571503" y="3550971"/>
              <a:ext cx="6066311" cy="1518556"/>
            </a:xfrm>
            <a:custGeom>
              <a:avLst/>
              <a:gdLst>
                <a:gd name="connsiteX0" fmla="*/ 6044540 w 6044540"/>
                <a:gd name="connsiteY0" fmla="*/ 1466602 h 1484415"/>
                <a:gd name="connsiteX1" fmla="*/ 0 w 6044540"/>
                <a:gd name="connsiteY1" fmla="*/ 1484415 h 1484415"/>
                <a:gd name="connsiteX2" fmla="*/ 504701 w 6044540"/>
                <a:gd name="connsiteY2" fmla="*/ 29688 h 1484415"/>
                <a:gd name="connsiteX3" fmla="*/ 6008914 w 6044540"/>
                <a:gd name="connsiteY3" fmla="*/ 0 h 1484415"/>
                <a:gd name="connsiteX4" fmla="*/ 6044540 w 6044540"/>
                <a:gd name="connsiteY4" fmla="*/ 1466602 h 1484415"/>
                <a:gd name="connsiteX0" fmla="*/ 6044540 w 6044540"/>
                <a:gd name="connsiteY0" fmla="*/ 1472292 h 1490105"/>
                <a:gd name="connsiteX1" fmla="*/ 0 w 6044540"/>
                <a:gd name="connsiteY1" fmla="*/ 1490105 h 1490105"/>
                <a:gd name="connsiteX2" fmla="*/ 512866 w 6044540"/>
                <a:gd name="connsiteY2" fmla="*/ 0 h 1490105"/>
                <a:gd name="connsiteX3" fmla="*/ 6008914 w 6044540"/>
                <a:gd name="connsiteY3" fmla="*/ 5690 h 1490105"/>
                <a:gd name="connsiteX4" fmla="*/ 6044540 w 6044540"/>
                <a:gd name="connsiteY4" fmla="*/ 1472292 h 1490105"/>
                <a:gd name="connsiteX0" fmla="*/ 6077197 w 6077197"/>
                <a:gd name="connsiteY0" fmla="*/ 1472292 h 1479219"/>
                <a:gd name="connsiteX1" fmla="*/ 0 w 6077197"/>
                <a:gd name="connsiteY1" fmla="*/ 1479219 h 1479219"/>
                <a:gd name="connsiteX2" fmla="*/ 545523 w 6077197"/>
                <a:gd name="connsiteY2" fmla="*/ 0 h 1479219"/>
                <a:gd name="connsiteX3" fmla="*/ 6041571 w 6077197"/>
                <a:gd name="connsiteY3" fmla="*/ 5690 h 1479219"/>
                <a:gd name="connsiteX4" fmla="*/ 6077197 w 6077197"/>
                <a:gd name="connsiteY4" fmla="*/ 1472292 h 1479219"/>
                <a:gd name="connsiteX0" fmla="*/ 6077197 w 6077197"/>
                <a:gd name="connsiteY0" fmla="*/ 1472292 h 1479219"/>
                <a:gd name="connsiteX1" fmla="*/ 0 w 6077197"/>
                <a:gd name="connsiteY1" fmla="*/ 1479219 h 1479219"/>
                <a:gd name="connsiteX2" fmla="*/ 545523 w 6077197"/>
                <a:gd name="connsiteY2" fmla="*/ 0 h 1479219"/>
                <a:gd name="connsiteX3" fmla="*/ 6041571 w 6077197"/>
                <a:gd name="connsiteY3" fmla="*/ 5690 h 1479219"/>
                <a:gd name="connsiteX4" fmla="*/ 6077197 w 6077197"/>
                <a:gd name="connsiteY4" fmla="*/ 1472292 h 1479219"/>
                <a:gd name="connsiteX0" fmla="*/ 6066311 w 6066311"/>
                <a:gd name="connsiteY0" fmla="*/ 1518556 h 1518556"/>
                <a:gd name="connsiteX1" fmla="*/ 0 w 6066311"/>
                <a:gd name="connsiteY1" fmla="*/ 1479219 h 1518556"/>
                <a:gd name="connsiteX2" fmla="*/ 545523 w 6066311"/>
                <a:gd name="connsiteY2" fmla="*/ 0 h 1518556"/>
                <a:gd name="connsiteX3" fmla="*/ 6041571 w 6066311"/>
                <a:gd name="connsiteY3" fmla="*/ 5690 h 1518556"/>
                <a:gd name="connsiteX4" fmla="*/ 6066311 w 6066311"/>
                <a:gd name="connsiteY4" fmla="*/ 1518556 h 1518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6311" h="1518556">
                  <a:moveTo>
                    <a:pt x="6066311" y="1518556"/>
                  </a:moveTo>
                  <a:lnTo>
                    <a:pt x="0" y="1479219"/>
                  </a:lnTo>
                  <a:cubicBezTo>
                    <a:pt x="282534" y="659575"/>
                    <a:pt x="363682" y="493073"/>
                    <a:pt x="545523" y="0"/>
                  </a:cubicBezTo>
                  <a:lnTo>
                    <a:pt x="6041571" y="5690"/>
                  </a:lnTo>
                  <a:lnTo>
                    <a:pt x="6066311" y="1518556"/>
                  </a:lnTo>
                  <a:close/>
                </a:path>
              </a:pathLst>
            </a:custGeom>
            <a:solidFill>
              <a:srgbClr val="CEFB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7" name="Freeform 136"/>
            <p:cNvSpPr/>
            <p:nvPr/>
          </p:nvSpPr>
          <p:spPr>
            <a:xfrm>
              <a:off x="4126922" y="1739735"/>
              <a:ext cx="5492091" cy="1822862"/>
            </a:xfrm>
            <a:custGeom>
              <a:avLst/>
              <a:gdLst>
                <a:gd name="connsiteX0" fmla="*/ 0 w 5522026"/>
                <a:gd name="connsiteY0" fmla="*/ 1816925 h 1822862"/>
                <a:gd name="connsiteX1" fmla="*/ 5516088 w 5522026"/>
                <a:gd name="connsiteY1" fmla="*/ 1822862 h 1822862"/>
                <a:gd name="connsiteX2" fmla="*/ 5522026 w 5522026"/>
                <a:gd name="connsiteY2" fmla="*/ 0 h 1822862"/>
                <a:gd name="connsiteX3" fmla="*/ 3158836 w 5522026"/>
                <a:gd name="connsiteY3" fmla="*/ 136566 h 1822862"/>
                <a:gd name="connsiteX4" fmla="*/ 2244436 w 5522026"/>
                <a:gd name="connsiteY4" fmla="*/ 225631 h 1822862"/>
                <a:gd name="connsiteX5" fmla="*/ 1579418 w 5522026"/>
                <a:gd name="connsiteY5" fmla="*/ 409699 h 1822862"/>
                <a:gd name="connsiteX6" fmla="*/ 890649 w 5522026"/>
                <a:gd name="connsiteY6" fmla="*/ 694707 h 1822862"/>
                <a:gd name="connsiteX7" fmla="*/ 427512 w 5522026"/>
                <a:gd name="connsiteY7" fmla="*/ 1122218 h 1822862"/>
                <a:gd name="connsiteX8" fmla="*/ 172192 w 5522026"/>
                <a:gd name="connsiteY8" fmla="*/ 1454727 h 1822862"/>
                <a:gd name="connsiteX9" fmla="*/ 0 w 5522026"/>
                <a:gd name="connsiteY9" fmla="*/ 1816925 h 1822862"/>
                <a:gd name="connsiteX0" fmla="*/ 0 w 5492091"/>
                <a:gd name="connsiteY0" fmla="*/ 1816925 h 1822862"/>
                <a:gd name="connsiteX1" fmla="*/ 5486153 w 5492091"/>
                <a:gd name="connsiteY1" fmla="*/ 1822862 h 1822862"/>
                <a:gd name="connsiteX2" fmla="*/ 5492091 w 5492091"/>
                <a:gd name="connsiteY2" fmla="*/ 0 h 1822862"/>
                <a:gd name="connsiteX3" fmla="*/ 3128901 w 5492091"/>
                <a:gd name="connsiteY3" fmla="*/ 136566 h 1822862"/>
                <a:gd name="connsiteX4" fmla="*/ 2214501 w 5492091"/>
                <a:gd name="connsiteY4" fmla="*/ 225631 h 1822862"/>
                <a:gd name="connsiteX5" fmla="*/ 1549483 w 5492091"/>
                <a:gd name="connsiteY5" fmla="*/ 409699 h 1822862"/>
                <a:gd name="connsiteX6" fmla="*/ 860714 w 5492091"/>
                <a:gd name="connsiteY6" fmla="*/ 694707 h 1822862"/>
                <a:gd name="connsiteX7" fmla="*/ 397577 w 5492091"/>
                <a:gd name="connsiteY7" fmla="*/ 1122218 h 1822862"/>
                <a:gd name="connsiteX8" fmla="*/ 142257 w 5492091"/>
                <a:gd name="connsiteY8" fmla="*/ 1454727 h 1822862"/>
                <a:gd name="connsiteX9" fmla="*/ 0 w 5492091"/>
                <a:gd name="connsiteY9" fmla="*/ 1816925 h 1822862"/>
                <a:gd name="connsiteX0" fmla="*/ 0 w 5492091"/>
                <a:gd name="connsiteY0" fmla="*/ 1816925 h 1822862"/>
                <a:gd name="connsiteX1" fmla="*/ 5486153 w 5492091"/>
                <a:gd name="connsiteY1" fmla="*/ 1822862 h 1822862"/>
                <a:gd name="connsiteX2" fmla="*/ 5492091 w 5492091"/>
                <a:gd name="connsiteY2" fmla="*/ 0 h 1822862"/>
                <a:gd name="connsiteX3" fmla="*/ 3128901 w 5492091"/>
                <a:gd name="connsiteY3" fmla="*/ 136566 h 1822862"/>
                <a:gd name="connsiteX4" fmla="*/ 2214501 w 5492091"/>
                <a:gd name="connsiteY4" fmla="*/ 225631 h 1822862"/>
                <a:gd name="connsiteX5" fmla="*/ 1549483 w 5492091"/>
                <a:gd name="connsiteY5" fmla="*/ 409699 h 1822862"/>
                <a:gd name="connsiteX6" fmla="*/ 860714 w 5492091"/>
                <a:gd name="connsiteY6" fmla="*/ 694707 h 1822862"/>
                <a:gd name="connsiteX7" fmla="*/ 397577 w 5492091"/>
                <a:gd name="connsiteY7" fmla="*/ 1122218 h 1822862"/>
                <a:gd name="connsiteX8" fmla="*/ 202128 w 5492091"/>
                <a:gd name="connsiteY8" fmla="*/ 1441120 h 1822862"/>
                <a:gd name="connsiteX9" fmla="*/ 0 w 5492091"/>
                <a:gd name="connsiteY9" fmla="*/ 1816925 h 1822862"/>
                <a:gd name="connsiteX0" fmla="*/ 0 w 5492091"/>
                <a:gd name="connsiteY0" fmla="*/ 1816925 h 1822862"/>
                <a:gd name="connsiteX1" fmla="*/ 5486153 w 5492091"/>
                <a:gd name="connsiteY1" fmla="*/ 1822862 h 1822862"/>
                <a:gd name="connsiteX2" fmla="*/ 5492091 w 5492091"/>
                <a:gd name="connsiteY2" fmla="*/ 0 h 1822862"/>
                <a:gd name="connsiteX3" fmla="*/ 3128901 w 5492091"/>
                <a:gd name="connsiteY3" fmla="*/ 136566 h 1822862"/>
                <a:gd name="connsiteX4" fmla="*/ 2214501 w 5492091"/>
                <a:gd name="connsiteY4" fmla="*/ 225631 h 1822862"/>
                <a:gd name="connsiteX5" fmla="*/ 1549483 w 5492091"/>
                <a:gd name="connsiteY5" fmla="*/ 409699 h 1822862"/>
                <a:gd name="connsiteX6" fmla="*/ 860714 w 5492091"/>
                <a:gd name="connsiteY6" fmla="*/ 694707 h 1822862"/>
                <a:gd name="connsiteX7" fmla="*/ 449284 w 5492091"/>
                <a:gd name="connsiteY7" fmla="*/ 1114053 h 1822862"/>
                <a:gd name="connsiteX8" fmla="*/ 202128 w 5492091"/>
                <a:gd name="connsiteY8" fmla="*/ 1441120 h 1822862"/>
                <a:gd name="connsiteX9" fmla="*/ 0 w 5492091"/>
                <a:gd name="connsiteY9" fmla="*/ 1816925 h 1822862"/>
                <a:gd name="connsiteX0" fmla="*/ 0 w 5492091"/>
                <a:gd name="connsiteY0" fmla="*/ 1816925 h 1822862"/>
                <a:gd name="connsiteX1" fmla="*/ 5486153 w 5492091"/>
                <a:gd name="connsiteY1" fmla="*/ 1822862 h 1822862"/>
                <a:gd name="connsiteX2" fmla="*/ 5492091 w 5492091"/>
                <a:gd name="connsiteY2" fmla="*/ 0 h 1822862"/>
                <a:gd name="connsiteX3" fmla="*/ 3128901 w 5492091"/>
                <a:gd name="connsiteY3" fmla="*/ 136566 h 1822862"/>
                <a:gd name="connsiteX4" fmla="*/ 2214501 w 5492091"/>
                <a:gd name="connsiteY4" fmla="*/ 225631 h 1822862"/>
                <a:gd name="connsiteX5" fmla="*/ 1549483 w 5492091"/>
                <a:gd name="connsiteY5" fmla="*/ 409699 h 1822862"/>
                <a:gd name="connsiteX6" fmla="*/ 877043 w 5492091"/>
                <a:gd name="connsiteY6" fmla="*/ 711035 h 1822862"/>
                <a:gd name="connsiteX7" fmla="*/ 449284 w 5492091"/>
                <a:gd name="connsiteY7" fmla="*/ 1114053 h 1822862"/>
                <a:gd name="connsiteX8" fmla="*/ 202128 w 5492091"/>
                <a:gd name="connsiteY8" fmla="*/ 1441120 h 1822862"/>
                <a:gd name="connsiteX9" fmla="*/ 0 w 5492091"/>
                <a:gd name="connsiteY9" fmla="*/ 1816925 h 1822862"/>
                <a:gd name="connsiteX0" fmla="*/ 0 w 5492091"/>
                <a:gd name="connsiteY0" fmla="*/ 1816925 h 1822862"/>
                <a:gd name="connsiteX1" fmla="*/ 5486153 w 5492091"/>
                <a:gd name="connsiteY1" fmla="*/ 1822862 h 1822862"/>
                <a:gd name="connsiteX2" fmla="*/ 5492091 w 5492091"/>
                <a:gd name="connsiteY2" fmla="*/ 0 h 1822862"/>
                <a:gd name="connsiteX3" fmla="*/ 3128901 w 5492091"/>
                <a:gd name="connsiteY3" fmla="*/ 136566 h 1822862"/>
                <a:gd name="connsiteX4" fmla="*/ 2214501 w 5492091"/>
                <a:gd name="connsiteY4" fmla="*/ 225631 h 1822862"/>
                <a:gd name="connsiteX5" fmla="*/ 1549483 w 5492091"/>
                <a:gd name="connsiteY5" fmla="*/ 409699 h 1822862"/>
                <a:gd name="connsiteX6" fmla="*/ 877043 w 5492091"/>
                <a:gd name="connsiteY6" fmla="*/ 711035 h 1822862"/>
                <a:gd name="connsiteX7" fmla="*/ 449284 w 5492091"/>
                <a:gd name="connsiteY7" fmla="*/ 1114053 h 1822862"/>
                <a:gd name="connsiteX8" fmla="*/ 202128 w 5492091"/>
                <a:gd name="connsiteY8" fmla="*/ 1441120 h 1822862"/>
                <a:gd name="connsiteX9" fmla="*/ 0 w 5492091"/>
                <a:gd name="connsiteY9" fmla="*/ 1816925 h 1822862"/>
                <a:gd name="connsiteX0" fmla="*/ 0 w 5492091"/>
                <a:gd name="connsiteY0" fmla="*/ 1816925 h 1822862"/>
                <a:gd name="connsiteX1" fmla="*/ 5486153 w 5492091"/>
                <a:gd name="connsiteY1" fmla="*/ 1822862 h 1822862"/>
                <a:gd name="connsiteX2" fmla="*/ 5492091 w 5492091"/>
                <a:gd name="connsiteY2" fmla="*/ 0 h 1822862"/>
                <a:gd name="connsiteX3" fmla="*/ 3224151 w 5492091"/>
                <a:gd name="connsiteY3" fmla="*/ 103909 h 1822862"/>
                <a:gd name="connsiteX4" fmla="*/ 2214501 w 5492091"/>
                <a:gd name="connsiteY4" fmla="*/ 225631 h 1822862"/>
                <a:gd name="connsiteX5" fmla="*/ 1549483 w 5492091"/>
                <a:gd name="connsiteY5" fmla="*/ 409699 h 1822862"/>
                <a:gd name="connsiteX6" fmla="*/ 877043 w 5492091"/>
                <a:gd name="connsiteY6" fmla="*/ 711035 h 1822862"/>
                <a:gd name="connsiteX7" fmla="*/ 449284 w 5492091"/>
                <a:gd name="connsiteY7" fmla="*/ 1114053 h 1822862"/>
                <a:gd name="connsiteX8" fmla="*/ 202128 w 5492091"/>
                <a:gd name="connsiteY8" fmla="*/ 1441120 h 1822862"/>
                <a:gd name="connsiteX9" fmla="*/ 0 w 5492091"/>
                <a:gd name="connsiteY9" fmla="*/ 1816925 h 182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2091" h="1822862">
                  <a:moveTo>
                    <a:pt x="0" y="1816925"/>
                  </a:moveTo>
                  <a:lnTo>
                    <a:pt x="5486153" y="1822862"/>
                  </a:lnTo>
                  <a:cubicBezTo>
                    <a:pt x="5488132" y="1215241"/>
                    <a:pt x="5490112" y="607621"/>
                    <a:pt x="5492091" y="0"/>
                  </a:cubicBezTo>
                  <a:lnTo>
                    <a:pt x="3224151" y="103909"/>
                  </a:lnTo>
                  <a:lnTo>
                    <a:pt x="2214501" y="225631"/>
                  </a:lnTo>
                  <a:lnTo>
                    <a:pt x="1549483" y="409699"/>
                  </a:lnTo>
                  <a:lnTo>
                    <a:pt x="877043" y="711035"/>
                  </a:lnTo>
                  <a:cubicBezTo>
                    <a:pt x="671864" y="848096"/>
                    <a:pt x="591870" y="979714"/>
                    <a:pt x="449284" y="1114053"/>
                  </a:cubicBezTo>
                  <a:lnTo>
                    <a:pt x="202128" y="1441120"/>
                  </a:lnTo>
                  <a:lnTo>
                    <a:pt x="0" y="1816925"/>
                  </a:lnTo>
                  <a:close/>
                </a:path>
              </a:pathLst>
            </a:cu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8" name="Freeform 137"/>
            <p:cNvSpPr/>
            <p:nvPr/>
          </p:nvSpPr>
          <p:spPr>
            <a:xfrm>
              <a:off x="3244192" y="5023262"/>
              <a:ext cx="6404510" cy="1307275"/>
            </a:xfrm>
            <a:custGeom>
              <a:avLst/>
              <a:gdLst>
                <a:gd name="connsiteX0" fmla="*/ 0 w 6477989"/>
                <a:gd name="connsiteY0" fmla="*/ 1318161 h 1318161"/>
                <a:gd name="connsiteX1" fmla="*/ 421574 w 6477989"/>
                <a:gd name="connsiteY1" fmla="*/ 0 h 1318161"/>
                <a:gd name="connsiteX2" fmla="*/ 6472052 w 6477989"/>
                <a:gd name="connsiteY2" fmla="*/ 35626 h 1318161"/>
                <a:gd name="connsiteX3" fmla="*/ 6477989 w 6477989"/>
                <a:gd name="connsiteY3" fmla="*/ 1270660 h 1318161"/>
                <a:gd name="connsiteX4" fmla="*/ 0 w 6477989"/>
                <a:gd name="connsiteY4" fmla="*/ 1318161 h 1318161"/>
                <a:gd name="connsiteX0" fmla="*/ 0 w 6404510"/>
                <a:gd name="connsiteY0" fmla="*/ 1307275 h 1307275"/>
                <a:gd name="connsiteX1" fmla="*/ 348095 w 6404510"/>
                <a:gd name="connsiteY1" fmla="*/ 0 h 1307275"/>
                <a:gd name="connsiteX2" fmla="*/ 6398573 w 6404510"/>
                <a:gd name="connsiteY2" fmla="*/ 35626 h 1307275"/>
                <a:gd name="connsiteX3" fmla="*/ 6404510 w 6404510"/>
                <a:gd name="connsiteY3" fmla="*/ 1270660 h 1307275"/>
                <a:gd name="connsiteX4" fmla="*/ 0 w 6404510"/>
                <a:gd name="connsiteY4" fmla="*/ 1307275 h 130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4510" h="1307275">
                  <a:moveTo>
                    <a:pt x="0" y="1307275"/>
                  </a:moveTo>
                  <a:lnTo>
                    <a:pt x="348095" y="0"/>
                  </a:lnTo>
                  <a:lnTo>
                    <a:pt x="6398573" y="35626"/>
                  </a:lnTo>
                  <a:lnTo>
                    <a:pt x="6404510" y="1270660"/>
                  </a:lnTo>
                  <a:lnTo>
                    <a:pt x="0" y="1307275"/>
                  </a:lnTo>
                  <a:close/>
                </a:path>
              </a:pathLst>
            </a:cu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9" name="TextBox 138"/>
            <p:cNvSpPr txBox="1"/>
            <p:nvPr/>
          </p:nvSpPr>
          <p:spPr>
            <a:xfrm>
              <a:off x="10300841" y="4984598"/>
              <a:ext cx="2117404" cy="2024915"/>
            </a:xfrm>
            <a:prstGeom prst="rect">
              <a:avLst/>
            </a:prstGeom>
            <a:noFill/>
          </p:spPr>
          <p:txBody>
            <a:bodyPr wrap="square" rtlCol="0">
              <a:spAutoFit/>
            </a:bodyPr>
            <a:lstStyle/>
            <a:p>
              <a:r>
                <a:rPr lang="en-US" sz="1400" b="1" dirty="0"/>
                <a:t>Surface Spoof Plasmon Polaritons</a:t>
              </a:r>
            </a:p>
          </p:txBody>
        </p:sp>
        <p:sp>
          <p:nvSpPr>
            <p:cNvPr id="140" name="TextBox 139"/>
            <p:cNvSpPr txBox="1"/>
            <p:nvPr/>
          </p:nvSpPr>
          <p:spPr>
            <a:xfrm>
              <a:off x="10197783" y="3439255"/>
              <a:ext cx="2065100" cy="1567678"/>
            </a:xfrm>
            <a:prstGeom prst="rect">
              <a:avLst/>
            </a:prstGeom>
            <a:noFill/>
          </p:spPr>
          <p:txBody>
            <a:bodyPr wrap="square" rtlCol="0">
              <a:spAutoFit/>
            </a:bodyPr>
            <a:lstStyle/>
            <a:p>
              <a:r>
                <a:rPr lang="en-US" sz="1400" b="1" dirty="0"/>
                <a:t>Surface </a:t>
              </a:r>
            </a:p>
            <a:p>
              <a:r>
                <a:rPr lang="en-US" sz="1400" b="1" dirty="0"/>
                <a:t>Plasmon </a:t>
              </a:r>
            </a:p>
            <a:p>
              <a:r>
                <a:rPr lang="en-US" sz="1400" b="1" dirty="0"/>
                <a:t>Polaritons</a:t>
              </a:r>
            </a:p>
          </p:txBody>
        </p:sp>
        <p:sp>
          <p:nvSpPr>
            <p:cNvPr id="141" name="TextBox 140"/>
            <p:cNvSpPr txBox="1"/>
            <p:nvPr/>
          </p:nvSpPr>
          <p:spPr>
            <a:xfrm rot="17151170">
              <a:off x="2546502" y="2338579"/>
              <a:ext cx="2484197" cy="101148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Light</a:t>
              </a:r>
              <a:r>
                <a:rPr lang="en-US" sz="24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line</a:t>
              </a:r>
            </a:p>
          </p:txBody>
        </p:sp>
        <p:sp>
          <p:nvSpPr>
            <p:cNvPr id="142" name="Freeform 141"/>
            <p:cNvSpPr/>
            <p:nvPr/>
          </p:nvSpPr>
          <p:spPr>
            <a:xfrm>
              <a:off x="3253838" y="1767088"/>
              <a:ext cx="6365175" cy="4489230"/>
            </a:xfrm>
            <a:custGeom>
              <a:avLst/>
              <a:gdLst>
                <a:gd name="connsiteX0" fmla="*/ 0 w 6454239"/>
                <a:gd name="connsiteY0" fmla="*/ 1241167 h 1241167"/>
                <a:gd name="connsiteX1" fmla="*/ 1229096 w 6454239"/>
                <a:gd name="connsiteY1" fmla="*/ 166450 h 1241167"/>
                <a:gd name="connsiteX2" fmla="*/ 2547257 w 6454239"/>
                <a:gd name="connsiteY2" fmla="*/ 23946 h 1241167"/>
                <a:gd name="connsiteX3" fmla="*/ 6454239 w 6454239"/>
                <a:gd name="connsiteY3" fmla="*/ 195 h 1241167"/>
                <a:gd name="connsiteX4" fmla="*/ 6454239 w 6454239"/>
                <a:gd name="connsiteY4" fmla="*/ 195 h 1241167"/>
                <a:gd name="connsiteX0" fmla="*/ 0 w 6454239"/>
                <a:gd name="connsiteY0" fmla="*/ 1241597 h 1241597"/>
                <a:gd name="connsiteX1" fmla="*/ 1816925 w 6454239"/>
                <a:gd name="connsiteY1" fmla="*/ 183336 h 1241597"/>
                <a:gd name="connsiteX2" fmla="*/ 2547257 w 6454239"/>
                <a:gd name="connsiteY2" fmla="*/ 24376 h 1241597"/>
                <a:gd name="connsiteX3" fmla="*/ 6454239 w 6454239"/>
                <a:gd name="connsiteY3" fmla="*/ 625 h 1241597"/>
                <a:gd name="connsiteX4" fmla="*/ 6454239 w 6454239"/>
                <a:gd name="connsiteY4" fmla="*/ 625 h 1241597"/>
                <a:gd name="connsiteX0" fmla="*/ 0 w 6454239"/>
                <a:gd name="connsiteY0" fmla="*/ 1241597 h 1241597"/>
                <a:gd name="connsiteX1" fmla="*/ 1816925 w 6454239"/>
                <a:gd name="connsiteY1" fmla="*/ 183336 h 1241597"/>
                <a:gd name="connsiteX2" fmla="*/ 2547257 w 6454239"/>
                <a:gd name="connsiteY2" fmla="*/ 24376 h 1241597"/>
                <a:gd name="connsiteX3" fmla="*/ 6454239 w 6454239"/>
                <a:gd name="connsiteY3" fmla="*/ 625 h 1241597"/>
                <a:gd name="connsiteX4" fmla="*/ 6454239 w 6454239"/>
                <a:gd name="connsiteY4" fmla="*/ 625 h 1241597"/>
                <a:gd name="connsiteX0" fmla="*/ 0 w 6454239"/>
                <a:gd name="connsiteY0" fmla="*/ 1240972 h 1240972"/>
                <a:gd name="connsiteX1" fmla="*/ 1816925 w 6454239"/>
                <a:gd name="connsiteY1" fmla="*/ 182711 h 1240972"/>
                <a:gd name="connsiteX2" fmla="*/ 3568535 w 6454239"/>
                <a:gd name="connsiteY2" fmla="*/ 35271 h 1240972"/>
                <a:gd name="connsiteX3" fmla="*/ 6454239 w 6454239"/>
                <a:gd name="connsiteY3" fmla="*/ 0 h 1240972"/>
                <a:gd name="connsiteX4" fmla="*/ 6454239 w 6454239"/>
                <a:gd name="connsiteY4" fmla="*/ 0 h 1240972"/>
                <a:gd name="connsiteX0" fmla="*/ 0 w 6454239"/>
                <a:gd name="connsiteY0" fmla="*/ 1240972 h 1240972"/>
                <a:gd name="connsiteX1" fmla="*/ 1816925 w 6454239"/>
                <a:gd name="connsiteY1" fmla="*/ 182711 h 1240972"/>
                <a:gd name="connsiteX2" fmla="*/ 3568535 w 6454239"/>
                <a:gd name="connsiteY2" fmla="*/ 35271 h 1240972"/>
                <a:gd name="connsiteX3" fmla="*/ 6454239 w 6454239"/>
                <a:gd name="connsiteY3" fmla="*/ 0 h 1240972"/>
                <a:gd name="connsiteX4" fmla="*/ 6454239 w 6454239"/>
                <a:gd name="connsiteY4" fmla="*/ 0 h 1240972"/>
                <a:gd name="connsiteX0" fmla="*/ 0 w 6454239"/>
                <a:gd name="connsiteY0" fmla="*/ 1240972 h 1240972"/>
                <a:gd name="connsiteX1" fmla="*/ 1816925 w 6454239"/>
                <a:gd name="connsiteY1" fmla="*/ 182711 h 1240972"/>
                <a:gd name="connsiteX2" fmla="*/ 3568535 w 6454239"/>
                <a:gd name="connsiteY2" fmla="*/ 35271 h 1240972"/>
                <a:gd name="connsiteX3" fmla="*/ 6454239 w 6454239"/>
                <a:gd name="connsiteY3" fmla="*/ 0 h 1240972"/>
                <a:gd name="connsiteX4" fmla="*/ 6454239 w 6454239"/>
                <a:gd name="connsiteY4" fmla="*/ 0 h 1240972"/>
                <a:gd name="connsiteX0" fmla="*/ 0 w 6454239"/>
                <a:gd name="connsiteY0" fmla="*/ 1240972 h 1240972"/>
                <a:gd name="connsiteX1" fmla="*/ 1816925 w 6454239"/>
                <a:gd name="connsiteY1" fmla="*/ 182711 h 1240972"/>
                <a:gd name="connsiteX2" fmla="*/ 3568535 w 6454239"/>
                <a:gd name="connsiteY2" fmla="*/ 35271 h 1240972"/>
                <a:gd name="connsiteX3" fmla="*/ 6454239 w 6454239"/>
                <a:gd name="connsiteY3" fmla="*/ 0 h 1240972"/>
                <a:gd name="connsiteX4" fmla="*/ 6454239 w 6454239"/>
                <a:gd name="connsiteY4" fmla="*/ 0 h 1240972"/>
                <a:gd name="connsiteX0" fmla="*/ 0 w 6454239"/>
                <a:gd name="connsiteY0" fmla="*/ 1240972 h 1240972"/>
                <a:gd name="connsiteX1" fmla="*/ 1816925 w 6454239"/>
                <a:gd name="connsiteY1" fmla="*/ 182711 h 1240972"/>
                <a:gd name="connsiteX2" fmla="*/ 3546459 w 6454239"/>
                <a:gd name="connsiteY2" fmla="*/ 39032 h 1240972"/>
                <a:gd name="connsiteX3" fmla="*/ 6454239 w 6454239"/>
                <a:gd name="connsiteY3" fmla="*/ 0 h 1240972"/>
                <a:gd name="connsiteX4" fmla="*/ 6454239 w 6454239"/>
                <a:gd name="connsiteY4" fmla="*/ 0 h 1240972"/>
                <a:gd name="connsiteX0" fmla="*/ 0 w 6454239"/>
                <a:gd name="connsiteY0" fmla="*/ 1240972 h 1240972"/>
                <a:gd name="connsiteX1" fmla="*/ 1816925 w 6454239"/>
                <a:gd name="connsiteY1" fmla="*/ 182711 h 1240972"/>
                <a:gd name="connsiteX2" fmla="*/ 3546459 w 6454239"/>
                <a:gd name="connsiteY2" fmla="*/ 39032 h 1240972"/>
                <a:gd name="connsiteX3" fmla="*/ 6454239 w 6454239"/>
                <a:gd name="connsiteY3" fmla="*/ 0 h 1240972"/>
                <a:gd name="connsiteX4" fmla="*/ 6454239 w 6454239"/>
                <a:gd name="connsiteY4" fmla="*/ 0 h 1240972"/>
                <a:gd name="connsiteX0" fmla="*/ 0 w 6454239"/>
                <a:gd name="connsiteY0" fmla="*/ 1240972 h 1240972"/>
                <a:gd name="connsiteX1" fmla="*/ 1816925 w 6454239"/>
                <a:gd name="connsiteY1" fmla="*/ 182711 h 1240972"/>
                <a:gd name="connsiteX2" fmla="*/ 3546459 w 6454239"/>
                <a:gd name="connsiteY2" fmla="*/ 39032 h 1240972"/>
                <a:gd name="connsiteX3" fmla="*/ 6454239 w 6454239"/>
                <a:gd name="connsiteY3" fmla="*/ 0 h 1240972"/>
                <a:gd name="connsiteX4" fmla="*/ 6454239 w 6454239"/>
                <a:gd name="connsiteY4" fmla="*/ 0 h 1240972"/>
                <a:gd name="connsiteX0" fmla="*/ 0 w 6454239"/>
                <a:gd name="connsiteY0" fmla="*/ 1240972 h 1240972"/>
                <a:gd name="connsiteX1" fmla="*/ 1816925 w 6454239"/>
                <a:gd name="connsiteY1" fmla="*/ 182711 h 1240972"/>
                <a:gd name="connsiteX2" fmla="*/ 3546459 w 6454239"/>
                <a:gd name="connsiteY2" fmla="*/ 39032 h 1240972"/>
                <a:gd name="connsiteX3" fmla="*/ 6454239 w 6454239"/>
                <a:gd name="connsiteY3" fmla="*/ 0 h 1240972"/>
                <a:gd name="connsiteX4" fmla="*/ 6454239 w 6454239"/>
                <a:gd name="connsiteY4" fmla="*/ 0 h 1240972"/>
                <a:gd name="connsiteX0" fmla="*/ 0 w 6454239"/>
                <a:gd name="connsiteY0" fmla="*/ 1240972 h 1240972"/>
                <a:gd name="connsiteX1" fmla="*/ 1816925 w 6454239"/>
                <a:gd name="connsiteY1" fmla="*/ 182711 h 1240972"/>
                <a:gd name="connsiteX2" fmla="*/ 3546459 w 6454239"/>
                <a:gd name="connsiteY2" fmla="*/ 39032 h 1240972"/>
                <a:gd name="connsiteX3" fmla="*/ 6454239 w 6454239"/>
                <a:gd name="connsiteY3" fmla="*/ 0 h 1240972"/>
                <a:gd name="connsiteX4" fmla="*/ 6454239 w 6454239"/>
                <a:gd name="connsiteY4" fmla="*/ 0 h 1240972"/>
                <a:gd name="connsiteX0" fmla="*/ 0 w 6454239"/>
                <a:gd name="connsiteY0" fmla="*/ 1240972 h 1240972"/>
                <a:gd name="connsiteX1" fmla="*/ 1816925 w 6454239"/>
                <a:gd name="connsiteY1" fmla="*/ 182711 h 1240972"/>
                <a:gd name="connsiteX2" fmla="*/ 3546459 w 6454239"/>
                <a:gd name="connsiteY2" fmla="*/ 39032 h 1240972"/>
                <a:gd name="connsiteX3" fmla="*/ 6454239 w 6454239"/>
                <a:gd name="connsiteY3" fmla="*/ 0 h 1240972"/>
                <a:gd name="connsiteX4" fmla="*/ 6454239 w 6454239"/>
                <a:gd name="connsiteY4" fmla="*/ 0 h 1240972"/>
                <a:gd name="connsiteX0" fmla="*/ 0 w 6454239"/>
                <a:gd name="connsiteY0" fmla="*/ 1240972 h 1240972"/>
                <a:gd name="connsiteX1" fmla="*/ 1816925 w 6454239"/>
                <a:gd name="connsiteY1" fmla="*/ 182711 h 1240972"/>
                <a:gd name="connsiteX2" fmla="*/ 3546459 w 6454239"/>
                <a:gd name="connsiteY2" fmla="*/ 39032 h 1240972"/>
                <a:gd name="connsiteX3" fmla="*/ 6454239 w 6454239"/>
                <a:gd name="connsiteY3" fmla="*/ 0 h 1240972"/>
                <a:gd name="connsiteX4" fmla="*/ 6454239 w 6454239"/>
                <a:gd name="connsiteY4" fmla="*/ 0 h 1240972"/>
                <a:gd name="connsiteX0" fmla="*/ 0 w 6454239"/>
                <a:gd name="connsiteY0" fmla="*/ 1240972 h 1240972"/>
                <a:gd name="connsiteX1" fmla="*/ 1816925 w 6454239"/>
                <a:gd name="connsiteY1" fmla="*/ 182711 h 1240972"/>
                <a:gd name="connsiteX2" fmla="*/ 3546459 w 6454239"/>
                <a:gd name="connsiteY2" fmla="*/ 39032 h 1240972"/>
                <a:gd name="connsiteX3" fmla="*/ 6454239 w 6454239"/>
                <a:gd name="connsiteY3" fmla="*/ 0 h 1240972"/>
                <a:gd name="connsiteX4" fmla="*/ 6454239 w 6454239"/>
                <a:gd name="connsiteY4" fmla="*/ 0 h 1240972"/>
                <a:gd name="connsiteX0" fmla="*/ 0 w 6454239"/>
                <a:gd name="connsiteY0" fmla="*/ 1240972 h 1240972"/>
                <a:gd name="connsiteX1" fmla="*/ 1816925 w 6454239"/>
                <a:gd name="connsiteY1" fmla="*/ 182711 h 1240972"/>
                <a:gd name="connsiteX2" fmla="*/ 3546459 w 6454239"/>
                <a:gd name="connsiteY2" fmla="*/ 39032 h 1240972"/>
                <a:gd name="connsiteX3" fmla="*/ 6454239 w 6454239"/>
                <a:gd name="connsiteY3" fmla="*/ 0 h 1240972"/>
                <a:gd name="connsiteX4" fmla="*/ 6454239 w 6454239"/>
                <a:gd name="connsiteY4" fmla="*/ 0 h 1240972"/>
                <a:gd name="connsiteX0" fmla="*/ 0 w 6454239"/>
                <a:gd name="connsiteY0" fmla="*/ 1240972 h 1240972"/>
                <a:gd name="connsiteX1" fmla="*/ 1816925 w 6454239"/>
                <a:gd name="connsiteY1" fmla="*/ 182711 h 1240972"/>
                <a:gd name="connsiteX2" fmla="*/ 3546459 w 6454239"/>
                <a:gd name="connsiteY2" fmla="*/ 39032 h 1240972"/>
                <a:gd name="connsiteX3" fmla="*/ 6454239 w 6454239"/>
                <a:gd name="connsiteY3" fmla="*/ 0 h 1240972"/>
                <a:gd name="connsiteX4" fmla="*/ 6454239 w 6454239"/>
                <a:gd name="connsiteY4" fmla="*/ 0 h 1240972"/>
                <a:gd name="connsiteX0" fmla="*/ 0 w 6454239"/>
                <a:gd name="connsiteY0" fmla="*/ 1240972 h 1240972"/>
                <a:gd name="connsiteX1" fmla="*/ 1816925 w 6454239"/>
                <a:gd name="connsiteY1" fmla="*/ 182711 h 1240972"/>
                <a:gd name="connsiteX2" fmla="*/ 3546459 w 6454239"/>
                <a:gd name="connsiteY2" fmla="*/ 39032 h 1240972"/>
                <a:gd name="connsiteX3" fmla="*/ 6454239 w 6454239"/>
                <a:gd name="connsiteY3" fmla="*/ 0 h 1240972"/>
                <a:gd name="connsiteX4" fmla="*/ 6454239 w 6454239"/>
                <a:gd name="connsiteY4" fmla="*/ 0 h 1240972"/>
                <a:gd name="connsiteX0" fmla="*/ 0 w 6454239"/>
                <a:gd name="connsiteY0" fmla="*/ 1240972 h 1240972"/>
                <a:gd name="connsiteX1" fmla="*/ 1816925 w 6454239"/>
                <a:gd name="connsiteY1" fmla="*/ 182711 h 1240972"/>
                <a:gd name="connsiteX2" fmla="*/ 3546459 w 6454239"/>
                <a:gd name="connsiteY2" fmla="*/ 39032 h 1240972"/>
                <a:gd name="connsiteX3" fmla="*/ 6454239 w 6454239"/>
                <a:gd name="connsiteY3" fmla="*/ 0 h 1240972"/>
                <a:gd name="connsiteX4" fmla="*/ 6454239 w 6454239"/>
                <a:gd name="connsiteY4" fmla="*/ 0 h 1240972"/>
                <a:gd name="connsiteX0" fmla="*/ 0 w 6454239"/>
                <a:gd name="connsiteY0" fmla="*/ 1240972 h 1240972"/>
                <a:gd name="connsiteX1" fmla="*/ 1706545 w 6454239"/>
                <a:gd name="connsiteY1" fmla="*/ 198509 h 1240972"/>
                <a:gd name="connsiteX2" fmla="*/ 3546459 w 6454239"/>
                <a:gd name="connsiteY2" fmla="*/ 39032 h 1240972"/>
                <a:gd name="connsiteX3" fmla="*/ 6454239 w 6454239"/>
                <a:gd name="connsiteY3" fmla="*/ 0 h 1240972"/>
                <a:gd name="connsiteX4" fmla="*/ 6454239 w 6454239"/>
                <a:gd name="connsiteY4" fmla="*/ 0 h 1240972"/>
                <a:gd name="connsiteX0" fmla="*/ 0 w 6454239"/>
                <a:gd name="connsiteY0" fmla="*/ 1240972 h 1240972"/>
                <a:gd name="connsiteX1" fmla="*/ 1706545 w 6454239"/>
                <a:gd name="connsiteY1" fmla="*/ 198509 h 1240972"/>
                <a:gd name="connsiteX2" fmla="*/ 3546459 w 6454239"/>
                <a:gd name="connsiteY2" fmla="*/ 39032 h 1240972"/>
                <a:gd name="connsiteX3" fmla="*/ 6454239 w 6454239"/>
                <a:gd name="connsiteY3" fmla="*/ 0 h 1240972"/>
                <a:gd name="connsiteX4" fmla="*/ 6454239 w 6454239"/>
                <a:gd name="connsiteY4" fmla="*/ 0 h 1240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239" h="1240972">
                  <a:moveTo>
                    <a:pt x="0" y="1240972"/>
                  </a:moveTo>
                  <a:cubicBezTo>
                    <a:pt x="402276" y="805048"/>
                    <a:pt x="822961" y="386043"/>
                    <a:pt x="1706545" y="198509"/>
                  </a:cubicBezTo>
                  <a:cubicBezTo>
                    <a:pt x="2416280" y="106516"/>
                    <a:pt x="2755177" y="72117"/>
                    <a:pt x="3546459" y="39032"/>
                  </a:cubicBezTo>
                  <a:cubicBezTo>
                    <a:pt x="4337741" y="5947"/>
                    <a:pt x="5969609" y="6505"/>
                    <a:pt x="6454239" y="0"/>
                  </a:cubicBezTo>
                  <a:lnTo>
                    <a:pt x="6454239" y="0"/>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3" name="Freeform 142"/>
            <p:cNvSpPr/>
            <p:nvPr/>
          </p:nvSpPr>
          <p:spPr>
            <a:xfrm>
              <a:off x="3248397" y="5031207"/>
              <a:ext cx="6383482" cy="1249604"/>
            </a:xfrm>
            <a:custGeom>
              <a:avLst/>
              <a:gdLst>
                <a:gd name="connsiteX0" fmla="*/ 0 w 6454239"/>
                <a:gd name="connsiteY0" fmla="*/ 1241167 h 1241167"/>
                <a:gd name="connsiteX1" fmla="*/ 1229096 w 6454239"/>
                <a:gd name="connsiteY1" fmla="*/ 166450 h 1241167"/>
                <a:gd name="connsiteX2" fmla="*/ 2547257 w 6454239"/>
                <a:gd name="connsiteY2" fmla="*/ 23946 h 1241167"/>
                <a:gd name="connsiteX3" fmla="*/ 6454239 w 6454239"/>
                <a:gd name="connsiteY3" fmla="*/ 195 h 1241167"/>
                <a:gd name="connsiteX4" fmla="*/ 6454239 w 6454239"/>
                <a:gd name="connsiteY4" fmla="*/ 195 h 1241167"/>
                <a:gd name="connsiteX0" fmla="*/ 0 w 6416139"/>
                <a:gd name="connsiteY0" fmla="*/ 1265660 h 1265660"/>
                <a:gd name="connsiteX1" fmla="*/ 1190996 w 6416139"/>
                <a:gd name="connsiteY1" fmla="*/ 166450 h 1265660"/>
                <a:gd name="connsiteX2" fmla="*/ 2509157 w 6416139"/>
                <a:gd name="connsiteY2" fmla="*/ 23946 h 1265660"/>
                <a:gd name="connsiteX3" fmla="*/ 6416139 w 6416139"/>
                <a:gd name="connsiteY3" fmla="*/ 195 h 1265660"/>
                <a:gd name="connsiteX4" fmla="*/ 6416139 w 6416139"/>
                <a:gd name="connsiteY4" fmla="*/ 195 h 1265660"/>
                <a:gd name="connsiteX0" fmla="*/ 0 w 6695849"/>
                <a:gd name="connsiteY0" fmla="*/ 1266085 h 1266085"/>
                <a:gd name="connsiteX1" fmla="*/ 1190996 w 6695849"/>
                <a:gd name="connsiteY1" fmla="*/ 166875 h 1266085"/>
                <a:gd name="connsiteX2" fmla="*/ 2509157 w 6695849"/>
                <a:gd name="connsiteY2" fmla="*/ 24371 h 1266085"/>
                <a:gd name="connsiteX3" fmla="*/ 6416139 w 6695849"/>
                <a:gd name="connsiteY3" fmla="*/ 620 h 1266085"/>
                <a:gd name="connsiteX4" fmla="*/ 6378039 w 6695849"/>
                <a:gd name="connsiteY4" fmla="*/ 30555 h 1266085"/>
                <a:gd name="connsiteX0" fmla="*/ 0 w 6695849"/>
                <a:gd name="connsiteY0" fmla="*/ 1266085 h 1266085"/>
                <a:gd name="connsiteX1" fmla="*/ 1190996 w 6695849"/>
                <a:gd name="connsiteY1" fmla="*/ 166875 h 1266085"/>
                <a:gd name="connsiteX2" fmla="*/ 2509157 w 6695849"/>
                <a:gd name="connsiteY2" fmla="*/ 24371 h 1266085"/>
                <a:gd name="connsiteX3" fmla="*/ 6416139 w 6695849"/>
                <a:gd name="connsiteY3" fmla="*/ 620 h 1266085"/>
                <a:gd name="connsiteX4" fmla="*/ 6378039 w 6695849"/>
                <a:gd name="connsiteY4" fmla="*/ 30555 h 1266085"/>
                <a:gd name="connsiteX0" fmla="*/ 0 w 6695849"/>
                <a:gd name="connsiteY0" fmla="*/ 1266085 h 1266085"/>
                <a:gd name="connsiteX1" fmla="*/ 1190996 w 6695849"/>
                <a:gd name="connsiteY1" fmla="*/ 166875 h 1266085"/>
                <a:gd name="connsiteX2" fmla="*/ 2509157 w 6695849"/>
                <a:gd name="connsiteY2" fmla="*/ 24371 h 1266085"/>
                <a:gd name="connsiteX3" fmla="*/ 6416139 w 6695849"/>
                <a:gd name="connsiteY3" fmla="*/ 620 h 1266085"/>
                <a:gd name="connsiteX4" fmla="*/ 6378039 w 6695849"/>
                <a:gd name="connsiteY4" fmla="*/ 30555 h 1266085"/>
                <a:gd name="connsiteX0" fmla="*/ 0 w 6378039"/>
                <a:gd name="connsiteY0" fmla="*/ 1250651 h 1250651"/>
                <a:gd name="connsiteX1" fmla="*/ 1190996 w 6378039"/>
                <a:gd name="connsiteY1" fmla="*/ 151441 h 1250651"/>
                <a:gd name="connsiteX2" fmla="*/ 2509157 w 6378039"/>
                <a:gd name="connsiteY2" fmla="*/ 8937 h 1250651"/>
                <a:gd name="connsiteX3" fmla="*/ 6378039 w 6378039"/>
                <a:gd name="connsiteY3" fmla="*/ 15121 h 1250651"/>
                <a:gd name="connsiteX0" fmla="*/ 0 w 6378039"/>
                <a:gd name="connsiteY0" fmla="*/ 1250651 h 1250651"/>
                <a:gd name="connsiteX1" fmla="*/ 1190996 w 6378039"/>
                <a:gd name="connsiteY1" fmla="*/ 151441 h 1250651"/>
                <a:gd name="connsiteX2" fmla="*/ 2509157 w 6378039"/>
                <a:gd name="connsiteY2" fmla="*/ 8937 h 1250651"/>
                <a:gd name="connsiteX3" fmla="*/ 6378039 w 6378039"/>
                <a:gd name="connsiteY3" fmla="*/ 15121 h 1250651"/>
                <a:gd name="connsiteX0" fmla="*/ 0 w 6383482"/>
                <a:gd name="connsiteY0" fmla="*/ 1247180 h 1247180"/>
                <a:gd name="connsiteX1" fmla="*/ 1190996 w 6383482"/>
                <a:gd name="connsiteY1" fmla="*/ 147970 h 1247180"/>
                <a:gd name="connsiteX2" fmla="*/ 2509157 w 6383482"/>
                <a:gd name="connsiteY2" fmla="*/ 5466 h 1247180"/>
                <a:gd name="connsiteX3" fmla="*/ 6383482 w 6383482"/>
                <a:gd name="connsiteY3" fmla="*/ 27978 h 1247180"/>
                <a:gd name="connsiteX0" fmla="*/ 0 w 6383482"/>
                <a:gd name="connsiteY0" fmla="*/ 1260345 h 1260345"/>
                <a:gd name="connsiteX1" fmla="*/ 1190996 w 6383482"/>
                <a:gd name="connsiteY1" fmla="*/ 161135 h 1260345"/>
                <a:gd name="connsiteX2" fmla="*/ 2509157 w 6383482"/>
                <a:gd name="connsiteY2" fmla="*/ 18631 h 1260345"/>
                <a:gd name="connsiteX3" fmla="*/ 6383482 w 6383482"/>
                <a:gd name="connsiteY3" fmla="*/ 41143 h 1260345"/>
                <a:gd name="connsiteX0" fmla="*/ 0 w 6383482"/>
                <a:gd name="connsiteY0" fmla="*/ 1249604 h 1249604"/>
                <a:gd name="connsiteX1" fmla="*/ 1190996 w 6383482"/>
                <a:gd name="connsiteY1" fmla="*/ 150394 h 1249604"/>
                <a:gd name="connsiteX2" fmla="*/ 2509157 w 6383482"/>
                <a:gd name="connsiteY2" fmla="*/ 7890 h 1249604"/>
                <a:gd name="connsiteX3" fmla="*/ 6383482 w 6383482"/>
                <a:gd name="connsiteY3" fmla="*/ 30402 h 1249604"/>
              </a:gdLst>
              <a:ahLst/>
              <a:cxnLst>
                <a:cxn ang="0">
                  <a:pos x="connsiteX0" y="connsiteY0"/>
                </a:cxn>
                <a:cxn ang="0">
                  <a:pos x="connsiteX1" y="connsiteY1"/>
                </a:cxn>
                <a:cxn ang="0">
                  <a:pos x="connsiteX2" y="connsiteY2"/>
                </a:cxn>
                <a:cxn ang="0">
                  <a:pos x="connsiteX3" y="connsiteY3"/>
                </a:cxn>
              </a:cxnLst>
              <a:rect l="l" t="t" r="r" b="b"/>
              <a:pathLst>
                <a:path w="6383482" h="1249604">
                  <a:moveTo>
                    <a:pt x="0" y="1249604"/>
                  </a:moveTo>
                  <a:cubicBezTo>
                    <a:pt x="402276" y="813680"/>
                    <a:pt x="772803" y="357346"/>
                    <a:pt x="1190996" y="150394"/>
                  </a:cubicBezTo>
                  <a:cubicBezTo>
                    <a:pt x="1609189" y="-56558"/>
                    <a:pt x="1586593" y="11560"/>
                    <a:pt x="2509157" y="7890"/>
                  </a:cubicBezTo>
                  <a:lnTo>
                    <a:pt x="6383482" y="30402"/>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44" name="Straight Arrow Connector 143"/>
            <p:cNvCxnSpPr/>
            <p:nvPr/>
          </p:nvCxnSpPr>
          <p:spPr>
            <a:xfrm flipH="1">
              <a:off x="3238749" y="964861"/>
              <a:ext cx="1393369" cy="5340937"/>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3215741" y="5044614"/>
              <a:ext cx="6432960" cy="12295"/>
            </a:xfrm>
            <a:prstGeom prst="line">
              <a:avLst/>
            </a:prstGeom>
            <a:ln w="2857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3166754" y="6311735"/>
              <a:ext cx="6497781" cy="237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3202859" y="970330"/>
              <a:ext cx="84195" cy="53706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3215742" y="748366"/>
              <a:ext cx="1565938" cy="1110438"/>
            </a:xfrm>
            <a:prstGeom prst="rect">
              <a:avLst/>
            </a:prstGeom>
            <a:noFill/>
          </p:spPr>
          <p:txBody>
            <a:bodyPr wrap="square" rtlCol="0">
              <a:spAutoFit/>
            </a:bodyPr>
            <a:lstStyle/>
            <a:p>
              <a:r>
                <a:rPr lang="en-US" sz="1400" dirty="0"/>
                <a:t>Plasma </a:t>
              </a:r>
            </a:p>
            <a:p>
              <a:r>
                <a:rPr lang="en-US" sz="1400" dirty="0"/>
                <a:t>Region</a:t>
              </a:r>
            </a:p>
          </p:txBody>
        </p:sp>
        <p:sp>
          <p:nvSpPr>
            <p:cNvPr id="171" name="TextBox 170"/>
            <p:cNvSpPr txBox="1"/>
            <p:nvPr/>
          </p:nvSpPr>
          <p:spPr>
            <a:xfrm>
              <a:off x="5141638" y="3839532"/>
              <a:ext cx="3597776" cy="849159"/>
            </a:xfrm>
            <a:prstGeom prst="rect">
              <a:avLst/>
            </a:prstGeom>
            <a:noFill/>
          </p:spPr>
          <p:txBody>
            <a:bodyPr wrap="none" rtlCol="0">
              <a:spAutoFit/>
            </a:bodyPr>
            <a:lstStyle/>
            <a:p>
              <a:r>
                <a:rPr lang="en-US" sz="2000" dirty="0"/>
                <a:t>Visible Region</a:t>
              </a:r>
            </a:p>
          </p:txBody>
        </p:sp>
        <p:sp>
          <p:nvSpPr>
            <p:cNvPr id="172" name="TextBox 171"/>
            <p:cNvSpPr txBox="1"/>
            <p:nvPr/>
          </p:nvSpPr>
          <p:spPr>
            <a:xfrm>
              <a:off x="5393513" y="2612187"/>
              <a:ext cx="3916253" cy="849159"/>
            </a:xfrm>
            <a:prstGeom prst="rect">
              <a:avLst/>
            </a:prstGeom>
            <a:noFill/>
          </p:spPr>
          <p:txBody>
            <a:bodyPr wrap="none" rtlCol="0">
              <a:spAutoFit/>
            </a:bodyPr>
            <a:lstStyle/>
            <a:p>
              <a:r>
                <a:rPr lang="en-US" sz="2000" dirty="0"/>
                <a:t>Infrared Region</a:t>
              </a:r>
            </a:p>
          </p:txBody>
        </p:sp>
        <p:sp>
          <p:nvSpPr>
            <p:cNvPr id="173" name="TextBox 172"/>
            <p:cNvSpPr txBox="1"/>
            <p:nvPr/>
          </p:nvSpPr>
          <p:spPr>
            <a:xfrm>
              <a:off x="4388873" y="5437977"/>
              <a:ext cx="4605040" cy="849159"/>
            </a:xfrm>
            <a:prstGeom prst="rect">
              <a:avLst/>
            </a:prstGeom>
            <a:noFill/>
          </p:spPr>
          <p:txBody>
            <a:bodyPr wrap="none" rtlCol="0">
              <a:spAutoFit/>
            </a:bodyPr>
            <a:lstStyle/>
            <a:p>
              <a:r>
                <a:rPr lang="en-US" sz="2000" dirty="0"/>
                <a:t>Microwave Region</a:t>
              </a:r>
            </a:p>
          </p:txBody>
        </p:sp>
        <p:sp>
          <p:nvSpPr>
            <p:cNvPr id="174" name="TextBox 173"/>
            <p:cNvSpPr txBox="1"/>
            <p:nvPr/>
          </p:nvSpPr>
          <p:spPr>
            <a:xfrm>
              <a:off x="4035856" y="6310529"/>
              <a:ext cx="5358081" cy="849159"/>
            </a:xfrm>
            <a:prstGeom prst="rect">
              <a:avLst/>
            </a:prstGeom>
            <a:noFill/>
          </p:spPr>
          <p:txBody>
            <a:bodyPr wrap="square" rtlCol="0">
              <a:spAutoFit/>
            </a:bodyPr>
            <a:lstStyle/>
            <a:p>
              <a:r>
                <a:rPr lang="en-US" sz="2000" dirty="0"/>
                <a:t>Wavevector k</a:t>
              </a:r>
              <a:r>
                <a:rPr lang="en-US" sz="2000" baseline="-25000" dirty="0"/>
                <a:t>x</a:t>
              </a:r>
              <a:r>
                <a:rPr lang="en-US" sz="2000" dirty="0"/>
                <a:t>(m</a:t>
              </a:r>
              <a:r>
                <a:rPr lang="en-US" sz="2000" baseline="30000" dirty="0"/>
                <a:t>-1</a:t>
              </a:r>
              <a:r>
                <a:rPr lang="en-US" sz="2000" dirty="0"/>
                <a:t>)</a:t>
              </a:r>
            </a:p>
          </p:txBody>
        </p:sp>
        <p:sp>
          <p:nvSpPr>
            <p:cNvPr id="175" name="TextBox 174"/>
            <p:cNvSpPr txBox="1"/>
            <p:nvPr/>
          </p:nvSpPr>
          <p:spPr>
            <a:xfrm rot="16200000">
              <a:off x="971902" y="3126777"/>
              <a:ext cx="3674514" cy="876616"/>
            </a:xfrm>
            <a:prstGeom prst="rect">
              <a:avLst/>
            </a:prstGeom>
            <a:noFill/>
          </p:spPr>
          <p:txBody>
            <a:bodyPr wrap="none" rtlCol="0">
              <a:spAutoFit/>
            </a:bodyPr>
            <a:lstStyle/>
            <a:p>
              <a:r>
                <a:rPr lang="en-US" sz="2000" dirty="0"/>
                <a:t>Frequency</a:t>
              </a:r>
              <a:r>
                <a:rPr lang="en-US" sz="2000" baseline="-25000" dirty="0"/>
                <a:t> </a:t>
              </a:r>
              <a:r>
                <a:rPr lang="en-US" sz="2000" dirty="0"/>
                <a:t>(Hz)</a:t>
              </a:r>
            </a:p>
          </p:txBody>
        </p:sp>
        <p:cxnSp>
          <p:nvCxnSpPr>
            <p:cNvPr id="176" name="Straight Connector 175"/>
            <p:cNvCxnSpPr>
              <a:endCxn id="137" idx="2"/>
            </p:cNvCxnSpPr>
            <p:nvPr/>
          </p:nvCxnSpPr>
          <p:spPr>
            <a:xfrm flipV="1">
              <a:off x="3298124" y="1739735"/>
              <a:ext cx="6320889" cy="5300"/>
            </a:xfrm>
            <a:prstGeom prst="line">
              <a:avLst/>
            </a:prstGeom>
            <a:ln w="2857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77" name="TextBox 176"/>
            <p:cNvSpPr txBox="1"/>
            <p:nvPr/>
          </p:nvSpPr>
          <p:spPr>
            <a:xfrm>
              <a:off x="9581157" y="3128215"/>
              <a:ext cx="243692" cy="2155557"/>
            </a:xfrm>
            <a:prstGeom prst="rect">
              <a:avLst/>
            </a:prstGeom>
            <a:noFill/>
          </p:spPr>
          <p:txBody>
            <a:bodyPr wrap="square" rtlCol="0">
              <a:spAutoFit/>
            </a:bodyPr>
            <a:lstStyle/>
            <a:p>
              <a:r>
                <a:rPr lang="en-US" sz="6000" dirty="0"/>
                <a:t>}</a:t>
              </a:r>
            </a:p>
          </p:txBody>
        </p:sp>
        <mc:AlternateContent xmlns:mc="http://schemas.openxmlformats.org/markup-compatibility/2006" xmlns:a14="http://schemas.microsoft.com/office/drawing/2010/main">
          <mc:Choice Requires="a14">
            <p:sp>
              <p:nvSpPr>
                <p:cNvPr id="178" name="TextBox 177"/>
                <p:cNvSpPr txBox="1"/>
                <p:nvPr/>
              </p:nvSpPr>
              <p:spPr>
                <a:xfrm>
                  <a:off x="5460428" y="507982"/>
                  <a:ext cx="3224006" cy="10203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ea typeface="Cambria Math" panose="02040503050406030204" pitchFamily="18" charset="0"/>
                              </a:rPr>
                            </m:ctrlPr>
                          </m:sSubPr>
                          <m:e>
                            <m:r>
                              <a:rPr lang="en-US" sz="1600" b="1" i="1">
                                <a:solidFill>
                                  <a:schemeClr val="tx1"/>
                                </a:solidFill>
                                <a:latin typeface="Cambria Math" panose="02040503050406030204" pitchFamily="18" charset="0"/>
                                <a:ea typeface="Cambria Math" panose="02040503050406030204" pitchFamily="18" charset="0"/>
                              </a:rPr>
                              <m:t>𝝎</m:t>
                            </m:r>
                          </m:e>
                          <m:sub>
                            <m:r>
                              <a:rPr lang="en-US" sz="1600" b="1" i="1">
                                <a:solidFill>
                                  <a:schemeClr val="tx1"/>
                                </a:solidFill>
                                <a:latin typeface="Cambria Math" panose="02040503050406030204" pitchFamily="18" charset="0"/>
                                <a:ea typeface="Cambria Math" panose="02040503050406030204" pitchFamily="18" charset="0"/>
                              </a:rPr>
                              <m:t>𝒔𝒑</m:t>
                            </m:r>
                          </m:sub>
                        </m:sSub>
                        <m:r>
                          <a:rPr lang="en-US" sz="1600" b="1" i="1">
                            <a:solidFill>
                              <a:schemeClr val="tx1"/>
                            </a:solidFill>
                            <a:latin typeface="Cambria Math" panose="02040503050406030204" pitchFamily="18" charset="0"/>
                            <a:ea typeface="Cambria Math" panose="02040503050406030204" pitchFamily="18" charset="0"/>
                          </a:rPr>
                          <m:t>=</m:t>
                        </m:r>
                        <m:f>
                          <m:fPr>
                            <m:ctrlPr>
                              <a:rPr lang="en-US" sz="1600" b="1" i="1">
                                <a:solidFill>
                                  <a:schemeClr val="tx1"/>
                                </a:solidFill>
                                <a:latin typeface="Cambria Math" panose="02040503050406030204" pitchFamily="18" charset="0"/>
                                <a:ea typeface="Cambria Math" panose="02040503050406030204" pitchFamily="18" charset="0"/>
                              </a:rPr>
                            </m:ctrlPr>
                          </m:fPr>
                          <m:num>
                            <m:sSub>
                              <m:sSubPr>
                                <m:ctrlPr>
                                  <a:rPr lang="en-US" sz="1600" b="1" i="1">
                                    <a:solidFill>
                                      <a:schemeClr val="tx1"/>
                                    </a:solidFill>
                                    <a:latin typeface="Cambria Math" panose="02040503050406030204" pitchFamily="18" charset="0"/>
                                    <a:ea typeface="Cambria Math" panose="02040503050406030204" pitchFamily="18" charset="0"/>
                                  </a:rPr>
                                </m:ctrlPr>
                              </m:sSubPr>
                              <m:e>
                                <m:r>
                                  <a:rPr lang="en-US" sz="1600" b="1" i="1">
                                    <a:solidFill>
                                      <a:schemeClr val="tx1"/>
                                    </a:solidFill>
                                    <a:latin typeface="Cambria Math" panose="02040503050406030204" pitchFamily="18" charset="0"/>
                                    <a:ea typeface="Cambria Math" panose="02040503050406030204" pitchFamily="18" charset="0"/>
                                  </a:rPr>
                                  <m:t>𝝎</m:t>
                                </m:r>
                              </m:e>
                              <m:sub>
                                <m:r>
                                  <a:rPr lang="en-US" sz="1600" b="1" i="1">
                                    <a:solidFill>
                                      <a:schemeClr val="tx1"/>
                                    </a:solidFill>
                                    <a:latin typeface="Cambria Math" panose="02040503050406030204" pitchFamily="18" charset="0"/>
                                    <a:ea typeface="Cambria Math" panose="02040503050406030204" pitchFamily="18" charset="0"/>
                                  </a:rPr>
                                  <m:t>𝒑𝒍𝒂𝒔𝒎𝒂</m:t>
                                </m:r>
                              </m:sub>
                            </m:sSub>
                          </m:num>
                          <m:den>
                            <m:rad>
                              <m:radPr>
                                <m:degHide m:val="on"/>
                                <m:ctrlPr>
                                  <a:rPr lang="en-US" sz="1600" b="1" i="1">
                                    <a:solidFill>
                                      <a:schemeClr val="tx1"/>
                                    </a:solidFill>
                                    <a:latin typeface="Cambria Math" panose="02040503050406030204" pitchFamily="18" charset="0"/>
                                    <a:ea typeface="Cambria Math" panose="02040503050406030204" pitchFamily="18" charset="0"/>
                                  </a:rPr>
                                </m:ctrlPr>
                              </m:radPr>
                              <m:deg/>
                              <m:e>
                                <m:r>
                                  <a:rPr lang="en-US" sz="1600" b="1" i="1">
                                    <a:solidFill>
                                      <a:schemeClr val="tx1"/>
                                    </a:solidFill>
                                    <a:latin typeface="Cambria Math" panose="02040503050406030204" pitchFamily="18" charset="0"/>
                                    <a:ea typeface="Cambria Math" panose="02040503050406030204" pitchFamily="18" charset="0"/>
                                  </a:rPr>
                                  <m:t>𝟐</m:t>
                                </m:r>
                              </m:e>
                            </m:rad>
                          </m:den>
                        </m:f>
                      </m:oMath>
                    </m:oMathPara>
                  </a14:m>
                  <a:endParaRPr lang="en-US" sz="1600" b="1" dirty="0">
                    <a:solidFill>
                      <a:schemeClr val="tx1"/>
                    </a:solidFill>
                  </a:endParaRPr>
                </a:p>
              </p:txBody>
            </p:sp>
          </mc:Choice>
          <mc:Fallback xmlns="">
            <p:sp>
              <p:nvSpPr>
                <p:cNvPr id="178" name="TextBox 177"/>
                <p:cNvSpPr txBox="1">
                  <a:spLocks noRot="1" noChangeAspect="1" noMove="1" noResize="1" noEditPoints="1" noAdjustHandles="1" noChangeArrowheads="1" noChangeShapeType="1" noTextEdit="1"/>
                </p:cNvSpPr>
                <p:nvPr/>
              </p:nvSpPr>
              <p:spPr>
                <a:xfrm>
                  <a:off x="5460428" y="507982"/>
                  <a:ext cx="3224006" cy="1020352"/>
                </a:xfrm>
                <a:prstGeom prst="rect">
                  <a:avLst/>
                </a:prstGeom>
                <a:blipFill>
                  <a:blip r:embed="rId3"/>
                  <a:stretch>
                    <a:fillRect b="-101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TextBox 178"/>
                <p:cNvSpPr txBox="1"/>
                <p:nvPr/>
              </p:nvSpPr>
              <p:spPr>
                <a:xfrm>
                  <a:off x="3943794" y="4459314"/>
                  <a:ext cx="1908091" cy="57209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ea typeface="Cambria Math" panose="02040503050406030204" pitchFamily="18" charset="0"/>
                              </a:rPr>
                            </m:ctrlPr>
                          </m:sSubPr>
                          <m:e>
                            <m:r>
                              <a:rPr lang="en-US" sz="1600" b="1" i="1">
                                <a:solidFill>
                                  <a:schemeClr val="tx1"/>
                                </a:solidFill>
                                <a:latin typeface="Cambria Math" panose="02040503050406030204" pitchFamily="18" charset="0"/>
                                <a:ea typeface="Cambria Math" panose="02040503050406030204" pitchFamily="18" charset="0"/>
                              </a:rPr>
                              <m:t>𝝊</m:t>
                            </m:r>
                          </m:e>
                          <m:sub>
                            <m:r>
                              <a:rPr lang="en-US" sz="1600" b="1" i="1">
                                <a:solidFill>
                                  <a:schemeClr val="tx1"/>
                                </a:solidFill>
                                <a:latin typeface="Cambria Math" panose="02040503050406030204" pitchFamily="18" charset="0"/>
                                <a:ea typeface="Cambria Math" panose="02040503050406030204" pitchFamily="18" charset="0"/>
                              </a:rPr>
                              <m:t>𝑳𝒊𝒎𝒊𝒕𝒊𝒏𝒈</m:t>
                            </m:r>
                          </m:sub>
                        </m:sSub>
                      </m:oMath>
                    </m:oMathPara>
                  </a14:m>
                  <a:endParaRPr lang="en-US" sz="1600" b="1" dirty="0">
                    <a:solidFill>
                      <a:schemeClr val="tx1"/>
                    </a:solidFill>
                  </a:endParaRPr>
                </a:p>
              </p:txBody>
            </p:sp>
          </mc:Choice>
          <mc:Fallback xmlns="">
            <p:sp>
              <p:nvSpPr>
                <p:cNvPr id="179" name="TextBox 178"/>
                <p:cNvSpPr txBox="1">
                  <a:spLocks noRot="1" noChangeAspect="1" noMove="1" noResize="1" noEditPoints="1" noAdjustHandles="1" noChangeArrowheads="1" noChangeShapeType="1" noTextEdit="1"/>
                </p:cNvSpPr>
                <p:nvPr/>
              </p:nvSpPr>
              <p:spPr>
                <a:xfrm>
                  <a:off x="3943794" y="4459314"/>
                  <a:ext cx="1908091" cy="572093"/>
                </a:xfrm>
                <a:prstGeom prst="rect">
                  <a:avLst/>
                </a:prstGeom>
                <a:blipFill>
                  <a:blip r:embed="rId4"/>
                  <a:stretch>
                    <a:fillRect b="-25000"/>
                  </a:stretch>
                </a:blipFill>
              </p:spPr>
              <p:txBody>
                <a:bodyPr/>
                <a:lstStyle/>
                <a:p>
                  <a:r>
                    <a:rPr lang="en-US">
                      <a:noFill/>
                    </a:rPr>
                    <a:t> </a:t>
                  </a:r>
                </a:p>
              </p:txBody>
            </p:sp>
          </mc:Fallback>
        </mc:AlternateContent>
        <p:sp>
          <p:nvSpPr>
            <p:cNvPr id="180" name="TextBox 179"/>
            <p:cNvSpPr txBox="1"/>
            <p:nvPr/>
          </p:nvSpPr>
          <p:spPr>
            <a:xfrm>
              <a:off x="9532704" y="4636056"/>
              <a:ext cx="629369" cy="1959597"/>
            </a:xfrm>
            <a:prstGeom prst="rect">
              <a:avLst/>
            </a:prstGeom>
            <a:noFill/>
          </p:spPr>
          <p:txBody>
            <a:bodyPr wrap="square" rtlCol="0">
              <a:spAutoFit/>
            </a:bodyPr>
            <a:lstStyle/>
            <a:p>
              <a:r>
                <a:rPr lang="en-US" sz="5400" dirty="0"/>
                <a:t>}</a:t>
              </a:r>
            </a:p>
          </p:txBody>
        </p:sp>
      </p:grpSp>
      <p:grpSp>
        <p:nvGrpSpPr>
          <p:cNvPr id="181" name="Group 180"/>
          <p:cNvGrpSpPr/>
          <p:nvPr/>
        </p:nvGrpSpPr>
        <p:grpSpPr>
          <a:xfrm>
            <a:off x="6436937" y="4044502"/>
            <a:ext cx="4097101" cy="2061934"/>
            <a:chOff x="973205" y="2907099"/>
            <a:chExt cx="4097101" cy="2061934"/>
          </a:xfrm>
        </p:grpSpPr>
        <p:sp>
          <p:nvSpPr>
            <p:cNvPr id="182" name="Rectangle 181">
              <a:extLst>
                <a:ext uri="{FF2B5EF4-FFF2-40B4-BE49-F238E27FC236}">
                  <a16:creationId xmlns:a16="http://schemas.microsoft.com/office/drawing/2014/main" id="{714173F1-529B-45E2-A25F-3A50FFB9921A}"/>
                </a:ext>
              </a:extLst>
            </p:cNvPr>
            <p:cNvSpPr/>
            <p:nvPr/>
          </p:nvSpPr>
          <p:spPr>
            <a:xfrm>
              <a:off x="1111966" y="4454302"/>
              <a:ext cx="1026945" cy="237812"/>
            </a:xfrm>
            <a:prstGeom prst="rect">
              <a:avLst/>
            </a:prstGeom>
            <a:solidFill>
              <a:srgbClr val="00CCFF"/>
            </a:solidFill>
            <a:scene3d>
              <a:camera prst="isometricLeftDown">
                <a:rot lat="1260000" lon="3810000" rev="9585"/>
              </a:camera>
              <a:lightRig rig="flat" dir="t">
                <a:rot lat="0" lon="0" rev="10800000"/>
              </a:lightRig>
            </a:scene3d>
            <a:sp3d extrusionH="327025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3" name="Rectangle 182">
              <a:extLst>
                <a:ext uri="{FF2B5EF4-FFF2-40B4-BE49-F238E27FC236}">
                  <a16:creationId xmlns:a16="http://schemas.microsoft.com/office/drawing/2014/main" id="{07AF7D5F-75F8-49B3-A8E1-3B3F8F48F0A3}"/>
                </a:ext>
              </a:extLst>
            </p:cNvPr>
            <p:cNvSpPr/>
            <p:nvPr/>
          </p:nvSpPr>
          <p:spPr>
            <a:xfrm>
              <a:off x="3797202" y="3611916"/>
              <a:ext cx="1027710" cy="376473"/>
            </a:xfrm>
            <a:prstGeom prst="rect">
              <a:avLst/>
            </a:prstGeom>
            <a:solidFill>
              <a:srgbClr val="00CCFF"/>
            </a:solidFill>
            <a:scene3d>
              <a:camera prst="isometricLeftDown">
                <a:rot lat="1124527" lon="3722917" rev="9586"/>
              </a:camera>
              <a:lightRig rig="flat" dir="t">
                <a:rot lat="0" lon="0" rev="10800000"/>
              </a:lightRig>
            </a:scene3d>
            <a:sp3d extrusionH="2540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84" name="Group 183"/>
            <p:cNvGrpSpPr/>
            <p:nvPr/>
          </p:nvGrpSpPr>
          <p:grpSpPr>
            <a:xfrm>
              <a:off x="1346266" y="2907099"/>
              <a:ext cx="967745" cy="877951"/>
              <a:chOff x="1156267" y="507539"/>
              <a:chExt cx="2948110" cy="2333941"/>
            </a:xfrm>
          </p:grpSpPr>
          <p:grpSp>
            <p:nvGrpSpPr>
              <p:cNvPr id="212" name="Group 211"/>
              <p:cNvGrpSpPr/>
              <p:nvPr/>
            </p:nvGrpSpPr>
            <p:grpSpPr>
              <a:xfrm>
                <a:off x="2228849" y="802821"/>
                <a:ext cx="1257745" cy="1595337"/>
                <a:chOff x="2228849" y="802821"/>
                <a:chExt cx="1257745" cy="1595337"/>
              </a:xfrm>
            </p:grpSpPr>
            <p:cxnSp>
              <p:nvCxnSpPr>
                <p:cNvPr id="216" name="Straight Arrow Connector 215"/>
                <p:cNvCxnSpPr/>
                <p:nvPr/>
              </p:nvCxnSpPr>
              <p:spPr>
                <a:xfrm>
                  <a:off x="2228849" y="1771305"/>
                  <a:ext cx="899080" cy="62685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flipH="1" flipV="1">
                  <a:off x="2228849" y="802821"/>
                  <a:ext cx="1" cy="9684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2228850" y="1509177"/>
                  <a:ext cx="1257744" cy="2621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13" name="TextBox 212">
                <a:extLst>
                  <a:ext uri="{FF2B5EF4-FFF2-40B4-BE49-F238E27FC236}">
                    <a16:creationId xmlns:a16="http://schemas.microsoft.com/office/drawing/2014/main" id="{D16CC1E2-C42F-432F-8D25-B02355E40CF0}"/>
                  </a:ext>
                </a:extLst>
              </p:cNvPr>
              <p:cNvSpPr txBox="1"/>
              <p:nvPr/>
            </p:nvSpPr>
            <p:spPr>
              <a:xfrm>
                <a:off x="2888086" y="1777829"/>
                <a:ext cx="557839" cy="1063651"/>
              </a:xfrm>
              <a:prstGeom prst="rect">
                <a:avLst/>
              </a:prstGeom>
              <a:noFill/>
            </p:spPr>
            <p:txBody>
              <a:bodyPr wrap="square" rtlCol="0">
                <a:spAutoFit/>
              </a:bodyPr>
              <a:lstStyle/>
              <a:p>
                <a:r>
                  <a:rPr lang="en-US" sz="2000" dirty="0">
                    <a:solidFill>
                      <a:schemeClr val="bg1"/>
                    </a:solidFill>
                  </a:rPr>
                  <a:t>Z</a:t>
                </a:r>
              </a:p>
            </p:txBody>
          </p:sp>
          <p:sp>
            <p:nvSpPr>
              <p:cNvPr id="214" name="TextBox 213">
                <a:extLst>
                  <a:ext uri="{FF2B5EF4-FFF2-40B4-BE49-F238E27FC236}">
                    <a16:creationId xmlns:a16="http://schemas.microsoft.com/office/drawing/2014/main" id="{D16CC1E2-C42F-432F-8D25-B02355E40CF0}"/>
                  </a:ext>
                </a:extLst>
              </p:cNvPr>
              <p:cNvSpPr txBox="1"/>
              <p:nvPr/>
            </p:nvSpPr>
            <p:spPr>
              <a:xfrm>
                <a:off x="3303224" y="872879"/>
                <a:ext cx="801153" cy="1063651"/>
              </a:xfrm>
              <a:prstGeom prst="rect">
                <a:avLst/>
              </a:prstGeom>
              <a:noFill/>
            </p:spPr>
            <p:txBody>
              <a:bodyPr wrap="square" rtlCol="0">
                <a:spAutoFit/>
              </a:bodyPr>
              <a:lstStyle/>
              <a:p>
                <a:r>
                  <a:rPr lang="en-US" sz="2000" dirty="0">
                    <a:solidFill>
                      <a:schemeClr val="bg1"/>
                    </a:solidFill>
                  </a:rPr>
                  <a:t>X</a:t>
                </a:r>
              </a:p>
            </p:txBody>
          </p:sp>
          <p:sp>
            <p:nvSpPr>
              <p:cNvPr id="215" name="TextBox 214">
                <a:extLst>
                  <a:ext uri="{FF2B5EF4-FFF2-40B4-BE49-F238E27FC236}">
                    <a16:creationId xmlns:a16="http://schemas.microsoft.com/office/drawing/2014/main" id="{D16CC1E2-C42F-432F-8D25-B02355E40CF0}"/>
                  </a:ext>
                </a:extLst>
              </p:cNvPr>
              <p:cNvSpPr txBox="1"/>
              <p:nvPr/>
            </p:nvSpPr>
            <p:spPr>
              <a:xfrm>
                <a:off x="1156267" y="507539"/>
                <a:ext cx="1199350" cy="1063651"/>
              </a:xfrm>
              <a:prstGeom prst="rect">
                <a:avLst/>
              </a:prstGeom>
              <a:noFill/>
            </p:spPr>
            <p:txBody>
              <a:bodyPr wrap="square" rtlCol="0">
                <a:spAutoFit/>
              </a:bodyPr>
              <a:lstStyle/>
              <a:p>
                <a:r>
                  <a:rPr lang="en-US" sz="2000" dirty="0">
                    <a:solidFill>
                      <a:schemeClr val="bg1"/>
                    </a:solidFill>
                  </a:rPr>
                  <a:t>Y</a:t>
                </a:r>
              </a:p>
            </p:txBody>
          </p:sp>
        </p:grpSp>
        <p:sp>
          <p:nvSpPr>
            <p:cNvPr id="185" name="TextBox 184">
              <a:extLst>
                <a:ext uri="{FF2B5EF4-FFF2-40B4-BE49-F238E27FC236}">
                  <a16:creationId xmlns:a16="http://schemas.microsoft.com/office/drawing/2014/main" id="{D16CC1E2-C42F-432F-8D25-B02355E40CF0}"/>
                </a:ext>
              </a:extLst>
            </p:cNvPr>
            <p:cNvSpPr txBox="1"/>
            <p:nvPr/>
          </p:nvSpPr>
          <p:spPr>
            <a:xfrm rot="10800000" flipV="1">
              <a:off x="973205" y="3705658"/>
              <a:ext cx="383187" cy="369332"/>
            </a:xfrm>
            <a:prstGeom prst="rect">
              <a:avLst/>
            </a:prstGeom>
            <a:noFill/>
          </p:spPr>
          <p:txBody>
            <a:bodyPr wrap="square" rtlCol="0">
              <a:spAutoFit/>
            </a:bodyPr>
            <a:lstStyle/>
            <a:p>
              <a:r>
                <a:rPr lang="en-US" dirty="0">
                  <a:solidFill>
                    <a:srgbClr val="FF0000"/>
                  </a:solidFill>
                </a:rPr>
                <a:t>E</a:t>
              </a:r>
            </a:p>
          </p:txBody>
        </p:sp>
        <p:sp>
          <p:nvSpPr>
            <p:cNvPr id="186" name="TextBox 185">
              <a:extLst>
                <a:ext uri="{FF2B5EF4-FFF2-40B4-BE49-F238E27FC236}">
                  <a16:creationId xmlns:a16="http://schemas.microsoft.com/office/drawing/2014/main" id="{D16CC1E2-C42F-432F-8D25-B02355E40CF0}"/>
                </a:ext>
              </a:extLst>
            </p:cNvPr>
            <p:cNvSpPr txBox="1"/>
            <p:nvPr/>
          </p:nvSpPr>
          <p:spPr>
            <a:xfrm rot="20981463">
              <a:off x="2014430" y="4568923"/>
              <a:ext cx="3055876" cy="400110"/>
            </a:xfrm>
            <a:prstGeom prst="rect">
              <a:avLst/>
            </a:prstGeom>
            <a:noFill/>
          </p:spPr>
          <p:txBody>
            <a:bodyPr wrap="square" rtlCol="0">
              <a:spAutoFit/>
            </a:bodyPr>
            <a:lstStyle/>
            <a:p>
              <a:r>
                <a:rPr lang="en-US" sz="2000" dirty="0"/>
                <a:t>Plasmonic Metamaterial</a:t>
              </a:r>
            </a:p>
          </p:txBody>
        </p:sp>
        <p:sp>
          <p:nvSpPr>
            <p:cNvPr id="187" name="Rectangle 186">
              <a:extLst>
                <a:ext uri="{FF2B5EF4-FFF2-40B4-BE49-F238E27FC236}">
                  <a16:creationId xmlns:a16="http://schemas.microsoft.com/office/drawing/2014/main" id="{07AF7D5F-75F8-49B3-A8E1-3B3F8F48F0A3}"/>
                </a:ext>
              </a:extLst>
            </p:cNvPr>
            <p:cNvSpPr/>
            <p:nvPr/>
          </p:nvSpPr>
          <p:spPr>
            <a:xfrm>
              <a:off x="3351332" y="3694335"/>
              <a:ext cx="1027710" cy="376473"/>
            </a:xfrm>
            <a:prstGeom prst="rect">
              <a:avLst/>
            </a:prstGeom>
            <a:solidFill>
              <a:srgbClr val="00CCFF"/>
            </a:solidFill>
            <a:scene3d>
              <a:camera prst="isometricLeftDown">
                <a:rot lat="1124527" lon="3722917" rev="9586"/>
              </a:camera>
              <a:lightRig rig="flat" dir="t">
                <a:rot lat="0" lon="0" rev="10800000"/>
              </a:lightRig>
            </a:scene3d>
            <a:sp3d extrusionH="2540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8" name="Rectangle 187">
              <a:extLst>
                <a:ext uri="{FF2B5EF4-FFF2-40B4-BE49-F238E27FC236}">
                  <a16:creationId xmlns:a16="http://schemas.microsoft.com/office/drawing/2014/main" id="{07AF7D5F-75F8-49B3-A8E1-3B3F8F48F0A3}"/>
                </a:ext>
              </a:extLst>
            </p:cNvPr>
            <p:cNvSpPr/>
            <p:nvPr/>
          </p:nvSpPr>
          <p:spPr>
            <a:xfrm>
              <a:off x="2912077" y="3770543"/>
              <a:ext cx="1027710" cy="376473"/>
            </a:xfrm>
            <a:prstGeom prst="rect">
              <a:avLst/>
            </a:prstGeom>
            <a:solidFill>
              <a:srgbClr val="00CCFF"/>
            </a:solidFill>
            <a:scene3d>
              <a:camera prst="isometricLeftDown">
                <a:rot lat="1124527" lon="3722917" rev="9586"/>
              </a:camera>
              <a:lightRig rig="flat" dir="t">
                <a:rot lat="0" lon="0" rev="10800000"/>
              </a:lightRig>
            </a:scene3d>
            <a:sp3d extrusionH="2540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9" name="Rectangle 188">
              <a:extLst>
                <a:ext uri="{FF2B5EF4-FFF2-40B4-BE49-F238E27FC236}">
                  <a16:creationId xmlns:a16="http://schemas.microsoft.com/office/drawing/2014/main" id="{07AF7D5F-75F8-49B3-A8E1-3B3F8F48F0A3}"/>
                </a:ext>
              </a:extLst>
            </p:cNvPr>
            <p:cNvSpPr/>
            <p:nvPr/>
          </p:nvSpPr>
          <p:spPr>
            <a:xfrm>
              <a:off x="2470070" y="3858506"/>
              <a:ext cx="1027710" cy="376473"/>
            </a:xfrm>
            <a:prstGeom prst="rect">
              <a:avLst/>
            </a:prstGeom>
            <a:solidFill>
              <a:srgbClr val="00CCFF"/>
            </a:solidFill>
            <a:scene3d>
              <a:camera prst="isometricLeftDown">
                <a:rot lat="1124527" lon="3722917" rev="9586"/>
              </a:camera>
              <a:lightRig rig="flat" dir="t">
                <a:rot lat="0" lon="0" rev="10800000"/>
              </a:lightRig>
            </a:scene3d>
            <a:sp3d extrusionH="2540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0" name="Rectangle 189">
              <a:extLst>
                <a:ext uri="{FF2B5EF4-FFF2-40B4-BE49-F238E27FC236}">
                  <a16:creationId xmlns:a16="http://schemas.microsoft.com/office/drawing/2014/main" id="{07AF7D5F-75F8-49B3-A8E1-3B3F8F48F0A3}"/>
                </a:ext>
              </a:extLst>
            </p:cNvPr>
            <p:cNvSpPr/>
            <p:nvPr/>
          </p:nvSpPr>
          <p:spPr>
            <a:xfrm>
              <a:off x="2017067" y="3951661"/>
              <a:ext cx="1027710" cy="376473"/>
            </a:xfrm>
            <a:prstGeom prst="rect">
              <a:avLst/>
            </a:prstGeom>
            <a:solidFill>
              <a:srgbClr val="00CCFF"/>
            </a:solidFill>
            <a:scene3d>
              <a:camera prst="isometricLeftDown">
                <a:rot lat="1124527" lon="3722917" rev="9586"/>
              </a:camera>
              <a:lightRig rig="flat" dir="t">
                <a:rot lat="0" lon="0" rev="10800000"/>
              </a:lightRig>
            </a:scene3d>
            <a:sp3d extrusionH="2540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1" name="Rectangle 190">
              <a:extLst>
                <a:ext uri="{FF2B5EF4-FFF2-40B4-BE49-F238E27FC236}">
                  <a16:creationId xmlns:a16="http://schemas.microsoft.com/office/drawing/2014/main" id="{07AF7D5F-75F8-49B3-A8E1-3B3F8F48F0A3}"/>
                </a:ext>
              </a:extLst>
            </p:cNvPr>
            <p:cNvSpPr/>
            <p:nvPr/>
          </p:nvSpPr>
          <p:spPr>
            <a:xfrm>
              <a:off x="1580772" y="4029218"/>
              <a:ext cx="1027710" cy="376473"/>
            </a:xfrm>
            <a:prstGeom prst="rect">
              <a:avLst/>
            </a:prstGeom>
            <a:solidFill>
              <a:srgbClr val="00CCFF"/>
            </a:solidFill>
            <a:scene3d>
              <a:camera prst="isometricLeftDown">
                <a:rot lat="1124527" lon="3722917" rev="9586"/>
              </a:camera>
              <a:lightRig rig="flat" dir="t">
                <a:rot lat="0" lon="0" rev="10800000"/>
              </a:lightRig>
            </a:scene3d>
            <a:sp3d extrusionH="2540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2" name="Rectangle 191">
              <a:extLst>
                <a:ext uri="{FF2B5EF4-FFF2-40B4-BE49-F238E27FC236}">
                  <a16:creationId xmlns:a16="http://schemas.microsoft.com/office/drawing/2014/main" id="{07AF7D5F-75F8-49B3-A8E1-3B3F8F48F0A3}"/>
                </a:ext>
              </a:extLst>
            </p:cNvPr>
            <p:cNvSpPr/>
            <p:nvPr/>
          </p:nvSpPr>
          <p:spPr>
            <a:xfrm>
              <a:off x="1106254" y="4102318"/>
              <a:ext cx="1027710" cy="376473"/>
            </a:xfrm>
            <a:prstGeom prst="rect">
              <a:avLst/>
            </a:prstGeom>
            <a:solidFill>
              <a:srgbClr val="00CCFF"/>
            </a:solidFill>
            <a:ln>
              <a:noFill/>
            </a:ln>
            <a:scene3d>
              <a:camera prst="isometricLeftDown">
                <a:rot lat="1254000" lon="3810000" rev="9586"/>
              </a:camera>
              <a:lightRig rig="flat" dir="t">
                <a:rot lat="0" lon="0" rev="10800000"/>
              </a:lightRig>
            </a:scene3d>
            <a:sp3d extrusionH="254000" prstMaterial="dkEdge">
              <a:extrusionClr>
                <a:srgbClr val="00CC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93" name="Straight Arrow Connector 192">
              <a:extLst>
                <a:ext uri="{FF2B5EF4-FFF2-40B4-BE49-F238E27FC236}">
                  <a16:creationId xmlns:a16="http://schemas.microsoft.com/office/drawing/2014/main" id="{F121A1CF-E867-4553-85E3-AACE7580DC43}"/>
                </a:ext>
              </a:extLst>
            </p:cNvPr>
            <p:cNvCxnSpPr/>
            <p:nvPr/>
          </p:nvCxnSpPr>
          <p:spPr>
            <a:xfrm flipV="1">
              <a:off x="2998931" y="3969457"/>
              <a:ext cx="459195" cy="103049"/>
            </a:xfrm>
            <a:prstGeom prst="straightConnector1">
              <a:avLst/>
            </a:prstGeom>
            <a:ln w="1905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94" name="TextBox 193">
              <a:extLst>
                <a:ext uri="{FF2B5EF4-FFF2-40B4-BE49-F238E27FC236}">
                  <a16:creationId xmlns:a16="http://schemas.microsoft.com/office/drawing/2014/main" id="{F014A061-5583-46E6-884B-0E0A7D0E4B19}"/>
                </a:ext>
              </a:extLst>
            </p:cNvPr>
            <p:cNvSpPr txBox="1"/>
            <p:nvPr/>
          </p:nvSpPr>
          <p:spPr>
            <a:xfrm>
              <a:off x="2506324" y="4073747"/>
              <a:ext cx="237700" cy="369332"/>
            </a:xfrm>
            <a:prstGeom prst="rect">
              <a:avLst/>
            </a:prstGeom>
            <a:noFill/>
          </p:spPr>
          <p:txBody>
            <a:bodyPr wrap="square" rtlCol="0">
              <a:spAutoFit/>
            </a:bodyPr>
            <a:lstStyle/>
            <a:p>
              <a:r>
                <a:rPr lang="en-US" dirty="0">
                  <a:solidFill>
                    <a:schemeClr val="bg1"/>
                  </a:solidFill>
                </a:rPr>
                <a:t>A</a:t>
              </a:r>
            </a:p>
          </p:txBody>
        </p:sp>
        <p:cxnSp>
          <p:nvCxnSpPr>
            <p:cNvPr id="195" name="Straight Arrow Connector 194">
              <a:extLst>
                <a:ext uri="{FF2B5EF4-FFF2-40B4-BE49-F238E27FC236}">
                  <a16:creationId xmlns:a16="http://schemas.microsoft.com/office/drawing/2014/main" id="{716102CA-A249-4453-A889-C62E5176A6A9}"/>
                </a:ext>
              </a:extLst>
            </p:cNvPr>
            <p:cNvCxnSpPr/>
            <p:nvPr/>
          </p:nvCxnSpPr>
          <p:spPr>
            <a:xfrm flipV="1">
              <a:off x="2543171" y="4108634"/>
              <a:ext cx="238426" cy="38382"/>
            </a:xfrm>
            <a:prstGeom prst="straightConnector1">
              <a:avLst/>
            </a:prstGeom>
            <a:ln w="1905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96" name="TextBox 195">
              <a:extLst>
                <a:ext uri="{FF2B5EF4-FFF2-40B4-BE49-F238E27FC236}">
                  <a16:creationId xmlns:a16="http://schemas.microsoft.com/office/drawing/2014/main" id="{0BBC2F0E-502A-466C-9089-C79AD302E366}"/>
                </a:ext>
              </a:extLst>
            </p:cNvPr>
            <p:cNvSpPr txBox="1"/>
            <p:nvPr/>
          </p:nvSpPr>
          <p:spPr>
            <a:xfrm>
              <a:off x="3162833" y="3960041"/>
              <a:ext cx="248710" cy="369332"/>
            </a:xfrm>
            <a:prstGeom prst="rect">
              <a:avLst/>
            </a:prstGeom>
            <a:noFill/>
          </p:spPr>
          <p:txBody>
            <a:bodyPr wrap="square" rtlCol="0">
              <a:spAutoFit/>
            </a:bodyPr>
            <a:lstStyle/>
            <a:p>
              <a:r>
                <a:rPr lang="en-US" dirty="0">
                  <a:solidFill>
                    <a:schemeClr val="bg1"/>
                  </a:solidFill>
                </a:rPr>
                <a:t>d</a:t>
              </a:r>
            </a:p>
          </p:txBody>
        </p:sp>
        <p:sp>
          <p:nvSpPr>
            <p:cNvPr id="197" name="TextBox 196">
              <a:extLst>
                <a:ext uri="{FF2B5EF4-FFF2-40B4-BE49-F238E27FC236}">
                  <a16:creationId xmlns:a16="http://schemas.microsoft.com/office/drawing/2014/main" id="{F2FDFEA4-67BF-4FDE-A5DE-36EEAC0AE280}"/>
                </a:ext>
              </a:extLst>
            </p:cNvPr>
            <p:cNvSpPr txBox="1"/>
            <p:nvPr/>
          </p:nvSpPr>
          <p:spPr>
            <a:xfrm>
              <a:off x="2137842" y="4159114"/>
              <a:ext cx="265899" cy="369332"/>
            </a:xfrm>
            <a:prstGeom prst="rect">
              <a:avLst/>
            </a:prstGeom>
            <a:noFill/>
          </p:spPr>
          <p:txBody>
            <a:bodyPr wrap="square" rtlCol="0">
              <a:spAutoFit/>
            </a:bodyPr>
            <a:lstStyle/>
            <a:p>
              <a:r>
                <a:rPr lang="en-US" dirty="0">
                  <a:solidFill>
                    <a:schemeClr val="bg1"/>
                  </a:solidFill>
                </a:rPr>
                <a:t>H</a:t>
              </a:r>
            </a:p>
          </p:txBody>
        </p:sp>
        <p:cxnSp>
          <p:nvCxnSpPr>
            <p:cNvPr id="198" name="Straight Arrow Connector 197">
              <a:extLst>
                <a:ext uri="{FF2B5EF4-FFF2-40B4-BE49-F238E27FC236}">
                  <a16:creationId xmlns:a16="http://schemas.microsoft.com/office/drawing/2014/main" id="{F20A5BC3-1AB8-4573-880A-A78D3EC7F9A7}"/>
                </a:ext>
              </a:extLst>
            </p:cNvPr>
            <p:cNvCxnSpPr/>
            <p:nvPr/>
          </p:nvCxnSpPr>
          <p:spPr>
            <a:xfrm flipH="1" flipV="1">
              <a:off x="2174869" y="4234979"/>
              <a:ext cx="2500" cy="328509"/>
            </a:xfrm>
            <a:prstGeom prst="straightConnector1">
              <a:avLst/>
            </a:prstGeom>
            <a:ln w="1905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EC19AC07-80AB-4BCB-9638-48E38DD4BCBA}"/>
                </a:ext>
              </a:extLst>
            </p:cNvPr>
            <p:cNvCxnSpPr/>
            <p:nvPr/>
          </p:nvCxnSpPr>
          <p:spPr>
            <a:xfrm>
              <a:off x="1397794" y="4071866"/>
              <a:ext cx="436140" cy="279924"/>
            </a:xfrm>
            <a:prstGeom prst="straightConnector1">
              <a:avLst/>
            </a:prstGeom>
            <a:ln w="1905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D16CC1E2-C42F-432F-8D25-B02355E40CF0}"/>
                </a:ext>
              </a:extLst>
            </p:cNvPr>
            <p:cNvSpPr txBox="1"/>
            <p:nvPr/>
          </p:nvSpPr>
          <p:spPr>
            <a:xfrm>
              <a:off x="1472646" y="4165782"/>
              <a:ext cx="224021" cy="369332"/>
            </a:xfrm>
            <a:prstGeom prst="rect">
              <a:avLst/>
            </a:prstGeom>
            <a:noFill/>
          </p:spPr>
          <p:txBody>
            <a:bodyPr wrap="square" rtlCol="0">
              <a:spAutoFit/>
            </a:bodyPr>
            <a:lstStyle/>
            <a:p>
              <a:r>
                <a:rPr lang="en-US" dirty="0">
                  <a:solidFill>
                    <a:schemeClr val="bg1"/>
                  </a:solidFill>
                </a:rPr>
                <a:t>L</a:t>
              </a:r>
            </a:p>
          </p:txBody>
        </p:sp>
        <p:grpSp>
          <p:nvGrpSpPr>
            <p:cNvPr id="201" name="Group 200"/>
            <p:cNvGrpSpPr/>
            <p:nvPr/>
          </p:nvGrpSpPr>
          <p:grpSpPr>
            <a:xfrm>
              <a:off x="1306474" y="3171084"/>
              <a:ext cx="3671309" cy="891998"/>
              <a:chOff x="6742433" y="1099271"/>
              <a:chExt cx="3671309" cy="891998"/>
            </a:xfrm>
          </p:grpSpPr>
          <p:grpSp>
            <p:nvGrpSpPr>
              <p:cNvPr id="202" name="Group 201"/>
              <p:cNvGrpSpPr/>
              <p:nvPr/>
            </p:nvGrpSpPr>
            <p:grpSpPr>
              <a:xfrm rot="20996757">
                <a:off x="8108237" y="1310452"/>
                <a:ext cx="1859419" cy="390398"/>
                <a:chOff x="5157609" y="1364071"/>
                <a:chExt cx="6521460" cy="836655"/>
              </a:xfrm>
            </p:grpSpPr>
            <p:sp>
              <p:nvSpPr>
                <p:cNvPr id="208" name="Freeform 207"/>
                <p:cNvSpPr/>
                <p:nvPr/>
              </p:nvSpPr>
              <p:spPr>
                <a:xfrm>
                  <a:off x="6787974" y="1375406"/>
                  <a:ext cx="1630365" cy="813985"/>
                </a:xfrm>
                <a:custGeom>
                  <a:avLst/>
                  <a:gdLst>
                    <a:gd name="connsiteX0" fmla="*/ 0 w 944859"/>
                    <a:gd name="connsiteY0" fmla="*/ 651741 h 871221"/>
                    <a:gd name="connsiteX1" fmla="*/ 109268 w 944859"/>
                    <a:gd name="connsiteY1" fmla="*/ 1884 h 871221"/>
                    <a:gd name="connsiteX2" fmla="*/ 414068 w 944859"/>
                    <a:gd name="connsiteY2" fmla="*/ 467710 h 871221"/>
                    <a:gd name="connsiteX3" fmla="*/ 908649 w 944859"/>
                    <a:gd name="connsiteY3" fmla="*/ 870276 h 871221"/>
                    <a:gd name="connsiteX4" fmla="*/ 902898 w 944859"/>
                    <a:gd name="connsiteY4" fmla="*/ 352692 h 871221"/>
                    <a:gd name="connsiteX5" fmla="*/ 868393 w 944859"/>
                    <a:gd name="connsiteY5" fmla="*/ 381446 h 871221"/>
                    <a:gd name="connsiteX0" fmla="*/ 0 w 944859"/>
                    <a:gd name="connsiteY0" fmla="*/ 414378 h 633746"/>
                    <a:gd name="connsiteX1" fmla="*/ 228855 w 944859"/>
                    <a:gd name="connsiteY1" fmla="*/ 4007 h 633746"/>
                    <a:gd name="connsiteX2" fmla="*/ 414068 w 944859"/>
                    <a:gd name="connsiteY2" fmla="*/ 230347 h 633746"/>
                    <a:gd name="connsiteX3" fmla="*/ 908649 w 944859"/>
                    <a:gd name="connsiteY3" fmla="*/ 632913 h 633746"/>
                    <a:gd name="connsiteX4" fmla="*/ 902898 w 944859"/>
                    <a:gd name="connsiteY4" fmla="*/ 115329 h 633746"/>
                    <a:gd name="connsiteX5" fmla="*/ 868393 w 944859"/>
                    <a:gd name="connsiteY5" fmla="*/ 144083 h 633746"/>
                    <a:gd name="connsiteX0" fmla="*/ 0 w 941501"/>
                    <a:gd name="connsiteY0" fmla="*/ 410372 h 638097"/>
                    <a:gd name="connsiteX1" fmla="*/ 228855 w 941501"/>
                    <a:gd name="connsiteY1" fmla="*/ 1 h 638097"/>
                    <a:gd name="connsiteX2" fmla="*/ 459402 w 941501"/>
                    <a:gd name="connsiteY2" fmla="*/ 410037 h 638097"/>
                    <a:gd name="connsiteX3" fmla="*/ 908649 w 941501"/>
                    <a:gd name="connsiteY3" fmla="*/ 628907 h 638097"/>
                    <a:gd name="connsiteX4" fmla="*/ 902898 w 941501"/>
                    <a:gd name="connsiteY4" fmla="*/ 111323 h 638097"/>
                    <a:gd name="connsiteX5" fmla="*/ 868393 w 941501"/>
                    <a:gd name="connsiteY5" fmla="*/ 140077 h 638097"/>
                    <a:gd name="connsiteX0" fmla="*/ 0 w 941501"/>
                    <a:gd name="connsiteY0" fmla="*/ 410443 h 638168"/>
                    <a:gd name="connsiteX1" fmla="*/ 228855 w 941501"/>
                    <a:gd name="connsiteY1" fmla="*/ 72 h 638168"/>
                    <a:gd name="connsiteX2" fmla="*/ 459402 w 941501"/>
                    <a:gd name="connsiteY2" fmla="*/ 410108 h 638168"/>
                    <a:gd name="connsiteX3" fmla="*/ 908649 w 941501"/>
                    <a:gd name="connsiteY3" fmla="*/ 628978 h 638168"/>
                    <a:gd name="connsiteX4" fmla="*/ 902898 w 941501"/>
                    <a:gd name="connsiteY4" fmla="*/ 111394 h 638168"/>
                    <a:gd name="connsiteX5" fmla="*/ 868393 w 941501"/>
                    <a:gd name="connsiteY5" fmla="*/ 140148 h 638168"/>
                    <a:gd name="connsiteX0" fmla="*/ 0 w 941501"/>
                    <a:gd name="connsiteY0" fmla="*/ 410438 h 637182"/>
                    <a:gd name="connsiteX1" fmla="*/ 228855 w 941501"/>
                    <a:gd name="connsiteY1" fmla="*/ 67 h 637182"/>
                    <a:gd name="connsiteX2" fmla="*/ 459402 w 941501"/>
                    <a:gd name="connsiteY2" fmla="*/ 410103 h 637182"/>
                    <a:gd name="connsiteX3" fmla="*/ 908649 w 941501"/>
                    <a:gd name="connsiteY3" fmla="*/ 628973 h 637182"/>
                    <a:gd name="connsiteX4" fmla="*/ 902898 w 941501"/>
                    <a:gd name="connsiteY4" fmla="*/ 111389 h 637182"/>
                    <a:gd name="connsiteX5" fmla="*/ 868393 w 941501"/>
                    <a:gd name="connsiteY5" fmla="*/ 140143 h 637182"/>
                    <a:gd name="connsiteX0" fmla="*/ 0 w 910797"/>
                    <a:gd name="connsiteY0" fmla="*/ 410451 h 826003"/>
                    <a:gd name="connsiteX1" fmla="*/ 228855 w 910797"/>
                    <a:gd name="connsiteY1" fmla="*/ 80 h 826003"/>
                    <a:gd name="connsiteX2" fmla="*/ 459402 w 910797"/>
                    <a:gd name="connsiteY2" fmla="*/ 410116 h 826003"/>
                    <a:gd name="connsiteX3" fmla="*/ 710119 w 910797"/>
                    <a:gd name="connsiteY3" fmla="*/ 820847 h 826003"/>
                    <a:gd name="connsiteX4" fmla="*/ 902898 w 910797"/>
                    <a:gd name="connsiteY4" fmla="*/ 111402 h 826003"/>
                    <a:gd name="connsiteX5" fmla="*/ 868393 w 910797"/>
                    <a:gd name="connsiteY5" fmla="*/ 140156 h 826003"/>
                    <a:gd name="connsiteX0" fmla="*/ 0 w 911107"/>
                    <a:gd name="connsiteY0" fmla="*/ 410451 h 831383"/>
                    <a:gd name="connsiteX1" fmla="*/ 228855 w 911107"/>
                    <a:gd name="connsiteY1" fmla="*/ 80 h 831383"/>
                    <a:gd name="connsiteX2" fmla="*/ 459402 w 911107"/>
                    <a:gd name="connsiteY2" fmla="*/ 410116 h 831383"/>
                    <a:gd name="connsiteX3" fmla="*/ 705429 w 911107"/>
                    <a:gd name="connsiteY3" fmla="*/ 826290 h 831383"/>
                    <a:gd name="connsiteX4" fmla="*/ 902898 w 911107"/>
                    <a:gd name="connsiteY4" fmla="*/ 111402 h 831383"/>
                    <a:gd name="connsiteX5" fmla="*/ 868393 w 911107"/>
                    <a:gd name="connsiteY5" fmla="*/ 140156 h 831383"/>
                    <a:gd name="connsiteX0" fmla="*/ 0 w 911107"/>
                    <a:gd name="connsiteY0" fmla="*/ 410451 h 826291"/>
                    <a:gd name="connsiteX1" fmla="*/ 228855 w 911107"/>
                    <a:gd name="connsiteY1" fmla="*/ 80 h 826291"/>
                    <a:gd name="connsiteX2" fmla="*/ 459402 w 911107"/>
                    <a:gd name="connsiteY2" fmla="*/ 410116 h 826291"/>
                    <a:gd name="connsiteX3" fmla="*/ 705429 w 911107"/>
                    <a:gd name="connsiteY3" fmla="*/ 826290 h 826291"/>
                    <a:gd name="connsiteX4" fmla="*/ 902898 w 911107"/>
                    <a:gd name="connsiteY4" fmla="*/ 111402 h 826291"/>
                    <a:gd name="connsiteX5" fmla="*/ 868393 w 911107"/>
                    <a:gd name="connsiteY5" fmla="*/ 140156 h 826291"/>
                    <a:gd name="connsiteX0" fmla="*/ 0 w 942016"/>
                    <a:gd name="connsiteY0" fmla="*/ 410451 h 826299"/>
                    <a:gd name="connsiteX1" fmla="*/ 228855 w 942016"/>
                    <a:gd name="connsiteY1" fmla="*/ 80 h 826299"/>
                    <a:gd name="connsiteX2" fmla="*/ 459402 w 942016"/>
                    <a:gd name="connsiteY2" fmla="*/ 410116 h 826299"/>
                    <a:gd name="connsiteX3" fmla="*/ 705429 w 942016"/>
                    <a:gd name="connsiteY3" fmla="*/ 826290 h 826299"/>
                    <a:gd name="connsiteX4" fmla="*/ 936508 w 942016"/>
                    <a:gd name="connsiteY4" fmla="*/ 398512 h 826299"/>
                    <a:gd name="connsiteX5" fmla="*/ 868393 w 942016"/>
                    <a:gd name="connsiteY5" fmla="*/ 140156 h 826299"/>
                    <a:gd name="connsiteX0" fmla="*/ 0 w 936508"/>
                    <a:gd name="connsiteY0" fmla="*/ 410451 h 826299"/>
                    <a:gd name="connsiteX1" fmla="*/ 228855 w 936508"/>
                    <a:gd name="connsiteY1" fmla="*/ 80 h 826299"/>
                    <a:gd name="connsiteX2" fmla="*/ 459402 w 936508"/>
                    <a:gd name="connsiteY2" fmla="*/ 410116 h 826299"/>
                    <a:gd name="connsiteX3" fmla="*/ 705429 w 936508"/>
                    <a:gd name="connsiteY3" fmla="*/ 826290 h 826299"/>
                    <a:gd name="connsiteX4" fmla="*/ 936508 w 936508"/>
                    <a:gd name="connsiteY4" fmla="*/ 398512 h 826299"/>
                    <a:gd name="connsiteX0" fmla="*/ 0 w 936508"/>
                    <a:gd name="connsiteY0" fmla="*/ 410372 h 826220"/>
                    <a:gd name="connsiteX1" fmla="*/ 228855 w 936508"/>
                    <a:gd name="connsiteY1" fmla="*/ 1 h 826220"/>
                    <a:gd name="connsiteX2" fmla="*/ 465655 w 936508"/>
                    <a:gd name="connsiteY2" fmla="*/ 410037 h 826220"/>
                    <a:gd name="connsiteX3" fmla="*/ 705429 w 936508"/>
                    <a:gd name="connsiteY3" fmla="*/ 826211 h 826220"/>
                    <a:gd name="connsiteX4" fmla="*/ 936508 w 936508"/>
                    <a:gd name="connsiteY4" fmla="*/ 398433 h 826220"/>
                    <a:gd name="connsiteX0" fmla="*/ 0 w 936508"/>
                    <a:gd name="connsiteY0" fmla="*/ 410372 h 826221"/>
                    <a:gd name="connsiteX1" fmla="*/ 228855 w 936508"/>
                    <a:gd name="connsiteY1" fmla="*/ 1 h 826221"/>
                    <a:gd name="connsiteX2" fmla="*/ 465655 w 936508"/>
                    <a:gd name="connsiteY2" fmla="*/ 410037 h 826221"/>
                    <a:gd name="connsiteX3" fmla="*/ 705429 w 936508"/>
                    <a:gd name="connsiteY3" fmla="*/ 826211 h 826221"/>
                    <a:gd name="connsiteX4" fmla="*/ 936508 w 936508"/>
                    <a:gd name="connsiteY4" fmla="*/ 398433 h 826221"/>
                    <a:gd name="connsiteX0" fmla="*/ 0 w 936508"/>
                    <a:gd name="connsiteY0" fmla="*/ 410667 h 826516"/>
                    <a:gd name="connsiteX1" fmla="*/ 228855 w 936508"/>
                    <a:gd name="connsiteY1" fmla="*/ 296 h 826516"/>
                    <a:gd name="connsiteX2" fmla="*/ 465655 w 936508"/>
                    <a:gd name="connsiteY2" fmla="*/ 410332 h 826516"/>
                    <a:gd name="connsiteX3" fmla="*/ 705429 w 936508"/>
                    <a:gd name="connsiteY3" fmla="*/ 826506 h 826516"/>
                    <a:gd name="connsiteX4" fmla="*/ 936508 w 936508"/>
                    <a:gd name="connsiteY4" fmla="*/ 398728 h 826516"/>
                    <a:gd name="connsiteX0" fmla="*/ 0 w 936508"/>
                    <a:gd name="connsiteY0" fmla="*/ 410667 h 826516"/>
                    <a:gd name="connsiteX1" fmla="*/ 228855 w 936508"/>
                    <a:gd name="connsiteY1" fmla="*/ 296 h 826516"/>
                    <a:gd name="connsiteX2" fmla="*/ 465655 w 936508"/>
                    <a:gd name="connsiteY2" fmla="*/ 410332 h 826516"/>
                    <a:gd name="connsiteX3" fmla="*/ 705429 w 936508"/>
                    <a:gd name="connsiteY3" fmla="*/ 826506 h 826516"/>
                    <a:gd name="connsiteX4" fmla="*/ 936508 w 936508"/>
                    <a:gd name="connsiteY4" fmla="*/ 398728 h 826516"/>
                    <a:gd name="connsiteX0" fmla="*/ 0 w 936508"/>
                    <a:gd name="connsiteY0" fmla="*/ 410667 h 814270"/>
                    <a:gd name="connsiteX1" fmla="*/ 228855 w 936508"/>
                    <a:gd name="connsiteY1" fmla="*/ 296 h 814270"/>
                    <a:gd name="connsiteX2" fmla="*/ 465655 w 936508"/>
                    <a:gd name="connsiteY2" fmla="*/ 410332 h 814270"/>
                    <a:gd name="connsiteX3" fmla="*/ 703865 w 936508"/>
                    <a:gd name="connsiteY3" fmla="*/ 814260 h 814270"/>
                    <a:gd name="connsiteX4" fmla="*/ 936508 w 936508"/>
                    <a:gd name="connsiteY4" fmla="*/ 398728 h 814270"/>
                    <a:gd name="connsiteX0" fmla="*/ 0 w 936508"/>
                    <a:gd name="connsiteY0" fmla="*/ 410667 h 814270"/>
                    <a:gd name="connsiteX1" fmla="*/ 228855 w 936508"/>
                    <a:gd name="connsiteY1" fmla="*/ 296 h 814270"/>
                    <a:gd name="connsiteX2" fmla="*/ 465655 w 936508"/>
                    <a:gd name="connsiteY2" fmla="*/ 410332 h 814270"/>
                    <a:gd name="connsiteX3" fmla="*/ 703865 w 936508"/>
                    <a:gd name="connsiteY3" fmla="*/ 814260 h 814270"/>
                    <a:gd name="connsiteX4" fmla="*/ 936508 w 936508"/>
                    <a:gd name="connsiteY4" fmla="*/ 398728 h 814270"/>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547 h 814141"/>
                    <a:gd name="connsiteX1" fmla="*/ 228855 w 936508"/>
                    <a:gd name="connsiteY1" fmla="*/ 176 h 814141"/>
                    <a:gd name="connsiteX2" fmla="*/ 465655 w 936508"/>
                    <a:gd name="connsiteY2" fmla="*/ 410212 h 814141"/>
                    <a:gd name="connsiteX3" fmla="*/ 703865 w 936508"/>
                    <a:gd name="connsiteY3" fmla="*/ 814140 h 814141"/>
                    <a:gd name="connsiteX4" fmla="*/ 936508 w 936508"/>
                    <a:gd name="connsiteY4" fmla="*/ 398608 h 81414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384 h 813978"/>
                    <a:gd name="connsiteX1" fmla="*/ 228855 w 936508"/>
                    <a:gd name="connsiteY1" fmla="*/ 13 h 813978"/>
                    <a:gd name="connsiteX2" fmla="*/ 465655 w 936508"/>
                    <a:gd name="connsiteY2" fmla="*/ 410049 h 813978"/>
                    <a:gd name="connsiteX3" fmla="*/ 703865 w 936508"/>
                    <a:gd name="connsiteY3" fmla="*/ 813977 h 813978"/>
                    <a:gd name="connsiteX4" fmla="*/ 936508 w 936508"/>
                    <a:gd name="connsiteY4" fmla="*/ 398445 h 813978"/>
                    <a:gd name="connsiteX0" fmla="*/ 0 w 936508"/>
                    <a:gd name="connsiteY0" fmla="*/ 410384 h 813978"/>
                    <a:gd name="connsiteX1" fmla="*/ 228855 w 936508"/>
                    <a:gd name="connsiteY1" fmla="*/ 13 h 813978"/>
                    <a:gd name="connsiteX2" fmla="*/ 465655 w 936508"/>
                    <a:gd name="connsiteY2" fmla="*/ 410049 h 813978"/>
                    <a:gd name="connsiteX3" fmla="*/ 703865 w 936508"/>
                    <a:gd name="connsiteY3" fmla="*/ 813977 h 813978"/>
                    <a:gd name="connsiteX4" fmla="*/ 936508 w 936508"/>
                    <a:gd name="connsiteY4" fmla="*/ 398445 h 813978"/>
                    <a:gd name="connsiteX0" fmla="*/ 0 w 936508"/>
                    <a:gd name="connsiteY0" fmla="*/ 410395 h 813989"/>
                    <a:gd name="connsiteX1" fmla="*/ 228855 w 936508"/>
                    <a:gd name="connsiteY1" fmla="*/ 24 h 813989"/>
                    <a:gd name="connsiteX2" fmla="*/ 465655 w 936508"/>
                    <a:gd name="connsiteY2" fmla="*/ 410060 h 813989"/>
                    <a:gd name="connsiteX3" fmla="*/ 703865 w 936508"/>
                    <a:gd name="connsiteY3" fmla="*/ 813988 h 813989"/>
                    <a:gd name="connsiteX4" fmla="*/ 936508 w 936508"/>
                    <a:gd name="connsiteY4" fmla="*/ 398456 h 813989"/>
                    <a:gd name="connsiteX0" fmla="*/ 0 w 936508"/>
                    <a:gd name="connsiteY0" fmla="*/ 410390 h 813984"/>
                    <a:gd name="connsiteX1" fmla="*/ 228855 w 936508"/>
                    <a:gd name="connsiteY1" fmla="*/ 19 h 813984"/>
                    <a:gd name="connsiteX2" fmla="*/ 465655 w 936508"/>
                    <a:gd name="connsiteY2" fmla="*/ 410055 h 813984"/>
                    <a:gd name="connsiteX3" fmla="*/ 703865 w 936508"/>
                    <a:gd name="connsiteY3" fmla="*/ 813983 h 813984"/>
                    <a:gd name="connsiteX4" fmla="*/ 936508 w 936508"/>
                    <a:gd name="connsiteY4" fmla="*/ 398451 h 813984"/>
                    <a:gd name="connsiteX0" fmla="*/ 0 w 936508"/>
                    <a:gd name="connsiteY0" fmla="*/ 410390 h 813985"/>
                    <a:gd name="connsiteX1" fmla="*/ 228855 w 936508"/>
                    <a:gd name="connsiteY1" fmla="*/ 19 h 813985"/>
                    <a:gd name="connsiteX2" fmla="*/ 465655 w 936508"/>
                    <a:gd name="connsiteY2" fmla="*/ 410055 h 813985"/>
                    <a:gd name="connsiteX3" fmla="*/ 703865 w 936508"/>
                    <a:gd name="connsiteY3" fmla="*/ 813983 h 813985"/>
                    <a:gd name="connsiteX4" fmla="*/ 936508 w 936508"/>
                    <a:gd name="connsiteY4" fmla="*/ 398451 h 813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508" h="813985">
                      <a:moveTo>
                        <a:pt x="0" y="410390"/>
                      </a:moveTo>
                      <a:cubicBezTo>
                        <a:pt x="65462" y="65418"/>
                        <a:pt x="143430" y="-1286"/>
                        <a:pt x="228855" y="19"/>
                      </a:cubicBezTo>
                      <a:cubicBezTo>
                        <a:pt x="314280" y="1324"/>
                        <a:pt x="402901" y="271673"/>
                        <a:pt x="465655" y="410055"/>
                      </a:cubicBezTo>
                      <a:cubicBezTo>
                        <a:pt x="528409" y="548437"/>
                        <a:pt x="587091" y="813195"/>
                        <a:pt x="703865" y="813983"/>
                      </a:cubicBezTo>
                      <a:cubicBezTo>
                        <a:pt x="820639" y="814771"/>
                        <a:pt x="893715" y="590368"/>
                        <a:pt x="936508" y="398451"/>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9" name="Freeform 208"/>
                <p:cNvSpPr/>
                <p:nvPr/>
              </p:nvSpPr>
              <p:spPr>
                <a:xfrm>
                  <a:off x="5157609" y="1386741"/>
                  <a:ext cx="1630365" cy="813985"/>
                </a:xfrm>
                <a:custGeom>
                  <a:avLst/>
                  <a:gdLst>
                    <a:gd name="connsiteX0" fmla="*/ 0 w 944859"/>
                    <a:gd name="connsiteY0" fmla="*/ 651741 h 871221"/>
                    <a:gd name="connsiteX1" fmla="*/ 109268 w 944859"/>
                    <a:gd name="connsiteY1" fmla="*/ 1884 h 871221"/>
                    <a:gd name="connsiteX2" fmla="*/ 414068 w 944859"/>
                    <a:gd name="connsiteY2" fmla="*/ 467710 h 871221"/>
                    <a:gd name="connsiteX3" fmla="*/ 908649 w 944859"/>
                    <a:gd name="connsiteY3" fmla="*/ 870276 h 871221"/>
                    <a:gd name="connsiteX4" fmla="*/ 902898 w 944859"/>
                    <a:gd name="connsiteY4" fmla="*/ 352692 h 871221"/>
                    <a:gd name="connsiteX5" fmla="*/ 868393 w 944859"/>
                    <a:gd name="connsiteY5" fmla="*/ 381446 h 871221"/>
                    <a:gd name="connsiteX0" fmla="*/ 0 w 944859"/>
                    <a:gd name="connsiteY0" fmla="*/ 414378 h 633746"/>
                    <a:gd name="connsiteX1" fmla="*/ 228855 w 944859"/>
                    <a:gd name="connsiteY1" fmla="*/ 4007 h 633746"/>
                    <a:gd name="connsiteX2" fmla="*/ 414068 w 944859"/>
                    <a:gd name="connsiteY2" fmla="*/ 230347 h 633746"/>
                    <a:gd name="connsiteX3" fmla="*/ 908649 w 944859"/>
                    <a:gd name="connsiteY3" fmla="*/ 632913 h 633746"/>
                    <a:gd name="connsiteX4" fmla="*/ 902898 w 944859"/>
                    <a:gd name="connsiteY4" fmla="*/ 115329 h 633746"/>
                    <a:gd name="connsiteX5" fmla="*/ 868393 w 944859"/>
                    <a:gd name="connsiteY5" fmla="*/ 144083 h 633746"/>
                    <a:gd name="connsiteX0" fmla="*/ 0 w 941501"/>
                    <a:gd name="connsiteY0" fmla="*/ 410372 h 638097"/>
                    <a:gd name="connsiteX1" fmla="*/ 228855 w 941501"/>
                    <a:gd name="connsiteY1" fmla="*/ 1 h 638097"/>
                    <a:gd name="connsiteX2" fmla="*/ 459402 w 941501"/>
                    <a:gd name="connsiteY2" fmla="*/ 410037 h 638097"/>
                    <a:gd name="connsiteX3" fmla="*/ 908649 w 941501"/>
                    <a:gd name="connsiteY3" fmla="*/ 628907 h 638097"/>
                    <a:gd name="connsiteX4" fmla="*/ 902898 w 941501"/>
                    <a:gd name="connsiteY4" fmla="*/ 111323 h 638097"/>
                    <a:gd name="connsiteX5" fmla="*/ 868393 w 941501"/>
                    <a:gd name="connsiteY5" fmla="*/ 140077 h 638097"/>
                    <a:gd name="connsiteX0" fmla="*/ 0 w 941501"/>
                    <a:gd name="connsiteY0" fmla="*/ 410443 h 638168"/>
                    <a:gd name="connsiteX1" fmla="*/ 228855 w 941501"/>
                    <a:gd name="connsiteY1" fmla="*/ 72 h 638168"/>
                    <a:gd name="connsiteX2" fmla="*/ 459402 w 941501"/>
                    <a:gd name="connsiteY2" fmla="*/ 410108 h 638168"/>
                    <a:gd name="connsiteX3" fmla="*/ 908649 w 941501"/>
                    <a:gd name="connsiteY3" fmla="*/ 628978 h 638168"/>
                    <a:gd name="connsiteX4" fmla="*/ 902898 w 941501"/>
                    <a:gd name="connsiteY4" fmla="*/ 111394 h 638168"/>
                    <a:gd name="connsiteX5" fmla="*/ 868393 w 941501"/>
                    <a:gd name="connsiteY5" fmla="*/ 140148 h 638168"/>
                    <a:gd name="connsiteX0" fmla="*/ 0 w 941501"/>
                    <a:gd name="connsiteY0" fmla="*/ 410438 h 637182"/>
                    <a:gd name="connsiteX1" fmla="*/ 228855 w 941501"/>
                    <a:gd name="connsiteY1" fmla="*/ 67 h 637182"/>
                    <a:gd name="connsiteX2" fmla="*/ 459402 w 941501"/>
                    <a:gd name="connsiteY2" fmla="*/ 410103 h 637182"/>
                    <a:gd name="connsiteX3" fmla="*/ 908649 w 941501"/>
                    <a:gd name="connsiteY3" fmla="*/ 628973 h 637182"/>
                    <a:gd name="connsiteX4" fmla="*/ 902898 w 941501"/>
                    <a:gd name="connsiteY4" fmla="*/ 111389 h 637182"/>
                    <a:gd name="connsiteX5" fmla="*/ 868393 w 941501"/>
                    <a:gd name="connsiteY5" fmla="*/ 140143 h 637182"/>
                    <a:gd name="connsiteX0" fmla="*/ 0 w 910797"/>
                    <a:gd name="connsiteY0" fmla="*/ 410451 h 826003"/>
                    <a:gd name="connsiteX1" fmla="*/ 228855 w 910797"/>
                    <a:gd name="connsiteY1" fmla="*/ 80 h 826003"/>
                    <a:gd name="connsiteX2" fmla="*/ 459402 w 910797"/>
                    <a:gd name="connsiteY2" fmla="*/ 410116 h 826003"/>
                    <a:gd name="connsiteX3" fmla="*/ 710119 w 910797"/>
                    <a:gd name="connsiteY3" fmla="*/ 820847 h 826003"/>
                    <a:gd name="connsiteX4" fmla="*/ 902898 w 910797"/>
                    <a:gd name="connsiteY4" fmla="*/ 111402 h 826003"/>
                    <a:gd name="connsiteX5" fmla="*/ 868393 w 910797"/>
                    <a:gd name="connsiteY5" fmla="*/ 140156 h 826003"/>
                    <a:gd name="connsiteX0" fmla="*/ 0 w 911107"/>
                    <a:gd name="connsiteY0" fmla="*/ 410451 h 831383"/>
                    <a:gd name="connsiteX1" fmla="*/ 228855 w 911107"/>
                    <a:gd name="connsiteY1" fmla="*/ 80 h 831383"/>
                    <a:gd name="connsiteX2" fmla="*/ 459402 w 911107"/>
                    <a:gd name="connsiteY2" fmla="*/ 410116 h 831383"/>
                    <a:gd name="connsiteX3" fmla="*/ 705429 w 911107"/>
                    <a:gd name="connsiteY3" fmla="*/ 826290 h 831383"/>
                    <a:gd name="connsiteX4" fmla="*/ 902898 w 911107"/>
                    <a:gd name="connsiteY4" fmla="*/ 111402 h 831383"/>
                    <a:gd name="connsiteX5" fmla="*/ 868393 w 911107"/>
                    <a:gd name="connsiteY5" fmla="*/ 140156 h 831383"/>
                    <a:gd name="connsiteX0" fmla="*/ 0 w 911107"/>
                    <a:gd name="connsiteY0" fmla="*/ 410451 h 826291"/>
                    <a:gd name="connsiteX1" fmla="*/ 228855 w 911107"/>
                    <a:gd name="connsiteY1" fmla="*/ 80 h 826291"/>
                    <a:gd name="connsiteX2" fmla="*/ 459402 w 911107"/>
                    <a:gd name="connsiteY2" fmla="*/ 410116 h 826291"/>
                    <a:gd name="connsiteX3" fmla="*/ 705429 w 911107"/>
                    <a:gd name="connsiteY3" fmla="*/ 826290 h 826291"/>
                    <a:gd name="connsiteX4" fmla="*/ 902898 w 911107"/>
                    <a:gd name="connsiteY4" fmla="*/ 111402 h 826291"/>
                    <a:gd name="connsiteX5" fmla="*/ 868393 w 911107"/>
                    <a:gd name="connsiteY5" fmla="*/ 140156 h 826291"/>
                    <a:gd name="connsiteX0" fmla="*/ 0 w 942016"/>
                    <a:gd name="connsiteY0" fmla="*/ 410451 h 826299"/>
                    <a:gd name="connsiteX1" fmla="*/ 228855 w 942016"/>
                    <a:gd name="connsiteY1" fmla="*/ 80 h 826299"/>
                    <a:gd name="connsiteX2" fmla="*/ 459402 w 942016"/>
                    <a:gd name="connsiteY2" fmla="*/ 410116 h 826299"/>
                    <a:gd name="connsiteX3" fmla="*/ 705429 w 942016"/>
                    <a:gd name="connsiteY3" fmla="*/ 826290 h 826299"/>
                    <a:gd name="connsiteX4" fmla="*/ 936508 w 942016"/>
                    <a:gd name="connsiteY4" fmla="*/ 398512 h 826299"/>
                    <a:gd name="connsiteX5" fmla="*/ 868393 w 942016"/>
                    <a:gd name="connsiteY5" fmla="*/ 140156 h 826299"/>
                    <a:gd name="connsiteX0" fmla="*/ 0 w 936508"/>
                    <a:gd name="connsiteY0" fmla="*/ 410451 h 826299"/>
                    <a:gd name="connsiteX1" fmla="*/ 228855 w 936508"/>
                    <a:gd name="connsiteY1" fmla="*/ 80 h 826299"/>
                    <a:gd name="connsiteX2" fmla="*/ 459402 w 936508"/>
                    <a:gd name="connsiteY2" fmla="*/ 410116 h 826299"/>
                    <a:gd name="connsiteX3" fmla="*/ 705429 w 936508"/>
                    <a:gd name="connsiteY3" fmla="*/ 826290 h 826299"/>
                    <a:gd name="connsiteX4" fmla="*/ 936508 w 936508"/>
                    <a:gd name="connsiteY4" fmla="*/ 398512 h 826299"/>
                    <a:gd name="connsiteX0" fmla="*/ 0 w 936508"/>
                    <a:gd name="connsiteY0" fmla="*/ 410372 h 826220"/>
                    <a:gd name="connsiteX1" fmla="*/ 228855 w 936508"/>
                    <a:gd name="connsiteY1" fmla="*/ 1 h 826220"/>
                    <a:gd name="connsiteX2" fmla="*/ 465655 w 936508"/>
                    <a:gd name="connsiteY2" fmla="*/ 410037 h 826220"/>
                    <a:gd name="connsiteX3" fmla="*/ 705429 w 936508"/>
                    <a:gd name="connsiteY3" fmla="*/ 826211 h 826220"/>
                    <a:gd name="connsiteX4" fmla="*/ 936508 w 936508"/>
                    <a:gd name="connsiteY4" fmla="*/ 398433 h 826220"/>
                    <a:gd name="connsiteX0" fmla="*/ 0 w 936508"/>
                    <a:gd name="connsiteY0" fmla="*/ 410372 h 826221"/>
                    <a:gd name="connsiteX1" fmla="*/ 228855 w 936508"/>
                    <a:gd name="connsiteY1" fmla="*/ 1 h 826221"/>
                    <a:gd name="connsiteX2" fmla="*/ 465655 w 936508"/>
                    <a:gd name="connsiteY2" fmla="*/ 410037 h 826221"/>
                    <a:gd name="connsiteX3" fmla="*/ 705429 w 936508"/>
                    <a:gd name="connsiteY3" fmla="*/ 826211 h 826221"/>
                    <a:gd name="connsiteX4" fmla="*/ 936508 w 936508"/>
                    <a:gd name="connsiteY4" fmla="*/ 398433 h 826221"/>
                    <a:gd name="connsiteX0" fmla="*/ 0 w 936508"/>
                    <a:gd name="connsiteY0" fmla="*/ 410667 h 826516"/>
                    <a:gd name="connsiteX1" fmla="*/ 228855 w 936508"/>
                    <a:gd name="connsiteY1" fmla="*/ 296 h 826516"/>
                    <a:gd name="connsiteX2" fmla="*/ 465655 w 936508"/>
                    <a:gd name="connsiteY2" fmla="*/ 410332 h 826516"/>
                    <a:gd name="connsiteX3" fmla="*/ 705429 w 936508"/>
                    <a:gd name="connsiteY3" fmla="*/ 826506 h 826516"/>
                    <a:gd name="connsiteX4" fmla="*/ 936508 w 936508"/>
                    <a:gd name="connsiteY4" fmla="*/ 398728 h 826516"/>
                    <a:gd name="connsiteX0" fmla="*/ 0 w 936508"/>
                    <a:gd name="connsiteY0" fmla="*/ 410667 h 826516"/>
                    <a:gd name="connsiteX1" fmla="*/ 228855 w 936508"/>
                    <a:gd name="connsiteY1" fmla="*/ 296 h 826516"/>
                    <a:gd name="connsiteX2" fmla="*/ 465655 w 936508"/>
                    <a:gd name="connsiteY2" fmla="*/ 410332 h 826516"/>
                    <a:gd name="connsiteX3" fmla="*/ 705429 w 936508"/>
                    <a:gd name="connsiteY3" fmla="*/ 826506 h 826516"/>
                    <a:gd name="connsiteX4" fmla="*/ 936508 w 936508"/>
                    <a:gd name="connsiteY4" fmla="*/ 398728 h 826516"/>
                    <a:gd name="connsiteX0" fmla="*/ 0 w 936508"/>
                    <a:gd name="connsiteY0" fmla="*/ 410667 h 814270"/>
                    <a:gd name="connsiteX1" fmla="*/ 228855 w 936508"/>
                    <a:gd name="connsiteY1" fmla="*/ 296 h 814270"/>
                    <a:gd name="connsiteX2" fmla="*/ 465655 w 936508"/>
                    <a:gd name="connsiteY2" fmla="*/ 410332 h 814270"/>
                    <a:gd name="connsiteX3" fmla="*/ 703865 w 936508"/>
                    <a:gd name="connsiteY3" fmla="*/ 814260 h 814270"/>
                    <a:gd name="connsiteX4" fmla="*/ 936508 w 936508"/>
                    <a:gd name="connsiteY4" fmla="*/ 398728 h 814270"/>
                    <a:gd name="connsiteX0" fmla="*/ 0 w 936508"/>
                    <a:gd name="connsiteY0" fmla="*/ 410667 h 814270"/>
                    <a:gd name="connsiteX1" fmla="*/ 228855 w 936508"/>
                    <a:gd name="connsiteY1" fmla="*/ 296 h 814270"/>
                    <a:gd name="connsiteX2" fmla="*/ 465655 w 936508"/>
                    <a:gd name="connsiteY2" fmla="*/ 410332 h 814270"/>
                    <a:gd name="connsiteX3" fmla="*/ 703865 w 936508"/>
                    <a:gd name="connsiteY3" fmla="*/ 814260 h 814270"/>
                    <a:gd name="connsiteX4" fmla="*/ 936508 w 936508"/>
                    <a:gd name="connsiteY4" fmla="*/ 398728 h 814270"/>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547 h 814141"/>
                    <a:gd name="connsiteX1" fmla="*/ 228855 w 936508"/>
                    <a:gd name="connsiteY1" fmla="*/ 176 h 814141"/>
                    <a:gd name="connsiteX2" fmla="*/ 465655 w 936508"/>
                    <a:gd name="connsiteY2" fmla="*/ 410212 h 814141"/>
                    <a:gd name="connsiteX3" fmla="*/ 703865 w 936508"/>
                    <a:gd name="connsiteY3" fmla="*/ 814140 h 814141"/>
                    <a:gd name="connsiteX4" fmla="*/ 936508 w 936508"/>
                    <a:gd name="connsiteY4" fmla="*/ 398608 h 81414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384 h 813978"/>
                    <a:gd name="connsiteX1" fmla="*/ 228855 w 936508"/>
                    <a:gd name="connsiteY1" fmla="*/ 13 h 813978"/>
                    <a:gd name="connsiteX2" fmla="*/ 465655 w 936508"/>
                    <a:gd name="connsiteY2" fmla="*/ 410049 h 813978"/>
                    <a:gd name="connsiteX3" fmla="*/ 703865 w 936508"/>
                    <a:gd name="connsiteY3" fmla="*/ 813977 h 813978"/>
                    <a:gd name="connsiteX4" fmla="*/ 936508 w 936508"/>
                    <a:gd name="connsiteY4" fmla="*/ 398445 h 813978"/>
                    <a:gd name="connsiteX0" fmla="*/ 0 w 936508"/>
                    <a:gd name="connsiteY0" fmla="*/ 410384 h 813978"/>
                    <a:gd name="connsiteX1" fmla="*/ 228855 w 936508"/>
                    <a:gd name="connsiteY1" fmla="*/ 13 h 813978"/>
                    <a:gd name="connsiteX2" fmla="*/ 465655 w 936508"/>
                    <a:gd name="connsiteY2" fmla="*/ 410049 h 813978"/>
                    <a:gd name="connsiteX3" fmla="*/ 703865 w 936508"/>
                    <a:gd name="connsiteY3" fmla="*/ 813977 h 813978"/>
                    <a:gd name="connsiteX4" fmla="*/ 936508 w 936508"/>
                    <a:gd name="connsiteY4" fmla="*/ 398445 h 813978"/>
                    <a:gd name="connsiteX0" fmla="*/ 0 w 936508"/>
                    <a:gd name="connsiteY0" fmla="*/ 410395 h 813989"/>
                    <a:gd name="connsiteX1" fmla="*/ 228855 w 936508"/>
                    <a:gd name="connsiteY1" fmla="*/ 24 h 813989"/>
                    <a:gd name="connsiteX2" fmla="*/ 465655 w 936508"/>
                    <a:gd name="connsiteY2" fmla="*/ 410060 h 813989"/>
                    <a:gd name="connsiteX3" fmla="*/ 703865 w 936508"/>
                    <a:gd name="connsiteY3" fmla="*/ 813988 h 813989"/>
                    <a:gd name="connsiteX4" fmla="*/ 936508 w 936508"/>
                    <a:gd name="connsiteY4" fmla="*/ 398456 h 813989"/>
                    <a:gd name="connsiteX0" fmla="*/ 0 w 936508"/>
                    <a:gd name="connsiteY0" fmla="*/ 410390 h 813984"/>
                    <a:gd name="connsiteX1" fmla="*/ 228855 w 936508"/>
                    <a:gd name="connsiteY1" fmla="*/ 19 h 813984"/>
                    <a:gd name="connsiteX2" fmla="*/ 465655 w 936508"/>
                    <a:gd name="connsiteY2" fmla="*/ 410055 h 813984"/>
                    <a:gd name="connsiteX3" fmla="*/ 703865 w 936508"/>
                    <a:gd name="connsiteY3" fmla="*/ 813983 h 813984"/>
                    <a:gd name="connsiteX4" fmla="*/ 936508 w 936508"/>
                    <a:gd name="connsiteY4" fmla="*/ 398451 h 813984"/>
                    <a:gd name="connsiteX0" fmla="*/ 0 w 936508"/>
                    <a:gd name="connsiteY0" fmla="*/ 410390 h 813985"/>
                    <a:gd name="connsiteX1" fmla="*/ 228855 w 936508"/>
                    <a:gd name="connsiteY1" fmla="*/ 19 h 813985"/>
                    <a:gd name="connsiteX2" fmla="*/ 465655 w 936508"/>
                    <a:gd name="connsiteY2" fmla="*/ 410055 h 813985"/>
                    <a:gd name="connsiteX3" fmla="*/ 703865 w 936508"/>
                    <a:gd name="connsiteY3" fmla="*/ 813983 h 813985"/>
                    <a:gd name="connsiteX4" fmla="*/ 936508 w 936508"/>
                    <a:gd name="connsiteY4" fmla="*/ 398451 h 813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508" h="813985">
                      <a:moveTo>
                        <a:pt x="0" y="410390"/>
                      </a:moveTo>
                      <a:cubicBezTo>
                        <a:pt x="65462" y="65418"/>
                        <a:pt x="143430" y="-1286"/>
                        <a:pt x="228855" y="19"/>
                      </a:cubicBezTo>
                      <a:cubicBezTo>
                        <a:pt x="314280" y="1324"/>
                        <a:pt x="402901" y="271673"/>
                        <a:pt x="465655" y="410055"/>
                      </a:cubicBezTo>
                      <a:cubicBezTo>
                        <a:pt x="528409" y="548437"/>
                        <a:pt x="587091" y="813195"/>
                        <a:pt x="703865" y="813983"/>
                      </a:cubicBezTo>
                      <a:cubicBezTo>
                        <a:pt x="820639" y="814771"/>
                        <a:pt x="893715" y="590368"/>
                        <a:pt x="936508" y="398451"/>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0" name="Freeform 209"/>
                <p:cNvSpPr/>
                <p:nvPr/>
              </p:nvSpPr>
              <p:spPr>
                <a:xfrm>
                  <a:off x="8418339" y="1364071"/>
                  <a:ext cx="1630365" cy="813985"/>
                </a:xfrm>
                <a:custGeom>
                  <a:avLst/>
                  <a:gdLst>
                    <a:gd name="connsiteX0" fmla="*/ 0 w 944859"/>
                    <a:gd name="connsiteY0" fmla="*/ 651741 h 871221"/>
                    <a:gd name="connsiteX1" fmla="*/ 109268 w 944859"/>
                    <a:gd name="connsiteY1" fmla="*/ 1884 h 871221"/>
                    <a:gd name="connsiteX2" fmla="*/ 414068 w 944859"/>
                    <a:gd name="connsiteY2" fmla="*/ 467710 h 871221"/>
                    <a:gd name="connsiteX3" fmla="*/ 908649 w 944859"/>
                    <a:gd name="connsiteY3" fmla="*/ 870276 h 871221"/>
                    <a:gd name="connsiteX4" fmla="*/ 902898 w 944859"/>
                    <a:gd name="connsiteY4" fmla="*/ 352692 h 871221"/>
                    <a:gd name="connsiteX5" fmla="*/ 868393 w 944859"/>
                    <a:gd name="connsiteY5" fmla="*/ 381446 h 871221"/>
                    <a:gd name="connsiteX0" fmla="*/ 0 w 944859"/>
                    <a:gd name="connsiteY0" fmla="*/ 414378 h 633746"/>
                    <a:gd name="connsiteX1" fmla="*/ 228855 w 944859"/>
                    <a:gd name="connsiteY1" fmla="*/ 4007 h 633746"/>
                    <a:gd name="connsiteX2" fmla="*/ 414068 w 944859"/>
                    <a:gd name="connsiteY2" fmla="*/ 230347 h 633746"/>
                    <a:gd name="connsiteX3" fmla="*/ 908649 w 944859"/>
                    <a:gd name="connsiteY3" fmla="*/ 632913 h 633746"/>
                    <a:gd name="connsiteX4" fmla="*/ 902898 w 944859"/>
                    <a:gd name="connsiteY4" fmla="*/ 115329 h 633746"/>
                    <a:gd name="connsiteX5" fmla="*/ 868393 w 944859"/>
                    <a:gd name="connsiteY5" fmla="*/ 144083 h 633746"/>
                    <a:gd name="connsiteX0" fmla="*/ 0 w 941501"/>
                    <a:gd name="connsiteY0" fmla="*/ 410372 h 638097"/>
                    <a:gd name="connsiteX1" fmla="*/ 228855 w 941501"/>
                    <a:gd name="connsiteY1" fmla="*/ 1 h 638097"/>
                    <a:gd name="connsiteX2" fmla="*/ 459402 w 941501"/>
                    <a:gd name="connsiteY2" fmla="*/ 410037 h 638097"/>
                    <a:gd name="connsiteX3" fmla="*/ 908649 w 941501"/>
                    <a:gd name="connsiteY3" fmla="*/ 628907 h 638097"/>
                    <a:gd name="connsiteX4" fmla="*/ 902898 w 941501"/>
                    <a:gd name="connsiteY4" fmla="*/ 111323 h 638097"/>
                    <a:gd name="connsiteX5" fmla="*/ 868393 w 941501"/>
                    <a:gd name="connsiteY5" fmla="*/ 140077 h 638097"/>
                    <a:gd name="connsiteX0" fmla="*/ 0 w 941501"/>
                    <a:gd name="connsiteY0" fmla="*/ 410443 h 638168"/>
                    <a:gd name="connsiteX1" fmla="*/ 228855 w 941501"/>
                    <a:gd name="connsiteY1" fmla="*/ 72 h 638168"/>
                    <a:gd name="connsiteX2" fmla="*/ 459402 w 941501"/>
                    <a:gd name="connsiteY2" fmla="*/ 410108 h 638168"/>
                    <a:gd name="connsiteX3" fmla="*/ 908649 w 941501"/>
                    <a:gd name="connsiteY3" fmla="*/ 628978 h 638168"/>
                    <a:gd name="connsiteX4" fmla="*/ 902898 w 941501"/>
                    <a:gd name="connsiteY4" fmla="*/ 111394 h 638168"/>
                    <a:gd name="connsiteX5" fmla="*/ 868393 w 941501"/>
                    <a:gd name="connsiteY5" fmla="*/ 140148 h 638168"/>
                    <a:gd name="connsiteX0" fmla="*/ 0 w 941501"/>
                    <a:gd name="connsiteY0" fmla="*/ 410438 h 637182"/>
                    <a:gd name="connsiteX1" fmla="*/ 228855 w 941501"/>
                    <a:gd name="connsiteY1" fmla="*/ 67 h 637182"/>
                    <a:gd name="connsiteX2" fmla="*/ 459402 w 941501"/>
                    <a:gd name="connsiteY2" fmla="*/ 410103 h 637182"/>
                    <a:gd name="connsiteX3" fmla="*/ 908649 w 941501"/>
                    <a:gd name="connsiteY3" fmla="*/ 628973 h 637182"/>
                    <a:gd name="connsiteX4" fmla="*/ 902898 w 941501"/>
                    <a:gd name="connsiteY4" fmla="*/ 111389 h 637182"/>
                    <a:gd name="connsiteX5" fmla="*/ 868393 w 941501"/>
                    <a:gd name="connsiteY5" fmla="*/ 140143 h 637182"/>
                    <a:gd name="connsiteX0" fmla="*/ 0 w 910797"/>
                    <a:gd name="connsiteY0" fmla="*/ 410451 h 826003"/>
                    <a:gd name="connsiteX1" fmla="*/ 228855 w 910797"/>
                    <a:gd name="connsiteY1" fmla="*/ 80 h 826003"/>
                    <a:gd name="connsiteX2" fmla="*/ 459402 w 910797"/>
                    <a:gd name="connsiteY2" fmla="*/ 410116 h 826003"/>
                    <a:gd name="connsiteX3" fmla="*/ 710119 w 910797"/>
                    <a:gd name="connsiteY3" fmla="*/ 820847 h 826003"/>
                    <a:gd name="connsiteX4" fmla="*/ 902898 w 910797"/>
                    <a:gd name="connsiteY4" fmla="*/ 111402 h 826003"/>
                    <a:gd name="connsiteX5" fmla="*/ 868393 w 910797"/>
                    <a:gd name="connsiteY5" fmla="*/ 140156 h 826003"/>
                    <a:gd name="connsiteX0" fmla="*/ 0 w 911107"/>
                    <a:gd name="connsiteY0" fmla="*/ 410451 h 831383"/>
                    <a:gd name="connsiteX1" fmla="*/ 228855 w 911107"/>
                    <a:gd name="connsiteY1" fmla="*/ 80 h 831383"/>
                    <a:gd name="connsiteX2" fmla="*/ 459402 w 911107"/>
                    <a:gd name="connsiteY2" fmla="*/ 410116 h 831383"/>
                    <a:gd name="connsiteX3" fmla="*/ 705429 w 911107"/>
                    <a:gd name="connsiteY3" fmla="*/ 826290 h 831383"/>
                    <a:gd name="connsiteX4" fmla="*/ 902898 w 911107"/>
                    <a:gd name="connsiteY4" fmla="*/ 111402 h 831383"/>
                    <a:gd name="connsiteX5" fmla="*/ 868393 w 911107"/>
                    <a:gd name="connsiteY5" fmla="*/ 140156 h 831383"/>
                    <a:gd name="connsiteX0" fmla="*/ 0 w 911107"/>
                    <a:gd name="connsiteY0" fmla="*/ 410451 h 826291"/>
                    <a:gd name="connsiteX1" fmla="*/ 228855 w 911107"/>
                    <a:gd name="connsiteY1" fmla="*/ 80 h 826291"/>
                    <a:gd name="connsiteX2" fmla="*/ 459402 w 911107"/>
                    <a:gd name="connsiteY2" fmla="*/ 410116 h 826291"/>
                    <a:gd name="connsiteX3" fmla="*/ 705429 w 911107"/>
                    <a:gd name="connsiteY3" fmla="*/ 826290 h 826291"/>
                    <a:gd name="connsiteX4" fmla="*/ 902898 w 911107"/>
                    <a:gd name="connsiteY4" fmla="*/ 111402 h 826291"/>
                    <a:gd name="connsiteX5" fmla="*/ 868393 w 911107"/>
                    <a:gd name="connsiteY5" fmla="*/ 140156 h 826291"/>
                    <a:gd name="connsiteX0" fmla="*/ 0 w 942016"/>
                    <a:gd name="connsiteY0" fmla="*/ 410451 h 826299"/>
                    <a:gd name="connsiteX1" fmla="*/ 228855 w 942016"/>
                    <a:gd name="connsiteY1" fmla="*/ 80 h 826299"/>
                    <a:gd name="connsiteX2" fmla="*/ 459402 w 942016"/>
                    <a:gd name="connsiteY2" fmla="*/ 410116 h 826299"/>
                    <a:gd name="connsiteX3" fmla="*/ 705429 w 942016"/>
                    <a:gd name="connsiteY3" fmla="*/ 826290 h 826299"/>
                    <a:gd name="connsiteX4" fmla="*/ 936508 w 942016"/>
                    <a:gd name="connsiteY4" fmla="*/ 398512 h 826299"/>
                    <a:gd name="connsiteX5" fmla="*/ 868393 w 942016"/>
                    <a:gd name="connsiteY5" fmla="*/ 140156 h 826299"/>
                    <a:gd name="connsiteX0" fmla="*/ 0 w 936508"/>
                    <a:gd name="connsiteY0" fmla="*/ 410451 h 826299"/>
                    <a:gd name="connsiteX1" fmla="*/ 228855 w 936508"/>
                    <a:gd name="connsiteY1" fmla="*/ 80 h 826299"/>
                    <a:gd name="connsiteX2" fmla="*/ 459402 w 936508"/>
                    <a:gd name="connsiteY2" fmla="*/ 410116 h 826299"/>
                    <a:gd name="connsiteX3" fmla="*/ 705429 w 936508"/>
                    <a:gd name="connsiteY3" fmla="*/ 826290 h 826299"/>
                    <a:gd name="connsiteX4" fmla="*/ 936508 w 936508"/>
                    <a:gd name="connsiteY4" fmla="*/ 398512 h 826299"/>
                    <a:gd name="connsiteX0" fmla="*/ 0 w 936508"/>
                    <a:gd name="connsiteY0" fmla="*/ 410372 h 826220"/>
                    <a:gd name="connsiteX1" fmla="*/ 228855 w 936508"/>
                    <a:gd name="connsiteY1" fmla="*/ 1 h 826220"/>
                    <a:gd name="connsiteX2" fmla="*/ 465655 w 936508"/>
                    <a:gd name="connsiteY2" fmla="*/ 410037 h 826220"/>
                    <a:gd name="connsiteX3" fmla="*/ 705429 w 936508"/>
                    <a:gd name="connsiteY3" fmla="*/ 826211 h 826220"/>
                    <a:gd name="connsiteX4" fmla="*/ 936508 w 936508"/>
                    <a:gd name="connsiteY4" fmla="*/ 398433 h 826220"/>
                    <a:gd name="connsiteX0" fmla="*/ 0 w 936508"/>
                    <a:gd name="connsiteY0" fmla="*/ 410372 h 826221"/>
                    <a:gd name="connsiteX1" fmla="*/ 228855 w 936508"/>
                    <a:gd name="connsiteY1" fmla="*/ 1 h 826221"/>
                    <a:gd name="connsiteX2" fmla="*/ 465655 w 936508"/>
                    <a:gd name="connsiteY2" fmla="*/ 410037 h 826221"/>
                    <a:gd name="connsiteX3" fmla="*/ 705429 w 936508"/>
                    <a:gd name="connsiteY3" fmla="*/ 826211 h 826221"/>
                    <a:gd name="connsiteX4" fmla="*/ 936508 w 936508"/>
                    <a:gd name="connsiteY4" fmla="*/ 398433 h 826221"/>
                    <a:gd name="connsiteX0" fmla="*/ 0 w 936508"/>
                    <a:gd name="connsiteY0" fmla="*/ 410667 h 826516"/>
                    <a:gd name="connsiteX1" fmla="*/ 228855 w 936508"/>
                    <a:gd name="connsiteY1" fmla="*/ 296 h 826516"/>
                    <a:gd name="connsiteX2" fmla="*/ 465655 w 936508"/>
                    <a:gd name="connsiteY2" fmla="*/ 410332 h 826516"/>
                    <a:gd name="connsiteX3" fmla="*/ 705429 w 936508"/>
                    <a:gd name="connsiteY3" fmla="*/ 826506 h 826516"/>
                    <a:gd name="connsiteX4" fmla="*/ 936508 w 936508"/>
                    <a:gd name="connsiteY4" fmla="*/ 398728 h 826516"/>
                    <a:gd name="connsiteX0" fmla="*/ 0 w 936508"/>
                    <a:gd name="connsiteY0" fmla="*/ 410667 h 826516"/>
                    <a:gd name="connsiteX1" fmla="*/ 228855 w 936508"/>
                    <a:gd name="connsiteY1" fmla="*/ 296 h 826516"/>
                    <a:gd name="connsiteX2" fmla="*/ 465655 w 936508"/>
                    <a:gd name="connsiteY2" fmla="*/ 410332 h 826516"/>
                    <a:gd name="connsiteX3" fmla="*/ 705429 w 936508"/>
                    <a:gd name="connsiteY3" fmla="*/ 826506 h 826516"/>
                    <a:gd name="connsiteX4" fmla="*/ 936508 w 936508"/>
                    <a:gd name="connsiteY4" fmla="*/ 398728 h 826516"/>
                    <a:gd name="connsiteX0" fmla="*/ 0 w 936508"/>
                    <a:gd name="connsiteY0" fmla="*/ 410667 h 814270"/>
                    <a:gd name="connsiteX1" fmla="*/ 228855 w 936508"/>
                    <a:gd name="connsiteY1" fmla="*/ 296 h 814270"/>
                    <a:gd name="connsiteX2" fmla="*/ 465655 w 936508"/>
                    <a:gd name="connsiteY2" fmla="*/ 410332 h 814270"/>
                    <a:gd name="connsiteX3" fmla="*/ 703865 w 936508"/>
                    <a:gd name="connsiteY3" fmla="*/ 814260 h 814270"/>
                    <a:gd name="connsiteX4" fmla="*/ 936508 w 936508"/>
                    <a:gd name="connsiteY4" fmla="*/ 398728 h 814270"/>
                    <a:gd name="connsiteX0" fmla="*/ 0 w 936508"/>
                    <a:gd name="connsiteY0" fmla="*/ 410667 h 814270"/>
                    <a:gd name="connsiteX1" fmla="*/ 228855 w 936508"/>
                    <a:gd name="connsiteY1" fmla="*/ 296 h 814270"/>
                    <a:gd name="connsiteX2" fmla="*/ 465655 w 936508"/>
                    <a:gd name="connsiteY2" fmla="*/ 410332 h 814270"/>
                    <a:gd name="connsiteX3" fmla="*/ 703865 w 936508"/>
                    <a:gd name="connsiteY3" fmla="*/ 814260 h 814270"/>
                    <a:gd name="connsiteX4" fmla="*/ 936508 w 936508"/>
                    <a:gd name="connsiteY4" fmla="*/ 398728 h 814270"/>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547 h 814141"/>
                    <a:gd name="connsiteX1" fmla="*/ 228855 w 936508"/>
                    <a:gd name="connsiteY1" fmla="*/ 176 h 814141"/>
                    <a:gd name="connsiteX2" fmla="*/ 465655 w 936508"/>
                    <a:gd name="connsiteY2" fmla="*/ 410212 h 814141"/>
                    <a:gd name="connsiteX3" fmla="*/ 703865 w 936508"/>
                    <a:gd name="connsiteY3" fmla="*/ 814140 h 814141"/>
                    <a:gd name="connsiteX4" fmla="*/ 936508 w 936508"/>
                    <a:gd name="connsiteY4" fmla="*/ 398608 h 81414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384 h 813978"/>
                    <a:gd name="connsiteX1" fmla="*/ 228855 w 936508"/>
                    <a:gd name="connsiteY1" fmla="*/ 13 h 813978"/>
                    <a:gd name="connsiteX2" fmla="*/ 465655 w 936508"/>
                    <a:gd name="connsiteY2" fmla="*/ 410049 h 813978"/>
                    <a:gd name="connsiteX3" fmla="*/ 703865 w 936508"/>
                    <a:gd name="connsiteY3" fmla="*/ 813977 h 813978"/>
                    <a:gd name="connsiteX4" fmla="*/ 936508 w 936508"/>
                    <a:gd name="connsiteY4" fmla="*/ 398445 h 813978"/>
                    <a:gd name="connsiteX0" fmla="*/ 0 w 936508"/>
                    <a:gd name="connsiteY0" fmla="*/ 410384 h 813978"/>
                    <a:gd name="connsiteX1" fmla="*/ 228855 w 936508"/>
                    <a:gd name="connsiteY1" fmla="*/ 13 h 813978"/>
                    <a:gd name="connsiteX2" fmla="*/ 465655 w 936508"/>
                    <a:gd name="connsiteY2" fmla="*/ 410049 h 813978"/>
                    <a:gd name="connsiteX3" fmla="*/ 703865 w 936508"/>
                    <a:gd name="connsiteY3" fmla="*/ 813977 h 813978"/>
                    <a:gd name="connsiteX4" fmla="*/ 936508 w 936508"/>
                    <a:gd name="connsiteY4" fmla="*/ 398445 h 813978"/>
                    <a:gd name="connsiteX0" fmla="*/ 0 w 936508"/>
                    <a:gd name="connsiteY0" fmla="*/ 410395 h 813989"/>
                    <a:gd name="connsiteX1" fmla="*/ 228855 w 936508"/>
                    <a:gd name="connsiteY1" fmla="*/ 24 h 813989"/>
                    <a:gd name="connsiteX2" fmla="*/ 465655 w 936508"/>
                    <a:gd name="connsiteY2" fmla="*/ 410060 h 813989"/>
                    <a:gd name="connsiteX3" fmla="*/ 703865 w 936508"/>
                    <a:gd name="connsiteY3" fmla="*/ 813988 h 813989"/>
                    <a:gd name="connsiteX4" fmla="*/ 936508 w 936508"/>
                    <a:gd name="connsiteY4" fmla="*/ 398456 h 813989"/>
                    <a:gd name="connsiteX0" fmla="*/ 0 w 936508"/>
                    <a:gd name="connsiteY0" fmla="*/ 410390 h 813984"/>
                    <a:gd name="connsiteX1" fmla="*/ 228855 w 936508"/>
                    <a:gd name="connsiteY1" fmla="*/ 19 h 813984"/>
                    <a:gd name="connsiteX2" fmla="*/ 465655 w 936508"/>
                    <a:gd name="connsiteY2" fmla="*/ 410055 h 813984"/>
                    <a:gd name="connsiteX3" fmla="*/ 703865 w 936508"/>
                    <a:gd name="connsiteY3" fmla="*/ 813983 h 813984"/>
                    <a:gd name="connsiteX4" fmla="*/ 936508 w 936508"/>
                    <a:gd name="connsiteY4" fmla="*/ 398451 h 813984"/>
                    <a:gd name="connsiteX0" fmla="*/ 0 w 936508"/>
                    <a:gd name="connsiteY0" fmla="*/ 410390 h 813985"/>
                    <a:gd name="connsiteX1" fmla="*/ 228855 w 936508"/>
                    <a:gd name="connsiteY1" fmla="*/ 19 h 813985"/>
                    <a:gd name="connsiteX2" fmla="*/ 465655 w 936508"/>
                    <a:gd name="connsiteY2" fmla="*/ 410055 h 813985"/>
                    <a:gd name="connsiteX3" fmla="*/ 703865 w 936508"/>
                    <a:gd name="connsiteY3" fmla="*/ 813983 h 813985"/>
                    <a:gd name="connsiteX4" fmla="*/ 936508 w 936508"/>
                    <a:gd name="connsiteY4" fmla="*/ 398451 h 813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508" h="813985">
                      <a:moveTo>
                        <a:pt x="0" y="410390"/>
                      </a:moveTo>
                      <a:cubicBezTo>
                        <a:pt x="65462" y="65418"/>
                        <a:pt x="143430" y="-1286"/>
                        <a:pt x="228855" y="19"/>
                      </a:cubicBezTo>
                      <a:cubicBezTo>
                        <a:pt x="314280" y="1324"/>
                        <a:pt x="402901" y="271673"/>
                        <a:pt x="465655" y="410055"/>
                      </a:cubicBezTo>
                      <a:cubicBezTo>
                        <a:pt x="528409" y="548437"/>
                        <a:pt x="587091" y="813195"/>
                        <a:pt x="703865" y="813983"/>
                      </a:cubicBezTo>
                      <a:cubicBezTo>
                        <a:pt x="820639" y="814771"/>
                        <a:pt x="893715" y="590368"/>
                        <a:pt x="936508" y="398451"/>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1" name="Freeform 210"/>
                <p:cNvSpPr/>
                <p:nvPr/>
              </p:nvSpPr>
              <p:spPr>
                <a:xfrm>
                  <a:off x="10048704" y="1364071"/>
                  <a:ext cx="1630365" cy="813985"/>
                </a:xfrm>
                <a:custGeom>
                  <a:avLst/>
                  <a:gdLst>
                    <a:gd name="connsiteX0" fmla="*/ 0 w 944859"/>
                    <a:gd name="connsiteY0" fmla="*/ 651741 h 871221"/>
                    <a:gd name="connsiteX1" fmla="*/ 109268 w 944859"/>
                    <a:gd name="connsiteY1" fmla="*/ 1884 h 871221"/>
                    <a:gd name="connsiteX2" fmla="*/ 414068 w 944859"/>
                    <a:gd name="connsiteY2" fmla="*/ 467710 h 871221"/>
                    <a:gd name="connsiteX3" fmla="*/ 908649 w 944859"/>
                    <a:gd name="connsiteY3" fmla="*/ 870276 h 871221"/>
                    <a:gd name="connsiteX4" fmla="*/ 902898 w 944859"/>
                    <a:gd name="connsiteY4" fmla="*/ 352692 h 871221"/>
                    <a:gd name="connsiteX5" fmla="*/ 868393 w 944859"/>
                    <a:gd name="connsiteY5" fmla="*/ 381446 h 871221"/>
                    <a:gd name="connsiteX0" fmla="*/ 0 w 944859"/>
                    <a:gd name="connsiteY0" fmla="*/ 414378 h 633746"/>
                    <a:gd name="connsiteX1" fmla="*/ 228855 w 944859"/>
                    <a:gd name="connsiteY1" fmla="*/ 4007 h 633746"/>
                    <a:gd name="connsiteX2" fmla="*/ 414068 w 944859"/>
                    <a:gd name="connsiteY2" fmla="*/ 230347 h 633746"/>
                    <a:gd name="connsiteX3" fmla="*/ 908649 w 944859"/>
                    <a:gd name="connsiteY3" fmla="*/ 632913 h 633746"/>
                    <a:gd name="connsiteX4" fmla="*/ 902898 w 944859"/>
                    <a:gd name="connsiteY4" fmla="*/ 115329 h 633746"/>
                    <a:gd name="connsiteX5" fmla="*/ 868393 w 944859"/>
                    <a:gd name="connsiteY5" fmla="*/ 144083 h 633746"/>
                    <a:gd name="connsiteX0" fmla="*/ 0 w 941501"/>
                    <a:gd name="connsiteY0" fmla="*/ 410372 h 638097"/>
                    <a:gd name="connsiteX1" fmla="*/ 228855 w 941501"/>
                    <a:gd name="connsiteY1" fmla="*/ 1 h 638097"/>
                    <a:gd name="connsiteX2" fmla="*/ 459402 w 941501"/>
                    <a:gd name="connsiteY2" fmla="*/ 410037 h 638097"/>
                    <a:gd name="connsiteX3" fmla="*/ 908649 w 941501"/>
                    <a:gd name="connsiteY3" fmla="*/ 628907 h 638097"/>
                    <a:gd name="connsiteX4" fmla="*/ 902898 w 941501"/>
                    <a:gd name="connsiteY4" fmla="*/ 111323 h 638097"/>
                    <a:gd name="connsiteX5" fmla="*/ 868393 w 941501"/>
                    <a:gd name="connsiteY5" fmla="*/ 140077 h 638097"/>
                    <a:gd name="connsiteX0" fmla="*/ 0 w 941501"/>
                    <a:gd name="connsiteY0" fmla="*/ 410443 h 638168"/>
                    <a:gd name="connsiteX1" fmla="*/ 228855 w 941501"/>
                    <a:gd name="connsiteY1" fmla="*/ 72 h 638168"/>
                    <a:gd name="connsiteX2" fmla="*/ 459402 w 941501"/>
                    <a:gd name="connsiteY2" fmla="*/ 410108 h 638168"/>
                    <a:gd name="connsiteX3" fmla="*/ 908649 w 941501"/>
                    <a:gd name="connsiteY3" fmla="*/ 628978 h 638168"/>
                    <a:gd name="connsiteX4" fmla="*/ 902898 w 941501"/>
                    <a:gd name="connsiteY4" fmla="*/ 111394 h 638168"/>
                    <a:gd name="connsiteX5" fmla="*/ 868393 w 941501"/>
                    <a:gd name="connsiteY5" fmla="*/ 140148 h 638168"/>
                    <a:gd name="connsiteX0" fmla="*/ 0 w 941501"/>
                    <a:gd name="connsiteY0" fmla="*/ 410438 h 637182"/>
                    <a:gd name="connsiteX1" fmla="*/ 228855 w 941501"/>
                    <a:gd name="connsiteY1" fmla="*/ 67 h 637182"/>
                    <a:gd name="connsiteX2" fmla="*/ 459402 w 941501"/>
                    <a:gd name="connsiteY2" fmla="*/ 410103 h 637182"/>
                    <a:gd name="connsiteX3" fmla="*/ 908649 w 941501"/>
                    <a:gd name="connsiteY3" fmla="*/ 628973 h 637182"/>
                    <a:gd name="connsiteX4" fmla="*/ 902898 w 941501"/>
                    <a:gd name="connsiteY4" fmla="*/ 111389 h 637182"/>
                    <a:gd name="connsiteX5" fmla="*/ 868393 w 941501"/>
                    <a:gd name="connsiteY5" fmla="*/ 140143 h 637182"/>
                    <a:gd name="connsiteX0" fmla="*/ 0 w 910797"/>
                    <a:gd name="connsiteY0" fmla="*/ 410451 h 826003"/>
                    <a:gd name="connsiteX1" fmla="*/ 228855 w 910797"/>
                    <a:gd name="connsiteY1" fmla="*/ 80 h 826003"/>
                    <a:gd name="connsiteX2" fmla="*/ 459402 w 910797"/>
                    <a:gd name="connsiteY2" fmla="*/ 410116 h 826003"/>
                    <a:gd name="connsiteX3" fmla="*/ 710119 w 910797"/>
                    <a:gd name="connsiteY3" fmla="*/ 820847 h 826003"/>
                    <a:gd name="connsiteX4" fmla="*/ 902898 w 910797"/>
                    <a:gd name="connsiteY4" fmla="*/ 111402 h 826003"/>
                    <a:gd name="connsiteX5" fmla="*/ 868393 w 910797"/>
                    <a:gd name="connsiteY5" fmla="*/ 140156 h 826003"/>
                    <a:gd name="connsiteX0" fmla="*/ 0 w 911107"/>
                    <a:gd name="connsiteY0" fmla="*/ 410451 h 831383"/>
                    <a:gd name="connsiteX1" fmla="*/ 228855 w 911107"/>
                    <a:gd name="connsiteY1" fmla="*/ 80 h 831383"/>
                    <a:gd name="connsiteX2" fmla="*/ 459402 w 911107"/>
                    <a:gd name="connsiteY2" fmla="*/ 410116 h 831383"/>
                    <a:gd name="connsiteX3" fmla="*/ 705429 w 911107"/>
                    <a:gd name="connsiteY3" fmla="*/ 826290 h 831383"/>
                    <a:gd name="connsiteX4" fmla="*/ 902898 w 911107"/>
                    <a:gd name="connsiteY4" fmla="*/ 111402 h 831383"/>
                    <a:gd name="connsiteX5" fmla="*/ 868393 w 911107"/>
                    <a:gd name="connsiteY5" fmla="*/ 140156 h 831383"/>
                    <a:gd name="connsiteX0" fmla="*/ 0 w 911107"/>
                    <a:gd name="connsiteY0" fmla="*/ 410451 h 826291"/>
                    <a:gd name="connsiteX1" fmla="*/ 228855 w 911107"/>
                    <a:gd name="connsiteY1" fmla="*/ 80 h 826291"/>
                    <a:gd name="connsiteX2" fmla="*/ 459402 w 911107"/>
                    <a:gd name="connsiteY2" fmla="*/ 410116 h 826291"/>
                    <a:gd name="connsiteX3" fmla="*/ 705429 w 911107"/>
                    <a:gd name="connsiteY3" fmla="*/ 826290 h 826291"/>
                    <a:gd name="connsiteX4" fmla="*/ 902898 w 911107"/>
                    <a:gd name="connsiteY4" fmla="*/ 111402 h 826291"/>
                    <a:gd name="connsiteX5" fmla="*/ 868393 w 911107"/>
                    <a:gd name="connsiteY5" fmla="*/ 140156 h 826291"/>
                    <a:gd name="connsiteX0" fmla="*/ 0 w 942016"/>
                    <a:gd name="connsiteY0" fmla="*/ 410451 h 826299"/>
                    <a:gd name="connsiteX1" fmla="*/ 228855 w 942016"/>
                    <a:gd name="connsiteY1" fmla="*/ 80 h 826299"/>
                    <a:gd name="connsiteX2" fmla="*/ 459402 w 942016"/>
                    <a:gd name="connsiteY2" fmla="*/ 410116 h 826299"/>
                    <a:gd name="connsiteX3" fmla="*/ 705429 w 942016"/>
                    <a:gd name="connsiteY3" fmla="*/ 826290 h 826299"/>
                    <a:gd name="connsiteX4" fmla="*/ 936508 w 942016"/>
                    <a:gd name="connsiteY4" fmla="*/ 398512 h 826299"/>
                    <a:gd name="connsiteX5" fmla="*/ 868393 w 942016"/>
                    <a:gd name="connsiteY5" fmla="*/ 140156 h 826299"/>
                    <a:gd name="connsiteX0" fmla="*/ 0 w 936508"/>
                    <a:gd name="connsiteY0" fmla="*/ 410451 h 826299"/>
                    <a:gd name="connsiteX1" fmla="*/ 228855 w 936508"/>
                    <a:gd name="connsiteY1" fmla="*/ 80 h 826299"/>
                    <a:gd name="connsiteX2" fmla="*/ 459402 w 936508"/>
                    <a:gd name="connsiteY2" fmla="*/ 410116 h 826299"/>
                    <a:gd name="connsiteX3" fmla="*/ 705429 w 936508"/>
                    <a:gd name="connsiteY3" fmla="*/ 826290 h 826299"/>
                    <a:gd name="connsiteX4" fmla="*/ 936508 w 936508"/>
                    <a:gd name="connsiteY4" fmla="*/ 398512 h 826299"/>
                    <a:gd name="connsiteX0" fmla="*/ 0 w 936508"/>
                    <a:gd name="connsiteY0" fmla="*/ 410372 h 826220"/>
                    <a:gd name="connsiteX1" fmla="*/ 228855 w 936508"/>
                    <a:gd name="connsiteY1" fmla="*/ 1 h 826220"/>
                    <a:gd name="connsiteX2" fmla="*/ 465655 w 936508"/>
                    <a:gd name="connsiteY2" fmla="*/ 410037 h 826220"/>
                    <a:gd name="connsiteX3" fmla="*/ 705429 w 936508"/>
                    <a:gd name="connsiteY3" fmla="*/ 826211 h 826220"/>
                    <a:gd name="connsiteX4" fmla="*/ 936508 w 936508"/>
                    <a:gd name="connsiteY4" fmla="*/ 398433 h 826220"/>
                    <a:gd name="connsiteX0" fmla="*/ 0 w 936508"/>
                    <a:gd name="connsiteY0" fmla="*/ 410372 h 826221"/>
                    <a:gd name="connsiteX1" fmla="*/ 228855 w 936508"/>
                    <a:gd name="connsiteY1" fmla="*/ 1 h 826221"/>
                    <a:gd name="connsiteX2" fmla="*/ 465655 w 936508"/>
                    <a:gd name="connsiteY2" fmla="*/ 410037 h 826221"/>
                    <a:gd name="connsiteX3" fmla="*/ 705429 w 936508"/>
                    <a:gd name="connsiteY3" fmla="*/ 826211 h 826221"/>
                    <a:gd name="connsiteX4" fmla="*/ 936508 w 936508"/>
                    <a:gd name="connsiteY4" fmla="*/ 398433 h 826221"/>
                    <a:gd name="connsiteX0" fmla="*/ 0 w 936508"/>
                    <a:gd name="connsiteY0" fmla="*/ 410667 h 826516"/>
                    <a:gd name="connsiteX1" fmla="*/ 228855 w 936508"/>
                    <a:gd name="connsiteY1" fmla="*/ 296 h 826516"/>
                    <a:gd name="connsiteX2" fmla="*/ 465655 w 936508"/>
                    <a:gd name="connsiteY2" fmla="*/ 410332 h 826516"/>
                    <a:gd name="connsiteX3" fmla="*/ 705429 w 936508"/>
                    <a:gd name="connsiteY3" fmla="*/ 826506 h 826516"/>
                    <a:gd name="connsiteX4" fmla="*/ 936508 w 936508"/>
                    <a:gd name="connsiteY4" fmla="*/ 398728 h 826516"/>
                    <a:gd name="connsiteX0" fmla="*/ 0 w 936508"/>
                    <a:gd name="connsiteY0" fmla="*/ 410667 h 826516"/>
                    <a:gd name="connsiteX1" fmla="*/ 228855 w 936508"/>
                    <a:gd name="connsiteY1" fmla="*/ 296 h 826516"/>
                    <a:gd name="connsiteX2" fmla="*/ 465655 w 936508"/>
                    <a:gd name="connsiteY2" fmla="*/ 410332 h 826516"/>
                    <a:gd name="connsiteX3" fmla="*/ 705429 w 936508"/>
                    <a:gd name="connsiteY3" fmla="*/ 826506 h 826516"/>
                    <a:gd name="connsiteX4" fmla="*/ 936508 w 936508"/>
                    <a:gd name="connsiteY4" fmla="*/ 398728 h 826516"/>
                    <a:gd name="connsiteX0" fmla="*/ 0 w 936508"/>
                    <a:gd name="connsiteY0" fmla="*/ 410667 h 814270"/>
                    <a:gd name="connsiteX1" fmla="*/ 228855 w 936508"/>
                    <a:gd name="connsiteY1" fmla="*/ 296 h 814270"/>
                    <a:gd name="connsiteX2" fmla="*/ 465655 w 936508"/>
                    <a:gd name="connsiteY2" fmla="*/ 410332 h 814270"/>
                    <a:gd name="connsiteX3" fmla="*/ 703865 w 936508"/>
                    <a:gd name="connsiteY3" fmla="*/ 814260 h 814270"/>
                    <a:gd name="connsiteX4" fmla="*/ 936508 w 936508"/>
                    <a:gd name="connsiteY4" fmla="*/ 398728 h 814270"/>
                    <a:gd name="connsiteX0" fmla="*/ 0 w 936508"/>
                    <a:gd name="connsiteY0" fmla="*/ 410667 h 814270"/>
                    <a:gd name="connsiteX1" fmla="*/ 228855 w 936508"/>
                    <a:gd name="connsiteY1" fmla="*/ 296 h 814270"/>
                    <a:gd name="connsiteX2" fmla="*/ 465655 w 936508"/>
                    <a:gd name="connsiteY2" fmla="*/ 410332 h 814270"/>
                    <a:gd name="connsiteX3" fmla="*/ 703865 w 936508"/>
                    <a:gd name="connsiteY3" fmla="*/ 814260 h 814270"/>
                    <a:gd name="connsiteX4" fmla="*/ 936508 w 936508"/>
                    <a:gd name="connsiteY4" fmla="*/ 398728 h 814270"/>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547 h 814141"/>
                    <a:gd name="connsiteX1" fmla="*/ 228855 w 936508"/>
                    <a:gd name="connsiteY1" fmla="*/ 176 h 814141"/>
                    <a:gd name="connsiteX2" fmla="*/ 465655 w 936508"/>
                    <a:gd name="connsiteY2" fmla="*/ 410212 h 814141"/>
                    <a:gd name="connsiteX3" fmla="*/ 703865 w 936508"/>
                    <a:gd name="connsiteY3" fmla="*/ 814140 h 814141"/>
                    <a:gd name="connsiteX4" fmla="*/ 936508 w 936508"/>
                    <a:gd name="connsiteY4" fmla="*/ 398608 h 81414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384 h 813978"/>
                    <a:gd name="connsiteX1" fmla="*/ 228855 w 936508"/>
                    <a:gd name="connsiteY1" fmla="*/ 13 h 813978"/>
                    <a:gd name="connsiteX2" fmla="*/ 465655 w 936508"/>
                    <a:gd name="connsiteY2" fmla="*/ 410049 h 813978"/>
                    <a:gd name="connsiteX3" fmla="*/ 703865 w 936508"/>
                    <a:gd name="connsiteY3" fmla="*/ 813977 h 813978"/>
                    <a:gd name="connsiteX4" fmla="*/ 936508 w 936508"/>
                    <a:gd name="connsiteY4" fmla="*/ 398445 h 813978"/>
                    <a:gd name="connsiteX0" fmla="*/ 0 w 936508"/>
                    <a:gd name="connsiteY0" fmla="*/ 410384 h 813978"/>
                    <a:gd name="connsiteX1" fmla="*/ 228855 w 936508"/>
                    <a:gd name="connsiteY1" fmla="*/ 13 h 813978"/>
                    <a:gd name="connsiteX2" fmla="*/ 465655 w 936508"/>
                    <a:gd name="connsiteY2" fmla="*/ 410049 h 813978"/>
                    <a:gd name="connsiteX3" fmla="*/ 703865 w 936508"/>
                    <a:gd name="connsiteY3" fmla="*/ 813977 h 813978"/>
                    <a:gd name="connsiteX4" fmla="*/ 936508 w 936508"/>
                    <a:gd name="connsiteY4" fmla="*/ 398445 h 813978"/>
                    <a:gd name="connsiteX0" fmla="*/ 0 w 936508"/>
                    <a:gd name="connsiteY0" fmla="*/ 410395 h 813989"/>
                    <a:gd name="connsiteX1" fmla="*/ 228855 w 936508"/>
                    <a:gd name="connsiteY1" fmla="*/ 24 h 813989"/>
                    <a:gd name="connsiteX2" fmla="*/ 465655 w 936508"/>
                    <a:gd name="connsiteY2" fmla="*/ 410060 h 813989"/>
                    <a:gd name="connsiteX3" fmla="*/ 703865 w 936508"/>
                    <a:gd name="connsiteY3" fmla="*/ 813988 h 813989"/>
                    <a:gd name="connsiteX4" fmla="*/ 936508 w 936508"/>
                    <a:gd name="connsiteY4" fmla="*/ 398456 h 813989"/>
                    <a:gd name="connsiteX0" fmla="*/ 0 w 936508"/>
                    <a:gd name="connsiteY0" fmla="*/ 410390 h 813984"/>
                    <a:gd name="connsiteX1" fmla="*/ 228855 w 936508"/>
                    <a:gd name="connsiteY1" fmla="*/ 19 h 813984"/>
                    <a:gd name="connsiteX2" fmla="*/ 465655 w 936508"/>
                    <a:gd name="connsiteY2" fmla="*/ 410055 h 813984"/>
                    <a:gd name="connsiteX3" fmla="*/ 703865 w 936508"/>
                    <a:gd name="connsiteY3" fmla="*/ 813983 h 813984"/>
                    <a:gd name="connsiteX4" fmla="*/ 936508 w 936508"/>
                    <a:gd name="connsiteY4" fmla="*/ 398451 h 813984"/>
                    <a:gd name="connsiteX0" fmla="*/ 0 w 936508"/>
                    <a:gd name="connsiteY0" fmla="*/ 410390 h 813985"/>
                    <a:gd name="connsiteX1" fmla="*/ 228855 w 936508"/>
                    <a:gd name="connsiteY1" fmla="*/ 19 h 813985"/>
                    <a:gd name="connsiteX2" fmla="*/ 465655 w 936508"/>
                    <a:gd name="connsiteY2" fmla="*/ 410055 h 813985"/>
                    <a:gd name="connsiteX3" fmla="*/ 703865 w 936508"/>
                    <a:gd name="connsiteY3" fmla="*/ 813983 h 813985"/>
                    <a:gd name="connsiteX4" fmla="*/ 936508 w 936508"/>
                    <a:gd name="connsiteY4" fmla="*/ 398451 h 813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508" h="813985">
                      <a:moveTo>
                        <a:pt x="0" y="410390"/>
                      </a:moveTo>
                      <a:cubicBezTo>
                        <a:pt x="65462" y="65418"/>
                        <a:pt x="143430" y="-1286"/>
                        <a:pt x="228855" y="19"/>
                      </a:cubicBezTo>
                      <a:cubicBezTo>
                        <a:pt x="314280" y="1324"/>
                        <a:pt x="402901" y="271673"/>
                        <a:pt x="465655" y="410055"/>
                      </a:cubicBezTo>
                      <a:cubicBezTo>
                        <a:pt x="528409" y="548437"/>
                        <a:pt x="587091" y="813195"/>
                        <a:pt x="703865" y="813983"/>
                      </a:cubicBezTo>
                      <a:cubicBezTo>
                        <a:pt x="820639" y="814771"/>
                        <a:pt x="893715" y="590368"/>
                        <a:pt x="936508" y="398451"/>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203" name="Freeform 202"/>
              <p:cNvSpPr/>
              <p:nvPr/>
            </p:nvSpPr>
            <p:spPr>
              <a:xfrm rot="20996757">
                <a:off x="9948887" y="1099271"/>
                <a:ext cx="464855" cy="379820"/>
              </a:xfrm>
              <a:custGeom>
                <a:avLst/>
                <a:gdLst>
                  <a:gd name="connsiteX0" fmla="*/ 0 w 944859"/>
                  <a:gd name="connsiteY0" fmla="*/ 651741 h 871221"/>
                  <a:gd name="connsiteX1" fmla="*/ 109268 w 944859"/>
                  <a:gd name="connsiteY1" fmla="*/ 1884 h 871221"/>
                  <a:gd name="connsiteX2" fmla="*/ 414068 w 944859"/>
                  <a:gd name="connsiteY2" fmla="*/ 467710 h 871221"/>
                  <a:gd name="connsiteX3" fmla="*/ 908649 w 944859"/>
                  <a:gd name="connsiteY3" fmla="*/ 870276 h 871221"/>
                  <a:gd name="connsiteX4" fmla="*/ 902898 w 944859"/>
                  <a:gd name="connsiteY4" fmla="*/ 352692 h 871221"/>
                  <a:gd name="connsiteX5" fmla="*/ 868393 w 944859"/>
                  <a:gd name="connsiteY5" fmla="*/ 381446 h 871221"/>
                  <a:gd name="connsiteX0" fmla="*/ 0 w 944859"/>
                  <a:gd name="connsiteY0" fmla="*/ 414378 h 633746"/>
                  <a:gd name="connsiteX1" fmla="*/ 228855 w 944859"/>
                  <a:gd name="connsiteY1" fmla="*/ 4007 h 633746"/>
                  <a:gd name="connsiteX2" fmla="*/ 414068 w 944859"/>
                  <a:gd name="connsiteY2" fmla="*/ 230347 h 633746"/>
                  <a:gd name="connsiteX3" fmla="*/ 908649 w 944859"/>
                  <a:gd name="connsiteY3" fmla="*/ 632913 h 633746"/>
                  <a:gd name="connsiteX4" fmla="*/ 902898 w 944859"/>
                  <a:gd name="connsiteY4" fmla="*/ 115329 h 633746"/>
                  <a:gd name="connsiteX5" fmla="*/ 868393 w 944859"/>
                  <a:gd name="connsiteY5" fmla="*/ 144083 h 633746"/>
                  <a:gd name="connsiteX0" fmla="*/ 0 w 941501"/>
                  <a:gd name="connsiteY0" fmla="*/ 410372 h 638097"/>
                  <a:gd name="connsiteX1" fmla="*/ 228855 w 941501"/>
                  <a:gd name="connsiteY1" fmla="*/ 1 h 638097"/>
                  <a:gd name="connsiteX2" fmla="*/ 459402 w 941501"/>
                  <a:gd name="connsiteY2" fmla="*/ 410037 h 638097"/>
                  <a:gd name="connsiteX3" fmla="*/ 908649 w 941501"/>
                  <a:gd name="connsiteY3" fmla="*/ 628907 h 638097"/>
                  <a:gd name="connsiteX4" fmla="*/ 902898 w 941501"/>
                  <a:gd name="connsiteY4" fmla="*/ 111323 h 638097"/>
                  <a:gd name="connsiteX5" fmla="*/ 868393 w 941501"/>
                  <a:gd name="connsiteY5" fmla="*/ 140077 h 638097"/>
                  <a:gd name="connsiteX0" fmla="*/ 0 w 941501"/>
                  <a:gd name="connsiteY0" fmla="*/ 410443 h 638168"/>
                  <a:gd name="connsiteX1" fmla="*/ 228855 w 941501"/>
                  <a:gd name="connsiteY1" fmla="*/ 72 h 638168"/>
                  <a:gd name="connsiteX2" fmla="*/ 459402 w 941501"/>
                  <a:gd name="connsiteY2" fmla="*/ 410108 h 638168"/>
                  <a:gd name="connsiteX3" fmla="*/ 908649 w 941501"/>
                  <a:gd name="connsiteY3" fmla="*/ 628978 h 638168"/>
                  <a:gd name="connsiteX4" fmla="*/ 902898 w 941501"/>
                  <a:gd name="connsiteY4" fmla="*/ 111394 h 638168"/>
                  <a:gd name="connsiteX5" fmla="*/ 868393 w 941501"/>
                  <a:gd name="connsiteY5" fmla="*/ 140148 h 638168"/>
                  <a:gd name="connsiteX0" fmla="*/ 0 w 941501"/>
                  <a:gd name="connsiteY0" fmla="*/ 410438 h 637182"/>
                  <a:gd name="connsiteX1" fmla="*/ 228855 w 941501"/>
                  <a:gd name="connsiteY1" fmla="*/ 67 h 637182"/>
                  <a:gd name="connsiteX2" fmla="*/ 459402 w 941501"/>
                  <a:gd name="connsiteY2" fmla="*/ 410103 h 637182"/>
                  <a:gd name="connsiteX3" fmla="*/ 908649 w 941501"/>
                  <a:gd name="connsiteY3" fmla="*/ 628973 h 637182"/>
                  <a:gd name="connsiteX4" fmla="*/ 902898 w 941501"/>
                  <a:gd name="connsiteY4" fmla="*/ 111389 h 637182"/>
                  <a:gd name="connsiteX5" fmla="*/ 868393 w 941501"/>
                  <a:gd name="connsiteY5" fmla="*/ 140143 h 637182"/>
                  <a:gd name="connsiteX0" fmla="*/ 0 w 910797"/>
                  <a:gd name="connsiteY0" fmla="*/ 410451 h 826003"/>
                  <a:gd name="connsiteX1" fmla="*/ 228855 w 910797"/>
                  <a:gd name="connsiteY1" fmla="*/ 80 h 826003"/>
                  <a:gd name="connsiteX2" fmla="*/ 459402 w 910797"/>
                  <a:gd name="connsiteY2" fmla="*/ 410116 h 826003"/>
                  <a:gd name="connsiteX3" fmla="*/ 710119 w 910797"/>
                  <a:gd name="connsiteY3" fmla="*/ 820847 h 826003"/>
                  <a:gd name="connsiteX4" fmla="*/ 902898 w 910797"/>
                  <a:gd name="connsiteY4" fmla="*/ 111402 h 826003"/>
                  <a:gd name="connsiteX5" fmla="*/ 868393 w 910797"/>
                  <a:gd name="connsiteY5" fmla="*/ 140156 h 826003"/>
                  <a:gd name="connsiteX0" fmla="*/ 0 w 911107"/>
                  <a:gd name="connsiteY0" fmla="*/ 410451 h 831383"/>
                  <a:gd name="connsiteX1" fmla="*/ 228855 w 911107"/>
                  <a:gd name="connsiteY1" fmla="*/ 80 h 831383"/>
                  <a:gd name="connsiteX2" fmla="*/ 459402 w 911107"/>
                  <a:gd name="connsiteY2" fmla="*/ 410116 h 831383"/>
                  <a:gd name="connsiteX3" fmla="*/ 705429 w 911107"/>
                  <a:gd name="connsiteY3" fmla="*/ 826290 h 831383"/>
                  <a:gd name="connsiteX4" fmla="*/ 902898 w 911107"/>
                  <a:gd name="connsiteY4" fmla="*/ 111402 h 831383"/>
                  <a:gd name="connsiteX5" fmla="*/ 868393 w 911107"/>
                  <a:gd name="connsiteY5" fmla="*/ 140156 h 831383"/>
                  <a:gd name="connsiteX0" fmla="*/ 0 w 911107"/>
                  <a:gd name="connsiteY0" fmla="*/ 410451 h 826291"/>
                  <a:gd name="connsiteX1" fmla="*/ 228855 w 911107"/>
                  <a:gd name="connsiteY1" fmla="*/ 80 h 826291"/>
                  <a:gd name="connsiteX2" fmla="*/ 459402 w 911107"/>
                  <a:gd name="connsiteY2" fmla="*/ 410116 h 826291"/>
                  <a:gd name="connsiteX3" fmla="*/ 705429 w 911107"/>
                  <a:gd name="connsiteY3" fmla="*/ 826290 h 826291"/>
                  <a:gd name="connsiteX4" fmla="*/ 902898 w 911107"/>
                  <a:gd name="connsiteY4" fmla="*/ 111402 h 826291"/>
                  <a:gd name="connsiteX5" fmla="*/ 868393 w 911107"/>
                  <a:gd name="connsiteY5" fmla="*/ 140156 h 826291"/>
                  <a:gd name="connsiteX0" fmla="*/ 0 w 942016"/>
                  <a:gd name="connsiteY0" fmla="*/ 410451 h 826299"/>
                  <a:gd name="connsiteX1" fmla="*/ 228855 w 942016"/>
                  <a:gd name="connsiteY1" fmla="*/ 80 h 826299"/>
                  <a:gd name="connsiteX2" fmla="*/ 459402 w 942016"/>
                  <a:gd name="connsiteY2" fmla="*/ 410116 h 826299"/>
                  <a:gd name="connsiteX3" fmla="*/ 705429 w 942016"/>
                  <a:gd name="connsiteY3" fmla="*/ 826290 h 826299"/>
                  <a:gd name="connsiteX4" fmla="*/ 936508 w 942016"/>
                  <a:gd name="connsiteY4" fmla="*/ 398512 h 826299"/>
                  <a:gd name="connsiteX5" fmla="*/ 868393 w 942016"/>
                  <a:gd name="connsiteY5" fmla="*/ 140156 h 826299"/>
                  <a:gd name="connsiteX0" fmla="*/ 0 w 936508"/>
                  <a:gd name="connsiteY0" fmla="*/ 410451 h 826299"/>
                  <a:gd name="connsiteX1" fmla="*/ 228855 w 936508"/>
                  <a:gd name="connsiteY1" fmla="*/ 80 h 826299"/>
                  <a:gd name="connsiteX2" fmla="*/ 459402 w 936508"/>
                  <a:gd name="connsiteY2" fmla="*/ 410116 h 826299"/>
                  <a:gd name="connsiteX3" fmla="*/ 705429 w 936508"/>
                  <a:gd name="connsiteY3" fmla="*/ 826290 h 826299"/>
                  <a:gd name="connsiteX4" fmla="*/ 936508 w 936508"/>
                  <a:gd name="connsiteY4" fmla="*/ 398512 h 826299"/>
                  <a:gd name="connsiteX0" fmla="*/ 0 w 936508"/>
                  <a:gd name="connsiteY0" fmla="*/ 410372 h 826220"/>
                  <a:gd name="connsiteX1" fmla="*/ 228855 w 936508"/>
                  <a:gd name="connsiteY1" fmla="*/ 1 h 826220"/>
                  <a:gd name="connsiteX2" fmla="*/ 465655 w 936508"/>
                  <a:gd name="connsiteY2" fmla="*/ 410037 h 826220"/>
                  <a:gd name="connsiteX3" fmla="*/ 705429 w 936508"/>
                  <a:gd name="connsiteY3" fmla="*/ 826211 h 826220"/>
                  <a:gd name="connsiteX4" fmla="*/ 936508 w 936508"/>
                  <a:gd name="connsiteY4" fmla="*/ 398433 h 826220"/>
                  <a:gd name="connsiteX0" fmla="*/ 0 w 936508"/>
                  <a:gd name="connsiteY0" fmla="*/ 410372 h 826221"/>
                  <a:gd name="connsiteX1" fmla="*/ 228855 w 936508"/>
                  <a:gd name="connsiteY1" fmla="*/ 1 h 826221"/>
                  <a:gd name="connsiteX2" fmla="*/ 465655 w 936508"/>
                  <a:gd name="connsiteY2" fmla="*/ 410037 h 826221"/>
                  <a:gd name="connsiteX3" fmla="*/ 705429 w 936508"/>
                  <a:gd name="connsiteY3" fmla="*/ 826211 h 826221"/>
                  <a:gd name="connsiteX4" fmla="*/ 936508 w 936508"/>
                  <a:gd name="connsiteY4" fmla="*/ 398433 h 826221"/>
                  <a:gd name="connsiteX0" fmla="*/ 0 w 936508"/>
                  <a:gd name="connsiteY0" fmla="*/ 410667 h 826516"/>
                  <a:gd name="connsiteX1" fmla="*/ 228855 w 936508"/>
                  <a:gd name="connsiteY1" fmla="*/ 296 h 826516"/>
                  <a:gd name="connsiteX2" fmla="*/ 465655 w 936508"/>
                  <a:gd name="connsiteY2" fmla="*/ 410332 h 826516"/>
                  <a:gd name="connsiteX3" fmla="*/ 705429 w 936508"/>
                  <a:gd name="connsiteY3" fmla="*/ 826506 h 826516"/>
                  <a:gd name="connsiteX4" fmla="*/ 936508 w 936508"/>
                  <a:gd name="connsiteY4" fmla="*/ 398728 h 826516"/>
                  <a:gd name="connsiteX0" fmla="*/ 0 w 936508"/>
                  <a:gd name="connsiteY0" fmla="*/ 410667 h 826516"/>
                  <a:gd name="connsiteX1" fmla="*/ 228855 w 936508"/>
                  <a:gd name="connsiteY1" fmla="*/ 296 h 826516"/>
                  <a:gd name="connsiteX2" fmla="*/ 465655 w 936508"/>
                  <a:gd name="connsiteY2" fmla="*/ 410332 h 826516"/>
                  <a:gd name="connsiteX3" fmla="*/ 705429 w 936508"/>
                  <a:gd name="connsiteY3" fmla="*/ 826506 h 826516"/>
                  <a:gd name="connsiteX4" fmla="*/ 936508 w 936508"/>
                  <a:gd name="connsiteY4" fmla="*/ 398728 h 826516"/>
                  <a:gd name="connsiteX0" fmla="*/ 0 w 936508"/>
                  <a:gd name="connsiteY0" fmla="*/ 410667 h 814270"/>
                  <a:gd name="connsiteX1" fmla="*/ 228855 w 936508"/>
                  <a:gd name="connsiteY1" fmla="*/ 296 h 814270"/>
                  <a:gd name="connsiteX2" fmla="*/ 465655 w 936508"/>
                  <a:gd name="connsiteY2" fmla="*/ 410332 h 814270"/>
                  <a:gd name="connsiteX3" fmla="*/ 703865 w 936508"/>
                  <a:gd name="connsiteY3" fmla="*/ 814260 h 814270"/>
                  <a:gd name="connsiteX4" fmla="*/ 936508 w 936508"/>
                  <a:gd name="connsiteY4" fmla="*/ 398728 h 814270"/>
                  <a:gd name="connsiteX0" fmla="*/ 0 w 936508"/>
                  <a:gd name="connsiteY0" fmla="*/ 410667 h 814270"/>
                  <a:gd name="connsiteX1" fmla="*/ 228855 w 936508"/>
                  <a:gd name="connsiteY1" fmla="*/ 296 h 814270"/>
                  <a:gd name="connsiteX2" fmla="*/ 465655 w 936508"/>
                  <a:gd name="connsiteY2" fmla="*/ 410332 h 814270"/>
                  <a:gd name="connsiteX3" fmla="*/ 703865 w 936508"/>
                  <a:gd name="connsiteY3" fmla="*/ 814260 h 814270"/>
                  <a:gd name="connsiteX4" fmla="*/ 936508 w 936508"/>
                  <a:gd name="connsiteY4" fmla="*/ 398728 h 814270"/>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547 h 814141"/>
                  <a:gd name="connsiteX1" fmla="*/ 228855 w 936508"/>
                  <a:gd name="connsiteY1" fmla="*/ 176 h 814141"/>
                  <a:gd name="connsiteX2" fmla="*/ 465655 w 936508"/>
                  <a:gd name="connsiteY2" fmla="*/ 410212 h 814141"/>
                  <a:gd name="connsiteX3" fmla="*/ 703865 w 936508"/>
                  <a:gd name="connsiteY3" fmla="*/ 814140 h 814141"/>
                  <a:gd name="connsiteX4" fmla="*/ 936508 w 936508"/>
                  <a:gd name="connsiteY4" fmla="*/ 398608 h 81414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384 h 813978"/>
                  <a:gd name="connsiteX1" fmla="*/ 228855 w 936508"/>
                  <a:gd name="connsiteY1" fmla="*/ 13 h 813978"/>
                  <a:gd name="connsiteX2" fmla="*/ 465655 w 936508"/>
                  <a:gd name="connsiteY2" fmla="*/ 410049 h 813978"/>
                  <a:gd name="connsiteX3" fmla="*/ 703865 w 936508"/>
                  <a:gd name="connsiteY3" fmla="*/ 813977 h 813978"/>
                  <a:gd name="connsiteX4" fmla="*/ 936508 w 936508"/>
                  <a:gd name="connsiteY4" fmla="*/ 398445 h 813978"/>
                  <a:gd name="connsiteX0" fmla="*/ 0 w 936508"/>
                  <a:gd name="connsiteY0" fmla="*/ 410384 h 813978"/>
                  <a:gd name="connsiteX1" fmla="*/ 228855 w 936508"/>
                  <a:gd name="connsiteY1" fmla="*/ 13 h 813978"/>
                  <a:gd name="connsiteX2" fmla="*/ 465655 w 936508"/>
                  <a:gd name="connsiteY2" fmla="*/ 410049 h 813978"/>
                  <a:gd name="connsiteX3" fmla="*/ 703865 w 936508"/>
                  <a:gd name="connsiteY3" fmla="*/ 813977 h 813978"/>
                  <a:gd name="connsiteX4" fmla="*/ 936508 w 936508"/>
                  <a:gd name="connsiteY4" fmla="*/ 398445 h 813978"/>
                  <a:gd name="connsiteX0" fmla="*/ 0 w 936508"/>
                  <a:gd name="connsiteY0" fmla="*/ 410395 h 813989"/>
                  <a:gd name="connsiteX1" fmla="*/ 228855 w 936508"/>
                  <a:gd name="connsiteY1" fmla="*/ 24 h 813989"/>
                  <a:gd name="connsiteX2" fmla="*/ 465655 w 936508"/>
                  <a:gd name="connsiteY2" fmla="*/ 410060 h 813989"/>
                  <a:gd name="connsiteX3" fmla="*/ 703865 w 936508"/>
                  <a:gd name="connsiteY3" fmla="*/ 813988 h 813989"/>
                  <a:gd name="connsiteX4" fmla="*/ 936508 w 936508"/>
                  <a:gd name="connsiteY4" fmla="*/ 398456 h 813989"/>
                  <a:gd name="connsiteX0" fmla="*/ 0 w 936508"/>
                  <a:gd name="connsiteY0" fmla="*/ 410390 h 813984"/>
                  <a:gd name="connsiteX1" fmla="*/ 228855 w 936508"/>
                  <a:gd name="connsiteY1" fmla="*/ 19 h 813984"/>
                  <a:gd name="connsiteX2" fmla="*/ 465655 w 936508"/>
                  <a:gd name="connsiteY2" fmla="*/ 410055 h 813984"/>
                  <a:gd name="connsiteX3" fmla="*/ 703865 w 936508"/>
                  <a:gd name="connsiteY3" fmla="*/ 813983 h 813984"/>
                  <a:gd name="connsiteX4" fmla="*/ 936508 w 936508"/>
                  <a:gd name="connsiteY4" fmla="*/ 398451 h 813984"/>
                  <a:gd name="connsiteX0" fmla="*/ 0 w 936508"/>
                  <a:gd name="connsiteY0" fmla="*/ 410390 h 813985"/>
                  <a:gd name="connsiteX1" fmla="*/ 228855 w 936508"/>
                  <a:gd name="connsiteY1" fmla="*/ 19 h 813985"/>
                  <a:gd name="connsiteX2" fmla="*/ 465655 w 936508"/>
                  <a:gd name="connsiteY2" fmla="*/ 410055 h 813985"/>
                  <a:gd name="connsiteX3" fmla="*/ 703865 w 936508"/>
                  <a:gd name="connsiteY3" fmla="*/ 813983 h 813985"/>
                  <a:gd name="connsiteX4" fmla="*/ 936508 w 936508"/>
                  <a:gd name="connsiteY4" fmla="*/ 398451 h 813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508" h="813985">
                    <a:moveTo>
                      <a:pt x="0" y="410390"/>
                    </a:moveTo>
                    <a:cubicBezTo>
                      <a:pt x="65462" y="65418"/>
                      <a:pt x="143430" y="-1286"/>
                      <a:pt x="228855" y="19"/>
                    </a:cubicBezTo>
                    <a:cubicBezTo>
                      <a:pt x="314280" y="1324"/>
                      <a:pt x="402901" y="271673"/>
                      <a:pt x="465655" y="410055"/>
                    </a:cubicBezTo>
                    <a:cubicBezTo>
                      <a:pt x="528409" y="548437"/>
                      <a:pt x="587091" y="813195"/>
                      <a:pt x="703865" y="813983"/>
                    </a:cubicBezTo>
                    <a:cubicBezTo>
                      <a:pt x="820639" y="814771"/>
                      <a:pt x="893715" y="590368"/>
                      <a:pt x="936508" y="398451"/>
                    </a:cubicBezTo>
                  </a:path>
                </a:pathLst>
              </a:cu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04" name="Group 203"/>
              <p:cNvGrpSpPr/>
              <p:nvPr/>
            </p:nvGrpSpPr>
            <p:grpSpPr>
              <a:xfrm rot="20996757">
                <a:off x="6742433" y="1606160"/>
                <a:ext cx="1394564" cy="385109"/>
                <a:chOff x="6787974" y="1364071"/>
                <a:chExt cx="4891095" cy="825320"/>
              </a:xfrm>
            </p:grpSpPr>
            <p:sp>
              <p:nvSpPr>
                <p:cNvPr id="205" name="Freeform 204"/>
                <p:cNvSpPr/>
                <p:nvPr/>
              </p:nvSpPr>
              <p:spPr>
                <a:xfrm>
                  <a:off x="6787974" y="1375406"/>
                  <a:ext cx="1630365" cy="813985"/>
                </a:xfrm>
                <a:custGeom>
                  <a:avLst/>
                  <a:gdLst>
                    <a:gd name="connsiteX0" fmla="*/ 0 w 944859"/>
                    <a:gd name="connsiteY0" fmla="*/ 651741 h 871221"/>
                    <a:gd name="connsiteX1" fmla="*/ 109268 w 944859"/>
                    <a:gd name="connsiteY1" fmla="*/ 1884 h 871221"/>
                    <a:gd name="connsiteX2" fmla="*/ 414068 w 944859"/>
                    <a:gd name="connsiteY2" fmla="*/ 467710 h 871221"/>
                    <a:gd name="connsiteX3" fmla="*/ 908649 w 944859"/>
                    <a:gd name="connsiteY3" fmla="*/ 870276 h 871221"/>
                    <a:gd name="connsiteX4" fmla="*/ 902898 w 944859"/>
                    <a:gd name="connsiteY4" fmla="*/ 352692 h 871221"/>
                    <a:gd name="connsiteX5" fmla="*/ 868393 w 944859"/>
                    <a:gd name="connsiteY5" fmla="*/ 381446 h 871221"/>
                    <a:gd name="connsiteX0" fmla="*/ 0 w 944859"/>
                    <a:gd name="connsiteY0" fmla="*/ 414378 h 633746"/>
                    <a:gd name="connsiteX1" fmla="*/ 228855 w 944859"/>
                    <a:gd name="connsiteY1" fmla="*/ 4007 h 633746"/>
                    <a:gd name="connsiteX2" fmla="*/ 414068 w 944859"/>
                    <a:gd name="connsiteY2" fmla="*/ 230347 h 633746"/>
                    <a:gd name="connsiteX3" fmla="*/ 908649 w 944859"/>
                    <a:gd name="connsiteY3" fmla="*/ 632913 h 633746"/>
                    <a:gd name="connsiteX4" fmla="*/ 902898 w 944859"/>
                    <a:gd name="connsiteY4" fmla="*/ 115329 h 633746"/>
                    <a:gd name="connsiteX5" fmla="*/ 868393 w 944859"/>
                    <a:gd name="connsiteY5" fmla="*/ 144083 h 633746"/>
                    <a:gd name="connsiteX0" fmla="*/ 0 w 941501"/>
                    <a:gd name="connsiteY0" fmla="*/ 410372 h 638097"/>
                    <a:gd name="connsiteX1" fmla="*/ 228855 w 941501"/>
                    <a:gd name="connsiteY1" fmla="*/ 1 h 638097"/>
                    <a:gd name="connsiteX2" fmla="*/ 459402 w 941501"/>
                    <a:gd name="connsiteY2" fmla="*/ 410037 h 638097"/>
                    <a:gd name="connsiteX3" fmla="*/ 908649 w 941501"/>
                    <a:gd name="connsiteY3" fmla="*/ 628907 h 638097"/>
                    <a:gd name="connsiteX4" fmla="*/ 902898 w 941501"/>
                    <a:gd name="connsiteY4" fmla="*/ 111323 h 638097"/>
                    <a:gd name="connsiteX5" fmla="*/ 868393 w 941501"/>
                    <a:gd name="connsiteY5" fmla="*/ 140077 h 638097"/>
                    <a:gd name="connsiteX0" fmla="*/ 0 w 941501"/>
                    <a:gd name="connsiteY0" fmla="*/ 410443 h 638168"/>
                    <a:gd name="connsiteX1" fmla="*/ 228855 w 941501"/>
                    <a:gd name="connsiteY1" fmla="*/ 72 h 638168"/>
                    <a:gd name="connsiteX2" fmla="*/ 459402 w 941501"/>
                    <a:gd name="connsiteY2" fmla="*/ 410108 h 638168"/>
                    <a:gd name="connsiteX3" fmla="*/ 908649 w 941501"/>
                    <a:gd name="connsiteY3" fmla="*/ 628978 h 638168"/>
                    <a:gd name="connsiteX4" fmla="*/ 902898 w 941501"/>
                    <a:gd name="connsiteY4" fmla="*/ 111394 h 638168"/>
                    <a:gd name="connsiteX5" fmla="*/ 868393 w 941501"/>
                    <a:gd name="connsiteY5" fmla="*/ 140148 h 638168"/>
                    <a:gd name="connsiteX0" fmla="*/ 0 w 941501"/>
                    <a:gd name="connsiteY0" fmla="*/ 410438 h 637182"/>
                    <a:gd name="connsiteX1" fmla="*/ 228855 w 941501"/>
                    <a:gd name="connsiteY1" fmla="*/ 67 h 637182"/>
                    <a:gd name="connsiteX2" fmla="*/ 459402 w 941501"/>
                    <a:gd name="connsiteY2" fmla="*/ 410103 h 637182"/>
                    <a:gd name="connsiteX3" fmla="*/ 908649 w 941501"/>
                    <a:gd name="connsiteY3" fmla="*/ 628973 h 637182"/>
                    <a:gd name="connsiteX4" fmla="*/ 902898 w 941501"/>
                    <a:gd name="connsiteY4" fmla="*/ 111389 h 637182"/>
                    <a:gd name="connsiteX5" fmla="*/ 868393 w 941501"/>
                    <a:gd name="connsiteY5" fmla="*/ 140143 h 637182"/>
                    <a:gd name="connsiteX0" fmla="*/ 0 w 910797"/>
                    <a:gd name="connsiteY0" fmla="*/ 410451 h 826003"/>
                    <a:gd name="connsiteX1" fmla="*/ 228855 w 910797"/>
                    <a:gd name="connsiteY1" fmla="*/ 80 h 826003"/>
                    <a:gd name="connsiteX2" fmla="*/ 459402 w 910797"/>
                    <a:gd name="connsiteY2" fmla="*/ 410116 h 826003"/>
                    <a:gd name="connsiteX3" fmla="*/ 710119 w 910797"/>
                    <a:gd name="connsiteY3" fmla="*/ 820847 h 826003"/>
                    <a:gd name="connsiteX4" fmla="*/ 902898 w 910797"/>
                    <a:gd name="connsiteY4" fmla="*/ 111402 h 826003"/>
                    <a:gd name="connsiteX5" fmla="*/ 868393 w 910797"/>
                    <a:gd name="connsiteY5" fmla="*/ 140156 h 826003"/>
                    <a:gd name="connsiteX0" fmla="*/ 0 w 911107"/>
                    <a:gd name="connsiteY0" fmla="*/ 410451 h 831383"/>
                    <a:gd name="connsiteX1" fmla="*/ 228855 w 911107"/>
                    <a:gd name="connsiteY1" fmla="*/ 80 h 831383"/>
                    <a:gd name="connsiteX2" fmla="*/ 459402 w 911107"/>
                    <a:gd name="connsiteY2" fmla="*/ 410116 h 831383"/>
                    <a:gd name="connsiteX3" fmla="*/ 705429 w 911107"/>
                    <a:gd name="connsiteY3" fmla="*/ 826290 h 831383"/>
                    <a:gd name="connsiteX4" fmla="*/ 902898 w 911107"/>
                    <a:gd name="connsiteY4" fmla="*/ 111402 h 831383"/>
                    <a:gd name="connsiteX5" fmla="*/ 868393 w 911107"/>
                    <a:gd name="connsiteY5" fmla="*/ 140156 h 831383"/>
                    <a:gd name="connsiteX0" fmla="*/ 0 w 911107"/>
                    <a:gd name="connsiteY0" fmla="*/ 410451 h 826291"/>
                    <a:gd name="connsiteX1" fmla="*/ 228855 w 911107"/>
                    <a:gd name="connsiteY1" fmla="*/ 80 h 826291"/>
                    <a:gd name="connsiteX2" fmla="*/ 459402 w 911107"/>
                    <a:gd name="connsiteY2" fmla="*/ 410116 h 826291"/>
                    <a:gd name="connsiteX3" fmla="*/ 705429 w 911107"/>
                    <a:gd name="connsiteY3" fmla="*/ 826290 h 826291"/>
                    <a:gd name="connsiteX4" fmla="*/ 902898 w 911107"/>
                    <a:gd name="connsiteY4" fmla="*/ 111402 h 826291"/>
                    <a:gd name="connsiteX5" fmla="*/ 868393 w 911107"/>
                    <a:gd name="connsiteY5" fmla="*/ 140156 h 826291"/>
                    <a:gd name="connsiteX0" fmla="*/ 0 w 942016"/>
                    <a:gd name="connsiteY0" fmla="*/ 410451 h 826299"/>
                    <a:gd name="connsiteX1" fmla="*/ 228855 w 942016"/>
                    <a:gd name="connsiteY1" fmla="*/ 80 h 826299"/>
                    <a:gd name="connsiteX2" fmla="*/ 459402 w 942016"/>
                    <a:gd name="connsiteY2" fmla="*/ 410116 h 826299"/>
                    <a:gd name="connsiteX3" fmla="*/ 705429 w 942016"/>
                    <a:gd name="connsiteY3" fmla="*/ 826290 h 826299"/>
                    <a:gd name="connsiteX4" fmla="*/ 936508 w 942016"/>
                    <a:gd name="connsiteY4" fmla="*/ 398512 h 826299"/>
                    <a:gd name="connsiteX5" fmla="*/ 868393 w 942016"/>
                    <a:gd name="connsiteY5" fmla="*/ 140156 h 826299"/>
                    <a:gd name="connsiteX0" fmla="*/ 0 w 936508"/>
                    <a:gd name="connsiteY0" fmla="*/ 410451 h 826299"/>
                    <a:gd name="connsiteX1" fmla="*/ 228855 w 936508"/>
                    <a:gd name="connsiteY1" fmla="*/ 80 h 826299"/>
                    <a:gd name="connsiteX2" fmla="*/ 459402 w 936508"/>
                    <a:gd name="connsiteY2" fmla="*/ 410116 h 826299"/>
                    <a:gd name="connsiteX3" fmla="*/ 705429 w 936508"/>
                    <a:gd name="connsiteY3" fmla="*/ 826290 h 826299"/>
                    <a:gd name="connsiteX4" fmla="*/ 936508 w 936508"/>
                    <a:gd name="connsiteY4" fmla="*/ 398512 h 826299"/>
                    <a:gd name="connsiteX0" fmla="*/ 0 w 936508"/>
                    <a:gd name="connsiteY0" fmla="*/ 410372 h 826220"/>
                    <a:gd name="connsiteX1" fmla="*/ 228855 w 936508"/>
                    <a:gd name="connsiteY1" fmla="*/ 1 h 826220"/>
                    <a:gd name="connsiteX2" fmla="*/ 465655 w 936508"/>
                    <a:gd name="connsiteY2" fmla="*/ 410037 h 826220"/>
                    <a:gd name="connsiteX3" fmla="*/ 705429 w 936508"/>
                    <a:gd name="connsiteY3" fmla="*/ 826211 h 826220"/>
                    <a:gd name="connsiteX4" fmla="*/ 936508 w 936508"/>
                    <a:gd name="connsiteY4" fmla="*/ 398433 h 826220"/>
                    <a:gd name="connsiteX0" fmla="*/ 0 w 936508"/>
                    <a:gd name="connsiteY0" fmla="*/ 410372 h 826221"/>
                    <a:gd name="connsiteX1" fmla="*/ 228855 w 936508"/>
                    <a:gd name="connsiteY1" fmla="*/ 1 h 826221"/>
                    <a:gd name="connsiteX2" fmla="*/ 465655 w 936508"/>
                    <a:gd name="connsiteY2" fmla="*/ 410037 h 826221"/>
                    <a:gd name="connsiteX3" fmla="*/ 705429 w 936508"/>
                    <a:gd name="connsiteY3" fmla="*/ 826211 h 826221"/>
                    <a:gd name="connsiteX4" fmla="*/ 936508 w 936508"/>
                    <a:gd name="connsiteY4" fmla="*/ 398433 h 826221"/>
                    <a:gd name="connsiteX0" fmla="*/ 0 w 936508"/>
                    <a:gd name="connsiteY0" fmla="*/ 410667 h 826516"/>
                    <a:gd name="connsiteX1" fmla="*/ 228855 w 936508"/>
                    <a:gd name="connsiteY1" fmla="*/ 296 h 826516"/>
                    <a:gd name="connsiteX2" fmla="*/ 465655 w 936508"/>
                    <a:gd name="connsiteY2" fmla="*/ 410332 h 826516"/>
                    <a:gd name="connsiteX3" fmla="*/ 705429 w 936508"/>
                    <a:gd name="connsiteY3" fmla="*/ 826506 h 826516"/>
                    <a:gd name="connsiteX4" fmla="*/ 936508 w 936508"/>
                    <a:gd name="connsiteY4" fmla="*/ 398728 h 826516"/>
                    <a:gd name="connsiteX0" fmla="*/ 0 w 936508"/>
                    <a:gd name="connsiteY0" fmla="*/ 410667 h 826516"/>
                    <a:gd name="connsiteX1" fmla="*/ 228855 w 936508"/>
                    <a:gd name="connsiteY1" fmla="*/ 296 h 826516"/>
                    <a:gd name="connsiteX2" fmla="*/ 465655 w 936508"/>
                    <a:gd name="connsiteY2" fmla="*/ 410332 h 826516"/>
                    <a:gd name="connsiteX3" fmla="*/ 705429 w 936508"/>
                    <a:gd name="connsiteY3" fmla="*/ 826506 h 826516"/>
                    <a:gd name="connsiteX4" fmla="*/ 936508 w 936508"/>
                    <a:gd name="connsiteY4" fmla="*/ 398728 h 826516"/>
                    <a:gd name="connsiteX0" fmla="*/ 0 w 936508"/>
                    <a:gd name="connsiteY0" fmla="*/ 410667 h 814270"/>
                    <a:gd name="connsiteX1" fmla="*/ 228855 w 936508"/>
                    <a:gd name="connsiteY1" fmla="*/ 296 h 814270"/>
                    <a:gd name="connsiteX2" fmla="*/ 465655 w 936508"/>
                    <a:gd name="connsiteY2" fmla="*/ 410332 h 814270"/>
                    <a:gd name="connsiteX3" fmla="*/ 703865 w 936508"/>
                    <a:gd name="connsiteY3" fmla="*/ 814260 h 814270"/>
                    <a:gd name="connsiteX4" fmla="*/ 936508 w 936508"/>
                    <a:gd name="connsiteY4" fmla="*/ 398728 h 814270"/>
                    <a:gd name="connsiteX0" fmla="*/ 0 w 936508"/>
                    <a:gd name="connsiteY0" fmla="*/ 410667 h 814270"/>
                    <a:gd name="connsiteX1" fmla="*/ 228855 w 936508"/>
                    <a:gd name="connsiteY1" fmla="*/ 296 h 814270"/>
                    <a:gd name="connsiteX2" fmla="*/ 465655 w 936508"/>
                    <a:gd name="connsiteY2" fmla="*/ 410332 h 814270"/>
                    <a:gd name="connsiteX3" fmla="*/ 703865 w 936508"/>
                    <a:gd name="connsiteY3" fmla="*/ 814260 h 814270"/>
                    <a:gd name="connsiteX4" fmla="*/ 936508 w 936508"/>
                    <a:gd name="connsiteY4" fmla="*/ 398728 h 814270"/>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547 h 814141"/>
                    <a:gd name="connsiteX1" fmla="*/ 228855 w 936508"/>
                    <a:gd name="connsiteY1" fmla="*/ 176 h 814141"/>
                    <a:gd name="connsiteX2" fmla="*/ 465655 w 936508"/>
                    <a:gd name="connsiteY2" fmla="*/ 410212 h 814141"/>
                    <a:gd name="connsiteX3" fmla="*/ 703865 w 936508"/>
                    <a:gd name="connsiteY3" fmla="*/ 814140 h 814141"/>
                    <a:gd name="connsiteX4" fmla="*/ 936508 w 936508"/>
                    <a:gd name="connsiteY4" fmla="*/ 398608 h 81414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384 h 813978"/>
                    <a:gd name="connsiteX1" fmla="*/ 228855 w 936508"/>
                    <a:gd name="connsiteY1" fmla="*/ 13 h 813978"/>
                    <a:gd name="connsiteX2" fmla="*/ 465655 w 936508"/>
                    <a:gd name="connsiteY2" fmla="*/ 410049 h 813978"/>
                    <a:gd name="connsiteX3" fmla="*/ 703865 w 936508"/>
                    <a:gd name="connsiteY3" fmla="*/ 813977 h 813978"/>
                    <a:gd name="connsiteX4" fmla="*/ 936508 w 936508"/>
                    <a:gd name="connsiteY4" fmla="*/ 398445 h 813978"/>
                    <a:gd name="connsiteX0" fmla="*/ 0 w 936508"/>
                    <a:gd name="connsiteY0" fmla="*/ 410384 h 813978"/>
                    <a:gd name="connsiteX1" fmla="*/ 228855 w 936508"/>
                    <a:gd name="connsiteY1" fmla="*/ 13 h 813978"/>
                    <a:gd name="connsiteX2" fmla="*/ 465655 w 936508"/>
                    <a:gd name="connsiteY2" fmla="*/ 410049 h 813978"/>
                    <a:gd name="connsiteX3" fmla="*/ 703865 w 936508"/>
                    <a:gd name="connsiteY3" fmla="*/ 813977 h 813978"/>
                    <a:gd name="connsiteX4" fmla="*/ 936508 w 936508"/>
                    <a:gd name="connsiteY4" fmla="*/ 398445 h 813978"/>
                    <a:gd name="connsiteX0" fmla="*/ 0 w 936508"/>
                    <a:gd name="connsiteY0" fmla="*/ 410395 h 813989"/>
                    <a:gd name="connsiteX1" fmla="*/ 228855 w 936508"/>
                    <a:gd name="connsiteY1" fmla="*/ 24 h 813989"/>
                    <a:gd name="connsiteX2" fmla="*/ 465655 w 936508"/>
                    <a:gd name="connsiteY2" fmla="*/ 410060 h 813989"/>
                    <a:gd name="connsiteX3" fmla="*/ 703865 w 936508"/>
                    <a:gd name="connsiteY3" fmla="*/ 813988 h 813989"/>
                    <a:gd name="connsiteX4" fmla="*/ 936508 w 936508"/>
                    <a:gd name="connsiteY4" fmla="*/ 398456 h 813989"/>
                    <a:gd name="connsiteX0" fmla="*/ 0 w 936508"/>
                    <a:gd name="connsiteY0" fmla="*/ 410390 h 813984"/>
                    <a:gd name="connsiteX1" fmla="*/ 228855 w 936508"/>
                    <a:gd name="connsiteY1" fmla="*/ 19 h 813984"/>
                    <a:gd name="connsiteX2" fmla="*/ 465655 w 936508"/>
                    <a:gd name="connsiteY2" fmla="*/ 410055 h 813984"/>
                    <a:gd name="connsiteX3" fmla="*/ 703865 w 936508"/>
                    <a:gd name="connsiteY3" fmla="*/ 813983 h 813984"/>
                    <a:gd name="connsiteX4" fmla="*/ 936508 w 936508"/>
                    <a:gd name="connsiteY4" fmla="*/ 398451 h 813984"/>
                    <a:gd name="connsiteX0" fmla="*/ 0 w 936508"/>
                    <a:gd name="connsiteY0" fmla="*/ 410390 h 813985"/>
                    <a:gd name="connsiteX1" fmla="*/ 228855 w 936508"/>
                    <a:gd name="connsiteY1" fmla="*/ 19 h 813985"/>
                    <a:gd name="connsiteX2" fmla="*/ 465655 w 936508"/>
                    <a:gd name="connsiteY2" fmla="*/ 410055 h 813985"/>
                    <a:gd name="connsiteX3" fmla="*/ 703865 w 936508"/>
                    <a:gd name="connsiteY3" fmla="*/ 813983 h 813985"/>
                    <a:gd name="connsiteX4" fmla="*/ 936508 w 936508"/>
                    <a:gd name="connsiteY4" fmla="*/ 398451 h 813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508" h="813985">
                      <a:moveTo>
                        <a:pt x="0" y="410390"/>
                      </a:moveTo>
                      <a:cubicBezTo>
                        <a:pt x="65462" y="65418"/>
                        <a:pt x="143430" y="-1286"/>
                        <a:pt x="228855" y="19"/>
                      </a:cubicBezTo>
                      <a:cubicBezTo>
                        <a:pt x="314280" y="1324"/>
                        <a:pt x="402901" y="271673"/>
                        <a:pt x="465655" y="410055"/>
                      </a:cubicBezTo>
                      <a:cubicBezTo>
                        <a:pt x="528409" y="548437"/>
                        <a:pt x="587091" y="813195"/>
                        <a:pt x="703865" y="813983"/>
                      </a:cubicBezTo>
                      <a:cubicBezTo>
                        <a:pt x="820639" y="814771"/>
                        <a:pt x="893715" y="590368"/>
                        <a:pt x="936508" y="398451"/>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6" name="Freeform 205"/>
                <p:cNvSpPr/>
                <p:nvPr/>
              </p:nvSpPr>
              <p:spPr>
                <a:xfrm>
                  <a:off x="8418339" y="1364071"/>
                  <a:ext cx="1630365" cy="813985"/>
                </a:xfrm>
                <a:custGeom>
                  <a:avLst/>
                  <a:gdLst>
                    <a:gd name="connsiteX0" fmla="*/ 0 w 944859"/>
                    <a:gd name="connsiteY0" fmla="*/ 651741 h 871221"/>
                    <a:gd name="connsiteX1" fmla="*/ 109268 w 944859"/>
                    <a:gd name="connsiteY1" fmla="*/ 1884 h 871221"/>
                    <a:gd name="connsiteX2" fmla="*/ 414068 w 944859"/>
                    <a:gd name="connsiteY2" fmla="*/ 467710 h 871221"/>
                    <a:gd name="connsiteX3" fmla="*/ 908649 w 944859"/>
                    <a:gd name="connsiteY3" fmla="*/ 870276 h 871221"/>
                    <a:gd name="connsiteX4" fmla="*/ 902898 w 944859"/>
                    <a:gd name="connsiteY4" fmla="*/ 352692 h 871221"/>
                    <a:gd name="connsiteX5" fmla="*/ 868393 w 944859"/>
                    <a:gd name="connsiteY5" fmla="*/ 381446 h 871221"/>
                    <a:gd name="connsiteX0" fmla="*/ 0 w 944859"/>
                    <a:gd name="connsiteY0" fmla="*/ 414378 h 633746"/>
                    <a:gd name="connsiteX1" fmla="*/ 228855 w 944859"/>
                    <a:gd name="connsiteY1" fmla="*/ 4007 h 633746"/>
                    <a:gd name="connsiteX2" fmla="*/ 414068 w 944859"/>
                    <a:gd name="connsiteY2" fmla="*/ 230347 h 633746"/>
                    <a:gd name="connsiteX3" fmla="*/ 908649 w 944859"/>
                    <a:gd name="connsiteY3" fmla="*/ 632913 h 633746"/>
                    <a:gd name="connsiteX4" fmla="*/ 902898 w 944859"/>
                    <a:gd name="connsiteY4" fmla="*/ 115329 h 633746"/>
                    <a:gd name="connsiteX5" fmla="*/ 868393 w 944859"/>
                    <a:gd name="connsiteY5" fmla="*/ 144083 h 633746"/>
                    <a:gd name="connsiteX0" fmla="*/ 0 w 941501"/>
                    <a:gd name="connsiteY0" fmla="*/ 410372 h 638097"/>
                    <a:gd name="connsiteX1" fmla="*/ 228855 w 941501"/>
                    <a:gd name="connsiteY1" fmla="*/ 1 h 638097"/>
                    <a:gd name="connsiteX2" fmla="*/ 459402 w 941501"/>
                    <a:gd name="connsiteY2" fmla="*/ 410037 h 638097"/>
                    <a:gd name="connsiteX3" fmla="*/ 908649 w 941501"/>
                    <a:gd name="connsiteY3" fmla="*/ 628907 h 638097"/>
                    <a:gd name="connsiteX4" fmla="*/ 902898 w 941501"/>
                    <a:gd name="connsiteY4" fmla="*/ 111323 h 638097"/>
                    <a:gd name="connsiteX5" fmla="*/ 868393 w 941501"/>
                    <a:gd name="connsiteY5" fmla="*/ 140077 h 638097"/>
                    <a:gd name="connsiteX0" fmla="*/ 0 w 941501"/>
                    <a:gd name="connsiteY0" fmla="*/ 410443 h 638168"/>
                    <a:gd name="connsiteX1" fmla="*/ 228855 w 941501"/>
                    <a:gd name="connsiteY1" fmla="*/ 72 h 638168"/>
                    <a:gd name="connsiteX2" fmla="*/ 459402 w 941501"/>
                    <a:gd name="connsiteY2" fmla="*/ 410108 h 638168"/>
                    <a:gd name="connsiteX3" fmla="*/ 908649 w 941501"/>
                    <a:gd name="connsiteY3" fmla="*/ 628978 h 638168"/>
                    <a:gd name="connsiteX4" fmla="*/ 902898 w 941501"/>
                    <a:gd name="connsiteY4" fmla="*/ 111394 h 638168"/>
                    <a:gd name="connsiteX5" fmla="*/ 868393 w 941501"/>
                    <a:gd name="connsiteY5" fmla="*/ 140148 h 638168"/>
                    <a:gd name="connsiteX0" fmla="*/ 0 w 941501"/>
                    <a:gd name="connsiteY0" fmla="*/ 410438 h 637182"/>
                    <a:gd name="connsiteX1" fmla="*/ 228855 w 941501"/>
                    <a:gd name="connsiteY1" fmla="*/ 67 h 637182"/>
                    <a:gd name="connsiteX2" fmla="*/ 459402 w 941501"/>
                    <a:gd name="connsiteY2" fmla="*/ 410103 h 637182"/>
                    <a:gd name="connsiteX3" fmla="*/ 908649 w 941501"/>
                    <a:gd name="connsiteY3" fmla="*/ 628973 h 637182"/>
                    <a:gd name="connsiteX4" fmla="*/ 902898 w 941501"/>
                    <a:gd name="connsiteY4" fmla="*/ 111389 h 637182"/>
                    <a:gd name="connsiteX5" fmla="*/ 868393 w 941501"/>
                    <a:gd name="connsiteY5" fmla="*/ 140143 h 637182"/>
                    <a:gd name="connsiteX0" fmla="*/ 0 w 910797"/>
                    <a:gd name="connsiteY0" fmla="*/ 410451 h 826003"/>
                    <a:gd name="connsiteX1" fmla="*/ 228855 w 910797"/>
                    <a:gd name="connsiteY1" fmla="*/ 80 h 826003"/>
                    <a:gd name="connsiteX2" fmla="*/ 459402 w 910797"/>
                    <a:gd name="connsiteY2" fmla="*/ 410116 h 826003"/>
                    <a:gd name="connsiteX3" fmla="*/ 710119 w 910797"/>
                    <a:gd name="connsiteY3" fmla="*/ 820847 h 826003"/>
                    <a:gd name="connsiteX4" fmla="*/ 902898 w 910797"/>
                    <a:gd name="connsiteY4" fmla="*/ 111402 h 826003"/>
                    <a:gd name="connsiteX5" fmla="*/ 868393 w 910797"/>
                    <a:gd name="connsiteY5" fmla="*/ 140156 h 826003"/>
                    <a:gd name="connsiteX0" fmla="*/ 0 w 911107"/>
                    <a:gd name="connsiteY0" fmla="*/ 410451 h 831383"/>
                    <a:gd name="connsiteX1" fmla="*/ 228855 w 911107"/>
                    <a:gd name="connsiteY1" fmla="*/ 80 h 831383"/>
                    <a:gd name="connsiteX2" fmla="*/ 459402 w 911107"/>
                    <a:gd name="connsiteY2" fmla="*/ 410116 h 831383"/>
                    <a:gd name="connsiteX3" fmla="*/ 705429 w 911107"/>
                    <a:gd name="connsiteY3" fmla="*/ 826290 h 831383"/>
                    <a:gd name="connsiteX4" fmla="*/ 902898 w 911107"/>
                    <a:gd name="connsiteY4" fmla="*/ 111402 h 831383"/>
                    <a:gd name="connsiteX5" fmla="*/ 868393 w 911107"/>
                    <a:gd name="connsiteY5" fmla="*/ 140156 h 831383"/>
                    <a:gd name="connsiteX0" fmla="*/ 0 w 911107"/>
                    <a:gd name="connsiteY0" fmla="*/ 410451 h 826291"/>
                    <a:gd name="connsiteX1" fmla="*/ 228855 w 911107"/>
                    <a:gd name="connsiteY1" fmla="*/ 80 h 826291"/>
                    <a:gd name="connsiteX2" fmla="*/ 459402 w 911107"/>
                    <a:gd name="connsiteY2" fmla="*/ 410116 h 826291"/>
                    <a:gd name="connsiteX3" fmla="*/ 705429 w 911107"/>
                    <a:gd name="connsiteY3" fmla="*/ 826290 h 826291"/>
                    <a:gd name="connsiteX4" fmla="*/ 902898 w 911107"/>
                    <a:gd name="connsiteY4" fmla="*/ 111402 h 826291"/>
                    <a:gd name="connsiteX5" fmla="*/ 868393 w 911107"/>
                    <a:gd name="connsiteY5" fmla="*/ 140156 h 826291"/>
                    <a:gd name="connsiteX0" fmla="*/ 0 w 942016"/>
                    <a:gd name="connsiteY0" fmla="*/ 410451 h 826299"/>
                    <a:gd name="connsiteX1" fmla="*/ 228855 w 942016"/>
                    <a:gd name="connsiteY1" fmla="*/ 80 h 826299"/>
                    <a:gd name="connsiteX2" fmla="*/ 459402 w 942016"/>
                    <a:gd name="connsiteY2" fmla="*/ 410116 h 826299"/>
                    <a:gd name="connsiteX3" fmla="*/ 705429 w 942016"/>
                    <a:gd name="connsiteY3" fmla="*/ 826290 h 826299"/>
                    <a:gd name="connsiteX4" fmla="*/ 936508 w 942016"/>
                    <a:gd name="connsiteY4" fmla="*/ 398512 h 826299"/>
                    <a:gd name="connsiteX5" fmla="*/ 868393 w 942016"/>
                    <a:gd name="connsiteY5" fmla="*/ 140156 h 826299"/>
                    <a:gd name="connsiteX0" fmla="*/ 0 w 936508"/>
                    <a:gd name="connsiteY0" fmla="*/ 410451 h 826299"/>
                    <a:gd name="connsiteX1" fmla="*/ 228855 w 936508"/>
                    <a:gd name="connsiteY1" fmla="*/ 80 h 826299"/>
                    <a:gd name="connsiteX2" fmla="*/ 459402 w 936508"/>
                    <a:gd name="connsiteY2" fmla="*/ 410116 h 826299"/>
                    <a:gd name="connsiteX3" fmla="*/ 705429 w 936508"/>
                    <a:gd name="connsiteY3" fmla="*/ 826290 h 826299"/>
                    <a:gd name="connsiteX4" fmla="*/ 936508 w 936508"/>
                    <a:gd name="connsiteY4" fmla="*/ 398512 h 826299"/>
                    <a:gd name="connsiteX0" fmla="*/ 0 w 936508"/>
                    <a:gd name="connsiteY0" fmla="*/ 410372 h 826220"/>
                    <a:gd name="connsiteX1" fmla="*/ 228855 w 936508"/>
                    <a:gd name="connsiteY1" fmla="*/ 1 h 826220"/>
                    <a:gd name="connsiteX2" fmla="*/ 465655 w 936508"/>
                    <a:gd name="connsiteY2" fmla="*/ 410037 h 826220"/>
                    <a:gd name="connsiteX3" fmla="*/ 705429 w 936508"/>
                    <a:gd name="connsiteY3" fmla="*/ 826211 h 826220"/>
                    <a:gd name="connsiteX4" fmla="*/ 936508 w 936508"/>
                    <a:gd name="connsiteY4" fmla="*/ 398433 h 826220"/>
                    <a:gd name="connsiteX0" fmla="*/ 0 w 936508"/>
                    <a:gd name="connsiteY0" fmla="*/ 410372 h 826221"/>
                    <a:gd name="connsiteX1" fmla="*/ 228855 w 936508"/>
                    <a:gd name="connsiteY1" fmla="*/ 1 h 826221"/>
                    <a:gd name="connsiteX2" fmla="*/ 465655 w 936508"/>
                    <a:gd name="connsiteY2" fmla="*/ 410037 h 826221"/>
                    <a:gd name="connsiteX3" fmla="*/ 705429 w 936508"/>
                    <a:gd name="connsiteY3" fmla="*/ 826211 h 826221"/>
                    <a:gd name="connsiteX4" fmla="*/ 936508 w 936508"/>
                    <a:gd name="connsiteY4" fmla="*/ 398433 h 826221"/>
                    <a:gd name="connsiteX0" fmla="*/ 0 w 936508"/>
                    <a:gd name="connsiteY0" fmla="*/ 410667 h 826516"/>
                    <a:gd name="connsiteX1" fmla="*/ 228855 w 936508"/>
                    <a:gd name="connsiteY1" fmla="*/ 296 h 826516"/>
                    <a:gd name="connsiteX2" fmla="*/ 465655 w 936508"/>
                    <a:gd name="connsiteY2" fmla="*/ 410332 h 826516"/>
                    <a:gd name="connsiteX3" fmla="*/ 705429 w 936508"/>
                    <a:gd name="connsiteY3" fmla="*/ 826506 h 826516"/>
                    <a:gd name="connsiteX4" fmla="*/ 936508 w 936508"/>
                    <a:gd name="connsiteY4" fmla="*/ 398728 h 826516"/>
                    <a:gd name="connsiteX0" fmla="*/ 0 w 936508"/>
                    <a:gd name="connsiteY0" fmla="*/ 410667 h 826516"/>
                    <a:gd name="connsiteX1" fmla="*/ 228855 w 936508"/>
                    <a:gd name="connsiteY1" fmla="*/ 296 h 826516"/>
                    <a:gd name="connsiteX2" fmla="*/ 465655 w 936508"/>
                    <a:gd name="connsiteY2" fmla="*/ 410332 h 826516"/>
                    <a:gd name="connsiteX3" fmla="*/ 705429 w 936508"/>
                    <a:gd name="connsiteY3" fmla="*/ 826506 h 826516"/>
                    <a:gd name="connsiteX4" fmla="*/ 936508 w 936508"/>
                    <a:gd name="connsiteY4" fmla="*/ 398728 h 826516"/>
                    <a:gd name="connsiteX0" fmla="*/ 0 w 936508"/>
                    <a:gd name="connsiteY0" fmla="*/ 410667 h 814270"/>
                    <a:gd name="connsiteX1" fmla="*/ 228855 w 936508"/>
                    <a:gd name="connsiteY1" fmla="*/ 296 h 814270"/>
                    <a:gd name="connsiteX2" fmla="*/ 465655 w 936508"/>
                    <a:gd name="connsiteY2" fmla="*/ 410332 h 814270"/>
                    <a:gd name="connsiteX3" fmla="*/ 703865 w 936508"/>
                    <a:gd name="connsiteY3" fmla="*/ 814260 h 814270"/>
                    <a:gd name="connsiteX4" fmla="*/ 936508 w 936508"/>
                    <a:gd name="connsiteY4" fmla="*/ 398728 h 814270"/>
                    <a:gd name="connsiteX0" fmla="*/ 0 w 936508"/>
                    <a:gd name="connsiteY0" fmla="*/ 410667 h 814270"/>
                    <a:gd name="connsiteX1" fmla="*/ 228855 w 936508"/>
                    <a:gd name="connsiteY1" fmla="*/ 296 h 814270"/>
                    <a:gd name="connsiteX2" fmla="*/ 465655 w 936508"/>
                    <a:gd name="connsiteY2" fmla="*/ 410332 h 814270"/>
                    <a:gd name="connsiteX3" fmla="*/ 703865 w 936508"/>
                    <a:gd name="connsiteY3" fmla="*/ 814260 h 814270"/>
                    <a:gd name="connsiteX4" fmla="*/ 936508 w 936508"/>
                    <a:gd name="connsiteY4" fmla="*/ 398728 h 814270"/>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547 h 814141"/>
                    <a:gd name="connsiteX1" fmla="*/ 228855 w 936508"/>
                    <a:gd name="connsiteY1" fmla="*/ 176 h 814141"/>
                    <a:gd name="connsiteX2" fmla="*/ 465655 w 936508"/>
                    <a:gd name="connsiteY2" fmla="*/ 410212 h 814141"/>
                    <a:gd name="connsiteX3" fmla="*/ 703865 w 936508"/>
                    <a:gd name="connsiteY3" fmla="*/ 814140 h 814141"/>
                    <a:gd name="connsiteX4" fmla="*/ 936508 w 936508"/>
                    <a:gd name="connsiteY4" fmla="*/ 398608 h 81414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384 h 813978"/>
                    <a:gd name="connsiteX1" fmla="*/ 228855 w 936508"/>
                    <a:gd name="connsiteY1" fmla="*/ 13 h 813978"/>
                    <a:gd name="connsiteX2" fmla="*/ 465655 w 936508"/>
                    <a:gd name="connsiteY2" fmla="*/ 410049 h 813978"/>
                    <a:gd name="connsiteX3" fmla="*/ 703865 w 936508"/>
                    <a:gd name="connsiteY3" fmla="*/ 813977 h 813978"/>
                    <a:gd name="connsiteX4" fmla="*/ 936508 w 936508"/>
                    <a:gd name="connsiteY4" fmla="*/ 398445 h 813978"/>
                    <a:gd name="connsiteX0" fmla="*/ 0 w 936508"/>
                    <a:gd name="connsiteY0" fmla="*/ 410384 h 813978"/>
                    <a:gd name="connsiteX1" fmla="*/ 228855 w 936508"/>
                    <a:gd name="connsiteY1" fmla="*/ 13 h 813978"/>
                    <a:gd name="connsiteX2" fmla="*/ 465655 w 936508"/>
                    <a:gd name="connsiteY2" fmla="*/ 410049 h 813978"/>
                    <a:gd name="connsiteX3" fmla="*/ 703865 w 936508"/>
                    <a:gd name="connsiteY3" fmla="*/ 813977 h 813978"/>
                    <a:gd name="connsiteX4" fmla="*/ 936508 w 936508"/>
                    <a:gd name="connsiteY4" fmla="*/ 398445 h 813978"/>
                    <a:gd name="connsiteX0" fmla="*/ 0 w 936508"/>
                    <a:gd name="connsiteY0" fmla="*/ 410395 h 813989"/>
                    <a:gd name="connsiteX1" fmla="*/ 228855 w 936508"/>
                    <a:gd name="connsiteY1" fmla="*/ 24 h 813989"/>
                    <a:gd name="connsiteX2" fmla="*/ 465655 w 936508"/>
                    <a:gd name="connsiteY2" fmla="*/ 410060 h 813989"/>
                    <a:gd name="connsiteX3" fmla="*/ 703865 w 936508"/>
                    <a:gd name="connsiteY3" fmla="*/ 813988 h 813989"/>
                    <a:gd name="connsiteX4" fmla="*/ 936508 w 936508"/>
                    <a:gd name="connsiteY4" fmla="*/ 398456 h 813989"/>
                    <a:gd name="connsiteX0" fmla="*/ 0 w 936508"/>
                    <a:gd name="connsiteY0" fmla="*/ 410390 h 813984"/>
                    <a:gd name="connsiteX1" fmla="*/ 228855 w 936508"/>
                    <a:gd name="connsiteY1" fmla="*/ 19 h 813984"/>
                    <a:gd name="connsiteX2" fmla="*/ 465655 w 936508"/>
                    <a:gd name="connsiteY2" fmla="*/ 410055 h 813984"/>
                    <a:gd name="connsiteX3" fmla="*/ 703865 w 936508"/>
                    <a:gd name="connsiteY3" fmla="*/ 813983 h 813984"/>
                    <a:gd name="connsiteX4" fmla="*/ 936508 w 936508"/>
                    <a:gd name="connsiteY4" fmla="*/ 398451 h 813984"/>
                    <a:gd name="connsiteX0" fmla="*/ 0 w 936508"/>
                    <a:gd name="connsiteY0" fmla="*/ 410390 h 813985"/>
                    <a:gd name="connsiteX1" fmla="*/ 228855 w 936508"/>
                    <a:gd name="connsiteY1" fmla="*/ 19 h 813985"/>
                    <a:gd name="connsiteX2" fmla="*/ 465655 w 936508"/>
                    <a:gd name="connsiteY2" fmla="*/ 410055 h 813985"/>
                    <a:gd name="connsiteX3" fmla="*/ 703865 w 936508"/>
                    <a:gd name="connsiteY3" fmla="*/ 813983 h 813985"/>
                    <a:gd name="connsiteX4" fmla="*/ 936508 w 936508"/>
                    <a:gd name="connsiteY4" fmla="*/ 398451 h 813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508" h="813985">
                      <a:moveTo>
                        <a:pt x="0" y="410390"/>
                      </a:moveTo>
                      <a:cubicBezTo>
                        <a:pt x="65462" y="65418"/>
                        <a:pt x="143430" y="-1286"/>
                        <a:pt x="228855" y="19"/>
                      </a:cubicBezTo>
                      <a:cubicBezTo>
                        <a:pt x="314280" y="1324"/>
                        <a:pt x="402901" y="271673"/>
                        <a:pt x="465655" y="410055"/>
                      </a:cubicBezTo>
                      <a:cubicBezTo>
                        <a:pt x="528409" y="548437"/>
                        <a:pt x="587091" y="813195"/>
                        <a:pt x="703865" y="813983"/>
                      </a:cubicBezTo>
                      <a:cubicBezTo>
                        <a:pt x="820639" y="814771"/>
                        <a:pt x="893715" y="590368"/>
                        <a:pt x="936508" y="398451"/>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7" name="Freeform 206"/>
                <p:cNvSpPr/>
                <p:nvPr/>
              </p:nvSpPr>
              <p:spPr>
                <a:xfrm>
                  <a:off x="10048704" y="1364071"/>
                  <a:ext cx="1630365" cy="813985"/>
                </a:xfrm>
                <a:custGeom>
                  <a:avLst/>
                  <a:gdLst>
                    <a:gd name="connsiteX0" fmla="*/ 0 w 944859"/>
                    <a:gd name="connsiteY0" fmla="*/ 651741 h 871221"/>
                    <a:gd name="connsiteX1" fmla="*/ 109268 w 944859"/>
                    <a:gd name="connsiteY1" fmla="*/ 1884 h 871221"/>
                    <a:gd name="connsiteX2" fmla="*/ 414068 w 944859"/>
                    <a:gd name="connsiteY2" fmla="*/ 467710 h 871221"/>
                    <a:gd name="connsiteX3" fmla="*/ 908649 w 944859"/>
                    <a:gd name="connsiteY3" fmla="*/ 870276 h 871221"/>
                    <a:gd name="connsiteX4" fmla="*/ 902898 w 944859"/>
                    <a:gd name="connsiteY4" fmla="*/ 352692 h 871221"/>
                    <a:gd name="connsiteX5" fmla="*/ 868393 w 944859"/>
                    <a:gd name="connsiteY5" fmla="*/ 381446 h 871221"/>
                    <a:gd name="connsiteX0" fmla="*/ 0 w 944859"/>
                    <a:gd name="connsiteY0" fmla="*/ 414378 h 633746"/>
                    <a:gd name="connsiteX1" fmla="*/ 228855 w 944859"/>
                    <a:gd name="connsiteY1" fmla="*/ 4007 h 633746"/>
                    <a:gd name="connsiteX2" fmla="*/ 414068 w 944859"/>
                    <a:gd name="connsiteY2" fmla="*/ 230347 h 633746"/>
                    <a:gd name="connsiteX3" fmla="*/ 908649 w 944859"/>
                    <a:gd name="connsiteY3" fmla="*/ 632913 h 633746"/>
                    <a:gd name="connsiteX4" fmla="*/ 902898 w 944859"/>
                    <a:gd name="connsiteY4" fmla="*/ 115329 h 633746"/>
                    <a:gd name="connsiteX5" fmla="*/ 868393 w 944859"/>
                    <a:gd name="connsiteY5" fmla="*/ 144083 h 633746"/>
                    <a:gd name="connsiteX0" fmla="*/ 0 w 941501"/>
                    <a:gd name="connsiteY0" fmla="*/ 410372 h 638097"/>
                    <a:gd name="connsiteX1" fmla="*/ 228855 w 941501"/>
                    <a:gd name="connsiteY1" fmla="*/ 1 h 638097"/>
                    <a:gd name="connsiteX2" fmla="*/ 459402 w 941501"/>
                    <a:gd name="connsiteY2" fmla="*/ 410037 h 638097"/>
                    <a:gd name="connsiteX3" fmla="*/ 908649 w 941501"/>
                    <a:gd name="connsiteY3" fmla="*/ 628907 h 638097"/>
                    <a:gd name="connsiteX4" fmla="*/ 902898 w 941501"/>
                    <a:gd name="connsiteY4" fmla="*/ 111323 h 638097"/>
                    <a:gd name="connsiteX5" fmla="*/ 868393 w 941501"/>
                    <a:gd name="connsiteY5" fmla="*/ 140077 h 638097"/>
                    <a:gd name="connsiteX0" fmla="*/ 0 w 941501"/>
                    <a:gd name="connsiteY0" fmla="*/ 410443 h 638168"/>
                    <a:gd name="connsiteX1" fmla="*/ 228855 w 941501"/>
                    <a:gd name="connsiteY1" fmla="*/ 72 h 638168"/>
                    <a:gd name="connsiteX2" fmla="*/ 459402 w 941501"/>
                    <a:gd name="connsiteY2" fmla="*/ 410108 h 638168"/>
                    <a:gd name="connsiteX3" fmla="*/ 908649 w 941501"/>
                    <a:gd name="connsiteY3" fmla="*/ 628978 h 638168"/>
                    <a:gd name="connsiteX4" fmla="*/ 902898 w 941501"/>
                    <a:gd name="connsiteY4" fmla="*/ 111394 h 638168"/>
                    <a:gd name="connsiteX5" fmla="*/ 868393 w 941501"/>
                    <a:gd name="connsiteY5" fmla="*/ 140148 h 638168"/>
                    <a:gd name="connsiteX0" fmla="*/ 0 w 941501"/>
                    <a:gd name="connsiteY0" fmla="*/ 410438 h 637182"/>
                    <a:gd name="connsiteX1" fmla="*/ 228855 w 941501"/>
                    <a:gd name="connsiteY1" fmla="*/ 67 h 637182"/>
                    <a:gd name="connsiteX2" fmla="*/ 459402 w 941501"/>
                    <a:gd name="connsiteY2" fmla="*/ 410103 h 637182"/>
                    <a:gd name="connsiteX3" fmla="*/ 908649 w 941501"/>
                    <a:gd name="connsiteY3" fmla="*/ 628973 h 637182"/>
                    <a:gd name="connsiteX4" fmla="*/ 902898 w 941501"/>
                    <a:gd name="connsiteY4" fmla="*/ 111389 h 637182"/>
                    <a:gd name="connsiteX5" fmla="*/ 868393 w 941501"/>
                    <a:gd name="connsiteY5" fmla="*/ 140143 h 637182"/>
                    <a:gd name="connsiteX0" fmla="*/ 0 w 910797"/>
                    <a:gd name="connsiteY0" fmla="*/ 410451 h 826003"/>
                    <a:gd name="connsiteX1" fmla="*/ 228855 w 910797"/>
                    <a:gd name="connsiteY1" fmla="*/ 80 h 826003"/>
                    <a:gd name="connsiteX2" fmla="*/ 459402 w 910797"/>
                    <a:gd name="connsiteY2" fmla="*/ 410116 h 826003"/>
                    <a:gd name="connsiteX3" fmla="*/ 710119 w 910797"/>
                    <a:gd name="connsiteY3" fmla="*/ 820847 h 826003"/>
                    <a:gd name="connsiteX4" fmla="*/ 902898 w 910797"/>
                    <a:gd name="connsiteY4" fmla="*/ 111402 h 826003"/>
                    <a:gd name="connsiteX5" fmla="*/ 868393 w 910797"/>
                    <a:gd name="connsiteY5" fmla="*/ 140156 h 826003"/>
                    <a:gd name="connsiteX0" fmla="*/ 0 w 911107"/>
                    <a:gd name="connsiteY0" fmla="*/ 410451 h 831383"/>
                    <a:gd name="connsiteX1" fmla="*/ 228855 w 911107"/>
                    <a:gd name="connsiteY1" fmla="*/ 80 h 831383"/>
                    <a:gd name="connsiteX2" fmla="*/ 459402 w 911107"/>
                    <a:gd name="connsiteY2" fmla="*/ 410116 h 831383"/>
                    <a:gd name="connsiteX3" fmla="*/ 705429 w 911107"/>
                    <a:gd name="connsiteY3" fmla="*/ 826290 h 831383"/>
                    <a:gd name="connsiteX4" fmla="*/ 902898 w 911107"/>
                    <a:gd name="connsiteY4" fmla="*/ 111402 h 831383"/>
                    <a:gd name="connsiteX5" fmla="*/ 868393 w 911107"/>
                    <a:gd name="connsiteY5" fmla="*/ 140156 h 831383"/>
                    <a:gd name="connsiteX0" fmla="*/ 0 w 911107"/>
                    <a:gd name="connsiteY0" fmla="*/ 410451 h 826291"/>
                    <a:gd name="connsiteX1" fmla="*/ 228855 w 911107"/>
                    <a:gd name="connsiteY1" fmla="*/ 80 h 826291"/>
                    <a:gd name="connsiteX2" fmla="*/ 459402 w 911107"/>
                    <a:gd name="connsiteY2" fmla="*/ 410116 h 826291"/>
                    <a:gd name="connsiteX3" fmla="*/ 705429 w 911107"/>
                    <a:gd name="connsiteY3" fmla="*/ 826290 h 826291"/>
                    <a:gd name="connsiteX4" fmla="*/ 902898 w 911107"/>
                    <a:gd name="connsiteY4" fmla="*/ 111402 h 826291"/>
                    <a:gd name="connsiteX5" fmla="*/ 868393 w 911107"/>
                    <a:gd name="connsiteY5" fmla="*/ 140156 h 826291"/>
                    <a:gd name="connsiteX0" fmla="*/ 0 w 942016"/>
                    <a:gd name="connsiteY0" fmla="*/ 410451 h 826299"/>
                    <a:gd name="connsiteX1" fmla="*/ 228855 w 942016"/>
                    <a:gd name="connsiteY1" fmla="*/ 80 h 826299"/>
                    <a:gd name="connsiteX2" fmla="*/ 459402 w 942016"/>
                    <a:gd name="connsiteY2" fmla="*/ 410116 h 826299"/>
                    <a:gd name="connsiteX3" fmla="*/ 705429 w 942016"/>
                    <a:gd name="connsiteY3" fmla="*/ 826290 h 826299"/>
                    <a:gd name="connsiteX4" fmla="*/ 936508 w 942016"/>
                    <a:gd name="connsiteY4" fmla="*/ 398512 h 826299"/>
                    <a:gd name="connsiteX5" fmla="*/ 868393 w 942016"/>
                    <a:gd name="connsiteY5" fmla="*/ 140156 h 826299"/>
                    <a:gd name="connsiteX0" fmla="*/ 0 w 936508"/>
                    <a:gd name="connsiteY0" fmla="*/ 410451 h 826299"/>
                    <a:gd name="connsiteX1" fmla="*/ 228855 w 936508"/>
                    <a:gd name="connsiteY1" fmla="*/ 80 h 826299"/>
                    <a:gd name="connsiteX2" fmla="*/ 459402 w 936508"/>
                    <a:gd name="connsiteY2" fmla="*/ 410116 h 826299"/>
                    <a:gd name="connsiteX3" fmla="*/ 705429 w 936508"/>
                    <a:gd name="connsiteY3" fmla="*/ 826290 h 826299"/>
                    <a:gd name="connsiteX4" fmla="*/ 936508 w 936508"/>
                    <a:gd name="connsiteY4" fmla="*/ 398512 h 826299"/>
                    <a:gd name="connsiteX0" fmla="*/ 0 w 936508"/>
                    <a:gd name="connsiteY0" fmla="*/ 410372 h 826220"/>
                    <a:gd name="connsiteX1" fmla="*/ 228855 w 936508"/>
                    <a:gd name="connsiteY1" fmla="*/ 1 h 826220"/>
                    <a:gd name="connsiteX2" fmla="*/ 465655 w 936508"/>
                    <a:gd name="connsiteY2" fmla="*/ 410037 h 826220"/>
                    <a:gd name="connsiteX3" fmla="*/ 705429 w 936508"/>
                    <a:gd name="connsiteY3" fmla="*/ 826211 h 826220"/>
                    <a:gd name="connsiteX4" fmla="*/ 936508 w 936508"/>
                    <a:gd name="connsiteY4" fmla="*/ 398433 h 826220"/>
                    <a:gd name="connsiteX0" fmla="*/ 0 w 936508"/>
                    <a:gd name="connsiteY0" fmla="*/ 410372 h 826221"/>
                    <a:gd name="connsiteX1" fmla="*/ 228855 w 936508"/>
                    <a:gd name="connsiteY1" fmla="*/ 1 h 826221"/>
                    <a:gd name="connsiteX2" fmla="*/ 465655 w 936508"/>
                    <a:gd name="connsiteY2" fmla="*/ 410037 h 826221"/>
                    <a:gd name="connsiteX3" fmla="*/ 705429 w 936508"/>
                    <a:gd name="connsiteY3" fmla="*/ 826211 h 826221"/>
                    <a:gd name="connsiteX4" fmla="*/ 936508 w 936508"/>
                    <a:gd name="connsiteY4" fmla="*/ 398433 h 826221"/>
                    <a:gd name="connsiteX0" fmla="*/ 0 w 936508"/>
                    <a:gd name="connsiteY0" fmla="*/ 410667 h 826516"/>
                    <a:gd name="connsiteX1" fmla="*/ 228855 w 936508"/>
                    <a:gd name="connsiteY1" fmla="*/ 296 h 826516"/>
                    <a:gd name="connsiteX2" fmla="*/ 465655 w 936508"/>
                    <a:gd name="connsiteY2" fmla="*/ 410332 h 826516"/>
                    <a:gd name="connsiteX3" fmla="*/ 705429 w 936508"/>
                    <a:gd name="connsiteY3" fmla="*/ 826506 h 826516"/>
                    <a:gd name="connsiteX4" fmla="*/ 936508 w 936508"/>
                    <a:gd name="connsiteY4" fmla="*/ 398728 h 826516"/>
                    <a:gd name="connsiteX0" fmla="*/ 0 w 936508"/>
                    <a:gd name="connsiteY0" fmla="*/ 410667 h 826516"/>
                    <a:gd name="connsiteX1" fmla="*/ 228855 w 936508"/>
                    <a:gd name="connsiteY1" fmla="*/ 296 h 826516"/>
                    <a:gd name="connsiteX2" fmla="*/ 465655 w 936508"/>
                    <a:gd name="connsiteY2" fmla="*/ 410332 h 826516"/>
                    <a:gd name="connsiteX3" fmla="*/ 705429 w 936508"/>
                    <a:gd name="connsiteY3" fmla="*/ 826506 h 826516"/>
                    <a:gd name="connsiteX4" fmla="*/ 936508 w 936508"/>
                    <a:gd name="connsiteY4" fmla="*/ 398728 h 826516"/>
                    <a:gd name="connsiteX0" fmla="*/ 0 w 936508"/>
                    <a:gd name="connsiteY0" fmla="*/ 410667 h 814270"/>
                    <a:gd name="connsiteX1" fmla="*/ 228855 w 936508"/>
                    <a:gd name="connsiteY1" fmla="*/ 296 h 814270"/>
                    <a:gd name="connsiteX2" fmla="*/ 465655 w 936508"/>
                    <a:gd name="connsiteY2" fmla="*/ 410332 h 814270"/>
                    <a:gd name="connsiteX3" fmla="*/ 703865 w 936508"/>
                    <a:gd name="connsiteY3" fmla="*/ 814260 h 814270"/>
                    <a:gd name="connsiteX4" fmla="*/ 936508 w 936508"/>
                    <a:gd name="connsiteY4" fmla="*/ 398728 h 814270"/>
                    <a:gd name="connsiteX0" fmla="*/ 0 w 936508"/>
                    <a:gd name="connsiteY0" fmla="*/ 410667 h 814270"/>
                    <a:gd name="connsiteX1" fmla="*/ 228855 w 936508"/>
                    <a:gd name="connsiteY1" fmla="*/ 296 h 814270"/>
                    <a:gd name="connsiteX2" fmla="*/ 465655 w 936508"/>
                    <a:gd name="connsiteY2" fmla="*/ 410332 h 814270"/>
                    <a:gd name="connsiteX3" fmla="*/ 703865 w 936508"/>
                    <a:gd name="connsiteY3" fmla="*/ 814260 h 814270"/>
                    <a:gd name="connsiteX4" fmla="*/ 936508 w 936508"/>
                    <a:gd name="connsiteY4" fmla="*/ 398728 h 814270"/>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547 h 814141"/>
                    <a:gd name="connsiteX1" fmla="*/ 228855 w 936508"/>
                    <a:gd name="connsiteY1" fmla="*/ 176 h 814141"/>
                    <a:gd name="connsiteX2" fmla="*/ 465655 w 936508"/>
                    <a:gd name="connsiteY2" fmla="*/ 410212 h 814141"/>
                    <a:gd name="connsiteX3" fmla="*/ 703865 w 936508"/>
                    <a:gd name="connsiteY3" fmla="*/ 814140 h 814141"/>
                    <a:gd name="connsiteX4" fmla="*/ 936508 w 936508"/>
                    <a:gd name="connsiteY4" fmla="*/ 398608 h 814141"/>
                    <a:gd name="connsiteX0" fmla="*/ 0 w 936508"/>
                    <a:gd name="connsiteY0" fmla="*/ 410667 h 814261"/>
                    <a:gd name="connsiteX1" fmla="*/ 228855 w 936508"/>
                    <a:gd name="connsiteY1" fmla="*/ 296 h 814261"/>
                    <a:gd name="connsiteX2" fmla="*/ 465655 w 936508"/>
                    <a:gd name="connsiteY2" fmla="*/ 410332 h 814261"/>
                    <a:gd name="connsiteX3" fmla="*/ 703865 w 936508"/>
                    <a:gd name="connsiteY3" fmla="*/ 814260 h 814261"/>
                    <a:gd name="connsiteX4" fmla="*/ 936508 w 936508"/>
                    <a:gd name="connsiteY4" fmla="*/ 398728 h 814261"/>
                    <a:gd name="connsiteX0" fmla="*/ 0 w 936508"/>
                    <a:gd name="connsiteY0" fmla="*/ 410384 h 813978"/>
                    <a:gd name="connsiteX1" fmla="*/ 228855 w 936508"/>
                    <a:gd name="connsiteY1" fmla="*/ 13 h 813978"/>
                    <a:gd name="connsiteX2" fmla="*/ 465655 w 936508"/>
                    <a:gd name="connsiteY2" fmla="*/ 410049 h 813978"/>
                    <a:gd name="connsiteX3" fmla="*/ 703865 w 936508"/>
                    <a:gd name="connsiteY3" fmla="*/ 813977 h 813978"/>
                    <a:gd name="connsiteX4" fmla="*/ 936508 w 936508"/>
                    <a:gd name="connsiteY4" fmla="*/ 398445 h 813978"/>
                    <a:gd name="connsiteX0" fmla="*/ 0 w 936508"/>
                    <a:gd name="connsiteY0" fmla="*/ 410384 h 813978"/>
                    <a:gd name="connsiteX1" fmla="*/ 228855 w 936508"/>
                    <a:gd name="connsiteY1" fmla="*/ 13 h 813978"/>
                    <a:gd name="connsiteX2" fmla="*/ 465655 w 936508"/>
                    <a:gd name="connsiteY2" fmla="*/ 410049 h 813978"/>
                    <a:gd name="connsiteX3" fmla="*/ 703865 w 936508"/>
                    <a:gd name="connsiteY3" fmla="*/ 813977 h 813978"/>
                    <a:gd name="connsiteX4" fmla="*/ 936508 w 936508"/>
                    <a:gd name="connsiteY4" fmla="*/ 398445 h 813978"/>
                    <a:gd name="connsiteX0" fmla="*/ 0 w 936508"/>
                    <a:gd name="connsiteY0" fmla="*/ 410395 h 813989"/>
                    <a:gd name="connsiteX1" fmla="*/ 228855 w 936508"/>
                    <a:gd name="connsiteY1" fmla="*/ 24 h 813989"/>
                    <a:gd name="connsiteX2" fmla="*/ 465655 w 936508"/>
                    <a:gd name="connsiteY2" fmla="*/ 410060 h 813989"/>
                    <a:gd name="connsiteX3" fmla="*/ 703865 w 936508"/>
                    <a:gd name="connsiteY3" fmla="*/ 813988 h 813989"/>
                    <a:gd name="connsiteX4" fmla="*/ 936508 w 936508"/>
                    <a:gd name="connsiteY4" fmla="*/ 398456 h 813989"/>
                    <a:gd name="connsiteX0" fmla="*/ 0 w 936508"/>
                    <a:gd name="connsiteY0" fmla="*/ 410390 h 813984"/>
                    <a:gd name="connsiteX1" fmla="*/ 228855 w 936508"/>
                    <a:gd name="connsiteY1" fmla="*/ 19 h 813984"/>
                    <a:gd name="connsiteX2" fmla="*/ 465655 w 936508"/>
                    <a:gd name="connsiteY2" fmla="*/ 410055 h 813984"/>
                    <a:gd name="connsiteX3" fmla="*/ 703865 w 936508"/>
                    <a:gd name="connsiteY3" fmla="*/ 813983 h 813984"/>
                    <a:gd name="connsiteX4" fmla="*/ 936508 w 936508"/>
                    <a:gd name="connsiteY4" fmla="*/ 398451 h 813984"/>
                    <a:gd name="connsiteX0" fmla="*/ 0 w 936508"/>
                    <a:gd name="connsiteY0" fmla="*/ 410390 h 813985"/>
                    <a:gd name="connsiteX1" fmla="*/ 228855 w 936508"/>
                    <a:gd name="connsiteY1" fmla="*/ 19 h 813985"/>
                    <a:gd name="connsiteX2" fmla="*/ 465655 w 936508"/>
                    <a:gd name="connsiteY2" fmla="*/ 410055 h 813985"/>
                    <a:gd name="connsiteX3" fmla="*/ 703865 w 936508"/>
                    <a:gd name="connsiteY3" fmla="*/ 813983 h 813985"/>
                    <a:gd name="connsiteX4" fmla="*/ 936508 w 936508"/>
                    <a:gd name="connsiteY4" fmla="*/ 398451 h 813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508" h="813985">
                      <a:moveTo>
                        <a:pt x="0" y="410390"/>
                      </a:moveTo>
                      <a:cubicBezTo>
                        <a:pt x="65462" y="65418"/>
                        <a:pt x="143430" y="-1286"/>
                        <a:pt x="228855" y="19"/>
                      </a:cubicBezTo>
                      <a:cubicBezTo>
                        <a:pt x="314280" y="1324"/>
                        <a:pt x="402901" y="271673"/>
                        <a:pt x="465655" y="410055"/>
                      </a:cubicBezTo>
                      <a:cubicBezTo>
                        <a:pt x="528409" y="548437"/>
                        <a:pt x="587091" y="813195"/>
                        <a:pt x="703865" y="813983"/>
                      </a:cubicBezTo>
                      <a:cubicBezTo>
                        <a:pt x="820639" y="814771"/>
                        <a:pt x="893715" y="590368"/>
                        <a:pt x="936508" y="398451"/>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grpSp>
    </p:spTree>
    <p:extLst>
      <p:ext uri="{BB962C8B-B14F-4D97-AF65-F5344CB8AC3E}">
        <p14:creationId xmlns:p14="http://schemas.microsoft.com/office/powerpoint/2010/main" val="3095604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2450" y="152400"/>
            <a:ext cx="8229600" cy="609600"/>
          </a:xfrm>
        </p:spPr>
        <p:txBody>
          <a:bodyPr/>
          <a:lstStyle/>
          <a:p>
            <a:r>
              <a:rPr lang="en-US" dirty="0"/>
              <a:t>Woven Composite Honeycomb Sample</a:t>
            </a:r>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l="29471" t="29259" r="50740" b="31165"/>
          <a:stretch/>
        </p:blipFill>
        <p:spPr>
          <a:xfrm rot="5400000">
            <a:off x="2241550" y="1600200"/>
            <a:ext cx="2590800" cy="38862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58" t="5714" r="4286" b="4762"/>
          <a:stretch/>
        </p:blipFill>
        <p:spPr>
          <a:xfrm>
            <a:off x="5670806" y="1752600"/>
            <a:ext cx="4953000" cy="3581400"/>
          </a:xfrm>
          <a:prstGeom prst="rect">
            <a:avLst/>
          </a:prstGeom>
        </p:spPr>
      </p:pic>
    </p:spTree>
    <p:extLst>
      <p:ext uri="{BB962C8B-B14F-4D97-AF65-F5344CB8AC3E}">
        <p14:creationId xmlns:p14="http://schemas.microsoft.com/office/powerpoint/2010/main" val="392206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2450" y="152400"/>
            <a:ext cx="8229600" cy="609600"/>
          </a:xfrm>
        </p:spPr>
        <p:txBody>
          <a:bodyPr/>
          <a:lstStyle/>
          <a:p>
            <a:r>
              <a:rPr lang="en-US" dirty="0"/>
              <a:t>Woven Composite Honeycomb Sample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850" y="1371600"/>
            <a:ext cx="5334000" cy="4000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4125" y="1371600"/>
            <a:ext cx="5334000" cy="4000500"/>
          </a:xfrm>
          <a:prstGeom prst="rect">
            <a:avLst/>
          </a:prstGeom>
        </p:spPr>
      </p:pic>
    </p:spTree>
    <p:extLst>
      <p:ext uri="{BB962C8B-B14F-4D97-AF65-F5344CB8AC3E}">
        <p14:creationId xmlns:p14="http://schemas.microsoft.com/office/powerpoint/2010/main" val="2167800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5051" t="23676" b="17958"/>
          <a:stretch/>
        </p:blipFill>
        <p:spPr bwMode="auto">
          <a:xfrm rot="5400000">
            <a:off x="-541039" y="2369352"/>
            <a:ext cx="42973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74850" y="0"/>
            <a:ext cx="8229600" cy="685800"/>
          </a:xfrm>
        </p:spPr>
        <p:txBody>
          <a:bodyPr/>
          <a:lstStyle/>
          <a:p>
            <a:r>
              <a:rPr lang="en-US" dirty="0"/>
              <a:t>Reinforced Carbon Carbon Sample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051" t="23676" b="17958"/>
          <a:stretch/>
        </p:blipFill>
        <p:spPr>
          <a:xfrm rot="5400000">
            <a:off x="-529790" y="2369351"/>
            <a:ext cx="4297363" cy="198120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715" t="7619" r="8572" b="4761"/>
          <a:stretch/>
        </p:blipFill>
        <p:spPr>
          <a:xfrm rot="16200000">
            <a:off x="2747939" y="1668471"/>
            <a:ext cx="4572000" cy="35052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143" t="6189" r="8572" b="4286"/>
          <a:stretch/>
        </p:blipFill>
        <p:spPr>
          <a:xfrm rot="16200000">
            <a:off x="6623050" y="1668471"/>
            <a:ext cx="4495800" cy="3581400"/>
          </a:xfrm>
          <a:prstGeom prst="rect">
            <a:avLst/>
          </a:prstGeom>
        </p:spPr>
      </p:pic>
      <p:sp>
        <p:nvSpPr>
          <p:cNvPr id="8" name="TextBox 7"/>
          <p:cNvSpPr txBox="1"/>
          <p:nvPr/>
        </p:nvSpPr>
        <p:spPr>
          <a:xfrm>
            <a:off x="651533" y="1378508"/>
            <a:ext cx="885179" cy="338554"/>
          </a:xfrm>
          <a:prstGeom prst="rect">
            <a:avLst/>
          </a:prstGeom>
          <a:noFill/>
        </p:spPr>
        <p:txBody>
          <a:bodyPr wrap="none" rtlCol="0">
            <a:spAutoFit/>
          </a:bodyPr>
          <a:lstStyle/>
          <a:p>
            <a:r>
              <a:rPr lang="en-US" sz="1600" b="1" dirty="0">
                <a:solidFill>
                  <a:srgbClr val="FFFF00"/>
                </a:solidFill>
              </a:rPr>
              <a:t>9.33mm</a:t>
            </a:r>
          </a:p>
        </p:txBody>
      </p:sp>
      <p:sp>
        <p:nvSpPr>
          <p:cNvPr id="9" name="TextBox 8"/>
          <p:cNvSpPr txBox="1"/>
          <p:nvPr/>
        </p:nvSpPr>
        <p:spPr>
          <a:xfrm>
            <a:off x="1227275" y="2514981"/>
            <a:ext cx="885179" cy="338554"/>
          </a:xfrm>
          <a:prstGeom prst="rect">
            <a:avLst/>
          </a:prstGeom>
          <a:noFill/>
        </p:spPr>
        <p:txBody>
          <a:bodyPr wrap="none" rtlCol="0">
            <a:spAutoFit/>
          </a:bodyPr>
          <a:lstStyle/>
          <a:p>
            <a:r>
              <a:rPr lang="en-US" sz="1600" b="1" dirty="0">
                <a:solidFill>
                  <a:srgbClr val="FFFF00"/>
                </a:solidFill>
              </a:rPr>
              <a:t>8.00mm</a:t>
            </a:r>
          </a:p>
        </p:txBody>
      </p:sp>
      <p:sp>
        <p:nvSpPr>
          <p:cNvPr id="10" name="TextBox 9"/>
          <p:cNvSpPr txBox="1"/>
          <p:nvPr/>
        </p:nvSpPr>
        <p:spPr>
          <a:xfrm>
            <a:off x="1701815" y="1371600"/>
            <a:ext cx="885179" cy="338554"/>
          </a:xfrm>
          <a:prstGeom prst="rect">
            <a:avLst/>
          </a:prstGeom>
          <a:noFill/>
        </p:spPr>
        <p:txBody>
          <a:bodyPr wrap="none" rtlCol="0">
            <a:spAutoFit/>
          </a:bodyPr>
          <a:lstStyle/>
          <a:p>
            <a:r>
              <a:rPr lang="en-US" sz="1600" b="1" dirty="0">
                <a:solidFill>
                  <a:srgbClr val="FFFF00"/>
                </a:solidFill>
              </a:rPr>
              <a:t>5.63mm</a:t>
            </a:r>
          </a:p>
        </p:txBody>
      </p:sp>
      <p:sp>
        <p:nvSpPr>
          <p:cNvPr id="11" name="TextBox 10"/>
          <p:cNvSpPr txBox="1"/>
          <p:nvPr/>
        </p:nvSpPr>
        <p:spPr>
          <a:xfrm>
            <a:off x="1227275" y="3987970"/>
            <a:ext cx="885179" cy="338554"/>
          </a:xfrm>
          <a:prstGeom prst="rect">
            <a:avLst/>
          </a:prstGeom>
          <a:noFill/>
        </p:spPr>
        <p:txBody>
          <a:bodyPr wrap="none" rtlCol="0">
            <a:spAutoFit/>
          </a:bodyPr>
          <a:lstStyle/>
          <a:p>
            <a:r>
              <a:rPr lang="en-US" sz="1600" b="1" dirty="0">
                <a:solidFill>
                  <a:srgbClr val="FFFF00"/>
                </a:solidFill>
              </a:rPr>
              <a:t>4.80mm</a:t>
            </a:r>
          </a:p>
        </p:txBody>
      </p:sp>
      <p:sp>
        <p:nvSpPr>
          <p:cNvPr id="12" name="TextBox 11"/>
          <p:cNvSpPr txBox="1"/>
          <p:nvPr/>
        </p:nvSpPr>
        <p:spPr>
          <a:xfrm>
            <a:off x="689413" y="3717032"/>
            <a:ext cx="885179" cy="338554"/>
          </a:xfrm>
          <a:prstGeom prst="rect">
            <a:avLst/>
          </a:prstGeom>
          <a:noFill/>
        </p:spPr>
        <p:txBody>
          <a:bodyPr wrap="none" rtlCol="0">
            <a:spAutoFit/>
          </a:bodyPr>
          <a:lstStyle/>
          <a:p>
            <a:r>
              <a:rPr lang="en-US" sz="1600" b="1" dirty="0">
                <a:solidFill>
                  <a:srgbClr val="FFFF00"/>
                </a:solidFill>
              </a:rPr>
              <a:t>2.74mm</a:t>
            </a:r>
          </a:p>
        </p:txBody>
      </p:sp>
      <p:sp>
        <p:nvSpPr>
          <p:cNvPr id="14" name="TextBox 13"/>
          <p:cNvSpPr txBox="1"/>
          <p:nvPr/>
        </p:nvSpPr>
        <p:spPr>
          <a:xfrm>
            <a:off x="876539" y="4513439"/>
            <a:ext cx="1358064" cy="338554"/>
          </a:xfrm>
          <a:prstGeom prst="rect">
            <a:avLst/>
          </a:prstGeom>
          <a:noFill/>
        </p:spPr>
        <p:txBody>
          <a:bodyPr wrap="none" rtlCol="0">
            <a:spAutoFit/>
          </a:bodyPr>
          <a:lstStyle/>
          <a:p>
            <a:r>
              <a:rPr lang="en-US" sz="1600" b="1" dirty="0">
                <a:solidFill>
                  <a:srgbClr val="FFFF00"/>
                </a:solidFill>
              </a:rPr>
              <a:t>5.36mm deep</a:t>
            </a:r>
          </a:p>
        </p:txBody>
      </p:sp>
    </p:spTree>
    <p:extLst>
      <p:ext uri="{BB962C8B-B14F-4D97-AF65-F5344CB8AC3E}">
        <p14:creationId xmlns:p14="http://schemas.microsoft.com/office/powerpoint/2010/main" val="269044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778E6F6-049A-404C-883F-AB87CF769E7C}"/>
              </a:ext>
            </a:extLst>
          </p:cNvPr>
          <p:cNvSpPr>
            <a:spLocks noGrp="1"/>
          </p:cNvSpPr>
          <p:nvPr>
            <p:ph type="title"/>
          </p:nvPr>
        </p:nvSpPr>
        <p:spPr/>
        <p:txBody>
          <a:bodyPr/>
          <a:lstStyle/>
          <a:p>
            <a:r>
              <a:rPr lang="en-US" altLang="en-US" dirty="0"/>
              <a:t>Test Setup</a:t>
            </a:r>
          </a:p>
        </p:txBody>
      </p:sp>
      <p:sp>
        <p:nvSpPr>
          <p:cNvPr id="14339" name="Content Placeholder 2">
            <a:extLst>
              <a:ext uri="{FF2B5EF4-FFF2-40B4-BE49-F238E27FC236}">
                <a16:creationId xmlns:a16="http://schemas.microsoft.com/office/drawing/2014/main" id="{4794F653-BC8D-4777-999B-3198A794C688}"/>
              </a:ext>
            </a:extLst>
          </p:cNvPr>
          <p:cNvSpPr>
            <a:spLocks noGrp="1"/>
          </p:cNvSpPr>
          <p:nvPr>
            <p:ph idx="1"/>
          </p:nvPr>
        </p:nvSpPr>
        <p:spPr>
          <a:xfrm>
            <a:off x="184994" y="1052736"/>
            <a:ext cx="5616624" cy="4536503"/>
          </a:xfrm>
        </p:spPr>
        <p:txBody>
          <a:bodyPr/>
          <a:lstStyle/>
          <a:p>
            <a:pPr marL="0" indent="0">
              <a:buNone/>
            </a:pPr>
            <a:r>
              <a:rPr lang="en-US" altLang="en-US" sz="1600" b="1" dirty="0"/>
              <a:t>Microwave Frequency Domain Reflectometry (FDR) is being investigated as a method of enabling rapid remote measurement of strain occurring at the first carbon fiber layer of a composite fiber reinforced polymer (CFRP). </a:t>
            </a:r>
          </a:p>
          <a:p>
            <a:pPr marL="0" indent="0">
              <a:buNone/>
            </a:pPr>
            <a:endParaRPr lang="en-US" altLang="en-US" sz="1600" b="1" dirty="0"/>
          </a:p>
          <a:p>
            <a:pPr marL="0" indent="0">
              <a:buNone/>
            </a:pPr>
            <a:r>
              <a:rPr lang="en-US" altLang="en-US" sz="1600" b="1" dirty="0"/>
              <a:t>A Carbon fiber–reinforced polymer (CFRP) composite panel measuring 406 mm by 406 mm by 2.78 mm was fabricated at NASA Langley Research Center.  </a:t>
            </a:r>
          </a:p>
          <a:p>
            <a:pPr marL="0" indent="0">
              <a:buNone/>
            </a:pPr>
            <a:endParaRPr lang="en-US" altLang="en-US" sz="1600" b="1" dirty="0"/>
          </a:p>
          <a:p>
            <a:pPr marL="0" indent="0">
              <a:buNone/>
            </a:pPr>
            <a:r>
              <a:rPr lang="en-US" altLang="en-US" sz="1600" b="1" dirty="0"/>
              <a:t>The composite laminate IM7/8552 is quasi-isotropic and is made up of IM7 fibers and 8552 prepreg material with a 26 ply thick layup of [(0/+45/−45/90)3 0]S. </a:t>
            </a:r>
          </a:p>
          <a:p>
            <a:pPr marL="0" indent="0">
              <a:buNone/>
            </a:pPr>
            <a:r>
              <a:rPr lang="en-US" altLang="en-US" sz="1600" b="1" dirty="0"/>
              <a:t>The composite panel is interrogated using an Agilent N5230C vector network analyzer connected to an A. H. Systems SAS-571, 700 MHz ~ 18 GHz horn antenna located 120mm from the panel, using 5.5~6 GHz  </a:t>
            </a:r>
          </a:p>
          <a:p>
            <a:pPr marL="0" indent="0">
              <a:buNone/>
            </a:pPr>
            <a:endParaRPr lang="en-US" altLang="en-US" sz="1600" b="1" dirty="0"/>
          </a:p>
          <a:p>
            <a:pPr marL="0" indent="0">
              <a:buNone/>
            </a:pPr>
            <a:endParaRPr lang="en-US" altLang="en-US" sz="1600" b="1" dirty="0"/>
          </a:p>
        </p:txBody>
      </p:sp>
      <p:pic>
        <p:nvPicPr>
          <p:cNvPr id="14340" name="Picture 3">
            <a:extLst>
              <a:ext uri="{FF2B5EF4-FFF2-40B4-BE49-F238E27FC236}">
                <a16:creationId xmlns:a16="http://schemas.microsoft.com/office/drawing/2014/main" id="{E213B071-0401-4733-8F97-B4FB170132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0344" t="19958" r="25192" b="13097"/>
          <a:stretch>
            <a:fillRect/>
          </a:stretch>
        </p:blipFill>
        <p:spPr bwMode="auto">
          <a:xfrm>
            <a:off x="5869478" y="1196752"/>
            <a:ext cx="51403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710AF08-A171-4999-AE0C-39B9708BE9B5}"/>
              </a:ext>
            </a:extLst>
          </p:cNvPr>
          <p:cNvSpPr txBox="1"/>
          <p:nvPr/>
        </p:nvSpPr>
        <p:spPr>
          <a:xfrm>
            <a:off x="28973" y="5724758"/>
            <a:ext cx="5866754" cy="646331"/>
          </a:xfrm>
          <a:prstGeom prst="rect">
            <a:avLst/>
          </a:prstGeom>
          <a:noFill/>
        </p:spPr>
        <p:txBody>
          <a:bodyPr wrap="square">
            <a:spAutoFit/>
          </a:bodyPr>
          <a:lstStyle/>
          <a:p>
            <a:r>
              <a:rPr lang="en-US" sz="1200" dirty="0">
                <a:solidFill>
                  <a:srgbClr val="0000FF"/>
                </a:solidFill>
                <a:ea typeface="Times New Roman" panose="02020603050405020304" pitchFamily="18" charset="0"/>
              </a:rPr>
              <a:t>William C. Wilson, Jason P. Moore, Peter D. Juarez, “Remote Strain Sensing of CFRP using Microwave Frequency Domain Reflectometry”, IEEE Natl. Aerospace &amp; Elec. Conf., Dayton, Ohio, July 26-29, 2016, pp. 401-406.</a:t>
            </a:r>
          </a:p>
        </p:txBody>
      </p:sp>
    </p:spTree>
    <p:extLst>
      <p:ext uri="{BB962C8B-B14F-4D97-AF65-F5344CB8AC3E}">
        <p14:creationId xmlns:p14="http://schemas.microsoft.com/office/powerpoint/2010/main" val="3098479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4C35D765-0A33-4A22-9BEA-25457434BEBA}"/>
              </a:ext>
            </a:extLst>
          </p:cNvPr>
          <p:cNvSpPr>
            <a:spLocks noGrp="1"/>
          </p:cNvSpPr>
          <p:nvPr>
            <p:ph type="title"/>
          </p:nvPr>
        </p:nvSpPr>
        <p:spPr>
          <a:xfrm>
            <a:off x="1328651" y="0"/>
            <a:ext cx="9513527" cy="853440"/>
          </a:xfrm>
        </p:spPr>
        <p:txBody>
          <a:bodyPr/>
          <a:lstStyle/>
          <a:p>
            <a:r>
              <a:rPr lang="en-US" altLang="en-US" dirty="0"/>
              <a:t>Compensated Strain</a:t>
            </a:r>
          </a:p>
        </p:txBody>
      </p:sp>
      <p:sp>
        <p:nvSpPr>
          <p:cNvPr id="16387" name="Content Placeholder 2">
            <a:extLst>
              <a:ext uri="{FF2B5EF4-FFF2-40B4-BE49-F238E27FC236}">
                <a16:creationId xmlns:a16="http://schemas.microsoft.com/office/drawing/2014/main" id="{936A730D-DCBD-49CC-9536-5F6C6F1BC0E8}"/>
              </a:ext>
            </a:extLst>
          </p:cNvPr>
          <p:cNvSpPr>
            <a:spLocks noGrp="1"/>
          </p:cNvSpPr>
          <p:nvPr>
            <p:ph idx="1"/>
          </p:nvPr>
        </p:nvSpPr>
        <p:spPr>
          <a:xfrm>
            <a:off x="1517650" y="4714528"/>
            <a:ext cx="9144000" cy="1352128"/>
          </a:xfrm>
        </p:spPr>
        <p:txBody>
          <a:bodyPr/>
          <a:lstStyle/>
          <a:p>
            <a:pPr marL="0" indent="0">
              <a:buNone/>
            </a:pPr>
            <a:r>
              <a:rPr lang="en-US" altLang="en-US" sz="2400" dirty="0"/>
              <a:t>		      (a) 					     (b) </a:t>
            </a:r>
          </a:p>
          <a:p>
            <a:pPr marL="0" indent="0">
              <a:buNone/>
            </a:pPr>
            <a:endParaRPr lang="en-US" altLang="en-US" sz="800" dirty="0"/>
          </a:p>
          <a:p>
            <a:pPr marL="0" indent="0">
              <a:buNone/>
            </a:pPr>
            <a:r>
              <a:rPr lang="en-US" altLang="en-US" sz="2400" dirty="0"/>
              <a:t>(a) Strain and model strain data for three load runs.</a:t>
            </a:r>
          </a:p>
          <a:p>
            <a:pPr marL="0" indent="0">
              <a:buNone/>
            </a:pPr>
            <a:r>
              <a:rPr lang="en-US" altLang="en-US" sz="2400" dirty="0"/>
              <a:t>(b) Difference data for the three load runs.</a:t>
            </a:r>
          </a:p>
        </p:txBody>
      </p:sp>
      <p:pic>
        <p:nvPicPr>
          <p:cNvPr id="16388" name="Picture 1">
            <a:extLst>
              <a:ext uri="{FF2B5EF4-FFF2-40B4-BE49-F238E27FC236}">
                <a16:creationId xmlns:a16="http://schemas.microsoft.com/office/drawing/2014/main" id="{51893677-E0F8-4D85-8875-AFE671CC0D6A}"/>
              </a:ext>
            </a:extLst>
          </p:cNvPr>
          <p:cNvPicPr>
            <a:picLocks noChangeAspect="1"/>
          </p:cNvPicPr>
          <p:nvPr/>
        </p:nvPicPr>
        <p:blipFill>
          <a:blip r:embed="rId3">
            <a:extLst>
              <a:ext uri="{28A0092B-C50C-407E-A947-70E740481C1C}">
                <a14:useLocalDpi xmlns:a14="http://schemas.microsoft.com/office/drawing/2010/main" val="0"/>
              </a:ext>
            </a:extLst>
          </a:blip>
          <a:srcRect l="2856" t="5238" r="8572"/>
          <a:stretch>
            <a:fillRect/>
          </a:stretch>
        </p:blipFill>
        <p:spPr bwMode="auto">
          <a:xfrm>
            <a:off x="1517650" y="980728"/>
            <a:ext cx="45720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a:extLst>
              <a:ext uri="{FF2B5EF4-FFF2-40B4-BE49-F238E27FC236}">
                <a16:creationId xmlns:a16="http://schemas.microsoft.com/office/drawing/2014/main" id="{6AED8C94-F01F-4E37-B566-4880E69F200C}"/>
              </a:ext>
            </a:extLst>
          </p:cNvPr>
          <p:cNvPicPr>
            <a:picLocks noChangeAspect="1"/>
          </p:cNvPicPr>
          <p:nvPr/>
        </p:nvPicPr>
        <p:blipFill>
          <a:blip r:embed="rId4">
            <a:extLst>
              <a:ext uri="{28A0092B-C50C-407E-A947-70E740481C1C}">
                <a14:useLocalDpi xmlns:a14="http://schemas.microsoft.com/office/drawing/2010/main" val="0"/>
              </a:ext>
            </a:extLst>
          </a:blip>
          <a:srcRect l="1430" t="5714" r="8572"/>
          <a:stretch>
            <a:fillRect/>
          </a:stretch>
        </p:blipFill>
        <p:spPr bwMode="auto">
          <a:xfrm>
            <a:off x="6089650" y="980728"/>
            <a:ext cx="45720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322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E8DE8EA-43C2-4570-8DF9-B357E12625BA}"/>
              </a:ext>
            </a:extLst>
          </p:cNvPr>
          <p:cNvSpPr>
            <a:spLocks noGrp="1"/>
          </p:cNvSpPr>
          <p:nvPr>
            <p:ph type="title"/>
          </p:nvPr>
        </p:nvSpPr>
        <p:spPr>
          <a:xfrm>
            <a:off x="1337122" y="164652"/>
            <a:ext cx="9705588" cy="853440"/>
          </a:xfrm>
        </p:spPr>
        <p:txBody>
          <a:bodyPr/>
          <a:lstStyle/>
          <a:p>
            <a:r>
              <a:rPr lang="en-US" altLang="en-US" dirty="0"/>
              <a:t>Multifunctional Crack Sensing</a:t>
            </a:r>
          </a:p>
        </p:txBody>
      </p:sp>
      <p:sp>
        <p:nvSpPr>
          <p:cNvPr id="7" name="TextBox 6">
            <a:extLst>
              <a:ext uri="{FF2B5EF4-FFF2-40B4-BE49-F238E27FC236}">
                <a16:creationId xmlns:a16="http://schemas.microsoft.com/office/drawing/2014/main" id="{44554500-7485-4CC9-9F99-1358B381928B}"/>
              </a:ext>
            </a:extLst>
          </p:cNvPr>
          <p:cNvSpPr txBox="1"/>
          <p:nvPr/>
        </p:nvSpPr>
        <p:spPr>
          <a:xfrm>
            <a:off x="6518646" y="4446964"/>
            <a:ext cx="4827588" cy="1200329"/>
          </a:xfrm>
          <a:prstGeom prst="rect">
            <a:avLst/>
          </a:prstGeom>
          <a:noFill/>
        </p:spPr>
        <p:txBody>
          <a:bodyPr wrap="square">
            <a:spAutoFit/>
          </a:bodyPr>
          <a:lstStyle/>
          <a:p>
            <a:pPr algn="l"/>
            <a:r>
              <a:rPr lang="en-US" sz="2400" dirty="0">
                <a:latin typeface="NimbusSanL-Regu"/>
              </a:rPr>
              <a:t>SAW device and slotted microstrip antenna as mounted on the dog-bone aluminum plates.</a:t>
            </a:r>
            <a:endParaRPr lang="en-US" dirty="0"/>
          </a:p>
        </p:txBody>
      </p:sp>
      <p:sp>
        <p:nvSpPr>
          <p:cNvPr id="10" name="TextBox 9">
            <a:extLst>
              <a:ext uri="{FF2B5EF4-FFF2-40B4-BE49-F238E27FC236}">
                <a16:creationId xmlns:a16="http://schemas.microsoft.com/office/drawing/2014/main" id="{91707D5E-2972-4E72-AD1B-61D9F57F68FB}"/>
              </a:ext>
            </a:extLst>
          </p:cNvPr>
          <p:cNvSpPr txBox="1"/>
          <p:nvPr/>
        </p:nvSpPr>
        <p:spPr>
          <a:xfrm>
            <a:off x="257002" y="4446964"/>
            <a:ext cx="5544616" cy="1200329"/>
          </a:xfrm>
          <a:prstGeom prst="rect">
            <a:avLst/>
          </a:prstGeom>
          <a:noFill/>
        </p:spPr>
        <p:txBody>
          <a:bodyPr wrap="square">
            <a:spAutoFit/>
          </a:bodyPr>
          <a:lstStyle/>
          <a:p>
            <a:r>
              <a:rPr lang="en-US" sz="2400" dirty="0">
                <a:ea typeface="Times New Roman" panose="02020603050405020304" pitchFamily="18" charset="0"/>
              </a:rPr>
              <a:t>Experimental setup: micrometer actuator, moveable stage, linear polarized horn antenna, and network analyzer.</a:t>
            </a:r>
            <a:endParaRPr lang="en-US" dirty="0"/>
          </a:p>
        </p:txBody>
      </p:sp>
      <p:sp>
        <p:nvSpPr>
          <p:cNvPr id="4" name="AutoShape 3">
            <a:extLst>
              <a:ext uri="{FF2B5EF4-FFF2-40B4-BE49-F238E27FC236}">
                <a16:creationId xmlns:a16="http://schemas.microsoft.com/office/drawing/2014/main" id="{FC2D81AF-B198-43A5-9558-328AEB9E819D}"/>
              </a:ext>
            </a:extLst>
          </p:cNvPr>
          <p:cNvSpPr>
            <a:spLocks noChangeAspect="1" noChangeArrowheads="1" noTextEdit="1"/>
          </p:cNvSpPr>
          <p:nvPr/>
        </p:nvSpPr>
        <p:spPr bwMode="auto">
          <a:xfrm>
            <a:off x="6393234" y="1149696"/>
            <a:ext cx="4909350" cy="310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34" name="Picture 33">
            <a:extLst>
              <a:ext uri="{FF2B5EF4-FFF2-40B4-BE49-F238E27FC236}">
                <a16:creationId xmlns:a16="http://schemas.microsoft.com/office/drawing/2014/main" id="{11B41DD3-DEE0-4ADC-90A8-E0EBA15EED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88" t="2597" r="15597" b="15496"/>
          <a:stretch/>
        </p:blipFill>
        <p:spPr>
          <a:xfrm>
            <a:off x="6518646" y="1214278"/>
            <a:ext cx="4648201" cy="3205324"/>
          </a:xfrm>
          <a:prstGeom prst="rect">
            <a:avLst/>
          </a:prstGeom>
        </p:spPr>
      </p:pic>
      <p:pic>
        <p:nvPicPr>
          <p:cNvPr id="36" name="Picture 35">
            <a:extLst>
              <a:ext uri="{FF2B5EF4-FFF2-40B4-BE49-F238E27FC236}">
                <a16:creationId xmlns:a16="http://schemas.microsoft.com/office/drawing/2014/main" id="{529926BA-24CC-4B86-932F-34E373519D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000" t="1115" r="15833" b="10004"/>
          <a:stretch/>
        </p:blipFill>
        <p:spPr>
          <a:xfrm>
            <a:off x="784346" y="1214277"/>
            <a:ext cx="4407199" cy="3185927"/>
          </a:xfrm>
          <a:prstGeom prst="rect">
            <a:avLst/>
          </a:prstGeom>
        </p:spPr>
      </p:pic>
    </p:spTree>
    <p:extLst>
      <p:ext uri="{BB962C8B-B14F-4D97-AF65-F5344CB8AC3E}">
        <p14:creationId xmlns:p14="http://schemas.microsoft.com/office/powerpoint/2010/main" val="4038650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E8DE8EA-43C2-4570-8DF9-B357E12625BA}"/>
              </a:ext>
            </a:extLst>
          </p:cNvPr>
          <p:cNvSpPr>
            <a:spLocks noGrp="1"/>
          </p:cNvSpPr>
          <p:nvPr>
            <p:ph type="title"/>
          </p:nvPr>
        </p:nvSpPr>
        <p:spPr>
          <a:xfrm>
            <a:off x="1974850" y="1"/>
            <a:ext cx="8229600" cy="631158"/>
          </a:xfrm>
        </p:spPr>
        <p:txBody>
          <a:bodyPr/>
          <a:lstStyle/>
          <a:p>
            <a:r>
              <a:rPr lang="en-US" altLang="en-US" dirty="0"/>
              <a:t>Multifunctional Crack Sensing</a:t>
            </a:r>
          </a:p>
        </p:txBody>
      </p:sp>
      <p:sp>
        <p:nvSpPr>
          <p:cNvPr id="13" name="TextBox 12">
            <a:extLst>
              <a:ext uri="{FF2B5EF4-FFF2-40B4-BE49-F238E27FC236}">
                <a16:creationId xmlns:a16="http://schemas.microsoft.com/office/drawing/2014/main" id="{B62C22AE-13F4-4E33-AE50-F98333646874}"/>
              </a:ext>
            </a:extLst>
          </p:cNvPr>
          <p:cNvSpPr txBox="1"/>
          <p:nvPr/>
        </p:nvSpPr>
        <p:spPr>
          <a:xfrm>
            <a:off x="546936" y="4820786"/>
            <a:ext cx="3033781" cy="923330"/>
          </a:xfrm>
          <a:prstGeom prst="rect">
            <a:avLst/>
          </a:prstGeom>
          <a:noFill/>
        </p:spPr>
        <p:txBody>
          <a:bodyPr wrap="square">
            <a:spAutoFit/>
          </a:bodyPr>
          <a:lstStyle/>
          <a:p>
            <a:r>
              <a:rPr lang="en-US" dirty="0">
                <a:ea typeface="Times New Roman" panose="02020603050405020304" pitchFamily="18" charset="0"/>
              </a:rPr>
              <a:t>The combined EM response of the antenna/SAW device from 966 ~ 996 MHz.</a:t>
            </a:r>
            <a:endParaRPr lang="en-US" dirty="0"/>
          </a:p>
        </p:txBody>
      </p:sp>
      <p:sp>
        <p:nvSpPr>
          <p:cNvPr id="26" name="TextBox 25">
            <a:extLst>
              <a:ext uri="{FF2B5EF4-FFF2-40B4-BE49-F238E27FC236}">
                <a16:creationId xmlns:a16="http://schemas.microsoft.com/office/drawing/2014/main" id="{C65F4A29-4FDB-4FE0-87CA-95F0840F293F}"/>
              </a:ext>
            </a:extLst>
          </p:cNvPr>
          <p:cNvSpPr txBox="1"/>
          <p:nvPr/>
        </p:nvSpPr>
        <p:spPr>
          <a:xfrm>
            <a:off x="4145434" y="4976616"/>
            <a:ext cx="8033866" cy="923330"/>
          </a:xfrm>
          <a:prstGeom prst="rect">
            <a:avLst/>
          </a:prstGeom>
          <a:noFill/>
        </p:spPr>
        <p:txBody>
          <a:bodyPr wrap="square">
            <a:spAutoFit/>
          </a:bodyPr>
          <a:lstStyle/>
          <a:p>
            <a:r>
              <a:rPr lang="en-US" dirty="0">
                <a:ea typeface="Times New Roman" panose="02020603050405020304" pitchFamily="18" charset="0"/>
              </a:rPr>
              <a:t>The spectral shifts from the antenna and SAW data for the 10 datasets when the plate is separated from 0 to 225 um in 25 µm increments, while the temperature is increasing.</a:t>
            </a:r>
            <a:endParaRPr lang="en-US" dirty="0"/>
          </a:p>
        </p:txBody>
      </p:sp>
      <p:grpSp>
        <p:nvGrpSpPr>
          <p:cNvPr id="2" name="Group 1"/>
          <p:cNvGrpSpPr/>
          <p:nvPr/>
        </p:nvGrpSpPr>
        <p:grpSpPr>
          <a:xfrm>
            <a:off x="40977" y="1626019"/>
            <a:ext cx="3718551" cy="3116855"/>
            <a:chOff x="4345040" y="620688"/>
            <a:chExt cx="3301267" cy="2596111"/>
          </a:xfrm>
        </p:grpSpPr>
        <p:pic>
          <p:nvPicPr>
            <p:cNvPr id="32" name="Picture 31">
              <a:extLst>
                <a:ext uri="{FF2B5EF4-FFF2-40B4-BE49-F238E27FC236}">
                  <a16:creationId xmlns:a16="http://schemas.microsoft.com/office/drawing/2014/main" id="{BCB9EECA-975D-4FD8-A5FA-08B6602B05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4" t="5065" r="8305"/>
            <a:stretch/>
          </p:blipFill>
          <p:spPr>
            <a:xfrm>
              <a:off x="4345040" y="620688"/>
              <a:ext cx="3301267" cy="2596111"/>
            </a:xfrm>
            <a:prstGeom prst="rect">
              <a:avLst/>
            </a:prstGeom>
          </p:spPr>
        </p:pic>
        <p:cxnSp>
          <p:nvCxnSpPr>
            <p:cNvPr id="11" name="Straight Arrow Connector 10">
              <a:extLst>
                <a:ext uri="{FF2B5EF4-FFF2-40B4-BE49-F238E27FC236}">
                  <a16:creationId xmlns:a16="http://schemas.microsoft.com/office/drawing/2014/main" id="{B81C8838-D7CA-4304-B8E5-1E3127E98778}"/>
                </a:ext>
              </a:extLst>
            </p:cNvPr>
            <p:cNvCxnSpPr/>
            <p:nvPr/>
          </p:nvCxnSpPr>
          <p:spPr>
            <a:xfrm>
              <a:off x="6089650" y="1333050"/>
              <a:ext cx="633730" cy="6108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D9F58CE-E18A-406D-A2D1-296A516268C8}"/>
                </a:ext>
              </a:extLst>
            </p:cNvPr>
            <p:cNvCxnSpPr/>
            <p:nvPr/>
          </p:nvCxnSpPr>
          <p:spPr>
            <a:xfrm flipH="1">
              <a:off x="5534026" y="1352736"/>
              <a:ext cx="555625" cy="4438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09444BB-3F9C-4F75-8591-A8B1B3C93824}"/>
                </a:ext>
              </a:extLst>
            </p:cNvPr>
            <p:cNvSpPr txBox="1"/>
            <p:nvPr/>
          </p:nvSpPr>
          <p:spPr>
            <a:xfrm>
              <a:off x="5351324" y="1020749"/>
              <a:ext cx="1567737" cy="369332"/>
            </a:xfrm>
            <a:prstGeom prst="rect">
              <a:avLst/>
            </a:prstGeom>
            <a:noFill/>
          </p:spPr>
          <p:txBody>
            <a:bodyPr wrap="none" rtlCol="0">
              <a:spAutoFit/>
            </a:bodyPr>
            <a:lstStyle/>
            <a:p>
              <a:r>
                <a:rPr lang="en-US" dirty="0">
                  <a:solidFill>
                    <a:srgbClr val="FF0000"/>
                  </a:solidFill>
                </a:rPr>
                <a:t>SAW Response</a:t>
              </a:r>
            </a:p>
          </p:txBody>
        </p:sp>
      </p:grpSp>
      <p:grpSp>
        <p:nvGrpSpPr>
          <p:cNvPr id="4" name="Group 3"/>
          <p:cNvGrpSpPr/>
          <p:nvPr/>
        </p:nvGrpSpPr>
        <p:grpSpPr>
          <a:xfrm>
            <a:off x="7961858" y="1651750"/>
            <a:ext cx="4227523" cy="3145401"/>
            <a:chOff x="8695067" y="1651751"/>
            <a:chExt cx="3494314" cy="2646113"/>
          </a:xfrm>
        </p:grpSpPr>
        <p:pic>
          <p:nvPicPr>
            <p:cNvPr id="29" name="Picture 28">
              <a:extLst>
                <a:ext uri="{FF2B5EF4-FFF2-40B4-BE49-F238E27FC236}">
                  <a16:creationId xmlns:a16="http://schemas.microsoft.com/office/drawing/2014/main" id="{FD8D9622-1E92-42C4-881E-1C95F9DDBF5A}"/>
                </a:ext>
              </a:extLst>
            </p:cNvPr>
            <p:cNvPicPr>
              <a:picLocks noChangeAspect="1"/>
            </p:cNvPicPr>
            <p:nvPr/>
          </p:nvPicPr>
          <p:blipFill rotWithShape="1">
            <a:blip r:embed="rId4">
              <a:extLst>
                <a:ext uri="{28A0092B-C50C-407E-A947-70E740481C1C}">
                  <a14:useLocalDpi xmlns:a14="http://schemas.microsoft.com/office/drawing/2010/main" val="0"/>
                </a:ext>
              </a:extLst>
            </a:blip>
            <a:srcRect t="5432" r="6339"/>
            <a:stretch/>
          </p:blipFill>
          <p:spPr>
            <a:xfrm>
              <a:off x="8695067" y="1651751"/>
              <a:ext cx="3494314" cy="2646113"/>
            </a:xfrm>
            <a:prstGeom prst="rect">
              <a:avLst/>
            </a:prstGeom>
          </p:spPr>
        </p:pic>
        <p:sp>
          <p:nvSpPr>
            <p:cNvPr id="38" name="TextBox 37">
              <a:extLst>
                <a:ext uri="{FF2B5EF4-FFF2-40B4-BE49-F238E27FC236}">
                  <a16:creationId xmlns:a16="http://schemas.microsoft.com/office/drawing/2014/main" id="{0DBA7815-C427-4AFD-BF29-79BDA2ED45A1}"/>
                </a:ext>
              </a:extLst>
            </p:cNvPr>
            <p:cNvSpPr txBox="1"/>
            <p:nvPr/>
          </p:nvSpPr>
          <p:spPr>
            <a:xfrm>
              <a:off x="10103287" y="3746800"/>
              <a:ext cx="1567737" cy="369332"/>
            </a:xfrm>
            <a:prstGeom prst="rect">
              <a:avLst/>
            </a:prstGeom>
            <a:noFill/>
          </p:spPr>
          <p:txBody>
            <a:bodyPr wrap="none" rtlCol="0">
              <a:spAutoFit/>
            </a:bodyPr>
            <a:lstStyle/>
            <a:p>
              <a:r>
                <a:rPr lang="en-US" dirty="0">
                  <a:solidFill>
                    <a:srgbClr val="FF0000"/>
                  </a:solidFill>
                </a:rPr>
                <a:t>SAW Response</a:t>
              </a:r>
            </a:p>
          </p:txBody>
        </p:sp>
      </p:grpSp>
      <p:grpSp>
        <p:nvGrpSpPr>
          <p:cNvPr id="3" name="Group 2"/>
          <p:cNvGrpSpPr/>
          <p:nvPr/>
        </p:nvGrpSpPr>
        <p:grpSpPr>
          <a:xfrm>
            <a:off x="3772009" y="1675831"/>
            <a:ext cx="4162465" cy="3121320"/>
            <a:chOff x="3785394" y="868463"/>
            <a:chExt cx="3429000" cy="2650938"/>
          </a:xfrm>
        </p:grpSpPr>
        <p:pic>
          <p:nvPicPr>
            <p:cNvPr id="20" name="Picture 19">
              <a:extLst>
                <a:ext uri="{FF2B5EF4-FFF2-40B4-BE49-F238E27FC236}">
                  <a16:creationId xmlns:a16="http://schemas.microsoft.com/office/drawing/2014/main" id="{2EE9C820-EF48-4776-8294-13A9E6AB71B4}"/>
                </a:ext>
              </a:extLst>
            </p:cNvPr>
            <p:cNvPicPr>
              <a:picLocks noChangeAspect="1"/>
            </p:cNvPicPr>
            <p:nvPr/>
          </p:nvPicPr>
          <p:blipFill rotWithShape="1">
            <a:blip r:embed="rId5">
              <a:extLst>
                <a:ext uri="{28A0092B-C50C-407E-A947-70E740481C1C}">
                  <a14:useLocalDpi xmlns:a14="http://schemas.microsoft.com/office/drawing/2010/main" val="0"/>
                </a:ext>
              </a:extLst>
            </a:blip>
            <a:srcRect t="5432" r="8257"/>
            <a:stretch/>
          </p:blipFill>
          <p:spPr>
            <a:xfrm>
              <a:off x="3785394" y="868463"/>
              <a:ext cx="3429000" cy="2650938"/>
            </a:xfrm>
            <a:prstGeom prst="rect">
              <a:avLst/>
            </a:prstGeom>
          </p:spPr>
        </p:pic>
        <p:sp>
          <p:nvSpPr>
            <p:cNvPr id="40" name="TextBox 39">
              <a:extLst>
                <a:ext uri="{FF2B5EF4-FFF2-40B4-BE49-F238E27FC236}">
                  <a16:creationId xmlns:a16="http://schemas.microsoft.com/office/drawing/2014/main" id="{F45A9E88-995A-4C93-B975-15EC07D3C001}"/>
                </a:ext>
              </a:extLst>
            </p:cNvPr>
            <p:cNvSpPr txBox="1"/>
            <p:nvPr/>
          </p:nvSpPr>
          <p:spPr>
            <a:xfrm>
              <a:off x="4861370" y="1020883"/>
              <a:ext cx="1962076" cy="369332"/>
            </a:xfrm>
            <a:prstGeom prst="rect">
              <a:avLst/>
            </a:prstGeom>
            <a:noFill/>
          </p:spPr>
          <p:txBody>
            <a:bodyPr wrap="none" rtlCol="0">
              <a:spAutoFit/>
            </a:bodyPr>
            <a:lstStyle/>
            <a:p>
              <a:r>
                <a:rPr lang="en-US" dirty="0">
                  <a:solidFill>
                    <a:srgbClr val="FF0000"/>
                  </a:solidFill>
                </a:rPr>
                <a:t>Antenna Response</a:t>
              </a:r>
            </a:p>
          </p:txBody>
        </p:sp>
      </p:grpSp>
    </p:spTree>
    <p:extLst>
      <p:ext uri="{BB962C8B-B14F-4D97-AF65-F5344CB8AC3E}">
        <p14:creationId xmlns:p14="http://schemas.microsoft.com/office/powerpoint/2010/main" val="1063042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E8DE8EA-43C2-4570-8DF9-B357E12625BA}"/>
              </a:ext>
            </a:extLst>
          </p:cNvPr>
          <p:cNvSpPr>
            <a:spLocks noGrp="1"/>
          </p:cNvSpPr>
          <p:nvPr>
            <p:ph type="title"/>
          </p:nvPr>
        </p:nvSpPr>
        <p:spPr/>
        <p:txBody>
          <a:bodyPr/>
          <a:lstStyle/>
          <a:p>
            <a:r>
              <a:rPr lang="en-US" altLang="en-US" dirty="0"/>
              <a:t>Multifunctional Crack Sensing</a:t>
            </a:r>
          </a:p>
        </p:txBody>
      </p:sp>
      <p:sp>
        <p:nvSpPr>
          <p:cNvPr id="15" name="TextBox 14">
            <a:extLst>
              <a:ext uri="{FF2B5EF4-FFF2-40B4-BE49-F238E27FC236}">
                <a16:creationId xmlns:a16="http://schemas.microsoft.com/office/drawing/2014/main" id="{987A21E9-8F35-4429-8E03-36981EF79597}"/>
              </a:ext>
            </a:extLst>
          </p:cNvPr>
          <p:cNvSpPr txBox="1"/>
          <p:nvPr/>
        </p:nvSpPr>
        <p:spPr>
          <a:xfrm>
            <a:off x="6449690" y="4529507"/>
            <a:ext cx="5004962" cy="1631216"/>
          </a:xfrm>
          <a:prstGeom prst="rect">
            <a:avLst/>
          </a:prstGeom>
          <a:noFill/>
        </p:spPr>
        <p:txBody>
          <a:bodyPr wrap="square">
            <a:spAutoFit/>
          </a:bodyPr>
          <a:lstStyle/>
          <a:p>
            <a:r>
              <a:rPr lang="en-US" sz="2000" dirty="0">
                <a:ea typeface="Times New Roman" panose="02020603050405020304" pitchFamily="18" charset="0"/>
              </a:rPr>
              <a:t>The fitted </a:t>
            </a:r>
            <a:r>
              <a:rPr lang="en-US" sz="2000" dirty="0">
                <a:solidFill>
                  <a:srgbClr val="3399FF"/>
                </a:solidFill>
                <a:ea typeface="Times New Roman" panose="02020603050405020304" pitchFamily="18" charset="0"/>
              </a:rPr>
              <a:t>antenna</a:t>
            </a:r>
            <a:r>
              <a:rPr lang="en-US" sz="2000" dirty="0">
                <a:ea typeface="Times New Roman" panose="02020603050405020304" pitchFamily="18" charset="0"/>
              </a:rPr>
              <a:t> response, as determined by the spectral centroid method and the crack separation, for the  case when the temperature is increasing and when the temperature is decreasing. </a:t>
            </a:r>
            <a:endParaRPr lang="en-US" sz="2000" dirty="0"/>
          </a:p>
        </p:txBody>
      </p:sp>
      <p:pic>
        <p:nvPicPr>
          <p:cNvPr id="6" name="Picture 5">
            <a:extLst>
              <a:ext uri="{FF2B5EF4-FFF2-40B4-BE49-F238E27FC236}">
                <a16:creationId xmlns:a16="http://schemas.microsoft.com/office/drawing/2014/main" id="{0D6C8B39-1E14-48F1-BF10-CD3E2AA9091C}"/>
              </a:ext>
            </a:extLst>
          </p:cNvPr>
          <p:cNvPicPr>
            <a:picLocks noChangeAspect="1"/>
          </p:cNvPicPr>
          <p:nvPr/>
        </p:nvPicPr>
        <p:blipFill rotWithShape="1">
          <a:blip r:embed="rId2">
            <a:extLst>
              <a:ext uri="{28A0092B-C50C-407E-A947-70E740481C1C}">
                <a14:useLocalDpi xmlns:a14="http://schemas.microsoft.com/office/drawing/2010/main" val="0"/>
              </a:ext>
            </a:extLst>
          </a:blip>
          <a:srcRect l="3530" t="5281" r="8208"/>
          <a:stretch/>
        </p:blipFill>
        <p:spPr>
          <a:xfrm>
            <a:off x="6181445" y="763055"/>
            <a:ext cx="4732741" cy="3809257"/>
          </a:xfrm>
          <a:prstGeom prst="rect">
            <a:avLst/>
          </a:prstGeom>
        </p:spPr>
      </p:pic>
      <p:pic>
        <p:nvPicPr>
          <p:cNvPr id="17" name="Picture 16">
            <a:extLst>
              <a:ext uri="{FF2B5EF4-FFF2-40B4-BE49-F238E27FC236}">
                <a16:creationId xmlns:a16="http://schemas.microsoft.com/office/drawing/2014/main" id="{A89C453B-6DFE-4A29-8D75-97AEE7816323}"/>
              </a:ext>
            </a:extLst>
          </p:cNvPr>
          <p:cNvPicPr>
            <a:picLocks noChangeAspect="1"/>
          </p:cNvPicPr>
          <p:nvPr/>
        </p:nvPicPr>
        <p:blipFill rotWithShape="1">
          <a:blip r:embed="rId3">
            <a:extLst>
              <a:ext uri="{28A0092B-C50C-407E-A947-70E740481C1C}">
                <a14:useLocalDpi xmlns:a14="http://schemas.microsoft.com/office/drawing/2010/main" val="0"/>
              </a:ext>
            </a:extLst>
          </a:blip>
          <a:srcRect t="5856"/>
          <a:stretch/>
        </p:blipFill>
        <p:spPr>
          <a:xfrm>
            <a:off x="740804" y="763055"/>
            <a:ext cx="5305467" cy="3746065"/>
          </a:xfrm>
          <a:prstGeom prst="rect">
            <a:avLst/>
          </a:prstGeom>
        </p:spPr>
      </p:pic>
      <p:sp>
        <p:nvSpPr>
          <p:cNvPr id="21" name="TextBox 20">
            <a:extLst>
              <a:ext uri="{FF2B5EF4-FFF2-40B4-BE49-F238E27FC236}">
                <a16:creationId xmlns:a16="http://schemas.microsoft.com/office/drawing/2014/main" id="{A87D92FC-6BB3-46A2-B5E7-11FD3523DE48}"/>
              </a:ext>
            </a:extLst>
          </p:cNvPr>
          <p:cNvSpPr txBox="1"/>
          <p:nvPr/>
        </p:nvSpPr>
        <p:spPr>
          <a:xfrm>
            <a:off x="977082" y="4509121"/>
            <a:ext cx="4932954" cy="1631216"/>
          </a:xfrm>
          <a:prstGeom prst="rect">
            <a:avLst/>
          </a:prstGeom>
          <a:noFill/>
        </p:spPr>
        <p:txBody>
          <a:bodyPr wrap="square">
            <a:spAutoFit/>
          </a:bodyPr>
          <a:lstStyle/>
          <a:p>
            <a:r>
              <a:rPr lang="en-US" sz="2000" dirty="0">
                <a:ea typeface="Times New Roman" panose="02020603050405020304" pitchFamily="18" charset="0"/>
              </a:rPr>
              <a:t>The fitted response of the </a:t>
            </a:r>
            <a:r>
              <a:rPr lang="en-US" sz="2000" dirty="0">
                <a:solidFill>
                  <a:srgbClr val="3399FF"/>
                </a:solidFill>
                <a:ea typeface="Times New Roman" panose="02020603050405020304" pitchFamily="18" charset="0"/>
              </a:rPr>
              <a:t>SAW</a:t>
            </a:r>
            <a:r>
              <a:rPr lang="en-US" sz="2000" dirty="0">
                <a:ea typeface="Times New Roman" panose="02020603050405020304" pitchFamily="18" charset="0"/>
              </a:rPr>
              <a:t> device, as determined by the spectral centroid method and the crack separation, for the  case when the temperature is increasing and when the temperature is decreasing. </a:t>
            </a:r>
            <a:endParaRPr lang="en-US" sz="2000" dirty="0"/>
          </a:p>
        </p:txBody>
      </p:sp>
    </p:spTree>
    <p:extLst>
      <p:ext uri="{BB962C8B-B14F-4D97-AF65-F5344CB8AC3E}">
        <p14:creationId xmlns:p14="http://schemas.microsoft.com/office/powerpoint/2010/main" val="2867512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6">
            <a:extLst>
              <a:ext uri="{FF2B5EF4-FFF2-40B4-BE49-F238E27FC236}">
                <a16:creationId xmlns:a16="http://schemas.microsoft.com/office/drawing/2014/main" id="{FACA4FCD-BE38-42FA-9758-989F00CF5500}"/>
              </a:ext>
            </a:extLst>
          </p:cNvPr>
          <p:cNvPicPr>
            <a:picLocks noChangeAspect="1"/>
          </p:cNvPicPr>
          <p:nvPr/>
        </p:nvPicPr>
        <p:blipFill>
          <a:blip r:embed="rId3">
            <a:extLst>
              <a:ext uri="{28A0092B-C50C-407E-A947-70E740481C1C}">
                <a14:useLocalDpi xmlns:a14="http://schemas.microsoft.com/office/drawing/2010/main" val="0"/>
              </a:ext>
            </a:extLst>
          </a:blip>
          <a:srcRect t="5775"/>
          <a:stretch>
            <a:fillRect/>
          </a:stretch>
        </p:blipFill>
        <p:spPr bwMode="auto">
          <a:xfrm>
            <a:off x="8091562" y="5258841"/>
            <a:ext cx="1571625"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CF42A743-658F-40C5-9476-B0CB36A5FB67}"/>
              </a:ext>
            </a:extLst>
          </p:cNvPr>
          <p:cNvSpPr>
            <a:spLocks noChangeArrowheads="1"/>
          </p:cNvSpPr>
          <p:nvPr/>
        </p:nvSpPr>
        <p:spPr bwMode="auto">
          <a:xfrm>
            <a:off x="2432720" y="447689"/>
            <a:ext cx="7543800" cy="455921"/>
          </a:xfrm>
          <a:prstGeom prst="rect">
            <a:avLst/>
          </a:prstGeom>
          <a:noFill/>
          <a:ln w="9525">
            <a:noFill/>
            <a:miter lim="800000"/>
            <a:headEnd/>
            <a:tailEnd/>
          </a:ln>
          <a:effectLst/>
        </p:spPr>
        <p:txBody>
          <a:bodyPr anchor="ctr"/>
          <a:lstStyle/>
          <a:p>
            <a:pPr algn="ctr">
              <a:spcBef>
                <a:spcPct val="50000"/>
              </a:spcBef>
              <a:defRPr/>
            </a:pPr>
            <a:r>
              <a:rPr lang="en-US" sz="1200" b="1" cap="all" dirty="0">
                <a:latin typeface="Arial"/>
                <a:cs typeface="Arial"/>
              </a:rPr>
              <a:t>NASA Space NASA Space Technology Graduate Research Opportunities (NSTGRO)</a:t>
            </a:r>
          </a:p>
          <a:p>
            <a:pPr algn="ctr">
              <a:defRPr/>
            </a:pPr>
            <a:r>
              <a:rPr lang="en-US" sz="1200" b="1" dirty="0">
                <a:cs typeface="Arial"/>
              </a:rPr>
              <a:t>Grant 80NSSC17K0279 </a:t>
            </a:r>
          </a:p>
        </p:txBody>
      </p:sp>
      <p:sp>
        <p:nvSpPr>
          <p:cNvPr id="43" name="Rectangle 30">
            <a:extLst>
              <a:ext uri="{FF2B5EF4-FFF2-40B4-BE49-F238E27FC236}">
                <a16:creationId xmlns:a16="http://schemas.microsoft.com/office/drawing/2014/main" id="{B4892AE4-0C42-4DB8-8E12-0C47ECE6A535}"/>
              </a:ext>
            </a:extLst>
          </p:cNvPr>
          <p:cNvSpPr>
            <a:spLocks noChangeArrowheads="1"/>
          </p:cNvSpPr>
          <p:nvPr/>
        </p:nvSpPr>
        <p:spPr bwMode="auto">
          <a:xfrm>
            <a:off x="51146" y="2639251"/>
            <a:ext cx="12128154" cy="2668679"/>
          </a:xfrm>
          <a:prstGeom prst="rect">
            <a:avLst/>
          </a:prstGeom>
          <a:noFill/>
          <a:ln w="12700">
            <a:noFill/>
            <a:miter lim="800000"/>
            <a:headEnd/>
            <a:tailEnd/>
          </a:ln>
          <a:effectLst/>
        </p:spPr>
        <p:txBody>
          <a:bodyPr wrap="square" lIns="80962" tIns="41275" rIns="80962" bIns="41275">
            <a:spAutoFit/>
          </a:bodyPr>
          <a:lstStyle/>
          <a:p>
            <a:pPr defTabSz="804863">
              <a:defRPr/>
            </a:pPr>
            <a:r>
              <a:rPr lang="en-US" sz="1400" b="1" cap="all" dirty="0">
                <a:solidFill>
                  <a:srgbClr val="0000FF"/>
                </a:solidFill>
                <a:cs typeface="Arial"/>
              </a:rPr>
              <a:t>MAJOR ACCOMPLISHMENTS </a:t>
            </a:r>
          </a:p>
          <a:p>
            <a:pPr marL="114300" indent="-114300" defTabSz="804863">
              <a:buClr>
                <a:schemeClr val="accent2"/>
              </a:buClr>
              <a:buFont typeface="Symbol" pitchFamily="18" charset="2"/>
              <a:buChar char="·"/>
              <a:defRPr/>
            </a:pPr>
            <a:r>
              <a:rPr lang="en-US" sz="1400" dirty="0"/>
              <a:t>1 master’s thesis, 4 journal articles, 13 conference papers/presentations, and 50+ citations.</a:t>
            </a:r>
          </a:p>
          <a:p>
            <a:pPr marL="114300" indent="-114300" defTabSz="804863">
              <a:buClr>
                <a:schemeClr val="accent2"/>
              </a:buClr>
              <a:buFont typeface="Symbol" pitchFamily="18" charset="2"/>
              <a:buChar char="·"/>
              <a:defRPr/>
            </a:pPr>
            <a:r>
              <a:rPr lang="en-US" sz="1400" dirty="0"/>
              <a:t>Chipless RFID embedded materials characterization proof-of-concept.</a:t>
            </a:r>
          </a:p>
          <a:p>
            <a:pPr marL="114300" indent="-114300" defTabSz="804863">
              <a:buClr>
                <a:schemeClr val="accent2"/>
              </a:buClr>
              <a:buFont typeface="Symbol" pitchFamily="18" charset="2"/>
              <a:buChar char="·"/>
              <a:defRPr/>
            </a:pPr>
            <a:r>
              <a:rPr lang="en-US" sz="1400" dirty="0"/>
              <a:t>Creation of a chipless RFID coding method for sensing applications and enhanced resolution and dynamic range.</a:t>
            </a:r>
          </a:p>
          <a:p>
            <a:pPr marL="114300" indent="-114300" defTabSz="804863">
              <a:buClr>
                <a:schemeClr val="accent2"/>
              </a:buClr>
              <a:buFont typeface="Symbol" pitchFamily="18" charset="2"/>
              <a:buChar char="·"/>
              <a:defRPr/>
            </a:pPr>
            <a:r>
              <a:rPr lang="en-US" sz="1400" dirty="0"/>
              <a:t>Development of a chipless tag design methodology.</a:t>
            </a:r>
          </a:p>
          <a:p>
            <a:pPr marL="114300" indent="-114300" defTabSz="804863">
              <a:buClr>
                <a:schemeClr val="accent2"/>
              </a:buClr>
              <a:buFont typeface="Symbol" pitchFamily="18" charset="2"/>
              <a:buChar char="·"/>
              <a:defRPr/>
            </a:pPr>
            <a:r>
              <a:rPr lang="en-US" sz="1400" dirty="0"/>
              <a:t>Design of high bit density chipless tags that can be used in materials characterization and rotation sensing.</a:t>
            </a:r>
          </a:p>
          <a:p>
            <a:pPr marL="114300" indent="-114300" defTabSz="804863">
              <a:buClr>
                <a:schemeClr val="accent2"/>
              </a:buClr>
              <a:buFont typeface="Symbol" pitchFamily="18" charset="2"/>
              <a:buChar char="·"/>
              <a:defRPr/>
            </a:pPr>
            <a:r>
              <a:rPr lang="en-US" sz="1400" dirty="0"/>
              <a:t>Investigation and trade study of inkjet-printing parameters for tag fabrication.</a:t>
            </a:r>
          </a:p>
          <a:p>
            <a:pPr marL="114300" indent="-114300" defTabSz="804863">
              <a:buClr>
                <a:schemeClr val="accent2"/>
              </a:buClr>
              <a:buFont typeface="Symbol" pitchFamily="18" charset="2"/>
              <a:buChar char="·"/>
              <a:defRPr/>
            </a:pPr>
            <a:r>
              <a:rPr lang="en-US" sz="1400" dirty="0"/>
              <a:t>Development of a hybrid spatial and frequency domain chipless tag approach utilizing microwave SAR imaging for simultaneous identification and sensing.</a:t>
            </a:r>
          </a:p>
          <a:p>
            <a:pPr marL="114300" indent="-114300" defTabSz="804863">
              <a:buClr>
                <a:schemeClr val="accent2"/>
              </a:buClr>
              <a:buFont typeface="Symbol" pitchFamily="18" charset="2"/>
              <a:buChar char="·"/>
              <a:defRPr/>
            </a:pPr>
            <a:r>
              <a:rPr lang="en-US" sz="1400" dirty="0"/>
              <a:t>Development of a new reading method based on circular polarization.</a:t>
            </a:r>
          </a:p>
          <a:p>
            <a:pPr marL="114300" indent="-114300" defTabSz="804863">
              <a:buClr>
                <a:schemeClr val="accent2"/>
              </a:buClr>
              <a:buFont typeface="Symbol" pitchFamily="18" charset="2"/>
              <a:buChar char="·"/>
              <a:defRPr/>
            </a:pPr>
            <a:r>
              <a:rPr lang="en-US" sz="1400" dirty="0"/>
              <a:t>Creation of a corner reflector-based misalignment tolerant tag design methodology.</a:t>
            </a:r>
          </a:p>
          <a:p>
            <a:pPr marL="114300" indent="-114300" defTabSz="804863">
              <a:buClr>
                <a:schemeClr val="accent2"/>
              </a:buClr>
              <a:buFont typeface="Symbol" pitchFamily="18" charset="2"/>
              <a:buChar char="·"/>
              <a:defRPr/>
            </a:pPr>
            <a:r>
              <a:rPr lang="en-US" sz="1400" dirty="0"/>
              <a:t>Demonstration of chipless RFID tags for delamination sensing in multi-layer structures.</a:t>
            </a:r>
          </a:p>
          <a:p>
            <a:pPr marL="114300" indent="-114300" defTabSz="804863">
              <a:buClr>
                <a:schemeClr val="accent2"/>
              </a:buClr>
              <a:buFont typeface="Symbol" pitchFamily="18" charset="2"/>
              <a:buChar char="·"/>
              <a:defRPr/>
            </a:pPr>
            <a:r>
              <a:rPr lang="en-US" sz="1400" dirty="0"/>
              <a:t>Creation of a physics-based model for mapping pressure to resonance frequency of chipless tags for pressure sensing by way of additively manufactured substrates.</a:t>
            </a:r>
          </a:p>
        </p:txBody>
      </p:sp>
      <p:pic>
        <p:nvPicPr>
          <p:cNvPr id="19494" name="Picture 18">
            <a:extLst>
              <a:ext uri="{FF2B5EF4-FFF2-40B4-BE49-F238E27FC236}">
                <a16:creationId xmlns:a16="http://schemas.microsoft.com/office/drawing/2014/main" id="{27EF8E38-37C2-4A50-913B-808C5393FAE6}"/>
              </a:ext>
            </a:extLst>
          </p:cNvPr>
          <p:cNvPicPr>
            <a:picLocks noChangeAspect="1"/>
          </p:cNvPicPr>
          <p:nvPr/>
        </p:nvPicPr>
        <p:blipFill>
          <a:blip r:embed="rId4" cstate="print">
            <a:extLst>
              <a:ext uri="{28A0092B-C50C-407E-A947-70E740481C1C}">
                <a14:useLocalDpi xmlns:a14="http://schemas.microsoft.com/office/drawing/2010/main" val="0"/>
              </a:ext>
            </a:extLst>
          </a:blip>
          <a:srcRect l="5672" t="6284" r="4601" b="4881"/>
          <a:stretch>
            <a:fillRect/>
          </a:stretch>
        </p:blipFill>
        <p:spPr bwMode="auto">
          <a:xfrm>
            <a:off x="2432720" y="5440944"/>
            <a:ext cx="81756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5" name="Picture 19">
            <a:extLst>
              <a:ext uri="{FF2B5EF4-FFF2-40B4-BE49-F238E27FC236}">
                <a16:creationId xmlns:a16="http://schemas.microsoft.com/office/drawing/2014/main" id="{CBD950A5-F2B5-49BB-A036-9E6331AD17DC}"/>
              </a:ext>
            </a:extLst>
          </p:cNvPr>
          <p:cNvPicPr>
            <a:picLocks noChangeAspect="1"/>
          </p:cNvPicPr>
          <p:nvPr/>
        </p:nvPicPr>
        <p:blipFill>
          <a:blip r:embed="rId5">
            <a:extLst>
              <a:ext uri="{28A0092B-C50C-407E-A947-70E740481C1C}">
                <a14:useLocalDpi xmlns:a14="http://schemas.microsoft.com/office/drawing/2010/main" val="0"/>
              </a:ext>
            </a:extLst>
          </a:blip>
          <a:srcRect l="4610" t="11108" r="4948" b="8258"/>
          <a:stretch>
            <a:fillRect/>
          </a:stretch>
        </p:blipFill>
        <p:spPr bwMode="auto">
          <a:xfrm>
            <a:off x="3382045" y="5440943"/>
            <a:ext cx="12541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6" name="Picture 20">
            <a:extLst>
              <a:ext uri="{FF2B5EF4-FFF2-40B4-BE49-F238E27FC236}">
                <a16:creationId xmlns:a16="http://schemas.microsoft.com/office/drawing/2014/main" id="{89556D82-0061-4542-9623-39AA3525C24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9195" y="5402844"/>
            <a:ext cx="911225"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7" name="Picture 3" descr="20200614_151422">
            <a:extLst>
              <a:ext uri="{FF2B5EF4-FFF2-40B4-BE49-F238E27FC236}">
                <a16:creationId xmlns:a16="http://schemas.microsoft.com/office/drawing/2014/main" id="{4B5BC964-1BC8-483F-A4EB-466E60AE9601}"/>
              </a:ext>
            </a:extLst>
          </p:cNvPr>
          <p:cNvPicPr>
            <a:picLocks noChangeAspect="1" noChangeArrowheads="1"/>
          </p:cNvPicPr>
          <p:nvPr/>
        </p:nvPicPr>
        <p:blipFill>
          <a:blip r:embed="rId7">
            <a:lum bright="20000"/>
            <a:extLst>
              <a:ext uri="{28A0092B-C50C-407E-A947-70E740481C1C}">
                <a14:useLocalDpi xmlns:a14="http://schemas.microsoft.com/office/drawing/2010/main" val="0"/>
              </a:ext>
            </a:extLst>
          </a:blip>
          <a:srcRect l="28360" t="27354" r="61734" b="55685"/>
          <a:stretch>
            <a:fillRect/>
          </a:stretch>
        </p:blipFill>
        <p:spPr bwMode="auto">
          <a:xfrm>
            <a:off x="119988" y="5392309"/>
            <a:ext cx="684702" cy="87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8" name="Picture 22" descr="20200717_112859">
            <a:extLst>
              <a:ext uri="{FF2B5EF4-FFF2-40B4-BE49-F238E27FC236}">
                <a16:creationId xmlns:a16="http://schemas.microsoft.com/office/drawing/2014/main" id="{0756218B-5643-41F2-A9DD-9B67F51F14E1}"/>
              </a:ext>
            </a:extLst>
          </p:cNvPr>
          <p:cNvPicPr>
            <a:picLocks noChangeAspect="1" noChangeArrowheads="1"/>
          </p:cNvPicPr>
          <p:nvPr/>
        </p:nvPicPr>
        <p:blipFill>
          <a:blip r:embed="rId8">
            <a:lum bright="20000"/>
            <a:extLst>
              <a:ext uri="{28A0092B-C50C-407E-A947-70E740481C1C}">
                <a14:useLocalDpi xmlns:a14="http://schemas.microsoft.com/office/drawing/2010/main" val="0"/>
              </a:ext>
            </a:extLst>
          </a:blip>
          <a:srcRect l="27527" t="46083" r="26895" b="33958"/>
          <a:stretch>
            <a:fillRect/>
          </a:stretch>
        </p:blipFill>
        <p:spPr bwMode="auto">
          <a:xfrm>
            <a:off x="911528" y="5402845"/>
            <a:ext cx="1437955" cy="84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2" name="Picture 27">
            <a:extLst>
              <a:ext uri="{FF2B5EF4-FFF2-40B4-BE49-F238E27FC236}">
                <a16:creationId xmlns:a16="http://schemas.microsoft.com/office/drawing/2014/main" id="{6F1BD1D3-A2D4-4DFE-A547-5F9BE9B3A0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9644" t="27510" r="20120" b="31802"/>
          <a:stretch>
            <a:fillRect/>
          </a:stretch>
        </p:blipFill>
        <p:spPr bwMode="auto">
          <a:xfrm>
            <a:off x="6358012" y="5277954"/>
            <a:ext cx="7493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3" name="Picture 1">
            <a:extLst>
              <a:ext uri="{FF2B5EF4-FFF2-40B4-BE49-F238E27FC236}">
                <a16:creationId xmlns:a16="http://schemas.microsoft.com/office/drawing/2014/main" id="{60501034-C9CA-4C1C-AC42-4DA307D5E4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42784" y="5262984"/>
            <a:ext cx="676275"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04" name="TextBox 34">
            <a:extLst>
              <a:ext uri="{FF2B5EF4-FFF2-40B4-BE49-F238E27FC236}">
                <a16:creationId xmlns:a16="http://schemas.microsoft.com/office/drawing/2014/main" id="{C57B53D0-98F2-413F-9BDB-C39EAFF726C2}"/>
              </a:ext>
            </a:extLst>
          </p:cNvPr>
          <p:cNvSpPr txBox="1">
            <a:spLocks noChangeArrowheads="1"/>
          </p:cNvSpPr>
          <p:nvPr/>
        </p:nvSpPr>
        <p:spPr bwMode="auto">
          <a:xfrm>
            <a:off x="5887556" y="5986154"/>
            <a:ext cx="17186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2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0"/>
              </a:spcBef>
              <a:buFontTx/>
              <a:buNone/>
            </a:pPr>
            <a:r>
              <a:rPr lang="en-US" altLang="en-US" sz="1000" b="1" dirty="0">
                <a:solidFill>
                  <a:schemeClr val="tx1"/>
                </a:solidFill>
                <a:latin typeface="Times New Roman" panose="02020603050405020304" pitchFamily="18" charset="0"/>
              </a:rPr>
              <a:t>Misalignment-tolerant corner reflector based tag</a:t>
            </a:r>
          </a:p>
        </p:txBody>
      </p:sp>
      <p:sp>
        <p:nvSpPr>
          <p:cNvPr id="19505" name="TextBox 35">
            <a:extLst>
              <a:ext uri="{FF2B5EF4-FFF2-40B4-BE49-F238E27FC236}">
                <a16:creationId xmlns:a16="http://schemas.microsoft.com/office/drawing/2014/main" id="{3D7D921D-B4B3-4874-A961-D5A2CE7C109F}"/>
              </a:ext>
            </a:extLst>
          </p:cNvPr>
          <p:cNvSpPr txBox="1">
            <a:spLocks noChangeArrowheads="1"/>
          </p:cNvSpPr>
          <p:nvPr/>
        </p:nvSpPr>
        <p:spPr bwMode="auto">
          <a:xfrm>
            <a:off x="10410130" y="5990658"/>
            <a:ext cx="15959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2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0"/>
              </a:spcBef>
              <a:buFontTx/>
              <a:buNone/>
            </a:pPr>
            <a:r>
              <a:rPr lang="en-US" altLang="en-US" sz="1000" b="1" dirty="0">
                <a:solidFill>
                  <a:schemeClr val="tx1"/>
                </a:solidFill>
                <a:latin typeface="Times New Roman" panose="02020603050405020304" pitchFamily="18" charset="0"/>
              </a:rPr>
              <a:t>High bit density, rotation sensitive chipless tag</a:t>
            </a:r>
          </a:p>
        </p:txBody>
      </p:sp>
      <p:sp>
        <p:nvSpPr>
          <p:cNvPr id="19506" name="TextBox 37">
            <a:extLst>
              <a:ext uri="{FF2B5EF4-FFF2-40B4-BE49-F238E27FC236}">
                <a16:creationId xmlns:a16="http://schemas.microsoft.com/office/drawing/2014/main" id="{01ABE571-B856-4DF3-B92A-1AC80083AF71}"/>
              </a:ext>
            </a:extLst>
          </p:cNvPr>
          <p:cNvSpPr txBox="1">
            <a:spLocks noChangeArrowheads="1"/>
          </p:cNvSpPr>
          <p:nvPr/>
        </p:nvSpPr>
        <p:spPr bwMode="auto">
          <a:xfrm>
            <a:off x="8009462" y="6116344"/>
            <a:ext cx="187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400">
                <a:solidFill>
                  <a:schemeClr val="bg1"/>
                </a:solidFill>
                <a:latin typeface="Arial" panose="020B0604020202020204" pitchFamily="34" charset="0"/>
              </a:defRPr>
            </a:lvl2pPr>
            <a:lvl3pPr marL="1143000" indent="-228600">
              <a:spcBef>
                <a:spcPct val="20000"/>
              </a:spcBef>
              <a:buChar char="•"/>
              <a:defRPr sz="22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0"/>
              </a:spcBef>
              <a:buFontTx/>
              <a:buNone/>
            </a:pPr>
            <a:r>
              <a:rPr lang="en-US" altLang="en-US" sz="1000" b="1" dirty="0">
                <a:solidFill>
                  <a:schemeClr val="tx1"/>
                </a:solidFill>
                <a:latin typeface="Times New Roman" panose="02020603050405020304" pitchFamily="18" charset="0"/>
              </a:rPr>
              <a:t>Delamination Sensing Model</a:t>
            </a:r>
          </a:p>
        </p:txBody>
      </p:sp>
      <p:sp>
        <p:nvSpPr>
          <p:cNvPr id="29" name="Title 1">
            <a:extLst>
              <a:ext uri="{FF2B5EF4-FFF2-40B4-BE49-F238E27FC236}">
                <a16:creationId xmlns:a16="http://schemas.microsoft.com/office/drawing/2014/main" id="{F8AF4F6F-4FE4-432C-9543-C9BA47D51784}"/>
              </a:ext>
            </a:extLst>
          </p:cNvPr>
          <p:cNvSpPr txBox="1">
            <a:spLocks/>
          </p:cNvSpPr>
          <p:nvPr/>
        </p:nvSpPr>
        <p:spPr>
          <a:xfrm>
            <a:off x="1974850" y="0"/>
            <a:ext cx="8229600" cy="1143000"/>
          </a:xfrm>
          <a:prstGeom prst="rect">
            <a:avLst/>
          </a:prstGeom>
        </p:spPr>
        <p:txBody>
          <a:bodyPr/>
          <a:lstStyle>
            <a:lvl1pPr algn="ctr" rtl="0" eaLnBrk="0" fontAlgn="base" hangingPunct="0">
              <a:spcBef>
                <a:spcPct val="0"/>
              </a:spcBef>
              <a:spcAft>
                <a:spcPct val="0"/>
              </a:spcAft>
              <a:defRPr sz="2800" b="1">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Arial" pitchFamily="34" charset="0"/>
              </a:defRPr>
            </a:lvl2pPr>
            <a:lvl3pPr algn="ctr" rtl="0" eaLnBrk="0" fontAlgn="base" hangingPunct="0">
              <a:spcBef>
                <a:spcPct val="0"/>
              </a:spcBef>
              <a:spcAft>
                <a:spcPct val="0"/>
              </a:spcAft>
              <a:defRPr sz="2800" b="1">
                <a:solidFill>
                  <a:schemeClr val="bg1"/>
                </a:solidFill>
                <a:latin typeface="Arial" pitchFamily="34" charset="0"/>
              </a:defRPr>
            </a:lvl3pPr>
            <a:lvl4pPr algn="ctr" rtl="0" eaLnBrk="0" fontAlgn="base" hangingPunct="0">
              <a:spcBef>
                <a:spcPct val="0"/>
              </a:spcBef>
              <a:spcAft>
                <a:spcPct val="0"/>
              </a:spcAft>
              <a:defRPr sz="2800" b="1">
                <a:solidFill>
                  <a:schemeClr val="bg1"/>
                </a:solidFill>
                <a:latin typeface="Arial" pitchFamily="34" charset="0"/>
              </a:defRPr>
            </a:lvl4pPr>
            <a:lvl5pPr algn="ctr" rtl="0" eaLnBrk="0" fontAlgn="base" hangingPunct="0">
              <a:spcBef>
                <a:spcPct val="0"/>
              </a:spcBef>
              <a:spcAft>
                <a:spcPct val="0"/>
              </a:spcAft>
              <a:defRPr sz="2800" b="1">
                <a:solidFill>
                  <a:schemeClr val="bg1"/>
                </a:solidFill>
                <a:latin typeface="Arial" pitchFamily="34" charset="0"/>
              </a:defRPr>
            </a:lvl5pPr>
            <a:lvl6pPr marL="457200" algn="ctr" rtl="0" fontAlgn="base">
              <a:spcBef>
                <a:spcPct val="0"/>
              </a:spcBef>
              <a:spcAft>
                <a:spcPct val="0"/>
              </a:spcAft>
              <a:defRPr sz="2800" b="1">
                <a:solidFill>
                  <a:schemeClr val="bg1"/>
                </a:solidFill>
                <a:latin typeface="Arial" pitchFamily="34" charset="0"/>
              </a:defRPr>
            </a:lvl6pPr>
            <a:lvl7pPr marL="914400" algn="ctr" rtl="0" fontAlgn="base">
              <a:spcBef>
                <a:spcPct val="0"/>
              </a:spcBef>
              <a:spcAft>
                <a:spcPct val="0"/>
              </a:spcAft>
              <a:defRPr sz="2800" b="1">
                <a:solidFill>
                  <a:schemeClr val="bg1"/>
                </a:solidFill>
                <a:latin typeface="Arial" pitchFamily="34" charset="0"/>
              </a:defRPr>
            </a:lvl7pPr>
            <a:lvl8pPr marL="1371600" algn="ctr" rtl="0" fontAlgn="base">
              <a:spcBef>
                <a:spcPct val="0"/>
              </a:spcBef>
              <a:spcAft>
                <a:spcPct val="0"/>
              </a:spcAft>
              <a:defRPr sz="2800" b="1">
                <a:solidFill>
                  <a:schemeClr val="bg1"/>
                </a:solidFill>
                <a:latin typeface="Arial" pitchFamily="34" charset="0"/>
              </a:defRPr>
            </a:lvl8pPr>
            <a:lvl9pPr marL="1828800" algn="ctr" rtl="0" fontAlgn="base">
              <a:spcBef>
                <a:spcPct val="0"/>
              </a:spcBef>
              <a:spcAft>
                <a:spcPct val="0"/>
              </a:spcAft>
              <a:defRPr sz="2800" b="1">
                <a:solidFill>
                  <a:schemeClr val="bg1"/>
                </a:solidFill>
                <a:latin typeface="Arial" pitchFamily="34" charset="0"/>
              </a:defRPr>
            </a:lvl9pPr>
          </a:lstStyle>
          <a:p>
            <a:pPr>
              <a:defRPr/>
            </a:pPr>
            <a:r>
              <a:rPr lang="en-US" altLang="en-US" kern="0" dirty="0">
                <a:solidFill>
                  <a:schemeClr val="tx1"/>
                </a:solidFill>
              </a:rPr>
              <a:t>Passive Wireless Sensors</a:t>
            </a:r>
          </a:p>
        </p:txBody>
      </p:sp>
      <p:graphicFrame>
        <p:nvGraphicFramePr>
          <p:cNvPr id="32" name="Table 31">
            <a:extLst>
              <a:ext uri="{FF2B5EF4-FFF2-40B4-BE49-F238E27FC236}">
                <a16:creationId xmlns:a16="http://schemas.microsoft.com/office/drawing/2014/main" id="{6877E8C8-F4DD-4891-9841-4E7163A83AB9}"/>
              </a:ext>
            </a:extLst>
          </p:cNvPr>
          <p:cNvGraphicFramePr>
            <a:graphicFrameLocks noGrp="1"/>
          </p:cNvGraphicFramePr>
          <p:nvPr>
            <p:extLst>
              <p:ext uri="{D42A27DB-BD31-4B8C-83A1-F6EECF244321}">
                <p14:modId xmlns:p14="http://schemas.microsoft.com/office/powerpoint/2010/main" val="759939666"/>
              </p:ext>
            </p:extLst>
          </p:nvPr>
        </p:nvGraphicFramePr>
        <p:xfrm>
          <a:off x="119988" y="953824"/>
          <a:ext cx="11267337" cy="1552414"/>
        </p:xfrm>
        <a:graphic>
          <a:graphicData uri="http://schemas.openxmlformats.org/drawingml/2006/table">
            <a:tbl>
              <a:tblPr firstRow="1" bandRow="1">
                <a:tableStyleId>{5940675A-B579-460E-94D1-54222C63F5DA}</a:tableStyleId>
              </a:tblPr>
              <a:tblGrid>
                <a:gridCol w="1172730">
                  <a:extLst>
                    <a:ext uri="{9D8B030D-6E8A-4147-A177-3AD203B41FA5}">
                      <a16:colId xmlns:a16="http://schemas.microsoft.com/office/drawing/2014/main" val="20000"/>
                    </a:ext>
                  </a:extLst>
                </a:gridCol>
                <a:gridCol w="3774090">
                  <a:extLst>
                    <a:ext uri="{9D8B030D-6E8A-4147-A177-3AD203B41FA5}">
                      <a16:colId xmlns:a16="http://schemas.microsoft.com/office/drawing/2014/main" val="20001"/>
                    </a:ext>
                  </a:extLst>
                </a:gridCol>
                <a:gridCol w="6320517">
                  <a:extLst>
                    <a:ext uri="{9D8B030D-6E8A-4147-A177-3AD203B41FA5}">
                      <a16:colId xmlns:a16="http://schemas.microsoft.com/office/drawing/2014/main" val="20002"/>
                    </a:ext>
                  </a:extLst>
                </a:gridCol>
              </a:tblGrid>
              <a:tr h="394194">
                <a:tc>
                  <a:txBody>
                    <a:bodyPr/>
                    <a:lstStyle/>
                    <a:p>
                      <a:r>
                        <a:rPr lang="en-US" sz="1400" b="1" dirty="0">
                          <a:solidFill>
                            <a:srgbClr val="0000FF"/>
                          </a:solidFill>
                          <a:latin typeface="+mn-lt"/>
                        </a:rPr>
                        <a:t>TITLE</a:t>
                      </a:r>
                    </a:p>
                  </a:txBody>
                  <a:tcPr marL="91432" marR="91432" marT="9142" marB="9142"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Passively-Coded Embedded Wideband Microwave Sensors for Material Characterization and Structural Health Monitoring (SHM)</a:t>
                      </a:r>
                    </a:p>
                  </a:txBody>
                  <a:tcPr marL="91432" marR="91432" marT="9142" marB="9142" anchor="ctr">
                    <a:lnL w="12700" cap="flat" cmpd="sng" algn="ctr">
                      <a:solidFill>
                        <a:schemeClr val="bg1">
                          <a:lumMod val="85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pPr algn="l"/>
                      <a:endParaRPr lang="en-US" sz="1000" b="0" dirty="0">
                        <a:solidFill>
                          <a:schemeClr val="accent2"/>
                        </a:solidFill>
                        <a:latin typeface="+mn-lt"/>
                      </a:endParaRPr>
                    </a:p>
                  </a:txBody>
                  <a:tcPr marT="9144" marB="9144" anchor="ctr">
                    <a:lnL w="12700" cap="flat" cmpd="sng" algn="ctr">
                      <a:solidFill>
                        <a:schemeClr val="accent3">
                          <a:lumMod val="75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161696">
                <a:tc gridSpan="2">
                  <a:txBody>
                    <a:bodyPr/>
                    <a:lstStyle/>
                    <a:p>
                      <a:r>
                        <a:rPr lang="en-US" sz="1400" b="1" dirty="0">
                          <a:solidFill>
                            <a:srgbClr val="0000FF"/>
                          </a:solidFill>
                          <a:latin typeface="+mn-lt"/>
                        </a:rPr>
                        <a:t>SPACE TECHNOLOGY</a:t>
                      </a:r>
                      <a:r>
                        <a:rPr lang="en-US" sz="1400" b="1" baseline="0" dirty="0">
                          <a:solidFill>
                            <a:srgbClr val="0000FF"/>
                          </a:solidFill>
                          <a:latin typeface="+mn-lt"/>
                        </a:rPr>
                        <a:t> </a:t>
                      </a:r>
                      <a:r>
                        <a:rPr lang="en-US" sz="1400" b="1" dirty="0">
                          <a:solidFill>
                            <a:srgbClr val="0000FF"/>
                          </a:solidFill>
                          <a:latin typeface="+mn-lt"/>
                        </a:rPr>
                        <a:t>FELLOW</a:t>
                      </a:r>
                    </a:p>
                  </a:txBody>
                  <a:tcPr marL="91432" marR="91432" marT="9142" marB="9142"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n-US"/>
                    </a:p>
                  </a:txBody>
                  <a:tcPr/>
                </a:tc>
                <a:tc>
                  <a:txBody>
                    <a:bodyPr/>
                    <a:lstStyle/>
                    <a:p>
                      <a:pPr algn="l"/>
                      <a:r>
                        <a:rPr lang="en-US" sz="1400" b="1" dirty="0">
                          <a:solidFill>
                            <a:schemeClr val="tx1"/>
                          </a:solidFill>
                          <a:latin typeface="+mn-lt"/>
                        </a:rPr>
                        <a:t>Katelyn Brinker</a:t>
                      </a:r>
                    </a:p>
                  </a:txBody>
                  <a:tcPr marL="91432" marR="91432" marT="9142" marB="9142" anchor="ctr">
                    <a:lnL w="12700" cap="flat" cmpd="sng" algn="ctr">
                      <a:solidFill>
                        <a:schemeClr val="accent3">
                          <a:lumMod val="75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180710">
                <a:tc gridSpan="2">
                  <a:txBody>
                    <a:bodyPr/>
                    <a:lstStyle/>
                    <a:p>
                      <a:r>
                        <a:rPr lang="en-US" sz="1400" b="1" dirty="0">
                          <a:solidFill>
                            <a:srgbClr val="0000FF"/>
                          </a:solidFill>
                          <a:latin typeface="+mn-lt"/>
                        </a:rPr>
                        <a:t>FACULTY ADVISOR</a:t>
                      </a:r>
                      <a:r>
                        <a:rPr lang="en-US" sz="1400" b="1" baseline="0" dirty="0">
                          <a:solidFill>
                            <a:srgbClr val="0000FF"/>
                          </a:solidFill>
                          <a:latin typeface="+mn-lt"/>
                        </a:rPr>
                        <a:t> / PRINCIPAL INVESTIGATOR</a:t>
                      </a:r>
                      <a:endParaRPr lang="en-US" sz="1400" b="1" dirty="0">
                        <a:solidFill>
                          <a:srgbClr val="0000FF"/>
                        </a:solidFill>
                        <a:latin typeface="+mn-lt"/>
                      </a:endParaRPr>
                    </a:p>
                  </a:txBody>
                  <a:tcPr marL="91432" marR="91432" marT="9142" marB="9142"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n-US"/>
                    </a:p>
                  </a:txBody>
                  <a:tcPr/>
                </a:tc>
                <a:tc>
                  <a:txBody>
                    <a:bodyPr/>
                    <a:lstStyle/>
                    <a:p>
                      <a:pPr algn="l"/>
                      <a:r>
                        <a:rPr lang="en-US" sz="1400" b="1" dirty="0">
                          <a:solidFill>
                            <a:schemeClr val="tx1"/>
                          </a:solidFill>
                          <a:latin typeface="+mn-lt"/>
                        </a:rPr>
                        <a:t>Reza Zoughi</a:t>
                      </a:r>
                    </a:p>
                  </a:txBody>
                  <a:tcPr marL="91432" marR="91432" marT="9142" marB="9142" anchor="ctr">
                    <a:lnL w="12700" cap="flat" cmpd="sng" algn="ctr">
                      <a:solidFill>
                        <a:schemeClr val="accent3">
                          <a:lumMod val="75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160680">
                <a:tc gridSpan="2">
                  <a:txBody>
                    <a:bodyPr/>
                    <a:lstStyle/>
                    <a:p>
                      <a:r>
                        <a:rPr lang="en-US" sz="1400" b="1" dirty="0">
                          <a:solidFill>
                            <a:srgbClr val="0000FF"/>
                          </a:solidFill>
                          <a:latin typeface="+mn-lt"/>
                        </a:rPr>
                        <a:t>UNIVERSITY</a:t>
                      </a:r>
                    </a:p>
                  </a:txBody>
                  <a:tcPr marL="91432" marR="91432" marT="9142" marB="9142"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n-US"/>
                    </a:p>
                  </a:txBody>
                  <a:tcPr/>
                </a:tc>
                <a:tc>
                  <a:txBody>
                    <a:bodyPr/>
                    <a:lstStyle/>
                    <a:p>
                      <a:pPr algn="l"/>
                      <a:r>
                        <a:rPr lang="en-US" sz="1400" b="1" dirty="0">
                          <a:solidFill>
                            <a:schemeClr val="tx1"/>
                          </a:solidFill>
                          <a:latin typeface="+mn-lt"/>
                        </a:rPr>
                        <a:t>Iowa State University</a:t>
                      </a:r>
                    </a:p>
                  </a:txBody>
                  <a:tcPr marL="91432" marR="91432" marT="9142" marB="9142" anchor="ctr">
                    <a:lnL w="12700" cap="flat" cmpd="sng" algn="ctr">
                      <a:solidFill>
                        <a:schemeClr val="accent3">
                          <a:lumMod val="75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150861">
                <a:tc gridSpan="2">
                  <a:txBody>
                    <a:bodyPr/>
                    <a:lstStyle/>
                    <a:p>
                      <a:r>
                        <a:rPr lang="en-US" sz="1400" b="1" dirty="0">
                          <a:solidFill>
                            <a:srgbClr val="0000FF"/>
                          </a:solidFill>
                          <a:latin typeface="+mn-lt"/>
                        </a:rPr>
                        <a:t>DEGREE PROGRAM</a:t>
                      </a:r>
                    </a:p>
                  </a:txBody>
                  <a:tcPr marL="91432" marR="91432" marT="9142" marB="9142"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hMerge="1">
                  <a:txBody>
                    <a:bodyPr/>
                    <a:lstStyle/>
                    <a:p>
                      <a:endParaRPr lang="en-US"/>
                    </a:p>
                  </a:txBody>
                  <a:tcPr/>
                </a:tc>
                <a:tc>
                  <a:txBody>
                    <a:bodyPr/>
                    <a:lstStyle/>
                    <a:p>
                      <a:pPr algn="l"/>
                      <a:r>
                        <a:rPr lang="en-US" sz="1400" b="1" dirty="0">
                          <a:solidFill>
                            <a:schemeClr val="tx1"/>
                          </a:solidFill>
                          <a:latin typeface="+mn-lt"/>
                        </a:rPr>
                        <a:t>Ph.D. Electrical Engineering</a:t>
                      </a:r>
                    </a:p>
                  </a:txBody>
                  <a:tcPr marL="91432" marR="91432" marT="9142" marB="9142" anchor="ctr">
                    <a:lnL w="12700" cap="flat" cmpd="sng" algn="ctr">
                      <a:solidFill>
                        <a:schemeClr val="accent3">
                          <a:lumMod val="75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209188">
                <a:tc gridSpan="2">
                  <a:txBody>
                    <a:bodyPr/>
                    <a:lstStyle/>
                    <a:p>
                      <a:r>
                        <a:rPr lang="en-US" sz="1400" b="1" dirty="0">
                          <a:solidFill>
                            <a:srgbClr val="0000FF"/>
                          </a:solidFill>
                          <a:latin typeface="+mn-lt"/>
                        </a:rPr>
                        <a:t>NASA RESEARCH</a:t>
                      </a:r>
                      <a:r>
                        <a:rPr lang="en-US" sz="1400" b="1" baseline="0" dirty="0">
                          <a:solidFill>
                            <a:srgbClr val="0000FF"/>
                          </a:solidFill>
                          <a:latin typeface="+mn-lt"/>
                        </a:rPr>
                        <a:t> COLLABORATOR</a:t>
                      </a:r>
                    </a:p>
                  </a:txBody>
                  <a:tcPr marL="91432" marR="91432" marT="9142" marB="9142"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tc hMerge="1">
                  <a:txBody>
                    <a:bodyPr/>
                    <a:lstStyle/>
                    <a:p>
                      <a:endParaRPr lang="en-US"/>
                    </a:p>
                  </a:txBody>
                  <a:tcPr/>
                </a:tc>
                <a:tc>
                  <a:txBody>
                    <a:bodyPr/>
                    <a:lstStyle/>
                    <a:p>
                      <a:pPr algn="l"/>
                      <a:r>
                        <a:rPr lang="en-US" sz="1400" b="1" dirty="0">
                          <a:solidFill>
                            <a:schemeClr val="tx1"/>
                          </a:solidFill>
                          <a:latin typeface="+mn-lt"/>
                        </a:rPr>
                        <a:t>William C. Wilson, NASA Langley Research Center (LaRC)</a:t>
                      </a:r>
                    </a:p>
                  </a:txBody>
                  <a:tcPr marL="91432" marR="91432" marT="9142" marB="9142" anchor="ctr">
                    <a:lnL w="12700" cap="flat" cmpd="sng" algn="ctr">
                      <a:solidFill>
                        <a:schemeClr val="accent3">
                          <a:lumMod val="75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37927369"/>
      </p:ext>
    </p:extLst>
  </p:cSld>
  <p:clrMapOvr>
    <a:masterClrMapping/>
  </p:clrMapOvr>
</p:sld>
</file>

<file path=ppt/theme/theme1.xml><?xml version="1.0" encoding="utf-8"?>
<a:theme xmlns:a="http://schemas.openxmlformats.org/drawingml/2006/main" name="1_Master">
  <a:themeElements>
    <a:clrScheme name="Custom 4">
      <a:dk1>
        <a:srgbClr val="000000"/>
      </a:dk1>
      <a:lt1>
        <a:srgbClr val="FFFFFF"/>
      </a:lt1>
      <a:dk2>
        <a:srgbClr val="134256"/>
      </a:dk2>
      <a:lt2>
        <a:srgbClr val="197084"/>
      </a:lt2>
      <a:accent1>
        <a:srgbClr val="4EB749"/>
      </a:accent1>
      <a:accent2>
        <a:srgbClr val="58AECA"/>
      </a:accent2>
      <a:accent3>
        <a:srgbClr val="8BB44C"/>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
</file>

<file path=customXml/item2.xml>
</file>

<file path=customXml/itemProps1.xml><?xml version="1.0" encoding="utf-8"?>
<ds:datastoreItem xmlns:ds="http://schemas.openxmlformats.org/officeDocument/2006/customXml" ds:itemID="{AA38CAB6-BA59-4EFF-BC77-3EEBA2595D34}">
  <ds:schemaRefs>
    <ds:schemaRef ds:uri="http://www.w3.org/2001/XMLSchema"/>
    <ds:schemaRef ds:uri="http://www.boldonjames.com/2016/02/Classifier/internal/wrappedLabelHistory"/>
  </ds:schemaRefs>
</ds:datastoreItem>
</file>

<file path=customXml/itemProps2.xml><?xml version="1.0" encoding="utf-8"?>
<ds:datastoreItem xmlns:ds="http://schemas.openxmlformats.org/officeDocument/2006/customXml" ds:itemID="{69DAD719-8749-44F2-8E97-D7A36DF157BD}">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otalTime>13293</TotalTime>
  <Words>3712</Words>
  <Application>Microsoft Office PowerPoint</Application>
  <PresentationFormat>Custom</PresentationFormat>
  <Paragraphs>362</Paragraphs>
  <Slides>34</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Cambria Math</vt:lpstr>
      <vt:lpstr>Franklin Gothic Medium Cond</vt:lpstr>
      <vt:lpstr>NimbusSanL-Regu</vt:lpstr>
      <vt:lpstr>Symbol</vt:lpstr>
      <vt:lpstr>Times New Roman</vt:lpstr>
      <vt:lpstr>1_Master</vt:lpstr>
      <vt:lpstr>RF Sensing for NASA  NDE Applications</vt:lpstr>
      <vt:lpstr>Outline</vt:lpstr>
      <vt:lpstr>Motivation </vt:lpstr>
      <vt:lpstr>Test Setup</vt:lpstr>
      <vt:lpstr>Compensated Strain</vt:lpstr>
      <vt:lpstr>Multifunctional Crack Sensing</vt:lpstr>
      <vt:lpstr>Multifunctional Crack Sensing</vt:lpstr>
      <vt:lpstr>Multifunctional Crack Sensing</vt:lpstr>
      <vt:lpstr>PowerPoint Presentation</vt:lpstr>
      <vt:lpstr>Flutter Sensing Test Setup</vt:lpstr>
      <vt:lpstr>Swept Frequency IFFT Data</vt:lpstr>
      <vt:lpstr>Swept Frequency IFFT Data</vt:lpstr>
      <vt:lpstr>Carbon Fiber Tow Angle Sensing  Experimental Setup</vt:lpstr>
      <vt:lpstr>Results of 1.0 ° and 0.1° increments </vt:lpstr>
      <vt:lpstr>Defect Detection using  Spoof Surface Plasmons</vt:lpstr>
      <vt:lpstr>Spoof Surface Plasmons Test Specimen</vt:lpstr>
      <vt:lpstr>Spoof Surface Plasmon Results</vt:lpstr>
      <vt:lpstr>Defect Detection using Spoof Surface Plasmons</vt:lpstr>
      <vt:lpstr>Volume Estimation</vt:lpstr>
      <vt:lpstr>Spoof Plasmons on Integrally Stiffened Cylinder (ISC)</vt:lpstr>
      <vt:lpstr>12 ribs from the receiving antenna</vt:lpstr>
      <vt:lpstr>Bistatic Microwave Detection of Voids in   Cementitious Lunar Regolith Simulant </vt:lpstr>
      <vt:lpstr>Bistatic Microwave Detection of Voids in   Cementitious Lunar Regolith Simulant </vt:lpstr>
      <vt:lpstr>PowerPoint Presentation</vt:lpstr>
      <vt:lpstr>RTV Detection under Shuttle Tile</vt:lpstr>
      <vt:lpstr>Terahertz Imaging of  Thermal Protection Systems</vt:lpstr>
      <vt:lpstr>PowerPoint Presentation</vt:lpstr>
      <vt:lpstr>Conclusions</vt:lpstr>
      <vt:lpstr>NASA Funding/Partnership Opportunities</vt:lpstr>
      <vt:lpstr>PowerPoint Presentation</vt:lpstr>
      <vt:lpstr>Spoof Plasmon Background</vt:lpstr>
      <vt:lpstr>Woven Composite Honeycomb Sample</vt:lpstr>
      <vt:lpstr>Woven Composite Honeycomb Sample</vt:lpstr>
      <vt:lpstr>Reinforced Carbon Carbon Sample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Elsie Vega</dc:creator>
  <cp:keywords/>
  <dc:description/>
  <cp:lastModifiedBy>Wilson, William C. (LARC-D313)</cp:lastModifiedBy>
  <cp:revision>223</cp:revision>
  <dcterms:modified xsi:type="dcterms:W3CDTF">2023-04-18T20:55:18Z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8a3e6126-9483-4146-8a02-409e5de15c9a</vt:lpwstr>
  </property>
  <property fmtid="{D5CDD505-2E9C-101B-9397-08002B2CF9AE}" pid="3" name="bjClsUserRVM">
    <vt:lpwstr>[]</vt:lpwstr>
  </property>
  <property fmtid="{D5CDD505-2E9C-101B-9397-08002B2CF9AE}" pid="4" name="bjSaver">
    <vt:lpwstr>2PUZuWYN1+Nhr47AELZ+crj8ZqDL4OE6</vt:lpwstr>
  </property>
  <property fmtid="{D5CDD505-2E9C-101B-9397-08002B2CF9AE}" pid="5" name="bjDocumentLabelXML">
    <vt:lpwstr>&lt;?xml version="1.0" encoding="us-ascii"?&gt;&lt;sisl xmlns:xsi="http://www.w3.org/2001/XMLSchema-instance" xmlns:xsd="http://www.w3.org/2001/XMLSchema" sislVersion="0" policy="82049413-2d3e-4083-a592-ac23f9157539" origin="userSelected" xmlns="http://www.boldonj</vt:lpwstr>
  </property>
  <property fmtid="{D5CDD505-2E9C-101B-9397-08002B2CF9AE}" pid="6" name="bjDocumentLabelXML-0">
    <vt:lpwstr>ames.com/2008/01/sie/internal/label"&gt;&lt;element uid="ee71e43c-6952-4aa0-ba93-1c3981439a05" value="" /&gt;&lt;/sisl&gt;</vt:lpwstr>
  </property>
  <property fmtid="{D5CDD505-2E9C-101B-9397-08002B2CF9AE}" pid="7" name="bjDocumentSecurityLabel">
    <vt:lpwstr>UNRESTRICTED</vt:lpwstr>
  </property>
  <property fmtid="{D5CDD505-2E9C-101B-9397-08002B2CF9AE}" pid="8" name="bjLabelHistoryID">
    <vt:lpwstr>{AA38CAB6-BA59-4EFF-BC77-3EEBA2595D34}</vt:lpwstr>
  </property>
</Properties>
</file>