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7"/>
  </p:notesMasterIdLst>
  <p:sldIdLst>
    <p:sldId id="380" r:id="rId2"/>
    <p:sldId id="384" r:id="rId3"/>
    <p:sldId id="385" r:id="rId4"/>
    <p:sldId id="428" r:id="rId5"/>
    <p:sldId id="434" r:id="rId6"/>
    <p:sldId id="371" r:id="rId7"/>
    <p:sldId id="256" r:id="rId8"/>
    <p:sldId id="429" r:id="rId9"/>
    <p:sldId id="439" r:id="rId10"/>
    <p:sldId id="259" r:id="rId11"/>
    <p:sldId id="263" r:id="rId12"/>
    <p:sldId id="441" r:id="rId13"/>
    <p:sldId id="268" r:id="rId14"/>
    <p:sldId id="271" r:id="rId15"/>
    <p:sldId id="264" r:id="rId16"/>
    <p:sldId id="438" r:id="rId17"/>
    <p:sldId id="431" r:id="rId18"/>
    <p:sldId id="435" r:id="rId19"/>
    <p:sldId id="436" r:id="rId20"/>
    <p:sldId id="437" r:id="rId21"/>
    <p:sldId id="440" r:id="rId22"/>
    <p:sldId id="432" r:id="rId23"/>
    <p:sldId id="433" r:id="rId24"/>
    <p:sldId id="310" r:id="rId25"/>
    <p:sldId id="43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7EBB"/>
    <a:srgbClr val="0765B4"/>
    <a:srgbClr val="424242"/>
    <a:srgbClr val="0072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60" autoAdjust="0"/>
    <p:restoredTop sz="86207"/>
  </p:normalViewPr>
  <p:slideViewPr>
    <p:cSldViewPr snapToGrid="0">
      <p:cViewPr varScale="1">
        <p:scale>
          <a:sx n="59" d="100"/>
          <a:sy n="59" d="100"/>
        </p:scale>
        <p:origin x="101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F8C573-58A5-47A8-982F-F04512F5D7AC}" type="datetimeFigureOut">
              <a:rPr lang="en-US" smtClean="0"/>
              <a:t>4/17/2023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A9191F-919B-4EA5-8160-C39DD1DAFC58}" type="slidenum">
              <a:rPr lang="en-US" smtClean="0"/>
              <a:t>‹#›</a:t>
            </a:fld>
            <a:endParaRPr lang="en-US"/>
          </a:p>
        </p:txBody>
      </p:sp>
    </p:spTree>
    <p:extLst>
      <p:ext uri="{BB962C8B-B14F-4D97-AF65-F5344CB8AC3E}">
        <p14:creationId xmlns:p14="http://schemas.microsoft.com/office/powerpoint/2010/main" val="2953379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61EA3-063D-452B-A059-743DB89AEB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203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Microgravity by itself does not induce space sickness – you need to move!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61EA3-063D-452B-A059-743DB89AEB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062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61EA3-063D-452B-A059-743DB89AEB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14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there were no reports of symptoms or vestibular impairment during Apollo lunar landings, its interesting to note that post-flight symptoms were also negligible following Shuttle missions of similar duration as the microgravity transit time to the lunar surface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61EA3-063D-452B-A059-743DB89AEB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5443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767FF-1C76-453F-B401-BC7E882D90A8}" type="slidenum">
              <a:rPr lang="en-US" smtClean="0"/>
              <a:t>11</a:t>
            </a:fld>
            <a:endParaRPr lang="en-US"/>
          </a:p>
        </p:txBody>
      </p:sp>
    </p:spTree>
    <p:extLst>
      <p:ext uri="{BB962C8B-B14F-4D97-AF65-F5344CB8AC3E}">
        <p14:creationId xmlns:p14="http://schemas.microsoft.com/office/powerpoint/2010/main" val="3985175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767FF-1C76-453F-B401-BC7E882D90A8}" type="slidenum">
              <a:rPr lang="en-US" smtClean="0"/>
              <a:t>13</a:t>
            </a:fld>
            <a:endParaRPr lang="en-US"/>
          </a:p>
        </p:txBody>
      </p:sp>
    </p:spTree>
    <p:extLst>
      <p:ext uri="{BB962C8B-B14F-4D97-AF65-F5344CB8AC3E}">
        <p14:creationId xmlns:p14="http://schemas.microsoft.com/office/powerpoint/2010/main" val="2004884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767FF-1C76-453F-B401-BC7E882D90A8}" type="slidenum">
              <a:rPr lang="en-US" smtClean="0"/>
              <a:t>14</a:t>
            </a:fld>
            <a:endParaRPr lang="en-US"/>
          </a:p>
        </p:txBody>
      </p:sp>
    </p:spTree>
    <p:extLst>
      <p:ext uri="{BB962C8B-B14F-4D97-AF65-F5344CB8AC3E}">
        <p14:creationId xmlns:p14="http://schemas.microsoft.com/office/powerpoint/2010/main" val="3413027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767FF-1C76-453F-B401-BC7E882D90A8}" type="slidenum">
              <a:rPr lang="en-US" smtClean="0"/>
              <a:t>15</a:t>
            </a:fld>
            <a:endParaRPr lang="en-US"/>
          </a:p>
        </p:txBody>
      </p:sp>
    </p:spTree>
    <p:extLst>
      <p:ext uri="{BB962C8B-B14F-4D97-AF65-F5344CB8AC3E}">
        <p14:creationId xmlns:p14="http://schemas.microsoft.com/office/powerpoint/2010/main" val="2961089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7538" y="290513"/>
            <a:ext cx="8243888" cy="4638675"/>
          </a:xfrm>
        </p:spPr>
      </p:sp>
      <p:sp>
        <p:nvSpPr>
          <p:cNvPr id="3" name="Notes Placeholder 2"/>
          <p:cNvSpPr>
            <a:spLocks noGrp="1"/>
          </p:cNvSpPr>
          <p:nvPr>
            <p:ph type="body" idx="1"/>
          </p:nvPr>
        </p:nvSpPr>
        <p:spPr/>
        <p:txBody>
          <a:bodyPr/>
          <a:lstStyle/>
          <a:p>
            <a:endParaRPr lang="en-US" baseline="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29073F-FF10-4A9A-BAD3-C27A1021F9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570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7538" y="290513"/>
            <a:ext cx="8243888" cy="4638675"/>
          </a:xfrm>
        </p:spPr>
      </p:sp>
      <p:sp>
        <p:nvSpPr>
          <p:cNvPr id="3" name="Notes Placeholder 2"/>
          <p:cNvSpPr>
            <a:spLocks noGrp="1"/>
          </p:cNvSpPr>
          <p:nvPr>
            <p:ph type="body" idx="1"/>
          </p:nvPr>
        </p:nvSpPr>
        <p:spPr/>
        <p:txBody>
          <a:bodyPr/>
          <a:lstStyle/>
          <a:p>
            <a:endParaRPr lang="en-US" baseline="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29073F-FF10-4A9A-BAD3-C27A1021F9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710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7538" y="290513"/>
            <a:ext cx="8243888" cy="4638675"/>
          </a:xfrm>
        </p:spPr>
      </p:sp>
      <p:sp>
        <p:nvSpPr>
          <p:cNvPr id="3" name="Notes Placeholder 2"/>
          <p:cNvSpPr>
            <a:spLocks noGrp="1"/>
          </p:cNvSpPr>
          <p:nvPr>
            <p:ph type="body" idx="1"/>
          </p:nvPr>
        </p:nvSpPr>
        <p:spPr/>
        <p:txBody>
          <a:bodyPr/>
          <a:lstStyle/>
          <a:p>
            <a:endParaRPr lang="en-US" baseline="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29073F-FF10-4A9A-BAD3-C27A1021F9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395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23BA26-3121-69AB-8E3D-6D11A2B670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4845"/>
            <a:ext cx="12192000" cy="6858000"/>
          </a:xfrm>
          <a:prstGeom prst="rect">
            <a:avLst/>
          </a:prstGeom>
        </p:spPr>
      </p:pic>
      <p:sp>
        <p:nvSpPr>
          <p:cNvPr id="8" name="Title 1">
            <a:extLst>
              <a:ext uri="{FF2B5EF4-FFF2-40B4-BE49-F238E27FC236}">
                <a16:creationId xmlns:a16="http://schemas.microsoft.com/office/drawing/2014/main" id="{841C516A-6F27-75E2-0AFF-CB742CD1390B}"/>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0" name="Subtitle 2">
            <a:extLst>
              <a:ext uri="{FF2B5EF4-FFF2-40B4-BE49-F238E27FC236}">
                <a16:creationId xmlns:a16="http://schemas.microsoft.com/office/drawing/2014/main" id="{15805B7B-01FE-D32F-9832-90F1DA820E98}"/>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7" descr="NASA insignia RGB">
            <a:extLst>
              <a:ext uri="{FF2B5EF4-FFF2-40B4-BE49-F238E27FC236}">
                <a16:creationId xmlns:a16="http://schemas.microsoft.com/office/drawing/2014/main" id="{99C395C3-FF57-D72C-CD2D-FEFA70FC4FE8}"/>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231894" y="64248"/>
            <a:ext cx="858837"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75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0DCF95-0100-FE86-CC3E-6AA0D2F28324}"/>
              </a:ext>
            </a:extLst>
          </p:cNvPr>
          <p:cNvSpPr/>
          <p:nvPr userDrawn="1"/>
        </p:nvSpPr>
        <p:spPr>
          <a:xfrm>
            <a:off x="1" y="1"/>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B9694DE-98E6-488D-ABFE-D60C0E82FE7D}" type="slidenum">
              <a:rPr lang="en-US" smtClean="0"/>
              <a:pPr/>
              <a:t>‹#›</a:t>
            </a:fld>
            <a:endParaRPr lang="en-US"/>
          </a:p>
        </p:txBody>
      </p:sp>
      <p:pic>
        <p:nvPicPr>
          <p:cNvPr id="10" name="Picture 67" descr="NASA insignia RGB">
            <a:extLst>
              <a:ext uri="{FF2B5EF4-FFF2-40B4-BE49-F238E27FC236}">
                <a16:creationId xmlns:a16="http://schemas.microsoft.com/office/drawing/2014/main" id="{46AB24BB-257E-D73B-F3E1-4D0301A4942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31894" y="56810"/>
            <a:ext cx="858837"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0CA3EF9A-D425-54C8-A14F-AD9BC0D7E426}"/>
              </a:ext>
            </a:extLst>
          </p:cNvPr>
          <p:cNvSpPr>
            <a:spLocks noGrp="1"/>
          </p:cNvSpPr>
          <p:nvPr>
            <p:ph idx="1"/>
          </p:nvPr>
        </p:nvSpPr>
        <p:spPr>
          <a:xfrm>
            <a:off x="838200" y="1160189"/>
            <a:ext cx="10515600" cy="5016774"/>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8529EC53-C1C7-3C4C-746B-767EE9597882}"/>
              </a:ext>
            </a:extLst>
          </p:cNvPr>
          <p:cNvSpPr/>
          <p:nvPr userDrawn="1"/>
        </p:nvSpPr>
        <p:spPr>
          <a:xfrm>
            <a:off x="0" y="-6214"/>
            <a:ext cx="12192000" cy="822960"/>
          </a:xfrm>
          <a:prstGeom prst="rect">
            <a:avLst/>
          </a:prstGeom>
          <a:gradFill flip="none" rotWithShape="1">
            <a:gsLst>
              <a:gs pos="0">
                <a:srgbClr val="0070C0">
                  <a:shade val="30000"/>
                  <a:satMod val="115000"/>
                  <a:lumMod val="55366"/>
                </a:srgbClr>
              </a:gs>
              <a:gs pos="50000">
                <a:srgbClr val="0070C0">
                  <a:shade val="67500"/>
                  <a:satMod val="115000"/>
                </a:srgbClr>
              </a:gs>
              <a:gs pos="100000">
                <a:srgbClr val="0072CE">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53512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0DCF95-0100-FE86-CC3E-6AA0D2F28324}"/>
              </a:ext>
            </a:extLst>
          </p:cNvPr>
          <p:cNvSpPr/>
          <p:nvPr userDrawn="1"/>
        </p:nvSpPr>
        <p:spPr>
          <a:xfrm>
            <a:off x="1" y="1"/>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B9694DE-98E6-488D-ABFE-D60C0E82FE7D}" type="slidenum">
              <a:rPr lang="en-US" smtClean="0"/>
              <a:pPr/>
              <a:t>‹#›</a:t>
            </a:fld>
            <a:endParaRPr lang="en-US"/>
          </a:p>
        </p:txBody>
      </p:sp>
      <p:pic>
        <p:nvPicPr>
          <p:cNvPr id="10" name="Picture 67" descr="NASA insignia RGB">
            <a:extLst>
              <a:ext uri="{FF2B5EF4-FFF2-40B4-BE49-F238E27FC236}">
                <a16:creationId xmlns:a16="http://schemas.microsoft.com/office/drawing/2014/main" id="{46AB24BB-257E-D73B-F3E1-4D0301A4942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31894" y="56810"/>
            <a:ext cx="858837"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8529EC53-C1C7-3C4C-746B-767EE9597882}"/>
              </a:ext>
            </a:extLst>
          </p:cNvPr>
          <p:cNvSpPr/>
          <p:nvPr userDrawn="1"/>
        </p:nvSpPr>
        <p:spPr>
          <a:xfrm>
            <a:off x="0" y="-6214"/>
            <a:ext cx="12192000" cy="822960"/>
          </a:xfrm>
          <a:prstGeom prst="rect">
            <a:avLst/>
          </a:prstGeom>
          <a:gradFill flip="none" rotWithShape="1">
            <a:gsLst>
              <a:gs pos="0">
                <a:srgbClr val="0070C0">
                  <a:shade val="30000"/>
                  <a:satMod val="115000"/>
                  <a:lumMod val="55366"/>
                </a:srgbClr>
              </a:gs>
              <a:gs pos="50000">
                <a:srgbClr val="0070C0">
                  <a:shade val="67500"/>
                  <a:satMod val="115000"/>
                </a:srgbClr>
              </a:gs>
              <a:gs pos="100000">
                <a:srgbClr val="0072CE">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48116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B9694DE-98E6-488D-ABFE-D60C0E82FE7D}" type="slidenum">
              <a:rPr lang="en-US" smtClean="0"/>
              <a:t>‹#›</a:t>
            </a:fld>
            <a:endParaRPr lang="en-US"/>
          </a:p>
        </p:txBody>
      </p:sp>
      <p:sp>
        <p:nvSpPr>
          <p:cNvPr id="8" name="Title 1">
            <a:extLst>
              <a:ext uri="{FF2B5EF4-FFF2-40B4-BE49-F238E27FC236}">
                <a16:creationId xmlns:a16="http://schemas.microsoft.com/office/drawing/2014/main" id="{124EB9A3-820B-311F-4730-0A7816C65382}"/>
              </a:ext>
            </a:extLst>
          </p:cNvPr>
          <p:cNvSpPr txBox="1">
            <a:spLocks/>
          </p:cNvSpPr>
          <p:nvPr userDrawn="1"/>
        </p:nvSpPr>
        <p:spPr>
          <a:xfrm>
            <a:off x="326878" y="29983"/>
            <a:ext cx="8894409" cy="7679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200" dirty="0">
                <a:solidFill>
                  <a:prstClr val="white"/>
                </a:solidFill>
                <a:latin typeface="Arial" panose="020B0604020202020204" pitchFamily="34" charset="0"/>
                <a:cs typeface="Arial" panose="020B0604020202020204" pitchFamily="34" charset="0"/>
              </a:rPr>
              <a:t>Slide title</a:t>
            </a:r>
          </a:p>
        </p:txBody>
      </p:sp>
      <p:sp>
        <p:nvSpPr>
          <p:cNvPr id="9" name="Text Placeholder 2">
            <a:extLst>
              <a:ext uri="{FF2B5EF4-FFF2-40B4-BE49-F238E27FC236}">
                <a16:creationId xmlns:a16="http://schemas.microsoft.com/office/drawing/2014/main" id="{54D1C5D9-3E04-FA38-3EE7-53B350C9F1C0}"/>
              </a:ext>
            </a:extLst>
          </p:cNvPr>
          <p:cNvSpPr>
            <a:spLocks noGrp="1"/>
          </p:cNvSpPr>
          <p:nvPr>
            <p:ph idx="1"/>
          </p:nvPr>
        </p:nvSpPr>
        <p:spPr>
          <a:xfrm>
            <a:off x="838200" y="1160189"/>
            <a:ext cx="10515600" cy="5016774"/>
          </a:xfrm>
          <a:prstGeom prst="rect">
            <a:avLst/>
          </a:prstGeom>
        </p:spPr>
        <p:txBody>
          <a:bodyPr vert="horz" lIns="91440" tIns="45720" rIns="91440" bIns="45720" rtlCol="0">
            <a:normAutofit/>
          </a:bodyPr>
          <a:lstStyle>
            <a:lvl1pPr marL="342900" indent="-342900">
              <a:buFont typeface="Arial" panose="020B0604020202020204" pitchFamily="34" charset="0"/>
              <a:buChar char="•"/>
              <a:defRPr sz="2800">
                <a:solidFill>
                  <a:schemeClr val="tx1"/>
                </a:solidFill>
              </a:defRPr>
            </a:lvl1pPr>
            <a:lvl2pPr marL="800100" indent="-342900">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714500" indent="-342900">
              <a:buFont typeface="Arial" panose="020B0604020202020204" pitchFamily="34" charset="0"/>
              <a:buChar char="•"/>
              <a:defRPr sz="2000">
                <a:solidFill>
                  <a:schemeClr val="tx1"/>
                </a:solidFill>
              </a:defRPr>
            </a:lvl4pPr>
            <a:lvl5pPr marL="2171700" indent="-342900">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7138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1172632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922494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2935439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3580576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1140278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1747098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3260609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3889787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747832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7C34E96-6256-4B3F-85AD-8BDBBE97A8B8}" type="datetimeFigureOut">
              <a:rPr lang="en-US" smtClean="0"/>
              <a:t>4/17/2023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B9694DE-98E6-488D-ABFE-D60C0E82FE7D}" type="slidenum">
              <a:rPr lang="en-US" smtClean="0"/>
              <a:t>‹#›</a:t>
            </a:fld>
            <a:endParaRPr lang="en-US"/>
          </a:p>
        </p:txBody>
      </p:sp>
    </p:spTree>
    <p:extLst>
      <p:ext uri="{BB962C8B-B14F-4D97-AF65-F5344CB8AC3E}">
        <p14:creationId xmlns:p14="http://schemas.microsoft.com/office/powerpoint/2010/main" val="2990627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5_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Tree>
    <p:extLst>
      <p:ext uri="{BB962C8B-B14F-4D97-AF65-F5344CB8AC3E}">
        <p14:creationId xmlns:p14="http://schemas.microsoft.com/office/powerpoint/2010/main" val="4004740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B9F144C7-F45D-4D61-A431-CAB5EF70FFC8}" type="slidenum">
              <a:rPr lang="en-US" smtClean="0"/>
              <a:pPr>
                <a:defRPr/>
              </a:pPr>
              <a:t>‹#›</a:t>
            </a:fld>
            <a:endParaRPr lang="en-US"/>
          </a:p>
        </p:txBody>
      </p:sp>
    </p:spTree>
    <p:extLst>
      <p:ext uri="{BB962C8B-B14F-4D97-AF65-F5344CB8AC3E}">
        <p14:creationId xmlns:p14="http://schemas.microsoft.com/office/powerpoint/2010/main" val="2714468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6B9694DE-98E6-488D-ABFE-D60C0E82FE7D}" type="slidenum">
              <a:rPr lang="en-US" smtClean="0"/>
              <a:pPr/>
              <a:t>‹#›</a:t>
            </a:fld>
            <a:endParaRPr lang="en-US"/>
          </a:p>
        </p:txBody>
      </p:sp>
      <p:sp>
        <p:nvSpPr>
          <p:cNvPr id="7" name="Rectangle 6">
            <a:extLst>
              <a:ext uri="{FF2B5EF4-FFF2-40B4-BE49-F238E27FC236}">
                <a16:creationId xmlns:a16="http://schemas.microsoft.com/office/drawing/2014/main" id="{3FE81ED4-3752-F788-B47E-ED157897D064}"/>
              </a:ext>
            </a:extLst>
          </p:cNvPr>
          <p:cNvSpPr/>
          <p:nvPr userDrawn="1"/>
        </p:nvSpPr>
        <p:spPr>
          <a:xfrm>
            <a:off x="0" y="-1150"/>
            <a:ext cx="12192000" cy="822960"/>
          </a:xfrm>
          <a:prstGeom prst="rect">
            <a:avLst/>
          </a:prstGeom>
          <a:gradFill flip="none" rotWithShape="1">
            <a:gsLst>
              <a:gs pos="0">
                <a:srgbClr val="0070C0">
                  <a:shade val="30000"/>
                  <a:satMod val="115000"/>
                  <a:lumMod val="55366"/>
                </a:srgbClr>
              </a:gs>
              <a:gs pos="50000">
                <a:srgbClr val="0070C0">
                  <a:shade val="67500"/>
                  <a:satMod val="115000"/>
                </a:srgbClr>
              </a:gs>
              <a:gs pos="100000">
                <a:srgbClr val="0072CE">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67" descr="NASA insignia RGB">
            <a:extLst>
              <a:ext uri="{FF2B5EF4-FFF2-40B4-BE49-F238E27FC236}">
                <a16:creationId xmlns:a16="http://schemas.microsoft.com/office/drawing/2014/main" id="{33264DAB-150D-9117-61FA-561DF085C581}"/>
              </a:ext>
            </a:extLst>
          </p:cNvPr>
          <p:cNvPicPr>
            <a:picLocks noChangeAspect="1" noChangeArrowheads="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11231894" y="61874"/>
            <a:ext cx="858837"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11635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91"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9" r:id="rId15"/>
    <p:sldLayoutId id="2147483690" r:id="rId16"/>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795485" y="1355956"/>
            <a:ext cx="8348515" cy="1965467"/>
          </a:xfrm>
        </p:spPr>
        <p:txBody>
          <a:bodyPr/>
          <a:lstStyle/>
          <a:p>
            <a:r>
              <a:rPr lang="en-US" sz="4000" dirty="0"/>
              <a:t>Motion sickness induced by       g-transitions during spaceflight: Research operations perspective </a:t>
            </a:r>
          </a:p>
        </p:txBody>
      </p:sp>
      <p:sp>
        <p:nvSpPr>
          <p:cNvPr id="28" name="Subtitle 27">
            <a:extLst>
              <a:ext uri="{FF2B5EF4-FFF2-40B4-BE49-F238E27FC236}">
                <a16:creationId xmlns:a16="http://schemas.microsoft.com/office/drawing/2014/main" id="{616F5AD6-7CD9-904F-8F47-ECC82D76D506}"/>
              </a:ext>
            </a:extLst>
          </p:cNvPr>
          <p:cNvSpPr>
            <a:spLocks noGrp="1"/>
          </p:cNvSpPr>
          <p:nvPr>
            <p:ph type="subTitle" idx="1"/>
          </p:nvPr>
        </p:nvSpPr>
        <p:spPr>
          <a:xfrm>
            <a:off x="795485" y="3536578"/>
            <a:ext cx="8196549" cy="2334086"/>
          </a:xfrm>
        </p:spPr>
        <p:txBody>
          <a:bodyPr>
            <a:noAutofit/>
          </a:bodyPr>
          <a:lstStyle/>
          <a:p>
            <a:r>
              <a:rPr lang="en-US" sz="2400" b="1" dirty="0"/>
              <a:t>Scott Wood, PhD</a:t>
            </a:r>
          </a:p>
          <a:p>
            <a:r>
              <a:rPr lang="en-US" b="1" dirty="0"/>
              <a:t>Neuroscience Laboratory</a:t>
            </a:r>
          </a:p>
          <a:p>
            <a:r>
              <a:rPr lang="en-US" b="1" dirty="0"/>
              <a:t>NASA Johnson Space Center, Houston TX</a:t>
            </a:r>
          </a:p>
          <a:p>
            <a:endParaRPr lang="en-US" b="1" dirty="0"/>
          </a:p>
          <a:p>
            <a:r>
              <a:rPr lang="en-US" b="1" dirty="0"/>
              <a:t>Space-related Motion Sickness: from Launch to Landing </a:t>
            </a:r>
          </a:p>
          <a:p>
            <a:r>
              <a:rPr lang="en-US" b="1" dirty="0"/>
              <a:t>April 18, 2023 | SpaceX | Hawthorne, CA</a:t>
            </a:r>
          </a:p>
        </p:txBody>
      </p:sp>
    </p:spTree>
    <p:extLst>
      <p:ext uri="{BB962C8B-B14F-4D97-AF65-F5344CB8AC3E}">
        <p14:creationId xmlns:p14="http://schemas.microsoft.com/office/powerpoint/2010/main" val="769800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a:extLst>
              <a:ext uri="{FF2B5EF4-FFF2-40B4-BE49-F238E27FC236}">
                <a16:creationId xmlns:a16="http://schemas.microsoft.com/office/drawing/2014/main" id="{EBC37D45-A5F2-60E6-D4E5-D4B3DD0ED9DC}"/>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2</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CC51FFE7-0A1F-670F-31FB-02B9EC874986}"/>
              </a:ext>
            </a:extLst>
          </p:cNvPr>
          <p:cNvSpPr>
            <a:spLocks noGrp="1"/>
          </p:cNvSpPr>
          <p:nvPr>
            <p:ph type="title" idx="4294967295"/>
          </p:nvPr>
        </p:nvSpPr>
        <p:spPr>
          <a:xfrm>
            <a:off x="237062" y="0"/>
            <a:ext cx="10515600" cy="822325"/>
          </a:xfrm>
        </p:spPr>
        <p:txBody>
          <a:bodyPr/>
          <a:lstStyle/>
          <a:p>
            <a:pPr marL="12700"/>
            <a:r>
              <a:rPr lang="en-US" b="1" dirty="0">
                <a:solidFill>
                  <a:schemeClr val="bg1"/>
                </a:solidFill>
              </a:rPr>
              <a:t>General observations</a:t>
            </a:r>
          </a:p>
        </p:txBody>
      </p:sp>
      <p:sp>
        <p:nvSpPr>
          <p:cNvPr id="5" name="Rectangle 4">
            <a:extLst>
              <a:ext uri="{FF2B5EF4-FFF2-40B4-BE49-F238E27FC236}">
                <a16:creationId xmlns:a16="http://schemas.microsoft.com/office/drawing/2014/main" id="{08C66763-7B46-4065-7571-3D715B4E1D6C}"/>
              </a:ext>
            </a:extLst>
          </p:cNvPr>
          <p:cNvSpPr/>
          <p:nvPr/>
        </p:nvSpPr>
        <p:spPr>
          <a:xfrm>
            <a:off x="331113" y="1000897"/>
            <a:ext cx="6156933" cy="572464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Motion sickness represents one of the greatest clinical challenges impacting crew activities during g-transitions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Given the high frequency of short duration missions (median 10 days), the major focus has been on early </a:t>
            </a:r>
            <a:r>
              <a:rPr kumimoji="0" lang="en-US" sz="2400" b="0" i="1"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in-flight</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“Space Motion Sickness” (SMS)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The incidence and severity of </a:t>
            </a:r>
            <a:r>
              <a:rPr kumimoji="0" lang="en-US" sz="2400" b="0" i="1"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re-entry</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motion sickness symptoms during return to Earth increases with flight duration</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Given the operational nature of the environment, it has been difficult to characterize due to clinical interventions (medications) and variations in missions</a:t>
            </a:r>
          </a:p>
        </p:txBody>
      </p:sp>
      <p:pic>
        <p:nvPicPr>
          <p:cNvPr id="9" name="Picture 8" descr="Chart&#10;&#10;Description automatically generated">
            <a:extLst>
              <a:ext uri="{FF2B5EF4-FFF2-40B4-BE49-F238E27FC236}">
                <a16:creationId xmlns:a16="http://schemas.microsoft.com/office/drawing/2014/main" id="{0BB4494E-90AB-288B-0DC2-F776CCC5BD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05571" y="1000897"/>
            <a:ext cx="5409640" cy="3951134"/>
          </a:xfrm>
          <a:prstGeom prst="rect">
            <a:avLst/>
          </a:prstGeom>
          <a:solidFill>
            <a:schemeClr val="bg1"/>
          </a:solidFill>
        </p:spPr>
      </p:pic>
      <p:sp>
        <p:nvSpPr>
          <p:cNvPr id="10" name="Rectangle 9">
            <a:extLst>
              <a:ext uri="{FF2B5EF4-FFF2-40B4-BE49-F238E27FC236}">
                <a16:creationId xmlns:a16="http://schemas.microsoft.com/office/drawing/2014/main" id="{86CC7D1D-4967-A0A5-8AD8-707396DE82D2}"/>
              </a:ext>
            </a:extLst>
          </p:cNvPr>
          <p:cNvSpPr/>
          <p:nvPr/>
        </p:nvSpPr>
        <p:spPr>
          <a:xfrm>
            <a:off x="7691999" y="4994832"/>
            <a:ext cx="323678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Reschke et al., SP–2007–560</a:t>
            </a:r>
          </a:p>
        </p:txBody>
      </p:sp>
    </p:spTree>
    <p:extLst>
      <p:ext uri="{BB962C8B-B14F-4D97-AF65-F5344CB8AC3E}">
        <p14:creationId xmlns:p14="http://schemas.microsoft.com/office/powerpoint/2010/main" val="156181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060A60E5-979F-5E0A-A999-B198137E8329}"/>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3</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CC51FFE7-0A1F-670F-31FB-02B9EC874986}"/>
              </a:ext>
            </a:extLst>
          </p:cNvPr>
          <p:cNvSpPr>
            <a:spLocks noGrp="1"/>
          </p:cNvSpPr>
          <p:nvPr>
            <p:ph type="title" idx="4294967295"/>
          </p:nvPr>
        </p:nvSpPr>
        <p:spPr>
          <a:xfrm>
            <a:off x="186263" y="65088"/>
            <a:ext cx="10769600" cy="742950"/>
          </a:xfrm>
        </p:spPr>
        <p:txBody>
          <a:bodyPr/>
          <a:lstStyle/>
          <a:p>
            <a:r>
              <a:rPr lang="en-US" b="1" dirty="0">
                <a:solidFill>
                  <a:schemeClr val="bg1"/>
                </a:solidFill>
              </a:rPr>
              <a:t>Gallaudet 11: The deaf </a:t>
            </a:r>
            <a:r>
              <a:rPr lang="en-US" b="1" i="1" dirty="0">
                <a:solidFill>
                  <a:schemeClr val="bg1"/>
                </a:solidFill>
              </a:rPr>
              <a:t>right stuff</a:t>
            </a:r>
          </a:p>
        </p:txBody>
      </p:sp>
      <p:sp>
        <p:nvSpPr>
          <p:cNvPr id="5" name="Rectangle 4">
            <a:extLst>
              <a:ext uri="{FF2B5EF4-FFF2-40B4-BE49-F238E27FC236}">
                <a16:creationId xmlns:a16="http://schemas.microsoft.com/office/drawing/2014/main" id="{08C66763-7B46-4065-7571-3D715B4E1D6C}"/>
              </a:ext>
            </a:extLst>
          </p:cNvPr>
          <p:cNvSpPr/>
          <p:nvPr/>
        </p:nvSpPr>
        <p:spPr>
          <a:xfrm>
            <a:off x="331113" y="1000897"/>
            <a:ext cx="11098887" cy="246221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Prior to human space flight, Graybiel and colleagues began to test bilateral vestibular loss subjects from Gallaudet University on various motion stressors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Key findings from this research were that “labyrinthine defective” (LD) subjects showed no signs of motion sickness (e.g., Kellogg et al., Aerosp Med, 1965) and negligible change in performance associated with the slow rotating room (Clark &amp; Graybiel, Aerosp Med, 1961).</a:t>
            </a:r>
          </a:p>
        </p:txBody>
      </p:sp>
      <p:pic>
        <p:nvPicPr>
          <p:cNvPr id="6" name="Picture 5">
            <a:extLst>
              <a:ext uri="{FF2B5EF4-FFF2-40B4-BE49-F238E27FC236}">
                <a16:creationId xmlns:a16="http://schemas.microsoft.com/office/drawing/2014/main" id="{9C15467C-ABE7-0D82-6B41-5EC5A32542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74269" y="3558744"/>
            <a:ext cx="1877699" cy="2743200"/>
          </a:xfrm>
          <a:prstGeom prst="rect">
            <a:avLst/>
          </a:prstGeom>
          <a:ln w="50800">
            <a:solidFill>
              <a:schemeClr val="bg1"/>
            </a:solidFill>
          </a:ln>
        </p:spPr>
      </p:pic>
      <p:pic>
        <p:nvPicPr>
          <p:cNvPr id="7" name="Picture 6">
            <a:extLst>
              <a:ext uri="{FF2B5EF4-FFF2-40B4-BE49-F238E27FC236}">
                <a16:creationId xmlns:a16="http://schemas.microsoft.com/office/drawing/2014/main" id="{76164840-D4A9-3D2A-1B0E-CD2895FC95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2359" y="3558744"/>
            <a:ext cx="4281498" cy="2743200"/>
          </a:xfrm>
          <a:prstGeom prst="rect">
            <a:avLst/>
          </a:prstGeom>
          <a:ln w="50800">
            <a:solidFill>
              <a:schemeClr val="bg1"/>
            </a:solidFill>
          </a:ln>
        </p:spPr>
      </p:pic>
      <p:pic>
        <p:nvPicPr>
          <p:cNvPr id="8" name="Picture 7">
            <a:extLst>
              <a:ext uri="{FF2B5EF4-FFF2-40B4-BE49-F238E27FC236}">
                <a16:creationId xmlns:a16="http://schemas.microsoft.com/office/drawing/2014/main" id="{384D68C1-C420-DB81-3300-7D038B054C9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4861222" y="3651419"/>
            <a:ext cx="2743200" cy="2557850"/>
          </a:xfrm>
          <a:prstGeom prst="rect">
            <a:avLst/>
          </a:prstGeom>
          <a:ln w="50800">
            <a:solidFill>
              <a:schemeClr val="bg1"/>
            </a:solidFill>
          </a:ln>
        </p:spPr>
      </p:pic>
      <p:pic>
        <p:nvPicPr>
          <p:cNvPr id="11" name="Picture 10">
            <a:extLst>
              <a:ext uri="{FF2B5EF4-FFF2-40B4-BE49-F238E27FC236}">
                <a16:creationId xmlns:a16="http://schemas.microsoft.com/office/drawing/2014/main" id="{74DA7E02-F519-626F-2808-BFF2EC623B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31787" y="3517516"/>
            <a:ext cx="1922442" cy="2833856"/>
          </a:xfrm>
          <a:prstGeom prst="rect">
            <a:avLst/>
          </a:prstGeom>
          <a:ln w="0">
            <a:solidFill>
              <a:schemeClr val="bg1"/>
            </a:solidFill>
          </a:ln>
        </p:spPr>
      </p:pic>
      <p:sp>
        <p:nvSpPr>
          <p:cNvPr id="2" name="Rectangle 1">
            <a:extLst>
              <a:ext uri="{FF2B5EF4-FFF2-40B4-BE49-F238E27FC236}">
                <a16:creationId xmlns:a16="http://schemas.microsoft.com/office/drawing/2014/main" id="{3158D188-1229-75E4-3A0C-8D3F41DBCD3A}"/>
              </a:ext>
            </a:extLst>
          </p:cNvPr>
          <p:cNvSpPr/>
          <p:nvPr/>
        </p:nvSpPr>
        <p:spPr>
          <a:xfrm>
            <a:off x="7692761" y="5403328"/>
            <a:ext cx="1800494" cy="92333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Human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Disorientation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Device (HDD)</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2CE9BE29-3B07-7D0B-25FE-2E3EA50B2647}"/>
              </a:ext>
            </a:extLst>
          </p:cNvPr>
          <p:cNvSpPr/>
          <p:nvPr/>
        </p:nvSpPr>
        <p:spPr>
          <a:xfrm>
            <a:off x="9841112" y="5403328"/>
            <a:ext cx="1544012" cy="92333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Slow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Rotating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Room (SRR)</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6D3A6AC3-7B4A-A1BD-5875-378BE84E17BC}"/>
              </a:ext>
            </a:extLst>
          </p:cNvPr>
          <p:cNvSpPr/>
          <p:nvPr/>
        </p:nvSpPr>
        <p:spPr>
          <a:xfrm>
            <a:off x="5484294" y="5680327"/>
            <a:ext cx="1223412"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Parabolic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Flights</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6093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C66763-7B46-4065-7571-3D715B4E1D6C}"/>
              </a:ext>
            </a:extLst>
          </p:cNvPr>
          <p:cNvSpPr/>
          <p:nvPr/>
        </p:nvSpPr>
        <p:spPr>
          <a:xfrm>
            <a:off x="331113" y="1000897"/>
            <a:ext cx="11098887" cy="489364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SMS symptoms differ from acute terrestrial motion sickness likely due lack of normal air-current vection and gravitational force on stomach contents, e.g., sweating is less common, and flushing is more common than pallor.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SMS typically is more often associated with stomach awareness, vomiting, headache (due perhaps to headward fluid shifts), impaired concentration (Davis et al. 1988).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Vomiting is usually sudden, infrequent, and is often not marked by prodromal nausea. Bowel sounds, obtained by auscultation, are decreased or absent in crewmembers experiencing SMS (Thornton et al. 1987).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Despite these differences, nearly universal symptoms are malaise, anorexia or loss of appetite, lack of initiative, and (for some) increased irritability.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Fluctuating waves of drowsiness or "sopite syndrome" can mask other symptoms</a:t>
            </a:r>
          </a:p>
        </p:txBody>
      </p:sp>
      <p:sp>
        <p:nvSpPr>
          <p:cNvPr id="23" name="Slide Number Placeholder 5">
            <a:extLst>
              <a:ext uri="{FF2B5EF4-FFF2-40B4-BE49-F238E27FC236}">
                <a16:creationId xmlns:a16="http://schemas.microsoft.com/office/drawing/2014/main" id="{3B5BA22A-A2A0-7947-014A-B469385A0DA4}"/>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4</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4" name="Title 3">
            <a:extLst>
              <a:ext uri="{FF2B5EF4-FFF2-40B4-BE49-F238E27FC236}">
                <a16:creationId xmlns:a16="http://schemas.microsoft.com/office/drawing/2014/main" id="{34C3916A-7DBF-E6E9-D55E-FF56C038C98B}"/>
              </a:ext>
            </a:extLst>
          </p:cNvPr>
          <p:cNvSpPr>
            <a:spLocks noGrp="1"/>
          </p:cNvSpPr>
          <p:nvPr>
            <p:ph type="title" idx="4294967295"/>
          </p:nvPr>
        </p:nvSpPr>
        <p:spPr>
          <a:xfrm>
            <a:off x="287861" y="0"/>
            <a:ext cx="10769600" cy="822325"/>
          </a:xfrm>
        </p:spPr>
        <p:txBody>
          <a:bodyPr/>
          <a:lstStyle/>
          <a:p>
            <a:r>
              <a:rPr lang="en-US" sz="3600" b="1" dirty="0">
                <a:solidFill>
                  <a:schemeClr val="bg1"/>
                </a:solidFill>
                <a:latin typeface="Arial" panose="020B0604020202020204" pitchFamily="34" charset="0"/>
                <a:cs typeface="Arial" panose="020B0604020202020204" pitchFamily="34" charset="0"/>
              </a:rPr>
              <a:t>Inflight SMS symptoms</a:t>
            </a:r>
          </a:p>
        </p:txBody>
      </p:sp>
    </p:spTree>
    <p:extLst>
      <p:ext uri="{BB962C8B-B14F-4D97-AF65-F5344CB8AC3E}">
        <p14:creationId xmlns:p14="http://schemas.microsoft.com/office/powerpoint/2010/main" val="53249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C66763-7B46-4065-7571-3D715B4E1D6C}"/>
              </a:ext>
            </a:extLst>
          </p:cNvPr>
          <p:cNvSpPr/>
          <p:nvPr/>
        </p:nvSpPr>
        <p:spPr>
          <a:xfrm>
            <a:off x="331113" y="1000897"/>
            <a:ext cx="11098887" cy="209288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Incidence has varied with spacecraft volume:</a:t>
            </a:r>
          </a:p>
          <a:p>
            <a:pPr marL="571500" marR="0" lvl="1"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No SMS reported in Mercury or Gemini programs</a:t>
            </a:r>
          </a:p>
          <a:p>
            <a:pPr marL="571500" marR="0" lvl="1"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33% incidence in Apollo (</a:t>
            </a:r>
            <a:r>
              <a:rPr kumimoji="0" lang="en-US" sz="2400" b="0" i="0" u="none" strike="noStrike" kern="12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Homick</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1975), 54% in Soyuz (</a:t>
            </a:r>
            <a:r>
              <a:rPr kumimoji="0" lang="en-US" sz="2400" b="0" i="0" u="none" strike="noStrike" kern="12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Bryanov</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et al. 1986)</a:t>
            </a:r>
          </a:p>
          <a:p>
            <a:pPr marL="571500" marR="0" lvl="1"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73% in Shuttle (Jennings 1998)</a:t>
            </a:r>
          </a:p>
          <a:p>
            <a:pPr marL="228600" marR="0" lvl="1" indent="-219075"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a:ln>
                  <a:noFill/>
                </a:ln>
                <a:solidFill>
                  <a:schemeClr val="bg1"/>
                </a:solidFill>
                <a:effectLst/>
                <a:uLnTx/>
                <a:uFillTx/>
                <a:latin typeface="Arial" charset="0"/>
                <a:ea typeface="Times New Roman" panose="02020603050405020304" pitchFamily="18" charset="0"/>
                <a:cs typeface="Arial" panose="020B0604020202020204" pitchFamily="34" charset="0"/>
              </a:rPr>
              <a:t>D</a:t>
            </a:r>
            <a:r>
              <a:rPr kumimoji="0" lang="en-US" sz="2400" b="0" i="0" u="none" strike="noStrike" kern="1200" cap="none" spc="0" normalizeH="0" baseline="0" noProof="0" dirty="0">
                <a:ln>
                  <a:noFill/>
                </a:ln>
                <a:solidFill>
                  <a:schemeClr val="bg1"/>
                </a:solidFill>
                <a:effectLst/>
                <a:uLnTx/>
                <a:uFillTx/>
                <a:latin typeface="Arial" charset="0"/>
                <a:ea typeface="+mn-ea"/>
                <a:cs typeface="+mn-cs"/>
              </a:rPr>
              <a:t>ecreased incidence and severity in repeat flyers (Davis et al, 1988)</a:t>
            </a:r>
            <a:endPar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23" name="Slide Number Placeholder 5">
            <a:extLst>
              <a:ext uri="{FF2B5EF4-FFF2-40B4-BE49-F238E27FC236}">
                <a16:creationId xmlns:a16="http://schemas.microsoft.com/office/drawing/2014/main" id="{3B5BA22A-A2A0-7947-014A-B469385A0DA4}"/>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5</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4" name="Title 3">
            <a:extLst>
              <a:ext uri="{FF2B5EF4-FFF2-40B4-BE49-F238E27FC236}">
                <a16:creationId xmlns:a16="http://schemas.microsoft.com/office/drawing/2014/main" id="{34C3916A-7DBF-E6E9-D55E-FF56C038C98B}"/>
              </a:ext>
            </a:extLst>
          </p:cNvPr>
          <p:cNvSpPr>
            <a:spLocks noGrp="1"/>
          </p:cNvSpPr>
          <p:nvPr>
            <p:ph type="title" idx="4294967295"/>
          </p:nvPr>
        </p:nvSpPr>
        <p:spPr>
          <a:xfrm>
            <a:off x="237062" y="22225"/>
            <a:ext cx="10515600" cy="823913"/>
          </a:xfrm>
        </p:spPr>
        <p:txBody>
          <a:bodyPr/>
          <a:lstStyle/>
          <a:p>
            <a:r>
              <a:rPr lang="en-US" sz="3600" b="1" dirty="0">
                <a:solidFill>
                  <a:schemeClr val="bg1"/>
                </a:solidFill>
                <a:latin typeface="Arial" panose="020B0604020202020204" pitchFamily="34" charset="0"/>
                <a:cs typeface="Arial" panose="020B0604020202020204" pitchFamily="34" charset="0"/>
              </a:rPr>
              <a:t>Inflight SMS incidence</a:t>
            </a:r>
          </a:p>
        </p:txBody>
      </p:sp>
      <p:pic>
        <p:nvPicPr>
          <p:cNvPr id="9" name="Picture 8">
            <a:extLst>
              <a:ext uri="{FF2B5EF4-FFF2-40B4-BE49-F238E27FC236}">
                <a16:creationId xmlns:a16="http://schemas.microsoft.com/office/drawing/2014/main" id="{BB829114-DA74-5EB7-595A-1BED710577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16793" y="3404505"/>
            <a:ext cx="5158412" cy="2789239"/>
          </a:xfrm>
          <a:prstGeom prst="rect">
            <a:avLst/>
          </a:prstGeom>
        </p:spPr>
      </p:pic>
      <p:sp>
        <p:nvSpPr>
          <p:cNvPr id="15" name="Rectangle 14">
            <a:extLst>
              <a:ext uri="{FF2B5EF4-FFF2-40B4-BE49-F238E27FC236}">
                <a16:creationId xmlns:a16="http://schemas.microsoft.com/office/drawing/2014/main" id="{4B4E12EF-3593-1C4A-4C64-7F8393A6F467}"/>
              </a:ext>
            </a:extLst>
          </p:cNvPr>
          <p:cNvSpPr/>
          <p:nvPr/>
        </p:nvSpPr>
        <p:spPr>
          <a:xfrm>
            <a:off x="4896121" y="5628300"/>
            <a:ext cx="1968872"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Apollo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3 crew, 6+4.5 m</a:t>
            </a:r>
            <a:r>
              <a:rPr kumimoji="0" lang="en-US" sz="1800" b="0" i="0" u="none" strike="noStrike" kern="1200" cap="none" spc="0" normalizeH="0" baseline="30000" noProof="0" dirty="0">
                <a:ln>
                  <a:noFill/>
                </a:ln>
                <a:solidFill>
                  <a:schemeClr val="bg1"/>
                </a:solidFill>
                <a:effectLst/>
                <a:uLnTx/>
                <a:uFillTx/>
                <a:latin typeface="Arial" panose="020B0604020202020204" pitchFamily="34" charset="0"/>
                <a:ea typeface="+mn-ea"/>
                <a:cs typeface="Arial" panose="020B0604020202020204" pitchFamily="34" charset="0"/>
              </a:rPr>
              <a:t>3</a:t>
            </a:r>
          </a:p>
        </p:txBody>
      </p:sp>
      <p:sp>
        <p:nvSpPr>
          <p:cNvPr id="16" name="Rectangle 15">
            <a:extLst>
              <a:ext uri="{FF2B5EF4-FFF2-40B4-BE49-F238E27FC236}">
                <a16:creationId xmlns:a16="http://schemas.microsoft.com/office/drawing/2014/main" id="{2D5628B8-C194-B66D-ADE1-C6EEB204E9E5}"/>
              </a:ext>
            </a:extLst>
          </p:cNvPr>
          <p:cNvSpPr/>
          <p:nvPr/>
        </p:nvSpPr>
        <p:spPr>
          <a:xfrm>
            <a:off x="2358990" y="4699766"/>
            <a:ext cx="16418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Gemini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 crew, 1.6 m</a:t>
            </a:r>
            <a:r>
              <a:rPr kumimoji="0" lang="en-US" sz="1800" b="0" i="0" u="none" strike="noStrike" kern="1200" cap="none" spc="0" normalizeH="0" baseline="30000" noProof="0" dirty="0">
                <a:ln>
                  <a:noFill/>
                </a:ln>
                <a:solidFill>
                  <a:schemeClr val="bg1"/>
                </a:solidFill>
                <a:effectLst/>
                <a:uLnTx/>
                <a:uFillTx/>
                <a:latin typeface="Arial" panose="020B0604020202020204" pitchFamily="34" charset="0"/>
                <a:ea typeface="+mn-ea"/>
                <a:cs typeface="Arial" panose="020B0604020202020204" pitchFamily="34" charset="0"/>
              </a:rPr>
              <a:t>3</a:t>
            </a:r>
          </a:p>
        </p:txBody>
      </p:sp>
      <p:sp>
        <p:nvSpPr>
          <p:cNvPr id="18" name="Rectangle 17">
            <a:extLst>
              <a:ext uri="{FF2B5EF4-FFF2-40B4-BE49-F238E27FC236}">
                <a16:creationId xmlns:a16="http://schemas.microsoft.com/office/drawing/2014/main" id="{BD9A7809-40AE-6F2B-36CF-3C93949A23DB}"/>
              </a:ext>
            </a:extLst>
          </p:cNvPr>
          <p:cNvSpPr/>
          <p:nvPr/>
        </p:nvSpPr>
        <p:spPr>
          <a:xfrm>
            <a:off x="6546087" y="4799124"/>
            <a:ext cx="1968872"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Soyuz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3 crew, 4+6.5 m</a:t>
            </a:r>
            <a:r>
              <a:rPr kumimoji="0" lang="en-US" sz="1800" b="0" i="0" u="none" strike="noStrike" kern="1200" cap="none" spc="0" normalizeH="0" baseline="30000" noProof="0" dirty="0">
                <a:ln>
                  <a:noFill/>
                </a:ln>
                <a:solidFill>
                  <a:schemeClr val="bg1"/>
                </a:solidFill>
                <a:effectLst/>
                <a:uLnTx/>
                <a:uFillTx/>
                <a:latin typeface="Arial" panose="020B0604020202020204" pitchFamily="34" charset="0"/>
                <a:ea typeface="+mn-ea"/>
                <a:cs typeface="Arial" panose="020B0604020202020204" pitchFamily="34" charset="0"/>
              </a:rPr>
              <a:t>3</a:t>
            </a:r>
          </a:p>
        </p:txBody>
      </p:sp>
      <p:sp>
        <p:nvSpPr>
          <p:cNvPr id="19" name="Rectangle 18">
            <a:extLst>
              <a:ext uri="{FF2B5EF4-FFF2-40B4-BE49-F238E27FC236}">
                <a16:creationId xmlns:a16="http://schemas.microsoft.com/office/drawing/2014/main" id="{E0F3D31F-E00F-F80D-4468-F8CF9F836A04}"/>
              </a:ext>
            </a:extLst>
          </p:cNvPr>
          <p:cNvSpPr/>
          <p:nvPr/>
        </p:nvSpPr>
        <p:spPr>
          <a:xfrm>
            <a:off x="9341874" y="5547413"/>
            <a:ext cx="1770101"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Shuttle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6 crew, 71.5 m</a:t>
            </a:r>
            <a:r>
              <a:rPr kumimoji="0" lang="en-US" sz="1800" b="0" i="0" u="none" strike="noStrike" kern="1200" cap="none" spc="0" normalizeH="0" baseline="30000" noProof="0" dirty="0">
                <a:ln>
                  <a:noFill/>
                </a:ln>
                <a:solidFill>
                  <a:schemeClr val="bg1"/>
                </a:solidFill>
                <a:effectLst/>
                <a:uLnTx/>
                <a:uFillTx/>
                <a:latin typeface="Arial" panose="020B0604020202020204" pitchFamily="34" charset="0"/>
                <a:ea typeface="+mn-ea"/>
                <a:cs typeface="Arial" panose="020B0604020202020204" pitchFamily="34" charset="0"/>
              </a:rPr>
              <a:t>3</a:t>
            </a:r>
          </a:p>
        </p:txBody>
      </p:sp>
      <p:pic>
        <p:nvPicPr>
          <p:cNvPr id="20" name="Picture 4" descr="barfing IML crew">
            <a:extLst>
              <a:ext uri="{FF2B5EF4-FFF2-40B4-BE49-F238E27FC236}">
                <a16:creationId xmlns:a16="http://schemas.microsoft.com/office/drawing/2014/main" id="{CDEBABEA-1380-97EB-D377-CC14F3A7D40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13763" y="3290727"/>
            <a:ext cx="3026664" cy="2292722"/>
          </a:xfrm>
          <a:prstGeom prst="rect">
            <a:avLst/>
          </a:prstGeom>
          <a:noFill/>
          <a:ln w="9525">
            <a:noFill/>
            <a:miter lim="800000"/>
            <a:headEnd/>
            <a:tailEnd/>
          </a:ln>
        </p:spPr>
      </p:pic>
      <p:pic>
        <p:nvPicPr>
          <p:cNvPr id="3074" name="Picture 2">
            <a:extLst>
              <a:ext uri="{FF2B5EF4-FFF2-40B4-BE49-F238E27FC236}">
                <a16:creationId xmlns:a16="http://schemas.microsoft.com/office/drawing/2014/main" id="{36DAEDA4-95F0-179D-314A-42F57C72A55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6939" y="3290727"/>
            <a:ext cx="2303493" cy="2292722"/>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30FD9BEC-D0B4-9B90-2CBE-BB764A5CD8E2}"/>
              </a:ext>
            </a:extLst>
          </p:cNvPr>
          <p:cNvSpPr/>
          <p:nvPr/>
        </p:nvSpPr>
        <p:spPr>
          <a:xfrm>
            <a:off x="2320432" y="3404505"/>
            <a:ext cx="1449499"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Mercury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1 crew, 1 m</a:t>
            </a:r>
            <a:r>
              <a:rPr kumimoji="0" lang="en-US" sz="1800" b="0" i="0" u="none" strike="noStrike" kern="1200" cap="none" spc="0" normalizeH="0" baseline="30000" noProof="0" dirty="0">
                <a:ln>
                  <a:noFill/>
                </a:ln>
                <a:solidFill>
                  <a:schemeClr val="bg1"/>
                </a:solidFill>
                <a:effectLst/>
                <a:uLnTx/>
                <a:uFillTx/>
                <a:latin typeface="Arial" panose="020B0604020202020204" pitchFamily="34" charset="0"/>
                <a:ea typeface="+mn-ea"/>
                <a:cs typeface="Arial" panose="020B0604020202020204" pitchFamily="34" charset="0"/>
              </a:rPr>
              <a:t>3</a:t>
            </a:r>
          </a:p>
        </p:txBody>
      </p:sp>
    </p:spTree>
    <p:extLst>
      <p:ext uri="{BB962C8B-B14F-4D97-AF65-F5344CB8AC3E}">
        <p14:creationId xmlns:p14="http://schemas.microsoft.com/office/powerpoint/2010/main" val="2094980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6" descr="Time Course Space Motion Sickness.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2701" y="3247124"/>
            <a:ext cx="3883895" cy="3200400"/>
          </a:xfrm>
          <a:prstGeom prst="rect">
            <a:avLst/>
          </a:prstGeom>
          <a:solidFill>
            <a:schemeClr val="bg1"/>
          </a:solidFill>
          <a:ln w="9525">
            <a:noFill/>
            <a:miter lim="800000"/>
            <a:headEnd/>
            <a:tailEnd/>
          </a:ln>
        </p:spPr>
      </p:pic>
      <p:sp>
        <p:nvSpPr>
          <p:cNvPr id="20484" name="Rectangle 2"/>
          <p:cNvSpPr>
            <a:spLocks noChangeArrowheads="1"/>
          </p:cNvSpPr>
          <p:nvPr/>
        </p:nvSpPr>
        <p:spPr bwMode="auto">
          <a:xfrm>
            <a:off x="1993077" y="6434659"/>
            <a:ext cx="2374046" cy="338554"/>
          </a:xfrm>
          <a:prstGeom prst="rect">
            <a:avLst/>
          </a:prstGeom>
          <a:noFill/>
          <a:ln w="9525">
            <a:noFill/>
            <a:miter lim="800000"/>
            <a:headEnd/>
            <a:tailEnd/>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600" b="1" i="0" u="none" strike="noStrike" kern="1200" cap="none" spc="0" normalizeH="0" baseline="0" noProof="0" dirty="0">
                <a:ln>
                  <a:noFill/>
                </a:ln>
                <a:solidFill>
                  <a:schemeClr val="bg1"/>
                </a:solidFill>
                <a:effectLst/>
                <a:uLnTx/>
                <a:uFillTx/>
                <a:latin typeface="Arial" charset="0"/>
                <a:ea typeface="Calibri" pitchFamily="34" charset="0"/>
                <a:cs typeface="Arial" charset="0"/>
              </a:rPr>
              <a:t>Thornton et al., 1987</a:t>
            </a:r>
          </a:p>
        </p:txBody>
      </p:sp>
      <p:pic>
        <p:nvPicPr>
          <p:cNvPr id="205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0" y="3247124"/>
            <a:ext cx="4150711" cy="3200400"/>
          </a:xfrm>
          <a:prstGeom prst="rect">
            <a:avLst/>
          </a:prstGeom>
          <a:solidFill>
            <a:schemeClr val="bg1"/>
          </a:solidFill>
          <a:ln w="9525">
            <a:noFill/>
            <a:miter lim="800000"/>
            <a:headEnd/>
            <a:tailEnd/>
          </a:ln>
        </p:spPr>
      </p:pic>
      <p:sp>
        <p:nvSpPr>
          <p:cNvPr id="11" name="Rectangle 2"/>
          <p:cNvSpPr>
            <a:spLocks noChangeArrowheads="1"/>
          </p:cNvSpPr>
          <p:nvPr/>
        </p:nvSpPr>
        <p:spPr bwMode="auto">
          <a:xfrm>
            <a:off x="6819793" y="6434659"/>
            <a:ext cx="2667214" cy="338554"/>
          </a:xfrm>
          <a:prstGeom prst="rect">
            <a:avLst/>
          </a:prstGeom>
          <a:noFill/>
          <a:ln w="9525">
            <a:noFill/>
            <a:miter lim="800000"/>
            <a:headEnd/>
            <a:tailEnd/>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US" sz="1600" b="1" i="0" u="none" strike="noStrike" kern="1200" cap="none" spc="0" normalizeH="0" baseline="0" noProof="0" dirty="0">
                <a:ln>
                  <a:noFill/>
                </a:ln>
                <a:solidFill>
                  <a:schemeClr val="bg1"/>
                </a:solidFill>
                <a:effectLst/>
                <a:uLnTx/>
                <a:uFillTx/>
                <a:latin typeface="Arial" charset="0"/>
                <a:ea typeface="Calibri" pitchFamily="34" charset="0"/>
                <a:cs typeface="Arial" charset="0"/>
              </a:rPr>
              <a:t>Putcha et al, 1999</a:t>
            </a:r>
          </a:p>
        </p:txBody>
      </p:sp>
      <p:sp>
        <p:nvSpPr>
          <p:cNvPr id="10" name="Slide Number Placeholder 5">
            <a:extLst>
              <a:ext uri="{FF2B5EF4-FFF2-40B4-BE49-F238E27FC236}">
                <a16:creationId xmlns:a16="http://schemas.microsoft.com/office/drawing/2014/main" id="{F745FC30-068F-8AC9-DCA8-DCCED27DDC8B}"/>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6</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8" name="Title 3">
            <a:extLst>
              <a:ext uri="{FF2B5EF4-FFF2-40B4-BE49-F238E27FC236}">
                <a16:creationId xmlns:a16="http://schemas.microsoft.com/office/drawing/2014/main" id="{6F604A48-3275-2AD5-FBBF-59A9C73C2A98}"/>
              </a:ext>
            </a:extLst>
          </p:cNvPr>
          <p:cNvSpPr>
            <a:spLocks noGrp="1"/>
          </p:cNvSpPr>
          <p:nvPr>
            <p:ph type="title" idx="4294967295"/>
          </p:nvPr>
        </p:nvSpPr>
        <p:spPr>
          <a:xfrm>
            <a:off x="203196" y="36513"/>
            <a:ext cx="10769600" cy="823912"/>
          </a:xfrm>
        </p:spPr>
        <p:txBody>
          <a:bodyPr/>
          <a:lstStyle/>
          <a:p>
            <a:r>
              <a:rPr lang="en-US" sz="3600" b="1" dirty="0">
                <a:solidFill>
                  <a:schemeClr val="bg1"/>
                </a:solidFill>
                <a:latin typeface="Arial" panose="020B0604020202020204" pitchFamily="34" charset="0"/>
                <a:cs typeface="Arial" panose="020B0604020202020204" pitchFamily="34" charset="0"/>
              </a:rPr>
              <a:t>Inflight SMS severity &amp; time course</a:t>
            </a:r>
          </a:p>
        </p:txBody>
      </p:sp>
      <p:sp>
        <p:nvSpPr>
          <p:cNvPr id="9" name="Rectangle 8">
            <a:extLst>
              <a:ext uri="{FF2B5EF4-FFF2-40B4-BE49-F238E27FC236}">
                <a16:creationId xmlns:a16="http://schemas.microsoft.com/office/drawing/2014/main" id="{F50FD22E-4480-EBD9-F9BC-CBCBBCFC589E}"/>
              </a:ext>
            </a:extLst>
          </p:cNvPr>
          <p:cNvSpPr/>
          <p:nvPr/>
        </p:nvSpPr>
        <p:spPr>
          <a:xfrm>
            <a:off x="331114" y="926755"/>
            <a:ext cx="10738186" cy="2308324"/>
          </a:xfrm>
          <a:prstGeom prst="rect">
            <a:avLst/>
          </a:prstGeom>
        </p:spPr>
        <p:txBody>
          <a:bodyPr wrap="square">
            <a:spAutoFit/>
          </a:bodyPr>
          <a:lstStyle/>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Symptom severity is variable, with over half categorized as moderate to severe (Jennings 1998)</a:t>
            </a:r>
          </a:p>
          <a:p>
            <a:pPr marL="468313" marR="0" lvl="1"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charset="0"/>
                <a:ea typeface="Times New Roman" panose="02020603050405020304" pitchFamily="18" charset="0"/>
                <a:cs typeface="Arial" panose="020B0604020202020204" pitchFamily="34" charset="0"/>
              </a:rPr>
              <a:t>Symptoms generally last 2-3 days inflight, although may persist more than 1 week (Reschke et al 2018)</a:t>
            </a:r>
          </a:p>
          <a:p>
            <a:pPr marL="468313" marR="0" lvl="1"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charset="0"/>
                <a:ea typeface="Times New Roman" panose="02020603050405020304" pitchFamily="18" charset="0"/>
                <a:cs typeface="Arial" panose="020B0604020202020204" pitchFamily="34" charset="0"/>
              </a:rPr>
              <a:t>Critical performance-related procedures such as extra-vehicular activity (EVA) are restricted during the first three days of missions</a:t>
            </a:r>
          </a:p>
        </p:txBody>
      </p:sp>
    </p:spTree>
    <p:extLst>
      <p:ext uri="{BB962C8B-B14F-4D97-AF65-F5344CB8AC3E}">
        <p14:creationId xmlns:p14="http://schemas.microsoft.com/office/powerpoint/2010/main" val="3205215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BC1AE399-0869-464E-BC5E-1C71C332322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49260" y="1056639"/>
            <a:ext cx="6665943" cy="4672584"/>
          </a:xfrm>
          <a:prstGeom prst="rect">
            <a:avLst/>
          </a:prstGeom>
          <a:solidFill>
            <a:schemeClr val="bg1"/>
          </a:solidFill>
        </p:spPr>
      </p:pic>
      <p:sp>
        <p:nvSpPr>
          <p:cNvPr id="6" name="TextBox 5">
            <a:extLst>
              <a:ext uri="{FF2B5EF4-FFF2-40B4-BE49-F238E27FC236}">
                <a16:creationId xmlns:a16="http://schemas.microsoft.com/office/drawing/2014/main" id="{36A92CC8-437C-0341-8DB5-3AF82245E81B}"/>
              </a:ext>
            </a:extLst>
          </p:cNvPr>
          <p:cNvSpPr txBox="1"/>
          <p:nvPr/>
        </p:nvSpPr>
        <p:spPr>
          <a:xfrm>
            <a:off x="1427967" y="5887233"/>
            <a:ext cx="9632516" cy="646331"/>
          </a:xfrm>
          <a:prstGeom prst="rect">
            <a:avLst/>
          </a:prstGeom>
          <a:noFill/>
        </p:spPr>
        <p:txBody>
          <a:bodyPr wrap="square" rtlCol="0">
            <a:spAutoFit/>
          </a:bodyPr>
          <a:lstStyle/>
          <a:p>
            <a:r>
              <a:rPr lang="en-US" dirty="0">
                <a:solidFill>
                  <a:schemeClr val="bg1"/>
                </a:solidFill>
              </a:rPr>
              <a:t>From </a:t>
            </a:r>
            <a:r>
              <a:rPr lang="en-US" dirty="0" err="1">
                <a:solidFill>
                  <a:schemeClr val="bg1"/>
                </a:solidFill>
              </a:rPr>
              <a:t>Homick</a:t>
            </a:r>
            <a:r>
              <a:rPr lang="en-US" dirty="0">
                <a:solidFill>
                  <a:schemeClr val="bg1"/>
                </a:solidFill>
              </a:rPr>
              <a:t> JL, Miller EF. Apollo flight crew vestibular assessment. In: Johnston RS, </a:t>
            </a:r>
            <a:r>
              <a:rPr lang="en-US" dirty="0" err="1">
                <a:solidFill>
                  <a:schemeClr val="bg1"/>
                </a:solidFill>
              </a:rPr>
              <a:t>Dietlein</a:t>
            </a:r>
            <a:r>
              <a:rPr lang="en-US" dirty="0">
                <a:solidFill>
                  <a:schemeClr val="bg1"/>
                </a:solidFill>
              </a:rPr>
              <a:t> LF, Berry CA, eds. </a:t>
            </a:r>
            <a:r>
              <a:rPr lang="en-US" i="1" dirty="0">
                <a:solidFill>
                  <a:schemeClr val="bg1"/>
                </a:solidFill>
              </a:rPr>
              <a:t>Biomedical Results of Apollo</a:t>
            </a:r>
            <a:r>
              <a:rPr lang="en-US" dirty="0">
                <a:solidFill>
                  <a:schemeClr val="bg1"/>
                </a:solidFill>
              </a:rPr>
              <a:t>. Washington, D.C.: NASA 1975:323-40.</a:t>
            </a:r>
          </a:p>
        </p:txBody>
      </p:sp>
      <p:sp>
        <p:nvSpPr>
          <p:cNvPr id="7" name="TextBox 6">
            <a:extLst>
              <a:ext uri="{FF2B5EF4-FFF2-40B4-BE49-F238E27FC236}">
                <a16:creationId xmlns:a16="http://schemas.microsoft.com/office/drawing/2014/main" id="{F4AB21DB-B5CD-BD4C-A079-24AEE0218C0F}"/>
              </a:ext>
            </a:extLst>
          </p:cNvPr>
          <p:cNvSpPr txBox="1"/>
          <p:nvPr/>
        </p:nvSpPr>
        <p:spPr>
          <a:xfrm>
            <a:off x="7582421" y="1382286"/>
            <a:ext cx="4270911" cy="3785652"/>
          </a:xfrm>
          <a:prstGeom prst="rect">
            <a:avLst/>
          </a:prstGeom>
          <a:noFill/>
        </p:spPr>
        <p:txBody>
          <a:bodyPr wrap="square" rtlCol="0">
            <a:spAutoFit/>
          </a:bodyPr>
          <a:lstStyle/>
          <a:p>
            <a:r>
              <a:rPr lang="en-US" sz="2000" u="sng" dirty="0">
                <a:solidFill>
                  <a:schemeClr val="bg1"/>
                </a:solidFill>
                <a:latin typeface="Arial" panose="020B0604020202020204" pitchFamily="34" charset="0"/>
                <a:cs typeface="Arial" panose="020B0604020202020204" pitchFamily="34" charset="0"/>
              </a:rPr>
              <a:t>Inflight</a:t>
            </a:r>
          </a:p>
          <a:p>
            <a:r>
              <a:rPr lang="en-US" sz="2000" dirty="0">
                <a:solidFill>
                  <a:schemeClr val="bg1"/>
                </a:solidFill>
                <a:latin typeface="Arial" panose="020B0604020202020204" pitchFamily="34" charset="0"/>
                <a:cs typeface="Arial" panose="020B0604020202020204" pitchFamily="34" charset="0"/>
              </a:rPr>
              <a:t>11 or 33 reported inflight motion sickness during Apollo</a:t>
            </a:r>
          </a:p>
          <a:p>
            <a:endParaRPr lang="en-US" sz="2000" dirty="0">
              <a:solidFill>
                <a:schemeClr val="bg1"/>
              </a:solidFill>
              <a:latin typeface="Arial" panose="020B0604020202020204" pitchFamily="34" charset="0"/>
              <a:cs typeface="Arial" panose="020B0604020202020204" pitchFamily="34" charset="0"/>
            </a:endParaRPr>
          </a:p>
          <a:p>
            <a:r>
              <a:rPr lang="en-US" sz="2000" u="sng" dirty="0">
                <a:solidFill>
                  <a:schemeClr val="bg1"/>
                </a:solidFill>
                <a:latin typeface="Arial" panose="020B0604020202020204" pitchFamily="34" charset="0"/>
                <a:cs typeface="Arial" panose="020B0604020202020204" pitchFamily="34" charset="0"/>
              </a:rPr>
              <a:t>Lunar activity</a:t>
            </a:r>
          </a:p>
          <a:p>
            <a:r>
              <a:rPr lang="en-US" sz="2000" dirty="0">
                <a:solidFill>
                  <a:schemeClr val="bg1"/>
                </a:solidFill>
                <a:latin typeface="Arial" panose="020B0604020202020204" pitchFamily="34" charset="0"/>
                <a:cs typeface="Arial" panose="020B0604020202020204" pitchFamily="34" charset="0"/>
              </a:rPr>
              <a:t>None reported motion sickness or vestibular problems during lunar surface activity throughout  Apollo, although several had  symptoms during Earth reentry</a:t>
            </a:r>
          </a:p>
          <a:p>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EE8A12D-998F-1DB5-32A4-88BD03F9B2C3}"/>
              </a:ext>
            </a:extLst>
          </p:cNvPr>
          <p:cNvSpPr txBox="1">
            <a:spLocks/>
          </p:cNvSpPr>
          <p:nvPr/>
        </p:nvSpPr>
        <p:spPr>
          <a:xfrm>
            <a:off x="250229" y="59251"/>
            <a:ext cx="11315243" cy="742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12700"/>
            <a:r>
              <a:rPr lang="en-US" b="1" dirty="0">
                <a:solidFill>
                  <a:schemeClr val="bg1"/>
                </a:solidFill>
              </a:rPr>
              <a:t>Apollo motion sickness</a:t>
            </a:r>
          </a:p>
        </p:txBody>
      </p:sp>
      <p:sp>
        <p:nvSpPr>
          <p:cNvPr id="3" name="Slide Number Placeholder 5">
            <a:extLst>
              <a:ext uri="{FF2B5EF4-FFF2-40B4-BE49-F238E27FC236}">
                <a16:creationId xmlns:a16="http://schemas.microsoft.com/office/drawing/2014/main" id="{643890F0-17B7-1E8A-017C-68A5B261CCEF}"/>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7</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0321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a:extLst>
              <a:ext uri="{FF2B5EF4-FFF2-40B4-BE49-F238E27FC236}">
                <a16:creationId xmlns:a16="http://schemas.microsoft.com/office/drawing/2014/main" id="{34C31E90-DE0D-42A2-D562-B7A58BD9D4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58163" y="2971213"/>
            <a:ext cx="6612835" cy="3796007"/>
          </a:xfrm>
          <a:prstGeom prst="rect">
            <a:avLst/>
          </a:prstGeom>
          <a:solidFill>
            <a:schemeClr val="bg1"/>
          </a:solidFill>
          <a:ln w="9525">
            <a:noFill/>
            <a:miter lim="800000"/>
            <a:headEnd/>
            <a:tailEnd/>
          </a:ln>
        </p:spPr>
      </p:pic>
      <p:sp>
        <p:nvSpPr>
          <p:cNvPr id="4" name="Slide Number Placeholder 3">
            <a:extLst>
              <a:ext uri="{FF2B5EF4-FFF2-40B4-BE49-F238E27FC236}">
                <a16:creationId xmlns:a16="http://schemas.microsoft.com/office/drawing/2014/main" id="{E02F5EB0-8B31-F399-92A2-1F1780BAEA54}"/>
              </a:ext>
            </a:extLst>
          </p:cNvPr>
          <p:cNvSpPr>
            <a:spLocks noGrp="1"/>
          </p:cNvSpPr>
          <p:nvPr>
            <p:ph type="sldNum" sz="quarter" idx="12"/>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8</a:t>
            </a:fld>
            <a:endParaRPr kumimoji="0" lang="en-US" altLang="x-none"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83906C1-F98C-E79B-2518-CBDACA84B55D}"/>
              </a:ext>
            </a:extLst>
          </p:cNvPr>
          <p:cNvSpPr>
            <a:spLocks noGrp="1"/>
          </p:cNvSpPr>
          <p:nvPr>
            <p:ph type="title" idx="4294967295"/>
          </p:nvPr>
        </p:nvSpPr>
        <p:spPr>
          <a:xfrm>
            <a:off x="169330" y="7938"/>
            <a:ext cx="10769600" cy="823912"/>
          </a:xfrm>
        </p:spPr>
        <p:txBody>
          <a:bodyPr/>
          <a:lstStyle/>
          <a:p>
            <a:r>
              <a:rPr lang="en-US" b="1" dirty="0">
                <a:solidFill>
                  <a:schemeClr val="bg1"/>
                </a:solidFill>
                <a:ea typeface="Times New Roman" panose="02020603050405020304" pitchFamily="18" charset="0"/>
              </a:rPr>
              <a:t>STS reentry motion sickness </a:t>
            </a:r>
            <a:endParaRPr lang="en-US" b="1" dirty="0">
              <a:solidFill>
                <a:schemeClr val="bg1"/>
              </a:solidFill>
            </a:endParaRPr>
          </a:p>
        </p:txBody>
      </p:sp>
      <p:sp>
        <p:nvSpPr>
          <p:cNvPr id="11" name="Rectangle 10">
            <a:extLst>
              <a:ext uri="{FF2B5EF4-FFF2-40B4-BE49-F238E27FC236}">
                <a16:creationId xmlns:a16="http://schemas.microsoft.com/office/drawing/2014/main" id="{2DE391C1-A63E-93A3-A55C-E00082424227}"/>
              </a:ext>
            </a:extLst>
          </p:cNvPr>
          <p:cNvSpPr/>
          <p:nvPr/>
        </p:nvSpPr>
        <p:spPr>
          <a:xfrm>
            <a:off x="331114" y="926755"/>
            <a:ext cx="10738186" cy="1938992"/>
          </a:xfrm>
          <a:prstGeom prst="rect">
            <a:avLst/>
          </a:prstGeom>
        </p:spPr>
        <p:txBody>
          <a:bodyPr wrap="square">
            <a:spAutoFit/>
          </a:bodyPr>
          <a:lstStyle/>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Incidence of re-entry nausea was ~15% after Shuttle with majority of crewmembers experiencing clumsiness in movements, difficulty walking and persisting sensation after-effects (</a:t>
            </a:r>
            <a:r>
              <a:rPr kumimoji="0" lang="en-US" sz="2400" b="0" i="0" u="none" strike="noStrike" kern="12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Bacal</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et al. 2003)</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Since post-flight impairment was greater with longer flights</a:t>
            </a:r>
            <a:r>
              <a:rPr kumimoji="0" lang="en-US" sz="2400" b="0" i="0" u="none" strike="noStrike" kern="1200" cap="none" spc="0" normalizeH="0" baseline="0" noProof="0" dirty="0">
                <a:ln>
                  <a:noFill/>
                </a:ln>
                <a:solidFill>
                  <a:schemeClr val="bg1"/>
                </a:solidFill>
                <a:effectLst/>
                <a:uLnTx/>
                <a:uFillTx/>
                <a:latin typeface="Helvetica Neue" panose="02000503000000020004" pitchFamily="2" charset="0"/>
                <a:ea typeface="Times New Roman" panose="02020603050405020304" pitchFamily="18" charset="0"/>
                <a:cs typeface="Arial" panose="020B0604020202020204" pitchFamily="34" charset="0"/>
              </a:rPr>
              <a:t> o</a:t>
            </a:r>
            <a:r>
              <a:rPr kumimoji="0" lang="en-US" sz="2400" b="0" i="0" u="none" strike="noStrike" kern="1200" cap="none" spc="0" normalizeH="0" baseline="0" noProof="0" dirty="0">
                <a:ln>
                  <a:noFill/>
                </a:ln>
                <a:solidFill>
                  <a:schemeClr val="bg1"/>
                </a:solidFill>
                <a:effectLst/>
                <a:uLnTx/>
                <a:uFillTx/>
                <a:latin typeface="Helvetica Neue" panose="02000503000000020004" pitchFamily="2" charset="0"/>
                <a:ea typeface="+mn-ea"/>
                <a:cs typeface="+mn-cs"/>
              </a:rPr>
              <a:t>nly CDRs with prior landing experience were considered for flights of extended duration</a:t>
            </a:r>
          </a:p>
        </p:txBody>
      </p:sp>
      <p:cxnSp>
        <p:nvCxnSpPr>
          <p:cNvPr id="14" name="Straight Connector 13">
            <a:extLst>
              <a:ext uri="{FF2B5EF4-FFF2-40B4-BE49-F238E27FC236}">
                <a16:creationId xmlns:a16="http://schemas.microsoft.com/office/drawing/2014/main" id="{078070BB-9B90-C195-DEBF-637CD88D9E0B}"/>
              </a:ext>
            </a:extLst>
          </p:cNvPr>
          <p:cNvCxnSpPr>
            <a:cxnSpLocks/>
          </p:cNvCxnSpPr>
          <p:nvPr/>
        </p:nvCxnSpPr>
        <p:spPr>
          <a:xfrm>
            <a:off x="2088287" y="5449334"/>
            <a:ext cx="5396768" cy="1"/>
          </a:xfrm>
          <a:prstGeom prst="line">
            <a:avLst/>
          </a:prstGeom>
          <a:ln w="63500">
            <a:solidFill>
              <a:schemeClr val="accent4">
                <a:lumMod val="75000"/>
              </a:schemeClr>
            </a:solidFill>
            <a:prstDash val="solid"/>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70570F6A-3918-98F3-225E-240FE6910379}"/>
              </a:ext>
            </a:extLst>
          </p:cNvPr>
          <p:cNvSpPr/>
          <p:nvPr/>
        </p:nvSpPr>
        <p:spPr>
          <a:xfrm>
            <a:off x="186268" y="4970273"/>
            <a:ext cx="1887506" cy="92333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Apollo transit durations prior to lunar descent</a:t>
            </a:r>
          </a:p>
        </p:txBody>
      </p:sp>
      <p:pic>
        <p:nvPicPr>
          <p:cNvPr id="18" name="Picture 3">
            <a:extLst>
              <a:ext uri="{FF2B5EF4-FFF2-40B4-BE49-F238E27FC236}">
                <a16:creationId xmlns:a16="http://schemas.microsoft.com/office/drawing/2014/main" id="{49CA36D6-86F8-5444-5033-F6262004BBE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70998" y="3429000"/>
            <a:ext cx="3200400" cy="2458715"/>
          </a:xfrm>
          <a:prstGeom prst="rect">
            <a:avLst/>
          </a:prstGeom>
          <a:noFill/>
          <a:ln w="9525">
            <a:noFill/>
            <a:miter lim="800000"/>
            <a:headEnd/>
            <a:tailEnd/>
          </a:ln>
        </p:spPr>
      </p:pic>
    </p:spTree>
    <p:extLst>
      <p:ext uri="{BB962C8B-B14F-4D97-AF65-F5344CB8AC3E}">
        <p14:creationId xmlns:p14="http://schemas.microsoft.com/office/powerpoint/2010/main" val="69548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39C612F-2344-181B-47FE-8E60BB7B5897}"/>
              </a:ext>
            </a:extLst>
          </p:cNvPr>
          <p:cNvSpPr/>
          <p:nvPr/>
        </p:nvSpPr>
        <p:spPr>
          <a:xfrm>
            <a:off x="5943600" y="1794933"/>
            <a:ext cx="1927882" cy="3132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F771FDB-2428-8FE3-445D-45319C173F4A}"/>
              </a:ext>
            </a:extLst>
          </p:cNvPr>
          <p:cNvGrpSpPr/>
          <p:nvPr/>
        </p:nvGrpSpPr>
        <p:grpSpPr>
          <a:xfrm>
            <a:off x="6072456" y="2094564"/>
            <a:ext cx="1799026" cy="2623364"/>
            <a:chOff x="5863838" y="1120246"/>
            <a:chExt cx="1799026" cy="2623364"/>
          </a:xfrm>
          <a:solidFill>
            <a:schemeClr val="bg1"/>
          </a:solidFill>
        </p:grpSpPr>
        <p:pic>
          <p:nvPicPr>
            <p:cNvPr id="2" name="Picture 3" descr="C:\sjwfiles\Posture\FAP\Dec08_BiAnnual_Review\SOT illustrations\SOT-5M.jpg">
              <a:extLst>
                <a:ext uri="{FF2B5EF4-FFF2-40B4-BE49-F238E27FC236}">
                  <a16:creationId xmlns:a16="http://schemas.microsoft.com/office/drawing/2014/main" id="{0CAAEB16-EF4A-1E1D-F1E5-CCABC1E5B53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75976" y="1120246"/>
              <a:ext cx="1174750" cy="146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10221E85-59EE-DCEC-1E0B-52ED51194BCF}"/>
                </a:ext>
              </a:extLst>
            </p:cNvPr>
            <p:cNvSpPr/>
            <p:nvPr/>
          </p:nvSpPr>
          <p:spPr>
            <a:xfrm>
              <a:off x="5863838" y="2789503"/>
              <a:ext cx="1799026" cy="954107"/>
            </a:xfrm>
            <a:prstGeom prst="rect">
              <a:avLst/>
            </a:prstGeom>
            <a:grpFill/>
          </p:spPr>
          <p:txBody>
            <a:bodyPr wrap="square">
              <a:spAutoFit/>
            </a:bodyPr>
            <a:lstStyle/>
            <a:p>
              <a:r>
                <a:rPr lang="en-US" sz="1400" b="1" u="sng" dirty="0">
                  <a:latin typeface="Arial"/>
                  <a:cs typeface="Arial"/>
                </a:rPr>
                <a:t>SOT-5M</a:t>
              </a:r>
            </a:p>
            <a:p>
              <a:r>
                <a:rPr lang="en-US" sz="1400" b="1" dirty="0">
                  <a:latin typeface="Arial"/>
                  <a:cs typeface="Arial"/>
                </a:rPr>
                <a:t>Eyes Closed,</a:t>
              </a:r>
            </a:p>
            <a:p>
              <a:r>
                <a:rPr lang="en-US" sz="1400" b="1" dirty="0">
                  <a:latin typeface="Arial"/>
                  <a:cs typeface="Arial"/>
                </a:rPr>
                <a:t>Unstable support, </a:t>
              </a:r>
            </a:p>
            <a:p>
              <a:r>
                <a:rPr lang="en-US" sz="1400" b="1" dirty="0">
                  <a:latin typeface="Arial"/>
                  <a:cs typeface="Arial"/>
                </a:rPr>
                <a:t>Head moving</a:t>
              </a:r>
            </a:p>
          </p:txBody>
        </p:sp>
      </p:grpSp>
      <p:pic>
        <p:nvPicPr>
          <p:cNvPr id="8" name="Picture 7" descr="CDP.JPG">
            <a:extLst>
              <a:ext uri="{FF2B5EF4-FFF2-40B4-BE49-F238E27FC236}">
                <a16:creationId xmlns:a16="http://schemas.microsoft.com/office/drawing/2014/main" id="{5E95828D-7861-E1B1-C574-5F3283855773}"/>
              </a:ext>
            </a:extLst>
          </p:cNvPr>
          <p:cNvPicPr/>
          <p:nvPr/>
        </p:nvPicPr>
        <p:blipFill>
          <a:blip r:embed="rId3" cstate="email">
            <a:extLst>
              <a:ext uri="{28A0092B-C50C-407E-A947-70E740481C1C}">
                <a14:useLocalDpi xmlns:a14="http://schemas.microsoft.com/office/drawing/2010/main"/>
              </a:ext>
            </a:extLst>
          </a:blip>
          <a:stretch>
            <a:fillRect/>
          </a:stretch>
        </p:blipFill>
        <p:spPr>
          <a:xfrm>
            <a:off x="8408459" y="1120246"/>
            <a:ext cx="3026410" cy="4572000"/>
          </a:xfrm>
          <a:prstGeom prst="rect">
            <a:avLst/>
          </a:prstGeom>
        </p:spPr>
      </p:pic>
      <p:pic>
        <p:nvPicPr>
          <p:cNvPr id="9" name="Picture 8">
            <a:extLst>
              <a:ext uri="{FF2B5EF4-FFF2-40B4-BE49-F238E27FC236}">
                <a16:creationId xmlns:a16="http://schemas.microsoft.com/office/drawing/2014/main" id="{8C84DA93-B921-824D-96F8-BDFACEF19ECD}"/>
              </a:ext>
            </a:extLst>
          </p:cNvPr>
          <p:cNvPicPr>
            <a:picLocks noChangeAspect="1"/>
          </p:cNvPicPr>
          <p:nvPr/>
        </p:nvPicPr>
        <p:blipFill>
          <a:blip r:embed="rId4"/>
          <a:stretch>
            <a:fillRect/>
          </a:stretch>
        </p:blipFill>
        <p:spPr>
          <a:xfrm>
            <a:off x="353862" y="1457988"/>
            <a:ext cx="5303593" cy="3896517"/>
          </a:xfrm>
          <a:prstGeom prst="rect">
            <a:avLst/>
          </a:prstGeom>
          <a:solidFill>
            <a:schemeClr val="bg1"/>
          </a:solidFill>
        </p:spPr>
      </p:pic>
      <p:sp>
        <p:nvSpPr>
          <p:cNvPr id="10" name="Title 1">
            <a:extLst>
              <a:ext uri="{FF2B5EF4-FFF2-40B4-BE49-F238E27FC236}">
                <a16:creationId xmlns:a16="http://schemas.microsoft.com/office/drawing/2014/main" id="{EC996EA3-721F-B725-205E-A4634581AC1D}"/>
              </a:ext>
            </a:extLst>
          </p:cNvPr>
          <p:cNvSpPr txBox="1">
            <a:spLocks/>
          </p:cNvSpPr>
          <p:nvPr/>
        </p:nvSpPr>
        <p:spPr>
          <a:xfrm>
            <a:off x="201531" y="8364"/>
            <a:ext cx="10769600" cy="8229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r>
              <a:rPr lang="en-US" b="1" dirty="0">
                <a:solidFill>
                  <a:schemeClr val="bg1"/>
                </a:solidFill>
                <a:ea typeface="Times New Roman" panose="02020603050405020304" pitchFamily="18" charset="0"/>
              </a:rPr>
              <a:t>Postflight Dynamic Posturography </a:t>
            </a:r>
            <a:endParaRPr lang="en-US" b="1" dirty="0">
              <a:solidFill>
                <a:schemeClr val="bg1"/>
              </a:solidFill>
            </a:endParaRPr>
          </a:p>
        </p:txBody>
      </p:sp>
      <p:sp>
        <p:nvSpPr>
          <p:cNvPr id="13" name="Slide Number Placeholder 5">
            <a:extLst>
              <a:ext uri="{FF2B5EF4-FFF2-40B4-BE49-F238E27FC236}">
                <a16:creationId xmlns:a16="http://schemas.microsoft.com/office/drawing/2014/main" id="{B827DA19-CFC5-FC10-C309-62B8DC5CB7F7}"/>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9</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6665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4DF7E9-77E6-E23A-AD88-0D078A36BC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0E1C1D-23A6-4D8C-8BAD-0A4D3EB843D9}" type="slidenum">
              <a:rPr kumimoji="0" lang="en-US" sz="1200" b="0" i="0" u="none" strike="noStrike" kern="1200" cap="none" spc="0" normalizeH="0" baseline="0" noProof="0" smtClean="0">
                <a:ln>
                  <a:noFill/>
                </a:ln>
                <a:solidFill>
                  <a:srgbClr val="E7E6E6"/>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E7E6E6"/>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06DE92B-2FBD-888E-BA4C-7C02B70E0F4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895947" y="874475"/>
            <a:ext cx="4296053" cy="5196839"/>
          </a:xfrm>
          <a:prstGeom prst="rect">
            <a:avLst/>
          </a:prstGeom>
        </p:spPr>
      </p:pic>
      <p:pic>
        <p:nvPicPr>
          <p:cNvPr id="3" name="Picture 2">
            <a:extLst>
              <a:ext uri="{FF2B5EF4-FFF2-40B4-BE49-F238E27FC236}">
                <a16:creationId xmlns:a16="http://schemas.microsoft.com/office/drawing/2014/main" id="{A9FE10CB-494E-E73A-F281-52A3C96066B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6878" y="2547809"/>
            <a:ext cx="3613780" cy="3200400"/>
          </a:xfrm>
          <a:prstGeom prst="rect">
            <a:avLst/>
          </a:prstGeom>
        </p:spPr>
      </p:pic>
      <p:sp>
        <p:nvSpPr>
          <p:cNvPr id="8" name="Title 1">
            <a:extLst>
              <a:ext uri="{FF2B5EF4-FFF2-40B4-BE49-F238E27FC236}">
                <a16:creationId xmlns:a16="http://schemas.microsoft.com/office/drawing/2014/main" id="{2718BD6D-3A0C-B7D9-1FEE-084A08B4638C}"/>
              </a:ext>
            </a:extLst>
          </p:cNvPr>
          <p:cNvSpPr txBox="1">
            <a:spLocks/>
          </p:cNvSpPr>
          <p:nvPr/>
        </p:nvSpPr>
        <p:spPr>
          <a:xfrm>
            <a:off x="326878" y="112810"/>
            <a:ext cx="8894409"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Field Tests</a:t>
            </a:r>
          </a:p>
        </p:txBody>
      </p:sp>
      <p:sp>
        <p:nvSpPr>
          <p:cNvPr id="10" name="TextBox 9">
            <a:extLst>
              <a:ext uri="{FF2B5EF4-FFF2-40B4-BE49-F238E27FC236}">
                <a16:creationId xmlns:a16="http://schemas.microsoft.com/office/drawing/2014/main" id="{7A44C61B-D420-5771-1128-527B572C93B9}"/>
              </a:ext>
            </a:extLst>
          </p:cNvPr>
          <p:cNvSpPr txBox="1"/>
          <p:nvPr/>
        </p:nvSpPr>
        <p:spPr>
          <a:xfrm>
            <a:off x="326878" y="907669"/>
            <a:ext cx="9150951" cy="138499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Characterize functional abilities following long-duration spaceflight as soon as possible after g-transition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Develop a recovery timeline of functional performance </a:t>
            </a:r>
          </a:p>
        </p:txBody>
      </p:sp>
      <p:pic>
        <p:nvPicPr>
          <p:cNvPr id="11" name="Picture 10" descr="IMG_1473.png">
            <a:extLst>
              <a:ext uri="{FF2B5EF4-FFF2-40B4-BE49-F238E27FC236}">
                <a16:creationId xmlns:a16="http://schemas.microsoft.com/office/drawing/2014/main" id="{B8DC2DCD-64BA-0D55-9BE7-7B3ED552690B}"/>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4136812" y="2547809"/>
            <a:ext cx="3613780" cy="3200400"/>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21691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4DF7E9-77E6-E23A-AD88-0D078A36BC3A}"/>
              </a:ext>
            </a:extLst>
          </p:cNvPr>
          <p:cNvSpPr>
            <a:spLocks noGrp="1"/>
          </p:cNvSpPr>
          <p:nvPr>
            <p:ph type="sldNum" sz="quarter" idx="12"/>
          </p:nvPr>
        </p:nvSpPr>
        <p:spPr/>
        <p:txBody>
          <a:bodyPr/>
          <a:lstStyle/>
          <a:p>
            <a:fld id="{3A0E1C1D-23A6-4D8C-8BAD-0A4D3EB843D9}" type="slidenum">
              <a:rPr lang="en-US" smtClean="0"/>
              <a:t>11</a:t>
            </a:fld>
            <a:endParaRPr lang="en-US" dirty="0"/>
          </a:p>
        </p:txBody>
      </p:sp>
      <p:sp>
        <p:nvSpPr>
          <p:cNvPr id="8" name="Title 1">
            <a:extLst>
              <a:ext uri="{FF2B5EF4-FFF2-40B4-BE49-F238E27FC236}">
                <a16:creationId xmlns:a16="http://schemas.microsoft.com/office/drawing/2014/main" id="{2718BD6D-3A0C-B7D9-1FEE-084A08B4638C}"/>
              </a:ext>
            </a:extLst>
          </p:cNvPr>
          <p:cNvSpPr txBox="1">
            <a:spLocks/>
          </p:cNvSpPr>
          <p:nvPr/>
        </p:nvSpPr>
        <p:spPr>
          <a:xfrm>
            <a:off x="326878" y="177205"/>
            <a:ext cx="9986211"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600" dirty="0">
                <a:solidFill>
                  <a:prstClr val="white"/>
                </a:solidFill>
                <a:latin typeface="Arial" panose="020B0604020202020204" pitchFamily="34" charset="0"/>
                <a:cs typeface="Arial" panose="020B0604020202020204" pitchFamily="34" charset="0"/>
              </a:rPr>
              <a:t>ISS Reentry Motion Sickness</a:t>
            </a:r>
          </a:p>
        </p:txBody>
      </p:sp>
      <p:pic>
        <p:nvPicPr>
          <p:cNvPr id="19" name="Picture 18">
            <a:extLst>
              <a:ext uri="{FF2B5EF4-FFF2-40B4-BE49-F238E27FC236}">
                <a16:creationId xmlns:a16="http://schemas.microsoft.com/office/drawing/2014/main" id="{82BDFB4B-864B-47FF-79A1-55CF6750C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1046" y="914400"/>
            <a:ext cx="5118281" cy="5029200"/>
          </a:xfrm>
          <a:prstGeom prst="rect">
            <a:avLst/>
          </a:prstGeom>
        </p:spPr>
      </p:pic>
      <p:sp>
        <p:nvSpPr>
          <p:cNvPr id="21" name="TextBox 20">
            <a:extLst>
              <a:ext uri="{FF2B5EF4-FFF2-40B4-BE49-F238E27FC236}">
                <a16:creationId xmlns:a16="http://schemas.microsoft.com/office/drawing/2014/main" id="{350EA345-DB35-287E-32D2-CEC939BDCA98}"/>
              </a:ext>
            </a:extLst>
          </p:cNvPr>
          <p:cNvSpPr txBox="1"/>
          <p:nvPr/>
        </p:nvSpPr>
        <p:spPr>
          <a:xfrm>
            <a:off x="9785540" y="1054774"/>
            <a:ext cx="1055097" cy="800219"/>
          </a:xfrm>
          <a:prstGeom prst="rect">
            <a:avLst/>
          </a:prstGeom>
          <a:noFill/>
        </p:spPr>
        <p:txBody>
          <a:bodyPr wrap="none" rtlCol="0">
            <a:spAutoFit/>
          </a:bodyPr>
          <a:lstStyle/>
          <a:p>
            <a:pPr algn="ctr"/>
            <a:r>
              <a:rPr lang="en-US" sz="2800" dirty="0">
                <a:latin typeface="Arial" panose="020B0604020202020204" pitchFamily="34" charset="0"/>
                <a:cs typeface="Arial" panose="020B0604020202020204" pitchFamily="34" charset="0"/>
              </a:rPr>
              <a:t>R+0a</a:t>
            </a:r>
          </a:p>
          <a:p>
            <a:pPr algn="ctr"/>
            <a:r>
              <a:rPr lang="en-US" dirty="0">
                <a:latin typeface="Arial" panose="020B0604020202020204" pitchFamily="34" charset="0"/>
                <a:cs typeface="Arial" panose="020B0604020202020204" pitchFamily="34" charset="0"/>
              </a:rPr>
              <a:t>N=48</a:t>
            </a:r>
          </a:p>
        </p:txBody>
      </p:sp>
      <p:sp>
        <p:nvSpPr>
          <p:cNvPr id="22" name="TextBox 21">
            <a:extLst>
              <a:ext uri="{FF2B5EF4-FFF2-40B4-BE49-F238E27FC236}">
                <a16:creationId xmlns:a16="http://schemas.microsoft.com/office/drawing/2014/main" id="{4AA637C7-5465-B704-DB06-8ECB8E44A188}"/>
              </a:ext>
            </a:extLst>
          </p:cNvPr>
          <p:cNvSpPr txBox="1"/>
          <p:nvPr/>
        </p:nvSpPr>
        <p:spPr>
          <a:xfrm>
            <a:off x="1847056" y="963334"/>
            <a:ext cx="930063" cy="461665"/>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R+0a</a:t>
            </a:r>
          </a:p>
        </p:txBody>
      </p:sp>
      <p:sp>
        <p:nvSpPr>
          <p:cNvPr id="23" name="TextBox 22">
            <a:extLst>
              <a:ext uri="{FF2B5EF4-FFF2-40B4-BE49-F238E27FC236}">
                <a16:creationId xmlns:a16="http://schemas.microsoft.com/office/drawing/2014/main" id="{ABDAB1C5-929C-26C9-EFE7-1C9F11C29E16}"/>
              </a:ext>
            </a:extLst>
          </p:cNvPr>
          <p:cNvSpPr txBox="1"/>
          <p:nvPr/>
        </p:nvSpPr>
        <p:spPr>
          <a:xfrm>
            <a:off x="2944336" y="1801534"/>
            <a:ext cx="930063" cy="461665"/>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R+0b</a:t>
            </a:r>
          </a:p>
        </p:txBody>
      </p:sp>
      <p:pic>
        <p:nvPicPr>
          <p:cNvPr id="3" name="Picture 2">
            <a:extLst>
              <a:ext uri="{FF2B5EF4-FFF2-40B4-BE49-F238E27FC236}">
                <a16:creationId xmlns:a16="http://schemas.microsoft.com/office/drawing/2014/main" id="{7E1873D9-C5D3-C3A9-6CFB-4E94B6F566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0074" y="914400"/>
            <a:ext cx="4716504" cy="5029200"/>
          </a:xfrm>
          <a:prstGeom prst="rect">
            <a:avLst/>
          </a:prstGeom>
          <a:solidFill>
            <a:schemeClr val="bg1"/>
          </a:solidFill>
        </p:spPr>
      </p:pic>
    </p:spTree>
    <p:extLst>
      <p:ext uri="{BB962C8B-B14F-4D97-AF65-F5344CB8AC3E}">
        <p14:creationId xmlns:p14="http://schemas.microsoft.com/office/powerpoint/2010/main" val="134185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D82214-2FCF-6550-B577-9D2A7F1B0EC2}"/>
              </a:ext>
            </a:extLst>
          </p:cNvPr>
          <p:cNvPicPr>
            <a:picLocks noChangeAspect="1"/>
          </p:cNvPicPr>
          <p:nvPr/>
        </p:nvPicPr>
        <p:blipFill>
          <a:blip r:embed="rId2"/>
          <a:stretch>
            <a:fillRect/>
          </a:stretch>
        </p:blipFill>
        <p:spPr>
          <a:xfrm>
            <a:off x="3327505" y="1087968"/>
            <a:ext cx="5539426" cy="5056632"/>
          </a:xfrm>
          <a:prstGeom prst="rect">
            <a:avLst/>
          </a:prstGeom>
          <a:solidFill>
            <a:schemeClr val="bg1"/>
          </a:solidFill>
        </p:spPr>
      </p:pic>
      <p:sp>
        <p:nvSpPr>
          <p:cNvPr id="6" name="Title 1">
            <a:extLst>
              <a:ext uri="{FF2B5EF4-FFF2-40B4-BE49-F238E27FC236}">
                <a16:creationId xmlns:a16="http://schemas.microsoft.com/office/drawing/2014/main" id="{8A05A4F2-4BB8-3330-47A4-3C3385BB3026}"/>
              </a:ext>
            </a:extLst>
          </p:cNvPr>
          <p:cNvSpPr txBox="1">
            <a:spLocks/>
          </p:cNvSpPr>
          <p:nvPr/>
        </p:nvSpPr>
        <p:spPr>
          <a:xfrm>
            <a:off x="326878" y="177205"/>
            <a:ext cx="9986211"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600" dirty="0">
                <a:solidFill>
                  <a:prstClr val="white"/>
                </a:solidFill>
                <a:latin typeface="Arial" panose="020B0604020202020204" pitchFamily="34" charset="0"/>
                <a:cs typeface="Arial" panose="020B0604020202020204" pitchFamily="34" charset="0"/>
              </a:rPr>
              <a:t>Spaceflight Standard Measures</a:t>
            </a:r>
          </a:p>
        </p:txBody>
      </p:sp>
      <p:pic>
        <p:nvPicPr>
          <p:cNvPr id="1026" name="Picture 2">
            <a:extLst>
              <a:ext uri="{FF2B5EF4-FFF2-40B4-BE49-F238E27FC236}">
                <a16:creationId xmlns:a16="http://schemas.microsoft.com/office/drawing/2014/main" id="{C64BFF15-6303-58E3-E741-D4BEECB3AED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160933" y="1087968"/>
            <a:ext cx="2709334" cy="5056632"/>
          </a:xfrm>
          <a:prstGeom prst="rect">
            <a:avLst/>
          </a:prstGeom>
          <a:noFill/>
          <a:ln w="76200">
            <a:solidFill>
              <a:srgbClr val="6B7EBB"/>
            </a:solidFill>
          </a:ln>
          <a:extLst>
            <a:ext uri="{909E8E84-426E-40DD-AFC4-6F175D3DCCD1}">
              <a14:hiddenFill xmlns:a14="http://schemas.microsoft.com/office/drawing/2010/main">
                <a:solidFill>
                  <a:srgbClr val="FFFFFF"/>
                </a:solidFill>
              </a14:hiddenFill>
            </a:ext>
          </a:extLst>
        </p:spPr>
      </p:pic>
      <p:pic>
        <p:nvPicPr>
          <p:cNvPr id="1028" name="Picture 4" descr="enter image description here">
            <a:extLst>
              <a:ext uri="{FF2B5EF4-FFF2-40B4-BE49-F238E27FC236}">
                <a16:creationId xmlns:a16="http://schemas.microsoft.com/office/drawing/2014/main" id="{963C8E9B-DAAE-FE50-4936-FBAD57A51B3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26878" y="1087968"/>
            <a:ext cx="2706624" cy="5056632"/>
          </a:xfrm>
          <a:prstGeom prst="rect">
            <a:avLst/>
          </a:prstGeom>
          <a:noFill/>
          <a:ln w="76200">
            <a:solidFill>
              <a:srgbClr val="00B050"/>
            </a:solidFill>
          </a:ln>
          <a:extLst>
            <a:ext uri="{909E8E84-426E-40DD-AFC4-6F175D3DCCD1}">
              <a14:hiddenFill xmlns:a14="http://schemas.microsoft.com/office/drawing/2010/main">
                <a:solidFill>
                  <a:srgbClr val="FFFFFF"/>
                </a:solidFill>
              </a14:hiddenFill>
            </a:ext>
          </a:extLst>
        </p:spPr>
      </p:pic>
      <p:sp>
        <p:nvSpPr>
          <p:cNvPr id="7" name="Slide Number Placeholder 5">
            <a:extLst>
              <a:ext uri="{FF2B5EF4-FFF2-40B4-BE49-F238E27FC236}">
                <a16:creationId xmlns:a16="http://schemas.microsoft.com/office/drawing/2014/main" id="{28E20BAB-9E14-35F6-78A0-AA84020DFF7D}"/>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12</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2739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4DF7E9-77E6-E23A-AD88-0D078A36BC3A}"/>
              </a:ext>
            </a:extLst>
          </p:cNvPr>
          <p:cNvSpPr>
            <a:spLocks noGrp="1"/>
          </p:cNvSpPr>
          <p:nvPr>
            <p:ph type="sldNum" sz="quarter" idx="12"/>
          </p:nvPr>
        </p:nvSpPr>
        <p:spPr/>
        <p:txBody>
          <a:bodyPr/>
          <a:lstStyle/>
          <a:p>
            <a:fld id="{3A0E1C1D-23A6-4D8C-8BAD-0A4D3EB843D9}" type="slidenum">
              <a:rPr lang="en-US" smtClean="0"/>
              <a:t>13</a:t>
            </a:fld>
            <a:endParaRPr lang="en-US" dirty="0"/>
          </a:p>
        </p:txBody>
      </p:sp>
      <p:sp>
        <p:nvSpPr>
          <p:cNvPr id="8" name="Title 1">
            <a:extLst>
              <a:ext uri="{FF2B5EF4-FFF2-40B4-BE49-F238E27FC236}">
                <a16:creationId xmlns:a16="http://schemas.microsoft.com/office/drawing/2014/main" id="{2718BD6D-3A0C-B7D9-1FEE-084A08B4638C}"/>
              </a:ext>
            </a:extLst>
          </p:cNvPr>
          <p:cNvSpPr txBox="1">
            <a:spLocks/>
          </p:cNvSpPr>
          <p:nvPr/>
        </p:nvSpPr>
        <p:spPr>
          <a:xfrm>
            <a:off x="326878" y="177205"/>
            <a:ext cx="9986211"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600" dirty="0">
                <a:solidFill>
                  <a:prstClr val="white"/>
                </a:solidFill>
                <a:latin typeface="Arial" panose="020B0604020202020204" pitchFamily="34" charset="0"/>
                <a:cs typeface="Arial" panose="020B0604020202020204" pitchFamily="34" charset="0"/>
              </a:rPr>
              <a:t>Tandem walk</a:t>
            </a:r>
          </a:p>
        </p:txBody>
      </p:sp>
      <p:pic>
        <p:nvPicPr>
          <p:cNvPr id="3" name="Picture 2">
            <a:extLst>
              <a:ext uri="{FF2B5EF4-FFF2-40B4-BE49-F238E27FC236}">
                <a16:creationId xmlns:a16="http://schemas.microsoft.com/office/drawing/2014/main" id="{96DC66A1-35D0-400B-95C2-A883D946E176}"/>
              </a:ext>
            </a:extLst>
          </p:cNvPr>
          <p:cNvPicPr>
            <a:picLocks noChangeAspect="1"/>
          </p:cNvPicPr>
          <p:nvPr/>
        </p:nvPicPr>
        <p:blipFill>
          <a:blip r:embed="rId3"/>
          <a:stretch>
            <a:fillRect/>
          </a:stretch>
        </p:blipFill>
        <p:spPr>
          <a:xfrm>
            <a:off x="9585431" y="1002721"/>
            <a:ext cx="2198318" cy="2743200"/>
          </a:xfrm>
          <a:prstGeom prst="rect">
            <a:avLst/>
          </a:prstGeom>
        </p:spPr>
      </p:pic>
      <p:pic>
        <p:nvPicPr>
          <p:cNvPr id="10" name="Picture 9">
            <a:extLst>
              <a:ext uri="{FF2B5EF4-FFF2-40B4-BE49-F238E27FC236}">
                <a16:creationId xmlns:a16="http://schemas.microsoft.com/office/drawing/2014/main" id="{FE5005F3-DCCF-581F-6330-AA74B914FE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3011" y="1002721"/>
            <a:ext cx="5515551" cy="4114800"/>
          </a:xfrm>
          <a:prstGeom prst="rect">
            <a:avLst/>
          </a:prstGeom>
        </p:spPr>
      </p:pic>
      <p:sp>
        <p:nvSpPr>
          <p:cNvPr id="9" name="TextBox 8">
            <a:extLst>
              <a:ext uri="{FF2B5EF4-FFF2-40B4-BE49-F238E27FC236}">
                <a16:creationId xmlns:a16="http://schemas.microsoft.com/office/drawing/2014/main" id="{3D8C0897-4E1E-77A4-E3D4-AA580680D9C1}"/>
              </a:ext>
            </a:extLst>
          </p:cNvPr>
          <p:cNvSpPr txBox="1"/>
          <p:nvPr/>
        </p:nvSpPr>
        <p:spPr>
          <a:xfrm>
            <a:off x="2129513" y="5213715"/>
            <a:ext cx="2042547" cy="523220"/>
          </a:xfrm>
          <a:prstGeom prst="rect">
            <a:avLst/>
          </a:prstGeom>
          <a:no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Eyes Open</a:t>
            </a:r>
          </a:p>
        </p:txBody>
      </p:sp>
      <p:grpSp>
        <p:nvGrpSpPr>
          <p:cNvPr id="12" name="Group 11">
            <a:extLst>
              <a:ext uri="{FF2B5EF4-FFF2-40B4-BE49-F238E27FC236}">
                <a16:creationId xmlns:a16="http://schemas.microsoft.com/office/drawing/2014/main" id="{47A0906D-BC3F-0D86-C8C0-7665588A1255}"/>
              </a:ext>
            </a:extLst>
          </p:cNvPr>
          <p:cNvGrpSpPr/>
          <p:nvPr/>
        </p:nvGrpSpPr>
        <p:grpSpPr>
          <a:xfrm>
            <a:off x="6240522" y="1002721"/>
            <a:ext cx="5543227" cy="4809957"/>
            <a:chOff x="6240522" y="1002721"/>
            <a:chExt cx="5543227" cy="4809957"/>
          </a:xfrm>
        </p:grpSpPr>
        <p:pic>
          <p:nvPicPr>
            <p:cNvPr id="2" name="Picture 1">
              <a:extLst>
                <a:ext uri="{FF2B5EF4-FFF2-40B4-BE49-F238E27FC236}">
                  <a16:creationId xmlns:a16="http://schemas.microsoft.com/office/drawing/2014/main" id="{37D52DB3-FD4A-709A-B1CB-10A43650D91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500"/>
            <a:stretch/>
          </p:blipFill>
          <p:spPr>
            <a:xfrm>
              <a:off x="6240522" y="1002721"/>
              <a:ext cx="5543227" cy="4114800"/>
            </a:xfrm>
            <a:prstGeom prst="rect">
              <a:avLst/>
            </a:prstGeom>
          </p:spPr>
        </p:pic>
        <p:sp>
          <p:nvSpPr>
            <p:cNvPr id="11" name="TextBox 10">
              <a:extLst>
                <a:ext uri="{FF2B5EF4-FFF2-40B4-BE49-F238E27FC236}">
                  <a16:creationId xmlns:a16="http://schemas.microsoft.com/office/drawing/2014/main" id="{A6C90968-68F3-8756-E658-0D2758E269AD}"/>
                </a:ext>
              </a:extLst>
            </p:cNvPr>
            <p:cNvSpPr txBox="1"/>
            <p:nvPr/>
          </p:nvSpPr>
          <p:spPr>
            <a:xfrm>
              <a:off x="7850599" y="5289458"/>
              <a:ext cx="2323072" cy="523220"/>
            </a:xfrm>
            <a:prstGeom prst="rect">
              <a:avLst/>
            </a:prstGeom>
            <a:no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Eyes Closed</a:t>
              </a:r>
            </a:p>
          </p:txBody>
        </p:sp>
      </p:grpSp>
    </p:spTree>
    <p:extLst>
      <p:ext uri="{BB962C8B-B14F-4D97-AF65-F5344CB8AC3E}">
        <p14:creationId xmlns:p14="http://schemas.microsoft.com/office/powerpoint/2010/main" val="111150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4DF7E9-77E6-E23A-AD88-0D078A36BC3A}"/>
              </a:ext>
            </a:extLst>
          </p:cNvPr>
          <p:cNvSpPr>
            <a:spLocks noGrp="1"/>
          </p:cNvSpPr>
          <p:nvPr>
            <p:ph type="sldNum" sz="quarter" idx="12"/>
          </p:nvPr>
        </p:nvSpPr>
        <p:spPr/>
        <p:txBody>
          <a:bodyPr/>
          <a:lstStyle/>
          <a:p>
            <a:fld id="{3A0E1C1D-23A6-4D8C-8BAD-0A4D3EB843D9}" type="slidenum">
              <a:rPr lang="en-US" smtClean="0"/>
              <a:t>14</a:t>
            </a:fld>
            <a:endParaRPr lang="en-US" dirty="0"/>
          </a:p>
        </p:txBody>
      </p:sp>
      <p:sp>
        <p:nvSpPr>
          <p:cNvPr id="8" name="Title 1">
            <a:extLst>
              <a:ext uri="{FF2B5EF4-FFF2-40B4-BE49-F238E27FC236}">
                <a16:creationId xmlns:a16="http://schemas.microsoft.com/office/drawing/2014/main" id="{2718BD6D-3A0C-B7D9-1FEE-084A08B4638C}"/>
              </a:ext>
            </a:extLst>
          </p:cNvPr>
          <p:cNvSpPr txBox="1">
            <a:spLocks/>
          </p:cNvSpPr>
          <p:nvPr/>
        </p:nvSpPr>
        <p:spPr>
          <a:xfrm>
            <a:off x="326878" y="190084"/>
            <a:ext cx="9986211"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600" dirty="0">
                <a:solidFill>
                  <a:prstClr val="white"/>
                </a:solidFill>
                <a:latin typeface="Arial" panose="020B0604020202020204" pitchFamily="34" charset="0"/>
                <a:cs typeface="Arial" panose="020B0604020202020204" pitchFamily="34" charset="0"/>
              </a:rPr>
              <a:t>Recovery to preflight levels</a:t>
            </a:r>
          </a:p>
        </p:txBody>
      </p:sp>
      <p:sp>
        <p:nvSpPr>
          <p:cNvPr id="11" name="TextBox 10">
            <a:extLst>
              <a:ext uri="{FF2B5EF4-FFF2-40B4-BE49-F238E27FC236}">
                <a16:creationId xmlns:a16="http://schemas.microsoft.com/office/drawing/2014/main" id="{CA6A518D-DC4A-48D8-D347-037A7BD5F554}"/>
              </a:ext>
            </a:extLst>
          </p:cNvPr>
          <p:cNvSpPr txBox="1"/>
          <p:nvPr/>
        </p:nvSpPr>
        <p:spPr>
          <a:xfrm>
            <a:off x="6788257" y="1291367"/>
            <a:ext cx="4928461" cy="3785652"/>
          </a:xfrm>
          <a:prstGeom prst="rect">
            <a:avLst/>
          </a:prstGeom>
          <a:noFill/>
        </p:spPr>
        <p:txBody>
          <a:bodyPr wrap="square">
            <a:spAutoFit/>
          </a:bodyPr>
          <a:lstStyle/>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Sit-to-stand and recovery from fall tasks followed similar recovery trajectories  </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 contrast, tandem walking presented a more challenging dynamic gait task requiring a longer timeframe for recovery</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Comparison of eyes open and closed conditions underscore the importance of visual cues</a:t>
            </a:r>
          </a:p>
        </p:txBody>
      </p:sp>
      <p:pic>
        <p:nvPicPr>
          <p:cNvPr id="3" name="Picture 2">
            <a:extLst>
              <a:ext uri="{FF2B5EF4-FFF2-40B4-BE49-F238E27FC236}">
                <a16:creationId xmlns:a16="http://schemas.microsoft.com/office/drawing/2014/main" id="{5FB8D184-A11D-CCF3-F125-436EAB1A83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531" y="1311459"/>
            <a:ext cx="5881737" cy="4114800"/>
          </a:xfrm>
          <a:prstGeom prst="rect">
            <a:avLst/>
          </a:prstGeom>
          <a:solidFill>
            <a:schemeClr val="bg1"/>
          </a:solidFill>
        </p:spPr>
      </p:pic>
    </p:spTree>
    <p:extLst>
      <p:ext uri="{BB962C8B-B14F-4D97-AF65-F5344CB8AC3E}">
        <p14:creationId xmlns:p14="http://schemas.microsoft.com/office/powerpoint/2010/main" val="2864662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4DF7E9-77E6-E23A-AD88-0D078A36BC3A}"/>
              </a:ext>
            </a:extLst>
          </p:cNvPr>
          <p:cNvSpPr>
            <a:spLocks noGrp="1"/>
          </p:cNvSpPr>
          <p:nvPr>
            <p:ph type="sldNum" sz="quarter" idx="12"/>
          </p:nvPr>
        </p:nvSpPr>
        <p:spPr/>
        <p:txBody>
          <a:bodyPr/>
          <a:lstStyle/>
          <a:p>
            <a:fld id="{3A0E1C1D-23A6-4D8C-8BAD-0A4D3EB843D9}" type="slidenum">
              <a:rPr lang="en-US" smtClean="0"/>
              <a:t>15</a:t>
            </a:fld>
            <a:endParaRPr lang="en-US" dirty="0"/>
          </a:p>
        </p:txBody>
      </p:sp>
      <p:sp>
        <p:nvSpPr>
          <p:cNvPr id="8" name="Title 1">
            <a:extLst>
              <a:ext uri="{FF2B5EF4-FFF2-40B4-BE49-F238E27FC236}">
                <a16:creationId xmlns:a16="http://schemas.microsoft.com/office/drawing/2014/main" id="{2718BD6D-3A0C-B7D9-1FEE-084A08B4638C}"/>
              </a:ext>
            </a:extLst>
          </p:cNvPr>
          <p:cNvSpPr txBox="1">
            <a:spLocks/>
          </p:cNvSpPr>
          <p:nvPr/>
        </p:nvSpPr>
        <p:spPr>
          <a:xfrm>
            <a:off x="326878" y="180542"/>
            <a:ext cx="9986211"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600" dirty="0">
                <a:solidFill>
                  <a:prstClr val="white"/>
                </a:solidFill>
                <a:latin typeface="Arial" panose="020B0604020202020204" pitchFamily="34" charset="0"/>
                <a:cs typeface="Arial" panose="020B0604020202020204" pitchFamily="34" charset="0"/>
              </a:rPr>
              <a:t>Effects of multiple test sessions</a:t>
            </a:r>
          </a:p>
        </p:txBody>
      </p:sp>
      <p:sp>
        <p:nvSpPr>
          <p:cNvPr id="9" name="TextBox 8">
            <a:extLst>
              <a:ext uri="{FF2B5EF4-FFF2-40B4-BE49-F238E27FC236}">
                <a16:creationId xmlns:a16="http://schemas.microsoft.com/office/drawing/2014/main" id="{308BB270-10A2-5397-EEAA-C73209D52CBD}"/>
              </a:ext>
            </a:extLst>
          </p:cNvPr>
          <p:cNvSpPr txBox="1"/>
          <p:nvPr/>
        </p:nvSpPr>
        <p:spPr>
          <a:xfrm>
            <a:off x="7962443" y="5947691"/>
            <a:ext cx="4227162" cy="369332"/>
          </a:xfrm>
          <a:prstGeom prst="rect">
            <a:avLst/>
          </a:prstGeom>
          <a:noFill/>
        </p:spPr>
        <p:txBody>
          <a:bodyPr wrap="square">
            <a:spAutoFit/>
          </a:bodyPr>
          <a:lstStyle/>
          <a:p>
            <a:r>
              <a:rPr lang="en-US" dirty="0">
                <a:solidFill>
                  <a:schemeClr val="bg1"/>
                </a:solidFill>
                <a:effectLst/>
                <a:latin typeface="Arial" panose="020B0604020202020204" pitchFamily="34" charset="0"/>
                <a:cs typeface="Arial" panose="020B0604020202020204" pitchFamily="34" charset="0"/>
              </a:rPr>
              <a:t>Rosenberg et al., </a:t>
            </a:r>
            <a:r>
              <a:rPr lang="en-US" i="1" dirty="0">
                <a:solidFill>
                  <a:schemeClr val="bg1"/>
                </a:solidFill>
                <a:effectLst/>
                <a:latin typeface="Arial" panose="020B0604020202020204" pitchFamily="34" charset="0"/>
                <a:cs typeface="Arial" panose="020B0604020202020204" pitchFamily="34" charset="0"/>
              </a:rPr>
              <a:t>Front Physiol</a:t>
            </a:r>
            <a:r>
              <a:rPr lang="en-US" i="1" dirty="0">
                <a:solidFill>
                  <a:schemeClr val="bg1"/>
                </a:solidFill>
                <a:latin typeface="Arial" panose="020B0604020202020204" pitchFamily="34" charset="0"/>
                <a:cs typeface="Arial" panose="020B0604020202020204" pitchFamily="34" charset="0"/>
              </a:rPr>
              <a:t>, </a:t>
            </a:r>
            <a:r>
              <a:rPr lang="en-US" dirty="0">
                <a:solidFill>
                  <a:schemeClr val="bg1"/>
                </a:solidFill>
                <a:effectLst/>
                <a:latin typeface="Arial" panose="020B0604020202020204" pitchFamily="34" charset="0"/>
                <a:cs typeface="Arial" panose="020B0604020202020204" pitchFamily="34" charset="0"/>
              </a:rPr>
              <a:t>2022</a:t>
            </a:r>
          </a:p>
        </p:txBody>
      </p:sp>
      <p:pic>
        <p:nvPicPr>
          <p:cNvPr id="10" name="Picture 9">
            <a:extLst>
              <a:ext uri="{FF2B5EF4-FFF2-40B4-BE49-F238E27FC236}">
                <a16:creationId xmlns:a16="http://schemas.microsoft.com/office/drawing/2014/main" id="{E9FBC157-22EC-6905-01E0-247BC10215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2893" y="1079119"/>
            <a:ext cx="3587651" cy="5246176"/>
          </a:xfrm>
          <a:prstGeom prst="rect">
            <a:avLst/>
          </a:prstGeom>
          <a:solidFill>
            <a:schemeClr val="bg1"/>
          </a:solidFill>
        </p:spPr>
      </p:pic>
      <p:pic>
        <p:nvPicPr>
          <p:cNvPr id="19" name="Picture 18" descr="CDP.JPG">
            <a:extLst>
              <a:ext uri="{FF2B5EF4-FFF2-40B4-BE49-F238E27FC236}">
                <a16:creationId xmlns:a16="http://schemas.microsoft.com/office/drawing/2014/main" id="{9046BA2A-1002-1B19-39B3-7A7C921F4CEC}"/>
              </a:ext>
            </a:extLst>
          </p:cNvPr>
          <p:cNvPicPr/>
          <p:nvPr/>
        </p:nvPicPr>
        <p:blipFill>
          <a:blip r:embed="rId4" cstate="email">
            <a:extLst>
              <a:ext uri="{28A0092B-C50C-407E-A947-70E740481C1C}">
                <a14:useLocalDpi xmlns:a14="http://schemas.microsoft.com/office/drawing/2010/main"/>
              </a:ext>
            </a:extLst>
          </a:blip>
          <a:stretch>
            <a:fillRect/>
          </a:stretch>
        </p:blipFill>
        <p:spPr>
          <a:xfrm>
            <a:off x="8799066" y="2069598"/>
            <a:ext cx="2553916" cy="3858203"/>
          </a:xfrm>
          <a:prstGeom prst="rect">
            <a:avLst/>
          </a:prstGeom>
        </p:spPr>
      </p:pic>
      <p:sp>
        <p:nvSpPr>
          <p:cNvPr id="21" name="TextBox 20">
            <a:extLst>
              <a:ext uri="{FF2B5EF4-FFF2-40B4-BE49-F238E27FC236}">
                <a16:creationId xmlns:a16="http://schemas.microsoft.com/office/drawing/2014/main" id="{D4800B9E-7E03-3983-8AA0-03C238219728}"/>
              </a:ext>
            </a:extLst>
          </p:cNvPr>
          <p:cNvSpPr txBox="1"/>
          <p:nvPr/>
        </p:nvSpPr>
        <p:spPr>
          <a:xfrm>
            <a:off x="8367284" y="1101179"/>
            <a:ext cx="3587651" cy="830997"/>
          </a:xfrm>
          <a:prstGeom prst="rect">
            <a:avLst/>
          </a:prstGeom>
          <a:noFill/>
        </p:spPr>
        <p:txBody>
          <a:bodyPr wrap="square">
            <a:spAutoFit/>
          </a:bodyPr>
          <a:lstStyle/>
          <a:p>
            <a:pPr algn="ctr"/>
            <a:r>
              <a:rPr lang="en-US" sz="2400" dirty="0">
                <a:solidFill>
                  <a:schemeClr val="bg1"/>
                </a:solidFill>
                <a:latin typeface="Arial" panose="020B0604020202020204" pitchFamily="34" charset="0"/>
                <a:cs typeface="Arial" panose="020B0604020202020204" pitchFamily="34" charset="0"/>
              </a:rPr>
              <a:t>SOT-5: Eyes closed, unstable surface</a:t>
            </a:r>
            <a:endParaRPr lang="en-US" sz="2000" dirty="0">
              <a:solidFill>
                <a:schemeClr val="bg1"/>
              </a:solidFill>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331B63D9-ABDB-C387-757D-4E05DF047350}"/>
              </a:ext>
            </a:extLst>
          </p:cNvPr>
          <p:cNvGrpSpPr/>
          <p:nvPr/>
        </p:nvGrpSpPr>
        <p:grpSpPr>
          <a:xfrm>
            <a:off x="4299495" y="989982"/>
            <a:ext cx="3851557" cy="4648150"/>
            <a:chOff x="4299495" y="989982"/>
            <a:chExt cx="3851557" cy="4648150"/>
          </a:xfrm>
        </p:grpSpPr>
        <p:sp>
          <p:nvSpPr>
            <p:cNvPr id="20" name="TextBox 19">
              <a:extLst>
                <a:ext uri="{FF2B5EF4-FFF2-40B4-BE49-F238E27FC236}">
                  <a16:creationId xmlns:a16="http://schemas.microsoft.com/office/drawing/2014/main" id="{5B5F277E-3263-1B48-45E4-22E8C1790078}"/>
                </a:ext>
              </a:extLst>
            </p:cNvPr>
            <p:cNvSpPr txBox="1"/>
            <p:nvPr/>
          </p:nvSpPr>
          <p:spPr>
            <a:xfrm>
              <a:off x="4983773" y="1504475"/>
              <a:ext cx="3167279" cy="830997"/>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Potentially benefitted from multiple testing</a:t>
              </a:r>
              <a:endParaRPr lang="en-US" sz="2000" dirty="0">
                <a:solidFill>
                  <a:schemeClr val="bg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781BA76E-BF8F-E245-55FD-3A1EE731C3B1}"/>
                </a:ext>
              </a:extLst>
            </p:cNvPr>
            <p:cNvSpPr txBox="1"/>
            <p:nvPr/>
          </p:nvSpPr>
          <p:spPr>
            <a:xfrm>
              <a:off x="4983773" y="4390224"/>
              <a:ext cx="3167278" cy="1200329"/>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Activity may have exceeded motion tolerance</a:t>
              </a:r>
              <a:endParaRPr lang="en-US" sz="2000" dirty="0">
                <a:solidFill>
                  <a:schemeClr val="bg1"/>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1CC8DBD-0CBC-38B1-4552-CD84A53E5318}"/>
                </a:ext>
              </a:extLst>
            </p:cNvPr>
            <p:cNvSpPr txBox="1"/>
            <p:nvPr/>
          </p:nvSpPr>
          <p:spPr>
            <a:xfrm>
              <a:off x="4302075" y="989982"/>
              <a:ext cx="789736" cy="1569660"/>
            </a:xfrm>
            <a:prstGeom prst="rect">
              <a:avLst/>
            </a:prstGeom>
            <a:noFill/>
          </p:spPr>
          <p:txBody>
            <a:bodyPr wrap="square">
              <a:spAutoFit/>
            </a:bodyPr>
            <a:lstStyle/>
            <a:p>
              <a:pPr algn="ctr"/>
              <a:r>
                <a:rPr lang="en-US" sz="9600" dirty="0">
                  <a:solidFill>
                    <a:schemeClr val="bg1"/>
                  </a:solidFill>
                  <a:latin typeface="Arial" panose="020B0604020202020204" pitchFamily="34" charset="0"/>
                  <a:cs typeface="Arial" panose="020B0604020202020204" pitchFamily="34" charset="0"/>
                </a:rPr>
                <a:t>}</a:t>
              </a:r>
            </a:p>
          </p:txBody>
        </p:sp>
        <p:sp>
          <p:nvSpPr>
            <p:cNvPr id="24" name="TextBox 23">
              <a:extLst>
                <a:ext uri="{FF2B5EF4-FFF2-40B4-BE49-F238E27FC236}">
                  <a16:creationId xmlns:a16="http://schemas.microsoft.com/office/drawing/2014/main" id="{37DA6B78-7ADA-AC5F-3CEB-1CF130B011A9}"/>
                </a:ext>
              </a:extLst>
            </p:cNvPr>
            <p:cNvSpPr txBox="1"/>
            <p:nvPr/>
          </p:nvSpPr>
          <p:spPr>
            <a:xfrm>
              <a:off x="4299495" y="4068472"/>
              <a:ext cx="789736" cy="1569660"/>
            </a:xfrm>
            <a:prstGeom prst="rect">
              <a:avLst/>
            </a:prstGeom>
            <a:noFill/>
          </p:spPr>
          <p:txBody>
            <a:bodyPr wrap="square">
              <a:spAutoFit/>
            </a:bodyPr>
            <a:lstStyle/>
            <a:p>
              <a:pPr algn="ctr"/>
              <a:r>
                <a:rPr lang="en-US" sz="9600" dirty="0">
                  <a:solidFill>
                    <a:schemeClr val="bg1"/>
                  </a:solidFill>
                  <a:latin typeface="Arial" panose="020B0604020202020204" pitchFamily="34" charset="0"/>
                  <a:cs typeface="Arial" panose="020B0604020202020204" pitchFamily="34" charset="0"/>
                </a:rPr>
                <a:t>}</a:t>
              </a:r>
            </a:p>
          </p:txBody>
        </p:sp>
      </p:grpSp>
    </p:spTree>
    <p:extLst>
      <p:ext uri="{BB962C8B-B14F-4D97-AF65-F5344CB8AC3E}">
        <p14:creationId xmlns:p14="http://schemas.microsoft.com/office/powerpoint/2010/main" val="241497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433F09-D0AE-A8E9-F785-E382DA9D146F}"/>
              </a:ext>
            </a:extLst>
          </p:cNvPr>
          <p:cNvSpPr/>
          <p:nvPr/>
        </p:nvSpPr>
        <p:spPr>
          <a:xfrm>
            <a:off x="590817" y="1015995"/>
            <a:ext cx="5486400" cy="47582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67620D61-4923-6628-DA19-77DEBA5C85BE}"/>
              </a:ext>
            </a:extLst>
          </p:cNvPr>
          <p:cNvSpPr txBox="1">
            <a:spLocks/>
          </p:cNvSpPr>
          <p:nvPr/>
        </p:nvSpPr>
        <p:spPr>
          <a:xfrm>
            <a:off x="326878" y="190084"/>
            <a:ext cx="9986211" cy="4812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02060"/>
                </a:solidFill>
                <a:latin typeface="+mj-lt"/>
                <a:ea typeface="+mj-ea"/>
                <a:cs typeface="+mj-cs"/>
              </a:defRPr>
            </a:lvl1pPr>
          </a:lstStyle>
          <a:p>
            <a:r>
              <a:rPr lang="en-US" sz="3600" dirty="0">
                <a:solidFill>
                  <a:prstClr val="white"/>
                </a:solidFill>
                <a:latin typeface="Arial" panose="020B0604020202020204" pitchFamily="34" charset="0"/>
                <a:cs typeface="Arial" panose="020B0604020202020204" pitchFamily="34" charset="0"/>
              </a:rPr>
              <a:t>Reentry MS with repeat fliers</a:t>
            </a:r>
          </a:p>
        </p:txBody>
      </p:sp>
      <p:pic>
        <p:nvPicPr>
          <p:cNvPr id="5" name="Picture 4">
            <a:extLst>
              <a:ext uri="{FF2B5EF4-FFF2-40B4-BE49-F238E27FC236}">
                <a16:creationId xmlns:a16="http://schemas.microsoft.com/office/drawing/2014/main" id="{6CE7828B-7397-BA27-9515-29030F9FD8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3967" y="1236138"/>
            <a:ext cx="5003800" cy="4318000"/>
          </a:xfrm>
          <a:prstGeom prst="rect">
            <a:avLst/>
          </a:prstGeom>
          <a:solidFill>
            <a:schemeClr val="bg1"/>
          </a:solidFill>
        </p:spPr>
      </p:pic>
      <p:pic>
        <p:nvPicPr>
          <p:cNvPr id="6" name="Picture 5" descr="IMG_1473.png">
            <a:extLst>
              <a:ext uri="{FF2B5EF4-FFF2-40B4-BE49-F238E27FC236}">
                <a16:creationId xmlns:a16="http://schemas.microsoft.com/office/drawing/2014/main" id="{AC3C3579-A759-AA4F-801D-A17A039203C9}"/>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6725448" y="1236138"/>
            <a:ext cx="4875735" cy="4318000"/>
          </a:xfrm>
          <a:prstGeom prst="rect">
            <a:avLst/>
          </a:prstGeom>
          <a:effectLst>
            <a:outerShdw blurRad="50800" dist="50800" dir="5400000" algn="ctr" rotWithShape="0">
              <a:srgbClr val="000000"/>
            </a:outerShdw>
          </a:effectLst>
        </p:spPr>
      </p:pic>
      <p:sp>
        <p:nvSpPr>
          <p:cNvPr id="8" name="Slide Number Placeholder 5">
            <a:extLst>
              <a:ext uri="{FF2B5EF4-FFF2-40B4-BE49-F238E27FC236}">
                <a16:creationId xmlns:a16="http://schemas.microsoft.com/office/drawing/2014/main" id="{C76C45AD-7E71-0CE3-6CC3-BD12F27109E2}"/>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16</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4168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685765-332C-706C-0F42-86C5C871CE21}"/>
              </a:ext>
            </a:extLst>
          </p:cNvPr>
          <p:cNvSpPr/>
          <p:nvPr/>
        </p:nvSpPr>
        <p:spPr>
          <a:xfrm>
            <a:off x="331114" y="926755"/>
            <a:ext cx="11251286" cy="4893647"/>
          </a:xfrm>
          <a:prstGeom prst="rect">
            <a:avLst/>
          </a:prstGeom>
        </p:spPr>
        <p:txBody>
          <a:bodyPr wrap="square">
            <a:spAutoFit/>
          </a:bodyPr>
          <a:lstStyle/>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Both have a similar onset with symptoms appearing within minutes of g-transition with head movement sensitivity persisting for several days (more pronounced following longer duration spaceflight)</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In-flight provocative head movements and/or visual reorientation illusions (e.g., seeing inverted crewmember or unexpected cabin orientation) can trigger sudden vomiting </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In-flight susceptibility does not necessarily predict re-entry susceptibility. Heat stress, dehydration, orthostasis (fainting on standing), sleep deprivation and exhaustion are commonly observed post-flight and may increase susceptibility. </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 contrast to in-flight motion sickness, the incidence or severity of re-entry sickness does not appear consistently lower with repeat flights. </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Post-flight there have been reports of “relapse” phenomenon, e.g., when turning a corner in a car, eliciting ‘mild’ to ‘severe’ symptoms</a:t>
            </a:r>
          </a:p>
        </p:txBody>
      </p:sp>
      <p:sp>
        <p:nvSpPr>
          <p:cNvPr id="6" name="Slide Number Placeholder 5">
            <a:extLst>
              <a:ext uri="{FF2B5EF4-FFF2-40B4-BE49-F238E27FC236}">
                <a16:creationId xmlns:a16="http://schemas.microsoft.com/office/drawing/2014/main" id="{0507FFEB-E3A0-20F5-784A-269912250901}"/>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17</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idx="4294967295"/>
          </p:nvPr>
        </p:nvSpPr>
        <p:spPr>
          <a:xfrm>
            <a:off x="284091" y="59251"/>
            <a:ext cx="10769600" cy="742950"/>
          </a:xfrm>
        </p:spPr>
        <p:txBody>
          <a:bodyPr>
            <a:noAutofit/>
          </a:bodyPr>
          <a:lstStyle/>
          <a:p>
            <a:pPr marL="12700"/>
            <a:r>
              <a:rPr lang="en-US" b="1" dirty="0">
                <a:solidFill>
                  <a:schemeClr val="bg1"/>
                </a:solidFill>
              </a:rPr>
              <a:t>Inflight versus reentry motion sickness</a:t>
            </a:r>
          </a:p>
        </p:txBody>
      </p:sp>
    </p:spTree>
    <p:extLst>
      <p:ext uri="{BB962C8B-B14F-4D97-AF65-F5344CB8AC3E}">
        <p14:creationId xmlns:p14="http://schemas.microsoft.com/office/powerpoint/2010/main" val="91967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137D0C-A322-4E01-8ED6-4ABB7B717C93}"/>
              </a:ext>
            </a:extLst>
          </p:cNvPr>
          <p:cNvPicPr>
            <a:picLocks noChangeAspect="1"/>
          </p:cNvPicPr>
          <p:nvPr/>
        </p:nvPicPr>
        <p:blipFill>
          <a:blip r:embed="rId2"/>
          <a:stretch>
            <a:fillRect/>
          </a:stretch>
        </p:blipFill>
        <p:spPr>
          <a:xfrm>
            <a:off x="1066800" y="1076681"/>
            <a:ext cx="10058400" cy="5036499"/>
          </a:xfrm>
          <a:prstGeom prst="rect">
            <a:avLst/>
          </a:prstGeom>
          <a:solidFill>
            <a:schemeClr val="bg1"/>
          </a:solidFill>
        </p:spPr>
      </p:pic>
      <p:sp>
        <p:nvSpPr>
          <p:cNvPr id="7" name="Title 1">
            <a:extLst>
              <a:ext uri="{FF2B5EF4-FFF2-40B4-BE49-F238E27FC236}">
                <a16:creationId xmlns:a16="http://schemas.microsoft.com/office/drawing/2014/main" id="{3320C6E1-09C5-C6D1-5ABA-8378AFBA30BB}"/>
              </a:ext>
            </a:extLst>
          </p:cNvPr>
          <p:cNvSpPr txBox="1">
            <a:spLocks/>
          </p:cNvSpPr>
          <p:nvPr/>
        </p:nvSpPr>
        <p:spPr>
          <a:xfrm>
            <a:off x="200776" y="59251"/>
            <a:ext cx="11315243" cy="742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12700"/>
            <a:r>
              <a:rPr lang="en-US" b="1" dirty="0">
                <a:solidFill>
                  <a:schemeClr val="bg1"/>
                </a:solidFill>
              </a:rPr>
              <a:t>Inflight versus reentry: Functional impacts</a:t>
            </a:r>
          </a:p>
        </p:txBody>
      </p:sp>
      <p:sp>
        <p:nvSpPr>
          <p:cNvPr id="2" name="Slide Number Placeholder 5">
            <a:extLst>
              <a:ext uri="{FF2B5EF4-FFF2-40B4-BE49-F238E27FC236}">
                <a16:creationId xmlns:a16="http://schemas.microsoft.com/office/drawing/2014/main" id="{FB8C804A-78E2-9744-B9EE-46EB1171D5FA}"/>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18</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7589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320C6E1-09C5-C6D1-5ABA-8378AFBA30BB}"/>
              </a:ext>
            </a:extLst>
          </p:cNvPr>
          <p:cNvSpPr txBox="1">
            <a:spLocks/>
          </p:cNvSpPr>
          <p:nvPr/>
        </p:nvSpPr>
        <p:spPr>
          <a:xfrm>
            <a:off x="275959" y="59251"/>
            <a:ext cx="11315243" cy="742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12700"/>
            <a:r>
              <a:rPr lang="en-US" b="1" dirty="0">
                <a:solidFill>
                  <a:schemeClr val="bg1"/>
                </a:solidFill>
              </a:rPr>
              <a:t>Inflight versus reentry: Movement recovery</a:t>
            </a:r>
          </a:p>
        </p:txBody>
      </p:sp>
      <p:pic>
        <p:nvPicPr>
          <p:cNvPr id="2" name="Picture 1">
            <a:extLst>
              <a:ext uri="{FF2B5EF4-FFF2-40B4-BE49-F238E27FC236}">
                <a16:creationId xmlns:a16="http://schemas.microsoft.com/office/drawing/2014/main" id="{5C3039FD-7F2D-41BC-E509-08534F5C4D8D}"/>
              </a:ext>
            </a:extLst>
          </p:cNvPr>
          <p:cNvPicPr>
            <a:picLocks noChangeAspect="1"/>
          </p:cNvPicPr>
          <p:nvPr/>
        </p:nvPicPr>
        <p:blipFill>
          <a:blip r:embed="rId2"/>
          <a:stretch>
            <a:fillRect/>
          </a:stretch>
        </p:blipFill>
        <p:spPr>
          <a:xfrm>
            <a:off x="1066800" y="910750"/>
            <a:ext cx="10058400" cy="5036499"/>
          </a:xfrm>
          <a:prstGeom prst="rect">
            <a:avLst/>
          </a:prstGeom>
          <a:solidFill>
            <a:schemeClr val="bg1"/>
          </a:solidFill>
        </p:spPr>
      </p:pic>
      <p:sp>
        <p:nvSpPr>
          <p:cNvPr id="3" name="Slide Number Placeholder 5">
            <a:extLst>
              <a:ext uri="{FF2B5EF4-FFF2-40B4-BE49-F238E27FC236}">
                <a16:creationId xmlns:a16="http://schemas.microsoft.com/office/drawing/2014/main" id="{6D6A6954-D9E3-578F-039E-FD0342460567}"/>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19</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6589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615DED-BDD3-828A-3D58-8CE15B279A2C}"/>
              </a:ext>
            </a:extLst>
          </p:cNvPr>
          <p:cNvSpPr/>
          <p:nvPr/>
        </p:nvSpPr>
        <p:spPr>
          <a:xfrm>
            <a:off x="592667" y="965200"/>
            <a:ext cx="10701866" cy="5435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320C6E1-09C5-C6D1-5ABA-8378AFBA30BB}"/>
              </a:ext>
            </a:extLst>
          </p:cNvPr>
          <p:cNvSpPr txBox="1">
            <a:spLocks/>
          </p:cNvSpPr>
          <p:nvPr/>
        </p:nvSpPr>
        <p:spPr>
          <a:xfrm>
            <a:off x="193325" y="59251"/>
            <a:ext cx="11315243" cy="742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12700"/>
            <a:r>
              <a:rPr lang="en-US" b="1" dirty="0">
                <a:solidFill>
                  <a:schemeClr val="bg1"/>
                </a:solidFill>
              </a:rPr>
              <a:t>Inflight versus reentry: ISS long duration</a:t>
            </a:r>
          </a:p>
        </p:txBody>
      </p:sp>
      <p:pic>
        <p:nvPicPr>
          <p:cNvPr id="3" name="Picture 2">
            <a:extLst>
              <a:ext uri="{FF2B5EF4-FFF2-40B4-BE49-F238E27FC236}">
                <a16:creationId xmlns:a16="http://schemas.microsoft.com/office/drawing/2014/main" id="{193302BF-92F6-60DA-199E-B1C8F6EE17FC}"/>
              </a:ext>
            </a:extLst>
          </p:cNvPr>
          <p:cNvPicPr>
            <a:picLocks noChangeAspect="1"/>
          </p:cNvPicPr>
          <p:nvPr/>
        </p:nvPicPr>
        <p:blipFill>
          <a:blip r:embed="rId2"/>
          <a:stretch>
            <a:fillRect/>
          </a:stretch>
        </p:blipFill>
        <p:spPr>
          <a:xfrm>
            <a:off x="862467" y="1135380"/>
            <a:ext cx="4550963" cy="5029200"/>
          </a:xfrm>
          <a:prstGeom prst="rect">
            <a:avLst/>
          </a:prstGeom>
        </p:spPr>
      </p:pic>
      <p:pic>
        <p:nvPicPr>
          <p:cNvPr id="4" name="Picture 3">
            <a:extLst>
              <a:ext uri="{FF2B5EF4-FFF2-40B4-BE49-F238E27FC236}">
                <a16:creationId xmlns:a16="http://schemas.microsoft.com/office/drawing/2014/main" id="{DF10D3E2-6B4B-DF9E-56BB-276540F36B55}"/>
              </a:ext>
            </a:extLst>
          </p:cNvPr>
          <p:cNvPicPr>
            <a:picLocks noChangeAspect="1"/>
          </p:cNvPicPr>
          <p:nvPr/>
        </p:nvPicPr>
        <p:blipFill>
          <a:blip r:embed="rId3"/>
          <a:stretch>
            <a:fillRect/>
          </a:stretch>
        </p:blipFill>
        <p:spPr>
          <a:xfrm>
            <a:off x="6459483" y="1135380"/>
            <a:ext cx="4537046" cy="5029200"/>
          </a:xfrm>
          <a:prstGeom prst="rect">
            <a:avLst/>
          </a:prstGeom>
        </p:spPr>
      </p:pic>
      <p:sp>
        <p:nvSpPr>
          <p:cNvPr id="5" name="Slide Number Placeholder 5">
            <a:extLst>
              <a:ext uri="{FF2B5EF4-FFF2-40B4-BE49-F238E27FC236}">
                <a16:creationId xmlns:a16="http://schemas.microsoft.com/office/drawing/2014/main" id="{EFCEF2CB-4E45-6ED1-93FB-175A07EA703B}"/>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20</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5760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69D8664-F224-B263-E215-A53BB3D4B9F3}"/>
              </a:ext>
            </a:extLst>
          </p:cNvPr>
          <p:cNvGraphicFramePr>
            <a:graphicFrameLocks noGrp="1"/>
          </p:cNvGraphicFramePr>
          <p:nvPr>
            <p:extLst>
              <p:ext uri="{D42A27DB-BD31-4B8C-83A1-F6EECF244321}">
                <p14:modId xmlns:p14="http://schemas.microsoft.com/office/powerpoint/2010/main" val="3234855591"/>
              </p:ext>
            </p:extLst>
          </p:nvPr>
        </p:nvGraphicFramePr>
        <p:xfrm>
          <a:off x="669347" y="908201"/>
          <a:ext cx="10235719" cy="5563548"/>
        </p:xfrm>
        <a:graphic>
          <a:graphicData uri="http://schemas.openxmlformats.org/drawingml/2006/table">
            <a:tbl>
              <a:tblPr firstRow="1" bandRow="1">
                <a:tableStyleId>{5C22544A-7EE6-4342-B048-85BDC9FD1C3A}</a:tableStyleId>
              </a:tblPr>
              <a:tblGrid>
                <a:gridCol w="1665850">
                  <a:extLst>
                    <a:ext uri="{9D8B030D-6E8A-4147-A177-3AD203B41FA5}">
                      <a16:colId xmlns:a16="http://schemas.microsoft.com/office/drawing/2014/main" val="2319342566"/>
                    </a:ext>
                  </a:extLst>
                </a:gridCol>
                <a:gridCol w="2204532">
                  <a:extLst>
                    <a:ext uri="{9D8B030D-6E8A-4147-A177-3AD203B41FA5}">
                      <a16:colId xmlns:a16="http://schemas.microsoft.com/office/drawing/2014/main" val="1058862136"/>
                    </a:ext>
                  </a:extLst>
                </a:gridCol>
                <a:gridCol w="2558930">
                  <a:extLst>
                    <a:ext uri="{9D8B030D-6E8A-4147-A177-3AD203B41FA5}">
                      <a16:colId xmlns:a16="http://schemas.microsoft.com/office/drawing/2014/main" val="317083148"/>
                    </a:ext>
                  </a:extLst>
                </a:gridCol>
                <a:gridCol w="1759263">
                  <a:extLst>
                    <a:ext uri="{9D8B030D-6E8A-4147-A177-3AD203B41FA5}">
                      <a16:colId xmlns:a16="http://schemas.microsoft.com/office/drawing/2014/main" val="1067807078"/>
                    </a:ext>
                  </a:extLst>
                </a:gridCol>
                <a:gridCol w="2047144">
                  <a:extLst>
                    <a:ext uri="{9D8B030D-6E8A-4147-A177-3AD203B41FA5}">
                      <a16:colId xmlns:a16="http://schemas.microsoft.com/office/drawing/2014/main" val="1828041246"/>
                    </a:ext>
                  </a:extLst>
                </a:gridCol>
              </a:tblGrid>
              <a:tr h="696488">
                <a:tc>
                  <a:txBody>
                    <a:bodyPr/>
                    <a:lstStyle/>
                    <a:p>
                      <a:pPr algn="ctr"/>
                      <a:r>
                        <a:rPr lang="en-US" sz="1900" dirty="0">
                          <a:latin typeface="Arial" panose="020B0604020202020204" pitchFamily="34" charset="0"/>
                          <a:cs typeface="Arial" panose="020B0604020202020204" pitchFamily="34" charset="0"/>
                        </a:rPr>
                        <a:t>Subject</a:t>
                      </a:r>
                    </a:p>
                  </a:txBody>
                  <a:tcPr marL="99498" marR="99498" marT="49749" marB="49749" anchor="ctr"/>
                </a:tc>
                <a:tc>
                  <a:txBody>
                    <a:bodyPr/>
                    <a:lstStyle/>
                    <a:p>
                      <a:pPr algn="ctr"/>
                      <a:r>
                        <a:rPr lang="en-US" sz="1900" dirty="0">
                          <a:latin typeface="Arial" panose="020B0604020202020204" pitchFamily="34" charset="0"/>
                          <a:cs typeface="Arial" panose="020B0604020202020204" pitchFamily="34" charset="0"/>
                        </a:rPr>
                        <a:t>Before landing </a:t>
                      </a:r>
                    </a:p>
                  </a:txBody>
                  <a:tcPr marL="99498" marR="99498" marT="49749" marB="49749" anchor="ctr"/>
                </a:tc>
                <a:tc>
                  <a:txBody>
                    <a:bodyPr/>
                    <a:lstStyle/>
                    <a:p>
                      <a:pPr algn="ctr"/>
                      <a:r>
                        <a:rPr lang="en-US" sz="1900" dirty="0">
                          <a:latin typeface="Arial" panose="020B0604020202020204" pitchFamily="34" charset="0"/>
                          <a:cs typeface="Arial" panose="020B0604020202020204" pitchFamily="34" charset="0"/>
                        </a:rPr>
                        <a:t>Before R+0A</a:t>
                      </a:r>
                    </a:p>
                  </a:txBody>
                  <a:tcPr marL="99498" marR="99498" marT="49749" marB="49749" anchor="ctr"/>
                </a:tc>
                <a:tc>
                  <a:txBody>
                    <a:bodyPr/>
                    <a:lstStyle/>
                    <a:p>
                      <a:pPr algn="ctr"/>
                      <a:r>
                        <a:rPr lang="en-US" sz="1900" dirty="0">
                          <a:latin typeface="Arial" panose="020B0604020202020204" pitchFamily="34" charset="0"/>
                          <a:cs typeface="Arial" panose="020B0604020202020204" pitchFamily="34" charset="0"/>
                        </a:rPr>
                        <a:t>To refueling</a:t>
                      </a:r>
                    </a:p>
                  </a:txBody>
                  <a:tcPr marL="99498" marR="99498" marT="49749" marB="49749" anchor="ctr"/>
                </a:tc>
                <a:tc>
                  <a:txBody>
                    <a:bodyPr/>
                    <a:lstStyle/>
                    <a:p>
                      <a:pPr algn="ctr"/>
                      <a:r>
                        <a:rPr lang="en-US" sz="1900" dirty="0">
                          <a:latin typeface="Arial" panose="020B0604020202020204" pitchFamily="34" charset="0"/>
                          <a:cs typeface="Arial" panose="020B0604020202020204" pitchFamily="34" charset="0"/>
                        </a:rPr>
                        <a:t>To JSC</a:t>
                      </a:r>
                    </a:p>
                  </a:txBody>
                  <a:tcPr marL="99498" marR="99498" marT="49749" marB="49749" anchor="ctr"/>
                </a:tc>
                <a:extLst>
                  <a:ext uri="{0D108BD9-81ED-4DB2-BD59-A6C34878D82A}">
                    <a16:rowId xmlns:a16="http://schemas.microsoft.com/office/drawing/2014/main" val="2615355196"/>
                  </a:ext>
                </a:extLst>
              </a:tr>
              <a:tr h="617681">
                <a:tc>
                  <a:txBody>
                    <a:bodyPr/>
                    <a:lstStyle/>
                    <a:p>
                      <a:pPr algn="ctr"/>
                      <a:r>
                        <a:rPr lang="en-US" sz="1700" dirty="0">
                          <a:latin typeface="Arial" panose="020B0604020202020204" pitchFamily="34" charset="0"/>
                          <a:cs typeface="Arial" panose="020B0604020202020204" pitchFamily="34" charset="0"/>
                        </a:rPr>
                        <a:t>1</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Ondansetron,</a:t>
                      </a:r>
                    </a:p>
                    <a:p>
                      <a:pPr algn="ctr"/>
                      <a:r>
                        <a:rPr lang="en-US" sz="1700" dirty="0">
                          <a:latin typeface="Arial" panose="020B0604020202020204" pitchFamily="34" charset="0"/>
                          <a:cs typeface="Arial" panose="020B0604020202020204" pitchFamily="34" charset="0"/>
                        </a:rPr>
                        <a:t>Promethazine (PMZ)</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Promethazine</a:t>
                      </a:r>
                    </a:p>
                  </a:txBody>
                  <a:tcPr marL="99498" marR="99498" marT="49749" marB="49749" anchor="ctr"/>
                </a:tc>
                <a:extLst>
                  <a:ext uri="{0D108BD9-81ED-4DB2-BD59-A6C34878D82A}">
                    <a16:rowId xmlns:a16="http://schemas.microsoft.com/office/drawing/2014/main" val="962312286"/>
                  </a:ext>
                </a:extLst>
              </a:tr>
              <a:tr h="403522">
                <a:tc>
                  <a:txBody>
                    <a:bodyPr/>
                    <a:lstStyle/>
                    <a:p>
                      <a:pPr algn="ctr"/>
                      <a:r>
                        <a:rPr lang="en-US" sz="1700" dirty="0">
                          <a:latin typeface="Arial" panose="020B0604020202020204" pitchFamily="34" charset="0"/>
                          <a:cs typeface="Arial" panose="020B0604020202020204" pitchFamily="34" charset="0"/>
                        </a:rPr>
                        <a:t>2</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Not available</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Not available</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Not available</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Not available</a:t>
                      </a:r>
                    </a:p>
                  </a:txBody>
                  <a:tcPr marL="99498" marR="99498" marT="49749" marB="49749" anchor="ctr"/>
                </a:tc>
                <a:extLst>
                  <a:ext uri="{0D108BD9-81ED-4DB2-BD59-A6C34878D82A}">
                    <a16:rowId xmlns:a16="http://schemas.microsoft.com/office/drawing/2014/main" val="595357853"/>
                  </a:ext>
                </a:extLst>
              </a:tr>
              <a:tr h="403522">
                <a:tc>
                  <a:txBody>
                    <a:bodyPr/>
                    <a:lstStyle/>
                    <a:p>
                      <a:pPr algn="ctr"/>
                      <a:r>
                        <a:rPr lang="en-US" sz="1700" dirty="0">
                          <a:latin typeface="Arial" panose="020B0604020202020204" pitchFamily="34" charset="0"/>
                          <a:cs typeface="Arial" panose="020B0604020202020204" pitchFamily="34" charset="0"/>
                        </a:rPr>
                        <a:t>3</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Promethazine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95818054"/>
                  </a:ext>
                </a:extLst>
              </a:tr>
              <a:tr h="403522">
                <a:tc>
                  <a:txBody>
                    <a:bodyPr/>
                    <a:lstStyle/>
                    <a:p>
                      <a:pPr algn="ctr"/>
                      <a:r>
                        <a:rPr lang="en-US" sz="1700" dirty="0">
                          <a:latin typeface="Arial" panose="020B0604020202020204" pitchFamily="34" charset="0"/>
                          <a:cs typeface="Arial" panose="020B0604020202020204" pitchFamily="34" charset="0"/>
                        </a:rPr>
                        <a:t>4</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Ondansetron</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Promethazine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3493025088"/>
                  </a:ext>
                </a:extLst>
              </a:tr>
              <a:tr h="617681">
                <a:tc>
                  <a:txBody>
                    <a:bodyPr/>
                    <a:lstStyle/>
                    <a:p>
                      <a:pPr algn="ctr"/>
                      <a:r>
                        <a:rPr lang="en-US" sz="1700" dirty="0">
                          <a:latin typeface="Arial" panose="020B0604020202020204" pitchFamily="34" charset="0"/>
                          <a:cs typeface="Arial" panose="020B0604020202020204" pitchFamily="34" charset="0"/>
                        </a:rPr>
                        <a:t>5</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Ondansetron,</a:t>
                      </a:r>
                    </a:p>
                    <a:p>
                      <a:pPr algn="ctr"/>
                      <a:r>
                        <a:rPr lang="en-US" sz="1700" dirty="0">
                          <a:latin typeface="Arial" panose="020B0604020202020204" pitchFamily="34" charset="0"/>
                          <a:cs typeface="Arial" panose="020B0604020202020204" pitchFamily="34" charset="0"/>
                        </a:rPr>
                        <a:t>PMZ, 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Promethazine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3480048159"/>
                  </a:ext>
                </a:extLst>
              </a:tr>
              <a:tr h="403522">
                <a:tc>
                  <a:txBody>
                    <a:bodyPr/>
                    <a:lstStyle/>
                    <a:p>
                      <a:pPr algn="ctr"/>
                      <a:r>
                        <a:rPr lang="en-US" sz="1700" dirty="0">
                          <a:latin typeface="Arial" panose="020B0604020202020204" pitchFamily="34" charset="0"/>
                          <a:cs typeface="Arial" panose="020B0604020202020204" pitchFamily="34" charset="0"/>
                        </a:rPr>
                        <a:t>6</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Scopolamine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Scopolamine</a:t>
                      </a:r>
                    </a:p>
                  </a:txBody>
                  <a:tcPr marL="99498" marR="99498" marT="49749" marB="4974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Scopolamine</a:t>
                      </a:r>
                    </a:p>
                  </a:txBody>
                  <a:tcPr marL="99498" marR="99498" marT="49749" marB="49749" anchor="ctr"/>
                </a:tc>
                <a:extLst>
                  <a:ext uri="{0D108BD9-81ED-4DB2-BD59-A6C34878D82A}">
                    <a16:rowId xmlns:a16="http://schemas.microsoft.com/office/drawing/2014/main" val="3757761171"/>
                  </a:ext>
                </a:extLst>
              </a:tr>
              <a:tr h="403522">
                <a:tc>
                  <a:txBody>
                    <a:bodyPr/>
                    <a:lstStyle/>
                    <a:p>
                      <a:pPr algn="ctr"/>
                      <a:r>
                        <a:rPr lang="en-US" sz="1700" dirty="0">
                          <a:latin typeface="Arial" panose="020B0604020202020204" pitchFamily="34" charset="0"/>
                          <a:cs typeface="Arial" panose="020B0604020202020204" pitchFamily="34" charset="0"/>
                        </a:rPr>
                        <a:t>7</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Ondansetron</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extLst>
                  <a:ext uri="{0D108BD9-81ED-4DB2-BD59-A6C34878D82A}">
                    <a16:rowId xmlns:a16="http://schemas.microsoft.com/office/drawing/2014/main" val="1039182537"/>
                  </a:ext>
                </a:extLst>
              </a:tr>
              <a:tr h="403522">
                <a:tc>
                  <a:txBody>
                    <a:bodyPr/>
                    <a:lstStyle/>
                    <a:p>
                      <a:pPr algn="ctr"/>
                      <a:r>
                        <a:rPr lang="en-US" sz="1700" dirty="0">
                          <a:latin typeface="Arial" panose="020B0604020202020204" pitchFamily="34" charset="0"/>
                          <a:cs typeface="Arial" panose="020B0604020202020204" pitchFamily="34" charset="0"/>
                        </a:rPr>
                        <a:t>8</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 Ondansetron</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3823877772"/>
                  </a:ext>
                </a:extLst>
              </a:tr>
              <a:tr h="403522">
                <a:tc>
                  <a:txBody>
                    <a:bodyPr/>
                    <a:lstStyle/>
                    <a:p>
                      <a:pPr algn="ctr"/>
                      <a:r>
                        <a:rPr lang="en-US" sz="1700" dirty="0">
                          <a:latin typeface="Arial" panose="020B0604020202020204" pitchFamily="34" charset="0"/>
                          <a:cs typeface="Arial" panose="020B0604020202020204" pitchFamily="34" charset="0"/>
                        </a:rPr>
                        <a:t>9</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3245286210"/>
                  </a:ext>
                </a:extLst>
              </a:tr>
              <a:tr h="403522">
                <a:tc>
                  <a:txBody>
                    <a:bodyPr/>
                    <a:lstStyle/>
                    <a:p>
                      <a:pPr algn="ctr"/>
                      <a:r>
                        <a:rPr lang="en-US" sz="1700" dirty="0">
                          <a:latin typeface="Arial" panose="020B0604020202020204" pitchFamily="34" charset="0"/>
                          <a:cs typeface="Arial" panose="020B0604020202020204" pitchFamily="34" charset="0"/>
                        </a:rPr>
                        <a:t>10</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Meclizine</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3551885728"/>
                  </a:ext>
                </a:extLst>
              </a:tr>
              <a:tr h="403522">
                <a:tc>
                  <a:txBody>
                    <a:bodyPr/>
                    <a:lstStyle/>
                    <a:p>
                      <a:pPr algn="ctr"/>
                      <a:r>
                        <a:rPr lang="en-US" sz="1700" dirty="0">
                          <a:latin typeface="Arial" panose="020B0604020202020204" pitchFamily="34" charset="0"/>
                          <a:cs typeface="Arial" panose="020B0604020202020204" pitchFamily="34" charset="0"/>
                        </a:rPr>
                        <a:t>11</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tc>
                  <a:txBody>
                    <a:bodyPr/>
                    <a:lstStyle/>
                    <a:p>
                      <a:pPr algn="ctr"/>
                      <a:r>
                        <a:rPr lang="en-US" sz="1700" dirty="0">
                          <a:latin typeface="Arial" panose="020B0604020202020204" pitchFamily="34" charset="0"/>
                          <a:cs typeface="Arial" panose="020B0604020202020204" pitchFamily="34" charset="0"/>
                        </a:rPr>
                        <a:t>None reported</a:t>
                      </a:r>
                    </a:p>
                  </a:txBody>
                  <a:tcPr marL="99498" marR="99498" marT="49749" marB="49749" anchor="ctr"/>
                </a:tc>
                <a:extLst>
                  <a:ext uri="{0D108BD9-81ED-4DB2-BD59-A6C34878D82A}">
                    <a16:rowId xmlns:a16="http://schemas.microsoft.com/office/drawing/2014/main" val="995607800"/>
                  </a:ext>
                </a:extLst>
              </a:tr>
            </a:tbl>
          </a:graphicData>
        </a:graphic>
      </p:graphicFrame>
      <p:sp>
        <p:nvSpPr>
          <p:cNvPr id="6" name="Title 1">
            <a:extLst>
              <a:ext uri="{FF2B5EF4-FFF2-40B4-BE49-F238E27FC236}">
                <a16:creationId xmlns:a16="http://schemas.microsoft.com/office/drawing/2014/main" id="{E64AD328-2CDC-987D-1FF5-EBBCE7D56134}"/>
              </a:ext>
            </a:extLst>
          </p:cNvPr>
          <p:cNvSpPr txBox="1">
            <a:spLocks/>
          </p:cNvSpPr>
          <p:nvPr/>
        </p:nvSpPr>
        <p:spPr>
          <a:xfrm>
            <a:off x="176392" y="59251"/>
            <a:ext cx="11315243" cy="742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12700"/>
            <a:r>
              <a:rPr lang="en-US" b="1" dirty="0">
                <a:solidFill>
                  <a:schemeClr val="bg1"/>
                </a:solidFill>
              </a:rPr>
              <a:t>Reentry MS medications</a:t>
            </a:r>
          </a:p>
        </p:txBody>
      </p:sp>
      <p:sp>
        <p:nvSpPr>
          <p:cNvPr id="8" name="TextBox 7">
            <a:extLst>
              <a:ext uri="{FF2B5EF4-FFF2-40B4-BE49-F238E27FC236}">
                <a16:creationId xmlns:a16="http://schemas.microsoft.com/office/drawing/2014/main" id="{F35EDA0E-7FBF-8D2D-AC8D-A3538CFB7EE8}"/>
              </a:ext>
            </a:extLst>
          </p:cNvPr>
          <p:cNvSpPr txBox="1"/>
          <p:nvPr/>
        </p:nvSpPr>
        <p:spPr>
          <a:xfrm rot="16200000">
            <a:off x="9354858" y="3602286"/>
            <a:ext cx="3947081" cy="400110"/>
          </a:xfrm>
          <a:prstGeom prst="rect">
            <a:avLst/>
          </a:prstGeom>
          <a:noFill/>
        </p:spPr>
        <p:txBody>
          <a:bodyPr wrap="square">
            <a:spAutoFit/>
          </a:bodyPr>
          <a:lstStyle/>
          <a:p>
            <a:r>
              <a:rPr kumimoji="0" lang="en-US" sz="20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Lee et al, 2020, Front Physiol </a:t>
            </a:r>
            <a:endParaRPr lang="en-US" sz="2000" dirty="0"/>
          </a:p>
        </p:txBody>
      </p:sp>
      <p:sp>
        <p:nvSpPr>
          <p:cNvPr id="11" name="Slide Number Placeholder 5">
            <a:extLst>
              <a:ext uri="{FF2B5EF4-FFF2-40B4-BE49-F238E27FC236}">
                <a16:creationId xmlns:a16="http://schemas.microsoft.com/office/drawing/2014/main" id="{785F46C6-D89B-55C7-F5AC-9F16A8EE515F}"/>
              </a:ext>
            </a:extLst>
          </p:cNvPr>
          <p:cNvSpPr>
            <a:spLocks noGrp="1"/>
          </p:cNvSpPr>
          <p:nvPr>
            <p:ph type="sldNum" sz="quarter" idx="12"/>
          </p:nvPr>
        </p:nvSpPr>
        <p:spPr>
          <a:xfrm>
            <a:off x="8610600" y="6356350"/>
            <a:ext cx="2743200" cy="365125"/>
          </a:xfrm>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21</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6780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685765-332C-706C-0F42-86C5C871CE21}"/>
              </a:ext>
            </a:extLst>
          </p:cNvPr>
          <p:cNvSpPr/>
          <p:nvPr/>
        </p:nvSpPr>
        <p:spPr>
          <a:xfrm>
            <a:off x="331114" y="926755"/>
            <a:ext cx="11251286" cy="5632311"/>
          </a:xfrm>
          <a:prstGeom prst="rect">
            <a:avLst/>
          </a:prstGeom>
        </p:spPr>
        <p:txBody>
          <a:bodyPr wrap="square">
            <a:spAutoFit/>
          </a:bodyPr>
          <a:lstStyle/>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Intramuscular promethazine has been the most effective in-flight with a 90% initial response rate and reduction in residual symptoms the next flight day. When possible, treatment is offered in the pre-sleep period to mask potential treatment-related drowsiness. (Jennings 1998)</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Meclizine is the more common post-flight treatment, often administered prophylactically prior to landing (Lee 2020)</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Preflight training techniques, including desensitization to provocative stimuli in the Russian program (Clément 2001) or preflight adaptation (Harm et al. 1994), have not been validated to reduce motion sickness with spaceflight.</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In-flight symptoms can be alleviated by restricting early activities, maintaining familiar orientation with respect to the visual environment, and maintaining contact cues</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Immediately following landing, the earlier introduction of head movements and other motor activity, as long as they are self-paced and within one’s threshold for motion tolerance, has been used to facilitate adaptation (Wood 2011)</a:t>
            </a:r>
          </a:p>
        </p:txBody>
      </p:sp>
      <p:sp>
        <p:nvSpPr>
          <p:cNvPr id="6" name="Slide Number Placeholder 5">
            <a:extLst>
              <a:ext uri="{FF2B5EF4-FFF2-40B4-BE49-F238E27FC236}">
                <a16:creationId xmlns:a16="http://schemas.microsoft.com/office/drawing/2014/main" id="{0507FFEB-E3A0-20F5-784A-269912250901}"/>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22</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idx="4294967295"/>
          </p:nvPr>
        </p:nvSpPr>
        <p:spPr>
          <a:xfrm>
            <a:off x="463642" y="21396"/>
            <a:ext cx="10769600" cy="742950"/>
          </a:xfrm>
        </p:spPr>
        <p:txBody>
          <a:bodyPr>
            <a:noAutofit/>
          </a:bodyPr>
          <a:lstStyle/>
          <a:p>
            <a:pPr marL="12700"/>
            <a:r>
              <a:rPr lang="en-US" b="1" dirty="0">
                <a:solidFill>
                  <a:schemeClr val="bg1"/>
                </a:solidFill>
              </a:rPr>
              <a:t>Interventions</a:t>
            </a:r>
          </a:p>
        </p:txBody>
      </p:sp>
    </p:spTree>
    <p:extLst>
      <p:ext uri="{BB962C8B-B14F-4D97-AF65-F5344CB8AC3E}">
        <p14:creationId xmlns:p14="http://schemas.microsoft.com/office/powerpoint/2010/main" val="149185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685765-332C-706C-0F42-86C5C871CE21}"/>
              </a:ext>
            </a:extLst>
          </p:cNvPr>
          <p:cNvSpPr/>
          <p:nvPr/>
        </p:nvSpPr>
        <p:spPr>
          <a:xfrm>
            <a:off x="331114" y="926755"/>
            <a:ext cx="11251286" cy="4893647"/>
          </a:xfrm>
          <a:prstGeom prst="rect">
            <a:avLst/>
          </a:prstGeom>
        </p:spPr>
        <p:txBody>
          <a:bodyPr wrap="square">
            <a:spAutoFit/>
          </a:bodyPr>
          <a:lstStyle/>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Part of the difficulty in predicting motion sickness is the lack of a terrestrial vestibular analog. Another challenge is the operational nature of the environment wherein pharmaceutical countermeasures or other interventions confound any systematic investigation. </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Inversion immersion (II) in  Weightless Environment Training Facility (WETF) pool was proposed during Shuttle due to anecdotal evidence that EVA training may be beneficial, incidence of MS during II was</a:t>
            </a:r>
            <a:r>
              <a:rPr kumimoji="0" lang="en-US" sz="2400" b="0" i="0" u="none" strike="noStrike" kern="1200" cap="none" spc="0" normalizeH="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78% (Norfleet et al. 1995)</a:t>
            </a:r>
          </a:p>
          <a:p>
            <a:pPr marL="468313" marR="0" lvl="0" indent="-4587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Other promising terrestrial predictors include:</a:t>
            </a:r>
          </a:p>
          <a:p>
            <a:pPr marL="925513" marR="0" lvl="1" indent="-45878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Reversing prisms (Oman et al. 1986)</a:t>
            </a:r>
          </a:p>
          <a:p>
            <a:pPr marL="925513" marR="0" lvl="1" indent="-45878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Torsional disconjugacy (Markham and Diamond 1993)</a:t>
            </a:r>
          </a:p>
          <a:p>
            <a:pPr marL="925513" marR="0" lvl="1" indent="-45878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Sickness induced by centrifugation (SIC, Nooij et al. 2007) </a:t>
            </a:r>
          </a:p>
          <a:p>
            <a:pPr marL="458788" marR="0" lvl="1" indent="-4492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The only reliable predictor of susceptibility to date is motion sickness experienced during a previous spaceflight</a:t>
            </a:r>
          </a:p>
        </p:txBody>
      </p:sp>
      <p:sp>
        <p:nvSpPr>
          <p:cNvPr id="6" name="Slide Number Placeholder 5">
            <a:extLst>
              <a:ext uri="{FF2B5EF4-FFF2-40B4-BE49-F238E27FC236}">
                <a16:creationId xmlns:a16="http://schemas.microsoft.com/office/drawing/2014/main" id="{0507FFEB-E3A0-20F5-784A-269912250901}"/>
              </a:ext>
            </a:extLst>
          </p:cNvPr>
          <p:cNvSpPr>
            <a:spLocks noGrp="1"/>
          </p:cNvSpPr>
          <p:nvPr>
            <p:ph type="sldNum" sz="quarter" idx="12"/>
          </p:nvPr>
        </p:nvSpPr>
        <p:spPr/>
        <p:txBody>
          <a:bodyPr/>
          <a:lstStyle>
            <a:lvl1pPr>
              <a:defRPr sz="1200"/>
            </a:lvl1pPr>
          </a:lstStyle>
          <a:p>
            <a:pPr marL="0" marR="0" lvl="0" indent="0"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defTabSz="914400" rtl="0" eaLnBrk="1" fontAlgn="auto" latinLnBrk="0" hangingPunct="1">
                <a:lnSpc>
                  <a:spcPct val="100000"/>
                </a:lnSpc>
                <a:spcBef>
                  <a:spcPts val="0"/>
                </a:spcBef>
                <a:spcAft>
                  <a:spcPts val="0"/>
                </a:spcAft>
                <a:buClrTx/>
                <a:buSzTx/>
                <a:buFontTx/>
                <a:buNone/>
                <a:tabLst/>
                <a:defRPr/>
              </a:pPr>
              <a:t>23</a:t>
            </a:fld>
            <a:endParaRPr kumimoji="0" lang="en-US" altLang="x-none"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idx="4294967295"/>
          </p:nvPr>
        </p:nvSpPr>
        <p:spPr>
          <a:xfrm>
            <a:off x="193185" y="30163"/>
            <a:ext cx="10769600" cy="742950"/>
          </a:xfrm>
        </p:spPr>
        <p:txBody>
          <a:bodyPr>
            <a:noAutofit/>
          </a:bodyPr>
          <a:lstStyle/>
          <a:p>
            <a:r>
              <a:rPr lang="en-US" b="1" dirty="0">
                <a:solidFill>
                  <a:schemeClr val="bg1"/>
                </a:solidFill>
              </a:rPr>
              <a:t>Predicting susceptibility</a:t>
            </a:r>
          </a:p>
        </p:txBody>
      </p:sp>
      <p:sp>
        <p:nvSpPr>
          <p:cNvPr id="3" name="Slide Number Placeholder 5">
            <a:extLst>
              <a:ext uri="{FF2B5EF4-FFF2-40B4-BE49-F238E27FC236}">
                <a16:creationId xmlns:a16="http://schemas.microsoft.com/office/drawing/2014/main" id="{C63D3F48-AB8E-7B00-AF15-9990B4A2E59B}"/>
              </a:ext>
            </a:extLst>
          </p:cNvPr>
          <p:cNvSpPr txBox="1">
            <a:spLocks/>
          </p:cNvSpPr>
          <p:nvPr/>
        </p:nvSpPr>
        <p:spPr>
          <a:xfrm>
            <a:off x="8763000" y="65087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fld id="{A587C384-89D6-8141-B091-9776852F31EF}" type="slidenum">
              <a:rPr lang="en-US" altLang="x-none" smtClean="0"/>
              <a:pPr defTabSz="914400">
                <a:defRPr/>
              </a:pPr>
              <a:t>23</a:t>
            </a:fld>
            <a:endParaRPr lang="en-US" altLang="x-none" dirty="0"/>
          </a:p>
        </p:txBody>
      </p:sp>
    </p:spTree>
    <p:extLst>
      <p:ext uri="{BB962C8B-B14F-4D97-AF65-F5344CB8AC3E}">
        <p14:creationId xmlns:p14="http://schemas.microsoft.com/office/powerpoint/2010/main" val="287332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500"/>
                                        <p:tgtEl>
                                          <p:spTgt spid="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9F144C7-F45D-4D61-A431-CAB5EF70FFC8}" type="slidenum">
              <a:rPr lang="en-US" smtClean="0"/>
              <a:pPr>
                <a:defRPr/>
              </a:pPr>
              <a:t>24</a:t>
            </a:fld>
            <a:endParaRPr lang="en-US"/>
          </a:p>
        </p:txBody>
      </p:sp>
      <p:pic>
        <p:nvPicPr>
          <p:cNvPr id="4" name="Picture 3">
            <a:extLst>
              <a:ext uri="{FF2B5EF4-FFF2-40B4-BE49-F238E27FC236}">
                <a16:creationId xmlns:a16="http://schemas.microsoft.com/office/drawing/2014/main" id="{46E2ACC1-F8A8-9443-A93B-45315AFB6E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13285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FE309B-9BFC-F1F9-4727-A5A1ED7D84BE}"/>
              </a:ext>
            </a:extLst>
          </p:cNvPr>
          <p:cNvSpPr/>
          <p:nvPr/>
        </p:nvSpPr>
        <p:spPr>
          <a:xfrm>
            <a:off x="332554" y="918210"/>
            <a:ext cx="11526891" cy="5816977"/>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Bacal</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K,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Billica</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R, Bishop S (2003) Neurovestibular symptoms following space flight. J Vestib Res 13:93-102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Bryanov</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I,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Gorgiladze</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GI, Kornilova LN (1986) Vestibular function. In: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Gazenko</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OG (ed) Results of Medical Research Performed on the Salyut 6-Soyuz Orbital Scientific Research Complex.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Meditsina</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Moscow, pp 169-185, 248-256</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Clark B, Graybiel A (1961) Human performance during adaptation to stress in the Pensacola slow rotation room. Aerosp Med 32:93-106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Clément G,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Deguine</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O,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Parant</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M,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Costes</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-Salon MC,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Vasseur</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-Clausen P,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Pavy-LeTraon</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A (2001) Effects of cosmonaut vestibular training on vestibular function prior to spaceflight.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Eur</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J Appl Physiol 85:539-545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Davis JR,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Vanderploeg</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JM, Santy PA, Jennings RT, Stewart DF (1988) Space motion sickness during 24 flights of the space shuttle.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Aviat</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Space Environ Med 59:1185-1189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Harm DL, Parker DE (1994) Preflight adaptation training for spatial orientation and space motion sickness. J Clin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Pharmacol</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34:618-627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Homick</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JL, Miller EF (1975) Apollo flight crew vestibular assessment. In: Johnston RS,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Dietlein</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LF, Berry CA (eds) Biomedical Results of Apollo. NASA, Washington, D.C., pp 323-340</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Jennings RT (1998) Managing space motion sickness. J Vestib Res 8:67-70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Kellogg RS, Kennedy RS, Graybiel A (1965) Motion sickness symptomatology of labyrinthine defective and normal subjects during zero gravity maneuvers. Aerosp Med 36:315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Lee SMC, Ribeiro LC, Laurie SS, et al. (2020) Efficacy of Gradient Compression Garments in the Hours After Long-Duration Spaceflight. Front Physiol 11:784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doi</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10.3389/fphys.2020.00784</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Markham CH, Diamond SG (1993) A predictive test for space motion sickness. J Vestib Res 3:289-295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Nooij SA, Bos JE, Groen EL, Bles W, Ockels WJ (2007) Space sickness on earth. Microgravity Sci Technol 19:113-117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doi</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10.1007/BF02919464</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Norfleet WT, Coats AC, Powell MR (1995) Inverted immersion as a novel gravitoinertial environment. Aviation Space &amp; Environmental Medicine 66:825-828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Oman CM, Lichtenberg BK, Money KE, McCoy RK (1986) M.I.T./Canadian vestibular experiments on the Spacelab-1 mission: 4. Space motion sickness: symptoms, stimuli, and predictability. Exp Brain Res 64:316-334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Putcha L (1999) Pharmacotherapeutics in space. J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Gravit</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Physiol 6:P165-168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Reschke MF, Good EF, Clément GR (2017) Neurovestibular symptoms in astronauts immediately after space shuttle and international space station missions. OTO Open 1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doi</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10.1177/2473974x17738767</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Reschke MF,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Krnavel</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JM, Somers JT, Ford G (2007) A brief history of space flight with a comprehensive compendium of vestibular and sensorimotor research conducted across the various flight programs. NASA SP–2007–560, Houston, TX</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Reschke MF, Wood SJ, Clément GR (2018) A case study of severe space motion sickness. Aerosp Med Hum Perform 89:749-753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doi</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10.3357/AMHP.5071.2018</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Thornton WE, Moore TP, Pool SL,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Vanderploeg</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J (1987) Clinical characterization and etiology of space motion sickness.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Aviat</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Space Environ Med 58:A1-8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Wood SJ, Loehr JA,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Guilliams</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ME (2011) Sensorimotor reconditioning during and after spaceflight.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NeuroRehabilitation</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29:185-195 </a:t>
            </a:r>
            <a:r>
              <a:rPr kumimoji="0" lang="en-US" sz="1200" b="1"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doi</a:t>
            </a:r>
            <a:r>
              <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10.3233/NRE-2011-0694</a:t>
            </a:r>
          </a:p>
        </p:txBody>
      </p:sp>
      <p:sp>
        <p:nvSpPr>
          <p:cNvPr id="2" name="Title 1">
            <a:extLst>
              <a:ext uri="{FF2B5EF4-FFF2-40B4-BE49-F238E27FC236}">
                <a16:creationId xmlns:a16="http://schemas.microsoft.com/office/drawing/2014/main" id="{5B59B57E-B6E7-F009-88D4-87ECDA6418D6}"/>
              </a:ext>
            </a:extLst>
          </p:cNvPr>
          <p:cNvSpPr>
            <a:spLocks noGrp="1"/>
          </p:cNvSpPr>
          <p:nvPr>
            <p:ph type="title" idx="4294967295"/>
          </p:nvPr>
        </p:nvSpPr>
        <p:spPr>
          <a:xfrm>
            <a:off x="193185" y="17284"/>
            <a:ext cx="10769600" cy="742950"/>
          </a:xfrm>
        </p:spPr>
        <p:txBody>
          <a:bodyPr/>
          <a:lstStyle/>
          <a:p>
            <a:r>
              <a:rPr lang="en-US" b="1" dirty="0">
                <a:solidFill>
                  <a:schemeClr val="bg1"/>
                </a:solidFill>
              </a:rPr>
              <a:t>References</a:t>
            </a:r>
          </a:p>
        </p:txBody>
      </p:sp>
    </p:spTree>
    <p:extLst>
      <p:ext uri="{BB962C8B-B14F-4D97-AF65-F5344CB8AC3E}">
        <p14:creationId xmlns:p14="http://schemas.microsoft.com/office/powerpoint/2010/main" val="22533128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5606</TotalTime>
  <Words>2099</Words>
  <Application>Microsoft Office PowerPoint</Application>
  <PresentationFormat>Widescreen</PresentationFormat>
  <Paragraphs>237</Paragraphs>
  <Slides>25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Helvetica Neue</vt:lpstr>
      <vt:lpstr>System Font Regular</vt:lpstr>
      <vt:lpstr>Office Theme</vt:lpstr>
      <vt:lpstr>Motion sickness induced by       g-transitions during spaceflight: Research operations perspective </vt:lpstr>
      <vt:lpstr>General observations</vt:lpstr>
      <vt:lpstr>Gallaudet 11: The deaf right stuff</vt:lpstr>
      <vt:lpstr>Inflight SMS symptoms</vt:lpstr>
      <vt:lpstr>Inflight SMS incidence</vt:lpstr>
      <vt:lpstr>Inflight SMS severity &amp; time course</vt:lpstr>
      <vt:lpstr>PowerPoint Presentation</vt:lpstr>
      <vt:lpstr>STS reentry motion sickness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Inflight versus reentry motion sickness</vt:lpstr>
      <vt:lpstr>PowerPoint Presentation</vt:lpstr>
      <vt:lpstr>PowerPoint Presentation</vt:lpstr>
      <vt:lpstr>PowerPoint Presentation</vt:lpstr>
      <vt:lpstr>PowerPoint Presentation</vt:lpstr>
      <vt:lpstr>Interventions</vt:lpstr>
      <vt:lpstr>Predicting susceptibility</vt:lpstr>
      <vt:lpstr>PowerPoint Presentation</vt:lpstr>
      <vt:lpstr>References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 Scott J. (JSC-SD211)</dc:creator>
  <cp:lastModifiedBy>Scott Wood</cp:lastModifiedBy>
  <cp:revision>70</cp:revision>
  <dcterms:created xsi:type="dcterms:W3CDTF">2019-05-08T09:31:35Z</dcterms:created>
  <dcterms:modified xsi:type="dcterms:W3CDTF">2023-04-17T13:09:55Z</dcterms:modified>
</cp:coreProperties>
</file>